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B"/>
          </a:solidFill>
        </a:fill>
      </a:tcStyle>
    </a:wholeTbl>
    <a:band2H>
      <a:tcTxStyle b="def" i="def"/>
      <a:tcStyle>
        <a:tcBdr/>
        <a:fill>
          <a:solidFill>
            <a:srgbClr val="E6EC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ED6"/>
          </a:solidFill>
        </a:fill>
      </a:tcStyle>
    </a:wholeTbl>
    <a:band2H>
      <a:tcTxStyle b="def" i="def"/>
      <a:tcStyle>
        <a:tcBdr/>
        <a:fill>
          <a:solidFill>
            <a:srgbClr val="E6E8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D1D5"/>
          </a:solidFill>
        </a:fill>
      </a:tcStyle>
    </a:wholeTbl>
    <a:band2H>
      <a:tcTxStyle b="def" i="def"/>
      <a:tcStyle>
        <a:tcBdr/>
        <a:fill>
          <a:solidFill>
            <a:srgbClr val="E7E9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5" name="Shape 9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407987" y="349611"/>
            <a:ext cx="11376026" cy="1855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88325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half" idx="1"/>
          </p:nvPr>
        </p:nvSpPr>
        <p:spPr>
          <a:xfrm>
            <a:off x="407987" y="2335014"/>
            <a:ext cx="11376026" cy="15257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2800"/>
              </a:spcBef>
              <a:buSzTx/>
              <a:buFontTx/>
              <a:buNone/>
              <a:defRPr b="1">
                <a:solidFill>
                  <a:srgbClr val="E14189"/>
                </a:solidFill>
              </a:defRPr>
            </a:lvl1pPr>
            <a:lvl2pPr marL="0" indent="457200">
              <a:spcBef>
                <a:spcPts val="2800"/>
              </a:spcBef>
              <a:buSzTx/>
              <a:buFontTx/>
              <a:buNone/>
              <a:defRPr b="1">
                <a:solidFill>
                  <a:srgbClr val="E14189"/>
                </a:solidFill>
              </a:defRPr>
            </a:lvl2pPr>
            <a:lvl3pPr marL="0" indent="914400">
              <a:spcBef>
                <a:spcPts val="2800"/>
              </a:spcBef>
              <a:buSzTx/>
              <a:buFontTx/>
              <a:buNone/>
              <a:defRPr b="1">
                <a:solidFill>
                  <a:srgbClr val="E14189"/>
                </a:solidFill>
              </a:defRPr>
            </a:lvl3pPr>
            <a:lvl4pPr marL="0" indent="1371600">
              <a:spcBef>
                <a:spcPts val="2800"/>
              </a:spcBef>
              <a:buSzTx/>
              <a:buFontTx/>
              <a:buNone/>
              <a:defRPr b="1">
                <a:solidFill>
                  <a:srgbClr val="E14189"/>
                </a:solidFill>
              </a:defRPr>
            </a:lvl4pPr>
            <a:lvl5pPr marL="0" indent="1828800">
              <a:spcBef>
                <a:spcPts val="2800"/>
              </a:spcBef>
              <a:buSzTx/>
              <a:buFontTx/>
              <a:buNone/>
              <a:defRPr b="1">
                <a:solidFill>
                  <a:srgbClr val="E1418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Textplatzhalter 11"/>
          <p:cNvSpPr/>
          <p:nvPr>
            <p:ph type="body" sz="quarter" idx="21"/>
          </p:nvPr>
        </p:nvSpPr>
        <p:spPr>
          <a:xfrm>
            <a:off x="414395" y="4096780"/>
            <a:ext cx="11369551" cy="70037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FontTx/>
              <a:buNone/>
            </a:pPr>
          </a:p>
        </p:txBody>
      </p:sp>
      <p:pic>
        <p:nvPicPr>
          <p:cNvPr id="14" name="Grafik 7" descr="Grafik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286" y="6258631"/>
            <a:ext cx="1188246" cy="161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8" descr="Grafik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885309" y="5585299"/>
            <a:ext cx="899499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(with Picture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/>
          <p:cNvSpPr txBox="1"/>
          <p:nvPr>
            <p:ph type="title"/>
          </p:nvPr>
        </p:nvSpPr>
        <p:spPr>
          <a:xfrm>
            <a:off x="407987" y="349611"/>
            <a:ext cx="11376026" cy="109977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" name="Body Level One…"/>
          <p:cNvSpPr txBox="1"/>
          <p:nvPr>
            <p:ph type="body" sz="quarter" idx="1"/>
          </p:nvPr>
        </p:nvSpPr>
        <p:spPr>
          <a:xfrm>
            <a:off x="407987" y="2335014"/>
            <a:ext cx="11376026" cy="88934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2800"/>
              </a:spcBef>
              <a:buSzTx/>
              <a:buFontTx/>
              <a:buNone/>
              <a:defRPr b="1">
                <a:solidFill>
                  <a:srgbClr val="E1448B"/>
                </a:solidFill>
              </a:defRPr>
            </a:lvl1pPr>
            <a:lvl2pPr marL="0" indent="457200">
              <a:spcBef>
                <a:spcPts val="2800"/>
              </a:spcBef>
              <a:buSzTx/>
              <a:buFontTx/>
              <a:buNone/>
              <a:defRPr b="1">
                <a:solidFill>
                  <a:srgbClr val="E1448B"/>
                </a:solidFill>
              </a:defRPr>
            </a:lvl2pPr>
            <a:lvl3pPr marL="0" indent="914400">
              <a:spcBef>
                <a:spcPts val="2800"/>
              </a:spcBef>
              <a:buSzTx/>
              <a:buFontTx/>
              <a:buNone/>
              <a:defRPr b="1">
                <a:solidFill>
                  <a:srgbClr val="E1448B"/>
                </a:solidFill>
              </a:defRPr>
            </a:lvl3pPr>
            <a:lvl4pPr marL="0" indent="1371600">
              <a:spcBef>
                <a:spcPts val="2800"/>
              </a:spcBef>
              <a:buSzTx/>
              <a:buFontTx/>
              <a:buNone/>
              <a:defRPr b="1">
                <a:solidFill>
                  <a:srgbClr val="E1448B"/>
                </a:solidFill>
              </a:defRPr>
            </a:lvl4pPr>
            <a:lvl5pPr marL="0" indent="1828800">
              <a:spcBef>
                <a:spcPts val="2800"/>
              </a:spcBef>
              <a:buSzTx/>
              <a:buFontTx/>
              <a:buNone/>
              <a:defRPr b="1">
                <a:solidFill>
                  <a:srgbClr val="E1448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Textplatzhalter 11"/>
          <p:cNvSpPr/>
          <p:nvPr>
            <p:ph type="body" sz="quarter" idx="21"/>
          </p:nvPr>
        </p:nvSpPr>
        <p:spPr>
          <a:xfrm>
            <a:off x="414396" y="4096780"/>
            <a:ext cx="11369548" cy="70037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FontTx/>
              <a:buNone/>
            </a:pPr>
          </a:p>
        </p:txBody>
      </p:sp>
      <p:pic>
        <p:nvPicPr>
          <p:cNvPr id="26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731000"/>
            <a:ext cx="2894727" cy="204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604000"/>
            <a:ext cx="2894727" cy="204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477000"/>
            <a:ext cx="2894727" cy="204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731000"/>
            <a:ext cx="2894727" cy="2041544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vider cy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vider whi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88325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11561023" y="6399311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54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54812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5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45109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2800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1pPr>
            <a:lvl2pPr marL="0" indent="266700">
              <a:spcBef>
                <a:spcPts val="2800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2pPr>
            <a:lvl3pPr>
              <a:spcBef>
                <a:spcPts val="2800"/>
              </a:spcBef>
              <a:buFontTx/>
              <a:defRPr b="1">
                <a:solidFill>
                  <a:srgbClr val="EB4690"/>
                </a:solidFill>
              </a:defRPr>
            </a:lvl3pPr>
            <a:lvl4pPr>
              <a:spcBef>
                <a:spcPts val="2800"/>
              </a:spcBef>
              <a:buFontTx/>
              <a:defRPr b="1">
                <a:solidFill>
                  <a:srgbClr val="EB4690"/>
                </a:solidFill>
              </a:defRPr>
            </a:lvl4pPr>
            <a:lvl5pPr>
              <a:spcBef>
                <a:spcPts val="2800"/>
              </a:spcBef>
              <a:buFontTx/>
              <a:defRPr b="1">
                <a:solidFill>
                  <a:srgbClr val="EB469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6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4950" y="6325111"/>
            <a:ext cx="1581098" cy="483822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Fußzeilenplatzhalter 3"/>
          <p:cNvSpPr txBox="1"/>
          <p:nvPr/>
        </p:nvSpPr>
        <p:spPr>
          <a:xfrm>
            <a:off x="1966809" y="6562658"/>
            <a:ext cx="801141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The Linear Collider Facility @ CERN | J.List | April 15, 2025 | US-HF-FCC Workshop | FNAL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11661327" y="6488417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5" name="Grafik 6" descr="Grafik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916" y="6582958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9FD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1pPr>
            <a:lvl2pPr marL="0" indent="266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2pPr>
            <a:lvl3pPr marL="8096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3pPr>
            <a:lvl4pPr marL="10763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4pPr>
            <a:lvl5pPr marL="13430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Fußzeilenplatzhalter 3"/>
          <p:cNvSpPr txBox="1"/>
          <p:nvPr/>
        </p:nvSpPr>
        <p:spPr>
          <a:xfrm>
            <a:off x="748799" y="6562658"/>
            <a:ext cx="9991718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Straight to the Future:Physics Opportunities at Linear Colliders  | Colloquium, NIKHEF,  19 Apr 2024  |   Jenny List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/>
          <p:nvPr>
            <p:ph type="title"/>
          </p:nvPr>
        </p:nvSpPr>
        <p:spPr>
          <a:xfrm>
            <a:off x="415599" y="593366"/>
            <a:ext cx="11360802" cy="763601"/>
          </a:xfrm>
          <a:prstGeom prst="rect">
            <a:avLst/>
          </a:prstGeom>
        </p:spPr>
        <p:txBody>
          <a:bodyPr lIns="121899" tIns="121899" rIns="121899" bIns="121899"/>
          <a:lstStyle>
            <a:lvl1pPr defTabSz="1219200">
              <a:defRPr b="0" sz="36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6" name="Body Level One…"/>
          <p:cNvSpPr txBox="1"/>
          <p:nvPr>
            <p:ph type="body" idx="1"/>
          </p:nvPr>
        </p:nvSpPr>
        <p:spPr>
          <a:xfrm>
            <a:off x="415599" y="1536633"/>
            <a:ext cx="11360802" cy="4555201"/>
          </a:xfrm>
          <a:prstGeom prst="rect">
            <a:avLst/>
          </a:prstGeom>
        </p:spPr>
        <p:txBody>
          <a:bodyPr lIns="121899" tIns="121899" rIns="121899" bIns="121899">
            <a:normAutofit fontScale="100000" lnSpcReduction="0"/>
          </a:bodyPr>
          <a:lstStyle>
            <a:lvl1pPr marL="571500" indent="-457200" defTabSz="121920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Char char="●"/>
              <a:tabLst/>
              <a:defRPr sz="2400">
                <a:solidFill>
                  <a:srgbClr val="595959"/>
                </a:solidFill>
              </a:defRPr>
            </a:lvl1pPr>
            <a:lvl2pPr marL="1141185" indent="-544285" defTabSz="121920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Char char="○"/>
              <a:tabLst/>
              <a:defRPr sz="2400">
                <a:solidFill>
                  <a:srgbClr val="595959"/>
                </a:solidFill>
              </a:defRPr>
            </a:lvl2pPr>
            <a:lvl3pPr marL="1598385" indent="-544285" defTabSz="121920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Char char="■"/>
              <a:tabLst/>
              <a:defRPr sz="2400">
                <a:solidFill>
                  <a:srgbClr val="595959"/>
                </a:solidFill>
              </a:defRPr>
            </a:lvl3pPr>
            <a:lvl4pPr marL="2055585" indent="-544285" defTabSz="121920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Char char="●"/>
              <a:tabLst/>
              <a:defRPr sz="2400">
                <a:solidFill>
                  <a:srgbClr val="595959"/>
                </a:solidFill>
              </a:defRPr>
            </a:lvl4pPr>
            <a:lvl5pPr marL="2512785" indent="-544285" defTabSz="121920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Char char="○"/>
              <a:tabLst/>
              <a:defRPr sz="2400">
                <a:solidFill>
                  <a:srgbClr val="59595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xfrm>
            <a:off x="11602195" y="6271715"/>
            <a:ext cx="426016" cy="416615"/>
          </a:xfrm>
          <a:prstGeom prst="rect">
            <a:avLst/>
          </a:prstGeom>
        </p:spPr>
        <p:txBody>
          <a:bodyPr lIns="121899" tIns="121899" rIns="121899" bIns="121899">
            <a:normAutofit fontScale="100000" lnSpcReduction="0"/>
          </a:bodyPr>
          <a:lstStyle>
            <a:lvl1pPr defTabSz="1219200">
              <a:defRPr>
                <a:solidFill>
                  <a:srgbClr val="59595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"/>
          <p:cNvSpPr txBox="1"/>
          <p:nvPr>
            <p:ph type="sldNum" sz="quarter" idx="2"/>
          </p:nvPr>
        </p:nvSpPr>
        <p:spPr>
          <a:xfrm>
            <a:off x="11661327" y="6488417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5" name="Grafik 6" descr="Grafik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916" y="6582958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9FD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7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1pPr>
            <a:lvl2pPr marL="0" indent="266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2pPr>
            <a:lvl3pPr marL="8096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3pPr>
            <a:lvl4pPr marL="10763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4pPr>
            <a:lvl5pPr marL="13430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Fußzeilenplatzhalter 3"/>
          <p:cNvSpPr txBox="1"/>
          <p:nvPr/>
        </p:nvSpPr>
        <p:spPr>
          <a:xfrm>
            <a:off x="748799" y="6562658"/>
            <a:ext cx="9991718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Determining the Higgs Potenitial | FTX  I  17 Sep 2024  |   Jenny List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5883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07987" y="349610"/>
            <a:ext cx="11376026" cy="351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61950" marR="0" indent="-36195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661987" marR="0" indent="-300037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928687" marR="0" indent="-300037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195387" marR="0" indent="-300037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1472803" marR="0" indent="-310753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25146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29718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4290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38862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.jpeg"/><Relationship Id="rId4" Type="http://schemas.openxmlformats.org/officeDocument/2006/relationships/image" Target="../media/image7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tif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9.tif"/><Relationship Id="rId4" Type="http://schemas.openxmlformats.org/officeDocument/2006/relationships/image" Target="../media/image2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hyperlink" Target="https://arxiv.org/abs/2503.19983" TargetMode="Externa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2.jpeg"/><Relationship Id="rId6" Type="http://schemas.openxmlformats.org/officeDocument/2006/relationships/image" Target="../media/image37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simba3.web.cern.ch/simba3/SelfSubscription.aspx?groupName=LCVision-General" TargetMode="External"/><Relationship Id="rId3" Type="http://schemas.openxmlformats.org/officeDocument/2006/relationships/hyperlink" Target="https://agenda.linearcollider.org/event/10624/program" TargetMode="External"/><Relationship Id="rId4" Type="http://schemas.openxmlformats.org/officeDocument/2006/relationships/hyperlink" Target="https://www.ppe.gla.ac.uk/LC/LCVision/index.php?show=instadmin&amp;skey=etUI1visTy25" TargetMode="Externa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1.tif"/><Relationship Id="rId4" Type="http://schemas.openxmlformats.org/officeDocument/2006/relationships/image" Target="../media/image8.png"/><Relationship Id="rId5" Type="http://schemas.openxmlformats.org/officeDocument/2006/relationships/image" Target="../media/image2.tif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Relationship Id="rId3" Type="http://schemas.openxmlformats.org/officeDocument/2006/relationships/hyperlink" Target="https://arxiv.org/pdf/hep-ph/0010275" TargetMode="External"/><Relationship Id="rId4" Type="http://schemas.openxmlformats.org/officeDocument/2006/relationships/image" Target="../media/image42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tif"/><Relationship Id="rId3" Type="http://schemas.openxmlformats.org/officeDocument/2006/relationships/hyperlink" Target="http://www.apple.com/uk" TargetMode="Externa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tif"/><Relationship Id="rId3" Type="http://schemas.openxmlformats.org/officeDocument/2006/relationships/image" Target="../media/image11.tif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tif"/><Relationship Id="rId3" Type="http://schemas.openxmlformats.org/officeDocument/2006/relationships/image" Target="../media/image13.tif"/><Relationship Id="rId4" Type="http://schemas.openxmlformats.org/officeDocument/2006/relationships/image" Target="../media/image25.png"/><Relationship Id="rId5" Type="http://schemas.openxmlformats.org/officeDocument/2006/relationships/hyperlink" Target="https://arxiv.org/abs/1801.02840" TargetMode="External"/><Relationship Id="rId6" Type="http://schemas.openxmlformats.org/officeDocument/2006/relationships/hyperlink" Target="https://www.sciencedirect.com/science/article/abs/pii/S0370157308000136?via=ihub" TargetMode="External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hyperlink" Target="https://inspirehep.net/literature/1723778" TargetMode="External"/><Relationship Id="rId4" Type="http://schemas.openxmlformats.org/officeDocument/2006/relationships/image" Target="../media/image47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0" Type="http://schemas.openxmlformats.org/officeDocument/2006/relationships/image" Target="../media/image14.tif"/><Relationship Id="rId11" Type="http://schemas.openxmlformats.org/officeDocument/2006/relationships/image" Target="../media/image15.tif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Relationship Id="rId3" Type="http://schemas.openxmlformats.org/officeDocument/2006/relationships/hyperlink" Target="https://inspirehep.net/literature/1751733" TargetMode="Externa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tif"/><Relationship Id="rId3" Type="http://schemas.openxmlformats.org/officeDocument/2006/relationships/image" Target="../media/image4.tif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tif"/><Relationship Id="rId3" Type="http://schemas.openxmlformats.org/officeDocument/2006/relationships/image" Target="../media/image17.tif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hyperlink" Target="https://arxiv.org/abs/2403.09144" TargetMode="External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tif"/><Relationship Id="rId3" Type="http://schemas.openxmlformats.org/officeDocument/2006/relationships/image" Target="../media/image59.png"/><Relationship Id="rId4" Type="http://schemas.openxmlformats.org/officeDocument/2006/relationships/hyperlink" Target="https://arxiv.org/abs/2301.02602" TargetMode="External"/><Relationship Id="rId5" Type="http://schemas.openxmlformats.org/officeDocument/2006/relationships/hyperlink" Target="https://arxiv.org/abs/2203.05502" TargetMode="External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image" Target="../media/image19.tif"/><Relationship Id="rId5" Type="http://schemas.openxmlformats.org/officeDocument/2006/relationships/image" Target="../media/image20.tif"/><Relationship Id="rId6" Type="http://schemas.openxmlformats.org/officeDocument/2006/relationships/image" Target="../media/image21.tif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Relationship Id="rId3" Type="http://schemas.openxmlformats.org/officeDocument/2006/relationships/hyperlink" Target="http://arxiv.org/abs/arXiv:1506.07830" TargetMode="External"/><Relationship Id="rId4" Type="http://schemas.openxmlformats.org/officeDocument/2006/relationships/image" Target="../media/image63.png"/><Relationship Id="rId5" Type="http://schemas.openxmlformats.org/officeDocument/2006/relationships/image" Target="../media/image64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5.tif"/><Relationship Id="rId6" Type="http://schemas.openxmlformats.org/officeDocument/2006/relationships/image" Target="../media/image12.png"/><Relationship Id="rId7" Type="http://schemas.openxmlformats.org/officeDocument/2006/relationships/hyperlink" Target="https://arxiv.org/abs/2503.24049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uropeanstrategyupdate.web.cern.ch/sites/default/files/spc-e-1239-Rev2-c-e-3834-Rev2-ESG%20remit.pdf" TargetMode="Externa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4.png"/><Relationship Id="rId4" Type="http://schemas.openxmlformats.org/officeDocument/2006/relationships/hyperlink" Target="https://arxiv.org/abs/2504.01434" TargetMode="External"/><Relationship Id="rId5" Type="http://schemas.openxmlformats.org/officeDocument/2006/relationships/hyperlink" Target="https://arxiv.org/abs/2503.24049" TargetMode="External"/><Relationship Id="rId6" Type="http://schemas.openxmlformats.org/officeDocument/2006/relationships/hyperlink" Target="https://arxiv.org/abs/2503.24168" TargetMode="External"/><Relationship Id="rId7" Type="http://schemas.openxmlformats.org/officeDocument/2006/relationships/hyperlink" Target="https://arxiv.org/abs/2503.23489" TargetMode="External"/><Relationship Id="rId8" Type="http://schemas.openxmlformats.org/officeDocument/2006/relationships/hyperlink" Target="https://arxiv.org/abs/2503.21857" TargetMode="External"/><Relationship Id="rId9" Type="http://schemas.openxmlformats.org/officeDocument/2006/relationships/hyperlink" Target="https://arxiv.org/abs/2503.20214" TargetMode="External"/><Relationship Id="rId10" Type="http://schemas.openxmlformats.org/officeDocument/2006/relationships/hyperlink" Target="https://arxiv.org/abs/2503.19880" TargetMode="External"/><Relationship Id="rId11" Type="http://schemas.openxmlformats.org/officeDocument/2006/relationships/hyperlink" Target="https://arxiv.org/abs/2503.19983" TargetMode="External"/><Relationship Id="rId12" Type="http://schemas.openxmlformats.org/officeDocument/2006/relationships/hyperlink" Target="https://arxiv.org/abs/2503.20829" TargetMode="External"/><Relationship Id="rId13" Type="http://schemas.openxmlformats.org/officeDocument/2006/relationships/hyperlink" Target="https://cds.cern.ch/record/2927631" TargetMode="Externa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el 1"/>
          <p:cNvSpPr txBox="1"/>
          <p:nvPr>
            <p:ph type="title"/>
          </p:nvPr>
        </p:nvSpPr>
        <p:spPr>
          <a:xfrm>
            <a:off x="451569" y="721300"/>
            <a:ext cx="8981779" cy="1434903"/>
          </a:xfrm>
          <a:prstGeom prst="rect">
            <a:avLst/>
          </a:prstGeom>
        </p:spPr>
        <p:txBody>
          <a:bodyPr/>
          <a:lstStyle/>
          <a:p>
            <a:pPr>
              <a:defRPr sz="4800">
                <a:solidFill>
                  <a:srgbClr val="598526"/>
                </a:solidFill>
              </a:defRPr>
            </a:pPr>
            <a:r>
              <a:t>The Linear Collider Facility </a:t>
            </a:r>
            <a:br/>
            <a:r>
              <a:t>for CERN</a:t>
            </a:r>
          </a:p>
        </p:txBody>
      </p:sp>
      <p:sp>
        <p:nvSpPr>
          <p:cNvPr id="98" name="Untertitel 2"/>
          <p:cNvSpPr txBox="1"/>
          <p:nvPr>
            <p:ph type="body" sz="quarter" idx="1"/>
          </p:nvPr>
        </p:nvSpPr>
        <p:spPr>
          <a:xfrm>
            <a:off x="407066" y="3637216"/>
            <a:ext cx="11173036" cy="59561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defRPr>
                <a:solidFill>
                  <a:srgbClr val="ED4A93"/>
                </a:solidFill>
              </a:defRPr>
            </a:pPr>
            <a:r>
              <a:rPr u="sng"/>
              <a:t>Jenny List</a:t>
            </a:r>
            <a:br>
              <a:rPr u="sng"/>
            </a:br>
            <a:r>
              <a:t>on behalf of the LCVision Team</a:t>
            </a:r>
          </a:p>
        </p:txBody>
      </p:sp>
      <p:sp>
        <p:nvSpPr>
          <p:cNvPr id="99" name="Textplatzhalter 3"/>
          <p:cNvSpPr/>
          <p:nvPr/>
        </p:nvSpPr>
        <p:spPr>
          <a:xfrm>
            <a:off x="440784" y="2662784"/>
            <a:ext cx="9889489" cy="868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1371600">
              <a:lnSpc>
                <a:spcPct val="110000"/>
              </a:lnSpc>
              <a:tabLst>
                <a:tab pos="533400" algn="l"/>
              </a:tabLst>
              <a:defRPr b="1"/>
            </a:pPr>
            <a:r>
              <a:t>US-HF-FCC Workshop</a:t>
            </a:r>
            <a:br/>
            <a:r>
              <a:t>FNAL</a:t>
            </a:r>
          </a:p>
          <a:p>
            <a:pPr defTabSz="1371600">
              <a:lnSpc>
                <a:spcPct val="110000"/>
              </a:lnSpc>
              <a:tabLst>
                <a:tab pos="533400" algn="l"/>
              </a:tabLst>
              <a:defRPr b="1"/>
            </a:pPr>
            <a:r>
              <a:t>April 15, 2025</a:t>
            </a:r>
          </a:p>
        </p:txBody>
      </p:sp>
      <p:sp>
        <p:nvSpPr>
          <p:cNvPr id="100" name="Textplatzhalter 3"/>
          <p:cNvSpPr/>
          <p:nvPr/>
        </p:nvSpPr>
        <p:spPr>
          <a:xfrm>
            <a:off x="440784" y="4339185"/>
            <a:ext cx="5206381" cy="1813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1828800">
              <a:lnSpc>
                <a:spcPct val="110000"/>
              </a:lnSpc>
              <a:tabLst>
                <a:tab pos="711200" algn="l"/>
              </a:tabLst>
              <a:defRPr b="1" sz="2200"/>
            </a:pPr>
            <a:r>
              <a:t>Outline:</a:t>
            </a:r>
          </a:p>
          <a:p>
            <a:pPr lvl="1" marL="621631" indent="-240631" defTabSz="1828800">
              <a:lnSpc>
                <a:spcPct val="110000"/>
              </a:lnSpc>
              <a:buSzPct val="100000"/>
              <a:buChar char="•"/>
              <a:tabLst>
                <a:tab pos="711200" algn="l"/>
              </a:tabLst>
            </a:pPr>
            <a:r>
              <a:t>Introduction</a:t>
            </a:r>
          </a:p>
          <a:p>
            <a:pPr lvl="1" marL="621631" indent="-240631" defTabSz="1828800">
              <a:lnSpc>
                <a:spcPct val="110000"/>
              </a:lnSpc>
              <a:buSzPct val="100000"/>
              <a:buChar char="•"/>
              <a:tabLst>
                <a:tab pos="711200" algn="l"/>
              </a:tabLst>
            </a:pPr>
            <a:r>
              <a:t>LCF@CERN</a:t>
            </a:r>
          </a:p>
          <a:p>
            <a:pPr lvl="1" marL="621631" indent="-240631" defTabSz="1828800">
              <a:lnSpc>
                <a:spcPct val="110000"/>
              </a:lnSpc>
              <a:buSzPct val="100000"/>
              <a:buChar char="•"/>
              <a:tabLst>
                <a:tab pos="711200" algn="l"/>
              </a:tabLst>
            </a:pPr>
            <a:r>
              <a:t>Conclusions &amp; Invitation</a:t>
            </a:r>
          </a:p>
        </p:txBody>
      </p:sp>
      <p:pic>
        <p:nvPicPr>
          <p:cNvPr id="101" name="LCV_title.pdf" descr="LCV_titl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6276714" y="2266661"/>
            <a:ext cx="5704641" cy="42784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lide Number"/>
          <p:cNvSpPr txBox="1"/>
          <p:nvPr>
            <p:ph type="sldNum" sz="quarter" idx="2"/>
          </p:nvPr>
        </p:nvSpPr>
        <p:spPr>
          <a:xfrm>
            <a:off x="11561023" y="6399311"/>
            <a:ext cx="127001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86" name="General Consider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General Considerations</a:t>
            </a:r>
          </a:p>
        </p:txBody>
      </p:sp>
      <p:sp>
        <p:nvSpPr>
          <p:cNvPr id="187" name="for the LCF@CERN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 the LCF@CERN</a:t>
            </a:r>
          </a:p>
        </p:txBody>
      </p:sp>
      <p:sp>
        <p:nvSpPr>
          <p:cNvPr id="188" name="Textplatzhalter 7"/>
          <p:cNvSpPr txBox="1"/>
          <p:nvPr/>
        </p:nvSpPr>
        <p:spPr>
          <a:xfrm>
            <a:off x="383185" y="1201360"/>
            <a:ext cx="6972639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9491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782"/>
            </a:pPr>
            <a:r>
              <a:t>Philosophy: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leverage all the excellent work done for ILC &amp; CLIC in the past </a:t>
            </a:r>
          </a:p>
          <a:p>
            <a:pPr lvl="2" marL="81213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458">
                <a:solidFill>
                  <a:srgbClr val="EB4690"/>
                </a:solidFill>
              </a:defRPr>
            </a:pPr>
            <a:r>
              <a:t>reliable costing etc</a:t>
            </a:r>
          </a:p>
          <a:p>
            <a:pPr lvl="2" marL="81213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458">
                <a:solidFill>
                  <a:srgbClr val="EB4690"/>
                </a:solidFill>
              </a:defRPr>
            </a:pPr>
            <a:r>
              <a:t>“ready to build”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gently modernize to turn into true flagship project for CERN</a:t>
            </a:r>
          </a:p>
          <a:p>
            <a:pPr marL="19491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782"/>
            </a:pPr>
            <a:r>
              <a:t>Superconducting RF technology (like ILC)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successful construction &amp; operation of Eu.XFEL, LCLS-II…</a:t>
            </a:r>
            <a:br/>
            <a:r>
              <a:t>=&gt; no large-scale demonstrator step needed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lab experience and production capacities in industry globally </a:t>
            </a:r>
            <a:br/>
            <a:r>
              <a:t>=&gt; opportunity to take burden off CERN’s shoulders 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>
                <a:solidFill>
                  <a:srgbClr val="EB4690"/>
                </a:solidFill>
              </a:defRPr>
            </a:pPr>
            <a:r>
              <a:t>choice for fastest implementation</a:t>
            </a:r>
          </a:p>
          <a:p>
            <a:pPr marL="19491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782"/>
            </a:pPr>
            <a:r>
              <a:t>Scope project to be a flagship project for CERN 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2 interaction regions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2-4x higher luminosity than ILC (possible due to Q</a:t>
            </a:r>
            <a:r>
              <a:rPr baseline="-5999"/>
              <a:t>0</a:t>
            </a:r>
            <a:r>
              <a:t>=</a:t>
            </a:r>
            <a:r>
              <a:rPr b="1">
                <a:solidFill>
                  <a:srgbClr val="EB4690"/>
                </a:solidFill>
              </a:rPr>
              <a:t>2</a:t>
            </a:r>
            <a:r>
              <a:t>E10)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add-on facilities (Beyond Collider, R&amp;D / irradiation facilities)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/>
            </a:pPr>
            <a:r>
              <a:t>attaractive upgrade perspectives with advanced technologies</a:t>
            </a:r>
          </a:p>
          <a:p>
            <a:pPr lvl="1" marL="503521" indent="-194911" defTabSz="740663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20">
                <a:solidFill>
                  <a:srgbClr val="EB4690"/>
                </a:solidFill>
              </a:defRPr>
            </a:pPr>
            <a:r>
              <a:t>but stay affordable (constr. and op.) wrt to CERN budget</a:t>
            </a:r>
          </a:p>
        </p:txBody>
      </p:sp>
      <p:pic>
        <p:nvPicPr>
          <p:cNvPr id="189" name="LCF_footprint.pdf" descr="LCF_footprin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25805" y="261242"/>
            <a:ext cx="4170762" cy="3153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2017-03-20-XFEL-Beschleunigertunnel_0019.jpg" descr="2017-03-20-XFEL-Beschleunigertunnel_0019.jpg"/>
          <p:cNvPicPr>
            <a:picLocks noChangeAspect="1"/>
          </p:cNvPicPr>
          <p:nvPr/>
        </p:nvPicPr>
        <p:blipFill>
          <a:blip r:embed="rId3">
            <a:extLst/>
          </a:blip>
          <a:srcRect l="10529" t="33231" r="16723" b="26080"/>
          <a:stretch>
            <a:fillRect/>
          </a:stretch>
        </p:blipFill>
        <p:spPr>
          <a:xfrm>
            <a:off x="7043975" y="1969423"/>
            <a:ext cx="5534609" cy="206309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6" name="Group"/>
          <p:cNvGrpSpPr/>
          <p:nvPr/>
        </p:nvGrpSpPr>
        <p:grpSpPr>
          <a:xfrm>
            <a:off x="7485601" y="3533495"/>
            <a:ext cx="4610541" cy="2910502"/>
            <a:chOff x="0" y="0"/>
            <a:chExt cx="4610540" cy="2910501"/>
          </a:xfrm>
        </p:grpSpPr>
        <p:pic>
          <p:nvPicPr>
            <p:cNvPr id="19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365208" cy="29105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2" name="Star"/>
            <p:cNvSpPr/>
            <p:nvPr/>
          </p:nvSpPr>
          <p:spPr>
            <a:xfrm>
              <a:off x="3020502" y="1594854"/>
              <a:ext cx="473498" cy="45239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58842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" name="ILC spec"/>
            <p:cNvSpPr txBox="1"/>
            <p:nvPr/>
          </p:nvSpPr>
          <p:spPr>
            <a:xfrm>
              <a:off x="1919290" y="1506815"/>
              <a:ext cx="1056939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solidFill>
                    <a:srgbClr val="588425"/>
                  </a:solidFill>
                </a:defRPr>
              </a:lvl1pPr>
            </a:lstStyle>
            <a:p>
              <a:pPr/>
              <a:r>
                <a:t>ILC spec</a:t>
              </a:r>
            </a:p>
          </p:txBody>
        </p:sp>
        <p:sp>
          <p:nvSpPr>
            <p:cNvPr id="194" name="Star"/>
            <p:cNvSpPr/>
            <p:nvPr/>
          </p:nvSpPr>
          <p:spPr>
            <a:xfrm>
              <a:off x="3042781" y="866633"/>
              <a:ext cx="473499" cy="45239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FF2F9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5" name="LCF spec"/>
            <p:cNvSpPr txBox="1"/>
            <p:nvPr/>
          </p:nvSpPr>
          <p:spPr>
            <a:xfrm>
              <a:off x="3477476" y="1057850"/>
              <a:ext cx="1133065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solidFill>
                    <a:srgbClr val="FF2F92"/>
                  </a:solidFill>
                </a:defRPr>
              </a:lvl1pPr>
            </a:lstStyle>
            <a:p>
              <a:pPr/>
              <a:r>
                <a:t>LCF spec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0" grpId="1"/>
      <p:bldP build="whole" bldLvl="1" animBg="1" rev="0" advAuto="0" spid="196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"/>
          <p:cNvSpPr txBox="1"/>
          <p:nvPr>
            <p:ph type="sldNum" sz="quarter" idx="2"/>
          </p:nvPr>
        </p:nvSpPr>
        <p:spPr>
          <a:xfrm>
            <a:off x="11561023" y="6399311"/>
            <a:ext cx="127001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99" name="Luminosity and Power Consump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Luminosity and Power Consumption</a:t>
            </a:r>
          </a:p>
        </p:txBody>
      </p:sp>
      <p:sp>
        <p:nvSpPr>
          <p:cNvPr id="200" name="For LCF-SCRF and other e+e- colliders"/>
          <p:cNvSpPr txBox="1"/>
          <p:nvPr>
            <p:ph type="body" sz="quarter" idx="1"/>
          </p:nvPr>
        </p:nvSpPr>
        <p:spPr>
          <a:xfrm>
            <a:off x="407987" y="858047"/>
            <a:ext cx="11376026" cy="451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For LCF-SCRF and other e+e- colliders</a:t>
            </a:r>
          </a:p>
        </p:txBody>
      </p:sp>
      <p:pic>
        <p:nvPicPr>
          <p:cNvPr id="201" name="all_lumi_vs_logE.pdf" descr="all_lumi_vs_lo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740" y="1413082"/>
            <a:ext cx="6244160" cy="45372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all_power_vs_logE.pdf" descr="all_power_vs_lo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26963" y="1413082"/>
            <a:ext cx="6321946" cy="4593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all_lumipower_vs_logE.pdf" descr="all_lumipower_vs_logE.pdf"/>
          <p:cNvPicPr>
            <a:picLocks noChangeAspect="1"/>
          </p:cNvPicPr>
          <p:nvPr/>
        </p:nvPicPr>
        <p:blipFill>
          <a:blip r:embed="rId4">
            <a:extLst/>
          </a:blip>
          <a:srcRect l="0" t="0" r="0" b="0"/>
          <a:stretch>
            <a:fillRect/>
          </a:stretch>
        </p:blipFill>
        <p:spPr>
          <a:xfrm>
            <a:off x="2435692" y="1385534"/>
            <a:ext cx="6639358" cy="4824365"/>
          </a:xfrm>
          <a:prstGeom prst="rect">
            <a:avLst/>
          </a:prstGeom>
          <a:ln w="38100">
            <a:solidFill>
              <a:srgbClr val="EB4691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73446" y="3678130"/>
            <a:ext cx="7872251" cy="2850723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lide Number"/>
          <p:cNvSpPr txBox="1"/>
          <p:nvPr>
            <p:ph type="sldNum" sz="quarter" idx="2"/>
          </p:nvPr>
        </p:nvSpPr>
        <p:spPr>
          <a:xfrm>
            <a:off x="11561023" y="6399311"/>
            <a:ext cx="127001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07" name="The first stage - or what can LCF offer for ~8 BCHF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The first stage - or what can LCF offer for ~8 BCHF?</a:t>
            </a:r>
          </a:p>
        </p:txBody>
      </p:sp>
      <p:sp>
        <p:nvSpPr>
          <p:cNvPr id="208" name="250 GeV incl Z pole - facility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250 GeV incl Z pole - facility</a:t>
            </a:r>
          </a:p>
        </p:txBody>
      </p:sp>
      <p:sp>
        <p:nvSpPr>
          <p:cNvPr id="209" name="Textplatzhalter 7"/>
          <p:cNvSpPr txBox="1"/>
          <p:nvPr/>
        </p:nvSpPr>
        <p:spPr>
          <a:xfrm>
            <a:off x="383185" y="1201360"/>
            <a:ext cx="6514743" cy="4455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97317" indent="-197317" defTabSz="749808">
              <a:spcBef>
                <a:spcPts val="400"/>
              </a:spcBef>
              <a:buClr>
                <a:srgbClr val="000000"/>
              </a:buClr>
              <a:buSzPct val="100000"/>
              <a:buChar char="•"/>
              <a:tabLst>
                <a:tab pos="279400" algn="l"/>
              </a:tabLst>
              <a:defRPr b="1" sz="1640">
                <a:solidFill>
                  <a:srgbClr val="EB4690"/>
                </a:solidFill>
              </a:defRPr>
            </a:pPr>
            <a:r>
              <a:rPr>
                <a:solidFill>
                  <a:srgbClr val="000000"/>
                </a:solidFill>
              </a:rPr>
              <a:t>33.5km long tunnel</a:t>
            </a:r>
            <a:r>
              <a:t> =&gt; reach 550 GeV with 31.5 MV/m SCRF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∅ 5.6m, two IPs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equipped with SCRF for 250 GeV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10Hz trains of 1312 bunches =&gt; L = 2.7 x 10</a:t>
            </a:r>
            <a:r>
              <a:rPr baseline="31999"/>
              <a:t>34</a:t>
            </a:r>
            <a:r>
              <a:t> / cm</a:t>
            </a:r>
            <a:r>
              <a:rPr baseline="31999"/>
              <a:t>2</a:t>
            </a:r>
            <a:r>
              <a:t> / s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construction cost: 8.29 BCHF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AC power: 143 MW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optionally: beam-dump / fixed-target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>
                <a:solidFill>
                  <a:srgbClr val="FF2F92"/>
                </a:solidFill>
              </a:defRPr>
            </a:pPr>
            <a:r>
              <a:t>upgrade: double luminosity 2625 bunches / train:</a:t>
            </a:r>
            <a:br/>
            <a:r>
              <a:t> +0.77 BCHF + 39MW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both beams polarised: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e-: 80%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e+: 30%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3ab-1 @ 250 GeV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operation at Z pole (eg 100fb</a:t>
            </a:r>
            <a:r>
              <a:rPr baseline="31999"/>
              <a:t>-1</a:t>
            </a:r>
            <a:r>
              <a:t>)</a:t>
            </a:r>
            <a:br/>
            <a:r>
              <a:t>WW theshold (eg 500fb</a:t>
            </a:r>
            <a:r>
              <a:rPr baseline="31999"/>
              <a:t>-1</a:t>
            </a:r>
            <a:r>
              <a:t>) as needed</a:t>
            </a:r>
          </a:p>
        </p:txBody>
      </p:sp>
      <p:pic>
        <p:nvPicPr>
          <p:cNvPr id="210" name="ILCTypicalCrossSection241220.pdf" descr="ILCTypicalCrossSection24122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65569" y="627779"/>
            <a:ext cx="4613034" cy="32612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13" name="The first stag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The first stage</a:t>
            </a:r>
          </a:p>
        </p:txBody>
      </p:sp>
      <p:sp>
        <p:nvSpPr>
          <p:cNvPr id="214" name="250 GeV incl Z pole - physic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250 GeV incl Z pole - physics</a:t>
            </a:r>
          </a:p>
        </p:txBody>
      </p:sp>
      <p:sp>
        <p:nvSpPr>
          <p:cNvPr id="215" name="Textplatzhalter 7"/>
          <p:cNvSpPr txBox="1"/>
          <p:nvPr/>
        </p:nvSpPr>
        <p:spPr>
          <a:xfrm>
            <a:off x="383185" y="1201360"/>
            <a:ext cx="5578742" cy="508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1897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b="1" sz="1820"/>
            </a:pPr>
            <a:r>
              <a:t>Higgs: 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production via </a:t>
            </a:r>
            <a:r>
              <a:rPr b="1">
                <a:solidFill>
                  <a:srgbClr val="FF2600"/>
                </a:solidFill>
              </a:rPr>
              <a:t>ee-&gt;ZH </a:t>
            </a:r>
            <a:r>
              <a:t>dominant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b="1" sz="1820">
                <a:solidFill>
                  <a:srgbClr val="008F00"/>
                </a:solidFill>
              </a:defRPr>
            </a:pPr>
            <a:r>
              <a:t>σ</a:t>
            </a:r>
            <a:r>
              <a:rPr baseline="-5999"/>
              <a:t>tot</a:t>
            </a:r>
            <a:r>
              <a:t> to ~1% =&gt; absolute couplings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b="1" sz="1820">
                <a:solidFill>
                  <a:srgbClr val="008F00"/>
                </a:solidFill>
              </a:defRPr>
            </a:pPr>
            <a:r>
              <a:t>branching fractions to ~1%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mass to 10</a:t>
            </a:r>
            <a:r>
              <a:rPr baseline="31999"/>
              <a:t>-4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search for invisible / exotic decays to 10</a:t>
            </a:r>
            <a:r>
              <a:rPr baseline="31999"/>
              <a:t>-3</a:t>
            </a:r>
          </a:p>
          <a:p>
            <a:pPr marL="21897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WW: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non-linear interactions (10x better than LEP)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mass to ~2 MeV (threshold: ~1.4 MeV)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CKM matrix elements (e.g. V</a:t>
            </a:r>
            <a:r>
              <a:rPr baseline="-5999"/>
              <a:t>cs</a:t>
            </a:r>
            <a:r>
              <a:t>, V</a:t>
            </a:r>
            <a:r>
              <a:rPr baseline="-5999"/>
              <a:t>cb</a:t>
            </a:r>
            <a:r>
              <a:t>)</a:t>
            </a:r>
          </a:p>
          <a:p>
            <a:pPr marL="21897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f fbar: 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precision measurements at 250 GeV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and Z pole </a:t>
            </a:r>
            <a:br/>
            <a:r>
              <a:t>=&gt; polarisation: huge increase EWPO sensitivity</a:t>
            </a:r>
            <a:br/>
            <a:r>
              <a:t>(~10-100x improvement over LEP/SLC)</a:t>
            </a:r>
          </a:p>
        </p:txBody>
      </p:sp>
      <p:grpSp>
        <p:nvGrpSpPr>
          <p:cNvPr id="218" name="Group"/>
          <p:cNvGrpSpPr/>
          <p:nvPr/>
        </p:nvGrpSpPr>
        <p:grpSpPr>
          <a:xfrm>
            <a:off x="7368531" y="460674"/>
            <a:ext cx="3813292" cy="3707072"/>
            <a:chOff x="0" y="0"/>
            <a:chExt cx="3813290" cy="3707070"/>
          </a:xfrm>
        </p:grpSpPr>
        <p:pic>
          <p:nvPicPr>
            <p:cNvPr id="216" name="xsec_h_ILC_left.pdf" descr="xsec_h_ILC_left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813291" cy="3707071"/>
            </a:xfrm>
            <a:prstGeom prst="rect">
              <a:avLst/>
            </a:prstGeom>
            <a:ln w="38100" cap="flat">
              <a:solidFill>
                <a:srgbClr val="FF2600"/>
              </a:solidFill>
              <a:prstDash val="solid"/>
              <a:miter lim="400000"/>
            </a:ln>
            <a:effectLst/>
          </p:spPr>
        </p:pic>
        <p:sp>
          <p:nvSpPr>
            <p:cNvPr id="217" name="Line"/>
            <p:cNvSpPr/>
            <p:nvPr/>
          </p:nvSpPr>
          <p:spPr>
            <a:xfrm flipV="1">
              <a:off x="1165975" y="907565"/>
              <a:ext cx="1" cy="2190547"/>
            </a:xfrm>
            <a:prstGeom prst="line">
              <a:avLst/>
            </a:prstGeom>
            <a:noFill/>
            <a:ln w="381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400">
                <a:defRPr sz="3600"/>
              </a:pPr>
            </a:p>
          </p:txBody>
        </p:sp>
      </p:grpSp>
      <p:pic>
        <p:nvPicPr>
          <p:cNvPr id="219" name="DeltaHXX_SM_LCF_MI_S12s_withBSM.pdf" descr="DeltaHXX_SM_LCF_MI_S12s_withBS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8614" y="2095758"/>
            <a:ext cx="5865736" cy="4262228"/>
          </a:xfrm>
          <a:prstGeom prst="rect">
            <a:avLst/>
          </a:prstGeom>
          <a:ln w="38100">
            <a:solidFill>
              <a:srgbClr val="008F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"/>
          <p:cNvSpPr txBox="1"/>
          <p:nvPr>
            <p:ph type="sldNum" sz="quarter" idx="2"/>
          </p:nvPr>
        </p:nvSpPr>
        <p:spPr>
          <a:xfrm>
            <a:off x="11561023" y="6399311"/>
            <a:ext cx="197273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22" name="The second stag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The second stage</a:t>
            </a:r>
          </a:p>
        </p:txBody>
      </p:sp>
      <p:sp>
        <p:nvSpPr>
          <p:cNvPr id="223" name="550 GeV incl ttbar theshold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550 GeV incl ttbar theshold</a:t>
            </a:r>
          </a:p>
        </p:txBody>
      </p:sp>
      <p:sp>
        <p:nvSpPr>
          <p:cNvPr id="224" name="Textplatzhalter 7"/>
          <p:cNvSpPr txBox="1"/>
          <p:nvPr/>
        </p:nvSpPr>
        <p:spPr>
          <a:xfrm>
            <a:off x="295739" y="1082586"/>
            <a:ext cx="5987284" cy="5198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2860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00"/>
            </a:pPr>
            <a:r>
              <a:t>Upgrade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710"/>
            </a:pPr>
            <a:r>
              <a:t>equipping the additional tunnel with SCRF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710"/>
            </a:pPr>
            <a:r>
              <a:t>+ 5.46 BCHF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710"/>
            </a:pPr>
            <a:r>
              <a:t>10 Hz trains of 2625 bunches =&gt; 7.7 x 10</a:t>
            </a:r>
            <a:r>
              <a:rPr baseline="31999"/>
              <a:t>34</a:t>
            </a:r>
            <a:r>
              <a:t> / cm</a:t>
            </a:r>
            <a:r>
              <a:rPr baseline="31999"/>
              <a:t>2</a:t>
            </a:r>
            <a:r>
              <a:t> / s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710"/>
            </a:pPr>
            <a:r>
              <a:t>AC power 322 MW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710"/>
            </a:pPr>
            <a:r>
              <a:t>target 8 ab</a:t>
            </a:r>
            <a:r>
              <a:rPr baseline="31999"/>
              <a:t>-1</a:t>
            </a:r>
          </a:p>
          <a:p>
            <a:pPr marL="22860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900"/>
            </a:pPr>
            <a:r>
              <a:t>Higgs physics at 550 GeV and beyond:</a:t>
            </a:r>
          </a:p>
          <a:p>
            <a:pPr lvl="1" marL="590550" indent="-228600" defTabSz="868680">
              <a:spcBef>
                <a:spcPts val="500"/>
              </a:spcBef>
              <a:buClr>
                <a:srgbClr val="000000"/>
              </a:buClr>
              <a:buSzPct val="100000"/>
              <a:buChar char="•"/>
              <a:tabLst>
                <a:tab pos="330200" algn="l"/>
              </a:tabLst>
              <a:defRPr b="1" sz="1900">
                <a:solidFill>
                  <a:srgbClr val="0000F5"/>
                </a:solidFill>
              </a:defRPr>
            </a:pPr>
            <a:r>
              <a:rPr b="0">
                <a:solidFill>
                  <a:srgbClr val="000000"/>
                </a:solidFill>
              </a:rPr>
              <a:t>now</a:t>
            </a:r>
            <a:r>
              <a:rPr b="0"/>
              <a:t> </a:t>
            </a:r>
            <a:r>
              <a:t>WW fusion</a:t>
            </a:r>
            <a:r>
              <a:rPr b="0"/>
              <a:t> </a:t>
            </a:r>
            <a:r>
              <a:rPr b="0">
                <a:solidFill>
                  <a:srgbClr val="000000"/>
                </a:solidFill>
              </a:rPr>
              <a:t>dominant</a:t>
            </a:r>
            <a:r>
              <a:rPr>
                <a:solidFill>
                  <a:srgbClr val="000000"/>
                </a:solidFill>
              </a:rPr>
              <a:t> </a:t>
            </a:r>
            <a:r>
              <a:rPr b="0">
                <a:solidFill>
                  <a:srgbClr val="000000"/>
                </a:solidFill>
              </a:rPr>
              <a:t> </a:t>
            </a:r>
            <a:br>
              <a:rPr b="0">
                <a:solidFill>
                  <a:srgbClr val="000000"/>
                </a:solidFill>
              </a:rPr>
            </a:br>
            <a:r>
              <a:rPr>
                <a:solidFill>
                  <a:srgbClr val="0433FF"/>
                </a:solidFill>
              </a:rPr>
              <a:t>=&gt; complementary set of observables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FF2F92"/>
                </a:solidFill>
              </a:rPr>
              <a:t>=&gt; independent verification of anomalies observed at 250 GeV</a:t>
            </a:r>
            <a:endParaRPr>
              <a:solidFill>
                <a:srgbClr val="FF2F92"/>
              </a:solidFill>
            </a:endParaRPr>
          </a:p>
          <a:p>
            <a:pPr lvl="1" marL="590550" indent="-228600" defTabSz="868680">
              <a:spcBef>
                <a:spcPts val="500"/>
              </a:spcBef>
              <a:buClr>
                <a:srgbClr val="000000"/>
              </a:buClr>
              <a:buSzPct val="100000"/>
              <a:buChar char="•"/>
              <a:tabLst>
                <a:tab pos="330200" algn="l"/>
              </a:tabLst>
              <a:defRPr b="1" sz="1900">
                <a:solidFill>
                  <a:srgbClr val="0000F5"/>
                </a:solidFill>
              </a:defRPr>
            </a:pPr>
            <a:r>
              <a:rPr>
                <a:solidFill>
                  <a:srgbClr val="000000"/>
                </a:solidFill>
              </a:rPr>
              <a:t>ttH, ZHH and even vvHH become observable:</a:t>
            </a:r>
            <a:endParaRPr b="0"/>
          </a:p>
          <a:p>
            <a:pPr lvl="2" marL="95250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900">
                <a:solidFill>
                  <a:srgbClr val="0000F5"/>
                </a:solidFill>
              </a:defRPr>
            </a:pPr>
            <a:r>
              <a:t>ttH:</a:t>
            </a:r>
            <a:r>
              <a:rPr b="0"/>
              <a:t> tree-level sensitivity to top-Yukawa ~2%</a:t>
            </a:r>
            <a:endParaRPr b="0"/>
          </a:p>
          <a:p>
            <a:pPr lvl="2" marL="952500" indent="-228600" defTabSz="868680">
              <a:spcBef>
                <a:spcPts val="500"/>
              </a:spcBef>
              <a:buClr>
                <a:srgbClr val="0433FF"/>
              </a:buClr>
              <a:buSzPct val="100000"/>
              <a:buChar char="•"/>
              <a:tabLst>
                <a:tab pos="330200" algn="l"/>
              </a:tabLst>
              <a:defRPr b="1" sz="1900">
                <a:solidFill>
                  <a:srgbClr val="0000F5"/>
                </a:solidFill>
              </a:defRPr>
            </a:pPr>
            <a:r>
              <a:rPr>
                <a:solidFill>
                  <a:srgbClr val="0433FF"/>
                </a:solidFill>
              </a:rPr>
              <a:t>di-Higgs production: tree-level sensitivity of ~10% to self-coupling 𝜆</a:t>
            </a:r>
            <a:r>
              <a:t> </a:t>
            </a:r>
            <a:br/>
            <a:r>
              <a:rPr>
                <a:solidFill>
                  <a:srgbClr val="FF2F92"/>
                </a:solidFill>
              </a:rPr>
              <a:t>- for any value of 𝜆 !</a:t>
            </a:r>
          </a:p>
        </p:txBody>
      </p:sp>
      <p:grpSp>
        <p:nvGrpSpPr>
          <p:cNvPr id="227" name="Group"/>
          <p:cNvGrpSpPr/>
          <p:nvPr/>
        </p:nvGrpSpPr>
        <p:grpSpPr>
          <a:xfrm>
            <a:off x="7305370" y="298539"/>
            <a:ext cx="3362866" cy="3269193"/>
            <a:chOff x="0" y="0"/>
            <a:chExt cx="3362865" cy="3269192"/>
          </a:xfrm>
        </p:grpSpPr>
        <p:pic>
          <p:nvPicPr>
            <p:cNvPr id="225" name="xsec_h_ILC_left.pdf" descr="xsec_h_ILC_left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362866" cy="3269193"/>
            </a:xfrm>
            <a:prstGeom prst="rect">
              <a:avLst/>
            </a:prstGeom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</p:pic>
        <p:sp>
          <p:nvSpPr>
            <p:cNvPr id="226" name="Line"/>
            <p:cNvSpPr/>
            <p:nvPr/>
          </p:nvSpPr>
          <p:spPr>
            <a:xfrm flipV="1">
              <a:off x="1028250" y="800363"/>
              <a:ext cx="1" cy="1931801"/>
            </a:xfrm>
            <a:prstGeom prst="line">
              <a:avLst/>
            </a:prstGeom>
            <a:noFill/>
            <a:ln w="381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400">
                <a:defRPr sz="3600"/>
              </a:pPr>
            </a:p>
          </p:txBody>
        </p:sp>
      </p:grpSp>
      <p:pic>
        <p:nvPicPr>
          <p:cNvPr id="228" name="DeltaHXX_SM_LCF_MI_S12s_withBSM.pdf" descr="DeltaHXX_SM_LCF_MI_S12s_withBS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84148" y="1905828"/>
            <a:ext cx="5531829" cy="4019601"/>
          </a:xfrm>
          <a:prstGeom prst="rect">
            <a:avLst/>
          </a:prstGeom>
          <a:ln w="38100">
            <a:solidFill>
              <a:srgbClr val="0433FF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31" name="Di-Higgs P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Di-Higgs Production</a:t>
            </a:r>
          </a:p>
        </p:txBody>
      </p:sp>
      <p:sp>
        <p:nvSpPr>
          <p:cNvPr id="232" name="tree-level access to self-coupling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tree-level access to self-coupling</a:t>
            </a:r>
          </a:p>
        </p:txBody>
      </p:sp>
      <p:sp>
        <p:nvSpPr>
          <p:cNvPr id="233" name="Textplatzhalter 7"/>
          <p:cNvSpPr txBox="1"/>
          <p:nvPr/>
        </p:nvSpPr>
        <p:spPr>
          <a:xfrm>
            <a:off x="304173" y="1225172"/>
            <a:ext cx="4656062" cy="4913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82879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b="1" sz="1520"/>
            </a:pPr>
            <a:r>
              <a:t>550 GeV</a:t>
            </a: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520"/>
            </a:pPr>
            <a:r>
              <a:t>~ peak of </a:t>
            </a:r>
            <a:r>
              <a:rPr b="1">
                <a:solidFill>
                  <a:srgbClr val="BF3CF3"/>
                </a:solidFill>
              </a:rPr>
              <a:t>ZHH </a:t>
            </a:r>
            <a:r>
              <a:t>cross-section </a:t>
            </a: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520"/>
            </a:pPr>
            <a:r>
              <a:rPr b="1">
                <a:solidFill>
                  <a:srgbClr val="559CF3"/>
                </a:solidFill>
              </a:rPr>
              <a:t>vvHH</a:t>
            </a:r>
            <a:r>
              <a:t> becomes just about visible</a:t>
            </a:r>
          </a:p>
          <a:p>
            <a:pPr lvl="1" marL="472440" indent="-182879" defTabSz="694944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  <a:defRPr sz="1520"/>
            </a:pPr>
            <a:r>
              <a:t>together for SM case: </a:t>
            </a:r>
            <a:br/>
            <a:r>
              <a:rPr b="1"/>
              <a:t>∆𝝹</a:t>
            </a:r>
            <a:r>
              <a:rPr b="1" baseline="-5999"/>
              <a:t>𝜆 </a:t>
            </a:r>
            <a:r>
              <a:rPr b="1"/>
              <a:t>= </a:t>
            </a:r>
            <a:r>
              <a:rPr b="1">
                <a:solidFill>
                  <a:srgbClr val="EB4690"/>
                </a:solidFill>
              </a:rPr>
              <a:t>11%</a:t>
            </a:r>
            <a:r>
              <a:t> (15%) for </a:t>
            </a:r>
            <a:r>
              <a:rPr b="1"/>
              <a:t>8ab</a:t>
            </a:r>
            <a:r>
              <a:rPr b="1" baseline="31999"/>
              <a:t>-1</a:t>
            </a:r>
            <a:r>
              <a:t> (4ab</a:t>
            </a:r>
            <a:r>
              <a:rPr baseline="31999"/>
              <a:t>-1</a:t>
            </a:r>
            <a:r>
              <a:t>)</a:t>
            </a:r>
          </a:p>
          <a:p>
            <a:pPr marL="182879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b="1" sz="1520"/>
            </a:pPr>
            <a:r>
              <a:t>dependence on 𝜆</a:t>
            </a:r>
            <a:r>
              <a:rPr>
                <a:solidFill>
                  <a:srgbClr val="008F00"/>
                </a:solidFill>
              </a:rPr>
              <a:t>:</a:t>
            </a:r>
            <a:endParaRPr>
              <a:solidFill>
                <a:srgbClr val="008F00"/>
              </a:solidFill>
            </a:endParaRP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520">
                <a:solidFill>
                  <a:srgbClr val="BD38F2"/>
                </a:solidFill>
              </a:defRPr>
            </a:pPr>
            <a:r>
              <a:rPr b="1"/>
              <a:t>ZHH</a:t>
            </a:r>
            <a:r>
              <a:t>: </a:t>
            </a:r>
            <a:r>
              <a:rPr b="1">
                <a:solidFill>
                  <a:srgbClr val="FF2600"/>
                </a:solidFill>
              </a:rPr>
              <a:t>constructive</a:t>
            </a:r>
            <a:r>
              <a:rPr>
                <a:solidFill>
                  <a:srgbClr val="FF2600"/>
                </a:solidFill>
              </a:rPr>
              <a:t> interference</a:t>
            </a:r>
            <a:endParaRPr>
              <a:solidFill>
                <a:srgbClr val="008F00"/>
              </a:solidFill>
            </a:endParaRP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520">
                <a:solidFill>
                  <a:srgbClr val="5194E6"/>
                </a:solidFill>
              </a:defRPr>
            </a:pPr>
            <a:r>
              <a:rPr b="1"/>
              <a:t>vvHH</a:t>
            </a:r>
            <a:r>
              <a:t>: </a:t>
            </a:r>
            <a:r>
              <a:rPr b="1">
                <a:solidFill>
                  <a:srgbClr val="0433FF"/>
                </a:solidFill>
              </a:rPr>
              <a:t>destructive</a:t>
            </a:r>
            <a:r>
              <a:rPr>
                <a:solidFill>
                  <a:srgbClr val="0433FF"/>
                </a:solidFill>
              </a:rPr>
              <a:t> interference</a:t>
            </a: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520"/>
            </a:pPr>
            <a:r>
              <a:rPr b="1">
                <a:solidFill>
                  <a:srgbClr val="008F00"/>
                </a:solidFill>
              </a:rPr>
              <a:t>together</a:t>
            </a:r>
            <a:r>
              <a:t>: ~const absolute precision </a:t>
            </a:r>
            <a:br/>
            <a:r>
              <a:t>as function of 𝜆</a:t>
            </a:r>
          </a:p>
          <a:p>
            <a:pPr marL="182879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520"/>
            </a:pPr>
            <a:r>
              <a:rPr b="1"/>
              <a:t>1-3 TeV:</a:t>
            </a:r>
            <a:r>
              <a:t> </a:t>
            </a:r>
            <a:r>
              <a:rPr b="1">
                <a:solidFill>
                  <a:srgbClr val="559CF3"/>
                </a:solidFill>
              </a:rPr>
              <a:t>vvHH </a:t>
            </a:r>
            <a:r>
              <a:t>becoming dominant</a:t>
            </a:r>
          </a:p>
          <a:p>
            <a:pPr lvl="1" marL="472440" indent="-182879" defTabSz="694944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  <a:defRPr sz="1520"/>
            </a:pPr>
            <a:r>
              <a:rPr b="1"/>
              <a:t>∆𝝹</a:t>
            </a:r>
            <a:r>
              <a:rPr b="1" baseline="-5999"/>
              <a:t>𝜆 </a:t>
            </a:r>
            <a:r>
              <a:rPr b="1"/>
              <a:t>= </a:t>
            </a:r>
            <a:r>
              <a:rPr b="1">
                <a:solidFill>
                  <a:srgbClr val="548121"/>
                </a:solidFill>
              </a:rPr>
              <a:t>0.04</a:t>
            </a:r>
            <a:r>
              <a:rPr b="1">
                <a:solidFill>
                  <a:srgbClr val="EB4690"/>
                </a:solidFill>
              </a:rPr>
              <a:t> </a:t>
            </a:r>
            <a:r>
              <a:t>(8ab-1)</a:t>
            </a:r>
            <a:r>
              <a:rPr b="1" baseline="31999"/>
              <a:t> </a:t>
            </a:r>
            <a:r>
              <a:t>over wide range of </a:t>
            </a:r>
            <a:r>
              <a:rPr b="1"/>
              <a:t>𝝹</a:t>
            </a:r>
            <a:r>
              <a:rPr b="1" baseline="-5999"/>
              <a:t>𝜆 </a:t>
            </a:r>
            <a:br>
              <a:rPr b="1" baseline="-5999"/>
            </a:br>
            <a:r>
              <a:t>(except 𝝹</a:t>
            </a:r>
            <a:r>
              <a:rPr baseline="-5999"/>
              <a:t>𝜆</a:t>
            </a:r>
            <a:r>
              <a:t> ~ 1.5)</a:t>
            </a:r>
          </a:p>
          <a:p>
            <a:pPr marL="182879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b="1" sz="1520"/>
            </a:pPr>
            <a:r>
              <a:t>quantitative improvement and qualitatively new information wrt</a:t>
            </a: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b="1" sz="1520"/>
            </a:pPr>
            <a:r>
              <a:t>HL-LHC</a:t>
            </a:r>
          </a:p>
          <a:p>
            <a:pPr lvl="1" marL="472440" indent="-182879" defTabSz="694944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b="1" sz="1520"/>
            </a:pPr>
            <a:r>
              <a:t>loop corrections at lower ECM stages</a:t>
            </a:r>
          </a:p>
        </p:txBody>
      </p:sp>
      <p:grpSp>
        <p:nvGrpSpPr>
          <p:cNvPr id="237" name="Group"/>
          <p:cNvGrpSpPr/>
          <p:nvPr/>
        </p:nvGrpSpPr>
        <p:grpSpPr>
          <a:xfrm>
            <a:off x="4426985" y="376113"/>
            <a:ext cx="4158497" cy="3521166"/>
            <a:chOff x="0" y="0"/>
            <a:chExt cx="4158496" cy="3521165"/>
          </a:xfrm>
        </p:grpSpPr>
        <p:pic>
          <p:nvPicPr>
            <p:cNvPr id="23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4158497" cy="35211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5" name="Line"/>
            <p:cNvSpPr/>
            <p:nvPr/>
          </p:nvSpPr>
          <p:spPr>
            <a:xfrm flipV="1">
              <a:off x="1317559" y="281691"/>
              <a:ext cx="1" cy="2603699"/>
            </a:xfrm>
            <a:prstGeom prst="line">
              <a:avLst/>
            </a:prstGeom>
            <a:noFill/>
            <a:ln w="25400" cap="flat">
              <a:solidFill>
                <a:srgbClr val="FF2F92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6" name="550"/>
            <p:cNvSpPr txBox="1"/>
            <p:nvPr/>
          </p:nvSpPr>
          <p:spPr>
            <a:xfrm>
              <a:off x="1138352" y="2873688"/>
              <a:ext cx="358414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200">
                  <a:solidFill>
                    <a:srgbClr val="EB4691"/>
                  </a:solidFill>
                </a:defRPr>
              </a:lvl1pPr>
            </a:lstStyle>
            <a:p>
              <a:pPr/>
              <a:r>
                <a:t>550</a:t>
              </a:r>
            </a:p>
          </p:txBody>
        </p:sp>
      </p:grpSp>
      <p:pic>
        <p:nvPicPr>
          <p:cNvPr id="238" name="dkala_abs_vs_kala_ILC550_LCVision60.pdf" descr="dkala_abs_vs_kala_ILC550_LCVision6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32289" y="166718"/>
            <a:ext cx="4438496" cy="3225150"/>
          </a:xfrm>
          <a:prstGeom prst="rect">
            <a:avLst/>
          </a:prstGeom>
          <a:ln w="38100">
            <a:solidFill>
              <a:srgbClr val="E1327B"/>
            </a:solidFill>
            <a:miter lim="400000"/>
          </a:ln>
        </p:spPr>
      </p:pic>
      <p:pic>
        <p:nvPicPr>
          <p:cNvPr id="239" name="lambda_significance_LC550_8ab_asymHLLHCabs_update.pdf" descr="lambda_significance_LC550_8ab_asymHLLHCabs_updat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21388" y="3155108"/>
            <a:ext cx="4805105" cy="3483066"/>
          </a:xfrm>
          <a:prstGeom prst="rect">
            <a:avLst/>
          </a:prstGeom>
          <a:ln w="38100">
            <a:solidFill>
              <a:srgbClr val="548121"/>
            </a:solidFill>
            <a:miter lim="400000"/>
          </a:ln>
        </p:spPr>
      </p:pic>
      <p:pic>
        <p:nvPicPr>
          <p:cNvPr id="24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00656" y="3919406"/>
            <a:ext cx="2047500" cy="1878270"/>
          </a:xfrm>
          <a:prstGeom prst="rect">
            <a:avLst/>
          </a:prstGeom>
          <a:ln w="25400">
            <a:solidFill>
              <a:srgbClr val="548121"/>
            </a:solidFill>
            <a:miter lim="400000"/>
          </a:ln>
        </p:spPr>
      </p:pic>
      <p:sp>
        <p:nvSpPr>
          <p:cNvPr id="241" name="EWPT: Interesting interplay with gravitational waves and/or primordial black holes - ask me if you’re interested :)"/>
          <p:cNvSpPr txBox="1"/>
          <p:nvPr/>
        </p:nvSpPr>
        <p:spPr>
          <a:xfrm>
            <a:off x="4647860" y="5584845"/>
            <a:ext cx="5007012" cy="958570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ctr" defTabSz="41275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EWPT: Interesting interplay with gravitational waves and/or primordial black holes - ask me if you’re interested :)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8" grpId="1"/>
      <p:bldP build="whole" bldLvl="1" animBg="1" rev="0" advAuto="0" spid="241" grpId="4"/>
      <p:bldP build="whole" bldLvl="1" animBg="1" rev="0" advAuto="0" spid="240" grpId="3"/>
      <p:bldP build="whole" bldLvl="1" animBg="1" rev="0" advAuto="0" spid="239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44" name="Higher energies offer so much mo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Higher energies offer so much more</a:t>
            </a:r>
          </a:p>
        </p:txBody>
      </p:sp>
      <p:sp>
        <p:nvSpPr>
          <p:cNvPr id="245" name="Example: top physic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Example: top physics</a:t>
            </a:r>
          </a:p>
        </p:txBody>
      </p:sp>
      <p:sp>
        <p:nvSpPr>
          <p:cNvPr id="246" name="Textplatzhalter 7"/>
          <p:cNvSpPr txBox="1"/>
          <p:nvPr/>
        </p:nvSpPr>
        <p:spPr>
          <a:xfrm>
            <a:off x="232082" y="1431702"/>
            <a:ext cx="4434874" cy="4730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1600"/>
            </a:pPr>
            <a:r>
              <a:t>tt threshold ~350 GeV: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threshold mass =&gt; exp. stat. uncetainty negligible after ~100fb</a:t>
            </a:r>
            <a:r>
              <a:rPr baseline="31999"/>
              <a:t>-1</a:t>
            </a:r>
          </a:p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1600"/>
            </a:pPr>
            <a:r>
              <a:t>electroweak couplings need higher energies and polarised beams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polarisation disentangles couplings </a:t>
            </a:r>
            <a:br/>
            <a:r>
              <a:t>to Z from couplings to photon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sensitivity to “axial-vector”-type of couplings grows with energy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dim-6 SMEFT:</a:t>
            </a:r>
          </a:p>
          <a:p>
            <a:pPr lvl="2" marL="1002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need measurements at two energies above tt threshold to resolve degeneracies between operators</a:t>
            </a:r>
          </a:p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with highE and polarisation, </a:t>
            </a:r>
            <a:r>
              <a:rPr b="1"/>
              <a:t>Linear Colliders</a:t>
            </a:r>
            <a:r>
              <a:t>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constrain 4-fermion operators to &lt; 0.1%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1600"/>
            </a:pPr>
            <a:r>
              <a:t>incl. eett operators (entering ZH @ NLO)</a:t>
            </a:r>
          </a:p>
        </p:txBody>
      </p:sp>
      <p:grpSp>
        <p:nvGrpSpPr>
          <p:cNvPr id="251" name="Group"/>
          <p:cNvGrpSpPr/>
          <p:nvPr/>
        </p:nvGrpSpPr>
        <p:grpSpPr>
          <a:xfrm>
            <a:off x="7772214" y="206409"/>
            <a:ext cx="3842868" cy="2476584"/>
            <a:chOff x="0" y="0"/>
            <a:chExt cx="3842866" cy="2476583"/>
          </a:xfrm>
        </p:grpSpPr>
        <p:pic>
          <p:nvPicPr>
            <p:cNvPr id="247" name="Group" descr="Group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6168"/>
              <a:ext cx="3842867" cy="24704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8" name="Line"/>
            <p:cNvSpPr/>
            <p:nvPr/>
          </p:nvSpPr>
          <p:spPr>
            <a:xfrm>
              <a:off x="2444219" y="519846"/>
              <a:ext cx="439481" cy="703925"/>
            </a:xfrm>
            <a:prstGeom prst="line">
              <a:avLst/>
            </a:prstGeom>
            <a:noFill/>
            <a:ln w="63500" cap="flat">
              <a:solidFill>
                <a:srgbClr val="54812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360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</a:p>
          </p:txBody>
        </p:sp>
        <p:sp>
          <p:nvSpPr>
            <p:cNvPr id="249" name="g𝛾L, g𝛾R, gZL, gZR"/>
            <p:cNvSpPr txBox="1"/>
            <p:nvPr/>
          </p:nvSpPr>
          <p:spPr>
            <a:xfrm>
              <a:off x="718524" y="0"/>
              <a:ext cx="2405819" cy="526042"/>
            </a:xfrm>
            <a:prstGeom prst="rect">
              <a:avLst/>
            </a:prstGeom>
            <a:noFill/>
            <a:ln w="38100" cap="flat">
              <a:solidFill>
                <a:srgbClr val="548121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b="1" sz="2400">
                  <a:solidFill>
                    <a:srgbClr val="548121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g</a:t>
              </a:r>
              <a:r>
                <a:rPr baseline="31999"/>
                <a:t>𝛾</a:t>
              </a:r>
              <a:r>
                <a:rPr baseline="-5999"/>
                <a:t>L, </a:t>
              </a:r>
              <a:r>
                <a:t>g</a:t>
              </a:r>
              <a:r>
                <a:rPr baseline="31999"/>
                <a:t>𝛾</a:t>
              </a:r>
              <a:r>
                <a:rPr baseline="-5999"/>
                <a:t>R, </a:t>
              </a:r>
              <a:r>
                <a:t>g</a:t>
              </a:r>
              <a:r>
                <a:rPr baseline="31999"/>
                <a:t>Z</a:t>
              </a:r>
              <a:r>
                <a:rPr baseline="-5999"/>
                <a:t>L, </a:t>
              </a:r>
              <a:r>
                <a:t>g</a:t>
              </a:r>
              <a:r>
                <a:rPr baseline="31999"/>
                <a:t>Z</a:t>
              </a:r>
              <a:r>
                <a:rPr baseline="-5999"/>
                <a:t>R </a:t>
              </a:r>
            </a:p>
          </p:txBody>
        </p:sp>
        <p:sp>
          <p:nvSpPr>
            <p:cNvPr id="250" name="Oval"/>
            <p:cNvSpPr/>
            <p:nvPr/>
          </p:nvSpPr>
          <p:spPr>
            <a:xfrm>
              <a:off x="2747408" y="1177683"/>
              <a:ext cx="212400" cy="203585"/>
            </a:xfrm>
            <a:prstGeom prst="ellipse">
              <a:avLst/>
            </a:prstGeom>
            <a:solidFill>
              <a:srgbClr val="54812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36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</a:p>
          </p:txBody>
        </p:sp>
      </p:grpSp>
      <p:grpSp>
        <p:nvGrpSpPr>
          <p:cNvPr id="257" name="Group"/>
          <p:cNvGrpSpPr/>
          <p:nvPr/>
        </p:nvGrpSpPr>
        <p:grpSpPr>
          <a:xfrm>
            <a:off x="4639581" y="802173"/>
            <a:ext cx="3172286" cy="2679386"/>
            <a:chOff x="0" y="0"/>
            <a:chExt cx="3172285" cy="2679385"/>
          </a:xfrm>
        </p:grpSpPr>
        <p:pic>
          <p:nvPicPr>
            <p:cNvPr id="25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3172286" cy="26793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3" name="Line"/>
            <p:cNvSpPr/>
            <p:nvPr/>
          </p:nvSpPr>
          <p:spPr>
            <a:xfrm flipV="1">
              <a:off x="1017938" y="208836"/>
              <a:ext cx="1" cy="1975551"/>
            </a:xfrm>
            <a:prstGeom prst="line">
              <a:avLst/>
            </a:prstGeom>
            <a:noFill/>
            <a:ln w="25400" cap="flat">
              <a:solidFill>
                <a:srgbClr val="FF2F92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4" name="550 GeV"/>
            <p:cNvSpPr txBox="1"/>
            <p:nvPr/>
          </p:nvSpPr>
          <p:spPr>
            <a:xfrm>
              <a:off x="980080" y="818571"/>
              <a:ext cx="705704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200">
                  <a:solidFill>
                    <a:srgbClr val="EB4691"/>
                  </a:solidFill>
                </a:defRPr>
              </a:lvl1pPr>
            </a:lstStyle>
            <a:p>
              <a:pPr/>
              <a:r>
                <a:t>550 GeV</a:t>
              </a:r>
            </a:p>
          </p:txBody>
        </p:sp>
        <p:sp>
          <p:nvSpPr>
            <p:cNvPr id="255" name="Line"/>
            <p:cNvSpPr/>
            <p:nvPr/>
          </p:nvSpPr>
          <p:spPr>
            <a:xfrm flipV="1">
              <a:off x="864524" y="205222"/>
              <a:ext cx="1" cy="1975551"/>
            </a:xfrm>
            <a:prstGeom prst="line">
              <a:avLst/>
            </a:prstGeom>
            <a:noFill/>
            <a:ln w="25400" cap="flat">
              <a:solidFill>
                <a:srgbClr val="548121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6" name="350"/>
            <p:cNvSpPr txBox="1"/>
            <p:nvPr/>
          </p:nvSpPr>
          <p:spPr>
            <a:xfrm>
              <a:off x="685318" y="2222813"/>
              <a:ext cx="358414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200">
                  <a:solidFill>
                    <a:srgbClr val="548121"/>
                  </a:solidFill>
                </a:defRPr>
              </a:lvl1pPr>
            </a:lstStyle>
            <a:p>
              <a:pPr/>
              <a:r>
                <a:t>350</a:t>
              </a:r>
            </a:p>
          </p:txBody>
        </p:sp>
      </p:grpSp>
      <p:pic>
        <p:nvPicPr>
          <p:cNvPr id="258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59158" y="2754316"/>
            <a:ext cx="6971973" cy="3573672"/>
          </a:xfrm>
          <a:prstGeom prst="rect">
            <a:avLst/>
          </a:prstGeom>
          <a:ln w="38100">
            <a:solidFill>
              <a:srgbClr val="548121"/>
            </a:solidFill>
            <a:miter lim="400000"/>
          </a:ln>
        </p:spPr>
      </p:pic>
      <p:grpSp>
        <p:nvGrpSpPr>
          <p:cNvPr id="261" name="Group"/>
          <p:cNvGrpSpPr/>
          <p:nvPr/>
        </p:nvGrpSpPr>
        <p:grpSpPr>
          <a:xfrm>
            <a:off x="5342958" y="3281950"/>
            <a:ext cx="6381419" cy="703506"/>
            <a:chOff x="0" y="-153721"/>
            <a:chExt cx="6381418" cy="703505"/>
          </a:xfrm>
        </p:grpSpPr>
        <p:sp>
          <p:nvSpPr>
            <p:cNvPr id="259" name="Line"/>
            <p:cNvSpPr/>
            <p:nvPr/>
          </p:nvSpPr>
          <p:spPr>
            <a:xfrm>
              <a:off x="0" y="549783"/>
              <a:ext cx="6381419" cy="1"/>
            </a:xfrm>
            <a:prstGeom prst="line">
              <a:avLst/>
            </a:prstGeom>
            <a:noFill/>
            <a:ln w="38100" cap="flat">
              <a:solidFill>
                <a:srgbClr val="E0C17A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0" name="only  threshold…"/>
            <p:cNvSpPr txBox="1"/>
            <p:nvPr/>
          </p:nvSpPr>
          <p:spPr>
            <a:xfrm>
              <a:off x="3706507" y="-153722"/>
              <a:ext cx="914138" cy="6952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b="1" sz="1400">
                  <a:ln w="3175" cap="flat">
                    <a:solidFill>
                      <a:srgbClr val="000000"/>
                    </a:solidFill>
                    <a:prstDash val="solid"/>
                    <a:miter lim="400000"/>
                  </a:ln>
                  <a:solidFill>
                    <a:srgbClr val="E0C17A"/>
                  </a:solidFill>
                </a:defRPr>
              </a:pPr>
              <a:r>
                <a:t>only </a:t>
              </a:r>
              <a:br/>
              <a:r>
                <a:t>threshold</a:t>
              </a:r>
            </a:p>
            <a:p>
              <a:pPr>
                <a:defRPr b="1" sz="1400">
                  <a:ln w="3175" cap="flat">
                    <a:solidFill>
                      <a:srgbClr val="000000"/>
                    </a:solidFill>
                    <a:prstDash val="solid"/>
                    <a:miter lim="400000"/>
                  </a:ln>
                  <a:solidFill>
                    <a:srgbClr val="E0C17A"/>
                  </a:solidFill>
                </a:defRPr>
              </a:pPr>
              <a:r>
                <a:t>~10%</a:t>
              </a:r>
            </a:p>
          </p:txBody>
        </p:sp>
      </p:grpSp>
      <p:grpSp>
        <p:nvGrpSpPr>
          <p:cNvPr id="264" name="Group"/>
          <p:cNvGrpSpPr/>
          <p:nvPr/>
        </p:nvGrpSpPr>
        <p:grpSpPr>
          <a:xfrm>
            <a:off x="5342958" y="4587630"/>
            <a:ext cx="6781833" cy="530446"/>
            <a:chOff x="0" y="0"/>
            <a:chExt cx="6781832" cy="530444"/>
          </a:xfrm>
        </p:grpSpPr>
        <p:sp>
          <p:nvSpPr>
            <p:cNvPr id="262" name="Line"/>
            <p:cNvSpPr/>
            <p:nvPr/>
          </p:nvSpPr>
          <p:spPr>
            <a:xfrm>
              <a:off x="0" y="530444"/>
              <a:ext cx="6673219" cy="1"/>
            </a:xfrm>
            <a:prstGeom prst="line">
              <a:avLst/>
            </a:prstGeom>
            <a:noFill/>
            <a:ln w="38100" cap="flat">
              <a:solidFill>
                <a:srgbClr val="A7DAC5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3" name="HighE  ~0.1%"/>
            <p:cNvSpPr txBox="1"/>
            <p:nvPr/>
          </p:nvSpPr>
          <p:spPr>
            <a:xfrm>
              <a:off x="6114688" y="0"/>
              <a:ext cx="667145" cy="49202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b="1" sz="1400">
                  <a:ln w="3175" cap="flat">
                    <a:solidFill>
                      <a:srgbClr val="000000"/>
                    </a:solidFill>
                    <a:prstDash val="solid"/>
                    <a:miter lim="400000"/>
                  </a:ln>
                  <a:solidFill>
                    <a:srgbClr val="A7DAC5"/>
                  </a:solidFill>
                </a:defRPr>
              </a:pPr>
              <a:r>
                <a:t>HighE </a:t>
              </a:r>
              <a:br/>
              <a:r>
                <a:t>~0.1%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4" grpId="3"/>
      <p:bldP build="whole" bldLvl="1" animBg="1" rev="0" advAuto="0" spid="258" grpId="1"/>
      <p:bldP build="whole" bldLvl="1" animBg="1" rev="0" advAuto="0" spid="261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top_LR_BSM_Roman_snapshot.png" descr="top_LR_BSM_Roman_snapshot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2491641" y="495372"/>
            <a:ext cx="8393877" cy="6034605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68" name="What do we learn from these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What do we learn from these? </a:t>
            </a:r>
          </a:p>
        </p:txBody>
      </p:sp>
      <p:sp>
        <p:nvSpPr>
          <p:cNvPr id="269" name="Top and BSM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Top and BSM</a:t>
            </a:r>
          </a:p>
        </p:txBody>
      </p:sp>
      <p:sp>
        <p:nvSpPr>
          <p:cNvPr id="270" name="Textplatzhalter 7"/>
          <p:cNvSpPr txBox="1"/>
          <p:nvPr/>
        </p:nvSpPr>
        <p:spPr>
          <a:xfrm>
            <a:off x="436070" y="1460843"/>
            <a:ext cx="4743472" cy="1267927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822959">
              <a:spcBef>
                <a:spcPts val="900"/>
              </a:spcBef>
              <a:tabLst>
                <a:tab pos="317500" algn="l"/>
              </a:tabLst>
              <a:defRPr b="1"/>
            </a:pPr>
            <a:r>
              <a:t>Couplings of the Top quark to the Z boson:</a:t>
            </a:r>
          </a:p>
          <a:p>
            <a:pPr marL="216568" indent="-216568" defTabSz="822959">
              <a:spcBef>
                <a:spcPts val="900"/>
              </a:spcBef>
              <a:buSzPct val="100000"/>
              <a:buChar char="•"/>
              <a:tabLst>
                <a:tab pos="317500" algn="l"/>
              </a:tabLst>
              <a:defRPr b="1" sz="1440"/>
            </a:pPr>
            <a:r>
              <a:t>essential for NLO interpretation of Higgs measurements</a:t>
            </a:r>
          </a:p>
          <a:p>
            <a:pPr marL="216568" indent="-216568" defTabSz="822959">
              <a:spcBef>
                <a:spcPts val="900"/>
              </a:spcBef>
              <a:buSzPct val="100000"/>
              <a:buChar char="•"/>
              <a:tabLst>
                <a:tab pos="317500" algn="l"/>
              </a:tabLst>
              <a:defRPr b="1" sz="1440"/>
            </a:pPr>
            <a:r>
              <a:t>tremendous BSM sensitivity in its own right</a:t>
            </a:r>
          </a:p>
        </p:txBody>
      </p:sp>
      <p:sp>
        <p:nvSpPr>
          <p:cNvPr id="271" name="arxiv:2503.19983"/>
          <p:cNvSpPr txBox="1"/>
          <p:nvPr/>
        </p:nvSpPr>
        <p:spPr>
          <a:xfrm>
            <a:off x="9740414" y="5870884"/>
            <a:ext cx="1523138" cy="327583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1400" u="sng">
                <a:solidFill>
                  <a:srgbClr val="000000">
                    <a:alpha val="8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arxiv:2503.19983</a:t>
            </a:r>
          </a:p>
        </p:txBody>
      </p:sp>
      <p:sp>
        <p:nvSpPr>
          <p:cNvPr id="272" name="assuming only 4ab-1 at 500 GeV"/>
          <p:cNvSpPr txBox="1"/>
          <p:nvPr/>
        </p:nvSpPr>
        <p:spPr>
          <a:xfrm>
            <a:off x="9799254" y="2644066"/>
            <a:ext cx="1841077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t>assuming only</a:t>
            </a:r>
            <a:br/>
            <a:r>
              <a:t>4ab</a:t>
            </a:r>
            <a:r>
              <a:rPr baseline="31999"/>
              <a:t>-1</a:t>
            </a:r>
            <a:r>
              <a:t> at 500 GeV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75" name="Running Scenarios up to 550 GeV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up to 550 GeV</a:t>
            </a:r>
          </a:p>
        </p:txBody>
      </p:sp>
      <p:sp>
        <p:nvSpPr>
          <p:cNvPr id="276" name="baseline"/>
          <p:cNvSpPr txBox="1"/>
          <p:nvPr>
            <p:ph type="body" sz="quarter" idx="1"/>
          </p:nvPr>
        </p:nvSpPr>
        <p:spPr>
          <a:xfrm>
            <a:off x="407987" y="858047"/>
            <a:ext cx="2211443" cy="451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baseline </a:t>
            </a:r>
          </a:p>
        </p:txBody>
      </p:sp>
      <p:pic>
        <p:nvPicPr>
          <p:cNvPr id="277" name="lumi_LCF4CERN_10Hz_3ab-1.pdf" descr="lumi_LCF4CERN_10Hz_3ab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021" y="1760972"/>
            <a:ext cx="5325395" cy="3841423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tart immediately with full power"/>
          <p:cNvSpPr txBox="1"/>
          <p:nvPr/>
        </p:nvSpPr>
        <p:spPr>
          <a:xfrm>
            <a:off x="6347000" y="858047"/>
            <a:ext cx="3279924" cy="451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41247">
              <a:lnSpc>
                <a:spcPct val="110000"/>
              </a:lnSpc>
              <a:spcBef>
                <a:spcPts val="2500"/>
              </a:spcBef>
              <a:tabLst>
                <a:tab pos="317500" algn="l"/>
              </a:tabLst>
              <a:defRPr b="1" sz="1656">
                <a:solidFill>
                  <a:srgbClr val="FF2F92"/>
                </a:solidFill>
              </a:defRPr>
            </a:lvl1pPr>
          </a:lstStyle>
          <a:p>
            <a:pPr/>
            <a:r>
              <a:t>start immediately with full power </a:t>
            </a:r>
          </a:p>
        </p:txBody>
      </p:sp>
      <p:pic>
        <p:nvPicPr>
          <p:cNvPr id="279" name="lumi_LCF4CERN_10Hz_3ab-1_Lup.pdf" descr="lumi_LCF4CERN_10Hz_3ab-1_Lu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4163" y="1760972"/>
            <a:ext cx="5325395" cy="384142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2" name="Group"/>
          <p:cNvGrpSpPr/>
          <p:nvPr/>
        </p:nvGrpSpPr>
        <p:grpSpPr>
          <a:xfrm>
            <a:off x="996390" y="5113285"/>
            <a:ext cx="1034637" cy="971829"/>
            <a:chOff x="0" y="0"/>
            <a:chExt cx="1034635" cy="971827"/>
          </a:xfrm>
        </p:grpSpPr>
        <p:sp>
          <p:nvSpPr>
            <p:cNvPr id="280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281" name="8.3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b="1" sz="1600"/>
              </a:pPr>
              <a:r>
                <a:t>8.3 </a:t>
              </a:r>
              <a:br/>
              <a:r>
                <a:rPr sz="1200"/>
                <a:t>BCHF</a:t>
              </a:r>
            </a:p>
          </p:txBody>
        </p:sp>
      </p:grpSp>
      <p:grpSp>
        <p:nvGrpSpPr>
          <p:cNvPr id="285" name="Group"/>
          <p:cNvGrpSpPr/>
          <p:nvPr/>
        </p:nvGrpSpPr>
        <p:grpSpPr>
          <a:xfrm>
            <a:off x="2088029" y="5113285"/>
            <a:ext cx="1034637" cy="971829"/>
            <a:chOff x="0" y="0"/>
            <a:chExt cx="1034635" cy="971827"/>
          </a:xfrm>
        </p:grpSpPr>
        <p:sp>
          <p:nvSpPr>
            <p:cNvPr id="283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284" name="0.8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b="1" sz="1600"/>
              </a:pPr>
              <a:r>
                <a:t>0.8 </a:t>
              </a:r>
              <a:br/>
              <a:r>
                <a:rPr sz="1200"/>
                <a:t>BCHF</a:t>
              </a:r>
            </a:p>
          </p:txBody>
        </p:sp>
      </p:grpSp>
      <p:grpSp>
        <p:nvGrpSpPr>
          <p:cNvPr id="288" name="Group"/>
          <p:cNvGrpSpPr/>
          <p:nvPr/>
        </p:nvGrpSpPr>
        <p:grpSpPr>
          <a:xfrm>
            <a:off x="3179668" y="5113285"/>
            <a:ext cx="1034637" cy="971829"/>
            <a:chOff x="0" y="0"/>
            <a:chExt cx="1034635" cy="971827"/>
          </a:xfrm>
        </p:grpSpPr>
        <p:sp>
          <p:nvSpPr>
            <p:cNvPr id="286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287" name="5.5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b="1" sz="1600"/>
              </a:pPr>
              <a:r>
                <a:t>5.5 </a:t>
              </a:r>
              <a:br/>
              <a:r>
                <a:rPr sz="1200"/>
                <a:t>BCHF</a:t>
              </a:r>
            </a:p>
          </p:txBody>
        </p:sp>
      </p:grpSp>
      <p:grpSp>
        <p:nvGrpSpPr>
          <p:cNvPr id="291" name="Group"/>
          <p:cNvGrpSpPr/>
          <p:nvPr/>
        </p:nvGrpSpPr>
        <p:grpSpPr>
          <a:xfrm>
            <a:off x="7240057" y="5113285"/>
            <a:ext cx="1034637" cy="971829"/>
            <a:chOff x="0" y="0"/>
            <a:chExt cx="1034635" cy="971827"/>
          </a:xfrm>
        </p:grpSpPr>
        <p:sp>
          <p:nvSpPr>
            <p:cNvPr id="289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290" name="9.1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b="1" sz="1600"/>
              </a:pPr>
              <a:r>
                <a:t>9.1 </a:t>
              </a:r>
              <a:br/>
              <a:r>
                <a:rPr sz="1200"/>
                <a:t>BCHF</a:t>
              </a:r>
            </a:p>
          </p:txBody>
        </p:sp>
      </p:grpSp>
      <p:grpSp>
        <p:nvGrpSpPr>
          <p:cNvPr id="294" name="Group"/>
          <p:cNvGrpSpPr/>
          <p:nvPr/>
        </p:nvGrpSpPr>
        <p:grpSpPr>
          <a:xfrm>
            <a:off x="8919036" y="5113285"/>
            <a:ext cx="1034637" cy="971829"/>
            <a:chOff x="0" y="0"/>
            <a:chExt cx="1034635" cy="971827"/>
          </a:xfrm>
        </p:grpSpPr>
        <p:sp>
          <p:nvSpPr>
            <p:cNvPr id="292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293" name="5.5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b="1" sz="1600"/>
              </a:pPr>
              <a:r>
                <a:t>5.5 </a:t>
              </a:r>
              <a:br/>
              <a:r>
                <a:rPr sz="1200"/>
                <a:t>BCHF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4" grpId="5"/>
      <p:bldP build="whole" bldLvl="1" animBg="1" rev="0" advAuto="0" spid="288" grpId="3"/>
      <p:bldP build="whole" bldLvl="1" animBg="1" rev="0" advAuto="0" spid="282" grpId="1"/>
      <p:bldP build="whole" bldLvl="1" animBg="1" rev="0" advAuto="0" spid="285" grpId="2"/>
      <p:bldP build="whole" bldLvl="1" animBg="1" rev="0" advAuto="0" spid="291" grpId="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97" name="Running Scenarios - starting at 550 GeV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starting at 550 GeV</a:t>
            </a:r>
          </a:p>
        </p:txBody>
      </p:sp>
      <p:sp>
        <p:nvSpPr>
          <p:cNvPr id="298" name="take some polarised data at lower energies"/>
          <p:cNvSpPr txBox="1"/>
          <p:nvPr>
            <p:ph type="body" sz="quarter" idx="1"/>
          </p:nvPr>
        </p:nvSpPr>
        <p:spPr>
          <a:xfrm>
            <a:off x="407987" y="858047"/>
            <a:ext cx="4374163" cy="451099"/>
          </a:xfrm>
          <a:prstGeom prst="rect">
            <a:avLst/>
          </a:prstGeom>
        </p:spPr>
        <p:txBody>
          <a:bodyPr/>
          <a:lstStyle>
            <a:lvl1pPr defTabSz="850391">
              <a:spcBef>
                <a:spcPts val="2600"/>
              </a:spcBef>
              <a:tabLst>
                <a:tab pos="330200" algn="l"/>
              </a:tabLst>
              <a:defRPr sz="1674">
                <a:solidFill>
                  <a:srgbClr val="FF2F92"/>
                </a:solidFill>
              </a:defRPr>
            </a:lvl1pPr>
          </a:lstStyle>
          <a:p>
            <a:pPr/>
            <a:r>
              <a:t>take some polarised data at lower energies </a:t>
            </a:r>
          </a:p>
        </p:txBody>
      </p:sp>
      <p:pic>
        <p:nvPicPr>
          <p:cNvPr id="299" name="lumi_LCF4CERN_550GeV.pdf" descr="lumi_LCF4CERN_550Ge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021" y="1760972"/>
            <a:ext cx="5325395" cy="3841423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or go more quickly to TeV range"/>
          <p:cNvSpPr txBox="1"/>
          <p:nvPr/>
        </p:nvSpPr>
        <p:spPr>
          <a:xfrm>
            <a:off x="6347000" y="858047"/>
            <a:ext cx="3917007" cy="451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lnSpc>
                <a:spcPct val="110000"/>
              </a:lnSpc>
              <a:spcBef>
                <a:spcPts val="2800"/>
              </a:spcBef>
              <a:tabLst>
                <a:tab pos="355600" algn="l"/>
              </a:tabLst>
              <a:defRPr b="1">
                <a:solidFill>
                  <a:srgbClr val="FF2F92"/>
                </a:solidFill>
              </a:defRPr>
            </a:lvl1pPr>
          </a:lstStyle>
          <a:p>
            <a:pPr/>
            <a:r>
              <a:t>or go more quickly to TeV range</a:t>
            </a:r>
          </a:p>
        </p:txBody>
      </p:sp>
      <p:pic>
        <p:nvPicPr>
          <p:cNvPr id="301" name="lumi_LCF4CERN_TeV.pdf" descr="lumi_LCF4CERN_TeV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4163" y="1760972"/>
            <a:ext cx="5325395" cy="384142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4" name="Group"/>
          <p:cNvGrpSpPr/>
          <p:nvPr/>
        </p:nvGrpSpPr>
        <p:grpSpPr>
          <a:xfrm>
            <a:off x="1009769" y="5227490"/>
            <a:ext cx="1034637" cy="971829"/>
            <a:chOff x="0" y="0"/>
            <a:chExt cx="1034635" cy="971827"/>
          </a:xfrm>
        </p:grpSpPr>
        <p:sp>
          <p:nvSpPr>
            <p:cNvPr id="302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303" name="13.1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b="1" sz="1600"/>
              </a:pPr>
              <a:r>
                <a:t>13.1 </a:t>
              </a:r>
              <a:br/>
              <a:r>
                <a:rPr sz="1200"/>
                <a:t>BCHF</a:t>
              </a:r>
            </a:p>
          </p:txBody>
        </p:sp>
      </p:grpSp>
      <p:grpSp>
        <p:nvGrpSpPr>
          <p:cNvPr id="307" name="Group"/>
          <p:cNvGrpSpPr/>
          <p:nvPr/>
        </p:nvGrpSpPr>
        <p:grpSpPr>
          <a:xfrm>
            <a:off x="2262506" y="5109765"/>
            <a:ext cx="1034637" cy="971828"/>
            <a:chOff x="0" y="0"/>
            <a:chExt cx="1034635" cy="971827"/>
          </a:xfrm>
        </p:grpSpPr>
        <p:sp>
          <p:nvSpPr>
            <p:cNvPr id="305" name="Tag"/>
            <p:cNvSpPr/>
            <p:nvPr/>
          </p:nvSpPr>
          <p:spPr>
            <a:xfrm rot="18449209">
              <a:off x="244465" y="43231"/>
              <a:ext cx="545706" cy="88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24" y="0"/>
                  </a:moveTo>
                  <a:lnTo>
                    <a:pt x="0" y="382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825"/>
                  </a:lnTo>
                  <a:lnTo>
                    <a:pt x="16276" y="0"/>
                  </a:lnTo>
                  <a:lnTo>
                    <a:pt x="5324" y="0"/>
                  </a:lnTo>
                  <a:close/>
                  <a:moveTo>
                    <a:pt x="10792" y="2730"/>
                  </a:moveTo>
                  <a:cubicBezTo>
                    <a:pt x="11767" y="2730"/>
                    <a:pt x="12557" y="3217"/>
                    <a:pt x="12557" y="3818"/>
                  </a:cubicBezTo>
                  <a:cubicBezTo>
                    <a:pt x="12557" y="4420"/>
                    <a:pt x="11767" y="4908"/>
                    <a:pt x="10792" y="4908"/>
                  </a:cubicBezTo>
                  <a:cubicBezTo>
                    <a:pt x="9816" y="4908"/>
                    <a:pt x="9026" y="4420"/>
                    <a:pt x="9026" y="3818"/>
                  </a:cubicBezTo>
                  <a:cubicBezTo>
                    <a:pt x="9026" y="3217"/>
                    <a:pt x="9816" y="2730"/>
                    <a:pt x="10792" y="2730"/>
                  </a:cubicBezTo>
                  <a:close/>
                </a:path>
              </a:pathLst>
            </a:custGeom>
            <a:solidFill>
              <a:srgbClr val="FFFB00"/>
            </a:solidFill>
            <a:ln w="38100" cap="flat">
              <a:solidFill>
                <a:srgbClr val="FF2F9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</a:p>
          </p:txBody>
        </p:sp>
        <p:sp>
          <p:nvSpPr>
            <p:cNvPr id="306" name="1.4  BCHF"/>
            <p:cNvSpPr txBox="1"/>
            <p:nvPr/>
          </p:nvSpPr>
          <p:spPr>
            <a:xfrm rot="2267578">
              <a:off x="264573" y="296317"/>
              <a:ext cx="673158" cy="492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b="1" sz="1600"/>
              </a:pPr>
              <a:r>
                <a:t>1.4 </a:t>
              </a:r>
              <a:br/>
              <a:r>
                <a:rPr sz="1200"/>
                <a:t>BCHF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4" grpId="1"/>
      <p:bldP build="whole" bldLvl="1" animBg="1" rev="0" advAuto="0" spid="307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8526"/>
                </a:solidFill>
              </a:defRPr>
            </a:lvl1pPr>
          </a:lstStyle>
          <a:p>
            <a:pPr/>
            <a:r>
              <a:t>Introduction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10" name="Running Scenarios - shortening 550 GeV in favour of TeV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shortening 550 GeV in favour of TeV</a:t>
            </a:r>
          </a:p>
        </p:txBody>
      </p:sp>
      <p:sp>
        <p:nvSpPr>
          <p:cNvPr id="311" name="Tech upgrade after 550 GeV"/>
          <p:cNvSpPr txBox="1"/>
          <p:nvPr>
            <p:ph type="body" sz="quarter" idx="1"/>
          </p:nvPr>
        </p:nvSpPr>
        <p:spPr>
          <a:xfrm>
            <a:off x="407987" y="858047"/>
            <a:ext cx="4374163" cy="451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Tech upgrade after 550 GeV</a:t>
            </a:r>
          </a:p>
        </p:txBody>
      </p:sp>
      <p:pic>
        <p:nvPicPr>
          <p:cNvPr id="312" name="lumi_LCF4CERN_10Hz_3ab-1_TeV.pdf" descr="lumi_LCF4CERN_10Hz_3ab-1_Te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021" y="1760972"/>
            <a:ext cx="5325395" cy="3841423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Tech upgrade after 250 GeV"/>
          <p:cNvSpPr txBox="1"/>
          <p:nvPr/>
        </p:nvSpPr>
        <p:spPr>
          <a:xfrm>
            <a:off x="6347000" y="858047"/>
            <a:ext cx="3917007" cy="451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lnSpc>
                <a:spcPct val="110000"/>
              </a:lnSpc>
              <a:spcBef>
                <a:spcPts val="2800"/>
              </a:spcBef>
              <a:tabLst>
                <a:tab pos="355600" algn="l"/>
              </a:tabLst>
              <a:defRPr b="1">
                <a:solidFill>
                  <a:srgbClr val="FF2F92"/>
                </a:solidFill>
              </a:defRPr>
            </a:lvl1pPr>
          </a:lstStyle>
          <a:p>
            <a:pPr/>
            <a:r>
              <a:t>Tech upgrade after 250 GeV</a:t>
            </a:r>
          </a:p>
        </p:txBody>
      </p:sp>
      <p:pic>
        <p:nvPicPr>
          <p:cNvPr id="314" name="lumi_LCF4CERN_10Hz_3ab-1_earlyTechUp.pdf" descr="lumi_LCF4CERN_10Hz_3ab-1_earlyTechU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4163" y="1760972"/>
            <a:ext cx="5325395" cy="3841423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An LCF gives flexibility to decide exact program based on scientific and technological progress  — or even break-thoughs"/>
          <p:cNvSpPr txBox="1"/>
          <p:nvPr/>
        </p:nvSpPr>
        <p:spPr>
          <a:xfrm>
            <a:off x="3469008" y="2611814"/>
            <a:ext cx="5007012" cy="1250670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algn="ctr" defTabSz="41275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An LCF gives flexibility to decide exact program based on scientific and technological progress </a:t>
            </a:r>
            <a:br/>
            <a:r>
              <a:t>— or even break-thoughs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18" name="Energy Upgrades beyond 550 GeV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Energy Upgrades beyond 550 GeV</a:t>
            </a:r>
          </a:p>
        </p:txBody>
      </p:sp>
      <p:sp>
        <p:nvSpPr>
          <p:cNvPr id="319" name="1 TeV and beyond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 TeV and beyond</a:t>
            </a:r>
          </a:p>
        </p:txBody>
      </p:sp>
      <p:sp>
        <p:nvSpPr>
          <p:cNvPr id="320" name="Textplatzhalter 7"/>
          <p:cNvSpPr txBox="1"/>
          <p:nvPr/>
        </p:nvSpPr>
        <p:spPr>
          <a:xfrm>
            <a:off x="383185" y="1201360"/>
            <a:ext cx="6994103" cy="4960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1897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b="1" sz="1820"/>
            </a:pPr>
            <a:r>
              <a:t>Philosophy: prioritize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rPr b="1">
                <a:solidFill>
                  <a:srgbClr val="548121"/>
                </a:solidFill>
              </a:rPr>
              <a:t>advanced technologies</a:t>
            </a:r>
            <a:r>
              <a:t> over more civil construction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rPr b="1">
                <a:solidFill>
                  <a:srgbClr val="EB4690"/>
                </a:solidFill>
              </a:rPr>
              <a:t>flexibility</a:t>
            </a:r>
            <a:r>
              <a:t> over a fixed future: </a:t>
            </a:r>
            <a:br/>
            <a:r>
              <a:t>choices should be made later depending on scientific and technological developments - or even revolutions</a:t>
            </a:r>
          </a:p>
          <a:p>
            <a:pPr marL="21897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replacing the linacs,  re-using as much as possible from initial machine (DRs, BDS, …)</a:t>
            </a:r>
          </a:p>
          <a:p>
            <a:pPr marL="21897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t>Example options:</a:t>
            </a:r>
          </a:p>
          <a:p>
            <a:pPr lvl="1" marL="565684" indent="-218974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rPr b="1"/>
              <a:t>CLIC technology:</a:t>
            </a:r>
            <a:r>
              <a:t> 72-100 MV/m warm copper cavities, klystron-driven </a:t>
            </a:r>
            <a:r>
              <a:rPr b="1"/>
              <a:t>=&gt; 1.5 - 2 TeV</a:t>
            </a:r>
          </a:p>
          <a:p>
            <a:pPr lvl="1" marL="545777" indent="-199067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rPr b="1"/>
              <a:t>C3 technology:</a:t>
            </a:r>
            <a:r>
              <a:t> up to 150 MV/m cool copper cavities </a:t>
            </a:r>
            <a:br/>
            <a:r>
              <a:rPr b="1"/>
              <a:t>=&gt; 1.5…3 TeV</a:t>
            </a:r>
          </a:p>
          <a:p>
            <a:pPr lvl="1" marL="545777" indent="-199067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rPr b="1"/>
              <a:t>HELEN technology:</a:t>
            </a:r>
            <a:r>
              <a:t> traveling-wave SCRF with ~70 MV/m </a:t>
            </a:r>
            <a:br/>
            <a:r>
              <a:rPr b="1"/>
              <a:t>=&gt; at least 1 TeV</a:t>
            </a:r>
          </a:p>
          <a:p>
            <a:pPr lvl="1" marL="545777" indent="-199067" defTabSz="832104">
              <a:spcBef>
                <a:spcPts val="500"/>
              </a:spcBef>
              <a:buSzPct val="100000"/>
              <a:buChar char="•"/>
              <a:tabLst>
                <a:tab pos="317500" algn="l"/>
              </a:tabLst>
              <a:defRPr sz="1820"/>
            </a:pPr>
            <a:r>
              <a:rPr b="1"/>
              <a:t>Nb</a:t>
            </a:r>
            <a:r>
              <a:rPr b="1" baseline="-5999"/>
              <a:t>3</a:t>
            </a:r>
            <a:r>
              <a:rPr b="1"/>
              <a:t>Sn technology:</a:t>
            </a:r>
            <a:r>
              <a:t> SCRF with ~100 MV/m </a:t>
            </a:r>
            <a:br/>
            <a:r>
              <a:rPr b="1"/>
              <a:t>=&gt; 1.5…2 TeV</a:t>
            </a:r>
          </a:p>
        </p:txBody>
      </p:sp>
      <p:grpSp>
        <p:nvGrpSpPr>
          <p:cNvPr id="323" name="Group"/>
          <p:cNvGrpSpPr/>
          <p:nvPr/>
        </p:nvGrpSpPr>
        <p:grpSpPr>
          <a:xfrm>
            <a:off x="7844832" y="266112"/>
            <a:ext cx="4555723" cy="2965584"/>
            <a:chOff x="0" y="0"/>
            <a:chExt cx="4555721" cy="2965583"/>
          </a:xfrm>
        </p:grpSpPr>
        <p:pic>
          <p:nvPicPr>
            <p:cNvPr id="321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50087" cy="22404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2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651418" y="1275705"/>
              <a:ext cx="1904304" cy="16898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24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71764" y="2970483"/>
            <a:ext cx="4597401" cy="142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506845" y="3476707"/>
            <a:ext cx="2591024" cy="1956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50218" y="4505259"/>
            <a:ext cx="3900911" cy="2423294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LCVision reviewed  for each of the options how it could be embedded as upgrade of initial facility"/>
          <p:cNvSpPr txBox="1"/>
          <p:nvPr/>
        </p:nvSpPr>
        <p:spPr>
          <a:xfrm>
            <a:off x="2906883" y="2601202"/>
            <a:ext cx="5620567" cy="1655596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>
            <a:spAutoFit/>
          </a:bodyPr>
          <a:lstStyle/>
          <a:p>
            <a:pPr algn="ctr" defTabSz="412750">
              <a:defRPr b="1"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LCVision reviewed </a:t>
            </a:r>
            <a:br/>
            <a:r>
              <a:t>for each of the options how it</a:t>
            </a:r>
            <a:br/>
            <a:r>
              <a:t>could be embedded as upgrade of initial facility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3" grpId="1"/>
      <p:bldP build="whole" bldLvl="1" animBg="1" rev="0" advAuto="0" spid="324" grpId="2"/>
      <p:bldP build="whole" bldLvl="1" animBg="1" rev="0" advAuto="0" spid="327" grpId="5"/>
      <p:bldP build="whole" bldLvl="1" animBg="1" rev="0" advAuto="0" spid="325" grpId="3"/>
      <p:bldP build="whole" bldLvl="1" animBg="1" rev="0" advAuto="0" spid="326" grpId="4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30" name="Additional Upgrade Path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Additional Upgrade Paths</a:t>
            </a:r>
          </a:p>
        </p:txBody>
      </p:sp>
      <p:sp>
        <p:nvSpPr>
          <p:cNvPr id="331" name="Photon Collider / higher luminosity / towards 10 TeV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Photon Collider / higher luminosity / towards 10 TeV</a:t>
            </a:r>
          </a:p>
        </p:txBody>
      </p:sp>
      <p:pic>
        <p:nvPicPr>
          <p:cNvPr id="33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84509" y="1201360"/>
            <a:ext cx="4941374" cy="1613729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Textplatzhalter 7"/>
          <p:cNvSpPr txBox="1"/>
          <p:nvPr/>
        </p:nvSpPr>
        <p:spPr>
          <a:xfrm>
            <a:off x="242396" y="1201360"/>
            <a:ext cx="7457083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3100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Photon Collider: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complementary physics case, e.g. self-coupling in 𝛾𝛾 -&gt; HH with different BSM behaviour than e+e- / pp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install in one IP 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either classic way with optical lasers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or XCC-like with X-ray lasers</a:t>
            </a:r>
          </a:p>
          <a:p>
            <a:pPr marL="23100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Energy and particle recovery: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boost luminosity up to 10</a:t>
            </a:r>
            <a:r>
              <a:rPr baseline="31999"/>
              <a:t>36</a:t>
            </a:r>
            <a:r>
              <a:t> / cm</a:t>
            </a:r>
            <a:r>
              <a:rPr baseline="31999"/>
              <a:t>2</a:t>
            </a:r>
            <a:r>
              <a:t> / s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by re-using particles and energy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eg a la ReLiC or ERLC</a:t>
            </a:r>
          </a:p>
          <a:p>
            <a:pPr marL="23100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Plasma or Structure Wakefield Acceleration: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gradients of GV/m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either only for e-, asymmetric collisions a la HALHF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or e- and e+, paving the way towards 10 TeV 𝛾𝛾 or e+e-</a:t>
            </a:r>
          </a:p>
        </p:txBody>
      </p:sp>
      <p:pic>
        <p:nvPicPr>
          <p:cNvPr id="334" name="relic_footprint.pdf" descr="relic_footprint.pdf"/>
          <p:cNvPicPr>
            <a:picLocks noChangeAspect="1"/>
          </p:cNvPicPr>
          <p:nvPr/>
        </p:nvPicPr>
        <p:blipFill>
          <a:blip r:embed="rId3">
            <a:extLst/>
          </a:blip>
          <a:srcRect l="0" t="0" r="587" b="0"/>
          <a:stretch>
            <a:fillRect/>
          </a:stretch>
        </p:blipFill>
        <p:spPr>
          <a:xfrm>
            <a:off x="4927843" y="2928762"/>
            <a:ext cx="7184062" cy="13423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8442" y="4224511"/>
            <a:ext cx="3471194" cy="2469726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LCVision reviewed  for each of the options how it could be embedded as upgrade of initial facility"/>
          <p:cNvSpPr txBox="1"/>
          <p:nvPr/>
        </p:nvSpPr>
        <p:spPr>
          <a:xfrm>
            <a:off x="3541112" y="2772212"/>
            <a:ext cx="5620567" cy="1655596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>
            <a:spAutoFit/>
          </a:bodyPr>
          <a:lstStyle/>
          <a:p>
            <a:pPr algn="ctr" defTabSz="412750">
              <a:defRPr b="1"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LCVision reviewed </a:t>
            </a:r>
            <a:br/>
            <a:r>
              <a:t>for each of the options how it</a:t>
            </a:r>
            <a:br/>
            <a:r>
              <a:t>could be embedded as upgrade of initial facility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34" grpId="1"/>
      <p:bldP build="whole" bldLvl="1" animBg="1" rev="0" advAuto="0" spid="335" grpId="2"/>
      <p:bldP build="whole" bldLvl="1" animBg="1" rev="0" advAuto="0" spid="336" gr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39" name="The Linear Collider Facility @ CERN and beyo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The Linear Collider Facility @ CERN and beyond</a:t>
            </a:r>
          </a:p>
        </p:txBody>
      </p:sp>
      <p:sp>
        <p:nvSpPr>
          <p:cNvPr id="340" name="General consideration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General considerations</a:t>
            </a:r>
          </a:p>
        </p:txBody>
      </p:sp>
      <p:sp>
        <p:nvSpPr>
          <p:cNvPr id="341" name="Textplatzhalter 7"/>
          <p:cNvSpPr txBox="1"/>
          <p:nvPr/>
        </p:nvSpPr>
        <p:spPr>
          <a:xfrm>
            <a:off x="383185" y="1201360"/>
            <a:ext cx="11425630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3100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919"/>
            </a:pPr>
            <a:r>
              <a:t>Robust planning: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costs (construction and operation), CFS design, environmental impact etc assessed in a consistent way between all projects proposed for CERN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accelerator cost well known thanks to the 2024 update of the ILC costing, to a large extent based on new quotes from industry </a:t>
            </a:r>
          </a:p>
          <a:p>
            <a:pPr marL="23100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919"/>
            </a:pPr>
            <a:r>
              <a:t>Timing is important: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current young researchers are key to both the HL-LHC program and the future Higgs factory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prolonged uncertainly or delays in decision making discourage ECRs =&gt; loss of talent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clear and timely transition from HL-LHC to next collider will provide long-term research opportunities </a:t>
            </a:r>
          </a:p>
          <a:p>
            <a:pPr marL="23100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b="1" sz="1919"/>
            </a:pPr>
            <a:r>
              <a:t>Higgs factory and intensified R&amp;D: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eventually, we need to explore the 10-TeV pCoM energy scale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we don’t have an affordable technology today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all routes (pp = HFM;  𝜇𝜇 = cooling;  ee/𝛾𝛾 = PWA) need expensive R&amp;D and demonstrators</a:t>
            </a:r>
          </a:p>
          <a:p>
            <a:pPr lvl="1" marL="596766" indent="-231006" defTabSz="877823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1919"/>
            </a:pPr>
            <a:r>
              <a:t>costs need to be shared globally, a staged and flexible Higgs factory aligns best with R&amp;D needs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44" name="Next Steps towards a Linear Collider Facility @ CER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Next Steps towards a Linear Collider Facility @ CERN</a:t>
            </a:r>
          </a:p>
        </p:txBody>
      </p:sp>
      <p:sp>
        <p:nvSpPr>
          <p:cNvPr id="345" name="Short-term investment needed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Short-term investment needed</a:t>
            </a:r>
          </a:p>
        </p:txBody>
      </p:sp>
      <p:sp>
        <p:nvSpPr>
          <p:cNvPr id="346" name="Textplatzhalter 7"/>
          <p:cNvSpPr txBox="1"/>
          <p:nvPr/>
        </p:nvSpPr>
        <p:spPr>
          <a:xfrm>
            <a:off x="383185" y="1201360"/>
            <a:ext cx="11425630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project implementation: 6-year preparatory period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ideally starting after conclusion of EPPSU in mid-2026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split in two 3-year phases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prior to construction start in 2032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Phase 1 (~35 MCHF + 180FTEy)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in parallel to ILC Technology Network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placement study at CERN, review with stakeholders (local region / host states / ..)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design and technical studies to determine and confirm the LCF parameters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moderate investment from CERN, could be pursued in even parallel to FCC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Phase 2  (~120 MCHF + 420 FTEy)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only after decision to go ahead with LCF 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pre-series production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engineering design</a:t>
            </a:r>
          </a:p>
          <a:p>
            <a:pPr lvl="1" marL="50973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640"/>
            </a:pPr>
            <a:r>
              <a:t>more substancial investment by CERN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world-wide expertise in SCRF-based XFELs and ILC R&amp;D =&gt; significant contributions from outside CERN</a:t>
            </a:r>
          </a:p>
          <a:p>
            <a:pPr marL="197317" indent="-197317" defTabSz="749808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b="1" sz="1640"/>
            </a:pPr>
            <a:r>
              <a:t>in parallel: set-up detector collaborations, build on exiting concepts, but embrace new ideas</a:t>
            </a:r>
          </a:p>
        </p:txBody>
      </p:sp>
      <p:sp>
        <p:nvSpPr>
          <p:cNvPr id="347" name="=&gt; ready for construction start in 2032"/>
          <p:cNvSpPr txBox="1"/>
          <p:nvPr/>
        </p:nvSpPr>
        <p:spPr>
          <a:xfrm>
            <a:off x="5544148" y="4730641"/>
            <a:ext cx="5568489" cy="602234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>
            <a:spAutoFit/>
          </a:bodyPr>
          <a:lstStyle>
            <a:lvl1pPr algn="ctr" defTabSz="412750">
              <a:defRPr b="1"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=&gt; ready for construction start in 2032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50" name="Strategic Consider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Strategic Considerations</a:t>
            </a:r>
          </a:p>
        </p:txBody>
      </p:sp>
      <p:sp>
        <p:nvSpPr>
          <p:cNvPr id="351" name="Resources &amp; competition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Resources &amp; competition </a:t>
            </a:r>
          </a:p>
        </p:txBody>
      </p:sp>
      <p:sp>
        <p:nvSpPr>
          <p:cNvPr id="352" name="Textplatzhalter 7"/>
          <p:cNvSpPr txBox="1"/>
          <p:nvPr/>
        </p:nvSpPr>
        <p:spPr>
          <a:xfrm>
            <a:off x="383185" y="1285388"/>
            <a:ext cx="11425630" cy="4876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000"/>
            </a:pPr>
            <a:r>
              <a:rPr b="0"/>
              <a:t>with ~8 BCHF, the LCF is</a:t>
            </a:r>
            <a:r>
              <a:t> affordable for CERN without major external contributions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000"/>
            </a:pPr>
            <a:r>
              <a:t>CERN council could decide for this project without a (potentially lengthy) period of international negociations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000"/>
            </a:pPr>
            <a:r>
              <a:t>fast &amp; robust way forward </a:t>
            </a:r>
          </a:p>
          <a:p>
            <a:pPr defTabSz="914400">
              <a:spcBef>
                <a:spcPts val="600"/>
              </a:spcBef>
              <a:tabLst>
                <a:tab pos="355600" algn="l"/>
              </a:tabLst>
              <a:defRPr sz="2000"/>
            </a:pPr>
          </a:p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000"/>
            </a:pPr>
            <a:r>
              <a:rPr b="0"/>
              <a:t>nevertheless</a:t>
            </a:r>
            <a:r>
              <a:t> excellent opportunities for additional contributions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000">
                <a:solidFill>
                  <a:srgbClr val="FF2F92"/>
                </a:solidFill>
              </a:defRPr>
            </a:pPr>
            <a:r>
              <a:rPr b="0"/>
              <a:t>e.g. lumi-upgrade (2x for ~0.8 BCHF)</a:t>
            </a:r>
            <a:endParaRPr b="0"/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000"/>
            </a:pPr>
            <a:r>
              <a:rPr b="0"/>
              <a:t>contributions of </a:t>
            </a:r>
            <a:r>
              <a:rPr>
                <a:solidFill>
                  <a:srgbClr val="548121"/>
                </a:solidFill>
              </a:rPr>
              <a:t>more SCRF cryomodules</a:t>
            </a:r>
            <a:r>
              <a:rPr b="0">
                <a:solidFill>
                  <a:srgbClr val="548121"/>
                </a:solidFill>
              </a:rPr>
              <a:t> to reach higher energies faster</a:t>
            </a:r>
            <a:r>
              <a:rPr b="0"/>
              <a:t> can be incorporated </a:t>
            </a:r>
            <a:r>
              <a:t>anytime</a:t>
            </a:r>
            <a:r>
              <a:rPr b="0"/>
              <a:t> - either “cash” - </a:t>
            </a:r>
            <a:r>
              <a:t>or in-kind</a:t>
            </a:r>
            <a:r>
              <a:rPr b="0"/>
              <a:t> (more attractive for local industry etc) </a:t>
            </a:r>
            <a:r>
              <a:t>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000"/>
            </a:pPr>
            <a:r>
              <a:t>but start of project independent of these under CERN council’s control</a:t>
            </a:r>
            <a:br/>
          </a:p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000"/>
            </a:pPr>
            <a:r>
              <a:t>scientific flexibility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000">
                <a:solidFill>
                  <a:srgbClr val="FF2F92"/>
                </a:solidFill>
              </a:defRPr>
            </a:pPr>
            <a:r>
              <a:t>should scientifc developments point to going to higher ECM faster - e.g. LHC discovery or competition at low energies  -  </a:t>
            </a:r>
            <a:r>
              <a:rPr b="1"/>
              <a:t>this can be done any time</a:t>
            </a:r>
            <a:r>
              <a:t>, depending on resources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 &amp; Invitation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57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Conclusions</a:t>
            </a:r>
          </a:p>
        </p:txBody>
      </p:sp>
      <p:sp>
        <p:nvSpPr>
          <p:cNvPr id="358" name="As submitted on March 31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As submitted on March 31</a:t>
            </a:r>
          </a:p>
        </p:txBody>
      </p:sp>
      <p:sp>
        <p:nvSpPr>
          <p:cNvPr id="359" name="Textplatzhalter 7"/>
          <p:cNvSpPr txBox="1"/>
          <p:nvPr/>
        </p:nvSpPr>
        <p:spPr>
          <a:xfrm>
            <a:off x="383185" y="1201360"/>
            <a:ext cx="11178658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3341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b="1" sz="2134"/>
            </a:pPr>
            <a:r>
              <a:t>we need a new e+e- collider to study the Higgs - now</a:t>
            </a:r>
          </a:p>
          <a:p>
            <a:pPr marL="23341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t>a </a:t>
            </a:r>
            <a:r>
              <a:rPr b="1"/>
              <a:t>Linear Collider has decisive physics advantages: polarisation &amp; high-energy reach</a:t>
            </a:r>
          </a:p>
          <a:p>
            <a:pPr lvl="1" marL="60298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t>required to do the full Higgs and Top program</a:t>
            </a:r>
          </a:p>
          <a:p>
            <a:pPr lvl="1" marL="60298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t>with sufficient redundancies and complementarities to truely enable discovery via precision measurements</a:t>
            </a:r>
          </a:p>
          <a:p>
            <a:pPr lvl="1" marL="60298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t>supports </a:t>
            </a:r>
            <a:r>
              <a:rPr b="1"/>
              <a:t>flexible upgrades with advanced accelerator technologies</a:t>
            </a:r>
          </a:p>
          <a:p>
            <a:pPr marL="23341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t>a well-understood technology and a staged approach allows a fast start</a:t>
            </a:r>
          </a:p>
          <a:p>
            <a:pPr marL="23341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rPr b="1"/>
              <a:t>a Higgs factory must not saturate our field</a:t>
            </a:r>
            <a:r>
              <a:t> - but stay affordable, in parallel to HL-LHC, SuperKEKB, smaller experiments - and R&amp;D towards the 10-TeV pCoM scale</a:t>
            </a:r>
          </a:p>
          <a:p>
            <a:pPr marL="23341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2134"/>
            </a:pPr>
            <a:r>
              <a:t>the EPPSU shall determine the next flagship collider project for CERN</a:t>
            </a:r>
          </a:p>
          <a:p>
            <a:pPr marL="23341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b="1" sz="2134"/>
            </a:pPr>
            <a:r>
              <a:t>LCVision team</a:t>
            </a:r>
          </a:p>
          <a:p>
            <a:pPr lvl="1" marL="60298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b="1" sz="2134">
                <a:solidFill>
                  <a:srgbClr val="548121"/>
                </a:solidFill>
              </a:defRPr>
            </a:pPr>
            <a:r>
              <a:t>contributed the physics and technology case for Linear Colliders in general </a:t>
            </a:r>
          </a:p>
          <a:p>
            <a:pPr lvl="1" marL="602982" indent="-233412" defTabSz="886968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b="1" sz="2134">
                <a:solidFill>
                  <a:srgbClr val="FF2F92"/>
                </a:solidFill>
              </a:defRPr>
            </a:pPr>
            <a:r>
              <a:t>and proposed a Linear Collider Facility @ CERN as the next flagship project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62" name="Invitation to participate in LCVi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Invitation to participate in LCVision</a:t>
            </a:r>
          </a:p>
        </p:txBody>
      </p:sp>
      <p:sp>
        <p:nvSpPr>
          <p:cNvPr id="363" name="What you can do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you can do</a:t>
            </a:r>
          </a:p>
        </p:txBody>
      </p:sp>
      <p:sp>
        <p:nvSpPr>
          <p:cNvPr id="364" name="Textplatzhalter 7"/>
          <p:cNvSpPr txBox="1"/>
          <p:nvPr/>
        </p:nvSpPr>
        <p:spPr>
          <a:xfrm>
            <a:off x="383185" y="1201360"/>
            <a:ext cx="11178658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40631" indent="-240631" defTabSz="914400">
              <a:lnSpc>
                <a:spcPct val="120000"/>
              </a:lnSpc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400"/>
            </a:pPr>
            <a:r>
              <a:t>sign-up for LCVision mailing list (CERN e-group): </a:t>
            </a:r>
            <a:br/>
            <a:r>
              <a:rPr b="1" u="sng">
                <a:hlinkClick r:id="rId2" invalidUrl="" action="" tgtFrame="" tooltip="" history="1" highlightClick="0" endSnd="0"/>
              </a:rPr>
              <a:t>http://simba3.web.cern.ch/simba3/SelfSubscription.aspx?groupName=LCVision-General</a:t>
            </a:r>
          </a:p>
          <a:p>
            <a:pPr marL="240631" indent="-240631" defTabSz="914400">
              <a:lnSpc>
                <a:spcPct val="120000"/>
              </a:lnSpc>
              <a:spcBef>
                <a:spcPts val="2000"/>
              </a:spcBef>
              <a:buSzPct val="100000"/>
              <a:buChar char="•"/>
              <a:tabLst>
                <a:tab pos="355600" algn="l"/>
              </a:tabLst>
              <a:defRPr b="1" sz="2400">
                <a:solidFill>
                  <a:srgbClr val="EB4690"/>
                </a:solidFill>
              </a:defRPr>
            </a:pPr>
            <a:r>
              <a:t>sign up on supporter list for the LCVision documents:</a:t>
            </a:r>
          </a:p>
          <a:p>
            <a:pPr lvl="1" marL="621631" indent="-240631" defTabSz="914400">
              <a:lnSpc>
                <a:spcPct val="120000"/>
              </a:lnSpc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400"/>
            </a:pPr>
            <a:r>
              <a:t>either following link on </a:t>
            </a:r>
            <a:r>
              <a:rPr u="sng">
                <a:hlinkClick r:id="rId3" invalidUrl="" action="" tgtFrame="" tooltip="" history="1" highlightClick="0" endSnd="0"/>
              </a:rPr>
              <a:t>https://agenda.linearcollider.org/event/10624/program</a:t>
            </a:r>
          </a:p>
          <a:p>
            <a:pPr lvl="1" marL="621631" indent="-240631" defTabSz="914400">
              <a:lnSpc>
                <a:spcPct val="120000"/>
              </a:lnSpc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400"/>
            </a:pPr>
            <a:r>
              <a:t>or directly on </a:t>
            </a:r>
            <a:r>
              <a:rPr u="sng">
                <a:hlinkClick r:id="rId4" invalidUrl="" action="" tgtFrame="" tooltip="" history="1" highlightClick="0" endSnd="0"/>
              </a:rPr>
              <a:t>https://www.ppe.gla.ac.uk/LC/LCVision/index.php?show=instadmin&amp;skey=etUI1visTy25</a:t>
            </a:r>
          </a:p>
          <a:p>
            <a:pPr marL="240631" indent="-240631" defTabSz="914400">
              <a:lnSpc>
                <a:spcPct val="120000"/>
              </a:lnSpc>
              <a:spcBef>
                <a:spcPts val="2000"/>
              </a:spcBef>
              <a:buSzPct val="100000"/>
              <a:buChar char="•"/>
              <a:tabLst>
                <a:tab pos="355600" algn="l"/>
              </a:tabLst>
              <a:defRPr b="1" sz="2400"/>
            </a:pPr>
            <a:r>
              <a:rPr>
                <a:solidFill>
                  <a:srgbClr val="548121"/>
                </a:solidFill>
              </a:rPr>
              <a:t>mark your calendars for LCWS2025:</a:t>
            </a:r>
            <a:r>
              <a:t> </a:t>
            </a:r>
            <a:r>
              <a:rPr>
                <a:solidFill>
                  <a:srgbClr val="EB4690"/>
                </a:solidFill>
              </a:rPr>
              <a:t>October 20-24 in Valencia, Spain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Any Questions?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lide Number"/>
          <p:cNvSpPr txBox="1"/>
          <p:nvPr>
            <p:ph type="sldNum" sz="quarter" idx="2"/>
          </p:nvPr>
        </p:nvSpPr>
        <p:spPr>
          <a:xfrm>
            <a:off x="11561023" y="6399311"/>
            <a:ext cx="127001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06" name="Particle Physics in 2025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588425"/>
                </a:solidFill>
              </a:defRPr>
            </a:lvl1pPr>
          </a:lstStyle>
          <a:p>
            <a:pPr/>
            <a:r>
              <a:t>Particle Physics in 2025</a:t>
            </a:r>
          </a:p>
        </p:txBody>
      </p:sp>
      <p:sp>
        <p:nvSpPr>
          <p:cNvPr id="107" name="At the dawn of the Update of the European Strategy for Particle Physics (EPPSU)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At the dawn of the Update of the European Strategy for Particle Physics (EPPSU)</a:t>
            </a:r>
          </a:p>
        </p:txBody>
      </p:sp>
      <p:sp>
        <p:nvSpPr>
          <p:cNvPr id="108" name="Textplatzhalter 7"/>
          <p:cNvSpPr txBox="1"/>
          <p:nvPr/>
        </p:nvSpPr>
        <p:spPr>
          <a:xfrm>
            <a:off x="383185" y="1201360"/>
            <a:ext cx="8120553" cy="4455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02130" indent="-202130" defTabSz="768095">
              <a:spcBef>
                <a:spcPts val="1000"/>
              </a:spcBef>
              <a:buSzPct val="100000"/>
              <a:buChar char="•"/>
              <a:tabLst>
                <a:tab pos="292100" algn="l"/>
              </a:tabLst>
              <a:defRPr b="1" sz="1848"/>
            </a:pPr>
            <a:r>
              <a:t>the discovery of a Higgs boson at the LHC in 2012 was a huge triumph</a:t>
            </a:r>
          </a:p>
          <a:p>
            <a:pPr marL="202130" indent="-202130" defTabSz="768095">
              <a:spcBef>
                <a:spcPts val="1000"/>
              </a:spcBef>
              <a:buSzPct val="100000"/>
              <a:buChar char="•"/>
              <a:tabLst>
                <a:tab pos="292100" algn="l"/>
              </a:tabLst>
              <a:defRPr sz="1848"/>
            </a:pPr>
            <a:r>
              <a:t>so far, the Standard Model of particle physics gives an excellent description of all particles and interactions probed at the LHC</a:t>
            </a:r>
          </a:p>
          <a:p>
            <a:pPr marL="202130" indent="-202130" defTabSz="768095">
              <a:spcBef>
                <a:spcPts val="1000"/>
              </a:spcBef>
              <a:buSzPct val="100000"/>
              <a:buChar char="•"/>
              <a:tabLst>
                <a:tab pos="292100" algn="l"/>
              </a:tabLst>
              <a:defRPr sz="1848"/>
            </a:pPr>
            <a:r>
              <a:t>yet, the SM is manifestly incomplete:</a:t>
            </a:r>
          </a:p>
          <a:p>
            <a:pPr lvl="1" marL="522170" indent="-202130" defTabSz="768095">
              <a:spcBef>
                <a:spcPts val="500"/>
              </a:spcBef>
              <a:buSzPct val="100000"/>
              <a:buChar char="•"/>
              <a:tabLst>
                <a:tab pos="292100" algn="l"/>
              </a:tabLst>
              <a:defRPr sz="1679"/>
            </a:pPr>
            <a:r>
              <a:t>dark matter, dark energy, gravity, …</a:t>
            </a:r>
          </a:p>
          <a:p>
            <a:pPr lvl="1" marL="522170" indent="-202130" defTabSz="768095">
              <a:spcBef>
                <a:spcPts val="500"/>
              </a:spcBef>
              <a:buSzPct val="100000"/>
              <a:buChar char="•"/>
              <a:tabLst>
                <a:tab pos="292100" algn="l"/>
              </a:tabLst>
              <a:defRPr sz="1679"/>
            </a:pPr>
            <a:r>
              <a:t>fermion masses and pattern, stabilisation of the Higgs mass, the origin of electroweak symmetry breaking …</a:t>
            </a:r>
          </a:p>
          <a:p>
            <a:pPr marL="202130" indent="-202130" defTabSz="768095">
              <a:spcBef>
                <a:spcPts val="1000"/>
              </a:spcBef>
              <a:buSzPct val="100000"/>
              <a:buChar char="•"/>
              <a:tabLst>
                <a:tab pos="292100" algn="l"/>
              </a:tabLst>
              <a:defRPr sz="1848"/>
            </a:pPr>
            <a:r>
              <a:t>actual dynamical explanations for these features must come from new interactions and particles that couple to the Higgs boson</a:t>
            </a:r>
          </a:p>
          <a:p>
            <a:pPr marL="202130" indent="-202130" defTabSz="768095">
              <a:spcBef>
                <a:spcPts val="1000"/>
              </a:spcBef>
              <a:buSzPct val="100000"/>
              <a:buChar char="•"/>
              <a:tabLst>
                <a:tab pos="292100" algn="l"/>
              </a:tabLst>
              <a:defRPr sz="1848"/>
            </a:pPr>
            <a:r>
              <a:t>we must continue beyond HL-LHC to scrutinize the place where new physics is most likely to be found: </a:t>
            </a:r>
            <a:br/>
            <a:r>
              <a:rPr b="1">
                <a:solidFill>
                  <a:srgbClr val="588425"/>
                </a:solidFill>
              </a:rPr>
              <a:t>in precision measurements of the Higgs boson!</a:t>
            </a:r>
            <a:endParaRPr>
              <a:solidFill>
                <a:srgbClr val="588425"/>
              </a:solidFill>
            </a:endParaRPr>
          </a:p>
        </p:txBody>
      </p:sp>
      <p:grpSp>
        <p:nvGrpSpPr>
          <p:cNvPr id="111" name="Group"/>
          <p:cNvGrpSpPr/>
          <p:nvPr/>
        </p:nvGrpSpPr>
        <p:grpSpPr>
          <a:xfrm>
            <a:off x="9455071" y="-118069"/>
            <a:ext cx="3019300" cy="2322236"/>
            <a:chOff x="0" y="0"/>
            <a:chExt cx="3019298" cy="2322234"/>
          </a:xfrm>
        </p:grpSpPr>
        <p:pic>
          <p:nvPicPr>
            <p:cNvPr id="10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694289"/>
              <a:ext cx="2444102" cy="1627946"/>
            </a:xfrm>
            <a:prstGeom prst="rect">
              <a:avLst/>
            </a:prstGeom>
            <a:ln w="50800" cap="flat">
              <a:solidFill>
                <a:srgbClr val="588425"/>
              </a:solidFill>
              <a:prstDash val="solid"/>
              <a:miter lim="400000"/>
            </a:ln>
            <a:effectLst/>
          </p:spPr>
        </p:pic>
        <p:pic>
          <p:nvPicPr>
            <p:cNvPr id="11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36061" y="0"/>
              <a:ext cx="1283238" cy="12627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1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96787" y="2314723"/>
            <a:ext cx="3256792" cy="2322151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Oval"/>
          <p:cNvSpPr/>
          <p:nvPr/>
        </p:nvSpPr>
        <p:spPr>
          <a:xfrm>
            <a:off x="9582948" y="2686161"/>
            <a:ext cx="389898" cy="1274700"/>
          </a:xfrm>
          <a:prstGeom prst="ellipse">
            <a:avLst/>
          </a:prstGeom>
          <a:ln w="63500">
            <a:solidFill>
              <a:srgbClr val="EB469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18" name="Group"/>
          <p:cNvGrpSpPr/>
          <p:nvPr/>
        </p:nvGrpSpPr>
        <p:grpSpPr>
          <a:xfrm>
            <a:off x="1993968" y="4623813"/>
            <a:ext cx="8372589" cy="2040866"/>
            <a:chOff x="0" y="0"/>
            <a:chExt cx="8372587" cy="2040865"/>
          </a:xfrm>
        </p:grpSpPr>
        <p:grpSp>
          <p:nvGrpSpPr>
            <p:cNvPr id="116" name="Group"/>
            <p:cNvGrpSpPr/>
            <p:nvPr/>
          </p:nvGrpSpPr>
          <p:grpSpPr>
            <a:xfrm>
              <a:off x="6251853" y="0"/>
              <a:ext cx="2120735" cy="2040866"/>
              <a:chOff x="0" y="0"/>
              <a:chExt cx="2120734" cy="2040865"/>
            </a:xfrm>
          </p:grpSpPr>
          <p:pic>
            <p:nvPicPr>
              <p:cNvPr id="114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0"/>
                <a:ext cx="2120735" cy="2040866"/>
              </a:xfrm>
              <a:prstGeom prst="rect">
                <a:avLst/>
              </a:prstGeom>
              <a:ln w="38100" cap="flat">
                <a:solidFill>
                  <a:srgbClr val="588425"/>
                </a:solidFill>
                <a:prstDash val="solid"/>
                <a:miter lim="400000"/>
              </a:ln>
              <a:effectLst/>
            </p:spPr>
          </p:pic>
          <p:sp>
            <p:nvSpPr>
              <p:cNvPr id="115" name="e+e- → µ+µ-H → µ+µ- bb in ILD"/>
              <p:cNvSpPr txBox="1"/>
              <p:nvPr/>
            </p:nvSpPr>
            <p:spPr>
              <a:xfrm>
                <a:off x="50069" y="1766765"/>
                <a:ext cx="2020762" cy="23648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000"/>
                </a:pPr>
                <a:r>
                  <a:t>e</a:t>
                </a:r>
                <a:r>
                  <a:rPr baseline="31999"/>
                  <a:t>+</a:t>
                </a:r>
                <a:r>
                  <a:t>e</a:t>
                </a:r>
                <a:r>
                  <a:rPr baseline="31999"/>
                  <a:t>-</a:t>
                </a:r>
                <a:r>
                  <a:t> → µ</a:t>
                </a:r>
                <a:r>
                  <a:rPr baseline="31999"/>
                  <a:t>+</a:t>
                </a:r>
                <a:r>
                  <a:t>µ</a:t>
                </a:r>
                <a:r>
                  <a:rPr baseline="31999"/>
                  <a:t>-</a:t>
                </a:r>
                <a:r>
                  <a:t>H → µ</a:t>
                </a:r>
                <a:r>
                  <a:rPr baseline="31999"/>
                  <a:t>+</a:t>
                </a:r>
                <a:r>
                  <a:t>µ</a:t>
                </a:r>
                <a:r>
                  <a:rPr baseline="31999"/>
                  <a:t>-</a:t>
                </a:r>
                <a:r>
                  <a:t> bb in ILD</a:t>
                </a:r>
              </a:p>
            </p:txBody>
          </p:sp>
        </p:grpSp>
        <p:sp>
          <p:nvSpPr>
            <p:cNvPr id="117" name="an e+e- collider is the ideal place to do this:  collides elementary, electroweak particles   =&gt; clean experiments &amp; precise predictions"/>
            <p:cNvSpPr txBox="1"/>
            <p:nvPr/>
          </p:nvSpPr>
          <p:spPr>
            <a:xfrm>
              <a:off x="0" y="710157"/>
              <a:ext cx="5417307" cy="983122"/>
            </a:xfrm>
            <a:prstGeom prst="rect">
              <a:avLst/>
            </a:prstGeom>
            <a:solidFill>
              <a:srgbClr val="FFFB00"/>
            </a:solidFill>
            <a:ln w="63500" cap="flat">
              <a:solidFill>
                <a:srgbClr val="EB469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3500" tIns="63500" rIns="63500" bIns="63500" numCol="1" anchor="t">
              <a:spAutoFit/>
            </a:bodyPr>
            <a:lstStyle/>
            <a:p>
              <a:pPr algn="ctr" defTabSz="914400">
                <a:spcBef>
                  <a:spcPts val="1200"/>
                </a:spcBef>
                <a:tabLst>
                  <a:tab pos="355600" algn="l"/>
                </a:tabLst>
                <a:defRPr b="1"/>
              </a:pPr>
              <a:r>
                <a:t>an e+e- collider is the ideal place to do this: </a:t>
              </a:r>
              <a:br/>
              <a:r>
                <a:t>collides elementary, electroweak particles  </a:t>
              </a:r>
              <a:br/>
              <a:r>
                <a:t>=&gt; clean experiments &amp; precise predictions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8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9" name="Recap: Electroweak Symmetry Breaking and Baryogenesi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Recap: Electroweak Symmetry Breaking and Baryogenesis</a:t>
            </a:r>
          </a:p>
        </p:txBody>
      </p:sp>
      <p:sp>
        <p:nvSpPr>
          <p:cNvPr id="370" name="Evolution of the univers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Evolution of the universe</a:t>
            </a:r>
          </a:p>
        </p:txBody>
      </p:sp>
      <p:sp>
        <p:nvSpPr>
          <p:cNvPr id="371" name="Textplatzhalter 7"/>
          <p:cNvSpPr txBox="1"/>
          <p:nvPr/>
        </p:nvSpPr>
        <p:spPr>
          <a:xfrm>
            <a:off x="461946" y="1285388"/>
            <a:ext cx="6260725" cy="5054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8956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t>temperature evolution of Higgs potential ?  </a:t>
            </a:r>
          </a:p>
          <a:p>
            <a:pPr marL="28956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t>phase diagram of the SM! </a:t>
            </a:r>
          </a:p>
          <a:p>
            <a:pPr marL="28956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t>for M</a:t>
            </a:r>
            <a:r>
              <a:rPr baseline="-5999"/>
              <a:t>H</a:t>
            </a:r>
            <a:r>
              <a:t> &gt; 75 GeV, there is no phase transition in the SM</a:t>
            </a:r>
          </a:p>
          <a:p>
            <a:pPr marL="28956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t>thus in SM no out-of-equilibrium state of the early universe for baryogenesis (requires 1st order phase transition, cf Sacharov conditions)</a:t>
            </a:r>
          </a:p>
          <a:p>
            <a:pPr marL="28956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t>in many </a:t>
            </a:r>
            <a:r>
              <a:rPr b="1"/>
              <a:t>extended Higgs sectors</a:t>
            </a:r>
            <a:r>
              <a:t>, 1st order phase transition for 𝜆</a:t>
            </a:r>
            <a:r>
              <a:rPr baseline="-5999"/>
              <a:t>3</a:t>
            </a:r>
            <a:r>
              <a:t> &gt; 𝜆</a:t>
            </a:r>
            <a:r>
              <a:rPr baseline="-5999"/>
              <a:t>SM</a:t>
            </a:r>
          </a:p>
          <a:p>
            <a:pPr marL="28956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t>need to </a:t>
            </a:r>
          </a:p>
          <a:p>
            <a:pPr lvl="1" marL="65532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rPr b="1"/>
              <a:t>measure</a:t>
            </a:r>
            <a:r>
              <a:t> whether self-coupling 𝜆</a:t>
            </a:r>
            <a:r>
              <a:rPr baseline="-5999"/>
              <a:t>3</a:t>
            </a:r>
            <a:r>
              <a:t> = 0.13 as predicted by SM - with the least possible prejudice!</a:t>
            </a:r>
            <a:br/>
            <a:r>
              <a:t>(eg “everything else” SM-like)</a:t>
            </a:r>
          </a:p>
          <a:p>
            <a:pPr lvl="1" marL="655320" indent="-289560" defTabSz="731520">
              <a:spcBef>
                <a:spcPts val="8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/>
            </a:pPr>
            <a:r>
              <a:rPr b="1"/>
              <a:t>check</a:t>
            </a:r>
            <a:r>
              <a:t> whether Higgs field is indeed just one SU(2)</a:t>
            </a:r>
            <a:r>
              <a:rPr baseline="-5999"/>
              <a:t>L</a:t>
            </a:r>
            <a:r>
              <a:t> doublet</a:t>
            </a:r>
          </a:p>
        </p:txBody>
      </p:sp>
      <p:pic>
        <p:nvPicPr>
          <p:cNvPr id="37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8193310" y="810909"/>
            <a:ext cx="3017915" cy="2771168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https://arxiv.org/pdf/hep-ph/0010275"/>
          <p:cNvSpPr txBox="1"/>
          <p:nvPr/>
        </p:nvSpPr>
        <p:spPr>
          <a:xfrm>
            <a:off x="9401651" y="2514384"/>
            <a:ext cx="2702373" cy="261938"/>
          </a:xfrm>
          <a:prstGeom prst="rect">
            <a:avLst/>
          </a:prstGeom>
          <a:solidFill>
            <a:srgbClr val="FFFB00"/>
          </a:solidFill>
          <a:ln w="127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b="1" sz="1200" u="sng">
                <a:latin typeface="+mj-lt"/>
                <a:ea typeface="+mj-ea"/>
                <a:cs typeface="+mj-cs"/>
                <a:sym typeface="Helvetica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https://arxiv.org/pdf/hep-ph/0010275</a:t>
            </a:r>
          </a:p>
        </p:txBody>
      </p:sp>
      <p:pic>
        <p:nvPicPr>
          <p:cNvPr id="374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35661" y="3543575"/>
            <a:ext cx="5275331" cy="2979519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credit: Kateryna Radchenko Serdula"/>
          <p:cNvSpPr txBox="1"/>
          <p:nvPr/>
        </p:nvSpPr>
        <p:spPr>
          <a:xfrm>
            <a:off x="9391680" y="5916882"/>
            <a:ext cx="2722315" cy="261939"/>
          </a:xfrm>
          <a:prstGeom prst="rect">
            <a:avLst/>
          </a:prstGeom>
          <a:solidFill>
            <a:srgbClr val="FFFB00"/>
          </a:solidFill>
          <a:ln w="127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b="1" sz="12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credit: Kateryna Radchenko Serdula</a:t>
            </a:r>
          </a:p>
        </p:txBody>
      </p:sp>
      <p:sp>
        <p:nvSpPr>
          <p:cNvPr id="376" name="Interesting interplay with gravitational waves: detect direct remnants of the phase transition?"/>
          <p:cNvSpPr txBox="1"/>
          <p:nvPr/>
        </p:nvSpPr>
        <p:spPr>
          <a:xfrm>
            <a:off x="3783164" y="3333372"/>
            <a:ext cx="5007011" cy="958570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ctr" defTabSz="41275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Interesting interplay with gravitational waves: detect direct remnants of the phase transition?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9" name="Higgs potential in extended Higgs Sec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potential in extended Higgs Sectors</a:t>
            </a:r>
          </a:p>
        </p:txBody>
      </p:sp>
      <p:sp>
        <p:nvSpPr>
          <p:cNvPr id="380" name="“Maxican hat” turns into complex landscap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“Maxican hat” turns into complex landscape</a:t>
            </a:r>
          </a:p>
        </p:txBody>
      </p:sp>
      <p:pic>
        <p:nvPicPr>
          <p:cNvPr id="381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77061" y="855526"/>
            <a:ext cx="6273437" cy="5849299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Textplatzhalter 7"/>
          <p:cNvSpPr txBox="1"/>
          <p:nvPr/>
        </p:nvSpPr>
        <p:spPr>
          <a:xfrm>
            <a:off x="477457" y="1352437"/>
            <a:ext cx="5738559" cy="2710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300418" indent="-300418" defTabSz="758951">
              <a:spcBef>
                <a:spcPts val="800"/>
              </a:spcBef>
              <a:buSzPct val="100000"/>
              <a:buFont typeface="Arial"/>
              <a:buChar char="•"/>
              <a:tabLst>
                <a:tab pos="292100" algn="l"/>
              </a:tabLst>
              <a:defRPr sz="1992"/>
            </a:pPr>
            <a:r>
              <a:t>more Higgs fields =&gt; much more complex potential “landscape” (even at zero-temperature)</a:t>
            </a:r>
          </a:p>
          <a:p>
            <a:pPr marL="300418" indent="-300418" defTabSz="758951">
              <a:spcBef>
                <a:spcPts val="800"/>
              </a:spcBef>
              <a:buSzPct val="100000"/>
              <a:buFont typeface="Arial"/>
              <a:buChar char="•"/>
              <a:tabLst>
                <a:tab pos="292100" algn="l"/>
              </a:tabLst>
              <a:defRPr sz="1992"/>
            </a:pPr>
            <a:r>
              <a:t>extra Higgs bosons</a:t>
            </a:r>
          </a:p>
          <a:p>
            <a:pPr marL="300418" indent="-300418" defTabSz="758951">
              <a:spcBef>
                <a:spcPts val="800"/>
              </a:spcBef>
              <a:buSzPct val="100000"/>
              <a:buFont typeface="Arial"/>
              <a:buChar char="•"/>
              <a:tabLst>
                <a:tab pos="292100" algn="l"/>
              </a:tabLst>
              <a:defRPr sz="1992"/>
            </a:pPr>
            <a:r>
              <a:t>several triple-Higgs couplings among them</a:t>
            </a:r>
          </a:p>
          <a:p>
            <a:pPr marL="300418" indent="-300418" defTabSz="758951">
              <a:spcBef>
                <a:spcPts val="800"/>
              </a:spcBef>
              <a:buSzPct val="100000"/>
              <a:buFont typeface="Arial"/>
              <a:buChar char="•"/>
              <a:tabLst>
                <a:tab pos="292100" algn="l"/>
              </a:tabLst>
              <a:defRPr sz="1992"/>
            </a:pPr>
            <a:r>
              <a:t>several minima</a:t>
            </a:r>
          </a:p>
          <a:p>
            <a:pPr marL="300418" indent="-300418" defTabSz="758951">
              <a:spcBef>
                <a:spcPts val="800"/>
              </a:spcBef>
              <a:buSzPct val="100000"/>
              <a:buFont typeface="Arial"/>
              <a:buChar char="•"/>
              <a:tabLst>
                <a:tab pos="292100" algn="l"/>
              </a:tabLst>
              <a:defRPr sz="1992"/>
            </a:pPr>
            <a:r>
              <a:t>EW vaccuum not necessarily global minimum =&gt; vacuum stability?</a:t>
            </a:r>
          </a:p>
        </p:txBody>
      </p:sp>
      <p:sp>
        <p:nvSpPr>
          <p:cNvPr id="383" name="credit: Kateryna Radchenko Serdula"/>
          <p:cNvSpPr txBox="1"/>
          <p:nvPr/>
        </p:nvSpPr>
        <p:spPr>
          <a:xfrm>
            <a:off x="8996267" y="6160910"/>
            <a:ext cx="2722316" cy="261938"/>
          </a:xfrm>
          <a:prstGeom prst="rect">
            <a:avLst/>
          </a:prstGeom>
          <a:solidFill>
            <a:srgbClr val="FFFB00"/>
          </a:solidFill>
          <a:ln w="127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b="1" sz="12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credit: Kateryna Radchenko Serdula</a:t>
            </a:r>
          </a:p>
        </p:txBody>
      </p:sp>
      <p:sp>
        <p:nvSpPr>
          <p:cNvPr id="384" name="measure as many physical observables with least model-assumptions to explore this landscape - just assuming everything is like in the SM and extract one value is not sufficient!"/>
          <p:cNvSpPr txBox="1"/>
          <p:nvPr/>
        </p:nvSpPr>
        <p:spPr>
          <a:xfrm>
            <a:off x="843231" y="4344843"/>
            <a:ext cx="5007011" cy="1530070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ctr" defTabSz="41275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measure as many physical observables with least model-assumptions to explore this landscape - just assuming everything is like in the SM and extract one value is not sufficient!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4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fig_aHEFT.pdf" descr="fig_aHEF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95081" y="1438580"/>
            <a:ext cx="8807283" cy="4954096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88" name="Interplay with Gravitational Wave de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Interplay with Gravitational Wave detection</a:t>
            </a:r>
          </a:p>
        </p:txBody>
      </p:sp>
      <p:sp>
        <p:nvSpPr>
          <p:cNvPr id="389" name="Need to assume specific extended Higgs sector to quantify effect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Need to assume specific extended Higgs sector to quantify effects</a:t>
            </a:r>
          </a:p>
        </p:txBody>
      </p:sp>
      <p:pic>
        <p:nvPicPr>
          <p:cNvPr id="390" name="FOEWPT.pdf" descr="FOEWP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6198" y="1285388"/>
            <a:ext cx="5201801" cy="4954097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area above dashed  lines expected to be  excluded if SM true"/>
          <p:cNvSpPr txBox="1"/>
          <p:nvPr/>
        </p:nvSpPr>
        <p:spPr>
          <a:xfrm>
            <a:off x="4105755" y="3943557"/>
            <a:ext cx="1569156" cy="645255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area above dashed </a:t>
            </a:r>
            <a:br/>
            <a:r>
              <a:t>lines expected to be </a:t>
            </a:r>
            <a:br/>
            <a:r>
              <a:rPr b="1"/>
              <a:t>excluded if SM true</a:t>
            </a:r>
            <a:r>
              <a:t> </a:t>
            </a:r>
          </a:p>
        </p:txBody>
      </p:sp>
      <p:sp>
        <p:nvSpPr>
          <p:cNvPr id="392" name="aligned Higgs EFT"/>
          <p:cNvSpPr txBox="1"/>
          <p:nvPr/>
        </p:nvSpPr>
        <p:spPr>
          <a:xfrm>
            <a:off x="8110495" y="1063641"/>
            <a:ext cx="198462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aligned Higgs EFT</a:t>
            </a:r>
          </a:p>
        </p:txBody>
      </p:sp>
      <p:sp>
        <p:nvSpPr>
          <p:cNvPr id="393" name="primordial  black  hole  search"/>
          <p:cNvSpPr txBox="1"/>
          <p:nvPr/>
        </p:nvSpPr>
        <p:spPr>
          <a:xfrm>
            <a:off x="11103316" y="4421670"/>
            <a:ext cx="891665" cy="797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1200">
                <a:solidFill>
                  <a:srgbClr val="D44735"/>
                </a:solidFill>
              </a:defRPr>
            </a:pPr>
            <a:r>
              <a:t>primordial </a:t>
            </a:r>
            <a:br/>
            <a:r>
              <a:t>black </a:t>
            </a:r>
            <a:br/>
            <a:r>
              <a:t>hole </a:t>
            </a:r>
            <a:br/>
            <a:r>
              <a:t>search</a:t>
            </a:r>
          </a:p>
        </p:txBody>
      </p:sp>
      <p:sp>
        <p:nvSpPr>
          <p:cNvPr id="394" name="DECIGO/…"/>
          <p:cNvSpPr txBox="1"/>
          <p:nvPr/>
        </p:nvSpPr>
        <p:spPr>
          <a:xfrm>
            <a:off x="11220425" y="5189773"/>
            <a:ext cx="747674" cy="442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1200">
                <a:solidFill>
                  <a:srgbClr val="D44735"/>
                </a:solidFill>
              </a:defRPr>
            </a:pPr>
            <a:r>
              <a:rPr>
                <a:solidFill>
                  <a:srgbClr val="4CA730"/>
                </a:solidFill>
              </a:rPr>
              <a:t>DECIGO/</a:t>
            </a:r>
          </a:p>
          <a:p>
            <a:pPr>
              <a:defRPr b="1" sz="1200">
                <a:solidFill>
                  <a:srgbClr val="93D288"/>
                </a:solidFill>
              </a:defRPr>
            </a:pPr>
            <a:r>
              <a:t>LISA</a:t>
            </a:r>
          </a:p>
        </p:txBody>
      </p:sp>
      <p:sp>
        <p:nvSpPr>
          <p:cNvPr id="395" name="FOEWPT only testable via  Higgs"/>
          <p:cNvSpPr txBox="1"/>
          <p:nvPr/>
        </p:nvSpPr>
        <p:spPr>
          <a:xfrm>
            <a:off x="10720893" y="6016158"/>
            <a:ext cx="1111633" cy="619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1200">
                <a:solidFill>
                  <a:srgbClr val="7A70E4"/>
                </a:solidFill>
              </a:defRPr>
            </a:pPr>
            <a:r>
              <a:t>FOEWPT only</a:t>
            </a:r>
            <a:br/>
            <a:r>
              <a:t>testable via </a:t>
            </a:r>
            <a:br/>
            <a:r>
              <a:t>Higgs</a:t>
            </a:r>
          </a:p>
        </p:txBody>
      </p:sp>
      <p:sp>
        <p:nvSpPr>
          <p:cNvPr id="396" name="Phys.Lett.B 856 (2024) 138940"/>
          <p:cNvSpPr txBox="1"/>
          <p:nvPr/>
        </p:nvSpPr>
        <p:spPr>
          <a:xfrm>
            <a:off x="7321707" y="6162294"/>
            <a:ext cx="2278533" cy="302921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1200">
                <a:solidFill>
                  <a:srgbClr val="000000">
                    <a:alpha val="8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Phys.Lett.B 856 (2024) 138940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9" name="Higgs Couplings: The Snowmass SMEFT f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Couplings: The Snowmass SMEFT fit </a:t>
            </a:r>
          </a:p>
        </p:txBody>
      </p:sp>
      <p:sp>
        <p:nvSpPr>
          <p:cNvPr id="400" name="Textplatzhalter 9"/>
          <p:cNvSpPr txBox="1"/>
          <p:nvPr/>
        </p:nvSpPr>
        <p:spPr>
          <a:xfrm>
            <a:off x="407987" y="760352"/>
            <a:ext cx="11376026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Rainbow-Manhattans</a:t>
            </a:r>
          </a:p>
        </p:txBody>
      </p:sp>
      <p:pic>
        <p:nvPicPr>
          <p:cNvPr id="4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0456" y="1163982"/>
            <a:ext cx="11336684" cy="505570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04" name="Group"/>
          <p:cNvGrpSpPr/>
          <p:nvPr/>
        </p:nvGrpSpPr>
        <p:grpSpPr>
          <a:xfrm>
            <a:off x="4363719" y="3039867"/>
            <a:ext cx="1206393" cy="2131061"/>
            <a:chOff x="0" y="0"/>
            <a:chExt cx="1206391" cy="2131059"/>
          </a:xfrm>
        </p:grpSpPr>
        <p:sp>
          <p:nvSpPr>
            <p:cNvPr id="402" name="Line"/>
            <p:cNvSpPr/>
            <p:nvPr/>
          </p:nvSpPr>
          <p:spPr>
            <a:xfrm>
              <a:off x="0" y="0"/>
              <a:ext cx="1206392" cy="0"/>
            </a:xfrm>
            <a:prstGeom prst="line">
              <a:avLst/>
            </a:prstGeom>
            <a:noFill/>
            <a:ln w="50800" cap="flat">
              <a:solidFill>
                <a:srgbClr val="FFFB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03" name="Line"/>
            <p:cNvSpPr/>
            <p:nvPr/>
          </p:nvSpPr>
          <p:spPr>
            <a:xfrm>
              <a:off x="57709" y="2131059"/>
              <a:ext cx="1090974" cy="1"/>
            </a:xfrm>
            <a:prstGeom prst="line">
              <a:avLst/>
            </a:prstGeom>
            <a:noFill/>
            <a:ln w="50800" cap="flat">
              <a:solidFill>
                <a:srgbClr val="FFFB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08" name="Group"/>
          <p:cNvGrpSpPr/>
          <p:nvPr/>
        </p:nvGrpSpPr>
        <p:grpSpPr>
          <a:xfrm>
            <a:off x="1560115" y="3275523"/>
            <a:ext cx="6730716" cy="2008605"/>
            <a:chOff x="0" y="0"/>
            <a:chExt cx="6730714" cy="2008603"/>
          </a:xfrm>
        </p:grpSpPr>
        <p:sp>
          <p:nvSpPr>
            <p:cNvPr id="405" name="Line"/>
            <p:cNvSpPr/>
            <p:nvPr/>
          </p:nvSpPr>
          <p:spPr>
            <a:xfrm>
              <a:off x="0" y="0"/>
              <a:ext cx="2633116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06" name="Line"/>
            <p:cNvSpPr/>
            <p:nvPr/>
          </p:nvSpPr>
          <p:spPr>
            <a:xfrm>
              <a:off x="9604" y="1983203"/>
              <a:ext cx="1206393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07" name="Line"/>
            <p:cNvSpPr/>
            <p:nvPr/>
          </p:nvSpPr>
          <p:spPr>
            <a:xfrm>
              <a:off x="4146296" y="2008603"/>
              <a:ext cx="25844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409" name="all e+e- colliders show very comparable performance for standard Higgs program despite quite different assumed integrated luminosities =&gt; beam polarisation!…"/>
          <p:cNvSpPr txBox="1"/>
          <p:nvPr/>
        </p:nvSpPr>
        <p:spPr>
          <a:xfrm>
            <a:off x="3835681" y="1098456"/>
            <a:ext cx="8117306" cy="1183144"/>
          </a:xfrm>
          <a:prstGeom prst="rect">
            <a:avLst/>
          </a:pr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defTabSz="914400">
              <a:spcBef>
                <a:spcPts val="600"/>
              </a:spcBef>
              <a:tabLst>
                <a:tab pos="266700" algn="l"/>
              </a:tabLst>
              <a:defRPr b="1"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all e+e- colliders show very comparable performance for standard Higgs program</a:t>
            </a:r>
            <a:br/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despite quite different assumed integrated luminosities =&gt; beam polarisation!</a:t>
            </a:r>
            <a:endParaRPr b="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lvl="1" marL="711200" indent="-254000" defTabSz="914400">
              <a:spcBef>
                <a:spcPts val="600"/>
              </a:spcBef>
              <a:buSzPct val="75000"/>
              <a:buFont typeface="Helvetica Neue"/>
              <a:buChar char="•"/>
              <a:tabLst>
                <a:tab pos="266700" algn="l"/>
              </a:tabLst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several couplings at few-0.1% level: Z, W, g, b, τ</a:t>
            </a:r>
          </a:p>
          <a:p>
            <a:pPr lvl="1" marL="711200" indent="-254000" defTabSz="914400">
              <a:spcBef>
                <a:spcPts val="600"/>
              </a:spcBef>
              <a:buSzPct val="75000"/>
              <a:buFont typeface="Helvetica Neue"/>
              <a:buChar char="•"/>
              <a:tabLst>
                <a:tab pos="266700" algn="l"/>
              </a:tabLst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some more at ~1%: γ, c</a:t>
            </a:r>
          </a:p>
        </p:txBody>
      </p:sp>
      <p:sp>
        <p:nvSpPr>
          <p:cNvPr id="410" name="arXiv:2206.08326"/>
          <p:cNvSpPr txBox="1"/>
          <p:nvPr/>
        </p:nvSpPr>
        <p:spPr>
          <a:xfrm>
            <a:off x="9650545" y="6214964"/>
            <a:ext cx="1614363" cy="370393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/>
          <a:lstStyle>
            <a:lvl1pPr defTabSz="228600">
              <a:lnSpc>
                <a:spcPts val="2300"/>
              </a:lnSpc>
              <a:defRPr b="1" sz="1400"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arXiv:2206.08326</a:t>
            </a:r>
          </a:p>
        </p:txBody>
      </p:sp>
      <p:grpSp>
        <p:nvGrpSpPr>
          <p:cNvPr id="413" name="Group"/>
          <p:cNvGrpSpPr/>
          <p:nvPr/>
        </p:nvGrpSpPr>
        <p:grpSpPr>
          <a:xfrm>
            <a:off x="1544869" y="2006507"/>
            <a:ext cx="10499612" cy="1945144"/>
            <a:chOff x="0" y="0"/>
            <a:chExt cx="10499611" cy="1945143"/>
          </a:xfrm>
        </p:grpSpPr>
        <p:sp>
          <p:nvSpPr>
            <p:cNvPr id="411" name="gain wrt to HL-LHC:…"/>
            <p:cNvSpPr txBox="1"/>
            <p:nvPr/>
          </p:nvSpPr>
          <p:spPr>
            <a:xfrm>
              <a:off x="5377942" y="-1"/>
              <a:ext cx="5121670" cy="1945145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FF26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914400">
                <a:spcBef>
                  <a:spcPts val="600"/>
                </a:spcBef>
                <a:tabLst>
                  <a:tab pos="266700" algn="l"/>
                </a:tabLst>
                <a:defRPr sz="160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gain wrt to HL-LHC:</a:t>
              </a:r>
              <a:endParaRPr b="1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lvl="1" marL="711200" indent="-254000" defTabSz="914400">
                <a:spcBef>
                  <a:spcPts val="600"/>
                </a:spcBef>
                <a:buSzPct val="75000"/>
                <a:buFont typeface="Helvetica Neue"/>
                <a:buChar char="•"/>
                <a:tabLst>
                  <a:tab pos="266700" algn="l"/>
                </a:tabLst>
                <a:defRPr sz="160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 assuming </a:t>
              </a: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no exotic Higgs decays</a:t>
              </a:r>
              <a:r>
                <a:t> exist:</a:t>
              </a:r>
              <a:br/>
              <a:r>
                <a:t>=&gt; all </a:t>
              </a: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e+e- colliders</a:t>
              </a:r>
              <a:r>
                <a:t> </a:t>
              </a: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gain</a:t>
              </a:r>
              <a:r>
                <a:t> at least </a:t>
              </a: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an order of magnitude</a:t>
              </a:r>
              <a:r>
                <a:t> in precision wrt </a:t>
              </a: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HL-LHC</a:t>
              </a:r>
              <a:endParaRPr b="1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lvl="1" marL="711200" indent="-254000" defTabSz="914400">
                <a:spcBef>
                  <a:spcPts val="600"/>
                </a:spcBef>
                <a:buSzPct val="75000"/>
                <a:buFont typeface="Helvetica Neue"/>
                <a:buChar char="•"/>
                <a:tabLst>
                  <a:tab pos="266700" algn="l"/>
                </a:tabLst>
                <a:defRPr sz="1600">
                  <a:solidFill>
                    <a:srgbClr val="FF2600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allowing exotic Higgs decays</a:t>
              </a:r>
              <a:r>
                <a:t>:</a:t>
              </a:r>
              <a:br/>
              <a:r>
                <a:rPr b="1">
                  <a:latin typeface="Helvetica Neue"/>
                  <a:ea typeface="Helvetica Neue"/>
                  <a:cs typeface="Helvetica Neue"/>
                  <a:sym typeface="Helvetica Neue"/>
                </a:rPr>
                <a:t>=&gt; qualitative jump since no absolute couplings from HL-LHC </a:t>
              </a:r>
              <a:r>
                <a:rPr b="1" i="1">
                  <a:latin typeface="Helvetica Neue"/>
                  <a:ea typeface="Helvetica Neue"/>
                  <a:cs typeface="Helvetica Neue"/>
                  <a:sym typeface="Helvetica Neue"/>
                </a:rPr>
                <a:t>at all</a:t>
              </a:r>
            </a:p>
          </p:txBody>
        </p:sp>
        <p:sp>
          <p:nvSpPr>
            <p:cNvPr id="412" name="Arrow"/>
            <p:cNvSpPr/>
            <p:nvPr/>
          </p:nvSpPr>
          <p:spPr>
            <a:xfrm rot="3700994">
              <a:off x="66895" y="309972"/>
              <a:ext cx="829671" cy="647378"/>
            </a:xfrm>
            <a:prstGeom prst="rightArrow">
              <a:avLst>
                <a:gd name="adj1" fmla="val 35654"/>
                <a:gd name="adj2" fmla="val 76695"/>
              </a:avLst>
            </a:prstGeom>
            <a:solidFill>
              <a:srgbClr val="D6D6D6"/>
            </a:solidFill>
            <a:ln w="50800" cap="flat">
              <a:solidFill>
                <a:srgbClr val="FF26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414" name="Group"/>
          <p:cNvSpPr/>
          <p:nvPr/>
        </p:nvSpPr>
        <p:spPr>
          <a:xfrm>
            <a:off x="3054803" y="3340003"/>
            <a:ext cx="4068643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77800" tIns="177800" rIns="177800" bIns="177800">
            <a:spAutoFit/>
          </a:bodyPr>
          <a:lstStyle>
            <a:lvl1pPr algn="ctr" defTabSz="914400">
              <a:lnSpc>
                <a:spcPct val="110000"/>
              </a:lnSpc>
              <a:spcBef>
                <a:spcPts val="2800"/>
              </a:spcBef>
              <a:tabLst>
                <a:tab pos="355600" algn="l"/>
              </a:tabLst>
              <a:defRPr b="1"/>
            </a:lvl1pPr>
          </a:lstStyle>
          <a:p>
            <a:pPr/>
            <a:r>
              <a:t>Why do all e+e- Higgs Factories give so similar performance despite the very different assumed luminosities?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08" grpId="1"/>
      <p:bldP build="whole" bldLvl="1" animBg="1" rev="0" advAuto="0" spid="404" grpId="2"/>
      <p:bldP build="whole" bldLvl="1" animBg="1" rev="0" advAuto="0" spid="409" grpId="3"/>
      <p:bldP build="whole" bldLvl="1" animBg="1" rev="0" advAuto="0" spid="413" grpId="4"/>
      <p:bldP build="whole" bldLvl="1" animBg="1" rev="0" advAuto="0" spid="414" grpId="5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auge group of weak x electromagnetic interaction: SU(2)L x U(1)…"/>
          <p:cNvSpPr txBox="1"/>
          <p:nvPr/>
        </p:nvSpPr>
        <p:spPr>
          <a:xfrm>
            <a:off x="455414" y="1429341"/>
            <a:ext cx="11281172" cy="4566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>
            <a:normAutofit fontScale="100000" lnSpcReduction="0"/>
          </a:bodyPr>
          <a:lstStyle/>
          <a:p>
            <a:pPr marL="228600" indent="-228600" defTabSz="308074">
              <a:spcBef>
                <a:spcPts val="1500"/>
              </a:spcBef>
              <a:buSzPct val="75000"/>
              <a:buFont typeface="Helvetica Neue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Gauge group of weak x electromagnetic interaction: SU(2)</a:t>
            </a:r>
            <a:r>
              <a:rPr b="1" baseline="-43500" sz="2400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r>
              <a:rPr b="1" baseline="-5999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t>x U(1)</a:t>
            </a:r>
          </a:p>
          <a:p>
            <a:pPr marL="228600" indent="-228600" defTabSz="308074">
              <a:spcBef>
                <a:spcPts val="1500"/>
              </a:spcBef>
              <a:buSzPct val="75000"/>
              <a:buFont typeface="Helvetica Neue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L: left-handed, spin anti-|| momentum*</a:t>
            </a:r>
            <a:br/>
            <a:r>
              <a:t>R: right-handed, spin || momentum*</a:t>
            </a:r>
          </a:p>
          <a:p>
            <a:pPr marL="228600" indent="-228600" defTabSz="308074">
              <a:spcBef>
                <a:spcPts val="1500"/>
              </a:spcBef>
              <a:buSzPct val="75000"/>
              <a:buFont typeface="Helvetica Neue"/>
              <a:buChar char="•"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left-handed particles are fundamentally different from right-handed ones:</a:t>
            </a:r>
          </a:p>
          <a:p>
            <a:pPr lvl="1" marL="571500" indent="-228600" defTabSz="308074">
              <a:spcBef>
                <a:spcPts val="700"/>
              </a:spcBef>
              <a:buSzPct val="75000"/>
              <a:buFont typeface="Helvetica Neue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only left-handed fermions (e</a:t>
            </a:r>
            <a:r>
              <a:rPr baseline="31999"/>
              <a:t>–</a:t>
            </a:r>
            <a:r>
              <a:t>) and right-handed anti-fermions (e</a:t>
            </a:r>
            <a:r>
              <a:rPr baseline="31999"/>
              <a:t>+</a:t>
            </a:r>
            <a:r>
              <a:t>) take part in the charged weak interaction, i.e. couple to the W bosons</a:t>
            </a:r>
          </a:p>
          <a:p>
            <a:pPr lvl="1" marL="571500" indent="-228600" defTabSz="308074">
              <a:spcBef>
                <a:spcPts val="700"/>
              </a:spcBef>
              <a:buSzPct val="75000"/>
              <a:buFont typeface="Helvetica Neue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there are (in the SM) no right-handed neutrinos</a:t>
            </a:r>
          </a:p>
          <a:p>
            <a:pPr lvl="1" marL="571500" indent="-228600" defTabSz="308074">
              <a:spcBef>
                <a:spcPts val="700"/>
              </a:spcBef>
              <a:buSzPct val="75000"/>
              <a:buFont typeface="Helvetica Neue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right-handed quarks and charged leptons are singlets under SU(2)</a:t>
            </a:r>
            <a:r>
              <a:rPr b="1" baseline="-43500" sz="2400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</a:p>
          <a:p>
            <a:pPr lvl="1" marL="571500" indent="-228600" defTabSz="308074">
              <a:spcBef>
                <a:spcPts val="700"/>
              </a:spcBef>
              <a:buSzPct val="75000"/>
              <a:buFont typeface="Helvetica Neue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also couplings to the Z boson are different for left- and right-handed fermions</a:t>
            </a:r>
          </a:p>
          <a:p>
            <a:pPr marL="228600" indent="-228600" defTabSz="308074">
              <a:spcBef>
                <a:spcPts val="1500"/>
              </a:spcBef>
              <a:buSzPct val="75000"/>
              <a:buFont typeface="Helvetica Neue"/>
              <a:buChar char="•"/>
              <a:defRPr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checking whether the differences between L and R are as predicted in the SM is a very sensitive test for new phenomena!</a:t>
            </a:r>
          </a:p>
        </p:txBody>
      </p:sp>
      <p:pic>
        <p:nvPicPr>
          <p:cNvPr id="41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84294" y="1553946"/>
            <a:ext cx="2862009" cy="1431005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9" name="Interlude: Chirality in Particle Phys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Interlude: Chirality in Particle Physics</a:t>
            </a:r>
          </a:p>
        </p:txBody>
      </p:sp>
      <p:pic>
        <p:nvPicPr>
          <p:cNvPr id="4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28420" y="4264243"/>
            <a:ext cx="2381771" cy="963216"/>
          </a:xfrm>
          <a:prstGeom prst="rect">
            <a:avLst/>
          </a:prstGeom>
          <a:ln w="12700">
            <a:solidFill>
              <a:srgbClr val="008F00"/>
            </a:solidFill>
            <a:miter lim="400000"/>
          </a:ln>
        </p:spPr>
      </p:pic>
      <p:sp>
        <p:nvSpPr>
          <p:cNvPr id="421" name="* for massive particles, there is of course a difference between chirality and helicity, no time for this today, ask at the end in case of doubt!"/>
          <p:cNvSpPr txBox="1"/>
          <p:nvPr/>
        </p:nvSpPr>
        <p:spPr>
          <a:xfrm>
            <a:off x="635228" y="6231648"/>
            <a:ext cx="9655017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12750">
              <a:defRPr sz="12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* for massive particles, there is of course a difference between chirality and helicity, no time for this today, ask at the end in case of doubt!</a:t>
            </a:r>
          </a:p>
        </p:txBody>
      </p:sp>
      <p:sp>
        <p:nvSpPr>
          <p:cNvPr id="422" name="Textplatzhalter 9"/>
          <p:cNvSpPr txBox="1"/>
          <p:nvPr/>
        </p:nvSpPr>
        <p:spPr>
          <a:xfrm>
            <a:off x="407987" y="817499"/>
            <a:ext cx="11376026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Just a quick reminder…</a:t>
            </a:r>
          </a:p>
        </p:txBody>
      </p:sp>
      <p:pic>
        <p:nvPicPr>
          <p:cNvPr id="4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31732" y="-6769101"/>
            <a:ext cx="2862009" cy="14310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6" name="Physics benefits of polarised beam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Physics benefits of polarised beams</a:t>
            </a:r>
          </a:p>
        </p:txBody>
      </p:sp>
      <p:sp>
        <p:nvSpPr>
          <p:cNvPr id="427" name="redundancy &amp; control of systematics:…"/>
          <p:cNvSpPr txBox="1"/>
          <p:nvPr/>
        </p:nvSpPr>
        <p:spPr>
          <a:xfrm>
            <a:off x="6097389" y="4085851"/>
            <a:ext cx="5490915" cy="2355802"/>
          </a:xfrm>
          <a:prstGeom prst="rect">
            <a:avLst/>
          </a:prstGeom>
          <a:ln w="25400">
            <a:solidFill>
              <a:srgbClr val="FFD47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>
            <a:normAutofit fontScale="100000" lnSpcReduction="0"/>
          </a:bodyPr>
          <a:lstStyle/>
          <a:p>
            <a:pPr defTabSz="386119">
              <a:spcBef>
                <a:spcPts val="1800"/>
              </a:spcBef>
              <a:defRPr sz="225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redundancy &amp; control of systematics:</a:t>
            </a:r>
          </a:p>
          <a:p>
            <a:pPr lvl="1" marL="883871" indent="-286971" defTabSz="386119">
              <a:spcBef>
                <a:spcPts val="900"/>
              </a:spcBef>
              <a:buSzPct val="75000"/>
              <a:buChar char="•"/>
              <a:defRPr sz="1692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“wrong” polarisation yields “signal-free” control sample</a:t>
            </a:r>
          </a:p>
          <a:p>
            <a:pPr lvl="1" marL="883871" indent="-286971" defTabSz="386119">
              <a:spcBef>
                <a:spcPts val="900"/>
              </a:spcBef>
              <a:buSzPct val="75000"/>
              <a:buChar char="•"/>
              <a:defRPr sz="1692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flipping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positron</a:t>
            </a:r>
            <a:r>
              <a:t> polarisation controls nuisance effects on observables relying on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electron</a:t>
            </a:r>
            <a:r>
              <a:t> polarisation</a:t>
            </a:r>
          </a:p>
          <a:p>
            <a:pPr lvl="1" marL="883871" indent="-286971" defTabSz="386119">
              <a:spcBef>
                <a:spcPts val="900"/>
              </a:spcBef>
              <a:buSzPct val="75000"/>
              <a:buChar char="•"/>
              <a:defRPr sz="1692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essential: fast helicity reversal for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both</a:t>
            </a:r>
            <a:r>
              <a:t> beams!</a:t>
            </a:r>
          </a:p>
        </p:txBody>
      </p:sp>
      <p:pic>
        <p:nvPicPr>
          <p:cNvPr id="4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51250" y="2163014"/>
            <a:ext cx="2095918" cy="1562412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</p:pic>
      <p:grpSp>
        <p:nvGrpSpPr>
          <p:cNvPr id="431" name="Group"/>
          <p:cNvGrpSpPr/>
          <p:nvPr/>
        </p:nvGrpSpPr>
        <p:grpSpPr>
          <a:xfrm>
            <a:off x="6097389" y="1562695"/>
            <a:ext cx="5490915" cy="2355801"/>
            <a:chOff x="0" y="0"/>
            <a:chExt cx="5490914" cy="2355800"/>
          </a:xfrm>
        </p:grpSpPr>
        <p:sp>
          <p:nvSpPr>
            <p:cNvPr id="429" name="signal enhancement:…"/>
            <p:cNvSpPr txBox="1"/>
            <p:nvPr/>
          </p:nvSpPr>
          <p:spPr>
            <a:xfrm>
              <a:off x="0" y="0"/>
              <a:ext cx="5490915" cy="2355801"/>
            </a:xfrm>
            <a:prstGeom prst="rect">
              <a:avLst/>
            </a:prstGeom>
            <a:noFill/>
            <a:ln w="25400" cap="flat">
              <a:solidFill>
                <a:srgbClr val="008F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t">
              <a:normAutofit fontScale="100000" lnSpcReduction="0"/>
            </a:bodyPr>
            <a:lstStyle/>
            <a:p>
              <a:pPr defTabSz="410765">
                <a:spcBef>
                  <a:spcPts val="2000"/>
                </a:spcBef>
                <a:defRPr sz="240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signal enhancement:</a:t>
              </a:r>
            </a:p>
            <a:p>
              <a:pPr lvl="1" marL="854807" indent="-219807" defTabSz="410765">
                <a:spcBef>
                  <a:spcPts val="1000"/>
                </a:spcBef>
                <a:buSzPct val="75000"/>
                <a:buChar char="•"/>
                <a:defRPr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Higgs production </a:t>
              </a:r>
              <a:br/>
              <a:r>
                <a:t>in WW fusion</a:t>
              </a:r>
            </a:p>
            <a:p>
              <a:pPr lvl="1" marL="854807" indent="-219807" defTabSz="410765">
                <a:spcBef>
                  <a:spcPts val="1000"/>
                </a:spcBef>
                <a:buSzPct val="75000"/>
                <a:buChar char="•"/>
                <a:defRPr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many BSM processes </a:t>
              </a:r>
            </a:p>
            <a:p>
              <a:pPr lvl="1" indent="228600" defTabSz="410765">
                <a:spcBef>
                  <a:spcPts val="2000"/>
                </a:spcBef>
                <a:defRPr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have strong polarisation dependence =&gt; higher S/B </a:t>
              </a:r>
            </a:p>
          </p:txBody>
        </p:sp>
        <p:pic>
          <p:nvPicPr>
            <p:cNvPr id="43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3364676" y="142279"/>
              <a:ext cx="1983811" cy="1387372"/>
            </a:xfrm>
            <a:prstGeom prst="rect">
              <a:avLst/>
            </a:prstGeom>
            <a:ln w="25400" cap="flat">
              <a:solidFill>
                <a:srgbClr val="008F00"/>
              </a:solidFill>
              <a:prstDash val="solid"/>
              <a:miter lim="400000"/>
            </a:ln>
            <a:effectLst/>
          </p:spPr>
        </p:pic>
      </p:grpSp>
      <p:grpSp>
        <p:nvGrpSpPr>
          <p:cNvPr id="443" name="Group"/>
          <p:cNvGrpSpPr/>
          <p:nvPr/>
        </p:nvGrpSpPr>
        <p:grpSpPr>
          <a:xfrm>
            <a:off x="407789" y="4085851"/>
            <a:ext cx="5490915" cy="2355802"/>
            <a:chOff x="0" y="0"/>
            <a:chExt cx="5490914" cy="2355800"/>
          </a:xfrm>
        </p:grpSpPr>
        <p:sp>
          <p:nvSpPr>
            <p:cNvPr id="432" name="chiral analysis:…"/>
            <p:cNvSpPr txBox="1"/>
            <p:nvPr/>
          </p:nvSpPr>
          <p:spPr>
            <a:xfrm>
              <a:off x="0" y="0"/>
              <a:ext cx="5490915" cy="2355801"/>
            </a:xfrm>
            <a:prstGeom prst="rect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t">
              <a:normAutofit fontScale="100000" lnSpcReduction="0"/>
            </a:bodyPr>
            <a:lstStyle/>
            <a:p>
              <a:pPr defTabSz="369689">
                <a:spcBef>
                  <a:spcPts val="1800"/>
                </a:spcBef>
                <a:defRPr sz="2159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chiral analysis:</a:t>
              </a:r>
            </a:p>
            <a:p>
              <a:pPr lvl="1" marL="846259" indent="-274759" defTabSz="369689">
                <a:spcBef>
                  <a:spcPts val="1800"/>
                </a:spcBef>
                <a:buSzPct val="75000"/>
                <a:buChar char="•"/>
                <a:defRPr sz="1619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SM: Z and 𝛾 differ in </a:t>
              </a:r>
              <a:br/>
              <a:r>
                <a:t>couplings to left- and </a:t>
              </a:r>
              <a:br/>
              <a:r>
                <a:t>right-handed fermions</a:t>
              </a:r>
            </a:p>
            <a:p>
              <a:pPr lvl="1" marL="846259" indent="-274759" defTabSz="369689">
                <a:spcBef>
                  <a:spcPts val="1800"/>
                </a:spcBef>
                <a:buSzPct val="75000"/>
                <a:buChar char="•"/>
                <a:defRPr sz="1619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BSM: </a:t>
              </a:r>
              <a:br/>
              <a:r>
                <a:t>chiral structure unknown, needs to be determined!</a:t>
              </a:r>
            </a:p>
          </p:txBody>
        </p:sp>
        <p:grpSp>
          <p:nvGrpSpPr>
            <p:cNvPr id="442" name="Group"/>
            <p:cNvGrpSpPr/>
            <p:nvPr/>
          </p:nvGrpSpPr>
          <p:grpSpPr>
            <a:xfrm>
              <a:off x="3151570" y="180901"/>
              <a:ext cx="2183393" cy="1403611"/>
              <a:chOff x="0" y="0"/>
              <a:chExt cx="2183391" cy="1403609"/>
            </a:xfrm>
          </p:grpSpPr>
          <p:grpSp>
            <p:nvGrpSpPr>
              <p:cNvPr id="438" name="Group"/>
              <p:cNvGrpSpPr/>
              <p:nvPr/>
            </p:nvGrpSpPr>
            <p:grpSpPr>
              <a:xfrm>
                <a:off x="0" y="0"/>
                <a:ext cx="2183392" cy="1403610"/>
                <a:chOff x="0" y="0"/>
                <a:chExt cx="2183391" cy="1403609"/>
              </a:xfrm>
            </p:grpSpPr>
            <p:pic>
              <p:nvPicPr>
                <p:cNvPr id="433" name="Image" descr="Image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0" t="0" r="0" b="0"/>
                <a:stretch>
                  <a:fillRect/>
                </a:stretch>
              </p:blipFill>
              <p:spPr>
                <a:xfrm>
                  <a:off x="0" y="0"/>
                  <a:ext cx="2183392" cy="1403610"/>
                </a:xfrm>
                <a:prstGeom prst="rect">
                  <a:avLst/>
                </a:prstGeom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</p:pic>
            <p:sp>
              <p:nvSpPr>
                <p:cNvPr id="434" name="f"/>
                <p:cNvSpPr txBox="1"/>
                <p:nvPr/>
              </p:nvSpPr>
              <p:spPr>
                <a:xfrm>
                  <a:off x="1828907" y="25400"/>
                  <a:ext cx="122480" cy="18463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noAutofit/>
                </a:bodyPr>
                <a:lstStyle>
                  <a:lvl1pPr algn="ctr" defTabSz="292100">
                    <a:defRPr b="1" sz="12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f</a:t>
                  </a:r>
                </a:p>
              </p:txBody>
            </p:sp>
            <p:grpSp>
              <p:nvGrpSpPr>
                <p:cNvPr id="437" name="Group"/>
                <p:cNvGrpSpPr/>
                <p:nvPr/>
              </p:nvGrpSpPr>
              <p:grpSpPr>
                <a:xfrm>
                  <a:off x="1701872" y="1112728"/>
                  <a:ext cx="198750" cy="249149"/>
                  <a:chOff x="0" y="0"/>
                  <a:chExt cx="198748" cy="249147"/>
                </a:xfrm>
              </p:grpSpPr>
              <p:sp>
                <p:nvSpPr>
                  <p:cNvPr id="435" name="f"/>
                  <p:cNvSpPr txBox="1"/>
                  <p:nvPr/>
                </p:nvSpPr>
                <p:spPr>
                  <a:xfrm>
                    <a:off x="0" y="0"/>
                    <a:ext cx="198749" cy="249148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25400" tIns="25400" rIns="25400" bIns="25400" numCol="1" anchor="ctr">
                    <a:noAutofit/>
                  </a:bodyPr>
                  <a:lstStyle>
                    <a:lvl1pPr algn="ctr" defTabSz="292100">
                      <a:defRPr b="1" sz="1200">
                        <a:latin typeface="Helvetica Neue"/>
                        <a:ea typeface="Helvetica Neue"/>
                        <a:cs typeface="Helvetica Neue"/>
                        <a:sym typeface="Helvetica Neue"/>
                      </a:defRPr>
                    </a:lvl1pPr>
                  </a:lstStyle>
                  <a:p>
                    <a:pPr/>
                    <a:r>
                      <a:t>f</a:t>
                    </a:r>
                  </a:p>
                </p:txBody>
              </p:sp>
              <p:sp>
                <p:nvSpPr>
                  <p:cNvPr id="436" name="Line"/>
                  <p:cNvSpPr/>
                  <p:nvPr/>
                </p:nvSpPr>
                <p:spPr>
                  <a:xfrm>
                    <a:off x="49074" y="32132"/>
                    <a:ext cx="100600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25400" tIns="25400" rIns="25400" bIns="25400" numCol="1" anchor="ctr">
                    <a:noAutofit/>
                  </a:bodyPr>
                  <a:lstStyle/>
                  <a:p>
                    <a:pPr algn="ctr" defTabSz="412750">
                      <a:defRPr sz="16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</a:p>
                </p:txBody>
              </p:sp>
            </p:grpSp>
          </p:grpSp>
          <p:sp>
            <p:nvSpPr>
              <p:cNvPr id="439" name="Line"/>
              <p:cNvSpPr/>
              <p:nvPr/>
            </p:nvSpPr>
            <p:spPr>
              <a:xfrm>
                <a:off x="1389404" y="341171"/>
                <a:ext cx="208152" cy="333399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</a:p>
            </p:txBody>
          </p:sp>
          <p:sp>
            <p:nvSpPr>
              <p:cNvPr id="440" name="g𝛾L, g𝛾R, gZL, gZR"/>
              <p:cNvSpPr txBox="1"/>
              <p:nvPr/>
            </p:nvSpPr>
            <p:spPr>
              <a:xfrm>
                <a:off x="585634" y="94957"/>
                <a:ext cx="1139464" cy="249149"/>
              </a:xfrm>
              <a:prstGeom prst="rect">
                <a:avLst/>
              </a:prstGeom>
              <a:noFill/>
              <a:ln w="12700" cap="flat">
                <a:solidFill>
                  <a:srgbClr val="0433FF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b="1" sz="900">
                    <a:solidFill>
                      <a:srgbClr val="0433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g</a:t>
                </a:r>
                <a:r>
                  <a:rPr baseline="31999"/>
                  <a:t>𝛾</a:t>
                </a:r>
                <a:r>
                  <a:rPr baseline="-5999"/>
                  <a:t>L, </a:t>
                </a:r>
                <a:r>
                  <a:t>g</a:t>
                </a:r>
                <a:r>
                  <a:rPr baseline="31999"/>
                  <a:t>𝛾</a:t>
                </a:r>
                <a:r>
                  <a:rPr baseline="-5999"/>
                  <a:t>R, </a:t>
                </a:r>
                <a:r>
                  <a:t>g</a:t>
                </a:r>
                <a:r>
                  <a:rPr baseline="31999"/>
                  <a:t>Z</a:t>
                </a:r>
                <a:r>
                  <a:rPr baseline="-5999"/>
                  <a:t>L, </a:t>
                </a:r>
                <a:r>
                  <a:t>g</a:t>
                </a:r>
                <a:r>
                  <a:rPr baseline="31999"/>
                  <a:t>Z</a:t>
                </a:r>
                <a:r>
                  <a:rPr baseline="-5999"/>
                  <a:t>R </a:t>
                </a:r>
              </a:p>
            </p:txBody>
          </p:sp>
          <p:sp>
            <p:nvSpPr>
              <p:cNvPr id="441" name="Circle"/>
              <p:cNvSpPr/>
              <p:nvPr/>
            </p:nvSpPr>
            <p:spPr>
              <a:xfrm>
                <a:off x="1570557" y="660451"/>
                <a:ext cx="100599" cy="96424"/>
              </a:xfrm>
              <a:prstGeom prst="ellipse">
                <a:avLst/>
              </a:prstGeom>
              <a:solidFill>
                <a:srgbClr val="0433FF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>
                    <a:solidFill>
                      <a:srgbClr val="FFFFFF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</a:p>
            </p:txBody>
          </p:sp>
        </p:grpSp>
      </p:grpSp>
      <p:sp>
        <p:nvSpPr>
          <p:cNvPr id="444" name="General references on polarised e+e– physics:…"/>
          <p:cNvSpPr txBox="1"/>
          <p:nvPr/>
        </p:nvSpPr>
        <p:spPr>
          <a:xfrm>
            <a:off x="7471673" y="253681"/>
            <a:ext cx="4529213" cy="939247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1" indent="228600" defTabSz="410765">
              <a:lnSpc>
                <a:spcPct val="80000"/>
              </a:lnSpc>
              <a:spcBef>
                <a:spcPts val="1000"/>
              </a:spcBef>
              <a:defRPr b="1" sz="1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General references on polarised e</a:t>
            </a:r>
            <a:r>
              <a:rPr baseline="103428"/>
              <a:t>+</a:t>
            </a:r>
            <a:r>
              <a:t>e</a:t>
            </a:r>
            <a:r>
              <a:rPr baseline="103428"/>
              <a:t>– </a:t>
            </a:r>
            <a:r>
              <a:t>physics:</a:t>
            </a:r>
          </a:p>
          <a:p>
            <a:pPr lvl="1" marL="854807" indent="-219807" defTabSz="410765">
              <a:lnSpc>
                <a:spcPct val="80000"/>
              </a:lnSpc>
              <a:spcBef>
                <a:spcPts val="300"/>
              </a:spcBef>
              <a:buSzPct val="75000"/>
              <a:buChar char="•"/>
              <a:defRPr b="1" sz="1400" u="sng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arXiv:</a:t>
            </a:r>
            <a:r>
              <a:rPr>
                <a:hlinkClick r:id="rId5" invalidUrl="" action="" tgtFrame="" tooltip="" history="1" highlightClick="0" endSnd="0"/>
              </a:rPr>
              <a:t>1801.02840</a:t>
            </a:r>
            <a:r>
              <a:t> </a:t>
            </a:r>
          </a:p>
          <a:p>
            <a:pPr lvl="1" marL="854807" indent="-219807" defTabSz="410765">
              <a:lnSpc>
                <a:spcPct val="80000"/>
              </a:lnSpc>
              <a:spcBef>
                <a:spcPts val="1000"/>
              </a:spcBef>
              <a:buSzPct val="75000"/>
              <a:buChar char="•"/>
              <a:defRPr b="1" sz="1400" u="sng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6" invalidUrl="" action="" tgtFrame="" tooltip="" history="1" highlightClick="0" endSnd="0"/>
              </a:rPr>
              <a:t>Phys. Rept. 460 (2008) 131-243</a:t>
            </a:r>
          </a:p>
        </p:txBody>
      </p:sp>
      <p:sp>
        <p:nvSpPr>
          <p:cNvPr id="445" name="Textplatzhalter 9"/>
          <p:cNvSpPr txBox="1"/>
          <p:nvPr/>
        </p:nvSpPr>
        <p:spPr>
          <a:xfrm>
            <a:off x="419858" y="815100"/>
            <a:ext cx="5800280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Much more than statistics!</a:t>
            </a:r>
          </a:p>
        </p:txBody>
      </p:sp>
      <p:sp>
        <p:nvSpPr>
          <p:cNvPr id="446" name="background suppression:…"/>
          <p:cNvSpPr txBox="1"/>
          <p:nvPr/>
        </p:nvSpPr>
        <p:spPr>
          <a:xfrm>
            <a:off x="407789" y="1562695"/>
            <a:ext cx="5490915" cy="2355801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>
            <a:normAutofit fontScale="100000" lnSpcReduction="0"/>
          </a:bodyPr>
          <a:lstStyle/>
          <a:p>
            <a:pPr defTabSz="410765">
              <a:spcBef>
                <a:spcPts val="200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background suppression:</a:t>
            </a:r>
          </a:p>
          <a:p>
            <a:pPr lvl="1" marL="940288" indent="-305288" defTabSz="410765">
              <a:spcBef>
                <a:spcPts val="2000"/>
              </a:spcBef>
              <a:buSzPct val="75000"/>
              <a:buChar char="•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</a:t>
            </a:r>
            <a:r>
              <a:rPr baseline="87555"/>
              <a:t>+</a:t>
            </a:r>
            <a:r>
              <a:t>e</a:t>
            </a:r>
            <a:r>
              <a:rPr baseline="87555"/>
              <a:t>–</a:t>
            </a:r>
            <a:r>
              <a:t>→WW / 𝝂</a:t>
            </a:r>
            <a:r>
              <a:rPr baseline="-5999"/>
              <a:t>e</a:t>
            </a:r>
            <a:r>
              <a:t>𝝂</a:t>
            </a:r>
            <a:r>
              <a:rPr baseline="-5999"/>
              <a:t>e</a:t>
            </a:r>
            <a:r>
              <a:t> </a:t>
            </a:r>
            <a:br/>
            <a:r>
              <a:t>strongly P-dependent </a:t>
            </a:r>
            <a:br/>
            <a:r>
              <a:t>since t-channel only </a:t>
            </a:r>
            <a:br/>
            <a:r>
              <a:t>for e</a:t>
            </a:r>
            <a:r>
              <a:rPr baseline="87555"/>
              <a:t>–</a:t>
            </a:r>
            <a:r>
              <a:rPr baseline="-61555"/>
              <a:t>L</a:t>
            </a:r>
            <a:r>
              <a:t>e</a:t>
            </a:r>
            <a:r>
              <a:rPr baseline="87555"/>
              <a:t>+</a:t>
            </a:r>
            <a:r>
              <a:rPr baseline="-61555"/>
              <a:t>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9" name="Polarisation &amp; Higgs Coupl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Polarisation &amp; Higgs Couplings</a:t>
            </a:r>
          </a:p>
        </p:txBody>
      </p:sp>
      <p:grpSp>
        <p:nvGrpSpPr>
          <p:cNvPr id="456" name="Group"/>
          <p:cNvGrpSpPr/>
          <p:nvPr/>
        </p:nvGrpSpPr>
        <p:grpSpPr>
          <a:xfrm>
            <a:off x="5576549" y="975742"/>
            <a:ext cx="6752414" cy="4906516"/>
            <a:chOff x="0" y="0"/>
            <a:chExt cx="6752412" cy="4906514"/>
          </a:xfrm>
        </p:grpSpPr>
        <p:grpSp>
          <p:nvGrpSpPr>
            <p:cNvPr id="454" name="Group"/>
            <p:cNvGrpSpPr/>
            <p:nvPr/>
          </p:nvGrpSpPr>
          <p:grpSpPr>
            <a:xfrm>
              <a:off x="0" y="0"/>
              <a:ext cx="6752413" cy="4906515"/>
              <a:chOff x="0" y="0"/>
              <a:chExt cx="6752412" cy="4906514"/>
            </a:xfrm>
          </p:grpSpPr>
          <p:pic>
            <p:nvPicPr>
              <p:cNvPr id="450" name="DeltaHXX_SM_ILC_LEP_MI.pdf" descr="DeltaHXX_SM_ILC_LEP_MI.pd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6752413" cy="490651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453" name="Group"/>
              <p:cNvGrpSpPr/>
              <p:nvPr/>
            </p:nvGrpSpPr>
            <p:grpSpPr>
              <a:xfrm>
                <a:off x="540300" y="3007031"/>
                <a:ext cx="5671813" cy="573605"/>
                <a:chOff x="0" y="0"/>
                <a:chExt cx="5671812" cy="573603"/>
              </a:xfrm>
            </p:grpSpPr>
            <p:sp>
              <p:nvSpPr>
                <p:cNvPr id="451" name="Line"/>
                <p:cNvSpPr/>
                <p:nvPr/>
              </p:nvSpPr>
              <p:spPr>
                <a:xfrm>
                  <a:off x="609471" y="286801"/>
                  <a:ext cx="5062342" cy="1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2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  <p:sp>
              <p:nvSpPr>
                <p:cNvPr id="452" name="1%"/>
                <p:cNvSpPr txBox="1"/>
                <p:nvPr/>
              </p:nvSpPr>
              <p:spPr>
                <a:xfrm>
                  <a:off x="0" y="0"/>
                  <a:ext cx="554654" cy="57360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noAutofit/>
                </a:bodyPr>
                <a:lstStyle>
                  <a:lvl1pPr algn="ctr" defTabSz="292100">
                    <a:defRPr b="1">
                      <a:solidFill>
                        <a:srgbClr val="FF2600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1%</a:t>
                  </a:r>
                </a:p>
              </p:txBody>
            </p:sp>
          </p:grpSp>
        </p:grpSp>
        <p:sp>
          <p:nvSpPr>
            <p:cNvPr id="455" name="arXiv:1903.01629">
              <a:hlinkClick r:id="rId3" invalidUrl="" action="" tgtFrame="" tooltip="" history="1" highlightClick="0" endSnd="0"/>
            </p:cNvPr>
            <p:cNvSpPr txBox="1"/>
            <p:nvPr/>
          </p:nvSpPr>
          <p:spPr>
            <a:xfrm>
              <a:off x="4581996" y="286221"/>
              <a:ext cx="1614363" cy="370393"/>
            </a:xfrm>
            <a:prstGeom prst="rect">
              <a:avLst/>
            </a:prstGeom>
            <a:solidFill>
              <a:srgbClr val="FFFB00"/>
            </a:solidFill>
            <a:ln w="25400" cap="flat">
              <a:solidFill>
                <a:srgbClr val="FF26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defTabSz="228600">
                <a:lnSpc>
                  <a:spcPts val="2300"/>
                </a:lnSpc>
                <a:defRPr b="1" sz="1400"/>
              </a:lvl1pPr>
            </a:lstStyle>
            <a:p>
              <a:pPr/>
              <a:r>
                <a:t>arXiv:1903.01629</a:t>
              </a:r>
            </a:p>
          </p:txBody>
        </p:sp>
      </p:grpSp>
      <p:sp>
        <p:nvSpPr>
          <p:cNvPr id="457" name="Group"/>
          <p:cNvSpPr/>
          <p:nvPr/>
        </p:nvSpPr>
        <p:spPr>
          <a:xfrm>
            <a:off x="6880338" y="2993888"/>
            <a:ext cx="4906836" cy="1083495"/>
          </a:xfrm>
          <a:prstGeom prst="rect">
            <a:avLst/>
          </a:prstGeom>
          <a:solidFill>
            <a:srgbClr val="FFFFFF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/>
          <a:lstStyle/>
          <a:p>
            <a:pPr marL="148166" indent="-148166" defTabSz="292100">
              <a:spcBef>
                <a:spcPts val="1000"/>
              </a:spcBef>
              <a:buSzPct val="75000"/>
              <a:buChar char="★"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2 ab</a:t>
            </a:r>
            <a:r>
              <a:rPr baseline="31999"/>
              <a:t>–1</a:t>
            </a:r>
            <a:r>
              <a:t> polarised ≈ 5 ab</a:t>
            </a:r>
            <a:r>
              <a:rPr baseline="31999"/>
              <a:t>–1</a:t>
            </a:r>
            <a:r>
              <a:t> unpolarised</a:t>
            </a:r>
          </a:p>
          <a:p>
            <a:pPr marL="148166" indent="-148166" defTabSz="292100">
              <a:spcBef>
                <a:spcPts val="1000"/>
              </a:spcBef>
              <a:buSzPct val="75000"/>
              <a:buChar char="★"/>
              <a:defRPr b="1" sz="1400">
                <a:solidFill>
                  <a:srgbClr val="4F8F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that’s why all e+e- Higgs factories perform so similar! </a:t>
            </a:r>
          </a:p>
        </p:txBody>
      </p:sp>
      <p:grpSp>
        <p:nvGrpSpPr>
          <p:cNvPr id="469" name="Group"/>
          <p:cNvGrpSpPr/>
          <p:nvPr/>
        </p:nvGrpSpPr>
        <p:grpSpPr>
          <a:xfrm>
            <a:off x="330199" y="2987385"/>
            <a:ext cx="4914902" cy="3439651"/>
            <a:chOff x="0" y="0"/>
            <a:chExt cx="4914900" cy="3439650"/>
          </a:xfrm>
        </p:grpSpPr>
        <p:pic>
          <p:nvPicPr>
            <p:cNvPr id="45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156633" y="0"/>
              <a:ext cx="2997201" cy="12509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9" name="Line"/>
            <p:cNvSpPr/>
            <p:nvPr/>
          </p:nvSpPr>
          <p:spPr>
            <a:xfrm flipV="1">
              <a:off x="-1" y="221188"/>
              <a:ext cx="2" cy="918477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 sz="1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grpSp>
          <p:nvGrpSpPr>
            <p:cNvPr id="462" name="Group"/>
            <p:cNvGrpSpPr/>
            <p:nvPr/>
          </p:nvGrpSpPr>
          <p:grpSpPr>
            <a:xfrm>
              <a:off x="3008153" y="373270"/>
              <a:ext cx="1906748" cy="1587501"/>
              <a:chOff x="0" y="0"/>
              <a:chExt cx="1906746" cy="1587500"/>
            </a:xfrm>
          </p:grpSpPr>
          <p:sp>
            <p:nvSpPr>
              <p:cNvPr id="460" name="constrained  by EWPOs (*)"/>
              <p:cNvSpPr/>
              <p:nvPr/>
            </p:nvSpPr>
            <p:spPr>
              <a:xfrm>
                <a:off x="636746" y="317500"/>
                <a:ext cx="1270001" cy="1270001"/>
              </a:xfrm>
              <a:prstGeom prst="line">
                <a:avLst/>
              </a:prstGeom>
              <a:noFill/>
              <a:ln w="12700" cap="flat">
                <a:solidFill>
                  <a:srgbClr val="FF26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/>
              <a:p>
                <a:pPr defTabSz="292100">
                  <a:defRPr sz="1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t>constrained </a:t>
                </a:r>
                <a:br/>
                <a:r>
                  <a:t>by EWPOs (*)</a:t>
                </a:r>
              </a:p>
            </p:txBody>
          </p:sp>
          <p:sp>
            <p:nvSpPr>
              <p:cNvPr id="461" name="Arrow"/>
              <p:cNvSpPr/>
              <p:nvPr/>
            </p:nvSpPr>
            <p:spPr>
              <a:xfrm rot="10800000">
                <a:off x="0" y="0"/>
                <a:ext cx="635000" cy="635000"/>
              </a:xfrm>
              <a:prstGeom prst="rightArrow">
                <a:avLst>
                  <a:gd name="adj1" fmla="val 42229"/>
                  <a:gd name="adj2" fmla="val 62885"/>
                </a:avLst>
              </a:prstGeom>
              <a:noFill/>
              <a:ln w="127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</a:p>
            </p:txBody>
          </p:sp>
        </p:grpSp>
        <p:grpSp>
          <p:nvGrpSpPr>
            <p:cNvPr id="465" name="Group"/>
            <p:cNvGrpSpPr/>
            <p:nvPr/>
          </p:nvGrpSpPr>
          <p:grpSpPr>
            <a:xfrm>
              <a:off x="179644" y="1170195"/>
              <a:ext cx="1270001" cy="2269456"/>
              <a:chOff x="0" y="0"/>
              <a:chExt cx="1270000" cy="2269455"/>
            </a:xfrm>
          </p:grpSpPr>
          <p:sp>
            <p:nvSpPr>
              <p:cNvPr id="463" name="only diagram  allowed in SM"/>
              <p:cNvSpPr/>
              <p:nvPr/>
            </p:nvSpPr>
            <p:spPr>
              <a:xfrm>
                <a:off x="0" y="999455"/>
                <a:ext cx="1270000" cy="1270001"/>
              </a:xfrm>
              <a:prstGeom prst="line">
                <a:avLst/>
              </a:prstGeom>
              <a:noFill/>
              <a:ln w="12700" cap="flat">
                <a:solidFill>
                  <a:srgbClr val="0433FF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/>
              <a:p>
                <a:pPr defTabSz="292100">
                  <a:defRPr sz="1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t>only diagram </a:t>
                </a:r>
                <a:br/>
                <a:r>
                  <a:t>allowed in SM</a:t>
                </a:r>
              </a:p>
            </p:txBody>
          </p:sp>
          <p:sp>
            <p:nvSpPr>
              <p:cNvPr id="464" name="Arrow"/>
              <p:cNvSpPr/>
              <p:nvPr/>
            </p:nvSpPr>
            <p:spPr>
              <a:xfrm rot="16200000">
                <a:off x="142137" y="69238"/>
                <a:ext cx="773477" cy="635001"/>
              </a:xfrm>
              <a:prstGeom prst="rightArrow">
                <a:avLst>
                  <a:gd name="adj1" fmla="val 42229"/>
                  <a:gd name="adj2" fmla="val 62885"/>
                </a:avLst>
              </a:prstGeom>
              <a:noFill/>
              <a:ln w="12700" cap="flat">
                <a:solidFill>
                  <a:srgbClr val="0433FF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</a:p>
            </p:txBody>
          </p:sp>
        </p:grpSp>
        <p:grpSp>
          <p:nvGrpSpPr>
            <p:cNvPr id="468" name="Group"/>
            <p:cNvGrpSpPr/>
            <p:nvPr/>
          </p:nvGrpSpPr>
          <p:grpSpPr>
            <a:xfrm>
              <a:off x="1411253" y="1144795"/>
              <a:ext cx="1316225" cy="2049323"/>
              <a:chOff x="0" y="0"/>
              <a:chExt cx="1316223" cy="2049321"/>
            </a:xfrm>
          </p:grpSpPr>
          <p:sp>
            <p:nvSpPr>
              <p:cNvPr id="466" name="~cWW"/>
              <p:cNvSpPr/>
              <p:nvPr/>
            </p:nvSpPr>
            <p:spPr>
              <a:xfrm>
                <a:off x="46223" y="779321"/>
                <a:ext cx="1270001" cy="1270001"/>
              </a:xfrm>
              <a:prstGeom prst="line">
                <a:avLst/>
              </a:prstGeom>
              <a:noFill/>
              <a:ln w="12700" cap="flat">
                <a:solidFill>
                  <a:srgbClr val="008F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/>
              <a:p>
                <a:pPr defTabSz="292100">
                  <a:defRPr sz="1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t>~c</a:t>
                </a:r>
                <a:r>
                  <a:rPr baseline="-5999"/>
                  <a:t>WW</a:t>
                </a:r>
              </a:p>
            </p:txBody>
          </p:sp>
          <p:sp>
            <p:nvSpPr>
              <p:cNvPr id="467" name="Arrow"/>
              <p:cNvSpPr/>
              <p:nvPr/>
            </p:nvSpPr>
            <p:spPr>
              <a:xfrm rot="16200000">
                <a:off x="0" y="0"/>
                <a:ext cx="635000" cy="635000"/>
              </a:xfrm>
              <a:prstGeom prst="rightArrow">
                <a:avLst>
                  <a:gd name="adj1" fmla="val 42229"/>
                  <a:gd name="adj2" fmla="val 62885"/>
                </a:avLst>
              </a:prstGeom>
              <a:noFill/>
              <a:ln w="12700" cap="flat">
                <a:solidFill>
                  <a:srgbClr val="008F00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</a:p>
            </p:txBody>
          </p:sp>
        </p:grpSp>
      </p:grpSp>
      <p:sp>
        <p:nvSpPr>
          <p:cNvPr id="470" name="spin reversal e–R↔︎e–L:…"/>
          <p:cNvSpPr txBox="1"/>
          <p:nvPr/>
        </p:nvSpPr>
        <p:spPr>
          <a:xfrm>
            <a:off x="2750674" y="4356798"/>
            <a:ext cx="2859733" cy="1781160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>
            <a:normAutofit fontScale="100000" lnSpcReduction="0"/>
          </a:bodyPr>
          <a:lstStyle/>
          <a:p>
            <a:pPr indent="236220" defTabSz="271652">
              <a:spcBef>
                <a:spcPts val="200"/>
              </a:spcBef>
              <a:defRPr sz="1674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spin reversal e</a:t>
            </a:r>
            <a:r>
              <a:rPr baseline="91737"/>
              <a:t>–</a:t>
            </a:r>
            <a:r>
              <a:rPr baseline="-5999"/>
              <a:t>R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«︎</a:t>
            </a:r>
            <a:r>
              <a:t>e</a:t>
            </a:r>
            <a:r>
              <a:rPr baseline="91737"/>
              <a:t>–</a:t>
            </a:r>
            <a:r>
              <a:rPr baseline="-5999"/>
              <a:t>L</a:t>
            </a:r>
            <a:r>
              <a:t>:</a:t>
            </a:r>
          </a:p>
          <a:p>
            <a:pPr marL="448818" indent="-212597" defTabSz="271652">
              <a:spcBef>
                <a:spcPts val="200"/>
              </a:spcBef>
              <a:buSzPct val="75000"/>
              <a:buFont typeface="Helvetica Neue"/>
              <a:buChar char="•"/>
              <a:defRPr sz="1674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1st diagram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flips</a:t>
            </a:r>
            <a:r>
              <a:t> sign </a:t>
            </a:r>
          </a:p>
          <a:p>
            <a:pPr marL="448818" indent="-212597" defTabSz="271652">
              <a:spcBef>
                <a:spcPts val="200"/>
              </a:spcBef>
              <a:buSzPct val="75000"/>
              <a:buFont typeface="Helvetica Neue"/>
              <a:buChar char="•"/>
              <a:defRPr sz="1674">
                <a:solidFill>
                  <a:srgbClr val="00905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2nd diagram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keeps</a:t>
            </a:r>
            <a:r>
              <a:t> sign </a:t>
            </a:r>
          </a:p>
          <a:p>
            <a:pPr algn="ctr" defTabSz="271652">
              <a:spcBef>
                <a:spcPts val="900"/>
              </a:spcBef>
              <a:defRPr b="1" sz="167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⇒ A</a:t>
            </a:r>
            <a:r>
              <a:rPr baseline="-5999"/>
              <a:t>LR</a:t>
            </a:r>
            <a:r>
              <a:t> lifts degeneracy </a:t>
            </a:r>
            <a:br/>
            <a:r>
              <a:t>between operators!</a:t>
            </a:r>
          </a:p>
        </p:txBody>
      </p:sp>
      <p:sp>
        <p:nvSpPr>
          <p:cNvPr id="471" name="THE key process at a Higgs factory:  Higgsstrahlung e+e–→Zh…"/>
          <p:cNvSpPr txBox="1"/>
          <p:nvPr/>
        </p:nvSpPr>
        <p:spPr>
          <a:xfrm>
            <a:off x="331588" y="1281326"/>
            <a:ext cx="5319912" cy="14921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>
            <a:normAutofit fontScale="100000" lnSpcReduction="0"/>
          </a:bodyPr>
          <a:lstStyle/>
          <a:p>
            <a:pPr marL="211015" indent="-211015" defTabSz="295751">
              <a:spcBef>
                <a:spcPts val="1400"/>
              </a:spcBef>
              <a:buSzPct val="75000"/>
              <a:buChar char="•"/>
              <a:defRPr sz="1728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THE</a:t>
            </a:r>
            <a:r>
              <a:t>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key process</a:t>
            </a:r>
            <a:r>
              <a:t> at a Higgs factory: </a:t>
            </a:r>
            <a:br/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Higgsstrahlung e</a:t>
            </a:r>
            <a:r>
              <a:rPr b="1" baseline="89870">
                <a:latin typeface="Helvetica Neue"/>
                <a:ea typeface="Helvetica Neue"/>
                <a:cs typeface="Helvetica Neue"/>
                <a:sym typeface="Helvetica Neue"/>
              </a:rPr>
              <a:t>+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b="1" baseline="89870">
                <a:latin typeface="Helvetica Neue"/>
                <a:ea typeface="Helvetica Neue"/>
                <a:cs typeface="Helvetica Neue"/>
                <a:sym typeface="Helvetica Neue"/>
              </a:rPr>
              <a:t>–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→Zh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11015" indent="-211015" defTabSz="295751">
              <a:spcBef>
                <a:spcPts val="1400"/>
              </a:spcBef>
              <a:buSzPct val="75000"/>
              <a:buChar char="•"/>
              <a:defRPr sz="1728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baseline="-5999">
                <a:latin typeface="Helvetica Neue"/>
                <a:ea typeface="Helvetica Neue"/>
                <a:cs typeface="Helvetica Neue"/>
                <a:sym typeface="Helvetica Neue"/>
              </a:rPr>
              <a:t>LR</a:t>
            </a:r>
            <a:r>
              <a:rPr baseline="-5999"/>
              <a:t> </a:t>
            </a:r>
            <a:r>
              <a:t>of Higgsstrahlung: very important to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disentangle </a:t>
            </a:r>
            <a:r>
              <a:t>different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 SMEFT operators!</a:t>
            </a:r>
          </a:p>
        </p:txBody>
      </p:sp>
      <p:sp>
        <p:nvSpPr>
          <p:cNvPr id="472" name="𝛄"/>
          <p:cNvSpPr txBox="1"/>
          <p:nvPr/>
        </p:nvSpPr>
        <p:spPr>
          <a:xfrm>
            <a:off x="2103355" y="3528490"/>
            <a:ext cx="196839" cy="306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𝛄</a:t>
            </a:r>
          </a:p>
        </p:txBody>
      </p:sp>
      <p:sp>
        <p:nvSpPr>
          <p:cNvPr id="473" name="Textplatzhalter 9"/>
          <p:cNvSpPr txBox="1"/>
          <p:nvPr/>
        </p:nvSpPr>
        <p:spPr>
          <a:xfrm>
            <a:off x="407987" y="851391"/>
            <a:ext cx="5642570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A relationship only appreciated a few years ago…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6" grpId="2"/>
      <p:bldP build="whole" bldLvl="1" animBg="1" rev="0" advAuto="0" spid="470" grpId="1"/>
      <p:bldP build="whole" bldLvl="1" animBg="1" rev="0" advAuto="0" spid="457" grpId="3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6" name="Polarisation &amp; Higgs Coupl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Polarisation &amp; Higgs Couplings</a:t>
            </a:r>
          </a:p>
        </p:txBody>
      </p:sp>
      <p:sp>
        <p:nvSpPr>
          <p:cNvPr id="477" name="Textplatzhalter 9"/>
          <p:cNvSpPr txBox="1"/>
          <p:nvPr/>
        </p:nvSpPr>
        <p:spPr>
          <a:xfrm>
            <a:off x="407987" y="851391"/>
            <a:ext cx="5642570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A relationship only appreciated a few years ago… </a:t>
            </a:r>
          </a:p>
        </p:txBody>
      </p:sp>
      <p:pic>
        <p:nvPicPr>
          <p:cNvPr id="47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54357" y="2359"/>
            <a:ext cx="12161148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1" name="Polarisation &amp; Electroweak Phys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Polarisation &amp; Electroweak Physics</a:t>
            </a:r>
          </a:p>
        </p:txBody>
      </p:sp>
      <p:grpSp>
        <p:nvGrpSpPr>
          <p:cNvPr id="491" name="Group"/>
          <p:cNvGrpSpPr/>
          <p:nvPr/>
        </p:nvGrpSpPr>
        <p:grpSpPr>
          <a:xfrm>
            <a:off x="7970794" y="1359495"/>
            <a:ext cx="3971576" cy="2569649"/>
            <a:chOff x="0" y="0"/>
            <a:chExt cx="3971574" cy="2569648"/>
          </a:xfrm>
        </p:grpSpPr>
        <p:grpSp>
          <p:nvGrpSpPr>
            <p:cNvPr id="487" name="Group"/>
            <p:cNvGrpSpPr/>
            <p:nvPr/>
          </p:nvGrpSpPr>
          <p:grpSpPr>
            <a:xfrm>
              <a:off x="0" y="0"/>
              <a:ext cx="3971575" cy="2569649"/>
              <a:chOff x="0" y="0"/>
              <a:chExt cx="3971574" cy="2569648"/>
            </a:xfrm>
          </p:grpSpPr>
          <p:pic>
            <p:nvPicPr>
              <p:cNvPr id="482" name="Image" descr="Image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0"/>
                <a:ext cx="3971575" cy="25531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83" name="f"/>
              <p:cNvSpPr txBox="1"/>
              <p:nvPr/>
            </p:nvSpPr>
            <p:spPr>
              <a:xfrm>
                <a:off x="3290080" y="0"/>
                <a:ext cx="222790" cy="33584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>
                <a:lvl1pPr algn="ctr" defTabSz="292100">
                  <a:defRPr b="1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f</a:t>
                </a:r>
              </a:p>
            </p:txBody>
          </p:sp>
          <p:grpSp>
            <p:nvGrpSpPr>
              <p:cNvPr id="486" name="Group"/>
              <p:cNvGrpSpPr/>
              <p:nvPr/>
            </p:nvGrpSpPr>
            <p:grpSpPr>
              <a:xfrm>
                <a:off x="3095693" y="2116450"/>
                <a:ext cx="361524" cy="453199"/>
                <a:chOff x="0" y="0"/>
                <a:chExt cx="361523" cy="453198"/>
              </a:xfrm>
            </p:grpSpPr>
            <p:sp>
              <p:nvSpPr>
                <p:cNvPr id="484" name="f"/>
                <p:cNvSpPr txBox="1"/>
                <p:nvPr/>
              </p:nvSpPr>
              <p:spPr>
                <a:xfrm>
                  <a:off x="0" y="0"/>
                  <a:ext cx="361524" cy="45319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noAutofit/>
                </a:bodyPr>
                <a:lstStyle>
                  <a:lvl1pPr algn="ctr" defTabSz="292100">
                    <a:defRPr b="1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f</a:t>
                  </a:r>
                </a:p>
              </p:txBody>
            </p:sp>
            <p:sp>
              <p:nvSpPr>
                <p:cNvPr id="485" name="Line"/>
                <p:cNvSpPr/>
                <p:nvPr/>
              </p:nvSpPr>
              <p:spPr>
                <a:xfrm>
                  <a:off x="89266" y="58448"/>
                  <a:ext cx="182989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412750">
                    <a:defRPr sz="16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</p:grpSp>
        </p:grpSp>
        <p:sp>
          <p:nvSpPr>
            <p:cNvPr id="488" name="Line"/>
            <p:cNvSpPr/>
            <p:nvPr/>
          </p:nvSpPr>
          <p:spPr>
            <a:xfrm>
              <a:off x="2527317" y="620588"/>
              <a:ext cx="378625" cy="606450"/>
            </a:xfrm>
            <a:prstGeom prst="line">
              <a:avLst/>
            </a:prstGeom>
            <a:noFill/>
            <a:ln w="25400" cap="flat">
              <a:solidFill>
                <a:srgbClr val="008F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</a:p>
          </p:txBody>
        </p:sp>
        <p:sp>
          <p:nvSpPr>
            <p:cNvPr id="489" name="g𝛾L, g𝛾R, gZL, gZR"/>
            <p:cNvSpPr txBox="1"/>
            <p:nvPr/>
          </p:nvSpPr>
          <p:spPr>
            <a:xfrm>
              <a:off x="1065265" y="172726"/>
              <a:ext cx="2072676" cy="453200"/>
            </a:xfrm>
            <a:prstGeom prst="rect">
              <a:avLst/>
            </a:prstGeom>
            <a:noFill/>
            <a:ln w="12700" cap="flat">
              <a:solidFill>
                <a:srgbClr val="008F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 b="1">
                  <a:solidFill>
                    <a:srgbClr val="008F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g</a:t>
              </a:r>
              <a:r>
                <a:rPr baseline="31999"/>
                <a:t>𝛾</a:t>
              </a:r>
              <a:r>
                <a:rPr baseline="-5999"/>
                <a:t>L, </a:t>
              </a:r>
              <a:r>
                <a:t>g</a:t>
              </a:r>
              <a:r>
                <a:rPr baseline="31999"/>
                <a:t>𝛾</a:t>
              </a:r>
              <a:r>
                <a:rPr baseline="-5999"/>
                <a:t>R, </a:t>
              </a:r>
              <a:r>
                <a:t>g</a:t>
              </a:r>
              <a:r>
                <a:rPr baseline="31999"/>
                <a:t>Z</a:t>
              </a:r>
              <a:r>
                <a:rPr baseline="-5999"/>
                <a:t>L, </a:t>
              </a:r>
              <a:r>
                <a:t>g</a:t>
              </a:r>
              <a:r>
                <a:rPr baseline="31999"/>
                <a:t>Z</a:t>
              </a:r>
              <a:r>
                <a:rPr baseline="-5999"/>
                <a:t>R </a:t>
              </a:r>
            </a:p>
          </p:txBody>
        </p:sp>
        <p:sp>
          <p:nvSpPr>
            <p:cNvPr id="490" name="Circle"/>
            <p:cNvSpPr/>
            <p:nvPr/>
          </p:nvSpPr>
          <p:spPr>
            <a:xfrm>
              <a:off x="2856832" y="1201356"/>
              <a:ext cx="182989" cy="175394"/>
            </a:xfrm>
            <a:prstGeom prst="ellipse">
              <a:avLst/>
            </a:prstGeom>
            <a:solidFill>
              <a:srgbClr val="008F00"/>
            </a:solidFill>
            <a:ln w="3175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</a:p>
          </p:txBody>
        </p:sp>
      </p:grpSp>
      <p:grpSp>
        <p:nvGrpSpPr>
          <p:cNvPr id="505" name="Group"/>
          <p:cNvGrpSpPr/>
          <p:nvPr/>
        </p:nvGrpSpPr>
        <p:grpSpPr>
          <a:xfrm>
            <a:off x="642990" y="1299525"/>
            <a:ext cx="10558257" cy="3548092"/>
            <a:chOff x="0" y="0"/>
            <a:chExt cx="10558256" cy="3548090"/>
          </a:xfrm>
        </p:grpSpPr>
        <p:sp>
          <p:nvSpPr>
            <p:cNvPr id="492" name="gLf, gRf : helicity-dependent couplings of Z to fermions - at the Z pole:…"/>
            <p:cNvSpPr txBox="1"/>
            <p:nvPr/>
          </p:nvSpPr>
          <p:spPr>
            <a:xfrm>
              <a:off x="0" y="0"/>
              <a:ext cx="10558257" cy="354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t">
              <a:normAutofit fontScale="100000" lnSpcReduction="0"/>
            </a:bodyPr>
            <a:lstStyle/>
            <a:p>
              <a:pPr defTabSz="402550">
                <a:spcBef>
                  <a:spcPts val="2800"/>
                </a:spcBef>
                <a:defRPr sz="1764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g</a:t>
              </a:r>
              <a:r>
                <a:rPr baseline="-5999"/>
                <a:t>Lf</a:t>
              </a:r>
              <a:r>
                <a:t>, g</a:t>
              </a:r>
              <a:r>
                <a:rPr baseline="-5999"/>
                <a:t>Rf</a:t>
              </a:r>
              <a:r>
                <a:t> : helicity-dependent couplings of Z to fermions - at the Z pole:</a:t>
              </a:r>
            </a:p>
            <a:p>
              <a:pPr defTabSz="402550">
                <a:spcBef>
                  <a:spcPts val="900"/>
                </a:spcBef>
                <a:defRPr sz="1764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=&gt;                                </a:t>
              </a:r>
            </a:p>
            <a:p>
              <a:pPr defTabSz="402550">
                <a:spcBef>
                  <a:spcPts val="1900"/>
                </a:spcBef>
                <a:defRPr sz="1764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specifically for the electron:</a:t>
              </a:r>
            </a:p>
            <a:p>
              <a:pPr defTabSz="402550">
                <a:spcBef>
                  <a:spcPts val="900"/>
                </a:spcBef>
                <a:defRPr sz="1764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at an </a:t>
              </a:r>
              <a:r>
                <a:rPr i="1"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un</a:t>
              </a:r>
              <a:r>
                <a:t>polarised collider:</a:t>
              </a:r>
            </a:p>
            <a:p>
              <a:pPr defTabSz="402550">
                <a:spcBef>
                  <a:spcPts val="1900"/>
                </a:spcBef>
                <a:defRPr sz="1764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                                                       </a:t>
              </a:r>
              <a:r>
                <a:rPr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=&gt; no direct access to A</a:t>
              </a:r>
              <a:r>
                <a:rPr baseline="-5999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r>
                <a:rPr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, </a:t>
              </a:r>
              <a:br>
                <a:rPr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                                                           only via tau polarisation</a:t>
              </a:r>
              <a:br>
                <a:rPr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>
                  <a:solidFill>
                    <a:srgbClr val="0433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While at a </a:t>
              </a:r>
              <a:r>
                <a:rPr i="1">
                  <a:solidFill>
                    <a:srgbClr val="0433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polarised</a:t>
              </a:r>
              <a:r>
                <a:rPr>
                  <a:solidFill>
                    <a:srgbClr val="0433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collider:</a:t>
              </a:r>
              <a:endParaRPr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defTabSz="402550">
                <a:spcBef>
                  <a:spcPts val="1900"/>
                </a:spcBef>
                <a:defRPr sz="1764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                                                                   and                                              </a:t>
              </a:r>
              <a:br/>
              <a:r>
                <a:t>                                                                                        </a:t>
              </a:r>
            </a:p>
          </p:txBody>
        </p:sp>
        <p:pic>
          <p:nvPicPr>
            <p:cNvPr id="49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99798" y="287340"/>
              <a:ext cx="1573849" cy="6632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4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759120" y="816563"/>
              <a:ext cx="4791918" cy="5868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97" name="Group"/>
            <p:cNvGrpSpPr/>
            <p:nvPr/>
          </p:nvGrpSpPr>
          <p:grpSpPr>
            <a:xfrm>
              <a:off x="213006" y="1793280"/>
              <a:ext cx="2993735" cy="639239"/>
              <a:chOff x="0" y="0"/>
              <a:chExt cx="2993733" cy="639238"/>
            </a:xfrm>
          </p:grpSpPr>
          <p:pic>
            <p:nvPicPr>
              <p:cNvPr id="495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1792707" cy="6392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9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893716" y="26184"/>
                <a:ext cx="1100018" cy="58687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501" name="Group"/>
            <p:cNvGrpSpPr/>
            <p:nvPr/>
          </p:nvGrpSpPr>
          <p:grpSpPr>
            <a:xfrm>
              <a:off x="4945138" y="2820695"/>
              <a:ext cx="4206614" cy="635900"/>
              <a:chOff x="0" y="0"/>
              <a:chExt cx="4206612" cy="635899"/>
            </a:xfrm>
          </p:grpSpPr>
          <p:sp>
            <p:nvSpPr>
              <p:cNvPr id="498" name="Rectangle"/>
              <p:cNvSpPr/>
              <p:nvPr/>
            </p:nvSpPr>
            <p:spPr>
              <a:xfrm>
                <a:off x="0" y="3341"/>
                <a:ext cx="4206613" cy="632559"/>
              </a:xfrm>
              <a:prstGeom prst="rect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>
                  <a:defRPr sz="16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</a:p>
            </p:txBody>
          </p:sp>
          <p:pic>
            <p:nvPicPr>
              <p:cNvPr id="499" name="Image" descr="Image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12433" y="59373"/>
                <a:ext cx="3295728" cy="5151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00" name="Image" descr="Image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3324119" y="0"/>
                <a:ext cx="740403" cy="58686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504" name="Group"/>
            <p:cNvGrpSpPr/>
            <p:nvPr/>
          </p:nvGrpSpPr>
          <p:grpSpPr>
            <a:xfrm>
              <a:off x="1721700" y="2822366"/>
              <a:ext cx="2305995" cy="632559"/>
              <a:chOff x="0" y="0"/>
              <a:chExt cx="2305994" cy="632557"/>
            </a:xfrm>
          </p:grpSpPr>
          <p:sp>
            <p:nvSpPr>
              <p:cNvPr id="502" name="Rectangle"/>
              <p:cNvSpPr/>
              <p:nvPr/>
            </p:nvSpPr>
            <p:spPr>
              <a:xfrm>
                <a:off x="0" y="0"/>
                <a:ext cx="2305995" cy="632558"/>
              </a:xfrm>
              <a:prstGeom prst="rect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>
                  <a:defRPr sz="16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</a:p>
            </p:txBody>
          </p:sp>
          <p:pic>
            <p:nvPicPr>
              <p:cNvPr id="503" name="Image" descr="Image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45434" y="49292"/>
                <a:ext cx="2238825" cy="5217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509" name="Group"/>
          <p:cNvGrpSpPr/>
          <p:nvPr/>
        </p:nvGrpSpPr>
        <p:grpSpPr>
          <a:xfrm>
            <a:off x="422538" y="4933824"/>
            <a:ext cx="10999161" cy="871610"/>
            <a:chOff x="38099" y="-311419"/>
            <a:chExt cx="10999159" cy="871609"/>
          </a:xfrm>
        </p:grpSpPr>
        <p:sp>
          <p:nvSpPr>
            <p:cNvPr id="506" name="Group"/>
            <p:cNvSpPr txBox="1"/>
            <p:nvPr/>
          </p:nvSpPr>
          <p:spPr>
            <a:xfrm>
              <a:off x="38099" y="-311420"/>
              <a:ext cx="10999161" cy="871610"/>
            </a:xfrm>
            <a:prstGeom prst="rect">
              <a:avLst/>
            </a:prstGeom>
            <a:noFill/>
            <a:ln w="25400" cap="flat">
              <a:solidFill>
                <a:srgbClr val="FFD47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5250" tIns="95250" rIns="95250" bIns="95250" numCol="1" anchor="ctr">
              <a:noAutofit/>
            </a:bodyPr>
            <a:lstStyle/>
            <a:p>
              <a:pPr defTabSz="412750">
                <a:lnSpc>
                  <a:spcPct val="130000"/>
                </a:lnSpc>
                <a:spcBef>
                  <a:spcPts val="1000"/>
                </a:spcBef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>
                  <a:latin typeface="+mj-lt"/>
                  <a:ea typeface="+mj-ea"/>
                  <a:cs typeface="+mj-cs"/>
                  <a:sym typeface="Helvetica"/>
                </a:rPr>
                <a:t>trading theory uncertainy: </a:t>
              </a:r>
              <a:br>
                <a:rPr>
                  <a:latin typeface="+mj-lt"/>
                  <a:ea typeface="+mj-ea"/>
                  <a:cs typeface="+mj-cs"/>
                  <a:sym typeface="Helvetica"/>
                </a:rPr>
              </a:br>
              <a:r>
                <a:t>     the </a:t>
              </a:r>
              <a:r>
                <a:rPr b="1">
                  <a:solidFill>
                    <a:srgbClr val="008F00"/>
                  </a:solidFill>
                  <a:latin typeface="+mj-lt"/>
                  <a:ea typeface="+mj-ea"/>
                  <a:cs typeface="+mj-cs"/>
                  <a:sym typeface="Helvetica"/>
                </a:rPr>
                <a:t>polarised</a:t>
              </a:r>
              <a:r>
                <a:t>                  receives </a:t>
              </a:r>
              <a:r>
                <a:rPr>
                  <a:latin typeface="+mj-lt"/>
                  <a:ea typeface="+mj-ea"/>
                  <a:cs typeface="+mj-cs"/>
                  <a:sym typeface="Helvetica"/>
                </a:rPr>
                <a:t>7 x smaller radiative corrections</a:t>
              </a:r>
              <a:r>
                <a:t> than the </a:t>
              </a:r>
              <a:r>
                <a:rPr b="1">
                  <a:solidFill>
                    <a:srgbClr val="FF2600"/>
                  </a:solidFill>
                  <a:latin typeface="+mj-lt"/>
                  <a:ea typeface="+mj-ea"/>
                  <a:cs typeface="+mj-cs"/>
                  <a:sym typeface="Helvetica"/>
                </a:rPr>
                <a:t>unpolarised</a:t>
              </a:r>
              <a:r>
                <a:t>           ! </a:t>
              </a:r>
            </a:p>
          </p:txBody>
        </p:sp>
        <p:pic>
          <p:nvPicPr>
            <p:cNvPr id="507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0" t="0" r="0" b="0"/>
            <a:stretch>
              <a:fillRect/>
            </a:stretch>
          </p:blipFill>
          <p:spPr>
            <a:xfrm>
              <a:off x="2114091" y="107641"/>
              <a:ext cx="800096" cy="3911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8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10019358" y="103344"/>
              <a:ext cx="545953" cy="3997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10" name="above Z pole, polarisation essential to disentangle Z / 𝛾 exchange in e+e–→ff"/>
          <p:cNvSpPr txBox="1"/>
          <p:nvPr/>
        </p:nvSpPr>
        <p:spPr>
          <a:xfrm>
            <a:off x="1385433" y="5941527"/>
            <a:ext cx="9073371" cy="485038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>
            <a:normAutofit fontScale="100000" lnSpcReduction="0"/>
          </a:bodyPr>
          <a:lstStyle/>
          <a:p>
            <a:pPr algn="ctr" defTabSz="291643">
              <a:spcBef>
                <a:spcPts val="1400"/>
              </a:spcBef>
              <a:defRPr b="1" sz="1703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above Z pole, polarisation essential to disentangle Z / 𝛾 exchange in e</a:t>
            </a:r>
            <a:r>
              <a:rPr baseline="90685"/>
              <a:t>+</a:t>
            </a:r>
            <a:r>
              <a:t>e</a:t>
            </a:r>
            <a:r>
              <a:rPr baseline="90685"/>
              <a:t>–</a:t>
            </a:r>
            <a:r>
              <a:t>→ff</a:t>
            </a:r>
          </a:p>
        </p:txBody>
      </p:sp>
      <p:grpSp>
        <p:nvGrpSpPr>
          <p:cNvPr id="513" name="Group"/>
          <p:cNvGrpSpPr/>
          <p:nvPr/>
        </p:nvGrpSpPr>
        <p:grpSpPr>
          <a:xfrm>
            <a:off x="9234309" y="1628654"/>
            <a:ext cx="1444547" cy="1409447"/>
            <a:chOff x="0" y="0"/>
            <a:chExt cx="1444545" cy="1409446"/>
          </a:xfrm>
        </p:grpSpPr>
        <p:sp>
          <p:nvSpPr>
            <p:cNvPr id="511" name="Rectangle"/>
            <p:cNvSpPr/>
            <p:nvPr/>
          </p:nvSpPr>
          <p:spPr>
            <a:xfrm>
              <a:off x="0" y="0"/>
              <a:ext cx="837301" cy="294704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512" name="Rectangle"/>
            <p:cNvSpPr/>
            <p:nvPr/>
          </p:nvSpPr>
          <p:spPr>
            <a:xfrm>
              <a:off x="607245" y="1114742"/>
              <a:ext cx="837301" cy="294705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514" name="Textplatzhalter 9"/>
          <p:cNvSpPr txBox="1"/>
          <p:nvPr/>
        </p:nvSpPr>
        <p:spPr>
          <a:xfrm>
            <a:off x="407987" y="817500"/>
            <a:ext cx="11376026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let’s first recall at the Z pole situation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09" grpId="1"/>
      <p:bldP build="whole" bldLvl="1" animBg="1" rev="0" advAuto="0" spid="513" grpId="2"/>
      <p:bldP build="whole" bldLvl="1" animBg="1" rev="0" advAuto="0" spid="510" grpId="3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17" name="Polarisation &amp; Electroweak Physics at the Z po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Polarisation &amp; Electroweak Physics at the Z pole</a:t>
            </a:r>
          </a:p>
        </p:txBody>
      </p:sp>
      <p:grpSp>
        <p:nvGrpSpPr>
          <p:cNvPr id="520" name="Group"/>
          <p:cNvGrpSpPr/>
          <p:nvPr/>
        </p:nvGrpSpPr>
        <p:grpSpPr>
          <a:xfrm>
            <a:off x="5660466" y="1352615"/>
            <a:ext cx="6378857" cy="4491705"/>
            <a:chOff x="0" y="0"/>
            <a:chExt cx="6378856" cy="4491704"/>
          </a:xfrm>
        </p:grpSpPr>
        <p:pic>
          <p:nvPicPr>
            <p:cNvPr id="518" name="c1260919.pdf" descr="c1260919.pd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6659" r="8570" b="3870"/>
            <a:stretch>
              <a:fillRect/>
            </a:stretch>
          </p:blipFill>
          <p:spPr>
            <a:xfrm>
              <a:off x="0" y="0"/>
              <a:ext cx="6378857" cy="4491705"/>
            </a:xfrm>
            <a:prstGeom prst="rect">
              <a:avLst/>
            </a:prstGeom>
            <a:ln w="25400" cap="flat">
              <a:solidFill>
                <a:srgbClr val="FF2600"/>
              </a:solidFill>
              <a:prstDash val="solid"/>
              <a:miter lim="400000"/>
            </a:ln>
            <a:effectLst/>
          </p:spPr>
        </p:pic>
        <p:sp>
          <p:nvSpPr>
            <p:cNvPr id="519" name="Absolute"/>
            <p:cNvSpPr txBox="1"/>
            <p:nvPr/>
          </p:nvSpPr>
          <p:spPr>
            <a:xfrm rot="16200000">
              <a:off x="-132680" y="1331316"/>
              <a:ext cx="755428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ctr" defTabSz="412750">
                <a:defRPr sz="14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Absolute</a:t>
              </a:r>
            </a:p>
          </p:txBody>
        </p:sp>
      </p:grpSp>
      <p:sp>
        <p:nvSpPr>
          <p:cNvPr id="521" name="Oval"/>
          <p:cNvSpPr/>
          <p:nvPr/>
        </p:nvSpPr>
        <p:spPr>
          <a:xfrm>
            <a:off x="8890000" y="2171700"/>
            <a:ext cx="635000" cy="4055071"/>
          </a:xfrm>
          <a:prstGeom prst="ellipse">
            <a:avLst/>
          </a:prstGeom>
          <a:ln w="50800">
            <a:solidFill>
              <a:srgbClr val="008F00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16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22" name="arXiv:1908.11299">
            <a:hlinkClick r:id="rId3" invalidUrl="" action="" tgtFrame="" tooltip="" history="1" highlightClick="0" endSnd="0"/>
          </p:cNvPr>
          <p:cNvSpPr txBox="1"/>
          <p:nvPr/>
        </p:nvSpPr>
        <p:spPr>
          <a:xfrm>
            <a:off x="6004607" y="6097762"/>
            <a:ext cx="1955337" cy="322723"/>
          </a:xfrm>
          <a:prstGeom prst="rect">
            <a:avLst/>
          </a:prstGeom>
          <a:solidFill>
            <a:srgbClr val="FFFB00"/>
          </a:solidFill>
          <a:ln w="127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228600">
              <a:lnSpc>
                <a:spcPts val="2800"/>
              </a:lnSpc>
              <a:defRPr b="1"/>
            </a:lvl1pPr>
          </a:lstStyle>
          <a:p>
            <a:pPr/>
            <a:r>
              <a:t>arXiv:1908.11299</a:t>
            </a:r>
          </a:p>
        </p:txBody>
      </p:sp>
      <p:sp>
        <p:nvSpPr>
          <p:cNvPr id="523" name="recent detailed studies by ILD@ILC:…"/>
          <p:cNvSpPr txBox="1"/>
          <p:nvPr>
            <p:ph type="body" sz="half" idx="1"/>
          </p:nvPr>
        </p:nvSpPr>
        <p:spPr>
          <a:xfrm>
            <a:off x="381772" y="1234701"/>
            <a:ext cx="5187008" cy="4893966"/>
          </a:xfrm>
          <a:prstGeom prst="rect">
            <a:avLst/>
          </a:prstGeom>
        </p:spPr>
        <p:txBody>
          <a:bodyPr lIns="35718" tIns="35718" rIns="35718" bIns="35718"/>
          <a:lstStyle/>
          <a:p>
            <a:pPr defTabSz="324504">
              <a:spcBef>
                <a:spcPts val="700"/>
              </a:spcBef>
              <a:tabLst/>
              <a:defRPr b="0" sz="189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recent detailed studies by </a:t>
            </a:r>
            <a:r>
              <a:rPr>
                <a:solidFill>
                  <a:srgbClr val="FF2600"/>
                </a:solidFill>
              </a:rPr>
              <a:t>ILD@ILC</a:t>
            </a:r>
            <a:r>
              <a:t>:</a:t>
            </a:r>
          </a:p>
          <a:p>
            <a:pPr marL="240792" indent="-240792" defTabSz="324504">
              <a:spcBef>
                <a:spcPts val="700"/>
              </a:spcBef>
              <a:buSzPct val="75000"/>
              <a:buFont typeface="Helvetica Neue"/>
              <a:buChar char="•"/>
              <a:tabLst/>
              <a:defRPr b="0" sz="189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at least factor 10, often ~50 improvement over </a:t>
            </a:r>
            <a:r>
              <a:rPr>
                <a:solidFill>
                  <a:srgbClr val="0433FF"/>
                </a:solidFill>
              </a:rPr>
              <a:t>LEP/SLC</a:t>
            </a:r>
            <a:endParaRPr>
              <a:solidFill>
                <a:srgbClr val="0433FF"/>
              </a:solidFill>
            </a:endParaRPr>
          </a:p>
          <a:p>
            <a:pPr marL="240792" indent="-240792" defTabSz="324504">
              <a:spcBef>
                <a:spcPts val="700"/>
              </a:spcBef>
              <a:buSzPct val="75000"/>
              <a:buFont typeface="Helvetica Neue"/>
              <a:buChar char="•"/>
              <a:tabLst/>
              <a:defRPr b="0" sz="1896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note in particular:</a:t>
            </a:r>
          </a:p>
          <a:p>
            <a:pPr lvl="1" marL="601980" indent="-240792" defTabSz="324504">
              <a:spcBef>
                <a:spcPts val="700"/>
              </a:spcBef>
              <a:buSzPct val="75000"/>
              <a:buFont typeface="Helvetica Neue"/>
              <a:buChar char="•"/>
              <a:tabLst/>
              <a:defRPr b="0" sz="1896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solidFill>
                  <a:srgbClr val="008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baseline="-5999">
                <a:solidFill>
                  <a:srgbClr val="008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>
                <a:solidFill>
                  <a:srgbClr val="008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nearly 100 x better</a:t>
            </a:r>
            <a:r>
              <a:t> thanks to excellent charm / anti-charm tagging:</a:t>
            </a:r>
          </a:p>
          <a:p>
            <a:pPr lvl="2" marL="963168" indent="-240792" defTabSz="324504">
              <a:spcBef>
                <a:spcPts val="700"/>
              </a:spcBef>
              <a:buSzPct val="75000"/>
              <a:buFont typeface="Helvetica Neue"/>
              <a:tabLst/>
              <a:defRPr b="0" sz="1896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excellent vertex detector</a:t>
            </a:r>
          </a:p>
          <a:p>
            <a:pPr lvl="2" marL="963168" indent="-240792" defTabSz="324504">
              <a:spcBef>
                <a:spcPts val="700"/>
              </a:spcBef>
              <a:buSzPct val="75000"/>
              <a:buFont typeface="Helvetica Neue"/>
              <a:tabLst/>
              <a:defRPr b="0" sz="189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tiny beam spot</a:t>
            </a:r>
          </a:p>
          <a:p>
            <a:pPr lvl="2" marL="963168" indent="-240792" defTabSz="324504">
              <a:spcBef>
                <a:spcPts val="700"/>
              </a:spcBef>
              <a:buSzPct val="75000"/>
              <a:buFont typeface="Helvetica Neue"/>
              <a:tabLst/>
              <a:defRPr b="0" sz="189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Kaon-ID via dE/dx in ILD’s TPC</a:t>
            </a:r>
          </a:p>
          <a:p>
            <a:pPr defTabSz="324504">
              <a:spcBef>
                <a:spcPts val="700"/>
              </a:spcBef>
              <a:tabLst/>
              <a:defRPr b="0" sz="189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solidFill>
                  <a:srgbClr val="FF2600"/>
                </a:solidFill>
              </a:rPr>
              <a:t>polarised</a:t>
            </a:r>
            <a:r>
              <a:rPr b="1"/>
              <a:t> </a:t>
            </a:r>
            <a:r>
              <a:rPr b="1">
                <a:solidFill>
                  <a:srgbClr val="FF2600"/>
                </a:solidFill>
              </a:rPr>
              <a:t>“GigaZ”</a:t>
            </a:r>
            <a:r>
              <a:t> </a:t>
            </a:r>
            <a:r>
              <a:rPr b="1">
                <a:solidFill>
                  <a:srgbClr val="FF2600"/>
                </a:solidFill>
              </a:rPr>
              <a:t>typically only factor 2-3 less precise than </a:t>
            </a:r>
            <a:r>
              <a:rPr b="1">
                <a:solidFill>
                  <a:srgbClr val="53585F"/>
                </a:solidFill>
              </a:rPr>
              <a:t>FCCee’s unpolarised </a:t>
            </a:r>
            <a:r>
              <a:rPr b="1" i="1">
                <a:solidFill>
                  <a:srgbClr val="53585F"/>
                </a:solidFill>
              </a:rPr>
              <a:t>TeraZ</a:t>
            </a:r>
            <a:r>
              <a:t> </a:t>
            </a:r>
            <a:br/>
            <a:r>
              <a:rPr>
                <a:solidFill>
                  <a:srgbClr val="FF2600"/>
                </a:solidFill>
              </a:rPr>
              <a:t>=&gt; polarisation buys </a:t>
            </a:r>
            <a:br>
              <a:rPr>
                <a:solidFill>
                  <a:srgbClr val="FF2600"/>
                </a:solidFill>
              </a:rPr>
            </a:br>
            <a:r>
              <a:rPr>
                <a:solidFill>
                  <a:srgbClr val="FF2600"/>
                </a:solidFill>
              </a:rPr>
              <a:t>               a factor of ~100 in luminosity</a:t>
            </a:r>
            <a:br>
              <a:rPr>
                <a:solidFill>
                  <a:srgbClr val="FF2600"/>
                </a:solidFill>
              </a:rPr>
            </a:br>
          </a:p>
        </p:txBody>
      </p:sp>
      <p:sp>
        <p:nvSpPr>
          <p:cNvPr id="524" name="Note: not true for pure decay quantities!"/>
          <p:cNvSpPr txBox="1"/>
          <p:nvPr/>
        </p:nvSpPr>
        <p:spPr>
          <a:xfrm>
            <a:off x="669686" y="6071004"/>
            <a:ext cx="4611180" cy="37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Note: not true for pure decay quantities!</a:t>
            </a:r>
          </a:p>
        </p:txBody>
      </p:sp>
      <p:sp>
        <p:nvSpPr>
          <p:cNvPr id="525" name="Textplatzhalter 9"/>
          <p:cNvSpPr txBox="1"/>
          <p:nvPr/>
        </p:nvSpPr>
        <p:spPr>
          <a:xfrm>
            <a:off x="407987" y="817500"/>
            <a:ext cx="11376026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LEP, ILC, FCCee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2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/>
          <p:nvPr>
            <p:ph type="sldNum" sz="quarter" idx="2"/>
          </p:nvPr>
        </p:nvSpPr>
        <p:spPr>
          <a:xfrm>
            <a:off x="11561023" y="6399311"/>
            <a:ext cx="127001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21" name="A Linear Collider re-doubles these advantag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588425"/>
                </a:solidFill>
              </a:defRPr>
            </a:lvl1pPr>
          </a:lstStyle>
          <a:p>
            <a:pPr/>
            <a:r>
              <a:t>A Linear Collider re-doubles these advantages</a:t>
            </a:r>
          </a:p>
        </p:txBody>
      </p:sp>
      <p:sp>
        <p:nvSpPr>
          <p:cNvPr id="122" name="Beam polarisation &amp; high energy: let’s get it straight!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Beam polarisation &amp; high energy: let’s get it straight!</a:t>
            </a:r>
          </a:p>
        </p:txBody>
      </p:sp>
      <p:sp>
        <p:nvSpPr>
          <p:cNvPr id="123" name="Textplatzhalter 7"/>
          <p:cNvSpPr txBox="1"/>
          <p:nvPr/>
        </p:nvSpPr>
        <p:spPr>
          <a:xfrm>
            <a:off x="383185" y="1201360"/>
            <a:ext cx="7796464" cy="3998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28600" indent="-228600" defTabSz="868680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electroweak physics is intrinsically chiral: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left- and right-handed e.g. electrons give different information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Linear Colliders offer polarised beams =&gt; new observables</a:t>
            </a:r>
            <a:br/>
            <a:r>
              <a:t>or: “four colliders in one”</a:t>
            </a:r>
          </a:p>
          <a:p>
            <a:pPr marL="228600" indent="-228600" defTabSz="868680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like at LHC, Higgs bosons are produced in e+e- in different reactions complementing each other: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rPr>
                <a:solidFill>
                  <a:srgbClr val="F6CB3C"/>
                </a:solidFill>
              </a:rPr>
              <a:t>ee-&gt;HZ</a:t>
            </a:r>
            <a:r>
              <a:t>, </a:t>
            </a:r>
            <a:r>
              <a:rPr>
                <a:solidFill>
                  <a:srgbClr val="E52717"/>
                </a:solidFill>
              </a:rPr>
              <a:t>ee-&gt;WWvv-&gt;Hvv</a:t>
            </a:r>
            <a:r>
              <a:t>, </a:t>
            </a:r>
            <a:r>
              <a:rPr>
                <a:solidFill>
                  <a:srgbClr val="2E2DEA"/>
                </a:solidFill>
              </a:rPr>
              <a:t>ee-&gt;ZZee-&gt;Hee</a:t>
            </a:r>
            <a:r>
              <a:t>, </a:t>
            </a:r>
            <a:r>
              <a:rPr>
                <a:solidFill>
                  <a:srgbClr val="B94DE2"/>
                </a:solidFill>
              </a:rPr>
              <a:t>ee-&gt;HHZ</a:t>
            </a:r>
            <a:r>
              <a:t>, </a:t>
            </a:r>
            <a:br/>
            <a:r>
              <a:rPr>
                <a:solidFill>
                  <a:srgbClr val="4B98F6"/>
                </a:solidFill>
              </a:rPr>
              <a:t>ee-&gt;WWvv-&gt;HHvv</a:t>
            </a:r>
            <a:r>
              <a:t>, </a:t>
            </a:r>
            <a:r>
              <a:t>ee-&gt;ttH</a:t>
            </a:r>
            <a:r>
              <a:t>, …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to explore them all, a large span in E</a:t>
            </a:r>
            <a:r>
              <a:rPr baseline="-5999"/>
              <a:t>CM</a:t>
            </a:r>
            <a:r>
              <a:t> is needed</a:t>
            </a:r>
          </a:p>
          <a:p>
            <a:pPr marL="228600" indent="-228600" defTabSz="868680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likewise for the closest relatives of the Higgs</a:t>
            </a:r>
          </a:p>
          <a:p>
            <a:pPr lvl="1" marL="590550" indent="-228600" defTabSz="868680">
              <a:spcBef>
                <a:spcPts val="500"/>
              </a:spcBef>
              <a:buSzPct val="100000"/>
              <a:buChar char="•"/>
              <a:tabLst>
                <a:tab pos="330200" algn="l"/>
              </a:tabLst>
              <a:defRPr sz="2090"/>
            </a:pPr>
            <a:r>
              <a:t>top quark, multi-gauge boson processes, …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09081" y="1142980"/>
            <a:ext cx="3509190" cy="1754596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he full Higgs / top / electroweak program requires polarised beams &amp; ECM up to at least 1 TeV"/>
          <p:cNvSpPr txBox="1"/>
          <p:nvPr/>
        </p:nvSpPr>
        <p:spPr>
          <a:xfrm>
            <a:off x="391237" y="5365112"/>
            <a:ext cx="7221948" cy="794770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500" tIns="63500" rIns="63500" bIns="63500">
            <a:spAutoFit/>
          </a:bodyPr>
          <a:lstStyle/>
          <a:p>
            <a:pPr algn="ctr" defTabSz="1828800">
              <a:lnSpc>
                <a:spcPct val="110000"/>
              </a:lnSpc>
              <a:spcBef>
                <a:spcPts val="5600"/>
              </a:spcBef>
              <a:tabLst>
                <a:tab pos="711200" algn="l"/>
              </a:tabLst>
              <a:defRPr b="1" sz="2000"/>
            </a:pPr>
            <a:r>
              <a:t>the full Higgs / top / electroweak program requires polarised beams &amp; E</a:t>
            </a:r>
            <a:r>
              <a:rPr baseline="-5999"/>
              <a:t>CM</a:t>
            </a:r>
            <a:r>
              <a:t> up to at least 1 TeV</a:t>
            </a:r>
          </a:p>
        </p:txBody>
      </p:sp>
      <p:pic>
        <p:nvPicPr>
          <p:cNvPr id="12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36482" y="2677916"/>
            <a:ext cx="4298114" cy="36393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5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lide Number"/>
          <p:cNvSpPr txBox="1"/>
          <p:nvPr>
            <p:ph type="sldNum" sz="quarter" idx="2"/>
          </p:nvPr>
        </p:nvSpPr>
        <p:spPr>
          <a:xfrm>
            <a:off x="11661327" y="6488417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528" name="BSM reach of ee → cc / b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BSM reach of ee → cc / bb</a:t>
            </a:r>
          </a:p>
        </p:txBody>
      </p:sp>
      <p:sp>
        <p:nvSpPr>
          <p:cNvPr id="529" name="Forward-backward and left-right asymmetries above the Z pol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Forward-backward and left-right asymmetries above the Z pole </a:t>
            </a:r>
          </a:p>
        </p:txBody>
      </p:sp>
      <p:sp>
        <p:nvSpPr>
          <p:cNvPr id="530" name="Textplatzhalter 7"/>
          <p:cNvSpPr txBox="1"/>
          <p:nvPr/>
        </p:nvSpPr>
        <p:spPr>
          <a:xfrm>
            <a:off x="393247" y="1285388"/>
            <a:ext cx="4728359" cy="716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914400">
              <a:spcBef>
                <a:spcPts val="600"/>
              </a:spcBef>
              <a:buFont typeface="Arial"/>
              <a:tabLst>
                <a:tab pos="355600" algn="l"/>
              </a:tabLst>
              <a:defRPr b="1">
                <a:solidFill>
                  <a:srgbClr val="479DD9"/>
                </a:solidFill>
              </a:defRPr>
            </a:pPr>
            <a:r>
              <a:t>Study of ee → cc / bb</a:t>
            </a:r>
            <a:endParaRPr baseline="-5999"/>
          </a:p>
          <a:p>
            <a:pPr marL="254000" indent="-254000" defTabSz="914400">
              <a:spcBef>
                <a:spcPts val="600"/>
              </a:spcBef>
              <a:buSzPct val="100000"/>
              <a:buFont typeface="Arial"/>
              <a:buChar char="•"/>
              <a:tabLst>
                <a:tab pos="355600" algn="l"/>
              </a:tabLst>
            </a:pPr>
            <a:r>
              <a:t>full Geant4-based simulation of </a:t>
            </a:r>
            <a:r>
              <a:rPr b="1"/>
              <a:t>ILD</a:t>
            </a:r>
          </a:p>
        </p:txBody>
      </p:sp>
      <p:pic>
        <p:nvPicPr>
          <p:cNvPr id="5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76144" y="1196727"/>
            <a:ext cx="3154348" cy="3042285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Textplatzhalter 7"/>
          <p:cNvSpPr txBox="1"/>
          <p:nvPr/>
        </p:nvSpPr>
        <p:spPr>
          <a:xfrm>
            <a:off x="377790" y="2052494"/>
            <a:ext cx="5111739" cy="1580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868680">
              <a:spcBef>
                <a:spcPts val="500"/>
              </a:spcBef>
              <a:buFont typeface="Arial"/>
              <a:tabLst>
                <a:tab pos="330200" algn="l"/>
              </a:tabLst>
              <a:defRPr b="1" sz="1710">
                <a:solidFill>
                  <a:srgbClr val="459DDA"/>
                </a:solidFill>
              </a:defRPr>
            </a:pPr>
            <a:r>
              <a:t>BSM example:  Gauge-Higgs Unification models</a:t>
            </a:r>
            <a:endParaRPr sz="570"/>
          </a:p>
          <a:p>
            <a:pPr marL="241300" indent="-241300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1710"/>
            </a:pPr>
            <a:r>
              <a:t>Higgs field = fluctuation of Aharonov-Bohm phase in warped extra dimension</a:t>
            </a:r>
          </a:p>
          <a:p>
            <a:pPr marL="241300" indent="-241300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1710"/>
            </a:pPr>
            <a:r>
              <a:t>Z’ as Kaluza-Klein excitations of 𝛄, Z, Z</a:t>
            </a:r>
            <a:r>
              <a:rPr baseline="-5999"/>
              <a:t>R</a:t>
            </a:r>
            <a:endParaRPr baseline="-5999"/>
          </a:p>
          <a:p>
            <a:pPr marL="241300" indent="-241300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1710"/>
            </a:pPr>
            <a:r>
              <a:t>various model point with M</a:t>
            </a:r>
            <a:r>
              <a:rPr baseline="-5999"/>
              <a:t>Z’</a:t>
            </a:r>
            <a:r>
              <a:t> = 7…20 TeV</a:t>
            </a:r>
          </a:p>
        </p:txBody>
      </p:sp>
      <p:pic>
        <p:nvPicPr>
          <p:cNvPr id="5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76847" y="189808"/>
            <a:ext cx="3606017" cy="3298737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</p:pic>
      <p:grpSp>
        <p:nvGrpSpPr>
          <p:cNvPr id="537" name="Group"/>
          <p:cNvGrpSpPr/>
          <p:nvPr/>
        </p:nvGrpSpPr>
        <p:grpSpPr>
          <a:xfrm>
            <a:off x="217055" y="3683022"/>
            <a:ext cx="11757890" cy="2719175"/>
            <a:chOff x="-51105" y="18746"/>
            <a:chExt cx="11757889" cy="2719173"/>
          </a:xfrm>
        </p:grpSpPr>
        <p:sp>
          <p:nvSpPr>
            <p:cNvPr id="534" name="Rectangle"/>
            <p:cNvSpPr/>
            <p:nvPr/>
          </p:nvSpPr>
          <p:spPr>
            <a:xfrm>
              <a:off x="-51106" y="18746"/>
              <a:ext cx="11757890" cy="271917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pic>
          <p:nvPicPr>
            <p:cNvPr id="53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2012" y="75462"/>
              <a:ext cx="5539302" cy="26057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047033" y="92102"/>
              <a:ext cx="5492304" cy="25724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40" name="Group"/>
          <p:cNvGrpSpPr/>
          <p:nvPr/>
        </p:nvGrpSpPr>
        <p:grpSpPr>
          <a:xfrm>
            <a:off x="2571853" y="2907843"/>
            <a:ext cx="1925793" cy="2464656"/>
            <a:chOff x="250000" y="0"/>
            <a:chExt cx="1925792" cy="2464655"/>
          </a:xfrm>
        </p:grpSpPr>
        <p:sp>
          <p:nvSpPr>
            <p:cNvPr id="538" name="Arrow 7"/>
            <p:cNvSpPr/>
            <p:nvPr/>
          </p:nvSpPr>
          <p:spPr>
            <a:xfrm rot="7513505">
              <a:off x="536234" y="126659"/>
              <a:ext cx="920120" cy="1177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367" y="0"/>
                  </a:moveTo>
                  <a:lnTo>
                    <a:pt x="0" y="7818"/>
                  </a:lnTo>
                  <a:lnTo>
                    <a:pt x="4127" y="7818"/>
                  </a:lnTo>
                  <a:cubicBezTo>
                    <a:pt x="4127" y="7860"/>
                    <a:pt x="4125" y="7904"/>
                    <a:pt x="4125" y="7946"/>
                  </a:cubicBezTo>
                  <a:cubicBezTo>
                    <a:pt x="4125" y="15487"/>
                    <a:pt x="11948" y="21600"/>
                    <a:pt x="21598" y="21600"/>
                  </a:cubicBezTo>
                  <a:cubicBezTo>
                    <a:pt x="21598" y="21600"/>
                    <a:pt x="21600" y="21600"/>
                    <a:pt x="21600" y="21600"/>
                  </a:cubicBezTo>
                  <a:lnTo>
                    <a:pt x="21600" y="16556"/>
                  </a:lnTo>
                  <a:cubicBezTo>
                    <a:pt x="21600" y="16556"/>
                    <a:pt x="21598" y="16556"/>
                    <a:pt x="21598" y="16556"/>
                  </a:cubicBezTo>
                  <a:cubicBezTo>
                    <a:pt x="15512" y="16556"/>
                    <a:pt x="10578" y="12702"/>
                    <a:pt x="10578" y="7946"/>
                  </a:cubicBezTo>
                  <a:cubicBezTo>
                    <a:pt x="10578" y="7903"/>
                    <a:pt x="10582" y="7860"/>
                    <a:pt x="10582" y="7818"/>
                  </a:cubicBezTo>
                  <a:lnTo>
                    <a:pt x="14736" y="7818"/>
                  </a:lnTo>
                  <a:lnTo>
                    <a:pt x="7367" y="0"/>
                  </a:lnTo>
                  <a:close/>
                </a:path>
              </a:pathLst>
            </a:custGeom>
            <a:solidFill>
              <a:srgbClr val="FF2600"/>
            </a:solidFill>
            <a:ln w="3175" cap="flat">
              <a:noFill/>
              <a:miter lim="400000"/>
            </a:ln>
            <a:effectLst/>
          </p:spPr>
          <p:txBody>
            <a:bodyPr wrap="square" lIns="22859" tIns="22859" rIns="22859" bIns="22859" numCol="1" anchor="ctr">
              <a:noAutofit/>
            </a:bodyPr>
            <a:lstStyle/>
            <a:p>
              <a:pPr defTabSz="228600">
                <a:defRPr sz="900"/>
              </a:pPr>
            </a:p>
          </p:txBody>
        </p:sp>
        <p:sp>
          <p:nvSpPr>
            <p:cNvPr id="539" name="polarisation"/>
            <p:cNvSpPr/>
            <p:nvPr/>
          </p:nvSpPr>
          <p:spPr>
            <a:xfrm>
              <a:off x="905792" y="1194655"/>
              <a:ext cx="1270001" cy="1270001"/>
            </a:xfrm>
            <a:prstGeom prst="lin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algn="ctr" defTabSz="410765">
                <a:defRPr b="1" sz="2400">
                  <a:solidFill>
                    <a:srgbClr val="FF2600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polarisation</a:t>
              </a:r>
            </a:p>
          </p:txBody>
        </p:sp>
      </p:grpSp>
      <p:grpSp>
        <p:nvGrpSpPr>
          <p:cNvPr id="543" name="Group"/>
          <p:cNvGrpSpPr/>
          <p:nvPr/>
        </p:nvGrpSpPr>
        <p:grpSpPr>
          <a:xfrm>
            <a:off x="6239110" y="2394432"/>
            <a:ext cx="2817853" cy="2457618"/>
            <a:chOff x="694298" y="-638079"/>
            <a:chExt cx="2817852" cy="2457617"/>
          </a:xfrm>
        </p:grpSpPr>
        <p:sp>
          <p:nvSpPr>
            <p:cNvPr id="541" name="Shape"/>
            <p:cNvSpPr/>
            <p:nvPr/>
          </p:nvSpPr>
          <p:spPr>
            <a:xfrm rot="7166691">
              <a:off x="1372657" y="-614777"/>
              <a:ext cx="1461135" cy="2411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367" y="0"/>
                  </a:moveTo>
                  <a:lnTo>
                    <a:pt x="0" y="7818"/>
                  </a:lnTo>
                  <a:lnTo>
                    <a:pt x="4127" y="7818"/>
                  </a:lnTo>
                  <a:cubicBezTo>
                    <a:pt x="4127" y="7860"/>
                    <a:pt x="4125" y="7904"/>
                    <a:pt x="4125" y="7946"/>
                  </a:cubicBezTo>
                  <a:cubicBezTo>
                    <a:pt x="4125" y="15487"/>
                    <a:pt x="11948" y="21600"/>
                    <a:pt x="21598" y="21600"/>
                  </a:cubicBezTo>
                  <a:cubicBezTo>
                    <a:pt x="21598" y="21600"/>
                    <a:pt x="21600" y="21600"/>
                    <a:pt x="21600" y="21600"/>
                  </a:cubicBezTo>
                  <a:lnTo>
                    <a:pt x="21600" y="16556"/>
                  </a:lnTo>
                  <a:cubicBezTo>
                    <a:pt x="21600" y="16556"/>
                    <a:pt x="21598" y="16556"/>
                    <a:pt x="21598" y="16556"/>
                  </a:cubicBezTo>
                  <a:cubicBezTo>
                    <a:pt x="15512" y="16556"/>
                    <a:pt x="10578" y="12702"/>
                    <a:pt x="10578" y="7946"/>
                  </a:cubicBezTo>
                  <a:cubicBezTo>
                    <a:pt x="10578" y="7903"/>
                    <a:pt x="10582" y="7860"/>
                    <a:pt x="10582" y="7818"/>
                  </a:cubicBezTo>
                  <a:lnTo>
                    <a:pt x="14736" y="7818"/>
                  </a:lnTo>
                  <a:lnTo>
                    <a:pt x="7367" y="0"/>
                  </a:lnTo>
                  <a:close/>
                </a:path>
              </a:pathLst>
            </a:custGeom>
            <a:solidFill>
              <a:srgbClr val="FF2600"/>
            </a:solidFill>
            <a:ln w="3175" cap="flat">
              <a:noFill/>
              <a:miter lim="400000"/>
            </a:ln>
            <a:effectLst/>
          </p:spPr>
          <p:txBody>
            <a:bodyPr wrap="square" lIns="22859" tIns="22859" rIns="22859" bIns="22859" numCol="1" anchor="ctr">
              <a:noAutofit/>
            </a:bodyPr>
            <a:lstStyle/>
            <a:p>
              <a:pPr defTabSz="228600">
                <a:defRPr sz="900"/>
              </a:pPr>
            </a:p>
          </p:txBody>
        </p:sp>
        <p:sp>
          <p:nvSpPr>
            <p:cNvPr id="542" name="energy"/>
            <p:cNvSpPr txBox="1"/>
            <p:nvPr/>
          </p:nvSpPr>
          <p:spPr>
            <a:xfrm>
              <a:off x="1107972" y="657286"/>
              <a:ext cx="1083668" cy="4397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algn="ctr" defTabSz="410765">
                <a:defRPr b="1" sz="2400">
                  <a:solidFill>
                    <a:srgbClr val="FF2600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energy</a:t>
              </a:r>
            </a:p>
          </p:txBody>
        </p:sp>
      </p:grpSp>
      <p:sp>
        <p:nvSpPr>
          <p:cNvPr id="544" name="arXiv:2403.09144">
            <a:hlinkClick r:id="rId6" invalidUrl="" action="" tgtFrame="" tooltip="" history="1" highlightClick="0" endSnd="0"/>
          </p:cNvPr>
          <p:cNvSpPr txBox="1"/>
          <p:nvPr/>
        </p:nvSpPr>
        <p:spPr>
          <a:xfrm>
            <a:off x="5975649" y="266734"/>
            <a:ext cx="1955338" cy="322723"/>
          </a:xfrm>
          <a:prstGeom prst="rect">
            <a:avLst/>
          </a:prstGeom>
          <a:solidFill>
            <a:srgbClr val="FFFB00"/>
          </a:solidFill>
          <a:ln w="127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228600">
              <a:lnSpc>
                <a:spcPts val="2800"/>
              </a:lnSpc>
              <a:defRPr b="1"/>
            </a:lvl1pPr>
          </a:lstStyle>
          <a:p>
            <a:pPr/>
            <a:r>
              <a:t>arXiv:2403.09144</a:t>
            </a:r>
          </a:p>
        </p:txBody>
      </p:sp>
      <p:grpSp>
        <p:nvGrpSpPr>
          <p:cNvPr id="547" name="Group"/>
          <p:cNvGrpSpPr/>
          <p:nvPr/>
        </p:nvGrpSpPr>
        <p:grpSpPr>
          <a:xfrm>
            <a:off x="4378523" y="1064587"/>
            <a:ext cx="1031067" cy="1005460"/>
            <a:chOff x="26530" y="0"/>
            <a:chExt cx="1031065" cy="1005458"/>
          </a:xfrm>
        </p:grpSpPr>
        <p:sp>
          <p:nvSpPr>
            <p:cNvPr id="545" name="Star"/>
            <p:cNvSpPr/>
            <p:nvPr/>
          </p:nvSpPr>
          <p:spPr>
            <a:xfrm>
              <a:off x="26530" y="0"/>
              <a:ext cx="1031066" cy="1005459"/>
            </a:xfrm>
            <a:prstGeom prst="star5">
              <a:avLst>
                <a:gd name="adj" fmla="val 23060"/>
                <a:gd name="hf" fmla="val 105146"/>
                <a:gd name="vf" fmla="val 110557"/>
              </a:avLst>
            </a:prstGeom>
            <a:solidFill>
              <a:srgbClr val="FFFB00"/>
            </a:solidFill>
            <a:ln w="381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546" name="TPC"/>
            <p:cNvSpPr txBox="1"/>
            <p:nvPr/>
          </p:nvSpPr>
          <p:spPr>
            <a:xfrm>
              <a:off x="237207" y="402629"/>
              <a:ext cx="565571" cy="3344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b="1" sz="12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sz="1800"/>
                <a:t>TPC</a:t>
              </a:r>
              <a:r>
                <a:t>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40" grpId="4"/>
      <p:bldP build="whole" bldLvl="1" animBg="1" rev="0" advAuto="0" spid="533" grpId="2"/>
      <p:bldP build="whole" bldLvl="1" animBg="1" rev="0" advAuto="0" spid="547" grpId="1"/>
      <p:bldP build="whole" bldLvl="1" animBg="1" rev="0" advAuto="0" spid="537" grpId="3"/>
      <p:bldP build="whole" bldLvl="1" animBg="1" rev="0" advAuto="0" spid="543" grpId="5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lide Number"/>
          <p:cNvSpPr txBox="1"/>
          <p:nvPr>
            <p:ph type="sldNum" sz="quarter" idx="2"/>
          </p:nvPr>
        </p:nvSpPr>
        <p:spPr>
          <a:xfrm>
            <a:off x="11661327" y="6488417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550" name="Heavy Neutral Lept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Heavy Neutral Leptons</a:t>
            </a:r>
          </a:p>
        </p:txBody>
      </p:sp>
      <p:sp>
        <p:nvSpPr>
          <p:cNvPr id="551" name="Discovery reach for lepton colliders - complementary to FCC-hh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Discovery reach for lepton colliders - complementary to FCC-hh</a:t>
            </a:r>
          </a:p>
        </p:txBody>
      </p:sp>
      <p:grpSp>
        <p:nvGrpSpPr>
          <p:cNvPr id="554" name="Group"/>
          <p:cNvGrpSpPr/>
          <p:nvPr/>
        </p:nvGrpSpPr>
        <p:grpSpPr>
          <a:xfrm>
            <a:off x="47625" y="2248953"/>
            <a:ext cx="5995429" cy="3730341"/>
            <a:chOff x="0" y="0"/>
            <a:chExt cx="5995428" cy="3730339"/>
          </a:xfrm>
        </p:grpSpPr>
        <p:pic>
          <p:nvPicPr>
            <p:cNvPr id="552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972079" cy="37303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3" name="Rectangle"/>
            <p:cNvSpPr/>
            <p:nvPr/>
          </p:nvSpPr>
          <p:spPr>
            <a:xfrm>
              <a:off x="3623592" y="107481"/>
              <a:ext cx="2371837" cy="1708635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555" name="in Z decays with displaced vertices…"/>
          <p:cNvSpPr txBox="1"/>
          <p:nvPr/>
        </p:nvSpPr>
        <p:spPr>
          <a:xfrm>
            <a:off x="598011" y="1647031"/>
            <a:ext cx="5204778" cy="439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in Z decays with displaced vertices…</a:t>
            </a:r>
          </a:p>
        </p:txBody>
      </p:sp>
      <p:pic>
        <p:nvPicPr>
          <p:cNvPr id="556" name="Image" descr="Imag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13189" y="2111118"/>
            <a:ext cx="5545209" cy="4006011"/>
          </a:xfrm>
          <a:prstGeom prst="rect">
            <a:avLst/>
          </a:prstGeom>
          <a:ln w="12700">
            <a:miter lim="400000"/>
          </a:ln>
        </p:spPr>
      </p:pic>
      <p:sp>
        <p:nvSpPr>
          <p:cNvPr id="557" name="…and at high masses in prompt decays"/>
          <p:cNvSpPr txBox="1"/>
          <p:nvPr/>
        </p:nvSpPr>
        <p:spPr>
          <a:xfrm>
            <a:off x="6428428" y="1647031"/>
            <a:ext cx="5532744" cy="439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…and at high masses in prompt decays</a:t>
            </a:r>
          </a:p>
        </p:txBody>
      </p:sp>
      <p:sp>
        <p:nvSpPr>
          <p:cNvPr id="558" name="arXiv:2301.02602"/>
          <p:cNvSpPr txBox="1"/>
          <p:nvPr/>
        </p:nvSpPr>
        <p:spPr>
          <a:xfrm>
            <a:off x="8030877" y="5926468"/>
            <a:ext cx="2513420" cy="509239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spcBef>
                <a:spcPts val="2000"/>
              </a:spcBef>
              <a:defRPr b="1" sz="1600" u="sng">
                <a:latin typeface="Helvetica Neue"/>
                <a:ea typeface="Helvetica Neue"/>
                <a:cs typeface="Helvetica Neue"/>
                <a:sym typeface="Helvetica Neue"/>
                <a:hlinkClick r:id="rId4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4" invalidUrl="" action="" tgtFrame="" tooltip="" history="1" highlightClick="0" endSnd="0"/>
              </a:rPr>
              <a:t>arXiv:2301.02602</a:t>
            </a:r>
          </a:p>
        </p:txBody>
      </p:sp>
      <p:sp>
        <p:nvSpPr>
          <p:cNvPr id="559" name="arXiv:2203.05502"/>
          <p:cNvSpPr txBox="1"/>
          <p:nvPr/>
        </p:nvSpPr>
        <p:spPr>
          <a:xfrm>
            <a:off x="3749852" y="5784010"/>
            <a:ext cx="2513420" cy="509239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spcBef>
                <a:spcPts val="2000"/>
              </a:spcBef>
              <a:defRPr b="1" sz="1600" u="sng">
                <a:latin typeface="Helvetica Neue"/>
                <a:ea typeface="Helvetica Neue"/>
                <a:cs typeface="Helvetica Neue"/>
                <a:sym typeface="Helvetica Neue"/>
                <a:hlinkClick r:id="rId5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5" invalidUrl="" action="" tgtFrame="" tooltip="" history="1" highlightClick="0" endSnd="0"/>
              </a:rPr>
              <a:t>arXiv:2203.05502</a:t>
            </a:r>
          </a:p>
        </p:txBody>
      </p:sp>
      <p:sp>
        <p:nvSpPr>
          <p:cNvPr id="560" name="Line"/>
          <p:cNvSpPr/>
          <p:nvPr/>
        </p:nvSpPr>
        <p:spPr>
          <a:xfrm>
            <a:off x="6036644" y="4065889"/>
            <a:ext cx="1196890" cy="1438272"/>
          </a:xfrm>
          <a:prstGeom prst="line">
            <a:avLst/>
          </a:prstGeom>
          <a:ln w="25400">
            <a:solidFill>
              <a:srgbClr val="EA4125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61" name="Line"/>
          <p:cNvSpPr/>
          <p:nvPr/>
        </p:nvSpPr>
        <p:spPr>
          <a:xfrm flipV="1">
            <a:off x="6058730" y="2284049"/>
            <a:ext cx="1144518" cy="73728"/>
          </a:xfrm>
          <a:prstGeom prst="line">
            <a:avLst/>
          </a:prstGeom>
          <a:ln w="25400">
            <a:solidFill>
              <a:srgbClr val="EA4125"/>
            </a:solidFill>
            <a:miter lim="400000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Textfeld 13"/>
          <p:cNvSpPr txBox="1"/>
          <p:nvPr>
            <p:ph type="sldNum" sz="quarter" idx="2"/>
          </p:nvPr>
        </p:nvSpPr>
        <p:spPr>
          <a:xfrm>
            <a:off x="11450859" y="6488417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r">
              <a:defRPr b="1"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564" name="Titel 8"/>
          <p:cNvSpPr txBox="1"/>
          <p:nvPr>
            <p:ph type="title"/>
          </p:nvPr>
        </p:nvSpPr>
        <p:spPr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/>
          <a:lstStyle>
            <a:lvl1pPr>
              <a:defRPr sz="3200"/>
            </a:lvl1pPr>
          </a:lstStyle>
          <a:p>
            <a:pPr/>
            <a:r>
              <a:t>Urgently wanted: modern jet clustering</a:t>
            </a:r>
          </a:p>
        </p:txBody>
      </p:sp>
      <p:sp>
        <p:nvSpPr>
          <p:cNvPr id="565" name="Textplatzhalter 9"/>
          <p:cNvSpPr txBox="1"/>
          <p:nvPr>
            <p:ph type="body" sz="quarter" idx="1"/>
          </p:nvPr>
        </p:nvSpPr>
        <p:spPr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/>
          <a:lstStyle>
            <a:lvl1pPr>
              <a:defRPr sz="1800"/>
            </a:lvl1pPr>
          </a:lstStyle>
          <a:p>
            <a:pPr/>
            <a:r>
              <a:t>… bottle-neck for Higgs self-coupling precision</a:t>
            </a:r>
          </a:p>
        </p:txBody>
      </p:sp>
      <p:pic>
        <p:nvPicPr>
          <p:cNvPr id="566" name="comp_MassHH_zzh_zzz_cheat.pdf" descr="comp_MassHH_zzh_zzz_chea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99066" y="1116429"/>
            <a:ext cx="5710359" cy="4141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567" name="comp_MassHH_zzh_zzz.pdf" descr="comp_MassHH_zzh_zzz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3770" y="1093070"/>
            <a:ext cx="5768557" cy="4188490"/>
          </a:xfrm>
          <a:prstGeom prst="rect">
            <a:avLst/>
          </a:prstGeom>
          <a:ln w="12700">
            <a:miter lim="400000"/>
          </a:ln>
        </p:spPr>
      </p:pic>
      <p:sp>
        <p:nvSpPr>
          <p:cNvPr id="568" name="Junping Tian, Claude Dürig, 2012"/>
          <p:cNvSpPr/>
          <p:nvPr/>
        </p:nvSpPr>
        <p:spPr>
          <a:xfrm>
            <a:off x="4718341" y="2464241"/>
            <a:ext cx="3377965" cy="465989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/>
          <a:lstStyle/>
          <a:p>
            <a:pPr defTabSz="228600">
              <a:lnSpc>
                <a:spcPts val="1400"/>
              </a:lnSpc>
              <a:defRPr sz="600"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ctr" defTabSz="228600">
              <a:lnSpc>
                <a:spcPts val="2600"/>
              </a:lnSpc>
              <a:defRPr b="1" sz="1600"/>
            </a:pPr>
            <a:r>
              <a:t>Junping Tian, Claude Dürig, 2012</a:t>
            </a:r>
          </a:p>
        </p:txBody>
      </p:sp>
      <p:grpSp>
        <p:nvGrpSpPr>
          <p:cNvPr id="571" name="Group"/>
          <p:cNvGrpSpPr/>
          <p:nvPr/>
        </p:nvGrpSpPr>
        <p:grpSpPr>
          <a:xfrm>
            <a:off x="5296842" y="4024583"/>
            <a:ext cx="2196158" cy="1645138"/>
            <a:chOff x="766123" y="0"/>
            <a:chExt cx="2196157" cy="1645136"/>
          </a:xfrm>
        </p:grpSpPr>
        <p:sp>
          <p:nvSpPr>
            <p:cNvPr id="569" name="Line"/>
            <p:cNvSpPr/>
            <p:nvPr/>
          </p:nvSpPr>
          <p:spPr>
            <a:xfrm>
              <a:off x="766123" y="0"/>
              <a:ext cx="1852316" cy="0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algn="ctr" defTabSz="410765">
                <a:defRPr sz="16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570" name="Potential to reduce 𝛿𝜆 by factor ~2"/>
            <p:cNvSpPr/>
            <p:nvPr/>
          </p:nvSpPr>
          <p:spPr>
            <a:xfrm>
              <a:off x="1692280" y="375136"/>
              <a:ext cx="1270001" cy="1270001"/>
            </a:xfrm>
            <a:prstGeom prst="lin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algn="ctr" defTabSz="410765">
                <a:defRPr b="1" sz="16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Potential to reduce 𝛿𝜆 by factor ~2</a:t>
              </a:r>
            </a:p>
          </p:txBody>
        </p:sp>
      </p:grpSp>
      <p:pic>
        <p:nvPicPr>
          <p:cNvPr id="57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79184" y="1328574"/>
            <a:ext cx="5672260" cy="3821951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</p:pic>
      <p:grpSp>
        <p:nvGrpSpPr>
          <p:cNvPr id="577" name="Group"/>
          <p:cNvGrpSpPr/>
          <p:nvPr/>
        </p:nvGrpSpPr>
        <p:grpSpPr>
          <a:xfrm>
            <a:off x="275946" y="1111503"/>
            <a:ext cx="6090578" cy="4534465"/>
            <a:chOff x="6349" y="0"/>
            <a:chExt cx="6090576" cy="4534464"/>
          </a:xfrm>
        </p:grpSpPr>
        <p:pic>
          <p:nvPicPr>
            <p:cNvPr id="57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8245" y="173021"/>
              <a:ext cx="6078682" cy="41884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4" name="Julie Torndal, 2023"/>
            <p:cNvSpPr/>
            <p:nvPr/>
          </p:nvSpPr>
          <p:spPr>
            <a:xfrm>
              <a:off x="1907510" y="2642522"/>
              <a:ext cx="2300152" cy="465988"/>
            </a:xfrm>
            <a:prstGeom prst="rect">
              <a:avLst/>
            </a:prstGeom>
            <a:solidFill>
              <a:srgbClr val="FFFB00"/>
            </a:solidFill>
            <a:ln w="38100" cap="flat">
              <a:solidFill>
                <a:srgbClr val="FF26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2700" tIns="12700" rIns="12700" bIns="12700" numCol="1" anchor="ctr">
              <a:noAutofit/>
            </a:bodyPr>
            <a:lstStyle/>
            <a:p>
              <a:pPr defTabSz="228600">
                <a:lnSpc>
                  <a:spcPts val="1400"/>
                </a:lnSpc>
                <a:defRPr sz="600">
                  <a:latin typeface="Times Roman"/>
                  <a:ea typeface="Times Roman"/>
                  <a:cs typeface="Times Roman"/>
                  <a:sym typeface="Times Roman"/>
                </a:defRPr>
              </a:pPr>
            </a:p>
            <a:p>
              <a:pPr algn="ctr" defTabSz="228600">
                <a:lnSpc>
                  <a:spcPts val="2600"/>
                </a:lnSpc>
                <a:defRPr b="1" sz="1600"/>
              </a:pPr>
              <a:r>
                <a:t>Julie Torndal, 2023</a:t>
              </a:r>
            </a:p>
          </p:txBody>
        </p:sp>
        <p:sp>
          <p:nvSpPr>
            <p:cNvPr id="575" name="correctly clustered / true energy"/>
            <p:cNvSpPr txBox="1"/>
            <p:nvPr/>
          </p:nvSpPr>
          <p:spPr>
            <a:xfrm>
              <a:off x="632336" y="3976093"/>
              <a:ext cx="5199132" cy="3762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algn="ctr" defTabSz="410765">
                <a:defRPr b="1" sz="20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correctly clustered / true energy</a:t>
              </a:r>
            </a:p>
          </p:txBody>
        </p:sp>
        <p:sp>
          <p:nvSpPr>
            <p:cNvPr id="576" name="correctly clustered / reco energy"/>
            <p:cNvSpPr txBox="1"/>
            <p:nvPr/>
          </p:nvSpPr>
          <p:spPr>
            <a:xfrm rot="16200000">
              <a:off x="-2072764" y="2079113"/>
              <a:ext cx="4534465" cy="3762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algn="ctr" defTabSz="410765">
                <a:defRPr b="1" sz="20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correctly clustered / reco energy</a:t>
              </a:r>
            </a:p>
          </p:txBody>
        </p:sp>
      </p:grpSp>
      <p:sp>
        <p:nvSpPr>
          <p:cNvPr id="578" name="=&gt; Urgently needed: Advanced Jet Clustering, ML, …can we get rid of B, C, D ???…"/>
          <p:cNvSpPr txBox="1"/>
          <p:nvPr/>
        </p:nvSpPr>
        <p:spPr>
          <a:xfrm>
            <a:off x="1559314" y="5250733"/>
            <a:ext cx="9073372" cy="1230766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>
            <a:normAutofit fontScale="100000" lnSpcReduction="0"/>
          </a:bodyPr>
          <a:lstStyle/>
          <a:p>
            <a:pPr algn="ctr" defTabSz="312181">
              <a:spcBef>
                <a:spcPts val="700"/>
              </a:spcBef>
              <a:defRPr b="1" sz="18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=&gt; Urgently needed: Advanced Jet Clustering, ML, …can we get rid of </a:t>
            </a:r>
            <a:r>
              <a:rPr>
                <a:ln w="12700" cap="flat">
                  <a:solidFill>
                    <a:srgbClr val="2F7DAD"/>
                  </a:solidFill>
                  <a:prstDash val="solid"/>
                  <a:miter lim="400000"/>
                </a:ln>
                <a:solidFill>
                  <a:srgbClr val="FE0200"/>
                </a:solidFill>
              </a:rPr>
              <a:t>B</a:t>
            </a:r>
            <a:r>
              <a:t>, </a:t>
            </a:r>
            <a:r>
              <a:rPr>
                <a:ln w="12700" cap="flat">
                  <a:solidFill>
                    <a:srgbClr val="2F7DAD"/>
                  </a:solidFill>
                  <a:prstDash val="solid"/>
                  <a:miter lim="400000"/>
                </a:ln>
                <a:solidFill>
                  <a:srgbClr val="FECE00"/>
                </a:solidFill>
              </a:rPr>
              <a:t>C</a:t>
            </a:r>
            <a:r>
              <a:t>, </a:t>
            </a:r>
            <a:r>
              <a:rPr>
                <a:ln w="12700" cap="flat">
                  <a:solidFill>
                    <a:srgbClr val="2F7DAD"/>
                  </a:solidFill>
                  <a:prstDash val="solid"/>
                  <a:miter lim="400000"/>
                </a:ln>
                <a:solidFill>
                  <a:srgbClr val="00FF00"/>
                </a:solidFill>
              </a:rPr>
              <a:t>D</a:t>
            </a:r>
            <a:r>
              <a:t> ???</a:t>
            </a:r>
          </a:p>
          <a:p>
            <a:pPr algn="ctr" defTabSz="312181">
              <a:spcBef>
                <a:spcPts val="700"/>
              </a:spcBef>
              <a:defRPr b="1" sz="18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which additional detector information would help?</a:t>
            </a:r>
          </a:p>
          <a:p>
            <a:pPr algn="ctr" defTabSz="312181">
              <a:spcBef>
                <a:spcPts val="700"/>
              </a:spcBef>
              <a:defRPr b="1" sz="18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This has the potential to reduce 𝞭𝞴/𝞴(SM)  from 20% to 10% !</a:t>
            </a:r>
          </a:p>
        </p:txBody>
      </p:sp>
      <p:grpSp>
        <p:nvGrpSpPr>
          <p:cNvPr id="581" name="Group"/>
          <p:cNvGrpSpPr/>
          <p:nvPr/>
        </p:nvGrpSpPr>
        <p:grpSpPr>
          <a:xfrm>
            <a:off x="1466850" y="1825625"/>
            <a:ext cx="1542091" cy="1495643"/>
            <a:chOff x="0" y="0"/>
            <a:chExt cx="1542090" cy="1495642"/>
          </a:xfrm>
        </p:grpSpPr>
        <p:pic>
          <p:nvPicPr>
            <p:cNvPr id="579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1542091" cy="1495643"/>
            </a:xfrm>
            <a:prstGeom prst="rect">
              <a:avLst/>
            </a:prstGeom>
            <a:ln w="38100" cap="flat">
              <a:solidFill>
                <a:srgbClr val="FF2600"/>
              </a:solidFill>
              <a:prstDash val="solid"/>
              <a:miter lim="400000"/>
            </a:ln>
            <a:effectLst/>
          </p:spPr>
        </p:pic>
        <p:sp>
          <p:nvSpPr>
            <p:cNvPr id="580" name="region A"/>
            <p:cNvSpPr txBox="1"/>
            <p:nvPr/>
          </p:nvSpPr>
          <p:spPr>
            <a:xfrm>
              <a:off x="340788" y="45287"/>
              <a:ext cx="860515" cy="327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algn="ctr" defTabSz="410765">
                <a:defRPr b="1" sz="14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region A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72" grpId="4"/>
      <p:bldP build="whole" bldLvl="1" animBg="1" rev="0" advAuto="0" spid="581" grpId="3"/>
      <p:bldP build="whole" bldLvl="1" animBg="1" rev="0" advAuto="0" spid="571" grpId="1"/>
      <p:bldP build="whole" bldLvl="1" animBg="1" rev="0" advAuto="0" spid="578" grpId="5"/>
      <p:bldP build="whole" bldLvl="1" animBg="1" rev="0" advAuto="0" spid="577" grpId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84" name="Top Yukawa coupling"/>
          <p:cNvSpPr txBox="1"/>
          <p:nvPr>
            <p:ph type="title"/>
          </p:nvPr>
        </p:nvSpPr>
        <p:spPr>
          <a:xfrm>
            <a:off x="407987" y="349611"/>
            <a:ext cx="5430995" cy="451098"/>
          </a:xfrm>
          <a:prstGeom prst="rect">
            <a:avLst/>
          </a:prstGeom>
        </p:spPr>
        <p:txBody>
          <a:bodyPr/>
          <a:lstStyle/>
          <a:p>
            <a:pPr/>
            <a:r>
              <a:t>Top Yukawa coupling</a:t>
            </a:r>
          </a:p>
        </p:txBody>
      </p:sp>
      <p:grpSp>
        <p:nvGrpSpPr>
          <p:cNvPr id="592" name="Group"/>
          <p:cNvGrpSpPr/>
          <p:nvPr/>
        </p:nvGrpSpPr>
        <p:grpSpPr>
          <a:xfrm>
            <a:off x="6322702" y="1361155"/>
            <a:ext cx="6033067" cy="4135690"/>
            <a:chOff x="0" y="0"/>
            <a:chExt cx="6033065" cy="4135688"/>
          </a:xfrm>
        </p:grpSpPr>
        <p:pic>
          <p:nvPicPr>
            <p:cNvPr id="585" name="tth_480GeV.pdf" descr="tth_480GeV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033066" cy="4135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88" name="Group"/>
            <p:cNvGrpSpPr/>
            <p:nvPr/>
          </p:nvGrpSpPr>
          <p:grpSpPr>
            <a:xfrm>
              <a:off x="1688764" y="1107389"/>
              <a:ext cx="731490" cy="793330"/>
              <a:chOff x="-11191" y="-11191"/>
              <a:chExt cx="731488" cy="793329"/>
            </a:xfrm>
          </p:grpSpPr>
          <p:sp>
            <p:nvSpPr>
              <p:cNvPr id="586" name="6.3%"/>
              <p:cNvSpPr txBox="1"/>
              <p:nvPr/>
            </p:nvSpPr>
            <p:spPr>
              <a:xfrm>
                <a:off x="-11192" y="-11192"/>
                <a:ext cx="731489" cy="40257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8F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>
                <a:lvl1pPr algn="ctr" defTabSz="412750">
                  <a:defRPr b="1">
                    <a:solidFill>
                      <a:srgbClr val="FF26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6.3%</a:t>
                </a:r>
              </a:p>
            </p:txBody>
          </p:sp>
          <p:sp>
            <p:nvSpPr>
              <p:cNvPr id="587" name="Line"/>
              <p:cNvSpPr/>
              <p:nvPr/>
            </p:nvSpPr>
            <p:spPr>
              <a:xfrm flipH="1">
                <a:off x="228959" y="401950"/>
                <a:ext cx="1" cy="380188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grpSp>
          <p:nvGrpSpPr>
            <p:cNvPr id="591" name="Group"/>
            <p:cNvGrpSpPr/>
            <p:nvPr/>
          </p:nvGrpSpPr>
          <p:grpSpPr>
            <a:xfrm>
              <a:off x="5118035" y="1800890"/>
              <a:ext cx="507477" cy="793330"/>
              <a:chOff x="0" y="0"/>
              <a:chExt cx="507475" cy="793329"/>
            </a:xfrm>
          </p:grpSpPr>
          <p:sp>
            <p:nvSpPr>
              <p:cNvPr id="589" name="2%"/>
              <p:cNvSpPr txBox="1"/>
              <p:nvPr/>
            </p:nvSpPr>
            <p:spPr>
              <a:xfrm>
                <a:off x="0" y="0"/>
                <a:ext cx="507476" cy="40257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8F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>
                <a:lvl1pPr algn="ctr" defTabSz="412750">
                  <a:defRPr b="1">
                    <a:solidFill>
                      <a:srgbClr val="FF26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2%</a:t>
                </a:r>
              </a:p>
            </p:txBody>
          </p:sp>
          <p:sp>
            <p:nvSpPr>
              <p:cNvPr id="590" name="Line"/>
              <p:cNvSpPr/>
              <p:nvPr/>
            </p:nvSpPr>
            <p:spPr>
              <a:xfrm flipH="1">
                <a:off x="253737" y="413142"/>
                <a:ext cx="1" cy="380188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</p:grpSp>
      <p:sp>
        <p:nvSpPr>
          <p:cNvPr id="593" name="full coupling structure of tth vertex, incl. CP:…"/>
          <p:cNvSpPr txBox="1"/>
          <p:nvPr/>
        </p:nvSpPr>
        <p:spPr>
          <a:xfrm>
            <a:off x="384095" y="4521049"/>
            <a:ext cx="5937821" cy="1924023"/>
          </a:xfrm>
          <a:prstGeom prst="rect">
            <a:avLst/>
          </a:pr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>
            <a:normAutofit fontScale="100000" lnSpcReduction="0"/>
          </a:bodyPr>
          <a:lstStyle/>
          <a:p>
            <a:pPr marL="226313" indent="-226313" defTabSz="289179">
              <a:spcBef>
                <a:spcPts val="900"/>
              </a:spcBef>
              <a:buSzPct val="75000"/>
              <a:buFont typeface="Helvetica Neue"/>
              <a:buChar char="•"/>
              <a:defRPr sz="1782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full</a:t>
            </a:r>
            <a:r>
              <a:t>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coupling structure</a:t>
            </a:r>
            <a:r>
              <a:t> of tth vertex, incl. CP:</a:t>
            </a:r>
          </a:p>
          <a:p>
            <a:pPr lvl="1" marL="678941" indent="-226313" defTabSz="289179">
              <a:spcBef>
                <a:spcPts val="900"/>
              </a:spcBef>
              <a:buSzPct val="75000"/>
              <a:buFont typeface="Helvetica Neue"/>
              <a:buChar char="•"/>
              <a:defRPr sz="1782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b="1" baseline="31999">
                <a:latin typeface="Helvetica Neue"/>
                <a:ea typeface="Helvetica Neue"/>
                <a:cs typeface="Helvetica Neue"/>
                <a:sym typeface="Helvetica Neue"/>
              </a:rPr>
              <a:t>+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b="1" baseline="31999"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 at E</a:t>
            </a:r>
            <a:r>
              <a:rPr b="1" baseline="-5999">
                <a:latin typeface="Helvetica Neue"/>
                <a:ea typeface="Helvetica Neue"/>
                <a:cs typeface="Helvetica Neue"/>
                <a:sym typeface="Helvetica Neue"/>
              </a:rPr>
              <a:t>CM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  ≥ ~600 GeV </a:t>
            </a:r>
            <a:br>
              <a:rPr b="1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t>=&gt; </a:t>
            </a:r>
            <a:r>
              <a:rPr b="1" i="1">
                <a:latin typeface="Helvetica Neue"/>
                <a:ea typeface="Helvetica Neue"/>
                <a:cs typeface="Helvetica Neue"/>
                <a:sym typeface="Helvetica Neue"/>
              </a:rPr>
              <a:t>few percent sensitivity to CP-odd admixture</a:t>
            </a:r>
            <a:r>
              <a:t> </a:t>
            </a:r>
            <a:endParaRPr sz="1188">
              <a:latin typeface="American Typewriter"/>
              <a:ea typeface="American Typewriter"/>
              <a:cs typeface="American Typewriter"/>
              <a:sym typeface="American Typewriter"/>
            </a:endParaRPr>
          </a:p>
          <a:p>
            <a:pPr lvl="1" marL="678941" indent="-226313" defTabSz="289179">
              <a:spcBef>
                <a:spcPts val="900"/>
              </a:spcBef>
              <a:buSzPct val="75000"/>
              <a:buFont typeface="Helvetica Neue"/>
              <a:buChar char="•"/>
              <a:defRPr b="1" sz="1782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beam polarisation essential!</a:t>
            </a:r>
          </a:p>
          <a:p>
            <a:pPr lvl="1" indent="0" defTabSz="289179">
              <a:spcBef>
                <a:spcPts val="900"/>
              </a:spcBef>
              <a:defRPr b="1" sz="1386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                                                           [Eur.Phys.J. C71 (2011) 1681]</a:t>
            </a:r>
          </a:p>
        </p:txBody>
      </p:sp>
      <p:sp>
        <p:nvSpPr>
          <p:cNvPr id="594" name="+ 1 TeV:  1.4%"/>
          <p:cNvSpPr txBox="1"/>
          <p:nvPr/>
        </p:nvSpPr>
        <p:spPr>
          <a:xfrm>
            <a:off x="10034141" y="4395845"/>
            <a:ext cx="1763777" cy="386333"/>
          </a:xfrm>
          <a:prstGeom prst="rect">
            <a:avLst/>
          </a:prstGeom>
          <a:ln w="25400">
            <a:solidFill>
              <a:srgbClr val="0433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 defTabSz="412750">
              <a:defRPr b="1"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+ 1 TeV:  1.4%</a:t>
            </a:r>
          </a:p>
        </p:txBody>
      </p:sp>
      <p:sp>
        <p:nvSpPr>
          <p:cNvPr id="595" name="[Phys.Rev. D84 (2011) 014033 &amp;  arXiv:1506.07830]"/>
          <p:cNvSpPr txBox="1"/>
          <p:nvPr/>
        </p:nvSpPr>
        <p:spPr>
          <a:xfrm>
            <a:off x="9067731" y="289209"/>
            <a:ext cx="2760701" cy="502844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412750">
              <a:defRPr b="1" sz="1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[Phys.Rev. D84 (2011) 014033 &amp;</a:t>
            </a:r>
            <a:br/>
            <a:r>
              <a:t> </a:t>
            </a:r>
            <a:r>
              <a:rPr u="sng">
                <a:hlinkClick r:id="rId3" invalidUrl="" action="" tgtFrame="" tooltip="" history="1" highlightClick="0" endSnd="0"/>
              </a:rPr>
              <a:t>arXiv:1506.07830</a:t>
            </a:r>
            <a:r>
              <a:t>]</a:t>
            </a:r>
          </a:p>
        </p:txBody>
      </p:sp>
      <p:sp>
        <p:nvSpPr>
          <p:cNvPr id="596" name="to-do: real, full sim study @ 600 GeV!"/>
          <p:cNvSpPr txBox="1"/>
          <p:nvPr/>
        </p:nvSpPr>
        <p:spPr>
          <a:xfrm>
            <a:off x="7229522" y="5666651"/>
            <a:ext cx="4219427" cy="376238"/>
          </a:xfrm>
          <a:prstGeom prst="rect">
            <a:avLst/>
          </a:prstGeom>
          <a:ln w="25400">
            <a:solidFill>
              <a:srgbClr val="008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to-do: real, full sim study @ 600 GeV! </a:t>
            </a:r>
          </a:p>
        </p:txBody>
      </p:sp>
      <p:grpSp>
        <p:nvGrpSpPr>
          <p:cNvPr id="600" name="Group"/>
          <p:cNvGrpSpPr/>
          <p:nvPr/>
        </p:nvGrpSpPr>
        <p:grpSpPr>
          <a:xfrm>
            <a:off x="6433460" y="194955"/>
            <a:ext cx="2063665" cy="1012269"/>
            <a:chOff x="0" y="0"/>
            <a:chExt cx="2063664" cy="1012268"/>
          </a:xfrm>
        </p:grpSpPr>
        <p:pic>
          <p:nvPicPr>
            <p:cNvPr id="597" name="top.png" descr="top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57722" y="73591"/>
              <a:ext cx="875379" cy="8126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8" name="Group" descr="Group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202290" cy="9598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99" name="The Higgs and the Top"/>
            <p:cNvSpPr txBox="1"/>
            <p:nvPr/>
          </p:nvSpPr>
          <p:spPr>
            <a:xfrm>
              <a:off x="99703" y="651686"/>
              <a:ext cx="1963962" cy="360583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FFFB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algn="ctr" defTabSz="410765">
                <a:defRPr sz="120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The Higgs and the Top</a:t>
              </a:r>
            </a:p>
          </p:txBody>
        </p:sp>
      </p:grpSp>
      <p:sp>
        <p:nvSpPr>
          <p:cNvPr id="601" name="absolute size of |yt|:…"/>
          <p:cNvSpPr txBox="1"/>
          <p:nvPr>
            <p:ph type="body" sz="half" idx="1"/>
          </p:nvPr>
        </p:nvSpPr>
        <p:spPr>
          <a:xfrm>
            <a:off x="407789" y="1365596"/>
            <a:ext cx="5890433" cy="3015642"/>
          </a:xfrm>
          <a:prstGeom prst="rect">
            <a:avLst/>
          </a:prstGeom>
          <a:solidFill>
            <a:srgbClr val="FFFFFF"/>
          </a:solidFill>
          <a:ln w="38100">
            <a:solidFill>
              <a:srgbClr val="008F00"/>
            </a:solidFill>
          </a:ln>
        </p:spPr>
        <p:txBody>
          <a:bodyPr lIns="35718" tIns="35718" rIns="35718" bIns="35718"/>
          <a:lstStyle/>
          <a:p>
            <a:pPr marL="201168" indent="-201168" defTabSz="257047">
              <a:spcBef>
                <a:spcPts val="200"/>
              </a:spcBef>
              <a:buSzPct val="75000"/>
              <a:buFont typeface="Helvetica Neue"/>
              <a:buChar char="•"/>
              <a:tabLst/>
              <a:defRPr sz="1584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absolute size of |y</a:t>
            </a:r>
            <a:r>
              <a:rPr baseline="-5999"/>
              <a:t>t</a:t>
            </a:r>
            <a:r>
              <a:t>|:</a:t>
            </a:r>
          </a:p>
          <a:p>
            <a:pPr lvl="1" marL="603504" indent="-201168" defTabSz="257047">
              <a:spcBef>
                <a:spcPts val="200"/>
              </a:spcBef>
              <a:buSzPct val="75000"/>
              <a:buFont typeface="Helvetica Neue"/>
              <a:buChar char="•"/>
              <a:tabLst/>
              <a:defRPr sz="1584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HL-LHC:  </a:t>
            </a:r>
          </a:p>
          <a:p>
            <a:pPr lvl="2" marL="1005839" indent="-201168" defTabSz="257047">
              <a:spcBef>
                <a:spcPts val="200"/>
              </a:spcBef>
              <a:buSzPct val="75000"/>
              <a:buFont typeface="Helvetica Neue"/>
              <a:tabLst/>
              <a:defRPr sz="1584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𝛅𝜿</a:t>
            </a:r>
            <a:r>
              <a:rPr baseline="-5999"/>
              <a:t>t</a:t>
            </a:r>
            <a:r>
              <a:t> = 3.2% with |𝜿</a:t>
            </a:r>
            <a:r>
              <a:rPr baseline="-5999"/>
              <a:t>V</a:t>
            </a:r>
            <a:r>
              <a:t>| ≤ 1 or 3.4% in SMEFT</a:t>
            </a:r>
            <a:r>
              <a:rPr baseline="-5999"/>
              <a:t>ND</a:t>
            </a:r>
            <a:endParaRPr baseline="-5999"/>
          </a:p>
          <a:p>
            <a:pPr lvl="1" marL="603504" indent="-201168" defTabSz="257047">
              <a:spcBef>
                <a:spcPts val="200"/>
              </a:spcBef>
              <a:buSzPct val="75000"/>
              <a:buFont typeface="Helvetica Neue"/>
              <a:buChar char="•"/>
              <a:tabLst/>
              <a:defRPr sz="1584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e+e- LC:</a:t>
            </a:r>
          </a:p>
          <a:p>
            <a:pPr lvl="2" marL="1005839" indent="-201168" defTabSz="257047">
              <a:spcBef>
                <a:spcPts val="200"/>
              </a:spcBef>
              <a:buSzPct val="75000"/>
              <a:buFont typeface="Helvetica Neue"/>
              <a:tabLst/>
              <a:defRPr b="0" sz="1584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current full simulation achieved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6.3% at 500 GeV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marL="1005839" indent="-201168" defTabSz="257047">
              <a:spcBef>
                <a:spcPts val="200"/>
              </a:spcBef>
              <a:buSzPct val="75000"/>
              <a:buFont typeface="Helvetica Neue"/>
              <a:tabLst/>
              <a:defRPr b="0" sz="1584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 i="1">
                <a:latin typeface="Helvetica Neue"/>
                <a:ea typeface="Helvetica Neue"/>
                <a:cs typeface="Helvetica Neue"/>
                <a:sym typeface="Helvetica Neue"/>
              </a:rPr>
              <a:t>strong dependence </a:t>
            </a:r>
            <a:r>
              <a:t>on exact choice of E</a:t>
            </a:r>
            <a:r>
              <a:rPr baseline="-5999"/>
              <a:t>CM, </a:t>
            </a:r>
            <a:br>
              <a:rPr baseline="-5999"/>
            </a:br>
            <a:r>
              <a:t>e.g.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2% at 600 GeV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marL="1005839" indent="-201168" defTabSz="257047">
              <a:spcBef>
                <a:spcPts val="200"/>
              </a:spcBef>
              <a:buSzPct val="75000"/>
              <a:buFont typeface="Helvetica Neue"/>
              <a:tabLst/>
              <a:defRPr b="0" sz="1584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not</a:t>
            </a:r>
            <a:r>
              <a:t> included: </a:t>
            </a:r>
          </a:p>
          <a:p>
            <a:pPr lvl="3" marL="1408175" indent="-201168" defTabSz="257047">
              <a:spcBef>
                <a:spcPts val="200"/>
              </a:spcBef>
              <a:buSzPct val="75000"/>
              <a:buFont typeface="Helvetica Neue"/>
              <a:tabLst/>
              <a:defRPr b="0" sz="1584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experimental improvement with higher energy (boost!)</a:t>
            </a:r>
          </a:p>
          <a:p>
            <a:pPr lvl="3" marL="1408175" indent="-201168" defTabSz="257047">
              <a:spcBef>
                <a:spcPts val="200"/>
              </a:spcBef>
              <a:buSzPct val="75000"/>
              <a:buFont typeface="Helvetica Neue"/>
              <a:tabLst/>
              <a:defRPr b="0" sz="1584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other channels than H-&gt;bb</a:t>
            </a:r>
          </a:p>
        </p:txBody>
      </p:sp>
      <p:sp>
        <p:nvSpPr>
          <p:cNvPr id="602" name="Textplatzhalter 9"/>
          <p:cNvSpPr txBox="1"/>
          <p:nvPr/>
        </p:nvSpPr>
        <p:spPr>
          <a:xfrm>
            <a:off x="407987" y="817500"/>
            <a:ext cx="4977188" cy="379253"/>
          </a:xfrm>
          <a:prstGeom prst="rect">
            <a:avLst/>
          </a:prstGeom>
          <a:solidFill>
            <a:srgbClr val="FFFFFF">
              <a:alpha val="6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914400">
              <a:tabLst>
                <a:tab pos="266700" algn="l"/>
              </a:tabLst>
              <a:defRPr b="1">
                <a:solidFill>
                  <a:srgbClr val="FF9E1B"/>
                </a:solidFill>
              </a:defRPr>
            </a:lvl1pPr>
          </a:lstStyle>
          <a:p>
            <a:pPr/>
            <a:r>
              <a:t>Choosing the right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93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05" name="Running Scenarios - illustrating the flex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illustrating the flexibility</a:t>
            </a:r>
          </a:p>
        </p:txBody>
      </p:sp>
      <p:sp>
        <p:nvSpPr>
          <p:cNvPr id="606" name="start with full power"/>
          <p:cNvSpPr txBox="1"/>
          <p:nvPr>
            <p:ph type="body" sz="quarter" idx="1"/>
          </p:nvPr>
        </p:nvSpPr>
        <p:spPr>
          <a:xfrm>
            <a:off x="407987" y="858047"/>
            <a:ext cx="11376026" cy="451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start with full power</a:t>
            </a:r>
          </a:p>
        </p:txBody>
      </p:sp>
      <p:pic>
        <p:nvPicPr>
          <p:cNvPr id="607" name="lumi_LCF4CERN_10Hz_3ab-1_Lup.pdf" descr="lumi_LCF4CERN_10Hz_3ab-1_L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3552" y="1338752"/>
            <a:ext cx="7200901" cy="519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10" name="Running Scenarios - illustrating the flex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illustrating the flexibility</a:t>
            </a:r>
          </a:p>
        </p:txBody>
      </p:sp>
      <p:sp>
        <p:nvSpPr>
          <p:cNvPr id="611" name="shorten 550 GeV to go to TeV range earlier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shorten 550 GeV to go to TeV range earlier</a:t>
            </a:r>
          </a:p>
        </p:txBody>
      </p:sp>
      <p:pic>
        <p:nvPicPr>
          <p:cNvPr id="612" name="lumi_LCF4CERN_10Hz_3ab-1_TeV.pdf" descr="lumi_LCF4CERN_10Hz_3ab-1_Te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9695" y="1318478"/>
            <a:ext cx="7200901" cy="519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15" name="Running Scenarios - illustrating the flex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illustrating the flexibility</a:t>
            </a:r>
          </a:p>
        </p:txBody>
      </p:sp>
      <p:sp>
        <p:nvSpPr>
          <p:cNvPr id="616" name="start with 550 GeV - cross-check CEPC with polarised data ?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start with 550 GeV - cross-check CEPC with polarised data ?</a:t>
            </a:r>
          </a:p>
        </p:txBody>
      </p:sp>
      <p:pic>
        <p:nvPicPr>
          <p:cNvPr id="617" name="lumi_LCF4CERN_550GeV.pdf" descr="lumi_LCF4CERN_550Ge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9695" y="1366484"/>
            <a:ext cx="7200901" cy="519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20" name="Running Scenarios - illustrating the flex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illustrating the flexibility</a:t>
            </a:r>
          </a:p>
        </p:txBody>
      </p:sp>
      <p:sp>
        <p:nvSpPr>
          <p:cNvPr id="621" name="start with 550 GeV - or go to TeV range earlier"/>
          <p:cNvSpPr txBox="1"/>
          <p:nvPr>
            <p:ph type="body" sz="quarter" idx="1"/>
          </p:nvPr>
        </p:nvSpPr>
        <p:spPr>
          <a:xfrm>
            <a:off x="407987" y="858047"/>
            <a:ext cx="11376026" cy="451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start with 550 GeV - or go to TeV range earlier</a:t>
            </a:r>
          </a:p>
        </p:txBody>
      </p:sp>
      <p:pic>
        <p:nvPicPr>
          <p:cNvPr id="622" name="lumi_LCF4CERN_TeV.pdf" descr="lumi_LCF4CERN_Te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5084" y="1366484"/>
            <a:ext cx="7200901" cy="519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lide Number"/>
          <p:cNvSpPr txBox="1"/>
          <p:nvPr>
            <p:ph type="sldNum" sz="quarter" idx="2"/>
          </p:nvPr>
        </p:nvSpPr>
        <p:spPr>
          <a:xfrm>
            <a:off x="11561023" y="6399311"/>
            <a:ext cx="210469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25" name="Running Scenarios - illustrating the flex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 - illustrating the flexibility</a:t>
            </a:r>
          </a:p>
        </p:txBody>
      </p:sp>
      <p:sp>
        <p:nvSpPr>
          <p:cNvPr id="626" name="Early Technology upgrade"/>
          <p:cNvSpPr txBox="1"/>
          <p:nvPr>
            <p:ph type="body" sz="quarter" idx="1"/>
          </p:nvPr>
        </p:nvSpPr>
        <p:spPr>
          <a:xfrm>
            <a:off x="407987" y="858047"/>
            <a:ext cx="11376026" cy="451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pPr/>
            <a:r>
              <a:t>Early Technology upgrade</a:t>
            </a:r>
          </a:p>
        </p:txBody>
      </p:sp>
      <p:pic>
        <p:nvPicPr>
          <p:cNvPr id="627" name="lumi_LCF4CERN_10Hz_3ab-1_earlyTechUp.pdf" descr="lumi_LCF4CERN_10Hz_3ab-1_earlyTech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85632" y="1338752"/>
            <a:ext cx="7200901" cy="519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/>
          <p:nvPr>
            <p:ph type="sldNum" sz="quarter" idx="2"/>
          </p:nvPr>
        </p:nvSpPr>
        <p:spPr>
          <a:xfrm>
            <a:off x="11561023" y="6399311"/>
            <a:ext cx="127001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29" name="Linear Collid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588425"/>
                </a:solidFill>
              </a:defRPr>
            </a:lvl1pPr>
          </a:lstStyle>
          <a:p>
            <a:pPr/>
            <a:r>
              <a:t>Linear Colliders </a:t>
            </a:r>
          </a:p>
        </p:txBody>
      </p:sp>
      <p:sp>
        <p:nvSpPr>
          <p:cNvPr id="130" name="from construction-ready to advanced accelerator R&amp;D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from construction-ready to advanced accelerator R&amp;D</a:t>
            </a:r>
          </a:p>
        </p:txBody>
      </p:sp>
      <p:sp>
        <p:nvSpPr>
          <p:cNvPr id="131" name="Textplatzhalter 7"/>
          <p:cNvSpPr txBox="1"/>
          <p:nvPr/>
        </p:nvSpPr>
        <p:spPr>
          <a:xfrm>
            <a:off x="383185" y="1201360"/>
            <a:ext cx="9040095" cy="5079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80473" indent="-180473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 sz="1650"/>
            </a:pPr>
            <a:r>
              <a:t>the most mature proposal: the ILC 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superconducting RF 31-35 MV/m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proven technology: Eu.XFEL, LCLS-II, SHINE, …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up to 1 TeV, both beams polarised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since 2012 considered for construction in Japan</a:t>
            </a:r>
          </a:p>
          <a:p>
            <a:pPr marL="180473" indent="-180473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 sz="1650"/>
            </a:pPr>
            <a:r>
              <a:t>Compact Linear Collider (CLIC):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beam-driven warm copper RF, 70-100 MV/m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up to 3 TeV, electrons polarised</a:t>
            </a:r>
          </a:p>
          <a:p>
            <a:pPr marL="180473" indent="-180473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 sz="1650"/>
            </a:pPr>
            <a:r>
              <a:t>a vast number of other ideas / R&amp;D programs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C3: cool copper collider up 150 MV/m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HELEN: advanced SCRF up to 70 MV/m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ReLiC / ERLC: energy &amp; particle recovery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HALHF: hybrid asymmetric linear Higgs factory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ALEGRO: 10 TeV PWA  ee / 𝛾𝛾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XCC: XFEL-driven 𝛾𝛾 collider</a:t>
            </a:r>
          </a:p>
          <a:p>
            <a:pPr lvl="1" marL="466223" indent="-180473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  <a:defRPr sz="1650"/>
            </a:pPr>
            <a:r>
              <a:t>…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71711" y="176927"/>
            <a:ext cx="3477002" cy="2553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ILC_footprint.png" descr="ILC_footprin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71954" y="1215235"/>
            <a:ext cx="3878859" cy="1663276"/>
          </a:xfrm>
          <a:prstGeom prst="rect">
            <a:avLst/>
          </a:prstGeom>
          <a:ln w="63500">
            <a:solidFill>
              <a:srgbClr val="FFD479"/>
            </a:solidFill>
            <a:miter lim="400000"/>
          </a:ln>
        </p:spPr>
      </p:pic>
      <p:pic>
        <p:nvPicPr>
          <p:cNvPr id="134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47801" y="2034405"/>
            <a:ext cx="3942558" cy="2789190"/>
          </a:xfrm>
          <a:prstGeom prst="rect">
            <a:avLst/>
          </a:prstGeom>
          <a:ln w="38100">
            <a:solidFill>
              <a:srgbClr val="005493"/>
            </a:solidFill>
            <a:miter lim="400000"/>
          </a:ln>
        </p:spPr>
      </p:pic>
      <p:pic>
        <p:nvPicPr>
          <p:cNvPr id="135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0" r="2649" b="0"/>
          <a:stretch>
            <a:fillRect/>
          </a:stretch>
        </p:blipFill>
        <p:spPr>
          <a:xfrm>
            <a:off x="5620636" y="3102235"/>
            <a:ext cx="2720741" cy="1503889"/>
          </a:xfrm>
          <a:prstGeom prst="rect">
            <a:avLst/>
          </a:prstGeom>
          <a:ln w="38100">
            <a:solidFill>
              <a:srgbClr val="011993"/>
            </a:solidFill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87925" y="4236562"/>
            <a:ext cx="5190392" cy="1330588"/>
          </a:xfrm>
          <a:prstGeom prst="rect">
            <a:avLst/>
          </a:prstGeom>
          <a:ln w="38100">
            <a:solidFill>
              <a:srgbClr val="459DD9"/>
            </a:solidFill>
            <a:miter lim="400000"/>
          </a:ln>
        </p:spPr>
      </p:pic>
      <p:sp>
        <p:nvSpPr>
          <p:cNvPr id="137" name="Can we start with ILC-technology NOW — but encourage later upgrades with advanced technologies?"/>
          <p:cNvSpPr txBox="1"/>
          <p:nvPr/>
        </p:nvSpPr>
        <p:spPr>
          <a:xfrm>
            <a:off x="2361540" y="3343638"/>
            <a:ext cx="7221948" cy="794771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500" tIns="63500" rIns="63500" bIns="63500">
            <a:spAutoFit/>
          </a:bodyPr>
          <a:lstStyle>
            <a:lvl1pPr algn="ctr" defTabSz="1828800">
              <a:lnSpc>
                <a:spcPct val="110000"/>
              </a:lnSpc>
              <a:spcBef>
                <a:spcPts val="5600"/>
              </a:spcBef>
              <a:tabLst>
                <a:tab pos="711200" algn="l"/>
              </a:tabLst>
              <a:defRPr b="1" sz="2000"/>
            </a:lvl1pPr>
          </a:lstStyle>
          <a:p>
            <a:pPr/>
            <a:r>
              <a:t>Can we start with ILC-technology NOW — but encourage later upgrades with advanced technologies?</a:t>
            </a:r>
          </a:p>
        </p:txBody>
      </p:sp>
      <p:sp>
        <p:nvSpPr>
          <p:cNvPr id="138" name="=&gt; Linear Collider Facility (LCF) @ CERN proposal arxiv:2503.24049"/>
          <p:cNvSpPr txBox="1"/>
          <p:nvPr/>
        </p:nvSpPr>
        <p:spPr>
          <a:xfrm>
            <a:off x="1998559" y="4829690"/>
            <a:ext cx="7947910" cy="891730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500" tIns="63500" rIns="63500" bIns="63500">
            <a:spAutoFit/>
          </a:bodyPr>
          <a:lstStyle/>
          <a:p>
            <a:pPr algn="ctr" defTabSz="1828800">
              <a:tabLst>
                <a:tab pos="711200" algn="l"/>
              </a:tabLst>
              <a:defRPr b="1" sz="2400"/>
            </a:pPr>
            <a:r>
              <a:t>=&gt; Linear Collider Facility (LCF) @ CERN proposal </a:t>
            </a:r>
            <a:r>
              <a:rPr u="sng">
                <a:uFill>
                  <a:solidFill>
                    <a:srgbClr val="000000"/>
                  </a:solidFill>
                </a:uFill>
                <a:hlinkClick r:id="rId7" invalidUrl="" action="" tgtFrame="" tooltip="" history="1" highlightClick="0" endSnd="0"/>
              </a:rPr>
              <a:t>arxiv:2503.24049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" grpId="1"/>
      <p:bldP build="whole" bldLvl="1" animBg="1" rev="0" advAuto="0" spid="138" grpId="5"/>
      <p:bldP build="whole" bldLvl="1" animBg="1" rev="0" advAuto="0" spid="137" grpId="4"/>
      <p:bldP build="whole" bldLvl="1" animBg="1" rev="0" advAuto="0" spid="135" grpId="2"/>
      <p:bldP build="whole" bldLvl="1" animBg="1" rev="0" advAuto="0" spid="136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lide Number"/>
          <p:cNvSpPr txBox="1"/>
          <p:nvPr>
            <p:ph type="sldNum" sz="quarter" idx="2"/>
          </p:nvPr>
        </p:nvSpPr>
        <p:spPr>
          <a:xfrm>
            <a:off x="11561023" y="6399311"/>
            <a:ext cx="131292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41" name="LCVision and the EPPS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588425"/>
                </a:solidFill>
              </a:defRPr>
            </a:lvl1pPr>
          </a:lstStyle>
          <a:p>
            <a:pPr/>
            <a:r>
              <a:t>LCVision and the EPPSU</a:t>
            </a:r>
          </a:p>
        </p:txBody>
      </p:sp>
      <p:sp>
        <p:nvSpPr>
          <p:cNvPr id="142" name="from the remit of the European Strategy Group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from </a:t>
            </a:r>
            <a:r>
              <a:rPr u="sng">
                <a:hlinkClick r:id="rId2" invalidUrl="" action="" tgtFrame="" tooltip="" history="1" highlightClick="0" endSnd="0"/>
              </a:rPr>
              <a:t>the remit of the European Strategy Group</a:t>
            </a:r>
          </a:p>
        </p:txBody>
      </p:sp>
      <p:sp>
        <p:nvSpPr>
          <p:cNvPr id="143" name="Textplatzhalter 7"/>
          <p:cNvSpPr txBox="1"/>
          <p:nvPr/>
        </p:nvSpPr>
        <p:spPr>
          <a:xfrm>
            <a:off x="383185" y="1285388"/>
            <a:ext cx="11300364" cy="4891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40631" indent="-240631" defTabSz="914400">
              <a:spcBef>
                <a:spcPts val="12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rPr b="0"/>
              <a:t>The aim of the strategy update should be</a:t>
            </a:r>
            <a:r>
              <a:t>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t>to develop a visionary and concrete plan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rPr b="0"/>
              <a:t>that</a:t>
            </a:r>
            <a:r>
              <a:t> greatly advances human knowledge in fundamental physics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rPr b="0"/>
              <a:t>through the realisation of</a:t>
            </a:r>
            <a:r>
              <a:t> the next flagship project </a:t>
            </a:r>
            <a:r>
              <a:rPr>
                <a:solidFill>
                  <a:srgbClr val="FF2F92"/>
                </a:solidFill>
              </a:rPr>
              <a:t>at CERN</a:t>
            </a:r>
            <a:r>
              <a:t>.</a:t>
            </a:r>
          </a:p>
          <a:p>
            <a:pPr marL="240631" indent="-240631" defTabSz="914400">
              <a:spcBef>
                <a:spcPts val="12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rPr b="0"/>
              <a:t>The Strategy update should include</a:t>
            </a:r>
            <a:r>
              <a:t>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t>the preferred option for the next collider </a:t>
            </a:r>
            <a:r>
              <a:rPr>
                <a:solidFill>
                  <a:srgbClr val="FF2F92"/>
                </a:solidFill>
              </a:rPr>
              <a:t>at CERN</a:t>
            </a:r>
            <a:r>
              <a:t>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200"/>
            </a:pPr>
            <a:r>
              <a:t>and prioritised alternative options </a:t>
            </a:r>
            <a:r>
              <a:rPr b="0"/>
              <a:t>to be pursued if the chosen preferred plan turns out</a:t>
            </a:r>
            <a:r>
              <a:t> not to be feasible or competitive.</a:t>
            </a:r>
          </a:p>
          <a:p>
            <a:pPr marL="240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b="1" sz="2200">
                <a:solidFill>
                  <a:srgbClr val="588425"/>
                </a:solidFill>
              </a:defRPr>
            </a:pPr>
            <a:r>
              <a:t>LCVision 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200"/>
            </a:pPr>
            <a:r>
              <a:t>a </a:t>
            </a:r>
            <a:r>
              <a:rPr b="1"/>
              <a:t>bottom-up initiative</a:t>
            </a:r>
            <a:r>
              <a:t> founded at LCWS 2024 in Tokyo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200"/>
            </a:pPr>
            <a:r>
              <a:t>to take an </a:t>
            </a:r>
            <a:r>
              <a:rPr b="1"/>
              <a:t>across-project look at physics and technologies</a:t>
            </a:r>
            <a:r>
              <a:t> of Linear Colliders &amp;</a:t>
            </a:r>
          </a:p>
          <a:p>
            <a:pPr lvl="1" marL="621631" indent="-240631" defTabSz="914400">
              <a:spcBef>
                <a:spcPts val="600"/>
              </a:spcBef>
              <a:buSzPct val="100000"/>
              <a:buChar char="•"/>
              <a:tabLst>
                <a:tab pos="355600" algn="l"/>
              </a:tabLst>
              <a:defRPr sz="2200"/>
            </a:pPr>
            <a:r>
              <a:t>to put forward a concrete proposal for a </a:t>
            </a:r>
            <a:r>
              <a:rPr b="1">
                <a:solidFill>
                  <a:srgbClr val="FF2F92"/>
                </a:solidFill>
              </a:rPr>
              <a:t>Linear Collider Facility (LCF) @ CERN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/>
          <p:nvPr>
            <p:ph type="sldNum" sz="quarter" idx="2"/>
          </p:nvPr>
        </p:nvSpPr>
        <p:spPr>
          <a:xfrm>
            <a:off x="11561023" y="6399311"/>
            <a:ext cx="131292" cy="1973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46" name="LCVision: a united approac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588425"/>
                </a:solidFill>
              </a:defRPr>
            </a:lvl1pPr>
          </a:lstStyle>
          <a:p>
            <a:pPr/>
            <a:r>
              <a:t>LCVision: a united approach</a:t>
            </a:r>
          </a:p>
        </p:txBody>
      </p:sp>
      <p:sp>
        <p:nvSpPr>
          <p:cNvPr id="147" name="LCWS2024: Linear Colliders teaming up in view of the upcoming EPSSU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LCWS2024: Linear Colliders teaming up in view of the upcoming EPSSU</a:t>
            </a:r>
          </a:p>
        </p:txBody>
      </p:sp>
      <p:sp>
        <p:nvSpPr>
          <p:cNvPr id="148" name="Textplatzhalter 7"/>
          <p:cNvSpPr txBox="1"/>
          <p:nvPr/>
        </p:nvSpPr>
        <p:spPr>
          <a:xfrm>
            <a:off x="383185" y="1285388"/>
            <a:ext cx="9992674" cy="4960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99724" indent="-199724" defTabSz="758951">
              <a:spcBef>
                <a:spcPts val="900"/>
              </a:spcBef>
              <a:buSzPct val="100000"/>
              <a:buChar char="•"/>
              <a:tabLst>
                <a:tab pos="292100" algn="l"/>
              </a:tabLst>
              <a:defRPr b="1" sz="1826"/>
            </a:pPr>
            <a:r>
              <a:t>all linear colliders share the same scientific goals: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formulate a coherent physics program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define energy stages etc science-driven</a:t>
            </a:r>
          </a:p>
          <a:p>
            <a:pPr marL="199724" indent="-199724" defTabSz="758951">
              <a:spcBef>
                <a:spcPts val="900"/>
              </a:spcBef>
              <a:buSzPct val="100000"/>
              <a:buChar char="•"/>
              <a:tabLst>
                <a:tab pos="292100" algn="l"/>
              </a:tabLst>
              <a:defRPr b="1" sz="1826"/>
            </a:pPr>
            <a:r>
              <a:t>beyond an individual technology: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design a linear collider </a:t>
            </a:r>
            <a:r>
              <a:rPr i="1"/>
              <a:t>facility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infrastructure compatible with various technologies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plus beam-dump / fixed-target exp’s / R&amp;D facilities</a:t>
            </a:r>
          </a:p>
          <a:p>
            <a:pPr marL="199724" indent="-199724" defTabSz="758951">
              <a:spcBef>
                <a:spcPts val="900"/>
              </a:spcBef>
              <a:buSzPct val="100000"/>
              <a:buChar char="•"/>
              <a:tabLst>
                <a:tab pos="292100" algn="l"/>
              </a:tabLst>
              <a:defRPr b="1" sz="1826"/>
            </a:pPr>
            <a:r>
              <a:t>study the Higgs now - but maintain flexibility for the future: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start now with an </a:t>
            </a:r>
            <a:r>
              <a:rPr i="1"/>
              <a:t>affordable</a:t>
            </a:r>
            <a:r>
              <a:t> project</a:t>
            </a:r>
          </a:p>
          <a:p>
            <a:pPr lvl="2" marL="83218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maintain scientific diversity </a:t>
            </a:r>
          </a:p>
          <a:p>
            <a:pPr lvl="2" marL="83218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strengthen accelerator R&amp;D towards 10 TeV pCoM collider</a:t>
            </a:r>
          </a:p>
          <a:p>
            <a:pPr lvl="1" marL="51595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decide on upgrades / new projects based on future developments - or even break-throughs:</a:t>
            </a:r>
          </a:p>
          <a:p>
            <a:pPr lvl="2" marL="83218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scientifically: HL-LHC could still discover new particles</a:t>
            </a:r>
          </a:p>
          <a:p>
            <a:pPr lvl="2" marL="832184" indent="-199724" defTabSz="758951">
              <a:spcBef>
                <a:spcPts val="400"/>
              </a:spcBef>
              <a:buSzPct val="100000"/>
              <a:buChar char="•"/>
              <a:tabLst>
                <a:tab pos="292100" algn="l"/>
              </a:tabLst>
              <a:defRPr sz="1826"/>
            </a:pPr>
            <a:r>
              <a:t>technologically: higher gradients / muon cooling / high-field magnets</a:t>
            </a: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85454" y="1208226"/>
            <a:ext cx="4311312" cy="28742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"/>
          <p:cNvSpPr txBox="1"/>
          <p:nvPr>
            <p:ph type="sldNum" sz="quarter" idx="2"/>
          </p:nvPr>
        </p:nvSpPr>
        <p:spPr>
          <a:xfrm>
            <a:off x="11561023" y="6399311"/>
            <a:ext cx="165176" cy="2592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2" name="LCVision EPPSU docu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LCVision EPPSU documents</a:t>
            </a:r>
          </a:p>
        </p:txBody>
      </p:sp>
      <p:pic>
        <p:nvPicPr>
          <p:cNvPr id="153" name="Google Shape;55;p13" descr="Google Shape;55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443" y="807507"/>
            <a:ext cx="7641952" cy="509463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Google Shape;57;p13"/>
          <p:cNvSpPr txBox="1"/>
          <p:nvPr/>
        </p:nvSpPr>
        <p:spPr>
          <a:xfrm>
            <a:off x="2472079" y="3340611"/>
            <a:ext cx="3222801" cy="945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LC Physics Case &amp; long-term vision</a:t>
            </a:r>
          </a:p>
        </p:txBody>
      </p:sp>
      <p:sp>
        <p:nvSpPr>
          <p:cNvPr id="155" name="Google Shape;58;p13"/>
          <p:cNvSpPr txBox="1"/>
          <p:nvPr/>
        </p:nvSpPr>
        <p:spPr>
          <a:xfrm>
            <a:off x="2472079" y="4333104"/>
            <a:ext cx="3222801" cy="5894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LCF @ CERN </a:t>
            </a:r>
          </a:p>
        </p:txBody>
      </p:sp>
      <p:sp>
        <p:nvSpPr>
          <p:cNvPr id="156" name="Google Shape;62;p13"/>
          <p:cNvSpPr txBox="1"/>
          <p:nvPr/>
        </p:nvSpPr>
        <p:spPr>
          <a:xfrm>
            <a:off x="8640366" y="2220774"/>
            <a:ext cx="3222801" cy="5894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/>
          <a:p>
            <a:pPr algn="ctr" defTabSz="1219200">
              <a:defRPr sz="2400">
                <a:solidFill>
                  <a:srgbClr val="595959"/>
                </a:solidFill>
              </a:defRPr>
            </a:pPr>
            <a:r>
              <a:t>C</a:t>
            </a:r>
            <a:r>
              <a:rPr baseline="30500"/>
              <a:t>3</a:t>
            </a:r>
          </a:p>
        </p:txBody>
      </p:sp>
      <p:sp>
        <p:nvSpPr>
          <p:cNvPr id="157" name="Google Shape;64;p13"/>
          <p:cNvSpPr txBox="1"/>
          <p:nvPr/>
        </p:nvSpPr>
        <p:spPr>
          <a:xfrm>
            <a:off x="8650816" y="3327286"/>
            <a:ext cx="3222801" cy="58942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HALHF</a:t>
            </a:r>
          </a:p>
        </p:txBody>
      </p:sp>
      <p:sp>
        <p:nvSpPr>
          <p:cNvPr id="158" name="Google Shape;65;p13"/>
          <p:cNvSpPr txBox="1"/>
          <p:nvPr/>
        </p:nvSpPr>
        <p:spPr>
          <a:xfrm>
            <a:off x="8663516" y="4487609"/>
            <a:ext cx="3222801" cy="58942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10 TeV Wakefield</a:t>
            </a:r>
          </a:p>
        </p:txBody>
      </p:sp>
      <p:sp>
        <p:nvSpPr>
          <p:cNvPr id="159" name="Google Shape;68;p13"/>
          <p:cNvSpPr txBox="1"/>
          <p:nvPr/>
        </p:nvSpPr>
        <p:spPr>
          <a:xfrm>
            <a:off x="6508906" y="2707147"/>
            <a:ext cx="1711201" cy="7697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defTabSz="1219200">
              <a:defRPr>
                <a:solidFill>
                  <a:srgbClr val="CC0000"/>
                </a:solidFill>
              </a:defRPr>
            </a:lvl1pPr>
          </a:lstStyle>
          <a:p>
            <a:pPr/>
            <a:r>
              <a:t>Technologies and upgrades</a:t>
            </a:r>
          </a:p>
        </p:txBody>
      </p:sp>
      <p:sp>
        <p:nvSpPr>
          <p:cNvPr id="160" name="Google Shape;61;p13"/>
          <p:cNvSpPr txBox="1"/>
          <p:nvPr/>
        </p:nvSpPr>
        <p:spPr>
          <a:xfrm>
            <a:off x="8640366" y="1110844"/>
            <a:ext cx="3222801" cy="5894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CLIC at CERN</a:t>
            </a:r>
          </a:p>
        </p:txBody>
      </p:sp>
      <p:sp>
        <p:nvSpPr>
          <p:cNvPr id="161" name="Google Shape;67;p13"/>
          <p:cNvSpPr/>
          <p:nvPr/>
        </p:nvSpPr>
        <p:spPr>
          <a:xfrm flipH="1">
            <a:off x="5382950" y="3419620"/>
            <a:ext cx="2721213" cy="480370"/>
          </a:xfrm>
          <a:prstGeom prst="line">
            <a:avLst/>
          </a:prstGeom>
          <a:ln w="38100">
            <a:solidFill>
              <a:srgbClr val="CC0000"/>
            </a:solidFill>
            <a:tailEnd type="triangle"/>
          </a:ln>
        </p:spPr>
        <p:txBody>
          <a:bodyPr lIns="60959" tIns="60959" rIns="60959" bIns="60959"/>
          <a:lstStyle/>
          <a:p>
            <a:pPr defTabSz="1219200"/>
          </a:p>
        </p:txBody>
      </p:sp>
      <p:sp>
        <p:nvSpPr>
          <p:cNvPr id="162" name="Google Shape;66;p13"/>
          <p:cNvSpPr/>
          <p:nvPr/>
        </p:nvSpPr>
        <p:spPr>
          <a:xfrm>
            <a:off x="8084337" y="252459"/>
            <a:ext cx="465201" cy="6336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5635" y="21600"/>
                  <a:pt x="10800" y="21245"/>
                  <a:pt x="10800" y="20807"/>
                </a:cubicBezTo>
                <a:lnTo>
                  <a:pt x="10800" y="11593"/>
                </a:lnTo>
                <a:cubicBezTo>
                  <a:pt x="10800" y="11155"/>
                  <a:pt x="5965" y="10800"/>
                  <a:pt x="0" y="10800"/>
                </a:cubicBezTo>
                <a:cubicBezTo>
                  <a:pt x="5965" y="10800"/>
                  <a:pt x="10800" y="10445"/>
                  <a:pt x="10800" y="10007"/>
                </a:cubicBezTo>
                <a:lnTo>
                  <a:pt x="10800" y="793"/>
                </a:lnTo>
                <a:cubicBezTo>
                  <a:pt x="10800" y="355"/>
                  <a:pt x="15635" y="0"/>
                  <a:pt x="21600" y="0"/>
                </a:cubicBezTo>
              </a:path>
            </a:pathLst>
          </a:custGeom>
          <a:ln w="38100">
            <a:solidFill>
              <a:srgbClr val="CC0000"/>
            </a:solidFill>
          </a:ln>
        </p:spPr>
        <p:txBody>
          <a:bodyPr lIns="60959" tIns="60959" rIns="60959" bIns="60959" anchor="ctr"/>
          <a:lstStyle/>
          <a:p>
            <a:pPr algn="ctr" defTabSz="1219200"/>
          </a:p>
        </p:txBody>
      </p:sp>
      <p:sp>
        <p:nvSpPr>
          <p:cNvPr id="163" name="Google Shape;61;p13"/>
          <p:cNvSpPr txBox="1"/>
          <p:nvPr/>
        </p:nvSpPr>
        <p:spPr>
          <a:xfrm>
            <a:off x="8701616" y="5686552"/>
            <a:ext cx="3222801" cy="5894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Beyond Collider</a:t>
            </a:r>
          </a:p>
        </p:txBody>
      </p:sp>
      <p:sp>
        <p:nvSpPr>
          <p:cNvPr id="164" name="Google Shape;61;p13"/>
          <p:cNvSpPr txBox="1"/>
          <p:nvPr/>
        </p:nvSpPr>
        <p:spPr>
          <a:xfrm>
            <a:off x="8650816" y="221851"/>
            <a:ext cx="3222801" cy="5894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pPr/>
            <a:r>
              <a:t>ILC in Japan (IDT)</a:t>
            </a:r>
          </a:p>
        </p:txBody>
      </p:sp>
      <p:sp>
        <p:nvSpPr>
          <p:cNvPr id="165" name="Google Shape;69;p13"/>
          <p:cNvSpPr txBox="1"/>
          <p:nvPr/>
        </p:nvSpPr>
        <p:spPr>
          <a:xfrm>
            <a:off x="353317" y="3601145"/>
            <a:ext cx="2425593" cy="769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>
                <a:solidFill>
                  <a:srgbClr val="1155CC"/>
                </a:solidFill>
              </a:defRPr>
            </a:pPr>
            <a:r>
              <a:t>arxiv paper &amp; </a:t>
            </a:r>
            <a:br/>
            <a:r>
              <a:t>EPPSU submission</a:t>
            </a:r>
          </a:p>
        </p:txBody>
      </p:sp>
      <p:sp>
        <p:nvSpPr>
          <p:cNvPr id="166" name="Google Shape;70;p13"/>
          <p:cNvSpPr/>
          <p:nvPr/>
        </p:nvSpPr>
        <p:spPr>
          <a:xfrm>
            <a:off x="2062680" y="3809151"/>
            <a:ext cx="667612" cy="1"/>
          </a:xfrm>
          <a:prstGeom prst="line">
            <a:avLst/>
          </a:prstGeom>
          <a:ln w="38100">
            <a:solidFill>
              <a:srgbClr val="1155CC"/>
            </a:solidFill>
            <a:tailEnd type="triangle"/>
          </a:ln>
        </p:spPr>
        <p:txBody>
          <a:bodyPr lIns="60959" tIns="60959" rIns="60959" bIns="60959"/>
          <a:lstStyle/>
          <a:p>
            <a:pPr defTabSz="1219200"/>
          </a:p>
        </p:txBody>
      </p:sp>
      <p:sp>
        <p:nvSpPr>
          <p:cNvPr id="167" name="Google Shape;69;p13"/>
          <p:cNvSpPr txBox="1"/>
          <p:nvPr/>
        </p:nvSpPr>
        <p:spPr>
          <a:xfrm>
            <a:off x="205583" y="4869893"/>
            <a:ext cx="2425593" cy="769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defTabSz="1219200">
              <a:defRPr>
                <a:solidFill>
                  <a:srgbClr val="1155CC"/>
                </a:solidFill>
              </a:defRPr>
            </a:lvl1pPr>
          </a:lstStyle>
          <a:p>
            <a:pPr/>
            <a:r>
              <a:t>EPPSU submission &amp; back-up document</a:t>
            </a:r>
          </a:p>
        </p:txBody>
      </p:sp>
      <p:sp>
        <p:nvSpPr>
          <p:cNvPr id="168" name="Google Shape;70;p13"/>
          <p:cNvSpPr/>
          <p:nvPr/>
        </p:nvSpPr>
        <p:spPr>
          <a:xfrm flipV="1">
            <a:off x="2145790" y="4733144"/>
            <a:ext cx="660376" cy="262779"/>
          </a:xfrm>
          <a:prstGeom prst="line">
            <a:avLst/>
          </a:prstGeom>
          <a:ln w="38100">
            <a:solidFill>
              <a:srgbClr val="1155CC"/>
            </a:solidFill>
            <a:tailEnd type="triangle"/>
          </a:ln>
        </p:spPr>
        <p:txBody>
          <a:bodyPr lIns="60959" tIns="60959" rIns="60959" bIns="60959"/>
          <a:lstStyle/>
          <a:p>
            <a:pPr defTabSz="1219200"/>
          </a:p>
        </p:txBody>
      </p:sp>
      <p:pic>
        <p:nvPicPr>
          <p:cNvPr id="16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76353" y="2116135"/>
            <a:ext cx="2108132" cy="645095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arxiv:2504.01434"/>
          <p:cNvSpPr txBox="1"/>
          <p:nvPr/>
        </p:nvSpPr>
        <p:spPr>
          <a:xfrm>
            <a:off x="9779787" y="4947331"/>
            <a:ext cx="1858043" cy="350662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4" invalidUrl="" action="" tgtFrame="" tooltip="" history="1" highlightClick="0" endSnd="0"/>
              </a:rPr>
              <a:t>arxiv:2504.01434</a:t>
            </a:r>
          </a:p>
        </p:txBody>
      </p:sp>
      <p:sp>
        <p:nvSpPr>
          <p:cNvPr id="171" name="arxiv:2503.24049"/>
          <p:cNvSpPr txBox="1"/>
          <p:nvPr/>
        </p:nvSpPr>
        <p:spPr>
          <a:xfrm>
            <a:off x="5422132" y="4461463"/>
            <a:ext cx="1858043" cy="350663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5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5" invalidUrl="" action="" tgtFrame="" tooltip="" history="1" highlightClick="0" endSnd="0"/>
              </a:rPr>
              <a:t>arxiv:2503.24049</a:t>
            </a:r>
          </a:p>
        </p:txBody>
      </p:sp>
      <p:sp>
        <p:nvSpPr>
          <p:cNvPr id="172" name="arxiv:2503.24168"/>
          <p:cNvSpPr txBox="1"/>
          <p:nvPr/>
        </p:nvSpPr>
        <p:spPr>
          <a:xfrm>
            <a:off x="8183166" y="1542196"/>
            <a:ext cx="1858043" cy="350663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6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6" invalidUrl="" action="" tgtFrame="" tooltip="" history="1" highlightClick="0" endSnd="0"/>
              </a:rPr>
              <a:t>arxiv:2503.24168</a:t>
            </a:r>
          </a:p>
        </p:txBody>
      </p:sp>
      <p:sp>
        <p:nvSpPr>
          <p:cNvPr id="173" name="arxiv:2503.23489"/>
          <p:cNvSpPr txBox="1"/>
          <p:nvPr/>
        </p:nvSpPr>
        <p:spPr>
          <a:xfrm>
            <a:off x="8183166" y="3737359"/>
            <a:ext cx="1858043" cy="350662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7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7" invalidUrl="" action="" tgtFrame="" tooltip="" history="1" highlightClick="0" endSnd="0"/>
              </a:rPr>
              <a:t>arxiv:2503.23489</a:t>
            </a:r>
          </a:p>
        </p:txBody>
      </p:sp>
      <p:sp>
        <p:nvSpPr>
          <p:cNvPr id="174" name="arxiv:2503.21857"/>
          <p:cNvSpPr txBox="1"/>
          <p:nvPr/>
        </p:nvSpPr>
        <p:spPr>
          <a:xfrm>
            <a:off x="10138966" y="1542196"/>
            <a:ext cx="1858043" cy="350663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8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8" invalidUrl="" action="" tgtFrame="" tooltip="" history="1" highlightClick="0" endSnd="0"/>
              </a:rPr>
              <a:t>arxiv:2503.21857</a:t>
            </a:r>
          </a:p>
        </p:txBody>
      </p:sp>
      <p:sp>
        <p:nvSpPr>
          <p:cNvPr id="175" name="arxiv:2503.20214"/>
          <p:cNvSpPr txBox="1"/>
          <p:nvPr/>
        </p:nvSpPr>
        <p:spPr>
          <a:xfrm>
            <a:off x="7868319" y="4947331"/>
            <a:ext cx="1858043" cy="350662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9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9" invalidUrl="" action="" tgtFrame="" tooltip="" history="1" highlightClick="0" endSnd="0"/>
              </a:rPr>
              <a:t>arxiv:2503.20214</a:t>
            </a:r>
          </a:p>
        </p:txBody>
      </p:sp>
      <p:sp>
        <p:nvSpPr>
          <p:cNvPr id="176" name="arxiv:2503.19880"/>
          <p:cNvSpPr txBox="1"/>
          <p:nvPr/>
        </p:nvSpPr>
        <p:spPr>
          <a:xfrm>
            <a:off x="10251766" y="3783229"/>
            <a:ext cx="1858043" cy="350662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0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10" invalidUrl="" action="" tgtFrame="" tooltip="" history="1" highlightClick="0" endSnd="0"/>
              </a:rPr>
              <a:t>arxiv:2503.19880</a:t>
            </a:r>
          </a:p>
        </p:txBody>
      </p:sp>
      <p:sp>
        <p:nvSpPr>
          <p:cNvPr id="177" name="arxiv:2503.19983"/>
          <p:cNvSpPr txBox="1"/>
          <p:nvPr/>
        </p:nvSpPr>
        <p:spPr>
          <a:xfrm>
            <a:off x="4670880" y="3179493"/>
            <a:ext cx="1858043" cy="350663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1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11" invalidUrl="" action="" tgtFrame="" tooltip="" history="1" highlightClick="0" endSnd="0"/>
              </a:rPr>
              <a:t>arxiv:2503.19983</a:t>
            </a:r>
          </a:p>
        </p:txBody>
      </p:sp>
      <p:sp>
        <p:nvSpPr>
          <p:cNvPr id="178" name="arxiv:2503.20829"/>
          <p:cNvSpPr txBox="1"/>
          <p:nvPr/>
        </p:nvSpPr>
        <p:spPr>
          <a:xfrm>
            <a:off x="10361351" y="2551281"/>
            <a:ext cx="1858043" cy="350663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2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12" invalidUrl="" action="" tgtFrame="" tooltip="" history="1" highlightClick="0" endSnd="0"/>
              </a:rPr>
              <a:t>arxiv:2503.20829</a:t>
            </a:r>
          </a:p>
        </p:txBody>
      </p:sp>
      <p:sp>
        <p:nvSpPr>
          <p:cNvPr id="179" name="arxiv:2504.XXX"/>
          <p:cNvSpPr txBox="1"/>
          <p:nvPr/>
        </p:nvSpPr>
        <p:spPr>
          <a:xfrm>
            <a:off x="7281466" y="630523"/>
            <a:ext cx="1679784" cy="350662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arxiv:2504.XXX</a:t>
            </a:r>
          </a:p>
        </p:txBody>
      </p:sp>
      <p:sp>
        <p:nvSpPr>
          <p:cNvPr id="180" name="https://cds.cern.ch/record/2927631"/>
          <p:cNvSpPr txBox="1"/>
          <p:nvPr/>
        </p:nvSpPr>
        <p:spPr>
          <a:xfrm>
            <a:off x="7802166" y="6117451"/>
            <a:ext cx="3624112" cy="350662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3" invalidUrl="" action="" tgtFrame="" tooltip="" history="1" highlightClick="0" endSnd="0"/>
              </a:defRPr>
            </a:lvl1pPr>
          </a:lstStyle>
          <a:p>
            <a:pPr>
              <a:defRPr u="none">
                <a:uFillTx/>
              </a:defRPr>
            </a:pPr>
            <a:r>
              <a:rPr u="sng">
                <a:uFill>
                  <a:solidFill>
                    <a:srgbClr val="000000"/>
                  </a:solidFill>
                </a:uFill>
                <a:hlinkClick r:id="rId13" invalidUrl="" action="" tgtFrame="" tooltip="" history="1" highlightClick="0" endSnd="0"/>
              </a:rPr>
              <a:t>https://cds.cern.ch/record/2927631</a:t>
            </a:r>
          </a:p>
        </p:txBody>
      </p:sp>
      <p:sp>
        <p:nvSpPr>
          <p:cNvPr id="181" name="… and relation to other input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… and relation to other inputs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LCF@CERN Proposal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DESY">
  <a:themeElements>
    <a:clrScheme name="DES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FF"/>
      </a:hlink>
      <a:folHlink>
        <a:srgbClr val="FF00FF"/>
      </a:folHlink>
    </a:clrScheme>
    <a:fontScheme name="DESY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S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SY">
  <a:themeElements>
    <a:clrScheme name="DES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FF"/>
      </a:hlink>
      <a:folHlink>
        <a:srgbClr val="FF00FF"/>
      </a:folHlink>
    </a:clrScheme>
    <a:fontScheme name="DESY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S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