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6EB"/>
          </a:solidFill>
        </a:fill>
      </a:tcStyle>
    </a:wholeTbl>
    <a:band2H>
      <a:tcTxStyle b="def" i="def"/>
      <a:tcStyle>
        <a:tcBdr/>
        <a:fill>
          <a:solidFill>
            <a:srgbClr val="E6EC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ED6"/>
          </a:solidFill>
        </a:fill>
      </a:tcStyle>
    </a:wholeTbl>
    <a:band2H>
      <a:tcTxStyle b="def" i="def"/>
      <a:tcStyle>
        <a:tcBdr/>
        <a:fill>
          <a:solidFill>
            <a:srgbClr val="E6E8EC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CD1D5"/>
          </a:solidFill>
        </a:fill>
      </a:tcStyle>
    </a:wholeTbl>
    <a:band2H>
      <a:tcTxStyle b="def" i="def"/>
      <a:tcStyle>
        <a:tcBdr/>
        <a:fill>
          <a:solidFill>
            <a:srgbClr val="E7E9EB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04" name="Shape 304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Arial"/>
      </a:defRPr>
    </a:lvl1pPr>
    <a:lvl2pPr indent="228600" latinLnBrk="0">
      <a:defRPr sz="1200">
        <a:latin typeface="+mn-lt"/>
        <a:ea typeface="+mn-ea"/>
        <a:cs typeface="+mn-cs"/>
        <a:sym typeface="Arial"/>
      </a:defRPr>
    </a:lvl2pPr>
    <a:lvl3pPr indent="457200" latinLnBrk="0">
      <a:defRPr sz="1200">
        <a:latin typeface="+mn-lt"/>
        <a:ea typeface="+mn-ea"/>
        <a:cs typeface="+mn-cs"/>
        <a:sym typeface="Arial"/>
      </a:defRPr>
    </a:lvl3pPr>
    <a:lvl4pPr indent="685800" latinLnBrk="0">
      <a:defRPr sz="1200">
        <a:latin typeface="+mn-lt"/>
        <a:ea typeface="+mn-ea"/>
        <a:cs typeface="+mn-cs"/>
        <a:sym typeface="Arial"/>
      </a:defRPr>
    </a:lvl4pPr>
    <a:lvl5pPr indent="914400" latinLnBrk="0">
      <a:defRPr sz="1200">
        <a:latin typeface="+mn-lt"/>
        <a:ea typeface="+mn-ea"/>
        <a:cs typeface="+mn-cs"/>
        <a:sym typeface="Arial"/>
      </a:defRPr>
    </a:lvl5pPr>
    <a:lvl6pPr indent="1143000" latinLnBrk="0">
      <a:defRPr sz="1200">
        <a:latin typeface="+mn-lt"/>
        <a:ea typeface="+mn-ea"/>
        <a:cs typeface="+mn-cs"/>
        <a:sym typeface="Arial"/>
      </a:defRPr>
    </a:lvl6pPr>
    <a:lvl7pPr indent="1371600" latinLnBrk="0">
      <a:defRPr sz="1200">
        <a:latin typeface="+mn-lt"/>
        <a:ea typeface="+mn-ea"/>
        <a:cs typeface="+mn-cs"/>
        <a:sym typeface="Arial"/>
      </a:defRPr>
    </a:lvl7pPr>
    <a:lvl8pPr indent="1600200" latinLnBrk="0">
      <a:defRPr sz="1200">
        <a:latin typeface="+mn-lt"/>
        <a:ea typeface="+mn-ea"/>
        <a:cs typeface="+mn-cs"/>
        <a:sym typeface="Arial"/>
      </a:defRPr>
    </a:lvl8pPr>
    <a:lvl9pPr indent="1828800" latinLnBrk="0">
      <a:defRPr sz="1200">
        <a:latin typeface="+mn-lt"/>
        <a:ea typeface="+mn-ea"/>
        <a:cs typeface="+mn-cs"/>
        <a:sym typeface="Arial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407987" y="349611"/>
            <a:ext cx="11376026" cy="18552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half" idx="1"/>
          </p:nvPr>
        </p:nvSpPr>
        <p:spPr>
          <a:xfrm>
            <a:off x="407987" y="2335014"/>
            <a:ext cx="11376026" cy="152578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b="1">
                <a:solidFill>
                  <a:schemeClr val="accent2"/>
                </a:solidFill>
              </a:defRPr>
            </a:lvl1pPr>
            <a:lvl2pPr marL="0" indent="457200">
              <a:buSzTx/>
              <a:buFontTx/>
              <a:buNone/>
              <a:defRPr b="1">
                <a:solidFill>
                  <a:schemeClr val="accent2"/>
                </a:solidFill>
              </a:defRPr>
            </a:lvl2pPr>
            <a:lvl3pPr marL="0" indent="914400">
              <a:buSzTx/>
              <a:buFontTx/>
              <a:buNone/>
              <a:defRPr b="1">
                <a:solidFill>
                  <a:schemeClr val="accent2"/>
                </a:solidFill>
              </a:defRPr>
            </a:lvl3pPr>
            <a:lvl4pPr marL="0" indent="1371600">
              <a:buSzTx/>
              <a:buFontTx/>
              <a:buNone/>
              <a:defRPr b="1">
                <a:solidFill>
                  <a:schemeClr val="accent2"/>
                </a:solidFill>
              </a:defRPr>
            </a:lvl4pPr>
            <a:lvl5pPr marL="0" indent="1828800">
              <a:buSzTx/>
              <a:buFontTx/>
              <a:buNone/>
              <a:defRPr b="1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Textplatzhalter 11"/>
          <p:cNvSpPr/>
          <p:nvPr>
            <p:ph type="body" sz="quarter" idx="21"/>
          </p:nvPr>
        </p:nvSpPr>
        <p:spPr>
          <a:xfrm>
            <a:off x="414395" y="4096780"/>
            <a:ext cx="11369551" cy="70037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0" indent="0">
              <a:spcBef>
                <a:spcPts val="0"/>
              </a:spcBef>
              <a:buSzTx/>
              <a:buFontTx/>
              <a:buNone/>
            </a:pPr>
          </a:p>
        </p:txBody>
      </p:sp>
      <p:pic>
        <p:nvPicPr>
          <p:cNvPr id="14" name="Grafik 7" descr="Grafik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5286" y="6258631"/>
            <a:ext cx="1188246" cy="16181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Grafik 8" descr="Grafik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885309" y="5585299"/>
            <a:ext cx="899499" cy="900001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Text and 2 Pictures B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feld 3"/>
          <p:cNvSpPr txBox="1"/>
          <p:nvPr/>
        </p:nvSpPr>
        <p:spPr>
          <a:xfrm>
            <a:off x="403111" y="6580799"/>
            <a:ext cx="436305" cy="135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b="1" sz="1000">
                <a:solidFill>
                  <a:schemeClr val="accent1"/>
                </a:solidFill>
              </a:defRPr>
            </a:pPr>
            <a:r>
              <a:t>DESY</a:t>
            </a:r>
            <a:r>
              <a:rPr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113" name="Slide Number"/>
          <p:cNvSpPr txBox="1"/>
          <p:nvPr>
            <p:ph type="sldNum" sz="quarter" idx="2"/>
          </p:nvPr>
        </p:nvSpPr>
        <p:spPr>
          <a:xfrm>
            <a:off x="10848527" y="6580799"/>
            <a:ext cx="266974" cy="259223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1800"/>
            </a:lvl1pPr>
          </a:lstStyle>
          <a:p>
            <a:pPr/>
            <a:fld id="{86CB4B4D-7CA3-9044-876B-883B54F8677D}" type="slidenum"/>
          </a:p>
        </p:txBody>
      </p:sp>
      <p:sp>
        <p:nvSpPr>
          <p:cNvPr id="114" name="Title Text"/>
          <p:cNvSpPr txBox="1"/>
          <p:nvPr>
            <p:ph type="title"/>
          </p:nvPr>
        </p:nvSpPr>
        <p:spPr>
          <a:xfrm>
            <a:off x="407987" y="349611"/>
            <a:ext cx="11376026" cy="45109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30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5" name="Body Level One…"/>
          <p:cNvSpPr txBox="1"/>
          <p:nvPr>
            <p:ph type="body" sz="quarter" idx="1"/>
          </p:nvPr>
        </p:nvSpPr>
        <p:spPr>
          <a:xfrm>
            <a:off x="407987" y="817500"/>
            <a:ext cx="11376026" cy="379253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1pPr>
            <a:lvl2pPr marL="0" indent="26670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2pPr>
            <a:lvl3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3pPr>
            <a:lvl4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4pPr>
            <a:lvl5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6" name="Textplatzhalter 6"/>
          <p:cNvSpPr/>
          <p:nvPr>
            <p:ph type="body" sz="half" idx="21"/>
          </p:nvPr>
        </p:nvSpPr>
        <p:spPr>
          <a:xfrm>
            <a:off x="407987" y="1406427"/>
            <a:ext cx="7524751" cy="24543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</a:p>
        </p:txBody>
      </p:sp>
      <p:sp>
        <p:nvSpPr>
          <p:cNvPr id="117" name="Textplatzhalter 6"/>
          <p:cNvSpPr/>
          <p:nvPr>
            <p:ph type="body" sz="half" idx="22"/>
          </p:nvPr>
        </p:nvSpPr>
        <p:spPr>
          <a:xfrm>
            <a:off x="407987" y="3963532"/>
            <a:ext cx="7524751" cy="24543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</a:p>
        </p:txBody>
      </p:sp>
      <p:sp>
        <p:nvSpPr>
          <p:cNvPr id="118" name="Bildplatzhalter 6"/>
          <p:cNvSpPr/>
          <p:nvPr>
            <p:ph type="pic" sz="quarter" idx="23"/>
          </p:nvPr>
        </p:nvSpPr>
        <p:spPr>
          <a:xfrm>
            <a:off x="8075610" y="1449388"/>
            <a:ext cx="3708403" cy="2411413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19" name="Bildplatzhalter 6"/>
          <p:cNvSpPr/>
          <p:nvPr>
            <p:ph type="pic" sz="quarter" idx="24"/>
          </p:nvPr>
        </p:nvSpPr>
        <p:spPr>
          <a:xfrm>
            <a:off x="8075611" y="4005262"/>
            <a:ext cx="3708402" cy="2412645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Text and 2 Objects B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feld 3"/>
          <p:cNvSpPr txBox="1"/>
          <p:nvPr/>
        </p:nvSpPr>
        <p:spPr>
          <a:xfrm>
            <a:off x="403111" y="6580799"/>
            <a:ext cx="436305" cy="135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b="1" sz="1000">
                <a:solidFill>
                  <a:schemeClr val="accent1"/>
                </a:solidFill>
              </a:defRPr>
            </a:pPr>
            <a:r>
              <a:t>DESY</a:t>
            </a:r>
            <a:r>
              <a:rPr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xfrm>
            <a:off x="10848527" y="6580799"/>
            <a:ext cx="266974" cy="259223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1800"/>
            </a:lvl1pPr>
          </a:lstStyle>
          <a:p>
            <a:pPr/>
            <a:fld id="{86CB4B4D-7CA3-9044-876B-883B54F8677D}" type="slidenum"/>
          </a:p>
        </p:txBody>
      </p:sp>
      <p:sp>
        <p:nvSpPr>
          <p:cNvPr id="128" name="Title Text"/>
          <p:cNvSpPr txBox="1"/>
          <p:nvPr>
            <p:ph type="title"/>
          </p:nvPr>
        </p:nvSpPr>
        <p:spPr>
          <a:xfrm>
            <a:off x="407987" y="349611"/>
            <a:ext cx="11376026" cy="45109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30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9" name="Body Level One…"/>
          <p:cNvSpPr txBox="1"/>
          <p:nvPr>
            <p:ph type="body" sz="quarter" idx="1"/>
          </p:nvPr>
        </p:nvSpPr>
        <p:spPr>
          <a:xfrm>
            <a:off x="407987" y="817500"/>
            <a:ext cx="11376026" cy="379253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1pPr>
            <a:lvl2pPr marL="0" indent="26670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2pPr>
            <a:lvl3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3pPr>
            <a:lvl4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4pPr>
            <a:lvl5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0" name="Textplatzhalter 6"/>
          <p:cNvSpPr/>
          <p:nvPr>
            <p:ph type="body" sz="half" idx="21"/>
          </p:nvPr>
        </p:nvSpPr>
        <p:spPr>
          <a:xfrm>
            <a:off x="407987" y="1406427"/>
            <a:ext cx="7524751" cy="24543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</a:p>
        </p:txBody>
      </p:sp>
      <p:sp>
        <p:nvSpPr>
          <p:cNvPr id="131" name="Textplatzhalter 6"/>
          <p:cNvSpPr/>
          <p:nvPr>
            <p:ph type="body" sz="half" idx="22"/>
          </p:nvPr>
        </p:nvSpPr>
        <p:spPr>
          <a:xfrm>
            <a:off x="407987" y="3963532"/>
            <a:ext cx="7524751" cy="24543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Text and 4 Picture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feld 3"/>
          <p:cNvSpPr txBox="1"/>
          <p:nvPr/>
        </p:nvSpPr>
        <p:spPr>
          <a:xfrm>
            <a:off x="403111" y="6580799"/>
            <a:ext cx="436305" cy="135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b="1" sz="1000">
                <a:solidFill>
                  <a:schemeClr val="accent1"/>
                </a:solidFill>
              </a:defRPr>
            </a:pPr>
            <a:r>
              <a:t>DESY</a:t>
            </a:r>
            <a:r>
              <a:rPr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139" name="Slide Number"/>
          <p:cNvSpPr txBox="1"/>
          <p:nvPr>
            <p:ph type="sldNum" sz="quarter" idx="2"/>
          </p:nvPr>
        </p:nvSpPr>
        <p:spPr>
          <a:xfrm>
            <a:off x="10848527" y="6580799"/>
            <a:ext cx="266974" cy="259223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1800"/>
            </a:lvl1pPr>
          </a:lstStyle>
          <a:p>
            <a:pPr/>
            <a:fld id="{86CB4B4D-7CA3-9044-876B-883B54F8677D}" type="slidenum"/>
          </a:p>
        </p:txBody>
      </p:sp>
      <p:sp>
        <p:nvSpPr>
          <p:cNvPr id="140" name="Title Text"/>
          <p:cNvSpPr txBox="1"/>
          <p:nvPr>
            <p:ph type="title"/>
          </p:nvPr>
        </p:nvSpPr>
        <p:spPr>
          <a:xfrm>
            <a:off x="407987" y="349611"/>
            <a:ext cx="11376026" cy="45109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30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41" name="Body Level One…"/>
          <p:cNvSpPr txBox="1"/>
          <p:nvPr>
            <p:ph type="body" sz="quarter" idx="1"/>
          </p:nvPr>
        </p:nvSpPr>
        <p:spPr>
          <a:xfrm>
            <a:off x="407987" y="817500"/>
            <a:ext cx="11376026" cy="379253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1pPr>
            <a:lvl2pPr marL="0" indent="26670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2pPr>
            <a:lvl3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3pPr>
            <a:lvl4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4pPr>
            <a:lvl5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2" name="Textplatzhalter 6"/>
          <p:cNvSpPr/>
          <p:nvPr>
            <p:ph type="body" sz="quarter" idx="21"/>
          </p:nvPr>
        </p:nvSpPr>
        <p:spPr>
          <a:xfrm>
            <a:off x="407989" y="1406427"/>
            <a:ext cx="3708401" cy="24543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</a:p>
        </p:txBody>
      </p:sp>
      <p:sp>
        <p:nvSpPr>
          <p:cNvPr id="143" name="Textplatzhalter 6"/>
          <p:cNvSpPr/>
          <p:nvPr>
            <p:ph type="body" sz="quarter" idx="22"/>
          </p:nvPr>
        </p:nvSpPr>
        <p:spPr>
          <a:xfrm>
            <a:off x="407989" y="3963532"/>
            <a:ext cx="3708401" cy="24543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</a:p>
        </p:txBody>
      </p:sp>
      <p:sp>
        <p:nvSpPr>
          <p:cNvPr id="144" name="Bildplatzhalter 6"/>
          <p:cNvSpPr/>
          <p:nvPr>
            <p:ph type="pic" sz="quarter" idx="23"/>
          </p:nvPr>
        </p:nvSpPr>
        <p:spPr>
          <a:xfrm>
            <a:off x="4259262" y="1449388"/>
            <a:ext cx="3673476" cy="2411413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45" name="Bildplatzhalter 6"/>
          <p:cNvSpPr/>
          <p:nvPr>
            <p:ph type="pic" sz="quarter" idx="24"/>
          </p:nvPr>
        </p:nvSpPr>
        <p:spPr>
          <a:xfrm>
            <a:off x="4259262" y="4005262"/>
            <a:ext cx="3673476" cy="2412645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46" name="Bildplatzhalter 6"/>
          <p:cNvSpPr/>
          <p:nvPr>
            <p:ph type="pic" sz="quarter" idx="25"/>
          </p:nvPr>
        </p:nvSpPr>
        <p:spPr>
          <a:xfrm>
            <a:off x="8075610" y="1449388"/>
            <a:ext cx="3708403" cy="2411413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47" name="Bildplatzhalter 6"/>
          <p:cNvSpPr/>
          <p:nvPr>
            <p:ph type="pic" sz="quarter" idx="26"/>
          </p:nvPr>
        </p:nvSpPr>
        <p:spPr>
          <a:xfrm>
            <a:off x="8075611" y="4005262"/>
            <a:ext cx="3708402" cy="2412645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Pictur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extfeld 3"/>
          <p:cNvSpPr txBox="1"/>
          <p:nvPr/>
        </p:nvSpPr>
        <p:spPr>
          <a:xfrm>
            <a:off x="403111" y="6580799"/>
            <a:ext cx="436305" cy="135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b="1" sz="1000">
                <a:solidFill>
                  <a:schemeClr val="accent1"/>
                </a:solidFill>
              </a:defRPr>
            </a:pPr>
            <a:r>
              <a:t>DESY</a:t>
            </a:r>
            <a:r>
              <a:rPr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155" name="Slide Number"/>
          <p:cNvSpPr txBox="1"/>
          <p:nvPr>
            <p:ph type="sldNum" sz="quarter" idx="2"/>
          </p:nvPr>
        </p:nvSpPr>
        <p:spPr>
          <a:xfrm>
            <a:off x="10848527" y="6580799"/>
            <a:ext cx="266974" cy="259223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1800"/>
            </a:lvl1pPr>
          </a:lstStyle>
          <a:p>
            <a:pPr/>
            <a:fld id="{86CB4B4D-7CA3-9044-876B-883B54F8677D}" type="slidenum"/>
          </a:p>
        </p:txBody>
      </p:sp>
      <p:sp>
        <p:nvSpPr>
          <p:cNvPr id="156" name="Title Text"/>
          <p:cNvSpPr txBox="1"/>
          <p:nvPr>
            <p:ph type="title"/>
          </p:nvPr>
        </p:nvSpPr>
        <p:spPr>
          <a:xfrm>
            <a:off x="407987" y="349611"/>
            <a:ext cx="11376026" cy="45109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30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57" name="Body Level One…"/>
          <p:cNvSpPr txBox="1"/>
          <p:nvPr>
            <p:ph type="body" sz="quarter" idx="1"/>
          </p:nvPr>
        </p:nvSpPr>
        <p:spPr>
          <a:xfrm>
            <a:off x="407987" y="817500"/>
            <a:ext cx="11376026" cy="379253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1pPr>
            <a:lvl2pPr marL="0" indent="26670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2pPr>
            <a:lvl3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3pPr>
            <a:lvl4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4pPr>
            <a:lvl5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8" name="Bildplatzhalter 6"/>
          <p:cNvSpPr/>
          <p:nvPr>
            <p:ph type="pic" idx="21"/>
          </p:nvPr>
        </p:nvSpPr>
        <p:spPr>
          <a:xfrm>
            <a:off x="407989" y="1449388"/>
            <a:ext cx="11376025" cy="4967289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2 Picture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feld 3"/>
          <p:cNvSpPr txBox="1"/>
          <p:nvPr/>
        </p:nvSpPr>
        <p:spPr>
          <a:xfrm>
            <a:off x="403111" y="6580799"/>
            <a:ext cx="436305" cy="135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b="1" sz="1000">
                <a:solidFill>
                  <a:schemeClr val="accent1"/>
                </a:solidFill>
              </a:defRPr>
            </a:pPr>
            <a:r>
              <a:t>DESY</a:t>
            </a:r>
            <a:r>
              <a:rPr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166" name="Slide Number"/>
          <p:cNvSpPr txBox="1"/>
          <p:nvPr>
            <p:ph type="sldNum" sz="quarter" idx="2"/>
          </p:nvPr>
        </p:nvSpPr>
        <p:spPr>
          <a:xfrm>
            <a:off x="10848527" y="6580799"/>
            <a:ext cx="266974" cy="259223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1800"/>
            </a:lvl1pPr>
          </a:lstStyle>
          <a:p>
            <a:pPr/>
            <a:fld id="{86CB4B4D-7CA3-9044-876B-883B54F8677D}" type="slidenum"/>
          </a:p>
        </p:txBody>
      </p:sp>
      <p:sp>
        <p:nvSpPr>
          <p:cNvPr id="167" name="Title Text"/>
          <p:cNvSpPr txBox="1"/>
          <p:nvPr>
            <p:ph type="title"/>
          </p:nvPr>
        </p:nvSpPr>
        <p:spPr>
          <a:xfrm>
            <a:off x="407987" y="349611"/>
            <a:ext cx="11376026" cy="45109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30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68" name="Body Level One…"/>
          <p:cNvSpPr txBox="1"/>
          <p:nvPr>
            <p:ph type="body" sz="quarter" idx="1"/>
          </p:nvPr>
        </p:nvSpPr>
        <p:spPr>
          <a:xfrm>
            <a:off x="407987" y="817500"/>
            <a:ext cx="11376026" cy="379253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1pPr>
            <a:lvl2pPr marL="0" indent="26670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2pPr>
            <a:lvl3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3pPr>
            <a:lvl4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4pPr>
            <a:lvl5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9" name="Bildplatzhalter 6"/>
          <p:cNvSpPr/>
          <p:nvPr>
            <p:ph type="pic" sz="half" idx="21"/>
          </p:nvPr>
        </p:nvSpPr>
        <p:spPr>
          <a:xfrm>
            <a:off x="407989" y="1449388"/>
            <a:ext cx="5616574" cy="4967289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70" name="Bildplatzhalter 6"/>
          <p:cNvSpPr/>
          <p:nvPr>
            <p:ph type="pic" sz="half" idx="22"/>
          </p:nvPr>
        </p:nvSpPr>
        <p:spPr>
          <a:xfrm>
            <a:off x="6167437" y="1449388"/>
            <a:ext cx="5616576" cy="4967289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2 Pictures B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extfeld 3"/>
          <p:cNvSpPr txBox="1"/>
          <p:nvPr/>
        </p:nvSpPr>
        <p:spPr>
          <a:xfrm>
            <a:off x="403111" y="6580799"/>
            <a:ext cx="436305" cy="135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b="1" sz="1000">
                <a:solidFill>
                  <a:schemeClr val="accent1"/>
                </a:solidFill>
              </a:defRPr>
            </a:pPr>
            <a:r>
              <a:t>DESY</a:t>
            </a:r>
            <a:r>
              <a:rPr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178" name="Slide Number"/>
          <p:cNvSpPr txBox="1"/>
          <p:nvPr>
            <p:ph type="sldNum" sz="quarter" idx="2"/>
          </p:nvPr>
        </p:nvSpPr>
        <p:spPr>
          <a:xfrm>
            <a:off x="10848527" y="6580799"/>
            <a:ext cx="266974" cy="259223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1800"/>
            </a:lvl1pPr>
          </a:lstStyle>
          <a:p>
            <a:pPr/>
            <a:fld id="{86CB4B4D-7CA3-9044-876B-883B54F8677D}" type="slidenum"/>
          </a:p>
        </p:txBody>
      </p:sp>
      <p:sp>
        <p:nvSpPr>
          <p:cNvPr id="179" name="Title Text"/>
          <p:cNvSpPr txBox="1"/>
          <p:nvPr>
            <p:ph type="title"/>
          </p:nvPr>
        </p:nvSpPr>
        <p:spPr>
          <a:xfrm>
            <a:off x="407987" y="349611"/>
            <a:ext cx="11376026" cy="45109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30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80" name="Body Level One…"/>
          <p:cNvSpPr txBox="1"/>
          <p:nvPr>
            <p:ph type="body" sz="quarter" idx="1"/>
          </p:nvPr>
        </p:nvSpPr>
        <p:spPr>
          <a:xfrm>
            <a:off x="407987" y="817500"/>
            <a:ext cx="11376026" cy="379253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1pPr>
            <a:lvl2pPr marL="0" indent="26670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2pPr>
            <a:lvl3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3pPr>
            <a:lvl4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4pPr>
            <a:lvl5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1" name="Bildplatzhalter 6"/>
          <p:cNvSpPr/>
          <p:nvPr>
            <p:ph type="pic" sz="half" idx="21"/>
          </p:nvPr>
        </p:nvSpPr>
        <p:spPr>
          <a:xfrm>
            <a:off x="407989" y="1449388"/>
            <a:ext cx="3708399" cy="4967289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82" name="Bildplatzhalter 6"/>
          <p:cNvSpPr/>
          <p:nvPr>
            <p:ph type="pic" idx="22"/>
          </p:nvPr>
        </p:nvSpPr>
        <p:spPr>
          <a:xfrm>
            <a:off x="4259262" y="1449388"/>
            <a:ext cx="7524751" cy="4967289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Nur Tite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extfeld 3"/>
          <p:cNvSpPr txBox="1"/>
          <p:nvPr/>
        </p:nvSpPr>
        <p:spPr>
          <a:xfrm>
            <a:off x="403111" y="6580799"/>
            <a:ext cx="436305" cy="135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b="1" sz="1000">
                <a:solidFill>
                  <a:schemeClr val="accent1"/>
                </a:solidFill>
              </a:defRPr>
            </a:pPr>
            <a:r>
              <a:t>DESY</a:t>
            </a:r>
            <a:r>
              <a:rPr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190" name="Slide Number"/>
          <p:cNvSpPr txBox="1"/>
          <p:nvPr>
            <p:ph type="sldNum" sz="quarter" idx="2"/>
          </p:nvPr>
        </p:nvSpPr>
        <p:spPr>
          <a:xfrm>
            <a:off x="10848527" y="6580799"/>
            <a:ext cx="266974" cy="259223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1800"/>
            </a:lvl1pPr>
          </a:lstStyle>
          <a:p>
            <a:pPr/>
            <a:fld id="{86CB4B4D-7CA3-9044-876B-883B54F8677D}" type="slidenum"/>
          </a:p>
        </p:txBody>
      </p:sp>
      <p:sp>
        <p:nvSpPr>
          <p:cNvPr id="191" name="Title Text"/>
          <p:cNvSpPr txBox="1"/>
          <p:nvPr>
            <p:ph type="title"/>
          </p:nvPr>
        </p:nvSpPr>
        <p:spPr>
          <a:xfrm>
            <a:off x="407987" y="349611"/>
            <a:ext cx="11376026" cy="45109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30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92" name="Body Level One…"/>
          <p:cNvSpPr txBox="1"/>
          <p:nvPr>
            <p:ph type="body" sz="quarter" idx="1"/>
          </p:nvPr>
        </p:nvSpPr>
        <p:spPr>
          <a:xfrm>
            <a:off x="407987" y="817500"/>
            <a:ext cx="11376026" cy="379253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1pPr>
            <a:lvl2pPr marL="0" indent="26670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2pPr>
            <a:lvl3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3pPr>
            <a:lvl4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4pPr>
            <a:lvl5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er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feld 3"/>
          <p:cNvSpPr txBox="1"/>
          <p:nvPr/>
        </p:nvSpPr>
        <p:spPr>
          <a:xfrm>
            <a:off x="403111" y="6580799"/>
            <a:ext cx="436305" cy="135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b="1" sz="1000">
                <a:solidFill>
                  <a:schemeClr val="accent1"/>
                </a:solidFill>
              </a:defRPr>
            </a:pPr>
            <a:r>
              <a:t>DESY</a:t>
            </a:r>
            <a:r>
              <a:rPr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200" name="Slide Number"/>
          <p:cNvSpPr txBox="1"/>
          <p:nvPr>
            <p:ph type="sldNum" sz="quarter" idx="2"/>
          </p:nvPr>
        </p:nvSpPr>
        <p:spPr>
          <a:xfrm>
            <a:off x="10848527" y="6580799"/>
            <a:ext cx="266974" cy="259223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ac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Rechteck 4"/>
          <p:cNvSpPr txBox="1"/>
          <p:nvPr/>
        </p:nvSpPr>
        <p:spPr>
          <a:xfrm>
            <a:off x="395288" y="3980131"/>
            <a:ext cx="4572001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110000"/>
              </a:lnSpc>
              <a:defRPr b="1"/>
            </a:lvl1pPr>
          </a:lstStyle>
          <a:p>
            <a:pPr/>
            <a:r>
              <a:t>Contact</a:t>
            </a:r>
          </a:p>
        </p:txBody>
      </p:sp>
      <p:sp>
        <p:nvSpPr>
          <p:cNvPr id="208" name="Rechteck 5"/>
          <p:cNvSpPr txBox="1"/>
          <p:nvPr/>
        </p:nvSpPr>
        <p:spPr>
          <a:xfrm>
            <a:off x="395288" y="4516739"/>
            <a:ext cx="2700548" cy="12148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t>Deutsches Elektronen-</a:t>
            </a:r>
          </a:p>
          <a:p>
            <a:pPr>
              <a:lnSpc>
                <a:spcPct val="120000"/>
              </a:lnSpc>
            </a:pPr>
            <a:r>
              <a:t>Synchrotron DESY</a:t>
            </a:r>
          </a:p>
          <a:p>
            <a:pPr>
              <a:lnSpc>
                <a:spcPct val="120000"/>
              </a:lnSpc>
            </a:pPr>
          </a:p>
          <a:p>
            <a:pPr>
              <a:lnSpc>
                <a:spcPct val="120000"/>
              </a:lnSpc>
            </a:pPr>
            <a:r>
              <a:t>www.desy.de</a:t>
            </a:r>
          </a:p>
        </p:txBody>
      </p:sp>
      <p:sp>
        <p:nvSpPr>
          <p:cNvPr id="209" name="Body Level One…"/>
          <p:cNvSpPr txBox="1"/>
          <p:nvPr>
            <p:ph type="body" sz="quarter" idx="1"/>
          </p:nvPr>
        </p:nvSpPr>
        <p:spPr>
          <a:xfrm>
            <a:off x="3599891" y="4516739"/>
            <a:ext cx="5148822" cy="189993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SzTx/>
              <a:buFontTx/>
              <a:buNone/>
            </a:lvl1pPr>
            <a:lvl2pPr marL="0" indent="361950">
              <a:lnSpc>
                <a:spcPct val="120000"/>
              </a:lnSpc>
              <a:spcBef>
                <a:spcPts val="0"/>
              </a:spcBef>
              <a:buSzTx/>
              <a:buFontTx/>
              <a:buNone/>
            </a:lvl2pPr>
            <a:lvl3pPr>
              <a:lnSpc>
                <a:spcPct val="120000"/>
              </a:lnSpc>
              <a:spcBef>
                <a:spcPts val="0"/>
              </a:spcBef>
              <a:buFontTx/>
            </a:lvl3pPr>
            <a:lvl4pPr>
              <a:lnSpc>
                <a:spcPct val="120000"/>
              </a:lnSpc>
              <a:spcBef>
                <a:spcPts val="0"/>
              </a:spcBef>
              <a:buFontTx/>
            </a:lvl4pPr>
            <a:lvl5pPr>
              <a:lnSpc>
                <a:spcPct val="120000"/>
              </a:lnSpc>
              <a:spcBef>
                <a:spcPts val="0"/>
              </a:spcBef>
              <a:buFontTx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lide Number"/>
          <p:cNvSpPr txBox="1"/>
          <p:nvPr>
            <p:ph type="sldNum" sz="quarter" idx="2"/>
          </p:nvPr>
        </p:nvSpPr>
        <p:spPr>
          <a:xfrm>
            <a:off x="11661327" y="6488417"/>
            <a:ext cx="266974" cy="259222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18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218" name="Grafik 6" descr="Grafik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7916" y="6582958"/>
            <a:ext cx="287967" cy="86401"/>
          </a:xfrm>
          <a:prstGeom prst="rect">
            <a:avLst/>
          </a:prstGeom>
          <a:ln w="12700">
            <a:miter lim="400000"/>
          </a:ln>
        </p:spPr>
      </p:pic>
      <p:sp>
        <p:nvSpPr>
          <p:cNvPr id="219" name="Title Text"/>
          <p:cNvSpPr txBox="1"/>
          <p:nvPr>
            <p:ph type="title"/>
          </p:nvPr>
        </p:nvSpPr>
        <p:spPr>
          <a:xfrm>
            <a:off x="407987" y="349611"/>
            <a:ext cx="11376026" cy="45109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3000">
                <a:solidFill>
                  <a:srgbClr val="009FD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20" name="Body Level One…"/>
          <p:cNvSpPr txBox="1"/>
          <p:nvPr>
            <p:ph type="body" sz="quarter" idx="1"/>
          </p:nvPr>
        </p:nvSpPr>
        <p:spPr>
          <a:xfrm>
            <a:off x="407987" y="817500"/>
            <a:ext cx="11376026" cy="379253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tabLst>
                <a:tab pos="266700" algn="l"/>
              </a:tabLst>
              <a:defRPr b="1" sz="1600">
                <a:solidFill>
                  <a:srgbClr val="FF9E1B"/>
                </a:solidFill>
              </a:defRPr>
            </a:lvl1pPr>
            <a:lvl2pPr marL="0" indent="266700">
              <a:lnSpc>
                <a:spcPct val="100000"/>
              </a:lnSpc>
              <a:spcBef>
                <a:spcPts val="0"/>
              </a:spcBef>
              <a:buSzTx/>
              <a:buFontTx/>
              <a:buNone/>
              <a:tabLst>
                <a:tab pos="266700" algn="l"/>
              </a:tabLst>
              <a:defRPr b="1" sz="1600">
                <a:solidFill>
                  <a:srgbClr val="FF9E1B"/>
                </a:solidFill>
              </a:defRPr>
            </a:lvl2pPr>
            <a:lvl3pPr marL="809625" indent="-266700">
              <a:lnSpc>
                <a:spcPct val="100000"/>
              </a:lnSpc>
              <a:spcBef>
                <a:spcPts val="0"/>
              </a:spcBef>
              <a:buFontTx/>
              <a:tabLst>
                <a:tab pos="266700" algn="l"/>
              </a:tabLst>
              <a:defRPr b="1" sz="1600">
                <a:solidFill>
                  <a:srgbClr val="FF9E1B"/>
                </a:solidFill>
              </a:defRPr>
            </a:lvl3pPr>
            <a:lvl4pPr marL="1076325" indent="-266700">
              <a:lnSpc>
                <a:spcPct val="100000"/>
              </a:lnSpc>
              <a:spcBef>
                <a:spcPts val="0"/>
              </a:spcBef>
              <a:buFontTx/>
              <a:tabLst>
                <a:tab pos="266700" algn="l"/>
              </a:tabLst>
              <a:defRPr b="1" sz="1600">
                <a:solidFill>
                  <a:srgbClr val="FF9E1B"/>
                </a:solidFill>
              </a:defRPr>
            </a:lvl4pPr>
            <a:lvl5pPr marL="1343025" indent="-266700">
              <a:lnSpc>
                <a:spcPct val="100000"/>
              </a:lnSpc>
              <a:spcBef>
                <a:spcPts val="0"/>
              </a:spcBef>
              <a:buFontTx/>
              <a:tabLst>
                <a:tab pos="266700" algn="l"/>
              </a:tabLst>
              <a:defRPr b="1" sz="1600">
                <a:solidFill>
                  <a:srgbClr val="FF9E1B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1" name="Fußzeilenplatzhalter 3"/>
          <p:cNvSpPr txBox="1"/>
          <p:nvPr/>
        </p:nvSpPr>
        <p:spPr>
          <a:xfrm>
            <a:off x="748799" y="6562658"/>
            <a:ext cx="9991718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900"/>
            </a:lvl1pPr>
          </a:lstStyle>
          <a:p>
            <a:pPr/>
            <a:r>
              <a:t>Physics at an e+e- Higgs Factory | Workshop on Future Accelerators,  24  Apr 2023  |   Jenny List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(with Picture)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Text"/>
          <p:cNvSpPr txBox="1"/>
          <p:nvPr>
            <p:ph type="title"/>
          </p:nvPr>
        </p:nvSpPr>
        <p:spPr>
          <a:xfrm>
            <a:off x="407987" y="349611"/>
            <a:ext cx="11376026" cy="1099778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4" name="Body Level One…"/>
          <p:cNvSpPr txBox="1"/>
          <p:nvPr>
            <p:ph type="body" sz="quarter" idx="1"/>
          </p:nvPr>
        </p:nvSpPr>
        <p:spPr>
          <a:xfrm>
            <a:off x="407987" y="2335014"/>
            <a:ext cx="11376026" cy="889340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buSzTx/>
              <a:buFontTx/>
              <a:buNone/>
              <a:defRPr b="1">
                <a:solidFill>
                  <a:schemeClr val="accent2"/>
                </a:solidFill>
              </a:defRPr>
            </a:lvl1pPr>
            <a:lvl2pPr marL="0" indent="457200">
              <a:buSzTx/>
              <a:buFontTx/>
              <a:buNone/>
              <a:defRPr b="1">
                <a:solidFill>
                  <a:schemeClr val="accent2"/>
                </a:solidFill>
              </a:defRPr>
            </a:lvl2pPr>
            <a:lvl3pPr marL="0" indent="914400">
              <a:buSzTx/>
              <a:buFontTx/>
              <a:buNone/>
              <a:defRPr b="1">
                <a:solidFill>
                  <a:schemeClr val="accent2"/>
                </a:solidFill>
              </a:defRPr>
            </a:lvl3pPr>
            <a:lvl4pPr marL="0" indent="1371600">
              <a:buSzTx/>
              <a:buFontTx/>
              <a:buNone/>
              <a:defRPr b="1">
                <a:solidFill>
                  <a:schemeClr val="accent2"/>
                </a:solidFill>
              </a:defRPr>
            </a:lvl4pPr>
            <a:lvl5pPr marL="0" indent="1828800">
              <a:buSzTx/>
              <a:buFontTx/>
              <a:buNone/>
              <a:defRPr b="1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" name="Textplatzhalter 11"/>
          <p:cNvSpPr/>
          <p:nvPr>
            <p:ph type="body" sz="quarter" idx="21"/>
          </p:nvPr>
        </p:nvSpPr>
        <p:spPr>
          <a:xfrm>
            <a:off x="414396" y="4096780"/>
            <a:ext cx="11369548" cy="70037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0" indent="0">
              <a:spcBef>
                <a:spcPts val="0"/>
              </a:spcBef>
              <a:buSzTx/>
              <a:buFontTx/>
              <a:buNone/>
            </a:pPr>
          </a:p>
        </p:txBody>
      </p:sp>
      <p:pic>
        <p:nvPicPr>
          <p:cNvPr id="26" name="FTXLogoDraft_v03_20201102.png" descr="FTXLogoDraft_v03_2020110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065000" y="6731000"/>
            <a:ext cx="2894727" cy="2041544"/>
          </a:xfrm>
          <a:prstGeom prst="rect">
            <a:avLst/>
          </a:prstGeom>
          <a:ln w="12700">
            <a:miter lim="400000"/>
          </a:ln>
        </p:spPr>
      </p:pic>
      <p:pic>
        <p:nvPicPr>
          <p:cNvPr id="27" name="FTXLogoDraft_v03_20201102.png" descr="FTXLogoDraft_v03_2020110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065000" y="6604000"/>
            <a:ext cx="2894727" cy="2041544"/>
          </a:xfrm>
          <a:prstGeom prst="rect">
            <a:avLst/>
          </a:prstGeom>
          <a:ln w="12700">
            <a:miter lim="400000"/>
          </a:ln>
        </p:spPr>
      </p:pic>
      <p:pic>
        <p:nvPicPr>
          <p:cNvPr id="28" name="FTXLogoDraft_v03_20201102.png" descr="FTXLogoDraft_v03_2020110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065000" y="6477000"/>
            <a:ext cx="2894727" cy="2041544"/>
          </a:xfrm>
          <a:prstGeom prst="rect">
            <a:avLst/>
          </a:prstGeom>
          <a:ln w="12700">
            <a:miter lim="400000"/>
          </a:ln>
        </p:spPr>
      </p:pic>
      <p:pic>
        <p:nvPicPr>
          <p:cNvPr id="29" name="FTXLogoDraft_v03_20201102.png" descr="FTXLogoDraft_v03_2020110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065000" y="6731000"/>
            <a:ext cx="2894727" cy="2041544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ivider whit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99EDA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2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Subtitl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Title Text"/>
          <p:cNvSpPr txBox="1"/>
          <p:nvPr>
            <p:ph type="title"/>
          </p:nvPr>
        </p:nvSpPr>
        <p:spPr>
          <a:xfrm>
            <a:off x="3336726" y="1721197"/>
            <a:ext cx="5518548" cy="1741290"/>
          </a:xfrm>
          <a:prstGeom prst="rect">
            <a:avLst/>
          </a:prstGeom>
        </p:spPr>
        <p:txBody>
          <a:bodyPr lIns="26789" tIns="26789" rIns="26789" bIns="26789" anchor="b"/>
          <a:lstStyle>
            <a:lvl1pPr algn="ctr" defTabSz="410765">
              <a:defRPr b="0" sz="54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37" name="Body Level One…"/>
          <p:cNvSpPr txBox="1"/>
          <p:nvPr>
            <p:ph type="body" sz="quarter" idx="1"/>
          </p:nvPr>
        </p:nvSpPr>
        <p:spPr>
          <a:xfrm>
            <a:off x="3336726" y="3516064"/>
            <a:ext cx="5518548" cy="596058"/>
          </a:xfrm>
          <a:prstGeom prst="rect">
            <a:avLst/>
          </a:prstGeom>
        </p:spPr>
        <p:txBody>
          <a:bodyPr lIns="26789" tIns="26789" rIns="26789" bIns="26789">
            <a:normAutofit fontScale="100000" lnSpcReduction="0"/>
          </a:bodyPr>
          <a:lstStyle>
            <a:lvl1pPr marL="0" indent="0" algn="ctr" defTabSz="410765">
              <a:lnSpc>
                <a:spcPct val="100000"/>
              </a:lnSpc>
              <a:spcBef>
                <a:spcPts val="0"/>
              </a:spcBef>
              <a:buSzTx/>
              <a:buFontTx/>
              <a:buNone/>
              <a:tabLst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 defTabSz="410765">
              <a:lnSpc>
                <a:spcPct val="100000"/>
              </a:lnSpc>
              <a:spcBef>
                <a:spcPts val="0"/>
              </a:spcBef>
              <a:buSzTx/>
              <a:buFontTx/>
              <a:buNone/>
              <a:tabLst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 defTabSz="410765">
              <a:lnSpc>
                <a:spcPct val="100000"/>
              </a:lnSpc>
              <a:spcBef>
                <a:spcPts val="0"/>
              </a:spcBef>
              <a:buSzTx/>
              <a:buFontTx/>
              <a:buNone/>
              <a:tabLst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 defTabSz="410765">
              <a:lnSpc>
                <a:spcPct val="100000"/>
              </a:lnSpc>
              <a:spcBef>
                <a:spcPts val="0"/>
              </a:spcBef>
              <a:buSzTx/>
              <a:buFontTx/>
              <a:buNone/>
              <a:tabLst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 defTabSz="410765">
              <a:lnSpc>
                <a:spcPct val="100000"/>
              </a:lnSpc>
              <a:spcBef>
                <a:spcPts val="0"/>
              </a:spcBef>
              <a:buSzTx/>
              <a:buFontTx/>
              <a:buNone/>
              <a:tabLst/>
              <a:defRPr sz="24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8" name="Slide Number"/>
          <p:cNvSpPr txBox="1"/>
          <p:nvPr>
            <p:ph type="sldNum" sz="quarter" idx="2"/>
          </p:nvPr>
        </p:nvSpPr>
        <p:spPr>
          <a:xfrm>
            <a:off x="5997524" y="5759648"/>
            <a:ext cx="193380" cy="189964"/>
          </a:xfrm>
          <a:prstGeom prst="rect">
            <a:avLst/>
          </a:prstGeom>
        </p:spPr>
        <p:txBody>
          <a:bodyPr lIns="26789" tIns="26789" rIns="26789" bIns="26789" anchor="t"/>
          <a:lstStyle>
            <a:lvl1pPr algn="ctr" defTabSz="410765">
              <a:defRPr sz="9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lide Number"/>
          <p:cNvSpPr txBox="1"/>
          <p:nvPr>
            <p:ph type="sldNum" sz="quarter" idx="2"/>
          </p:nvPr>
        </p:nvSpPr>
        <p:spPr>
          <a:xfrm>
            <a:off x="11661327" y="6488417"/>
            <a:ext cx="266974" cy="259222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18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246" name="Grafik 6" descr="Grafik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7916" y="6582958"/>
            <a:ext cx="287967" cy="86401"/>
          </a:xfrm>
          <a:prstGeom prst="rect">
            <a:avLst/>
          </a:prstGeom>
          <a:ln w="12700">
            <a:miter lim="400000"/>
          </a:ln>
        </p:spPr>
      </p:pic>
      <p:sp>
        <p:nvSpPr>
          <p:cNvPr id="247" name="Title Text"/>
          <p:cNvSpPr txBox="1"/>
          <p:nvPr>
            <p:ph type="title"/>
          </p:nvPr>
        </p:nvSpPr>
        <p:spPr>
          <a:xfrm>
            <a:off x="407987" y="349611"/>
            <a:ext cx="11376026" cy="45109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3000">
                <a:solidFill>
                  <a:srgbClr val="009FD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48" name="Body Level One…"/>
          <p:cNvSpPr txBox="1"/>
          <p:nvPr>
            <p:ph type="body" sz="quarter" idx="1"/>
          </p:nvPr>
        </p:nvSpPr>
        <p:spPr>
          <a:xfrm>
            <a:off x="407987" y="817500"/>
            <a:ext cx="11376026" cy="379253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tabLst>
                <a:tab pos="266700" algn="l"/>
              </a:tabLst>
              <a:defRPr b="1" sz="1600">
                <a:solidFill>
                  <a:srgbClr val="FF9E1B"/>
                </a:solidFill>
              </a:defRPr>
            </a:lvl1pPr>
            <a:lvl2pPr marL="0" indent="266700">
              <a:lnSpc>
                <a:spcPct val="100000"/>
              </a:lnSpc>
              <a:spcBef>
                <a:spcPts val="0"/>
              </a:spcBef>
              <a:buSzTx/>
              <a:buFontTx/>
              <a:buNone/>
              <a:tabLst>
                <a:tab pos="266700" algn="l"/>
              </a:tabLst>
              <a:defRPr b="1" sz="1600">
                <a:solidFill>
                  <a:srgbClr val="FF9E1B"/>
                </a:solidFill>
              </a:defRPr>
            </a:lvl2pPr>
            <a:lvl3pPr marL="809625" indent="-266700">
              <a:lnSpc>
                <a:spcPct val="100000"/>
              </a:lnSpc>
              <a:spcBef>
                <a:spcPts val="0"/>
              </a:spcBef>
              <a:buFontTx/>
              <a:tabLst>
                <a:tab pos="266700" algn="l"/>
              </a:tabLst>
              <a:defRPr b="1" sz="1600">
                <a:solidFill>
                  <a:srgbClr val="FF9E1B"/>
                </a:solidFill>
              </a:defRPr>
            </a:lvl3pPr>
            <a:lvl4pPr marL="1076325" indent="-266700">
              <a:lnSpc>
                <a:spcPct val="100000"/>
              </a:lnSpc>
              <a:spcBef>
                <a:spcPts val="0"/>
              </a:spcBef>
              <a:buFontTx/>
              <a:tabLst>
                <a:tab pos="266700" algn="l"/>
              </a:tabLst>
              <a:defRPr b="1" sz="1600">
                <a:solidFill>
                  <a:srgbClr val="FF9E1B"/>
                </a:solidFill>
              </a:defRPr>
            </a:lvl4pPr>
            <a:lvl5pPr marL="1343025" indent="-266700">
              <a:lnSpc>
                <a:spcPct val="100000"/>
              </a:lnSpc>
              <a:spcBef>
                <a:spcPts val="0"/>
              </a:spcBef>
              <a:buFontTx/>
              <a:tabLst>
                <a:tab pos="266700" algn="l"/>
              </a:tabLst>
              <a:defRPr b="1" sz="1600">
                <a:solidFill>
                  <a:srgbClr val="FF9E1B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9" name="Fußzeilenplatzhalter 3"/>
          <p:cNvSpPr txBox="1"/>
          <p:nvPr/>
        </p:nvSpPr>
        <p:spPr>
          <a:xfrm>
            <a:off x="748799" y="6562658"/>
            <a:ext cx="9991718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900"/>
            </a:lvl1pPr>
          </a:lstStyle>
          <a:p>
            <a:pPr/>
            <a:r>
              <a:t>European Linear Collider Meeting | 18 Dec 2024  |   Jenny List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lide Number"/>
          <p:cNvSpPr txBox="1"/>
          <p:nvPr>
            <p:ph type="sldNum" sz="quarter" idx="2"/>
          </p:nvPr>
        </p:nvSpPr>
        <p:spPr>
          <a:xfrm>
            <a:off x="11661327" y="6488417"/>
            <a:ext cx="266974" cy="259222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1800"/>
            </a:lvl1pPr>
          </a:lstStyle>
          <a:p>
            <a:pPr/>
            <a:fld id="{86CB4B4D-7CA3-9044-876B-883B54F8677D}" type="slidenum"/>
          </a:p>
        </p:txBody>
      </p:sp>
      <p:pic>
        <p:nvPicPr>
          <p:cNvPr id="257" name="Grafik 6" descr="Grafik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7916" y="6582958"/>
            <a:ext cx="287967" cy="86401"/>
          </a:xfrm>
          <a:prstGeom prst="rect">
            <a:avLst/>
          </a:prstGeom>
          <a:ln w="12700">
            <a:miter lim="400000"/>
          </a:ln>
        </p:spPr>
      </p:pic>
      <p:sp>
        <p:nvSpPr>
          <p:cNvPr id="258" name="Title Text"/>
          <p:cNvSpPr txBox="1"/>
          <p:nvPr>
            <p:ph type="title"/>
          </p:nvPr>
        </p:nvSpPr>
        <p:spPr>
          <a:xfrm>
            <a:off x="407987" y="349611"/>
            <a:ext cx="11376026" cy="45109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3000">
                <a:solidFill>
                  <a:srgbClr val="009FD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59" name="Body Level One…"/>
          <p:cNvSpPr txBox="1"/>
          <p:nvPr>
            <p:ph type="body" sz="quarter" idx="1"/>
          </p:nvPr>
        </p:nvSpPr>
        <p:spPr>
          <a:xfrm>
            <a:off x="407987" y="817500"/>
            <a:ext cx="11376026" cy="379253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tabLst>
                <a:tab pos="266700" algn="l"/>
              </a:tabLst>
              <a:defRPr b="1" sz="1600">
                <a:solidFill>
                  <a:srgbClr val="FF9E1B"/>
                </a:solidFill>
              </a:defRPr>
            </a:lvl1pPr>
            <a:lvl2pPr marL="0" indent="266700">
              <a:lnSpc>
                <a:spcPct val="100000"/>
              </a:lnSpc>
              <a:spcBef>
                <a:spcPts val="0"/>
              </a:spcBef>
              <a:buSzTx/>
              <a:buFontTx/>
              <a:buNone/>
              <a:tabLst>
                <a:tab pos="266700" algn="l"/>
              </a:tabLst>
              <a:defRPr b="1" sz="1600">
                <a:solidFill>
                  <a:srgbClr val="FF9E1B"/>
                </a:solidFill>
              </a:defRPr>
            </a:lvl2pPr>
            <a:lvl3pPr marL="809625" indent="-266700">
              <a:lnSpc>
                <a:spcPct val="100000"/>
              </a:lnSpc>
              <a:spcBef>
                <a:spcPts val="0"/>
              </a:spcBef>
              <a:buFontTx/>
              <a:tabLst>
                <a:tab pos="266700" algn="l"/>
              </a:tabLst>
              <a:defRPr b="1" sz="1600">
                <a:solidFill>
                  <a:srgbClr val="FF9E1B"/>
                </a:solidFill>
              </a:defRPr>
            </a:lvl3pPr>
            <a:lvl4pPr marL="1076325" indent="-266700">
              <a:lnSpc>
                <a:spcPct val="100000"/>
              </a:lnSpc>
              <a:spcBef>
                <a:spcPts val="0"/>
              </a:spcBef>
              <a:buFontTx/>
              <a:tabLst>
                <a:tab pos="266700" algn="l"/>
              </a:tabLst>
              <a:defRPr b="1" sz="1600">
                <a:solidFill>
                  <a:srgbClr val="FF9E1B"/>
                </a:solidFill>
              </a:defRPr>
            </a:lvl4pPr>
            <a:lvl5pPr marL="1343025" indent="-266700">
              <a:lnSpc>
                <a:spcPct val="100000"/>
              </a:lnSpc>
              <a:spcBef>
                <a:spcPts val="0"/>
              </a:spcBef>
              <a:buFontTx/>
              <a:tabLst>
                <a:tab pos="266700" algn="l"/>
              </a:tabLst>
              <a:defRPr b="1" sz="1600">
                <a:solidFill>
                  <a:srgbClr val="FF9E1B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0" name="Fußzeilenplatzhalter 3"/>
          <p:cNvSpPr txBox="1"/>
          <p:nvPr/>
        </p:nvSpPr>
        <p:spPr>
          <a:xfrm>
            <a:off x="748799" y="6562658"/>
            <a:ext cx="9991718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900"/>
            </a:lvl1pPr>
          </a:lstStyle>
          <a:p>
            <a:pPr/>
            <a:r>
              <a:t>Determining the Higgs Potenitial | FTX  I  17 Sep 2024  |   Jenny List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2 Content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lide Number"/>
          <p:cNvSpPr txBox="1"/>
          <p:nvPr>
            <p:ph type="sldNum" sz="quarter" idx="2"/>
          </p:nvPr>
        </p:nvSpPr>
        <p:spPr>
          <a:xfrm>
            <a:off x="11853123" y="6496547"/>
            <a:ext cx="182217" cy="172815"/>
          </a:xfrm>
          <a:prstGeom prst="rect">
            <a:avLst/>
          </a:prstGeom>
        </p:spPr>
        <p:txBody>
          <a:bodyPr lIns="0" tIns="0" rIns="0" bIns="0" anchor="t"/>
          <a:lstStyle>
            <a:lvl1pPr algn="l"/>
          </a:lstStyle>
          <a:p>
            <a:pPr/>
            <a:fld id="{86CB4B4D-7CA3-9044-876B-883B54F8677D}" type="slidenum"/>
          </a:p>
        </p:txBody>
      </p:sp>
      <p:sp>
        <p:nvSpPr>
          <p:cNvPr id="268" name="Title Text"/>
          <p:cNvSpPr txBox="1"/>
          <p:nvPr>
            <p:ph type="title"/>
          </p:nvPr>
        </p:nvSpPr>
        <p:spPr>
          <a:xfrm>
            <a:off x="407987" y="349611"/>
            <a:ext cx="11376026" cy="45109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30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69" name="Body Level One…"/>
          <p:cNvSpPr txBox="1"/>
          <p:nvPr>
            <p:ph type="body" sz="quarter" idx="1"/>
          </p:nvPr>
        </p:nvSpPr>
        <p:spPr>
          <a:xfrm>
            <a:off x="407987" y="817500"/>
            <a:ext cx="11376026" cy="451099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1pPr>
            <a:lvl2pPr marL="0" indent="26670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2pPr>
            <a:lvl3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3pPr>
            <a:lvl4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4pPr>
            <a:lvl5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270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4950" y="6325111"/>
            <a:ext cx="1581098" cy="483822"/>
          </a:xfrm>
          <a:prstGeom prst="rect">
            <a:avLst/>
          </a:prstGeom>
          <a:ln w="12700">
            <a:miter lim="400000"/>
          </a:ln>
        </p:spPr>
      </p:pic>
      <p:sp>
        <p:nvSpPr>
          <p:cNvPr id="271" name="Fußzeilenplatzhalter 3"/>
          <p:cNvSpPr txBox="1"/>
          <p:nvPr/>
        </p:nvSpPr>
        <p:spPr>
          <a:xfrm>
            <a:off x="1966809" y="6562658"/>
            <a:ext cx="8011410" cy="12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900"/>
            </a:lvl1pPr>
          </a:lstStyle>
          <a:p>
            <a:pPr/>
            <a:r>
              <a:t>Scenarios | LCVision Community Event | 9 Jan 2025  | Jenny List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Text and 2 Picture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lide Number"/>
          <p:cNvSpPr txBox="1"/>
          <p:nvPr>
            <p:ph type="sldNum" sz="quarter" idx="2"/>
          </p:nvPr>
        </p:nvSpPr>
        <p:spPr>
          <a:xfrm>
            <a:off x="11699427" y="6500530"/>
            <a:ext cx="266974" cy="259223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1800"/>
            </a:lvl1pPr>
          </a:lstStyle>
          <a:p>
            <a:pPr/>
            <a:fld id="{86CB4B4D-7CA3-9044-876B-883B54F8677D}" type="slidenum"/>
          </a:p>
        </p:txBody>
      </p:sp>
      <p:sp>
        <p:nvSpPr>
          <p:cNvPr id="279" name="Title Text"/>
          <p:cNvSpPr txBox="1"/>
          <p:nvPr>
            <p:ph type="title"/>
          </p:nvPr>
        </p:nvSpPr>
        <p:spPr>
          <a:xfrm>
            <a:off x="407987" y="349611"/>
            <a:ext cx="11376026" cy="45109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3000">
                <a:solidFill>
                  <a:srgbClr val="005493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80" name="Textplatzhalter 6"/>
          <p:cNvSpPr/>
          <p:nvPr>
            <p:ph type="body" sz="quarter" idx="21"/>
          </p:nvPr>
        </p:nvSpPr>
        <p:spPr>
          <a:xfrm>
            <a:off x="407987" y="1406427"/>
            <a:ext cx="5616576" cy="2454375"/>
          </a:xfrm>
          <a:prstGeom prst="rect">
            <a:avLst/>
          </a:prstGeom>
          <a:ln w="3175"/>
        </p:spPr>
        <p:txBody>
          <a:bodyPr>
            <a:normAutofit fontScale="100000" lnSpcReduction="0"/>
          </a:bodyPr>
          <a:lstStyle/>
          <a:p>
            <a:pPr/>
          </a:p>
        </p:txBody>
      </p:sp>
      <p:sp>
        <p:nvSpPr>
          <p:cNvPr id="281" name="Textplatzhalter 6"/>
          <p:cNvSpPr/>
          <p:nvPr>
            <p:ph type="body" sz="quarter" idx="22"/>
          </p:nvPr>
        </p:nvSpPr>
        <p:spPr>
          <a:xfrm>
            <a:off x="407987" y="3963532"/>
            <a:ext cx="5616576" cy="2454375"/>
          </a:xfrm>
          <a:prstGeom prst="rect">
            <a:avLst/>
          </a:prstGeom>
          <a:ln w="3175"/>
        </p:spPr>
        <p:txBody>
          <a:bodyPr>
            <a:normAutofit fontScale="100000" lnSpcReduction="0"/>
          </a:bodyPr>
          <a:lstStyle/>
          <a:p>
            <a:pPr/>
          </a:p>
        </p:txBody>
      </p:sp>
      <p:sp>
        <p:nvSpPr>
          <p:cNvPr id="282" name="Bildplatzhalter 6"/>
          <p:cNvSpPr/>
          <p:nvPr>
            <p:ph type="pic" sz="quarter" idx="23"/>
          </p:nvPr>
        </p:nvSpPr>
        <p:spPr>
          <a:xfrm>
            <a:off x="6167437" y="1449388"/>
            <a:ext cx="5616577" cy="2411413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283" name="Bildplatzhalter 6"/>
          <p:cNvSpPr/>
          <p:nvPr>
            <p:ph type="pic" sz="quarter" idx="24"/>
          </p:nvPr>
        </p:nvSpPr>
        <p:spPr>
          <a:xfrm>
            <a:off x="6167437" y="4005262"/>
            <a:ext cx="5616578" cy="2412645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284" name="Fußzeilenplatzhalter 2"/>
          <p:cNvSpPr txBox="1"/>
          <p:nvPr/>
        </p:nvSpPr>
        <p:spPr>
          <a:xfrm>
            <a:off x="181978" y="6562369"/>
            <a:ext cx="9948937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1000"/>
            </a:lvl1pPr>
          </a:lstStyle>
          <a:p>
            <a:pPr/>
            <a:r>
              <a:t>LC Vision | J. List | LCWS | 11 July 2024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Text and 2 Picture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lide Number"/>
          <p:cNvSpPr txBox="1"/>
          <p:nvPr>
            <p:ph type="sldNum" sz="quarter" idx="2"/>
          </p:nvPr>
        </p:nvSpPr>
        <p:spPr>
          <a:xfrm>
            <a:off x="11699427" y="6500530"/>
            <a:ext cx="266974" cy="259223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1800"/>
            </a:lvl1pPr>
          </a:lstStyle>
          <a:p>
            <a:pPr/>
            <a:fld id="{86CB4B4D-7CA3-9044-876B-883B54F8677D}" type="slidenum"/>
          </a:p>
        </p:txBody>
      </p:sp>
      <p:sp>
        <p:nvSpPr>
          <p:cNvPr id="292" name="Title Text"/>
          <p:cNvSpPr txBox="1"/>
          <p:nvPr>
            <p:ph type="title"/>
          </p:nvPr>
        </p:nvSpPr>
        <p:spPr>
          <a:xfrm>
            <a:off x="407987" y="349611"/>
            <a:ext cx="11376026" cy="45109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3000">
                <a:solidFill>
                  <a:srgbClr val="005493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93" name="Textplatzhalter 6"/>
          <p:cNvSpPr/>
          <p:nvPr>
            <p:ph type="body" sz="quarter" idx="21"/>
          </p:nvPr>
        </p:nvSpPr>
        <p:spPr>
          <a:xfrm>
            <a:off x="407987" y="1406427"/>
            <a:ext cx="5616576" cy="2454375"/>
          </a:xfrm>
          <a:prstGeom prst="rect">
            <a:avLst/>
          </a:prstGeom>
          <a:ln w="3175"/>
        </p:spPr>
        <p:txBody>
          <a:bodyPr>
            <a:normAutofit fontScale="100000" lnSpcReduction="0"/>
          </a:bodyPr>
          <a:lstStyle/>
          <a:p>
            <a:pPr/>
          </a:p>
        </p:txBody>
      </p:sp>
      <p:sp>
        <p:nvSpPr>
          <p:cNvPr id="294" name="Textplatzhalter 6"/>
          <p:cNvSpPr/>
          <p:nvPr>
            <p:ph type="body" sz="quarter" idx="22"/>
          </p:nvPr>
        </p:nvSpPr>
        <p:spPr>
          <a:xfrm>
            <a:off x="407987" y="3963532"/>
            <a:ext cx="5616576" cy="2454375"/>
          </a:xfrm>
          <a:prstGeom prst="rect">
            <a:avLst/>
          </a:prstGeom>
          <a:ln w="3175"/>
        </p:spPr>
        <p:txBody>
          <a:bodyPr>
            <a:normAutofit fontScale="100000" lnSpcReduction="0"/>
          </a:bodyPr>
          <a:lstStyle/>
          <a:p>
            <a:pPr/>
          </a:p>
        </p:txBody>
      </p:sp>
      <p:sp>
        <p:nvSpPr>
          <p:cNvPr id="295" name="Bildplatzhalter 6"/>
          <p:cNvSpPr/>
          <p:nvPr>
            <p:ph type="pic" sz="quarter" idx="23"/>
          </p:nvPr>
        </p:nvSpPr>
        <p:spPr>
          <a:xfrm>
            <a:off x="6167437" y="1449388"/>
            <a:ext cx="5616577" cy="2411413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296" name="Bildplatzhalter 6"/>
          <p:cNvSpPr/>
          <p:nvPr>
            <p:ph type="pic" sz="quarter" idx="24"/>
          </p:nvPr>
        </p:nvSpPr>
        <p:spPr>
          <a:xfrm>
            <a:off x="6167437" y="4005262"/>
            <a:ext cx="5616578" cy="2412645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297" name="Fußzeilenplatzhalter 2"/>
          <p:cNvSpPr txBox="1"/>
          <p:nvPr/>
        </p:nvSpPr>
        <p:spPr>
          <a:xfrm>
            <a:off x="181978" y="6562369"/>
            <a:ext cx="9948937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1000"/>
            </a:lvl1pPr>
          </a:lstStyle>
          <a:p>
            <a:pPr/>
            <a:r>
              <a:t>Alternative for CERN | J. List | FC@CERN Communiity Event | 23 May 2024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ivider cy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ivider whit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und Inhal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feld 3"/>
          <p:cNvSpPr txBox="1"/>
          <p:nvPr/>
        </p:nvSpPr>
        <p:spPr>
          <a:xfrm>
            <a:off x="403111" y="6580799"/>
            <a:ext cx="436305" cy="135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b="1" sz="1000">
                <a:solidFill>
                  <a:schemeClr val="accent1"/>
                </a:solidFill>
              </a:defRPr>
            </a:pPr>
            <a:r>
              <a:t>DESY</a:t>
            </a:r>
            <a:r>
              <a:rPr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54" name="Slide Number"/>
          <p:cNvSpPr txBox="1"/>
          <p:nvPr>
            <p:ph type="sldNum" sz="quarter" idx="2"/>
          </p:nvPr>
        </p:nvSpPr>
        <p:spPr>
          <a:xfrm>
            <a:off x="10848527" y="6580799"/>
            <a:ext cx="266974" cy="259223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1800"/>
            </a:lvl1pPr>
          </a:lstStyle>
          <a:p>
            <a:pPr/>
            <a:fld id="{86CB4B4D-7CA3-9044-876B-883B54F8677D}" type="slidenum"/>
          </a:p>
        </p:txBody>
      </p:sp>
      <p:sp>
        <p:nvSpPr>
          <p:cNvPr id="55" name="Title Text"/>
          <p:cNvSpPr txBox="1"/>
          <p:nvPr>
            <p:ph type="title"/>
          </p:nvPr>
        </p:nvSpPr>
        <p:spPr>
          <a:xfrm>
            <a:off x="407987" y="349611"/>
            <a:ext cx="11376026" cy="45109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30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6" name="Body Level One…"/>
          <p:cNvSpPr txBox="1"/>
          <p:nvPr>
            <p:ph type="body" sz="quarter" idx="1"/>
          </p:nvPr>
        </p:nvSpPr>
        <p:spPr>
          <a:xfrm>
            <a:off x="407987" y="817500"/>
            <a:ext cx="11376026" cy="379253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1pPr>
            <a:lvl2pPr marL="0" indent="26670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2pPr>
            <a:lvl3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3pPr>
            <a:lvl4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4pPr>
            <a:lvl5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2 Content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feld 3"/>
          <p:cNvSpPr txBox="1"/>
          <p:nvPr/>
        </p:nvSpPr>
        <p:spPr>
          <a:xfrm>
            <a:off x="403111" y="6580799"/>
            <a:ext cx="436305" cy="135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b="1" sz="1000">
                <a:solidFill>
                  <a:schemeClr val="accent1"/>
                </a:solidFill>
              </a:defRPr>
            </a:pPr>
            <a:r>
              <a:t>DESY</a:t>
            </a:r>
            <a:r>
              <a:rPr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xfrm>
            <a:off x="11561023" y="6518961"/>
            <a:ext cx="266974" cy="259223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1800"/>
            </a:lvl1pPr>
          </a:lstStyle>
          <a:p>
            <a:pPr/>
            <a:fld id="{86CB4B4D-7CA3-9044-876B-883B54F8677D}" type="slidenum"/>
          </a:p>
        </p:txBody>
      </p:sp>
      <p:sp>
        <p:nvSpPr>
          <p:cNvPr id="65" name="Title Text"/>
          <p:cNvSpPr txBox="1"/>
          <p:nvPr>
            <p:ph type="title"/>
          </p:nvPr>
        </p:nvSpPr>
        <p:spPr>
          <a:xfrm>
            <a:off x="407987" y="349611"/>
            <a:ext cx="11376026" cy="45109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30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6" name="Body Level One…"/>
          <p:cNvSpPr txBox="1"/>
          <p:nvPr>
            <p:ph type="body" sz="quarter" idx="1"/>
          </p:nvPr>
        </p:nvSpPr>
        <p:spPr>
          <a:xfrm>
            <a:off x="407987" y="817500"/>
            <a:ext cx="11376026" cy="451099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1pPr>
            <a:lvl2pPr marL="0" indent="26670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2pPr>
            <a:lvl3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3pPr>
            <a:lvl4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4pPr>
            <a:lvl5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Fußzeilenplatzhalter 2"/>
          <p:cNvSpPr txBox="1"/>
          <p:nvPr/>
        </p:nvSpPr>
        <p:spPr>
          <a:xfrm>
            <a:off x="839415" y="6580799"/>
            <a:ext cx="9901101" cy="135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1000"/>
            </a:lvl1pPr>
          </a:lstStyle>
          <a:p>
            <a:pPr/>
            <a:r>
              <a:t>| Intro LC Vision Discussion | Jenny List | LCWS | 8 Jul 2024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3 Content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feld 3"/>
          <p:cNvSpPr txBox="1"/>
          <p:nvPr/>
        </p:nvSpPr>
        <p:spPr>
          <a:xfrm>
            <a:off x="403111" y="6580799"/>
            <a:ext cx="436305" cy="135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b="1" sz="1000">
                <a:solidFill>
                  <a:schemeClr val="accent1"/>
                </a:solidFill>
              </a:defRPr>
            </a:pPr>
            <a:r>
              <a:t>DESY</a:t>
            </a:r>
            <a:r>
              <a:rPr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xfrm>
            <a:off x="11558172" y="6518961"/>
            <a:ext cx="266974" cy="259223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1800"/>
            </a:lvl1pPr>
          </a:lstStyle>
          <a:p>
            <a:pPr/>
            <a:fld id="{86CB4B4D-7CA3-9044-876B-883B54F8677D}" type="slidenum"/>
          </a:p>
        </p:txBody>
      </p:sp>
      <p:sp>
        <p:nvSpPr>
          <p:cNvPr id="76" name="Title Text"/>
          <p:cNvSpPr txBox="1"/>
          <p:nvPr>
            <p:ph type="title"/>
          </p:nvPr>
        </p:nvSpPr>
        <p:spPr>
          <a:xfrm>
            <a:off x="407987" y="349611"/>
            <a:ext cx="11376026" cy="45109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30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7" name="Body Level One…"/>
          <p:cNvSpPr txBox="1"/>
          <p:nvPr>
            <p:ph type="body" sz="quarter" idx="1"/>
          </p:nvPr>
        </p:nvSpPr>
        <p:spPr>
          <a:xfrm>
            <a:off x="407987" y="817500"/>
            <a:ext cx="11376026" cy="379253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1pPr>
            <a:lvl2pPr marL="0" indent="26670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2pPr>
            <a:lvl3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3pPr>
            <a:lvl4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4pPr>
            <a:lvl5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Fußzeilenplatzhalter 2"/>
          <p:cNvSpPr txBox="1"/>
          <p:nvPr/>
        </p:nvSpPr>
        <p:spPr>
          <a:xfrm>
            <a:off x="839415" y="6580799"/>
            <a:ext cx="9901101" cy="135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1000"/>
            </a:lvl1pPr>
          </a:lstStyle>
          <a:p>
            <a:pPr/>
            <a:r>
              <a:t>| Status of e+e- Higgs Factory Projects | Jenny List, 24 Aug 2023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Text and 2 Picture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feld 3"/>
          <p:cNvSpPr txBox="1"/>
          <p:nvPr/>
        </p:nvSpPr>
        <p:spPr>
          <a:xfrm>
            <a:off x="403111" y="6580799"/>
            <a:ext cx="436305" cy="135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b="1" sz="1000">
                <a:solidFill>
                  <a:schemeClr val="accent1"/>
                </a:solidFill>
              </a:defRPr>
            </a:pPr>
            <a:r>
              <a:t>DESY</a:t>
            </a:r>
            <a:r>
              <a:rPr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xfrm>
            <a:off x="11561023" y="6562369"/>
            <a:ext cx="266974" cy="259222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1800"/>
            </a:lvl1pPr>
          </a:lstStyle>
          <a:p>
            <a:pPr/>
            <a:fld id="{86CB4B4D-7CA3-9044-876B-883B54F8677D}" type="slidenum"/>
          </a:p>
        </p:txBody>
      </p:sp>
      <p:sp>
        <p:nvSpPr>
          <p:cNvPr id="87" name="Title Text"/>
          <p:cNvSpPr txBox="1"/>
          <p:nvPr>
            <p:ph type="title"/>
          </p:nvPr>
        </p:nvSpPr>
        <p:spPr>
          <a:xfrm>
            <a:off x="407987" y="349611"/>
            <a:ext cx="11376026" cy="45109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30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8" name="Body Level One…"/>
          <p:cNvSpPr txBox="1"/>
          <p:nvPr>
            <p:ph type="body" sz="quarter" idx="1"/>
          </p:nvPr>
        </p:nvSpPr>
        <p:spPr>
          <a:xfrm>
            <a:off x="407987" y="817500"/>
            <a:ext cx="11376026" cy="379253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1pPr>
            <a:lvl2pPr marL="0" indent="26670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2pPr>
            <a:lvl3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3pPr>
            <a:lvl4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4pPr>
            <a:lvl5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9" name="Textplatzhalter 6"/>
          <p:cNvSpPr/>
          <p:nvPr>
            <p:ph type="body" sz="quarter" idx="21"/>
          </p:nvPr>
        </p:nvSpPr>
        <p:spPr>
          <a:xfrm>
            <a:off x="407987" y="1406427"/>
            <a:ext cx="5616576" cy="24543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</a:p>
        </p:txBody>
      </p:sp>
      <p:sp>
        <p:nvSpPr>
          <p:cNvPr id="90" name="Textplatzhalter 6"/>
          <p:cNvSpPr/>
          <p:nvPr>
            <p:ph type="body" sz="quarter" idx="22"/>
          </p:nvPr>
        </p:nvSpPr>
        <p:spPr>
          <a:xfrm>
            <a:off x="407987" y="3963532"/>
            <a:ext cx="5616576" cy="24543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</a:p>
        </p:txBody>
      </p:sp>
      <p:sp>
        <p:nvSpPr>
          <p:cNvPr id="91" name="Bildplatzhalter 6"/>
          <p:cNvSpPr/>
          <p:nvPr>
            <p:ph type="pic" sz="quarter" idx="23"/>
          </p:nvPr>
        </p:nvSpPr>
        <p:spPr>
          <a:xfrm>
            <a:off x="6167437" y="1449388"/>
            <a:ext cx="5616577" cy="2411413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92" name="Bildplatzhalter 6"/>
          <p:cNvSpPr/>
          <p:nvPr>
            <p:ph type="pic" sz="quarter" idx="24"/>
          </p:nvPr>
        </p:nvSpPr>
        <p:spPr>
          <a:xfrm>
            <a:off x="6167437" y="4005262"/>
            <a:ext cx="5616578" cy="2412645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93" name="Fußzeilenplatzhalter 2"/>
          <p:cNvSpPr txBox="1"/>
          <p:nvPr/>
        </p:nvSpPr>
        <p:spPr>
          <a:xfrm>
            <a:off x="839415" y="6580799"/>
            <a:ext cx="9901101" cy="135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1000"/>
            </a:lvl1pPr>
          </a:lstStyle>
          <a:p>
            <a:pPr/>
            <a:r>
              <a:t>| Status of e+e- Higgs Factory Projects | Jenny List, 24 Aug 2023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Text and 2 Object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feld 3"/>
          <p:cNvSpPr txBox="1"/>
          <p:nvPr/>
        </p:nvSpPr>
        <p:spPr>
          <a:xfrm>
            <a:off x="403111" y="6580799"/>
            <a:ext cx="436305" cy="135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b="1" sz="1000">
                <a:solidFill>
                  <a:schemeClr val="accent1"/>
                </a:solidFill>
              </a:defRPr>
            </a:pPr>
            <a:r>
              <a:t>DESY</a:t>
            </a:r>
            <a:r>
              <a:rPr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101" name="Slide Number"/>
          <p:cNvSpPr txBox="1"/>
          <p:nvPr>
            <p:ph type="sldNum" sz="quarter" idx="2"/>
          </p:nvPr>
        </p:nvSpPr>
        <p:spPr>
          <a:xfrm>
            <a:off x="10848527" y="6580799"/>
            <a:ext cx="266974" cy="259223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1800"/>
            </a:lvl1pPr>
          </a:lstStyle>
          <a:p>
            <a:pPr/>
            <a:fld id="{86CB4B4D-7CA3-9044-876B-883B54F8677D}" type="slidenum"/>
          </a:p>
        </p:txBody>
      </p:sp>
      <p:sp>
        <p:nvSpPr>
          <p:cNvPr id="102" name="Title Text"/>
          <p:cNvSpPr txBox="1"/>
          <p:nvPr>
            <p:ph type="title"/>
          </p:nvPr>
        </p:nvSpPr>
        <p:spPr>
          <a:xfrm>
            <a:off x="407987" y="349611"/>
            <a:ext cx="11376026" cy="45109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30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3" name="Body Level One…"/>
          <p:cNvSpPr txBox="1"/>
          <p:nvPr>
            <p:ph type="body" sz="quarter" idx="1"/>
          </p:nvPr>
        </p:nvSpPr>
        <p:spPr>
          <a:xfrm>
            <a:off x="407987" y="817500"/>
            <a:ext cx="11376026" cy="379253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1pPr>
            <a:lvl2pPr marL="0" indent="26670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2pPr>
            <a:lvl3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3pPr>
            <a:lvl4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4pPr>
            <a:lvl5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" name="Textplatzhalter 6"/>
          <p:cNvSpPr/>
          <p:nvPr>
            <p:ph type="body" sz="quarter" idx="21"/>
          </p:nvPr>
        </p:nvSpPr>
        <p:spPr>
          <a:xfrm>
            <a:off x="407987" y="1406427"/>
            <a:ext cx="5616576" cy="24543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</a:p>
        </p:txBody>
      </p:sp>
      <p:sp>
        <p:nvSpPr>
          <p:cNvPr id="105" name="Textplatzhalter 6"/>
          <p:cNvSpPr/>
          <p:nvPr>
            <p:ph type="body" sz="quarter" idx="22"/>
          </p:nvPr>
        </p:nvSpPr>
        <p:spPr>
          <a:xfrm>
            <a:off x="407987" y="3963532"/>
            <a:ext cx="5616576" cy="245437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1.xml"/><Relationship Id="rId23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23.xml"/><Relationship Id="rId25" Type="http://schemas.openxmlformats.org/officeDocument/2006/relationships/slideLayout" Target="../slideLayouts/slideLayout24.xml"/><Relationship Id="rId26" Type="http://schemas.openxmlformats.org/officeDocument/2006/relationships/slideLayout" Target="../slideLayouts/slideLayout25.xml"/><Relationship Id="rId27" Type="http://schemas.openxmlformats.org/officeDocument/2006/relationships/slideLayout" Target="../slideLayouts/slideLayout2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chemeClr val="accen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407987" y="349610"/>
            <a:ext cx="11376026" cy="3511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6000" u="none">
          <a:solidFill>
            <a:srgbClr val="FFFFFF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61950" marR="0" indent="-361950" algn="l" defTabSz="914400" rtl="0" latinLnBrk="0">
        <a:lnSpc>
          <a:spcPct val="110000"/>
        </a:lnSpc>
        <a:spcBef>
          <a:spcPts val="1200"/>
        </a:spcBef>
        <a:spcAft>
          <a:spcPts val="0"/>
        </a:spcAft>
        <a:buClrTx/>
        <a:buSzPct val="100000"/>
        <a:buFont typeface="Arial"/>
        <a:buChar char="•"/>
        <a:tabLst>
          <a:tab pos="355600" algn="l"/>
        </a:tabLst>
        <a:defRPr b="0" baseline="0" cap="none" i="0" spc="0" strike="noStrike" sz="18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661987" marR="0" indent="-300037" algn="l" defTabSz="914400" rtl="0" latinLnBrk="0">
        <a:lnSpc>
          <a:spcPct val="110000"/>
        </a:lnSpc>
        <a:spcBef>
          <a:spcPts val="1200"/>
        </a:spcBef>
        <a:spcAft>
          <a:spcPts val="0"/>
        </a:spcAft>
        <a:buClrTx/>
        <a:buSzPct val="100000"/>
        <a:buFont typeface="Arial"/>
        <a:buChar char="•"/>
        <a:tabLst>
          <a:tab pos="355600" algn="l"/>
        </a:tabLst>
        <a:defRPr b="0" baseline="0" cap="none" i="0" spc="0" strike="noStrike" sz="18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928687" marR="0" indent="-300037" algn="l" defTabSz="914400" rtl="0" latinLnBrk="0">
        <a:lnSpc>
          <a:spcPct val="110000"/>
        </a:lnSpc>
        <a:spcBef>
          <a:spcPts val="1200"/>
        </a:spcBef>
        <a:spcAft>
          <a:spcPts val="0"/>
        </a:spcAft>
        <a:buClrTx/>
        <a:buSzPct val="100000"/>
        <a:buFont typeface="Arial"/>
        <a:buChar char="•"/>
        <a:tabLst>
          <a:tab pos="355600" algn="l"/>
        </a:tabLst>
        <a:defRPr b="0" baseline="0" cap="none" i="0" spc="0" strike="noStrike" sz="18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195387" marR="0" indent="-300037" algn="l" defTabSz="914400" rtl="0" latinLnBrk="0">
        <a:lnSpc>
          <a:spcPct val="110000"/>
        </a:lnSpc>
        <a:spcBef>
          <a:spcPts val="1200"/>
        </a:spcBef>
        <a:spcAft>
          <a:spcPts val="0"/>
        </a:spcAft>
        <a:buClrTx/>
        <a:buSzPct val="100000"/>
        <a:buFont typeface="Arial"/>
        <a:buChar char="•"/>
        <a:tabLst>
          <a:tab pos="355600" algn="l"/>
        </a:tabLst>
        <a:defRPr b="0" baseline="0" cap="none" i="0" spc="0" strike="noStrike" sz="18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1472803" marR="0" indent="-310753" algn="l" defTabSz="914400" rtl="0" latinLnBrk="0">
        <a:lnSpc>
          <a:spcPct val="110000"/>
        </a:lnSpc>
        <a:spcBef>
          <a:spcPts val="1200"/>
        </a:spcBef>
        <a:spcAft>
          <a:spcPts val="0"/>
        </a:spcAft>
        <a:buClrTx/>
        <a:buSzPct val="100000"/>
        <a:buFont typeface="Arial"/>
        <a:buChar char="•"/>
        <a:tabLst>
          <a:tab pos="355600" algn="l"/>
        </a:tabLst>
        <a:defRPr b="0" baseline="0" cap="none" i="0" spc="0" strike="noStrike" sz="18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2514600" marR="0" indent="-228600" algn="l" defTabSz="914400" rtl="0" latinLnBrk="0">
        <a:lnSpc>
          <a:spcPct val="110000"/>
        </a:lnSpc>
        <a:spcBef>
          <a:spcPts val="1200"/>
        </a:spcBef>
        <a:spcAft>
          <a:spcPts val="0"/>
        </a:spcAft>
        <a:buClrTx/>
        <a:buSzPct val="100000"/>
        <a:buFont typeface="Arial"/>
        <a:buChar char="•"/>
        <a:tabLst>
          <a:tab pos="355600" algn="l"/>
        </a:tabLst>
        <a:defRPr b="0" baseline="0" cap="none" i="0" spc="0" strike="noStrike" sz="18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2971800" marR="0" indent="-228600" algn="l" defTabSz="914400" rtl="0" latinLnBrk="0">
        <a:lnSpc>
          <a:spcPct val="110000"/>
        </a:lnSpc>
        <a:spcBef>
          <a:spcPts val="1200"/>
        </a:spcBef>
        <a:spcAft>
          <a:spcPts val="0"/>
        </a:spcAft>
        <a:buClrTx/>
        <a:buSzPct val="100000"/>
        <a:buFont typeface="Arial"/>
        <a:buChar char="•"/>
        <a:tabLst>
          <a:tab pos="355600" algn="l"/>
        </a:tabLst>
        <a:defRPr b="0" baseline="0" cap="none" i="0" spc="0" strike="noStrike" sz="18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3429000" marR="0" indent="-228600" algn="l" defTabSz="914400" rtl="0" latinLnBrk="0">
        <a:lnSpc>
          <a:spcPct val="110000"/>
        </a:lnSpc>
        <a:spcBef>
          <a:spcPts val="1200"/>
        </a:spcBef>
        <a:spcAft>
          <a:spcPts val="0"/>
        </a:spcAft>
        <a:buClrTx/>
        <a:buSzPct val="100000"/>
        <a:buFont typeface="Arial"/>
        <a:buChar char="•"/>
        <a:tabLst>
          <a:tab pos="355600" algn="l"/>
        </a:tabLst>
        <a:defRPr b="0" baseline="0" cap="none" i="0" spc="0" strike="noStrike" sz="18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3886200" marR="0" indent="-228600" algn="l" defTabSz="914400" rtl="0" latinLnBrk="0">
        <a:lnSpc>
          <a:spcPct val="110000"/>
        </a:lnSpc>
        <a:spcBef>
          <a:spcPts val="1200"/>
        </a:spcBef>
        <a:spcAft>
          <a:spcPts val="0"/>
        </a:spcAft>
        <a:buClrTx/>
        <a:buSzPct val="100000"/>
        <a:buFont typeface="Arial"/>
        <a:buChar char="•"/>
        <a:tabLst>
          <a:tab pos="355600" algn="l"/>
        </a:tabLst>
        <a:defRPr b="0" baseline="0" cap="none" i="0" spc="0" strike="noStrike" sz="18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3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4.png"/><Relationship Id="rId3" Type="http://schemas.openxmlformats.org/officeDocument/2006/relationships/image" Target="../media/image18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1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4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4.xml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4.xml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7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4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4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4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Titel 1"/>
          <p:cNvSpPr txBox="1"/>
          <p:nvPr>
            <p:ph type="title"/>
          </p:nvPr>
        </p:nvSpPr>
        <p:spPr>
          <a:xfrm>
            <a:off x="451569" y="721300"/>
            <a:ext cx="10877963" cy="2354827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rgbClr val="3579C2"/>
                </a:solidFill>
              </a:defRPr>
            </a:lvl1pPr>
          </a:lstStyle>
          <a:p>
            <a:pPr/>
            <a:r>
              <a:t>LCVision: Scenarios for Construction and Operation</a:t>
            </a:r>
          </a:p>
        </p:txBody>
      </p:sp>
      <p:sp>
        <p:nvSpPr>
          <p:cNvPr id="307" name="Untertitel 2"/>
          <p:cNvSpPr txBox="1"/>
          <p:nvPr>
            <p:ph type="body" sz="quarter" idx="1"/>
          </p:nvPr>
        </p:nvSpPr>
        <p:spPr>
          <a:xfrm>
            <a:off x="509482" y="4604269"/>
            <a:ext cx="11173036" cy="1004314"/>
          </a:xfrm>
          <a:prstGeom prst="rect">
            <a:avLst/>
          </a:prstGeom>
        </p:spPr>
        <p:txBody>
          <a:bodyPr/>
          <a:lstStyle/>
          <a:p>
            <a:pPr/>
            <a:r>
              <a:t>M. Ishino, </a:t>
            </a:r>
            <a:r>
              <a:rPr u="sng"/>
              <a:t>J. List</a:t>
            </a:r>
            <a:r>
              <a:t>, T. Nakada, M. Peskin, </a:t>
            </a:r>
            <a:br/>
            <a:r>
              <a:t>R. Pöschl,  A. Robson, S. Stapnes</a:t>
            </a:r>
          </a:p>
        </p:txBody>
      </p:sp>
      <p:sp>
        <p:nvSpPr>
          <p:cNvPr id="308" name="Textplatzhalter 3"/>
          <p:cNvSpPr/>
          <p:nvPr/>
        </p:nvSpPr>
        <p:spPr>
          <a:xfrm>
            <a:off x="529684" y="3234178"/>
            <a:ext cx="9889489" cy="8680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defTabSz="1828800">
              <a:lnSpc>
                <a:spcPct val="110000"/>
              </a:lnSpc>
              <a:tabLst>
                <a:tab pos="711200" algn="l"/>
              </a:tabLst>
              <a:defRPr b="1" sz="2400"/>
            </a:pPr>
            <a:r>
              <a:t>LC Vision Community Event</a:t>
            </a:r>
          </a:p>
          <a:p>
            <a:pPr defTabSz="1828800">
              <a:lnSpc>
                <a:spcPct val="110000"/>
              </a:lnSpc>
              <a:tabLst>
                <a:tab pos="711200" algn="l"/>
              </a:tabLst>
              <a:defRPr b="1" sz="2400"/>
            </a:pPr>
            <a:r>
              <a:t>Jan 9, 2025</a:t>
            </a:r>
          </a:p>
        </p:txBody>
      </p:sp>
      <p:pic>
        <p:nvPicPr>
          <p:cNvPr id="30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97938" y="2533340"/>
            <a:ext cx="5206381" cy="386759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61" name="Running Scenario in 2015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Running Scenario in 2015</a:t>
            </a:r>
          </a:p>
        </p:txBody>
      </p:sp>
      <p:sp>
        <p:nvSpPr>
          <p:cNvPr id="362" name="ILC started still at 500 GeV, but initial luminosity had already been halved  (“low power” option)"/>
          <p:cNvSpPr txBox="1"/>
          <p:nvPr>
            <p:ph type="body" sz="quarter" idx="1"/>
          </p:nvPr>
        </p:nvSpPr>
        <p:spPr>
          <a:xfrm>
            <a:off x="407987" y="817500"/>
            <a:ext cx="10783756" cy="451099"/>
          </a:xfrm>
          <a:prstGeom prst="rect">
            <a:avLst/>
          </a:prstGeom>
        </p:spPr>
        <p:txBody>
          <a:bodyPr/>
          <a:lstStyle>
            <a:lvl1pPr>
              <a:spcBef>
                <a:spcPts val="2800"/>
              </a:spcBef>
            </a:lvl1pPr>
          </a:lstStyle>
          <a:p>
            <a:pPr/>
            <a:r>
              <a:t>ILC started still at 500 GeV, but initial luminosity had already been halved  (“low power” option)</a:t>
            </a:r>
          </a:p>
        </p:txBody>
      </p:sp>
      <p:sp>
        <p:nvSpPr>
          <p:cNvPr id="363" name="Textplatzhalter 7"/>
          <p:cNvSpPr txBox="1"/>
          <p:nvPr/>
        </p:nvSpPr>
        <p:spPr>
          <a:xfrm>
            <a:off x="5534152" y="1285388"/>
            <a:ext cx="6355837" cy="5276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marL="165434" indent="-165434" defTabSz="685800">
              <a:spcBef>
                <a:spcPts val="900"/>
              </a:spcBef>
              <a:buSzPct val="100000"/>
              <a:buChar char="•"/>
              <a:tabLst>
                <a:tab pos="266700" algn="l"/>
              </a:tabLst>
              <a:defRPr b="1"/>
            </a:pPr>
            <a:r>
              <a:t>operation 1.6E7 s / year </a:t>
            </a:r>
            <a:r>
              <a:rPr b="0"/>
              <a:t>(more than std CERN assumption)</a:t>
            </a:r>
            <a:endParaRPr b="0"/>
          </a:p>
          <a:p>
            <a:pPr marL="165434" indent="-165434" defTabSz="685800">
              <a:spcBef>
                <a:spcPts val="900"/>
              </a:spcBef>
              <a:buSzPct val="100000"/>
              <a:buChar char="•"/>
              <a:tabLst>
                <a:tab pos="266700" algn="l"/>
              </a:tabLst>
              <a:defRPr b="1"/>
            </a:pPr>
            <a:r>
              <a:t>start at 500 GeV</a:t>
            </a:r>
          </a:p>
          <a:p>
            <a:pPr lvl="1" marL="451184" indent="-165434" defTabSz="685800">
              <a:spcBef>
                <a:spcPts val="900"/>
              </a:spcBef>
              <a:buSzPct val="100000"/>
              <a:buChar char="•"/>
              <a:tabLst>
                <a:tab pos="266700" algn="l"/>
              </a:tabLst>
            </a:pPr>
            <a:r>
              <a:t>initial peak lumi = 1.8E34 / s / cm2  </a:t>
            </a:r>
            <a:br/>
            <a:r>
              <a:t>(= 1315 bunches / train)</a:t>
            </a:r>
          </a:p>
          <a:p>
            <a:pPr lvl="1" marL="451184" indent="-165434" defTabSz="685800">
              <a:spcBef>
                <a:spcPts val="900"/>
              </a:spcBef>
              <a:buSzPct val="100000"/>
              <a:buChar char="•"/>
              <a:tabLst>
                <a:tab pos="266700" algn="l"/>
              </a:tabLst>
            </a:pPr>
            <a:r>
              <a:t>luminosity upgrade 3.6E34 / s / cm2 </a:t>
            </a:r>
            <a:br/>
            <a:r>
              <a:t>(= 2625 bunches / train)</a:t>
            </a:r>
          </a:p>
          <a:p>
            <a:pPr marL="165434" indent="-165434" defTabSz="685800">
              <a:spcBef>
                <a:spcPts val="900"/>
              </a:spcBef>
              <a:buSzPct val="100000"/>
              <a:buChar char="•"/>
              <a:tabLst>
                <a:tab pos="266700" algn="l"/>
              </a:tabLst>
            </a:pPr>
            <a:r>
              <a:t>at lower energies</a:t>
            </a:r>
          </a:p>
          <a:p>
            <a:pPr lvl="1" marL="451184" indent="-165434" defTabSz="685800">
              <a:spcBef>
                <a:spcPts val="900"/>
              </a:spcBef>
              <a:buSzPct val="100000"/>
              <a:buChar char="•"/>
              <a:tabLst>
                <a:tab pos="266700" algn="l"/>
              </a:tabLst>
            </a:pPr>
            <a:r>
              <a:t>linac is operated at lower gradient</a:t>
            </a:r>
          </a:p>
          <a:p>
            <a:pPr lvl="1" marL="451184" indent="-165434" defTabSz="685800">
              <a:spcBef>
                <a:spcPts val="900"/>
              </a:spcBef>
              <a:buSzPct val="100000"/>
              <a:buChar char="•"/>
              <a:tabLst>
                <a:tab pos="266700" algn="l"/>
              </a:tabLst>
              <a:defRPr b="1"/>
            </a:pPr>
            <a:r>
              <a:t>use spare RF &amp; cryogenic power to increase train repetition rate to 10 (7) Hz at 250 (350) GeV</a:t>
            </a:r>
          </a:p>
          <a:p>
            <a:pPr marL="165434" indent="-165434" defTabSz="685800">
              <a:spcBef>
                <a:spcPts val="900"/>
              </a:spcBef>
              <a:buSzPct val="100000"/>
              <a:buChar char="•"/>
              <a:tabLst>
                <a:tab pos="266700" algn="l"/>
              </a:tabLst>
              <a:defRPr b="1"/>
            </a:pPr>
            <a:r>
              <a:t>assume slow ramp-up to peak luminosity</a:t>
            </a:r>
          </a:p>
          <a:p>
            <a:pPr lvl="1" marL="451184" indent="-165434" defTabSz="685800">
              <a:spcBef>
                <a:spcPts val="900"/>
              </a:spcBef>
              <a:buSzPct val="100000"/>
              <a:buChar char="•"/>
              <a:tabLst>
                <a:tab pos="266700" algn="l"/>
              </a:tabLst>
            </a:pPr>
            <a:r>
              <a:t>0.1, 0.3, 0.6, 1.0 in years 1-4</a:t>
            </a:r>
          </a:p>
          <a:p>
            <a:pPr lvl="1" marL="451184" indent="-165434" defTabSz="685800">
              <a:spcBef>
                <a:spcPts val="900"/>
              </a:spcBef>
              <a:buSzPct val="100000"/>
              <a:buChar char="•"/>
              <a:tabLst>
                <a:tab pos="266700" algn="l"/>
              </a:tabLst>
            </a:pPr>
            <a:r>
              <a:t>0.25, 0.75, 1.0 after first change to 10 Hz</a:t>
            </a:r>
          </a:p>
          <a:p>
            <a:pPr lvl="1" marL="451184" indent="-165434" defTabSz="685800">
              <a:spcBef>
                <a:spcPts val="900"/>
              </a:spcBef>
              <a:buSzPct val="100000"/>
              <a:buChar char="•"/>
              <a:tabLst>
                <a:tab pos="266700" algn="l"/>
              </a:tabLst>
            </a:pPr>
            <a:r>
              <a:t>0.1, 0.5, 1.0 after lumi upgrade</a:t>
            </a:r>
          </a:p>
        </p:txBody>
      </p:sp>
      <p:pic>
        <p:nvPicPr>
          <p:cNvPr id="36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5832" y="1750624"/>
            <a:ext cx="4720157" cy="360295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Slide Number"/>
          <p:cNvSpPr txBox="1"/>
          <p:nvPr>
            <p:ph type="sldNum" sz="quarter" idx="2"/>
          </p:nvPr>
        </p:nvSpPr>
        <p:spPr>
          <a:xfrm>
            <a:off x="11853123" y="6496547"/>
            <a:ext cx="170906" cy="17281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67" name="Staged machine 2017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Staged machine 2017</a:t>
            </a:r>
          </a:p>
        </p:txBody>
      </p:sp>
      <p:sp>
        <p:nvSpPr>
          <p:cNvPr id="368" name="Start at 250 GeV: half the linac length, and also reduced RF &amp; Cryo power"/>
          <p:cNvSpPr txBox="1"/>
          <p:nvPr>
            <p:ph type="body" sz="quarter" idx="1"/>
          </p:nvPr>
        </p:nvSpPr>
        <p:spPr>
          <a:xfrm>
            <a:off x="407987" y="817500"/>
            <a:ext cx="10783756" cy="451099"/>
          </a:xfrm>
          <a:prstGeom prst="rect">
            <a:avLst/>
          </a:prstGeom>
        </p:spPr>
        <p:txBody>
          <a:bodyPr/>
          <a:lstStyle>
            <a:lvl1pPr>
              <a:spcBef>
                <a:spcPts val="2800"/>
              </a:spcBef>
            </a:lvl1pPr>
          </a:lstStyle>
          <a:p>
            <a:pPr/>
            <a:r>
              <a:t>Start at 250 GeV: half the linac length, and also reduced RF &amp; Cryo power</a:t>
            </a:r>
          </a:p>
        </p:txBody>
      </p:sp>
      <p:sp>
        <p:nvSpPr>
          <p:cNvPr id="369" name="Textplatzhalter 7"/>
          <p:cNvSpPr txBox="1"/>
          <p:nvPr/>
        </p:nvSpPr>
        <p:spPr>
          <a:xfrm>
            <a:off x="515476" y="1285388"/>
            <a:ext cx="10783757" cy="9422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marL="220578" indent="-220578" defTabSz="914400">
              <a:spcBef>
                <a:spcPts val="1200"/>
              </a:spcBef>
              <a:buSzPct val="100000"/>
              <a:buChar char="•"/>
              <a:tabLst>
                <a:tab pos="355600" algn="l"/>
              </a:tabLst>
              <a:defRPr b="1" sz="2400"/>
            </a:pPr>
            <a:r>
              <a:t>no 10 Hz operation possible in initial configuration</a:t>
            </a:r>
          </a:p>
          <a:p>
            <a:pPr marL="220578" indent="-220578" defTabSz="914400">
              <a:spcBef>
                <a:spcPts val="1200"/>
              </a:spcBef>
              <a:buSzPct val="100000"/>
              <a:buChar char="•"/>
              <a:tabLst>
                <a:tab pos="355600" algn="l"/>
              </a:tabLst>
              <a:defRPr sz="2400"/>
            </a:pPr>
            <a:r>
              <a:t>initial peak lumi 1.35E34 /s /cm2</a:t>
            </a:r>
          </a:p>
        </p:txBody>
      </p:sp>
      <p:pic>
        <p:nvPicPr>
          <p:cNvPr id="37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8794" y="2308476"/>
            <a:ext cx="4924029" cy="375857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73" name="Group"/>
          <p:cNvGrpSpPr/>
          <p:nvPr/>
        </p:nvGrpSpPr>
        <p:grpSpPr>
          <a:xfrm>
            <a:off x="5433497" y="2411748"/>
            <a:ext cx="6528101" cy="3617699"/>
            <a:chOff x="0" y="0"/>
            <a:chExt cx="6528099" cy="3617697"/>
          </a:xfrm>
        </p:grpSpPr>
        <p:pic>
          <p:nvPicPr>
            <p:cNvPr id="371" name="lumi_nhiggstotal_H20-staged.pdf" descr="lumi_nhiggstotal_H20-staged.pdf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0"/>
            <a:stretch>
              <a:fillRect/>
            </a:stretch>
          </p:blipFill>
          <p:spPr>
            <a:xfrm>
              <a:off x="1512857" y="0"/>
              <a:ext cx="5015243" cy="361769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72" name="Arrow"/>
            <p:cNvSpPr/>
            <p:nvPr/>
          </p:nvSpPr>
          <p:spPr>
            <a:xfrm>
              <a:off x="0" y="852691"/>
              <a:ext cx="1293540" cy="1293540"/>
            </a:xfrm>
            <a:prstGeom prst="rightArrow">
              <a:avLst>
                <a:gd name="adj1" fmla="val 32000"/>
                <a:gd name="adj2" fmla="val 64000"/>
              </a:avLst>
            </a:prstGeom>
            <a:solidFill>
              <a:srgbClr val="FFFB00"/>
            </a:solidFill>
            <a:ln w="50800" cap="flat">
              <a:solidFill>
                <a:srgbClr val="FF26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7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76" name="Running Scenario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Running Scenarios</a:t>
            </a:r>
          </a:p>
        </p:txBody>
      </p:sp>
      <p:sp>
        <p:nvSpPr>
          <p:cNvPr id="377" name="Luminosity, Power Consumption and all that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2800"/>
              </a:spcBef>
            </a:lvl1pPr>
          </a:lstStyle>
          <a:p>
            <a:pPr/>
            <a:r>
              <a:t>Luminosity, Power Consumption and all that</a:t>
            </a:r>
          </a:p>
        </p:txBody>
      </p:sp>
      <p:sp>
        <p:nvSpPr>
          <p:cNvPr id="378" name="Textplatzhalter 7"/>
          <p:cNvSpPr txBox="1"/>
          <p:nvPr/>
        </p:nvSpPr>
        <p:spPr>
          <a:xfrm>
            <a:off x="506671" y="1392525"/>
            <a:ext cx="11178658" cy="1084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marL="176463" indent="-176463" defTabSz="731520">
              <a:spcBef>
                <a:spcPts val="900"/>
              </a:spcBef>
              <a:buSzPct val="100000"/>
              <a:buChar char="•"/>
              <a:tabLst>
                <a:tab pos="279400" algn="l"/>
              </a:tabLst>
              <a:defRPr sz="1920"/>
            </a:pPr>
            <a:r>
              <a:t>typical criticism: “low luminosity of LCs requires much more time to do the Higgs program”</a:t>
            </a:r>
          </a:p>
          <a:p>
            <a:pPr lvl="1" marL="481263" indent="-176463" defTabSz="731520">
              <a:spcBef>
                <a:spcPts val="900"/>
              </a:spcBef>
              <a:buSzPct val="100000"/>
              <a:buChar char="•"/>
              <a:tabLst>
                <a:tab pos="279400" algn="l"/>
              </a:tabLst>
              <a:defRPr sz="1920"/>
            </a:pPr>
            <a:r>
              <a:t>indeed, in std ILC250 run plan, </a:t>
            </a:r>
            <a:r>
              <a:rPr b="1">
                <a:solidFill>
                  <a:srgbClr val="FF2600"/>
                </a:solidFill>
              </a:rPr>
              <a:t>ZH run takes ~11 years, vs 3 years</a:t>
            </a:r>
            <a:r>
              <a:t> in FCCee plan</a:t>
            </a:r>
          </a:p>
          <a:p>
            <a:pPr lvl="1" marL="481263" indent="-176463" defTabSz="731520">
              <a:spcBef>
                <a:spcPts val="900"/>
              </a:spcBef>
              <a:buSzPct val="100000"/>
              <a:buChar char="•"/>
              <a:tabLst>
                <a:tab pos="279400" algn="l"/>
              </a:tabLst>
              <a:defRPr b="1" sz="1920"/>
            </a:pPr>
            <a:r>
              <a:t>however: ILC250 starts with minimal power =&gt; let’s take a look!</a:t>
            </a:r>
          </a:p>
        </p:txBody>
      </p:sp>
      <p:pic>
        <p:nvPicPr>
          <p:cNvPr id="379" name="lumi_nhiggstotal_H20-staged.pdf" descr="lumi_nhiggstotal_H20-staged.pdf"/>
          <p:cNvPicPr>
            <a:picLocks noChangeAspect="1"/>
          </p:cNvPicPr>
          <p:nvPr/>
        </p:nvPicPr>
        <p:blipFill>
          <a:blip r:embed="rId2">
            <a:extLst/>
          </a:blip>
          <a:srcRect l="0" t="0" r="0" b="0"/>
          <a:stretch>
            <a:fillRect/>
          </a:stretch>
        </p:blipFill>
        <p:spPr>
          <a:xfrm>
            <a:off x="6788733" y="2600894"/>
            <a:ext cx="5195228" cy="3747528"/>
          </a:xfrm>
          <a:prstGeom prst="rect">
            <a:avLst/>
          </a:prstGeom>
          <a:ln w="12700">
            <a:miter lim="400000"/>
          </a:ln>
        </p:spPr>
      </p:pic>
      <p:pic>
        <p:nvPicPr>
          <p:cNvPr id="380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6291" y="2659901"/>
            <a:ext cx="6478722" cy="3023405"/>
          </a:xfrm>
          <a:prstGeom prst="rect">
            <a:avLst/>
          </a:prstGeom>
          <a:ln w="12700">
            <a:miter lim="400000"/>
          </a:ln>
        </p:spPr>
      </p:pic>
      <p:sp>
        <p:nvSpPr>
          <p:cNvPr id="381" name="note: no lumi ramp-up assumed apart from Z pole"/>
          <p:cNvSpPr txBox="1"/>
          <p:nvPr/>
        </p:nvSpPr>
        <p:spPr>
          <a:xfrm>
            <a:off x="857979" y="5761023"/>
            <a:ext cx="5502137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FF2600"/>
                </a:solidFill>
              </a:defRPr>
            </a:lvl1pPr>
          </a:lstStyle>
          <a:p>
            <a:pPr/>
            <a:r>
              <a:t>note: no lumi ramp-up assumed apart from Z pole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84" name="Power and Luminosit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Power and Luminosity</a:t>
            </a:r>
          </a:p>
        </p:txBody>
      </p:sp>
      <p:sp>
        <p:nvSpPr>
          <p:cNvPr id="385" name="as function of center-of-mass energy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2800"/>
              </a:spcBef>
            </a:lvl1pPr>
          </a:lstStyle>
          <a:p>
            <a:pPr/>
            <a:r>
              <a:t>as function of center-of-mass energy</a:t>
            </a:r>
          </a:p>
        </p:txBody>
      </p:sp>
      <p:pic>
        <p:nvPicPr>
          <p:cNvPr id="386" name="power_vs_linE.pdf" descr="power_vs_lin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259" y="1438855"/>
            <a:ext cx="6303461" cy="4580292"/>
          </a:xfrm>
          <a:prstGeom prst="rect">
            <a:avLst/>
          </a:prstGeom>
          <a:ln w="12700">
            <a:miter lim="400000"/>
          </a:ln>
        </p:spPr>
      </p:pic>
      <p:pic>
        <p:nvPicPr>
          <p:cNvPr id="387" name="lumi_vs_linE.pdf" descr="lumi_vs_lin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13142" y="1438855"/>
            <a:ext cx="6303461" cy="458029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Slide Number"/>
          <p:cNvSpPr txBox="1"/>
          <p:nvPr>
            <p:ph type="sldNum" sz="quarter" idx="2"/>
          </p:nvPr>
        </p:nvSpPr>
        <p:spPr>
          <a:xfrm>
            <a:off x="11853123" y="6496547"/>
            <a:ext cx="182217" cy="17281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90" name="Some comparis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Some comparisons</a:t>
            </a:r>
          </a:p>
        </p:txBody>
      </p:sp>
      <p:sp>
        <p:nvSpPr>
          <p:cNvPr id="391" name="based on the lumi-power relations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2800"/>
              </a:spcBef>
            </a:lvl1pPr>
          </a:lstStyle>
          <a:p>
            <a:pPr/>
            <a:r>
              <a:t>based on the lumi-power relations</a:t>
            </a:r>
          </a:p>
        </p:txBody>
      </p:sp>
      <p:pic>
        <p:nvPicPr>
          <p:cNvPr id="392" name="power_vs_linE.pdf" descr="power_vs_lin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798660" y="118559"/>
            <a:ext cx="4399842" cy="3197064"/>
          </a:xfrm>
          <a:prstGeom prst="rect">
            <a:avLst/>
          </a:prstGeom>
          <a:ln w="12700">
            <a:miter lim="400000"/>
          </a:ln>
        </p:spPr>
      </p:pic>
      <p:pic>
        <p:nvPicPr>
          <p:cNvPr id="393" name="lumi_vs_linE.pdf" descr="lumi_vs_lin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812289" y="3238257"/>
            <a:ext cx="4372583" cy="3177256"/>
          </a:xfrm>
          <a:prstGeom prst="rect">
            <a:avLst/>
          </a:prstGeom>
          <a:ln w="12700">
            <a:miter lim="400000"/>
          </a:ln>
        </p:spPr>
      </p:pic>
      <p:sp>
        <p:nvSpPr>
          <p:cNvPr id="394" name="Textplatzhalter 7"/>
          <p:cNvSpPr txBox="1"/>
          <p:nvPr/>
        </p:nvSpPr>
        <p:spPr>
          <a:xfrm>
            <a:off x="383185" y="1391333"/>
            <a:ext cx="7295877" cy="4580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marL="156611" indent="-156611" defTabSz="649223">
              <a:spcBef>
                <a:spcPts val="800"/>
              </a:spcBef>
              <a:buSzPct val="100000"/>
              <a:buChar char="•"/>
              <a:tabLst>
                <a:tab pos="241300" algn="l"/>
              </a:tabLst>
              <a:defRPr b="1" sz="1703"/>
            </a:pPr>
            <a:r>
              <a:t>Single-Higgs program at 240/250 GeV:</a:t>
            </a:r>
          </a:p>
          <a:p>
            <a:pPr lvl="1" marL="427121" indent="-156611" defTabSz="649223">
              <a:spcBef>
                <a:spcPts val="400"/>
              </a:spcBef>
              <a:buSzPct val="100000"/>
              <a:buChar char="•"/>
              <a:tabLst>
                <a:tab pos="241300" algn="l"/>
              </a:tabLst>
              <a:defRPr sz="1703"/>
            </a:pPr>
            <a:r>
              <a:t>Linear Collider luminosity restricted by </a:t>
            </a:r>
            <a:r>
              <a:rPr i="1"/>
              <a:t>self-assigned</a:t>
            </a:r>
            <a:r>
              <a:t> power limit (all lumis in s^-1 cm^-2)</a:t>
            </a:r>
          </a:p>
          <a:p>
            <a:pPr lvl="2" marL="697631" indent="-156611" defTabSz="649223">
              <a:spcBef>
                <a:spcPts val="400"/>
              </a:spcBef>
              <a:buSzPct val="100000"/>
              <a:buChar char="•"/>
              <a:tabLst>
                <a:tab pos="241300" algn="l"/>
              </a:tabLst>
              <a:defRPr sz="1703"/>
            </a:pPr>
            <a:r>
              <a:t>250 GeV ILC lumi, polarised: </a:t>
            </a:r>
            <a:br/>
            <a:r>
              <a:t>baseline 1.35E34, 100 MW =&gt; 2.7E34 =&gt; 5.4E34, 200MW </a:t>
            </a:r>
          </a:p>
          <a:p>
            <a:pPr lvl="1" marL="427121" indent="-156611" defTabSz="649223">
              <a:spcBef>
                <a:spcPts val="800"/>
              </a:spcBef>
              <a:buSzPct val="100000"/>
              <a:buChar char="•"/>
              <a:tabLst>
                <a:tab pos="241300" algn="l"/>
              </a:tabLst>
              <a:defRPr sz="1703"/>
            </a:pPr>
            <a:r>
              <a:t>FCCee (mid-term report): 5E34 / IP =&gt; 10 with 2IPs, 17E34 with 4 IPs with 273 MW</a:t>
            </a:r>
          </a:p>
          <a:p>
            <a:pPr lvl="1" marL="427121" indent="-156611" defTabSz="649223">
              <a:spcBef>
                <a:spcPts val="800"/>
              </a:spcBef>
              <a:buSzPct val="100000"/>
              <a:buChar char="•"/>
              <a:tabLst>
                <a:tab pos="241300" algn="l"/>
              </a:tabLst>
              <a:defRPr sz="1703"/>
            </a:pPr>
            <a:r>
              <a:t>Very naively: for 270 MW, could run ILC at 13 Hz =&gt; 7E34 with 270 MV, polarised </a:t>
            </a:r>
            <a:br/>
            <a:r>
              <a:t>=&gt; at comparable power consumption, instantaneous lumi at ILC would be ~2.5x less than at FCC with 4 IPs</a:t>
            </a:r>
          </a:p>
          <a:p>
            <a:pPr marL="156611" indent="-156611" defTabSz="649223">
              <a:spcBef>
                <a:spcPts val="800"/>
              </a:spcBef>
              <a:buSzPct val="100000"/>
              <a:buChar char="•"/>
              <a:tabLst>
                <a:tab pos="241300" algn="l"/>
              </a:tabLst>
              <a:defRPr b="1" sz="1703"/>
            </a:pPr>
            <a:r>
              <a:t>Top threshold:</a:t>
            </a:r>
          </a:p>
          <a:p>
            <a:pPr lvl="1" marL="427121" indent="-156611" defTabSz="649223">
              <a:spcBef>
                <a:spcPts val="800"/>
              </a:spcBef>
              <a:buSzPct val="100000"/>
              <a:buChar char="•"/>
              <a:tabLst>
                <a:tab pos="241300" algn="l"/>
              </a:tabLst>
              <a:defRPr sz="1703"/>
            </a:pPr>
            <a:r>
              <a:t>ILC lumi-upgrade 1 (2625 bunches / train): lumi larger than  FCCee with 2IPs</a:t>
            </a:r>
          </a:p>
          <a:p>
            <a:pPr lvl="1" marL="427121" indent="-156611" defTabSz="649223">
              <a:spcBef>
                <a:spcPts val="800"/>
              </a:spcBef>
              <a:buSzPct val="100000"/>
              <a:buChar char="•"/>
              <a:tabLst>
                <a:tab pos="241300" algn="l"/>
              </a:tabLst>
              <a:defRPr sz="1703"/>
            </a:pPr>
            <a:r>
              <a:t>7Hz running ~= FCC 4IPs - but 200 MW vs 350 MW! </a:t>
            </a:r>
          </a:p>
        </p:txBody>
      </p:sp>
      <p:grpSp>
        <p:nvGrpSpPr>
          <p:cNvPr id="397" name="Group"/>
          <p:cNvGrpSpPr/>
          <p:nvPr/>
        </p:nvGrpSpPr>
        <p:grpSpPr>
          <a:xfrm>
            <a:off x="9116614" y="1752369"/>
            <a:ext cx="304011" cy="3694837"/>
            <a:chOff x="0" y="0"/>
            <a:chExt cx="304010" cy="3694835"/>
          </a:xfrm>
        </p:grpSpPr>
        <p:sp>
          <p:nvSpPr>
            <p:cNvPr id="395" name="Oval"/>
            <p:cNvSpPr/>
            <p:nvPr/>
          </p:nvSpPr>
          <p:spPr>
            <a:xfrm>
              <a:off x="0" y="0"/>
              <a:ext cx="304011" cy="878492"/>
            </a:xfrm>
            <a:prstGeom prst="ellipse">
              <a:avLst/>
            </a:prstGeom>
            <a:solidFill>
              <a:srgbClr val="FFFB00">
                <a:alpha val="48143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96" name="Oval"/>
            <p:cNvSpPr/>
            <p:nvPr/>
          </p:nvSpPr>
          <p:spPr>
            <a:xfrm>
              <a:off x="0" y="2678705"/>
              <a:ext cx="304011" cy="1016131"/>
            </a:xfrm>
            <a:prstGeom prst="ellipse">
              <a:avLst/>
            </a:prstGeom>
            <a:solidFill>
              <a:srgbClr val="FFFB00">
                <a:alpha val="48143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400" name="Group"/>
          <p:cNvGrpSpPr/>
          <p:nvPr/>
        </p:nvGrpSpPr>
        <p:grpSpPr>
          <a:xfrm>
            <a:off x="9462383" y="1451891"/>
            <a:ext cx="304012" cy="3995315"/>
            <a:chOff x="0" y="-300478"/>
            <a:chExt cx="304010" cy="3995313"/>
          </a:xfrm>
        </p:grpSpPr>
        <p:sp>
          <p:nvSpPr>
            <p:cNvPr id="398" name="Oval"/>
            <p:cNvSpPr/>
            <p:nvPr/>
          </p:nvSpPr>
          <p:spPr>
            <a:xfrm>
              <a:off x="0" y="-300479"/>
              <a:ext cx="304011" cy="1178971"/>
            </a:xfrm>
            <a:prstGeom prst="ellipse">
              <a:avLst/>
            </a:prstGeom>
            <a:solidFill>
              <a:srgbClr val="FFFB00">
                <a:alpha val="48143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sp>
          <p:nvSpPr>
            <p:cNvPr id="399" name="Oval"/>
            <p:cNvSpPr/>
            <p:nvPr/>
          </p:nvSpPr>
          <p:spPr>
            <a:xfrm>
              <a:off x="0" y="3014310"/>
              <a:ext cx="304011" cy="680526"/>
            </a:xfrm>
            <a:prstGeom prst="ellipse">
              <a:avLst/>
            </a:prstGeom>
            <a:solidFill>
              <a:srgbClr val="FFFB00">
                <a:alpha val="48143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xit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97" grpId="2"/>
      <p:bldP build="whole" bldLvl="1" animBg="1" rev="0" advAuto="0" spid="400" grpId="3"/>
      <p:bldP build="whole" bldLvl="1" animBg="1" rev="0" advAuto="0" spid="397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03" name="Cranking up ILC powe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Cranking up ILC power</a:t>
            </a:r>
          </a:p>
        </p:txBody>
      </p:sp>
      <p:sp>
        <p:nvSpPr>
          <p:cNvPr id="404" name="Full number of bunches per train from day-one “lumi upgrade” on previous page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2800"/>
              </a:spcBef>
            </a:lvl1pPr>
          </a:lstStyle>
          <a:p>
            <a:pPr/>
            <a:r>
              <a:t>Full number of bunches per train from day-one “lumi upgrade” on previous page</a:t>
            </a:r>
          </a:p>
        </p:txBody>
      </p:sp>
      <p:pic>
        <p:nvPicPr>
          <p:cNvPr id="405" name="lumi_nhiggstotal_H20-staged.pdf" descr="lumi_nhiggstotal_H20-staged.pdf"/>
          <p:cNvPicPr>
            <a:picLocks noChangeAspect="1"/>
          </p:cNvPicPr>
          <p:nvPr/>
        </p:nvPicPr>
        <p:blipFill>
          <a:blip r:embed="rId2">
            <a:extLst/>
          </a:blip>
          <a:srcRect l="0" t="0" r="0" b="0"/>
          <a:stretch>
            <a:fillRect/>
          </a:stretch>
        </p:blipFill>
        <p:spPr>
          <a:xfrm>
            <a:off x="148447" y="1664603"/>
            <a:ext cx="5195229" cy="374752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08" name="Group"/>
          <p:cNvGrpSpPr/>
          <p:nvPr/>
        </p:nvGrpSpPr>
        <p:grpSpPr>
          <a:xfrm>
            <a:off x="5336591" y="1673895"/>
            <a:ext cx="6671997" cy="3729107"/>
            <a:chOff x="0" y="0"/>
            <a:chExt cx="6671995" cy="3729105"/>
          </a:xfrm>
        </p:grpSpPr>
        <p:sp>
          <p:nvSpPr>
            <p:cNvPr id="406" name="Arrow"/>
            <p:cNvSpPr/>
            <p:nvPr/>
          </p:nvSpPr>
          <p:spPr>
            <a:xfrm>
              <a:off x="0" y="1120104"/>
              <a:ext cx="1270000" cy="1270001"/>
            </a:xfrm>
            <a:prstGeom prst="rightArrow">
              <a:avLst>
                <a:gd name="adj1" fmla="val 32000"/>
                <a:gd name="adj2" fmla="val 64000"/>
              </a:avLst>
            </a:prstGeom>
            <a:solidFill>
              <a:srgbClr val="FFFB00"/>
            </a:solidFill>
            <a:ln w="50800" cap="flat">
              <a:solidFill>
                <a:srgbClr val="FF26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pic>
          <p:nvPicPr>
            <p:cNvPr id="407" name="lumi_H20-staged-lumiup-day-1.pdf" descr="lumi_H20-staged-lumiup-day-1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476901" y="0"/>
              <a:ext cx="5195095" cy="37291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09" name="Higgs run down to 6-7 years"/>
          <p:cNvSpPr txBox="1"/>
          <p:nvPr/>
        </p:nvSpPr>
        <p:spPr>
          <a:xfrm>
            <a:off x="7062836" y="5464993"/>
            <a:ext cx="3165349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FF2600"/>
                </a:solidFill>
              </a:defRPr>
            </a:lvl1pPr>
          </a:lstStyle>
          <a:p>
            <a:pPr/>
            <a:r>
              <a:t>Higgs run down to 6-7 years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08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12" name="Being honest: adjusting to CERN operation year = 1.2x10^7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886968">
              <a:defRPr sz="3104"/>
            </a:lvl1pPr>
          </a:lstStyle>
          <a:p>
            <a:pPr/>
            <a:r>
              <a:t>Being honest: adjusting to CERN operation year = 1.2x10^7s </a:t>
            </a:r>
          </a:p>
        </p:txBody>
      </p:sp>
      <p:sp>
        <p:nvSpPr>
          <p:cNvPr id="413" name="Old ILC assumption used to be 1.6x10^7 s / year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2800"/>
              </a:spcBef>
            </a:lvl1pPr>
          </a:lstStyle>
          <a:p>
            <a:pPr/>
            <a:r>
              <a:t>Old ILC assumption used to be 1.6x10^7 s / year</a:t>
            </a:r>
          </a:p>
        </p:txBody>
      </p:sp>
      <p:pic>
        <p:nvPicPr>
          <p:cNvPr id="414" name="lumi_H20-staged-lumiup-day-1.pdf" descr="lumi_H20-staged-lumiup-day-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2896" y="1630503"/>
            <a:ext cx="5195095" cy="3729107"/>
          </a:xfrm>
          <a:prstGeom prst="rect">
            <a:avLst/>
          </a:prstGeom>
          <a:ln w="12700">
            <a:miter lim="400000"/>
          </a:ln>
        </p:spPr>
      </p:pic>
      <p:sp>
        <p:nvSpPr>
          <p:cNvPr id="415" name="Higgs run ~8 years"/>
          <p:cNvSpPr txBox="1"/>
          <p:nvPr/>
        </p:nvSpPr>
        <p:spPr>
          <a:xfrm>
            <a:off x="7062836" y="5464993"/>
            <a:ext cx="2156071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FF2600"/>
                </a:solidFill>
              </a:defRPr>
            </a:lvl1pPr>
          </a:lstStyle>
          <a:p>
            <a:pPr/>
            <a:r>
              <a:t>Higgs run ~8 years</a:t>
            </a:r>
          </a:p>
        </p:txBody>
      </p:sp>
      <p:grpSp>
        <p:nvGrpSpPr>
          <p:cNvPr id="418" name="Group"/>
          <p:cNvGrpSpPr/>
          <p:nvPr/>
        </p:nvGrpSpPr>
        <p:grpSpPr>
          <a:xfrm>
            <a:off x="5336591" y="1630503"/>
            <a:ext cx="6568379" cy="3729107"/>
            <a:chOff x="0" y="0"/>
            <a:chExt cx="6568378" cy="3729105"/>
          </a:xfrm>
        </p:grpSpPr>
        <p:sp>
          <p:nvSpPr>
            <p:cNvPr id="416" name="Arrow"/>
            <p:cNvSpPr/>
            <p:nvPr/>
          </p:nvSpPr>
          <p:spPr>
            <a:xfrm>
              <a:off x="0" y="1163496"/>
              <a:ext cx="1270000" cy="1270001"/>
            </a:xfrm>
            <a:prstGeom prst="rightArrow">
              <a:avLst>
                <a:gd name="adj1" fmla="val 32000"/>
                <a:gd name="adj2" fmla="val 64000"/>
              </a:avLst>
            </a:prstGeom>
            <a:solidFill>
              <a:srgbClr val="FFFB00"/>
            </a:solidFill>
            <a:ln w="50800" cap="flat">
              <a:solidFill>
                <a:srgbClr val="FF26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pic>
          <p:nvPicPr>
            <p:cNvPr id="417" name="lumi_H20-staged-lumiup-CERNyear.pdf" descr="lumi_H20-staged-lumiup-CERNyear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373284" y="0"/>
              <a:ext cx="5195095" cy="37291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18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21" name="200 MW (aka 10 Hz scheme) from day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200 MW (aka 10 Hz scheme) from day 1</a:t>
            </a:r>
          </a:p>
        </p:txBody>
      </p:sp>
      <p:sp>
        <p:nvSpPr>
          <p:cNvPr id="422" name="Remember: FCCee uses 270-350 MW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2800"/>
              </a:spcBef>
            </a:lvl1pPr>
          </a:lstStyle>
          <a:p>
            <a:pPr/>
            <a:r>
              <a:t>Remember: FCCee uses 270-350 MW</a:t>
            </a:r>
          </a:p>
        </p:txBody>
      </p:sp>
      <p:sp>
        <p:nvSpPr>
          <p:cNvPr id="423" name="Higgs run 5 years"/>
          <p:cNvSpPr txBox="1"/>
          <p:nvPr/>
        </p:nvSpPr>
        <p:spPr>
          <a:xfrm>
            <a:off x="7062836" y="5464993"/>
            <a:ext cx="2022573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FF2600"/>
                </a:solidFill>
              </a:defRPr>
            </a:lvl1pPr>
          </a:lstStyle>
          <a:p>
            <a:pPr/>
            <a:r>
              <a:t>Higgs run 5 years</a:t>
            </a:r>
          </a:p>
        </p:txBody>
      </p:sp>
      <p:pic>
        <p:nvPicPr>
          <p:cNvPr id="424" name="lumi_H20-staged-lumiup-CERNyear.pdf" descr="lumi_H20-staged-lumiup-CERNyear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7346" y="1630503"/>
            <a:ext cx="5195094" cy="372910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27" name="Group"/>
          <p:cNvGrpSpPr/>
          <p:nvPr/>
        </p:nvGrpSpPr>
        <p:grpSpPr>
          <a:xfrm>
            <a:off x="5336591" y="1630503"/>
            <a:ext cx="6599206" cy="3729107"/>
            <a:chOff x="0" y="0"/>
            <a:chExt cx="6599204" cy="3729105"/>
          </a:xfrm>
        </p:grpSpPr>
        <p:sp>
          <p:nvSpPr>
            <p:cNvPr id="425" name="Arrow"/>
            <p:cNvSpPr/>
            <p:nvPr/>
          </p:nvSpPr>
          <p:spPr>
            <a:xfrm>
              <a:off x="0" y="1163496"/>
              <a:ext cx="1270000" cy="1270001"/>
            </a:xfrm>
            <a:prstGeom prst="rightArrow">
              <a:avLst>
                <a:gd name="adj1" fmla="val 32000"/>
                <a:gd name="adj2" fmla="val 64000"/>
              </a:avLst>
            </a:prstGeom>
            <a:solidFill>
              <a:srgbClr val="FFFB00"/>
            </a:solidFill>
            <a:ln w="50800" cap="flat">
              <a:solidFill>
                <a:srgbClr val="FF26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  <p:pic>
          <p:nvPicPr>
            <p:cNvPr id="426" name="lumi_H20-staged-10Hz-CERNyear.pdf" descr="lumi_H20-staged-10Hz-CERNyear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404111" y="0"/>
              <a:ext cx="5195094" cy="37291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27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30" name="Dream a little dream…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Dream a little dream…</a:t>
            </a:r>
          </a:p>
        </p:txBody>
      </p:sp>
      <p:sp>
        <p:nvSpPr>
          <p:cNvPr id="431" name="Starting at 550 GeV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2800"/>
              </a:spcBef>
            </a:lvl1pPr>
          </a:lstStyle>
          <a:p>
            <a:pPr/>
            <a:r>
              <a:t>Starting at 550 GeV</a:t>
            </a:r>
          </a:p>
        </p:txBody>
      </p:sp>
      <p:pic>
        <p:nvPicPr>
          <p:cNvPr id="432" name="lumi_LCVision500.pdf" descr="lumi_LCVision500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99113" y="1097233"/>
            <a:ext cx="7200901" cy="5168901"/>
          </a:xfrm>
          <a:prstGeom prst="rect">
            <a:avLst/>
          </a:prstGeom>
          <a:ln w="12700">
            <a:miter lim="400000"/>
          </a:ln>
        </p:spPr>
      </p:pic>
      <p:sp>
        <p:nvSpPr>
          <p:cNvPr id="433" name="without lumi ramp-up (i.e. like FCCee assumption):…"/>
          <p:cNvSpPr txBox="1"/>
          <p:nvPr/>
        </p:nvSpPr>
        <p:spPr>
          <a:xfrm>
            <a:off x="8617938" y="2743565"/>
            <a:ext cx="3228973" cy="8840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b="1">
                <a:solidFill>
                  <a:srgbClr val="FF2600"/>
                </a:solidFill>
              </a:defRPr>
            </a:pPr>
            <a:r>
              <a:t>without lumi ramp-up</a:t>
            </a:r>
            <a:br/>
            <a:r>
              <a:t>(i.e. like FCCee assumption):</a:t>
            </a:r>
          </a:p>
          <a:p>
            <a:pPr>
              <a:defRPr b="1">
                <a:solidFill>
                  <a:srgbClr val="FF2600"/>
                </a:solidFill>
              </a:defRPr>
            </a:pPr>
            <a:r>
              <a:t>Higgs run &lt; 2 years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36" name="Conclusions on Running Scenario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Conclusions on Running Scenarios</a:t>
            </a:r>
          </a:p>
        </p:txBody>
      </p:sp>
      <p:sp>
        <p:nvSpPr>
          <p:cNvPr id="437" name="Some take-away messages"/>
          <p:cNvSpPr txBox="1"/>
          <p:nvPr>
            <p:ph type="body" sz="quarter" idx="1"/>
          </p:nvPr>
        </p:nvSpPr>
        <p:spPr>
          <a:xfrm>
            <a:off x="407987" y="817500"/>
            <a:ext cx="10783756" cy="451099"/>
          </a:xfrm>
          <a:prstGeom prst="rect">
            <a:avLst/>
          </a:prstGeom>
        </p:spPr>
        <p:txBody>
          <a:bodyPr/>
          <a:lstStyle>
            <a:lvl1pPr>
              <a:spcBef>
                <a:spcPts val="2800"/>
              </a:spcBef>
            </a:lvl1pPr>
          </a:lstStyle>
          <a:p>
            <a:pPr/>
            <a:r>
              <a:t>Some take-away messages</a:t>
            </a:r>
          </a:p>
        </p:txBody>
      </p:sp>
      <p:sp>
        <p:nvSpPr>
          <p:cNvPr id="438" name="Textplatzhalter 7"/>
          <p:cNvSpPr txBox="1"/>
          <p:nvPr/>
        </p:nvSpPr>
        <p:spPr>
          <a:xfrm>
            <a:off x="515476" y="1285388"/>
            <a:ext cx="11016111" cy="4855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marL="207344" indent="-207344" defTabSz="859536">
              <a:spcBef>
                <a:spcPts val="1100"/>
              </a:spcBef>
              <a:buSzPct val="100000"/>
              <a:buChar char="•"/>
              <a:tabLst>
                <a:tab pos="330200" algn="l"/>
              </a:tabLst>
              <a:defRPr sz="2256"/>
            </a:pPr>
            <a:r>
              <a:t>for physics results, the combination of energy, integrated luminosity and beam polarisation counts</a:t>
            </a:r>
          </a:p>
          <a:p>
            <a:pPr marL="207344" indent="-207344" defTabSz="859536">
              <a:spcBef>
                <a:spcPts val="1100"/>
              </a:spcBef>
              <a:buSzPct val="100000"/>
              <a:buChar char="•"/>
              <a:tabLst>
                <a:tab pos="330200" algn="l"/>
              </a:tabLst>
              <a:defRPr sz="2256"/>
            </a:pPr>
            <a:r>
              <a:t>for construction and operation costs, the total AC power counts </a:t>
            </a:r>
          </a:p>
          <a:p>
            <a:pPr marL="207344" indent="-207344" defTabSz="859536">
              <a:spcBef>
                <a:spcPts val="1100"/>
              </a:spcBef>
              <a:buSzPct val="100000"/>
              <a:buChar char="•"/>
              <a:tabLst>
                <a:tab pos="330200" algn="l"/>
              </a:tabLst>
              <a:defRPr sz="2256">
                <a:solidFill>
                  <a:srgbClr val="FF2600"/>
                </a:solidFill>
              </a:defRPr>
            </a:pPr>
            <a:r>
              <a:t>power and instantaneous luminosity are strongly correlated</a:t>
            </a:r>
          </a:p>
          <a:p>
            <a:pPr marL="207344" indent="-207344" defTabSz="859536">
              <a:spcBef>
                <a:spcPts val="1100"/>
              </a:spcBef>
              <a:buSzPct val="100000"/>
              <a:buChar char="•"/>
              <a:tabLst>
                <a:tab pos="330200" algn="l"/>
              </a:tabLst>
              <a:defRPr sz="2256"/>
            </a:pPr>
            <a:r>
              <a:t>Integrated luminosity depends on peak instantaneous luminosity and assumed operating efficiencies, learning curves etc pp</a:t>
            </a:r>
          </a:p>
          <a:p>
            <a:pPr marL="207344" indent="-207344" defTabSz="859536">
              <a:spcBef>
                <a:spcPts val="1100"/>
              </a:spcBef>
              <a:buSzPct val="100000"/>
              <a:buChar char="•"/>
              <a:tabLst>
                <a:tab pos="330200" algn="l"/>
              </a:tabLst>
              <a:defRPr sz="2256">
                <a:solidFill>
                  <a:srgbClr val="FF2600"/>
                </a:solidFill>
              </a:defRPr>
            </a:pPr>
            <a:r>
              <a:t>the 11years the minimal ILC250 needs to collect the 250 GeV sample is driven by all the cost reductions applied to the orginal design</a:t>
            </a:r>
          </a:p>
          <a:p>
            <a:pPr marL="207344" indent="-207344" defTabSz="859536">
              <a:spcBef>
                <a:spcPts val="1100"/>
              </a:spcBef>
              <a:buSzPct val="100000"/>
              <a:buChar char="•"/>
              <a:tabLst>
                <a:tab pos="330200" algn="l"/>
              </a:tabLst>
              <a:defRPr b="1" sz="2256"/>
            </a:pPr>
            <a:r>
              <a:t>If we could build a 550 GeV “2625 bunch” machine right away (still 25% less AC power than FCCee), and use the same operation  assumptions as for FCC-ee, the canonic ILC250 data set could be taken in &lt; 2 years</a:t>
            </a:r>
          </a:p>
          <a:p>
            <a:pPr marL="207344" indent="-207344" defTabSz="859536">
              <a:spcBef>
                <a:spcPts val="1100"/>
              </a:spcBef>
              <a:buSzPct val="100000"/>
              <a:buChar char="•"/>
              <a:tabLst>
                <a:tab pos="330200" algn="l"/>
              </a:tabLst>
              <a:defRPr b="1" sz="2256">
                <a:solidFill>
                  <a:srgbClr val="FF2600"/>
                </a:solidFill>
              </a:defRPr>
            </a:pPr>
            <a:r>
              <a:t>Would be awesome if we could find a way to pay for this!!! :)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Titel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Basic Parameters </a:t>
            </a:r>
          </a:p>
        </p:txBody>
      </p:sp>
      <p:sp>
        <p:nvSpPr>
          <p:cNvPr id="312" name="Textplatzhalter 3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an overview from cruising altitude</a:t>
            </a:r>
          </a:p>
        </p:txBody>
      </p:sp>
      <p:sp>
        <p:nvSpPr>
          <p:cNvPr id="313" name="Textplatzhalter 7"/>
          <p:cNvSpPr txBox="1"/>
          <p:nvPr/>
        </p:nvSpPr>
        <p:spPr>
          <a:xfrm>
            <a:off x="372284" y="1254317"/>
            <a:ext cx="11274556" cy="5069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marL="289560" indent="-289560" defTabSz="731520">
              <a:spcBef>
                <a:spcPts val="400"/>
              </a:spcBef>
              <a:buSzPct val="100000"/>
              <a:buFont typeface="Arial"/>
              <a:buChar char="•"/>
              <a:tabLst>
                <a:tab pos="279400" algn="l"/>
              </a:tabLst>
              <a:defRPr b="1" sz="1920"/>
            </a:pPr>
            <a:r>
              <a:t>Linear Colliders are stageable in energy and luminosity</a:t>
            </a:r>
          </a:p>
          <a:p>
            <a:pPr lvl="1" marL="655320" indent="-289560" defTabSz="731520">
              <a:spcBef>
                <a:spcPts val="400"/>
              </a:spcBef>
              <a:buSzPct val="100000"/>
              <a:buFont typeface="Arial"/>
              <a:buChar char="•"/>
              <a:tabLst>
                <a:tab pos="279400" algn="l"/>
              </a:tabLst>
              <a:defRPr sz="1920">
                <a:solidFill>
                  <a:srgbClr val="FF2600"/>
                </a:solidFill>
              </a:defRPr>
            </a:pPr>
            <a:r>
              <a:t>energy scales with length for given technology =&gt; construction cost &amp; land usage</a:t>
            </a:r>
          </a:p>
          <a:p>
            <a:pPr lvl="1" marL="655320" indent="-289560" defTabSz="731520">
              <a:spcBef>
                <a:spcPts val="400"/>
              </a:spcBef>
              <a:buSzPct val="100000"/>
              <a:buFont typeface="Arial"/>
              <a:buChar char="•"/>
              <a:tabLst>
                <a:tab pos="279400" algn="l"/>
              </a:tabLst>
              <a:defRPr sz="1920">
                <a:solidFill>
                  <a:srgbClr val="FF2600"/>
                </a:solidFill>
              </a:defRPr>
            </a:pPr>
            <a:r>
              <a:t>luminosity scales with power consumption =&gt; construction &amp; operation cost</a:t>
            </a:r>
          </a:p>
          <a:p>
            <a:pPr marL="289560" indent="-289560" defTabSz="731520">
              <a:spcBef>
                <a:spcPts val="400"/>
              </a:spcBef>
              <a:buSzPct val="100000"/>
              <a:buFont typeface="Arial"/>
              <a:buChar char="•"/>
              <a:tabLst>
                <a:tab pos="279400" algn="l"/>
              </a:tabLst>
              <a:defRPr b="1" sz="1920"/>
            </a:pPr>
            <a:r>
              <a:t>Pure physics optimisation: </a:t>
            </a:r>
          </a:p>
          <a:p>
            <a:pPr lvl="1" marL="655320" indent="-289560" defTabSz="731520">
              <a:spcBef>
                <a:spcPts val="400"/>
              </a:spcBef>
              <a:buSzPct val="100000"/>
              <a:buFont typeface="Arial"/>
              <a:buChar char="•"/>
              <a:tabLst>
                <a:tab pos="279400" algn="l"/>
              </a:tabLst>
              <a:defRPr sz="1920">
                <a:solidFill>
                  <a:srgbClr val="008F00"/>
                </a:solidFill>
              </a:defRPr>
            </a:pPr>
            <a:r>
              <a:t>build facility for highest energy &amp; highest luminosity</a:t>
            </a:r>
          </a:p>
          <a:p>
            <a:pPr lvl="1" marL="655320" indent="-289560" defTabSz="731520">
              <a:spcBef>
                <a:spcPts val="400"/>
              </a:spcBef>
              <a:buSzPct val="100000"/>
              <a:buFont typeface="Arial"/>
              <a:buChar char="•"/>
              <a:tabLst>
                <a:tab pos="279400" algn="l"/>
              </a:tabLst>
              <a:defRPr sz="1920">
                <a:solidFill>
                  <a:srgbClr val="008F00"/>
                </a:solidFill>
              </a:defRPr>
            </a:pPr>
            <a:r>
              <a:t>run at lower energies for specific measurements if physics program demands (e.g. threshold scans)</a:t>
            </a:r>
          </a:p>
          <a:p>
            <a:pPr marL="289560" indent="-289560" defTabSz="731520">
              <a:spcBef>
                <a:spcPts val="400"/>
              </a:spcBef>
              <a:buSzPct val="100000"/>
              <a:buFont typeface="Arial"/>
              <a:buChar char="•"/>
              <a:tabLst>
                <a:tab pos="279400" algn="l"/>
              </a:tabLst>
              <a:defRPr b="1" sz="1920"/>
            </a:pPr>
            <a:r>
              <a:t>Resources are finite: </a:t>
            </a:r>
          </a:p>
          <a:p>
            <a:pPr lvl="1" marL="655320" indent="-289560" defTabSz="731520">
              <a:spcBef>
                <a:spcPts val="400"/>
              </a:spcBef>
              <a:buSzPct val="100000"/>
              <a:buFont typeface="Arial"/>
              <a:buChar char="•"/>
              <a:tabLst>
                <a:tab pos="279400" algn="l"/>
              </a:tabLst>
              <a:defRPr sz="1920">
                <a:solidFill>
                  <a:srgbClr val="3579C2"/>
                </a:solidFill>
              </a:defRPr>
            </a:pPr>
            <a:r>
              <a:t>How to balance scientific ambitions vs realistic resource consumption?</a:t>
            </a:r>
          </a:p>
          <a:p>
            <a:pPr lvl="1" marL="655320" indent="-289560" defTabSz="731520">
              <a:spcBef>
                <a:spcPts val="400"/>
              </a:spcBef>
              <a:buSzPct val="100000"/>
              <a:buFont typeface="Arial"/>
              <a:buChar char="•"/>
              <a:tabLst>
                <a:tab pos="279400" algn="l"/>
              </a:tabLst>
              <a:defRPr sz="1920">
                <a:solidFill>
                  <a:srgbClr val="3579C2"/>
                </a:solidFill>
              </a:defRPr>
            </a:pPr>
            <a:r>
              <a:t>All Linear Colliders offer the possibility of step-wise construction — aka “staging”</a:t>
            </a:r>
          </a:p>
          <a:p>
            <a:pPr lvl="1" marL="655320" indent="-289560" defTabSz="731520">
              <a:spcBef>
                <a:spcPts val="400"/>
              </a:spcBef>
              <a:buSzPct val="100000"/>
              <a:buFont typeface="Arial"/>
              <a:buChar char="•"/>
              <a:tabLst>
                <a:tab pos="279400" algn="l"/>
              </a:tabLst>
              <a:defRPr b="1" sz="1920">
                <a:solidFill>
                  <a:srgbClr val="FF2F92"/>
                </a:solidFill>
              </a:defRPr>
            </a:pPr>
            <a:r>
              <a:t>LCVision philosophy: prioritize upgrades via advanced technologies over tunnel prolongation and “more of the same”</a:t>
            </a:r>
          </a:p>
          <a:p>
            <a:pPr marL="289560" indent="-289560" defTabSz="731520">
              <a:spcBef>
                <a:spcPts val="400"/>
              </a:spcBef>
              <a:buSzPct val="100000"/>
              <a:buFont typeface="Arial"/>
              <a:buChar char="•"/>
              <a:tabLst>
                <a:tab pos="279400" algn="l"/>
              </a:tabLst>
              <a:defRPr b="1" sz="1920"/>
            </a:pPr>
            <a:r>
              <a:t>Need to define as baseline:</a:t>
            </a:r>
          </a:p>
          <a:p>
            <a:pPr lvl="1" marL="655320" indent="-289560" defTabSz="731520">
              <a:spcBef>
                <a:spcPts val="400"/>
              </a:spcBef>
              <a:buSzPct val="100000"/>
              <a:buFont typeface="Arial"/>
              <a:buChar char="•"/>
              <a:tabLst>
                <a:tab pos="279400" algn="l"/>
              </a:tabLst>
              <a:defRPr sz="1920">
                <a:solidFill>
                  <a:srgbClr val="008F00"/>
                </a:solidFill>
              </a:defRPr>
            </a:pPr>
            <a:r>
              <a:t>initial footprint &amp; civil construction</a:t>
            </a:r>
          </a:p>
          <a:p>
            <a:pPr lvl="1" marL="655320" indent="-289560" defTabSz="731520">
              <a:spcBef>
                <a:spcPts val="400"/>
              </a:spcBef>
              <a:buSzPct val="100000"/>
              <a:buFont typeface="Arial"/>
              <a:buChar char="•"/>
              <a:tabLst>
                <a:tab pos="279400" algn="l"/>
              </a:tabLst>
              <a:defRPr sz="1920">
                <a:solidFill>
                  <a:srgbClr val="008F00"/>
                </a:solidFill>
              </a:defRPr>
            </a:pPr>
            <a:r>
              <a:t>candidates for initial acceleration technology</a:t>
            </a:r>
          </a:p>
        </p:txBody>
      </p:sp>
      <p:sp>
        <p:nvSpPr>
          <p:cNvPr id="314" name="Text"/>
          <p:cNvSpPr txBox="1"/>
          <p:nvPr/>
        </p:nvSpPr>
        <p:spPr>
          <a:xfrm>
            <a:off x="11853123" y="6496547"/>
            <a:ext cx="127001" cy="17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Slide Number"/>
          <p:cNvSpPr txBox="1"/>
          <p:nvPr>
            <p:ph type="sldNum" sz="quarter" idx="2"/>
          </p:nvPr>
        </p:nvSpPr>
        <p:spPr>
          <a:xfrm>
            <a:off x="11853123" y="6496547"/>
            <a:ext cx="182217" cy="17281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41" name="On the way to a baseline defini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On the way to a baseline definition</a:t>
            </a:r>
          </a:p>
        </p:txBody>
      </p:sp>
      <p:sp>
        <p:nvSpPr>
          <p:cNvPr id="442" name="some food for thought &amp; discussion"/>
          <p:cNvSpPr txBox="1"/>
          <p:nvPr>
            <p:ph type="body" sz="quarter" idx="1"/>
          </p:nvPr>
        </p:nvSpPr>
        <p:spPr>
          <a:xfrm>
            <a:off x="407987" y="817500"/>
            <a:ext cx="10783756" cy="451099"/>
          </a:xfrm>
          <a:prstGeom prst="rect">
            <a:avLst/>
          </a:prstGeom>
        </p:spPr>
        <p:txBody>
          <a:bodyPr/>
          <a:lstStyle>
            <a:lvl1pPr>
              <a:spcBef>
                <a:spcPts val="2800"/>
              </a:spcBef>
            </a:lvl1pPr>
          </a:lstStyle>
          <a:p>
            <a:pPr/>
            <a:r>
              <a:t>some food for thought &amp; discussion</a:t>
            </a:r>
          </a:p>
        </p:txBody>
      </p:sp>
      <p:sp>
        <p:nvSpPr>
          <p:cNvPr id="443" name="Textplatzhalter 7"/>
          <p:cNvSpPr txBox="1"/>
          <p:nvPr/>
        </p:nvSpPr>
        <p:spPr>
          <a:xfrm>
            <a:off x="464458" y="1285389"/>
            <a:ext cx="11016111" cy="48552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marL="165434" indent="-165434" defTabSz="685800">
              <a:spcBef>
                <a:spcPts val="1500"/>
              </a:spcBef>
              <a:buSzPct val="100000"/>
              <a:buChar char="•"/>
              <a:tabLst>
                <a:tab pos="266700" algn="l"/>
              </a:tabLst>
            </a:pPr>
            <a:r>
              <a:t>2 IPs =&gt; detailed design of BDSes and IRs needs to be revisited and updated</a:t>
            </a:r>
          </a:p>
          <a:p>
            <a:pPr marL="165434" indent="-165434" defTabSz="685800">
              <a:spcBef>
                <a:spcPts val="1500"/>
              </a:spcBef>
              <a:buSzPct val="100000"/>
              <a:buChar char="•"/>
              <a:tabLst>
                <a:tab pos="266700" algn="l"/>
              </a:tabLst>
            </a:pPr>
            <a:r>
              <a:t>Tunnel laser straight</a:t>
            </a:r>
            <a:br/>
            <a:r>
              <a:t>=&gt; favoured for many technologies, not needed but can be done for SCRF</a:t>
            </a:r>
          </a:p>
          <a:p>
            <a:pPr marL="165434" indent="-165434" defTabSz="685800">
              <a:spcBef>
                <a:spcPts val="1500"/>
              </a:spcBef>
              <a:buSzPct val="100000"/>
              <a:buChar char="•"/>
              <a:tabLst>
                <a:tab pos="266700" algn="l"/>
              </a:tabLst>
            </a:pPr>
            <a:r>
              <a:t>length of facility (and AC power ~lumi) needs to be balanced against initial cost </a:t>
            </a:r>
          </a:p>
          <a:p>
            <a:pPr marL="165434" indent="-165434" defTabSz="685800">
              <a:spcBef>
                <a:spcPts val="400"/>
              </a:spcBef>
              <a:buSzPct val="100000"/>
              <a:buChar char="•"/>
              <a:tabLst>
                <a:tab pos="266700" algn="l"/>
              </a:tabLst>
            </a:pPr>
            <a:r>
              <a:t>e.g. for ILC-type SCRF:</a:t>
            </a:r>
          </a:p>
          <a:p>
            <a:pPr lvl="1" marL="451184" indent="-165434" defTabSz="685800">
              <a:spcBef>
                <a:spcPts val="400"/>
              </a:spcBef>
              <a:buSzPct val="100000"/>
              <a:buChar char="•"/>
              <a:tabLst>
                <a:tab pos="266700" algn="l"/>
              </a:tabLst>
            </a:pPr>
            <a:r>
              <a:t>21 km: 250 GeV </a:t>
            </a:r>
          </a:p>
          <a:p>
            <a:pPr lvl="1" marL="451184" indent="-165434" defTabSz="685800">
              <a:spcBef>
                <a:spcPts val="400"/>
              </a:spcBef>
              <a:buSzPct val="100000"/>
              <a:buChar char="•"/>
              <a:tabLst>
                <a:tab pos="266700" algn="l"/>
              </a:tabLst>
            </a:pPr>
            <a:r>
              <a:t>27 km: ~380 GeV — or install initially only 250 GeV</a:t>
            </a:r>
          </a:p>
          <a:p>
            <a:pPr lvl="1" marL="451184" indent="-165434" defTabSz="685800">
              <a:spcBef>
                <a:spcPts val="1500"/>
              </a:spcBef>
              <a:buSzPct val="100000"/>
              <a:buChar char="•"/>
              <a:tabLst>
                <a:tab pos="266700" algn="l"/>
              </a:tabLst>
            </a:pPr>
            <a:r>
              <a:t>33 km: 550 GeV — or install initially only 380 or even 250 GeV</a:t>
            </a:r>
          </a:p>
          <a:p>
            <a:pPr marL="165434" indent="-165434" defTabSz="685800">
              <a:spcBef>
                <a:spcPts val="400"/>
              </a:spcBef>
              <a:buSzPct val="100000"/>
              <a:buChar char="•"/>
              <a:tabLst>
                <a:tab pos="266700" algn="l"/>
              </a:tabLst>
            </a:pPr>
            <a:r>
              <a:t>different approaches:</a:t>
            </a:r>
          </a:p>
          <a:p>
            <a:pPr lvl="1" marL="451184" indent="-165434" defTabSz="685800">
              <a:spcBef>
                <a:spcPts val="400"/>
              </a:spcBef>
              <a:buSzPct val="100000"/>
              <a:buChar char="•"/>
              <a:tabLst>
                <a:tab pos="266700" algn="l"/>
              </a:tabLst>
            </a:pPr>
            <a:r>
              <a:t>What’s the cheapest machine to study the Higgs? the top ?</a:t>
            </a:r>
          </a:p>
          <a:p>
            <a:pPr lvl="1" marL="451184" indent="-165434" defTabSz="685800">
              <a:spcBef>
                <a:spcPts val="400"/>
              </a:spcBef>
              <a:buSzPct val="100000"/>
              <a:buChar char="•"/>
              <a:tabLst>
                <a:tab pos="266700" algn="l"/>
              </a:tabLst>
            </a:pPr>
            <a:r>
              <a:t>What can we get for ~&lt;= 10 Billion ILCU / CHF / …?</a:t>
            </a:r>
          </a:p>
          <a:p>
            <a:pPr lvl="1" marL="451184" indent="-165434" defTabSz="685800">
              <a:spcBef>
                <a:spcPts val="1500"/>
              </a:spcBef>
              <a:buSzPct val="100000"/>
              <a:buChar char="•"/>
              <a:tabLst>
                <a:tab pos="266700" algn="l"/>
              </a:tabLst>
            </a:pPr>
            <a:r>
              <a:t>What could we get for the cost of FCC-ee ?</a:t>
            </a:r>
          </a:p>
          <a:p>
            <a:pPr marL="165434" indent="-165434" defTabSz="685800">
              <a:spcBef>
                <a:spcPts val="1500"/>
              </a:spcBef>
              <a:buSzPct val="100000"/>
              <a:buChar char="•"/>
              <a:tabLst>
                <a:tab pos="266700" algn="l"/>
              </a:tabLst>
            </a:pPr>
            <a:r>
              <a:t>intellectually all valid and interesting questions which we’ll try to answer as ingredients to the discussion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Titel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Any Questions?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lide Number"/>
          <p:cNvSpPr txBox="1"/>
          <p:nvPr>
            <p:ph type="sldNum" sz="quarter" idx="2"/>
          </p:nvPr>
        </p:nvSpPr>
        <p:spPr>
          <a:xfrm>
            <a:off x="11853123" y="6496547"/>
            <a:ext cx="127001" cy="17281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17" name="Physics vs ECM for a polarised e+e- Linear Collide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Physics vs E</a:t>
            </a:r>
            <a:r>
              <a:rPr baseline="-5999"/>
              <a:t>CM</a:t>
            </a:r>
            <a:r>
              <a:t> for a polarised e+e- Linear Collider</a:t>
            </a:r>
          </a:p>
        </p:txBody>
      </p:sp>
      <p:sp>
        <p:nvSpPr>
          <p:cNvPr id="318" name="250 GeV, ~2ab-1:…"/>
          <p:cNvSpPr txBox="1"/>
          <p:nvPr/>
        </p:nvSpPr>
        <p:spPr>
          <a:xfrm>
            <a:off x="500370" y="1139859"/>
            <a:ext cx="5655271" cy="51739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400" tIns="25400" rIns="25400" bIns="25400">
            <a:normAutofit fontScale="100000" lnSpcReduction="0"/>
          </a:bodyPr>
          <a:lstStyle/>
          <a:p>
            <a:pPr marL="234695" indent="-234695" defTabSz="316289">
              <a:spcBef>
                <a:spcPts val="200"/>
              </a:spcBef>
              <a:buSzPct val="75000"/>
              <a:buFont typeface="Helvetica Neue"/>
              <a:buChar char="•"/>
              <a:defRPr b="1" sz="1386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250 GeV, ~2ab-1:</a:t>
            </a:r>
          </a:p>
          <a:p>
            <a:pPr lvl="1" marL="586739" indent="-234695" defTabSz="316289">
              <a:spcBef>
                <a:spcPts val="200"/>
              </a:spcBef>
              <a:buSzPct val="75000"/>
              <a:buFont typeface="Helvetica Neue"/>
              <a:buChar char="•"/>
              <a:defRPr sz="1386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precision Higgs mass and total ZH cross-section</a:t>
            </a:r>
          </a:p>
          <a:p>
            <a:pPr lvl="1" marL="586739" indent="-234695" defTabSz="316289">
              <a:spcBef>
                <a:spcPts val="200"/>
              </a:spcBef>
              <a:buSzPct val="75000"/>
              <a:buFont typeface="Helvetica Neue"/>
              <a:buChar char="•"/>
              <a:defRPr sz="1386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Higgs -&gt; invisible (Dark Sector portal)</a:t>
            </a:r>
          </a:p>
          <a:p>
            <a:pPr lvl="1" marL="586739" indent="-234695" defTabSz="316289">
              <a:spcBef>
                <a:spcPts val="200"/>
              </a:spcBef>
              <a:buSzPct val="75000"/>
              <a:buFont typeface="Helvetica Neue"/>
              <a:buChar char="•"/>
              <a:defRPr sz="1386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basic ffbar and WW program</a:t>
            </a:r>
          </a:p>
          <a:p>
            <a:pPr lvl="1" marL="586739" indent="-234695" defTabSz="316289">
              <a:spcBef>
                <a:spcPts val="200"/>
              </a:spcBef>
              <a:buSzPct val="75000"/>
              <a:buFont typeface="Helvetica Neue"/>
              <a:buChar char="•"/>
              <a:defRPr sz="1386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optional: WW threshold scan</a:t>
            </a:r>
          </a:p>
          <a:p>
            <a:pPr marL="234695" indent="-234695" defTabSz="316289">
              <a:spcBef>
                <a:spcPts val="200"/>
              </a:spcBef>
              <a:buSzPct val="75000"/>
              <a:buFont typeface="Helvetica Neue"/>
              <a:buChar char="•"/>
              <a:defRPr b="1" sz="1386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Z pole, few billion Z’s: EWPOs 10-100x better than today</a:t>
            </a:r>
          </a:p>
          <a:p>
            <a:pPr marL="234695" indent="-234695" defTabSz="316289">
              <a:spcBef>
                <a:spcPts val="200"/>
              </a:spcBef>
              <a:buSzPct val="75000"/>
              <a:buFont typeface="Helvetica Neue"/>
              <a:buChar char="•"/>
              <a:defRPr b="1" sz="1386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350 GeV, 200 fb-1:</a:t>
            </a:r>
          </a:p>
          <a:p>
            <a:pPr lvl="1" marL="586739" indent="-234695" defTabSz="316289">
              <a:spcBef>
                <a:spcPts val="200"/>
              </a:spcBef>
              <a:buSzPct val="75000"/>
              <a:buFont typeface="Helvetica Neue"/>
              <a:buChar char="•"/>
              <a:defRPr sz="1386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precision top mass from threshold scan</a:t>
            </a:r>
          </a:p>
          <a:p>
            <a:pPr marL="234695" indent="-234695" defTabSz="316289">
              <a:spcBef>
                <a:spcPts val="200"/>
              </a:spcBef>
              <a:buSzPct val="75000"/>
              <a:buFont typeface="Helvetica Neue"/>
              <a:buChar char="•"/>
              <a:defRPr b="1" sz="1386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500…600 GeV, 4 ab-1:</a:t>
            </a:r>
          </a:p>
          <a:p>
            <a:pPr lvl="1" marL="586739" indent="-234695" defTabSz="316289">
              <a:spcBef>
                <a:spcPts val="200"/>
              </a:spcBef>
              <a:buSzPct val="75000"/>
              <a:buFont typeface="Helvetica Neue"/>
              <a:buChar char="•"/>
              <a:defRPr sz="1386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Higgs self-coupling in ZHH</a:t>
            </a:r>
          </a:p>
          <a:p>
            <a:pPr lvl="1" marL="586739" indent="-234695" defTabSz="316289">
              <a:spcBef>
                <a:spcPts val="200"/>
              </a:spcBef>
              <a:buSzPct val="75000"/>
              <a:buFont typeface="Helvetica Neue"/>
              <a:buChar char="•"/>
              <a:defRPr sz="1386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top quark ew couplings</a:t>
            </a:r>
          </a:p>
          <a:p>
            <a:pPr lvl="1" marL="586739" indent="-234695" defTabSz="316289">
              <a:spcBef>
                <a:spcPts val="200"/>
              </a:spcBef>
              <a:buSzPct val="75000"/>
              <a:buFont typeface="Helvetica Neue"/>
              <a:buChar char="•"/>
              <a:defRPr sz="1386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top Yukawa coupling incl CP structure</a:t>
            </a:r>
          </a:p>
          <a:p>
            <a:pPr lvl="1" marL="586739" indent="-234695" defTabSz="316289">
              <a:spcBef>
                <a:spcPts val="200"/>
              </a:spcBef>
              <a:buSzPct val="75000"/>
              <a:buFont typeface="Helvetica Neue"/>
              <a:buChar char="•"/>
              <a:defRPr sz="1386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improved Higgs, WW and ffbar</a:t>
            </a:r>
          </a:p>
          <a:p>
            <a:pPr lvl="1" marL="586739" indent="-234695" defTabSz="316289">
              <a:spcBef>
                <a:spcPts val="200"/>
              </a:spcBef>
              <a:buSzPct val="75000"/>
              <a:buFont typeface="Helvetica Neue"/>
              <a:buChar char="•"/>
              <a:defRPr sz="1386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probe Higgsinos up to ~300 GeV </a:t>
            </a:r>
          </a:p>
          <a:p>
            <a:pPr lvl="1" marL="586739" indent="-234695" defTabSz="316289">
              <a:spcBef>
                <a:spcPts val="200"/>
              </a:spcBef>
              <a:buSzPct val="75000"/>
              <a:buFont typeface="Helvetica Neue"/>
              <a:buChar char="•"/>
              <a:defRPr sz="1386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probe Heavy Neutral Leptons up to ~600 GeV </a:t>
            </a:r>
          </a:p>
          <a:p>
            <a:pPr marL="234695" indent="-234695" defTabSz="316289">
              <a:spcBef>
                <a:spcPts val="200"/>
              </a:spcBef>
              <a:buSzPct val="75000"/>
              <a:buFont typeface="Helvetica Neue"/>
              <a:buChar char="•"/>
              <a:defRPr b="1" sz="1386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800…1000 GeV, 8 ab-1:</a:t>
            </a:r>
          </a:p>
          <a:p>
            <a:pPr lvl="1" marL="586739" indent="-234695" defTabSz="316289">
              <a:spcBef>
                <a:spcPts val="200"/>
              </a:spcBef>
              <a:buSzPct val="75000"/>
              <a:buFont typeface="Helvetica Neue"/>
              <a:buChar char="•"/>
              <a:defRPr sz="1386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Higgs self-coupling in VBF</a:t>
            </a:r>
          </a:p>
          <a:p>
            <a:pPr lvl="1" marL="586739" indent="-234695" defTabSz="316289">
              <a:spcBef>
                <a:spcPts val="200"/>
              </a:spcBef>
              <a:buSzPct val="75000"/>
              <a:buFont typeface="Helvetica Neue"/>
              <a:buChar char="•"/>
              <a:defRPr sz="1386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further improvements in tt, ff, WW, ….</a:t>
            </a:r>
          </a:p>
          <a:p>
            <a:pPr lvl="1" marL="586739" indent="-234695" defTabSz="316289">
              <a:spcBef>
                <a:spcPts val="200"/>
              </a:spcBef>
              <a:buSzPct val="75000"/>
              <a:buFont typeface="Helvetica Neue"/>
              <a:buChar char="•"/>
              <a:defRPr sz="1386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probe Higgsinos up to ~500 GeV </a:t>
            </a:r>
          </a:p>
          <a:p>
            <a:pPr lvl="1" marL="586739" indent="-234695" defTabSz="316289">
              <a:spcBef>
                <a:spcPts val="200"/>
              </a:spcBef>
              <a:buSzPct val="75000"/>
              <a:buFont typeface="Helvetica Neue"/>
              <a:buChar char="•"/>
              <a:defRPr sz="1386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probe Heavy Neutral Leptons up to ~1000 GeV</a:t>
            </a:r>
          </a:p>
          <a:p>
            <a:pPr lvl="1" marL="586739" indent="-234695" defTabSz="316289">
              <a:spcBef>
                <a:spcPts val="200"/>
              </a:spcBef>
              <a:buSzPct val="75000"/>
              <a:buFont typeface="Helvetica Neue"/>
              <a:buChar char="•"/>
              <a:defRPr sz="1386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searches, searches, searches, …</a:t>
            </a:r>
          </a:p>
        </p:txBody>
      </p:sp>
      <p:pic>
        <p:nvPicPr>
          <p:cNvPr id="319" name="lumi_vs_logE_lconly.pdf" descr="lumi_vs_logE_lconly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32776" y="1559051"/>
            <a:ext cx="5966669" cy="4335570"/>
          </a:xfrm>
          <a:prstGeom prst="rect">
            <a:avLst/>
          </a:prstGeom>
          <a:ln w="12700">
            <a:miter lim="400000"/>
          </a:ln>
        </p:spPr>
      </p:pic>
      <p:sp>
        <p:nvSpPr>
          <p:cNvPr id="320" name="Based on classic ILC/CLIC luminosity assumptions  limited by self-allowed power budget"/>
          <p:cNvSpPr txBox="1"/>
          <p:nvPr/>
        </p:nvSpPr>
        <p:spPr>
          <a:xfrm>
            <a:off x="6664363" y="1054292"/>
            <a:ext cx="5313274" cy="617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/>
            <a:r>
              <a:t>Based on classic ILC/CLIC luminosity assumptions </a:t>
            </a:r>
            <a:br/>
            <a:r>
              <a:t>limited by self-allowed power budget</a:t>
            </a:r>
          </a:p>
        </p:txBody>
      </p:sp>
      <p:sp>
        <p:nvSpPr>
          <p:cNvPr id="321" name="and minimal integrated luminosity - see yesterday’s talks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spcBef>
                <a:spcPts val="1400"/>
              </a:spcBef>
              <a:defRPr>
                <a:solidFill>
                  <a:srgbClr val="DD7C3B"/>
                </a:solidFill>
              </a:defRPr>
            </a:lvl1pPr>
          </a:lstStyle>
          <a:p>
            <a:pPr/>
            <a:r>
              <a:t>and minimal integrated luminosity - see yesterday’s talks</a:t>
            </a:r>
          </a:p>
        </p:txBody>
      </p:sp>
      <p:sp>
        <p:nvSpPr>
          <p:cNvPr id="322" name="+ 1…3 TeV:…"/>
          <p:cNvSpPr txBox="1"/>
          <p:nvPr/>
        </p:nvSpPr>
        <p:spPr>
          <a:xfrm>
            <a:off x="4868247" y="4452748"/>
            <a:ext cx="4141342" cy="1843627"/>
          </a:xfrm>
          <a:prstGeom prst="rect">
            <a:avLst/>
          </a:prstGeom>
          <a:solidFill>
            <a:srgbClr val="FFFFFF"/>
          </a:solidFill>
          <a:ln w="254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400" tIns="25400" rIns="25400" bIns="25400">
            <a:normAutofit fontScale="100000" lnSpcReduction="0"/>
          </a:bodyPr>
          <a:lstStyle/>
          <a:p>
            <a:pPr marL="243840" indent="-243840" defTabSz="328612">
              <a:spcBef>
                <a:spcPts val="200"/>
              </a:spcBef>
              <a:buSzPct val="75000"/>
              <a:buFont typeface="Helvetica Neue"/>
              <a:buChar char="•"/>
              <a:defRPr b="1" sz="144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+ 1…3 TeV:</a:t>
            </a:r>
          </a:p>
          <a:p>
            <a:pPr lvl="1" marL="609600" indent="-243840" defTabSz="328612">
              <a:spcBef>
                <a:spcPts val="200"/>
              </a:spcBef>
              <a:buSzPct val="75000"/>
              <a:buFont typeface="Helvetica Neue"/>
              <a:buChar char="•"/>
              <a:defRPr sz="144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more Higgs self-coupling in VBF</a:t>
            </a:r>
          </a:p>
          <a:p>
            <a:pPr lvl="1" marL="609600" indent="-243840" defTabSz="328612">
              <a:spcBef>
                <a:spcPts val="200"/>
              </a:spcBef>
              <a:buSzPct val="75000"/>
              <a:buFont typeface="Helvetica Neue"/>
              <a:buChar char="•"/>
              <a:defRPr sz="144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further improvements in tt, ff, VV scattering</a:t>
            </a:r>
          </a:p>
          <a:p>
            <a:pPr lvl="1" marL="609600" indent="-243840" defTabSz="328612">
              <a:spcBef>
                <a:spcPts val="200"/>
              </a:spcBef>
              <a:buSzPct val="75000"/>
              <a:buFont typeface="Helvetica Neue"/>
              <a:buChar char="•"/>
              <a:defRPr sz="144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quartic Higgs self-coupling !</a:t>
            </a:r>
          </a:p>
          <a:p>
            <a:pPr lvl="1" marL="609600" indent="-243840" defTabSz="328612">
              <a:spcBef>
                <a:spcPts val="200"/>
              </a:spcBef>
              <a:buSzPct val="75000"/>
              <a:buFont typeface="Helvetica Neue"/>
              <a:buChar char="•"/>
              <a:defRPr sz="144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searches, searches, searches, e.g.</a:t>
            </a:r>
          </a:p>
          <a:p>
            <a:pPr lvl="1" marL="609600" indent="-243840" defTabSz="328612">
              <a:spcBef>
                <a:spcPts val="200"/>
              </a:spcBef>
              <a:buSzPct val="75000"/>
              <a:buFont typeface="Helvetica Neue"/>
              <a:buChar char="•"/>
              <a:defRPr sz="144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probe Higgsinos up to 1.5 TeV </a:t>
            </a:r>
          </a:p>
          <a:p>
            <a:pPr lvl="1" marL="609600" indent="-243840" defTabSz="328612">
              <a:spcBef>
                <a:spcPts val="200"/>
              </a:spcBef>
              <a:buSzPct val="75000"/>
              <a:buFont typeface="Helvetica Neue"/>
              <a:buChar char="•"/>
              <a:defRPr sz="144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probe Heavy Neutral Leptons up to 3 TeV</a:t>
            </a:r>
          </a:p>
        </p:txBody>
      </p:sp>
      <p:sp>
        <p:nvSpPr>
          <p:cNvPr id="323" name="New results from HL-LHC might change the priorities anytime  =&gt; flexibility is key!"/>
          <p:cNvSpPr txBox="1"/>
          <p:nvPr/>
        </p:nvSpPr>
        <p:spPr>
          <a:xfrm>
            <a:off x="1989763" y="5760868"/>
            <a:ext cx="9045077" cy="737171"/>
          </a:xfrm>
          <a:prstGeom prst="rect">
            <a:avLst/>
          </a:prstGeom>
          <a:solidFill>
            <a:srgbClr val="FFFB00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8" tIns="35718" rIns="35718" bIns="35718" anchor="ctr">
            <a:spAutoFit/>
          </a:bodyPr>
          <a:lstStyle/>
          <a:p>
            <a:pPr algn="ctr" defTabSz="914400">
              <a:spcBef>
                <a:spcPts val="600"/>
              </a:spcBef>
              <a:tabLst>
                <a:tab pos="266700" algn="l"/>
              </a:tabLst>
              <a:defRPr b="1" sz="20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New results from HL-LHC might change the priorities anytime </a:t>
            </a:r>
            <a:br/>
            <a:r>
              <a:t>=&gt; flexibility is key!  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22" grpId="1"/>
      <p:bldP build="whole" bldLvl="1" animBg="1" rev="0" advAuto="0" spid="323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Titel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Notes from Physics Sessions</a:t>
            </a:r>
          </a:p>
        </p:txBody>
      </p:sp>
      <p:sp>
        <p:nvSpPr>
          <p:cNvPr id="326" name="Textplatzhalter 3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On overall presentation aspects</a:t>
            </a:r>
          </a:p>
        </p:txBody>
      </p:sp>
      <p:sp>
        <p:nvSpPr>
          <p:cNvPr id="327" name="Textplatzhalter 7"/>
          <p:cNvSpPr txBox="1"/>
          <p:nvPr/>
        </p:nvSpPr>
        <p:spPr>
          <a:xfrm>
            <a:off x="372284" y="1254317"/>
            <a:ext cx="11274556" cy="41233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marL="343852" indent="-343852" defTabSz="868680">
              <a:spcBef>
                <a:spcPts val="500"/>
              </a:spcBef>
              <a:buSzPct val="100000"/>
              <a:buFont typeface="Arial"/>
              <a:buChar char="•"/>
              <a:tabLst>
                <a:tab pos="330200" algn="l"/>
              </a:tabLst>
              <a:defRPr sz="2280"/>
            </a:pPr>
            <a:r>
              <a:t>present energy-ordered improvements for each measurement (rather than group all physics which can be done at one energy stage)</a:t>
            </a:r>
          </a:p>
          <a:p>
            <a:pPr marL="343852" indent="-343852" defTabSz="868680">
              <a:spcBef>
                <a:spcPts val="500"/>
              </a:spcBef>
              <a:buSzPct val="100000"/>
              <a:buFont typeface="Arial"/>
              <a:buChar char="•"/>
              <a:tabLst>
                <a:tab pos="330200" algn="l"/>
              </a:tabLst>
              <a:defRPr sz="2280"/>
            </a:pPr>
            <a:r>
              <a:t>indicate the potential improvements with more luminosity, higher polarisations</a:t>
            </a:r>
          </a:p>
          <a:p>
            <a:pPr marL="343852" indent="-343852" defTabSz="868680">
              <a:spcBef>
                <a:spcPts val="500"/>
              </a:spcBef>
              <a:buSzPct val="100000"/>
              <a:buFont typeface="Arial"/>
              <a:buChar char="•"/>
              <a:tabLst>
                <a:tab pos="330200" algn="l"/>
              </a:tabLst>
              <a:defRPr sz="2280"/>
            </a:pPr>
            <a:r>
              <a:t>type of projections: provide “prospects” (from full study / mild extrapolations) and “targets” (in reach with more work) — c.f. Marcel Vos’ talk</a:t>
            </a:r>
          </a:p>
          <a:p>
            <a:pPr marL="343852" indent="-343852" defTabSz="868680">
              <a:spcBef>
                <a:spcPts val="500"/>
              </a:spcBef>
              <a:buSzPct val="100000"/>
              <a:buFont typeface="Arial"/>
              <a:buChar char="•"/>
              <a:tabLst>
                <a:tab pos="330200" algn="l"/>
              </a:tabLst>
              <a:defRPr sz="2280"/>
            </a:pPr>
            <a:r>
              <a:t>include LHC results / HL-LHC projections in comparison plots wherever possible</a:t>
            </a:r>
            <a:br/>
            <a:r>
              <a:t>=&gt; can those of you who are on ATLAS/CMS help with this? </a:t>
            </a:r>
          </a:p>
          <a:p>
            <a:pPr marL="343852" indent="-343852" defTabSz="868680">
              <a:spcBef>
                <a:spcPts val="500"/>
              </a:spcBef>
              <a:buSzPct val="100000"/>
              <a:buFont typeface="Arial"/>
              <a:buChar char="•"/>
              <a:tabLst>
                <a:tab pos="330200" algn="l"/>
              </a:tabLst>
              <a:defRPr sz="2280"/>
            </a:pPr>
            <a:r>
              <a:t>provide up to date set of </a:t>
            </a:r>
            <a:r>
              <a:rPr i="1"/>
              <a:t>inputs</a:t>
            </a:r>
            <a:r>
              <a:t> for global fits to PPG and other interested colleagues</a:t>
            </a:r>
          </a:p>
          <a:p>
            <a:pPr marL="343852" indent="-343852" defTabSz="868680">
              <a:spcBef>
                <a:spcPts val="500"/>
              </a:spcBef>
              <a:buSzPct val="100000"/>
              <a:buFont typeface="Arial"/>
              <a:buChar char="•"/>
              <a:tabLst>
                <a:tab pos="330200" algn="l"/>
              </a:tabLst>
              <a:defRPr sz="2280"/>
            </a:pPr>
            <a:r>
              <a:t>don’t forget about CP properties of the various Higgs, top and gauge boson couplings</a:t>
            </a:r>
          </a:p>
        </p:txBody>
      </p:sp>
      <p:sp>
        <p:nvSpPr>
          <p:cNvPr id="328" name="Text"/>
          <p:cNvSpPr txBox="1"/>
          <p:nvPr/>
        </p:nvSpPr>
        <p:spPr>
          <a:xfrm>
            <a:off x="11853123" y="6496547"/>
            <a:ext cx="127001" cy="17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/>
            </a:lvl1pPr>
          </a:lstStyle>
          <a:p>
            <a:pPr/>
            <a:fld id="{86CB4B4D-7CA3-9044-876B-883B54F8677D}" type="slidenum"/>
          </a:p>
        </p:txBody>
      </p:sp>
      <p:sp>
        <p:nvSpPr>
          <p:cNvPr id="329" name="=&gt; important input for physics writing teams, need to see what can be done in the next few weeks…"/>
          <p:cNvSpPr txBox="1"/>
          <p:nvPr/>
        </p:nvSpPr>
        <p:spPr>
          <a:xfrm>
            <a:off x="1217327" y="5091757"/>
            <a:ext cx="9045078" cy="737171"/>
          </a:xfrm>
          <a:prstGeom prst="rect">
            <a:avLst/>
          </a:prstGeom>
          <a:solidFill>
            <a:srgbClr val="FFFB00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8" tIns="35718" rIns="35718" bIns="35718" anchor="ctr">
            <a:spAutoFit/>
          </a:bodyPr>
          <a:lstStyle>
            <a:lvl1pPr algn="ctr" defTabSz="914400">
              <a:spcBef>
                <a:spcPts val="600"/>
              </a:spcBef>
              <a:tabLst>
                <a:tab pos="266700" algn="l"/>
              </a:tabLst>
              <a:defRPr b="1" sz="20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=&gt; important input for physics writing teams, need to see what can be done in the next few weeks…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2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Titel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Other Aspects</a:t>
            </a:r>
          </a:p>
        </p:txBody>
      </p:sp>
      <p:sp>
        <p:nvSpPr>
          <p:cNvPr id="332" name="Textplatzhalter 3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beyond L, E, P</a:t>
            </a:r>
          </a:p>
        </p:txBody>
      </p:sp>
      <p:sp>
        <p:nvSpPr>
          <p:cNvPr id="333" name="Textplatzhalter 7"/>
          <p:cNvSpPr txBox="1"/>
          <p:nvPr/>
        </p:nvSpPr>
        <p:spPr>
          <a:xfrm>
            <a:off x="372284" y="1254317"/>
            <a:ext cx="11274556" cy="41233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marL="271462" indent="-271462" defTabSz="685800">
              <a:spcBef>
                <a:spcPts val="400"/>
              </a:spcBef>
              <a:buSzPct val="100000"/>
              <a:buFont typeface="Arial"/>
              <a:buChar char="•"/>
              <a:tabLst>
                <a:tab pos="266700" algn="l"/>
              </a:tabLst>
              <a:defRPr b="1"/>
            </a:pPr>
            <a:r>
              <a:t>Strong community wish to re-instantiate a </a:t>
            </a:r>
            <a:r>
              <a:rPr i="1"/>
              <a:t>2nd interaction region</a:t>
            </a:r>
            <a:r>
              <a:t>:</a:t>
            </a:r>
          </a:p>
          <a:p>
            <a:pPr lvl="1" marL="614362" indent="-271462" defTabSz="685800">
              <a:spcBef>
                <a:spcPts val="400"/>
              </a:spcBef>
              <a:buSzPct val="100000"/>
              <a:buFont typeface="Arial"/>
              <a:buChar char="•"/>
              <a:tabLst>
                <a:tab pos="266700" algn="l"/>
              </a:tabLst>
              <a:defRPr>
                <a:solidFill>
                  <a:srgbClr val="008F00"/>
                </a:solidFill>
              </a:defRPr>
            </a:pPr>
            <a:r>
              <a:t>will not double the luminosity</a:t>
            </a:r>
          </a:p>
          <a:p>
            <a:pPr lvl="1" marL="614362" indent="-271462" defTabSz="685800">
              <a:spcBef>
                <a:spcPts val="400"/>
              </a:spcBef>
              <a:buSzPct val="100000"/>
              <a:buFont typeface="Arial"/>
              <a:buChar char="•"/>
              <a:tabLst>
                <a:tab pos="266700" algn="l"/>
              </a:tabLst>
              <a:defRPr>
                <a:solidFill>
                  <a:srgbClr val="008F00"/>
                </a:solidFill>
              </a:defRPr>
            </a:pPr>
            <a:r>
              <a:t>but add a lot of flexibility and complementarity to the facility (alternative collider modes, technology R&amp;D for future upgrades, ….)</a:t>
            </a:r>
          </a:p>
          <a:p>
            <a:pPr lvl="1" marL="614362" indent="-271462" defTabSz="685800">
              <a:spcBef>
                <a:spcPts val="400"/>
              </a:spcBef>
              <a:buSzPct val="100000"/>
              <a:buFont typeface="Arial"/>
              <a:buChar char="•"/>
              <a:tabLst>
                <a:tab pos="266700" algn="l"/>
              </a:tabLst>
              <a:defRPr>
                <a:solidFill>
                  <a:srgbClr val="008F00"/>
                </a:solidFill>
              </a:defRPr>
            </a:pPr>
            <a:r>
              <a:t>designs exist for ILC and CLIC </a:t>
            </a:r>
          </a:p>
          <a:p>
            <a:pPr lvl="1" marL="614362" indent="-271462" defTabSz="685800">
              <a:spcBef>
                <a:spcPts val="400"/>
              </a:spcBef>
              <a:buSzPct val="100000"/>
              <a:buFont typeface="Arial"/>
              <a:buChar char="•"/>
              <a:tabLst>
                <a:tab pos="266700" algn="l"/>
              </a:tabLst>
              <a:defRPr>
                <a:solidFill>
                  <a:srgbClr val="008F00"/>
                </a:solidFill>
              </a:defRPr>
            </a:pPr>
            <a:r>
              <a:t>need updates and revision, but no fundamental show stopper (was simply eliminated to reduce cost…)</a:t>
            </a:r>
          </a:p>
          <a:p>
            <a:pPr marL="271462" indent="-271462" defTabSz="685800">
              <a:spcBef>
                <a:spcPts val="400"/>
              </a:spcBef>
              <a:buSzPct val="100000"/>
              <a:buFont typeface="Arial"/>
              <a:buChar char="•"/>
              <a:tabLst>
                <a:tab pos="266700" algn="l"/>
              </a:tabLst>
              <a:defRPr b="1"/>
            </a:pPr>
            <a:r>
              <a:t>Plan extra facilities from beginning: </a:t>
            </a:r>
          </a:p>
          <a:p>
            <a:pPr lvl="1" marL="614362" indent="-271462" defTabSz="685800">
              <a:spcBef>
                <a:spcPts val="400"/>
              </a:spcBef>
              <a:buSzPct val="100000"/>
              <a:buFont typeface="Arial"/>
              <a:buChar char="•"/>
              <a:tabLst>
                <a:tab pos="266700" algn="l"/>
              </a:tabLst>
              <a:defRPr>
                <a:solidFill>
                  <a:srgbClr val="FF2600"/>
                </a:solidFill>
              </a:defRPr>
            </a:pPr>
            <a:r>
              <a:t>Beam-dump experiments</a:t>
            </a:r>
          </a:p>
          <a:p>
            <a:pPr lvl="1" marL="614362" indent="-271462" defTabSz="685800">
              <a:spcBef>
                <a:spcPts val="400"/>
              </a:spcBef>
              <a:buSzPct val="100000"/>
              <a:buFont typeface="Arial"/>
              <a:buChar char="•"/>
              <a:tabLst>
                <a:tab pos="266700" algn="l"/>
              </a:tabLst>
              <a:defRPr>
                <a:solidFill>
                  <a:srgbClr val="FF2600"/>
                </a:solidFill>
              </a:defRPr>
            </a:pPr>
            <a:r>
              <a:t>Extracted beam experiments (e.g. LUXE/ ELBEX @ Eu.XFEL)</a:t>
            </a:r>
          </a:p>
          <a:p>
            <a:pPr lvl="1" marL="614362" indent="-271462" defTabSz="685800">
              <a:spcBef>
                <a:spcPts val="400"/>
              </a:spcBef>
              <a:buSzPct val="100000"/>
              <a:buFont typeface="Arial"/>
              <a:buChar char="•"/>
              <a:tabLst>
                <a:tab pos="266700" algn="l"/>
              </a:tabLst>
              <a:defRPr>
                <a:solidFill>
                  <a:srgbClr val="FF2600"/>
                </a:solidFill>
              </a:defRPr>
            </a:pPr>
            <a:r>
              <a:t>R&amp;D facilities for detector and accelerator technology — also for later upgrades of the collider itself!</a:t>
            </a:r>
          </a:p>
          <a:p>
            <a:pPr marL="271462" indent="-271462" defTabSz="685800">
              <a:spcBef>
                <a:spcPts val="400"/>
              </a:spcBef>
              <a:buSzPct val="100000"/>
              <a:buFont typeface="Arial"/>
              <a:buChar char="•"/>
              <a:tabLst>
                <a:tab pos="266700" algn="l"/>
              </a:tabLst>
              <a:defRPr b="1"/>
            </a:pPr>
            <a:r>
              <a:t>Foresee upgrades from beginning: </a:t>
            </a:r>
          </a:p>
          <a:p>
            <a:pPr lvl="1" marL="614362" indent="-271462" defTabSz="685800">
              <a:spcBef>
                <a:spcPts val="400"/>
              </a:spcBef>
              <a:buSzPct val="100000"/>
              <a:buFont typeface="Arial"/>
              <a:buChar char="•"/>
              <a:tabLst>
                <a:tab pos="266700" algn="l"/>
              </a:tabLst>
              <a:defRPr>
                <a:solidFill>
                  <a:srgbClr val="3579C2"/>
                </a:solidFill>
              </a:defRPr>
            </a:pPr>
            <a:r>
              <a:t>Today we do not know yet which long-term R&amp;D approach will turn out to be most suitable</a:t>
            </a:r>
          </a:p>
          <a:p>
            <a:pPr lvl="1" marL="614362" indent="-271462" defTabSz="685800">
              <a:spcBef>
                <a:spcPts val="400"/>
              </a:spcBef>
              <a:buSzPct val="100000"/>
              <a:buFont typeface="Arial"/>
              <a:buChar char="•"/>
              <a:tabLst>
                <a:tab pos="266700" algn="l"/>
              </a:tabLst>
              <a:defRPr>
                <a:solidFill>
                  <a:srgbClr val="3579C2"/>
                </a:solidFill>
              </a:defRPr>
            </a:pPr>
            <a:r>
              <a:t>Design initial facility to be compatible with basic requirements of various advanced technologies</a:t>
            </a:r>
          </a:p>
        </p:txBody>
      </p:sp>
      <p:sp>
        <p:nvSpPr>
          <p:cNvPr id="334" name="Text"/>
          <p:cNvSpPr txBox="1"/>
          <p:nvPr/>
        </p:nvSpPr>
        <p:spPr>
          <a:xfrm>
            <a:off x="11853123" y="6496547"/>
            <a:ext cx="127001" cy="172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/>
            </a:lvl1pPr>
          </a:lstStyle>
          <a:p>
            <a:pPr/>
            <a:fld id="{86CB4B4D-7CA3-9044-876B-883B54F8677D}" type="slidenum"/>
          </a:p>
        </p:txBody>
      </p:sp>
      <p:sp>
        <p:nvSpPr>
          <p:cNvPr id="335" name="Will hear more details about all these ideas during today’s program!"/>
          <p:cNvSpPr txBox="1"/>
          <p:nvPr/>
        </p:nvSpPr>
        <p:spPr>
          <a:xfrm>
            <a:off x="1201878" y="5641541"/>
            <a:ext cx="9045078" cy="419671"/>
          </a:xfrm>
          <a:prstGeom prst="rect">
            <a:avLst/>
          </a:prstGeom>
          <a:solidFill>
            <a:srgbClr val="FFFB00"/>
          </a:solidFill>
          <a:ln w="38100">
            <a:solidFill>
              <a:srgbClr val="FF26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8" tIns="35718" rIns="35718" bIns="35718" anchor="ctr">
            <a:spAutoFit/>
          </a:bodyPr>
          <a:lstStyle>
            <a:lvl1pPr algn="ctr" defTabSz="914400">
              <a:spcBef>
                <a:spcPts val="600"/>
              </a:spcBef>
              <a:tabLst>
                <a:tab pos="266700" algn="l"/>
              </a:tabLst>
              <a:defRPr b="1" sz="20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Will hear more details about all these ideas during today’s program!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3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Textfeld 13"/>
          <p:cNvSpPr txBox="1"/>
          <p:nvPr>
            <p:ph type="sldNum" sz="quarter" idx="2"/>
          </p:nvPr>
        </p:nvSpPr>
        <p:spPr>
          <a:xfrm>
            <a:off x="11726123" y="6496547"/>
            <a:ext cx="127001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algn="r">
              <a:defRPr b="1" sz="1000"/>
            </a:lvl1pPr>
          </a:lstStyle>
          <a:p>
            <a:pPr/>
            <a:fld id="{86CB4B4D-7CA3-9044-876B-883B54F8677D}" type="slidenum"/>
          </a:p>
        </p:txBody>
      </p:sp>
      <p:sp>
        <p:nvSpPr>
          <p:cNvPr id="338" name="Titel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Initial Scenarios given to Expert Teams</a:t>
            </a:r>
          </a:p>
        </p:txBody>
      </p:sp>
      <p:sp>
        <p:nvSpPr>
          <p:cNvPr id="339" name="Textplatzhalter 3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as a basis for discussion</a:t>
            </a:r>
          </a:p>
        </p:txBody>
      </p:sp>
      <p:sp>
        <p:nvSpPr>
          <p:cNvPr id="340" name="Textplatzhalter 7"/>
          <p:cNvSpPr txBox="1"/>
          <p:nvPr/>
        </p:nvSpPr>
        <p:spPr>
          <a:xfrm>
            <a:off x="372284" y="1254317"/>
            <a:ext cx="11274556" cy="5069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marL="289560" indent="-289560" defTabSz="731520">
              <a:spcBef>
                <a:spcPts val="1600"/>
              </a:spcBef>
              <a:buSzPct val="100000"/>
              <a:buFont typeface="Arial"/>
              <a:buChar char="•"/>
              <a:tabLst>
                <a:tab pos="279400" algn="l"/>
              </a:tabLst>
              <a:defRPr b="1" sz="1920"/>
            </a:pPr>
            <a:r>
              <a:t>let’s assume we start with a Linear Facility, with 2 Beam Delivery Systems (2 IRs), length</a:t>
            </a:r>
          </a:p>
          <a:p>
            <a:pPr lvl="1" marL="828842" indent="-320842" defTabSz="731520">
              <a:spcBef>
                <a:spcPts val="1600"/>
              </a:spcBef>
              <a:buSzPct val="100000"/>
              <a:buAutoNum type="alphaLcParenR" startAt="1"/>
              <a:tabLst>
                <a:tab pos="279400" algn="l"/>
              </a:tabLst>
              <a:defRPr b="1" sz="1920"/>
            </a:pPr>
            <a:r>
              <a:t> ~20 km  </a:t>
            </a:r>
            <a:r>
              <a:rPr b="0"/>
              <a:t>(e.g. 250 GeV SCRF or ~800 GeV copper)</a:t>
            </a:r>
            <a:endParaRPr b="0"/>
          </a:p>
          <a:p>
            <a:pPr lvl="1" marL="828842" indent="-320842" defTabSz="731520">
              <a:spcBef>
                <a:spcPts val="1600"/>
              </a:spcBef>
              <a:buSzPct val="100000"/>
              <a:buAutoNum type="alphaLcParenR" startAt="1"/>
              <a:tabLst>
                <a:tab pos="279400" algn="l"/>
              </a:tabLst>
              <a:defRPr b="1" sz="1920"/>
            </a:pPr>
            <a:r>
              <a:t> ~30 km  </a:t>
            </a:r>
            <a:r>
              <a:rPr b="0"/>
              <a:t>(e.g. 550 GeV SCRF or ~1.5 TeV copper)</a:t>
            </a:r>
            <a:endParaRPr b="0"/>
          </a:p>
          <a:p>
            <a:pPr marL="192505" indent="-192505" defTabSz="731520">
              <a:spcBef>
                <a:spcPts val="1600"/>
              </a:spcBef>
              <a:buSzPct val="100000"/>
              <a:buChar char="•"/>
              <a:tabLst>
                <a:tab pos="279400" algn="l"/>
              </a:tabLst>
              <a:defRPr b="1" sz="1920"/>
            </a:pPr>
            <a:r>
              <a:t>what could “your” technology offer as</a:t>
            </a:r>
          </a:p>
          <a:p>
            <a:pPr lvl="1" marL="828842" indent="-320842" defTabSz="731520">
              <a:spcBef>
                <a:spcPts val="400"/>
              </a:spcBef>
              <a:buSzPct val="100000"/>
              <a:buAutoNum type="romanLcPeriod" startAt="1"/>
              <a:tabLst>
                <a:tab pos="279400" algn="l"/>
              </a:tabLst>
              <a:defRPr b="1" sz="1920"/>
            </a:pPr>
            <a:r>
              <a:t>decision-ready in &lt; 5 years (e.g. 2-3 year targeted engineering effort after EPPSU adoption in early 2026)?</a:t>
            </a:r>
          </a:p>
          <a:p>
            <a:pPr lvl="2" marL="802105" indent="-192505" defTabSz="731520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920"/>
            </a:pPr>
            <a:r>
              <a:t>ILC-like SCRF, CLIC-like drive-beam</a:t>
            </a:r>
          </a:p>
          <a:p>
            <a:pPr lvl="2" marL="802105" indent="-192505" defTabSz="731520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920"/>
            </a:pPr>
            <a:r>
              <a:t>alternative collider modes, beyond-collider facilities?</a:t>
            </a:r>
          </a:p>
          <a:p>
            <a:pPr lvl="2" marL="802105" indent="-192505" defTabSz="731520">
              <a:spcBef>
                <a:spcPts val="1600"/>
              </a:spcBef>
              <a:buSzPct val="100000"/>
              <a:buChar char="•"/>
              <a:tabLst>
                <a:tab pos="279400" algn="l"/>
              </a:tabLst>
              <a:defRPr sz="1920"/>
            </a:pPr>
            <a:r>
              <a:t>anything else?</a:t>
            </a:r>
          </a:p>
          <a:p>
            <a:pPr lvl="1" marL="828842" indent="-320842" defTabSz="731520">
              <a:spcBef>
                <a:spcPts val="400"/>
              </a:spcBef>
              <a:buSzPct val="100000"/>
              <a:buAutoNum type="romanLcPeriod" startAt="1"/>
              <a:tabLst>
                <a:tab pos="279400" algn="l"/>
              </a:tabLst>
              <a:defRPr b="1" sz="1920"/>
            </a:pPr>
            <a:r>
              <a:t>as upgrade, decision-ready after the first years of data-taking of initial facility (e.g. 2045-2050)? </a:t>
            </a:r>
          </a:p>
          <a:p>
            <a:pPr lvl="2" marL="802105" indent="-192505" defTabSz="731520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920"/>
            </a:pPr>
            <a:r>
              <a:t>requirements on initial facility to make upgrade viable?</a:t>
            </a:r>
          </a:p>
          <a:p>
            <a:pPr lvl="2" marL="802105" indent="-192505" defTabSz="731520">
              <a:spcBef>
                <a:spcPts val="400"/>
              </a:spcBef>
              <a:buSzPct val="100000"/>
              <a:buChar char="•"/>
              <a:tabLst>
                <a:tab pos="279400" algn="l"/>
              </a:tabLst>
              <a:defRPr sz="1920"/>
            </a:pPr>
            <a:r>
              <a:t>required R&amp;D and ressources until decision-readiness?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Textfeld 13"/>
          <p:cNvSpPr txBox="1"/>
          <p:nvPr>
            <p:ph type="sldNum" sz="quarter" idx="2"/>
          </p:nvPr>
        </p:nvSpPr>
        <p:spPr>
          <a:xfrm>
            <a:off x="11853123" y="6496547"/>
            <a:ext cx="127001" cy="13554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b="1" sz="1000"/>
            </a:lvl1pPr>
          </a:lstStyle>
          <a:p>
            <a:pPr/>
            <a:fld id="{86CB4B4D-7CA3-9044-876B-883B54F8677D}" type="slidenum"/>
          </a:p>
        </p:txBody>
      </p:sp>
      <p:sp>
        <p:nvSpPr>
          <p:cNvPr id="343" name="Titel 1"/>
          <p:cNvSpPr txBox="1"/>
          <p:nvPr>
            <p:ph type="title"/>
          </p:nvPr>
        </p:nvSpPr>
        <p:spPr>
          <a:xfrm>
            <a:off x="407987" y="349611"/>
            <a:ext cx="11376026" cy="451098"/>
          </a:xfrm>
          <a:prstGeom prst="rect">
            <a:avLst/>
          </a:prstGeom>
        </p:spPr>
        <p:txBody>
          <a:bodyPr/>
          <a:lstStyle/>
          <a:p>
            <a:pPr/>
            <a:r>
              <a:t>The Linear Collider Facility — Generically</a:t>
            </a:r>
          </a:p>
        </p:txBody>
      </p:sp>
      <p:sp>
        <p:nvSpPr>
          <p:cNvPr id="344" name="Textplatzhalter 3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What could be the initial technology?</a:t>
            </a:r>
          </a:p>
        </p:txBody>
      </p:sp>
      <p:sp>
        <p:nvSpPr>
          <p:cNvPr id="345" name="Textplatzhalter 6"/>
          <p:cNvSpPr/>
          <p:nvPr/>
        </p:nvSpPr>
        <p:spPr>
          <a:xfrm>
            <a:off x="404936" y="1285389"/>
            <a:ext cx="7922114" cy="504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marL="215900" indent="-215900" defTabSz="388620">
              <a:lnSpc>
                <a:spcPts val="3400"/>
              </a:lnSpc>
              <a:spcBef>
                <a:spcPts val="800"/>
              </a:spcBef>
              <a:buSzPct val="100000"/>
              <a:buChar char="•"/>
              <a:defRPr b="1" sz="1700">
                <a:solidFill>
                  <a:srgbClr val="008F00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For now, the LCF footprint is designed to be compatible with both SCRF and warm (or cool) copper cavities</a:t>
            </a:r>
          </a:p>
          <a:p>
            <a:pPr marL="215900" indent="-215900" defTabSz="388620">
              <a:lnSpc>
                <a:spcPts val="3400"/>
              </a:lnSpc>
              <a:spcBef>
                <a:spcPts val="800"/>
              </a:spcBef>
              <a:buSzPct val="100000"/>
              <a:buChar char="•"/>
              <a:defRPr b="1" sz="1700">
                <a:solidFill>
                  <a:srgbClr val="008F00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The key aspect of LCVision is the need for a Linear Collider at all, able to probe e+e- collisions with polarised beams and beyond the ttbar threshold </a:t>
            </a:r>
          </a:p>
          <a:p>
            <a:pPr marL="215900" indent="-215900" defTabSz="388620">
              <a:lnSpc>
                <a:spcPts val="3400"/>
              </a:lnSpc>
              <a:spcBef>
                <a:spcPts val="800"/>
              </a:spcBef>
              <a:buSzPct val="100000"/>
              <a:buChar char="•"/>
              <a:defRPr sz="1700">
                <a:latin typeface="+mj-lt"/>
                <a:ea typeface="+mj-ea"/>
                <a:cs typeface="+mj-cs"/>
                <a:sym typeface="Helvetica"/>
              </a:defRPr>
            </a:pPr>
            <a:r>
              <a:t>Technology should be chosen — at the point in time when the decision is required — according to</a:t>
            </a:r>
          </a:p>
          <a:p>
            <a:pPr lvl="1" marL="539750" indent="-215900" defTabSz="388620">
              <a:lnSpc>
                <a:spcPts val="3400"/>
              </a:lnSpc>
              <a:spcBef>
                <a:spcPts val="500"/>
              </a:spcBef>
              <a:buSzPct val="100000"/>
              <a:buChar char="•"/>
              <a:defRPr sz="1700">
                <a:latin typeface="+mj-lt"/>
                <a:ea typeface="+mj-ea"/>
                <a:cs typeface="+mj-cs"/>
                <a:sym typeface="Helvetica"/>
              </a:defRPr>
            </a:pPr>
            <a:r>
              <a:t>physics priorities</a:t>
            </a:r>
          </a:p>
          <a:p>
            <a:pPr lvl="1" marL="539750" indent="-215900" defTabSz="388620">
              <a:lnSpc>
                <a:spcPts val="3400"/>
              </a:lnSpc>
              <a:spcBef>
                <a:spcPts val="500"/>
              </a:spcBef>
              <a:buSzPct val="100000"/>
              <a:buChar char="•"/>
              <a:defRPr sz="1700">
                <a:latin typeface="+mj-lt"/>
                <a:ea typeface="+mj-ea"/>
                <a:cs typeface="+mj-cs"/>
                <a:sym typeface="Helvetica"/>
              </a:defRPr>
            </a:pPr>
            <a:r>
              <a:t>industrial readiness</a:t>
            </a:r>
          </a:p>
          <a:p>
            <a:pPr lvl="1" marL="539750" indent="-215900" defTabSz="388620">
              <a:lnSpc>
                <a:spcPts val="3400"/>
              </a:lnSpc>
              <a:spcBef>
                <a:spcPts val="500"/>
              </a:spcBef>
              <a:buSzPct val="100000"/>
              <a:buChar char="•"/>
              <a:defRPr sz="1700">
                <a:latin typeface="+mj-lt"/>
                <a:ea typeface="+mj-ea"/>
                <a:cs typeface="+mj-cs"/>
                <a:sym typeface="Helvetica"/>
              </a:defRPr>
            </a:pPr>
            <a:r>
              <a:t>industrial / societal interest in contributing regions</a:t>
            </a:r>
          </a:p>
          <a:p>
            <a:pPr lvl="1" marL="539750" indent="-215900" defTabSz="388620">
              <a:lnSpc>
                <a:spcPts val="3400"/>
              </a:lnSpc>
              <a:spcBef>
                <a:spcPts val="1700"/>
              </a:spcBef>
              <a:buSzPct val="100000"/>
              <a:buChar char="•"/>
              <a:defRPr sz="1700">
                <a:latin typeface="+mj-lt"/>
                <a:ea typeface="+mj-ea"/>
                <a:cs typeface="+mj-cs"/>
                <a:sym typeface="Helvetica"/>
              </a:defRPr>
            </a:pPr>
            <a:r>
              <a:t>cost, risk, sustainability, …</a:t>
            </a:r>
          </a:p>
          <a:p>
            <a:pPr marL="215900" indent="-215900" defTabSz="388620">
              <a:lnSpc>
                <a:spcPts val="3400"/>
              </a:lnSpc>
              <a:spcBef>
                <a:spcPts val="800"/>
              </a:spcBef>
              <a:buSzPct val="100000"/>
              <a:buChar char="•"/>
              <a:defRPr sz="1700">
                <a:solidFill>
                  <a:srgbClr val="3579C2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Due to</a:t>
            </a:r>
          </a:p>
          <a:p>
            <a:pPr lvl="1" marL="539750" indent="-215900" defTabSz="388620">
              <a:lnSpc>
                <a:spcPts val="3400"/>
              </a:lnSpc>
              <a:spcBef>
                <a:spcPts val="500"/>
              </a:spcBef>
              <a:buSzPct val="100000"/>
              <a:buChar char="•"/>
              <a:defRPr sz="1700">
                <a:solidFill>
                  <a:srgbClr val="3579C2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the industrialisation advantage and the many running XFELs</a:t>
            </a:r>
          </a:p>
          <a:p>
            <a:pPr lvl="1" marL="539750" indent="-215900" defTabSz="388620">
              <a:lnSpc>
                <a:spcPts val="3400"/>
              </a:lnSpc>
              <a:spcBef>
                <a:spcPts val="500"/>
              </a:spcBef>
              <a:buSzPct val="100000"/>
              <a:buChar char="•"/>
              <a:defRPr sz="1700">
                <a:solidFill>
                  <a:srgbClr val="3579C2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the strong expertise in many regions of the world</a:t>
            </a:r>
          </a:p>
          <a:p>
            <a:pPr lvl="1" marL="539750" indent="-215900" defTabSz="388620">
              <a:lnSpc>
                <a:spcPts val="3400"/>
              </a:lnSpc>
              <a:spcBef>
                <a:spcPts val="500"/>
              </a:spcBef>
              <a:buSzPct val="100000"/>
              <a:buChar char="•"/>
              <a:defRPr sz="1700">
                <a:solidFill>
                  <a:srgbClr val="3579C2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and the number of well-defined physics targets up to 1 TeV</a:t>
            </a:r>
          </a:p>
          <a:p>
            <a:pPr lvl="1" indent="194310" defTabSz="388620">
              <a:lnSpc>
                <a:spcPts val="3400"/>
              </a:lnSpc>
              <a:spcBef>
                <a:spcPts val="800"/>
              </a:spcBef>
              <a:defRPr b="1" sz="1700">
                <a:solidFill>
                  <a:srgbClr val="3579C2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LCVision for now assumes SCRF as baseline for fastest readiness</a:t>
            </a:r>
          </a:p>
        </p:txBody>
      </p:sp>
      <p:pic>
        <p:nvPicPr>
          <p:cNvPr id="34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254740" y="273679"/>
            <a:ext cx="2797313" cy="1538740"/>
          </a:xfrm>
          <a:prstGeom prst="rect">
            <a:avLst/>
          </a:prstGeom>
          <a:ln w="12700">
            <a:miter lim="400000"/>
          </a:ln>
        </p:spPr>
      </p:pic>
      <p:pic>
        <p:nvPicPr>
          <p:cNvPr id="34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85000" y="1717189"/>
            <a:ext cx="3565900" cy="2394762"/>
          </a:xfrm>
          <a:prstGeom prst="rect">
            <a:avLst/>
          </a:prstGeom>
          <a:ln w="12700">
            <a:miter lim="400000"/>
          </a:ln>
        </p:spPr>
      </p:pic>
      <p:pic>
        <p:nvPicPr>
          <p:cNvPr id="348" name="2017-03-20-XFEL-Beschleunigertunnel_0019.jpg" descr="2017-03-20-XFEL-Beschleunigertunnel_0019.jpg"/>
          <p:cNvPicPr>
            <a:picLocks noChangeAspect="1"/>
          </p:cNvPicPr>
          <p:nvPr/>
        </p:nvPicPr>
        <p:blipFill>
          <a:blip r:embed="rId4">
            <a:extLst/>
          </a:blip>
          <a:srcRect l="10529" t="33231" r="46722" b="26080"/>
          <a:stretch>
            <a:fillRect/>
          </a:stretch>
        </p:blipFill>
        <p:spPr>
          <a:xfrm>
            <a:off x="7766618" y="3971231"/>
            <a:ext cx="4295577" cy="272493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Titel 1"/>
          <p:cNvSpPr txBox="1"/>
          <p:nvPr>
            <p:ph type="title"/>
          </p:nvPr>
        </p:nvSpPr>
        <p:spPr>
          <a:xfrm>
            <a:off x="407987" y="349610"/>
            <a:ext cx="11512502" cy="3511190"/>
          </a:xfrm>
          <a:prstGeom prst="rect">
            <a:avLst/>
          </a:prstGeom>
        </p:spPr>
        <p:txBody>
          <a:bodyPr/>
          <a:lstStyle>
            <a:lvl1pPr defTabSz="868680">
              <a:defRPr sz="5225"/>
            </a:lvl1pPr>
          </a:lstStyle>
          <a:p>
            <a:pPr/>
            <a:r>
              <a:t>Now take a look at the range of energy, power and luminosity options — and the resulting running scenarios — taking ILC as example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lide Number"/>
          <p:cNvSpPr txBox="1"/>
          <p:nvPr>
            <p:ph type="sldNum" sz="quarter" idx="2"/>
          </p:nvPr>
        </p:nvSpPr>
        <p:spPr>
          <a:xfrm>
            <a:off x="11853123" y="6496547"/>
            <a:ext cx="127001" cy="17281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53" name="A bit of Histor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A bit of History</a:t>
            </a:r>
          </a:p>
        </p:txBody>
      </p:sp>
      <p:sp>
        <p:nvSpPr>
          <p:cNvPr id="354" name="ILC Parameters Joint Working Group"/>
          <p:cNvSpPr txBox="1"/>
          <p:nvPr>
            <p:ph type="body" sz="quarter" idx="1"/>
          </p:nvPr>
        </p:nvSpPr>
        <p:spPr>
          <a:xfrm>
            <a:off x="407987" y="817500"/>
            <a:ext cx="5126803" cy="451099"/>
          </a:xfrm>
          <a:prstGeom prst="rect">
            <a:avLst/>
          </a:prstGeom>
        </p:spPr>
        <p:txBody>
          <a:bodyPr/>
          <a:lstStyle>
            <a:lvl1pPr>
              <a:spcBef>
                <a:spcPts val="2800"/>
              </a:spcBef>
            </a:lvl1pPr>
          </a:lstStyle>
          <a:p>
            <a:pPr/>
            <a:r>
              <a:t>ILC Parameters Joint Working Group</a:t>
            </a:r>
          </a:p>
        </p:txBody>
      </p:sp>
      <p:sp>
        <p:nvSpPr>
          <p:cNvPr id="355" name="Textplatzhalter 7"/>
          <p:cNvSpPr txBox="1"/>
          <p:nvPr/>
        </p:nvSpPr>
        <p:spPr>
          <a:xfrm>
            <a:off x="390524" y="1286115"/>
            <a:ext cx="5914451" cy="1096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marL="176463" indent="-176463" defTabSz="731520">
              <a:spcBef>
                <a:spcPts val="900"/>
              </a:spcBef>
              <a:buSzPct val="100000"/>
              <a:buChar char="•"/>
              <a:tabLst>
                <a:tab pos="279400" algn="l"/>
              </a:tabLst>
              <a:defRPr sz="1920"/>
            </a:pPr>
            <a:r>
              <a:t>group of accelerator and particle physics experts </a:t>
            </a:r>
          </a:p>
          <a:p>
            <a:pPr marL="176463" indent="-176463" defTabSz="731520">
              <a:spcBef>
                <a:spcPts val="900"/>
              </a:spcBef>
              <a:buSzPct val="100000"/>
              <a:buChar char="•"/>
              <a:tabLst>
                <a:tab pos="279400" algn="l"/>
              </a:tabLst>
              <a:defRPr sz="1920"/>
            </a:pPr>
            <a:r>
              <a:t>charged to develop running scenarios for the ILC</a:t>
            </a:r>
          </a:p>
          <a:p>
            <a:pPr marL="176463" indent="-176463" defTabSz="731520">
              <a:spcBef>
                <a:spcPts val="900"/>
              </a:spcBef>
              <a:buSzPct val="100000"/>
              <a:buChar char="•"/>
              <a:tabLst>
                <a:tab pos="279400" algn="l"/>
              </a:tabLst>
              <a:defRPr sz="1920"/>
            </a:pPr>
            <a:r>
              <a:t>integrated luminosities kept fixed ever since!</a:t>
            </a:r>
          </a:p>
        </p:txBody>
      </p:sp>
      <p:pic>
        <p:nvPicPr>
          <p:cNvPr id="35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06286" y="419345"/>
            <a:ext cx="5470227" cy="5758985"/>
          </a:xfrm>
          <a:prstGeom prst="rect">
            <a:avLst/>
          </a:prstGeom>
          <a:ln w="38100">
            <a:solidFill>
              <a:srgbClr val="FF2600"/>
            </a:solidFill>
            <a:miter lim="400000"/>
          </a:ln>
        </p:spPr>
      </p:pic>
      <p:pic>
        <p:nvPicPr>
          <p:cNvPr id="35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9727" y="2776537"/>
            <a:ext cx="5636887" cy="1304922"/>
          </a:xfrm>
          <a:prstGeom prst="rect">
            <a:avLst/>
          </a:prstGeom>
          <a:ln w="12700">
            <a:miter lim="400000"/>
          </a:ln>
        </p:spPr>
      </p:pic>
      <p:pic>
        <p:nvPicPr>
          <p:cNvPr id="35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36563" y="4217032"/>
            <a:ext cx="5803144" cy="124322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DESY">
  <a:themeElements>
    <a:clrScheme name="DES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FF"/>
      </a:hlink>
      <a:folHlink>
        <a:srgbClr val="FF00FF"/>
      </a:folHlink>
    </a:clrScheme>
    <a:fontScheme name="DESY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DES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SY">
  <a:themeElements>
    <a:clrScheme name="DES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FF"/>
      </a:hlink>
      <a:folHlink>
        <a:srgbClr val="FF00FF"/>
      </a:folHlink>
    </a:clrScheme>
    <a:fontScheme name="DESY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DES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