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"/>
  <Default Extension="tif" ContentType="image/ti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media/image103.tif" ContentType="image/tiff"/>
  <Override PartName="/ppt/media/image104.tif" ContentType="image/tiff"/>
  <Override PartName="/ppt/media/image105.tif" ContentType="image/tiff"/>
  <Override PartName="/ppt/media/image132.tif" ContentType="image/tiff"/>
  <Override PartName="/ppt/media/image149.tif" ContentType="image/tif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  <p:sldMasterId id="2147483655" r:id="rId3"/>
    <p:sldMasterId id="2147483658" r:id="rId4"/>
    <p:sldMasterId id="2147483661" r:id="rId5"/>
    <p:sldMasterId id="2147483664" r:id="rId6"/>
  </p:sldMasterIdLst>
  <p:sldIdLst>
    <p:sldId id="256" r:id="rId7"/>
    <p:sldId id="257" r:id="rId8"/>
    <p:sldId id="264" r:id="rId9"/>
    <p:sldId id="263" r:id="rId10"/>
    <p:sldId id="355" r:id="rId11"/>
    <p:sldId id="366" r:id="rId12"/>
    <p:sldId id="261" r:id="rId13"/>
    <p:sldId id="262" r:id="rId14"/>
    <p:sldId id="358" r:id="rId15"/>
    <p:sldId id="357" r:id="rId16"/>
    <p:sldId id="356" r:id="rId17"/>
    <p:sldId id="365" r:id="rId18"/>
    <p:sldId id="266" r:id="rId19"/>
    <p:sldId id="267" r:id="rId20"/>
    <p:sldId id="270" r:id="rId21"/>
    <p:sldId id="273" r:id="rId22"/>
    <p:sldId id="361" r:id="rId23"/>
    <p:sldId id="274" r:id="rId24"/>
    <p:sldId id="279" r:id="rId25"/>
    <p:sldId id="364" r:id="rId26"/>
    <p:sldId id="281" r:id="rId27"/>
    <p:sldId id="287" r:id="rId28"/>
    <p:sldId id="276" r:id="rId29"/>
    <p:sldId id="296" r:id="rId30"/>
    <p:sldId id="359" r:id="rId31"/>
    <p:sldId id="360" r:id="rId32"/>
    <p:sldId id="277" r:id="rId33"/>
    <p:sldId id="362" r:id="rId34"/>
    <p:sldId id="299" r:id="rId35"/>
    <p:sldId id="300" r:id="rId36"/>
    <p:sldId id="367" r:id="rId37"/>
    <p:sldId id="258" r:id="rId38"/>
    <p:sldId id="269" r:id="rId39"/>
    <p:sldId id="290" r:id="rId40"/>
    <p:sldId id="298" r:id="rId41"/>
    <p:sldId id="292" r:id="rId42"/>
    <p:sldId id="285" r:id="rId43"/>
    <p:sldId id="284" r:id="rId44"/>
    <p:sldId id="283" r:id="rId45"/>
    <p:sldId id="288" r:id="rId46"/>
    <p:sldId id="286" r:id="rId47"/>
    <p:sldId id="265" r:id="rId48"/>
    <p:sldId id="268" r:id="rId49"/>
    <p:sldId id="272" r:id="rId50"/>
    <p:sldId id="294" r:id="rId51"/>
    <p:sldId id="297" r:id="rId52"/>
    <p:sldId id="259" r:id="rId53"/>
    <p:sldId id="301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2" r:id="rId71"/>
    <p:sldId id="324" r:id="rId72"/>
    <p:sldId id="326" r:id="rId73"/>
    <p:sldId id="327" r:id="rId74"/>
    <p:sldId id="328" r:id="rId75"/>
    <p:sldId id="329" r:id="rId76"/>
    <p:sldId id="333" r:id="rId77"/>
    <p:sldId id="334" r:id="rId78"/>
    <p:sldId id="335" r:id="rId79"/>
    <p:sldId id="344" r:id="rId80"/>
    <p:sldId id="345" r:id="rId81"/>
    <p:sldId id="346" r:id="rId82"/>
    <p:sldId id="347" r:id="rId83"/>
    <p:sldId id="348" r:id="rId84"/>
    <p:sldId id="349" r:id="rId85"/>
    <p:sldId id="350" r:id="rId86"/>
    <p:sldId id="351" r:id="rId87"/>
    <p:sldId id="293" r:id="rId88"/>
    <p:sldId id="363" r:id="rId89"/>
  </p:sldIdLst>
  <p:sldSz cx="15690850" cy="8842375"/>
  <p:notesSz cx="7559675" cy="10691813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32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8"/>
    <p:restoredTop sz="94694"/>
  </p:normalViewPr>
  <p:slideViewPr>
    <p:cSldViewPr snapToGrid="0">
      <p:cViewPr>
        <p:scale>
          <a:sx n="68" d="100"/>
          <a:sy n="68" d="100"/>
        </p:scale>
        <p:origin x="144" y="9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84" Type="http://schemas.openxmlformats.org/officeDocument/2006/relationships/slide" Target="slides/slide78.xml"/><Relationship Id="rId89" Type="http://schemas.openxmlformats.org/officeDocument/2006/relationships/slide" Target="slides/slide83.xml"/><Relationship Id="rId16" Type="http://schemas.openxmlformats.org/officeDocument/2006/relationships/slide" Target="slides/slide10.xml"/><Relationship Id="rId11" Type="http://schemas.openxmlformats.org/officeDocument/2006/relationships/slide" Target="slides/slide5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74" Type="http://schemas.openxmlformats.org/officeDocument/2006/relationships/slide" Target="slides/slide68.xml"/><Relationship Id="rId79" Type="http://schemas.openxmlformats.org/officeDocument/2006/relationships/slide" Target="slides/slide73.xml"/><Relationship Id="rId5" Type="http://schemas.openxmlformats.org/officeDocument/2006/relationships/slideMaster" Target="slideMasters/slideMaster5.xml"/><Relationship Id="rId90" Type="http://schemas.openxmlformats.org/officeDocument/2006/relationships/presProps" Target="presProps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80" Type="http://schemas.openxmlformats.org/officeDocument/2006/relationships/slide" Target="slides/slide74.xml"/><Relationship Id="rId85" Type="http://schemas.openxmlformats.org/officeDocument/2006/relationships/slide" Target="slides/slide79.xml"/><Relationship Id="rId9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83" Type="http://schemas.openxmlformats.org/officeDocument/2006/relationships/slide" Target="slides/slide77.xml"/><Relationship Id="rId88" Type="http://schemas.openxmlformats.org/officeDocument/2006/relationships/slide" Target="slides/slide82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slide" Target="slides/slide72.xml"/><Relationship Id="rId81" Type="http://schemas.openxmlformats.org/officeDocument/2006/relationships/slide" Target="slides/slide75.xml"/><Relationship Id="rId86" Type="http://schemas.openxmlformats.org/officeDocument/2006/relationships/slide" Target="slides/slide80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6" Type="http://schemas.openxmlformats.org/officeDocument/2006/relationships/slide" Target="slides/slide70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9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3.xml"/><Relationship Id="rId24" Type="http://schemas.openxmlformats.org/officeDocument/2006/relationships/slide" Target="slides/slide18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66" Type="http://schemas.openxmlformats.org/officeDocument/2006/relationships/slide" Target="slides/slide60.xml"/><Relationship Id="rId87" Type="http://schemas.openxmlformats.org/officeDocument/2006/relationships/slide" Target="slides/slide81.xml"/><Relationship Id="rId61" Type="http://schemas.openxmlformats.org/officeDocument/2006/relationships/slide" Target="slides/slide55.xml"/><Relationship Id="rId82" Type="http://schemas.openxmlformats.org/officeDocument/2006/relationships/slide" Target="slides/slide76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56" Type="http://schemas.openxmlformats.org/officeDocument/2006/relationships/slide" Target="slides/slide50.xml"/><Relationship Id="rId77" Type="http://schemas.openxmlformats.org/officeDocument/2006/relationships/slide" Target="slides/slide7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04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784440" y="1557720"/>
            <a:ext cx="14121360" cy="297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Aft>
                <a:spcPts val="1820"/>
              </a:spcAft>
              <a:buNone/>
            </a:pPr>
            <a:endParaRPr lang="en-US" sz="414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F9E87A2-3456-4E9C-9E65-F7EBE9509D5E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Default 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04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784440" y="1557720"/>
            <a:ext cx="14121360" cy="297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Aft>
                <a:spcPts val="1820"/>
              </a:spcAft>
              <a:buNone/>
            </a:pPr>
            <a:endParaRPr lang="en-US" sz="414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596288F-5EBA-4DA4-82C2-8F313DF95F27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efault 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04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784440" y="1557720"/>
            <a:ext cx="14121360" cy="297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F1C6107-BED6-4D1E-AD61-4DF3723F33BF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4878796" y="8250964"/>
            <a:ext cx="343590" cy="334228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2317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xfrm>
            <a:off x="525071" y="450772"/>
            <a:ext cx="14640708" cy="581624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861">
                <a:solidFill>
                  <a:srgbClr val="548121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25071" y="1054046"/>
            <a:ext cx="14640708" cy="581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604"/>
              </a:spcBef>
              <a:buSzTx/>
              <a:buFontTx/>
              <a:buNone/>
              <a:defRPr b="1">
                <a:solidFill>
                  <a:srgbClr val="EB4690"/>
                </a:solidFill>
              </a:defRPr>
            </a:lvl1pPr>
            <a:lvl2pPr marL="0" indent="343243">
              <a:spcBef>
                <a:spcPts val="3604"/>
              </a:spcBef>
              <a:buSzTx/>
              <a:buFontTx/>
              <a:buNone/>
              <a:defRPr b="1">
                <a:solidFill>
                  <a:srgbClr val="EB4690"/>
                </a:solidFill>
              </a:defRPr>
            </a:lvl2pPr>
            <a:lvl3pPr>
              <a:spcBef>
                <a:spcPts val="3604"/>
              </a:spcBef>
              <a:buFontTx/>
              <a:defRPr b="1">
                <a:solidFill>
                  <a:srgbClr val="EB4690"/>
                </a:solidFill>
              </a:defRPr>
            </a:lvl3pPr>
            <a:lvl4pPr>
              <a:spcBef>
                <a:spcPts val="3604"/>
              </a:spcBef>
              <a:buFontTx/>
              <a:defRPr b="1">
                <a:solidFill>
                  <a:srgbClr val="EB4690"/>
                </a:solidFill>
              </a:defRPr>
            </a:lvl4pPr>
            <a:lvl5pPr>
              <a:spcBef>
                <a:spcPts val="3604"/>
              </a:spcBef>
              <a:buFontTx/>
              <a:defRPr b="1">
                <a:solidFill>
                  <a:srgbClr val="EB469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6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376" y="8155293"/>
            <a:ext cx="2034840" cy="623817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Fußzeilenplatzhalter 3"/>
          <p:cNvSpPr txBox="1"/>
          <p:nvPr/>
        </p:nvSpPr>
        <p:spPr>
          <a:xfrm>
            <a:off x="2531242" y="8461575"/>
            <a:ext cx="10310518" cy="178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/>
            </a:lvl1pPr>
          </a:lstStyle>
          <a:p>
            <a:r>
              <a:rPr sz="1158"/>
              <a:t>The Linear Collider Facility @ CERN | J.List | April 8, 2025 | DESY Colloquium</a:t>
            </a:r>
          </a:p>
        </p:txBody>
      </p:sp>
    </p:spTree>
    <p:extLst>
      <p:ext uri="{BB962C8B-B14F-4D97-AF65-F5344CB8AC3E}">
        <p14:creationId xmlns:p14="http://schemas.microsoft.com/office/powerpoint/2010/main" val="36059254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My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D1D2EF5A-611F-4B56-B119-357F3E96BCB1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314399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MyDefault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9A0F0895-BEA8-409F-A77D-5DE8BE2DE2EC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MyDefault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04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784440" y="1557720"/>
            <a:ext cx="14121360" cy="297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Aft>
                <a:spcPts val="1820"/>
              </a:spcAft>
              <a:buNone/>
            </a:pPr>
            <a:endParaRPr lang="en-US" sz="414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B6F4C934-BEFF-4E18-BE88-66CD66D67C73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efault 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04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784440" y="1557720"/>
            <a:ext cx="14121360" cy="297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F1C6107-BED6-4D1E-AD61-4DF3723F33BF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804101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4878796" y="8250964"/>
            <a:ext cx="343590" cy="334228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2317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xfrm>
            <a:off x="525071" y="450772"/>
            <a:ext cx="14640708" cy="581624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861">
                <a:solidFill>
                  <a:srgbClr val="548121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25071" y="1054046"/>
            <a:ext cx="14640708" cy="581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604"/>
              </a:spcBef>
              <a:buSzTx/>
              <a:buFontTx/>
              <a:buNone/>
              <a:defRPr b="1">
                <a:solidFill>
                  <a:srgbClr val="EB4690"/>
                </a:solidFill>
              </a:defRPr>
            </a:lvl1pPr>
            <a:lvl2pPr marL="0" indent="343243">
              <a:spcBef>
                <a:spcPts val="3604"/>
              </a:spcBef>
              <a:buSzTx/>
              <a:buFontTx/>
              <a:buNone/>
              <a:defRPr b="1">
                <a:solidFill>
                  <a:srgbClr val="EB4690"/>
                </a:solidFill>
              </a:defRPr>
            </a:lvl2pPr>
            <a:lvl3pPr>
              <a:spcBef>
                <a:spcPts val="3604"/>
              </a:spcBef>
              <a:buFontTx/>
              <a:defRPr b="1">
                <a:solidFill>
                  <a:srgbClr val="EB4690"/>
                </a:solidFill>
              </a:defRPr>
            </a:lvl3pPr>
            <a:lvl4pPr>
              <a:spcBef>
                <a:spcPts val="3604"/>
              </a:spcBef>
              <a:buFontTx/>
              <a:defRPr b="1">
                <a:solidFill>
                  <a:srgbClr val="EB4690"/>
                </a:solidFill>
              </a:defRPr>
            </a:lvl4pPr>
            <a:lvl5pPr>
              <a:spcBef>
                <a:spcPts val="3604"/>
              </a:spcBef>
              <a:buFontTx/>
              <a:defRPr b="1">
                <a:solidFill>
                  <a:srgbClr val="EB469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6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376" y="8155293"/>
            <a:ext cx="2034840" cy="623817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Fußzeilenplatzhalter 3"/>
          <p:cNvSpPr txBox="1"/>
          <p:nvPr/>
        </p:nvSpPr>
        <p:spPr>
          <a:xfrm>
            <a:off x="2531242" y="8461575"/>
            <a:ext cx="10310518" cy="178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/>
            </a:lvl1pPr>
          </a:lstStyle>
          <a:p>
            <a:r>
              <a:rPr sz="1158"/>
              <a:t>The Linear Collider Facility @ CERN | J.List | April 8, 2025 | DESY Colloquium</a:t>
            </a:r>
          </a:p>
        </p:txBody>
      </p:sp>
    </p:spTree>
    <p:extLst>
      <p:ext uri="{BB962C8B-B14F-4D97-AF65-F5344CB8AC3E}">
        <p14:creationId xmlns:p14="http://schemas.microsoft.com/office/powerpoint/2010/main" val="9857234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yDefault_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04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subTitle"/>
          </p:nvPr>
        </p:nvSpPr>
        <p:spPr>
          <a:xfrm>
            <a:off x="784440" y="1557720"/>
            <a:ext cx="14121360" cy="297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fld id="{1C15E0B8-1AF1-4F26-A09D-A474C694C57F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MyDefault_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04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784440" y="1557720"/>
            <a:ext cx="14121360" cy="297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Aft>
                <a:spcPts val="1820"/>
              </a:spcAft>
              <a:buNone/>
            </a:pPr>
            <a:endParaRPr lang="en-US" sz="414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fld id="{BCE57A17-B258-493C-A9ED-05EC838798DB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A5FCA3C-8B63-4BC6-AF1B-96C1858DD7A1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04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784440" y="1557720"/>
            <a:ext cx="14121360" cy="297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3AC20FF-9AFA-4B64-A7DF-F907087E0093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4878796" y="8250964"/>
            <a:ext cx="343590" cy="334228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2317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xfrm>
            <a:off x="525071" y="450772"/>
            <a:ext cx="14640708" cy="581624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861">
                <a:solidFill>
                  <a:srgbClr val="548121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25071" y="1054046"/>
            <a:ext cx="14640708" cy="581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604"/>
              </a:spcBef>
              <a:buSzTx/>
              <a:buFontTx/>
              <a:buNone/>
              <a:defRPr b="1">
                <a:solidFill>
                  <a:srgbClr val="EB4690"/>
                </a:solidFill>
              </a:defRPr>
            </a:lvl1pPr>
            <a:lvl2pPr marL="0" indent="343243">
              <a:spcBef>
                <a:spcPts val="3604"/>
              </a:spcBef>
              <a:buSzTx/>
              <a:buFontTx/>
              <a:buNone/>
              <a:defRPr b="1">
                <a:solidFill>
                  <a:srgbClr val="EB4690"/>
                </a:solidFill>
              </a:defRPr>
            </a:lvl2pPr>
            <a:lvl3pPr>
              <a:spcBef>
                <a:spcPts val="3604"/>
              </a:spcBef>
              <a:buFontTx/>
              <a:defRPr b="1">
                <a:solidFill>
                  <a:srgbClr val="EB4690"/>
                </a:solidFill>
              </a:defRPr>
            </a:lvl3pPr>
            <a:lvl4pPr>
              <a:spcBef>
                <a:spcPts val="3604"/>
              </a:spcBef>
              <a:buFontTx/>
              <a:defRPr b="1">
                <a:solidFill>
                  <a:srgbClr val="EB4690"/>
                </a:solidFill>
              </a:defRPr>
            </a:lvl4pPr>
            <a:lvl5pPr>
              <a:spcBef>
                <a:spcPts val="3604"/>
              </a:spcBef>
              <a:buFontTx/>
              <a:defRPr b="1">
                <a:solidFill>
                  <a:srgbClr val="EB469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6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376" y="8155293"/>
            <a:ext cx="2034840" cy="623817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Fußzeilenplatzhalter 3"/>
          <p:cNvSpPr txBox="1"/>
          <p:nvPr/>
        </p:nvSpPr>
        <p:spPr>
          <a:xfrm>
            <a:off x="2531242" y="8461575"/>
            <a:ext cx="10310518" cy="178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/>
            </a:lvl1pPr>
          </a:lstStyle>
          <a:p>
            <a:r>
              <a:rPr sz="1158"/>
              <a:t>The Linear Collider Facility @ CERN | J.List | April 8, 2025 | DESY Colloquium</a:t>
            </a:r>
          </a:p>
        </p:txBody>
      </p:sp>
    </p:spTree>
    <p:extLst>
      <p:ext uri="{BB962C8B-B14F-4D97-AF65-F5344CB8AC3E}">
        <p14:creationId xmlns:p14="http://schemas.microsoft.com/office/powerpoint/2010/main" val="492630086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04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784440" y="1557720"/>
            <a:ext cx="14121360" cy="297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Aft>
                <a:spcPts val="1820"/>
              </a:spcAft>
              <a:buNone/>
            </a:pPr>
            <a:endParaRPr lang="en-US" sz="414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9EE4999-C8E2-424E-8345-6539349BAD4C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04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subTitle"/>
          </p:nvPr>
        </p:nvSpPr>
        <p:spPr>
          <a:xfrm>
            <a:off x="784440" y="1557720"/>
            <a:ext cx="14121360" cy="297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88B5DED-E018-4C88-B34A-2D8F82A9BA19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My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04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784440" y="1557720"/>
            <a:ext cx="14121360" cy="297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Aft>
                <a:spcPts val="1820"/>
              </a:spcAft>
              <a:buNone/>
            </a:pPr>
            <a:endParaRPr lang="en-US" sz="414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>
          <a:xfrm>
            <a:off x="5358240" y="7445520"/>
            <a:ext cx="4973040" cy="609120"/>
          </a:xfrm>
        </p:spPr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A5B45205-F6A0-4879-8AD2-22EE2B475D8E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My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D1D2EF5A-611F-4B56-B119-357F3E96BCB1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4878796" y="8250964"/>
            <a:ext cx="343590" cy="334228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2317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xfrm>
            <a:off x="525071" y="450772"/>
            <a:ext cx="14640708" cy="581624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861">
                <a:solidFill>
                  <a:srgbClr val="548121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25071" y="1054046"/>
            <a:ext cx="14640708" cy="581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604"/>
              </a:spcBef>
              <a:buSzTx/>
              <a:buFontTx/>
              <a:buNone/>
              <a:defRPr b="1">
                <a:solidFill>
                  <a:srgbClr val="EB4690"/>
                </a:solidFill>
              </a:defRPr>
            </a:lvl1pPr>
            <a:lvl2pPr marL="0" indent="343243">
              <a:spcBef>
                <a:spcPts val="3604"/>
              </a:spcBef>
              <a:buSzTx/>
              <a:buFontTx/>
              <a:buNone/>
              <a:defRPr b="1">
                <a:solidFill>
                  <a:srgbClr val="EB4690"/>
                </a:solidFill>
              </a:defRPr>
            </a:lvl2pPr>
            <a:lvl3pPr>
              <a:spcBef>
                <a:spcPts val="3604"/>
              </a:spcBef>
              <a:buFontTx/>
              <a:defRPr b="1">
                <a:solidFill>
                  <a:srgbClr val="EB4690"/>
                </a:solidFill>
              </a:defRPr>
            </a:lvl3pPr>
            <a:lvl4pPr>
              <a:spcBef>
                <a:spcPts val="3604"/>
              </a:spcBef>
              <a:buFontTx/>
              <a:defRPr b="1">
                <a:solidFill>
                  <a:srgbClr val="EB4690"/>
                </a:solidFill>
              </a:defRPr>
            </a:lvl4pPr>
            <a:lvl5pPr>
              <a:spcBef>
                <a:spcPts val="3604"/>
              </a:spcBef>
              <a:buFontTx/>
              <a:defRPr b="1">
                <a:solidFill>
                  <a:srgbClr val="EB469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6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376" y="8155293"/>
            <a:ext cx="2034840" cy="623817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Fußzeilenplatzhalter 3"/>
          <p:cNvSpPr txBox="1"/>
          <p:nvPr/>
        </p:nvSpPr>
        <p:spPr>
          <a:xfrm>
            <a:off x="2531242" y="8461575"/>
            <a:ext cx="10310518" cy="178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/>
            </a:lvl1pPr>
          </a:lstStyle>
          <a:p>
            <a:r>
              <a:rPr sz="1158"/>
              <a:t>The Linear Collider Facility @ CERN | J.List | April 8, 2025 | DESY Colloquium</a:t>
            </a:r>
          </a:p>
        </p:txBody>
      </p:sp>
    </p:spTree>
    <p:extLst>
      <p:ext uri="{BB962C8B-B14F-4D97-AF65-F5344CB8AC3E}">
        <p14:creationId xmlns:p14="http://schemas.microsoft.com/office/powerpoint/2010/main" val="273076247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84440" y="351720"/>
            <a:ext cx="14121360" cy="1476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515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784440" y="2068560"/>
            <a:ext cx="14121360" cy="512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>
              <a:spcBef>
                <a:spcPts val="165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74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32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28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9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1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65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34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326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34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326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34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326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34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784440" y="8055000"/>
            <a:ext cx="3655440" cy="60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5366160" y="8055000"/>
            <a:ext cx="4973400" cy="60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11250360" y="8055000"/>
            <a:ext cx="3655440" cy="609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4CD1D72B-543B-4AA3-BBF7-F592D898108C}" type="slidenum"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‹#›</a:t>
            </a:fld>
            <a:endParaRPr lang="en-US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6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784440" y="127800"/>
            <a:ext cx="14121360" cy="7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370" b="1" u="none" strike="noStrike">
                <a:solidFill>
                  <a:srgbClr val="FF99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784440" y="2068560"/>
            <a:ext cx="14121360" cy="512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>
              <a:spcBef>
                <a:spcPts val="220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99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76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437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132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74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88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12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43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2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43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2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43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2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11" name="PlaceHolder 3"/>
          <p:cNvSpPr>
            <a:spLocks noGrp="1"/>
          </p:cNvSpPr>
          <p:nvPr>
            <p:ph type="dt" idx="4"/>
          </p:nvPr>
        </p:nvSpPr>
        <p:spPr>
          <a:xfrm>
            <a:off x="784440" y="8055000"/>
            <a:ext cx="365544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200" b="0" u="none" strike="noStrike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pPr indent="0">
              <a:buNone/>
            </a:pPr>
            <a:endParaRPr lang="en-US" sz="1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indent="0">
              <a:buNone/>
            </a:pPr>
            <a:r>
              <a:rPr lang="en-US" sz="1200" b="0" u="none" strike="noStrike">
                <a:solidFill>
                  <a:srgbClr val="000000"/>
                </a:solidFill>
                <a:uFillTx/>
                <a:latin typeface="Arial"/>
              </a:rPr>
              <a:t>l</a:t>
            </a:r>
          </a:p>
        </p:txBody>
      </p:sp>
      <p:sp>
        <p:nvSpPr>
          <p:cNvPr id="12" name="PlaceHolder 4"/>
          <p:cNvSpPr>
            <a:spLocks noGrp="1"/>
          </p:cNvSpPr>
          <p:nvPr>
            <p:ph type="ftr" idx="5"/>
          </p:nvPr>
        </p:nvSpPr>
        <p:spPr>
          <a:xfrm>
            <a:off x="5366160" y="8111160"/>
            <a:ext cx="497340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buNone/>
              <a:defRPr lang="en-US" sz="2400" b="0" u="none" strike="noStrike">
                <a:solidFill>
                  <a:srgbClr val="000000"/>
                </a:solidFill>
                <a:uFillTx/>
                <a:latin typeface="FreeSans"/>
              </a:defRPr>
            </a:lvl1pPr>
          </a:lstStyle>
          <a:p>
            <a:r>
              <a:rPr lang="en-GB" dirty="0" err="1"/>
              <a:t>IJCLab</a:t>
            </a:r>
            <a:r>
              <a:rPr lang="en-GB" dirty="0"/>
              <a:t> Seminar May 2025</a:t>
            </a:r>
          </a:p>
        </p:txBody>
      </p:sp>
      <p:sp>
        <p:nvSpPr>
          <p:cNvPr id="13" name="PlaceHolder 5"/>
          <p:cNvSpPr>
            <a:spLocks noGrp="1"/>
          </p:cNvSpPr>
          <p:nvPr>
            <p:ph type="sldNum" idx="6"/>
          </p:nvPr>
        </p:nvSpPr>
        <p:spPr>
          <a:xfrm>
            <a:off x="11250360" y="8055000"/>
            <a:ext cx="365544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200" b="0" i="1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  <a:p>
            <a:pPr indent="0" algn="r">
              <a:buNone/>
            </a:pPr>
            <a:fld id="{1F5B13F4-604A-4C28-B8DD-485F7E0EFBD0}" type="slidenum">
              <a:rPr lang="en-US" sz="1200" b="0" i="1" u="none" strike="noStrike">
                <a:solidFill>
                  <a:srgbClr val="000000"/>
                </a:solidFill>
                <a:uFillTx/>
                <a:latin typeface="Times New Roman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4" name="Connecteur droit 10"/>
          <p:cNvSpPr/>
          <p:nvPr/>
        </p:nvSpPr>
        <p:spPr>
          <a:xfrm>
            <a:off x="2160" y="1077120"/>
            <a:ext cx="15688800" cy="0"/>
          </a:xfrm>
          <a:prstGeom prst="line">
            <a:avLst/>
          </a:prstGeom>
          <a:ln w="9360" cap="sq">
            <a:solidFill>
              <a:srgbClr val="E75112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6800" rIns="90000" bIns="-4680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" name="Espace réservé de la date 11"/>
          <p:cNvSpPr/>
          <p:nvPr/>
        </p:nvSpPr>
        <p:spPr>
          <a:xfrm>
            <a:off x="231840" y="8243280"/>
            <a:ext cx="3661200" cy="470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r>
              <a:rPr lang="fr-FR" sz="1200" b="0" u="none" strike="noStrike">
                <a:solidFill>
                  <a:srgbClr val="898989"/>
                </a:solidFill>
                <a:uFillTx/>
                <a:latin typeface="Arial"/>
              </a:rPr>
              <a:t>Roman Pöschl</a:t>
            </a:r>
            <a:endParaRPr lang="en-US" sz="1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6" name="Picture 15"/>
          <p:cNvPicPr/>
          <p:nvPr/>
        </p:nvPicPr>
        <p:blipFill>
          <a:blip r:embed="rId4"/>
          <a:stretch/>
        </p:blipFill>
        <p:spPr>
          <a:xfrm>
            <a:off x="29880" y="36360"/>
            <a:ext cx="1432800" cy="1080000"/>
          </a:xfrm>
          <a:prstGeom prst="rect">
            <a:avLst/>
          </a:prstGeom>
          <a:ln w="0">
            <a:noFill/>
          </a:ln>
        </p:spPr>
      </p:pic>
      <p:pic>
        <p:nvPicPr>
          <p:cNvPr id="17" name="pasted-movie.png" descr="pasted-movie.png"/>
          <p:cNvPicPr/>
          <p:nvPr/>
        </p:nvPicPr>
        <p:blipFill>
          <a:blip r:embed="rId5"/>
          <a:stretch/>
        </p:blipFill>
        <p:spPr>
          <a:xfrm>
            <a:off x="13232160" y="140040"/>
            <a:ext cx="2395800" cy="731520"/>
          </a:xfrm>
          <a:prstGeom prst="rect">
            <a:avLst/>
          </a:prstGeom>
          <a:ln w="1260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784440" y="1557720"/>
            <a:ext cx="14121360" cy="297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>
              <a:spcAft>
                <a:spcPts val="182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14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Aft>
                <a:spcPts val="1451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62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Aft>
                <a:spcPts val="1089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Aft>
                <a:spcPts val="729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59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Aft>
                <a:spcPts val="3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59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Aft>
                <a:spcPts val="3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59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Aft>
                <a:spcPts val="3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59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24" name="PlaceHolder 3"/>
          <p:cNvSpPr>
            <a:spLocks noGrp="1"/>
          </p:cNvSpPr>
          <p:nvPr>
            <p:ph type="dt" idx="7"/>
          </p:nvPr>
        </p:nvSpPr>
        <p:spPr>
          <a:xfrm>
            <a:off x="784440" y="8054640"/>
            <a:ext cx="365544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&lt;date/time&gt;</a:t>
            </a:r>
          </a:p>
        </p:txBody>
      </p:sp>
      <p:sp>
        <p:nvSpPr>
          <p:cNvPr id="25" name="PlaceHolder 4"/>
          <p:cNvSpPr>
            <a:spLocks noGrp="1"/>
          </p:cNvSpPr>
          <p:nvPr>
            <p:ph type="ftr" idx="8"/>
          </p:nvPr>
        </p:nvSpPr>
        <p:spPr>
          <a:xfrm>
            <a:off x="5365440" y="8054640"/>
            <a:ext cx="497304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</a:p>
        </p:txBody>
      </p:sp>
      <p:sp>
        <p:nvSpPr>
          <p:cNvPr id="26" name="PlaceHolder 5"/>
          <p:cNvSpPr>
            <a:spLocks noGrp="1"/>
          </p:cNvSpPr>
          <p:nvPr>
            <p:ph type="sldNum" idx="9"/>
          </p:nvPr>
        </p:nvSpPr>
        <p:spPr>
          <a:xfrm>
            <a:off x="11249640" y="8054640"/>
            <a:ext cx="365544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01DE6E81-D4B1-4A54-9056-B256A53379C5}" type="slidenum"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‹#›</a:t>
            </a:fld>
            <a:endParaRPr lang="en-US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" name="Espace réservé du numéro de diapositive 5"/>
          <p:cNvSpPr/>
          <p:nvPr/>
        </p:nvSpPr>
        <p:spPr>
          <a:xfrm>
            <a:off x="11801160" y="8406000"/>
            <a:ext cx="3661560" cy="470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 anchorCtr="1">
            <a:noAutofit/>
          </a:bodyPr>
          <a:lstStyle/>
          <a:p>
            <a:pPr algn="r"/>
            <a:fld id="{634A643E-B2A4-4AB1-9B2F-16A5C85E1646}" type="slidenum">
              <a:rPr lang="fr-FR" sz="1200" b="0" u="none" strike="noStrike">
                <a:solidFill>
                  <a:srgbClr val="898989"/>
                </a:solidFill>
                <a:uFillTx/>
                <a:latin typeface="Arial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" name="Espace réservé de la date 11"/>
          <p:cNvSpPr/>
          <p:nvPr/>
        </p:nvSpPr>
        <p:spPr>
          <a:xfrm>
            <a:off x="231120" y="8242560"/>
            <a:ext cx="3661200" cy="470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r>
              <a:rPr lang="fr-FR" sz="1200" b="0" u="none" strike="noStrike">
                <a:solidFill>
                  <a:srgbClr val="898989"/>
                </a:solidFill>
                <a:uFillTx/>
                <a:latin typeface="Arial"/>
              </a:rPr>
              <a:t>Roman Pöschl</a:t>
            </a:r>
            <a:endParaRPr lang="en-US" sz="1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" name="Espace réservé du pied de page 9"/>
          <p:cNvSpPr/>
          <p:nvPr/>
        </p:nvSpPr>
        <p:spPr>
          <a:xfrm>
            <a:off x="5249160" y="8354880"/>
            <a:ext cx="6055200" cy="470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2000" b="0" u="none" strike="noStrike" dirty="0" err="1">
                <a:solidFill>
                  <a:srgbClr val="000000"/>
                </a:solidFill>
                <a:uFillTx/>
                <a:latin typeface="Arial"/>
              </a:rPr>
              <a:t>IJCLab</a:t>
            </a:r>
            <a:r>
              <a:rPr lang="en-US" sz="2000" b="0" u="none" strike="noStrike" dirty="0">
                <a:solidFill>
                  <a:srgbClr val="000000"/>
                </a:solidFill>
                <a:uFillTx/>
                <a:latin typeface="Arial"/>
              </a:rPr>
              <a:t> Seminar May 2024</a:t>
            </a:r>
          </a:p>
        </p:txBody>
      </p:sp>
      <p:sp>
        <p:nvSpPr>
          <p:cNvPr id="30" name="Connecteur droit 10"/>
          <p:cNvSpPr/>
          <p:nvPr/>
        </p:nvSpPr>
        <p:spPr>
          <a:xfrm>
            <a:off x="2160" y="975960"/>
            <a:ext cx="15688800" cy="0"/>
          </a:xfrm>
          <a:prstGeom prst="line">
            <a:avLst/>
          </a:prstGeom>
          <a:ln w="9360" cap="sq">
            <a:solidFill>
              <a:srgbClr val="E75112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6800" rIns="90000" bIns="-4680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31" name="Picture 30"/>
          <p:cNvPicPr/>
          <p:nvPr/>
        </p:nvPicPr>
        <p:blipFill>
          <a:blip r:embed="rId5"/>
          <a:stretch/>
        </p:blipFill>
        <p:spPr>
          <a:xfrm>
            <a:off x="29880" y="36360"/>
            <a:ext cx="1432800" cy="1080000"/>
          </a:xfrm>
          <a:prstGeom prst="rect">
            <a:avLst/>
          </a:prstGeom>
          <a:ln w="0">
            <a:noFill/>
          </a:ln>
        </p:spPr>
      </p:pic>
      <p:pic>
        <p:nvPicPr>
          <p:cNvPr id="32" name="pasted-movie.png" descr="pasted-movie.png"/>
          <p:cNvPicPr/>
          <p:nvPr/>
        </p:nvPicPr>
        <p:blipFill>
          <a:blip r:embed="rId6"/>
          <a:stretch/>
        </p:blipFill>
        <p:spPr>
          <a:xfrm>
            <a:off x="13232520" y="140040"/>
            <a:ext cx="2395800" cy="731520"/>
          </a:xfrm>
          <a:prstGeom prst="rect">
            <a:avLst/>
          </a:prstGeom>
          <a:ln w="1260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7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784440" y="127800"/>
            <a:ext cx="14121360" cy="7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370" b="1" u="none" strike="noStrike">
                <a:solidFill>
                  <a:srgbClr val="FF9900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784440" y="2068560"/>
            <a:ext cx="14121360" cy="512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>
              <a:spcBef>
                <a:spcPts val="220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99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76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437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132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74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88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12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43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2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43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2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43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2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37" name="PlaceHolder 3"/>
          <p:cNvSpPr>
            <a:spLocks noGrp="1"/>
          </p:cNvSpPr>
          <p:nvPr>
            <p:ph type="dt" idx="10"/>
          </p:nvPr>
        </p:nvSpPr>
        <p:spPr>
          <a:xfrm>
            <a:off x="784440" y="8055000"/>
            <a:ext cx="365544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200" b="0" u="none" strike="noStrike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pPr indent="0">
              <a:buNone/>
            </a:pPr>
            <a:endParaRPr lang="en-US" sz="1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indent="0">
              <a:buNone/>
            </a:pPr>
            <a:r>
              <a:rPr lang="en-US" sz="1200" b="0" u="none" strike="noStrike">
                <a:solidFill>
                  <a:srgbClr val="000000"/>
                </a:solidFill>
                <a:uFillTx/>
                <a:latin typeface="Arial"/>
              </a:rPr>
              <a:t>l</a:t>
            </a:r>
          </a:p>
        </p:txBody>
      </p:sp>
      <p:sp>
        <p:nvSpPr>
          <p:cNvPr id="38" name="PlaceHolder 4"/>
          <p:cNvSpPr>
            <a:spLocks noGrp="1"/>
          </p:cNvSpPr>
          <p:nvPr>
            <p:ph type="ftr" idx="11"/>
          </p:nvPr>
        </p:nvSpPr>
        <p:spPr>
          <a:xfrm>
            <a:off x="5366160" y="8111160"/>
            <a:ext cx="497340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buNone/>
              <a:defRPr lang="en-US" sz="1200" b="0" u="none" strike="noStrike">
                <a:solidFill>
                  <a:srgbClr val="000000"/>
                </a:solidFill>
                <a:uFillTx/>
                <a:latin typeface="FreeSans"/>
              </a:defRPr>
            </a:lvl1pPr>
          </a:lstStyle>
          <a:p>
            <a:pPr indent="0" algn="ctr">
              <a:buNone/>
            </a:pPr>
            <a:endParaRPr lang="en-US" sz="1200" b="0" u="none" strike="noStrike">
              <a:solidFill>
                <a:srgbClr val="000000"/>
              </a:solidFill>
              <a:uFillTx/>
              <a:latin typeface="FreeSans"/>
            </a:endParaRPr>
          </a:p>
          <a:p>
            <a:pPr indent="0" algn="ctr">
              <a:buNone/>
            </a:pPr>
            <a:r>
              <a:rPr lang="en-US" sz="1200" b="0" u="none" strike="noStrike">
                <a:solidFill>
                  <a:srgbClr val="000000"/>
                </a:solidFill>
                <a:uFillTx/>
                <a:latin typeface="FreeSans"/>
              </a:rPr>
              <a:t>P2I Meeting Nov. 2024</a:t>
            </a:r>
          </a:p>
        </p:txBody>
      </p:sp>
      <p:sp>
        <p:nvSpPr>
          <p:cNvPr id="39" name="PlaceHolder 5"/>
          <p:cNvSpPr>
            <a:spLocks noGrp="1"/>
          </p:cNvSpPr>
          <p:nvPr>
            <p:ph type="sldNum" idx="12"/>
          </p:nvPr>
        </p:nvSpPr>
        <p:spPr>
          <a:xfrm>
            <a:off x="11250360" y="8055000"/>
            <a:ext cx="365544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200" b="0" i="1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  <a:p>
            <a:pPr indent="0" algn="r">
              <a:buNone/>
            </a:pPr>
            <a:fld id="{FA3FB51B-8666-4BC8-9E8D-0EECBA997960}" type="slidenum">
              <a:rPr lang="en-US" sz="1200" b="0" i="1" u="none" strike="noStrike">
                <a:solidFill>
                  <a:srgbClr val="000000"/>
                </a:solidFill>
                <a:uFillTx/>
                <a:latin typeface="Times New Roman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0" name="Connecteur droit 10"/>
          <p:cNvSpPr/>
          <p:nvPr/>
        </p:nvSpPr>
        <p:spPr>
          <a:xfrm>
            <a:off x="2160" y="1077120"/>
            <a:ext cx="15688800" cy="0"/>
          </a:xfrm>
          <a:prstGeom prst="line">
            <a:avLst/>
          </a:prstGeom>
          <a:ln w="9360" cap="sq">
            <a:solidFill>
              <a:srgbClr val="E75112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6800" rIns="90000" bIns="-4680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" name="Espace réservé de la date 11"/>
          <p:cNvSpPr/>
          <p:nvPr/>
        </p:nvSpPr>
        <p:spPr>
          <a:xfrm>
            <a:off x="231840" y="8243280"/>
            <a:ext cx="3661200" cy="470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r>
              <a:rPr lang="fr-FR" sz="1200" b="0" u="none" strike="noStrike">
                <a:solidFill>
                  <a:srgbClr val="898989"/>
                </a:solidFill>
                <a:uFillTx/>
                <a:latin typeface="Arial"/>
              </a:rPr>
              <a:t>Roman Pöschl</a:t>
            </a:r>
            <a:endParaRPr lang="en-US" sz="1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42" name="Picture 41"/>
          <p:cNvPicPr/>
          <p:nvPr/>
        </p:nvPicPr>
        <p:blipFill>
          <a:blip r:embed="rId6"/>
          <a:stretch/>
        </p:blipFill>
        <p:spPr>
          <a:xfrm>
            <a:off x="29880" y="36360"/>
            <a:ext cx="1432800" cy="1080000"/>
          </a:xfrm>
          <a:prstGeom prst="rect">
            <a:avLst/>
          </a:prstGeom>
          <a:ln w="0">
            <a:noFill/>
          </a:ln>
        </p:spPr>
      </p:pic>
      <p:pic>
        <p:nvPicPr>
          <p:cNvPr id="43" name="pasted-movie.png" descr="pasted-movie.png"/>
          <p:cNvPicPr/>
          <p:nvPr/>
        </p:nvPicPr>
        <p:blipFill>
          <a:blip r:embed="rId7"/>
          <a:stretch/>
        </p:blipFill>
        <p:spPr>
          <a:xfrm>
            <a:off x="13232880" y="140040"/>
            <a:ext cx="2395800" cy="731520"/>
          </a:xfrm>
          <a:prstGeom prst="rect">
            <a:avLst/>
          </a:prstGeom>
          <a:ln w="1260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71" r:id="rId3"/>
    <p:sldLayoutId id="214748367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784440" y="1557720"/>
            <a:ext cx="14121360" cy="297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>
              <a:spcAft>
                <a:spcPts val="182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14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Aft>
                <a:spcPts val="1451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62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Aft>
                <a:spcPts val="1089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Aft>
                <a:spcPts val="729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59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Aft>
                <a:spcPts val="3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59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Aft>
                <a:spcPts val="3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59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Aft>
                <a:spcPts val="3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59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50" name="PlaceHolder 3"/>
          <p:cNvSpPr>
            <a:spLocks noGrp="1"/>
          </p:cNvSpPr>
          <p:nvPr>
            <p:ph type="dt" idx="13"/>
          </p:nvPr>
        </p:nvSpPr>
        <p:spPr>
          <a:xfrm>
            <a:off x="784440" y="8054640"/>
            <a:ext cx="365544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&lt;date/time&gt;</a:t>
            </a:r>
          </a:p>
        </p:txBody>
      </p:sp>
      <p:sp>
        <p:nvSpPr>
          <p:cNvPr id="51" name="PlaceHolder 4"/>
          <p:cNvSpPr>
            <a:spLocks noGrp="1"/>
          </p:cNvSpPr>
          <p:nvPr>
            <p:ph type="ftr" idx="14"/>
          </p:nvPr>
        </p:nvSpPr>
        <p:spPr>
          <a:xfrm>
            <a:off x="5365440" y="8054640"/>
            <a:ext cx="497304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</a:p>
        </p:txBody>
      </p:sp>
      <p:sp>
        <p:nvSpPr>
          <p:cNvPr id="52" name="PlaceHolder 5"/>
          <p:cNvSpPr>
            <a:spLocks noGrp="1"/>
          </p:cNvSpPr>
          <p:nvPr>
            <p:ph type="sldNum" idx="15"/>
          </p:nvPr>
        </p:nvSpPr>
        <p:spPr>
          <a:xfrm>
            <a:off x="11249640" y="8054640"/>
            <a:ext cx="365544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813A8A69-4FE7-49AC-BBD5-C2B6BD0AFD3A}" type="slidenum"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‹#›</a:t>
            </a:fld>
            <a:endParaRPr lang="en-US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3" name="Espace réservé du numéro de diapositive 5"/>
          <p:cNvSpPr/>
          <p:nvPr/>
        </p:nvSpPr>
        <p:spPr>
          <a:xfrm>
            <a:off x="11801160" y="8406000"/>
            <a:ext cx="3661560" cy="470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 anchorCtr="1">
            <a:noAutofit/>
          </a:bodyPr>
          <a:lstStyle/>
          <a:p>
            <a:pPr algn="r"/>
            <a:fld id="{39ED613A-5998-4A96-95E6-7DECE0477E94}" type="slidenum">
              <a:rPr lang="fr-FR" sz="1200" b="0" u="none" strike="noStrike">
                <a:solidFill>
                  <a:srgbClr val="898989"/>
                </a:solidFill>
                <a:uFillTx/>
                <a:latin typeface="Arial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4" name="Espace réservé de la date 11"/>
          <p:cNvSpPr/>
          <p:nvPr/>
        </p:nvSpPr>
        <p:spPr>
          <a:xfrm>
            <a:off x="231120" y="8242560"/>
            <a:ext cx="3661200" cy="470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r>
              <a:rPr lang="fr-FR" sz="1200" b="0" u="none" strike="noStrike">
                <a:solidFill>
                  <a:srgbClr val="898989"/>
                </a:solidFill>
                <a:uFillTx/>
                <a:latin typeface="Arial"/>
              </a:rPr>
              <a:t>Roman Pöschl</a:t>
            </a:r>
            <a:endParaRPr lang="en-US" sz="1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5" name="Espace réservé du pied de page 9"/>
          <p:cNvSpPr/>
          <p:nvPr/>
        </p:nvSpPr>
        <p:spPr>
          <a:xfrm>
            <a:off x="5249160" y="8210880"/>
            <a:ext cx="6055200" cy="470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/>
            <a:r>
              <a:rPr lang="fr-FR" sz="1200" b="0" u="none" strike="noStrike">
                <a:solidFill>
                  <a:srgbClr val="000000"/>
                </a:solidFill>
                <a:uFillTx/>
                <a:latin typeface="FreeSans"/>
              </a:rPr>
              <a:t>P2I Meeting Nov. 2024</a:t>
            </a:r>
            <a:endParaRPr lang="en-US" sz="1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6" name="Connecteur droit 10"/>
          <p:cNvSpPr/>
          <p:nvPr/>
        </p:nvSpPr>
        <p:spPr>
          <a:xfrm>
            <a:off x="2160" y="975960"/>
            <a:ext cx="15688800" cy="0"/>
          </a:xfrm>
          <a:prstGeom prst="line">
            <a:avLst/>
          </a:prstGeom>
          <a:ln w="9360" cap="sq">
            <a:solidFill>
              <a:srgbClr val="E75112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6800" rIns="90000" bIns="-4680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57" name="Picture 56"/>
          <p:cNvPicPr/>
          <p:nvPr/>
        </p:nvPicPr>
        <p:blipFill>
          <a:blip r:embed="rId6"/>
          <a:stretch/>
        </p:blipFill>
        <p:spPr>
          <a:xfrm>
            <a:off x="29880" y="36360"/>
            <a:ext cx="1432800" cy="1080000"/>
          </a:xfrm>
          <a:prstGeom prst="rect">
            <a:avLst/>
          </a:prstGeom>
          <a:ln w="0">
            <a:noFill/>
          </a:ln>
        </p:spPr>
      </p:pic>
      <p:pic>
        <p:nvPicPr>
          <p:cNvPr id="58" name="pasted-movie.png" descr="pasted-movie.png"/>
          <p:cNvPicPr/>
          <p:nvPr/>
        </p:nvPicPr>
        <p:blipFill>
          <a:blip r:embed="rId7"/>
          <a:stretch/>
        </p:blipFill>
        <p:spPr>
          <a:xfrm>
            <a:off x="13232880" y="140040"/>
            <a:ext cx="2395800" cy="731520"/>
          </a:xfrm>
          <a:prstGeom prst="rect">
            <a:avLst/>
          </a:prstGeom>
          <a:ln w="1260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72" r:id="rId3"/>
    <p:sldLayoutId id="214748367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784440" y="1557720"/>
            <a:ext cx="14121360" cy="297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>
              <a:spcAft>
                <a:spcPts val="182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14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Aft>
                <a:spcPts val="1451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62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Aft>
                <a:spcPts val="1089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Aft>
                <a:spcPts val="729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59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Aft>
                <a:spcPts val="3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59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Aft>
                <a:spcPts val="3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59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Aft>
                <a:spcPts val="3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59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  <p:sp>
        <p:nvSpPr>
          <p:cNvPr id="63" name="PlaceHolder 3"/>
          <p:cNvSpPr>
            <a:spLocks noGrp="1"/>
          </p:cNvSpPr>
          <p:nvPr>
            <p:ph type="dt" idx="16"/>
          </p:nvPr>
        </p:nvSpPr>
        <p:spPr>
          <a:xfrm>
            <a:off x="784440" y="8054640"/>
            <a:ext cx="365544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&lt;date/time&gt;</a:t>
            </a:r>
          </a:p>
        </p:txBody>
      </p:sp>
      <p:sp>
        <p:nvSpPr>
          <p:cNvPr id="64" name="PlaceHolder 4"/>
          <p:cNvSpPr>
            <a:spLocks noGrp="1"/>
          </p:cNvSpPr>
          <p:nvPr>
            <p:ph type="ftr" idx="17"/>
          </p:nvPr>
        </p:nvSpPr>
        <p:spPr>
          <a:xfrm>
            <a:off x="5365440" y="8018640"/>
            <a:ext cx="497304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</a:p>
        </p:txBody>
      </p:sp>
      <p:sp>
        <p:nvSpPr>
          <p:cNvPr id="65" name="PlaceHolder 5"/>
          <p:cNvSpPr>
            <a:spLocks noGrp="1"/>
          </p:cNvSpPr>
          <p:nvPr>
            <p:ph type="sldNum" idx="18"/>
          </p:nvPr>
        </p:nvSpPr>
        <p:spPr>
          <a:xfrm>
            <a:off x="11249640" y="8054640"/>
            <a:ext cx="365544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3E8BBAD9-B486-4D29-9CAF-C8CC2D695E4B}" type="slidenum">
              <a:rPr lang="en-US" sz="1400" b="0" u="none" strike="noStrike">
                <a:solidFill>
                  <a:srgbClr val="000000"/>
                </a:solidFill>
                <a:uFillTx/>
                <a:latin typeface="Times New Roman"/>
              </a:rPr>
              <a:t>‹#›</a:t>
            </a:fld>
            <a:endParaRPr lang="en-US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6" name="Espace réservé du numéro de diapositive 5"/>
          <p:cNvSpPr/>
          <p:nvPr/>
        </p:nvSpPr>
        <p:spPr>
          <a:xfrm>
            <a:off x="11801160" y="8406000"/>
            <a:ext cx="3661560" cy="470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 anchorCtr="1">
            <a:noAutofit/>
          </a:bodyPr>
          <a:lstStyle/>
          <a:p>
            <a:pPr algn="r"/>
            <a:fld id="{C97A5131-E760-4FBA-B1F4-9FE178006FF0}" type="slidenum">
              <a:rPr lang="fr-FR" sz="1200" b="0" u="none" strike="noStrike">
                <a:solidFill>
                  <a:srgbClr val="898989"/>
                </a:solidFill>
                <a:uFillTx/>
                <a:latin typeface="Arial"/>
              </a:rPr>
              <a:t>‹#›</a:t>
            </a:fld>
            <a:endParaRPr lang="en-US" sz="1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7" name="Espace réservé de la date 11"/>
          <p:cNvSpPr/>
          <p:nvPr/>
        </p:nvSpPr>
        <p:spPr>
          <a:xfrm>
            <a:off x="231120" y="8242560"/>
            <a:ext cx="3661200" cy="470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r>
              <a:rPr lang="fr-FR" sz="1200" b="0" u="none" strike="noStrike">
                <a:solidFill>
                  <a:srgbClr val="898989"/>
                </a:solidFill>
                <a:uFillTx/>
                <a:latin typeface="Arial"/>
              </a:rPr>
              <a:t>Roman Pöschl</a:t>
            </a:r>
            <a:endParaRPr lang="en-US" sz="1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8" name="Espace réservé du pied de page 9"/>
          <p:cNvSpPr/>
          <p:nvPr/>
        </p:nvSpPr>
        <p:spPr>
          <a:xfrm>
            <a:off x="5249160" y="8174880"/>
            <a:ext cx="6055200" cy="470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/>
            <a:r>
              <a:rPr lang="fr-FR" sz="1200" b="0" u="none" strike="noStrike">
                <a:solidFill>
                  <a:srgbClr val="000000"/>
                </a:solidFill>
                <a:uFillTx/>
                <a:latin typeface="FreeSans"/>
              </a:rPr>
              <a:t>P2I Meeting Nov. 2024</a:t>
            </a:r>
            <a:endParaRPr lang="en-US" sz="1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9" name="Connecteur droit 10"/>
          <p:cNvSpPr/>
          <p:nvPr/>
        </p:nvSpPr>
        <p:spPr>
          <a:xfrm>
            <a:off x="2160" y="975960"/>
            <a:ext cx="15688800" cy="0"/>
          </a:xfrm>
          <a:prstGeom prst="line">
            <a:avLst/>
          </a:prstGeom>
          <a:ln w="9360" cap="sq">
            <a:solidFill>
              <a:srgbClr val="E75112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6800" rIns="90000" bIns="-4680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70" name="Picture 69"/>
          <p:cNvPicPr/>
          <p:nvPr/>
        </p:nvPicPr>
        <p:blipFill>
          <a:blip r:embed="rId4"/>
          <a:stretch/>
        </p:blipFill>
        <p:spPr>
          <a:xfrm>
            <a:off x="29880" y="36360"/>
            <a:ext cx="1432800" cy="1080000"/>
          </a:xfrm>
          <a:prstGeom prst="rect">
            <a:avLst/>
          </a:prstGeom>
          <a:ln w="0">
            <a:noFill/>
          </a:ln>
        </p:spPr>
      </p:pic>
      <p:pic>
        <p:nvPicPr>
          <p:cNvPr id="71" name="pasted-movie.png" descr="pasted-movie.png"/>
          <p:cNvPicPr/>
          <p:nvPr/>
        </p:nvPicPr>
        <p:blipFill>
          <a:blip r:embed="rId5"/>
          <a:stretch/>
        </p:blipFill>
        <p:spPr>
          <a:xfrm>
            <a:off x="13233240" y="140040"/>
            <a:ext cx="2395800" cy="731520"/>
          </a:xfrm>
          <a:prstGeom prst="rect">
            <a:avLst/>
          </a:prstGeom>
          <a:ln w="1260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t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hyperlink" Target="https://agenda.linearcollider.org/event/9881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ti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3.19983" TargetMode="Externa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503.21857" TargetMode="External"/><Relationship Id="rId13" Type="http://schemas.openxmlformats.org/officeDocument/2006/relationships/hyperlink" Target="https://cds.cern.ch/record/2927631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arxiv.org/abs/2503.23489" TargetMode="External"/><Relationship Id="rId12" Type="http://schemas.openxmlformats.org/officeDocument/2006/relationships/hyperlink" Target="https://arxiv.org/abs/2503.20829" TargetMode="Externa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rxiv.org/abs/2503.24168" TargetMode="External"/><Relationship Id="rId11" Type="http://schemas.openxmlformats.org/officeDocument/2006/relationships/hyperlink" Target="https://arxiv.org/abs/2503.19983" TargetMode="External"/><Relationship Id="rId5" Type="http://schemas.openxmlformats.org/officeDocument/2006/relationships/hyperlink" Target="https://arxiv.org/abs/2503.24049" TargetMode="External"/><Relationship Id="rId10" Type="http://schemas.openxmlformats.org/officeDocument/2006/relationships/hyperlink" Target="https://arxiv.org/abs/2503.19880" TargetMode="External"/><Relationship Id="rId4" Type="http://schemas.openxmlformats.org/officeDocument/2006/relationships/hyperlink" Target="https://arxiv.org/abs/2504.01434" TargetMode="External"/><Relationship Id="rId9" Type="http://schemas.openxmlformats.org/officeDocument/2006/relationships/hyperlink" Target="https://arxiv.org/abs/2503.20214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arxiv.org/pdf/2409.11466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hyperlink" Target="https://arxiv.org/pdf/2211.11084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3.sv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Top@LC15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epp.s.u-tokyo.ac.jp/download/ICEPP_seminar_deBlas.pd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in2p3.fr/event/32629/contributions/142546/attachments/87466/132067/TopCouplingsFutureCollider.pdf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ectstar.eu/event/149/contributions" TargetMode="External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genda.linearcollider.org/event/9881/" TargetMode="External"/><Relationship Id="rId5" Type="http://schemas.openxmlformats.org/officeDocument/2006/relationships/image" Target="../media/image87.png"/><Relationship Id="rId4" Type="http://schemas.openxmlformats.org/officeDocument/2006/relationships/hyperlink" Target="https://agenda.linearcollider.org/event/9881/contributions/51615/attachments/38614/60762/SMEFTforHiggsSelfCoupling.pdf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pdf/2203.07622" TargetMode="External"/><Relationship Id="rId4" Type="http://schemas.openxmlformats.org/officeDocument/2006/relationships/hyperlink" Target="https://arxiv.org/pdf/2203.06520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10504/contributions/55725/attachments/40062/63461/Braathen_IDT-WG3_2024.pdf" TargetMode="External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7.png"/><Relationship Id="rId4" Type="http://schemas.openxmlformats.org/officeDocument/2006/relationships/hyperlink" Target="mailto:Couplings@25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op@LC15" TargetMode="Externa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tif"/><Relationship Id="rId2" Type="http://schemas.openxmlformats.org/officeDocument/2006/relationships/image" Target="../media/image103.t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5.ti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bb@250" TargetMode="External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svg"/><Relationship Id="rId3" Type="http://schemas.openxmlformats.org/officeDocument/2006/relationships/image" Target="../media/image79.png"/><Relationship Id="rId7" Type="http://schemas.openxmlformats.org/officeDocument/2006/relationships/image" Target="../media/image120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9.svg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tif"/><Relationship Id="rId1" Type="http://schemas.openxmlformats.org/officeDocument/2006/relationships/slideLayout" Target="../slideLayouts/slideLayout1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34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png"/><Relationship Id="rId4" Type="http://schemas.openxmlformats.org/officeDocument/2006/relationships/image" Target="../media/image135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16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15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ILC@500" TargetMode="Externa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9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t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1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14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15.xml"/><Relationship Id="rId5" Type="http://schemas.openxmlformats.org/officeDocument/2006/relationships/hyperlink" Target="https://bib-pubdb1.desy.de/record/310520" TargetMode="External"/><Relationship Id="rId4" Type="http://schemas.openxmlformats.org/officeDocument/2006/relationships/hyperlink" Target="https://agenda.linearcollider.org/event/9881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9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jpeg"/><Relationship Id="rId1" Type="http://schemas.openxmlformats.org/officeDocument/2006/relationships/slideLayout" Target="../slideLayouts/slideLayout8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15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3.png"/><Relationship Id="rId4" Type="http://schemas.openxmlformats.org/officeDocument/2006/relationships/image" Target="../media/image162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uropeanstrategyupdate.web.cern.ch/sites/default/files/spc-e-1239-Rev2-c-e-3834-Rev2-ESG%20remit.pdf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_0"/>
          <p:cNvSpPr/>
          <p:nvPr/>
        </p:nvSpPr>
        <p:spPr>
          <a:xfrm flipH="1">
            <a:off x="4332893" y="1601499"/>
            <a:ext cx="7944053" cy="62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51840" rIns="90000" bIns="45000" anchor="t">
            <a:noAutofit/>
          </a:bodyPr>
          <a:lstStyle/>
          <a:p>
            <a:pPr>
              <a:lnSpc>
                <a:spcPct val="98000"/>
              </a:lnSpc>
              <a:buClr>
                <a:srgbClr val="000000"/>
              </a:buClr>
              <a:buSzPct val="45000"/>
            </a:pPr>
            <a:r>
              <a:rPr lang="en-US" sz="3200" b="0" u="none" strike="noStrike" dirty="0">
                <a:solidFill>
                  <a:srgbClr val="000000"/>
                </a:solidFill>
                <a:uFillTx/>
                <a:latin typeface="Arial"/>
              </a:rPr>
              <a:t>Angeles Faus Golfe and Roman </a:t>
            </a:r>
            <a:r>
              <a:rPr lang="en-US" sz="3200" b="0" u="none" strike="noStrike" dirty="0" err="1">
                <a:solidFill>
                  <a:srgbClr val="000000"/>
                </a:solidFill>
                <a:uFillTx/>
                <a:latin typeface="Arial"/>
              </a:rPr>
              <a:t>Pöschl</a:t>
            </a:r>
            <a:endParaRPr lang="en-US" sz="32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98000"/>
              </a:lnSpc>
              <a:buClr>
                <a:srgbClr val="000000"/>
              </a:buClr>
              <a:buSzPct val="45000"/>
            </a:pPr>
            <a:r>
              <a:rPr lang="en-US" sz="3200" dirty="0">
                <a:solidFill>
                  <a:srgbClr val="000000"/>
                </a:solidFill>
                <a:latin typeface="Arial"/>
              </a:rPr>
              <a:t>    Many slides taken from Jenny List</a:t>
            </a:r>
            <a:r>
              <a:rPr lang="en-US" sz="3200" b="0" u="none" strike="noStrike" dirty="0">
                <a:solidFill>
                  <a:srgbClr val="000000"/>
                </a:solidFill>
                <a:uFillTx/>
                <a:latin typeface="Arial"/>
              </a:rPr>
              <a:t> </a:t>
            </a:r>
          </a:p>
          <a:p>
            <a:pPr>
              <a:lnSpc>
                <a:spcPct val="98000"/>
              </a:lnSpc>
              <a:buClr>
                <a:srgbClr val="000000"/>
              </a:buClr>
              <a:buSzPct val="45000"/>
            </a:pPr>
            <a:r>
              <a:rPr lang="en-US" sz="3200" b="0" u="none" strike="noStrike" dirty="0">
                <a:solidFill>
                  <a:srgbClr val="000000"/>
                </a:solidFill>
                <a:uFillTx/>
                <a:latin typeface="Arial"/>
              </a:rPr>
              <a:t> </a:t>
            </a:r>
          </a:p>
          <a:p>
            <a:pPr marL="216000" indent="-2160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32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98000"/>
              </a:lnSpc>
              <a:buClr>
                <a:srgbClr val="000000"/>
              </a:buClr>
              <a:buSzPct val="45000"/>
            </a:pPr>
            <a:r>
              <a:rPr lang="en-US" sz="2000" b="0" u="none" strike="noStrike" dirty="0">
                <a:solidFill>
                  <a:srgbClr val="000000"/>
                </a:solidFill>
                <a:uFillTx/>
                <a:latin typeface="Arial"/>
              </a:rPr>
              <a:t>                      </a:t>
            </a:r>
          </a:p>
          <a:p>
            <a:pPr>
              <a:lnSpc>
                <a:spcPct val="98000"/>
              </a:lnSpc>
              <a:buClr>
                <a:srgbClr val="000000"/>
              </a:buClr>
              <a:buSzPct val="45000"/>
            </a:pPr>
            <a:r>
              <a:rPr lang="en-US" sz="2000" b="0" u="none" strike="noStrike" dirty="0">
                <a:solidFill>
                  <a:srgbClr val="000000"/>
                </a:solidFill>
                <a:uFillTx/>
                <a:latin typeface="Arial"/>
              </a:rPr>
              <a:t>                                    </a:t>
            </a:r>
          </a:p>
          <a:p>
            <a:pPr marL="216000" indent="-2160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247179" y="7205138"/>
            <a:ext cx="11837310" cy="670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3200" b="0" u="none" strike="noStrike" dirty="0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lang="en-US" sz="3200" b="0" u="none" strike="noStrike" dirty="0" err="1">
                <a:solidFill>
                  <a:srgbClr val="000000"/>
                </a:solidFill>
                <a:uFillTx/>
                <a:latin typeface="Arial"/>
              </a:rPr>
              <a:t>Seminaire</a:t>
            </a:r>
            <a:r>
              <a:rPr lang="en-US" sz="3200" b="0" u="none" strike="noStrike" dirty="0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lang="en-US" sz="3200" dirty="0">
                <a:solidFill>
                  <a:srgbClr val="000000"/>
                </a:solidFill>
                <a:latin typeface="Arial"/>
              </a:rPr>
              <a:t>Pole PHE – Department </a:t>
            </a:r>
            <a:r>
              <a:rPr lang="en-US" sz="3200" dirty="0" err="1">
                <a:solidFill>
                  <a:srgbClr val="000000"/>
                </a:solidFill>
                <a:latin typeface="Arial"/>
              </a:rPr>
              <a:t>Accélérateur</a:t>
            </a:r>
            <a:r>
              <a:rPr lang="en-US" sz="3200" b="0" u="none" strike="noStrike" dirty="0">
                <a:solidFill>
                  <a:srgbClr val="000000"/>
                </a:solidFill>
                <a:uFillTx/>
                <a:latin typeface="Arial"/>
              </a:rPr>
              <a:t> May 2025 </a:t>
            </a:r>
          </a:p>
        </p:txBody>
      </p:sp>
      <p:grpSp>
        <p:nvGrpSpPr>
          <p:cNvPr id="89" name="Group 88"/>
          <p:cNvGrpSpPr/>
          <p:nvPr/>
        </p:nvGrpSpPr>
        <p:grpSpPr>
          <a:xfrm>
            <a:off x="4393080" y="5036976"/>
            <a:ext cx="6904800" cy="1440000"/>
            <a:chOff x="4393080" y="5282640"/>
            <a:chExt cx="6904800" cy="1440000"/>
          </a:xfrm>
        </p:grpSpPr>
        <p:pic>
          <p:nvPicPr>
            <p:cNvPr id="91" name="Picture 90"/>
            <p:cNvPicPr/>
            <p:nvPr/>
          </p:nvPicPr>
          <p:blipFill>
            <a:blip r:embed="rId2"/>
            <a:stretch/>
          </p:blipFill>
          <p:spPr>
            <a:xfrm>
              <a:off x="4393080" y="5282640"/>
              <a:ext cx="1910160" cy="1440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92" name="Picture 91"/>
            <p:cNvPicPr/>
            <p:nvPr/>
          </p:nvPicPr>
          <p:blipFill>
            <a:blip r:embed="rId3"/>
            <a:stretch/>
          </p:blipFill>
          <p:spPr>
            <a:xfrm>
              <a:off x="8907840" y="5352840"/>
              <a:ext cx="2390040" cy="11998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93" name="TextBox 92"/>
          <p:cNvSpPr txBox="1"/>
          <p:nvPr/>
        </p:nvSpPr>
        <p:spPr>
          <a:xfrm>
            <a:off x="2126160" y="345240"/>
            <a:ext cx="11283120" cy="9712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algn="ctr"/>
            <a:r>
              <a:rPr lang="en-US" sz="1800" b="0" u="none" strike="noStrike" dirty="0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lang="en-US" sz="4400" b="0" u="none" strike="noStrike" dirty="0">
                <a:solidFill>
                  <a:srgbClr val="000000"/>
                </a:solidFill>
                <a:uFillTx/>
                <a:latin typeface="Arial"/>
              </a:rPr>
              <a:t>Linear Collider Facility</a:t>
            </a:r>
          </a:p>
          <a:p>
            <a:pPr algn="ctr"/>
            <a:endParaRPr lang="en-US" sz="18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B74558-0551-EBDF-E228-8283FC252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3992" y="5189611"/>
            <a:ext cx="1524000" cy="11811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68ACB66-27DE-2A47-D0D4-A441AE270A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1720" y="3182850"/>
            <a:ext cx="4392000" cy="133162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4878797" y="8243915"/>
            <a:ext cx="253886" cy="25402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802"/>
            </a:lvl1pPr>
          </a:lstStyle>
          <a:p>
            <a:fld id="{86CB4B4D-7CA3-9044-876B-883B54F8677D}" type="slidenum">
              <a:rPr/>
              <a:t>10</a:t>
            </a:fld>
            <a:endParaRPr/>
          </a:p>
        </p:txBody>
      </p:sp>
      <p:sp>
        <p:nvSpPr>
          <p:cNvPr id="189" name="for the LCF@CERN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for the LCF@CERN</a:t>
            </a:r>
          </a:p>
        </p:txBody>
      </p:sp>
      <p:sp>
        <p:nvSpPr>
          <p:cNvPr id="190" name="Textplatzhalter 7"/>
          <p:cNvSpPr txBox="1"/>
          <p:nvPr/>
        </p:nvSpPr>
        <p:spPr>
          <a:xfrm>
            <a:off x="493152" y="1554261"/>
            <a:ext cx="8973641" cy="6384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 marL="250850" indent="-250850" defTabSz="95323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782"/>
            </a:pPr>
            <a:r>
              <a:rPr sz="2293" dirty="0"/>
              <a:t>Philosophy:</a:t>
            </a:r>
          </a:p>
          <a:p>
            <a:pPr marL="648032" lvl="1" indent="-250850" defTabSz="95323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20"/>
            </a:pPr>
            <a:r>
              <a:rPr sz="2085" dirty="0"/>
              <a:t>leverage all the excellent work done for ILC &amp; CLIC in the past </a:t>
            </a:r>
          </a:p>
          <a:p>
            <a:pPr marL="1045213" lvl="2" indent="-250850" defTabSz="95323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458">
                <a:solidFill>
                  <a:srgbClr val="EB4690"/>
                </a:solidFill>
              </a:defRPr>
            </a:pPr>
            <a:r>
              <a:rPr sz="1876" dirty="0"/>
              <a:t>reliable costing </a:t>
            </a:r>
            <a:r>
              <a:rPr sz="1876" dirty="0" err="1"/>
              <a:t>etc</a:t>
            </a:r>
            <a:endParaRPr sz="1876" dirty="0"/>
          </a:p>
          <a:p>
            <a:pPr marL="1045213" lvl="2" indent="-250850" defTabSz="95323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458">
                <a:solidFill>
                  <a:srgbClr val="EB4690"/>
                </a:solidFill>
              </a:defRPr>
            </a:pPr>
            <a:r>
              <a:rPr sz="1876" dirty="0"/>
              <a:t>“ready to build”</a:t>
            </a:r>
          </a:p>
          <a:p>
            <a:pPr marL="648032" lvl="1" indent="-250850" defTabSz="95323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20"/>
            </a:pPr>
            <a:r>
              <a:rPr sz="2085" dirty="0"/>
              <a:t>gently modernize to turn into true flagship project for CERN</a:t>
            </a:r>
          </a:p>
          <a:p>
            <a:pPr marL="250850" indent="-250850" defTabSz="95323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782"/>
            </a:pPr>
            <a:r>
              <a:rPr sz="2293" dirty="0"/>
              <a:t>Superconducting RF technology (like ILC)</a:t>
            </a:r>
          </a:p>
          <a:p>
            <a:pPr marL="648032" lvl="1" indent="-250850" defTabSz="95323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20"/>
            </a:pPr>
            <a:r>
              <a:rPr sz="2085" dirty="0"/>
              <a:t>successful construction &amp; operation of </a:t>
            </a:r>
            <a:r>
              <a:rPr sz="2085" dirty="0" err="1"/>
              <a:t>Eu.XFEL</a:t>
            </a:r>
            <a:r>
              <a:rPr sz="2085" dirty="0"/>
              <a:t>, LCLS-II…</a:t>
            </a:r>
            <a:br>
              <a:rPr sz="2085" dirty="0"/>
            </a:br>
            <a:r>
              <a:rPr sz="2085" dirty="0"/>
              <a:t>=&gt; no large-scale demonstrator step needed</a:t>
            </a:r>
          </a:p>
          <a:p>
            <a:pPr marL="648032" lvl="1" indent="-250850" defTabSz="95323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20"/>
            </a:pPr>
            <a:r>
              <a:rPr sz="2085" dirty="0"/>
              <a:t>lab experience and production capacities in industry globally </a:t>
            </a:r>
            <a:br>
              <a:rPr sz="2085" dirty="0"/>
            </a:br>
            <a:r>
              <a:rPr sz="2085" dirty="0"/>
              <a:t>=&gt; opportunity to take burden off CERN’s shoulders </a:t>
            </a:r>
          </a:p>
          <a:p>
            <a:pPr marL="648032" lvl="1" indent="-250850" defTabSz="95323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20">
                <a:solidFill>
                  <a:srgbClr val="EB4690"/>
                </a:solidFill>
              </a:defRPr>
            </a:pPr>
            <a:r>
              <a:rPr sz="2085" dirty="0"/>
              <a:t>choice for fastest implementation</a:t>
            </a:r>
          </a:p>
          <a:p>
            <a:pPr marL="250850" indent="-250850" defTabSz="95323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782"/>
            </a:pPr>
            <a:r>
              <a:rPr sz="2293" dirty="0"/>
              <a:t>Scope project to be a flagship project for CERN </a:t>
            </a:r>
          </a:p>
          <a:p>
            <a:pPr marL="648032" lvl="1" indent="-250850" defTabSz="95323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20"/>
            </a:pPr>
            <a:r>
              <a:rPr sz="2085" b="1" dirty="0">
                <a:solidFill>
                  <a:srgbClr val="FF0000"/>
                </a:solidFill>
              </a:rPr>
              <a:t>2 interaction regions</a:t>
            </a:r>
          </a:p>
          <a:p>
            <a:pPr marL="648032" lvl="1" indent="-250850" defTabSz="95323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20"/>
            </a:pPr>
            <a:r>
              <a:rPr sz="2085" dirty="0"/>
              <a:t>higher luminosity than ILC (possible due to Q</a:t>
            </a:r>
            <a:r>
              <a:rPr sz="2085" baseline="-5999" dirty="0"/>
              <a:t>0</a:t>
            </a:r>
            <a:r>
              <a:rPr sz="2085" dirty="0"/>
              <a:t>=</a:t>
            </a:r>
            <a:r>
              <a:rPr sz="2085" b="1" dirty="0">
                <a:solidFill>
                  <a:srgbClr val="EB4690"/>
                </a:solidFill>
              </a:rPr>
              <a:t>2</a:t>
            </a:r>
            <a:r>
              <a:rPr sz="2085" dirty="0"/>
              <a:t>E10)</a:t>
            </a:r>
          </a:p>
          <a:p>
            <a:pPr marL="648032" lvl="1" indent="-250850" defTabSz="95323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20"/>
            </a:pPr>
            <a:r>
              <a:rPr sz="2085" dirty="0"/>
              <a:t>add-on facilities (Beyond Collider, R&amp;D / irradiation facilities)</a:t>
            </a:r>
          </a:p>
          <a:p>
            <a:pPr marL="648032" lvl="1" indent="-250850" defTabSz="95323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20"/>
            </a:pPr>
            <a:r>
              <a:rPr sz="2085" dirty="0" err="1"/>
              <a:t>attaractive</a:t>
            </a:r>
            <a:r>
              <a:rPr sz="2085" dirty="0"/>
              <a:t> upgrade perspectives with advanced technologies</a:t>
            </a:r>
          </a:p>
          <a:p>
            <a:pPr marL="648032" lvl="1" indent="-250850" defTabSz="95323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20">
                <a:solidFill>
                  <a:srgbClr val="EB4690"/>
                </a:solidFill>
              </a:defRPr>
            </a:pPr>
            <a:r>
              <a:rPr sz="2085" dirty="0"/>
              <a:t>but stay affordable, </a:t>
            </a:r>
            <a:r>
              <a:rPr sz="2085" dirty="0" err="1"/>
              <a:t>wrt</a:t>
            </a:r>
            <a:r>
              <a:rPr sz="2085" dirty="0"/>
              <a:t> to CERN budget</a:t>
            </a:r>
          </a:p>
        </p:txBody>
      </p:sp>
      <p:pic>
        <p:nvPicPr>
          <p:cNvPr id="191" name="LCF_footprint.pdf" descr="LCF_footprint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2950" y="344349"/>
            <a:ext cx="5367684" cy="405860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2" name="2017-03-20-XFEL-Beschleunigertunnel_0019.jpg" descr="2017-03-20-XFEL-Beschleunigertunnel_0019.jpg"/>
          <p:cNvPicPr>
            <a:picLocks noChangeAspect="1"/>
          </p:cNvPicPr>
          <p:nvPr/>
        </p:nvPicPr>
        <p:blipFill>
          <a:blip r:embed="rId3"/>
          <a:srcRect l="10529" t="33231" r="16723" b="26080"/>
          <a:stretch>
            <a:fillRect/>
          </a:stretch>
        </p:blipFill>
        <p:spPr>
          <a:xfrm>
            <a:off x="9065450" y="2542742"/>
            <a:ext cx="7122926" cy="265515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8" name="Group"/>
          <p:cNvGrpSpPr/>
          <p:nvPr/>
        </p:nvGrpSpPr>
        <p:grpSpPr>
          <a:xfrm>
            <a:off x="9633813" y="4555670"/>
            <a:ext cx="5929568" cy="3745757"/>
            <a:chOff x="0" y="0"/>
            <a:chExt cx="4607353" cy="2910502"/>
          </a:xfrm>
        </p:grpSpPr>
        <p:pic>
          <p:nvPicPr>
            <p:cNvPr id="193" name="Image" descr="Image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4365208" cy="29105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4" name="Star"/>
            <p:cNvSpPr/>
            <p:nvPr/>
          </p:nvSpPr>
          <p:spPr>
            <a:xfrm>
              <a:off x="3020502" y="1594854"/>
              <a:ext cx="473498" cy="45239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rgbClr val="588425"/>
            </a:solidFill>
            <a:ln w="12700" cap="flat">
              <a:noFill/>
              <a:miter lim="400000"/>
            </a:ln>
            <a:effectLst/>
          </p:spPr>
          <p:txBody>
            <a:bodyPr wrap="square" lIns="58839" tIns="58839" rIns="58839" bIns="58839" numCol="1" anchor="ctr">
              <a:noAutofit/>
            </a:bodyPr>
            <a:lstStyle/>
            <a:p>
              <a:endParaRPr sz="2317"/>
            </a:p>
          </p:txBody>
        </p:sp>
        <p:sp>
          <p:nvSpPr>
            <p:cNvPr id="195" name="ILC spec"/>
            <p:cNvSpPr txBox="1"/>
            <p:nvPr/>
          </p:nvSpPr>
          <p:spPr>
            <a:xfrm>
              <a:off x="1919290" y="1506815"/>
              <a:ext cx="1052653" cy="369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8839" tIns="58839" rIns="58839" bIns="58839" numCol="1" anchor="t">
              <a:spAutoFit/>
            </a:bodyPr>
            <a:lstStyle>
              <a:lvl1pPr>
                <a:defRPr b="1">
                  <a:solidFill>
                    <a:srgbClr val="588425"/>
                  </a:solidFill>
                </a:defRPr>
              </a:lvl1pPr>
            </a:lstStyle>
            <a:p>
              <a:r>
                <a:rPr sz="2317"/>
                <a:t>ILC spec</a:t>
              </a:r>
            </a:p>
          </p:txBody>
        </p:sp>
        <p:sp>
          <p:nvSpPr>
            <p:cNvPr id="196" name="Star"/>
            <p:cNvSpPr/>
            <p:nvPr/>
          </p:nvSpPr>
          <p:spPr>
            <a:xfrm>
              <a:off x="3042781" y="866633"/>
              <a:ext cx="473499" cy="45239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rgbClr val="FF2F92"/>
            </a:solidFill>
            <a:ln w="12700" cap="flat">
              <a:noFill/>
              <a:miter lim="400000"/>
            </a:ln>
            <a:effectLst/>
          </p:spPr>
          <p:txBody>
            <a:bodyPr wrap="square" lIns="58839" tIns="58839" rIns="58839" bIns="58839" numCol="1" anchor="ctr">
              <a:noAutofit/>
            </a:bodyPr>
            <a:lstStyle/>
            <a:p>
              <a:endParaRPr sz="2317"/>
            </a:p>
          </p:txBody>
        </p:sp>
        <p:sp>
          <p:nvSpPr>
            <p:cNvPr id="197" name="LCF spec"/>
            <p:cNvSpPr txBox="1"/>
            <p:nvPr/>
          </p:nvSpPr>
          <p:spPr>
            <a:xfrm>
              <a:off x="3477476" y="1057850"/>
              <a:ext cx="1129877" cy="3693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8839" tIns="58839" rIns="58839" bIns="58839" numCol="1" anchor="t">
              <a:spAutoFit/>
            </a:bodyPr>
            <a:lstStyle>
              <a:lvl1pPr>
                <a:defRPr b="1">
                  <a:solidFill>
                    <a:srgbClr val="FF2F92"/>
                  </a:solidFill>
                </a:defRPr>
              </a:lvl1pPr>
            </a:lstStyle>
            <a:p>
              <a:r>
                <a:rPr sz="2317"/>
                <a:t>LCF spec</a:t>
              </a:r>
            </a:p>
          </p:txBody>
        </p:sp>
      </p:grpSp>
      <p:sp>
        <p:nvSpPr>
          <p:cNvPr id="4" name="PlaceHolder 1">
            <a:extLst>
              <a:ext uri="{FF2B5EF4-FFF2-40B4-BE49-F238E27FC236}">
                <a16:creationId xmlns:a16="http://schemas.microsoft.com/office/drawing/2014/main" id="{654ECB1A-198D-A1B1-199B-D2314BA85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52671" y="18261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600" b="1" u="none" strike="noStrike" dirty="0">
                <a:solidFill>
                  <a:srgbClr val="FF6600"/>
                </a:solidFill>
                <a:uFillTx/>
                <a:latin typeface="Arial"/>
              </a:rPr>
              <a:t>General Considerations</a:t>
            </a:r>
            <a:endParaRPr lang="en-US" sz="3600" b="1" u="none" strike="noStrike" dirty="0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5" name="In order to receive full attention for the LCVision idea: complement a generic, site-independent concept with…">
            <a:extLst>
              <a:ext uri="{FF2B5EF4-FFF2-40B4-BE49-F238E27FC236}">
                <a16:creationId xmlns:a16="http://schemas.microsoft.com/office/drawing/2014/main" id="{B5B3C981-594B-C4C2-F143-C8864A098948}"/>
              </a:ext>
            </a:extLst>
          </p:cNvPr>
          <p:cNvSpPr txBox="1"/>
          <p:nvPr/>
        </p:nvSpPr>
        <p:spPr>
          <a:xfrm>
            <a:off x="898944" y="3848141"/>
            <a:ext cx="12650865" cy="640429"/>
          </a:xfrm>
          <a:prstGeom prst="rect">
            <a:avLst/>
          </a:prstGeom>
          <a:solidFill>
            <a:srgbClr val="FFFB00"/>
          </a:solidFill>
          <a:ln w="63500">
            <a:solidFill>
              <a:srgbClr val="EB469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81723" tIns="81723" rIns="81723" bIns="81723">
            <a:spAutoFit/>
          </a:bodyPr>
          <a:lstStyle/>
          <a:p>
            <a:pPr algn="ctr" defTabSz="2353666">
              <a:tabLst>
                <a:tab pos="915314" algn="l"/>
              </a:tabLst>
              <a:defRPr sz="2000" b="1"/>
            </a:pPr>
            <a:r>
              <a:rPr lang="en-US" sz="3089" dirty="0"/>
              <a:t>The LCF in 2025 is NOT the ILC as planned in Japan in 2016</a:t>
            </a:r>
            <a:endParaRPr sz="3089" dirty="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" grpId="0" animBg="1" advAuto="0"/>
      <p:bldP spid="198" grpId="0" animBg="1" advAuto="0"/>
      <p:bldP spid="5" grpId="0" animBg="1" advAuto="0"/>
      <p:bldP spid="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4878796" y="8243915"/>
            <a:ext cx="270869" cy="25402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802"/>
            </a:lvl1pPr>
          </a:lstStyle>
          <a:p>
            <a:fld id="{86CB4B4D-7CA3-9044-876B-883B54F8677D}" type="slidenum">
              <a:rPr/>
              <a:t>11</a:t>
            </a:fld>
            <a:endParaRPr/>
          </a:p>
        </p:txBody>
      </p:sp>
      <p:sp>
        <p:nvSpPr>
          <p:cNvPr id="202" name="For LCF-SCRF and other e+e- colliders"/>
          <p:cNvSpPr txBox="1">
            <a:spLocks noGrp="1"/>
          </p:cNvSpPr>
          <p:nvPr>
            <p:ph type="body" sz="quarter" idx="1"/>
          </p:nvPr>
        </p:nvSpPr>
        <p:spPr>
          <a:xfrm>
            <a:off x="525071" y="1112425"/>
            <a:ext cx="14640708" cy="5805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2F92"/>
                </a:solidFill>
              </a:defRPr>
            </a:lvl1pPr>
          </a:lstStyle>
          <a:p>
            <a:r>
              <a:t>For LCF-SCRF and other e+e- colliders</a:t>
            </a:r>
          </a:p>
        </p:txBody>
      </p:sp>
      <p:pic>
        <p:nvPicPr>
          <p:cNvPr id="203" name="all_lumi_vs_logE.pdf" descr="all_lumi_vs_lo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79" y="1826743"/>
            <a:ext cx="8036104" cy="583928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all_power_vs_logE.pdf" descr="all_power_vs_lo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576" y="1826743"/>
            <a:ext cx="8136212" cy="5912028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PlaceHolder 1">
            <a:extLst>
              <a:ext uri="{FF2B5EF4-FFF2-40B4-BE49-F238E27FC236}">
                <a16:creationId xmlns:a16="http://schemas.microsoft.com/office/drawing/2014/main" id="{326F5EBD-F3B4-321E-99C7-331C82707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600" b="1" dirty="0">
                <a:solidFill>
                  <a:srgbClr val="FF6600"/>
                </a:solidFill>
                <a:latin typeface="Arial"/>
              </a:rPr>
              <a:t>Luminosity and Power Consumption</a:t>
            </a:r>
            <a:endParaRPr lang="en-US" sz="3600" b="1" u="none" strike="noStrike" dirty="0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2" name="In order to receive full attention for the LCVision idea: complement a generic, site-independent concept with…">
            <a:extLst>
              <a:ext uri="{FF2B5EF4-FFF2-40B4-BE49-F238E27FC236}">
                <a16:creationId xmlns:a16="http://schemas.microsoft.com/office/drawing/2014/main" id="{851B8F75-927A-4519-356B-A5A6B12F8650}"/>
              </a:ext>
            </a:extLst>
          </p:cNvPr>
          <p:cNvSpPr txBox="1"/>
          <p:nvPr/>
        </p:nvSpPr>
        <p:spPr>
          <a:xfrm>
            <a:off x="4203783" y="4100972"/>
            <a:ext cx="6158409" cy="640429"/>
          </a:xfrm>
          <a:prstGeom prst="rect">
            <a:avLst/>
          </a:prstGeom>
          <a:solidFill>
            <a:srgbClr val="FFFB00"/>
          </a:solidFill>
          <a:ln w="63500">
            <a:solidFill>
              <a:srgbClr val="EB469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81723" tIns="81723" rIns="81723" bIns="81723">
            <a:spAutoFit/>
          </a:bodyPr>
          <a:lstStyle/>
          <a:p>
            <a:pPr algn="ctr" defTabSz="2353666">
              <a:tabLst>
                <a:tab pos="915314" algn="l"/>
              </a:tabLst>
              <a:defRPr sz="2000" b="1"/>
            </a:pPr>
            <a:r>
              <a:rPr lang="en-US" sz="3089" dirty="0"/>
              <a:t>More details see Angeles</a:t>
            </a:r>
            <a:endParaRPr sz="3089" dirty="0"/>
          </a:p>
        </p:txBody>
      </p:sp>
    </p:spTree>
    <p:extLst>
      <p:ext uri="{BB962C8B-B14F-4D97-AF65-F5344CB8AC3E}">
        <p14:creationId xmlns:p14="http://schemas.microsoft.com/office/powerpoint/2010/main" val="2779008587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dvAuto="0"/>
      <p:bldP spid="2" grpId="1" animBg="1"/>
      <p:bldP spid="2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FFAB0D-3F97-2230-71AD-58A862A234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>
            <a:extLst>
              <a:ext uri="{FF2B5EF4-FFF2-40B4-BE49-F238E27FC236}">
                <a16:creationId xmlns:a16="http://schemas.microsoft.com/office/drawing/2014/main" id="{F8030316-FEB9-AEFD-569A-EAD087B2C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600" b="1" dirty="0">
                <a:solidFill>
                  <a:srgbClr val="FF6600"/>
                </a:solidFill>
                <a:latin typeface="Arial"/>
              </a:rPr>
              <a:t>Electroweak Precision Observables</a:t>
            </a:r>
            <a:endParaRPr lang="en-US" sz="3600" b="1" u="none" strike="noStrike" dirty="0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64C89AEA-3E06-9F0C-265F-2EC004613C09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A9DE7D2E-F628-4E18-A448-AAA666807553}" type="slidenum">
              <a:rPr/>
              <a:t>12</a:t>
            </a:fld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4D1A06-B6B1-1175-ACA9-F31291955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242297" y="-242614"/>
            <a:ext cx="5544000" cy="768569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5AEE12A-E8E6-67F0-39A0-080F53DD3168}"/>
                  </a:ext>
                </a:extLst>
              </p:cNvPr>
              <p:cNvSpPr txBox="1"/>
              <p:nvPr/>
            </p:nvSpPr>
            <p:spPr>
              <a:xfrm>
                <a:off x="7670272" y="1446539"/>
                <a:ext cx="7279557" cy="4154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200" dirty="0">
                    <a:solidFill>
                      <a:srgbClr val="0000FF"/>
                    </a:solidFill>
                    <a:effectLst/>
                    <a:latin typeface="+mj-lt"/>
                  </a:rPr>
                  <a:t>LCF foresees a running on the Z Pole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200" dirty="0">
                    <a:latin typeface="+mj-lt"/>
                  </a:rPr>
                  <a:t>Necessary for interpretation of results above pole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200" dirty="0">
                    <a:solidFill>
                      <a:srgbClr val="0000FF"/>
                    </a:solidFill>
                    <a:latin typeface="+mj-lt"/>
                  </a:rPr>
                  <a:t>A</a:t>
                </a:r>
                <a:r>
                  <a:rPr lang="en-GB" sz="2200" dirty="0">
                    <a:solidFill>
                      <a:srgbClr val="0000FF"/>
                    </a:solidFill>
                    <a:effectLst/>
                    <a:latin typeface="+mj-lt"/>
                  </a:rPr>
                  <a:t> WW threshold run is possible if needed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200" dirty="0">
                    <a:solidFill>
                      <a:srgbClr val="0000FF"/>
                    </a:solidFill>
                    <a:effectLst/>
                    <a:latin typeface="+mj-lt"/>
                  </a:rPr>
                  <a:t>Baseline for Z-Pole running is 100 fb-1 = 5x10</a:t>
                </a:r>
                <a:r>
                  <a:rPr lang="en-GB" sz="2200" baseline="30000" dirty="0">
                    <a:solidFill>
                      <a:srgbClr val="0000FF"/>
                    </a:solidFill>
                    <a:effectLst/>
                    <a:latin typeface="+mj-lt"/>
                  </a:rPr>
                  <a:t>9</a:t>
                </a:r>
                <a:r>
                  <a:rPr lang="en-GB" sz="2200" dirty="0">
                    <a:solidFill>
                      <a:srgbClr val="0000FF"/>
                    </a:solidFill>
                    <a:effectLst/>
                    <a:latin typeface="+mj-lt"/>
                  </a:rPr>
                  <a:t> Z  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200" dirty="0">
                    <a:effectLst/>
                    <a:latin typeface="+mj-lt"/>
                  </a:rPr>
                  <a:t>800 fb</a:t>
                </a:r>
                <a:r>
                  <a:rPr lang="en-GB" sz="2200" baseline="30000" dirty="0">
                    <a:effectLst/>
                    <a:latin typeface="+mj-lt"/>
                  </a:rPr>
                  <a:t>-1</a:t>
                </a:r>
                <a:r>
                  <a:rPr lang="en-GB" sz="2200" dirty="0">
                    <a:effectLst/>
                    <a:latin typeface="+mj-lt"/>
                  </a:rPr>
                  <a:t> in a reasonable time seem to be feasible  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200" dirty="0">
                    <a:solidFill>
                      <a:srgbClr val="0000FF"/>
                    </a:solidFill>
                    <a:latin typeface="+mj-lt"/>
                  </a:rPr>
                  <a:t>Significant improvement compared with LEP and SLC</a:t>
                </a:r>
                <a:endParaRPr lang="en-FR" sz="2200" dirty="0">
                  <a:solidFill>
                    <a:srgbClr val="0070C0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e</a:t>
                </a:r>
                <a:r>
                  <a:rPr lang="en-FR" sz="2200" dirty="0"/>
                  <a:t>.g.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FR" sz="2200" dirty="0"/>
                  <a:t>sin</a:t>
                </a:r>
                <a:r>
                  <a:rPr lang="en-FR" sz="2200" baseline="30000" dirty="0"/>
                  <a:t>2</a:t>
                </a:r>
                <a14:m>
                  <m:oMath xmlns:m="http://schemas.openxmlformats.org/officeDocument/2006/math">
                    <m:r>
                      <a:rPr lang="en-FR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FR" sz="2200" baseline="-25000" dirty="0"/>
                  <a:t>eff </a:t>
                </a:r>
                <a:r>
                  <a:rPr lang="en-FR" sz="2200" dirty="0"/>
                  <a:t>~ 10</a:t>
                </a:r>
                <a:r>
                  <a:rPr lang="en-FR" sz="2200" baseline="30000" dirty="0"/>
                  <a:t>-6</a:t>
                </a:r>
                <a:endParaRPr lang="en-FR" sz="22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FR" sz="2200" dirty="0">
                    <a:solidFill>
                      <a:srgbClr val="0000FF"/>
                    </a:solidFill>
                  </a:rPr>
                  <a:t>For asymmetries error on polarisation limits </a:t>
                </a:r>
                <a:r>
                  <a:rPr lang="en-GB" sz="2200" dirty="0">
                    <a:solidFill>
                      <a:srgbClr val="0000FF"/>
                    </a:solidFill>
                  </a:rPr>
                  <a:t>p</a:t>
                </a:r>
                <a:r>
                  <a:rPr lang="en-FR" sz="2200" dirty="0">
                    <a:solidFill>
                      <a:srgbClr val="0000FF"/>
                    </a:solidFill>
                  </a:rPr>
                  <a:t>recision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FR" sz="2200" dirty="0"/>
                  <a:t>Possible to overcome but requires work </a:t>
                </a:r>
              </a:p>
              <a:p>
                <a:pPr lvl="1"/>
                <a:r>
                  <a:rPr lang="en-FR" sz="2200" dirty="0"/>
                  <a:t>    (experts at IJCLab)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FR" sz="2200" dirty="0">
                    <a:solidFill>
                      <a:srgbClr val="0000FF"/>
                    </a:solidFill>
                  </a:rPr>
                  <a:t>In general treament of systematics is important topic</a:t>
                </a:r>
              </a:p>
              <a:p>
                <a:r>
                  <a:rPr lang="en-GB" sz="2200" dirty="0">
                    <a:solidFill>
                      <a:srgbClr val="0000FF"/>
                    </a:solidFill>
                  </a:rPr>
                  <a:t>    f</a:t>
                </a:r>
                <a:r>
                  <a:rPr lang="en-FR" sz="2200" dirty="0">
                    <a:solidFill>
                      <a:srgbClr val="0000FF"/>
                    </a:solidFill>
                  </a:rPr>
                  <a:t>or ESPPU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5AEE12A-E8E6-67F0-39A0-080F53DD31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0272" y="1446539"/>
                <a:ext cx="7279557" cy="4154984"/>
              </a:xfrm>
              <a:prstGeom prst="rect">
                <a:avLst/>
              </a:prstGeom>
              <a:blipFill>
                <a:blip r:embed="rId3"/>
                <a:stretch>
                  <a:fillRect l="-871" t="-912" b="-1824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80F92E67-EA6A-8D7B-3C65-DE0A089F36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94" y="6178886"/>
            <a:ext cx="9858003" cy="22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5006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Higgs-strahlung at lepton colliders</a:t>
            </a:r>
          </a:p>
        </p:txBody>
      </p:sp>
      <p:pic>
        <p:nvPicPr>
          <p:cNvPr id="192" name="Picture 191"/>
          <p:cNvPicPr/>
          <p:nvPr/>
        </p:nvPicPr>
        <p:blipFill>
          <a:blip r:embed="rId2"/>
          <a:stretch/>
        </p:blipFill>
        <p:spPr>
          <a:xfrm>
            <a:off x="269280" y="3153240"/>
            <a:ext cx="4244400" cy="2966400"/>
          </a:xfrm>
          <a:prstGeom prst="rect">
            <a:avLst/>
          </a:prstGeom>
          <a:ln w="0">
            <a:noFill/>
          </a:ln>
        </p:spPr>
      </p:pic>
      <p:sp>
        <p:nvSpPr>
          <p:cNvPr id="193" name="TextBox 192"/>
          <p:cNvSpPr txBox="1"/>
          <p:nvPr/>
        </p:nvSpPr>
        <p:spPr>
          <a:xfrm>
            <a:off x="581760" y="6536880"/>
            <a:ext cx="2789640" cy="4154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Higgs Recoil Mass: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4" name="TextBox 193"/>
              <p:cNvSpPr txBox="1"/>
              <p:nvPr/>
            </p:nvSpPr>
            <p:spPr>
              <a:xfrm>
                <a:off x="3432960" y="6555960"/>
                <a:ext cx="3785040" cy="405720"/>
              </a:xfrm>
              <a:prstGeom prst="rect">
                <a:avLst/>
              </a:prstGeom>
            </p:spPr>
            <p:txBody>
              <a:bodyPr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  <m:sup>
                          <m:r>
                            <a:rPr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𝑟𝑒𝑐𝑜𝑖𝑙</m:t>
                          </m:r>
                        </m:sub>
                        <m:sup>
                          <m:r>
                            <a:rPr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>
                          <a:latin typeface="Cambria Math" panose="02040503050406030204" pitchFamily="18" charset="0"/>
                        </a:rPr>
                        <m:t>=</m:t>
                      </m:r>
                      <m:r>
                        <a:rPr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𝑍</m:t>
                          </m:r>
                        </m:sub>
                        <m:sup>
                          <m:r>
                            <a:rPr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>
                          <a:latin typeface="Cambria Math" panose="02040503050406030204" pitchFamily="18" charset="0"/>
                        </a:rPr>
                        <m:t>−2</m:t>
                      </m:r>
                      <m:sSub>
                        <m:sSub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𝑍</m:t>
                          </m:r>
                        </m:sub>
                      </m:sSub>
                      <m:rad>
                        <m:rad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rad>
                    </m:oMath>
                  </m:oMathPara>
                </a14:m>
                <a:endParaRPr/>
              </a:p>
            </p:txBody>
          </p:sp>
        </mc:Choice>
        <mc:Fallback xmlns:p15="http://schemas.microsoft.com/office/powerpoint/2012/main" xmlns:p14="http://schemas.microsoft.com/office/powerpoint/2010/main" xmlns=""/>
      </mc:AlternateContent>
      <p:sp>
        <p:nvSpPr>
          <p:cNvPr id="195" name="Rectangle 194"/>
          <p:cNvSpPr/>
          <p:nvPr/>
        </p:nvSpPr>
        <p:spPr>
          <a:xfrm>
            <a:off x="2847960" y="4692960"/>
            <a:ext cx="5580000" cy="1044000"/>
          </a:xfrm>
          <a:prstGeom prst="rect">
            <a:avLst/>
          </a:prstGeom>
          <a:gradFill rotWithShape="0">
            <a:gsLst>
              <a:gs pos="0">
                <a:srgbClr val="000080">
                  <a:alpha val="30000"/>
                </a:srgbClr>
              </a:gs>
              <a:gs pos="100000">
                <a:srgbClr val="FFFFFF">
                  <a:alpha val="30000"/>
                </a:srgbClr>
              </a:gs>
            </a:gsLst>
            <a:lin ang="2700000"/>
          </a:gradFill>
          <a:ln w="0">
            <a:solidFill>
              <a:srgbClr val="3465A4"/>
            </a:solidFill>
            <a:tailEnd type="triangle" w="med" len="med"/>
          </a:ln>
        </p:spPr>
        <p:txBody>
          <a:bodyPr lIns="90000" tIns="45000" rIns="90000" bIns="45000" anchor="ctr" anchorCtr="1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4563360" y="3332160"/>
            <a:ext cx="2975760" cy="9619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FF0000"/>
                </a:solidFill>
                <a:uFillTx/>
                <a:latin typeface="Arial"/>
              </a:rPr>
              <a:t>Well measurable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000" b="0" u="none" strike="noStrike">
                <a:solidFill>
                  <a:srgbClr val="FF0000"/>
                </a:solidFill>
                <a:uFillTx/>
                <a:latin typeface="Arial"/>
              </a:rPr>
              <a:t>decay leptons from Z 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1800" b="0" u="none" strike="noStrike">
                <a:solidFill>
                  <a:srgbClr val="0000FF"/>
                </a:solidFill>
                <a:uFillTx/>
                <a:latin typeface="Symbol"/>
                <a:ea typeface="Symbol"/>
              </a:rPr>
              <a:t>μ</a:t>
            </a:r>
            <a:r>
              <a:rPr lang="en-US" sz="1800" b="0" u="none" strike="noStrike">
                <a:solidFill>
                  <a:srgbClr val="0000FF"/>
                </a:solidFill>
                <a:uFillTx/>
                <a:latin typeface="Arial"/>
              </a:rPr>
              <a:t> Pairs, e pairs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560160" y="1463040"/>
            <a:ext cx="9789840" cy="1340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8000"/>
                </a:solidFill>
                <a:uFillTx/>
                <a:latin typeface="Arial"/>
              </a:rPr>
              <a:t>Powerful channel for unbiased tagging of Higgs Events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8000"/>
                </a:solidFill>
                <a:uFillTx/>
                <a:latin typeface="Arial"/>
              </a:rPr>
              <a:t>Absolute normalisation of Higgs couplings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8000"/>
                </a:solidFill>
                <a:uFillTx/>
                <a:latin typeface="Arial"/>
              </a:rPr>
              <a:t>Sensitivity to invisible Higgs decays 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200" b="0" u="none" strike="noStrike">
                <a:solidFill>
                  <a:srgbClr val="008000"/>
                </a:solidFill>
                <a:uFillTx/>
                <a:latin typeface="Arial"/>
              </a:rPr>
              <a:t>         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4266360" y="4863960"/>
            <a:ext cx="3278880" cy="6814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008000"/>
                </a:solidFill>
                <a:uFillTx/>
                <a:latin typeface="Arial"/>
              </a:rPr>
              <a:t>No assumption on Higgs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000" b="0" u="none" strike="noStrike">
                <a:solidFill>
                  <a:srgbClr val="008000"/>
                </a:solidFill>
                <a:uFillTx/>
                <a:latin typeface="Arial"/>
              </a:rPr>
              <a:t>      decay modes 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99" name="RecoilMassLep250.pdf"/>
          <p:cNvPicPr/>
          <p:nvPr/>
        </p:nvPicPr>
        <p:blipFill>
          <a:blip r:embed="rId3"/>
          <a:srcRect t="4408" b="1783"/>
          <a:stretch/>
        </p:blipFill>
        <p:spPr>
          <a:xfrm>
            <a:off x="8490240" y="1166040"/>
            <a:ext cx="7200720" cy="4928040"/>
          </a:xfrm>
          <a:prstGeom prst="rect">
            <a:avLst/>
          </a:prstGeom>
          <a:ln w="12600">
            <a:noFill/>
          </a:ln>
        </p:spPr>
      </p:pic>
      <p:sp>
        <p:nvSpPr>
          <p:cNvPr id="200" name="TextBox 199"/>
          <p:cNvSpPr txBox="1"/>
          <p:nvPr/>
        </p:nvSpPr>
        <p:spPr>
          <a:xfrm>
            <a:off x="9182880" y="6475680"/>
            <a:ext cx="5649840" cy="13402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000000"/>
                </a:solidFill>
                <a:uFillTx/>
                <a:latin typeface="Arial"/>
              </a:rPr>
              <a:t>Clean and sharp peak in Z recoil spectrum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2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000000"/>
                </a:solidFill>
                <a:uFillTx/>
                <a:latin typeface="Arial"/>
              </a:rPr>
              <a:t>Illustrates precision that can be expected</a:t>
            </a:r>
          </a:p>
          <a:p>
            <a:pPr>
              <a:buClr>
                <a:srgbClr val="000000"/>
              </a:buClr>
              <a:buSzPct val="45000"/>
            </a:pPr>
            <a:r>
              <a:rPr lang="en-US" sz="2200" b="0" u="none" strike="noStrike" dirty="0">
                <a:solidFill>
                  <a:srgbClr val="000000"/>
                </a:solidFill>
                <a:uFillTx/>
                <a:latin typeface="Arial"/>
              </a:rPr>
              <a:t>   from </a:t>
            </a:r>
            <a:r>
              <a:rPr lang="en-US" sz="2200" b="0" u="none" strike="noStrike" dirty="0" err="1">
                <a:solidFill>
                  <a:srgbClr val="000000"/>
                </a:solidFill>
                <a:uFillTx/>
                <a:latin typeface="Arial"/>
              </a:rPr>
              <a:t>e+e</a:t>
            </a:r>
            <a:r>
              <a:rPr lang="en-US" sz="2200" b="0" u="none" strike="noStrike" dirty="0">
                <a:solidFill>
                  <a:srgbClr val="000000"/>
                </a:solidFill>
                <a:uFillTx/>
                <a:latin typeface="Arial"/>
              </a:rPr>
              <a:t>- colliders 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Precision matters ...</a:t>
            </a:r>
          </a:p>
        </p:txBody>
      </p:sp>
      <p:sp>
        <p:nvSpPr>
          <p:cNvPr id="202" name="TextBox 201"/>
          <p:cNvSpPr txBox="1"/>
          <p:nvPr/>
        </p:nvSpPr>
        <p:spPr>
          <a:xfrm>
            <a:off x="2182320" y="1249920"/>
            <a:ext cx="8771040" cy="715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0000FF"/>
                </a:solidFill>
                <a:uFillTx/>
                <a:latin typeface="Arial"/>
              </a:rPr>
              <a:t>Example for illustration: Coupling precision after full </a:t>
            </a:r>
            <a:r>
              <a:rPr lang="en-US" sz="2200" dirty="0">
                <a:solidFill>
                  <a:srgbClr val="0000FF"/>
                </a:solidFill>
                <a:latin typeface="Arial"/>
              </a:rPr>
              <a:t>LCF</a:t>
            </a:r>
            <a:r>
              <a:rPr lang="en-US" sz="2200" b="0" u="none" strike="noStrike" dirty="0">
                <a:solidFill>
                  <a:srgbClr val="0000FF"/>
                </a:solidFill>
                <a:uFillTx/>
                <a:latin typeface="Arial"/>
              </a:rPr>
              <a:t> </a:t>
            </a:r>
            <a:r>
              <a:rPr lang="en-US" sz="2200" b="0" u="none" strike="noStrike" dirty="0" err="1">
                <a:solidFill>
                  <a:srgbClr val="0000FF"/>
                </a:solidFill>
                <a:uFillTx/>
                <a:latin typeface="Arial"/>
              </a:rPr>
              <a:t>programme</a:t>
            </a:r>
            <a:endParaRPr lang="en-US" sz="22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1947960" y="7381800"/>
            <a:ext cx="7816320" cy="798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FF0000"/>
                </a:solidFill>
                <a:uFillTx/>
                <a:latin typeface="Arial"/>
              </a:rPr>
              <a:t>Different new physics models lead to different patterns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04" name="Picture 203"/>
          <p:cNvPicPr/>
          <p:nvPr/>
        </p:nvPicPr>
        <p:blipFill>
          <a:blip r:embed="rId2"/>
          <a:stretch/>
        </p:blipFill>
        <p:spPr>
          <a:xfrm>
            <a:off x="1371600" y="2297520"/>
            <a:ext cx="5586120" cy="4605120"/>
          </a:xfrm>
          <a:prstGeom prst="rect">
            <a:avLst/>
          </a:prstGeom>
          <a:ln w="0">
            <a:noFill/>
          </a:ln>
        </p:spPr>
      </p:pic>
      <p:pic>
        <p:nvPicPr>
          <p:cNvPr id="205" name="Picture 204"/>
          <p:cNvPicPr/>
          <p:nvPr/>
        </p:nvPicPr>
        <p:blipFill>
          <a:blip r:embed="rId3"/>
          <a:stretch/>
        </p:blipFill>
        <p:spPr>
          <a:xfrm>
            <a:off x="7626240" y="2345040"/>
            <a:ext cx="5513760" cy="4605120"/>
          </a:xfrm>
          <a:prstGeom prst="rect">
            <a:avLst/>
          </a:prstGeom>
          <a:ln w="0">
            <a:noFill/>
          </a:ln>
        </p:spPr>
      </p:pic>
      <p:sp>
        <p:nvSpPr>
          <p:cNvPr id="206" name="TextBox 205"/>
          <p:cNvSpPr txBox="1"/>
          <p:nvPr/>
        </p:nvSpPr>
        <p:spPr>
          <a:xfrm>
            <a:off x="3056400" y="5227920"/>
            <a:ext cx="2360160" cy="4590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Supersymmetry</a:t>
            </a:r>
          </a:p>
        </p:txBody>
      </p:sp>
      <p:sp>
        <p:nvSpPr>
          <p:cNvPr id="207" name="TextBox 206"/>
          <p:cNvSpPr txBox="1"/>
          <p:nvPr/>
        </p:nvSpPr>
        <p:spPr>
          <a:xfrm>
            <a:off x="9542520" y="3674520"/>
            <a:ext cx="2545560" cy="4586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Composite Higgs</a:t>
            </a:r>
          </a:p>
        </p:txBody>
      </p:sp>
      <p:pic>
        <p:nvPicPr>
          <p:cNvPr id="2" name="DeltaHXX_SM_LCF_MI_S12s_withBSM.pdf" descr="DeltaHXX_SM_LCF_MI_S12s_withBSM.pdf">
            <a:extLst>
              <a:ext uri="{FF2B5EF4-FFF2-40B4-BE49-F238E27FC236}">
                <a16:creationId xmlns:a16="http://schemas.microsoft.com/office/drawing/2014/main" id="{FB582A79-A3BF-4615-3927-959B8D21C9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9320" y="1739775"/>
            <a:ext cx="8100000" cy="5885731"/>
          </a:xfrm>
          <a:prstGeom prst="rect">
            <a:avLst/>
          </a:prstGeom>
          <a:ln w="38100">
            <a:solidFill>
              <a:srgbClr val="008F00"/>
            </a:solidFill>
            <a:miter lim="400000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The Higgs Potential   </a:t>
            </a:r>
          </a:p>
        </p:txBody>
      </p:sp>
      <p:pic>
        <p:nvPicPr>
          <p:cNvPr id="219" name="Picture 218"/>
          <p:cNvPicPr/>
          <p:nvPr/>
        </p:nvPicPr>
        <p:blipFill>
          <a:blip r:embed="rId2"/>
          <a:stretch/>
        </p:blipFill>
        <p:spPr>
          <a:xfrm>
            <a:off x="3146760" y="6678720"/>
            <a:ext cx="3820320" cy="759960"/>
          </a:xfrm>
          <a:prstGeom prst="rect">
            <a:avLst/>
          </a:prstGeom>
          <a:ln w="0">
            <a:noFill/>
          </a:ln>
        </p:spPr>
      </p:pic>
      <p:pic>
        <p:nvPicPr>
          <p:cNvPr id="220" name="Picture 219"/>
          <p:cNvPicPr/>
          <p:nvPr/>
        </p:nvPicPr>
        <p:blipFill>
          <a:blip r:embed="rId3"/>
          <a:stretch/>
        </p:blipFill>
        <p:spPr>
          <a:xfrm>
            <a:off x="2832840" y="1119960"/>
            <a:ext cx="3981960" cy="3229920"/>
          </a:xfrm>
          <a:prstGeom prst="rect">
            <a:avLst/>
          </a:prstGeom>
          <a:ln w="0">
            <a:noFill/>
          </a:ln>
        </p:spPr>
      </p:pic>
      <p:pic>
        <p:nvPicPr>
          <p:cNvPr id="221" name="Picture 220"/>
          <p:cNvPicPr/>
          <p:nvPr/>
        </p:nvPicPr>
        <p:blipFill>
          <a:blip r:embed="rId4"/>
          <a:stretch/>
        </p:blipFill>
        <p:spPr>
          <a:xfrm>
            <a:off x="8039160" y="1097280"/>
            <a:ext cx="4228920" cy="3229920"/>
          </a:xfrm>
          <a:prstGeom prst="rect">
            <a:avLst/>
          </a:prstGeom>
          <a:ln w="0">
            <a:noFill/>
          </a:ln>
        </p:spPr>
      </p:pic>
      <p:sp>
        <p:nvSpPr>
          <p:cNvPr id="222" name="TextBox 221"/>
          <p:cNvSpPr txBox="1"/>
          <p:nvPr/>
        </p:nvSpPr>
        <p:spPr>
          <a:xfrm>
            <a:off x="3006360" y="3149640"/>
            <a:ext cx="149580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t=0, T&gt;&gt;0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8765640" y="2542320"/>
            <a:ext cx="193500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“Today”, T=0</a:t>
            </a:r>
          </a:p>
        </p:txBody>
      </p:sp>
      <p:sp>
        <p:nvSpPr>
          <p:cNvPr id="224" name="TextBox 223"/>
          <p:cNvSpPr txBox="1"/>
          <p:nvPr/>
        </p:nvSpPr>
        <p:spPr>
          <a:xfrm>
            <a:off x="8866800" y="4350240"/>
            <a:ext cx="4552920" cy="8218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Broken  (electroweak) symmetry</a:t>
            </a:r>
          </a:p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and massive particles 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2985480" y="4336920"/>
            <a:ext cx="4469400" cy="8218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Perfect (electroweak) symmetry</a:t>
            </a:r>
          </a:p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and massless particles</a:t>
            </a:r>
          </a:p>
        </p:txBody>
      </p:sp>
      <p:sp>
        <p:nvSpPr>
          <p:cNvPr id="226" name="TextBox 225"/>
          <p:cNvSpPr txBox="1"/>
          <p:nvPr/>
        </p:nvSpPr>
        <p:spPr>
          <a:xfrm>
            <a:off x="2985480" y="5276880"/>
            <a:ext cx="7955640" cy="30164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Two questions:</a:t>
            </a: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Shape of “today's” Higgs Potential?</a:t>
            </a: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Transition from symmetric, unbroken to broken phase? 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6966720" y="6798240"/>
            <a:ext cx="404568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=&gt; Triple Higgs-self coupling</a:t>
            </a:r>
          </a:p>
        </p:txBody>
      </p:sp>
      <p:pic>
        <p:nvPicPr>
          <p:cNvPr id="228" name="Picture 227"/>
          <p:cNvPicPr/>
          <p:nvPr/>
        </p:nvPicPr>
        <p:blipFill>
          <a:blip r:embed="rId5"/>
          <a:stretch/>
        </p:blipFill>
        <p:spPr>
          <a:xfrm>
            <a:off x="11520720" y="6147720"/>
            <a:ext cx="2034000" cy="1900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357330" y="20127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2800" b="1" u="none" strike="noStrike" dirty="0">
                <a:solidFill>
                  <a:srgbClr val="FF6633"/>
                </a:solidFill>
                <a:uFillTx/>
                <a:latin typeface="Arial"/>
              </a:rPr>
              <a:t>Higgs Self Coupling measurement  - Ingredients to cross section</a:t>
            </a:r>
          </a:p>
        </p:txBody>
      </p:sp>
      <p:pic>
        <p:nvPicPr>
          <p:cNvPr id="269" name="Picture 268"/>
          <p:cNvPicPr/>
          <p:nvPr/>
        </p:nvPicPr>
        <p:blipFill>
          <a:blip r:embed="rId2"/>
          <a:stretch/>
        </p:blipFill>
        <p:spPr>
          <a:xfrm>
            <a:off x="4356720" y="1266480"/>
            <a:ext cx="6908400" cy="4449600"/>
          </a:xfrm>
          <a:prstGeom prst="rect">
            <a:avLst/>
          </a:prstGeom>
          <a:ln w="0">
            <a:noFill/>
          </a:ln>
        </p:spPr>
      </p:pic>
      <p:pic>
        <p:nvPicPr>
          <p:cNvPr id="270" name="Picture 269"/>
          <p:cNvPicPr/>
          <p:nvPr/>
        </p:nvPicPr>
        <p:blipFill>
          <a:blip r:embed="rId3"/>
          <a:stretch/>
        </p:blipFill>
        <p:spPr>
          <a:xfrm>
            <a:off x="606960" y="2167200"/>
            <a:ext cx="3492000" cy="2480400"/>
          </a:xfrm>
          <a:prstGeom prst="rect">
            <a:avLst/>
          </a:prstGeom>
          <a:ln w="0">
            <a:noFill/>
          </a:ln>
        </p:spPr>
      </p:pic>
      <p:sp>
        <p:nvSpPr>
          <p:cNvPr id="271" name="TextBox 270"/>
          <p:cNvSpPr txBox="1"/>
          <p:nvPr/>
        </p:nvSpPr>
        <p:spPr>
          <a:xfrm>
            <a:off x="524160" y="7950240"/>
            <a:ext cx="4505040" cy="426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200" b="0" i="1" u="none" strike="noStrike">
                <a:solidFill>
                  <a:srgbClr val="FF00FF"/>
                </a:solidFill>
                <a:uFillTx/>
                <a:latin typeface="Arial"/>
                <a:hlinkClick r:id="rId4"/>
              </a:rPr>
              <a:t>Slide from Julie Munch Torndal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1188720" y="1743120"/>
            <a:ext cx="2454480" cy="402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Di-Higgsstrahlung</a:t>
            </a:r>
          </a:p>
        </p:txBody>
      </p:sp>
      <p:sp>
        <p:nvSpPr>
          <p:cNvPr id="273" name="TextBox 272"/>
          <p:cNvSpPr txBox="1"/>
          <p:nvPr/>
        </p:nvSpPr>
        <p:spPr>
          <a:xfrm>
            <a:off x="1110960" y="4802400"/>
            <a:ext cx="2606760" cy="346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Dominates below 1 TeV</a:t>
            </a:r>
          </a:p>
        </p:txBody>
      </p:sp>
      <p:sp>
        <p:nvSpPr>
          <p:cNvPr id="274" name="TextBox 273"/>
          <p:cNvSpPr txBox="1"/>
          <p:nvPr/>
        </p:nvSpPr>
        <p:spPr>
          <a:xfrm>
            <a:off x="12119760" y="1635120"/>
            <a:ext cx="2454480" cy="402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WW Fusion</a:t>
            </a:r>
          </a:p>
        </p:txBody>
      </p:sp>
      <p:sp>
        <p:nvSpPr>
          <p:cNvPr id="275" name="TextBox 274"/>
          <p:cNvSpPr txBox="1"/>
          <p:nvPr/>
        </p:nvSpPr>
        <p:spPr>
          <a:xfrm>
            <a:off x="12042000" y="4694400"/>
            <a:ext cx="2632680" cy="346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Dominates above 1 TeV</a:t>
            </a:r>
          </a:p>
        </p:txBody>
      </p:sp>
      <p:sp>
        <p:nvSpPr>
          <p:cNvPr id="276" name="TextBox 275"/>
          <p:cNvSpPr txBox="1"/>
          <p:nvPr/>
        </p:nvSpPr>
        <p:spPr>
          <a:xfrm>
            <a:off x="1149840" y="5616720"/>
            <a:ext cx="3382560" cy="4028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Constructive Interference </a:t>
            </a:r>
          </a:p>
        </p:txBody>
      </p:sp>
      <p:pic>
        <p:nvPicPr>
          <p:cNvPr id="277" name="Picture 276"/>
          <p:cNvPicPr/>
          <p:nvPr/>
        </p:nvPicPr>
        <p:blipFill>
          <a:blip r:embed="rId5"/>
          <a:stretch/>
        </p:blipFill>
        <p:spPr>
          <a:xfrm>
            <a:off x="907920" y="6065280"/>
            <a:ext cx="7956000" cy="1796400"/>
          </a:xfrm>
          <a:prstGeom prst="rect">
            <a:avLst/>
          </a:prstGeom>
          <a:ln w="0">
            <a:noFill/>
          </a:ln>
        </p:spPr>
      </p:pic>
      <p:sp>
        <p:nvSpPr>
          <p:cNvPr id="278" name="TextBox 277"/>
          <p:cNvSpPr txBox="1"/>
          <p:nvPr/>
        </p:nvSpPr>
        <p:spPr>
          <a:xfrm>
            <a:off x="10618560" y="5649840"/>
            <a:ext cx="3227040" cy="4028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Destructive Interference </a:t>
            </a:r>
          </a:p>
        </p:txBody>
      </p:sp>
      <p:pic>
        <p:nvPicPr>
          <p:cNvPr id="279" name="Picture 278"/>
          <p:cNvPicPr/>
          <p:nvPr/>
        </p:nvPicPr>
        <p:blipFill>
          <a:blip r:embed="rId6"/>
          <a:stretch/>
        </p:blipFill>
        <p:spPr>
          <a:xfrm>
            <a:off x="10368720" y="6103800"/>
            <a:ext cx="4734000" cy="1846800"/>
          </a:xfrm>
          <a:prstGeom prst="rect">
            <a:avLst/>
          </a:prstGeom>
          <a:ln w="0">
            <a:noFill/>
          </a:ln>
        </p:spPr>
      </p:pic>
      <p:pic>
        <p:nvPicPr>
          <p:cNvPr id="280" name="Picture 279"/>
          <p:cNvPicPr/>
          <p:nvPr/>
        </p:nvPicPr>
        <p:blipFill>
          <a:blip r:embed="rId7"/>
          <a:stretch/>
        </p:blipFill>
        <p:spPr>
          <a:xfrm>
            <a:off x="11632320" y="2209680"/>
            <a:ext cx="3009600" cy="1980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lide Number"/>
          <p:cNvSpPr txBox="1">
            <a:spLocks noGrp="1"/>
          </p:cNvSpPr>
          <p:nvPr>
            <p:ph type="sldNum" idx="9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802"/>
            </a:lvl1pPr>
          </a:lstStyle>
          <a:p>
            <a:fld id="{86CB4B4D-7CA3-9044-876B-883B54F8677D}" type="slidenum">
              <a:rPr/>
              <a:t>17</a:t>
            </a:fld>
            <a:endParaRPr/>
          </a:p>
        </p:txBody>
      </p:sp>
      <p:sp>
        <p:nvSpPr>
          <p:cNvPr id="253" name="tree-level access to self-coupling"/>
          <p:cNvSpPr txBox="1">
            <a:spLocks noGrp="1"/>
          </p:cNvSpPr>
          <p:nvPr>
            <p:ph type="body" sz="quarter" idx="4294967295"/>
          </p:nvPr>
        </p:nvSpPr>
        <p:spPr>
          <a:xfrm>
            <a:off x="0" y="1176338"/>
            <a:ext cx="14639925" cy="58261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sz="2400" dirty="0"/>
              <a:t>tree-level access to self-coupling</a:t>
            </a:r>
          </a:p>
        </p:txBody>
      </p:sp>
      <p:sp>
        <p:nvSpPr>
          <p:cNvPr id="4" name="PlaceHolder 1">
            <a:extLst>
              <a:ext uri="{FF2B5EF4-FFF2-40B4-BE49-F238E27FC236}">
                <a16:creationId xmlns:a16="http://schemas.microsoft.com/office/drawing/2014/main" id="{98D1F830-8F9B-EF72-DB6B-D34CD2507F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17488"/>
            <a:ext cx="11630025" cy="59055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dirty="0">
                <a:solidFill>
                  <a:srgbClr val="FF6633"/>
                </a:solidFill>
                <a:latin typeface="Arial"/>
              </a:rPr>
              <a:t>Di Higgs Production</a:t>
            </a:r>
            <a:endParaRPr lang="en-US" sz="3040" b="1" u="none" strike="noStrike" dirty="0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254" name="Textplatzhalter 7"/>
          <p:cNvSpPr txBox="1"/>
          <p:nvPr/>
        </p:nvSpPr>
        <p:spPr>
          <a:xfrm>
            <a:off x="391464" y="1584907"/>
            <a:ext cx="5992255" cy="6322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 marL="253947" indent="-253947" defTabSz="96500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40" b="1"/>
            </a:pPr>
            <a:r>
              <a:rPr sz="2111"/>
              <a:t>550 GeV</a:t>
            </a:r>
          </a:p>
          <a:p>
            <a:pPr marL="656032" lvl="1" indent="-253947" defTabSz="96500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40"/>
            </a:pPr>
            <a:r>
              <a:rPr sz="2111"/>
              <a:t>~ peak of </a:t>
            </a:r>
            <a:r>
              <a:rPr sz="2111" b="1">
                <a:solidFill>
                  <a:srgbClr val="BF3CF3"/>
                </a:solidFill>
              </a:rPr>
              <a:t>ZHH </a:t>
            </a:r>
            <a:r>
              <a:rPr sz="2111"/>
              <a:t>cross-section </a:t>
            </a:r>
          </a:p>
          <a:p>
            <a:pPr marL="656032" lvl="1" indent="-253947" defTabSz="96500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40"/>
            </a:pPr>
            <a:r>
              <a:rPr sz="2111" b="1">
                <a:solidFill>
                  <a:srgbClr val="559CF3"/>
                </a:solidFill>
              </a:rPr>
              <a:t>vvHH</a:t>
            </a:r>
            <a:r>
              <a:rPr sz="2111"/>
              <a:t> becomes just about visible</a:t>
            </a:r>
          </a:p>
          <a:p>
            <a:pPr marL="656032" lvl="1" indent="-253947" defTabSz="965003">
              <a:spcBef>
                <a:spcPts val="2059"/>
              </a:spcBef>
              <a:buSzPct val="100000"/>
              <a:buChar char="•"/>
              <a:tabLst>
                <a:tab pos="359588" algn="l"/>
              </a:tabLst>
              <a:defRPr sz="1640"/>
            </a:pPr>
            <a:r>
              <a:rPr sz="2111"/>
              <a:t>together for SM case: </a:t>
            </a:r>
            <a:br>
              <a:rPr sz="2111"/>
            </a:br>
            <a:r>
              <a:rPr sz="2111" b="1"/>
              <a:t>∆𝝹</a:t>
            </a:r>
            <a:r>
              <a:rPr sz="2111" b="1" baseline="-5999"/>
              <a:t>𝜆 </a:t>
            </a:r>
            <a:r>
              <a:rPr sz="2111" b="1"/>
              <a:t>= </a:t>
            </a:r>
            <a:r>
              <a:rPr sz="2111" b="1">
                <a:solidFill>
                  <a:srgbClr val="EB4690"/>
                </a:solidFill>
              </a:rPr>
              <a:t>11%</a:t>
            </a:r>
            <a:r>
              <a:rPr sz="2111"/>
              <a:t> (15%) for </a:t>
            </a:r>
            <a:r>
              <a:rPr sz="2111" b="1"/>
              <a:t>8ab</a:t>
            </a:r>
            <a:r>
              <a:rPr sz="2111" b="1" baseline="31999"/>
              <a:t>-1</a:t>
            </a:r>
            <a:r>
              <a:rPr sz="2111"/>
              <a:t> (4ab</a:t>
            </a:r>
            <a:r>
              <a:rPr sz="2111" baseline="31999"/>
              <a:t>-1</a:t>
            </a:r>
            <a:r>
              <a:rPr sz="2111"/>
              <a:t>)</a:t>
            </a:r>
          </a:p>
          <a:p>
            <a:pPr marL="253947" indent="-253947" defTabSz="96500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40" b="1"/>
            </a:pPr>
            <a:r>
              <a:rPr sz="2111"/>
              <a:t>dependence on 𝜆</a:t>
            </a:r>
            <a:r>
              <a:rPr sz="2111">
                <a:solidFill>
                  <a:srgbClr val="008F00"/>
                </a:solidFill>
              </a:rPr>
              <a:t>:</a:t>
            </a:r>
          </a:p>
          <a:p>
            <a:pPr marL="656032" lvl="1" indent="-253947" defTabSz="96500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40">
                <a:solidFill>
                  <a:srgbClr val="BD38F2"/>
                </a:solidFill>
              </a:defRPr>
            </a:pPr>
            <a:r>
              <a:rPr sz="2111" b="1"/>
              <a:t>ZHH</a:t>
            </a:r>
            <a:r>
              <a:rPr sz="2111"/>
              <a:t>: </a:t>
            </a:r>
            <a:r>
              <a:rPr sz="2111" b="1">
                <a:solidFill>
                  <a:srgbClr val="FF2600"/>
                </a:solidFill>
              </a:rPr>
              <a:t>constructive</a:t>
            </a:r>
            <a:r>
              <a:rPr sz="2111">
                <a:solidFill>
                  <a:srgbClr val="FF2600"/>
                </a:solidFill>
              </a:rPr>
              <a:t> interference</a:t>
            </a:r>
            <a:endParaRPr sz="2111">
              <a:solidFill>
                <a:srgbClr val="008F00"/>
              </a:solidFill>
            </a:endParaRPr>
          </a:p>
          <a:p>
            <a:pPr marL="656032" lvl="1" indent="-253947" defTabSz="96500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40">
                <a:solidFill>
                  <a:srgbClr val="5194E6"/>
                </a:solidFill>
              </a:defRPr>
            </a:pPr>
            <a:r>
              <a:rPr sz="2111" b="1"/>
              <a:t>vvHH</a:t>
            </a:r>
            <a:r>
              <a:rPr sz="2111"/>
              <a:t>: </a:t>
            </a:r>
            <a:r>
              <a:rPr sz="2111" b="1">
                <a:solidFill>
                  <a:srgbClr val="0433FF"/>
                </a:solidFill>
              </a:rPr>
              <a:t>destructive</a:t>
            </a:r>
            <a:r>
              <a:rPr sz="2111">
                <a:solidFill>
                  <a:srgbClr val="0433FF"/>
                </a:solidFill>
              </a:rPr>
              <a:t> interference</a:t>
            </a:r>
          </a:p>
          <a:p>
            <a:pPr marL="656032" lvl="1" indent="-253947" defTabSz="96500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40"/>
            </a:pPr>
            <a:r>
              <a:rPr sz="2111" b="1">
                <a:solidFill>
                  <a:srgbClr val="008F00"/>
                </a:solidFill>
              </a:rPr>
              <a:t>together</a:t>
            </a:r>
            <a:r>
              <a:rPr sz="2111"/>
              <a:t>: ~const absolute precision </a:t>
            </a:r>
            <a:br>
              <a:rPr sz="2111"/>
            </a:br>
            <a:r>
              <a:rPr sz="2111"/>
              <a:t>as function of 𝜆</a:t>
            </a:r>
          </a:p>
          <a:p>
            <a:pPr marL="253947" indent="-253947" defTabSz="965003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40"/>
            </a:pPr>
            <a:r>
              <a:rPr sz="2111" b="1"/>
              <a:t>1-3 TeV:</a:t>
            </a:r>
            <a:r>
              <a:rPr sz="2111"/>
              <a:t> </a:t>
            </a:r>
            <a:r>
              <a:rPr sz="2111" b="1">
                <a:solidFill>
                  <a:srgbClr val="559CF3"/>
                </a:solidFill>
              </a:rPr>
              <a:t>vvHH </a:t>
            </a:r>
            <a:r>
              <a:rPr sz="2111"/>
              <a:t>becoming dominant</a:t>
            </a:r>
          </a:p>
          <a:p>
            <a:pPr marL="656032" lvl="1" indent="-253947" defTabSz="965003">
              <a:spcBef>
                <a:spcPts val="2059"/>
              </a:spcBef>
              <a:buSzPct val="100000"/>
              <a:buChar char="•"/>
              <a:tabLst>
                <a:tab pos="359588" algn="l"/>
              </a:tabLst>
              <a:defRPr sz="1640"/>
            </a:pPr>
            <a:r>
              <a:rPr sz="2111" b="1"/>
              <a:t>∆𝝹</a:t>
            </a:r>
            <a:r>
              <a:rPr sz="2111" b="1" baseline="-5999"/>
              <a:t>𝜆 </a:t>
            </a:r>
            <a:r>
              <a:rPr sz="2111" b="1"/>
              <a:t>= </a:t>
            </a:r>
            <a:r>
              <a:rPr sz="2111" b="1">
                <a:solidFill>
                  <a:srgbClr val="548121"/>
                </a:solidFill>
              </a:rPr>
              <a:t>0.04</a:t>
            </a:r>
            <a:r>
              <a:rPr sz="2111" b="1">
                <a:solidFill>
                  <a:srgbClr val="EB4690"/>
                </a:solidFill>
              </a:rPr>
              <a:t> </a:t>
            </a:r>
            <a:r>
              <a:rPr sz="2111"/>
              <a:t>(8ab-1)</a:t>
            </a:r>
            <a:r>
              <a:rPr sz="2111" b="1" baseline="31999"/>
              <a:t> </a:t>
            </a:r>
            <a:r>
              <a:rPr sz="2111"/>
              <a:t>over wide range of </a:t>
            </a:r>
            <a:r>
              <a:rPr sz="2111" b="1"/>
              <a:t>𝝹</a:t>
            </a:r>
            <a:r>
              <a:rPr sz="2111" b="1" baseline="-5999"/>
              <a:t>𝜆 </a:t>
            </a:r>
            <a:br>
              <a:rPr sz="2111" b="1" baseline="-5999"/>
            </a:br>
            <a:r>
              <a:rPr sz="2111"/>
              <a:t>(except 𝝹</a:t>
            </a:r>
            <a:r>
              <a:rPr sz="2111" baseline="-5999"/>
              <a:t>𝜆</a:t>
            </a:r>
            <a:r>
              <a:rPr sz="2111"/>
              <a:t> ~ 1.5)</a:t>
            </a:r>
          </a:p>
          <a:p>
            <a:pPr marL="253947" indent="-253947" defTabSz="965003">
              <a:spcBef>
                <a:spcPts val="2059"/>
              </a:spcBef>
              <a:buSzPct val="100000"/>
              <a:buChar char="•"/>
              <a:tabLst>
                <a:tab pos="359588" algn="l"/>
              </a:tabLst>
              <a:defRPr sz="1640" b="1"/>
            </a:pPr>
            <a:r>
              <a:rPr sz="2111"/>
              <a:t>quantitative improvement and qualitatively new information wrt HL-LHC</a:t>
            </a:r>
          </a:p>
        </p:txBody>
      </p:sp>
      <p:grpSp>
        <p:nvGrpSpPr>
          <p:cNvPr id="258" name="Group"/>
          <p:cNvGrpSpPr/>
          <p:nvPr/>
        </p:nvGrpSpPr>
        <p:grpSpPr>
          <a:xfrm>
            <a:off x="5697438" y="1044635"/>
            <a:ext cx="5351900" cy="4531669"/>
            <a:chOff x="0" y="0"/>
            <a:chExt cx="4158497" cy="3521166"/>
          </a:xfrm>
        </p:grpSpPr>
        <p:pic>
          <p:nvPicPr>
            <p:cNvPr id="255" name="Image" descr="Image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0" y="0"/>
              <a:ext cx="4158497" cy="352116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56" name="Line"/>
            <p:cNvSpPr/>
            <p:nvPr/>
          </p:nvSpPr>
          <p:spPr>
            <a:xfrm flipV="1">
              <a:off x="1317559" y="281691"/>
              <a:ext cx="1" cy="2603699"/>
            </a:xfrm>
            <a:prstGeom prst="line">
              <a:avLst/>
            </a:prstGeom>
            <a:noFill/>
            <a:ln w="25400" cap="flat">
              <a:solidFill>
                <a:srgbClr val="FF2F92"/>
              </a:solidFill>
              <a:prstDash val="sysDot"/>
              <a:miter lim="400000"/>
            </a:ln>
            <a:effectLst/>
          </p:spPr>
          <p:txBody>
            <a:bodyPr wrap="square" lIns="58839" tIns="58839" rIns="58839" bIns="58839" numCol="1" anchor="t">
              <a:noAutofit/>
            </a:bodyPr>
            <a:lstStyle/>
            <a:p>
              <a:endParaRPr sz="2317"/>
            </a:p>
          </p:txBody>
        </p:sp>
        <p:sp>
          <p:nvSpPr>
            <p:cNvPr id="257" name="550"/>
            <p:cNvSpPr txBox="1"/>
            <p:nvPr/>
          </p:nvSpPr>
          <p:spPr>
            <a:xfrm>
              <a:off x="1138352" y="2873688"/>
              <a:ext cx="350160" cy="2769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8839" tIns="58839" rIns="58839" bIns="58839" numCol="1" anchor="t">
              <a:spAutoFit/>
            </a:bodyPr>
            <a:lstStyle>
              <a:lvl1pPr>
                <a:defRPr sz="1200" b="1">
                  <a:solidFill>
                    <a:srgbClr val="EB4691"/>
                  </a:solidFill>
                </a:defRPr>
              </a:lvl1pPr>
            </a:lstStyle>
            <a:p>
              <a:r>
                <a:rPr sz="1544"/>
                <a:t>550</a:t>
              </a:r>
            </a:p>
          </p:txBody>
        </p:sp>
      </p:grpSp>
      <p:pic>
        <p:nvPicPr>
          <p:cNvPr id="259" name="dkala_abs_vs_kala_ILC550_LCVision60.pdf" descr="dkala_abs_vs_kala_ILC550_LCVision60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2597" y="222698"/>
            <a:ext cx="5712252" cy="4150701"/>
          </a:xfrm>
          <a:prstGeom prst="rect">
            <a:avLst/>
          </a:prstGeom>
          <a:ln w="38100">
            <a:solidFill>
              <a:srgbClr val="E1327B"/>
            </a:solidFill>
            <a:miter lim="400000"/>
          </a:ln>
        </p:spPr>
      </p:pic>
      <p:pic>
        <p:nvPicPr>
          <p:cNvPr id="260" name="lambda_significance_LC550_8ab_asymHLLHCabs_update.pdf" descr="lambda_significance_LC550_8ab_asymHLLHCabs_updat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704" y="4068694"/>
            <a:ext cx="6184070" cy="4482633"/>
          </a:xfrm>
          <a:prstGeom prst="rect">
            <a:avLst/>
          </a:prstGeom>
          <a:ln w="38100">
            <a:solidFill>
              <a:srgbClr val="548121"/>
            </a:solidFill>
            <a:miter lim="400000"/>
          </a:ln>
        </p:spPr>
      </p:pic>
      <p:pic>
        <p:nvPicPr>
          <p:cNvPr id="261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53188" y="5052329"/>
            <a:ext cx="2635090" cy="2417294"/>
          </a:xfrm>
          <a:prstGeom prst="rect">
            <a:avLst/>
          </a:prstGeom>
          <a:ln w="25400">
            <a:solidFill>
              <a:srgbClr val="548121"/>
            </a:solidFill>
            <a:miter lim="400000"/>
          </a:ln>
        </p:spPr>
      </p:pic>
    </p:spTree>
  </p:cSld>
  <p:clrMapOvr>
    <a:masterClrMapping/>
  </p:clrMapOvr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0" animBg="1" advAuto="0"/>
      <p:bldP spid="260" grpId="0" animBg="1" advAuto="0"/>
      <p:bldP spid="261" grpId="0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fig_aHEFT.pdf" descr="fig_aHEFT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3774" y="1859558"/>
            <a:ext cx="11334790" cy="6375818"/>
          </a:xfrm>
          <a:prstGeom prst="rect">
            <a:avLst/>
          </a:prstGeom>
          <a:ln w="12700">
            <a:miter lim="400000"/>
          </a:ln>
        </p:spPr>
      </p:pic>
      <p:sp>
        <p:nvSpPr>
          <p:cNvPr id="264" name="Slide Number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802"/>
            </a:lvl1pPr>
          </a:lstStyle>
          <a:p>
            <a:fld id="{86CB4B4D-7CA3-9044-876B-883B54F8677D}" type="slidenum">
              <a:rPr/>
              <a:t>18</a:t>
            </a:fld>
            <a:endParaRPr/>
          </a:p>
        </p:txBody>
      </p:sp>
      <p:pic>
        <p:nvPicPr>
          <p:cNvPr id="267" name="FOEWPT.pdf" descr="FOEWPT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248" y="1662403"/>
            <a:ext cx="6694610" cy="6375820"/>
          </a:xfrm>
          <a:prstGeom prst="rect">
            <a:avLst/>
          </a:prstGeom>
          <a:ln w="12700">
            <a:miter lim="400000"/>
          </a:ln>
        </p:spPr>
      </p:pic>
      <p:sp>
        <p:nvSpPr>
          <p:cNvPr id="268" name="area above dashed  lines expected to be  excluded if SM true"/>
          <p:cNvSpPr txBox="1"/>
          <p:nvPr/>
        </p:nvSpPr>
        <p:spPr>
          <a:xfrm>
            <a:off x="5284021" y="5083411"/>
            <a:ext cx="1984723" cy="805220"/>
          </a:xfrm>
          <a:prstGeom prst="rect">
            <a:avLst/>
          </a:prstGeom>
          <a:solidFill>
            <a:srgbClr val="FFFB00"/>
          </a:solidFill>
          <a:ln w="254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8839" rIns="58839">
            <a:spAutoFit/>
          </a:bodyPr>
          <a:lstStyle/>
          <a:p>
            <a:pPr>
              <a:defRPr sz="1200"/>
            </a:pPr>
            <a:r>
              <a:rPr sz="1544"/>
              <a:t>area above dashed </a:t>
            </a:r>
            <a:br>
              <a:rPr sz="1544"/>
            </a:br>
            <a:r>
              <a:rPr sz="1544"/>
              <a:t>lines expected to be </a:t>
            </a:r>
            <a:br>
              <a:rPr sz="1544"/>
            </a:br>
            <a:r>
              <a:rPr sz="1544" b="1"/>
              <a:t>excluded if SM true</a:t>
            </a:r>
            <a:r>
              <a:rPr sz="1544"/>
              <a:t> </a:t>
            </a:r>
          </a:p>
        </p:txBody>
      </p:sp>
      <p:sp>
        <p:nvSpPr>
          <p:cNvPr id="269" name="aligned Higgs EFT"/>
          <p:cNvSpPr txBox="1"/>
          <p:nvPr/>
        </p:nvSpPr>
        <p:spPr>
          <a:xfrm>
            <a:off x="10438039" y="1377020"/>
            <a:ext cx="2560201" cy="4489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8839" rIns="58839">
            <a:spAutoFit/>
          </a:bodyPr>
          <a:lstStyle/>
          <a:p>
            <a:r>
              <a:rPr sz="2317"/>
              <a:t>aligned Higgs EFT</a:t>
            </a:r>
          </a:p>
        </p:txBody>
      </p:sp>
      <p:sp>
        <p:nvSpPr>
          <p:cNvPr id="270" name="primordial  black  hole  search"/>
          <p:cNvSpPr txBox="1"/>
          <p:nvPr/>
        </p:nvSpPr>
        <p:spPr>
          <a:xfrm>
            <a:off x="14289737" y="5698733"/>
            <a:ext cx="1138337" cy="1042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8839" rIns="58839">
            <a:spAutoFit/>
          </a:bodyPr>
          <a:lstStyle/>
          <a:p>
            <a:pPr>
              <a:defRPr sz="1200" b="1">
                <a:solidFill>
                  <a:srgbClr val="D44735"/>
                </a:solidFill>
              </a:defRPr>
            </a:pPr>
            <a:r>
              <a:rPr sz="1544"/>
              <a:t>primordial </a:t>
            </a:r>
            <a:br>
              <a:rPr sz="1544"/>
            </a:br>
            <a:r>
              <a:rPr sz="1544"/>
              <a:t>black </a:t>
            </a:r>
            <a:br>
              <a:rPr sz="1544"/>
            </a:br>
            <a:r>
              <a:rPr sz="1544"/>
              <a:t>hole </a:t>
            </a:r>
            <a:br>
              <a:rPr sz="1544"/>
            </a:br>
            <a:r>
              <a:rPr sz="1544"/>
              <a:t>search</a:t>
            </a:r>
          </a:p>
        </p:txBody>
      </p:sp>
      <p:sp>
        <p:nvSpPr>
          <p:cNvPr id="271" name="DECIGO/…"/>
          <p:cNvSpPr txBox="1"/>
          <p:nvPr/>
        </p:nvSpPr>
        <p:spPr>
          <a:xfrm>
            <a:off x="14440453" y="6687266"/>
            <a:ext cx="952389" cy="567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8839" rIns="58839">
            <a:spAutoFit/>
          </a:bodyPr>
          <a:lstStyle/>
          <a:p>
            <a:pPr>
              <a:defRPr sz="1200" b="1">
                <a:solidFill>
                  <a:srgbClr val="D44735"/>
                </a:solidFill>
              </a:defRPr>
            </a:pPr>
            <a:r>
              <a:rPr sz="1544">
                <a:solidFill>
                  <a:srgbClr val="4CA730"/>
                </a:solidFill>
              </a:rPr>
              <a:t>DECIGO/</a:t>
            </a:r>
          </a:p>
          <a:p>
            <a:pPr>
              <a:defRPr sz="1200" b="1">
                <a:solidFill>
                  <a:srgbClr val="93D288"/>
                </a:solidFill>
              </a:defRPr>
            </a:pPr>
            <a:r>
              <a:rPr sz="1544"/>
              <a:t>LISA</a:t>
            </a:r>
          </a:p>
        </p:txBody>
      </p:sp>
      <p:sp>
        <p:nvSpPr>
          <p:cNvPr id="272" name="FOEWPT only testable via  Higgs"/>
          <p:cNvSpPr txBox="1"/>
          <p:nvPr/>
        </p:nvSpPr>
        <p:spPr>
          <a:xfrm>
            <a:off x="13797567" y="7750806"/>
            <a:ext cx="1423672" cy="805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8839" rIns="58839">
            <a:spAutoFit/>
          </a:bodyPr>
          <a:lstStyle/>
          <a:p>
            <a:pPr>
              <a:defRPr sz="1200" b="1">
                <a:solidFill>
                  <a:srgbClr val="7A70E4"/>
                </a:solidFill>
              </a:defRPr>
            </a:pPr>
            <a:r>
              <a:rPr sz="1544"/>
              <a:t>FOEWPT only</a:t>
            </a:r>
            <a:br>
              <a:rPr sz="1544"/>
            </a:br>
            <a:r>
              <a:rPr sz="1544"/>
              <a:t>testable via </a:t>
            </a:r>
            <a:br>
              <a:rPr sz="1544"/>
            </a:br>
            <a:r>
              <a:rPr sz="1544"/>
              <a:t>Higgs</a:t>
            </a:r>
          </a:p>
        </p:txBody>
      </p:sp>
      <p:sp>
        <p:nvSpPr>
          <p:cNvPr id="273" name="Phys.Lett.B 856 (2024) 138940"/>
          <p:cNvSpPr txBox="1"/>
          <p:nvPr/>
        </p:nvSpPr>
        <p:spPr>
          <a:xfrm>
            <a:off x="8364844" y="7859375"/>
            <a:ext cx="2912862" cy="329962"/>
          </a:xfrm>
          <a:prstGeom prst="rect">
            <a:avLst/>
          </a:prstGeom>
          <a:solidFill>
            <a:srgbClr val="FFFB00"/>
          </a:solidFill>
          <a:ln w="254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8839" rIns="58839">
            <a:spAutoFit/>
          </a:bodyPr>
          <a:lstStyle>
            <a:lvl1pPr>
              <a:defRPr sz="1200" b="1">
                <a:solidFill>
                  <a:srgbClr val="000000">
                    <a:alpha val="80000"/>
                  </a:srgb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544"/>
              <a:t>Phys.Lett.B 856 (2024) 138940</a:t>
            </a:r>
          </a:p>
        </p:txBody>
      </p:sp>
      <p:sp>
        <p:nvSpPr>
          <p:cNvPr id="4" name="PlaceHolder 1">
            <a:extLst>
              <a:ext uri="{FF2B5EF4-FFF2-40B4-BE49-F238E27FC236}">
                <a16:creationId xmlns:a16="http://schemas.microsoft.com/office/drawing/2014/main" id="{E08B693C-5A47-E3F8-7A82-33C7662FA778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600" b="1" dirty="0">
                <a:solidFill>
                  <a:srgbClr val="FF9900"/>
                </a:solidFill>
                <a:latin typeface="Arial"/>
              </a:rPr>
              <a:t>Interplay with gravitational waves</a:t>
            </a:r>
            <a:endParaRPr lang="en-US" sz="3600" b="1" u="none" strike="noStrike" dirty="0">
              <a:solidFill>
                <a:srgbClr val="FF99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An enigmatic couple   </a:t>
            </a:r>
          </a:p>
        </p:txBody>
      </p:sp>
      <p:pic>
        <p:nvPicPr>
          <p:cNvPr id="345" name="Picture 344"/>
          <p:cNvPicPr/>
          <p:nvPr/>
        </p:nvPicPr>
        <p:blipFill>
          <a:blip r:embed="rId2"/>
          <a:stretch/>
        </p:blipFill>
        <p:spPr>
          <a:xfrm>
            <a:off x="9144720" y="1533240"/>
            <a:ext cx="5406120" cy="3781080"/>
          </a:xfrm>
          <a:prstGeom prst="rect">
            <a:avLst/>
          </a:prstGeom>
          <a:ln w="0">
            <a:noFill/>
          </a:ln>
        </p:spPr>
      </p:pic>
      <p:sp>
        <p:nvSpPr>
          <p:cNvPr id="346" name="Rectangle 345"/>
          <p:cNvSpPr/>
          <p:nvPr/>
        </p:nvSpPr>
        <p:spPr>
          <a:xfrm>
            <a:off x="12547800" y="3656520"/>
            <a:ext cx="1285560" cy="36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t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u="none" strike="noStrike">
                <a:solidFill>
                  <a:srgbClr val="FFFFFF"/>
                </a:solidFill>
                <a:uFillTx/>
                <a:latin typeface="Arial"/>
              </a:rPr>
              <a:t>Top quark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347" name="Picture 346"/>
          <p:cNvPicPr/>
          <p:nvPr/>
        </p:nvPicPr>
        <p:blipFill>
          <a:blip r:embed="rId3"/>
          <a:stretch/>
        </p:blipFill>
        <p:spPr>
          <a:xfrm>
            <a:off x="9295200" y="5545800"/>
            <a:ext cx="5518440" cy="2591280"/>
          </a:xfrm>
          <a:prstGeom prst="rect">
            <a:avLst/>
          </a:prstGeom>
          <a:ln w="0">
            <a:noFill/>
          </a:ln>
        </p:spPr>
      </p:pic>
      <p:sp>
        <p:nvSpPr>
          <p:cNvPr id="348" name="TextBox 347"/>
          <p:cNvSpPr txBox="1"/>
          <p:nvPr/>
        </p:nvSpPr>
        <p:spPr>
          <a:xfrm>
            <a:off x="9955800" y="7836480"/>
            <a:ext cx="2536200" cy="3906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000" b="0" i="1" u="none" strike="noStrike">
                <a:solidFill>
                  <a:srgbClr val="000000"/>
                </a:solidFill>
                <a:uFillTx/>
                <a:latin typeface="Arial"/>
              </a:rPr>
              <a:t>Courtesy of S. Rychkov</a:t>
            </a:r>
            <a:endParaRPr lang="en-US" sz="1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49" name="TextBox 348"/>
          <p:cNvSpPr txBox="1"/>
          <p:nvPr/>
        </p:nvSpPr>
        <p:spPr>
          <a:xfrm>
            <a:off x="536400" y="5179320"/>
            <a:ext cx="8366760" cy="3899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600" b="0" u="none" strike="noStrike" dirty="0">
                <a:solidFill>
                  <a:srgbClr val="000000"/>
                </a:solidFill>
                <a:uFillTx/>
                <a:latin typeface="Arial"/>
              </a:rPr>
              <a:t>-</a:t>
            </a:r>
            <a:r>
              <a:rPr lang="en-US" sz="2200" b="0" u="none" strike="noStrike" dirty="0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lang="en-US" sz="2400" b="0" u="none" strike="noStrike" dirty="0">
                <a:solidFill>
                  <a:srgbClr val="000000"/>
                </a:solidFill>
                <a:uFillTx/>
                <a:latin typeface="Arial"/>
              </a:rPr>
              <a:t>Higgs and top quark are intimately coupled!</a:t>
            </a:r>
          </a:p>
          <a:p>
            <a:r>
              <a:rPr lang="en-US" sz="2400" b="0" u="none" strike="noStrike" dirty="0">
                <a:solidFill>
                  <a:srgbClr val="000000"/>
                </a:solidFill>
                <a:uFillTx/>
                <a:latin typeface="Arial"/>
              </a:rPr>
              <a:t>  Top Yukawa coupling O(1) !</a:t>
            </a:r>
          </a:p>
          <a:p>
            <a:r>
              <a:rPr lang="en-US" sz="2400" b="0" u="none" strike="noStrike" dirty="0">
                <a:solidFill>
                  <a:srgbClr val="000000"/>
                </a:solidFill>
                <a:uFillTx/>
                <a:latin typeface="Arial"/>
              </a:rPr>
              <a:t>  =&gt; Top mass important SM Parameter (-&gt; backup)</a:t>
            </a:r>
          </a:p>
          <a:p>
            <a:endParaRPr lang="en-US" sz="22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200" b="0" u="none" strike="noStrike" dirty="0">
                <a:solidFill>
                  <a:srgbClr val="000000"/>
                </a:solidFill>
                <a:uFillTx/>
                <a:latin typeface="Arial"/>
              </a:rPr>
              <a:t>- </a:t>
            </a:r>
            <a:r>
              <a:rPr lang="en-US" sz="2400" b="0" u="none" strike="noStrike" dirty="0">
                <a:solidFill>
                  <a:srgbClr val="000000"/>
                </a:solidFill>
                <a:uFillTx/>
                <a:latin typeface="Arial"/>
              </a:rPr>
              <a:t>New physics by compositeness?</a:t>
            </a:r>
          </a:p>
          <a:p>
            <a:r>
              <a:rPr lang="en-US" sz="2400" b="0" u="none" strike="noStrike" dirty="0">
                <a:solidFill>
                  <a:srgbClr val="000000"/>
                </a:solidFill>
                <a:uFillTx/>
                <a:latin typeface="Arial"/>
              </a:rPr>
              <a:t>  Higgs </a:t>
            </a:r>
            <a:r>
              <a:rPr lang="en-US" sz="2400" b="0" u="sng" strike="noStrike" dirty="0">
                <a:solidFill>
                  <a:srgbClr val="000000"/>
                </a:solidFill>
                <a:uFillTx/>
                <a:latin typeface="Arial"/>
              </a:rPr>
              <a:t>and</a:t>
            </a:r>
            <a:r>
              <a:rPr lang="en-US" sz="2400" b="0" u="none" strike="noStrike" dirty="0">
                <a:solidFill>
                  <a:srgbClr val="000000"/>
                </a:solidFill>
                <a:uFillTx/>
                <a:latin typeface="Arial"/>
              </a:rPr>
              <a:t> top composite objects?</a:t>
            </a:r>
          </a:p>
          <a:p>
            <a:endParaRPr lang="en-US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200" b="0" u="none" strike="noStrike" dirty="0">
                <a:solidFill>
                  <a:srgbClr val="FF0000"/>
                </a:solidFill>
                <a:uFillTx/>
                <a:latin typeface="Arial"/>
              </a:rPr>
              <a:t>- F</a:t>
            </a:r>
            <a:r>
              <a:rPr lang="en-US" sz="2400" b="0" u="none" strike="noStrike" dirty="0">
                <a:solidFill>
                  <a:srgbClr val="FF0000"/>
                </a:solidFill>
                <a:uFillTx/>
                <a:latin typeface="Arial"/>
              </a:rPr>
              <a:t>uture colliders perfectly suited to decipher both particles</a:t>
            </a:r>
            <a:endParaRPr lang="en-US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1600" b="0" u="none" strike="noStrike" dirty="0">
                <a:solidFill>
                  <a:srgbClr val="000000"/>
                </a:solidFill>
                <a:uFillTx/>
                <a:latin typeface="Arial"/>
              </a:rPr>
              <a:t>  </a:t>
            </a:r>
          </a:p>
          <a:p>
            <a:endParaRPr lang="en-US" sz="22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endParaRPr lang="en-US" sz="22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B4E3ED-6B96-36DA-9402-1F50A3E62B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867" y="1360860"/>
            <a:ext cx="8366761" cy="336279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784440" y="127800"/>
            <a:ext cx="14121360" cy="7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370" b="1" u="none" strike="noStrike">
                <a:solidFill>
                  <a:srgbClr val="FF9900"/>
                </a:solidFill>
                <a:uFillTx/>
                <a:latin typeface="Arial"/>
              </a:rPr>
              <a:t>The Standard Model is complete</a:t>
            </a:r>
          </a:p>
        </p:txBody>
      </p:sp>
      <p:sp>
        <p:nvSpPr>
          <p:cNvPr id="99" name="Espace réservé du numéro de diapositive 4_0"/>
          <p:cNvSpPr/>
          <p:nvPr/>
        </p:nvSpPr>
        <p:spPr>
          <a:xfrm>
            <a:off x="11251440" y="10643040"/>
            <a:ext cx="3652560" cy="80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16000" indent="-216000" algn="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fld id="{1B37DEED-21F1-4871-BCAE-836D5D7A41E6}" type="slidenum">
              <a:rPr lang="en-US" sz="1400" b="0" i="1" u="none" strike="noStrike">
                <a:solidFill>
                  <a:srgbClr val="000000"/>
                </a:solidFill>
                <a:uFillTx/>
                <a:latin typeface="Bitstream Vera Serif"/>
                <a:ea typeface="Bitstream Vera Sans"/>
              </a:rPr>
              <a:t>2</a:t>
            </a:fld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00" name="Picture 99"/>
          <p:cNvPicPr/>
          <p:nvPr/>
        </p:nvPicPr>
        <p:blipFill>
          <a:blip r:embed="rId2"/>
          <a:stretch/>
        </p:blipFill>
        <p:spPr>
          <a:xfrm>
            <a:off x="8521200" y="1329840"/>
            <a:ext cx="5132880" cy="4440600"/>
          </a:xfrm>
          <a:prstGeom prst="rect">
            <a:avLst/>
          </a:prstGeom>
          <a:ln w="0">
            <a:noFill/>
          </a:ln>
        </p:spPr>
      </p:pic>
      <p:pic>
        <p:nvPicPr>
          <p:cNvPr id="101" name="Picture 4_0"/>
          <p:cNvPicPr/>
          <p:nvPr/>
        </p:nvPicPr>
        <p:blipFill>
          <a:blip r:embed="rId3"/>
          <a:stretch/>
        </p:blipFill>
        <p:spPr>
          <a:xfrm>
            <a:off x="1068120" y="1228320"/>
            <a:ext cx="4967640" cy="4591800"/>
          </a:xfrm>
          <a:prstGeom prst="rect">
            <a:avLst/>
          </a:prstGeom>
          <a:ln w="0">
            <a:noFill/>
          </a:ln>
        </p:spPr>
      </p:pic>
      <p:sp>
        <p:nvSpPr>
          <p:cNvPr id="102" name="TextBox 101"/>
          <p:cNvSpPr txBox="1"/>
          <p:nvPr/>
        </p:nvSpPr>
        <p:spPr>
          <a:xfrm>
            <a:off x="147240" y="6295680"/>
            <a:ext cx="15423480" cy="23788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We know that there exists at least one fundamental scalar with a non-vanishing expectation value</a:t>
            </a: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We don't know what shapes the potential and whether the potential is the footprint of a larger mass scale</a:t>
            </a:r>
          </a:p>
          <a:p>
            <a:r>
              <a:rPr lang="en-US" sz="1600" b="0" u="none" strike="noStrike">
                <a:solidFill>
                  <a:srgbClr val="000000"/>
                </a:solidFill>
                <a:uFillTx/>
                <a:latin typeface="Arial"/>
              </a:rPr>
              <a:t>       </a:t>
            </a:r>
          </a:p>
          <a:p>
            <a:r>
              <a:rPr lang="en-US" sz="1600" b="0" u="none" strike="noStrike">
                <a:solidFill>
                  <a:srgbClr val="000000"/>
                </a:solidFill>
                <a:uFillTx/>
                <a:latin typeface="Arial"/>
              </a:rPr>
              <a:t>                                    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2DE2E04-3B99-45B6-BD93-AB8C47207364}" type="slidenum">
              <a:rPr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35FFAC-3801-66B3-6E54-06B404B0E2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PlaceHolder 1">
            <a:extLst>
              <a:ext uri="{FF2B5EF4-FFF2-40B4-BE49-F238E27FC236}">
                <a16:creationId xmlns:a16="http://schemas.microsoft.com/office/drawing/2014/main" id="{7BB2C2CB-0EB5-9C8C-71EA-CF4F11DFB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Top Mass Summary</a:t>
            </a:r>
          </a:p>
        </p:txBody>
      </p:sp>
      <p:pic>
        <p:nvPicPr>
          <p:cNvPr id="380" name="Picture 379">
            <a:extLst>
              <a:ext uri="{FF2B5EF4-FFF2-40B4-BE49-F238E27FC236}">
                <a16:creationId xmlns:a16="http://schemas.microsoft.com/office/drawing/2014/main" id="{B60777D2-314F-FBBD-23CF-B4CB0CE9C48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2621520" y="1064160"/>
            <a:ext cx="9871200" cy="6372000"/>
          </a:xfrm>
          <a:prstGeom prst="rect">
            <a:avLst/>
          </a:prstGeom>
          <a:ln w="0">
            <a:noFill/>
          </a:ln>
        </p:spPr>
      </p:pic>
      <p:sp>
        <p:nvSpPr>
          <p:cNvPr id="381" name="TextBox 380">
            <a:extLst>
              <a:ext uri="{FF2B5EF4-FFF2-40B4-BE49-F238E27FC236}">
                <a16:creationId xmlns:a16="http://schemas.microsoft.com/office/drawing/2014/main" id="{F64975C4-654B-CBD0-D153-E17799559439}"/>
              </a:ext>
            </a:extLst>
          </p:cNvPr>
          <p:cNvSpPr txBox="1"/>
          <p:nvPr/>
        </p:nvSpPr>
        <p:spPr>
          <a:xfrm>
            <a:off x="457560" y="7883640"/>
            <a:ext cx="287964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i="1" u="none" strike="noStrike">
                <a:solidFill>
                  <a:srgbClr val="FF00FF"/>
                </a:solidFill>
                <a:uFillTx/>
                <a:latin typeface="Arial"/>
              </a:rPr>
              <a:t>Marcel Vos@Top23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82" name="TextBox 381">
            <a:extLst>
              <a:ext uri="{FF2B5EF4-FFF2-40B4-BE49-F238E27FC236}">
                <a16:creationId xmlns:a16="http://schemas.microsoft.com/office/drawing/2014/main" id="{9C0C74C9-66CD-D4EE-4840-80D725EC249A}"/>
              </a:ext>
            </a:extLst>
          </p:cNvPr>
          <p:cNvSpPr txBox="1"/>
          <p:nvPr/>
        </p:nvSpPr>
        <p:spPr>
          <a:xfrm>
            <a:off x="2463840" y="7328160"/>
            <a:ext cx="10701360" cy="5310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</a:rPr>
              <a:t>All future lepton (e+e- colliders) will improve considerably the precision on m</a:t>
            </a:r>
            <a:r>
              <a:rPr lang="en-US" sz="2400" b="0" u="none" strike="noStrike" baseline="-8000">
                <a:solidFill>
                  <a:srgbClr val="FF0000"/>
                </a:solidFill>
                <a:uFillTx/>
                <a:latin typeface="Arial"/>
              </a:rPr>
              <a:t>top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08889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Top Yukawa Coupling – e+e-    </a:t>
            </a:r>
          </a:p>
        </p:txBody>
      </p:sp>
      <p:pic>
        <p:nvPicPr>
          <p:cNvPr id="356" name="Picture 355"/>
          <p:cNvPicPr/>
          <p:nvPr/>
        </p:nvPicPr>
        <p:blipFill>
          <a:blip r:embed="rId2"/>
          <a:stretch/>
        </p:blipFill>
        <p:spPr>
          <a:xfrm>
            <a:off x="1448280" y="1208520"/>
            <a:ext cx="3813120" cy="2518200"/>
          </a:xfrm>
          <a:prstGeom prst="rect">
            <a:avLst/>
          </a:prstGeom>
          <a:ln w="0">
            <a:noFill/>
          </a:ln>
        </p:spPr>
      </p:pic>
      <p:sp>
        <p:nvSpPr>
          <p:cNvPr id="357" name="TextBox 356"/>
          <p:cNvSpPr txBox="1"/>
          <p:nvPr/>
        </p:nvSpPr>
        <p:spPr>
          <a:xfrm>
            <a:off x="1077120" y="3824280"/>
            <a:ext cx="4434120" cy="15534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- Coupling of Higgs to</a:t>
            </a:r>
          </a:p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 heaviest particle known today </a:t>
            </a: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- Up to eight final state jets</a:t>
            </a:r>
          </a:p>
        </p:txBody>
      </p:sp>
      <p:pic>
        <p:nvPicPr>
          <p:cNvPr id="358" name="Picture 357"/>
          <p:cNvPicPr/>
          <p:nvPr/>
        </p:nvPicPr>
        <p:blipFill>
          <a:blip r:embed="rId3"/>
          <a:stretch/>
        </p:blipFill>
        <p:spPr>
          <a:xfrm>
            <a:off x="6532200" y="1180440"/>
            <a:ext cx="8143560" cy="4698360"/>
          </a:xfrm>
          <a:prstGeom prst="rect">
            <a:avLst/>
          </a:prstGeom>
          <a:ln w="0">
            <a:noFill/>
          </a:ln>
        </p:spPr>
      </p:pic>
      <p:pic>
        <p:nvPicPr>
          <p:cNvPr id="359" name="Picture 358"/>
          <p:cNvPicPr/>
          <p:nvPr/>
        </p:nvPicPr>
        <p:blipFill>
          <a:blip r:embed="rId4"/>
          <a:stretch/>
        </p:blipFill>
        <p:spPr>
          <a:xfrm>
            <a:off x="7150320" y="5934960"/>
            <a:ext cx="906480" cy="622440"/>
          </a:xfrm>
          <a:prstGeom prst="rect">
            <a:avLst/>
          </a:prstGeom>
          <a:ln w="0">
            <a:noFill/>
          </a:ln>
        </p:spPr>
      </p:pic>
      <p:pic>
        <p:nvPicPr>
          <p:cNvPr id="360" name="Picture 359"/>
          <p:cNvPicPr/>
          <p:nvPr/>
        </p:nvPicPr>
        <p:blipFill>
          <a:blip r:embed="rId5"/>
          <a:stretch/>
        </p:blipFill>
        <p:spPr>
          <a:xfrm>
            <a:off x="9309600" y="5736240"/>
            <a:ext cx="1005840" cy="100584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361" name="Table 360"/>
          <p:cNvGraphicFramePr/>
          <p:nvPr/>
        </p:nvGraphicFramePr>
        <p:xfrm>
          <a:off x="4947840" y="6780240"/>
          <a:ext cx="5933520" cy="1620720"/>
        </p:xfrm>
        <a:graphic>
          <a:graphicData uri="http://schemas.openxmlformats.org/drawingml/2006/table">
            <a:tbl>
              <a:tblPr/>
              <a:tblGrid>
                <a:gridCol w="1482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2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2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5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  <a:ea typeface="Arial"/>
                        </a:rPr>
                        <a:t>√</a:t>
                      </a: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s[GeV]</a:t>
                      </a: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550</a:t>
                      </a: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1000</a:t>
                      </a: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1400</a:t>
                      </a: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360">
                <a:tc>
                  <a:txBody>
                    <a:bodyPr/>
                    <a:lstStyle/>
                    <a:p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L[ab-1]</a:t>
                      </a: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4</a:t>
                      </a: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8</a:t>
                      </a: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2</a:t>
                      </a: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360">
                <a:tc>
                  <a:txBody>
                    <a:bodyPr/>
                    <a:lstStyle/>
                    <a:p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  <a:ea typeface="Arial"/>
                        </a:rPr>
                        <a:t>δ</a:t>
                      </a: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yt/yt[%]</a:t>
                      </a: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2.8</a:t>
                      </a: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1.0</a:t>
                      </a: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2.7</a:t>
                      </a:r>
                    </a:p>
                  </a:txBody>
                  <a:tcPr marL="90000" marR="90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 dirty="0">
                <a:solidFill>
                  <a:srgbClr val="FF6633"/>
                </a:solidFill>
                <a:uFillTx/>
                <a:latin typeface="Arial"/>
              </a:rPr>
              <a:t>Fermion Hierarchy</a:t>
            </a:r>
          </a:p>
        </p:txBody>
      </p:sp>
      <p:pic>
        <p:nvPicPr>
          <p:cNvPr id="395" name="Espace réservé du contenu 16_0"/>
          <p:cNvPicPr/>
          <p:nvPr/>
        </p:nvPicPr>
        <p:blipFill>
          <a:blip r:embed="rId2"/>
          <a:stretch/>
        </p:blipFill>
        <p:spPr>
          <a:xfrm>
            <a:off x="1303200" y="1225800"/>
            <a:ext cx="4191840" cy="6839640"/>
          </a:xfrm>
          <a:prstGeom prst="rect">
            <a:avLst/>
          </a:prstGeom>
          <a:ln w="0">
            <a:noFill/>
          </a:ln>
        </p:spPr>
      </p:pic>
      <p:sp>
        <p:nvSpPr>
          <p:cNvPr id="396" name="TextBox 395"/>
          <p:cNvSpPr txBox="1"/>
          <p:nvPr/>
        </p:nvSpPr>
        <p:spPr>
          <a:xfrm>
            <a:off x="6130440" y="5564880"/>
            <a:ext cx="8887320" cy="28940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  </a:t>
            </a:r>
          </a:p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800" b="0" u="none" strike="noStrike">
                <a:solidFill>
                  <a:srgbClr val="000000"/>
                </a:solidFill>
                <a:uFillTx/>
                <a:latin typeface="Arial"/>
              </a:rPr>
              <a:t>- Heavy quark effect or effect on all fermions?</a:t>
            </a:r>
          </a:p>
          <a:p>
            <a:endParaRPr lang="en-US" sz="2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800" b="0" u="none" strike="noStrike">
                <a:solidFill>
                  <a:srgbClr val="FF0000"/>
                </a:solidFill>
                <a:uFillTx/>
                <a:latin typeface="Arial"/>
              </a:rPr>
              <a:t>Strong motivation to study chiral structure</a:t>
            </a:r>
            <a:endParaRPr lang="en-US" sz="2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800" b="0" u="none" strike="noStrike">
                <a:solidFill>
                  <a:srgbClr val="FF0000"/>
                </a:solidFill>
                <a:uFillTx/>
                <a:latin typeface="Arial"/>
              </a:rPr>
              <a:t>of (heavy) quark vertices  </a:t>
            </a:r>
            <a:endParaRPr lang="en-US" sz="2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7" name="TextBox 396"/>
          <p:cNvSpPr txBox="1"/>
          <p:nvPr/>
        </p:nvSpPr>
        <p:spPr>
          <a:xfrm>
            <a:off x="5939280" y="1547640"/>
            <a:ext cx="9148320" cy="4720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- </a:t>
            </a:r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SM does not provides no explanation</a:t>
            </a:r>
          </a:p>
          <a:p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   for mass spectrum of fermions (and gauge bosons)</a:t>
            </a:r>
          </a:p>
          <a:p>
            <a:endParaRPr lang="en-US" sz="26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6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- Fermion mass generation closely related</a:t>
            </a:r>
          </a:p>
          <a:p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  to the origin electroweak symmetry breaking</a:t>
            </a:r>
          </a:p>
          <a:p>
            <a:endParaRPr lang="en-US" sz="26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6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- Expect residual effects for particles with </a:t>
            </a:r>
          </a:p>
          <a:p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  masses closest to symmetry breaking scale</a:t>
            </a:r>
          </a:p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 </a:t>
            </a:r>
          </a:p>
        </p:txBody>
      </p:sp>
      <p:pic>
        <p:nvPicPr>
          <p:cNvPr id="398" name="Picture 397"/>
          <p:cNvPicPr/>
          <p:nvPr/>
        </p:nvPicPr>
        <p:blipFill>
          <a:blip r:embed="rId3"/>
          <a:stretch/>
        </p:blipFill>
        <p:spPr>
          <a:xfrm>
            <a:off x="9054360" y="5576400"/>
            <a:ext cx="951840" cy="997560"/>
          </a:xfrm>
          <a:prstGeom prst="rect">
            <a:avLst/>
          </a:prstGeom>
          <a:ln w="0">
            <a:noFill/>
          </a:ln>
        </p:spPr>
      </p:pic>
      <p:sp>
        <p:nvSpPr>
          <p:cNvPr id="399" name="Oval 398"/>
          <p:cNvSpPr/>
          <p:nvPr/>
        </p:nvSpPr>
        <p:spPr>
          <a:xfrm>
            <a:off x="4548600" y="3024360"/>
            <a:ext cx="591480" cy="591480"/>
          </a:xfrm>
          <a:prstGeom prst="ellipse">
            <a:avLst/>
          </a:prstGeom>
          <a:noFill/>
          <a:ln w="36720">
            <a:solidFill>
              <a:srgbClr val="944794"/>
            </a:solidFill>
            <a:round/>
          </a:ln>
        </p:spPr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top_LR_BSM_Roman_snapshot.png" descr="top_LR_BSM_Roman_snapsho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206691" y="645669"/>
            <a:ext cx="10802745" cy="7766411"/>
          </a:xfrm>
          <a:prstGeom prst="rect">
            <a:avLst/>
          </a:prstGeom>
          <a:ln w="12700">
            <a:miter lim="400000"/>
          </a:ln>
        </p:spPr>
      </p:pic>
      <p:sp>
        <p:nvSpPr>
          <p:cNvPr id="299" name="Slide Number"/>
          <p:cNvSpPr txBox="1">
            <a:spLocks noGrp="1"/>
          </p:cNvSpPr>
          <p:nvPr>
            <p:ph type="sldNum" idx="9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802"/>
            </a:lvl1pPr>
          </a:lstStyle>
          <a:p>
            <a:fld id="{86CB4B4D-7CA3-9044-876B-883B54F8677D}" type="slidenum">
              <a:rPr/>
              <a:t>23</a:t>
            </a:fld>
            <a:endParaRPr/>
          </a:p>
        </p:txBody>
      </p:sp>
      <p:sp>
        <p:nvSpPr>
          <p:cNvPr id="4" name="PlaceHolder 1">
            <a:extLst>
              <a:ext uri="{FF2B5EF4-FFF2-40B4-BE49-F238E27FC236}">
                <a16:creationId xmlns:a16="http://schemas.microsoft.com/office/drawing/2014/main" id="{4689D88A-92DF-A66B-1C9A-D8909BD9F1D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68450" y="212725"/>
            <a:ext cx="14122400" cy="59055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 dirty="0">
                <a:solidFill>
                  <a:srgbClr val="FF6633"/>
                </a:solidFill>
                <a:uFillTx/>
                <a:latin typeface="Arial"/>
              </a:rPr>
              <a:t>T</a:t>
            </a:r>
            <a:r>
              <a:rPr lang="en-US" sz="3040" b="1" dirty="0">
                <a:solidFill>
                  <a:srgbClr val="FF6633"/>
                </a:solidFill>
                <a:latin typeface="Arial"/>
              </a:rPr>
              <a:t>op quark and new physics</a:t>
            </a:r>
            <a:endParaRPr lang="en-US" sz="3040" b="1" u="none" strike="noStrike" dirty="0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302" name="Textplatzhalter 7"/>
          <p:cNvSpPr txBox="1">
            <a:spLocks noChangeAspect="1"/>
          </p:cNvSpPr>
          <p:nvPr/>
        </p:nvSpPr>
        <p:spPr>
          <a:xfrm>
            <a:off x="303607" y="6059098"/>
            <a:ext cx="5616000" cy="1878575"/>
          </a:xfrm>
          <a:prstGeom prst="rect">
            <a:avLst/>
          </a:prstGeom>
          <a:solidFill>
            <a:srgbClr val="FFFB00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 fontScale="92500" lnSpcReduction="20000"/>
          </a:bodyPr>
          <a:lstStyle/>
          <a:p>
            <a:pPr defTabSz="1059148">
              <a:spcBef>
                <a:spcPts val="1158"/>
              </a:spcBef>
              <a:tabLst>
                <a:tab pos="408623" algn="l"/>
              </a:tabLst>
              <a:defRPr b="1"/>
            </a:pPr>
            <a:r>
              <a:rPr sz="2317" dirty="0"/>
              <a:t>Couplings of the Top quark to the Z boson:</a:t>
            </a:r>
          </a:p>
          <a:p>
            <a:pPr marL="278723" indent="-278723" defTabSz="1059148">
              <a:spcBef>
                <a:spcPts val="1158"/>
              </a:spcBef>
              <a:buSzPct val="100000"/>
              <a:buChar char="•"/>
              <a:tabLst>
                <a:tab pos="408623" algn="l"/>
              </a:tabLst>
              <a:defRPr sz="1440" b="1"/>
            </a:pPr>
            <a:r>
              <a:rPr sz="1853" dirty="0"/>
              <a:t>essential for NLO interpretation of Higgs measurements</a:t>
            </a:r>
          </a:p>
          <a:p>
            <a:pPr marL="278723" indent="-278723" defTabSz="1059148">
              <a:spcBef>
                <a:spcPts val="1158"/>
              </a:spcBef>
              <a:buSzPct val="100000"/>
              <a:buChar char="•"/>
              <a:tabLst>
                <a:tab pos="408623" algn="l"/>
              </a:tabLst>
              <a:defRPr sz="1440" b="1"/>
            </a:pPr>
            <a:r>
              <a:rPr sz="1853" dirty="0"/>
              <a:t>tremendous BSM sensitivity in its own right</a:t>
            </a:r>
            <a:endParaRPr lang="en-US" sz="1853" dirty="0"/>
          </a:p>
          <a:p>
            <a:pPr marL="278723" indent="-278723" defTabSz="1059148">
              <a:spcBef>
                <a:spcPts val="1158"/>
              </a:spcBef>
              <a:buSzPct val="100000"/>
              <a:buChar char="•"/>
              <a:tabLst>
                <a:tab pos="408623" algn="l"/>
              </a:tabLst>
              <a:defRPr sz="1440" b="1"/>
            </a:pPr>
            <a:r>
              <a:rPr lang="en-FR" sz="1853" dirty="0"/>
              <a:t>Displayed Models take LHC Constraints into account </a:t>
            </a:r>
            <a:endParaRPr lang="en-US" sz="1853" dirty="0"/>
          </a:p>
          <a:p>
            <a:pPr marL="278723" indent="-278723" defTabSz="1059148">
              <a:spcBef>
                <a:spcPts val="1158"/>
              </a:spcBef>
              <a:buSzPct val="100000"/>
              <a:buChar char="•"/>
              <a:tabLst>
                <a:tab pos="408623" algn="l"/>
              </a:tabLst>
              <a:defRPr sz="1440" b="1"/>
            </a:pPr>
            <a:endParaRPr sz="1853" dirty="0"/>
          </a:p>
        </p:txBody>
      </p:sp>
      <p:sp>
        <p:nvSpPr>
          <p:cNvPr id="303" name="arxiv:2503.19983"/>
          <p:cNvSpPr txBox="1"/>
          <p:nvPr/>
        </p:nvSpPr>
        <p:spPr>
          <a:xfrm>
            <a:off x="12535710" y="7563841"/>
            <a:ext cx="1927015" cy="369653"/>
          </a:xfrm>
          <a:prstGeom prst="rect">
            <a:avLst/>
          </a:prstGeom>
          <a:solidFill>
            <a:srgbClr val="FFFB00"/>
          </a:solidFill>
          <a:ln w="254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8839" rIns="58839">
            <a:spAutoFit/>
          </a:bodyPr>
          <a:lstStyle>
            <a:lvl1pPr>
              <a:defRPr sz="1400" b="1" u="sng">
                <a:solidFill>
                  <a:srgbClr val="000000">
                    <a:alpha val="80000"/>
                  </a:srgbClr>
                </a:solidFill>
                <a:latin typeface="Helvetica Neue"/>
                <a:ea typeface="Helvetica Neue"/>
                <a:cs typeface="Helvetica Neue"/>
                <a:sym typeface="Helvetica Neue"/>
                <a:hlinkClick r:id="rId3"/>
              </a:defRPr>
            </a:lvl1pPr>
          </a:lstStyle>
          <a:p>
            <a:r>
              <a:rPr sz="1802"/>
              <a:t>arxiv:2503.19983</a:t>
            </a:r>
          </a:p>
        </p:txBody>
      </p:sp>
      <p:sp>
        <p:nvSpPr>
          <p:cNvPr id="304" name="assuming only 4ab-1 at 500 GeV"/>
          <p:cNvSpPr txBox="1"/>
          <p:nvPr/>
        </p:nvSpPr>
        <p:spPr>
          <a:xfrm>
            <a:off x="12611436" y="3299028"/>
            <a:ext cx="2372649" cy="805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8839" rIns="58839">
            <a:spAutoFit/>
          </a:bodyPr>
          <a:lstStyle/>
          <a:p>
            <a:pPr>
              <a:defRPr>
                <a:solidFill>
                  <a:srgbClr val="FF2600"/>
                </a:solidFill>
              </a:defRPr>
            </a:pPr>
            <a:r>
              <a:rPr sz="2317" dirty="0"/>
              <a:t>assuming only</a:t>
            </a:r>
            <a:br>
              <a:rPr sz="2317" dirty="0"/>
            </a:br>
            <a:r>
              <a:rPr sz="2317" dirty="0"/>
              <a:t>4ab</a:t>
            </a:r>
            <a:r>
              <a:rPr sz="2317" baseline="31999" dirty="0"/>
              <a:t>-1</a:t>
            </a:r>
            <a:r>
              <a:rPr sz="2317" dirty="0"/>
              <a:t> at 500 GeV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0B83A2-369E-C674-FD5C-B14F33A589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1216440" y="1273751"/>
            <a:ext cx="4392000" cy="2817418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PlaceHolder 1"/>
          <p:cNvSpPr>
            <a:spLocks noGrp="1"/>
          </p:cNvSpPr>
          <p:nvPr>
            <p:ph type="title"/>
          </p:nvPr>
        </p:nvSpPr>
        <p:spPr>
          <a:xfrm>
            <a:off x="1057680" y="182880"/>
            <a:ext cx="14121360" cy="7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2600" b="1" u="none" strike="noStrike" dirty="0">
                <a:solidFill>
                  <a:srgbClr val="FF6632"/>
                </a:solidFill>
                <a:uFillTx/>
                <a:latin typeface="Arial"/>
              </a:rPr>
              <a:t>What if … LHC makes a discovery?</a:t>
            </a:r>
          </a:p>
        </p:txBody>
      </p:sp>
      <p:sp>
        <p:nvSpPr>
          <p:cNvPr id="542" name="Espace réservé du numéro de diapositive 4_2"/>
          <p:cNvSpPr/>
          <p:nvPr/>
        </p:nvSpPr>
        <p:spPr>
          <a:xfrm>
            <a:off x="11251440" y="10643040"/>
            <a:ext cx="3652560" cy="80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16000" indent="-216000" algn="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fld id="{19F42695-BCAE-4031-9BE0-F1E11E3F68B8}" type="slidenum">
              <a:rPr lang="en-US" sz="1400" b="0" i="1" u="none" strike="noStrike">
                <a:solidFill>
                  <a:srgbClr val="000000"/>
                </a:solidFill>
                <a:uFillTx/>
                <a:latin typeface="Bitstream Vera Serif"/>
                <a:ea typeface="Bitstream Vera Sans"/>
              </a:rPr>
              <a:t>24</a:t>
            </a:fld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43" name="TextBox 542"/>
          <p:cNvSpPr txBox="1"/>
          <p:nvPr/>
        </p:nvSpPr>
        <p:spPr>
          <a:xfrm>
            <a:off x="426960" y="10837440"/>
            <a:ext cx="3699720" cy="4525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</a:rPr>
              <a:t>N. Walker, ILC School 2013</a:t>
            </a:r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7DF3F8A3-E449-F07E-5DD4-2D3CAC87823D}"/>
              </a:ext>
            </a:extLst>
          </p:cNvPr>
          <p:cNvSpPr txBox="1">
            <a:spLocks/>
          </p:cNvSpPr>
          <p:nvPr/>
        </p:nvSpPr>
        <p:spPr>
          <a:xfrm>
            <a:off x="210392" y="614330"/>
            <a:ext cx="6981208" cy="4629702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sz="3200" b="1" dirty="0">
                <a:solidFill>
                  <a:srgbClr val="0000FF"/>
                </a:solidFill>
              </a:rPr>
              <a:t>&gt;&gt; 5 </a:t>
            </a:r>
            <a:r>
              <a:rPr lang="en-GB" sz="3200" b="1" dirty="0" err="1">
                <a:solidFill>
                  <a:srgbClr val="0000FF"/>
                </a:solidFill>
              </a:rPr>
              <a:t>sd</a:t>
            </a:r>
            <a:r>
              <a:rPr lang="en-GB" sz="3200" b="1" dirty="0">
                <a:solidFill>
                  <a:srgbClr val="0000FF"/>
                </a:solidFill>
              </a:rPr>
              <a:t>  Narrow resonance seen in top pairs by CMS </a:t>
            </a:r>
          </a:p>
          <a:p>
            <a:r>
              <a:rPr lang="en-GB" sz="3200" b="1" dirty="0">
                <a:solidFill>
                  <a:srgbClr val="0000FF"/>
                </a:solidFill>
              </a:rPr>
              <a:t>Candidates:  A(365), CP-odd </a:t>
            </a:r>
            <a:r>
              <a:rPr lang="en-GB" sz="3200" b="1" dirty="0" err="1">
                <a:solidFill>
                  <a:srgbClr val="0000FF"/>
                </a:solidFill>
              </a:rPr>
              <a:t>toponium</a:t>
            </a:r>
            <a:r>
              <a:rPr lang="en-GB" sz="3200" b="1" dirty="0">
                <a:solidFill>
                  <a:srgbClr val="0000FF"/>
                </a:solidFill>
              </a:rPr>
              <a:t>, KK graviton T(350) seen in </a:t>
            </a:r>
            <a:r>
              <a:rPr lang="en-GB" sz="3200" b="1" dirty="0" err="1">
                <a:solidFill>
                  <a:srgbClr val="0000FF"/>
                </a:solidFill>
              </a:rPr>
              <a:t>hh</a:t>
            </a:r>
            <a:endParaRPr lang="en-GB" sz="3200" b="1" dirty="0">
              <a:solidFill>
                <a:srgbClr val="0000FF"/>
              </a:solidFill>
            </a:endParaRPr>
          </a:p>
          <a:p>
            <a:r>
              <a:rPr lang="en-GB" sz="3200" b="1" dirty="0">
                <a:solidFill>
                  <a:srgbClr val="0000FF"/>
                </a:solidFill>
              </a:rPr>
              <a:t>T(690) a narrow resonance, 20 GeV wide, seen in ZZ/WW/h125h95/</a:t>
            </a:r>
            <a:r>
              <a:rPr lang="en-GB" sz="3200" b="1" dirty="0">
                <a:solidFill>
                  <a:srgbClr val="0000FF"/>
                </a:solidFill>
                <a:latin typeface="Symbol" panose="05050102010706020507" pitchFamily="18" charset="2"/>
              </a:rPr>
              <a:t>gg</a:t>
            </a:r>
            <a:r>
              <a:rPr lang="en-GB" sz="3200" b="1" dirty="0">
                <a:solidFill>
                  <a:srgbClr val="0000FF"/>
                </a:solidFill>
              </a:rPr>
              <a:t>/</a:t>
            </a:r>
            <a:r>
              <a:rPr lang="en-GB" sz="3200" b="1" dirty="0" err="1">
                <a:solidFill>
                  <a:srgbClr val="0000FF"/>
                </a:solidFill>
              </a:rPr>
              <a:t>e+e</a:t>
            </a:r>
            <a:r>
              <a:rPr lang="en-GB" sz="3200" b="1" dirty="0">
                <a:solidFill>
                  <a:srgbClr val="0000FF"/>
                </a:solidFill>
              </a:rPr>
              <a:t>- which could also be a KK graviton</a:t>
            </a:r>
          </a:p>
          <a:p>
            <a:r>
              <a:rPr lang="en-GB" sz="3200" b="1" dirty="0">
                <a:solidFill>
                  <a:srgbClr val="0000FF"/>
                </a:solidFill>
              </a:rPr>
              <a:t>Combined significance &gt; 5 </a:t>
            </a:r>
            <a:r>
              <a:rPr lang="en-GB" sz="3200" b="1" dirty="0" err="1">
                <a:solidFill>
                  <a:srgbClr val="0000FF"/>
                </a:solidFill>
              </a:rPr>
              <a:t>sd</a:t>
            </a:r>
            <a:endParaRPr lang="en-GB" sz="3200" b="1" dirty="0">
              <a:solidFill>
                <a:srgbClr val="0000FF"/>
              </a:solidFill>
            </a:endParaRPr>
          </a:p>
          <a:p>
            <a:r>
              <a:rPr lang="en-GB" sz="3200" b="1" dirty="0">
                <a:solidFill>
                  <a:srgbClr val="0000FF"/>
                </a:solidFill>
              </a:rPr>
              <a:t>A(450) indicated in </a:t>
            </a:r>
            <a:r>
              <a:rPr lang="en-GB" sz="3200" b="1" dirty="0" err="1">
                <a:solidFill>
                  <a:srgbClr val="0000FF"/>
                </a:solidFill>
              </a:rPr>
              <a:t>ttZ</a:t>
            </a:r>
            <a:r>
              <a:rPr lang="en-GB" sz="3200" b="1" dirty="0">
                <a:solidFill>
                  <a:srgbClr val="0000FF"/>
                </a:solidFill>
              </a:rPr>
              <a:t>, </a:t>
            </a:r>
            <a:r>
              <a:rPr lang="en-GB" sz="3200" b="1" dirty="0" err="1">
                <a:solidFill>
                  <a:srgbClr val="0000FF"/>
                </a:solidFill>
              </a:rPr>
              <a:t>tt</a:t>
            </a:r>
            <a:r>
              <a:rPr lang="en-GB" sz="3200" b="1" dirty="0">
                <a:solidFill>
                  <a:srgbClr val="0000FF"/>
                </a:solidFill>
              </a:rPr>
              <a:t> and T(350)Z-&gt;</a:t>
            </a:r>
            <a:r>
              <a:rPr lang="en-GB" sz="3200" b="1" dirty="0" err="1">
                <a:solidFill>
                  <a:srgbClr val="0000FF"/>
                </a:solidFill>
              </a:rPr>
              <a:t>hhZ</a:t>
            </a:r>
            <a:endParaRPr lang="en-GB" sz="3200" b="1" dirty="0">
              <a:solidFill>
                <a:srgbClr val="0000FF"/>
              </a:solidFill>
            </a:endParaRPr>
          </a:p>
          <a:p>
            <a:r>
              <a:rPr lang="en-GB" sz="3200" b="1" dirty="0">
                <a:solidFill>
                  <a:srgbClr val="0000FF"/>
                </a:solidFill>
              </a:rPr>
              <a:t>RUN3 data should confirm/dismiss these indications</a:t>
            </a:r>
          </a:p>
          <a:p>
            <a:endParaRPr lang="fr-FR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/>
              <a:t>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E554281-4E3C-DD5C-AC5E-84E121D41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115" y="4201199"/>
            <a:ext cx="4608000" cy="462970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2B958D9-B0CB-3193-60AD-08FF3B53B8B0}"/>
              </a:ext>
            </a:extLst>
          </p:cNvPr>
          <p:cNvSpPr txBox="1"/>
          <p:nvPr/>
        </p:nvSpPr>
        <p:spPr>
          <a:xfrm>
            <a:off x="1027291" y="3906817"/>
            <a:ext cx="5502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/>
              <a:t>Series of KK resonances at LCF?</a:t>
            </a:r>
          </a:p>
        </p:txBody>
      </p:sp>
      <p:pic>
        <p:nvPicPr>
          <p:cNvPr id="6" name="Espace réservé du contenu 9">
            <a:extLst>
              <a:ext uri="{FF2B5EF4-FFF2-40B4-BE49-F238E27FC236}">
                <a16:creationId xmlns:a16="http://schemas.microsoft.com/office/drawing/2014/main" id="{3211E726-B880-8C38-B795-530EAA8F08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600" y="1404549"/>
            <a:ext cx="8028000" cy="6875326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C3D9B86-E880-EA0F-AFDB-09CBBD096410}"/>
              </a:ext>
            </a:extLst>
          </p:cNvPr>
          <p:cNvSpPr txBox="1"/>
          <p:nvPr/>
        </p:nvSpPr>
        <p:spPr>
          <a:xfrm>
            <a:off x="10363200" y="7867650"/>
            <a:ext cx="4020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i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Slide provided by F. Richard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6347" y="4741813"/>
            <a:ext cx="10131423" cy="366882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PlaceHolder 1">
            <a:extLst>
              <a:ext uri="{FF2B5EF4-FFF2-40B4-BE49-F238E27FC236}">
                <a16:creationId xmlns:a16="http://schemas.microsoft.com/office/drawing/2014/main" id="{90FD1A08-7084-BCB8-CBBA-8F842B0A9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600" b="1" dirty="0">
                <a:solidFill>
                  <a:srgbClr val="FF6600"/>
                </a:solidFill>
                <a:latin typeface="Arial"/>
              </a:rPr>
              <a:t>S</a:t>
            </a:r>
            <a:r>
              <a:rPr lang="en-US" sz="3600" b="1" u="none" strike="noStrike" dirty="0">
                <a:solidFill>
                  <a:srgbClr val="FF6600"/>
                </a:solidFill>
                <a:uFillTx/>
                <a:latin typeface="Arial"/>
              </a:rPr>
              <a:t>taging I</a:t>
            </a:r>
            <a:endParaRPr lang="en-US" sz="3600" b="1" u="none" strike="noStrike" dirty="0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4878796" y="8243915"/>
            <a:ext cx="270869" cy="25402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802"/>
            </a:lvl1pPr>
          </a:lstStyle>
          <a:p>
            <a:fld id="{86CB4B4D-7CA3-9044-876B-883B54F8677D}" type="slidenum">
              <a:rPr/>
              <a:t>25</a:t>
            </a:fld>
            <a:endParaRPr/>
          </a:p>
        </p:txBody>
      </p:sp>
      <p:sp>
        <p:nvSpPr>
          <p:cNvPr id="210" name="250 GeV incl Z pole - facility"/>
          <p:cNvSpPr txBox="1">
            <a:spLocks noGrp="1"/>
          </p:cNvSpPr>
          <p:nvPr>
            <p:ph type="body" sz="quarter" idx="1"/>
          </p:nvPr>
        </p:nvSpPr>
        <p:spPr>
          <a:xfrm>
            <a:off x="525071" y="1286062"/>
            <a:ext cx="14640708" cy="581625"/>
          </a:xfrm>
          <a:prstGeom prst="rect">
            <a:avLst/>
          </a:prstGeom>
        </p:spPr>
        <p:txBody>
          <a:bodyPr/>
          <a:lstStyle/>
          <a:p>
            <a:r>
              <a:rPr dirty="0"/>
              <a:t>250 GeV incl Z pole - facility</a:t>
            </a:r>
          </a:p>
        </p:txBody>
      </p:sp>
      <p:sp>
        <p:nvSpPr>
          <p:cNvPr id="211" name="Textplatzhalter 7"/>
          <p:cNvSpPr txBox="1"/>
          <p:nvPr/>
        </p:nvSpPr>
        <p:spPr>
          <a:xfrm>
            <a:off x="493152" y="1990426"/>
            <a:ext cx="8415342" cy="54205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 lnSpcReduction="10000"/>
          </a:bodyPr>
          <a:lstStyle/>
          <a:p>
            <a:pPr marL="247754" indent="-247754" defTabSz="941466">
              <a:spcBef>
                <a:spcPts val="515"/>
              </a:spcBef>
              <a:buClr>
                <a:srgbClr val="000000"/>
              </a:buClr>
              <a:buSzPct val="100000"/>
              <a:buChar char="•"/>
              <a:tabLst>
                <a:tab pos="359588" algn="l"/>
              </a:tabLst>
              <a:defRPr sz="1600" b="1">
                <a:solidFill>
                  <a:srgbClr val="EB4690"/>
                </a:solidFill>
              </a:defRPr>
            </a:pPr>
            <a:r>
              <a:rPr sz="2059" dirty="0">
                <a:solidFill>
                  <a:srgbClr val="000000"/>
                </a:solidFill>
              </a:rPr>
              <a:t>33.5km long tunnel</a:t>
            </a:r>
            <a:r>
              <a:rPr sz="2059" dirty="0"/>
              <a:t> =&gt; reach 550 GeV with 31.5 MV/m SCRF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 b="1"/>
            </a:pPr>
            <a:r>
              <a:rPr sz="2059" dirty="0"/>
              <a:t>∅ 5.6m, two IPs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 b="1"/>
            </a:pPr>
            <a:r>
              <a:rPr sz="2059" dirty="0"/>
              <a:t>equipped with SCRF for 250 GeV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 b="1"/>
            </a:pPr>
            <a:r>
              <a:rPr sz="2059" dirty="0"/>
              <a:t>10Hz trains of 1312 bunches =&gt; L = 2.7 x 10</a:t>
            </a:r>
            <a:r>
              <a:rPr sz="2059" baseline="31999" dirty="0"/>
              <a:t>34</a:t>
            </a:r>
            <a:r>
              <a:rPr sz="2059" dirty="0"/>
              <a:t> / cm</a:t>
            </a:r>
            <a:r>
              <a:rPr sz="2059" baseline="31999" dirty="0"/>
              <a:t>2</a:t>
            </a:r>
            <a:r>
              <a:rPr sz="2059" dirty="0"/>
              <a:t> / s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 b="1"/>
            </a:pPr>
            <a:r>
              <a:rPr sz="2059" dirty="0"/>
              <a:t>construction cost: 8.29 BCHF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 b="1"/>
            </a:pPr>
            <a:r>
              <a:rPr sz="2059" dirty="0"/>
              <a:t>AC power: 143 MW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/>
            </a:pPr>
            <a:r>
              <a:rPr sz="2059" dirty="0"/>
              <a:t>optionally: beam-dump / fixed-target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>
                <a:solidFill>
                  <a:srgbClr val="FF2F92"/>
                </a:solidFill>
              </a:defRPr>
            </a:pPr>
            <a:r>
              <a:rPr sz="2059" dirty="0"/>
              <a:t>upgrade: double luminosity 2625 bunches / train:</a:t>
            </a:r>
            <a:br>
              <a:rPr sz="2059" dirty="0"/>
            </a:br>
            <a:r>
              <a:rPr sz="2059" dirty="0"/>
              <a:t> +0.77 BCHF + 39MW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 b="1"/>
            </a:pPr>
            <a:r>
              <a:rPr sz="2059" dirty="0"/>
              <a:t>both beams </a:t>
            </a:r>
            <a:r>
              <a:rPr sz="2059" dirty="0" err="1"/>
              <a:t>polarised</a:t>
            </a:r>
            <a:r>
              <a:rPr sz="2059" dirty="0"/>
              <a:t>:</a:t>
            </a:r>
          </a:p>
          <a:p>
            <a:pPr marL="640032" lvl="1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 b="1"/>
            </a:pPr>
            <a:r>
              <a:rPr sz="2059" dirty="0"/>
              <a:t>e-: 80%</a:t>
            </a:r>
          </a:p>
          <a:p>
            <a:pPr marL="640032" lvl="1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 b="1"/>
            </a:pPr>
            <a:r>
              <a:rPr sz="2059" dirty="0"/>
              <a:t>e+: 30%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 b="1"/>
            </a:pPr>
            <a:r>
              <a:rPr sz="2059" dirty="0"/>
              <a:t>3ab-1 @ 250 GeV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/>
            </a:pPr>
            <a:r>
              <a:rPr sz="2059" dirty="0"/>
              <a:t>operation at Z pole (</a:t>
            </a:r>
            <a:r>
              <a:rPr sz="2059" dirty="0" err="1"/>
              <a:t>eg</a:t>
            </a:r>
            <a:r>
              <a:rPr sz="2059" dirty="0"/>
              <a:t> 100fb</a:t>
            </a:r>
            <a:r>
              <a:rPr sz="2059" baseline="31999" dirty="0"/>
              <a:t>-1</a:t>
            </a:r>
            <a:r>
              <a:rPr sz="2059" dirty="0"/>
              <a:t>)</a:t>
            </a:r>
            <a:br>
              <a:rPr sz="2059" dirty="0"/>
            </a:br>
            <a:r>
              <a:rPr sz="2059" dirty="0"/>
              <a:t>WW </a:t>
            </a:r>
            <a:r>
              <a:rPr sz="2059" dirty="0" err="1"/>
              <a:t>theshold</a:t>
            </a:r>
            <a:r>
              <a:rPr sz="2059" dirty="0"/>
              <a:t> (</a:t>
            </a:r>
            <a:r>
              <a:rPr sz="2059" dirty="0" err="1"/>
              <a:t>eg</a:t>
            </a:r>
            <a:r>
              <a:rPr sz="2059" dirty="0"/>
              <a:t> 500fb</a:t>
            </a:r>
            <a:r>
              <a:rPr sz="2059" baseline="31999" dirty="0"/>
              <a:t>-1</a:t>
            </a:r>
            <a:r>
              <a:rPr sz="2059" dirty="0"/>
              <a:t>) as needed</a:t>
            </a:r>
          </a:p>
        </p:txBody>
      </p:sp>
      <p:pic>
        <p:nvPicPr>
          <p:cNvPr id="212" name="ILCTypicalCrossSection241220.pdf" descr="ILCTypicalCrossSection241220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2343" y="1053571"/>
            <a:ext cx="5652000" cy="399578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625155053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656371-D85E-A7B9-EF8A-72BA904C4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pasted-movie.png" descr="pasted-movie.png">
            <a:extLst>
              <a:ext uri="{FF2B5EF4-FFF2-40B4-BE49-F238E27FC236}">
                <a16:creationId xmlns:a16="http://schemas.microsoft.com/office/drawing/2014/main" id="{677A8487-F382-5F84-98AA-281CBEA235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6347" y="4741813"/>
            <a:ext cx="10131423" cy="3668821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Slide Number">
            <a:extLst>
              <a:ext uri="{FF2B5EF4-FFF2-40B4-BE49-F238E27FC236}">
                <a16:creationId xmlns:a16="http://schemas.microsoft.com/office/drawing/2014/main" id="{F7DAB5E1-6AA6-38AC-9141-6DA8E4C691AD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4878796" y="8243915"/>
            <a:ext cx="270869" cy="25402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802"/>
            </a:lvl1pPr>
          </a:lstStyle>
          <a:p>
            <a:fld id="{86CB4B4D-7CA3-9044-876B-883B54F8677D}" type="slidenum">
              <a:rPr/>
              <a:t>26</a:t>
            </a:fld>
            <a:endParaRPr/>
          </a:p>
        </p:txBody>
      </p:sp>
      <p:sp>
        <p:nvSpPr>
          <p:cNvPr id="210" name="250 GeV incl Z pole - facility">
            <a:extLst>
              <a:ext uri="{FF2B5EF4-FFF2-40B4-BE49-F238E27FC236}">
                <a16:creationId xmlns:a16="http://schemas.microsoft.com/office/drawing/2014/main" id="{39ABE8B8-C9E3-0D21-2C17-C46DDE2503A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525071" y="1263596"/>
            <a:ext cx="14640708" cy="581625"/>
          </a:xfrm>
          <a:prstGeom prst="rect">
            <a:avLst/>
          </a:prstGeom>
        </p:spPr>
        <p:txBody>
          <a:bodyPr/>
          <a:lstStyle/>
          <a:p>
            <a:r>
              <a:rPr dirty="0"/>
              <a:t>250 GeV incl Z pole - facility</a:t>
            </a:r>
          </a:p>
        </p:txBody>
      </p:sp>
      <p:sp>
        <p:nvSpPr>
          <p:cNvPr id="211" name="Textplatzhalter 7">
            <a:extLst>
              <a:ext uri="{FF2B5EF4-FFF2-40B4-BE49-F238E27FC236}">
                <a16:creationId xmlns:a16="http://schemas.microsoft.com/office/drawing/2014/main" id="{A88B2DC6-7FB7-C5DD-8CE1-AB98D6201BBD}"/>
              </a:ext>
            </a:extLst>
          </p:cNvPr>
          <p:cNvSpPr txBox="1"/>
          <p:nvPr/>
        </p:nvSpPr>
        <p:spPr>
          <a:xfrm>
            <a:off x="493152" y="1878112"/>
            <a:ext cx="8415342" cy="54205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 lnSpcReduction="10000"/>
          </a:bodyPr>
          <a:lstStyle/>
          <a:p>
            <a:pPr marL="247754" indent="-247754" defTabSz="941466">
              <a:spcBef>
                <a:spcPts val="515"/>
              </a:spcBef>
              <a:buClr>
                <a:srgbClr val="000000"/>
              </a:buClr>
              <a:buSzPct val="100000"/>
              <a:buChar char="•"/>
              <a:tabLst>
                <a:tab pos="359588" algn="l"/>
              </a:tabLst>
              <a:defRPr sz="1600" b="1">
                <a:solidFill>
                  <a:srgbClr val="EB4690"/>
                </a:solidFill>
              </a:defRPr>
            </a:pPr>
            <a:r>
              <a:rPr sz="2059" dirty="0">
                <a:solidFill>
                  <a:srgbClr val="000000"/>
                </a:solidFill>
              </a:rPr>
              <a:t>33.5km long tunnel</a:t>
            </a:r>
            <a:r>
              <a:rPr sz="2059" dirty="0"/>
              <a:t> =&gt; reach 550 GeV with 31.5 MV/m SCRF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 b="1"/>
            </a:pPr>
            <a:r>
              <a:rPr sz="2059" dirty="0"/>
              <a:t>∅ 5.6m, two IPs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 b="1"/>
            </a:pPr>
            <a:r>
              <a:rPr sz="2059" dirty="0"/>
              <a:t>equipped with SCRF for 250 GeV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 b="1"/>
            </a:pPr>
            <a:r>
              <a:rPr sz="2059" dirty="0"/>
              <a:t>10Hz trains of 1312 bunches =&gt; L = 2.7 x 10</a:t>
            </a:r>
            <a:r>
              <a:rPr sz="2059" baseline="31999" dirty="0"/>
              <a:t>34</a:t>
            </a:r>
            <a:r>
              <a:rPr sz="2059" dirty="0"/>
              <a:t> / cm</a:t>
            </a:r>
            <a:r>
              <a:rPr sz="2059" baseline="31999" dirty="0"/>
              <a:t>2</a:t>
            </a:r>
            <a:r>
              <a:rPr sz="2059" dirty="0"/>
              <a:t> / s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 b="1"/>
            </a:pPr>
            <a:r>
              <a:rPr sz="2059" dirty="0"/>
              <a:t>construction cost: 8.29 BCHF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 b="1"/>
            </a:pPr>
            <a:r>
              <a:rPr sz="2059" dirty="0"/>
              <a:t>AC power: 143 MW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/>
            </a:pPr>
            <a:r>
              <a:rPr sz="2059" dirty="0"/>
              <a:t>optionally: beam-dump / fixed-target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>
                <a:solidFill>
                  <a:srgbClr val="FF2F92"/>
                </a:solidFill>
              </a:defRPr>
            </a:pPr>
            <a:r>
              <a:rPr sz="2059" dirty="0"/>
              <a:t>upgrade: double luminosity 2625 bunches / train:</a:t>
            </a:r>
            <a:br>
              <a:rPr sz="2059" dirty="0"/>
            </a:br>
            <a:r>
              <a:rPr sz="2059" dirty="0"/>
              <a:t> +0.77 BCHF + 39MW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 b="1"/>
            </a:pPr>
            <a:r>
              <a:rPr sz="2059" dirty="0"/>
              <a:t>both beams </a:t>
            </a:r>
            <a:r>
              <a:rPr sz="2059" dirty="0" err="1"/>
              <a:t>polarised</a:t>
            </a:r>
            <a:r>
              <a:rPr sz="2059" dirty="0"/>
              <a:t>:</a:t>
            </a:r>
          </a:p>
          <a:p>
            <a:pPr marL="640032" lvl="1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 b="1"/>
            </a:pPr>
            <a:r>
              <a:rPr sz="2059" dirty="0"/>
              <a:t>e-: 80%</a:t>
            </a:r>
          </a:p>
          <a:p>
            <a:pPr marL="640032" lvl="1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 b="1"/>
            </a:pPr>
            <a:r>
              <a:rPr sz="2059" dirty="0"/>
              <a:t>e+: 30%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 b="1"/>
            </a:pPr>
            <a:r>
              <a:rPr sz="2059" dirty="0"/>
              <a:t>3ab-1 @ 250 GeV</a:t>
            </a:r>
          </a:p>
          <a:p>
            <a:pPr marL="247754" indent="-247754" defTabSz="941466">
              <a:spcBef>
                <a:spcPts val="515"/>
              </a:spcBef>
              <a:buSzPct val="100000"/>
              <a:buChar char="•"/>
              <a:tabLst>
                <a:tab pos="359588" algn="l"/>
              </a:tabLst>
              <a:defRPr sz="1600"/>
            </a:pPr>
            <a:r>
              <a:rPr sz="2059" dirty="0"/>
              <a:t>operation at Z pole (</a:t>
            </a:r>
            <a:r>
              <a:rPr sz="2059" dirty="0" err="1"/>
              <a:t>eg</a:t>
            </a:r>
            <a:r>
              <a:rPr sz="2059" dirty="0"/>
              <a:t> 100fb</a:t>
            </a:r>
            <a:r>
              <a:rPr sz="2059" baseline="31999" dirty="0"/>
              <a:t>-1</a:t>
            </a:r>
            <a:r>
              <a:rPr sz="2059" dirty="0"/>
              <a:t>)</a:t>
            </a:r>
            <a:br>
              <a:rPr sz="2059" dirty="0"/>
            </a:br>
            <a:r>
              <a:rPr sz="2059" dirty="0"/>
              <a:t>WW </a:t>
            </a:r>
            <a:r>
              <a:rPr sz="2059" dirty="0" err="1"/>
              <a:t>theshold</a:t>
            </a:r>
            <a:r>
              <a:rPr sz="2059" dirty="0"/>
              <a:t> (</a:t>
            </a:r>
            <a:r>
              <a:rPr sz="2059" dirty="0" err="1"/>
              <a:t>eg</a:t>
            </a:r>
            <a:r>
              <a:rPr sz="2059" dirty="0"/>
              <a:t> 500fb</a:t>
            </a:r>
            <a:r>
              <a:rPr sz="2059" baseline="31999" dirty="0"/>
              <a:t>-1</a:t>
            </a:r>
            <a:r>
              <a:rPr sz="2059" dirty="0"/>
              <a:t>) as needed</a:t>
            </a:r>
          </a:p>
        </p:txBody>
      </p:sp>
      <p:sp>
        <p:nvSpPr>
          <p:cNvPr id="4" name="PlaceHolder 1">
            <a:extLst>
              <a:ext uri="{FF2B5EF4-FFF2-40B4-BE49-F238E27FC236}">
                <a16:creationId xmlns:a16="http://schemas.microsoft.com/office/drawing/2014/main" id="{4A29F729-9711-5CAF-23CE-D620FCDA7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600" b="1" dirty="0">
                <a:solidFill>
                  <a:srgbClr val="FF6600"/>
                </a:solidFill>
                <a:latin typeface="Arial"/>
              </a:rPr>
              <a:t>Staging II</a:t>
            </a:r>
            <a:endParaRPr lang="en-US" sz="3600" b="1" u="none" strike="noStrike" dirty="0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9E8322-EFAA-A84B-8921-0A6E93C775AF}"/>
              </a:ext>
            </a:extLst>
          </p:cNvPr>
          <p:cNvSpPr txBox="1"/>
          <p:nvPr/>
        </p:nvSpPr>
        <p:spPr>
          <a:xfrm>
            <a:off x="8475786" y="1911336"/>
            <a:ext cx="7205496" cy="22595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8225" indent="-238225" defTabSz="905255">
              <a:spcBef>
                <a:spcPts val="500"/>
              </a:spcBef>
              <a:buSzPct val="100000"/>
              <a:buChar char="•"/>
              <a:tabLst>
                <a:tab pos="342900" algn="l"/>
              </a:tabLst>
              <a:defRPr sz="1979"/>
            </a:pPr>
            <a:r>
              <a:rPr lang="en-GB" sz="2000" dirty="0"/>
              <a:t>Upgrade</a:t>
            </a:r>
          </a:p>
          <a:p>
            <a:pPr marL="615415" lvl="1" indent="-238225" defTabSz="905255">
              <a:spcBef>
                <a:spcPts val="500"/>
              </a:spcBef>
              <a:buSzPct val="100000"/>
              <a:buChar char="•"/>
              <a:tabLst>
                <a:tab pos="342900" algn="l"/>
              </a:tabLst>
              <a:defRPr sz="1782"/>
            </a:pPr>
            <a:r>
              <a:rPr lang="en-GB" sz="2000" dirty="0"/>
              <a:t>equipping the additional tunnel with SCRF</a:t>
            </a:r>
          </a:p>
          <a:p>
            <a:pPr marL="615415" lvl="1" indent="-238225" defTabSz="905255">
              <a:spcBef>
                <a:spcPts val="500"/>
              </a:spcBef>
              <a:buSzPct val="100000"/>
              <a:buChar char="•"/>
              <a:tabLst>
                <a:tab pos="342900" algn="l"/>
              </a:tabLst>
              <a:defRPr sz="1782" b="1"/>
            </a:pPr>
            <a:r>
              <a:rPr lang="en-GB" sz="2000" dirty="0"/>
              <a:t>+ 5.46 BCHF</a:t>
            </a:r>
          </a:p>
          <a:p>
            <a:pPr marL="615415" lvl="1" indent="-238225" defTabSz="905255">
              <a:spcBef>
                <a:spcPts val="500"/>
              </a:spcBef>
              <a:buSzPct val="100000"/>
              <a:buChar char="•"/>
              <a:tabLst>
                <a:tab pos="342900" algn="l"/>
              </a:tabLst>
              <a:defRPr sz="1782"/>
            </a:pPr>
            <a:r>
              <a:rPr lang="en-GB" sz="2000" dirty="0"/>
              <a:t>10 Hz trains of 2625 bunches =&gt; 7.7 x 10</a:t>
            </a:r>
            <a:r>
              <a:rPr lang="en-GB" sz="2000" baseline="31999" dirty="0"/>
              <a:t>34</a:t>
            </a:r>
            <a:r>
              <a:rPr lang="en-GB" sz="2000" dirty="0"/>
              <a:t> / cm</a:t>
            </a:r>
            <a:r>
              <a:rPr lang="en-GB" sz="2000" baseline="31999" dirty="0"/>
              <a:t>2</a:t>
            </a:r>
            <a:r>
              <a:rPr lang="en-GB" sz="2000" dirty="0"/>
              <a:t> / s</a:t>
            </a:r>
          </a:p>
          <a:p>
            <a:pPr marL="615415" lvl="1" indent="-238225" defTabSz="905255">
              <a:spcBef>
                <a:spcPts val="500"/>
              </a:spcBef>
              <a:buSzPct val="100000"/>
              <a:buChar char="•"/>
              <a:tabLst>
                <a:tab pos="342900" algn="l"/>
              </a:tabLst>
              <a:defRPr sz="1782" b="1"/>
            </a:pPr>
            <a:r>
              <a:rPr lang="en-GB" sz="2000" dirty="0"/>
              <a:t>AC power 322 MW</a:t>
            </a:r>
          </a:p>
          <a:p>
            <a:pPr marL="615415" lvl="1" indent="-238225" defTabSz="905255">
              <a:spcBef>
                <a:spcPts val="500"/>
              </a:spcBef>
              <a:buSzPct val="100000"/>
              <a:buChar char="•"/>
              <a:tabLst>
                <a:tab pos="342900" algn="l"/>
              </a:tabLst>
              <a:defRPr sz="1782"/>
            </a:pPr>
            <a:r>
              <a:rPr lang="en-GB" sz="2000" dirty="0"/>
              <a:t>target 8 ab</a:t>
            </a:r>
            <a:r>
              <a:rPr lang="en-GB" sz="2000" baseline="31999" dirty="0"/>
              <a:t>-1</a:t>
            </a:r>
          </a:p>
        </p:txBody>
      </p:sp>
      <p:sp>
        <p:nvSpPr>
          <p:cNvPr id="5" name="550 GeV incl ttbar theshold">
            <a:extLst>
              <a:ext uri="{FF2B5EF4-FFF2-40B4-BE49-F238E27FC236}">
                <a16:creationId xmlns:a16="http://schemas.microsoft.com/office/drawing/2014/main" id="{957CA7B7-1CE8-7FA9-8B14-5EE0DA87A9EE}"/>
              </a:ext>
            </a:extLst>
          </p:cNvPr>
          <p:cNvSpPr txBox="1">
            <a:spLocks/>
          </p:cNvSpPr>
          <p:nvPr/>
        </p:nvSpPr>
        <p:spPr>
          <a:xfrm>
            <a:off x="8609705" y="1298792"/>
            <a:ext cx="6587993" cy="45109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3604"/>
              </a:spcBef>
              <a:buSzTx/>
              <a:buFontTx/>
              <a:buNone/>
              <a:defRPr sz="2800" b="1" kern="1200">
                <a:solidFill>
                  <a:srgbClr val="EB4690"/>
                </a:solidFill>
                <a:latin typeface="+mn-lt"/>
                <a:ea typeface="+mn-ea"/>
                <a:cs typeface="+mn-cs"/>
              </a:defRPr>
            </a:lvl1pPr>
            <a:lvl2pPr marL="0" indent="343243" algn="l" defTabSz="914400" rtl="0" eaLnBrk="1" latinLnBrk="0" hangingPunct="1">
              <a:lnSpc>
                <a:spcPct val="90000"/>
              </a:lnSpc>
              <a:spcBef>
                <a:spcPts val="3604"/>
              </a:spcBef>
              <a:buSzTx/>
              <a:buFontTx/>
              <a:buNone/>
              <a:defRPr sz="2400" b="1" kern="1200">
                <a:solidFill>
                  <a:srgbClr val="EB46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3604"/>
              </a:spcBef>
              <a:buFontTx/>
              <a:buChar char="•"/>
              <a:defRPr sz="2000" b="1" kern="1200">
                <a:solidFill>
                  <a:srgbClr val="EB46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3604"/>
              </a:spcBef>
              <a:buFontTx/>
              <a:buChar char="•"/>
              <a:defRPr sz="1800" b="1" kern="1200">
                <a:solidFill>
                  <a:srgbClr val="EB46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3604"/>
              </a:spcBef>
              <a:buFontTx/>
              <a:buChar char="•"/>
              <a:defRPr sz="1800" b="1" kern="1200">
                <a:solidFill>
                  <a:srgbClr val="EB46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550 GeV incl ttbar theshold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431587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>
            <a:extLst>
              <a:ext uri="{FF2B5EF4-FFF2-40B4-BE49-F238E27FC236}">
                <a16:creationId xmlns:a16="http://schemas.microsoft.com/office/drawing/2014/main" id="{1988EC47-9709-D10D-5CA7-52585658E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600" b="1" u="none" strike="noStrike" dirty="0">
                <a:solidFill>
                  <a:srgbClr val="FF6600"/>
                </a:solidFill>
                <a:uFillTx/>
                <a:latin typeface="Arial"/>
              </a:rPr>
              <a:t>Running Scenarios up to 5</a:t>
            </a:r>
            <a:r>
              <a:rPr lang="en-US" sz="3600" b="1" dirty="0">
                <a:solidFill>
                  <a:srgbClr val="FF6600"/>
                </a:solidFill>
                <a:latin typeface="Arial"/>
              </a:rPr>
              <a:t>50 GeV</a:t>
            </a:r>
            <a:endParaRPr lang="en-US" sz="3600" b="1" u="none" strike="noStrike" dirty="0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3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4878796" y="8243915"/>
            <a:ext cx="270869" cy="25402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802"/>
            </a:lvl1pPr>
          </a:lstStyle>
          <a:p>
            <a:fld id="{86CB4B4D-7CA3-9044-876B-883B54F8677D}" type="slidenum">
              <a:rPr/>
              <a:t>27</a:t>
            </a:fld>
            <a:endParaRPr/>
          </a:p>
        </p:txBody>
      </p:sp>
      <p:sp>
        <p:nvSpPr>
          <p:cNvPr id="308" name="baseline"/>
          <p:cNvSpPr txBox="1">
            <a:spLocks noGrp="1"/>
          </p:cNvSpPr>
          <p:nvPr>
            <p:ph type="body" sz="quarter" idx="1"/>
          </p:nvPr>
        </p:nvSpPr>
        <p:spPr>
          <a:xfrm>
            <a:off x="1575949" y="1693916"/>
            <a:ext cx="2846081" cy="5805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2F92"/>
                </a:solidFill>
              </a:defRPr>
            </a:lvl1pPr>
          </a:lstStyle>
          <a:p>
            <a:r>
              <a:rPr dirty="0"/>
              <a:t>baseline </a:t>
            </a:r>
          </a:p>
        </p:txBody>
      </p:sp>
      <p:pic>
        <p:nvPicPr>
          <p:cNvPr id="309" name="lumi_LCF4CERN_10Hz_3ab-1.pdf" descr="lumi_LCF4CERN_10Hz_3ab-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99" y="2274471"/>
            <a:ext cx="6853672" cy="4943831"/>
          </a:xfrm>
          <a:prstGeom prst="rect">
            <a:avLst/>
          </a:prstGeom>
          <a:ln w="12700">
            <a:miter lim="400000"/>
          </a:ln>
        </p:spPr>
      </p:pic>
      <p:sp>
        <p:nvSpPr>
          <p:cNvPr id="310" name="start immediately with full power"/>
          <p:cNvSpPr txBox="1"/>
          <p:nvPr/>
        </p:nvSpPr>
        <p:spPr>
          <a:xfrm>
            <a:off x="9505939" y="1695510"/>
            <a:ext cx="4221194" cy="580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>
            <a:lvl1pPr defTabSz="841247">
              <a:lnSpc>
                <a:spcPct val="110000"/>
              </a:lnSpc>
              <a:spcBef>
                <a:spcPts val="2500"/>
              </a:spcBef>
              <a:tabLst>
                <a:tab pos="317500" algn="l"/>
              </a:tabLst>
              <a:defRPr sz="1656" b="1">
                <a:solidFill>
                  <a:srgbClr val="FF2F92"/>
                </a:solidFill>
              </a:defRPr>
            </a:lvl1pPr>
          </a:lstStyle>
          <a:p>
            <a:r>
              <a:rPr sz="2131" dirty="0"/>
              <a:t>start immediately with full power </a:t>
            </a:r>
          </a:p>
        </p:txBody>
      </p:sp>
      <p:pic>
        <p:nvPicPr>
          <p:cNvPr id="311" name="lumi_LCF4CERN_10Hz_3ab-1_Lup.pdf" descr="lumi_LCF4CERN_10Hz_3ab-1_Lup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9244" y="2274471"/>
            <a:ext cx="6853672" cy="49438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4878796" y="8243915"/>
            <a:ext cx="270869" cy="25402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802"/>
            </a:lvl1pPr>
          </a:lstStyle>
          <a:p>
            <a:fld id="{86CB4B4D-7CA3-9044-876B-883B54F8677D}" type="slidenum">
              <a:rPr/>
              <a:t>28</a:t>
            </a:fld>
            <a:endParaRPr/>
          </a:p>
        </p:txBody>
      </p:sp>
      <p:sp>
        <p:nvSpPr>
          <p:cNvPr id="315" name="take some polarised data at lower energies"/>
          <p:cNvSpPr txBox="1">
            <a:spLocks noGrp="1"/>
          </p:cNvSpPr>
          <p:nvPr>
            <p:ph type="body" sz="quarter" idx="1"/>
          </p:nvPr>
        </p:nvSpPr>
        <p:spPr>
          <a:xfrm>
            <a:off x="525071" y="1396184"/>
            <a:ext cx="6371029" cy="413565"/>
          </a:xfrm>
          <a:prstGeom prst="rect">
            <a:avLst/>
          </a:prstGeom>
        </p:spPr>
        <p:txBody>
          <a:bodyPr>
            <a:noAutofit/>
          </a:bodyPr>
          <a:lstStyle>
            <a:lvl1pPr defTabSz="850391">
              <a:spcBef>
                <a:spcPts val="2600"/>
              </a:spcBef>
              <a:tabLst>
                <a:tab pos="330200" algn="l"/>
              </a:tabLst>
              <a:defRPr sz="1674">
                <a:solidFill>
                  <a:srgbClr val="FF2F92"/>
                </a:solidFill>
              </a:defRPr>
            </a:lvl1pPr>
          </a:lstStyle>
          <a:p>
            <a:r>
              <a:rPr sz="2320" dirty="0"/>
              <a:t>take some </a:t>
            </a:r>
            <a:r>
              <a:rPr sz="2320" dirty="0" err="1"/>
              <a:t>polarised</a:t>
            </a:r>
            <a:r>
              <a:rPr sz="2320" dirty="0"/>
              <a:t> data at lower energies </a:t>
            </a:r>
          </a:p>
        </p:txBody>
      </p:sp>
      <p:pic>
        <p:nvPicPr>
          <p:cNvPr id="316" name="lumi_LCF4CERN_550GeV.pdf" descr="lumi_LCF4CERN_550GeV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99" y="2274471"/>
            <a:ext cx="6853672" cy="4943831"/>
          </a:xfrm>
          <a:prstGeom prst="rect">
            <a:avLst/>
          </a:prstGeom>
          <a:ln w="12700">
            <a:miter lim="400000"/>
          </a:ln>
        </p:spPr>
      </p:pic>
      <p:sp>
        <p:nvSpPr>
          <p:cNvPr id="317" name="or go more quickly to TeV range"/>
          <p:cNvSpPr txBox="1"/>
          <p:nvPr/>
        </p:nvSpPr>
        <p:spPr>
          <a:xfrm>
            <a:off x="8168458" y="1344438"/>
            <a:ext cx="5041106" cy="580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>
            <a:lvl1pPr defTabSz="914400">
              <a:lnSpc>
                <a:spcPct val="110000"/>
              </a:lnSpc>
              <a:spcBef>
                <a:spcPts val="2800"/>
              </a:spcBef>
              <a:tabLst>
                <a:tab pos="355600" algn="l"/>
              </a:tabLst>
              <a:defRPr b="1">
                <a:solidFill>
                  <a:srgbClr val="FF2F92"/>
                </a:solidFill>
              </a:defRPr>
            </a:lvl1pPr>
          </a:lstStyle>
          <a:p>
            <a:r>
              <a:rPr sz="2317" dirty="0"/>
              <a:t>or go more quickly to TeV range</a:t>
            </a:r>
          </a:p>
        </p:txBody>
      </p:sp>
      <p:pic>
        <p:nvPicPr>
          <p:cNvPr id="318" name="lumi_LCF4CERN_TeV.pdf" descr="lumi_LCF4CERN_TeV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9244" y="2274471"/>
            <a:ext cx="6853672" cy="494383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PlaceHolder 1">
            <a:extLst>
              <a:ext uri="{FF2B5EF4-FFF2-40B4-BE49-F238E27FC236}">
                <a16:creationId xmlns:a16="http://schemas.microsoft.com/office/drawing/2014/main" id="{609A6E8D-D37A-0E64-DA60-4D4465266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760" y="70528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600" b="1" u="none" strike="noStrike" dirty="0">
                <a:solidFill>
                  <a:srgbClr val="FF6600"/>
                </a:solidFill>
                <a:uFillTx/>
                <a:latin typeface="Arial"/>
              </a:rPr>
              <a:t>Running Scenarios </a:t>
            </a:r>
            <a:r>
              <a:rPr lang="en-US" sz="3600" b="1" dirty="0">
                <a:solidFill>
                  <a:srgbClr val="FF6600"/>
                </a:solidFill>
                <a:latin typeface="Arial"/>
              </a:rPr>
              <a:t>starting at</a:t>
            </a:r>
            <a:r>
              <a:rPr lang="en-US" sz="3600" b="1" u="none" strike="noStrike" dirty="0">
                <a:solidFill>
                  <a:srgbClr val="FF6600"/>
                </a:solidFill>
                <a:uFillTx/>
                <a:latin typeface="Arial"/>
              </a:rPr>
              <a:t> 5</a:t>
            </a:r>
            <a:r>
              <a:rPr lang="en-US" sz="3600" b="1" dirty="0">
                <a:solidFill>
                  <a:srgbClr val="FF6600"/>
                </a:solidFill>
                <a:latin typeface="Arial"/>
              </a:rPr>
              <a:t>50 GeV</a:t>
            </a:r>
            <a:endParaRPr lang="en-US" sz="3600" b="1" u="none" strike="noStrike" dirty="0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5" name="An LCF gives flexibility to decide exact program based on scientific and technological progress / break-thoughs">
            <a:extLst>
              <a:ext uri="{FF2B5EF4-FFF2-40B4-BE49-F238E27FC236}">
                <a16:creationId xmlns:a16="http://schemas.microsoft.com/office/drawing/2014/main" id="{FCD6B7BD-BA96-F398-B122-47584051FBF9}"/>
              </a:ext>
            </a:extLst>
          </p:cNvPr>
          <p:cNvSpPr txBox="1"/>
          <p:nvPr/>
        </p:nvSpPr>
        <p:spPr>
          <a:xfrm>
            <a:off x="4464541" y="3606412"/>
            <a:ext cx="6443920" cy="1135733"/>
          </a:xfrm>
          <a:prstGeom prst="rect">
            <a:avLst/>
          </a:prstGeom>
          <a:solidFill>
            <a:srgbClr val="FFFB00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2689" tIns="32689" rIns="32689" bIns="32689" anchor="ctr">
            <a:spAutoFit/>
          </a:bodyPr>
          <a:lstStyle>
            <a:lvl1pPr algn="ctr" defTabSz="412750"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317"/>
              <a:t>An LCF gives flexibility to decide exact program based on scientific and technological progress / break-thoughs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dvAuto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PlaceHolder 1"/>
          <p:cNvSpPr>
            <a:spLocks noGrp="1"/>
          </p:cNvSpPr>
          <p:nvPr>
            <p:ph type="title"/>
          </p:nvPr>
        </p:nvSpPr>
        <p:spPr>
          <a:xfrm>
            <a:off x="1057680" y="182880"/>
            <a:ext cx="14121360" cy="7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600" b="1" u="none" strike="noStrike" dirty="0">
                <a:solidFill>
                  <a:srgbClr val="FF0000"/>
                </a:solidFill>
                <a:uFillTx/>
                <a:latin typeface="Arial"/>
              </a:rPr>
              <a:t>Summary and Conclusion</a:t>
            </a:r>
          </a:p>
        </p:txBody>
      </p:sp>
      <p:sp>
        <p:nvSpPr>
          <p:cNvPr id="565" name="Espace réservé du numéro de diapositive 4_3"/>
          <p:cNvSpPr/>
          <p:nvPr/>
        </p:nvSpPr>
        <p:spPr>
          <a:xfrm>
            <a:off x="11251440" y="10643040"/>
            <a:ext cx="3652560" cy="80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16000" indent="-216000" algn="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fld id="{67BD898F-A519-4648-9E5C-4CFF4F675E5D}" type="slidenum">
              <a:rPr lang="en-US" sz="1400" b="0" i="1" u="none" strike="noStrike">
                <a:solidFill>
                  <a:srgbClr val="000000"/>
                </a:solidFill>
                <a:uFillTx/>
                <a:latin typeface="Bitstream Vera Serif"/>
                <a:ea typeface="Bitstream Vera Sans"/>
              </a:rPr>
              <a:t>29</a:t>
            </a:fld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39B53D1-CDF5-4562-9692-AB52AFF2ECD9}" type="slidenum">
              <a:rPr/>
              <a:t>29</a:t>
            </a:fld>
            <a:endParaRPr/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CB0AF045-BDFC-636A-0F78-E6012DF32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1100" y="1366838"/>
            <a:ext cx="13084175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6168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1pPr>
            <a:lvl2pPr marL="4318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>
              <a:buSzPct val="45000"/>
              <a:buFont typeface="Wingdings" pitchFamily="2" charset="2"/>
              <a:buChar char=""/>
            </a:pPr>
            <a:r>
              <a:rPr lang="en-US" altLang="en-FR" sz="2400" dirty="0" err="1">
                <a:solidFill>
                  <a:srgbClr val="3333FF"/>
                </a:solidFill>
              </a:rPr>
              <a:t>e+e</a:t>
            </a:r>
            <a:r>
              <a:rPr lang="en-US" altLang="en-FR" sz="2400" dirty="0">
                <a:solidFill>
                  <a:srgbClr val="3333FF"/>
                </a:solidFill>
              </a:rPr>
              <a:t>- colliders are indispensable tools to understand and/or discover the nature of new physics</a:t>
            </a:r>
          </a:p>
          <a:p>
            <a:pPr lvl="1">
              <a:buSzPct val="45000"/>
              <a:buFont typeface="Wingdings" pitchFamily="2" charset="2"/>
              <a:buChar char=""/>
            </a:pPr>
            <a:r>
              <a:rPr lang="en-US" altLang="en-FR" sz="2200" dirty="0"/>
              <a:t>Precision on Higgs couplings at or below 1% level</a:t>
            </a:r>
          </a:p>
          <a:p>
            <a:pPr lvl="1">
              <a:buSzPct val="45000"/>
              <a:buFont typeface="Wingdings" pitchFamily="2" charset="2"/>
              <a:buChar char=""/>
            </a:pPr>
            <a:r>
              <a:rPr lang="en-US" altLang="en-FR" sz="2200" dirty="0" err="1"/>
              <a:t>Indrect</a:t>
            </a:r>
            <a:r>
              <a:rPr lang="en-US" altLang="en-FR" sz="2200" dirty="0"/>
              <a:t> and direct discovery potential at all </a:t>
            </a:r>
            <a:r>
              <a:rPr lang="en-US" altLang="en-FR" sz="2200" dirty="0" err="1"/>
              <a:t>centre</a:t>
            </a:r>
            <a:r>
              <a:rPr lang="en-US" altLang="en-FR" sz="2200" dirty="0"/>
              <a:t>-of-mass energies</a:t>
            </a:r>
          </a:p>
          <a:p>
            <a:pPr lvl="1">
              <a:buSzPct val="45000"/>
              <a:buFont typeface="Wingdings" pitchFamily="2" charset="2"/>
              <a:buChar char=""/>
            </a:pPr>
            <a:r>
              <a:rPr lang="en-US" altLang="en-FR" sz="2200" dirty="0"/>
              <a:t>Light scalars or vector bosons with different gauge symmetry</a:t>
            </a:r>
          </a:p>
          <a:p>
            <a:pPr>
              <a:buSzPct val="45000"/>
              <a:buFont typeface="Wingdings" pitchFamily="2" charset="2"/>
              <a:buNone/>
            </a:pPr>
            <a:endParaRPr lang="en-US" altLang="en-FR" sz="2200" dirty="0">
              <a:solidFill>
                <a:srgbClr val="3333FF"/>
              </a:solidFill>
            </a:endParaRPr>
          </a:p>
          <a:p>
            <a:pPr>
              <a:buSzPct val="45000"/>
              <a:buFont typeface="Wingdings" pitchFamily="2" charset="2"/>
              <a:buChar char=""/>
            </a:pPr>
            <a:r>
              <a:rPr lang="en-US" altLang="en-FR" sz="2400" dirty="0">
                <a:solidFill>
                  <a:srgbClr val="0000FF"/>
                </a:solidFill>
              </a:rPr>
              <a:t>Full exploitation of physics potential requires large energy coverage and </a:t>
            </a:r>
            <a:r>
              <a:rPr lang="en-US" altLang="en-FR" sz="2400" dirty="0" err="1">
                <a:solidFill>
                  <a:srgbClr val="0000FF"/>
                </a:solidFill>
              </a:rPr>
              <a:t>polarised</a:t>
            </a:r>
            <a:r>
              <a:rPr lang="en-US" altLang="en-FR" sz="2400" dirty="0">
                <a:solidFill>
                  <a:srgbClr val="0000FF"/>
                </a:solidFill>
              </a:rPr>
              <a:t> beams</a:t>
            </a:r>
          </a:p>
          <a:p>
            <a:pPr lvl="1">
              <a:buSzPct val="45000"/>
              <a:buFont typeface="Wingdings" pitchFamily="2" charset="2"/>
              <a:buChar char=""/>
            </a:pPr>
            <a:r>
              <a:rPr lang="en-US" altLang="en-FR" sz="2200" dirty="0"/>
              <a:t>Effects at HZ threshold and below are expected to become more prominent at higher energies</a:t>
            </a:r>
          </a:p>
          <a:p>
            <a:pPr lvl="1">
              <a:buSzPct val="45000"/>
              <a:buFont typeface="Wingdings" pitchFamily="2" charset="2"/>
              <a:buChar char=""/>
            </a:pPr>
            <a:r>
              <a:rPr lang="en-US" altLang="en-FR" sz="2200" dirty="0"/>
              <a:t>New physics signals and relevant operators depend on chiral state of initial and final state fermions</a:t>
            </a:r>
          </a:p>
          <a:p>
            <a:pPr lvl="1">
              <a:buSzPct val="45000"/>
              <a:buFont typeface="Wingdings" pitchFamily="2" charset="2"/>
              <a:buChar char=""/>
            </a:pPr>
            <a:r>
              <a:rPr lang="en-US" altLang="en-FR" sz="2200" dirty="0"/>
              <a:t>(“Early”) direct measurement of the Higgs-</a:t>
            </a:r>
            <a:r>
              <a:rPr lang="en-US" altLang="en-FR" sz="2200" dirty="0" err="1"/>
              <a:t>selfcoupling</a:t>
            </a:r>
            <a:endParaRPr lang="en-US" altLang="en-FR" sz="2200" dirty="0"/>
          </a:p>
          <a:p>
            <a:pPr lvl="1">
              <a:buSzPct val="45000"/>
              <a:buFont typeface="Wingdings" pitchFamily="2" charset="2"/>
              <a:buChar char=""/>
            </a:pPr>
            <a:r>
              <a:rPr lang="en-US" altLang="en-FR" sz="2200" dirty="0"/>
              <a:t>Sufficient lever arm to react to HL-LHC results</a:t>
            </a:r>
          </a:p>
          <a:p>
            <a:pPr lvl="2">
              <a:buSzPct val="45000"/>
              <a:buFont typeface="Wingdings" pitchFamily="2" charset="2"/>
              <a:buChar char=""/>
            </a:pPr>
            <a:r>
              <a:rPr lang="en-US" altLang="en-FR" sz="2200" dirty="0"/>
              <a:t> Remember also the “LEP disaster”, Higgs missed by 30 GeV in </a:t>
            </a:r>
            <a:r>
              <a:rPr lang="en-US" altLang="en-FR" sz="2200" dirty="0" err="1"/>
              <a:t>centre</a:t>
            </a:r>
            <a:r>
              <a:rPr lang="en-US" altLang="en-FR" sz="2200" dirty="0"/>
              <a:t>-of-mass</a:t>
            </a:r>
          </a:p>
          <a:p>
            <a:pPr>
              <a:buSzPct val="45000"/>
              <a:buFont typeface="Wingdings" pitchFamily="2" charset="2"/>
              <a:buNone/>
            </a:pPr>
            <a:endParaRPr lang="en-US" altLang="en-FR" sz="2200" dirty="0">
              <a:solidFill>
                <a:srgbClr val="FF0000"/>
              </a:solidFill>
            </a:endParaRPr>
          </a:p>
          <a:p>
            <a:pPr>
              <a:buSzPct val="45000"/>
              <a:buFont typeface="Wingdings" pitchFamily="2" charset="2"/>
              <a:buChar char=""/>
            </a:pPr>
            <a:r>
              <a:rPr lang="en-US" altLang="en-FR" sz="2400" dirty="0">
                <a:solidFill>
                  <a:srgbClr val="FF0000"/>
                </a:solidFill>
              </a:rPr>
              <a:t>A clear pattern of anomalies would be an excellent (and maybe the only) </a:t>
            </a:r>
          </a:p>
          <a:p>
            <a:pPr>
              <a:buClrTx/>
              <a:buSzTx/>
              <a:buFontTx/>
              <a:buNone/>
            </a:pPr>
            <a:r>
              <a:rPr lang="en-US" altLang="en-FR" sz="2400" dirty="0">
                <a:solidFill>
                  <a:srgbClr val="FF0000"/>
                </a:solidFill>
              </a:rPr>
              <a:t>  motivation for a large hadron machine</a:t>
            </a:r>
          </a:p>
          <a:p>
            <a:pPr>
              <a:buSzPct val="45000"/>
              <a:buFont typeface="Wingdings" pitchFamily="2" charset="2"/>
              <a:buNone/>
            </a:pPr>
            <a:endParaRPr lang="en-US" altLang="en-FR" sz="2200" dirty="0">
              <a:solidFill>
                <a:srgbClr val="FF0000"/>
              </a:solidFill>
            </a:endParaRPr>
          </a:p>
          <a:p>
            <a:pPr>
              <a:buSzPct val="45000"/>
              <a:buFont typeface="Wingdings" pitchFamily="2" charset="2"/>
              <a:buChar char=""/>
            </a:pPr>
            <a:r>
              <a:rPr lang="en-US" altLang="en-FR" sz="2400" dirty="0">
                <a:solidFill>
                  <a:srgbClr val="FF0000"/>
                </a:solidFill>
              </a:rPr>
              <a:t>Linear Collider Facility based on SCRF is close at hand </a:t>
            </a:r>
          </a:p>
          <a:p>
            <a:pPr lvl="1">
              <a:buSzPct val="45000"/>
              <a:buFont typeface="Wingdings" pitchFamily="2" charset="2"/>
              <a:buChar char=""/>
            </a:pPr>
            <a:r>
              <a:rPr lang="en-US" altLang="en-FR" sz="2400" dirty="0"/>
              <a:t>Attractive options for innovative accelerator (and detector) concepts</a:t>
            </a:r>
          </a:p>
          <a:p>
            <a:pPr lvl="1">
              <a:buSzPct val="45000"/>
              <a:buFont typeface="Wingdings" pitchFamily="2" charset="2"/>
              <a:buChar char=""/>
            </a:pPr>
            <a:r>
              <a:rPr lang="en-US" altLang="en-FR" sz="2400" dirty="0" err="1"/>
              <a:t>LCVision</a:t>
            </a:r>
            <a:r>
              <a:rPr lang="en-US" altLang="en-FR" sz="2400" dirty="0"/>
              <a:t> effort to coordinate the different proposals</a:t>
            </a:r>
          </a:p>
          <a:p>
            <a:pPr lvl="1">
              <a:buSzPct val="45000"/>
              <a:buFont typeface="Wingdings" pitchFamily="2" charset="2"/>
              <a:buChar char=""/>
            </a:pPr>
            <a:r>
              <a:rPr lang="en-US" altLang="en-FR" sz="2400" dirty="0"/>
              <a:t>Require close collaboration between Physics and Detector and Accelerator Experts! </a:t>
            </a:r>
          </a:p>
          <a:p>
            <a:pPr>
              <a:buClrTx/>
              <a:buSzTx/>
              <a:buFontTx/>
              <a:buNone/>
            </a:pPr>
            <a:endParaRPr lang="en-US" altLang="en-FR" sz="2400" dirty="0"/>
          </a:p>
        </p:txBody>
      </p:sp>
      <p:sp>
        <p:nvSpPr>
          <p:cNvPr id="4" name="In order to receive full attention for the LCVision idea: complement a generic, site-independent concept with…">
            <a:extLst>
              <a:ext uri="{FF2B5EF4-FFF2-40B4-BE49-F238E27FC236}">
                <a16:creationId xmlns:a16="http://schemas.microsoft.com/office/drawing/2014/main" id="{B0716BCB-1528-AB69-533E-F38CC6B53473}"/>
              </a:ext>
            </a:extLst>
          </p:cNvPr>
          <p:cNvSpPr txBox="1"/>
          <p:nvPr/>
        </p:nvSpPr>
        <p:spPr>
          <a:xfrm>
            <a:off x="4203783" y="4100972"/>
            <a:ext cx="6158409" cy="640429"/>
          </a:xfrm>
          <a:prstGeom prst="rect">
            <a:avLst/>
          </a:prstGeom>
          <a:solidFill>
            <a:srgbClr val="FFFB00"/>
          </a:solidFill>
          <a:ln w="63500">
            <a:solidFill>
              <a:srgbClr val="EB469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81723" tIns="81723" rIns="81723" bIns="81723">
            <a:spAutoFit/>
          </a:bodyPr>
          <a:lstStyle/>
          <a:p>
            <a:pPr algn="ctr" defTabSz="2353666">
              <a:tabLst>
                <a:tab pos="915314" algn="l"/>
              </a:tabLst>
              <a:defRPr sz="2000" b="1"/>
            </a:pPr>
            <a:r>
              <a:rPr lang="en-US" sz="3089" dirty="0"/>
              <a:t>Over to Angeles</a:t>
            </a:r>
            <a:endParaRPr sz="3089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dvAuto="0"/>
      <p:bldP spid="4" grpId="1" animBg="1"/>
      <p:bldP spid="4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600" b="1" u="none" strike="noStrike">
                <a:solidFill>
                  <a:srgbClr val="FF6600"/>
                </a:solidFill>
                <a:uFillTx/>
                <a:latin typeface="Arial"/>
              </a:rPr>
              <a:t>Science Driver Higgs Boson</a:t>
            </a:r>
            <a:endParaRPr lang="en-US" sz="360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pic>
        <p:nvPicPr>
          <p:cNvPr id="175" name="Picture 174"/>
          <p:cNvPicPr/>
          <p:nvPr/>
        </p:nvPicPr>
        <p:blipFill>
          <a:blip r:embed="rId2"/>
          <a:stretch/>
        </p:blipFill>
        <p:spPr>
          <a:xfrm>
            <a:off x="3366720" y="1427040"/>
            <a:ext cx="8878680" cy="619956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A9DE7D2E-F628-4E18-A448-AAA666807553}" type="slidenum">
              <a:rPr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38301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TextBox 566"/>
          <p:cNvSpPr txBox="1"/>
          <p:nvPr/>
        </p:nvSpPr>
        <p:spPr>
          <a:xfrm>
            <a:off x="4226400" y="2852280"/>
            <a:ext cx="281160" cy="21394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68" name="TextBox 567"/>
          <p:cNvSpPr txBox="1"/>
          <p:nvPr/>
        </p:nvSpPr>
        <p:spPr>
          <a:xfrm>
            <a:off x="6405120" y="3737880"/>
            <a:ext cx="2572920" cy="8517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3200" b="1" u="none" strike="noStrike">
                <a:solidFill>
                  <a:srgbClr val="FF6633"/>
                </a:solidFill>
                <a:uFillTx/>
                <a:latin typeface="Arial"/>
              </a:rPr>
              <a:t>Backup</a:t>
            </a: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4878796" y="8243916"/>
            <a:ext cx="179969" cy="33361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31</a:t>
            </a:fld>
            <a:endParaRPr/>
          </a:p>
        </p:txBody>
      </p:sp>
      <p:sp>
        <p:nvSpPr>
          <p:cNvPr id="154" name="LCVision EPPSU docu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LCVision EPPSU documents</a:t>
            </a:r>
          </a:p>
        </p:txBody>
      </p:sp>
      <p:pic>
        <p:nvPicPr>
          <p:cNvPr id="155" name="Google Shape;55;p13" descr="Google Shape;55;p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49" y="1047381"/>
            <a:ext cx="9835033" cy="6556689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Google Shape;57;p13"/>
          <p:cNvSpPr txBox="1"/>
          <p:nvPr/>
        </p:nvSpPr>
        <p:spPr>
          <a:xfrm>
            <a:off x="3181515" y="4307432"/>
            <a:ext cx="4147678" cy="126759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56881" tIns="156881" rIns="156881" bIns="156881">
            <a:spAutoFit/>
          </a:bodyPr>
          <a:lstStyle>
            <a:lvl1pPr algn="ctr" defTabSz="1219200">
              <a:defRPr sz="2400">
                <a:solidFill>
                  <a:srgbClr val="595959"/>
                </a:solidFill>
              </a:defRPr>
            </a:lvl1pPr>
          </a:lstStyle>
          <a:p>
            <a:r>
              <a:rPr sz="3089"/>
              <a:t>LC Physics Case &amp; long-term vision</a:t>
            </a:r>
          </a:p>
        </p:txBody>
      </p:sp>
      <p:sp>
        <p:nvSpPr>
          <p:cNvPr id="157" name="Google Shape;58;p13"/>
          <p:cNvSpPr txBox="1"/>
          <p:nvPr/>
        </p:nvSpPr>
        <p:spPr>
          <a:xfrm>
            <a:off x="3181515" y="5584751"/>
            <a:ext cx="4147678" cy="79221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56881" tIns="156881" rIns="156881" bIns="156881">
            <a:spAutoFit/>
          </a:bodyPr>
          <a:lstStyle>
            <a:lvl1pPr algn="ctr" defTabSz="1219200">
              <a:defRPr sz="2400">
                <a:solidFill>
                  <a:srgbClr val="595959"/>
                </a:solidFill>
              </a:defRPr>
            </a:lvl1pPr>
          </a:lstStyle>
          <a:p>
            <a:r>
              <a:rPr sz="3089"/>
              <a:t>LCF @ CERN </a:t>
            </a:r>
          </a:p>
        </p:txBody>
      </p:sp>
      <p:sp>
        <p:nvSpPr>
          <p:cNvPr id="158" name="Google Shape;62;p13"/>
          <p:cNvSpPr txBox="1"/>
          <p:nvPr/>
        </p:nvSpPr>
        <p:spPr>
          <a:xfrm>
            <a:off x="11119972" y="2866226"/>
            <a:ext cx="4147678" cy="79221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56881" tIns="156881" rIns="156881" bIns="156881">
            <a:spAutoFit/>
          </a:bodyPr>
          <a:lstStyle/>
          <a:p>
            <a:pPr algn="ctr" defTabSz="1569110">
              <a:defRPr sz="2400">
                <a:solidFill>
                  <a:srgbClr val="595959"/>
                </a:solidFill>
              </a:defRPr>
            </a:pPr>
            <a:r>
              <a:rPr sz="3089"/>
              <a:t>C</a:t>
            </a:r>
            <a:r>
              <a:rPr sz="3089" baseline="30500"/>
              <a:t>3</a:t>
            </a:r>
          </a:p>
        </p:txBody>
      </p:sp>
      <p:sp>
        <p:nvSpPr>
          <p:cNvPr id="159" name="Google Shape;64;p13"/>
          <p:cNvSpPr txBox="1"/>
          <p:nvPr/>
        </p:nvSpPr>
        <p:spPr>
          <a:xfrm>
            <a:off x="11133420" y="4290284"/>
            <a:ext cx="4147678" cy="79221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56881" tIns="156881" rIns="156881" bIns="156881">
            <a:spAutoFit/>
          </a:bodyPr>
          <a:lstStyle>
            <a:lvl1pPr algn="ctr" defTabSz="1219200">
              <a:defRPr sz="2400">
                <a:solidFill>
                  <a:srgbClr val="595959"/>
                </a:solidFill>
              </a:defRPr>
            </a:lvl1pPr>
          </a:lstStyle>
          <a:p>
            <a:r>
              <a:rPr sz="3089"/>
              <a:t>HALHF</a:t>
            </a:r>
          </a:p>
        </p:txBody>
      </p:sp>
      <p:sp>
        <p:nvSpPr>
          <p:cNvPr id="160" name="Google Shape;65;p13"/>
          <p:cNvSpPr txBox="1"/>
          <p:nvPr/>
        </p:nvSpPr>
        <p:spPr>
          <a:xfrm>
            <a:off x="11149765" y="5783595"/>
            <a:ext cx="4147678" cy="79221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56881" tIns="156881" rIns="156881" bIns="156881">
            <a:spAutoFit/>
          </a:bodyPr>
          <a:lstStyle>
            <a:lvl1pPr algn="ctr" defTabSz="1219200">
              <a:defRPr sz="2400">
                <a:solidFill>
                  <a:srgbClr val="595959"/>
                </a:solidFill>
              </a:defRPr>
            </a:lvl1pPr>
          </a:lstStyle>
          <a:p>
            <a:r>
              <a:rPr sz="3089"/>
              <a:t>10 TeV Wakefield</a:t>
            </a:r>
          </a:p>
        </p:txBody>
      </p:sp>
      <p:sp>
        <p:nvSpPr>
          <p:cNvPr id="161" name="Google Shape;68;p13"/>
          <p:cNvSpPr txBox="1"/>
          <p:nvPr/>
        </p:nvSpPr>
        <p:spPr>
          <a:xfrm>
            <a:off x="8376827" y="3492178"/>
            <a:ext cx="2202280" cy="102997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56881" tIns="156881" rIns="156881" bIns="156881">
            <a:spAutoFit/>
          </a:bodyPr>
          <a:lstStyle>
            <a:lvl1pPr defTabSz="1219200">
              <a:defRPr>
                <a:solidFill>
                  <a:srgbClr val="CC0000"/>
                </a:solidFill>
              </a:defRPr>
            </a:lvl1pPr>
          </a:lstStyle>
          <a:p>
            <a:r>
              <a:rPr sz="2317"/>
              <a:t>Technologies and upgrades</a:t>
            </a:r>
          </a:p>
        </p:txBody>
      </p:sp>
      <p:sp>
        <p:nvSpPr>
          <p:cNvPr id="162" name="Google Shape;61;p13"/>
          <p:cNvSpPr txBox="1"/>
          <p:nvPr/>
        </p:nvSpPr>
        <p:spPr>
          <a:xfrm>
            <a:off x="11119972" y="1437769"/>
            <a:ext cx="4147678" cy="79221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56881" tIns="156881" rIns="156881" bIns="156881">
            <a:spAutoFit/>
          </a:bodyPr>
          <a:lstStyle>
            <a:lvl1pPr algn="ctr" defTabSz="1219200">
              <a:defRPr sz="2400">
                <a:solidFill>
                  <a:srgbClr val="595959"/>
                </a:solidFill>
              </a:defRPr>
            </a:lvl1pPr>
          </a:lstStyle>
          <a:p>
            <a:r>
              <a:rPr sz="3089"/>
              <a:t>CLIC at CERN</a:t>
            </a:r>
          </a:p>
        </p:txBody>
      </p:sp>
      <p:sp>
        <p:nvSpPr>
          <p:cNvPr id="163" name="Google Shape;67;p13"/>
          <p:cNvSpPr/>
          <p:nvPr/>
        </p:nvSpPr>
        <p:spPr>
          <a:xfrm flipH="1">
            <a:off x="6927745" y="4409115"/>
            <a:ext cx="3502144" cy="618226"/>
          </a:xfrm>
          <a:prstGeom prst="line">
            <a:avLst/>
          </a:prstGeom>
          <a:ln w="38100">
            <a:solidFill>
              <a:srgbClr val="CC0000"/>
            </a:solidFill>
            <a:tailEnd type="triangle"/>
          </a:ln>
        </p:spPr>
        <p:txBody>
          <a:bodyPr lIns="78453" tIns="78453" rIns="78453" bIns="78453"/>
          <a:lstStyle/>
          <a:p>
            <a:pPr defTabSz="1569110"/>
            <a:endParaRPr sz="2317"/>
          </a:p>
        </p:txBody>
      </p:sp>
      <p:sp>
        <p:nvSpPr>
          <p:cNvPr id="164" name="Google Shape;66;p13"/>
          <p:cNvSpPr/>
          <p:nvPr/>
        </p:nvSpPr>
        <p:spPr>
          <a:xfrm>
            <a:off x="10404374" y="333045"/>
            <a:ext cx="598704" cy="8155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245"/>
                  <a:pt x="10800" y="20807"/>
                </a:cubicBezTo>
                <a:lnTo>
                  <a:pt x="10800" y="11593"/>
                </a:lnTo>
                <a:cubicBezTo>
                  <a:pt x="10800" y="11155"/>
                  <a:pt x="5965" y="10800"/>
                  <a:pt x="0" y="10800"/>
                </a:cubicBezTo>
                <a:cubicBezTo>
                  <a:pt x="5965" y="10800"/>
                  <a:pt x="10800" y="10445"/>
                  <a:pt x="10800" y="10007"/>
                </a:cubicBezTo>
                <a:lnTo>
                  <a:pt x="10800" y="793"/>
                </a:lnTo>
                <a:cubicBezTo>
                  <a:pt x="10800" y="355"/>
                  <a:pt x="15635" y="0"/>
                  <a:pt x="21600" y="0"/>
                </a:cubicBezTo>
              </a:path>
            </a:pathLst>
          </a:custGeom>
          <a:ln w="38100">
            <a:solidFill>
              <a:srgbClr val="CC0000"/>
            </a:solidFill>
          </a:ln>
        </p:spPr>
        <p:txBody>
          <a:bodyPr lIns="78453" tIns="78453" rIns="78453" bIns="78453" anchor="ctr"/>
          <a:lstStyle/>
          <a:p>
            <a:pPr algn="ctr" defTabSz="1569110"/>
            <a:endParaRPr sz="2317"/>
          </a:p>
        </p:txBody>
      </p:sp>
      <p:sp>
        <p:nvSpPr>
          <p:cNvPr id="165" name="Google Shape;61;p13"/>
          <p:cNvSpPr txBox="1"/>
          <p:nvPr/>
        </p:nvSpPr>
        <p:spPr>
          <a:xfrm>
            <a:off x="11198799" y="7326610"/>
            <a:ext cx="4147678" cy="79221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56881" tIns="156881" rIns="156881" bIns="156881">
            <a:spAutoFit/>
          </a:bodyPr>
          <a:lstStyle>
            <a:lvl1pPr algn="ctr" defTabSz="1219200">
              <a:defRPr sz="2400">
                <a:solidFill>
                  <a:srgbClr val="595959"/>
                </a:solidFill>
              </a:defRPr>
            </a:lvl1pPr>
          </a:lstStyle>
          <a:p>
            <a:r>
              <a:rPr sz="3089"/>
              <a:t>Beyond Collider</a:t>
            </a:r>
          </a:p>
        </p:txBody>
      </p:sp>
      <p:sp>
        <p:nvSpPr>
          <p:cNvPr id="166" name="Google Shape;61;p13"/>
          <p:cNvSpPr txBox="1"/>
          <p:nvPr/>
        </p:nvSpPr>
        <p:spPr>
          <a:xfrm>
            <a:off x="11133420" y="293653"/>
            <a:ext cx="4147678" cy="79221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56881" tIns="156881" rIns="156881" bIns="156881">
            <a:spAutoFit/>
          </a:bodyPr>
          <a:lstStyle>
            <a:lvl1pPr algn="ctr" defTabSz="1219200">
              <a:defRPr sz="2400">
                <a:solidFill>
                  <a:srgbClr val="595959"/>
                </a:solidFill>
              </a:defRPr>
            </a:lvl1pPr>
          </a:lstStyle>
          <a:p>
            <a:r>
              <a:rPr sz="3089"/>
              <a:t>ILC in Japan (IDT)</a:t>
            </a:r>
          </a:p>
        </p:txBody>
      </p:sp>
      <p:sp>
        <p:nvSpPr>
          <p:cNvPr id="167" name="Google Shape;69;p13"/>
          <p:cNvSpPr txBox="1"/>
          <p:nvPr/>
        </p:nvSpPr>
        <p:spPr>
          <a:xfrm>
            <a:off x="454712" y="4642735"/>
            <a:ext cx="3121688" cy="10299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56881" tIns="156881" rIns="156881" bIns="156881">
            <a:spAutoFit/>
          </a:bodyPr>
          <a:lstStyle/>
          <a:p>
            <a:pPr defTabSz="1569110">
              <a:defRPr>
                <a:solidFill>
                  <a:srgbClr val="1155CC"/>
                </a:solidFill>
              </a:defRPr>
            </a:pPr>
            <a:r>
              <a:rPr sz="2317"/>
              <a:t>arxiv paper &amp; </a:t>
            </a:r>
            <a:br>
              <a:rPr sz="2317"/>
            </a:br>
            <a:r>
              <a:rPr sz="2317"/>
              <a:t>EPPSU submission</a:t>
            </a:r>
          </a:p>
        </p:txBody>
      </p:sp>
      <p:sp>
        <p:nvSpPr>
          <p:cNvPr id="168" name="Google Shape;70;p13"/>
          <p:cNvSpPr/>
          <p:nvPr/>
        </p:nvSpPr>
        <p:spPr>
          <a:xfrm>
            <a:off x="2654626" y="4910434"/>
            <a:ext cx="859203" cy="1"/>
          </a:xfrm>
          <a:prstGeom prst="line">
            <a:avLst/>
          </a:prstGeom>
          <a:ln w="38100">
            <a:solidFill>
              <a:srgbClr val="1155CC"/>
            </a:solidFill>
            <a:tailEnd type="triangle"/>
          </a:ln>
        </p:spPr>
        <p:txBody>
          <a:bodyPr lIns="78453" tIns="78453" rIns="78453" bIns="78453"/>
          <a:lstStyle/>
          <a:p>
            <a:pPr defTabSz="1569110"/>
            <a:endParaRPr sz="2317"/>
          </a:p>
        </p:txBody>
      </p:sp>
      <p:sp>
        <p:nvSpPr>
          <p:cNvPr id="169" name="Google Shape;69;p13"/>
          <p:cNvSpPr txBox="1"/>
          <p:nvPr/>
        </p:nvSpPr>
        <p:spPr>
          <a:xfrm>
            <a:off x="264582" y="6275587"/>
            <a:ext cx="3121688" cy="10299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56881" tIns="156881" rIns="156881" bIns="156881">
            <a:spAutoFit/>
          </a:bodyPr>
          <a:lstStyle>
            <a:lvl1pPr defTabSz="1219200">
              <a:defRPr>
                <a:solidFill>
                  <a:srgbClr val="1155CC"/>
                </a:solidFill>
              </a:defRPr>
            </a:lvl1pPr>
          </a:lstStyle>
          <a:p>
            <a:r>
              <a:rPr sz="2317"/>
              <a:t>EPPSU submission &amp; back-up document</a:t>
            </a:r>
          </a:p>
        </p:txBody>
      </p:sp>
      <p:sp>
        <p:nvSpPr>
          <p:cNvPr id="170" name="Google Shape;70;p13"/>
          <p:cNvSpPr/>
          <p:nvPr/>
        </p:nvSpPr>
        <p:spPr>
          <a:xfrm flipV="1">
            <a:off x="2761587" y="6099594"/>
            <a:ext cx="849890" cy="338191"/>
          </a:xfrm>
          <a:prstGeom prst="line">
            <a:avLst/>
          </a:prstGeom>
          <a:ln w="38100">
            <a:solidFill>
              <a:srgbClr val="1155CC"/>
            </a:solidFill>
            <a:tailEnd type="triangle"/>
          </a:ln>
        </p:spPr>
        <p:txBody>
          <a:bodyPr lIns="78453" tIns="78453" rIns="78453" bIns="78453"/>
          <a:lstStyle/>
          <a:p>
            <a:pPr defTabSz="1569110"/>
            <a:endParaRPr sz="2317"/>
          </a:p>
        </p:txBody>
      </p:sp>
      <p:pic>
        <p:nvPicPr>
          <p:cNvPr id="171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0504" y="2731558"/>
            <a:ext cx="2713122" cy="830224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arxiv:2504.01434"/>
          <p:cNvSpPr txBox="1"/>
          <p:nvPr/>
        </p:nvSpPr>
        <p:spPr>
          <a:xfrm>
            <a:off x="12586383" y="6375248"/>
            <a:ext cx="2396695" cy="448905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8839" rIns="5883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4"/>
              </a:defRPr>
            </a:lvl1pPr>
          </a:lstStyle>
          <a:p>
            <a:pPr>
              <a:defRPr u="none">
                <a:uFillTx/>
              </a:defRPr>
            </a:pPr>
            <a:r>
              <a:rPr sz="2317"/>
              <a:t>arxiv:2504.01434</a:t>
            </a:r>
          </a:p>
        </p:txBody>
      </p:sp>
      <p:sp>
        <p:nvSpPr>
          <p:cNvPr id="173" name="arxiv:2503.24049"/>
          <p:cNvSpPr txBox="1"/>
          <p:nvPr/>
        </p:nvSpPr>
        <p:spPr>
          <a:xfrm>
            <a:off x="6978171" y="5749946"/>
            <a:ext cx="2396695" cy="448905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8839" rIns="5883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5"/>
              </a:defRPr>
            </a:lvl1pPr>
          </a:lstStyle>
          <a:p>
            <a:pPr>
              <a:defRPr u="none">
                <a:uFillTx/>
              </a:defRPr>
            </a:pPr>
            <a:r>
              <a:rPr sz="2317"/>
              <a:t>arxiv:2503.24049</a:t>
            </a:r>
          </a:p>
        </p:txBody>
      </p:sp>
      <p:sp>
        <p:nvSpPr>
          <p:cNvPr id="174" name="arxiv:2503.24168"/>
          <p:cNvSpPr txBox="1"/>
          <p:nvPr/>
        </p:nvSpPr>
        <p:spPr>
          <a:xfrm>
            <a:off x="10531565" y="1992910"/>
            <a:ext cx="2396695" cy="448905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8839" rIns="5883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6"/>
              </a:defRPr>
            </a:lvl1pPr>
          </a:lstStyle>
          <a:p>
            <a:pPr>
              <a:defRPr u="none">
                <a:uFillTx/>
              </a:defRPr>
            </a:pPr>
            <a:r>
              <a:rPr sz="2317"/>
              <a:t>arxiv:2503.24168</a:t>
            </a:r>
          </a:p>
        </p:txBody>
      </p:sp>
      <p:sp>
        <p:nvSpPr>
          <p:cNvPr id="175" name="arxiv:2503.23489"/>
          <p:cNvSpPr txBox="1"/>
          <p:nvPr/>
        </p:nvSpPr>
        <p:spPr>
          <a:xfrm>
            <a:off x="10531565" y="4818039"/>
            <a:ext cx="2396695" cy="448905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8839" rIns="5883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7"/>
              </a:defRPr>
            </a:lvl1pPr>
          </a:lstStyle>
          <a:p>
            <a:pPr>
              <a:defRPr u="none">
                <a:uFillTx/>
              </a:defRPr>
            </a:pPr>
            <a:r>
              <a:rPr sz="2317"/>
              <a:t>arxiv:2503.23489</a:t>
            </a:r>
          </a:p>
        </p:txBody>
      </p:sp>
      <p:sp>
        <p:nvSpPr>
          <p:cNvPr id="176" name="arxiv:2503.21857"/>
          <p:cNvSpPr txBox="1"/>
          <p:nvPr/>
        </p:nvSpPr>
        <p:spPr>
          <a:xfrm>
            <a:off x="13048639" y="1992910"/>
            <a:ext cx="2396695" cy="448905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8839" rIns="5883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8"/>
              </a:defRPr>
            </a:lvl1pPr>
          </a:lstStyle>
          <a:p>
            <a:pPr>
              <a:defRPr u="none">
                <a:uFillTx/>
              </a:defRPr>
            </a:pPr>
            <a:r>
              <a:rPr sz="2317"/>
              <a:t>arxiv:2503.21857</a:t>
            </a:r>
          </a:p>
        </p:txBody>
      </p:sp>
      <p:sp>
        <p:nvSpPr>
          <p:cNvPr id="177" name="arxiv:2503.20214"/>
          <p:cNvSpPr txBox="1"/>
          <p:nvPr/>
        </p:nvSpPr>
        <p:spPr>
          <a:xfrm>
            <a:off x="10126363" y="6375248"/>
            <a:ext cx="2396695" cy="448905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8839" rIns="5883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9"/>
              </a:defRPr>
            </a:lvl1pPr>
          </a:lstStyle>
          <a:p>
            <a:pPr>
              <a:defRPr u="none">
                <a:uFillTx/>
              </a:defRPr>
            </a:pPr>
            <a:r>
              <a:rPr sz="2317"/>
              <a:t>arxiv:2503.20214</a:t>
            </a:r>
          </a:p>
        </p:txBody>
      </p:sp>
      <p:sp>
        <p:nvSpPr>
          <p:cNvPr id="178" name="arxiv:2503.19880"/>
          <p:cNvSpPr txBox="1"/>
          <p:nvPr/>
        </p:nvSpPr>
        <p:spPr>
          <a:xfrm>
            <a:off x="13193810" y="4877073"/>
            <a:ext cx="2396695" cy="448905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8839" rIns="5883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10"/>
              </a:defRPr>
            </a:lvl1pPr>
          </a:lstStyle>
          <a:p>
            <a:pPr>
              <a:defRPr u="none">
                <a:uFillTx/>
              </a:defRPr>
            </a:pPr>
            <a:r>
              <a:rPr sz="2317"/>
              <a:t>arxiv:2503.19880</a:t>
            </a:r>
          </a:p>
        </p:txBody>
      </p:sp>
      <p:sp>
        <p:nvSpPr>
          <p:cNvPr id="179" name="arxiv:2503.19983"/>
          <p:cNvSpPr txBox="1"/>
          <p:nvPr/>
        </p:nvSpPr>
        <p:spPr>
          <a:xfrm>
            <a:off x="6011326" y="4100078"/>
            <a:ext cx="2396695" cy="448905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8839" rIns="5883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11"/>
              </a:defRPr>
            </a:lvl1pPr>
          </a:lstStyle>
          <a:p>
            <a:pPr>
              <a:defRPr u="none">
                <a:uFillTx/>
              </a:defRPr>
            </a:pPr>
            <a:r>
              <a:rPr sz="2317"/>
              <a:t>arxiv:2503.19983</a:t>
            </a:r>
          </a:p>
        </p:txBody>
      </p:sp>
      <p:sp>
        <p:nvSpPr>
          <p:cNvPr id="180" name="arxiv:2503.20829"/>
          <p:cNvSpPr txBox="1"/>
          <p:nvPr/>
        </p:nvSpPr>
        <p:spPr>
          <a:xfrm>
            <a:off x="13334843" y="3291582"/>
            <a:ext cx="2396695" cy="448905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8839" rIns="5883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12"/>
              </a:defRPr>
            </a:lvl1pPr>
          </a:lstStyle>
          <a:p>
            <a:pPr>
              <a:defRPr u="none">
                <a:uFillTx/>
              </a:defRPr>
            </a:pPr>
            <a:r>
              <a:rPr sz="2317"/>
              <a:t>arxiv:2503.20829</a:t>
            </a:r>
          </a:p>
        </p:txBody>
      </p:sp>
      <p:sp>
        <p:nvSpPr>
          <p:cNvPr id="181" name="arxiv:2504.XXX"/>
          <p:cNvSpPr txBox="1"/>
          <p:nvPr/>
        </p:nvSpPr>
        <p:spPr>
          <a:xfrm>
            <a:off x="9371096" y="819606"/>
            <a:ext cx="2167465" cy="448905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8839" rIns="58839">
            <a:spAutoFit/>
          </a:bodyPr>
          <a:lstStyle/>
          <a:p>
            <a:r>
              <a:rPr sz="2317"/>
              <a:t>arxiv:2504.XXX</a:t>
            </a:r>
          </a:p>
        </p:txBody>
      </p:sp>
      <p:sp>
        <p:nvSpPr>
          <p:cNvPr id="182" name="https://cds.cern.ch/record/2927631"/>
          <p:cNvSpPr txBox="1"/>
          <p:nvPr/>
        </p:nvSpPr>
        <p:spPr>
          <a:xfrm>
            <a:off x="10041226" y="7881168"/>
            <a:ext cx="4688989" cy="448905"/>
          </a:xfrm>
          <a:prstGeom prst="rect">
            <a:avLst/>
          </a:prstGeom>
          <a:solidFill>
            <a:srgbClr val="FFFB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8839" rIns="58839">
            <a:spAutoFit/>
          </a:bodyPr>
          <a:lstStyle>
            <a:lvl1pPr>
              <a:defRPr u="sng">
                <a:uFill>
                  <a:solidFill>
                    <a:srgbClr val="000000"/>
                  </a:solidFill>
                </a:uFill>
                <a:hlinkClick r:id="rId13"/>
              </a:defRPr>
            </a:lvl1pPr>
          </a:lstStyle>
          <a:p>
            <a:pPr>
              <a:defRPr u="none">
                <a:uFillTx/>
              </a:defRPr>
            </a:pPr>
            <a:r>
              <a:rPr sz="2317"/>
              <a:t>https://cds.cern.ch/record/2927631</a:t>
            </a:r>
          </a:p>
        </p:txBody>
      </p:sp>
      <p:sp>
        <p:nvSpPr>
          <p:cNvPr id="183" name="… and relation to other inputs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… and relation to other inputs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1108800" y="91800"/>
            <a:ext cx="14121360" cy="968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370" b="1" u="none" strike="noStrike">
                <a:solidFill>
                  <a:srgbClr val="FF9900"/>
                </a:solidFill>
                <a:uFillTx/>
                <a:latin typeface="Arial"/>
              </a:rPr>
              <a:t>Open questions</a:t>
            </a:r>
          </a:p>
        </p:txBody>
      </p:sp>
      <p:sp>
        <p:nvSpPr>
          <p:cNvPr id="104" name="Espace réservé du numéro de diapositive 4"/>
          <p:cNvSpPr/>
          <p:nvPr/>
        </p:nvSpPr>
        <p:spPr>
          <a:xfrm>
            <a:off x="11251440" y="10643040"/>
            <a:ext cx="3652560" cy="80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16000" indent="-216000" algn="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fld id="{BBCCC55F-CB84-4836-8C09-92C396BCAEC7}" type="slidenum">
              <a:rPr lang="en-US" sz="1400" b="0" i="1" u="none" strike="noStrike">
                <a:solidFill>
                  <a:srgbClr val="000000"/>
                </a:solidFill>
                <a:uFillTx/>
                <a:latin typeface="Bitstream Vera Serif"/>
                <a:ea typeface="Bitstream Vera Sans"/>
              </a:rPr>
              <a:t>32</a:t>
            </a:fld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05" name="Picture 104"/>
          <p:cNvPicPr/>
          <p:nvPr/>
        </p:nvPicPr>
        <p:blipFill>
          <a:blip r:embed="rId2"/>
          <a:stretch/>
        </p:blipFill>
        <p:spPr>
          <a:xfrm>
            <a:off x="5478480" y="1297440"/>
            <a:ext cx="5324760" cy="6901920"/>
          </a:xfrm>
          <a:prstGeom prst="rect">
            <a:avLst/>
          </a:prstGeom>
          <a:ln w="0">
            <a:noFill/>
          </a:ln>
        </p:spPr>
      </p:pic>
      <p:sp>
        <p:nvSpPr>
          <p:cNvPr id="106" name="TextBox 105"/>
          <p:cNvSpPr txBox="1"/>
          <p:nvPr/>
        </p:nvSpPr>
        <p:spPr>
          <a:xfrm>
            <a:off x="7449840" y="3367080"/>
            <a:ext cx="1542600" cy="11156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4400" b="0" u="none" strike="noStrike" dirty="0">
                <a:solidFill>
                  <a:srgbClr val="00FF00"/>
                </a:solidFill>
                <a:uFillTx/>
                <a:latin typeface="Arial"/>
                <a:ea typeface="Wingdings"/>
              </a:rPr>
              <a:t>(✓)</a:t>
            </a:r>
            <a:endParaRPr lang="en-US" sz="4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0695600" y="1955880"/>
            <a:ext cx="677520" cy="9392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3600" b="0" u="none" strike="noStrike">
                <a:solidFill>
                  <a:srgbClr val="FF0000"/>
                </a:solidFill>
                <a:uFillTx/>
                <a:latin typeface="Arial"/>
              </a:rPr>
              <a:t>?</a:t>
            </a:r>
            <a:endParaRPr lang="en-US" sz="3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8930880" y="2775960"/>
            <a:ext cx="677520" cy="9392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3600" b="0" u="none" strike="noStrike">
                <a:solidFill>
                  <a:srgbClr val="FF0000"/>
                </a:solidFill>
                <a:uFillTx/>
                <a:latin typeface="Arial"/>
              </a:rPr>
              <a:t>?</a:t>
            </a:r>
            <a:endParaRPr lang="en-US" sz="3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8831520" y="4082400"/>
            <a:ext cx="677520" cy="9392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3600" b="0" u="none" strike="noStrike">
                <a:solidFill>
                  <a:srgbClr val="FF0000"/>
                </a:solidFill>
                <a:uFillTx/>
                <a:latin typeface="Arial"/>
              </a:rPr>
              <a:t>?</a:t>
            </a:r>
            <a:endParaRPr lang="en-US" sz="3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9375120" y="4869720"/>
            <a:ext cx="677520" cy="9392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3600" b="0" u="none" strike="noStrike">
                <a:solidFill>
                  <a:srgbClr val="FF0000"/>
                </a:solidFill>
                <a:uFillTx/>
                <a:latin typeface="Arial"/>
              </a:rPr>
              <a:t>?</a:t>
            </a:r>
            <a:endParaRPr lang="en-US" sz="3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8761680" y="5504040"/>
            <a:ext cx="677520" cy="9392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3600" b="0" u="none" strike="noStrike">
                <a:solidFill>
                  <a:srgbClr val="FF0000"/>
                </a:solidFill>
                <a:uFillTx/>
                <a:latin typeface="Arial"/>
              </a:rPr>
              <a:t>?</a:t>
            </a:r>
            <a:endParaRPr lang="en-US" sz="3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7513560" y="5934960"/>
            <a:ext cx="677520" cy="9392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3600" b="0" u="none" strike="noStrike">
                <a:solidFill>
                  <a:srgbClr val="FF0000"/>
                </a:solidFill>
                <a:uFillTx/>
                <a:latin typeface="Arial"/>
              </a:rPr>
              <a:t>?</a:t>
            </a:r>
            <a:endParaRPr lang="en-US" sz="3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0202400" y="7323120"/>
            <a:ext cx="677520" cy="9392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3600" b="0" u="none" strike="noStrike">
                <a:solidFill>
                  <a:srgbClr val="FF0000"/>
                </a:solidFill>
                <a:uFillTx/>
                <a:latin typeface="Arial"/>
              </a:rPr>
              <a:t>?</a:t>
            </a:r>
            <a:endParaRPr lang="en-US" sz="3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>
          <a:xfrm>
            <a:off x="11250360" y="8055000"/>
            <a:ext cx="365544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en-FR"/>
            </a:defPPr>
            <a:lvl1pPr marL="0" indent="0" algn="r" defTabSz="914400" rtl="0" eaLnBrk="1" latinLnBrk="0" hangingPunct="1">
              <a:buNone/>
              <a:defRPr lang="en-US" sz="1200" b="0" i="1" u="none" strike="noStrike" kern="1200">
                <a:solidFill>
                  <a:srgbClr val="000000"/>
                </a:solidFill>
                <a:uFillTx/>
                <a:latin typeface="Times New Roman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88B5DED-E018-4C88-B34A-2D8F82A9BA19}" type="slidenum">
              <a:rPr lang="en-FR" smtClean="0"/>
              <a:pPr/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885964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1922760" y="5688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200" b="1" u="none" strike="noStrike">
                <a:solidFill>
                  <a:srgbClr val="FF6600"/>
                </a:solidFill>
                <a:uFillTx/>
                <a:latin typeface="Arial"/>
              </a:rPr>
              <a:t>Higgs – Discovery by precision</a:t>
            </a:r>
            <a:endParaRPr lang="en-US" sz="320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213" name="Rectangle 212"/>
          <p:cNvSpPr/>
          <p:nvPr/>
        </p:nvSpPr>
        <p:spPr>
          <a:xfrm>
            <a:off x="13991760" y="1468800"/>
            <a:ext cx="415080" cy="461124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2525760" y="6455160"/>
            <a:ext cx="12561840" cy="2304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 dirty="0">
                <a:solidFill>
                  <a:srgbClr val="0000FF"/>
                </a:solidFill>
                <a:uFillTx/>
                <a:latin typeface="Arial"/>
              </a:rPr>
              <a:t>Already large discriminative power at 250 GeV </a:t>
            </a:r>
            <a:endParaRPr lang="en-US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 dirty="0">
                <a:solidFill>
                  <a:srgbClr val="0000FF"/>
                </a:solidFill>
                <a:uFillTx/>
                <a:latin typeface="Arial"/>
              </a:rPr>
              <a:t>Full discovery potential developed at higher energies (e.g. 500 GeV)</a:t>
            </a:r>
            <a:endParaRPr lang="en-US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 dirty="0">
                <a:solidFill>
                  <a:srgbClr val="0000FF"/>
                </a:solidFill>
                <a:uFillTx/>
                <a:latin typeface="Arial"/>
              </a:rPr>
              <a:t>Observed “Anomalies” could be followed up by future hadron or muon colliders  </a:t>
            </a:r>
            <a:endParaRPr lang="en-US" sz="2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15" name="Picture 214"/>
          <p:cNvPicPr/>
          <p:nvPr/>
        </p:nvPicPr>
        <p:blipFill>
          <a:blip r:embed="rId2"/>
          <a:stretch/>
        </p:blipFill>
        <p:spPr>
          <a:xfrm>
            <a:off x="731520" y="1606320"/>
            <a:ext cx="6958440" cy="4608720"/>
          </a:xfrm>
          <a:prstGeom prst="rect">
            <a:avLst/>
          </a:prstGeom>
          <a:ln w="0">
            <a:noFill/>
          </a:ln>
        </p:spPr>
      </p:pic>
      <p:pic>
        <p:nvPicPr>
          <p:cNvPr id="216" name="Picture 215"/>
          <p:cNvPicPr/>
          <p:nvPr/>
        </p:nvPicPr>
        <p:blipFill>
          <a:blip r:embed="rId3"/>
          <a:stretch/>
        </p:blipFill>
        <p:spPr>
          <a:xfrm>
            <a:off x="8235360" y="1568160"/>
            <a:ext cx="6647760" cy="4608720"/>
          </a:xfrm>
          <a:prstGeom prst="rect">
            <a:avLst/>
          </a:prstGeom>
          <a:ln w="0">
            <a:noFill/>
          </a:ln>
        </p:spPr>
      </p:pic>
      <p:sp>
        <p:nvSpPr>
          <p:cNvPr id="217" name="TextBox 216"/>
          <p:cNvSpPr txBox="1"/>
          <p:nvPr/>
        </p:nvSpPr>
        <p:spPr>
          <a:xfrm>
            <a:off x="6813000" y="5944680"/>
            <a:ext cx="2239560" cy="3646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i="1" u="none" strike="noStrike">
                <a:solidFill>
                  <a:srgbClr val="000000"/>
                </a:solidFill>
                <a:uFillTx/>
                <a:latin typeface="Arial"/>
              </a:rPr>
              <a:t>arxiv: 1710.07621v4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>
          <a:xfrm>
            <a:off x="11249640" y="8054640"/>
            <a:ext cx="365544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en-FR"/>
            </a:defPPr>
            <a:lvl1pPr marL="0" indent="0" algn="r" defTabSz="914400" rtl="0" eaLnBrk="1" latinLnBrk="0" hangingPunct="1">
              <a:buNone/>
              <a:defRPr lang="en-US" sz="1400" b="0" u="none" strike="noStrike" kern="1200">
                <a:solidFill>
                  <a:srgbClr val="000000"/>
                </a:solidFill>
                <a:uFillTx/>
                <a:latin typeface="Times New Roman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D2EF5A-611F-4B56-B119-357F3E96BCB1}" type="slidenum">
              <a:rPr lang="en-FR" smtClean="0"/>
              <a:pPr/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09531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Entanglement SMEFT NLO</a:t>
            </a:r>
          </a:p>
        </p:txBody>
      </p:sp>
      <p:pic>
        <p:nvPicPr>
          <p:cNvPr id="410" name="Picture 409"/>
          <p:cNvPicPr/>
          <p:nvPr/>
        </p:nvPicPr>
        <p:blipFill>
          <a:blip r:embed="rId2"/>
          <a:stretch/>
        </p:blipFill>
        <p:spPr>
          <a:xfrm>
            <a:off x="519120" y="1991520"/>
            <a:ext cx="6519600" cy="4005000"/>
          </a:xfrm>
          <a:prstGeom prst="rect">
            <a:avLst/>
          </a:prstGeom>
          <a:ln w="0">
            <a:noFill/>
          </a:ln>
        </p:spPr>
      </p:pic>
      <p:sp>
        <p:nvSpPr>
          <p:cNvPr id="411" name="Rectangle 410"/>
          <p:cNvSpPr/>
          <p:nvPr/>
        </p:nvSpPr>
        <p:spPr>
          <a:xfrm>
            <a:off x="3713040" y="4209480"/>
            <a:ext cx="2834640" cy="1554480"/>
          </a:xfrm>
          <a:prstGeom prst="rect">
            <a:avLst/>
          </a:prstGeom>
          <a:noFill/>
          <a:ln w="367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360" tIns="63360" rIns="108360" bIns="6336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2" name="TextBox 411"/>
          <p:cNvSpPr txBox="1"/>
          <p:nvPr/>
        </p:nvSpPr>
        <p:spPr>
          <a:xfrm>
            <a:off x="1520640" y="1377720"/>
            <a:ext cx="413568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2A6099"/>
                </a:solidFill>
                <a:uFillTx/>
                <a:latin typeface="Arial"/>
              </a:rPr>
              <a:t>NLO Contributions to ee-&gt;HZ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3" name="TextBox 412"/>
          <p:cNvSpPr txBox="1"/>
          <p:nvPr/>
        </p:nvSpPr>
        <p:spPr>
          <a:xfrm>
            <a:off x="861840" y="6113160"/>
            <a:ext cx="5184000" cy="4255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One important contribution is eett Vertex</a:t>
            </a:r>
          </a:p>
        </p:txBody>
      </p:sp>
      <p:pic>
        <p:nvPicPr>
          <p:cNvPr id="414" name="Picture 413"/>
          <p:cNvPicPr/>
          <p:nvPr/>
        </p:nvPicPr>
        <p:blipFill>
          <a:blip r:embed="rId3"/>
          <a:stretch/>
        </p:blipFill>
        <p:spPr>
          <a:xfrm>
            <a:off x="6728760" y="1887480"/>
            <a:ext cx="8705160" cy="4572000"/>
          </a:xfrm>
          <a:prstGeom prst="rect">
            <a:avLst/>
          </a:prstGeom>
          <a:ln w="0">
            <a:noFill/>
          </a:ln>
        </p:spPr>
      </p:pic>
      <p:sp>
        <p:nvSpPr>
          <p:cNvPr id="415" name="Rectangle 414"/>
          <p:cNvSpPr/>
          <p:nvPr/>
        </p:nvSpPr>
        <p:spPr>
          <a:xfrm>
            <a:off x="3641040" y="2301480"/>
            <a:ext cx="2834640" cy="1554480"/>
          </a:xfrm>
          <a:prstGeom prst="rect">
            <a:avLst/>
          </a:prstGeom>
          <a:noFill/>
          <a:ln w="367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360" tIns="63360" rIns="108360" bIns="6336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6" name="TextBox 415"/>
          <p:cNvSpPr txBox="1"/>
          <p:nvPr/>
        </p:nvSpPr>
        <p:spPr>
          <a:xfrm>
            <a:off x="8463600" y="1320480"/>
            <a:ext cx="6285960" cy="5583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2A6099"/>
                </a:solidFill>
                <a:uFillTx/>
                <a:latin typeface="Arial"/>
                <a:ea typeface="ＭＳ Ｐゴシック"/>
              </a:rPr>
              <a:t>Correlation </a:t>
            </a:r>
            <a:r>
              <a:rPr lang="en-US" sz="1800" b="0" u="none" strike="noStrike">
                <a:solidFill>
                  <a:srgbClr val="2A6099"/>
                </a:solidFill>
                <a:uFillTx/>
                <a:latin typeface="Arial"/>
              </a:rPr>
              <a:t>C</a:t>
            </a:r>
            <a:r>
              <a:rPr lang="en-US" sz="2400" b="0" u="none" strike="noStrike" baseline="-8000">
                <a:solidFill>
                  <a:srgbClr val="2A6099"/>
                </a:solidFill>
                <a:uFillTx/>
                <a:latin typeface="Standard Symbols PS"/>
                <a:ea typeface="Standard Symbols PS"/>
              </a:rPr>
              <a:t>f</a:t>
            </a:r>
            <a:r>
              <a:rPr lang="en-US" sz="1800" b="0" u="none" strike="noStrike">
                <a:solidFill>
                  <a:srgbClr val="2A6099"/>
                </a:solidFill>
                <a:uFillTx/>
                <a:latin typeface="Arial"/>
              </a:rPr>
              <a:t> to tt-Vertices</a:t>
            </a: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  <a:hlinkClick r:id="rId4"/>
              </a:rPr>
              <a:t>arxiv:2409.11466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7" name="TextBox 416"/>
          <p:cNvSpPr txBox="1"/>
          <p:nvPr/>
        </p:nvSpPr>
        <p:spPr>
          <a:xfrm>
            <a:off x="5484960" y="2782440"/>
            <a:ext cx="669960" cy="5583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~C</a:t>
            </a:r>
            <a:r>
              <a:rPr lang="en-US" sz="2400" b="0" u="none" strike="noStrike" baseline="-8000">
                <a:solidFill>
                  <a:srgbClr val="000000"/>
                </a:solidFill>
                <a:uFillTx/>
                <a:latin typeface="Standard Symbols PS"/>
                <a:ea typeface="Standard Symbols PS"/>
              </a:rPr>
              <a:t>f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8" name="TextBox 417"/>
          <p:cNvSpPr txBox="1"/>
          <p:nvPr/>
        </p:nvSpPr>
        <p:spPr>
          <a:xfrm>
            <a:off x="6836760" y="3321360"/>
            <a:ext cx="491760" cy="5583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</a:t>
            </a:r>
            <a:r>
              <a:rPr lang="en-US" sz="2400" b="0" u="none" strike="noStrike" baseline="-8000">
                <a:solidFill>
                  <a:srgbClr val="000000"/>
                </a:solidFill>
                <a:uFillTx/>
                <a:latin typeface="Standard Symbols PS"/>
                <a:ea typeface="Standard Symbols PS"/>
              </a:rPr>
              <a:t>f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9" name="TextBox 418"/>
          <p:cNvSpPr txBox="1"/>
          <p:nvPr/>
        </p:nvSpPr>
        <p:spPr>
          <a:xfrm>
            <a:off x="10832760" y="3321720"/>
            <a:ext cx="491760" cy="5583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</a:t>
            </a:r>
            <a:r>
              <a:rPr lang="en-US" sz="2400" b="0" u="none" strike="noStrike" baseline="-8000">
                <a:solidFill>
                  <a:srgbClr val="000000"/>
                </a:solidFill>
                <a:uFillTx/>
                <a:latin typeface="Standard Symbols PS"/>
                <a:ea typeface="Standard Symbols PS"/>
              </a:rPr>
              <a:t>f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20" name="TextBox 419"/>
          <p:cNvSpPr txBox="1"/>
          <p:nvPr/>
        </p:nvSpPr>
        <p:spPr>
          <a:xfrm>
            <a:off x="7265160" y="5955480"/>
            <a:ext cx="1415160" cy="5583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</a:t>
            </a:r>
            <a:r>
              <a:rPr lang="en-US" sz="2400" b="0" u="none" strike="noStrike" baseline="-8000">
                <a:solidFill>
                  <a:srgbClr val="000000"/>
                </a:solidFill>
                <a:uFillTx/>
                <a:latin typeface="Standard Symbols PS"/>
                <a:ea typeface="Standard Symbols PS"/>
              </a:rPr>
              <a:t>f</a:t>
            </a:r>
            <a:r>
              <a:rPr lang="en-US" sz="2400" b="0" u="none" strike="noStrike" baseline="-8000">
                <a:solidFill>
                  <a:srgbClr val="000000"/>
                </a:solidFill>
                <a:uFillTx/>
                <a:latin typeface="arial"/>
                <a:ea typeface="Standard Symbols PS"/>
              </a:rPr>
              <a:t>u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ea typeface="Standard Symbols PS"/>
              </a:rPr>
              <a:t>=f(Ztt)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21" name="TextBox 420"/>
          <p:cNvSpPr txBox="1"/>
          <p:nvPr/>
        </p:nvSpPr>
        <p:spPr>
          <a:xfrm>
            <a:off x="11200320" y="5991480"/>
            <a:ext cx="1515960" cy="5583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</a:t>
            </a:r>
            <a:r>
              <a:rPr lang="en-US" sz="2400" b="0" u="none" strike="noStrike" baseline="-8000">
                <a:solidFill>
                  <a:srgbClr val="000000"/>
                </a:solidFill>
                <a:uFillTx/>
                <a:latin typeface="arial"/>
                <a:ea typeface="Standard Symbols PS"/>
              </a:rPr>
              <a:t>lq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ea typeface="Standard Symbols PS"/>
              </a:rPr>
              <a:t>=f(eett)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22" name="TextBox 421"/>
          <p:cNvSpPr txBox="1"/>
          <p:nvPr/>
        </p:nvSpPr>
        <p:spPr>
          <a:xfrm>
            <a:off x="548640" y="6772680"/>
            <a:ext cx="13807440" cy="2031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2A6099"/>
                </a:solidFill>
                <a:uFillTx/>
                <a:latin typeface="Arial"/>
                <a:ea typeface="ＭＳ Ｐゴシック"/>
              </a:rPr>
              <a:t>NLO SMEFT introduces sensitivity to and constrains </a:t>
            </a:r>
            <a:r>
              <a:rPr lang="en-US" sz="2200" b="0" u="none" strike="noStrike" dirty="0">
                <a:solidFill>
                  <a:srgbClr val="2A6099"/>
                </a:solidFill>
                <a:uFillTx/>
                <a:latin typeface="Arial"/>
              </a:rPr>
              <a:t>C</a:t>
            </a:r>
            <a:r>
              <a:rPr lang="en-US" sz="2400" b="0" u="none" strike="noStrike" baseline="-8000" dirty="0">
                <a:solidFill>
                  <a:srgbClr val="2A6099"/>
                </a:solidFill>
                <a:uFillTx/>
                <a:latin typeface="Standard Symbols PS"/>
                <a:ea typeface="Standard Symbols PS"/>
              </a:rPr>
              <a:t>f </a:t>
            </a:r>
            <a:r>
              <a:rPr lang="en-US" sz="2200" b="0" u="none" strike="noStrike" dirty="0">
                <a:solidFill>
                  <a:srgbClr val="2A6099"/>
                </a:solidFill>
                <a:uFillTx/>
                <a:latin typeface="Arial"/>
              </a:rPr>
              <a:t>and operators involving top vertices</a:t>
            </a:r>
            <a:endParaRPr lang="en-US" sz="22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2A6099"/>
                </a:solidFill>
                <a:uFillTx/>
                <a:latin typeface="Arial"/>
              </a:rPr>
              <a:t>Disentangling of constraints using beam </a:t>
            </a:r>
            <a:r>
              <a:rPr lang="en-US" sz="2200" b="0" u="none" strike="noStrike" dirty="0" err="1">
                <a:solidFill>
                  <a:srgbClr val="2A6099"/>
                </a:solidFill>
                <a:uFillTx/>
                <a:latin typeface="Arial"/>
              </a:rPr>
              <a:t>polarisation</a:t>
            </a:r>
            <a:endParaRPr lang="en-US" sz="22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2A6099"/>
                </a:solidFill>
                <a:uFillTx/>
                <a:latin typeface="Arial"/>
              </a:rPr>
              <a:t>Final word would come from higher energy measurements</a:t>
            </a:r>
            <a:endParaRPr lang="en-US" sz="22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dirty="0">
                <a:solidFill>
                  <a:srgbClr val="2A6099"/>
                </a:solidFill>
                <a:uFillTx/>
                <a:latin typeface="Arial"/>
                <a:ea typeface="ＭＳ Ｐゴシック"/>
              </a:rPr>
              <a:t>Note that </a:t>
            </a:r>
            <a:r>
              <a:rPr lang="en-US" sz="2200" b="0" u="none" strike="noStrike" dirty="0" err="1">
                <a:solidFill>
                  <a:srgbClr val="2A6099"/>
                </a:solidFill>
                <a:uFillTx/>
                <a:latin typeface="Arial"/>
              </a:rPr>
              <a:t>C</a:t>
            </a:r>
            <a:r>
              <a:rPr lang="en-US" sz="2400" b="0" u="none" strike="noStrike" baseline="-8000" dirty="0" err="1">
                <a:solidFill>
                  <a:srgbClr val="2A6099"/>
                </a:solidFill>
                <a:uFillTx/>
                <a:latin typeface="arial"/>
                <a:ea typeface="Standard Symbols PS"/>
              </a:rPr>
              <a:t>lq</a:t>
            </a:r>
            <a:r>
              <a:rPr lang="en-US" sz="2400" b="0" u="none" strike="noStrike" baseline="-8000" dirty="0">
                <a:solidFill>
                  <a:srgbClr val="2A6099"/>
                </a:solidFill>
                <a:uFillTx/>
                <a:latin typeface="arial"/>
                <a:ea typeface="Standard Symbols PS"/>
              </a:rPr>
              <a:t> </a:t>
            </a:r>
            <a:r>
              <a:rPr lang="en-US" sz="2200" b="0" u="none" strike="noStrike" dirty="0">
                <a:solidFill>
                  <a:srgbClr val="2A6099"/>
                </a:solidFill>
                <a:uFillTx/>
                <a:latin typeface="Arial"/>
              </a:rPr>
              <a:t>is strongly energy dependent (-&gt; would benefit from higher energies) </a:t>
            </a:r>
            <a:r>
              <a:rPr lang="en-US" sz="1800" b="0" u="none" strike="noStrike" dirty="0">
                <a:solidFill>
                  <a:srgbClr val="2A6099"/>
                </a:solidFill>
                <a:uFillTx/>
                <a:latin typeface="Arial"/>
              </a:rPr>
              <a:t> </a:t>
            </a:r>
            <a:endParaRPr lang="en-US" sz="18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05314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PlaceHolder 1"/>
          <p:cNvSpPr>
            <a:spLocks noGrp="1"/>
          </p:cNvSpPr>
          <p:nvPr>
            <p:ph type="title"/>
          </p:nvPr>
        </p:nvSpPr>
        <p:spPr>
          <a:xfrm>
            <a:off x="1057680" y="182880"/>
            <a:ext cx="14121360" cy="7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2600" b="1" u="none" strike="noStrike">
                <a:solidFill>
                  <a:srgbClr val="FF9900"/>
                </a:solidFill>
                <a:uFillTx/>
                <a:latin typeface="Arial"/>
              </a:rPr>
              <a:t>Mass reaches of future colliders (from </a:t>
            </a:r>
            <a:r>
              <a:rPr lang="en-US" sz="2600" b="1" u="none" strike="noStrike">
                <a:solidFill>
                  <a:srgbClr val="FF9900"/>
                </a:solidFill>
                <a:uFillTx/>
                <a:latin typeface="Arial"/>
                <a:hlinkClick r:id="rId2"/>
              </a:rPr>
              <a:t>Snowmass EF Report</a:t>
            </a:r>
            <a:r>
              <a:rPr lang="en-US" sz="2600" b="1" u="none" strike="noStrike">
                <a:solidFill>
                  <a:srgbClr val="FF9900"/>
                </a:solidFill>
                <a:uFillTx/>
                <a:latin typeface="Arial"/>
              </a:rPr>
              <a:t>)</a:t>
            </a:r>
          </a:p>
        </p:txBody>
      </p:sp>
      <p:sp>
        <p:nvSpPr>
          <p:cNvPr id="556" name="Espace réservé du numéro de diapositive 4_4"/>
          <p:cNvSpPr/>
          <p:nvPr/>
        </p:nvSpPr>
        <p:spPr>
          <a:xfrm>
            <a:off x="11251440" y="10643040"/>
            <a:ext cx="3652560" cy="80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16000" indent="-216000" algn="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fld id="{5349A68E-25B9-4924-9B12-F44790AF084F}" type="slidenum">
              <a:rPr lang="en-US" sz="1400" b="0" i="1" u="none" strike="noStrike">
                <a:solidFill>
                  <a:srgbClr val="000000"/>
                </a:solidFill>
                <a:uFillTx/>
                <a:latin typeface="Bitstream Vera Serif"/>
                <a:ea typeface="Bitstream Vera Sans"/>
              </a:rPr>
              <a:t>35</a:t>
            </a:fld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57" name="TextBox 556"/>
          <p:cNvSpPr txBox="1"/>
          <p:nvPr/>
        </p:nvSpPr>
        <p:spPr>
          <a:xfrm>
            <a:off x="426960" y="10837440"/>
            <a:ext cx="3699720" cy="4525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</a:rPr>
              <a:t>N. Walker, ILC School 2013</a:t>
            </a:r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558" name="Picture 557"/>
          <p:cNvPicPr/>
          <p:nvPr/>
        </p:nvPicPr>
        <p:blipFill>
          <a:blip r:embed="rId3"/>
          <a:stretch/>
        </p:blipFill>
        <p:spPr>
          <a:xfrm>
            <a:off x="105840" y="2034000"/>
            <a:ext cx="6382440" cy="4572000"/>
          </a:xfrm>
          <a:prstGeom prst="rect">
            <a:avLst/>
          </a:prstGeom>
          <a:ln w="0">
            <a:noFill/>
          </a:ln>
        </p:spPr>
      </p:pic>
      <p:sp>
        <p:nvSpPr>
          <p:cNvPr id="559" name="TextBox 558"/>
          <p:cNvSpPr txBox="1"/>
          <p:nvPr/>
        </p:nvSpPr>
        <p:spPr>
          <a:xfrm>
            <a:off x="2560320" y="1357920"/>
            <a:ext cx="2109960" cy="3736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0000FF"/>
                </a:solidFill>
                <a:uFillTx/>
                <a:latin typeface="Arial"/>
              </a:rPr>
              <a:t>Generic Z’ Model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560" name="Picture 559"/>
          <p:cNvPicPr/>
          <p:nvPr/>
        </p:nvPicPr>
        <p:blipFill>
          <a:blip r:embed="rId4"/>
          <a:stretch/>
        </p:blipFill>
        <p:spPr>
          <a:xfrm>
            <a:off x="7864920" y="1792800"/>
            <a:ext cx="6346080" cy="5486400"/>
          </a:xfrm>
          <a:prstGeom prst="rect">
            <a:avLst/>
          </a:prstGeom>
          <a:ln w="0">
            <a:noFill/>
          </a:ln>
        </p:spPr>
      </p:pic>
      <p:sp>
        <p:nvSpPr>
          <p:cNvPr id="561" name="TextBox 560"/>
          <p:cNvSpPr txBox="1"/>
          <p:nvPr/>
        </p:nvSpPr>
        <p:spPr>
          <a:xfrm>
            <a:off x="9418320" y="1347120"/>
            <a:ext cx="3663000" cy="3736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0000FF"/>
                </a:solidFill>
                <a:uFillTx/>
                <a:latin typeface="Arial"/>
              </a:rPr>
              <a:t>Dark Matter 2</a:t>
            </a:r>
            <a:r>
              <a:rPr lang="en-US" sz="2000" b="0" u="none" strike="noStrike">
                <a:solidFill>
                  <a:srgbClr val="0000FF"/>
                </a:solidFill>
                <a:uFillTx/>
                <a:latin typeface="Arial"/>
                <a:ea typeface="Arial"/>
              </a:rPr>
              <a:t>σ</a:t>
            </a:r>
            <a:r>
              <a:rPr lang="en-US" sz="2000" b="0" u="none" strike="noStrike">
                <a:solidFill>
                  <a:srgbClr val="0000FF"/>
                </a:solidFill>
                <a:uFillTx/>
                <a:latin typeface="Arial"/>
              </a:rPr>
              <a:t> exclusion limits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62" name="TextBox 561"/>
          <p:cNvSpPr txBox="1"/>
          <p:nvPr/>
        </p:nvSpPr>
        <p:spPr>
          <a:xfrm>
            <a:off x="551520" y="7112880"/>
            <a:ext cx="6340680" cy="715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FF"/>
                </a:solidFill>
                <a:uFillTx/>
                <a:latin typeface="Arial"/>
              </a:rPr>
              <a:t>Z’ are expected for in compositeness models or in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200" b="0" u="none" strike="noStrike">
                <a:solidFill>
                  <a:srgbClr val="0000FF"/>
                </a:solidFill>
                <a:uFillTx/>
                <a:latin typeface="Arial"/>
              </a:rPr>
              <a:t>(dual) models with extra dimensions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63" name="TextBox 562"/>
          <p:cNvSpPr txBox="1"/>
          <p:nvPr/>
        </p:nvSpPr>
        <p:spPr>
          <a:xfrm>
            <a:off x="8174160" y="7462080"/>
            <a:ext cx="4844160" cy="8582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FF"/>
                </a:solidFill>
                <a:uFillTx/>
                <a:latin typeface="Arial"/>
              </a:rPr>
              <a:t>Example for light Higgsino search in backup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FF"/>
                </a:solidFill>
                <a:uFillTx/>
                <a:latin typeface="Arial"/>
              </a:rPr>
              <a:t>High centre-of-mass energy helps (here)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FF"/>
                </a:solidFill>
                <a:uFillTx/>
                <a:latin typeface="Arial"/>
              </a:rPr>
              <a:t>Don’t forget light states (see backup)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>
          <a:xfrm>
            <a:off x="11250360" y="8055000"/>
            <a:ext cx="365544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en-FR"/>
            </a:defPPr>
            <a:lvl1pPr marL="0" indent="0" algn="r" defTabSz="914400" rtl="0" eaLnBrk="1" latinLnBrk="0" hangingPunct="1">
              <a:buNone/>
              <a:defRPr lang="en-US" sz="1200" b="0" i="1" u="none" strike="noStrike" kern="1200">
                <a:solidFill>
                  <a:srgbClr val="000000"/>
                </a:solidFill>
                <a:uFillTx/>
                <a:latin typeface="Times New Roman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1C6107-BED6-4D1E-AD61-4DF3723F33BF}" type="slidenum">
              <a:rPr lang="en-FR" smtClean="0"/>
              <a:pPr/>
              <a:t>35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78186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PlaceHolder 1"/>
          <p:cNvSpPr>
            <a:spLocks noGrp="1"/>
          </p:cNvSpPr>
          <p:nvPr>
            <p:ph type="title"/>
          </p:nvPr>
        </p:nvSpPr>
        <p:spPr>
          <a:xfrm>
            <a:off x="3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Two fermion processes</a:t>
            </a:r>
          </a:p>
        </p:txBody>
      </p:sp>
      <p:pic>
        <p:nvPicPr>
          <p:cNvPr id="440" name="Picture 439"/>
          <p:cNvPicPr/>
          <p:nvPr/>
        </p:nvPicPr>
        <p:blipFill>
          <a:blip r:embed="rId2"/>
          <a:stretch/>
        </p:blipFill>
        <p:spPr>
          <a:xfrm>
            <a:off x="570240" y="1371240"/>
            <a:ext cx="5986440" cy="3840480"/>
          </a:xfrm>
          <a:prstGeom prst="rect">
            <a:avLst/>
          </a:prstGeom>
          <a:ln w="0">
            <a:noFill/>
          </a:ln>
        </p:spPr>
      </p:pic>
      <p:sp>
        <p:nvSpPr>
          <p:cNvPr id="441" name="Rectangle 440"/>
          <p:cNvSpPr/>
          <p:nvPr/>
        </p:nvSpPr>
        <p:spPr>
          <a:xfrm>
            <a:off x="5866560" y="4692600"/>
            <a:ext cx="144720" cy="41544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2" name="Rectangle 441"/>
          <p:cNvSpPr/>
          <p:nvPr/>
        </p:nvSpPr>
        <p:spPr>
          <a:xfrm>
            <a:off x="5948280" y="1627920"/>
            <a:ext cx="144720" cy="41508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3" name="TextBox 442"/>
          <p:cNvSpPr txBox="1"/>
          <p:nvPr/>
        </p:nvSpPr>
        <p:spPr>
          <a:xfrm>
            <a:off x="5966280" y="1604160"/>
            <a:ext cx="1141200" cy="455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f</a:t>
            </a:r>
          </a:p>
        </p:txBody>
      </p:sp>
      <p:sp>
        <p:nvSpPr>
          <p:cNvPr id="444" name="TextBox 443"/>
          <p:cNvSpPr txBox="1"/>
          <p:nvPr/>
        </p:nvSpPr>
        <p:spPr>
          <a:xfrm>
            <a:off x="5761800" y="4628520"/>
            <a:ext cx="1141560" cy="455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f</a:t>
            </a:r>
          </a:p>
        </p:txBody>
      </p:sp>
      <p:grpSp>
        <p:nvGrpSpPr>
          <p:cNvPr id="445" name="Group 444"/>
          <p:cNvGrpSpPr/>
          <p:nvPr/>
        </p:nvGrpSpPr>
        <p:grpSpPr>
          <a:xfrm>
            <a:off x="6751800" y="2432160"/>
            <a:ext cx="8740800" cy="730800"/>
            <a:chOff x="6751800" y="2432160"/>
            <a:chExt cx="8740800" cy="730800"/>
          </a:xfrm>
        </p:grpSpPr>
        <p:pic>
          <p:nvPicPr>
            <p:cNvPr id="446" name="Graphic 445"/>
            <p:cNvPicPr/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/>
          </p:blipFill>
          <p:spPr>
            <a:xfrm>
              <a:off x="6751800" y="2432160"/>
              <a:ext cx="8740800" cy="73080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447" name="Group 446"/>
          <p:cNvGrpSpPr/>
          <p:nvPr/>
        </p:nvGrpSpPr>
        <p:grpSpPr>
          <a:xfrm>
            <a:off x="6753960" y="3547800"/>
            <a:ext cx="8779680" cy="730800"/>
            <a:chOff x="6753960" y="3547800"/>
            <a:chExt cx="8779680" cy="730800"/>
          </a:xfrm>
        </p:grpSpPr>
        <p:grpSp>
          <p:nvGrpSpPr>
            <p:cNvPr id="448" name="Group 447"/>
            <p:cNvGrpSpPr/>
            <p:nvPr/>
          </p:nvGrpSpPr>
          <p:grpSpPr>
            <a:xfrm>
              <a:off x="6753960" y="3547800"/>
              <a:ext cx="8779680" cy="730800"/>
              <a:chOff x="6753960" y="3547800"/>
              <a:chExt cx="8779680" cy="730800"/>
            </a:xfrm>
          </p:grpSpPr>
          <p:sp>
            <p:nvSpPr>
              <p:cNvPr id="449" name="Freeform 448"/>
              <p:cNvSpPr/>
              <p:nvPr/>
            </p:nvSpPr>
            <p:spPr>
              <a:xfrm>
                <a:off x="6771960" y="3565800"/>
                <a:ext cx="8761680" cy="694440"/>
              </a:xfrm>
              <a:custGeom>
                <a:avLst/>
                <a:gdLst/>
                <a:ahLst/>
                <a:cxnLst/>
                <a:rect l="0" t="0" r="r" b="b"/>
                <a:pathLst>
                  <a:path w="24338" h="1929">
                    <a:moveTo>
                      <a:pt x="12170" y="1929"/>
                    </a:moveTo>
                    <a:cubicBezTo>
                      <a:pt x="8113" y="1929"/>
                      <a:pt x="4057" y="1929"/>
                      <a:pt x="0" y="1929"/>
                    </a:cubicBezTo>
                    <a:cubicBezTo>
                      <a:pt x="0" y="1286"/>
                      <a:pt x="0" y="643"/>
                      <a:pt x="0" y="0"/>
                    </a:cubicBezTo>
                    <a:cubicBezTo>
                      <a:pt x="8113" y="0"/>
                      <a:pt x="16225" y="0"/>
                      <a:pt x="24338" y="0"/>
                    </a:cubicBezTo>
                    <a:cubicBezTo>
                      <a:pt x="24338" y="643"/>
                      <a:pt x="24338" y="1286"/>
                      <a:pt x="24338" y="1929"/>
                    </a:cubicBezTo>
                    <a:cubicBezTo>
                      <a:pt x="20282" y="1929"/>
                      <a:pt x="16226" y="1929"/>
                      <a:pt x="12170" y="19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450" name="Freeform 449"/>
              <p:cNvSpPr/>
              <p:nvPr/>
            </p:nvSpPr>
            <p:spPr>
              <a:xfrm>
                <a:off x="7045200" y="3547800"/>
                <a:ext cx="168480" cy="249480"/>
              </a:xfrm>
              <a:custGeom>
                <a:avLst/>
                <a:gdLst/>
                <a:ahLst/>
                <a:cxnLst/>
                <a:rect l="0" t="0" r="r" b="b"/>
                <a:pathLst>
                  <a:path w="468" h="693">
                    <a:moveTo>
                      <a:pt x="468" y="11"/>
                    </a:moveTo>
                    <a:cubicBezTo>
                      <a:pt x="420" y="200"/>
                      <a:pt x="372" y="390"/>
                      <a:pt x="325" y="579"/>
                    </a:cubicBezTo>
                    <a:cubicBezTo>
                      <a:pt x="322" y="596"/>
                      <a:pt x="319" y="601"/>
                      <a:pt x="319" y="626"/>
                    </a:cubicBezTo>
                    <a:cubicBezTo>
                      <a:pt x="319" y="646"/>
                      <a:pt x="322" y="671"/>
                      <a:pt x="350" y="671"/>
                    </a:cubicBezTo>
                    <a:cubicBezTo>
                      <a:pt x="389" y="671"/>
                      <a:pt x="406" y="612"/>
                      <a:pt x="423" y="548"/>
                    </a:cubicBezTo>
                    <a:cubicBezTo>
                      <a:pt x="426" y="534"/>
                      <a:pt x="428" y="531"/>
                      <a:pt x="437" y="531"/>
                    </a:cubicBezTo>
                    <a:cubicBezTo>
                      <a:pt x="440" y="531"/>
                      <a:pt x="448" y="531"/>
                      <a:pt x="448" y="540"/>
                    </a:cubicBezTo>
                    <a:cubicBezTo>
                      <a:pt x="448" y="542"/>
                      <a:pt x="437" y="604"/>
                      <a:pt x="420" y="638"/>
                    </a:cubicBezTo>
                    <a:cubicBezTo>
                      <a:pt x="403" y="668"/>
                      <a:pt x="381" y="693"/>
                      <a:pt x="347" y="693"/>
                    </a:cubicBezTo>
                    <a:cubicBezTo>
                      <a:pt x="300" y="693"/>
                      <a:pt x="266" y="660"/>
                      <a:pt x="258" y="618"/>
                    </a:cubicBezTo>
                    <a:cubicBezTo>
                      <a:pt x="199" y="688"/>
                      <a:pt x="148" y="693"/>
                      <a:pt x="129" y="693"/>
                    </a:cubicBezTo>
                    <a:cubicBezTo>
                      <a:pt x="53" y="693"/>
                      <a:pt x="0" y="626"/>
                      <a:pt x="0" y="534"/>
                    </a:cubicBezTo>
                    <a:cubicBezTo>
                      <a:pt x="0" y="391"/>
                      <a:pt x="120" y="246"/>
                      <a:pt x="235" y="246"/>
                    </a:cubicBezTo>
                    <a:cubicBezTo>
                      <a:pt x="280" y="246"/>
                      <a:pt x="308" y="274"/>
                      <a:pt x="328" y="310"/>
                    </a:cubicBezTo>
                    <a:cubicBezTo>
                      <a:pt x="347" y="233"/>
                      <a:pt x="367" y="156"/>
                      <a:pt x="386" y="78"/>
                    </a:cubicBezTo>
                    <a:cubicBezTo>
                      <a:pt x="387" y="72"/>
                      <a:pt x="388" y="65"/>
                      <a:pt x="389" y="59"/>
                    </a:cubicBezTo>
                    <a:cubicBezTo>
                      <a:pt x="389" y="48"/>
                      <a:pt x="386" y="42"/>
                      <a:pt x="339" y="42"/>
                    </a:cubicBezTo>
                    <a:cubicBezTo>
                      <a:pt x="325" y="42"/>
                      <a:pt x="316" y="42"/>
                      <a:pt x="316" y="31"/>
                    </a:cubicBezTo>
                    <a:cubicBezTo>
                      <a:pt x="316" y="17"/>
                      <a:pt x="322" y="11"/>
                      <a:pt x="330" y="11"/>
                    </a:cubicBezTo>
                    <a:cubicBezTo>
                      <a:pt x="347" y="8"/>
                      <a:pt x="440" y="0"/>
                      <a:pt x="454" y="0"/>
                    </a:cubicBezTo>
                    <a:cubicBezTo>
                      <a:pt x="468" y="0"/>
                      <a:pt x="463" y="7"/>
                      <a:pt x="468" y="11"/>
                    </a:cubicBezTo>
                    <a:moveTo>
                      <a:pt x="263" y="565"/>
                    </a:moveTo>
                    <a:cubicBezTo>
                      <a:pt x="279" y="501"/>
                      <a:pt x="295" y="436"/>
                      <a:pt x="311" y="372"/>
                    </a:cubicBezTo>
                    <a:cubicBezTo>
                      <a:pt x="314" y="366"/>
                      <a:pt x="314" y="361"/>
                      <a:pt x="314" y="355"/>
                    </a:cubicBezTo>
                    <a:cubicBezTo>
                      <a:pt x="314" y="350"/>
                      <a:pt x="300" y="268"/>
                      <a:pt x="238" y="268"/>
                    </a:cubicBezTo>
                    <a:cubicBezTo>
                      <a:pt x="199" y="268"/>
                      <a:pt x="154" y="305"/>
                      <a:pt x="123" y="363"/>
                    </a:cubicBezTo>
                    <a:cubicBezTo>
                      <a:pt x="101" y="408"/>
                      <a:pt x="67" y="528"/>
                      <a:pt x="67" y="579"/>
                    </a:cubicBezTo>
                    <a:cubicBezTo>
                      <a:pt x="67" y="618"/>
                      <a:pt x="81" y="671"/>
                      <a:pt x="132" y="671"/>
                    </a:cubicBezTo>
                    <a:cubicBezTo>
                      <a:pt x="160" y="671"/>
                      <a:pt x="199" y="654"/>
                      <a:pt x="244" y="601"/>
                    </a:cubicBezTo>
                    <a:cubicBezTo>
                      <a:pt x="258" y="584"/>
                      <a:pt x="258" y="582"/>
                      <a:pt x="263" y="5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51" name="Freeform 450"/>
              <p:cNvSpPr/>
              <p:nvPr/>
            </p:nvSpPr>
            <p:spPr>
              <a:xfrm>
                <a:off x="7227720" y="3640320"/>
                <a:ext cx="187560" cy="156960"/>
              </a:xfrm>
              <a:custGeom>
                <a:avLst/>
                <a:gdLst/>
                <a:ahLst/>
                <a:cxnLst/>
                <a:rect l="0" t="0" r="r" b="b"/>
                <a:pathLst>
                  <a:path w="521" h="436">
                    <a:moveTo>
                      <a:pt x="473" y="59"/>
                    </a:moveTo>
                    <a:cubicBezTo>
                      <a:pt x="437" y="59"/>
                      <a:pt x="400" y="59"/>
                      <a:pt x="364" y="59"/>
                    </a:cubicBezTo>
                    <a:cubicBezTo>
                      <a:pt x="395" y="101"/>
                      <a:pt x="395" y="148"/>
                      <a:pt x="395" y="165"/>
                    </a:cubicBezTo>
                    <a:cubicBezTo>
                      <a:pt x="395" y="316"/>
                      <a:pt x="263" y="436"/>
                      <a:pt x="148" y="436"/>
                    </a:cubicBezTo>
                    <a:cubicBezTo>
                      <a:pt x="59" y="436"/>
                      <a:pt x="0" y="366"/>
                      <a:pt x="0" y="280"/>
                    </a:cubicBezTo>
                    <a:cubicBezTo>
                      <a:pt x="0" y="162"/>
                      <a:pt x="109" y="0"/>
                      <a:pt x="258" y="0"/>
                    </a:cubicBezTo>
                    <a:cubicBezTo>
                      <a:pt x="332" y="0"/>
                      <a:pt x="407" y="0"/>
                      <a:pt x="482" y="0"/>
                    </a:cubicBezTo>
                    <a:cubicBezTo>
                      <a:pt x="501" y="0"/>
                      <a:pt x="521" y="0"/>
                      <a:pt x="521" y="25"/>
                    </a:cubicBezTo>
                    <a:cubicBezTo>
                      <a:pt x="521" y="59"/>
                      <a:pt x="484" y="59"/>
                      <a:pt x="473" y="59"/>
                    </a:cubicBezTo>
                    <a:moveTo>
                      <a:pt x="148" y="414"/>
                    </a:moveTo>
                    <a:cubicBezTo>
                      <a:pt x="188" y="414"/>
                      <a:pt x="241" y="389"/>
                      <a:pt x="277" y="330"/>
                    </a:cubicBezTo>
                    <a:cubicBezTo>
                      <a:pt x="311" y="280"/>
                      <a:pt x="330" y="199"/>
                      <a:pt x="330" y="154"/>
                    </a:cubicBezTo>
                    <a:cubicBezTo>
                      <a:pt x="330" y="123"/>
                      <a:pt x="325" y="59"/>
                      <a:pt x="241" y="59"/>
                    </a:cubicBezTo>
                    <a:cubicBezTo>
                      <a:pt x="207" y="59"/>
                      <a:pt x="148" y="73"/>
                      <a:pt x="106" y="140"/>
                    </a:cubicBezTo>
                    <a:cubicBezTo>
                      <a:pt x="73" y="199"/>
                      <a:pt x="62" y="277"/>
                      <a:pt x="62" y="308"/>
                    </a:cubicBezTo>
                    <a:cubicBezTo>
                      <a:pt x="62" y="377"/>
                      <a:pt x="101" y="414"/>
                      <a:pt x="148" y="41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52" name="Freeform 451"/>
              <p:cNvSpPr/>
              <p:nvPr/>
            </p:nvSpPr>
            <p:spPr>
              <a:xfrm>
                <a:off x="6753960" y="3936240"/>
                <a:ext cx="952560" cy="14040"/>
              </a:xfrm>
              <a:custGeom>
                <a:avLst/>
                <a:gdLst/>
                <a:ahLst/>
                <a:cxnLst/>
                <a:rect l="0" t="0" r="r" b="b"/>
                <a:pathLst>
                  <a:path w="2646" h="39">
                    <a:moveTo>
                      <a:pt x="1324" y="39"/>
                    </a:moveTo>
                    <a:cubicBezTo>
                      <a:pt x="883" y="39"/>
                      <a:pt x="441" y="39"/>
                      <a:pt x="0" y="39"/>
                    </a:cubicBezTo>
                    <a:cubicBezTo>
                      <a:pt x="0" y="26"/>
                      <a:pt x="0" y="13"/>
                      <a:pt x="0" y="0"/>
                    </a:cubicBezTo>
                    <a:cubicBezTo>
                      <a:pt x="882" y="0"/>
                      <a:pt x="1764" y="0"/>
                      <a:pt x="2646" y="0"/>
                    </a:cubicBezTo>
                    <a:cubicBezTo>
                      <a:pt x="2646" y="13"/>
                      <a:pt x="2646" y="26"/>
                      <a:pt x="2646" y="39"/>
                    </a:cubicBezTo>
                    <a:cubicBezTo>
                      <a:pt x="2205" y="39"/>
                      <a:pt x="1765" y="39"/>
                      <a:pt x="1324" y="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-30960" rIns="90000" bIns="-3096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53" name="Freeform 452"/>
              <p:cNvSpPr/>
              <p:nvPr/>
            </p:nvSpPr>
            <p:spPr>
              <a:xfrm>
                <a:off x="6768000" y="4029120"/>
                <a:ext cx="168480" cy="249480"/>
              </a:xfrm>
              <a:custGeom>
                <a:avLst/>
                <a:gdLst/>
                <a:ahLst/>
                <a:cxnLst/>
                <a:rect l="0" t="0" r="r" b="b"/>
                <a:pathLst>
                  <a:path w="468" h="693">
                    <a:moveTo>
                      <a:pt x="468" y="11"/>
                    </a:moveTo>
                    <a:cubicBezTo>
                      <a:pt x="421" y="200"/>
                      <a:pt x="374" y="390"/>
                      <a:pt x="328" y="579"/>
                    </a:cubicBezTo>
                    <a:cubicBezTo>
                      <a:pt x="322" y="596"/>
                      <a:pt x="322" y="604"/>
                      <a:pt x="322" y="626"/>
                    </a:cubicBezTo>
                    <a:cubicBezTo>
                      <a:pt x="322" y="646"/>
                      <a:pt x="325" y="671"/>
                      <a:pt x="350" y="671"/>
                    </a:cubicBezTo>
                    <a:cubicBezTo>
                      <a:pt x="392" y="671"/>
                      <a:pt x="409" y="615"/>
                      <a:pt x="426" y="551"/>
                    </a:cubicBezTo>
                    <a:cubicBezTo>
                      <a:pt x="428" y="537"/>
                      <a:pt x="428" y="531"/>
                      <a:pt x="440" y="531"/>
                    </a:cubicBezTo>
                    <a:cubicBezTo>
                      <a:pt x="442" y="531"/>
                      <a:pt x="451" y="531"/>
                      <a:pt x="451" y="542"/>
                    </a:cubicBezTo>
                    <a:cubicBezTo>
                      <a:pt x="451" y="545"/>
                      <a:pt x="437" y="604"/>
                      <a:pt x="420" y="640"/>
                    </a:cubicBezTo>
                    <a:cubicBezTo>
                      <a:pt x="406" y="671"/>
                      <a:pt x="384" y="693"/>
                      <a:pt x="347" y="693"/>
                    </a:cubicBezTo>
                    <a:cubicBezTo>
                      <a:pt x="302" y="693"/>
                      <a:pt x="266" y="660"/>
                      <a:pt x="258" y="621"/>
                    </a:cubicBezTo>
                    <a:cubicBezTo>
                      <a:pt x="199" y="691"/>
                      <a:pt x="151" y="693"/>
                      <a:pt x="132" y="693"/>
                    </a:cubicBezTo>
                    <a:cubicBezTo>
                      <a:pt x="53" y="693"/>
                      <a:pt x="0" y="629"/>
                      <a:pt x="0" y="537"/>
                    </a:cubicBezTo>
                    <a:cubicBezTo>
                      <a:pt x="0" y="394"/>
                      <a:pt x="123" y="249"/>
                      <a:pt x="238" y="249"/>
                    </a:cubicBezTo>
                    <a:cubicBezTo>
                      <a:pt x="283" y="249"/>
                      <a:pt x="311" y="274"/>
                      <a:pt x="328" y="310"/>
                    </a:cubicBezTo>
                    <a:cubicBezTo>
                      <a:pt x="347" y="233"/>
                      <a:pt x="367" y="156"/>
                      <a:pt x="386" y="78"/>
                    </a:cubicBezTo>
                    <a:cubicBezTo>
                      <a:pt x="387" y="72"/>
                      <a:pt x="388" y="65"/>
                      <a:pt x="389" y="59"/>
                    </a:cubicBezTo>
                    <a:cubicBezTo>
                      <a:pt x="389" y="50"/>
                      <a:pt x="389" y="42"/>
                      <a:pt x="342" y="42"/>
                    </a:cubicBezTo>
                    <a:cubicBezTo>
                      <a:pt x="325" y="42"/>
                      <a:pt x="316" y="42"/>
                      <a:pt x="316" y="31"/>
                    </a:cubicBezTo>
                    <a:cubicBezTo>
                      <a:pt x="316" y="17"/>
                      <a:pt x="322" y="14"/>
                      <a:pt x="330" y="11"/>
                    </a:cubicBezTo>
                    <a:cubicBezTo>
                      <a:pt x="347" y="11"/>
                      <a:pt x="440" y="0"/>
                      <a:pt x="456" y="0"/>
                    </a:cubicBezTo>
                    <a:cubicBezTo>
                      <a:pt x="468" y="0"/>
                      <a:pt x="464" y="7"/>
                      <a:pt x="468" y="11"/>
                    </a:cubicBezTo>
                    <a:moveTo>
                      <a:pt x="263" y="565"/>
                    </a:moveTo>
                    <a:cubicBezTo>
                      <a:pt x="280" y="501"/>
                      <a:pt x="297" y="438"/>
                      <a:pt x="314" y="375"/>
                    </a:cubicBezTo>
                    <a:cubicBezTo>
                      <a:pt x="314" y="369"/>
                      <a:pt x="316" y="365"/>
                      <a:pt x="316" y="358"/>
                    </a:cubicBezTo>
                    <a:cubicBezTo>
                      <a:pt x="316" y="351"/>
                      <a:pt x="302" y="271"/>
                      <a:pt x="238" y="271"/>
                    </a:cubicBezTo>
                    <a:cubicBezTo>
                      <a:pt x="199" y="271"/>
                      <a:pt x="154" y="308"/>
                      <a:pt x="123" y="363"/>
                    </a:cubicBezTo>
                    <a:cubicBezTo>
                      <a:pt x="101" y="411"/>
                      <a:pt x="70" y="531"/>
                      <a:pt x="70" y="579"/>
                    </a:cubicBezTo>
                    <a:cubicBezTo>
                      <a:pt x="70" y="618"/>
                      <a:pt x="84" y="671"/>
                      <a:pt x="132" y="671"/>
                    </a:cubicBezTo>
                    <a:cubicBezTo>
                      <a:pt x="160" y="671"/>
                      <a:pt x="202" y="657"/>
                      <a:pt x="244" y="601"/>
                    </a:cubicBezTo>
                    <a:cubicBezTo>
                      <a:pt x="258" y="584"/>
                      <a:pt x="258" y="584"/>
                      <a:pt x="263" y="5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54" name="Freeform 453"/>
              <p:cNvSpPr/>
              <p:nvPr/>
            </p:nvSpPr>
            <p:spPr>
              <a:xfrm>
                <a:off x="7008840" y="4116600"/>
                <a:ext cx="135000" cy="162000"/>
              </a:xfrm>
              <a:custGeom>
                <a:avLst/>
                <a:gdLst/>
                <a:ahLst/>
                <a:cxnLst/>
                <a:rect l="0" t="0" r="r" b="b"/>
                <a:pathLst>
                  <a:path w="375" h="450">
                    <a:moveTo>
                      <a:pt x="81" y="226"/>
                    </a:moveTo>
                    <a:cubicBezTo>
                      <a:pt x="81" y="383"/>
                      <a:pt x="168" y="425"/>
                      <a:pt x="218" y="425"/>
                    </a:cubicBezTo>
                    <a:cubicBezTo>
                      <a:pt x="255" y="425"/>
                      <a:pt x="319" y="414"/>
                      <a:pt x="347" y="322"/>
                    </a:cubicBezTo>
                    <a:cubicBezTo>
                      <a:pt x="350" y="316"/>
                      <a:pt x="353" y="313"/>
                      <a:pt x="361" y="313"/>
                    </a:cubicBezTo>
                    <a:cubicBezTo>
                      <a:pt x="364" y="313"/>
                      <a:pt x="375" y="312"/>
                      <a:pt x="375" y="322"/>
                    </a:cubicBezTo>
                    <a:cubicBezTo>
                      <a:pt x="375" y="331"/>
                      <a:pt x="342" y="450"/>
                      <a:pt x="210" y="450"/>
                    </a:cubicBezTo>
                    <a:cubicBezTo>
                      <a:pt x="98" y="450"/>
                      <a:pt x="0" y="352"/>
                      <a:pt x="0" y="226"/>
                    </a:cubicBezTo>
                    <a:cubicBezTo>
                      <a:pt x="0" y="106"/>
                      <a:pt x="90" y="0"/>
                      <a:pt x="213" y="0"/>
                    </a:cubicBezTo>
                    <a:cubicBezTo>
                      <a:pt x="288" y="0"/>
                      <a:pt x="364" y="39"/>
                      <a:pt x="364" y="103"/>
                    </a:cubicBezTo>
                    <a:cubicBezTo>
                      <a:pt x="364" y="134"/>
                      <a:pt x="344" y="151"/>
                      <a:pt x="319" y="151"/>
                    </a:cubicBezTo>
                    <a:cubicBezTo>
                      <a:pt x="291" y="151"/>
                      <a:pt x="272" y="131"/>
                      <a:pt x="272" y="106"/>
                    </a:cubicBezTo>
                    <a:cubicBezTo>
                      <a:pt x="272" y="92"/>
                      <a:pt x="280" y="64"/>
                      <a:pt x="319" y="62"/>
                    </a:cubicBezTo>
                    <a:cubicBezTo>
                      <a:pt x="286" y="25"/>
                      <a:pt x="224" y="25"/>
                      <a:pt x="213" y="25"/>
                    </a:cubicBezTo>
                    <a:cubicBezTo>
                      <a:pt x="162" y="25"/>
                      <a:pt x="81" y="64"/>
                      <a:pt x="81" y="22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55" name="Freeform 454"/>
              <p:cNvSpPr/>
              <p:nvPr/>
            </p:nvSpPr>
            <p:spPr>
              <a:xfrm>
                <a:off x="7163280" y="4116600"/>
                <a:ext cx="157320" cy="162000"/>
              </a:xfrm>
              <a:custGeom>
                <a:avLst/>
                <a:gdLst/>
                <a:ahLst/>
                <a:cxnLst/>
                <a:rect l="0" t="0" r="r" b="b"/>
                <a:pathLst>
                  <a:path w="437" h="450">
                    <a:moveTo>
                      <a:pt x="437" y="229"/>
                    </a:moveTo>
                    <a:cubicBezTo>
                      <a:pt x="437" y="355"/>
                      <a:pt x="336" y="450"/>
                      <a:pt x="218" y="450"/>
                    </a:cubicBezTo>
                    <a:cubicBezTo>
                      <a:pt x="104" y="450"/>
                      <a:pt x="0" y="355"/>
                      <a:pt x="0" y="229"/>
                    </a:cubicBezTo>
                    <a:cubicBezTo>
                      <a:pt x="0" y="106"/>
                      <a:pt x="95" y="0"/>
                      <a:pt x="218" y="0"/>
                    </a:cubicBezTo>
                    <a:cubicBezTo>
                      <a:pt x="339" y="0"/>
                      <a:pt x="437" y="103"/>
                      <a:pt x="437" y="229"/>
                    </a:cubicBezTo>
                    <a:moveTo>
                      <a:pt x="218" y="425"/>
                    </a:moveTo>
                    <a:cubicBezTo>
                      <a:pt x="269" y="425"/>
                      <a:pt x="311" y="397"/>
                      <a:pt x="333" y="352"/>
                    </a:cubicBezTo>
                    <a:cubicBezTo>
                      <a:pt x="356" y="310"/>
                      <a:pt x="356" y="257"/>
                      <a:pt x="356" y="221"/>
                    </a:cubicBezTo>
                    <a:cubicBezTo>
                      <a:pt x="356" y="185"/>
                      <a:pt x="357" y="126"/>
                      <a:pt x="330" y="84"/>
                    </a:cubicBezTo>
                    <a:cubicBezTo>
                      <a:pt x="304" y="42"/>
                      <a:pt x="260" y="22"/>
                      <a:pt x="218" y="22"/>
                    </a:cubicBezTo>
                    <a:cubicBezTo>
                      <a:pt x="179" y="22"/>
                      <a:pt x="132" y="42"/>
                      <a:pt x="106" y="87"/>
                    </a:cubicBezTo>
                    <a:cubicBezTo>
                      <a:pt x="81" y="131"/>
                      <a:pt x="81" y="182"/>
                      <a:pt x="81" y="221"/>
                    </a:cubicBezTo>
                    <a:cubicBezTo>
                      <a:pt x="81" y="257"/>
                      <a:pt x="81" y="316"/>
                      <a:pt x="106" y="361"/>
                    </a:cubicBezTo>
                    <a:cubicBezTo>
                      <a:pt x="134" y="405"/>
                      <a:pt x="176" y="425"/>
                      <a:pt x="218" y="4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56" name="Freeform 455"/>
              <p:cNvSpPr/>
              <p:nvPr/>
            </p:nvSpPr>
            <p:spPr>
              <a:xfrm>
                <a:off x="7341480" y="4116600"/>
                <a:ext cx="115920" cy="162000"/>
              </a:xfrm>
              <a:custGeom>
                <a:avLst/>
                <a:gdLst/>
                <a:ahLst/>
                <a:cxnLst/>
                <a:rect l="0" t="0" r="r" b="b"/>
                <a:pathLst>
                  <a:path w="322" h="450">
                    <a:moveTo>
                      <a:pt x="174" y="249"/>
                    </a:moveTo>
                    <a:cubicBezTo>
                      <a:pt x="101" y="235"/>
                      <a:pt x="73" y="229"/>
                      <a:pt x="42" y="204"/>
                    </a:cubicBezTo>
                    <a:cubicBezTo>
                      <a:pt x="17" y="182"/>
                      <a:pt x="0" y="154"/>
                      <a:pt x="0" y="120"/>
                    </a:cubicBezTo>
                    <a:cubicBezTo>
                      <a:pt x="0" y="64"/>
                      <a:pt x="36" y="0"/>
                      <a:pt x="157" y="0"/>
                    </a:cubicBezTo>
                    <a:cubicBezTo>
                      <a:pt x="174" y="0"/>
                      <a:pt x="213" y="0"/>
                      <a:pt x="249" y="28"/>
                    </a:cubicBezTo>
                    <a:cubicBezTo>
                      <a:pt x="255" y="25"/>
                      <a:pt x="263" y="14"/>
                      <a:pt x="266" y="11"/>
                    </a:cubicBezTo>
                    <a:cubicBezTo>
                      <a:pt x="280" y="0"/>
                      <a:pt x="283" y="0"/>
                      <a:pt x="286" y="0"/>
                    </a:cubicBezTo>
                    <a:cubicBezTo>
                      <a:pt x="297" y="0"/>
                      <a:pt x="297" y="6"/>
                      <a:pt x="297" y="22"/>
                    </a:cubicBezTo>
                    <a:cubicBezTo>
                      <a:pt x="297" y="56"/>
                      <a:pt x="297" y="89"/>
                      <a:pt x="297" y="123"/>
                    </a:cubicBezTo>
                    <a:cubicBezTo>
                      <a:pt x="297" y="140"/>
                      <a:pt x="297" y="145"/>
                      <a:pt x="286" y="145"/>
                    </a:cubicBezTo>
                    <a:cubicBezTo>
                      <a:pt x="283" y="145"/>
                      <a:pt x="274" y="145"/>
                      <a:pt x="272" y="137"/>
                    </a:cubicBezTo>
                    <a:cubicBezTo>
                      <a:pt x="272" y="106"/>
                      <a:pt x="266" y="17"/>
                      <a:pt x="157" y="17"/>
                    </a:cubicBezTo>
                    <a:cubicBezTo>
                      <a:pt x="73" y="17"/>
                      <a:pt x="48" y="59"/>
                      <a:pt x="48" y="92"/>
                    </a:cubicBezTo>
                    <a:cubicBezTo>
                      <a:pt x="48" y="151"/>
                      <a:pt x="112" y="162"/>
                      <a:pt x="168" y="173"/>
                    </a:cubicBezTo>
                    <a:cubicBezTo>
                      <a:pt x="210" y="182"/>
                      <a:pt x="249" y="190"/>
                      <a:pt x="280" y="221"/>
                    </a:cubicBezTo>
                    <a:cubicBezTo>
                      <a:pt x="291" y="232"/>
                      <a:pt x="322" y="263"/>
                      <a:pt x="322" y="313"/>
                    </a:cubicBezTo>
                    <a:cubicBezTo>
                      <a:pt x="322" y="383"/>
                      <a:pt x="277" y="450"/>
                      <a:pt x="162" y="450"/>
                    </a:cubicBezTo>
                    <a:cubicBezTo>
                      <a:pt x="143" y="450"/>
                      <a:pt x="98" y="450"/>
                      <a:pt x="56" y="408"/>
                    </a:cubicBezTo>
                    <a:cubicBezTo>
                      <a:pt x="36" y="428"/>
                      <a:pt x="36" y="428"/>
                      <a:pt x="36" y="431"/>
                    </a:cubicBezTo>
                    <a:cubicBezTo>
                      <a:pt x="17" y="450"/>
                      <a:pt x="17" y="450"/>
                      <a:pt x="11" y="450"/>
                    </a:cubicBezTo>
                    <a:cubicBezTo>
                      <a:pt x="0" y="450"/>
                      <a:pt x="0" y="445"/>
                      <a:pt x="0" y="428"/>
                    </a:cubicBezTo>
                    <a:cubicBezTo>
                      <a:pt x="0" y="384"/>
                      <a:pt x="0" y="340"/>
                      <a:pt x="0" y="296"/>
                    </a:cubicBezTo>
                    <a:cubicBezTo>
                      <a:pt x="0" y="280"/>
                      <a:pt x="0" y="271"/>
                      <a:pt x="14" y="271"/>
                    </a:cubicBezTo>
                    <a:cubicBezTo>
                      <a:pt x="22" y="271"/>
                      <a:pt x="22" y="277"/>
                      <a:pt x="28" y="288"/>
                    </a:cubicBezTo>
                    <a:cubicBezTo>
                      <a:pt x="45" y="372"/>
                      <a:pt x="81" y="428"/>
                      <a:pt x="162" y="428"/>
                    </a:cubicBezTo>
                    <a:cubicBezTo>
                      <a:pt x="241" y="428"/>
                      <a:pt x="274" y="389"/>
                      <a:pt x="274" y="338"/>
                    </a:cubicBezTo>
                    <a:cubicBezTo>
                      <a:pt x="274" y="268"/>
                      <a:pt x="193" y="252"/>
                      <a:pt x="174" y="2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57" name="Freeform 456"/>
              <p:cNvSpPr/>
              <p:nvPr/>
            </p:nvSpPr>
            <p:spPr>
              <a:xfrm>
                <a:off x="7545240" y="4025880"/>
                <a:ext cx="146160" cy="252720"/>
              </a:xfrm>
              <a:custGeom>
                <a:avLst/>
                <a:gdLst/>
                <a:ahLst/>
                <a:cxnLst/>
                <a:rect l="0" t="0" r="r" b="b"/>
                <a:pathLst>
                  <a:path w="406" h="702">
                    <a:moveTo>
                      <a:pt x="406" y="201"/>
                    </a:moveTo>
                    <a:cubicBezTo>
                      <a:pt x="406" y="419"/>
                      <a:pt x="255" y="702"/>
                      <a:pt x="118" y="702"/>
                    </a:cubicBezTo>
                    <a:cubicBezTo>
                      <a:pt x="28" y="702"/>
                      <a:pt x="0" y="593"/>
                      <a:pt x="0" y="501"/>
                    </a:cubicBezTo>
                    <a:cubicBezTo>
                      <a:pt x="0" y="277"/>
                      <a:pt x="151" y="0"/>
                      <a:pt x="288" y="0"/>
                    </a:cubicBezTo>
                    <a:cubicBezTo>
                      <a:pt x="386" y="0"/>
                      <a:pt x="406" y="134"/>
                      <a:pt x="406" y="201"/>
                    </a:cubicBezTo>
                    <a:moveTo>
                      <a:pt x="104" y="336"/>
                    </a:moveTo>
                    <a:cubicBezTo>
                      <a:pt x="172" y="336"/>
                      <a:pt x="240" y="336"/>
                      <a:pt x="308" y="336"/>
                    </a:cubicBezTo>
                    <a:cubicBezTo>
                      <a:pt x="333" y="238"/>
                      <a:pt x="342" y="187"/>
                      <a:pt x="342" y="140"/>
                    </a:cubicBezTo>
                    <a:cubicBezTo>
                      <a:pt x="342" y="84"/>
                      <a:pt x="333" y="20"/>
                      <a:pt x="286" y="20"/>
                    </a:cubicBezTo>
                    <a:cubicBezTo>
                      <a:pt x="241" y="20"/>
                      <a:pt x="204" y="75"/>
                      <a:pt x="179" y="123"/>
                    </a:cubicBezTo>
                    <a:cubicBezTo>
                      <a:pt x="140" y="193"/>
                      <a:pt x="120" y="271"/>
                      <a:pt x="104" y="336"/>
                    </a:cubicBezTo>
                    <a:moveTo>
                      <a:pt x="300" y="366"/>
                    </a:moveTo>
                    <a:cubicBezTo>
                      <a:pt x="231" y="366"/>
                      <a:pt x="163" y="366"/>
                      <a:pt x="95" y="366"/>
                    </a:cubicBezTo>
                    <a:cubicBezTo>
                      <a:pt x="70" y="461"/>
                      <a:pt x="64" y="520"/>
                      <a:pt x="64" y="559"/>
                    </a:cubicBezTo>
                    <a:cubicBezTo>
                      <a:pt x="64" y="652"/>
                      <a:pt x="84" y="679"/>
                      <a:pt x="118" y="679"/>
                    </a:cubicBezTo>
                    <a:cubicBezTo>
                      <a:pt x="160" y="679"/>
                      <a:pt x="196" y="632"/>
                      <a:pt x="232" y="565"/>
                    </a:cubicBezTo>
                    <a:cubicBezTo>
                      <a:pt x="269" y="495"/>
                      <a:pt x="288" y="411"/>
                      <a:pt x="300" y="3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58" name="Freeform 457"/>
              <p:cNvSpPr/>
              <p:nvPr/>
            </p:nvSpPr>
            <p:spPr>
              <a:xfrm>
                <a:off x="7783920" y="3767400"/>
                <a:ext cx="82800" cy="353160"/>
              </a:xfrm>
              <a:custGeom>
                <a:avLst/>
                <a:gdLst/>
                <a:ahLst/>
                <a:cxnLst/>
                <a:rect l="0" t="0" r="r" b="b"/>
                <a:pathLst>
                  <a:path w="230" h="981">
                    <a:moveTo>
                      <a:pt x="230" y="973"/>
                    </a:moveTo>
                    <a:cubicBezTo>
                      <a:pt x="230" y="979"/>
                      <a:pt x="224" y="981"/>
                      <a:pt x="218" y="981"/>
                    </a:cubicBezTo>
                    <a:cubicBezTo>
                      <a:pt x="210" y="981"/>
                      <a:pt x="126" y="917"/>
                      <a:pt x="64" y="797"/>
                    </a:cubicBezTo>
                    <a:cubicBezTo>
                      <a:pt x="11" y="685"/>
                      <a:pt x="0" y="568"/>
                      <a:pt x="0" y="489"/>
                    </a:cubicBezTo>
                    <a:cubicBezTo>
                      <a:pt x="0" y="408"/>
                      <a:pt x="11" y="299"/>
                      <a:pt x="62" y="190"/>
                    </a:cubicBezTo>
                    <a:cubicBezTo>
                      <a:pt x="120" y="67"/>
                      <a:pt x="210" y="0"/>
                      <a:pt x="218" y="0"/>
                    </a:cubicBezTo>
                    <a:cubicBezTo>
                      <a:pt x="224" y="0"/>
                      <a:pt x="230" y="3"/>
                      <a:pt x="230" y="8"/>
                    </a:cubicBezTo>
                    <a:cubicBezTo>
                      <a:pt x="230" y="11"/>
                      <a:pt x="230" y="14"/>
                      <a:pt x="216" y="25"/>
                    </a:cubicBezTo>
                    <a:cubicBezTo>
                      <a:pt x="95" y="148"/>
                      <a:pt x="59" y="319"/>
                      <a:pt x="59" y="489"/>
                    </a:cubicBezTo>
                    <a:cubicBezTo>
                      <a:pt x="59" y="640"/>
                      <a:pt x="90" y="828"/>
                      <a:pt x="213" y="951"/>
                    </a:cubicBezTo>
                    <a:cubicBezTo>
                      <a:pt x="230" y="967"/>
                      <a:pt x="230" y="967"/>
                      <a:pt x="230" y="973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59" name="Freeform 458"/>
              <p:cNvSpPr/>
              <p:nvPr/>
            </p:nvSpPr>
            <p:spPr>
              <a:xfrm>
                <a:off x="7903080" y="3876120"/>
                <a:ext cx="136080" cy="160200"/>
              </a:xfrm>
              <a:custGeom>
                <a:avLst/>
                <a:gdLst/>
                <a:ahLst/>
                <a:cxnLst/>
                <a:rect l="0" t="0" r="r" b="b"/>
                <a:pathLst>
                  <a:path w="378" h="445">
                    <a:moveTo>
                      <a:pt x="137" y="207"/>
                    </a:moveTo>
                    <a:cubicBezTo>
                      <a:pt x="120" y="207"/>
                      <a:pt x="104" y="207"/>
                      <a:pt x="87" y="207"/>
                    </a:cubicBezTo>
                    <a:cubicBezTo>
                      <a:pt x="70" y="268"/>
                      <a:pt x="70" y="296"/>
                      <a:pt x="70" y="310"/>
                    </a:cubicBezTo>
                    <a:cubicBezTo>
                      <a:pt x="70" y="341"/>
                      <a:pt x="78" y="422"/>
                      <a:pt x="157" y="422"/>
                    </a:cubicBezTo>
                    <a:cubicBezTo>
                      <a:pt x="168" y="422"/>
                      <a:pt x="274" y="422"/>
                      <a:pt x="353" y="327"/>
                    </a:cubicBezTo>
                    <a:cubicBezTo>
                      <a:pt x="358" y="319"/>
                      <a:pt x="361" y="316"/>
                      <a:pt x="364" y="316"/>
                    </a:cubicBezTo>
                    <a:cubicBezTo>
                      <a:pt x="372" y="316"/>
                      <a:pt x="378" y="324"/>
                      <a:pt x="378" y="330"/>
                    </a:cubicBezTo>
                    <a:cubicBezTo>
                      <a:pt x="378" y="341"/>
                      <a:pt x="294" y="445"/>
                      <a:pt x="154" y="445"/>
                    </a:cubicBezTo>
                    <a:cubicBezTo>
                      <a:pt x="56" y="445"/>
                      <a:pt x="0" y="366"/>
                      <a:pt x="0" y="268"/>
                    </a:cubicBezTo>
                    <a:cubicBezTo>
                      <a:pt x="0" y="95"/>
                      <a:pt x="148" y="0"/>
                      <a:pt x="258" y="0"/>
                    </a:cubicBezTo>
                    <a:cubicBezTo>
                      <a:pt x="325" y="0"/>
                      <a:pt x="361" y="39"/>
                      <a:pt x="361" y="84"/>
                    </a:cubicBezTo>
                    <a:cubicBezTo>
                      <a:pt x="361" y="98"/>
                      <a:pt x="358" y="157"/>
                      <a:pt x="288" y="185"/>
                    </a:cubicBezTo>
                    <a:cubicBezTo>
                      <a:pt x="238" y="204"/>
                      <a:pt x="165" y="207"/>
                      <a:pt x="137" y="207"/>
                    </a:cubicBezTo>
                    <a:moveTo>
                      <a:pt x="92" y="185"/>
                    </a:moveTo>
                    <a:cubicBezTo>
                      <a:pt x="105" y="185"/>
                      <a:pt x="119" y="185"/>
                      <a:pt x="132" y="185"/>
                    </a:cubicBezTo>
                    <a:cubicBezTo>
                      <a:pt x="174" y="185"/>
                      <a:pt x="330" y="185"/>
                      <a:pt x="330" y="84"/>
                    </a:cubicBezTo>
                    <a:cubicBezTo>
                      <a:pt x="330" y="50"/>
                      <a:pt x="302" y="22"/>
                      <a:pt x="258" y="22"/>
                    </a:cubicBezTo>
                    <a:cubicBezTo>
                      <a:pt x="232" y="22"/>
                      <a:pt x="129" y="36"/>
                      <a:pt x="92" y="185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60" name="Freeform 459"/>
              <p:cNvSpPr/>
              <p:nvPr/>
            </p:nvSpPr>
            <p:spPr>
              <a:xfrm>
                <a:off x="8077320" y="3812400"/>
                <a:ext cx="167400" cy="12240"/>
              </a:xfrm>
              <a:custGeom>
                <a:avLst/>
                <a:gdLst/>
                <a:ahLst/>
                <a:cxnLst/>
                <a:rect l="0" t="0" r="r" b="b"/>
                <a:pathLst>
                  <a:path w="465" h="34">
                    <a:moveTo>
                      <a:pt x="440" y="34"/>
                    </a:moveTo>
                    <a:cubicBezTo>
                      <a:pt x="302" y="34"/>
                      <a:pt x="165" y="34"/>
                      <a:pt x="28" y="34"/>
                    </a:cubicBezTo>
                    <a:cubicBezTo>
                      <a:pt x="17" y="34"/>
                      <a:pt x="0" y="34"/>
                      <a:pt x="0" y="17"/>
                    </a:cubicBezTo>
                    <a:cubicBezTo>
                      <a:pt x="0" y="0"/>
                      <a:pt x="17" y="0"/>
                      <a:pt x="28" y="0"/>
                    </a:cubicBezTo>
                    <a:cubicBezTo>
                      <a:pt x="165" y="0"/>
                      <a:pt x="302" y="0"/>
                      <a:pt x="440" y="0"/>
                    </a:cubicBezTo>
                    <a:cubicBezTo>
                      <a:pt x="451" y="0"/>
                      <a:pt x="465" y="0"/>
                      <a:pt x="465" y="20"/>
                    </a:cubicBezTo>
                    <a:cubicBezTo>
                      <a:pt x="465" y="34"/>
                      <a:pt x="451" y="34"/>
                      <a:pt x="440" y="3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-32760" rIns="90000" bIns="-3276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61" name="Freeform 460"/>
              <p:cNvSpPr/>
              <p:nvPr/>
            </p:nvSpPr>
            <p:spPr>
              <a:xfrm>
                <a:off x="8068320" y="3967560"/>
                <a:ext cx="192600" cy="173160"/>
              </a:xfrm>
              <a:custGeom>
                <a:avLst/>
                <a:gdLst/>
                <a:ahLst/>
                <a:cxnLst/>
                <a:rect l="0" t="0" r="r" b="b"/>
                <a:pathLst>
                  <a:path w="535" h="481">
                    <a:moveTo>
                      <a:pt x="235" y="48"/>
                    </a:moveTo>
                    <a:cubicBezTo>
                      <a:pt x="220" y="106"/>
                      <a:pt x="205" y="165"/>
                      <a:pt x="190" y="224"/>
                    </a:cubicBezTo>
                    <a:cubicBezTo>
                      <a:pt x="220" y="224"/>
                      <a:pt x="250" y="224"/>
                      <a:pt x="280" y="224"/>
                    </a:cubicBezTo>
                    <a:cubicBezTo>
                      <a:pt x="328" y="224"/>
                      <a:pt x="370" y="213"/>
                      <a:pt x="398" y="190"/>
                    </a:cubicBezTo>
                    <a:cubicBezTo>
                      <a:pt x="431" y="165"/>
                      <a:pt x="445" y="123"/>
                      <a:pt x="445" y="95"/>
                    </a:cubicBezTo>
                    <a:cubicBezTo>
                      <a:pt x="445" y="22"/>
                      <a:pt x="364" y="22"/>
                      <a:pt x="302" y="22"/>
                    </a:cubicBezTo>
                    <a:cubicBezTo>
                      <a:pt x="287" y="22"/>
                      <a:pt x="273" y="22"/>
                      <a:pt x="258" y="22"/>
                    </a:cubicBezTo>
                    <a:cubicBezTo>
                      <a:pt x="241" y="25"/>
                      <a:pt x="241" y="28"/>
                      <a:pt x="235" y="48"/>
                    </a:cubicBezTo>
                    <a:moveTo>
                      <a:pt x="361" y="235"/>
                    </a:moveTo>
                    <a:cubicBezTo>
                      <a:pt x="375" y="240"/>
                      <a:pt x="395" y="249"/>
                      <a:pt x="406" y="263"/>
                    </a:cubicBezTo>
                    <a:cubicBezTo>
                      <a:pt x="426" y="285"/>
                      <a:pt x="426" y="305"/>
                      <a:pt x="426" y="313"/>
                    </a:cubicBezTo>
                    <a:cubicBezTo>
                      <a:pt x="426" y="322"/>
                      <a:pt x="426" y="327"/>
                      <a:pt x="423" y="347"/>
                    </a:cubicBezTo>
                    <a:cubicBezTo>
                      <a:pt x="420" y="366"/>
                      <a:pt x="417" y="400"/>
                      <a:pt x="417" y="419"/>
                    </a:cubicBezTo>
                    <a:cubicBezTo>
                      <a:pt x="417" y="456"/>
                      <a:pt x="431" y="461"/>
                      <a:pt x="448" y="461"/>
                    </a:cubicBezTo>
                    <a:cubicBezTo>
                      <a:pt x="476" y="461"/>
                      <a:pt x="501" y="433"/>
                      <a:pt x="512" y="405"/>
                    </a:cubicBezTo>
                    <a:cubicBezTo>
                      <a:pt x="515" y="397"/>
                      <a:pt x="515" y="391"/>
                      <a:pt x="524" y="391"/>
                    </a:cubicBezTo>
                    <a:cubicBezTo>
                      <a:pt x="535" y="391"/>
                      <a:pt x="535" y="400"/>
                      <a:pt x="535" y="403"/>
                    </a:cubicBezTo>
                    <a:cubicBezTo>
                      <a:pt x="535" y="414"/>
                      <a:pt x="510" y="481"/>
                      <a:pt x="445" y="481"/>
                    </a:cubicBezTo>
                    <a:cubicBezTo>
                      <a:pt x="395" y="481"/>
                      <a:pt x="344" y="461"/>
                      <a:pt x="344" y="405"/>
                    </a:cubicBezTo>
                    <a:cubicBezTo>
                      <a:pt x="344" y="394"/>
                      <a:pt x="347" y="383"/>
                      <a:pt x="356" y="352"/>
                    </a:cubicBezTo>
                    <a:cubicBezTo>
                      <a:pt x="358" y="338"/>
                      <a:pt x="364" y="313"/>
                      <a:pt x="364" y="305"/>
                    </a:cubicBezTo>
                    <a:cubicBezTo>
                      <a:pt x="364" y="271"/>
                      <a:pt x="339" y="243"/>
                      <a:pt x="280" y="243"/>
                    </a:cubicBezTo>
                    <a:cubicBezTo>
                      <a:pt x="248" y="243"/>
                      <a:pt x="217" y="243"/>
                      <a:pt x="185" y="243"/>
                    </a:cubicBezTo>
                    <a:cubicBezTo>
                      <a:pt x="171" y="301"/>
                      <a:pt x="157" y="359"/>
                      <a:pt x="143" y="417"/>
                    </a:cubicBezTo>
                    <a:cubicBezTo>
                      <a:pt x="140" y="428"/>
                      <a:pt x="141" y="426"/>
                      <a:pt x="140" y="431"/>
                    </a:cubicBezTo>
                    <a:cubicBezTo>
                      <a:pt x="140" y="439"/>
                      <a:pt x="140" y="439"/>
                      <a:pt x="154" y="442"/>
                    </a:cubicBezTo>
                    <a:cubicBezTo>
                      <a:pt x="168" y="445"/>
                      <a:pt x="171" y="445"/>
                      <a:pt x="182" y="445"/>
                    </a:cubicBezTo>
                    <a:cubicBezTo>
                      <a:pt x="196" y="445"/>
                      <a:pt x="204" y="445"/>
                      <a:pt x="204" y="453"/>
                    </a:cubicBezTo>
                    <a:cubicBezTo>
                      <a:pt x="204" y="467"/>
                      <a:pt x="193" y="467"/>
                      <a:pt x="190" y="467"/>
                    </a:cubicBezTo>
                    <a:cubicBezTo>
                      <a:pt x="176" y="467"/>
                      <a:pt x="157" y="467"/>
                      <a:pt x="143" y="467"/>
                    </a:cubicBezTo>
                    <a:cubicBezTo>
                      <a:pt x="129" y="467"/>
                      <a:pt x="112" y="464"/>
                      <a:pt x="98" y="464"/>
                    </a:cubicBezTo>
                    <a:cubicBezTo>
                      <a:pt x="87" y="464"/>
                      <a:pt x="67" y="467"/>
                      <a:pt x="53" y="467"/>
                    </a:cubicBezTo>
                    <a:cubicBezTo>
                      <a:pt x="39" y="467"/>
                      <a:pt x="25" y="467"/>
                      <a:pt x="11" y="467"/>
                    </a:cubicBezTo>
                    <a:cubicBezTo>
                      <a:pt x="6" y="467"/>
                      <a:pt x="0" y="464"/>
                      <a:pt x="0" y="459"/>
                    </a:cubicBezTo>
                    <a:cubicBezTo>
                      <a:pt x="0" y="445"/>
                      <a:pt x="8" y="445"/>
                      <a:pt x="20" y="445"/>
                    </a:cubicBezTo>
                    <a:cubicBezTo>
                      <a:pt x="76" y="445"/>
                      <a:pt x="76" y="439"/>
                      <a:pt x="81" y="414"/>
                    </a:cubicBezTo>
                    <a:cubicBezTo>
                      <a:pt x="112" y="293"/>
                      <a:pt x="143" y="171"/>
                      <a:pt x="174" y="50"/>
                    </a:cubicBezTo>
                    <a:cubicBezTo>
                      <a:pt x="176" y="39"/>
                      <a:pt x="176" y="36"/>
                      <a:pt x="176" y="34"/>
                    </a:cubicBezTo>
                    <a:cubicBezTo>
                      <a:pt x="176" y="28"/>
                      <a:pt x="174" y="25"/>
                      <a:pt x="160" y="25"/>
                    </a:cubicBezTo>
                    <a:cubicBezTo>
                      <a:pt x="148" y="22"/>
                      <a:pt x="143" y="23"/>
                      <a:pt x="134" y="22"/>
                    </a:cubicBezTo>
                    <a:cubicBezTo>
                      <a:pt x="120" y="22"/>
                      <a:pt x="112" y="22"/>
                      <a:pt x="112" y="14"/>
                    </a:cubicBezTo>
                    <a:cubicBezTo>
                      <a:pt x="112" y="0"/>
                      <a:pt x="120" y="0"/>
                      <a:pt x="134" y="0"/>
                    </a:cubicBezTo>
                    <a:cubicBezTo>
                      <a:pt x="204" y="0"/>
                      <a:pt x="274" y="0"/>
                      <a:pt x="344" y="0"/>
                    </a:cubicBezTo>
                    <a:cubicBezTo>
                      <a:pt x="445" y="0"/>
                      <a:pt x="515" y="45"/>
                      <a:pt x="515" y="103"/>
                    </a:cubicBezTo>
                    <a:cubicBezTo>
                      <a:pt x="515" y="165"/>
                      <a:pt x="442" y="215"/>
                      <a:pt x="361" y="235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62" name="Freeform 461"/>
              <p:cNvSpPr/>
              <p:nvPr/>
            </p:nvSpPr>
            <p:spPr>
              <a:xfrm>
                <a:off x="8306280" y="3876120"/>
                <a:ext cx="136080" cy="160200"/>
              </a:xfrm>
              <a:custGeom>
                <a:avLst/>
                <a:gdLst/>
                <a:ahLst/>
                <a:cxnLst/>
                <a:rect l="0" t="0" r="r" b="b"/>
                <a:pathLst>
                  <a:path w="378" h="445">
                    <a:moveTo>
                      <a:pt x="137" y="207"/>
                    </a:moveTo>
                    <a:cubicBezTo>
                      <a:pt x="120" y="207"/>
                      <a:pt x="104" y="207"/>
                      <a:pt x="87" y="207"/>
                    </a:cubicBezTo>
                    <a:cubicBezTo>
                      <a:pt x="73" y="268"/>
                      <a:pt x="70" y="296"/>
                      <a:pt x="70" y="310"/>
                    </a:cubicBezTo>
                    <a:cubicBezTo>
                      <a:pt x="70" y="341"/>
                      <a:pt x="78" y="422"/>
                      <a:pt x="157" y="422"/>
                    </a:cubicBezTo>
                    <a:cubicBezTo>
                      <a:pt x="168" y="422"/>
                      <a:pt x="274" y="422"/>
                      <a:pt x="353" y="327"/>
                    </a:cubicBezTo>
                    <a:cubicBezTo>
                      <a:pt x="358" y="319"/>
                      <a:pt x="361" y="316"/>
                      <a:pt x="367" y="316"/>
                    </a:cubicBezTo>
                    <a:cubicBezTo>
                      <a:pt x="372" y="316"/>
                      <a:pt x="378" y="324"/>
                      <a:pt x="378" y="330"/>
                    </a:cubicBezTo>
                    <a:cubicBezTo>
                      <a:pt x="378" y="341"/>
                      <a:pt x="294" y="445"/>
                      <a:pt x="154" y="445"/>
                    </a:cubicBezTo>
                    <a:cubicBezTo>
                      <a:pt x="59" y="445"/>
                      <a:pt x="0" y="366"/>
                      <a:pt x="0" y="268"/>
                    </a:cubicBezTo>
                    <a:cubicBezTo>
                      <a:pt x="0" y="95"/>
                      <a:pt x="148" y="0"/>
                      <a:pt x="258" y="0"/>
                    </a:cubicBezTo>
                    <a:cubicBezTo>
                      <a:pt x="325" y="0"/>
                      <a:pt x="364" y="39"/>
                      <a:pt x="364" y="84"/>
                    </a:cubicBezTo>
                    <a:cubicBezTo>
                      <a:pt x="364" y="98"/>
                      <a:pt x="358" y="157"/>
                      <a:pt x="288" y="185"/>
                    </a:cubicBezTo>
                    <a:cubicBezTo>
                      <a:pt x="241" y="204"/>
                      <a:pt x="168" y="207"/>
                      <a:pt x="137" y="207"/>
                    </a:cubicBezTo>
                    <a:moveTo>
                      <a:pt x="92" y="185"/>
                    </a:moveTo>
                    <a:cubicBezTo>
                      <a:pt x="105" y="185"/>
                      <a:pt x="119" y="185"/>
                      <a:pt x="132" y="185"/>
                    </a:cubicBezTo>
                    <a:cubicBezTo>
                      <a:pt x="174" y="185"/>
                      <a:pt x="330" y="185"/>
                      <a:pt x="330" y="84"/>
                    </a:cubicBezTo>
                    <a:cubicBezTo>
                      <a:pt x="330" y="50"/>
                      <a:pt x="305" y="22"/>
                      <a:pt x="258" y="22"/>
                    </a:cubicBezTo>
                    <a:cubicBezTo>
                      <a:pt x="232" y="22"/>
                      <a:pt x="132" y="36"/>
                      <a:pt x="92" y="185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63" name="Freeform 462"/>
              <p:cNvSpPr/>
              <p:nvPr/>
            </p:nvSpPr>
            <p:spPr>
              <a:xfrm>
                <a:off x="8471520" y="3728160"/>
                <a:ext cx="182520" cy="182160"/>
              </a:xfrm>
              <a:custGeom>
                <a:avLst/>
                <a:gdLst/>
                <a:ahLst/>
                <a:cxnLst/>
                <a:rect l="0" t="0" r="r" b="b"/>
                <a:pathLst>
                  <a:path w="507" h="506">
                    <a:moveTo>
                      <a:pt x="272" y="268"/>
                    </a:moveTo>
                    <a:cubicBezTo>
                      <a:pt x="272" y="339"/>
                      <a:pt x="272" y="410"/>
                      <a:pt x="272" y="481"/>
                    </a:cubicBezTo>
                    <a:cubicBezTo>
                      <a:pt x="272" y="489"/>
                      <a:pt x="272" y="506"/>
                      <a:pt x="255" y="506"/>
                    </a:cubicBezTo>
                    <a:cubicBezTo>
                      <a:pt x="238" y="506"/>
                      <a:pt x="238" y="489"/>
                      <a:pt x="238" y="481"/>
                    </a:cubicBezTo>
                    <a:cubicBezTo>
                      <a:pt x="238" y="410"/>
                      <a:pt x="238" y="339"/>
                      <a:pt x="238" y="268"/>
                    </a:cubicBezTo>
                    <a:cubicBezTo>
                      <a:pt x="167" y="268"/>
                      <a:pt x="96" y="268"/>
                      <a:pt x="25" y="268"/>
                    </a:cubicBezTo>
                    <a:cubicBezTo>
                      <a:pt x="17" y="268"/>
                      <a:pt x="0" y="268"/>
                      <a:pt x="0" y="252"/>
                    </a:cubicBezTo>
                    <a:cubicBezTo>
                      <a:pt x="0" y="235"/>
                      <a:pt x="17" y="235"/>
                      <a:pt x="25" y="235"/>
                    </a:cubicBezTo>
                    <a:cubicBezTo>
                      <a:pt x="96" y="235"/>
                      <a:pt x="167" y="235"/>
                      <a:pt x="238" y="235"/>
                    </a:cubicBezTo>
                    <a:cubicBezTo>
                      <a:pt x="238" y="165"/>
                      <a:pt x="238" y="95"/>
                      <a:pt x="238" y="25"/>
                    </a:cubicBezTo>
                    <a:cubicBezTo>
                      <a:pt x="238" y="17"/>
                      <a:pt x="238" y="0"/>
                      <a:pt x="255" y="0"/>
                    </a:cubicBezTo>
                    <a:cubicBezTo>
                      <a:pt x="272" y="0"/>
                      <a:pt x="272" y="17"/>
                      <a:pt x="272" y="25"/>
                    </a:cubicBezTo>
                    <a:cubicBezTo>
                      <a:pt x="272" y="95"/>
                      <a:pt x="272" y="165"/>
                      <a:pt x="272" y="235"/>
                    </a:cubicBezTo>
                    <a:cubicBezTo>
                      <a:pt x="342" y="235"/>
                      <a:pt x="412" y="235"/>
                      <a:pt x="482" y="235"/>
                    </a:cubicBezTo>
                    <a:cubicBezTo>
                      <a:pt x="490" y="235"/>
                      <a:pt x="507" y="235"/>
                      <a:pt x="507" y="254"/>
                    </a:cubicBezTo>
                    <a:cubicBezTo>
                      <a:pt x="507" y="268"/>
                      <a:pt x="490" y="268"/>
                      <a:pt x="482" y="268"/>
                    </a:cubicBezTo>
                    <a:cubicBezTo>
                      <a:pt x="412" y="268"/>
                      <a:pt x="342" y="268"/>
                      <a:pt x="272" y="26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64" name="Freeform 463"/>
              <p:cNvSpPr/>
              <p:nvPr/>
            </p:nvSpPr>
            <p:spPr>
              <a:xfrm>
                <a:off x="8471520" y="3967560"/>
                <a:ext cx="161280" cy="168120"/>
              </a:xfrm>
              <a:custGeom>
                <a:avLst/>
                <a:gdLst/>
                <a:ahLst/>
                <a:cxnLst/>
                <a:rect l="0" t="0" r="r" b="b"/>
                <a:pathLst>
                  <a:path w="448" h="467">
                    <a:moveTo>
                      <a:pt x="235" y="56"/>
                    </a:moveTo>
                    <a:cubicBezTo>
                      <a:pt x="204" y="178"/>
                      <a:pt x="174" y="300"/>
                      <a:pt x="143" y="422"/>
                    </a:cubicBezTo>
                    <a:cubicBezTo>
                      <a:pt x="140" y="433"/>
                      <a:pt x="141" y="432"/>
                      <a:pt x="140" y="436"/>
                    </a:cubicBezTo>
                    <a:cubicBezTo>
                      <a:pt x="140" y="442"/>
                      <a:pt x="140" y="445"/>
                      <a:pt x="162" y="445"/>
                    </a:cubicBezTo>
                    <a:cubicBezTo>
                      <a:pt x="189" y="445"/>
                      <a:pt x="215" y="445"/>
                      <a:pt x="241" y="445"/>
                    </a:cubicBezTo>
                    <a:cubicBezTo>
                      <a:pt x="367" y="445"/>
                      <a:pt x="398" y="366"/>
                      <a:pt x="423" y="302"/>
                    </a:cubicBezTo>
                    <a:cubicBezTo>
                      <a:pt x="428" y="291"/>
                      <a:pt x="428" y="288"/>
                      <a:pt x="437" y="288"/>
                    </a:cubicBezTo>
                    <a:cubicBezTo>
                      <a:pt x="448" y="288"/>
                      <a:pt x="444" y="294"/>
                      <a:pt x="448" y="296"/>
                    </a:cubicBezTo>
                    <a:cubicBezTo>
                      <a:pt x="448" y="302"/>
                      <a:pt x="398" y="436"/>
                      <a:pt x="389" y="456"/>
                    </a:cubicBezTo>
                    <a:cubicBezTo>
                      <a:pt x="384" y="467"/>
                      <a:pt x="384" y="467"/>
                      <a:pt x="367" y="467"/>
                    </a:cubicBezTo>
                    <a:cubicBezTo>
                      <a:pt x="251" y="467"/>
                      <a:pt x="135" y="467"/>
                      <a:pt x="20" y="467"/>
                    </a:cubicBezTo>
                    <a:cubicBezTo>
                      <a:pt x="8" y="467"/>
                      <a:pt x="0" y="467"/>
                      <a:pt x="0" y="459"/>
                    </a:cubicBezTo>
                    <a:cubicBezTo>
                      <a:pt x="0" y="445"/>
                      <a:pt x="8" y="445"/>
                      <a:pt x="20" y="445"/>
                    </a:cubicBezTo>
                    <a:cubicBezTo>
                      <a:pt x="73" y="445"/>
                      <a:pt x="76" y="439"/>
                      <a:pt x="81" y="414"/>
                    </a:cubicBezTo>
                    <a:cubicBezTo>
                      <a:pt x="112" y="293"/>
                      <a:pt x="143" y="171"/>
                      <a:pt x="174" y="50"/>
                    </a:cubicBezTo>
                    <a:cubicBezTo>
                      <a:pt x="174" y="39"/>
                      <a:pt x="174" y="36"/>
                      <a:pt x="174" y="34"/>
                    </a:cubicBezTo>
                    <a:cubicBezTo>
                      <a:pt x="174" y="28"/>
                      <a:pt x="174" y="25"/>
                      <a:pt x="160" y="25"/>
                    </a:cubicBezTo>
                    <a:cubicBezTo>
                      <a:pt x="146" y="22"/>
                      <a:pt x="143" y="23"/>
                      <a:pt x="134" y="22"/>
                    </a:cubicBezTo>
                    <a:cubicBezTo>
                      <a:pt x="120" y="22"/>
                      <a:pt x="112" y="22"/>
                      <a:pt x="112" y="14"/>
                    </a:cubicBezTo>
                    <a:cubicBezTo>
                      <a:pt x="112" y="0"/>
                      <a:pt x="120" y="0"/>
                      <a:pt x="126" y="0"/>
                    </a:cubicBezTo>
                    <a:cubicBezTo>
                      <a:pt x="140" y="0"/>
                      <a:pt x="157" y="0"/>
                      <a:pt x="171" y="0"/>
                    </a:cubicBezTo>
                    <a:cubicBezTo>
                      <a:pt x="185" y="0"/>
                      <a:pt x="204" y="3"/>
                      <a:pt x="218" y="3"/>
                    </a:cubicBezTo>
                    <a:cubicBezTo>
                      <a:pt x="235" y="3"/>
                      <a:pt x="255" y="3"/>
                      <a:pt x="272" y="0"/>
                    </a:cubicBezTo>
                    <a:cubicBezTo>
                      <a:pt x="288" y="0"/>
                      <a:pt x="308" y="0"/>
                      <a:pt x="325" y="0"/>
                    </a:cubicBezTo>
                    <a:cubicBezTo>
                      <a:pt x="336" y="0"/>
                      <a:pt x="332" y="6"/>
                      <a:pt x="336" y="8"/>
                    </a:cubicBezTo>
                    <a:cubicBezTo>
                      <a:pt x="336" y="22"/>
                      <a:pt x="328" y="22"/>
                      <a:pt x="308" y="22"/>
                    </a:cubicBezTo>
                    <a:cubicBezTo>
                      <a:pt x="244" y="22"/>
                      <a:pt x="241" y="31"/>
                      <a:pt x="235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65" name="Freeform 464"/>
              <p:cNvSpPr/>
              <p:nvPr/>
            </p:nvSpPr>
            <p:spPr>
              <a:xfrm>
                <a:off x="8807040" y="3851640"/>
                <a:ext cx="314280" cy="184320"/>
              </a:xfrm>
              <a:custGeom>
                <a:avLst/>
                <a:gdLst/>
                <a:ahLst/>
                <a:cxnLst/>
                <a:rect l="0" t="0" r="r" b="b"/>
                <a:pathLst>
                  <a:path w="873" h="512">
                    <a:moveTo>
                      <a:pt x="767" y="274"/>
                    </a:moveTo>
                    <a:cubicBezTo>
                      <a:pt x="524" y="274"/>
                      <a:pt x="280" y="274"/>
                      <a:pt x="36" y="274"/>
                    </a:cubicBezTo>
                    <a:cubicBezTo>
                      <a:pt x="17" y="274"/>
                      <a:pt x="0" y="274"/>
                      <a:pt x="0" y="254"/>
                    </a:cubicBezTo>
                    <a:cubicBezTo>
                      <a:pt x="0" y="235"/>
                      <a:pt x="17" y="235"/>
                      <a:pt x="36" y="235"/>
                    </a:cubicBezTo>
                    <a:cubicBezTo>
                      <a:pt x="280" y="235"/>
                      <a:pt x="524" y="235"/>
                      <a:pt x="767" y="235"/>
                    </a:cubicBezTo>
                    <a:cubicBezTo>
                      <a:pt x="725" y="204"/>
                      <a:pt x="694" y="171"/>
                      <a:pt x="675" y="140"/>
                    </a:cubicBezTo>
                    <a:cubicBezTo>
                      <a:pt x="636" y="75"/>
                      <a:pt x="627" y="14"/>
                      <a:pt x="627" y="11"/>
                    </a:cubicBezTo>
                    <a:cubicBezTo>
                      <a:pt x="627" y="0"/>
                      <a:pt x="638" y="0"/>
                      <a:pt x="647" y="0"/>
                    </a:cubicBezTo>
                    <a:cubicBezTo>
                      <a:pt x="664" y="0"/>
                      <a:pt x="664" y="3"/>
                      <a:pt x="666" y="14"/>
                    </a:cubicBezTo>
                    <a:cubicBezTo>
                      <a:pt x="703" y="179"/>
                      <a:pt x="823" y="229"/>
                      <a:pt x="865" y="246"/>
                    </a:cubicBezTo>
                    <a:cubicBezTo>
                      <a:pt x="868" y="246"/>
                      <a:pt x="873" y="247"/>
                      <a:pt x="873" y="254"/>
                    </a:cubicBezTo>
                    <a:cubicBezTo>
                      <a:pt x="873" y="261"/>
                      <a:pt x="871" y="266"/>
                      <a:pt x="860" y="268"/>
                    </a:cubicBezTo>
                    <a:cubicBezTo>
                      <a:pt x="748" y="313"/>
                      <a:pt x="689" y="397"/>
                      <a:pt x="666" y="492"/>
                    </a:cubicBezTo>
                    <a:cubicBezTo>
                      <a:pt x="664" y="509"/>
                      <a:pt x="664" y="512"/>
                      <a:pt x="647" y="512"/>
                    </a:cubicBezTo>
                    <a:cubicBezTo>
                      <a:pt x="638" y="512"/>
                      <a:pt x="627" y="512"/>
                      <a:pt x="627" y="501"/>
                    </a:cubicBezTo>
                    <a:cubicBezTo>
                      <a:pt x="644" y="457"/>
                      <a:pt x="633" y="436"/>
                      <a:pt x="678" y="369"/>
                    </a:cubicBezTo>
                    <a:cubicBezTo>
                      <a:pt x="686" y="358"/>
                      <a:pt x="711" y="316"/>
                      <a:pt x="767" y="27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66" name="Freeform 465"/>
              <p:cNvSpPr/>
              <p:nvPr/>
            </p:nvSpPr>
            <p:spPr>
              <a:xfrm>
                <a:off x="9257400" y="3783240"/>
                <a:ext cx="176400" cy="321120"/>
              </a:xfrm>
              <a:custGeom>
                <a:avLst/>
                <a:gdLst/>
                <a:ahLst/>
                <a:cxnLst/>
                <a:rect l="0" t="0" r="r" b="b"/>
                <a:pathLst>
                  <a:path w="490" h="892">
                    <a:moveTo>
                      <a:pt x="308" y="299"/>
                    </a:moveTo>
                    <a:cubicBezTo>
                      <a:pt x="288" y="403"/>
                      <a:pt x="269" y="506"/>
                      <a:pt x="249" y="610"/>
                    </a:cubicBezTo>
                    <a:cubicBezTo>
                      <a:pt x="249" y="618"/>
                      <a:pt x="227" y="735"/>
                      <a:pt x="196" y="797"/>
                    </a:cubicBezTo>
                    <a:cubicBezTo>
                      <a:pt x="176" y="836"/>
                      <a:pt x="137" y="892"/>
                      <a:pt x="84" y="892"/>
                    </a:cubicBezTo>
                    <a:cubicBezTo>
                      <a:pt x="42" y="892"/>
                      <a:pt x="0" y="870"/>
                      <a:pt x="0" y="825"/>
                    </a:cubicBezTo>
                    <a:cubicBezTo>
                      <a:pt x="0" y="789"/>
                      <a:pt x="28" y="766"/>
                      <a:pt x="53" y="766"/>
                    </a:cubicBezTo>
                    <a:cubicBezTo>
                      <a:pt x="73" y="766"/>
                      <a:pt x="90" y="777"/>
                      <a:pt x="90" y="800"/>
                    </a:cubicBezTo>
                    <a:cubicBezTo>
                      <a:pt x="90" y="816"/>
                      <a:pt x="81" y="850"/>
                      <a:pt x="36" y="853"/>
                    </a:cubicBezTo>
                    <a:cubicBezTo>
                      <a:pt x="56" y="872"/>
                      <a:pt x="81" y="872"/>
                      <a:pt x="84" y="872"/>
                    </a:cubicBezTo>
                    <a:cubicBezTo>
                      <a:pt x="134" y="872"/>
                      <a:pt x="151" y="783"/>
                      <a:pt x="168" y="688"/>
                    </a:cubicBezTo>
                    <a:cubicBezTo>
                      <a:pt x="193" y="558"/>
                      <a:pt x="218" y="429"/>
                      <a:pt x="244" y="299"/>
                    </a:cubicBezTo>
                    <a:cubicBezTo>
                      <a:pt x="222" y="299"/>
                      <a:pt x="201" y="299"/>
                      <a:pt x="179" y="299"/>
                    </a:cubicBezTo>
                    <a:cubicBezTo>
                      <a:pt x="160" y="299"/>
                      <a:pt x="151" y="299"/>
                      <a:pt x="151" y="288"/>
                    </a:cubicBezTo>
                    <a:cubicBezTo>
                      <a:pt x="151" y="268"/>
                      <a:pt x="162" y="268"/>
                      <a:pt x="179" y="268"/>
                    </a:cubicBezTo>
                    <a:cubicBezTo>
                      <a:pt x="203" y="268"/>
                      <a:pt x="226" y="268"/>
                      <a:pt x="249" y="268"/>
                    </a:cubicBezTo>
                    <a:cubicBezTo>
                      <a:pt x="272" y="145"/>
                      <a:pt x="274" y="134"/>
                      <a:pt x="280" y="115"/>
                    </a:cubicBezTo>
                    <a:cubicBezTo>
                      <a:pt x="311" y="17"/>
                      <a:pt x="372" y="0"/>
                      <a:pt x="406" y="0"/>
                    </a:cubicBezTo>
                    <a:cubicBezTo>
                      <a:pt x="445" y="0"/>
                      <a:pt x="490" y="22"/>
                      <a:pt x="490" y="67"/>
                    </a:cubicBezTo>
                    <a:cubicBezTo>
                      <a:pt x="490" y="103"/>
                      <a:pt x="462" y="126"/>
                      <a:pt x="437" y="126"/>
                    </a:cubicBezTo>
                    <a:cubicBezTo>
                      <a:pt x="417" y="126"/>
                      <a:pt x="400" y="115"/>
                      <a:pt x="400" y="92"/>
                    </a:cubicBezTo>
                    <a:cubicBezTo>
                      <a:pt x="400" y="75"/>
                      <a:pt x="412" y="42"/>
                      <a:pt x="454" y="39"/>
                    </a:cubicBezTo>
                    <a:cubicBezTo>
                      <a:pt x="434" y="20"/>
                      <a:pt x="409" y="20"/>
                      <a:pt x="406" y="20"/>
                    </a:cubicBezTo>
                    <a:cubicBezTo>
                      <a:pt x="384" y="20"/>
                      <a:pt x="367" y="36"/>
                      <a:pt x="358" y="53"/>
                    </a:cubicBezTo>
                    <a:cubicBezTo>
                      <a:pt x="353" y="67"/>
                      <a:pt x="339" y="137"/>
                      <a:pt x="336" y="157"/>
                    </a:cubicBezTo>
                    <a:cubicBezTo>
                      <a:pt x="328" y="194"/>
                      <a:pt x="321" y="231"/>
                      <a:pt x="314" y="268"/>
                    </a:cubicBezTo>
                    <a:cubicBezTo>
                      <a:pt x="342" y="268"/>
                      <a:pt x="370" y="268"/>
                      <a:pt x="398" y="268"/>
                    </a:cubicBezTo>
                    <a:cubicBezTo>
                      <a:pt x="414" y="268"/>
                      <a:pt x="423" y="268"/>
                      <a:pt x="423" y="280"/>
                    </a:cubicBezTo>
                    <a:cubicBezTo>
                      <a:pt x="423" y="299"/>
                      <a:pt x="414" y="299"/>
                      <a:pt x="395" y="299"/>
                    </a:cubicBezTo>
                    <a:cubicBezTo>
                      <a:pt x="366" y="299"/>
                      <a:pt x="337" y="299"/>
                      <a:pt x="308" y="299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67" name="Freeform 466"/>
              <p:cNvSpPr/>
              <p:nvPr/>
            </p:nvSpPr>
            <p:spPr>
              <a:xfrm>
                <a:off x="9550800" y="3729960"/>
                <a:ext cx="127080" cy="11160"/>
              </a:xfrm>
              <a:custGeom>
                <a:avLst/>
                <a:gdLst/>
                <a:ahLst/>
                <a:cxnLst/>
                <a:rect l="0" t="0" r="r" b="b"/>
                <a:pathLst>
                  <a:path w="353" h="31">
                    <a:moveTo>
                      <a:pt x="353" y="31"/>
                    </a:moveTo>
                    <a:cubicBezTo>
                      <a:pt x="235" y="31"/>
                      <a:pt x="118" y="31"/>
                      <a:pt x="0" y="31"/>
                    </a:cubicBezTo>
                    <a:cubicBezTo>
                      <a:pt x="0" y="21"/>
                      <a:pt x="0" y="10"/>
                      <a:pt x="0" y="0"/>
                    </a:cubicBezTo>
                    <a:cubicBezTo>
                      <a:pt x="118" y="0"/>
                      <a:pt x="235" y="0"/>
                      <a:pt x="353" y="0"/>
                    </a:cubicBezTo>
                    <a:cubicBezTo>
                      <a:pt x="353" y="10"/>
                      <a:pt x="353" y="21"/>
                      <a:pt x="353" y="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-33840" rIns="90000" bIns="-3384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68" name="Freeform 467"/>
              <p:cNvSpPr/>
              <p:nvPr/>
            </p:nvSpPr>
            <p:spPr>
              <a:xfrm>
                <a:off x="9468360" y="3783240"/>
                <a:ext cx="177480" cy="321120"/>
              </a:xfrm>
              <a:custGeom>
                <a:avLst/>
                <a:gdLst/>
                <a:ahLst/>
                <a:cxnLst/>
                <a:rect l="0" t="0" r="r" b="b"/>
                <a:pathLst>
                  <a:path w="493" h="892">
                    <a:moveTo>
                      <a:pt x="311" y="299"/>
                    </a:moveTo>
                    <a:cubicBezTo>
                      <a:pt x="291" y="403"/>
                      <a:pt x="272" y="506"/>
                      <a:pt x="252" y="610"/>
                    </a:cubicBezTo>
                    <a:cubicBezTo>
                      <a:pt x="249" y="618"/>
                      <a:pt x="227" y="735"/>
                      <a:pt x="196" y="797"/>
                    </a:cubicBezTo>
                    <a:cubicBezTo>
                      <a:pt x="179" y="836"/>
                      <a:pt x="137" y="892"/>
                      <a:pt x="84" y="892"/>
                    </a:cubicBezTo>
                    <a:cubicBezTo>
                      <a:pt x="45" y="892"/>
                      <a:pt x="0" y="870"/>
                      <a:pt x="0" y="825"/>
                    </a:cubicBezTo>
                    <a:cubicBezTo>
                      <a:pt x="0" y="789"/>
                      <a:pt x="28" y="766"/>
                      <a:pt x="56" y="766"/>
                    </a:cubicBezTo>
                    <a:cubicBezTo>
                      <a:pt x="73" y="766"/>
                      <a:pt x="92" y="777"/>
                      <a:pt x="92" y="800"/>
                    </a:cubicBezTo>
                    <a:cubicBezTo>
                      <a:pt x="92" y="816"/>
                      <a:pt x="81" y="850"/>
                      <a:pt x="36" y="853"/>
                    </a:cubicBezTo>
                    <a:cubicBezTo>
                      <a:pt x="56" y="872"/>
                      <a:pt x="81" y="872"/>
                      <a:pt x="84" y="872"/>
                    </a:cubicBezTo>
                    <a:cubicBezTo>
                      <a:pt x="134" y="872"/>
                      <a:pt x="151" y="783"/>
                      <a:pt x="171" y="688"/>
                    </a:cubicBezTo>
                    <a:cubicBezTo>
                      <a:pt x="195" y="558"/>
                      <a:pt x="219" y="429"/>
                      <a:pt x="244" y="299"/>
                    </a:cubicBezTo>
                    <a:cubicBezTo>
                      <a:pt x="222" y="299"/>
                      <a:pt x="201" y="299"/>
                      <a:pt x="179" y="299"/>
                    </a:cubicBezTo>
                    <a:cubicBezTo>
                      <a:pt x="160" y="299"/>
                      <a:pt x="151" y="299"/>
                      <a:pt x="151" y="288"/>
                    </a:cubicBezTo>
                    <a:cubicBezTo>
                      <a:pt x="151" y="268"/>
                      <a:pt x="162" y="268"/>
                      <a:pt x="182" y="268"/>
                    </a:cubicBezTo>
                    <a:cubicBezTo>
                      <a:pt x="204" y="268"/>
                      <a:pt x="227" y="268"/>
                      <a:pt x="249" y="268"/>
                    </a:cubicBezTo>
                    <a:cubicBezTo>
                      <a:pt x="272" y="145"/>
                      <a:pt x="274" y="134"/>
                      <a:pt x="280" y="115"/>
                    </a:cubicBezTo>
                    <a:cubicBezTo>
                      <a:pt x="311" y="17"/>
                      <a:pt x="372" y="0"/>
                      <a:pt x="406" y="0"/>
                    </a:cubicBezTo>
                    <a:cubicBezTo>
                      <a:pt x="445" y="0"/>
                      <a:pt x="493" y="22"/>
                      <a:pt x="493" y="67"/>
                    </a:cubicBezTo>
                    <a:cubicBezTo>
                      <a:pt x="493" y="103"/>
                      <a:pt x="462" y="126"/>
                      <a:pt x="437" y="126"/>
                    </a:cubicBezTo>
                    <a:cubicBezTo>
                      <a:pt x="420" y="126"/>
                      <a:pt x="400" y="115"/>
                      <a:pt x="400" y="92"/>
                    </a:cubicBezTo>
                    <a:cubicBezTo>
                      <a:pt x="400" y="75"/>
                      <a:pt x="412" y="42"/>
                      <a:pt x="454" y="39"/>
                    </a:cubicBezTo>
                    <a:cubicBezTo>
                      <a:pt x="437" y="20"/>
                      <a:pt x="409" y="20"/>
                      <a:pt x="406" y="20"/>
                    </a:cubicBezTo>
                    <a:cubicBezTo>
                      <a:pt x="386" y="20"/>
                      <a:pt x="370" y="36"/>
                      <a:pt x="361" y="53"/>
                    </a:cubicBezTo>
                    <a:cubicBezTo>
                      <a:pt x="353" y="67"/>
                      <a:pt x="342" y="137"/>
                      <a:pt x="336" y="157"/>
                    </a:cubicBezTo>
                    <a:cubicBezTo>
                      <a:pt x="329" y="194"/>
                      <a:pt x="323" y="231"/>
                      <a:pt x="316" y="268"/>
                    </a:cubicBezTo>
                    <a:cubicBezTo>
                      <a:pt x="343" y="268"/>
                      <a:pt x="370" y="268"/>
                      <a:pt x="398" y="268"/>
                    </a:cubicBezTo>
                    <a:cubicBezTo>
                      <a:pt x="414" y="268"/>
                      <a:pt x="423" y="268"/>
                      <a:pt x="423" y="280"/>
                    </a:cubicBezTo>
                    <a:cubicBezTo>
                      <a:pt x="423" y="299"/>
                      <a:pt x="414" y="299"/>
                      <a:pt x="395" y="299"/>
                    </a:cubicBezTo>
                    <a:cubicBezTo>
                      <a:pt x="367" y="299"/>
                      <a:pt x="339" y="299"/>
                      <a:pt x="311" y="299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69" name="Freeform 468"/>
              <p:cNvSpPr/>
              <p:nvPr/>
            </p:nvSpPr>
            <p:spPr>
              <a:xfrm>
                <a:off x="9681840" y="3767400"/>
                <a:ext cx="81720" cy="353160"/>
              </a:xfrm>
              <a:custGeom>
                <a:avLst/>
                <a:gdLst/>
                <a:ahLst/>
                <a:cxnLst/>
                <a:rect l="0" t="0" r="r" b="b"/>
                <a:pathLst>
                  <a:path w="227" h="981">
                    <a:moveTo>
                      <a:pt x="227" y="489"/>
                    </a:moveTo>
                    <a:cubicBezTo>
                      <a:pt x="227" y="573"/>
                      <a:pt x="216" y="682"/>
                      <a:pt x="165" y="791"/>
                    </a:cubicBezTo>
                    <a:cubicBezTo>
                      <a:pt x="106" y="914"/>
                      <a:pt x="20" y="981"/>
                      <a:pt x="8" y="981"/>
                    </a:cubicBezTo>
                    <a:cubicBezTo>
                      <a:pt x="3" y="981"/>
                      <a:pt x="0" y="979"/>
                      <a:pt x="0" y="973"/>
                    </a:cubicBezTo>
                    <a:cubicBezTo>
                      <a:pt x="0" y="967"/>
                      <a:pt x="0" y="967"/>
                      <a:pt x="11" y="956"/>
                    </a:cubicBezTo>
                    <a:cubicBezTo>
                      <a:pt x="134" y="830"/>
                      <a:pt x="171" y="660"/>
                      <a:pt x="171" y="489"/>
                    </a:cubicBezTo>
                    <a:cubicBezTo>
                      <a:pt x="171" y="285"/>
                      <a:pt x="115" y="129"/>
                      <a:pt x="17" y="31"/>
                    </a:cubicBezTo>
                    <a:cubicBezTo>
                      <a:pt x="0" y="14"/>
                      <a:pt x="0" y="11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20" y="0"/>
                      <a:pt x="104" y="64"/>
                      <a:pt x="162" y="185"/>
                    </a:cubicBezTo>
                    <a:cubicBezTo>
                      <a:pt x="216" y="296"/>
                      <a:pt x="227" y="414"/>
                      <a:pt x="227" y="489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70" name="Freeform 469"/>
              <p:cNvSpPr/>
              <p:nvPr/>
            </p:nvSpPr>
            <p:spPr>
              <a:xfrm>
                <a:off x="9916560" y="3902040"/>
                <a:ext cx="235800" cy="83520"/>
              </a:xfrm>
              <a:custGeom>
                <a:avLst/>
                <a:gdLst/>
                <a:ahLst/>
                <a:cxnLst/>
                <a:rect l="0" t="0" r="r" b="b"/>
                <a:pathLst>
                  <a:path w="655" h="232">
                    <a:moveTo>
                      <a:pt x="622" y="39"/>
                    </a:moveTo>
                    <a:cubicBezTo>
                      <a:pt x="426" y="39"/>
                      <a:pt x="230" y="39"/>
                      <a:pt x="34" y="39"/>
                    </a:cubicBezTo>
                    <a:cubicBezTo>
                      <a:pt x="20" y="39"/>
                      <a:pt x="0" y="39"/>
                      <a:pt x="0" y="20"/>
                    </a:cubicBezTo>
                    <a:cubicBezTo>
                      <a:pt x="0" y="0"/>
                      <a:pt x="20" y="0"/>
                      <a:pt x="34" y="0"/>
                    </a:cubicBezTo>
                    <a:cubicBezTo>
                      <a:pt x="230" y="0"/>
                      <a:pt x="426" y="0"/>
                      <a:pt x="622" y="0"/>
                    </a:cubicBezTo>
                    <a:cubicBezTo>
                      <a:pt x="636" y="0"/>
                      <a:pt x="655" y="0"/>
                      <a:pt x="655" y="20"/>
                    </a:cubicBezTo>
                    <a:cubicBezTo>
                      <a:pt x="655" y="39"/>
                      <a:pt x="636" y="39"/>
                      <a:pt x="622" y="39"/>
                    </a:cubicBezTo>
                    <a:moveTo>
                      <a:pt x="622" y="232"/>
                    </a:moveTo>
                    <a:cubicBezTo>
                      <a:pt x="426" y="232"/>
                      <a:pt x="230" y="232"/>
                      <a:pt x="34" y="232"/>
                    </a:cubicBezTo>
                    <a:cubicBezTo>
                      <a:pt x="20" y="232"/>
                      <a:pt x="0" y="232"/>
                      <a:pt x="0" y="213"/>
                    </a:cubicBezTo>
                    <a:cubicBezTo>
                      <a:pt x="0" y="193"/>
                      <a:pt x="20" y="193"/>
                      <a:pt x="34" y="193"/>
                    </a:cubicBezTo>
                    <a:cubicBezTo>
                      <a:pt x="230" y="193"/>
                      <a:pt x="426" y="193"/>
                      <a:pt x="622" y="193"/>
                    </a:cubicBezTo>
                    <a:cubicBezTo>
                      <a:pt x="636" y="193"/>
                      <a:pt x="655" y="193"/>
                      <a:pt x="655" y="213"/>
                    </a:cubicBezTo>
                    <a:cubicBezTo>
                      <a:pt x="655" y="232"/>
                      <a:pt x="636" y="232"/>
                      <a:pt x="622" y="2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38520" rIns="90000" bIns="3852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71" name="Freeform 470"/>
              <p:cNvSpPr/>
              <p:nvPr/>
            </p:nvSpPr>
            <p:spPr>
              <a:xfrm>
                <a:off x="10289520" y="3790440"/>
                <a:ext cx="215640" cy="241560"/>
              </a:xfrm>
              <a:custGeom>
                <a:avLst/>
                <a:gdLst/>
                <a:ahLst/>
                <a:cxnLst/>
                <a:rect l="0" t="0" r="r" b="b"/>
                <a:pathLst>
                  <a:path w="599" h="671">
                    <a:moveTo>
                      <a:pt x="311" y="352"/>
                    </a:moveTo>
                    <a:cubicBezTo>
                      <a:pt x="229" y="446"/>
                      <a:pt x="147" y="539"/>
                      <a:pt x="64" y="632"/>
                    </a:cubicBezTo>
                    <a:cubicBezTo>
                      <a:pt x="155" y="632"/>
                      <a:pt x="245" y="632"/>
                      <a:pt x="336" y="632"/>
                    </a:cubicBezTo>
                    <a:cubicBezTo>
                      <a:pt x="490" y="632"/>
                      <a:pt x="557" y="604"/>
                      <a:pt x="574" y="439"/>
                    </a:cubicBezTo>
                    <a:cubicBezTo>
                      <a:pt x="582" y="439"/>
                      <a:pt x="591" y="439"/>
                      <a:pt x="599" y="439"/>
                    </a:cubicBezTo>
                    <a:cubicBezTo>
                      <a:pt x="590" y="516"/>
                      <a:pt x="580" y="594"/>
                      <a:pt x="571" y="671"/>
                    </a:cubicBezTo>
                    <a:cubicBezTo>
                      <a:pt x="389" y="671"/>
                      <a:pt x="207" y="671"/>
                      <a:pt x="25" y="671"/>
                    </a:cubicBezTo>
                    <a:cubicBezTo>
                      <a:pt x="11" y="671"/>
                      <a:pt x="0" y="671"/>
                      <a:pt x="0" y="660"/>
                    </a:cubicBezTo>
                    <a:cubicBezTo>
                      <a:pt x="0" y="657"/>
                      <a:pt x="0" y="657"/>
                      <a:pt x="11" y="646"/>
                    </a:cubicBezTo>
                    <a:cubicBezTo>
                      <a:pt x="89" y="557"/>
                      <a:pt x="166" y="469"/>
                      <a:pt x="244" y="380"/>
                    </a:cubicBezTo>
                    <a:cubicBezTo>
                      <a:pt x="162" y="261"/>
                      <a:pt x="81" y="142"/>
                      <a:pt x="0" y="22"/>
                    </a:cubicBezTo>
                    <a:cubicBezTo>
                      <a:pt x="0" y="0"/>
                      <a:pt x="3" y="0"/>
                      <a:pt x="25" y="0"/>
                    </a:cubicBezTo>
                    <a:cubicBezTo>
                      <a:pt x="207" y="0"/>
                      <a:pt x="389" y="0"/>
                      <a:pt x="571" y="0"/>
                    </a:cubicBezTo>
                    <a:cubicBezTo>
                      <a:pt x="580" y="74"/>
                      <a:pt x="590" y="147"/>
                      <a:pt x="599" y="221"/>
                    </a:cubicBezTo>
                    <a:cubicBezTo>
                      <a:pt x="591" y="221"/>
                      <a:pt x="582" y="221"/>
                      <a:pt x="574" y="221"/>
                    </a:cubicBezTo>
                    <a:cubicBezTo>
                      <a:pt x="554" y="67"/>
                      <a:pt x="504" y="31"/>
                      <a:pt x="339" y="31"/>
                    </a:cubicBezTo>
                    <a:cubicBezTo>
                      <a:pt x="263" y="31"/>
                      <a:pt x="188" y="31"/>
                      <a:pt x="112" y="31"/>
                    </a:cubicBezTo>
                    <a:cubicBezTo>
                      <a:pt x="179" y="128"/>
                      <a:pt x="246" y="225"/>
                      <a:pt x="314" y="322"/>
                    </a:cubicBezTo>
                    <a:cubicBezTo>
                      <a:pt x="316" y="327"/>
                      <a:pt x="319" y="330"/>
                      <a:pt x="319" y="336"/>
                    </a:cubicBezTo>
                    <a:cubicBezTo>
                      <a:pt x="319" y="338"/>
                      <a:pt x="319" y="341"/>
                      <a:pt x="311" y="35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72" name="Freeform 471"/>
              <p:cNvSpPr/>
              <p:nvPr/>
            </p:nvSpPr>
            <p:spPr>
              <a:xfrm>
                <a:off x="10542600" y="3916080"/>
                <a:ext cx="192600" cy="174240"/>
              </a:xfrm>
              <a:custGeom>
                <a:avLst/>
                <a:gdLst/>
                <a:ahLst/>
                <a:cxnLst/>
                <a:rect l="0" t="0" r="r" b="b"/>
                <a:pathLst>
                  <a:path w="535" h="484">
                    <a:moveTo>
                      <a:pt x="235" y="48"/>
                    </a:moveTo>
                    <a:cubicBezTo>
                      <a:pt x="220" y="106"/>
                      <a:pt x="205" y="165"/>
                      <a:pt x="190" y="224"/>
                    </a:cubicBezTo>
                    <a:cubicBezTo>
                      <a:pt x="220" y="224"/>
                      <a:pt x="250" y="224"/>
                      <a:pt x="280" y="224"/>
                    </a:cubicBezTo>
                    <a:cubicBezTo>
                      <a:pt x="328" y="224"/>
                      <a:pt x="370" y="213"/>
                      <a:pt x="398" y="193"/>
                    </a:cubicBezTo>
                    <a:cubicBezTo>
                      <a:pt x="428" y="168"/>
                      <a:pt x="442" y="123"/>
                      <a:pt x="442" y="95"/>
                    </a:cubicBezTo>
                    <a:cubicBezTo>
                      <a:pt x="442" y="25"/>
                      <a:pt x="364" y="25"/>
                      <a:pt x="300" y="25"/>
                    </a:cubicBezTo>
                    <a:cubicBezTo>
                      <a:pt x="285" y="25"/>
                      <a:pt x="270" y="25"/>
                      <a:pt x="255" y="25"/>
                    </a:cubicBezTo>
                    <a:cubicBezTo>
                      <a:pt x="241" y="28"/>
                      <a:pt x="238" y="28"/>
                      <a:pt x="235" y="48"/>
                    </a:cubicBezTo>
                    <a:moveTo>
                      <a:pt x="358" y="235"/>
                    </a:moveTo>
                    <a:cubicBezTo>
                      <a:pt x="375" y="240"/>
                      <a:pt x="392" y="252"/>
                      <a:pt x="406" y="266"/>
                    </a:cubicBezTo>
                    <a:cubicBezTo>
                      <a:pt x="426" y="285"/>
                      <a:pt x="426" y="308"/>
                      <a:pt x="426" y="316"/>
                    </a:cubicBezTo>
                    <a:cubicBezTo>
                      <a:pt x="426" y="322"/>
                      <a:pt x="426" y="329"/>
                      <a:pt x="423" y="347"/>
                    </a:cubicBezTo>
                    <a:cubicBezTo>
                      <a:pt x="420" y="365"/>
                      <a:pt x="414" y="403"/>
                      <a:pt x="414" y="419"/>
                    </a:cubicBezTo>
                    <a:cubicBezTo>
                      <a:pt x="414" y="456"/>
                      <a:pt x="428" y="464"/>
                      <a:pt x="445" y="464"/>
                    </a:cubicBezTo>
                    <a:cubicBezTo>
                      <a:pt x="476" y="464"/>
                      <a:pt x="501" y="436"/>
                      <a:pt x="510" y="405"/>
                    </a:cubicBezTo>
                    <a:cubicBezTo>
                      <a:pt x="512" y="400"/>
                      <a:pt x="512" y="394"/>
                      <a:pt x="524" y="394"/>
                    </a:cubicBezTo>
                    <a:cubicBezTo>
                      <a:pt x="532" y="394"/>
                      <a:pt x="531" y="400"/>
                      <a:pt x="535" y="403"/>
                    </a:cubicBezTo>
                    <a:cubicBezTo>
                      <a:pt x="535" y="417"/>
                      <a:pt x="507" y="484"/>
                      <a:pt x="442" y="484"/>
                    </a:cubicBezTo>
                    <a:cubicBezTo>
                      <a:pt x="392" y="484"/>
                      <a:pt x="342" y="461"/>
                      <a:pt x="342" y="408"/>
                    </a:cubicBezTo>
                    <a:cubicBezTo>
                      <a:pt x="342" y="397"/>
                      <a:pt x="344" y="386"/>
                      <a:pt x="353" y="355"/>
                    </a:cubicBezTo>
                    <a:cubicBezTo>
                      <a:pt x="356" y="338"/>
                      <a:pt x="364" y="316"/>
                      <a:pt x="364" y="305"/>
                    </a:cubicBezTo>
                    <a:cubicBezTo>
                      <a:pt x="364" y="274"/>
                      <a:pt x="339" y="243"/>
                      <a:pt x="277" y="243"/>
                    </a:cubicBezTo>
                    <a:cubicBezTo>
                      <a:pt x="246" y="243"/>
                      <a:pt x="216" y="243"/>
                      <a:pt x="185" y="243"/>
                    </a:cubicBezTo>
                    <a:cubicBezTo>
                      <a:pt x="170" y="301"/>
                      <a:pt x="155" y="359"/>
                      <a:pt x="140" y="417"/>
                    </a:cubicBezTo>
                    <a:cubicBezTo>
                      <a:pt x="137" y="428"/>
                      <a:pt x="138" y="428"/>
                      <a:pt x="137" y="433"/>
                    </a:cubicBezTo>
                    <a:cubicBezTo>
                      <a:pt x="137" y="439"/>
                      <a:pt x="137" y="442"/>
                      <a:pt x="154" y="445"/>
                    </a:cubicBezTo>
                    <a:cubicBezTo>
                      <a:pt x="165" y="445"/>
                      <a:pt x="168" y="445"/>
                      <a:pt x="179" y="445"/>
                    </a:cubicBezTo>
                    <a:cubicBezTo>
                      <a:pt x="196" y="445"/>
                      <a:pt x="202" y="445"/>
                      <a:pt x="202" y="456"/>
                    </a:cubicBezTo>
                    <a:cubicBezTo>
                      <a:pt x="202" y="470"/>
                      <a:pt x="190" y="470"/>
                      <a:pt x="188" y="470"/>
                    </a:cubicBezTo>
                    <a:cubicBezTo>
                      <a:pt x="174" y="470"/>
                      <a:pt x="157" y="467"/>
                      <a:pt x="143" y="467"/>
                    </a:cubicBezTo>
                    <a:cubicBezTo>
                      <a:pt x="129" y="467"/>
                      <a:pt x="112" y="467"/>
                      <a:pt x="98" y="467"/>
                    </a:cubicBezTo>
                    <a:cubicBezTo>
                      <a:pt x="84" y="467"/>
                      <a:pt x="64" y="467"/>
                      <a:pt x="53" y="467"/>
                    </a:cubicBezTo>
                    <a:cubicBezTo>
                      <a:pt x="39" y="467"/>
                      <a:pt x="22" y="470"/>
                      <a:pt x="8" y="470"/>
                    </a:cubicBezTo>
                    <a:cubicBezTo>
                      <a:pt x="3" y="470"/>
                      <a:pt x="0" y="467"/>
                      <a:pt x="0" y="459"/>
                    </a:cubicBezTo>
                    <a:cubicBezTo>
                      <a:pt x="0" y="445"/>
                      <a:pt x="8" y="445"/>
                      <a:pt x="20" y="445"/>
                    </a:cubicBezTo>
                    <a:cubicBezTo>
                      <a:pt x="73" y="445"/>
                      <a:pt x="76" y="439"/>
                      <a:pt x="81" y="417"/>
                    </a:cubicBezTo>
                    <a:cubicBezTo>
                      <a:pt x="111" y="295"/>
                      <a:pt x="141" y="172"/>
                      <a:pt x="171" y="50"/>
                    </a:cubicBezTo>
                    <a:cubicBezTo>
                      <a:pt x="174" y="42"/>
                      <a:pt x="173" y="41"/>
                      <a:pt x="174" y="36"/>
                    </a:cubicBezTo>
                    <a:cubicBezTo>
                      <a:pt x="174" y="28"/>
                      <a:pt x="174" y="28"/>
                      <a:pt x="160" y="25"/>
                    </a:cubicBezTo>
                    <a:cubicBezTo>
                      <a:pt x="146" y="25"/>
                      <a:pt x="141" y="25"/>
                      <a:pt x="132" y="25"/>
                    </a:cubicBezTo>
                    <a:cubicBezTo>
                      <a:pt x="118" y="25"/>
                      <a:pt x="109" y="25"/>
                      <a:pt x="109" y="14"/>
                    </a:cubicBezTo>
                    <a:cubicBezTo>
                      <a:pt x="109" y="0"/>
                      <a:pt x="120" y="0"/>
                      <a:pt x="132" y="0"/>
                    </a:cubicBezTo>
                    <a:cubicBezTo>
                      <a:pt x="203" y="0"/>
                      <a:pt x="273" y="0"/>
                      <a:pt x="344" y="0"/>
                    </a:cubicBezTo>
                    <a:cubicBezTo>
                      <a:pt x="442" y="0"/>
                      <a:pt x="512" y="48"/>
                      <a:pt x="512" y="106"/>
                    </a:cubicBezTo>
                    <a:cubicBezTo>
                      <a:pt x="512" y="168"/>
                      <a:pt x="440" y="215"/>
                      <a:pt x="358" y="235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73" name="Freeform 472"/>
              <p:cNvSpPr/>
              <p:nvPr/>
            </p:nvSpPr>
            <p:spPr>
              <a:xfrm>
                <a:off x="10755360" y="3916080"/>
                <a:ext cx="162360" cy="169200"/>
              </a:xfrm>
              <a:custGeom>
                <a:avLst/>
                <a:gdLst/>
                <a:ahLst/>
                <a:cxnLst/>
                <a:rect l="0" t="0" r="r" b="b"/>
                <a:pathLst>
                  <a:path w="451" h="470">
                    <a:moveTo>
                      <a:pt x="238" y="56"/>
                    </a:moveTo>
                    <a:cubicBezTo>
                      <a:pt x="207" y="178"/>
                      <a:pt x="176" y="300"/>
                      <a:pt x="146" y="422"/>
                    </a:cubicBezTo>
                    <a:cubicBezTo>
                      <a:pt x="143" y="433"/>
                      <a:pt x="143" y="436"/>
                      <a:pt x="143" y="439"/>
                    </a:cubicBezTo>
                    <a:cubicBezTo>
                      <a:pt x="143" y="445"/>
                      <a:pt x="143" y="445"/>
                      <a:pt x="162" y="445"/>
                    </a:cubicBezTo>
                    <a:cubicBezTo>
                      <a:pt x="189" y="445"/>
                      <a:pt x="215" y="445"/>
                      <a:pt x="241" y="445"/>
                    </a:cubicBezTo>
                    <a:cubicBezTo>
                      <a:pt x="367" y="445"/>
                      <a:pt x="398" y="369"/>
                      <a:pt x="423" y="302"/>
                    </a:cubicBezTo>
                    <a:cubicBezTo>
                      <a:pt x="428" y="294"/>
                      <a:pt x="428" y="288"/>
                      <a:pt x="437" y="288"/>
                    </a:cubicBezTo>
                    <a:cubicBezTo>
                      <a:pt x="448" y="288"/>
                      <a:pt x="451" y="296"/>
                      <a:pt x="451" y="299"/>
                    </a:cubicBezTo>
                    <a:cubicBezTo>
                      <a:pt x="451" y="305"/>
                      <a:pt x="398" y="436"/>
                      <a:pt x="392" y="456"/>
                    </a:cubicBezTo>
                    <a:cubicBezTo>
                      <a:pt x="386" y="470"/>
                      <a:pt x="384" y="470"/>
                      <a:pt x="367" y="470"/>
                    </a:cubicBezTo>
                    <a:cubicBezTo>
                      <a:pt x="252" y="470"/>
                      <a:pt x="137" y="470"/>
                      <a:pt x="22" y="470"/>
                    </a:cubicBezTo>
                    <a:cubicBezTo>
                      <a:pt x="8" y="470"/>
                      <a:pt x="0" y="470"/>
                      <a:pt x="0" y="459"/>
                    </a:cubicBezTo>
                    <a:cubicBezTo>
                      <a:pt x="0" y="445"/>
                      <a:pt x="8" y="445"/>
                      <a:pt x="22" y="445"/>
                    </a:cubicBezTo>
                    <a:cubicBezTo>
                      <a:pt x="73" y="445"/>
                      <a:pt x="76" y="439"/>
                      <a:pt x="81" y="417"/>
                    </a:cubicBezTo>
                    <a:cubicBezTo>
                      <a:pt x="112" y="295"/>
                      <a:pt x="143" y="172"/>
                      <a:pt x="174" y="50"/>
                    </a:cubicBezTo>
                    <a:cubicBezTo>
                      <a:pt x="176" y="42"/>
                      <a:pt x="175" y="41"/>
                      <a:pt x="176" y="36"/>
                    </a:cubicBezTo>
                    <a:cubicBezTo>
                      <a:pt x="176" y="28"/>
                      <a:pt x="174" y="28"/>
                      <a:pt x="160" y="25"/>
                    </a:cubicBezTo>
                    <a:cubicBezTo>
                      <a:pt x="148" y="25"/>
                      <a:pt x="143" y="25"/>
                      <a:pt x="134" y="25"/>
                    </a:cubicBezTo>
                    <a:cubicBezTo>
                      <a:pt x="120" y="25"/>
                      <a:pt x="112" y="25"/>
                      <a:pt x="112" y="14"/>
                    </a:cubicBezTo>
                    <a:cubicBezTo>
                      <a:pt x="112" y="0"/>
                      <a:pt x="123" y="0"/>
                      <a:pt x="126" y="0"/>
                    </a:cubicBezTo>
                    <a:cubicBezTo>
                      <a:pt x="140" y="0"/>
                      <a:pt x="157" y="3"/>
                      <a:pt x="171" y="3"/>
                    </a:cubicBezTo>
                    <a:cubicBezTo>
                      <a:pt x="185" y="3"/>
                      <a:pt x="204" y="3"/>
                      <a:pt x="218" y="3"/>
                    </a:cubicBezTo>
                    <a:cubicBezTo>
                      <a:pt x="235" y="3"/>
                      <a:pt x="258" y="3"/>
                      <a:pt x="274" y="3"/>
                    </a:cubicBezTo>
                    <a:cubicBezTo>
                      <a:pt x="291" y="3"/>
                      <a:pt x="308" y="0"/>
                      <a:pt x="325" y="0"/>
                    </a:cubicBezTo>
                    <a:cubicBezTo>
                      <a:pt x="336" y="0"/>
                      <a:pt x="332" y="6"/>
                      <a:pt x="336" y="8"/>
                    </a:cubicBezTo>
                    <a:cubicBezTo>
                      <a:pt x="336" y="25"/>
                      <a:pt x="330" y="25"/>
                      <a:pt x="308" y="25"/>
                    </a:cubicBezTo>
                    <a:cubicBezTo>
                      <a:pt x="244" y="25"/>
                      <a:pt x="244" y="31"/>
                      <a:pt x="238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74" name="Freeform 473"/>
              <p:cNvSpPr/>
              <p:nvPr/>
            </p:nvSpPr>
            <p:spPr>
              <a:xfrm>
                <a:off x="10986120" y="3767400"/>
                <a:ext cx="82800" cy="353160"/>
              </a:xfrm>
              <a:custGeom>
                <a:avLst/>
                <a:gdLst/>
                <a:ahLst/>
                <a:cxnLst/>
                <a:rect l="0" t="0" r="r" b="b"/>
                <a:pathLst>
                  <a:path w="230" h="981">
                    <a:moveTo>
                      <a:pt x="230" y="973"/>
                    </a:moveTo>
                    <a:cubicBezTo>
                      <a:pt x="230" y="979"/>
                      <a:pt x="224" y="981"/>
                      <a:pt x="218" y="981"/>
                    </a:cubicBezTo>
                    <a:cubicBezTo>
                      <a:pt x="210" y="981"/>
                      <a:pt x="123" y="917"/>
                      <a:pt x="64" y="797"/>
                    </a:cubicBezTo>
                    <a:cubicBezTo>
                      <a:pt x="11" y="685"/>
                      <a:pt x="0" y="568"/>
                      <a:pt x="0" y="489"/>
                    </a:cubicBezTo>
                    <a:cubicBezTo>
                      <a:pt x="0" y="408"/>
                      <a:pt x="11" y="299"/>
                      <a:pt x="62" y="190"/>
                    </a:cubicBezTo>
                    <a:cubicBezTo>
                      <a:pt x="120" y="67"/>
                      <a:pt x="210" y="0"/>
                      <a:pt x="218" y="0"/>
                    </a:cubicBezTo>
                    <a:cubicBezTo>
                      <a:pt x="224" y="0"/>
                      <a:pt x="230" y="3"/>
                      <a:pt x="230" y="8"/>
                    </a:cubicBezTo>
                    <a:cubicBezTo>
                      <a:pt x="230" y="11"/>
                      <a:pt x="230" y="14"/>
                      <a:pt x="216" y="25"/>
                    </a:cubicBezTo>
                    <a:cubicBezTo>
                      <a:pt x="95" y="148"/>
                      <a:pt x="59" y="319"/>
                      <a:pt x="59" y="489"/>
                    </a:cubicBezTo>
                    <a:cubicBezTo>
                      <a:pt x="59" y="640"/>
                      <a:pt x="90" y="828"/>
                      <a:pt x="213" y="951"/>
                    </a:cubicBezTo>
                    <a:cubicBezTo>
                      <a:pt x="230" y="967"/>
                      <a:pt x="230" y="967"/>
                      <a:pt x="230" y="973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75" name="Freeform 474"/>
              <p:cNvSpPr/>
              <p:nvPr/>
            </p:nvSpPr>
            <p:spPr>
              <a:xfrm>
                <a:off x="11120040" y="3796560"/>
                <a:ext cx="117000" cy="235440"/>
              </a:xfrm>
              <a:custGeom>
                <a:avLst/>
                <a:gdLst/>
                <a:ahLst/>
                <a:cxnLst/>
                <a:rect l="0" t="0" r="r" b="b"/>
                <a:pathLst>
                  <a:path w="325" h="654">
                    <a:moveTo>
                      <a:pt x="202" y="28"/>
                    </a:moveTo>
                    <a:cubicBezTo>
                      <a:pt x="202" y="212"/>
                      <a:pt x="202" y="395"/>
                      <a:pt x="202" y="579"/>
                    </a:cubicBezTo>
                    <a:cubicBezTo>
                      <a:pt x="202" y="615"/>
                      <a:pt x="204" y="624"/>
                      <a:pt x="291" y="624"/>
                    </a:cubicBezTo>
                    <a:cubicBezTo>
                      <a:pt x="302" y="624"/>
                      <a:pt x="314" y="624"/>
                      <a:pt x="325" y="624"/>
                    </a:cubicBezTo>
                    <a:cubicBezTo>
                      <a:pt x="325" y="634"/>
                      <a:pt x="325" y="644"/>
                      <a:pt x="325" y="654"/>
                    </a:cubicBezTo>
                    <a:cubicBezTo>
                      <a:pt x="288" y="652"/>
                      <a:pt x="204" y="652"/>
                      <a:pt x="165" y="652"/>
                    </a:cubicBezTo>
                    <a:cubicBezTo>
                      <a:pt x="126" y="652"/>
                      <a:pt x="39" y="652"/>
                      <a:pt x="6" y="654"/>
                    </a:cubicBezTo>
                    <a:cubicBezTo>
                      <a:pt x="6" y="644"/>
                      <a:pt x="6" y="634"/>
                      <a:pt x="6" y="624"/>
                    </a:cubicBezTo>
                    <a:cubicBezTo>
                      <a:pt x="16" y="624"/>
                      <a:pt x="26" y="624"/>
                      <a:pt x="36" y="624"/>
                    </a:cubicBezTo>
                    <a:cubicBezTo>
                      <a:pt x="126" y="624"/>
                      <a:pt x="129" y="612"/>
                      <a:pt x="129" y="579"/>
                    </a:cubicBezTo>
                    <a:cubicBezTo>
                      <a:pt x="129" y="409"/>
                      <a:pt x="129" y="240"/>
                      <a:pt x="129" y="70"/>
                    </a:cubicBezTo>
                    <a:cubicBezTo>
                      <a:pt x="78" y="95"/>
                      <a:pt x="20" y="95"/>
                      <a:pt x="0" y="95"/>
                    </a:cubicBezTo>
                    <a:cubicBezTo>
                      <a:pt x="0" y="85"/>
                      <a:pt x="0" y="75"/>
                      <a:pt x="0" y="64"/>
                    </a:cubicBezTo>
                    <a:cubicBezTo>
                      <a:pt x="31" y="64"/>
                      <a:pt x="118" y="64"/>
                      <a:pt x="179" y="0"/>
                    </a:cubicBezTo>
                    <a:cubicBezTo>
                      <a:pt x="202" y="0"/>
                      <a:pt x="202" y="3"/>
                      <a:pt x="202" y="2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76" name="Freeform 475"/>
              <p:cNvSpPr/>
              <p:nvPr/>
            </p:nvSpPr>
            <p:spPr>
              <a:xfrm>
                <a:off x="11373120" y="3936240"/>
                <a:ext cx="215640" cy="14040"/>
              </a:xfrm>
              <a:custGeom>
                <a:avLst/>
                <a:gdLst/>
                <a:ahLst/>
                <a:cxnLst/>
                <a:rect l="0" t="0" r="r" b="b"/>
                <a:pathLst>
                  <a:path w="599" h="39">
                    <a:moveTo>
                      <a:pt x="566" y="39"/>
                    </a:moveTo>
                    <a:cubicBezTo>
                      <a:pt x="388" y="39"/>
                      <a:pt x="211" y="39"/>
                      <a:pt x="34" y="39"/>
                    </a:cubicBezTo>
                    <a:cubicBezTo>
                      <a:pt x="17" y="39"/>
                      <a:pt x="0" y="39"/>
                      <a:pt x="0" y="20"/>
                    </a:cubicBezTo>
                    <a:cubicBezTo>
                      <a:pt x="0" y="0"/>
                      <a:pt x="17" y="0"/>
                      <a:pt x="34" y="0"/>
                    </a:cubicBezTo>
                    <a:cubicBezTo>
                      <a:pt x="211" y="0"/>
                      <a:pt x="388" y="0"/>
                      <a:pt x="566" y="0"/>
                    </a:cubicBezTo>
                    <a:cubicBezTo>
                      <a:pt x="582" y="0"/>
                      <a:pt x="599" y="0"/>
                      <a:pt x="599" y="20"/>
                    </a:cubicBezTo>
                    <a:cubicBezTo>
                      <a:pt x="599" y="39"/>
                      <a:pt x="582" y="39"/>
                      <a:pt x="566" y="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-30960" rIns="90000" bIns="-3096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77" name="Freeform 476"/>
              <p:cNvSpPr/>
              <p:nvPr/>
            </p:nvSpPr>
            <p:spPr>
              <a:xfrm>
                <a:off x="11708640" y="3873960"/>
                <a:ext cx="135000" cy="162000"/>
              </a:xfrm>
              <a:custGeom>
                <a:avLst/>
                <a:gdLst/>
                <a:ahLst/>
                <a:cxnLst/>
                <a:rect l="0" t="0" r="r" b="b"/>
                <a:pathLst>
                  <a:path w="375" h="450">
                    <a:moveTo>
                      <a:pt x="81" y="226"/>
                    </a:moveTo>
                    <a:cubicBezTo>
                      <a:pt x="81" y="383"/>
                      <a:pt x="168" y="425"/>
                      <a:pt x="221" y="425"/>
                    </a:cubicBezTo>
                    <a:cubicBezTo>
                      <a:pt x="258" y="425"/>
                      <a:pt x="322" y="414"/>
                      <a:pt x="350" y="322"/>
                    </a:cubicBezTo>
                    <a:cubicBezTo>
                      <a:pt x="350" y="316"/>
                      <a:pt x="353" y="313"/>
                      <a:pt x="361" y="313"/>
                    </a:cubicBezTo>
                    <a:cubicBezTo>
                      <a:pt x="364" y="313"/>
                      <a:pt x="375" y="312"/>
                      <a:pt x="375" y="322"/>
                    </a:cubicBezTo>
                    <a:cubicBezTo>
                      <a:pt x="375" y="331"/>
                      <a:pt x="344" y="450"/>
                      <a:pt x="213" y="450"/>
                    </a:cubicBezTo>
                    <a:cubicBezTo>
                      <a:pt x="98" y="450"/>
                      <a:pt x="0" y="352"/>
                      <a:pt x="0" y="226"/>
                    </a:cubicBezTo>
                    <a:cubicBezTo>
                      <a:pt x="0" y="106"/>
                      <a:pt x="90" y="0"/>
                      <a:pt x="213" y="0"/>
                    </a:cubicBezTo>
                    <a:cubicBezTo>
                      <a:pt x="288" y="0"/>
                      <a:pt x="364" y="39"/>
                      <a:pt x="364" y="106"/>
                    </a:cubicBezTo>
                    <a:cubicBezTo>
                      <a:pt x="364" y="134"/>
                      <a:pt x="344" y="151"/>
                      <a:pt x="319" y="151"/>
                    </a:cubicBezTo>
                    <a:cubicBezTo>
                      <a:pt x="291" y="151"/>
                      <a:pt x="274" y="131"/>
                      <a:pt x="274" y="106"/>
                    </a:cubicBezTo>
                    <a:cubicBezTo>
                      <a:pt x="274" y="92"/>
                      <a:pt x="280" y="64"/>
                      <a:pt x="319" y="62"/>
                    </a:cubicBezTo>
                    <a:cubicBezTo>
                      <a:pt x="286" y="25"/>
                      <a:pt x="224" y="25"/>
                      <a:pt x="216" y="25"/>
                    </a:cubicBezTo>
                    <a:cubicBezTo>
                      <a:pt x="162" y="25"/>
                      <a:pt x="81" y="64"/>
                      <a:pt x="81" y="22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78" name="Freeform 477"/>
              <p:cNvSpPr/>
              <p:nvPr/>
            </p:nvSpPr>
            <p:spPr>
              <a:xfrm>
                <a:off x="11863080" y="3873960"/>
                <a:ext cx="157320" cy="162000"/>
              </a:xfrm>
              <a:custGeom>
                <a:avLst/>
                <a:gdLst/>
                <a:ahLst/>
                <a:cxnLst/>
                <a:rect l="0" t="0" r="r" b="b"/>
                <a:pathLst>
                  <a:path w="437" h="450">
                    <a:moveTo>
                      <a:pt x="437" y="229"/>
                    </a:moveTo>
                    <a:cubicBezTo>
                      <a:pt x="437" y="355"/>
                      <a:pt x="339" y="450"/>
                      <a:pt x="218" y="450"/>
                    </a:cubicBezTo>
                    <a:cubicBezTo>
                      <a:pt x="104" y="450"/>
                      <a:pt x="0" y="355"/>
                      <a:pt x="0" y="229"/>
                    </a:cubicBezTo>
                    <a:cubicBezTo>
                      <a:pt x="0" y="106"/>
                      <a:pt x="98" y="0"/>
                      <a:pt x="218" y="0"/>
                    </a:cubicBezTo>
                    <a:cubicBezTo>
                      <a:pt x="339" y="0"/>
                      <a:pt x="437" y="103"/>
                      <a:pt x="437" y="229"/>
                    </a:cubicBezTo>
                    <a:moveTo>
                      <a:pt x="218" y="425"/>
                    </a:moveTo>
                    <a:cubicBezTo>
                      <a:pt x="269" y="425"/>
                      <a:pt x="311" y="397"/>
                      <a:pt x="333" y="352"/>
                    </a:cubicBezTo>
                    <a:cubicBezTo>
                      <a:pt x="356" y="310"/>
                      <a:pt x="356" y="257"/>
                      <a:pt x="356" y="221"/>
                    </a:cubicBezTo>
                    <a:cubicBezTo>
                      <a:pt x="356" y="185"/>
                      <a:pt x="356" y="127"/>
                      <a:pt x="330" y="84"/>
                    </a:cubicBezTo>
                    <a:cubicBezTo>
                      <a:pt x="305" y="41"/>
                      <a:pt x="263" y="22"/>
                      <a:pt x="218" y="22"/>
                    </a:cubicBezTo>
                    <a:cubicBezTo>
                      <a:pt x="179" y="22"/>
                      <a:pt x="134" y="42"/>
                      <a:pt x="106" y="87"/>
                    </a:cubicBezTo>
                    <a:cubicBezTo>
                      <a:pt x="84" y="131"/>
                      <a:pt x="84" y="185"/>
                      <a:pt x="84" y="221"/>
                    </a:cubicBezTo>
                    <a:cubicBezTo>
                      <a:pt x="84" y="257"/>
                      <a:pt x="84" y="316"/>
                      <a:pt x="106" y="361"/>
                    </a:cubicBezTo>
                    <a:cubicBezTo>
                      <a:pt x="134" y="405"/>
                      <a:pt x="176" y="425"/>
                      <a:pt x="218" y="4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79" name="Freeform 478"/>
              <p:cNvSpPr/>
              <p:nvPr/>
            </p:nvSpPr>
            <p:spPr>
              <a:xfrm>
                <a:off x="12041280" y="3873960"/>
                <a:ext cx="115920" cy="162000"/>
              </a:xfrm>
              <a:custGeom>
                <a:avLst/>
                <a:gdLst/>
                <a:ahLst/>
                <a:cxnLst/>
                <a:rect l="0" t="0" r="r" b="b"/>
                <a:pathLst>
                  <a:path w="322" h="450">
                    <a:moveTo>
                      <a:pt x="174" y="249"/>
                    </a:moveTo>
                    <a:cubicBezTo>
                      <a:pt x="101" y="235"/>
                      <a:pt x="76" y="229"/>
                      <a:pt x="42" y="204"/>
                    </a:cubicBezTo>
                    <a:cubicBezTo>
                      <a:pt x="17" y="182"/>
                      <a:pt x="0" y="154"/>
                      <a:pt x="0" y="120"/>
                    </a:cubicBezTo>
                    <a:cubicBezTo>
                      <a:pt x="0" y="64"/>
                      <a:pt x="39" y="0"/>
                      <a:pt x="157" y="0"/>
                    </a:cubicBezTo>
                    <a:cubicBezTo>
                      <a:pt x="174" y="0"/>
                      <a:pt x="213" y="0"/>
                      <a:pt x="252" y="28"/>
                    </a:cubicBezTo>
                    <a:cubicBezTo>
                      <a:pt x="255" y="25"/>
                      <a:pt x="263" y="17"/>
                      <a:pt x="269" y="11"/>
                    </a:cubicBezTo>
                    <a:cubicBezTo>
                      <a:pt x="280" y="0"/>
                      <a:pt x="283" y="0"/>
                      <a:pt x="288" y="0"/>
                    </a:cubicBezTo>
                    <a:cubicBezTo>
                      <a:pt x="297" y="0"/>
                      <a:pt x="297" y="6"/>
                      <a:pt x="297" y="22"/>
                    </a:cubicBezTo>
                    <a:cubicBezTo>
                      <a:pt x="297" y="56"/>
                      <a:pt x="297" y="89"/>
                      <a:pt x="297" y="123"/>
                    </a:cubicBezTo>
                    <a:cubicBezTo>
                      <a:pt x="297" y="143"/>
                      <a:pt x="297" y="145"/>
                      <a:pt x="286" y="145"/>
                    </a:cubicBezTo>
                    <a:cubicBezTo>
                      <a:pt x="283" y="145"/>
                      <a:pt x="274" y="145"/>
                      <a:pt x="274" y="137"/>
                    </a:cubicBezTo>
                    <a:cubicBezTo>
                      <a:pt x="272" y="106"/>
                      <a:pt x="266" y="20"/>
                      <a:pt x="157" y="20"/>
                    </a:cubicBezTo>
                    <a:cubicBezTo>
                      <a:pt x="73" y="20"/>
                      <a:pt x="48" y="59"/>
                      <a:pt x="48" y="92"/>
                    </a:cubicBezTo>
                    <a:cubicBezTo>
                      <a:pt x="48" y="151"/>
                      <a:pt x="115" y="162"/>
                      <a:pt x="168" y="173"/>
                    </a:cubicBezTo>
                    <a:cubicBezTo>
                      <a:pt x="210" y="182"/>
                      <a:pt x="249" y="190"/>
                      <a:pt x="280" y="221"/>
                    </a:cubicBezTo>
                    <a:cubicBezTo>
                      <a:pt x="294" y="232"/>
                      <a:pt x="322" y="263"/>
                      <a:pt x="322" y="313"/>
                    </a:cubicBezTo>
                    <a:cubicBezTo>
                      <a:pt x="322" y="386"/>
                      <a:pt x="277" y="450"/>
                      <a:pt x="165" y="450"/>
                    </a:cubicBezTo>
                    <a:cubicBezTo>
                      <a:pt x="143" y="450"/>
                      <a:pt x="98" y="450"/>
                      <a:pt x="56" y="408"/>
                    </a:cubicBezTo>
                    <a:cubicBezTo>
                      <a:pt x="39" y="428"/>
                      <a:pt x="39" y="428"/>
                      <a:pt x="36" y="431"/>
                    </a:cubicBezTo>
                    <a:cubicBezTo>
                      <a:pt x="17" y="450"/>
                      <a:pt x="17" y="450"/>
                      <a:pt x="11" y="450"/>
                    </a:cubicBezTo>
                    <a:cubicBezTo>
                      <a:pt x="0" y="450"/>
                      <a:pt x="0" y="445"/>
                      <a:pt x="0" y="428"/>
                    </a:cubicBezTo>
                    <a:cubicBezTo>
                      <a:pt x="0" y="384"/>
                      <a:pt x="0" y="340"/>
                      <a:pt x="0" y="296"/>
                    </a:cubicBezTo>
                    <a:cubicBezTo>
                      <a:pt x="0" y="280"/>
                      <a:pt x="0" y="274"/>
                      <a:pt x="14" y="274"/>
                    </a:cubicBezTo>
                    <a:cubicBezTo>
                      <a:pt x="22" y="274"/>
                      <a:pt x="25" y="277"/>
                      <a:pt x="28" y="291"/>
                    </a:cubicBezTo>
                    <a:cubicBezTo>
                      <a:pt x="45" y="372"/>
                      <a:pt x="81" y="428"/>
                      <a:pt x="165" y="428"/>
                    </a:cubicBezTo>
                    <a:cubicBezTo>
                      <a:pt x="241" y="428"/>
                      <a:pt x="274" y="389"/>
                      <a:pt x="274" y="338"/>
                    </a:cubicBezTo>
                    <a:cubicBezTo>
                      <a:pt x="274" y="268"/>
                      <a:pt x="193" y="254"/>
                      <a:pt x="174" y="2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80" name="Freeform 479"/>
              <p:cNvSpPr/>
              <p:nvPr/>
            </p:nvSpPr>
            <p:spPr>
              <a:xfrm>
                <a:off x="12245040" y="3783240"/>
                <a:ext cx="146160" cy="252720"/>
              </a:xfrm>
              <a:custGeom>
                <a:avLst/>
                <a:gdLst/>
                <a:ahLst/>
                <a:cxnLst/>
                <a:rect l="0" t="0" r="r" b="b"/>
                <a:pathLst>
                  <a:path w="406" h="702">
                    <a:moveTo>
                      <a:pt x="406" y="201"/>
                    </a:moveTo>
                    <a:cubicBezTo>
                      <a:pt x="406" y="419"/>
                      <a:pt x="258" y="702"/>
                      <a:pt x="118" y="702"/>
                    </a:cubicBezTo>
                    <a:cubicBezTo>
                      <a:pt x="28" y="702"/>
                      <a:pt x="0" y="593"/>
                      <a:pt x="0" y="501"/>
                    </a:cubicBezTo>
                    <a:cubicBezTo>
                      <a:pt x="0" y="277"/>
                      <a:pt x="151" y="0"/>
                      <a:pt x="288" y="0"/>
                    </a:cubicBezTo>
                    <a:cubicBezTo>
                      <a:pt x="389" y="0"/>
                      <a:pt x="406" y="137"/>
                      <a:pt x="406" y="201"/>
                    </a:cubicBezTo>
                    <a:moveTo>
                      <a:pt x="104" y="336"/>
                    </a:moveTo>
                    <a:cubicBezTo>
                      <a:pt x="173" y="336"/>
                      <a:pt x="242" y="336"/>
                      <a:pt x="311" y="336"/>
                    </a:cubicBezTo>
                    <a:cubicBezTo>
                      <a:pt x="333" y="238"/>
                      <a:pt x="342" y="187"/>
                      <a:pt x="342" y="140"/>
                    </a:cubicBezTo>
                    <a:cubicBezTo>
                      <a:pt x="342" y="84"/>
                      <a:pt x="336" y="20"/>
                      <a:pt x="286" y="20"/>
                    </a:cubicBezTo>
                    <a:cubicBezTo>
                      <a:pt x="244" y="20"/>
                      <a:pt x="207" y="75"/>
                      <a:pt x="179" y="123"/>
                    </a:cubicBezTo>
                    <a:cubicBezTo>
                      <a:pt x="140" y="193"/>
                      <a:pt x="120" y="271"/>
                      <a:pt x="104" y="336"/>
                    </a:cubicBezTo>
                    <a:moveTo>
                      <a:pt x="300" y="366"/>
                    </a:moveTo>
                    <a:cubicBezTo>
                      <a:pt x="231" y="366"/>
                      <a:pt x="163" y="366"/>
                      <a:pt x="95" y="366"/>
                    </a:cubicBezTo>
                    <a:cubicBezTo>
                      <a:pt x="70" y="461"/>
                      <a:pt x="64" y="520"/>
                      <a:pt x="64" y="562"/>
                    </a:cubicBezTo>
                    <a:cubicBezTo>
                      <a:pt x="64" y="652"/>
                      <a:pt x="84" y="679"/>
                      <a:pt x="118" y="679"/>
                    </a:cubicBezTo>
                    <a:cubicBezTo>
                      <a:pt x="160" y="679"/>
                      <a:pt x="196" y="632"/>
                      <a:pt x="232" y="565"/>
                    </a:cubicBezTo>
                    <a:cubicBezTo>
                      <a:pt x="269" y="495"/>
                      <a:pt x="291" y="411"/>
                      <a:pt x="300" y="3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81" name="Freeform 480"/>
              <p:cNvSpPr/>
              <p:nvPr/>
            </p:nvSpPr>
            <p:spPr>
              <a:xfrm>
                <a:off x="12425400" y="3767400"/>
                <a:ext cx="82800" cy="353160"/>
              </a:xfrm>
              <a:custGeom>
                <a:avLst/>
                <a:gdLst/>
                <a:ahLst/>
                <a:cxnLst/>
                <a:rect l="0" t="0" r="r" b="b"/>
                <a:pathLst>
                  <a:path w="230" h="981">
                    <a:moveTo>
                      <a:pt x="230" y="489"/>
                    </a:moveTo>
                    <a:cubicBezTo>
                      <a:pt x="230" y="573"/>
                      <a:pt x="218" y="682"/>
                      <a:pt x="168" y="791"/>
                    </a:cubicBezTo>
                    <a:cubicBezTo>
                      <a:pt x="109" y="914"/>
                      <a:pt x="20" y="981"/>
                      <a:pt x="11" y="981"/>
                    </a:cubicBezTo>
                    <a:cubicBezTo>
                      <a:pt x="6" y="981"/>
                      <a:pt x="0" y="979"/>
                      <a:pt x="0" y="973"/>
                    </a:cubicBezTo>
                    <a:cubicBezTo>
                      <a:pt x="0" y="967"/>
                      <a:pt x="0" y="967"/>
                      <a:pt x="14" y="956"/>
                    </a:cubicBezTo>
                    <a:cubicBezTo>
                      <a:pt x="134" y="830"/>
                      <a:pt x="171" y="660"/>
                      <a:pt x="171" y="489"/>
                    </a:cubicBezTo>
                    <a:cubicBezTo>
                      <a:pt x="171" y="285"/>
                      <a:pt x="115" y="129"/>
                      <a:pt x="20" y="31"/>
                    </a:cubicBezTo>
                    <a:cubicBezTo>
                      <a:pt x="0" y="14"/>
                      <a:pt x="0" y="11"/>
                      <a:pt x="0" y="8"/>
                    </a:cubicBezTo>
                    <a:cubicBezTo>
                      <a:pt x="0" y="3"/>
                      <a:pt x="6" y="0"/>
                      <a:pt x="11" y="0"/>
                    </a:cubicBezTo>
                    <a:cubicBezTo>
                      <a:pt x="20" y="0"/>
                      <a:pt x="104" y="64"/>
                      <a:pt x="165" y="185"/>
                    </a:cubicBezTo>
                    <a:cubicBezTo>
                      <a:pt x="218" y="296"/>
                      <a:pt x="230" y="414"/>
                      <a:pt x="230" y="489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82" name="Freeform 481"/>
              <p:cNvSpPr/>
              <p:nvPr/>
            </p:nvSpPr>
            <p:spPr>
              <a:xfrm>
                <a:off x="12558240" y="3722040"/>
                <a:ext cx="109800" cy="164160"/>
              </a:xfrm>
              <a:custGeom>
                <a:avLst/>
                <a:gdLst/>
                <a:ahLst/>
                <a:cxnLst/>
                <a:rect l="0" t="0" r="r" b="b"/>
                <a:pathLst>
                  <a:path w="305" h="456">
                    <a:moveTo>
                      <a:pt x="305" y="333"/>
                    </a:moveTo>
                    <a:cubicBezTo>
                      <a:pt x="298" y="374"/>
                      <a:pt x="290" y="415"/>
                      <a:pt x="283" y="456"/>
                    </a:cubicBezTo>
                    <a:cubicBezTo>
                      <a:pt x="189" y="456"/>
                      <a:pt x="94" y="456"/>
                      <a:pt x="0" y="456"/>
                    </a:cubicBezTo>
                    <a:cubicBezTo>
                      <a:pt x="0" y="436"/>
                      <a:pt x="0" y="436"/>
                      <a:pt x="6" y="431"/>
                    </a:cubicBezTo>
                    <a:cubicBezTo>
                      <a:pt x="62" y="376"/>
                      <a:pt x="118" y="321"/>
                      <a:pt x="174" y="266"/>
                    </a:cubicBezTo>
                    <a:cubicBezTo>
                      <a:pt x="193" y="240"/>
                      <a:pt x="238" y="193"/>
                      <a:pt x="238" y="134"/>
                    </a:cubicBezTo>
                    <a:cubicBezTo>
                      <a:pt x="238" y="78"/>
                      <a:pt x="202" y="25"/>
                      <a:pt x="132" y="25"/>
                    </a:cubicBezTo>
                    <a:cubicBezTo>
                      <a:pt x="101" y="25"/>
                      <a:pt x="53" y="39"/>
                      <a:pt x="31" y="89"/>
                    </a:cubicBezTo>
                    <a:cubicBezTo>
                      <a:pt x="67" y="89"/>
                      <a:pt x="73" y="112"/>
                      <a:pt x="73" y="126"/>
                    </a:cubicBezTo>
                    <a:cubicBezTo>
                      <a:pt x="73" y="151"/>
                      <a:pt x="53" y="162"/>
                      <a:pt x="36" y="162"/>
                    </a:cubicBezTo>
                    <a:cubicBezTo>
                      <a:pt x="28" y="162"/>
                      <a:pt x="0" y="159"/>
                      <a:pt x="0" y="123"/>
                    </a:cubicBezTo>
                    <a:cubicBezTo>
                      <a:pt x="0" y="59"/>
                      <a:pt x="56" y="0"/>
                      <a:pt x="143" y="0"/>
                    </a:cubicBezTo>
                    <a:cubicBezTo>
                      <a:pt x="230" y="0"/>
                      <a:pt x="305" y="50"/>
                      <a:pt x="305" y="134"/>
                    </a:cubicBezTo>
                    <a:cubicBezTo>
                      <a:pt x="305" y="199"/>
                      <a:pt x="258" y="243"/>
                      <a:pt x="204" y="282"/>
                    </a:cubicBezTo>
                    <a:cubicBezTo>
                      <a:pt x="165" y="316"/>
                      <a:pt x="140" y="336"/>
                      <a:pt x="67" y="397"/>
                    </a:cubicBezTo>
                    <a:cubicBezTo>
                      <a:pt x="109" y="397"/>
                      <a:pt x="151" y="397"/>
                      <a:pt x="193" y="397"/>
                    </a:cubicBezTo>
                    <a:cubicBezTo>
                      <a:pt x="204" y="397"/>
                      <a:pt x="258" y="397"/>
                      <a:pt x="263" y="394"/>
                    </a:cubicBezTo>
                    <a:cubicBezTo>
                      <a:pt x="272" y="386"/>
                      <a:pt x="277" y="347"/>
                      <a:pt x="280" y="333"/>
                    </a:cubicBezTo>
                    <a:cubicBezTo>
                      <a:pt x="288" y="333"/>
                      <a:pt x="297" y="333"/>
                      <a:pt x="305" y="333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83" name="Freeform 482"/>
              <p:cNvSpPr/>
              <p:nvPr/>
            </p:nvSpPr>
            <p:spPr>
              <a:xfrm>
                <a:off x="12800160" y="3826800"/>
                <a:ext cx="234720" cy="234720"/>
              </a:xfrm>
              <a:custGeom>
                <a:avLst/>
                <a:gdLst/>
                <a:ahLst/>
                <a:cxnLst/>
                <a:rect l="0" t="0" r="r" b="b"/>
                <a:pathLst>
                  <a:path w="652" h="652">
                    <a:moveTo>
                      <a:pt x="347" y="344"/>
                    </a:moveTo>
                    <a:cubicBezTo>
                      <a:pt x="347" y="436"/>
                      <a:pt x="347" y="528"/>
                      <a:pt x="347" y="621"/>
                    </a:cubicBezTo>
                    <a:cubicBezTo>
                      <a:pt x="347" y="635"/>
                      <a:pt x="347" y="652"/>
                      <a:pt x="328" y="652"/>
                    </a:cubicBezTo>
                    <a:cubicBezTo>
                      <a:pt x="308" y="652"/>
                      <a:pt x="308" y="635"/>
                      <a:pt x="308" y="621"/>
                    </a:cubicBezTo>
                    <a:cubicBezTo>
                      <a:pt x="308" y="528"/>
                      <a:pt x="308" y="436"/>
                      <a:pt x="308" y="344"/>
                    </a:cubicBezTo>
                    <a:cubicBezTo>
                      <a:pt x="216" y="344"/>
                      <a:pt x="123" y="344"/>
                      <a:pt x="31" y="344"/>
                    </a:cubicBezTo>
                    <a:cubicBezTo>
                      <a:pt x="17" y="344"/>
                      <a:pt x="0" y="344"/>
                      <a:pt x="0" y="324"/>
                    </a:cubicBezTo>
                    <a:cubicBezTo>
                      <a:pt x="0" y="305"/>
                      <a:pt x="17" y="305"/>
                      <a:pt x="31" y="305"/>
                    </a:cubicBezTo>
                    <a:cubicBezTo>
                      <a:pt x="123" y="305"/>
                      <a:pt x="216" y="305"/>
                      <a:pt x="308" y="305"/>
                    </a:cubicBezTo>
                    <a:cubicBezTo>
                      <a:pt x="308" y="213"/>
                      <a:pt x="308" y="122"/>
                      <a:pt x="308" y="31"/>
                    </a:cubicBezTo>
                    <a:cubicBezTo>
                      <a:pt x="308" y="17"/>
                      <a:pt x="308" y="0"/>
                      <a:pt x="328" y="0"/>
                    </a:cubicBezTo>
                    <a:cubicBezTo>
                      <a:pt x="347" y="0"/>
                      <a:pt x="347" y="17"/>
                      <a:pt x="347" y="31"/>
                    </a:cubicBezTo>
                    <a:cubicBezTo>
                      <a:pt x="347" y="122"/>
                      <a:pt x="347" y="213"/>
                      <a:pt x="347" y="305"/>
                    </a:cubicBezTo>
                    <a:cubicBezTo>
                      <a:pt x="439" y="305"/>
                      <a:pt x="530" y="305"/>
                      <a:pt x="622" y="305"/>
                    </a:cubicBezTo>
                    <a:cubicBezTo>
                      <a:pt x="636" y="305"/>
                      <a:pt x="652" y="305"/>
                      <a:pt x="652" y="324"/>
                    </a:cubicBezTo>
                    <a:cubicBezTo>
                      <a:pt x="652" y="344"/>
                      <a:pt x="636" y="344"/>
                      <a:pt x="622" y="344"/>
                    </a:cubicBezTo>
                    <a:cubicBezTo>
                      <a:pt x="530" y="344"/>
                      <a:pt x="439" y="344"/>
                      <a:pt x="347" y="34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84" name="Freeform 483"/>
              <p:cNvSpPr/>
              <p:nvPr/>
            </p:nvSpPr>
            <p:spPr>
              <a:xfrm>
                <a:off x="13152960" y="3790440"/>
                <a:ext cx="215640" cy="241560"/>
              </a:xfrm>
              <a:custGeom>
                <a:avLst/>
                <a:gdLst/>
                <a:ahLst/>
                <a:cxnLst/>
                <a:rect l="0" t="0" r="r" b="b"/>
                <a:pathLst>
                  <a:path w="599" h="671">
                    <a:moveTo>
                      <a:pt x="311" y="352"/>
                    </a:moveTo>
                    <a:cubicBezTo>
                      <a:pt x="229" y="446"/>
                      <a:pt x="147" y="539"/>
                      <a:pt x="64" y="632"/>
                    </a:cubicBezTo>
                    <a:cubicBezTo>
                      <a:pt x="155" y="632"/>
                      <a:pt x="245" y="632"/>
                      <a:pt x="336" y="632"/>
                    </a:cubicBezTo>
                    <a:cubicBezTo>
                      <a:pt x="490" y="632"/>
                      <a:pt x="557" y="604"/>
                      <a:pt x="574" y="439"/>
                    </a:cubicBezTo>
                    <a:cubicBezTo>
                      <a:pt x="582" y="439"/>
                      <a:pt x="591" y="439"/>
                      <a:pt x="599" y="439"/>
                    </a:cubicBezTo>
                    <a:cubicBezTo>
                      <a:pt x="590" y="516"/>
                      <a:pt x="580" y="594"/>
                      <a:pt x="571" y="671"/>
                    </a:cubicBezTo>
                    <a:cubicBezTo>
                      <a:pt x="389" y="671"/>
                      <a:pt x="207" y="671"/>
                      <a:pt x="25" y="671"/>
                    </a:cubicBezTo>
                    <a:cubicBezTo>
                      <a:pt x="11" y="671"/>
                      <a:pt x="0" y="671"/>
                      <a:pt x="0" y="660"/>
                    </a:cubicBezTo>
                    <a:cubicBezTo>
                      <a:pt x="0" y="657"/>
                      <a:pt x="0" y="657"/>
                      <a:pt x="11" y="646"/>
                    </a:cubicBezTo>
                    <a:cubicBezTo>
                      <a:pt x="90" y="557"/>
                      <a:pt x="168" y="469"/>
                      <a:pt x="246" y="380"/>
                    </a:cubicBezTo>
                    <a:cubicBezTo>
                      <a:pt x="164" y="261"/>
                      <a:pt x="82" y="142"/>
                      <a:pt x="0" y="22"/>
                    </a:cubicBezTo>
                    <a:cubicBezTo>
                      <a:pt x="0" y="0"/>
                      <a:pt x="3" y="0"/>
                      <a:pt x="25" y="0"/>
                    </a:cubicBezTo>
                    <a:cubicBezTo>
                      <a:pt x="207" y="0"/>
                      <a:pt x="389" y="0"/>
                      <a:pt x="571" y="0"/>
                    </a:cubicBezTo>
                    <a:cubicBezTo>
                      <a:pt x="580" y="74"/>
                      <a:pt x="590" y="147"/>
                      <a:pt x="599" y="221"/>
                    </a:cubicBezTo>
                    <a:cubicBezTo>
                      <a:pt x="591" y="221"/>
                      <a:pt x="582" y="221"/>
                      <a:pt x="574" y="221"/>
                    </a:cubicBezTo>
                    <a:cubicBezTo>
                      <a:pt x="554" y="67"/>
                      <a:pt x="504" y="31"/>
                      <a:pt x="339" y="31"/>
                    </a:cubicBezTo>
                    <a:cubicBezTo>
                      <a:pt x="263" y="31"/>
                      <a:pt x="188" y="31"/>
                      <a:pt x="112" y="31"/>
                    </a:cubicBezTo>
                    <a:cubicBezTo>
                      <a:pt x="179" y="128"/>
                      <a:pt x="246" y="225"/>
                      <a:pt x="314" y="322"/>
                    </a:cubicBezTo>
                    <a:cubicBezTo>
                      <a:pt x="316" y="327"/>
                      <a:pt x="319" y="330"/>
                      <a:pt x="319" y="336"/>
                    </a:cubicBezTo>
                    <a:cubicBezTo>
                      <a:pt x="319" y="338"/>
                      <a:pt x="319" y="341"/>
                      <a:pt x="311" y="35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85" name="Freeform 484"/>
              <p:cNvSpPr/>
              <p:nvPr/>
            </p:nvSpPr>
            <p:spPr>
              <a:xfrm>
                <a:off x="13406040" y="3916080"/>
                <a:ext cx="192600" cy="174240"/>
              </a:xfrm>
              <a:custGeom>
                <a:avLst/>
                <a:gdLst/>
                <a:ahLst/>
                <a:cxnLst/>
                <a:rect l="0" t="0" r="r" b="b"/>
                <a:pathLst>
                  <a:path w="535" h="484">
                    <a:moveTo>
                      <a:pt x="235" y="48"/>
                    </a:moveTo>
                    <a:cubicBezTo>
                      <a:pt x="220" y="106"/>
                      <a:pt x="205" y="165"/>
                      <a:pt x="190" y="224"/>
                    </a:cubicBezTo>
                    <a:cubicBezTo>
                      <a:pt x="220" y="224"/>
                      <a:pt x="250" y="224"/>
                      <a:pt x="280" y="224"/>
                    </a:cubicBezTo>
                    <a:cubicBezTo>
                      <a:pt x="328" y="224"/>
                      <a:pt x="370" y="213"/>
                      <a:pt x="398" y="193"/>
                    </a:cubicBezTo>
                    <a:cubicBezTo>
                      <a:pt x="431" y="168"/>
                      <a:pt x="442" y="123"/>
                      <a:pt x="442" y="95"/>
                    </a:cubicBezTo>
                    <a:cubicBezTo>
                      <a:pt x="442" y="25"/>
                      <a:pt x="364" y="25"/>
                      <a:pt x="300" y="25"/>
                    </a:cubicBezTo>
                    <a:cubicBezTo>
                      <a:pt x="286" y="25"/>
                      <a:pt x="272" y="25"/>
                      <a:pt x="258" y="25"/>
                    </a:cubicBezTo>
                    <a:cubicBezTo>
                      <a:pt x="241" y="28"/>
                      <a:pt x="241" y="28"/>
                      <a:pt x="235" y="48"/>
                    </a:cubicBezTo>
                    <a:moveTo>
                      <a:pt x="358" y="235"/>
                    </a:moveTo>
                    <a:cubicBezTo>
                      <a:pt x="375" y="240"/>
                      <a:pt x="392" y="252"/>
                      <a:pt x="406" y="266"/>
                    </a:cubicBezTo>
                    <a:cubicBezTo>
                      <a:pt x="426" y="285"/>
                      <a:pt x="426" y="308"/>
                      <a:pt x="426" y="316"/>
                    </a:cubicBezTo>
                    <a:cubicBezTo>
                      <a:pt x="426" y="322"/>
                      <a:pt x="426" y="329"/>
                      <a:pt x="423" y="347"/>
                    </a:cubicBezTo>
                    <a:cubicBezTo>
                      <a:pt x="420" y="365"/>
                      <a:pt x="417" y="403"/>
                      <a:pt x="417" y="419"/>
                    </a:cubicBezTo>
                    <a:cubicBezTo>
                      <a:pt x="417" y="456"/>
                      <a:pt x="428" y="464"/>
                      <a:pt x="448" y="464"/>
                    </a:cubicBezTo>
                    <a:cubicBezTo>
                      <a:pt x="476" y="464"/>
                      <a:pt x="501" y="436"/>
                      <a:pt x="512" y="405"/>
                    </a:cubicBezTo>
                    <a:cubicBezTo>
                      <a:pt x="512" y="400"/>
                      <a:pt x="515" y="394"/>
                      <a:pt x="524" y="394"/>
                    </a:cubicBezTo>
                    <a:cubicBezTo>
                      <a:pt x="535" y="394"/>
                      <a:pt x="531" y="400"/>
                      <a:pt x="535" y="403"/>
                    </a:cubicBezTo>
                    <a:cubicBezTo>
                      <a:pt x="535" y="417"/>
                      <a:pt x="507" y="484"/>
                      <a:pt x="445" y="484"/>
                    </a:cubicBezTo>
                    <a:cubicBezTo>
                      <a:pt x="392" y="484"/>
                      <a:pt x="344" y="461"/>
                      <a:pt x="344" y="408"/>
                    </a:cubicBezTo>
                    <a:cubicBezTo>
                      <a:pt x="344" y="397"/>
                      <a:pt x="347" y="386"/>
                      <a:pt x="353" y="355"/>
                    </a:cubicBezTo>
                    <a:cubicBezTo>
                      <a:pt x="358" y="338"/>
                      <a:pt x="364" y="316"/>
                      <a:pt x="364" y="305"/>
                    </a:cubicBezTo>
                    <a:cubicBezTo>
                      <a:pt x="364" y="274"/>
                      <a:pt x="339" y="243"/>
                      <a:pt x="280" y="243"/>
                    </a:cubicBezTo>
                    <a:cubicBezTo>
                      <a:pt x="248" y="243"/>
                      <a:pt x="217" y="243"/>
                      <a:pt x="185" y="243"/>
                    </a:cubicBezTo>
                    <a:cubicBezTo>
                      <a:pt x="171" y="301"/>
                      <a:pt x="157" y="359"/>
                      <a:pt x="143" y="417"/>
                    </a:cubicBezTo>
                    <a:cubicBezTo>
                      <a:pt x="140" y="428"/>
                      <a:pt x="141" y="428"/>
                      <a:pt x="140" y="433"/>
                    </a:cubicBezTo>
                    <a:cubicBezTo>
                      <a:pt x="140" y="439"/>
                      <a:pt x="140" y="442"/>
                      <a:pt x="154" y="445"/>
                    </a:cubicBezTo>
                    <a:cubicBezTo>
                      <a:pt x="168" y="445"/>
                      <a:pt x="171" y="445"/>
                      <a:pt x="179" y="445"/>
                    </a:cubicBezTo>
                    <a:cubicBezTo>
                      <a:pt x="196" y="445"/>
                      <a:pt x="204" y="445"/>
                      <a:pt x="204" y="456"/>
                    </a:cubicBezTo>
                    <a:cubicBezTo>
                      <a:pt x="204" y="470"/>
                      <a:pt x="193" y="470"/>
                      <a:pt x="188" y="470"/>
                    </a:cubicBezTo>
                    <a:cubicBezTo>
                      <a:pt x="174" y="470"/>
                      <a:pt x="157" y="467"/>
                      <a:pt x="143" y="467"/>
                    </a:cubicBezTo>
                    <a:cubicBezTo>
                      <a:pt x="129" y="467"/>
                      <a:pt x="112" y="467"/>
                      <a:pt x="98" y="467"/>
                    </a:cubicBezTo>
                    <a:cubicBezTo>
                      <a:pt x="87" y="467"/>
                      <a:pt x="67" y="467"/>
                      <a:pt x="53" y="467"/>
                    </a:cubicBezTo>
                    <a:cubicBezTo>
                      <a:pt x="39" y="467"/>
                      <a:pt x="22" y="470"/>
                      <a:pt x="11" y="470"/>
                    </a:cubicBezTo>
                    <a:cubicBezTo>
                      <a:pt x="6" y="470"/>
                      <a:pt x="0" y="467"/>
                      <a:pt x="0" y="459"/>
                    </a:cubicBezTo>
                    <a:cubicBezTo>
                      <a:pt x="0" y="445"/>
                      <a:pt x="8" y="445"/>
                      <a:pt x="20" y="445"/>
                    </a:cubicBezTo>
                    <a:cubicBezTo>
                      <a:pt x="73" y="445"/>
                      <a:pt x="76" y="439"/>
                      <a:pt x="81" y="417"/>
                    </a:cubicBezTo>
                    <a:cubicBezTo>
                      <a:pt x="112" y="295"/>
                      <a:pt x="143" y="172"/>
                      <a:pt x="174" y="50"/>
                    </a:cubicBezTo>
                    <a:cubicBezTo>
                      <a:pt x="174" y="42"/>
                      <a:pt x="174" y="41"/>
                      <a:pt x="174" y="36"/>
                    </a:cubicBezTo>
                    <a:cubicBezTo>
                      <a:pt x="174" y="28"/>
                      <a:pt x="174" y="28"/>
                      <a:pt x="160" y="25"/>
                    </a:cubicBezTo>
                    <a:cubicBezTo>
                      <a:pt x="146" y="25"/>
                      <a:pt x="143" y="25"/>
                      <a:pt x="134" y="25"/>
                    </a:cubicBezTo>
                    <a:cubicBezTo>
                      <a:pt x="120" y="25"/>
                      <a:pt x="112" y="25"/>
                      <a:pt x="112" y="14"/>
                    </a:cubicBezTo>
                    <a:cubicBezTo>
                      <a:pt x="112" y="0"/>
                      <a:pt x="120" y="0"/>
                      <a:pt x="134" y="0"/>
                    </a:cubicBezTo>
                    <a:cubicBezTo>
                      <a:pt x="204" y="0"/>
                      <a:pt x="274" y="0"/>
                      <a:pt x="344" y="0"/>
                    </a:cubicBezTo>
                    <a:cubicBezTo>
                      <a:pt x="445" y="0"/>
                      <a:pt x="515" y="48"/>
                      <a:pt x="515" y="106"/>
                    </a:cubicBezTo>
                    <a:cubicBezTo>
                      <a:pt x="515" y="168"/>
                      <a:pt x="442" y="215"/>
                      <a:pt x="358" y="235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86" name="Freeform 485"/>
              <p:cNvSpPr/>
              <p:nvPr/>
            </p:nvSpPr>
            <p:spPr>
              <a:xfrm>
                <a:off x="13619520" y="3916080"/>
                <a:ext cx="192600" cy="174240"/>
              </a:xfrm>
              <a:custGeom>
                <a:avLst/>
                <a:gdLst/>
                <a:ahLst/>
                <a:cxnLst/>
                <a:rect l="0" t="0" r="r" b="b"/>
                <a:pathLst>
                  <a:path w="535" h="484">
                    <a:moveTo>
                      <a:pt x="235" y="48"/>
                    </a:moveTo>
                    <a:cubicBezTo>
                      <a:pt x="220" y="106"/>
                      <a:pt x="205" y="165"/>
                      <a:pt x="190" y="224"/>
                    </a:cubicBezTo>
                    <a:cubicBezTo>
                      <a:pt x="220" y="224"/>
                      <a:pt x="250" y="224"/>
                      <a:pt x="280" y="224"/>
                    </a:cubicBezTo>
                    <a:cubicBezTo>
                      <a:pt x="328" y="224"/>
                      <a:pt x="370" y="213"/>
                      <a:pt x="398" y="193"/>
                    </a:cubicBezTo>
                    <a:cubicBezTo>
                      <a:pt x="431" y="168"/>
                      <a:pt x="445" y="123"/>
                      <a:pt x="445" y="95"/>
                    </a:cubicBezTo>
                    <a:cubicBezTo>
                      <a:pt x="445" y="25"/>
                      <a:pt x="364" y="25"/>
                      <a:pt x="300" y="25"/>
                    </a:cubicBezTo>
                    <a:cubicBezTo>
                      <a:pt x="286" y="25"/>
                      <a:pt x="272" y="25"/>
                      <a:pt x="258" y="25"/>
                    </a:cubicBezTo>
                    <a:cubicBezTo>
                      <a:pt x="241" y="28"/>
                      <a:pt x="241" y="28"/>
                      <a:pt x="235" y="48"/>
                    </a:cubicBezTo>
                    <a:moveTo>
                      <a:pt x="361" y="235"/>
                    </a:moveTo>
                    <a:cubicBezTo>
                      <a:pt x="375" y="240"/>
                      <a:pt x="395" y="252"/>
                      <a:pt x="406" y="266"/>
                    </a:cubicBezTo>
                    <a:cubicBezTo>
                      <a:pt x="426" y="285"/>
                      <a:pt x="426" y="308"/>
                      <a:pt x="426" y="316"/>
                    </a:cubicBezTo>
                    <a:cubicBezTo>
                      <a:pt x="426" y="322"/>
                      <a:pt x="426" y="329"/>
                      <a:pt x="423" y="347"/>
                    </a:cubicBezTo>
                    <a:cubicBezTo>
                      <a:pt x="420" y="365"/>
                      <a:pt x="417" y="403"/>
                      <a:pt x="417" y="419"/>
                    </a:cubicBezTo>
                    <a:cubicBezTo>
                      <a:pt x="417" y="456"/>
                      <a:pt x="428" y="464"/>
                      <a:pt x="448" y="464"/>
                    </a:cubicBezTo>
                    <a:cubicBezTo>
                      <a:pt x="476" y="464"/>
                      <a:pt x="501" y="436"/>
                      <a:pt x="512" y="405"/>
                    </a:cubicBezTo>
                    <a:cubicBezTo>
                      <a:pt x="512" y="400"/>
                      <a:pt x="515" y="394"/>
                      <a:pt x="524" y="394"/>
                    </a:cubicBezTo>
                    <a:cubicBezTo>
                      <a:pt x="535" y="394"/>
                      <a:pt x="531" y="400"/>
                      <a:pt x="535" y="403"/>
                    </a:cubicBezTo>
                    <a:cubicBezTo>
                      <a:pt x="535" y="417"/>
                      <a:pt x="507" y="484"/>
                      <a:pt x="445" y="484"/>
                    </a:cubicBezTo>
                    <a:cubicBezTo>
                      <a:pt x="395" y="484"/>
                      <a:pt x="344" y="461"/>
                      <a:pt x="344" y="408"/>
                    </a:cubicBezTo>
                    <a:cubicBezTo>
                      <a:pt x="344" y="397"/>
                      <a:pt x="347" y="386"/>
                      <a:pt x="356" y="355"/>
                    </a:cubicBezTo>
                    <a:cubicBezTo>
                      <a:pt x="358" y="338"/>
                      <a:pt x="364" y="316"/>
                      <a:pt x="364" y="305"/>
                    </a:cubicBezTo>
                    <a:cubicBezTo>
                      <a:pt x="364" y="274"/>
                      <a:pt x="339" y="243"/>
                      <a:pt x="280" y="243"/>
                    </a:cubicBezTo>
                    <a:cubicBezTo>
                      <a:pt x="248" y="243"/>
                      <a:pt x="217" y="243"/>
                      <a:pt x="185" y="243"/>
                    </a:cubicBezTo>
                    <a:cubicBezTo>
                      <a:pt x="171" y="301"/>
                      <a:pt x="157" y="359"/>
                      <a:pt x="143" y="417"/>
                    </a:cubicBezTo>
                    <a:cubicBezTo>
                      <a:pt x="140" y="428"/>
                      <a:pt x="141" y="428"/>
                      <a:pt x="140" y="433"/>
                    </a:cubicBezTo>
                    <a:cubicBezTo>
                      <a:pt x="140" y="439"/>
                      <a:pt x="140" y="442"/>
                      <a:pt x="154" y="445"/>
                    </a:cubicBezTo>
                    <a:cubicBezTo>
                      <a:pt x="168" y="445"/>
                      <a:pt x="171" y="445"/>
                      <a:pt x="182" y="445"/>
                    </a:cubicBezTo>
                    <a:cubicBezTo>
                      <a:pt x="196" y="445"/>
                      <a:pt x="204" y="445"/>
                      <a:pt x="204" y="456"/>
                    </a:cubicBezTo>
                    <a:cubicBezTo>
                      <a:pt x="204" y="470"/>
                      <a:pt x="193" y="470"/>
                      <a:pt x="190" y="470"/>
                    </a:cubicBezTo>
                    <a:cubicBezTo>
                      <a:pt x="174" y="470"/>
                      <a:pt x="157" y="467"/>
                      <a:pt x="143" y="467"/>
                    </a:cubicBezTo>
                    <a:cubicBezTo>
                      <a:pt x="129" y="467"/>
                      <a:pt x="112" y="467"/>
                      <a:pt x="98" y="467"/>
                    </a:cubicBezTo>
                    <a:cubicBezTo>
                      <a:pt x="87" y="467"/>
                      <a:pt x="67" y="467"/>
                      <a:pt x="53" y="467"/>
                    </a:cubicBezTo>
                    <a:cubicBezTo>
                      <a:pt x="39" y="467"/>
                      <a:pt x="25" y="470"/>
                      <a:pt x="11" y="470"/>
                    </a:cubicBezTo>
                    <a:cubicBezTo>
                      <a:pt x="6" y="470"/>
                      <a:pt x="0" y="467"/>
                      <a:pt x="0" y="459"/>
                    </a:cubicBezTo>
                    <a:cubicBezTo>
                      <a:pt x="0" y="445"/>
                      <a:pt x="8" y="445"/>
                      <a:pt x="20" y="445"/>
                    </a:cubicBezTo>
                    <a:cubicBezTo>
                      <a:pt x="76" y="445"/>
                      <a:pt x="76" y="439"/>
                      <a:pt x="81" y="417"/>
                    </a:cubicBezTo>
                    <a:cubicBezTo>
                      <a:pt x="112" y="295"/>
                      <a:pt x="143" y="172"/>
                      <a:pt x="174" y="50"/>
                    </a:cubicBezTo>
                    <a:cubicBezTo>
                      <a:pt x="176" y="42"/>
                      <a:pt x="175" y="41"/>
                      <a:pt x="176" y="36"/>
                    </a:cubicBezTo>
                    <a:cubicBezTo>
                      <a:pt x="176" y="28"/>
                      <a:pt x="174" y="28"/>
                      <a:pt x="160" y="25"/>
                    </a:cubicBezTo>
                    <a:cubicBezTo>
                      <a:pt x="148" y="25"/>
                      <a:pt x="143" y="25"/>
                      <a:pt x="134" y="25"/>
                    </a:cubicBezTo>
                    <a:cubicBezTo>
                      <a:pt x="120" y="25"/>
                      <a:pt x="112" y="25"/>
                      <a:pt x="112" y="14"/>
                    </a:cubicBezTo>
                    <a:cubicBezTo>
                      <a:pt x="112" y="0"/>
                      <a:pt x="120" y="0"/>
                      <a:pt x="134" y="0"/>
                    </a:cubicBezTo>
                    <a:cubicBezTo>
                      <a:pt x="204" y="0"/>
                      <a:pt x="274" y="0"/>
                      <a:pt x="344" y="0"/>
                    </a:cubicBezTo>
                    <a:cubicBezTo>
                      <a:pt x="445" y="0"/>
                      <a:pt x="515" y="48"/>
                      <a:pt x="515" y="106"/>
                    </a:cubicBezTo>
                    <a:cubicBezTo>
                      <a:pt x="515" y="168"/>
                      <a:pt x="442" y="215"/>
                      <a:pt x="361" y="235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87" name="Freeform 486"/>
              <p:cNvSpPr/>
              <p:nvPr/>
            </p:nvSpPr>
            <p:spPr>
              <a:xfrm>
                <a:off x="13870800" y="3767400"/>
                <a:ext cx="81720" cy="353160"/>
              </a:xfrm>
              <a:custGeom>
                <a:avLst/>
                <a:gdLst/>
                <a:ahLst/>
                <a:cxnLst/>
                <a:rect l="0" t="0" r="r" b="b"/>
                <a:pathLst>
                  <a:path w="227" h="981">
                    <a:moveTo>
                      <a:pt x="227" y="973"/>
                    </a:moveTo>
                    <a:cubicBezTo>
                      <a:pt x="227" y="979"/>
                      <a:pt x="224" y="981"/>
                      <a:pt x="218" y="981"/>
                    </a:cubicBezTo>
                    <a:cubicBezTo>
                      <a:pt x="207" y="981"/>
                      <a:pt x="123" y="917"/>
                      <a:pt x="64" y="797"/>
                    </a:cubicBezTo>
                    <a:cubicBezTo>
                      <a:pt x="8" y="685"/>
                      <a:pt x="0" y="568"/>
                      <a:pt x="0" y="489"/>
                    </a:cubicBezTo>
                    <a:cubicBezTo>
                      <a:pt x="0" y="408"/>
                      <a:pt x="11" y="299"/>
                      <a:pt x="62" y="190"/>
                    </a:cubicBezTo>
                    <a:cubicBezTo>
                      <a:pt x="118" y="67"/>
                      <a:pt x="207" y="0"/>
                      <a:pt x="218" y="0"/>
                    </a:cubicBezTo>
                    <a:cubicBezTo>
                      <a:pt x="224" y="0"/>
                      <a:pt x="227" y="3"/>
                      <a:pt x="227" y="8"/>
                    </a:cubicBezTo>
                    <a:cubicBezTo>
                      <a:pt x="227" y="11"/>
                      <a:pt x="227" y="14"/>
                      <a:pt x="216" y="25"/>
                    </a:cubicBezTo>
                    <a:cubicBezTo>
                      <a:pt x="92" y="148"/>
                      <a:pt x="56" y="319"/>
                      <a:pt x="56" y="489"/>
                    </a:cubicBezTo>
                    <a:cubicBezTo>
                      <a:pt x="56" y="640"/>
                      <a:pt x="87" y="828"/>
                      <a:pt x="210" y="951"/>
                    </a:cubicBezTo>
                    <a:cubicBezTo>
                      <a:pt x="227" y="967"/>
                      <a:pt x="227" y="967"/>
                      <a:pt x="227" y="973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88" name="Freeform 487"/>
              <p:cNvSpPr/>
              <p:nvPr/>
            </p:nvSpPr>
            <p:spPr>
              <a:xfrm>
                <a:off x="14003640" y="3796560"/>
                <a:ext cx="117000" cy="235440"/>
              </a:xfrm>
              <a:custGeom>
                <a:avLst/>
                <a:gdLst/>
                <a:ahLst/>
                <a:cxnLst/>
                <a:rect l="0" t="0" r="r" b="b"/>
                <a:pathLst>
                  <a:path w="325" h="654">
                    <a:moveTo>
                      <a:pt x="202" y="28"/>
                    </a:moveTo>
                    <a:cubicBezTo>
                      <a:pt x="202" y="212"/>
                      <a:pt x="202" y="395"/>
                      <a:pt x="202" y="579"/>
                    </a:cubicBezTo>
                    <a:cubicBezTo>
                      <a:pt x="202" y="615"/>
                      <a:pt x="204" y="624"/>
                      <a:pt x="294" y="624"/>
                    </a:cubicBezTo>
                    <a:cubicBezTo>
                      <a:pt x="304" y="624"/>
                      <a:pt x="314" y="624"/>
                      <a:pt x="325" y="624"/>
                    </a:cubicBezTo>
                    <a:cubicBezTo>
                      <a:pt x="325" y="634"/>
                      <a:pt x="325" y="644"/>
                      <a:pt x="325" y="654"/>
                    </a:cubicBezTo>
                    <a:cubicBezTo>
                      <a:pt x="291" y="652"/>
                      <a:pt x="204" y="652"/>
                      <a:pt x="165" y="652"/>
                    </a:cubicBezTo>
                    <a:cubicBezTo>
                      <a:pt x="126" y="652"/>
                      <a:pt x="42" y="652"/>
                      <a:pt x="6" y="654"/>
                    </a:cubicBezTo>
                    <a:cubicBezTo>
                      <a:pt x="6" y="644"/>
                      <a:pt x="6" y="634"/>
                      <a:pt x="6" y="624"/>
                    </a:cubicBezTo>
                    <a:cubicBezTo>
                      <a:pt x="17" y="624"/>
                      <a:pt x="28" y="624"/>
                      <a:pt x="39" y="624"/>
                    </a:cubicBezTo>
                    <a:cubicBezTo>
                      <a:pt x="126" y="624"/>
                      <a:pt x="129" y="612"/>
                      <a:pt x="129" y="579"/>
                    </a:cubicBezTo>
                    <a:cubicBezTo>
                      <a:pt x="129" y="409"/>
                      <a:pt x="129" y="240"/>
                      <a:pt x="129" y="70"/>
                    </a:cubicBezTo>
                    <a:cubicBezTo>
                      <a:pt x="78" y="95"/>
                      <a:pt x="20" y="95"/>
                      <a:pt x="0" y="95"/>
                    </a:cubicBezTo>
                    <a:cubicBezTo>
                      <a:pt x="0" y="85"/>
                      <a:pt x="0" y="75"/>
                      <a:pt x="0" y="64"/>
                    </a:cubicBezTo>
                    <a:cubicBezTo>
                      <a:pt x="31" y="64"/>
                      <a:pt x="118" y="64"/>
                      <a:pt x="179" y="0"/>
                    </a:cubicBezTo>
                    <a:cubicBezTo>
                      <a:pt x="202" y="0"/>
                      <a:pt x="202" y="3"/>
                      <a:pt x="202" y="2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89" name="Freeform 488"/>
              <p:cNvSpPr/>
              <p:nvPr/>
            </p:nvSpPr>
            <p:spPr>
              <a:xfrm>
                <a:off x="14247720" y="3826800"/>
                <a:ext cx="234720" cy="234720"/>
              </a:xfrm>
              <a:custGeom>
                <a:avLst/>
                <a:gdLst/>
                <a:ahLst/>
                <a:cxnLst/>
                <a:rect l="0" t="0" r="r" b="b"/>
                <a:pathLst>
                  <a:path w="652" h="652">
                    <a:moveTo>
                      <a:pt x="347" y="344"/>
                    </a:moveTo>
                    <a:cubicBezTo>
                      <a:pt x="347" y="436"/>
                      <a:pt x="347" y="528"/>
                      <a:pt x="347" y="621"/>
                    </a:cubicBezTo>
                    <a:cubicBezTo>
                      <a:pt x="347" y="635"/>
                      <a:pt x="347" y="652"/>
                      <a:pt x="328" y="652"/>
                    </a:cubicBezTo>
                    <a:cubicBezTo>
                      <a:pt x="308" y="652"/>
                      <a:pt x="308" y="635"/>
                      <a:pt x="308" y="621"/>
                    </a:cubicBezTo>
                    <a:cubicBezTo>
                      <a:pt x="308" y="528"/>
                      <a:pt x="308" y="436"/>
                      <a:pt x="308" y="344"/>
                    </a:cubicBezTo>
                    <a:cubicBezTo>
                      <a:pt x="216" y="344"/>
                      <a:pt x="123" y="344"/>
                      <a:pt x="31" y="344"/>
                    </a:cubicBezTo>
                    <a:cubicBezTo>
                      <a:pt x="17" y="344"/>
                      <a:pt x="0" y="344"/>
                      <a:pt x="0" y="324"/>
                    </a:cubicBezTo>
                    <a:cubicBezTo>
                      <a:pt x="0" y="305"/>
                      <a:pt x="17" y="305"/>
                      <a:pt x="31" y="305"/>
                    </a:cubicBezTo>
                    <a:cubicBezTo>
                      <a:pt x="123" y="305"/>
                      <a:pt x="216" y="305"/>
                      <a:pt x="308" y="305"/>
                    </a:cubicBezTo>
                    <a:cubicBezTo>
                      <a:pt x="308" y="213"/>
                      <a:pt x="308" y="122"/>
                      <a:pt x="308" y="31"/>
                    </a:cubicBezTo>
                    <a:cubicBezTo>
                      <a:pt x="308" y="17"/>
                      <a:pt x="308" y="0"/>
                      <a:pt x="328" y="0"/>
                    </a:cubicBezTo>
                    <a:cubicBezTo>
                      <a:pt x="347" y="0"/>
                      <a:pt x="347" y="17"/>
                      <a:pt x="347" y="31"/>
                    </a:cubicBezTo>
                    <a:cubicBezTo>
                      <a:pt x="347" y="122"/>
                      <a:pt x="347" y="213"/>
                      <a:pt x="347" y="305"/>
                    </a:cubicBezTo>
                    <a:cubicBezTo>
                      <a:pt x="439" y="305"/>
                      <a:pt x="530" y="305"/>
                      <a:pt x="622" y="305"/>
                    </a:cubicBezTo>
                    <a:cubicBezTo>
                      <a:pt x="636" y="305"/>
                      <a:pt x="652" y="305"/>
                      <a:pt x="652" y="324"/>
                    </a:cubicBezTo>
                    <a:cubicBezTo>
                      <a:pt x="652" y="344"/>
                      <a:pt x="636" y="344"/>
                      <a:pt x="622" y="344"/>
                    </a:cubicBezTo>
                    <a:cubicBezTo>
                      <a:pt x="530" y="344"/>
                      <a:pt x="439" y="344"/>
                      <a:pt x="347" y="34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90" name="Freeform 489"/>
              <p:cNvSpPr/>
              <p:nvPr/>
            </p:nvSpPr>
            <p:spPr>
              <a:xfrm>
                <a:off x="14592240" y="3873960"/>
                <a:ext cx="135000" cy="162000"/>
              </a:xfrm>
              <a:custGeom>
                <a:avLst/>
                <a:gdLst/>
                <a:ahLst/>
                <a:cxnLst/>
                <a:rect l="0" t="0" r="r" b="b"/>
                <a:pathLst>
                  <a:path w="375" h="450">
                    <a:moveTo>
                      <a:pt x="84" y="226"/>
                    </a:moveTo>
                    <a:cubicBezTo>
                      <a:pt x="84" y="383"/>
                      <a:pt x="168" y="425"/>
                      <a:pt x="221" y="425"/>
                    </a:cubicBezTo>
                    <a:cubicBezTo>
                      <a:pt x="258" y="425"/>
                      <a:pt x="322" y="414"/>
                      <a:pt x="350" y="322"/>
                    </a:cubicBezTo>
                    <a:cubicBezTo>
                      <a:pt x="353" y="316"/>
                      <a:pt x="356" y="313"/>
                      <a:pt x="364" y="313"/>
                    </a:cubicBezTo>
                    <a:cubicBezTo>
                      <a:pt x="367" y="313"/>
                      <a:pt x="375" y="312"/>
                      <a:pt x="375" y="322"/>
                    </a:cubicBezTo>
                    <a:cubicBezTo>
                      <a:pt x="375" y="331"/>
                      <a:pt x="344" y="450"/>
                      <a:pt x="213" y="450"/>
                    </a:cubicBezTo>
                    <a:cubicBezTo>
                      <a:pt x="98" y="450"/>
                      <a:pt x="0" y="352"/>
                      <a:pt x="0" y="226"/>
                    </a:cubicBezTo>
                    <a:cubicBezTo>
                      <a:pt x="0" y="106"/>
                      <a:pt x="92" y="0"/>
                      <a:pt x="216" y="0"/>
                    </a:cubicBezTo>
                    <a:cubicBezTo>
                      <a:pt x="291" y="0"/>
                      <a:pt x="364" y="39"/>
                      <a:pt x="364" y="106"/>
                    </a:cubicBezTo>
                    <a:cubicBezTo>
                      <a:pt x="364" y="134"/>
                      <a:pt x="344" y="151"/>
                      <a:pt x="319" y="151"/>
                    </a:cubicBezTo>
                    <a:cubicBezTo>
                      <a:pt x="291" y="151"/>
                      <a:pt x="274" y="131"/>
                      <a:pt x="274" y="106"/>
                    </a:cubicBezTo>
                    <a:cubicBezTo>
                      <a:pt x="274" y="92"/>
                      <a:pt x="280" y="64"/>
                      <a:pt x="322" y="62"/>
                    </a:cubicBezTo>
                    <a:cubicBezTo>
                      <a:pt x="286" y="25"/>
                      <a:pt x="224" y="25"/>
                      <a:pt x="216" y="25"/>
                    </a:cubicBezTo>
                    <a:cubicBezTo>
                      <a:pt x="162" y="25"/>
                      <a:pt x="84" y="64"/>
                      <a:pt x="84" y="22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91" name="Freeform 490"/>
              <p:cNvSpPr/>
              <p:nvPr/>
            </p:nvSpPr>
            <p:spPr>
              <a:xfrm>
                <a:off x="14747400" y="3873960"/>
                <a:ext cx="157320" cy="162000"/>
              </a:xfrm>
              <a:custGeom>
                <a:avLst/>
                <a:gdLst/>
                <a:ahLst/>
                <a:cxnLst/>
                <a:rect l="0" t="0" r="r" b="b"/>
                <a:pathLst>
                  <a:path w="437" h="450">
                    <a:moveTo>
                      <a:pt x="437" y="229"/>
                    </a:moveTo>
                    <a:cubicBezTo>
                      <a:pt x="437" y="355"/>
                      <a:pt x="336" y="450"/>
                      <a:pt x="218" y="450"/>
                    </a:cubicBezTo>
                    <a:cubicBezTo>
                      <a:pt x="101" y="450"/>
                      <a:pt x="0" y="355"/>
                      <a:pt x="0" y="229"/>
                    </a:cubicBezTo>
                    <a:cubicBezTo>
                      <a:pt x="0" y="106"/>
                      <a:pt x="95" y="0"/>
                      <a:pt x="218" y="0"/>
                    </a:cubicBezTo>
                    <a:cubicBezTo>
                      <a:pt x="336" y="0"/>
                      <a:pt x="437" y="103"/>
                      <a:pt x="437" y="229"/>
                    </a:cubicBezTo>
                    <a:moveTo>
                      <a:pt x="218" y="425"/>
                    </a:moveTo>
                    <a:cubicBezTo>
                      <a:pt x="266" y="425"/>
                      <a:pt x="311" y="397"/>
                      <a:pt x="333" y="352"/>
                    </a:cubicBezTo>
                    <a:cubicBezTo>
                      <a:pt x="353" y="310"/>
                      <a:pt x="353" y="257"/>
                      <a:pt x="353" y="221"/>
                    </a:cubicBezTo>
                    <a:cubicBezTo>
                      <a:pt x="353" y="185"/>
                      <a:pt x="353" y="127"/>
                      <a:pt x="328" y="84"/>
                    </a:cubicBezTo>
                    <a:cubicBezTo>
                      <a:pt x="302" y="41"/>
                      <a:pt x="260" y="22"/>
                      <a:pt x="218" y="22"/>
                    </a:cubicBezTo>
                    <a:cubicBezTo>
                      <a:pt x="176" y="22"/>
                      <a:pt x="132" y="42"/>
                      <a:pt x="104" y="87"/>
                    </a:cubicBezTo>
                    <a:cubicBezTo>
                      <a:pt x="81" y="131"/>
                      <a:pt x="81" y="185"/>
                      <a:pt x="81" y="221"/>
                    </a:cubicBezTo>
                    <a:cubicBezTo>
                      <a:pt x="81" y="257"/>
                      <a:pt x="81" y="316"/>
                      <a:pt x="106" y="361"/>
                    </a:cubicBezTo>
                    <a:cubicBezTo>
                      <a:pt x="132" y="405"/>
                      <a:pt x="176" y="425"/>
                      <a:pt x="218" y="4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92" name="Freeform 491"/>
              <p:cNvSpPr/>
              <p:nvPr/>
            </p:nvSpPr>
            <p:spPr>
              <a:xfrm>
                <a:off x="14925960" y="3873960"/>
                <a:ext cx="115920" cy="162000"/>
              </a:xfrm>
              <a:custGeom>
                <a:avLst/>
                <a:gdLst/>
                <a:ahLst/>
                <a:cxnLst/>
                <a:rect l="0" t="0" r="r" b="b"/>
                <a:pathLst>
                  <a:path w="322" h="450">
                    <a:moveTo>
                      <a:pt x="171" y="249"/>
                    </a:moveTo>
                    <a:cubicBezTo>
                      <a:pt x="101" y="235"/>
                      <a:pt x="73" y="229"/>
                      <a:pt x="42" y="204"/>
                    </a:cubicBezTo>
                    <a:cubicBezTo>
                      <a:pt x="14" y="182"/>
                      <a:pt x="0" y="154"/>
                      <a:pt x="0" y="120"/>
                    </a:cubicBezTo>
                    <a:cubicBezTo>
                      <a:pt x="0" y="64"/>
                      <a:pt x="36" y="0"/>
                      <a:pt x="157" y="0"/>
                    </a:cubicBezTo>
                    <a:cubicBezTo>
                      <a:pt x="171" y="0"/>
                      <a:pt x="213" y="0"/>
                      <a:pt x="249" y="28"/>
                    </a:cubicBezTo>
                    <a:cubicBezTo>
                      <a:pt x="252" y="25"/>
                      <a:pt x="263" y="17"/>
                      <a:pt x="266" y="11"/>
                    </a:cubicBezTo>
                    <a:cubicBezTo>
                      <a:pt x="280" y="0"/>
                      <a:pt x="280" y="0"/>
                      <a:pt x="286" y="0"/>
                    </a:cubicBezTo>
                    <a:cubicBezTo>
                      <a:pt x="297" y="0"/>
                      <a:pt x="297" y="6"/>
                      <a:pt x="297" y="22"/>
                    </a:cubicBezTo>
                    <a:cubicBezTo>
                      <a:pt x="297" y="56"/>
                      <a:pt x="297" y="89"/>
                      <a:pt x="297" y="123"/>
                    </a:cubicBezTo>
                    <a:cubicBezTo>
                      <a:pt x="297" y="143"/>
                      <a:pt x="297" y="145"/>
                      <a:pt x="283" y="145"/>
                    </a:cubicBezTo>
                    <a:cubicBezTo>
                      <a:pt x="279" y="143"/>
                      <a:pt x="272" y="145"/>
                      <a:pt x="272" y="137"/>
                    </a:cubicBezTo>
                    <a:cubicBezTo>
                      <a:pt x="269" y="106"/>
                      <a:pt x="266" y="20"/>
                      <a:pt x="157" y="20"/>
                    </a:cubicBezTo>
                    <a:cubicBezTo>
                      <a:pt x="73" y="20"/>
                      <a:pt x="48" y="59"/>
                      <a:pt x="48" y="92"/>
                    </a:cubicBezTo>
                    <a:cubicBezTo>
                      <a:pt x="48" y="151"/>
                      <a:pt x="112" y="162"/>
                      <a:pt x="168" y="173"/>
                    </a:cubicBezTo>
                    <a:cubicBezTo>
                      <a:pt x="210" y="182"/>
                      <a:pt x="246" y="190"/>
                      <a:pt x="280" y="221"/>
                    </a:cubicBezTo>
                    <a:cubicBezTo>
                      <a:pt x="291" y="232"/>
                      <a:pt x="322" y="263"/>
                      <a:pt x="322" y="313"/>
                    </a:cubicBezTo>
                    <a:cubicBezTo>
                      <a:pt x="322" y="386"/>
                      <a:pt x="274" y="450"/>
                      <a:pt x="162" y="450"/>
                    </a:cubicBezTo>
                    <a:cubicBezTo>
                      <a:pt x="143" y="450"/>
                      <a:pt x="98" y="450"/>
                      <a:pt x="53" y="408"/>
                    </a:cubicBezTo>
                    <a:cubicBezTo>
                      <a:pt x="36" y="428"/>
                      <a:pt x="36" y="428"/>
                      <a:pt x="34" y="431"/>
                    </a:cubicBezTo>
                    <a:cubicBezTo>
                      <a:pt x="17" y="450"/>
                      <a:pt x="14" y="450"/>
                      <a:pt x="11" y="450"/>
                    </a:cubicBezTo>
                    <a:cubicBezTo>
                      <a:pt x="0" y="450"/>
                      <a:pt x="0" y="445"/>
                      <a:pt x="0" y="428"/>
                    </a:cubicBezTo>
                    <a:cubicBezTo>
                      <a:pt x="0" y="384"/>
                      <a:pt x="0" y="340"/>
                      <a:pt x="0" y="296"/>
                    </a:cubicBezTo>
                    <a:cubicBezTo>
                      <a:pt x="0" y="280"/>
                      <a:pt x="0" y="274"/>
                      <a:pt x="11" y="274"/>
                    </a:cubicBezTo>
                    <a:cubicBezTo>
                      <a:pt x="22" y="274"/>
                      <a:pt x="22" y="277"/>
                      <a:pt x="25" y="291"/>
                    </a:cubicBezTo>
                    <a:cubicBezTo>
                      <a:pt x="45" y="372"/>
                      <a:pt x="78" y="428"/>
                      <a:pt x="162" y="428"/>
                    </a:cubicBezTo>
                    <a:cubicBezTo>
                      <a:pt x="238" y="428"/>
                      <a:pt x="274" y="389"/>
                      <a:pt x="274" y="338"/>
                    </a:cubicBezTo>
                    <a:cubicBezTo>
                      <a:pt x="274" y="268"/>
                      <a:pt x="193" y="254"/>
                      <a:pt x="171" y="249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93" name="Freeform 492"/>
              <p:cNvSpPr/>
              <p:nvPr/>
            </p:nvSpPr>
            <p:spPr>
              <a:xfrm>
                <a:off x="15128640" y="3783240"/>
                <a:ext cx="146160" cy="252720"/>
              </a:xfrm>
              <a:custGeom>
                <a:avLst/>
                <a:gdLst/>
                <a:ahLst/>
                <a:cxnLst/>
                <a:rect l="0" t="0" r="r" b="b"/>
                <a:pathLst>
                  <a:path w="406" h="702">
                    <a:moveTo>
                      <a:pt x="406" y="201"/>
                    </a:moveTo>
                    <a:cubicBezTo>
                      <a:pt x="406" y="419"/>
                      <a:pt x="258" y="702"/>
                      <a:pt x="118" y="702"/>
                    </a:cubicBezTo>
                    <a:cubicBezTo>
                      <a:pt x="28" y="702"/>
                      <a:pt x="0" y="593"/>
                      <a:pt x="0" y="501"/>
                    </a:cubicBezTo>
                    <a:cubicBezTo>
                      <a:pt x="0" y="277"/>
                      <a:pt x="151" y="0"/>
                      <a:pt x="288" y="0"/>
                    </a:cubicBezTo>
                    <a:cubicBezTo>
                      <a:pt x="389" y="0"/>
                      <a:pt x="406" y="137"/>
                      <a:pt x="406" y="201"/>
                    </a:cubicBezTo>
                    <a:moveTo>
                      <a:pt x="106" y="336"/>
                    </a:moveTo>
                    <a:cubicBezTo>
                      <a:pt x="175" y="336"/>
                      <a:pt x="243" y="336"/>
                      <a:pt x="311" y="336"/>
                    </a:cubicBezTo>
                    <a:cubicBezTo>
                      <a:pt x="333" y="238"/>
                      <a:pt x="342" y="187"/>
                      <a:pt x="342" y="140"/>
                    </a:cubicBezTo>
                    <a:cubicBezTo>
                      <a:pt x="342" y="84"/>
                      <a:pt x="336" y="20"/>
                      <a:pt x="288" y="20"/>
                    </a:cubicBezTo>
                    <a:cubicBezTo>
                      <a:pt x="244" y="20"/>
                      <a:pt x="207" y="75"/>
                      <a:pt x="182" y="123"/>
                    </a:cubicBezTo>
                    <a:cubicBezTo>
                      <a:pt x="143" y="193"/>
                      <a:pt x="123" y="271"/>
                      <a:pt x="106" y="336"/>
                    </a:cubicBezTo>
                    <a:moveTo>
                      <a:pt x="302" y="366"/>
                    </a:moveTo>
                    <a:cubicBezTo>
                      <a:pt x="234" y="366"/>
                      <a:pt x="166" y="366"/>
                      <a:pt x="98" y="366"/>
                    </a:cubicBezTo>
                    <a:cubicBezTo>
                      <a:pt x="73" y="461"/>
                      <a:pt x="64" y="520"/>
                      <a:pt x="64" y="562"/>
                    </a:cubicBezTo>
                    <a:cubicBezTo>
                      <a:pt x="64" y="652"/>
                      <a:pt x="87" y="679"/>
                      <a:pt x="118" y="679"/>
                    </a:cubicBezTo>
                    <a:cubicBezTo>
                      <a:pt x="162" y="679"/>
                      <a:pt x="199" y="632"/>
                      <a:pt x="232" y="565"/>
                    </a:cubicBezTo>
                    <a:cubicBezTo>
                      <a:pt x="272" y="495"/>
                      <a:pt x="291" y="411"/>
                      <a:pt x="302" y="3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494" name="Freeform 493"/>
              <p:cNvSpPr/>
              <p:nvPr/>
            </p:nvSpPr>
            <p:spPr>
              <a:xfrm>
                <a:off x="15309720" y="3767400"/>
                <a:ext cx="81720" cy="353160"/>
              </a:xfrm>
              <a:custGeom>
                <a:avLst/>
                <a:gdLst/>
                <a:ahLst/>
                <a:cxnLst/>
                <a:rect l="0" t="0" r="r" b="b"/>
                <a:pathLst>
                  <a:path w="227" h="981">
                    <a:moveTo>
                      <a:pt x="227" y="489"/>
                    </a:moveTo>
                    <a:cubicBezTo>
                      <a:pt x="227" y="573"/>
                      <a:pt x="216" y="682"/>
                      <a:pt x="165" y="791"/>
                    </a:cubicBezTo>
                    <a:cubicBezTo>
                      <a:pt x="106" y="914"/>
                      <a:pt x="20" y="981"/>
                      <a:pt x="8" y="981"/>
                    </a:cubicBezTo>
                    <a:cubicBezTo>
                      <a:pt x="3" y="981"/>
                      <a:pt x="0" y="979"/>
                      <a:pt x="0" y="973"/>
                    </a:cubicBezTo>
                    <a:cubicBezTo>
                      <a:pt x="0" y="967"/>
                      <a:pt x="0" y="967"/>
                      <a:pt x="11" y="956"/>
                    </a:cubicBezTo>
                    <a:cubicBezTo>
                      <a:pt x="134" y="830"/>
                      <a:pt x="171" y="660"/>
                      <a:pt x="171" y="489"/>
                    </a:cubicBezTo>
                    <a:cubicBezTo>
                      <a:pt x="171" y="285"/>
                      <a:pt x="115" y="129"/>
                      <a:pt x="17" y="31"/>
                    </a:cubicBezTo>
                    <a:cubicBezTo>
                      <a:pt x="0" y="14"/>
                      <a:pt x="0" y="11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20" y="0"/>
                      <a:pt x="104" y="64"/>
                      <a:pt x="162" y="185"/>
                    </a:cubicBezTo>
                    <a:cubicBezTo>
                      <a:pt x="216" y="296"/>
                      <a:pt x="227" y="414"/>
                      <a:pt x="227" y="489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</p:grpSp>
      </p:grpSp>
      <p:sp>
        <p:nvSpPr>
          <p:cNvPr id="495" name="TextBox 494"/>
          <p:cNvSpPr txBox="1"/>
          <p:nvPr/>
        </p:nvSpPr>
        <p:spPr>
          <a:xfrm>
            <a:off x="6716880" y="1879920"/>
            <a:ext cx="9193680" cy="770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Differential cross sections for (relativistic) di-fermion production*:</a:t>
            </a:r>
          </a:p>
        </p:txBody>
      </p:sp>
      <p:sp>
        <p:nvSpPr>
          <p:cNvPr id="496" name="TextBox 495"/>
          <p:cNvSpPr txBox="1"/>
          <p:nvPr/>
        </p:nvSpPr>
        <p:spPr>
          <a:xfrm>
            <a:off x="457200" y="5475600"/>
            <a:ext cx="13324680" cy="28882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i="1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Σ</a:t>
            </a:r>
            <a:r>
              <a:rPr lang="en-US" sz="2800" b="0" i="1" u="none" strike="noStrike" baseline="-8000">
                <a:solidFill>
                  <a:srgbClr val="000000"/>
                </a:solidFill>
                <a:uFillTx/>
                <a:latin typeface="Arial"/>
                <a:ea typeface="Arial"/>
              </a:rPr>
              <a:t>IJ</a:t>
            </a:r>
            <a:r>
              <a:rPr lang="en-US" sz="2800" b="0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 are helicity amplitudes that contain couplings </a:t>
            </a:r>
            <a:r>
              <a:rPr lang="en-US" sz="2800" b="0" i="1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g</a:t>
            </a:r>
            <a:r>
              <a:rPr lang="en-US" sz="2800" b="0" i="1" u="none" strike="noStrike" baseline="-8000">
                <a:solidFill>
                  <a:srgbClr val="000000"/>
                </a:solidFill>
                <a:uFillTx/>
                <a:latin typeface="Arial"/>
                <a:ea typeface="Arial"/>
              </a:rPr>
              <a:t>L</a:t>
            </a:r>
            <a:r>
              <a:rPr lang="en-US" sz="2800" b="0" i="1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, g</a:t>
            </a:r>
            <a:r>
              <a:rPr lang="en-US" sz="2800" b="0" i="1" u="none" strike="noStrike" baseline="-8000">
                <a:solidFill>
                  <a:srgbClr val="000000"/>
                </a:solidFill>
                <a:uFillTx/>
                <a:latin typeface="Arial"/>
                <a:ea typeface="Arial"/>
              </a:rPr>
              <a:t>R</a:t>
            </a:r>
            <a:r>
              <a:rPr lang="en-US" sz="2800" b="0" i="1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 (or F</a:t>
            </a:r>
            <a:r>
              <a:rPr lang="en-US" sz="2800" b="0" i="1" u="none" strike="noStrike" baseline="-8000">
                <a:solidFill>
                  <a:srgbClr val="000000"/>
                </a:solidFill>
                <a:uFillTx/>
                <a:latin typeface="Arial"/>
                <a:ea typeface="Arial"/>
              </a:rPr>
              <a:t>V</a:t>
            </a:r>
            <a:r>
              <a:rPr lang="en-US" sz="2800" b="0" i="1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, F</a:t>
            </a:r>
            <a:r>
              <a:rPr lang="en-US" sz="2800" b="0" i="1" u="none" strike="noStrike" baseline="-8000">
                <a:solidFill>
                  <a:srgbClr val="000000"/>
                </a:solidFill>
                <a:uFillTx/>
                <a:latin typeface="Arial"/>
                <a:ea typeface="Arial"/>
              </a:rPr>
              <a:t>A</a:t>
            </a:r>
            <a:r>
              <a:rPr lang="en-US" sz="2800" b="0" i="1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)</a:t>
            </a:r>
            <a:endParaRPr lang="en-US" sz="2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i="1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Σ</a:t>
            </a:r>
            <a:r>
              <a:rPr lang="en-US" sz="2800" b="0" i="1" u="none" strike="noStrike" baseline="-8000">
                <a:solidFill>
                  <a:srgbClr val="000000"/>
                </a:solidFill>
                <a:uFillTx/>
                <a:latin typeface="Arial"/>
                <a:ea typeface="Arial"/>
              </a:rPr>
              <a:t>IJ</a:t>
            </a:r>
            <a:r>
              <a:rPr lang="en-US" sz="2800" b="0" i="1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 ≠ Σ</a:t>
            </a:r>
            <a:r>
              <a:rPr lang="en-US" sz="2800" b="0" i="1" u="none" strike="noStrike" baseline="-8000">
                <a:solidFill>
                  <a:srgbClr val="000000"/>
                </a:solidFill>
                <a:uFillTx/>
                <a:latin typeface="Arial"/>
                <a:ea typeface="Arial"/>
              </a:rPr>
              <a:t>I'J</a:t>
            </a:r>
            <a:r>
              <a:rPr lang="en-US" sz="2800" b="0" i="1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' </a:t>
            </a:r>
            <a:r>
              <a:rPr lang="en-US" sz="2800" b="0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=&gt; (characteristic) asymmetries for each fermion</a:t>
            </a:r>
            <a:endParaRPr lang="en-US" sz="2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Forward-backward in angle, general left-right in cross section </a:t>
            </a:r>
            <a:endParaRPr lang="en-US" sz="2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1" u="none" strike="noStrike">
                <a:solidFill>
                  <a:srgbClr val="FF0000"/>
                </a:solidFill>
                <a:uFillTx/>
                <a:latin typeface="Arial"/>
                <a:ea typeface="Arial"/>
              </a:rPr>
              <a:t>All four</a:t>
            </a:r>
            <a:r>
              <a:rPr lang="en-US" sz="2800" b="0" u="none" strike="noStrike">
                <a:solidFill>
                  <a:srgbClr val="FF0000"/>
                </a:solidFill>
                <a:uFillTx/>
                <a:latin typeface="Arial"/>
                <a:ea typeface="Arial"/>
              </a:rPr>
              <a:t> helicity amplitudes for all fermions </a:t>
            </a:r>
            <a:r>
              <a:rPr lang="en-US" sz="2800" b="1" u="none" strike="noStrike">
                <a:solidFill>
                  <a:srgbClr val="FF0000"/>
                </a:solidFill>
                <a:uFillTx/>
                <a:latin typeface="Arial"/>
                <a:ea typeface="Arial"/>
              </a:rPr>
              <a:t>only available with polarised beams</a:t>
            </a:r>
            <a:endParaRPr lang="en-US" sz="2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1" u="none" strike="noStrike">
                <a:solidFill>
                  <a:srgbClr val="0000FF"/>
                </a:solidFill>
                <a:uFillTx/>
                <a:latin typeface="Arial"/>
                <a:ea typeface="Arial"/>
              </a:rPr>
              <a:t>tt production see above  </a:t>
            </a:r>
            <a:endParaRPr lang="en-US" sz="2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7" name="TextBox 496"/>
          <p:cNvSpPr txBox="1"/>
          <p:nvPr/>
        </p:nvSpPr>
        <p:spPr>
          <a:xfrm>
            <a:off x="6759360" y="4628520"/>
            <a:ext cx="8046360" cy="3646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*add term </a:t>
            </a:r>
            <a:r>
              <a:rPr lang="en-US" sz="1800" b="0" i="1" u="none" strike="noStrike">
                <a:solidFill>
                  <a:srgbClr val="000000"/>
                </a:solidFill>
                <a:uFillTx/>
                <a:latin typeface="Arial"/>
              </a:rPr>
              <a:t>~sin</a:t>
            </a:r>
            <a:r>
              <a:rPr lang="en-US" sz="1800" b="0" i="1" u="none" strike="noStrike" baseline="33000">
                <a:solidFill>
                  <a:srgbClr val="000000"/>
                </a:solidFill>
                <a:uFillTx/>
                <a:latin typeface="Arial"/>
              </a:rPr>
              <a:t>2</a:t>
            </a:r>
            <a:r>
              <a:rPr lang="en-US" sz="1800" b="0" i="1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θ </a:t>
            </a: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in case of non-relativistic fermions e.g. top close to threshold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36350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e+e- - Top quark production at threshold</a:t>
            </a:r>
          </a:p>
        </p:txBody>
      </p:sp>
      <p:pic>
        <p:nvPicPr>
          <p:cNvPr id="384" name="Picture 383"/>
          <p:cNvPicPr/>
          <p:nvPr/>
        </p:nvPicPr>
        <p:blipFill>
          <a:blip r:embed="rId2"/>
          <a:stretch/>
        </p:blipFill>
        <p:spPr>
          <a:xfrm>
            <a:off x="7317000" y="1845720"/>
            <a:ext cx="5257800" cy="4572000"/>
          </a:xfrm>
          <a:prstGeom prst="rect">
            <a:avLst/>
          </a:prstGeom>
          <a:ln w="0">
            <a:noFill/>
          </a:ln>
        </p:spPr>
      </p:pic>
      <p:pic>
        <p:nvPicPr>
          <p:cNvPr id="385" name="Picture 384"/>
          <p:cNvPicPr/>
          <p:nvPr/>
        </p:nvPicPr>
        <p:blipFill>
          <a:blip r:embed="rId3"/>
          <a:stretch/>
        </p:blipFill>
        <p:spPr>
          <a:xfrm>
            <a:off x="806400" y="4643280"/>
            <a:ext cx="3776400" cy="2450520"/>
          </a:xfrm>
          <a:prstGeom prst="rect">
            <a:avLst/>
          </a:prstGeom>
          <a:ln w="0">
            <a:noFill/>
          </a:ln>
        </p:spPr>
      </p:pic>
      <p:sp>
        <p:nvSpPr>
          <p:cNvPr id="386" name="TextBox 385"/>
          <p:cNvSpPr txBox="1"/>
          <p:nvPr/>
        </p:nvSpPr>
        <p:spPr>
          <a:xfrm>
            <a:off x="640080" y="1922040"/>
            <a:ext cx="5633280" cy="25588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Cross section around threshold is</a:t>
            </a:r>
          </a:p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affected by several properties</a:t>
            </a:r>
          </a:p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of the top quark and by QCD</a:t>
            </a:r>
          </a:p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Top mass, width Yukawa coupling</a:t>
            </a:r>
          </a:p>
          <a:p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 Strong coupling constant   </a:t>
            </a:r>
          </a:p>
        </p:txBody>
      </p:sp>
      <p:sp>
        <p:nvSpPr>
          <p:cNvPr id="387" name="TextBox 386"/>
          <p:cNvSpPr txBox="1"/>
          <p:nvPr/>
        </p:nvSpPr>
        <p:spPr>
          <a:xfrm>
            <a:off x="7094160" y="6590880"/>
            <a:ext cx="6703200" cy="16556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Effects of some parameters are correlated: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Dependence on Yukawa coupling rather weak,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Precise external </a:t>
            </a: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α</a:t>
            </a:r>
            <a:r>
              <a:rPr lang="en-US" sz="2200" b="0" u="none" strike="noStrike" baseline="-8000">
                <a:solidFill>
                  <a:srgbClr val="000000"/>
                </a:solidFill>
                <a:uFillTx/>
                <a:latin typeface="Arial"/>
              </a:rPr>
              <a:t>s</a:t>
            </a: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 helps</a:t>
            </a:r>
          </a:p>
          <a:p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88" name="TextBox 387"/>
          <p:cNvSpPr txBox="1"/>
          <p:nvPr/>
        </p:nvSpPr>
        <p:spPr>
          <a:xfrm>
            <a:off x="381600" y="8017560"/>
            <a:ext cx="2643480" cy="3034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</a:rPr>
              <a:t>F. Simon, </a:t>
            </a:r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  <a:hlinkClick r:id="rId4"/>
              </a:rPr>
              <a:t>Top@LC15</a:t>
            </a:r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</a:rPr>
              <a:t> Valencia</a:t>
            </a:r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89" name="TextBox 388"/>
          <p:cNvSpPr txBox="1"/>
          <p:nvPr/>
        </p:nvSpPr>
        <p:spPr>
          <a:xfrm>
            <a:off x="2743200" y="1173240"/>
            <a:ext cx="1090800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FF"/>
                </a:solidFill>
                <a:uFillTx/>
                <a:latin typeface="Arial"/>
              </a:rPr>
              <a:t>Small size of ttbar “bound state” at threshold ideal premise for precision physics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07757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Top Mass Summary</a:t>
            </a:r>
          </a:p>
        </p:txBody>
      </p:sp>
      <p:pic>
        <p:nvPicPr>
          <p:cNvPr id="380" name="Picture 379"/>
          <p:cNvPicPr/>
          <p:nvPr/>
        </p:nvPicPr>
        <p:blipFill>
          <a:blip r:embed="rId2"/>
          <a:stretch/>
        </p:blipFill>
        <p:spPr>
          <a:xfrm>
            <a:off x="2621520" y="1064160"/>
            <a:ext cx="9871200" cy="6372000"/>
          </a:xfrm>
          <a:prstGeom prst="rect">
            <a:avLst/>
          </a:prstGeom>
          <a:ln w="0">
            <a:noFill/>
          </a:ln>
        </p:spPr>
      </p:pic>
      <p:sp>
        <p:nvSpPr>
          <p:cNvPr id="381" name="TextBox 380"/>
          <p:cNvSpPr txBox="1"/>
          <p:nvPr/>
        </p:nvSpPr>
        <p:spPr>
          <a:xfrm>
            <a:off x="457560" y="7883640"/>
            <a:ext cx="287964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i="1" u="none" strike="noStrike">
                <a:solidFill>
                  <a:srgbClr val="FF00FF"/>
                </a:solidFill>
                <a:uFillTx/>
                <a:latin typeface="Arial"/>
              </a:rPr>
              <a:t>Marcel Vos@Top23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82" name="TextBox 381"/>
          <p:cNvSpPr txBox="1"/>
          <p:nvPr/>
        </p:nvSpPr>
        <p:spPr>
          <a:xfrm>
            <a:off x="2463840" y="7328160"/>
            <a:ext cx="10701360" cy="5310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</a:rPr>
              <a:t>All future lepton (e+e- colliders) will improve considerably the precision on m</a:t>
            </a:r>
            <a:r>
              <a:rPr lang="en-US" sz="2400" b="0" u="none" strike="noStrike" baseline="-8000">
                <a:solidFill>
                  <a:srgbClr val="FF0000"/>
                </a:solidFill>
                <a:uFillTx/>
                <a:latin typeface="Arial"/>
              </a:rPr>
              <a:t>top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306364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Vacuum Stability and Top Quark Mass</a:t>
            </a:r>
          </a:p>
        </p:txBody>
      </p:sp>
      <p:pic>
        <p:nvPicPr>
          <p:cNvPr id="375" name="Picture 374"/>
          <p:cNvPicPr/>
          <p:nvPr/>
        </p:nvPicPr>
        <p:blipFill>
          <a:blip r:embed="rId2"/>
          <a:stretch/>
        </p:blipFill>
        <p:spPr>
          <a:xfrm>
            <a:off x="1954080" y="2489760"/>
            <a:ext cx="4275720" cy="4181760"/>
          </a:xfrm>
          <a:prstGeom prst="rect">
            <a:avLst/>
          </a:prstGeom>
          <a:ln w="0">
            <a:noFill/>
          </a:ln>
        </p:spPr>
      </p:pic>
      <p:pic>
        <p:nvPicPr>
          <p:cNvPr id="376" name="Picture 375"/>
          <p:cNvPicPr/>
          <p:nvPr/>
        </p:nvPicPr>
        <p:blipFill>
          <a:blip r:embed="rId3"/>
          <a:stretch/>
        </p:blipFill>
        <p:spPr>
          <a:xfrm>
            <a:off x="6829560" y="2767320"/>
            <a:ext cx="6552720" cy="3582360"/>
          </a:xfrm>
          <a:prstGeom prst="rect">
            <a:avLst/>
          </a:prstGeom>
          <a:ln w="0">
            <a:noFill/>
          </a:ln>
        </p:spPr>
      </p:pic>
      <p:pic>
        <p:nvPicPr>
          <p:cNvPr id="377" name="Picture 376"/>
          <p:cNvPicPr/>
          <p:nvPr/>
        </p:nvPicPr>
        <p:blipFill>
          <a:blip r:embed="rId4"/>
          <a:stretch/>
        </p:blipFill>
        <p:spPr>
          <a:xfrm>
            <a:off x="2397600" y="1285920"/>
            <a:ext cx="11033280" cy="978120"/>
          </a:xfrm>
          <a:prstGeom prst="rect">
            <a:avLst/>
          </a:prstGeom>
          <a:ln w="0">
            <a:noFill/>
          </a:ln>
        </p:spPr>
      </p:pic>
      <p:sp>
        <p:nvSpPr>
          <p:cNvPr id="378" name="TextBox 377"/>
          <p:cNvSpPr txBox="1"/>
          <p:nvPr/>
        </p:nvSpPr>
        <p:spPr>
          <a:xfrm>
            <a:off x="2188800" y="7162560"/>
            <a:ext cx="11333520" cy="4302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Uncertainty on (pole) top quark mass determines uncertainty on stability conditions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1731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600" b="1" u="none" strike="noStrike">
                <a:solidFill>
                  <a:srgbClr val="FF6600"/>
                </a:solidFill>
                <a:uFillTx/>
                <a:latin typeface="Arial"/>
              </a:rPr>
              <a:t>Future Projects – “The Frontiers”</a:t>
            </a:r>
            <a:endParaRPr lang="en-US" sz="360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pic>
        <p:nvPicPr>
          <p:cNvPr id="172" name="Picture 171"/>
          <p:cNvPicPr/>
          <p:nvPr/>
        </p:nvPicPr>
        <p:blipFill>
          <a:blip r:embed="rId2"/>
          <a:stretch/>
        </p:blipFill>
        <p:spPr>
          <a:xfrm>
            <a:off x="3112560" y="1256040"/>
            <a:ext cx="9555480" cy="7232760"/>
          </a:xfrm>
          <a:prstGeom prst="rect">
            <a:avLst/>
          </a:prstGeom>
          <a:ln w="0">
            <a:noFill/>
          </a:ln>
        </p:spPr>
      </p:pic>
      <p:sp>
        <p:nvSpPr>
          <p:cNvPr id="173" name="TextBox 172"/>
          <p:cNvSpPr txBox="1"/>
          <p:nvPr/>
        </p:nvSpPr>
        <p:spPr>
          <a:xfrm>
            <a:off x="274320" y="7712280"/>
            <a:ext cx="5394960" cy="456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000" b="0" i="1" u="none" strike="noStrike">
                <a:solidFill>
                  <a:srgbClr val="BF0041"/>
                </a:solidFill>
                <a:uFillTx/>
                <a:latin typeface="Arial"/>
                <a:hlinkClick r:id="rId3"/>
              </a:rPr>
              <a:t>Cartoon J. de Blas, ICEPP Tokyo, Dec. 2023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ACC3FAAD-946F-4115-9E9E-5D509250B9BC}" type="slidenum">
              <a:rPr/>
              <a:t>4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Precision on electroweak form factors and couplings</a:t>
            </a:r>
          </a:p>
        </p:txBody>
      </p:sp>
      <p:pic>
        <p:nvPicPr>
          <p:cNvPr id="401" name="Picture 400"/>
          <p:cNvPicPr/>
          <p:nvPr/>
        </p:nvPicPr>
        <p:blipFill>
          <a:blip r:embed="rId2"/>
          <a:stretch/>
        </p:blipFill>
        <p:spPr>
          <a:xfrm>
            <a:off x="9523800" y="1172160"/>
            <a:ext cx="4071600" cy="4521600"/>
          </a:xfrm>
          <a:prstGeom prst="rect">
            <a:avLst/>
          </a:prstGeom>
          <a:ln w="0">
            <a:noFill/>
          </a:ln>
        </p:spPr>
      </p:pic>
      <p:sp>
        <p:nvSpPr>
          <p:cNvPr id="402" name="TextBox 401"/>
          <p:cNvSpPr txBox="1"/>
          <p:nvPr/>
        </p:nvSpPr>
        <p:spPr>
          <a:xfrm>
            <a:off x="8567640" y="5470200"/>
            <a:ext cx="7542360" cy="41418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FF"/>
                </a:solidFill>
                <a:uFillTx/>
                <a:latin typeface="Arial"/>
              </a:rPr>
              <a:t>e+e- collider way superior to LHC (√s = 14 TeV)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u="none" strike="noStrike">
                <a:solidFill>
                  <a:srgbClr val="000000"/>
                </a:solidFill>
                <a:uFillTx/>
                <a:latin typeface="Arial"/>
              </a:rPr>
              <a:t>True for both, analysis in terms of Form Factors and Wilson Coefficients</a:t>
            </a:r>
          </a:p>
          <a:p>
            <a:endParaRPr lang="en-US" sz="15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FF"/>
                </a:solidFill>
                <a:uFillTx/>
                <a:latin typeface="Arial"/>
              </a:rPr>
              <a:t>Polarised beams at ILC, final state analysis at FCCee 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u="none" strike="noStrike">
                <a:solidFill>
                  <a:srgbClr val="000000"/>
                </a:solidFill>
                <a:uFillTx/>
                <a:latin typeface="Arial"/>
              </a:rPr>
              <a:t>Final stat analysis also possible at LC =&gt; Redundancy  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u="none" strike="noStrike">
                <a:solidFill>
                  <a:srgbClr val="000000"/>
                </a:solidFill>
                <a:uFillTx/>
                <a:latin typeface="Arial"/>
              </a:rPr>
              <a:t>should be checked again (see arxiv 1503.04247)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FF"/>
                </a:solidFill>
                <a:uFillTx/>
                <a:latin typeface="Arial"/>
              </a:rPr>
              <a:t>:500 GeV is nicely away from QCD matching regime (see backup)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648000" lvl="2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Less systematic uncertainties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FF"/>
                </a:solidFill>
                <a:uFillTx/>
                <a:latin typeface="Arial"/>
              </a:rPr>
              <a:t>Axial form factors are ~</a:t>
            </a:r>
            <a:r>
              <a:rPr lang="en-US" sz="1800" b="0" u="none" strike="noStrike">
                <a:solidFill>
                  <a:srgbClr val="0000FF"/>
                </a:solidFill>
                <a:uFillTx/>
                <a:latin typeface="Arial"/>
                <a:ea typeface="Arial"/>
              </a:rPr>
              <a:t>β</a:t>
            </a:r>
            <a:r>
              <a:rPr lang="en-US" sz="1800" b="0" u="none" strike="noStrike">
                <a:solidFill>
                  <a:srgbClr val="0000FF"/>
                </a:solidFill>
                <a:uFillTx/>
                <a:latin typeface="Arial"/>
              </a:rPr>
              <a:t> and benefit therefore from higher energies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    </a:t>
            </a:r>
          </a:p>
          <a:p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403" name="Picture 402"/>
          <p:cNvPicPr/>
          <p:nvPr/>
        </p:nvPicPr>
        <p:blipFill>
          <a:blip r:embed="rId3"/>
          <a:stretch/>
        </p:blipFill>
        <p:spPr>
          <a:xfrm>
            <a:off x="3240" y="1482480"/>
            <a:ext cx="8522280" cy="4389120"/>
          </a:xfrm>
          <a:prstGeom prst="rect">
            <a:avLst/>
          </a:prstGeom>
          <a:ln w="0">
            <a:noFill/>
          </a:ln>
        </p:spPr>
      </p:pic>
      <p:sp>
        <p:nvSpPr>
          <p:cNvPr id="404" name="TextBox 403"/>
          <p:cNvSpPr txBox="1"/>
          <p:nvPr/>
        </p:nvSpPr>
        <p:spPr>
          <a:xfrm>
            <a:off x="798840" y="2306880"/>
            <a:ext cx="3956400" cy="456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  <a:hlinkClick r:id="rId4"/>
              </a:rPr>
              <a:t>Marcel Vos@ECFA WS 2024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05" name="TextBox 404"/>
          <p:cNvSpPr txBox="1"/>
          <p:nvPr/>
        </p:nvSpPr>
        <p:spPr>
          <a:xfrm>
            <a:off x="158040" y="6262560"/>
            <a:ext cx="9442080" cy="1559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900" b="0" u="none" strike="noStrike">
                <a:solidFill>
                  <a:srgbClr val="000000"/>
                </a:solidFill>
                <a:uFillTx/>
                <a:latin typeface="Arial"/>
              </a:rPr>
              <a:t>The 250 GeV run provides some information (interplay bottom-top) </a:t>
            </a:r>
          </a:p>
          <a:p>
            <a:r>
              <a:rPr lang="en-US" sz="1900" b="0" u="none" strike="noStrike">
                <a:solidFill>
                  <a:srgbClr val="000000"/>
                </a:solidFill>
                <a:uFillTx/>
                <a:latin typeface="Arial"/>
              </a:rPr>
              <a:t>Top production at an e+e- collider yields dramatic improvement </a:t>
            </a:r>
          </a:p>
          <a:p>
            <a:r>
              <a:rPr lang="en-US" sz="1900" b="0" u="none" strike="noStrike">
                <a:solidFill>
                  <a:srgbClr val="000000"/>
                </a:solidFill>
                <a:uFillTx/>
                <a:latin typeface="Arial"/>
              </a:rPr>
              <a:t>The fit benefits from a 2nd top run at high energy (2-vs-4 fermion operators)</a:t>
            </a:r>
          </a:p>
        </p:txBody>
      </p:sp>
    </p:spTree>
    <p:extLst>
      <p:ext uri="{BB962C8B-B14F-4D97-AF65-F5344CB8AC3E}">
        <p14:creationId xmlns:p14="http://schemas.microsoft.com/office/powerpoint/2010/main" val="42235885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PlaceHolder 1"/>
          <p:cNvSpPr>
            <a:spLocks noGrp="1"/>
          </p:cNvSpPr>
          <p:nvPr>
            <p:ph type="title"/>
          </p:nvPr>
        </p:nvSpPr>
        <p:spPr>
          <a:xfrm>
            <a:off x="1382760" y="5724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200" b="1" u="none" strike="noStrike">
                <a:solidFill>
                  <a:srgbClr val="FF6600"/>
                </a:solidFill>
                <a:uFillTx/>
                <a:latin typeface="Arial"/>
              </a:rPr>
              <a:t>Uncertainty driver </a:t>
            </a:r>
            <a:r>
              <a:rPr lang="en-US" sz="3200" b="1" u="none" strike="noStrike">
                <a:solidFill>
                  <a:srgbClr val="FF6600"/>
                </a:solidFill>
                <a:uFillTx/>
                <a:latin typeface="Arial"/>
                <a:ea typeface="Arial"/>
              </a:rPr>
              <a:t>α</a:t>
            </a:r>
            <a:r>
              <a:rPr lang="en-US" sz="3200" b="1" u="none" strike="noStrike" baseline="-8000">
                <a:solidFill>
                  <a:srgbClr val="FF6600"/>
                </a:solidFill>
                <a:uFillTx/>
                <a:latin typeface="Arial"/>
              </a:rPr>
              <a:t>s</a:t>
            </a:r>
            <a:endParaRPr lang="en-US" sz="320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pic>
        <p:nvPicPr>
          <p:cNvPr id="391" name="Picture 390"/>
          <p:cNvPicPr/>
          <p:nvPr/>
        </p:nvPicPr>
        <p:blipFill>
          <a:blip r:embed="rId2"/>
          <a:stretch/>
        </p:blipFill>
        <p:spPr>
          <a:xfrm>
            <a:off x="369360" y="1793520"/>
            <a:ext cx="7516800" cy="5904000"/>
          </a:xfrm>
          <a:prstGeom prst="rect">
            <a:avLst/>
          </a:prstGeom>
          <a:ln w="0">
            <a:noFill/>
          </a:ln>
        </p:spPr>
      </p:pic>
      <p:sp>
        <p:nvSpPr>
          <p:cNvPr id="392" name="TextBox 391"/>
          <p:cNvSpPr txBox="1"/>
          <p:nvPr/>
        </p:nvSpPr>
        <p:spPr>
          <a:xfrm>
            <a:off x="8340480" y="2446560"/>
            <a:ext cx="6841440" cy="3199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See talk by Francesco Giuli LCF2022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  <a:hlinkClick r:id="rId3"/>
              </a:rPr>
              <a:t>https://indico.ectstar.eu/event/149/contributions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/3058/attachments/1919/2513/FCC_LFC_FGiuli_2022.pdf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Best prospects from e+e- collisions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Δα/α ~0.1% for FCCee hadronic Z-decays 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648000" lvl="2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Comparable with QCD Lattice Results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Status for ILC 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Δα/α ~0.6% (arXiv:1512.05194)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648000" lvl="2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Worth another look ?! 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393" name="Picture 392"/>
          <p:cNvPicPr/>
          <p:nvPr/>
        </p:nvPicPr>
        <p:blipFill>
          <a:blip r:embed="rId4"/>
          <a:stretch/>
        </p:blipFill>
        <p:spPr>
          <a:xfrm>
            <a:off x="3403800" y="7611480"/>
            <a:ext cx="1803600" cy="7956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23647344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Higgs production at e+e- colliders</a:t>
            </a:r>
          </a:p>
        </p:txBody>
      </p:sp>
      <p:pic>
        <p:nvPicPr>
          <p:cNvPr id="177" name="Picture 176"/>
          <p:cNvPicPr/>
          <p:nvPr/>
        </p:nvPicPr>
        <p:blipFill>
          <a:blip r:embed="rId2"/>
          <a:stretch/>
        </p:blipFill>
        <p:spPr>
          <a:xfrm>
            <a:off x="2294970" y="1711925"/>
            <a:ext cx="10323720" cy="6400800"/>
          </a:xfrm>
          <a:prstGeom prst="rect">
            <a:avLst/>
          </a:prstGeom>
          <a:ln w="0">
            <a:noFill/>
          </a:ln>
        </p:spPr>
      </p:pic>
      <p:sp>
        <p:nvSpPr>
          <p:cNvPr id="188" name="TextBox 187"/>
          <p:cNvSpPr txBox="1"/>
          <p:nvPr/>
        </p:nvSpPr>
        <p:spPr>
          <a:xfrm>
            <a:off x="5835570" y="1246805"/>
            <a:ext cx="5196240" cy="4302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Associated and t-channel production 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02013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Expected precision at future lepton colliders</a:t>
            </a:r>
          </a:p>
        </p:txBody>
      </p:sp>
      <p:pic>
        <p:nvPicPr>
          <p:cNvPr id="209" name="Picture 208"/>
          <p:cNvPicPr/>
          <p:nvPr/>
        </p:nvPicPr>
        <p:blipFill>
          <a:blip r:embed="rId2"/>
          <a:stretch/>
        </p:blipFill>
        <p:spPr>
          <a:xfrm>
            <a:off x="1100160" y="1443600"/>
            <a:ext cx="11027520" cy="5440680"/>
          </a:xfrm>
          <a:prstGeom prst="rect">
            <a:avLst/>
          </a:prstGeom>
          <a:ln w="0">
            <a:noFill/>
          </a:ln>
        </p:spPr>
      </p:pic>
      <p:sp>
        <p:nvSpPr>
          <p:cNvPr id="210" name="TextBox 209"/>
          <p:cNvSpPr txBox="1"/>
          <p:nvPr/>
        </p:nvSpPr>
        <p:spPr>
          <a:xfrm>
            <a:off x="620640" y="1448280"/>
            <a:ext cx="3954240" cy="6022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i="1" u="none" strike="noStrike">
                <a:solidFill>
                  <a:srgbClr val="FF00FF"/>
                </a:solidFill>
                <a:uFillTx/>
                <a:latin typeface="Arial"/>
              </a:rPr>
              <a:t>Arxiv: 2206.08326  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341280" y="6894360"/>
            <a:ext cx="12643200" cy="13676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All planned e+e- machines will deliver O(1%) precision on Higgs couplings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Beam polarisation at LC catches up for smaller luminosity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FF"/>
                </a:solidFill>
                <a:uFillTx/>
                <a:latin typeface="Arial"/>
              </a:rPr>
              <a:t>Muon Collider makes excellent job on trilinear couplings and H</a:t>
            </a:r>
            <a:r>
              <a:rPr lang="en-US" sz="2200" b="0" u="none" strike="noStrike">
                <a:solidFill>
                  <a:srgbClr val="0000FF"/>
                </a:solidFill>
                <a:uFillTx/>
                <a:latin typeface="Arial"/>
                <a:ea typeface="Arial"/>
              </a:rPr>
              <a:t>μμ coupling</a:t>
            </a:r>
            <a:r>
              <a:rPr lang="en-US" sz="2200" b="0" u="none" strike="noStrike">
                <a:solidFill>
                  <a:srgbClr val="0000FF"/>
                </a:solidFill>
                <a:uFillTx/>
                <a:latin typeface="Arial"/>
              </a:rPr>
              <a:t> 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FF"/>
                </a:solidFill>
                <a:uFillTx/>
                <a:latin typeface="Arial"/>
              </a:rPr>
              <a:t>                                  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67061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1199880" y="2203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Higgs Selfcoupling measurement in e+e- (</a:t>
            </a: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  <a:ea typeface="Arial"/>
              </a:rPr>
              <a:t>µ+µ-)</a:t>
            </a: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  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640080" y="1435680"/>
            <a:ext cx="5862960" cy="3637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Indirect access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Through loop order corrections in EFT fits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Single Higgs measurements in e+e-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at or better than 1%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Large number of independent observables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FF0000"/>
                </a:solidFill>
                <a:uFillTx/>
                <a:latin typeface="Arial"/>
              </a:rPr>
              <a:t>Running at two different centre-of-mass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FF0000"/>
                </a:solidFill>
                <a:uFillTx/>
                <a:latin typeface="Arial"/>
              </a:rPr>
              <a:t>energies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36" name="Picture 235"/>
          <p:cNvPicPr/>
          <p:nvPr/>
        </p:nvPicPr>
        <p:blipFill>
          <a:blip r:embed="rId2"/>
          <a:stretch/>
        </p:blipFill>
        <p:spPr>
          <a:xfrm>
            <a:off x="734400" y="4650480"/>
            <a:ext cx="2966400" cy="2210400"/>
          </a:xfrm>
          <a:prstGeom prst="rect">
            <a:avLst/>
          </a:prstGeom>
          <a:ln w="0">
            <a:noFill/>
          </a:ln>
        </p:spPr>
      </p:pic>
      <p:pic>
        <p:nvPicPr>
          <p:cNvPr id="237" name="Picture 236"/>
          <p:cNvPicPr/>
          <p:nvPr/>
        </p:nvPicPr>
        <p:blipFill>
          <a:blip r:embed="rId3"/>
          <a:stretch/>
        </p:blipFill>
        <p:spPr>
          <a:xfrm>
            <a:off x="3663000" y="4795920"/>
            <a:ext cx="3243600" cy="2008800"/>
          </a:xfrm>
          <a:prstGeom prst="rect">
            <a:avLst/>
          </a:prstGeom>
          <a:ln w="0">
            <a:noFill/>
          </a:ln>
        </p:spPr>
      </p:pic>
      <p:sp>
        <p:nvSpPr>
          <p:cNvPr id="238" name="TextBox 237"/>
          <p:cNvSpPr txBox="1"/>
          <p:nvPr/>
        </p:nvSpPr>
        <p:spPr>
          <a:xfrm>
            <a:off x="1186920" y="6981840"/>
            <a:ext cx="3202200" cy="426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  <a:hlinkClick r:id="rId4"/>
              </a:rPr>
              <a:t>Details see M. Peskin, 12/1/23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8193600" y="1430280"/>
            <a:ext cx="4793040" cy="39769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Direct access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Through double-Higgs Production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Cross section measurement 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grpSp>
        <p:nvGrpSpPr>
          <p:cNvPr id="240" name="Group 239"/>
          <p:cNvGrpSpPr/>
          <p:nvPr/>
        </p:nvGrpSpPr>
        <p:grpSpPr>
          <a:xfrm>
            <a:off x="9124920" y="2776680"/>
            <a:ext cx="2925360" cy="677520"/>
            <a:chOff x="9124920" y="2776680"/>
            <a:chExt cx="2925360" cy="677520"/>
          </a:xfrm>
        </p:grpSpPr>
        <p:grpSp>
          <p:nvGrpSpPr>
            <p:cNvPr id="241" name="Group 240"/>
            <p:cNvGrpSpPr/>
            <p:nvPr/>
          </p:nvGrpSpPr>
          <p:grpSpPr>
            <a:xfrm>
              <a:off x="9124920" y="2776680"/>
              <a:ext cx="2925360" cy="677520"/>
              <a:chOff x="9124920" y="2776680"/>
              <a:chExt cx="2925360" cy="677520"/>
            </a:xfrm>
          </p:grpSpPr>
          <p:sp>
            <p:nvSpPr>
              <p:cNvPr id="242" name="Freeform 241"/>
              <p:cNvSpPr/>
              <p:nvPr/>
            </p:nvSpPr>
            <p:spPr>
              <a:xfrm>
                <a:off x="9140400" y="2792160"/>
                <a:ext cx="2894400" cy="646560"/>
              </a:xfrm>
              <a:custGeom>
                <a:avLst/>
                <a:gdLst/>
                <a:ahLst/>
                <a:cxnLst/>
                <a:rect l="0" t="0" r="r" b="b"/>
                <a:pathLst>
                  <a:path w="8040" h="1796">
                    <a:moveTo>
                      <a:pt x="4021" y="1796"/>
                    </a:moveTo>
                    <a:cubicBezTo>
                      <a:pt x="2681" y="1796"/>
                      <a:pt x="1340" y="1796"/>
                      <a:pt x="0" y="1796"/>
                    </a:cubicBezTo>
                    <a:cubicBezTo>
                      <a:pt x="0" y="1197"/>
                      <a:pt x="0" y="599"/>
                      <a:pt x="0" y="0"/>
                    </a:cubicBezTo>
                    <a:cubicBezTo>
                      <a:pt x="2680" y="0"/>
                      <a:pt x="5360" y="0"/>
                      <a:pt x="8040" y="0"/>
                    </a:cubicBezTo>
                    <a:cubicBezTo>
                      <a:pt x="8040" y="599"/>
                      <a:pt x="8040" y="1197"/>
                      <a:pt x="8040" y="1796"/>
                    </a:cubicBezTo>
                    <a:cubicBezTo>
                      <a:pt x="6700" y="1796"/>
                      <a:pt x="5361" y="1796"/>
                      <a:pt x="4021" y="17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243" name="Freeform 242"/>
              <p:cNvSpPr/>
              <p:nvPr/>
            </p:nvSpPr>
            <p:spPr>
              <a:xfrm>
                <a:off x="9139680" y="2776680"/>
                <a:ext cx="223560" cy="216720"/>
              </a:xfrm>
              <a:custGeom>
                <a:avLst/>
                <a:gdLst/>
                <a:ahLst/>
                <a:cxnLst/>
                <a:rect l="0" t="0" r="r" b="b"/>
                <a:pathLst>
                  <a:path w="621" h="602">
                    <a:moveTo>
                      <a:pt x="331" y="14"/>
                    </a:moveTo>
                    <a:cubicBezTo>
                      <a:pt x="426" y="205"/>
                      <a:pt x="521" y="395"/>
                      <a:pt x="617" y="585"/>
                    </a:cubicBezTo>
                    <a:cubicBezTo>
                      <a:pt x="621" y="595"/>
                      <a:pt x="621" y="595"/>
                      <a:pt x="621" y="597"/>
                    </a:cubicBezTo>
                    <a:cubicBezTo>
                      <a:pt x="621" y="602"/>
                      <a:pt x="617" y="602"/>
                      <a:pt x="602" y="602"/>
                    </a:cubicBezTo>
                    <a:cubicBezTo>
                      <a:pt x="407" y="602"/>
                      <a:pt x="212" y="602"/>
                      <a:pt x="17" y="602"/>
                    </a:cubicBezTo>
                    <a:cubicBezTo>
                      <a:pt x="5" y="602"/>
                      <a:pt x="0" y="602"/>
                      <a:pt x="0" y="597"/>
                    </a:cubicBezTo>
                    <a:cubicBezTo>
                      <a:pt x="0" y="595"/>
                      <a:pt x="0" y="595"/>
                      <a:pt x="2" y="585"/>
                    </a:cubicBezTo>
                    <a:cubicBezTo>
                      <a:pt x="98" y="395"/>
                      <a:pt x="193" y="205"/>
                      <a:pt x="288" y="14"/>
                    </a:cubicBezTo>
                    <a:cubicBezTo>
                      <a:pt x="293" y="5"/>
                      <a:pt x="295" y="0"/>
                      <a:pt x="309" y="0"/>
                    </a:cubicBezTo>
                    <a:cubicBezTo>
                      <a:pt x="324" y="0"/>
                      <a:pt x="326" y="5"/>
                      <a:pt x="331" y="14"/>
                    </a:cubicBezTo>
                    <a:moveTo>
                      <a:pt x="283" y="84"/>
                    </a:moveTo>
                    <a:cubicBezTo>
                      <a:pt x="207" y="236"/>
                      <a:pt x="131" y="388"/>
                      <a:pt x="55" y="539"/>
                    </a:cubicBezTo>
                    <a:cubicBezTo>
                      <a:pt x="206" y="539"/>
                      <a:pt x="357" y="539"/>
                      <a:pt x="509" y="539"/>
                    </a:cubicBezTo>
                    <a:cubicBezTo>
                      <a:pt x="433" y="388"/>
                      <a:pt x="358" y="236"/>
                      <a:pt x="283" y="8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44" name="Freeform 243"/>
              <p:cNvSpPr/>
              <p:nvPr/>
            </p:nvSpPr>
            <p:spPr>
              <a:xfrm>
                <a:off x="9392760" y="2783520"/>
                <a:ext cx="150120" cy="214200"/>
              </a:xfrm>
              <a:custGeom>
                <a:avLst/>
                <a:gdLst/>
                <a:ahLst/>
                <a:cxnLst/>
                <a:rect l="0" t="0" r="r" b="b"/>
                <a:pathLst>
                  <a:path w="417" h="595">
                    <a:moveTo>
                      <a:pt x="257" y="338"/>
                    </a:moveTo>
                    <a:cubicBezTo>
                      <a:pt x="189" y="418"/>
                      <a:pt x="121" y="498"/>
                      <a:pt x="53" y="578"/>
                    </a:cubicBezTo>
                    <a:cubicBezTo>
                      <a:pt x="48" y="585"/>
                      <a:pt x="40" y="595"/>
                      <a:pt x="26" y="595"/>
                    </a:cubicBezTo>
                    <a:cubicBezTo>
                      <a:pt x="13" y="595"/>
                      <a:pt x="0" y="585"/>
                      <a:pt x="0" y="571"/>
                    </a:cubicBezTo>
                    <a:cubicBezTo>
                      <a:pt x="0" y="559"/>
                      <a:pt x="5" y="554"/>
                      <a:pt x="17" y="544"/>
                    </a:cubicBezTo>
                    <a:cubicBezTo>
                      <a:pt x="94" y="468"/>
                      <a:pt x="172" y="391"/>
                      <a:pt x="250" y="314"/>
                    </a:cubicBezTo>
                    <a:cubicBezTo>
                      <a:pt x="222" y="237"/>
                      <a:pt x="195" y="161"/>
                      <a:pt x="168" y="84"/>
                    </a:cubicBezTo>
                    <a:cubicBezTo>
                      <a:pt x="146" y="26"/>
                      <a:pt x="139" y="22"/>
                      <a:pt x="113" y="17"/>
                    </a:cubicBezTo>
                    <a:cubicBezTo>
                      <a:pt x="110" y="17"/>
                      <a:pt x="106" y="14"/>
                      <a:pt x="106" y="10"/>
                    </a:cubicBezTo>
                    <a:cubicBezTo>
                      <a:pt x="106" y="0"/>
                      <a:pt x="115" y="0"/>
                      <a:pt x="120" y="0"/>
                    </a:cubicBezTo>
                    <a:cubicBezTo>
                      <a:pt x="158" y="0"/>
                      <a:pt x="204" y="10"/>
                      <a:pt x="223" y="60"/>
                    </a:cubicBezTo>
                    <a:cubicBezTo>
                      <a:pt x="280" y="219"/>
                      <a:pt x="337" y="378"/>
                      <a:pt x="393" y="537"/>
                    </a:cubicBezTo>
                    <a:cubicBezTo>
                      <a:pt x="401" y="554"/>
                      <a:pt x="405" y="568"/>
                      <a:pt x="413" y="578"/>
                    </a:cubicBezTo>
                    <a:cubicBezTo>
                      <a:pt x="417" y="580"/>
                      <a:pt x="417" y="583"/>
                      <a:pt x="417" y="585"/>
                    </a:cubicBezTo>
                    <a:cubicBezTo>
                      <a:pt x="417" y="587"/>
                      <a:pt x="417" y="592"/>
                      <a:pt x="408" y="592"/>
                    </a:cubicBezTo>
                    <a:cubicBezTo>
                      <a:pt x="402" y="592"/>
                      <a:pt x="397" y="592"/>
                      <a:pt x="391" y="592"/>
                    </a:cubicBezTo>
                    <a:cubicBezTo>
                      <a:pt x="367" y="592"/>
                      <a:pt x="360" y="592"/>
                      <a:pt x="345" y="575"/>
                    </a:cubicBezTo>
                    <a:cubicBezTo>
                      <a:pt x="331" y="554"/>
                      <a:pt x="293" y="427"/>
                      <a:pt x="257" y="33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45" name="Freeform 244"/>
              <p:cNvSpPr/>
              <p:nvPr/>
            </p:nvSpPr>
            <p:spPr>
              <a:xfrm>
                <a:off x="9568080" y="2894040"/>
                <a:ext cx="189000" cy="145080"/>
              </a:xfrm>
              <a:custGeom>
                <a:avLst/>
                <a:gdLst/>
                <a:ahLst/>
                <a:cxnLst/>
                <a:rect l="0" t="0" r="r" b="b"/>
                <a:pathLst>
                  <a:path w="525" h="403">
                    <a:moveTo>
                      <a:pt x="456" y="48"/>
                    </a:moveTo>
                    <a:cubicBezTo>
                      <a:pt x="429" y="152"/>
                      <a:pt x="403" y="256"/>
                      <a:pt x="377" y="360"/>
                    </a:cubicBezTo>
                    <a:cubicBezTo>
                      <a:pt x="377" y="362"/>
                      <a:pt x="374" y="369"/>
                      <a:pt x="374" y="372"/>
                    </a:cubicBezTo>
                    <a:cubicBezTo>
                      <a:pt x="374" y="379"/>
                      <a:pt x="374" y="379"/>
                      <a:pt x="389" y="381"/>
                    </a:cubicBezTo>
                    <a:cubicBezTo>
                      <a:pt x="398" y="381"/>
                      <a:pt x="401" y="381"/>
                      <a:pt x="410" y="381"/>
                    </a:cubicBezTo>
                    <a:cubicBezTo>
                      <a:pt x="425" y="381"/>
                      <a:pt x="429" y="381"/>
                      <a:pt x="429" y="391"/>
                    </a:cubicBezTo>
                    <a:cubicBezTo>
                      <a:pt x="429" y="403"/>
                      <a:pt x="420" y="403"/>
                      <a:pt x="417" y="403"/>
                    </a:cubicBezTo>
                    <a:cubicBezTo>
                      <a:pt x="405" y="403"/>
                      <a:pt x="391" y="403"/>
                      <a:pt x="379" y="400"/>
                    </a:cubicBezTo>
                    <a:cubicBezTo>
                      <a:pt x="369" y="400"/>
                      <a:pt x="348" y="400"/>
                      <a:pt x="338" y="400"/>
                    </a:cubicBezTo>
                    <a:cubicBezTo>
                      <a:pt x="321" y="400"/>
                      <a:pt x="278" y="403"/>
                      <a:pt x="262" y="403"/>
                    </a:cubicBezTo>
                    <a:cubicBezTo>
                      <a:pt x="257" y="403"/>
                      <a:pt x="252" y="400"/>
                      <a:pt x="252" y="393"/>
                    </a:cubicBezTo>
                    <a:cubicBezTo>
                      <a:pt x="252" y="381"/>
                      <a:pt x="262" y="381"/>
                      <a:pt x="271" y="381"/>
                    </a:cubicBezTo>
                    <a:cubicBezTo>
                      <a:pt x="317" y="381"/>
                      <a:pt x="317" y="376"/>
                      <a:pt x="321" y="357"/>
                    </a:cubicBezTo>
                    <a:cubicBezTo>
                      <a:pt x="334" y="306"/>
                      <a:pt x="347" y="255"/>
                      <a:pt x="360" y="204"/>
                    </a:cubicBezTo>
                    <a:cubicBezTo>
                      <a:pt x="294" y="204"/>
                      <a:pt x="229" y="204"/>
                      <a:pt x="163" y="204"/>
                    </a:cubicBezTo>
                    <a:cubicBezTo>
                      <a:pt x="150" y="256"/>
                      <a:pt x="138" y="308"/>
                      <a:pt x="125" y="360"/>
                    </a:cubicBezTo>
                    <a:cubicBezTo>
                      <a:pt x="122" y="367"/>
                      <a:pt x="123" y="368"/>
                      <a:pt x="122" y="372"/>
                    </a:cubicBezTo>
                    <a:cubicBezTo>
                      <a:pt x="122" y="379"/>
                      <a:pt x="122" y="379"/>
                      <a:pt x="134" y="381"/>
                    </a:cubicBezTo>
                    <a:cubicBezTo>
                      <a:pt x="146" y="381"/>
                      <a:pt x="149" y="381"/>
                      <a:pt x="158" y="381"/>
                    </a:cubicBezTo>
                    <a:cubicBezTo>
                      <a:pt x="170" y="381"/>
                      <a:pt x="178" y="381"/>
                      <a:pt x="178" y="391"/>
                    </a:cubicBezTo>
                    <a:cubicBezTo>
                      <a:pt x="178" y="403"/>
                      <a:pt x="168" y="403"/>
                      <a:pt x="163" y="403"/>
                    </a:cubicBezTo>
                    <a:cubicBezTo>
                      <a:pt x="154" y="403"/>
                      <a:pt x="139" y="403"/>
                      <a:pt x="127" y="400"/>
                    </a:cubicBezTo>
                    <a:cubicBezTo>
                      <a:pt x="118" y="400"/>
                      <a:pt x="96" y="400"/>
                      <a:pt x="86" y="400"/>
                    </a:cubicBezTo>
                    <a:cubicBezTo>
                      <a:pt x="70" y="400"/>
                      <a:pt x="26" y="403"/>
                      <a:pt x="10" y="403"/>
                    </a:cubicBezTo>
                    <a:cubicBezTo>
                      <a:pt x="5" y="403"/>
                      <a:pt x="0" y="400"/>
                      <a:pt x="0" y="393"/>
                    </a:cubicBezTo>
                    <a:cubicBezTo>
                      <a:pt x="0" y="381"/>
                      <a:pt x="7" y="381"/>
                      <a:pt x="17" y="381"/>
                    </a:cubicBezTo>
                    <a:cubicBezTo>
                      <a:pt x="62" y="381"/>
                      <a:pt x="65" y="376"/>
                      <a:pt x="70" y="357"/>
                    </a:cubicBezTo>
                    <a:cubicBezTo>
                      <a:pt x="96" y="253"/>
                      <a:pt x="122" y="148"/>
                      <a:pt x="149" y="43"/>
                    </a:cubicBezTo>
                    <a:cubicBezTo>
                      <a:pt x="151" y="36"/>
                      <a:pt x="150" y="35"/>
                      <a:pt x="151" y="31"/>
                    </a:cubicBezTo>
                    <a:cubicBezTo>
                      <a:pt x="151" y="26"/>
                      <a:pt x="149" y="24"/>
                      <a:pt x="137" y="24"/>
                    </a:cubicBezTo>
                    <a:cubicBezTo>
                      <a:pt x="125" y="22"/>
                      <a:pt x="122" y="22"/>
                      <a:pt x="115" y="22"/>
                    </a:cubicBezTo>
                    <a:cubicBezTo>
                      <a:pt x="103" y="22"/>
                      <a:pt x="96" y="22"/>
                      <a:pt x="96" y="14"/>
                    </a:cubicBezTo>
                    <a:cubicBezTo>
                      <a:pt x="96" y="0"/>
                      <a:pt x="103" y="0"/>
                      <a:pt x="108" y="0"/>
                    </a:cubicBezTo>
                    <a:cubicBezTo>
                      <a:pt x="120" y="0"/>
                      <a:pt x="132" y="2"/>
                      <a:pt x="144" y="2"/>
                    </a:cubicBezTo>
                    <a:cubicBezTo>
                      <a:pt x="156" y="2"/>
                      <a:pt x="175" y="2"/>
                      <a:pt x="185" y="2"/>
                    </a:cubicBezTo>
                    <a:cubicBezTo>
                      <a:pt x="202" y="2"/>
                      <a:pt x="245" y="0"/>
                      <a:pt x="264" y="0"/>
                    </a:cubicBezTo>
                    <a:cubicBezTo>
                      <a:pt x="271" y="0"/>
                      <a:pt x="271" y="7"/>
                      <a:pt x="271" y="10"/>
                    </a:cubicBezTo>
                    <a:cubicBezTo>
                      <a:pt x="271" y="22"/>
                      <a:pt x="264" y="22"/>
                      <a:pt x="254" y="22"/>
                    </a:cubicBezTo>
                    <a:cubicBezTo>
                      <a:pt x="209" y="22"/>
                      <a:pt x="209" y="26"/>
                      <a:pt x="202" y="46"/>
                    </a:cubicBezTo>
                    <a:cubicBezTo>
                      <a:pt x="190" y="91"/>
                      <a:pt x="179" y="137"/>
                      <a:pt x="168" y="182"/>
                    </a:cubicBezTo>
                    <a:cubicBezTo>
                      <a:pt x="234" y="182"/>
                      <a:pt x="301" y="182"/>
                      <a:pt x="367" y="182"/>
                    </a:cubicBezTo>
                    <a:cubicBezTo>
                      <a:pt x="378" y="136"/>
                      <a:pt x="389" y="90"/>
                      <a:pt x="401" y="43"/>
                    </a:cubicBezTo>
                    <a:cubicBezTo>
                      <a:pt x="403" y="36"/>
                      <a:pt x="402" y="35"/>
                      <a:pt x="403" y="31"/>
                    </a:cubicBezTo>
                    <a:cubicBezTo>
                      <a:pt x="403" y="26"/>
                      <a:pt x="403" y="24"/>
                      <a:pt x="389" y="24"/>
                    </a:cubicBezTo>
                    <a:cubicBezTo>
                      <a:pt x="379" y="22"/>
                      <a:pt x="374" y="22"/>
                      <a:pt x="367" y="22"/>
                    </a:cubicBezTo>
                    <a:cubicBezTo>
                      <a:pt x="355" y="22"/>
                      <a:pt x="348" y="22"/>
                      <a:pt x="348" y="14"/>
                    </a:cubicBezTo>
                    <a:cubicBezTo>
                      <a:pt x="348" y="0"/>
                      <a:pt x="357" y="0"/>
                      <a:pt x="360" y="0"/>
                    </a:cubicBezTo>
                    <a:cubicBezTo>
                      <a:pt x="372" y="0"/>
                      <a:pt x="386" y="2"/>
                      <a:pt x="398" y="2"/>
                    </a:cubicBezTo>
                    <a:cubicBezTo>
                      <a:pt x="408" y="2"/>
                      <a:pt x="429" y="2"/>
                      <a:pt x="439" y="2"/>
                    </a:cubicBezTo>
                    <a:cubicBezTo>
                      <a:pt x="456" y="2"/>
                      <a:pt x="499" y="0"/>
                      <a:pt x="516" y="0"/>
                    </a:cubicBezTo>
                    <a:cubicBezTo>
                      <a:pt x="523" y="0"/>
                      <a:pt x="525" y="7"/>
                      <a:pt x="525" y="10"/>
                    </a:cubicBezTo>
                    <a:cubicBezTo>
                      <a:pt x="525" y="22"/>
                      <a:pt x="518" y="22"/>
                      <a:pt x="506" y="22"/>
                    </a:cubicBezTo>
                    <a:cubicBezTo>
                      <a:pt x="461" y="22"/>
                      <a:pt x="461" y="26"/>
                      <a:pt x="456" y="4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46" name="Freeform 245"/>
              <p:cNvSpPr/>
              <p:nvPr/>
            </p:nvSpPr>
            <p:spPr>
              <a:xfrm>
                <a:off x="9782280" y="2894040"/>
                <a:ext cx="189000" cy="145080"/>
              </a:xfrm>
              <a:custGeom>
                <a:avLst/>
                <a:gdLst/>
                <a:ahLst/>
                <a:cxnLst/>
                <a:rect l="0" t="0" r="r" b="b"/>
                <a:pathLst>
                  <a:path w="525" h="403">
                    <a:moveTo>
                      <a:pt x="456" y="48"/>
                    </a:moveTo>
                    <a:cubicBezTo>
                      <a:pt x="429" y="152"/>
                      <a:pt x="403" y="256"/>
                      <a:pt x="377" y="360"/>
                    </a:cubicBezTo>
                    <a:cubicBezTo>
                      <a:pt x="377" y="362"/>
                      <a:pt x="374" y="369"/>
                      <a:pt x="374" y="372"/>
                    </a:cubicBezTo>
                    <a:cubicBezTo>
                      <a:pt x="374" y="379"/>
                      <a:pt x="374" y="379"/>
                      <a:pt x="389" y="381"/>
                    </a:cubicBezTo>
                    <a:cubicBezTo>
                      <a:pt x="398" y="381"/>
                      <a:pt x="401" y="381"/>
                      <a:pt x="410" y="381"/>
                    </a:cubicBezTo>
                    <a:cubicBezTo>
                      <a:pt x="425" y="381"/>
                      <a:pt x="429" y="381"/>
                      <a:pt x="429" y="391"/>
                    </a:cubicBezTo>
                    <a:cubicBezTo>
                      <a:pt x="429" y="403"/>
                      <a:pt x="420" y="403"/>
                      <a:pt x="417" y="403"/>
                    </a:cubicBezTo>
                    <a:cubicBezTo>
                      <a:pt x="405" y="403"/>
                      <a:pt x="391" y="403"/>
                      <a:pt x="379" y="400"/>
                    </a:cubicBezTo>
                    <a:cubicBezTo>
                      <a:pt x="369" y="400"/>
                      <a:pt x="350" y="400"/>
                      <a:pt x="338" y="400"/>
                    </a:cubicBezTo>
                    <a:cubicBezTo>
                      <a:pt x="321" y="400"/>
                      <a:pt x="281" y="403"/>
                      <a:pt x="262" y="403"/>
                    </a:cubicBezTo>
                    <a:cubicBezTo>
                      <a:pt x="257" y="403"/>
                      <a:pt x="252" y="400"/>
                      <a:pt x="252" y="393"/>
                    </a:cubicBezTo>
                    <a:cubicBezTo>
                      <a:pt x="252" y="381"/>
                      <a:pt x="262" y="381"/>
                      <a:pt x="271" y="381"/>
                    </a:cubicBezTo>
                    <a:cubicBezTo>
                      <a:pt x="317" y="381"/>
                      <a:pt x="317" y="376"/>
                      <a:pt x="321" y="357"/>
                    </a:cubicBezTo>
                    <a:cubicBezTo>
                      <a:pt x="334" y="306"/>
                      <a:pt x="347" y="255"/>
                      <a:pt x="360" y="204"/>
                    </a:cubicBezTo>
                    <a:cubicBezTo>
                      <a:pt x="294" y="204"/>
                      <a:pt x="229" y="204"/>
                      <a:pt x="163" y="204"/>
                    </a:cubicBezTo>
                    <a:cubicBezTo>
                      <a:pt x="150" y="256"/>
                      <a:pt x="138" y="308"/>
                      <a:pt x="125" y="360"/>
                    </a:cubicBezTo>
                    <a:cubicBezTo>
                      <a:pt x="122" y="367"/>
                      <a:pt x="123" y="368"/>
                      <a:pt x="122" y="372"/>
                    </a:cubicBezTo>
                    <a:cubicBezTo>
                      <a:pt x="122" y="379"/>
                      <a:pt x="122" y="379"/>
                      <a:pt x="134" y="381"/>
                    </a:cubicBezTo>
                    <a:cubicBezTo>
                      <a:pt x="146" y="381"/>
                      <a:pt x="149" y="381"/>
                      <a:pt x="158" y="381"/>
                    </a:cubicBezTo>
                    <a:cubicBezTo>
                      <a:pt x="170" y="381"/>
                      <a:pt x="178" y="381"/>
                      <a:pt x="178" y="391"/>
                    </a:cubicBezTo>
                    <a:cubicBezTo>
                      <a:pt x="178" y="403"/>
                      <a:pt x="168" y="403"/>
                      <a:pt x="166" y="403"/>
                    </a:cubicBezTo>
                    <a:cubicBezTo>
                      <a:pt x="154" y="403"/>
                      <a:pt x="139" y="403"/>
                      <a:pt x="127" y="400"/>
                    </a:cubicBezTo>
                    <a:cubicBezTo>
                      <a:pt x="118" y="400"/>
                      <a:pt x="96" y="400"/>
                      <a:pt x="86" y="400"/>
                    </a:cubicBezTo>
                    <a:cubicBezTo>
                      <a:pt x="70" y="400"/>
                      <a:pt x="26" y="403"/>
                      <a:pt x="10" y="403"/>
                    </a:cubicBezTo>
                    <a:cubicBezTo>
                      <a:pt x="5" y="403"/>
                      <a:pt x="0" y="400"/>
                      <a:pt x="0" y="393"/>
                    </a:cubicBezTo>
                    <a:cubicBezTo>
                      <a:pt x="0" y="381"/>
                      <a:pt x="7" y="381"/>
                      <a:pt x="17" y="381"/>
                    </a:cubicBezTo>
                    <a:cubicBezTo>
                      <a:pt x="62" y="381"/>
                      <a:pt x="65" y="376"/>
                      <a:pt x="70" y="357"/>
                    </a:cubicBezTo>
                    <a:cubicBezTo>
                      <a:pt x="96" y="253"/>
                      <a:pt x="122" y="148"/>
                      <a:pt x="149" y="43"/>
                    </a:cubicBezTo>
                    <a:cubicBezTo>
                      <a:pt x="151" y="36"/>
                      <a:pt x="150" y="35"/>
                      <a:pt x="151" y="31"/>
                    </a:cubicBezTo>
                    <a:cubicBezTo>
                      <a:pt x="151" y="26"/>
                      <a:pt x="149" y="24"/>
                      <a:pt x="137" y="24"/>
                    </a:cubicBezTo>
                    <a:cubicBezTo>
                      <a:pt x="127" y="22"/>
                      <a:pt x="122" y="22"/>
                      <a:pt x="115" y="22"/>
                    </a:cubicBezTo>
                    <a:cubicBezTo>
                      <a:pt x="103" y="22"/>
                      <a:pt x="96" y="22"/>
                      <a:pt x="96" y="14"/>
                    </a:cubicBezTo>
                    <a:cubicBezTo>
                      <a:pt x="96" y="0"/>
                      <a:pt x="103" y="0"/>
                      <a:pt x="108" y="0"/>
                    </a:cubicBezTo>
                    <a:cubicBezTo>
                      <a:pt x="120" y="0"/>
                      <a:pt x="134" y="2"/>
                      <a:pt x="144" y="2"/>
                    </a:cubicBezTo>
                    <a:cubicBezTo>
                      <a:pt x="156" y="2"/>
                      <a:pt x="175" y="2"/>
                      <a:pt x="185" y="2"/>
                    </a:cubicBezTo>
                    <a:cubicBezTo>
                      <a:pt x="204" y="2"/>
                      <a:pt x="245" y="0"/>
                      <a:pt x="264" y="0"/>
                    </a:cubicBezTo>
                    <a:cubicBezTo>
                      <a:pt x="271" y="0"/>
                      <a:pt x="274" y="7"/>
                      <a:pt x="274" y="10"/>
                    </a:cubicBezTo>
                    <a:cubicBezTo>
                      <a:pt x="274" y="22"/>
                      <a:pt x="264" y="22"/>
                      <a:pt x="254" y="22"/>
                    </a:cubicBezTo>
                    <a:cubicBezTo>
                      <a:pt x="209" y="22"/>
                      <a:pt x="209" y="26"/>
                      <a:pt x="204" y="46"/>
                    </a:cubicBezTo>
                    <a:cubicBezTo>
                      <a:pt x="192" y="91"/>
                      <a:pt x="180" y="137"/>
                      <a:pt x="168" y="182"/>
                    </a:cubicBezTo>
                    <a:cubicBezTo>
                      <a:pt x="234" y="182"/>
                      <a:pt x="301" y="182"/>
                      <a:pt x="367" y="182"/>
                    </a:cubicBezTo>
                    <a:cubicBezTo>
                      <a:pt x="378" y="136"/>
                      <a:pt x="389" y="90"/>
                      <a:pt x="401" y="43"/>
                    </a:cubicBezTo>
                    <a:cubicBezTo>
                      <a:pt x="403" y="36"/>
                      <a:pt x="402" y="35"/>
                      <a:pt x="403" y="31"/>
                    </a:cubicBezTo>
                    <a:cubicBezTo>
                      <a:pt x="403" y="26"/>
                      <a:pt x="403" y="24"/>
                      <a:pt x="389" y="24"/>
                    </a:cubicBezTo>
                    <a:cubicBezTo>
                      <a:pt x="379" y="22"/>
                      <a:pt x="374" y="22"/>
                      <a:pt x="367" y="22"/>
                    </a:cubicBezTo>
                    <a:cubicBezTo>
                      <a:pt x="355" y="22"/>
                      <a:pt x="348" y="22"/>
                      <a:pt x="348" y="14"/>
                    </a:cubicBezTo>
                    <a:cubicBezTo>
                      <a:pt x="348" y="0"/>
                      <a:pt x="357" y="0"/>
                      <a:pt x="360" y="0"/>
                    </a:cubicBezTo>
                    <a:cubicBezTo>
                      <a:pt x="372" y="0"/>
                      <a:pt x="386" y="2"/>
                      <a:pt x="398" y="2"/>
                    </a:cubicBezTo>
                    <a:cubicBezTo>
                      <a:pt x="408" y="2"/>
                      <a:pt x="429" y="2"/>
                      <a:pt x="439" y="2"/>
                    </a:cubicBezTo>
                    <a:cubicBezTo>
                      <a:pt x="456" y="2"/>
                      <a:pt x="499" y="0"/>
                      <a:pt x="516" y="0"/>
                    </a:cubicBezTo>
                    <a:cubicBezTo>
                      <a:pt x="523" y="0"/>
                      <a:pt x="525" y="7"/>
                      <a:pt x="525" y="10"/>
                    </a:cubicBezTo>
                    <a:cubicBezTo>
                      <a:pt x="525" y="22"/>
                      <a:pt x="518" y="22"/>
                      <a:pt x="506" y="22"/>
                    </a:cubicBezTo>
                    <a:cubicBezTo>
                      <a:pt x="463" y="22"/>
                      <a:pt x="461" y="26"/>
                      <a:pt x="456" y="4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47" name="Freeform 246"/>
              <p:cNvSpPr/>
              <p:nvPr/>
            </p:nvSpPr>
            <p:spPr>
              <a:xfrm>
                <a:off x="9996480" y="2894040"/>
                <a:ext cx="189000" cy="145080"/>
              </a:xfrm>
              <a:custGeom>
                <a:avLst/>
                <a:gdLst/>
                <a:ahLst/>
                <a:cxnLst/>
                <a:rect l="0" t="0" r="r" b="b"/>
                <a:pathLst>
                  <a:path w="525" h="403">
                    <a:moveTo>
                      <a:pt x="456" y="48"/>
                    </a:moveTo>
                    <a:cubicBezTo>
                      <a:pt x="429" y="152"/>
                      <a:pt x="403" y="256"/>
                      <a:pt x="377" y="360"/>
                    </a:cubicBezTo>
                    <a:cubicBezTo>
                      <a:pt x="377" y="362"/>
                      <a:pt x="374" y="369"/>
                      <a:pt x="374" y="372"/>
                    </a:cubicBezTo>
                    <a:cubicBezTo>
                      <a:pt x="374" y="379"/>
                      <a:pt x="374" y="379"/>
                      <a:pt x="389" y="381"/>
                    </a:cubicBezTo>
                    <a:cubicBezTo>
                      <a:pt x="398" y="381"/>
                      <a:pt x="401" y="381"/>
                      <a:pt x="410" y="381"/>
                    </a:cubicBezTo>
                    <a:cubicBezTo>
                      <a:pt x="425" y="381"/>
                      <a:pt x="429" y="381"/>
                      <a:pt x="429" y="391"/>
                    </a:cubicBezTo>
                    <a:cubicBezTo>
                      <a:pt x="429" y="403"/>
                      <a:pt x="420" y="403"/>
                      <a:pt x="417" y="403"/>
                    </a:cubicBezTo>
                    <a:cubicBezTo>
                      <a:pt x="405" y="403"/>
                      <a:pt x="391" y="403"/>
                      <a:pt x="379" y="400"/>
                    </a:cubicBezTo>
                    <a:cubicBezTo>
                      <a:pt x="369" y="400"/>
                      <a:pt x="350" y="400"/>
                      <a:pt x="338" y="400"/>
                    </a:cubicBezTo>
                    <a:cubicBezTo>
                      <a:pt x="321" y="400"/>
                      <a:pt x="281" y="403"/>
                      <a:pt x="262" y="403"/>
                    </a:cubicBezTo>
                    <a:cubicBezTo>
                      <a:pt x="257" y="403"/>
                      <a:pt x="254" y="400"/>
                      <a:pt x="254" y="393"/>
                    </a:cubicBezTo>
                    <a:cubicBezTo>
                      <a:pt x="254" y="381"/>
                      <a:pt x="262" y="381"/>
                      <a:pt x="271" y="381"/>
                    </a:cubicBezTo>
                    <a:cubicBezTo>
                      <a:pt x="317" y="381"/>
                      <a:pt x="319" y="376"/>
                      <a:pt x="324" y="357"/>
                    </a:cubicBezTo>
                    <a:cubicBezTo>
                      <a:pt x="337" y="306"/>
                      <a:pt x="349" y="255"/>
                      <a:pt x="362" y="204"/>
                    </a:cubicBezTo>
                    <a:cubicBezTo>
                      <a:pt x="296" y="204"/>
                      <a:pt x="230" y="204"/>
                      <a:pt x="163" y="204"/>
                    </a:cubicBezTo>
                    <a:cubicBezTo>
                      <a:pt x="150" y="256"/>
                      <a:pt x="138" y="308"/>
                      <a:pt x="125" y="360"/>
                    </a:cubicBezTo>
                    <a:cubicBezTo>
                      <a:pt x="122" y="367"/>
                      <a:pt x="123" y="368"/>
                      <a:pt x="122" y="372"/>
                    </a:cubicBezTo>
                    <a:cubicBezTo>
                      <a:pt x="122" y="379"/>
                      <a:pt x="122" y="379"/>
                      <a:pt x="134" y="381"/>
                    </a:cubicBezTo>
                    <a:cubicBezTo>
                      <a:pt x="146" y="381"/>
                      <a:pt x="149" y="381"/>
                      <a:pt x="158" y="381"/>
                    </a:cubicBezTo>
                    <a:cubicBezTo>
                      <a:pt x="170" y="381"/>
                      <a:pt x="178" y="381"/>
                      <a:pt x="178" y="391"/>
                    </a:cubicBezTo>
                    <a:cubicBezTo>
                      <a:pt x="178" y="403"/>
                      <a:pt x="168" y="403"/>
                      <a:pt x="166" y="403"/>
                    </a:cubicBezTo>
                    <a:cubicBezTo>
                      <a:pt x="154" y="403"/>
                      <a:pt x="139" y="403"/>
                      <a:pt x="127" y="400"/>
                    </a:cubicBezTo>
                    <a:cubicBezTo>
                      <a:pt x="118" y="400"/>
                      <a:pt x="96" y="400"/>
                      <a:pt x="86" y="400"/>
                    </a:cubicBezTo>
                    <a:cubicBezTo>
                      <a:pt x="70" y="400"/>
                      <a:pt x="26" y="403"/>
                      <a:pt x="10" y="403"/>
                    </a:cubicBezTo>
                    <a:cubicBezTo>
                      <a:pt x="5" y="403"/>
                      <a:pt x="0" y="400"/>
                      <a:pt x="0" y="393"/>
                    </a:cubicBezTo>
                    <a:cubicBezTo>
                      <a:pt x="0" y="381"/>
                      <a:pt x="7" y="381"/>
                      <a:pt x="17" y="381"/>
                    </a:cubicBezTo>
                    <a:cubicBezTo>
                      <a:pt x="65" y="381"/>
                      <a:pt x="65" y="376"/>
                      <a:pt x="70" y="357"/>
                    </a:cubicBezTo>
                    <a:cubicBezTo>
                      <a:pt x="96" y="253"/>
                      <a:pt x="122" y="148"/>
                      <a:pt x="149" y="43"/>
                    </a:cubicBezTo>
                    <a:cubicBezTo>
                      <a:pt x="151" y="36"/>
                      <a:pt x="150" y="35"/>
                      <a:pt x="151" y="31"/>
                    </a:cubicBezTo>
                    <a:cubicBezTo>
                      <a:pt x="151" y="26"/>
                      <a:pt x="149" y="24"/>
                      <a:pt x="137" y="24"/>
                    </a:cubicBezTo>
                    <a:cubicBezTo>
                      <a:pt x="127" y="22"/>
                      <a:pt x="122" y="22"/>
                      <a:pt x="115" y="22"/>
                    </a:cubicBezTo>
                    <a:cubicBezTo>
                      <a:pt x="103" y="22"/>
                      <a:pt x="96" y="22"/>
                      <a:pt x="96" y="14"/>
                    </a:cubicBezTo>
                    <a:cubicBezTo>
                      <a:pt x="96" y="0"/>
                      <a:pt x="106" y="0"/>
                      <a:pt x="108" y="0"/>
                    </a:cubicBezTo>
                    <a:cubicBezTo>
                      <a:pt x="120" y="0"/>
                      <a:pt x="134" y="2"/>
                      <a:pt x="144" y="2"/>
                    </a:cubicBezTo>
                    <a:cubicBezTo>
                      <a:pt x="156" y="2"/>
                      <a:pt x="175" y="2"/>
                      <a:pt x="185" y="2"/>
                    </a:cubicBezTo>
                    <a:cubicBezTo>
                      <a:pt x="204" y="2"/>
                      <a:pt x="247" y="0"/>
                      <a:pt x="264" y="0"/>
                    </a:cubicBezTo>
                    <a:cubicBezTo>
                      <a:pt x="271" y="0"/>
                      <a:pt x="274" y="7"/>
                      <a:pt x="274" y="10"/>
                    </a:cubicBezTo>
                    <a:cubicBezTo>
                      <a:pt x="274" y="22"/>
                      <a:pt x="264" y="22"/>
                      <a:pt x="254" y="22"/>
                    </a:cubicBezTo>
                    <a:cubicBezTo>
                      <a:pt x="209" y="22"/>
                      <a:pt x="209" y="26"/>
                      <a:pt x="204" y="46"/>
                    </a:cubicBezTo>
                    <a:cubicBezTo>
                      <a:pt x="192" y="91"/>
                      <a:pt x="180" y="137"/>
                      <a:pt x="168" y="182"/>
                    </a:cubicBezTo>
                    <a:cubicBezTo>
                      <a:pt x="234" y="182"/>
                      <a:pt x="301" y="182"/>
                      <a:pt x="367" y="182"/>
                    </a:cubicBezTo>
                    <a:cubicBezTo>
                      <a:pt x="378" y="136"/>
                      <a:pt x="389" y="90"/>
                      <a:pt x="401" y="43"/>
                    </a:cubicBezTo>
                    <a:cubicBezTo>
                      <a:pt x="403" y="36"/>
                      <a:pt x="402" y="35"/>
                      <a:pt x="403" y="31"/>
                    </a:cubicBezTo>
                    <a:cubicBezTo>
                      <a:pt x="403" y="26"/>
                      <a:pt x="403" y="24"/>
                      <a:pt x="391" y="24"/>
                    </a:cubicBezTo>
                    <a:cubicBezTo>
                      <a:pt x="379" y="22"/>
                      <a:pt x="375" y="22"/>
                      <a:pt x="367" y="22"/>
                    </a:cubicBezTo>
                    <a:cubicBezTo>
                      <a:pt x="355" y="22"/>
                      <a:pt x="348" y="22"/>
                      <a:pt x="348" y="14"/>
                    </a:cubicBezTo>
                    <a:cubicBezTo>
                      <a:pt x="348" y="0"/>
                      <a:pt x="357" y="0"/>
                      <a:pt x="362" y="0"/>
                    </a:cubicBezTo>
                    <a:cubicBezTo>
                      <a:pt x="372" y="0"/>
                      <a:pt x="386" y="2"/>
                      <a:pt x="398" y="2"/>
                    </a:cubicBezTo>
                    <a:cubicBezTo>
                      <a:pt x="408" y="2"/>
                      <a:pt x="429" y="2"/>
                      <a:pt x="439" y="2"/>
                    </a:cubicBezTo>
                    <a:cubicBezTo>
                      <a:pt x="456" y="2"/>
                      <a:pt x="499" y="0"/>
                      <a:pt x="516" y="0"/>
                    </a:cubicBezTo>
                    <a:cubicBezTo>
                      <a:pt x="523" y="0"/>
                      <a:pt x="525" y="7"/>
                      <a:pt x="525" y="10"/>
                    </a:cubicBezTo>
                    <a:cubicBezTo>
                      <a:pt x="525" y="22"/>
                      <a:pt x="518" y="22"/>
                      <a:pt x="506" y="22"/>
                    </a:cubicBezTo>
                    <a:cubicBezTo>
                      <a:pt x="463" y="22"/>
                      <a:pt x="461" y="26"/>
                      <a:pt x="456" y="4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48" name="Freeform 247"/>
              <p:cNvSpPr/>
              <p:nvPr/>
            </p:nvSpPr>
            <p:spPr>
              <a:xfrm>
                <a:off x="9124920" y="3116880"/>
                <a:ext cx="1090080" cy="12240"/>
              </a:xfrm>
              <a:custGeom>
                <a:avLst/>
                <a:gdLst/>
                <a:ahLst/>
                <a:cxnLst/>
                <a:rect l="0" t="0" r="r" b="b"/>
                <a:pathLst>
                  <a:path w="3028" h="34">
                    <a:moveTo>
                      <a:pt x="1514" y="34"/>
                    </a:moveTo>
                    <a:cubicBezTo>
                      <a:pt x="1009" y="34"/>
                      <a:pt x="505" y="34"/>
                      <a:pt x="0" y="34"/>
                    </a:cubicBezTo>
                    <a:cubicBezTo>
                      <a:pt x="0" y="22"/>
                      <a:pt x="0" y="11"/>
                      <a:pt x="0" y="0"/>
                    </a:cubicBezTo>
                    <a:cubicBezTo>
                      <a:pt x="1009" y="0"/>
                      <a:pt x="2019" y="0"/>
                      <a:pt x="3028" y="0"/>
                    </a:cubicBezTo>
                    <a:cubicBezTo>
                      <a:pt x="3028" y="11"/>
                      <a:pt x="3028" y="22"/>
                      <a:pt x="3028" y="34"/>
                    </a:cubicBezTo>
                    <a:cubicBezTo>
                      <a:pt x="2523" y="34"/>
                      <a:pt x="2019" y="34"/>
                      <a:pt x="1514" y="3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-32760" rIns="90000" bIns="-3276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49" name="Freeform 248"/>
              <p:cNvSpPr/>
              <p:nvPr/>
            </p:nvSpPr>
            <p:spPr>
              <a:xfrm>
                <a:off x="9267480" y="3196080"/>
                <a:ext cx="150120" cy="214200"/>
              </a:xfrm>
              <a:custGeom>
                <a:avLst/>
                <a:gdLst/>
                <a:ahLst/>
                <a:cxnLst/>
                <a:rect l="0" t="0" r="r" b="b"/>
                <a:pathLst>
                  <a:path w="417" h="595">
                    <a:moveTo>
                      <a:pt x="257" y="338"/>
                    </a:moveTo>
                    <a:cubicBezTo>
                      <a:pt x="189" y="418"/>
                      <a:pt x="121" y="498"/>
                      <a:pt x="53" y="578"/>
                    </a:cubicBezTo>
                    <a:cubicBezTo>
                      <a:pt x="46" y="587"/>
                      <a:pt x="40" y="595"/>
                      <a:pt x="26" y="595"/>
                    </a:cubicBezTo>
                    <a:cubicBezTo>
                      <a:pt x="13" y="595"/>
                      <a:pt x="0" y="585"/>
                      <a:pt x="0" y="571"/>
                    </a:cubicBezTo>
                    <a:cubicBezTo>
                      <a:pt x="0" y="561"/>
                      <a:pt x="5" y="556"/>
                      <a:pt x="14" y="544"/>
                    </a:cubicBezTo>
                    <a:cubicBezTo>
                      <a:pt x="92" y="468"/>
                      <a:pt x="170" y="391"/>
                      <a:pt x="247" y="314"/>
                    </a:cubicBezTo>
                    <a:cubicBezTo>
                      <a:pt x="220" y="238"/>
                      <a:pt x="193" y="162"/>
                      <a:pt x="166" y="86"/>
                    </a:cubicBezTo>
                    <a:cubicBezTo>
                      <a:pt x="144" y="29"/>
                      <a:pt x="139" y="24"/>
                      <a:pt x="110" y="19"/>
                    </a:cubicBezTo>
                    <a:cubicBezTo>
                      <a:pt x="108" y="16"/>
                      <a:pt x="103" y="17"/>
                      <a:pt x="103" y="10"/>
                    </a:cubicBezTo>
                    <a:cubicBezTo>
                      <a:pt x="103" y="0"/>
                      <a:pt x="115" y="0"/>
                      <a:pt x="120" y="0"/>
                    </a:cubicBezTo>
                    <a:cubicBezTo>
                      <a:pt x="158" y="0"/>
                      <a:pt x="204" y="12"/>
                      <a:pt x="221" y="60"/>
                    </a:cubicBezTo>
                    <a:cubicBezTo>
                      <a:pt x="278" y="220"/>
                      <a:pt x="336" y="380"/>
                      <a:pt x="393" y="539"/>
                    </a:cubicBezTo>
                    <a:cubicBezTo>
                      <a:pt x="401" y="556"/>
                      <a:pt x="405" y="568"/>
                      <a:pt x="413" y="578"/>
                    </a:cubicBezTo>
                    <a:cubicBezTo>
                      <a:pt x="415" y="580"/>
                      <a:pt x="417" y="583"/>
                      <a:pt x="417" y="585"/>
                    </a:cubicBezTo>
                    <a:cubicBezTo>
                      <a:pt x="417" y="587"/>
                      <a:pt x="417" y="592"/>
                      <a:pt x="408" y="595"/>
                    </a:cubicBezTo>
                    <a:cubicBezTo>
                      <a:pt x="401" y="595"/>
                      <a:pt x="395" y="595"/>
                      <a:pt x="389" y="595"/>
                    </a:cubicBezTo>
                    <a:cubicBezTo>
                      <a:pt x="367" y="595"/>
                      <a:pt x="357" y="595"/>
                      <a:pt x="345" y="575"/>
                    </a:cubicBezTo>
                    <a:cubicBezTo>
                      <a:pt x="331" y="556"/>
                      <a:pt x="290" y="427"/>
                      <a:pt x="257" y="33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50" name="Freeform 249"/>
              <p:cNvSpPr/>
              <p:nvPr/>
            </p:nvSpPr>
            <p:spPr>
              <a:xfrm>
                <a:off x="9442800" y="3307320"/>
                <a:ext cx="189000" cy="145080"/>
              </a:xfrm>
              <a:custGeom>
                <a:avLst/>
                <a:gdLst/>
                <a:ahLst/>
                <a:cxnLst/>
                <a:rect l="0" t="0" r="r" b="b"/>
                <a:pathLst>
                  <a:path w="525" h="403">
                    <a:moveTo>
                      <a:pt x="453" y="48"/>
                    </a:moveTo>
                    <a:cubicBezTo>
                      <a:pt x="428" y="151"/>
                      <a:pt x="402" y="254"/>
                      <a:pt x="377" y="357"/>
                    </a:cubicBezTo>
                    <a:cubicBezTo>
                      <a:pt x="377" y="362"/>
                      <a:pt x="374" y="367"/>
                      <a:pt x="374" y="372"/>
                    </a:cubicBezTo>
                    <a:cubicBezTo>
                      <a:pt x="374" y="376"/>
                      <a:pt x="374" y="376"/>
                      <a:pt x="386" y="379"/>
                    </a:cubicBezTo>
                    <a:cubicBezTo>
                      <a:pt x="398" y="381"/>
                      <a:pt x="401" y="381"/>
                      <a:pt x="410" y="381"/>
                    </a:cubicBezTo>
                    <a:cubicBezTo>
                      <a:pt x="422" y="381"/>
                      <a:pt x="429" y="381"/>
                      <a:pt x="429" y="388"/>
                    </a:cubicBezTo>
                    <a:cubicBezTo>
                      <a:pt x="429" y="403"/>
                      <a:pt x="420" y="403"/>
                      <a:pt x="417" y="403"/>
                    </a:cubicBezTo>
                    <a:cubicBezTo>
                      <a:pt x="405" y="403"/>
                      <a:pt x="391" y="400"/>
                      <a:pt x="379" y="400"/>
                    </a:cubicBezTo>
                    <a:cubicBezTo>
                      <a:pt x="369" y="400"/>
                      <a:pt x="348" y="400"/>
                      <a:pt x="338" y="400"/>
                    </a:cubicBezTo>
                    <a:cubicBezTo>
                      <a:pt x="321" y="400"/>
                      <a:pt x="278" y="403"/>
                      <a:pt x="262" y="403"/>
                    </a:cubicBezTo>
                    <a:cubicBezTo>
                      <a:pt x="257" y="403"/>
                      <a:pt x="252" y="398"/>
                      <a:pt x="252" y="393"/>
                    </a:cubicBezTo>
                    <a:cubicBezTo>
                      <a:pt x="252" y="381"/>
                      <a:pt x="259" y="381"/>
                      <a:pt x="269" y="381"/>
                    </a:cubicBezTo>
                    <a:cubicBezTo>
                      <a:pt x="317" y="381"/>
                      <a:pt x="317" y="376"/>
                      <a:pt x="321" y="355"/>
                    </a:cubicBezTo>
                    <a:cubicBezTo>
                      <a:pt x="334" y="304"/>
                      <a:pt x="347" y="254"/>
                      <a:pt x="360" y="204"/>
                    </a:cubicBezTo>
                    <a:cubicBezTo>
                      <a:pt x="294" y="204"/>
                      <a:pt x="229" y="204"/>
                      <a:pt x="163" y="204"/>
                    </a:cubicBezTo>
                    <a:cubicBezTo>
                      <a:pt x="150" y="255"/>
                      <a:pt x="136" y="306"/>
                      <a:pt x="122" y="357"/>
                    </a:cubicBezTo>
                    <a:cubicBezTo>
                      <a:pt x="120" y="367"/>
                      <a:pt x="120" y="369"/>
                      <a:pt x="120" y="372"/>
                    </a:cubicBezTo>
                    <a:cubicBezTo>
                      <a:pt x="120" y="376"/>
                      <a:pt x="120" y="376"/>
                      <a:pt x="134" y="379"/>
                    </a:cubicBezTo>
                    <a:cubicBezTo>
                      <a:pt x="144" y="381"/>
                      <a:pt x="146" y="381"/>
                      <a:pt x="156" y="381"/>
                    </a:cubicBezTo>
                    <a:cubicBezTo>
                      <a:pt x="170" y="381"/>
                      <a:pt x="175" y="381"/>
                      <a:pt x="175" y="388"/>
                    </a:cubicBezTo>
                    <a:cubicBezTo>
                      <a:pt x="175" y="403"/>
                      <a:pt x="166" y="403"/>
                      <a:pt x="163" y="403"/>
                    </a:cubicBezTo>
                    <a:cubicBezTo>
                      <a:pt x="154" y="403"/>
                      <a:pt x="137" y="400"/>
                      <a:pt x="125" y="400"/>
                    </a:cubicBezTo>
                    <a:cubicBezTo>
                      <a:pt x="115" y="400"/>
                      <a:pt x="96" y="400"/>
                      <a:pt x="84" y="400"/>
                    </a:cubicBezTo>
                    <a:cubicBezTo>
                      <a:pt x="67" y="400"/>
                      <a:pt x="26" y="403"/>
                      <a:pt x="7" y="403"/>
                    </a:cubicBezTo>
                    <a:cubicBezTo>
                      <a:pt x="2" y="403"/>
                      <a:pt x="0" y="398"/>
                      <a:pt x="0" y="393"/>
                    </a:cubicBezTo>
                    <a:cubicBezTo>
                      <a:pt x="0" y="381"/>
                      <a:pt x="7" y="381"/>
                      <a:pt x="17" y="381"/>
                    </a:cubicBezTo>
                    <a:cubicBezTo>
                      <a:pt x="62" y="381"/>
                      <a:pt x="65" y="376"/>
                      <a:pt x="70" y="355"/>
                    </a:cubicBezTo>
                    <a:cubicBezTo>
                      <a:pt x="95" y="251"/>
                      <a:pt x="121" y="147"/>
                      <a:pt x="146" y="43"/>
                    </a:cubicBezTo>
                    <a:cubicBezTo>
                      <a:pt x="149" y="34"/>
                      <a:pt x="149" y="31"/>
                      <a:pt x="149" y="29"/>
                    </a:cubicBezTo>
                    <a:cubicBezTo>
                      <a:pt x="149" y="24"/>
                      <a:pt x="149" y="22"/>
                      <a:pt x="137" y="22"/>
                    </a:cubicBezTo>
                    <a:cubicBezTo>
                      <a:pt x="125" y="22"/>
                      <a:pt x="115" y="22"/>
                      <a:pt x="113" y="22"/>
                    </a:cubicBezTo>
                    <a:cubicBezTo>
                      <a:pt x="101" y="22"/>
                      <a:pt x="94" y="22"/>
                      <a:pt x="94" y="12"/>
                    </a:cubicBezTo>
                    <a:cubicBezTo>
                      <a:pt x="94" y="0"/>
                      <a:pt x="103" y="0"/>
                      <a:pt x="108" y="0"/>
                    </a:cubicBezTo>
                    <a:cubicBezTo>
                      <a:pt x="118" y="0"/>
                      <a:pt x="132" y="0"/>
                      <a:pt x="144" y="0"/>
                    </a:cubicBezTo>
                    <a:cubicBezTo>
                      <a:pt x="154" y="2"/>
                      <a:pt x="175" y="2"/>
                      <a:pt x="185" y="2"/>
                    </a:cubicBezTo>
                    <a:cubicBezTo>
                      <a:pt x="202" y="2"/>
                      <a:pt x="245" y="0"/>
                      <a:pt x="262" y="0"/>
                    </a:cubicBezTo>
                    <a:cubicBezTo>
                      <a:pt x="269" y="0"/>
                      <a:pt x="271" y="5"/>
                      <a:pt x="271" y="7"/>
                    </a:cubicBezTo>
                    <a:cubicBezTo>
                      <a:pt x="271" y="22"/>
                      <a:pt x="264" y="22"/>
                      <a:pt x="254" y="22"/>
                    </a:cubicBezTo>
                    <a:cubicBezTo>
                      <a:pt x="209" y="22"/>
                      <a:pt x="206" y="24"/>
                      <a:pt x="202" y="46"/>
                    </a:cubicBezTo>
                    <a:cubicBezTo>
                      <a:pt x="190" y="91"/>
                      <a:pt x="179" y="137"/>
                      <a:pt x="168" y="182"/>
                    </a:cubicBezTo>
                    <a:cubicBezTo>
                      <a:pt x="234" y="182"/>
                      <a:pt x="299" y="182"/>
                      <a:pt x="365" y="182"/>
                    </a:cubicBezTo>
                    <a:cubicBezTo>
                      <a:pt x="377" y="136"/>
                      <a:pt x="389" y="90"/>
                      <a:pt x="401" y="43"/>
                    </a:cubicBezTo>
                    <a:cubicBezTo>
                      <a:pt x="403" y="34"/>
                      <a:pt x="403" y="31"/>
                      <a:pt x="403" y="29"/>
                    </a:cubicBezTo>
                    <a:cubicBezTo>
                      <a:pt x="403" y="24"/>
                      <a:pt x="401" y="22"/>
                      <a:pt x="389" y="22"/>
                    </a:cubicBezTo>
                    <a:cubicBezTo>
                      <a:pt x="379" y="22"/>
                      <a:pt x="374" y="22"/>
                      <a:pt x="367" y="22"/>
                    </a:cubicBezTo>
                    <a:cubicBezTo>
                      <a:pt x="355" y="22"/>
                      <a:pt x="348" y="22"/>
                      <a:pt x="348" y="12"/>
                    </a:cubicBezTo>
                    <a:cubicBezTo>
                      <a:pt x="348" y="0"/>
                      <a:pt x="357" y="0"/>
                      <a:pt x="360" y="0"/>
                    </a:cubicBezTo>
                    <a:cubicBezTo>
                      <a:pt x="372" y="0"/>
                      <a:pt x="386" y="0"/>
                      <a:pt x="398" y="0"/>
                    </a:cubicBezTo>
                    <a:cubicBezTo>
                      <a:pt x="408" y="2"/>
                      <a:pt x="427" y="2"/>
                      <a:pt x="439" y="2"/>
                    </a:cubicBezTo>
                    <a:cubicBezTo>
                      <a:pt x="456" y="2"/>
                      <a:pt x="499" y="0"/>
                      <a:pt x="516" y="0"/>
                    </a:cubicBezTo>
                    <a:cubicBezTo>
                      <a:pt x="523" y="0"/>
                      <a:pt x="525" y="5"/>
                      <a:pt x="525" y="7"/>
                    </a:cubicBezTo>
                    <a:cubicBezTo>
                      <a:pt x="525" y="22"/>
                      <a:pt x="518" y="22"/>
                      <a:pt x="504" y="22"/>
                    </a:cubicBezTo>
                    <a:cubicBezTo>
                      <a:pt x="461" y="22"/>
                      <a:pt x="461" y="24"/>
                      <a:pt x="453" y="4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51" name="Freeform 250"/>
              <p:cNvSpPr/>
              <p:nvPr/>
            </p:nvSpPr>
            <p:spPr>
              <a:xfrm>
                <a:off x="9657000" y="3307320"/>
                <a:ext cx="189000" cy="145080"/>
              </a:xfrm>
              <a:custGeom>
                <a:avLst/>
                <a:gdLst/>
                <a:ahLst/>
                <a:cxnLst/>
                <a:rect l="0" t="0" r="r" b="b"/>
                <a:pathLst>
                  <a:path w="525" h="403">
                    <a:moveTo>
                      <a:pt x="453" y="48"/>
                    </a:moveTo>
                    <a:cubicBezTo>
                      <a:pt x="428" y="151"/>
                      <a:pt x="402" y="254"/>
                      <a:pt x="377" y="357"/>
                    </a:cubicBezTo>
                    <a:cubicBezTo>
                      <a:pt x="377" y="362"/>
                      <a:pt x="374" y="367"/>
                      <a:pt x="374" y="372"/>
                    </a:cubicBezTo>
                    <a:cubicBezTo>
                      <a:pt x="374" y="376"/>
                      <a:pt x="374" y="376"/>
                      <a:pt x="386" y="379"/>
                    </a:cubicBezTo>
                    <a:cubicBezTo>
                      <a:pt x="398" y="381"/>
                      <a:pt x="401" y="381"/>
                      <a:pt x="410" y="381"/>
                    </a:cubicBezTo>
                    <a:cubicBezTo>
                      <a:pt x="422" y="381"/>
                      <a:pt x="429" y="381"/>
                      <a:pt x="429" y="388"/>
                    </a:cubicBezTo>
                    <a:cubicBezTo>
                      <a:pt x="429" y="403"/>
                      <a:pt x="420" y="403"/>
                      <a:pt x="417" y="403"/>
                    </a:cubicBezTo>
                    <a:cubicBezTo>
                      <a:pt x="405" y="403"/>
                      <a:pt x="391" y="400"/>
                      <a:pt x="379" y="400"/>
                    </a:cubicBezTo>
                    <a:cubicBezTo>
                      <a:pt x="369" y="400"/>
                      <a:pt x="348" y="400"/>
                      <a:pt x="338" y="400"/>
                    </a:cubicBezTo>
                    <a:cubicBezTo>
                      <a:pt x="321" y="400"/>
                      <a:pt x="278" y="403"/>
                      <a:pt x="262" y="403"/>
                    </a:cubicBezTo>
                    <a:cubicBezTo>
                      <a:pt x="257" y="403"/>
                      <a:pt x="252" y="398"/>
                      <a:pt x="252" y="393"/>
                    </a:cubicBezTo>
                    <a:cubicBezTo>
                      <a:pt x="252" y="381"/>
                      <a:pt x="259" y="381"/>
                      <a:pt x="271" y="381"/>
                    </a:cubicBezTo>
                    <a:cubicBezTo>
                      <a:pt x="317" y="381"/>
                      <a:pt x="317" y="376"/>
                      <a:pt x="321" y="355"/>
                    </a:cubicBezTo>
                    <a:cubicBezTo>
                      <a:pt x="334" y="304"/>
                      <a:pt x="347" y="254"/>
                      <a:pt x="360" y="204"/>
                    </a:cubicBezTo>
                    <a:cubicBezTo>
                      <a:pt x="294" y="204"/>
                      <a:pt x="229" y="204"/>
                      <a:pt x="163" y="204"/>
                    </a:cubicBezTo>
                    <a:cubicBezTo>
                      <a:pt x="150" y="255"/>
                      <a:pt x="138" y="306"/>
                      <a:pt x="125" y="357"/>
                    </a:cubicBezTo>
                    <a:cubicBezTo>
                      <a:pt x="122" y="367"/>
                      <a:pt x="122" y="369"/>
                      <a:pt x="122" y="372"/>
                    </a:cubicBezTo>
                    <a:cubicBezTo>
                      <a:pt x="122" y="376"/>
                      <a:pt x="122" y="376"/>
                      <a:pt x="134" y="379"/>
                    </a:cubicBezTo>
                    <a:cubicBezTo>
                      <a:pt x="144" y="381"/>
                      <a:pt x="146" y="381"/>
                      <a:pt x="156" y="381"/>
                    </a:cubicBezTo>
                    <a:cubicBezTo>
                      <a:pt x="170" y="381"/>
                      <a:pt x="175" y="381"/>
                      <a:pt x="175" y="388"/>
                    </a:cubicBezTo>
                    <a:cubicBezTo>
                      <a:pt x="175" y="403"/>
                      <a:pt x="166" y="403"/>
                      <a:pt x="163" y="403"/>
                    </a:cubicBezTo>
                    <a:cubicBezTo>
                      <a:pt x="154" y="403"/>
                      <a:pt x="137" y="400"/>
                      <a:pt x="125" y="400"/>
                    </a:cubicBezTo>
                    <a:cubicBezTo>
                      <a:pt x="115" y="400"/>
                      <a:pt x="96" y="400"/>
                      <a:pt x="86" y="400"/>
                    </a:cubicBezTo>
                    <a:cubicBezTo>
                      <a:pt x="67" y="400"/>
                      <a:pt x="26" y="403"/>
                      <a:pt x="10" y="403"/>
                    </a:cubicBezTo>
                    <a:cubicBezTo>
                      <a:pt x="2" y="403"/>
                      <a:pt x="0" y="398"/>
                      <a:pt x="0" y="393"/>
                    </a:cubicBezTo>
                    <a:cubicBezTo>
                      <a:pt x="0" y="381"/>
                      <a:pt x="7" y="381"/>
                      <a:pt x="17" y="381"/>
                    </a:cubicBezTo>
                    <a:cubicBezTo>
                      <a:pt x="62" y="381"/>
                      <a:pt x="65" y="376"/>
                      <a:pt x="70" y="355"/>
                    </a:cubicBezTo>
                    <a:cubicBezTo>
                      <a:pt x="95" y="251"/>
                      <a:pt x="121" y="147"/>
                      <a:pt x="146" y="43"/>
                    </a:cubicBezTo>
                    <a:cubicBezTo>
                      <a:pt x="149" y="34"/>
                      <a:pt x="149" y="31"/>
                      <a:pt x="149" y="29"/>
                    </a:cubicBezTo>
                    <a:cubicBezTo>
                      <a:pt x="149" y="24"/>
                      <a:pt x="149" y="22"/>
                      <a:pt x="137" y="22"/>
                    </a:cubicBezTo>
                    <a:cubicBezTo>
                      <a:pt x="125" y="22"/>
                      <a:pt x="115" y="22"/>
                      <a:pt x="113" y="22"/>
                    </a:cubicBezTo>
                    <a:cubicBezTo>
                      <a:pt x="101" y="22"/>
                      <a:pt x="94" y="22"/>
                      <a:pt x="94" y="12"/>
                    </a:cubicBezTo>
                    <a:cubicBezTo>
                      <a:pt x="94" y="0"/>
                      <a:pt x="103" y="0"/>
                      <a:pt x="108" y="0"/>
                    </a:cubicBezTo>
                    <a:cubicBezTo>
                      <a:pt x="118" y="0"/>
                      <a:pt x="132" y="0"/>
                      <a:pt x="144" y="0"/>
                    </a:cubicBezTo>
                    <a:cubicBezTo>
                      <a:pt x="154" y="2"/>
                      <a:pt x="175" y="2"/>
                      <a:pt x="185" y="2"/>
                    </a:cubicBezTo>
                    <a:cubicBezTo>
                      <a:pt x="202" y="2"/>
                      <a:pt x="245" y="0"/>
                      <a:pt x="262" y="0"/>
                    </a:cubicBezTo>
                    <a:cubicBezTo>
                      <a:pt x="271" y="0"/>
                      <a:pt x="271" y="5"/>
                      <a:pt x="271" y="7"/>
                    </a:cubicBezTo>
                    <a:cubicBezTo>
                      <a:pt x="271" y="22"/>
                      <a:pt x="264" y="22"/>
                      <a:pt x="254" y="22"/>
                    </a:cubicBezTo>
                    <a:cubicBezTo>
                      <a:pt x="209" y="22"/>
                      <a:pt x="206" y="24"/>
                      <a:pt x="202" y="46"/>
                    </a:cubicBezTo>
                    <a:cubicBezTo>
                      <a:pt x="190" y="91"/>
                      <a:pt x="179" y="137"/>
                      <a:pt x="168" y="182"/>
                    </a:cubicBezTo>
                    <a:cubicBezTo>
                      <a:pt x="234" y="182"/>
                      <a:pt x="299" y="182"/>
                      <a:pt x="365" y="182"/>
                    </a:cubicBezTo>
                    <a:cubicBezTo>
                      <a:pt x="377" y="136"/>
                      <a:pt x="389" y="90"/>
                      <a:pt x="401" y="43"/>
                    </a:cubicBezTo>
                    <a:cubicBezTo>
                      <a:pt x="403" y="34"/>
                      <a:pt x="403" y="31"/>
                      <a:pt x="403" y="29"/>
                    </a:cubicBezTo>
                    <a:cubicBezTo>
                      <a:pt x="403" y="24"/>
                      <a:pt x="401" y="22"/>
                      <a:pt x="389" y="22"/>
                    </a:cubicBezTo>
                    <a:cubicBezTo>
                      <a:pt x="379" y="22"/>
                      <a:pt x="374" y="22"/>
                      <a:pt x="367" y="22"/>
                    </a:cubicBezTo>
                    <a:cubicBezTo>
                      <a:pt x="355" y="22"/>
                      <a:pt x="348" y="22"/>
                      <a:pt x="348" y="12"/>
                    </a:cubicBezTo>
                    <a:cubicBezTo>
                      <a:pt x="348" y="0"/>
                      <a:pt x="357" y="0"/>
                      <a:pt x="360" y="0"/>
                    </a:cubicBezTo>
                    <a:cubicBezTo>
                      <a:pt x="372" y="0"/>
                      <a:pt x="386" y="0"/>
                      <a:pt x="398" y="0"/>
                    </a:cubicBezTo>
                    <a:cubicBezTo>
                      <a:pt x="408" y="2"/>
                      <a:pt x="427" y="2"/>
                      <a:pt x="439" y="2"/>
                    </a:cubicBezTo>
                    <a:cubicBezTo>
                      <a:pt x="456" y="2"/>
                      <a:pt x="499" y="0"/>
                      <a:pt x="516" y="0"/>
                    </a:cubicBezTo>
                    <a:cubicBezTo>
                      <a:pt x="523" y="0"/>
                      <a:pt x="525" y="5"/>
                      <a:pt x="525" y="7"/>
                    </a:cubicBezTo>
                    <a:cubicBezTo>
                      <a:pt x="525" y="22"/>
                      <a:pt x="518" y="22"/>
                      <a:pt x="504" y="22"/>
                    </a:cubicBezTo>
                    <a:cubicBezTo>
                      <a:pt x="461" y="22"/>
                      <a:pt x="461" y="24"/>
                      <a:pt x="453" y="4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52" name="Freeform 251"/>
              <p:cNvSpPr/>
              <p:nvPr/>
            </p:nvSpPr>
            <p:spPr>
              <a:xfrm>
                <a:off x="9871200" y="3307320"/>
                <a:ext cx="189000" cy="145080"/>
              </a:xfrm>
              <a:custGeom>
                <a:avLst/>
                <a:gdLst/>
                <a:ahLst/>
                <a:cxnLst/>
                <a:rect l="0" t="0" r="r" b="b"/>
                <a:pathLst>
                  <a:path w="525" h="403">
                    <a:moveTo>
                      <a:pt x="456" y="48"/>
                    </a:moveTo>
                    <a:cubicBezTo>
                      <a:pt x="429" y="151"/>
                      <a:pt x="403" y="254"/>
                      <a:pt x="377" y="357"/>
                    </a:cubicBezTo>
                    <a:cubicBezTo>
                      <a:pt x="377" y="362"/>
                      <a:pt x="374" y="367"/>
                      <a:pt x="374" y="372"/>
                    </a:cubicBezTo>
                    <a:cubicBezTo>
                      <a:pt x="374" y="376"/>
                      <a:pt x="374" y="376"/>
                      <a:pt x="389" y="379"/>
                    </a:cubicBezTo>
                    <a:cubicBezTo>
                      <a:pt x="398" y="381"/>
                      <a:pt x="401" y="381"/>
                      <a:pt x="410" y="381"/>
                    </a:cubicBezTo>
                    <a:cubicBezTo>
                      <a:pt x="425" y="381"/>
                      <a:pt x="429" y="381"/>
                      <a:pt x="429" y="388"/>
                    </a:cubicBezTo>
                    <a:cubicBezTo>
                      <a:pt x="429" y="403"/>
                      <a:pt x="420" y="403"/>
                      <a:pt x="417" y="403"/>
                    </a:cubicBezTo>
                    <a:cubicBezTo>
                      <a:pt x="405" y="403"/>
                      <a:pt x="391" y="400"/>
                      <a:pt x="379" y="400"/>
                    </a:cubicBezTo>
                    <a:cubicBezTo>
                      <a:pt x="369" y="400"/>
                      <a:pt x="348" y="400"/>
                      <a:pt x="338" y="400"/>
                    </a:cubicBezTo>
                    <a:cubicBezTo>
                      <a:pt x="321" y="400"/>
                      <a:pt x="278" y="403"/>
                      <a:pt x="262" y="403"/>
                    </a:cubicBezTo>
                    <a:cubicBezTo>
                      <a:pt x="257" y="403"/>
                      <a:pt x="252" y="398"/>
                      <a:pt x="252" y="393"/>
                    </a:cubicBezTo>
                    <a:cubicBezTo>
                      <a:pt x="252" y="381"/>
                      <a:pt x="259" y="381"/>
                      <a:pt x="271" y="381"/>
                    </a:cubicBezTo>
                    <a:cubicBezTo>
                      <a:pt x="317" y="381"/>
                      <a:pt x="317" y="376"/>
                      <a:pt x="321" y="355"/>
                    </a:cubicBezTo>
                    <a:cubicBezTo>
                      <a:pt x="334" y="304"/>
                      <a:pt x="347" y="254"/>
                      <a:pt x="360" y="204"/>
                    </a:cubicBezTo>
                    <a:cubicBezTo>
                      <a:pt x="294" y="204"/>
                      <a:pt x="229" y="204"/>
                      <a:pt x="163" y="204"/>
                    </a:cubicBezTo>
                    <a:cubicBezTo>
                      <a:pt x="150" y="255"/>
                      <a:pt x="138" y="306"/>
                      <a:pt x="125" y="357"/>
                    </a:cubicBezTo>
                    <a:cubicBezTo>
                      <a:pt x="122" y="367"/>
                      <a:pt x="122" y="369"/>
                      <a:pt x="122" y="372"/>
                    </a:cubicBezTo>
                    <a:cubicBezTo>
                      <a:pt x="122" y="376"/>
                      <a:pt x="122" y="376"/>
                      <a:pt x="134" y="379"/>
                    </a:cubicBezTo>
                    <a:cubicBezTo>
                      <a:pt x="144" y="381"/>
                      <a:pt x="146" y="381"/>
                      <a:pt x="156" y="381"/>
                    </a:cubicBezTo>
                    <a:cubicBezTo>
                      <a:pt x="170" y="381"/>
                      <a:pt x="175" y="381"/>
                      <a:pt x="175" y="388"/>
                    </a:cubicBezTo>
                    <a:cubicBezTo>
                      <a:pt x="175" y="403"/>
                      <a:pt x="168" y="403"/>
                      <a:pt x="163" y="403"/>
                    </a:cubicBezTo>
                    <a:cubicBezTo>
                      <a:pt x="154" y="403"/>
                      <a:pt x="137" y="400"/>
                      <a:pt x="127" y="400"/>
                    </a:cubicBezTo>
                    <a:cubicBezTo>
                      <a:pt x="115" y="400"/>
                      <a:pt x="96" y="400"/>
                      <a:pt x="86" y="400"/>
                    </a:cubicBezTo>
                    <a:cubicBezTo>
                      <a:pt x="67" y="400"/>
                      <a:pt x="26" y="403"/>
                      <a:pt x="10" y="403"/>
                    </a:cubicBezTo>
                    <a:cubicBezTo>
                      <a:pt x="2" y="403"/>
                      <a:pt x="0" y="398"/>
                      <a:pt x="0" y="393"/>
                    </a:cubicBezTo>
                    <a:cubicBezTo>
                      <a:pt x="0" y="381"/>
                      <a:pt x="7" y="381"/>
                      <a:pt x="17" y="381"/>
                    </a:cubicBezTo>
                    <a:cubicBezTo>
                      <a:pt x="62" y="381"/>
                      <a:pt x="65" y="376"/>
                      <a:pt x="70" y="355"/>
                    </a:cubicBezTo>
                    <a:cubicBezTo>
                      <a:pt x="95" y="251"/>
                      <a:pt x="121" y="147"/>
                      <a:pt x="146" y="43"/>
                    </a:cubicBezTo>
                    <a:cubicBezTo>
                      <a:pt x="149" y="34"/>
                      <a:pt x="149" y="31"/>
                      <a:pt x="149" y="29"/>
                    </a:cubicBezTo>
                    <a:cubicBezTo>
                      <a:pt x="149" y="24"/>
                      <a:pt x="149" y="22"/>
                      <a:pt x="137" y="22"/>
                    </a:cubicBezTo>
                    <a:cubicBezTo>
                      <a:pt x="125" y="22"/>
                      <a:pt x="115" y="22"/>
                      <a:pt x="113" y="22"/>
                    </a:cubicBezTo>
                    <a:cubicBezTo>
                      <a:pt x="101" y="22"/>
                      <a:pt x="96" y="22"/>
                      <a:pt x="96" y="12"/>
                    </a:cubicBezTo>
                    <a:cubicBezTo>
                      <a:pt x="96" y="0"/>
                      <a:pt x="103" y="0"/>
                      <a:pt x="108" y="0"/>
                    </a:cubicBezTo>
                    <a:cubicBezTo>
                      <a:pt x="118" y="0"/>
                      <a:pt x="132" y="0"/>
                      <a:pt x="144" y="0"/>
                    </a:cubicBezTo>
                    <a:cubicBezTo>
                      <a:pt x="154" y="2"/>
                      <a:pt x="175" y="2"/>
                      <a:pt x="185" y="2"/>
                    </a:cubicBezTo>
                    <a:cubicBezTo>
                      <a:pt x="202" y="2"/>
                      <a:pt x="245" y="0"/>
                      <a:pt x="262" y="0"/>
                    </a:cubicBezTo>
                    <a:cubicBezTo>
                      <a:pt x="271" y="0"/>
                      <a:pt x="271" y="5"/>
                      <a:pt x="271" y="7"/>
                    </a:cubicBezTo>
                    <a:cubicBezTo>
                      <a:pt x="271" y="22"/>
                      <a:pt x="264" y="22"/>
                      <a:pt x="254" y="22"/>
                    </a:cubicBezTo>
                    <a:cubicBezTo>
                      <a:pt x="209" y="22"/>
                      <a:pt x="209" y="24"/>
                      <a:pt x="202" y="46"/>
                    </a:cubicBezTo>
                    <a:cubicBezTo>
                      <a:pt x="190" y="91"/>
                      <a:pt x="179" y="137"/>
                      <a:pt x="168" y="182"/>
                    </a:cubicBezTo>
                    <a:cubicBezTo>
                      <a:pt x="234" y="182"/>
                      <a:pt x="299" y="182"/>
                      <a:pt x="365" y="182"/>
                    </a:cubicBezTo>
                    <a:cubicBezTo>
                      <a:pt x="377" y="136"/>
                      <a:pt x="389" y="90"/>
                      <a:pt x="401" y="43"/>
                    </a:cubicBezTo>
                    <a:cubicBezTo>
                      <a:pt x="403" y="34"/>
                      <a:pt x="403" y="31"/>
                      <a:pt x="403" y="29"/>
                    </a:cubicBezTo>
                    <a:cubicBezTo>
                      <a:pt x="403" y="24"/>
                      <a:pt x="401" y="22"/>
                      <a:pt x="389" y="22"/>
                    </a:cubicBezTo>
                    <a:cubicBezTo>
                      <a:pt x="379" y="22"/>
                      <a:pt x="374" y="22"/>
                      <a:pt x="367" y="22"/>
                    </a:cubicBezTo>
                    <a:cubicBezTo>
                      <a:pt x="355" y="22"/>
                      <a:pt x="348" y="22"/>
                      <a:pt x="348" y="12"/>
                    </a:cubicBezTo>
                    <a:cubicBezTo>
                      <a:pt x="348" y="0"/>
                      <a:pt x="357" y="0"/>
                      <a:pt x="360" y="0"/>
                    </a:cubicBezTo>
                    <a:cubicBezTo>
                      <a:pt x="372" y="0"/>
                      <a:pt x="386" y="0"/>
                      <a:pt x="398" y="0"/>
                    </a:cubicBezTo>
                    <a:cubicBezTo>
                      <a:pt x="408" y="2"/>
                      <a:pt x="427" y="2"/>
                      <a:pt x="439" y="2"/>
                    </a:cubicBezTo>
                    <a:cubicBezTo>
                      <a:pt x="456" y="2"/>
                      <a:pt x="499" y="0"/>
                      <a:pt x="516" y="0"/>
                    </a:cubicBezTo>
                    <a:cubicBezTo>
                      <a:pt x="523" y="0"/>
                      <a:pt x="525" y="5"/>
                      <a:pt x="525" y="7"/>
                    </a:cubicBezTo>
                    <a:cubicBezTo>
                      <a:pt x="525" y="22"/>
                      <a:pt x="518" y="22"/>
                      <a:pt x="504" y="22"/>
                    </a:cubicBezTo>
                    <a:cubicBezTo>
                      <a:pt x="461" y="22"/>
                      <a:pt x="461" y="24"/>
                      <a:pt x="456" y="4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53" name="Freeform 252"/>
              <p:cNvSpPr/>
              <p:nvPr/>
            </p:nvSpPr>
            <p:spPr>
              <a:xfrm>
                <a:off x="10353240" y="3087360"/>
                <a:ext cx="201240" cy="70920"/>
              </a:xfrm>
              <a:custGeom>
                <a:avLst/>
                <a:gdLst/>
                <a:ahLst/>
                <a:cxnLst/>
                <a:rect l="0" t="0" r="r" b="b"/>
                <a:pathLst>
                  <a:path w="559" h="197">
                    <a:moveTo>
                      <a:pt x="530" y="34"/>
                    </a:moveTo>
                    <a:cubicBezTo>
                      <a:pt x="362" y="34"/>
                      <a:pt x="194" y="34"/>
                      <a:pt x="26" y="34"/>
                    </a:cubicBezTo>
                    <a:cubicBezTo>
                      <a:pt x="14" y="34"/>
                      <a:pt x="0" y="34"/>
                      <a:pt x="0" y="17"/>
                    </a:cubicBezTo>
                    <a:cubicBezTo>
                      <a:pt x="0" y="0"/>
                      <a:pt x="14" y="0"/>
                      <a:pt x="26" y="0"/>
                    </a:cubicBezTo>
                    <a:cubicBezTo>
                      <a:pt x="195" y="0"/>
                      <a:pt x="364" y="0"/>
                      <a:pt x="533" y="0"/>
                    </a:cubicBezTo>
                    <a:cubicBezTo>
                      <a:pt x="542" y="0"/>
                      <a:pt x="559" y="0"/>
                      <a:pt x="559" y="17"/>
                    </a:cubicBezTo>
                    <a:cubicBezTo>
                      <a:pt x="559" y="34"/>
                      <a:pt x="542" y="34"/>
                      <a:pt x="530" y="34"/>
                    </a:cubicBezTo>
                    <a:moveTo>
                      <a:pt x="533" y="197"/>
                    </a:moveTo>
                    <a:cubicBezTo>
                      <a:pt x="364" y="197"/>
                      <a:pt x="195" y="197"/>
                      <a:pt x="26" y="197"/>
                    </a:cubicBezTo>
                    <a:cubicBezTo>
                      <a:pt x="14" y="197"/>
                      <a:pt x="0" y="197"/>
                      <a:pt x="0" y="180"/>
                    </a:cubicBezTo>
                    <a:cubicBezTo>
                      <a:pt x="0" y="163"/>
                      <a:pt x="14" y="163"/>
                      <a:pt x="26" y="163"/>
                    </a:cubicBezTo>
                    <a:cubicBezTo>
                      <a:pt x="194" y="163"/>
                      <a:pt x="362" y="163"/>
                      <a:pt x="530" y="163"/>
                    </a:cubicBezTo>
                    <a:cubicBezTo>
                      <a:pt x="542" y="163"/>
                      <a:pt x="559" y="163"/>
                      <a:pt x="559" y="180"/>
                    </a:cubicBezTo>
                    <a:cubicBezTo>
                      <a:pt x="559" y="197"/>
                      <a:pt x="542" y="197"/>
                      <a:pt x="533" y="197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25920" rIns="90000" bIns="2592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54" name="Freeform 253"/>
              <p:cNvSpPr/>
              <p:nvPr/>
            </p:nvSpPr>
            <p:spPr>
              <a:xfrm>
                <a:off x="10667520" y="3065040"/>
                <a:ext cx="118440" cy="137160"/>
              </a:xfrm>
              <a:custGeom>
                <a:avLst/>
                <a:gdLst/>
                <a:ahLst/>
                <a:cxnLst/>
                <a:rect l="0" t="0" r="r" b="b"/>
                <a:pathLst>
                  <a:path w="329" h="381">
                    <a:moveTo>
                      <a:pt x="300" y="53"/>
                    </a:moveTo>
                    <a:cubicBezTo>
                      <a:pt x="288" y="29"/>
                      <a:pt x="257" y="19"/>
                      <a:pt x="228" y="19"/>
                    </a:cubicBezTo>
                    <a:cubicBezTo>
                      <a:pt x="180" y="19"/>
                      <a:pt x="134" y="55"/>
                      <a:pt x="108" y="103"/>
                    </a:cubicBezTo>
                    <a:cubicBezTo>
                      <a:pt x="79" y="153"/>
                      <a:pt x="62" y="235"/>
                      <a:pt x="62" y="271"/>
                    </a:cubicBezTo>
                    <a:cubicBezTo>
                      <a:pt x="62" y="321"/>
                      <a:pt x="86" y="362"/>
                      <a:pt x="139" y="362"/>
                    </a:cubicBezTo>
                    <a:cubicBezTo>
                      <a:pt x="149" y="362"/>
                      <a:pt x="240" y="362"/>
                      <a:pt x="307" y="278"/>
                    </a:cubicBezTo>
                    <a:cubicBezTo>
                      <a:pt x="312" y="273"/>
                      <a:pt x="314" y="271"/>
                      <a:pt x="319" y="271"/>
                    </a:cubicBezTo>
                    <a:cubicBezTo>
                      <a:pt x="324" y="271"/>
                      <a:pt x="329" y="276"/>
                      <a:pt x="329" y="281"/>
                    </a:cubicBezTo>
                    <a:cubicBezTo>
                      <a:pt x="329" y="292"/>
                      <a:pt x="257" y="381"/>
                      <a:pt x="137" y="381"/>
                    </a:cubicBezTo>
                    <a:cubicBezTo>
                      <a:pt x="48" y="381"/>
                      <a:pt x="0" y="314"/>
                      <a:pt x="0" y="240"/>
                    </a:cubicBezTo>
                    <a:cubicBezTo>
                      <a:pt x="0" y="120"/>
                      <a:pt x="113" y="0"/>
                      <a:pt x="226" y="0"/>
                    </a:cubicBezTo>
                    <a:cubicBezTo>
                      <a:pt x="286" y="0"/>
                      <a:pt x="326" y="31"/>
                      <a:pt x="326" y="72"/>
                    </a:cubicBezTo>
                    <a:cubicBezTo>
                      <a:pt x="326" y="105"/>
                      <a:pt x="302" y="125"/>
                      <a:pt x="278" y="125"/>
                    </a:cubicBezTo>
                    <a:cubicBezTo>
                      <a:pt x="262" y="125"/>
                      <a:pt x="247" y="117"/>
                      <a:pt x="247" y="96"/>
                    </a:cubicBezTo>
                    <a:cubicBezTo>
                      <a:pt x="247" y="91"/>
                      <a:pt x="250" y="77"/>
                      <a:pt x="262" y="62"/>
                    </a:cubicBezTo>
                    <a:cubicBezTo>
                      <a:pt x="274" y="53"/>
                      <a:pt x="286" y="53"/>
                      <a:pt x="300" y="53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55" name="Freeform 254"/>
              <p:cNvSpPr/>
              <p:nvPr/>
            </p:nvSpPr>
            <p:spPr>
              <a:xfrm>
                <a:off x="10879200" y="3107160"/>
                <a:ext cx="32760" cy="32040"/>
              </a:xfrm>
              <a:custGeom>
                <a:avLst/>
                <a:gdLst/>
                <a:ahLst/>
                <a:cxnLst/>
                <a:rect l="0" t="0" r="r" b="b"/>
                <a:pathLst>
                  <a:path w="91" h="89">
                    <a:moveTo>
                      <a:pt x="91" y="43"/>
                    </a:moveTo>
                    <a:cubicBezTo>
                      <a:pt x="91" y="67"/>
                      <a:pt x="70" y="89"/>
                      <a:pt x="46" y="89"/>
                    </a:cubicBezTo>
                    <a:cubicBezTo>
                      <a:pt x="22" y="89"/>
                      <a:pt x="0" y="67"/>
                      <a:pt x="0" y="43"/>
                    </a:cubicBezTo>
                    <a:cubicBezTo>
                      <a:pt x="0" y="19"/>
                      <a:pt x="22" y="0"/>
                      <a:pt x="46" y="0"/>
                    </a:cubicBezTo>
                    <a:cubicBezTo>
                      <a:pt x="70" y="0"/>
                      <a:pt x="91" y="19"/>
                      <a:pt x="91" y="43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-12960" rIns="90000" bIns="-1296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56" name="Freeform 255"/>
              <p:cNvSpPr/>
              <p:nvPr/>
            </p:nvSpPr>
            <p:spPr>
              <a:xfrm>
                <a:off x="11055240" y="2776680"/>
                <a:ext cx="224640" cy="216720"/>
              </a:xfrm>
              <a:custGeom>
                <a:avLst/>
                <a:gdLst/>
                <a:ahLst/>
                <a:cxnLst/>
                <a:rect l="0" t="0" r="r" b="b"/>
                <a:pathLst>
                  <a:path w="624" h="602">
                    <a:moveTo>
                      <a:pt x="333" y="14"/>
                    </a:moveTo>
                    <a:cubicBezTo>
                      <a:pt x="429" y="205"/>
                      <a:pt x="524" y="395"/>
                      <a:pt x="619" y="585"/>
                    </a:cubicBezTo>
                    <a:cubicBezTo>
                      <a:pt x="624" y="595"/>
                      <a:pt x="624" y="595"/>
                      <a:pt x="624" y="597"/>
                    </a:cubicBezTo>
                    <a:cubicBezTo>
                      <a:pt x="624" y="602"/>
                      <a:pt x="617" y="602"/>
                      <a:pt x="605" y="602"/>
                    </a:cubicBezTo>
                    <a:cubicBezTo>
                      <a:pt x="409" y="602"/>
                      <a:pt x="214" y="602"/>
                      <a:pt x="19" y="602"/>
                    </a:cubicBezTo>
                    <a:cubicBezTo>
                      <a:pt x="5" y="602"/>
                      <a:pt x="0" y="602"/>
                      <a:pt x="0" y="597"/>
                    </a:cubicBezTo>
                    <a:cubicBezTo>
                      <a:pt x="0" y="595"/>
                      <a:pt x="0" y="595"/>
                      <a:pt x="5" y="585"/>
                    </a:cubicBezTo>
                    <a:cubicBezTo>
                      <a:pt x="100" y="395"/>
                      <a:pt x="195" y="205"/>
                      <a:pt x="290" y="14"/>
                    </a:cubicBezTo>
                    <a:cubicBezTo>
                      <a:pt x="295" y="5"/>
                      <a:pt x="297" y="0"/>
                      <a:pt x="312" y="0"/>
                    </a:cubicBezTo>
                    <a:cubicBezTo>
                      <a:pt x="326" y="0"/>
                      <a:pt x="329" y="5"/>
                      <a:pt x="333" y="14"/>
                    </a:cubicBezTo>
                    <a:moveTo>
                      <a:pt x="286" y="84"/>
                    </a:moveTo>
                    <a:cubicBezTo>
                      <a:pt x="210" y="236"/>
                      <a:pt x="134" y="388"/>
                      <a:pt x="58" y="539"/>
                    </a:cubicBezTo>
                    <a:cubicBezTo>
                      <a:pt x="209" y="539"/>
                      <a:pt x="360" y="539"/>
                      <a:pt x="511" y="539"/>
                    </a:cubicBezTo>
                    <a:cubicBezTo>
                      <a:pt x="436" y="388"/>
                      <a:pt x="361" y="236"/>
                      <a:pt x="286" y="8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57" name="Freeform 256"/>
              <p:cNvSpPr/>
              <p:nvPr/>
            </p:nvSpPr>
            <p:spPr>
              <a:xfrm>
                <a:off x="11305080" y="2863080"/>
                <a:ext cx="160560" cy="133920"/>
              </a:xfrm>
              <a:custGeom>
                <a:avLst/>
                <a:gdLst/>
                <a:ahLst/>
                <a:cxnLst/>
                <a:rect l="0" t="0" r="r" b="b"/>
                <a:pathLst>
                  <a:path w="446" h="372">
                    <a:moveTo>
                      <a:pt x="403" y="48"/>
                    </a:moveTo>
                    <a:cubicBezTo>
                      <a:pt x="373" y="48"/>
                      <a:pt x="342" y="48"/>
                      <a:pt x="312" y="48"/>
                    </a:cubicBezTo>
                    <a:cubicBezTo>
                      <a:pt x="338" y="86"/>
                      <a:pt x="338" y="127"/>
                      <a:pt x="338" y="141"/>
                    </a:cubicBezTo>
                    <a:cubicBezTo>
                      <a:pt x="338" y="271"/>
                      <a:pt x="226" y="372"/>
                      <a:pt x="125" y="372"/>
                    </a:cubicBezTo>
                    <a:cubicBezTo>
                      <a:pt x="48" y="372"/>
                      <a:pt x="0" y="314"/>
                      <a:pt x="0" y="240"/>
                    </a:cubicBezTo>
                    <a:cubicBezTo>
                      <a:pt x="0" y="139"/>
                      <a:pt x="94" y="0"/>
                      <a:pt x="221" y="0"/>
                    </a:cubicBezTo>
                    <a:cubicBezTo>
                      <a:pt x="285" y="0"/>
                      <a:pt x="349" y="0"/>
                      <a:pt x="413" y="0"/>
                    </a:cubicBezTo>
                    <a:cubicBezTo>
                      <a:pt x="427" y="0"/>
                      <a:pt x="446" y="0"/>
                      <a:pt x="446" y="22"/>
                    </a:cubicBezTo>
                    <a:cubicBezTo>
                      <a:pt x="446" y="48"/>
                      <a:pt x="415" y="48"/>
                      <a:pt x="403" y="48"/>
                    </a:cubicBezTo>
                    <a:moveTo>
                      <a:pt x="127" y="355"/>
                    </a:moveTo>
                    <a:cubicBezTo>
                      <a:pt x="161" y="355"/>
                      <a:pt x="204" y="331"/>
                      <a:pt x="238" y="283"/>
                    </a:cubicBezTo>
                    <a:cubicBezTo>
                      <a:pt x="266" y="240"/>
                      <a:pt x="283" y="170"/>
                      <a:pt x="283" y="132"/>
                    </a:cubicBezTo>
                    <a:cubicBezTo>
                      <a:pt x="283" y="105"/>
                      <a:pt x="276" y="48"/>
                      <a:pt x="206" y="48"/>
                    </a:cubicBezTo>
                    <a:cubicBezTo>
                      <a:pt x="178" y="48"/>
                      <a:pt x="127" y="60"/>
                      <a:pt x="91" y="120"/>
                    </a:cubicBezTo>
                    <a:cubicBezTo>
                      <a:pt x="62" y="168"/>
                      <a:pt x="53" y="237"/>
                      <a:pt x="53" y="264"/>
                    </a:cubicBezTo>
                    <a:cubicBezTo>
                      <a:pt x="53" y="324"/>
                      <a:pt x="86" y="355"/>
                      <a:pt x="127" y="355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58" name="Freeform 257"/>
              <p:cNvSpPr/>
              <p:nvPr/>
            </p:nvSpPr>
            <p:spPr>
              <a:xfrm>
                <a:off x="11480400" y="2894040"/>
                <a:ext cx="190080" cy="145080"/>
              </a:xfrm>
              <a:custGeom>
                <a:avLst/>
                <a:gdLst/>
                <a:ahLst/>
                <a:cxnLst/>
                <a:rect l="0" t="0" r="r" b="b"/>
                <a:pathLst>
                  <a:path w="528" h="403">
                    <a:moveTo>
                      <a:pt x="456" y="48"/>
                    </a:moveTo>
                    <a:cubicBezTo>
                      <a:pt x="430" y="152"/>
                      <a:pt x="405" y="256"/>
                      <a:pt x="379" y="360"/>
                    </a:cubicBezTo>
                    <a:cubicBezTo>
                      <a:pt x="379" y="362"/>
                      <a:pt x="377" y="369"/>
                      <a:pt x="377" y="372"/>
                    </a:cubicBezTo>
                    <a:cubicBezTo>
                      <a:pt x="377" y="379"/>
                      <a:pt x="377" y="379"/>
                      <a:pt x="389" y="381"/>
                    </a:cubicBezTo>
                    <a:cubicBezTo>
                      <a:pt x="401" y="381"/>
                      <a:pt x="403" y="381"/>
                      <a:pt x="413" y="381"/>
                    </a:cubicBezTo>
                    <a:cubicBezTo>
                      <a:pt x="425" y="381"/>
                      <a:pt x="432" y="381"/>
                      <a:pt x="432" y="391"/>
                    </a:cubicBezTo>
                    <a:cubicBezTo>
                      <a:pt x="432" y="403"/>
                      <a:pt x="422" y="403"/>
                      <a:pt x="420" y="403"/>
                    </a:cubicBezTo>
                    <a:cubicBezTo>
                      <a:pt x="408" y="403"/>
                      <a:pt x="393" y="403"/>
                      <a:pt x="381" y="400"/>
                    </a:cubicBezTo>
                    <a:cubicBezTo>
                      <a:pt x="372" y="400"/>
                      <a:pt x="350" y="400"/>
                      <a:pt x="341" y="400"/>
                    </a:cubicBezTo>
                    <a:cubicBezTo>
                      <a:pt x="324" y="400"/>
                      <a:pt x="281" y="403"/>
                      <a:pt x="264" y="403"/>
                    </a:cubicBezTo>
                    <a:cubicBezTo>
                      <a:pt x="259" y="403"/>
                      <a:pt x="254" y="400"/>
                      <a:pt x="254" y="393"/>
                    </a:cubicBezTo>
                    <a:cubicBezTo>
                      <a:pt x="254" y="381"/>
                      <a:pt x="262" y="381"/>
                      <a:pt x="271" y="381"/>
                    </a:cubicBezTo>
                    <a:cubicBezTo>
                      <a:pt x="317" y="381"/>
                      <a:pt x="319" y="376"/>
                      <a:pt x="324" y="357"/>
                    </a:cubicBezTo>
                    <a:cubicBezTo>
                      <a:pt x="337" y="306"/>
                      <a:pt x="349" y="255"/>
                      <a:pt x="362" y="204"/>
                    </a:cubicBezTo>
                    <a:cubicBezTo>
                      <a:pt x="297" y="204"/>
                      <a:pt x="231" y="204"/>
                      <a:pt x="166" y="204"/>
                    </a:cubicBezTo>
                    <a:cubicBezTo>
                      <a:pt x="152" y="256"/>
                      <a:pt x="138" y="308"/>
                      <a:pt x="125" y="360"/>
                    </a:cubicBezTo>
                    <a:cubicBezTo>
                      <a:pt x="122" y="367"/>
                      <a:pt x="123" y="368"/>
                      <a:pt x="122" y="372"/>
                    </a:cubicBezTo>
                    <a:cubicBezTo>
                      <a:pt x="122" y="379"/>
                      <a:pt x="122" y="379"/>
                      <a:pt x="137" y="381"/>
                    </a:cubicBezTo>
                    <a:cubicBezTo>
                      <a:pt x="146" y="381"/>
                      <a:pt x="149" y="381"/>
                      <a:pt x="158" y="381"/>
                    </a:cubicBezTo>
                    <a:cubicBezTo>
                      <a:pt x="173" y="381"/>
                      <a:pt x="178" y="381"/>
                      <a:pt x="178" y="391"/>
                    </a:cubicBezTo>
                    <a:cubicBezTo>
                      <a:pt x="178" y="403"/>
                      <a:pt x="168" y="403"/>
                      <a:pt x="166" y="403"/>
                    </a:cubicBezTo>
                    <a:cubicBezTo>
                      <a:pt x="154" y="403"/>
                      <a:pt x="139" y="403"/>
                      <a:pt x="127" y="400"/>
                    </a:cubicBezTo>
                    <a:cubicBezTo>
                      <a:pt x="118" y="400"/>
                      <a:pt x="96" y="400"/>
                      <a:pt x="86" y="400"/>
                    </a:cubicBezTo>
                    <a:cubicBezTo>
                      <a:pt x="70" y="400"/>
                      <a:pt x="26" y="403"/>
                      <a:pt x="10" y="403"/>
                    </a:cubicBezTo>
                    <a:cubicBezTo>
                      <a:pt x="5" y="403"/>
                      <a:pt x="0" y="400"/>
                      <a:pt x="0" y="393"/>
                    </a:cubicBezTo>
                    <a:cubicBezTo>
                      <a:pt x="0" y="381"/>
                      <a:pt x="10" y="381"/>
                      <a:pt x="19" y="381"/>
                    </a:cubicBezTo>
                    <a:cubicBezTo>
                      <a:pt x="65" y="381"/>
                      <a:pt x="65" y="376"/>
                      <a:pt x="70" y="357"/>
                    </a:cubicBezTo>
                    <a:cubicBezTo>
                      <a:pt x="96" y="253"/>
                      <a:pt x="122" y="148"/>
                      <a:pt x="149" y="43"/>
                    </a:cubicBezTo>
                    <a:cubicBezTo>
                      <a:pt x="151" y="36"/>
                      <a:pt x="150" y="35"/>
                      <a:pt x="151" y="31"/>
                    </a:cubicBezTo>
                    <a:cubicBezTo>
                      <a:pt x="151" y="26"/>
                      <a:pt x="151" y="24"/>
                      <a:pt x="137" y="24"/>
                    </a:cubicBezTo>
                    <a:cubicBezTo>
                      <a:pt x="127" y="22"/>
                      <a:pt x="122" y="22"/>
                      <a:pt x="115" y="22"/>
                    </a:cubicBezTo>
                    <a:cubicBezTo>
                      <a:pt x="103" y="22"/>
                      <a:pt x="96" y="22"/>
                      <a:pt x="96" y="14"/>
                    </a:cubicBezTo>
                    <a:cubicBezTo>
                      <a:pt x="96" y="0"/>
                      <a:pt x="106" y="0"/>
                      <a:pt x="108" y="0"/>
                    </a:cubicBezTo>
                    <a:cubicBezTo>
                      <a:pt x="120" y="0"/>
                      <a:pt x="134" y="2"/>
                      <a:pt x="146" y="2"/>
                    </a:cubicBezTo>
                    <a:cubicBezTo>
                      <a:pt x="156" y="2"/>
                      <a:pt x="178" y="2"/>
                      <a:pt x="187" y="2"/>
                    </a:cubicBezTo>
                    <a:cubicBezTo>
                      <a:pt x="204" y="2"/>
                      <a:pt x="247" y="0"/>
                      <a:pt x="264" y="0"/>
                    </a:cubicBezTo>
                    <a:cubicBezTo>
                      <a:pt x="271" y="0"/>
                      <a:pt x="274" y="7"/>
                      <a:pt x="274" y="10"/>
                    </a:cubicBezTo>
                    <a:cubicBezTo>
                      <a:pt x="274" y="22"/>
                      <a:pt x="266" y="22"/>
                      <a:pt x="257" y="22"/>
                    </a:cubicBezTo>
                    <a:cubicBezTo>
                      <a:pt x="211" y="22"/>
                      <a:pt x="209" y="26"/>
                      <a:pt x="204" y="46"/>
                    </a:cubicBezTo>
                    <a:cubicBezTo>
                      <a:pt x="193" y="91"/>
                      <a:pt x="182" y="137"/>
                      <a:pt x="170" y="182"/>
                    </a:cubicBezTo>
                    <a:cubicBezTo>
                      <a:pt x="236" y="182"/>
                      <a:pt x="301" y="182"/>
                      <a:pt x="367" y="182"/>
                    </a:cubicBezTo>
                    <a:cubicBezTo>
                      <a:pt x="379" y="136"/>
                      <a:pt x="391" y="90"/>
                      <a:pt x="403" y="43"/>
                    </a:cubicBezTo>
                    <a:cubicBezTo>
                      <a:pt x="405" y="36"/>
                      <a:pt x="405" y="35"/>
                      <a:pt x="405" y="31"/>
                    </a:cubicBezTo>
                    <a:cubicBezTo>
                      <a:pt x="405" y="26"/>
                      <a:pt x="403" y="24"/>
                      <a:pt x="391" y="24"/>
                    </a:cubicBezTo>
                    <a:cubicBezTo>
                      <a:pt x="381" y="22"/>
                      <a:pt x="377" y="22"/>
                      <a:pt x="369" y="22"/>
                    </a:cubicBezTo>
                    <a:cubicBezTo>
                      <a:pt x="357" y="22"/>
                      <a:pt x="350" y="22"/>
                      <a:pt x="350" y="14"/>
                    </a:cubicBezTo>
                    <a:cubicBezTo>
                      <a:pt x="350" y="0"/>
                      <a:pt x="357" y="0"/>
                      <a:pt x="362" y="0"/>
                    </a:cubicBezTo>
                    <a:cubicBezTo>
                      <a:pt x="374" y="0"/>
                      <a:pt x="386" y="2"/>
                      <a:pt x="398" y="2"/>
                    </a:cubicBezTo>
                    <a:cubicBezTo>
                      <a:pt x="410" y="2"/>
                      <a:pt x="429" y="2"/>
                      <a:pt x="439" y="2"/>
                    </a:cubicBezTo>
                    <a:cubicBezTo>
                      <a:pt x="458" y="2"/>
                      <a:pt x="499" y="0"/>
                      <a:pt x="518" y="0"/>
                    </a:cubicBezTo>
                    <a:cubicBezTo>
                      <a:pt x="525" y="0"/>
                      <a:pt x="528" y="7"/>
                      <a:pt x="528" y="10"/>
                    </a:cubicBezTo>
                    <a:cubicBezTo>
                      <a:pt x="528" y="22"/>
                      <a:pt x="521" y="22"/>
                      <a:pt x="506" y="22"/>
                    </a:cubicBezTo>
                    <a:cubicBezTo>
                      <a:pt x="463" y="22"/>
                      <a:pt x="461" y="26"/>
                      <a:pt x="456" y="4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59" name="Freeform 258"/>
              <p:cNvSpPr/>
              <p:nvPr/>
            </p:nvSpPr>
            <p:spPr>
              <a:xfrm>
                <a:off x="11694600" y="2894040"/>
                <a:ext cx="190080" cy="145080"/>
              </a:xfrm>
              <a:custGeom>
                <a:avLst/>
                <a:gdLst/>
                <a:ahLst/>
                <a:cxnLst/>
                <a:rect l="0" t="0" r="r" b="b"/>
                <a:pathLst>
                  <a:path w="528" h="403">
                    <a:moveTo>
                      <a:pt x="456" y="48"/>
                    </a:moveTo>
                    <a:cubicBezTo>
                      <a:pt x="430" y="152"/>
                      <a:pt x="405" y="256"/>
                      <a:pt x="379" y="360"/>
                    </a:cubicBezTo>
                    <a:cubicBezTo>
                      <a:pt x="379" y="362"/>
                      <a:pt x="377" y="369"/>
                      <a:pt x="377" y="372"/>
                    </a:cubicBezTo>
                    <a:cubicBezTo>
                      <a:pt x="377" y="379"/>
                      <a:pt x="377" y="379"/>
                      <a:pt x="389" y="381"/>
                    </a:cubicBezTo>
                    <a:cubicBezTo>
                      <a:pt x="401" y="381"/>
                      <a:pt x="403" y="381"/>
                      <a:pt x="413" y="381"/>
                    </a:cubicBezTo>
                    <a:cubicBezTo>
                      <a:pt x="425" y="381"/>
                      <a:pt x="432" y="381"/>
                      <a:pt x="432" y="391"/>
                    </a:cubicBezTo>
                    <a:cubicBezTo>
                      <a:pt x="432" y="403"/>
                      <a:pt x="422" y="403"/>
                      <a:pt x="420" y="403"/>
                    </a:cubicBezTo>
                    <a:cubicBezTo>
                      <a:pt x="408" y="403"/>
                      <a:pt x="393" y="403"/>
                      <a:pt x="381" y="400"/>
                    </a:cubicBezTo>
                    <a:cubicBezTo>
                      <a:pt x="372" y="400"/>
                      <a:pt x="350" y="400"/>
                      <a:pt x="341" y="400"/>
                    </a:cubicBezTo>
                    <a:cubicBezTo>
                      <a:pt x="324" y="400"/>
                      <a:pt x="281" y="403"/>
                      <a:pt x="264" y="403"/>
                    </a:cubicBezTo>
                    <a:cubicBezTo>
                      <a:pt x="259" y="403"/>
                      <a:pt x="254" y="400"/>
                      <a:pt x="254" y="393"/>
                    </a:cubicBezTo>
                    <a:cubicBezTo>
                      <a:pt x="254" y="381"/>
                      <a:pt x="262" y="381"/>
                      <a:pt x="271" y="381"/>
                    </a:cubicBezTo>
                    <a:cubicBezTo>
                      <a:pt x="319" y="381"/>
                      <a:pt x="319" y="376"/>
                      <a:pt x="324" y="357"/>
                    </a:cubicBezTo>
                    <a:cubicBezTo>
                      <a:pt x="337" y="306"/>
                      <a:pt x="349" y="255"/>
                      <a:pt x="362" y="204"/>
                    </a:cubicBezTo>
                    <a:cubicBezTo>
                      <a:pt x="297" y="204"/>
                      <a:pt x="231" y="204"/>
                      <a:pt x="166" y="204"/>
                    </a:cubicBezTo>
                    <a:cubicBezTo>
                      <a:pt x="152" y="256"/>
                      <a:pt x="138" y="308"/>
                      <a:pt x="125" y="360"/>
                    </a:cubicBezTo>
                    <a:cubicBezTo>
                      <a:pt x="122" y="367"/>
                      <a:pt x="123" y="368"/>
                      <a:pt x="122" y="372"/>
                    </a:cubicBezTo>
                    <a:cubicBezTo>
                      <a:pt x="122" y="379"/>
                      <a:pt x="122" y="379"/>
                      <a:pt x="137" y="381"/>
                    </a:cubicBezTo>
                    <a:cubicBezTo>
                      <a:pt x="146" y="381"/>
                      <a:pt x="149" y="381"/>
                      <a:pt x="158" y="381"/>
                    </a:cubicBezTo>
                    <a:cubicBezTo>
                      <a:pt x="173" y="381"/>
                      <a:pt x="178" y="381"/>
                      <a:pt x="178" y="391"/>
                    </a:cubicBezTo>
                    <a:cubicBezTo>
                      <a:pt x="178" y="403"/>
                      <a:pt x="168" y="403"/>
                      <a:pt x="166" y="403"/>
                    </a:cubicBezTo>
                    <a:cubicBezTo>
                      <a:pt x="154" y="403"/>
                      <a:pt x="139" y="403"/>
                      <a:pt x="127" y="400"/>
                    </a:cubicBezTo>
                    <a:cubicBezTo>
                      <a:pt x="118" y="400"/>
                      <a:pt x="98" y="400"/>
                      <a:pt x="86" y="400"/>
                    </a:cubicBezTo>
                    <a:cubicBezTo>
                      <a:pt x="70" y="400"/>
                      <a:pt x="29" y="403"/>
                      <a:pt x="10" y="403"/>
                    </a:cubicBezTo>
                    <a:cubicBezTo>
                      <a:pt x="5" y="403"/>
                      <a:pt x="0" y="400"/>
                      <a:pt x="0" y="393"/>
                    </a:cubicBezTo>
                    <a:cubicBezTo>
                      <a:pt x="0" y="381"/>
                      <a:pt x="10" y="381"/>
                      <a:pt x="19" y="381"/>
                    </a:cubicBezTo>
                    <a:cubicBezTo>
                      <a:pt x="65" y="381"/>
                      <a:pt x="67" y="376"/>
                      <a:pt x="70" y="357"/>
                    </a:cubicBezTo>
                    <a:cubicBezTo>
                      <a:pt x="96" y="253"/>
                      <a:pt x="122" y="148"/>
                      <a:pt x="149" y="43"/>
                    </a:cubicBezTo>
                    <a:cubicBezTo>
                      <a:pt x="151" y="36"/>
                      <a:pt x="150" y="35"/>
                      <a:pt x="151" y="31"/>
                    </a:cubicBezTo>
                    <a:cubicBezTo>
                      <a:pt x="151" y="26"/>
                      <a:pt x="151" y="24"/>
                      <a:pt x="139" y="24"/>
                    </a:cubicBezTo>
                    <a:cubicBezTo>
                      <a:pt x="127" y="22"/>
                      <a:pt x="123" y="22"/>
                      <a:pt x="115" y="22"/>
                    </a:cubicBezTo>
                    <a:cubicBezTo>
                      <a:pt x="103" y="22"/>
                      <a:pt x="96" y="22"/>
                      <a:pt x="96" y="14"/>
                    </a:cubicBezTo>
                    <a:cubicBezTo>
                      <a:pt x="96" y="0"/>
                      <a:pt x="106" y="0"/>
                      <a:pt x="108" y="0"/>
                    </a:cubicBezTo>
                    <a:cubicBezTo>
                      <a:pt x="120" y="0"/>
                      <a:pt x="134" y="2"/>
                      <a:pt x="146" y="2"/>
                    </a:cubicBezTo>
                    <a:cubicBezTo>
                      <a:pt x="156" y="2"/>
                      <a:pt x="178" y="2"/>
                      <a:pt x="187" y="2"/>
                    </a:cubicBezTo>
                    <a:cubicBezTo>
                      <a:pt x="204" y="2"/>
                      <a:pt x="247" y="0"/>
                      <a:pt x="264" y="0"/>
                    </a:cubicBezTo>
                    <a:cubicBezTo>
                      <a:pt x="271" y="0"/>
                      <a:pt x="274" y="7"/>
                      <a:pt x="274" y="10"/>
                    </a:cubicBezTo>
                    <a:cubicBezTo>
                      <a:pt x="274" y="22"/>
                      <a:pt x="266" y="22"/>
                      <a:pt x="257" y="22"/>
                    </a:cubicBezTo>
                    <a:cubicBezTo>
                      <a:pt x="211" y="22"/>
                      <a:pt x="209" y="26"/>
                      <a:pt x="204" y="46"/>
                    </a:cubicBezTo>
                    <a:cubicBezTo>
                      <a:pt x="193" y="91"/>
                      <a:pt x="182" y="137"/>
                      <a:pt x="170" y="182"/>
                    </a:cubicBezTo>
                    <a:cubicBezTo>
                      <a:pt x="236" y="182"/>
                      <a:pt x="301" y="182"/>
                      <a:pt x="367" y="182"/>
                    </a:cubicBezTo>
                    <a:cubicBezTo>
                      <a:pt x="379" y="136"/>
                      <a:pt x="391" y="90"/>
                      <a:pt x="403" y="43"/>
                    </a:cubicBezTo>
                    <a:cubicBezTo>
                      <a:pt x="405" y="36"/>
                      <a:pt x="405" y="35"/>
                      <a:pt x="405" y="31"/>
                    </a:cubicBezTo>
                    <a:cubicBezTo>
                      <a:pt x="405" y="26"/>
                      <a:pt x="403" y="24"/>
                      <a:pt x="391" y="24"/>
                    </a:cubicBezTo>
                    <a:cubicBezTo>
                      <a:pt x="381" y="22"/>
                      <a:pt x="377" y="22"/>
                      <a:pt x="369" y="22"/>
                    </a:cubicBezTo>
                    <a:cubicBezTo>
                      <a:pt x="357" y="22"/>
                      <a:pt x="350" y="22"/>
                      <a:pt x="350" y="14"/>
                    </a:cubicBezTo>
                    <a:cubicBezTo>
                      <a:pt x="350" y="0"/>
                      <a:pt x="357" y="0"/>
                      <a:pt x="362" y="0"/>
                    </a:cubicBezTo>
                    <a:cubicBezTo>
                      <a:pt x="374" y="0"/>
                      <a:pt x="389" y="2"/>
                      <a:pt x="398" y="2"/>
                    </a:cubicBezTo>
                    <a:cubicBezTo>
                      <a:pt x="410" y="2"/>
                      <a:pt x="429" y="2"/>
                      <a:pt x="439" y="2"/>
                    </a:cubicBezTo>
                    <a:cubicBezTo>
                      <a:pt x="458" y="2"/>
                      <a:pt x="501" y="0"/>
                      <a:pt x="518" y="0"/>
                    </a:cubicBezTo>
                    <a:cubicBezTo>
                      <a:pt x="525" y="0"/>
                      <a:pt x="528" y="7"/>
                      <a:pt x="528" y="10"/>
                    </a:cubicBezTo>
                    <a:cubicBezTo>
                      <a:pt x="528" y="22"/>
                      <a:pt x="521" y="22"/>
                      <a:pt x="506" y="22"/>
                    </a:cubicBezTo>
                    <a:cubicBezTo>
                      <a:pt x="463" y="22"/>
                      <a:pt x="463" y="26"/>
                      <a:pt x="456" y="4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60" name="Freeform 259"/>
              <p:cNvSpPr/>
              <p:nvPr/>
            </p:nvSpPr>
            <p:spPr>
              <a:xfrm>
                <a:off x="11904480" y="2945880"/>
                <a:ext cx="114120" cy="95760"/>
              </a:xfrm>
              <a:custGeom>
                <a:avLst/>
                <a:gdLst/>
                <a:ahLst/>
                <a:cxnLst/>
                <a:rect l="0" t="0" r="r" b="b"/>
                <a:pathLst>
                  <a:path w="317" h="266">
                    <a:moveTo>
                      <a:pt x="120" y="197"/>
                    </a:moveTo>
                    <a:cubicBezTo>
                      <a:pt x="126" y="169"/>
                      <a:pt x="133" y="142"/>
                      <a:pt x="139" y="115"/>
                    </a:cubicBezTo>
                    <a:cubicBezTo>
                      <a:pt x="144" y="96"/>
                      <a:pt x="151" y="67"/>
                      <a:pt x="151" y="55"/>
                    </a:cubicBezTo>
                    <a:cubicBezTo>
                      <a:pt x="151" y="26"/>
                      <a:pt x="137" y="17"/>
                      <a:pt x="118" y="17"/>
                    </a:cubicBezTo>
                    <a:cubicBezTo>
                      <a:pt x="89" y="17"/>
                      <a:pt x="50" y="41"/>
                      <a:pt x="36" y="86"/>
                    </a:cubicBezTo>
                    <a:cubicBezTo>
                      <a:pt x="34" y="96"/>
                      <a:pt x="31" y="98"/>
                      <a:pt x="24" y="98"/>
                    </a:cubicBezTo>
                    <a:cubicBezTo>
                      <a:pt x="22" y="98"/>
                      <a:pt x="14" y="98"/>
                      <a:pt x="14" y="89"/>
                    </a:cubicBezTo>
                    <a:cubicBezTo>
                      <a:pt x="14" y="72"/>
                      <a:pt x="53" y="0"/>
                      <a:pt x="118" y="0"/>
                    </a:cubicBezTo>
                    <a:cubicBezTo>
                      <a:pt x="151" y="0"/>
                      <a:pt x="178" y="17"/>
                      <a:pt x="190" y="41"/>
                    </a:cubicBezTo>
                    <a:cubicBezTo>
                      <a:pt x="202" y="19"/>
                      <a:pt x="226" y="0"/>
                      <a:pt x="254" y="0"/>
                    </a:cubicBezTo>
                    <a:cubicBezTo>
                      <a:pt x="278" y="0"/>
                      <a:pt x="317" y="10"/>
                      <a:pt x="317" y="43"/>
                    </a:cubicBezTo>
                    <a:cubicBezTo>
                      <a:pt x="317" y="67"/>
                      <a:pt x="297" y="79"/>
                      <a:pt x="283" y="79"/>
                    </a:cubicBezTo>
                    <a:cubicBezTo>
                      <a:pt x="269" y="79"/>
                      <a:pt x="259" y="70"/>
                      <a:pt x="259" y="58"/>
                    </a:cubicBezTo>
                    <a:cubicBezTo>
                      <a:pt x="259" y="46"/>
                      <a:pt x="266" y="29"/>
                      <a:pt x="286" y="24"/>
                    </a:cubicBezTo>
                    <a:cubicBezTo>
                      <a:pt x="274" y="17"/>
                      <a:pt x="265" y="19"/>
                      <a:pt x="254" y="17"/>
                    </a:cubicBezTo>
                    <a:cubicBezTo>
                      <a:pt x="235" y="17"/>
                      <a:pt x="209" y="31"/>
                      <a:pt x="197" y="77"/>
                    </a:cubicBezTo>
                    <a:cubicBezTo>
                      <a:pt x="180" y="141"/>
                      <a:pt x="166" y="194"/>
                      <a:pt x="166" y="211"/>
                    </a:cubicBezTo>
                    <a:cubicBezTo>
                      <a:pt x="166" y="233"/>
                      <a:pt x="178" y="249"/>
                      <a:pt x="202" y="249"/>
                    </a:cubicBezTo>
                    <a:cubicBezTo>
                      <a:pt x="235" y="249"/>
                      <a:pt x="269" y="218"/>
                      <a:pt x="283" y="177"/>
                    </a:cubicBezTo>
                    <a:cubicBezTo>
                      <a:pt x="286" y="170"/>
                      <a:pt x="286" y="168"/>
                      <a:pt x="293" y="168"/>
                    </a:cubicBezTo>
                    <a:cubicBezTo>
                      <a:pt x="295" y="168"/>
                      <a:pt x="302" y="168"/>
                      <a:pt x="302" y="175"/>
                    </a:cubicBezTo>
                    <a:cubicBezTo>
                      <a:pt x="302" y="192"/>
                      <a:pt x="266" y="266"/>
                      <a:pt x="199" y="266"/>
                    </a:cubicBezTo>
                    <a:cubicBezTo>
                      <a:pt x="175" y="266"/>
                      <a:pt x="144" y="254"/>
                      <a:pt x="130" y="223"/>
                    </a:cubicBezTo>
                    <a:cubicBezTo>
                      <a:pt x="115" y="247"/>
                      <a:pt x="89" y="266"/>
                      <a:pt x="62" y="266"/>
                    </a:cubicBezTo>
                    <a:cubicBezTo>
                      <a:pt x="34" y="266"/>
                      <a:pt x="0" y="252"/>
                      <a:pt x="0" y="223"/>
                    </a:cubicBezTo>
                    <a:cubicBezTo>
                      <a:pt x="0" y="201"/>
                      <a:pt x="17" y="187"/>
                      <a:pt x="34" y="187"/>
                    </a:cubicBezTo>
                    <a:cubicBezTo>
                      <a:pt x="48" y="187"/>
                      <a:pt x="58" y="194"/>
                      <a:pt x="58" y="209"/>
                    </a:cubicBezTo>
                    <a:cubicBezTo>
                      <a:pt x="58" y="211"/>
                      <a:pt x="55" y="233"/>
                      <a:pt x="31" y="240"/>
                    </a:cubicBezTo>
                    <a:cubicBezTo>
                      <a:pt x="46" y="249"/>
                      <a:pt x="62" y="249"/>
                      <a:pt x="65" y="249"/>
                    </a:cubicBezTo>
                    <a:cubicBezTo>
                      <a:pt x="94" y="249"/>
                      <a:pt x="113" y="216"/>
                      <a:pt x="120" y="197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61" name="Freeform 260"/>
              <p:cNvSpPr/>
              <p:nvPr/>
            </p:nvSpPr>
            <p:spPr>
              <a:xfrm>
                <a:off x="11041560" y="3116880"/>
                <a:ext cx="1008720" cy="12240"/>
              </a:xfrm>
              <a:custGeom>
                <a:avLst/>
                <a:gdLst/>
                <a:ahLst/>
                <a:cxnLst/>
                <a:rect l="0" t="0" r="r" b="b"/>
                <a:pathLst>
                  <a:path w="2802" h="34">
                    <a:moveTo>
                      <a:pt x="1401" y="34"/>
                    </a:moveTo>
                    <a:cubicBezTo>
                      <a:pt x="934" y="34"/>
                      <a:pt x="467" y="34"/>
                      <a:pt x="0" y="34"/>
                    </a:cubicBezTo>
                    <a:cubicBezTo>
                      <a:pt x="0" y="22"/>
                      <a:pt x="0" y="11"/>
                      <a:pt x="0" y="0"/>
                    </a:cubicBezTo>
                    <a:cubicBezTo>
                      <a:pt x="934" y="0"/>
                      <a:pt x="1868" y="0"/>
                      <a:pt x="2802" y="0"/>
                    </a:cubicBezTo>
                    <a:cubicBezTo>
                      <a:pt x="2802" y="11"/>
                      <a:pt x="2802" y="22"/>
                      <a:pt x="2802" y="34"/>
                    </a:cubicBezTo>
                    <a:cubicBezTo>
                      <a:pt x="2335" y="34"/>
                      <a:pt x="1868" y="34"/>
                      <a:pt x="1401" y="3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-32760" rIns="90000" bIns="-3276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62" name="Freeform 261"/>
              <p:cNvSpPr/>
              <p:nvPr/>
            </p:nvSpPr>
            <p:spPr>
              <a:xfrm>
                <a:off x="11190960" y="3276360"/>
                <a:ext cx="160560" cy="133920"/>
              </a:xfrm>
              <a:custGeom>
                <a:avLst/>
                <a:gdLst/>
                <a:ahLst/>
                <a:cxnLst/>
                <a:rect l="0" t="0" r="r" b="b"/>
                <a:pathLst>
                  <a:path w="446" h="372">
                    <a:moveTo>
                      <a:pt x="403" y="48"/>
                    </a:moveTo>
                    <a:cubicBezTo>
                      <a:pt x="373" y="48"/>
                      <a:pt x="342" y="48"/>
                      <a:pt x="312" y="48"/>
                    </a:cubicBezTo>
                    <a:cubicBezTo>
                      <a:pt x="338" y="84"/>
                      <a:pt x="338" y="125"/>
                      <a:pt x="338" y="139"/>
                    </a:cubicBezTo>
                    <a:cubicBezTo>
                      <a:pt x="338" y="269"/>
                      <a:pt x="226" y="372"/>
                      <a:pt x="127" y="372"/>
                    </a:cubicBezTo>
                    <a:cubicBezTo>
                      <a:pt x="50" y="372"/>
                      <a:pt x="0" y="312"/>
                      <a:pt x="0" y="237"/>
                    </a:cubicBezTo>
                    <a:cubicBezTo>
                      <a:pt x="0" y="137"/>
                      <a:pt x="94" y="0"/>
                      <a:pt x="221" y="0"/>
                    </a:cubicBezTo>
                    <a:cubicBezTo>
                      <a:pt x="285" y="0"/>
                      <a:pt x="349" y="0"/>
                      <a:pt x="413" y="0"/>
                    </a:cubicBezTo>
                    <a:cubicBezTo>
                      <a:pt x="427" y="0"/>
                      <a:pt x="446" y="0"/>
                      <a:pt x="446" y="19"/>
                    </a:cubicBezTo>
                    <a:cubicBezTo>
                      <a:pt x="446" y="48"/>
                      <a:pt x="415" y="48"/>
                      <a:pt x="403" y="48"/>
                    </a:cubicBezTo>
                    <a:moveTo>
                      <a:pt x="127" y="352"/>
                    </a:moveTo>
                    <a:cubicBezTo>
                      <a:pt x="161" y="352"/>
                      <a:pt x="206" y="331"/>
                      <a:pt x="238" y="281"/>
                    </a:cubicBezTo>
                    <a:cubicBezTo>
                      <a:pt x="266" y="237"/>
                      <a:pt x="283" y="168"/>
                      <a:pt x="283" y="129"/>
                    </a:cubicBezTo>
                    <a:cubicBezTo>
                      <a:pt x="283" y="103"/>
                      <a:pt x="276" y="48"/>
                      <a:pt x="206" y="48"/>
                    </a:cubicBezTo>
                    <a:cubicBezTo>
                      <a:pt x="178" y="48"/>
                      <a:pt x="127" y="60"/>
                      <a:pt x="91" y="117"/>
                    </a:cubicBezTo>
                    <a:cubicBezTo>
                      <a:pt x="62" y="168"/>
                      <a:pt x="53" y="237"/>
                      <a:pt x="53" y="261"/>
                    </a:cubicBezTo>
                    <a:cubicBezTo>
                      <a:pt x="53" y="321"/>
                      <a:pt x="86" y="352"/>
                      <a:pt x="127" y="35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63" name="Freeform 262"/>
              <p:cNvSpPr/>
              <p:nvPr/>
            </p:nvSpPr>
            <p:spPr>
              <a:xfrm>
                <a:off x="11366280" y="3307320"/>
                <a:ext cx="190080" cy="145080"/>
              </a:xfrm>
              <a:custGeom>
                <a:avLst/>
                <a:gdLst/>
                <a:ahLst/>
                <a:cxnLst/>
                <a:rect l="0" t="0" r="r" b="b"/>
                <a:pathLst>
                  <a:path w="528" h="403">
                    <a:moveTo>
                      <a:pt x="456" y="48"/>
                    </a:moveTo>
                    <a:cubicBezTo>
                      <a:pt x="430" y="151"/>
                      <a:pt x="405" y="254"/>
                      <a:pt x="379" y="357"/>
                    </a:cubicBezTo>
                    <a:cubicBezTo>
                      <a:pt x="379" y="362"/>
                      <a:pt x="377" y="367"/>
                      <a:pt x="377" y="372"/>
                    </a:cubicBezTo>
                    <a:cubicBezTo>
                      <a:pt x="377" y="376"/>
                      <a:pt x="377" y="376"/>
                      <a:pt x="389" y="379"/>
                    </a:cubicBezTo>
                    <a:cubicBezTo>
                      <a:pt x="401" y="381"/>
                      <a:pt x="403" y="381"/>
                      <a:pt x="413" y="381"/>
                    </a:cubicBezTo>
                    <a:cubicBezTo>
                      <a:pt x="425" y="381"/>
                      <a:pt x="432" y="381"/>
                      <a:pt x="432" y="388"/>
                    </a:cubicBezTo>
                    <a:cubicBezTo>
                      <a:pt x="432" y="403"/>
                      <a:pt x="422" y="403"/>
                      <a:pt x="420" y="403"/>
                    </a:cubicBezTo>
                    <a:cubicBezTo>
                      <a:pt x="408" y="403"/>
                      <a:pt x="393" y="400"/>
                      <a:pt x="381" y="400"/>
                    </a:cubicBezTo>
                    <a:cubicBezTo>
                      <a:pt x="372" y="400"/>
                      <a:pt x="350" y="400"/>
                      <a:pt x="341" y="400"/>
                    </a:cubicBezTo>
                    <a:cubicBezTo>
                      <a:pt x="324" y="400"/>
                      <a:pt x="281" y="403"/>
                      <a:pt x="264" y="403"/>
                    </a:cubicBezTo>
                    <a:cubicBezTo>
                      <a:pt x="259" y="403"/>
                      <a:pt x="254" y="398"/>
                      <a:pt x="254" y="393"/>
                    </a:cubicBezTo>
                    <a:cubicBezTo>
                      <a:pt x="254" y="381"/>
                      <a:pt x="262" y="381"/>
                      <a:pt x="271" y="381"/>
                    </a:cubicBezTo>
                    <a:cubicBezTo>
                      <a:pt x="319" y="381"/>
                      <a:pt x="319" y="376"/>
                      <a:pt x="324" y="355"/>
                    </a:cubicBezTo>
                    <a:cubicBezTo>
                      <a:pt x="337" y="304"/>
                      <a:pt x="349" y="254"/>
                      <a:pt x="362" y="204"/>
                    </a:cubicBezTo>
                    <a:cubicBezTo>
                      <a:pt x="297" y="204"/>
                      <a:pt x="231" y="204"/>
                      <a:pt x="166" y="204"/>
                    </a:cubicBezTo>
                    <a:cubicBezTo>
                      <a:pt x="152" y="255"/>
                      <a:pt x="138" y="306"/>
                      <a:pt x="125" y="357"/>
                    </a:cubicBezTo>
                    <a:cubicBezTo>
                      <a:pt x="122" y="367"/>
                      <a:pt x="122" y="369"/>
                      <a:pt x="122" y="372"/>
                    </a:cubicBezTo>
                    <a:cubicBezTo>
                      <a:pt x="122" y="376"/>
                      <a:pt x="122" y="376"/>
                      <a:pt x="137" y="379"/>
                    </a:cubicBezTo>
                    <a:cubicBezTo>
                      <a:pt x="146" y="381"/>
                      <a:pt x="149" y="381"/>
                      <a:pt x="158" y="381"/>
                    </a:cubicBezTo>
                    <a:cubicBezTo>
                      <a:pt x="173" y="381"/>
                      <a:pt x="178" y="381"/>
                      <a:pt x="178" y="388"/>
                    </a:cubicBezTo>
                    <a:cubicBezTo>
                      <a:pt x="178" y="403"/>
                      <a:pt x="168" y="403"/>
                      <a:pt x="166" y="403"/>
                    </a:cubicBezTo>
                    <a:cubicBezTo>
                      <a:pt x="154" y="403"/>
                      <a:pt x="139" y="400"/>
                      <a:pt x="127" y="400"/>
                    </a:cubicBezTo>
                    <a:cubicBezTo>
                      <a:pt x="118" y="400"/>
                      <a:pt x="98" y="400"/>
                      <a:pt x="86" y="400"/>
                    </a:cubicBezTo>
                    <a:cubicBezTo>
                      <a:pt x="70" y="400"/>
                      <a:pt x="29" y="403"/>
                      <a:pt x="10" y="403"/>
                    </a:cubicBezTo>
                    <a:cubicBezTo>
                      <a:pt x="5" y="403"/>
                      <a:pt x="0" y="398"/>
                      <a:pt x="0" y="393"/>
                    </a:cubicBezTo>
                    <a:cubicBezTo>
                      <a:pt x="0" y="381"/>
                      <a:pt x="10" y="381"/>
                      <a:pt x="19" y="381"/>
                    </a:cubicBezTo>
                    <a:cubicBezTo>
                      <a:pt x="65" y="381"/>
                      <a:pt x="67" y="376"/>
                      <a:pt x="70" y="355"/>
                    </a:cubicBezTo>
                    <a:cubicBezTo>
                      <a:pt x="96" y="251"/>
                      <a:pt x="122" y="147"/>
                      <a:pt x="149" y="43"/>
                    </a:cubicBezTo>
                    <a:cubicBezTo>
                      <a:pt x="151" y="34"/>
                      <a:pt x="151" y="31"/>
                      <a:pt x="151" y="29"/>
                    </a:cubicBezTo>
                    <a:cubicBezTo>
                      <a:pt x="151" y="24"/>
                      <a:pt x="151" y="22"/>
                      <a:pt x="139" y="22"/>
                    </a:cubicBezTo>
                    <a:cubicBezTo>
                      <a:pt x="127" y="22"/>
                      <a:pt x="123" y="22"/>
                      <a:pt x="115" y="22"/>
                    </a:cubicBezTo>
                    <a:cubicBezTo>
                      <a:pt x="103" y="22"/>
                      <a:pt x="96" y="22"/>
                      <a:pt x="96" y="12"/>
                    </a:cubicBezTo>
                    <a:cubicBezTo>
                      <a:pt x="96" y="0"/>
                      <a:pt x="106" y="0"/>
                      <a:pt x="108" y="0"/>
                    </a:cubicBezTo>
                    <a:cubicBezTo>
                      <a:pt x="120" y="0"/>
                      <a:pt x="134" y="0"/>
                      <a:pt x="146" y="0"/>
                    </a:cubicBezTo>
                    <a:cubicBezTo>
                      <a:pt x="156" y="2"/>
                      <a:pt x="178" y="2"/>
                      <a:pt x="187" y="2"/>
                    </a:cubicBezTo>
                    <a:cubicBezTo>
                      <a:pt x="204" y="2"/>
                      <a:pt x="247" y="0"/>
                      <a:pt x="264" y="0"/>
                    </a:cubicBezTo>
                    <a:cubicBezTo>
                      <a:pt x="271" y="0"/>
                      <a:pt x="274" y="5"/>
                      <a:pt x="274" y="7"/>
                    </a:cubicBezTo>
                    <a:cubicBezTo>
                      <a:pt x="274" y="22"/>
                      <a:pt x="266" y="22"/>
                      <a:pt x="257" y="22"/>
                    </a:cubicBezTo>
                    <a:cubicBezTo>
                      <a:pt x="211" y="22"/>
                      <a:pt x="209" y="24"/>
                      <a:pt x="204" y="46"/>
                    </a:cubicBezTo>
                    <a:cubicBezTo>
                      <a:pt x="193" y="91"/>
                      <a:pt x="182" y="137"/>
                      <a:pt x="170" y="182"/>
                    </a:cubicBezTo>
                    <a:cubicBezTo>
                      <a:pt x="236" y="182"/>
                      <a:pt x="301" y="182"/>
                      <a:pt x="367" y="182"/>
                    </a:cubicBezTo>
                    <a:cubicBezTo>
                      <a:pt x="379" y="136"/>
                      <a:pt x="391" y="90"/>
                      <a:pt x="403" y="43"/>
                    </a:cubicBezTo>
                    <a:cubicBezTo>
                      <a:pt x="405" y="34"/>
                      <a:pt x="405" y="31"/>
                      <a:pt x="405" y="29"/>
                    </a:cubicBezTo>
                    <a:cubicBezTo>
                      <a:pt x="405" y="24"/>
                      <a:pt x="403" y="22"/>
                      <a:pt x="391" y="22"/>
                    </a:cubicBezTo>
                    <a:cubicBezTo>
                      <a:pt x="381" y="22"/>
                      <a:pt x="377" y="22"/>
                      <a:pt x="369" y="22"/>
                    </a:cubicBezTo>
                    <a:cubicBezTo>
                      <a:pt x="357" y="22"/>
                      <a:pt x="350" y="22"/>
                      <a:pt x="350" y="12"/>
                    </a:cubicBezTo>
                    <a:cubicBezTo>
                      <a:pt x="350" y="0"/>
                      <a:pt x="357" y="0"/>
                      <a:pt x="362" y="0"/>
                    </a:cubicBezTo>
                    <a:cubicBezTo>
                      <a:pt x="374" y="0"/>
                      <a:pt x="389" y="0"/>
                      <a:pt x="398" y="0"/>
                    </a:cubicBezTo>
                    <a:cubicBezTo>
                      <a:pt x="410" y="2"/>
                      <a:pt x="429" y="2"/>
                      <a:pt x="439" y="2"/>
                    </a:cubicBezTo>
                    <a:cubicBezTo>
                      <a:pt x="458" y="2"/>
                      <a:pt x="501" y="0"/>
                      <a:pt x="518" y="0"/>
                    </a:cubicBezTo>
                    <a:cubicBezTo>
                      <a:pt x="525" y="0"/>
                      <a:pt x="528" y="5"/>
                      <a:pt x="528" y="7"/>
                    </a:cubicBezTo>
                    <a:cubicBezTo>
                      <a:pt x="528" y="22"/>
                      <a:pt x="521" y="22"/>
                      <a:pt x="506" y="22"/>
                    </a:cubicBezTo>
                    <a:cubicBezTo>
                      <a:pt x="463" y="22"/>
                      <a:pt x="463" y="24"/>
                      <a:pt x="456" y="4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64" name="Freeform 263"/>
              <p:cNvSpPr/>
              <p:nvPr/>
            </p:nvSpPr>
            <p:spPr>
              <a:xfrm>
                <a:off x="11581200" y="3307320"/>
                <a:ext cx="189000" cy="145080"/>
              </a:xfrm>
              <a:custGeom>
                <a:avLst/>
                <a:gdLst/>
                <a:ahLst/>
                <a:cxnLst/>
                <a:rect l="0" t="0" r="r" b="b"/>
                <a:pathLst>
                  <a:path w="525" h="403">
                    <a:moveTo>
                      <a:pt x="453" y="48"/>
                    </a:moveTo>
                    <a:cubicBezTo>
                      <a:pt x="428" y="151"/>
                      <a:pt x="402" y="254"/>
                      <a:pt x="377" y="357"/>
                    </a:cubicBezTo>
                    <a:cubicBezTo>
                      <a:pt x="377" y="362"/>
                      <a:pt x="374" y="367"/>
                      <a:pt x="374" y="372"/>
                    </a:cubicBezTo>
                    <a:cubicBezTo>
                      <a:pt x="374" y="376"/>
                      <a:pt x="374" y="376"/>
                      <a:pt x="386" y="379"/>
                    </a:cubicBezTo>
                    <a:cubicBezTo>
                      <a:pt x="398" y="381"/>
                      <a:pt x="401" y="381"/>
                      <a:pt x="410" y="381"/>
                    </a:cubicBezTo>
                    <a:cubicBezTo>
                      <a:pt x="422" y="381"/>
                      <a:pt x="429" y="381"/>
                      <a:pt x="429" y="388"/>
                    </a:cubicBezTo>
                    <a:cubicBezTo>
                      <a:pt x="429" y="403"/>
                      <a:pt x="420" y="403"/>
                      <a:pt x="417" y="403"/>
                    </a:cubicBezTo>
                    <a:cubicBezTo>
                      <a:pt x="405" y="403"/>
                      <a:pt x="391" y="400"/>
                      <a:pt x="379" y="400"/>
                    </a:cubicBezTo>
                    <a:cubicBezTo>
                      <a:pt x="369" y="400"/>
                      <a:pt x="348" y="400"/>
                      <a:pt x="338" y="400"/>
                    </a:cubicBezTo>
                    <a:cubicBezTo>
                      <a:pt x="321" y="400"/>
                      <a:pt x="278" y="403"/>
                      <a:pt x="262" y="403"/>
                    </a:cubicBezTo>
                    <a:cubicBezTo>
                      <a:pt x="257" y="403"/>
                      <a:pt x="252" y="398"/>
                      <a:pt x="252" y="393"/>
                    </a:cubicBezTo>
                    <a:cubicBezTo>
                      <a:pt x="252" y="381"/>
                      <a:pt x="259" y="381"/>
                      <a:pt x="269" y="381"/>
                    </a:cubicBezTo>
                    <a:cubicBezTo>
                      <a:pt x="317" y="381"/>
                      <a:pt x="317" y="376"/>
                      <a:pt x="321" y="355"/>
                    </a:cubicBezTo>
                    <a:cubicBezTo>
                      <a:pt x="334" y="304"/>
                      <a:pt x="347" y="254"/>
                      <a:pt x="360" y="204"/>
                    </a:cubicBezTo>
                    <a:cubicBezTo>
                      <a:pt x="294" y="204"/>
                      <a:pt x="229" y="204"/>
                      <a:pt x="163" y="204"/>
                    </a:cubicBezTo>
                    <a:cubicBezTo>
                      <a:pt x="150" y="255"/>
                      <a:pt x="136" y="306"/>
                      <a:pt x="122" y="357"/>
                    </a:cubicBezTo>
                    <a:cubicBezTo>
                      <a:pt x="120" y="367"/>
                      <a:pt x="120" y="369"/>
                      <a:pt x="120" y="372"/>
                    </a:cubicBezTo>
                    <a:cubicBezTo>
                      <a:pt x="120" y="376"/>
                      <a:pt x="120" y="376"/>
                      <a:pt x="134" y="379"/>
                    </a:cubicBezTo>
                    <a:cubicBezTo>
                      <a:pt x="144" y="381"/>
                      <a:pt x="146" y="381"/>
                      <a:pt x="156" y="381"/>
                    </a:cubicBezTo>
                    <a:cubicBezTo>
                      <a:pt x="170" y="381"/>
                      <a:pt x="175" y="381"/>
                      <a:pt x="175" y="388"/>
                    </a:cubicBezTo>
                    <a:cubicBezTo>
                      <a:pt x="175" y="403"/>
                      <a:pt x="166" y="403"/>
                      <a:pt x="163" y="403"/>
                    </a:cubicBezTo>
                    <a:cubicBezTo>
                      <a:pt x="151" y="403"/>
                      <a:pt x="137" y="400"/>
                      <a:pt x="125" y="400"/>
                    </a:cubicBezTo>
                    <a:cubicBezTo>
                      <a:pt x="115" y="400"/>
                      <a:pt x="96" y="400"/>
                      <a:pt x="84" y="400"/>
                    </a:cubicBezTo>
                    <a:cubicBezTo>
                      <a:pt x="67" y="400"/>
                      <a:pt x="26" y="403"/>
                      <a:pt x="7" y="403"/>
                    </a:cubicBezTo>
                    <a:cubicBezTo>
                      <a:pt x="2" y="403"/>
                      <a:pt x="0" y="398"/>
                      <a:pt x="0" y="393"/>
                    </a:cubicBezTo>
                    <a:cubicBezTo>
                      <a:pt x="0" y="381"/>
                      <a:pt x="7" y="381"/>
                      <a:pt x="17" y="381"/>
                    </a:cubicBezTo>
                    <a:cubicBezTo>
                      <a:pt x="62" y="381"/>
                      <a:pt x="65" y="376"/>
                      <a:pt x="70" y="355"/>
                    </a:cubicBezTo>
                    <a:cubicBezTo>
                      <a:pt x="95" y="251"/>
                      <a:pt x="121" y="147"/>
                      <a:pt x="146" y="43"/>
                    </a:cubicBezTo>
                    <a:cubicBezTo>
                      <a:pt x="149" y="34"/>
                      <a:pt x="149" y="31"/>
                      <a:pt x="149" y="29"/>
                    </a:cubicBezTo>
                    <a:cubicBezTo>
                      <a:pt x="149" y="24"/>
                      <a:pt x="149" y="22"/>
                      <a:pt x="137" y="22"/>
                    </a:cubicBezTo>
                    <a:cubicBezTo>
                      <a:pt x="125" y="22"/>
                      <a:pt x="121" y="22"/>
                      <a:pt x="113" y="22"/>
                    </a:cubicBezTo>
                    <a:cubicBezTo>
                      <a:pt x="101" y="22"/>
                      <a:pt x="94" y="22"/>
                      <a:pt x="94" y="12"/>
                    </a:cubicBezTo>
                    <a:cubicBezTo>
                      <a:pt x="94" y="0"/>
                      <a:pt x="103" y="0"/>
                      <a:pt x="108" y="0"/>
                    </a:cubicBezTo>
                    <a:cubicBezTo>
                      <a:pt x="118" y="0"/>
                      <a:pt x="132" y="0"/>
                      <a:pt x="144" y="0"/>
                    </a:cubicBezTo>
                    <a:cubicBezTo>
                      <a:pt x="154" y="2"/>
                      <a:pt x="175" y="2"/>
                      <a:pt x="185" y="2"/>
                    </a:cubicBezTo>
                    <a:cubicBezTo>
                      <a:pt x="202" y="2"/>
                      <a:pt x="245" y="0"/>
                      <a:pt x="262" y="0"/>
                    </a:cubicBezTo>
                    <a:cubicBezTo>
                      <a:pt x="269" y="0"/>
                      <a:pt x="271" y="5"/>
                      <a:pt x="271" y="7"/>
                    </a:cubicBezTo>
                    <a:cubicBezTo>
                      <a:pt x="271" y="22"/>
                      <a:pt x="264" y="22"/>
                      <a:pt x="254" y="22"/>
                    </a:cubicBezTo>
                    <a:cubicBezTo>
                      <a:pt x="209" y="22"/>
                      <a:pt x="206" y="24"/>
                      <a:pt x="202" y="46"/>
                    </a:cubicBezTo>
                    <a:cubicBezTo>
                      <a:pt x="190" y="91"/>
                      <a:pt x="179" y="137"/>
                      <a:pt x="168" y="182"/>
                    </a:cubicBezTo>
                    <a:cubicBezTo>
                      <a:pt x="234" y="182"/>
                      <a:pt x="299" y="182"/>
                      <a:pt x="365" y="182"/>
                    </a:cubicBezTo>
                    <a:cubicBezTo>
                      <a:pt x="377" y="136"/>
                      <a:pt x="389" y="90"/>
                      <a:pt x="401" y="43"/>
                    </a:cubicBezTo>
                    <a:cubicBezTo>
                      <a:pt x="403" y="34"/>
                      <a:pt x="403" y="31"/>
                      <a:pt x="403" y="29"/>
                    </a:cubicBezTo>
                    <a:cubicBezTo>
                      <a:pt x="403" y="24"/>
                      <a:pt x="401" y="22"/>
                      <a:pt x="389" y="22"/>
                    </a:cubicBezTo>
                    <a:cubicBezTo>
                      <a:pt x="379" y="22"/>
                      <a:pt x="374" y="22"/>
                      <a:pt x="367" y="22"/>
                    </a:cubicBezTo>
                    <a:cubicBezTo>
                      <a:pt x="355" y="22"/>
                      <a:pt x="348" y="22"/>
                      <a:pt x="348" y="12"/>
                    </a:cubicBezTo>
                    <a:cubicBezTo>
                      <a:pt x="348" y="0"/>
                      <a:pt x="357" y="0"/>
                      <a:pt x="360" y="0"/>
                    </a:cubicBezTo>
                    <a:cubicBezTo>
                      <a:pt x="372" y="0"/>
                      <a:pt x="386" y="0"/>
                      <a:pt x="398" y="0"/>
                    </a:cubicBezTo>
                    <a:cubicBezTo>
                      <a:pt x="408" y="2"/>
                      <a:pt x="427" y="2"/>
                      <a:pt x="437" y="2"/>
                    </a:cubicBezTo>
                    <a:cubicBezTo>
                      <a:pt x="456" y="2"/>
                      <a:pt x="499" y="0"/>
                      <a:pt x="516" y="0"/>
                    </a:cubicBezTo>
                    <a:cubicBezTo>
                      <a:pt x="523" y="0"/>
                      <a:pt x="525" y="5"/>
                      <a:pt x="525" y="7"/>
                    </a:cubicBezTo>
                    <a:cubicBezTo>
                      <a:pt x="525" y="22"/>
                      <a:pt x="518" y="22"/>
                      <a:pt x="504" y="22"/>
                    </a:cubicBezTo>
                    <a:cubicBezTo>
                      <a:pt x="461" y="22"/>
                      <a:pt x="461" y="24"/>
                      <a:pt x="453" y="4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265" name="Freeform 264"/>
              <p:cNvSpPr/>
              <p:nvPr/>
            </p:nvSpPr>
            <p:spPr>
              <a:xfrm>
                <a:off x="11795400" y="3358440"/>
                <a:ext cx="84600" cy="95760"/>
              </a:xfrm>
              <a:custGeom>
                <a:avLst/>
                <a:gdLst/>
                <a:ahLst/>
                <a:cxnLst/>
                <a:rect l="0" t="0" r="r" b="b"/>
                <a:pathLst>
                  <a:path w="235" h="266">
                    <a:moveTo>
                      <a:pt x="214" y="38"/>
                    </a:moveTo>
                    <a:cubicBezTo>
                      <a:pt x="199" y="19"/>
                      <a:pt x="168" y="17"/>
                      <a:pt x="156" y="17"/>
                    </a:cubicBezTo>
                    <a:cubicBezTo>
                      <a:pt x="146" y="17"/>
                      <a:pt x="125" y="19"/>
                      <a:pt x="110" y="29"/>
                    </a:cubicBezTo>
                    <a:cubicBezTo>
                      <a:pt x="96" y="36"/>
                      <a:pt x="86" y="53"/>
                      <a:pt x="86" y="65"/>
                    </a:cubicBezTo>
                    <a:cubicBezTo>
                      <a:pt x="86" y="79"/>
                      <a:pt x="96" y="91"/>
                      <a:pt x="118" y="96"/>
                    </a:cubicBezTo>
                    <a:cubicBezTo>
                      <a:pt x="122" y="96"/>
                      <a:pt x="137" y="98"/>
                      <a:pt x="142" y="101"/>
                    </a:cubicBezTo>
                    <a:cubicBezTo>
                      <a:pt x="163" y="103"/>
                      <a:pt x="223" y="115"/>
                      <a:pt x="223" y="168"/>
                    </a:cubicBezTo>
                    <a:cubicBezTo>
                      <a:pt x="223" y="192"/>
                      <a:pt x="204" y="266"/>
                      <a:pt x="96" y="266"/>
                    </a:cubicBezTo>
                    <a:cubicBezTo>
                      <a:pt x="38" y="266"/>
                      <a:pt x="0" y="245"/>
                      <a:pt x="0" y="209"/>
                    </a:cubicBezTo>
                    <a:cubicBezTo>
                      <a:pt x="0" y="182"/>
                      <a:pt x="17" y="170"/>
                      <a:pt x="34" y="170"/>
                    </a:cubicBezTo>
                    <a:cubicBezTo>
                      <a:pt x="46" y="170"/>
                      <a:pt x="58" y="177"/>
                      <a:pt x="58" y="192"/>
                    </a:cubicBezTo>
                    <a:cubicBezTo>
                      <a:pt x="58" y="209"/>
                      <a:pt x="46" y="223"/>
                      <a:pt x="24" y="225"/>
                    </a:cubicBezTo>
                    <a:cubicBezTo>
                      <a:pt x="38" y="245"/>
                      <a:pt x="72" y="249"/>
                      <a:pt x="96" y="249"/>
                    </a:cubicBezTo>
                    <a:cubicBezTo>
                      <a:pt x="103" y="249"/>
                      <a:pt x="132" y="249"/>
                      <a:pt x="156" y="237"/>
                    </a:cubicBezTo>
                    <a:cubicBezTo>
                      <a:pt x="180" y="223"/>
                      <a:pt x="187" y="199"/>
                      <a:pt x="187" y="189"/>
                    </a:cubicBezTo>
                    <a:cubicBezTo>
                      <a:pt x="187" y="161"/>
                      <a:pt x="149" y="153"/>
                      <a:pt x="137" y="151"/>
                    </a:cubicBezTo>
                    <a:cubicBezTo>
                      <a:pt x="96" y="144"/>
                      <a:pt x="84" y="141"/>
                      <a:pt x="70" y="129"/>
                    </a:cubicBezTo>
                    <a:cubicBezTo>
                      <a:pt x="60" y="122"/>
                      <a:pt x="48" y="108"/>
                      <a:pt x="48" y="86"/>
                    </a:cubicBezTo>
                    <a:cubicBezTo>
                      <a:pt x="48" y="67"/>
                      <a:pt x="65" y="0"/>
                      <a:pt x="158" y="0"/>
                    </a:cubicBezTo>
                    <a:cubicBezTo>
                      <a:pt x="192" y="0"/>
                      <a:pt x="235" y="14"/>
                      <a:pt x="235" y="53"/>
                    </a:cubicBezTo>
                    <a:cubicBezTo>
                      <a:pt x="235" y="82"/>
                      <a:pt x="214" y="86"/>
                      <a:pt x="206" y="86"/>
                    </a:cubicBezTo>
                    <a:cubicBezTo>
                      <a:pt x="199" y="86"/>
                      <a:pt x="187" y="79"/>
                      <a:pt x="187" y="67"/>
                    </a:cubicBezTo>
                    <a:cubicBezTo>
                      <a:pt x="187" y="55"/>
                      <a:pt x="197" y="43"/>
                      <a:pt x="214" y="3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</p:grpSp>
      </p:grpSp>
      <p:pic>
        <p:nvPicPr>
          <p:cNvPr id="266" name="Picture 265"/>
          <p:cNvPicPr/>
          <p:nvPr/>
        </p:nvPicPr>
        <p:blipFill>
          <a:blip r:embed="rId5"/>
          <a:stretch/>
        </p:blipFill>
        <p:spPr>
          <a:xfrm>
            <a:off x="7652880" y="4039920"/>
            <a:ext cx="7322400" cy="4482000"/>
          </a:xfrm>
          <a:prstGeom prst="rect">
            <a:avLst/>
          </a:prstGeom>
          <a:ln w="0">
            <a:noFill/>
          </a:ln>
        </p:spPr>
      </p:pic>
      <p:sp>
        <p:nvSpPr>
          <p:cNvPr id="267" name="TextBox 266"/>
          <p:cNvSpPr txBox="1"/>
          <p:nvPr/>
        </p:nvSpPr>
        <p:spPr>
          <a:xfrm>
            <a:off x="548640" y="7805880"/>
            <a:ext cx="4663440" cy="426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200" b="0" i="1" u="none" strike="noStrike">
                <a:solidFill>
                  <a:srgbClr val="FF00FF"/>
                </a:solidFill>
                <a:uFillTx/>
                <a:latin typeface="Arial"/>
                <a:hlinkClick r:id="rId6"/>
              </a:rPr>
              <a:t>Slide from Julie Munch Torndal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0866475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PlaceHolder 1"/>
          <p:cNvSpPr>
            <a:spLocks noGrp="1"/>
          </p:cNvSpPr>
          <p:nvPr>
            <p:ph type="title"/>
          </p:nvPr>
        </p:nvSpPr>
        <p:spPr>
          <a:xfrm>
            <a:off x="1382760" y="5724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r>
              <a:rPr lang="en-US" sz="3200" b="1" u="none" strike="noStrike">
                <a:solidFill>
                  <a:srgbClr val="FF6600"/>
                </a:solidFill>
                <a:uFillTx/>
                <a:latin typeface="Arial"/>
              </a:rPr>
              <a:t>e+e- Colliders – Uncertainties and their drivers</a:t>
            </a:r>
            <a:endParaRPr lang="en-US" sz="320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pic>
        <p:nvPicPr>
          <p:cNvPr id="516" name="Picture 515"/>
          <p:cNvPicPr/>
          <p:nvPr/>
        </p:nvPicPr>
        <p:blipFill>
          <a:blip r:embed="rId2"/>
          <a:stretch/>
        </p:blipFill>
        <p:spPr>
          <a:xfrm>
            <a:off x="2090160" y="1261440"/>
            <a:ext cx="9205200" cy="3697200"/>
          </a:xfrm>
          <a:prstGeom prst="rect">
            <a:avLst/>
          </a:prstGeom>
          <a:ln w="0">
            <a:noFill/>
          </a:ln>
        </p:spPr>
      </p:pic>
      <p:sp>
        <p:nvSpPr>
          <p:cNvPr id="517" name="TextBox 516"/>
          <p:cNvSpPr txBox="1"/>
          <p:nvPr/>
        </p:nvSpPr>
        <p:spPr>
          <a:xfrm>
            <a:off x="568080" y="5541840"/>
            <a:ext cx="13970880" cy="33674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Experimental uncertainty drivers: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i="1" u="none" strike="noStrike">
                <a:solidFill>
                  <a:srgbClr val="0000FF"/>
                </a:solidFill>
                <a:uFillTx/>
                <a:latin typeface="Arial"/>
              </a:rPr>
              <a:t>M</a:t>
            </a:r>
            <a:r>
              <a:rPr lang="en-US" sz="2400" b="0" i="1" u="none" strike="noStrike" baseline="-8000">
                <a:solidFill>
                  <a:srgbClr val="0000FF"/>
                </a:solidFill>
                <a:uFillTx/>
                <a:latin typeface="Arial"/>
              </a:rPr>
              <a:t>Z</a:t>
            </a:r>
            <a:r>
              <a:rPr lang="en-US" sz="2400" b="0" i="1" u="none" strike="noStrike">
                <a:solidFill>
                  <a:srgbClr val="0000FF"/>
                </a:solidFill>
                <a:uFillTx/>
                <a:latin typeface="Arial"/>
              </a:rPr>
              <a:t>, </a:t>
            </a:r>
            <a:r>
              <a:rPr lang="en-US" sz="2400" b="0" i="1" u="none" strike="noStrike">
                <a:solidFill>
                  <a:srgbClr val="0000FF"/>
                </a:solidFill>
                <a:uFillTx/>
                <a:latin typeface="Arial"/>
                <a:ea typeface="Arial"/>
              </a:rPr>
              <a:t>Γ</a:t>
            </a:r>
            <a:r>
              <a:rPr lang="en-US" sz="2400" b="0" i="1" u="none" strike="noStrike" baseline="-8000">
                <a:solidFill>
                  <a:srgbClr val="0000FF"/>
                </a:solidFill>
                <a:uFillTx/>
                <a:latin typeface="Arial"/>
              </a:rPr>
              <a:t>Z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: Beam energy, detector calibration and acceptance</a:t>
            </a:r>
          </a:p>
          <a:p>
            <a:pPr marL="648000" lvl="2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</a:rPr>
              <a:t>Would require a reduction of a factor 20-25 to match FCCee statistics w.r.t current estimates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              :Beam energy (FCCee, CEPC), beam polarisation (ILC)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i="1" u="none" strike="noStrike">
                <a:solidFill>
                  <a:srgbClr val="0000FF"/>
                </a:solidFill>
                <a:uFillTx/>
                <a:latin typeface="Arial"/>
              </a:rPr>
              <a:t>R</a:t>
            </a:r>
            <a:r>
              <a:rPr lang="en-US" sz="2400" b="0" i="1" u="none" strike="noStrike" baseline="-8000">
                <a:solidFill>
                  <a:srgbClr val="0000FF"/>
                </a:solidFill>
                <a:uFillTx/>
                <a:latin typeface="Arial"/>
              </a:rPr>
              <a:t>b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: Detector acceptance, QCD (gluon radiation?) </a:t>
            </a:r>
          </a:p>
          <a:p>
            <a:pPr marL="648000" lvl="2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Difficult to judge on “the error source”, it's rather a sum of many  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i="1" u="none" strike="noStrike">
                <a:solidFill>
                  <a:srgbClr val="0000FF"/>
                </a:solidFill>
                <a:uFillTx/>
                <a:latin typeface="Arial"/>
              </a:rPr>
              <a:t>R</a:t>
            </a:r>
            <a:r>
              <a:rPr lang="en-US" sz="2400" b="0" i="1" u="none" strike="noStrike" baseline="-8000">
                <a:solidFill>
                  <a:srgbClr val="0000FF"/>
                </a:solidFill>
                <a:uFillTx/>
                <a:latin typeface="Arial"/>
              </a:rPr>
              <a:t>l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: Detector acceptance</a:t>
            </a:r>
          </a:p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518" name="Picture 517"/>
          <p:cNvPicPr/>
          <p:nvPr/>
        </p:nvPicPr>
        <p:blipFill>
          <a:blip r:embed="rId3"/>
          <a:stretch/>
        </p:blipFill>
        <p:spPr>
          <a:xfrm>
            <a:off x="1244160" y="6696720"/>
            <a:ext cx="1116000" cy="410400"/>
          </a:xfrm>
          <a:prstGeom prst="rect">
            <a:avLst/>
          </a:prstGeom>
          <a:ln w="0">
            <a:noFill/>
          </a:ln>
        </p:spPr>
      </p:pic>
      <p:sp>
        <p:nvSpPr>
          <p:cNvPr id="519" name="TextBox 518"/>
          <p:cNvSpPr txBox="1"/>
          <p:nvPr/>
        </p:nvSpPr>
        <p:spPr>
          <a:xfrm>
            <a:off x="11295360" y="2980800"/>
            <a:ext cx="3248640" cy="8218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FF"/>
                </a:solidFill>
                <a:uFillTx/>
                <a:latin typeface="Arial"/>
              </a:rPr>
              <a:t>Theory requires 3-loop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1800" b="0" u="none" strike="noStrike">
                <a:solidFill>
                  <a:srgbClr val="0000FF"/>
                </a:solidFill>
                <a:uFillTx/>
                <a:latin typeface="Arial"/>
              </a:rPr>
              <a:t>calculations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0" name="Rectangle 519"/>
          <p:cNvSpPr/>
          <p:nvPr/>
        </p:nvSpPr>
        <p:spPr>
          <a:xfrm>
            <a:off x="5394960" y="2377440"/>
            <a:ext cx="365760" cy="18288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1" name="TextBox 520"/>
          <p:cNvSpPr txBox="1"/>
          <p:nvPr/>
        </p:nvSpPr>
        <p:spPr>
          <a:xfrm>
            <a:off x="5303520" y="2250000"/>
            <a:ext cx="534600" cy="3952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0.5</a:t>
            </a:r>
          </a:p>
        </p:txBody>
      </p:sp>
      <p:sp>
        <p:nvSpPr>
          <p:cNvPr id="522" name="Rectangle 521"/>
          <p:cNvSpPr/>
          <p:nvPr/>
        </p:nvSpPr>
        <p:spPr>
          <a:xfrm>
            <a:off x="5394960" y="2743200"/>
            <a:ext cx="457200" cy="36576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3" name="TextBox 522"/>
          <p:cNvSpPr txBox="1"/>
          <p:nvPr/>
        </p:nvSpPr>
        <p:spPr>
          <a:xfrm>
            <a:off x="5248080" y="2688840"/>
            <a:ext cx="773640" cy="395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0.1</a:t>
            </a:r>
          </a:p>
        </p:txBody>
      </p:sp>
      <p:sp>
        <p:nvSpPr>
          <p:cNvPr id="524" name="Rectangle 523"/>
          <p:cNvSpPr/>
          <p:nvPr/>
        </p:nvSpPr>
        <p:spPr>
          <a:xfrm>
            <a:off x="6217920" y="3200400"/>
            <a:ext cx="457200" cy="274320"/>
          </a:xfrm>
          <a:prstGeom prst="rect">
            <a:avLst/>
          </a:prstGeom>
          <a:noFill/>
          <a:ln w="0"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5" name="Rectangle 524"/>
          <p:cNvSpPr/>
          <p:nvPr/>
        </p:nvSpPr>
        <p:spPr>
          <a:xfrm>
            <a:off x="6181920" y="2762640"/>
            <a:ext cx="548640" cy="27432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6" name="TextBox 525"/>
          <p:cNvSpPr txBox="1"/>
          <p:nvPr/>
        </p:nvSpPr>
        <p:spPr>
          <a:xfrm>
            <a:off x="6109200" y="2696760"/>
            <a:ext cx="676080" cy="3736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0.03</a:t>
            </a:r>
          </a:p>
        </p:txBody>
      </p:sp>
      <p:sp>
        <p:nvSpPr>
          <p:cNvPr id="527" name="Rectangle 526"/>
          <p:cNvSpPr/>
          <p:nvPr/>
        </p:nvSpPr>
        <p:spPr>
          <a:xfrm>
            <a:off x="5394960" y="2377440"/>
            <a:ext cx="365760" cy="18288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8" name="TextBox 527"/>
          <p:cNvSpPr txBox="1"/>
          <p:nvPr/>
        </p:nvSpPr>
        <p:spPr>
          <a:xfrm>
            <a:off x="5303520" y="2250000"/>
            <a:ext cx="534600" cy="3952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0.2</a:t>
            </a:r>
          </a:p>
        </p:txBody>
      </p:sp>
      <p:sp>
        <p:nvSpPr>
          <p:cNvPr id="529" name="Rectangle 528"/>
          <p:cNvSpPr/>
          <p:nvPr/>
        </p:nvSpPr>
        <p:spPr>
          <a:xfrm>
            <a:off x="5395320" y="2743560"/>
            <a:ext cx="457200" cy="36576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30" name="TextBox 529"/>
          <p:cNvSpPr txBox="1"/>
          <p:nvPr/>
        </p:nvSpPr>
        <p:spPr>
          <a:xfrm>
            <a:off x="5248440" y="2689200"/>
            <a:ext cx="773640" cy="395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0.1</a:t>
            </a:r>
          </a:p>
        </p:txBody>
      </p:sp>
      <p:sp>
        <p:nvSpPr>
          <p:cNvPr id="531" name="Rectangle 530"/>
          <p:cNvSpPr/>
          <p:nvPr/>
        </p:nvSpPr>
        <p:spPr>
          <a:xfrm>
            <a:off x="6217920" y="3200400"/>
            <a:ext cx="457200" cy="27432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32" name="TextBox 531"/>
          <p:cNvSpPr txBox="1"/>
          <p:nvPr/>
        </p:nvSpPr>
        <p:spPr>
          <a:xfrm>
            <a:off x="6220800" y="3157200"/>
            <a:ext cx="773640" cy="395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0.2</a:t>
            </a:r>
          </a:p>
        </p:txBody>
      </p:sp>
      <p:sp>
        <p:nvSpPr>
          <p:cNvPr id="533" name="Rectangle 532"/>
          <p:cNvSpPr/>
          <p:nvPr/>
        </p:nvSpPr>
        <p:spPr>
          <a:xfrm>
            <a:off x="2377440" y="4480560"/>
            <a:ext cx="4206240" cy="27432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34" name="TextBox 533"/>
          <p:cNvSpPr txBox="1"/>
          <p:nvPr/>
        </p:nvSpPr>
        <p:spPr>
          <a:xfrm>
            <a:off x="2377440" y="4419000"/>
            <a:ext cx="228600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0" i="1" u="none" strike="noStrike">
                <a:solidFill>
                  <a:srgbClr val="800080"/>
                </a:solidFill>
                <a:uFillTx/>
                <a:latin typeface="Arial"/>
                <a:hlinkClick r:id="rId4"/>
              </a:rPr>
              <a:t>FCCee: 2203.06520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35" name="TextBox 534"/>
          <p:cNvSpPr txBox="1"/>
          <p:nvPr/>
        </p:nvSpPr>
        <p:spPr>
          <a:xfrm>
            <a:off x="4937760" y="4419000"/>
            <a:ext cx="228600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0" i="1" u="none" strike="noStrike">
                <a:solidFill>
                  <a:srgbClr val="800080"/>
                </a:solidFill>
                <a:uFillTx/>
                <a:latin typeface="Arial"/>
                <a:hlinkClick r:id="rId5"/>
              </a:rPr>
              <a:t>ILC: 2203.07622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>
          <a:xfrm>
            <a:off x="11249640" y="8054640"/>
            <a:ext cx="365544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en-FR"/>
            </a:defPPr>
            <a:lvl1pPr marL="0" indent="0" algn="r" defTabSz="914400" rtl="0" eaLnBrk="1" latinLnBrk="0" hangingPunct="1">
              <a:buNone/>
              <a:defRPr lang="en-US" sz="1400" b="0" u="none" strike="noStrike" kern="1200">
                <a:solidFill>
                  <a:srgbClr val="000000"/>
                </a:solidFill>
                <a:uFillTx/>
                <a:latin typeface="Times New Roman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F0895-BEA8-409F-A77D-5DE8BE2DE2EC}" type="slidenum">
              <a:rPr lang="en-FR" smtClean="0"/>
              <a:pPr/>
              <a:t>45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986063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PlaceHolder 1"/>
          <p:cNvSpPr>
            <a:spLocks noGrp="1"/>
          </p:cNvSpPr>
          <p:nvPr>
            <p:ph type="title"/>
          </p:nvPr>
        </p:nvSpPr>
        <p:spPr>
          <a:xfrm>
            <a:off x="1057680" y="182880"/>
            <a:ext cx="14121360" cy="7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2600" b="1" u="none" strike="noStrike" dirty="0">
                <a:solidFill>
                  <a:srgbClr val="FF9900"/>
                </a:solidFill>
                <a:uFillTx/>
                <a:latin typeface="Arial"/>
              </a:rPr>
              <a:t>Probing New Physics with the trilinear Higgs Coupling</a:t>
            </a:r>
          </a:p>
        </p:txBody>
      </p:sp>
      <p:sp>
        <p:nvSpPr>
          <p:cNvPr id="551" name="Espace réservé du numéro de diapositive 4_5"/>
          <p:cNvSpPr/>
          <p:nvPr/>
        </p:nvSpPr>
        <p:spPr>
          <a:xfrm>
            <a:off x="11251440" y="10643040"/>
            <a:ext cx="3652560" cy="80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16000" indent="-216000" algn="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fld id="{B6DC03B9-23A8-46E0-B5E9-20EBE2EB0F39}" type="slidenum">
              <a:rPr lang="en-US" sz="1400" b="0" i="1" u="none" strike="noStrike">
                <a:solidFill>
                  <a:srgbClr val="000000"/>
                </a:solidFill>
                <a:uFillTx/>
                <a:latin typeface="Bitstream Vera Serif"/>
                <a:ea typeface="Bitstream Vera Sans"/>
              </a:rPr>
              <a:t>46</a:t>
            </a:fld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52" name="TextBox 551"/>
          <p:cNvSpPr txBox="1"/>
          <p:nvPr/>
        </p:nvSpPr>
        <p:spPr>
          <a:xfrm>
            <a:off x="426960" y="10837440"/>
            <a:ext cx="3699720" cy="4525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</a:rPr>
              <a:t>N. Walker, ILC School 2013</a:t>
            </a:r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553" name="Picture 552"/>
          <p:cNvPicPr/>
          <p:nvPr/>
        </p:nvPicPr>
        <p:blipFill>
          <a:blip r:embed="rId2"/>
          <a:stretch/>
        </p:blipFill>
        <p:spPr>
          <a:xfrm>
            <a:off x="1255680" y="1326600"/>
            <a:ext cx="13834800" cy="6775560"/>
          </a:xfrm>
          <a:prstGeom prst="rect">
            <a:avLst/>
          </a:prstGeom>
          <a:ln w="0">
            <a:noFill/>
          </a:ln>
        </p:spPr>
      </p:pic>
      <p:sp>
        <p:nvSpPr>
          <p:cNvPr id="554" name="TextBox 553"/>
          <p:cNvSpPr txBox="1"/>
          <p:nvPr/>
        </p:nvSpPr>
        <p:spPr>
          <a:xfrm>
            <a:off x="0" y="1116720"/>
            <a:ext cx="603504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0" i="1" u="none" strike="noStrike">
                <a:solidFill>
                  <a:srgbClr val="BF0041"/>
                </a:solidFill>
                <a:uFillTx/>
                <a:latin typeface="Arial"/>
                <a:hlinkClick r:id="rId3"/>
              </a:rPr>
              <a:t>J. Braathen, IDT-WG3 Physics Meeting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>
          <a:xfrm>
            <a:off x="11249640" y="8054640"/>
            <a:ext cx="365544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en-FR"/>
            </a:defPPr>
            <a:lvl1pPr marL="0" indent="0" algn="r" defTabSz="914400" rtl="0" eaLnBrk="1" latinLnBrk="0" hangingPunct="1">
              <a:buNone/>
              <a:defRPr lang="en-US" sz="1400" b="0" u="none" strike="noStrike" kern="1200">
                <a:solidFill>
                  <a:srgbClr val="000000"/>
                </a:solidFill>
                <a:uFillTx/>
                <a:latin typeface="Times New Roman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1C6107-BED6-4D1E-AD61-4DF3723F33BF}" type="slidenum">
              <a:rPr lang="en-FR" smtClean="0"/>
              <a:pPr/>
              <a:t>46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0399467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784440" y="127800"/>
            <a:ext cx="14121360" cy="7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370" b="1" u="none" strike="noStrike">
                <a:solidFill>
                  <a:srgbClr val="FF9900"/>
                </a:solidFill>
                <a:uFillTx/>
                <a:latin typeface="Arial"/>
              </a:rPr>
              <a:t>New physics?</a:t>
            </a:r>
          </a:p>
        </p:txBody>
      </p:sp>
      <p:sp>
        <p:nvSpPr>
          <p:cNvPr id="115" name="Espace réservé du numéro de diapositive 4_1"/>
          <p:cNvSpPr/>
          <p:nvPr/>
        </p:nvSpPr>
        <p:spPr>
          <a:xfrm>
            <a:off x="11251440" y="10643040"/>
            <a:ext cx="3652560" cy="80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16000" indent="-216000" algn="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fld id="{0B60895E-7F6A-4F74-ADE2-4F254EF1E32A}" type="slidenum">
              <a:rPr lang="en-US" sz="1400" b="0" i="1" u="none" strike="noStrike">
                <a:solidFill>
                  <a:srgbClr val="000000"/>
                </a:solidFill>
                <a:uFillTx/>
                <a:latin typeface="Bitstream Vera Serif"/>
                <a:ea typeface="Bitstream Vera Sans"/>
              </a:rPr>
              <a:t>47</a:t>
            </a:fld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16" name="Picture 115"/>
          <p:cNvPicPr/>
          <p:nvPr/>
        </p:nvPicPr>
        <p:blipFill>
          <a:blip r:embed="rId2"/>
          <a:stretch/>
        </p:blipFill>
        <p:spPr>
          <a:xfrm>
            <a:off x="1691640" y="4018680"/>
            <a:ext cx="3402000" cy="946440"/>
          </a:xfrm>
          <a:prstGeom prst="rect">
            <a:avLst/>
          </a:prstGeom>
          <a:ln w="0">
            <a:noFill/>
          </a:ln>
        </p:spPr>
      </p:pic>
      <p:pic>
        <p:nvPicPr>
          <p:cNvPr id="117" name="Picture 116"/>
          <p:cNvPicPr/>
          <p:nvPr/>
        </p:nvPicPr>
        <p:blipFill>
          <a:blip r:embed="rId3"/>
          <a:stretch/>
        </p:blipFill>
        <p:spPr>
          <a:xfrm>
            <a:off x="9074880" y="4014000"/>
            <a:ext cx="3380040" cy="946440"/>
          </a:xfrm>
          <a:prstGeom prst="rect">
            <a:avLst/>
          </a:prstGeom>
          <a:ln w="0">
            <a:noFill/>
          </a:ln>
        </p:spPr>
      </p:pic>
      <p:sp>
        <p:nvSpPr>
          <p:cNvPr id="118" name="TextBox 117"/>
          <p:cNvSpPr txBox="1"/>
          <p:nvPr/>
        </p:nvSpPr>
        <p:spPr>
          <a:xfrm>
            <a:off x="1199160" y="2358720"/>
            <a:ext cx="4869360" cy="940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810" b="0" u="none" strike="noStrike">
                <a:solidFill>
                  <a:srgbClr val="000000"/>
                </a:solidFill>
                <a:uFillTx/>
                <a:latin typeface="Arial"/>
              </a:rPr>
              <a:t>Observables at fixed mass m</a:t>
            </a:r>
          </a:p>
          <a:p>
            <a:r>
              <a:rPr lang="en-US" sz="2810" b="0" u="none" strike="noStrike">
                <a:solidFill>
                  <a:srgbClr val="000000"/>
                </a:solidFill>
                <a:uFillTx/>
                <a:latin typeface="Arial"/>
              </a:rPr>
              <a:t>(e.g. Z pole of Higgs decays)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853920" y="5573520"/>
            <a:ext cx="6292800" cy="22698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810" b="0" u="none" strike="noStrike">
                <a:solidFill>
                  <a:srgbClr val="000000"/>
                </a:solidFill>
                <a:uFillTx/>
                <a:latin typeface="Arial"/>
              </a:rPr>
              <a:t>Increasing UV scales probed in EFT</a:t>
            </a:r>
          </a:p>
          <a:p>
            <a:r>
              <a:rPr lang="en-US" sz="2810" b="0" u="none" strike="noStrike">
                <a:solidFill>
                  <a:srgbClr val="000000"/>
                </a:solidFill>
                <a:uFillTx/>
                <a:latin typeface="Arial"/>
              </a:rPr>
              <a:t>achieved solely by increasing the </a:t>
            </a:r>
          </a:p>
          <a:p>
            <a:r>
              <a:rPr lang="en-US" sz="2810" b="0" u="none" strike="noStrike">
                <a:solidFill>
                  <a:srgbClr val="000000"/>
                </a:solidFill>
                <a:uFillTx/>
                <a:latin typeface="Arial"/>
              </a:rPr>
              <a:t>measurement precision </a:t>
            </a:r>
          </a:p>
          <a:p>
            <a:r>
              <a:rPr lang="en-US" sz="2810" b="0" u="none" strike="noStrike">
                <a:solidFill>
                  <a:srgbClr val="000000"/>
                </a:solidFill>
                <a:uFillTx/>
                <a:latin typeface="Arial"/>
              </a:rPr>
              <a:t>c</a:t>
            </a:r>
            <a:r>
              <a:rPr lang="en-US" sz="2808" b="0" u="none" strike="noStrike" baseline="-8000">
                <a:solidFill>
                  <a:srgbClr val="000000"/>
                </a:solidFill>
                <a:uFillTx/>
                <a:latin typeface="Arial"/>
              </a:rPr>
              <a:t>6</a:t>
            </a:r>
            <a:r>
              <a:rPr lang="en-US" sz="2810" b="0" u="none" strike="noStrike">
                <a:solidFill>
                  <a:srgbClr val="000000"/>
                </a:solidFill>
                <a:uFillTx/>
                <a:latin typeface="Arial"/>
              </a:rPr>
              <a:t> ~ (g*)</a:t>
            </a:r>
            <a:r>
              <a:rPr lang="en-US" sz="2808" b="0" u="none" strike="noStrike" baseline="33000">
                <a:solidFill>
                  <a:srgbClr val="000000"/>
                </a:solidFill>
                <a:uFillTx/>
                <a:latin typeface="Arial"/>
              </a:rPr>
              <a:t>2</a:t>
            </a:r>
            <a:endParaRPr lang="en-US" sz="281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810" b="0" u="none" strike="noStrike">
                <a:solidFill>
                  <a:srgbClr val="000000"/>
                </a:solidFill>
                <a:uFillTx/>
                <a:latin typeface="Arial"/>
              </a:rPr>
              <a:t>Typical experimental precision 0.1-1%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8225640" y="2389320"/>
            <a:ext cx="5424480" cy="940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810" b="0" u="none" strike="noStrike" dirty="0">
                <a:solidFill>
                  <a:srgbClr val="000000"/>
                </a:solidFill>
                <a:uFillTx/>
                <a:latin typeface="Arial"/>
              </a:rPr>
              <a:t>High energy tails of distributions </a:t>
            </a:r>
          </a:p>
          <a:p>
            <a:r>
              <a:rPr lang="en-US" sz="2810" b="0" u="none" strike="noStrike" dirty="0">
                <a:solidFill>
                  <a:srgbClr val="000000"/>
                </a:solidFill>
                <a:uFillTx/>
                <a:latin typeface="Arial"/>
              </a:rPr>
              <a:t>(e.g. Drell-Yan Productions)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7941240" y="5522040"/>
            <a:ext cx="6492240" cy="21394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810" b="0" u="none" strike="noStrike">
                <a:solidFill>
                  <a:srgbClr val="000000"/>
                </a:solidFill>
                <a:uFillTx/>
                <a:latin typeface="Arial"/>
              </a:rPr>
              <a:t>Increasing UV scales probed in EFT</a:t>
            </a:r>
          </a:p>
          <a:p>
            <a:r>
              <a:rPr lang="en-US" sz="2810" b="0" u="none" strike="noStrike">
                <a:solidFill>
                  <a:srgbClr val="000000"/>
                </a:solidFill>
                <a:uFillTx/>
                <a:latin typeface="Arial"/>
              </a:rPr>
              <a:t>achieved solely by increasing the </a:t>
            </a:r>
          </a:p>
          <a:p>
            <a:r>
              <a:rPr lang="en-US" sz="2810" b="0" u="none" strike="noStrike">
                <a:solidFill>
                  <a:srgbClr val="000000"/>
                </a:solidFill>
                <a:uFillTx/>
                <a:latin typeface="Arial"/>
              </a:rPr>
              <a:t>energy scale of measurement precision</a:t>
            </a:r>
          </a:p>
          <a:p>
            <a:endParaRPr lang="en-US" sz="281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810" b="0" u="none" strike="noStrike">
                <a:solidFill>
                  <a:srgbClr val="000000"/>
                </a:solidFill>
                <a:uFillTx/>
                <a:latin typeface="Arial"/>
              </a:rPr>
              <a:t>Typical experimental precision 10%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5493960" y="1425960"/>
            <a:ext cx="5147280" cy="5407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810" b="0" u="none" strike="noStrike">
                <a:solidFill>
                  <a:srgbClr val="000000"/>
                </a:solidFill>
                <a:uFillTx/>
                <a:latin typeface="Arial"/>
              </a:rPr>
              <a:t>EFT: Two distinct observations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1199160" y="2359080"/>
            <a:ext cx="5063400" cy="10630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8204040" y="2333160"/>
            <a:ext cx="5334120" cy="10630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916560" y="8060760"/>
            <a:ext cx="5469480" cy="4525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</a:rPr>
              <a:t>A. Falkowski, Journée Grands Accél., LAL</a:t>
            </a:r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>
          <a:xfrm>
            <a:off x="11250360" y="8055000"/>
            <a:ext cx="3655440" cy="609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en-FR"/>
            </a:defPPr>
            <a:lvl1pPr marL="0" indent="0" algn="r" defTabSz="914400" rtl="0" eaLnBrk="1" latinLnBrk="0" hangingPunct="1">
              <a:buNone/>
              <a:defRPr lang="en-US" sz="1200" b="0" i="1" u="none" strike="noStrike" kern="1200">
                <a:solidFill>
                  <a:srgbClr val="000000"/>
                </a:solidFill>
                <a:uFillTx/>
                <a:latin typeface="Times New Roman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1C6107-BED6-4D1E-AD61-4DF3723F33BF}" type="slidenum">
              <a:rPr lang="en-FR" smtClean="0"/>
              <a:pPr/>
              <a:t>47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567004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Top Yukawa Coupling and New Physics   </a:t>
            </a:r>
          </a:p>
        </p:txBody>
      </p:sp>
      <p:pic>
        <p:nvPicPr>
          <p:cNvPr id="570" name="Picture 569"/>
          <p:cNvPicPr/>
          <p:nvPr/>
        </p:nvPicPr>
        <p:blipFill>
          <a:blip r:embed="rId2"/>
          <a:stretch/>
        </p:blipFill>
        <p:spPr>
          <a:xfrm>
            <a:off x="1389960" y="1966320"/>
            <a:ext cx="6312240" cy="4873320"/>
          </a:xfrm>
          <a:prstGeom prst="rect">
            <a:avLst/>
          </a:prstGeom>
          <a:ln w="0">
            <a:noFill/>
          </a:ln>
        </p:spPr>
      </p:pic>
      <p:pic>
        <p:nvPicPr>
          <p:cNvPr id="571" name="Picture 570"/>
          <p:cNvPicPr/>
          <p:nvPr/>
        </p:nvPicPr>
        <p:blipFill>
          <a:blip r:embed="rId3"/>
          <a:stretch/>
        </p:blipFill>
        <p:spPr>
          <a:xfrm>
            <a:off x="8103240" y="2109960"/>
            <a:ext cx="6088320" cy="4731120"/>
          </a:xfrm>
          <a:prstGeom prst="rect">
            <a:avLst/>
          </a:prstGeom>
          <a:ln w="0">
            <a:noFill/>
          </a:ln>
        </p:spPr>
      </p:pic>
      <p:sp>
        <p:nvSpPr>
          <p:cNvPr id="572" name="Straight Connector 571"/>
          <p:cNvSpPr/>
          <p:nvPr/>
        </p:nvSpPr>
        <p:spPr>
          <a:xfrm>
            <a:off x="2121120" y="3915720"/>
            <a:ext cx="5581080" cy="0"/>
          </a:xfrm>
          <a:prstGeom prst="line">
            <a:avLst/>
          </a:prstGeom>
          <a:ln w="36720">
            <a:solidFill>
              <a:srgbClr val="FF0000"/>
            </a:solidFill>
            <a:custDash>
              <a:ds d="498039" sp="498039"/>
              <a:ds d="498039" sp="498039"/>
            </a:custDash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-63000" rIns="108000" bIns="-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73" name="TextBox 572"/>
          <p:cNvSpPr txBox="1"/>
          <p:nvPr/>
        </p:nvSpPr>
        <p:spPr>
          <a:xfrm>
            <a:off x="7360920" y="3502080"/>
            <a:ext cx="850320" cy="461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20%</a:t>
            </a:r>
          </a:p>
        </p:txBody>
      </p:sp>
      <p:sp>
        <p:nvSpPr>
          <p:cNvPr id="574" name="TextBox 573"/>
          <p:cNvSpPr txBox="1"/>
          <p:nvPr/>
        </p:nvSpPr>
        <p:spPr>
          <a:xfrm>
            <a:off x="1627200" y="7228080"/>
            <a:ext cx="13194720" cy="11098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Heavy particles, e.g. (Kaluza Klein) “duplicas” of SM particles provoke sizable effects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Sensitivity to CP Violation !? 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Caveat: R.P. did not check against current LHC constraints!</a:t>
            </a:r>
          </a:p>
        </p:txBody>
      </p:sp>
      <p:sp>
        <p:nvSpPr>
          <p:cNvPr id="575" name="TextBox 574"/>
          <p:cNvSpPr txBox="1"/>
          <p:nvPr/>
        </p:nvSpPr>
        <p:spPr>
          <a:xfrm>
            <a:off x="2382120" y="1349640"/>
            <a:ext cx="728244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Top-Higgs couplings in “presence” of heavy particles</a:t>
            </a:r>
          </a:p>
        </p:txBody>
      </p:sp>
      <p:sp>
        <p:nvSpPr>
          <p:cNvPr id="576" name="TextBox 575"/>
          <p:cNvSpPr txBox="1"/>
          <p:nvPr/>
        </p:nvSpPr>
        <p:spPr>
          <a:xfrm>
            <a:off x="5283720" y="5541120"/>
            <a:ext cx="1941840" cy="375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</a:rPr>
              <a:t>arxiv: 1408.4456</a:t>
            </a:r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77" name="TextBox 576"/>
          <p:cNvSpPr txBox="1"/>
          <p:nvPr/>
        </p:nvSpPr>
        <p:spPr>
          <a:xfrm>
            <a:off x="5434920" y="2393640"/>
            <a:ext cx="1941840" cy="3754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</a:rPr>
              <a:t>arxiv: 1408.4456</a:t>
            </a:r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78" name="TextBox 577"/>
          <p:cNvSpPr txBox="1"/>
          <p:nvPr/>
        </p:nvSpPr>
        <p:spPr>
          <a:xfrm>
            <a:off x="11861280" y="2465280"/>
            <a:ext cx="1941480" cy="3754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</a:rPr>
              <a:t>arxiv: 1408.4456</a:t>
            </a:r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Anomalous Triple Gauge Couplings</a:t>
            </a:r>
          </a:p>
        </p:txBody>
      </p:sp>
      <p:sp>
        <p:nvSpPr>
          <p:cNvPr id="585" name="Rectangle 584"/>
          <p:cNvSpPr/>
          <p:nvPr/>
        </p:nvSpPr>
        <p:spPr>
          <a:xfrm>
            <a:off x="2240280" y="7774560"/>
            <a:ext cx="1761480" cy="57132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86" name="Rectangle 585"/>
          <p:cNvSpPr/>
          <p:nvPr/>
        </p:nvSpPr>
        <p:spPr>
          <a:xfrm>
            <a:off x="4001760" y="8159760"/>
            <a:ext cx="4199400" cy="1134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87" name="Rectangle 586"/>
          <p:cNvSpPr/>
          <p:nvPr/>
        </p:nvSpPr>
        <p:spPr>
          <a:xfrm>
            <a:off x="7475400" y="7774560"/>
            <a:ext cx="680760" cy="3852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588" name="Picture 587"/>
          <p:cNvPicPr/>
          <p:nvPr/>
        </p:nvPicPr>
        <p:blipFill>
          <a:blip r:embed="rId2"/>
          <a:stretch/>
        </p:blipFill>
        <p:spPr>
          <a:xfrm>
            <a:off x="165960" y="1463040"/>
            <a:ext cx="8677800" cy="2286000"/>
          </a:xfrm>
          <a:prstGeom prst="rect">
            <a:avLst/>
          </a:prstGeom>
          <a:ln w="0">
            <a:noFill/>
          </a:ln>
        </p:spPr>
      </p:pic>
      <p:pic>
        <p:nvPicPr>
          <p:cNvPr id="589" name="Picture 588"/>
          <p:cNvPicPr/>
          <p:nvPr/>
        </p:nvPicPr>
        <p:blipFill>
          <a:blip r:embed="rId3"/>
          <a:stretch/>
        </p:blipFill>
        <p:spPr>
          <a:xfrm>
            <a:off x="8329680" y="4386240"/>
            <a:ext cx="6346080" cy="4206240"/>
          </a:xfrm>
          <a:prstGeom prst="rect">
            <a:avLst/>
          </a:prstGeom>
          <a:ln w="0">
            <a:noFill/>
          </a:ln>
        </p:spPr>
      </p:pic>
      <p:sp>
        <p:nvSpPr>
          <p:cNvPr id="590" name="TextBox 589"/>
          <p:cNvSpPr txBox="1"/>
          <p:nvPr/>
        </p:nvSpPr>
        <p:spPr>
          <a:xfrm>
            <a:off x="8365320" y="1193760"/>
            <a:ext cx="7132320" cy="3397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FF"/>
                </a:solidFill>
                <a:uFillTx/>
                <a:latin typeface="Arial"/>
              </a:rPr>
              <a:t>Sensitivity to triple and quartic gauge Boson couplings (TGC and QGC)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FF"/>
                </a:solidFill>
                <a:uFillTx/>
                <a:latin typeface="Arial"/>
              </a:rPr>
              <a:t>Observables depend strongly on beam polarisation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000" b="0" u="none" strike="noStrike">
                <a:solidFill>
                  <a:srgbClr val="FF0000"/>
                </a:solidFill>
                <a:uFillTx/>
                <a:latin typeface="Arial"/>
              </a:rPr>
              <a:t>=&gt; Enrich different helicity modes of W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000" b="0" u="none" strike="noStrike">
                <a:solidFill>
                  <a:srgbClr val="FF0000"/>
                </a:solidFill>
                <a:uFillTx/>
                <a:latin typeface="Arial"/>
              </a:rPr>
              <a:t>=&gt; Disentangling of couplings to Z and </a:t>
            </a:r>
            <a:r>
              <a:rPr lang="en-US" sz="2000" b="0" u="none" strike="noStrike">
                <a:solidFill>
                  <a:srgbClr val="FF0000"/>
                </a:solidFill>
                <a:uFillTx/>
                <a:latin typeface="Arial"/>
                <a:ea typeface="Arial"/>
              </a:rPr>
              <a:t>γ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000" b="0" u="none" strike="noStrike">
                <a:solidFill>
                  <a:srgbClr val="FF0000"/>
                </a:solidFill>
                <a:uFillTx/>
                <a:latin typeface="Arial"/>
              </a:rPr>
              <a:t>=&gt; in situ measurement  of beam polarisation (and luminosity)  </a:t>
            </a:r>
            <a:r>
              <a:rPr lang="en-US" sz="1600" b="0" u="none" strike="noStrike">
                <a:solidFill>
                  <a:srgbClr val="FF0000"/>
                </a:solidFill>
                <a:uFillTx/>
                <a:latin typeface="Arial"/>
              </a:rPr>
              <a:t> </a:t>
            </a:r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91" name="TextBox 590"/>
          <p:cNvSpPr txBox="1"/>
          <p:nvPr/>
        </p:nvSpPr>
        <p:spPr>
          <a:xfrm>
            <a:off x="4656600" y="3876480"/>
            <a:ext cx="6202080" cy="4302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Limits on Triple Gauge 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hlinkClick r:id="rId4"/>
              </a:rPr>
              <a:t>Couplings@250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GeV</a:t>
            </a:r>
          </a:p>
        </p:txBody>
      </p:sp>
      <p:pic>
        <p:nvPicPr>
          <p:cNvPr id="592" name="Picture 591"/>
          <p:cNvPicPr/>
          <p:nvPr/>
        </p:nvPicPr>
        <p:blipFill>
          <a:blip r:embed="rId5"/>
          <a:stretch/>
        </p:blipFill>
        <p:spPr>
          <a:xfrm>
            <a:off x="1321920" y="4475520"/>
            <a:ext cx="5212800" cy="3783600"/>
          </a:xfrm>
          <a:prstGeom prst="rect">
            <a:avLst/>
          </a:prstGeom>
          <a:ln w="0">
            <a:noFill/>
          </a:ln>
        </p:spPr>
      </p:pic>
      <p:sp>
        <p:nvSpPr>
          <p:cNvPr id="593" name="TextBox 592"/>
          <p:cNvSpPr txBox="1"/>
          <p:nvPr/>
        </p:nvSpPr>
        <p:spPr>
          <a:xfrm rot="18900000">
            <a:off x="7479000" y="5459040"/>
            <a:ext cx="4704120" cy="346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For reference: Comparison with other results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2C516D-F641-747C-CA3A-38E2AA8F4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PlaceHolder 1">
            <a:extLst>
              <a:ext uri="{FF2B5EF4-FFF2-40B4-BE49-F238E27FC236}">
                <a16:creationId xmlns:a16="http://schemas.microsoft.com/office/drawing/2014/main" id="{23F74068-A29A-E284-93CA-125310FC9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440" y="175798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e+e- Physics program </a:t>
            </a:r>
          </a:p>
        </p:txBody>
      </p:sp>
      <p:sp>
        <p:nvSpPr>
          <p:cNvPr id="774" name="Freeform 773">
            <a:extLst>
              <a:ext uri="{FF2B5EF4-FFF2-40B4-BE49-F238E27FC236}">
                <a16:creationId xmlns:a16="http://schemas.microsoft.com/office/drawing/2014/main" id="{0D2A9D87-DD8B-C672-D1D7-7548D407C757}"/>
              </a:ext>
            </a:extLst>
          </p:cNvPr>
          <p:cNvSpPr/>
          <p:nvPr/>
        </p:nvSpPr>
        <p:spPr>
          <a:xfrm>
            <a:off x="1998720" y="1085878"/>
            <a:ext cx="10572840" cy="3391200"/>
          </a:xfrm>
          <a:custGeom>
            <a:avLst/>
            <a:gdLst>
              <a:gd name="textAreaLeft" fmla="*/ 1468440 w 10572840"/>
              <a:gd name="textAreaRight" fmla="*/ 8375040 w 10572840"/>
              <a:gd name="textAreaTop" fmla="*/ 521280 h 3391200"/>
              <a:gd name="textAreaBottom" fmla="*/ 2720880 h 339120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1930" y="7160"/>
                </a:moveTo>
                <a:cubicBezTo>
                  <a:pt x="1530" y="4490"/>
                  <a:pt x="3400" y="1970"/>
                  <a:pt x="5270" y="1970"/>
                </a:cubicBezTo>
                <a:cubicBezTo>
                  <a:pt x="5860" y="1950"/>
                  <a:pt x="6470" y="2210"/>
                  <a:pt x="6970" y="2600"/>
                </a:cubicBezTo>
                <a:cubicBezTo>
                  <a:pt x="7450" y="1390"/>
                  <a:pt x="8340" y="650"/>
                  <a:pt x="9340" y="650"/>
                </a:cubicBezTo>
                <a:cubicBezTo>
                  <a:pt x="10004" y="690"/>
                  <a:pt x="10710" y="1050"/>
                  <a:pt x="11210" y="1700"/>
                </a:cubicBezTo>
                <a:cubicBezTo>
                  <a:pt x="11570" y="630"/>
                  <a:pt x="12330" y="0"/>
                  <a:pt x="13150" y="0"/>
                </a:cubicBezTo>
                <a:cubicBezTo>
                  <a:pt x="13840" y="0"/>
                  <a:pt x="14470" y="460"/>
                  <a:pt x="14870" y="1160"/>
                </a:cubicBezTo>
                <a:cubicBezTo>
                  <a:pt x="15330" y="440"/>
                  <a:pt x="16020" y="0"/>
                  <a:pt x="16740" y="0"/>
                </a:cubicBezTo>
                <a:cubicBezTo>
                  <a:pt x="17910" y="0"/>
                  <a:pt x="18900" y="1130"/>
                  <a:pt x="19110" y="2710"/>
                </a:cubicBezTo>
                <a:cubicBezTo>
                  <a:pt x="20240" y="3150"/>
                  <a:pt x="21060" y="4580"/>
                  <a:pt x="21060" y="6220"/>
                </a:cubicBezTo>
                <a:cubicBezTo>
                  <a:pt x="21060" y="6720"/>
                  <a:pt x="21000" y="7200"/>
                  <a:pt x="20830" y="7660"/>
                </a:cubicBezTo>
                <a:cubicBezTo>
                  <a:pt x="21310" y="8460"/>
                  <a:pt x="21600" y="9450"/>
                  <a:pt x="21600" y="10460"/>
                </a:cubicBezTo>
                <a:cubicBezTo>
                  <a:pt x="21600" y="12750"/>
                  <a:pt x="20310" y="14680"/>
                  <a:pt x="18650" y="15010"/>
                </a:cubicBezTo>
                <a:cubicBezTo>
                  <a:pt x="18650" y="17200"/>
                  <a:pt x="17370" y="18920"/>
                  <a:pt x="15770" y="18920"/>
                </a:cubicBezTo>
                <a:cubicBezTo>
                  <a:pt x="15220" y="18920"/>
                  <a:pt x="14700" y="18710"/>
                  <a:pt x="14240" y="18310"/>
                </a:cubicBezTo>
                <a:cubicBezTo>
                  <a:pt x="13820" y="20240"/>
                  <a:pt x="12490" y="21600"/>
                  <a:pt x="11000" y="21600"/>
                </a:cubicBezTo>
                <a:cubicBezTo>
                  <a:pt x="9890" y="21600"/>
                  <a:pt x="8840" y="20790"/>
                  <a:pt x="8210" y="19510"/>
                </a:cubicBezTo>
                <a:cubicBezTo>
                  <a:pt x="7620" y="20000"/>
                  <a:pt x="7930" y="20290"/>
                  <a:pt x="6240" y="20290"/>
                </a:cubicBezTo>
                <a:cubicBezTo>
                  <a:pt x="4850" y="20290"/>
                  <a:pt x="3570" y="19280"/>
                  <a:pt x="2900" y="17640"/>
                </a:cubicBezTo>
                <a:cubicBezTo>
                  <a:pt x="1300" y="17600"/>
                  <a:pt x="480" y="16300"/>
                  <a:pt x="480" y="14660"/>
                </a:cubicBezTo>
                <a:cubicBezTo>
                  <a:pt x="480" y="13900"/>
                  <a:pt x="690" y="13210"/>
                  <a:pt x="1070" y="12640"/>
                </a:cubicBezTo>
                <a:cubicBezTo>
                  <a:pt x="380" y="12160"/>
                  <a:pt x="0" y="11210"/>
                  <a:pt x="0" y="10120"/>
                </a:cubicBezTo>
                <a:cubicBezTo>
                  <a:pt x="0" y="8590"/>
                  <a:pt x="840" y="7330"/>
                  <a:pt x="1930" y="7160"/>
                </a:cubicBezTo>
                <a:close/>
              </a:path>
              <a:path w="21600" h="21600" fill="none">
                <a:moveTo>
                  <a:pt x="1930" y="7160"/>
                </a:moveTo>
                <a:cubicBezTo>
                  <a:pt x="1950" y="7410"/>
                  <a:pt x="2040" y="7690"/>
                  <a:pt x="2090" y="7920"/>
                </a:cubicBezTo>
              </a:path>
              <a:path w="21600" h="21600" fill="none">
                <a:moveTo>
                  <a:pt x="6970" y="2600"/>
                </a:moveTo>
                <a:cubicBezTo>
                  <a:pt x="7200" y="2790"/>
                  <a:pt x="7480" y="3050"/>
                  <a:pt x="7670" y="3310"/>
                </a:cubicBezTo>
              </a:path>
              <a:path w="21600" h="21600" fill="none">
                <a:moveTo>
                  <a:pt x="11210" y="1700"/>
                </a:moveTo>
                <a:cubicBezTo>
                  <a:pt x="11130" y="1910"/>
                  <a:pt x="11080" y="2160"/>
                  <a:pt x="11030" y="2400"/>
                </a:cubicBezTo>
              </a:path>
              <a:path w="21600" h="21600" fill="none">
                <a:moveTo>
                  <a:pt x="14870" y="1160"/>
                </a:moveTo>
                <a:cubicBezTo>
                  <a:pt x="14720" y="1400"/>
                  <a:pt x="14640" y="1720"/>
                  <a:pt x="14540" y="2010"/>
                </a:cubicBezTo>
              </a:path>
              <a:path w="21600" h="21600" fill="none">
                <a:moveTo>
                  <a:pt x="19110" y="2710"/>
                </a:moveTo>
                <a:cubicBezTo>
                  <a:pt x="19130" y="2890"/>
                  <a:pt x="19230" y="3290"/>
                  <a:pt x="19190" y="3380"/>
                </a:cubicBezTo>
              </a:path>
              <a:path w="21600" h="21600" fill="none">
                <a:moveTo>
                  <a:pt x="20830" y="7660"/>
                </a:moveTo>
                <a:cubicBezTo>
                  <a:pt x="20660" y="8170"/>
                  <a:pt x="20430" y="8620"/>
                  <a:pt x="20110" y="8990"/>
                </a:cubicBezTo>
              </a:path>
              <a:path w="21600" h="21600" fill="none">
                <a:moveTo>
                  <a:pt x="18660" y="15010"/>
                </a:moveTo>
                <a:cubicBezTo>
                  <a:pt x="18740" y="14200"/>
                  <a:pt x="18280" y="12200"/>
                  <a:pt x="17000" y="11450"/>
                </a:cubicBezTo>
              </a:path>
              <a:path w="21600" h="21600" fill="none">
                <a:moveTo>
                  <a:pt x="14240" y="18310"/>
                </a:moveTo>
                <a:cubicBezTo>
                  <a:pt x="14320" y="17980"/>
                  <a:pt x="14350" y="17680"/>
                  <a:pt x="14370" y="17360"/>
                </a:cubicBezTo>
              </a:path>
              <a:path w="21600" h="21600" fill="none">
                <a:moveTo>
                  <a:pt x="8220" y="19510"/>
                </a:moveTo>
                <a:cubicBezTo>
                  <a:pt x="8060" y="19250"/>
                  <a:pt x="7960" y="18950"/>
                  <a:pt x="7860" y="18640"/>
                </a:cubicBezTo>
              </a:path>
              <a:path w="21600" h="21600" fill="none">
                <a:moveTo>
                  <a:pt x="2900" y="17640"/>
                </a:moveTo>
                <a:cubicBezTo>
                  <a:pt x="3090" y="17600"/>
                  <a:pt x="3280" y="17540"/>
                  <a:pt x="3460" y="17450"/>
                </a:cubicBezTo>
              </a:path>
              <a:path w="21600" h="21600" fill="none">
                <a:moveTo>
                  <a:pt x="1070" y="12640"/>
                </a:moveTo>
                <a:cubicBezTo>
                  <a:pt x="1400" y="12900"/>
                  <a:pt x="1780" y="13130"/>
                  <a:pt x="2330" y="13040"/>
                </a:cubicBezTo>
              </a:path>
            </a:pathLst>
          </a:custGeom>
          <a:solidFill>
            <a:srgbClr val="E6E6E6"/>
          </a:solidFill>
          <a:ln w="0"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75" name="Freeform 774">
            <a:extLst>
              <a:ext uri="{FF2B5EF4-FFF2-40B4-BE49-F238E27FC236}">
                <a16:creationId xmlns:a16="http://schemas.microsoft.com/office/drawing/2014/main" id="{21C7D145-66EB-25CD-ACE4-570F343D3744}"/>
              </a:ext>
            </a:extLst>
          </p:cNvPr>
          <p:cNvSpPr/>
          <p:nvPr/>
        </p:nvSpPr>
        <p:spPr>
          <a:xfrm>
            <a:off x="2054520" y="2128798"/>
            <a:ext cx="10463040" cy="991080"/>
          </a:xfrm>
          <a:custGeom>
            <a:avLst/>
            <a:gdLst/>
            <a:ahLst/>
            <a:cxnLst/>
            <a:rect l="0" t="0" r="r" b="b"/>
            <a:pathLst>
              <a:path w="29064" h="2753">
                <a:moveTo>
                  <a:pt x="26438" y="2753"/>
                </a:moveTo>
                <a:lnTo>
                  <a:pt x="26438" y="0"/>
                </a:lnTo>
                <a:lnTo>
                  <a:pt x="29064" y="1376"/>
                </a:lnTo>
                <a:lnTo>
                  <a:pt x="26438" y="2753"/>
                </a:lnTo>
                <a:moveTo>
                  <a:pt x="0" y="1812"/>
                </a:moveTo>
                <a:lnTo>
                  <a:pt x="0" y="839"/>
                </a:lnTo>
                <a:lnTo>
                  <a:pt x="26438" y="839"/>
                </a:lnTo>
                <a:lnTo>
                  <a:pt x="26438" y="1812"/>
                </a:lnTo>
                <a:lnTo>
                  <a:pt x="0" y="1812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FFFFFF"/>
              </a:gs>
            </a:gsLst>
            <a:lin ang="2700000"/>
          </a:gra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76" name="Straight Connector 775">
            <a:extLst>
              <a:ext uri="{FF2B5EF4-FFF2-40B4-BE49-F238E27FC236}">
                <a16:creationId xmlns:a16="http://schemas.microsoft.com/office/drawing/2014/main" id="{16C5A123-ABA2-95D3-214C-C5AB62511348}"/>
              </a:ext>
            </a:extLst>
          </p:cNvPr>
          <p:cNvSpPr/>
          <p:nvPr/>
        </p:nvSpPr>
        <p:spPr>
          <a:xfrm>
            <a:off x="2495520" y="2219158"/>
            <a:ext cx="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77" name="Straight Connector 776">
            <a:extLst>
              <a:ext uri="{FF2B5EF4-FFF2-40B4-BE49-F238E27FC236}">
                <a16:creationId xmlns:a16="http://schemas.microsoft.com/office/drawing/2014/main" id="{BC06DEAF-2A5A-5016-1797-A0724861052B}"/>
              </a:ext>
            </a:extLst>
          </p:cNvPr>
          <p:cNvSpPr/>
          <p:nvPr/>
        </p:nvSpPr>
        <p:spPr>
          <a:xfrm>
            <a:off x="3882960" y="2219158"/>
            <a:ext cx="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78" name="Straight Connector 777">
            <a:extLst>
              <a:ext uri="{FF2B5EF4-FFF2-40B4-BE49-F238E27FC236}">
                <a16:creationId xmlns:a16="http://schemas.microsoft.com/office/drawing/2014/main" id="{2ED0EA95-F767-0D1F-E4BF-D9EA140C9692}"/>
              </a:ext>
            </a:extLst>
          </p:cNvPr>
          <p:cNvSpPr/>
          <p:nvPr/>
        </p:nvSpPr>
        <p:spPr>
          <a:xfrm>
            <a:off x="4750200" y="2219158"/>
            <a:ext cx="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79" name="Straight Connector 778">
            <a:extLst>
              <a:ext uri="{FF2B5EF4-FFF2-40B4-BE49-F238E27FC236}">
                <a16:creationId xmlns:a16="http://schemas.microsoft.com/office/drawing/2014/main" id="{D2989D12-723A-D1D7-84A9-66656611F308}"/>
              </a:ext>
            </a:extLst>
          </p:cNvPr>
          <p:cNvSpPr/>
          <p:nvPr/>
        </p:nvSpPr>
        <p:spPr>
          <a:xfrm>
            <a:off x="6051240" y="2219158"/>
            <a:ext cx="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80" name="Straight Connector 779">
            <a:extLst>
              <a:ext uri="{FF2B5EF4-FFF2-40B4-BE49-F238E27FC236}">
                <a16:creationId xmlns:a16="http://schemas.microsoft.com/office/drawing/2014/main" id="{930D34F7-0A26-53EA-5454-E08C761E4391}"/>
              </a:ext>
            </a:extLst>
          </p:cNvPr>
          <p:cNvSpPr/>
          <p:nvPr/>
        </p:nvSpPr>
        <p:spPr>
          <a:xfrm>
            <a:off x="10387080" y="2219158"/>
            <a:ext cx="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81" name="TextBox 780">
            <a:extLst>
              <a:ext uri="{FF2B5EF4-FFF2-40B4-BE49-F238E27FC236}">
                <a16:creationId xmlns:a16="http://schemas.microsoft.com/office/drawing/2014/main" id="{CF973A63-2760-9689-4E35-A5796F7C9430}"/>
              </a:ext>
            </a:extLst>
          </p:cNvPr>
          <p:cNvSpPr txBox="1"/>
          <p:nvPr/>
        </p:nvSpPr>
        <p:spPr>
          <a:xfrm>
            <a:off x="2232000" y="3033118"/>
            <a:ext cx="615960" cy="462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600" b="1" u="none" strike="noStrike">
                <a:solidFill>
                  <a:srgbClr val="FF3333"/>
                </a:solidFill>
                <a:uFillTx/>
                <a:latin typeface="Arial"/>
              </a:rPr>
              <a:t>m</a:t>
            </a:r>
            <a:r>
              <a:rPr lang="en-US" sz="1600" b="1" u="none" strike="noStrike" baseline="-8000">
                <a:solidFill>
                  <a:srgbClr val="FF3333"/>
                </a:solidFill>
                <a:uFillTx/>
                <a:latin typeface="Arial"/>
              </a:rPr>
              <a:t>Z</a:t>
            </a:r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82" name="TextBox 781">
            <a:extLst>
              <a:ext uri="{FF2B5EF4-FFF2-40B4-BE49-F238E27FC236}">
                <a16:creationId xmlns:a16="http://schemas.microsoft.com/office/drawing/2014/main" id="{8729694F-243E-66C0-01E3-F7412C47787F}"/>
              </a:ext>
            </a:extLst>
          </p:cNvPr>
          <p:cNvSpPr txBox="1"/>
          <p:nvPr/>
        </p:nvSpPr>
        <p:spPr>
          <a:xfrm>
            <a:off x="3376800" y="1822078"/>
            <a:ext cx="1040040" cy="382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600" b="1" u="none" strike="noStrike">
                <a:solidFill>
                  <a:srgbClr val="FF0000"/>
                </a:solidFill>
                <a:uFillTx/>
                <a:latin typeface="Arial"/>
              </a:rPr>
              <a:t>ee-&gt;ZH</a:t>
            </a:r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83" name="TextBox 782">
            <a:extLst>
              <a:ext uri="{FF2B5EF4-FFF2-40B4-BE49-F238E27FC236}">
                <a16:creationId xmlns:a16="http://schemas.microsoft.com/office/drawing/2014/main" id="{504D0683-5953-E980-9404-35F8F7B141DD}"/>
              </a:ext>
            </a:extLst>
          </p:cNvPr>
          <p:cNvSpPr txBox="1"/>
          <p:nvPr/>
        </p:nvSpPr>
        <p:spPr>
          <a:xfrm>
            <a:off x="3950640" y="3013318"/>
            <a:ext cx="1440000" cy="382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600" b="1" u="none" strike="noStrike">
                <a:solidFill>
                  <a:srgbClr val="FF3333"/>
                </a:solidFill>
                <a:uFillTx/>
                <a:latin typeface="Arial"/>
              </a:rPr>
              <a:t>tt-threshold</a:t>
            </a:r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84" name="Straight Connector 783">
            <a:extLst>
              <a:ext uri="{FF2B5EF4-FFF2-40B4-BE49-F238E27FC236}">
                <a16:creationId xmlns:a16="http://schemas.microsoft.com/office/drawing/2014/main" id="{B54BAB94-62B9-5A4A-9D06-DBAF3326E283}"/>
              </a:ext>
            </a:extLst>
          </p:cNvPr>
          <p:cNvSpPr/>
          <p:nvPr/>
        </p:nvSpPr>
        <p:spPr>
          <a:xfrm>
            <a:off x="6688800" y="2194318"/>
            <a:ext cx="2092680" cy="0"/>
          </a:xfrm>
          <a:prstGeom prst="line">
            <a:avLst/>
          </a:prstGeom>
          <a:ln w="0"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000" rIns="90000" bIns="-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85" name="TextBox 784">
            <a:extLst>
              <a:ext uri="{FF2B5EF4-FFF2-40B4-BE49-F238E27FC236}">
                <a16:creationId xmlns:a16="http://schemas.microsoft.com/office/drawing/2014/main" id="{FD30CBD6-7EA6-1FAD-677B-A59723BA9BD6}"/>
              </a:ext>
            </a:extLst>
          </p:cNvPr>
          <p:cNvSpPr txBox="1"/>
          <p:nvPr/>
        </p:nvSpPr>
        <p:spPr>
          <a:xfrm>
            <a:off x="6791760" y="1791118"/>
            <a:ext cx="2008080" cy="382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600" b="1" u="none" strike="noStrike">
                <a:solidFill>
                  <a:srgbClr val="FF0000"/>
                </a:solidFill>
                <a:uFillTx/>
                <a:latin typeface="Arial"/>
              </a:rPr>
              <a:t>Higgs via W-fusion</a:t>
            </a:r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86" name="TextBox 785">
            <a:extLst>
              <a:ext uri="{FF2B5EF4-FFF2-40B4-BE49-F238E27FC236}">
                <a16:creationId xmlns:a16="http://schemas.microsoft.com/office/drawing/2014/main" id="{264728F3-B77A-B514-CC2A-72C351B38795}"/>
              </a:ext>
            </a:extLst>
          </p:cNvPr>
          <p:cNvSpPr txBox="1"/>
          <p:nvPr/>
        </p:nvSpPr>
        <p:spPr>
          <a:xfrm>
            <a:off x="5332680" y="2989918"/>
            <a:ext cx="2073240" cy="6904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 dirty="0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lang="en-US" sz="1800" b="1" u="none" strike="noStrike" dirty="0">
                <a:solidFill>
                  <a:srgbClr val="FF3333"/>
                </a:solidFill>
                <a:uFillTx/>
                <a:latin typeface="Arial"/>
              </a:rPr>
              <a:t> </a:t>
            </a:r>
            <a:r>
              <a:rPr lang="en-US" sz="1600" b="1" u="none" strike="noStrike" dirty="0" err="1">
                <a:solidFill>
                  <a:srgbClr val="FF3333"/>
                </a:solidFill>
                <a:uFillTx/>
                <a:latin typeface="Arial"/>
              </a:rPr>
              <a:t>tth</a:t>
            </a:r>
            <a:r>
              <a:rPr lang="en-US" sz="1600" b="1" u="none" strike="noStrike" dirty="0">
                <a:solidFill>
                  <a:srgbClr val="FF3333"/>
                </a:solidFill>
                <a:uFillTx/>
                <a:latin typeface="Arial"/>
              </a:rPr>
              <a:t>-threshold</a:t>
            </a:r>
            <a:endParaRPr lang="en-US" sz="1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endParaRPr lang="en-US" sz="1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87" name="TextBox 786">
            <a:extLst>
              <a:ext uri="{FF2B5EF4-FFF2-40B4-BE49-F238E27FC236}">
                <a16:creationId xmlns:a16="http://schemas.microsoft.com/office/drawing/2014/main" id="{F7624794-16DD-1584-36B5-9A2615725E38}"/>
              </a:ext>
            </a:extLst>
          </p:cNvPr>
          <p:cNvSpPr txBox="1"/>
          <p:nvPr/>
        </p:nvSpPr>
        <p:spPr>
          <a:xfrm>
            <a:off x="9984600" y="3033118"/>
            <a:ext cx="869400" cy="382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600" b="0" u="none" strike="noStrike">
                <a:solidFill>
                  <a:srgbClr val="000000"/>
                </a:solidFill>
                <a:uFillTx/>
                <a:latin typeface="Arial"/>
              </a:rPr>
              <a:t>1 TeV</a:t>
            </a:r>
          </a:p>
        </p:txBody>
      </p:sp>
      <p:sp>
        <p:nvSpPr>
          <p:cNvPr id="788" name="Straight Connector 787">
            <a:extLst>
              <a:ext uri="{FF2B5EF4-FFF2-40B4-BE49-F238E27FC236}">
                <a16:creationId xmlns:a16="http://schemas.microsoft.com/office/drawing/2014/main" id="{915D3713-4051-3A31-2C0A-6A202BC93DD3}"/>
              </a:ext>
            </a:extLst>
          </p:cNvPr>
          <p:cNvSpPr/>
          <p:nvPr/>
        </p:nvSpPr>
        <p:spPr>
          <a:xfrm>
            <a:off x="3146040" y="2219158"/>
            <a:ext cx="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89" name="TextBox 788">
            <a:extLst>
              <a:ext uri="{FF2B5EF4-FFF2-40B4-BE49-F238E27FC236}">
                <a16:creationId xmlns:a16="http://schemas.microsoft.com/office/drawing/2014/main" id="{863870AD-AC18-FB93-1D06-14812C322E36}"/>
              </a:ext>
            </a:extLst>
          </p:cNvPr>
          <p:cNvSpPr txBox="1"/>
          <p:nvPr/>
        </p:nvSpPr>
        <p:spPr>
          <a:xfrm>
            <a:off x="2776320" y="3009358"/>
            <a:ext cx="887400" cy="507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1" u="none" strike="noStrike">
                <a:solidFill>
                  <a:srgbClr val="FF3333"/>
                </a:solidFill>
                <a:uFillTx/>
                <a:latin typeface="Arial"/>
              </a:rPr>
              <a:t>2xm</a:t>
            </a:r>
            <a:r>
              <a:rPr lang="en-US" sz="1800" b="1" u="none" strike="noStrike" baseline="-8000">
                <a:solidFill>
                  <a:srgbClr val="FF3333"/>
                </a:solidFill>
                <a:uFillTx/>
                <a:latin typeface="Arial"/>
              </a:rPr>
              <a:t>W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90" name="TextBox 789">
            <a:extLst>
              <a:ext uri="{FF2B5EF4-FFF2-40B4-BE49-F238E27FC236}">
                <a16:creationId xmlns:a16="http://schemas.microsoft.com/office/drawing/2014/main" id="{0685DD92-70D1-E6DC-44A0-FBA1F195196E}"/>
              </a:ext>
            </a:extLst>
          </p:cNvPr>
          <p:cNvSpPr txBox="1"/>
          <p:nvPr/>
        </p:nvSpPr>
        <p:spPr>
          <a:xfrm>
            <a:off x="1764360" y="4452893"/>
            <a:ext cx="13385880" cy="41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>
                <a:solidFill>
                  <a:srgbClr val="000000"/>
                </a:solidFill>
                <a:uFillTx/>
                <a:latin typeface="Arial"/>
              </a:rPr>
              <a:t>All Standard Model particles within reach of planned </a:t>
            </a:r>
            <a:r>
              <a:rPr lang="en-US" sz="2400" b="0" u="none" strike="noStrike" dirty="0" err="1">
                <a:solidFill>
                  <a:srgbClr val="000000"/>
                </a:solidFill>
                <a:uFillTx/>
                <a:latin typeface="Arial"/>
              </a:rPr>
              <a:t>e+e</a:t>
            </a:r>
            <a:r>
              <a:rPr lang="en-US" sz="2400" b="0" u="none" strike="noStrike" dirty="0">
                <a:solidFill>
                  <a:srgbClr val="000000"/>
                </a:solidFill>
                <a:uFillTx/>
                <a:latin typeface="Arial"/>
              </a:rPr>
              <a:t>- colliders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>
                <a:solidFill>
                  <a:srgbClr val="000000"/>
                </a:solidFill>
                <a:uFillTx/>
                <a:latin typeface="Arial"/>
              </a:rPr>
              <a:t>High precision tests of Standard Model over wide range to detect onset of New Physics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>
                <a:solidFill>
                  <a:srgbClr val="000000"/>
                </a:solidFill>
                <a:uFillTx/>
                <a:latin typeface="Arial"/>
              </a:rPr>
              <a:t>Machine settings can be “tailored” for specific processes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>
                <a:solidFill>
                  <a:srgbClr val="0000FF"/>
                </a:solidFill>
                <a:uFillTx/>
                <a:latin typeface="Arial"/>
              </a:rPr>
              <a:t>Centre-of-Mass energy </a:t>
            </a:r>
            <a:endParaRPr lang="en-US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>
                <a:solidFill>
                  <a:srgbClr val="0000FF"/>
                </a:solidFill>
                <a:uFillTx/>
                <a:latin typeface="Arial"/>
              </a:rPr>
              <a:t>Beam </a:t>
            </a:r>
            <a:r>
              <a:rPr lang="en-US" sz="2400" b="0" u="none" strike="noStrike" dirty="0" err="1">
                <a:solidFill>
                  <a:srgbClr val="0000FF"/>
                </a:solidFill>
                <a:uFillTx/>
                <a:latin typeface="Arial"/>
              </a:rPr>
              <a:t>polarisation</a:t>
            </a:r>
            <a:r>
              <a:rPr lang="en-US" sz="2400" b="0" u="none" strike="noStrike" dirty="0">
                <a:solidFill>
                  <a:srgbClr val="0000FF"/>
                </a:solidFill>
                <a:uFillTx/>
                <a:latin typeface="Arial"/>
              </a:rPr>
              <a:t> (straightforward at linear colliders)</a:t>
            </a:r>
            <a:endParaRPr lang="en-US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16000" lvl="1">
              <a:buClr>
                <a:srgbClr val="000000"/>
              </a:buClr>
              <a:buSzPct val="45000"/>
            </a:pPr>
            <a:endParaRPr lang="en-US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1" u="none" strike="noStrike" dirty="0">
                <a:solidFill>
                  <a:srgbClr val="0000FF"/>
                </a:solidFill>
                <a:uFillTx/>
                <a:latin typeface="Arial"/>
              </a:rPr>
              <a:t>Background free</a:t>
            </a:r>
            <a:r>
              <a:rPr lang="en-US" sz="2400" b="0" u="none" strike="noStrike" dirty="0">
                <a:solidFill>
                  <a:srgbClr val="000000"/>
                </a:solidFill>
                <a:uFillTx/>
                <a:latin typeface="Arial"/>
              </a:rPr>
              <a:t> searches for BSM through beam </a:t>
            </a:r>
            <a:r>
              <a:rPr lang="en-US" sz="2400" b="0" u="none" strike="noStrike" dirty="0" err="1">
                <a:solidFill>
                  <a:srgbClr val="000000"/>
                </a:solidFill>
                <a:uFillTx/>
                <a:latin typeface="Arial"/>
              </a:rPr>
              <a:t>polarisation</a:t>
            </a:r>
            <a:r>
              <a:rPr lang="en-US" sz="2400" b="0" u="none" strike="noStrike" dirty="0">
                <a:solidFill>
                  <a:srgbClr val="000000"/>
                </a:solidFill>
                <a:uFillTx/>
                <a:latin typeface="Arial"/>
              </a:rPr>
              <a:t> </a:t>
            </a:r>
          </a:p>
        </p:txBody>
      </p:sp>
      <p:sp>
        <p:nvSpPr>
          <p:cNvPr id="791" name="TextBox 790">
            <a:extLst>
              <a:ext uri="{FF2B5EF4-FFF2-40B4-BE49-F238E27FC236}">
                <a16:creationId xmlns:a16="http://schemas.microsoft.com/office/drawing/2014/main" id="{979CCBDE-E61A-1399-E948-F02C10AD64B1}"/>
              </a:ext>
            </a:extLst>
          </p:cNvPr>
          <p:cNvSpPr txBox="1"/>
          <p:nvPr/>
        </p:nvSpPr>
        <p:spPr>
          <a:xfrm>
            <a:off x="7449480" y="1383598"/>
            <a:ext cx="1794240" cy="4255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New Physics</a:t>
            </a:r>
          </a:p>
        </p:txBody>
      </p:sp>
      <p:pic>
        <p:nvPicPr>
          <p:cNvPr id="792" name="Picture 791">
            <a:extLst>
              <a:ext uri="{FF2B5EF4-FFF2-40B4-BE49-F238E27FC236}">
                <a16:creationId xmlns:a16="http://schemas.microsoft.com/office/drawing/2014/main" id="{FDEE9645-23A1-4FE4-0B77-D14BC2B6DC5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2410200" y="7063855"/>
            <a:ext cx="8700480" cy="704520"/>
          </a:xfrm>
          <a:prstGeom prst="rect">
            <a:avLst/>
          </a:prstGeom>
          <a:ln w="0">
            <a:noFill/>
          </a:ln>
        </p:spPr>
      </p:pic>
      <p:sp>
        <p:nvSpPr>
          <p:cNvPr id="793" name="Straight Connector 792">
            <a:extLst>
              <a:ext uri="{FF2B5EF4-FFF2-40B4-BE49-F238E27FC236}">
                <a16:creationId xmlns:a16="http://schemas.microsoft.com/office/drawing/2014/main" id="{10718826-1CB7-43A4-283F-0C3F9AC3A25D}"/>
              </a:ext>
            </a:extLst>
          </p:cNvPr>
          <p:cNvSpPr/>
          <p:nvPr/>
        </p:nvSpPr>
        <p:spPr>
          <a:xfrm>
            <a:off x="1998720" y="3528838"/>
            <a:ext cx="9340560" cy="0"/>
          </a:xfrm>
          <a:prstGeom prst="line">
            <a:avLst/>
          </a:prstGeom>
          <a:ln w="0"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000" rIns="90000" bIns="-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94" name="TextBox 793">
            <a:extLst>
              <a:ext uri="{FF2B5EF4-FFF2-40B4-BE49-F238E27FC236}">
                <a16:creationId xmlns:a16="http://schemas.microsoft.com/office/drawing/2014/main" id="{CBCE94E5-FAEC-BC48-50AD-6A12A14ED2AF}"/>
              </a:ext>
            </a:extLst>
          </p:cNvPr>
          <p:cNvSpPr txBox="1"/>
          <p:nvPr/>
        </p:nvSpPr>
        <p:spPr>
          <a:xfrm>
            <a:off x="11361600" y="3257398"/>
            <a:ext cx="43668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...</a:t>
            </a:r>
          </a:p>
        </p:txBody>
      </p:sp>
      <p:sp>
        <p:nvSpPr>
          <p:cNvPr id="795" name="TextBox 794">
            <a:extLst>
              <a:ext uri="{FF2B5EF4-FFF2-40B4-BE49-F238E27FC236}">
                <a16:creationId xmlns:a16="http://schemas.microsoft.com/office/drawing/2014/main" id="{7DE71CE9-6C0A-0149-C34F-F26540F4C446}"/>
              </a:ext>
            </a:extLst>
          </p:cNvPr>
          <p:cNvSpPr txBox="1"/>
          <p:nvPr/>
        </p:nvSpPr>
        <p:spPr>
          <a:xfrm>
            <a:off x="11887920" y="3365398"/>
            <a:ext cx="289188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 dirty="0">
                <a:solidFill>
                  <a:srgbClr val="000000"/>
                </a:solidFill>
                <a:uFillTx/>
                <a:latin typeface="Arial"/>
              </a:rPr>
              <a:t>Energy reach of LCF </a:t>
            </a:r>
          </a:p>
        </p:txBody>
      </p:sp>
      <p:sp>
        <p:nvSpPr>
          <p:cNvPr id="796" name="Straight Connector 795">
            <a:extLst>
              <a:ext uri="{FF2B5EF4-FFF2-40B4-BE49-F238E27FC236}">
                <a16:creationId xmlns:a16="http://schemas.microsoft.com/office/drawing/2014/main" id="{06775A97-DAD3-2E98-5CFE-1141EA03A1E2}"/>
              </a:ext>
            </a:extLst>
          </p:cNvPr>
          <p:cNvSpPr/>
          <p:nvPr/>
        </p:nvSpPr>
        <p:spPr>
          <a:xfrm>
            <a:off x="1998720" y="3894598"/>
            <a:ext cx="2847600" cy="0"/>
          </a:xfrm>
          <a:prstGeom prst="line">
            <a:avLst/>
          </a:prstGeom>
          <a:ln w="0"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000" rIns="90000" bIns="-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97" name="TextBox 796">
            <a:extLst>
              <a:ext uri="{FF2B5EF4-FFF2-40B4-BE49-F238E27FC236}">
                <a16:creationId xmlns:a16="http://schemas.microsoft.com/office/drawing/2014/main" id="{6D7A268F-F0AE-8E9E-3A1E-C0C7ED78E865}"/>
              </a:ext>
            </a:extLst>
          </p:cNvPr>
          <p:cNvSpPr txBox="1"/>
          <p:nvPr/>
        </p:nvSpPr>
        <p:spPr>
          <a:xfrm>
            <a:off x="4866000" y="3697558"/>
            <a:ext cx="294372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Energy reach of CC </a:t>
            </a:r>
          </a:p>
        </p:txBody>
      </p:sp>
      <p:sp>
        <p:nvSpPr>
          <p:cNvPr id="798" name="Straight Connector 797">
            <a:extLst>
              <a:ext uri="{FF2B5EF4-FFF2-40B4-BE49-F238E27FC236}">
                <a16:creationId xmlns:a16="http://schemas.microsoft.com/office/drawing/2014/main" id="{0D65E222-C484-FE9C-6A02-AF0DBCCF180F}"/>
              </a:ext>
            </a:extLst>
          </p:cNvPr>
          <p:cNvSpPr/>
          <p:nvPr/>
        </p:nvSpPr>
        <p:spPr>
          <a:xfrm>
            <a:off x="5722200" y="2219518"/>
            <a:ext cx="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99" name="TextBox 798">
            <a:extLst>
              <a:ext uri="{FF2B5EF4-FFF2-40B4-BE49-F238E27FC236}">
                <a16:creationId xmlns:a16="http://schemas.microsoft.com/office/drawing/2014/main" id="{1A0F99D1-3713-931F-BF68-24553BBD727E}"/>
              </a:ext>
            </a:extLst>
          </p:cNvPr>
          <p:cNvSpPr txBox="1"/>
          <p:nvPr/>
        </p:nvSpPr>
        <p:spPr>
          <a:xfrm>
            <a:off x="5148000" y="1777078"/>
            <a:ext cx="2073240" cy="6904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lang="en-US" sz="1800" b="1" u="none" strike="noStrike">
                <a:solidFill>
                  <a:srgbClr val="FF3333"/>
                </a:solidFill>
                <a:uFillTx/>
                <a:latin typeface="Arial"/>
              </a:rPr>
              <a:t> </a:t>
            </a:r>
            <a:r>
              <a:rPr lang="en-US" sz="1600" b="1" u="none" strike="noStrike">
                <a:solidFill>
                  <a:srgbClr val="FF3333"/>
                </a:solidFill>
                <a:uFillTx/>
                <a:latin typeface="Arial"/>
              </a:rPr>
              <a:t>ee-&gt;ZHH</a:t>
            </a:r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" name="Straight Connector 1">
            <a:extLst>
              <a:ext uri="{FF2B5EF4-FFF2-40B4-BE49-F238E27FC236}">
                <a16:creationId xmlns:a16="http://schemas.microsoft.com/office/drawing/2014/main" id="{80995E91-9A0C-A786-EFDB-A8A182345D63}"/>
              </a:ext>
            </a:extLst>
          </p:cNvPr>
          <p:cNvSpPr/>
          <p:nvPr/>
        </p:nvSpPr>
        <p:spPr>
          <a:xfrm>
            <a:off x="7864483" y="2240931"/>
            <a:ext cx="0" cy="770760"/>
          </a:xfrm>
          <a:prstGeom prst="line">
            <a:avLst/>
          </a:prstGeom>
          <a:ln w="36720">
            <a:solidFill>
              <a:srgbClr val="000000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2481CD-6D0A-B27E-42B9-EDC95F68C12D}"/>
              </a:ext>
            </a:extLst>
          </p:cNvPr>
          <p:cNvSpPr txBox="1"/>
          <p:nvPr/>
        </p:nvSpPr>
        <p:spPr>
          <a:xfrm>
            <a:off x="7071283" y="2937047"/>
            <a:ext cx="2073240" cy="6904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 dirty="0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lang="en-US" sz="1800" b="1" u="none" strike="noStrike" dirty="0">
                <a:solidFill>
                  <a:srgbClr val="FF3333"/>
                </a:solidFill>
                <a:uFillTx/>
                <a:latin typeface="Arial"/>
              </a:rPr>
              <a:t> </a:t>
            </a:r>
            <a:r>
              <a:rPr lang="en-US" sz="1600" b="1" dirty="0">
                <a:solidFill>
                  <a:srgbClr val="FF3333"/>
                </a:solidFill>
                <a:latin typeface="Arial"/>
              </a:rPr>
              <a:t>LHC discovery?</a:t>
            </a:r>
            <a:endParaRPr lang="en-US" sz="16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endParaRPr lang="en-US" sz="1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the full Higgs / top / electroweak program requires polarised beams &amp; ECM up to at least 1 TeV">
            <a:extLst>
              <a:ext uri="{FF2B5EF4-FFF2-40B4-BE49-F238E27FC236}">
                <a16:creationId xmlns:a16="http://schemas.microsoft.com/office/drawing/2014/main" id="{CDB8EED4-CC4F-E468-6E33-797F18646759}"/>
              </a:ext>
            </a:extLst>
          </p:cNvPr>
          <p:cNvSpPr txBox="1"/>
          <p:nvPr/>
        </p:nvSpPr>
        <p:spPr>
          <a:xfrm>
            <a:off x="3422520" y="5357638"/>
            <a:ext cx="7221948" cy="794770"/>
          </a:xfrm>
          <a:prstGeom prst="rect">
            <a:avLst/>
          </a:prstGeom>
          <a:solidFill>
            <a:srgbClr val="FFFB00"/>
          </a:solidFill>
          <a:ln w="63500">
            <a:solidFill>
              <a:srgbClr val="EB469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3500" tIns="63500" rIns="63500" bIns="63500">
            <a:spAutoFit/>
          </a:bodyPr>
          <a:lstStyle/>
          <a:p>
            <a:pPr algn="ctr" defTabSz="1828800">
              <a:lnSpc>
                <a:spcPct val="110000"/>
              </a:lnSpc>
              <a:spcBef>
                <a:spcPts val="5600"/>
              </a:spcBef>
              <a:tabLst>
                <a:tab pos="711200" algn="l"/>
              </a:tabLst>
              <a:defRPr sz="2000" b="1"/>
            </a:pPr>
            <a:r>
              <a:t>the full Higgs / top / electroweak program requires polarised beams &amp; E</a:t>
            </a:r>
            <a:r>
              <a:rPr baseline="-5999"/>
              <a:t>CM</a:t>
            </a:r>
            <a:r>
              <a:t> up to at least 1 TeV</a:t>
            </a:r>
          </a:p>
        </p:txBody>
      </p:sp>
    </p:spTree>
    <p:extLst>
      <p:ext uri="{BB962C8B-B14F-4D97-AF65-F5344CB8AC3E}">
        <p14:creationId xmlns:p14="http://schemas.microsoft.com/office/powerpoint/2010/main" val="169836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dvAuto="0"/>
      <p:bldP spid="4" grpId="1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PlaceHolder 1"/>
          <p:cNvSpPr>
            <a:spLocks noGrp="1"/>
          </p:cNvSpPr>
          <p:nvPr>
            <p:ph type="title"/>
          </p:nvPr>
        </p:nvSpPr>
        <p:spPr>
          <a:xfrm>
            <a:off x="3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Light Higgsinons- Event Display</a:t>
            </a:r>
          </a:p>
        </p:txBody>
      </p:sp>
      <p:sp>
        <p:nvSpPr>
          <p:cNvPr id="595" name="Rectangle 594"/>
          <p:cNvSpPr/>
          <p:nvPr/>
        </p:nvSpPr>
        <p:spPr>
          <a:xfrm>
            <a:off x="9466560" y="4836600"/>
            <a:ext cx="144720" cy="41544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96" name="Rectangle 595"/>
          <p:cNvSpPr/>
          <p:nvPr/>
        </p:nvSpPr>
        <p:spPr>
          <a:xfrm>
            <a:off x="9548280" y="1771920"/>
            <a:ext cx="144720" cy="41508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597" name="Picture 596"/>
          <p:cNvPicPr/>
          <p:nvPr/>
        </p:nvPicPr>
        <p:blipFill>
          <a:blip r:embed="rId2"/>
          <a:stretch/>
        </p:blipFill>
        <p:spPr>
          <a:xfrm>
            <a:off x="2020320" y="1085760"/>
            <a:ext cx="11113200" cy="6780600"/>
          </a:xfrm>
          <a:prstGeom prst="rect">
            <a:avLst/>
          </a:prstGeom>
          <a:ln w="0">
            <a:noFill/>
          </a:ln>
        </p:spPr>
      </p:pic>
      <p:sp>
        <p:nvSpPr>
          <p:cNvPr id="598" name="TextBox 597"/>
          <p:cNvSpPr txBox="1"/>
          <p:nvPr/>
        </p:nvSpPr>
        <p:spPr>
          <a:xfrm>
            <a:off x="2264400" y="7886160"/>
            <a:ext cx="10856160" cy="4392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FF0000"/>
                </a:solidFill>
                <a:uFillTx/>
                <a:latin typeface="Arial"/>
              </a:rPr>
              <a:t>Clear signal =&gt; ILC covers important corner of phase space for SUSY Searches 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PlaceHolder 1"/>
          <p:cNvSpPr>
            <a:spLocks noGrp="1"/>
          </p:cNvSpPr>
          <p:nvPr>
            <p:ph type="title"/>
          </p:nvPr>
        </p:nvSpPr>
        <p:spPr>
          <a:xfrm>
            <a:off x="3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Direct Searches for New Particles - SUSY</a:t>
            </a:r>
          </a:p>
        </p:txBody>
      </p:sp>
      <p:sp>
        <p:nvSpPr>
          <p:cNvPr id="600" name="Rectangle 599"/>
          <p:cNvSpPr/>
          <p:nvPr/>
        </p:nvSpPr>
        <p:spPr>
          <a:xfrm>
            <a:off x="9466560" y="4836600"/>
            <a:ext cx="144720" cy="41544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01" name="Rectangle 600"/>
          <p:cNvSpPr/>
          <p:nvPr/>
        </p:nvSpPr>
        <p:spPr>
          <a:xfrm>
            <a:off x="9548280" y="1771920"/>
            <a:ext cx="144720" cy="41508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02" name="TextBox 601"/>
          <p:cNvSpPr txBox="1"/>
          <p:nvPr/>
        </p:nvSpPr>
        <p:spPr>
          <a:xfrm>
            <a:off x="9566280" y="1748160"/>
            <a:ext cx="1141200" cy="455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f</a:t>
            </a:r>
          </a:p>
        </p:txBody>
      </p:sp>
      <p:sp>
        <p:nvSpPr>
          <p:cNvPr id="603" name="TextBox 602"/>
          <p:cNvSpPr txBox="1"/>
          <p:nvPr/>
        </p:nvSpPr>
        <p:spPr>
          <a:xfrm>
            <a:off x="9361800" y="4772520"/>
            <a:ext cx="1141560" cy="455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f</a:t>
            </a:r>
          </a:p>
        </p:txBody>
      </p:sp>
      <p:pic>
        <p:nvPicPr>
          <p:cNvPr id="604" name="Picture 603"/>
          <p:cNvPicPr/>
          <p:nvPr/>
        </p:nvPicPr>
        <p:blipFill>
          <a:blip r:embed="rId2"/>
          <a:stretch/>
        </p:blipFill>
        <p:spPr>
          <a:xfrm>
            <a:off x="3255840" y="1246320"/>
            <a:ext cx="7840800" cy="5140800"/>
          </a:xfrm>
          <a:prstGeom prst="rect">
            <a:avLst/>
          </a:prstGeom>
          <a:ln w="0">
            <a:noFill/>
          </a:ln>
        </p:spPr>
      </p:pic>
      <p:sp>
        <p:nvSpPr>
          <p:cNvPr id="605" name="TextBox 604"/>
          <p:cNvSpPr txBox="1"/>
          <p:nvPr/>
        </p:nvSpPr>
        <p:spPr>
          <a:xfrm>
            <a:off x="1645920" y="6583680"/>
            <a:ext cx="11921040" cy="14497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Hadron Colliders have a great potential to discover supersymmetric particles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Hadron Colliders cannot exclude low mass SUSY with light neutralinos and charginos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… that are degenerated in mass</a:t>
            </a: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PlaceHolder 1"/>
          <p:cNvSpPr>
            <a:spLocks noGrp="1"/>
          </p:cNvSpPr>
          <p:nvPr>
            <p:ph type="title"/>
          </p:nvPr>
        </p:nvSpPr>
        <p:spPr>
          <a:xfrm>
            <a:off x="3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Light Higgsinons- Event Display</a:t>
            </a:r>
          </a:p>
        </p:txBody>
      </p:sp>
      <p:sp>
        <p:nvSpPr>
          <p:cNvPr id="607" name="Rectangle 606"/>
          <p:cNvSpPr/>
          <p:nvPr/>
        </p:nvSpPr>
        <p:spPr>
          <a:xfrm>
            <a:off x="9466560" y="4836600"/>
            <a:ext cx="144720" cy="41544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08" name="Rectangle 607"/>
          <p:cNvSpPr/>
          <p:nvPr/>
        </p:nvSpPr>
        <p:spPr>
          <a:xfrm>
            <a:off x="9548280" y="1771920"/>
            <a:ext cx="144720" cy="41508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09" name="TextBox 608"/>
          <p:cNvSpPr txBox="1"/>
          <p:nvPr/>
        </p:nvSpPr>
        <p:spPr>
          <a:xfrm>
            <a:off x="9566280" y="1748160"/>
            <a:ext cx="1141200" cy="455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f</a:t>
            </a:r>
          </a:p>
        </p:txBody>
      </p:sp>
      <p:sp>
        <p:nvSpPr>
          <p:cNvPr id="610" name="TextBox 609"/>
          <p:cNvSpPr txBox="1"/>
          <p:nvPr/>
        </p:nvSpPr>
        <p:spPr>
          <a:xfrm>
            <a:off x="9361800" y="4772520"/>
            <a:ext cx="1141560" cy="455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f</a:t>
            </a:r>
          </a:p>
        </p:txBody>
      </p:sp>
      <p:pic>
        <p:nvPicPr>
          <p:cNvPr id="611" name="Picture 610"/>
          <p:cNvPicPr/>
          <p:nvPr/>
        </p:nvPicPr>
        <p:blipFill>
          <a:blip r:embed="rId2"/>
          <a:stretch/>
        </p:blipFill>
        <p:spPr>
          <a:xfrm>
            <a:off x="2377440" y="870480"/>
            <a:ext cx="10497600" cy="7390800"/>
          </a:xfrm>
          <a:prstGeom prst="rect">
            <a:avLst/>
          </a:prstGeom>
          <a:ln w="0">
            <a:noFill/>
          </a:ln>
        </p:spPr>
      </p:pic>
      <p:sp>
        <p:nvSpPr>
          <p:cNvPr id="612" name="TextBox 611"/>
          <p:cNvSpPr txBox="1"/>
          <p:nvPr/>
        </p:nvSpPr>
        <p:spPr>
          <a:xfrm>
            <a:off x="2906280" y="7743600"/>
            <a:ext cx="1982520" cy="3398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</a:rPr>
              <a:t>J. Yan, LCWS2016</a:t>
            </a:r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PlaceHolder 1"/>
          <p:cNvSpPr>
            <a:spLocks noGrp="1"/>
          </p:cNvSpPr>
          <p:nvPr>
            <p:ph type="title"/>
          </p:nvPr>
        </p:nvSpPr>
        <p:spPr>
          <a:xfrm>
            <a:off x="1382760" y="5724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2800" b="1" u="none" strike="noStrike">
                <a:solidFill>
                  <a:srgbClr val="FF6600"/>
                </a:solidFill>
                <a:uFillTx/>
                <a:latin typeface="Arial"/>
              </a:rPr>
              <a:t>Experimental challenges - Flavor tagging and charge measurement</a:t>
            </a:r>
            <a:endParaRPr lang="en-US" sz="280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pic>
        <p:nvPicPr>
          <p:cNvPr id="614" name="Picture 613"/>
          <p:cNvPicPr/>
          <p:nvPr/>
        </p:nvPicPr>
        <p:blipFill>
          <a:blip r:embed="rId2"/>
          <a:stretch/>
        </p:blipFill>
        <p:spPr>
          <a:xfrm>
            <a:off x="373320" y="1920240"/>
            <a:ext cx="6849000" cy="5486400"/>
          </a:xfrm>
          <a:prstGeom prst="rect">
            <a:avLst/>
          </a:prstGeom>
          <a:ln w="0">
            <a:noFill/>
          </a:ln>
        </p:spPr>
      </p:pic>
      <p:sp>
        <p:nvSpPr>
          <p:cNvPr id="615" name="TextBox 614"/>
          <p:cNvSpPr txBox="1"/>
          <p:nvPr/>
        </p:nvSpPr>
        <p:spPr>
          <a:xfrm>
            <a:off x="7243200" y="1535760"/>
            <a:ext cx="8458560" cy="62139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>
                <a:solidFill>
                  <a:srgbClr val="0000FF"/>
                </a:solidFill>
                <a:uFillTx/>
                <a:latin typeface="Arial"/>
              </a:rPr>
              <a:t>Flavor tagging</a:t>
            </a:r>
            <a:endParaRPr lang="en-US" sz="2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>
                <a:solidFill>
                  <a:srgbClr val="0000FF"/>
                </a:solidFill>
                <a:uFillTx/>
                <a:latin typeface="Arial"/>
              </a:rPr>
              <a:t>Indispensable for analyses with final state quarks</a:t>
            </a:r>
            <a:endParaRPr lang="en-US" sz="2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>
                <a:solidFill>
                  <a:srgbClr val="0000FF"/>
                </a:solidFill>
                <a:uFillTx/>
                <a:latin typeface="Arial"/>
              </a:rPr>
              <a:t> Quark charge measurement</a:t>
            </a:r>
            <a:endParaRPr lang="en-US" sz="2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 Important for top quark studies,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 indispensable for ee-&gt;bb, cc, ss, ...</a:t>
            </a:r>
          </a:p>
          <a:p>
            <a:endParaRPr lang="en-US" sz="2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>
                <a:solidFill>
                  <a:srgbClr val="0000FF"/>
                </a:solidFill>
                <a:uFillTx/>
                <a:latin typeface="Arial"/>
              </a:rPr>
              <a:t>Control of migrations:</a:t>
            </a:r>
            <a:endParaRPr lang="en-US" sz="2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 Correct measurement of vertex charge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 Kaon identification by dE/dx (and more)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6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FF0000"/>
                </a:solidFill>
                <a:uFillTx/>
                <a:latin typeface="Arial"/>
              </a:rPr>
              <a:t>Future detectors can base the entire measurements on</a:t>
            </a:r>
            <a:endParaRPr lang="en-US" sz="26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FF0000"/>
                </a:solidFill>
                <a:uFillTx/>
                <a:latin typeface="Arial"/>
              </a:rPr>
              <a:t>double Tagging and vertex charge</a:t>
            </a:r>
            <a:endParaRPr lang="en-US" sz="26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LEP/SLC had to include single tags and 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Semi-leptonic events  </a:t>
            </a:r>
          </a:p>
        </p:txBody>
      </p:sp>
      <p:sp>
        <p:nvSpPr>
          <p:cNvPr id="616" name="TextBox 615"/>
          <p:cNvSpPr txBox="1"/>
          <p:nvPr/>
        </p:nvSpPr>
        <p:spPr>
          <a:xfrm>
            <a:off x="579240" y="7741440"/>
            <a:ext cx="2613600" cy="7002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000" b="0" i="1" u="none" strike="noStrike">
                <a:solidFill>
                  <a:srgbClr val="000000"/>
                </a:solidFill>
                <a:uFillTx/>
                <a:latin typeface="Arial"/>
              </a:rPr>
              <a:t>PhD thesis: S. Bilokin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000" b="0" i="1" u="none" strike="noStrike">
                <a:solidFill>
                  <a:srgbClr val="000000"/>
                </a:solidFill>
                <a:uFillTx/>
                <a:latin typeface="Arial"/>
              </a:rPr>
              <a:t>A. Irles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8304BCD1-3A67-45F5-8DBC-28DDE680931B}" type="slidenum">
              <a:t>53</a:t>
            </a:fld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600" b="1" u="none" strike="noStrike">
                <a:solidFill>
                  <a:srgbClr val="FF6600"/>
                </a:solidFill>
                <a:uFillTx/>
                <a:latin typeface="Arial"/>
              </a:rPr>
              <a:t> Top pair production at threshold</a:t>
            </a:r>
            <a:endParaRPr lang="en-US" sz="3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18" name="Picture 617"/>
          <p:cNvPicPr/>
          <p:nvPr/>
        </p:nvPicPr>
        <p:blipFill>
          <a:blip r:embed="rId2"/>
          <a:stretch/>
        </p:blipFill>
        <p:spPr>
          <a:xfrm>
            <a:off x="7317000" y="1845360"/>
            <a:ext cx="5257800" cy="4572000"/>
          </a:xfrm>
          <a:prstGeom prst="rect">
            <a:avLst/>
          </a:prstGeom>
          <a:ln w="0">
            <a:noFill/>
          </a:ln>
        </p:spPr>
      </p:pic>
      <p:pic>
        <p:nvPicPr>
          <p:cNvPr id="619" name="Picture 618"/>
          <p:cNvPicPr/>
          <p:nvPr/>
        </p:nvPicPr>
        <p:blipFill>
          <a:blip r:embed="rId3"/>
          <a:stretch/>
        </p:blipFill>
        <p:spPr>
          <a:xfrm>
            <a:off x="806400" y="4642920"/>
            <a:ext cx="3776400" cy="2450520"/>
          </a:xfrm>
          <a:prstGeom prst="rect">
            <a:avLst/>
          </a:prstGeom>
          <a:ln w="0">
            <a:noFill/>
          </a:ln>
        </p:spPr>
      </p:pic>
      <p:sp>
        <p:nvSpPr>
          <p:cNvPr id="620" name="TextBox 619"/>
          <p:cNvSpPr txBox="1"/>
          <p:nvPr/>
        </p:nvSpPr>
        <p:spPr>
          <a:xfrm>
            <a:off x="640080" y="1921680"/>
            <a:ext cx="5633280" cy="25588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Cross section around threshold is</a:t>
            </a:r>
          </a:p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affected by several properties</a:t>
            </a:r>
          </a:p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of the top quark and by QCD</a:t>
            </a: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Top mass, width Yukawa coupling</a:t>
            </a:r>
          </a:p>
          <a:p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 Strong coupling constant   </a:t>
            </a:r>
          </a:p>
        </p:txBody>
      </p:sp>
      <p:sp>
        <p:nvSpPr>
          <p:cNvPr id="621" name="TextBox 620"/>
          <p:cNvSpPr txBox="1"/>
          <p:nvPr/>
        </p:nvSpPr>
        <p:spPr>
          <a:xfrm>
            <a:off x="7094160" y="6590520"/>
            <a:ext cx="6703200" cy="16556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Effects of some parameters are correlated: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Dependence on Yukawa coupling rather weak,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Precise external 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α</a:t>
            </a:r>
            <a:r>
              <a:rPr lang="en-US" sz="2400" b="0" u="none" strike="noStrike" baseline="-8000">
                <a:solidFill>
                  <a:srgbClr val="000000"/>
                </a:solidFill>
                <a:uFillTx/>
                <a:latin typeface="Arial"/>
              </a:rPr>
              <a:t>s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helps</a:t>
            </a: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22" name="TextBox 621"/>
          <p:cNvSpPr txBox="1"/>
          <p:nvPr/>
        </p:nvSpPr>
        <p:spPr>
          <a:xfrm>
            <a:off x="381600" y="8305200"/>
            <a:ext cx="2643480" cy="3034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</a:rPr>
              <a:t>F. Simon, </a:t>
            </a:r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  <a:hlinkClick r:id="rId4"/>
              </a:rPr>
              <a:t>Top@LC15</a:t>
            </a:r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</a:rPr>
              <a:t> Valencia</a:t>
            </a:r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23" name="TextBox 622"/>
          <p:cNvSpPr txBox="1"/>
          <p:nvPr/>
        </p:nvSpPr>
        <p:spPr>
          <a:xfrm>
            <a:off x="2743200" y="1172880"/>
            <a:ext cx="1090800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Small size of ttbar “bound state” at threshold ideal premise for precision physics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EB6EF6F-4C1D-41EC-A9F0-3F08B8DD7CB2}" type="slidenum">
              <a:t>54</a:t>
            </a:fld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Top pair production at threshold</a:t>
            </a:r>
          </a:p>
        </p:txBody>
      </p:sp>
      <p:pic>
        <p:nvPicPr>
          <p:cNvPr id="625" name="Picture 624"/>
          <p:cNvPicPr/>
          <p:nvPr/>
        </p:nvPicPr>
        <p:blipFill>
          <a:blip r:embed="rId2"/>
          <a:stretch/>
        </p:blipFill>
        <p:spPr>
          <a:xfrm>
            <a:off x="3917520" y="1662480"/>
            <a:ext cx="7598520" cy="5175360"/>
          </a:xfrm>
          <a:prstGeom prst="rect">
            <a:avLst/>
          </a:prstGeom>
          <a:ln w="0">
            <a:noFill/>
          </a:ln>
        </p:spPr>
      </p:pic>
      <p:sp>
        <p:nvSpPr>
          <p:cNvPr id="626" name="TextBox 625"/>
          <p:cNvSpPr txBox="1"/>
          <p:nvPr/>
        </p:nvSpPr>
        <p:spPr>
          <a:xfrm>
            <a:off x="5376600" y="1172160"/>
            <a:ext cx="4592880" cy="6649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    </a:t>
            </a: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 “Bound states” at tt threshold </a:t>
            </a:r>
          </a:p>
          <a:p>
            <a:r>
              <a:rPr lang="en-US" sz="2000" b="1" u="none" strike="noStrike">
                <a:solidFill>
                  <a:srgbClr val="FF0000"/>
                </a:solidFill>
                <a:uFillTx/>
                <a:latin typeface="Arial"/>
              </a:rPr>
              <a:t>Hydrogen atom of strong interaction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27" name="TextBox 626"/>
          <p:cNvSpPr txBox="1"/>
          <p:nvPr/>
        </p:nvSpPr>
        <p:spPr>
          <a:xfrm>
            <a:off x="1955520" y="6589440"/>
            <a:ext cx="11909520" cy="21711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- Size O(10</a:t>
            </a:r>
            <a:r>
              <a:rPr lang="en-US" sz="2400" b="0" u="none" strike="noStrike" baseline="33000">
                <a:solidFill>
                  <a:srgbClr val="0000FF"/>
                </a:solidFill>
                <a:uFillTx/>
                <a:latin typeface="Arial"/>
              </a:rPr>
              <a:t>-17</a:t>
            </a:r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m), </a:t>
            </a:r>
            <a:r>
              <a:rPr lang="en-US" sz="2400" b="1" u="none" strike="noStrike">
                <a:solidFill>
                  <a:srgbClr val="0000FF"/>
                </a:solidFill>
                <a:uFillTx/>
                <a:latin typeface="Arial"/>
              </a:rPr>
              <a:t>smallest non-elementary object known in particle physics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 Small scale =&gt; Free of confinement effects =&gt; Ideal premise for precision calculations</a:t>
            </a:r>
          </a:p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 Measurement of (a hypothetical) 1</a:t>
            </a:r>
            <a:r>
              <a:rPr lang="en-US" sz="2400" b="0" u="none" strike="noStrike" baseline="33000">
                <a:solidFill>
                  <a:srgbClr val="000000"/>
                </a:solidFill>
                <a:uFillTx/>
                <a:latin typeface="Arial"/>
              </a:rPr>
              <a:t>3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S</a:t>
            </a:r>
            <a:r>
              <a:rPr lang="en-US" sz="2400" b="0" u="none" strike="noStrike" baseline="-8000">
                <a:solidFill>
                  <a:srgbClr val="000000"/>
                </a:solidFill>
                <a:uFillTx/>
                <a:latin typeface="Arial"/>
              </a:rPr>
              <a:t>1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State</a:t>
            </a: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- Decay of top quark smears out resonances in a well defined way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  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Espace réservé du numéro de diapositive 4"/>
          <p:cNvSpPr/>
          <p:nvPr/>
        </p:nvSpPr>
        <p:spPr>
          <a:xfrm>
            <a:off x="11251440" y="10643040"/>
            <a:ext cx="3652560" cy="80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16000" indent="-216000" algn="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fld id="{F2A9EA03-798D-4AD1-B907-DB842707BABD}" type="slidenum">
              <a:rPr lang="en-US" sz="1400" b="0" i="1" u="none" strike="noStrike">
                <a:solidFill>
                  <a:srgbClr val="000000"/>
                </a:solidFill>
                <a:uFillTx/>
                <a:latin typeface="Bitstream Vera Serif"/>
                <a:ea typeface="Bitstream Vera Sans"/>
              </a:rPr>
              <a:t>56</a:t>
            </a:fld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29" name="TextBox 628"/>
          <p:cNvSpPr txBox="1"/>
          <p:nvPr/>
        </p:nvSpPr>
        <p:spPr>
          <a:xfrm>
            <a:off x="426960" y="10837440"/>
            <a:ext cx="3699720" cy="4525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</a:rPr>
              <a:t>N. Walker, ILC School 2013</a:t>
            </a:r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30" name="Picture 629"/>
          <p:cNvPicPr/>
          <p:nvPr/>
        </p:nvPicPr>
        <p:blipFill>
          <a:blip r:embed="rId2"/>
          <a:stretch/>
        </p:blipFill>
        <p:spPr>
          <a:xfrm>
            <a:off x="122400" y="1424160"/>
            <a:ext cx="5148360" cy="4566960"/>
          </a:xfrm>
          <a:prstGeom prst="rect">
            <a:avLst/>
          </a:prstGeom>
          <a:ln w="0">
            <a:noFill/>
          </a:ln>
        </p:spPr>
      </p:pic>
      <p:pic>
        <p:nvPicPr>
          <p:cNvPr id="631" name="Picture 630"/>
          <p:cNvPicPr/>
          <p:nvPr/>
        </p:nvPicPr>
        <p:blipFill>
          <a:blip r:embed="rId3"/>
          <a:stretch/>
        </p:blipFill>
        <p:spPr>
          <a:xfrm>
            <a:off x="5565600" y="1518120"/>
            <a:ext cx="5170320" cy="4622760"/>
          </a:xfrm>
          <a:prstGeom prst="rect">
            <a:avLst/>
          </a:prstGeom>
          <a:ln w="0">
            <a:noFill/>
          </a:ln>
        </p:spPr>
      </p:pic>
      <p:pic>
        <p:nvPicPr>
          <p:cNvPr id="632" name="Picture 631"/>
          <p:cNvPicPr/>
          <p:nvPr/>
        </p:nvPicPr>
        <p:blipFill>
          <a:blip r:embed="rId4"/>
          <a:stretch/>
        </p:blipFill>
        <p:spPr>
          <a:xfrm>
            <a:off x="10558440" y="1405800"/>
            <a:ext cx="5248080" cy="4645080"/>
          </a:xfrm>
          <a:prstGeom prst="rect">
            <a:avLst/>
          </a:prstGeom>
          <a:ln w="0">
            <a:noFill/>
          </a:ln>
        </p:spPr>
      </p:pic>
      <p:sp>
        <p:nvSpPr>
          <p:cNvPr id="633" name="TextBox 632"/>
          <p:cNvSpPr txBox="1"/>
          <p:nvPr/>
        </p:nvSpPr>
        <p:spPr>
          <a:xfrm>
            <a:off x="961200" y="5580720"/>
            <a:ext cx="4039200" cy="29350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FF"/>
                </a:solidFill>
                <a:uFillTx/>
                <a:latin typeface="Arial"/>
              </a:rPr>
              <a:t>ILC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Fit uncertainty:</a:t>
            </a:r>
          </a:p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28.5 MeV (18 MeV stat)</a:t>
            </a: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34" name="TextBox 633"/>
          <p:cNvSpPr txBox="1"/>
          <p:nvPr/>
        </p:nvSpPr>
        <p:spPr>
          <a:xfrm>
            <a:off x="6509160" y="5580720"/>
            <a:ext cx="3742200" cy="29350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FF"/>
                </a:solidFill>
                <a:uFillTx/>
                <a:latin typeface="Arial"/>
              </a:rPr>
              <a:t>CLIC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Fit uncertainty:</a:t>
            </a:r>
          </a:p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31 MeV (21 MeV stat)</a:t>
            </a: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35" name="TextBox 634"/>
          <p:cNvSpPr txBox="1"/>
          <p:nvPr/>
        </p:nvSpPr>
        <p:spPr>
          <a:xfrm>
            <a:off x="11298240" y="5496840"/>
            <a:ext cx="3742200" cy="29350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FCC-ee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Fit uncertainty:</a:t>
            </a:r>
          </a:p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27 MeV (15 MeV stat)</a:t>
            </a: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36" name="PlaceHolder 1"/>
          <p:cNvSpPr>
            <a:spLocks noGrp="1"/>
          </p:cNvSpPr>
          <p:nvPr>
            <p:ph type="title"/>
          </p:nvPr>
        </p:nvSpPr>
        <p:spPr>
          <a:xfrm>
            <a:off x="1216440" y="172080"/>
            <a:ext cx="14121360" cy="673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600" b="1" u="none" strike="noStrike">
                <a:solidFill>
                  <a:srgbClr val="FF9900"/>
                </a:solidFill>
                <a:uFillTx/>
                <a:latin typeface="Arial"/>
              </a:rPr>
              <a:t>Top threshold scans at different e+e- colliders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149C3020-8E0F-46BB-AF5A-AB1001CCC2FD}" type="slidenum">
              <a:t>56</a:t>
            </a:fld>
            <a:endParaRPr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PlaceHolder 1"/>
          <p:cNvSpPr>
            <a:spLocks noGrp="1"/>
          </p:cNvSpPr>
          <p:nvPr>
            <p:ph type="title"/>
          </p:nvPr>
        </p:nvSpPr>
        <p:spPr>
          <a:xfrm>
            <a:off x="1382760" y="5724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600" b="1" u="none" strike="noStrike">
                <a:solidFill>
                  <a:srgbClr val="FF6600"/>
                </a:solidFill>
                <a:uFillTx/>
                <a:latin typeface="Arial"/>
              </a:rPr>
              <a:t> Sensitivity and error breakdown</a:t>
            </a:r>
            <a:endParaRPr lang="en-US" sz="360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pic>
        <p:nvPicPr>
          <p:cNvPr id="638" name="TopXSdMdXScale.pdf"/>
          <p:cNvPicPr/>
          <p:nvPr/>
        </p:nvPicPr>
        <p:blipFill>
          <a:blip r:embed="rId2"/>
          <a:stretch/>
        </p:blipFill>
        <p:spPr>
          <a:xfrm>
            <a:off x="163440" y="1576800"/>
            <a:ext cx="6630480" cy="5613120"/>
          </a:xfrm>
          <a:prstGeom prst="rect">
            <a:avLst/>
          </a:prstGeom>
          <a:ln w="12600">
            <a:noFill/>
          </a:ln>
        </p:spPr>
      </p:pic>
      <p:pic>
        <p:nvPicPr>
          <p:cNvPr id="639" name="Image"/>
          <p:cNvPicPr/>
          <p:nvPr/>
        </p:nvPicPr>
        <p:blipFill>
          <a:blip r:embed="rId3"/>
          <a:stretch/>
        </p:blipFill>
        <p:spPr>
          <a:xfrm>
            <a:off x="6894000" y="1528920"/>
            <a:ext cx="8316000" cy="5090760"/>
          </a:xfrm>
          <a:prstGeom prst="rect">
            <a:avLst/>
          </a:prstGeom>
          <a:ln w="12600">
            <a:noFill/>
          </a:ln>
        </p:spPr>
      </p:pic>
      <p:sp>
        <p:nvSpPr>
          <p:cNvPr id="640" name="TextBox 639"/>
          <p:cNvSpPr txBox="1"/>
          <p:nvPr/>
        </p:nvSpPr>
        <p:spPr>
          <a:xfrm>
            <a:off x="6932880" y="6769440"/>
            <a:ext cx="8464680" cy="17578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Numbers for ILC/CLIC, some numbers get better for FCCee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e.g. Beam energy uncertainty &lt; 3 [MeV]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Uncertainty driver </a:t>
            </a:r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  <a:ea typeface="Arial"/>
              </a:rPr>
              <a:t>α</a:t>
            </a:r>
            <a:r>
              <a:rPr lang="en-US" sz="2400" b="0" u="none" strike="noStrike" baseline="-8000">
                <a:solidFill>
                  <a:srgbClr val="0000FF"/>
                </a:solidFill>
                <a:uFillTx/>
                <a:latin typeface="Arial"/>
              </a:rPr>
              <a:t>s</a:t>
            </a:r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 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Δm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~ 2.6 per 10</a:t>
            </a:r>
            <a:r>
              <a:rPr lang="en-US" sz="2400" b="0" u="none" strike="noStrike" baseline="33000">
                <a:solidFill>
                  <a:srgbClr val="000000"/>
                </a:solidFill>
                <a:uFillTx/>
                <a:latin typeface="Arial"/>
              </a:rPr>
              <a:t>-4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in 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α</a:t>
            </a:r>
            <a:r>
              <a:rPr lang="en-US" sz="2400" b="0" u="none" strike="noStrike" baseline="-8000">
                <a:solidFill>
                  <a:srgbClr val="000000"/>
                </a:solidFill>
                <a:uFillTx/>
                <a:latin typeface="Arial"/>
              </a:rPr>
              <a:t>s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 </a:t>
            </a:r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 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600" b="1" u="none" strike="noStrike">
                <a:solidFill>
                  <a:srgbClr val="FF6600"/>
                </a:solidFill>
                <a:uFillTx/>
                <a:latin typeface="Arial"/>
              </a:rPr>
              <a:t> Top quark polar angle spectrum at 500 GeV</a:t>
            </a:r>
            <a:endParaRPr lang="en-US" sz="360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pic>
        <p:nvPicPr>
          <p:cNvPr id="679" name="Picture 678"/>
          <p:cNvPicPr/>
          <p:nvPr/>
        </p:nvPicPr>
        <p:blipFill>
          <a:blip r:embed="rId2"/>
          <a:stretch/>
        </p:blipFill>
        <p:spPr>
          <a:xfrm>
            <a:off x="562680" y="1185480"/>
            <a:ext cx="5310000" cy="5058000"/>
          </a:xfrm>
          <a:prstGeom prst="rect">
            <a:avLst/>
          </a:prstGeom>
          <a:ln w="0">
            <a:noFill/>
          </a:ln>
        </p:spPr>
      </p:pic>
      <p:pic>
        <p:nvPicPr>
          <p:cNvPr id="680" name="Picture 679"/>
          <p:cNvPicPr/>
          <p:nvPr/>
        </p:nvPicPr>
        <p:blipFill>
          <a:blip r:embed="rId3"/>
          <a:stretch/>
        </p:blipFill>
        <p:spPr>
          <a:xfrm>
            <a:off x="7511400" y="1171800"/>
            <a:ext cx="5310000" cy="5068800"/>
          </a:xfrm>
          <a:prstGeom prst="rect">
            <a:avLst/>
          </a:prstGeom>
          <a:ln w="0">
            <a:noFill/>
          </a:ln>
        </p:spPr>
      </p:pic>
      <p:sp>
        <p:nvSpPr>
          <p:cNvPr id="681" name="TextBox 680"/>
          <p:cNvSpPr txBox="1"/>
          <p:nvPr/>
        </p:nvSpPr>
        <p:spPr>
          <a:xfrm>
            <a:off x="12709800" y="1463760"/>
            <a:ext cx="2791440" cy="22849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600" b="0" i="1" u="none" strike="noStrike">
                <a:solidFill>
                  <a:srgbClr val="FF00FF"/>
                </a:solidFill>
                <a:uFillTx/>
                <a:latin typeface="Arial"/>
              </a:rPr>
              <a:t>ILD-Note-2019-007</a:t>
            </a:r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82" name="TextBox 681"/>
          <p:cNvSpPr txBox="1"/>
          <p:nvPr/>
        </p:nvSpPr>
        <p:spPr>
          <a:xfrm>
            <a:off x="859320" y="5956200"/>
            <a:ext cx="12577680" cy="27529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Integrated Luminosity 4 fb</a:t>
            </a:r>
            <a:r>
              <a:rPr lang="en-US" sz="2400" b="0" u="none" strike="noStrike" baseline="33000">
                <a:solidFill>
                  <a:srgbClr val="000000"/>
                </a:solidFill>
                <a:uFillTx/>
                <a:latin typeface="Arial"/>
              </a:rPr>
              <a:t>-1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Exact reproduction of generated spectra 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Statistical precision on cross section: ~0.1%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Statistical precision on </a:t>
            </a:r>
            <a:r>
              <a:rPr lang="en-US" sz="2400" b="0" i="1" u="none" strike="noStrike">
                <a:solidFill>
                  <a:srgbClr val="000000"/>
                </a:solidFill>
                <a:uFillTx/>
                <a:latin typeface="Arial"/>
              </a:rPr>
              <a:t>A</a:t>
            </a:r>
            <a:r>
              <a:rPr lang="en-US" sz="2400" b="0" i="1" u="none" strike="noStrike" baseline="-8000">
                <a:solidFill>
                  <a:srgbClr val="000000"/>
                </a:solidFill>
                <a:uFillTx/>
                <a:latin typeface="Arial"/>
              </a:rPr>
              <a:t>FB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: ~0.5%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Can expect that systematic errors will match statistical precision (but needs to be shown)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 </a:t>
            </a:r>
          </a:p>
        </p:txBody>
      </p:sp>
      <p:sp>
        <p:nvSpPr>
          <p:cNvPr id="683" name="TextBox 682"/>
          <p:cNvSpPr txBox="1"/>
          <p:nvPr/>
        </p:nvSpPr>
        <p:spPr>
          <a:xfrm>
            <a:off x="5836680" y="3089520"/>
            <a:ext cx="2027880" cy="8218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i="1" u="none" strike="noStrike">
                <a:solidFill>
                  <a:srgbClr val="0000FF"/>
                </a:solidFill>
                <a:uFillTx/>
                <a:latin typeface="Arial"/>
              </a:rPr>
              <a:t>Semi-leptonic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400" b="0" i="1" u="none" strike="noStrike">
                <a:solidFill>
                  <a:srgbClr val="0000FF"/>
                </a:solidFill>
                <a:uFillTx/>
                <a:latin typeface="Arial"/>
              </a:rPr>
              <a:t>channel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BF8FC1F7-7D70-4F86-99D1-7A5790230636}" type="slidenum">
              <a:t>58</a:t>
            </a:fld>
            <a:endParaRPr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New physics below tt threshold? - Example b quark couplings </a:t>
            </a:r>
          </a:p>
        </p:txBody>
      </p:sp>
      <p:pic>
        <p:nvPicPr>
          <p:cNvPr id="685" name="Picture 684"/>
          <p:cNvPicPr/>
          <p:nvPr/>
        </p:nvPicPr>
        <p:blipFill>
          <a:blip r:embed="rId2"/>
          <a:stretch/>
        </p:blipFill>
        <p:spPr>
          <a:xfrm>
            <a:off x="1254240" y="2287800"/>
            <a:ext cx="5498280" cy="2525400"/>
          </a:xfrm>
          <a:prstGeom prst="rect">
            <a:avLst/>
          </a:prstGeom>
          <a:ln w="0">
            <a:noFill/>
          </a:ln>
        </p:spPr>
      </p:pic>
      <p:sp>
        <p:nvSpPr>
          <p:cNvPr id="686" name="TextBox 685"/>
          <p:cNvSpPr txBox="1"/>
          <p:nvPr/>
        </p:nvSpPr>
        <p:spPr>
          <a:xfrm>
            <a:off x="1328040" y="1338120"/>
            <a:ext cx="5241240" cy="4863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~3</a:t>
            </a:r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σ</a:t>
            </a:r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 in heavy quark observable </a:t>
            </a:r>
          </a:p>
        </p:txBody>
      </p:sp>
      <p:pic>
        <p:nvPicPr>
          <p:cNvPr id="687" name="Image 10"/>
          <p:cNvPicPr/>
          <p:nvPr/>
        </p:nvPicPr>
        <p:blipFill>
          <a:blip r:embed="rId3"/>
          <a:stretch/>
        </p:blipFill>
        <p:spPr>
          <a:xfrm>
            <a:off x="11236320" y="1819800"/>
            <a:ext cx="4462200" cy="4572000"/>
          </a:xfrm>
          <a:prstGeom prst="rect">
            <a:avLst/>
          </a:prstGeom>
          <a:ln w="0">
            <a:noFill/>
          </a:ln>
        </p:spPr>
      </p:pic>
      <p:pic>
        <p:nvPicPr>
          <p:cNvPr id="688" name="Picture 687"/>
          <p:cNvPicPr/>
          <p:nvPr/>
        </p:nvPicPr>
        <p:blipFill>
          <a:blip r:embed="rId4"/>
          <a:stretch/>
        </p:blipFill>
        <p:spPr>
          <a:xfrm>
            <a:off x="6042960" y="1266120"/>
            <a:ext cx="850320" cy="502560"/>
          </a:xfrm>
          <a:prstGeom prst="rect">
            <a:avLst/>
          </a:prstGeom>
          <a:ln w="0">
            <a:noFill/>
          </a:ln>
        </p:spPr>
      </p:pic>
      <p:pic>
        <p:nvPicPr>
          <p:cNvPr id="689" name="Espace réservé du contenu 5"/>
          <p:cNvPicPr/>
          <p:nvPr/>
        </p:nvPicPr>
        <p:blipFill>
          <a:blip r:embed="rId5"/>
          <a:srcRect l="8787" t="2874" r="6346" b="4228"/>
          <a:stretch/>
        </p:blipFill>
        <p:spPr>
          <a:xfrm>
            <a:off x="7382160" y="1806120"/>
            <a:ext cx="4169520" cy="4572000"/>
          </a:xfrm>
          <a:prstGeom prst="rect">
            <a:avLst/>
          </a:prstGeom>
          <a:ln w="0">
            <a:noFill/>
          </a:ln>
        </p:spPr>
      </p:pic>
      <p:sp>
        <p:nvSpPr>
          <p:cNvPr id="690" name="TextBox 689"/>
          <p:cNvSpPr txBox="1"/>
          <p:nvPr/>
        </p:nvSpPr>
        <p:spPr>
          <a:xfrm>
            <a:off x="10120320" y="6262920"/>
            <a:ext cx="5325840" cy="3952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FF00FF"/>
                </a:solidFill>
                <a:uFillTx/>
                <a:latin typeface="Arial"/>
              </a:rPr>
              <a:t>Randall Sundrum Models Djouadi/Richard '06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91" name="TextBox 690"/>
          <p:cNvSpPr txBox="1"/>
          <p:nvPr/>
        </p:nvSpPr>
        <p:spPr>
          <a:xfrm>
            <a:off x="11068920" y="1427760"/>
            <a:ext cx="265104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ee-&gt;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hlinkClick r:id="rId6"/>
              </a:rPr>
              <a:t>bb@250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GeV</a:t>
            </a:r>
          </a:p>
        </p:txBody>
      </p:sp>
      <p:sp>
        <p:nvSpPr>
          <p:cNvPr id="692" name="TextBox 691"/>
          <p:cNvSpPr txBox="1"/>
          <p:nvPr/>
        </p:nvSpPr>
        <p:spPr>
          <a:xfrm>
            <a:off x="842400" y="5352120"/>
            <a:ext cx="14519520" cy="5028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Is tension due to underestimation of errors or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due to new physics?</a:t>
            </a: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High precision e+e- collider will give final word on anomaly</a:t>
            </a:r>
          </a:p>
          <a:p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In case it will persist polarised beams will allow for discrimination between effects on left and right handed couplings 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Randall Sundrum Models generate basically automatically a symmetry group of type SU(2)</a:t>
            </a:r>
            <a:r>
              <a:rPr lang="en-US" sz="2400" b="0" u="none" strike="noStrike" baseline="-8000">
                <a:solidFill>
                  <a:srgbClr val="000000"/>
                </a:solidFill>
                <a:uFillTx/>
                <a:latin typeface="Arial"/>
              </a:rPr>
              <a:t>R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846D54-BB66-6AA6-5500-AAAF568499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PlaceHolder 1">
            <a:extLst>
              <a:ext uri="{FF2B5EF4-FFF2-40B4-BE49-F238E27FC236}">
                <a16:creationId xmlns:a16="http://schemas.microsoft.com/office/drawing/2014/main" id="{B86D2DB1-194E-B5ED-C00C-FDD8ECE3C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440" y="175798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dirty="0">
                <a:solidFill>
                  <a:srgbClr val="FF6633"/>
                </a:solidFill>
                <a:latin typeface="Arial"/>
              </a:rPr>
              <a:t>Beam </a:t>
            </a:r>
            <a:r>
              <a:rPr lang="en-US" sz="3040" b="1" dirty="0" err="1">
                <a:solidFill>
                  <a:srgbClr val="FF6633"/>
                </a:solidFill>
                <a:latin typeface="Arial"/>
              </a:rPr>
              <a:t>Polarisation</a:t>
            </a:r>
            <a:r>
              <a:rPr lang="en-US" sz="3040" b="1" u="none" strike="noStrike" dirty="0">
                <a:solidFill>
                  <a:srgbClr val="FF6633"/>
                </a:solidFill>
                <a:uFillTx/>
                <a:latin typeface="Arial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B35D24-C3CA-CA76-8F8D-542DCE96F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82" y="1309703"/>
            <a:ext cx="4608000" cy="42788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6C5D22-DD1C-68B8-98AD-F5384668BE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525" y="1391268"/>
            <a:ext cx="4824000" cy="43205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6865E5-8C24-6A00-0309-54834D57A0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525" y="1391268"/>
            <a:ext cx="5436000" cy="45413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8ECA5B2-BA8B-D7F7-36EB-7413901BCB66}"/>
              </a:ext>
            </a:extLst>
          </p:cNvPr>
          <p:cNvSpPr txBox="1"/>
          <p:nvPr/>
        </p:nvSpPr>
        <p:spPr>
          <a:xfrm>
            <a:off x="2212273" y="6047062"/>
            <a:ext cx="615424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sz="2800" dirty="0">
                <a:solidFill>
                  <a:srgbClr val="0000FF"/>
                </a:solidFill>
              </a:rPr>
              <a:t>Example electroweak couplings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R" sz="2800" dirty="0"/>
              <a:t>More observables for constraints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R" sz="2800" dirty="0"/>
              <a:t>“Four machines in one”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56246D-6887-C5A3-2675-2A85E798D811}"/>
              </a:ext>
            </a:extLst>
          </p:cNvPr>
          <p:cNvSpPr txBox="1"/>
          <p:nvPr/>
        </p:nvSpPr>
        <p:spPr>
          <a:xfrm>
            <a:off x="9537550" y="6074182"/>
            <a:ext cx="600837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sz="2800" dirty="0">
                <a:solidFill>
                  <a:srgbClr val="0000FF"/>
                </a:solidFill>
              </a:rPr>
              <a:t>Example WW threshold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R" sz="2800" dirty="0"/>
              <a:t>Much sharper rise at threshold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R" sz="2800" dirty="0"/>
              <a:t>Enhanced sensitivity to W mass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FR" sz="2800" dirty="0"/>
          </a:p>
        </p:txBody>
      </p:sp>
    </p:spTree>
    <p:extLst>
      <p:ext uri="{BB962C8B-B14F-4D97-AF65-F5344CB8AC3E}">
        <p14:creationId xmlns:p14="http://schemas.microsoft.com/office/powerpoint/2010/main" val="202899743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TextBox 692"/>
          <p:cNvSpPr txBox="1"/>
          <p:nvPr/>
        </p:nvSpPr>
        <p:spPr>
          <a:xfrm>
            <a:off x="10147680" y="1910520"/>
            <a:ext cx="3849120" cy="5770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600" b="0" i="1" u="none" strike="noStrike">
                <a:solidFill>
                  <a:srgbClr val="FF00FF"/>
                </a:solidFill>
                <a:uFillTx/>
                <a:latin typeface="Arial"/>
              </a:rPr>
              <a:t>Arxiv:1709.04289, ILD Paper in progress</a:t>
            </a:r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1600" b="0" i="1" u="none" strike="noStrike">
                <a:solidFill>
                  <a:srgbClr val="FF00FF"/>
                </a:solidFill>
                <a:uFillTx/>
                <a:latin typeface="Arial"/>
              </a:rPr>
              <a:t>A. Irles, SUSY2021</a:t>
            </a:r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94" name="Picture 693"/>
          <p:cNvPicPr/>
          <p:nvPr/>
        </p:nvPicPr>
        <p:blipFill>
          <a:blip r:embed="rId2"/>
          <a:stretch/>
        </p:blipFill>
        <p:spPr>
          <a:xfrm>
            <a:off x="5293800" y="1950840"/>
            <a:ext cx="3993840" cy="3967920"/>
          </a:xfrm>
          <a:prstGeom prst="rect">
            <a:avLst/>
          </a:prstGeom>
          <a:ln w="0">
            <a:noFill/>
          </a:ln>
        </p:spPr>
      </p:pic>
      <p:pic>
        <p:nvPicPr>
          <p:cNvPr id="695" name="Picture 694"/>
          <p:cNvPicPr/>
          <p:nvPr/>
        </p:nvPicPr>
        <p:blipFill>
          <a:blip r:embed="rId3"/>
          <a:stretch/>
        </p:blipFill>
        <p:spPr>
          <a:xfrm>
            <a:off x="1239840" y="1916280"/>
            <a:ext cx="3804480" cy="3779280"/>
          </a:xfrm>
          <a:prstGeom prst="rect">
            <a:avLst/>
          </a:prstGeom>
          <a:ln w="0">
            <a:noFill/>
          </a:ln>
        </p:spPr>
      </p:pic>
      <p:sp>
        <p:nvSpPr>
          <p:cNvPr id="696" name="TextBox 695"/>
          <p:cNvSpPr txBox="1"/>
          <p:nvPr/>
        </p:nvSpPr>
        <p:spPr>
          <a:xfrm>
            <a:off x="10086120" y="2532600"/>
            <a:ext cx="5092920" cy="2936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1" u="none" strike="noStrike">
                <a:solidFill>
                  <a:srgbClr val="000000"/>
                </a:solidFill>
                <a:uFillTx/>
                <a:latin typeface="Arial"/>
              </a:rPr>
              <a:t>Excellent agreement between predicted and reconstructed distributions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indent="-324000">
              <a:spcAft>
                <a:spcPts val="145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Montserrat"/>
              </a:rPr>
              <a:t>Gap between red dots and green histogram = acceptance drop.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indent="-324000">
              <a:spcAft>
                <a:spcPts val="145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Montserrat"/>
              </a:rPr>
              <a:t>Blue dots = corrected acceptance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indent="-324000">
              <a:spcAft>
                <a:spcPts val="145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Montserrat"/>
              </a:rPr>
              <a:t>The fit is restricted to  |costheta|&lt;0.8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864000" lvl="1" indent="-324000">
              <a:spcAft>
                <a:spcPts val="1451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i="1" u="none" strike="noStrike">
                <a:solidFill>
                  <a:srgbClr val="000000"/>
                </a:solidFill>
                <a:uFillTx/>
                <a:latin typeface="Montserrat"/>
              </a:rPr>
              <a:t>Minimal impact of the corrections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97" name="TextBox 696"/>
          <p:cNvSpPr txBox="1"/>
          <p:nvPr/>
        </p:nvSpPr>
        <p:spPr>
          <a:xfrm>
            <a:off x="6242400" y="4697280"/>
            <a:ext cx="1693440" cy="37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600" b="1" u="none" strike="noStrike">
                <a:solidFill>
                  <a:srgbClr val="999999"/>
                </a:solidFill>
                <a:uFillTx/>
                <a:latin typeface="Arial"/>
              </a:rPr>
              <a:t>Preliminary</a:t>
            </a:r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98" name="TextBox 697"/>
          <p:cNvSpPr txBox="1"/>
          <p:nvPr/>
        </p:nvSpPr>
        <p:spPr>
          <a:xfrm>
            <a:off x="3147120" y="4697640"/>
            <a:ext cx="1693440" cy="37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600" b="1" u="none" strike="noStrike">
                <a:solidFill>
                  <a:srgbClr val="999999"/>
                </a:solidFill>
                <a:uFillTx/>
                <a:latin typeface="Arial"/>
              </a:rPr>
              <a:t>Preliminary</a:t>
            </a:r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99" name="TextBox 698"/>
          <p:cNvSpPr txBox="1"/>
          <p:nvPr/>
        </p:nvSpPr>
        <p:spPr>
          <a:xfrm>
            <a:off x="2148840" y="3484440"/>
            <a:ext cx="1171800" cy="337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600" b="1" u="none" strike="noStrike">
                <a:solidFill>
                  <a:srgbClr val="999999"/>
                </a:solidFill>
                <a:uFillTx/>
                <a:latin typeface="Arial"/>
              </a:rPr>
              <a:t>Left Pol</a:t>
            </a:r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00" name="TextBox 699"/>
          <p:cNvSpPr txBox="1"/>
          <p:nvPr/>
        </p:nvSpPr>
        <p:spPr>
          <a:xfrm>
            <a:off x="6342120" y="3484440"/>
            <a:ext cx="1280160" cy="337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600" b="1" u="none" strike="noStrike">
                <a:solidFill>
                  <a:srgbClr val="999999"/>
                </a:solidFill>
                <a:uFillTx/>
                <a:latin typeface="Arial"/>
              </a:rPr>
              <a:t>Right Pol</a:t>
            </a:r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01" name="TextBox 700"/>
          <p:cNvSpPr txBox="1"/>
          <p:nvPr/>
        </p:nvSpPr>
        <p:spPr>
          <a:xfrm>
            <a:off x="692640" y="5979960"/>
            <a:ext cx="12931920" cy="268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Systematic uncertainties under scrutiny: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Selection and background rejection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quark tagging/mistagging (modelisation, QCD, correlations)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Luminosity 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Polarisation</a:t>
            </a:r>
          </a:p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Additional complication in continuum: Rejection of ISR events – Uncertainty ~5x10</a:t>
            </a:r>
            <a:r>
              <a:rPr lang="en-US" sz="2400" b="0" u="none" strike="noStrike" baseline="33000">
                <a:solidFill>
                  <a:srgbClr val="0000FF"/>
                </a:solidFill>
                <a:uFillTx/>
                <a:latin typeface="Arial"/>
              </a:rPr>
              <a:t>-4</a:t>
            </a:r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 (doesn't apply on Z-pole) 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02" name="TextBox 701"/>
          <p:cNvSpPr txBox="1"/>
          <p:nvPr/>
        </p:nvSpPr>
        <p:spPr>
          <a:xfrm>
            <a:off x="645840" y="4939560"/>
            <a:ext cx="9043920" cy="17910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        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      </a:t>
            </a:r>
          </a:p>
        </p:txBody>
      </p:sp>
      <p:sp>
        <p:nvSpPr>
          <p:cNvPr id="703" name="TextBox 702"/>
          <p:cNvSpPr txBox="1"/>
          <p:nvPr/>
        </p:nvSpPr>
        <p:spPr>
          <a:xfrm>
            <a:off x="457200" y="1148040"/>
            <a:ext cx="1284228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</a:rPr>
              <a:t>Full simulation study within ILD Concept allows for educated guess on uncertainties on Z-Pole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04" name="PlaceHolder 1"/>
          <p:cNvSpPr>
            <a:spLocks noGrp="1"/>
          </p:cNvSpPr>
          <p:nvPr>
            <p:ph type="title"/>
          </p:nvPr>
        </p:nvSpPr>
        <p:spPr>
          <a:xfrm>
            <a:off x="784440" y="127800"/>
            <a:ext cx="14121360" cy="7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200" b="1" u="none" strike="noStrike">
                <a:solidFill>
                  <a:srgbClr val="FF6633"/>
                </a:solidFill>
                <a:uFillTx/>
                <a:latin typeface="Arial"/>
              </a:rPr>
              <a:t>Decomposing ee-&gt;bb – Differential cross section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0725D6E5-247B-455C-90F7-7464BB989DE9}" type="slidenum">
              <a:t>60</a:t>
            </a:fld>
            <a:endParaRPr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PlaceHolder 1"/>
          <p:cNvSpPr>
            <a:spLocks noGrp="1"/>
          </p:cNvSpPr>
          <p:nvPr>
            <p:ph type="title"/>
          </p:nvPr>
        </p:nvSpPr>
        <p:spPr>
          <a:xfrm>
            <a:off x="1382760" y="5724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r>
              <a:rPr lang="en-US" sz="3200" b="1" u="none" strike="noStrike">
                <a:solidFill>
                  <a:srgbClr val="FF6600"/>
                </a:solidFill>
                <a:uFillTx/>
                <a:latin typeface="Arial"/>
              </a:rPr>
              <a:t>Precision on electroweak form factors and couplings</a:t>
            </a:r>
            <a:endParaRPr lang="en-US" sz="320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706" name="TextBox 705"/>
          <p:cNvSpPr txBox="1"/>
          <p:nvPr/>
        </p:nvSpPr>
        <p:spPr>
          <a:xfrm>
            <a:off x="0" y="1097280"/>
            <a:ext cx="3849120" cy="4932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600" b="0" u="none" strike="noStrike">
                <a:solidFill>
                  <a:srgbClr val="FF00FF"/>
                </a:solidFill>
                <a:uFillTx/>
                <a:latin typeface="Arial"/>
              </a:rPr>
              <a:t>Arxiv:1709.04289, ILD Paper in progress</a:t>
            </a:r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707" name="Picture 706"/>
          <p:cNvPicPr/>
          <p:nvPr/>
        </p:nvPicPr>
        <p:blipFill>
          <a:blip r:embed="rId2"/>
          <a:stretch/>
        </p:blipFill>
        <p:spPr>
          <a:xfrm>
            <a:off x="1076400" y="1368720"/>
            <a:ext cx="4975200" cy="3859200"/>
          </a:xfrm>
          <a:prstGeom prst="rect">
            <a:avLst/>
          </a:prstGeom>
          <a:ln w="0">
            <a:noFill/>
          </a:ln>
        </p:spPr>
      </p:pic>
      <p:sp>
        <p:nvSpPr>
          <p:cNvPr id="708" name="TextBox 707"/>
          <p:cNvSpPr txBox="1"/>
          <p:nvPr/>
        </p:nvSpPr>
        <p:spPr>
          <a:xfrm>
            <a:off x="870120" y="5205600"/>
            <a:ext cx="7123680" cy="20106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Couplings are order of magnitude better than at LEP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 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FF0000"/>
                </a:solidFill>
                <a:uFillTx/>
                <a:latin typeface="Arial"/>
              </a:rPr>
              <a:t> 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709" name="Picture 708"/>
          <p:cNvPicPr/>
          <p:nvPr/>
        </p:nvPicPr>
        <p:blipFill>
          <a:blip r:embed="rId3"/>
          <a:stretch/>
        </p:blipFill>
        <p:spPr>
          <a:xfrm>
            <a:off x="8503920" y="975600"/>
            <a:ext cx="4398120" cy="4883040"/>
          </a:xfrm>
          <a:prstGeom prst="rect">
            <a:avLst/>
          </a:prstGeom>
          <a:ln w="0">
            <a:noFill/>
          </a:ln>
        </p:spPr>
      </p:pic>
      <p:sp>
        <p:nvSpPr>
          <p:cNvPr id="710" name="TextBox 709"/>
          <p:cNvSpPr txBox="1"/>
          <p:nvPr/>
        </p:nvSpPr>
        <p:spPr>
          <a:xfrm>
            <a:off x="7728120" y="5537520"/>
            <a:ext cx="7542360" cy="36532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FF"/>
                </a:solidFill>
                <a:uFillTx/>
                <a:latin typeface="Arial"/>
              </a:rPr>
              <a:t>e+e- collider way superior to LHC (√s = 14 TeV)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FF"/>
                </a:solidFill>
                <a:uFillTx/>
                <a:latin typeface="Arial"/>
              </a:rPr>
              <a:t>Final state analysis at FCCee 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u="none" strike="noStrike">
                <a:solidFill>
                  <a:srgbClr val="000000"/>
                </a:solidFill>
                <a:uFillTx/>
                <a:latin typeface="Arial"/>
              </a:rPr>
              <a:t>Also possible at LC =&gt; Redundancy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u="none" strike="noStrike">
                <a:solidFill>
                  <a:srgbClr val="0000FF"/>
                </a:solidFill>
                <a:uFillTx/>
                <a:latin typeface="Arial"/>
              </a:rPr>
              <a:t>Two remarks:</a:t>
            </a:r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u="none" strike="noStrike">
                <a:solidFill>
                  <a:srgbClr val="000000"/>
                </a:solidFill>
                <a:uFillTx/>
                <a:latin typeface="Arial"/>
              </a:rPr>
              <a:t>500 GeV is nicely away from QCD Matching regime</a:t>
            </a:r>
          </a:p>
          <a:p>
            <a:pPr marL="648000" lvl="2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u="none" strike="noStrike">
                <a:solidFill>
                  <a:srgbClr val="000000"/>
                </a:solidFill>
                <a:uFillTx/>
                <a:latin typeface="Arial"/>
              </a:rPr>
              <a:t>Less systematic uncertainties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u="none" strike="noStrike">
                <a:solidFill>
                  <a:srgbClr val="000000"/>
                </a:solidFill>
                <a:uFillTx/>
                <a:latin typeface="Arial"/>
              </a:rPr>
              <a:t>Axial form factors are ~</a:t>
            </a:r>
            <a:r>
              <a:rPr lang="en-US" sz="1600" b="0" u="none" strike="noStrike">
                <a:solidFill>
                  <a:srgbClr val="000000"/>
                </a:solidFill>
                <a:uFillTx/>
                <a:latin typeface="Arial"/>
                <a:ea typeface="Arial"/>
              </a:rPr>
              <a:t>β</a:t>
            </a:r>
            <a:r>
              <a:rPr lang="en-US" sz="1600" b="0" u="none" strike="noStrike">
                <a:solidFill>
                  <a:srgbClr val="000000"/>
                </a:solidFill>
                <a:uFillTx/>
                <a:latin typeface="Arial"/>
              </a:rPr>
              <a:t> and benefit therefore from higher energies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    </a:t>
            </a:r>
          </a:p>
          <a:p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11" name="TextBox 710"/>
          <p:cNvSpPr txBox="1"/>
          <p:nvPr/>
        </p:nvSpPr>
        <p:spPr>
          <a:xfrm>
            <a:off x="2216160" y="8054640"/>
            <a:ext cx="12984480" cy="821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FF0000"/>
                </a:solidFill>
                <a:uFillTx/>
                <a:latin typeface="Arial"/>
              </a:rPr>
              <a:t>Full disentangling of helicity structure for all fermions only possible with polarised beams!!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712" name="Picture 711"/>
          <p:cNvPicPr/>
          <p:nvPr/>
        </p:nvPicPr>
        <p:blipFill>
          <a:blip r:embed="rId4"/>
          <a:stretch/>
        </p:blipFill>
        <p:spPr>
          <a:xfrm>
            <a:off x="681120" y="5868720"/>
            <a:ext cx="5904000" cy="1778400"/>
          </a:xfrm>
          <a:prstGeom prst="rect">
            <a:avLst/>
          </a:prstGeom>
          <a:ln w="0">
            <a:noFill/>
          </a:ln>
        </p:spPr>
      </p:pic>
      <p:grpSp>
        <p:nvGrpSpPr>
          <p:cNvPr id="713" name="Group 712"/>
          <p:cNvGrpSpPr/>
          <p:nvPr/>
        </p:nvGrpSpPr>
        <p:grpSpPr>
          <a:xfrm>
            <a:off x="9235440" y="2413440"/>
            <a:ext cx="1635840" cy="302400"/>
            <a:chOff x="9235440" y="2413440"/>
            <a:chExt cx="1635840" cy="302400"/>
          </a:xfrm>
        </p:grpSpPr>
        <p:pic>
          <p:nvPicPr>
            <p:cNvPr id="714" name="Graphic 713"/>
            <p:cNvPicPr/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/>
          </p:blipFill>
          <p:spPr>
            <a:xfrm>
              <a:off x="9235440" y="2413440"/>
              <a:ext cx="1635840" cy="30240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715" name="Group 714"/>
          <p:cNvGrpSpPr/>
          <p:nvPr/>
        </p:nvGrpSpPr>
        <p:grpSpPr>
          <a:xfrm>
            <a:off x="3931920" y="2036160"/>
            <a:ext cx="1650240" cy="305280"/>
            <a:chOff x="3931920" y="2036160"/>
            <a:chExt cx="1650240" cy="305280"/>
          </a:xfrm>
        </p:grpSpPr>
        <p:pic>
          <p:nvPicPr>
            <p:cNvPr id="716" name="Graphic 715"/>
            <p:cNvPicPr/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/>
          </p:blipFill>
          <p:spPr>
            <a:xfrm>
              <a:off x="3931920" y="2036160"/>
              <a:ext cx="1650240" cy="3052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1EF1F4F7-00E9-4781-99E2-C91BC21BD25B}" type="slidenum">
              <a:t>61</a:t>
            </a:fld>
            <a:endParaRPr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PlaceHolder 1"/>
          <p:cNvSpPr>
            <a:spLocks noGrp="1"/>
          </p:cNvSpPr>
          <p:nvPr>
            <p:ph type="title"/>
          </p:nvPr>
        </p:nvSpPr>
        <p:spPr>
          <a:xfrm>
            <a:off x="1382760" y="5724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r>
              <a:rPr lang="en-US" sz="3200" b="1" u="none" strike="noStrike">
                <a:solidFill>
                  <a:srgbClr val="FF6600"/>
                </a:solidFill>
                <a:uFillTx/>
                <a:latin typeface="Arial"/>
              </a:rPr>
              <a:t>QCD uncertainties on ee-&gt;tt cross section</a:t>
            </a:r>
            <a:endParaRPr lang="en-US" sz="320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grpSp>
        <p:nvGrpSpPr>
          <p:cNvPr id="718" name="Group 717"/>
          <p:cNvGrpSpPr/>
          <p:nvPr/>
        </p:nvGrpSpPr>
        <p:grpSpPr>
          <a:xfrm>
            <a:off x="505440" y="1396800"/>
            <a:ext cx="2877840" cy="308520"/>
            <a:chOff x="505440" y="1396800"/>
            <a:chExt cx="2877840" cy="308520"/>
          </a:xfrm>
        </p:grpSpPr>
        <p:grpSp>
          <p:nvGrpSpPr>
            <p:cNvPr id="719" name="Group 718"/>
            <p:cNvGrpSpPr/>
            <p:nvPr/>
          </p:nvGrpSpPr>
          <p:grpSpPr>
            <a:xfrm>
              <a:off x="505440" y="1396800"/>
              <a:ext cx="2877840" cy="308520"/>
              <a:chOff x="505440" y="1396800"/>
              <a:chExt cx="2877840" cy="308520"/>
            </a:xfrm>
          </p:grpSpPr>
          <p:sp>
            <p:nvSpPr>
              <p:cNvPr id="720" name="Freeform 719"/>
              <p:cNvSpPr/>
              <p:nvPr/>
            </p:nvSpPr>
            <p:spPr>
              <a:xfrm>
                <a:off x="507600" y="1414800"/>
                <a:ext cx="2857680" cy="272520"/>
              </a:xfrm>
              <a:custGeom>
                <a:avLst/>
                <a:gdLst/>
                <a:ahLst/>
                <a:cxnLst/>
                <a:rect l="0" t="0" r="r" b="b"/>
                <a:pathLst>
                  <a:path w="7938" h="757">
                    <a:moveTo>
                      <a:pt x="3969" y="757"/>
                    </a:moveTo>
                    <a:cubicBezTo>
                      <a:pt x="2646" y="757"/>
                      <a:pt x="1323" y="757"/>
                      <a:pt x="0" y="757"/>
                    </a:cubicBezTo>
                    <a:cubicBezTo>
                      <a:pt x="0" y="504"/>
                      <a:pt x="0" y="252"/>
                      <a:pt x="0" y="0"/>
                    </a:cubicBezTo>
                    <a:cubicBezTo>
                      <a:pt x="2646" y="0"/>
                      <a:pt x="5292" y="0"/>
                      <a:pt x="7938" y="0"/>
                    </a:cubicBezTo>
                    <a:cubicBezTo>
                      <a:pt x="7938" y="252"/>
                      <a:pt x="7938" y="504"/>
                      <a:pt x="7938" y="757"/>
                    </a:cubicBezTo>
                    <a:cubicBezTo>
                      <a:pt x="6615" y="757"/>
                      <a:pt x="5292" y="757"/>
                      <a:pt x="3969" y="757"/>
                    </a:cubicBez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721" name="Freeform 720"/>
              <p:cNvSpPr/>
              <p:nvPr/>
            </p:nvSpPr>
            <p:spPr>
              <a:xfrm>
                <a:off x="505440" y="1541520"/>
                <a:ext cx="136080" cy="159840"/>
              </a:xfrm>
              <a:custGeom>
                <a:avLst/>
                <a:gdLst/>
                <a:ahLst/>
                <a:cxnLst/>
                <a:rect l="0" t="0" r="r" b="b"/>
                <a:pathLst>
                  <a:path w="378" h="444">
                    <a:moveTo>
                      <a:pt x="140" y="207"/>
                    </a:moveTo>
                    <a:cubicBezTo>
                      <a:pt x="168" y="207"/>
                      <a:pt x="241" y="207"/>
                      <a:pt x="291" y="184"/>
                    </a:cubicBezTo>
                    <a:cubicBezTo>
                      <a:pt x="358" y="156"/>
                      <a:pt x="364" y="98"/>
                      <a:pt x="364" y="84"/>
                    </a:cubicBezTo>
                    <a:cubicBezTo>
                      <a:pt x="364" y="42"/>
                      <a:pt x="327" y="0"/>
                      <a:pt x="258" y="0"/>
                    </a:cubicBezTo>
                    <a:cubicBezTo>
                      <a:pt x="148" y="0"/>
                      <a:pt x="0" y="95"/>
                      <a:pt x="0" y="268"/>
                    </a:cubicBezTo>
                    <a:cubicBezTo>
                      <a:pt x="0" y="366"/>
                      <a:pt x="59" y="444"/>
                      <a:pt x="154" y="444"/>
                    </a:cubicBezTo>
                    <a:cubicBezTo>
                      <a:pt x="297" y="444"/>
                      <a:pt x="378" y="341"/>
                      <a:pt x="378" y="329"/>
                    </a:cubicBezTo>
                    <a:cubicBezTo>
                      <a:pt x="378" y="324"/>
                      <a:pt x="372" y="316"/>
                      <a:pt x="367" y="316"/>
                    </a:cubicBezTo>
                    <a:cubicBezTo>
                      <a:pt x="361" y="316"/>
                      <a:pt x="361" y="318"/>
                      <a:pt x="353" y="327"/>
                    </a:cubicBezTo>
                    <a:cubicBezTo>
                      <a:pt x="277" y="422"/>
                      <a:pt x="168" y="422"/>
                      <a:pt x="157" y="422"/>
                    </a:cubicBezTo>
                    <a:cubicBezTo>
                      <a:pt x="81" y="422"/>
                      <a:pt x="73" y="341"/>
                      <a:pt x="73" y="310"/>
                    </a:cubicBezTo>
                    <a:cubicBezTo>
                      <a:pt x="73" y="299"/>
                      <a:pt x="73" y="268"/>
                      <a:pt x="87" y="207"/>
                    </a:cubicBezTo>
                    <a:cubicBezTo>
                      <a:pt x="104" y="207"/>
                      <a:pt x="122" y="207"/>
                      <a:pt x="140" y="207"/>
                    </a:cubicBezTo>
                    <a:moveTo>
                      <a:pt x="92" y="187"/>
                    </a:moveTo>
                    <a:cubicBezTo>
                      <a:pt x="132" y="36"/>
                      <a:pt x="232" y="22"/>
                      <a:pt x="258" y="22"/>
                    </a:cubicBezTo>
                    <a:cubicBezTo>
                      <a:pt x="305" y="22"/>
                      <a:pt x="330" y="50"/>
                      <a:pt x="330" y="84"/>
                    </a:cubicBezTo>
                    <a:cubicBezTo>
                      <a:pt x="330" y="187"/>
                      <a:pt x="174" y="187"/>
                      <a:pt x="134" y="187"/>
                    </a:cubicBezTo>
                    <a:cubicBezTo>
                      <a:pt x="120" y="187"/>
                      <a:pt x="106" y="187"/>
                      <a:pt x="92" y="187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722" name="Freeform 721"/>
              <p:cNvSpPr/>
              <p:nvPr/>
            </p:nvSpPr>
            <p:spPr>
              <a:xfrm>
                <a:off x="670680" y="1399680"/>
                <a:ext cx="182520" cy="181800"/>
              </a:xfrm>
              <a:custGeom>
                <a:avLst/>
                <a:gdLst/>
                <a:ahLst/>
                <a:cxnLst/>
                <a:rect l="0" t="0" r="r" b="b"/>
                <a:pathLst>
                  <a:path w="507" h="505">
                    <a:moveTo>
                      <a:pt x="272" y="268"/>
                    </a:moveTo>
                    <a:cubicBezTo>
                      <a:pt x="341" y="268"/>
                      <a:pt x="411" y="268"/>
                      <a:pt x="481" y="268"/>
                    </a:cubicBezTo>
                    <a:cubicBezTo>
                      <a:pt x="490" y="268"/>
                      <a:pt x="507" y="268"/>
                      <a:pt x="507" y="251"/>
                    </a:cubicBezTo>
                    <a:cubicBezTo>
                      <a:pt x="507" y="235"/>
                      <a:pt x="493" y="235"/>
                      <a:pt x="481" y="235"/>
                    </a:cubicBezTo>
                    <a:cubicBezTo>
                      <a:pt x="411" y="235"/>
                      <a:pt x="341" y="235"/>
                      <a:pt x="272" y="235"/>
                    </a:cubicBezTo>
                    <a:cubicBezTo>
                      <a:pt x="272" y="165"/>
                      <a:pt x="272" y="95"/>
                      <a:pt x="272" y="25"/>
                    </a:cubicBezTo>
                    <a:cubicBezTo>
                      <a:pt x="272" y="17"/>
                      <a:pt x="272" y="0"/>
                      <a:pt x="255" y="0"/>
                    </a:cubicBezTo>
                    <a:cubicBezTo>
                      <a:pt x="238" y="0"/>
                      <a:pt x="238" y="17"/>
                      <a:pt x="238" y="25"/>
                    </a:cubicBezTo>
                    <a:cubicBezTo>
                      <a:pt x="238" y="95"/>
                      <a:pt x="238" y="165"/>
                      <a:pt x="238" y="235"/>
                    </a:cubicBezTo>
                    <a:cubicBezTo>
                      <a:pt x="167" y="235"/>
                      <a:pt x="96" y="235"/>
                      <a:pt x="25" y="235"/>
                    </a:cubicBezTo>
                    <a:cubicBezTo>
                      <a:pt x="17" y="235"/>
                      <a:pt x="0" y="235"/>
                      <a:pt x="0" y="251"/>
                    </a:cubicBezTo>
                    <a:cubicBezTo>
                      <a:pt x="0" y="268"/>
                      <a:pt x="17" y="268"/>
                      <a:pt x="25" y="268"/>
                    </a:cubicBezTo>
                    <a:cubicBezTo>
                      <a:pt x="96" y="268"/>
                      <a:pt x="167" y="268"/>
                      <a:pt x="238" y="268"/>
                    </a:cubicBezTo>
                    <a:cubicBezTo>
                      <a:pt x="238" y="339"/>
                      <a:pt x="238" y="410"/>
                      <a:pt x="238" y="480"/>
                    </a:cubicBezTo>
                    <a:cubicBezTo>
                      <a:pt x="238" y="489"/>
                      <a:pt x="238" y="505"/>
                      <a:pt x="255" y="505"/>
                    </a:cubicBezTo>
                    <a:cubicBezTo>
                      <a:pt x="272" y="505"/>
                      <a:pt x="272" y="489"/>
                      <a:pt x="272" y="480"/>
                    </a:cubicBezTo>
                    <a:cubicBezTo>
                      <a:pt x="272" y="410"/>
                      <a:pt x="272" y="339"/>
                      <a:pt x="272" y="26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723" name="Freeform 722"/>
              <p:cNvSpPr/>
              <p:nvPr/>
            </p:nvSpPr>
            <p:spPr>
              <a:xfrm>
                <a:off x="905400" y="1541520"/>
                <a:ext cx="135000" cy="159840"/>
              </a:xfrm>
              <a:custGeom>
                <a:avLst/>
                <a:gdLst/>
                <a:ahLst/>
                <a:cxnLst/>
                <a:rect l="0" t="0" r="r" b="b"/>
                <a:pathLst>
                  <a:path w="375" h="444">
                    <a:moveTo>
                      <a:pt x="137" y="207"/>
                    </a:moveTo>
                    <a:cubicBezTo>
                      <a:pt x="165" y="207"/>
                      <a:pt x="238" y="207"/>
                      <a:pt x="288" y="184"/>
                    </a:cubicBezTo>
                    <a:cubicBezTo>
                      <a:pt x="355" y="156"/>
                      <a:pt x="361" y="98"/>
                      <a:pt x="361" y="84"/>
                    </a:cubicBezTo>
                    <a:cubicBezTo>
                      <a:pt x="361" y="42"/>
                      <a:pt x="325" y="0"/>
                      <a:pt x="258" y="0"/>
                    </a:cubicBezTo>
                    <a:cubicBezTo>
                      <a:pt x="148" y="0"/>
                      <a:pt x="0" y="95"/>
                      <a:pt x="0" y="268"/>
                    </a:cubicBezTo>
                    <a:cubicBezTo>
                      <a:pt x="0" y="366"/>
                      <a:pt x="56" y="444"/>
                      <a:pt x="154" y="444"/>
                    </a:cubicBezTo>
                    <a:cubicBezTo>
                      <a:pt x="294" y="444"/>
                      <a:pt x="375" y="341"/>
                      <a:pt x="375" y="329"/>
                    </a:cubicBezTo>
                    <a:cubicBezTo>
                      <a:pt x="375" y="324"/>
                      <a:pt x="369" y="316"/>
                      <a:pt x="364" y="316"/>
                    </a:cubicBezTo>
                    <a:cubicBezTo>
                      <a:pt x="358" y="316"/>
                      <a:pt x="358" y="318"/>
                      <a:pt x="353" y="327"/>
                    </a:cubicBezTo>
                    <a:cubicBezTo>
                      <a:pt x="274" y="422"/>
                      <a:pt x="168" y="422"/>
                      <a:pt x="154" y="422"/>
                    </a:cubicBezTo>
                    <a:cubicBezTo>
                      <a:pt x="78" y="422"/>
                      <a:pt x="70" y="341"/>
                      <a:pt x="70" y="310"/>
                    </a:cubicBezTo>
                    <a:cubicBezTo>
                      <a:pt x="70" y="299"/>
                      <a:pt x="70" y="268"/>
                      <a:pt x="84" y="207"/>
                    </a:cubicBezTo>
                    <a:cubicBezTo>
                      <a:pt x="102" y="207"/>
                      <a:pt x="119" y="207"/>
                      <a:pt x="137" y="207"/>
                    </a:cubicBezTo>
                    <a:moveTo>
                      <a:pt x="92" y="187"/>
                    </a:moveTo>
                    <a:cubicBezTo>
                      <a:pt x="129" y="36"/>
                      <a:pt x="230" y="22"/>
                      <a:pt x="258" y="22"/>
                    </a:cubicBezTo>
                    <a:cubicBezTo>
                      <a:pt x="302" y="22"/>
                      <a:pt x="330" y="50"/>
                      <a:pt x="330" y="84"/>
                    </a:cubicBezTo>
                    <a:cubicBezTo>
                      <a:pt x="330" y="187"/>
                      <a:pt x="171" y="187"/>
                      <a:pt x="132" y="187"/>
                    </a:cubicBezTo>
                    <a:cubicBezTo>
                      <a:pt x="118" y="187"/>
                      <a:pt x="105" y="187"/>
                      <a:pt x="92" y="187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724" name="Freeform 723"/>
              <p:cNvSpPr/>
              <p:nvPr/>
            </p:nvSpPr>
            <p:spPr>
              <a:xfrm>
                <a:off x="1079640" y="1484280"/>
                <a:ext cx="167400" cy="12240"/>
              </a:xfrm>
              <a:custGeom>
                <a:avLst/>
                <a:gdLst/>
                <a:ahLst/>
                <a:cxnLst/>
                <a:rect l="0" t="0" r="r" b="b"/>
                <a:pathLst>
                  <a:path w="465" h="34">
                    <a:moveTo>
                      <a:pt x="437" y="34"/>
                    </a:moveTo>
                    <a:cubicBezTo>
                      <a:pt x="448" y="34"/>
                      <a:pt x="465" y="34"/>
                      <a:pt x="465" y="17"/>
                    </a:cubicBezTo>
                    <a:cubicBezTo>
                      <a:pt x="465" y="0"/>
                      <a:pt x="448" y="0"/>
                      <a:pt x="437" y="0"/>
                    </a:cubicBezTo>
                    <a:cubicBezTo>
                      <a:pt x="300" y="0"/>
                      <a:pt x="164" y="0"/>
                      <a:pt x="28" y="0"/>
                    </a:cubicBezTo>
                    <a:cubicBezTo>
                      <a:pt x="17" y="0"/>
                      <a:pt x="0" y="0"/>
                      <a:pt x="0" y="17"/>
                    </a:cubicBezTo>
                    <a:cubicBezTo>
                      <a:pt x="0" y="34"/>
                      <a:pt x="17" y="34"/>
                      <a:pt x="28" y="34"/>
                    </a:cubicBezTo>
                    <a:cubicBezTo>
                      <a:pt x="164" y="34"/>
                      <a:pt x="300" y="34"/>
                      <a:pt x="437" y="3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-32760" rIns="90000" bIns="-3276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725" name="Freeform 724"/>
              <p:cNvSpPr/>
              <p:nvPr/>
            </p:nvSpPr>
            <p:spPr>
              <a:xfrm>
                <a:off x="1409400" y="1517400"/>
                <a:ext cx="314280" cy="183960"/>
              </a:xfrm>
              <a:custGeom>
                <a:avLst/>
                <a:gdLst/>
                <a:ahLst/>
                <a:cxnLst/>
                <a:rect l="0" t="0" r="r" b="b"/>
                <a:pathLst>
                  <a:path w="873" h="511">
                    <a:moveTo>
                      <a:pt x="767" y="276"/>
                    </a:moveTo>
                    <a:cubicBezTo>
                      <a:pt x="714" y="316"/>
                      <a:pt x="686" y="357"/>
                      <a:pt x="677" y="369"/>
                    </a:cubicBezTo>
                    <a:cubicBezTo>
                      <a:pt x="635" y="436"/>
                      <a:pt x="644" y="456"/>
                      <a:pt x="627" y="500"/>
                    </a:cubicBezTo>
                    <a:cubicBezTo>
                      <a:pt x="627" y="511"/>
                      <a:pt x="638" y="511"/>
                      <a:pt x="647" y="511"/>
                    </a:cubicBezTo>
                    <a:cubicBezTo>
                      <a:pt x="663" y="511"/>
                      <a:pt x="663" y="508"/>
                      <a:pt x="669" y="491"/>
                    </a:cubicBezTo>
                    <a:cubicBezTo>
                      <a:pt x="691" y="397"/>
                      <a:pt x="747" y="313"/>
                      <a:pt x="859" y="268"/>
                    </a:cubicBezTo>
                    <a:cubicBezTo>
                      <a:pt x="870" y="265"/>
                      <a:pt x="873" y="264"/>
                      <a:pt x="873" y="257"/>
                    </a:cubicBezTo>
                    <a:cubicBezTo>
                      <a:pt x="873" y="250"/>
                      <a:pt x="870" y="249"/>
                      <a:pt x="868" y="246"/>
                    </a:cubicBezTo>
                    <a:cubicBezTo>
                      <a:pt x="823" y="229"/>
                      <a:pt x="705" y="179"/>
                      <a:pt x="666" y="17"/>
                    </a:cubicBezTo>
                    <a:cubicBezTo>
                      <a:pt x="663" y="3"/>
                      <a:pt x="663" y="0"/>
                      <a:pt x="647" y="0"/>
                    </a:cubicBezTo>
                    <a:cubicBezTo>
                      <a:pt x="638" y="0"/>
                      <a:pt x="627" y="0"/>
                      <a:pt x="627" y="14"/>
                    </a:cubicBezTo>
                    <a:cubicBezTo>
                      <a:pt x="644" y="57"/>
                      <a:pt x="635" y="75"/>
                      <a:pt x="677" y="142"/>
                    </a:cubicBezTo>
                    <a:cubicBezTo>
                      <a:pt x="697" y="170"/>
                      <a:pt x="725" y="204"/>
                      <a:pt x="767" y="237"/>
                    </a:cubicBezTo>
                    <a:cubicBezTo>
                      <a:pt x="523" y="237"/>
                      <a:pt x="280" y="237"/>
                      <a:pt x="36" y="237"/>
                    </a:cubicBezTo>
                    <a:cubicBezTo>
                      <a:pt x="20" y="237"/>
                      <a:pt x="0" y="237"/>
                      <a:pt x="0" y="257"/>
                    </a:cubicBezTo>
                    <a:cubicBezTo>
                      <a:pt x="0" y="276"/>
                      <a:pt x="20" y="276"/>
                      <a:pt x="36" y="276"/>
                    </a:cubicBezTo>
                    <a:cubicBezTo>
                      <a:pt x="280" y="276"/>
                      <a:pt x="523" y="276"/>
                      <a:pt x="767" y="27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726" name="Freeform 725"/>
              <p:cNvSpPr/>
              <p:nvPr/>
            </p:nvSpPr>
            <p:spPr>
              <a:xfrm>
                <a:off x="1860840" y="1456920"/>
                <a:ext cx="351720" cy="248400"/>
              </a:xfrm>
              <a:custGeom>
                <a:avLst/>
                <a:gdLst/>
                <a:ahLst/>
                <a:cxnLst/>
                <a:rect l="0" t="0" r="r" b="b"/>
                <a:pathLst>
                  <a:path w="977" h="690">
                    <a:moveTo>
                      <a:pt x="848" y="114"/>
                    </a:moveTo>
                    <a:cubicBezTo>
                      <a:pt x="873" y="70"/>
                      <a:pt x="896" y="36"/>
                      <a:pt x="957" y="31"/>
                    </a:cubicBezTo>
                    <a:cubicBezTo>
                      <a:pt x="966" y="31"/>
                      <a:pt x="977" y="31"/>
                      <a:pt x="977" y="11"/>
                    </a:cubicBezTo>
                    <a:cubicBezTo>
                      <a:pt x="977" y="8"/>
                      <a:pt x="971" y="0"/>
                      <a:pt x="966" y="0"/>
                    </a:cubicBezTo>
                    <a:cubicBezTo>
                      <a:pt x="940" y="0"/>
                      <a:pt x="912" y="3"/>
                      <a:pt x="890" y="3"/>
                    </a:cubicBezTo>
                    <a:cubicBezTo>
                      <a:pt x="857" y="3"/>
                      <a:pt x="820" y="0"/>
                      <a:pt x="787" y="0"/>
                    </a:cubicBezTo>
                    <a:cubicBezTo>
                      <a:pt x="781" y="0"/>
                      <a:pt x="767" y="0"/>
                      <a:pt x="767" y="20"/>
                    </a:cubicBezTo>
                    <a:cubicBezTo>
                      <a:pt x="767" y="31"/>
                      <a:pt x="778" y="31"/>
                      <a:pt x="784" y="31"/>
                    </a:cubicBezTo>
                    <a:cubicBezTo>
                      <a:pt x="806" y="31"/>
                      <a:pt x="840" y="39"/>
                      <a:pt x="840" y="70"/>
                    </a:cubicBezTo>
                    <a:cubicBezTo>
                      <a:pt x="840" y="78"/>
                      <a:pt x="837" y="87"/>
                      <a:pt x="829" y="101"/>
                    </a:cubicBezTo>
                    <a:cubicBezTo>
                      <a:pt x="740" y="254"/>
                      <a:pt x="651" y="408"/>
                      <a:pt x="563" y="561"/>
                    </a:cubicBezTo>
                    <a:cubicBezTo>
                      <a:pt x="550" y="399"/>
                      <a:pt x="538" y="237"/>
                      <a:pt x="526" y="75"/>
                    </a:cubicBezTo>
                    <a:cubicBezTo>
                      <a:pt x="526" y="56"/>
                      <a:pt x="523" y="31"/>
                      <a:pt x="596" y="31"/>
                    </a:cubicBezTo>
                    <a:cubicBezTo>
                      <a:pt x="613" y="31"/>
                      <a:pt x="621" y="31"/>
                      <a:pt x="621" y="11"/>
                    </a:cubicBezTo>
                    <a:cubicBezTo>
                      <a:pt x="621" y="0"/>
                      <a:pt x="610" y="0"/>
                      <a:pt x="607" y="0"/>
                    </a:cubicBezTo>
                    <a:cubicBezTo>
                      <a:pt x="568" y="0"/>
                      <a:pt x="526" y="3"/>
                      <a:pt x="487" y="3"/>
                    </a:cubicBezTo>
                    <a:cubicBezTo>
                      <a:pt x="465" y="3"/>
                      <a:pt x="406" y="0"/>
                      <a:pt x="383" y="0"/>
                    </a:cubicBezTo>
                    <a:cubicBezTo>
                      <a:pt x="378" y="0"/>
                      <a:pt x="364" y="0"/>
                      <a:pt x="364" y="20"/>
                    </a:cubicBezTo>
                    <a:cubicBezTo>
                      <a:pt x="364" y="31"/>
                      <a:pt x="375" y="31"/>
                      <a:pt x="389" y="31"/>
                    </a:cubicBezTo>
                    <a:cubicBezTo>
                      <a:pt x="431" y="31"/>
                      <a:pt x="439" y="36"/>
                      <a:pt x="439" y="56"/>
                    </a:cubicBezTo>
                    <a:cubicBezTo>
                      <a:pt x="442" y="81"/>
                      <a:pt x="445" y="106"/>
                      <a:pt x="448" y="131"/>
                    </a:cubicBezTo>
                    <a:cubicBezTo>
                      <a:pt x="365" y="275"/>
                      <a:pt x="282" y="418"/>
                      <a:pt x="199" y="561"/>
                    </a:cubicBezTo>
                    <a:cubicBezTo>
                      <a:pt x="186" y="397"/>
                      <a:pt x="173" y="232"/>
                      <a:pt x="160" y="67"/>
                    </a:cubicBezTo>
                    <a:cubicBezTo>
                      <a:pt x="160" y="53"/>
                      <a:pt x="160" y="31"/>
                      <a:pt x="235" y="31"/>
                    </a:cubicBezTo>
                    <a:cubicBezTo>
                      <a:pt x="246" y="31"/>
                      <a:pt x="255" y="31"/>
                      <a:pt x="255" y="11"/>
                    </a:cubicBezTo>
                    <a:cubicBezTo>
                      <a:pt x="255" y="0"/>
                      <a:pt x="244" y="0"/>
                      <a:pt x="241" y="0"/>
                    </a:cubicBezTo>
                    <a:cubicBezTo>
                      <a:pt x="202" y="0"/>
                      <a:pt x="162" y="3"/>
                      <a:pt x="120" y="3"/>
                    </a:cubicBezTo>
                    <a:cubicBezTo>
                      <a:pt x="87" y="3"/>
                      <a:pt x="50" y="0"/>
                      <a:pt x="17" y="0"/>
                    </a:cubicBezTo>
                    <a:cubicBezTo>
                      <a:pt x="14" y="0"/>
                      <a:pt x="0" y="0"/>
                      <a:pt x="0" y="20"/>
                    </a:cubicBezTo>
                    <a:cubicBezTo>
                      <a:pt x="0" y="31"/>
                      <a:pt x="8" y="31"/>
                      <a:pt x="25" y="31"/>
                    </a:cubicBezTo>
                    <a:cubicBezTo>
                      <a:pt x="73" y="31"/>
                      <a:pt x="76" y="39"/>
                      <a:pt x="76" y="67"/>
                    </a:cubicBezTo>
                    <a:cubicBezTo>
                      <a:pt x="91" y="266"/>
                      <a:pt x="105" y="465"/>
                      <a:pt x="120" y="665"/>
                    </a:cubicBezTo>
                    <a:cubicBezTo>
                      <a:pt x="123" y="681"/>
                      <a:pt x="123" y="690"/>
                      <a:pt x="137" y="690"/>
                    </a:cubicBezTo>
                    <a:cubicBezTo>
                      <a:pt x="148" y="690"/>
                      <a:pt x="151" y="684"/>
                      <a:pt x="160" y="670"/>
                    </a:cubicBezTo>
                    <a:cubicBezTo>
                      <a:pt x="257" y="504"/>
                      <a:pt x="354" y="337"/>
                      <a:pt x="451" y="170"/>
                    </a:cubicBezTo>
                    <a:cubicBezTo>
                      <a:pt x="463" y="335"/>
                      <a:pt x="475" y="500"/>
                      <a:pt x="487" y="665"/>
                    </a:cubicBezTo>
                    <a:cubicBezTo>
                      <a:pt x="487" y="684"/>
                      <a:pt x="490" y="690"/>
                      <a:pt x="501" y="690"/>
                    </a:cubicBezTo>
                    <a:cubicBezTo>
                      <a:pt x="515" y="690"/>
                      <a:pt x="521" y="679"/>
                      <a:pt x="526" y="670"/>
                    </a:cubicBezTo>
                    <a:cubicBezTo>
                      <a:pt x="634" y="485"/>
                      <a:pt x="741" y="300"/>
                      <a:pt x="848" y="11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727" name="Freeform 726"/>
              <p:cNvSpPr/>
              <p:nvPr/>
            </p:nvSpPr>
            <p:spPr>
              <a:xfrm>
                <a:off x="2240640" y="1399680"/>
                <a:ext cx="182520" cy="181800"/>
              </a:xfrm>
              <a:custGeom>
                <a:avLst/>
                <a:gdLst/>
                <a:ahLst/>
                <a:cxnLst/>
                <a:rect l="0" t="0" r="r" b="b"/>
                <a:pathLst>
                  <a:path w="507" h="505">
                    <a:moveTo>
                      <a:pt x="272" y="268"/>
                    </a:moveTo>
                    <a:cubicBezTo>
                      <a:pt x="341" y="268"/>
                      <a:pt x="411" y="268"/>
                      <a:pt x="481" y="268"/>
                    </a:cubicBezTo>
                    <a:cubicBezTo>
                      <a:pt x="490" y="268"/>
                      <a:pt x="507" y="268"/>
                      <a:pt x="507" y="251"/>
                    </a:cubicBezTo>
                    <a:cubicBezTo>
                      <a:pt x="507" y="235"/>
                      <a:pt x="493" y="235"/>
                      <a:pt x="481" y="235"/>
                    </a:cubicBezTo>
                    <a:cubicBezTo>
                      <a:pt x="411" y="235"/>
                      <a:pt x="341" y="235"/>
                      <a:pt x="272" y="235"/>
                    </a:cubicBezTo>
                    <a:cubicBezTo>
                      <a:pt x="272" y="165"/>
                      <a:pt x="272" y="95"/>
                      <a:pt x="272" y="25"/>
                    </a:cubicBezTo>
                    <a:cubicBezTo>
                      <a:pt x="272" y="17"/>
                      <a:pt x="272" y="0"/>
                      <a:pt x="255" y="0"/>
                    </a:cubicBezTo>
                    <a:cubicBezTo>
                      <a:pt x="238" y="0"/>
                      <a:pt x="238" y="17"/>
                      <a:pt x="238" y="25"/>
                    </a:cubicBezTo>
                    <a:cubicBezTo>
                      <a:pt x="238" y="95"/>
                      <a:pt x="238" y="165"/>
                      <a:pt x="238" y="235"/>
                    </a:cubicBezTo>
                    <a:cubicBezTo>
                      <a:pt x="167" y="235"/>
                      <a:pt x="96" y="235"/>
                      <a:pt x="25" y="235"/>
                    </a:cubicBezTo>
                    <a:cubicBezTo>
                      <a:pt x="17" y="235"/>
                      <a:pt x="0" y="235"/>
                      <a:pt x="0" y="251"/>
                    </a:cubicBezTo>
                    <a:cubicBezTo>
                      <a:pt x="0" y="268"/>
                      <a:pt x="17" y="268"/>
                      <a:pt x="25" y="268"/>
                    </a:cubicBezTo>
                    <a:cubicBezTo>
                      <a:pt x="96" y="268"/>
                      <a:pt x="167" y="268"/>
                      <a:pt x="238" y="268"/>
                    </a:cubicBezTo>
                    <a:cubicBezTo>
                      <a:pt x="238" y="339"/>
                      <a:pt x="238" y="410"/>
                      <a:pt x="238" y="480"/>
                    </a:cubicBezTo>
                    <a:cubicBezTo>
                      <a:pt x="238" y="489"/>
                      <a:pt x="238" y="505"/>
                      <a:pt x="255" y="505"/>
                    </a:cubicBezTo>
                    <a:cubicBezTo>
                      <a:pt x="272" y="505"/>
                      <a:pt x="272" y="489"/>
                      <a:pt x="272" y="480"/>
                    </a:cubicBezTo>
                    <a:cubicBezTo>
                      <a:pt x="272" y="410"/>
                      <a:pt x="272" y="339"/>
                      <a:pt x="272" y="26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728" name="Freeform 727"/>
              <p:cNvSpPr/>
              <p:nvPr/>
            </p:nvSpPr>
            <p:spPr>
              <a:xfrm>
                <a:off x="2475360" y="1452960"/>
                <a:ext cx="129960" cy="248400"/>
              </a:xfrm>
              <a:custGeom>
                <a:avLst/>
                <a:gdLst/>
                <a:ahLst/>
                <a:cxnLst/>
                <a:rect l="0" t="0" r="r" b="b"/>
                <a:pathLst>
                  <a:path w="361" h="690">
                    <a:moveTo>
                      <a:pt x="188" y="11"/>
                    </a:moveTo>
                    <a:cubicBezTo>
                      <a:pt x="184" y="7"/>
                      <a:pt x="188" y="0"/>
                      <a:pt x="176" y="0"/>
                    </a:cubicBezTo>
                    <a:cubicBezTo>
                      <a:pt x="154" y="0"/>
                      <a:pt x="81" y="8"/>
                      <a:pt x="56" y="11"/>
                    </a:cubicBezTo>
                    <a:cubicBezTo>
                      <a:pt x="48" y="11"/>
                      <a:pt x="36" y="11"/>
                      <a:pt x="36" y="31"/>
                    </a:cubicBezTo>
                    <a:cubicBezTo>
                      <a:pt x="36" y="42"/>
                      <a:pt x="45" y="42"/>
                      <a:pt x="62" y="42"/>
                    </a:cubicBezTo>
                    <a:cubicBezTo>
                      <a:pt x="106" y="42"/>
                      <a:pt x="109" y="47"/>
                      <a:pt x="109" y="59"/>
                    </a:cubicBezTo>
                    <a:cubicBezTo>
                      <a:pt x="109" y="64"/>
                      <a:pt x="101" y="98"/>
                      <a:pt x="95" y="120"/>
                    </a:cubicBezTo>
                    <a:cubicBezTo>
                      <a:pt x="68" y="226"/>
                      <a:pt x="41" y="332"/>
                      <a:pt x="14" y="438"/>
                    </a:cubicBezTo>
                    <a:cubicBezTo>
                      <a:pt x="3" y="486"/>
                      <a:pt x="0" y="503"/>
                      <a:pt x="0" y="536"/>
                    </a:cubicBezTo>
                    <a:cubicBezTo>
                      <a:pt x="0" y="628"/>
                      <a:pt x="50" y="690"/>
                      <a:pt x="123" y="690"/>
                    </a:cubicBezTo>
                    <a:cubicBezTo>
                      <a:pt x="241" y="690"/>
                      <a:pt x="361" y="545"/>
                      <a:pt x="361" y="402"/>
                    </a:cubicBezTo>
                    <a:cubicBezTo>
                      <a:pt x="361" y="316"/>
                      <a:pt x="311" y="246"/>
                      <a:pt x="230" y="246"/>
                    </a:cubicBezTo>
                    <a:cubicBezTo>
                      <a:pt x="185" y="246"/>
                      <a:pt x="146" y="276"/>
                      <a:pt x="115" y="304"/>
                    </a:cubicBezTo>
                    <a:cubicBezTo>
                      <a:pt x="139" y="207"/>
                      <a:pt x="163" y="109"/>
                      <a:pt x="188" y="11"/>
                    </a:cubicBezTo>
                    <a:moveTo>
                      <a:pt x="95" y="380"/>
                    </a:moveTo>
                    <a:cubicBezTo>
                      <a:pt x="101" y="360"/>
                      <a:pt x="101" y="357"/>
                      <a:pt x="112" y="346"/>
                    </a:cubicBezTo>
                    <a:cubicBezTo>
                      <a:pt x="160" y="282"/>
                      <a:pt x="204" y="268"/>
                      <a:pt x="230" y="268"/>
                    </a:cubicBezTo>
                    <a:cubicBezTo>
                      <a:pt x="263" y="268"/>
                      <a:pt x="291" y="299"/>
                      <a:pt x="291" y="360"/>
                    </a:cubicBezTo>
                    <a:cubicBezTo>
                      <a:pt x="291" y="419"/>
                      <a:pt x="258" y="531"/>
                      <a:pt x="241" y="567"/>
                    </a:cubicBezTo>
                    <a:cubicBezTo>
                      <a:pt x="207" y="634"/>
                      <a:pt x="162" y="667"/>
                      <a:pt x="123" y="667"/>
                    </a:cubicBezTo>
                    <a:cubicBezTo>
                      <a:pt x="92" y="667"/>
                      <a:pt x="59" y="642"/>
                      <a:pt x="59" y="570"/>
                    </a:cubicBezTo>
                    <a:cubicBezTo>
                      <a:pt x="59" y="550"/>
                      <a:pt x="59" y="533"/>
                      <a:pt x="76" y="472"/>
                    </a:cubicBezTo>
                    <a:cubicBezTo>
                      <a:pt x="82" y="441"/>
                      <a:pt x="89" y="410"/>
                      <a:pt x="95" y="38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729" name="Freeform 728"/>
              <p:cNvSpPr/>
              <p:nvPr/>
            </p:nvSpPr>
            <p:spPr>
              <a:xfrm>
                <a:off x="2629440" y="1456920"/>
                <a:ext cx="351720" cy="248400"/>
              </a:xfrm>
              <a:custGeom>
                <a:avLst/>
                <a:gdLst/>
                <a:ahLst/>
                <a:cxnLst/>
                <a:rect l="0" t="0" r="r" b="b"/>
                <a:pathLst>
                  <a:path w="977" h="690">
                    <a:moveTo>
                      <a:pt x="848" y="114"/>
                    </a:moveTo>
                    <a:cubicBezTo>
                      <a:pt x="873" y="70"/>
                      <a:pt x="896" y="36"/>
                      <a:pt x="957" y="31"/>
                    </a:cubicBezTo>
                    <a:cubicBezTo>
                      <a:pt x="966" y="31"/>
                      <a:pt x="977" y="31"/>
                      <a:pt x="977" y="11"/>
                    </a:cubicBezTo>
                    <a:cubicBezTo>
                      <a:pt x="977" y="8"/>
                      <a:pt x="971" y="0"/>
                      <a:pt x="966" y="0"/>
                    </a:cubicBezTo>
                    <a:cubicBezTo>
                      <a:pt x="940" y="0"/>
                      <a:pt x="912" y="3"/>
                      <a:pt x="890" y="3"/>
                    </a:cubicBezTo>
                    <a:cubicBezTo>
                      <a:pt x="857" y="3"/>
                      <a:pt x="820" y="0"/>
                      <a:pt x="787" y="0"/>
                    </a:cubicBezTo>
                    <a:cubicBezTo>
                      <a:pt x="781" y="0"/>
                      <a:pt x="767" y="0"/>
                      <a:pt x="767" y="20"/>
                    </a:cubicBezTo>
                    <a:cubicBezTo>
                      <a:pt x="767" y="31"/>
                      <a:pt x="775" y="31"/>
                      <a:pt x="784" y="31"/>
                    </a:cubicBezTo>
                    <a:cubicBezTo>
                      <a:pt x="806" y="31"/>
                      <a:pt x="840" y="39"/>
                      <a:pt x="840" y="70"/>
                    </a:cubicBezTo>
                    <a:cubicBezTo>
                      <a:pt x="840" y="78"/>
                      <a:pt x="837" y="87"/>
                      <a:pt x="829" y="101"/>
                    </a:cubicBezTo>
                    <a:cubicBezTo>
                      <a:pt x="740" y="254"/>
                      <a:pt x="651" y="408"/>
                      <a:pt x="563" y="561"/>
                    </a:cubicBezTo>
                    <a:cubicBezTo>
                      <a:pt x="550" y="399"/>
                      <a:pt x="538" y="237"/>
                      <a:pt x="526" y="75"/>
                    </a:cubicBezTo>
                    <a:cubicBezTo>
                      <a:pt x="526" y="56"/>
                      <a:pt x="523" y="31"/>
                      <a:pt x="593" y="31"/>
                    </a:cubicBezTo>
                    <a:cubicBezTo>
                      <a:pt x="610" y="31"/>
                      <a:pt x="621" y="31"/>
                      <a:pt x="621" y="11"/>
                    </a:cubicBezTo>
                    <a:cubicBezTo>
                      <a:pt x="621" y="0"/>
                      <a:pt x="610" y="0"/>
                      <a:pt x="607" y="0"/>
                    </a:cubicBezTo>
                    <a:cubicBezTo>
                      <a:pt x="568" y="0"/>
                      <a:pt x="526" y="3"/>
                      <a:pt x="487" y="3"/>
                    </a:cubicBezTo>
                    <a:cubicBezTo>
                      <a:pt x="465" y="3"/>
                      <a:pt x="406" y="0"/>
                      <a:pt x="383" y="0"/>
                    </a:cubicBezTo>
                    <a:cubicBezTo>
                      <a:pt x="378" y="0"/>
                      <a:pt x="364" y="0"/>
                      <a:pt x="364" y="20"/>
                    </a:cubicBezTo>
                    <a:cubicBezTo>
                      <a:pt x="364" y="31"/>
                      <a:pt x="375" y="31"/>
                      <a:pt x="389" y="31"/>
                    </a:cubicBezTo>
                    <a:cubicBezTo>
                      <a:pt x="431" y="31"/>
                      <a:pt x="439" y="36"/>
                      <a:pt x="439" y="56"/>
                    </a:cubicBezTo>
                    <a:cubicBezTo>
                      <a:pt x="441" y="81"/>
                      <a:pt x="443" y="106"/>
                      <a:pt x="445" y="131"/>
                    </a:cubicBezTo>
                    <a:cubicBezTo>
                      <a:pt x="362" y="275"/>
                      <a:pt x="279" y="418"/>
                      <a:pt x="196" y="561"/>
                    </a:cubicBezTo>
                    <a:cubicBezTo>
                      <a:pt x="184" y="397"/>
                      <a:pt x="172" y="232"/>
                      <a:pt x="160" y="67"/>
                    </a:cubicBezTo>
                    <a:cubicBezTo>
                      <a:pt x="160" y="53"/>
                      <a:pt x="160" y="31"/>
                      <a:pt x="235" y="31"/>
                    </a:cubicBezTo>
                    <a:cubicBezTo>
                      <a:pt x="244" y="31"/>
                      <a:pt x="255" y="31"/>
                      <a:pt x="255" y="11"/>
                    </a:cubicBezTo>
                    <a:cubicBezTo>
                      <a:pt x="255" y="0"/>
                      <a:pt x="244" y="0"/>
                      <a:pt x="241" y="0"/>
                    </a:cubicBezTo>
                    <a:cubicBezTo>
                      <a:pt x="202" y="0"/>
                      <a:pt x="162" y="3"/>
                      <a:pt x="120" y="3"/>
                    </a:cubicBezTo>
                    <a:cubicBezTo>
                      <a:pt x="87" y="3"/>
                      <a:pt x="50" y="0"/>
                      <a:pt x="17" y="0"/>
                    </a:cubicBezTo>
                    <a:cubicBezTo>
                      <a:pt x="11" y="0"/>
                      <a:pt x="0" y="0"/>
                      <a:pt x="0" y="20"/>
                    </a:cubicBezTo>
                    <a:cubicBezTo>
                      <a:pt x="0" y="31"/>
                      <a:pt x="8" y="31"/>
                      <a:pt x="25" y="31"/>
                    </a:cubicBezTo>
                    <a:cubicBezTo>
                      <a:pt x="73" y="31"/>
                      <a:pt x="76" y="39"/>
                      <a:pt x="76" y="67"/>
                    </a:cubicBezTo>
                    <a:cubicBezTo>
                      <a:pt x="91" y="266"/>
                      <a:pt x="105" y="465"/>
                      <a:pt x="120" y="665"/>
                    </a:cubicBezTo>
                    <a:cubicBezTo>
                      <a:pt x="120" y="681"/>
                      <a:pt x="123" y="690"/>
                      <a:pt x="137" y="690"/>
                    </a:cubicBezTo>
                    <a:cubicBezTo>
                      <a:pt x="148" y="690"/>
                      <a:pt x="151" y="684"/>
                      <a:pt x="160" y="670"/>
                    </a:cubicBezTo>
                    <a:cubicBezTo>
                      <a:pt x="256" y="504"/>
                      <a:pt x="352" y="337"/>
                      <a:pt x="448" y="170"/>
                    </a:cubicBezTo>
                    <a:cubicBezTo>
                      <a:pt x="460" y="335"/>
                      <a:pt x="472" y="500"/>
                      <a:pt x="484" y="665"/>
                    </a:cubicBezTo>
                    <a:cubicBezTo>
                      <a:pt x="487" y="684"/>
                      <a:pt x="490" y="690"/>
                      <a:pt x="501" y="690"/>
                    </a:cubicBezTo>
                    <a:cubicBezTo>
                      <a:pt x="515" y="690"/>
                      <a:pt x="521" y="679"/>
                      <a:pt x="526" y="670"/>
                    </a:cubicBezTo>
                    <a:cubicBezTo>
                      <a:pt x="634" y="485"/>
                      <a:pt x="741" y="300"/>
                      <a:pt x="848" y="11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730" name="Freeform 729"/>
              <p:cNvSpPr/>
              <p:nvPr/>
            </p:nvSpPr>
            <p:spPr>
              <a:xfrm>
                <a:off x="3019680" y="1484280"/>
                <a:ext cx="167400" cy="12240"/>
              </a:xfrm>
              <a:custGeom>
                <a:avLst/>
                <a:gdLst/>
                <a:ahLst/>
                <a:cxnLst/>
                <a:rect l="0" t="0" r="r" b="b"/>
                <a:pathLst>
                  <a:path w="465" h="34">
                    <a:moveTo>
                      <a:pt x="437" y="34"/>
                    </a:moveTo>
                    <a:cubicBezTo>
                      <a:pt x="448" y="34"/>
                      <a:pt x="465" y="34"/>
                      <a:pt x="465" y="17"/>
                    </a:cubicBezTo>
                    <a:cubicBezTo>
                      <a:pt x="465" y="0"/>
                      <a:pt x="448" y="0"/>
                      <a:pt x="437" y="0"/>
                    </a:cubicBezTo>
                    <a:cubicBezTo>
                      <a:pt x="299" y="0"/>
                      <a:pt x="162" y="0"/>
                      <a:pt x="25" y="0"/>
                    </a:cubicBezTo>
                    <a:cubicBezTo>
                      <a:pt x="14" y="0"/>
                      <a:pt x="0" y="0"/>
                      <a:pt x="0" y="17"/>
                    </a:cubicBezTo>
                    <a:cubicBezTo>
                      <a:pt x="0" y="34"/>
                      <a:pt x="14" y="34"/>
                      <a:pt x="25" y="34"/>
                    </a:cubicBezTo>
                    <a:cubicBezTo>
                      <a:pt x="162" y="34"/>
                      <a:pt x="299" y="34"/>
                      <a:pt x="437" y="3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-32760" rIns="90000" bIns="-3276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731" name="Freeform 730"/>
              <p:cNvSpPr/>
              <p:nvPr/>
            </p:nvSpPr>
            <p:spPr>
              <a:xfrm>
                <a:off x="3231000" y="1396800"/>
                <a:ext cx="152280" cy="14040"/>
              </a:xfrm>
              <a:custGeom>
                <a:avLst/>
                <a:gdLst/>
                <a:ahLst/>
                <a:cxnLst/>
                <a:rect l="0" t="0" r="r" b="b"/>
                <a:pathLst>
                  <a:path w="423" h="39">
                    <a:moveTo>
                      <a:pt x="210" y="39"/>
                    </a:moveTo>
                    <a:cubicBezTo>
                      <a:pt x="140" y="39"/>
                      <a:pt x="70" y="39"/>
                      <a:pt x="0" y="39"/>
                    </a:cubicBezTo>
                    <a:cubicBezTo>
                      <a:pt x="0" y="26"/>
                      <a:pt x="0" y="13"/>
                      <a:pt x="0" y="0"/>
                    </a:cubicBezTo>
                    <a:cubicBezTo>
                      <a:pt x="141" y="0"/>
                      <a:pt x="282" y="0"/>
                      <a:pt x="423" y="0"/>
                    </a:cubicBezTo>
                    <a:cubicBezTo>
                      <a:pt x="423" y="13"/>
                      <a:pt x="423" y="26"/>
                      <a:pt x="423" y="39"/>
                    </a:cubicBezTo>
                    <a:cubicBezTo>
                      <a:pt x="352" y="39"/>
                      <a:pt x="281" y="39"/>
                      <a:pt x="210" y="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-30960" rIns="90000" bIns="-3096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732" name="Freeform 731"/>
              <p:cNvSpPr/>
              <p:nvPr/>
            </p:nvSpPr>
            <p:spPr>
              <a:xfrm>
                <a:off x="3248280" y="1452960"/>
                <a:ext cx="129960" cy="248400"/>
              </a:xfrm>
              <a:custGeom>
                <a:avLst/>
                <a:gdLst/>
                <a:ahLst/>
                <a:cxnLst/>
                <a:rect l="0" t="0" r="r" b="b"/>
                <a:pathLst>
                  <a:path w="361" h="690">
                    <a:moveTo>
                      <a:pt x="188" y="11"/>
                    </a:moveTo>
                    <a:cubicBezTo>
                      <a:pt x="184" y="7"/>
                      <a:pt x="188" y="0"/>
                      <a:pt x="176" y="0"/>
                    </a:cubicBezTo>
                    <a:cubicBezTo>
                      <a:pt x="151" y="0"/>
                      <a:pt x="81" y="8"/>
                      <a:pt x="56" y="11"/>
                    </a:cubicBezTo>
                    <a:cubicBezTo>
                      <a:pt x="48" y="11"/>
                      <a:pt x="36" y="11"/>
                      <a:pt x="36" y="31"/>
                    </a:cubicBezTo>
                    <a:cubicBezTo>
                      <a:pt x="36" y="42"/>
                      <a:pt x="45" y="42"/>
                      <a:pt x="59" y="42"/>
                    </a:cubicBezTo>
                    <a:cubicBezTo>
                      <a:pt x="106" y="42"/>
                      <a:pt x="109" y="47"/>
                      <a:pt x="109" y="59"/>
                    </a:cubicBezTo>
                    <a:cubicBezTo>
                      <a:pt x="109" y="64"/>
                      <a:pt x="101" y="98"/>
                      <a:pt x="95" y="120"/>
                    </a:cubicBezTo>
                    <a:cubicBezTo>
                      <a:pt x="68" y="226"/>
                      <a:pt x="41" y="332"/>
                      <a:pt x="14" y="438"/>
                    </a:cubicBezTo>
                    <a:cubicBezTo>
                      <a:pt x="3" y="486"/>
                      <a:pt x="0" y="503"/>
                      <a:pt x="0" y="536"/>
                    </a:cubicBezTo>
                    <a:cubicBezTo>
                      <a:pt x="0" y="628"/>
                      <a:pt x="50" y="690"/>
                      <a:pt x="123" y="690"/>
                    </a:cubicBezTo>
                    <a:cubicBezTo>
                      <a:pt x="241" y="690"/>
                      <a:pt x="361" y="545"/>
                      <a:pt x="361" y="402"/>
                    </a:cubicBezTo>
                    <a:cubicBezTo>
                      <a:pt x="361" y="316"/>
                      <a:pt x="308" y="246"/>
                      <a:pt x="230" y="246"/>
                    </a:cubicBezTo>
                    <a:cubicBezTo>
                      <a:pt x="185" y="246"/>
                      <a:pt x="146" y="276"/>
                      <a:pt x="115" y="304"/>
                    </a:cubicBezTo>
                    <a:cubicBezTo>
                      <a:pt x="139" y="207"/>
                      <a:pt x="163" y="109"/>
                      <a:pt x="188" y="11"/>
                    </a:cubicBezTo>
                    <a:moveTo>
                      <a:pt x="95" y="380"/>
                    </a:moveTo>
                    <a:cubicBezTo>
                      <a:pt x="101" y="360"/>
                      <a:pt x="101" y="357"/>
                      <a:pt x="109" y="346"/>
                    </a:cubicBezTo>
                    <a:cubicBezTo>
                      <a:pt x="160" y="282"/>
                      <a:pt x="202" y="268"/>
                      <a:pt x="227" y="268"/>
                    </a:cubicBezTo>
                    <a:cubicBezTo>
                      <a:pt x="263" y="268"/>
                      <a:pt x="291" y="299"/>
                      <a:pt x="291" y="360"/>
                    </a:cubicBezTo>
                    <a:cubicBezTo>
                      <a:pt x="291" y="419"/>
                      <a:pt x="258" y="531"/>
                      <a:pt x="241" y="567"/>
                    </a:cubicBezTo>
                    <a:cubicBezTo>
                      <a:pt x="207" y="634"/>
                      <a:pt x="162" y="667"/>
                      <a:pt x="123" y="667"/>
                    </a:cubicBezTo>
                    <a:cubicBezTo>
                      <a:pt x="90" y="667"/>
                      <a:pt x="59" y="642"/>
                      <a:pt x="59" y="570"/>
                    </a:cubicBezTo>
                    <a:cubicBezTo>
                      <a:pt x="59" y="550"/>
                      <a:pt x="59" y="533"/>
                      <a:pt x="73" y="472"/>
                    </a:cubicBezTo>
                    <a:cubicBezTo>
                      <a:pt x="80" y="441"/>
                      <a:pt x="88" y="410"/>
                      <a:pt x="95" y="38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txBody>
              <a:bodyPr lIns="90000" tIns="45000" rIns="90000" bIns="45000" anchor="ctr" anchorCtr="1">
                <a:noAutofit/>
              </a:bodyPr>
              <a:lstStyle/>
              <a:p>
                <a:endParaRPr lang="en-US" sz="1800" b="0" u="none" strike="noStrik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</p:grpSp>
      </p:grpSp>
      <p:sp>
        <p:nvSpPr>
          <p:cNvPr id="733" name="TextBox 732"/>
          <p:cNvSpPr txBox="1"/>
          <p:nvPr/>
        </p:nvSpPr>
        <p:spPr>
          <a:xfrm>
            <a:off x="591120" y="7152840"/>
            <a:ext cx="13532040" cy="11876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Marching non-relativistic calculations in threshold region with tt-continuum is theoretical challenge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QCD uncertainties shrink as energy increases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Non resonant contributions are important (i.e. ee-&gt;tt  --&gt; ee-&gt;WbWb)   </a:t>
            </a:r>
          </a:p>
        </p:txBody>
      </p:sp>
      <p:pic>
        <p:nvPicPr>
          <p:cNvPr id="734" name="Picture 733"/>
          <p:cNvPicPr/>
          <p:nvPr/>
        </p:nvPicPr>
        <p:blipFill>
          <a:blip r:embed="rId2"/>
          <a:stretch/>
        </p:blipFill>
        <p:spPr>
          <a:xfrm>
            <a:off x="759600" y="1912320"/>
            <a:ext cx="6289200" cy="5234400"/>
          </a:xfrm>
          <a:prstGeom prst="rect">
            <a:avLst/>
          </a:prstGeom>
          <a:ln w="0">
            <a:noFill/>
          </a:ln>
        </p:spPr>
      </p:pic>
      <p:pic>
        <p:nvPicPr>
          <p:cNvPr id="735" name="Picture 734"/>
          <p:cNvPicPr/>
          <p:nvPr/>
        </p:nvPicPr>
        <p:blipFill>
          <a:blip r:embed="rId3"/>
          <a:stretch/>
        </p:blipFill>
        <p:spPr>
          <a:xfrm>
            <a:off x="7916400" y="1864800"/>
            <a:ext cx="5349600" cy="5097600"/>
          </a:xfrm>
          <a:prstGeom prst="rect">
            <a:avLst/>
          </a:prstGeom>
          <a:ln w="0">
            <a:noFill/>
          </a:ln>
        </p:spPr>
      </p:pic>
      <p:sp>
        <p:nvSpPr>
          <p:cNvPr id="736" name="Straight Connector 735"/>
          <p:cNvSpPr/>
          <p:nvPr/>
        </p:nvSpPr>
        <p:spPr>
          <a:xfrm flipV="1">
            <a:off x="5212080" y="1912320"/>
            <a:ext cx="0" cy="4671360"/>
          </a:xfrm>
          <a:prstGeom prst="line">
            <a:avLst/>
          </a:prstGeom>
          <a:ln w="36000">
            <a:solidFill>
              <a:srgbClr val="0000FF"/>
            </a:solidFill>
            <a:custDash>
              <a:ds d="508000" sp="508000"/>
              <a:ds d="508000" sp="508000"/>
            </a:custDash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37" name="TextBox 736"/>
          <p:cNvSpPr txBox="1"/>
          <p:nvPr/>
        </p:nvSpPr>
        <p:spPr>
          <a:xfrm>
            <a:off x="4313520" y="3201480"/>
            <a:ext cx="80712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FCC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38" name="Straight Connector 737"/>
          <p:cNvSpPr/>
          <p:nvPr/>
        </p:nvSpPr>
        <p:spPr>
          <a:xfrm>
            <a:off x="5486400" y="1554480"/>
            <a:ext cx="7406640" cy="0"/>
          </a:xfrm>
          <a:prstGeom prst="line">
            <a:avLst/>
          </a:prstGeom>
          <a:ln w="36000">
            <a:solidFill>
              <a:srgbClr val="FF0000"/>
            </a:solidFill>
            <a:bevel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-63000" rIns="108000" bIns="-63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39" name="TextBox 738"/>
          <p:cNvSpPr txBox="1"/>
          <p:nvPr/>
        </p:nvSpPr>
        <p:spPr>
          <a:xfrm>
            <a:off x="8101440" y="1100160"/>
            <a:ext cx="229896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</a:rPr>
              <a:t>Linear Colliders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40" name="TextBox 739"/>
          <p:cNvSpPr txBox="1"/>
          <p:nvPr/>
        </p:nvSpPr>
        <p:spPr>
          <a:xfrm>
            <a:off x="149760" y="8340480"/>
            <a:ext cx="7866360" cy="3952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FF00FF"/>
                </a:solidFill>
                <a:uFillTx/>
                <a:latin typeface="Arial"/>
              </a:rPr>
              <a:t>J. Reuter, FCCee-France Workshop, Annecy and arXiv: 1609.03390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F69CA32C-8EAD-4EE6-8051-E535249FE611}" type="slidenum">
              <a:rPr/>
              <a:t>62</a:t>
            </a:fld>
            <a:endParaRPr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1" name="Picture 740"/>
          <p:cNvPicPr/>
          <p:nvPr/>
        </p:nvPicPr>
        <p:blipFill>
          <a:blip r:embed="rId2"/>
          <a:stretch/>
        </p:blipFill>
        <p:spPr>
          <a:xfrm>
            <a:off x="872640" y="1753920"/>
            <a:ext cx="4434840" cy="2926080"/>
          </a:xfrm>
          <a:prstGeom prst="rect">
            <a:avLst/>
          </a:prstGeom>
          <a:ln w="0">
            <a:noFill/>
          </a:ln>
        </p:spPr>
      </p:pic>
      <p:pic>
        <p:nvPicPr>
          <p:cNvPr id="742" name="Picture 741"/>
          <p:cNvPicPr/>
          <p:nvPr/>
        </p:nvPicPr>
        <p:blipFill>
          <a:blip r:embed="rId3"/>
          <a:stretch/>
        </p:blipFill>
        <p:spPr>
          <a:xfrm>
            <a:off x="868680" y="4870800"/>
            <a:ext cx="4617720" cy="2926080"/>
          </a:xfrm>
          <a:prstGeom prst="rect">
            <a:avLst/>
          </a:prstGeom>
          <a:ln w="0">
            <a:noFill/>
          </a:ln>
        </p:spPr>
      </p:pic>
      <p:sp>
        <p:nvSpPr>
          <p:cNvPr id="743" name="PlaceHolder 1"/>
          <p:cNvSpPr>
            <a:spLocks noGrp="1"/>
          </p:cNvSpPr>
          <p:nvPr>
            <p:ph type="title"/>
          </p:nvPr>
        </p:nvSpPr>
        <p:spPr>
          <a:xfrm>
            <a:off x="1382760" y="5724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r>
              <a:rPr lang="en-US" sz="3200" b="1" u="none" strike="noStrike">
                <a:solidFill>
                  <a:srgbClr val="FF6600"/>
                </a:solidFill>
                <a:uFillTx/>
                <a:latin typeface="Arial"/>
              </a:rPr>
              <a:t>Effects at higher energies</a:t>
            </a:r>
            <a:endParaRPr lang="en-US" sz="320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744" name="TextBox 743"/>
          <p:cNvSpPr txBox="1"/>
          <p:nvPr/>
        </p:nvSpPr>
        <p:spPr>
          <a:xfrm>
            <a:off x="2224080" y="1555200"/>
            <a:ext cx="2622240" cy="456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600" b="0" i="1" u="none" strike="noStrike">
                <a:solidFill>
                  <a:srgbClr val="FF00FF"/>
                </a:solidFill>
                <a:uFillTx/>
                <a:latin typeface="Arial"/>
              </a:rPr>
              <a:t>arxiv:1807.02121</a:t>
            </a:r>
            <a:endParaRPr lang="en-US" sz="1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45" name="TextBox 744"/>
          <p:cNvSpPr txBox="1"/>
          <p:nvPr/>
        </p:nvSpPr>
        <p:spPr>
          <a:xfrm>
            <a:off x="1332720" y="1188720"/>
            <a:ext cx="4062240" cy="4255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6666FF"/>
                </a:solidFill>
                <a:uFillTx/>
                <a:latin typeface="Arial"/>
              </a:rPr>
              <a:t>Development of EFT Operators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46" name="TextBox 745"/>
          <p:cNvSpPr txBox="1"/>
          <p:nvPr/>
        </p:nvSpPr>
        <p:spPr>
          <a:xfrm>
            <a:off x="640080" y="7895160"/>
            <a:ext cx="4484520" cy="7002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Increased sensitivity to operators </a:t>
            </a:r>
          </a:p>
          <a:p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representing </a:t>
            </a:r>
            <a:r>
              <a:rPr lang="en-US" sz="2000" b="0" u="none" strike="noStrike">
                <a:solidFill>
                  <a:srgbClr val="009900"/>
                </a:solidFill>
                <a:uFillTx/>
                <a:latin typeface="Arial"/>
              </a:rPr>
              <a:t>four-fermion interactions 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747" name="Picture 746"/>
          <p:cNvPicPr/>
          <p:nvPr/>
        </p:nvPicPr>
        <p:blipFill>
          <a:blip r:embed="rId4"/>
          <a:stretch/>
        </p:blipFill>
        <p:spPr>
          <a:xfrm>
            <a:off x="6914520" y="1604160"/>
            <a:ext cx="4370760" cy="3017520"/>
          </a:xfrm>
          <a:prstGeom prst="rect">
            <a:avLst/>
          </a:prstGeom>
          <a:ln w="0">
            <a:noFill/>
          </a:ln>
        </p:spPr>
      </p:pic>
      <p:pic>
        <p:nvPicPr>
          <p:cNvPr id="748" name="Picture 747"/>
          <p:cNvPicPr/>
          <p:nvPr/>
        </p:nvPicPr>
        <p:blipFill>
          <a:blip r:embed="rId5"/>
          <a:stretch/>
        </p:blipFill>
        <p:spPr>
          <a:xfrm>
            <a:off x="11288880" y="1681200"/>
            <a:ext cx="4380120" cy="3017520"/>
          </a:xfrm>
          <a:prstGeom prst="rect">
            <a:avLst/>
          </a:prstGeom>
          <a:ln w="0">
            <a:noFill/>
          </a:ln>
        </p:spPr>
      </p:pic>
      <p:pic>
        <p:nvPicPr>
          <p:cNvPr id="749" name="Picture 748"/>
          <p:cNvPicPr/>
          <p:nvPr/>
        </p:nvPicPr>
        <p:blipFill>
          <a:blip r:embed="rId6"/>
          <a:stretch/>
        </p:blipFill>
        <p:spPr>
          <a:xfrm>
            <a:off x="7022520" y="4826160"/>
            <a:ext cx="4215240" cy="3017520"/>
          </a:xfrm>
          <a:prstGeom prst="rect">
            <a:avLst/>
          </a:prstGeom>
          <a:ln w="0">
            <a:noFill/>
          </a:ln>
        </p:spPr>
      </p:pic>
      <p:sp>
        <p:nvSpPr>
          <p:cNvPr id="750" name="Rectangle 749"/>
          <p:cNvSpPr/>
          <p:nvPr/>
        </p:nvSpPr>
        <p:spPr>
          <a:xfrm>
            <a:off x="4846320" y="1753920"/>
            <a:ext cx="461160" cy="989280"/>
          </a:xfrm>
          <a:prstGeom prst="rect">
            <a:avLst/>
          </a:prstGeom>
          <a:noFill/>
          <a:ln w="0">
            <a:solidFill>
              <a:srgbClr val="009900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51" name="Rectangle 750"/>
          <p:cNvSpPr/>
          <p:nvPr/>
        </p:nvSpPr>
        <p:spPr>
          <a:xfrm>
            <a:off x="4937760" y="4898880"/>
            <a:ext cx="461160" cy="989280"/>
          </a:xfrm>
          <a:prstGeom prst="rect">
            <a:avLst/>
          </a:prstGeom>
          <a:noFill/>
          <a:ln w="0">
            <a:solidFill>
              <a:srgbClr val="009900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52" name="TextBox 751"/>
          <p:cNvSpPr txBox="1"/>
          <p:nvPr/>
        </p:nvSpPr>
        <p:spPr>
          <a:xfrm>
            <a:off x="8565120" y="1172160"/>
            <a:ext cx="5427720" cy="4255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6666FF"/>
                </a:solidFill>
                <a:uFillTx/>
                <a:latin typeface="Arial"/>
              </a:rPr>
              <a:t>GUT Inspired GHU Model (Hosotani et al.)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53" name="TextBox 752"/>
          <p:cNvSpPr txBox="1"/>
          <p:nvPr/>
        </p:nvSpPr>
        <p:spPr>
          <a:xfrm>
            <a:off x="11779200" y="4982400"/>
            <a:ext cx="3524040" cy="32004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Effects amplified at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higher energies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Different patterns for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different beam polarisations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(L, U, R)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Different patterns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for different fermions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64987DA8-94D9-45EF-8EB1-D71DAE21EF50}" type="slidenum">
              <a:rPr/>
              <a:t>63</a:t>
            </a:fld>
            <a:endParaRPr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PlaceHolder 1"/>
          <p:cNvSpPr>
            <a:spLocks noGrp="1"/>
          </p:cNvSpPr>
          <p:nvPr>
            <p:ph type="title"/>
          </p:nvPr>
        </p:nvSpPr>
        <p:spPr>
          <a:xfrm>
            <a:off x="784440" y="127800"/>
            <a:ext cx="14121360" cy="7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2600" b="1" u="none" strike="noStrike">
                <a:solidFill>
                  <a:srgbClr val="FF9900"/>
                </a:solidFill>
                <a:uFillTx/>
                <a:latin typeface="Arial"/>
              </a:rPr>
              <a:t>How can the Z-pole help?</a:t>
            </a:r>
          </a:p>
        </p:txBody>
      </p:sp>
      <p:sp>
        <p:nvSpPr>
          <p:cNvPr id="755" name="TextBox 754"/>
          <p:cNvSpPr txBox="1"/>
          <p:nvPr/>
        </p:nvSpPr>
        <p:spPr>
          <a:xfrm>
            <a:off x="2936880" y="1371960"/>
            <a:ext cx="204444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</a:rPr>
              <a:t>On the Z-pole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56" name="TextBox 755"/>
          <p:cNvSpPr txBox="1"/>
          <p:nvPr/>
        </p:nvSpPr>
        <p:spPr>
          <a:xfrm>
            <a:off x="9579240" y="1371960"/>
            <a:ext cx="250344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Above the Z-pole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57" name="TextBox 756"/>
          <p:cNvSpPr txBox="1"/>
          <p:nvPr/>
        </p:nvSpPr>
        <p:spPr>
          <a:xfrm>
            <a:off x="1571040" y="5780520"/>
            <a:ext cx="4884480" cy="19191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</a:rPr>
              <a:t>ILC/GigaZ with ~10</a:t>
            </a:r>
            <a:r>
              <a:rPr lang="en-US" sz="2400" b="0" u="none" strike="noStrike" baseline="33000">
                <a:solidFill>
                  <a:srgbClr val="FF0000"/>
                </a:solidFill>
                <a:uFillTx/>
                <a:latin typeface="Arial"/>
              </a:rPr>
              <a:t>9</a:t>
            </a:r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</a:rPr>
              <a:t> Z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Sensitivity to Z/Z' mixing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Sensitivity to vector (and tensor)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couplings of the Z 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the photon does not “disturb”  </a:t>
            </a:r>
          </a:p>
        </p:txBody>
      </p:sp>
      <p:sp>
        <p:nvSpPr>
          <p:cNvPr id="758" name="TextBox 757"/>
          <p:cNvSpPr txBox="1"/>
          <p:nvPr/>
        </p:nvSpPr>
        <p:spPr>
          <a:xfrm>
            <a:off x="6959520" y="5816520"/>
            <a:ext cx="8695800" cy="2650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Sensitivity to interference effects of Z and photon!!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Measured couplings of photon and Z can be influenced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by new physics effects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Interpretation of result is greatly supported by precise input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from Z pole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759" name="Picture 758"/>
          <p:cNvPicPr/>
          <p:nvPr/>
        </p:nvPicPr>
        <p:blipFill>
          <a:blip r:embed="rId2"/>
          <a:stretch/>
        </p:blipFill>
        <p:spPr>
          <a:xfrm>
            <a:off x="1169280" y="1936800"/>
            <a:ext cx="5414040" cy="3474720"/>
          </a:xfrm>
          <a:prstGeom prst="rect">
            <a:avLst/>
          </a:prstGeom>
          <a:ln w="0">
            <a:noFill/>
          </a:ln>
        </p:spPr>
      </p:pic>
      <p:sp>
        <p:nvSpPr>
          <p:cNvPr id="760" name="TextBox 759"/>
          <p:cNvSpPr txBox="1"/>
          <p:nvPr/>
        </p:nvSpPr>
        <p:spPr>
          <a:xfrm>
            <a:off x="2933640" y="3792240"/>
            <a:ext cx="1219680" cy="844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600" b="0" u="none" strike="noStrike">
                <a:solidFill>
                  <a:srgbClr val="FF3333"/>
                </a:solidFill>
                <a:uFillTx/>
                <a:latin typeface="Arial"/>
              </a:rPr>
              <a:t>   Z'</a:t>
            </a:r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/</a:t>
            </a:r>
          </a:p>
        </p:txBody>
      </p:sp>
      <p:sp>
        <p:nvSpPr>
          <p:cNvPr id="761" name="Rectangle 760"/>
          <p:cNvSpPr/>
          <p:nvPr/>
        </p:nvSpPr>
        <p:spPr>
          <a:xfrm>
            <a:off x="5926680" y="4941720"/>
            <a:ext cx="130680" cy="37584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62" name="Rectangle 761"/>
          <p:cNvSpPr/>
          <p:nvPr/>
        </p:nvSpPr>
        <p:spPr>
          <a:xfrm>
            <a:off x="6000480" y="2169000"/>
            <a:ext cx="130680" cy="37548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63" name="TextBox 762"/>
          <p:cNvSpPr txBox="1"/>
          <p:nvPr/>
        </p:nvSpPr>
        <p:spPr>
          <a:xfrm>
            <a:off x="6016680" y="2147400"/>
            <a:ext cx="1032120" cy="4125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f</a:t>
            </a:r>
          </a:p>
        </p:txBody>
      </p:sp>
      <p:sp>
        <p:nvSpPr>
          <p:cNvPr id="764" name="TextBox 763"/>
          <p:cNvSpPr txBox="1"/>
          <p:nvPr/>
        </p:nvSpPr>
        <p:spPr>
          <a:xfrm>
            <a:off x="5831640" y="4883760"/>
            <a:ext cx="1032480" cy="4125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f</a:t>
            </a:r>
          </a:p>
        </p:txBody>
      </p:sp>
      <p:pic>
        <p:nvPicPr>
          <p:cNvPr id="765" name="Picture 764"/>
          <p:cNvPicPr/>
          <p:nvPr/>
        </p:nvPicPr>
        <p:blipFill>
          <a:blip r:embed="rId2"/>
          <a:stretch/>
        </p:blipFill>
        <p:spPr>
          <a:xfrm>
            <a:off x="8081280" y="1936800"/>
            <a:ext cx="5414040" cy="3474720"/>
          </a:xfrm>
          <a:prstGeom prst="rect">
            <a:avLst/>
          </a:prstGeom>
          <a:ln w="0">
            <a:noFill/>
          </a:ln>
        </p:spPr>
      </p:pic>
      <p:sp>
        <p:nvSpPr>
          <p:cNvPr id="766" name="TextBox 765"/>
          <p:cNvSpPr txBox="1"/>
          <p:nvPr/>
        </p:nvSpPr>
        <p:spPr>
          <a:xfrm>
            <a:off x="9845640" y="3792240"/>
            <a:ext cx="1219680" cy="844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600" b="0" u="none" strike="noStrike">
                <a:solidFill>
                  <a:srgbClr val="FF3333"/>
                </a:solidFill>
                <a:uFillTx/>
                <a:latin typeface="Arial"/>
              </a:rPr>
              <a:t>Z',Z'</a:t>
            </a:r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/</a:t>
            </a:r>
          </a:p>
        </p:txBody>
      </p:sp>
      <p:sp>
        <p:nvSpPr>
          <p:cNvPr id="767" name="TextBox 766"/>
          <p:cNvSpPr txBox="1"/>
          <p:nvPr/>
        </p:nvSpPr>
        <p:spPr>
          <a:xfrm>
            <a:off x="11196000" y="3740760"/>
            <a:ext cx="488880" cy="468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600" b="0" u="none" strike="noStrike">
                <a:solidFill>
                  <a:srgbClr val="FF3333"/>
                </a:solidFill>
                <a:uFillTx/>
                <a:latin typeface="Arial"/>
                <a:ea typeface="Arial"/>
              </a:rPr>
              <a:t>γ'</a:t>
            </a:r>
            <a:endParaRPr lang="en-US" sz="2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68" name="Rectangle 767"/>
          <p:cNvSpPr/>
          <p:nvPr/>
        </p:nvSpPr>
        <p:spPr>
          <a:xfrm>
            <a:off x="12838680" y="4941720"/>
            <a:ext cx="130680" cy="37584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69" name="Rectangle 768"/>
          <p:cNvSpPr/>
          <p:nvPr/>
        </p:nvSpPr>
        <p:spPr>
          <a:xfrm>
            <a:off x="12912480" y="2169000"/>
            <a:ext cx="130680" cy="37548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70" name="TextBox 769"/>
          <p:cNvSpPr txBox="1"/>
          <p:nvPr/>
        </p:nvSpPr>
        <p:spPr>
          <a:xfrm>
            <a:off x="12928680" y="2147400"/>
            <a:ext cx="1032120" cy="4125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f</a:t>
            </a:r>
          </a:p>
        </p:txBody>
      </p:sp>
      <p:sp>
        <p:nvSpPr>
          <p:cNvPr id="771" name="TextBox 770"/>
          <p:cNvSpPr txBox="1"/>
          <p:nvPr/>
        </p:nvSpPr>
        <p:spPr>
          <a:xfrm>
            <a:off x="12743640" y="4883760"/>
            <a:ext cx="1032480" cy="4125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f</a:t>
            </a:r>
          </a:p>
        </p:txBody>
      </p:sp>
      <p:sp>
        <p:nvSpPr>
          <p:cNvPr id="772" name="Rectangle 771"/>
          <p:cNvSpPr/>
          <p:nvPr/>
        </p:nvSpPr>
        <p:spPr>
          <a:xfrm>
            <a:off x="3984480" y="3864240"/>
            <a:ext cx="457200" cy="50544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351651B4-B8EC-44D9-BFE5-0C45228422ED}" type="slidenum">
              <a:t>64</a:t>
            </a:fld>
            <a:endParaRPr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PlaceHolder 1"/>
          <p:cNvSpPr>
            <a:spLocks noGrp="1"/>
          </p:cNvSpPr>
          <p:nvPr>
            <p:ph type="title"/>
          </p:nvPr>
        </p:nvSpPr>
        <p:spPr>
          <a:xfrm>
            <a:off x="876600" y="12852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600" b="1" u="none" strike="noStrike">
                <a:solidFill>
                  <a:srgbClr val="FF6600"/>
                </a:solidFill>
                <a:uFillTx/>
                <a:latin typeface="Arial"/>
              </a:rPr>
              <a:t>Linear Electron Positron Colliders - ILC</a:t>
            </a:r>
            <a:endParaRPr lang="en-US" sz="360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801" name="Rectangle 800"/>
          <p:cNvSpPr/>
          <p:nvPr/>
        </p:nvSpPr>
        <p:spPr>
          <a:xfrm>
            <a:off x="9908640" y="1573920"/>
            <a:ext cx="5304240" cy="2593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en-GB" sz="2200" b="1" u="none" strike="noStrike">
                <a:solidFill>
                  <a:srgbClr val="0000FF"/>
                </a:solidFill>
                <a:uFillTx/>
                <a:latin typeface="Arial"/>
              </a:rPr>
              <a:t>Energy: 0.1 - 1 TeV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/>
            <a:r>
              <a:rPr lang="en-GB" sz="2200" b="1" u="none" strike="noStrike">
                <a:solidFill>
                  <a:srgbClr val="0000FF"/>
                </a:solidFill>
                <a:uFillTx/>
                <a:latin typeface="Arial"/>
              </a:rPr>
              <a:t>Electron (and positron)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/>
            <a:r>
              <a:rPr lang="en-GB" sz="2200" b="1" u="none" strike="noStrike">
                <a:solidFill>
                  <a:srgbClr val="0000FF"/>
                </a:solidFill>
                <a:uFillTx/>
                <a:latin typeface="Arial"/>
              </a:rPr>
              <a:t>polarisation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2200" b="1" u="none" strike="noStrike">
                <a:solidFill>
                  <a:srgbClr val="FF0000"/>
                </a:solidFill>
                <a:uFillTx/>
                <a:latin typeface="Arial"/>
              </a:rPr>
              <a:t>TDR in 2013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2200" b="1" u="none" strike="noStrike">
                <a:solidFill>
                  <a:srgbClr val="FF0000"/>
                </a:solidFill>
                <a:uFillTx/>
                <a:latin typeface="Arial"/>
              </a:rPr>
              <a:t>+ DBD for detectors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2200" b="0" u="none" strike="noStrike">
                <a:solidFill>
                  <a:srgbClr val="000000"/>
                </a:solidFill>
                <a:uFillTx/>
                <a:latin typeface="Arial"/>
              </a:rPr>
              <a:t>Footprint 31 km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2200" b="0" u="none" strike="noStrike">
                <a:solidFill>
                  <a:srgbClr val="000000"/>
                </a:solidFill>
                <a:uFillTx/>
                <a:latin typeface="Arial"/>
              </a:rPr>
              <a:t>Initial Energy 250 GeV – Footprint ~20km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02" name="Picture 801"/>
          <p:cNvPicPr/>
          <p:nvPr/>
        </p:nvPicPr>
        <p:blipFill>
          <a:blip r:embed="rId2"/>
          <a:stretch/>
        </p:blipFill>
        <p:spPr>
          <a:xfrm>
            <a:off x="2565000" y="1671120"/>
            <a:ext cx="906480" cy="622440"/>
          </a:xfrm>
          <a:prstGeom prst="rect">
            <a:avLst/>
          </a:prstGeom>
          <a:ln w="0">
            <a:noFill/>
          </a:ln>
        </p:spPr>
      </p:pic>
      <p:sp>
        <p:nvSpPr>
          <p:cNvPr id="803" name="TextBox 802"/>
          <p:cNvSpPr txBox="1"/>
          <p:nvPr/>
        </p:nvSpPr>
        <p:spPr>
          <a:xfrm>
            <a:off x="1868040" y="4542840"/>
            <a:ext cx="12817800" cy="6022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Under discussion in Japanese Gouvernment and inernational community</a:t>
            </a:r>
          </a:p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Recently: Budget request by Japanese Government of for ILC related accelerator studies (10 Oku Yen = doubling of budget) </a:t>
            </a:r>
          </a:p>
        </p:txBody>
      </p:sp>
      <p:pic>
        <p:nvPicPr>
          <p:cNvPr id="804" name="Picture 803"/>
          <p:cNvPicPr/>
          <p:nvPr/>
        </p:nvPicPr>
        <p:blipFill>
          <a:blip r:embed="rId3"/>
          <a:stretch/>
        </p:blipFill>
        <p:spPr>
          <a:xfrm>
            <a:off x="1418400" y="864720"/>
            <a:ext cx="8528760" cy="3625200"/>
          </a:xfrm>
          <a:prstGeom prst="rect">
            <a:avLst/>
          </a:prstGeom>
          <a:ln w="0">
            <a:noFill/>
          </a:ln>
        </p:spPr>
      </p:pic>
      <p:pic>
        <p:nvPicPr>
          <p:cNvPr id="805" name="Picture 804"/>
          <p:cNvPicPr/>
          <p:nvPr/>
        </p:nvPicPr>
        <p:blipFill>
          <a:blip r:embed="rId2"/>
          <a:stretch/>
        </p:blipFill>
        <p:spPr>
          <a:xfrm>
            <a:off x="2564640" y="1491480"/>
            <a:ext cx="906480" cy="622440"/>
          </a:xfrm>
          <a:prstGeom prst="rect">
            <a:avLst/>
          </a:prstGeom>
          <a:ln w="0">
            <a:noFill/>
          </a:ln>
        </p:spPr>
      </p:pic>
      <p:pic>
        <p:nvPicPr>
          <p:cNvPr id="806" name="Picture 805"/>
          <p:cNvPicPr/>
          <p:nvPr/>
        </p:nvPicPr>
        <p:blipFill>
          <a:blip r:embed="rId4"/>
          <a:stretch/>
        </p:blipFill>
        <p:spPr>
          <a:xfrm>
            <a:off x="956880" y="5486400"/>
            <a:ext cx="4255200" cy="2548800"/>
          </a:xfrm>
          <a:prstGeom prst="rect">
            <a:avLst/>
          </a:prstGeom>
          <a:ln w="0">
            <a:noFill/>
          </a:ln>
        </p:spPr>
      </p:pic>
      <p:sp>
        <p:nvSpPr>
          <p:cNvPr id="807" name="TextBox 806"/>
          <p:cNvSpPr txBox="1"/>
          <p:nvPr/>
        </p:nvSpPr>
        <p:spPr>
          <a:xfrm>
            <a:off x="6616800" y="7112160"/>
            <a:ext cx="6488280" cy="12272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FF"/>
                </a:solidFill>
                <a:uFillTx/>
                <a:latin typeface="Arial"/>
              </a:rPr>
              <a:t>Since 2020 ILC Development is organised within 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FF"/>
                </a:solidFill>
                <a:uFillTx/>
                <a:latin typeface="Arial"/>
              </a:rPr>
              <a:t>International Development Team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https://linearcollider.org/team/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08" name="Picture 807"/>
          <p:cNvPicPr/>
          <p:nvPr/>
        </p:nvPicPr>
        <p:blipFill>
          <a:blip r:embed="rId5"/>
          <a:stretch/>
        </p:blipFill>
        <p:spPr>
          <a:xfrm rot="16200000">
            <a:off x="9041400" y="3881160"/>
            <a:ext cx="1602000" cy="4917600"/>
          </a:xfrm>
          <a:prstGeom prst="rect">
            <a:avLst/>
          </a:prstGeom>
          <a:ln w="0">
            <a:noFill/>
          </a:ln>
        </p:spPr>
      </p:pic>
      <p:sp>
        <p:nvSpPr>
          <p:cNvPr id="809" name="TextBox 808"/>
          <p:cNvSpPr txBox="1"/>
          <p:nvPr/>
        </p:nvSpPr>
        <p:spPr>
          <a:xfrm>
            <a:off x="8085600" y="5231520"/>
            <a:ext cx="3332520" cy="4028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FF"/>
                </a:solidFill>
                <a:uFillTx/>
                <a:latin typeface="Arial"/>
              </a:rPr>
              <a:t>ILC Nine-Cell SRF Cavity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10" name="TextBox 809"/>
          <p:cNvSpPr txBox="1"/>
          <p:nvPr/>
        </p:nvSpPr>
        <p:spPr>
          <a:xfrm>
            <a:off x="1064160" y="8013600"/>
            <a:ext cx="4112640" cy="4302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Design Gradient: 31,5 MV/m </a:t>
            </a:r>
          </a:p>
        </p:txBody>
      </p:sp>
      <p:sp>
        <p:nvSpPr>
          <p:cNvPr id="811" name="Rectangle 810"/>
          <p:cNvSpPr/>
          <p:nvPr/>
        </p:nvSpPr>
        <p:spPr>
          <a:xfrm>
            <a:off x="7132320" y="5394960"/>
            <a:ext cx="457200" cy="64008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BD6FC11A-3959-43E4-91F5-5DD8E2C496A8}" type="slidenum">
              <a:rPr/>
              <a:t>65</a:t>
            </a:fld>
            <a:endParaRPr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Phase Transition in Standard Model   </a:t>
            </a:r>
          </a:p>
        </p:txBody>
      </p:sp>
      <p:pic>
        <p:nvPicPr>
          <p:cNvPr id="816" name="Picture 815"/>
          <p:cNvPicPr/>
          <p:nvPr/>
        </p:nvPicPr>
        <p:blipFill>
          <a:blip r:embed="rId2"/>
          <a:stretch/>
        </p:blipFill>
        <p:spPr>
          <a:xfrm>
            <a:off x="8749440" y="1882800"/>
            <a:ext cx="3757320" cy="3278520"/>
          </a:xfrm>
          <a:prstGeom prst="rect">
            <a:avLst/>
          </a:prstGeom>
          <a:ln w="0">
            <a:noFill/>
          </a:ln>
        </p:spPr>
      </p:pic>
      <p:sp>
        <p:nvSpPr>
          <p:cNvPr id="817" name="TextBox 816"/>
          <p:cNvSpPr txBox="1"/>
          <p:nvPr/>
        </p:nvSpPr>
        <p:spPr>
          <a:xfrm>
            <a:off x="1760760" y="5163840"/>
            <a:ext cx="6214320" cy="16556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ea typeface="ＭＳ Ｐゴシック"/>
              </a:rPr>
              <a:t>- Coexistence Two minima at</a:t>
            </a:r>
            <a:r>
              <a:rPr lang="en-US" sz="2400" b="1" u="none" strike="noStrike">
                <a:solidFill>
                  <a:srgbClr val="FF0000"/>
                </a:solidFill>
                <a:uFillTx/>
                <a:latin typeface="Arial"/>
                <a:ea typeface="ＭＳ Ｐゴシック"/>
              </a:rPr>
              <a:t> 0 and v</a:t>
            </a:r>
            <a:r>
              <a:rPr lang="en-US" sz="2400" b="1" u="none" strike="noStrike" baseline="-8000">
                <a:solidFill>
                  <a:srgbClr val="FF0000"/>
                </a:solidFill>
                <a:uFillTx/>
                <a:latin typeface="Arial"/>
                <a:ea typeface="ＭＳ Ｐゴシック"/>
              </a:rPr>
              <a:t>c </a:t>
            </a:r>
            <a:r>
              <a:rPr lang="en-US" sz="2400" b="1" u="none" strike="noStrike">
                <a:solidFill>
                  <a:srgbClr val="FF0000"/>
                </a:solidFill>
                <a:uFillTx/>
                <a:latin typeface="Arial"/>
                <a:ea typeface="ＭＳ Ｐゴシック"/>
              </a:rPr>
              <a:t>at T</a:t>
            </a:r>
            <a:r>
              <a:rPr lang="en-US" sz="2400" b="1" u="none" strike="noStrike" baseline="-8000">
                <a:solidFill>
                  <a:srgbClr val="FF0000"/>
                </a:solidFill>
                <a:uFillTx/>
                <a:latin typeface="Arial"/>
                <a:ea typeface="ＭＳ Ｐゴシック"/>
              </a:rPr>
              <a:t>C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ea typeface="ＭＳ Ｐゴシック"/>
              </a:rPr>
              <a:t>=&gt; 1</a:t>
            </a:r>
            <a:r>
              <a:rPr lang="en-US" sz="2400" b="0" u="none" strike="noStrike" baseline="33000">
                <a:solidFill>
                  <a:srgbClr val="000000"/>
                </a:solidFill>
                <a:uFillTx/>
                <a:latin typeface="Arial"/>
                <a:ea typeface="ＭＳ Ｐゴシック"/>
              </a:rPr>
              <a:t>st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ea typeface="ＭＳ Ｐゴシック"/>
              </a:rPr>
              <a:t> order phase transition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ea typeface="ＭＳ Ｐゴシック"/>
              </a:rPr>
              <a:t>and development into “today's” shape at T=0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18" name="TextBox 817"/>
          <p:cNvSpPr txBox="1"/>
          <p:nvPr/>
        </p:nvSpPr>
        <p:spPr>
          <a:xfrm>
            <a:off x="8976600" y="4324320"/>
            <a:ext cx="2243160" cy="5583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ea typeface="ＭＳ Ｐゴシック"/>
              </a:rPr>
              <a:t>M</a:t>
            </a:r>
            <a:r>
              <a:rPr lang="en-US" sz="2400" b="0" u="none" strike="noStrike" baseline="-8000">
                <a:solidFill>
                  <a:srgbClr val="000000"/>
                </a:solidFill>
                <a:uFillTx/>
                <a:latin typeface="Arial"/>
                <a:ea typeface="ＭＳ Ｐゴシック"/>
              </a:rPr>
              <a:t>H 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ea typeface="ＭＳ Ｐゴシック"/>
              </a:rPr>
              <a:t>&gt; 70 GeV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19" name="TextBox 818"/>
          <p:cNvSpPr txBox="1"/>
          <p:nvPr/>
        </p:nvSpPr>
        <p:spPr>
          <a:xfrm>
            <a:off x="8691480" y="5223960"/>
            <a:ext cx="6257880" cy="12898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ea typeface="ＭＳ Ｐゴシック"/>
              </a:rPr>
              <a:t>- No coexistence of two minima at </a:t>
            </a:r>
            <a:r>
              <a:rPr lang="en-US" sz="2400" b="1" u="none" strike="noStrike">
                <a:solidFill>
                  <a:srgbClr val="FF0000"/>
                </a:solidFill>
                <a:uFillTx/>
                <a:latin typeface="Arial"/>
                <a:ea typeface="ＭＳ Ｐゴシック"/>
              </a:rPr>
              <a:t>0 and v</a:t>
            </a:r>
            <a:r>
              <a:rPr lang="en-US" sz="2400" b="1" u="none" strike="noStrike" baseline="-8000">
                <a:solidFill>
                  <a:srgbClr val="FF0000"/>
                </a:solidFill>
                <a:uFillTx/>
                <a:latin typeface="Arial"/>
                <a:ea typeface="ＭＳ Ｐゴシック"/>
              </a:rPr>
              <a:t>c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ea typeface="ＭＳ Ｐゴシック"/>
              </a:rPr>
              <a:t>=&gt; Cross over into “today's” shape at T=0 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20" name="TextBox 819"/>
          <p:cNvSpPr txBox="1"/>
          <p:nvPr/>
        </p:nvSpPr>
        <p:spPr>
          <a:xfrm>
            <a:off x="2910240" y="7052040"/>
            <a:ext cx="10831680" cy="1187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  <a:ea typeface="ＭＳ Ｐゴシック"/>
              </a:rPr>
              <a:t>The discovered Higgs is too heavy to provoke a 1</a:t>
            </a:r>
            <a:r>
              <a:rPr lang="en-US" sz="2400" b="0" u="none" strike="noStrike" baseline="33000">
                <a:solidFill>
                  <a:srgbClr val="FF0000"/>
                </a:solidFill>
                <a:uFillTx/>
                <a:latin typeface="Arial"/>
                <a:ea typeface="ＭＳ Ｐゴシック"/>
              </a:rPr>
              <a:t>st</a:t>
            </a:r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  <a:ea typeface="ＭＳ Ｐゴシック"/>
              </a:rPr>
              <a:t> order phase transition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  <a:ea typeface="ＭＳ Ｐゴシック"/>
              </a:rPr>
              <a:t>=&gt; New physics needed 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21" name="TextBox 820"/>
          <p:cNvSpPr txBox="1"/>
          <p:nvPr/>
        </p:nvSpPr>
        <p:spPr>
          <a:xfrm>
            <a:off x="4974480" y="1144440"/>
            <a:ext cx="721008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  <a:ea typeface="ＭＳ Ｐゴシック"/>
              </a:rPr>
              <a:t>Electroweak Baryogenesis requires 1</a:t>
            </a:r>
            <a:r>
              <a:rPr lang="en-US" sz="2400" b="0" u="none" strike="noStrike" baseline="33000">
                <a:solidFill>
                  <a:srgbClr val="FF0000"/>
                </a:solidFill>
                <a:uFillTx/>
                <a:latin typeface="Arial"/>
                <a:ea typeface="ＭＳ Ｐゴシック"/>
              </a:rPr>
              <a:t>st</a:t>
            </a:r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  <a:ea typeface="ＭＳ Ｐゴシック"/>
              </a:rPr>
              <a:t> Order PT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22" name="Picture 821"/>
          <p:cNvPicPr/>
          <p:nvPr/>
        </p:nvPicPr>
        <p:blipFill>
          <a:blip r:embed="rId3"/>
          <a:stretch/>
        </p:blipFill>
        <p:spPr>
          <a:xfrm>
            <a:off x="2811960" y="1675440"/>
            <a:ext cx="3730680" cy="3200400"/>
          </a:xfrm>
          <a:prstGeom prst="rect">
            <a:avLst/>
          </a:prstGeom>
          <a:ln w="0">
            <a:noFill/>
          </a:ln>
        </p:spPr>
      </p:pic>
      <p:sp>
        <p:nvSpPr>
          <p:cNvPr id="823" name="TextBox 822"/>
          <p:cNvSpPr txBox="1"/>
          <p:nvPr/>
        </p:nvSpPr>
        <p:spPr>
          <a:xfrm>
            <a:off x="3178800" y="4177080"/>
            <a:ext cx="2026080" cy="5583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ea typeface="ＭＳ Ｐゴシック"/>
              </a:rPr>
              <a:t>M</a:t>
            </a:r>
            <a:r>
              <a:rPr lang="en-US" sz="2400" b="0" u="none" strike="noStrike" baseline="-8000">
                <a:solidFill>
                  <a:srgbClr val="000000"/>
                </a:solidFill>
                <a:uFillTx/>
                <a:latin typeface="Arial"/>
                <a:ea typeface="ＭＳ Ｐゴシック"/>
              </a:rPr>
              <a:t>H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ea typeface="ＭＳ Ｐゴシック"/>
              </a:rPr>
              <a:t> &lt; 70 GeV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24" name="TextBox 823"/>
          <p:cNvSpPr txBox="1"/>
          <p:nvPr/>
        </p:nvSpPr>
        <p:spPr>
          <a:xfrm>
            <a:off x="10733400" y="1725120"/>
            <a:ext cx="1658880" cy="3038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  <a:ea typeface="ＭＳ Ｐゴシック"/>
              </a:rPr>
              <a:t>Drawings by Y. Nir</a:t>
            </a:r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Linear Electron-Positron Colliders </a:t>
            </a:r>
          </a:p>
        </p:txBody>
      </p:sp>
      <p:sp>
        <p:nvSpPr>
          <p:cNvPr id="835" name="Rectangle 834"/>
          <p:cNvSpPr/>
          <p:nvPr/>
        </p:nvSpPr>
        <p:spPr>
          <a:xfrm>
            <a:off x="9908640" y="1537920"/>
            <a:ext cx="5304240" cy="2593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en-GB" sz="2200" b="1" u="none" strike="noStrike">
                <a:solidFill>
                  <a:srgbClr val="0000FF"/>
                </a:solidFill>
                <a:uFillTx/>
                <a:latin typeface="Arial"/>
              </a:rPr>
              <a:t>Energy: 0.1 - 1 TeV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/>
            <a:r>
              <a:rPr lang="en-GB" sz="2200" b="1" u="none" strike="noStrike">
                <a:solidFill>
                  <a:srgbClr val="0000FF"/>
                </a:solidFill>
                <a:uFillTx/>
                <a:latin typeface="Arial"/>
              </a:rPr>
              <a:t>Electron (and positron)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/>
            <a:r>
              <a:rPr lang="en-GB" sz="2200" b="1" u="none" strike="noStrike">
                <a:solidFill>
                  <a:srgbClr val="0000FF"/>
                </a:solidFill>
                <a:uFillTx/>
                <a:latin typeface="Arial"/>
              </a:rPr>
              <a:t>polarisation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2200" b="1" u="none" strike="noStrike">
                <a:solidFill>
                  <a:srgbClr val="FF0000"/>
                </a:solidFill>
                <a:uFillTx/>
                <a:latin typeface="Arial"/>
              </a:rPr>
              <a:t>TDR in 2013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2200" b="1" u="none" strike="noStrike">
                <a:solidFill>
                  <a:srgbClr val="FF0000"/>
                </a:solidFill>
                <a:uFillTx/>
                <a:latin typeface="Arial"/>
              </a:rPr>
              <a:t>+ DBD for detectors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2200" b="0" u="none" strike="noStrike">
                <a:solidFill>
                  <a:srgbClr val="000000"/>
                </a:solidFill>
                <a:uFillTx/>
                <a:latin typeface="Arial"/>
              </a:rPr>
              <a:t>Footprint 31 km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2200" b="0" u="none" strike="noStrike">
                <a:solidFill>
                  <a:srgbClr val="000000"/>
                </a:solidFill>
                <a:uFillTx/>
                <a:latin typeface="Arial"/>
              </a:rPr>
              <a:t>Initial Energy 250 GeV – Footprint ~20km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36" name="Rectangle 835"/>
          <p:cNvSpPr/>
          <p:nvPr/>
        </p:nvSpPr>
        <p:spPr>
          <a:xfrm>
            <a:off x="10837800" y="5577480"/>
            <a:ext cx="3048840" cy="228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en-GB" sz="2200" b="1" u="none" strike="noStrike">
                <a:solidFill>
                  <a:srgbClr val="0000FF"/>
                </a:solidFill>
                <a:uFillTx/>
                <a:latin typeface="Arial"/>
              </a:rPr>
              <a:t>Energy: 0.4 - 3 TeV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/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/>
            <a:r>
              <a:rPr lang="en-GB" sz="2200" b="1" u="none" strike="noStrike">
                <a:solidFill>
                  <a:srgbClr val="FF0000"/>
                </a:solidFill>
                <a:uFillTx/>
                <a:latin typeface="Arial"/>
              </a:rPr>
              <a:t>CDR in 2012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/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/>
            <a:r>
              <a:rPr lang="en-GB" sz="2200" b="0" u="none" strike="noStrike">
                <a:solidFill>
                  <a:srgbClr val="000000"/>
                </a:solidFill>
                <a:uFillTx/>
                <a:latin typeface="Arial"/>
              </a:rPr>
              <a:t>Footprint 48km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2200" b="0" u="none" strike="noStrike">
                <a:solidFill>
                  <a:srgbClr val="000000"/>
                </a:solidFill>
                <a:uFillTx/>
                <a:latin typeface="Arial"/>
              </a:rPr>
              <a:t>Initial Energy 380 GeV 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37" name="Picture 836"/>
          <p:cNvPicPr/>
          <p:nvPr/>
        </p:nvPicPr>
        <p:blipFill>
          <a:blip r:embed="rId2"/>
          <a:stretch/>
        </p:blipFill>
        <p:spPr>
          <a:xfrm>
            <a:off x="2565000" y="1563120"/>
            <a:ext cx="906480" cy="622440"/>
          </a:xfrm>
          <a:prstGeom prst="rect">
            <a:avLst/>
          </a:prstGeom>
          <a:ln w="0">
            <a:noFill/>
          </a:ln>
        </p:spPr>
      </p:pic>
      <p:sp>
        <p:nvSpPr>
          <p:cNvPr id="838" name="TextBox 837"/>
          <p:cNvSpPr txBox="1"/>
          <p:nvPr/>
        </p:nvSpPr>
        <p:spPr>
          <a:xfrm>
            <a:off x="1868040" y="4686840"/>
            <a:ext cx="1201140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Japanese Gouvernment expressed its interest in project in March 2019</a:t>
            </a:r>
          </a:p>
        </p:txBody>
      </p:sp>
      <p:pic>
        <p:nvPicPr>
          <p:cNvPr id="839" name="Picture 838"/>
          <p:cNvPicPr/>
          <p:nvPr/>
        </p:nvPicPr>
        <p:blipFill>
          <a:blip r:embed="rId3"/>
          <a:stretch/>
        </p:blipFill>
        <p:spPr>
          <a:xfrm>
            <a:off x="1418400" y="1152720"/>
            <a:ext cx="8528760" cy="3625200"/>
          </a:xfrm>
          <a:prstGeom prst="rect">
            <a:avLst/>
          </a:prstGeom>
          <a:ln w="0">
            <a:noFill/>
          </a:ln>
        </p:spPr>
      </p:pic>
      <p:pic>
        <p:nvPicPr>
          <p:cNvPr id="840" name="Picture 839"/>
          <p:cNvPicPr/>
          <p:nvPr/>
        </p:nvPicPr>
        <p:blipFill>
          <a:blip r:embed="rId4"/>
          <a:stretch/>
        </p:blipFill>
        <p:spPr>
          <a:xfrm>
            <a:off x="1824120" y="5081400"/>
            <a:ext cx="8114040" cy="3450240"/>
          </a:xfrm>
          <a:prstGeom prst="rect">
            <a:avLst/>
          </a:prstGeom>
          <a:ln w="0">
            <a:noFill/>
          </a:ln>
        </p:spPr>
      </p:pic>
      <p:pic>
        <p:nvPicPr>
          <p:cNvPr id="841" name="Picture 840"/>
          <p:cNvPicPr/>
          <p:nvPr/>
        </p:nvPicPr>
        <p:blipFill>
          <a:blip r:embed="rId5"/>
          <a:stretch/>
        </p:blipFill>
        <p:spPr>
          <a:xfrm>
            <a:off x="2020320" y="6922080"/>
            <a:ext cx="1321200" cy="1321200"/>
          </a:xfrm>
          <a:prstGeom prst="rect">
            <a:avLst/>
          </a:prstGeom>
          <a:ln w="0">
            <a:noFill/>
          </a:ln>
        </p:spPr>
      </p:pic>
      <p:sp>
        <p:nvSpPr>
          <p:cNvPr id="842" name="TextBox 841"/>
          <p:cNvSpPr txBox="1"/>
          <p:nvPr/>
        </p:nvSpPr>
        <p:spPr>
          <a:xfrm>
            <a:off x="2000880" y="8267040"/>
            <a:ext cx="448596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Possible future project at CERN</a:t>
            </a:r>
          </a:p>
        </p:txBody>
      </p:sp>
      <p:pic>
        <p:nvPicPr>
          <p:cNvPr id="843" name="Picture 842"/>
          <p:cNvPicPr/>
          <p:nvPr/>
        </p:nvPicPr>
        <p:blipFill>
          <a:blip r:embed="rId2"/>
          <a:stretch/>
        </p:blipFill>
        <p:spPr>
          <a:xfrm>
            <a:off x="2564640" y="1563480"/>
            <a:ext cx="906480" cy="622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600" b="1" u="none" strike="noStrike">
                <a:solidFill>
                  <a:srgbClr val="FF6600"/>
                </a:solidFill>
                <a:uFillTx/>
                <a:latin typeface="Arial"/>
              </a:rPr>
              <a:t>Linear Electron Positron Colliders</a:t>
            </a:r>
            <a:endParaRPr lang="en-US" sz="360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845" name="Rectangle 844"/>
          <p:cNvSpPr/>
          <p:nvPr/>
        </p:nvSpPr>
        <p:spPr>
          <a:xfrm>
            <a:off x="10355400" y="1438200"/>
            <a:ext cx="3048840" cy="2593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en-GB" sz="2200" b="1" u="none" strike="noStrike">
                <a:solidFill>
                  <a:srgbClr val="0000FF"/>
                </a:solidFill>
                <a:uFillTx/>
                <a:latin typeface="Arial"/>
              </a:rPr>
              <a:t>Energy: 0.4 - 3 TeV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/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/>
            <a:r>
              <a:rPr lang="en-GB" sz="2200" b="1" u="none" strike="noStrike">
                <a:solidFill>
                  <a:srgbClr val="FF0000"/>
                </a:solidFill>
                <a:uFillTx/>
                <a:latin typeface="Arial"/>
              </a:rPr>
              <a:t>CDR in 2012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/>
            <a:r>
              <a:rPr lang="en-GB" sz="2200" b="1" u="none" strike="noStrike">
                <a:solidFill>
                  <a:srgbClr val="FF0000"/>
                </a:solidFill>
                <a:uFillTx/>
                <a:latin typeface="Arial"/>
              </a:rPr>
              <a:t>Update 2016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/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/>
            <a:r>
              <a:rPr lang="en-GB" sz="2200" b="0" u="none" strike="noStrike">
                <a:solidFill>
                  <a:srgbClr val="000000"/>
                </a:solidFill>
                <a:uFillTx/>
                <a:latin typeface="Arial"/>
              </a:rPr>
              <a:t>Footprint 48km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2200" b="0" u="none" strike="noStrike">
                <a:solidFill>
                  <a:srgbClr val="000000"/>
                </a:solidFill>
                <a:uFillTx/>
                <a:latin typeface="Arial"/>
              </a:rPr>
              <a:t>Initial Energy 380 GeV 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46" name="Picture 845"/>
          <p:cNvPicPr/>
          <p:nvPr/>
        </p:nvPicPr>
        <p:blipFill>
          <a:blip r:embed="rId2"/>
          <a:stretch/>
        </p:blipFill>
        <p:spPr>
          <a:xfrm>
            <a:off x="914400" y="1304640"/>
            <a:ext cx="8114040" cy="3450240"/>
          </a:xfrm>
          <a:prstGeom prst="rect">
            <a:avLst/>
          </a:prstGeom>
          <a:ln w="0">
            <a:noFill/>
          </a:ln>
        </p:spPr>
      </p:pic>
      <p:pic>
        <p:nvPicPr>
          <p:cNvPr id="847" name="Picture 846"/>
          <p:cNvPicPr/>
          <p:nvPr/>
        </p:nvPicPr>
        <p:blipFill>
          <a:blip r:embed="rId3"/>
          <a:stretch/>
        </p:blipFill>
        <p:spPr>
          <a:xfrm>
            <a:off x="1110600" y="3145320"/>
            <a:ext cx="1321200" cy="1321200"/>
          </a:xfrm>
          <a:prstGeom prst="rect">
            <a:avLst/>
          </a:prstGeom>
          <a:ln w="0">
            <a:noFill/>
          </a:ln>
        </p:spPr>
      </p:pic>
      <p:sp>
        <p:nvSpPr>
          <p:cNvPr id="848" name="TextBox 847"/>
          <p:cNvSpPr txBox="1"/>
          <p:nvPr/>
        </p:nvSpPr>
        <p:spPr>
          <a:xfrm>
            <a:off x="1110600" y="4289400"/>
            <a:ext cx="3774240" cy="3952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algn="r"/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Possible future project of CERN</a:t>
            </a:r>
          </a:p>
        </p:txBody>
      </p:sp>
      <p:pic>
        <p:nvPicPr>
          <p:cNvPr id="849" name="Picture 848"/>
          <p:cNvPicPr/>
          <p:nvPr/>
        </p:nvPicPr>
        <p:blipFill>
          <a:blip r:embed="rId4"/>
          <a:stretch/>
        </p:blipFill>
        <p:spPr>
          <a:xfrm>
            <a:off x="827280" y="5209200"/>
            <a:ext cx="5659200" cy="2998800"/>
          </a:xfrm>
          <a:prstGeom prst="rect">
            <a:avLst/>
          </a:prstGeom>
          <a:ln w="0">
            <a:noFill/>
          </a:ln>
        </p:spPr>
      </p:pic>
      <p:pic>
        <p:nvPicPr>
          <p:cNvPr id="850" name="Picture 849"/>
          <p:cNvPicPr/>
          <p:nvPr/>
        </p:nvPicPr>
        <p:blipFill>
          <a:blip r:embed="rId5"/>
          <a:stretch/>
        </p:blipFill>
        <p:spPr>
          <a:xfrm>
            <a:off x="7046280" y="5212080"/>
            <a:ext cx="799920" cy="806760"/>
          </a:xfrm>
          <a:prstGeom prst="rect">
            <a:avLst/>
          </a:prstGeom>
          <a:ln w="0">
            <a:noFill/>
          </a:ln>
        </p:spPr>
      </p:pic>
      <p:sp>
        <p:nvSpPr>
          <p:cNvPr id="851" name="TextBox 850"/>
          <p:cNvSpPr txBox="1"/>
          <p:nvPr/>
        </p:nvSpPr>
        <p:spPr>
          <a:xfrm>
            <a:off x="8236440" y="5421960"/>
            <a:ext cx="3010680" cy="4302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Cool Copper Collider</a:t>
            </a:r>
          </a:p>
        </p:txBody>
      </p:sp>
      <p:sp>
        <p:nvSpPr>
          <p:cNvPr id="852" name="TextBox 851"/>
          <p:cNvSpPr txBox="1"/>
          <p:nvPr/>
        </p:nvSpPr>
        <p:spPr>
          <a:xfrm>
            <a:off x="7315200" y="6309360"/>
            <a:ext cx="6998760" cy="11098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Based on new RF Technology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Operation at Cryogenic temperature (LN2 ~ 80K)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Aiming at gradients of 120 MV/m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0B86CF9B-E035-4D62-BC72-522387EF2C84}" type="slidenum">
              <a:rPr/>
              <a:t>68</a:t>
            </a:fld>
            <a:endParaRPr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PlaceHolder 1"/>
          <p:cNvSpPr>
            <a:spLocks noGrp="1"/>
          </p:cNvSpPr>
          <p:nvPr>
            <p:ph type="title"/>
          </p:nvPr>
        </p:nvSpPr>
        <p:spPr>
          <a:xfrm>
            <a:off x="784440" y="127800"/>
            <a:ext cx="14121360" cy="7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370" b="1" u="none" strike="noStrike">
                <a:solidFill>
                  <a:srgbClr val="FF9900"/>
                </a:solidFill>
                <a:uFillTx/>
                <a:latin typeface="Arial"/>
              </a:rPr>
              <a:t>New physics?</a:t>
            </a:r>
          </a:p>
        </p:txBody>
      </p:sp>
      <p:sp>
        <p:nvSpPr>
          <p:cNvPr id="854" name="Espace réservé du numéro de diapositive 4"/>
          <p:cNvSpPr/>
          <p:nvPr/>
        </p:nvSpPr>
        <p:spPr>
          <a:xfrm>
            <a:off x="11251440" y="10643040"/>
            <a:ext cx="3652560" cy="80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16000" indent="-216000" algn="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fld id="{04B3C640-DB22-4A44-BC29-8056AAF6A956}" type="slidenum">
              <a:rPr lang="en-US" sz="1400" b="0" i="1" u="none" strike="noStrike">
                <a:solidFill>
                  <a:srgbClr val="000000"/>
                </a:solidFill>
                <a:uFillTx/>
                <a:latin typeface="Bitstream Vera Serif"/>
                <a:ea typeface="Bitstream Vera Sans"/>
              </a:rPr>
              <a:t>69</a:t>
            </a:fld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55" name="TextBox 854"/>
          <p:cNvSpPr txBox="1"/>
          <p:nvPr/>
        </p:nvSpPr>
        <p:spPr>
          <a:xfrm>
            <a:off x="570960" y="7772400"/>
            <a:ext cx="3260520" cy="4017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i="1" u="none" strike="noStrike">
                <a:solidFill>
                  <a:srgbClr val="000000"/>
                </a:solidFill>
                <a:uFillTx/>
                <a:latin typeface="Arial"/>
              </a:rPr>
              <a:t>M. Perelstein: AWLC2017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56" name="Picture 855"/>
          <p:cNvPicPr/>
          <p:nvPr/>
        </p:nvPicPr>
        <p:blipFill>
          <a:blip r:embed="rId2"/>
          <a:stretch/>
        </p:blipFill>
        <p:spPr>
          <a:xfrm>
            <a:off x="3359160" y="1210680"/>
            <a:ext cx="10918080" cy="68306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BD78ACD7-018E-484A-9559-7E795AC5011E}" type="slidenum">
              <a:t>69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600" b="1" u="none" strike="noStrike">
                <a:solidFill>
                  <a:srgbClr val="FF6600"/>
                </a:solidFill>
                <a:uFillTx/>
                <a:latin typeface="Arial"/>
              </a:rPr>
              <a:t>Future Projects – Linear Colliders</a:t>
            </a:r>
            <a:endParaRPr lang="en-US" sz="360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pic>
        <p:nvPicPr>
          <p:cNvPr id="136" name="Picture 135"/>
          <p:cNvPicPr/>
          <p:nvPr/>
        </p:nvPicPr>
        <p:blipFill>
          <a:blip r:embed="rId2"/>
          <a:stretch/>
        </p:blipFill>
        <p:spPr>
          <a:xfrm>
            <a:off x="2001240" y="2862000"/>
            <a:ext cx="1668240" cy="1155600"/>
          </a:xfrm>
          <a:prstGeom prst="rect">
            <a:avLst/>
          </a:prstGeom>
          <a:ln w="0">
            <a:noFill/>
          </a:ln>
        </p:spPr>
      </p:pic>
      <p:pic>
        <p:nvPicPr>
          <p:cNvPr id="137" name="Picture 136"/>
          <p:cNvPicPr/>
          <p:nvPr/>
        </p:nvPicPr>
        <p:blipFill>
          <a:blip r:embed="rId3"/>
          <a:stretch/>
        </p:blipFill>
        <p:spPr>
          <a:xfrm>
            <a:off x="4837320" y="2712240"/>
            <a:ext cx="1810440" cy="1810440"/>
          </a:xfrm>
          <a:prstGeom prst="rect">
            <a:avLst/>
          </a:prstGeom>
          <a:ln w="0">
            <a:noFill/>
          </a:ln>
        </p:spPr>
      </p:pic>
      <p:pic>
        <p:nvPicPr>
          <p:cNvPr id="138" name="Picture 137"/>
          <p:cNvPicPr/>
          <p:nvPr/>
        </p:nvPicPr>
        <p:blipFill>
          <a:blip r:embed="rId4"/>
          <a:stretch/>
        </p:blipFill>
        <p:spPr>
          <a:xfrm>
            <a:off x="8099280" y="2862000"/>
            <a:ext cx="1217160" cy="1230840"/>
          </a:xfrm>
          <a:prstGeom prst="rect">
            <a:avLst/>
          </a:prstGeom>
          <a:ln w="0">
            <a:noFill/>
          </a:ln>
        </p:spPr>
      </p:pic>
      <p:sp>
        <p:nvSpPr>
          <p:cNvPr id="139" name="TextBox 138"/>
          <p:cNvSpPr txBox="1"/>
          <p:nvPr/>
        </p:nvSpPr>
        <p:spPr>
          <a:xfrm>
            <a:off x="10137960" y="3177360"/>
            <a:ext cx="4263480" cy="6998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4000" b="1" u="none" strike="noStrike">
                <a:solidFill>
                  <a:srgbClr val="FF0000"/>
                </a:solidFill>
                <a:uFillTx/>
                <a:latin typeface="Arial"/>
              </a:rPr>
              <a:t>HALHF and PWA</a:t>
            </a:r>
            <a:endParaRPr lang="en-US" sz="4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4286880" y="5506200"/>
            <a:ext cx="6582960" cy="6998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4000" b="0" u="none" strike="noStrike">
                <a:solidFill>
                  <a:srgbClr val="000000"/>
                </a:solidFill>
                <a:uFillTx/>
                <a:latin typeface="Arial"/>
              </a:rPr>
              <a:t>Linear Collider Facility - LCF</a:t>
            </a:r>
          </a:p>
        </p:txBody>
      </p:sp>
      <p:sp>
        <p:nvSpPr>
          <p:cNvPr id="141" name="Rectangle 140"/>
          <p:cNvSpPr/>
          <p:nvPr/>
        </p:nvSpPr>
        <p:spPr>
          <a:xfrm>
            <a:off x="4059720" y="5310720"/>
            <a:ext cx="7223760" cy="1188720"/>
          </a:xfrm>
          <a:prstGeom prst="rect">
            <a:avLst/>
          </a:prstGeom>
          <a:noFill/>
          <a:ln w="5472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17000" tIns="72000" rIns="117000" bIns="72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142" name="Elbow Connector 141"/>
          <p:cNvCxnSpPr>
            <a:stCxn id="136" idx="2"/>
            <a:endCxn id="141" idx="0"/>
          </p:cNvCxnSpPr>
          <p:nvPr/>
        </p:nvCxnSpPr>
        <p:spPr>
          <a:xfrm rot="16200000" flipH="1">
            <a:off x="4606920" y="2246040"/>
            <a:ext cx="1293480" cy="4836600"/>
          </a:xfrm>
          <a:prstGeom prst="bentConnector3">
            <a:avLst>
              <a:gd name="adj1" fmla="val 48942"/>
            </a:avLst>
          </a:prstGeom>
          <a:ln w="0">
            <a:solidFill>
              <a:srgbClr val="000000"/>
            </a:solidFill>
            <a:tailEnd type="triangle" w="med" len="med"/>
          </a:ln>
        </p:spPr>
      </p:cxnSp>
      <p:cxnSp>
        <p:nvCxnSpPr>
          <p:cNvPr id="143" name="Elbow Connector 142"/>
          <p:cNvCxnSpPr>
            <a:stCxn id="138" idx="0"/>
            <a:endCxn id="141" idx="0"/>
          </p:cNvCxnSpPr>
          <p:nvPr/>
        </p:nvCxnSpPr>
        <p:spPr>
          <a:xfrm rot="5400000">
            <a:off x="7580520" y="4183560"/>
            <a:ext cx="1218240" cy="1036440"/>
          </a:xfrm>
          <a:prstGeom prst="bentConnector3">
            <a:avLst>
              <a:gd name="adj1" fmla="val 48891"/>
            </a:avLst>
          </a:prstGeom>
          <a:ln w="0">
            <a:solidFill>
              <a:srgbClr val="000000"/>
            </a:solidFill>
            <a:tailEnd type="triangle" w="med" len="med"/>
          </a:ln>
        </p:spPr>
      </p:cxnSp>
      <p:cxnSp>
        <p:nvCxnSpPr>
          <p:cNvPr id="144" name="Elbow Connector 143"/>
          <p:cNvCxnSpPr>
            <a:endCxn id="141" idx="0"/>
          </p:cNvCxnSpPr>
          <p:nvPr/>
        </p:nvCxnSpPr>
        <p:spPr>
          <a:xfrm rot="16200000" flipH="1">
            <a:off x="6166440" y="3805560"/>
            <a:ext cx="1099800" cy="1910880"/>
          </a:xfrm>
          <a:prstGeom prst="bentConnector3">
            <a:avLst>
              <a:gd name="adj1" fmla="val 40569"/>
            </a:avLst>
          </a:prstGeom>
          <a:ln w="0">
            <a:solidFill>
              <a:srgbClr val="000000"/>
            </a:solidFill>
            <a:tailEnd type="triangle" w="med" len="med"/>
          </a:ln>
        </p:spPr>
      </p:cxnSp>
      <p:cxnSp>
        <p:nvCxnSpPr>
          <p:cNvPr id="145" name="Elbow Connector 144"/>
          <p:cNvCxnSpPr>
            <a:endCxn id="141" idx="0"/>
          </p:cNvCxnSpPr>
          <p:nvPr/>
        </p:nvCxnSpPr>
        <p:spPr>
          <a:xfrm rot="5400000">
            <a:off x="9325080" y="2375640"/>
            <a:ext cx="1281960" cy="4589280"/>
          </a:xfrm>
          <a:prstGeom prst="bentConnector3">
            <a:avLst>
              <a:gd name="adj1" fmla="val 50280"/>
            </a:avLst>
          </a:prstGeom>
          <a:ln w="0">
            <a:solidFill>
              <a:srgbClr val="000000"/>
            </a:solidFill>
            <a:tailEnd type="triangle" w="med" len="med"/>
          </a:ln>
        </p:spPr>
      </p:cxnSp>
      <p:sp>
        <p:nvSpPr>
          <p:cNvPr id="147" name="TextBox 146"/>
          <p:cNvSpPr txBox="1"/>
          <p:nvPr/>
        </p:nvSpPr>
        <p:spPr>
          <a:xfrm>
            <a:off x="266400" y="6917250"/>
            <a:ext cx="15153480" cy="7700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>
                <a:solidFill>
                  <a:srgbClr val="FF0000"/>
                </a:solidFill>
                <a:uFillTx/>
                <a:latin typeface="Arial"/>
              </a:rPr>
              <a:t>Linear Colliders would cover in a staged approach </a:t>
            </a:r>
            <a:r>
              <a:rPr lang="en-US" sz="2400" b="0" u="none" strike="noStrike" dirty="0" err="1">
                <a:solidFill>
                  <a:srgbClr val="FF0000"/>
                </a:solidFill>
                <a:uFillTx/>
                <a:latin typeface="Arial"/>
              </a:rPr>
              <a:t>centre</a:t>
            </a:r>
            <a:r>
              <a:rPr lang="en-US" sz="2400" b="0" u="none" strike="noStrike" dirty="0">
                <a:solidFill>
                  <a:srgbClr val="FF0000"/>
                </a:solidFill>
                <a:uFillTx/>
                <a:latin typeface="Arial"/>
              </a:rPr>
              <a:t>-of-mass energies between the Z-pole until multi-TeV</a:t>
            </a:r>
            <a:endParaRPr lang="en-US" sz="2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 err="1">
                <a:solidFill>
                  <a:srgbClr val="FF0000"/>
                </a:solidFill>
                <a:uFillTx/>
                <a:latin typeface="Arial"/>
              </a:rPr>
              <a:t>Polarised</a:t>
            </a:r>
            <a:r>
              <a:rPr lang="en-US" sz="2400" b="0" u="none" strike="noStrike" dirty="0">
                <a:solidFill>
                  <a:srgbClr val="FF0000"/>
                </a:solidFill>
                <a:uFillTx/>
                <a:latin typeface="Arial"/>
              </a:rPr>
              <a:t> beams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dirty="0">
                <a:solidFill>
                  <a:srgbClr val="FF0000"/>
                </a:solidFill>
                <a:latin typeface="Arial"/>
              </a:rPr>
              <a:t>Documents for all proposals see backup</a:t>
            </a:r>
            <a:endParaRPr lang="en-US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C2064CA7-B7DA-4DC5-86A6-4C9235EE502A}" type="slidenum">
              <a:rPr/>
              <a:t>7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409E152-0261-51D0-767C-8BEDE98C80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5420" y="1212129"/>
            <a:ext cx="4392000" cy="1331623"/>
          </a:xfrm>
          <a:prstGeom prst="rect">
            <a:avLst/>
          </a:prstGeom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EFT Framework and beam polarisation  </a:t>
            </a:r>
          </a:p>
        </p:txBody>
      </p:sp>
      <p:sp>
        <p:nvSpPr>
          <p:cNvPr id="858" name="TextBox 857"/>
          <p:cNvSpPr txBox="1"/>
          <p:nvPr/>
        </p:nvSpPr>
        <p:spPr>
          <a:xfrm>
            <a:off x="8803440" y="1953360"/>
            <a:ext cx="6514200" cy="56890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EFT adds additional spin structure to ZH </a:t>
            </a:r>
          </a:p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  production cross section (see backup)</a:t>
            </a:r>
          </a:p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  </a:t>
            </a:r>
          </a:p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  </a:t>
            </a:r>
          </a:p>
          <a:p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Precision for 2ab-1 polarised = 5ab-1 unpolarised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59" name="Picture 858"/>
          <p:cNvPicPr/>
          <p:nvPr/>
        </p:nvPicPr>
        <p:blipFill>
          <a:blip r:embed="rId2"/>
          <a:stretch/>
        </p:blipFill>
        <p:spPr>
          <a:xfrm>
            <a:off x="8878320" y="2779200"/>
            <a:ext cx="6574680" cy="3200400"/>
          </a:xfrm>
          <a:prstGeom prst="rect">
            <a:avLst/>
          </a:prstGeom>
          <a:ln w="0">
            <a:noFill/>
          </a:ln>
        </p:spPr>
      </p:pic>
      <p:sp>
        <p:nvSpPr>
          <p:cNvPr id="860" name="Straight Connector 859"/>
          <p:cNvSpPr/>
          <p:nvPr/>
        </p:nvSpPr>
        <p:spPr>
          <a:xfrm flipH="1">
            <a:off x="10823760" y="5662080"/>
            <a:ext cx="548640" cy="0"/>
          </a:xfrm>
          <a:prstGeom prst="line">
            <a:avLst/>
          </a:prstGeom>
          <a:ln w="0">
            <a:solidFill>
              <a:srgbClr val="6666FF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000" rIns="90000" bIns="-45000" anchor="ctr">
            <a:noAutofit/>
          </a:bodyPr>
          <a:lstStyle/>
          <a:p>
            <a:pPr algn="ctr"/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/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algn="ctr"/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61" name="TextBox 860"/>
          <p:cNvSpPr txBox="1"/>
          <p:nvPr/>
        </p:nvSpPr>
        <p:spPr>
          <a:xfrm>
            <a:off x="11363760" y="5515200"/>
            <a:ext cx="2926080" cy="603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6666FF"/>
                </a:solidFill>
                <a:uFillTx/>
                <a:latin typeface="Arial"/>
              </a:rPr>
              <a:t>Polarisation dependent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62" name="TextBox 861"/>
          <p:cNvSpPr txBox="1"/>
          <p:nvPr/>
        </p:nvSpPr>
        <p:spPr>
          <a:xfrm>
            <a:off x="12106080" y="4785120"/>
            <a:ext cx="3247560" cy="603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ALR(ZH) projects out cWW</a:t>
            </a:r>
          </a:p>
        </p:txBody>
      </p:sp>
      <p:pic>
        <p:nvPicPr>
          <p:cNvPr id="863" name="Picture 862"/>
          <p:cNvPicPr/>
          <p:nvPr/>
        </p:nvPicPr>
        <p:blipFill>
          <a:blip r:embed="rId3"/>
          <a:stretch/>
        </p:blipFill>
        <p:spPr>
          <a:xfrm>
            <a:off x="543600" y="1537920"/>
            <a:ext cx="8174880" cy="5943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Science drivers</a:t>
            </a:r>
          </a:p>
        </p:txBody>
      </p:sp>
      <p:graphicFrame>
        <p:nvGraphicFramePr>
          <p:cNvPr id="874" name="Object 873"/>
          <p:cNvGraphicFramePr/>
          <p:nvPr/>
        </p:nvGraphicFramePr>
        <p:xfrm>
          <a:off x="4622040" y="2721600"/>
          <a:ext cx="1528200" cy="1534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">
                  <p:embed/>
                </p:oleObj>
              </mc:Choice>
              <mc:Fallback>
                <p:oleObj r:id="rId2" imgW="0" imgH="0" progId="">
                  <p:embed/>
                  <p:pic>
                    <p:nvPicPr>
                      <p:cNvPr id="875" name=""/>
                      <p:cNvPicPr/>
                      <p:nvPr/>
                    </p:nvPicPr>
                    <p:blipFill>
                      <a:blip r:embed="rId3"/>
                      <a:stretch/>
                    </p:blipFill>
                    <p:spPr>
                      <a:xfrm>
                        <a:off x="4622040" y="2721600"/>
                        <a:ext cx="1528200" cy="153432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6" name="Cloud"/>
          <p:cNvSpPr/>
          <p:nvPr/>
        </p:nvSpPr>
        <p:spPr>
          <a:xfrm>
            <a:off x="2574000" y="1226520"/>
            <a:ext cx="2074680" cy="1392480"/>
          </a:xfrm>
          <a:prstGeom prst="pie">
            <a:avLst/>
          </a:prstGeom>
          <a:noFill/>
          <a:ln w="9360" cap="sq">
            <a:solidFill>
              <a:srgbClr val="000000"/>
            </a:solidFill>
            <a:miter/>
          </a:ln>
          <a:effectLst>
            <a:outerShdw dist="107932" dir="2700000" rotWithShape="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77" name="Litebulb"/>
          <p:cNvSpPr/>
          <p:nvPr/>
        </p:nvSpPr>
        <p:spPr>
          <a:xfrm>
            <a:off x="1525320" y="2893320"/>
            <a:ext cx="861840" cy="1115280"/>
          </a:xfrm>
          <a:prstGeom prst="pie">
            <a:avLst/>
          </a:prstGeom>
          <a:solidFill>
            <a:srgbClr val="FFFFCC"/>
          </a:solidFill>
          <a:ln w="57240" cap="sq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78" name="Rectangle 877"/>
          <p:cNvSpPr/>
          <p:nvPr/>
        </p:nvSpPr>
        <p:spPr>
          <a:xfrm>
            <a:off x="2608920" y="1676880"/>
            <a:ext cx="1910520" cy="398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t">
            <a:sp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Higgs Boson </a:t>
            </a:r>
          </a:p>
        </p:txBody>
      </p:sp>
      <p:sp>
        <p:nvSpPr>
          <p:cNvPr id="879" name="TextBox 878"/>
          <p:cNvSpPr txBox="1"/>
          <p:nvPr/>
        </p:nvSpPr>
        <p:spPr>
          <a:xfrm>
            <a:off x="576000" y="4253760"/>
            <a:ext cx="2705400" cy="4525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FF0000"/>
                </a:solidFill>
                <a:uFillTx/>
                <a:latin typeface="Arial"/>
              </a:rPr>
              <a:t>Elementary Scalar?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80" name="TextBox 879"/>
          <p:cNvSpPr txBox="1"/>
          <p:nvPr/>
        </p:nvSpPr>
        <p:spPr>
          <a:xfrm>
            <a:off x="4411080" y="4273920"/>
            <a:ext cx="2585160" cy="4525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FF0000"/>
                </a:solidFill>
                <a:uFillTx/>
                <a:latin typeface="Arial"/>
              </a:rPr>
              <a:t>Composite object</a:t>
            </a:r>
            <a:r>
              <a:rPr lang="en-US" sz="1400" b="0" u="none" strike="noStrike">
                <a:solidFill>
                  <a:srgbClr val="FF0000"/>
                </a:solidFill>
                <a:uFillTx/>
                <a:latin typeface="Arial"/>
              </a:rPr>
              <a:t>?</a:t>
            </a:r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81" name="Picture 880"/>
          <p:cNvPicPr/>
          <p:nvPr/>
        </p:nvPicPr>
        <p:blipFill>
          <a:blip r:embed="rId4"/>
          <a:stretch/>
        </p:blipFill>
        <p:spPr>
          <a:xfrm>
            <a:off x="8532360" y="1285560"/>
            <a:ext cx="5004000" cy="3506040"/>
          </a:xfrm>
          <a:prstGeom prst="rect">
            <a:avLst/>
          </a:prstGeom>
          <a:ln w="0">
            <a:noFill/>
          </a:ln>
        </p:spPr>
      </p:pic>
      <p:sp>
        <p:nvSpPr>
          <p:cNvPr id="882" name="Rectangle 881"/>
          <p:cNvSpPr/>
          <p:nvPr/>
        </p:nvSpPr>
        <p:spPr>
          <a:xfrm>
            <a:off x="11643120" y="3254400"/>
            <a:ext cx="1268640" cy="36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en-GB" sz="1800" b="1" u="none" strike="noStrike">
                <a:solidFill>
                  <a:srgbClr val="FFFFFF"/>
                </a:solidFill>
                <a:uFillTx/>
                <a:latin typeface="Arial"/>
              </a:rPr>
              <a:t>Top quark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83" name="Picture 882"/>
          <p:cNvPicPr/>
          <p:nvPr/>
        </p:nvPicPr>
        <p:blipFill>
          <a:blip r:embed="rId5"/>
          <a:stretch/>
        </p:blipFill>
        <p:spPr>
          <a:xfrm>
            <a:off x="8672040" y="5006160"/>
            <a:ext cx="5107680" cy="2402640"/>
          </a:xfrm>
          <a:prstGeom prst="rect">
            <a:avLst/>
          </a:prstGeom>
          <a:ln w="0">
            <a:noFill/>
          </a:ln>
        </p:spPr>
      </p:pic>
      <p:sp>
        <p:nvSpPr>
          <p:cNvPr id="884" name="TextBox 883"/>
          <p:cNvSpPr txBox="1"/>
          <p:nvPr/>
        </p:nvSpPr>
        <p:spPr>
          <a:xfrm>
            <a:off x="9283320" y="7129800"/>
            <a:ext cx="2347560" cy="3621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600" b="0" i="1" u="none" strike="noStrike">
                <a:solidFill>
                  <a:srgbClr val="000000"/>
                </a:solidFill>
                <a:uFillTx/>
                <a:latin typeface="Arial"/>
              </a:rPr>
              <a:t>Courtesy of S. Rychko</a:t>
            </a:r>
            <a:r>
              <a:rPr lang="en-US" sz="1000" b="0" i="1" u="none" strike="noStrike">
                <a:solidFill>
                  <a:srgbClr val="000000"/>
                </a:solidFill>
                <a:uFillTx/>
                <a:latin typeface="Arial"/>
              </a:rPr>
              <a:t>v</a:t>
            </a:r>
            <a:endParaRPr lang="en-US" sz="1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85" name="TextBox 884"/>
          <p:cNvSpPr txBox="1"/>
          <p:nvPr/>
        </p:nvSpPr>
        <p:spPr>
          <a:xfrm>
            <a:off x="300240" y="4884840"/>
            <a:ext cx="13024080" cy="4303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- Higgs and top quark are intimately coupled!</a:t>
            </a:r>
          </a:p>
          <a:p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  Top Yukawa coupling O(1) !</a:t>
            </a:r>
          </a:p>
          <a:p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  =&gt; Top mass important SM Parameter</a:t>
            </a:r>
          </a:p>
          <a:p>
            <a:endParaRPr lang="en-US" sz="26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- New physics by compositeness?</a:t>
            </a:r>
          </a:p>
          <a:p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  Higgs </a:t>
            </a:r>
            <a:r>
              <a:rPr lang="en-US" sz="2600" b="0" u="sng" strike="noStrike">
                <a:solidFill>
                  <a:srgbClr val="000000"/>
                </a:solidFill>
                <a:uFillTx/>
                <a:latin typeface="Arial"/>
              </a:rPr>
              <a:t>and</a:t>
            </a:r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 top composite objects?</a:t>
            </a:r>
          </a:p>
          <a:p>
            <a:endParaRPr lang="en-US" sz="26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600" b="0" u="none" strike="noStrike">
                <a:solidFill>
                  <a:srgbClr val="FF0000"/>
                </a:solidFill>
                <a:uFillTx/>
                <a:latin typeface="Arial"/>
              </a:rPr>
              <a:t>- e+e- collider perfectly suited to decipher both particles</a:t>
            </a:r>
            <a:endParaRPr lang="en-US" sz="26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600" b="0" u="none" strike="noStrike">
                <a:solidFill>
                  <a:srgbClr val="000000"/>
                </a:solidFill>
                <a:uFillTx/>
                <a:latin typeface="Arial"/>
              </a:rPr>
              <a:t>  </a:t>
            </a:r>
          </a:p>
          <a:p>
            <a:endParaRPr lang="en-US" sz="26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Light scalar study in ILD  </a:t>
            </a:r>
          </a:p>
        </p:txBody>
      </p:sp>
      <p:pic>
        <p:nvPicPr>
          <p:cNvPr id="887" name="Picture 886"/>
          <p:cNvPicPr/>
          <p:nvPr/>
        </p:nvPicPr>
        <p:blipFill>
          <a:blip r:embed="rId2"/>
          <a:stretch/>
        </p:blipFill>
        <p:spPr>
          <a:xfrm>
            <a:off x="288720" y="1723680"/>
            <a:ext cx="6894720" cy="5129640"/>
          </a:xfrm>
          <a:prstGeom prst="rect">
            <a:avLst/>
          </a:prstGeom>
          <a:ln w="0">
            <a:noFill/>
          </a:ln>
        </p:spPr>
      </p:pic>
      <p:pic>
        <p:nvPicPr>
          <p:cNvPr id="888" name="Picture 887"/>
          <p:cNvPicPr/>
          <p:nvPr/>
        </p:nvPicPr>
        <p:blipFill>
          <a:blip r:embed="rId3"/>
          <a:stretch/>
        </p:blipFill>
        <p:spPr>
          <a:xfrm>
            <a:off x="7941600" y="1889280"/>
            <a:ext cx="6647760" cy="5184720"/>
          </a:xfrm>
          <a:prstGeom prst="rect">
            <a:avLst/>
          </a:prstGeom>
          <a:ln w="0">
            <a:noFill/>
          </a:ln>
        </p:spPr>
      </p:pic>
      <p:sp>
        <p:nvSpPr>
          <p:cNvPr id="889" name="TextBox 888"/>
          <p:cNvSpPr txBox="1"/>
          <p:nvPr/>
        </p:nvSpPr>
        <p:spPr>
          <a:xfrm>
            <a:off x="1097280" y="6982560"/>
            <a:ext cx="11314800" cy="11008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New resonances cleanly dinstiguishable for large range of masses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Sensitivity to mixing angle </a:t>
            </a:r>
            <a:r>
              <a:rPr lang="en-US" sz="2200" b="0" u="none" strike="noStrike">
                <a:solidFill>
                  <a:srgbClr val="000000"/>
                </a:solidFill>
                <a:uFillTx/>
                <a:latin typeface="Segoe UI"/>
                <a:ea typeface="Segoe UI"/>
              </a:rPr>
              <a:t>θ</a:t>
            </a: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h down to 10</a:t>
            </a:r>
            <a:r>
              <a:rPr lang="en-US" sz="2200" b="0" u="none" strike="noStrike" baseline="33000">
                <a:solidFill>
                  <a:srgbClr val="000000"/>
                </a:solidFill>
                <a:uFillTx/>
                <a:latin typeface="Arial"/>
              </a:rPr>
              <a:t>-2</a:t>
            </a: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 (taking all relevant backgrounds into account)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 baseline="33000">
                <a:solidFill>
                  <a:srgbClr val="000000"/>
                </a:solidFill>
                <a:uFillTx/>
                <a:latin typeface="Arial"/>
              </a:rPr>
              <a:t>L</a:t>
            </a: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new scalar would count as “Feebly interacting Particle” (FIPS) </a:t>
            </a:r>
          </a:p>
        </p:txBody>
      </p:sp>
      <p:sp>
        <p:nvSpPr>
          <p:cNvPr id="890" name="TextBox 889"/>
          <p:cNvSpPr txBox="1"/>
          <p:nvPr/>
        </p:nvSpPr>
        <p:spPr>
          <a:xfrm>
            <a:off x="728640" y="1280160"/>
            <a:ext cx="13880160" cy="3859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Light scalar may be missing piece to trigger first order 1</a:t>
            </a:r>
            <a:r>
              <a:rPr lang="en-US" sz="2000" b="0" u="none" strike="noStrike" baseline="33000">
                <a:solidFill>
                  <a:srgbClr val="000000"/>
                </a:solidFill>
                <a:uFillTx/>
                <a:latin typeface="Arial"/>
              </a:rPr>
              <a:t>st</a:t>
            </a: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 transition and/or the being the radion in extra dimension theories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1" name="Picture 890"/>
          <p:cNvPicPr/>
          <p:nvPr/>
        </p:nvPicPr>
        <p:blipFill>
          <a:blip r:embed="rId2"/>
          <a:stretch/>
        </p:blipFill>
        <p:spPr>
          <a:xfrm>
            <a:off x="8002080" y="1664640"/>
            <a:ext cx="6537960" cy="4754880"/>
          </a:xfrm>
          <a:prstGeom prst="rect">
            <a:avLst/>
          </a:prstGeom>
          <a:ln w="0">
            <a:noFill/>
          </a:ln>
        </p:spPr>
      </p:pic>
      <p:sp>
        <p:nvSpPr>
          <p:cNvPr id="892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Feebly interacting particles – A summary  </a:t>
            </a:r>
          </a:p>
        </p:txBody>
      </p:sp>
      <p:pic>
        <p:nvPicPr>
          <p:cNvPr id="893" name="Picture 892"/>
          <p:cNvPicPr/>
          <p:nvPr/>
        </p:nvPicPr>
        <p:blipFill>
          <a:blip r:embed="rId3"/>
          <a:stretch/>
        </p:blipFill>
        <p:spPr>
          <a:xfrm>
            <a:off x="372600" y="1749600"/>
            <a:ext cx="7013520" cy="6400800"/>
          </a:xfrm>
          <a:prstGeom prst="rect">
            <a:avLst/>
          </a:prstGeom>
          <a:ln w="0">
            <a:noFill/>
          </a:ln>
        </p:spPr>
      </p:pic>
      <p:sp>
        <p:nvSpPr>
          <p:cNvPr id="894" name="TextBox 893"/>
          <p:cNvSpPr txBox="1"/>
          <p:nvPr/>
        </p:nvSpPr>
        <p:spPr>
          <a:xfrm>
            <a:off x="457200" y="7955280"/>
            <a:ext cx="2162520" cy="346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i="1" u="none" strike="noStrike">
                <a:solidFill>
                  <a:srgbClr val="000000"/>
                </a:solidFill>
                <a:uFillTx/>
                <a:latin typeface="Arial"/>
              </a:rPr>
              <a:t>Courtesy M. Peskin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95" name="TextBox 894"/>
          <p:cNvSpPr txBox="1"/>
          <p:nvPr/>
        </p:nvSpPr>
        <p:spPr>
          <a:xfrm>
            <a:off x="8213040" y="6528240"/>
            <a:ext cx="6661800" cy="18788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e+e- colliders extend limits considerably w.r.t. LHC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Statistics helps at lowest masses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CEPC, FCCee (&gt;Z pole) limits order of magnitude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better than ILC 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Backgrounds taken correctly into account?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Similar at stable particle level </a:t>
            </a:r>
          </a:p>
        </p:txBody>
      </p:sp>
      <p:sp>
        <p:nvSpPr>
          <p:cNvPr id="896" name="TextBox 895"/>
          <p:cNvSpPr txBox="1"/>
          <p:nvPr/>
        </p:nvSpPr>
        <p:spPr>
          <a:xfrm>
            <a:off x="837000" y="1208160"/>
            <a:ext cx="14221440" cy="3859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6666FF"/>
                </a:solidFill>
                <a:uFillTx/>
                <a:latin typeface="Arial"/>
              </a:rPr>
              <a:t>Light scalar may be missing piece to trigger first order 1</a:t>
            </a:r>
            <a:r>
              <a:rPr lang="en-US" sz="2000" b="0" u="none" strike="noStrike" baseline="33000">
                <a:solidFill>
                  <a:srgbClr val="6666FF"/>
                </a:solidFill>
                <a:uFillTx/>
                <a:latin typeface="Arial"/>
              </a:rPr>
              <a:t>st</a:t>
            </a:r>
            <a:r>
              <a:rPr lang="en-US" sz="2000" b="0" u="none" strike="noStrike">
                <a:solidFill>
                  <a:srgbClr val="6666FF"/>
                </a:solidFill>
                <a:uFillTx/>
                <a:latin typeface="Arial"/>
              </a:rPr>
              <a:t> phase transition and/or being the radion in extra dimension theories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97" name="Picture 896"/>
          <p:cNvPicPr/>
          <p:nvPr/>
        </p:nvPicPr>
        <p:blipFill>
          <a:blip r:embed="rId4"/>
          <a:stretch/>
        </p:blipFill>
        <p:spPr>
          <a:xfrm>
            <a:off x="12898080" y="1984320"/>
            <a:ext cx="906480" cy="622440"/>
          </a:xfrm>
          <a:prstGeom prst="rect">
            <a:avLst/>
          </a:prstGeom>
          <a:ln w="0">
            <a:noFill/>
          </a:ln>
        </p:spPr>
      </p:pic>
      <p:sp>
        <p:nvSpPr>
          <p:cNvPr id="898" name="TextBox 897"/>
          <p:cNvSpPr txBox="1"/>
          <p:nvPr/>
        </p:nvSpPr>
        <p:spPr>
          <a:xfrm>
            <a:off x="11860200" y="5196960"/>
            <a:ext cx="2160360" cy="346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i="1" u="none" strike="noStrike">
                <a:solidFill>
                  <a:srgbClr val="000000"/>
                </a:solidFill>
                <a:uFillTx/>
                <a:latin typeface="Arial"/>
              </a:rPr>
              <a:t>Courtesy J. List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9" name="Picture 938"/>
          <p:cNvPicPr/>
          <p:nvPr/>
        </p:nvPicPr>
        <p:blipFill>
          <a:blip r:embed="rId2"/>
          <a:stretch/>
        </p:blipFill>
        <p:spPr>
          <a:xfrm rot="5400000">
            <a:off x="4378680" y="-30600"/>
            <a:ext cx="5796360" cy="8195400"/>
          </a:xfrm>
          <a:prstGeom prst="rect">
            <a:avLst/>
          </a:prstGeom>
          <a:ln w="0">
            <a:noFill/>
          </a:ln>
        </p:spPr>
      </p:pic>
      <p:sp>
        <p:nvSpPr>
          <p:cNvPr id="940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New particles – Extended Higgs Sector</a:t>
            </a:r>
          </a:p>
        </p:txBody>
      </p:sp>
      <p:sp>
        <p:nvSpPr>
          <p:cNvPr id="941" name="TextBox 940"/>
          <p:cNvSpPr txBox="1"/>
          <p:nvPr/>
        </p:nvSpPr>
        <p:spPr>
          <a:xfrm>
            <a:off x="2097000" y="3241080"/>
            <a:ext cx="1198440" cy="13626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Heavy</a:t>
            </a:r>
          </a:p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Higgs</a:t>
            </a:r>
          </a:p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Mass</a:t>
            </a:r>
          </a:p>
        </p:txBody>
      </p:sp>
      <p:sp>
        <p:nvSpPr>
          <p:cNvPr id="942" name="Straight Connector 941"/>
          <p:cNvSpPr/>
          <p:nvPr/>
        </p:nvSpPr>
        <p:spPr>
          <a:xfrm flipH="1">
            <a:off x="9937800" y="2068200"/>
            <a:ext cx="1506960" cy="811440"/>
          </a:xfrm>
          <a:prstGeom prst="line">
            <a:avLst/>
          </a:prstGeom>
          <a:ln w="0"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43" name="TextBox 942"/>
          <p:cNvSpPr txBox="1"/>
          <p:nvPr/>
        </p:nvSpPr>
        <p:spPr>
          <a:xfrm>
            <a:off x="11420280" y="1629000"/>
            <a:ext cx="1916640" cy="13622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Deviations</a:t>
            </a:r>
          </a:p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of </a:t>
            </a:r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  <a:ea typeface="Arial"/>
              </a:rPr>
              <a:t>λ from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  <a:ea typeface="Arial"/>
              </a:rPr>
              <a:t>SM Value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 </a:t>
            </a:r>
          </a:p>
        </p:txBody>
      </p:sp>
      <p:sp>
        <p:nvSpPr>
          <p:cNvPr id="944" name="TextBox 943"/>
          <p:cNvSpPr txBox="1"/>
          <p:nvPr/>
        </p:nvSpPr>
        <p:spPr>
          <a:xfrm>
            <a:off x="2610360" y="7285320"/>
            <a:ext cx="11794320" cy="9424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- New (bosonic) particle may modify </a:t>
            </a:r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  <a:ea typeface="Arial"/>
              </a:rPr>
              <a:t>λ and enable 1</a:t>
            </a:r>
            <a:r>
              <a:rPr lang="en-US" sz="2400" b="0" u="none" strike="noStrike" baseline="33000">
                <a:solidFill>
                  <a:srgbClr val="FF0000"/>
                </a:solidFill>
                <a:uFillTx/>
                <a:latin typeface="Arial"/>
                <a:ea typeface="Arial"/>
              </a:rPr>
              <a:t>st</a:t>
            </a:r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  <a:ea typeface="Arial"/>
              </a:rPr>
              <a:t> order phase transition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  <a:ea typeface="Arial"/>
              </a:rPr>
              <a:t>- Impact on measurements and achievable precisions of λ  ?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  </a:t>
            </a:r>
          </a:p>
        </p:txBody>
      </p:sp>
      <p:sp>
        <p:nvSpPr>
          <p:cNvPr id="945" name="TextBox 944"/>
          <p:cNvSpPr txBox="1"/>
          <p:nvPr/>
        </p:nvSpPr>
        <p:spPr>
          <a:xfrm>
            <a:off x="4493520" y="5437800"/>
            <a:ext cx="1896120" cy="3675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</a:rPr>
              <a:t>arxiv: 1305.1563</a:t>
            </a:r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Electroweak top couplings and discovery reach</a:t>
            </a:r>
          </a:p>
        </p:txBody>
      </p:sp>
      <p:sp>
        <p:nvSpPr>
          <p:cNvPr id="947" name="TextBox 946"/>
          <p:cNvSpPr txBox="1"/>
          <p:nvPr/>
        </p:nvSpPr>
        <p:spPr>
          <a:xfrm>
            <a:off x="1616760" y="1302480"/>
            <a:ext cx="14353920" cy="14306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New physics reach for typical BSM scenarios with composite Higgs/Top and/or extra dimensions</a:t>
            </a:r>
          </a:p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Based on phenomenology described in Pomerol et al. arXiv:0806.3247 </a:t>
            </a:r>
          </a:p>
        </p:txBody>
      </p:sp>
      <p:sp>
        <p:nvSpPr>
          <p:cNvPr id="948" name="TextBox 947"/>
          <p:cNvSpPr txBox="1"/>
          <p:nvPr/>
        </p:nvSpPr>
        <p:spPr>
          <a:xfrm>
            <a:off x="2385000" y="7277040"/>
            <a:ext cx="12190320" cy="15120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FF0000"/>
                </a:solidFill>
                <a:uFillTx/>
                <a:latin typeface="Arial"/>
              </a:rPr>
              <a:t>\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949" name="Picture 948"/>
          <p:cNvPicPr/>
          <p:nvPr/>
        </p:nvPicPr>
        <p:blipFill>
          <a:blip r:embed="rId2"/>
          <a:stretch/>
        </p:blipFill>
        <p:spPr>
          <a:xfrm>
            <a:off x="1410480" y="2391120"/>
            <a:ext cx="6346080" cy="4572000"/>
          </a:xfrm>
          <a:prstGeom prst="rect">
            <a:avLst/>
          </a:prstGeom>
          <a:ln w="0">
            <a:noFill/>
          </a:ln>
        </p:spPr>
      </p:pic>
      <p:pic>
        <p:nvPicPr>
          <p:cNvPr id="950" name="Picture 949"/>
          <p:cNvPicPr/>
          <p:nvPr/>
        </p:nvPicPr>
        <p:blipFill>
          <a:blip r:embed="rId3"/>
          <a:stretch/>
        </p:blipFill>
        <p:spPr>
          <a:xfrm>
            <a:off x="8067240" y="2462400"/>
            <a:ext cx="6346080" cy="4572000"/>
          </a:xfrm>
          <a:prstGeom prst="rect">
            <a:avLst/>
          </a:prstGeom>
          <a:ln w="0">
            <a:noFill/>
          </a:ln>
        </p:spPr>
      </p:pic>
      <p:sp>
        <p:nvSpPr>
          <p:cNvPr id="951" name="TextBox 950"/>
          <p:cNvSpPr txBox="1"/>
          <p:nvPr/>
        </p:nvSpPr>
        <p:spPr>
          <a:xfrm>
            <a:off x="3172320" y="2319120"/>
            <a:ext cx="2683080" cy="4028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6666FF"/>
                </a:solidFill>
                <a:uFillTx/>
                <a:latin typeface="Arial"/>
              </a:rPr>
              <a:t>95% Exclusion Limit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52" name="TextBox 951"/>
          <p:cNvSpPr txBox="1"/>
          <p:nvPr/>
        </p:nvSpPr>
        <p:spPr>
          <a:xfrm>
            <a:off x="9966960" y="2292120"/>
            <a:ext cx="1773360" cy="4654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6666FF"/>
                </a:solidFill>
                <a:uFillTx/>
                <a:latin typeface="Arial"/>
              </a:rPr>
              <a:t>5</a:t>
            </a:r>
            <a:r>
              <a:rPr lang="en-US" sz="2200" b="0" u="none" strike="noStrike">
                <a:solidFill>
                  <a:srgbClr val="6666FF"/>
                </a:solidFill>
                <a:uFillTx/>
                <a:latin typeface="Segoe UI"/>
                <a:ea typeface="Segoe UI"/>
              </a:rPr>
              <a:t>σ</a:t>
            </a:r>
            <a:r>
              <a:rPr lang="en-US" sz="2200" b="0" u="none" strike="noStrike">
                <a:solidFill>
                  <a:srgbClr val="6666FF"/>
                </a:solidFill>
                <a:uFillTx/>
                <a:latin typeface="Arial"/>
              </a:rPr>
              <a:t> discovery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53" name="TextBox 952"/>
          <p:cNvSpPr txBox="1"/>
          <p:nvPr/>
        </p:nvSpPr>
        <p:spPr>
          <a:xfrm>
            <a:off x="1463040" y="7223760"/>
            <a:ext cx="12023640" cy="7700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  <a:hlinkClick r:id="rId4"/>
              </a:rPr>
              <a:t>ILC@500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has discovery potential up to 10 TeV for typical BSM scenario </a:t>
            </a:r>
          </a:p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More cms e.g. at CLIC would of course help a great deal (also for disentangling effects)</a:t>
            </a: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 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4" name="Picture 953"/>
          <p:cNvPicPr/>
          <p:nvPr/>
        </p:nvPicPr>
        <p:blipFill>
          <a:blip r:embed="rId2"/>
          <a:stretch/>
        </p:blipFill>
        <p:spPr>
          <a:xfrm>
            <a:off x="8403120" y="1411920"/>
            <a:ext cx="6202800" cy="4467600"/>
          </a:xfrm>
          <a:prstGeom prst="rect">
            <a:avLst/>
          </a:prstGeom>
          <a:ln w="0">
            <a:noFill/>
          </a:ln>
        </p:spPr>
      </p:pic>
      <p:pic>
        <p:nvPicPr>
          <p:cNvPr id="955" name="Picture 954"/>
          <p:cNvPicPr/>
          <p:nvPr/>
        </p:nvPicPr>
        <p:blipFill>
          <a:blip r:embed="rId3"/>
          <a:stretch/>
        </p:blipFill>
        <p:spPr>
          <a:xfrm>
            <a:off x="502560" y="1464120"/>
            <a:ext cx="5925240" cy="4270320"/>
          </a:xfrm>
          <a:prstGeom prst="rect">
            <a:avLst/>
          </a:prstGeom>
          <a:ln w="0">
            <a:noFill/>
          </a:ln>
        </p:spPr>
      </p:pic>
      <p:sp>
        <p:nvSpPr>
          <p:cNvPr id="956" name="PlaceHolder 1"/>
          <p:cNvSpPr>
            <a:spLocks noGrp="1"/>
          </p:cNvSpPr>
          <p:nvPr>
            <p:ph type="title"/>
          </p:nvPr>
        </p:nvSpPr>
        <p:spPr>
          <a:xfrm>
            <a:off x="1057680" y="182880"/>
            <a:ext cx="14121360" cy="7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2600" b="1" u="none" strike="noStrike">
                <a:solidFill>
                  <a:srgbClr val="FF9900"/>
                </a:solidFill>
                <a:uFillTx/>
                <a:latin typeface="Arial"/>
              </a:rPr>
              <a:t>Precision on Z-pole and interplay with measurements above pole</a:t>
            </a:r>
          </a:p>
        </p:txBody>
      </p:sp>
      <p:sp>
        <p:nvSpPr>
          <p:cNvPr id="957" name="Espace réservé du numéro de diapositive 4"/>
          <p:cNvSpPr/>
          <p:nvPr/>
        </p:nvSpPr>
        <p:spPr>
          <a:xfrm>
            <a:off x="11251440" y="10643040"/>
            <a:ext cx="3652560" cy="80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16000" indent="-216000" algn="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fld id="{E4584EC1-2D4A-4822-A790-3492AAA521AC}" type="slidenum">
              <a:rPr lang="en-US" sz="1400" b="0" i="1" u="none" strike="noStrike">
                <a:solidFill>
                  <a:srgbClr val="000000"/>
                </a:solidFill>
                <a:uFillTx/>
                <a:latin typeface="Bitstream Vera Serif"/>
                <a:ea typeface="Bitstream Vera Sans"/>
              </a:rPr>
              <a:t>76</a:t>
            </a:fld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58" name="TextBox 957"/>
          <p:cNvSpPr txBox="1"/>
          <p:nvPr/>
        </p:nvSpPr>
        <p:spPr>
          <a:xfrm>
            <a:off x="426960" y="10837440"/>
            <a:ext cx="3699720" cy="4525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</a:rPr>
              <a:t>N. Walker, ILC School 2013</a:t>
            </a:r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59" name="TextBox 958"/>
          <p:cNvSpPr txBox="1"/>
          <p:nvPr/>
        </p:nvSpPr>
        <p:spPr>
          <a:xfrm>
            <a:off x="8372160" y="5592960"/>
            <a:ext cx="6978960" cy="29556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Precise measurement of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Ten times better than LEP/SLD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Polarisation compensates for ~30 times luminosity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... and ALR at LC can benefit from hadronic Z decays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1" u="none" strike="noStrike">
                <a:solidFill>
                  <a:srgbClr val="FF0000"/>
                </a:solidFill>
                <a:uFillTx/>
                <a:latin typeface="Arial"/>
              </a:rPr>
              <a:t>No assumption on lepton universality at LC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Complete test of lepton universality 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Precisions of order 0.05%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Excellent control of beam polarisation(dP/P ~ 5x10</a:t>
            </a:r>
            <a:r>
              <a:rPr lang="en-US" sz="2200" b="0" u="none" strike="noStrike" baseline="33000">
                <a:solidFill>
                  <a:srgbClr val="000000"/>
                </a:solidFill>
                <a:uFillTx/>
                <a:latin typeface="Arial"/>
              </a:rPr>
              <a:t>-4</a:t>
            </a: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) 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and beam energy (~MeV or better) required  </a:t>
            </a:r>
          </a:p>
        </p:txBody>
      </p:sp>
      <p:sp>
        <p:nvSpPr>
          <p:cNvPr id="960" name="TextBox 959"/>
          <p:cNvSpPr txBox="1"/>
          <p:nvPr/>
        </p:nvSpPr>
        <p:spPr>
          <a:xfrm>
            <a:off x="246960" y="5744160"/>
            <a:ext cx="8185320" cy="27964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Spectacular sensitivity to new physics in RS Models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1" u="none" strike="noStrike">
                <a:solidFill>
                  <a:srgbClr val="FF0000"/>
                </a:solidFill>
                <a:uFillTx/>
                <a:latin typeface="Arial"/>
              </a:rPr>
              <a:t>Complete tests only possible at LC</a:t>
            </a:r>
            <a:r>
              <a:rPr lang="en-US" sz="2000" b="0" u="none" strike="noStrike">
                <a:solidFill>
                  <a:srgbClr val="FF0000"/>
                </a:solidFill>
                <a:uFillTx/>
                <a:latin typeface="Arial"/>
              </a:rPr>
              <a:t>  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1" u="none" strike="noStrike">
                <a:solidFill>
                  <a:srgbClr val="FF0000"/>
                </a:solidFill>
                <a:uFillTx/>
                <a:latin typeface="Arial"/>
              </a:rPr>
              <a:t>Discovery reach O(10 TeV)@250 GeV and O(20 TeV)@500 GeV 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Pole measurements critical input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Only poorly constrained by LEP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Pole measurements will (most likely) influence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also top electroweak precision program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(t,b) doublet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961" name="Picture 960"/>
          <p:cNvPicPr/>
          <p:nvPr/>
        </p:nvPicPr>
        <p:blipFill>
          <a:blip r:embed="rId4"/>
          <a:stretch/>
        </p:blipFill>
        <p:spPr>
          <a:xfrm>
            <a:off x="11836440" y="5590080"/>
            <a:ext cx="1115640" cy="411480"/>
          </a:xfrm>
          <a:prstGeom prst="rect">
            <a:avLst/>
          </a:prstGeom>
          <a:ln w="0">
            <a:noFill/>
          </a:ln>
        </p:spPr>
      </p:pic>
      <p:sp>
        <p:nvSpPr>
          <p:cNvPr id="962" name="TextBox 961"/>
          <p:cNvSpPr txBox="1"/>
          <p:nvPr/>
        </p:nvSpPr>
        <p:spPr>
          <a:xfrm>
            <a:off x="8986320" y="1228680"/>
            <a:ext cx="488088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Don't forget: Electroweak observables</a:t>
            </a:r>
          </a:p>
        </p:txBody>
      </p:sp>
      <p:sp>
        <p:nvSpPr>
          <p:cNvPr id="963" name="TextBox 962"/>
          <p:cNvSpPr txBox="1"/>
          <p:nvPr/>
        </p:nvSpPr>
        <p:spPr>
          <a:xfrm>
            <a:off x="700920" y="1277640"/>
            <a:ext cx="624924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Example: b couplings and helicity amplitudes</a:t>
            </a:r>
          </a:p>
        </p:txBody>
      </p:sp>
      <p:sp>
        <p:nvSpPr>
          <p:cNvPr id="964" name="TextBox 963"/>
          <p:cNvSpPr txBox="1"/>
          <p:nvPr/>
        </p:nvSpPr>
        <p:spPr>
          <a:xfrm>
            <a:off x="3327840" y="3186720"/>
            <a:ext cx="1998720" cy="346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i="1" u="none" strike="noStrike">
                <a:solidFill>
                  <a:srgbClr val="000000"/>
                </a:solidFill>
                <a:uFillTx/>
                <a:latin typeface="Arial"/>
              </a:rPr>
              <a:t>arxiv: 1905.00220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357BBCB-0B36-4550-BC88-C75A2D8D7868}" type="slidenum">
              <a:rPr/>
              <a:t>76</a:t>
            </a:fld>
            <a:endParaRPr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600" b="1" u="none" strike="noStrike">
                <a:solidFill>
                  <a:srgbClr val="FF6600"/>
                </a:solidFill>
                <a:uFillTx/>
                <a:latin typeface="Arial"/>
              </a:rPr>
              <a:t>Elements of top quark reconstruction</a:t>
            </a:r>
            <a:endParaRPr lang="en-US" sz="360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pic>
        <p:nvPicPr>
          <p:cNvPr id="966" name="Picture 965"/>
          <p:cNvPicPr/>
          <p:nvPr/>
        </p:nvPicPr>
        <p:blipFill>
          <a:blip r:embed="rId2"/>
          <a:stretch/>
        </p:blipFill>
        <p:spPr>
          <a:xfrm>
            <a:off x="8161200" y="3211920"/>
            <a:ext cx="4073040" cy="3901680"/>
          </a:xfrm>
          <a:prstGeom prst="rect">
            <a:avLst/>
          </a:prstGeom>
          <a:ln w="0">
            <a:noFill/>
          </a:ln>
        </p:spPr>
      </p:pic>
      <p:pic>
        <p:nvPicPr>
          <p:cNvPr id="967" name="Picture 966"/>
          <p:cNvPicPr/>
          <p:nvPr/>
        </p:nvPicPr>
        <p:blipFill>
          <a:blip r:embed="rId3"/>
          <a:stretch/>
        </p:blipFill>
        <p:spPr>
          <a:xfrm>
            <a:off x="2751840" y="3040920"/>
            <a:ext cx="4055400" cy="4085640"/>
          </a:xfrm>
          <a:prstGeom prst="rect">
            <a:avLst/>
          </a:prstGeom>
          <a:ln w="0">
            <a:noFill/>
          </a:ln>
        </p:spPr>
      </p:pic>
      <p:sp>
        <p:nvSpPr>
          <p:cNvPr id="968" name="TextBox 967"/>
          <p:cNvSpPr txBox="1"/>
          <p:nvPr/>
        </p:nvSpPr>
        <p:spPr>
          <a:xfrm>
            <a:off x="3713040" y="1283040"/>
            <a:ext cx="8946720" cy="13402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6666FF"/>
                </a:solidFill>
                <a:uFillTx/>
                <a:latin typeface="Arial"/>
              </a:rPr>
              <a:t>Three different final states: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1) Fully hadronic (46.2%) → 6 jets</a:t>
            </a:r>
          </a:p>
          <a:p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2) Semi leptonic (43.5%) → 4 jets + 1 charged lepton and a neutrino</a:t>
            </a:r>
          </a:p>
          <a:p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3) Fully leptonic (10.3%) → 2 jets + 4 leptons</a:t>
            </a:r>
          </a:p>
        </p:txBody>
      </p:sp>
      <p:pic>
        <p:nvPicPr>
          <p:cNvPr id="969" name="Picture 968"/>
          <p:cNvPicPr/>
          <p:nvPr/>
        </p:nvPicPr>
        <p:blipFill>
          <a:blip r:embed="rId4"/>
          <a:stretch/>
        </p:blipFill>
        <p:spPr>
          <a:xfrm>
            <a:off x="2871720" y="2801520"/>
            <a:ext cx="3620520" cy="303840"/>
          </a:xfrm>
          <a:prstGeom prst="rect">
            <a:avLst/>
          </a:prstGeom>
          <a:ln w="0">
            <a:noFill/>
          </a:ln>
        </p:spPr>
      </p:pic>
      <p:sp>
        <p:nvSpPr>
          <p:cNvPr id="970" name="TextBox 969"/>
          <p:cNvSpPr txBox="1"/>
          <p:nvPr/>
        </p:nvSpPr>
        <p:spPr>
          <a:xfrm>
            <a:off x="1964880" y="7423200"/>
            <a:ext cx="11365560" cy="8218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FF0000"/>
                </a:solidFill>
                <a:uFillTx/>
                <a:latin typeface="Arial"/>
              </a:rPr>
              <a:t>                           </a:t>
            </a:r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</a:rPr>
              <a:t>Final state reconstruction uses all detector aspects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</a:rPr>
              <a:t>            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Results shown in the following are based on </a:t>
            </a:r>
            <a:r>
              <a:rPr lang="en-US" sz="2400" b="0" u="sng" strike="noStrike">
                <a:solidFill>
                  <a:srgbClr val="000000"/>
                </a:solidFill>
                <a:uFillTx/>
                <a:latin typeface="Arial"/>
              </a:rPr>
              <a:t>full simulation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of LC Detectors 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A3131EA3-8DCA-43EC-877D-FC389618F9B5}" type="slidenum">
              <a:t>77</a:t>
            </a:fld>
            <a:endParaRPr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PlaceHolder 1"/>
          <p:cNvSpPr>
            <a:spLocks noGrp="1"/>
          </p:cNvSpPr>
          <p:nvPr>
            <p:ph type="title"/>
          </p:nvPr>
        </p:nvSpPr>
        <p:spPr>
          <a:xfrm>
            <a:off x="1382760" y="5724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r>
              <a:rPr lang="en-US" sz="3200" b="1" u="none" strike="noStrike">
                <a:solidFill>
                  <a:srgbClr val="FF6600"/>
                </a:solidFill>
                <a:uFillTx/>
                <a:latin typeface="Arial"/>
              </a:rPr>
              <a:t>Electroweak top couplings EFT-operators</a:t>
            </a:r>
            <a:endParaRPr lang="en-US" sz="320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pic>
        <p:nvPicPr>
          <p:cNvPr id="972" name="Picture 971"/>
          <p:cNvPicPr/>
          <p:nvPr/>
        </p:nvPicPr>
        <p:blipFill>
          <a:blip r:embed="rId2"/>
          <a:stretch/>
        </p:blipFill>
        <p:spPr>
          <a:xfrm>
            <a:off x="9361440" y="2876400"/>
            <a:ext cx="6202440" cy="2340000"/>
          </a:xfrm>
          <a:prstGeom prst="rect">
            <a:avLst/>
          </a:prstGeom>
          <a:ln w="0">
            <a:noFill/>
          </a:ln>
        </p:spPr>
      </p:pic>
      <p:sp>
        <p:nvSpPr>
          <p:cNvPr id="973" name="Rectangle 972"/>
          <p:cNvSpPr/>
          <p:nvPr/>
        </p:nvSpPr>
        <p:spPr>
          <a:xfrm>
            <a:off x="9456840" y="2230560"/>
            <a:ext cx="597672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Mapping between FF and EFT Coefficients</a:t>
            </a:r>
          </a:p>
        </p:txBody>
      </p:sp>
      <p:sp>
        <p:nvSpPr>
          <p:cNvPr id="974" name="Rectangle 973"/>
          <p:cNvSpPr/>
          <p:nvPr/>
        </p:nvSpPr>
        <p:spPr>
          <a:xfrm>
            <a:off x="1006560" y="6420240"/>
            <a:ext cx="10945800" cy="822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marL="210960" indent="-21096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Translation of results into EFT language confirm superiority of e+e- w.r.t. LHC</a:t>
            </a:r>
          </a:p>
          <a:p>
            <a:pPr marL="210960" indent="-21096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Several operators benefit already from 250 GeV running</a:t>
            </a:r>
          </a:p>
          <a:p>
            <a:pPr marL="210960" indent="-21096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Top specific operators constrained by running at 500 GeV </a:t>
            </a:r>
          </a:p>
          <a:p>
            <a:pPr marL="210960" indent="-21096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75" name="Rectangle 974"/>
          <p:cNvSpPr/>
          <p:nvPr/>
        </p:nvSpPr>
        <p:spPr>
          <a:xfrm>
            <a:off x="8503920" y="1189440"/>
            <a:ext cx="5486400" cy="822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r>
              <a:rPr lang="en-US" sz="2000" b="0" i="1" u="none" strike="noStrike">
                <a:solidFill>
                  <a:srgbClr val="FF00FF"/>
                </a:solidFill>
                <a:uFillTx/>
                <a:latin typeface="Arial"/>
              </a:rPr>
              <a:t>arxiv:2203.07622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000" b="0" i="1" u="none" strike="noStrike">
                <a:solidFill>
                  <a:srgbClr val="FF00FF"/>
                </a:solidFill>
                <a:uFillTx/>
                <a:latin typeface="Arial"/>
              </a:rPr>
              <a:t>Updated from arxiv:1907.10619 </a:t>
            </a:r>
            <a:endParaRPr lang="en-US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76" name="Rectangle 975"/>
          <p:cNvSpPr/>
          <p:nvPr/>
        </p:nvSpPr>
        <p:spPr>
          <a:xfrm>
            <a:off x="9418680" y="5303880"/>
            <a:ext cx="251928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r>
              <a:rPr lang="en-US" sz="2400" b="0" i="1" u="none" strike="noStrike">
                <a:solidFill>
                  <a:srgbClr val="FF00FF"/>
                </a:solidFill>
                <a:uFillTx/>
                <a:latin typeface="Arial"/>
              </a:rPr>
              <a:t>arxiv:1807.02121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977" name="Picture 976"/>
          <p:cNvPicPr/>
          <p:nvPr/>
        </p:nvPicPr>
        <p:blipFill>
          <a:blip r:embed="rId3"/>
          <a:stretch/>
        </p:blipFill>
        <p:spPr>
          <a:xfrm>
            <a:off x="728640" y="1172880"/>
            <a:ext cx="7758000" cy="511200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597C45E7-1673-4C96-B843-16340A05F4FE}" type="slidenum">
              <a:t>78</a:t>
            </a:fld>
            <a:endParaRPr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Higgs self-coupling – Experimental issues</a:t>
            </a:r>
          </a:p>
        </p:txBody>
      </p:sp>
      <p:pic>
        <p:nvPicPr>
          <p:cNvPr id="979" name="Picture 978"/>
          <p:cNvPicPr/>
          <p:nvPr/>
        </p:nvPicPr>
        <p:blipFill>
          <a:blip r:embed="rId2"/>
          <a:stretch/>
        </p:blipFill>
        <p:spPr>
          <a:xfrm>
            <a:off x="809280" y="1341360"/>
            <a:ext cx="7768800" cy="2700000"/>
          </a:xfrm>
          <a:prstGeom prst="rect">
            <a:avLst/>
          </a:prstGeom>
          <a:ln w="0">
            <a:noFill/>
          </a:ln>
        </p:spPr>
      </p:pic>
      <p:pic>
        <p:nvPicPr>
          <p:cNvPr id="980" name="Picture 979"/>
          <p:cNvPicPr/>
          <p:nvPr/>
        </p:nvPicPr>
        <p:blipFill>
          <a:blip r:embed="rId3"/>
          <a:stretch/>
        </p:blipFill>
        <p:spPr>
          <a:xfrm>
            <a:off x="8302320" y="2122560"/>
            <a:ext cx="6919200" cy="6213600"/>
          </a:xfrm>
          <a:prstGeom prst="rect">
            <a:avLst/>
          </a:prstGeom>
          <a:ln w="0">
            <a:noFill/>
          </a:ln>
        </p:spPr>
      </p:pic>
      <p:sp>
        <p:nvSpPr>
          <p:cNvPr id="981" name="TextBox 980"/>
          <p:cNvSpPr txBox="1"/>
          <p:nvPr/>
        </p:nvSpPr>
        <p:spPr>
          <a:xfrm>
            <a:off x="10607040" y="1446480"/>
            <a:ext cx="2603880" cy="4302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ILD Event Display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82" name="TextBox 981"/>
          <p:cNvSpPr txBox="1"/>
          <p:nvPr/>
        </p:nvSpPr>
        <p:spPr>
          <a:xfrm>
            <a:off x="1005840" y="4505760"/>
            <a:ext cx="6153840" cy="28090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Up to six jets in final state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Excellent jet and particle separation and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(nearly) 4pi hermeticity required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Four b-quarks</a:t>
            </a: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Excellent flavor tagging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Results shown in the following profit from</a:t>
            </a:r>
          </a:p>
          <a:p>
            <a:pPr marL="4320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recent improvements </a:t>
            </a:r>
          </a:p>
        </p:txBody>
      </p:sp>
      <p:sp>
        <p:nvSpPr>
          <p:cNvPr id="983" name="TextBox 982"/>
          <p:cNvSpPr txBox="1"/>
          <p:nvPr/>
        </p:nvSpPr>
        <p:spPr>
          <a:xfrm>
            <a:off x="271440" y="7935840"/>
            <a:ext cx="8059680" cy="71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200" b="0" i="1" u="none" strike="noStrike">
                <a:solidFill>
                  <a:srgbClr val="FF00FF"/>
                </a:solidFill>
                <a:uFillTx/>
                <a:latin typeface="Arial"/>
                <a:hlinkClick r:id="rId4"/>
              </a:rPr>
              <a:t>Julie Munch Torndal</a:t>
            </a:r>
            <a:r>
              <a:rPr lang="en-US" sz="2200" b="0" i="1" u="none" strike="noStrike">
                <a:solidFill>
                  <a:srgbClr val="FF00FF"/>
                </a:solidFill>
                <a:uFillTx/>
                <a:latin typeface="Arial"/>
              </a:rPr>
              <a:t> and </a:t>
            </a:r>
            <a:r>
              <a:rPr lang="en-US" sz="2200" b="0" i="1" u="none" strike="noStrike">
                <a:solidFill>
                  <a:srgbClr val="FF00FF"/>
                </a:solidFill>
                <a:uFillTx/>
                <a:latin typeface="Arial"/>
                <a:hlinkClick r:id="rId5"/>
              </a:rPr>
              <a:t>DESY-THESIS-2016-027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4878796" y="8243915"/>
            <a:ext cx="163448" cy="25402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802"/>
            </a:lvl1pPr>
          </a:lstStyle>
          <a:p>
            <a:fld id="{86CB4B4D-7CA3-9044-876B-883B54F8677D}" type="slidenum">
              <a:rPr/>
              <a:t>8</a:t>
            </a:fld>
            <a:endParaRPr/>
          </a:p>
        </p:txBody>
      </p:sp>
      <p:sp>
        <p:nvSpPr>
          <p:cNvPr id="143" name="LCWS2024: Linear Colliders teaming up in view of the upcoming EPSSU"/>
          <p:cNvSpPr txBox="1">
            <a:spLocks noGrp="1"/>
          </p:cNvSpPr>
          <p:nvPr>
            <p:ph type="body" sz="quarter" idx="1"/>
          </p:nvPr>
        </p:nvSpPr>
        <p:spPr>
          <a:xfrm>
            <a:off x="525071" y="1110029"/>
            <a:ext cx="14640708" cy="581625"/>
          </a:xfrm>
          <a:prstGeom prst="rect">
            <a:avLst/>
          </a:prstGeom>
        </p:spPr>
        <p:txBody>
          <a:bodyPr/>
          <a:lstStyle/>
          <a:p>
            <a:r>
              <a:rPr dirty="0"/>
              <a:t>LCWS2024: Linear Colliders teaming up in view of the upcoming EPSSU</a:t>
            </a:r>
          </a:p>
        </p:txBody>
      </p:sp>
      <p:sp>
        <p:nvSpPr>
          <p:cNvPr id="144" name="Textplatzhalter 7"/>
          <p:cNvSpPr txBox="1"/>
          <p:nvPr/>
        </p:nvSpPr>
        <p:spPr>
          <a:xfrm>
            <a:off x="493151" y="1793030"/>
            <a:ext cx="12860363" cy="6384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 marL="257045" indent="-257045" defTabSz="976770">
              <a:spcBef>
                <a:spcPts val="1158"/>
              </a:spcBef>
              <a:buSzPct val="100000"/>
              <a:buChar char="•"/>
              <a:tabLst>
                <a:tab pos="375933" algn="l"/>
              </a:tabLst>
              <a:defRPr sz="1826" b="1"/>
            </a:pPr>
            <a:r>
              <a:rPr sz="2350" dirty="0"/>
              <a:t>all linear colliders share the same scientific goals:</a:t>
            </a:r>
          </a:p>
          <a:p>
            <a:pPr marL="664033" lvl="1" indent="-257045" defTabSz="976770">
              <a:spcBef>
                <a:spcPts val="515"/>
              </a:spcBef>
              <a:buSzPct val="100000"/>
              <a:buChar char="•"/>
              <a:tabLst>
                <a:tab pos="375933" algn="l"/>
              </a:tabLst>
              <a:defRPr sz="1826"/>
            </a:pPr>
            <a:r>
              <a:rPr sz="2350" dirty="0"/>
              <a:t>formulate a coherent physics program</a:t>
            </a:r>
          </a:p>
          <a:p>
            <a:pPr marL="664033" lvl="1" indent="-257045" defTabSz="976770">
              <a:spcBef>
                <a:spcPts val="515"/>
              </a:spcBef>
              <a:buSzPct val="100000"/>
              <a:buChar char="•"/>
              <a:tabLst>
                <a:tab pos="375933" algn="l"/>
              </a:tabLst>
              <a:defRPr sz="1826"/>
            </a:pPr>
            <a:r>
              <a:rPr sz="2350" dirty="0"/>
              <a:t>define energy stages </a:t>
            </a:r>
            <a:r>
              <a:rPr sz="2350" dirty="0" err="1"/>
              <a:t>etc</a:t>
            </a:r>
            <a:r>
              <a:rPr sz="2350" dirty="0"/>
              <a:t> science-driven</a:t>
            </a:r>
          </a:p>
          <a:p>
            <a:pPr marL="257045" indent="-257045" defTabSz="976770">
              <a:spcBef>
                <a:spcPts val="1158"/>
              </a:spcBef>
              <a:buSzPct val="100000"/>
              <a:buChar char="•"/>
              <a:tabLst>
                <a:tab pos="375933" algn="l"/>
              </a:tabLst>
              <a:defRPr sz="1826" b="1"/>
            </a:pPr>
            <a:r>
              <a:rPr sz="2350" dirty="0"/>
              <a:t>beyond an individual technology:</a:t>
            </a:r>
          </a:p>
          <a:p>
            <a:pPr marL="664033" lvl="1" indent="-257045" defTabSz="976770">
              <a:spcBef>
                <a:spcPts val="515"/>
              </a:spcBef>
              <a:buSzPct val="100000"/>
              <a:buChar char="•"/>
              <a:tabLst>
                <a:tab pos="375933" algn="l"/>
              </a:tabLst>
              <a:defRPr sz="1826"/>
            </a:pPr>
            <a:r>
              <a:rPr sz="2350" dirty="0"/>
              <a:t>design a linear collider </a:t>
            </a:r>
            <a:r>
              <a:rPr sz="2350" i="1" dirty="0"/>
              <a:t>facility</a:t>
            </a:r>
          </a:p>
          <a:p>
            <a:pPr marL="664033" lvl="1" indent="-257045" defTabSz="976770">
              <a:spcBef>
                <a:spcPts val="515"/>
              </a:spcBef>
              <a:buSzPct val="100000"/>
              <a:buChar char="•"/>
              <a:tabLst>
                <a:tab pos="375933" algn="l"/>
              </a:tabLst>
              <a:defRPr sz="1826"/>
            </a:pPr>
            <a:r>
              <a:rPr sz="2350" dirty="0"/>
              <a:t>infrastructure compatible with various technologies</a:t>
            </a:r>
          </a:p>
          <a:p>
            <a:pPr marL="664033" lvl="1" indent="-257045" defTabSz="976770">
              <a:spcBef>
                <a:spcPts val="515"/>
              </a:spcBef>
              <a:buSzPct val="100000"/>
              <a:buChar char="•"/>
              <a:tabLst>
                <a:tab pos="375933" algn="l"/>
              </a:tabLst>
              <a:defRPr sz="1826"/>
            </a:pPr>
            <a:r>
              <a:rPr sz="2350" dirty="0"/>
              <a:t>plus beam-dump / fixed-target exp’s / R&amp;D facilities</a:t>
            </a:r>
          </a:p>
          <a:p>
            <a:pPr marL="257045" indent="-257045" defTabSz="976770">
              <a:spcBef>
                <a:spcPts val="1158"/>
              </a:spcBef>
              <a:buSzPct val="100000"/>
              <a:buChar char="•"/>
              <a:tabLst>
                <a:tab pos="375933" algn="l"/>
              </a:tabLst>
              <a:defRPr sz="1826" b="1"/>
            </a:pPr>
            <a:r>
              <a:rPr sz="2350" dirty="0"/>
              <a:t>study the Higgs now - but maintain flexibility for the future:</a:t>
            </a:r>
          </a:p>
          <a:p>
            <a:pPr marL="664033" lvl="1" indent="-257045" defTabSz="976770">
              <a:spcBef>
                <a:spcPts val="515"/>
              </a:spcBef>
              <a:buSzPct val="100000"/>
              <a:buChar char="•"/>
              <a:tabLst>
                <a:tab pos="375933" algn="l"/>
              </a:tabLst>
              <a:defRPr sz="1826"/>
            </a:pPr>
            <a:r>
              <a:rPr sz="2350" dirty="0"/>
              <a:t>start now with an </a:t>
            </a:r>
            <a:r>
              <a:rPr sz="2350" i="1" dirty="0"/>
              <a:t>affordable</a:t>
            </a:r>
            <a:r>
              <a:rPr sz="2350" dirty="0"/>
              <a:t> project</a:t>
            </a:r>
          </a:p>
          <a:p>
            <a:pPr marL="1071021" lvl="2" indent="-257045" defTabSz="976770">
              <a:spcBef>
                <a:spcPts val="515"/>
              </a:spcBef>
              <a:buSzPct val="100000"/>
              <a:buChar char="•"/>
              <a:tabLst>
                <a:tab pos="375933" algn="l"/>
              </a:tabLst>
              <a:defRPr sz="1826"/>
            </a:pPr>
            <a:r>
              <a:rPr sz="2350" dirty="0"/>
              <a:t>maintain scientific diversity </a:t>
            </a:r>
          </a:p>
          <a:p>
            <a:pPr marL="1071021" lvl="2" indent="-257045" defTabSz="976770">
              <a:spcBef>
                <a:spcPts val="515"/>
              </a:spcBef>
              <a:buSzPct val="100000"/>
              <a:buChar char="•"/>
              <a:tabLst>
                <a:tab pos="375933" algn="l"/>
              </a:tabLst>
              <a:defRPr sz="1826"/>
            </a:pPr>
            <a:r>
              <a:rPr sz="2350" dirty="0"/>
              <a:t>strengthen accelerator R&amp;D towards 10 TeV </a:t>
            </a:r>
            <a:r>
              <a:rPr sz="2350" dirty="0" err="1"/>
              <a:t>pCoM</a:t>
            </a:r>
            <a:r>
              <a:rPr sz="2350" dirty="0"/>
              <a:t> collider</a:t>
            </a:r>
          </a:p>
          <a:p>
            <a:pPr marL="664033" lvl="1" indent="-257045" defTabSz="976770">
              <a:spcBef>
                <a:spcPts val="515"/>
              </a:spcBef>
              <a:buSzPct val="100000"/>
              <a:buChar char="•"/>
              <a:tabLst>
                <a:tab pos="375933" algn="l"/>
              </a:tabLst>
              <a:defRPr sz="1826"/>
            </a:pPr>
            <a:r>
              <a:rPr sz="2350" dirty="0"/>
              <a:t>decide on upgrades / new projects based on future developments - or even break-throughs:</a:t>
            </a:r>
          </a:p>
          <a:p>
            <a:pPr marL="1071021" lvl="2" indent="-257045" defTabSz="976770">
              <a:spcBef>
                <a:spcPts val="515"/>
              </a:spcBef>
              <a:buSzPct val="100000"/>
              <a:buChar char="•"/>
              <a:tabLst>
                <a:tab pos="375933" algn="l"/>
              </a:tabLst>
              <a:defRPr sz="1826"/>
            </a:pPr>
            <a:r>
              <a:rPr sz="2350" dirty="0"/>
              <a:t>scientifically: HL-LHC could still discover new particles</a:t>
            </a:r>
          </a:p>
          <a:p>
            <a:pPr marL="1071021" lvl="2" indent="-257045" defTabSz="976770">
              <a:spcBef>
                <a:spcPts val="515"/>
              </a:spcBef>
              <a:buSzPct val="100000"/>
              <a:buChar char="•"/>
              <a:tabLst>
                <a:tab pos="375933" algn="l"/>
              </a:tabLst>
              <a:defRPr sz="1826"/>
            </a:pPr>
            <a:r>
              <a:rPr sz="2350" dirty="0"/>
              <a:t>technologically: higher gradients / muon cooling / high-field magnets</a:t>
            </a:r>
          </a:p>
        </p:txBody>
      </p:sp>
      <p:pic>
        <p:nvPicPr>
          <p:cNvPr id="14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1019" y="1749707"/>
            <a:ext cx="5548569" cy="369904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PlaceHolder 1">
            <a:extLst>
              <a:ext uri="{FF2B5EF4-FFF2-40B4-BE49-F238E27FC236}">
                <a16:creationId xmlns:a16="http://schemas.microsoft.com/office/drawing/2014/main" id="{DAC6F148-76A7-DEF5-717F-B596AD478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600" b="1" dirty="0" err="1">
                <a:solidFill>
                  <a:srgbClr val="FF6600"/>
                </a:solidFill>
                <a:latin typeface="Arial"/>
              </a:rPr>
              <a:t>LCVision</a:t>
            </a:r>
            <a:r>
              <a:rPr lang="en-US" sz="3600" b="1" dirty="0">
                <a:solidFill>
                  <a:srgbClr val="FF6600"/>
                </a:solidFill>
                <a:latin typeface="Arial"/>
              </a:rPr>
              <a:t> – A Unified approach</a:t>
            </a:r>
            <a:endParaRPr lang="en-US" sz="3600" b="1" u="none" strike="noStrike" dirty="0">
              <a:solidFill>
                <a:srgbClr val="FF6633"/>
              </a:solidFill>
              <a:uFillTx/>
              <a:latin typeface="Arial"/>
            </a:endParaRPr>
          </a:p>
        </p:txBody>
      </p:sp>
    </p:spTree>
  </p:cSld>
  <p:clrMapOvr>
    <a:masterClrMapping/>
  </p:clrMapOvr>
  <p:transition spd="med"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" name="PlaceHolder 1"/>
          <p:cNvSpPr>
            <a:spLocks noGrp="1"/>
          </p:cNvSpPr>
          <p:nvPr>
            <p:ph type="title"/>
          </p:nvPr>
        </p:nvSpPr>
        <p:spPr>
          <a:xfrm>
            <a:off x="1382760" y="5724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r>
              <a:rPr lang="en-US" sz="3200" b="1" u="none" strike="noStrike">
                <a:solidFill>
                  <a:srgbClr val="FF6600"/>
                </a:solidFill>
                <a:uFillTx/>
                <a:latin typeface="Arial"/>
              </a:rPr>
              <a:t>High Order Electroweak Corrections</a:t>
            </a:r>
            <a:endParaRPr lang="en-US" sz="320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pic>
        <p:nvPicPr>
          <p:cNvPr id="985" name="Picture 984"/>
          <p:cNvPicPr/>
          <p:nvPr/>
        </p:nvPicPr>
        <p:blipFill>
          <a:blip r:embed="rId2"/>
          <a:stretch/>
        </p:blipFill>
        <p:spPr>
          <a:xfrm>
            <a:off x="1784160" y="1531800"/>
            <a:ext cx="10270800" cy="4852800"/>
          </a:xfrm>
          <a:prstGeom prst="rect">
            <a:avLst/>
          </a:prstGeom>
          <a:ln w="0">
            <a:noFill/>
          </a:ln>
        </p:spPr>
      </p:pic>
      <p:sp>
        <p:nvSpPr>
          <p:cNvPr id="986" name="TextBox 985"/>
          <p:cNvSpPr txBox="1"/>
          <p:nvPr/>
        </p:nvSpPr>
        <p:spPr>
          <a:xfrm>
            <a:off x="2360160" y="6524280"/>
            <a:ext cx="11113560" cy="14310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- </a:t>
            </a:r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Electroweak corrections manifest themselves differently for different beam polarisations</a:t>
            </a:r>
          </a:p>
          <a:p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200" b="0" u="none" strike="noStrike">
                <a:solidFill>
                  <a:srgbClr val="FF0000"/>
                </a:solidFill>
                <a:uFillTx/>
                <a:latin typeface="Arial"/>
              </a:rPr>
              <a:t>Beam polarisation important asset to disentangle SM and effects of new physics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Configuration           seems to lead to “simpler” corrections </a:t>
            </a:r>
          </a:p>
        </p:txBody>
      </p:sp>
      <p:pic>
        <p:nvPicPr>
          <p:cNvPr id="987" name="Picture 986"/>
          <p:cNvPicPr/>
          <p:nvPr/>
        </p:nvPicPr>
        <p:blipFill>
          <a:blip r:embed="rId3"/>
          <a:stretch/>
        </p:blipFill>
        <p:spPr>
          <a:xfrm>
            <a:off x="4220640" y="7573680"/>
            <a:ext cx="549720" cy="306720"/>
          </a:xfrm>
          <a:prstGeom prst="rect">
            <a:avLst/>
          </a:prstGeom>
          <a:ln w="0">
            <a:noFill/>
          </a:ln>
        </p:spPr>
      </p:pic>
      <p:sp>
        <p:nvSpPr>
          <p:cNvPr id="988" name="TextBox 987"/>
          <p:cNvSpPr txBox="1"/>
          <p:nvPr/>
        </p:nvSpPr>
        <p:spPr>
          <a:xfrm>
            <a:off x="4448880" y="2880720"/>
            <a:ext cx="1787760" cy="3470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500" b="0" i="1" u="none" strike="noStrike">
                <a:solidFill>
                  <a:srgbClr val="000000"/>
                </a:solidFill>
                <a:uFillTx/>
                <a:latin typeface="Arial"/>
              </a:rPr>
              <a:t>arxiv:1503.04247</a:t>
            </a:r>
            <a:endParaRPr lang="en-US" sz="15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89" name="TextBox 988"/>
          <p:cNvSpPr txBox="1"/>
          <p:nvPr/>
        </p:nvSpPr>
        <p:spPr>
          <a:xfrm>
            <a:off x="8031960" y="2850480"/>
            <a:ext cx="1787760" cy="3470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500" b="0" i="1" u="none" strike="noStrike">
                <a:solidFill>
                  <a:srgbClr val="000000"/>
                </a:solidFill>
                <a:uFillTx/>
                <a:latin typeface="Arial"/>
              </a:rPr>
              <a:t>arxiv:1503.04247</a:t>
            </a:r>
            <a:endParaRPr lang="en-US" sz="15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588D44DC-2D39-47B2-B202-F8105BB9C70C}" type="slidenum">
              <a:t>80</a:t>
            </a:fld>
            <a:endParaRPr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" name="PlaceHolder 1"/>
          <p:cNvSpPr>
            <a:spLocks noGrp="1"/>
          </p:cNvSpPr>
          <p:nvPr>
            <p:ph type="title"/>
          </p:nvPr>
        </p:nvSpPr>
        <p:spPr>
          <a:xfrm>
            <a:off x="1216440" y="213120"/>
            <a:ext cx="14121360" cy="590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040" b="1" u="none" strike="noStrike">
                <a:solidFill>
                  <a:srgbClr val="FF6633"/>
                </a:solidFill>
                <a:uFillTx/>
                <a:latin typeface="Arial"/>
              </a:rPr>
              <a:t>Higgs Quantum Number – CP via tth</a:t>
            </a:r>
          </a:p>
        </p:txBody>
      </p:sp>
      <p:sp>
        <p:nvSpPr>
          <p:cNvPr id="991" name="TextBox 990"/>
          <p:cNvSpPr txBox="1"/>
          <p:nvPr/>
        </p:nvSpPr>
        <p:spPr>
          <a:xfrm>
            <a:off x="4012920" y="1198080"/>
            <a:ext cx="9238320" cy="4302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</a:rPr>
              <a:t>Direct coupling of top quark to CP odd and CP even scalar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992" name="Picture 991"/>
          <p:cNvPicPr/>
          <p:nvPr/>
        </p:nvPicPr>
        <p:blipFill>
          <a:blip r:embed="rId2"/>
          <a:stretch/>
        </p:blipFill>
        <p:spPr>
          <a:xfrm>
            <a:off x="2942640" y="2113560"/>
            <a:ext cx="4410360" cy="4829400"/>
          </a:xfrm>
          <a:prstGeom prst="rect">
            <a:avLst/>
          </a:prstGeom>
          <a:ln w="0">
            <a:noFill/>
          </a:ln>
        </p:spPr>
      </p:pic>
      <p:sp>
        <p:nvSpPr>
          <p:cNvPr id="993" name="TextBox 992"/>
          <p:cNvSpPr txBox="1"/>
          <p:nvPr/>
        </p:nvSpPr>
        <p:spPr>
          <a:xfrm>
            <a:off x="3468240" y="6858360"/>
            <a:ext cx="3404880" cy="6656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Dramatic differences for </a:t>
            </a:r>
          </a:p>
          <a:p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CP odd and CP even scalar</a:t>
            </a:r>
          </a:p>
        </p:txBody>
      </p:sp>
      <p:sp>
        <p:nvSpPr>
          <p:cNvPr id="994" name="TextBox 993"/>
          <p:cNvSpPr txBox="1"/>
          <p:nvPr/>
        </p:nvSpPr>
        <p:spPr>
          <a:xfrm>
            <a:off x="4232880" y="1728720"/>
            <a:ext cx="2603520" cy="526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Cross section</a:t>
            </a:r>
          </a:p>
        </p:txBody>
      </p:sp>
      <p:pic>
        <p:nvPicPr>
          <p:cNvPr id="995" name="Picture 994"/>
          <p:cNvPicPr/>
          <p:nvPr/>
        </p:nvPicPr>
        <p:blipFill>
          <a:blip r:embed="rId3"/>
          <a:stretch/>
        </p:blipFill>
        <p:spPr>
          <a:xfrm>
            <a:off x="8393040" y="2115720"/>
            <a:ext cx="4410360" cy="4700520"/>
          </a:xfrm>
          <a:prstGeom prst="rect">
            <a:avLst/>
          </a:prstGeom>
          <a:ln w="0">
            <a:noFill/>
          </a:ln>
        </p:spPr>
      </p:pic>
      <p:sp>
        <p:nvSpPr>
          <p:cNvPr id="996" name="TextBox 995"/>
          <p:cNvSpPr txBox="1"/>
          <p:nvPr/>
        </p:nvSpPr>
        <p:spPr>
          <a:xfrm>
            <a:off x="9094320" y="1760760"/>
            <a:ext cx="3088080" cy="5266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200" b="0" u="none" strike="noStrike">
                <a:solidFill>
                  <a:srgbClr val="000000"/>
                </a:solidFill>
                <a:uFillTx/>
                <a:latin typeface="Arial"/>
              </a:rPr>
              <a:t>Top quark polarisation</a:t>
            </a:r>
          </a:p>
        </p:txBody>
      </p:sp>
      <p:sp>
        <p:nvSpPr>
          <p:cNvPr id="997" name="TextBox 996"/>
          <p:cNvSpPr txBox="1"/>
          <p:nvPr/>
        </p:nvSpPr>
        <p:spPr>
          <a:xfrm>
            <a:off x="8650080" y="6769440"/>
            <a:ext cx="4452840" cy="7362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Sensitivity to CP odd admixture b</a:t>
            </a:r>
          </a:p>
          <a:p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Merit of beam polarisation</a:t>
            </a:r>
          </a:p>
        </p:txBody>
      </p:sp>
      <p:sp>
        <p:nvSpPr>
          <p:cNvPr id="998" name="TextBox 997"/>
          <p:cNvSpPr txBox="1"/>
          <p:nvPr/>
        </p:nvSpPr>
        <p:spPr>
          <a:xfrm>
            <a:off x="3039120" y="7662240"/>
            <a:ext cx="9570240" cy="456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</a:rPr>
              <a:t>Determination of CP nature of scalar boson in an unambiguous way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99" name="TextBox 998"/>
          <p:cNvSpPr txBox="1"/>
          <p:nvPr/>
        </p:nvSpPr>
        <p:spPr>
          <a:xfrm>
            <a:off x="2166840" y="8169120"/>
            <a:ext cx="2472840" cy="3405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</a:rPr>
              <a:t>Godbole et al., LCWS07</a:t>
            </a:r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PlaceHolder 1"/>
          <p:cNvSpPr>
            <a:spLocks noGrp="1"/>
          </p:cNvSpPr>
          <p:nvPr>
            <p:ph type="title"/>
          </p:nvPr>
        </p:nvSpPr>
        <p:spPr>
          <a:xfrm>
            <a:off x="1382760" y="5724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r>
              <a:rPr lang="en-US" sz="3200" b="1" u="none" strike="noStrike">
                <a:solidFill>
                  <a:srgbClr val="FF6600"/>
                </a:solidFill>
                <a:uFillTx/>
                <a:latin typeface="Arial"/>
              </a:rPr>
              <a:t>Electroweak Precision Observables</a:t>
            </a:r>
            <a:endParaRPr lang="en-US" sz="3200" b="1" u="none" strike="noStrike">
              <a:solidFill>
                <a:srgbClr val="FF6633"/>
              </a:solidFill>
              <a:uFillTx/>
              <a:latin typeface="Arial"/>
            </a:endParaRPr>
          </a:p>
        </p:txBody>
      </p:sp>
      <p:sp>
        <p:nvSpPr>
          <p:cNvPr id="499" name="Rounded Rectangle 498"/>
          <p:cNvSpPr/>
          <p:nvPr/>
        </p:nvSpPr>
        <p:spPr>
          <a:xfrm>
            <a:off x="10119960" y="5941440"/>
            <a:ext cx="1297440" cy="943200"/>
          </a:xfrm>
          <a:prstGeom prst="roundRect">
            <a:avLst>
              <a:gd name="adj" fmla="val 16667"/>
            </a:avLst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00" name="Rounded Rectangle 499"/>
          <p:cNvSpPr/>
          <p:nvPr/>
        </p:nvSpPr>
        <p:spPr>
          <a:xfrm>
            <a:off x="6678720" y="5920200"/>
            <a:ext cx="1650960" cy="1060920"/>
          </a:xfrm>
          <a:prstGeom prst="roundRect">
            <a:avLst>
              <a:gd name="adj" fmla="val 16667"/>
            </a:avLst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01" name="Rounded Rectangle 500"/>
          <p:cNvSpPr/>
          <p:nvPr/>
        </p:nvSpPr>
        <p:spPr>
          <a:xfrm>
            <a:off x="3162240" y="5941440"/>
            <a:ext cx="2004840" cy="1060920"/>
          </a:xfrm>
          <a:prstGeom prst="roundRect">
            <a:avLst>
              <a:gd name="adj" fmla="val 16667"/>
            </a:avLst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02" name="Rounded Rectangle 501"/>
          <p:cNvSpPr/>
          <p:nvPr/>
        </p:nvSpPr>
        <p:spPr>
          <a:xfrm>
            <a:off x="2962800" y="3987000"/>
            <a:ext cx="2122200" cy="1061280"/>
          </a:xfrm>
          <a:prstGeom prst="roundRect">
            <a:avLst>
              <a:gd name="adj" fmla="val 16667"/>
            </a:avLst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03" name="Rounded Rectangle 502"/>
          <p:cNvSpPr/>
          <p:nvPr/>
        </p:nvSpPr>
        <p:spPr>
          <a:xfrm>
            <a:off x="2962800" y="2433600"/>
            <a:ext cx="8607960" cy="117864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504" name="Picture 503"/>
          <p:cNvPicPr/>
          <p:nvPr/>
        </p:nvPicPr>
        <p:blipFill>
          <a:blip r:embed="rId2"/>
          <a:stretch/>
        </p:blipFill>
        <p:spPr>
          <a:xfrm>
            <a:off x="3196080" y="2690640"/>
            <a:ext cx="8148240" cy="589320"/>
          </a:xfrm>
          <a:prstGeom prst="rect">
            <a:avLst/>
          </a:prstGeom>
          <a:ln w="0">
            <a:noFill/>
          </a:ln>
        </p:spPr>
      </p:pic>
      <p:sp>
        <p:nvSpPr>
          <p:cNvPr id="505" name="TextBox 504"/>
          <p:cNvSpPr txBox="1"/>
          <p:nvPr/>
        </p:nvSpPr>
        <p:spPr>
          <a:xfrm>
            <a:off x="2660760" y="1478520"/>
            <a:ext cx="11787120" cy="54216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Precise measurements of W&amp;Z properties taken at e+e- colliders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 and in part also at Tevatron/LHC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uFillTx/>
                <a:latin typeface="Arial"/>
              </a:rPr>
              <a:t>Tevatron/LHC </a:t>
            </a:r>
            <a:r>
              <a:rPr lang="en-US" sz="2400" b="0" u="none" strike="noStrike">
                <a:solidFill>
                  <a:srgbClr val="FF0000"/>
                </a:solidFill>
                <a:uFillTx/>
                <a:latin typeface="Arial"/>
              </a:rPr>
              <a:t>but in future also from e+e- colliders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506" name="Picture 505"/>
          <p:cNvPicPr/>
          <p:nvPr/>
        </p:nvPicPr>
        <p:blipFill>
          <a:blip r:embed="rId3"/>
          <a:stretch/>
        </p:blipFill>
        <p:spPr>
          <a:xfrm>
            <a:off x="3198240" y="4338360"/>
            <a:ext cx="1557000" cy="353880"/>
          </a:xfrm>
          <a:prstGeom prst="rect">
            <a:avLst/>
          </a:prstGeom>
          <a:ln w="0">
            <a:noFill/>
          </a:ln>
        </p:spPr>
      </p:pic>
      <p:pic>
        <p:nvPicPr>
          <p:cNvPr id="507" name="Picture 506"/>
          <p:cNvPicPr/>
          <p:nvPr/>
        </p:nvPicPr>
        <p:blipFill>
          <a:blip r:embed="rId3"/>
          <a:stretch/>
        </p:blipFill>
        <p:spPr>
          <a:xfrm>
            <a:off x="3302280" y="6273360"/>
            <a:ext cx="1556640" cy="353880"/>
          </a:xfrm>
          <a:prstGeom prst="rect">
            <a:avLst/>
          </a:prstGeom>
          <a:ln w="0">
            <a:noFill/>
          </a:ln>
        </p:spPr>
      </p:pic>
      <p:pic>
        <p:nvPicPr>
          <p:cNvPr id="508" name="Picture 507"/>
          <p:cNvPicPr/>
          <p:nvPr/>
        </p:nvPicPr>
        <p:blipFill>
          <a:blip r:embed="rId4"/>
          <a:stretch/>
        </p:blipFill>
        <p:spPr>
          <a:xfrm>
            <a:off x="7171920" y="6260400"/>
            <a:ext cx="554040" cy="294480"/>
          </a:xfrm>
          <a:prstGeom prst="rect">
            <a:avLst/>
          </a:prstGeom>
          <a:ln w="0">
            <a:noFill/>
          </a:ln>
        </p:spPr>
      </p:pic>
      <p:pic>
        <p:nvPicPr>
          <p:cNvPr id="509" name="Picture 508"/>
          <p:cNvPicPr/>
          <p:nvPr/>
        </p:nvPicPr>
        <p:blipFill>
          <a:blip r:embed="rId5"/>
          <a:stretch/>
        </p:blipFill>
        <p:spPr>
          <a:xfrm>
            <a:off x="10411200" y="6201720"/>
            <a:ext cx="660240" cy="353160"/>
          </a:xfrm>
          <a:prstGeom prst="rect">
            <a:avLst/>
          </a:prstGeom>
          <a:ln w="0">
            <a:noFill/>
          </a:ln>
        </p:spPr>
      </p:pic>
      <p:sp>
        <p:nvSpPr>
          <p:cNvPr id="510" name="TextBox 509"/>
          <p:cNvSpPr txBox="1"/>
          <p:nvPr/>
        </p:nvSpPr>
        <p:spPr>
          <a:xfrm>
            <a:off x="5350680" y="3970800"/>
            <a:ext cx="2707560" cy="132876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W-observables 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LEP2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0.02 - O(1%)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1" name="TextBox 510"/>
          <p:cNvSpPr txBox="1"/>
          <p:nvPr/>
        </p:nvSpPr>
        <p:spPr>
          <a:xfrm>
            <a:off x="3398040" y="7120440"/>
            <a:ext cx="1965600" cy="5104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0.02-O(1%)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2" name="TextBox 511"/>
          <p:cNvSpPr txBox="1"/>
          <p:nvPr/>
        </p:nvSpPr>
        <p:spPr>
          <a:xfrm>
            <a:off x="7164360" y="7074360"/>
            <a:ext cx="979920" cy="510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0.4%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3" name="TextBox 512"/>
          <p:cNvSpPr txBox="1"/>
          <p:nvPr/>
        </p:nvSpPr>
        <p:spPr>
          <a:xfrm>
            <a:off x="10309320" y="6981120"/>
            <a:ext cx="979920" cy="51048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2400" b="0" u="none" strike="noStrike">
                <a:solidFill>
                  <a:srgbClr val="0000FF"/>
                </a:solidFill>
                <a:uFillTx/>
                <a:latin typeface="Arial"/>
              </a:rPr>
              <a:t>0.2%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4" name="TextBox 513"/>
          <p:cNvSpPr txBox="1"/>
          <p:nvPr/>
        </p:nvSpPr>
        <p:spPr>
          <a:xfrm>
            <a:off x="183600" y="1203120"/>
            <a:ext cx="4401720" cy="3740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400" b="0" i="1" u="none" strike="noStrike">
                <a:solidFill>
                  <a:srgbClr val="000000"/>
                </a:solidFill>
                <a:uFillTx/>
                <a:latin typeface="Arial"/>
              </a:rPr>
              <a:t>Copied from deBlas, Higgs-Hunting 2016</a:t>
            </a:r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9F125648-96BD-439A-90A0-F2C188516D00}" type="slidenum">
              <a:rPr/>
              <a:t>82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143111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4878796" y="8243915"/>
            <a:ext cx="270869" cy="25402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802"/>
            </a:lvl1pPr>
          </a:lstStyle>
          <a:p>
            <a:fld id="{86CB4B4D-7CA3-9044-876B-883B54F8677D}" type="slidenum">
              <a:rPr/>
              <a:t>83</a:t>
            </a:fld>
            <a:endParaRPr/>
          </a:p>
        </p:txBody>
      </p:sp>
      <p:sp>
        <p:nvSpPr>
          <p:cNvPr id="322" name="Tech upgrade after 550 GeV"/>
          <p:cNvSpPr txBox="1">
            <a:spLocks noGrp="1"/>
          </p:cNvSpPr>
          <p:nvPr>
            <p:ph type="body" sz="quarter" idx="1"/>
          </p:nvPr>
        </p:nvSpPr>
        <p:spPr>
          <a:xfrm>
            <a:off x="525071" y="1321975"/>
            <a:ext cx="5629457" cy="5805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2F92"/>
                </a:solidFill>
              </a:defRPr>
            </a:lvl1pPr>
          </a:lstStyle>
          <a:p>
            <a:r>
              <a:rPr dirty="0"/>
              <a:t>Tech upgrade after 550 GeV</a:t>
            </a:r>
          </a:p>
        </p:txBody>
      </p:sp>
      <p:pic>
        <p:nvPicPr>
          <p:cNvPr id="323" name="lumi_LCF4CERN_10Hz_3ab-1_TeV.pdf" descr="lumi_LCF4CERN_10Hz_3ab-1_TeV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99" y="2274471"/>
            <a:ext cx="6853672" cy="4943831"/>
          </a:xfrm>
          <a:prstGeom prst="rect">
            <a:avLst/>
          </a:prstGeom>
          <a:ln w="12700">
            <a:miter lim="400000"/>
          </a:ln>
        </p:spPr>
      </p:pic>
      <p:sp>
        <p:nvSpPr>
          <p:cNvPr id="324" name="Tech upgrade after 250 GeV"/>
          <p:cNvSpPr txBox="1"/>
          <p:nvPr/>
        </p:nvSpPr>
        <p:spPr>
          <a:xfrm>
            <a:off x="8168458" y="1283875"/>
            <a:ext cx="5629456" cy="929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>
            <a:lvl1pPr defTabSz="914400">
              <a:lnSpc>
                <a:spcPct val="110000"/>
              </a:lnSpc>
              <a:spcBef>
                <a:spcPts val="2800"/>
              </a:spcBef>
              <a:tabLst>
                <a:tab pos="355600" algn="l"/>
              </a:tabLst>
              <a:defRPr b="1">
                <a:solidFill>
                  <a:srgbClr val="FF2F92"/>
                </a:solidFill>
              </a:defRPr>
            </a:lvl1pPr>
          </a:lstStyle>
          <a:p>
            <a:r>
              <a:rPr sz="2800" dirty="0"/>
              <a:t>Tech upgrade after 250 GeV</a:t>
            </a:r>
          </a:p>
        </p:txBody>
      </p:sp>
      <p:pic>
        <p:nvPicPr>
          <p:cNvPr id="325" name="lumi_LCF4CERN_10Hz_3ab-1_earlyTechUp.pdf" descr="lumi_LCF4CERN_10Hz_3ab-1_earlyTechUp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9244" y="2274471"/>
            <a:ext cx="6853672" cy="494383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PlaceHolder 1">
            <a:extLst>
              <a:ext uri="{FF2B5EF4-FFF2-40B4-BE49-F238E27FC236}">
                <a16:creationId xmlns:a16="http://schemas.microsoft.com/office/drawing/2014/main" id="{4A0D0DBC-AC27-7BD1-2539-F5A47AC30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760" y="70528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2800" b="1" u="none" strike="noStrike" dirty="0">
                <a:solidFill>
                  <a:srgbClr val="FF6600"/>
                </a:solidFill>
                <a:uFillTx/>
                <a:latin typeface="Arial"/>
              </a:rPr>
              <a:t>Running Scenarios – Shortening 5</a:t>
            </a:r>
            <a:r>
              <a:rPr lang="en-US" sz="2800" b="1" dirty="0">
                <a:solidFill>
                  <a:srgbClr val="FF6600"/>
                </a:solidFill>
                <a:latin typeface="Arial"/>
              </a:rPr>
              <a:t>50 GeV in favor of 1 TeV</a:t>
            </a:r>
            <a:endParaRPr lang="en-US" sz="2800" b="1" u="none" strike="noStrike" dirty="0">
              <a:solidFill>
                <a:srgbClr val="FF6633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483379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4878796" y="8243915"/>
            <a:ext cx="163448" cy="25402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802"/>
            </a:lvl1pPr>
          </a:lstStyle>
          <a:p>
            <a:fld id="{86CB4B4D-7CA3-9044-876B-883B54F8677D}" type="slidenum">
              <a:rPr/>
              <a:t>9</a:t>
            </a:fld>
            <a:endParaRPr/>
          </a:p>
        </p:txBody>
      </p:sp>
      <p:sp>
        <p:nvSpPr>
          <p:cNvPr id="149" name="from the remit of the European Strategy Group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from </a:t>
            </a:r>
            <a:r>
              <a:rPr u="sng">
                <a:hlinkClick r:id="rId2"/>
              </a:rPr>
              <a:t>the remit of the European Strategy Group</a:t>
            </a:r>
          </a:p>
        </p:txBody>
      </p:sp>
      <p:sp>
        <p:nvSpPr>
          <p:cNvPr id="150" name="Textplatzhalter 7"/>
          <p:cNvSpPr txBox="1"/>
          <p:nvPr/>
        </p:nvSpPr>
        <p:spPr>
          <a:xfrm>
            <a:off x="493152" y="1662403"/>
            <a:ext cx="14640707" cy="6384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 marL="309692" indent="-309692" defTabSz="1176833">
              <a:spcBef>
                <a:spcPts val="1544"/>
              </a:spcBef>
              <a:buSzPct val="100000"/>
              <a:buChar char="•"/>
              <a:tabLst>
                <a:tab pos="457657" algn="l"/>
              </a:tabLst>
              <a:defRPr sz="2200" b="1"/>
            </a:pPr>
            <a:r>
              <a:rPr sz="2831"/>
              <a:t>The aim of the Strategy update should be </a:t>
            </a:r>
          </a:p>
          <a:p>
            <a:pPr marL="800039" lvl="1" indent="-309692" defTabSz="1176833">
              <a:spcBef>
                <a:spcPts val="772"/>
              </a:spcBef>
              <a:buSzPct val="100000"/>
              <a:buChar char="•"/>
              <a:tabLst>
                <a:tab pos="457657" algn="l"/>
              </a:tabLst>
              <a:defRPr sz="2200" b="1"/>
            </a:pPr>
            <a:r>
              <a:rPr sz="2831"/>
              <a:t>to develop a visionary and concrete plan </a:t>
            </a:r>
          </a:p>
          <a:p>
            <a:pPr marL="800039" lvl="1" indent="-309692" defTabSz="1176833">
              <a:spcBef>
                <a:spcPts val="772"/>
              </a:spcBef>
              <a:buSzPct val="100000"/>
              <a:buChar char="•"/>
              <a:tabLst>
                <a:tab pos="457657" algn="l"/>
              </a:tabLst>
              <a:defRPr sz="2200" b="1"/>
            </a:pPr>
            <a:r>
              <a:rPr sz="2831"/>
              <a:t>that greatly advances human knowledge in fundamental physics</a:t>
            </a:r>
          </a:p>
          <a:p>
            <a:pPr marL="800039" lvl="1" indent="-309692" defTabSz="1176833">
              <a:spcBef>
                <a:spcPts val="772"/>
              </a:spcBef>
              <a:buSzPct val="100000"/>
              <a:buChar char="•"/>
              <a:tabLst>
                <a:tab pos="457657" algn="l"/>
              </a:tabLst>
              <a:defRPr sz="2200" b="1"/>
            </a:pPr>
            <a:r>
              <a:rPr sz="2831"/>
              <a:t>through the realisation of the next flagship project </a:t>
            </a:r>
            <a:r>
              <a:rPr sz="2831">
                <a:solidFill>
                  <a:srgbClr val="FF2F92"/>
                </a:solidFill>
              </a:rPr>
              <a:t>at CERN</a:t>
            </a:r>
            <a:r>
              <a:rPr sz="2831"/>
              <a:t>.</a:t>
            </a:r>
          </a:p>
          <a:p>
            <a:pPr marL="309692" indent="-309692" defTabSz="1176833">
              <a:spcBef>
                <a:spcPts val="1544"/>
              </a:spcBef>
              <a:buSzPct val="100000"/>
              <a:buChar char="•"/>
              <a:tabLst>
                <a:tab pos="457657" algn="l"/>
              </a:tabLst>
              <a:defRPr sz="2200" b="1"/>
            </a:pPr>
            <a:r>
              <a:rPr sz="2831"/>
              <a:t>The Strategy update should include </a:t>
            </a:r>
          </a:p>
          <a:p>
            <a:pPr marL="800039" lvl="1" indent="-309692" defTabSz="1176833">
              <a:spcBef>
                <a:spcPts val="772"/>
              </a:spcBef>
              <a:buSzPct val="100000"/>
              <a:buChar char="•"/>
              <a:tabLst>
                <a:tab pos="457657" algn="l"/>
              </a:tabLst>
              <a:defRPr sz="2200" b="1"/>
            </a:pPr>
            <a:r>
              <a:rPr sz="2831"/>
              <a:t>the preferred option for the next collider </a:t>
            </a:r>
            <a:r>
              <a:rPr sz="2831">
                <a:solidFill>
                  <a:srgbClr val="FF2F92"/>
                </a:solidFill>
              </a:rPr>
              <a:t>at CERN</a:t>
            </a:r>
            <a:r>
              <a:rPr sz="2831"/>
              <a:t> </a:t>
            </a:r>
          </a:p>
          <a:p>
            <a:pPr marL="800039" lvl="1" indent="-309692" defTabSz="1176833">
              <a:spcBef>
                <a:spcPts val="772"/>
              </a:spcBef>
              <a:buSzPct val="100000"/>
              <a:buChar char="•"/>
              <a:tabLst>
                <a:tab pos="457657" algn="l"/>
              </a:tabLst>
              <a:defRPr sz="2200" b="1"/>
            </a:pPr>
            <a:r>
              <a:rPr sz="2831"/>
              <a:t>and prioritised alternative options to be pursued if the chosen preferred plan turns out not to be feasible or competitive.</a:t>
            </a:r>
          </a:p>
        </p:txBody>
      </p:sp>
      <p:sp>
        <p:nvSpPr>
          <p:cNvPr id="151" name="In order to receive full attention for the LCVision idea: complement a generic, site-independent concept with…"/>
          <p:cNvSpPr txBox="1"/>
          <p:nvPr/>
        </p:nvSpPr>
        <p:spPr>
          <a:xfrm>
            <a:off x="1361069" y="6053242"/>
            <a:ext cx="12650865" cy="1828831"/>
          </a:xfrm>
          <a:prstGeom prst="rect">
            <a:avLst/>
          </a:prstGeom>
          <a:solidFill>
            <a:srgbClr val="FFFB00"/>
          </a:solidFill>
          <a:ln w="63500">
            <a:solidFill>
              <a:srgbClr val="EB469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81723" tIns="81723" rIns="81723" bIns="81723">
            <a:spAutoFit/>
          </a:bodyPr>
          <a:lstStyle/>
          <a:p>
            <a:pPr algn="ctr" defTabSz="2353666">
              <a:tabLst>
                <a:tab pos="915314" algn="l"/>
              </a:tabLst>
              <a:defRPr sz="2000" b="1"/>
            </a:pPr>
            <a:r>
              <a:rPr sz="2574"/>
              <a:t>In order to receive full attention for the LCVision idea:</a:t>
            </a:r>
            <a:br>
              <a:rPr sz="2574"/>
            </a:br>
            <a:r>
              <a:rPr sz="2574"/>
              <a:t>complement </a:t>
            </a:r>
            <a:r>
              <a:rPr sz="2574">
                <a:solidFill>
                  <a:srgbClr val="FF2F92"/>
                </a:solidFill>
              </a:rPr>
              <a:t>a generic, site-independent concept</a:t>
            </a:r>
            <a:r>
              <a:rPr sz="2574"/>
              <a:t> with</a:t>
            </a:r>
          </a:p>
          <a:p>
            <a:pPr algn="ctr" defTabSz="2353666">
              <a:tabLst>
                <a:tab pos="915314" algn="l"/>
              </a:tabLst>
              <a:defRPr sz="2000" b="1"/>
            </a:pPr>
            <a:r>
              <a:rPr sz="2574"/>
              <a:t>a concrete proposal for a </a:t>
            </a:r>
          </a:p>
          <a:p>
            <a:pPr algn="ctr" defTabSz="2353666">
              <a:tabLst>
                <a:tab pos="915314" algn="l"/>
              </a:tabLst>
              <a:defRPr sz="2400" b="1"/>
            </a:pPr>
            <a:r>
              <a:rPr sz="3089"/>
              <a:t>Linear Collider Facility (LCF) @ CERN</a:t>
            </a:r>
          </a:p>
        </p:txBody>
      </p:sp>
      <p:sp>
        <p:nvSpPr>
          <p:cNvPr id="4" name="PlaceHolder 1">
            <a:extLst>
              <a:ext uri="{FF2B5EF4-FFF2-40B4-BE49-F238E27FC236}">
                <a16:creationId xmlns:a16="http://schemas.microsoft.com/office/drawing/2014/main" id="{20B1B81C-8946-0020-083F-A57C681A1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7280" cy="929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600" b="1" u="none" strike="noStrike" dirty="0" err="1">
                <a:solidFill>
                  <a:srgbClr val="FF6600"/>
                </a:solidFill>
                <a:uFillTx/>
                <a:latin typeface="Arial"/>
              </a:rPr>
              <a:t>LCVision</a:t>
            </a:r>
            <a:r>
              <a:rPr lang="en-US" sz="3600" b="1" u="none" strike="noStrike" dirty="0">
                <a:solidFill>
                  <a:srgbClr val="FF6600"/>
                </a:solidFill>
                <a:uFillTx/>
                <a:latin typeface="Arial"/>
              </a:rPr>
              <a:t> and the ESPPU</a:t>
            </a:r>
            <a:endParaRPr lang="en-US" sz="3600" b="1" u="none" strike="noStrike" dirty="0">
              <a:solidFill>
                <a:srgbClr val="FF6633"/>
              </a:solidFill>
              <a:uFillTx/>
              <a:latin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 advAuto="0"/>
    </p:bldLst>
  </p:timing>
</p:sld>
</file>

<file path=ppt/theme/theme1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37121</TotalTime>
  <Words>5328</Words>
  <Application>Microsoft Macintosh PowerPoint</Application>
  <PresentationFormat>Custom</PresentationFormat>
  <Paragraphs>983</Paragraphs>
  <Slides>83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83</vt:i4>
      </vt:variant>
    </vt:vector>
  </HeadingPairs>
  <TitlesOfParts>
    <vt:vector size="100" baseType="lpstr">
      <vt:lpstr>Arial</vt:lpstr>
      <vt:lpstr>Arial</vt:lpstr>
      <vt:lpstr>Bitstream Vera Serif</vt:lpstr>
      <vt:lpstr>Cambria Math</vt:lpstr>
      <vt:lpstr>FreeSans</vt:lpstr>
      <vt:lpstr>Montserrat</vt:lpstr>
      <vt:lpstr>Segoe UI</vt:lpstr>
      <vt:lpstr>Standard Symbols PS</vt:lpstr>
      <vt:lpstr>Symbol</vt:lpstr>
      <vt:lpstr>Times New Roman</vt:lpstr>
      <vt:lpstr>Wingdings</vt:lpstr>
      <vt:lpstr>Office</vt:lpstr>
      <vt:lpstr>Office</vt:lpstr>
      <vt:lpstr>Office</vt:lpstr>
      <vt:lpstr>Office</vt:lpstr>
      <vt:lpstr>Office</vt:lpstr>
      <vt:lpstr>Office</vt:lpstr>
      <vt:lpstr>PowerPoint Presentation</vt:lpstr>
      <vt:lpstr>The Standard Model is complete</vt:lpstr>
      <vt:lpstr>Science Driver Higgs Boson</vt:lpstr>
      <vt:lpstr>Future Projects – “The Frontiers”</vt:lpstr>
      <vt:lpstr>e+e- Physics program </vt:lpstr>
      <vt:lpstr>Beam Polarisation </vt:lpstr>
      <vt:lpstr>Future Projects – Linear Colliders</vt:lpstr>
      <vt:lpstr>LCVision – A Unified approach</vt:lpstr>
      <vt:lpstr>LCVision and the ESPPU</vt:lpstr>
      <vt:lpstr>General Considerations</vt:lpstr>
      <vt:lpstr>Luminosity and Power Consumption</vt:lpstr>
      <vt:lpstr>Electroweak Precision Observables</vt:lpstr>
      <vt:lpstr>Higgs-strahlung at lepton colliders</vt:lpstr>
      <vt:lpstr>Precision matters ...</vt:lpstr>
      <vt:lpstr>The Higgs Potential   </vt:lpstr>
      <vt:lpstr>Higgs Self Coupling measurement  - Ingredients to cross section</vt:lpstr>
      <vt:lpstr>Di Higgs Production</vt:lpstr>
      <vt:lpstr>Interplay with gravitational waves</vt:lpstr>
      <vt:lpstr>An enigmatic couple   </vt:lpstr>
      <vt:lpstr>Top Mass Summary</vt:lpstr>
      <vt:lpstr>Top Yukawa Coupling – e+e-    </vt:lpstr>
      <vt:lpstr>Fermion Hierarchy</vt:lpstr>
      <vt:lpstr>Top quark and new physics</vt:lpstr>
      <vt:lpstr>What if … LHC makes a discovery?</vt:lpstr>
      <vt:lpstr>Staging I</vt:lpstr>
      <vt:lpstr>Staging II</vt:lpstr>
      <vt:lpstr>Running Scenarios up to 550 GeV</vt:lpstr>
      <vt:lpstr>Running Scenarios starting at 550 GeV</vt:lpstr>
      <vt:lpstr>Summary and Conclusion</vt:lpstr>
      <vt:lpstr>PowerPoint Presentation</vt:lpstr>
      <vt:lpstr>LCVision EPPSU documents</vt:lpstr>
      <vt:lpstr>Open questions</vt:lpstr>
      <vt:lpstr>Higgs – Discovery by precision</vt:lpstr>
      <vt:lpstr>Entanglement SMEFT NLO</vt:lpstr>
      <vt:lpstr>Mass reaches of future colliders (from Snowmass EF Report)</vt:lpstr>
      <vt:lpstr>Two fermion processes</vt:lpstr>
      <vt:lpstr>e+e- - Top quark production at threshold</vt:lpstr>
      <vt:lpstr>Top Mass Summary</vt:lpstr>
      <vt:lpstr>Vacuum Stability and Top Quark Mass</vt:lpstr>
      <vt:lpstr>Precision on electroweak form factors and couplings</vt:lpstr>
      <vt:lpstr>Uncertainty driver αs</vt:lpstr>
      <vt:lpstr>Higgs production at e+e- colliders</vt:lpstr>
      <vt:lpstr>Expected precision at future lepton colliders</vt:lpstr>
      <vt:lpstr>Higgs Selfcoupling measurement in e+e- (µ+µ-)  </vt:lpstr>
      <vt:lpstr>e+e- Colliders – Uncertainties and their drivers</vt:lpstr>
      <vt:lpstr>Probing New Physics with the trilinear Higgs Coupling</vt:lpstr>
      <vt:lpstr>New physics?</vt:lpstr>
      <vt:lpstr>Top Yukawa Coupling and New Physics   </vt:lpstr>
      <vt:lpstr>Anomalous Triple Gauge Couplings</vt:lpstr>
      <vt:lpstr>Light Higgsinons- Event Display</vt:lpstr>
      <vt:lpstr>Direct Searches for New Particles - SUSY</vt:lpstr>
      <vt:lpstr>Light Higgsinons- Event Display</vt:lpstr>
      <vt:lpstr>Experimental challenges - Flavor tagging and charge measurement</vt:lpstr>
      <vt:lpstr> Top pair production at threshold</vt:lpstr>
      <vt:lpstr>Top pair production at threshold</vt:lpstr>
      <vt:lpstr>Top threshold scans at different e+e- colliders</vt:lpstr>
      <vt:lpstr> Sensitivity and error breakdown</vt:lpstr>
      <vt:lpstr> Top quark polar angle spectrum at 500 GeV</vt:lpstr>
      <vt:lpstr>New physics below tt threshold? - Example b quark couplings </vt:lpstr>
      <vt:lpstr>Decomposing ee-&gt;bb – Differential cross section</vt:lpstr>
      <vt:lpstr>Precision on electroweak form factors and couplings</vt:lpstr>
      <vt:lpstr>QCD uncertainties on ee-&gt;tt cross section</vt:lpstr>
      <vt:lpstr>Effects at higher energies</vt:lpstr>
      <vt:lpstr>How can the Z-pole help?</vt:lpstr>
      <vt:lpstr>Linear Electron Positron Colliders - ILC</vt:lpstr>
      <vt:lpstr>Phase Transition in Standard Model   </vt:lpstr>
      <vt:lpstr>Linear Electron-Positron Colliders </vt:lpstr>
      <vt:lpstr>Linear Electron Positron Colliders</vt:lpstr>
      <vt:lpstr>New physics?</vt:lpstr>
      <vt:lpstr>EFT Framework and beam polarisation  </vt:lpstr>
      <vt:lpstr>Science drivers</vt:lpstr>
      <vt:lpstr>Light scalar study in ILD  </vt:lpstr>
      <vt:lpstr>Feebly interacting particles – A summary  </vt:lpstr>
      <vt:lpstr>New particles – Extended Higgs Sector</vt:lpstr>
      <vt:lpstr>Electroweak top couplings and discovery reach</vt:lpstr>
      <vt:lpstr>Precision on Z-pole and interplay with measurements above pole</vt:lpstr>
      <vt:lpstr>Elements of top quark reconstruction</vt:lpstr>
      <vt:lpstr>Electroweak top couplings EFT-operators</vt:lpstr>
      <vt:lpstr>Higgs self-coupling – Experimental issues</vt:lpstr>
      <vt:lpstr>High Order Electroweak Corrections</vt:lpstr>
      <vt:lpstr>Higgs Quantum Number – CP via tth</vt:lpstr>
      <vt:lpstr>Electroweak Precision Observables</vt:lpstr>
      <vt:lpstr>Running Scenarios – Shortening 550 GeV in favor of 1 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>Roman POESCHL</cp:lastModifiedBy>
  <cp:revision>219</cp:revision>
  <dcterms:created xsi:type="dcterms:W3CDTF">2018-04-05T17:32:46Z</dcterms:created>
  <dcterms:modified xsi:type="dcterms:W3CDTF">2025-05-15T00:28:50Z</dcterms:modified>
  <dc:language>en-US</dc:language>
</cp:coreProperties>
</file>