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47" r:id="rId2"/>
  </p:sldMasterIdLst>
  <p:notesMasterIdLst>
    <p:notesMasterId r:id="rId30"/>
  </p:notesMasterIdLst>
  <p:handoutMasterIdLst>
    <p:handoutMasterId r:id="rId31"/>
  </p:handoutMasterIdLst>
  <p:sldIdLst>
    <p:sldId id="256" r:id="rId3"/>
    <p:sldId id="4198" r:id="rId4"/>
    <p:sldId id="21262" r:id="rId5"/>
    <p:sldId id="4205" r:id="rId6"/>
    <p:sldId id="4189" r:id="rId7"/>
    <p:sldId id="4201" r:id="rId8"/>
    <p:sldId id="4203" r:id="rId9"/>
    <p:sldId id="4206" r:id="rId10"/>
    <p:sldId id="4212" r:id="rId11"/>
    <p:sldId id="21270" r:id="rId12"/>
    <p:sldId id="21264" r:id="rId13"/>
    <p:sldId id="4207" r:id="rId14"/>
    <p:sldId id="21271" r:id="rId15"/>
    <p:sldId id="21265" r:id="rId16"/>
    <p:sldId id="21266" r:id="rId17"/>
    <p:sldId id="21267" r:id="rId18"/>
    <p:sldId id="21263" r:id="rId19"/>
    <p:sldId id="21272" r:id="rId20"/>
    <p:sldId id="21260" r:id="rId21"/>
    <p:sldId id="276" r:id="rId22"/>
    <p:sldId id="279" r:id="rId23"/>
    <p:sldId id="4195" r:id="rId24"/>
    <p:sldId id="4152" r:id="rId25"/>
    <p:sldId id="4181" r:id="rId26"/>
    <p:sldId id="4190" r:id="rId27"/>
    <p:sldId id="4202" r:id="rId28"/>
    <p:sldId id="4240" r:id="rId29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939D"/>
    <a:srgbClr val="044BA1"/>
    <a:srgbClr val="2E5F65"/>
    <a:srgbClr val="EC4B53"/>
    <a:srgbClr val="88438B"/>
    <a:srgbClr val="E71D28"/>
    <a:srgbClr val="8C1F55"/>
    <a:srgbClr val="DFAA12"/>
    <a:srgbClr val="FFDD00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9" autoAdjust="0"/>
    <p:restoredTop sz="96176" autoAdjust="0"/>
  </p:normalViewPr>
  <p:slideViewPr>
    <p:cSldViewPr snapToGrid="0" snapToObjects="1">
      <p:cViewPr>
        <p:scale>
          <a:sx n="97" d="100"/>
          <a:sy n="97" d="100"/>
        </p:scale>
        <p:origin x="144" y="992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5/14/25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5/14/25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BC0F47-88F6-F049-9FB3-BD75BBF58E7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473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3dca34abe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3dca34abe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1" name="Google Shape;701;g13dca34abe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9479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50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9045088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A13DAA-7F21-5D49-A12F-05C731E87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DE4971-301A-3875-65BB-1367C54997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31A1235-8C3C-C92B-92DB-D7FE6DC60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398C328-D8C4-604C-9907-5A91A54EF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Benno List</a:t>
            </a:r>
          </a:p>
        </p:txBody>
      </p:sp>
    </p:spTree>
    <p:extLst>
      <p:ext uri="{BB962C8B-B14F-4D97-AF65-F5344CB8AC3E}">
        <p14:creationId xmlns:p14="http://schemas.microsoft.com/office/powerpoint/2010/main" val="1738405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909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1" y="291342"/>
            <a:ext cx="8532019" cy="2925992"/>
          </a:xfrm>
        </p:spPr>
        <p:txBody>
          <a:bodyPr anchor="t"/>
          <a:lstStyle>
            <a:lvl1pPr algn="l">
              <a:lnSpc>
                <a:spcPct val="100000"/>
              </a:lnSpc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69140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14.5.2025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Benno List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305991" y="5222173"/>
            <a:ext cx="8532019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5991" y="5304000"/>
            <a:ext cx="371475" cy="32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1497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482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911" y="679561"/>
            <a:ext cx="8321040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2910" y="117818"/>
            <a:ext cx="8321040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502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" y="679561"/>
            <a:ext cx="8343899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11480" y="114300"/>
            <a:ext cx="8335009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49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00051" y="752560"/>
            <a:ext cx="4019550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00050" y="144632"/>
            <a:ext cx="8355329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4030979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62563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92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276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26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047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871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60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642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910593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728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023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B0EA3D-65E6-BA0F-0FBE-134A2A8CDD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17970" y="4908910"/>
            <a:ext cx="1856021" cy="56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058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9662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681250"/>
            <a:ext cx="8532019" cy="31604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172023"/>
            <a:ext cx="4212431" cy="4175208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25579" y="1172023"/>
            <a:ext cx="4212431" cy="4175208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Benno List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1966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681250"/>
            <a:ext cx="8532018" cy="31604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Benno List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1509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8" y="752560"/>
            <a:ext cx="2310714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430498" y="752560"/>
            <a:ext cx="2310714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BE1D321-6A79-B414-4E2C-3C6C78EB1528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015868" y="752560"/>
            <a:ext cx="2310714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4461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page4image2766581152">
            <a:extLst>
              <a:ext uri="{FF2B5EF4-FFF2-40B4-BE49-F238E27FC236}">
                <a16:creationId xmlns:a16="http://schemas.microsoft.com/office/drawing/2014/main" id="{0A327B3F-7D08-F24B-B31F-AC179C000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57" y="220414"/>
            <a:ext cx="700327" cy="6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picture containing logo, font, graphics, symbol&#10;&#10;Description automatically generated">
            <a:extLst>
              <a:ext uri="{FF2B5EF4-FFF2-40B4-BE49-F238E27FC236}">
                <a16:creationId xmlns:a16="http://schemas.microsoft.com/office/drawing/2014/main" id="{C313C837-3587-54BC-E625-1BB747793A86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39189" y="141784"/>
            <a:ext cx="729139" cy="72913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9" r:id="rId5"/>
    <p:sldLayoutId id="2147483710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11" r:id="rId13"/>
    <p:sldLayoutId id="2147483706" r:id="rId14"/>
    <p:sldLayoutId id="2147483707" r:id="rId15"/>
    <p:sldLayoutId id="2147483708" r:id="rId16"/>
    <p:sldLayoutId id="2147483720" r:id="rId17"/>
    <p:sldLayoutId id="2147483709" r:id="rId18"/>
    <p:sldLayoutId id="2147483714" r:id="rId19"/>
    <p:sldLayoutId id="2147483717" r:id="rId20"/>
    <p:sldLayoutId id="2147483718" r:id="rId21"/>
    <p:sldLayoutId id="2147483746" r:id="rId22"/>
  </p:sldLayoutIdLst>
  <p:hf hdr="0" ft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chemeClr val="tx2">
                    <a:lumMod val="75000"/>
                  </a:schemeClr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330390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chemeClr val="tx2">
                    <a:lumMod val="75000"/>
                  </a:schemeClr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41310" y="5295900"/>
            <a:ext cx="522504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chemeClr val="tx2">
                    <a:lumMod val="75000"/>
                  </a:schemeClr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11480" y="865188"/>
            <a:ext cx="83439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91D840-EDD8-52BA-25D0-4E3D13F797A4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362779" y="5241713"/>
            <a:ext cx="1589314" cy="48471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4024331-5AFB-9D3B-1FEC-8FE48476911A}"/>
              </a:ext>
            </a:extLst>
          </p:cNvPr>
          <p:cNvCxnSpPr>
            <a:cxnSpLocks/>
          </p:cNvCxnSpPr>
          <p:nvPr userDrawn="1"/>
        </p:nvCxnSpPr>
        <p:spPr>
          <a:xfrm>
            <a:off x="411480" y="542170"/>
            <a:ext cx="83439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0B31D72-144F-5F45-B6F9-383834CAA59E}"/>
              </a:ext>
            </a:extLst>
          </p:cNvPr>
          <p:cNvCxnSpPr>
            <a:cxnSpLocks/>
          </p:cNvCxnSpPr>
          <p:nvPr userDrawn="1"/>
        </p:nvCxnSpPr>
        <p:spPr>
          <a:xfrm>
            <a:off x="411480" y="5209087"/>
            <a:ext cx="83439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36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  <p:sldLayoutId id="2147483765" r:id="rId18"/>
  </p:sldLayoutIdLst>
  <p:hf hdr="0" ft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812.07987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hyperlink" Target="https://arxiv.org/abs/1306.6329" TargetMode="Externa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3283864/1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hyperlink" Target="https://edms.cern.ch/document/3283864/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www.rivm.nl/en/life-cycle-assessment-lca/recip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dx.doi.org/10.3390/ma14040782" TargetMode="External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24049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61.png"/><Relationship Id="rId4" Type="http://schemas.openxmlformats.org/officeDocument/2006/relationships/hyperlink" Target="https://agenda.linearcollider.org/event/10134/contributions/55138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24049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6.xml"/><Relationship Id="rId5" Type="http://schemas.openxmlformats.org/officeDocument/2006/relationships/hyperlink" Target="https://arxiv.org/abs/2503.24168" TargetMode="External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hyperlink" Target="https://indico.cern.ch/event/1439855/contributions/6461661/" TargetMode="External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rxiv.org/abs/2503.24168" TargetMode="External"/><Relationship Id="rId5" Type="http://schemas.openxmlformats.org/officeDocument/2006/relationships/hyperlink" Target="https://indico.cern.ch/event/1439855/contributions/6461475/" TargetMode="External"/><Relationship Id="rId4" Type="http://schemas.openxmlformats.org/officeDocument/2006/relationships/image" Target="../media/image9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hyperlink" Target="https://sdgs.un.org/" TargetMode="External"/><Relationship Id="rId4" Type="http://schemas.openxmlformats.org/officeDocument/2006/relationships/image" Target="../media/image66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4.png"/><Relationship Id="rId3" Type="http://schemas.openxmlformats.org/officeDocument/2006/relationships/hyperlink" Target="https://www.ipcc.ch/report/ar6/wg1/downloads/report/IPCC_AR6_WGI_SPM.pdf" TargetMode="External"/><Relationship Id="rId7" Type="http://schemas.openxmlformats.org/officeDocument/2006/relationships/hyperlink" Target="https://www.nature.com/articles/d41586-021-03011-6" TargetMode="External"/><Relationship Id="rId12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0.png"/><Relationship Id="rId11" Type="http://schemas.openxmlformats.org/officeDocument/2006/relationships/hyperlink" Target="https://doi.org/10.1038/s41893-023-01132-6" TargetMode="External"/><Relationship Id="rId5" Type="http://schemas.openxmlformats.org/officeDocument/2006/relationships/hyperlink" Target="https://berkeleyearth.org/global-temperature-report-for-2023/" TargetMode="External"/><Relationship Id="rId10" Type="http://schemas.openxmlformats.org/officeDocument/2006/relationships/image" Target="../media/image72.png"/><Relationship Id="rId4" Type="http://schemas.openxmlformats.org/officeDocument/2006/relationships/image" Target="../media/image69.png"/><Relationship Id="rId9" Type="http://schemas.openxmlformats.org/officeDocument/2006/relationships/hyperlink" Target="https://www.worldweatherattribution.org/extreme-heat-killing-more-than-100-people-in-mexico-hotter-and-much-more-likely-due-to-climate-change/" TargetMode="External"/><Relationship Id="rId1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81823/contributions/4328846/" TargetMode="Externa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78.jpeg"/><Relationship Id="rId7" Type="http://schemas.openxmlformats.org/officeDocument/2006/relationships/hyperlink" Target="https://www.rivm.nl/en/life-cycle-assessment-lca/recipe" TargetMode="External"/><Relationship Id="rId2" Type="http://schemas.openxmlformats.org/officeDocument/2006/relationships/hyperlink" Target="https://www.nist.gov/el/systems-integration-division-73400/lifecycle-graphic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png"/><Relationship Id="rId5" Type="http://schemas.openxmlformats.org/officeDocument/2006/relationships/hyperlink" Target="https://browningday.com/news/lca-stages-matter-when-tracking-embodied-carbon/%20%20https:/www.buildingenclosureonline.com/blogs/14-the-be-blog/post/%20%2089547-lca-stages-matter-when-tracking-embodied-carbon" TargetMode="External"/><Relationship Id="rId4" Type="http://schemas.openxmlformats.org/officeDocument/2006/relationships/image" Target="../media/image79.png"/><Relationship Id="rId9" Type="http://schemas.openxmlformats.org/officeDocument/2006/relationships/hyperlink" Target="https://doi.org/10.1007/s11367-016-1246-y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3.png"/><Relationship Id="rId4" Type="http://schemas.openxmlformats.org/officeDocument/2006/relationships/hyperlink" Target="https://indico.slac.stanford.edu/event/7467/contributions/6131/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hyperlink" Target="https://agenda.linearcollider.org/event/10134/contributions/55138/" TargetMode="External"/><Relationship Id="rId7" Type="http://schemas.openxmlformats.org/officeDocument/2006/relationships/hyperlink" Target="https://www.iea.org/reports/world-energy-outlook-2022" TargetMode="External"/><Relationship Id="rId2" Type="http://schemas.openxmlformats.org/officeDocument/2006/relationships/hyperlink" Target="https://edms.cern.ch/document/2065162/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png"/><Relationship Id="rId5" Type="http://schemas.openxmlformats.org/officeDocument/2006/relationships/hyperlink" Target="https://browningday.com/news/lca-stages-matter-when-tracking-embodied-carbon/%20%20https:/www.buildingenclosureonline.com/blogs/14-the-be-blog/post/%20%2089547-lca-stages-matter-when-tracking-embodied-carbon" TargetMode="External"/><Relationship Id="rId10" Type="http://schemas.openxmlformats.org/officeDocument/2006/relationships/image" Target="../media/image85.png"/><Relationship Id="rId4" Type="http://schemas.openxmlformats.org/officeDocument/2006/relationships/image" Target="../media/image61.png"/><Relationship Id="rId9" Type="http://schemas.openxmlformats.org/officeDocument/2006/relationships/hyperlink" Target="https://indico.esrf.fr/event/2/contributions/94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arxiv.org/abs/2503.24049" TargetMode="External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indico.cern.ch/event/1439855/contributions/6461433/" TargetMode="External"/><Relationship Id="rId5" Type="http://schemas.openxmlformats.org/officeDocument/2006/relationships/hyperlink" Target="https://indico.cern.ch/event/1439855/contributions/6461475/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edms.cern.ch/document/2917948/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dms.cern.ch/document/3283864/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283864/1" TargetMode="External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3998694" y="3561956"/>
            <a:ext cx="478047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Sustainability Studies for ILC, CLIC and LCF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List, 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Sustainable HEP 2025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May 14, 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F67BE9-353D-7D3B-1023-90A17BA5A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88" y="385020"/>
            <a:ext cx="4022928" cy="398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A1E652-70D0-70CB-2C09-06438E89C8B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47043" y="769412"/>
            <a:ext cx="4024957" cy="4029824"/>
          </a:xfrm>
        </p:spPr>
        <p:txBody>
          <a:bodyPr/>
          <a:lstStyle/>
          <a:p>
            <a:r>
              <a:rPr lang="en-GB" dirty="0"/>
              <a:t>Detectors were modelled in a simplified way: </a:t>
            </a:r>
            <a:br>
              <a:rPr lang="en-GB" dirty="0"/>
            </a:br>
            <a:r>
              <a:rPr lang="en-GB" dirty="0"/>
              <a:t>Use net weight of most heavy components</a:t>
            </a:r>
          </a:p>
          <a:p>
            <a:pPr lvl="1"/>
            <a:r>
              <a:rPr lang="en-GB" dirty="0"/>
              <a:t>Yoke: Iron / Steel</a:t>
            </a:r>
          </a:p>
          <a:p>
            <a:pPr lvl="1"/>
            <a:r>
              <a:rPr lang="en-GB" dirty="0"/>
              <a:t>Calorimeters: Steel, Tungsten </a:t>
            </a:r>
          </a:p>
          <a:p>
            <a:pPr lvl="1"/>
            <a:r>
              <a:rPr lang="en-GB" dirty="0"/>
              <a:t>Reinforced concrete for support platforms</a:t>
            </a:r>
          </a:p>
          <a:p>
            <a:r>
              <a:rPr lang="en-GB" dirty="0"/>
              <a:t>Impact is by far dominated by the huge amount of iron in return yokes: </a:t>
            </a:r>
            <a:br>
              <a:rPr lang="en-GB" dirty="0"/>
            </a:br>
            <a:r>
              <a:rPr lang="en-GB" dirty="0"/>
              <a:t>ILD 13400t, </a:t>
            </a:r>
            <a:r>
              <a:rPr lang="en-GB" dirty="0" err="1"/>
              <a:t>SiD</a:t>
            </a:r>
            <a:r>
              <a:rPr lang="en-GB" dirty="0"/>
              <a:t> 6810t</a:t>
            </a:r>
            <a:br>
              <a:rPr lang="en-GB" dirty="0"/>
            </a:br>
            <a:r>
              <a:rPr lang="en-GB" dirty="0"/>
              <a:t>-&gt; huge reduction opportunities</a:t>
            </a:r>
            <a:br>
              <a:rPr lang="en-GB" dirty="0"/>
            </a:br>
            <a:r>
              <a:rPr lang="en-GB" dirty="0"/>
              <a:t>(e.g. H1 used steel from ship scrap from Russia)</a:t>
            </a:r>
          </a:p>
          <a:p>
            <a:r>
              <a:rPr lang="en-GB" dirty="0"/>
              <a:t>Important assumption</a:t>
            </a:r>
            <a:r>
              <a:rPr lang="en-GB" dirty="0">
                <a:sym typeface="Wingdings" pitchFamily="2" charset="2"/>
              </a:rPr>
              <a:t> (requirement):</a:t>
            </a:r>
            <a:br>
              <a:rPr lang="en-GB" dirty="0">
                <a:sym typeface="Wingdings" pitchFamily="2" charset="2"/>
              </a:rPr>
            </a:br>
            <a:r>
              <a:rPr lang="en-GB" b="1" dirty="0">
                <a:sym typeface="Wingdings" pitchFamily="2" charset="2"/>
              </a:rPr>
              <a:t>No significant direct GHG emissions during operation</a:t>
            </a:r>
            <a:r>
              <a:rPr lang="en-GB" dirty="0">
                <a:sym typeface="Wingdings" pitchFamily="2" charset="2"/>
              </a:rPr>
              <a:t>:</a:t>
            </a:r>
          </a:p>
          <a:p>
            <a:pPr lvl="1"/>
            <a:r>
              <a:rPr lang="en-GB" dirty="0">
                <a:sym typeface="Wingdings" pitchFamily="2" charset="2"/>
              </a:rPr>
              <a:t>Avoid usage of CFC coolants</a:t>
            </a:r>
          </a:p>
          <a:p>
            <a:pPr lvl="1"/>
            <a:r>
              <a:rPr lang="en-GB" dirty="0">
                <a:sym typeface="Wingdings" pitchFamily="2" charset="2"/>
              </a:rPr>
              <a:t>And/or build gas tight system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9FA739-9687-98DA-4C60-4ABF2B630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F1611-BD23-7BAA-595D-DFB132DE53E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95D21-90D4-E53C-8616-1A5FB122BBF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718734-B651-ABB5-4B93-72E20B4BD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475" y="449433"/>
            <a:ext cx="2293716" cy="1866349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C0548652-198B-A287-AD1E-9926F69CABB0}"/>
              </a:ext>
            </a:extLst>
          </p:cNvPr>
          <p:cNvSpPr txBox="1">
            <a:spLocks/>
          </p:cNvSpPr>
          <p:nvPr/>
        </p:nvSpPr>
        <p:spPr>
          <a:xfrm>
            <a:off x="5617728" y="2315782"/>
            <a:ext cx="2476500" cy="20968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050" i="1" dirty="0"/>
              <a:t>Detector. Source: </a:t>
            </a:r>
            <a:r>
              <a:rPr lang="en-GB" sz="1050" i="1" dirty="0">
                <a:hlinkClick r:id="rId3"/>
              </a:rPr>
              <a:t>CERN</a:t>
            </a:r>
            <a:r>
              <a:rPr lang="en-GB" sz="1050" i="1" dirty="0"/>
              <a:t> (2018)The Compact Linear e+ e− Collider (CLIC): Accelerator and Detector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B9DBEC-9333-4EBF-AC5D-92D2E1AF8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9822" y="3038979"/>
            <a:ext cx="2076627" cy="1665561"/>
          </a:xfrm>
          <a:prstGeom prst="rect">
            <a:avLst/>
          </a:prstGeom>
        </p:spPr>
      </p:pic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4C6E64AE-ABE7-D687-B31D-C02812D72506}"/>
              </a:ext>
            </a:extLst>
          </p:cNvPr>
          <p:cNvSpPr txBox="1">
            <a:spLocks/>
          </p:cNvSpPr>
          <p:nvPr/>
        </p:nvSpPr>
        <p:spPr>
          <a:xfrm>
            <a:off x="4409822" y="4894897"/>
            <a:ext cx="2132013" cy="20968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050" i="1" dirty="0"/>
              <a:t>ILD Detector. Source: </a:t>
            </a:r>
            <a:r>
              <a:rPr lang="en-GB" sz="1050" i="1" dirty="0">
                <a:hlinkClick r:id="rId5"/>
              </a:rPr>
              <a:t>ILC TDR, volume 4</a:t>
            </a:r>
            <a:endParaRPr lang="en-GB" sz="1050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524493-AF3B-7CA4-C98A-7D718C1387D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787" r="9799"/>
          <a:stretch/>
        </p:blipFill>
        <p:spPr>
          <a:xfrm>
            <a:off x="6775184" y="2987693"/>
            <a:ext cx="2204225" cy="1716847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B8019C91-18F5-D82E-8E12-6C108AE1DB73}"/>
              </a:ext>
            </a:extLst>
          </p:cNvPr>
          <p:cNvSpPr txBox="1">
            <a:spLocks/>
          </p:cNvSpPr>
          <p:nvPr/>
        </p:nvSpPr>
        <p:spPr>
          <a:xfrm>
            <a:off x="6775184" y="4885719"/>
            <a:ext cx="2327961" cy="20968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050" i="1" dirty="0" err="1"/>
              <a:t>SiD</a:t>
            </a:r>
            <a:r>
              <a:rPr lang="en-GB" sz="1050" i="1" dirty="0"/>
              <a:t> Detector. Source: </a:t>
            </a:r>
            <a:r>
              <a:rPr lang="en-GB" sz="1050" i="1" dirty="0">
                <a:hlinkClick r:id="rId5"/>
              </a:rPr>
              <a:t>ILC TDR, volume 4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62541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690DF18-21A2-2EA8-629B-B67D2677201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75129" y="752559"/>
            <a:ext cx="4296871" cy="4472583"/>
          </a:xfrm>
        </p:spPr>
        <p:txBody>
          <a:bodyPr/>
          <a:lstStyle/>
          <a:p>
            <a:r>
              <a:rPr lang="en-US" dirty="0"/>
              <a:t>Accelerator &amp; detector GWP hotspots:</a:t>
            </a:r>
          </a:p>
          <a:p>
            <a:pPr lvl="1"/>
            <a:r>
              <a:rPr lang="en-US" dirty="0"/>
              <a:t>Main linac: dominated by stainless steel, niobium, </a:t>
            </a:r>
            <a:r>
              <a:rPr lang="en-US" dirty="0" err="1"/>
              <a:t>aluminium</a:t>
            </a:r>
            <a:r>
              <a:rPr lang="en-US" dirty="0"/>
              <a:t> in </a:t>
            </a:r>
            <a:r>
              <a:rPr lang="en-US" dirty="0" err="1"/>
              <a:t>cryo</a:t>
            </a:r>
            <a:r>
              <a:rPr lang="en-US" dirty="0"/>
              <a:t> modules</a:t>
            </a:r>
          </a:p>
          <a:p>
            <a:pPr lvl="1"/>
            <a:r>
              <a:rPr lang="en-US" dirty="0"/>
              <a:t>Damping rings: </a:t>
            </a:r>
            <a:br>
              <a:rPr lang="en-US" dirty="0"/>
            </a:br>
            <a:r>
              <a:rPr lang="en-US" dirty="0"/>
              <a:t>dominated by </a:t>
            </a:r>
            <a:r>
              <a:rPr lang="en-US" b="1" dirty="0"/>
              <a:t>iron for magnet yokes</a:t>
            </a:r>
          </a:p>
          <a:p>
            <a:pPr lvl="1"/>
            <a:r>
              <a:rPr lang="en-US" dirty="0"/>
              <a:t>Detectors ILC &amp; </a:t>
            </a:r>
            <a:r>
              <a:rPr lang="en-US" dirty="0" err="1"/>
              <a:t>SiD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Dominated by </a:t>
            </a:r>
            <a:r>
              <a:rPr lang="en-US" b="1" dirty="0"/>
              <a:t>steel for magnet yokes</a:t>
            </a:r>
          </a:p>
          <a:p>
            <a:r>
              <a:rPr lang="en-US" dirty="0"/>
              <a:t>Iron and steel is the by far dominant source of GHG emissions! Huge impact reduction opportunity</a:t>
            </a:r>
          </a:p>
          <a:p>
            <a:pPr lvl="1"/>
            <a:r>
              <a:rPr lang="en-US" dirty="0"/>
              <a:t>Dominated by iron in magnet yokes, especially </a:t>
            </a:r>
            <a:r>
              <a:rPr lang="en-US" b="1" dirty="0"/>
              <a:t>detectors</a:t>
            </a:r>
          </a:p>
          <a:p>
            <a:pPr lvl="1"/>
            <a:r>
              <a:rPr lang="en-US" dirty="0"/>
              <a:t>Mind high-cobalt materials</a:t>
            </a:r>
          </a:p>
          <a:p>
            <a:r>
              <a:rPr lang="en-US" dirty="0"/>
              <a:t>Other important materials:</a:t>
            </a:r>
          </a:p>
          <a:p>
            <a:pPr lvl="1"/>
            <a:r>
              <a:rPr lang="en-US" dirty="0"/>
              <a:t>Niobium ~11%</a:t>
            </a:r>
          </a:p>
          <a:p>
            <a:pPr lvl="1"/>
            <a:r>
              <a:rPr lang="en-US" dirty="0"/>
              <a:t>Copper: ~10%</a:t>
            </a:r>
          </a:p>
          <a:p>
            <a:pPr lvl="1"/>
            <a:r>
              <a:rPr lang="en-US" dirty="0" err="1"/>
              <a:t>Aluminium</a:t>
            </a:r>
            <a:r>
              <a:rPr lang="en-US" dirty="0"/>
              <a:t> ~ 6%</a:t>
            </a:r>
          </a:p>
          <a:p>
            <a:pPr lvl="1"/>
            <a:r>
              <a:rPr lang="en-US" dirty="0"/>
              <a:t>-&gt; have a high dependency on electricity in country of origin </a:t>
            </a:r>
            <a:br>
              <a:rPr lang="en-US" dirty="0"/>
            </a:br>
            <a:r>
              <a:rPr lang="en-US" dirty="0"/>
              <a:t>-&gt; </a:t>
            </a:r>
            <a:r>
              <a:rPr lang="en-US" b="1" dirty="0"/>
              <a:t>procurement policy important</a:t>
            </a: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DD6456BF-7054-CEE6-7E72-98ED70ACC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</p:spPr>
        <p:txBody>
          <a:bodyPr/>
          <a:lstStyle/>
          <a:p>
            <a:r>
              <a:rPr lang="en-US" dirty="0"/>
              <a:t>Main Results for ILC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526B-A773-E081-AAAA-6E418C6FC43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919537" y="5312104"/>
            <a:ext cx="1304925" cy="304800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14.5.2025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A6A6A-1DB7-AEE3-6EEA-B19B428E15C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31850" y="5295900"/>
            <a:ext cx="2132013" cy="304800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671927D-F133-FB4E-BE50-700D114097C3}" type="slidenum">
              <a:rPr lang="en-US" smtClean="0"/>
              <a:pPr>
                <a:spcAft>
                  <a:spcPts val="600"/>
                </a:spcAft>
                <a:defRPr/>
              </a:pPr>
              <a:t>11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7FF8DAB-3DBB-28FC-00D3-575364070D07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572000" y="80965"/>
            <a:ext cx="2897226" cy="1774550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B6621CD-E817-5915-AA04-EBB1C55EB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9121" y="3666517"/>
            <a:ext cx="2929051" cy="1846079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6C40BA0A-B3AE-2C0E-711F-A15F7FF99805}"/>
              </a:ext>
            </a:extLst>
          </p:cNvPr>
          <p:cNvGrpSpPr/>
          <p:nvPr/>
        </p:nvGrpSpPr>
        <p:grpSpPr>
          <a:xfrm>
            <a:off x="6068082" y="1730651"/>
            <a:ext cx="2893645" cy="1910062"/>
            <a:chOff x="6068082" y="1730651"/>
            <a:chExt cx="2893645" cy="191006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6811BE9-E624-CF68-2FC3-F8CAA8A4CD34}"/>
                </a:ext>
              </a:extLst>
            </p:cNvPr>
            <p:cNvGrpSpPr/>
            <p:nvPr/>
          </p:nvGrpSpPr>
          <p:grpSpPr>
            <a:xfrm>
              <a:off x="6068082" y="1794634"/>
              <a:ext cx="2893645" cy="1846079"/>
              <a:chOff x="4703397" y="3601139"/>
              <a:chExt cx="2953482" cy="1847161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CBA040C6-B7F8-D9D6-028D-18E89A7078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03397" y="3601139"/>
                <a:ext cx="2953482" cy="1847161"/>
              </a:xfrm>
              <a:prstGeom prst="rect">
                <a:avLst/>
              </a:prstGeom>
              <a:ln w="12700">
                <a:solidFill>
                  <a:schemeClr val="accent5"/>
                </a:solidFill>
              </a:ln>
              <a:effectLst>
                <a:outerShdw blurRad="63500" dist="63500" dir="2700000" algn="tl" rotWithShape="0">
                  <a:schemeClr val="accent5"/>
                </a:outerShdw>
              </a:effectLst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F2897DA-6B06-0514-7702-B686BEEC6E22}"/>
                  </a:ext>
                </a:extLst>
              </p:cNvPr>
              <p:cNvSpPr/>
              <p:nvPr/>
            </p:nvSpPr>
            <p:spPr>
              <a:xfrm>
                <a:off x="6222045" y="4984511"/>
                <a:ext cx="474388" cy="24063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37E9CD2-1993-423D-4E76-9203C6ECFAC2}"/>
                  </a:ext>
                </a:extLst>
              </p:cNvPr>
              <p:cNvSpPr/>
              <p:nvPr/>
            </p:nvSpPr>
            <p:spPr>
              <a:xfrm>
                <a:off x="6986337" y="4688878"/>
                <a:ext cx="600432" cy="9350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B8670B9-5FF7-C6A6-357F-B1A27112242C}"/>
                  </a:ext>
                </a:extLst>
              </p:cNvPr>
              <p:cNvSpPr/>
              <p:nvPr/>
            </p:nvSpPr>
            <p:spPr>
              <a:xfrm>
                <a:off x="6986336" y="4522427"/>
                <a:ext cx="600433" cy="9350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527022E-3706-1F1A-1234-02E8D64BE39E}"/>
                  </a:ext>
                </a:extLst>
              </p:cNvPr>
              <p:cNvSpPr/>
              <p:nvPr/>
            </p:nvSpPr>
            <p:spPr>
              <a:xfrm>
                <a:off x="6986337" y="4217928"/>
                <a:ext cx="600432" cy="15209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E4DF7DE-2D5D-36FA-96F2-0F4EA793101A}"/>
                  </a:ext>
                </a:extLst>
              </p:cNvPr>
              <p:cNvSpPr/>
              <p:nvPr/>
            </p:nvSpPr>
            <p:spPr>
              <a:xfrm>
                <a:off x="6222045" y="4016815"/>
                <a:ext cx="474388" cy="70300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13D717E-3D85-1A6D-E389-8E4ECB4D8DA7}"/>
                  </a:ext>
                </a:extLst>
              </p:cNvPr>
              <p:cNvSpPr/>
              <p:nvPr/>
            </p:nvSpPr>
            <p:spPr>
              <a:xfrm>
                <a:off x="6222045" y="4913753"/>
                <a:ext cx="474388" cy="7075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502B508-A957-6C05-F0DD-FD26AB88F36A}"/>
                  </a:ext>
                </a:extLst>
              </p:cNvPr>
              <p:cNvSpPr/>
              <p:nvPr/>
            </p:nvSpPr>
            <p:spPr>
              <a:xfrm>
                <a:off x="5024405" y="4773950"/>
                <a:ext cx="474388" cy="30479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EF7A206-A859-DF08-D616-D4F6C315BC8B}"/>
                  </a:ext>
                </a:extLst>
              </p:cNvPr>
              <p:cNvSpPr/>
              <p:nvPr/>
            </p:nvSpPr>
            <p:spPr>
              <a:xfrm>
                <a:off x="5024405" y="3912931"/>
                <a:ext cx="474388" cy="82861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DA9332F-E695-EBC0-7CE6-6397E3BF0C95}"/>
                </a:ext>
              </a:extLst>
            </p:cNvPr>
            <p:cNvSpPr txBox="1"/>
            <p:nvPr/>
          </p:nvSpPr>
          <p:spPr>
            <a:xfrm>
              <a:off x="6238782" y="1730651"/>
              <a:ext cx="705642" cy="3539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Mass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B309D59-68FC-0974-136D-5AEB28BB1F1B}"/>
                </a:ext>
              </a:extLst>
            </p:cNvPr>
            <p:cNvSpPr txBox="1"/>
            <p:nvPr/>
          </p:nvSpPr>
          <p:spPr>
            <a:xfrm>
              <a:off x="7378806" y="1737726"/>
              <a:ext cx="705642" cy="3539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GWP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1B34AC4-D645-9AAD-212D-4FDBF7634525}"/>
              </a:ext>
            </a:extLst>
          </p:cNvPr>
          <p:cNvSpPr txBox="1"/>
          <p:nvPr/>
        </p:nvSpPr>
        <p:spPr>
          <a:xfrm rot="16200000">
            <a:off x="6914333" y="4419964"/>
            <a:ext cx="161520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solidFill>
                  <a:srgbClr val="000080"/>
                </a:solidFill>
                <a:effectLst/>
                <a:latin typeface="Helvetica" pitchFamily="2" charset="0"/>
                <a:hlinkClick r:id="rId6"/>
              </a:rPr>
              <a:t>https://edms.cern.ch/document/3283864/1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3460313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C53274A-9A45-D9B7-E056-67D1E8648020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2"/>
          <a:srcRect b="26714"/>
          <a:stretch/>
        </p:blipFill>
        <p:spPr>
          <a:xfrm>
            <a:off x="4157286" y="600954"/>
            <a:ext cx="4944233" cy="45434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E117548-3050-2970-9A7E-74A15E348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CLIC: 2-Beam Module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A44AF-E45A-C19E-CBCC-96879280012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FB4FC-1BBE-225B-1F4B-26EAD9955B5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CEEC13A-0BF1-CCA7-F104-74980161B086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40591" y="752560"/>
            <a:ext cx="3816695" cy="4029824"/>
          </a:xfrm>
        </p:spPr>
        <p:txBody>
          <a:bodyPr/>
          <a:lstStyle/>
          <a:p>
            <a:r>
              <a:rPr lang="en-GB" dirty="0"/>
              <a:t>CLIC 2-beam module: The fundamental building block of the CLIC main </a:t>
            </a:r>
            <a:r>
              <a:rPr lang="en-GB" dirty="0" err="1"/>
              <a:t>linac</a:t>
            </a:r>
            <a:endParaRPr lang="en-GB" dirty="0"/>
          </a:p>
          <a:p>
            <a:r>
              <a:rPr lang="en-GB" dirty="0"/>
              <a:t>Collect material data on existing CAD model</a:t>
            </a:r>
          </a:p>
          <a:p>
            <a:r>
              <a:rPr lang="en-GB" dirty="0"/>
              <a:t>Special material: OFC (oxygen free) copper</a:t>
            </a:r>
            <a:br>
              <a:rPr lang="en-GB" dirty="0"/>
            </a:br>
            <a:r>
              <a:rPr lang="en-GB" dirty="0"/>
              <a:t>9.7 kg CO2-e / kg</a:t>
            </a:r>
          </a:p>
        </p:txBody>
      </p:sp>
      <p:pic>
        <p:nvPicPr>
          <p:cNvPr id="10" name="Content Placeholder 8" descr="A picture containing indoor&#10;&#10;Description automatically generated">
            <a:extLst>
              <a:ext uri="{FF2B5EF4-FFF2-40B4-BE49-F238E27FC236}">
                <a16:creationId xmlns:a16="http://schemas.microsoft.com/office/drawing/2014/main" id="{2C21D634-D2D7-7B60-BB5D-12AA67483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74" y="3159820"/>
            <a:ext cx="3904506" cy="192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308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553CD2-CFA2-26D2-ACAF-EAE81703608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4426444" cy="4029824"/>
          </a:xfrm>
        </p:spPr>
        <p:txBody>
          <a:bodyPr/>
          <a:lstStyle/>
          <a:p>
            <a:r>
              <a:rPr lang="en-GB" dirty="0"/>
              <a:t>Main Linac dominates GHG emissions in construction</a:t>
            </a:r>
          </a:p>
          <a:p>
            <a:r>
              <a:rPr lang="en-GB" dirty="0"/>
              <a:t>Dominant materials</a:t>
            </a:r>
          </a:p>
          <a:p>
            <a:pPr lvl="1"/>
            <a:r>
              <a:rPr lang="en-GB" dirty="0"/>
              <a:t>Steel: ~70%</a:t>
            </a:r>
          </a:p>
          <a:p>
            <a:pPr lvl="1"/>
            <a:r>
              <a:rPr lang="en-GB" dirty="0"/>
              <a:t>Copper: ~25%</a:t>
            </a:r>
          </a:p>
          <a:p>
            <a:r>
              <a:rPr lang="en-GB" dirty="0"/>
              <a:t>-&gt; Explore reduction opportunities for copper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B042A7-D6BF-A24A-C879-376CE0B32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Accelerator: GHG Main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345E4-BFAB-517D-D196-62FB2D40F81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0FC11-9A25-D971-2A80-5E23478AC60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1203BBB-F8BD-C199-1BA9-89F242DB66B2}"/>
              </a:ext>
            </a:extLst>
          </p:cNvPr>
          <p:cNvGrpSpPr/>
          <p:nvPr/>
        </p:nvGrpSpPr>
        <p:grpSpPr>
          <a:xfrm>
            <a:off x="5451474" y="758376"/>
            <a:ext cx="3123687" cy="1949655"/>
            <a:chOff x="5451474" y="758376"/>
            <a:chExt cx="3123687" cy="194965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B211123-2BCC-67DC-53A9-BB167DC3E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5451474" y="758376"/>
              <a:ext cx="3123687" cy="1949655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accent5"/>
              </a:outerShdw>
            </a:effectLst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D6FCF99-BFF7-5EA0-B562-930DBF897117}"/>
                </a:ext>
              </a:extLst>
            </p:cNvPr>
            <p:cNvCxnSpPr/>
            <p:nvPr/>
          </p:nvCxnSpPr>
          <p:spPr>
            <a:xfrm>
              <a:off x="7295177" y="907726"/>
              <a:ext cx="0" cy="15284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511A762-DA10-942D-795D-0593427B7F7A}"/>
                </a:ext>
              </a:extLst>
            </p:cNvPr>
            <p:cNvSpPr txBox="1"/>
            <p:nvPr/>
          </p:nvSpPr>
          <p:spPr>
            <a:xfrm>
              <a:off x="6294009" y="1161355"/>
              <a:ext cx="487634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DB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4017978-2987-B494-8A0A-DA878C87B44B}"/>
                </a:ext>
              </a:extLst>
            </p:cNvPr>
            <p:cNvSpPr txBox="1"/>
            <p:nvPr/>
          </p:nvSpPr>
          <p:spPr>
            <a:xfrm>
              <a:off x="7448689" y="1161355"/>
              <a:ext cx="487634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/>
                <a:t>Kly</a:t>
              </a:r>
              <a:endParaRPr lang="en-GB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17971752-6CB9-35BB-CAC0-3AF02ECF3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280" y="3016974"/>
            <a:ext cx="3133881" cy="1979748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DD6D985-6746-9762-E61D-FC77B8FB0A19}"/>
              </a:ext>
            </a:extLst>
          </p:cNvPr>
          <p:cNvSpPr/>
          <p:nvPr/>
        </p:nvSpPr>
        <p:spPr>
          <a:xfrm>
            <a:off x="7154555" y="4398479"/>
            <a:ext cx="781768" cy="40879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F550A16-FD16-311F-B91F-7A483F1DFEEC}"/>
              </a:ext>
            </a:extLst>
          </p:cNvPr>
          <p:cNvSpPr/>
          <p:nvPr/>
        </p:nvSpPr>
        <p:spPr>
          <a:xfrm>
            <a:off x="8106032" y="4151974"/>
            <a:ext cx="397664" cy="19054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6B10FEE-DF40-06A5-B1B9-203B5341486F}"/>
              </a:ext>
            </a:extLst>
          </p:cNvPr>
          <p:cNvSpPr/>
          <p:nvPr/>
        </p:nvSpPr>
        <p:spPr>
          <a:xfrm>
            <a:off x="7154555" y="3387200"/>
            <a:ext cx="781768" cy="10112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B0A414D-00E2-0CF7-9922-D7D00564C699}"/>
              </a:ext>
            </a:extLst>
          </p:cNvPr>
          <p:cNvSpPr/>
          <p:nvPr/>
        </p:nvSpPr>
        <p:spPr>
          <a:xfrm>
            <a:off x="8106032" y="3805982"/>
            <a:ext cx="397664" cy="190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153770-AC1B-1AA7-B4AE-C7BA4DFAFC67}"/>
              </a:ext>
            </a:extLst>
          </p:cNvPr>
          <p:cNvSpPr txBox="1"/>
          <p:nvPr/>
        </p:nvSpPr>
        <p:spPr>
          <a:xfrm rot="16200000">
            <a:off x="7994645" y="3882449"/>
            <a:ext cx="161520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solidFill>
                  <a:srgbClr val="000080"/>
                </a:solidFill>
                <a:effectLst/>
                <a:latin typeface="Helvetica" pitchFamily="2" charset="0"/>
                <a:hlinkClick r:id="rId4"/>
              </a:rPr>
              <a:t>https://edms.cern.ch/document/3283864/1</a:t>
            </a:r>
            <a:endParaRPr lang="en-GB" sz="6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7E590E1-2889-486B-3F06-E589DC1A9C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142" y="2346634"/>
            <a:ext cx="4078265" cy="273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737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F55CA2-AC31-20CE-1624-B1D3E9AFF91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88883" y="752560"/>
            <a:ext cx="4334940" cy="4029824"/>
          </a:xfrm>
        </p:spPr>
        <p:txBody>
          <a:bodyPr/>
          <a:lstStyle/>
          <a:p>
            <a:r>
              <a:rPr lang="en-GB" dirty="0"/>
              <a:t>Example: </a:t>
            </a:r>
            <a:r>
              <a:rPr lang="en-GB" b="1" dirty="0"/>
              <a:t>CLIC (drive beam option)</a:t>
            </a:r>
          </a:p>
          <a:p>
            <a:r>
              <a:rPr lang="en-GB" dirty="0"/>
              <a:t>All 16 </a:t>
            </a:r>
            <a:r>
              <a:rPr lang="en-GB" dirty="0" err="1"/>
              <a:t>ReCiPe</a:t>
            </a:r>
            <a:r>
              <a:rPr lang="en-GB" dirty="0"/>
              <a:t> 2016 mid point indicators were evaluated</a:t>
            </a:r>
          </a:p>
          <a:p>
            <a:r>
              <a:rPr lang="en-GB" dirty="0"/>
              <a:t>Which lifecycle phase dominates the impact? – </a:t>
            </a:r>
            <a:br>
              <a:rPr lang="en-GB" dirty="0"/>
            </a:br>
            <a:r>
              <a:rPr lang="en-GB" b="1" dirty="0"/>
              <a:t>A: production and construction</a:t>
            </a:r>
            <a:br>
              <a:rPr lang="en-GB" b="1" dirty="0"/>
            </a:br>
            <a:r>
              <a:rPr lang="en-GB" dirty="0"/>
              <a:t>- result depends on emission factor for electricity!</a:t>
            </a:r>
          </a:p>
          <a:p>
            <a:r>
              <a:rPr lang="en-GB" dirty="0"/>
              <a:t>Which material dominates the impact?</a:t>
            </a:r>
          </a:p>
          <a:p>
            <a:pPr lvl="1"/>
            <a:r>
              <a:rPr lang="en-GB" dirty="0"/>
              <a:t>Steel and copper</a:t>
            </a:r>
          </a:p>
          <a:p>
            <a:pPr lvl="1"/>
            <a:r>
              <a:rPr lang="en-GB" dirty="0"/>
              <a:t>Operation (i.e. electricity) prominent for some categories</a:t>
            </a:r>
          </a:p>
          <a:p>
            <a:r>
              <a:rPr lang="en-GB" dirty="0"/>
              <a:t>Results vary significantly between impact categories – </a:t>
            </a:r>
            <a:r>
              <a:rPr lang="en-GB" b="1" dirty="0"/>
              <a:t>which categories are the most important</a:t>
            </a:r>
            <a:r>
              <a:rPr lang="en-GB" dirty="0"/>
              <a:t>?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D4A326-1300-865B-7856-80EE0FA50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Whole lifecycle results for all </a:t>
            </a:r>
            <a:r>
              <a:rPr lang="en-GB" dirty="0" err="1"/>
              <a:t>ReCiPe</a:t>
            </a:r>
            <a:r>
              <a:rPr lang="en-GB" dirty="0"/>
              <a:t> 2016 indicators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C5706-B49B-CE8E-7F0A-40987048826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E96E9-5B36-B525-9729-196FF5AC81A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83E7236-B054-A8F0-288F-5B198B761D91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652379" y="619438"/>
            <a:ext cx="3575050" cy="21480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34D401-2D5B-A4CA-247A-1FCBDE3F8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670" y="2825462"/>
            <a:ext cx="3705657" cy="24704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D1A3D9-D24B-F768-EFCD-C5BC5F09FD73}"/>
              </a:ext>
            </a:extLst>
          </p:cNvPr>
          <p:cNvSpPr txBox="1"/>
          <p:nvPr/>
        </p:nvSpPr>
        <p:spPr>
          <a:xfrm>
            <a:off x="8141608" y="1658206"/>
            <a:ext cx="859531" cy="261610"/>
          </a:xfrm>
          <a:prstGeom prst="rect">
            <a:avLst/>
          </a:prstGeom>
          <a:noFill/>
          <a:ln w="38100">
            <a:solidFill>
              <a:srgbClr val="E71D28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/>
              <a:t>Production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EC143E-DA9A-C12D-8D7B-766047C53573}"/>
              </a:ext>
            </a:extLst>
          </p:cNvPr>
          <p:cNvSpPr txBox="1"/>
          <p:nvPr/>
        </p:nvSpPr>
        <p:spPr>
          <a:xfrm>
            <a:off x="8141608" y="1316511"/>
            <a:ext cx="436338" cy="261610"/>
          </a:xfrm>
          <a:prstGeom prst="rect">
            <a:avLst/>
          </a:prstGeom>
          <a:noFill/>
          <a:ln w="38100">
            <a:solidFill>
              <a:srgbClr val="88438B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/>
              <a:t>Use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020C83-4BCD-3B19-E0D3-E1081C7E063F}"/>
              </a:ext>
            </a:extLst>
          </p:cNvPr>
          <p:cNvSpPr txBox="1"/>
          <p:nvPr/>
        </p:nvSpPr>
        <p:spPr>
          <a:xfrm>
            <a:off x="8112158" y="740368"/>
            <a:ext cx="728084" cy="261610"/>
          </a:xfrm>
          <a:prstGeom prst="rect">
            <a:avLst/>
          </a:prstGeom>
          <a:noFill/>
          <a:ln w="38100">
            <a:solidFill>
              <a:srgbClr val="044BA1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/>
              <a:t>Disposal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6E7BE6-FAB9-EF32-12F2-240BD6907A4E}"/>
              </a:ext>
            </a:extLst>
          </p:cNvPr>
          <p:cNvSpPr txBox="1"/>
          <p:nvPr/>
        </p:nvSpPr>
        <p:spPr>
          <a:xfrm>
            <a:off x="8248020" y="2857500"/>
            <a:ext cx="786816" cy="253916"/>
          </a:xfrm>
          <a:prstGeom prst="rect">
            <a:avLst/>
          </a:prstGeom>
          <a:noFill/>
          <a:ln w="38100">
            <a:solidFill>
              <a:srgbClr val="EC4B53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Electricity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F389AF-739D-2A8A-E480-819CCA274BC2}"/>
              </a:ext>
            </a:extLst>
          </p:cNvPr>
          <p:cNvSpPr txBox="1"/>
          <p:nvPr/>
        </p:nvSpPr>
        <p:spPr>
          <a:xfrm>
            <a:off x="8248020" y="3177100"/>
            <a:ext cx="506870" cy="261610"/>
          </a:xfrm>
          <a:prstGeom prst="rect">
            <a:avLst/>
          </a:prstGeom>
          <a:noFill/>
          <a:ln w="38100">
            <a:solidFill>
              <a:srgbClr val="2E5F65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/>
              <a:t>Steel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CE59B9-3FC8-9D95-8D38-29A448780181}"/>
              </a:ext>
            </a:extLst>
          </p:cNvPr>
          <p:cNvSpPr txBox="1"/>
          <p:nvPr/>
        </p:nvSpPr>
        <p:spPr>
          <a:xfrm>
            <a:off x="8248020" y="3763146"/>
            <a:ext cx="647934" cy="261610"/>
          </a:xfrm>
          <a:prstGeom prst="rect">
            <a:avLst/>
          </a:prstGeom>
          <a:noFill/>
          <a:ln w="38100">
            <a:solidFill>
              <a:srgbClr val="044BA1"/>
            </a:solidFill>
          </a:ln>
        </p:spPr>
        <p:txBody>
          <a:bodyPr wrap="none" rtlCol="0">
            <a:spAutoFit/>
          </a:bodyPr>
          <a:lstStyle/>
          <a:p>
            <a:r>
              <a:rPr lang="en-GB" sz="1050" dirty="0"/>
              <a:t>Copper</a:t>
            </a:r>
            <a:endParaRPr lang="en-GB" sz="11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9A6852-E972-2C76-8B3F-84279A6A8421}"/>
              </a:ext>
            </a:extLst>
          </p:cNvPr>
          <p:cNvSpPr txBox="1"/>
          <p:nvPr/>
        </p:nvSpPr>
        <p:spPr>
          <a:xfrm>
            <a:off x="8248020" y="3489433"/>
            <a:ext cx="786816" cy="215444"/>
          </a:xfrm>
          <a:prstGeom prst="rect">
            <a:avLst/>
          </a:prstGeom>
          <a:noFill/>
          <a:ln w="38100">
            <a:solidFill>
              <a:srgbClr val="47939D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dirty="0"/>
              <a:t>Copper OFC</a:t>
            </a:r>
          </a:p>
        </p:txBody>
      </p:sp>
    </p:spTree>
    <p:extLst>
      <p:ext uri="{BB962C8B-B14F-4D97-AF65-F5344CB8AC3E}">
        <p14:creationId xmlns:p14="http://schemas.microsoft.com/office/powerpoint/2010/main" val="4113851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3D4BA4-9D50-5523-4778-CA2D4F1A6AE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41923" y="814798"/>
            <a:ext cx="4100560" cy="4029824"/>
          </a:xfrm>
        </p:spPr>
        <p:txBody>
          <a:bodyPr/>
          <a:lstStyle/>
          <a:p>
            <a:r>
              <a:rPr lang="en-GB" dirty="0"/>
              <a:t>One approach: endpoint categories</a:t>
            </a:r>
            <a:br>
              <a:rPr lang="en-GB" dirty="0"/>
            </a:br>
            <a:r>
              <a:rPr lang="en-GB" dirty="0"/>
              <a:t>-&gt; consider damage to</a:t>
            </a:r>
          </a:p>
          <a:p>
            <a:pPr lvl="1"/>
            <a:r>
              <a:rPr lang="en-GB" dirty="0"/>
              <a:t>Human health</a:t>
            </a:r>
          </a:p>
          <a:p>
            <a:pPr lvl="1"/>
            <a:r>
              <a:rPr lang="en-GB" dirty="0"/>
              <a:t>Eco systems</a:t>
            </a:r>
          </a:p>
          <a:p>
            <a:pPr lvl="1"/>
            <a:r>
              <a:rPr lang="en-GB" dirty="0"/>
              <a:t>Resource availability</a:t>
            </a:r>
          </a:p>
          <a:p>
            <a:r>
              <a:rPr lang="en-GB" dirty="0"/>
              <a:t>Alternative approach: </a:t>
            </a:r>
            <a:br>
              <a:rPr lang="en-GB" dirty="0"/>
            </a:br>
            <a:r>
              <a:rPr lang="en-GB" dirty="0"/>
              <a:t>weight with global impact (per person)</a:t>
            </a:r>
            <a:br>
              <a:rPr lang="en-GB" dirty="0"/>
            </a:br>
            <a:r>
              <a:rPr lang="en-GB" dirty="0"/>
              <a:t>-&gt; approach chosen here</a:t>
            </a:r>
          </a:p>
          <a:p>
            <a:r>
              <a:rPr lang="en-GB" b="1" dirty="0"/>
              <a:t>Use </a:t>
            </a:r>
            <a:r>
              <a:rPr lang="en-GB" b="1" dirty="0" err="1"/>
              <a:t>ReCiPe</a:t>
            </a:r>
            <a:r>
              <a:rPr lang="en-GB" b="1" dirty="0"/>
              <a:t> World (2010) normalisation set</a:t>
            </a:r>
          </a:p>
          <a:p>
            <a:endParaRPr lang="en-GB" dirty="0"/>
          </a:p>
          <a:p>
            <a:r>
              <a:rPr lang="en-GB" dirty="0"/>
              <a:t>Human </a:t>
            </a:r>
            <a:r>
              <a:rPr lang="en-GB" dirty="0" err="1"/>
              <a:t>carcicogenic</a:t>
            </a:r>
            <a:r>
              <a:rPr lang="en-GB" dirty="0"/>
              <a:t> toxicity sticks out,</a:t>
            </a:r>
            <a:br>
              <a:rPr lang="en-GB" dirty="0"/>
            </a:br>
            <a:r>
              <a:rPr lang="en-GB" dirty="0"/>
              <a:t>followed by marine ecotoxicity and freshwater ecotoxicity</a:t>
            </a:r>
            <a:br>
              <a:rPr lang="en-GB" dirty="0"/>
            </a:br>
            <a:r>
              <a:rPr lang="en-GB" dirty="0"/>
              <a:t>-&gt; </a:t>
            </a:r>
            <a:r>
              <a:rPr lang="en-GB" b="1" dirty="0"/>
              <a:t>where does that come from?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EA2FF5-CD93-AF34-654D-E7C57E477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Weighting Impact Categories - Normalisation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D3027-059A-A17F-5134-B7759248D3C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A3BDD-6F65-D09D-76D1-A4365E51E83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1" name="Picture 2" descr="ReCiPe impact categories&#10;https://www.rivm.nl/en/life-cycle-assessment-lca/recipe">
            <a:hlinkClick r:id="rId2"/>
            <a:extLst>
              <a:ext uri="{FF2B5EF4-FFF2-40B4-BE49-F238E27FC236}">
                <a16:creationId xmlns:a16="http://schemas.microsoft.com/office/drawing/2014/main" id="{9D8428DA-65B5-CB44-81ED-A169EEA8D494}"/>
              </a:ext>
            </a:extLst>
          </p:cNvPr>
          <p:cNvPicPr>
            <a:picLocks noGrp="1" noChangeAspect="1" noChangeArrowheads="1"/>
          </p:cNvPicPr>
          <p:nvPr>
            <p:ph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561" y="555478"/>
            <a:ext cx="1644385" cy="182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E7D38D-F92D-61E6-47ED-CE9A2C05D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3312" y="2380169"/>
            <a:ext cx="2440604" cy="2658973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A4F5045-5FC8-C8DE-D1C8-305C037FEF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2853" y="2380169"/>
            <a:ext cx="2440604" cy="2658973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743423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3DF0B7-D4ED-058B-D74B-186E9B49040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48494" y="925416"/>
            <a:ext cx="4546561" cy="3856967"/>
          </a:xfrm>
        </p:spPr>
        <p:txBody>
          <a:bodyPr/>
          <a:lstStyle/>
          <a:p>
            <a:r>
              <a:rPr lang="en-GB" dirty="0"/>
              <a:t>Toxicity dominated by </a:t>
            </a:r>
            <a:r>
              <a:rPr lang="en-GB" b="1" dirty="0"/>
              <a:t>steel (incl. stainless steel), </a:t>
            </a:r>
            <a:r>
              <a:rPr lang="en-GB" dirty="0"/>
              <a:t>followed by operation (i.e., electricity)</a:t>
            </a:r>
          </a:p>
          <a:p>
            <a:r>
              <a:rPr lang="en-GB" dirty="0"/>
              <a:t>Toxicity impact of steel dominated by </a:t>
            </a:r>
            <a:br>
              <a:rPr lang="en-GB" dirty="0"/>
            </a:br>
            <a:r>
              <a:rPr lang="en-GB" b="1" dirty="0"/>
              <a:t>electric arc furnace slag</a:t>
            </a:r>
            <a:r>
              <a:rPr lang="en-GB" dirty="0"/>
              <a:t>, which is deposited as landfill</a:t>
            </a:r>
          </a:p>
          <a:p>
            <a:r>
              <a:rPr lang="en-GB" dirty="0"/>
              <a:t>Hard to control in procurement process</a:t>
            </a:r>
          </a:p>
          <a:p>
            <a:r>
              <a:rPr lang="en-GB" dirty="0"/>
              <a:t>Choose suppliers with an </a:t>
            </a:r>
            <a:r>
              <a:rPr lang="en-GB" b="1" dirty="0"/>
              <a:t>environmental commitment </a:t>
            </a:r>
            <a:r>
              <a:rPr lang="en-GB" dirty="0"/>
              <a:t>and an </a:t>
            </a:r>
            <a:r>
              <a:rPr lang="en-GB" b="1" dirty="0"/>
              <a:t>environmental management strategy</a:t>
            </a:r>
          </a:p>
          <a:p>
            <a:r>
              <a:rPr lang="en-GB" b="1" dirty="0"/>
              <a:t>Reduction potential is 90%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30B2E1-2F49-69AA-211A-5A925A9BF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Hotspot analysis: Toxicity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9842D-0D4D-92BE-169D-E1AC67240BB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84551-AEFA-FA98-AB95-66177CB6064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28B8E9-E677-9916-26E1-F4CEE98B0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155" y="625492"/>
            <a:ext cx="2041842" cy="2611409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23645-D416-557A-C99B-231C89207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5055" y="625492"/>
            <a:ext cx="2041842" cy="2611409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69BE72-E531-EA12-E109-AE9EA7E93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968" y="3412960"/>
            <a:ext cx="1480946" cy="2086787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8DC7FA-F4EC-FCB1-1C92-D7BE6398E5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5778" y="3412960"/>
            <a:ext cx="2014219" cy="1660071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DFB3D32-9960-66EA-3F58-098AED13C567}"/>
              </a:ext>
            </a:extLst>
          </p:cNvPr>
          <p:cNvGrpSpPr/>
          <p:nvPr/>
        </p:nvGrpSpPr>
        <p:grpSpPr>
          <a:xfrm>
            <a:off x="148495" y="3346327"/>
            <a:ext cx="2038232" cy="1949573"/>
            <a:chOff x="46235" y="3408551"/>
            <a:chExt cx="2038232" cy="1949573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65E241A4-CEB5-D391-FE57-6FE0BC69D6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02" y="3538526"/>
              <a:ext cx="1696665" cy="1689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68500BD-05ED-381F-C640-BB82E011F081}"/>
                </a:ext>
              </a:extLst>
            </p:cNvPr>
            <p:cNvSpPr txBox="1"/>
            <p:nvPr/>
          </p:nvSpPr>
          <p:spPr>
            <a:xfrm rot="16200000">
              <a:off x="-774663" y="4229449"/>
              <a:ext cx="19495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/>
                <a:t>CC-BY-3.0</a:t>
              </a:r>
              <a:br>
                <a:rPr lang="en-GB" sz="700" dirty="0"/>
              </a:br>
              <a:r>
                <a:rPr lang="en-GB" sz="700" dirty="0"/>
                <a:t>Deutsche </a:t>
              </a:r>
              <a:r>
                <a:rPr lang="en-GB" sz="700" dirty="0" err="1"/>
                <a:t>Fotothek</a:t>
              </a:r>
              <a:r>
                <a:rPr lang="en-GB" sz="700" dirty="0"/>
                <a:t> via Wikimedia Commons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224EF8C-7CE9-253F-F465-3699DBCD064B}"/>
              </a:ext>
            </a:extLst>
          </p:cNvPr>
          <p:cNvGrpSpPr/>
          <p:nvPr/>
        </p:nvGrpSpPr>
        <p:grpSpPr>
          <a:xfrm>
            <a:off x="2271595" y="3559527"/>
            <a:ext cx="2409441" cy="1736373"/>
            <a:chOff x="2322235" y="3559527"/>
            <a:chExt cx="2409441" cy="1736373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4CEAE1F6-588C-6F08-74D8-D80B901751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2235" y="3581995"/>
              <a:ext cx="2132013" cy="1602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0885ABB-976A-D805-46B9-6AD78DA55C82}"/>
                </a:ext>
              </a:extLst>
            </p:cNvPr>
            <p:cNvSpPr txBox="1"/>
            <p:nvPr/>
          </p:nvSpPr>
          <p:spPr>
            <a:xfrm rot="16200000">
              <a:off x="3709601" y="4273825"/>
              <a:ext cx="17363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/>
                <a:t>CC-BY-4.0 J.M. Terrones-</a:t>
              </a:r>
              <a:r>
                <a:rPr lang="en-GB" sz="700" dirty="0" err="1"/>
                <a:t>Saeta</a:t>
              </a:r>
              <a:r>
                <a:rPr lang="en-GB" sz="700" dirty="0"/>
                <a:t> et al., </a:t>
              </a:r>
              <a:br>
                <a:rPr lang="en-GB" sz="700" dirty="0"/>
              </a:br>
              <a:r>
                <a:rPr lang="en-GB" sz="700" dirty="0">
                  <a:hlinkClick r:id="rId8"/>
                </a:rPr>
                <a:t>http://dx.doi.org/10.3390/ma14040782</a:t>
              </a:r>
              <a:r>
                <a:rPr lang="en-GB" sz="7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2492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C44B4E-70E1-E340-69D5-EF3727F6780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00050" y="752560"/>
            <a:ext cx="4171949" cy="4029824"/>
          </a:xfrm>
        </p:spPr>
        <p:txBody>
          <a:bodyPr/>
          <a:lstStyle/>
          <a:p>
            <a:r>
              <a:rPr lang="en-GB" dirty="0"/>
              <a:t>Define operational phases:</a:t>
            </a:r>
          </a:p>
          <a:p>
            <a:pPr lvl="1"/>
            <a:r>
              <a:rPr lang="en-GB" dirty="0"/>
              <a:t>Shutdown – only static </a:t>
            </a:r>
            <a:r>
              <a:rPr lang="en-GB" dirty="0" err="1"/>
              <a:t>cryo</a:t>
            </a:r>
            <a:r>
              <a:rPr lang="en-GB" dirty="0"/>
              <a:t> load and HVAC, lighting etc</a:t>
            </a:r>
          </a:p>
          <a:p>
            <a:pPr lvl="1"/>
            <a:r>
              <a:rPr lang="en-GB" dirty="0"/>
              <a:t>Downtime and technical stops: RF power off</a:t>
            </a:r>
          </a:p>
          <a:p>
            <a:pPr lvl="1"/>
            <a:r>
              <a:rPr lang="en-GB" dirty="0"/>
              <a:t>Data taking: full power</a:t>
            </a:r>
          </a:p>
          <a:p>
            <a:pPr lvl="1"/>
            <a:r>
              <a:rPr lang="en-GB" dirty="0"/>
              <a:t>Commissioning and machine development: 50% “data taking” and 50% downtime</a:t>
            </a:r>
          </a:p>
          <a:p>
            <a:r>
              <a:rPr lang="en-GB" dirty="0"/>
              <a:t>Use mixture of these modes to calculate overall energy consumption over the year</a:t>
            </a:r>
          </a:p>
          <a:p>
            <a:r>
              <a:rPr lang="en-GB" dirty="0"/>
              <a:t>Emission factors were updated:</a:t>
            </a:r>
            <a:br>
              <a:rPr lang="en-GB" dirty="0"/>
            </a:br>
            <a:r>
              <a:rPr lang="en-GB" dirty="0"/>
              <a:t>16 g CO2-e / kWh for CERN in 2050</a:t>
            </a:r>
            <a:br>
              <a:rPr lang="en-GB" dirty="0"/>
            </a:br>
            <a:r>
              <a:rPr lang="en-GB" dirty="0"/>
              <a:t>81 CO2-e / g/kWh for ILC in Japan in 2040:</a:t>
            </a:r>
          </a:p>
          <a:p>
            <a:pPr lvl="1"/>
            <a:r>
              <a:rPr lang="en-GB" dirty="0"/>
              <a:t>20% nuclear</a:t>
            </a:r>
          </a:p>
          <a:p>
            <a:pPr lvl="1"/>
            <a:r>
              <a:rPr lang="en-GB" dirty="0"/>
              <a:t>70% renewables (dedicated contracts)</a:t>
            </a:r>
          </a:p>
          <a:p>
            <a:pPr lvl="1"/>
            <a:r>
              <a:rPr lang="en-GB" dirty="0"/>
              <a:t>10% LNG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4169BC-001D-9C0A-4C6F-5DE8B6DF1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2 Emissions from Operation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A7E7A-B221-CEAC-A4D7-48AC162DE86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43C4D-63C9-8FE7-1043-1F3212FAB64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BD8828B-AF1A-35A1-414F-51EFB3351A49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13286" y="892788"/>
            <a:ext cx="4030663" cy="1319919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72B8C6-F21A-35F5-42C6-9DBA04405D7E}"/>
              </a:ext>
            </a:extLst>
          </p:cNvPr>
          <p:cNvSpPr txBox="1"/>
          <p:nvPr/>
        </p:nvSpPr>
        <p:spPr>
          <a:xfrm>
            <a:off x="5451475" y="2212707"/>
            <a:ext cx="189987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arXiv:2503.24049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682F9F-69B6-A754-FECA-63EC8883BF48}"/>
              </a:ext>
            </a:extLst>
          </p:cNvPr>
          <p:cNvGrpSpPr/>
          <p:nvPr/>
        </p:nvGrpSpPr>
        <p:grpSpPr>
          <a:xfrm>
            <a:off x="4666422" y="3162767"/>
            <a:ext cx="4303043" cy="1876375"/>
            <a:chOff x="4074147" y="2681225"/>
            <a:chExt cx="4303043" cy="1876375"/>
          </a:xfrm>
        </p:grpSpPr>
        <p:pic>
          <p:nvPicPr>
            <p:cNvPr id="10" name="Content Placeholder 7">
              <a:hlinkClick r:id="rId4"/>
              <a:extLst>
                <a:ext uri="{FF2B5EF4-FFF2-40B4-BE49-F238E27FC236}">
                  <a16:creationId xmlns:a16="http://schemas.microsoft.com/office/drawing/2014/main" id="{EBF72697-95B4-8BD1-D16C-2076DAC7A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4074147" y="2681225"/>
              <a:ext cx="3985249" cy="1626212"/>
            </a:xfrm>
            <a:prstGeom prst="rect">
              <a:avLst/>
            </a:prstGeom>
            <a:noFill/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7677E62-302E-8386-AEFB-172468939E2B}"/>
                </a:ext>
              </a:extLst>
            </p:cNvPr>
            <p:cNvSpPr txBox="1"/>
            <p:nvPr/>
          </p:nvSpPr>
          <p:spPr>
            <a:xfrm rot="16200000">
              <a:off x="7381725" y="3562135"/>
              <a:ext cx="17139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hlinkClick r:id="rId4"/>
                </a:rPr>
                <a:t>S. Evans, LCWS 2024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40229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EA5FCF-2074-805A-E30E-57D5F3328A2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A comprehensive overview of GHG emissions from construction and operation</a:t>
            </a:r>
          </a:p>
          <a:p>
            <a:r>
              <a:rPr lang="en-GB" dirty="0"/>
              <a:t>Available for ILC in Japan</a:t>
            </a:r>
          </a:p>
          <a:p>
            <a:r>
              <a:rPr lang="en-GB" dirty="0"/>
              <a:t>Scaled / adapted for an LCF at CERN</a:t>
            </a:r>
          </a:p>
          <a:p>
            <a:pPr lvl="1"/>
            <a:r>
              <a:rPr lang="en-GB" dirty="0"/>
              <a:t>Tunnels: emission factors for tunnels in Japan and CLIC tunnel in Geneva almost identical – keep</a:t>
            </a:r>
          </a:p>
          <a:p>
            <a:pPr lvl="1"/>
            <a:r>
              <a:rPr lang="en-GB" dirty="0"/>
              <a:t>Scale up main linac and damping ring componentry for longer main linac and 3</a:t>
            </a:r>
            <a:r>
              <a:rPr lang="en-GB" baseline="30000" dirty="0"/>
              <a:t>rd</a:t>
            </a:r>
            <a:r>
              <a:rPr lang="en-GB" dirty="0"/>
              <a:t> damping ring</a:t>
            </a:r>
          </a:p>
          <a:p>
            <a:r>
              <a:rPr lang="en-GB" dirty="0"/>
              <a:t>Reporting in the common format proposed by the LDG sustainability working group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F3476A-E375-FFE0-AF91-3A9A1A04F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result for ILC and LCF at CERN, and CLIC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35FDE-6EDC-8EED-98D5-8F4F5CD755E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FC483-2441-8685-E0E9-4D0846283D0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A257B00-6055-89FB-3FA4-0ADA3F56DCBC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848876" y="503652"/>
            <a:ext cx="3483166" cy="2487976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048D93-DE28-685E-BA46-6DC1A96249C9}"/>
              </a:ext>
            </a:extLst>
          </p:cNvPr>
          <p:cNvSpPr txBox="1"/>
          <p:nvPr/>
        </p:nvSpPr>
        <p:spPr>
          <a:xfrm rot="16200000">
            <a:off x="7664636" y="1918937"/>
            <a:ext cx="189987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arXiv:2503.24049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4E8263-2293-A098-4336-337BE820B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1657" y="3041132"/>
            <a:ext cx="3483166" cy="2559568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35C197-ABED-4E1C-37E1-F2C39356E0CA}"/>
              </a:ext>
            </a:extLst>
          </p:cNvPr>
          <p:cNvSpPr txBox="1"/>
          <p:nvPr/>
        </p:nvSpPr>
        <p:spPr>
          <a:xfrm rot="16200000">
            <a:off x="7664636" y="4143944"/>
            <a:ext cx="189987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5"/>
              </a:rPr>
              <a:t>arXiv:2503.24168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805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68BF79F-3AE1-3CFA-0B96-DAE591E01E43}"/>
              </a:ext>
            </a:extLst>
          </p:cNvPr>
          <p:cNvSpPr/>
          <p:nvPr/>
        </p:nvSpPr>
        <p:spPr>
          <a:xfrm>
            <a:off x="165796" y="742265"/>
            <a:ext cx="859007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700" b="1" dirty="0">
                <a:solidFill>
                  <a:schemeClr val="accent1"/>
                </a:solidFill>
                <a:ea typeface="ＭＳ Ｐゴシック" charset="-128"/>
              </a:rPr>
              <a:t>Some conclusions</a:t>
            </a:r>
            <a:endParaRPr lang="en-US" sz="2700" b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1C534E-E61C-5718-1AFC-9BD65B41EC8B}"/>
              </a:ext>
            </a:extLst>
          </p:cNvPr>
          <p:cNvSpPr txBox="1"/>
          <p:nvPr/>
        </p:nvSpPr>
        <p:spPr>
          <a:xfrm>
            <a:off x="683569" y="1334006"/>
            <a:ext cx="8158031" cy="33701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00" dirty="0"/>
              <a:t>Accelerators are generally optimised for physics performance, costs, schedule and power consumption </a:t>
            </a:r>
          </a:p>
          <a:p>
            <a:pPr algn="l"/>
            <a:endParaRPr lang="en-GB" sz="1500" dirty="0"/>
          </a:p>
          <a:p>
            <a:pPr algn="l"/>
            <a:r>
              <a:rPr lang="en-GB" sz="1500" b="1" dirty="0"/>
              <a:t>Sustainability goals </a:t>
            </a:r>
            <a:r>
              <a:rPr lang="en-GB" sz="1500" dirty="0"/>
              <a:t>suggest the </a:t>
            </a:r>
            <a:r>
              <a:rPr lang="en-GB" sz="1500" b="1" dirty="0"/>
              <a:t>lifecycle approach</a:t>
            </a:r>
            <a:r>
              <a:rPr lang="en-GB" sz="1500" dirty="0"/>
              <a:t>, addressing for example carbon footprint and material use from construction to decommission, and integration in the local communities (water, landscaping, traffic, waste, etc)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00" b="1" dirty="0"/>
              <a:t>Changes the optimisation </a:t>
            </a:r>
            <a:r>
              <a:rPr lang="en-GB" sz="1500" dirty="0"/>
              <a:t>and also provides new opportunities </a:t>
            </a:r>
          </a:p>
          <a:p>
            <a:pPr algn="l"/>
            <a:endParaRPr lang="en-GB" sz="1500" dirty="0"/>
          </a:p>
          <a:p>
            <a:pPr algn="l"/>
            <a:r>
              <a:rPr lang="en-GB" sz="1500" dirty="0"/>
              <a:t>A recipe for a sustainable facility: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00" dirty="0"/>
              <a:t>Reduce size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00" dirty="0"/>
              <a:t>Reduce power consumption, understand/selects all materials being used carefully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00" dirty="0"/>
              <a:t>Integrate within local communities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00" dirty="0"/>
              <a:t>Use low carbon and renewable power, CO2 compensate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00" dirty="0"/>
              <a:t>Use the facility for a long time and understand its life cycle 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9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0A462D-C374-6D5E-5119-5BDF2EC8F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3D3FA-B2FA-5D19-DFA8-2E21CE6E3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132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51FAF96-553F-2941-BDAC-1521892D955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936711" y="1479784"/>
            <a:ext cx="3217545" cy="1405364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3C3E64E-A26A-174F-93A9-0C22E7CA4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ILC and CLIC </a:t>
            </a: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9DA602AE-1CE4-AA4F-9640-27FF004F75D2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4810" y="952728"/>
            <a:ext cx="2953364" cy="2215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FE4938-5A2B-984A-AFF2-2096FAA67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2124" y="952727"/>
            <a:ext cx="1312345" cy="142986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94729C5-CA3B-BD4C-95D7-DAEA1AE95AC1}"/>
              </a:ext>
            </a:extLst>
          </p:cNvPr>
          <p:cNvSpPr txBox="1">
            <a:spLocks/>
          </p:cNvSpPr>
          <p:nvPr/>
        </p:nvSpPr>
        <p:spPr>
          <a:xfrm>
            <a:off x="936711" y="3160186"/>
            <a:ext cx="3439464" cy="142986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70"/>
              </a:spcAft>
              <a:buNone/>
            </a:pPr>
            <a:r>
              <a:rPr lang="en-DE" sz="1215" b="1" dirty="0"/>
              <a:t>International Linear Collider ILC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Superconducting Cavities, 1.3GHz, 31.5MV/m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250GeV CME, upgradeable to 500, 1000 GeV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L = 1.35E34 cm</a:t>
            </a:r>
            <a:r>
              <a:rPr lang="en-DE" sz="1215" baseline="30000" dirty="0"/>
              <a:t>-2</a:t>
            </a:r>
            <a:r>
              <a:rPr lang="en-DE" sz="1215" dirty="0"/>
              <a:t>s</a:t>
            </a:r>
            <a:r>
              <a:rPr lang="en-DE" sz="1215" baseline="30000" dirty="0"/>
              <a:t>-1</a:t>
            </a:r>
            <a:r>
              <a:rPr lang="en-DE" sz="1215" dirty="0"/>
              <a:t> 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20km length, in Tohoku / Japan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1362A359-17A8-F744-992E-5C27D743DEAB}"/>
              </a:ext>
            </a:extLst>
          </p:cNvPr>
          <p:cNvSpPr txBox="1">
            <a:spLocks/>
          </p:cNvSpPr>
          <p:nvPr/>
        </p:nvSpPr>
        <p:spPr>
          <a:xfrm>
            <a:off x="4804810" y="3221375"/>
            <a:ext cx="3911084" cy="15169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70"/>
              </a:spcAft>
              <a:buNone/>
            </a:pPr>
            <a:r>
              <a:rPr lang="en-DE" sz="1215" b="1" dirty="0"/>
              <a:t>Compact Linear Collider CLIC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NC Copper Cavities, 11.4GHz, 72MV/m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Two-beam acceleration (or klystron driven initially)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380GeV CME, upgradeable to 1500, 3000 GeV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L = 2.3E34 cm</a:t>
            </a:r>
            <a:r>
              <a:rPr lang="en-DE" sz="1215" baseline="30000" dirty="0"/>
              <a:t>-2</a:t>
            </a:r>
            <a:r>
              <a:rPr lang="en-DE" sz="1215" dirty="0"/>
              <a:t>s</a:t>
            </a:r>
            <a:r>
              <a:rPr lang="en-DE" sz="1215" baseline="30000" dirty="0"/>
              <a:t>-1</a:t>
            </a:r>
            <a:r>
              <a:rPr lang="en-DE" sz="1215" dirty="0"/>
              <a:t> 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11.4km long, at CERN / France &amp; Switzerland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C4CAE31-38B7-9B4A-AF9F-433D17C98CDB}"/>
              </a:ext>
            </a:extLst>
          </p:cNvPr>
          <p:cNvSpPr txBox="1">
            <a:spLocks/>
          </p:cNvSpPr>
          <p:nvPr/>
        </p:nvSpPr>
        <p:spPr bwMode="auto">
          <a:xfrm>
            <a:off x="845128" y="638073"/>
            <a:ext cx="6406735" cy="26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44000" indent="-144000" algn="l" defTabSz="422275" rtl="0" fontAlgn="base">
              <a:spcBef>
                <a:spcPts val="300"/>
              </a:spcBef>
              <a:spcAft>
                <a:spcPct val="0"/>
              </a:spcAft>
              <a:buFont typeface="Arial" charset="0"/>
              <a:buChar char="•"/>
              <a:defRPr sz="1400" b="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288000" indent="-144000" algn="l" defTabSz="422275" rtl="0" fontAlgn="base">
              <a:spcBef>
                <a:spcPts val="400"/>
              </a:spcBef>
              <a:spcAft>
                <a:spcPct val="0"/>
              </a:spcAft>
              <a:buFont typeface="Arial" charset="0"/>
              <a:buChar char="•"/>
              <a:defRPr sz="12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432000" indent="-144000" algn="l" defTabSz="422275" rtl="0" fontAlgn="base">
              <a:spcBef>
                <a:spcPct val="20000"/>
              </a:spcBef>
              <a:spcAft>
                <a:spcPct val="0"/>
              </a:spcAft>
              <a:buFont typeface="Lucida Grande" charset="0"/>
              <a:buChar char="‒"/>
              <a:defRPr sz="1100" kern="1200">
                <a:solidFill>
                  <a:schemeClr val="tx1"/>
                </a:solidFill>
                <a:latin typeface="Arial"/>
                <a:ea typeface="Arial" pitchFamily="-84" charset="0"/>
                <a:cs typeface="Arial"/>
              </a:defRPr>
            </a:lvl3pPr>
            <a:lvl4pPr marL="576000" indent="-144000" algn="l" defTabSz="422275" rtl="0" fontAlgn="base">
              <a:spcBef>
                <a:spcPct val="20000"/>
              </a:spcBef>
              <a:spcAft>
                <a:spcPct val="0"/>
              </a:spcAft>
              <a:buFont typeface="Lucida Grande"/>
              <a:buChar char="‒"/>
              <a:defRPr sz="11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4pPr>
            <a:lvl5pPr marL="1258269" indent="-192961" algn="l" defTabSz="422275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5pPr>
            <a:lvl6pPr marL="233483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934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386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837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/>
              <a:t>Two e</a:t>
            </a:r>
            <a:r>
              <a:rPr lang="en-DE" sz="1500" dirty="0"/>
              <a:t>+e- linear collider designs, starting as a Higgs factory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831A9F-46A9-2E4A-8FBE-988220E40F6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A63C1F-9164-2135-3BBD-90DC5D8327B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919538" y="5295900"/>
            <a:ext cx="1304925" cy="304800"/>
          </a:xfrm>
        </p:spPr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BFDCB5-162E-F562-7443-4BBEA1492FDD}"/>
              </a:ext>
            </a:extLst>
          </p:cNvPr>
          <p:cNvSpPr txBox="1"/>
          <p:nvPr/>
        </p:nvSpPr>
        <p:spPr>
          <a:xfrm>
            <a:off x="4584469" y="4689062"/>
            <a:ext cx="292259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ESPPU submission #78</a:t>
            </a:r>
            <a:endParaRPr lang="en-GB" sz="800" dirty="0">
              <a:hlinkClick r:id="rId5"/>
            </a:endParaRPr>
          </a:p>
          <a:p>
            <a:r>
              <a:rPr lang="en-GB" sz="800" dirty="0">
                <a:hlinkClick r:id="rId5"/>
              </a:rPr>
              <a:t>https://indico.cern.ch/event/1439855/contributions/6461475/</a:t>
            </a:r>
            <a:endParaRPr lang="en-GB" sz="800" dirty="0"/>
          </a:p>
          <a:p>
            <a:r>
              <a:rPr lang="en-GB" sz="800" dirty="0">
                <a:hlinkClick r:id="rId6"/>
              </a:rPr>
              <a:t>arXiv:2503.24168 </a:t>
            </a:r>
            <a:endParaRPr lang="en-GB" sz="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E27991-BDC2-9CEA-E306-760BDE28ECC8}"/>
              </a:ext>
            </a:extLst>
          </p:cNvPr>
          <p:cNvSpPr txBox="1"/>
          <p:nvPr/>
        </p:nvSpPr>
        <p:spPr>
          <a:xfrm>
            <a:off x="831850" y="4738342"/>
            <a:ext cx="295144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ESPPU submission #275</a:t>
            </a:r>
            <a:endParaRPr lang="en-GB" sz="800" dirty="0">
              <a:hlinkClick r:id="rId5"/>
            </a:endParaRPr>
          </a:p>
          <a:p>
            <a:r>
              <a:rPr lang="en-GB" sz="800" dirty="0">
                <a:hlinkClick r:id="rId7"/>
              </a:rPr>
              <a:t>https://indico.cern.ch/event/1439855/contributions/6461661/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545390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6F2348-100C-37E4-F12C-E737B9407CA0}"/>
              </a:ext>
            </a:extLst>
          </p:cNvPr>
          <p:cNvSpPr txBox="1"/>
          <p:nvPr/>
        </p:nvSpPr>
        <p:spPr>
          <a:xfrm>
            <a:off x="305990" y="2034540"/>
            <a:ext cx="813261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Many thanks to</a:t>
            </a:r>
          </a:p>
          <a:p>
            <a:r>
              <a:rPr lang="en-GB" dirty="0"/>
              <a:t>Steffen </a:t>
            </a:r>
            <a:r>
              <a:rPr lang="en-GB" dirty="0" err="1"/>
              <a:t>Doebert</a:t>
            </a:r>
            <a:r>
              <a:rPr lang="en-GB" dirty="0"/>
              <a:t>, Steinar </a:t>
            </a:r>
            <a:r>
              <a:rPr lang="en-GB" dirty="0" err="1"/>
              <a:t>Stapnes</a:t>
            </a:r>
            <a:r>
              <a:rPr lang="en-GB" dirty="0"/>
              <a:t>, Thomas </a:t>
            </a:r>
            <a:r>
              <a:rPr lang="en-GB" dirty="0" err="1"/>
              <a:t>Schörner-Sadenius</a:t>
            </a:r>
            <a:r>
              <a:rPr lang="en-GB" dirty="0"/>
              <a:t>, Maxim Titov, Shin </a:t>
            </a:r>
            <a:r>
              <a:rPr lang="en-GB" dirty="0" err="1"/>
              <a:t>Michizono</a:t>
            </a:r>
            <a:r>
              <a:rPr lang="en-GB" dirty="0"/>
              <a:t>, Takayuki Saeki, Nobuhiro </a:t>
            </a:r>
            <a:r>
              <a:rPr lang="en-GB" dirty="0" err="1"/>
              <a:t>Terunuma</a:t>
            </a:r>
            <a:r>
              <a:rPr lang="en-GB" dirty="0"/>
              <a:t>, Tomoyuki Sanuki, John Osborne, Liam Bromiley, Suzanne Evans, Yung Loo, Igor </a:t>
            </a:r>
            <a:r>
              <a:rPr lang="en-GB" dirty="0" err="1"/>
              <a:t>Syratchev</a:t>
            </a:r>
            <a:r>
              <a:rPr lang="en-GB" dirty="0"/>
              <a:t>, Ben Shepherd, Caterina Vernieri, Sergey Belomestnykh, </a:t>
            </a:r>
            <a:r>
              <a:rPr lang="en-GB" dirty="0" err="1"/>
              <a:t>Masakasu</a:t>
            </a:r>
            <a:r>
              <a:rPr lang="en-GB" dirty="0"/>
              <a:t> Yoshioka, and many others </a:t>
            </a:r>
          </a:p>
        </p:txBody>
      </p:sp>
    </p:spTree>
    <p:extLst>
      <p:ext uri="{BB962C8B-B14F-4D97-AF65-F5344CB8AC3E}">
        <p14:creationId xmlns:p14="http://schemas.microsoft.com/office/powerpoint/2010/main" val="2776800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197A67-8EA7-ECB8-F3E3-B8B4BE7796F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288796" y="771595"/>
            <a:ext cx="3749427" cy="3111345"/>
          </a:xfrm>
        </p:spPr>
        <p:txBody>
          <a:bodyPr/>
          <a:lstStyle/>
          <a:p>
            <a:pPr marL="0" indent="0">
              <a:buNone/>
            </a:pPr>
            <a:r>
              <a:rPr lang="en-GB" i="1" dirty="0"/>
              <a:t>Development that meets the </a:t>
            </a:r>
            <a:r>
              <a:rPr lang="en-GB" b="1" i="1" dirty="0"/>
              <a:t>needs of current generations without compromising the ability of future generations </a:t>
            </a:r>
            <a:r>
              <a:rPr lang="en-GB" i="1" dirty="0"/>
              <a:t>to meet their needs and aspirations</a:t>
            </a:r>
            <a:r>
              <a:rPr lang="en-GB" dirty="0"/>
              <a:t>. (WCED, 1987)</a:t>
            </a:r>
          </a:p>
          <a:p>
            <a:pPr marL="0" indent="0">
              <a:buNone/>
            </a:pPr>
            <a:endParaRPr lang="en-GB" sz="600" dirty="0"/>
          </a:p>
          <a:p>
            <a:pPr marL="0" indent="0">
              <a:buNone/>
            </a:pP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WCED (World Commission for Environment and Development) (1987) </a:t>
            </a:r>
            <a:r>
              <a:rPr lang="en-GB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Common Future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Oxford University Press, Oxford.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165D9E-7C9B-EB10-62C4-0E2C42054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Sustainability: What It Is…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DE92A1-3AB3-3D8C-5B67-2808CF99C743}"/>
              </a:ext>
            </a:extLst>
          </p:cNvPr>
          <p:cNvSpPr txBox="1"/>
          <p:nvPr/>
        </p:nvSpPr>
        <p:spPr>
          <a:xfrm rot="16200000">
            <a:off x="-270383" y="1494751"/>
            <a:ext cx="149912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Cover of the “Brundtland Report” 1987</a:t>
            </a:r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9B374B14-AAB2-1906-44B4-5D5484EFE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75" y="2567670"/>
            <a:ext cx="1061727" cy="122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843D49-2B86-A77D-A284-AE01A6B12210}"/>
              </a:ext>
            </a:extLst>
          </p:cNvPr>
          <p:cNvSpPr txBox="1"/>
          <p:nvPr/>
        </p:nvSpPr>
        <p:spPr>
          <a:xfrm rot="16200000">
            <a:off x="-303977" y="3019723"/>
            <a:ext cx="1449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Gro Harlem </a:t>
            </a:r>
            <a:r>
              <a:rPr lang="en-GB" sz="600" dirty="0" err="1"/>
              <a:t>Brundlandt</a:t>
            </a:r>
            <a:r>
              <a:rPr lang="en-GB" sz="600" dirty="0"/>
              <a:t> at WEF 1989</a:t>
            </a:r>
            <a:br>
              <a:rPr lang="en-GB" sz="600" dirty="0"/>
            </a:br>
            <a:r>
              <a:rPr lang="en-GB" sz="600" dirty="0"/>
              <a:t>© WEF, CC-BY-SA-2.0</a:t>
            </a:r>
          </a:p>
        </p:txBody>
      </p:sp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565972AB-FF9D-368E-0B89-BFE8BE1C9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980" y="1223901"/>
            <a:ext cx="2466760" cy="19128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2E19F6-5AAD-A1A5-831A-70651F00D2A6}"/>
              </a:ext>
            </a:extLst>
          </p:cNvPr>
          <p:cNvSpPr txBox="1"/>
          <p:nvPr/>
        </p:nvSpPr>
        <p:spPr>
          <a:xfrm rot="16200000">
            <a:off x="7706797" y="2234933"/>
            <a:ext cx="207140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R.Y. </a:t>
            </a:r>
            <a:r>
              <a:rPr lang="en-GB" sz="600" dirty="0" err="1"/>
              <a:t>Surampalli</a:t>
            </a:r>
            <a:r>
              <a:rPr lang="en-GB" sz="600" dirty="0"/>
              <a:t> et al. (eds), Sustainability.  Wiley 2020.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476E1D9-7287-3871-E3BA-BF272FD9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53" y="738316"/>
            <a:ext cx="1149374" cy="169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F70E76-E875-26CA-B1C3-EAE75F18C55D}"/>
              </a:ext>
            </a:extLst>
          </p:cNvPr>
          <p:cNvSpPr txBox="1"/>
          <p:nvPr/>
        </p:nvSpPr>
        <p:spPr>
          <a:xfrm>
            <a:off x="6576567" y="3180860"/>
            <a:ext cx="222228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Three aspects: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environmental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economical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social</a:t>
            </a:r>
          </a:p>
        </p:txBody>
      </p:sp>
      <p:pic>
        <p:nvPicPr>
          <p:cNvPr id="12" name="Picture 11" descr="A chart of goals for sustainable development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87F6C63C-1BEA-2EC6-55E7-601AA5A583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9518" y="2327268"/>
            <a:ext cx="3978705" cy="28118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13732E-E36F-070C-27D0-0E17EDAA4439}"/>
              </a:ext>
            </a:extLst>
          </p:cNvPr>
          <p:cNvSpPr txBox="1"/>
          <p:nvPr/>
        </p:nvSpPr>
        <p:spPr>
          <a:xfrm>
            <a:off x="2154621" y="4835683"/>
            <a:ext cx="10647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hlinkClick r:id="rId5"/>
              </a:rPr>
              <a:t>https://sdgs.un.org</a:t>
            </a:r>
            <a:r>
              <a:rPr lang="en-GB" sz="800" dirty="0"/>
              <a:t>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38E56A6-CD52-0042-9C48-67CDF628987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1F4CA34-9A69-ECF2-C21D-974A3E2BBDB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75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2B54785-6AF1-9EDE-44DC-32C88D0CD37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1471" y="752560"/>
            <a:ext cx="2678786" cy="402982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Climate is Warming</a:t>
            </a:r>
          </a:p>
          <a:p>
            <a:pPr marL="0" indent="0">
              <a:buNone/>
            </a:pPr>
            <a:r>
              <a:rPr lang="en-GB" sz="1100" dirty="0"/>
              <a:t>Faster than ever, leading to the highest temperatures in the last 125000 years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2858CA0-0BB0-404B-F768-D81F577A7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 and Why It Matters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3EEEF-B6E6-B2ED-B98F-DF0BE23CAF8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00754-B911-FA69-A738-75A00720872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8AAB68D-CCC6-34E2-2502-87E48DD07571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Due to Anthropogenic Greenhouse Gas Emissions</a:t>
            </a:r>
          </a:p>
          <a:p>
            <a:pPr marL="0" indent="0">
              <a:buNone/>
            </a:pPr>
            <a:r>
              <a:rPr lang="en-GB" sz="1100" dirty="0"/>
              <a:t>In particular CO</a:t>
            </a:r>
            <a:r>
              <a:rPr lang="en-GB" sz="1100" baseline="-25000" dirty="0"/>
              <a:t>2</a:t>
            </a:r>
            <a:r>
              <a:rPr lang="en-GB" sz="1100" dirty="0"/>
              <a:t> and methane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5EDC176-478E-59E5-59C5-0FEE49DD204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015868" y="752560"/>
            <a:ext cx="2838188" cy="402982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With Negative Consequences</a:t>
            </a:r>
          </a:p>
          <a:p>
            <a:pPr marL="0" indent="0">
              <a:buNone/>
            </a:pPr>
            <a:r>
              <a:rPr lang="en-GB" sz="1100" dirty="0"/>
              <a:t>Making habitable regions uninhabitable, leading to famine, heat deaths and causing mass migration</a:t>
            </a:r>
          </a:p>
        </p:txBody>
      </p:sp>
      <p:pic>
        <p:nvPicPr>
          <p:cNvPr id="12" name="Content Placeholder 12">
            <a:extLst>
              <a:ext uri="{FF2B5EF4-FFF2-40B4-BE49-F238E27FC236}">
                <a16:creationId xmlns:a16="http://schemas.microsoft.com/office/drawing/2014/main" id="{0CDE7390-045F-C521-3A5B-DAA5425F7E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tretch/>
        </p:blipFill>
        <p:spPr bwMode="auto">
          <a:xfrm>
            <a:off x="3439365" y="3007660"/>
            <a:ext cx="2423650" cy="207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EC4AA60-087D-23B6-A08D-9A8FE5BA3D5D}"/>
              </a:ext>
            </a:extLst>
          </p:cNvPr>
          <p:cNvSpPr txBox="1"/>
          <p:nvPr/>
        </p:nvSpPr>
        <p:spPr>
          <a:xfrm rot="16200000">
            <a:off x="4781445" y="3952729"/>
            <a:ext cx="225382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500" dirty="0"/>
              <a:t>IPCC AR6 WG1 SPM, Fig SPM 1</a:t>
            </a:r>
            <a:br>
              <a:rPr lang="en-GB" sz="500" dirty="0"/>
            </a:br>
            <a:r>
              <a:rPr lang="en-GB" sz="500" dirty="0">
                <a:hlinkClick r:id="rId3"/>
              </a:rPr>
              <a:t>https://www.ipcc.ch/report/ar6/wg1/downloads/report/IPCC_AR6_WGI_SPM.pdf</a:t>
            </a:r>
            <a:endParaRPr lang="en-GB" sz="5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7944590-B08D-E82C-2BB1-AAD88D9D17EA}"/>
              </a:ext>
            </a:extLst>
          </p:cNvPr>
          <p:cNvGrpSpPr/>
          <p:nvPr/>
        </p:nvGrpSpPr>
        <p:grpSpPr>
          <a:xfrm>
            <a:off x="3415209" y="1462548"/>
            <a:ext cx="2471962" cy="1349692"/>
            <a:chOff x="6560068" y="546323"/>
            <a:chExt cx="4861750" cy="265451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4FFB52B-E763-FF5C-7327-0CC2120C8D4E}"/>
                </a:ext>
              </a:extLst>
            </p:cNvPr>
            <p:cNvSpPr/>
            <p:nvPr/>
          </p:nvSpPr>
          <p:spPr>
            <a:xfrm>
              <a:off x="6560068" y="546323"/>
              <a:ext cx="4861750" cy="265451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75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EEDD4C-B815-1081-348E-A986AE83B104}"/>
                </a:ext>
              </a:extLst>
            </p:cNvPr>
            <p:cNvSpPr txBox="1"/>
            <p:nvPr/>
          </p:nvSpPr>
          <p:spPr>
            <a:xfrm>
              <a:off x="6740113" y="658487"/>
              <a:ext cx="4501660" cy="25423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GB" sz="1200" i="1" dirty="0">
                  <a:solidFill>
                    <a:srgbClr val="30303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 is </a:t>
              </a:r>
              <a:r>
                <a:rPr lang="en-GB" sz="1200" b="1" i="1" dirty="0">
                  <a:solidFill>
                    <a:srgbClr val="30303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unequivocal</a:t>
              </a:r>
              <a:r>
                <a:rPr lang="en-GB" sz="1200" i="1" dirty="0">
                  <a:solidFill>
                    <a:srgbClr val="30303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that </a:t>
              </a:r>
              <a:r>
                <a:rPr lang="en-GB" sz="1200" b="1" i="1" dirty="0">
                  <a:solidFill>
                    <a:srgbClr val="30303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human influence </a:t>
              </a:r>
              <a:r>
                <a:rPr lang="en-GB" sz="1200" i="1" dirty="0">
                  <a:solidFill>
                    <a:srgbClr val="30303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has warmed the atmosphere, ocean and land. Widespread and rapid changes in the atmosphere, ocean, cryosphere and biosphere have occurred. </a:t>
              </a:r>
            </a:p>
            <a:p>
              <a:pPr algn="r"/>
              <a:r>
                <a:rPr lang="en-GB" sz="1200" b="1" dirty="0">
                  <a:solidFill>
                    <a:srgbClr val="30303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IPCC AR6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B0931881-1640-B134-826B-FF5868CB6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24" y="1615058"/>
            <a:ext cx="2134868" cy="117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F870798-BCA8-EE60-8E05-58F955F9C92F}"/>
              </a:ext>
            </a:extLst>
          </p:cNvPr>
          <p:cNvSpPr txBox="1"/>
          <p:nvPr/>
        </p:nvSpPr>
        <p:spPr>
          <a:xfrm rot="16200000">
            <a:off x="-680229" y="2658613"/>
            <a:ext cx="227177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>
                <a:hlinkClick r:id="rId5"/>
              </a:rPr>
              <a:t>https://berkeleyearth.org/global-temperature-report-for-2023/</a:t>
            </a:r>
            <a:r>
              <a:rPr lang="en-GB" sz="600" dirty="0"/>
              <a:t>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4F50172-74C9-32F1-157F-569605118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6" y="2797853"/>
            <a:ext cx="2239666" cy="122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graph showing the growth of a number of years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24C39113-BC4D-7B09-4DEB-99651EC60B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224" y="4137379"/>
            <a:ext cx="2136344" cy="129000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9DB6E4C-CA4F-340B-1088-9BF40F92A018}"/>
              </a:ext>
            </a:extLst>
          </p:cNvPr>
          <p:cNvSpPr txBox="1"/>
          <p:nvPr/>
        </p:nvSpPr>
        <p:spPr>
          <a:xfrm rot="16200000">
            <a:off x="-74239" y="4568908"/>
            <a:ext cx="10631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hlinkClick r:id="rId7"/>
              </a:rPr>
              <a:t>Nature </a:t>
            </a:r>
            <a:r>
              <a:rPr lang="en-GB" sz="700" b="1" dirty="0">
                <a:hlinkClick r:id="rId7"/>
              </a:rPr>
              <a:t>599</a:t>
            </a:r>
            <a:r>
              <a:rPr lang="en-GB" sz="700" dirty="0">
                <a:hlinkClick r:id="rId7"/>
              </a:rPr>
              <a:t>(2021)208.</a:t>
            </a:r>
            <a:endParaRPr lang="en-GB" sz="7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D70253D-3D1B-588B-20B2-8804691493D6}"/>
              </a:ext>
            </a:extLst>
          </p:cNvPr>
          <p:cNvGrpSpPr/>
          <p:nvPr/>
        </p:nvGrpSpPr>
        <p:grpSpPr>
          <a:xfrm>
            <a:off x="6259956" y="4766614"/>
            <a:ext cx="2715903" cy="459628"/>
            <a:chOff x="6400647" y="3198374"/>
            <a:chExt cx="2715903" cy="459628"/>
          </a:xfrm>
        </p:grpSpPr>
        <p:pic>
          <p:nvPicPr>
            <p:cNvPr id="23" name="Picture 22">
              <a:hlinkClick r:id="rId9"/>
              <a:extLst>
                <a:ext uri="{FF2B5EF4-FFF2-40B4-BE49-F238E27FC236}">
                  <a16:creationId xmlns:a16="http://schemas.microsoft.com/office/drawing/2014/main" id="{32937387-1694-6662-307E-A6AB86AB38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89549"/>
            <a:stretch/>
          </p:blipFill>
          <p:spPr>
            <a:xfrm>
              <a:off x="6400647" y="3198374"/>
              <a:ext cx="2671266" cy="281262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D676CF7-F975-E5B2-EBD1-0C2475495F07}"/>
                </a:ext>
              </a:extLst>
            </p:cNvPr>
            <p:cNvSpPr txBox="1"/>
            <p:nvPr/>
          </p:nvSpPr>
          <p:spPr>
            <a:xfrm>
              <a:off x="7659100" y="3442558"/>
              <a:ext cx="14574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hlinkClick r:id="rId9"/>
                </a:rPr>
                <a:t>worldweatherattribution.org/</a:t>
              </a:r>
              <a:endParaRPr lang="en-GB" sz="8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C415776-0AF9-843E-9056-1227436ECC41}"/>
              </a:ext>
            </a:extLst>
          </p:cNvPr>
          <p:cNvGrpSpPr/>
          <p:nvPr/>
        </p:nvGrpSpPr>
        <p:grpSpPr>
          <a:xfrm>
            <a:off x="6226822" y="1768113"/>
            <a:ext cx="2899458" cy="1507113"/>
            <a:chOff x="6226822" y="1302762"/>
            <a:chExt cx="2899458" cy="1507113"/>
          </a:xfrm>
        </p:grpSpPr>
        <p:pic>
          <p:nvPicPr>
            <p:cNvPr id="25" name="Picture 24">
              <a:hlinkClick r:id="rId11"/>
              <a:extLst>
                <a:ext uri="{FF2B5EF4-FFF2-40B4-BE49-F238E27FC236}">
                  <a16:creationId xmlns:a16="http://schemas.microsoft.com/office/drawing/2014/main" id="{26D96668-0065-10F8-5B66-057647D8A5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21641" t="1766" r="8299" b="343"/>
            <a:stretch/>
          </p:blipFill>
          <p:spPr>
            <a:xfrm>
              <a:off x="6226822" y="1302762"/>
              <a:ext cx="2655074" cy="1507113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EE289F-AFCE-2914-323D-684AD53F6117}"/>
                </a:ext>
              </a:extLst>
            </p:cNvPr>
            <p:cNvSpPr txBox="1"/>
            <p:nvPr/>
          </p:nvSpPr>
          <p:spPr>
            <a:xfrm>
              <a:off x="7022336" y="2374126"/>
              <a:ext cx="1304246" cy="430887"/>
            </a:xfrm>
            <a:prstGeom prst="rect">
              <a:avLst/>
            </a:prstGeom>
            <a:pattFill prst="wdDn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Uninhabitable </a:t>
              </a:r>
              <a:br>
                <a:rPr lang="en-GB" sz="1100" dirty="0"/>
              </a:br>
              <a:r>
                <a:rPr lang="en-GB" sz="1100" dirty="0"/>
                <a:t>at 2.7K warming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C1EF912-B8E6-6D49-18E6-9C92CC481FAB}"/>
                </a:ext>
              </a:extLst>
            </p:cNvPr>
            <p:cNvSpPr txBox="1"/>
            <p:nvPr/>
          </p:nvSpPr>
          <p:spPr>
            <a:xfrm rot="16200000">
              <a:off x="8348342" y="2025042"/>
              <a:ext cx="13404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hlinkClick r:id="rId11"/>
                </a:rPr>
                <a:t>Nat. Sust. </a:t>
              </a:r>
              <a:r>
                <a:rPr lang="en-GB" sz="800" b="1" dirty="0">
                  <a:hlinkClick r:id="rId11"/>
                </a:rPr>
                <a:t>6</a:t>
              </a:r>
              <a:r>
                <a:rPr lang="en-GB" sz="800" dirty="0">
                  <a:hlinkClick r:id="rId11"/>
                </a:rPr>
                <a:t> (2023) 1237.</a:t>
              </a:r>
              <a:endParaRPr lang="en-GB" sz="800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52D988-FB7A-92A7-6502-B653A5E061C2}"/>
              </a:ext>
            </a:extLst>
          </p:cNvPr>
          <p:cNvGrpSpPr/>
          <p:nvPr/>
        </p:nvGrpSpPr>
        <p:grpSpPr>
          <a:xfrm>
            <a:off x="6221696" y="3352993"/>
            <a:ext cx="2671266" cy="1242253"/>
            <a:chOff x="6153440" y="3320439"/>
            <a:chExt cx="2716439" cy="121195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36D7F0A-5008-DA2C-DAA0-445F2C434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153440" y="3320439"/>
              <a:ext cx="2716439" cy="1211950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097517A-709E-C7E0-D37D-FAA20DF22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218806" y="4323483"/>
              <a:ext cx="1077967" cy="144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2477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04DB18F-D77D-9840-B8DD-70188DFE00AB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01884" y="880064"/>
            <a:ext cx="4187006" cy="21635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6515BF-F237-6949-9552-660D2D06B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Overall System Design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AA8C-DCD7-4640-A40D-96A45BEDB290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1004" y="812823"/>
            <a:ext cx="4207565" cy="4269412"/>
          </a:xfrm>
        </p:spPr>
        <p:txBody>
          <a:bodyPr>
            <a:normAutofit/>
          </a:bodyPr>
          <a:lstStyle/>
          <a:p>
            <a:r>
              <a:rPr lang="en-DE" dirty="0"/>
              <a:t>Challenge: Achieve target </a:t>
            </a:r>
            <a:r>
              <a:rPr lang="en-DE" b="1" dirty="0"/>
              <a:t>energy</a:t>
            </a:r>
            <a:r>
              <a:rPr lang="en-DE" dirty="0"/>
              <a:t> and </a:t>
            </a:r>
            <a:r>
              <a:rPr lang="en-DE" b="1" dirty="0"/>
              <a:t>luminosity</a:t>
            </a:r>
            <a:r>
              <a:rPr lang="en-DE" dirty="0"/>
              <a:t> with least possible amount of </a:t>
            </a:r>
            <a:r>
              <a:rPr lang="en-DE" b="1" dirty="0"/>
              <a:t>resources</a:t>
            </a:r>
            <a:r>
              <a:rPr lang="en-DE" dirty="0"/>
              <a:t> </a:t>
            </a:r>
          </a:p>
          <a:p>
            <a:r>
              <a:rPr lang="en-DE" dirty="0"/>
              <a:t>Conserve resources for construction:</a:t>
            </a:r>
          </a:p>
          <a:p>
            <a:pPr lvl="1"/>
            <a:r>
              <a:rPr lang="en-DE" dirty="0"/>
              <a:t>compact -&gt; high acceleration gradient</a:t>
            </a:r>
          </a:p>
          <a:p>
            <a:r>
              <a:rPr lang="en-DE" dirty="0"/>
              <a:t>Conserve ressources in operation:</a:t>
            </a:r>
          </a:p>
          <a:p>
            <a:pPr lvl="1"/>
            <a:r>
              <a:rPr lang="en-GB" dirty="0"/>
              <a:t>E</a:t>
            </a:r>
            <a:r>
              <a:rPr lang="en-DE" dirty="0"/>
              <a:t>nergy-efficiency (limit losses in cavity walls): </a:t>
            </a:r>
            <a:br>
              <a:rPr lang="en-DE" dirty="0"/>
            </a:br>
            <a:r>
              <a:rPr lang="en-DE" dirty="0"/>
              <a:t>superconducting RF – ILC</a:t>
            </a:r>
            <a:br>
              <a:rPr lang="en-DE" dirty="0"/>
            </a:br>
            <a:r>
              <a:rPr lang="en-DE" dirty="0"/>
              <a:t>high frequency &amp; ultra-short pulses: CLIC</a:t>
            </a:r>
          </a:p>
          <a:p>
            <a:pPr lvl="1"/>
            <a:r>
              <a:rPr lang="en-DE" dirty="0"/>
              <a:t>Effectiveness: maximum luminosity per charge</a:t>
            </a:r>
            <a:br>
              <a:rPr lang="en-DE" dirty="0"/>
            </a:br>
            <a:r>
              <a:rPr lang="en-DE" dirty="0"/>
              <a:t>-&gt; nanobeam technology</a:t>
            </a:r>
          </a:p>
          <a:p>
            <a:r>
              <a:rPr lang="en-DE" dirty="0"/>
              <a:t>ILC and CLIC: </a:t>
            </a:r>
          </a:p>
          <a:p>
            <a:pPr lvl="1"/>
            <a:r>
              <a:rPr lang="en-DE" dirty="0"/>
              <a:t>different solutions to the efficiency problem</a:t>
            </a:r>
          </a:p>
          <a:p>
            <a:pPr lvl="1"/>
            <a:r>
              <a:rPr lang="en-GB" dirty="0"/>
              <a:t>F</a:t>
            </a:r>
            <a:r>
              <a:rPr lang="en-DE" dirty="0"/>
              <a:t>inal power consumption similar </a:t>
            </a:r>
          </a:p>
          <a:p>
            <a:pPr lvl="1"/>
            <a:endParaRPr lang="en-DE" dirty="0"/>
          </a:p>
          <a:p>
            <a:pPr marL="0" indent="0">
              <a:buNone/>
            </a:pPr>
            <a:r>
              <a:rPr lang="en-DE" b="1" dirty="0"/>
              <a:t>Inherent tension between invest and operation</a:t>
            </a:r>
            <a:br>
              <a:rPr lang="en-DE" b="1" dirty="0"/>
            </a:br>
            <a:r>
              <a:rPr lang="en-DE" b="1" dirty="0"/>
              <a:t>requires a quantitative approach: </a:t>
            </a:r>
          </a:p>
          <a:p>
            <a:pPr marL="0" indent="0" algn="ctr">
              <a:buNone/>
            </a:pPr>
            <a:br>
              <a:rPr lang="en-DE" sz="1600" b="1" dirty="0"/>
            </a:br>
            <a:r>
              <a:rPr lang="en-DE" sz="1600" b="1" dirty="0"/>
              <a:t>Lifecycle Assessment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43D6F5-7465-5C49-A068-B74F94B8263A}"/>
              </a:ext>
            </a:extLst>
          </p:cNvPr>
          <p:cNvSpPr txBox="1"/>
          <p:nvPr/>
        </p:nvSpPr>
        <p:spPr>
          <a:xfrm rot="16200000">
            <a:off x="-1112335" y="2207832"/>
            <a:ext cx="286328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BL: </a:t>
            </a:r>
            <a:r>
              <a:rPr lang="en-GB" sz="750" dirty="0">
                <a:hlinkClick r:id="rId3"/>
              </a:rPr>
              <a:t>https://indico.cern.ch/event/981823/contributions/4328846/</a:t>
            </a:r>
            <a:r>
              <a:rPr lang="en-GB" sz="75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2FA4BE-227B-EAA0-9450-94866985B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432" y="3165351"/>
            <a:ext cx="2735654" cy="16498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D1BCEB-A2DA-CC88-D8BE-A67F5CE1D980}"/>
              </a:ext>
            </a:extLst>
          </p:cNvPr>
          <p:cNvSpPr txBox="1"/>
          <p:nvPr/>
        </p:nvSpPr>
        <p:spPr>
          <a:xfrm>
            <a:off x="531315" y="4815235"/>
            <a:ext cx="3383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Optimisation at CLIC: Parameter scan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81DCF2-880B-47B1-3B12-E106A22536B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B0458E-5FA9-38D2-C754-976810FFE5B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51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DF5F16-3EC5-3412-F248-46F697527E7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23333" y="752560"/>
            <a:ext cx="4801130" cy="4029824"/>
          </a:xfrm>
        </p:spPr>
        <p:txBody>
          <a:bodyPr/>
          <a:lstStyle/>
          <a:p>
            <a:r>
              <a:rPr lang="en-GB" dirty="0"/>
              <a:t>Consider the </a:t>
            </a:r>
            <a:r>
              <a:rPr lang="en-GB" b="1" dirty="0"/>
              <a:t>whole lifecycle </a:t>
            </a:r>
            <a:r>
              <a:rPr lang="en-GB" dirty="0"/>
              <a:t>and its impact</a:t>
            </a:r>
          </a:p>
          <a:p>
            <a:r>
              <a:rPr lang="en-GB" dirty="0"/>
              <a:t>Avoid </a:t>
            </a:r>
            <a:r>
              <a:rPr lang="en-GB" b="1" dirty="0"/>
              <a:t>burden shifting</a:t>
            </a:r>
            <a:r>
              <a:rPr lang="en-GB" dirty="0"/>
              <a:t>, i.e. moving problems elsewhere: consider diverse impact categories</a:t>
            </a:r>
          </a:p>
          <a:p>
            <a:r>
              <a:rPr lang="en-GB" dirty="0"/>
              <a:t>Lifecycle Assessment (LCA)</a:t>
            </a:r>
          </a:p>
          <a:p>
            <a:pPr lvl="1"/>
            <a:r>
              <a:rPr lang="en-GB" dirty="0"/>
              <a:t>Standardized approach to evaluate impact</a:t>
            </a:r>
          </a:p>
          <a:p>
            <a:pPr lvl="1"/>
            <a:r>
              <a:rPr lang="en-GB" dirty="0"/>
              <a:t>Quantifying total damage by </a:t>
            </a:r>
            <a:r>
              <a:rPr lang="en-GB" b="1" dirty="0"/>
              <a:t>endpoint</a:t>
            </a:r>
            <a:r>
              <a:rPr lang="en-GB" dirty="0"/>
              <a:t> indicators difficult</a:t>
            </a:r>
          </a:p>
          <a:p>
            <a:pPr lvl="1"/>
            <a:r>
              <a:rPr lang="en-GB" dirty="0"/>
              <a:t>”</a:t>
            </a:r>
            <a:r>
              <a:rPr lang="en-GB" b="1" dirty="0"/>
              <a:t>Midpoint</a:t>
            </a:r>
            <a:r>
              <a:rPr lang="en-GB" dirty="0"/>
              <a:t> indicators” asses impact on environment in a quantitative way</a:t>
            </a:r>
          </a:p>
          <a:p>
            <a:r>
              <a:rPr lang="en-GB" b="1" dirty="0"/>
              <a:t>Measure</a:t>
            </a:r>
            <a:r>
              <a:rPr lang="en-GB" dirty="0"/>
              <a:t> in order to </a:t>
            </a:r>
            <a:r>
              <a:rPr lang="en-GB" b="1" dirty="0"/>
              <a:t>improve:</a:t>
            </a:r>
          </a:p>
          <a:p>
            <a:pPr lvl="1"/>
            <a:r>
              <a:rPr lang="en-GB" b="1" dirty="0"/>
              <a:t>Identify hot spots</a:t>
            </a:r>
          </a:p>
          <a:p>
            <a:pPr lvl="1"/>
            <a:r>
              <a:rPr lang="en-GB" b="1" dirty="0"/>
              <a:t>Evaluate and choose alternatives</a:t>
            </a:r>
            <a:r>
              <a:rPr lang="en-GB" dirty="0"/>
              <a:t> </a:t>
            </a:r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2EC11A-48F9-FB68-207F-AE08BC93A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Lifecycle Thinking and Lifecycle Assessment (LCA)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24457-5498-6A09-A2DE-9129854EB04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4A83D-551B-CC45-A31A-D3FB3F1C6B4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2050" name="Picture 2" descr="Lifecycle Thinking. Source: https://www.nist.gov/el/systems-integration-division-73400/lifecycle-graphic ">
            <a:hlinkClick r:id="rId2"/>
            <a:extLst>
              <a:ext uri="{FF2B5EF4-FFF2-40B4-BE49-F238E27FC236}">
                <a16:creationId xmlns:a16="http://schemas.microsoft.com/office/drawing/2014/main" id="{AE0FE3C2-8F33-8B75-744A-447D05D3662F}"/>
              </a:ext>
            </a:extLst>
          </p:cNvPr>
          <p:cNvPicPr>
            <a:picLocks noGrp="1" noChangeAspect="1" noChangeArrowheads="1"/>
          </p:cNvPicPr>
          <p:nvPr>
            <p:ph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675" y="657807"/>
            <a:ext cx="2370274" cy="228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0B9014-1104-BE97-F18F-13911EABAB3D}"/>
              </a:ext>
            </a:extLst>
          </p:cNvPr>
          <p:cNvSpPr txBox="1"/>
          <p:nvPr/>
        </p:nvSpPr>
        <p:spPr>
          <a:xfrm rot="16200000">
            <a:off x="7727191" y="1971979"/>
            <a:ext cx="2311851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" dirty="0">
                <a:hlinkClick r:id="rId2"/>
              </a:rPr>
              <a:t>https://www.nist.gov/el/systems-integration-division-73400/lifecycle-graphic</a:t>
            </a:r>
            <a:r>
              <a:rPr lang="en-GB" sz="5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A16B19-C5A0-F216-5FCF-70BB47DF52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0389" y="3557196"/>
            <a:ext cx="3037472" cy="1257112"/>
          </a:xfrm>
          <a:prstGeom prst="rect">
            <a:avLst/>
          </a:prstGeom>
        </p:spPr>
      </p:pic>
      <p:pic>
        <p:nvPicPr>
          <p:cNvPr id="9" name="Picture 2" descr="Lifecycle stages according to EN 15978&#10;&#10;https://browningday.com/news/lca-stages-matter-when-tracking-embodied-carbon/&#10;https://www.buildingenclosureonline.com/blogs/14-the-be-blog/post/&#10;89547-lca-stages-matter-when-tracking-embodied-carbon &#10;">
            <a:hlinkClick r:id="rId5"/>
            <a:extLst>
              <a:ext uri="{FF2B5EF4-FFF2-40B4-BE49-F238E27FC236}">
                <a16:creationId xmlns:a16="http://schemas.microsoft.com/office/drawing/2014/main" id="{3544141A-FD95-3D7E-644D-FC0683F0A2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48101" y="3365435"/>
            <a:ext cx="3150318" cy="1771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CA70E3-BD2D-9CD1-A4D3-08D1EAAFA421}"/>
              </a:ext>
            </a:extLst>
          </p:cNvPr>
          <p:cNvSpPr txBox="1"/>
          <p:nvPr/>
        </p:nvSpPr>
        <p:spPr>
          <a:xfrm>
            <a:off x="542207" y="5143152"/>
            <a:ext cx="2877391" cy="1962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75" dirty="0"/>
              <a:t>Lifecycle stages according to EN 15978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CDE0A3-FE12-6600-74CB-7BE3A055FC67}"/>
              </a:ext>
            </a:extLst>
          </p:cNvPr>
          <p:cNvSpPr txBox="1"/>
          <p:nvPr/>
        </p:nvSpPr>
        <p:spPr>
          <a:xfrm rot="16200000">
            <a:off x="-630956" y="4100912"/>
            <a:ext cx="188673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00" dirty="0">
                <a:hlinkClick r:id="" action="ppaction://noaction"/>
              </a:rPr>
              <a:t>https://browningday.com/news/lca-stages-matter-when-tracking-embodied-carbon/</a:t>
            </a:r>
          </a:p>
          <a:p>
            <a:pPr algn="l"/>
            <a:r>
              <a:rPr lang="en-GB" sz="400" dirty="0">
                <a:hlinkClick r:id="" action="ppaction://noaction"/>
              </a:rPr>
              <a:t>https://www.buildingenclosureonline.com/blogs/14-the-be-blog/post/</a:t>
            </a:r>
          </a:p>
          <a:p>
            <a:pPr algn="l"/>
            <a:r>
              <a:rPr lang="en-GB" sz="400" dirty="0">
                <a:hlinkClick r:id="" action="ppaction://noaction"/>
              </a:rPr>
              <a:t>89547-lca-stages-matter-when-tracking-embodied-carbon</a:t>
            </a:r>
            <a:r>
              <a:rPr lang="en-GB" sz="400" dirty="0"/>
              <a:t> </a:t>
            </a:r>
          </a:p>
        </p:txBody>
      </p:sp>
      <p:pic>
        <p:nvPicPr>
          <p:cNvPr id="13" name="Picture 2" descr="ReCiPe impact categories&#10;https://www.rivm.nl/en/life-cycle-assessment-lca/recipe">
            <a:hlinkClick r:id="rId7"/>
            <a:extLst>
              <a:ext uri="{FF2B5EF4-FFF2-40B4-BE49-F238E27FC236}">
                <a16:creationId xmlns:a16="http://schemas.microsoft.com/office/drawing/2014/main" id="{40F40DA9-2663-9275-8729-000936F9F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47" y="3155406"/>
            <a:ext cx="1876106" cy="2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58119F-A2E4-AC23-7236-D0558C26A3AF}"/>
              </a:ext>
            </a:extLst>
          </p:cNvPr>
          <p:cNvSpPr txBox="1"/>
          <p:nvPr/>
        </p:nvSpPr>
        <p:spPr>
          <a:xfrm rot="16200000">
            <a:off x="4676234" y="4102628"/>
            <a:ext cx="20925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600" dirty="0"/>
              <a:t>M.A.J. </a:t>
            </a:r>
            <a:r>
              <a:rPr lang="en-GB" sz="600" dirty="0" err="1"/>
              <a:t>Huijbregts</a:t>
            </a:r>
            <a:r>
              <a:rPr lang="en-GB" sz="600" dirty="0"/>
              <a:t> et al., Int. J. Life </a:t>
            </a:r>
            <a:r>
              <a:rPr lang="en-GB" sz="600" dirty="0" err="1"/>
              <a:t>CycleAss</a:t>
            </a:r>
            <a:r>
              <a:rPr lang="en-GB" sz="600" dirty="0"/>
              <a:t>. </a:t>
            </a:r>
            <a:r>
              <a:rPr lang="en-GB" sz="600" b="1" dirty="0"/>
              <a:t>22</a:t>
            </a:r>
            <a:r>
              <a:rPr lang="en-GB" sz="600" dirty="0"/>
              <a:t> (2017) 138,</a:t>
            </a:r>
          </a:p>
          <a:p>
            <a:r>
              <a:rPr lang="en-GB" sz="600" dirty="0"/>
              <a:t> </a:t>
            </a:r>
            <a:r>
              <a:rPr lang="en-GB" sz="600" dirty="0">
                <a:hlinkClick r:id="rId9"/>
              </a:rPr>
              <a:t>DOI:10.1007/s11367-016-1246-y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2210996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7C0717-DDA6-4FD1-BF71-00B5AA4546E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7323" y="752560"/>
            <a:ext cx="4303726" cy="4029824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Win-Win:</a:t>
            </a:r>
          </a:p>
          <a:p>
            <a:pPr marL="0" indent="0">
              <a:buNone/>
            </a:pPr>
            <a:r>
              <a:rPr lang="en-GB" b="1" dirty="0"/>
              <a:t>Better performance through better technology at same or lower cost</a:t>
            </a:r>
          </a:p>
          <a:p>
            <a:r>
              <a:rPr lang="en-GB" sz="1200" dirty="0"/>
              <a:t>High efficiency klystrons through better electron optics</a:t>
            </a:r>
            <a:br>
              <a:rPr lang="en-GB" sz="1200" dirty="0"/>
            </a:br>
            <a:r>
              <a:rPr lang="en-GB" sz="1200" b="1" dirty="0"/>
              <a:t>→ </a:t>
            </a:r>
            <a:r>
              <a:rPr lang="en-GB" sz="1200" dirty="0"/>
              <a:t>pushing to 85% efficiency</a:t>
            </a:r>
          </a:p>
          <a:p>
            <a:r>
              <a:rPr lang="en-GB" sz="1200" dirty="0"/>
              <a:t>Cavities with higher gradient and lower losses</a:t>
            </a:r>
            <a:br>
              <a:rPr lang="en-GB" sz="1200" dirty="0"/>
            </a:br>
            <a:r>
              <a:rPr lang="en-GB" sz="1200" b="1" dirty="0"/>
              <a:t>→ </a:t>
            </a:r>
            <a:r>
              <a:rPr lang="en-GB" sz="1200" dirty="0"/>
              <a:t>pushing for &gt;45MV/m (ILC baseline: 35MV/m)</a:t>
            </a:r>
          </a:p>
          <a:p>
            <a:pPr marL="0" indent="0">
              <a:buNone/>
            </a:pPr>
            <a:br>
              <a:rPr lang="en-GB" dirty="0"/>
            </a:br>
            <a:endParaRPr lang="en-GB" i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5B7EF02-7C66-1D74-EC64-37024CF94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Optimisation of Components and Subsystems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98886C-9FA0-3E6C-1447-680D61DC8BD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916556" y="777860"/>
            <a:ext cx="3962401" cy="4004524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Trade-off:</a:t>
            </a:r>
          </a:p>
          <a:p>
            <a:pPr marL="0" indent="0">
              <a:buNone/>
            </a:pPr>
            <a:r>
              <a:rPr lang="en-GB" b="1" dirty="0"/>
              <a:t>Difficult: lower operating cost through higher invest / higher initial impact:</a:t>
            </a:r>
            <a:br>
              <a:rPr lang="en-GB" b="1" dirty="0"/>
            </a:br>
            <a:r>
              <a:rPr lang="en-GB" b="1" dirty="0"/>
              <a:t>needs trade off studies → LCA</a:t>
            </a:r>
          </a:p>
          <a:p>
            <a:r>
              <a:rPr lang="en-GB" sz="1200" dirty="0"/>
              <a:t>Example permanent magnets:</a:t>
            </a:r>
          </a:p>
          <a:p>
            <a:pPr lvl="1"/>
            <a:r>
              <a:rPr lang="en-GB" sz="1000" dirty="0"/>
              <a:t>Save CO2 from electricity during operation</a:t>
            </a:r>
          </a:p>
          <a:p>
            <a:pPr lvl="1"/>
            <a:r>
              <a:rPr lang="en-GB" sz="1000" dirty="0"/>
              <a:t>Materials used in production, esp. rare earths, have high impact</a:t>
            </a:r>
          </a:p>
          <a:p>
            <a:pPr lvl="1"/>
            <a:r>
              <a:rPr lang="en-GB" sz="1000" dirty="0"/>
              <a:t>ZEPTO </a:t>
            </a:r>
            <a:r>
              <a:rPr lang="en-GB" sz="1000" dirty="0">
                <a:solidFill>
                  <a:srgbClr val="000000"/>
                </a:solidFill>
              </a:rPr>
              <a:t>(Zero Power Tuneable Optics) project is a collaboration between CERN and STFC Daresbury Laboratory, made an analysis:</a:t>
            </a:r>
            <a:br>
              <a:rPr lang="en-GB" sz="1000" dirty="0">
                <a:solidFill>
                  <a:srgbClr val="000000"/>
                </a:solidFill>
              </a:rPr>
            </a:br>
            <a:r>
              <a:rPr lang="en-GB" sz="1000" dirty="0">
                <a:solidFill>
                  <a:srgbClr val="000000"/>
                </a:solidFill>
              </a:rPr>
              <a:t>in case considered, production CO2 is amortized in 1 year</a:t>
            </a:r>
            <a:br>
              <a:rPr lang="en-GB" sz="1000" dirty="0"/>
            </a:br>
            <a:endParaRPr lang="en-GB" sz="1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5C0A14-29E5-D55A-69C6-C510864C372A}"/>
              </a:ext>
            </a:extLst>
          </p:cNvPr>
          <p:cNvGrpSpPr/>
          <p:nvPr/>
        </p:nvGrpSpPr>
        <p:grpSpPr>
          <a:xfrm>
            <a:off x="138628" y="2780122"/>
            <a:ext cx="2587015" cy="1723727"/>
            <a:chOff x="187692" y="1939202"/>
            <a:chExt cx="2587015" cy="172372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512BE32-87EF-8A9D-46F7-8F4C2187D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692" y="1939202"/>
              <a:ext cx="2587015" cy="1723727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5E8C323-FA80-3787-A974-8C12865B21CA}"/>
                </a:ext>
              </a:extLst>
            </p:cNvPr>
            <p:cNvSpPr txBox="1"/>
            <p:nvPr/>
          </p:nvSpPr>
          <p:spPr>
            <a:xfrm>
              <a:off x="1394397" y="2679977"/>
              <a:ext cx="108234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Klystrons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9D64926-64E3-A70E-F7FF-439B905C8BD7}"/>
              </a:ext>
            </a:extLst>
          </p:cNvPr>
          <p:cNvGrpSpPr/>
          <p:nvPr/>
        </p:nvGrpSpPr>
        <p:grpSpPr>
          <a:xfrm>
            <a:off x="2426947" y="3724572"/>
            <a:ext cx="2991446" cy="1723728"/>
            <a:chOff x="2476745" y="3412771"/>
            <a:chExt cx="3112378" cy="1777068"/>
          </a:xfrm>
        </p:grpSpPr>
        <p:pic>
          <p:nvPicPr>
            <p:cNvPr id="13" name="Picture 12" descr="A picture containing text, screenshot, diagram, plot&#10;&#10;Description automatically generated">
              <a:extLst>
                <a:ext uri="{FF2B5EF4-FFF2-40B4-BE49-F238E27FC236}">
                  <a16:creationId xmlns:a16="http://schemas.microsoft.com/office/drawing/2014/main" id="{62FBFF9A-7195-6A86-D093-A730F12D9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76745" y="3445680"/>
              <a:ext cx="3112378" cy="1744159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C1668A-DB55-3C4C-1669-24CE4638EC63}"/>
                </a:ext>
              </a:extLst>
            </p:cNvPr>
            <p:cNvSpPr txBox="1"/>
            <p:nvPr/>
          </p:nvSpPr>
          <p:spPr>
            <a:xfrm>
              <a:off x="3673440" y="3412771"/>
              <a:ext cx="96051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Cavities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3169818-32B7-A7C2-6026-56E87C46CFA4}"/>
              </a:ext>
            </a:extLst>
          </p:cNvPr>
          <p:cNvGrpSpPr/>
          <p:nvPr/>
        </p:nvGrpSpPr>
        <p:grpSpPr>
          <a:xfrm>
            <a:off x="5563226" y="3105178"/>
            <a:ext cx="3427258" cy="1925426"/>
            <a:chOff x="6255006" y="2205999"/>
            <a:chExt cx="3427258" cy="192542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13B382B-8F11-A86E-BF32-B0A98F471193}"/>
                </a:ext>
              </a:extLst>
            </p:cNvPr>
            <p:cNvSpPr txBox="1"/>
            <p:nvPr/>
          </p:nvSpPr>
          <p:spPr>
            <a:xfrm>
              <a:off x="7731089" y="3854426"/>
              <a:ext cx="19511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hlinkClick r:id="rId4"/>
                </a:rPr>
                <a:t>B. Shepherd, LCWS 2023</a:t>
              </a:r>
              <a:endParaRPr lang="en-GB" sz="1200" dirty="0"/>
            </a:p>
          </p:txBody>
        </p:sp>
        <p:pic>
          <p:nvPicPr>
            <p:cNvPr id="10" name="Picture 9">
              <a:hlinkClick r:id="rId4"/>
              <a:extLst>
                <a:ext uri="{FF2B5EF4-FFF2-40B4-BE49-F238E27FC236}">
                  <a16:creationId xmlns:a16="http://schemas.microsoft.com/office/drawing/2014/main" id="{A9BD3212-DD94-C009-EC31-7219D97CC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55006" y="2205999"/>
              <a:ext cx="3348245" cy="1668669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</p:grp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4737536D-EA7D-EEB5-7C43-7FAB8FDED74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7F1B2D1-AABD-A690-2EA1-68260348B0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905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F33B38-45E3-992F-C98B-C98F59A0365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8101" y="752560"/>
            <a:ext cx="4876362" cy="4029824"/>
          </a:xfrm>
        </p:spPr>
        <p:txBody>
          <a:bodyPr/>
          <a:lstStyle/>
          <a:p>
            <a:r>
              <a:rPr lang="en-GB" dirty="0"/>
              <a:t>Operation stage very important:</a:t>
            </a:r>
            <a:br>
              <a:rPr lang="en-GB" dirty="0"/>
            </a:br>
            <a:r>
              <a:rPr lang="en-GB" dirty="0"/>
              <a:t>Large CO2 emissions from electricity production</a:t>
            </a:r>
          </a:p>
          <a:p>
            <a:r>
              <a:rPr lang="en-GB" dirty="0"/>
              <a:t>Impact assessment depends on assumptions of future (reduction of) carbon intensity of electricity</a:t>
            </a:r>
            <a:br>
              <a:rPr lang="en-GB" dirty="0"/>
            </a:br>
            <a:r>
              <a:rPr lang="en-GB" b="1" dirty="0"/>
              <a:t>→ </a:t>
            </a:r>
            <a:r>
              <a:rPr lang="en-GB" dirty="0"/>
              <a:t>common numbers would be helpful</a:t>
            </a:r>
          </a:p>
          <a:p>
            <a:r>
              <a:rPr lang="en-GB" dirty="0"/>
              <a:t>CLIC study indicates that 6 – 17 year of electricity cause as much CO2 as all tunnels/shafts/caverns</a:t>
            </a:r>
            <a:br>
              <a:rPr lang="en-GB" dirty="0"/>
            </a:br>
            <a:r>
              <a:rPr lang="en-GB" dirty="0"/>
              <a:t>- even at very low carbon intensity in France</a:t>
            </a:r>
          </a:p>
          <a:p>
            <a:r>
              <a:rPr lang="en-GB" dirty="0"/>
              <a:t>CLIC study in 2020 about running only on renewables (</a:t>
            </a:r>
            <a:r>
              <a:rPr lang="en-GB" dirty="0">
                <a:hlinkClick r:id="rId2"/>
              </a:rPr>
              <a:t>link</a:t>
            </a:r>
            <a:r>
              <a:rPr lang="en-GB" dirty="0"/>
              <a:t>): </a:t>
            </a:r>
            <a:br>
              <a:rPr lang="en-GB" dirty="0"/>
            </a:br>
            <a:r>
              <a:rPr lang="en-GB" dirty="0"/>
              <a:t>Energy can be provided, fluctuations require grid as buffer</a:t>
            </a:r>
            <a:br>
              <a:rPr lang="en-GB" dirty="0"/>
            </a:br>
            <a:r>
              <a:rPr lang="en-GB" b="1" dirty="0"/>
              <a:t>→ modulate operation (demand side flexibility)</a:t>
            </a:r>
            <a:br>
              <a:rPr lang="en-GB" b="1" dirty="0"/>
            </a:br>
            <a:r>
              <a:rPr lang="en-GB" b="1" dirty="0"/>
              <a:t>→ </a:t>
            </a:r>
            <a:r>
              <a:rPr lang="en-GB" dirty="0"/>
              <a:t>rapidly falling battery prices change the field, </a:t>
            </a:r>
            <a:br>
              <a:rPr lang="en-GB" dirty="0"/>
            </a:br>
            <a:r>
              <a:rPr lang="en-GB" dirty="0"/>
              <a:t>GWh size storage will be possible in 2030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7AFEC2-A41B-8A32-1469-3E805E65F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BA0D86-2D8A-DFA3-1646-61F2005AE30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CF9A8-4823-1436-CE35-55867D3C0F1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82C3DB-73B4-4CA9-BCC9-2BDD10A4CCDB}"/>
              </a:ext>
            </a:extLst>
          </p:cNvPr>
          <p:cNvGrpSpPr/>
          <p:nvPr/>
        </p:nvGrpSpPr>
        <p:grpSpPr>
          <a:xfrm>
            <a:off x="533445" y="3759484"/>
            <a:ext cx="4303043" cy="1876375"/>
            <a:chOff x="4074147" y="2681225"/>
            <a:chExt cx="4303043" cy="1876375"/>
          </a:xfrm>
        </p:grpSpPr>
        <p:pic>
          <p:nvPicPr>
            <p:cNvPr id="10" name="Content Placeholder 7">
              <a:hlinkClick r:id="rId3"/>
              <a:extLst>
                <a:ext uri="{FF2B5EF4-FFF2-40B4-BE49-F238E27FC236}">
                  <a16:creationId xmlns:a16="http://schemas.microsoft.com/office/drawing/2014/main" id="{2863A314-4F38-4DDD-9341-4D81D812B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4074147" y="2681225"/>
              <a:ext cx="3985249" cy="1626212"/>
            </a:xfrm>
            <a:prstGeom prst="rect">
              <a:avLst/>
            </a:prstGeom>
            <a:noFill/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015E565-7A60-5CB9-940A-A8C638B909A7}"/>
                </a:ext>
              </a:extLst>
            </p:cNvPr>
            <p:cNvSpPr txBox="1"/>
            <p:nvPr/>
          </p:nvSpPr>
          <p:spPr>
            <a:xfrm rot="16200000">
              <a:off x="7381725" y="3562135"/>
              <a:ext cx="17139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hlinkClick r:id="rId3"/>
                </a:rPr>
                <a:t>S. Evans, LCWS 2024</a:t>
              </a:r>
              <a:endParaRPr lang="en-GB" sz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22B58B-D695-06DD-F1C1-5CC308BFF2D6}"/>
              </a:ext>
            </a:extLst>
          </p:cNvPr>
          <p:cNvGrpSpPr/>
          <p:nvPr/>
        </p:nvGrpSpPr>
        <p:grpSpPr>
          <a:xfrm>
            <a:off x="5230073" y="449433"/>
            <a:ext cx="3150318" cy="1771178"/>
            <a:chOff x="348101" y="3365435"/>
            <a:chExt cx="3150318" cy="1771178"/>
          </a:xfrm>
        </p:grpSpPr>
        <p:pic>
          <p:nvPicPr>
            <p:cNvPr id="14" name="Picture 2" descr="Lifecycle stages according to EN 15978&#10;&#10;https://browningday.com/news/lca-stages-matter-when-tracking-embodied-carbon/&#10;https://www.buildingenclosureonline.com/blogs/14-the-be-blog/post/&#10;89547-lca-stages-matter-when-tracking-embodied-carbon &#10;">
              <a:hlinkClick r:id="rId5"/>
              <a:extLst>
                <a:ext uri="{FF2B5EF4-FFF2-40B4-BE49-F238E27FC236}">
                  <a16:creationId xmlns:a16="http://schemas.microsoft.com/office/drawing/2014/main" id="{FD73FF6A-3E55-2BEF-AC3E-E985624B80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348101" y="3365435"/>
              <a:ext cx="3150318" cy="177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C2B41C3-9BD5-61E8-0EC8-44695E74066C}"/>
                </a:ext>
              </a:extLst>
            </p:cNvPr>
            <p:cNvSpPr/>
            <p:nvPr/>
          </p:nvSpPr>
          <p:spPr>
            <a:xfrm>
              <a:off x="1473958" y="3474720"/>
              <a:ext cx="697742" cy="1242060"/>
            </a:xfrm>
            <a:prstGeom prst="rect">
              <a:avLst/>
            </a:prstGeom>
            <a:noFill/>
            <a:ln w="38100">
              <a:solidFill>
                <a:srgbClr val="DFAA1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A18C74E-0E93-CD3E-462F-5D6840D72BEA}"/>
              </a:ext>
            </a:extLst>
          </p:cNvPr>
          <p:cNvGrpSpPr/>
          <p:nvPr/>
        </p:nvGrpSpPr>
        <p:grpSpPr>
          <a:xfrm>
            <a:off x="5634434" y="1910063"/>
            <a:ext cx="2838476" cy="2087431"/>
            <a:chOff x="4724401" y="217800"/>
            <a:chExt cx="2838476" cy="2087431"/>
          </a:xfrm>
        </p:grpSpPr>
        <p:pic>
          <p:nvPicPr>
            <p:cNvPr id="17" name="Picture 16" descr="IEA (2022), World Energy Outlook 2022, IEA, Paris https://www.iea.org/reports/world-energy-outlook-2022, &#10;License: CC BY 4.0 (report); CC BY NC SA 4.0 (Annex A)&#10;">
              <a:hlinkClick r:id="rId7"/>
              <a:extLst>
                <a:ext uri="{FF2B5EF4-FFF2-40B4-BE49-F238E27FC236}">
                  <a16:creationId xmlns:a16="http://schemas.microsoft.com/office/drawing/2014/main" id="{90CD7766-F472-972A-A24D-DC9F222D4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24401" y="605054"/>
              <a:ext cx="2332831" cy="1558834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5EF4DA9-2C22-066A-B611-84A509A60DB4}"/>
                </a:ext>
              </a:extLst>
            </p:cNvPr>
            <p:cNvSpPr txBox="1"/>
            <p:nvPr/>
          </p:nvSpPr>
          <p:spPr>
            <a:xfrm rot="16200000">
              <a:off x="6334495" y="1076850"/>
              <a:ext cx="2087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0" i="0" u="none" strike="noStrike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IEA (2022), World Energy Outlook 2022, IEA, Paris </a:t>
              </a:r>
              <a:br>
                <a:rPr lang="en-GB" sz="600" b="0" i="0" u="none" strike="noStrike" dirty="0">
                  <a:solidFill>
                    <a:srgbClr val="000000"/>
                  </a:solidFill>
                  <a:effectLst/>
                  <a:latin typeface="Helvetica" pitchFamily="2" charset="0"/>
                </a:rPr>
              </a:br>
              <a:r>
                <a:rPr lang="en-GB" sz="600" b="0" i="0" dirty="0">
                  <a:effectLst/>
                  <a:latin typeface="Helvetica" pitchFamily="2" charset="0"/>
                  <a:hlinkClick r:id="rId7"/>
                </a:rPr>
                <a:t>https://www.iea.org/reports/world-energy-outlook-2022</a:t>
              </a:r>
              <a:r>
                <a:rPr lang="en-GB" sz="600" b="0" i="0" u="none" strike="noStrike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, </a:t>
              </a:r>
            </a:p>
            <a:p>
              <a:r>
                <a:rPr lang="en-GB" sz="600" b="0" i="0" u="none" strike="noStrike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CC BY NC SA 4.0 </a:t>
              </a:r>
              <a:endParaRPr lang="en-GB" sz="600" dirty="0"/>
            </a:p>
          </p:txBody>
        </p:sp>
      </p:grpSp>
      <p:pic>
        <p:nvPicPr>
          <p:cNvPr id="20" name="Content Placeholder 9">
            <a:hlinkClick r:id="rId9"/>
            <a:extLst>
              <a:ext uri="{FF2B5EF4-FFF2-40B4-BE49-F238E27FC236}">
                <a16:creationId xmlns:a16="http://schemas.microsoft.com/office/drawing/2014/main" id="{8ABE449C-773D-D2BA-5A37-71C2C3E8DB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5634434" y="3958103"/>
            <a:ext cx="2526432" cy="1479141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367F17D-A161-80EC-A114-B946C2B3E7C0}"/>
              </a:ext>
            </a:extLst>
          </p:cNvPr>
          <p:cNvSpPr txBox="1"/>
          <p:nvPr/>
        </p:nvSpPr>
        <p:spPr>
          <a:xfrm rot="16200000">
            <a:off x="7678980" y="4651506"/>
            <a:ext cx="1344920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00" dirty="0">
                <a:hlinkClick r:id="rId9"/>
              </a:rPr>
              <a:t>C. Gaunand, B. Remenyi:  ESSRI </a:t>
            </a:r>
            <a:r>
              <a:rPr lang="en-GB" sz="60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5798832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239C03C7-CF35-F481-BC37-D7E571FC9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7818"/>
            <a:ext cx="7480878" cy="416919"/>
          </a:xfrm>
        </p:spPr>
        <p:txBody>
          <a:bodyPr/>
          <a:lstStyle/>
          <a:p>
            <a:r>
              <a:rPr lang="en-GB" dirty="0"/>
              <a:t>Greenhouse Gas Emissions over the Full Lifecycle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FCC10E-BE99-A2B1-DFBD-3F436C6F4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14.5.2025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0A59C-69AC-2E54-4DCA-683E4D71C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AD135A4-192D-F19A-BB53-A9FAE74EA897}"/>
              </a:ext>
            </a:extLst>
          </p:cNvPr>
          <p:cNvSpPr txBox="1">
            <a:spLocks/>
          </p:cNvSpPr>
          <p:nvPr/>
        </p:nvSpPr>
        <p:spPr>
          <a:xfrm>
            <a:off x="312910" y="614953"/>
            <a:ext cx="8518178" cy="4907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/>
              <a:t>Towards Carbon Accounting with LCA 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133469-528B-423B-2421-4280EE508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91" y="1019235"/>
            <a:ext cx="6799731" cy="42145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ECA6B8-62CF-A0D5-89A7-D72B003EFC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888411"/>
            <a:ext cx="6434875" cy="14549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0C7770-D9C7-D155-402A-A7AB8055638A}"/>
              </a:ext>
            </a:extLst>
          </p:cNvPr>
          <p:cNvSpPr txBox="1"/>
          <p:nvPr/>
        </p:nvSpPr>
        <p:spPr>
          <a:xfrm>
            <a:off x="1547665" y="1043704"/>
            <a:ext cx="6218850" cy="3924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75" dirty="0"/>
              <a:t>Work in progress – this example is closest to the CLIC drive-beam parameters, detectors and computing (and travels) not considered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665737-7C13-DC2C-7D74-29D9D187328F}"/>
              </a:ext>
            </a:extLst>
          </p:cNvPr>
          <p:cNvSpPr txBox="1"/>
          <p:nvPr/>
        </p:nvSpPr>
        <p:spPr>
          <a:xfrm>
            <a:off x="174689" y="1676737"/>
            <a:ext cx="1219443" cy="784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75" dirty="0"/>
              <a:t>This is for 11 km of tunnel, scales with length</a:t>
            </a:r>
          </a:p>
          <a:p>
            <a:pPr algn="l"/>
            <a:endParaRPr lang="en-GB" sz="1275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F47D84-440C-A94A-276C-03F0E77FCF69}"/>
              </a:ext>
            </a:extLst>
          </p:cNvPr>
          <p:cNvSpPr txBox="1"/>
          <p:nvPr/>
        </p:nvSpPr>
        <p:spPr>
          <a:xfrm>
            <a:off x="3707791" y="1978575"/>
            <a:ext cx="1728419" cy="9810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75" dirty="0"/>
              <a:t>More power (here 0.7 </a:t>
            </a:r>
            <a:r>
              <a:rPr lang="en-GB" sz="1275" dirty="0" err="1"/>
              <a:t>TWh</a:t>
            </a:r>
            <a:r>
              <a:rPr lang="en-GB" sz="1275" dirty="0"/>
              <a:t>) or more carbon (here 12g/kWh) will increase this quickly </a:t>
            </a:r>
          </a:p>
          <a:p>
            <a:pPr algn="l"/>
            <a:endParaRPr lang="en-GB" sz="1275" dirty="0"/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B012D45F-F7D8-155A-1C5C-92596EBD6BFC}"/>
              </a:ext>
            </a:extLst>
          </p:cNvPr>
          <p:cNvSpPr/>
          <p:nvPr/>
        </p:nvSpPr>
        <p:spPr>
          <a:xfrm flipH="1">
            <a:off x="4301970" y="2857501"/>
            <a:ext cx="270029" cy="359552"/>
          </a:xfrm>
          <a:prstGeom prst="up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75"/>
          </a:p>
        </p:txBody>
      </p:sp>
      <p:sp>
        <p:nvSpPr>
          <p:cNvPr id="12" name="Bent-Up Arrow 11">
            <a:extLst>
              <a:ext uri="{FF2B5EF4-FFF2-40B4-BE49-F238E27FC236}">
                <a16:creationId xmlns:a16="http://schemas.microsoft.com/office/drawing/2014/main" id="{0A4A2AEE-B9C2-9D6F-20CA-9FC39B32422E}"/>
              </a:ext>
            </a:extLst>
          </p:cNvPr>
          <p:cNvSpPr/>
          <p:nvPr/>
        </p:nvSpPr>
        <p:spPr>
          <a:xfrm rot="16200000">
            <a:off x="1555580" y="1705100"/>
            <a:ext cx="471455" cy="491592"/>
          </a:xfrm>
          <a:prstGeom prst="bentUp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75"/>
          </a:p>
        </p:txBody>
      </p:sp>
    </p:spTree>
    <p:extLst>
      <p:ext uri="{BB962C8B-B14F-4D97-AF65-F5344CB8AC3E}">
        <p14:creationId xmlns:p14="http://schemas.microsoft.com/office/powerpoint/2010/main" val="4004458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4EB11-6BF1-728B-CF49-50228F64D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B43C83A-94D9-6F8F-B157-2E1F3D9717F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00050" y="1691668"/>
            <a:ext cx="4019550" cy="175566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0EE50F2-F45A-234C-4AFE-961633C29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 new project: Linear Collider Facility LCF at CERN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36BFD32-B058-63A7-9A8A-9D544C7E862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E6BBE2-C265-492D-F538-A249B447914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Content Placeholder 10">
            <a:extLst>
              <a:ext uri="{FF2B5EF4-FFF2-40B4-BE49-F238E27FC236}">
                <a16:creationId xmlns:a16="http://schemas.microsoft.com/office/drawing/2014/main" id="{3DDEB78D-E555-CBAC-39D0-A662E4FE2463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713287" y="990671"/>
            <a:ext cx="4030663" cy="302062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041485D-2EB5-5471-F91E-EC585374225D}"/>
              </a:ext>
            </a:extLst>
          </p:cNvPr>
          <p:cNvSpPr txBox="1">
            <a:spLocks/>
          </p:cNvSpPr>
          <p:nvPr/>
        </p:nvSpPr>
        <p:spPr>
          <a:xfrm>
            <a:off x="936711" y="3237305"/>
            <a:ext cx="3439464" cy="142986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70"/>
              </a:spcAft>
              <a:buNone/>
            </a:pPr>
            <a:r>
              <a:rPr lang="en-DE" sz="1215" b="1" dirty="0"/>
              <a:t>Linear Collider Facility LCF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Superconducting Cavities, 1.3GHz, 31.5MV/m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250GeV CME, upgradeable to 550 GeV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L = 2.7 E34 cm</a:t>
            </a:r>
            <a:r>
              <a:rPr lang="en-DE" sz="1215" baseline="30000" dirty="0"/>
              <a:t>-2</a:t>
            </a:r>
            <a:r>
              <a:rPr lang="en-DE" sz="1215" dirty="0"/>
              <a:t>s</a:t>
            </a:r>
            <a:r>
              <a:rPr lang="en-DE" sz="1215" baseline="30000" dirty="0"/>
              <a:t>-1</a:t>
            </a:r>
            <a:r>
              <a:rPr lang="en-DE" sz="1215" dirty="0"/>
              <a:t> initial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33.5km length, at CERN</a:t>
            </a:r>
          </a:p>
          <a:p>
            <a:pPr>
              <a:spcAft>
                <a:spcPts val="270"/>
              </a:spcAft>
            </a:pPr>
            <a:r>
              <a:rPr lang="en-DE" sz="1215" dirty="0"/>
              <a:t>Upgradeable with C3 or CLIC technology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9A98968-4D98-43A9-BDFA-771FD80B1B7E}"/>
              </a:ext>
            </a:extLst>
          </p:cNvPr>
          <p:cNvSpPr txBox="1">
            <a:spLocks/>
          </p:cNvSpPr>
          <p:nvPr/>
        </p:nvSpPr>
        <p:spPr bwMode="auto">
          <a:xfrm>
            <a:off x="831850" y="707713"/>
            <a:ext cx="7494732" cy="223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44000" indent="-144000" algn="l" defTabSz="422275" rtl="0" fontAlgn="base">
              <a:spcBef>
                <a:spcPts val="300"/>
              </a:spcBef>
              <a:spcAft>
                <a:spcPct val="0"/>
              </a:spcAft>
              <a:buFont typeface="Arial" charset="0"/>
              <a:buChar char="•"/>
              <a:defRPr sz="1400" b="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288000" indent="-144000" algn="l" defTabSz="422275" rtl="0" fontAlgn="base">
              <a:spcBef>
                <a:spcPts val="400"/>
              </a:spcBef>
              <a:spcAft>
                <a:spcPct val="0"/>
              </a:spcAft>
              <a:buFont typeface="Arial" charset="0"/>
              <a:buChar char="•"/>
              <a:defRPr sz="12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432000" indent="-144000" algn="l" defTabSz="422275" rtl="0" fontAlgn="base">
              <a:spcBef>
                <a:spcPct val="20000"/>
              </a:spcBef>
              <a:spcAft>
                <a:spcPct val="0"/>
              </a:spcAft>
              <a:buFont typeface="Lucida Grande" charset="0"/>
              <a:buChar char="‒"/>
              <a:defRPr sz="1100" kern="1200">
                <a:solidFill>
                  <a:schemeClr val="tx1"/>
                </a:solidFill>
                <a:latin typeface="Arial"/>
                <a:ea typeface="Arial" pitchFamily="-84" charset="0"/>
                <a:cs typeface="Arial"/>
              </a:defRPr>
            </a:lvl3pPr>
            <a:lvl4pPr marL="576000" indent="-144000" algn="l" defTabSz="422275" rtl="0" fontAlgn="base">
              <a:spcBef>
                <a:spcPct val="20000"/>
              </a:spcBef>
              <a:spcAft>
                <a:spcPct val="0"/>
              </a:spcAft>
              <a:buFont typeface="Lucida Grande"/>
              <a:buChar char="‒"/>
              <a:defRPr sz="11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4pPr>
            <a:lvl5pPr marL="1258269" indent="-192961" algn="l" defTabSz="422275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5pPr>
            <a:lvl6pPr marL="233483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934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386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837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500" dirty="0"/>
              <a:t>A linear </a:t>
            </a:r>
            <a:r>
              <a:rPr lang="de-DE" sz="1500" dirty="0" err="1"/>
              <a:t>collider</a:t>
            </a:r>
            <a:r>
              <a:rPr lang="de-DE" sz="1500" dirty="0"/>
              <a:t> </a:t>
            </a:r>
            <a:r>
              <a:rPr lang="de-DE" sz="1500" dirty="0" err="1"/>
              <a:t>based</a:t>
            </a:r>
            <a:r>
              <a:rPr lang="de-DE" sz="1500" dirty="0"/>
              <a:t> on ILC </a:t>
            </a:r>
            <a:r>
              <a:rPr lang="de-DE" sz="1500" dirty="0" err="1"/>
              <a:t>technology</a:t>
            </a:r>
            <a:r>
              <a:rPr lang="de-DE" sz="1500" dirty="0"/>
              <a:t> </a:t>
            </a:r>
            <a:r>
              <a:rPr lang="de-DE" sz="1500" dirty="0" err="1"/>
              <a:t>for</a:t>
            </a:r>
            <a:r>
              <a:rPr lang="de-DE" sz="1500" dirty="0"/>
              <a:t> CERN, </a:t>
            </a:r>
            <a:r>
              <a:rPr lang="de-DE" sz="1500" dirty="0" err="1"/>
              <a:t>with</a:t>
            </a:r>
            <a:r>
              <a:rPr lang="de-DE" sz="1500" dirty="0"/>
              <a:t> </a:t>
            </a:r>
            <a:r>
              <a:rPr lang="de-DE" sz="1500" dirty="0" err="1"/>
              <a:t>technology</a:t>
            </a:r>
            <a:r>
              <a:rPr lang="de-DE" sz="1500" dirty="0"/>
              <a:t> upgrade </a:t>
            </a:r>
            <a:r>
              <a:rPr lang="de-DE" sz="1500" dirty="0" err="1"/>
              <a:t>options</a:t>
            </a:r>
            <a:endParaRPr lang="en-DE" sz="1500" dirty="0"/>
          </a:p>
        </p:txBody>
      </p:sp>
      <p:pic>
        <p:nvPicPr>
          <p:cNvPr id="8" name="Picture 7" descr="A diagram of a soil layer&#10;&#10;AI-generated content may be incorrect.">
            <a:extLst>
              <a:ext uri="{FF2B5EF4-FFF2-40B4-BE49-F238E27FC236}">
                <a16:creationId xmlns:a16="http://schemas.microsoft.com/office/drawing/2014/main" id="{A5A8FE53-133A-CEA6-197A-C2A9F9E33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9862" y="4070466"/>
            <a:ext cx="4128627" cy="1059096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644C769-A50A-059B-49D0-80DF539A62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008019"/>
              </p:ext>
            </p:extLst>
          </p:nvPr>
        </p:nvGraphicFramePr>
        <p:xfrm>
          <a:off x="2999678" y="1045086"/>
          <a:ext cx="1480547" cy="17242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783">
                  <a:extLst>
                    <a:ext uri="{9D8B030D-6E8A-4147-A177-3AD203B41FA5}">
                      <a16:colId xmlns:a16="http://schemas.microsoft.com/office/drawing/2014/main" val="2257223746"/>
                    </a:ext>
                  </a:extLst>
                </a:gridCol>
                <a:gridCol w="801764">
                  <a:extLst>
                    <a:ext uri="{9D8B030D-6E8A-4147-A177-3AD203B41FA5}">
                      <a16:colId xmlns:a16="http://schemas.microsoft.com/office/drawing/2014/main" val="182459821"/>
                    </a:ext>
                  </a:extLst>
                </a:gridCol>
              </a:tblGrid>
              <a:tr h="167982">
                <a:tc>
                  <a:txBody>
                    <a:bodyPr/>
                    <a:lstStyle/>
                    <a:p>
                      <a:r>
                        <a:rPr lang="en-GB" sz="600" dirty="0"/>
                        <a:t>Parameter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Value</a:t>
                      </a: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4294008220"/>
                  </a:ext>
                </a:extLst>
              </a:tr>
              <a:tr h="167982">
                <a:tc>
                  <a:txBody>
                    <a:bodyPr/>
                    <a:lstStyle/>
                    <a:p>
                      <a:r>
                        <a:rPr lang="en-GB" sz="600" dirty="0"/>
                        <a:t>CM Energy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250 – 550 GeV</a:t>
                      </a: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603016740"/>
                  </a:ext>
                </a:extLst>
              </a:tr>
              <a:tr h="167982">
                <a:tc>
                  <a:txBody>
                    <a:bodyPr/>
                    <a:lstStyle/>
                    <a:p>
                      <a:r>
                        <a:rPr lang="en-GB" sz="600" dirty="0"/>
                        <a:t>Length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33.5 km</a:t>
                      </a: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763430471"/>
                  </a:ext>
                </a:extLst>
              </a:tr>
              <a:tr h="212439">
                <a:tc>
                  <a:txBody>
                    <a:bodyPr/>
                    <a:lstStyle/>
                    <a:p>
                      <a:r>
                        <a:rPr lang="en-GB" sz="600" dirty="0"/>
                        <a:t>Luminosity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2.7 – 7.7 x 10</a:t>
                      </a:r>
                      <a:r>
                        <a:rPr lang="en-GB" sz="600" baseline="30000" dirty="0"/>
                        <a:t>34</a:t>
                      </a:r>
                      <a:r>
                        <a:rPr lang="en-GB" sz="600" dirty="0"/>
                        <a:t> cm</a:t>
                      </a:r>
                      <a:r>
                        <a:rPr lang="en-GB" sz="600" baseline="30000" dirty="0"/>
                        <a:t>-2</a:t>
                      </a:r>
                      <a:r>
                        <a:rPr lang="en-GB" sz="600" dirty="0"/>
                        <a:t>s</a:t>
                      </a:r>
                      <a:r>
                        <a:rPr lang="en-GB" sz="600" baseline="30000" dirty="0"/>
                        <a:t>-1</a:t>
                      </a:r>
                      <a:r>
                        <a:rPr lang="en-GB" sz="600" dirty="0"/>
                        <a:t> </a:t>
                      </a: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611577121"/>
                  </a:ext>
                </a:extLst>
              </a:tr>
              <a:tr h="167982">
                <a:tc>
                  <a:txBody>
                    <a:bodyPr/>
                    <a:lstStyle/>
                    <a:p>
                      <a:r>
                        <a:rPr lang="en-GB" sz="600" dirty="0"/>
                        <a:t>Rep. rate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10Hz</a:t>
                      </a: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08264459"/>
                  </a:ext>
                </a:extLst>
              </a:tr>
              <a:tr h="167982">
                <a:tc>
                  <a:txBody>
                    <a:bodyPr/>
                    <a:lstStyle/>
                    <a:p>
                      <a:r>
                        <a:rPr lang="en-GB" sz="600" dirty="0"/>
                        <a:t>Beam pulse 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0.73 </a:t>
                      </a:r>
                      <a:r>
                        <a:rPr lang="en-GB" sz="600" dirty="0" err="1"/>
                        <a:t>ms</a:t>
                      </a:r>
                      <a:endParaRPr lang="en-GB" sz="6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3915736589"/>
                  </a:ext>
                </a:extLst>
              </a:tr>
              <a:tr h="167982">
                <a:tc>
                  <a:txBody>
                    <a:bodyPr/>
                    <a:lstStyle/>
                    <a:p>
                      <a:r>
                        <a:rPr lang="en-GB" sz="600" dirty="0"/>
                        <a:t>Beam current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5.8 – 8.8 mA</a:t>
                      </a: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539383876"/>
                  </a:ext>
                </a:extLst>
              </a:tr>
              <a:tr h="167982">
                <a:tc>
                  <a:txBody>
                    <a:bodyPr/>
                    <a:lstStyle/>
                    <a:p>
                      <a:r>
                        <a:rPr lang="en-GB" sz="600" dirty="0"/>
                        <a:t>Beam size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7.7nm at 250GeV</a:t>
                      </a: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483582777"/>
                  </a:ext>
                </a:extLst>
              </a:tr>
              <a:tr h="167982">
                <a:tc>
                  <a:txBody>
                    <a:bodyPr/>
                    <a:lstStyle/>
                    <a:p>
                      <a:r>
                        <a:rPr lang="en-GB" sz="600" dirty="0"/>
                        <a:t>Cavity gradient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31.5 MV/m</a:t>
                      </a: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358730214"/>
                  </a:ext>
                </a:extLst>
              </a:tr>
              <a:tr h="167982">
                <a:tc>
                  <a:txBody>
                    <a:bodyPr/>
                    <a:lstStyle/>
                    <a:p>
                      <a:r>
                        <a:rPr lang="en-GB" sz="600" dirty="0"/>
                        <a:t>Cavity Q</a:t>
                      </a:r>
                      <a:r>
                        <a:rPr lang="en-GB" sz="600" baseline="-25000" dirty="0"/>
                        <a:t>0</a:t>
                      </a:r>
                      <a:r>
                        <a:rPr lang="en-GB" sz="600" dirty="0"/>
                        <a:t> </a:t>
                      </a: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/>
                        <a:t>2 x 10</a:t>
                      </a:r>
                      <a:r>
                        <a:rPr lang="en-GB" sz="600" baseline="30000" dirty="0"/>
                        <a:t>10</a:t>
                      </a:r>
                      <a:r>
                        <a:rPr lang="en-GB" sz="600" dirty="0"/>
                        <a:t> </a:t>
                      </a:r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89301184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36ADBB-2DD0-292F-69D1-0BF43EAEFEE8}"/>
              </a:ext>
            </a:extLst>
          </p:cNvPr>
          <p:cNvSpPr txBox="1"/>
          <p:nvPr/>
        </p:nvSpPr>
        <p:spPr>
          <a:xfrm>
            <a:off x="817356" y="4674214"/>
            <a:ext cx="292259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ESPPU submission #40</a:t>
            </a:r>
            <a:endParaRPr lang="en-GB" sz="800" dirty="0">
              <a:hlinkClick r:id="rId5"/>
            </a:endParaRPr>
          </a:p>
          <a:p>
            <a:r>
              <a:rPr lang="en-GB" sz="800" dirty="0">
                <a:hlinkClick r:id="rId6"/>
              </a:rPr>
              <a:t>https://indico.cern.ch/event/1439855/contributions/6461433/</a:t>
            </a:r>
            <a:br>
              <a:rPr lang="en-GB" sz="800" dirty="0"/>
            </a:br>
            <a:r>
              <a:rPr lang="en-GB" sz="800" dirty="0">
                <a:hlinkClick r:id="rId7"/>
              </a:rPr>
              <a:t>arXiv:2503.24049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921785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C2272E2-8F55-F51A-0C7A-D16AF32E3C6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46611" y="1998923"/>
            <a:ext cx="2629368" cy="2787875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Overall System Design</a:t>
            </a:r>
          </a:p>
          <a:p>
            <a:pPr marL="0" indent="0">
              <a:buNone/>
            </a:pPr>
            <a:endParaRPr lang="en-GB" dirty="0"/>
          </a:p>
          <a:p>
            <a:pPr>
              <a:spcBef>
                <a:spcPts val="225"/>
              </a:spcBef>
              <a:spcAft>
                <a:spcPts val="0"/>
              </a:spcAft>
            </a:pPr>
            <a:r>
              <a:rPr lang="en-DE" sz="1200" dirty="0"/>
              <a:t>Compact (short) accelerator -&gt; high gradient</a:t>
            </a:r>
          </a:p>
          <a:p>
            <a:pPr>
              <a:spcBef>
                <a:spcPts val="225"/>
              </a:spcBef>
              <a:spcAft>
                <a:spcPts val="0"/>
              </a:spcAft>
            </a:pPr>
            <a:r>
              <a:rPr lang="en-DE" sz="1200" dirty="0"/>
              <a:t>Energy efficient -&gt; low losses</a:t>
            </a:r>
          </a:p>
          <a:p>
            <a:pPr>
              <a:spcBef>
                <a:spcPts val="225"/>
              </a:spcBef>
              <a:spcAft>
                <a:spcPts val="0"/>
              </a:spcAft>
            </a:pPr>
            <a:r>
              <a:rPr lang="en-DE" sz="1200" dirty="0"/>
              <a:t>Effective -&gt; small beam sizes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A3B2C3-83CC-DB9E-C3CF-35B8EF6AF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Approaches to Improve Sustainability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DD0F6-2093-C14B-3E77-C9CC52B0009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F3A46-AC37-36DA-F411-EEF1DD94465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FAA828C-88E9-C2FC-DD79-B04D36619FD9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257316" y="1994508"/>
            <a:ext cx="2629368" cy="2787875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Subsystem and Component Optimisation</a:t>
            </a:r>
          </a:p>
          <a:p>
            <a:pPr marL="0" indent="0">
              <a:buNone/>
            </a:pPr>
            <a:endParaRPr lang="en-GB" b="1" dirty="0"/>
          </a:p>
          <a:p>
            <a:pPr>
              <a:spcBef>
                <a:spcPts val="225"/>
              </a:spcBef>
              <a:spcAft>
                <a:spcPts val="0"/>
              </a:spcAft>
            </a:pPr>
            <a:r>
              <a:rPr lang="en-DE" sz="1200" dirty="0"/>
              <a:t>High-efficiency cavities and klystrons</a:t>
            </a:r>
          </a:p>
          <a:p>
            <a:pPr>
              <a:spcBef>
                <a:spcPts val="225"/>
              </a:spcBef>
              <a:spcAft>
                <a:spcPts val="0"/>
              </a:spcAft>
            </a:pPr>
            <a:r>
              <a:rPr lang="en-DE" sz="1200" dirty="0"/>
              <a:t>Permanent magnets</a:t>
            </a:r>
          </a:p>
          <a:p>
            <a:pPr>
              <a:spcBef>
                <a:spcPts val="225"/>
              </a:spcBef>
              <a:spcAft>
                <a:spcPts val="0"/>
              </a:spcAft>
            </a:pPr>
            <a:r>
              <a:rPr lang="en-DE" sz="1200" dirty="0"/>
              <a:t>Heat-recovery in tunnel linings</a:t>
            </a:r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167E97D-CE73-8436-74C6-6A0701F4BC40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268021" y="1998923"/>
            <a:ext cx="2629368" cy="2787875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Operation</a:t>
            </a:r>
          </a:p>
          <a:p>
            <a:pPr marL="0" indent="0">
              <a:buNone/>
            </a:pPr>
            <a:endParaRPr lang="en-GB" b="1" dirty="0"/>
          </a:p>
          <a:p>
            <a:pPr>
              <a:spcBef>
                <a:spcPts val="225"/>
              </a:spcBef>
              <a:spcAft>
                <a:spcPts val="0"/>
              </a:spcAft>
            </a:pPr>
            <a:r>
              <a:rPr lang="en-DE" sz="1200" dirty="0"/>
              <a:t>Recycle energy (heat recovery)</a:t>
            </a:r>
          </a:p>
          <a:p>
            <a:pPr>
              <a:spcBef>
                <a:spcPts val="225"/>
              </a:spcBef>
              <a:spcAft>
                <a:spcPts val="0"/>
              </a:spcAft>
            </a:pPr>
            <a:r>
              <a:rPr lang="en-DE" sz="1200" dirty="0"/>
              <a:t>Adapt to regenerative power availability</a:t>
            </a:r>
          </a:p>
          <a:p>
            <a:pPr>
              <a:spcBef>
                <a:spcPts val="225"/>
              </a:spcBef>
              <a:spcAft>
                <a:spcPts val="0"/>
              </a:spcAft>
            </a:pPr>
            <a:r>
              <a:rPr lang="en-DE" sz="1200" dirty="0"/>
              <a:t>Exploit energy buffering potential</a:t>
            </a:r>
            <a:endParaRPr lang="en-GB" sz="1200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00FEBAE-6470-367E-CA22-869F80517FB8}"/>
              </a:ext>
            </a:extLst>
          </p:cNvPr>
          <p:cNvSpPr txBox="1">
            <a:spLocks/>
          </p:cNvSpPr>
          <p:nvPr/>
        </p:nvSpPr>
        <p:spPr bwMode="auto">
          <a:xfrm>
            <a:off x="831851" y="752560"/>
            <a:ext cx="7480300" cy="94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44000" indent="-144000" algn="l" defTabSz="422275" rtl="0" fontAlgn="base">
              <a:spcBef>
                <a:spcPts val="400"/>
              </a:spcBef>
              <a:spcAft>
                <a:spcPct val="0"/>
              </a:spcAft>
              <a:buFont typeface="Arial" charset="0"/>
              <a:buChar char="•"/>
              <a:defRPr sz="1400" b="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288000" indent="-144000" algn="l" defTabSz="422275" rtl="0" fontAlgn="base">
              <a:spcBef>
                <a:spcPts val="400"/>
              </a:spcBef>
              <a:spcAft>
                <a:spcPct val="0"/>
              </a:spcAft>
              <a:buFont typeface="Arial" charset="0"/>
              <a:buChar char="•"/>
              <a:defRPr sz="12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432000" indent="-144000" algn="l" defTabSz="422275" rtl="0" fontAlgn="base">
              <a:spcBef>
                <a:spcPct val="20000"/>
              </a:spcBef>
              <a:spcAft>
                <a:spcPct val="0"/>
              </a:spcAft>
              <a:buFont typeface="Lucida Grande" charset="0"/>
              <a:buChar char="‒"/>
              <a:defRPr sz="1100" kern="1200">
                <a:solidFill>
                  <a:schemeClr val="tx1"/>
                </a:solidFill>
                <a:latin typeface="Arial"/>
                <a:ea typeface="Arial" pitchFamily="-84" charset="0"/>
                <a:cs typeface="Arial"/>
              </a:defRPr>
            </a:lvl3pPr>
            <a:lvl4pPr marL="576000" indent="-144000" algn="l" defTabSz="422275" rtl="0" fontAlgn="base">
              <a:spcBef>
                <a:spcPct val="20000"/>
              </a:spcBef>
              <a:spcAft>
                <a:spcPct val="0"/>
              </a:spcAft>
              <a:buFont typeface="Lucida Grande"/>
              <a:buChar char="‒"/>
              <a:defRPr sz="11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4pPr>
            <a:lvl5pPr marL="1258269" indent="-192961" algn="l" defTabSz="422275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5pPr>
            <a:lvl6pPr marL="233483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934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386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837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/>
              <a:t>Accelerators for High Energy Physics are at the leading edge of technology:</a:t>
            </a:r>
            <a:br>
              <a:rPr lang="en-DE" dirty="0"/>
            </a:br>
            <a:r>
              <a:rPr lang="en-DE" dirty="0"/>
              <a:t>beam energy, intensity, luminosity…</a:t>
            </a:r>
          </a:p>
          <a:p>
            <a:r>
              <a:rPr lang="en-DE" dirty="0"/>
              <a:t>Ressource conservation is paramount:</a:t>
            </a:r>
          </a:p>
          <a:p>
            <a:r>
              <a:rPr lang="en-DE" dirty="0"/>
              <a:t>Sustainability adds new cost measures: e.g. CO</a:t>
            </a:r>
            <a:r>
              <a:rPr lang="en-DE" baseline="-25000" dirty="0"/>
              <a:t>2</a:t>
            </a:r>
            <a:r>
              <a:rPr lang="en-DE" dirty="0"/>
              <a:t>, rare earth usage -&gt; Lifecycle Assessment!</a:t>
            </a:r>
            <a:br>
              <a:rPr lang="en-DE" dirty="0"/>
            </a:br>
            <a:endParaRPr lang="en-DE" dirty="0"/>
          </a:p>
        </p:txBody>
      </p:sp>
      <p:pic>
        <p:nvPicPr>
          <p:cNvPr id="12" name="Content Placeholder 10">
            <a:extLst>
              <a:ext uri="{FF2B5EF4-FFF2-40B4-BE49-F238E27FC236}">
                <a16:creationId xmlns:a16="http://schemas.microsoft.com/office/drawing/2014/main" id="{DABFDE92-B0D3-5F7C-86E8-FBEA582B1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6611" y="3627980"/>
            <a:ext cx="2455025" cy="1072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1BE291-720D-637B-99D3-8E9338705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910" y="3627980"/>
            <a:ext cx="1278390" cy="1334460"/>
          </a:xfrm>
          <a:prstGeom prst="rect">
            <a:avLst/>
          </a:prstGeom>
        </p:spPr>
      </p:pic>
      <p:pic>
        <p:nvPicPr>
          <p:cNvPr id="14" name="Content Placeholder 8" descr="A picture containing indoor&#10;&#10;Description automatically generated">
            <a:extLst>
              <a:ext uri="{FF2B5EF4-FFF2-40B4-BE49-F238E27FC236}">
                <a16:creationId xmlns:a16="http://schemas.microsoft.com/office/drawing/2014/main" id="{38155D57-56FC-C6CA-5B0A-A3F6D666C7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422" t="2943"/>
          <a:stretch/>
        </p:blipFill>
        <p:spPr>
          <a:xfrm>
            <a:off x="4238669" y="3668051"/>
            <a:ext cx="1648015" cy="1221587"/>
          </a:xfrm>
          <a:prstGeom prst="rect">
            <a:avLst/>
          </a:prstGeom>
        </p:spPr>
      </p:pic>
      <p:pic>
        <p:nvPicPr>
          <p:cNvPr id="15" name="Picture 2" descr="ILC world energy center ">
            <a:extLst>
              <a:ext uri="{FF2B5EF4-FFF2-40B4-BE49-F238E27FC236}">
                <a16:creationId xmlns:a16="http://schemas.microsoft.com/office/drawing/2014/main" id="{96B8CE8B-59C3-561A-19F0-28716CF48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4523" y="3363124"/>
            <a:ext cx="2302401" cy="172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233CA1-363F-7187-9130-F344EDE2BEBC}"/>
              </a:ext>
            </a:extLst>
          </p:cNvPr>
          <p:cNvSpPr txBox="1"/>
          <p:nvPr/>
        </p:nvSpPr>
        <p:spPr>
          <a:xfrm>
            <a:off x="1114391" y="3834433"/>
            <a:ext cx="6942926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Lifecycle assessment quantifies impact</a:t>
            </a:r>
            <a:br>
              <a:rPr lang="en-GB" sz="2800" b="1" dirty="0"/>
            </a:br>
            <a:r>
              <a:rPr lang="en-GB" sz="2800" b="1" dirty="0"/>
              <a:t>-&gt; the first step to optimisation</a:t>
            </a:r>
          </a:p>
        </p:txBody>
      </p:sp>
    </p:spTree>
    <p:extLst>
      <p:ext uri="{BB962C8B-B14F-4D97-AF65-F5344CB8AC3E}">
        <p14:creationId xmlns:p14="http://schemas.microsoft.com/office/powerpoint/2010/main" val="215011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69BE23-BDC0-EA18-B425-A69ACEC22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LCA of Civil Engineering Infrastructure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1F00D-D888-FD69-2E0D-123E4CCCA86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86CD-0FCA-0B9F-B319-1EF821CFF37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7" name="Picture 16" descr="A picture containing text, diagram, plan, screenshot&#10;&#10;Description automatically generated">
            <a:extLst>
              <a:ext uri="{FF2B5EF4-FFF2-40B4-BE49-F238E27FC236}">
                <a16:creationId xmlns:a16="http://schemas.microsoft.com/office/drawing/2014/main" id="{7A2BE043-896D-3182-7610-1F5FFCA99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3704258"/>
            <a:ext cx="3499263" cy="1476619"/>
          </a:xfrm>
          <a:prstGeom prst="rect">
            <a:avLst/>
          </a:prstGeom>
        </p:spPr>
      </p:pic>
      <p:pic>
        <p:nvPicPr>
          <p:cNvPr id="21" name="Picture 20" descr="A picture containing text, screenshot, line, font&#10;&#10;Description automatically generated">
            <a:extLst>
              <a:ext uri="{FF2B5EF4-FFF2-40B4-BE49-F238E27FC236}">
                <a16:creationId xmlns:a16="http://schemas.microsoft.com/office/drawing/2014/main" id="{470165FB-F74C-EA30-297D-C03C89341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773" y="3951591"/>
            <a:ext cx="2577635" cy="1476620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DD7AF3-A86E-33BB-5C20-EF914718EC9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sz="1200" dirty="0"/>
              <a:t>LCA study of tunnels, shafts and caverns:</a:t>
            </a:r>
          </a:p>
          <a:p>
            <a:pPr lvl="1"/>
            <a:r>
              <a:rPr lang="en-GB" sz="1100" dirty="0"/>
              <a:t>Common study for ILC and CLIC (</a:t>
            </a:r>
            <a:r>
              <a:rPr lang="en-GB" sz="1100" dirty="0">
                <a:hlinkClick r:id="rId4"/>
              </a:rPr>
              <a:t>link</a:t>
            </a:r>
            <a:r>
              <a:rPr lang="en-GB" sz="1100" dirty="0"/>
              <a:t>)</a:t>
            </a:r>
          </a:p>
          <a:p>
            <a:pPr lvl="1"/>
            <a:r>
              <a:rPr lang="en-GB" sz="1100" dirty="0"/>
              <a:t>Professional consultant company: ARUP</a:t>
            </a:r>
          </a:p>
          <a:p>
            <a:pPr lvl="1"/>
            <a:r>
              <a:rPr lang="en-GB" sz="1100" dirty="0"/>
              <a:t>Include two design alternatives for CLIC: </a:t>
            </a:r>
            <a:br>
              <a:rPr lang="en-GB" sz="1100" dirty="0"/>
            </a:br>
            <a:r>
              <a:rPr lang="en-GB" sz="1100" dirty="0"/>
              <a:t>Two-beam acceleration or klystron driven</a:t>
            </a:r>
          </a:p>
          <a:p>
            <a:r>
              <a:rPr lang="en-GB" sz="1200" dirty="0"/>
              <a:t>Results:</a:t>
            </a:r>
          </a:p>
          <a:p>
            <a:pPr lvl="1"/>
            <a:r>
              <a:rPr lang="en-GB" sz="1100" dirty="0"/>
              <a:t>CLIC 2-beam design: 	127 </a:t>
            </a:r>
            <a:r>
              <a:rPr lang="en-GB" sz="1100" dirty="0" err="1"/>
              <a:t>kton</a:t>
            </a:r>
            <a:r>
              <a:rPr lang="en-GB" sz="1100" dirty="0"/>
              <a:t> CO2-e</a:t>
            </a:r>
          </a:p>
          <a:p>
            <a:pPr lvl="1"/>
            <a:r>
              <a:rPr lang="en-GB" sz="1100" dirty="0"/>
              <a:t>CLIC klystron: 		290 </a:t>
            </a:r>
            <a:r>
              <a:rPr lang="en-GB" sz="1100" dirty="0" err="1"/>
              <a:t>kton</a:t>
            </a:r>
            <a:r>
              <a:rPr lang="en-GB" sz="1100" dirty="0"/>
              <a:t> CO2-e</a:t>
            </a:r>
          </a:p>
          <a:p>
            <a:pPr lvl="1"/>
            <a:r>
              <a:rPr lang="en-GB" sz="1100" dirty="0"/>
              <a:t>ILC (250GeV </a:t>
            </a:r>
            <a:r>
              <a:rPr lang="en-GB" sz="1100" dirty="0" err="1"/>
              <a:t>CoM</a:t>
            </a:r>
            <a:r>
              <a:rPr lang="en-GB" sz="1100" dirty="0"/>
              <a:t>): 	266 </a:t>
            </a:r>
            <a:r>
              <a:rPr lang="en-GB" sz="1100" dirty="0" err="1"/>
              <a:t>kton</a:t>
            </a:r>
            <a:r>
              <a:rPr lang="en-GB" sz="1100" dirty="0"/>
              <a:t> CO2-e</a:t>
            </a:r>
          </a:p>
          <a:p>
            <a:r>
              <a:rPr lang="en-GB" sz="1200" dirty="0"/>
              <a:t>LCA helps to compare design alternatives</a:t>
            </a:r>
          </a:p>
          <a:p>
            <a:r>
              <a:rPr lang="en-GB" sz="1200" dirty="0"/>
              <a:t>LCA identifies reduction potential: </a:t>
            </a:r>
          </a:p>
          <a:p>
            <a:pPr lvl="1"/>
            <a:r>
              <a:rPr lang="en-GB" sz="1000" dirty="0"/>
              <a:t>20% from using low carbon cement (CEM III/A)</a:t>
            </a:r>
          </a:p>
          <a:p>
            <a:pPr lvl="1"/>
            <a:r>
              <a:rPr lang="en-GB" sz="1000" dirty="0"/>
              <a:t>12% from thinner lining</a:t>
            </a:r>
          </a:p>
          <a:p>
            <a:pPr lvl="1"/>
            <a:r>
              <a:rPr lang="en-GB" sz="1000" dirty="0"/>
              <a:t>(9% from future electricity mix -&gt; not a project decision)</a:t>
            </a:r>
          </a:p>
          <a:p>
            <a:pPr lvl="1"/>
            <a:endParaRPr lang="en-GB" sz="1000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8EDA90-AA54-2675-0E3D-1A8D56804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1667" y="2496582"/>
            <a:ext cx="3110115" cy="1327066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661980-99D3-4F5D-1063-DF8E631AC5DE}"/>
              </a:ext>
            </a:extLst>
          </p:cNvPr>
          <p:cNvSpPr txBox="1"/>
          <p:nvPr/>
        </p:nvSpPr>
        <p:spPr>
          <a:xfrm>
            <a:off x="5835534" y="3223591"/>
            <a:ext cx="19062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Reduction Potential: 41%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04543A-0121-EC8B-BFC7-514C9E9C0328}"/>
              </a:ext>
            </a:extLst>
          </p:cNvPr>
          <p:cNvSpPr txBox="1"/>
          <p:nvPr/>
        </p:nvSpPr>
        <p:spPr>
          <a:xfrm>
            <a:off x="7680960" y="4073236"/>
            <a:ext cx="10102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Further</a:t>
            </a:r>
            <a:br>
              <a:rPr lang="en-GB" sz="1400" dirty="0"/>
            </a:br>
            <a:r>
              <a:rPr lang="en-GB" sz="1400" dirty="0"/>
              <a:t>Impact</a:t>
            </a:r>
            <a:br>
              <a:rPr lang="en-GB" sz="1400" dirty="0"/>
            </a:br>
            <a:r>
              <a:rPr lang="en-GB" sz="1400" dirty="0"/>
              <a:t>categories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BE1640-DB51-BCBC-9473-51FA15985B41}"/>
              </a:ext>
            </a:extLst>
          </p:cNvPr>
          <p:cNvGrpSpPr/>
          <p:nvPr/>
        </p:nvGrpSpPr>
        <p:grpSpPr>
          <a:xfrm>
            <a:off x="4926820" y="655582"/>
            <a:ext cx="3110115" cy="1644039"/>
            <a:chOff x="4926820" y="655582"/>
            <a:chExt cx="3110115" cy="1644039"/>
          </a:xfrm>
        </p:grpSpPr>
        <p:pic>
          <p:nvPicPr>
            <p:cNvPr id="18" name="Content Placeholder 8">
              <a:extLst>
                <a:ext uri="{FF2B5EF4-FFF2-40B4-BE49-F238E27FC236}">
                  <a16:creationId xmlns:a16="http://schemas.microsoft.com/office/drawing/2014/main" id="{20379587-78EC-79E7-D70C-D328A1250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4926820" y="655582"/>
              <a:ext cx="3110115" cy="1644039"/>
            </a:xfrm>
            <a:prstGeom prst="rect">
              <a:avLst/>
            </a:prstGeom>
            <a:noFill/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C0FAC8-A1A4-BD6E-B1DF-3DBB798CF420}"/>
                </a:ext>
              </a:extLst>
            </p:cNvPr>
            <p:cNvSpPr/>
            <p:nvPr/>
          </p:nvSpPr>
          <p:spPr>
            <a:xfrm>
              <a:off x="5451475" y="1080135"/>
              <a:ext cx="923049" cy="789125"/>
            </a:xfrm>
            <a:prstGeom prst="rect">
              <a:avLst/>
            </a:prstGeom>
            <a:solidFill>
              <a:srgbClr val="EDEDED">
                <a:alpha val="31000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Up Arrow 13">
              <a:extLst>
                <a:ext uri="{FF2B5EF4-FFF2-40B4-BE49-F238E27FC236}">
                  <a16:creationId xmlns:a16="http://schemas.microsoft.com/office/drawing/2014/main" id="{AE11D992-8596-17A1-DB51-647BFF72E5F8}"/>
                </a:ext>
              </a:extLst>
            </p:cNvPr>
            <p:cNvSpPr/>
            <p:nvPr/>
          </p:nvSpPr>
          <p:spPr>
            <a:xfrm>
              <a:off x="5486400" y="1080135"/>
              <a:ext cx="349134" cy="789125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033E34-97BA-88BC-9CE0-BEB2FBBFB07F}"/>
                </a:ext>
              </a:extLst>
            </p:cNvPr>
            <p:cNvSpPr txBox="1"/>
            <p:nvPr/>
          </p:nvSpPr>
          <p:spPr>
            <a:xfrm rot="16200000">
              <a:off x="5262460" y="1348861"/>
              <a:ext cx="7970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Upgrades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843385B-ABFD-EBF5-5CD4-A66C18B8C6F9}"/>
              </a:ext>
            </a:extLst>
          </p:cNvPr>
          <p:cNvSpPr txBox="1"/>
          <p:nvPr/>
        </p:nvSpPr>
        <p:spPr>
          <a:xfrm rot="16200000">
            <a:off x="6926527" y="2445327"/>
            <a:ext cx="35317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Full study: </a:t>
            </a:r>
            <a:r>
              <a:rPr lang="en-GB" sz="1100" dirty="0">
                <a:hlinkClick r:id="rId4"/>
              </a:rPr>
              <a:t>https://edms.cern.ch/document/2917948/1</a:t>
            </a:r>
            <a:r>
              <a:rPr lang="en-GB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0258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3889D2-5FFA-AE8A-6BDA-E09315692B9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94636" y="752560"/>
            <a:ext cx="5433287" cy="4029824"/>
          </a:xfrm>
        </p:spPr>
        <p:txBody>
          <a:bodyPr/>
          <a:lstStyle/>
          <a:p>
            <a:r>
              <a:rPr lang="en-GB" dirty="0"/>
              <a:t>LCA of accelerator and detectors much more demanding than civil infrastructure:</a:t>
            </a:r>
          </a:p>
          <a:p>
            <a:pPr lvl="1"/>
            <a:r>
              <a:rPr lang="en-GB" dirty="0"/>
              <a:t>Many different components</a:t>
            </a:r>
          </a:p>
          <a:p>
            <a:pPr lvl="1"/>
            <a:r>
              <a:rPr lang="en-GB" dirty="0"/>
              <a:t>Many materials, also unusual materials</a:t>
            </a:r>
          </a:p>
          <a:p>
            <a:r>
              <a:rPr lang="en-GB" dirty="0"/>
              <a:t>ILC and CLIC performed LCA effort with ARUP</a:t>
            </a:r>
          </a:p>
          <a:p>
            <a:r>
              <a:rPr lang="en-GB" dirty="0"/>
              <a:t>Study almost concluded, </a:t>
            </a:r>
            <a:br>
              <a:rPr lang="en-GB" dirty="0"/>
            </a:br>
            <a:r>
              <a:rPr lang="en-GB" dirty="0"/>
              <a:t>looking in detail on Main Linac building blocks:</a:t>
            </a:r>
          </a:p>
          <a:p>
            <a:pPr lvl="1"/>
            <a:r>
              <a:rPr lang="en-GB" dirty="0"/>
              <a:t>ILC Cryomodule</a:t>
            </a:r>
          </a:p>
          <a:p>
            <a:pPr lvl="1"/>
            <a:r>
              <a:rPr lang="en-GB" dirty="0"/>
              <a:t>CLIC two beam module</a:t>
            </a:r>
          </a:p>
          <a:p>
            <a:r>
              <a:rPr lang="en-GB" dirty="0"/>
              <a:t>Finished study will be available at </a:t>
            </a:r>
            <a:r>
              <a:rPr lang="en-GB" dirty="0">
                <a:solidFill>
                  <a:srgbClr val="000080"/>
                </a:solidFill>
                <a:effectLst/>
                <a:latin typeface="Helvetica" pitchFamily="2" charset="0"/>
                <a:hlinkClick r:id="rId2"/>
              </a:rPr>
              <a:t>https://edms.cern.ch/document/3283864/1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4D04B0-18D4-AA94-1A70-F5B644315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Study: LCA of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823E5-E602-B0DE-BC7F-CBAF19510EB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EAE27-78B2-4925-6A36-ABA76DD5DD2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0AB391-E2D5-B592-0869-66CAECDF9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54" y="3545883"/>
            <a:ext cx="2841655" cy="1593298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53B84F-936B-AE3E-9A95-04D5FE0E3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3430" y="3545883"/>
            <a:ext cx="2841657" cy="1593299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2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D1E640DB-E822-CE5A-A7DE-0E5897AF21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845" r="1" b="743"/>
          <a:stretch/>
        </p:blipFill>
        <p:spPr>
          <a:xfrm>
            <a:off x="6677409" y="3458005"/>
            <a:ext cx="1728462" cy="156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824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2C2AC47-9C53-A1E0-0B34-3D8B497C3A41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89757" y="586080"/>
            <a:ext cx="2580303" cy="1446435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6424255-3FDC-10CC-07B2-270E6F17C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Special Materials – Example: Niobium Material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6CBE8-BCDC-73E8-9A09-846AA3C3346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83E2E-4311-901B-CF76-E11BEA9BA75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D8A16E1-1D57-A5FF-790F-9CDECFA3CF59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919538" y="752560"/>
            <a:ext cx="4728073" cy="4029824"/>
          </a:xfrm>
        </p:spPr>
        <p:txBody>
          <a:bodyPr/>
          <a:lstStyle/>
          <a:p>
            <a:r>
              <a:rPr lang="en-GB" sz="1200" dirty="0"/>
              <a:t>Problem for this work:</a:t>
            </a:r>
            <a:br>
              <a:rPr lang="en-GB" sz="1200" dirty="0"/>
            </a:br>
            <a:r>
              <a:rPr lang="en-GB" sz="1200" dirty="0"/>
              <a:t>LCA data for some materials does not exist</a:t>
            </a:r>
            <a:br>
              <a:rPr lang="en-GB" sz="1200" dirty="0"/>
            </a:br>
            <a:r>
              <a:rPr lang="en-GB" sz="1200" dirty="0"/>
              <a:t>-&gt; here: </a:t>
            </a:r>
            <a:r>
              <a:rPr lang="en-GB" sz="1200" b="1" dirty="0"/>
              <a:t>niobium and ultra-pure niobium</a:t>
            </a:r>
          </a:p>
          <a:p>
            <a:r>
              <a:rPr lang="en-GB" sz="1200" dirty="0"/>
              <a:t>No data for high-purity (“RRR300”) niobium available</a:t>
            </a:r>
          </a:p>
          <a:p>
            <a:r>
              <a:rPr lang="en-GB" sz="1200" dirty="0"/>
              <a:t>Not even for 99% pure ATR (aluminothermic reduction) niobium</a:t>
            </a:r>
            <a:br>
              <a:rPr lang="en-GB" sz="1200" dirty="0"/>
            </a:br>
            <a:r>
              <a:rPr lang="en-GB" sz="1200" dirty="0"/>
              <a:t>(processed from Nb2O5, LCA data available)</a:t>
            </a:r>
          </a:p>
          <a:p>
            <a:r>
              <a:rPr lang="en-GB" sz="1200" dirty="0"/>
              <a:t>Research of niobium processing -&gt; implementation</a:t>
            </a:r>
          </a:p>
          <a:p>
            <a:r>
              <a:rPr lang="en-GB" sz="1200" dirty="0"/>
              <a:t>Dominant factor for RRR&gt;300 niobium: electricity for electron beam remelting -&gt; depends on local conditions (</a:t>
            </a:r>
            <a:r>
              <a:rPr lang="en-GB" sz="1200" b="1" dirty="0"/>
              <a:t>assume: China</a:t>
            </a:r>
            <a:r>
              <a:rPr lang="en-GB" sz="1200" dirty="0"/>
              <a:t>)</a:t>
            </a:r>
          </a:p>
          <a:p>
            <a:r>
              <a:rPr lang="en-GB" dirty="0"/>
              <a:t>Results</a:t>
            </a:r>
          </a:p>
          <a:p>
            <a:pPr lvl="1"/>
            <a:r>
              <a:rPr lang="en-GB" dirty="0"/>
              <a:t>Niobium RRR&gt;300, from China: 98kg CO2-e / kg</a:t>
            </a:r>
            <a:br>
              <a:rPr lang="en-GB" dirty="0"/>
            </a:br>
            <a:r>
              <a:rPr lang="en-GB" dirty="0"/>
              <a:t>-&gt; 10% of total GHG for ILC250 accelerator!</a:t>
            </a:r>
            <a:br>
              <a:rPr lang="en-GB" dirty="0"/>
            </a:br>
            <a:r>
              <a:rPr lang="en-GB" dirty="0"/>
              <a:t>-&gt; large impact reduction potential by lower carbon electricity</a:t>
            </a:r>
            <a:br>
              <a:rPr lang="en-GB" dirty="0"/>
            </a:br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1CC333-4D6D-606E-E931-BE18F60FE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5463" y="1364398"/>
            <a:ext cx="2383712" cy="1336233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254ED1-D22A-3609-3B13-EE8ED19A47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626" y="2046174"/>
            <a:ext cx="2405544" cy="1348471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68A10F-3F7C-CA26-4F27-E658BEAC74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9699" y="2884310"/>
            <a:ext cx="2684658" cy="1504934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CC5852D-E54E-9F20-61B6-E82FA6F842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77" y="3538767"/>
            <a:ext cx="2588483" cy="1451021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62651698-BAD1-82F3-B944-D67ABBB33E5E}"/>
              </a:ext>
            </a:extLst>
          </p:cNvPr>
          <p:cNvGrpSpPr/>
          <p:nvPr/>
        </p:nvGrpSpPr>
        <p:grpSpPr>
          <a:xfrm>
            <a:off x="4703397" y="3601139"/>
            <a:ext cx="2953482" cy="1847161"/>
            <a:chOff x="4414884" y="3431737"/>
            <a:chExt cx="2953482" cy="184716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287B64F-CD9B-941C-01BC-088A6C384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14884" y="3431737"/>
              <a:ext cx="2953482" cy="1847161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accent5"/>
              </a:outerShdw>
            </a:effectLst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2E5E374-4897-ED52-1203-55C6BBCA5360}"/>
                </a:ext>
              </a:extLst>
            </p:cNvPr>
            <p:cNvCxnSpPr>
              <a:cxnSpLocks/>
            </p:cNvCxnSpPr>
            <p:nvPr/>
          </p:nvCxnSpPr>
          <p:spPr>
            <a:xfrm>
              <a:off x="5143500" y="4568825"/>
              <a:ext cx="885825" cy="0"/>
            </a:xfrm>
            <a:prstGeom prst="line">
              <a:avLst/>
            </a:prstGeom>
            <a:ln>
              <a:solidFill>
                <a:srgbClr val="8C1F5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44BCB25-26EF-BCE8-36E4-378B2114FA60}"/>
                </a:ext>
              </a:extLst>
            </p:cNvPr>
            <p:cNvCxnSpPr>
              <a:cxnSpLocks/>
            </p:cNvCxnSpPr>
            <p:nvPr/>
          </p:nvCxnSpPr>
          <p:spPr>
            <a:xfrm>
              <a:off x="5143499" y="4594225"/>
              <a:ext cx="885826" cy="136525"/>
            </a:xfrm>
            <a:prstGeom prst="line">
              <a:avLst/>
            </a:prstGeom>
            <a:ln>
              <a:solidFill>
                <a:srgbClr val="8C1F5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D1C9A5A-22AD-F7DC-CEBB-16B27807AA97}"/>
                </a:ext>
              </a:extLst>
            </p:cNvPr>
            <p:cNvSpPr/>
            <p:nvPr/>
          </p:nvSpPr>
          <p:spPr>
            <a:xfrm>
              <a:off x="6705600" y="4219575"/>
              <a:ext cx="590550" cy="69850"/>
            </a:xfrm>
            <a:prstGeom prst="rect">
              <a:avLst/>
            </a:prstGeom>
            <a:noFill/>
            <a:ln>
              <a:solidFill>
                <a:srgbClr val="8C1F5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0AF2547-C556-E316-C3CC-5020D36FE7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4125" y="4289425"/>
              <a:ext cx="371475" cy="373062"/>
            </a:xfrm>
            <a:prstGeom prst="line">
              <a:avLst/>
            </a:prstGeom>
            <a:ln>
              <a:solidFill>
                <a:srgbClr val="8C1F5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9DCE1B0-28E6-799C-7269-B26E1A5E628C}"/>
              </a:ext>
            </a:extLst>
          </p:cNvPr>
          <p:cNvSpPr txBox="1"/>
          <p:nvPr/>
        </p:nvSpPr>
        <p:spPr>
          <a:xfrm rot="16200000">
            <a:off x="3783867" y="4352045"/>
            <a:ext cx="161520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solidFill>
                  <a:srgbClr val="000080"/>
                </a:solidFill>
                <a:effectLst/>
                <a:latin typeface="Helvetica" pitchFamily="2" charset="0"/>
                <a:hlinkClick r:id="rId8"/>
              </a:rPr>
              <a:t>https://edms.cern.ch/document/3283864/1</a:t>
            </a:r>
            <a:endParaRPr lang="en-GB" sz="6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8922E71-3400-8DDC-D912-9844DDA316B5}"/>
              </a:ext>
            </a:extLst>
          </p:cNvPr>
          <p:cNvGrpSpPr/>
          <p:nvPr/>
        </p:nvGrpSpPr>
        <p:grpSpPr>
          <a:xfrm>
            <a:off x="477468" y="4258281"/>
            <a:ext cx="5154438" cy="1069899"/>
            <a:chOff x="-27226" y="5754222"/>
            <a:chExt cx="5154438" cy="106989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A376E89-2095-7BEF-AC7D-F084276D85F6}"/>
                </a:ext>
              </a:extLst>
            </p:cNvPr>
            <p:cNvSpPr/>
            <p:nvPr/>
          </p:nvSpPr>
          <p:spPr>
            <a:xfrm>
              <a:off x="-27226" y="5754222"/>
              <a:ext cx="5154438" cy="1069899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F1FCFF3-41E4-BF8F-8A9E-1365BAA3F9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156" y="5849546"/>
              <a:ext cx="4976325" cy="515600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763E974-1635-19E2-47D7-21B9D1011B20}"/>
                </a:ext>
              </a:extLst>
            </p:cNvPr>
            <p:cNvSpPr txBox="1"/>
            <p:nvPr/>
          </p:nvSpPr>
          <p:spPr>
            <a:xfrm>
              <a:off x="1157595" y="6447029"/>
              <a:ext cx="2154757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Please, don’t do this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381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6CA3727-5E30-6243-DE7C-141FD8A691CD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391089" y="460308"/>
            <a:ext cx="3013534" cy="1697942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0133981-2097-77CD-AA13-6A59B6245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144632"/>
            <a:ext cx="7901025" cy="304801"/>
          </a:xfrm>
        </p:spPr>
        <p:txBody>
          <a:bodyPr/>
          <a:lstStyle/>
          <a:p>
            <a:r>
              <a:rPr lang="en-GB" dirty="0"/>
              <a:t>ILC Cavity and Cryomodule Production Steps: Detailed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DAEF4-0AA7-63CF-502A-F1AC77EE7CA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714B9-0ED4-E382-A1A9-4ADB30BBBE7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91F7D1C-7A33-1FD3-D866-E7FFB3487DF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3275286" y="586517"/>
            <a:ext cx="2959189" cy="1667322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7BC375-5912-6FFF-D03D-92835EE91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1594" y="737017"/>
            <a:ext cx="2959187" cy="1667322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B0F2B9-A8C6-4BD7-A39F-DE0BD01DC4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683" y="1801103"/>
            <a:ext cx="2881967" cy="1623812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78BF66-E384-BDF4-FD79-22FD690983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6712" y="2020424"/>
            <a:ext cx="2881967" cy="1623812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BA02AFE-2118-A516-AE03-9ADC766B07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5273" y="2230700"/>
            <a:ext cx="3013535" cy="1697943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72B144-4A4E-5626-89A3-541A778D6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865" y="3315474"/>
            <a:ext cx="3013534" cy="1697942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5D96F4-772A-E182-397A-B01A8C838B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0414" y="3464333"/>
            <a:ext cx="2959189" cy="1667322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46D827F-18B3-5B69-F7E9-E2489791F9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32618" y="3614833"/>
            <a:ext cx="3013534" cy="1697942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652ADB-C7E1-7746-3DA4-32832D55F254}"/>
              </a:ext>
            </a:extLst>
          </p:cNvPr>
          <p:cNvSpPr txBox="1"/>
          <p:nvPr/>
        </p:nvSpPr>
        <p:spPr>
          <a:xfrm>
            <a:off x="1388127" y="2037808"/>
            <a:ext cx="7227064" cy="16619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Analysis includes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Details about true material consumption and scrap, e.g. material for deep drawing of half cells from niobium sheets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Additional material and waste for treatment of cavities acids for:  </a:t>
            </a:r>
            <a:br>
              <a:rPr lang="en-GB" dirty="0"/>
            </a:br>
            <a:r>
              <a:rPr lang="en-GB" dirty="0"/>
              <a:t>buffered chemical polishing (BCP),</a:t>
            </a:r>
            <a:br>
              <a:rPr lang="en-GB" dirty="0"/>
            </a:br>
            <a:r>
              <a:rPr lang="en-GB" dirty="0"/>
              <a:t>electro polishing (EP) </a:t>
            </a:r>
          </a:p>
        </p:txBody>
      </p:sp>
    </p:spTree>
    <p:extLst>
      <p:ext uri="{BB962C8B-B14F-4D97-AF65-F5344CB8AC3E}">
        <p14:creationId xmlns:p14="http://schemas.microsoft.com/office/powerpoint/2010/main" val="32799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F44F76-19CB-D98F-6132-9AD67157C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57570-A9B4-AA4C-4A0A-B9A6BE75552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14.5.2025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690FB-B7C9-C429-BB91-91B14EFE92B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9" name="Content Placeholder 8" descr="A machine in a room&#10;&#10;Description automatically generated">
            <a:extLst>
              <a:ext uri="{FF2B5EF4-FFF2-40B4-BE49-F238E27FC236}">
                <a16:creationId xmlns:a16="http://schemas.microsoft.com/office/drawing/2014/main" id="{FBDDC9FD-45B4-F74D-644E-9D58581ED453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793026" y="622930"/>
            <a:ext cx="2171532" cy="162864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8D64B0-70D6-753D-32B1-00988F64F425}"/>
              </a:ext>
            </a:extLst>
          </p:cNvPr>
          <p:cNvSpPr txBox="1"/>
          <p:nvPr/>
        </p:nvSpPr>
        <p:spPr>
          <a:xfrm>
            <a:off x="5626804" y="2198756"/>
            <a:ext cx="269977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Magnets in an accelerator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113CE2-853F-BC5A-FEE0-72DF57D6F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026" y="2612010"/>
            <a:ext cx="2331636" cy="20223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F65BCF-5103-BE38-5A3A-80CD7CBA4CDB}"/>
              </a:ext>
            </a:extLst>
          </p:cNvPr>
          <p:cNvSpPr txBox="1"/>
          <p:nvPr/>
        </p:nvSpPr>
        <p:spPr>
          <a:xfrm>
            <a:off x="5451475" y="4610418"/>
            <a:ext cx="339387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Magnet model data used for LCA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0E717D42-A847-DCDF-60B7-625F72FE635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4419653" cy="4029824"/>
          </a:xfrm>
        </p:spPr>
        <p:txBody>
          <a:bodyPr/>
          <a:lstStyle/>
          <a:p>
            <a:r>
              <a:rPr lang="en-GB" dirty="0"/>
              <a:t>Start from a catalogue of magnets</a:t>
            </a:r>
          </a:p>
          <a:p>
            <a:pPr lvl="1"/>
            <a:r>
              <a:rPr lang="en-GB" dirty="0"/>
              <a:t>CLIC: dimensions known for all magnet types</a:t>
            </a:r>
          </a:p>
          <a:p>
            <a:pPr lvl="1"/>
            <a:r>
              <a:rPr lang="en-GB" dirty="0"/>
              <a:t>ILC: Main design parameters known (aperture, strength coil cross section), use parametric model to determine size</a:t>
            </a:r>
          </a:p>
          <a:p>
            <a:r>
              <a:rPr lang="en-GB" dirty="0"/>
              <a:t>Main Components considered:</a:t>
            </a:r>
          </a:p>
          <a:p>
            <a:pPr lvl="1"/>
            <a:r>
              <a:rPr lang="en-GB" dirty="0"/>
              <a:t>Yoke: from iron – consider also scrap fraction!</a:t>
            </a:r>
          </a:p>
          <a:p>
            <a:pPr lvl="1"/>
            <a:r>
              <a:rPr lang="en-GB" dirty="0"/>
              <a:t>Copper, extruded: 8.5 kg kg CO2-e / kg</a:t>
            </a:r>
          </a:p>
          <a:p>
            <a:r>
              <a:rPr lang="en-GB" dirty="0"/>
              <a:t>Yoke materials</a:t>
            </a:r>
          </a:p>
          <a:p>
            <a:pPr lvl="1"/>
            <a:r>
              <a:rPr lang="en-GB" dirty="0"/>
              <a:t>Soft iron: ~3.8 kg CO2-e / kg</a:t>
            </a:r>
          </a:p>
          <a:p>
            <a:pPr lvl="1"/>
            <a:r>
              <a:rPr lang="en-GB" dirty="0"/>
              <a:t>For high field magnets: assume </a:t>
            </a:r>
            <a:r>
              <a:rPr lang="en-GB" dirty="0" err="1"/>
              <a:t>Vacoflux</a:t>
            </a:r>
            <a:endParaRPr lang="en-GB" dirty="0"/>
          </a:p>
          <a:p>
            <a:pPr lvl="2"/>
            <a:r>
              <a:rPr lang="en-GB" dirty="0"/>
              <a:t>49% Fe, 49% Co, 2% V -&gt; 22.3 kg CO2-e / kg</a:t>
            </a:r>
          </a:p>
          <a:p>
            <a:r>
              <a:rPr lang="en-GB" dirty="0"/>
              <a:t>Conclusion:</a:t>
            </a:r>
          </a:p>
          <a:p>
            <a:pPr lvl="1"/>
            <a:r>
              <a:rPr lang="en-GB" dirty="0"/>
              <a:t>Yoke material dominates over copper from coils</a:t>
            </a:r>
          </a:p>
          <a:p>
            <a:pPr lvl="1"/>
            <a:r>
              <a:rPr lang="en-GB" dirty="0"/>
              <a:t>High field magnets with </a:t>
            </a:r>
            <a:r>
              <a:rPr lang="en-GB" b="1" dirty="0"/>
              <a:t>cobalt rich material </a:t>
            </a:r>
            <a:r>
              <a:rPr lang="en-GB" dirty="0"/>
              <a:t>have a much larger impact</a:t>
            </a:r>
          </a:p>
          <a:p>
            <a:r>
              <a:rPr lang="en-GB" dirty="0"/>
              <a:t>Stands: assume reinforced concrete pillars steel frames, or girders on racks (ILC damping rings)</a:t>
            </a:r>
          </a:p>
        </p:txBody>
      </p:sp>
    </p:spTree>
    <p:extLst>
      <p:ext uri="{BB962C8B-B14F-4D97-AF65-F5344CB8AC3E}">
        <p14:creationId xmlns:p14="http://schemas.microsoft.com/office/powerpoint/2010/main" val="1129248640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LLC_PowerPoint">
  <a:themeElements>
    <a:clrScheme name="Custom 1">
      <a:dk1>
        <a:srgbClr val="000000"/>
      </a:dk1>
      <a:lt1>
        <a:srgbClr val="FFFFFF"/>
      </a:lt1>
      <a:dk2>
        <a:srgbClr val="498400"/>
      </a:dk2>
      <a:lt2>
        <a:srgbClr val="F3E4B2"/>
      </a:lt2>
      <a:accent1>
        <a:srgbClr val="FE2D90"/>
      </a:accent1>
      <a:accent2>
        <a:srgbClr val="E700CD"/>
      </a:accent2>
      <a:accent3>
        <a:srgbClr val="660922"/>
      </a:accent3>
      <a:accent4>
        <a:srgbClr val="6D3321"/>
      </a:accent4>
      <a:accent5>
        <a:srgbClr val="A6A6A6"/>
      </a:accent5>
      <a:accent6>
        <a:srgbClr val="71C900"/>
      </a:accent6>
      <a:hlink>
        <a:srgbClr val="1C99D4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18383</TotalTime>
  <Words>2843</Words>
  <Application>Microsoft Macintosh PowerPoint</Application>
  <PresentationFormat>On-screen Show (16:10)</PresentationFormat>
  <Paragraphs>382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ＭＳ Ｐゴシック</vt:lpstr>
      <vt:lpstr>Arial</vt:lpstr>
      <vt:lpstr>Calibri</vt:lpstr>
      <vt:lpstr>Helvetica</vt:lpstr>
      <vt:lpstr>Lucida Grande</vt:lpstr>
      <vt:lpstr>Times New Roman</vt:lpstr>
      <vt:lpstr>Wingdings</vt:lpstr>
      <vt:lpstr>LLC_PowerPoint</vt:lpstr>
      <vt:lpstr>1_LLC_PowerPoint</vt:lpstr>
      <vt:lpstr>PowerPoint Presentation</vt:lpstr>
      <vt:lpstr>ILC and CLIC </vt:lpstr>
      <vt:lpstr>A new project: Linear Collider Facility LCF at CERN</vt:lpstr>
      <vt:lpstr>Approaches to Improve Sustainability</vt:lpstr>
      <vt:lpstr>LCA of Civil Engineering Infrastructure</vt:lpstr>
      <vt:lpstr>New Study: LCA of Accelerator</vt:lpstr>
      <vt:lpstr>Special Materials – Example: Niobium Material</vt:lpstr>
      <vt:lpstr>ILC Cavity and Cryomodule Production Steps: Detailed analysis</vt:lpstr>
      <vt:lpstr>Magnets</vt:lpstr>
      <vt:lpstr>Detectors</vt:lpstr>
      <vt:lpstr>Main Results for ILC</vt:lpstr>
      <vt:lpstr>CLIC: 2-Beam Module</vt:lpstr>
      <vt:lpstr>CLIC Accelerator: GHG Main Results</vt:lpstr>
      <vt:lpstr>Whole lifecycle results for all ReCiPe 2016 indicators</vt:lpstr>
      <vt:lpstr>Weighting Impact Categories - Normalisation</vt:lpstr>
      <vt:lpstr>Hotspot analysis: Toxicity</vt:lpstr>
      <vt:lpstr>Scope 2 Emissions from Operation</vt:lpstr>
      <vt:lpstr>Overall result for ILC and LCF at CERN, and CLIC</vt:lpstr>
      <vt:lpstr>PowerPoint Presentation</vt:lpstr>
      <vt:lpstr>Thank you</vt:lpstr>
      <vt:lpstr>Sustainability: What It Is…</vt:lpstr>
      <vt:lpstr>… and Why It Matters</vt:lpstr>
      <vt:lpstr>Overall System Design</vt:lpstr>
      <vt:lpstr>Lifecycle Thinking and Lifecycle Assessment (LCA)</vt:lpstr>
      <vt:lpstr>Optimisation of Components and Subsystems</vt:lpstr>
      <vt:lpstr>Operation</vt:lpstr>
      <vt:lpstr>Greenhouse Gas Emissions over the Full Lifecycle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359</cp:revision>
  <dcterms:created xsi:type="dcterms:W3CDTF">2013-03-22T17:34:51Z</dcterms:created>
  <dcterms:modified xsi:type="dcterms:W3CDTF">2025-05-14T10:12:53Z</dcterms:modified>
</cp:coreProperties>
</file>