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tif" ContentType="image/tiff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5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15690850" cy="8842375"/>
  <p:notesSz cx="7559675" cy="10691813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98"/>
    <p:restoredTop sz="94694"/>
  </p:normalViewPr>
  <p:slideViewPr>
    <p:cSldViewPr snapToGrid="0">
      <p:cViewPr varScale="1">
        <p:scale>
          <a:sx n="87" d="100"/>
          <a:sy n="87" d="100"/>
        </p:scale>
        <p:origin x="20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050446D-EF56-43BB-AC2A-FAABCD700D8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8D88E7F-DE88-4790-A814-19A05535907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FF1F6D3-B887-4936-A177-70B81522CEE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D12357D-85ED-47CC-A445-9CB52EFCDEE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6D9E3FB-A582-4D7B-9F7C-9F7B61B293B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25240" y="603720"/>
            <a:ext cx="1463904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25240" y="1054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>
          <a:xfrm>
            <a:off x="5366160" y="8055000"/>
            <a:ext cx="497160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>
          <a:xfrm>
            <a:off x="11250360" y="8055000"/>
            <a:ext cx="365364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C0E3B2F-C611-4C3D-A1FC-CB4FC3D27940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>
          <a:xfrm>
            <a:off x="784440" y="8055000"/>
            <a:ext cx="365364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necteur droit 10"/>
          <p:cNvSpPr/>
          <p:nvPr/>
        </p:nvSpPr>
        <p:spPr>
          <a:xfrm>
            <a:off x="2160" y="1077120"/>
            <a:ext cx="15688800" cy="36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" name="Espace réservé de la date 11"/>
          <p:cNvSpPr/>
          <p:nvPr/>
        </p:nvSpPr>
        <p:spPr>
          <a:xfrm>
            <a:off x="231840" y="8243280"/>
            <a:ext cx="3659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" name="Picture 4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9880" y="36360"/>
            <a:ext cx="1431000" cy="1078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25240" y="603720"/>
            <a:ext cx="1463904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ftr" idx="4"/>
          </p:nvPr>
        </p:nvSpPr>
        <p:spPr>
          <a:xfrm>
            <a:off x="5366160" y="8111160"/>
            <a:ext cx="497160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6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rPr>
              <a:t>GIF School 2025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sldNum" idx="5"/>
          </p:nvPr>
        </p:nvSpPr>
        <p:spPr>
          <a:xfrm>
            <a:off x="11250360" y="805500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0A73153-C2D2-4FF4-AACD-4CDE978C8006}" type="slidenum"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dt" idx="6"/>
          </p:nvPr>
        </p:nvSpPr>
        <p:spPr>
          <a:xfrm>
            <a:off x="784440" y="805500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pic>
        <p:nvPicPr>
          <p:cNvPr id="19" name="Picture 1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259240" y="146880"/>
            <a:ext cx="905400" cy="73152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numéro de diapositive 5"/>
          <p:cNvSpPr/>
          <p:nvPr/>
        </p:nvSpPr>
        <p:spPr>
          <a:xfrm>
            <a:off x="11801160" y="8406000"/>
            <a:ext cx="365976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 anchorCtr="1">
            <a:noAutofit/>
          </a:bodyPr>
          <a:lstStyle/>
          <a:p>
            <a:pPr algn="r" defTabSz="914400">
              <a:lnSpc>
                <a:spcPct val="100000"/>
              </a:lnSpc>
            </a:pPr>
            <a:fld id="{21DBFBEF-1838-467D-A52A-A13D2DCDB175}" type="slidenum"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Espace réservé de la date 11"/>
          <p:cNvSpPr/>
          <p:nvPr/>
        </p:nvSpPr>
        <p:spPr>
          <a:xfrm>
            <a:off x="231120" y="8242560"/>
            <a:ext cx="3659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Espace réservé du pied de page 9"/>
          <p:cNvSpPr/>
          <p:nvPr/>
        </p:nvSpPr>
        <p:spPr>
          <a:xfrm>
            <a:off x="5249160" y="8210880"/>
            <a:ext cx="6053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rPr>
              <a:t>P2I Meeting Nov. 2024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Connecteur droit 10"/>
          <p:cNvSpPr/>
          <p:nvPr/>
        </p:nvSpPr>
        <p:spPr>
          <a:xfrm>
            <a:off x="2160" y="975960"/>
            <a:ext cx="15688800" cy="36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" name="Picture 5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9880" y="36360"/>
            <a:ext cx="1431000" cy="1078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" name="pasted-movie.png" descr="pasted-movie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3232880" y="140040"/>
            <a:ext cx="2394000" cy="72972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0" name="PlaceHolder 1"/>
          <p:cNvSpPr>
            <a:spLocks noGrp="1"/>
          </p:cNvSpPr>
          <p:nvPr>
            <p:ph type="ftr" idx="7"/>
          </p:nvPr>
        </p:nvSpPr>
        <p:spPr>
          <a:xfrm>
            <a:off x="5365440" y="8054640"/>
            <a:ext cx="49712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ldNum" idx="8"/>
          </p:nvPr>
        </p:nvSpPr>
        <p:spPr>
          <a:xfrm>
            <a:off x="112496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DE94FEF-CA53-4896-A5C7-4C62CBF7DEFA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9"/>
          </p:nvPr>
        </p:nvSpPr>
        <p:spPr>
          <a:xfrm>
            <a:off x="7844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  <p:sp>
        <p:nvSpPr>
          <p:cNvPr id="33" name="PlaceHolder 4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360" cy="14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uropeanstrategyupdate.web.cern.ch/sites/default/files/spc-e-1239-Rev2-c-e-3834-Rev2-ESG%20remit.pdf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hyperlink" Target="https://agenda.linearcollider.org/event/9881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jpeg"/><Relationship Id="rId7" Type="http://schemas.openxmlformats.org/officeDocument/2006/relationships/image" Target="../media/image107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6.png"/><Relationship Id="rId5" Type="http://schemas.openxmlformats.org/officeDocument/2006/relationships/image" Target="../media/image105.jpeg"/><Relationship Id="rId4" Type="http://schemas.openxmlformats.org/officeDocument/2006/relationships/image" Target="../media/image10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2.jpeg"/><Relationship Id="rId4" Type="http://schemas.openxmlformats.org/officeDocument/2006/relationships/image" Target="../media/image11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image" Target="../media/image124.png"/><Relationship Id="rId18" Type="http://schemas.openxmlformats.org/officeDocument/2006/relationships/image" Target="../media/image129.png"/><Relationship Id="rId3" Type="http://schemas.openxmlformats.org/officeDocument/2006/relationships/image" Target="../media/image114.png"/><Relationship Id="rId21" Type="http://schemas.openxmlformats.org/officeDocument/2006/relationships/image" Target="../media/image132.png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17" Type="http://schemas.openxmlformats.org/officeDocument/2006/relationships/image" Target="../media/image128.png"/><Relationship Id="rId2" Type="http://schemas.openxmlformats.org/officeDocument/2006/relationships/image" Target="../media/image113.jpeg"/><Relationship Id="rId16" Type="http://schemas.openxmlformats.org/officeDocument/2006/relationships/image" Target="../media/image127.png"/><Relationship Id="rId20" Type="http://schemas.openxmlformats.org/officeDocument/2006/relationships/image" Target="../media/image1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.jpeg"/><Relationship Id="rId15" Type="http://schemas.openxmlformats.org/officeDocument/2006/relationships/image" Target="../media/image126.png"/><Relationship Id="rId10" Type="http://schemas.openxmlformats.org/officeDocument/2006/relationships/image" Target="../media/image121.png"/><Relationship Id="rId19" Type="http://schemas.openxmlformats.org/officeDocument/2006/relationships/image" Target="../media/image130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Relationship Id="rId14" Type="http://schemas.openxmlformats.org/officeDocument/2006/relationships/image" Target="../media/image125.png"/><Relationship Id="rId22" Type="http://schemas.openxmlformats.org/officeDocument/2006/relationships/image" Target="../media/image1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9.jpe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3.png"/><Relationship Id="rId18" Type="http://schemas.openxmlformats.org/officeDocument/2006/relationships/image" Target="../media/image158.png"/><Relationship Id="rId26" Type="http://schemas.openxmlformats.org/officeDocument/2006/relationships/image" Target="../media/image166.png"/><Relationship Id="rId39" Type="http://schemas.openxmlformats.org/officeDocument/2006/relationships/image" Target="../media/image179.png"/><Relationship Id="rId21" Type="http://schemas.openxmlformats.org/officeDocument/2006/relationships/image" Target="../media/image161.png"/><Relationship Id="rId34" Type="http://schemas.openxmlformats.org/officeDocument/2006/relationships/image" Target="../media/image174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6" Type="http://schemas.openxmlformats.org/officeDocument/2006/relationships/image" Target="../media/image156.png"/><Relationship Id="rId20" Type="http://schemas.openxmlformats.org/officeDocument/2006/relationships/image" Target="../media/image160.png"/><Relationship Id="rId29" Type="http://schemas.openxmlformats.org/officeDocument/2006/relationships/image" Target="../media/image169.png"/><Relationship Id="rId41" Type="http://schemas.openxmlformats.org/officeDocument/2006/relationships/image" Target="../media/image1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6.png"/><Relationship Id="rId11" Type="http://schemas.openxmlformats.org/officeDocument/2006/relationships/image" Target="../media/image151.png"/><Relationship Id="rId24" Type="http://schemas.openxmlformats.org/officeDocument/2006/relationships/image" Target="../media/image164.png"/><Relationship Id="rId32" Type="http://schemas.openxmlformats.org/officeDocument/2006/relationships/image" Target="../media/image172.png"/><Relationship Id="rId37" Type="http://schemas.openxmlformats.org/officeDocument/2006/relationships/image" Target="../media/image177.png"/><Relationship Id="rId40" Type="http://schemas.openxmlformats.org/officeDocument/2006/relationships/image" Target="../media/image180.png"/><Relationship Id="rId5" Type="http://schemas.openxmlformats.org/officeDocument/2006/relationships/image" Target="../media/image145.png"/><Relationship Id="rId15" Type="http://schemas.openxmlformats.org/officeDocument/2006/relationships/image" Target="../media/image155.png"/><Relationship Id="rId23" Type="http://schemas.openxmlformats.org/officeDocument/2006/relationships/image" Target="../media/image163.png"/><Relationship Id="rId28" Type="http://schemas.openxmlformats.org/officeDocument/2006/relationships/image" Target="../media/image168.png"/><Relationship Id="rId36" Type="http://schemas.openxmlformats.org/officeDocument/2006/relationships/image" Target="../media/image176.png"/><Relationship Id="rId10" Type="http://schemas.openxmlformats.org/officeDocument/2006/relationships/image" Target="../media/image150.png"/><Relationship Id="rId19" Type="http://schemas.openxmlformats.org/officeDocument/2006/relationships/image" Target="../media/image159.png"/><Relationship Id="rId31" Type="http://schemas.openxmlformats.org/officeDocument/2006/relationships/image" Target="../media/image171.png"/><Relationship Id="rId4" Type="http://schemas.openxmlformats.org/officeDocument/2006/relationships/image" Target="../media/image144.png"/><Relationship Id="rId9" Type="http://schemas.openxmlformats.org/officeDocument/2006/relationships/image" Target="../media/image149.png"/><Relationship Id="rId14" Type="http://schemas.openxmlformats.org/officeDocument/2006/relationships/image" Target="../media/image154.png"/><Relationship Id="rId22" Type="http://schemas.openxmlformats.org/officeDocument/2006/relationships/image" Target="../media/image162.png"/><Relationship Id="rId27" Type="http://schemas.openxmlformats.org/officeDocument/2006/relationships/image" Target="../media/image167.png"/><Relationship Id="rId30" Type="http://schemas.openxmlformats.org/officeDocument/2006/relationships/image" Target="../media/image170.png"/><Relationship Id="rId35" Type="http://schemas.openxmlformats.org/officeDocument/2006/relationships/image" Target="../media/image175.png"/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12" Type="http://schemas.openxmlformats.org/officeDocument/2006/relationships/image" Target="../media/image152.png"/><Relationship Id="rId17" Type="http://schemas.openxmlformats.org/officeDocument/2006/relationships/image" Target="../media/image157.png"/><Relationship Id="rId25" Type="http://schemas.openxmlformats.org/officeDocument/2006/relationships/image" Target="../media/image165.png"/><Relationship Id="rId33" Type="http://schemas.openxmlformats.org/officeDocument/2006/relationships/image" Target="../media/image173.png"/><Relationship Id="rId38" Type="http://schemas.openxmlformats.org/officeDocument/2006/relationships/image" Target="../media/image178.png"/></Relationships>
</file>

<file path=ppt/slides/_rels/slide4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06.png"/><Relationship Id="rId21" Type="http://schemas.openxmlformats.org/officeDocument/2006/relationships/image" Target="../media/image201.png"/><Relationship Id="rId34" Type="http://schemas.openxmlformats.org/officeDocument/2006/relationships/image" Target="../media/image214.png"/><Relationship Id="rId42" Type="http://schemas.openxmlformats.org/officeDocument/2006/relationships/image" Target="../media/image222.png"/><Relationship Id="rId47" Type="http://schemas.openxmlformats.org/officeDocument/2006/relationships/image" Target="../media/image227.png"/><Relationship Id="rId50" Type="http://schemas.openxmlformats.org/officeDocument/2006/relationships/image" Target="../media/image230.png"/><Relationship Id="rId55" Type="http://schemas.openxmlformats.org/officeDocument/2006/relationships/image" Target="../media/image235.png"/><Relationship Id="rId63" Type="http://schemas.openxmlformats.org/officeDocument/2006/relationships/image" Target="../media/image243.png"/><Relationship Id="rId7" Type="http://schemas.openxmlformats.org/officeDocument/2006/relationships/image" Target="../media/image187.png"/><Relationship Id="rId2" Type="http://schemas.openxmlformats.org/officeDocument/2006/relationships/image" Target="../media/image182.png"/><Relationship Id="rId16" Type="http://schemas.openxmlformats.org/officeDocument/2006/relationships/image" Target="../media/image196.png"/><Relationship Id="rId29" Type="http://schemas.openxmlformats.org/officeDocument/2006/relationships/image" Target="../media/image209.png"/><Relationship Id="rId11" Type="http://schemas.openxmlformats.org/officeDocument/2006/relationships/image" Target="../media/image191.png"/><Relationship Id="rId24" Type="http://schemas.openxmlformats.org/officeDocument/2006/relationships/image" Target="../media/image204.png"/><Relationship Id="rId32" Type="http://schemas.openxmlformats.org/officeDocument/2006/relationships/image" Target="../media/image212.png"/><Relationship Id="rId37" Type="http://schemas.openxmlformats.org/officeDocument/2006/relationships/image" Target="../media/image217.png"/><Relationship Id="rId40" Type="http://schemas.openxmlformats.org/officeDocument/2006/relationships/image" Target="../media/image220.png"/><Relationship Id="rId45" Type="http://schemas.openxmlformats.org/officeDocument/2006/relationships/image" Target="../media/image225.png"/><Relationship Id="rId53" Type="http://schemas.openxmlformats.org/officeDocument/2006/relationships/image" Target="../media/image233.png"/><Relationship Id="rId58" Type="http://schemas.openxmlformats.org/officeDocument/2006/relationships/image" Target="../media/image238.png"/><Relationship Id="rId66" Type="http://schemas.openxmlformats.org/officeDocument/2006/relationships/image" Target="../media/image246.png"/><Relationship Id="rId5" Type="http://schemas.openxmlformats.org/officeDocument/2006/relationships/image" Target="../media/image185.png"/><Relationship Id="rId61" Type="http://schemas.openxmlformats.org/officeDocument/2006/relationships/image" Target="../media/image241.png"/><Relationship Id="rId19" Type="http://schemas.openxmlformats.org/officeDocument/2006/relationships/image" Target="../media/image199.png"/><Relationship Id="rId14" Type="http://schemas.openxmlformats.org/officeDocument/2006/relationships/image" Target="../media/image194.png"/><Relationship Id="rId22" Type="http://schemas.openxmlformats.org/officeDocument/2006/relationships/image" Target="../media/image202.png"/><Relationship Id="rId27" Type="http://schemas.openxmlformats.org/officeDocument/2006/relationships/image" Target="../media/image207.png"/><Relationship Id="rId30" Type="http://schemas.openxmlformats.org/officeDocument/2006/relationships/image" Target="../media/image210.png"/><Relationship Id="rId35" Type="http://schemas.openxmlformats.org/officeDocument/2006/relationships/image" Target="../media/image215.png"/><Relationship Id="rId43" Type="http://schemas.openxmlformats.org/officeDocument/2006/relationships/image" Target="../media/image223.png"/><Relationship Id="rId48" Type="http://schemas.openxmlformats.org/officeDocument/2006/relationships/image" Target="../media/image228.png"/><Relationship Id="rId56" Type="http://schemas.openxmlformats.org/officeDocument/2006/relationships/image" Target="../media/image236.png"/><Relationship Id="rId64" Type="http://schemas.openxmlformats.org/officeDocument/2006/relationships/image" Target="../media/image244.png"/><Relationship Id="rId8" Type="http://schemas.openxmlformats.org/officeDocument/2006/relationships/image" Target="../media/image188.png"/><Relationship Id="rId51" Type="http://schemas.openxmlformats.org/officeDocument/2006/relationships/image" Target="../media/image231.png"/><Relationship Id="rId3" Type="http://schemas.openxmlformats.org/officeDocument/2006/relationships/image" Target="../media/image183.png"/><Relationship Id="rId12" Type="http://schemas.openxmlformats.org/officeDocument/2006/relationships/image" Target="../media/image192.png"/><Relationship Id="rId17" Type="http://schemas.openxmlformats.org/officeDocument/2006/relationships/image" Target="../media/image197.png"/><Relationship Id="rId25" Type="http://schemas.openxmlformats.org/officeDocument/2006/relationships/image" Target="../media/image205.png"/><Relationship Id="rId33" Type="http://schemas.openxmlformats.org/officeDocument/2006/relationships/image" Target="../media/image213.png"/><Relationship Id="rId38" Type="http://schemas.openxmlformats.org/officeDocument/2006/relationships/image" Target="../media/image218.png"/><Relationship Id="rId46" Type="http://schemas.openxmlformats.org/officeDocument/2006/relationships/image" Target="../media/image226.png"/><Relationship Id="rId59" Type="http://schemas.openxmlformats.org/officeDocument/2006/relationships/image" Target="../media/image239.png"/><Relationship Id="rId67" Type="http://schemas.openxmlformats.org/officeDocument/2006/relationships/image" Target="../media/image247.png"/><Relationship Id="rId20" Type="http://schemas.openxmlformats.org/officeDocument/2006/relationships/image" Target="../media/image200.png"/><Relationship Id="rId41" Type="http://schemas.openxmlformats.org/officeDocument/2006/relationships/image" Target="../media/image221.png"/><Relationship Id="rId54" Type="http://schemas.openxmlformats.org/officeDocument/2006/relationships/image" Target="../media/image234.png"/><Relationship Id="rId62" Type="http://schemas.openxmlformats.org/officeDocument/2006/relationships/image" Target="../media/image2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6.png"/><Relationship Id="rId15" Type="http://schemas.openxmlformats.org/officeDocument/2006/relationships/image" Target="../media/image195.png"/><Relationship Id="rId23" Type="http://schemas.openxmlformats.org/officeDocument/2006/relationships/image" Target="../media/image203.png"/><Relationship Id="rId28" Type="http://schemas.openxmlformats.org/officeDocument/2006/relationships/image" Target="../media/image208.png"/><Relationship Id="rId36" Type="http://schemas.openxmlformats.org/officeDocument/2006/relationships/image" Target="../media/image216.png"/><Relationship Id="rId49" Type="http://schemas.openxmlformats.org/officeDocument/2006/relationships/image" Target="../media/image229.png"/><Relationship Id="rId57" Type="http://schemas.openxmlformats.org/officeDocument/2006/relationships/image" Target="../media/image237.png"/><Relationship Id="rId10" Type="http://schemas.openxmlformats.org/officeDocument/2006/relationships/image" Target="../media/image190.png"/><Relationship Id="rId31" Type="http://schemas.openxmlformats.org/officeDocument/2006/relationships/image" Target="../media/image211.png"/><Relationship Id="rId44" Type="http://schemas.openxmlformats.org/officeDocument/2006/relationships/image" Target="../media/image224.png"/><Relationship Id="rId52" Type="http://schemas.openxmlformats.org/officeDocument/2006/relationships/image" Target="../media/image232.png"/><Relationship Id="rId60" Type="http://schemas.openxmlformats.org/officeDocument/2006/relationships/image" Target="../media/image240.png"/><Relationship Id="rId65" Type="http://schemas.openxmlformats.org/officeDocument/2006/relationships/image" Target="../media/image245.png"/><Relationship Id="rId4" Type="http://schemas.openxmlformats.org/officeDocument/2006/relationships/image" Target="../media/image184.png"/><Relationship Id="rId9" Type="http://schemas.openxmlformats.org/officeDocument/2006/relationships/image" Target="../media/image189.png"/><Relationship Id="rId13" Type="http://schemas.openxmlformats.org/officeDocument/2006/relationships/image" Target="../media/image193.png"/><Relationship Id="rId18" Type="http://schemas.openxmlformats.org/officeDocument/2006/relationships/image" Target="../media/image198.png"/><Relationship Id="rId39" Type="http://schemas.openxmlformats.org/officeDocument/2006/relationships/image" Target="../media/image2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png"/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1.png"/><Relationship Id="rId4" Type="http://schemas.openxmlformats.org/officeDocument/2006/relationships/image" Target="../media/image25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png"/><Relationship Id="rId2" Type="http://schemas.openxmlformats.org/officeDocument/2006/relationships/image" Target="../media/image2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9.png"/><Relationship Id="rId7" Type="http://schemas.openxmlformats.org/officeDocument/2006/relationships/image" Target="../media/image263.png"/><Relationship Id="rId2" Type="http://schemas.openxmlformats.org/officeDocument/2006/relationships/image" Target="../media/image2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2.png"/><Relationship Id="rId5" Type="http://schemas.openxmlformats.org/officeDocument/2006/relationships/image" Target="../media/image261.png"/><Relationship Id="rId4" Type="http://schemas.openxmlformats.org/officeDocument/2006/relationships/image" Target="../media/image26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4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3" Type="http://schemas.openxmlformats.org/officeDocument/2006/relationships/image" Target="../media/image266.png"/><Relationship Id="rId7" Type="http://schemas.openxmlformats.org/officeDocument/2006/relationships/image" Target="../media/image270.jpe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9.jpeg"/><Relationship Id="rId5" Type="http://schemas.openxmlformats.org/officeDocument/2006/relationships/image" Target="../media/image268.png"/><Relationship Id="rId4" Type="http://schemas.openxmlformats.org/officeDocument/2006/relationships/image" Target="../media/image267.jpeg"/><Relationship Id="rId9" Type="http://schemas.openxmlformats.org/officeDocument/2006/relationships/image" Target="../media/image27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tiff"/><Relationship Id="rId4" Type="http://schemas.openxmlformats.org/officeDocument/2006/relationships/image" Target="../media/image18.jpeg"/><Relationship Id="rId9" Type="http://schemas.openxmlformats.org/officeDocument/2006/relationships/image" Target="../media/image23.sv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3" Type="http://schemas.openxmlformats.org/officeDocument/2006/relationships/image" Target="../media/image266.png"/><Relationship Id="rId7" Type="http://schemas.openxmlformats.org/officeDocument/2006/relationships/image" Target="../media/image270.jpe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9.jpeg"/><Relationship Id="rId5" Type="http://schemas.openxmlformats.org/officeDocument/2006/relationships/image" Target="../media/image268.png"/><Relationship Id="rId4" Type="http://schemas.openxmlformats.org/officeDocument/2006/relationships/image" Target="../media/image267.jpeg"/><Relationship Id="rId9" Type="http://schemas.openxmlformats.org/officeDocument/2006/relationships/image" Target="../media/image272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3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5.png"/><Relationship Id="rId2" Type="http://schemas.openxmlformats.org/officeDocument/2006/relationships/image" Target="../media/image27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tiff"/><Relationship Id="rId3" Type="http://schemas.openxmlformats.org/officeDocument/2006/relationships/image" Target="../media/image28.wmf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40.wmf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wmf"/><Relationship Id="rId5" Type="http://schemas.openxmlformats.org/officeDocument/2006/relationships/image" Target="../media/image42.png"/><Relationship Id="rId10" Type="http://schemas.openxmlformats.org/officeDocument/2006/relationships/hyperlink" Target="https://agenda.infn.it/event/44943/contributions/265965/attachments/137235/206330/ncrf%20and%20rf%20sources%20final.pptx" TargetMode="External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e+e- Physics program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Freeform 773"/>
          <p:cNvSpPr/>
          <p:nvPr/>
        </p:nvSpPr>
        <p:spPr>
          <a:xfrm>
            <a:off x="1998720" y="1085760"/>
            <a:ext cx="10571040" cy="3389400"/>
          </a:xfrm>
          <a:custGeom>
            <a:avLst/>
            <a:gdLst>
              <a:gd name="textAreaLeft" fmla="*/ 1468440 w 10571040"/>
              <a:gd name="textAreaRight" fmla="*/ 8375040 w 10571040"/>
              <a:gd name="textAreaTop" fmla="*/ 521280 h 3389400"/>
              <a:gd name="textAreaBottom" fmla="*/ 2720880 h 33894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E6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7" name="Freeform 774"/>
          <p:cNvSpPr/>
          <p:nvPr/>
        </p:nvSpPr>
        <p:spPr>
          <a:xfrm>
            <a:off x="2054520" y="2128680"/>
            <a:ext cx="10461240" cy="989280"/>
          </a:xfrm>
          <a:custGeom>
            <a:avLst/>
            <a:gdLst>
              <a:gd name="textAreaLeft" fmla="*/ 0 w 10461240"/>
              <a:gd name="textAreaRight" fmla="*/ 10463040 w 10461240"/>
              <a:gd name="textAreaTop" fmla="*/ 0 h 989280"/>
              <a:gd name="textAreaBottom" fmla="*/ 991080 h 989280"/>
            </a:gdLst>
            <a:ahLst/>
            <a:cxnLst/>
            <a:rect l="textAreaLeft" t="textAreaTop" r="textAreaRight" b="textAreaBottom"/>
            <a:pathLst>
              <a:path w="29064" h="2753">
                <a:moveTo>
                  <a:pt x="26438" y="2753"/>
                </a:moveTo>
                <a:lnTo>
                  <a:pt x="26438" y="0"/>
                </a:lnTo>
                <a:lnTo>
                  <a:pt x="29064" y="1376"/>
                </a:lnTo>
                <a:lnTo>
                  <a:pt x="26438" y="2753"/>
                </a:lnTo>
                <a:moveTo>
                  <a:pt x="0" y="1812"/>
                </a:moveTo>
                <a:lnTo>
                  <a:pt x="0" y="839"/>
                </a:lnTo>
                <a:lnTo>
                  <a:pt x="26438" y="839"/>
                </a:lnTo>
                <a:lnTo>
                  <a:pt x="26438" y="1812"/>
                </a:lnTo>
                <a:lnTo>
                  <a:pt x="0" y="1812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8" name="Straight Connector 775"/>
          <p:cNvSpPr/>
          <p:nvPr/>
        </p:nvSpPr>
        <p:spPr>
          <a:xfrm>
            <a:off x="249552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9" name="Straight Connector 776"/>
          <p:cNvSpPr/>
          <p:nvPr/>
        </p:nvSpPr>
        <p:spPr>
          <a:xfrm>
            <a:off x="388296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0" name="Straight Connector 777"/>
          <p:cNvSpPr/>
          <p:nvPr/>
        </p:nvSpPr>
        <p:spPr>
          <a:xfrm>
            <a:off x="475020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" name="Straight Connector 778"/>
          <p:cNvSpPr/>
          <p:nvPr/>
        </p:nvSpPr>
        <p:spPr>
          <a:xfrm>
            <a:off x="605124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2" name="Straight Connector 779"/>
          <p:cNvSpPr/>
          <p:nvPr/>
        </p:nvSpPr>
        <p:spPr>
          <a:xfrm>
            <a:off x="1038708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3" name="TextBox 780"/>
          <p:cNvSpPr/>
          <p:nvPr/>
        </p:nvSpPr>
        <p:spPr>
          <a:xfrm>
            <a:off x="2232000" y="3033000"/>
            <a:ext cx="614160" cy="46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m</a:t>
            </a:r>
            <a:r>
              <a:rPr lang="en-US" sz="1600" b="1" u="none" strike="noStrike" baseline="-8000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Z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TextBox 781"/>
          <p:cNvSpPr/>
          <p:nvPr/>
        </p:nvSpPr>
        <p:spPr>
          <a:xfrm>
            <a:off x="3376800" y="1821960"/>
            <a:ext cx="103824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ee-&gt;ZH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TextBox 782"/>
          <p:cNvSpPr/>
          <p:nvPr/>
        </p:nvSpPr>
        <p:spPr>
          <a:xfrm>
            <a:off x="3950640" y="3013200"/>
            <a:ext cx="143820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tt-threshold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Straight Connector 783"/>
          <p:cNvSpPr/>
          <p:nvPr/>
        </p:nvSpPr>
        <p:spPr>
          <a:xfrm>
            <a:off x="6688800" y="2194200"/>
            <a:ext cx="209268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7" name="TextBox 784"/>
          <p:cNvSpPr/>
          <p:nvPr/>
        </p:nvSpPr>
        <p:spPr>
          <a:xfrm>
            <a:off x="6791760" y="1791000"/>
            <a:ext cx="200628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Higgs via W-fusion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TextBox 785"/>
          <p:cNvSpPr/>
          <p:nvPr/>
        </p:nvSpPr>
        <p:spPr>
          <a:xfrm>
            <a:off x="5332680" y="298980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tth-threshold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TextBox 786"/>
          <p:cNvSpPr/>
          <p:nvPr/>
        </p:nvSpPr>
        <p:spPr>
          <a:xfrm>
            <a:off x="9984600" y="3033000"/>
            <a:ext cx="86760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1 TeV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Straight Connector 787"/>
          <p:cNvSpPr/>
          <p:nvPr/>
        </p:nvSpPr>
        <p:spPr>
          <a:xfrm>
            <a:off x="314604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1" name="TextBox 788"/>
          <p:cNvSpPr/>
          <p:nvPr/>
        </p:nvSpPr>
        <p:spPr>
          <a:xfrm>
            <a:off x="2776320" y="3009240"/>
            <a:ext cx="885600" cy="50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2xm</a:t>
            </a:r>
            <a:r>
              <a:rPr lang="en-US" sz="1800" b="1" u="none" strike="noStrike" baseline="-8000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W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TextBox 789"/>
          <p:cNvSpPr/>
          <p:nvPr/>
        </p:nvSpPr>
        <p:spPr>
          <a:xfrm>
            <a:off x="1764360" y="4452840"/>
            <a:ext cx="13384080" cy="411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All Standard Model particles within reach of planned e+e- colliders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High precision tests of Standard Model over wide range to detect onset of New Physics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Machine settings can be “tailored” for specific processes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Centre-of-Mass energy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Beam polarisation (straightforward at linear colliders)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Background free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searches for BSM through beam polarisation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TextBox 790"/>
          <p:cNvSpPr/>
          <p:nvPr/>
        </p:nvSpPr>
        <p:spPr>
          <a:xfrm>
            <a:off x="7449480" y="1383480"/>
            <a:ext cx="1792440" cy="42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New Physics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4" name="Picture 791"/>
          <p:cNvPicPr/>
          <p:nvPr/>
        </p:nvPicPr>
        <p:blipFill>
          <a:blip r:embed="rId2"/>
          <a:stretch/>
        </p:blipFill>
        <p:spPr>
          <a:xfrm>
            <a:off x="2410200" y="7063920"/>
            <a:ext cx="8698680" cy="702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" name="Straight Connector 792"/>
          <p:cNvSpPr/>
          <p:nvPr/>
        </p:nvSpPr>
        <p:spPr>
          <a:xfrm>
            <a:off x="1998720" y="3528720"/>
            <a:ext cx="934056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6" name="TextBox 793"/>
          <p:cNvSpPr/>
          <p:nvPr/>
        </p:nvSpPr>
        <p:spPr>
          <a:xfrm>
            <a:off x="11361600" y="3257280"/>
            <a:ext cx="43488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...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TextBox 794"/>
          <p:cNvSpPr/>
          <p:nvPr/>
        </p:nvSpPr>
        <p:spPr>
          <a:xfrm>
            <a:off x="11887920" y="3365280"/>
            <a:ext cx="289008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Energy reach of LCF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Straight Connector 795"/>
          <p:cNvSpPr/>
          <p:nvPr/>
        </p:nvSpPr>
        <p:spPr>
          <a:xfrm>
            <a:off x="1998720" y="3894480"/>
            <a:ext cx="284760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9" name="TextBox 796"/>
          <p:cNvSpPr/>
          <p:nvPr/>
        </p:nvSpPr>
        <p:spPr>
          <a:xfrm>
            <a:off x="4866120" y="3697560"/>
            <a:ext cx="294192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Energy reach of CC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Straight Connector 797"/>
          <p:cNvSpPr/>
          <p:nvPr/>
        </p:nvSpPr>
        <p:spPr>
          <a:xfrm>
            <a:off x="5722200" y="221940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1" name="TextBox 798"/>
          <p:cNvSpPr/>
          <p:nvPr/>
        </p:nvSpPr>
        <p:spPr>
          <a:xfrm>
            <a:off x="5148000" y="177696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ee-&gt;ZHH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Straight Connector 1"/>
          <p:cNvSpPr/>
          <p:nvPr/>
        </p:nvSpPr>
        <p:spPr>
          <a:xfrm>
            <a:off x="7864200" y="22406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3" name="TextBox 2"/>
          <p:cNvSpPr/>
          <p:nvPr/>
        </p:nvSpPr>
        <p:spPr>
          <a:xfrm>
            <a:off x="7071120" y="293688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LHC discovery?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the full Higgs / top / electroweak program requires polarised beams &amp; ECM up to at least 1 TeV"/>
          <p:cNvSpPr/>
          <p:nvPr/>
        </p:nvSpPr>
        <p:spPr>
          <a:xfrm>
            <a:off x="3422520" y="5357520"/>
            <a:ext cx="7220160" cy="797400"/>
          </a:xfrm>
          <a:prstGeom prst="rect">
            <a:avLst/>
          </a:prstGeom>
          <a:solidFill>
            <a:srgbClr val="FFFB00"/>
          </a:solidFill>
          <a:ln w="63360">
            <a:solidFill>
              <a:srgbClr val="EB469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3360" tIns="63360" rIns="63360" bIns="63360" anchor="t">
            <a:spAutoFit/>
          </a:bodyPr>
          <a:lstStyle/>
          <a:p>
            <a:pPr algn="ctr" defTabSz="1828800">
              <a:lnSpc>
                <a:spcPct val="110000"/>
              </a:lnSpc>
              <a:spcBef>
                <a:spcPts val="5601"/>
              </a:spcBef>
              <a:tabLst>
                <a:tab pos="711360" algn="l"/>
              </a:tabLst>
            </a:pPr>
            <a:r>
              <a:rPr lang="en-FR" sz="200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full Higgs / top / electroweak program requires polarised beams &amp; E</a:t>
            </a:r>
            <a:r>
              <a:rPr lang="en-FR" sz="2000" b="1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CM</a:t>
            </a:r>
            <a:r>
              <a:rPr lang="en-FR" sz="200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up to at least 1 TeV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sldNum" idx="10"/>
          </p:nvPr>
        </p:nvSpPr>
        <p:spPr>
          <a:xfrm>
            <a:off x="14878800" y="8244000"/>
            <a:ext cx="16164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68190C56-2F47-4A3D-811F-84B954A4E19F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10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525240" y="11098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LCWS2024: Linear Colliders teamed up for the upcoming EPSSU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6" name="Textplatzhalter 7"/>
          <p:cNvSpPr/>
          <p:nvPr/>
        </p:nvSpPr>
        <p:spPr>
          <a:xfrm>
            <a:off x="493200" y="1793160"/>
            <a:ext cx="12858480" cy="6382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257040" indent="-257040" defTabSz="97668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all linear colliders share the same scientific goals: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formulate a coherent physics program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define energy stages etc science-driven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7040" indent="-257040" defTabSz="97668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beyond an individual technology: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design a linear collider </a:t>
            </a:r>
            <a:r>
              <a:rPr lang="en-FR" sz="235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facility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infrastructure compatible with various technologies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plus beam-dump / fixed-target exp’s / R&amp;D facilities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7040" indent="-257040" defTabSz="97668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study the Higgs now - but maintain flexibility for the future: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start now with an </a:t>
            </a:r>
            <a:r>
              <a:rPr lang="en-FR" sz="235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affordable</a:t>
            </a: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project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71000" lvl="2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maintain scientific diversity 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71000" lvl="2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strengthen accelerator R&amp;D towards 10 TeV pCoM collider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64200" lvl="1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decide on upgrades / new projects based on future developments - or even break-throughs: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71000" lvl="2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scientifically: HL-LHC could still discover new particles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71000" lvl="2" indent="-257040" defTabSz="9766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75840" algn="l"/>
              </a:tabLst>
            </a:pPr>
            <a:r>
              <a:rPr lang="en-FR" sz="235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technologically: higher gradients / muon cooling / high-field magnets</a:t>
            </a:r>
            <a:endParaRPr lang="en-US" sz="2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37" name="Image" descr="Image"/>
          <p:cNvPicPr/>
          <p:nvPr/>
        </p:nvPicPr>
        <p:blipFill>
          <a:blip r:embed="rId2"/>
          <a:stretch/>
        </p:blipFill>
        <p:spPr>
          <a:xfrm>
            <a:off x="9891000" y="1749600"/>
            <a:ext cx="5546880" cy="369720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238" name="PlaceHolder 3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LCVision – A Unified approach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ldNum" idx="11"/>
          </p:nvPr>
        </p:nvSpPr>
        <p:spPr>
          <a:xfrm>
            <a:off x="14878800" y="8244000"/>
            <a:ext cx="16164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FCEF029A-26A0-485E-B646-2E4F620B9011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11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525240" y="1054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from </a:t>
            </a:r>
            <a:r>
              <a:rPr lang="en-FR" sz="2800" b="1" u="sng" strike="noStrike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2"/>
              </a:rPr>
              <a:t>the remit of the European Strategy Group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1" name="Textplatzhalter 7"/>
          <p:cNvSpPr/>
          <p:nvPr/>
        </p:nvSpPr>
        <p:spPr>
          <a:xfrm>
            <a:off x="493200" y="1662480"/>
            <a:ext cx="14639040" cy="6382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309600" indent="-309600" defTabSz="1176840">
              <a:lnSpc>
                <a:spcPct val="100000"/>
              </a:lnSpc>
              <a:spcBef>
                <a:spcPts val="1545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aim of the Strategy update should be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to develop a visionary and concrete plan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that greatly advances human knowledge in fundamental physics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through the realisation of the next flagship project </a:t>
            </a:r>
            <a:r>
              <a:rPr lang="en-FR" sz="283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at CERN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.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9600" indent="-309600" defTabSz="1176840">
              <a:lnSpc>
                <a:spcPct val="100000"/>
              </a:lnSpc>
              <a:spcBef>
                <a:spcPts val="1545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Strategy update should include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preferred option for the next collider </a:t>
            </a:r>
            <a:r>
              <a:rPr lang="en-FR" sz="283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at CERN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and prioritised alternative options to be pursued if the chosen preferred plan turns out not to be feasible or competitive.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2" name="In order to receive full attention for the LCVision idea: complement a generic, site-independent concept with…"/>
          <p:cNvSpPr/>
          <p:nvPr/>
        </p:nvSpPr>
        <p:spPr>
          <a:xfrm>
            <a:off x="1361160" y="6053400"/>
            <a:ext cx="12648960" cy="1809720"/>
          </a:xfrm>
          <a:prstGeom prst="rect">
            <a:avLst/>
          </a:prstGeom>
          <a:solidFill>
            <a:srgbClr val="FFFB00"/>
          </a:solidFill>
          <a:ln w="63360">
            <a:solidFill>
              <a:srgbClr val="EB469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81720" rIns="81720" bIns="81720" anchor="t">
            <a:spAutoFit/>
          </a:bodyPr>
          <a:lstStyle/>
          <a:p>
            <a:pPr algn="ctr" defTabSz="2353680">
              <a:lnSpc>
                <a:spcPct val="100000"/>
              </a:lnSpc>
              <a:tabLst>
                <a:tab pos="915480" algn="l"/>
              </a:tabLst>
            </a:pPr>
            <a:r>
              <a:rPr lang="en-FR" sz="257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In order to receive full attention for the LCVision idea:</a:t>
            </a:r>
            <a:br>
              <a:rPr sz="2570"/>
            </a:br>
            <a:r>
              <a:rPr lang="en-FR" sz="257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complement </a:t>
            </a:r>
            <a:r>
              <a:rPr lang="en-FR" sz="257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a generic, site-independent concept</a:t>
            </a:r>
            <a:r>
              <a:rPr lang="en-FR" sz="257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with</a:t>
            </a:r>
            <a:endParaRPr lang="en-US" sz="25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2353680">
              <a:lnSpc>
                <a:spcPct val="100000"/>
              </a:lnSpc>
              <a:tabLst>
                <a:tab pos="915480" algn="l"/>
              </a:tabLst>
            </a:pPr>
            <a:r>
              <a:rPr lang="en-FR" sz="257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 concrete proposal for a </a:t>
            </a:r>
            <a:endParaRPr lang="en-US" sz="25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2353680">
              <a:lnSpc>
                <a:spcPct val="100000"/>
              </a:lnSpc>
              <a:tabLst>
                <a:tab pos="915480" algn="l"/>
              </a:tabLst>
            </a:pPr>
            <a:r>
              <a:rPr lang="en-FR" sz="309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Linear Collider Facility (LCF) @ CERN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LCVision and the ESPPU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sldNum" idx="12"/>
          </p:nvPr>
        </p:nvSpPr>
        <p:spPr>
          <a:xfrm>
            <a:off x="14878800" y="8244000"/>
            <a:ext cx="25200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3A59F9CC-24A5-478E-8368-4CD46CB8695E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12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525240" y="1054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for the LCF@CERN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6" name="Textplatzhalter 7"/>
          <p:cNvSpPr/>
          <p:nvPr/>
        </p:nvSpPr>
        <p:spPr>
          <a:xfrm>
            <a:off x="493200" y="1554120"/>
            <a:ext cx="8971920" cy="6382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250920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3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Philosophy:</a:t>
            </a:r>
            <a:endParaRPr lang="en-US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leverage all the excellent work done for ILC &amp; CLIC in the past 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45080" lvl="2" indent="-250920" defTabSz="953280">
              <a:lnSpc>
                <a:spcPct val="100000"/>
              </a:lnSpc>
              <a:spcBef>
                <a:spcPts val="516"/>
              </a:spcBef>
              <a:buClr>
                <a:srgbClr val="EB469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1870" b="0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reliable costing etc</a:t>
            </a:r>
            <a:endParaRPr lang="en-US" sz="18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045080" lvl="2" indent="-250920" defTabSz="953280">
              <a:lnSpc>
                <a:spcPct val="100000"/>
              </a:lnSpc>
              <a:spcBef>
                <a:spcPts val="516"/>
              </a:spcBef>
              <a:buClr>
                <a:srgbClr val="EB469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1870" b="0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“ready to build”</a:t>
            </a:r>
            <a:endParaRPr lang="en-US" sz="18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gently modernize to turn into true flagship project for CERN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0920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3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Superconducting RF technology (like ILC)</a:t>
            </a:r>
            <a:endParaRPr lang="en-US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successful construction &amp; operation of Eu.XFEL, LCLS-II…</a:t>
            </a:r>
            <a:br>
              <a:rPr sz="2090"/>
            </a:b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=&gt; no large-scale demonstrator step needed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lab experience and production capacities in industry globally </a:t>
            </a:r>
            <a:br>
              <a:rPr sz="2090"/>
            </a:b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=&gt; opportunity to take burden off CERN’s shoulders 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EB469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choice for fastest implementation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0920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3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Scope project to be a flagship project for CERN </a:t>
            </a:r>
            <a:endParaRPr lang="en-US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FF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2 interaction regions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higher luminosity than ILC (possible due to Q</a:t>
            </a:r>
            <a:r>
              <a:rPr lang="en-FR" sz="2089" b="0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0</a:t>
            </a: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=</a:t>
            </a:r>
            <a:r>
              <a:rPr lang="en-FR" sz="209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2</a:t>
            </a: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E10)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add-on facilities (Beyond Collider, R&amp;D / irradiation facilities)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attaractive upgrade perspectives with advanced technologies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1" indent="-250920" defTabSz="953280">
              <a:lnSpc>
                <a:spcPct val="100000"/>
              </a:lnSpc>
              <a:spcBef>
                <a:spcPts val="516"/>
              </a:spcBef>
              <a:buClr>
                <a:srgbClr val="EB469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90" b="0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but stay affordable, wrt to CERN budget</a:t>
            </a:r>
            <a:endParaRPr lang="en-US" sz="2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7" name="LCF_footprint.pdf" descr="LCF_footprint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942840" y="344520"/>
            <a:ext cx="5365800" cy="4056840"/>
          </a:xfrm>
          <a:prstGeom prst="rect">
            <a:avLst/>
          </a:prstGeom>
          <a:noFill/>
          <a:ln w="12600">
            <a:noFill/>
          </a:ln>
        </p:spPr>
      </p:pic>
      <p:pic>
        <p:nvPicPr>
          <p:cNvPr id="248" name="2017-03-20-XFEL-Beschleunigertunnel_0019.jpg" descr="2017-03-20-XFEL-Beschleunigertunnel_00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5520" y="2542680"/>
            <a:ext cx="7121160" cy="2653200"/>
          </a:xfrm>
          <a:prstGeom prst="rect">
            <a:avLst/>
          </a:prstGeom>
          <a:noFill/>
          <a:ln w="12600">
            <a:noFill/>
          </a:ln>
        </p:spPr>
      </p:pic>
      <p:grpSp>
        <p:nvGrpSpPr>
          <p:cNvPr id="249" name="Group"/>
          <p:cNvGrpSpPr/>
          <p:nvPr/>
        </p:nvGrpSpPr>
        <p:grpSpPr>
          <a:xfrm>
            <a:off x="9633960" y="4555800"/>
            <a:ext cx="5922360" cy="3744000"/>
            <a:chOff x="9633960" y="4555800"/>
            <a:chExt cx="5922360" cy="3744000"/>
          </a:xfrm>
        </p:grpSpPr>
        <p:pic>
          <p:nvPicPr>
            <p:cNvPr id="250" name="Image" descr="Image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9633960" y="4555800"/>
              <a:ext cx="5616000" cy="3744000"/>
            </a:xfrm>
            <a:prstGeom prst="rect">
              <a:avLst/>
            </a:prstGeom>
            <a:noFill/>
            <a:ln w="12600">
              <a:noFill/>
            </a:ln>
          </p:spPr>
        </p:pic>
        <p:sp>
          <p:nvSpPr>
            <p:cNvPr id="251" name="Star"/>
            <p:cNvSpPr/>
            <p:nvPr/>
          </p:nvSpPr>
          <p:spPr>
            <a:xfrm>
              <a:off x="13521240" y="6608160"/>
              <a:ext cx="607680" cy="58032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588425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8680" tIns="58680" rIns="58680" bIns="58680" numCol="1" spcCol="0" anchor="ctr">
              <a:noAutofit/>
            </a:bodyPr>
            <a:lstStyle/>
            <a:p>
              <a:endPara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252" name="ILC spec"/>
            <p:cNvSpPr/>
            <p:nvPr/>
          </p:nvSpPr>
          <p:spPr>
            <a:xfrm>
              <a:off x="12108960" y="6494760"/>
              <a:ext cx="1343160" cy="4712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58680" tIns="58680" rIns="58680" bIns="58680" numCol="1" spcCol="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FR" sz="2320" b="1" u="none" strike="noStrike">
                  <a:solidFill>
                    <a:srgbClr val="588425"/>
                  </a:solidFill>
                  <a:effectLst/>
                  <a:uFillTx/>
                  <a:latin typeface="Arial"/>
                  <a:ea typeface="DejaVu Sans"/>
                </a:rPr>
                <a:t>ILC spec</a:t>
              </a:r>
              <a:endParaRPr lang="en-US" sz="232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53" name="Star"/>
            <p:cNvSpPr/>
            <p:nvPr/>
          </p:nvSpPr>
          <p:spPr>
            <a:xfrm>
              <a:off x="13549680" y="5671080"/>
              <a:ext cx="607680" cy="58032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FF2F92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8680" tIns="58680" rIns="58680" bIns="58680" numCol="1" spcCol="0" anchor="ctr">
              <a:noAutofit/>
            </a:bodyPr>
            <a:lstStyle/>
            <a:p>
              <a:endPara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254" name="LCF spec"/>
            <p:cNvSpPr/>
            <p:nvPr/>
          </p:nvSpPr>
          <p:spPr>
            <a:xfrm>
              <a:off x="14115240" y="5916960"/>
              <a:ext cx="1441080" cy="4712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58680" tIns="58680" rIns="58680" bIns="58680" numCol="1" spcCol="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FR" sz="2320" b="1" u="none" strike="noStrike">
                  <a:solidFill>
                    <a:srgbClr val="FF2F92"/>
                  </a:solidFill>
                  <a:effectLst/>
                  <a:uFillTx/>
                  <a:latin typeface="Arial"/>
                  <a:ea typeface="DejaVu Sans"/>
                </a:rPr>
                <a:t>LCF spec</a:t>
              </a:r>
              <a:endParaRPr lang="en-US" sz="232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55" name="PlaceHolder 3"/>
          <p:cNvSpPr>
            <a:spLocks noGrp="1"/>
          </p:cNvSpPr>
          <p:nvPr>
            <p:ph type="title"/>
          </p:nvPr>
        </p:nvSpPr>
        <p:spPr>
          <a:xfrm>
            <a:off x="-352800" y="18252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General Considerations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6" name="In order to receive full attention for the LCVision idea: complement a generic, site-independent concept with…"/>
          <p:cNvSpPr/>
          <p:nvPr/>
        </p:nvSpPr>
        <p:spPr>
          <a:xfrm>
            <a:off x="898920" y="3848040"/>
            <a:ext cx="12648960" cy="634680"/>
          </a:xfrm>
          <a:prstGeom prst="rect">
            <a:avLst/>
          </a:prstGeom>
          <a:solidFill>
            <a:srgbClr val="FFFB00"/>
          </a:solidFill>
          <a:ln w="63360">
            <a:solidFill>
              <a:srgbClr val="EB469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81720" rIns="81720" bIns="81720" anchor="t">
            <a:spAutoFit/>
          </a:bodyPr>
          <a:lstStyle/>
          <a:p>
            <a:pPr algn="ctr" defTabSz="2353680">
              <a:lnSpc>
                <a:spcPct val="100000"/>
              </a:lnSpc>
              <a:tabLst>
                <a:tab pos="915480" algn="l"/>
              </a:tabLst>
            </a:pPr>
            <a:r>
              <a:rPr lang="en-US" sz="309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LCF in 2025 is NOT the ILC as planned in Japan in 2016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ldNum" idx="13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BF29C68D-11E5-42D7-A94B-C1AEE9C46108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13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/>
          </p:nvPr>
        </p:nvSpPr>
        <p:spPr>
          <a:xfrm>
            <a:off x="525240" y="1112400"/>
            <a:ext cx="14639040" cy="57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For LCF-SCRF and other e+e- colliders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9" name="all_lumi_vs_logE.pdf" descr="all_lumi_vs_logE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600" y="2244960"/>
            <a:ext cx="7527600" cy="5466960"/>
          </a:xfrm>
          <a:prstGeom prst="rect">
            <a:avLst/>
          </a:prstGeom>
          <a:noFill/>
          <a:ln w="12600">
            <a:noFill/>
          </a:ln>
        </p:spPr>
      </p:pic>
      <p:pic>
        <p:nvPicPr>
          <p:cNvPr id="260" name="all_power_vs_logE.pdf" descr="all_power_vs_logE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720560" y="2078640"/>
            <a:ext cx="7799760" cy="56692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261" name="PlaceHolder 3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Luminosity and Power Consumption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62" name="Picture 20"/>
          <p:cNvPicPr/>
          <p:nvPr/>
        </p:nvPicPr>
        <p:blipFill>
          <a:blip r:embed="rId4"/>
          <a:stretch/>
        </p:blipFill>
        <p:spPr>
          <a:xfrm>
            <a:off x="618840" y="2048400"/>
            <a:ext cx="2278800" cy="513720"/>
          </a:xfrm>
          <a:prstGeom prst="rect">
            <a:avLst/>
          </a:prstGeom>
          <a:noFill/>
          <a:ln w="25560">
            <a:solidFill>
              <a:srgbClr val="C00000"/>
            </a:solidFill>
            <a:round/>
          </a:ln>
        </p:spPr>
      </p:pic>
      <p:pic>
        <p:nvPicPr>
          <p:cNvPr id="263" name="Picture 21"/>
          <p:cNvPicPr/>
          <p:nvPr/>
        </p:nvPicPr>
        <p:blipFill>
          <a:blip r:embed="rId5"/>
          <a:stretch/>
        </p:blipFill>
        <p:spPr>
          <a:xfrm>
            <a:off x="4929480" y="6008400"/>
            <a:ext cx="1996200" cy="513720"/>
          </a:xfrm>
          <a:prstGeom prst="rect">
            <a:avLst/>
          </a:prstGeom>
          <a:noFill/>
          <a:ln w="25560">
            <a:solidFill>
              <a:srgbClr val="C00000"/>
            </a:solidFill>
            <a:round/>
          </a:ln>
        </p:spPr>
      </p:pic>
      <p:sp>
        <p:nvSpPr>
          <p:cNvPr id="264" name="TextBox 263"/>
          <p:cNvSpPr txBox="1"/>
          <p:nvPr/>
        </p:nvSpPr>
        <p:spPr>
          <a:xfrm>
            <a:off x="3018600" y="2042640"/>
            <a:ext cx="4458600" cy="739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2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Luminosity and energy frontier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10166400" y="1756800"/>
            <a:ext cx="312516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2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Sustainability Frontier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6" name="Plus 1"/>
          <p:cNvSpPr/>
          <p:nvPr/>
        </p:nvSpPr>
        <p:spPr>
          <a:xfrm>
            <a:off x="6999480" y="4185720"/>
            <a:ext cx="856080" cy="856080"/>
          </a:xfrm>
          <a:prstGeom prst="mathPlus">
            <a:avLst>
              <a:gd name="adj1" fmla="val 2352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Electroweak Precision Observables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2" name="Picture 27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30480" y="1359000"/>
            <a:ext cx="9765720" cy="5486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3" name="TextBox 272"/>
          <p:cNvSpPr txBox="1"/>
          <p:nvPr/>
        </p:nvSpPr>
        <p:spPr>
          <a:xfrm>
            <a:off x="10242000" y="2230560"/>
            <a:ext cx="5046872" cy="4430528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Considerable improvement by LC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Often competitive with </a:t>
            </a:r>
            <a:r>
              <a:rPr lang="en-US" sz="2200" b="0" u="none" strike="noStrike" dirty="0" err="1">
                <a:solidFill>
                  <a:srgbClr val="0000FF"/>
                </a:solidFill>
                <a:effectLst/>
                <a:uFillTx/>
                <a:latin typeface="Arial"/>
              </a:rPr>
              <a:t>FCCee</a:t>
            </a: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Beam </a:t>
            </a:r>
            <a:r>
              <a:rPr lang="en-US" sz="2200" b="0" u="none" strike="noStrike" dirty="0" err="1">
                <a:solidFill>
                  <a:srgbClr val="FF0000"/>
                </a:solidFill>
                <a:effectLst/>
                <a:uFillTx/>
                <a:latin typeface="Arial"/>
              </a:rPr>
              <a:t>polarisation</a:t>
            </a:r>
            <a:r>
              <a:rPr lang="en-US" sz="22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 compensates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lvl="1"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   for factor 40 in luminosity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Differences dilute further when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taking conservative (realistic?)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theory errors into account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Experimental uncertainties not taken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into account 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FD5540A-0B6F-4C1E-A862-B7DD224DDE51}" type="slidenum">
              <a:rPr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Higgs-strahlung at lepton colliders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5" name="Picture 19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69280" y="3153240"/>
            <a:ext cx="4242600" cy="2964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6" name="TextBox 192"/>
          <p:cNvSpPr/>
          <p:nvPr/>
        </p:nvSpPr>
        <p:spPr>
          <a:xfrm>
            <a:off x="581760" y="6536880"/>
            <a:ext cx="2787840" cy="413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Higgs Recoil Mass: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7" name="Rectangle 194"/>
          <p:cNvSpPr/>
          <p:nvPr/>
        </p:nvSpPr>
        <p:spPr>
          <a:xfrm>
            <a:off x="2847960" y="4692960"/>
            <a:ext cx="5578200" cy="1042200"/>
          </a:xfrm>
          <a:prstGeom prst="rect">
            <a:avLst/>
          </a:prstGeom>
          <a:gradFill rotWithShape="0">
            <a:gsLst>
              <a:gs pos="0">
                <a:srgbClr val="000080">
                  <a:alpha val="30000"/>
                </a:srgbClr>
              </a:gs>
              <a:gs pos="100000">
                <a:srgbClr val="FFFFFF">
                  <a:alpha val="30000"/>
                </a:srgbClr>
              </a:gs>
            </a:gsLst>
            <a:lin ang="2700000"/>
          </a:gradFill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8" name="TextBox 195"/>
          <p:cNvSpPr/>
          <p:nvPr/>
        </p:nvSpPr>
        <p:spPr>
          <a:xfrm>
            <a:off x="4563360" y="3332160"/>
            <a:ext cx="2973960" cy="96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Well measurable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0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decay leptons from Z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Symbol"/>
                <a:ea typeface="Symbol"/>
              </a:rPr>
              <a:t>μ</a:t>
            </a:r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 Pairs, e pairs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TextBox 196"/>
          <p:cNvSpPr/>
          <p:nvPr/>
        </p:nvSpPr>
        <p:spPr>
          <a:xfrm>
            <a:off x="560160" y="1463040"/>
            <a:ext cx="9788040" cy="133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Powerful channel for unbiased tagging of Higgs Events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Absolute normalisation of Higgs couplings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Sensitivity to invisible Higgs decays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        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0" name="TextBox 197"/>
          <p:cNvSpPr/>
          <p:nvPr/>
        </p:nvSpPr>
        <p:spPr>
          <a:xfrm>
            <a:off x="4266360" y="4863960"/>
            <a:ext cx="3277080" cy="679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No assumption on Higgs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000" b="0" u="none" strike="noStrike">
                <a:solidFill>
                  <a:srgbClr val="008000"/>
                </a:solidFill>
                <a:effectLst/>
                <a:uFillTx/>
                <a:latin typeface="Arial"/>
                <a:ea typeface="DejaVu Sans"/>
              </a:rPr>
              <a:t>      decay modes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1" name="RecoilMassLep250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0240" y="1166040"/>
            <a:ext cx="7198920" cy="492624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282" name="TextBox 199"/>
          <p:cNvSpPr/>
          <p:nvPr/>
        </p:nvSpPr>
        <p:spPr>
          <a:xfrm>
            <a:off x="9182880" y="6475680"/>
            <a:ext cx="5648040" cy="133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Clean and sharp peak in Z recoil spectrum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Illustrates precision that can be expected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from e+e- colliders 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5BD9C91-6337-C571-34F5-45D40E14EF5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613446" y="6515242"/>
                <a:ext cx="7681467" cy="823385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240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240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2400">
                              <a:latin typeface="Cambria Math" panose="02040503050406030204" pitchFamily="18" charset="0"/>
                            </a:rPr>
                            <m:t>𝑟𝑒𝑐𝑜𝑖𝑙</m:t>
                          </m:r>
                        </m:sub>
                        <m:sup>
                          <m:r>
                            <a:rPr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240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240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240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240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40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240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ad>
                        <m:radPr>
                          <m:ctrlPr>
                            <a:rPr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240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5BD9C91-6337-C571-34F5-45D40E14E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446" y="6515242"/>
                <a:ext cx="7681467" cy="8233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Precision matters ...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4" name="TextBox 201"/>
          <p:cNvSpPr/>
          <p:nvPr/>
        </p:nvSpPr>
        <p:spPr>
          <a:xfrm>
            <a:off x="2182320" y="1249920"/>
            <a:ext cx="8769240" cy="71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Example for illustration: Coupling precision after full LCF programme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5" name="TextBox 202"/>
          <p:cNvSpPr/>
          <p:nvPr/>
        </p:nvSpPr>
        <p:spPr>
          <a:xfrm>
            <a:off x="1947960" y="7381800"/>
            <a:ext cx="7814520" cy="796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Different new physics models lead to different patterns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6" name="Picture 20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371600" y="2297520"/>
            <a:ext cx="5584320" cy="4603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7" name="Picture 20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6240" y="2345040"/>
            <a:ext cx="5511960" cy="460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8" name="TextBox 205"/>
          <p:cNvSpPr/>
          <p:nvPr/>
        </p:nvSpPr>
        <p:spPr>
          <a:xfrm>
            <a:off x="3056400" y="5227920"/>
            <a:ext cx="235836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Supersymmetry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9" name="TextBox 206"/>
          <p:cNvSpPr/>
          <p:nvPr/>
        </p:nvSpPr>
        <p:spPr>
          <a:xfrm>
            <a:off x="9542520" y="3674520"/>
            <a:ext cx="2543760" cy="45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Composite Higgs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0" name="DeltaHXX_SM_LCF_MI_S12s_withBSM.pdf" descr="DeltaHXX_SM_LCF_MI_S12s_withBSM.pd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379320" y="1739880"/>
            <a:ext cx="8098200" cy="5883840"/>
          </a:xfrm>
          <a:prstGeom prst="rect">
            <a:avLst/>
          </a:prstGeom>
          <a:noFill/>
          <a:ln w="38160">
            <a:solidFill>
              <a:srgbClr val="008F00"/>
            </a:solidFill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The Higgs Potential  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Picture 21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46760" y="6678720"/>
            <a:ext cx="3818520" cy="758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Picture 21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32840" y="1119960"/>
            <a:ext cx="3980160" cy="3228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4" name="Picture 22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039160" y="1097280"/>
            <a:ext cx="4227120" cy="3228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5" name="TextBox 221"/>
          <p:cNvSpPr/>
          <p:nvPr/>
        </p:nvSpPr>
        <p:spPr>
          <a:xfrm>
            <a:off x="3006360" y="3149640"/>
            <a:ext cx="149400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t=0, T&gt;&gt;0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6" name="TextBox 222"/>
          <p:cNvSpPr/>
          <p:nvPr/>
        </p:nvSpPr>
        <p:spPr>
          <a:xfrm>
            <a:off x="8765640" y="2542320"/>
            <a:ext cx="193320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“Today”, T=0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7" name="TextBox 223"/>
          <p:cNvSpPr/>
          <p:nvPr/>
        </p:nvSpPr>
        <p:spPr>
          <a:xfrm>
            <a:off x="8866800" y="4350240"/>
            <a:ext cx="4551120" cy="82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Broken  (electroweak) symmetry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and massive particles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8" name="TextBox 224"/>
          <p:cNvSpPr/>
          <p:nvPr/>
        </p:nvSpPr>
        <p:spPr>
          <a:xfrm>
            <a:off x="2985480" y="4336920"/>
            <a:ext cx="4467600" cy="82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Perfect (electroweak) symmetry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and massless particles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9" name="TextBox 225"/>
          <p:cNvSpPr/>
          <p:nvPr/>
        </p:nvSpPr>
        <p:spPr>
          <a:xfrm>
            <a:off x="2985480" y="5276880"/>
            <a:ext cx="7953840" cy="301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Two questions: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Shape of “today's” Higgs Potential?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Transition from symmetric, unbroken to broken phase?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0" name="TextBox 226"/>
          <p:cNvSpPr/>
          <p:nvPr/>
        </p:nvSpPr>
        <p:spPr>
          <a:xfrm>
            <a:off x="6966720" y="6798240"/>
            <a:ext cx="404388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=&gt; Triple Higgs-self coupling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1" name="Picture 22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520720" y="6147720"/>
            <a:ext cx="2032200" cy="18982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357480" y="20124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Higgs Self Coupling measurement  - Ingredients to cross section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3" name="Picture 26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56720" y="1266480"/>
            <a:ext cx="6906600" cy="444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4" name="Picture 26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6960" y="2167200"/>
            <a:ext cx="3490200" cy="2478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5" name="TextBox 270"/>
          <p:cNvSpPr/>
          <p:nvPr/>
        </p:nvSpPr>
        <p:spPr>
          <a:xfrm>
            <a:off x="524160" y="7950240"/>
            <a:ext cx="45032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i="1" u="sng" strike="noStrike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4"/>
              </a:rPr>
              <a:t>Slide from Julie Munch Torndal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6" name="TextBox 271"/>
          <p:cNvSpPr/>
          <p:nvPr/>
        </p:nvSpPr>
        <p:spPr>
          <a:xfrm>
            <a:off x="1188720" y="1743120"/>
            <a:ext cx="2452680" cy="401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Di-Higgsstrahlung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7" name="TextBox 272"/>
          <p:cNvSpPr/>
          <p:nvPr/>
        </p:nvSpPr>
        <p:spPr>
          <a:xfrm>
            <a:off x="1110960" y="4802400"/>
            <a:ext cx="2604960" cy="3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Dominates below 1 TeV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8" name="TextBox 273"/>
          <p:cNvSpPr/>
          <p:nvPr/>
        </p:nvSpPr>
        <p:spPr>
          <a:xfrm>
            <a:off x="12119760" y="1635120"/>
            <a:ext cx="2452680" cy="401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WW Fusion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9" name="TextBox 274"/>
          <p:cNvSpPr/>
          <p:nvPr/>
        </p:nvSpPr>
        <p:spPr>
          <a:xfrm>
            <a:off x="12042000" y="4694400"/>
            <a:ext cx="2630880" cy="3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Dominates above 1 TeV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0" name="TextBox 275"/>
          <p:cNvSpPr/>
          <p:nvPr/>
        </p:nvSpPr>
        <p:spPr>
          <a:xfrm>
            <a:off x="1149840" y="5616720"/>
            <a:ext cx="3380760" cy="401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Constructive Interference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1" name="Picture 27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07920" y="6065280"/>
            <a:ext cx="7954200" cy="1794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2" name="TextBox 277"/>
          <p:cNvSpPr/>
          <p:nvPr/>
        </p:nvSpPr>
        <p:spPr>
          <a:xfrm>
            <a:off x="10618560" y="5649840"/>
            <a:ext cx="3225240" cy="401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Destructive Interference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3" name="Picture 27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368720" y="6103800"/>
            <a:ext cx="4732200" cy="1845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" name="Picture 27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632320" y="2209680"/>
            <a:ext cx="3007800" cy="19782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sldNum" idx="14"/>
          </p:nvPr>
        </p:nvSpPr>
        <p:spPr>
          <a:xfrm>
            <a:off x="112496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B1513B4-E53B-4101-961A-332A74F237DD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19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0" y="1176480"/>
            <a:ext cx="14637960" cy="58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FR" sz="24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tree-level access to self-coupling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title"/>
          </p:nvPr>
        </p:nvSpPr>
        <p:spPr>
          <a:xfrm>
            <a:off x="0" y="217440"/>
            <a:ext cx="11628360" cy="5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Di Higgs Production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8" name="Textplatzhalter 7"/>
          <p:cNvSpPr/>
          <p:nvPr/>
        </p:nvSpPr>
        <p:spPr>
          <a:xfrm>
            <a:off x="391320" y="1585080"/>
            <a:ext cx="5990400" cy="6321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253800" indent="-253800" defTabSz="96516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550 GeV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~ peak of </a:t>
            </a:r>
            <a:r>
              <a:rPr lang="en-FR" sz="2110" b="1" u="none" strike="noStrike">
                <a:solidFill>
                  <a:srgbClr val="BF3CF3"/>
                </a:solidFill>
                <a:effectLst/>
                <a:uFillTx/>
                <a:latin typeface="Arial"/>
                <a:ea typeface="DejaVu Sans"/>
              </a:rPr>
              <a:t>ZHH 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cross-section 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516"/>
              </a:spcBef>
              <a:buClr>
                <a:srgbClr val="559CF3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rgbClr val="559CF3"/>
                </a:solidFill>
                <a:effectLst/>
                <a:uFillTx/>
                <a:latin typeface="Arial"/>
                <a:ea typeface="DejaVu Sans"/>
              </a:rPr>
              <a:t>vvHH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becomes just about visible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2058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together for SM case: </a:t>
            </a:r>
            <a:br>
              <a:rPr sz="2110"/>
            </a:b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∆𝝹</a:t>
            </a:r>
            <a:r>
              <a:rPr lang="en-FR" sz="2108" b="1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𝜆 </a:t>
            </a: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= </a:t>
            </a:r>
            <a:r>
              <a:rPr lang="en-FR" sz="211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11%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(15%) for </a:t>
            </a: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8ab</a:t>
            </a:r>
            <a:r>
              <a:rPr lang="en-FR" sz="210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(4ab</a:t>
            </a:r>
            <a:r>
              <a:rPr lang="en-FR" sz="2108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)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3800" indent="-253800" defTabSz="96516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dependence on 𝜆</a:t>
            </a:r>
            <a:r>
              <a:rPr lang="en-FR" sz="2110" b="1" u="none" strike="noStrike">
                <a:solidFill>
                  <a:srgbClr val="008F00"/>
                </a:solidFill>
                <a:effectLst/>
                <a:uFillTx/>
                <a:latin typeface="Arial"/>
                <a:ea typeface="DejaVu Sans"/>
              </a:rPr>
              <a:t>: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516"/>
              </a:spcBef>
              <a:buClr>
                <a:srgbClr val="BD38F2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rgbClr val="BD38F2"/>
                </a:solidFill>
                <a:effectLst/>
                <a:uFillTx/>
                <a:latin typeface="Arial"/>
                <a:ea typeface="DejaVu Sans"/>
              </a:rPr>
              <a:t>ZHH</a:t>
            </a:r>
            <a:r>
              <a:rPr lang="en-FR" sz="2110" b="0" u="none" strike="noStrike">
                <a:solidFill>
                  <a:srgbClr val="BD38F2"/>
                </a:solidFill>
                <a:effectLst/>
                <a:uFillTx/>
                <a:latin typeface="Arial"/>
                <a:ea typeface="DejaVu Sans"/>
              </a:rPr>
              <a:t>: </a:t>
            </a:r>
            <a:r>
              <a:rPr lang="en-FR" sz="2110" b="1" u="none" strike="noStrike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constructive</a:t>
            </a:r>
            <a:r>
              <a:rPr lang="en-FR" sz="2110" b="0" u="none" strike="noStrike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 interference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516"/>
              </a:spcBef>
              <a:buClr>
                <a:srgbClr val="5194E6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rgbClr val="5194E6"/>
                </a:solidFill>
                <a:effectLst/>
                <a:uFillTx/>
                <a:latin typeface="Arial"/>
                <a:ea typeface="DejaVu Sans"/>
              </a:rPr>
              <a:t>vvHH</a:t>
            </a:r>
            <a:r>
              <a:rPr lang="en-FR" sz="2110" b="0" u="none" strike="noStrike">
                <a:solidFill>
                  <a:srgbClr val="5194E6"/>
                </a:solidFill>
                <a:effectLst/>
                <a:uFillTx/>
                <a:latin typeface="Arial"/>
                <a:ea typeface="DejaVu Sans"/>
              </a:rPr>
              <a:t>: </a:t>
            </a:r>
            <a:r>
              <a:rPr lang="en-FR" sz="2110" b="1" u="none" strike="noStrike">
                <a:solidFill>
                  <a:srgbClr val="0433FF"/>
                </a:solidFill>
                <a:effectLst/>
                <a:uFillTx/>
                <a:latin typeface="Arial"/>
                <a:ea typeface="DejaVu Sans"/>
              </a:rPr>
              <a:t>destructive</a:t>
            </a:r>
            <a:r>
              <a:rPr lang="en-FR" sz="2110" b="0" u="none" strike="noStrike">
                <a:solidFill>
                  <a:srgbClr val="0433FF"/>
                </a:solidFill>
                <a:effectLst/>
                <a:uFillTx/>
                <a:latin typeface="Arial"/>
                <a:ea typeface="DejaVu Sans"/>
              </a:rPr>
              <a:t> interference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516"/>
              </a:spcBef>
              <a:buClr>
                <a:srgbClr val="008F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rgbClr val="008F00"/>
                </a:solidFill>
                <a:effectLst/>
                <a:uFillTx/>
                <a:latin typeface="Arial"/>
                <a:ea typeface="DejaVu Sans"/>
              </a:rPr>
              <a:t>together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: ~const absolute precision </a:t>
            </a:r>
            <a:br>
              <a:rPr sz="2110"/>
            </a:b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as function of 𝜆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3800" indent="-253800" defTabSz="96516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1-3 TeV: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FR" sz="2110" b="1" u="none" strike="noStrike">
                <a:solidFill>
                  <a:srgbClr val="559CF3"/>
                </a:solidFill>
                <a:effectLst/>
                <a:uFillTx/>
                <a:latin typeface="Arial"/>
                <a:ea typeface="DejaVu Sans"/>
              </a:rPr>
              <a:t>vvHH 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becoming dominant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55920" lvl="1" indent="-253800" defTabSz="965160">
              <a:lnSpc>
                <a:spcPct val="100000"/>
              </a:lnSpc>
              <a:spcBef>
                <a:spcPts val="2058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∆𝝹</a:t>
            </a:r>
            <a:r>
              <a:rPr lang="en-FR" sz="2108" b="1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𝜆 </a:t>
            </a: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= </a:t>
            </a:r>
            <a:r>
              <a:rPr lang="en-FR" sz="2110" b="1" u="none" strike="noStrike">
                <a:solidFill>
                  <a:srgbClr val="548121"/>
                </a:solidFill>
                <a:effectLst/>
                <a:uFillTx/>
                <a:latin typeface="Arial"/>
                <a:ea typeface="DejaVu Sans"/>
              </a:rPr>
              <a:t>0.04</a:t>
            </a:r>
            <a:r>
              <a:rPr lang="en-FR" sz="211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(8ab-1)</a:t>
            </a:r>
            <a:r>
              <a:rPr lang="en-FR" sz="210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over wide range of </a:t>
            </a: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𝝹</a:t>
            </a:r>
            <a:r>
              <a:rPr lang="en-FR" sz="2108" b="1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𝜆 </a:t>
            </a:r>
            <a:br>
              <a:rPr sz="2110"/>
            </a:b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(except 𝝹</a:t>
            </a:r>
            <a:r>
              <a:rPr lang="en-FR" sz="2108" b="0" u="none" strike="noStrike" baseline="-5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𝜆</a:t>
            </a:r>
            <a:r>
              <a:rPr lang="en-FR" sz="211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~ 1.5)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3800" indent="-253800" defTabSz="965160">
              <a:lnSpc>
                <a:spcPct val="100000"/>
              </a:lnSpc>
              <a:spcBef>
                <a:spcPts val="2058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11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quantitative improvement and qualitatively new information wrt HL-LHC</a:t>
            </a:r>
            <a:endParaRPr lang="en-US" sz="211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19" name="Group"/>
          <p:cNvGrpSpPr/>
          <p:nvPr/>
        </p:nvGrpSpPr>
        <p:grpSpPr>
          <a:xfrm>
            <a:off x="5697360" y="1044720"/>
            <a:ext cx="5349960" cy="4529880"/>
            <a:chOff x="5697360" y="1044720"/>
            <a:chExt cx="5349960" cy="4529880"/>
          </a:xfrm>
        </p:grpSpPr>
        <p:pic>
          <p:nvPicPr>
            <p:cNvPr id="320" name="Image" descr="Image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5697360" y="1044720"/>
              <a:ext cx="5349960" cy="4529880"/>
            </a:xfrm>
            <a:prstGeom prst="rect">
              <a:avLst/>
            </a:prstGeom>
            <a:noFill/>
            <a:ln w="12600">
              <a:noFill/>
            </a:ln>
          </p:spPr>
        </p:pic>
        <p:sp>
          <p:nvSpPr>
            <p:cNvPr id="321" name="Line"/>
            <p:cNvSpPr/>
            <p:nvPr/>
          </p:nvSpPr>
          <p:spPr>
            <a:xfrm flipV="1">
              <a:off x="7392960" y="1406880"/>
              <a:ext cx="360" cy="3350880"/>
            </a:xfrm>
            <a:prstGeom prst="line">
              <a:avLst/>
            </a:prstGeom>
            <a:ln w="25560">
              <a:solidFill>
                <a:srgbClr val="FF2F92"/>
              </a:solidFill>
              <a:prstDash val="sysDot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8680" tIns="58680" rIns="58680" bIns="58680" numCol="1" spcCol="0" anchor="t">
              <a:noAutofit/>
            </a:bodyPr>
            <a:lstStyle/>
            <a:p>
              <a:endPara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322" name="550"/>
            <p:cNvSpPr/>
            <p:nvPr/>
          </p:nvSpPr>
          <p:spPr>
            <a:xfrm>
              <a:off x="7165800" y="4743000"/>
              <a:ext cx="442800" cy="3524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58680" tIns="58680" rIns="58680" bIns="58680" numCol="1" spcCol="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FR" sz="1540" b="1" u="none" strike="noStrike">
                  <a:solidFill>
                    <a:srgbClr val="EB4691"/>
                  </a:solidFill>
                  <a:effectLst/>
                  <a:uFillTx/>
                  <a:latin typeface="Arial"/>
                  <a:ea typeface="DejaVu Sans"/>
                </a:rPr>
                <a:t>550</a:t>
              </a:r>
              <a:endParaRPr lang="en-US" sz="154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pic>
        <p:nvPicPr>
          <p:cNvPr id="323" name="dkala_abs_vs_kala_ILC550_LCVision60.pdf" descr="dkala_abs_vs_kala_ILC550_LCVision60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822600" y="222840"/>
            <a:ext cx="5710320" cy="4149000"/>
          </a:xfrm>
          <a:prstGeom prst="rect">
            <a:avLst/>
          </a:prstGeom>
          <a:noFill/>
          <a:ln w="38160">
            <a:solidFill>
              <a:srgbClr val="E1327B"/>
            </a:solidFill>
            <a:miter/>
          </a:ln>
        </p:spPr>
      </p:pic>
      <p:pic>
        <p:nvPicPr>
          <p:cNvPr id="324" name="lambda_significance_LC550_8ab_asymHLLHCabs_update.pdf" descr="lambda_significance_LC550_8ab_asymHLLHCabs_update.pd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0840" y="4068720"/>
            <a:ext cx="6182280" cy="4480920"/>
          </a:xfrm>
          <a:prstGeom prst="rect">
            <a:avLst/>
          </a:prstGeom>
          <a:noFill/>
          <a:ln w="38160">
            <a:solidFill>
              <a:srgbClr val="548121"/>
            </a:solidFill>
            <a:miter/>
          </a:ln>
        </p:spPr>
      </p:pic>
      <p:pic>
        <p:nvPicPr>
          <p:cNvPr id="325" name="Image" descr="Image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653040" y="5052240"/>
            <a:ext cx="2633400" cy="2415600"/>
          </a:xfrm>
          <a:prstGeom prst="rect">
            <a:avLst/>
          </a:prstGeom>
          <a:noFill/>
          <a:ln w="25560">
            <a:solidFill>
              <a:srgbClr val="548121"/>
            </a:solidFill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Beam Polarisation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Straight Connector 65"/>
          <p:cNvSpPr/>
          <p:nvPr/>
        </p:nvSpPr>
        <p:spPr>
          <a:xfrm>
            <a:off x="2839680" y="4164840"/>
            <a:ext cx="1224000" cy="0"/>
          </a:xfrm>
          <a:prstGeom prst="line">
            <a:avLst/>
          </a:prstGeom>
          <a:ln w="0">
            <a:solidFill>
              <a:srgbClr val="0000FF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Straight Connector 66"/>
          <p:cNvSpPr/>
          <p:nvPr/>
        </p:nvSpPr>
        <p:spPr>
          <a:xfrm>
            <a:off x="2828520" y="3924000"/>
            <a:ext cx="918000" cy="0"/>
          </a:xfrm>
          <a:prstGeom prst="line">
            <a:avLst/>
          </a:prstGeom>
          <a:ln w="73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6000" tIns="-81000" rIns="126000" bIns="-81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Straight Connector 67"/>
          <p:cNvSpPr/>
          <p:nvPr/>
        </p:nvSpPr>
        <p:spPr>
          <a:xfrm flipH="1">
            <a:off x="2683440" y="3164760"/>
            <a:ext cx="1224000" cy="0"/>
          </a:xfrm>
          <a:prstGeom prst="line">
            <a:avLst/>
          </a:prstGeom>
          <a:ln w="0">
            <a:solidFill>
              <a:srgbClr val="0000FF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Straight Connector 68"/>
          <p:cNvSpPr/>
          <p:nvPr/>
        </p:nvSpPr>
        <p:spPr>
          <a:xfrm>
            <a:off x="3002400" y="2923560"/>
            <a:ext cx="918000" cy="0"/>
          </a:xfrm>
          <a:prstGeom prst="line">
            <a:avLst/>
          </a:prstGeom>
          <a:ln w="73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6000" tIns="-81000" rIns="126000" bIns="-81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557600" y="2825640"/>
            <a:ext cx="2940840" cy="460211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0" u="sng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Left handed </a:t>
            </a:r>
            <a:r>
              <a:rPr lang="en-US" sz="24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helicity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558320" y="3885480"/>
            <a:ext cx="3137040" cy="460211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0" u="sng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Right handed </a:t>
            </a:r>
            <a:r>
              <a:rPr lang="en-US" sz="24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helicity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41320" y="2858760"/>
            <a:ext cx="776160" cy="986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-1/2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89560" y="3822840"/>
            <a:ext cx="678240" cy="986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1/2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4" name="Picture 73"/>
          <p:cNvPicPr/>
          <p:nvPr/>
        </p:nvPicPr>
        <p:blipFill>
          <a:blip r:embed="rId2"/>
          <a:stretch/>
        </p:blipFill>
        <p:spPr>
          <a:xfrm>
            <a:off x="887040" y="2039040"/>
            <a:ext cx="2877840" cy="70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5" name="Picture 74"/>
          <p:cNvPicPr/>
          <p:nvPr/>
        </p:nvPicPr>
        <p:blipFill>
          <a:blip r:embed="rId3"/>
          <a:stretch/>
        </p:blipFill>
        <p:spPr>
          <a:xfrm>
            <a:off x="935280" y="1600200"/>
            <a:ext cx="11034360" cy="324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6" name="TextBox 75"/>
          <p:cNvSpPr txBox="1"/>
          <p:nvPr/>
        </p:nvSpPr>
        <p:spPr>
          <a:xfrm>
            <a:off x="8125200" y="2666520"/>
            <a:ext cx="5819400" cy="2491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0" u="sng" strike="noStrike">
                <a:solidFill>
                  <a:srgbClr val="0000FF"/>
                </a:solidFill>
                <a:effectLst/>
                <a:uFillTx/>
                <a:latin typeface="Arial"/>
              </a:rPr>
              <a:t>Quiz: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Helicity is frame dependent! (why?)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=&gt; Not Lorentz invariant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86400" y="4741200"/>
            <a:ext cx="10083507" cy="891098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Standard Model is chiral theory, preference to </a:t>
            </a:r>
            <a:r>
              <a:rPr lang="en-US" sz="2600" b="0" u="sng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left handed </a:t>
            </a:r>
            <a:r>
              <a:rPr lang="en-US" sz="26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particle</a:t>
            </a:r>
            <a:endParaRPr lang="en-US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→ Characteristic asymmetries, best tested with </a:t>
            </a:r>
            <a:r>
              <a:rPr lang="en-US" sz="2600" b="0" u="none" strike="noStrike" dirty="0" err="1">
                <a:solidFill>
                  <a:srgbClr val="0000FF"/>
                </a:solidFill>
                <a:effectLst/>
                <a:uFillTx/>
                <a:latin typeface="Arial"/>
              </a:rPr>
              <a:t>polarised</a:t>
            </a:r>
            <a:r>
              <a:rPr lang="en-US" sz="26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beams </a:t>
            </a:r>
            <a:r>
              <a:rPr lang="en-US" sz="26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</a:p>
        </p:txBody>
      </p:sp>
      <p:pic>
        <p:nvPicPr>
          <p:cNvPr id="78" name="Graphic 77" descr="28§display§P = \frac{N^+ - N^-}{N^+ + N^-}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5677200" y="5835240"/>
            <a:ext cx="3420000" cy="1188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" name="TextBox 78"/>
          <p:cNvSpPr txBox="1"/>
          <p:nvPr/>
        </p:nvSpPr>
        <p:spPr>
          <a:xfrm>
            <a:off x="2688480" y="6269400"/>
            <a:ext cx="273888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Beam Polarisation: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27000" y="7556400"/>
            <a:ext cx="11838795" cy="460211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Beam </a:t>
            </a:r>
            <a:r>
              <a:rPr lang="en-US" sz="2400" b="0" u="none" strike="noStrike" dirty="0" err="1">
                <a:solidFill>
                  <a:srgbClr val="FF0000"/>
                </a:solidFill>
                <a:effectLst/>
                <a:uFillTx/>
                <a:latin typeface="Arial"/>
              </a:rPr>
              <a:t>polarisation</a:t>
            </a:r>
            <a:r>
              <a:rPr lang="en-US" sz="24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 much easier to achieve at linear colliders than </a:t>
            </a:r>
            <a:r>
              <a:rPr lang="en-US" sz="2400" dirty="0">
                <a:solidFill>
                  <a:srgbClr val="FF0000"/>
                </a:solidFill>
                <a:latin typeface="Arial"/>
              </a:rPr>
              <a:t>at</a:t>
            </a:r>
            <a:r>
              <a:rPr lang="en-US" sz="24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 circular colliders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fig_aHEFT.pdf" descr="fig_aHEFT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913720" y="1859400"/>
            <a:ext cx="11333160" cy="637416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27" name="PlaceHolder 1"/>
          <p:cNvSpPr>
            <a:spLocks noGrp="1"/>
          </p:cNvSpPr>
          <p:nvPr>
            <p:ph type="sldNum" idx="15"/>
          </p:nvPr>
        </p:nvSpPr>
        <p:spPr>
          <a:xfrm>
            <a:off x="112496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93A7FB9-0585-4812-BF5E-415239E18F49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20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328" name="FOEWPT.pdf" descr="FOEWPT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4200" y="1662480"/>
            <a:ext cx="6692760" cy="637416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29" name="area above dashed  lines expected to be  excluded if SM true"/>
          <p:cNvSpPr/>
          <p:nvPr/>
        </p:nvSpPr>
        <p:spPr>
          <a:xfrm>
            <a:off x="5295960" y="5083560"/>
            <a:ext cx="1960200" cy="794520"/>
          </a:xfrm>
          <a:prstGeom prst="rect">
            <a:avLst/>
          </a:prstGeom>
          <a:solidFill>
            <a:srgbClr val="FFFB00"/>
          </a:solidFill>
          <a:ln w="255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54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area above dashed </a:t>
            </a:r>
            <a:br>
              <a:rPr sz="1540"/>
            </a:br>
            <a:r>
              <a:rPr lang="en-FR" sz="154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lines expected to be </a:t>
            </a:r>
            <a:br>
              <a:rPr sz="1540"/>
            </a:br>
            <a:r>
              <a:rPr lang="en-FR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excluded if SM true</a:t>
            </a:r>
            <a:r>
              <a:rPr lang="en-FR" sz="154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0" name="aligned Higgs EFT"/>
          <p:cNvSpPr/>
          <p:nvPr/>
        </p:nvSpPr>
        <p:spPr>
          <a:xfrm>
            <a:off x="10449720" y="1377000"/>
            <a:ext cx="2536920" cy="4438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aligned Higgs EFT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1" name="primordial  black  hole  search"/>
          <p:cNvSpPr/>
          <p:nvPr/>
        </p:nvSpPr>
        <p:spPr>
          <a:xfrm>
            <a:off x="14295240" y="5698800"/>
            <a:ext cx="1125360" cy="102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540" b="1" u="none" strike="noStrike">
                <a:solidFill>
                  <a:srgbClr val="D44735"/>
                </a:solidFill>
                <a:effectLst/>
                <a:uFillTx/>
                <a:latin typeface="Arial"/>
                <a:ea typeface="DejaVu Sans"/>
              </a:rPr>
              <a:t>primordial </a:t>
            </a:r>
            <a:br>
              <a:rPr sz="1540"/>
            </a:br>
            <a:r>
              <a:rPr lang="en-FR" sz="1540" b="1" u="none" strike="noStrike">
                <a:solidFill>
                  <a:srgbClr val="D44735"/>
                </a:solidFill>
                <a:effectLst/>
                <a:uFillTx/>
                <a:latin typeface="Arial"/>
                <a:ea typeface="DejaVu Sans"/>
              </a:rPr>
              <a:t>black </a:t>
            </a:r>
            <a:br>
              <a:rPr sz="1540"/>
            </a:br>
            <a:r>
              <a:rPr lang="en-FR" sz="1540" b="1" u="none" strike="noStrike">
                <a:solidFill>
                  <a:srgbClr val="D44735"/>
                </a:solidFill>
                <a:effectLst/>
                <a:uFillTx/>
                <a:latin typeface="Arial"/>
                <a:ea typeface="DejaVu Sans"/>
              </a:rPr>
              <a:t>hole </a:t>
            </a:r>
            <a:br>
              <a:rPr sz="1540"/>
            </a:br>
            <a:r>
              <a:rPr lang="en-FR" sz="1540" b="1" u="none" strike="noStrike">
                <a:solidFill>
                  <a:srgbClr val="D44735"/>
                </a:solidFill>
                <a:effectLst/>
                <a:uFillTx/>
                <a:latin typeface="Arial"/>
                <a:ea typeface="DejaVu Sans"/>
              </a:rPr>
              <a:t>search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2" name="DECIGO/…"/>
          <p:cNvSpPr/>
          <p:nvPr/>
        </p:nvSpPr>
        <p:spPr>
          <a:xfrm>
            <a:off x="14445000" y="6687360"/>
            <a:ext cx="941040" cy="559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540" b="1" u="none" strike="noStrike">
                <a:solidFill>
                  <a:srgbClr val="4CA730"/>
                </a:solidFill>
                <a:effectLst/>
                <a:uFillTx/>
                <a:latin typeface="Arial"/>
                <a:ea typeface="DejaVu Sans"/>
              </a:rPr>
              <a:t>DECIGO/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FR" sz="1540" b="1" u="none" strike="noStrike">
                <a:solidFill>
                  <a:srgbClr val="93D288"/>
                </a:solidFill>
                <a:effectLst/>
                <a:uFillTx/>
                <a:latin typeface="Arial"/>
                <a:ea typeface="DejaVu Sans"/>
              </a:rPr>
              <a:t>LISA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3" name="FOEWPT only testable via  Higgs"/>
          <p:cNvSpPr/>
          <p:nvPr/>
        </p:nvSpPr>
        <p:spPr>
          <a:xfrm>
            <a:off x="13805280" y="7750800"/>
            <a:ext cx="1406880" cy="7945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540" b="1" u="none" strike="noStrike">
                <a:solidFill>
                  <a:srgbClr val="7A70E4"/>
                </a:solidFill>
                <a:effectLst/>
                <a:uFillTx/>
                <a:latin typeface="Arial"/>
                <a:ea typeface="DejaVu Sans"/>
              </a:rPr>
              <a:t>FOEWPT only</a:t>
            </a:r>
            <a:br>
              <a:rPr sz="1540"/>
            </a:br>
            <a:r>
              <a:rPr lang="en-FR" sz="1540" b="1" u="none" strike="noStrike">
                <a:solidFill>
                  <a:srgbClr val="7A70E4"/>
                </a:solidFill>
                <a:effectLst/>
                <a:uFillTx/>
                <a:latin typeface="Arial"/>
                <a:ea typeface="DejaVu Sans"/>
              </a:rPr>
              <a:t>testable via </a:t>
            </a:r>
            <a:br>
              <a:rPr sz="1540"/>
            </a:br>
            <a:r>
              <a:rPr lang="en-FR" sz="1540" b="1" u="none" strike="noStrike">
                <a:solidFill>
                  <a:srgbClr val="7A70E4"/>
                </a:solidFill>
                <a:effectLst/>
                <a:uFillTx/>
                <a:latin typeface="Arial"/>
                <a:ea typeface="DejaVu Sans"/>
              </a:rPr>
              <a:t>Higgs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4" name="Phys.Lett.B 856 (2024) 138940"/>
          <p:cNvSpPr/>
          <p:nvPr/>
        </p:nvSpPr>
        <p:spPr>
          <a:xfrm>
            <a:off x="8346600" y="7859520"/>
            <a:ext cx="2868840" cy="325080"/>
          </a:xfrm>
          <a:prstGeom prst="rect">
            <a:avLst/>
          </a:prstGeom>
          <a:solidFill>
            <a:srgbClr val="FFFB00"/>
          </a:solidFill>
          <a:ln w="255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540" b="1" u="none" strike="noStrike">
                <a:solidFill>
                  <a:srgbClr val="000000">
                    <a:alpha val="80000"/>
                  </a:srgbClr>
                </a:solidFill>
                <a:effectLst/>
                <a:uFillTx/>
                <a:latin typeface="Helvetica Neue"/>
                <a:ea typeface="Helvetica Neue"/>
              </a:rPr>
              <a:t>Phys.Lett.B 856 (2024) 138940</a:t>
            </a:r>
            <a:endParaRPr lang="en-US" sz="15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9900"/>
                </a:solidFill>
                <a:effectLst/>
                <a:uFillTx/>
                <a:latin typeface="Arial"/>
                <a:ea typeface="DejaVu Sans"/>
              </a:rPr>
              <a:t>Interplay with gravitational waves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An enigmatic couple  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7" name="Picture 344"/>
          <p:cNvPicPr/>
          <p:nvPr/>
        </p:nvPicPr>
        <p:blipFill>
          <a:blip r:embed="rId2"/>
          <a:stretch/>
        </p:blipFill>
        <p:spPr>
          <a:xfrm>
            <a:off x="9144720" y="1533240"/>
            <a:ext cx="5404320" cy="377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8" name="Rectangle 345"/>
          <p:cNvSpPr/>
          <p:nvPr/>
        </p:nvSpPr>
        <p:spPr>
          <a:xfrm>
            <a:off x="12556080" y="3656520"/>
            <a:ext cx="126756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u="none" strike="noStrik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Top quark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9" name="Picture 346"/>
          <p:cNvPicPr/>
          <p:nvPr/>
        </p:nvPicPr>
        <p:blipFill>
          <a:blip r:embed="rId3"/>
          <a:stretch/>
        </p:blipFill>
        <p:spPr>
          <a:xfrm>
            <a:off x="9295200" y="5545800"/>
            <a:ext cx="5516640" cy="2589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0" name="TextBox 347"/>
          <p:cNvSpPr/>
          <p:nvPr/>
        </p:nvSpPr>
        <p:spPr>
          <a:xfrm>
            <a:off x="9955800" y="7836480"/>
            <a:ext cx="2534400" cy="38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000" b="0" i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Courtesy of S. Rychkov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1" name="TextBox 348"/>
          <p:cNvSpPr/>
          <p:nvPr/>
        </p:nvSpPr>
        <p:spPr>
          <a:xfrm>
            <a:off x="536400" y="5179320"/>
            <a:ext cx="8364960" cy="3898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Higgs and top quark are intimately coupled!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Top Yukawa coupling O(1) !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=&gt; Top mass important SM Parameter (-&gt; backup)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New physics by compositeness?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Higgs </a:t>
            </a:r>
            <a:r>
              <a:rPr lang="en-US" sz="2400" b="0" u="sng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and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top composite objects?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- F</a:t>
            </a: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uture colliders perfectly suited to decipher both particles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2" name="Picture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880" y="1360800"/>
            <a:ext cx="8364960" cy="33609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Top Mass Summary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4" name="Picture 379"/>
          <p:cNvPicPr/>
          <p:nvPr/>
        </p:nvPicPr>
        <p:blipFill>
          <a:blip r:embed="rId2"/>
          <a:stretch/>
        </p:blipFill>
        <p:spPr>
          <a:xfrm>
            <a:off x="2621520" y="1064160"/>
            <a:ext cx="9869400" cy="6370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5" name="TextBox 380"/>
          <p:cNvSpPr/>
          <p:nvPr/>
        </p:nvSpPr>
        <p:spPr>
          <a:xfrm>
            <a:off x="457560" y="7883640"/>
            <a:ext cx="287784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i="1" u="none" strike="noStrike">
                <a:solidFill>
                  <a:srgbClr val="FF00FF"/>
                </a:solidFill>
                <a:effectLst/>
                <a:uFillTx/>
                <a:latin typeface="Arial"/>
                <a:ea typeface="DejaVu Sans"/>
              </a:rPr>
              <a:t>Marcel Vos@Top23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6" name="TextBox 381"/>
          <p:cNvSpPr/>
          <p:nvPr/>
        </p:nvSpPr>
        <p:spPr>
          <a:xfrm>
            <a:off x="2463840" y="7328160"/>
            <a:ext cx="10699560" cy="52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All future lepton (e+e- colliders) will improve considerably the precision on m</a:t>
            </a:r>
            <a:r>
              <a:rPr lang="en-US" sz="2400" b="0" u="none" strike="noStrike" baseline="-800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top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Top Yukawa Coupling – e+e-   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8" name="Picture 35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48280" y="1208520"/>
            <a:ext cx="3811320" cy="2516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9" name="TextBox 356"/>
          <p:cNvSpPr/>
          <p:nvPr/>
        </p:nvSpPr>
        <p:spPr>
          <a:xfrm>
            <a:off x="1077120" y="3824280"/>
            <a:ext cx="4432320" cy="155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Coupling of Higgs to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heaviest particle known today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Up to eight final state jets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0" name="Picture 35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532200" y="1180440"/>
            <a:ext cx="8141760" cy="4696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1" name="Picture 35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150320" y="5934960"/>
            <a:ext cx="904680" cy="620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2" name="Picture 35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309600" y="5736240"/>
            <a:ext cx="1004040" cy="10040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53" name="Table 360"/>
          <p:cNvGraphicFramePr/>
          <p:nvPr/>
        </p:nvGraphicFramePr>
        <p:xfrm>
          <a:off x="4947840" y="6780240"/>
          <a:ext cx="5933520" cy="1620720"/>
        </p:xfrm>
        <a:graphic>
          <a:graphicData uri="http://schemas.openxmlformats.org/drawingml/2006/table">
            <a:tbl>
              <a:tblPr/>
              <a:tblGrid>
                <a:gridCol w="1482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√</a:t>
                      </a: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s[GeV]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550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1000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1400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L[ab-1]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4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8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2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δ</a:t>
                      </a: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yt/yt[%]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2.8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1.0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2.7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Fermion Hierarchy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5" name="Espace réservé du contenu 16_0"/>
          <p:cNvPicPr/>
          <p:nvPr/>
        </p:nvPicPr>
        <p:blipFill>
          <a:blip r:embed="rId2"/>
          <a:stretch/>
        </p:blipFill>
        <p:spPr>
          <a:xfrm>
            <a:off x="1303200" y="1225800"/>
            <a:ext cx="4190040" cy="683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6" name="TextBox 395"/>
          <p:cNvSpPr/>
          <p:nvPr/>
        </p:nvSpPr>
        <p:spPr>
          <a:xfrm>
            <a:off x="6130440" y="5564880"/>
            <a:ext cx="8885520" cy="289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Heavy quark effect or effect on all fermions?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8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Strong motivation to study chiral structure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8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of (heavy) quark vertices 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7" name="TextBox 396"/>
          <p:cNvSpPr/>
          <p:nvPr/>
        </p:nvSpPr>
        <p:spPr>
          <a:xfrm>
            <a:off x="5939280" y="1547640"/>
            <a:ext cx="9146520" cy="471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</a:t>
            </a: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SM does not provides no explanation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for mass spectrum of fermions (and gauge bosons)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Fermion mass generation closely related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to the origin electroweak symmetry breaking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- Expect residual effects for particles with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masses closest to symmetry breaking scale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8" name="Picture 39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054360" y="5576400"/>
            <a:ext cx="950040" cy="995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9" name="Oval 398"/>
          <p:cNvSpPr/>
          <p:nvPr/>
        </p:nvSpPr>
        <p:spPr>
          <a:xfrm>
            <a:off x="4548600" y="3024360"/>
            <a:ext cx="589680" cy="589680"/>
          </a:xfrm>
          <a:prstGeom prst="ellipse">
            <a:avLst/>
          </a:prstGeom>
          <a:noFill/>
          <a:ln w="36720">
            <a:solidFill>
              <a:srgbClr val="94479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top_LR_BSM_Roman_snapshot.png" descr="top_LR_BSM_Roman_snapshot.png"/>
          <p:cNvPicPr/>
          <p:nvPr/>
        </p:nvPicPr>
        <p:blipFill>
          <a:blip r:embed="rId2"/>
          <a:stretch/>
        </p:blipFill>
        <p:spPr>
          <a:xfrm>
            <a:off x="3206520" y="645840"/>
            <a:ext cx="10801080" cy="77644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61" name="PlaceHolder 1"/>
          <p:cNvSpPr>
            <a:spLocks noGrp="1"/>
          </p:cNvSpPr>
          <p:nvPr>
            <p:ph type="sldNum" idx="16"/>
          </p:nvPr>
        </p:nvSpPr>
        <p:spPr>
          <a:xfrm>
            <a:off x="112496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38D37A8-AE87-4DFD-8294-BDA7DEDCA9E6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25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title"/>
          </p:nvPr>
        </p:nvSpPr>
        <p:spPr>
          <a:xfrm>
            <a:off x="1568520" y="212760"/>
            <a:ext cx="14120640" cy="5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Top quark and new physics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3" name="Textplatzhalter 7"/>
          <p:cNvSpPr/>
          <p:nvPr/>
        </p:nvSpPr>
        <p:spPr>
          <a:xfrm>
            <a:off x="303480" y="6059160"/>
            <a:ext cx="5614200" cy="1876680"/>
          </a:xfrm>
          <a:prstGeom prst="rect">
            <a:avLst/>
          </a:prstGeom>
          <a:solidFill>
            <a:srgbClr val="FFFB00"/>
          </a:solidFill>
          <a:ln w="381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2500" lnSpcReduction="19999"/>
          </a:bodyPr>
          <a:lstStyle/>
          <a:p>
            <a:pPr defTabSz="1059120">
              <a:lnSpc>
                <a:spcPct val="100000"/>
              </a:lnSpc>
              <a:spcBef>
                <a:spcPts val="1159"/>
              </a:spcBef>
              <a:tabLst>
                <a:tab pos="408600" algn="l"/>
              </a:tabLst>
            </a:pPr>
            <a:r>
              <a:rPr lang="en-FR" sz="232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Couplings of the Top quark to the Z boson: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78640" indent="-278640" defTabSz="105912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408600" algn="l"/>
              </a:tabLst>
            </a:pPr>
            <a:r>
              <a:rPr lang="en-FR" sz="18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essential for NLO interpretation of Higgs measurements</a:t>
            </a:r>
            <a:endParaRPr lang="en-US" sz="1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78640" indent="-278640" defTabSz="105912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408600" algn="l"/>
              </a:tabLst>
            </a:pPr>
            <a:r>
              <a:rPr lang="en-FR" sz="18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tremendous BSM sensitivity in its own right</a:t>
            </a:r>
            <a:endParaRPr lang="en-US" sz="1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78640" indent="-278640" defTabSz="1059120">
              <a:lnSpc>
                <a:spcPct val="100000"/>
              </a:lnSpc>
              <a:spcBef>
                <a:spcPts val="1159"/>
              </a:spcBef>
              <a:buClr>
                <a:srgbClr val="000000"/>
              </a:buClr>
              <a:buFont typeface="Symbol" charset="2"/>
              <a:buChar char=""/>
              <a:tabLst>
                <a:tab pos="408600" algn="l"/>
              </a:tabLst>
            </a:pPr>
            <a:r>
              <a:rPr lang="en-FR" sz="185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Displayed Models take LHC Constraints into account </a:t>
            </a:r>
            <a:endParaRPr lang="en-US" sz="1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059120">
              <a:lnSpc>
                <a:spcPct val="100000"/>
              </a:lnSpc>
              <a:spcBef>
                <a:spcPts val="1159"/>
              </a:spcBef>
              <a:tabLst>
                <a:tab pos="408600" algn="l"/>
              </a:tabLst>
            </a:pPr>
            <a:endParaRPr lang="en-US" sz="1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4" name="arxiv:2503.19983"/>
          <p:cNvSpPr/>
          <p:nvPr/>
        </p:nvSpPr>
        <p:spPr>
          <a:xfrm>
            <a:off x="12499920" y="7563960"/>
            <a:ext cx="1909800" cy="364680"/>
          </a:xfrm>
          <a:prstGeom prst="rect">
            <a:avLst/>
          </a:prstGeom>
          <a:solidFill>
            <a:srgbClr val="FFFB00"/>
          </a:solidFill>
          <a:ln w="255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800" b="1" u="sng" strike="noStrike">
                <a:solidFill>
                  <a:srgbClr val="000000">
                    <a:alpha val="80000"/>
                  </a:srgbClr>
                </a:solidFill>
                <a:effectLst/>
                <a:uFillTx/>
                <a:latin typeface="Helvetica Neue"/>
                <a:ea typeface="Helvetica Neue"/>
              </a:rPr>
              <a:t>arxiv:2503.19983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5" name="assuming only 4ab-1 at 500 GeV"/>
          <p:cNvSpPr/>
          <p:nvPr/>
        </p:nvSpPr>
        <p:spPr>
          <a:xfrm>
            <a:off x="12632760" y="3299040"/>
            <a:ext cx="2329560" cy="7974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assuming only</a:t>
            </a:r>
            <a:br>
              <a:rPr sz="2320"/>
            </a:br>
            <a:r>
              <a:rPr lang="en-FR" sz="2320" b="0" u="none" strike="noStrike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4ab</a:t>
            </a:r>
            <a:r>
              <a:rPr lang="en-FR" sz="2318" b="0" u="none" strike="noStrike" baseline="31000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320" b="0" u="none" strike="noStrike">
                <a:solidFill>
                  <a:srgbClr val="FF2600"/>
                </a:solidFill>
                <a:effectLst/>
                <a:uFillTx/>
                <a:latin typeface="Arial"/>
                <a:ea typeface="DejaVu Sans"/>
              </a:rPr>
              <a:t> at 500 GeV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66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16440" y="1273680"/>
            <a:ext cx="4390200" cy="28155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2600" b="1" u="none" strike="noStrike">
                <a:solidFill>
                  <a:srgbClr val="FF6632"/>
                </a:solidFill>
                <a:effectLst/>
                <a:uFillTx/>
                <a:latin typeface="Arial"/>
                <a:ea typeface="DejaVu Sans"/>
              </a:rPr>
              <a:t>What if … LHC makes a discovery?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8" name="Espace réservé du numéro de diapositive 4_2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16EF8B7F-E4AE-4174-BEC3-59ACBD10EA09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26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9" name="TextBox 542"/>
          <p:cNvSpPr/>
          <p:nvPr/>
        </p:nvSpPr>
        <p:spPr>
          <a:xfrm>
            <a:off x="426960" y="10837440"/>
            <a:ext cx="3697920" cy="45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0" name="Espace réservé du contenu 2"/>
          <p:cNvSpPr/>
          <p:nvPr/>
        </p:nvSpPr>
        <p:spPr>
          <a:xfrm>
            <a:off x="210239" y="431276"/>
            <a:ext cx="7635186" cy="462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 fontScale="70000" lnSpcReduction="20000"/>
          </a:bodyPr>
          <a:lstStyle/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&gt;&gt; 5</a:t>
            </a:r>
            <a:r>
              <a:rPr lang="en-GB" sz="3200" b="1" dirty="0">
                <a:solidFill>
                  <a:srgbClr val="0000FF"/>
                </a:solidFill>
              </a:rPr>
              <a:t>𝜎 </a:t>
            </a:r>
            <a:r>
              <a:rPr lang="en-GB" sz="3200" b="1" dirty="0">
                <a:solidFill>
                  <a:srgbClr val="0000FF"/>
                </a:solidFill>
                <a:latin typeface="Arial"/>
              </a:rPr>
              <a:t>n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arrow resonance seen in top pairs by CMS 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Candidates:  A(365), CP-odd 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toponium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, KK graviton T(350) seen in 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hh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T(690) a narrow resonance, 20 GeV wide, seen in ZZ/WW/h125h95/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Symbol"/>
                <a:ea typeface="DejaVu Sans"/>
              </a:rPr>
              <a:t>gg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/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e+e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- which could also be a KK graviton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Combined significance &gt; 5 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sd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A(450) indicated in 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ttZ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, 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tt</a:t>
            </a: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 and T(350)Z-&gt;</a:t>
            </a:r>
            <a:r>
              <a:rPr lang="en-GB" sz="3200" b="1" u="none" strike="noStrike" dirty="0" err="1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hhZ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3200" b="1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RUN3 data should confirm/dismiss these indications</a:t>
            </a:r>
            <a:endParaRPr lang="en-US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800" b="0" u="none" strike="noStrike" dirty="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71" name="Imag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90040" y="4201200"/>
            <a:ext cx="4606200" cy="462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2" name="TextBox 4"/>
          <p:cNvSpPr/>
          <p:nvPr/>
        </p:nvSpPr>
        <p:spPr>
          <a:xfrm>
            <a:off x="1027440" y="3906720"/>
            <a:ext cx="55004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Series of KK resonances at LCF?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73" name="Espace réservé du contenu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191720" y="1404720"/>
            <a:ext cx="8026200" cy="6873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4" name="TextBox 6"/>
          <p:cNvSpPr/>
          <p:nvPr/>
        </p:nvSpPr>
        <p:spPr>
          <a:xfrm>
            <a:off x="10388160" y="7867800"/>
            <a:ext cx="3969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400" b="0" i="1" u="none" strike="noStrike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FillTx/>
                <a:latin typeface="Arial"/>
                <a:ea typeface="DejaVu Sans"/>
              </a:rPr>
              <a:t>Slide provided by F. Richard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pasted-movie.png" descr="pasted-movie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56400" y="4741920"/>
            <a:ext cx="10129680" cy="366696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Staging I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sldNum" idx="17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B6F651CB-E5D3-4CD2-A8D5-CBD07AC52603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27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/>
          </p:nvPr>
        </p:nvSpPr>
        <p:spPr>
          <a:xfrm>
            <a:off x="525240" y="128592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250 GeV incl Z pole - facility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9" name="Textplatzhalter 7"/>
          <p:cNvSpPr/>
          <p:nvPr/>
        </p:nvSpPr>
        <p:spPr>
          <a:xfrm>
            <a:off x="493200" y="1990440"/>
            <a:ext cx="8413560" cy="5418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lnSpcReduction="9999"/>
          </a:bodyPr>
          <a:lstStyle/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33.5km long tunnel</a:t>
            </a:r>
            <a:r>
              <a:rPr lang="en-FR" sz="206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 =&gt; reach 550 GeV with 31.5 MV/m SCRF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∅ 5.6m, two IPs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equipped with SCRF for 250 GeV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10Hz trains of 1312 bunches =&gt; L = 2.7 x 10</a:t>
            </a:r>
            <a:r>
              <a:rPr lang="en-FR" sz="205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34</a:t>
            </a: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cm</a:t>
            </a:r>
            <a:r>
              <a:rPr lang="en-FR" sz="205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2</a:t>
            </a: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s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construction cost: 8.29 BCHF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AC power: 143 MW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optionally: beam-dump / fixed-target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FF2F92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upgrade: double luminosity 2625 bunches / train:</a:t>
            </a:r>
            <a:br>
              <a:rPr sz="2060"/>
            </a:br>
            <a:r>
              <a:rPr lang="en-FR" sz="2060" b="0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 +0.77 BCHF + 39MW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both beams polarised: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e-: 80%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e+: 30%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3ab-1 @ 250 GeV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operation at Z pole (eg 100fb</a:t>
            </a:r>
            <a:r>
              <a:rPr lang="en-FR" sz="2058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)</a:t>
            </a:r>
            <a:br>
              <a:rPr sz="2060"/>
            </a:b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WW theshold (eg 500fb</a:t>
            </a:r>
            <a:r>
              <a:rPr lang="en-FR" sz="2058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) as needed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0" name="ILCTypicalCrossSection241220.pdf" descr="ILCTypicalCrossSection241220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792360" y="1053720"/>
            <a:ext cx="5650200" cy="3993840"/>
          </a:xfrm>
          <a:prstGeom prst="rect">
            <a:avLst/>
          </a:prstGeom>
          <a:noFill/>
          <a:ln w="12600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pasted-movie.png" descr="pasted-movie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56400" y="4741920"/>
            <a:ext cx="10129680" cy="366696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82" name="PlaceHolder 1"/>
          <p:cNvSpPr>
            <a:spLocks noGrp="1"/>
          </p:cNvSpPr>
          <p:nvPr>
            <p:ph type="sldNum" idx="18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4A9A58FD-4216-4C9F-8BD7-A9A437AF6A05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28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/>
          </p:nvPr>
        </p:nvSpPr>
        <p:spPr>
          <a:xfrm>
            <a:off x="525240" y="126360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250 GeV incl Z pole - facility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4" name="Textplatzhalter 7"/>
          <p:cNvSpPr/>
          <p:nvPr/>
        </p:nvSpPr>
        <p:spPr>
          <a:xfrm>
            <a:off x="493200" y="1878120"/>
            <a:ext cx="8413560" cy="5418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lnSpcReduction="9999"/>
          </a:bodyPr>
          <a:lstStyle/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33.5km long tunnel</a:t>
            </a:r>
            <a:r>
              <a:rPr lang="en-FR" sz="206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 =&gt; reach 550 GeV with 31.5 MV/m SCRF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∅ 5.6m, two IPs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equipped with SCRF for 250 GeV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10Hz trains of 1312 bunches =&gt; L = 2.7 x 10</a:t>
            </a:r>
            <a:r>
              <a:rPr lang="en-FR" sz="205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34</a:t>
            </a: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cm</a:t>
            </a:r>
            <a:r>
              <a:rPr lang="en-FR" sz="2058" b="1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2</a:t>
            </a: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s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construction cost: 8.29 BCHF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AC power: 143 MW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optionally: beam-dump / fixed-target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FF2F92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upgrade: double luminosity 2625 bunches / train:</a:t>
            </a:r>
            <a:br>
              <a:rPr sz="2060"/>
            </a:br>
            <a:r>
              <a:rPr lang="en-FR" sz="2060" b="0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 +0.77 BCHF + 39MW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both beams polarised: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e-: 80%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0080" lvl="1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e+: 30%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3ab-1 @ 250 GeV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7680" indent="-247680" defTabSz="941400">
              <a:lnSpc>
                <a:spcPct val="100000"/>
              </a:lnSpc>
              <a:spcBef>
                <a:spcPts val="516"/>
              </a:spcBef>
              <a:buClr>
                <a:srgbClr val="000000"/>
              </a:buClr>
              <a:buFont typeface="Symbol" charset="2"/>
              <a:buChar char=""/>
              <a:tabLst>
                <a:tab pos="359640" algn="l"/>
              </a:tabLst>
            </a:pP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operation at Z pole (eg 100fb</a:t>
            </a:r>
            <a:r>
              <a:rPr lang="en-FR" sz="2058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)</a:t>
            </a:r>
            <a:br>
              <a:rPr sz="2060"/>
            </a:b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WW theshold (eg 500fb</a:t>
            </a:r>
            <a:r>
              <a:rPr lang="en-FR" sz="2058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r>
              <a:rPr lang="en-FR" sz="206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) as needed</a:t>
            </a:r>
            <a:endParaRPr lang="en-US" sz="206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Staging II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6" name="TextBox 2"/>
          <p:cNvSpPr/>
          <p:nvPr/>
        </p:nvSpPr>
        <p:spPr>
          <a:xfrm>
            <a:off x="8475840" y="1911240"/>
            <a:ext cx="7203600" cy="223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38320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Upgrade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5240" lvl="1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equipping the additional tunnel with SCRF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5240" lvl="1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+ 5.46 BCHF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5240" lvl="1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10 Hz trains of 2625 bunches =&gt; 7.7 x 10</a:t>
            </a:r>
            <a:r>
              <a:rPr lang="en-GB" sz="2000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34</a:t>
            </a: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cm</a:t>
            </a:r>
            <a:r>
              <a:rPr lang="en-GB" sz="2000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2</a:t>
            </a: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/ 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5240" lvl="1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AC power 322 MW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5240" lvl="1" indent="-238320" defTabSz="905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Symbol" charset="2"/>
              <a:buChar char=""/>
              <a:tabLst>
                <a:tab pos="343080" algn="l"/>
              </a:tabLst>
            </a:pPr>
            <a:r>
              <a:rPr lang="en-GB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target 8 ab</a:t>
            </a:r>
            <a:r>
              <a:rPr lang="en-GB" sz="2000" b="0" u="none" strike="noStrike" baseline="31000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-1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7" name="550 GeV incl ttbar theshold"/>
          <p:cNvSpPr/>
          <p:nvPr/>
        </p:nvSpPr>
        <p:spPr>
          <a:xfrm>
            <a:off x="8609760" y="1298880"/>
            <a:ext cx="6586200" cy="44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ts val="3603"/>
              </a:spcBef>
              <a:tabLst>
                <a:tab pos="0" algn="l"/>
              </a:tabLst>
            </a:pPr>
            <a:r>
              <a:rPr lang="en-GB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550 GeV incl ttbar theshold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Running Scenarios up to 550 GeV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sldNum" idx="19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D3F6A10F-DA1E-4FD8-9211-21D81F19AFBF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29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/>
          </p:nvPr>
        </p:nvSpPr>
        <p:spPr>
          <a:xfrm>
            <a:off x="1576080" y="1693800"/>
            <a:ext cx="2844360" cy="57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baseline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91" name="lumi_LCF4CERN_10Hz_3ab-1.pdf" descr="lumi_LCF4CERN_10Hz_3ab-1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9320" y="2274480"/>
            <a:ext cx="6851880" cy="49420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92" name="start immediately with full power"/>
          <p:cNvSpPr/>
          <p:nvPr/>
        </p:nvSpPr>
        <p:spPr>
          <a:xfrm>
            <a:off x="9505800" y="1695600"/>
            <a:ext cx="4219560" cy="5788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defTabSz="841320">
              <a:lnSpc>
                <a:spcPct val="110000"/>
              </a:lnSpc>
              <a:spcBef>
                <a:spcPts val="2500"/>
              </a:spcBef>
              <a:tabLst>
                <a:tab pos="317520" algn="l"/>
              </a:tabLst>
            </a:pPr>
            <a:r>
              <a:rPr lang="en-FR" sz="213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start immediately with full power </a:t>
            </a:r>
            <a:endParaRPr lang="en-US" sz="21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93" name="lumi_LCF4CERN_10Hz_3ab-1_Lup.pdf" descr="lumi_LCF4CERN_10Hz_3ab-1_Lup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19240" y="2274480"/>
            <a:ext cx="6851880" cy="4942080"/>
          </a:xfrm>
          <a:prstGeom prst="rect">
            <a:avLst/>
          </a:prstGeom>
          <a:noFill/>
          <a:ln w="1260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Beam Polarisation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2" name="Picture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45960" y="1309680"/>
            <a:ext cx="4606200" cy="4277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3" name="Picture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15520" y="1391400"/>
            <a:ext cx="4822200" cy="431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4" name="Picture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839520" y="1391400"/>
            <a:ext cx="5434200" cy="4539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TextBox 11"/>
          <p:cNvSpPr/>
          <p:nvPr/>
        </p:nvSpPr>
        <p:spPr>
          <a:xfrm>
            <a:off x="2252520" y="6046920"/>
            <a:ext cx="6074280" cy="137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85840" indent="-285840" defTabSz="91440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lang="en-FR" sz="28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Example electroweak couplings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FR" sz="2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More observables for constraints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FR" sz="2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“Four machines in one”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TextBox 12"/>
          <p:cNvSpPr/>
          <p:nvPr/>
        </p:nvSpPr>
        <p:spPr>
          <a:xfrm>
            <a:off x="9573120" y="6074280"/>
            <a:ext cx="5935680" cy="179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85840" indent="-285840" defTabSz="914400">
              <a:lnSpc>
                <a:spcPct val="100000"/>
              </a:lnSpc>
              <a:buClr>
                <a:srgbClr val="0000FF"/>
              </a:buClr>
              <a:buFont typeface="Arial"/>
              <a:buChar char="•"/>
            </a:pPr>
            <a:r>
              <a:rPr lang="en-FR" sz="28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Example WW threshold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FR" sz="2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Much sharper rise at threshold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FR" sz="2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Enhanced sensitivity to W mass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sldNum" idx="20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F84F2C27-35AB-470A-A5AE-D0A234E07018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30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/>
          </p:nvPr>
        </p:nvSpPr>
        <p:spPr>
          <a:xfrm>
            <a:off x="525240" y="1396080"/>
            <a:ext cx="6369120" cy="411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850320">
              <a:lnSpc>
                <a:spcPct val="90000"/>
              </a:lnSpc>
              <a:spcBef>
                <a:spcPts val="2599"/>
              </a:spcBef>
              <a:buNone/>
              <a:tabLst>
                <a:tab pos="0" algn="l"/>
              </a:tabLst>
            </a:pPr>
            <a:r>
              <a:rPr lang="en-FR" sz="232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take some polarised data at lower energies 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96" name="lumi_LCF4CERN_550GeV.pdf" descr="lumi_LCF4CERN_550GeV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9320" y="2274480"/>
            <a:ext cx="6851880" cy="49420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97" name="or go more quickly to TeV range"/>
          <p:cNvSpPr/>
          <p:nvPr/>
        </p:nvSpPr>
        <p:spPr>
          <a:xfrm>
            <a:off x="8168400" y="1344600"/>
            <a:ext cx="5039280" cy="5788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defTabSz="914400">
              <a:lnSpc>
                <a:spcPct val="110000"/>
              </a:lnSpc>
              <a:spcBef>
                <a:spcPts val="2801"/>
              </a:spcBef>
              <a:tabLst>
                <a:tab pos="355680" algn="l"/>
              </a:tabLst>
            </a:pPr>
            <a:r>
              <a:rPr lang="en-FR" sz="232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or go more quickly to TeV range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98" name="lumi_LCF4CERN_TeV.pdf" descr="lumi_LCF4CERN_TeV.pd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19240" y="2274480"/>
            <a:ext cx="6851880" cy="49420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99" name="PlaceHolder 3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Running Scenarios starting at 550 GeV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0" name="An LCF gives flexibility to decide exact program based on scientific and technological progress / break-thoughs"/>
          <p:cNvSpPr/>
          <p:nvPr/>
        </p:nvSpPr>
        <p:spPr>
          <a:xfrm>
            <a:off x="4464720" y="3610440"/>
            <a:ext cx="6442200" cy="1126800"/>
          </a:xfrm>
          <a:prstGeom prst="rect">
            <a:avLst/>
          </a:prstGeom>
          <a:solidFill>
            <a:srgbClr val="FFFB00"/>
          </a:solidFill>
          <a:ln w="381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2760" tIns="32760" rIns="32760" bIns="32760" anchor="ctr">
            <a:spAutoFit/>
          </a:bodyPr>
          <a:lstStyle/>
          <a:p>
            <a:pPr algn="ctr" defTabSz="412920">
              <a:lnSpc>
                <a:spcPct val="100000"/>
              </a:lnSpc>
            </a:pPr>
            <a:r>
              <a:rPr lang="en-FR" sz="2320" b="1" u="none" strike="noStrike">
                <a:solidFill>
                  <a:schemeClr val="dk1"/>
                </a:solidFill>
                <a:effectLst/>
                <a:uFillTx/>
                <a:latin typeface="Helvetica Neue"/>
                <a:ea typeface="Helvetica Neue"/>
              </a:rPr>
              <a:t>An LCF gives flexibility to decide exact program based on scientific and technological progress / break-thoughs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1" name="An LCF gives flexibility to decide exact program based on scientific and technological progress / break-thoughs 1"/>
          <p:cNvSpPr/>
          <p:nvPr/>
        </p:nvSpPr>
        <p:spPr>
          <a:xfrm>
            <a:off x="4465080" y="5191200"/>
            <a:ext cx="6442200" cy="773280"/>
          </a:xfrm>
          <a:prstGeom prst="rect">
            <a:avLst/>
          </a:prstGeom>
          <a:solidFill>
            <a:srgbClr val="FFFB00"/>
          </a:solidFill>
          <a:ln w="38160">
            <a:solidFill>
              <a:srgbClr val="FF26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2760" tIns="32760" rIns="32760" bIns="32760" anchor="ctr">
            <a:spAutoFit/>
          </a:bodyPr>
          <a:lstStyle/>
          <a:p>
            <a:pPr algn="ctr" defTabSz="412920">
              <a:lnSpc>
                <a:spcPct val="100000"/>
              </a:lnSpc>
            </a:pPr>
            <a:r>
              <a:rPr lang="en-FR" sz="2320" b="1" u="none" strike="noStrike">
                <a:solidFill>
                  <a:schemeClr val="dk1"/>
                </a:solidFill>
                <a:effectLst/>
                <a:uFillTx/>
                <a:latin typeface="Helvetica Neue"/>
                <a:ea typeface="Helvetica Neue"/>
              </a:rPr>
              <a:t>What would/could be 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12920">
              <a:lnSpc>
                <a:spcPct val="100000"/>
              </a:lnSpc>
            </a:pPr>
            <a:r>
              <a:rPr lang="en-FR" sz="2320" b="1" u="none" strike="noStrike">
                <a:solidFill>
                  <a:schemeClr val="dk1"/>
                </a:solidFill>
                <a:effectLst/>
                <a:uFillTx/>
                <a:latin typeface="Helvetica Neue"/>
                <a:ea typeface="Helvetica Neue"/>
              </a:rPr>
              <a:t> technological progress / break-throughs?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sldNum" idx="21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D541A156-03A0-4340-AE96-AE89C649F6D9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31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Upgrades with SCRF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4" name="Slide Number Placeholder 7"/>
          <p:cNvSpPr txBox="1"/>
          <p:nvPr/>
        </p:nvSpPr>
        <p:spPr>
          <a:xfrm>
            <a:off x="13028760" y="7581960"/>
            <a:ext cx="1521360" cy="420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fld id="{6A582A2C-0A67-432F-9D7C-C827771A795F}" type="slidenum">
              <a:rPr lang="fr-FR" sz="1400" b="0" u="none" strike="noStrike">
                <a:solidFill>
                  <a:srgbClr val="FFFFFF"/>
                </a:solidFill>
                <a:effectLst/>
                <a:uFillTx/>
                <a:latin typeface="News Gothic MT"/>
                <a:ea typeface="Times New Roman"/>
              </a:rPr>
              <a:t>31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05" name="Picture 3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2480" y="1252800"/>
            <a:ext cx="6405480" cy="320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6" name="Picture 3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572240" y="1252800"/>
            <a:ext cx="6851520" cy="3441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7" name="Picture 4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2480" y="4387320"/>
            <a:ext cx="6405480" cy="3686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8" name="Picture 4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51440" y="4723920"/>
            <a:ext cx="6851880" cy="341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9" name="TextBox 55"/>
          <p:cNvSpPr/>
          <p:nvPr/>
        </p:nvSpPr>
        <p:spPr>
          <a:xfrm>
            <a:off x="4813200" y="4035600"/>
            <a:ext cx="1186200" cy="3646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5">
                    <a:lumMod val="50000"/>
                  </a:schemeClr>
                </a:solidFill>
                <a:effectLst/>
                <a:uFillTx/>
                <a:latin typeface="Times New Roman"/>
                <a:ea typeface="Times New Roman"/>
              </a:rPr>
              <a:t>IJCLab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Num" idx="22"/>
          </p:nvPr>
        </p:nvSpPr>
        <p:spPr>
          <a:xfrm>
            <a:off x="14878800" y="8244000"/>
            <a:ext cx="26892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94CC6127-F06E-4FA9-AF99-46D553888900}" type="slidenum"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32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Upgrades with SCRF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2" name="Slide Number Placeholder 8"/>
          <p:cNvSpPr txBox="1"/>
          <p:nvPr/>
        </p:nvSpPr>
        <p:spPr>
          <a:xfrm>
            <a:off x="13028760" y="7581960"/>
            <a:ext cx="1521360" cy="420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fld id="{746DE7E0-5398-493E-9523-00D727719CC1}" type="slidenum">
              <a:rPr lang="fr-FR" sz="1400" b="0" u="none" strike="noStrike">
                <a:solidFill>
                  <a:srgbClr val="FFFFFF"/>
                </a:solidFill>
                <a:effectLst/>
                <a:uFillTx/>
                <a:latin typeface="News Gothic MT"/>
                <a:ea typeface="Times New Roman"/>
              </a:rPr>
              <a:t>32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13" name="Picture 4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2480" y="1252800"/>
            <a:ext cx="6405480" cy="320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4" name="Picture 4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572240" y="1252800"/>
            <a:ext cx="6851520" cy="3441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5" name="Picture 4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2480" y="4387320"/>
            <a:ext cx="6405480" cy="3686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6" name="Picture 4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51440" y="4723920"/>
            <a:ext cx="6851880" cy="341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7" name="TextBox 57"/>
          <p:cNvSpPr/>
          <p:nvPr/>
        </p:nvSpPr>
        <p:spPr>
          <a:xfrm>
            <a:off x="4813200" y="4035600"/>
            <a:ext cx="1186200" cy="3646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5">
                    <a:lumMod val="50000"/>
                  </a:schemeClr>
                </a:solidFill>
                <a:effectLst/>
                <a:uFillTx/>
                <a:latin typeface="Times New Roman"/>
                <a:ea typeface="Times New Roman"/>
              </a:rPr>
              <a:t>IJCLab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8" name="TextBox 417"/>
          <p:cNvSpPr txBox="1"/>
          <p:nvPr/>
        </p:nvSpPr>
        <p:spPr>
          <a:xfrm>
            <a:off x="2286000" y="2514600"/>
            <a:ext cx="1828800" cy="100188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50 MV/m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~1.5xILC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9144000" y="2419200"/>
            <a:ext cx="1828800" cy="100188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70 MV/m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~2.3xILC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2514600" y="5509800"/>
            <a:ext cx="2743200" cy="14576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90 - 100MV/m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&gt;3xILC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Longer Term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8915400" y="5437800"/>
            <a:ext cx="2743200" cy="14576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70 MV/m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&gt;2.3xILC</a:t>
            </a:r>
          </a:p>
          <a:p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Longer Term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Upgrade with C</a:t>
            </a:r>
            <a:r>
              <a:rPr lang="en-US" sz="3600" b="1" u="none" strike="noStrike" baseline="33000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3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3" name="object 276"/>
          <p:cNvSpPr/>
          <p:nvPr/>
        </p:nvSpPr>
        <p:spPr>
          <a:xfrm>
            <a:off x="13728240" y="8253360"/>
            <a:ext cx="224640" cy="196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45"/>
              </a:lnSpc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10</a:t>
            </a:r>
          </a:p>
        </p:txBody>
      </p:sp>
      <p:sp>
        <p:nvSpPr>
          <p:cNvPr id="424" name="object 277"/>
          <p:cNvSpPr/>
          <p:nvPr/>
        </p:nvSpPr>
        <p:spPr>
          <a:xfrm>
            <a:off x="10764000" y="2661120"/>
            <a:ext cx="3573720" cy="314100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5" name="object 278"/>
          <p:cNvSpPr/>
          <p:nvPr/>
        </p:nvSpPr>
        <p:spPr>
          <a:xfrm>
            <a:off x="8520480" y="2607480"/>
            <a:ext cx="2140920" cy="296064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6" name="object 279"/>
          <p:cNvSpPr/>
          <p:nvPr/>
        </p:nvSpPr>
        <p:spPr>
          <a:xfrm>
            <a:off x="13173840" y="2871000"/>
            <a:ext cx="1015560" cy="43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t">
            <a:spAutoFit/>
          </a:bodyPr>
          <a:lstStyle/>
          <a:p>
            <a:pPr marL="180360" indent="-168120">
              <a:lnSpc>
                <a:spcPts val="1599"/>
              </a:lnSpc>
              <a:spcBef>
                <a:spcPts val="218"/>
              </a:spcBef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</a:t>
            </a:r>
            <a:r>
              <a:rPr lang="en-US" sz="14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ng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le-cell  </a:t>
            </a:r>
            <a:r>
              <a:rPr lang="en-US" sz="14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g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ra</a:t>
            </a:r>
            <a:r>
              <a:rPr lang="en-US" sz="14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d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ie</a:t>
            </a:r>
            <a:r>
              <a:rPr lang="en-US" sz="14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n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7" name="object 280"/>
          <p:cNvSpPr/>
          <p:nvPr/>
        </p:nvSpPr>
        <p:spPr>
          <a:xfrm>
            <a:off x="13637160" y="3366000"/>
            <a:ext cx="538200" cy="196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45"/>
              </a:lnSpc>
            </a:pPr>
            <a:r>
              <a:rPr lang="en-US" sz="14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demo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8" name="object 281"/>
          <p:cNvSpPr/>
          <p:nvPr/>
        </p:nvSpPr>
        <p:spPr>
          <a:xfrm>
            <a:off x="993240" y="1330920"/>
            <a:ext cx="7353000" cy="414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63000">
              <a:lnSpc>
                <a:spcPts val="3835"/>
              </a:lnSpc>
              <a:spcBef>
                <a:spcPts val="99"/>
              </a:spcBef>
            </a:pP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Cool Copper </a:t>
            </a:r>
            <a:r>
              <a:rPr lang="en-US" sz="3200" b="1" u="none" strike="noStrike" spc="-26">
                <a:solidFill>
                  <a:srgbClr val="458200"/>
                </a:solidFill>
                <a:effectLst/>
                <a:uFillTx/>
                <a:latin typeface="Arial"/>
              </a:rPr>
              <a:t>Technology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3000">
              <a:lnSpc>
                <a:spcPts val="2154"/>
              </a:lnSpc>
            </a:pPr>
            <a:r>
              <a:rPr lang="en-US" sz="1800" b="1" u="none" strike="noStrike">
                <a:solidFill>
                  <a:srgbClr val="FF2F91"/>
                </a:solidFill>
                <a:effectLst/>
                <a:uFillTx/>
                <a:latin typeface="Arial"/>
              </a:rPr>
              <a:t>Idea </a:t>
            </a:r>
            <a:r>
              <a:rPr lang="en-US" sz="1800" b="1" u="none" strike="noStrike" spc="-6">
                <a:solidFill>
                  <a:srgbClr val="FF2F91"/>
                </a:solidFill>
                <a:effectLst/>
                <a:uFillTx/>
                <a:latin typeface="Arial"/>
              </a:rPr>
              <a:t>and</a:t>
            </a:r>
            <a:r>
              <a:rPr lang="en-US" sz="1800" b="1" u="none" strike="noStrike" spc="-11">
                <a:solidFill>
                  <a:srgbClr val="FF2F91"/>
                </a:solidFill>
                <a:effectLst/>
                <a:uFillTx/>
                <a:latin typeface="Arial"/>
              </a:rPr>
              <a:t> </a:t>
            </a:r>
            <a:r>
              <a:rPr lang="en-US" sz="1800" b="1" u="none" strike="noStrike" spc="-6">
                <a:solidFill>
                  <a:srgbClr val="FF2F91"/>
                </a:solidFill>
                <a:effectLst/>
                <a:uFillTx/>
                <a:latin typeface="Arial"/>
              </a:rPr>
              <a:t>R&amp;D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3560" indent="-186120">
              <a:lnSpc>
                <a:spcPct val="100000"/>
              </a:lnSpc>
              <a:spcBef>
                <a:spcPts val="884"/>
              </a:spcBef>
              <a:buClr>
                <a:srgbClr val="000000"/>
              </a:buClr>
              <a:buFont typeface="Arial"/>
              <a:buChar char="•"/>
              <a:tabLst>
                <a:tab pos="224280" algn="l"/>
              </a:tabLst>
            </a:pPr>
            <a:r>
              <a:rPr lang="en-US" sz="17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C3</a:t>
            </a:r>
            <a:r>
              <a:rPr lang="en-US" sz="17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 technology:</a:t>
            </a:r>
            <a:endParaRPr lang="en-US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04440" lvl="1" indent="-186120">
              <a:lnSpc>
                <a:spcPct val="100000"/>
              </a:lnSpc>
              <a:spcBef>
                <a:spcPts val="471"/>
              </a:spcBef>
              <a:buClr>
                <a:srgbClr val="000000"/>
              </a:buClr>
              <a:buFont typeface="Symbol" charset="2"/>
              <a:buChar char=""/>
              <a:tabLst>
                <a:tab pos="605160" algn="l"/>
              </a:tabLst>
            </a:pP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normal-conducting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C-band copper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cavities</a:t>
            </a:r>
            <a:endParaRPr lang="en-US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04440" lvl="1" indent="-186120">
              <a:lnSpc>
                <a:spcPct val="100000"/>
              </a:lnSpc>
              <a:spcBef>
                <a:spcPts val="471"/>
              </a:spcBef>
              <a:buClr>
                <a:srgbClr val="000000"/>
              </a:buClr>
              <a:buFont typeface="Symbol" charset="2"/>
              <a:buChar char=""/>
              <a:tabLst>
                <a:tab pos="605160" algn="l"/>
              </a:tabLst>
            </a:pP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operated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at cryogenic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temperatures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(LN</a:t>
            </a:r>
            <a:r>
              <a:rPr lang="en-US" sz="1650" b="0" u="none" strike="noStrike" baseline="-5000">
                <a:solidFill>
                  <a:srgbClr val="000000"/>
                </a:solidFill>
                <a:effectLst/>
                <a:uFillTx/>
                <a:latin typeface="Arial"/>
              </a:rPr>
              <a:t>2</a:t>
            </a:r>
            <a:r>
              <a:rPr lang="en-US" sz="1650" b="0" u="none" strike="noStrike" spc="-6" baseline="-5000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~80K)</a:t>
            </a:r>
          </a:p>
          <a:p>
            <a:pPr marL="604440" lvl="1" indent="-186120">
              <a:lnSpc>
                <a:spcPct val="100000"/>
              </a:lnSpc>
              <a:spcBef>
                <a:spcPts val="471"/>
              </a:spcBef>
              <a:buClr>
                <a:srgbClr val="000000"/>
              </a:buClr>
              <a:buFont typeface="Symbol" charset="2"/>
              <a:buChar char=""/>
              <a:tabLst>
                <a:tab pos="605160" algn="l"/>
              </a:tabLst>
            </a:pP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gradients demonstrated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up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to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155</a:t>
            </a:r>
            <a:r>
              <a:rPr lang="en-US" sz="1700" b="0" u="none" strike="noStrike" spc="11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MV/m</a:t>
            </a:r>
            <a:endParaRPr lang="en-US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3560" indent="-186120">
              <a:lnSpc>
                <a:spcPct val="100000"/>
              </a:lnSpc>
              <a:spcBef>
                <a:spcPts val="471"/>
              </a:spcBef>
              <a:buClr>
                <a:srgbClr val="000000"/>
              </a:buClr>
              <a:buFont typeface="Arial"/>
              <a:buChar char="•"/>
              <a:tabLst>
                <a:tab pos="224280" algn="l"/>
              </a:tabLst>
            </a:pP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R&amp;D:</a:t>
            </a:r>
          </a:p>
          <a:p>
            <a:pPr marL="604440" lvl="1" indent="-186120">
              <a:lnSpc>
                <a:spcPct val="100000"/>
              </a:lnSpc>
              <a:spcBef>
                <a:spcPts val="471"/>
              </a:spcBef>
              <a:buClr>
                <a:srgbClr val="000000"/>
              </a:buClr>
              <a:buFont typeface="Symbol" charset="2"/>
              <a:buChar char=""/>
              <a:tabLst>
                <a:tab pos="605160" algn="l"/>
              </a:tabLst>
            </a:pP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plan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towards demonstrator established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during</a:t>
            </a:r>
            <a:r>
              <a:rPr lang="en-US" sz="1700" b="0" u="none" strike="noStrike" spc="14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Snowmass</a:t>
            </a:r>
          </a:p>
          <a:p>
            <a:pPr marL="604440" lvl="1" indent="-186120">
              <a:lnSpc>
                <a:spcPts val="2001"/>
              </a:lnSpc>
              <a:spcBef>
                <a:spcPts val="570"/>
              </a:spcBef>
              <a:buClr>
                <a:srgbClr val="000000"/>
              </a:buClr>
              <a:buFont typeface="Symbol" charset="2"/>
              <a:buChar char=""/>
              <a:tabLst>
                <a:tab pos="605160" algn="l"/>
              </a:tabLst>
            </a:pP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since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then significant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progress on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system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design,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accelerator  structure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design, high gradient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testing, vibration  measurements,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damping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materials,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alignment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system,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low-  level rf &amp;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klystrons,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… and </a:t>
            </a:r>
            <a:r>
              <a:rPr lang="en-US" sz="17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cryo-module</a:t>
            </a:r>
            <a:r>
              <a:rPr lang="en-US" sz="1700" b="1" u="none" strike="noStrike" spc="-20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7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design</a:t>
            </a:r>
            <a:endParaRPr lang="en-US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3560" indent="-186120">
              <a:lnSpc>
                <a:spcPct val="100000"/>
              </a:lnSpc>
              <a:spcBef>
                <a:spcPts val="408"/>
              </a:spcBef>
              <a:buClr>
                <a:srgbClr val="000000"/>
              </a:buClr>
              <a:buFont typeface="Arial"/>
              <a:buChar char="•"/>
              <a:tabLst>
                <a:tab pos="224280" algn="l"/>
              </a:tabLst>
            </a:pPr>
            <a:r>
              <a:rPr lang="en-US" sz="1700" b="1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stand-alone facility 8km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: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250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/550 GeV </a:t>
            </a:r>
            <a:r>
              <a:rPr lang="en-US" sz="17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(70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/120</a:t>
            </a:r>
            <a:r>
              <a:rPr lang="en-US" sz="1700" b="0" u="none" strike="noStrike" spc="26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700" b="0" u="none" strike="noStrike" spc="-6">
                <a:solidFill>
                  <a:srgbClr val="000000"/>
                </a:solidFill>
                <a:effectLst/>
                <a:uFillTx/>
                <a:latin typeface="Arial"/>
              </a:rPr>
              <a:t>MV/m)</a:t>
            </a:r>
            <a:endParaRPr lang="en-US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9" name="object 282"/>
          <p:cNvSpPr/>
          <p:nvPr/>
        </p:nvSpPr>
        <p:spPr>
          <a:xfrm>
            <a:off x="9636120" y="1157400"/>
            <a:ext cx="4719600" cy="146016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0" name="PlaceHolder 2"/>
          <p:cNvSpPr>
            <a:spLocks noGrp="1"/>
          </p:cNvSpPr>
          <p:nvPr>
            <p:ph type="title"/>
          </p:nvPr>
        </p:nvSpPr>
        <p:spPr>
          <a:xfrm>
            <a:off x="11198520" y="1147320"/>
            <a:ext cx="3028320" cy="340560"/>
          </a:xfrm>
          <a:prstGeom prst="rect">
            <a:avLst/>
          </a:prstGeom>
          <a:noFill/>
          <a:ln w="0">
            <a:noFill/>
          </a:ln>
        </p:spPr>
        <p:txBody>
          <a:bodyPr lIns="0" tIns="12600" rIns="0" bIns="0" anchor="t">
            <a:spAutoFit/>
          </a:bodyPr>
          <a:lstStyle/>
          <a:p>
            <a:pPr marL="12600" indent="0">
              <a:lnSpc>
                <a:spcPct val="100000"/>
              </a:lnSpc>
              <a:spcBef>
                <a:spcPts val="99"/>
              </a:spcBef>
              <a:buNone/>
            </a:pPr>
            <a:r>
              <a:rPr lang="en-US" sz="1800" b="1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1-m </a:t>
            </a:r>
            <a:r>
              <a:rPr lang="en-US" sz="1800" b="1" u="none" strike="noStrike" spc="-6">
                <a:solidFill>
                  <a:srgbClr val="FFFFFF"/>
                </a:solidFill>
                <a:effectLst/>
                <a:uFillTx/>
                <a:latin typeface="Arial"/>
              </a:rPr>
              <a:t>prototype</a:t>
            </a:r>
            <a:r>
              <a:rPr lang="en-US" sz="1800" b="1" u="none" strike="noStrike" spc="-40">
                <a:solidFill>
                  <a:srgbClr val="FFFFFF"/>
                </a:solidFill>
                <a:effectLst/>
                <a:uFillTx/>
                <a:latin typeface="Arial"/>
              </a:rPr>
              <a:t> </a:t>
            </a:r>
            <a:r>
              <a:rPr lang="en-US" sz="1800" b="1" u="none" strike="noStrike" spc="-6">
                <a:solidFill>
                  <a:srgbClr val="FFFFFF"/>
                </a:solidFill>
                <a:effectLst/>
                <a:uFillTx/>
                <a:latin typeface="Arial"/>
              </a:rPr>
              <a:t>structure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1" name="object 284"/>
          <p:cNvSpPr/>
          <p:nvPr/>
        </p:nvSpPr>
        <p:spPr>
          <a:xfrm>
            <a:off x="11444400" y="3430080"/>
            <a:ext cx="2999520" cy="274392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2" name="object 285"/>
          <p:cNvSpPr/>
          <p:nvPr/>
        </p:nvSpPr>
        <p:spPr>
          <a:xfrm>
            <a:off x="9129600" y="3710880"/>
            <a:ext cx="5051520" cy="493452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3" name="object 286"/>
          <p:cNvSpPr/>
          <p:nvPr/>
        </p:nvSpPr>
        <p:spPr>
          <a:xfrm>
            <a:off x="8520480" y="3427200"/>
            <a:ext cx="2850840" cy="244044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4" name="object 287"/>
          <p:cNvSpPr/>
          <p:nvPr/>
        </p:nvSpPr>
        <p:spPr>
          <a:xfrm>
            <a:off x="12119760" y="5479200"/>
            <a:ext cx="2037240" cy="22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400" b="1" u="none" strike="noStrike" spc="-6">
                <a:solidFill>
                  <a:srgbClr val="FFFFFF"/>
                </a:solidFill>
                <a:effectLst/>
                <a:uFillTx/>
                <a:latin typeface="Arial"/>
              </a:rPr>
              <a:t>Quarter-cryo-module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35" name="Picture 434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09240" y="5884920"/>
            <a:ext cx="6784920" cy="23889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Plasma acceleration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7" name="Straight Connector 436"/>
          <p:cNvSpPr/>
          <p:nvPr/>
        </p:nvSpPr>
        <p:spPr>
          <a:xfrm>
            <a:off x="715680" y="7893360"/>
            <a:ext cx="14371560" cy="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680" tIns="-4680" rIns="4680" bIns="-468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567000" y="1309680"/>
            <a:ext cx="321120" cy="35820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•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9" name="TextBox 438"/>
          <p:cNvSpPr txBox="1"/>
          <p:nvPr/>
        </p:nvSpPr>
        <p:spPr>
          <a:xfrm>
            <a:off x="928800" y="1309680"/>
            <a:ext cx="10591200" cy="35820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Includes all concepts that can achieve an acceleration gradient </a:t>
            </a:r>
            <a:r>
              <a:rPr lang="en-US" sz="2000" b="1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&gt; 1 GeV/m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0" name="TextBox 439"/>
          <p:cNvSpPr txBox="1"/>
          <p:nvPr/>
        </p:nvSpPr>
        <p:spPr>
          <a:xfrm>
            <a:off x="1144800" y="1693440"/>
            <a:ext cx="288000" cy="32364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•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1" name="Freeform 440"/>
          <p:cNvSpPr/>
          <p:nvPr/>
        </p:nvSpPr>
        <p:spPr>
          <a:xfrm>
            <a:off x="2973240" y="2305440"/>
            <a:ext cx="2751480" cy="922320"/>
          </a:xfrm>
          <a:custGeom>
            <a:avLst/>
            <a:gdLst/>
            <a:ahLst/>
            <a:cxnLst/>
            <a:rect l="0" t="0" r="r" b="b"/>
            <a:pathLst>
              <a:path w="7643" h="2562">
                <a:moveTo>
                  <a:pt x="0" y="0"/>
                </a:moveTo>
                <a:lnTo>
                  <a:pt x="7643" y="0"/>
                </a:lnTo>
                <a:lnTo>
                  <a:pt x="7643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37800">
            <a:solidFill>
              <a:srgbClr val="FFFFFF"/>
            </a:solidFill>
            <a:miter/>
          </a:ln>
        </p:spPr>
        <p:txBody>
          <a:bodyPr lIns="18720" tIns="18720" rIns="18720" bIns="1872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2" name="TextBox 441"/>
          <p:cNvSpPr txBox="1"/>
          <p:nvPr/>
        </p:nvSpPr>
        <p:spPr>
          <a:xfrm>
            <a:off x="1506600" y="1693440"/>
            <a:ext cx="11574000" cy="32364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High gradients → Compact accelerators → Potentially lower cost &amp; environmental footprint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3589560" y="2322360"/>
            <a:ext cx="159516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Wakefields in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3772800" y="2630160"/>
            <a:ext cx="122472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Dielectric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5" name="Freeform 444"/>
          <p:cNvSpPr/>
          <p:nvPr/>
        </p:nvSpPr>
        <p:spPr>
          <a:xfrm>
            <a:off x="1176120" y="3720960"/>
            <a:ext cx="2753280" cy="922320"/>
          </a:xfrm>
          <a:custGeom>
            <a:avLst/>
            <a:gdLst/>
            <a:ahLst/>
            <a:cxnLst/>
            <a:rect l="0" t="0" r="r" b="b"/>
            <a:pathLst>
              <a:path w="7648" h="2562">
                <a:moveTo>
                  <a:pt x="0" y="0"/>
                </a:moveTo>
                <a:lnTo>
                  <a:pt x="7648" y="0"/>
                </a:lnTo>
                <a:lnTo>
                  <a:pt x="7648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3709080" y="2937600"/>
            <a:ext cx="128160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Structures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7" name="Freeform 446"/>
          <p:cNvSpPr/>
          <p:nvPr/>
        </p:nvSpPr>
        <p:spPr>
          <a:xfrm>
            <a:off x="4780080" y="3736440"/>
            <a:ext cx="2751480" cy="922320"/>
          </a:xfrm>
          <a:custGeom>
            <a:avLst/>
            <a:gdLst/>
            <a:ahLst/>
            <a:cxnLst/>
            <a:rect l="0" t="0" r="r" b="b"/>
            <a:pathLst>
              <a:path w="7643" h="2562">
                <a:moveTo>
                  <a:pt x="0" y="0"/>
                </a:moveTo>
                <a:lnTo>
                  <a:pt x="7643" y="0"/>
                </a:lnTo>
                <a:lnTo>
                  <a:pt x="7643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8" name="TextBox 447"/>
          <p:cNvSpPr txBox="1"/>
          <p:nvPr/>
        </p:nvSpPr>
        <p:spPr>
          <a:xfrm>
            <a:off x="1824120" y="4047840"/>
            <a:ext cx="145260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Laser Driven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49" name="Picture 44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49120" y="4619880"/>
            <a:ext cx="2750760" cy="2324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0" name="Freeform 449"/>
          <p:cNvSpPr/>
          <p:nvPr/>
        </p:nvSpPr>
        <p:spPr>
          <a:xfrm>
            <a:off x="2552760" y="3214800"/>
            <a:ext cx="1799640" cy="541440"/>
          </a:xfrm>
          <a:custGeom>
            <a:avLst/>
            <a:gdLst/>
            <a:ahLst/>
            <a:cxnLst/>
            <a:rect l="0" t="0" r="r" b="b"/>
            <a:pathLst>
              <a:path w="4999" h="1504">
                <a:moveTo>
                  <a:pt x="4981" y="0"/>
                </a:moveTo>
                <a:lnTo>
                  <a:pt x="174" y="1326"/>
                </a:lnTo>
                <a:lnTo>
                  <a:pt x="303" y="1193"/>
                </a:lnTo>
                <a:cubicBezTo>
                  <a:pt x="316" y="1181"/>
                  <a:pt x="316" y="1159"/>
                  <a:pt x="303" y="1147"/>
                </a:cubicBezTo>
                <a:cubicBezTo>
                  <a:pt x="289" y="1133"/>
                  <a:pt x="269" y="1133"/>
                  <a:pt x="255" y="1147"/>
                </a:cubicBezTo>
                <a:lnTo>
                  <a:pt x="0" y="1409"/>
                </a:lnTo>
                <a:lnTo>
                  <a:pt x="354" y="1503"/>
                </a:lnTo>
                <a:cubicBezTo>
                  <a:pt x="371" y="1508"/>
                  <a:pt x="390" y="1496"/>
                  <a:pt x="395" y="1479"/>
                </a:cubicBezTo>
                <a:cubicBezTo>
                  <a:pt x="399" y="1461"/>
                  <a:pt x="389" y="1443"/>
                  <a:pt x="371" y="1438"/>
                </a:cubicBezTo>
                <a:lnTo>
                  <a:pt x="192" y="1390"/>
                </a:lnTo>
                <a:lnTo>
                  <a:pt x="4999" y="64"/>
                </a:lnTo>
                <a:lnTo>
                  <a:pt x="4981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51" name="Freeform 450"/>
          <p:cNvSpPr/>
          <p:nvPr/>
        </p:nvSpPr>
        <p:spPr>
          <a:xfrm>
            <a:off x="4345560" y="3214800"/>
            <a:ext cx="1811880" cy="555120"/>
          </a:xfrm>
          <a:custGeom>
            <a:avLst/>
            <a:gdLst/>
            <a:ahLst/>
            <a:cxnLst/>
            <a:rect l="0" t="0" r="r" b="b"/>
            <a:pathLst>
              <a:path w="5033" h="1542">
                <a:moveTo>
                  <a:pt x="18" y="0"/>
                </a:moveTo>
                <a:lnTo>
                  <a:pt x="4859" y="1365"/>
                </a:lnTo>
                <a:lnTo>
                  <a:pt x="4730" y="1231"/>
                </a:lnTo>
                <a:cubicBezTo>
                  <a:pt x="4717" y="1217"/>
                  <a:pt x="4717" y="1197"/>
                  <a:pt x="4731" y="1183"/>
                </a:cubicBezTo>
                <a:cubicBezTo>
                  <a:pt x="4744" y="1171"/>
                  <a:pt x="4765" y="1171"/>
                  <a:pt x="4778" y="1185"/>
                </a:cubicBezTo>
                <a:lnTo>
                  <a:pt x="5033" y="1448"/>
                </a:lnTo>
                <a:lnTo>
                  <a:pt x="4678" y="1541"/>
                </a:lnTo>
                <a:cubicBezTo>
                  <a:pt x="4660" y="1544"/>
                  <a:pt x="4641" y="1534"/>
                  <a:pt x="4636" y="1517"/>
                </a:cubicBezTo>
                <a:cubicBezTo>
                  <a:pt x="4633" y="1498"/>
                  <a:pt x="4643" y="1480"/>
                  <a:pt x="4660" y="1475"/>
                </a:cubicBezTo>
                <a:lnTo>
                  <a:pt x="4841" y="1429"/>
                </a:lnTo>
                <a:lnTo>
                  <a:pt x="0" y="64"/>
                </a:lnTo>
                <a:lnTo>
                  <a:pt x="18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52" name="Freeform 451"/>
          <p:cNvSpPr/>
          <p:nvPr/>
        </p:nvSpPr>
        <p:spPr>
          <a:xfrm>
            <a:off x="10081080" y="2305440"/>
            <a:ext cx="2751840" cy="922320"/>
          </a:xfrm>
          <a:custGeom>
            <a:avLst/>
            <a:gdLst/>
            <a:ahLst/>
            <a:cxnLst/>
            <a:rect l="0" t="0" r="r" b="b"/>
            <a:pathLst>
              <a:path w="7644" h="2562">
                <a:moveTo>
                  <a:pt x="0" y="0"/>
                </a:moveTo>
                <a:lnTo>
                  <a:pt x="7644" y="0"/>
                </a:lnTo>
                <a:lnTo>
                  <a:pt x="7644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37800">
            <a:solidFill>
              <a:srgbClr val="FFFFFF"/>
            </a:solidFill>
            <a:miter/>
          </a:ln>
        </p:spPr>
        <p:txBody>
          <a:bodyPr lIns="18720" tIns="18720" rIns="18720" bIns="1872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3" name="TextBox 452"/>
          <p:cNvSpPr txBox="1"/>
          <p:nvPr/>
        </p:nvSpPr>
        <p:spPr>
          <a:xfrm>
            <a:off x="5415120" y="4062240"/>
            <a:ext cx="148068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Beam Driven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4" name="TextBox 453"/>
          <p:cNvSpPr txBox="1"/>
          <p:nvPr/>
        </p:nvSpPr>
        <p:spPr>
          <a:xfrm>
            <a:off x="10695240" y="2476080"/>
            <a:ext cx="1594800" cy="28584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Wakefields in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5" name="Freeform 454"/>
          <p:cNvSpPr/>
          <p:nvPr/>
        </p:nvSpPr>
        <p:spPr>
          <a:xfrm>
            <a:off x="8258760" y="3730320"/>
            <a:ext cx="2751840" cy="922320"/>
          </a:xfrm>
          <a:custGeom>
            <a:avLst/>
            <a:gdLst/>
            <a:ahLst/>
            <a:cxnLst/>
            <a:rect l="0" t="0" r="r" b="b"/>
            <a:pathLst>
              <a:path w="7644" h="2562">
                <a:moveTo>
                  <a:pt x="0" y="0"/>
                </a:moveTo>
                <a:lnTo>
                  <a:pt x="7644" y="0"/>
                </a:lnTo>
                <a:lnTo>
                  <a:pt x="7644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6" name="TextBox 455"/>
          <p:cNvSpPr txBox="1"/>
          <p:nvPr/>
        </p:nvSpPr>
        <p:spPr>
          <a:xfrm>
            <a:off x="11009160" y="2784240"/>
            <a:ext cx="89748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Plasma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7" name="Freeform 456"/>
          <p:cNvSpPr/>
          <p:nvPr/>
        </p:nvSpPr>
        <p:spPr>
          <a:xfrm>
            <a:off x="11890080" y="3717360"/>
            <a:ext cx="2753640" cy="921960"/>
          </a:xfrm>
          <a:custGeom>
            <a:avLst/>
            <a:gdLst/>
            <a:ahLst/>
            <a:cxnLst/>
            <a:rect l="0" t="0" r="r" b="b"/>
            <a:pathLst>
              <a:path w="7649" h="2561">
                <a:moveTo>
                  <a:pt x="0" y="0"/>
                </a:moveTo>
                <a:lnTo>
                  <a:pt x="7649" y="0"/>
                </a:lnTo>
                <a:lnTo>
                  <a:pt x="7649" y="2561"/>
                </a:lnTo>
                <a:lnTo>
                  <a:pt x="0" y="2561"/>
                </a:lnTo>
                <a:lnTo>
                  <a:pt x="0" y="0"/>
                </a:lnTo>
                <a:close/>
              </a:path>
            </a:pathLst>
          </a:custGeom>
          <a:solidFill>
            <a:srgbClr val="61C4D3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8907840" y="4057920"/>
            <a:ext cx="145296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Laser Driven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9" name="Freeform 458"/>
          <p:cNvSpPr/>
          <p:nvPr/>
        </p:nvSpPr>
        <p:spPr>
          <a:xfrm>
            <a:off x="9635400" y="3214800"/>
            <a:ext cx="1825560" cy="550800"/>
          </a:xfrm>
          <a:custGeom>
            <a:avLst/>
            <a:gdLst/>
            <a:ahLst/>
            <a:cxnLst/>
            <a:rect l="0" t="0" r="r" b="b"/>
            <a:pathLst>
              <a:path w="5071" h="1530">
                <a:moveTo>
                  <a:pt x="5053" y="0"/>
                </a:moveTo>
                <a:lnTo>
                  <a:pt x="174" y="1352"/>
                </a:lnTo>
                <a:lnTo>
                  <a:pt x="303" y="1220"/>
                </a:lnTo>
                <a:cubicBezTo>
                  <a:pt x="317" y="1206"/>
                  <a:pt x="317" y="1185"/>
                  <a:pt x="303" y="1172"/>
                </a:cubicBezTo>
                <a:cubicBezTo>
                  <a:pt x="289" y="1159"/>
                  <a:pt x="269" y="1159"/>
                  <a:pt x="256" y="1173"/>
                </a:cubicBezTo>
                <a:lnTo>
                  <a:pt x="0" y="1436"/>
                </a:lnTo>
                <a:lnTo>
                  <a:pt x="355" y="1529"/>
                </a:lnTo>
                <a:cubicBezTo>
                  <a:pt x="373" y="1534"/>
                  <a:pt x="390" y="1523"/>
                  <a:pt x="395" y="1505"/>
                </a:cubicBezTo>
                <a:cubicBezTo>
                  <a:pt x="400" y="1488"/>
                  <a:pt x="389" y="1469"/>
                  <a:pt x="371" y="1465"/>
                </a:cubicBezTo>
                <a:lnTo>
                  <a:pt x="192" y="1417"/>
                </a:lnTo>
                <a:lnTo>
                  <a:pt x="5071" y="64"/>
                </a:lnTo>
                <a:lnTo>
                  <a:pt x="5053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60" name="Freeform 459"/>
          <p:cNvSpPr/>
          <p:nvPr/>
        </p:nvSpPr>
        <p:spPr>
          <a:xfrm>
            <a:off x="11453760" y="3214800"/>
            <a:ext cx="1813680" cy="537120"/>
          </a:xfrm>
          <a:custGeom>
            <a:avLst/>
            <a:gdLst/>
            <a:ahLst/>
            <a:cxnLst/>
            <a:rect l="0" t="0" r="r" b="b"/>
            <a:pathLst>
              <a:path w="5038" h="1492">
                <a:moveTo>
                  <a:pt x="18" y="0"/>
                </a:moveTo>
                <a:lnTo>
                  <a:pt x="4864" y="1315"/>
                </a:lnTo>
                <a:lnTo>
                  <a:pt x="4734" y="1182"/>
                </a:lnTo>
                <a:cubicBezTo>
                  <a:pt x="4721" y="1169"/>
                  <a:pt x="4721" y="1148"/>
                  <a:pt x="4734" y="1135"/>
                </a:cubicBezTo>
                <a:cubicBezTo>
                  <a:pt x="4746" y="1121"/>
                  <a:pt x="4768" y="1123"/>
                  <a:pt x="4782" y="1135"/>
                </a:cubicBezTo>
                <a:lnTo>
                  <a:pt x="5038" y="1397"/>
                </a:lnTo>
                <a:lnTo>
                  <a:pt x="4684" y="1491"/>
                </a:lnTo>
                <a:cubicBezTo>
                  <a:pt x="4667" y="1496"/>
                  <a:pt x="4648" y="1486"/>
                  <a:pt x="4643" y="1469"/>
                </a:cubicBezTo>
                <a:cubicBezTo>
                  <a:pt x="4639" y="1451"/>
                  <a:pt x="4649" y="1432"/>
                  <a:pt x="4667" y="1427"/>
                </a:cubicBezTo>
                <a:lnTo>
                  <a:pt x="4846" y="1379"/>
                </a:lnTo>
                <a:lnTo>
                  <a:pt x="0" y="64"/>
                </a:lnTo>
                <a:lnTo>
                  <a:pt x="18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461" name="Picture 46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226720" y="4656240"/>
            <a:ext cx="2750400" cy="1605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2" name="Picture 46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901960" y="4631400"/>
            <a:ext cx="2750400" cy="14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3" name="Freeform 462"/>
          <p:cNvSpPr/>
          <p:nvPr/>
        </p:nvSpPr>
        <p:spPr>
          <a:xfrm>
            <a:off x="8038800" y="2215440"/>
            <a:ext cx="7048800" cy="5618160"/>
          </a:xfrm>
          <a:custGeom>
            <a:avLst/>
            <a:gdLst/>
            <a:ahLst/>
            <a:cxnLst/>
            <a:rect l="0" t="0" r="r" b="b"/>
            <a:pathLst>
              <a:path w="19580" h="15606">
                <a:moveTo>
                  <a:pt x="0" y="2601"/>
                </a:moveTo>
                <a:cubicBezTo>
                  <a:pt x="0" y="1164"/>
                  <a:pt x="1165" y="0"/>
                  <a:pt x="2601" y="0"/>
                </a:cubicBezTo>
                <a:lnTo>
                  <a:pt x="16978" y="0"/>
                </a:lnTo>
                <a:cubicBezTo>
                  <a:pt x="18415" y="0"/>
                  <a:pt x="19580" y="1164"/>
                  <a:pt x="19580" y="2601"/>
                </a:cubicBezTo>
                <a:lnTo>
                  <a:pt x="19580" y="13004"/>
                </a:lnTo>
                <a:cubicBezTo>
                  <a:pt x="19580" y="14441"/>
                  <a:pt x="18415" y="15606"/>
                  <a:pt x="16978" y="15606"/>
                </a:cubicBezTo>
                <a:lnTo>
                  <a:pt x="2601" y="15606"/>
                </a:lnTo>
                <a:cubicBezTo>
                  <a:pt x="1165" y="15606"/>
                  <a:pt x="0" y="14441"/>
                  <a:pt x="0" y="13004"/>
                </a:cubicBezTo>
                <a:lnTo>
                  <a:pt x="0" y="2601"/>
                </a:lnTo>
                <a:close/>
              </a:path>
            </a:pathLst>
          </a:custGeom>
          <a:noFill/>
          <a:ln w="37800">
            <a:solidFill>
              <a:srgbClr val="E97132"/>
            </a:solidFill>
            <a:miter/>
          </a:ln>
        </p:spPr>
        <p:txBody>
          <a:bodyPr lIns="18720" tIns="18720" rIns="18720" bIns="1872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64" name="Picture 46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03480" y="4639320"/>
            <a:ext cx="2750760" cy="2332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5" name="TextBox 464"/>
          <p:cNvSpPr txBox="1"/>
          <p:nvPr/>
        </p:nvSpPr>
        <p:spPr>
          <a:xfrm>
            <a:off x="12526920" y="4043880"/>
            <a:ext cx="1480680" cy="2854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0" u="none" strike="noStrike">
                <a:solidFill>
                  <a:srgbClr val="2F2F2F"/>
                </a:solidFill>
                <a:effectLst/>
                <a:uFillTx/>
                <a:latin typeface="Arial"/>
                <a:ea typeface="Arial"/>
              </a:rPr>
              <a:t>Beam Driven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6" name="TextBox 465"/>
          <p:cNvSpPr txBox="1"/>
          <p:nvPr/>
        </p:nvSpPr>
        <p:spPr>
          <a:xfrm>
            <a:off x="8849880" y="6920280"/>
            <a:ext cx="288720" cy="323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•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7" name="TextBox 466"/>
          <p:cNvSpPr txBox="1"/>
          <p:nvPr/>
        </p:nvSpPr>
        <p:spPr>
          <a:xfrm>
            <a:off x="9212400" y="6920280"/>
            <a:ext cx="4511160" cy="323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Accelerating gradient 1-100 GeV/m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Plasma acceleration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9" name="TextBox 468"/>
          <p:cNvSpPr txBox="1"/>
          <p:nvPr/>
        </p:nvSpPr>
        <p:spPr>
          <a:xfrm>
            <a:off x="3457440" y="1492560"/>
            <a:ext cx="863820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0D3DA5"/>
                </a:solidFill>
                <a:effectLst/>
                <a:uFillTx/>
                <a:latin typeface="Arial"/>
                <a:ea typeface="Arial"/>
              </a:rPr>
              <a:t>To be a Candidate for a Linear Collider, 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0" name="Freeform 469"/>
          <p:cNvSpPr/>
          <p:nvPr/>
        </p:nvSpPr>
        <p:spPr>
          <a:xfrm>
            <a:off x="6230160" y="3451680"/>
            <a:ext cx="2881080" cy="2881080"/>
          </a:xfrm>
          <a:custGeom>
            <a:avLst/>
            <a:gdLst/>
            <a:ahLst/>
            <a:cxnLst/>
            <a:rect l="0" t="0" r="r" b="b"/>
            <a:pathLst>
              <a:path w="8003" h="8003">
                <a:moveTo>
                  <a:pt x="0" y="4001"/>
                </a:moveTo>
                <a:cubicBezTo>
                  <a:pt x="0" y="1791"/>
                  <a:pt x="1792" y="0"/>
                  <a:pt x="4002" y="0"/>
                </a:cubicBezTo>
                <a:cubicBezTo>
                  <a:pt x="6212" y="0"/>
                  <a:pt x="8003" y="1791"/>
                  <a:pt x="8003" y="4001"/>
                </a:cubicBezTo>
                <a:cubicBezTo>
                  <a:pt x="8003" y="6211"/>
                  <a:pt x="6212" y="8003"/>
                  <a:pt x="4002" y="8003"/>
                </a:cubicBezTo>
                <a:cubicBezTo>
                  <a:pt x="1792" y="8003"/>
                  <a:pt x="0" y="6211"/>
                  <a:pt x="0" y="4001"/>
                </a:cubicBezTo>
                <a:close/>
              </a:path>
            </a:pathLst>
          </a:custGeom>
          <a:solidFill>
            <a:srgbClr val="E15E32">
              <a:alpha val="95000"/>
            </a:srgbClr>
          </a:solidFill>
          <a:ln w="12600">
            <a:solidFill>
              <a:srgbClr val="F8F8F8"/>
            </a:solidFill>
            <a:miter/>
          </a:ln>
        </p:spPr>
        <p:txBody>
          <a:bodyPr lIns="6120" tIns="6120" rIns="6120" bIns="612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71" name="Freeform 470"/>
          <p:cNvSpPr/>
          <p:nvPr/>
        </p:nvSpPr>
        <p:spPr>
          <a:xfrm>
            <a:off x="2286000" y="3463920"/>
            <a:ext cx="2881080" cy="2879280"/>
          </a:xfrm>
          <a:custGeom>
            <a:avLst/>
            <a:gdLst/>
            <a:ahLst/>
            <a:cxnLst/>
            <a:rect l="0" t="0" r="r" b="b"/>
            <a:pathLst>
              <a:path w="8003" h="7998">
                <a:moveTo>
                  <a:pt x="0" y="3998"/>
                </a:moveTo>
                <a:cubicBezTo>
                  <a:pt x="0" y="1790"/>
                  <a:pt x="1793" y="0"/>
                  <a:pt x="4002" y="0"/>
                </a:cubicBezTo>
                <a:cubicBezTo>
                  <a:pt x="6212" y="0"/>
                  <a:pt x="8003" y="1790"/>
                  <a:pt x="8003" y="3998"/>
                </a:cubicBezTo>
                <a:cubicBezTo>
                  <a:pt x="8003" y="6208"/>
                  <a:pt x="6212" y="7998"/>
                  <a:pt x="4002" y="7998"/>
                </a:cubicBezTo>
                <a:cubicBezTo>
                  <a:pt x="1793" y="7998"/>
                  <a:pt x="0" y="6208"/>
                  <a:pt x="0" y="3998"/>
                </a:cubicBezTo>
                <a:close/>
              </a:path>
            </a:pathLst>
          </a:custGeom>
          <a:solidFill>
            <a:srgbClr val="0033A0">
              <a:alpha val="95000"/>
            </a:srgbClr>
          </a:solidFill>
          <a:ln w="18720">
            <a:solidFill>
              <a:srgbClr val="F8F8F8"/>
            </a:solidFill>
            <a:miter/>
          </a:ln>
        </p:spPr>
        <p:txBody>
          <a:bodyPr lIns="9360" tIns="9360" rIns="9360" bIns="936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72" name="Freeform 471"/>
          <p:cNvSpPr/>
          <p:nvPr/>
        </p:nvSpPr>
        <p:spPr>
          <a:xfrm>
            <a:off x="10023480" y="3454560"/>
            <a:ext cx="2881080" cy="2881080"/>
          </a:xfrm>
          <a:custGeom>
            <a:avLst/>
            <a:gdLst/>
            <a:ahLst/>
            <a:cxnLst/>
            <a:rect l="0" t="0" r="r" b="b"/>
            <a:pathLst>
              <a:path w="8003" h="8003">
                <a:moveTo>
                  <a:pt x="0" y="4002"/>
                </a:moveTo>
                <a:cubicBezTo>
                  <a:pt x="0" y="1791"/>
                  <a:pt x="1791" y="0"/>
                  <a:pt x="4002" y="0"/>
                </a:cubicBezTo>
                <a:cubicBezTo>
                  <a:pt x="6211" y="0"/>
                  <a:pt x="8003" y="1791"/>
                  <a:pt x="8003" y="4002"/>
                </a:cubicBezTo>
                <a:cubicBezTo>
                  <a:pt x="8003" y="6211"/>
                  <a:pt x="6211" y="8003"/>
                  <a:pt x="4002" y="8003"/>
                </a:cubicBezTo>
                <a:cubicBezTo>
                  <a:pt x="1791" y="8003"/>
                  <a:pt x="0" y="6211"/>
                  <a:pt x="0" y="4002"/>
                </a:cubicBezTo>
                <a:close/>
              </a:path>
            </a:pathLst>
          </a:custGeom>
          <a:solidFill>
            <a:srgbClr val="61C4D3">
              <a:alpha val="95000"/>
            </a:srgbClr>
          </a:solidFill>
          <a:ln w="18720">
            <a:solidFill>
              <a:srgbClr val="F8F8F8"/>
            </a:solidFill>
            <a:miter/>
          </a:ln>
        </p:spPr>
        <p:txBody>
          <a:bodyPr lIns="9360" tIns="9360" rIns="9360" bIns="936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3" name="TextBox 472"/>
          <p:cNvSpPr txBox="1"/>
          <p:nvPr/>
        </p:nvSpPr>
        <p:spPr>
          <a:xfrm>
            <a:off x="2686320" y="1986120"/>
            <a:ext cx="1006128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0D3DA5"/>
                </a:solidFill>
                <a:effectLst/>
                <a:uFillTx/>
                <a:latin typeface="Arial"/>
                <a:ea typeface="Arial"/>
              </a:rPr>
              <a:t>Wakefield Acceleration Must Offer a Path To…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4" name="TextBox 473"/>
          <p:cNvSpPr txBox="1"/>
          <p:nvPr/>
        </p:nvSpPr>
        <p:spPr>
          <a:xfrm>
            <a:off x="3212280" y="4379760"/>
            <a:ext cx="101664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High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5" name="TextBox 474"/>
          <p:cNvSpPr txBox="1"/>
          <p:nvPr/>
        </p:nvSpPr>
        <p:spPr>
          <a:xfrm>
            <a:off x="2937960" y="4928040"/>
            <a:ext cx="155052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Energy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6" name="TextBox 475"/>
          <p:cNvSpPr txBox="1"/>
          <p:nvPr/>
        </p:nvSpPr>
        <p:spPr>
          <a:xfrm>
            <a:off x="11012040" y="4380840"/>
            <a:ext cx="101664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High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7" name="TextBox 476"/>
          <p:cNvSpPr txBox="1"/>
          <p:nvPr/>
        </p:nvSpPr>
        <p:spPr>
          <a:xfrm>
            <a:off x="10439280" y="4929480"/>
            <a:ext cx="216072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Efficiency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8" name="TextBox 477"/>
          <p:cNvSpPr txBox="1"/>
          <p:nvPr/>
        </p:nvSpPr>
        <p:spPr>
          <a:xfrm>
            <a:off x="7172640" y="4389840"/>
            <a:ext cx="101664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High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9" name="Freeform 478"/>
          <p:cNvSpPr/>
          <p:nvPr/>
        </p:nvSpPr>
        <p:spPr>
          <a:xfrm>
            <a:off x="3726360" y="2500560"/>
            <a:ext cx="3947040" cy="992880"/>
          </a:xfrm>
          <a:custGeom>
            <a:avLst/>
            <a:gdLst/>
            <a:ahLst/>
            <a:cxnLst/>
            <a:rect l="0" t="0" r="r" b="b"/>
            <a:pathLst>
              <a:path w="10964" h="2758">
                <a:moveTo>
                  <a:pt x="10952" y="0"/>
                </a:moveTo>
                <a:lnTo>
                  <a:pt x="139" y="2613"/>
                </a:lnTo>
                <a:lnTo>
                  <a:pt x="246" y="2510"/>
                </a:lnTo>
                <a:cubicBezTo>
                  <a:pt x="256" y="2500"/>
                  <a:pt x="257" y="2484"/>
                  <a:pt x="247" y="2473"/>
                </a:cubicBezTo>
                <a:cubicBezTo>
                  <a:pt x="237" y="2462"/>
                  <a:pt x="220" y="2462"/>
                  <a:pt x="209" y="2472"/>
                </a:cubicBezTo>
                <a:lnTo>
                  <a:pt x="0" y="2673"/>
                </a:lnTo>
                <a:lnTo>
                  <a:pt x="278" y="2757"/>
                </a:lnTo>
                <a:cubicBezTo>
                  <a:pt x="292" y="2761"/>
                  <a:pt x="307" y="2753"/>
                  <a:pt x="311" y="2739"/>
                </a:cubicBezTo>
                <a:cubicBezTo>
                  <a:pt x="315" y="2725"/>
                  <a:pt x="307" y="2710"/>
                  <a:pt x="293" y="2706"/>
                </a:cubicBezTo>
                <a:lnTo>
                  <a:pt x="152" y="2664"/>
                </a:lnTo>
                <a:lnTo>
                  <a:pt x="10964" y="52"/>
                </a:lnTo>
                <a:lnTo>
                  <a:pt x="10952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80" name="Freeform 479"/>
          <p:cNvSpPr/>
          <p:nvPr/>
        </p:nvSpPr>
        <p:spPr>
          <a:xfrm>
            <a:off x="7616520" y="2509920"/>
            <a:ext cx="108360" cy="941400"/>
          </a:xfrm>
          <a:custGeom>
            <a:avLst/>
            <a:gdLst/>
            <a:ahLst/>
            <a:cxnLst/>
            <a:rect l="0" t="0" r="r" b="b"/>
            <a:pathLst>
              <a:path w="301" h="2615">
                <a:moveTo>
                  <a:pt x="176" y="0"/>
                </a:moveTo>
                <a:lnTo>
                  <a:pt x="177" y="2464"/>
                </a:lnTo>
                <a:lnTo>
                  <a:pt x="251" y="2337"/>
                </a:lnTo>
                <a:cubicBezTo>
                  <a:pt x="258" y="2324"/>
                  <a:pt x="274" y="2320"/>
                  <a:pt x="287" y="2327"/>
                </a:cubicBezTo>
                <a:cubicBezTo>
                  <a:pt x="300" y="2334"/>
                  <a:pt x="304" y="2350"/>
                  <a:pt x="297" y="2363"/>
                </a:cubicBezTo>
                <a:lnTo>
                  <a:pt x="150" y="2615"/>
                </a:lnTo>
                <a:lnTo>
                  <a:pt x="3" y="2363"/>
                </a:lnTo>
                <a:cubicBezTo>
                  <a:pt x="-4" y="2351"/>
                  <a:pt x="0" y="2334"/>
                  <a:pt x="12" y="2327"/>
                </a:cubicBezTo>
                <a:cubicBezTo>
                  <a:pt x="25" y="2320"/>
                  <a:pt x="41" y="2324"/>
                  <a:pt x="49" y="2337"/>
                </a:cubicBezTo>
                <a:lnTo>
                  <a:pt x="124" y="2464"/>
                </a:lnTo>
                <a:lnTo>
                  <a:pt x="123" y="0"/>
                </a:lnTo>
                <a:lnTo>
                  <a:pt x="176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81" name="Freeform 480"/>
          <p:cNvSpPr/>
          <p:nvPr/>
        </p:nvSpPr>
        <p:spPr>
          <a:xfrm>
            <a:off x="7668000" y="2500560"/>
            <a:ext cx="3796200" cy="984240"/>
          </a:xfrm>
          <a:custGeom>
            <a:avLst/>
            <a:gdLst/>
            <a:ahLst/>
            <a:cxnLst/>
            <a:rect l="0" t="0" r="r" b="b"/>
            <a:pathLst>
              <a:path w="10545" h="2734">
                <a:moveTo>
                  <a:pt x="13" y="0"/>
                </a:moveTo>
                <a:lnTo>
                  <a:pt x="10406" y="2590"/>
                </a:lnTo>
                <a:lnTo>
                  <a:pt x="10300" y="2487"/>
                </a:lnTo>
                <a:cubicBezTo>
                  <a:pt x="10290" y="2477"/>
                  <a:pt x="10290" y="2460"/>
                  <a:pt x="10300" y="2450"/>
                </a:cubicBezTo>
                <a:cubicBezTo>
                  <a:pt x="10310" y="2439"/>
                  <a:pt x="10327" y="2439"/>
                  <a:pt x="10337" y="2449"/>
                </a:cubicBezTo>
                <a:lnTo>
                  <a:pt x="10545" y="2652"/>
                </a:lnTo>
                <a:lnTo>
                  <a:pt x="10266" y="2733"/>
                </a:lnTo>
                <a:cubicBezTo>
                  <a:pt x="10252" y="2737"/>
                  <a:pt x="10238" y="2729"/>
                  <a:pt x="10233" y="2715"/>
                </a:cubicBezTo>
                <a:cubicBezTo>
                  <a:pt x="10230" y="2701"/>
                  <a:pt x="10238" y="2686"/>
                  <a:pt x="10251" y="2682"/>
                </a:cubicBezTo>
                <a:lnTo>
                  <a:pt x="10393" y="2641"/>
                </a:lnTo>
                <a:lnTo>
                  <a:pt x="0" y="52"/>
                </a:lnTo>
                <a:lnTo>
                  <a:pt x="13" y="0"/>
                </a:lnTo>
                <a:close/>
              </a:path>
            </a:pathLst>
          </a:custGeom>
          <a:solidFill>
            <a:srgbClr val="0033A0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82" name="TextBox 481"/>
          <p:cNvSpPr txBox="1"/>
          <p:nvPr/>
        </p:nvSpPr>
        <p:spPr>
          <a:xfrm>
            <a:off x="6448320" y="4939200"/>
            <a:ext cx="2439360" cy="51228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3600" b="1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Luminosity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3" name="TextBox 482"/>
          <p:cNvSpPr txBox="1"/>
          <p:nvPr/>
        </p:nvSpPr>
        <p:spPr>
          <a:xfrm>
            <a:off x="2692800" y="6858000"/>
            <a:ext cx="9961560" cy="82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Exciting prospects but still a lot to do …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We </a:t>
            </a:r>
            <a:r>
              <a:rPr lang="en-US" sz="26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(You)</a:t>
            </a:r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 should consider this as an opportunity and not as a risk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Beyond 550 GeV – Plasma acceleration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5" name="object 288"/>
          <p:cNvSpPr/>
          <p:nvPr/>
        </p:nvSpPr>
        <p:spPr>
          <a:xfrm>
            <a:off x="370800" y="1438200"/>
            <a:ext cx="12430800" cy="89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7360" rIns="0" bIns="0" anchor="t">
            <a:spAutoFit/>
          </a:bodyPr>
          <a:lstStyle/>
          <a:p>
            <a:pPr marL="37440" defTabSz="914400">
              <a:lnSpc>
                <a:spcPct val="100000"/>
              </a:lnSpc>
              <a:spcBef>
                <a:spcPts val="924"/>
              </a:spcBef>
            </a:pPr>
            <a:r>
              <a:rPr lang="en-FR" sz="2200" b="1" u="none" strike="noStrike" spc="-6">
                <a:solidFill>
                  <a:srgbClr val="FF2F92"/>
                </a:solidFill>
                <a:effectLst/>
                <a:uFillTx/>
                <a:latin typeface="Arial"/>
              </a:rPr>
              <a:t>Hybrid-Asymmetric Linear Higgs</a:t>
            </a:r>
            <a:r>
              <a:rPr lang="en-FR" sz="2200" b="1" u="none" strike="noStrike" spc="11">
                <a:solidFill>
                  <a:srgbClr val="FF2F92"/>
                </a:solidFill>
                <a:effectLst/>
                <a:uFillTx/>
                <a:latin typeface="Arial"/>
              </a:rPr>
              <a:t> </a:t>
            </a:r>
            <a:r>
              <a:rPr lang="en-FR" sz="2200" b="1" u="none" strike="noStrike" spc="-6">
                <a:solidFill>
                  <a:srgbClr val="FF2F92"/>
                </a:solidFill>
                <a:effectLst/>
                <a:uFillTx/>
                <a:latin typeface="Arial"/>
              </a:rPr>
              <a:t>Factory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1120" indent="-219240" defTabSz="914400">
              <a:lnSpc>
                <a:spcPct val="100000"/>
              </a:lnSpc>
              <a:spcBef>
                <a:spcPts val="859"/>
              </a:spcBef>
              <a:buClr>
                <a:srgbClr val="000000"/>
              </a:buClr>
              <a:buFont typeface="Symbol" charset="2"/>
              <a:buChar char=""/>
              <a:tabLst>
                <a:tab pos="231120" algn="l"/>
                <a:tab pos="231840" algn="l"/>
              </a:tabLst>
            </a:pP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e+e- LC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using e-beam-driven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plasma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wakefield acceleration for the e-</a:t>
            </a:r>
            <a:r>
              <a:rPr lang="en-FR" sz="2200" b="0" u="none" strike="noStrike" spc="96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beam…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6" name="object 289"/>
          <p:cNvSpPr/>
          <p:nvPr/>
        </p:nvSpPr>
        <p:spPr>
          <a:xfrm>
            <a:off x="608400" y="2466720"/>
            <a:ext cx="5263200" cy="378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3720" rIns="0" bIns="0" anchor="t">
            <a:spAutoFit/>
          </a:bodyPr>
          <a:lstStyle/>
          <a:p>
            <a:pPr marL="12600" defTabSz="914400">
              <a:lnSpc>
                <a:spcPts val="1576"/>
              </a:lnSpc>
              <a:spcBef>
                <a:spcPts val="1210"/>
              </a:spcBef>
              <a:tabLst>
                <a:tab pos="231120" algn="l"/>
              </a:tabLst>
            </a:pPr>
            <a:r>
              <a:rPr lang="en-FR" sz="18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=&gt;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asymmetric collisions with</a:t>
            </a:r>
            <a:r>
              <a:rPr lang="en-FR" sz="22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STIX Two Math"/>
              </a:rPr>
              <a:t>𝛾</a:t>
            </a:r>
            <a:r>
              <a:rPr lang="en-US" sz="2200" b="0" u="none" strike="noStrike" spc="11">
                <a:solidFill>
                  <a:schemeClr val="dk1"/>
                </a:solidFill>
                <a:effectLst/>
                <a:uFillTx/>
                <a:latin typeface="STIX Two Math"/>
              </a:rPr>
              <a:t> = 1.67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    (HERA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STIX Two Math"/>
              </a:rPr>
              <a:t>𝛾 = 3)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240"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51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1120" indent="-219240" defTabSz="914400">
              <a:lnSpc>
                <a:spcPts val="510"/>
              </a:lnSpc>
              <a:buClr>
                <a:srgbClr val="000000"/>
              </a:buClr>
              <a:buFont typeface="Symbol" charset="2"/>
              <a:buChar char=""/>
              <a:tabLst>
                <a:tab pos="231120" algn="l"/>
                <a:tab pos="231840" algn="l"/>
              </a:tabLst>
            </a:pP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…and RF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cavities for the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e+</a:t>
            </a:r>
            <a:r>
              <a:rPr lang="en-FR" sz="2200" b="0" u="none" strike="noStrike" spc="-20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beam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1120" defTabSz="914400">
              <a:lnSpc>
                <a:spcPts val="1451"/>
              </a:lnSpc>
              <a:spcBef>
                <a:spcPts val="561"/>
              </a:spcBef>
              <a:tabLst>
                <a:tab pos="231120" algn="l"/>
                <a:tab pos="231840" algn="l"/>
              </a:tabLst>
            </a:pPr>
            <a:r>
              <a:rPr lang="en-US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luminosity ~ILC</a:t>
            </a:r>
            <a:r>
              <a:rPr lang="en-FR" sz="2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baseline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240" defTabSz="914400">
              <a:lnSpc>
                <a:spcPct val="100000"/>
              </a:lnSpc>
              <a:tabLst>
                <a:tab pos="231120" algn="l"/>
                <a:tab pos="231840" algn="l"/>
              </a:tabLst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1120" indent="-219240" defTabSz="9144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  <a:tabLst>
                <a:tab pos="231120" algn="l"/>
                <a:tab pos="231840" algn="l"/>
              </a:tabLst>
            </a:pP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site-length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and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cost - </a:t>
            </a:r>
            <a:r>
              <a:rPr lang="en-FR" sz="2200" b="1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small </a:t>
            </a:r>
            <a:r>
              <a:rPr lang="en-FR" sz="2200" b="1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&amp;</a:t>
            </a:r>
            <a:r>
              <a:rPr lang="en-FR" sz="22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1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cheap: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2000" lvl="1" indent="-219600" defTabSz="914400">
              <a:lnSpc>
                <a:spcPct val="100000"/>
              </a:lnSpc>
              <a:spcBef>
                <a:spcPts val="485"/>
              </a:spcBef>
              <a:buClr>
                <a:srgbClr val="000000"/>
              </a:buClr>
              <a:buFont typeface="Symbol" charset="2"/>
              <a:buChar char=""/>
              <a:tabLst>
                <a:tab pos="612000" algn="l"/>
                <a:tab pos="612720" algn="l"/>
              </a:tabLst>
            </a:pP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250 </a:t>
            </a:r>
            <a:r>
              <a:rPr lang="en-FR" sz="22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GeV: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4.9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km,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3.8</a:t>
            </a:r>
            <a:r>
              <a:rPr lang="en-FR" sz="2200" b="0" u="none" strike="noStrike" spc="-4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BCHF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12000" lvl="1" indent="-219600" defTabSz="914400">
              <a:lnSpc>
                <a:spcPct val="100000"/>
              </a:lnSpc>
              <a:spcBef>
                <a:spcPts val="485"/>
              </a:spcBef>
              <a:buClr>
                <a:srgbClr val="000000"/>
              </a:buClr>
              <a:buFont typeface="Symbol" charset="2"/>
              <a:buChar char=""/>
              <a:tabLst>
                <a:tab pos="612000" algn="l"/>
                <a:tab pos="612720" algn="l"/>
              </a:tabLst>
            </a:pP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550 </a:t>
            </a:r>
            <a:r>
              <a:rPr lang="en-FR" sz="22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GeV: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8.4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km,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6.3</a:t>
            </a:r>
            <a:r>
              <a:rPr lang="en-FR" sz="2200" b="0" u="none" strike="noStrike" spc="-4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22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BCHF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1120" indent="-219240" defTabSz="914400">
              <a:lnSpc>
                <a:spcPct val="100000"/>
              </a:lnSpc>
              <a:spcBef>
                <a:spcPts val="485"/>
              </a:spcBef>
              <a:buClr>
                <a:srgbClr val="000000"/>
              </a:buClr>
              <a:buFont typeface="Symbol" charset="2"/>
              <a:buChar char=""/>
              <a:tabLst>
                <a:tab pos="231120" algn="l"/>
                <a:tab pos="231840" algn="l"/>
              </a:tabLst>
            </a:pPr>
            <a:r>
              <a:rPr lang="en-FR" sz="2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if </a:t>
            </a:r>
            <a:r>
              <a:rPr lang="en-FR" sz="2200" b="1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R&amp;D 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successful - estimated </a:t>
            </a:r>
            <a:r>
              <a:rPr lang="en-FR" sz="2200" b="1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need</a:t>
            </a:r>
            <a:r>
              <a:rPr lang="en-FR" sz="2200" b="0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: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40840" defTabSz="914400">
              <a:lnSpc>
                <a:spcPct val="100000"/>
              </a:lnSpc>
              <a:spcBef>
                <a:spcPts val="490"/>
              </a:spcBef>
              <a:tabLst>
                <a:tab pos="231120" algn="l"/>
                <a:tab pos="231840" algn="l"/>
              </a:tabLst>
            </a:pPr>
            <a:r>
              <a:rPr lang="en-FR" sz="2200" b="1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213 MCHF &amp; 341 </a:t>
            </a:r>
            <a:r>
              <a:rPr lang="en-FR" sz="2200" b="1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FTEyrs over </a:t>
            </a:r>
            <a:r>
              <a:rPr lang="en-FR" sz="2200" b="1" u="none" strike="noStrike" spc="11">
                <a:solidFill>
                  <a:srgbClr val="FF2600"/>
                </a:solidFill>
                <a:effectLst/>
                <a:uFillTx/>
                <a:latin typeface="Arial"/>
              </a:rPr>
              <a:t>~15</a:t>
            </a:r>
            <a:r>
              <a:rPr lang="en-FR" sz="2200" b="1" u="none" strike="noStrike" spc="-40">
                <a:solidFill>
                  <a:srgbClr val="FF2600"/>
                </a:solidFill>
                <a:effectLst/>
                <a:uFillTx/>
                <a:latin typeface="Arial"/>
              </a:rPr>
              <a:t> </a:t>
            </a:r>
            <a:r>
              <a:rPr lang="en-FR" sz="2200" b="1" u="none" strike="noStrike" spc="11">
                <a:solidFill>
                  <a:srgbClr val="FF2600"/>
                </a:solidFill>
                <a:effectLst/>
                <a:uFillTx/>
                <a:latin typeface="Arial"/>
              </a:rPr>
              <a:t>years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7" name="object 290"/>
          <p:cNvSpPr/>
          <p:nvPr/>
        </p:nvSpPr>
        <p:spPr>
          <a:xfrm>
            <a:off x="1533960" y="6238440"/>
            <a:ext cx="12134160" cy="198828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88" name="object 291"/>
          <p:cNvSpPr/>
          <p:nvPr/>
        </p:nvSpPr>
        <p:spPr>
          <a:xfrm>
            <a:off x="6357600" y="3286440"/>
            <a:ext cx="133560" cy="236412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89" name="object 292"/>
          <p:cNvSpPr/>
          <p:nvPr/>
        </p:nvSpPr>
        <p:spPr>
          <a:xfrm>
            <a:off x="6357600" y="2984760"/>
            <a:ext cx="123120" cy="24120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0" name="object 293"/>
          <p:cNvSpPr/>
          <p:nvPr/>
        </p:nvSpPr>
        <p:spPr>
          <a:xfrm>
            <a:off x="6338160" y="2836080"/>
            <a:ext cx="73080" cy="46800"/>
          </a:xfrm>
          <a:custGeom>
            <a:avLst/>
            <a:gdLst>
              <a:gd name="textAreaLeft" fmla="*/ 0 w 73080"/>
              <a:gd name="textAreaRight" fmla="*/ 73440 w 73080"/>
              <a:gd name="textAreaTop" fmla="*/ 0 h 46800"/>
              <a:gd name="textAreaBottom" fmla="*/ 47160 h 46800"/>
            </a:gdLst>
            <a:ahLst/>
            <a:cxnLst/>
            <a:rect l="textAreaLeft" t="textAreaTop" r="textAreaRight" b="textAreaBottom"/>
            <a:pathLst>
              <a:path w="63500" h="40639">
                <a:moveTo>
                  <a:pt x="59905" y="8209"/>
                </a:moveTo>
                <a:lnTo>
                  <a:pt x="48285" y="8209"/>
                </a:lnTo>
                <a:lnTo>
                  <a:pt x="51301" y="9631"/>
                </a:lnTo>
                <a:lnTo>
                  <a:pt x="55322" y="14993"/>
                </a:lnTo>
                <a:lnTo>
                  <a:pt x="56199" y="18427"/>
                </a:lnTo>
                <a:lnTo>
                  <a:pt x="56318" y="27224"/>
                </a:lnTo>
                <a:lnTo>
                  <a:pt x="55992" y="29988"/>
                </a:lnTo>
                <a:lnTo>
                  <a:pt x="54651" y="35431"/>
                </a:lnTo>
                <a:lnTo>
                  <a:pt x="53647" y="37945"/>
                </a:lnTo>
                <a:lnTo>
                  <a:pt x="52306" y="40208"/>
                </a:lnTo>
                <a:lnTo>
                  <a:pt x="60263" y="40208"/>
                </a:lnTo>
                <a:lnTo>
                  <a:pt x="61269" y="37359"/>
                </a:lnTo>
                <a:lnTo>
                  <a:pt x="62024" y="34512"/>
                </a:lnTo>
                <a:lnTo>
                  <a:pt x="62441" y="31831"/>
                </a:lnTo>
                <a:lnTo>
                  <a:pt x="62944" y="29150"/>
                </a:lnTo>
                <a:lnTo>
                  <a:pt x="63126" y="27224"/>
                </a:lnTo>
                <a:lnTo>
                  <a:pt x="63197" y="16249"/>
                </a:lnTo>
                <a:lnTo>
                  <a:pt x="61603" y="10387"/>
                </a:lnTo>
                <a:lnTo>
                  <a:pt x="59905" y="8209"/>
                </a:lnTo>
                <a:close/>
              </a:path>
              <a:path w="63500" h="40639">
                <a:moveTo>
                  <a:pt x="19134" y="1422"/>
                </a:moveTo>
                <a:lnTo>
                  <a:pt x="10924" y="1422"/>
                </a:lnTo>
                <a:lnTo>
                  <a:pt x="7071" y="3265"/>
                </a:lnTo>
                <a:lnTo>
                  <a:pt x="1375" y="10637"/>
                </a:lnTo>
                <a:lnTo>
                  <a:pt x="120" y="14993"/>
                </a:lnTo>
                <a:lnTo>
                  <a:pt x="0" y="24794"/>
                </a:lnTo>
                <a:lnTo>
                  <a:pt x="161" y="26469"/>
                </a:lnTo>
                <a:lnTo>
                  <a:pt x="253" y="27224"/>
                </a:lnTo>
                <a:lnTo>
                  <a:pt x="1059" y="32418"/>
                </a:lnTo>
                <a:lnTo>
                  <a:pt x="1754" y="35431"/>
                </a:lnTo>
                <a:lnTo>
                  <a:pt x="2547" y="38365"/>
                </a:lnTo>
                <a:lnTo>
                  <a:pt x="9919" y="38365"/>
                </a:lnTo>
                <a:lnTo>
                  <a:pt x="8913" y="35265"/>
                </a:lnTo>
                <a:lnTo>
                  <a:pt x="8160" y="32418"/>
                </a:lnTo>
                <a:lnTo>
                  <a:pt x="7156" y="27224"/>
                </a:lnTo>
                <a:lnTo>
                  <a:pt x="6903" y="24794"/>
                </a:lnTo>
                <a:lnTo>
                  <a:pt x="7013" y="18009"/>
                </a:lnTo>
                <a:lnTo>
                  <a:pt x="7741" y="15246"/>
                </a:lnTo>
                <a:lnTo>
                  <a:pt x="9480" y="12900"/>
                </a:lnTo>
                <a:lnTo>
                  <a:pt x="11092" y="10805"/>
                </a:lnTo>
                <a:lnTo>
                  <a:pt x="13520" y="9631"/>
                </a:lnTo>
                <a:lnTo>
                  <a:pt x="28489" y="9631"/>
                </a:lnTo>
                <a:lnTo>
                  <a:pt x="28350" y="9047"/>
                </a:lnTo>
                <a:lnTo>
                  <a:pt x="26673" y="6281"/>
                </a:lnTo>
                <a:lnTo>
                  <a:pt x="21982" y="2428"/>
                </a:lnTo>
                <a:lnTo>
                  <a:pt x="19134" y="1422"/>
                </a:lnTo>
                <a:close/>
              </a:path>
              <a:path w="63500" h="40639">
                <a:moveTo>
                  <a:pt x="28489" y="9631"/>
                </a:moveTo>
                <a:lnTo>
                  <a:pt x="19720" y="9631"/>
                </a:lnTo>
                <a:lnTo>
                  <a:pt x="22066" y="10722"/>
                </a:lnTo>
                <a:lnTo>
                  <a:pt x="23722" y="12983"/>
                </a:lnTo>
                <a:lnTo>
                  <a:pt x="25333" y="15078"/>
                </a:lnTo>
                <a:lnTo>
                  <a:pt x="26046" y="18009"/>
                </a:lnTo>
                <a:lnTo>
                  <a:pt x="26086" y="29653"/>
                </a:lnTo>
                <a:lnTo>
                  <a:pt x="32871" y="29653"/>
                </a:lnTo>
                <a:lnTo>
                  <a:pt x="32871" y="18009"/>
                </a:lnTo>
                <a:lnTo>
                  <a:pt x="33960" y="14490"/>
                </a:lnTo>
                <a:lnTo>
                  <a:pt x="35501" y="12565"/>
                </a:lnTo>
                <a:lnTo>
                  <a:pt x="29186" y="12565"/>
                </a:lnTo>
                <a:lnTo>
                  <a:pt x="28489" y="9631"/>
                </a:lnTo>
                <a:close/>
              </a:path>
              <a:path w="63500" h="40639">
                <a:moveTo>
                  <a:pt x="50378" y="0"/>
                </a:moveTo>
                <a:lnTo>
                  <a:pt x="40495" y="0"/>
                </a:lnTo>
                <a:lnTo>
                  <a:pt x="37144" y="1172"/>
                </a:lnTo>
                <a:lnTo>
                  <a:pt x="31782" y="5528"/>
                </a:lnTo>
                <a:lnTo>
                  <a:pt x="30022" y="8627"/>
                </a:lnTo>
                <a:lnTo>
                  <a:pt x="29186" y="12565"/>
                </a:lnTo>
                <a:lnTo>
                  <a:pt x="35501" y="12565"/>
                </a:lnTo>
                <a:lnTo>
                  <a:pt x="37982" y="9465"/>
                </a:lnTo>
                <a:lnTo>
                  <a:pt x="40830" y="8209"/>
                </a:lnTo>
                <a:lnTo>
                  <a:pt x="59905" y="8209"/>
                </a:lnTo>
                <a:lnTo>
                  <a:pt x="58338" y="6198"/>
                </a:lnTo>
                <a:lnTo>
                  <a:pt x="55069" y="2092"/>
                </a:lnTo>
                <a:lnTo>
                  <a:pt x="50378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1" name="object 294"/>
          <p:cNvSpPr/>
          <p:nvPr/>
        </p:nvSpPr>
        <p:spPr>
          <a:xfrm>
            <a:off x="6357600" y="2794680"/>
            <a:ext cx="10080" cy="15840"/>
          </a:xfrm>
          <a:custGeom>
            <a:avLst/>
            <a:gdLst>
              <a:gd name="textAreaLeft" fmla="*/ 0 w 10080"/>
              <a:gd name="textAreaRight" fmla="*/ 10440 w 10080"/>
              <a:gd name="textAreaTop" fmla="*/ 0 h 15840"/>
              <a:gd name="textAreaBottom" fmla="*/ 16200 h 15840"/>
            </a:gdLst>
            <a:ahLst/>
            <a:cxnLst/>
            <a:rect l="textAreaLeft" t="textAreaTop" r="textAreaRight" b="textAreaBottom"/>
            <a:pathLst>
              <a:path w="8889" h="13969">
                <a:moveTo>
                  <a:pt x="0" y="13969"/>
                </a:moveTo>
                <a:lnTo>
                  <a:pt x="8378" y="13969"/>
                </a:lnTo>
                <a:lnTo>
                  <a:pt x="8378" y="0"/>
                </a:lnTo>
                <a:lnTo>
                  <a:pt x="0" y="0"/>
                </a:lnTo>
                <a:lnTo>
                  <a:pt x="0" y="13969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2" name="object 295"/>
          <p:cNvSpPr/>
          <p:nvPr/>
        </p:nvSpPr>
        <p:spPr>
          <a:xfrm>
            <a:off x="6357600" y="2788560"/>
            <a:ext cx="123120" cy="360"/>
          </a:xfrm>
          <a:custGeom>
            <a:avLst/>
            <a:gdLst>
              <a:gd name="textAreaLeft" fmla="*/ 0 w 123120"/>
              <a:gd name="textAreaRight" fmla="*/ 123480 w 12312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06679">
                <a:moveTo>
                  <a:pt x="0" y="0"/>
                </a:moveTo>
                <a:lnTo>
                  <a:pt x="106625" y="0"/>
                </a:lnTo>
              </a:path>
            </a:pathLst>
          </a:custGeom>
          <a:noFill/>
          <a:ln w="1152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3" name="object 296"/>
          <p:cNvSpPr/>
          <p:nvPr/>
        </p:nvSpPr>
        <p:spPr>
          <a:xfrm>
            <a:off x="6471720" y="2794680"/>
            <a:ext cx="10080" cy="16920"/>
          </a:xfrm>
          <a:custGeom>
            <a:avLst/>
            <a:gdLst>
              <a:gd name="textAreaLeft" fmla="*/ 0 w 10080"/>
              <a:gd name="textAreaRight" fmla="*/ 10440 w 10080"/>
              <a:gd name="textAreaTop" fmla="*/ 0 h 16920"/>
              <a:gd name="textAreaBottom" fmla="*/ 17280 h 16920"/>
            </a:gdLst>
            <a:ahLst/>
            <a:cxnLst/>
            <a:rect l="textAreaLeft" t="textAreaTop" r="textAreaRight" b="textAreaBottom"/>
            <a:pathLst>
              <a:path w="8889" h="14605">
                <a:moveTo>
                  <a:pt x="8376" y="0"/>
                </a:moveTo>
                <a:lnTo>
                  <a:pt x="0" y="0"/>
                </a:lnTo>
                <a:lnTo>
                  <a:pt x="0" y="14001"/>
                </a:lnTo>
                <a:lnTo>
                  <a:pt x="8376" y="14001"/>
                </a:lnTo>
                <a:lnTo>
                  <a:pt x="83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4" name="object 297"/>
          <p:cNvSpPr/>
          <p:nvPr/>
        </p:nvSpPr>
        <p:spPr>
          <a:xfrm>
            <a:off x="6375600" y="2900520"/>
            <a:ext cx="7560" cy="60480"/>
          </a:xfrm>
          <a:custGeom>
            <a:avLst/>
            <a:gdLst>
              <a:gd name="textAreaLeft" fmla="*/ 0 w 7560"/>
              <a:gd name="textAreaRight" fmla="*/ 7920 w 7560"/>
              <a:gd name="textAreaTop" fmla="*/ 0 h 60480"/>
              <a:gd name="textAreaBottom" fmla="*/ 60840 h 60480"/>
            </a:gdLst>
            <a:ahLst/>
            <a:cxnLst/>
            <a:rect l="textAreaLeft" t="textAreaTop" r="textAreaRight" b="textAreaBottom"/>
            <a:pathLst>
              <a:path w="6985" h="52705">
                <a:moveTo>
                  <a:pt x="0" y="52438"/>
                </a:moveTo>
                <a:lnTo>
                  <a:pt x="6952" y="52438"/>
                </a:lnTo>
                <a:lnTo>
                  <a:pt x="6952" y="0"/>
                </a:lnTo>
                <a:lnTo>
                  <a:pt x="0" y="0"/>
                </a:lnTo>
                <a:lnTo>
                  <a:pt x="0" y="52438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5" name="object 298"/>
          <p:cNvSpPr/>
          <p:nvPr/>
        </p:nvSpPr>
        <p:spPr>
          <a:xfrm>
            <a:off x="6740640" y="2547720"/>
            <a:ext cx="4023000" cy="331020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6" name="object 299"/>
          <p:cNvSpPr/>
          <p:nvPr/>
        </p:nvSpPr>
        <p:spPr>
          <a:xfrm>
            <a:off x="10843560" y="2680200"/>
            <a:ext cx="3742200" cy="163584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7" name="object 300"/>
          <p:cNvSpPr/>
          <p:nvPr/>
        </p:nvSpPr>
        <p:spPr>
          <a:xfrm>
            <a:off x="10843560" y="4316400"/>
            <a:ext cx="3742200" cy="108612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8" name="object 301"/>
          <p:cNvSpPr/>
          <p:nvPr/>
        </p:nvSpPr>
        <p:spPr>
          <a:xfrm>
            <a:off x="10843560" y="2680200"/>
            <a:ext cx="3742200" cy="234000"/>
          </a:xfrm>
          <a:prstGeom prst="rect">
            <a:avLst/>
          </a:prstGeom>
          <a:blipFill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9" name="object 302"/>
          <p:cNvSpPr/>
          <p:nvPr/>
        </p:nvSpPr>
        <p:spPr>
          <a:xfrm>
            <a:off x="10843560" y="2914560"/>
            <a:ext cx="3742200" cy="236160"/>
          </a:xfrm>
          <a:prstGeom prst="rect">
            <a:avLst/>
          </a:prstGeom>
          <a:blipFill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0" name="object 303"/>
          <p:cNvSpPr/>
          <p:nvPr/>
        </p:nvSpPr>
        <p:spPr>
          <a:xfrm>
            <a:off x="10843560" y="3150720"/>
            <a:ext cx="3742200" cy="236520"/>
          </a:xfrm>
          <a:prstGeom prst="rect">
            <a:avLst/>
          </a:prstGeom>
          <a:blipFill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1" name="object 304"/>
          <p:cNvSpPr/>
          <p:nvPr/>
        </p:nvSpPr>
        <p:spPr>
          <a:xfrm>
            <a:off x="10843560" y="3387600"/>
            <a:ext cx="3742200" cy="236160"/>
          </a:xfrm>
          <a:prstGeom prst="rect">
            <a:avLst/>
          </a:prstGeom>
          <a:blipFill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2" name="object 305"/>
          <p:cNvSpPr/>
          <p:nvPr/>
        </p:nvSpPr>
        <p:spPr>
          <a:xfrm>
            <a:off x="10843560" y="3623760"/>
            <a:ext cx="3742200" cy="236160"/>
          </a:xfrm>
          <a:prstGeom prst="rect">
            <a:avLst/>
          </a:prstGeom>
          <a:blipFill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3" name="object 306"/>
          <p:cNvSpPr/>
          <p:nvPr/>
        </p:nvSpPr>
        <p:spPr>
          <a:xfrm>
            <a:off x="10843560" y="3860280"/>
            <a:ext cx="3742200" cy="236160"/>
          </a:xfrm>
          <a:prstGeom prst="rect">
            <a:avLst/>
          </a:prstGeom>
          <a:blipFill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4" name="object 307"/>
          <p:cNvSpPr/>
          <p:nvPr/>
        </p:nvSpPr>
        <p:spPr>
          <a:xfrm>
            <a:off x="10843560" y="4096440"/>
            <a:ext cx="3742200" cy="236520"/>
          </a:xfrm>
          <a:prstGeom prst="rect">
            <a:avLst/>
          </a:prstGeom>
          <a:blipFill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5" name="object 308"/>
          <p:cNvSpPr/>
          <p:nvPr/>
        </p:nvSpPr>
        <p:spPr>
          <a:xfrm>
            <a:off x="10843560" y="4333320"/>
            <a:ext cx="3742200" cy="236160"/>
          </a:xfrm>
          <a:prstGeom prst="rect">
            <a:avLst/>
          </a:prstGeom>
          <a:blipFill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6" name="object 309"/>
          <p:cNvSpPr/>
          <p:nvPr/>
        </p:nvSpPr>
        <p:spPr>
          <a:xfrm>
            <a:off x="10843560" y="4569840"/>
            <a:ext cx="3742200" cy="236160"/>
          </a:xfrm>
          <a:prstGeom prst="rect">
            <a:avLst/>
          </a:prstGeom>
          <a:blipFill rotWithShape="0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7" name="object 310"/>
          <p:cNvSpPr/>
          <p:nvPr/>
        </p:nvSpPr>
        <p:spPr>
          <a:xfrm>
            <a:off x="10843560" y="4806000"/>
            <a:ext cx="3742200" cy="236520"/>
          </a:xfrm>
          <a:prstGeom prst="rect">
            <a:avLst/>
          </a:prstGeom>
          <a:blipFill rotWithShape="0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8" name="object 311"/>
          <p:cNvSpPr/>
          <p:nvPr/>
        </p:nvSpPr>
        <p:spPr>
          <a:xfrm>
            <a:off x="10843560" y="5042880"/>
            <a:ext cx="3742200" cy="236160"/>
          </a:xfrm>
          <a:prstGeom prst="rect">
            <a:avLst/>
          </a:prstGeom>
          <a:blipFill rotWithShape="0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9" name="object 312"/>
          <p:cNvSpPr/>
          <p:nvPr/>
        </p:nvSpPr>
        <p:spPr>
          <a:xfrm>
            <a:off x="10843560" y="5279040"/>
            <a:ext cx="3742200" cy="123480"/>
          </a:xfrm>
          <a:prstGeom prst="rect">
            <a:avLst/>
          </a:prstGeom>
          <a:blipFill rotWithShape="0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0" name="object 313"/>
          <p:cNvSpPr/>
          <p:nvPr/>
        </p:nvSpPr>
        <p:spPr>
          <a:xfrm>
            <a:off x="12574800" y="5382000"/>
            <a:ext cx="15120" cy="20880"/>
          </a:xfrm>
          <a:custGeom>
            <a:avLst/>
            <a:gdLst>
              <a:gd name="textAreaLeft" fmla="*/ 0 w 15120"/>
              <a:gd name="textAreaRight" fmla="*/ 15480 w 15120"/>
              <a:gd name="textAreaTop" fmla="*/ 0 h 20880"/>
              <a:gd name="textAreaBottom" fmla="*/ 21240 h 20880"/>
            </a:gdLst>
            <a:ahLst/>
            <a:cxnLst/>
            <a:rect l="textAreaLeft" t="textAreaTop" r="textAreaRight" b="textAreaBottom"/>
            <a:pathLst>
              <a:path w="13334" h="18414">
                <a:moveTo>
                  <a:pt x="13279" y="0"/>
                </a:moveTo>
                <a:lnTo>
                  <a:pt x="11381" y="0"/>
                </a:lnTo>
                <a:lnTo>
                  <a:pt x="11381" y="1896"/>
                </a:lnTo>
                <a:lnTo>
                  <a:pt x="10433" y="1896"/>
                </a:lnTo>
                <a:lnTo>
                  <a:pt x="10433" y="2844"/>
                </a:lnTo>
                <a:lnTo>
                  <a:pt x="9484" y="2844"/>
                </a:lnTo>
                <a:lnTo>
                  <a:pt x="9484" y="4742"/>
                </a:lnTo>
                <a:lnTo>
                  <a:pt x="8535" y="5689"/>
                </a:lnTo>
                <a:lnTo>
                  <a:pt x="8535" y="6638"/>
                </a:lnTo>
                <a:lnTo>
                  <a:pt x="6639" y="8535"/>
                </a:lnTo>
                <a:lnTo>
                  <a:pt x="6639" y="9484"/>
                </a:lnTo>
                <a:lnTo>
                  <a:pt x="4742" y="11381"/>
                </a:lnTo>
                <a:lnTo>
                  <a:pt x="4742" y="12330"/>
                </a:lnTo>
                <a:lnTo>
                  <a:pt x="3793" y="13277"/>
                </a:lnTo>
                <a:lnTo>
                  <a:pt x="2844" y="15175"/>
                </a:lnTo>
                <a:lnTo>
                  <a:pt x="0" y="18021"/>
                </a:lnTo>
                <a:lnTo>
                  <a:pt x="1957" y="18112"/>
                </a:lnTo>
                <a:lnTo>
                  <a:pt x="8535" y="7586"/>
                </a:lnTo>
                <a:lnTo>
                  <a:pt x="10433" y="5689"/>
                </a:lnTo>
                <a:lnTo>
                  <a:pt x="10433" y="4742"/>
                </a:lnTo>
                <a:lnTo>
                  <a:pt x="12330" y="947"/>
                </a:lnTo>
                <a:lnTo>
                  <a:pt x="13279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1" name="object 314"/>
          <p:cNvSpPr/>
          <p:nvPr/>
        </p:nvSpPr>
        <p:spPr>
          <a:xfrm>
            <a:off x="11777400" y="5402880"/>
            <a:ext cx="1080" cy="360"/>
          </a:xfrm>
          <a:custGeom>
            <a:avLst/>
            <a:gdLst>
              <a:gd name="textAreaLeft" fmla="*/ 0 w 1080"/>
              <a:gd name="textAreaRight" fmla="*/ 1440 w 108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270" h="635">
                <a:moveTo>
                  <a:pt x="1131" y="91"/>
                </a:moveTo>
                <a:lnTo>
                  <a:pt x="0" y="91"/>
                </a:lnTo>
                <a:lnTo>
                  <a:pt x="104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2" name="object 315"/>
          <p:cNvSpPr/>
          <p:nvPr/>
        </p:nvSpPr>
        <p:spPr>
          <a:xfrm>
            <a:off x="11757600" y="5402880"/>
            <a:ext cx="1440" cy="360"/>
          </a:xfrm>
          <a:custGeom>
            <a:avLst/>
            <a:gdLst>
              <a:gd name="textAreaLeft" fmla="*/ 0 w 1440"/>
              <a:gd name="textAreaRight" fmla="*/ 1800 w 144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270" h="635">
                <a:moveTo>
                  <a:pt x="948" y="91"/>
                </a:moveTo>
                <a:lnTo>
                  <a:pt x="0" y="91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3" name="object 316"/>
          <p:cNvSpPr/>
          <p:nvPr/>
        </p:nvSpPr>
        <p:spPr>
          <a:xfrm>
            <a:off x="11769840" y="5402880"/>
            <a:ext cx="3240" cy="1800"/>
          </a:xfrm>
          <a:custGeom>
            <a:avLst/>
            <a:gdLst>
              <a:gd name="textAreaLeft" fmla="*/ 0 w 3240"/>
              <a:gd name="textAreaRight" fmla="*/ 3600 w 32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175" h="1904">
                <a:moveTo>
                  <a:pt x="948" y="0"/>
                </a:moveTo>
                <a:lnTo>
                  <a:pt x="0" y="948"/>
                </a:lnTo>
                <a:lnTo>
                  <a:pt x="1896" y="948"/>
                </a:lnTo>
                <a:lnTo>
                  <a:pt x="1896" y="1897"/>
                </a:lnTo>
                <a:lnTo>
                  <a:pt x="2844" y="1897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4" name="object 317"/>
          <p:cNvSpPr/>
          <p:nvPr/>
        </p:nvSpPr>
        <p:spPr>
          <a:xfrm>
            <a:off x="12554640" y="532584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4">
                <a:moveTo>
                  <a:pt x="947" y="0"/>
                </a:moveTo>
                <a:lnTo>
                  <a:pt x="0" y="0"/>
                </a:lnTo>
                <a:lnTo>
                  <a:pt x="0" y="1897"/>
                </a:lnTo>
                <a:lnTo>
                  <a:pt x="947" y="1897"/>
                </a:lnTo>
                <a:lnTo>
                  <a:pt x="1896" y="948"/>
                </a:lnTo>
                <a:lnTo>
                  <a:pt x="94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5" name="object 318"/>
          <p:cNvSpPr/>
          <p:nvPr/>
        </p:nvSpPr>
        <p:spPr>
          <a:xfrm>
            <a:off x="12606480" y="5308200"/>
            <a:ext cx="12960" cy="41040"/>
          </a:xfrm>
          <a:custGeom>
            <a:avLst/>
            <a:gdLst>
              <a:gd name="textAreaLeft" fmla="*/ 0 w 12960"/>
              <a:gd name="textAreaRight" fmla="*/ 13320 w 12960"/>
              <a:gd name="textAreaTop" fmla="*/ 0 h 41040"/>
              <a:gd name="textAreaBottom" fmla="*/ 41400 h 41040"/>
            </a:gdLst>
            <a:ahLst/>
            <a:cxnLst/>
            <a:rect l="textAreaLeft" t="textAreaTop" r="textAreaRight" b="textAreaBottom"/>
            <a:pathLst>
              <a:path w="11429" h="35560">
                <a:moveTo>
                  <a:pt x="9484" y="18971"/>
                </a:moveTo>
                <a:lnTo>
                  <a:pt x="8535" y="18971"/>
                </a:lnTo>
                <a:lnTo>
                  <a:pt x="4740" y="26559"/>
                </a:lnTo>
                <a:lnTo>
                  <a:pt x="1897" y="31300"/>
                </a:lnTo>
                <a:lnTo>
                  <a:pt x="0" y="35095"/>
                </a:lnTo>
                <a:lnTo>
                  <a:pt x="948" y="35095"/>
                </a:lnTo>
                <a:lnTo>
                  <a:pt x="2844" y="32249"/>
                </a:lnTo>
                <a:lnTo>
                  <a:pt x="5689" y="26559"/>
                </a:lnTo>
                <a:lnTo>
                  <a:pt x="8535" y="21816"/>
                </a:lnTo>
                <a:lnTo>
                  <a:pt x="9484" y="19919"/>
                </a:lnTo>
                <a:lnTo>
                  <a:pt x="9484" y="18971"/>
                </a:lnTo>
                <a:close/>
              </a:path>
              <a:path w="11429" h="35560">
                <a:moveTo>
                  <a:pt x="11381" y="0"/>
                </a:moveTo>
                <a:lnTo>
                  <a:pt x="10433" y="0"/>
                </a:lnTo>
                <a:lnTo>
                  <a:pt x="10433" y="4743"/>
                </a:lnTo>
                <a:lnTo>
                  <a:pt x="9484" y="13279"/>
                </a:lnTo>
                <a:lnTo>
                  <a:pt x="9484" y="18971"/>
                </a:lnTo>
                <a:lnTo>
                  <a:pt x="10433" y="18971"/>
                </a:lnTo>
                <a:lnTo>
                  <a:pt x="10433" y="13279"/>
                </a:lnTo>
                <a:lnTo>
                  <a:pt x="11381" y="4743"/>
                </a:lnTo>
                <a:lnTo>
                  <a:pt x="11381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6" name="object 319"/>
          <p:cNvSpPr/>
          <p:nvPr/>
        </p:nvSpPr>
        <p:spPr>
          <a:xfrm>
            <a:off x="12553920" y="5285160"/>
            <a:ext cx="7560" cy="7560"/>
          </a:xfrm>
          <a:custGeom>
            <a:avLst/>
            <a:gdLst>
              <a:gd name="textAreaLeft" fmla="*/ 0 w 7560"/>
              <a:gd name="textAreaRight" fmla="*/ 7920 w 7560"/>
              <a:gd name="textAreaTop" fmla="*/ 0 h 7560"/>
              <a:gd name="textAreaBottom" fmla="*/ 7920 h 7560"/>
            </a:gdLst>
            <a:ahLst/>
            <a:cxnLst/>
            <a:rect l="textAreaLeft" t="textAreaTop" r="textAreaRight" b="textAreaBottom"/>
            <a:pathLst>
              <a:path w="6984" h="6985">
                <a:moveTo>
                  <a:pt x="3793" y="0"/>
                </a:moveTo>
                <a:lnTo>
                  <a:pt x="2844" y="947"/>
                </a:lnTo>
                <a:lnTo>
                  <a:pt x="1896" y="2844"/>
                </a:lnTo>
                <a:lnTo>
                  <a:pt x="948" y="3793"/>
                </a:lnTo>
                <a:lnTo>
                  <a:pt x="0" y="5690"/>
                </a:lnTo>
                <a:lnTo>
                  <a:pt x="1896" y="6639"/>
                </a:lnTo>
                <a:lnTo>
                  <a:pt x="2844" y="6639"/>
                </a:lnTo>
                <a:lnTo>
                  <a:pt x="3793" y="4742"/>
                </a:lnTo>
                <a:lnTo>
                  <a:pt x="4742" y="3793"/>
                </a:lnTo>
                <a:lnTo>
                  <a:pt x="4742" y="2844"/>
                </a:lnTo>
                <a:lnTo>
                  <a:pt x="5690" y="2844"/>
                </a:lnTo>
                <a:lnTo>
                  <a:pt x="6639" y="1896"/>
                </a:lnTo>
                <a:lnTo>
                  <a:pt x="5690" y="1896"/>
                </a:lnTo>
                <a:lnTo>
                  <a:pt x="3793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7" name="object 320"/>
          <p:cNvSpPr/>
          <p:nvPr/>
        </p:nvSpPr>
        <p:spPr>
          <a:xfrm>
            <a:off x="11778480" y="5402880"/>
            <a:ext cx="360" cy="360"/>
          </a:xfrm>
          <a:custGeom>
            <a:avLst/>
            <a:gdLst>
              <a:gd name="textAreaLeft" fmla="*/ 0 w 360"/>
              <a:gd name="textAreaRight" fmla="*/ 720 w 36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634" h="635">
                <a:moveTo>
                  <a:pt x="0" y="0"/>
                </a:moveTo>
                <a:lnTo>
                  <a:pt x="182" y="91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8" name="object 321"/>
          <p:cNvSpPr/>
          <p:nvPr/>
        </p:nvSpPr>
        <p:spPr>
          <a:xfrm>
            <a:off x="11768760" y="540288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270">
                <a:moveTo>
                  <a:pt x="0" y="948"/>
                </a:moveTo>
                <a:lnTo>
                  <a:pt x="948" y="0"/>
                </a:lnTo>
                <a:lnTo>
                  <a:pt x="1897" y="0"/>
                </a:lnTo>
                <a:lnTo>
                  <a:pt x="948" y="948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9" name="object 322"/>
          <p:cNvSpPr/>
          <p:nvPr/>
        </p:nvSpPr>
        <p:spPr>
          <a:xfrm>
            <a:off x="11759040" y="5402880"/>
            <a:ext cx="1080" cy="1440"/>
          </a:xfrm>
          <a:custGeom>
            <a:avLst/>
            <a:gdLst>
              <a:gd name="textAreaLeft" fmla="*/ 0 w 1080"/>
              <a:gd name="textAreaRight" fmla="*/ 1440 w 108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0" y="0"/>
                </a:moveTo>
                <a:lnTo>
                  <a:pt x="0" y="948"/>
                </a:lnTo>
                <a:lnTo>
                  <a:pt x="947" y="948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0" name="object 323"/>
          <p:cNvSpPr/>
          <p:nvPr/>
        </p:nvSpPr>
        <p:spPr>
          <a:xfrm>
            <a:off x="12592440" y="5354640"/>
            <a:ext cx="12960" cy="20880"/>
          </a:xfrm>
          <a:custGeom>
            <a:avLst/>
            <a:gdLst>
              <a:gd name="textAreaLeft" fmla="*/ 0 w 12960"/>
              <a:gd name="textAreaRight" fmla="*/ 13320 w 12960"/>
              <a:gd name="textAreaTop" fmla="*/ 0 h 20880"/>
              <a:gd name="textAreaBottom" fmla="*/ 21240 h 20880"/>
            </a:gdLst>
            <a:ahLst/>
            <a:cxnLst/>
            <a:rect l="textAreaLeft" t="textAreaTop" r="textAreaRight" b="textAreaBottom"/>
            <a:pathLst>
              <a:path w="11429" h="18414">
                <a:moveTo>
                  <a:pt x="11383" y="0"/>
                </a:moveTo>
                <a:lnTo>
                  <a:pt x="10434" y="0"/>
                </a:lnTo>
                <a:lnTo>
                  <a:pt x="1897" y="15176"/>
                </a:lnTo>
                <a:lnTo>
                  <a:pt x="0" y="18022"/>
                </a:lnTo>
                <a:lnTo>
                  <a:pt x="948" y="18022"/>
                </a:lnTo>
                <a:lnTo>
                  <a:pt x="2846" y="15176"/>
                </a:lnTo>
                <a:lnTo>
                  <a:pt x="11383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1" name="object 324"/>
          <p:cNvSpPr/>
          <p:nvPr/>
        </p:nvSpPr>
        <p:spPr>
          <a:xfrm>
            <a:off x="11919600" y="2835360"/>
            <a:ext cx="2666160" cy="2567160"/>
          </a:xfrm>
          <a:prstGeom prst="rect">
            <a:avLst/>
          </a:prstGeom>
          <a:blipFill rotWithShape="0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2" name="object 325"/>
          <p:cNvSpPr/>
          <p:nvPr/>
        </p:nvSpPr>
        <p:spPr>
          <a:xfrm>
            <a:off x="13156560" y="3220920"/>
            <a:ext cx="10440" cy="17280"/>
          </a:xfrm>
          <a:custGeom>
            <a:avLst/>
            <a:gdLst>
              <a:gd name="textAreaLeft" fmla="*/ 0 w 10440"/>
              <a:gd name="textAreaRight" fmla="*/ 10800 w 10440"/>
              <a:gd name="textAreaTop" fmla="*/ 0 h 17280"/>
              <a:gd name="textAreaBottom" fmla="*/ 17640 h 17280"/>
            </a:gdLst>
            <a:ahLst/>
            <a:cxnLst/>
            <a:rect l="textAreaLeft" t="textAreaTop" r="textAreaRight" b="textAreaBottom"/>
            <a:pathLst>
              <a:path w="9525" h="15239">
                <a:moveTo>
                  <a:pt x="1897" y="0"/>
                </a:moveTo>
                <a:lnTo>
                  <a:pt x="0" y="0"/>
                </a:lnTo>
                <a:lnTo>
                  <a:pt x="0" y="948"/>
                </a:lnTo>
                <a:lnTo>
                  <a:pt x="6640" y="14227"/>
                </a:lnTo>
                <a:lnTo>
                  <a:pt x="6640" y="15176"/>
                </a:lnTo>
                <a:lnTo>
                  <a:pt x="8536" y="14227"/>
                </a:lnTo>
                <a:lnTo>
                  <a:pt x="8536" y="13279"/>
                </a:lnTo>
                <a:lnTo>
                  <a:pt x="9485" y="13279"/>
                </a:lnTo>
                <a:lnTo>
                  <a:pt x="8536" y="12330"/>
                </a:lnTo>
                <a:lnTo>
                  <a:pt x="2846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3" name="object 326"/>
          <p:cNvSpPr/>
          <p:nvPr/>
        </p:nvSpPr>
        <p:spPr>
          <a:xfrm>
            <a:off x="11008800" y="5162040"/>
            <a:ext cx="3600" cy="1800"/>
          </a:xfrm>
          <a:custGeom>
            <a:avLst/>
            <a:gdLst>
              <a:gd name="textAreaLeft" fmla="*/ 0 w 3600"/>
              <a:gd name="textAreaRight" fmla="*/ 3960 w 36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175" h="1904">
                <a:moveTo>
                  <a:pt x="1897" y="0"/>
                </a:moveTo>
                <a:lnTo>
                  <a:pt x="948" y="0"/>
                </a:lnTo>
                <a:lnTo>
                  <a:pt x="0" y="948"/>
                </a:lnTo>
                <a:lnTo>
                  <a:pt x="0" y="1897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4" name="object 327"/>
          <p:cNvSpPr/>
          <p:nvPr/>
        </p:nvSpPr>
        <p:spPr>
          <a:xfrm>
            <a:off x="11751120" y="5387400"/>
            <a:ext cx="3960" cy="3600"/>
          </a:xfrm>
          <a:custGeom>
            <a:avLst/>
            <a:gdLst>
              <a:gd name="textAreaLeft" fmla="*/ 0 w 3960"/>
              <a:gd name="textAreaRight" fmla="*/ 4320 w 396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3809" h="3175">
                <a:moveTo>
                  <a:pt x="2844" y="0"/>
                </a:moveTo>
                <a:lnTo>
                  <a:pt x="0" y="2844"/>
                </a:lnTo>
                <a:lnTo>
                  <a:pt x="947" y="2844"/>
                </a:lnTo>
                <a:lnTo>
                  <a:pt x="3793" y="947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5" name="object 328"/>
          <p:cNvSpPr/>
          <p:nvPr/>
        </p:nvSpPr>
        <p:spPr>
          <a:xfrm>
            <a:off x="11014200" y="5109120"/>
            <a:ext cx="3600" cy="3240"/>
          </a:xfrm>
          <a:custGeom>
            <a:avLst/>
            <a:gdLst>
              <a:gd name="textAreaLeft" fmla="*/ 0 w 3600"/>
              <a:gd name="textAreaRight" fmla="*/ 3960 w 36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1896"/>
                </a:moveTo>
                <a:lnTo>
                  <a:pt x="948" y="1896"/>
                </a:lnTo>
                <a:lnTo>
                  <a:pt x="948" y="2844"/>
                </a:lnTo>
                <a:lnTo>
                  <a:pt x="1897" y="1896"/>
                </a:lnTo>
                <a:close/>
              </a:path>
              <a:path w="3175" h="3175">
                <a:moveTo>
                  <a:pt x="1897" y="0"/>
                </a:moveTo>
                <a:lnTo>
                  <a:pt x="0" y="0"/>
                </a:lnTo>
                <a:lnTo>
                  <a:pt x="0" y="1896"/>
                </a:lnTo>
                <a:lnTo>
                  <a:pt x="2846" y="1896"/>
                </a:lnTo>
                <a:lnTo>
                  <a:pt x="2846" y="94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6" name="object 329"/>
          <p:cNvSpPr/>
          <p:nvPr/>
        </p:nvSpPr>
        <p:spPr>
          <a:xfrm>
            <a:off x="10998720" y="4769280"/>
            <a:ext cx="1800" cy="3600"/>
          </a:xfrm>
          <a:custGeom>
            <a:avLst/>
            <a:gdLst>
              <a:gd name="textAreaLeft" fmla="*/ 0 w 1800"/>
              <a:gd name="textAreaRight" fmla="*/ 2160 w 180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948" y="0"/>
                </a:moveTo>
                <a:lnTo>
                  <a:pt x="948" y="948"/>
                </a:lnTo>
                <a:lnTo>
                  <a:pt x="0" y="948"/>
                </a:lnTo>
                <a:lnTo>
                  <a:pt x="0" y="2844"/>
                </a:lnTo>
                <a:lnTo>
                  <a:pt x="1897" y="2844"/>
                </a:lnTo>
                <a:lnTo>
                  <a:pt x="1897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7" name="object 330"/>
          <p:cNvSpPr/>
          <p:nvPr/>
        </p:nvSpPr>
        <p:spPr>
          <a:xfrm>
            <a:off x="11142720" y="4659480"/>
            <a:ext cx="3600" cy="3600"/>
          </a:xfrm>
          <a:custGeom>
            <a:avLst/>
            <a:gdLst>
              <a:gd name="textAreaLeft" fmla="*/ 0 w 3600"/>
              <a:gd name="textAreaRight" fmla="*/ 3960 w 360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0"/>
                </a:moveTo>
                <a:lnTo>
                  <a:pt x="948" y="0"/>
                </a:lnTo>
                <a:lnTo>
                  <a:pt x="948" y="948"/>
                </a:lnTo>
                <a:lnTo>
                  <a:pt x="0" y="1897"/>
                </a:lnTo>
                <a:lnTo>
                  <a:pt x="0" y="2846"/>
                </a:lnTo>
                <a:lnTo>
                  <a:pt x="948" y="2846"/>
                </a:lnTo>
                <a:lnTo>
                  <a:pt x="1897" y="1897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8" name="object 331"/>
          <p:cNvSpPr/>
          <p:nvPr/>
        </p:nvSpPr>
        <p:spPr>
          <a:xfrm>
            <a:off x="11230200" y="4595760"/>
            <a:ext cx="3240" cy="3240"/>
          </a:xfrm>
          <a:custGeom>
            <a:avLst/>
            <a:gdLst>
              <a:gd name="textAreaLeft" fmla="*/ 0 w 3240"/>
              <a:gd name="textAreaRight" fmla="*/ 3600 w 32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0"/>
                </a:moveTo>
                <a:lnTo>
                  <a:pt x="1897" y="948"/>
                </a:lnTo>
                <a:lnTo>
                  <a:pt x="948" y="948"/>
                </a:lnTo>
                <a:lnTo>
                  <a:pt x="948" y="1897"/>
                </a:lnTo>
                <a:lnTo>
                  <a:pt x="0" y="2846"/>
                </a:lnTo>
                <a:lnTo>
                  <a:pt x="1897" y="2846"/>
                </a:lnTo>
                <a:lnTo>
                  <a:pt x="2844" y="1897"/>
                </a:lnTo>
                <a:lnTo>
                  <a:pt x="2844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9" name="object 332"/>
          <p:cNvSpPr/>
          <p:nvPr/>
        </p:nvSpPr>
        <p:spPr>
          <a:xfrm>
            <a:off x="11280600" y="4685760"/>
            <a:ext cx="3240" cy="3600"/>
          </a:xfrm>
          <a:custGeom>
            <a:avLst/>
            <a:gdLst>
              <a:gd name="textAreaLeft" fmla="*/ 0 w 3240"/>
              <a:gd name="textAreaRight" fmla="*/ 3600 w 324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6" y="0"/>
                </a:moveTo>
                <a:lnTo>
                  <a:pt x="1896" y="948"/>
                </a:lnTo>
                <a:lnTo>
                  <a:pt x="947" y="948"/>
                </a:lnTo>
                <a:lnTo>
                  <a:pt x="0" y="1897"/>
                </a:lnTo>
                <a:lnTo>
                  <a:pt x="0" y="2846"/>
                </a:lnTo>
                <a:lnTo>
                  <a:pt x="1896" y="2846"/>
                </a:lnTo>
                <a:lnTo>
                  <a:pt x="2844" y="1897"/>
                </a:lnTo>
                <a:lnTo>
                  <a:pt x="2844" y="948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0" name="object 333"/>
          <p:cNvSpPr/>
          <p:nvPr/>
        </p:nvSpPr>
        <p:spPr>
          <a:xfrm>
            <a:off x="11349720" y="454752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0" y="0"/>
                </a:moveTo>
                <a:lnTo>
                  <a:pt x="948" y="0"/>
                </a:lnTo>
                <a:lnTo>
                  <a:pt x="948" y="1896"/>
                </a:lnTo>
                <a:lnTo>
                  <a:pt x="0" y="1896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1" name="object 334"/>
          <p:cNvSpPr/>
          <p:nvPr/>
        </p:nvSpPr>
        <p:spPr>
          <a:xfrm>
            <a:off x="11340000" y="4575600"/>
            <a:ext cx="3960" cy="4320"/>
          </a:xfrm>
          <a:custGeom>
            <a:avLst/>
            <a:gdLst>
              <a:gd name="textAreaLeft" fmla="*/ 0 w 3960"/>
              <a:gd name="textAreaRight" fmla="*/ 4320 w 396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809" h="3810">
                <a:moveTo>
                  <a:pt x="2846" y="0"/>
                </a:moveTo>
                <a:lnTo>
                  <a:pt x="0" y="2846"/>
                </a:lnTo>
                <a:lnTo>
                  <a:pt x="0" y="3794"/>
                </a:lnTo>
                <a:lnTo>
                  <a:pt x="1897" y="3794"/>
                </a:lnTo>
                <a:lnTo>
                  <a:pt x="2846" y="1897"/>
                </a:lnTo>
                <a:lnTo>
                  <a:pt x="2846" y="948"/>
                </a:lnTo>
                <a:lnTo>
                  <a:pt x="3793" y="948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2" name="object 335"/>
          <p:cNvSpPr/>
          <p:nvPr/>
        </p:nvSpPr>
        <p:spPr>
          <a:xfrm>
            <a:off x="11220840" y="4583520"/>
            <a:ext cx="1800" cy="3600"/>
          </a:xfrm>
          <a:custGeom>
            <a:avLst/>
            <a:gdLst>
              <a:gd name="textAreaLeft" fmla="*/ 0 w 1800"/>
              <a:gd name="textAreaRight" fmla="*/ 2160 w 180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1897" y="0"/>
                </a:moveTo>
                <a:lnTo>
                  <a:pt x="0" y="0"/>
                </a:lnTo>
                <a:lnTo>
                  <a:pt x="0" y="2844"/>
                </a:lnTo>
                <a:lnTo>
                  <a:pt x="1897" y="2844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3" name="object 336"/>
          <p:cNvSpPr/>
          <p:nvPr/>
        </p:nvSpPr>
        <p:spPr>
          <a:xfrm>
            <a:off x="11356560" y="4548600"/>
            <a:ext cx="4320" cy="4320"/>
          </a:xfrm>
          <a:custGeom>
            <a:avLst/>
            <a:gdLst>
              <a:gd name="textAreaLeft" fmla="*/ 0 w 4320"/>
              <a:gd name="textAreaRight" fmla="*/ 4680 w 432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809" h="3810">
                <a:moveTo>
                  <a:pt x="2846" y="0"/>
                </a:moveTo>
                <a:lnTo>
                  <a:pt x="1897" y="0"/>
                </a:lnTo>
                <a:lnTo>
                  <a:pt x="1897" y="948"/>
                </a:lnTo>
                <a:lnTo>
                  <a:pt x="948" y="948"/>
                </a:lnTo>
                <a:lnTo>
                  <a:pt x="0" y="1897"/>
                </a:lnTo>
                <a:lnTo>
                  <a:pt x="948" y="3794"/>
                </a:lnTo>
                <a:lnTo>
                  <a:pt x="2846" y="3794"/>
                </a:lnTo>
                <a:lnTo>
                  <a:pt x="3794" y="2846"/>
                </a:lnTo>
                <a:lnTo>
                  <a:pt x="3794" y="948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4" name="object 337"/>
          <p:cNvSpPr/>
          <p:nvPr/>
        </p:nvSpPr>
        <p:spPr>
          <a:xfrm>
            <a:off x="11137320" y="4165920"/>
            <a:ext cx="1440" cy="3240"/>
          </a:xfrm>
          <a:custGeom>
            <a:avLst/>
            <a:gdLst>
              <a:gd name="textAreaLeft" fmla="*/ 0 w 1440"/>
              <a:gd name="textAreaRight" fmla="*/ 1800 w 14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270" h="3175">
                <a:moveTo>
                  <a:pt x="0" y="2845"/>
                </a:moveTo>
                <a:lnTo>
                  <a:pt x="948" y="2845"/>
                </a:lnTo>
                <a:lnTo>
                  <a:pt x="948" y="0"/>
                </a:lnTo>
                <a:lnTo>
                  <a:pt x="0" y="0"/>
                </a:lnTo>
                <a:lnTo>
                  <a:pt x="0" y="2845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5" name="object 338"/>
          <p:cNvSpPr/>
          <p:nvPr/>
        </p:nvSpPr>
        <p:spPr>
          <a:xfrm>
            <a:off x="11137320" y="4169160"/>
            <a:ext cx="1800" cy="4320"/>
          </a:xfrm>
          <a:custGeom>
            <a:avLst/>
            <a:gdLst>
              <a:gd name="textAreaLeft" fmla="*/ 0 w 1800"/>
              <a:gd name="textAreaRight" fmla="*/ 2160 w 180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1904" h="3810">
                <a:moveTo>
                  <a:pt x="0" y="0"/>
                </a:moveTo>
                <a:lnTo>
                  <a:pt x="0" y="3793"/>
                </a:lnTo>
                <a:lnTo>
                  <a:pt x="1897" y="3793"/>
                </a:lnTo>
                <a:lnTo>
                  <a:pt x="1897" y="947"/>
                </a:lnTo>
                <a:lnTo>
                  <a:pt x="948" y="947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6" name="object 339"/>
          <p:cNvSpPr/>
          <p:nvPr/>
        </p:nvSpPr>
        <p:spPr>
          <a:xfrm>
            <a:off x="11188080" y="4120920"/>
            <a:ext cx="3240" cy="3960"/>
          </a:xfrm>
          <a:custGeom>
            <a:avLst/>
            <a:gdLst>
              <a:gd name="textAreaLeft" fmla="*/ 0 w 3240"/>
              <a:gd name="textAreaRight" fmla="*/ 3600 w 324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1897" y="1896"/>
                </a:moveTo>
                <a:lnTo>
                  <a:pt x="0" y="1896"/>
                </a:lnTo>
                <a:lnTo>
                  <a:pt x="0" y="3792"/>
                </a:lnTo>
                <a:lnTo>
                  <a:pt x="948" y="2843"/>
                </a:lnTo>
                <a:lnTo>
                  <a:pt x="1897" y="2843"/>
                </a:lnTo>
                <a:lnTo>
                  <a:pt x="1897" y="1896"/>
                </a:lnTo>
                <a:close/>
              </a:path>
              <a:path w="3175" h="3810">
                <a:moveTo>
                  <a:pt x="2846" y="0"/>
                </a:moveTo>
                <a:lnTo>
                  <a:pt x="1897" y="0"/>
                </a:lnTo>
                <a:lnTo>
                  <a:pt x="948" y="947"/>
                </a:lnTo>
                <a:lnTo>
                  <a:pt x="948" y="1896"/>
                </a:lnTo>
                <a:lnTo>
                  <a:pt x="2846" y="1896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7" name="object 340"/>
          <p:cNvSpPr/>
          <p:nvPr/>
        </p:nvSpPr>
        <p:spPr>
          <a:xfrm>
            <a:off x="11131920" y="410220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6" y="0"/>
                </a:moveTo>
                <a:lnTo>
                  <a:pt x="0" y="0"/>
                </a:lnTo>
                <a:lnTo>
                  <a:pt x="0" y="1896"/>
                </a:lnTo>
                <a:lnTo>
                  <a:pt x="1896" y="1896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8" name="object 341"/>
          <p:cNvSpPr/>
          <p:nvPr/>
        </p:nvSpPr>
        <p:spPr>
          <a:xfrm>
            <a:off x="11129760" y="410220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39" name="object 342"/>
          <p:cNvSpPr/>
          <p:nvPr/>
        </p:nvSpPr>
        <p:spPr>
          <a:xfrm>
            <a:off x="11433240" y="4208400"/>
            <a:ext cx="3600" cy="4320"/>
          </a:xfrm>
          <a:custGeom>
            <a:avLst/>
            <a:gdLst>
              <a:gd name="textAreaLeft" fmla="*/ 0 w 3600"/>
              <a:gd name="textAreaRight" fmla="*/ 3960 w 360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1897" y="0"/>
                </a:moveTo>
                <a:lnTo>
                  <a:pt x="948" y="0"/>
                </a:lnTo>
                <a:lnTo>
                  <a:pt x="948" y="948"/>
                </a:lnTo>
                <a:lnTo>
                  <a:pt x="0" y="948"/>
                </a:lnTo>
                <a:lnTo>
                  <a:pt x="0" y="2846"/>
                </a:lnTo>
                <a:lnTo>
                  <a:pt x="948" y="2846"/>
                </a:lnTo>
                <a:lnTo>
                  <a:pt x="948" y="3794"/>
                </a:lnTo>
                <a:lnTo>
                  <a:pt x="1897" y="3794"/>
                </a:lnTo>
                <a:lnTo>
                  <a:pt x="2846" y="2846"/>
                </a:lnTo>
                <a:lnTo>
                  <a:pt x="2846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0" name="object 343"/>
          <p:cNvSpPr/>
          <p:nvPr/>
        </p:nvSpPr>
        <p:spPr>
          <a:xfrm>
            <a:off x="11738160" y="4107600"/>
            <a:ext cx="5400" cy="3960"/>
          </a:xfrm>
          <a:custGeom>
            <a:avLst/>
            <a:gdLst>
              <a:gd name="textAreaLeft" fmla="*/ 0 w 5400"/>
              <a:gd name="textAreaRight" fmla="*/ 5760 w 540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5079" h="3810">
                <a:moveTo>
                  <a:pt x="2846" y="0"/>
                </a:moveTo>
                <a:lnTo>
                  <a:pt x="948" y="0"/>
                </a:lnTo>
                <a:lnTo>
                  <a:pt x="0" y="948"/>
                </a:lnTo>
                <a:lnTo>
                  <a:pt x="1897" y="2846"/>
                </a:lnTo>
                <a:lnTo>
                  <a:pt x="1897" y="3794"/>
                </a:lnTo>
                <a:lnTo>
                  <a:pt x="3794" y="2846"/>
                </a:lnTo>
                <a:lnTo>
                  <a:pt x="4742" y="2846"/>
                </a:lnTo>
                <a:lnTo>
                  <a:pt x="4742" y="948"/>
                </a:lnTo>
                <a:lnTo>
                  <a:pt x="3794" y="948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1" name="object 344"/>
          <p:cNvSpPr/>
          <p:nvPr/>
        </p:nvSpPr>
        <p:spPr>
          <a:xfrm>
            <a:off x="11667600" y="4097520"/>
            <a:ext cx="5400" cy="3240"/>
          </a:xfrm>
          <a:custGeom>
            <a:avLst/>
            <a:gdLst>
              <a:gd name="textAreaLeft" fmla="*/ 0 w 5400"/>
              <a:gd name="textAreaRight" fmla="*/ 5760 w 54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5079" h="3175">
                <a:moveTo>
                  <a:pt x="4742" y="948"/>
                </a:moveTo>
                <a:lnTo>
                  <a:pt x="0" y="948"/>
                </a:lnTo>
                <a:lnTo>
                  <a:pt x="948" y="1897"/>
                </a:lnTo>
                <a:lnTo>
                  <a:pt x="948" y="2846"/>
                </a:lnTo>
                <a:lnTo>
                  <a:pt x="1896" y="2846"/>
                </a:lnTo>
                <a:lnTo>
                  <a:pt x="2844" y="1897"/>
                </a:lnTo>
                <a:lnTo>
                  <a:pt x="4742" y="1897"/>
                </a:lnTo>
                <a:lnTo>
                  <a:pt x="4742" y="948"/>
                </a:lnTo>
                <a:close/>
              </a:path>
              <a:path w="5079" h="3175">
                <a:moveTo>
                  <a:pt x="2844" y="0"/>
                </a:moveTo>
                <a:lnTo>
                  <a:pt x="948" y="0"/>
                </a:lnTo>
                <a:lnTo>
                  <a:pt x="948" y="948"/>
                </a:lnTo>
                <a:lnTo>
                  <a:pt x="3793" y="948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2" name="object 345"/>
          <p:cNvSpPr/>
          <p:nvPr/>
        </p:nvSpPr>
        <p:spPr>
          <a:xfrm>
            <a:off x="11657520" y="389952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269">
                <a:moveTo>
                  <a:pt x="1897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3" name="object 346"/>
          <p:cNvSpPr/>
          <p:nvPr/>
        </p:nvSpPr>
        <p:spPr>
          <a:xfrm>
            <a:off x="11585160" y="4017240"/>
            <a:ext cx="5400" cy="5400"/>
          </a:xfrm>
          <a:custGeom>
            <a:avLst/>
            <a:gdLst>
              <a:gd name="textAreaLeft" fmla="*/ 0 w 5400"/>
              <a:gd name="textAreaRight" fmla="*/ 5760 w 5400"/>
              <a:gd name="textAreaTop" fmla="*/ 0 h 5400"/>
              <a:gd name="textAreaBottom" fmla="*/ 5760 h 5400"/>
            </a:gdLst>
            <a:ahLst/>
            <a:cxnLst/>
            <a:rect l="textAreaLeft" t="textAreaTop" r="textAreaRight" b="textAreaBottom"/>
            <a:pathLst>
              <a:path w="5079" h="5080">
                <a:moveTo>
                  <a:pt x="2844" y="0"/>
                </a:moveTo>
                <a:lnTo>
                  <a:pt x="947" y="0"/>
                </a:lnTo>
                <a:lnTo>
                  <a:pt x="0" y="2846"/>
                </a:lnTo>
                <a:lnTo>
                  <a:pt x="0" y="3793"/>
                </a:lnTo>
                <a:lnTo>
                  <a:pt x="3793" y="4742"/>
                </a:lnTo>
                <a:lnTo>
                  <a:pt x="3793" y="3793"/>
                </a:lnTo>
                <a:lnTo>
                  <a:pt x="4742" y="948"/>
                </a:lnTo>
                <a:lnTo>
                  <a:pt x="3793" y="948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4" name="object 347"/>
          <p:cNvSpPr/>
          <p:nvPr/>
        </p:nvSpPr>
        <p:spPr>
          <a:xfrm>
            <a:off x="11730240" y="4018680"/>
            <a:ext cx="1440" cy="3240"/>
          </a:xfrm>
          <a:custGeom>
            <a:avLst/>
            <a:gdLst>
              <a:gd name="textAreaLeft" fmla="*/ 0 w 1440"/>
              <a:gd name="textAreaRight" fmla="*/ 1800 w 14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1896" y="0"/>
                </a:moveTo>
                <a:lnTo>
                  <a:pt x="948" y="0"/>
                </a:lnTo>
                <a:lnTo>
                  <a:pt x="0" y="948"/>
                </a:lnTo>
                <a:lnTo>
                  <a:pt x="0" y="2844"/>
                </a:lnTo>
                <a:lnTo>
                  <a:pt x="1896" y="2844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5" name="object 348"/>
          <p:cNvSpPr/>
          <p:nvPr/>
        </p:nvSpPr>
        <p:spPr>
          <a:xfrm>
            <a:off x="11598120" y="4020480"/>
            <a:ext cx="3600" cy="1800"/>
          </a:xfrm>
          <a:custGeom>
            <a:avLst/>
            <a:gdLst>
              <a:gd name="textAreaLeft" fmla="*/ 0 w 3600"/>
              <a:gd name="textAreaRight" fmla="*/ 3960 w 36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175" h="1905">
                <a:moveTo>
                  <a:pt x="1897" y="0"/>
                </a:moveTo>
                <a:lnTo>
                  <a:pt x="0" y="0"/>
                </a:lnTo>
                <a:lnTo>
                  <a:pt x="0" y="947"/>
                </a:lnTo>
                <a:lnTo>
                  <a:pt x="948" y="947"/>
                </a:lnTo>
                <a:lnTo>
                  <a:pt x="1897" y="1896"/>
                </a:lnTo>
                <a:lnTo>
                  <a:pt x="2846" y="1896"/>
                </a:lnTo>
                <a:lnTo>
                  <a:pt x="2846" y="94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6" name="object 349"/>
          <p:cNvSpPr/>
          <p:nvPr/>
        </p:nvSpPr>
        <p:spPr>
          <a:xfrm>
            <a:off x="11630520" y="4079160"/>
            <a:ext cx="10080" cy="18720"/>
          </a:xfrm>
          <a:custGeom>
            <a:avLst/>
            <a:gdLst>
              <a:gd name="textAreaLeft" fmla="*/ 0 w 10080"/>
              <a:gd name="textAreaRight" fmla="*/ 10440 w 10080"/>
              <a:gd name="textAreaTop" fmla="*/ 0 h 18720"/>
              <a:gd name="textAreaBottom" fmla="*/ 19080 h 18720"/>
            </a:gdLst>
            <a:ahLst/>
            <a:cxnLst/>
            <a:rect l="textAreaLeft" t="textAreaTop" r="textAreaRight" b="textAreaBottom"/>
            <a:pathLst>
              <a:path w="9525" h="16510">
                <a:moveTo>
                  <a:pt x="7588" y="0"/>
                </a:moveTo>
                <a:lnTo>
                  <a:pt x="5690" y="0"/>
                </a:lnTo>
                <a:lnTo>
                  <a:pt x="4742" y="948"/>
                </a:lnTo>
                <a:lnTo>
                  <a:pt x="3793" y="948"/>
                </a:lnTo>
                <a:lnTo>
                  <a:pt x="3793" y="1897"/>
                </a:lnTo>
                <a:lnTo>
                  <a:pt x="2844" y="3794"/>
                </a:lnTo>
                <a:lnTo>
                  <a:pt x="2844" y="5690"/>
                </a:lnTo>
                <a:lnTo>
                  <a:pt x="1896" y="6638"/>
                </a:lnTo>
                <a:lnTo>
                  <a:pt x="0" y="9484"/>
                </a:lnTo>
                <a:lnTo>
                  <a:pt x="0" y="14226"/>
                </a:lnTo>
                <a:lnTo>
                  <a:pt x="948" y="14226"/>
                </a:lnTo>
                <a:lnTo>
                  <a:pt x="2844" y="16123"/>
                </a:lnTo>
                <a:lnTo>
                  <a:pt x="3793" y="16123"/>
                </a:lnTo>
                <a:lnTo>
                  <a:pt x="5690" y="15175"/>
                </a:lnTo>
                <a:lnTo>
                  <a:pt x="7588" y="15175"/>
                </a:lnTo>
                <a:lnTo>
                  <a:pt x="8536" y="14226"/>
                </a:lnTo>
                <a:lnTo>
                  <a:pt x="8536" y="13279"/>
                </a:lnTo>
                <a:lnTo>
                  <a:pt x="9484" y="13279"/>
                </a:lnTo>
                <a:lnTo>
                  <a:pt x="9484" y="1897"/>
                </a:lnTo>
                <a:lnTo>
                  <a:pt x="758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7" name="object 350"/>
          <p:cNvSpPr/>
          <p:nvPr/>
        </p:nvSpPr>
        <p:spPr>
          <a:xfrm>
            <a:off x="11769840" y="3993120"/>
            <a:ext cx="1080" cy="1800"/>
          </a:xfrm>
          <a:custGeom>
            <a:avLst/>
            <a:gdLst>
              <a:gd name="textAreaLeft" fmla="*/ 0 w 1080"/>
              <a:gd name="textAreaRight" fmla="*/ 1440 w 108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948" y="0"/>
                </a:moveTo>
                <a:lnTo>
                  <a:pt x="0" y="0"/>
                </a:lnTo>
                <a:lnTo>
                  <a:pt x="0" y="1897"/>
                </a:lnTo>
                <a:lnTo>
                  <a:pt x="948" y="1897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8" name="object 351"/>
          <p:cNvSpPr/>
          <p:nvPr/>
        </p:nvSpPr>
        <p:spPr>
          <a:xfrm>
            <a:off x="11708280" y="3894120"/>
            <a:ext cx="1800" cy="3240"/>
          </a:xfrm>
          <a:custGeom>
            <a:avLst/>
            <a:gdLst>
              <a:gd name="textAreaLeft" fmla="*/ 0 w 1800"/>
              <a:gd name="textAreaRight" fmla="*/ 2160 w 18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0" y="2845"/>
                </a:moveTo>
                <a:lnTo>
                  <a:pt x="1897" y="2845"/>
                </a:lnTo>
                <a:lnTo>
                  <a:pt x="1897" y="0"/>
                </a:lnTo>
                <a:lnTo>
                  <a:pt x="0" y="0"/>
                </a:lnTo>
                <a:lnTo>
                  <a:pt x="0" y="2845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9" name="object 352"/>
          <p:cNvSpPr/>
          <p:nvPr/>
        </p:nvSpPr>
        <p:spPr>
          <a:xfrm>
            <a:off x="11732760" y="3631320"/>
            <a:ext cx="3240" cy="3960"/>
          </a:xfrm>
          <a:custGeom>
            <a:avLst/>
            <a:gdLst>
              <a:gd name="textAreaLeft" fmla="*/ 0 w 3240"/>
              <a:gd name="textAreaRight" fmla="*/ 3600 w 324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948" y="0"/>
                </a:moveTo>
                <a:lnTo>
                  <a:pt x="948" y="948"/>
                </a:lnTo>
                <a:lnTo>
                  <a:pt x="0" y="948"/>
                </a:lnTo>
                <a:lnTo>
                  <a:pt x="0" y="3793"/>
                </a:lnTo>
                <a:lnTo>
                  <a:pt x="1896" y="3793"/>
                </a:lnTo>
                <a:lnTo>
                  <a:pt x="1896" y="2844"/>
                </a:lnTo>
                <a:lnTo>
                  <a:pt x="2844" y="1896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0" name="object 353"/>
          <p:cNvSpPr/>
          <p:nvPr/>
        </p:nvSpPr>
        <p:spPr>
          <a:xfrm>
            <a:off x="11713680" y="3647880"/>
            <a:ext cx="3600" cy="1800"/>
          </a:xfrm>
          <a:custGeom>
            <a:avLst/>
            <a:gdLst>
              <a:gd name="textAreaLeft" fmla="*/ 0 w 3600"/>
              <a:gd name="textAreaRight" fmla="*/ 3960 w 36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175" h="1905">
                <a:moveTo>
                  <a:pt x="2844" y="948"/>
                </a:moveTo>
                <a:lnTo>
                  <a:pt x="947" y="948"/>
                </a:lnTo>
                <a:lnTo>
                  <a:pt x="947" y="1897"/>
                </a:lnTo>
                <a:lnTo>
                  <a:pt x="1896" y="1897"/>
                </a:lnTo>
                <a:lnTo>
                  <a:pt x="2844" y="948"/>
                </a:lnTo>
                <a:close/>
              </a:path>
              <a:path w="3175" h="1905">
                <a:moveTo>
                  <a:pt x="1896" y="0"/>
                </a:moveTo>
                <a:lnTo>
                  <a:pt x="0" y="0"/>
                </a:lnTo>
                <a:lnTo>
                  <a:pt x="0" y="948"/>
                </a:lnTo>
                <a:lnTo>
                  <a:pt x="1896" y="948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1" name="object 354"/>
          <p:cNvSpPr/>
          <p:nvPr/>
        </p:nvSpPr>
        <p:spPr>
          <a:xfrm>
            <a:off x="11779920" y="368172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6" y="0"/>
                </a:moveTo>
                <a:lnTo>
                  <a:pt x="947" y="0"/>
                </a:lnTo>
                <a:lnTo>
                  <a:pt x="0" y="948"/>
                </a:lnTo>
                <a:lnTo>
                  <a:pt x="947" y="948"/>
                </a:lnTo>
                <a:lnTo>
                  <a:pt x="947" y="1897"/>
                </a:lnTo>
                <a:lnTo>
                  <a:pt x="1896" y="948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2" name="object 355"/>
          <p:cNvSpPr/>
          <p:nvPr/>
        </p:nvSpPr>
        <p:spPr>
          <a:xfrm>
            <a:off x="11883960" y="3635640"/>
            <a:ext cx="1800" cy="1800"/>
          </a:xfrm>
          <a:custGeom>
            <a:avLst/>
            <a:gdLst>
              <a:gd name="textAreaLeft" fmla="*/ 0 w 1800"/>
              <a:gd name="textAreaRight" fmla="*/ 2160 w 18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6" y="0"/>
                </a:moveTo>
                <a:lnTo>
                  <a:pt x="0" y="0"/>
                </a:lnTo>
                <a:lnTo>
                  <a:pt x="0" y="1897"/>
                </a:lnTo>
                <a:lnTo>
                  <a:pt x="948" y="1897"/>
                </a:lnTo>
                <a:lnTo>
                  <a:pt x="948" y="948"/>
                </a:lnTo>
                <a:lnTo>
                  <a:pt x="1896" y="948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3" name="object 356"/>
          <p:cNvSpPr/>
          <p:nvPr/>
        </p:nvSpPr>
        <p:spPr>
          <a:xfrm>
            <a:off x="11845800" y="3752280"/>
            <a:ext cx="3960" cy="4320"/>
          </a:xfrm>
          <a:custGeom>
            <a:avLst/>
            <a:gdLst>
              <a:gd name="textAreaLeft" fmla="*/ 0 w 3960"/>
              <a:gd name="textAreaRight" fmla="*/ 4320 w 396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809" h="3810">
                <a:moveTo>
                  <a:pt x="3793" y="0"/>
                </a:moveTo>
                <a:lnTo>
                  <a:pt x="948" y="0"/>
                </a:lnTo>
                <a:lnTo>
                  <a:pt x="948" y="947"/>
                </a:lnTo>
                <a:lnTo>
                  <a:pt x="0" y="947"/>
                </a:lnTo>
                <a:lnTo>
                  <a:pt x="0" y="1896"/>
                </a:lnTo>
                <a:lnTo>
                  <a:pt x="948" y="1896"/>
                </a:lnTo>
                <a:lnTo>
                  <a:pt x="1897" y="2844"/>
                </a:lnTo>
                <a:lnTo>
                  <a:pt x="1897" y="3793"/>
                </a:lnTo>
                <a:lnTo>
                  <a:pt x="2844" y="3793"/>
                </a:lnTo>
                <a:lnTo>
                  <a:pt x="3793" y="2844"/>
                </a:lnTo>
                <a:lnTo>
                  <a:pt x="3793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4" name="object 357"/>
          <p:cNvSpPr/>
          <p:nvPr/>
        </p:nvSpPr>
        <p:spPr>
          <a:xfrm>
            <a:off x="11934720" y="3622320"/>
            <a:ext cx="1080" cy="1800"/>
          </a:xfrm>
          <a:custGeom>
            <a:avLst/>
            <a:gdLst>
              <a:gd name="textAreaLeft" fmla="*/ 0 w 1080"/>
              <a:gd name="textAreaRight" fmla="*/ 1440 w 108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0" y="0"/>
                </a:moveTo>
                <a:lnTo>
                  <a:pt x="948" y="0"/>
                </a:lnTo>
                <a:lnTo>
                  <a:pt x="948" y="1897"/>
                </a:lnTo>
                <a:lnTo>
                  <a:pt x="0" y="1897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5" name="object 358"/>
          <p:cNvSpPr/>
          <p:nvPr/>
        </p:nvSpPr>
        <p:spPr>
          <a:xfrm>
            <a:off x="12044880" y="369648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904" h="1269">
                <a:moveTo>
                  <a:pt x="1897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6" name="object 359"/>
          <p:cNvSpPr/>
          <p:nvPr/>
        </p:nvSpPr>
        <p:spPr>
          <a:xfrm>
            <a:off x="13042440" y="3698280"/>
            <a:ext cx="1440" cy="3600"/>
          </a:xfrm>
          <a:custGeom>
            <a:avLst/>
            <a:gdLst>
              <a:gd name="textAreaLeft" fmla="*/ 0 w 1440"/>
              <a:gd name="textAreaRight" fmla="*/ 1800 w 144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1897" y="0"/>
                </a:moveTo>
                <a:lnTo>
                  <a:pt x="948" y="0"/>
                </a:lnTo>
                <a:lnTo>
                  <a:pt x="948" y="1897"/>
                </a:lnTo>
                <a:lnTo>
                  <a:pt x="0" y="1897"/>
                </a:lnTo>
                <a:lnTo>
                  <a:pt x="0" y="2846"/>
                </a:lnTo>
                <a:lnTo>
                  <a:pt x="1897" y="2846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7" name="object 360"/>
          <p:cNvSpPr/>
          <p:nvPr/>
        </p:nvSpPr>
        <p:spPr>
          <a:xfrm>
            <a:off x="13032360" y="3702960"/>
            <a:ext cx="6120" cy="4320"/>
          </a:xfrm>
          <a:custGeom>
            <a:avLst/>
            <a:gdLst>
              <a:gd name="textAreaLeft" fmla="*/ 0 w 6120"/>
              <a:gd name="textAreaRight" fmla="*/ 6480 w 612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5715" h="3810">
                <a:moveTo>
                  <a:pt x="4742" y="0"/>
                </a:moveTo>
                <a:lnTo>
                  <a:pt x="3794" y="948"/>
                </a:lnTo>
                <a:lnTo>
                  <a:pt x="0" y="948"/>
                </a:lnTo>
                <a:lnTo>
                  <a:pt x="0" y="1897"/>
                </a:lnTo>
                <a:lnTo>
                  <a:pt x="1897" y="3794"/>
                </a:lnTo>
                <a:lnTo>
                  <a:pt x="2846" y="3794"/>
                </a:lnTo>
                <a:lnTo>
                  <a:pt x="3794" y="2846"/>
                </a:lnTo>
                <a:lnTo>
                  <a:pt x="5690" y="1897"/>
                </a:lnTo>
                <a:lnTo>
                  <a:pt x="5690" y="948"/>
                </a:lnTo>
                <a:lnTo>
                  <a:pt x="1897" y="948"/>
                </a:lnTo>
                <a:lnTo>
                  <a:pt x="948" y="0"/>
                </a:lnTo>
                <a:lnTo>
                  <a:pt x="4742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8" name="object 361"/>
          <p:cNvSpPr/>
          <p:nvPr/>
        </p:nvSpPr>
        <p:spPr>
          <a:xfrm>
            <a:off x="11986200" y="3528000"/>
            <a:ext cx="3600" cy="3600"/>
          </a:xfrm>
          <a:custGeom>
            <a:avLst/>
            <a:gdLst>
              <a:gd name="textAreaLeft" fmla="*/ 0 w 3600"/>
              <a:gd name="textAreaRight" fmla="*/ 3960 w 360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0"/>
                </a:moveTo>
                <a:lnTo>
                  <a:pt x="948" y="0"/>
                </a:lnTo>
                <a:lnTo>
                  <a:pt x="0" y="948"/>
                </a:lnTo>
                <a:lnTo>
                  <a:pt x="0" y="1897"/>
                </a:lnTo>
                <a:lnTo>
                  <a:pt x="948" y="2844"/>
                </a:lnTo>
                <a:lnTo>
                  <a:pt x="1897" y="2844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9" name="object 362"/>
          <p:cNvSpPr/>
          <p:nvPr/>
        </p:nvSpPr>
        <p:spPr>
          <a:xfrm>
            <a:off x="11994120" y="3540240"/>
            <a:ext cx="4320" cy="1800"/>
          </a:xfrm>
          <a:custGeom>
            <a:avLst/>
            <a:gdLst>
              <a:gd name="textAreaLeft" fmla="*/ 0 w 4320"/>
              <a:gd name="textAreaRight" fmla="*/ 4680 w 432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809" h="1905">
                <a:moveTo>
                  <a:pt x="3794" y="0"/>
                </a:moveTo>
                <a:lnTo>
                  <a:pt x="948" y="0"/>
                </a:lnTo>
                <a:lnTo>
                  <a:pt x="948" y="948"/>
                </a:lnTo>
                <a:lnTo>
                  <a:pt x="0" y="948"/>
                </a:lnTo>
                <a:lnTo>
                  <a:pt x="948" y="1897"/>
                </a:lnTo>
                <a:lnTo>
                  <a:pt x="3794" y="1897"/>
                </a:lnTo>
                <a:lnTo>
                  <a:pt x="379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0" name="object 363"/>
          <p:cNvSpPr/>
          <p:nvPr/>
        </p:nvSpPr>
        <p:spPr>
          <a:xfrm>
            <a:off x="11886120" y="345420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1" name="object 364"/>
          <p:cNvSpPr/>
          <p:nvPr/>
        </p:nvSpPr>
        <p:spPr>
          <a:xfrm>
            <a:off x="12917880" y="3597480"/>
            <a:ext cx="17280" cy="10080"/>
          </a:xfrm>
          <a:custGeom>
            <a:avLst/>
            <a:gdLst>
              <a:gd name="textAreaLeft" fmla="*/ 0 w 17280"/>
              <a:gd name="textAreaRight" fmla="*/ 17640 w 17280"/>
              <a:gd name="textAreaTop" fmla="*/ 0 h 10080"/>
              <a:gd name="textAreaBottom" fmla="*/ 10440 h 10080"/>
            </a:gdLst>
            <a:ahLst/>
            <a:cxnLst/>
            <a:rect l="textAreaLeft" t="textAreaTop" r="textAreaRight" b="textAreaBottom"/>
            <a:pathLst>
              <a:path w="15240" h="8889">
                <a:moveTo>
                  <a:pt x="5692" y="0"/>
                </a:moveTo>
                <a:lnTo>
                  <a:pt x="948" y="0"/>
                </a:lnTo>
                <a:lnTo>
                  <a:pt x="0" y="948"/>
                </a:lnTo>
                <a:lnTo>
                  <a:pt x="0" y="1897"/>
                </a:lnTo>
                <a:lnTo>
                  <a:pt x="6640" y="1897"/>
                </a:lnTo>
                <a:lnTo>
                  <a:pt x="6640" y="4743"/>
                </a:lnTo>
                <a:lnTo>
                  <a:pt x="7588" y="5692"/>
                </a:lnTo>
                <a:lnTo>
                  <a:pt x="8536" y="5692"/>
                </a:lnTo>
                <a:lnTo>
                  <a:pt x="11383" y="8536"/>
                </a:lnTo>
                <a:lnTo>
                  <a:pt x="13280" y="8536"/>
                </a:lnTo>
                <a:lnTo>
                  <a:pt x="14227" y="7588"/>
                </a:lnTo>
                <a:lnTo>
                  <a:pt x="14227" y="6640"/>
                </a:lnTo>
                <a:lnTo>
                  <a:pt x="15176" y="6640"/>
                </a:lnTo>
                <a:lnTo>
                  <a:pt x="15176" y="4743"/>
                </a:lnTo>
                <a:lnTo>
                  <a:pt x="10434" y="4743"/>
                </a:lnTo>
                <a:lnTo>
                  <a:pt x="9485" y="3794"/>
                </a:lnTo>
                <a:lnTo>
                  <a:pt x="9485" y="2846"/>
                </a:lnTo>
                <a:lnTo>
                  <a:pt x="12331" y="2846"/>
                </a:lnTo>
                <a:lnTo>
                  <a:pt x="12331" y="1897"/>
                </a:lnTo>
                <a:lnTo>
                  <a:pt x="11383" y="948"/>
                </a:lnTo>
                <a:lnTo>
                  <a:pt x="6640" y="948"/>
                </a:lnTo>
                <a:lnTo>
                  <a:pt x="5692" y="0"/>
                </a:lnTo>
                <a:close/>
              </a:path>
              <a:path w="15240" h="8889">
                <a:moveTo>
                  <a:pt x="13280" y="2846"/>
                </a:moveTo>
                <a:lnTo>
                  <a:pt x="10434" y="2846"/>
                </a:lnTo>
                <a:lnTo>
                  <a:pt x="10434" y="4743"/>
                </a:lnTo>
                <a:lnTo>
                  <a:pt x="14227" y="4743"/>
                </a:lnTo>
                <a:lnTo>
                  <a:pt x="13280" y="3794"/>
                </a:lnTo>
                <a:lnTo>
                  <a:pt x="13280" y="2846"/>
                </a:lnTo>
                <a:close/>
              </a:path>
              <a:path w="15240" h="8889">
                <a:moveTo>
                  <a:pt x="6640" y="1897"/>
                </a:moveTo>
                <a:lnTo>
                  <a:pt x="948" y="1897"/>
                </a:lnTo>
                <a:lnTo>
                  <a:pt x="1897" y="2846"/>
                </a:lnTo>
                <a:lnTo>
                  <a:pt x="5692" y="2846"/>
                </a:lnTo>
                <a:lnTo>
                  <a:pt x="6640" y="1897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2" name="object 365"/>
          <p:cNvSpPr/>
          <p:nvPr/>
        </p:nvSpPr>
        <p:spPr>
          <a:xfrm>
            <a:off x="12937680" y="3646800"/>
            <a:ext cx="7200" cy="5400"/>
          </a:xfrm>
          <a:custGeom>
            <a:avLst/>
            <a:gdLst>
              <a:gd name="textAreaLeft" fmla="*/ 0 w 7200"/>
              <a:gd name="textAreaRight" fmla="*/ 7560 w 7200"/>
              <a:gd name="textAreaTop" fmla="*/ 0 h 5400"/>
              <a:gd name="textAreaBottom" fmla="*/ 5760 h 5400"/>
            </a:gdLst>
            <a:ahLst/>
            <a:cxnLst/>
            <a:rect l="textAreaLeft" t="textAreaTop" r="textAreaRight" b="textAreaBottom"/>
            <a:pathLst>
              <a:path w="6984" h="5080">
                <a:moveTo>
                  <a:pt x="4742" y="0"/>
                </a:moveTo>
                <a:lnTo>
                  <a:pt x="2846" y="0"/>
                </a:lnTo>
                <a:lnTo>
                  <a:pt x="948" y="1897"/>
                </a:lnTo>
                <a:lnTo>
                  <a:pt x="0" y="1897"/>
                </a:lnTo>
                <a:lnTo>
                  <a:pt x="0" y="2846"/>
                </a:lnTo>
                <a:lnTo>
                  <a:pt x="948" y="2846"/>
                </a:lnTo>
                <a:lnTo>
                  <a:pt x="2846" y="4742"/>
                </a:lnTo>
                <a:lnTo>
                  <a:pt x="4742" y="4742"/>
                </a:lnTo>
                <a:lnTo>
                  <a:pt x="6639" y="2846"/>
                </a:lnTo>
                <a:lnTo>
                  <a:pt x="6639" y="948"/>
                </a:lnTo>
                <a:lnTo>
                  <a:pt x="5690" y="948"/>
                </a:lnTo>
                <a:lnTo>
                  <a:pt x="4742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3" name="object 366"/>
          <p:cNvSpPr/>
          <p:nvPr/>
        </p:nvSpPr>
        <p:spPr>
          <a:xfrm>
            <a:off x="13164120" y="3213360"/>
            <a:ext cx="12960" cy="10440"/>
          </a:xfrm>
          <a:custGeom>
            <a:avLst/>
            <a:gdLst>
              <a:gd name="textAreaLeft" fmla="*/ 0 w 12960"/>
              <a:gd name="textAreaRight" fmla="*/ 13320 w 12960"/>
              <a:gd name="textAreaTop" fmla="*/ 0 h 10440"/>
              <a:gd name="textAreaBottom" fmla="*/ 10800 h 10440"/>
            </a:gdLst>
            <a:ahLst/>
            <a:cxnLst/>
            <a:rect l="textAreaLeft" t="textAreaTop" r="textAreaRight" b="textAreaBottom"/>
            <a:pathLst>
              <a:path w="11429" h="9525">
                <a:moveTo>
                  <a:pt x="9484" y="0"/>
                </a:moveTo>
                <a:lnTo>
                  <a:pt x="7588" y="0"/>
                </a:lnTo>
                <a:lnTo>
                  <a:pt x="0" y="4742"/>
                </a:lnTo>
                <a:lnTo>
                  <a:pt x="0" y="5690"/>
                </a:lnTo>
                <a:lnTo>
                  <a:pt x="947" y="9485"/>
                </a:lnTo>
                <a:lnTo>
                  <a:pt x="3793" y="9485"/>
                </a:lnTo>
                <a:lnTo>
                  <a:pt x="10433" y="6639"/>
                </a:lnTo>
                <a:lnTo>
                  <a:pt x="10433" y="5690"/>
                </a:lnTo>
                <a:lnTo>
                  <a:pt x="11381" y="4742"/>
                </a:lnTo>
                <a:lnTo>
                  <a:pt x="11381" y="3793"/>
                </a:lnTo>
                <a:lnTo>
                  <a:pt x="948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4" name="object 367"/>
          <p:cNvSpPr/>
          <p:nvPr/>
        </p:nvSpPr>
        <p:spPr>
          <a:xfrm>
            <a:off x="13165560" y="3237480"/>
            <a:ext cx="5400" cy="4320"/>
          </a:xfrm>
          <a:custGeom>
            <a:avLst/>
            <a:gdLst>
              <a:gd name="textAreaLeft" fmla="*/ 0 w 5400"/>
              <a:gd name="textAreaRight" fmla="*/ 5760 w 540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5079" h="3810">
                <a:moveTo>
                  <a:pt x="3794" y="0"/>
                </a:moveTo>
                <a:lnTo>
                  <a:pt x="1897" y="0"/>
                </a:lnTo>
                <a:lnTo>
                  <a:pt x="0" y="948"/>
                </a:lnTo>
                <a:lnTo>
                  <a:pt x="0" y="2846"/>
                </a:lnTo>
                <a:lnTo>
                  <a:pt x="948" y="3794"/>
                </a:lnTo>
                <a:lnTo>
                  <a:pt x="1897" y="3794"/>
                </a:lnTo>
                <a:lnTo>
                  <a:pt x="4743" y="948"/>
                </a:lnTo>
                <a:lnTo>
                  <a:pt x="379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5" name="object 368"/>
          <p:cNvSpPr/>
          <p:nvPr/>
        </p:nvSpPr>
        <p:spPr>
          <a:xfrm>
            <a:off x="13167360" y="3220920"/>
            <a:ext cx="12240" cy="7560"/>
          </a:xfrm>
          <a:custGeom>
            <a:avLst/>
            <a:gdLst>
              <a:gd name="textAreaLeft" fmla="*/ 0 w 12240"/>
              <a:gd name="textAreaRight" fmla="*/ 12600 w 12240"/>
              <a:gd name="textAreaTop" fmla="*/ 0 h 7560"/>
              <a:gd name="textAreaBottom" fmla="*/ 7920 h 7560"/>
            </a:gdLst>
            <a:ahLst/>
            <a:cxnLst/>
            <a:rect l="textAreaLeft" t="textAreaTop" r="textAreaRight" b="textAreaBottom"/>
            <a:pathLst>
              <a:path w="10795" h="6985">
                <a:moveTo>
                  <a:pt x="9485" y="0"/>
                </a:moveTo>
                <a:lnTo>
                  <a:pt x="8536" y="0"/>
                </a:lnTo>
                <a:lnTo>
                  <a:pt x="948" y="3794"/>
                </a:lnTo>
                <a:lnTo>
                  <a:pt x="0" y="4742"/>
                </a:lnTo>
                <a:lnTo>
                  <a:pt x="0" y="6639"/>
                </a:lnTo>
                <a:lnTo>
                  <a:pt x="1897" y="6639"/>
                </a:lnTo>
                <a:lnTo>
                  <a:pt x="10434" y="2846"/>
                </a:lnTo>
                <a:lnTo>
                  <a:pt x="10434" y="948"/>
                </a:lnTo>
                <a:lnTo>
                  <a:pt x="948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6" name="object 369"/>
          <p:cNvSpPr/>
          <p:nvPr/>
        </p:nvSpPr>
        <p:spPr>
          <a:xfrm>
            <a:off x="13170960" y="3228840"/>
            <a:ext cx="14040" cy="8280"/>
          </a:xfrm>
          <a:custGeom>
            <a:avLst/>
            <a:gdLst>
              <a:gd name="textAreaLeft" fmla="*/ 0 w 14040"/>
              <a:gd name="textAreaRight" fmla="*/ 14400 w 14040"/>
              <a:gd name="textAreaTop" fmla="*/ 0 h 8280"/>
              <a:gd name="textAreaBottom" fmla="*/ 8640 h 8280"/>
            </a:gdLst>
            <a:ahLst/>
            <a:cxnLst/>
            <a:rect l="textAreaLeft" t="textAreaTop" r="textAreaRight" b="textAreaBottom"/>
            <a:pathLst>
              <a:path w="12700" h="7619">
                <a:moveTo>
                  <a:pt x="11381" y="0"/>
                </a:moveTo>
                <a:lnTo>
                  <a:pt x="10433" y="0"/>
                </a:lnTo>
                <a:lnTo>
                  <a:pt x="9485" y="948"/>
                </a:lnTo>
                <a:lnTo>
                  <a:pt x="948" y="4743"/>
                </a:lnTo>
                <a:lnTo>
                  <a:pt x="0" y="4743"/>
                </a:lnTo>
                <a:lnTo>
                  <a:pt x="0" y="5690"/>
                </a:lnTo>
                <a:lnTo>
                  <a:pt x="948" y="6639"/>
                </a:lnTo>
                <a:lnTo>
                  <a:pt x="948" y="7588"/>
                </a:lnTo>
                <a:lnTo>
                  <a:pt x="2844" y="7588"/>
                </a:lnTo>
                <a:lnTo>
                  <a:pt x="12329" y="2846"/>
                </a:lnTo>
                <a:lnTo>
                  <a:pt x="12329" y="948"/>
                </a:lnTo>
                <a:lnTo>
                  <a:pt x="11381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7" name="object 370"/>
          <p:cNvSpPr/>
          <p:nvPr/>
        </p:nvSpPr>
        <p:spPr>
          <a:xfrm>
            <a:off x="13086000" y="3100320"/>
            <a:ext cx="3600" cy="3240"/>
          </a:xfrm>
          <a:custGeom>
            <a:avLst/>
            <a:gdLst>
              <a:gd name="textAreaLeft" fmla="*/ 0 w 3600"/>
              <a:gd name="textAreaRight" fmla="*/ 3960 w 36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0"/>
                </a:moveTo>
                <a:lnTo>
                  <a:pt x="0" y="0"/>
                </a:lnTo>
                <a:lnTo>
                  <a:pt x="0" y="1897"/>
                </a:lnTo>
                <a:lnTo>
                  <a:pt x="1897" y="2846"/>
                </a:lnTo>
                <a:lnTo>
                  <a:pt x="1897" y="1897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8" name="object 371"/>
          <p:cNvSpPr/>
          <p:nvPr/>
        </p:nvSpPr>
        <p:spPr>
          <a:xfrm>
            <a:off x="12920040" y="3589560"/>
            <a:ext cx="3960" cy="3240"/>
          </a:xfrm>
          <a:custGeom>
            <a:avLst/>
            <a:gdLst>
              <a:gd name="textAreaLeft" fmla="*/ 0 w 3960"/>
              <a:gd name="textAreaRight" fmla="*/ 4320 w 396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809" h="3175">
                <a:moveTo>
                  <a:pt x="2846" y="1897"/>
                </a:moveTo>
                <a:lnTo>
                  <a:pt x="948" y="1897"/>
                </a:lnTo>
                <a:lnTo>
                  <a:pt x="948" y="2846"/>
                </a:lnTo>
                <a:lnTo>
                  <a:pt x="1897" y="2846"/>
                </a:lnTo>
                <a:lnTo>
                  <a:pt x="2846" y="1897"/>
                </a:lnTo>
                <a:close/>
              </a:path>
              <a:path w="3809" h="3175">
                <a:moveTo>
                  <a:pt x="3794" y="948"/>
                </a:moveTo>
                <a:lnTo>
                  <a:pt x="0" y="948"/>
                </a:lnTo>
                <a:lnTo>
                  <a:pt x="0" y="1897"/>
                </a:lnTo>
                <a:lnTo>
                  <a:pt x="3794" y="1897"/>
                </a:lnTo>
                <a:lnTo>
                  <a:pt x="3794" y="948"/>
                </a:lnTo>
                <a:close/>
              </a:path>
              <a:path w="3809" h="3175">
                <a:moveTo>
                  <a:pt x="2846" y="0"/>
                </a:moveTo>
                <a:lnTo>
                  <a:pt x="948" y="948"/>
                </a:lnTo>
                <a:lnTo>
                  <a:pt x="2846" y="948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9" name="object 372"/>
          <p:cNvSpPr/>
          <p:nvPr/>
        </p:nvSpPr>
        <p:spPr>
          <a:xfrm>
            <a:off x="11632320" y="4175640"/>
            <a:ext cx="4320" cy="3960"/>
          </a:xfrm>
          <a:custGeom>
            <a:avLst/>
            <a:gdLst>
              <a:gd name="textAreaLeft" fmla="*/ 0 w 4320"/>
              <a:gd name="textAreaRight" fmla="*/ 4680 w 432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809" h="3810">
                <a:moveTo>
                  <a:pt x="1897" y="0"/>
                </a:moveTo>
                <a:lnTo>
                  <a:pt x="948" y="0"/>
                </a:lnTo>
                <a:lnTo>
                  <a:pt x="0" y="948"/>
                </a:lnTo>
                <a:lnTo>
                  <a:pt x="0" y="2844"/>
                </a:lnTo>
                <a:lnTo>
                  <a:pt x="948" y="2844"/>
                </a:lnTo>
                <a:lnTo>
                  <a:pt x="1897" y="3793"/>
                </a:lnTo>
                <a:lnTo>
                  <a:pt x="3794" y="3793"/>
                </a:lnTo>
                <a:lnTo>
                  <a:pt x="3794" y="1896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0" name="object 373"/>
          <p:cNvSpPr/>
          <p:nvPr/>
        </p:nvSpPr>
        <p:spPr>
          <a:xfrm>
            <a:off x="13947120" y="2691360"/>
            <a:ext cx="10080" cy="10080"/>
          </a:xfrm>
          <a:custGeom>
            <a:avLst/>
            <a:gdLst>
              <a:gd name="textAreaLeft" fmla="*/ 0 w 10080"/>
              <a:gd name="textAreaRight" fmla="*/ 10440 w 10080"/>
              <a:gd name="textAreaTop" fmla="*/ 0 h 10080"/>
              <a:gd name="textAreaBottom" fmla="*/ 10440 h 10080"/>
            </a:gdLst>
            <a:ahLst/>
            <a:cxnLst/>
            <a:rect l="textAreaLeft" t="textAreaTop" r="textAreaRight" b="textAreaBottom"/>
            <a:pathLst>
              <a:path w="8890" h="8890">
                <a:moveTo>
                  <a:pt x="6638" y="0"/>
                </a:moveTo>
                <a:lnTo>
                  <a:pt x="4740" y="0"/>
                </a:lnTo>
                <a:lnTo>
                  <a:pt x="948" y="3794"/>
                </a:lnTo>
                <a:lnTo>
                  <a:pt x="0" y="5692"/>
                </a:lnTo>
                <a:lnTo>
                  <a:pt x="0" y="7588"/>
                </a:lnTo>
                <a:lnTo>
                  <a:pt x="948" y="8536"/>
                </a:lnTo>
                <a:lnTo>
                  <a:pt x="2844" y="8536"/>
                </a:lnTo>
                <a:lnTo>
                  <a:pt x="2844" y="7588"/>
                </a:lnTo>
                <a:lnTo>
                  <a:pt x="3793" y="6640"/>
                </a:lnTo>
                <a:lnTo>
                  <a:pt x="3793" y="5692"/>
                </a:lnTo>
                <a:lnTo>
                  <a:pt x="2844" y="4743"/>
                </a:lnTo>
                <a:lnTo>
                  <a:pt x="2844" y="3794"/>
                </a:lnTo>
                <a:lnTo>
                  <a:pt x="8535" y="3794"/>
                </a:lnTo>
                <a:lnTo>
                  <a:pt x="8535" y="948"/>
                </a:lnTo>
                <a:lnTo>
                  <a:pt x="7586" y="948"/>
                </a:lnTo>
                <a:lnTo>
                  <a:pt x="6638" y="0"/>
                </a:lnTo>
                <a:close/>
              </a:path>
              <a:path w="8890" h="8890">
                <a:moveTo>
                  <a:pt x="8535" y="3794"/>
                </a:moveTo>
                <a:lnTo>
                  <a:pt x="3793" y="3794"/>
                </a:lnTo>
                <a:lnTo>
                  <a:pt x="4740" y="4743"/>
                </a:lnTo>
                <a:lnTo>
                  <a:pt x="7586" y="4743"/>
                </a:lnTo>
                <a:lnTo>
                  <a:pt x="8535" y="3794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1" name="object 374"/>
          <p:cNvSpPr/>
          <p:nvPr/>
        </p:nvSpPr>
        <p:spPr>
          <a:xfrm>
            <a:off x="11887560" y="3559680"/>
            <a:ext cx="3240" cy="4320"/>
          </a:xfrm>
          <a:custGeom>
            <a:avLst/>
            <a:gdLst>
              <a:gd name="textAreaLeft" fmla="*/ 0 w 3240"/>
              <a:gd name="textAreaRight" fmla="*/ 3600 w 324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948" y="0"/>
                </a:moveTo>
                <a:lnTo>
                  <a:pt x="0" y="2846"/>
                </a:lnTo>
                <a:lnTo>
                  <a:pt x="1897" y="3794"/>
                </a:lnTo>
                <a:lnTo>
                  <a:pt x="2846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2" name="object 375"/>
          <p:cNvSpPr/>
          <p:nvPr/>
        </p:nvSpPr>
        <p:spPr>
          <a:xfrm>
            <a:off x="11479680" y="4133880"/>
            <a:ext cx="3240" cy="3240"/>
          </a:xfrm>
          <a:custGeom>
            <a:avLst/>
            <a:gdLst>
              <a:gd name="textAreaLeft" fmla="*/ 0 w 3240"/>
              <a:gd name="textAreaRight" fmla="*/ 3600 w 32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2846" y="0"/>
                </a:moveTo>
                <a:lnTo>
                  <a:pt x="1897" y="0"/>
                </a:lnTo>
                <a:lnTo>
                  <a:pt x="0" y="2846"/>
                </a:lnTo>
                <a:lnTo>
                  <a:pt x="1897" y="2846"/>
                </a:lnTo>
                <a:lnTo>
                  <a:pt x="28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3" name="object 376"/>
          <p:cNvSpPr/>
          <p:nvPr/>
        </p:nvSpPr>
        <p:spPr>
          <a:xfrm>
            <a:off x="11476440" y="3563280"/>
            <a:ext cx="10080" cy="6120"/>
          </a:xfrm>
          <a:custGeom>
            <a:avLst/>
            <a:gdLst>
              <a:gd name="textAreaLeft" fmla="*/ 0 w 10080"/>
              <a:gd name="textAreaRight" fmla="*/ 10440 w 10080"/>
              <a:gd name="textAreaTop" fmla="*/ 0 h 6120"/>
              <a:gd name="textAreaBottom" fmla="*/ 6480 h 6120"/>
            </a:gdLst>
            <a:ahLst/>
            <a:cxnLst/>
            <a:rect l="textAreaLeft" t="textAreaTop" r="textAreaRight" b="textAreaBottom"/>
            <a:pathLst>
              <a:path w="8890" h="5714">
                <a:moveTo>
                  <a:pt x="1897" y="948"/>
                </a:moveTo>
                <a:lnTo>
                  <a:pt x="948" y="948"/>
                </a:lnTo>
                <a:lnTo>
                  <a:pt x="0" y="1897"/>
                </a:lnTo>
                <a:lnTo>
                  <a:pt x="0" y="3794"/>
                </a:lnTo>
                <a:lnTo>
                  <a:pt x="1897" y="4742"/>
                </a:lnTo>
                <a:lnTo>
                  <a:pt x="2846" y="4742"/>
                </a:lnTo>
                <a:lnTo>
                  <a:pt x="2846" y="5690"/>
                </a:lnTo>
                <a:lnTo>
                  <a:pt x="5692" y="5690"/>
                </a:lnTo>
                <a:lnTo>
                  <a:pt x="6639" y="4742"/>
                </a:lnTo>
                <a:lnTo>
                  <a:pt x="7588" y="2846"/>
                </a:lnTo>
                <a:lnTo>
                  <a:pt x="7588" y="1897"/>
                </a:lnTo>
                <a:lnTo>
                  <a:pt x="2846" y="1897"/>
                </a:lnTo>
                <a:lnTo>
                  <a:pt x="1897" y="948"/>
                </a:lnTo>
                <a:close/>
              </a:path>
              <a:path w="8890" h="5714">
                <a:moveTo>
                  <a:pt x="6639" y="0"/>
                </a:moveTo>
                <a:lnTo>
                  <a:pt x="5692" y="0"/>
                </a:lnTo>
                <a:lnTo>
                  <a:pt x="3794" y="1897"/>
                </a:lnTo>
                <a:lnTo>
                  <a:pt x="7588" y="1897"/>
                </a:lnTo>
                <a:lnTo>
                  <a:pt x="8536" y="948"/>
                </a:lnTo>
                <a:lnTo>
                  <a:pt x="6639" y="948"/>
                </a:lnTo>
                <a:lnTo>
                  <a:pt x="6639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4" name="object 377"/>
          <p:cNvSpPr/>
          <p:nvPr/>
        </p:nvSpPr>
        <p:spPr>
          <a:xfrm>
            <a:off x="11100240" y="4272480"/>
            <a:ext cx="1440" cy="10440"/>
          </a:xfrm>
          <a:custGeom>
            <a:avLst/>
            <a:gdLst>
              <a:gd name="textAreaLeft" fmla="*/ 0 w 1440"/>
              <a:gd name="textAreaRight" fmla="*/ 1800 w 1440"/>
              <a:gd name="textAreaTop" fmla="*/ 0 h 10440"/>
              <a:gd name="textAreaBottom" fmla="*/ 10800 h 10440"/>
            </a:gdLst>
            <a:ahLst/>
            <a:cxnLst/>
            <a:rect l="textAreaLeft" t="textAreaTop" r="textAreaRight" b="textAreaBottom"/>
            <a:pathLst>
              <a:path w="1270" h="9525">
                <a:moveTo>
                  <a:pt x="948" y="948"/>
                </a:moveTo>
                <a:lnTo>
                  <a:pt x="948" y="9484"/>
                </a:lnTo>
                <a:lnTo>
                  <a:pt x="0" y="8535"/>
                </a:lnTo>
                <a:lnTo>
                  <a:pt x="0" y="0"/>
                </a:lnTo>
                <a:lnTo>
                  <a:pt x="948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5" name="object 378"/>
          <p:cNvSpPr/>
          <p:nvPr/>
        </p:nvSpPr>
        <p:spPr>
          <a:xfrm>
            <a:off x="11094480" y="4221720"/>
            <a:ext cx="1800" cy="10080"/>
          </a:xfrm>
          <a:custGeom>
            <a:avLst/>
            <a:gdLst>
              <a:gd name="textAreaLeft" fmla="*/ 0 w 1800"/>
              <a:gd name="textAreaRight" fmla="*/ 2160 w 1800"/>
              <a:gd name="textAreaTop" fmla="*/ 0 h 10080"/>
              <a:gd name="textAreaBottom" fmla="*/ 10440 h 10080"/>
            </a:gdLst>
            <a:ahLst/>
            <a:cxnLst/>
            <a:rect l="textAreaLeft" t="textAreaTop" r="textAreaRight" b="textAreaBottom"/>
            <a:pathLst>
              <a:path w="1904" h="8889">
                <a:moveTo>
                  <a:pt x="948" y="0"/>
                </a:moveTo>
                <a:lnTo>
                  <a:pt x="0" y="0"/>
                </a:lnTo>
                <a:lnTo>
                  <a:pt x="948" y="3793"/>
                </a:lnTo>
                <a:lnTo>
                  <a:pt x="948" y="5690"/>
                </a:lnTo>
                <a:lnTo>
                  <a:pt x="0" y="7588"/>
                </a:lnTo>
                <a:lnTo>
                  <a:pt x="0" y="8536"/>
                </a:lnTo>
                <a:lnTo>
                  <a:pt x="1896" y="8536"/>
                </a:lnTo>
                <a:lnTo>
                  <a:pt x="1896" y="3793"/>
                </a:lnTo>
                <a:lnTo>
                  <a:pt x="948" y="1896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6" name="object 379"/>
          <p:cNvSpPr/>
          <p:nvPr/>
        </p:nvSpPr>
        <p:spPr>
          <a:xfrm>
            <a:off x="11622240" y="3249720"/>
            <a:ext cx="15120" cy="60480"/>
          </a:xfrm>
          <a:custGeom>
            <a:avLst/>
            <a:gdLst>
              <a:gd name="textAreaLeft" fmla="*/ 0 w 15120"/>
              <a:gd name="textAreaRight" fmla="*/ 15480 w 15120"/>
              <a:gd name="textAreaTop" fmla="*/ 0 h 60480"/>
              <a:gd name="textAreaBottom" fmla="*/ 60840 h 60480"/>
            </a:gdLst>
            <a:ahLst/>
            <a:cxnLst/>
            <a:rect l="textAreaLeft" t="textAreaTop" r="textAreaRight" b="textAreaBottom"/>
            <a:pathLst>
              <a:path w="13334" h="52705">
                <a:moveTo>
                  <a:pt x="1896" y="50271"/>
                </a:moveTo>
                <a:lnTo>
                  <a:pt x="0" y="52167"/>
                </a:lnTo>
                <a:lnTo>
                  <a:pt x="947" y="52167"/>
                </a:lnTo>
                <a:lnTo>
                  <a:pt x="1896" y="50271"/>
                </a:lnTo>
                <a:close/>
              </a:path>
              <a:path w="13334" h="52705">
                <a:moveTo>
                  <a:pt x="6639" y="34146"/>
                </a:moveTo>
                <a:lnTo>
                  <a:pt x="5690" y="35095"/>
                </a:lnTo>
                <a:lnTo>
                  <a:pt x="5690" y="37939"/>
                </a:lnTo>
                <a:lnTo>
                  <a:pt x="4742" y="38888"/>
                </a:lnTo>
                <a:lnTo>
                  <a:pt x="4742" y="40786"/>
                </a:lnTo>
                <a:lnTo>
                  <a:pt x="3793" y="41734"/>
                </a:lnTo>
                <a:lnTo>
                  <a:pt x="3793" y="42683"/>
                </a:lnTo>
                <a:lnTo>
                  <a:pt x="2844" y="44579"/>
                </a:lnTo>
                <a:lnTo>
                  <a:pt x="2844" y="46476"/>
                </a:lnTo>
                <a:lnTo>
                  <a:pt x="1896" y="47425"/>
                </a:lnTo>
                <a:lnTo>
                  <a:pt x="1896" y="50271"/>
                </a:lnTo>
                <a:lnTo>
                  <a:pt x="2844" y="49322"/>
                </a:lnTo>
                <a:lnTo>
                  <a:pt x="2844" y="47425"/>
                </a:lnTo>
                <a:lnTo>
                  <a:pt x="3793" y="46476"/>
                </a:lnTo>
                <a:lnTo>
                  <a:pt x="4742" y="44579"/>
                </a:lnTo>
                <a:lnTo>
                  <a:pt x="4742" y="42683"/>
                </a:lnTo>
                <a:lnTo>
                  <a:pt x="5690" y="41734"/>
                </a:lnTo>
                <a:lnTo>
                  <a:pt x="5690" y="38888"/>
                </a:lnTo>
                <a:lnTo>
                  <a:pt x="6639" y="37939"/>
                </a:lnTo>
                <a:lnTo>
                  <a:pt x="6639" y="34146"/>
                </a:lnTo>
                <a:close/>
              </a:path>
              <a:path w="13334" h="52705">
                <a:moveTo>
                  <a:pt x="9484" y="26558"/>
                </a:moveTo>
                <a:lnTo>
                  <a:pt x="7588" y="26558"/>
                </a:lnTo>
                <a:lnTo>
                  <a:pt x="7588" y="29403"/>
                </a:lnTo>
                <a:lnTo>
                  <a:pt x="6639" y="30351"/>
                </a:lnTo>
                <a:lnTo>
                  <a:pt x="6639" y="34146"/>
                </a:lnTo>
                <a:lnTo>
                  <a:pt x="7588" y="33197"/>
                </a:lnTo>
                <a:lnTo>
                  <a:pt x="7588" y="31300"/>
                </a:lnTo>
                <a:lnTo>
                  <a:pt x="8535" y="30351"/>
                </a:lnTo>
                <a:lnTo>
                  <a:pt x="8535" y="28455"/>
                </a:lnTo>
                <a:lnTo>
                  <a:pt x="9484" y="27506"/>
                </a:lnTo>
                <a:lnTo>
                  <a:pt x="9484" y="26558"/>
                </a:lnTo>
                <a:close/>
              </a:path>
              <a:path w="13334" h="52705">
                <a:moveTo>
                  <a:pt x="13279" y="0"/>
                </a:moveTo>
                <a:lnTo>
                  <a:pt x="12330" y="0"/>
                </a:lnTo>
                <a:lnTo>
                  <a:pt x="11381" y="1897"/>
                </a:lnTo>
                <a:lnTo>
                  <a:pt x="11381" y="2846"/>
                </a:lnTo>
                <a:lnTo>
                  <a:pt x="10433" y="3794"/>
                </a:lnTo>
                <a:lnTo>
                  <a:pt x="10433" y="6639"/>
                </a:lnTo>
                <a:lnTo>
                  <a:pt x="9484" y="7588"/>
                </a:lnTo>
                <a:lnTo>
                  <a:pt x="9484" y="8536"/>
                </a:lnTo>
                <a:lnTo>
                  <a:pt x="8535" y="10434"/>
                </a:lnTo>
                <a:lnTo>
                  <a:pt x="8535" y="11383"/>
                </a:lnTo>
                <a:lnTo>
                  <a:pt x="7588" y="12330"/>
                </a:lnTo>
                <a:lnTo>
                  <a:pt x="7588" y="14227"/>
                </a:lnTo>
                <a:lnTo>
                  <a:pt x="6639" y="15176"/>
                </a:lnTo>
                <a:lnTo>
                  <a:pt x="6639" y="17073"/>
                </a:lnTo>
                <a:lnTo>
                  <a:pt x="7588" y="18022"/>
                </a:lnTo>
                <a:lnTo>
                  <a:pt x="8535" y="19918"/>
                </a:lnTo>
                <a:lnTo>
                  <a:pt x="8535" y="20867"/>
                </a:lnTo>
                <a:lnTo>
                  <a:pt x="9484" y="22764"/>
                </a:lnTo>
                <a:lnTo>
                  <a:pt x="9484" y="25610"/>
                </a:lnTo>
                <a:lnTo>
                  <a:pt x="10433" y="24662"/>
                </a:lnTo>
                <a:lnTo>
                  <a:pt x="10433" y="21816"/>
                </a:lnTo>
                <a:lnTo>
                  <a:pt x="9484" y="20867"/>
                </a:lnTo>
                <a:lnTo>
                  <a:pt x="9484" y="19918"/>
                </a:lnTo>
                <a:lnTo>
                  <a:pt x="8535" y="18969"/>
                </a:lnTo>
                <a:lnTo>
                  <a:pt x="8535" y="17073"/>
                </a:lnTo>
                <a:lnTo>
                  <a:pt x="7588" y="16125"/>
                </a:lnTo>
                <a:lnTo>
                  <a:pt x="7588" y="15176"/>
                </a:lnTo>
                <a:lnTo>
                  <a:pt x="8535" y="14227"/>
                </a:lnTo>
                <a:lnTo>
                  <a:pt x="8535" y="12330"/>
                </a:lnTo>
                <a:lnTo>
                  <a:pt x="9484" y="12330"/>
                </a:lnTo>
                <a:lnTo>
                  <a:pt x="10433" y="11383"/>
                </a:lnTo>
                <a:lnTo>
                  <a:pt x="10433" y="10434"/>
                </a:lnTo>
                <a:lnTo>
                  <a:pt x="11381" y="9485"/>
                </a:lnTo>
                <a:lnTo>
                  <a:pt x="11381" y="3794"/>
                </a:lnTo>
                <a:lnTo>
                  <a:pt x="12330" y="2846"/>
                </a:lnTo>
                <a:lnTo>
                  <a:pt x="12330" y="1897"/>
                </a:lnTo>
                <a:lnTo>
                  <a:pt x="13279" y="948"/>
                </a:lnTo>
                <a:lnTo>
                  <a:pt x="13279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7" name="object 380"/>
          <p:cNvSpPr/>
          <p:nvPr/>
        </p:nvSpPr>
        <p:spPr>
          <a:xfrm>
            <a:off x="13093560" y="3284640"/>
            <a:ext cx="5400" cy="5760"/>
          </a:xfrm>
          <a:custGeom>
            <a:avLst/>
            <a:gdLst>
              <a:gd name="textAreaLeft" fmla="*/ 0 w 5400"/>
              <a:gd name="textAreaRight" fmla="*/ 5760 w 5400"/>
              <a:gd name="textAreaTop" fmla="*/ 0 h 5760"/>
              <a:gd name="textAreaBottom" fmla="*/ 6120 h 5760"/>
            </a:gdLst>
            <a:ahLst/>
            <a:cxnLst/>
            <a:rect l="textAreaLeft" t="textAreaTop" r="textAreaRight" b="textAreaBottom"/>
            <a:pathLst>
              <a:path w="5079" h="5080">
                <a:moveTo>
                  <a:pt x="1897" y="0"/>
                </a:moveTo>
                <a:lnTo>
                  <a:pt x="1897" y="948"/>
                </a:lnTo>
                <a:lnTo>
                  <a:pt x="0" y="948"/>
                </a:lnTo>
                <a:lnTo>
                  <a:pt x="1897" y="3794"/>
                </a:lnTo>
                <a:lnTo>
                  <a:pt x="2846" y="4743"/>
                </a:lnTo>
                <a:lnTo>
                  <a:pt x="3794" y="4743"/>
                </a:lnTo>
                <a:lnTo>
                  <a:pt x="4743" y="3794"/>
                </a:lnTo>
                <a:lnTo>
                  <a:pt x="3794" y="2846"/>
                </a:lnTo>
                <a:lnTo>
                  <a:pt x="3794" y="189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8" name="object 381"/>
          <p:cNvSpPr/>
          <p:nvPr/>
        </p:nvSpPr>
        <p:spPr>
          <a:xfrm>
            <a:off x="12824280" y="3419280"/>
            <a:ext cx="3600" cy="3960"/>
          </a:xfrm>
          <a:custGeom>
            <a:avLst/>
            <a:gdLst>
              <a:gd name="textAreaLeft" fmla="*/ 0 w 3600"/>
              <a:gd name="textAreaRight" fmla="*/ 3960 w 360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1897" y="2844"/>
                </a:moveTo>
                <a:lnTo>
                  <a:pt x="948" y="2844"/>
                </a:lnTo>
                <a:lnTo>
                  <a:pt x="948" y="3793"/>
                </a:lnTo>
                <a:lnTo>
                  <a:pt x="1897" y="3793"/>
                </a:lnTo>
                <a:lnTo>
                  <a:pt x="1897" y="2844"/>
                </a:lnTo>
                <a:close/>
              </a:path>
              <a:path w="3175" h="3810">
                <a:moveTo>
                  <a:pt x="2846" y="947"/>
                </a:moveTo>
                <a:lnTo>
                  <a:pt x="0" y="947"/>
                </a:lnTo>
                <a:lnTo>
                  <a:pt x="0" y="2844"/>
                </a:lnTo>
                <a:lnTo>
                  <a:pt x="2846" y="2844"/>
                </a:lnTo>
                <a:lnTo>
                  <a:pt x="2846" y="947"/>
                </a:lnTo>
                <a:close/>
              </a:path>
              <a:path w="3175" h="3810">
                <a:moveTo>
                  <a:pt x="1897" y="0"/>
                </a:moveTo>
                <a:lnTo>
                  <a:pt x="948" y="0"/>
                </a:lnTo>
                <a:lnTo>
                  <a:pt x="948" y="947"/>
                </a:lnTo>
                <a:lnTo>
                  <a:pt x="1897" y="94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9" name="object 382"/>
          <p:cNvSpPr/>
          <p:nvPr/>
        </p:nvSpPr>
        <p:spPr>
          <a:xfrm>
            <a:off x="11853360" y="3719160"/>
            <a:ext cx="3240" cy="6480"/>
          </a:xfrm>
          <a:custGeom>
            <a:avLst/>
            <a:gdLst>
              <a:gd name="textAreaLeft" fmla="*/ 0 w 3240"/>
              <a:gd name="textAreaRight" fmla="*/ 3600 w 3240"/>
              <a:gd name="textAreaTop" fmla="*/ 0 h 6480"/>
              <a:gd name="textAreaBottom" fmla="*/ 6840 h 6480"/>
            </a:gdLst>
            <a:ahLst/>
            <a:cxnLst/>
            <a:rect l="textAreaLeft" t="textAreaTop" r="textAreaRight" b="textAreaBottom"/>
            <a:pathLst>
              <a:path w="3175" h="5714">
                <a:moveTo>
                  <a:pt x="2844" y="0"/>
                </a:moveTo>
                <a:lnTo>
                  <a:pt x="947" y="0"/>
                </a:lnTo>
                <a:lnTo>
                  <a:pt x="947" y="948"/>
                </a:lnTo>
                <a:lnTo>
                  <a:pt x="0" y="2846"/>
                </a:lnTo>
                <a:lnTo>
                  <a:pt x="0" y="4742"/>
                </a:lnTo>
                <a:lnTo>
                  <a:pt x="947" y="5690"/>
                </a:lnTo>
                <a:lnTo>
                  <a:pt x="1896" y="5690"/>
                </a:lnTo>
                <a:lnTo>
                  <a:pt x="1896" y="1897"/>
                </a:lnTo>
                <a:lnTo>
                  <a:pt x="2844" y="1897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0" name="object 383"/>
          <p:cNvSpPr/>
          <p:nvPr/>
        </p:nvSpPr>
        <p:spPr>
          <a:xfrm>
            <a:off x="11163600" y="4627440"/>
            <a:ext cx="1800" cy="3240"/>
          </a:xfrm>
          <a:custGeom>
            <a:avLst/>
            <a:gdLst>
              <a:gd name="textAreaLeft" fmla="*/ 0 w 1800"/>
              <a:gd name="textAreaRight" fmla="*/ 2160 w 18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1897" y="0"/>
                </a:moveTo>
                <a:lnTo>
                  <a:pt x="0" y="0"/>
                </a:lnTo>
                <a:lnTo>
                  <a:pt x="0" y="2844"/>
                </a:lnTo>
                <a:lnTo>
                  <a:pt x="1897" y="2844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1" name="object 384"/>
          <p:cNvSpPr/>
          <p:nvPr/>
        </p:nvSpPr>
        <p:spPr>
          <a:xfrm>
            <a:off x="13168800" y="3225600"/>
            <a:ext cx="12960" cy="7560"/>
          </a:xfrm>
          <a:custGeom>
            <a:avLst/>
            <a:gdLst>
              <a:gd name="textAreaLeft" fmla="*/ 0 w 12960"/>
              <a:gd name="textAreaRight" fmla="*/ 13320 w 12960"/>
              <a:gd name="textAreaTop" fmla="*/ 0 h 7560"/>
              <a:gd name="textAreaBottom" fmla="*/ 7920 h 7560"/>
            </a:gdLst>
            <a:ahLst/>
            <a:cxnLst/>
            <a:rect l="textAreaLeft" t="textAreaTop" r="textAreaRight" b="textAreaBottom"/>
            <a:pathLst>
              <a:path w="11429" h="6985">
                <a:moveTo>
                  <a:pt x="10434" y="0"/>
                </a:moveTo>
                <a:lnTo>
                  <a:pt x="8536" y="0"/>
                </a:lnTo>
                <a:lnTo>
                  <a:pt x="1897" y="3793"/>
                </a:lnTo>
                <a:lnTo>
                  <a:pt x="0" y="5690"/>
                </a:lnTo>
                <a:lnTo>
                  <a:pt x="948" y="5690"/>
                </a:lnTo>
                <a:lnTo>
                  <a:pt x="948" y="6639"/>
                </a:lnTo>
                <a:lnTo>
                  <a:pt x="2846" y="6639"/>
                </a:lnTo>
                <a:lnTo>
                  <a:pt x="3794" y="5690"/>
                </a:lnTo>
                <a:lnTo>
                  <a:pt x="10434" y="1896"/>
                </a:lnTo>
                <a:lnTo>
                  <a:pt x="11383" y="1896"/>
                </a:lnTo>
                <a:lnTo>
                  <a:pt x="11383" y="947"/>
                </a:lnTo>
                <a:lnTo>
                  <a:pt x="1043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2" name="object 385"/>
          <p:cNvSpPr/>
          <p:nvPr/>
        </p:nvSpPr>
        <p:spPr>
          <a:xfrm>
            <a:off x="11088360" y="4231800"/>
            <a:ext cx="14040" cy="41760"/>
          </a:xfrm>
          <a:custGeom>
            <a:avLst/>
            <a:gdLst>
              <a:gd name="textAreaLeft" fmla="*/ 0 w 14040"/>
              <a:gd name="textAreaRight" fmla="*/ 14400 w 14040"/>
              <a:gd name="textAreaTop" fmla="*/ 0 h 41760"/>
              <a:gd name="textAreaBottom" fmla="*/ 42120 h 41760"/>
            </a:gdLst>
            <a:ahLst/>
            <a:cxnLst/>
            <a:rect l="textAreaLeft" t="textAreaTop" r="textAreaRight" b="textAreaBottom"/>
            <a:pathLst>
              <a:path w="12700" h="36194">
                <a:moveTo>
                  <a:pt x="9485" y="29403"/>
                </a:moveTo>
                <a:lnTo>
                  <a:pt x="1897" y="29403"/>
                </a:lnTo>
                <a:lnTo>
                  <a:pt x="2846" y="30351"/>
                </a:lnTo>
                <a:lnTo>
                  <a:pt x="7588" y="30351"/>
                </a:lnTo>
                <a:lnTo>
                  <a:pt x="9485" y="31300"/>
                </a:lnTo>
                <a:lnTo>
                  <a:pt x="10434" y="32247"/>
                </a:lnTo>
                <a:lnTo>
                  <a:pt x="10434" y="35093"/>
                </a:lnTo>
                <a:lnTo>
                  <a:pt x="11383" y="36042"/>
                </a:lnTo>
                <a:lnTo>
                  <a:pt x="12331" y="35093"/>
                </a:lnTo>
                <a:lnTo>
                  <a:pt x="12331" y="32247"/>
                </a:lnTo>
                <a:lnTo>
                  <a:pt x="9485" y="29403"/>
                </a:lnTo>
                <a:close/>
              </a:path>
              <a:path w="12700" h="36194">
                <a:moveTo>
                  <a:pt x="7588" y="0"/>
                </a:moveTo>
                <a:lnTo>
                  <a:pt x="5692" y="0"/>
                </a:lnTo>
                <a:lnTo>
                  <a:pt x="5692" y="6638"/>
                </a:lnTo>
                <a:lnTo>
                  <a:pt x="4743" y="7586"/>
                </a:lnTo>
                <a:lnTo>
                  <a:pt x="3794" y="9484"/>
                </a:lnTo>
                <a:lnTo>
                  <a:pt x="3794" y="11380"/>
                </a:lnTo>
                <a:lnTo>
                  <a:pt x="2846" y="12329"/>
                </a:lnTo>
                <a:lnTo>
                  <a:pt x="1897" y="14226"/>
                </a:lnTo>
                <a:lnTo>
                  <a:pt x="1897" y="15175"/>
                </a:lnTo>
                <a:lnTo>
                  <a:pt x="948" y="17072"/>
                </a:lnTo>
                <a:lnTo>
                  <a:pt x="948" y="18020"/>
                </a:lnTo>
                <a:lnTo>
                  <a:pt x="0" y="20866"/>
                </a:lnTo>
                <a:lnTo>
                  <a:pt x="0" y="26556"/>
                </a:lnTo>
                <a:lnTo>
                  <a:pt x="948" y="26556"/>
                </a:lnTo>
                <a:lnTo>
                  <a:pt x="948" y="29403"/>
                </a:lnTo>
                <a:lnTo>
                  <a:pt x="8536" y="29403"/>
                </a:lnTo>
                <a:lnTo>
                  <a:pt x="6640" y="28454"/>
                </a:lnTo>
                <a:lnTo>
                  <a:pt x="2846" y="28454"/>
                </a:lnTo>
                <a:lnTo>
                  <a:pt x="1897" y="27505"/>
                </a:lnTo>
                <a:lnTo>
                  <a:pt x="948" y="25608"/>
                </a:lnTo>
                <a:lnTo>
                  <a:pt x="948" y="19917"/>
                </a:lnTo>
                <a:lnTo>
                  <a:pt x="1897" y="18020"/>
                </a:lnTo>
                <a:lnTo>
                  <a:pt x="1897" y="17072"/>
                </a:lnTo>
                <a:lnTo>
                  <a:pt x="3794" y="13277"/>
                </a:lnTo>
                <a:lnTo>
                  <a:pt x="5692" y="10431"/>
                </a:lnTo>
                <a:lnTo>
                  <a:pt x="5692" y="8535"/>
                </a:lnTo>
                <a:lnTo>
                  <a:pt x="6640" y="5689"/>
                </a:lnTo>
                <a:lnTo>
                  <a:pt x="6640" y="1896"/>
                </a:lnTo>
                <a:lnTo>
                  <a:pt x="758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3" name="object 386"/>
          <p:cNvSpPr/>
          <p:nvPr/>
        </p:nvSpPr>
        <p:spPr>
          <a:xfrm>
            <a:off x="11093760" y="4192200"/>
            <a:ext cx="14040" cy="29520"/>
          </a:xfrm>
          <a:custGeom>
            <a:avLst/>
            <a:gdLst>
              <a:gd name="textAreaLeft" fmla="*/ 0 w 14040"/>
              <a:gd name="textAreaRight" fmla="*/ 14400 w 1404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w="12700" h="26035">
                <a:moveTo>
                  <a:pt x="12330" y="0"/>
                </a:moveTo>
                <a:lnTo>
                  <a:pt x="11381" y="948"/>
                </a:lnTo>
                <a:lnTo>
                  <a:pt x="11381" y="1897"/>
                </a:lnTo>
                <a:lnTo>
                  <a:pt x="9484" y="4742"/>
                </a:lnTo>
                <a:lnTo>
                  <a:pt x="9484" y="5689"/>
                </a:lnTo>
                <a:lnTo>
                  <a:pt x="8536" y="7586"/>
                </a:lnTo>
                <a:lnTo>
                  <a:pt x="7588" y="8535"/>
                </a:lnTo>
                <a:lnTo>
                  <a:pt x="6639" y="10433"/>
                </a:lnTo>
                <a:lnTo>
                  <a:pt x="6639" y="11381"/>
                </a:lnTo>
                <a:lnTo>
                  <a:pt x="4742" y="13277"/>
                </a:lnTo>
                <a:lnTo>
                  <a:pt x="3793" y="15175"/>
                </a:lnTo>
                <a:lnTo>
                  <a:pt x="2844" y="18969"/>
                </a:lnTo>
                <a:lnTo>
                  <a:pt x="1897" y="19917"/>
                </a:lnTo>
                <a:lnTo>
                  <a:pt x="0" y="23712"/>
                </a:lnTo>
                <a:lnTo>
                  <a:pt x="0" y="24660"/>
                </a:lnTo>
                <a:lnTo>
                  <a:pt x="948" y="25609"/>
                </a:lnTo>
                <a:lnTo>
                  <a:pt x="1897" y="25609"/>
                </a:lnTo>
                <a:lnTo>
                  <a:pt x="1897" y="21814"/>
                </a:lnTo>
                <a:lnTo>
                  <a:pt x="2844" y="20866"/>
                </a:lnTo>
                <a:lnTo>
                  <a:pt x="2844" y="19917"/>
                </a:lnTo>
                <a:lnTo>
                  <a:pt x="4742" y="17072"/>
                </a:lnTo>
                <a:lnTo>
                  <a:pt x="4742" y="16123"/>
                </a:lnTo>
                <a:lnTo>
                  <a:pt x="5690" y="16123"/>
                </a:lnTo>
                <a:lnTo>
                  <a:pt x="5690" y="15175"/>
                </a:lnTo>
                <a:lnTo>
                  <a:pt x="6639" y="13277"/>
                </a:lnTo>
                <a:lnTo>
                  <a:pt x="8536" y="11381"/>
                </a:lnTo>
                <a:lnTo>
                  <a:pt x="8536" y="9484"/>
                </a:lnTo>
                <a:lnTo>
                  <a:pt x="9484" y="8535"/>
                </a:lnTo>
                <a:lnTo>
                  <a:pt x="10433" y="6638"/>
                </a:lnTo>
                <a:lnTo>
                  <a:pt x="10433" y="5689"/>
                </a:lnTo>
                <a:lnTo>
                  <a:pt x="11381" y="4742"/>
                </a:lnTo>
                <a:lnTo>
                  <a:pt x="12330" y="2844"/>
                </a:lnTo>
                <a:lnTo>
                  <a:pt x="1233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4" name="object 387"/>
          <p:cNvSpPr/>
          <p:nvPr/>
        </p:nvSpPr>
        <p:spPr>
          <a:xfrm>
            <a:off x="12969720" y="3646800"/>
            <a:ext cx="5400" cy="5400"/>
          </a:xfrm>
          <a:custGeom>
            <a:avLst/>
            <a:gdLst>
              <a:gd name="textAreaLeft" fmla="*/ 0 w 5400"/>
              <a:gd name="textAreaRight" fmla="*/ 5760 w 5400"/>
              <a:gd name="textAreaTop" fmla="*/ 0 h 5400"/>
              <a:gd name="textAreaBottom" fmla="*/ 5760 h 5400"/>
            </a:gdLst>
            <a:ahLst/>
            <a:cxnLst/>
            <a:rect l="textAreaLeft" t="textAreaTop" r="textAreaRight" b="textAreaBottom"/>
            <a:pathLst>
              <a:path w="5079" h="5080">
                <a:moveTo>
                  <a:pt x="1896" y="0"/>
                </a:moveTo>
                <a:lnTo>
                  <a:pt x="948" y="0"/>
                </a:lnTo>
                <a:lnTo>
                  <a:pt x="0" y="948"/>
                </a:lnTo>
                <a:lnTo>
                  <a:pt x="0" y="1897"/>
                </a:lnTo>
                <a:lnTo>
                  <a:pt x="2844" y="3793"/>
                </a:lnTo>
                <a:lnTo>
                  <a:pt x="3793" y="4742"/>
                </a:lnTo>
                <a:lnTo>
                  <a:pt x="4742" y="3793"/>
                </a:lnTo>
                <a:lnTo>
                  <a:pt x="4742" y="1897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5" name="object 388"/>
          <p:cNvSpPr/>
          <p:nvPr/>
        </p:nvSpPr>
        <p:spPr>
          <a:xfrm>
            <a:off x="11084760" y="4823280"/>
            <a:ext cx="1800" cy="3240"/>
          </a:xfrm>
          <a:custGeom>
            <a:avLst/>
            <a:gdLst>
              <a:gd name="textAreaLeft" fmla="*/ 0 w 1800"/>
              <a:gd name="textAreaRight" fmla="*/ 2160 w 18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1897" y="0"/>
                </a:moveTo>
                <a:lnTo>
                  <a:pt x="948" y="0"/>
                </a:lnTo>
                <a:lnTo>
                  <a:pt x="948" y="947"/>
                </a:lnTo>
                <a:lnTo>
                  <a:pt x="0" y="947"/>
                </a:lnTo>
                <a:lnTo>
                  <a:pt x="0" y="2844"/>
                </a:lnTo>
                <a:lnTo>
                  <a:pt x="1897" y="94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6" name="object 389"/>
          <p:cNvSpPr/>
          <p:nvPr/>
        </p:nvSpPr>
        <p:spPr>
          <a:xfrm>
            <a:off x="11883960" y="5286600"/>
            <a:ext cx="3600" cy="3960"/>
          </a:xfrm>
          <a:custGeom>
            <a:avLst/>
            <a:gdLst>
              <a:gd name="textAreaLeft" fmla="*/ 0 w 3600"/>
              <a:gd name="textAreaRight" fmla="*/ 3960 w 360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948" y="0"/>
                </a:moveTo>
                <a:lnTo>
                  <a:pt x="0" y="948"/>
                </a:lnTo>
                <a:lnTo>
                  <a:pt x="948" y="948"/>
                </a:lnTo>
                <a:lnTo>
                  <a:pt x="0" y="1897"/>
                </a:lnTo>
                <a:lnTo>
                  <a:pt x="1896" y="3794"/>
                </a:lnTo>
                <a:lnTo>
                  <a:pt x="2844" y="2846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7" name="object 390"/>
          <p:cNvSpPr/>
          <p:nvPr/>
        </p:nvSpPr>
        <p:spPr>
          <a:xfrm>
            <a:off x="11212200" y="3921840"/>
            <a:ext cx="54720" cy="51480"/>
          </a:xfrm>
          <a:custGeom>
            <a:avLst/>
            <a:gdLst>
              <a:gd name="textAreaLeft" fmla="*/ 0 w 54720"/>
              <a:gd name="textAreaRight" fmla="*/ 55080 w 54720"/>
              <a:gd name="textAreaTop" fmla="*/ 0 h 51480"/>
              <a:gd name="textAreaBottom" fmla="*/ 51840 h 51480"/>
            </a:gdLst>
            <a:ahLst/>
            <a:cxnLst/>
            <a:rect l="textAreaLeft" t="textAreaTop" r="textAreaRight" b="textAreaBottom"/>
            <a:pathLst>
              <a:path w="47625" h="45085">
                <a:moveTo>
                  <a:pt x="14227" y="43630"/>
                </a:moveTo>
                <a:lnTo>
                  <a:pt x="13279" y="44579"/>
                </a:lnTo>
                <a:lnTo>
                  <a:pt x="14227" y="44579"/>
                </a:lnTo>
                <a:lnTo>
                  <a:pt x="14227" y="43630"/>
                </a:lnTo>
                <a:close/>
              </a:path>
              <a:path w="47625" h="45085">
                <a:moveTo>
                  <a:pt x="14227" y="41733"/>
                </a:moveTo>
                <a:lnTo>
                  <a:pt x="14227" y="43630"/>
                </a:lnTo>
                <a:lnTo>
                  <a:pt x="15176" y="42682"/>
                </a:lnTo>
                <a:lnTo>
                  <a:pt x="14227" y="41733"/>
                </a:lnTo>
                <a:close/>
              </a:path>
              <a:path w="47625" h="45085">
                <a:moveTo>
                  <a:pt x="14227" y="40786"/>
                </a:moveTo>
                <a:lnTo>
                  <a:pt x="13279" y="40786"/>
                </a:lnTo>
                <a:lnTo>
                  <a:pt x="13279" y="41733"/>
                </a:lnTo>
                <a:lnTo>
                  <a:pt x="14227" y="41733"/>
                </a:lnTo>
                <a:lnTo>
                  <a:pt x="14227" y="40786"/>
                </a:lnTo>
                <a:close/>
              </a:path>
              <a:path w="47625" h="45085">
                <a:moveTo>
                  <a:pt x="12330" y="37939"/>
                </a:moveTo>
                <a:lnTo>
                  <a:pt x="11381" y="37939"/>
                </a:lnTo>
                <a:lnTo>
                  <a:pt x="12330" y="38888"/>
                </a:lnTo>
                <a:lnTo>
                  <a:pt x="12330" y="40786"/>
                </a:lnTo>
                <a:lnTo>
                  <a:pt x="13279" y="40786"/>
                </a:lnTo>
                <a:lnTo>
                  <a:pt x="13279" y="38888"/>
                </a:lnTo>
                <a:lnTo>
                  <a:pt x="12330" y="37939"/>
                </a:lnTo>
                <a:close/>
              </a:path>
              <a:path w="47625" h="45085">
                <a:moveTo>
                  <a:pt x="11381" y="36991"/>
                </a:moveTo>
                <a:lnTo>
                  <a:pt x="7588" y="36991"/>
                </a:lnTo>
                <a:lnTo>
                  <a:pt x="10433" y="37939"/>
                </a:lnTo>
                <a:lnTo>
                  <a:pt x="11381" y="37939"/>
                </a:lnTo>
                <a:lnTo>
                  <a:pt x="11381" y="36991"/>
                </a:lnTo>
                <a:close/>
              </a:path>
              <a:path w="47625" h="45085">
                <a:moveTo>
                  <a:pt x="2844" y="34146"/>
                </a:moveTo>
                <a:lnTo>
                  <a:pt x="948" y="34146"/>
                </a:lnTo>
                <a:lnTo>
                  <a:pt x="1897" y="35095"/>
                </a:lnTo>
                <a:lnTo>
                  <a:pt x="3793" y="36043"/>
                </a:lnTo>
                <a:lnTo>
                  <a:pt x="4742" y="36991"/>
                </a:lnTo>
                <a:lnTo>
                  <a:pt x="6639" y="36991"/>
                </a:lnTo>
                <a:lnTo>
                  <a:pt x="6639" y="36043"/>
                </a:lnTo>
                <a:lnTo>
                  <a:pt x="4742" y="36043"/>
                </a:lnTo>
                <a:lnTo>
                  <a:pt x="2844" y="34146"/>
                </a:lnTo>
                <a:close/>
              </a:path>
              <a:path w="47625" h="45085">
                <a:moveTo>
                  <a:pt x="948" y="28455"/>
                </a:moveTo>
                <a:lnTo>
                  <a:pt x="0" y="29403"/>
                </a:lnTo>
                <a:lnTo>
                  <a:pt x="0" y="34146"/>
                </a:lnTo>
                <a:lnTo>
                  <a:pt x="1897" y="34146"/>
                </a:lnTo>
                <a:lnTo>
                  <a:pt x="1897" y="33197"/>
                </a:lnTo>
                <a:lnTo>
                  <a:pt x="948" y="33197"/>
                </a:lnTo>
                <a:lnTo>
                  <a:pt x="948" y="28455"/>
                </a:lnTo>
                <a:close/>
              </a:path>
              <a:path w="47625" h="45085">
                <a:moveTo>
                  <a:pt x="2844" y="21814"/>
                </a:moveTo>
                <a:lnTo>
                  <a:pt x="2844" y="22763"/>
                </a:lnTo>
                <a:lnTo>
                  <a:pt x="1897" y="23712"/>
                </a:lnTo>
                <a:lnTo>
                  <a:pt x="1897" y="25609"/>
                </a:lnTo>
                <a:lnTo>
                  <a:pt x="948" y="27506"/>
                </a:lnTo>
                <a:lnTo>
                  <a:pt x="948" y="28455"/>
                </a:lnTo>
                <a:lnTo>
                  <a:pt x="1897" y="28455"/>
                </a:lnTo>
                <a:lnTo>
                  <a:pt x="1897" y="26558"/>
                </a:lnTo>
                <a:lnTo>
                  <a:pt x="2844" y="26558"/>
                </a:lnTo>
                <a:lnTo>
                  <a:pt x="2844" y="24660"/>
                </a:lnTo>
                <a:lnTo>
                  <a:pt x="3793" y="23712"/>
                </a:lnTo>
                <a:lnTo>
                  <a:pt x="3793" y="22763"/>
                </a:lnTo>
                <a:lnTo>
                  <a:pt x="2844" y="21814"/>
                </a:lnTo>
                <a:close/>
              </a:path>
              <a:path w="47625" h="45085">
                <a:moveTo>
                  <a:pt x="3793" y="18021"/>
                </a:moveTo>
                <a:lnTo>
                  <a:pt x="2844" y="18969"/>
                </a:lnTo>
                <a:lnTo>
                  <a:pt x="2844" y="21814"/>
                </a:lnTo>
                <a:lnTo>
                  <a:pt x="3793" y="20867"/>
                </a:lnTo>
                <a:lnTo>
                  <a:pt x="3793" y="18021"/>
                </a:lnTo>
                <a:close/>
              </a:path>
              <a:path w="47625" h="45085">
                <a:moveTo>
                  <a:pt x="10433" y="15175"/>
                </a:moveTo>
                <a:lnTo>
                  <a:pt x="8536" y="15175"/>
                </a:lnTo>
                <a:lnTo>
                  <a:pt x="8536" y="16123"/>
                </a:lnTo>
                <a:lnTo>
                  <a:pt x="9485" y="16123"/>
                </a:lnTo>
                <a:lnTo>
                  <a:pt x="12330" y="19918"/>
                </a:lnTo>
                <a:lnTo>
                  <a:pt x="13279" y="20867"/>
                </a:lnTo>
                <a:lnTo>
                  <a:pt x="16125" y="20867"/>
                </a:lnTo>
                <a:lnTo>
                  <a:pt x="16125" y="19918"/>
                </a:lnTo>
                <a:lnTo>
                  <a:pt x="13279" y="19918"/>
                </a:lnTo>
                <a:lnTo>
                  <a:pt x="12330" y="18969"/>
                </a:lnTo>
                <a:lnTo>
                  <a:pt x="10433" y="16123"/>
                </a:lnTo>
                <a:lnTo>
                  <a:pt x="10433" y="15175"/>
                </a:lnTo>
                <a:close/>
              </a:path>
              <a:path w="47625" h="45085">
                <a:moveTo>
                  <a:pt x="18021" y="18969"/>
                </a:moveTo>
                <a:lnTo>
                  <a:pt x="17073" y="18969"/>
                </a:lnTo>
                <a:lnTo>
                  <a:pt x="16125" y="19918"/>
                </a:lnTo>
                <a:lnTo>
                  <a:pt x="18021" y="19918"/>
                </a:lnTo>
                <a:lnTo>
                  <a:pt x="18021" y="18969"/>
                </a:lnTo>
                <a:close/>
              </a:path>
              <a:path w="47625" h="45085">
                <a:moveTo>
                  <a:pt x="18969" y="16123"/>
                </a:moveTo>
                <a:lnTo>
                  <a:pt x="18021" y="16123"/>
                </a:lnTo>
                <a:lnTo>
                  <a:pt x="18021" y="18969"/>
                </a:lnTo>
                <a:lnTo>
                  <a:pt x="18969" y="18969"/>
                </a:lnTo>
                <a:lnTo>
                  <a:pt x="18969" y="16123"/>
                </a:lnTo>
                <a:close/>
              </a:path>
              <a:path w="47625" h="45085">
                <a:moveTo>
                  <a:pt x="6639" y="17072"/>
                </a:moveTo>
                <a:lnTo>
                  <a:pt x="3793" y="17072"/>
                </a:lnTo>
                <a:lnTo>
                  <a:pt x="3793" y="18021"/>
                </a:lnTo>
                <a:lnTo>
                  <a:pt x="5690" y="18021"/>
                </a:lnTo>
                <a:lnTo>
                  <a:pt x="6639" y="17072"/>
                </a:lnTo>
                <a:close/>
              </a:path>
              <a:path w="47625" h="45085">
                <a:moveTo>
                  <a:pt x="7588" y="16123"/>
                </a:moveTo>
                <a:lnTo>
                  <a:pt x="5690" y="16123"/>
                </a:lnTo>
                <a:lnTo>
                  <a:pt x="4742" y="17072"/>
                </a:lnTo>
                <a:lnTo>
                  <a:pt x="7588" y="17072"/>
                </a:lnTo>
                <a:lnTo>
                  <a:pt x="7588" y="16123"/>
                </a:lnTo>
                <a:close/>
              </a:path>
              <a:path w="47625" h="45085">
                <a:moveTo>
                  <a:pt x="9485" y="14227"/>
                </a:moveTo>
                <a:lnTo>
                  <a:pt x="8536" y="14227"/>
                </a:lnTo>
                <a:lnTo>
                  <a:pt x="6639" y="16123"/>
                </a:lnTo>
                <a:lnTo>
                  <a:pt x="8536" y="16123"/>
                </a:lnTo>
                <a:lnTo>
                  <a:pt x="8536" y="15175"/>
                </a:lnTo>
                <a:lnTo>
                  <a:pt x="9485" y="15175"/>
                </a:lnTo>
                <a:lnTo>
                  <a:pt x="9485" y="14227"/>
                </a:lnTo>
                <a:close/>
              </a:path>
              <a:path w="47625" h="45085">
                <a:moveTo>
                  <a:pt x="18021" y="15175"/>
                </a:moveTo>
                <a:lnTo>
                  <a:pt x="17073" y="15175"/>
                </a:lnTo>
                <a:lnTo>
                  <a:pt x="17073" y="16123"/>
                </a:lnTo>
                <a:lnTo>
                  <a:pt x="18021" y="16123"/>
                </a:lnTo>
                <a:lnTo>
                  <a:pt x="18021" y="15175"/>
                </a:lnTo>
                <a:close/>
              </a:path>
              <a:path w="47625" h="45085">
                <a:moveTo>
                  <a:pt x="18021" y="12330"/>
                </a:moveTo>
                <a:lnTo>
                  <a:pt x="17073" y="13279"/>
                </a:lnTo>
                <a:lnTo>
                  <a:pt x="17073" y="14227"/>
                </a:lnTo>
                <a:lnTo>
                  <a:pt x="18021" y="13279"/>
                </a:lnTo>
                <a:lnTo>
                  <a:pt x="18021" y="12330"/>
                </a:lnTo>
                <a:close/>
              </a:path>
              <a:path w="47625" h="45085">
                <a:moveTo>
                  <a:pt x="20867" y="12330"/>
                </a:moveTo>
                <a:lnTo>
                  <a:pt x="19918" y="12330"/>
                </a:lnTo>
                <a:lnTo>
                  <a:pt x="20867" y="13279"/>
                </a:lnTo>
                <a:lnTo>
                  <a:pt x="21814" y="13279"/>
                </a:lnTo>
                <a:lnTo>
                  <a:pt x="20867" y="12330"/>
                </a:lnTo>
                <a:close/>
              </a:path>
              <a:path w="47625" h="45085">
                <a:moveTo>
                  <a:pt x="26558" y="7588"/>
                </a:moveTo>
                <a:lnTo>
                  <a:pt x="25609" y="8535"/>
                </a:lnTo>
                <a:lnTo>
                  <a:pt x="25609" y="11381"/>
                </a:lnTo>
                <a:lnTo>
                  <a:pt x="24660" y="11381"/>
                </a:lnTo>
                <a:lnTo>
                  <a:pt x="24660" y="12330"/>
                </a:lnTo>
                <a:lnTo>
                  <a:pt x="23712" y="13279"/>
                </a:lnTo>
                <a:lnTo>
                  <a:pt x="24660" y="13279"/>
                </a:lnTo>
                <a:lnTo>
                  <a:pt x="26558" y="11381"/>
                </a:lnTo>
                <a:lnTo>
                  <a:pt x="26558" y="7588"/>
                </a:lnTo>
                <a:close/>
              </a:path>
              <a:path w="47625" h="45085">
                <a:moveTo>
                  <a:pt x="18969" y="11381"/>
                </a:moveTo>
                <a:lnTo>
                  <a:pt x="18021" y="11381"/>
                </a:lnTo>
                <a:lnTo>
                  <a:pt x="18021" y="12330"/>
                </a:lnTo>
                <a:lnTo>
                  <a:pt x="19918" y="12330"/>
                </a:lnTo>
                <a:lnTo>
                  <a:pt x="18969" y="11381"/>
                </a:lnTo>
                <a:close/>
              </a:path>
              <a:path w="47625" h="45085">
                <a:moveTo>
                  <a:pt x="33197" y="5690"/>
                </a:moveTo>
                <a:lnTo>
                  <a:pt x="27505" y="5690"/>
                </a:lnTo>
                <a:lnTo>
                  <a:pt x="26558" y="6639"/>
                </a:lnTo>
                <a:lnTo>
                  <a:pt x="26558" y="7588"/>
                </a:lnTo>
                <a:lnTo>
                  <a:pt x="27505" y="7588"/>
                </a:lnTo>
                <a:lnTo>
                  <a:pt x="27505" y="6639"/>
                </a:lnTo>
                <a:lnTo>
                  <a:pt x="29403" y="6639"/>
                </a:lnTo>
                <a:lnTo>
                  <a:pt x="33197" y="5690"/>
                </a:lnTo>
                <a:close/>
              </a:path>
              <a:path w="47625" h="45085">
                <a:moveTo>
                  <a:pt x="36042" y="4742"/>
                </a:moveTo>
                <a:lnTo>
                  <a:pt x="32249" y="5690"/>
                </a:lnTo>
                <a:lnTo>
                  <a:pt x="35093" y="5690"/>
                </a:lnTo>
                <a:lnTo>
                  <a:pt x="36042" y="4742"/>
                </a:lnTo>
                <a:close/>
              </a:path>
              <a:path w="47625" h="45085">
                <a:moveTo>
                  <a:pt x="43630" y="948"/>
                </a:moveTo>
                <a:lnTo>
                  <a:pt x="41734" y="948"/>
                </a:lnTo>
                <a:lnTo>
                  <a:pt x="40786" y="1897"/>
                </a:lnTo>
                <a:lnTo>
                  <a:pt x="36991" y="3794"/>
                </a:lnTo>
                <a:lnTo>
                  <a:pt x="36042" y="4742"/>
                </a:lnTo>
                <a:lnTo>
                  <a:pt x="36991" y="4742"/>
                </a:lnTo>
                <a:lnTo>
                  <a:pt x="42682" y="1897"/>
                </a:lnTo>
                <a:lnTo>
                  <a:pt x="43630" y="1897"/>
                </a:lnTo>
                <a:lnTo>
                  <a:pt x="43630" y="948"/>
                </a:lnTo>
                <a:close/>
              </a:path>
              <a:path w="47625" h="45085">
                <a:moveTo>
                  <a:pt x="47425" y="0"/>
                </a:moveTo>
                <a:lnTo>
                  <a:pt x="46476" y="0"/>
                </a:lnTo>
                <a:lnTo>
                  <a:pt x="45528" y="948"/>
                </a:lnTo>
                <a:lnTo>
                  <a:pt x="47425" y="948"/>
                </a:lnTo>
                <a:lnTo>
                  <a:pt x="4742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8" name="object 391"/>
          <p:cNvSpPr/>
          <p:nvPr/>
        </p:nvSpPr>
        <p:spPr>
          <a:xfrm>
            <a:off x="11160720" y="3973320"/>
            <a:ext cx="69840" cy="95040"/>
          </a:xfrm>
          <a:custGeom>
            <a:avLst/>
            <a:gdLst>
              <a:gd name="textAreaLeft" fmla="*/ 0 w 69840"/>
              <a:gd name="textAreaRight" fmla="*/ 70200 w 69840"/>
              <a:gd name="textAreaTop" fmla="*/ 0 h 95040"/>
              <a:gd name="textAreaBottom" fmla="*/ 95400 h 95040"/>
            </a:gdLst>
            <a:ahLst/>
            <a:cxnLst/>
            <a:rect l="textAreaLeft" t="textAreaTop" r="textAreaRight" b="textAreaBottom"/>
            <a:pathLst>
              <a:path w="60325" h="81914">
                <a:moveTo>
                  <a:pt x="5690" y="79674"/>
                </a:moveTo>
                <a:lnTo>
                  <a:pt x="4742" y="80622"/>
                </a:lnTo>
                <a:lnTo>
                  <a:pt x="4742" y="81570"/>
                </a:lnTo>
                <a:lnTo>
                  <a:pt x="5690" y="81570"/>
                </a:lnTo>
                <a:lnTo>
                  <a:pt x="5690" y="79674"/>
                </a:lnTo>
                <a:close/>
              </a:path>
              <a:path w="60325" h="81914">
                <a:moveTo>
                  <a:pt x="0" y="68291"/>
                </a:moveTo>
                <a:lnTo>
                  <a:pt x="0" y="70189"/>
                </a:lnTo>
                <a:lnTo>
                  <a:pt x="947" y="71137"/>
                </a:lnTo>
                <a:lnTo>
                  <a:pt x="947" y="73033"/>
                </a:lnTo>
                <a:lnTo>
                  <a:pt x="1896" y="73982"/>
                </a:lnTo>
                <a:lnTo>
                  <a:pt x="1896" y="74931"/>
                </a:lnTo>
                <a:lnTo>
                  <a:pt x="2844" y="74931"/>
                </a:lnTo>
                <a:lnTo>
                  <a:pt x="5690" y="77777"/>
                </a:lnTo>
                <a:lnTo>
                  <a:pt x="5690" y="79674"/>
                </a:lnTo>
                <a:lnTo>
                  <a:pt x="6639" y="78726"/>
                </a:lnTo>
                <a:lnTo>
                  <a:pt x="6639" y="77777"/>
                </a:lnTo>
                <a:lnTo>
                  <a:pt x="1896" y="73033"/>
                </a:lnTo>
                <a:lnTo>
                  <a:pt x="1896" y="72086"/>
                </a:lnTo>
                <a:lnTo>
                  <a:pt x="947" y="69240"/>
                </a:lnTo>
                <a:lnTo>
                  <a:pt x="0" y="68291"/>
                </a:lnTo>
                <a:close/>
              </a:path>
              <a:path w="60325" h="81914">
                <a:moveTo>
                  <a:pt x="5690" y="55013"/>
                </a:moveTo>
                <a:lnTo>
                  <a:pt x="2844" y="55013"/>
                </a:lnTo>
                <a:lnTo>
                  <a:pt x="1896" y="55961"/>
                </a:lnTo>
                <a:lnTo>
                  <a:pt x="1896" y="56909"/>
                </a:lnTo>
                <a:lnTo>
                  <a:pt x="947" y="58807"/>
                </a:lnTo>
                <a:lnTo>
                  <a:pt x="0" y="61653"/>
                </a:lnTo>
                <a:lnTo>
                  <a:pt x="0" y="67343"/>
                </a:lnTo>
                <a:lnTo>
                  <a:pt x="947" y="64498"/>
                </a:lnTo>
                <a:lnTo>
                  <a:pt x="947" y="60704"/>
                </a:lnTo>
                <a:lnTo>
                  <a:pt x="1896" y="57858"/>
                </a:lnTo>
                <a:lnTo>
                  <a:pt x="2844" y="56909"/>
                </a:lnTo>
                <a:lnTo>
                  <a:pt x="2844" y="55961"/>
                </a:lnTo>
                <a:lnTo>
                  <a:pt x="5690" y="55961"/>
                </a:lnTo>
                <a:lnTo>
                  <a:pt x="5690" y="55013"/>
                </a:lnTo>
                <a:close/>
              </a:path>
              <a:path w="60325" h="81914">
                <a:moveTo>
                  <a:pt x="23712" y="45528"/>
                </a:moveTo>
                <a:lnTo>
                  <a:pt x="21816" y="45528"/>
                </a:lnTo>
                <a:lnTo>
                  <a:pt x="19918" y="47425"/>
                </a:lnTo>
                <a:lnTo>
                  <a:pt x="18969" y="47425"/>
                </a:lnTo>
                <a:lnTo>
                  <a:pt x="18969" y="51219"/>
                </a:lnTo>
                <a:lnTo>
                  <a:pt x="20867" y="51219"/>
                </a:lnTo>
                <a:lnTo>
                  <a:pt x="20867" y="53116"/>
                </a:lnTo>
                <a:lnTo>
                  <a:pt x="18969" y="53116"/>
                </a:lnTo>
                <a:lnTo>
                  <a:pt x="18969" y="54065"/>
                </a:lnTo>
                <a:lnTo>
                  <a:pt x="17072" y="55013"/>
                </a:lnTo>
                <a:lnTo>
                  <a:pt x="10433" y="55013"/>
                </a:lnTo>
                <a:lnTo>
                  <a:pt x="11381" y="55961"/>
                </a:lnTo>
                <a:lnTo>
                  <a:pt x="17072" y="55961"/>
                </a:lnTo>
                <a:lnTo>
                  <a:pt x="18021" y="55013"/>
                </a:lnTo>
                <a:lnTo>
                  <a:pt x="19918" y="54065"/>
                </a:lnTo>
                <a:lnTo>
                  <a:pt x="21816" y="54065"/>
                </a:lnTo>
                <a:lnTo>
                  <a:pt x="21816" y="52167"/>
                </a:lnTo>
                <a:lnTo>
                  <a:pt x="22763" y="51219"/>
                </a:lnTo>
                <a:lnTo>
                  <a:pt x="22763" y="50270"/>
                </a:lnTo>
                <a:lnTo>
                  <a:pt x="19918" y="50270"/>
                </a:lnTo>
                <a:lnTo>
                  <a:pt x="19918" y="48374"/>
                </a:lnTo>
                <a:lnTo>
                  <a:pt x="20867" y="47425"/>
                </a:lnTo>
                <a:lnTo>
                  <a:pt x="22763" y="46476"/>
                </a:lnTo>
                <a:lnTo>
                  <a:pt x="23712" y="45528"/>
                </a:lnTo>
                <a:close/>
              </a:path>
              <a:path w="60325" h="81914">
                <a:moveTo>
                  <a:pt x="9484" y="54065"/>
                </a:moveTo>
                <a:lnTo>
                  <a:pt x="5690" y="54065"/>
                </a:lnTo>
                <a:lnTo>
                  <a:pt x="4742" y="55013"/>
                </a:lnTo>
                <a:lnTo>
                  <a:pt x="10433" y="55013"/>
                </a:lnTo>
                <a:lnTo>
                  <a:pt x="9484" y="54065"/>
                </a:lnTo>
                <a:close/>
              </a:path>
              <a:path w="60325" h="81914">
                <a:moveTo>
                  <a:pt x="25609" y="42682"/>
                </a:moveTo>
                <a:lnTo>
                  <a:pt x="23712" y="44579"/>
                </a:lnTo>
                <a:lnTo>
                  <a:pt x="23712" y="45528"/>
                </a:lnTo>
                <a:lnTo>
                  <a:pt x="24660" y="45528"/>
                </a:lnTo>
                <a:lnTo>
                  <a:pt x="24660" y="44579"/>
                </a:lnTo>
                <a:lnTo>
                  <a:pt x="25609" y="44579"/>
                </a:lnTo>
                <a:lnTo>
                  <a:pt x="25609" y="42682"/>
                </a:lnTo>
                <a:close/>
              </a:path>
              <a:path w="60325" h="81914">
                <a:moveTo>
                  <a:pt x="25609" y="39837"/>
                </a:moveTo>
                <a:lnTo>
                  <a:pt x="25609" y="42682"/>
                </a:lnTo>
                <a:lnTo>
                  <a:pt x="26558" y="41733"/>
                </a:lnTo>
                <a:lnTo>
                  <a:pt x="26558" y="40786"/>
                </a:lnTo>
                <a:lnTo>
                  <a:pt x="25609" y="39837"/>
                </a:lnTo>
                <a:close/>
              </a:path>
              <a:path w="60325" h="81914">
                <a:moveTo>
                  <a:pt x="23712" y="37939"/>
                </a:moveTo>
                <a:lnTo>
                  <a:pt x="23712" y="39837"/>
                </a:lnTo>
                <a:lnTo>
                  <a:pt x="25609" y="39837"/>
                </a:lnTo>
                <a:lnTo>
                  <a:pt x="23712" y="37939"/>
                </a:lnTo>
                <a:close/>
              </a:path>
              <a:path w="60325" h="81914">
                <a:moveTo>
                  <a:pt x="24660" y="35093"/>
                </a:moveTo>
                <a:lnTo>
                  <a:pt x="23712" y="36042"/>
                </a:lnTo>
                <a:lnTo>
                  <a:pt x="23712" y="37939"/>
                </a:lnTo>
                <a:lnTo>
                  <a:pt x="24660" y="36991"/>
                </a:lnTo>
                <a:lnTo>
                  <a:pt x="24660" y="35093"/>
                </a:lnTo>
                <a:close/>
              </a:path>
              <a:path w="60325" h="81914">
                <a:moveTo>
                  <a:pt x="25609" y="34145"/>
                </a:moveTo>
                <a:lnTo>
                  <a:pt x="24660" y="34145"/>
                </a:lnTo>
                <a:lnTo>
                  <a:pt x="24660" y="35093"/>
                </a:lnTo>
                <a:lnTo>
                  <a:pt x="25609" y="35093"/>
                </a:lnTo>
                <a:lnTo>
                  <a:pt x="25609" y="34145"/>
                </a:lnTo>
                <a:close/>
              </a:path>
              <a:path w="60325" h="81914">
                <a:moveTo>
                  <a:pt x="28455" y="33197"/>
                </a:moveTo>
                <a:lnTo>
                  <a:pt x="26558" y="33197"/>
                </a:lnTo>
                <a:lnTo>
                  <a:pt x="25609" y="34145"/>
                </a:lnTo>
                <a:lnTo>
                  <a:pt x="28455" y="34145"/>
                </a:lnTo>
                <a:lnTo>
                  <a:pt x="28455" y="33197"/>
                </a:lnTo>
                <a:close/>
              </a:path>
              <a:path w="60325" h="81914">
                <a:moveTo>
                  <a:pt x="32249" y="33197"/>
                </a:moveTo>
                <a:lnTo>
                  <a:pt x="28455" y="33197"/>
                </a:lnTo>
                <a:lnTo>
                  <a:pt x="30351" y="34145"/>
                </a:lnTo>
                <a:lnTo>
                  <a:pt x="32249" y="34145"/>
                </a:lnTo>
                <a:lnTo>
                  <a:pt x="32249" y="33197"/>
                </a:lnTo>
                <a:close/>
              </a:path>
              <a:path w="60325" h="81914">
                <a:moveTo>
                  <a:pt x="34145" y="31300"/>
                </a:moveTo>
                <a:lnTo>
                  <a:pt x="33196" y="31300"/>
                </a:lnTo>
                <a:lnTo>
                  <a:pt x="33196" y="32249"/>
                </a:lnTo>
                <a:lnTo>
                  <a:pt x="32249" y="33197"/>
                </a:lnTo>
                <a:lnTo>
                  <a:pt x="33196" y="33197"/>
                </a:lnTo>
                <a:lnTo>
                  <a:pt x="34145" y="32249"/>
                </a:lnTo>
                <a:lnTo>
                  <a:pt x="34145" y="31300"/>
                </a:lnTo>
                <a:close/>
              </a:path>
              <a:path w="60325" h="81914">
                <a:moveTo>
                  <a:pt x="34145" y="30351"/>
                </a:moveTo>
                <a:lnTo>
                  <a:pt x="34145" y="31300"/>
                </a:lnTo>
                <a:lnTo>
                  <a:pt x="35093" y="31300"/>
                </a:lnTo>
                <a:lnTo>
                  <a:pt x="34145" y="30351"/>
                </a:lnTo>
                <a:close/>
              </a:path>
              <a:path w="60325" h="81914">
                <a:moveTo>
                  <a:pt x="34145" y="29404"/>
                </a:moveTo>
                <a:lnTo>
                  <a:pt x="33196" y="29404"/>
                </a:lnTo>
                <a:lnTo>
                  <a:pt x="33196" y="30351"/>
                </a:lnTo>
                <a:lnTo>
                  <a:pt x="34145" y="30351"/>
                </a:lnTo>
                <a:lnTo>
                  <a:pt x="34145" y="29404"/>
                </a:lnTo>
                <a:close/>
              </a:path>
              <a:path w="60325" h="81914">
                <a:moveTo>
                  <a:pt x="36042" y="26558"/>
                </a:moveTo>
                <a:lnTo>
                  <a:pt x="35093" y="26558"/>
                </a:lnTo>
                <a:lnTo>
                  <a:pt x="33196" y="28455"/>
                </a:lnTo>
                <a:lnTo>
                  <a:pt x="33196" y="29404"/>
                </a:lnTo>
                <a:lnTo>
                  <a:pt x="36042" y="26558"/>
                </a:lnTo>
                <a:close/>
              </a:path>
              <a:path w="60325" h="81914">
                <a:moveTo>
                  <a:pt x="37939" y="25609"/>
                </a:moveTo>
                <a:lnTo>
                  <a:pt x="36042" y="25609"/>
                </a:lnTo>
                <a:lnTo>
                  <a:pt x="36042" y="26558"/>
                </a:lnTo>
                <a:lnTo>
                  <a:pt x="36991" y="26558"/>
                </a:lnTo>
                <a:lnTo>
                  <a:pt x="37939" y="25609"/>
                </a:lnTo>
                <a:close/>
              </a:path>
              <a:path w="60325" h="81914">
                <a:moveTo>
                  <a:pt x="49321" y="25609"/>
                </a:moveTo>
                <a:lnTo>
                  <a:pt x="42682" y="25609"/>
                </a:lnTo>
                <a:lnTo>
                  <a:pt x="43630" y="26558"/>
                </a:lnTo>
                <a:lnTo>
                  <a:pt x="48373" y="26558"/>
                </a:lnTo>
                <a:lnTo>
                  <a:pt x="49321" y="25609"/>
                </a:lnTo>
                <a:close/>
              </a:path>
              <a:path w="60325" h="81914">
                <a:moveTo>
                  <a:pt x="54065" y="12330"/>
                </a:moveTo>
                <a:lnTo>
                  <a:pt x="53116" y="13279"/>
                </a:lnTo>
                <a:lnTo>
                  <a:pt x="53116" y="14227"/>
                </a:lnTo>
                <a:lnTo>
                  <a:pt x="52167" y="16125"/>
                </a:lnTo>
                <a:lnTo>
                  <a:pt x="50270" y="18021"/>
                </a:lnTo>
                <a:lnTo>
                  <a:pt x="50270" y="23713"/>
                </a:lnTo>
                <a:lnTo>
                  <a:pt x="49321" y="24660"/>
                </a:lnTo>
                <a:lnTo>
                  <a:pt x="49321" y="25609"/>
                </a:lnTo>
                <a:lnTo>
                  <a:pt x="50270" y="25609"/>
                </a:lnTo>
                <a:lnTo>
                  <a:pt x="50270" y="24660"/>
                </a:lnTo>
                <a:lnTo>
                  <a:pt x="51219" y="23713"/>
                </a:lnTo>
                <a:lnTo>
                  <a:pt x="51219" y="18969"/>
                </a:lnTo>
                <a:lnTo>
                  <a:pt x="52167" y="18021"/>
                </a:lnTo>
                <a:lnTo>
                  <a:pt x="52167" y="17072"/>
                </a:lnTo>
                <a:lnTo>
                  <a:pt x="53116" y="15176"/>
                </a:lnTo>
                <a:lnTo>
                  <a:pt x="54065" y="14227"/>
                </a:lnTo>
                <a:lnTo>
                  <a:pt x="54065" y="12330"/>
                </a:lnTo>
                <a:close/>
              </a:path>
              <a:path w="60325" h="81914">
                <a:moveTo>
                  <a:pt x="55012" y="11381"/>
                </a:moveTo>
                <a:lnTo>
                  <a:pt x="54065" y="11381"/>
                </a:lnTo>
                <a:lnTo>
                  <a:pt x="54065" y="12330"/>
                </a:lnTo>
                <a:lnTo>
                  <a:pt x="55012" y="12330"/>
                </a:lnTo>
                <a:lnTo>
                  <a:pt x="55012" y="11381"/>
                </a:lnTo>
                <a:close/>
              </a:path>
              <a:path w="60325" h="81914">
                <a:moveTo>
                  <a:pt x="59756" y="3793"/>
                </a:moveTo>
                <a:lnTo>
                  <a:pt x="58807" y="3793"/>
                </a:lnTo>
                <a:lnTo>
                  <a:pt x="58807" y="7588"/>
                </a:lnTo>
                <a:lnTo>
                  <a:pt x="57858" y="7588"/>
                </a:lnTo>
                <a:lnTo>
                  <a:pt x="56909" y="8536"/>
                </a:lnTo>
                <a:lnTo>
                  <a:pt x="56909" y="9484"/>
                </a:lnTo>
                <a:lnTo>
                  <a:pt x="55961" y="9484"/>
                </a:lnTo>
                <a:lnTo>
                  <a:pt x="55012" y="11381"/>
                </a:lnTo>
                <a:lnTo>
                  <a:pt x="55961" y="10433"/>
                </a:lnTo>
                <a:lnTo>
                  <a:pt x="57858" y="9484"/>
                </a:lnTo>
                <a:lnTo>
                  <a:pt x="58807" y="8536"/>
                </a:lnTo>
                <a:lnTo>
                  <a:pt x="59756" y="6639"/>
                </a:lnTo>
                <a:lnTo>
                  <a:pt x="59756" y="3793"/>
                </a:lnTo>
                <a:close/>
              </a:path>
              <a:path w="60325" h="81914">
                <a:moveTo>
                  <a:pt x="58807" y="0"/>
                </a:moveTo>
                <a:lnTo>
                  <a:pt x="57858" y="0"/>
                </a:lnTo>
                <a:lnTo>
                  <a:pt x="58807" y="948"/>
                </a:lnTo>
                <a:lnTo>
                  <a:pt x="5880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9" name="object 392"/>
          <p:cNvSpPr/>
          <p:nvPr/>
        </p:nvSpPr>
        <p:spPr>
          <a:xfrm>
            <a:off x="11518920" y="3345480"/>
            <a:ext cx="67320" cy="111960"/>
          </a:xfrm>
          <a:custGeom>
            <a:avLst/>
            <a:gdLst>
              <a:gd name="textAreaLeft" fmla="*/ 0 w 67320"/>
              <a:gd name="textAreaRight" fmla="*/ 67680 w 67320"/>
              <a:gd name="textAreaTop" fmla="*/ 0 h 111960"/>
              <a:gd name="textAreaBottom" fmla="*/ 112320 h 111960"/>
            </a:gdLst>
            <a:ahLst/>
            <a:cxnLst/>
            <a:rect l="textAreaLeft" t="textAreaTop" r="textAreaRight" b="textAreaBottom"/>
            <a:pathLst>
              <a:path w="58420" h="97155">
                <a:moveTo>
                  <a:pt x="4742" y="95798"/>
                </a:moveTo>
                <a:lnTo>
                  <a:pt x="0" y="95798"/>
                </a:lnTo>
                <a:lnTo>
                  <a:pt x="0" y="96746"/>
                </a:lnTo>
                <a:lnTo>
                  <a:pt x="1896" y="96746"/>
                </a:lnTo>
                <a:lnTo>
                  <a:pt x="4742" y="95798"/>
                </a:lnTo>
                <a:close/>
              </a:path>
              <a:path w="58420" h="97155">
                <a:moveTo>
                  <a:pt x="10433" y="93901"/>
                </a:moveTo>
                <a:lnTo>
                  <a:pt x="9484" y="93901"/>
                </a:lnTo>
                <a:lnTo>
                  <a:pt x="7588" y="94849"/>
                </a:lnTo>
                <a:lnTo>
                  <a:pt x="4742" y="95798"/>
                </a:lnTo>
                <a:lnTo>
                  <a:pt x="7588" y="95798"/>
                </a:lnTo>
                <a:lnTo>
                  <a:pt x="9484" y="94849"/>
                </a:lnTo>
                <a:lnTo>
                  <a:pt x="10433" y="93901"/>
                </a:lnTo>
                <a:close/>
              </a:path>
              <a:path w="58420" h="97155">
                <a:moveTo>
                  <a:pt x="13279" y="84415"/>
                </a:moveTo>
                <a:lnTo>
                  <a:pt x="12330" y="88210"/>
                </a:lnTo>
                <a:lnTo>
                  <a:pt x="11381" y="89157"/>
                </a:lnTo>
                <a:lnTo>
                  <a:pt x="11381" y="92003"/>
                </a:lnTo>
                <a:lnTo>
                  <a:pt x="10433" y="92952"/>
                </a:lnTo>
                <a:lnTo>
                  <a:pt x="10433" y="93901"/>
                </a:lnTo>
                <a:lnTo>
                  <a:pt x="11381" y="93901"/>
                </a:lnTo>
                <a:lnTo>
                  <a:pt x="12330" y="91055"/>
                </a:lnTo>
                <a:lnTo>
                  <a:pt x="12330" y="89157"/>
                </a:lnTo>
                <a:lnTo>
                  <a:pt x="13279" y="84415"/>
                </a:lnTo>
                <a:close/>
              </a:path>
              <a:path w="58420" h="97155">
                <a:moveTo>
                  <a:pt x="18021" y="71137"/>
                </a:moveTo>
                <a:lnTo>
                  <a:pt x="18021" y="75879"/>
                </a:lnTo>
                <a:lnTo>
                  <a:pt x="17072" y="76828"/>
                </a:lnTo>
                <a:lnTo>
                  <a:pt x="16123" y="78724"/>
                </a:lnTo>
                <a:lnTo>
                  <a:pt x="14227" y="79673"/>
                </a:lnTo>
                <a:lnTo>
                  <a:pt x="13279" y="81569"/>
                </a:lnTo>
                <a:lnTo>
                  <a:pt x="13279" y="84415"/>
                </a:lnTo>
                <a:lnTo>
                  <a:pt x="15176" y="80622"/>
                </a:lnTo>
                <a:lnTo>
                  <a:pt x="18021" y="77776"/>
                </a:lnTo>
                <a:lnTo>
                  <a:pt x="18969" y="75879"/>
                </a:lnTo>
                <a:lnTo>
                  <a:pt x="18969" y="73033"/>
                </a:lnTo>
                <a:lnTo>
                  <a:pt x="18021" y="71137"/>
                </a:lnTo>
                <a:close/>
              </a:path>
              <a:path w="58420" h="97155">
                <a:moveTo>
                  <a:pt x="15176" y="64496"/>
                </a:moveTo>
                <a:lnTo>
                  <a:pt x="15176" y="66394"/>
                </a:lnTo>
                <a:lnTo>
                  <a:pt x="17072" y="70189"/>
                </a:lnTo>
                <a:lnTo>
                  <a:pt x="18021" y="71137"/>
                </a:lnTo>
                <a:lnTo>
                  <a:pt x="18021" y="69240"/>
                </a:lnTo>
                <a:lnTo>
                  <a:pt x="16123" y="66394"/>
                </a:lnTo>
                <a:lnTo>
                  <a:pt x="15176" y="64496"/>
                </a:lnTo>
                <a:close/>
              </a:path>
              <a:path w="58420" h="97155">
                <a:moveTo>
                  <a:pt x="17072" y="61652"/>
                </a:moveTo>
                <a:lnTo>
                  <a:pt x="15176" y="61652"/>
                </a:lnTo>
                <a:lnTo>
                  <a:pt x="15176" y="63549"/>
                </a:lnTo>
                <a:lnTo>
                  <a:pt x="17072" y="61652"/>
                </a:lnTo>
                <a:close/>
              </a:path>
              <a:path w="58420" h="97155">
                <a:moveTo>
                  <a:pt x="21814" y="56908"/>
                </a:moveTo>
                <a:lnTo>
                  <a:pt x="18021" y="60703"/>
                </a:lnTo>
                <a:lnTo>
                  <a:pt x="16123" y="61652"/>
                </a:lnTo>
                <a:lnTo>
                  <a:pt x="18021" y="61652"/>
                </a:lnTo>
                <a:lnTo>
                  <a:pt x="19918" y="60703"/>
                </a:lnTo>
                <a:lnTo>
                  <a:pt x="21814" y="58806"/>
                </a:lnTo>
                <a:lnTo>
                  <a:pt x="21814" y="56908"/>
                </a:lnTo>
                <a:close/>
              </a:path>
              <a:path w="58420" h="97155">
                <a:moveTo>
                  <a:pt x="25609" y="39836"/>
                </a:moveTo>
                <a:lnTo>
                  <a:pt x="24660" y="40784"/>
                </a:lnTo>
                <a:lnTo>
                  <a:pt x="23712" y="42682"/>
                </a:lnTo>
                <a:lnTo>
                  <a:pt x="22763" y="45526"/>
                </a:lnTo>
                <a:lnTo>
                  <a:pt x="22763" y="47424"/>
                </a:lnTo>
                <a:lnTo>
                  <a:pt x="21814" y="50269"/>
                </a:lnTo>
                <a:lnTo>
                  <a:pt x="21814" y="56908"/>
                </a:lnTo>
                <a:lnTo>
                  <a:pt x="22763" y="55961"/>
                </a:lnTo>
                <a:lnTo>
                  <a:pt x="22763" y="50269"/>
                </a:lnTo>
                <a:lnTo>
                  <a:pt x="23712" y="48373"/>
                </a:lnTo>
                <a:lnTo>
                  <a:pt x="23712" y="45526"/>
                </a:lnTo>
                <a:lnTo>
                  <a:pt x="24660" y="43630"/>
                </a:lnTo>
                <a:lnTo>
                  <a:pt x="25609" y="40784"/>
                </a:lnTo>
                <a:lnTo>
                  <a:pt x="25609" y="39836"/>
                </a:lnTo>
                <a:close/>
              </a:path>
              <a:path w="58420" h="97155">
                <a:moveTo>
                  <a:pt x="43630" y="14226"/>
                </a:moveTo>
                <a:lnTo>
                  <a:pt x="40784" y="14226"/>
                </a:lnTo>
                <a:lnTo>
                  <a:pt x="37939" y="17072"/>
                </a:lnTo>
                <a:lnTo>
                  <a:pt x="35093" y="21814"/>
                </a:lnTo>
                <a:lnTo>
                  <a:pt x="30351" y="32247"/>
                </a:lnTo>
                <a:lnTo>
                  <a:pt x="29403" y="35093"/>
                </a:lnTo>
                <a:lnTo>
                  <a:pt x="31300" y="33196"/>
                </a:lnTo>
                <a:lnTo>
                  <a:pt x="34145" y="26556"/>
                </a:lnTo>
                <a:lnTo>
                  <a:pt x="35093" y="24660"/>
                </a:lnTo>
                <a:lnTo>
                  <a:pt x="36042" y="21814"/>
                </a:lnTo>
                <a:lnTo>
                  <a:pt x="37939" y="18968"/>
                </a:lnTo>
                <a:lnTo>
                  <a:pt x="38888" y="18020"/>
                </a:lnTo>
                <a:lnTo>
                  <a:pt x="39837" y="16123"/>
                </a:lnTo>
                <a:lnTo>
                  <a:pt x="40784" y="15175"/>
                </a:lnTo>
                <a:lnTo>
                  <a:pt x="44579" y="15175"/>
                </a:lnTo>
                <a:lnTo>
                  <a:pt x="43630" y="14226"/>
                </a:lnTo>
                <a:close/>
              </a:path>
              <a:path w="58420" h="97155">
                <a:moveTo>
                  <a:pt x="54063" y="9484"/>
                </a:moveTo>
                <a:lnTo>
                  <a:pt x="53116" y="10433"/>
                </a:lnTo>
                <a:lnTo>
                  <a:pt x="48373" y="14226"/>
                </a:lnTo>
                <a:lnTo>
                  <a:pt x="47425" y="15175"/>
                </a:lnTo>
                <a:lnTo>
                  <a:pt x="43630" y="15175"/>
                </a:lnTo>
                <a:lnTo>
                  <a:pt x="44579" y="16123"/>
                </a:lnTo>
                <a:lnTo>
                  <a:pt x="48373" y="16123"/>
                </a:lnTo>
                <a:lnTo>
                  <a:pt x="49321" y="14226"/>
                </a:lnTo>
                <a:lnTo>
                  <a:pt x="52167" y="11380"/>
                </a:lnTo>
                <a:lnTo>
                  <a:pt x="53116" y="11380"/>
                </a:lnTo>
                <a:lnTo>
                  <a:pt x="54063" y="9484"/>
                </a:lnTo>
                <a:close/>
              </a:path>
              <a:path w="58420" h="97155">
                <a:moveTo>
                  <a:pt x="57857" y="0"/>
                </a:moveTo>
                <a:lnTo>
                  <a:pt x="56909" y="0"/>
                </a:lnTo>
                <a:lnTo>
                  <a:pt x="56909" y="2844"/>
                </a:lnTo>
                <a:lnTo>
                  <a:pt x="55961" y="5690"/>
                </a:lnTo>
                <a:lnTo>
                  <a:pt x="54063" y="9484"/>
                </a:lnTo>
                <a:lnTo>
                  <a:pt x="55961" y="8535"/>
                </a:lnTo>
                <a:lnTo>
                  <a:pt x="57857" y="2844"/>
                </a:lnTo>
                <a:lnTo>
                  <a:pt x="5785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0" name="object 393"/>
          <p:cNvSpPr/>
          <p:nvPr/>
        </p:nvSpPr>
        <p:spPr>
          <a:xfrm>
            <a:off x="11107800" y="4067640"/>
            <a:ext cx="59400" cy="124200"/>
          </a:xfrm>
          <a:custGeom>
            <a:avLst/>
            <a:gdLst>
              <a:gd name="textAreaLeft" fmla="*/ 0 w 59400"/>
              <a:gd name="textAreaRight" fmla="*/ 59760 w 59400"/>
              <a:gd name="textAreaTop" fmla="*/ 0 h 124200"/>
              <a:gd name="textAreaBottom" fmla="*/ 124560 h 124200"/>
            </a:gdLst>
            <a:ahLst/>
            <a:cxnLst/>
            <a:rect l="textAreaLeft" t="textAreaTop" r="textAreaRight" b="textAreaBottom"/>
            <a:pathLst>
              <a:path w="51434" h="107314">
                <a:moveTo>
                  <a:pt x="948" y="105284"/>
                </a:moveTo>
                <a:lnTo>
                  <a:pt x="0" y="106232"/>
                </a:lnTo>
                <a:lnTo>
                  <a:pt x="0" y="107181"/>
                </a:lnTo>
                <a:lnTo>
                  <a:pt x="948" y="106232"/>
                </a:lnTo>
                <a:lnTo>
                  <a:pt x="948" y="105284"/>
                </a:lnTo>
                <a:close/>
              </a:path>
              <a:path w="51434" h="107314">
                <a:moveTo>
                  <a:pt x="15175" y="98644"/>
                </a:moveTo>
                <a:lnTo>
                  <a:pt x="11383" y="98644"/>
                </a:lnTo>
                <a:lnTo>
                  <a:pt x="11383" y="99593"/>
                </a:lnTo>
                <a:lnTo>
                  <a:pt x="7588" y="100542"/>
                </a:lnTo>
                <a:lnTo>
                  <a:pt x="1897" y="103386"/>
                </a:lnTo>
                <a:lnTo>
                  <a:pt x="948" y="105284"/>
                </a:lnTo>
                <a:lnTo>
                  <a:pt x="1897" y="104335"/>
                </a:lnTo>
                <a:lnTo>
                  <a:pt x="2846" y="104335"/>
                </a:lnTo>
                <a:lnTo>
                  <a:pt x="3794" y="103386"/>
                </a:lnTo>
                <a:lnTo>
                  <a:pt x="5690" y="102438"/>
                </a:lnTo>
                <a:lnTo>
                  <a:pt x="8536" y="101490"/>
                </a:lnTo>
                <a:lnTo>
                  <a:pt x="10434" y="100542"/>
                </a:lnTo>
                <a:lnTo>
                  <a:pt x="11383" y="100542"/>
                </a:lnTo>
                <a:lnTo>
                  <a:pt x="12330" y="99593"/>
                </a:lnTo>
                <a:lnTo>
                  <a:pt x="13279" y="99593"/>
                </a:lnTo>
                <a:lnTo>
                  <a:pt x="15175" y="98644"/>
                </a:lnTo>
                <a:close/>
              </a:path>
              <a:path w="51434" h="107314">
                <a:moveTo>
                  <a:pt x="12330" y="89159"/>
                </a:moveTo>
                <a:lnTo>
                  <a:pt x="12330" y="90107"/>
                </a:lnTo>
                <a:lnTo>
                  <a:pt x="13279" y="92005"/>
                </a:lnTo>
                <a:lnTo>
                  <a:pt x="16123" y="94849"/>
                </a:lnTo>
                <a:lnTo>
                  <a:pt x="16123" y="96747"/>
                </a:lnTo>
                <a:lnTo>
                  <a:pt x="14226" y="98644"/>
                </a:lnTo>
                <a:lnTo>
                  <a:pt x="16123" y="98644"/>
                </a:lnTo>
                <a:lnTo>
                  <a:pt x="16123" y="97696"/>
                </a:lnTo>
                <a:lnTo>
                  <a:pt x="17072" y="96747"/>
                </a:lnTo>
                <a:lnTo>
                  <a:pt x="17072" y="94849"/>
                </a:lnTo>
                <a:lnTo>
                  <a:pt x="14226" y="92005"/>
                </a:lnTo>
                <a:lnTo>
                  <a:pt x="13279" y="90107"/>
                </a:lnTo>
                <a:lnTo>
                  <a:pt x="12330" y="89159"/>
                </a:lnTo>
                <a:close/>
              </a:path>
              <a:path w="51434" h="107314">
                <a:moveTo>
                  <a:pt x="15175" y="81570"/>
                </a:moveTo>
                <a:lnTo>
                  <a:pt x="12330" y="81570"/>
                </a:lnTo>
                <a:lnTo>
                  <a:pt x="10434" y="83468"/>
                </a:lnTo>
                <a:lnTo>
                  <a:pt x="10434" y="84416"/>
                </a:lnTo>
                <a:lnTo>
                  <a:pt x="11383" y="85365"/>
                </a:lnTo>
                <a:lnTo>
                  <a:pt x="11383" y="88210"/>
                </a:lnTo>
                <a:lnTo>
                  <a:pt x="12330" y="89159"/>
                </a:lnTo>
                <a:lnTo>
                  <a:pt x="12330" y="85365"/>
                </a:lnTo>
                <a:lnTo>
                  <a:pt x="11383" y="84416"/>
                </a:lnTo>
                <a:lnTo>
                  <a:pt x="11383" y="83468"/>
                </a:lnTo>
                <a:lnTo>
                  <a:pt x="12330" y="83468"/>
                </a:lnTo>
                <a:lnTo>
                  <a:pt x="13279" y="82519"/>
                </a:lnTo>
                <a:lnTo>
                  <a:pt x="14226" y="82519"/>
                </a:lnTo>
                <a:lnTo>
                  <a:pt x="15175" y="81570"/>
                </a:lnTo>
                <a:close/>
              </a:path>
              <a:path w="51434" h="107314">
                <a:moveTo>
                  <a:pt x="22763" y="80622"/>
                </a:moveTo>
                <a:lnTo>
                  <a:pt x="17072" y="80622"/>
                </a:lnTo>
                <a:lnTo>
                  <a:pt x="15175" y="81570"/>
                </a:lnTo>
                <a:lnTo>
                  <a:pt x="21814" y="81570"/>
                </a:lnTo>
                <a:lnTo>
                  <a:pt x="22763" y="80622"/>
                </a:lnTo>
                <a:close/>
              </a:path>
              <a:path w="51434" h="107314">
                <a:moveTo>
                  <a:pt x="24660" y="65446"/>
                </a:moveTo>
                <a:lnTo>
                  <a:pt x="24660" y="74932"/>
                </a:lnTo>
                <a:lnTo>
                  <a:pt x="23712" y="75881"/>
                </a:lnTo>
                <a:lnTo>
                  <a:pt x="22763" y="77777"/>
                </a:lnTo>
                <a:lnTo>
                  <a:pt x="21814" y="78726"/>
                </a:lnTo>
                <a:lnTo>
                  <a:pt x="21814" y="80622"/>
                </a:lnTo>
                <a:lnTo>
                  <a:pt x="23712" y="80622"/>
                </a:lnTo>
                <a:lnTo>
                  <a:pt x="23712" y="78726"/>
                </a:lnTo>
                <a:lnTo>
                  <a:pt x="24660" y="77777"/>
                </a:lnTo>
                <a:lnTo>
                  <a:pt x="25609" y="75881"/>
                </a:lnTo>
                <a:lnTo>
                  <a:pt x="25609" y="66395"/>
                </a:lnTo>
                <a:lnTo>
                  <a:pt x="24660" y="65446"/>
                </a:lnTo>
                <a:close/>
              </a:path>
              <a:path w="51434" h="107314">
                <a:moveTo>
                  <a:pt x="26558" y="56909"/>
                </a:moveTo>
                <a:lnTo>
                  <a:pt x="25609" y="56909"/>
                </a:lnTo>
                <a:lnTo>
                  <a:pt x="25609" y="59756"/>
                </a:lnTo>
                <a:lnTo>
                  <a:pt x="24660" y="63549"/>
                </a:lnTo>
                <a:lnTo>
                  <a:pt x="24660" y="65446"/>
                </a:lnTo>
                <a:lnTo>
                  <a:pt x="25609" y="63549"/>
                </a:lnTo>
                <a:lnTo>
                  <a:pt x="26558" y="59756"/>
                </a:lnTo>
                <a:lnTo>
                  <a:pt x="26558" y="56909"/>
                </a:lnTo>
                <a:close/>
              </a:path>
              <a:path w="51434" h="107314">
                <a:moveTo>
                  <a:pt x="39837" y="10434"/>
                </a:moveTo>
                <a:lnTo>
                  <a:pt x="36043" y="10434"/>
                </a:lnTo>
                <a:lnTo>
                  <a:pt x="36043" y="11383"/>
                </a:lnTo>
                <a:lnTo>
                  <a:pt x="34146" y="13280"/>
                </a:lnTo>
                <a:lnTo>
                  <a:pt x="33197" y="15176"/>
                </a:lnTo>
                <a:lnTo>
                  <a:pt x="31300" y="20867"/>
                </a:lnTo>
                <a:lnTo>
                  <a:pt x="31300" y="24660"/>
                </a:lnTo>
                <a:lnTo>
                  <a:pt x="30351" y="27506"/>
                </a:lnTo>
                <a:lnTo>
                  <a:pt x="27506" y="35095"/>
                </a:lnTo>
                <a:lnTo>
                  <a:pt x="25609" y="36992"/>
                </a:lnTo>
                <a:lnTo>
                  <a:pt x="25609" y="37941"/>
                </a:lnTo>
                <a:lnTo>
                  <a:pt x="24660" y="38888"/>
                </a:lnTo>
                <a:lnTo>
                  <a:pt x="24660" y="40786"/>
                </a:lnTo>
                <a:lnTo>
                  <a:pt x="22763" y="42683"/>
                </a:lnTo>
                <a:lnTo>
                  <a:pt x="20867" y="42683"/>
                </a:lnTo>
                <a:lnTo>
                  <a:pt x="19918" y="43632"/>
                </a:lnTo>
                <a:lnTo>
                  <a:pt x="19918" y="47425"/>
                </a:lnTo>
                <a:lnTo>
                  <a:pt x="20867" y="48373"/>
                </a:lnTo>
                <a:lnTo>
                  <a:pt x="20867" y="51219"/>
                </a:lnTo>
                <a:lnTo>
                  <a:pt x="21814" y="52167"/>
                </a:lnTo>
                <a:lnTo>
                  <a:pt x="21814" y="53116"/>
                </a:lnTo>
                <a:lnTo>
                  <a:pt x="22763" y="54065"/>
                </a:lnTo>
                <a:lnTo>
                  <a:pt x="22763" y="55013"/>
                </a:lnTo>
                <a:lnTo>
                  <a:pt x="23712" y="55013"/>
                </a:lnTo>
                <a:lnTo>
                  <a:pt x="23712" y="55961"/>
                </a:lnTo>
                <a:lnTo>
                  <a:pt x="24660" y="56909"/>
                </a:lnTo>
                <a:lnTo>
                  <a:pt x="25609" y="56909"/>
                </a:lnTo>
                <a:lnTo>
                  <a:pt x="25609" y="55961"/>
                </a:lnTo>
                <a:lnTo>
                  <a:pt x="23712" y="54065"/>
                </a:lnTo>
                <a:lnTo>
                  <a:pt x="22763" y="52167"/>
                </a:lnTo>
                <a:lnTo>
                  <a:pt x="21814" y="51219"/>
                </a:lnTo>
                <a:lnTo>
                  <a:pt x="21814" y="48373"/>
                </a:lnTo>
                <a:lnTo>
                  <a:pt x="20867" y="47425"/>
                </a:lnTo>
                <a:lnTo>
                  <a:pt x="20867" y="44580"/>
                </a:lnTo>
                <a:lnTo>
                  <a:pt x="21814" y="44580"/>
                </a:lnTo>
                <a:lnTo>
                  <a:pt x="22763" y="43632"/>
                </a:lnTo>
                <a:lnTo>
                  <a:pt x="24660" y="43632"/>
                </a:lnTo>
                <a:lnTo>
                  <a:pt x="24660" y="42683"/>
                </a:lnTo>
                <a:lnTo>
                  <a:pt x="25609" y="41734"/>
                </a:lnTo>
                <a:lnTo>
                  <a:pt x="25609" y="38888"/>
                </a:lnTo>
                <a:lnTo>
                  <a:pt x="26558" y="38888"/>
                </a:lnTo>
                <a:lnTo>
                  <a:pt x="26558" y="37941"/>
                </a:lnTo>
                <a:lnTo>
                  <a:pt x="27506" y="36992"/>
                </a:lnTo>
                <a:lnTo>
                  <a:pt x="28455" y="35095"/>
                </a:lnTo>
                <a:lnTo>
                  <a:pt x="28455" y="34146"/>
                </a:lnTo>
                <a:lnTo>
                  <a:pt x="31300" y="27506"/>
                </a:lnTo>
                <a:lnTo>
                  <a:pt x="32249" y="22764"/>
                </a:lnTo>
                <a:lnTo>
                  <a:pt x="32249" y="20867"/>
                </a:lnTo>
                <a:lnTo>
                  <a:pt x="33197" y="17072"/>
                </a:lnTo>
                <a:lnTo>
                  <a:pt x="35095" y="13280"/>
                </a:lnTo>
                <a:lnTo>
                  <a:pt x="36991" y="11383"/>
                </a:lnTo>
                <a:lnTo>
                  <a:pt x="37939" y="11383"/>
                </a:lnTo>
                <a:lnTo>
                  <a:pt x="39837" y="10434"/>
                </a:lnTo>
                <a:close/>
              </a:path>
              <a:path w="51434" h="107314">
                <a:moveTo>
                  <a:pt x="41734" y="9485"/>
                </a:moveTo>
                <a:lnTo>
                  <a:pt x="40786" y="9485"/>
                </a:lnTo>
                <a:lnTo>
                  <a:pt x="39837" y="10434"/>
                </a:lnTo>
                <a:lnTo>
                  <a:pt x="40786" y="10434"/>
                </a:lnTo>
                <a:lnTo>
                  <a:pt x="41734" y="9485"/>
                </a:lnTo>
                <a:close/>
              </a:path>
              <a:path w="51434" h="107314">
                <a:moveTo>
                  <a:pt x="51219" y="0"/>
                </a:moveTo>
                <a:lnTo>
                  <a:pt x="49321" y="0"/>
                </a:lnTo>
                <a:lnTo>
                  <a:pt x="49321" y="948"/>
                </a:lnTo>
                <a:lnTo>
                  <a:pt x="45528" y="2846"/>
                </a:lnTo>
                <a:lnTo>
                  <a:pt x="44579" y="4743"/>
                </a:lnTo>
                <a:lnTo>
                  <a:pt x="44579" y="5692"/>
                </a:lnTo>
                <a:lnTo>
                  <a:pt x="43632" y="6639"/>
                </a:lnTo>
                <a:lnTo>
                  <a:pt x="42683" y="8536"/>
                </a:lnTo>
                <a:lnTo>
                  <a:pt x="41734" y="9485"/>
                </a:lnTo>
                <a:lnTo>
                  <a:pt x="42683" y="9485"/>
                </a:lnTo>
                <a:lnTo>
                  <a:pt x="44579" y="7588"/>
                </a:lnTo>
                <a:lnTo>
                  <a:pt x="44579" y="6639"/>
                </a:lnTo>
                <a:lnTo>
                  <a:pt x="45528" y="4743"/>
                </a:lnTo>
                <a:lnTo>
                  <a:pt x="45528" y="3794"/>
                </a:lnTo>
                <a:lnTo>
                  <a:pt x="46475" y="2846"/>
                </a:lnTo>
                <a:lnTo>
                  <a:pt x="48373" y="2846"/>
                </a:lnTo>
                <a:lnTo>
                  <a:pt x="51219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1" name="object 394"/>
          <p:cNvSpPr/>
          <p:nvPr/>
        </p:nvSpPr>
        <p:spPr>
          <a:xfrm>
            <a:off x="11267280" y="3832560"/>
            <a:ext cx="38520" cy="90000"/>
          </a:xfrm>
          <a:custGeom>
            <a:avLst/>
            <a:gdLst>
              <a:gd name="textAreaLeft" fmla="*/ 0 w 38520"/>
              <a:gd name="textAreaRight" fmla="*/ 38880 w 38520"/>
              <a:gd name="textAreaTop" fmla="*/ 0 h 90000"/>
              <a:gd name="textAreaBottom" fmla="*/ 90360 h 90000"/>
            </a:gdLst>
            <a:ahLst/>
            <a:cxnLst/>
            <a:rect l="textAreaLeft" t="textAreaTop" r="textAreaRight" b="textAreaBottom"/>
            <a:pathLst>
              <a:path w="33654" h="78105">
                <a:moveTo>
                  <a:pt x="1897" y="76828"/>
                </a:moveTo>
                <a:lnTo>
                  <a:pt x="0" y="76828"/>
                </a:lnTo>
                <a:lnTo>
                  <a:pt x="0" y="77777"/>
                </a:lnTo>
                <a:lnTo>
                  <a:pt x="1897" y="76828"/>
                </a:lnTo>
                <a:close/>
              </a:path>
              <a:path w="33654" h="78105">
                <a:moveTo>
                  <a:pt x="948" y="70189"/>
                </a:moveTo>
                <a:lnTo>
                  <a:pt x="948" y="71137"/>
                </a:lnTo>
                <a:lnTo>
                  <a:pt x="2844" y="73035"/>
                </a:lnTo>
                <a:lnTo>
                  <a:pt x="2844" y="74931"/>
                </a:lnTo>
                <a:lnTo>
                  <a:pt x="948" y="76828"/>
                </a:lnTo>
                <a:lnTo>
                  <a:pt x="2844" y="76828"/>
                </a:lnTo>
                <a:lnTo>
                  <a:pt x="3793" y="75879"/>
                </a:lnTo>
                <a:lnTo>
                  <a:pt x="3793" y="73035"/>
                </a:lnTo>
                <a:lnTo>
                  <a:pt x="2844" y="71137"/>
                </a:lnTo>
                <a:lnTo>
                  <a:pt x="1897" y="71137"/>
                </a:lnTo>
                <a:lnTo>
                  <a:pt x="948" y="70189"/>
                </a:lnTo>
                <a:close/>
              </a:path>
              <a:path w="33654" h="78105">
                <a:moveTo>
                  <a:pt x="5690" y="55961"/>
                </a:moveTo>
                <a:lnTo>
                  <a:pt x="5690" y="59754"/>
                </a:lnTo>
                <a:lnTo>
                  <a:pt x="4742" y="60703"/>
                </a:lnTo>
                <a:lnTo>
                  <a:pt x="4742" y="61652"/>
                </a:lnTo>
                <a:lnTo>
                  <a:pt x="2844" y="63549"/>
                </a:lnTo>
                <a:lnTo>
                  <a:pt x="1897" y="66395"/>
                </a:lnTo>
                <a:lnTo>
                  <a:pt x="948" y="67343"/>
                </a:lnTo>
                <a:lnTo>
                  <a:pt x="948" y="69240"/>
                </a:lnTo>
                <a:lnTo>
                  <a:pt x="1897" y="68291"/>
                </a:lnTo>
                <a:lnTo>
                  <a:pt x="1897" y="67343"/>
                </a:lnTo>
                <a:lnTo>
                  <a:pt x="2844" y="66395"/>
                </a:lnTo>
                <a:lnTo>
                  <a:pt x="4742" y="63549"/>
                </a:lnTo>
                <a:lnTo>
                  <a:pt x="5690" y="60703"/>
                </a:lnTo>
                <a:lnTo>
                  <a:pt x="6639" y="59754"/>
                </a:lnTo>
                <a:lnTo>
                  <a:pt x="6639" y="56909"/>
                </a:lnTo>
                <a:lnTo>
                  <a:pt x="5690" y="55961"/>
                </a:lnTo>
                <a:close/>
              </a:path>
              <a:path w="33654" h="78105">
                <a:moveTo>
                  <a:pt x="5690" y="51219"/>
                </a:moveTo>
                <a:lnTo>
                  <a:pt x="4742" y="52167"/>
                </a:lnTo>
                <a:lnTo>
                  <a:pt x="4742" y="54063"/>
                </a:lnTo>
                <a:lnTo>
                  <a:pt x="5690" y="55012"/>
                </a:lnTo>
                <a:lnTo>
                  <a:pt x="5690" y="51219"/>
                </a:lnTo>
                <a:close/>
              </a:path>
              <a:path w="33654" h="78105">
                <a:moveTo>
                  <a:pt x="7586" y="49322"/>
                </a:moveTo>
                <a:lnTo>
                  <a:pt x="6639" y="49322"/>
                </a:lnTo>
                <a:lnTo>
                  <a:pt x="5690" y="50270"/>
                </a:lnTo>
                <a:lnTo>
                  <a:pt x="5690" y="51219"/>
                </a:lnTo>
                <a:lnTo>
                  <a:pt x="7586" y="49322"/>
                </a:lnTo>
                <a:close/>
              </a:path>
              <a:path w="33654" h="78105">
                <a:moveTo>
                  <a:pt x="13277" y="49322"/>
                </a:moveTo>
                <a:lnTo>
                  <a:pt x="8535" y="49322"/>
                </a:lnTo>
                <a:lnTo>
                  <a:pt x="10433" y="50270"/>
                </a:lnTo>
                <a:lnTo>
                  <a:pt x="12329" y="50270"/>
                </a:lnTo>
                <a:lnTo>
                  <a:pt x="13277" y="49322"/>
                </a:lnTo>
                <a:close/>
              </a:path>
              <a:path w="33654" h="78105">
                <a:moveTo>
                  <a:pt x="19917" y="42682"/>
                </a:moveTo>
                <a:lnTo>
                  <a:pt x="18969" y="42682"/>
                </a:lnTo>
                <a:lnTo>
                  <a:pt x="17072" y="44579"/>
                </a:lnTo>
                <a:lnTo>
                  <a:pt x="17072" y="45528"/>
                </a:lnTo>
                <a:lnTo>
                  <a:pt x="13277" y="49322"/>
                </a:lnTo>
                <a:lnTo>
                  <a:pt x="14226" y="49322"/>
                </a:lnTo>
                <a:lnTo>
                  <a:pt x="15175" y="48374"/>
                </a:lnTo>
                <a:lnTo>
                  <a:pt x="17072" y="47425"/>
                </a:lnTo>
                <a:lnTo>
                  <a:pt x="17072" y="46476"/>
                </a:lnTo>
                <a:lnTo>
                  <a:pt x="18021" y="44579"/>
                </a:lnTo>
                <a:lnTo>
                  <a:pt x="19917" y="42682"/>
                </a:lnTo>
                <a:close/>
              </a:path>
              <a:path w="33654" h="78105">
                <a:moveTo>
                  <a:pt x="20866" y="21814"/>
                </a:moveTo>
                <a:lnTo>
                  <a:pt x="19917" y="22763"/>
                </a:lnTo>
                <a:lnTo>
                  <a:pt x="20866" y="25609"/>
                </a:lnTo>
                <a:lnTo>
                  <a:pt x="20866" y="31300"/>
                </a:lnTo>
                <a:lnTo>
                  <a:pt x="21814" y="34146"/>
                </a:lnTo>
                <a:lnTo>
                  <a:pt x="21814" y="35093"/>
                </a:lnTo>
                <a:lnTo>
                  <a:pt x="22763" y="36042"/>
                </a:lnTo>
                <a:lnTo>
                  <a:pt x="22763" y="36991"/>
                </a:lnTo>
                <a:lnTo>
                  <a:pt x="23712" y="37939"/>
                </a:lnTo>
                <a:lnTo>
                  <a:pt x="23712" y="38888"/>
                </a:lnTo>
                <a:lnTo>
                  <a:pt x="24660" y="39837"/>
                </a:lnTo>
                <a:lnTo>
                  <a:pt x="24660" y="40786"/>
                </a:lnTo>
                <a:lnTo>
                  <a:pt x="22763" y="40786"/>
                </a:lnTo>
                <a:lnTo>
                  <a:pt x="20866" y="41734"/>
                </a:lnTo>
                <a:lnTo>
                  <a:pt x="19917" y="42682"/>
                </a:lnTo>
                <a:lnTo>
                  <a:pt x="21814" y="42682"/>
                </a:lnTo>
                <a:lnTo>
                  <a:pt x="21814" y="41734"/>
                </a:lnTo>
                <a:lnTo>
                  <a:pt x="25609" y="41734"/>
                </a:lnTo>
                <a:lnTo>
                  <a:pt x="25609" y="39837"/>
                </a:lnTo>
                <a:lnTo>
                  <a:pt x="24660" y="38888"/>
                </a:lnTo>
                <a:lnTo>
                  <a:pt x="24660" y="36991"/>
                </a:lnTo>
                <a:lnTo>
                  <a:pt x="23712" y="36991"/>
                </a:lnTo>
                <a:lnTo>
                  <a:pt x="23712" y="36042"/>
                </a:lnTo>
                <a:lnTo>
                  <a:pt x="22763" y="35093"/>
                </a:lnTo>
                <a:lnTo>
                  <a:pt x="22763" y="33197"/>
                </a:lnTo>
                <a:lnTo>
                  <a:pt x="21814" y="31300"/>
                </a:lnTo>
                <a:lnTo>
                  <a:pt x="20866" y="23712"/>
                </a:lnTo>
                <a:lnTo>
                  <a:pt x="20866" y="21814"/>
                </a:lnTo>
                <a:close/>
              </a:path>
              <a:path w="33654" h="78105">
                <a:moveTo>
                  <a:pt x="25609" y="8536"/>
                </a:moveTo>
                <a:lnTo>
                  <a:pt x="23712" y="10433"/>
                </a:lnTo>
                <a:lnTo>
                  <a:pt x="23712" y="14227"/>
                </a:lnTo>
                <a:lnTo>
                  <a:pt x="22763" y="17073"/>
                </a:lnTo>
                <a:lnTo>
                  <a:pt x="22763" y="18969"/>
                </a:lnTo>
                <a:lnTo>
                  <a:pt x="20866" y="20866"/>
                </a:lnTo>
                <a:lnTo>
                  <a:pt x="20866" y="21814"/>
                </a:lnTo>
                <a:lnTo>
                  <a:pt x="21814" y="21814"/>
                </a:lnTo>
                <a:lnTo>
                  <a:pt x="22763" y="19918"/>
                </a:lnTo>
                <a:lnTo>
                  <a:pt x="23712" y="18969"/>
                </a:lnTo>
                <a:lnTo>
                  <a:pt x="23712" y="17073"/>
                </a:lnTo>
                <a:lnTo>
                  <a:pt x="24660" y="13279"/>
                </a:lnTo>
                <a:lnTo>
                  <a:pt x="24660" y="11381"/>
                </a:lnTo>
                <a:lnTo>
                  <a:pt x="25609" y="9485"/>
                </a:lnTo>
                <a:lnTo>
                  <a:pt x="25609" y="8536"/>
                </a:lnTo>
                <a:close/>
              </a:path>
              <a:path w="33654" h="78105">
                <a:moveTo>
                  <a:pt x="32249" y="0"/>
                </a:moveTo>
                <a:lnTo>
                  <a:pt x="28454" y="3793"/>
                </a:lnTo>
                <a:lnTo>
                  <a:pt x="26558" y="6639"/>
                </a:lnTo>
                <a:lnTo>
                  <a:pt x="25609" y="8536"/>
                </a:lnTo>
                <a:lnTo>
                  <a:pt x="27505" y="6639"/>
                </a:lnTo>
                <a:lnTo>
                  <a:pt x="28454" y="4742"/>
                </a:lnTo>
                <a:lnTo>
                  <a:pt x="29403" y="3793"/>
                </a:lnTo>
                <a:lnTo>
                  <a:pt x="31300" y="2844"/>
                </a:lnTo>
                <a:lnTo>
                  <a:pt x="33197" y="948"/>
                </a:lnTo>
                <a:lnTo>
                  <a:pt x="32249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2" name="object 395"/>
          <p:cNvSpPr/>
          <p:nvPr/>
        </p:nvSpPr>
        <p:spPr>
          <a:xfrm>
            <a:off x="11304720" y="3738240"/>
            <a:ext cx="54720" cy="95040"/>
          </a:xfrm>
          <a:custGeom>
            <a:avLst/>
            <a:gdLst>
              <a:gd name="textAreaLeft" fmla="*/ 0 w 54720"/>
              <a:gd name="textAreaRight" fmla="*/ 55080 w 54720"/>
              <a:gd name="textAreaTop" fmla="*/ 0 h 95040"/>
              <a:gd name="textAreaBottom" fmla="*/ 95400 h 95040"/>
            </a:gdLst>
            <a:ahLst/>
            <a:cxnLst/>
            <a:rect l="textAreaLeft" t="textAreaTop" r="textAreaRight" b="textAreaBottom"/>
            <a:pathLst>
              <a:path w="47625" h="82550">
                <a:moveTo>
                  <a:pt x="7586" y="70187"/>
                </a:moveTo>
                <a:lnTo>
                  <a:pt x="5690" y="70187"/>
                </a:lnTo>
                <a:lnTo>
                  <a:pt x="3793" y="71136"/>
                </a:lnTo>
                <a:lnTo>
                  <a:pt x="2844" y="72085"/>
                </a:lnTo>
                <a:lnTo>
                  <a:pt x="2844" y="73033"/>
                </a:lnTo>
                <a:lnTo>
                  <a:pt x="1896" y="73982"/>
                </a:lnTo>
                <a:lnTo>
                  <a:pt x="1896" y="80622"/>
                </a:lnTo>
                <a:lnTo>
                  <a:pt x="948" y="80622"/>
                </a:lnTo>
                <a:lnTo>
                  <a:pt x="0" y="81570"/>
                </a:lnTo>
                <a:lnTo>
                  <a:pt x="948" y="82519"/>
                </a:lnTo>
                <a:lnTo>
                  <a:pt x="2844" y="80622"/>
                </a:lnTo>
                <a:lnTo>
                  <a:pt x="2844" y="73982"/>
                </a:lnTo>
                <a:lnTo>
                  <a:pt x="3793" y="73033"/>
                </a:lnTo>
                <a:lnTo>
                  <a:pt x="4742" y="73033"/>
                </a:lnTo>
                <a:lnTo>
                  <a:pt x="4742" y="72085"/>
                </a:lnTo>
                <a:lnTo>
                  <a:pt x="5690" y="72085"/>
                </a:lnTo>
                <a:lnTo>
                  <a:pt x="7586" y="70187"/>
                </a:lnTo>
                <a:close/>
              </a:path>
              <a:path w="47625" h="82550">
                <a:moveTo>
                  <a:pt x="17072" y="70187"/>
                </a:moveTo>
                <a:lnTo>
                  <a:pt x="9484" y="70187"/>
                </a:lnTo>
                <a:lnTo>
                  <a:pt x="12329" y="71136"/>
                </a:lnTo>
                <a:lnTo>
                  <a:pt x="13277" y="71136"/>
                </a:lnTo>
                <a:lnTo>
                  <a:pt x="17072" y="70187"/>
                </a:lnTo>
                <a:close/>
              </a:path>
              <a:path w="47625" h="82550">
                <a:moveTo>
                  <a:pt x="21814" y="51219"/>
                </a:moveTo>
                <a:lnTo>
                  <a:pt x="22763" y="54063"/>
                </a:lnTo>
                <a:lnTo>
                  <a:pt x="22763" y="59754"/>
                </a:lnTo>
                <a:lnTo>
                  <a:pt x="21814" y="65446"/>
                </a:lnTo>
                <a:lnTo>
                  <a:pt x="20866" y="66395"/>
                </a:lnTo>
                <a:lnTo>
                  <a:pt x="20866" y="67343"/>
                </a:lnTo>
                <a:lnTo>
                  <a:pt x="19917" y="69240"/>
                </a:lnTo>
                <a:lnTo>
                  <a:pt x="18968" y="69240"/>
                </a:lnTo>
                <a:lnTo>
                  <a:pt x="17072" y="70187"/>
                </a:lnTo>
                <a:lnTo>
                  <a:pt x="19917" y="70187"/>
                </a:lnTo>
                <a:lnTo>
                  <a:pt x="21814" y="68291"/>
                </a:lnTo>
                <a:lnTo>
                  <a:pt x="21814" y="66395"/>
                </a:lnTo>
                <a:lnTo>
                  <a:pt x="23712" y="56909"/>
                </a:lnTo>
                <a:lnTo>
                  <a:pt x="23712" y="54063"/>
                </a:lnTo>
                <a:lnTo>
                  <a:pt x="22763" y="52167"/>
                </a:lnTo>
                <a:lnTo>
                  <a:pt x="21814" y="51219"/>
                </a:lnTo>
                <a:close/>
              </a:path>
              <a:path w="47625" h="82550">
                <a:moveTo>
                  <a:pt x="19917" y="46475"/>
                </a:moveTo>
                <a:lnTo>
                  <a:pt x="19917" y="48373"/>
                </a:lnTo>
                <a:lnTo>
                  <a:pt x="20866" y="49321"/>
                </a:lnTo>
                <a:lnTo>
                  <a:pt x="20866" y="50270"/>
                </a:lnTo>
                <a:lnTo>
                  <a:pt x="21814" y="51219"/>
                </a:lnTo>
                <a:lnTo>
                  <a:pt x="21814" y="49321"/>
                </a:lnTo>
                <a:lnTo>
                  <a:pt x="20866" y="48373"/>
                </a:lnTo>
                <a:lnTo>
                  <a:pt x="19917" y="46475"/>
                </a:lnTo>
                <a:close/>
              </a:path>
              <a:path w="47625" h="82550">
                <a:moveTo>
                  <a:pt x="18968" y="36991"/>
                </a:moveTo>
                <a:lnTo>
                  <a:pt x="18021" y="38887"/>
                </a:lnTo>
                <a:lnTo>
                  <a:pt x="18968" y="45526"/>
                </a:lnTo>
                <a:lnTo>
                  <a:pt x="19917" y="46475"/>
                </a:lnTo>
                <a:lnTo>
                  <a:pt x="19917" y="45526"/>
                </a:lnTo>
                <a:lnTo>
                  <a:pt x="18968" y="39836"/>
                </a:lnTo>
                <a:lnTo>
                  <a:pt x="18968" y="36991"/>
                </a:lnTo>
                <a:close/>
              </a:path>
              <a:path w="47625" h="82550">
                <a:moveTo>
                  <a:pt x="32249" y="16123"/>
                </a:moveTo>
                <a:lnTo>
                  <a:pt x="31300" y="16123"/>
                </a:lnTo>
                <a:lnTo>
                  <a:pt x="30351" y="17072"/>
                </a:lnTo>
                <a:lnTo>
                  <a:pt x="28454" y="19918"/>
                </a:lnTo>
                <a:lnTo>
                  <a:pt x="26556" y="23712"/>
                </a:lnTo>
                <a:lnTo>
                  <a:pt x="25609" y="27506"/>
                </a:lnTo>
                <a:lnTo>
                  <a:pt x="22763" y="31300"/>
                </a:lnTo>
                <a:lnTo>
                  <a:pt x="20866" y="34146"/>
                </a:lnTo>
                <a:lnTo>
                  <a:pt x="18968" y="36042"/>
                </a:lnTo>
                <a:lnTo>
                  <a:pt x="18968" y="36991"/>
                </a:lnTo>
                <a:lnTo>
                  <a:pt x="20866" y="35093"/>
                </a:lnTo>
                <a:lnTo>
                  <a:pt x="21814" y="33197"/>
                </a:lnTo>
                <a:lnTo>
                  <a:pt x="23712" y="31300"/>
                </a:lnTo>
                <a:lnTo>
                  <a:pt x="26556" y="26558"/>
                </a:lnTo>
                <a:lnTo>
                  <a:pt x="29403" y="20866"/>
                </a:lnTo>
                <a:lnTo>
                  <a:pt x="29403" y="19918"/>
                </a:lnTo>
                <a:lnTo>
                  <a:pt x="30351" y="18021"/>
                </a:lnTo>
                <a:lnTo>
                  <a:pt x="31300" y="18021"/>
                </a:lnTo>
                <a:lnTo>
                  <a:pt x="31300" y="17072"/>
                </a:lnTo>
                <a:lnTo>
                  <a:pt x="33197" y="17072"/>
                </a:lnTo>
                <a:lnTo>
                  <a:pt x="32249" y="16123"/>
                </a:lnTo>
                <a:close/>
              </a:path>
              <a:path w="47625" h="82550">
                <a:moveTo>
                  <a:pt x="39837" y="17072"/>
                </a:moveTo>
                <a:lnTo>
                  <a:pt x="32249" y="17072"/>
                </a:lnTo>
                <a:lnTo>
                  <a:pt x="33197" y="18021"/>
                </a:lnTo>
                <a:lnTo>
                  <a:pt x="37939" y="18021"/>
                </a:lnTo>
                <a:lnTo>
                  <a:pt x="39837" y="17072"/>
                </a:lnTo>
                <a:close/>
              </a:path>
              <a:path w="47625" h="82550">
                <a:moveTo>
                  <a:pt x="45526" y="4742"/>
                </a:moveTo>
                <a:lnTo>
                  <a:pt x="44578" y="4742"/>
                </a:lnTo>
                <a:lnTo>
                  <a:pt x="44578" y="5689"/>
                </a:lnTo>
                <a:lnTo>
                  <a:pt x="45526" y="7586"/>
                </a:lnTo>
                <a:lnTo>
                  <a:pt x="45526" y="12330"/>
                </a:lnTo>
                <a:lnTo>
                  <a:pt x="41733" y="16123"/>
                </a:lnTo>
                <a:lnTo>
                  <a:pt x="39837" y="16123"/>
                </a:lnTo>
                <a:lnTo>
                  <a:pt x="36991" y="17072"/>
                </a:lnTo>
                <a:lnTo>
                  <a:pt x="42682" y="17072"/>
                </a:lnTo>
                <a:lnTo>
                  <a:pt x="44578" y="15175"/>
                </a:lnTo>
                <a:lnTo>
                  <a:pt x="44578" y="14226"/>
                </a:lnTo>
                <a:lnTo>
                  <a:pt x="45526" y="13277"/>
                </a:lnTo>
                <a:lnTo>
                  <a:pt x="46475" y="13277"/>
                </a:lnTo>
                <a:lnTo>
                  <a:pt x="46475" y="7586"/>
                </a:lnTo>
                <a:lnTo>
                  <a:pt x="45526" y="6638"/>
                </a:lnTo>
                <a:lnTo>
                  <a:pt x="45526" y="4742"/>
                </a:lnTo>
                <a:close/>
              </a:path>
              <a:path w="47625" h="82550">
                <a:moveTo>
                  <a:pt x="46475" y="0"/>
                </a:moveTo>
                <a:lnTo>
                  <a:pt x="45526" y="1897"/>
                </a:lnTo>
                <a:lnTo>
                  <a:pt x="44578" y="2844"/>
                </a:lnTo>
                <a:lnTo>
                  <a:pt x="44578" y="3793"/>
                </a:lnTo>
                <a:lnTo>
                  <a:pt x="47424" y="948"/>
                </a:lnTo>
                <a:lnTo>
                  <a:pt x="4647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3" name="object 396"/>
          <p:cNvSpPr/>
          <p:nvPr/>
        </p:nvSpPr>
        <p:spPr>
          <a:xfrm>
            <a:off x="12722040" y="3335760"/>
            <a:ext cx="5400" cy="6120"/>
          </a:xfrm>
          <a:custGeom>
            <a:avLst/>
            <a:gdLst>
              <a:gd name="textAreaLeft" fmla="*/ 0 w 5400"/>
              <a:gd name="textAreaRight" fmla="*/ 5760 w 5400"/>
              <a:gd name="textAreaTop" fmla="*/ 0 h 6120"/>
              <a:gd name="textAreaBottom" fmla="*/ 6480 h 6120"/>
            </a:gdLst>
            <a:ahLst/>
            <a:cxnLst/>
            <a:rect l="textAreaLeft" t="textAreaTop" r="textAreaRight" b="textAreaBottom"/>
            <a:pathLst>
              <a:path w="5079" h="5714">
                <a:moveTo>
                  <a:pt x="3793" y="0"/>
                </a:moveTo>
                <a:lnTo>
                  <a:pt x="2846" y="0"/>
                </a:lnTo>
                <a:lnTo>
                  <a:pt x="1897" y="948"/>
                </a:lnTo>
                <a:lnTo>
                  <a:pt x="0" y="4742"/>
                </a:lnTo>
                <a:lnTo>
                  <a:pt x="0" y="5690"/>
                </a:lnTo>
                <a:lnTo>
                  <a:pt x="3793" y="3793"/>
                </a:lnTo>
                <a:lnTo>
                  <a:pt x="4742" y="2844"/>
                </a:lnTo>
                <a:lnTo>
                  <a:pt x="3793" y="948"/>
                </a:lnTo>
                <a:lnTo>
                  <a:pt x="3793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4" name="object 397"/>
          <p:cNvSpPr/>
          <p:nvPr/>
        </p:nvSpPr>
        <p:spPr>
          <a:xfrm>
            <a:off x="13598640" y="2680200"/>
            <a:ext cx="39240" cy="32400"/>
          </a:xfrm>
          <a:custGeom>
            <a:avLst/>
            <a:gdLst>
              <a:gd name="textAreaLeft" fmla="*/ 0 w 39240"/>
              <a:gd name="textAreaRight" fmla="*/ 39600 w 39240"/>
              <a:gd name="textAreaTop" fmla="*/ 0 h 32400"/>
              <a:gd name="textAreaBottom" fmla="*/ 32760 h 32400"/>
            </a:gdLst>
            <a:ahLst/>
            <a:cxnLst/>
            <a:rect l="textAreaLeft" t="textAreaTop" r="textAreaRight" b="textAreaBottom"/>
            <a:pathLst>
              <a:path w="34290" h="28575">
                <a:moveTo>
                  <a:pt x="33197" y="20867"/>
                </a:moveTo>
                <a:lnTo>
                  <a:pt x="18021" y="20867"/>
                </a:lnTo>
                <a:lnTo>
                  <a:pt x="18021" y="21816"/>
                </a:lnTo>
                <a:lnTo>
                  <a:pt x="18969" y="22764"/>
                </a:lnTo>
                <a:lnTo>
                  <a:pt x="23713" y="26556"/>
                </a:lnTo>
                <a:lnTo>
                  <a:pt x="27506" y="28454"/>
                </a:lnTo>
                <a:lnTo>
                  <a:pt x="29404" y="27505"/>
                </a:lnTo>
                <a:lnTo>
                  <a:pt x="30352" y="25609"/>
                </a:lnTo>
                <a:lnTo>
                  <a:pt x="32249" y="25609"/>
                </a:lnTo>
                <a:lnTo>
                  <a:pt x="33197" y="24660"/>
                </a:lnTo>
                <a:lnTo>
                  <a:pt x="33197" y="20867"/>
                </a:lnTo>
                <a:close/>
              </a:path>
              <a:path w="34290" h="28575">
                <a:moveTo>
                  <a:pt x="4743" y="9484"/>
                </a:moveTo>
                <a:lnTo>
                  <a:pt x="3794" y="10433"/>
                </a:lnTo>
                <a:lnTo>
                  <a:pt x="948" y="10433"/>
                </a:lnTo>
                <a:lnTo>
                  <a:pt x="0" y="11381"/>
                </a:lnTo>
                <a:lnTo>
                  <a:pt x="3794" y="12330"/>
                </a:lnTo>
                <a:lnTo>
                  <a:pt x="6639" y="16125"/>
                </a:lnTo>
                <a:lnTo>
                  <a:pt x="8536" y="18021"/>
                </a:lnTo>
                <a:lnTo>
                  <a:pt x="11381" y="18969"/>
                </a:lnTo>
                <a:lnTo>
                  <a:pt x="16125" y="21816"/>
                </a:lnTo>
                <a:lnTo>
                  <a:pt x="17072" y="20867"/>
                </a:lnTo>
                <a:lnTo>
                  <a:pt x="33197" y="20867"/>
                </a:lnTo>
                <a:lnTo>
                  <a:pt x="33197" y="18021"/>
                </a:lnTo>
                <a:lnTo>
                  <a:pt x="34146" y="16125"/>
                </a:lnTo>
                <a:lnTo>
                  <a:pt x="33672" y="15176"/>
                </a:lnTo>
                <a:lnTo>
                  <a:pt x="13279" y="15176"/>
                </a:lnTo>
                <a:lnTo>
                  <a:pt x="12330" y="14227"/>
                </a:lnTo>
                <a:lnTo>
                  <a:pt x="8536" y="11381"/>
                </a:lnTo>
                <a:lnTo>
                  <a:pt x="5690" y="10433"/>
                </a:lnTo>
                <a:lnTo>
                  <a:pt x="4743" y="9484"/>
                </a:lnTo>
                <a:close/>
              </a:path>
              <a:path w="34290" h="28575">
                <a:moveTo>
                  <a:pt x="28455" y="0"/>
                </a:moveTo>
                <a:lnTo>
                  <a:pt x="14227" y="0"/>
                </a:lnTo>
                <a:lnTo>
                  <a:pt x="12330" y="2844"/>
                </a:lnTo>
                <a:lnTo>
                  <a:pt x="10433" y="3793"/>
                </a:lnTo>
                <a:lnTo>
                  <a:pt x="10433" y="4742"/>
                </a:lnTo>
                <a:lnTo>
                  <a:pt x="13279" y="7588"/>
                </a:lnTo>
                <a:lnTo>
                  <a:pt x="15176" y="8536"/>
                </a:lnTo>
                <a:lnTo>
                  <a:pt x="16125" y="10433"/>
                </a:lnTo>
                <a:lnTo>
                  <a:pt x="15176" y="13279"/>
                </a:lnTo>
                <a:lnTo>
                  <a:pt x="15176" y="14227"/>
                </a:lnTo>
                <a:lnTo>
                  <a:pt x="13279" y="15176"/>
                </a:lnTo>
                <a:lnTo>
                  <a:pt x="33672" y="15176"/>
                </a:lnTo>
                <a:lnTo>
                  <a:pt x="30352" y="8536"/>
                </a:lnTo>
                <a:lnTo>
                  <a:pt x="30352" y="4742"/>
                </a:lnTo>
                <a:lnTo>
                  <a:pt x="29404" y="1896"/>
                </a:lnTo>
                <a:lnTo>
                  <a:pt x="2845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5" name="object 398"/>
          <p:cNvSpPr/>
          <p:nvPr/>
        </p:nvSpPr>
        <p:spPr>
          <a:xfrm>
            <a:off x="11094480" y="488592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4">
                <a:moveTo>
                  <a:pt x="1896" y="0"/>
                </a:moveTo>
                <a:lnTo>
                  <a:pt x="0" y="0"/>
                </a:lnTo>
                <a:lnTo>
                  <a:pt x="0" y="948"/>
                </a:lnTo>
                <a:lnTo>
                  <a:pt x="948" y="1897"/>
                </a:lnTo>
                <a:lnTo>
                  <a:pt x="1896" y="1897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6" name="object 399"/>
          <p:cNvSpPr/>
          <p:nvPr/>
        </p:nvSpPr>
        <p:spPr>
          <a:xfrm>
            <a:off x="11144160" y="487692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270">
                <a:moveTo>
                  <a:pt x="1897" y="0"/>
                </a:moveTo>
                <a:lnTo>
                  <a:pt x="0" y="0"/>
                </a:lnTo>
                <a:lnTo>
                  <a:pt x="0" y="948"/>
                </a:lnTo>
                <a:lnTo>
                  <a:pt x="1897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7" name="object 400"/>
          <p:cNvSpPr/>
          <p:nvPr/>
        </p:nvSpPr>
        <p:spPr>
          <a:xfrm>
            <a:off x="10972440" y="5209200"/>
            <a:ext cx="3600" cy="3600"/>
          </a:xfrm>
          <a:custGeom>
            <a:avLst/>
            <a:gdLst>
              <a:gd name="textAreaLeft" fmla="*/ 0 w 3600"/>
              <a:gd name="textAreaRight" fmla="*/ 3960 w 3600"/>
              <a:gd name="textAreaTop" fmla="*/ 0 h 3600"/>
              <a:gd name="textAreaBottom" fmla="*/ 3960 h 360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948" y="0"/>
                </a:moveTo>
                <a:lnTo>
                  <a:pt x="0" y="0"/>
                </a:lnTo>
                <a:lnTo>
                  <a:pt x="0" y="1897"/>
                </a:lnTo>
                <a:lnTo>
                  <a:pt x="948" y="1897"/>
                </a:lnTo>
                <a:lnTo>
                  <a:pt x="948" y="2844"/>
                </a:lnTo>
                <a:lnTo>
                  <a:pt x="1897" y="2844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8" name="object 401"/>
          <p:cNvSpPr/>
          <p:nvPr/>
        </p:nvSpPr>
        <p:spPr>
          <a:xfrm>
            <a:off x="11158200" y="490932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99" name="object 402"/>
          <p:cNvSpPr/>
          <p:nvPr/>
        </p:nvSpPr>
        <p:spPr>
          <a:xfrm>
            <a:off x="11255040" y="401328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0"/>
                </a:moveTo>
                <a:lnTo>
                  <a:pt x="0" y="948"/>
                </a:lnTo>
                <a:lnTo>
                  <a:pt x="948" y="948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0" name="object 403"/>
          <p:cNvSpPr/>
          <p:nvPr/>
        </p:nvSpPr>
        <p:spPr>
          <a:xfrm>
            <a:off x="11145240" y="407556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948" y="0"/>
                </a:moveTo>
                <a:lnTo>
                  <a:pt x="948" y="1897"/>
                </a:lnTo>
                <a:lnTo>
                  <a:pt x="0" y="1897"/>
                </a:lnTo>
                <a:lnTo>
                  <a:pt x="0" y="0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1" name="object 404"/>
          <p:cNvSpPr/>
          <p:nvPr/>
        </p:nvSpPr>
        <p:spPr>
          <a:xfrm>
            <a:off x="11454120" y="360036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2" name="object 405"/>
          <p:cNvSpPr/>
          <p:nvPr/>
        </p:nvSpPr>
        <p:spPr>
          <a:xfrm>
            <a:off x="10843560" y="4473360"/>
            <a:ext cx="138600" cy="117360"/>
          </a:xfrm>
          <a:custGeom>
            <a:avLst/>
            <a:gdLst>
              <a:gd name="textAreaLeft" fmla="*/ 0 w 138600"/>
              <a:gd name="textAreaRight" fmla="*/ 138960 w 138600"/>
              <a:gd name="textAreaTop" fmla="*/ 0 h 117360"/>
              <a:gd name="textAreaBottom" fmla="*/ 117720 h 117360"/>
            </a:gdLst>
            <a:ahLst/>
            <a:cxnLst/>
            <a:rect l="textAreaLeft" t="textAreaTop" r="textAreaRight" b="textAreaBottom"/>
            <a:pathLst>
              <a:path w="120015" h="101600">
                <a:moveTo>
                  <a:pt x="22259" y="79673"/>
                </a:moveTo>
                <a:lnTo>
                  <a:pt x="18465" y="80622"/>
                </a:lnTo>
                <a:lnTo>
                  <a:pt x="17517" y="81570"/>
                </a:lnTo>
                <a:lnTo>
                  <a:pt x="13722" y="83468"/>
                </a:lnTo>
                <a:lnTo>
                  <a:pt x="12774" y="84416"/>
                </a:lnTo>
                <a:lnTo>
                  <a:pt x="7082" y="92952"/>
                </a:lnTo>
                <a:lnTo>
                  <a:pt x="6135" y="93901"/>
                </a:lnTo>
                <a:lnTo>
                  <a:pt x="5186" y="95798"/>
                </a:lnTo>
                <a:lnTo>
                  <a:pt x="4237" y="96746"/>
                </a:lnTo>
                <a:lnTo>
                  <a:pt x="4237" y="97694"/>
                </a:lnTo>
                <a:lnTo>
                  <a:pt x="2340" y="99592"/>
                </a:lnTo>
                <a:lnTo>
                  <a:pt x="443" y="100540"/>
                </a:lnTo>
                <a:lnTo>
                  <a:pt x="0" y="100984"/>
                </a:lnTo>
                <a:lnTo>
                  <a:pt x="0" y="101321"/>
                </a:lnTo>
                <a:lnTo>
                  <a:pt x="2340" y="100540"/>
                </a:lnTo>
                <a:lnTo>
                  <a:pt x="5186" y="97694"/>
                </a:lnTo>
                <a:lnTo>
                  <a:pt x="7082" y="93901"/>
                </a:lnTo>
                <a:lnTo>
                  <a:pt x="13722" y="85365"/>
                </a:lnTo>
                <a:lnTo>
                  <a:pt x="18465" y="81570"/>
                </a:lnTo>
                <a:lnTo>
                  <a:pt x="22259" y="80622"/>
                </a:lnTo>
                <a:lnTo>
                  <a:pt x="22259" y="79673"/>
                </a:lnTo>
                <a:close/>
              </a:path>
              <a:path w="120015" h="101600">
                <a:moveTo>
                  <a:pt x="24156" y="76828"/>
                </a:moveTo>
                <a:lnTo>
                  <a:pt x="22259" y="78726"/>
                </a:lnTo>
                <a:lnTo>
                  <a:pt x="22259" y="79673"/>
                </a:lnTo>
                <a:lnTo>
                  <a:pt x="24156" y="77777"/>
                </a:lnTo>
                <a:lnTo>
                  <a:pt x="24156" y="76828"/>
                </a:lnTo>
                <a:close/>
              </a:path>
              <a:path w="120015" h="101600">
                <a:moveTo>
                  <a:pt x="22259" y="70189"/>
                </a:moveTo>
                <a:lnTo>
                  <a:pt x="22259" y="73982"/>
                </a:lnTo>
                <a:lnTo>
                  <a:pt x="23207" y="74931"/>
                </a:lnTo>
                <a:lnTo>
                  <a:pt x="24156" y="76828"/>
                </a:lnTo>
                <a:lnTo>
                  <a:pt x="23207" y="73033"/>
                </a:lnTo>
                <a:lnTo>
                  <a:pt x="23207" y="72085"/>
                </a:lnTo>
                <a:lnTo>
                  <a:pt x="22259" y="70189"/>
                </a:lnTo>
                <a:close/>
              </a:path>
              <a:path w="120015" h="101600">
                <a:moveTo>
                  <a:pt x="41229" y="41733"/>
                </a:moveTo>
                <a:lnTo>
                  <a:pt x="39331" y="41733"/>
                </a:lnTo>
                <a:lnTo>
                  <a:pt x="38384" y="42682"/>
                </a:lnTo>
                <a:lnTo>
                  <a:pt x="35538" y="47424"/>
                </a:lnTo>
                <a:lnTo>
                  <a:pt x="33641" y="50270"/>
                </a:lnTo>
                <a:lnTo>
                  <a:pt x="32692" y="51219"/>
                </a:lnTo>
                <a:lnTo>
                  <a:pt x="31744" y="54065"/>
                </a:lnTo>
                <a:lnTo>
                  <a:pt x="25105" y="62600"/>
                </a:lnTo>
                <a:lnTo>
                  <a:pt x="24156" y="64496"/>
                </a:lnTo>
                <a:lnTo>
                  <a:pt x="23207" y="65445"/>
                </a:lnTo>
                <a:lnTo>
                  <a:pt x="22259" y="69240"/>
                </a:lnTo>
                <a:lnTo>
                  <a:pt x="23207" y="68291"/>
                </a:lnTo>
                <a:lnTo>
                  <a:pt x="25105" y="64496"/>
                </a:lnTo>
                <a:lnTo>
                  <a:pt x="27001" y="61652"/>
                </a:lnTo>
                <a:lnTo>
                  <a:pt x="32692" y="54065"/>
                </a:lnTo>
                <a:lnTo>
                  <a:pt x="33641" y="51219"/>
                </a:lnTo>
                <a:lnTo>
                  <a:pt x="35538" y="50270"/>
                </a:lnTo>
                <a:lnTo>
                  <a:pt x="39331" y="42682"/>
                </a:lnTo>
                <a:lnTo>
                  <a:pt x="40280" y="42682"/>
                </a:lnTo>
                <a:lnTo>
                  <a:pt x="41229" y="41733"/>
                </a:lnTo>
                <a:close/>
              </a:path>
              <a:path w="120015" h="101600">
                <a:moveTo>
                  <a:pt x="44075" y="40784"/>
                </a:moveTo>
                <a:lnTo>
                  <a:pt x="41229" y="40784"/>
                </a:lnTo>
                <a:lnTo>
                  <a:pt x="40280" y="41733"/>
                </a:lnTo>
                <a:lnTo>
                  <a:pt x="44075" y="41733"/>
                </a:lnTo>
                <a:lnTo>
                  <a:pt x="44075" y="40784"/>
                </a:lnTo>
                <a:close/>
              </a:path>
              <a:path w="120015" h="101600">
                <a:moveTo>
                  <a:pt x="59249" y="31301"/>
                </a:moveTo>
                <a:lnTo>
                  <a:pt x="57354" y="32247"/>
                </a:lnTo>
                <a:lnTo>
                  <a:pt x="50714" y="38888"/>
                </a:lnTo>
                <a:lnTo>
                  <a:pt x="49766" y="40784"/>
                </a:lnTo>
                <a:lnTo>
                  <a:pt x="46920" y="40784"/>
                </a:lnTo>
                <a:lnTo>
                  <a:pt x="45971" y="41733"/>
                </a:lnTo>
                <a:lnTo>
                  <a:pt x="49766" y="41733"/>
                </a:lnTo>
                <a:lnTo>
                  <a:pt x="50714" y="40784"/>
                </a:lnTo>
                <a:lnTo>
                  <a:pt x="51662" y="38888"/>
                </a:lnTo>
                <a:lnTo>
                  <a:pt x="52611" y="37939"/>
                </a:lnTo>
                <a:lnTo>
                  <a:pt x="55457" y="36042"/>
                </a:lnTo>
                <a:lnTo>
                  <a:pt x="55457" y="35093"/>
                </a:lnTo>
                <a:lnTo>
                  <a:pt x="57354" y="34145"/>
                </a:lnTo>
                <a:lnTo>
                  <a:pt x="58301" y="32247"/>
                </a:lnTo>
                <a:lnTo>
                  <a:pt x="59249" y="31301"/>
                </a:lnTo>
                <a:close/>
              </a:path>
              <a:path w="120015" h="101600">
                <a:moveTo>
                  <a:pt x="82962" y="6639"/>
                </a:moveTo>
                <a:lnTo>
                  <a:pt x="76323" y="6639"/>
                </a:lnTo>
                <a:lnTo>
                  <a:pt x="74427" y="7588"/>
                </a:lnTo>
                <a:lnTo>
                  <a:pt x="73478" y="8535"/>
                </a:lnTo>
                <a:lnTo>
                  <a:pt x="71582" y="8535"/>
                </a:lnTo>
                <a:lnTo>
                  <a:pt x="68736" y="11381"/>
                </a:lnTo>
                <a:lnTo>
                  <a:pt x="68736" y="13279"/>
                </a:lnTo>
                <a:lnTo>
                  <a:pt x="67787" y="14227"/>
                </a:lnTo>
                <a:lnTo>
                  <a:pt x="67787" y="16123"/>
                </a:lnTo>
                <a:lnTo>
                  <a:pt x="66838" y="18021"/>
                </a:lnTo>
                <a:lnTo>
                  <a:pt x="65890" y="18969"/>
                </a:lnTo>
                <a:lnTo>
                  <a:pt x="65890" y="19918"/>
                </a:lnTo>
                <a:lnTo>
                  <a:pt x="61147" y="24660"/>
                </a:lnTo>
                <a:lnTo>
                  <a:pt x="60199" y="26556"/>
                </a:lnTo>
                <a:lnTo>
                  <a:pt x="60199" y="27505"/>
                </a:lnTo>
                <a:lnTo>
                  <a:pt x="59250" y="28454"/>
                </a:lnTo>
                <a:lnTo>
                  <a:pt x="59250" y="31299"/>
                </a:lnTo>
                <a:lnTo>
                  <a:pt x="60199" y="30351"/>
                </a:lnTo>
                <a:lnTo>
                  <a:pt x="60199" y="28454"/>
                </a:lnTo>
                <a:lnTo>
                  <a:pt x="61147" y="27505"/>
                </a:lnTo>
                <a:lnTo>
                  <a:pt x="62096" y="24660"/>
                </a:lnTo>
                <a:lnTo>
                  <a:pt x="63045" y="24660"/>
                </a:lnTo>
                <a:lnTo>
                  <a:pt x="63045" y="23712"/>
                </a:lnTo>
                <a:lnTo>
                  <a:pt x="65890" y="20867"/>
                </a:lnTo>
                <a:lnTo>
                  <a:pt x="66838" y="18969"/>
                </a:lnTo>
                <a:lnTo>
                  <a:pt x="68736" y="16123"/>
                </a:lnTo>
                <a:lnTo>
                  <a:pt x="68736" y="14227"/>
                </a:lnTo>
                <a:lnTo>
                  <a:pt x="69684" y="12330"/>
                </a:lnTo>
                <a:lnTo>
                  <a:pt x="72530" y="9484"/>
                </a:lnTo>
                <a:lnTo>
                  <a:pt x="74427" y="8535"/>
                </a:lnTo>
                <a:lnTo>
                  <a:pt x="78220" y="7588"/>
                </a:lnTo>
                <a:lnTo>
                  <a:pt x="82962" y="6639"/>
                </a:lnTo>
                <a:close/>
              </a:path>
              <a:path w="120015" h="101600">
                <a:moveTo>
                  <a:pt x="88654" y="5690"/>
                </a:moveTo>
                <a:lnTo>
                  <a:pt x="82015" y="5690"/>
                </a:lnTo>
                <a:lnTo>
                  <a:pt x="78220" y="6639"/>
                </a:lnTo>
                <a:lnTo>
                  <a:pt x="85808" y="6639"/>
                </a:lnTo>
                <a:lnTo>
                  <a:pt x="88654" y="5690"/>
                </a:lnTo>
                <a:close/>
              </a:path>
              <a:path w="120015" h="101600">
                <a:moveTo>
                  <a:pt x="98139" y="5690"/>
                </a:moveTo>
                <a:lnTo>
                  <a:pt x="88654" y="5690"/>
                </a:lnTo>
                <a:lnTo>
                  <a:pt x="92448" y="6639"/>
                </a:lnTo>
                <a:lnTo>
                  <a:pt x="98139" y="6639"/>
                </a:lnTo>
                <a:lnTo>
                  <a:pt x="98139" y="5690"/>
                </a:lnTo>
                <a:close/>
              </a:path>
              <a:path w="120015" h="101600">
                <a:moveTo>
                  <a:pt x="106676" y="4742"/>
                </a:moveTo>
                <a:lnTo>
                  <a:pt x="100036" y="4742"/>
                </a:lnTo>
                <a:lnTo>
                  <a:pt x="98139" y="5690"/>
                </a:lnTo>
                <a:lnTo>
                  <a:pt x="102882" y="5690"/>
                </a:lnTo>
                <a:lnTo>
                  <a:pt x="106676" y="4742"/>
                </a:lnTo>
                <a:close/>
              </a:path>
              <a:path w="120015" h="101600">
                <a:moveTo>
                  <a:pt x="118057" y="947"/>
                </a:moveTo>
                <a:lnTo>
                  <a:pt x="115211" y="947"/>
                </a:lnTo>
                <a:lnTo>
                  <a:pt x="113315" y="2844"/>
                </a:lnTo>
                <a:lnTo>
                  <a:pt x="112367" y="2844"/>
                </a:lnTo>
                <a:lnTo>
                  <a:pt x="111418" y="3793"/>
                </a:lnTo>
                <a:lnTo>
                  <a:pt x="109520" y="3793"/>
                </a:lnTo>
                <a:lnTo>
                  <a:pt x="107624" y="4742"/>
                </a:lnTo>
                <a:lnTo>
                  <a:pt x="111418" y="4742"/>
                </a:lnTo>
                <a:lnTo>
                  <a:pt x="113315" y="3793"/>
                </a:lnTo>
                <a:lnTo>
                  <a:pt x="115211" y="1896"/>
                </a:lnTo>
                <a:lnTo>
                  <a:pt x="117109" y="1896"/>
                </a:lnTo>
                <a:lnTo>
                  <a:pt x="118057" y="947"/>
                </a:lnTo>
                <a:close/>
              </a:path>
              <a:path w="120015" h="101600">
                <a:moveTo>
                  <a:pt x="119955" y="0"/>
                </a:moveTo>
                <a:lnTo>
                  <a:pt x="118057" y="0"/>
                </a:lnTo>
                <a:lnTo>
                  <a:pt x="117109" y="947"/>
                </a:lnTo>
                <a:lnTo>
                  <a:pt x="119006" y="947"/>
                </a:lnTo>
                <a:lnTo>
                  <a:pt x="11995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3" name="object 406"/>
          <p:cNvSpPr/>
          <p:nvPr/>
        </p:nvSpPr>
        <p:spPr>
          <a:xfrm>
            <a:off x="10981440" y="4282200"/>
            <a:ext cx="137160" cy="191160"/>
          </a:xfrm>
          <a:custGeom>
            <a:avLst/>
            <a:gdLst>
              <a:gd name="textAreaLeft" fmla="*/ 0 w 137160"/>
              <a:gd name="textAreaRight" fmla="*/ 137520 w 137160"/>
              <a:gd name="textAreaTop" fmla="*/ 0 h 191160"/>
              <a:gd name="textAreaBottom" fmla="*/ 191520 h 191160"/>
            </a:gdLst>
            <a:ahLst/>
            <a:cxnLst/>
            <a:rect l="textAreaLeft" t="textAreaTop" r="textAreaRight" b="textAreaBottom"/>
            <a:pathLst>
              <a:path w="118745" h="165100">
                <a:moveTo>
                  <a:pt x="34146" y="102438"/>
                </a:moveTo>
                <a:lnTo>
                  <a:pt x="32249" y="102438"/>
                </a:lnTo>
                <a:lnTo>
                  <a:pt x="31300" y="103386"/>
                </a:lnTo>
                <a:lnTo>
                  <a:pt x="31300" y="104335"/>
                </a:lnTo>
                <a:lnTo>
                  <a:pt x="27505" y="108130"/>
                </a:lnTo>
                <a:lnTo>
                  <a:pt x="26558" y="110026"/>
                </a:lnTo>
                <a:lnTo>
                  <a:pt x="26558" y="110975"/>
                </a:lnTo>
                <a:lnTo>
                  <a:pt x="25609" y="112872"/>
                </a:lnTo>
                <a:lnTo>
                  <a:pt x="25609" y="117614"/>
                </a:lnTo>
                <a:lnTo>
                  <a:pt x="26558" y="118563"/>
                </a:lnTo>
                <a:lnTo>
                  <a:pt x="26558" y="119512"/>
                </a:lnTo>
                <a:lnTo>
                  <a:pt x="27505" y="120460"/>
                </a:lnTo>
                <a:lnTo>
                  <a:pt x="27505" y="122358"/>
                </a:lnTo>
                <a:lnTo>
                  <a:pt x="26558" y="124254"/>
                </a:lnTo>
                <a:lnTo>
                  <a:pt x="26558" y="126150"/>
                </a:lnTo>
                <a:lnTo>
                  <a:pt x="24660" y="128047"/>
                </a:lnTo>
                <a:lnTo>
                  <a:pt x="22764" y="128996"/>
                </a:lnTo>
                <a:lnTo>
                  <a:pt x="21816" y="128996"/>
                </a:lnTo>
                <a:lnTo>
                  <a:pt x="18969" y="130893"/>
                </a:lnTo>
                <a:lnTo>
                  <a:pt x="18021" y="131842"/>
                </a:lnTo>
                <a:lnTo>
                  <a:pt x="16125" y="132791"/>
                </a:lnTo>
                <a:lnTo>
                  <a:pt x="14227" y="134687"/>
                </a:lnTo>
                <a:lnTo>
                  <a:pt x="11381" y="139430"/>
                </a:lnTo>
                <a:lnTo>
                  <a:pt x="10433" y="142275"/>
                </a:lnTo>
                <a:lnTo>
                  <a:pt x="9485" y="146070"/>
                </a:lnTo>
                <a:lnTo>
                  <a:pt x="7588" y="150812"/>
                </a:lnTo>
                <a:lnTo>
                  <a:pt x="6639" y="151761"/>
                </a:lnTo>
                <a:lnTo>
                  <a:pt x="0" y="165040"/>
                </a:lnTo>
                <a:lnTo>
                  <a:pt x="948" y="165040"/>
                </a:lnTo>
                <a:lnTo>
                  <a:pt x="3793" y="158399"/>
                </a:lnTo>
                <a:lnTo>
                  <a:pt x="7588" y="152709"/>
                </a:lnTo>
                <a:lnTo>
                  <a:pt x="8536" y="149863"/>
                </a:lnTo>
                <a:lnTo>
                  <a:pt x="10433" y="143224"/>
                </a:lnTo>
                <a:lnTo>
                  <a:pt x="11381" y="142275"/>
                </a:lnTo>
                <a:lnTo>
                  <a:pt x="13279" y="138482"/>
                </a:lnTo>
                <a:lnTo>
                  <a:pt x="15176" y="135636"/>
                </a:lnTo>
                <a:lnTo>
                  <a:pt x="16125" y="133738"/>
                </a:lnTo>
                <a:lnTo>
                  <a:pt x="17073" y="133738"/>
                </a:lnTo>
                <a:lnTo>
                  <a:pt x="18969" y="131842"/>
                </a:lnTo>
                <a:lnTo>
                  <a:pt x="21816" y="130893"/>
                </a:lnTo>
                <a:lnTo>
                  <a:pt x="23712" y="129945"/>
                </a:lnTo>
                <a:lnTo>
                  <a:pt x="26558" y="127099"/>
                </a:lnTo>
                <a:lnTo>
                  <a:pt x="28454" y="123306"/>
                </a:lnTo>
                <a:lnTo>
                  <a:pt x="28454" y="119512"/>
                </a:lnTo>
                <a:lnTo>
                  <a:pt x="27505" y="118563"/>
                </a:lnTo>
                <a:lnTo>
                  <a:pt x="27505" y="117614"/>
                </a:lnTo>
                <a:lnTo>
                  <a:pt x="26558" y="116666"/>
                </a:lnTo>
                <a:lnTo>
                  <a:pt x="26558" y="111923"/>
                </a:lnTo>
                <a:lnTo>
                  <a:pt x="27505" y="110975"/>
                </a:lnTo>
                <a:lnTo>
                  <a:pt x="28454" y="109077"/>
                </a:lnTo>
                <a:lnTo>
                  <a:pt x="32249" y="104335"/>
                </a:lnTo>
                <a:lnTo>
                  <a:pt x="34146" y="102438"/>
                </a:lnTo>
                <a:close/>
              </a:path>
              <a:path w="118745" h="165100">
                <a:moveTo>
                  <a:pt x="39837" y="101489"/>
                </a:moveTo>
                <a:lnTo>
                  <a:pt x="34146" y="101489"/>
                </a:lnTo>
                <a:lnTo>
                  <a:pt x="33197" y="102438"/>
                </a:lnTo>
                <a:lnTo>
                  <a:pt x="37939" y="102438"/>
                </a:lnTo>
                <a:lnTo>
                  <a:pt x="39837" y="101489"/>
                </a:lnTo>
                <a:close/>
              </a:path>
              <a:path w="118745" h="165100">
                <a:moveTo>
                  <a:pt x="44579" y="100542"/>
                </a:moveTo>
                <a:lnTo>
                  <a:pt x="41734" y="100542"/>
                </a:lnTo>
                <a:lnTo>
                  <a:pt x="40786" y="101489"/>
                </a:lnTo>
                <a:lnTo>
                  <a:pt x="42682" y="101489"/>
                </a:lnTo>
                <a:lnTo>
                  <a:pt x="44579" y="100542"/>
                </a:lnTo>
                <a:close/>
              </a:path>
              <a:path w="118745" h="165100">
                <a:moveTo>
                  <a:pt x="50270" y="95798"/>
                </a:moveTo>
                <a:lnTo>
                  <a:pt x="48374" y="95798"/>
                </a:lnTo>
                <a:lnTo>
                  <a:pt x="45528" y="99593"/>
                </a:lnTo>
                <a:lnTo>
                  <a:pt x="44579" y="99593"/>
                </a:lnTo>
                <a:lnTo>
                  <a:pt x="43630" y="100542"/>
                </a:lnTo>
                <a:lnTo>
                  <a:pt x="45528" y="100542"/>
                </a:lnTo>
                <a:lnTo>
                  <a:pt x="50270" y="96747"/>
                </a:lnTo>
                <a:lnTo>
                  <a:pt x="50270" y="95798"/>
                </a:lnTo>
                <a:close/>
              </a:path>
              <a:path w="118745" h="165100">
                <a:moveTo>
                  <a:pt x="69240" y="73035"/>
                </a:moveTo>
                <a:lnTo>
                  <a:pt x="67343" y="73035"/>
                </a:lnTo>
                <a:lnTo>
                  <a:pt x="66395" y="73983"/>
                </a:lnTo>
                <a:lnTo>
                  <a:pt x="63549" y="77777"/>
                </a:lnTo>
                <a:lnTo>
                  <a:pt x="62600" y="79674"/>
                </a:lnTo>
                <a:lnTo>
                  <a:pt x="60703" y="81572"/>
                </a:lnTo>
                <a:lnTo>
                  <a:pt x="58807" y="81572"/>
                </a:lnTo>
                <a:lnTo>
                  <a:pt x="58807" y="82520"/>
                </a:lnTo>
                <a:lnTo>
                  <a:pt x="56909" y="83469"/>
                </a:lnTo>
                <a:lnTo>
                  <a:pt x="55013" y="85365"/>
                </a:lnTo>
                <a:lnTo>
                  <a:pt x="53116" y="88211"/>
                </a:lnTo>
                <a:lnTo>
                  <a:pt x="53116" y="89160"/>
                </a:lnTo>
                <a:lnTo>
                  <a:pt x="50270" y="94849"/>
                </a:lnTo>
                <a:lnTo>
                  <a:pt x="49322" y="95798"/>
                </a:lnTo>
                <a:lnTo>
                  <a:pt x="51219" y="95798"/>
                </a:lnTo>
                <a:lnTo>
                  <a:pt x="51219" y="94849"/>
                </a:lnTo>
                <a:lnTo>
                  <a:pt x="54065" y="90109"/>
                </a:lnTo>
                <a:lnTo>
                  <a:pt x="56909" y="84416"/>
                </a:lnTo>
                <a:lnTo>
                  <a:pt x="58807" y="83469"/>
                </a:lnTo>
                <a:lnTo>
                  <a:pt x="59754" y="82520"/>
                </a:lnTo>
                <a:lnTo>
                  <a:pt x="61652" y="81572"/>
                </a:lnTo>
                <a:lnTo>
                  <a:pt x="63549" y="79674"/>
                </a:lnTo>
                <a:lnTo>
                  <a:pt x="66395" y="74932"/>
                </a:lnTo>
                <a:lnTo>
                  <a:pt x="68291" y="73983"/>
                </a:lnTo>
                <a:lnTo>
                  <a:pt x="69240" y="73035"/>
                </a:lnTo>
                <a:close/>
              </a:path>
              <a:path w="118745" h="165100">
                <a:moveTo>
                  <a:pt x="71137" y="72086"/>
                </a:moveTo>
                <a:lnTo>
                  <a:pt x="69240" y="72086"/>
                </a:lnTo>
                <a:lnTo>
                  <a:pt x="68291" y="73035"/>
                </a:lnTo>
                <a:lnTo>
                  <a:pt x="70189" y="73035"/>
                </a:lnTo>
                <a:lnTo>
                  <a:pt x="71137" y="72086"/>
                </a:lnTo>
                <a:close/>
              </a:path>
              <a:path w="118745" h="165100">
                <a:moveTo>
                  <a:pt x="85365" y="58808"/>
                </a:moveTo>
                <a:lnTo>
                  <a:pt x="81570" y="58808"/>
                </a:lnTo>
                <a:lnTo>
                  <a:pt x="79674" y="60704"/>
                </a:lnTo>
                <a:lnTo>
                  <a:pt x="78726" y="62600"/>
                </a:lnTo>
                <a:lnTo>
                  <a:pt x="77777" y="63549"/>
                </a:lnTo>
                <a:lnTo>
                  <a:pt x="77777" y="69241"/>
                </a:lnTo>
                <a:lnTo>
                  <a:pt x="76828" y="70189"/>
                </a:lnTo>
                <a:lnTo>
                  <a:pt x="74931" y="71137"/>
                </a:lnTo>
                <a:lnTo>
                  <a:pt x="73035" y="71137"/>
                </a:lnTo>
                <a:lnTo>
                  <a:pt x="71137" y="72086"/>
                </a:lnTo>
                <a:lnTo>
                  <a:pt x="74931" y="72086"/>
                </a:lnTo>
                <a:lnTo>
                  <a:pt x="76828" y="71137"/>
                </a:lnTo>
                <a:lnTo>
                  <a:pt x="77777" y="70189"/>
                </a:lnTo>
                <a:lnTo>
                  <a:pt x="78726" y="70189"/>
                </a:lnTo>
                <a:lnTo>
                  <a:pt x="78726" y="64498"/>
                </a:lnTo>
                <a:lnTo>
                  <a:pt x="79674" y="63549"/>
                </a:lnTo>
                <a:lnTo>
                  <a:pt x="79674" y="62600"/>
                </a:lnTo>
                <a:lnTo>
                  <a:pt x="82519" y="59756"/>
                </a:lnTo>
                <a:lnTo>
                  <a:pt x="84416" y="59756"/>
                </a:lnTo>
                <a:lnTo>
                  <a:pt x="85365" y="58808"/>
                </a:lnTo>
                <a:close/>
              </a:path>
              <a:path w="118745" h="165100">
                <a:moveTo>
                  <a:pt x="103386" y="59756"/>
                </a:moveTo>
                <a:lnTo>
                  <a:pt x="98644" y="59756"/>
                </a:lnTo>
                <a:lnTo>
                  <a:pt x="97696" y="60704"/>
                </a:lnTo>
                <a:lnTo>
                  <a:pt x="95798" y="60704"/>
                </a:lnTo>
                <a:lnTo>
                  <a:pt x="96747" y="61653"/>
                </a:lnTo>
                <a:lnTo>
                  <a:pt x="97696" y="61653"/>
                </a:lnTo>
                <a:lnTo>
                  <a:pt x="103386" y="59756"/>
                </a:lnTo>
                <a:close/>
              </a:path>
              <a:path w="118745" h="165100">
                <a:moveTo>
                  <a:pt x="90107" y="57859"/>
                </a:moveTo>
                <a:lnTo>
                  <a:pt x="83468" y="57859"/>
                </a:lnTo>
                <a:lnTo>
                  <a:pt x="82519" y="58808"/>
                </a:lnTo>
                <a:lnTo>
                  <a:pt x="90107" y="58808"/>
                </a:lnTo>
                <a:lnTo>
                  <a:pt x="91056" y="59756"/>
                </a:lnTo>
                <a:lnTo>
                  <a:pt x="94849" y="60704"/>
                </a:lnTo>
                <a:lnTo>
                  <a:pt x="97696" y="60704"/>
                </a:lnTo>
                <a:lnTo>
                  <a:pt x="95798" y="59756"/>
                </a:lnTo>
                <a:lnTo>
                  <a:pt x="94849" y="59756"/>
                </a:lnTo>
                <a:lnTo>
                  <a:pt x="92003" y="58808"/>
                </a:lnTo>
                <a:lnTo>
                  <a:pt x="90107" y="57859"/>
                </a:lnTo>
                <a:close/>
              </a:path>
              <a:path w="118745" h="165100">
                <a:moveTo>
                  <a:pt x="104335" y="47425"/>
                </a:moveTo>
                <a:lnTo>
                  <a:pt x="104335" y="54065"/>
                </a:lnTo>
                <a:lnTo>
                  <a:pt x="105284" y="55013"/>
                </a:lnTo>
                <a:lnTo>
                  <a:pt x="105284" y="55962"/>
                </a:lnTo>
                <a:lnTo>
                  <a:pt x="104335" y="56911"/>
                </a:lnTo>
                <a:lnTo>
                  <a:pt x="104335" y="57859"/>
                </a:lnTo>
                <a:lnTo>
                  <a:pt x="102438" y="59756"/>
                </a:lnTo>
                <a:lnTo>
                  <a:pt x="104335" y="59756"/>
                </a:lnTo>
                <a:lnTo>
                  <a:pt x="106231" y="55962"/>
                </a:lnTo>
                <a:lnTo>
                  <a:pt x="106231" y="55013"/>
                </a:lnTo>
                <a:lnTo>
                  <a:pt x="105284" y="54065"/>
                </a:lnTo>
                <a:lnTo>
                  <a:pt x="105284" y="48374"/>
                </a:lnTo>
                <a:lnTo>
                  <a:pt x="104335" y="47425"/>
                </a:lnTo>
                <a:close/>
              </a:path>
              <a:path w="118745" h="165100">
                <a:moveTo>
                  <a:pt x="108129" y="20867"/>
                </a:moveTo>
                <a:lnTo>
                  <a:pt x="107180" y="20867"/>
                </a:lnTo>
                <a:lnTo>
                  <a:pt x="107180" y="21816"/>
                </a:lnTo>
                <a:lnTo>
                  <a:pt x="112872" y="26559"/>
                </a:lnTo>
                <a:lnTo>
                  <a:pt x="113819" y="26559"/>
                </a:lnTo>
                <a:lnTo>
                  <a:pt x="115717" y="27506"/>
                </a:lnTo>
                <a:lnTo>
                  <a:pt x="117614" y="29404"/>
                </a:lnTo>
                <a:lnTo>
                  <a:pt x="117614" y="31300"/>
                </a:lnTo>
                <a:lnTo>
                  <a:pt x="116666" y="33197"/>
                </a:lnTo>
                <a:lnTo>
                  <a:pt x="115717" y="39837"/>
                </a:lnTo>
                <a:lnTo>
                  <a:pt x="114768" y="40786"/>
                </a:lnTo>
                <a:lnTo>
                  <a:pt x="113819" y="42683"/>
                </a:lnTo>
                <a:lnTo>
                  <a:pt x="112872" y="43632"/>
                </a:lnTo>
                <a:lnTo>
                  <a:pt x="106231" y="43632"/>
                </a:lnTo>
                <a:lnTo>
                  <a:pt x="104335" y="45528"/>
                </a:lnTo>
                <a:lnTo>
                  <a:pt x="104335" y="47425"/>
                </a:lnTo>
                <a:lnTo>
                  <a:pt x="106231" y="45528"/>
                </a:lnTo>
                <a:lnTo>
                  <a:pt x="106231" y="44580"/>
                </a:lnTo>
                <a:lnTo>
                  <a:pt x="112872" y="44580"/>
                </a:lnTo>
                <a:lnTo>
                  <a:pt x="114768" y="42683"/>
                </a:lnTo>
                <a:lnTo>
                  <a:pt x="115717" y="40786"/>
                </a:lnTo>
                <a:lnTo>
                  <a:pt x="116666" y="39837"/>
                </a:lnTo>
                <a:lnTo>
                  <a:pt x="118563" y="31300"/>
                </a:lnTo>
                <a:lnTo>
                  <a:pt x="118563" y="29404"/>
                </a:lnTo>
                <a:lnTo>
                  <a:pt x="117614" y="28455"/>
                </a:lnTo>
                <a:lnTo>
                  <a:pt x="117614" y="27506"/>
                </a:lnTo>
                <a:lnTo>
                  <a:pt x="116666" y="27506"/>
                </a:lnTo>
                <a:lnTo>
                  <a:pt x="116666" y="26559"/>
                </a:lnTo>
                <a:lnTo>
                  <a:pt x="113819" y="25610"/>
                </a:lnTo>
                <a:lnTo>
                  <a:pt x="110026" y="22764"/>
                </a:lnTo>
                <a:lnTo>
                  <a:pt x="108129" y="21816"/>
                </a:lnTo>
                <a:lnTo>
                  <a:pt x="108129" y="20867"/>
                </a:lnTo>
                <a:close/>
              </a:path>
              <a:path w="118745" h="165100">
                <a:moveTo>
                  <a:pt x="106231" y="17073"/>
                </a:moveTo>
                <a:lnTo>
                  <a:pt x="106231" y="20867"/>
                </a:lnTo>
                <a:lnTo>
                  <a:pt x="107180" y="20867"/>
                </a:lnTo>
                <a:lnTo>
                  <a:pt x="107180" y="18022"/>
                </a:lnTo>
                <a:lnTo>
                  <a:pt x="106231" y="17073"/>
                </a:lnTo>
                <a:close/>
              </a:path>
              <a:path w="118745" h="165100">
                <a:moveTo>
                  <a:pt x="102438" y="0"/>
                </a:moveTo>
                <a:lnTo>
                  <a:pt x="102438" y="2846"/>
                </a:lnTo>
                <a:lnTo>
                  <a:pt x="101489" y="3794"/>
                </a:lnTo>
                <a:lnTo>
                  <a:pt x="101489" y="6639"/>
                </a:lnTo>
                <a:lnTo>
                  <a:pt x="103386" y="12331"/>
                </a:lnTo>
                <a:lnTo>
                  <a:pt x="103386" y="14227"/>
                </a:lnTo>
                <a:lnTo>
                  <a:pt x="104335" y="14227"/>
                </a:lnTo>
                <a:lnTo>
                  <a:pt x="106231" y="17073"/>
                </a:lnTo>
                <a:lnTo>
                  <a:pt x="103386" y="11383"/>
                </a:lnTo>
                <a:lnTo>
                  <a:pt x="102438" y="7588"/>
                </a:lnTo>
                <a:lnTo>
                  <a:pt x="102438" y="4743"/>
                </a:lnTo>
                <a:lnTo>
                  <a:pt x="103386" y="3794"/>
                </a:lnTo>
                <a:lnTo>
                  <a:pt x="103386" y="948"/>
                </a:lnTo>
                <a:lnTo>
                  <a:pt x="10243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4" name="object 407"/>
          <p:cNvSpPr/>
          <p:nvPr/>
        </p:nvSpPr>
        <p:spPr>
          <a:xfrm>
            <a:off x="11584080" y="3310200"/>
            <a:ext cx="39240" cy="35280"/>
          </a:xfrm>
          <a:custGeom>
            <a:avLst/>
            <a:gdLst>
              <a:gd name="textAreaLeft" fmla="*/ 0 w 39240"/>
              <a:gd name="textAreaRight" fmla="*/ 39600 w 39240"/>
              <a:gd name="textAreaTop" fmla="*/ 0 h 35280"/>
              <a:gd name="textAreaBottom" fmla="*/ 35640 h 35280"/>
            </a:gdLst>
            <a:ahLst/>
            <a:cxnLst/>
            <a:rect l="textAreaLeft" t="textAreaTop" r="textAreaRight" b="textAreaBottom"/>
            <a:pathLst>
              <a:path w="34290" h="30480">
                <a:moveTo>
                  <a:pt x="9484" y="8536"/>
                </a:moveTo>
                <a:lnTo>
                  <a:pt x="7588" y="11381"/>
                </a:lnTo>
                <a:lnTo>
                  <a:pt x="2844" y="18969"/>
                </a:lnTo>
                <a:lnTo>
                  <a:pt x="0" y="24660"/>
                </a:lnTo>
                <a:lnTo>
                  <a:pt x="0" y="25609"/>
                </a:lnTo>
                <a:lnTo>
                  <a:pt x="948" y="30352"/>
                </a:lnTo>
                <a:lnTo>
                  <a:pt x="1896" y="30352"/>
                </a:lnTo>
                <a:lnTo>
                  <a:pt x="948" y="25609"/>
                </a:lnTo>
                <a:lnTo>
                  <a:pt x="948" y="24660"/>
                </a:lnTo>
                <a:lnTo>
                  <a:pt x="1896" y="22764"/>
                </a:lnTo>
                <a:lnTo>
                  <a:pt x="2844" y="19918"/>
                </a:lnTo>
                <a:lnTo>
                  <a:pt x="5690" y="16123"/>
                </a:lnTo>
                <a:lnTo>
                  <a:pt x="9484" y="8536"/>
                </a:lnTo>
                <a:close/>
              </a:path>
              <a:path w="34290" h="30480">
                <a:moveTo>
                  <a:pt x="11381" y="6639"/>
                </a:moveTo>
                <a:lnTo>
                  <a:pt x="10433" y="6639"/>
                </a:lnTo>
                <a:lnTo>
                  <a:pt x="9484" y="8536"/>
                </a:lnTo>
                <a:lnTo>
                  <a:pt x="10433" y="7588"/>
                </a:lnTo>
                <a:lnTo>
                  <a:pt x="11381" y="7588"/>
                </a:lnTo>
                <a:lnTo>
                  <a:pt x="11381" y="6639"/>
                </a:lnTo>
                <a:close/>
              </a:path>
              <a:path w="34290" h="30480">
                <a:moveTo>
                  <a:pt x="20867" y="4743"/>
                </a:moveTo>
                <a:lnTo>
                  <a:pt x="17072" y="4743"/>
                </a:lnTo>
                <a:lnTo>
                  <a:pt x="11381" y="6639"/>
                </a:lnTo>
                <a:lnTo>
                  <a:pt x="14227" y="6639"/>
                </a:lnTo>
                <a:lnTo>
                  <a:pt x="18021" y="5692"/>
                </a:lnTo>
                <a:lnTo>
                  <a:pt x="20867" y="4743"/>
                </a:lnTo>
                <a:close/>
              </a:path>
              <a:path w="34290" h="30480">
                <a:moveTo>
                  <a:pt x="28455" y="2846"/>
                </a:moveTo>
                <a:lnTo>
                  <a:pt x="25609" y="2846"/>
                </a:lnTo>
                <a:lnTo>
                  <a:pt x="20867" y="4743"/>
                </a:lnTo>
                <a:lnTo>
                  <a:pt x="21816" y="4743"/>
                </a:lnTo>
                <a:lnTo>
                  <a:pt x="26558" y="3794"/>
                </a:lnTo>
                <a:lnTo>
                  <a:pt x="27506" y="3794"/>
                </a:lnTo>
                <a:lnTo>
                  <a:pt x="28455" y="2846"/>
                </a:lnTo>
                <a:close/>
              </a:path>
              <a:path w="34290" h="30480">
                <a:moveTo>
                  <a:pt x="33197" y="948"/>
                </a:moveTo>
                <a:lnTo>
                  <a:pt x="32249" y="948"/>
                </a:lnTo>
                <a:lnTo>
                  <a:pt x="30351" y="2846"/>
                </a:lnTo>
                <a:lnTo>
                  <a:pt x="31300" y="2846"/>
                </a:lnTo>
                <a:lnTo>
                  <a:pt x="32249" y="1897"/>
                </a:lnTo>
                <a:lnTo>
                  <a:pt x="33197" y="1897"/>
                </a:lnTo>
                <a:lnTo>
                  <a:pt x="33197" y="948"/>
                </a:lnTo>
                <a:close/>
              </a:path>
              <a:path w="34290" h="30480">
                <a:moveTo>
                  <a:pt x="34145" y="0"/>
                </a:moveTo>
                <a:lnTo>
                  <a:pt x="33197" y="0"/>
                </a:lnTo>
                <a:lnTo>
                  <a:pt x="33197" y="948"/>
                </a:lnTo>
                <a:lnTo>
                  <a:pt x="34145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5" name="object 408"/>
          <p:cNvSpPr/>
          <p:nvPr/>
        </p:nvSpPr>
        <p:spPr>
          <a:xfrm>
            <a:off x="11358720" y="3674160"/>
            <a:ext cx="54000" cy="65160"/>
          </a:xfrm>
          <a:custGeom>
            <a:avLst/>
            <a:gdLst>
              <a:gd name="textAreaLeft" fmla="*/ 0 w 54000"/>
              <a:gd name="textAreaRight" fmla="*/ 54360 w 54000"/>
              <a:gd name="textAreaTop" fmla="*/ 0 h 65160"/>
              <a:gd name="textAreaBottom" fmla="*/ 65520 h 65160"/>
            </a:gdLst>
            <a:ahLst/>
            <a:cxnLst/>
            <a:rect l="textAreaLeft" t="textAreaTop" r="textAreaRight" b="textAreaBottom"/>
            <a:pathLst>
              <a:path w="46990" h="56514">
                <a:moveTo>
                  <a:pt x="2846" y="54065"/>
                </a:moveTo>
                <a:lnTo>
                  <a:pt x="1897" y="54065"/>
                </a:lnTo>
                <a:lnTo>
                  <a:pt x="948" y="55013"/>
                </a:lnTo>
                <a:lnTo>
                  <a:pt x="0" y="55013"/>
                </a:lnTo>
                <a:lnTo>
                  <a:pt x="948" y="55962"/>
                </a:lnTo>
                <a:lnTo>
                  <a:pt x="2846" y="55013"/>
                </a:lnTo>
                <a:lnTo>
                  <a:pt x="2846" y="54065"/>
                </a:lnTo>
                <a:close/>
              </a:path>
              <a:path w="46990" h="56514">
                <a:moveTo>
                  <a:pt x="21816" y="43630"/>
                </a:moveTo>
                <a:lnTo>
                  <a:pt x="21816" y="45528"/>
                </a:lnTo>
                <a:lnTo>
                  <a:pt x="22764" y="46476"/>
                </a:lnTo>
                <a:lnTo>
                  <a:pt x="22764" y="47425"/>
                </a:lnTo>
                <a:lnTo>
                  <a:pt x="23713" y="49322"/>
                </a:lnTo>
                <a:lnTo>
                  <a:pt x="23713" y="50271"/>
                </a:lnTo>
                <a:lnTo>
                  <a:pt x="19918" y="53116"/>
                </a:lnTo>
                <a:lnTo>
                  <a:pt x="17073" y="54065"/>
                </a:lnTo>
                <a:lnTo>
                  <a:pt x="16125" y="55013"/>
                </a:lnTo>
                <a:lnTo>
                  <a:pt x="10434" y="55013"/>
                </a:lnTo>
                <a:lnTo>
                  <a:pt x="12330" y="55962"/>
                </a:lnTo>
                <a:lnTo>
                  <a:pt x="16125" y="55962"/>
                </a:lnTo>
                <a:lnTo>
                  <a:pt x="18022" y="54065"/>
                </a:lnTo>
                <a:lnTo>
                  <a:pt x="20867" y="53116"/>
                </a:lnTo>
                <a:lnTo>
                  <a:pt x="23713" y="51219"/>
                </a:lnTo>
                <a:lnTo>
                  <a:pt x="24662" y="50271"/>
                </a:lnTo>
                <a:lnTo>
                  <a:pt x="24662" y="49322"/>
                </a:lnTo>
                <a:lnTo>
                  <a:pt x="23713" y="46476"/>
                </a:lnTo>
                <a:lnTo>
                  <a:pt x="22764" y="45528"/>
                </a:lnTo>
                <a:lnTo>
                  <a:pt x="21816" y="43630"/>
                </a:lnTo>
                <a:close/>
              </a:path>
              <a:path w="46990" h="56514">
                <a:moveTo>
                  <a:pt x="6639" y="54065"/>
                </a:moveTo>
                <a:lnTo>
                  <a:pt x="4742" y="54065"/>
                </a:lnTo>
                <a:lnTo>
                  <a:pt x="5690" y="55013"/>
                </a:lnTo>
                <a:lnTo>
                  <a:pt x="7588" y="55013"/>
                </a:lnTo>
                <a:lnTo>
                  <a:pt x="6639" y="54065"/>
                </a:lnTo>
                <a:close/>
              </a:path>
              <a:path w="46990" h="56514">
                <a:moveTo>
                  <a:pt x="4742" y="53116"/>
                </a:moveTo>
                <a:lnTo>
                  <a:pt x="2846" y="53116"/>
                </a:lnTo>
                <a:lnTo>
                  <a:pt x="2846" y="54065"/>
                </a:lnTo>
                <a:lnTo>
                  <a:pt x="5690" y="54065"/>
                </a:lnTo>
                <a:lnTo>
                  <a:pt x="4742" y="53116"/>
                </a:lnTo>
                <a:close/>
              </a:path>
              <a:path w="46990" h="56514">
                <a:moveTo>
                  <a:pt x="20867" y="41734"/>
                </a:moveTo>
                <a:lnTo>
                  <a:pt x="20867" y="43630"/>
                </a:lnTo>
                <a:lnTo>
                  <a:pt x="21816" y="43630"/>
                </a:lnTo>
                <a:lnTo>
                  <a:pt x="21816" y="42683"/>
                </a:lnTo>
                <a:lnTo>
                  <a:pt x="20867" y="41734"/>
                </a:lnTo>
                <a:close/>
              </a:path>
              <a:path w="46990" h="56514">
                <a:moveTo>
                  <a:pt x="19918" y="37939"/>
                </a:moveTo>
                <a:lnTo>
                  <a:pt x="19918" y="39837"/>
                </a:lnTo>
                <a:lnTo>
                  <a:pt x="20867" y="40786"/>
                </a:lnTo>
                <a:lnTo>
                  <a:pt x="20867" y="38888"/>
                </a:lnTo>
                <a:lnTo>
                  <a:pt x="19918" y="37939"/>
                </a:lnTo>
                <a:close/>
              </a:path>
              <a:path w="46990" h="56514">
                <a:moveTo>
                  <a:pt x="25610" y="33197"/>
                </a:moveTo>
                <a:lnTo>
                  <a:pt x="23713" y="33197"/>
                </a:lnTo>
                <a:lnTo>
                  <a:pt x="21816" y="34146"/>
                </a:lnTo>
                <a:lnTo>
                  <a:pt x="19918" y="36043"/>
                </a:lnTo>
                <a:lnTo>
                  <a:pt x="19918" y="36991"/>
                </a:lnTo>
                <a:lnTo>
                  <a:pt x="21816" y="35095"/>
                </a:lnTo>
                <a:lnTo>
                  <a:pt x="22764" y="35095"/>
                </a:lnTo>
                <a:lnTo>
                  <a:pt x="23713" y="34146"/>
                </a:lnTo>
                <a:lnTo>
                  <a:pt x="25610" y="33197"/>
                </a:lnTo>
                <a:close/>
              </a:path>
              <a:path w="46990" h="56514">
                <a:moveTo>
                  <a:pt x="33197" y="23713"/>
                </a:moveTo>
                <a:lnTo>
                  <a:pt x="32249" y="25609"/>
                </a:lnTo>
                <a:lnTo>
                  <a:pt x="31300" y="26558"/>
                </a:lnTo>
                <a:lnTo>
                  <a:pt x="29403" y="29403"/>
                </a:lnTo>
                <a:lnTo>
                  <a:pt x="28455" y="30351"/>
                </a:lnTo>
                <a:lnTo>
                  <a:pt x="26559" y="31300"/>
                </a:lnTo>
                <a:lnTo>
                  <a:pt x="26559" y="32249"/>
                </a:lnTo>
                <a:lnTo>
                  <a:pt x="25610" y="33197"/>
                </a:lnTo>
                <a:lnTo>
                  <a:pt x="26559" y="33197"/>
                </a:lnTo>
                <a:lnTo>
                  <a:pt x="32249" y="27506"/>
                </a:lnTo>
                <a:lnTo>
                  <a:pt x="33197" y="25609"/>
                </a:lnTo>
                <a:lnTo>
                  <a:pt x="33197" y="23713"/>
                </a:lnTo>
                <a:close/>
              </a:path>
              <a:path w="46990" h="56514">
                <a:moveTo>
                  <a:pt x="40786" y="4742"/>
                </a:moveTo>
                <a:lnTo>
                  <a:pt x="39837" y="4742"/>
                </a:lnTo>
                <a:lnTo>
                  <a:pt x="36991" y="7588"/>
                </a:lnTo>
                <a:lnTo>
                  <a:pt x="36991" y="15176"/>
                </a:lnTo>
                <a:lnTo>
                  <a:pt x="36043" y="16125"/>
                </a:lnTo>
                <a:lnTo>
                  <a:pt x="36043" y="18022"/>
                </a:lnTo>
                <a:lnTo>
                  <a:pt x="34146" y="19918"/>
                </a:lnTo>
                <a:lnTo>
                  <a:pt x="34146" y="20867"/>
                </a:lnTo>
                <a:lnTo>
                  <a:pt x="33197" y="20867"/>
                </a:lnTo>
                <a:lnTo>
                  <a:pt x="33197" y="23713"/>
                </a:lnTo>
                <a:lnTo>
                  <a:pt x="34146" y="22764"/>
                </a:lnTo>
                <a:lnTo>
                  <a:pt x="34146" y="21816"/>
                </a:lnTo>
                <a:lnTo>
                  <a:pt x="35095" y="20867"/>
                </a:lnTo>
                <a:lnTo>
                  <a:pt x="36991" y="17073"/>
                </a:lnTo>
                <a:lnTo>
                  <a:pt x="36991" y="16125"/>
                </a:lnTo>
                <a:lnTo>
                  <a:pt x="37939" y="15176"/>
                </a:lnTo>
                <a:lnTo>
                  <a:pt x="37939" y="7588"/>
                </a:lnTo>
                <a:lnTo>
                  <a:pt x="38888" y="7588"/>
                </a:lnTo>
                <a:lnTo>
                  <a:pt x="39837" y="6639"/>
                </a:lnTo>
                <a:lnTo>
                  <a:pt x="39837" y="5690"/>
                </a:lnTo>
                <a:lnTo>
                  <a:pt x="40786" y="4742"/>
                </a:lnTo>
                <a:close/>
              </a:path>
              <a:path w="46990" h="56514">
                <a:moveTo>
                  <a:pt x="42683" y="3794"/>
                </a:moveTo>
                <a:lnTo>
                  <a:pt x="41734" y="3794"/>
                </a:lnTo>
                <a:lnTo>
                  <a:pt x="40786" y="4742"/>
                </a:lnTo>
                <a:lnTo>
                  <a:pt x="42683" y="4742"/>
                </a:lnTo>
                <a:lnTo>
                  <a:pt x="42683" y="3794"/>
                </a:lnTo>
                <a:close/>
              </a:path>
              <a:path w="46990" h="56514">
                <a:moveTo>
                  <a:pt x="46476" y="0"/>
                </a:moveTo>
                <a:lnTo>
                  <a:pt x="42683" y="3794"/>
                </a:lnTo>
                <a:lnTo>
                  <a:pt x="44579" y="2846"/>
                </a:lnTo>
                <a:lnTo>
                  <a:pt x="45528" y="2846"/>
                </a:lnTo>
                <a:lnTo>
                  <a:pt x="4647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6" name="object 409"/>
          <p:cNvSpPr/>
          <p:nvPr/>
        </p:nvSpPr>
        <p:spPr>
          <a:xfrm>
            <a:off x="11408040" y="3506040"/>
            <a:ext cx="72360" cy="168120"/>
          </a:xfrm>
          <a:custGeom>
            <a:avLst/>
            <a:gdLst>
              <a:gd name="textAreaLeft" fmla="*/ 0 w 72360"/>
              <a:gd name="textAreaRight" fmla="*/ 72720 w 72360"/>
              <a:gd name="textAreaTop" fmla="*/ 0 h 168120"/>
              <a:gd name="textAreaBottom" fmla="*/ 168480 h 168120"/>
            </a:gdLst>
            <a:ahLst/>
            <a:cxnLst/>
            <a:rect l="textAreaLeft" t="textAreaTop" r="textAreaRight" b="textAreaBottom"/>
            <a:pathLst>
              <a:path w="62865" h="145414">
                <a:moveTo>
                  <a:pt x="4742" y="143222"/>
                </a:moveTo>
                <a:lnTo>
                  <a:pt x="3793" y="144171"/>
                </a:lnTo>
                <a:lnTo>
                  <a:pt x="3793" y="145120"/>
                </a:lnTo>
                <a:lnTo>
                  <a:pt x="4742" y="145120"/>
                </a:lnTo>
                <a:lnTo>
                  <a:pt x="4742" y="143222"/>
                </a:lnTo>
                <a:close/>
              </a:path>
              <a:path w="62865" h="145414">
                <a:moveTo>
                  <a:pt x="5690" y="140378"/>
                </a:moveTo>
                <a:lnTo>
                  <a:pt x="4742" y="142274"/>
                </a:lnTo>
                <a:lnTo>
                  <a:pt x="4742" y="143222"/>
                </a:lnTo>
                <a:lnTo>
                  <a:pt x="5690" y="142274"/>
                </a:lnTo>
                <a:lnTo>
                  <a:pt x="5690" y="140378"/>
                </a:lnTo>
                <a:close/>
              </a:path>
              <a:path w="62865" h="145414">
                <a:moveTo>
                  <a:pt x="3793" y="126150"/>
                </a:moveTo>
                <a:lnTo>
                  <a:pt x="3793" y="127099"/>
                </a:lnTo>
                <a:lnTo>
                  <a:pt x="4742" y="131842"/>
                </a:lnTo>
                <a:lnTo>
                  <a:pt x="5690" y="133738"/>
                </a:lnTo>
                <a:lnTo>
                  <a:pt x="5690" y="140378"/>
                </a:lnTo>
                <a:lnTo>
                  <a:pt x="6639" y="138480"/>
                </a:lnTo>
                <a:lnTo>
                  <a:pt x="6639" y="133738"/>
                </a:lnTo>
                <a:lnTo>
                  <a:pt x="5690" y="131842"/>
                </a:lnTo>
                <a:lnTo>
                  <a:pt x="3793" y="126150"/>
                </a:lnTo>
                <a:close/>
              </a:path>
              <a:path w="62865" h="145414">
                <a:moveTo>
                  <a:pt x="1896" y="123305"/>
                </a:moveTo>
                <a:lnTo>
                  <a:pt x="948" y="123305"/>
                </a:lnTo>
                <a:lnTo>
                  <a:pt x="948" y="124254"/>
                </a:lnTo>
                <a:lnTo>
                  <a:pt x="1896" y="125201"/>
                </a:lnTo>
                <a:lnTo>
                  <a:pt x="2844" y="125201"/>
                </a:lnTo>
                <a:lnTo>
                  <a:pt x="3793" y="126150"/>
                </a:lnTo>
                <a:lnTo>
                  <a:pt x="3793" y="125201"/>
                </a:lnTo>
                <a:lnTo>
                  <a:pt x="1896" y="123305"/>
                </a:lnTo>
                <a:close/>
              </a:path>
              <a:path w="62865" h="145414">
                <a:moveTo>
                  <a:pt x="10433" y="105283"/>
                </a:moveTo>
                <a:lnTo>
                  <a:pt x="9484" y="106231"/>
                </a:lnTo>
                <a:lnTo>
                  <a:pt x="7588" y="113819"/>
                </a:lnTo>
                <a:lnTo>
                  <a:pt x="7588" y="115717"/>
                </a:lnTo>
                <a:lnTo>
                  <a:pt x="6639" y="116666"/>
                </a:lnTo>
                <a:lnTo>
                  <a:pt x="2844" y="118562"/>
                </a:lnTo>
                <a:lnTo>
                  <a:pt x="1896" y="118562"/>
                </a:lnTo>
                <a:lnTo>
                  <a:pt x="948" y="120459"/>
                </a:lnTo>
                <a:lnTo>
                  <a:pt x="0" y="121408"/>
                </a:lnTo>
                <a:lnTo>
                  <a:pt x="0" y="122356"/>
                </a:lnTo>
                <a:lnTo>
                  <a:pt x="948" y="123305"/>
                </a:lnTo>
                <a:lnTo>
                  <a:pt x="948" y="121408"/>
                </a:lnTo>
                <a:lnTo>
                  <a:pt x="3793" y="118562"/>
                </a:lnTo>
                <a:lnTo>
                  <a:pt x="7588" y="116666"/>
                </a:lnTo>
                <a:lnTo>
                  <a:pt x="8535" y="116666"/>
                </a:lnTo>
                <a:lnTo>
                  <a:pt x="8535" y="113819"/>
                </a:lnTo>
                <a:lnTo>
                  <a:pt x="10433" y="106231"/>
                </a:lnTo>
                <a:lnTo>
                  <a:pt x="10433" y="105283"/>
                </a:lnTo>
                <a:close/>
              </a:path>
              <a:path w="62865" h="145414">
                <a:moveTo>
                  <a:pt x="23712" y="96747"/>
                </a:moveTo>
                <a:lnTo>
                  <a:pt x="17072" y="101489"/>
                </a:lnTo>
                <a:lnTo>
                  <a:pt x="15176" y="102438"/>
                </a:lnTo>
                <a:lnTo>
                  <a:pt x="11381" y="103385"/>
                </a:lnTo>
                <a:lnTo>
                  <a:pt x="10433" y="104334"/>
                </a:lnTo>
                <a:lnTo>
                  <a:pt x="10433" y="105283"/>
                </a:lnTo>
                <a:lnTo>
                  <a:pt x="11381" y="104334"/>
                </a:lnTo>
                <a:lnTo>
                  <a:pt x="17072" y="102438"/>
                </a:lnTo>
                <a:lnTo>
                  <a:pt x="23712" y="96747"/>
                </a:lnTo>
                <a:close/>
              </a:path>
              <a:path w="62865" h="145414">
                <a:moveTo>
                  <a:pt x="29403" y="75879"/>
                </a:moveTo>
                <a:lnTo>
                  <a:pt x="28454" y="77777"/>
                </a:lnTo>
                <a:lnTo>
                  <a:pt x="29284" y="84416"/>
                </a:lnTo>
                <a:lnTo>
                  <a:pt x="29403" y="92952"/>
                </a:lnTo>
                <a:lnTo>
                  <a:pt x="27505" y="94849"/>
                </a:lnTo>
                <a:lnTo>
                  <a:pt x="23712" y="96747"/>
                </a:lnTo>
                <a:lnTo>
                  <a:pt x="25609" y="95798"/>
                </a:lnTo>
                <a:lnTo>
                  <a:pt x="27505" y="95798"/>
                </a:lnTo>
                <a:lnTo>
                  <a:pt x="30351" y="92952"/>
                </a:lnTo>
                <a:lnTo>
                  <a:pt x="30351" y="84416"/>
                </a:lnTo>
                <a:lnTo>
                  <a:pt x="29403" y="78724"/>
                </a:lnTo>
                <a:lnTo>
                  <a:pt x="29403" y="75879"/>
                </a:lnTo>
                <a:close/>
              </a:path>
              <a:path w="62865" h="145414">
                <a:moveTo>
                  <a:pt x="45528" y="41733"/>
                </a:moveTo>
                <a:lnTo>
                  <a:pt x="43630" y="42682"/>
                </a:lnTo>
                <a:lnTo>
                  <a:pt x="41733" y="46475"/>
                </a:lnTo>
                <a:lnTo>
                  <a:pt x="38888" y="53116"/>
                </a:lnTo>
                <a:lnTo>
                  <a:pt x="35093" y="58807"/>
                </a:lnTo>
                <a:lnTo>
                  <a:pt x="35093" y="59756"/>
                </a:lnTo>
                <a:lnTo>
                  <a:pt x="33196" y="62600"/>
                </a:lnTo>
                <a:lnTo>
                  <a:pt x="32249" y="65446"/>
                </a:lnTo>
                <a:lnTo>
                  <a:pt x="32249" y="66395"/>
                </a:lnTo>
                <a:lnTo>
                  <a:pt x="29403" y="73982"/>
                </a:lnTo>
                <a:lnTo>
                  <a:pt x="29403" y="75879"/>
                </a:lnTo>
                <a:lnTo>
                  <a:pt x="31300" y="72085"/>
                </a:lnTo>
                <a:lnTo>
                  <a:pt x="33196" y="65446"/>
                </a:lnTo>
                <a:lnTo>
                  <a:pt x="34145" y="63549"/>
                </a:lnTo>
                <a:lnTo>
                  <a:pt x="34145" y="61652"/>
                </a:lnTo>
                <a:lnTo>
                  <a:pt x="35093" y="60704"/>
                </a:lnTo>
                <a:lnTo>
                  <a:pt x="36042" y="58807"/>
                </a:lnTo>
                <a:lnTo>
                  <a:pt x="39837" y="54063"/>
                </a:lnTo>
                <a:lnTo>
                  <a:pt x="42682" y="46475"/>
                </a:lnTo>
                <a:lnTo>
                  <a:pt x="43630" y="44579"/>
                </a:lnTo>
                <a:lnTo>
                  <a:pt x="44579" y="43630"/>
                </a:lnTo>
                <a:lnTo>
                  <a:pt x="45528" y="41733"/>
                </a:lnTo>
                <a:close/>
              </a:path>
              <a:path w="62865" h="145414">
                <a:moveTo>
                  <a:pt x="51217" y="36043"/>
                </a:moveTo>
                <a:lnTo>
                  <a:pt x="48376" y="38884"/>
                </a:lnTo>
                <a:lnTo>
                  <a:pt x="51217" y="36991"/>
                </a:lnTo>
                <a:lnTo>
                  <a:pt x="51217" y="36043"/>
                </a:lnTo>
                <a:close/>
              </a:path>
              <a:path w="62865" h="145414">
                <a:moveTo>
                  <a:pt x="52166" y="30351"/>
                </a:moveTo>
                <a:lnTo>
                  <a:pt x="52166" y="31300"/>
                </a:lnTo>
                <a:lnTo>
                  <a:pt x="51217" y="33197"/>
                </a:lnTo>
                <a:lnTo>
                  <a:pt x="51217" y="34146"/>
                </a:lnTo>
                <a:lnTo>
                  <a:pt x="52166" y="35095"/>
                </a:lnTo>
                <a:lnTo>
                  <a:pt x="52166" y="33197"/>
                </a:lnTo>
                <a:lnTo>
                  <a:pt x="53115" y="31300"/>
                </a:lnTo>
                <a:lnTo>
                  <a:pt x="52166" y="30351"/>
                </a:lnTo>
                <a:close/>
              </a:path>
              <a:path w="62865" h="145414">
                <a:moveTo>
                  <a:pt x="53115" y="26558"/>
                </a:moveTo>
                <a:lnTo>
                  <a:pt x="53115" y="28455"/>
                </a:lnTo>
                <a:lnTo>
                  <a:pt x="52166" y="28455"/>
                </a:lnTo>
                <a:lnTo>
                  <a:pt x="52166" y="30351"/>
                </a:lnTo>
                <a:lnTo>
                  <a:pt x="54063" y="28455"/>
                </a:lnTo>
                <a:lnTo>
                  <a:pt x="54063" y="27506"/>
                </a:lnTo>
                <a:lnTo>
                  <a:pt x="53115" y="26558"/>
                </a:lnTo>
                <a:close/>
              </a:path>
              <a:path w="62865" h="145414">
                <a:moveTo>
                  <a:pt x="55012" y="21814"/>
                </a:moveTo>
                <a:lnTo>
                  <a:pt x="54063" y="22763"/>
                </a:lnTo>
                <a:lnTo>
                  <a:pt x="53115" y="25609"/>
                </a:lnTo>
                <a:lnTo>
                  <a:pt x="54063" y="24660"/>
                </a:lnTo>
                <a:lnTo>
                  <a:pt x="54063" y="23712"/>
                </a:lnTo>
                <a:lnTo>
                  <a:pt x="55012" y="21814"/>
                </a:lnTo>
                <a:close/>
              </a:path>
              <a:path w="62865" h="145414">
                <a:moveTo>
                  <a:pt x="59754" y="15175"/>
                </a:moveTo>
                <a:lnTo>
                  <a:pt x="57857" y="17072"/>
                </a:lnTo>
                <a:lnTo>
                  <a:pt x="56909" y="18969"/>
                </a:lnTo>
                <a:lnTo>
                  <a:pt x="55012" y="21814"/>
                </a:lnTo>
                <a:lnTo>
                  <a:pt x="59754" y="17072"/>
                </a:lnTo>
                <a:lnTo>
                  <a:pt x="59754" y="15175"/>
                </a:lnTo>
                <a:close/>
              </a:path>
              <a:path w="62865" h="145414">
                <a:moveTo>
                  <a:pt x="61652" y="948"/>
                </a:moveTo>
                <a:lnTo>
                  <a:pt x="60703" y="3794"/>
                </a:lnTo>
                <a:lnTo>
                  <a:pt x="60703" y="6639"/>
                </a:lnTo>
                <a:lnTo>
                  <a:pt x="59754" y="10433"/>
                </a:lnTo>
                <a:lnTo>
                  <a:pt x="59754" y="15175"/>
                </a:lnTo>
                <a:lnTo>
                  <a:pt x="60703" y="14226"/>
                </a:lnTo>
                <a:lnTo>
                  <a:pt x="60703" y="8535"/>
                </a:lnTo>
                <a:lnTo>
                  <a:pt x="61652" y="3794"/>
                </a:lnTo>
                <a:lnTo>
                  <a:pt x="61652" y="948"/>
                </a:lnTo>
                <a:close/>
              </a:path>
              <a:path w="62865" h="145414">
                <a:moveTo>
                  <a:pt x="62600" y="0"/>
                </a:moveTo>
                <a:lnTo>
                  <a:pt x="61652" y="0"/>
                </a:lnTo>
                <a:lnTo>
                  <a:pt x="61652" y="948"/>
                </a:lnTo>
                <a:lnTo>
                  <a:pt x="6260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7" name="object 410"/>
          <p:cNvSpPr/>
          <p:nvPr/>
        </p:nvSpPr>
        <p:spPr>
          <a:xfrm>
            <a:off x="11479680" y="3456360"/>
            <a:ext cx="39240" cy="49680"/>
          </a:xfrm>
          <a:custGeom>
            <a:avLst/>
            <a:gdLst>
              <a:gd name="textAreaLeft" fmla="*/ 0 w 39240"/>
              <a:gd name="textAreaRight" fmla="*/ 39600 w 39240"/>
              <a:gd name="textAreaTop" fmla="*/ 0 h 49680"/>
              <a:gd name="textAreaBottom" fmla="*/ 50040 h 49680"/>
            </a:gdLst>
            <a:ahLst/>
            <a:cxnLst/>
            <a:rect l="textAreaLeft" t="textAreaTop" r="textAreaRight" b="textAreaBottom"/>
            <a:pathLst>
              <a:path w="34290" h="43180">
                <a:moveTo>
                  <a:pt x="5690" y="33196"/>
                </a:moveTo>
                <a:lnTo>
                  <a:pt x="2846" y="36991"/>
                </a:lnTo>
                <a:lnTo>
                  <a:pt x="1897" y="37939"/>
                </a:lnTo>
                <a:lnTo>
                  <a:pt x="948" y="41733"/>
                </a:lnTo>
                <a:lnTo>
                  <a:pt x="0" y="42682"/>
                </a:lnTo>
                <a:lnTo>
                  <a:pt x="948" y="42682"/>
                </a:lnTo>
                <a:lnTo>
                  <a:pt x="1897" y="41733"/>
                </a:lnTo>
                <a:lnTo>
                  <a:pt x="3793" y="36991"/>
                </a:lnTo>
                <a:lnTo>
                  <a:pt x="5690" y="33196"/>
                </a:lnTo>
                <a:close/>
              </a:path>
              <a:path w="34290" h="43180">
                <a:moveTo>
                  <a:pt x="24660" y="4742"/>
                </a:moveTo>
                <a:lnTo>
                  <a:pt x="23712" y="5690"/>
                </a:lnTo>
                <a:lnTo>
                  <a:pt x="21814" y="8535"/>
                </a:lnTo>
                <a:lnTo>
                  <a:pt x="20867" y="11381"/>
                </a:lnTo>
                <a:lnTo>
                  <a:pt x="18969" y="14226"/>
                </a:lnTo>
                <a:lnTo>
                  <a:pt x="18022" y="16123"/>
                </a:lnTo>
                <a:lnTo>
                  <a:pt x="17073" y="18968"/>
                </a:lnTo>
                <a:lnTo>
                  <a:pt x="16125" y="20866"/>
                </a:lnTo>
                <a:lnTo>
                  <a:pt x="11381" y="25608"/>
                </a:lnTo>
                <a:lnTo>
                  <a:pt x="9485" y="28454"/>
                </a:lnTo>
                <a:lnTo>
                  <a:pt x="7588" y="30351"/>
                </a:lnTo>
                <a:lnTo>
                  <a:pt x="5690" y="33196"/>
                </a:lnTo>
                <a:lnTo>
                  <a:pt x="10434" y="28454"/>
                </a:lnTo>
                <a:lnTo>
                  <a:pt x="12330" y="25608"/>
                </a:lnTo>
                <a:lnTo>
                  <a:pt x="14227" y="23712"/>
                </a:lnTo>
                <a:lnTo>
                  <a:pt x="17073" y="19917"/>
                </a:lnTo>
                <a:lnTo>
                  <a:pt x="18022" y="18968"/>
                </a:lnTo>
                <a:lnTo>
                  <a:pt x="18969" y="16123"/>
                </a:lnTo>
                <a:lnTo>
                  <a:pt x="24660" y="4742"/>
                </a:lnTo>
                <a:close/>
              </a:path>
              <a:path w="34290" h="43180">
                <a:moveTo>
                  <a:pt x="28454" y="1896"/>
                </a:moveTo>
                <a:lnTo>
                  <a:pt x="26558" y="1896"/>
                </a:lnTo>
                <a:lnTo>
                  <a:pt x="25609" y="2844"/>
                </a:lnTo>
                <a:lnTo>
                  <a:pt x="24660" y="4742"/>
                </a:lnTo>
                <a:lnTo>
                  <a:pt x="25609" y="3793"/>
                </a:lnTo>
                <a:lnTo>
                  <a:pt x="27506" y="2844"/>
                </a:lnTo>
                <a:lnTo>
                  <a:pt x="28454" y="1896"/>
                </a:lnTo>
                <a:close/>
              </a:path>
              <a:path w="34290" h="43180">
                <a:moveTo>
                  <a:pt x="33197" y="947"/>
                </a:moveTo>
                <a:lnTo>
                  <a:pt x="31300" y="947"/>
                </a:lnTo>
                <a:lnTo>
                  <a:pt x="28454" y="1896"/>
                </a:lnTo>
                <a:lnTo>
                  <a:pt x="29403" y="1896"/>
                </a:lnTo>
                <a:lnTo>
                  <a:pt x="33197" y="947"/>
                </a:lnTo>
                <a:close/>
              </a:path>
              <a:path w="34290" h="43180">
                <a:moveTo>
                  <a:pt x="34146" y="0"/>
                </a:moveTo>
                <a:lnTo>
                  <a:pt x="32249" y="947"/>
                </a:lnTo>
                <a:lnTo>
                  <a:pt x="34146" y="947"/>
                </a:lnTo>
                <a:lnTo>
                  <a:pt x="3414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8" name="object 411"/>
          <p:cNvSpPr/>
          <p:nvPr/>
        </p:nvSpPr>
        <p:spPr>
          <a:xfrm>
            <a:off x="11163600" y="491148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4">
                <a:moveTo>
                  <a:pt x="948" y="0"/>
                </a:moveTo>
                <a:lnTo>
                  <a:pt x="0" y="0"/>
                </a:lnTo>
                <a:lnTo>
                  <a:pt x="0" y="948"/>
                </a:lnTo>
                <a:lnTo>
                  <a:pt x="948" y="1897"/>
                </a:lnTo>
                <a:lnTo>
                  <a:pt x="1897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9" name="object 412"/>
          <p:cNvSpPr/>
          <p:nvPr/>
        </p:nvSpPr>
        <p:spPr>
          <a:xfrm>
            <a:off x="11739960" y="395568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0" name="object 413"/>
          <p:cNvSpPr/>
          <p:nvPr/>
        </p:nvSpPr>
        <p:spPr>
          <a:xfrm>
            <a:off x="11343240" y="3921840"/>
            <a:ext cx="3240" cy="1440"/>
          </a:xfrm>
          <a:custGeom>
            <a:avLst/>
            <a:gdLst>
              <a:gd name="textAreaLeft" fmla="*/ 0 w 3240"/>
              <a:gd name="textAreaRight" fmla="*/ 3600 w 32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3175" h="1905">
                <a:moveTo>
                  <a:pt x="2844" y="0"/>
                </a:moveTo>
                <a:lnTo>
                  <a:pt x="947" y="0"/>
                </a:lnTo>
                <a:lnTo>
                  <a:pt x="0" y="948"/>
                </a:lnTo>
                <a:lnTo>
                  <a:pt x="0" y="1897"/>
                </a:lnTo>
                <a:lnTo>
                  <a:pt x="1896" y="1897"/>
                </a:lnTo>
                <a:lnTo>
                  <a:pt x="1896" y="948"/>
                </a:lnTo>
                <a:lnTo>
                  <a:pt x="2844" y="948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1" name="object 414"/>
          <p:cNvSpPr/>
          <p:nvPr/>
        </p:nvSpPr>
        <p:spPr>
          <a:xfrm>
            <a:off x="12440520" y="3733560"/>
            <a:ext cx="1080" cy="1080"/>
          </a:xfrm>
          <a:custGeom>
            <a:avLst/>
            <a:gdLst>
              <a:gd name="textAreaLeft" fmla="*/ 0 w 1080"/>
              <a:gd name="textAreaRight" fmla="*/ 1440 w 108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2" name="object 415"/>
          <p:cNvSpPr/>
          <p:nvPr/>
        </p:nvSpPr>
        <p:spPr>
          <a:xfrm>
            <a:off x="12665160" y="303840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948" y="0"/>
                </a:moveTo>
                <a:lnTo>
                  <a:pt x="0" y="948"/>
                </a:lnTo>
                <a:lnTo>
                  <a:pt x="948" y="1897"/>
                </a:lnTo>
                <a:lnTo>
                  <a:pt x="1896" y="1897"/>
                </a:lnTo>
                <a:lnTo>
                  <a:pt x="1896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3" name="object 416"/>
          <p:cNvSpPr/>
          <p:nvPr/>
        </p:nvSpPr>
        <p:spPr>
          <a:xfrm>
            <a:off x="13596120" y="2764800"/>
            <a:ext cx="3240" cy="3240"/>
          </a:xfrm>
          <a:custGeom>
            <a:avLst/>
            <a:gdLst>
              <a:gd name="textAreaLeft" fmla="*/ 0 w 3240"/>
              <a:gd name="textAreaRight" fmla="*/ 3600 w 32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6" y="0"/>
                </a:moveTo>
                <a:lnTo>
                  <a:pt x="948" y="0"/>
                </a:lnTo>
                <a:lnTo>
                  <a:pt x="0" y="948"/>
                </a:lnTo>
                <a:lnTo>
                  <a:pt x="0" y="2846"/>
                </a:lnTo>
                <a:lnTo>
                  <a:pt x="2844" y="2846"/>
                </a:lnTo>
                <a:lnTo>
                  <a:pt x="1896" y="1897"/>
                </a:lnTo>
                <a:lnTo>
                  <a:pt x="2844" y="1897"/>
                </a:lnTo>
                <a:lnTo>
                  <a:pt x="2844" y="948"/>
                </a:lnTo>
                <a:lnTo>
                  <a:pt x="1896" y="948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4" name="object 417"/>
          <p:cNvSpPr/>
          <p:nvPr/>
        </p:nvSpPr>
        <p:spPr>
          <a:xfrm>
            <a:off x="12358080" y="296064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948" y="948"/>
                </a:moveTo>
                <a:lnTo>
                  <a:pt x="948" y="1897"/>
                </a:lnTo>
                <a:lnTo>
                  <a:pt x="0" y="1897"/>
                </a:lnTo>
                <a:lnTo>
                  <a:pt x="0" y="0"/>
                </a:lnTo>
                <a:lnTo>
                  <a:pt x="948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5" name="object 418"/>
          <p:cNvSpPr/>
          <p:nvPr/>
        </p:nvSpPr>
        <p:spPr>
          <a:xfrm>
            <a:off x="12401280" y="370584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7" y="1896"/>
                </a:moveTo>
                <a:lnTo>
                  <a:pt x="0" y="1896"/>
                </a:lnTo>
                <a:lnTo>
                  <a:pt x="0" y="0"/>
                </a:lnTo>
                <a:lnTo>
                  <a:pt x="1897" y="0"/>
                </a:lnTo>
                <a:lnTo>
                  <a:pt x="1897" y="1896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6" name="object 419"/>
          <p:cNvSpPr/>
          <p:nvPr/>
        </p:nvSpPr>
        <p:spPr>
          <a:xfrm>
            <a:off x="11723760" y="3809520"/>
            <a:ext cx="3240" cy="3240"/>
          </a:xfrm>
          <a:custGeom>
            <a:avLst/>
            <a:gdLst>
              <a:gd name="textAreaLeft" fmla="*/ 0 w 3240"/>
              <a:gd name="textAreaRight" fmla="*/ 3600 w 324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3175" h="3175">
                <a:moveTo>
                  <a:pt x="1897" y="0"/>
                </a:moveTo>
                <a:lnTo>
                  <a:pt x="0" y="0"/>
                </a:lnTo>
                <a:lnTo>
                  <a:pt x="0" y="2846"/>
                </a:lnTo>
                <a:lnTo>
                  <a:pt x="948" y="2846"/>
                </a:lnTo>
                <a:lnTo>
                  <a:pt x="1897" y="1897"/>
                </a:lnTo>
                <a:lnTo>
                  <a:pt x="2846" y="1897"/>
                </a:lnTo>
                <a:lnTo>
                  <a:pt x="2846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7" name="object 420"/>
          <p:cNvSpPr/>
          <p:nvPr/>
        </p:nvSpPr>
        <p:spPr>
          <a:xfrm>
            <a:off x="11388240" y="371808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948" y="0"/>
                </a:moveTo>
                <a:lnTo>
                  <a:pt x="0" y="948"/>
                </a:lnTo>
                <a:lnTo>
                  <a:pt x="948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8" name="object 421"/>
          <p:cNvSpPr/>
          <p:nvPr/>
        </p:nvSpPr>
        <p:spPr>
          <a:xfrm>
            <a:off x="12085200" y="427032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7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1897" y="189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9" name="object 422"/>
          <p:cNvSpPr/>
          <p:nvPr/>
        </p:nvSpPr>
        <p:spPr>
          <a:xfrm>
            <a:off x="11599560" y="496728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4">
                <a:moveTo>
                  <a:pt x="1897" y="0"/>
                </a:moveTo>
                <a:lnTo>
                  <a:pt x="0" y="0"/>
                </a:lnTo>
                <a:lnTo>
                  <a:pt x="0" y="1897"/>
                </a:lnTo>
                <a:lnTo>
                  <a:pt x="1897" y="189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0" name="object 423"/>
          <p:cNvSpPr/>
          <p:nvPr/>
        </p:nvSpPr>
        <p:spPr>
          <a:xfrm>
            <a:off x="11725920" y="4977360"/>
            <a:ext cx="3240" cy="3960"/>
          </a:xfrm>
          <a:custGeom>
            <a:avLst/>
            <a:gdLst>
              <a:gd name="textAreaLeft" fmla="*/ 0 w 3240"/>
              <a:gd name="textAreaRight" fmla="*/ 3600 w 3240"/>
              <a:gd name="textAreaTop" fmla="*/ 0 h 3960"/>
              <a:gd name="textAreaBottom" fmla="*/ 4320 h 3960"/>
            </a:gdLst>
            <a:ahLst/>
            <a:cxnLst/>
            <a:rect l="textAreaLeft" t="textAreaTop" r="textAreaRight" b="textAreaBottom"/>
            <a:pathLst>
              <a:path w="3175" h="3810">
                <a:moveTo>
                  <a:pt x="948" y="0"/>
                </a:moveTo>
                <a:lnTo>
                  <a:pt x="0" y="1897"/>
                </a:lnTo>
                <a:lnTo>
                  <a:pt x="1897" y="3793"/>
                </a:lnTo>
                <a:lnTo>
                  <a:pt x="1897" y="2846"/>
                </a:lnTo>
                <a:lnTo>
                  <a:pt x="2846" y="1897"/>
                </a:lnTo>
                <a:lnTo>
                  <a:pt x="2846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1" name="object 424"/>
          <p:cNvSpPr/>
          <p:nvPr/>
        </p:nvSpPr>
        <p:spPr>
          <a:xfrm>
            <a:off x="10953720" y="523152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948" y="0"/>
                </a:moveTo>
                <a:lnTo>
                  <a:pt x="0" y="0"/>
                </a:lnTo>
                <a:lnTo>
                  <a:pt x="948" y="947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2" name="object 425"/>
          <p:cNvSpPr/>
          <p:nvPr/>
        </p:nvSpPr>
        <p:spPr>
          <a:xfrm>
            <a:off x="11885400" y="3452040"/>
            <a:ext cx="1080" cy="1800"/>
          </a:xfrm>
          <a:custGeom>
            <a:avLst/>
            <a:gdLst>
              <a:gd name="textAreaLeft" fmla="*/ 0 w 1080"/>
              <a:gd name="textAreaRight" fmla="*/ 1440 w 108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0" y="948"/>
                </a:moveTo>
                <a:lnTo>
                  <a:pt x="0" y="0"/>
                </a:lnTo>
                <a:lnTo>
                  <a:pt x="947" y="948"/>
                </a:lnTo>
                <a:lnTo>
                  <a:pt x="947" y="1897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3" name="object 426"/>
          <p:cNvSpPr/>
          <p:nvPr/>
        </p:nvSpPr>
        <p:spPr>
          <a:xfrm>
            <a:off x="11213280" y="408852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4" name="object 427"/>
          <p:cNvSpPr/>
          <p:nvPr/>
        </p:nvSpPr>
        <p:spPr>
          <a:xfrm>
            <a:off x="11880720" y="464616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5" name="object 428"/>
          <p:cNvSpPr/>
          <p:nvPr/>
        </p:nvSpPr>
        <p:spPr>
          <a:xfrm>
            <a:off x="11495160" y="3672000"/>
            <a:ext cx="1800" cy="1800"/>
          </a:xfrm>
          <a:custGeom>
            <a:avLst/>
            <a:gdLst>
              <a:gd name="textAreaLeft" fmla="*/ 0 w 1800"/>
              <a:gd name="textAreaRight" fmla="*/ 2160 w 18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948" y="948"/>
                </a:moveTo>
                <a:lnTo>
                  <a:pt x="0" y="0"/>
                </a:lnTo>
                <a:lnTo>
                  <a:pt x="1897" y="0"/>
                </a:lnTo>
                <a:lnTo>
                  <a:pt x="1897" y="1897"/>
                </a:lnTo>
                <a:lnTo>
                  <a:pt x="948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6" name="object 429"/>
          <p:cNvSpPr/>
          <p:nvPr/>
        </p:nvSpPr>
        <p:spPr>
          <a:xfrm>
            <a:off x="12214080" y="285084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0" y="0"/>
                </a:moveTo>
                <a:lnTo>
                  <a:pt x="948" y="948"/>
                </a:lnTo>
                <a:lnTo>
                  <a:pt x="0" y="948"/>
                </a:lnTo>
                <a:lnTo>
                  <a:pt x="0" y="1897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7" name="object 430"/>
          <p:cNvSpPr/>
          <p:nvPr/>
        </p:nvSpPr>
        <p:spPr>
          <a:xfrm>
            <a:off x="13134600" y="311868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6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948" y="1897"/>
                </a:lnTo>
                <a:lnTo>
                  <a:pt x="1896" y="1897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8" name="object 431"/>
          <p:cNvSpPr/>
          <p:nvPr/>
        </p:nvSpPr>
        <p:spPr>
          <a:xfrm>
            <a:off x="13597560" y="2778840"/>
            <a:ext cx="3960" cy="4320"/>
          </a:xfrm>
          <a:custGeom>
            <a:avLst/>
            <a:gdLst>
              <a:gd name="textAreaLeft" fmla="*/ 0 w 3960"/>
              <a:gd name="textAreaRight" fmla="*/ 4320 w 396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3809" h="3810">
                <a:moveTo>
                  <a:pt x="2844" y="0"/>
                </a:moveTo>
                <a:lnTo>
                  <a:pt x="947" y="1897"/>
                </a:lnTo>
                <a:lnTo>
                  <a:pt x="0" y="1897"/>
                </a:lnTo>
                <a:lnTo>
                  <a:pt x="0" y="2844"/>
                </a:lnTo>
                <a:lnTo>
                  <a:pt x="947" y="3793"/>
                </a:lnTo>
                <a:lnTo>
                  <a:pt x="2844" y="3793"/>
                </a:lnTo>
                <a:lnTo>
                  <a:pt x="2844" y="2844"/>
                </a:lnTo>
                <a:lnTo>
                  <a:pt x="3793" y="2844"/>
                </a:lnTo>
                <a:lnTo>
                  <a:pt x="3793" y="948"/>
                </a:lnTo>
                <a:lnTo>
                  <a:pt x="2844" y="948"/>
                </a:lnTo>
                <a:lnTo>
                  <a:pt x="284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9" name="object 432"/>
          <p:cNvSpPr/>
          <p:nvPr/>
        </p:nvSpPr>
        <p:spPr>
          <a:xfrm>
            <a:off x="13826160" y="2702160"/>
            <a:ext cx="3240" cy="1800"/>
          </a:xfrm>
          <a:custGeom>
            <a:avLst/>
            <a:gdLst>
              <a:gd name="textAreaLeft" fmla="*/ 0 w 3240"/>
              <a:gd name="textAreaRight" fmla="*/ 3600 w 32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3175" h="1905">
                <a:moveTo>
                  <a:pt x="1897" y="0"/>
                </a:moveTo>
                <a:lnTo>
                  <a:pt x="948" y="0"/>
                </a:lnTo>
                <a:lnTo>
                  <a:pt x="0" y="948"/>
                </a:lnTo>
                <a:lnTo>
                  <a:pt x="0" y="1897"/>
                </a:lnTo>
                <a:lnTo>
                  <a:pt x="1897" y="1897"/>
                </a:lnTo>
                <a:lnTo>
                  <a:pt x="2844" y="948"/>
                </a:lnTo>
                <a:lnTo>
                  <a:pt x="1897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0" name="object 433"/>
          <p:cNvSpPr/>
          <p:nvPr/>
        </p:nvSpPr>
        <p:spPr>
          <a:xfrm>
            <a:off x="11309040" y="4750560"/>
            <a:ext cx="1080" cy="1440"/>
          </a:xfrm>
          <a:custGeom>
            <a:avLst/>
            <a:gdLst>
              <a:gd name="textAreaLeft" fmla="*/ 0 w 1080"/>
              <a:gd name="textAreaRight" fmla="*/ 1440 w 108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948" y="0"/>
                </a:moveTo>
                <a:lnTo>
                  <a:pt x="0" y="0"/>
                </a:lnTo>
                <a:lnTo>
                  <a:pt x="948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1" name="object 434"/>
          <p:cNvSpPr/>
          <p:nvPr/>
        </p:nvSpPr>
        <p:spPr>
          <a:xfrm>
            <a:off x="11310120" y="474984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2" name="object 435"/>
          <p:cNvSpPr/>
          <p:nvPr/>
        </p:nvSpPr>
        <p:spPr>
          <a:xfrm>
            <a:off x="12056760" y="4659480"/>
            <a:ext cx="1800" cy="4320"/>
          </a:xfrm>
          <a:custGeom>
            <a:avLst/>
            <a:gdLst>
              <a:gd name="textAreaLeft" fmla="*/ 0 w 1800"/>
              <a:gd name="textAreaRight" fmla="*/ 2160 w 1800"/>
              <a:gd name="textAreaTop" fmla="*/ 0 h 4320"/>
              <a:gd name="textAreaBottom" fmla="*/ 4680 h 4320"/>
            </a:gdLst>
            <a:ahLst/>
            <a:cxnLst/>
            <a:rect l="textAreaLeft" t="textAreaTop" r="textAreaRight" b="textAreaBottom"/>
            <a:pathLst>
              <a:path w="1904" h="3810">
                <a:moveTo>
                  <a:pt x="1897" y="2846"/>
                </a:moveTo>
                <a:lnTo>
                  <a:pt x="948" y="2846"/>
                </a:lnTo>
                <a:lnTo>
                  <a:pt x="948" y="3794"/>
                </a:lnTo>
                <a:lnTo>
                  <a:pt x="1897" y="3794"/>
                </a:lnTo>
                <a:lnTo>
                  <a:pt x="1897" y="2846"/>
                </a:lnTo>
                <a:close/>
              </a:path>
              <a:path w="1904" h="3810">
                <a:moveTo>
                  <a:pt x="1897" y="0"/>
                </a:moveTo>
                <a:lnTo>
                  <a:pt x="0" y="0"/>
                </a:lnTo>
                <a:lnTo>
                  <a:pt x="0" y="1897"/>
                </a:lnTo>
                <a:lnTo>
                  <a:pt x="948" y="2846"/>
                </a:lnTo>
                <a:lnTo>
                  <a:pt x="948" y="1897"/>
                </a:lnTo>
                <a:lnTo>
                  <a:pt x="1897" y="189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3" name="object 436"/>
          <p:cNvSpPr/>
          <p:nvPr/>
        </p:nvSpPr>
        <p:spPr>
          <a:xfrm>
            <a:off x="11917080" y="4579200"/>
            <a:ext cx="1080" cy="1080"/>
          </a:xfrm>
          <a:custGeom>
            <a:avLst/>
            <a:gdLst>
              <a:gd name="textAreaLeft" fmla="*/ 0 w 1080"/>
              <a:gd name="textAreaRight" fmla="*/ 1440 w 108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948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4" name="object 437"/>
          <p:cNvSpPr/>
          <p:nvPr/>
        </p:nvSpPr>
        <p:spPr>
          <a:xfrm>
            <a:off x="12474720" y="3522240"/>
            <a:ext cx="3960" cy="5400"/>
          </a:xfrm>
          <a:custGeom>
            <a:avLst/>
            <a:gdLst>
              <a:gd name="textAreaLeft" fmla="*/ 0 w 3960"/>
              <a:gd name="textAreaRight" fmla="*/ 4320 w 3960"/>
              <a:gd name="textAreaTop" fmla="*/ 0 h 5400"/>
              <a:gd name="textAreaBottom" fmla="*/ 5760 h 5400"/>
            </a:gdLst>
            <a:ahLst/>
            <a:cxnLst/>
            <a:rect l="textAreaLeft" t="textAreaTop" r="textAreaRight" b="textAreaBottom"/>
            <a:pathLst>
              <a:path w="3809" h="5080">
                <a:moveTo>
                  <a:pt x="2846" y="1897"/>
                </a:moveTo>
                <a:lnTo>
                  <a:pt x="1897" y="1897"/>
                </a:lnTo>
                <a:lnTo>
                  <a:pt x="1897" y="2846"/>
                </a:lnTo>
                <a:lnTo>
                  <a:pt x="0" y="2846"/>
                </a:lnTo>
                <a:lnTo>
                  <a:pt x="0" y="4743"/>
                </a:lnTo>
                <a:lnTo>
                  <a:pt x="1897" y="4743"/>
                </a:lnTo>
                <a:lnTo>
                  <a:pt x="1897" y="3794"/>
                </a:lnTo>
                <a:lnTo>
                  <a:pt x="2846" y="3794"/>
                </a:lnTo>
                <a:lnTo>
                  <a:pt x="3794" y="2846"/>
                </a:lnTo>
                <a:lnTo>
                  <a:pt x="2846" y="1897"/>
                </a:lnTo>
                <a:close/>
              </a:path>
              <a:path w="3809" h="5080">
                <a:moveTo>
                  <a:pt x="3794" y="0"/>
                </a:moveTo>
                <a:lnTo>
                  <a:pt x="1897" y="0"/>
                </a:lnTo>
                <a:lnTo>
                  <a:pt x="1897" y="948"/>
                </a:lnTo>
                <a:lnTo>
                  <a:pt x="948" y="948"/>
                </a:lnTo>
                <a:lnTo>
                  <a:pt x="948" y="1897"/>
                </a:lnTo>
                <a:lnTo>
                  <a:pt x="3794" y="1897"/>
                </a:lnTo>
                <a:lnTo>
                  <a:pt x="3794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5" name="object 438"/>
          <p:cNvSpPr/>
          <p:nvPr/>
        </p:nvSpPr>
        <p:spPr>
          <a:xfrm>
            <a:off x="12584880" y="3558600"/>
            <a:ext cx="1800" cy="1080"/>
          </a:xfrm>
          <a:custGeom>
            <a:avLst/>
            <a:gdLst>
              <a:gd name="textAreaLeft" fmla="*/ 0 w 1800"/>
              <a:gd name="textAreaRight" fmla="*/ 2160 w 180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904" h="1269">
                <a:moveTo>
                  <a:pt x="1897" y="0"/>
                </a:moveTo>
                <a:lnTo>
                  <a:pt x="0" y="0"/>
                </a:lnTo>
                <a:lnTo>
                  <a:pt x="0" y="947"/>
                </a:lnTo>
                <a:lnTo>
                  <a:pt x="1897" y="947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6" name="object 439"/>
          <p:cNvSpPr/>
          <p:nvPr/>
        </p:nvSpPr>
        <p:spPr>
          <a:xfrm>
            <a:off x="12784680" y="373356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0"/>
                </a:moveTo>
                <a:lnTo>
                  <a:pt x="0" y="948"/>
                </a:lnTo>
                <a:lnTo>
                  <a:pt x="948" y="948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7" name="object 440"/>
          <p:cNvSpPr/>
          <p:nvPr/>
        </p:nvSpPr>
        <p:spPr>
          <a:xfrm>
            <a:off x="11187000" y="412848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948" y="0"/>
                </a:moveTo>
                <a:lnTo>
                  <a:pt x="0" y="0"/>
                </a:lnTo>
                <a:lnTo>
                  <a:pt x="0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8" name="object 441"/>
          <p:cNvSpPr/>
          <p:nvPr/>
        </p:nvSpPr>
        <p:spPr>
          <a:xfrm>
            <a:off x="11312280" y="3904200"/>
            <a:ext cx="1800" cy="1800"/>
          </a:xfrm>
          <a:custGeom>
            <a:avLst/>
            <a:gdLst>
              <a:gd name="textAreaLeft" fmla="*/ 0 w 1800"/>
              <a:gd name="textAreaRight" fmla="*/ 2160 w 180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1896" y="0"/>
                </a:moveTo>
                <a:lnTo>
                  <a:pt x="947" y="0"/>
                </a:lnTo>
                <a:lnTo>
                  <a:pt x="0" y="948"/>
                </a:lnTo>
                <a:lnTo>
                  <a:pt x="0" y="1897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9" name="object 442"/>
          <p:cNvSpPr/>
          <p:nvPr/>
        </p:nvSpPr>
        <p:spPr>
          <a:xfrm>
            <a:off x="11442240" y="5363280"/>
            <a:ext cx="1080" cy="1440"/>
          </a:xfrm>
          <a:custGeom>
            <a:avLst/>
            <a:gdLst>
              <a:gd name="textAreaLeft" fmla="*/ 0 w 1080"/>
              <a:gd name="textAreaRight" fmla="*/ 1440 w 108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70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0" name="object 443"/>
          <p:cNvSpPr/>
          <p:nvPr/>
        </p:nvSpPr>
        <p:spPr>
          <a:xfrm>
            <a:off x="12897720" y="3388320"/>
            <a:ext cx="1800" cy="3240"/>
          </a:xfrm>
          <a:custGeom>
            <a:avLst/>
            <a:gdLst>
              <a:gd name="textAreaLeft" fmla="*/ 0 w 1800"/>
              <a:gd name="textAreaRight" fmla="*/ 2160 w 1800"/>
              <a:gd name="textAreaTop" fmla="*/ 0 h 3240"/>
              <a:gd name="textAreaBottom" fmla="*/ 3600 h 3240"/>
            </a:gdLst>
            <a:ahLst/>
            <a:cxnLst/>
            <a:rect l="textAreaLeft" t="textAreaTop" r="textAreaRight" b="textAreaBottom"/>
            <a:pathLst>
              <a:path w="1904" h="3175">
                <a:moveTo>
                  <a:pt x="948" y="1897"/>
                </a:moveTo>
                <a:lnTo>
                  <a:pt x="0" y="1897"/>
                </a:lnTo>
                <a:lnTo>
                  <a:pt x="948" y="2844"/>
                </a:lnTo>
                <a:lnTo>
                  <a:pt x="948" y="1897"/>
                </a:lnTo>
                <a:close/>
              </a:path>
              <a:path w="1904" h="3175">
                <a:moveTo>
                  <a:pt x="1897" y="0"/>
                </a:moveTo>
                <a:lnTo>
                  <a:pt x="948" y="0"/>
                </a:lnTo>
                <a:lnTo>
                  <a:pt x="948" y="2844"/>
                </a:lnTo>
                <a:lnTo>
                  <a:pt x="1897" y="948"/>
                </a:lnTo>
                <a:lnTo>
                  <a:pt x="189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1" name="object 444"/>
          <p:cNvSpPr/>
          <p:nvPr/>
        </p:nvSpPr>
        <p:spPr>
          <a:xfrm>
            <a:off x="11489400" y="3654720"/>
            <a:ext cx="1080" cy="1080"/>
          </a:xfrm>
          <a:custGeom>
            <a:avLst/>
            <a:gdLst>
              <a:gd name="textAreaLeft" fmla="*/ 0 w 1080"/>
              <a:gd name="textAreaRight" fmla="*/ 1440 w 108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0"/>
                </a:moveTo>
                <a:lnTo>
                  <a:pt x="0" y="948"/>
                </a:lnTo>
                <a:lnTo>
                  <a:pt x="948" y="948"/>
                </a:lnTo>
                <a:lnTo>
                  <a:pt x="0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2" name="object 445"/>
          <p:cNvSpPr/>
          <p:nvPr/>
        </p:nvSpPr>
        <p:spPr>
          <a:xfrm>
            <a:off x="12888360" y="303192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904" h="1269">
                <a:moveTo>
                  <a:pt x="1896" y="0"/>
                </a:moveTo>
                <a:lnTo>
                  <a:pt x="0" y="0"/>
                </a:lnTo>
                <a:lnTo>
                  <a:pt x="0" y="947"/>
                </a:lnTo>
                <a:lnTo>
                  <a:pt x="1896" y="947"/>
                </a:lnTo>
                <a:lnTo>
                  <a:pt x="1896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3" name="object 446"/>
          <p:cNvSpPr/>
          <p:nvPr/>
        </p:nvSpPr>
        <p:spPr>
          <a:xfrm>
            <a:off x="12034800" y="2840760"/>
            <a:ext cx="1080" cy="1080"/>
          </a:xfrm>
          <a:custGeom>
            <a:avLst/>
            <a:gdLst>
              <a:gd name="textAreaLeft" fmla="*/ 0 w 1080"/>
              <a:gd name="textAreaRight" fmla="*/ 1440 w 108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948" y="0"/>
                </a:moveTo>
                <a:lnTo>
                  <a:pt x="0" y="0"/>
                </a:lnTo>
                <a:lnTo>
                  <a:pt x="0" y="948"/>
                </a:lnTo>
                <a:lnTo>
                  <a:pt x="948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4" name="object 447"/>
          <p:cNvSpPr/>
          <p:nvPr/>
        </p:nvSpPr>
        <p:spPr>
          <a:xfrm>
            <a:off x="12022560" y="2833920"/>
            <a:ext cx="1440" cy="1800"/>
          </a:xfrm>
          <a:custGeom>
            <a:avLst/>
            <a:gdLst>
              <a:gd name="textAreaLeft" fmla="*/ 0 w 1440"/>
              <a:gd name="textAreaRight" fmla="*/ 1800 w 1440"/>
              <a:gd name="textAreaTop" fmla="*/ 0 h 1800"/>
              <a:gd name="textAreaBottom" fmla="*/ 2160 h 180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948" y="0"/>
                </a:moveTo>
                <a:lnTo>
                  <a:pt x="0" y="0"/>
                </a:lnTo>
                <a:lnTo>
                  <a:pt x="0" y="1897"/>
                </a:lnTo>
                <a:lnTo>
                  <a:pt x="948" y="1897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5" name="object 448"/>
          <p:cNvSpPr/>
          <p:nvPr/>
        </p:nvSpPr>
        <p:spPr>
          <a:xfrm>
            <a:off x="12827880" y="3013560"/>
            <a:ext cx="1080" cy="1080"/>
          </a:xfrm>
          <a:custGeom>
            <a:avLst/>
            <a:gdLst>
              <a:gd name="textAreaLeft" fmla="*/ 0 w 1080"/>
              <a:gd name="textAreaRight" fmla="*/ 1440 w 108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6" name="object 449"/>
          <p:cNvSpPr/>
          <p:nvPr/>
        </p:nvSpPr>
        <p:spPr>
          <a:xfrm>
            <a:off x="12564720" y="336060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7" name="object 450"/>
          <p:cNvSpPr/>
          <p:nvPr/>
        </p:nvSpPr>
        <p:spPr>
          <a:xfrm>
            <a:off x="12677040" y="3321000"/>
            <a:ext cx="1440" cy="1440"/>
          </a:xfrm>
          <a:custGeom>
            <a:avLst/>
            <a:gdLst>
              <a:gd name="textAreaLeft" fmla="*/ 0 w 1440"/>
              <a:gd name="textAreaRight" fmla="*/ 1800 w 144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8" name="object 451"/>
          <p:cNvSpPr/>
          <p:nvPr/>
        </p:nvSpPr>
        <p:spPr>
          <a:xfrm>
            <a:off x="12672360" y="3214800"/>
            <a:ext cx="1440" cy="1080"/>
          </a:xfrm>
          <a:custGeom>
            <a:avLst/>
            <a:gdLst>
              <a:gd name="textAreaLeft" fmla="*/ 0 w 1440"/>
              <a:gd name="textAreaRight" fmla="*/ 1800 w 1440"/>
              <a:gd name="textAreaTop" fmla="*/ 0 h 1080"/>
              <a:gd name="textAreaBottom" fmla="*/ 1440 h 1080"/>
            </a:gdLst>
            <a:ahLst/>
            <a:cxnLst/>
            <a:rect l="textAreaLeft" t="textAreaTop" r="textAreaRight" b="textAreaBottom"/>
            <a:pathLst>
              <a:path w="1270" h="1269">
                <a:moveTo>
                  <a:pt x="0" y="948"/>
                </a:moveTo>
                <a:lnTo>
                  <a:pt x="948" y="948"/>
                </a:lnTo>
                <a:lnTo>
                  <a:pt x="948" y="0"/>
                </a:lnTo>
                <a:lnTo>
                  <a:pt x="0" y="0"/>
                </a:lnTo>
                <a:lnTo>
                  <a:pt x="0" y="948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9" name="object 452"/>
          <p:cNvSpPr/>
          <p:nvPr/>
        </p:nvSpPr>
        <p:spPr>
          <a:xfrm>
            <a:off x="12605760" y="297936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905">
                <a:moveTo>
                  <a:pt x="948" y="0"/>
                </a:moveTo>
                <a:lnTo>
                  <a:pt x="0" y="0"/>
                </a:lnTo>
                <a:lnTo>
                  <a:pt x="0" y="948"/>
                </a:lnTo>
                <a:lnTo>
                  <a:pt x="948" y="1897"/>
                </a:lnTo>
                <a:lnTo>
                  <a:pt x="948" y="948"/>
                </a:lnTo>
                <a:lnTo>
                  <a:pt x="1897" y="948"/>
                </a:lnTo>
                <a:lnTo>
                  <a:pt x="948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50" name="object 453"/>
          <p:cNvSpPr/>
          <p:nvPr/>
        </p:nvSpPr>
        <p:spPr>
          <a:xfrm>
            <a:off x="12725640" y="3256560"/>
            <a:ext cx="1080" cy="1440"/>
          </a:xfrm>
          <a:custGeom>
            <a:avLst/>
            <a:gdLst>
              <a:gd name="textAreaLeft" fmla="*/ 0 w 1080"/>
              <a:gd name="textAreaRight" fmla="*/ 1440 w 108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270" h="1905">
                <a:moveTo>
                  <a:pt x="947" y="0"/>
                </a:moveTo>
                <a:lnTo>
                  <a:pt x="0" y="0"/>
                </a:lnTo>
                <a:lnTo>
                  <a:pt x="0" y="1897"/>
                </a:lnTo>
                <a:lnTo>
                  <a:pt x="947" y="1897"/>
                </a:lnTo>
                <a:lnTo>
                  <a:pt x="947" y="0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51" name="object 454"/>
          <p:cNvSpPr/>
          <p:nvPr/>
        </p:nvSpPr>
        <p:spPr>
          <a:xfrm>
            <a:off x="12394440" y="3245040"/>
            <a:ext cx="1800" cy="1440"/>
          </a:xfrm>
          <a:custGeom>
            <a:avLst/>
            <a:gdLst>
              <a:gd name="textAreaLeft" fmla="*/ 0 w 1800"/>
              <a:gd name="textAreaRight" fmla="*/ 2160 w 1800"/>
              <a:gd name="textAreaTop" fmla="*/ 0 h 1440"/>
              <a:gd name="textAreaBottom" fmla="*/ 1800 h 1440"/>
            </a:gdLst>
            <a:ahLst/>
            <a:cxnLst/>
            <a:rect l="textAreaLeft" t="textAreaTop" r="textAreaRight" b="textAreaBottom"/>
            <a:pathLst>
              <a:path w="1904" h="1269">
                <a:moveTo>
                  <a:pt x="1897" y="947"/>
                </a:moveTo>
                <a:lnTo>
                  <a:pt x="0" y="947"/>
                </a:lnTo>
                <a:lnTo>
                  <a:pt x="0" y="0"/>
                </a:lnTo>
                <a:lnTo>
                  <a:pt x="1897" y="0"/>
                </a:lnTo>
                <a:lnTo>
                  <a:pt x="1897" y="947"/>
                </a:lnTo>
                <a:close/>
              </a:path>
            </a:pathLst>
          </a:custGeom>
          <a:solidFill>
            <a:srgbClr val="409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52" name="object 455"/>
          <p:cNvSpPr/>
          <p:nvPr/>
        </p:nvSpPr>
        <p:spPr>
          <a:xfrm rot="10431600">
            <a:off x="12242160" y="513360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3" name="object 456"/>
          <p:cNvSpPr/>
          <p:nvPr/>
        </p:nvSpPr>
        <p:spPr>
          <a:xfrm rot="6704400">
            <a:off x="12176640" y="514944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4" name="object 457"/>
          <p:cNvSpPr/>
          <p:nvPr/>
        </p:nvSpPr>
        <p:spPr>
          <a:xfrm rot="7482600">
            <a:off x="12141720" y="518940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5" name="object 458"/>
          <p:cNvSpPr/>
          <p:nvPr/>
        </p:nvSpPr>
        <p:spPr>
          <a:xfrm rot="8717400">
            <a:off x="12092760" y="522216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6" name="object 459"/>
          <p:cNvSpPr/>
          <p:nvPr/>
        </p:nvSpPr>
        <p:spPr>
          <a:xfrm rot="9124200">
            <a:off x="12064680" y="527904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7" name="object 460"/>
          <p:cNvSpPr/>
          <p:nvPr/>
        </p:nvSpPr>
        <p:spPr>
          <a:xfrm rot="6895200">
            <a:off x="12003480" y="532368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8" name="object 461"/>
          <p:cNvSpPr/>
          <p:nvPr/>
        </p:nvSpPr>
        <p:spPr>
          <a:xfrm rot="10207800">
            <a:off x="11937240" y="530532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9" name="object 462"/>
          <p:cNvSpPr/>
          <p:nvPr/>
        </p:nvSpPr>
        <p:spPr>
          <a:xfrm rot="9042600">
            <a:off x="11863440" y="530892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0" name="object 463"/>
          <p:cNvSpPr/>
          <p:nvPr/>
        </p:nvSpPr>
        <p:spPr>
          <a:xfrm rot="5713800">
            <a:off x="11905560" y="537264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1" name="object 464"/>
          <p:cNvSpPr/>
          <p:nvPr/>
        </p:nvSpPr>
        <p:spPr>
          <a:xfrm rot="1990800">
            <a:off x="13247280" y="423468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2" name="object 465"/>
          <p:cNvSpPr/>
          <p:nvPr/>
        </p:nvSpPr>
        <p:spPr>
          <a:xfrm rot="6903000">
            <a:off x="13251240" y="432540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3" name="object 466"/>
          <p:cNvSpPr/>
          <p:nvPr/>
        </p:nvSpPr>
        <p:spPr>
          <a:xfrm rot="2098800">
            <a:off x="13280040" y="436788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4" name="object 467"/>
          <p:cNvSpPr/>
          <p:nvPr/>
        </p:nvSpPr>
        <p:spPr>
          <a:xfrm rot="1626600">
            <a:off x="13330800" y="442080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5" name="object 468"/>
          <p:cNvSpPr/>
          <p:nvPr/>
        </p:nvSpPr>
        <p:spPr>
          <a:xfrm rot="8529000">
            <a:off x="13317840" y="44892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6" name="object 469"/>
          <p:cNvSpPr/>
          <p:nvPr/>
        </p:nvSpPr>
        <p:spPr>
          <a:xfrm rot="3169200">
            <a:off x="13367520" y="453924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7" name="object 470"/>
          <p:cNvSpPr/>
          <p:nvPr/>
        </p:nvSpPr>
        <p:spPr>
          <a:xfrm rot="4218000">
            <a:off x="13437720" y="458244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8" name="object 471"/>
          <p:cNvSpPr/>
          <p:nvPr/>
        </p:nvSpPr>
        <p:spPr>
          <a:xfrm rot="3235800">
            <a:off x="13429080" y="464328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9" name="object 472"/>
          <p:cNvSpPr/>
          <p:nvPr/>
        </p:nvSpPr>
        <p:spPr>
          <a:xfrm rot="3715800">
            <a:off x="13459680" y="471312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0" name="object 473"/>
          <p:cNvSpPr/>
          <p:nvPr/>
        </p:nvSpPr>
        <p:spPr>
          <a:xfrm rot="1930200">
            <a:off x="13458240" y="477468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1" name="object 474"/>
          <p:cNvSpPr/>
          <p:nvPr/>
        </p:nvSpPr>
        <p:spPr>
          <a:xfrm rot="8157000">
            <a:off x="13334400" y="4907520"/>
            <a:ext cx="213840" cy="47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760" rIns="0" bIns="0" anchor="t">
            <a:spAutoFit/>
          </a:bodyPr>
          <a:lstStyle/>
          <a:p>
            <a:pPr defTabSz="914400">
              <a:lnSpc>
                <a:spcPts val="326"/>
              </a:lnSpc>
              <a:spcBef>
                <a:spcPts val="45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 </a:t>
            </a:r>
            <a:r>
              <a:rPr lang="en-FR" sz="518" b="0" u="none" strike="noStrike" spc="-23" baseline="7000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r>
              <a:rPr lang="en-FR" sz="518" b="0" u="none" strike="noStrike" spc="6" baseline="7000">
                <a:solidFill>
                  <a:srgbClr val="4E4E4E"/>
                </a:solidFill>
                <a:effectLst/>
                <a:uFillTx/>
                <a:latin typeface="Arial"/>
              </a:rPr>
              <a:t> </a:t>
            </a:r>
            <a:r>
              <a:rPr lang="en-FR" sz="518" b="0" u="none" strike="noStrike" spc="-23" baseline="7000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5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2" name="object 475"/>
          <p:cNvSpPr/>
          <p:nvPr/>
        </p:nvSpPr>
        <p:spPr>
          <a:xfrm rot="13500000">
            <a:off x="13272120" y="501444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3" name="object 476"/>
          <p:cNvSpPr/>
          <p:nvPr/>
        </p:nvSpPr>
        <p:spPr>
          <a:xfrm rot="8294400">
            <a:off x="13221360" y="5042880"/>
            <a:ext cx="6768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4" name="object 477"/>
          <p:cNvSpPr/>
          <p:nvPr/>
        </p:nvSpPr>
        <p:spPr>
          <a:xfrm rot="13630200">
            <a:off x="13143240" y="50148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5" name="object 478"/>
          <p:cNvSpPr/>
          <p:nvPr/>
        </p:nvSpPr>
        <p:spPr>
          <a:xfrm rot="13917600">
            <a:off x="13083840" y="495324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6" name="object 479"/>
          <p:cNvSpPr/>
          <p:nvPr/>
        </p:nvSpPr>
        <p:spPr>
          <a:xfrm rot="8819400">
            <a:off x="13043520" y="489348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7" name="object 480"/>
          <p:cNvSpPr/>
          <p:nvPr/>
        </p:nvSpPr>
        <p:spPr>
          <a:xfrm rot="6407400">
            <a:off x="12985560" y="490896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8" name="object 481"/>
          <p:cNvSpPr/>
          <p:nvPr/>
        </p:nvSpPr>
        <p:spPr>
          <a:xfrm rot="13500000">
            <a:off x="12900240" y="493236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9" name="object 482"/>
          <p:cNvSpPr/>
          <p:nvPr/>
        </p:nvSpPr>
        <p:spPr>
          <a:xfrm rot="7191600">
            <a:off x="12873960" y="49716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0" name="object 483"/>
          <p:cNvSpPr/>
          <p:nvPr/>
        </p:nvSpPr>
        <p:spPr>
          <a:xfrm rot="13317600">
            <a:off x="12801600" y="49860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1" name="object 484"/>
          <p:cNvSpPr/>
          <p:nvPr/>
        </p:nvSpPr>
        <p:spPr>
          <a:xfrm rot="13811400">
            <a:off x="12746880" y="49320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2" name="object 485"/>
          <p:cNvSpPr/>
          <p:nvPr/>
        </p:nvSpPr>
        <p:spPr>
          <a:xfrm rot="7800000">
            <a:off x="12699000" y="493812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3" name="object 486"/>
          <p:cNvSpPr/>
          <p:nvPr/>
        </p:nvSpPr>
        <p:spPr>
          <a:xfrm rot="7674000">
            <a:off x="12639600" y="5001120"/>
            <a:ext cx="6804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4" name="object 487"/>
          <p:cNvSpPr/>
          <p:nvPr/>
        </p:nvSpPr>
        <p:spPr>
          <a:xfrm rot="6349200">
            <a:off x="12598560" y="507204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5" name="object 488"/>
          <p:cNvSpPr/>
          <p:nvPr/>
        </p:nvSpPr>
        <p:spPr>
          <a:xfrm rot="6895200">
            <a:off x="12548160" y="513504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6" name="object 489"/>
          <p:cNvSpPr/>
          <p:nvPr/>
        </p:nvSpPr>
        <p:spPr>
          <a:xfrm rot="13266000">
            <a:off x="12468600" y="511488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7" name="object 490"/>
          <p:cNvSpPr/>
          <p:nvPr/>
        </p:nvSpPr>
        <p:spPr>
          <a:xfrm rot="13435200">
            <a:off x="12403800" y="505512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8" name="object 491"/>
          <p:cNvSpPr/>
          <p:nvPr/>
        </p:nvSpPr>
        <p:spPr>
          <a:xfrm rot="8514600">
            <a:off x="12350520" y="506160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9" name="object 492"/>
          <p:cNvSpPr/>
          <p:nvPr/>
        </p:nvSpPr>
        <p:spPr>
          <a:xfrm rot="6772800">
            <a:off x="12291120" y="511452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0" name="object 493"/>
          <p:cNvSpPr/>
          <p:nvPr/>
        </p:nvSpPr>
        <p:spPr>
          <a:xfrm rot="17761200">
            <a:off x="13228920" y="42138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1" name="object 494"/>
          <p:cNvSpPr/>
          <p:nvPr/>
        </p:nvSpPr>
        <p:spPr>
          <a:xfrm rot="19801800">
            <a:off x="13294800" y="415044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2" name="object 495"/>
          <p:cNvSpPr/>
          <p:nvPr/>
        </p:nvSpPr>
        <p:spPr>
          <a:xfrm rot="13734000">
            <a:off x="13345200" y="409608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3" name="object 496"/>
          <p:cNvSpPr/>
          <p:nvPr/>
        </p:nvSpPr>
        <p:spPr>
          <a:xfrm rot="238800">
            <a:off x="13412520" y="40590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4" name="object 497"/>
          <p:cNvSpPr/>
          <p:nvPr/>
        </p:nvSpPr>
        <p:spPr>
          <a:xfrm rot="18900000">
            <a:off x="13437720" y="402228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5" name="object 498"/>
          <p:cNvSpPr/>
          <p:nvPr/>
        </p:nvSpPr>
        <p:spPr>
          <a:xfrm rot="10670400">
            <a:off x="13449960" y="397116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6" name="object 499"/>
          <p:cNvSpPr/>
          <p:nvPr/>
        </p:nvSpPr>
        <p:spPr>
          <a:xfrm rot="18835800">
            <a:off x="13430160" y="3890520"/>
            <a:ext cx="6804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7" name="object 500"/>
          <p:cNvSpPr/>
          <p:nvPr/>
        </p:nvSpPr>
        <p:spPr>
          <a:xfrm rot="16071600">
            <a:off x="13428360" y="38214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8" name="object 501"/>
          <p:cNvSpPr/>
          <p:nvPr/>
        </p:nvSpPr>
        <p:spPr>
          <a:xfrm rot="20709000">
            <a:off x="13440600" y="373824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9" name="object 502"/>
          <p:cNvSpPr/>
          <p:nvPr/>
        </p:nvSpPr>
        <p:spPr>
          <a:xfrm rot="14515800">
            <a:off x="13486680" y="369216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0" name="object 503"/>
          <p:cNvSpPr/>
          <p:nvPr/>
        </p:nvSpPr>
        <p:spPr>
          <a:xfrm rot="18257400">
            <a:off x="13515480" y="361692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1" name="object 504"/>
          <p:cNvSpPr/>
          <p:nvPr/>
        </p:nvSpPr>
        <p:spPr>
          <a:xfrm rot="16623000">
            <a:off x="13574160" y="356076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2" name="object 505"/>
          <p:cNvSpPr/>
          <p:nvPr/>
        </p:nvSpPr>
        <p:spPr>
          <a:xfrm rot="17948400">
            <a:off x="13615560" y="3486600"/>
            <a:ext cx="6804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3" name="object 506"/>
          <p:cNvSpPr/>
          <p:nvPr/>
        </p:nvSpPr>
        <p:spPr>
          <a:xfrm rot="18717600">
            <a:off x="13644720" y="34110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4" name="object 507"/>
          <p:cNvSpPr/>
          <p:nvPr/>
        </p:nvSpPr>
        <p:spPr>
          <a:xfrm rot="19497600">
            <a:off x="13653360" y="335628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5" name="object 508"/>
          <p:cNvSpPr/>
          <p:nvPr/>
        </p:nvSpPr>
        <p:spPr>
          <a:xfrm rot="19808400">
            <a:off x="13662000" y="330948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6" name="object 509"/>
          <p:cNvSpPr/>
          <p:nvPr/>
        </p:nvSpPr>
        <p:spPr>
          <a:xfrm rot="164400">
            <a:off x="13721400" y="327420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80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14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7" name="object 510"/>
          <p:cNvSpPr/>
          <p:nvPr/>
        </p:nvSpPr>
        <p:spPr>
          <a:xfrm rot="19906800">
            <a:off x="13775400" y="3250080"/>
            <a:ext cx="6696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8" name="object 511"/>
          <p:cNvSpPr/>
          <p:nvPr/>
        </p:nvSpPr>
        <p:spPr>
          <a:xfrm rot="18912600">
            <a:off x="13826160" y="3195000"/>
            <a:ext cx="6804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9" name="object 512"/>
          <p:cNvSpPr/>
          <p:nvPr/>
        </p:nvSpPr>
        <p:spPr>
          <a:xfrm rot="19017000">
            <a:off x="13875840" y="3146400"/>
            <a:ext cx="6732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0" name="object 513"/>
          <p:cNvSpPr/>
          <p:nvPr/>
        </p:nvSpPr>
        <p:spPr>
          <a:xfrm rot="16620600">
            <a:off x="13896720" y="307476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1" name="object 514"/>
          <p:cNvSpPr/>
          <p:nvPr/>
        </p:nvSpPr>
        <p:spPr>
          <a:xfrm rot="18364200">
            <a:off x="13921560" y="298728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2" name="object 515"/>
          <p:cNvSpPr/>
          <p:nvPr/>
        </p:nvSpPr>
        <p:spPr>
          <a:xfrm rot="18705600">
            <a:off x="13977360" y="292464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3" name="object 516"/>
          <p:cNvSpPr/>
          <p:nvPr/>
        </p:nvSpPr>
        <p:spPr>
          <a:xfrm rot="18180600">
            <a:off x="14037120" y="286164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4" name="object 517"/>
          <p:cNvSpPr/>
          <p:nvPr/>
        </p:nvSpPr>
        <p:spPr>
          <a:xfrm rot="14101800">
            <a:off x="14017680" y="2796120"/>
            <a:ext cx="67320" cy="4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54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5" name="object 518"/>
          <p:cNvSpPr/>
          <p:nvPr/>
        </p:nvSpPr>
        <p:spPr>
          <a:xfrm rot="15070800">
            <a:off x="13961880" y="2726280"/>
            <a:ext cx="6696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6" name="object 519"/>
          <p:cNvSpPr/>
          <p:nvPr/>
        </p:nvSpPr>
        <p:spPr>
          <a:xfrm rot="11037600">
            <a:off x="13890240" y="2667240"/>
            <a:ext cx="67680" cy="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defTabSz="914400">
              <a:lnSpc>
                <a:spcPts val="349"/>
              </a:lnSpc>
              <a:spcBef>
                <a:spcPts val="20"/>
              </a:spcBef>
            </a:pPr>
            <a:r>
              <a:rPr lang="en-FR" sz="350" b="0" u="none" strike="noStrike" spc="-14">
                <a:solidFill>
                  <a:srgbClr val="4E4E4E"/>
                </a:solidFill>
                <a:effectLst/>
                <a:uFillTx/>
                <a:latin typeface="Arial"/>
              </a:rPr>
              <a:t>G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7" name="object 520"/>
          <p:cNvSpPr/>
          <p:nvPr/>
        </p:nvSpPr>
        <p:spPr>
          <a:xfrm>
            <a:off x="13232520" y="2848320"/>
            <a:ext cx="389520" cy="258120"/>
          </a:xfrm>
          <a:prstGeom prst="rect">
            <a:avLst/>
          </a:prstGeom>
          <a:blipFill rotWithShape="0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18" name="object 521"/>
          <p:cNvSpPr/>
          <p:nvPr/>
        </p:nvSpPr>
        <p:spPr>
          <a:xfrm>
            <a:off x="14222880" y="3269520"/>
            <a:ext cx="326520" cy="326160"/>
          </a:xfrm>
          <a:custGeom>
            <a:avLst/>
            <a:gdLst>
              <a:gd name="textAreaLeft" fmla="*/ 0 w 326520"/>
              <a:gd name="textAreaRight" fmla="*/ 326880 w 326520"/>
              <a:gd name="textAreaTop" fmla="*/ 0 h 326160"/>
              <a:gd name="textAreaBottom" fmla="*/ 326520 h 326160"/>
            </a:gdLst>
            <a:ahLst/>
            <a:cxnLst/>
            <a:rect l="textAreaLeft" t="textAreaTop" r="textAreaRight" b="textAreaBottom"/>
            <a:pathLst>
              <a:path w="281940" h="281939">
                <a:moveTo>
                  <a:pt x="0" y="281704"/>
                </a:moveTo>
                <a:lnTo>
                  <a:pt x="281704" y="281704"/>
                </a:lnTo>
                <a:lnTo>
                  <a:pt x="281704" y="0"/>
                </a:lnTo>
                <a:lnTo>
                  <a:pt x="0" y="0"/>
                </a:lnTo>
                <a:lnTo>
                  <a:pt x="0" y="281704"/>
                </a:lnTo>
                <a:close/>
              </a:path>
            </a:pathLst>
          </a:custGeom>
          <a:solidFill>
            <a:srgbClr val="E6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19" name="object 522"/>
          <p:cNvSpPr/>
          <p:nvPr/>
        </p:nvSpPr>
        <p:spPr>
          <a:xfrm>
            <a:off x="14265720" y="3220920"/>
            <a:ext cx="241560" cy="32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76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16"/>
              </a:spcBef>
            </a:pPr>
            <a:r>
              <a:rPr lang="en-FR" sz="2050" b="0" u="none" strike="noStrike" spc="-40">
                <a:solidFill>
                  <a:srgbClr val="FFFFFF"/>
                </a:solidFill>
                <a:effectLst/>
                <a:uFillTx/>
                <a:latin typeface="Arial"/>
              </a:rPr>
              <a:t>Ñ</a:t>
            </a:r>
            <a:endParaRPr lang="en-US" sz="20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0" name="object 523"/>
          <p:cNvSpPr/>
          <p:nvPr/>
        </p:nvSpPr>
        <p:spPr>
          <a:xfrm>
            <a:off x="11707200" y="4024080"/>
            <a:ext cx="1487520" cy="1106640"/>
          </a:xfrm>
          <a:prstGeom prst="rect">
            <a:avLst/>
          </a:prstGeom>
          <a:blipFill rotWithShape="0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1" name="object 524"/>
          <p:cNvSpPr/>
          <p:nvPr/>
        </p:nvSpPr>
        <p:spPr>
          <a:xfrm>
            <a:off x="12340800" y="3990600"/>
            <a:ext cx="674280" cy="1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6"/>
              </a:spcBef>
            </a:pPr>
            <a:r>
              <a:rPr lang="en-FR" sz="6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HALHF</a:t>
            </a:r>
            <a:r>
              <a:rPr lang="en-FR" sz="600" b="1" u="none" strike="noStrike" spc="-34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6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550GeV</a:t>
            </a:r>
            <a:endParaRPr lang="en-US" sz="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2" name="object 525"/>
          <p:cNvSpPr/>
          <p:nvPr/>
        </p:nvSpPr>
        <p:spPr>
          <a:xfrm>
            <a:off x="11691720" y="4736160"/>
            <a:ext cx="674280" cy="1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6"/>
              </a:spcBef>
            </a:pPr>
            <a:r>
              <a:rPr lang="en-FR" sz="6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HALHF</a:t>
            </a:r>
            <a:r>
              <a:rPr lang="en-FR" sz="600" b="1" u="none" strike="noStrike" spc="-34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6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380GeV</a:t>
            </a:r>
            <a:endParaRPr lang="en-US" sz="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3" name="object 526"/>
          <p:cNvSpPr/>
          <p:nvPr/>
        </p:nvSpPr>
        <p:spPr>
          <a:xfrm>
            <a:off x="11969640" y="4296600"/>
            <a:ext cx="983880" cy="30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12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19"/>
              </a:spcBef>
            </a:pPr>
            <a:r>
              <a:rPr lang="en-FR" sz="600" b="1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HALHF 250GeV</a:t>
            </a:r>
            <a:r>
              <a:rPr lang="en-FR" sz="600" b="1" u="none" strike="noStrike" spc="12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868" b="0" u="none" strike="noStrike" spc="119" baseline="-6000">
                <a:solidFill>
                  <a:srgbClr val="FFFFFF"/>
                </a:solidFill>
                <a:effectLst/>
                <a:uFillTx/>
                <a:latin typeface="Arial"/>
              </a:rPr>
              <a:t>!</a:t>
            </a:r>
            <a:r>
              <a:rPr lang="en-FR" sz="850" b="0" u="none" strike="noStrike" spc="79">
                <a:solidFill>
                  <a:schemeClr val="dk1"/>
                </a:solidFill>
                <a:effectLst/>
                <a:uFillTx/>
                <a:latin typeface="Arial"/>
              </a:rPr>
              <a:t>!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4" name="object 527"/>
          <p:cNvSpPr/>
          <p:nvPr/>
        </p:nvSpPr>
        <p:spPr>
          <a:xfrm>
            <a:off x="12498840" y="5195160"/>
            <a:ext cx="340920" cy="12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6"/>
              </a:spcBef>
            </a:pPr>
            <a:r>
              <a:rPr lang="en-FR" sz="750" b="1" u="none" strike="noStrike" spc="-11">
                <a:solidFill>
                  <a:srgbClr val="FFFFFF"/>
                </a:solidFill>
                <a:effectLst/>
                <a:uFillTx/>
                <a:latin typeface="Arial"/>
              </a:rPr>
              <a:t>CERN</a:t>
            </a:r>
            <a:endParaRPr lang="en-US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5" name="object 528"/>
          <p:cNvSpPr/>
          <p:nvPr/>
        </p:nvSpPr>
        <p:spPr>
          <a:xfrm>
            <a:off x="10843560" y="2679480"/>
            <a:ext cx="3742560" cy="720"/>
          </a:xfrm>
          <a:custGeom>
            <a:avLst/>
            <a:gdLst>
              <a:gd name="textAreaLeft" fmla="*/ 0 w 3742560"/>
              <a:gd name="textAreaRight" fmla="*/ 3742920 w 3742560"/>
              <a:gd name="textAreaTop" fmla="*/ 0 h 720"/>
              <a:gd name="textAreaBottom" fmla="*/ 1080 h 720"/>
            </a:gdLst>
            <a:ahLst/>
            <a:cxnLst/>
            <a:rect l="textAreaLeft" t="textAreaTop" r="textAreaRight" b="textAreaBottom"/>
            <a:pathLst>
              <a:path w="3228340">
                <a:moveTo>
                  <a:pt x="3228176" y="0"/>
                </a:moveTo>
                <a:lnTo>
                  <a:pt x="0" y="0"/>
                </a:lnTo>
              </a:path>
            </a:pathLst>
          </a:custGeom>
          <a:noFill/>
          <a:ln w="50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6" name="object 529"/>
          <p:cNvSpPr/>
          <p:nvPr/>
        </p:nvSpPr>
        <p:spPr>
          <a:xfrm>
            <a:off x="10855800" y="2843640"/>
            <a:ext cx="904320" cy="474840"/>
          </a:xfrm>
          <a:custGeom>
            <a:avLst/>
            <a:gdLst>
              <a:gd name="textAreaLeft" fmla="*/ 0 w 904320"/>
              <a:gd name="textAreaRight" fmla="*/ 904680 w 904320"/>
              <a:gd name="textAreaTop" fmla="*/ 0 h 474840"/>
              <a:gd name="textAreaBottom" fmla="*/ 475200 h 474840"/>
            </a:gdLst>
            <a:ahLst/>
            <a:cxnLst/>
            <a:rect l="textAreaLeft" t="textAreaTop" r="textAreaRight" b="textAreaBottom"/>
            <a:pathLst>
              <a:path w="780415" h="410210">
                <a:moveTo>
                  <a:pt x="0" y="409658"/>
                </a:moveTo>
                <a:lnTo>
                  <a:pt x="780143" y="409658"/>
                </a:lnTo>
                <a:lnTo>
                  <a:pt x="780143" y="0"/>
                </a:lnTo>
                <a:lnTo>
                  <a:pt x="0" y="0"/>
                </a:lnTo>
                <a:lnTo>
                  <a:pt x="0" y="40965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7" name="object 530"/>
          <p:cNvSpPr/>
          <p:nvPr/>
        </p:nvSpPr>
        <p:spPr>
          <a:xfrm>
            <a:off x="10917000" y="3123360"/>
            <a:ext cx="139320" cy="360"/>
          </a:xfrm>
          <a:custGeom>
            <a:avLst/>
            <a:gdLst>
              <a:gd name="textAreaLeft" fmla="*/ 0 w 139320"/>
              <a:gd name="textAreaRight" fmla="*/ 139680 w 13932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20650">
                <a:moveTo>
                  <a:pt x="0" y="0"/>
                </a:moveTo>
                <a:lnTo>
                  <a:pt x="120175" y="0"/>
                </a:lnTo>
              </a:path>
            </a:pathLst>
          </a:custGeom>
          <a:noFill/>
          <a:ln w="40320">
            <a:solidFill>
              <a:srgbClr val="EF7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8" name="object 531"/>
          <p:cNvSpPr/>
          <p:nvPr/>
        </p:nvSpPr>
        <p:spPr>
          <a:xfrm>
            <a:off x="10917000" y="3039120"/>
            <a:ext cx="139320" cy="360"/>
          </a:xfrm>
          <a:custGeom>
            <a:avLst/>
            <a:gdLst>
              <a:gd name="textAreaLeft" fmla="*/ 0 w 139320"/>
              <a:gd name="textAreaRight" fmla="*/ 139680 w 13932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20650">
                <a:moveTo>
                  <a:pt x="0" y="0"/>
                </a:moveTo>
                <a:lnTo>
                  <a:pt x="120175" y="0"/>
                </a:lnTo>
              </a:path>
            </a:pathLst>
          </a:custGeom>
          <a:noFill/>
          <a:ln w="40320">
            <a:solidFill>
              <a:srgbClr val="E33D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9" name="object 532"/>
          <p:cNvSpPr/>
          <p:nvPr/>
        </p:nvSpPr>
        <p:spPr>
          <a:xfrm>
            <a:off x="10855800" y="2869560"/>
            <a:ext cx="904320" cy="31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2400" rIns="0" bIns="0" anchor="t">
            <a:spAutoFit/>
          </a:bodyPr>
          <a:lstStyle/>
          <a:p>
            <a:pPr marL="47160" defTabSz="914400">
              <a:lnSpc>
                <a:spcPct val="100000"/>
              </a:lnSpc>
              <a:spcBef>
                <a:spcPts val="255"/>
              </a:spcBef>
            </a:pPr>
            <a:r>
              <a:rPr lang="en-FR" sz="450" b="1" u="none" strike="noStrike" spc="6">
                <a:solidFill>
                  <a:schemeClr val="dk1"/>
                </a:solidFill>
                <a:effectLst/>
                <a:uFillTx/>
                <a:latin typeface="Arial"/>
              </a:rPr>
              <a:t>HALHF</a:t>
            </a:r>
            <a:endParaRPr lang="en-US" sz="4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200" defTabSz="914400">
              <a:lnSpc>
                <a:spcPct val="100000"/>
              </a:lnSpc>
              <a:spcBef>
                <a:spcPts val="156"/>
              </a:spcBef>
            </a:pPr>
            <a:r>
              <a:rPr lang="en-FR" sz="350" b="1" u="none" strike="noStrike" spc="45">
                <a:solidFill>
                  <a:schemeClr val="dk1"/>
                </a:solidFill>
                <a:effectLst/>
                <a:uFillTx/>
                <a:latin typeface="Arial"/>
              </a:rPr>
              <a:t>250 </a:t>
            </a:r>
            <a:r>
              <a:rPr lang="en-FR" sz="350" b="1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GeV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-</a:t>
            </a:r>
            <a:r>
              <a:rPr lang="en-FR" sz="350" b="0" u="none" strike="noStrike" spc="-60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35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4.9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km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200" defTabSz="914400">
              <a:lnSpc>
                <a:spcPct val="100000"/>
              </a:lnSpc>
              <a:spcBef>
                <a:spcPts val="150"/>
              </a:spcBef>
            </a:pPr>
            <a:r>
              <a:rPr lang="en-FR" sz="350" b="1" u="none" strike="noStrike" spc="45">
                <a:solidFill>
                  <a:schemeClr val="dk1"/>
                </a:solidFill>
                <a:effectLst/>
                <a:uFillTx/>
                <a:latin typeface="Arial"/>
              </a:rPr>
              <a:t>380</a:t>
            </a:r>
            <a:r>
              <a:rPr lang="en-FR" sz="350" b="1" u="none" strike="noStrike" spc="-5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350" b="1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GeV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- </a:t>
            </a:r>
            <a:r>
              <a:rPr lang="en-FR" sz="350" b="0" u="none" strike="noStrike" spc="14">
                <a:solidFill>
                  <a:schemeClr val="dk1"/>
                </a:solidFill>
                <a:effectLst/>
                <a:uFillTx/>
                <a:latin typeface="Arial"/>
              </a:rPr>
              <a:t>6.5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km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200" defTabSz="914400">
              <a:lnSpc>
                <a:spcPct val="100000"/>
              </a:lnSpc>
              <a:spcBef>
                <a:spcPts val="139"/>
              </a:spcBef>
            </a:pPr>
            <a:r>
              <a:rPr lang="en-FR" sz="350" b="1" u="none" strike="noStrike" spc="45">
                <a:solidFill>
                  <a:schemeClr val="dk1"/>
                </a:solidFill>
                <a:effectLst/>
                <a:uFillTx/>
                <a:latin typeface="Arial"/>
              </a:rPr>
              <a:t>550</a:t>
            </a:r>
            <a:r>
              <a:rPr lang="en-FR" sz="350" b="1" u="none" strike="noStrike" spc="-5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350" b="1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GeV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- </a:t>
            </a:r>
            <a:r>
              <a:rPr lang="en-FR" sz="350" b="0" u="none" strike="noStrike" spc="14">
                <a:solidFill>
                  <a:schemeClr val="dk1"/>
                </a:solidFill>
                <a:effectLst/>
                <a:uFillTx/>
                <a:latin typeface="Arial"/>
              </a:rPr>
              <a:t>8.4 </a:t>
            </a:r>
            <a:r>
              <a:rPr lang="en-FR" sz="35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km</a:t>
            </a:r>
            <a:endParaRPr lang="en-US" sz="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0" name="object 533"/>
          <p:cNvSpPr/>
          <p:nvPr/>
        </p:nvSpPr>
        <p:spPr>
          <a:xfrm>
            <a:off x="10917000" y="3218400"/>
            <a:ext cx="139320" cy="360"/>
          </a:xfrm>
          <a:custGeom>
            <a:avLst/>
            <a:gdLst>
              <a:gd name="textAreaLeft" fmla="*/ 0 w 139320"/>
              <a:gd name="textAreaRight" fmla="*/ 139680 w 13932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120650">
                <a:moveTo>
                  <a:pt x="0" y="0"/>
                </a:moveTo>
                <a:lnTo>
                  <a:pt x="120175" y="0"/>
                </a:lnTo>
              </a:path>
            </a:pathLst>
          </a:custGeom>
          <a:noFill/>
          <a:ln w="40320">
            <a:solidFill>
              <a:srgbClr val="EFB5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Alternative Collider Mode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2" name="PlaceHolder 2"/>
          <p:cNvSpPr>
            <a:spLocks noGrp="1"/>
          </p:cNvSpPr>
          <p:nvPr>
            <p:ph/>
          </p:nvPr>
        </p:nvSpPr>
        <p:spPr>
          <a:xfrm>
            <a:off x="694440" y="1479960"/>
            <a:ext cx="15709320" cy="622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100000"/>
              </a:lnSpc>
              <a:spcBef>
                <a:spcPts val="2795"/>
              </a:spcBef>
              <a:buNone/>
              <a:tabLst>
                <a:tab pos="0" algn="l"/>
              </a:tabLst>
            </a:pPr>
            <a:r>
              <a:rPr lang="en-US" sz="2000" b="1" u="none" strike="noStrike">
                <a:solidFill>
                  <a:srgbClr val="C00000"/>
                </a:solidFill>
                <a:effectLst/>
                <a:uFillTx/>
                <a:latin typeface="Arial"/>
              </a:rPr>
              <a:t>Photon Collider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33" name="pasted-movie.png 1" descr="pasted-movie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94680" y="2103120"/>
            <a:ext cx="11552400" cy="377172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734" name="Textplatzhalter 1"/>
          <p:cNvSpPr/>
          <p:nvPr/>
        </p:nvSpPr>
        <p:spPr>
          <a:xfrm>
            <a:off x="972000" y="6099120"/>
            <a:ext cx="15142680" cy="19828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595800" lvl="1" indent="-230760" defTabSz="876600">
              <a:lnSpc>
                <a:spcPct val="100000"/>
              </a:lnSpc>
              <a:spcBef>
                <a:spcPts val="499"/>
              </a:spcBef>
              <a:buClr>
                <a:srgbClr val="002060"/>
              </a:buClr>
              <a:buFont typeface="Symbol" charset="2"/>
              <a:buChar char=""/>
              <a:tabLst>
                <a:tab pos="329760" algn="l"/>
              </a:tabLst>
            </a:pPr>
            <a:r>
              <a:rPr lang="en-US" sz="2000" b="0" u="none" strike="noStrike">
                <a:solidFill>
                  <a:srgbClr val="002060"/>
                </a:solidFill>
                <a:effectLst/>
                <a:uFillTx/>
                <a:latin typeface="Arial"/>
                <a:ea typeface="Times New Roman"/>
              </a:rPr>
              <a:t>complementary physics case, e.g. self-coupling in 𝛾𝛾 -&gt; HH with different BSM behavior than e+e- / pp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5800" lvl="1" indent="-230760" defTabSz="876600">
              <a:lnSpc>
                <a:spcPct val="100000"/>
              </a:lnSpc>
              <a:spcBef>
                <a:spcPts val="499"/>
              </a:spcBef>
              <a:buClr>
                <a:srgbClr val="002060"/>
              </a:buClr>
              <a:buFont typeface="Symbol" charset="2"/>
              <a:buChar char=""/>
              <a:tabLst>
                <a:tab pos="329760" algn="l"/>
              </a:tabLst>
            </a:pPr>
            <a:r>
              <a:rPr lang="en-US" sz="2000" b="0" u="none" strike="noStrike">
                <a:solidFill>
                  <a:srgbClr val="002060"/>
                </a:solidFill>
                <a:effectLst/>
                <a:uFillTx/>
                <a:latin typeface="Arial"/>
                <a:ea typeface="Times New Roman"/>
              </a:rPr>
              <a:t>install in one  of the IPs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5800" lvl="1" indent="-230760" defTabSz="876600">
              <a:lnSpc>
                <a:spcPct val="100000"/>
              </a:lnSpc>
              <a:spcBef>
                <a:spcPts val="499"/>
              </a:spcBef>
              <a:buClr>
                <a:srgbClr val="002060"/>
              </a:buClr>
              <a:buFont typeface="Symbol" charset="2"/>
              <a:buChar char=""/>
              <a:tabLst>
                <a:tab pos="329760" algn="l"/>
              </a:tabLst>
            </a:pPr>
            <a:r>
              <a:rPr lang="en-US" sz="2000" b="0" u="none" strike="noStrike">
                <a:solidFill>
                  <a:srgbClr val="002060"/>
                </a:solidFill>
                <a:effectLst/>
                <a:uFillTx/>
                <a:latin typeface="Arial"/>
                <a:ea typeface="Times New Roman"/>
              </a:rPr>
              <a:t>either classic way with optical lasers or XCC-like with X-ray lasers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5" name="TextBox 58"/>
          <p:cNvSpPr/>
          <p:nvPr/>
        </p:nvSpPr>
        <p:spPr>
          <a:xfrm>
            <a:off x="1613160" y="2456640"/>
            <a:ext cx="355572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Layout of the XCC photon collider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PlaceHolder 1"/>
          <p:cNvSpPr>
            <a:spLocks noGrp="1"/>
          </p:cNvSpPr>
          <p:nvPr>
            <p:ph type="title"/>
          </p:nvPr>
        </p:nvSpPr>
        <p:spPr>
          <a:xfrm>
            <a:off x="1382760" y="7056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Luminosity Booster – Recovery Linacs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7" name="PlaceHolder 2"/>
          <p:cNvSpPr>
            <a:spLocks noGrp="1"/>
          </p:cNvSpPr>
          <p:nvPr>
            <p:ph type="title"/>
          </p:nvPr>
        </p:nvSpPr>
        <p:spPr>
          <a:xfrm>
            <a:off x="1081080" y="1047600"/>
            <a:ext cx="12721320" cy="586440"/>
          </a:xfrm>
          <a:prstGeom prst="rect">
            <a:avLst/>
          </a:prstGeom>
          <a:noFill/>
          <a:ln w="0">
            <a:noFill/>
          </a:ln>
        </p:spPr>
        <p:txBody>
          <a:bodyPr lIns="0" tIns="12600" rIns="0" bIns="0" anchor="t">
            <a:spAutoFit/>
          </a:bodyPr>
          <a:lstStyle/>
          <a:p>
            <a:pPr marL="12600" indent="0">
              <a:lnSpc>
                <a:spcPct val="100000"/>
              </a:lnSpc>
              <a:spcBef>
                <a:spcPts val="99"/>
              </a:spcBef>
              <a:buNone/>
            </a:pP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Energy- </a:t>
            </a:r>
            <a:r>
              <a:rPr lang="en-US" sz="3200" b="1" u="none" strike="noStrike">
                <a:solidFill>
                  <a:srgbClr val="458200"/>
                </a:solidFill>
                <a:effectLst/>
                <a:uFillTx/>
                <a:latin typeface="Arial"/>
              </a:rPr>
              <a:t>&amp; </a:t>
            </a: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Particle Recovery </a:t>
            </a:r>
            <a:r>
              <a:rPr lang="en-US" sz="3200" b="1" u="none" strike="noStrike">
                <a:solidFill>
                  <a:srgbClr val="458200"/>
                </a:solidFill>
                <a:effectLst/>
                <a:uFillTx/>
                <a:latin typeface="Arial"/>
              </a:rPr>
              <a:t>as </a:t>
            </a: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path </a:t>
            </a:r>
            <a:r>
              <a:rPr lang="en-US" sz="3200" b="1" u="none" strike="noStrike">
                <a:solidFill>
                  <a:srgbClr val="458200"/>
                </a:solidFill>
                <a:effectLst/>
                <a:uFillTx/>
                <a:latin typeface="Arial"/>
              </a:rPr>
              <a:t>to </a:t>
            </a: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High</a:t>
            </a:r>
            <a:r>
              <a:rPr lang="en-US" sz="3200" b="1" u="none" strike="noStrike" spc="34">
                <a:solidFill>
                  <a:srgbClr val="458200"/>
                </a:solidFill>
                <a:effectLst/>
                <a:uFillTx/>
                <a:latin typeface="Arial"/>
              </a:rPr>
              <a:t> </a:t>
            </a:r>
            <a:r>
              <a:rPr lang="en-US" sz="3200" b="1" u="none" strike="noStrike" spc="-6">
                <a:solidFill>
                  <a:srgbClr val="458200"/>
                </a:solidFill>
                <a:effectLst/>
                <a:uFillTx/>
                <a:latin typeface="Arial"/>
              </a:rPr>
              <a:t>Luminosities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8" name="object 535"/>
          <p:cNvSpPr/>
          <p:nvPr/>
        </p:nvSpPr>
        <p:spPr>
          <a:xfrm>
            <a:off x="1038240" y="1470240"/>
            <a:ext cx="7621200" cy="32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8160" rIns="0" bIns="0" anchor="t">
            <a:spAutoFit/>
          </a:bodyPr>
          <a:lstStyle/>
          <a:p>
            <a:pPr marL="50040" defTabSz="914400">
              <a:lnSpc>
                <a:spcPct val="100000"/>
              </a:lnSpc>
              <a:spcBef>
                <a:spcPts val="1009"/>
              </a:spcBef>
            </a:pPr>
            <a:r>
              <a:rPr lang="en-FR" sz="1800" b="1" u="none" strike="noStrike" spc="-6">
                <a:solidFill>
                  <a:srgbClr val="FF2F92"/>
                </a:solidFill>
                <a:effectLst/>
                <a:uFillTx/>
                <a:latin typeface="Arial"/>
              </a:rPr>
              <a:t>higher luminosity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7800" indent="-192960" defTabSz="914400">
              <a:lnSpc>
                <a:spcPct val="100000"/>
              </a:lnSpc>
              <a:spcBef>
                <a:spcPts val="816"/>
              </a:spcBef>
              <a:buClr>
                <a:srgbClr val="000000"/>
              </a:buClr>
              <a:buFont typeface="Symbol" charset="2"/>
              <a:buChar char=""/>
              <a:tabLst>
                <a:tab pos="21852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Energy and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particle</a:t>
            </a:r>
            <a:r>
              <a:rPr lang="en-FR" sz="16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recovery: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boost </a:t>
            </a:r>
            <a:r>
              <a:rPr lang="en-FR" sz="1600" b="1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luminosity </a:t>
            </a:r>
            <a:r>
              <a:rPr lang="en-FR" sz="16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up </a:t>
            </a:r>
            <a:r>
              <a:rPr lang="en-FR" sz="1600" b="1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to </a:t>
            </a:r>
            <a:r>
              <a:rPr lang="en-FR" sz="16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10</a:t>
            </a:r>
            <a:r>
              <a:rPr lang="en-FR" sz="1579" b="1" u="none" strike="noStrike" baseline="21000">
                <a:solidFill>
                  <a:srgbClr val="FF0000"/>
                </a:solidFill>
                <a:effectLst/>
                <a:uFillTx/>
                <a:latin typeface="Arial"/>
              </a:rPr>
              <a:t>36 </a:t>
            </a:r>
            <a:r>
              <a:rPr lang="en-FR" sz="16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/ cm</a:t>
            </a:r>
            <a:r>
              <a:rPr lang="en-FR" sz="1579" b="1" u="none" strike="noStrike" baseline="21000">
                <a:solidFill>
                  <a:srgbClr val="FF0000"/>
                </a:solidFill>
                <a:effectLst/>
                <a:uFillTx/>
                <a:latin typeface="Arial"/>
              </a:rPr>
              <a:t>2 </a:t>
            </a:r>
            <a:r>
              <a:rPr lang="en-FR" sz="16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/ s and high e+</a:t>
            </a:r>
            <a:r>
              <a:rPr lang="en-FR" sz="1600" b="1" u="none" strike="noStrike" spc="-281">
                <a:solidFill>
                  <a:srgbClr val="FF0000"/>
                </a:solidFill>
                <a:effectLst/>
                <a:uFillTx/>
                <a:latin typeface="Arial"/>
              </a:rPr>
              <a:t> </a:t>
            </a:r>
            <a:r>
              <a:rPr lang="en-FR" sz="1600" b="1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polarisation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ts val="186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by re-using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particles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and</a:t>
            </a:r>
            <a:r>
              <a:rPr lang="en-FR" sz="16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energy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defTabSz="914400">
              <a:lnSpc>
                <a:spcPts val="1860"/>
              </a:lnSpc>
              <a:tabLst>
                <a:tab pos="59940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=&gt; requires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to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limit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beam-strahlung, far from disruption</a:t>
            </a:r>
            <a:r>
              <a:rPr lang="en-FR" sz="1600" b="0" u="none" strike="noStrike" spc="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limit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several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concepts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-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e.g.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ReLiC,</a:t>
            </a:r>
            <a:r>
              <a:rPr lang="en-FR" sz="1600" b="0" u="none" strike="noStrike" spc="42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ERLC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7800" indent="-19296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21852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physics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motivations for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high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luminosity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in e+e-</a:t>
            </a:r>
            <a:r>
              <a:rPr lang="en-FR" sz="16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LC: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most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measurements statistics limited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=&gt; gain</a:t>
            </a:r>
            <a:r>
              <a:rPr lang="en-FR" sz="1600" b="0" u="none" strike="noStrike" spc="20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everywhere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e.g. few 0.1%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on </a:t>
            </a:r>
            <a:r>
              <a:rPr lang="en-FR" sz="16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trilinear,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few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10%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quartic</a:t>
            </a:r>
            <a:r>
              <a:rPr lang="en-FR" sz="1600" b="0" u="none" strike="noStrike" spc="6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self-coupling…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8680" lvl="1" indent="-193680" defTabSz="914400">
              <a:lnSpc>
                <a:spcPts val="1860"/>
              </a:lnSpc>
              <a:spcBef>
                <a:spcPts val="360"/>
              </a:spcBef>
              <a:buClr>
                <a:srgbClr val="000000"/>
              </a:buClr>
              <a:buFont typeface="Symbol" charset="2"/>
              <a:buChar char=""/>
              <a:tabLst>
                <a:tab pos="599400" algn="l"/>
              </a:tabLst>
            </a:pP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also: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electron </a:t>
            </a:r>
            <a:r>
              <a:rPr lang="en-FR" sz="1600" b="0" u="none" strike="noStrike" spc="-14">
                <a:solidFill>
                  <a:schemeClr val="dk1"/>
                </a:solidFill>
                <a:effectLst/>
                <a:uFillTx/>
                <a:latin typeface="Arial"/>
              </a:rPr>
              <a:t>Yukawa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-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effective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absence of </a:t>
            </a: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beam-strahlung</a:t>
            </a:r>
            <a:r>
              <a:rPr lang="en-FR" sz="1600" b="0" u="none" strike="noStrike" spc="-20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1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allows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360" defTabSz="914400">
              <a:lnSpc>
                <a:spcPts val="1860"/>
              </a:lnSpc>
              <a:tabLst>
                <a:tab pos="599400" algn="l"/>
              </a:tabLst>
            </a:pPr>
            <a:r>
              <a:rPr lang="en-FR" sz="16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mono-chromatisation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9" name="object 536"/>
          <p:cNvSpPr/>
          <p:nvPr/>
        </p:nvSpPr>
        <p:spPr>
          <a:xfrm>
            <a:off x="6566400" y="6111360"/>
            <a:ext cx="385920" cy="12348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0" name="object 537"/>
          <p:cNvSpPr/>
          <p:nvPr/>
        </p:nvSpPr>
        <p:spPr>
          <a:xfrm>
            <a:off x="5735880" y="5706000"/>
            <a:ext cx="326160" cy="326160"/>
          </a:xfrm>
          <a:custGeom>
            <a:avLst/>
            <a:gdLst>
              <a:gd name="textAreaLeft" fmla="*/ 0 w 326160"/>
              <a:gd name="textAreaRight" fmla="*/ 326520 w 326160"/>
              <a:gd name="textAreaTop" fmla="*/ 0 h 326160"/>
              <a:gd name="textAreaBottom" fmla="*/ 326520 h 326160"/>
            </a:gdLst>
            <a:ahLst/>
            <a:cxnLst/>
            <a:rect l="textAreaLeft" t="textAreaTop" r="textAreaRight" b="textAreaBottom"/>
            <a:pathLst>
              <a:path w="285750" h="285750">
                <a:moveTo>
                  <a:pt x="285164" y="145852"/>
                </a:moveTo>
                <a:lnTo>
                  <a:pt x="276862" y="190752"/>
                </a:lnTo>
                <a:lnTo>
                  <a:pt x="255723" y="229428"/>
                </a:lnTo>
                <a:lnTo>
                  <a:pt x="224150" y="259585"/>
                </a:lnTo>
                <a:lnTo>
                  <a:pt x="184545" y="278929"/>
                </a:lnTo>
                <a:lnTo>
                  <a:pt x="139312" y="285164"/>
                </a:lnTo>
                <a:lnTo>
                  <a:pt x="94411" y="276861"/>
                </a:lnTo>
                <a:lnTo>
                  <a:pt x="55735" y="255723"/>
                </a:lnTo>
                <a:lnTo>
                  <a:pt x="25578" y="224150"/>
                </a:lnTo>
                <a:lnTo>
                  <a:pt x="6235" y="184545"/>
                </a:lnTo>
                <a:lnTo>
                  <a:pt x="0" y="139312"/>
                </a:lnTo>
                <a:lnTo>
                  <a:pt x="8302" y="94411"/>
                </a:lnTo>
                <a:lnTo>
                  <a:pt x="29441" y="55735"/>
                </a:lnTo>
                <a:lnTo>
                  <a:pt x="61014" y="25578"/>
                </a:lnTo>
                <a:lnTo>
                  <a:pt x="100618" y="6235"/>
                </a:lnTo>
                <a:lnTo>
                  <a:pt x="145852" y="0"/>
                </a:lnTo>
                <a:lnTo>
                  <a:pt x="190094" y="8071"/>
                </a:lnTo>
                <a:lnTo>
                  <a:pt x="228371" y="28638"/>
                </a:lnTo>
                <a:lnTo>
                  <a:pt x="258463" y="59428"/>
                </a:lnTo>
                <a:lnTo>
                  <a:pt x="278147" y="98167"/>
                </a:lnTo>
                <a:lnTo>
                  <a:pt x="285202" y="142582"/>
                </a:lnTo>
              </a:path>
            </a:pathLst>
          </a:custGeom>
          <a:noFill/>
          <a:ln w="37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1" name="object 538"/>
          <p:cNvSpPr/>
          <p:nvPr/>
        </p:nvSpPr>
        <p:spPr>
          <a:xfrm>
            <a:off x="5735880" y="6315120"/>
            <a:ext cx="326160" cy="318600"/>
          </a:xfrm>
          <a:custGeom>
            <a:avLst/>
            <a:gdLst>
              <a:gd name="textAreaLeft" fmla="*/ 0 w 326160"/>
              <a:gd name="textAreaRight" fmla="*/ 326520 w 326160"/>
              <a:gd name="textAreaTop" fmla="*/ 0 h 318600"/>
              <a:gd name="textAreaBottom" fmla="*/ 318960 h 318600"/>
            </a:gdLst>
            <a:ahLst/>
            <a:cxnLst/>
            <a:rect l="textAreaLeft" t="textAreaTop" r="textAreaRight" b="textAreaBottom"/>
            <a:pathLst>
              <a:path w="285750" h="279400">
                <a:moveTo>
                  <a:pt x="285161" y="142751"/>
                </a:moveTo>
                <a:lnTo>
                  <a:pt x="276835" y="186671"/>
                </a:lnTo>
                <a:lnTo>
                  <a:pt x="255677" y="224496"/>
                </a:lnTo>
                <a:lnTo>
                  <a:pt x="224088" y="253981"/>
                </a:lnTo>
                <a:lnTo>
                  <a:pt x="184474" y="272885"/>
                </a:lnTo>
                <a:lnTo>
                  <a:pt x="139237" y="278962"/>
                </a:lnTo>
                <a:lnTo>
                  <a:pt x="94341" y="270817"/>
                </a:lnTo>
                <a:lnTo>
                  <a:pt x="55676" y="250119"/>
                </a:lnTo>
                <a:lnTo>
                  <a:pt x="25535" y="219217"/>
                </a:lnTo>
                <a:lnTo>
                  <a:pt x="6212" y="180464"/>
                </a:lnTo>
                <a:lnTo>
                  <a:pt x="0" y="136211"/>
                </a:lnTo>
                <a:lnTo>
                  <a:pt x="8325" y="92290"/>
                </a:lnTo>
                <a:lnTo>
                  <a:pt x="29484" y="54466"/>
                </a:lnTo>
                <a:lnTo>
                  <a:pt x="61072" y="24980"/>
                </a:lnTo>
                <a:lnTo>
                  <a:pt x="100686" y="6077"/>
                </a:lnTo>
                <a:lnTo>
                  <a:pt x="145923" y="0"/>
                </a:lnTo>
                <a:lnTo>
                  <a:pt x="190146" y="7913"/>
                </a:lnTo>
                <a:lnTo>
                  <a:pt x="228404" y="28039"/>
                </a:lnTo>
                <a:lnTo>
                  <a:pt x="258478" y="58158"/>
                </a:lnTo>
                <a:lnTo>
                  <a:pt x="278150" y="96045"/>
                </a:lnTo>
                <a:lnTo>
                  <a:pt x="285200" y="139481"/>
                </a:lnTo>
              </a:path>
            </a:pathLst>
          </a:custGeom>
          <a:noFill/>
          <a:ln w="3708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2" name="object 539"/>
          <p:cNvSpPr/>
          <p:nvPr/>
        </p:nvSpPr>
        <p:spPr>
          <a:xfrm>
            <a:off x="7607880" y="6111360"/>
            <a:ext cx="392760" cy="12348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3" name="object 540"/>
          <p:cNvSpPr/>
          <p:nvPr/>
        </p:nvSpPr>
        <p:spPr>
          <a:xfrm>
            <a:off x="6447600" y="6176880"/>
            <a:ext cx="2161080" cy="2520"/>
          </a:xfrm>
          <a:custGeom>
            <a:avLst/>
            <a:gdLst>
              <a:gd name="textAreaLeft" fmla="*/ 0 w 2161080"/>
              <a:gd name="textAreaRight" fmla="*/ 2161440 w 2161080"/>
              <a:gd name="textAreaTop" fmla="*/ 0 h 2520"/>
              <a:gd name="textAreaBottom" fmla="*/ 2880 h 2520"/>
            </a:gdLst>
            <a:ahLst/>
            <a:cxnLst/>
            <a:rect l="textAreaLeft" t="textAreaTop" r="textAreaRight" b="textAreaBottom"/>
            <a:pathLst>
              <a:path w="1892300" h="2539">
                <a:moveTo>
                  <a:pt x="0" y="0"/>
                </a:moveTo>
                <a:lnTo>
                  <a:pt x="1891887" y="1942"/>
                </a:lnTo>
              </a:path>
            </a:pathLst>
          </a:custGeom>
          <a:noFill/>
          <a:ln w="1872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4" name="object 541"/>
          <p:cNvSpPr/>
          <p:nvPr/>
        </p:nvSpPr>
        <p:spPr>
          <a:xfrm>
            <a:off x="6132600" y="6109920"/>
            <a:ext cx="326160" cy="119880"/>
          </a:xfrm>
          <a:custGeom>
            <a:avLst/>
            <a:gdLst>
              <a:gd name="textAreaLeft" fmla="*/ 0 w 326160"/>
              <a:gd name="textAreaRight" fmla="*/ 326520 w 326160"/>
              <a:gd name="textAreaTop" fmla="*/ 0 h 119880"/>
              <a:gd name="textAreaBottom" fmla="*/ 120240 h 119880"/>
            </a:gdLst>
            <a:ahLst/>
            <a:cxnLst/>
            <a:rect l="textAreaLeft" t="textAreaTop" r="textAreaRight" b="textAreaBottom"/>
            <a:pathLst>
              <a:path w="285750" h="105410">
                <a:moveTo>
                  <a:pt x="277373" y="0"/>
                </a:moveTo>
                <a:lnTo>
                  <a:pt x="7866" y="0"/>
                </a:lnTo>
                <a:lnTo>
                  <a:pt x="0" y="7866"/>
                </a:lnTo>
                <a:lnTo>
                  <a:pt x="0" y="97548"/>
                </a:lnTo>
                <a:lnTo>
                  <a:pt x="7866" y="105415"/>
                </a:lnTo>
                <a:lnTo>
                  <a:pt x="277373" y="105415"/>
                </a:lnTo>
                <a:lnTo>
                  <a:pt x="285239" y="97548"/>
                </a:lnTo>
                <a:lnTo>
                  <a:pt x="285239" y="7866"/>
                </a:lnTo>
                <a:lnTo>
                  <a:pt x="277373" y="0"/>
                </a:lnTo>
                <a:close/>
              </a:path>
            </a:pathLst>
          </a:custGeom>
          <a:solidFill>
            <a:srgbClr val="7030A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5" name="object 542"/>
          <p:cNvSpPr/>
          <p:nvPr/>
        </p:nvSpPr>
        <p:spPr>
          <a:xfrm>
            <a:off x="6132600" y="6109920"/>
            <a:ext cx="326160" cy="119880"/>
          </a:xfrm>
          <a:custGeom>
            <a:avLst/>
            <a:gdLst>
              <a:gd name="textAreaLeft" fmla="*/ 0 w 326160"/>
              <a:gd name="textAreaRight" fmla="*/ 326520 w 326160"/>
              <a:gd name="textAreaTop" fmla="*/ 0 h 119880"/>
              <a:gd name="textAreaBottom" fmla="*/ 120240 h 119880"/>
            </a:gdLst>
            <a:ahLst/>
            <a:cxnLst/>
            <a:rect l="textAreaLeft" t="textAreaTop" r="textAreaRight" b="textAreaBottom"/>
            <a:pathLst>
              <a:path w="285750" h="105410">
                <a:moveTo>
                  <a:pt x="0" y="17569"/>
                </a:moveTo>
                <a:lnTo>
                  <a:pt x="0" y="7866"/>
                </a:lnTo>
                <a:lnTo>
                  <a:pt x="7866" y="0"/>
                </a:lnTo>
                <a:lnTo>
                  <a:pt x="17569" y="0"/>
                </a:lnTo>
                <a:lnTo>
                  <a:pt x="267670" y="0"/>
                </a:lnTo>
                <a:lnTo>
                  <a:pt x="277373" y="0"/>
                </a:lnTo>
                <a:lnTo>
                  <a:pt x="285239" y="7866"/>
                </a:lnTo>
                <a:lnTo>
                  <a:pt x="285239" y="17569"/>
                </a:lnTo>
                <a:lnTo>
                  <a:pt x="285239" y="87845"/>
                </a:lnTo>
                <a:lnTo>
                  <a:pt x="285239" y="97548"/>
                </a:lnTo>
                <a:lnTo>
                  <a:pt x="277373" y="105414"/>
                </a:lnTo>
                <a:lnTo>
                  <a:pt x="267670" y="105414"/>
                </a:lnTo>
                <a:lnTo>
                  <a:pt x="17569" y="105414"/>
                </a:lnTo>
                <a:lnTo>
                  <a:pt x="7866" y="105414"/>
                </a:lnTo>
                <a:lnTo>
                  <a:pt x="0" y="97548"/>
                </a:lnTo>
                <a:lnTo>
                  <a:pt x="0" y="87845"/>
                </a:lnTo>
                <a:lnTo>
                  <a:pt x="0" y="17569"/>
                </a:lnTo>
                <a:close/>
              </a:path>
            </a:pathLst>
          </a:custGeom>
          <a:noFill/>
          <a:ln w="122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6" name="object 543"/>
          <p:cNvSpPr/>
          <p:nvPr/>
        </p:nvSpPr>
        <p:spPr>
          <a:xfrm>
            <a:off x="5750280" y="5960880"/>
            <a:ext cx="389880" cy="205560"/>
          </a:xfrm>
          <a:custGeom>
            <a:avLst/>
            <a:gdLst>
              <a:gd name="textAreaLeft" fmla="*/ 0 w 389880"/>
              <a:gd name="textAreaRight" fmla="*/ 390240 w 389880"/>
              <a:gd name="textAreaTop" fmla="*/ 0 h 205560"/>
              <a:gd name="textAreaBottom" fmla="*/ 205920 h 205560"/>
            </a:gdLst>
            <a:ahLst/>
            <a:cxnLst/>
            <a:rect l="textAreaLeft" t="textAreaTop" r="textAreaRight" b="textAreaBottom"/>
            <a:pathLst>
              <a:path w="341629" h="180339">
                <a:moveTo>
                  <a:pt x="341047" y="179824"/>
                </a:moveTo>
                <a:lnTo>
                  <a:pt x="279242" y="174042"/>
                </a:lnTo>
                <a:lnTo>
                  <a:pt x="227999" y="165486"/>
                </a:lnTo>
                <a:lnTo>
                  <a:pt x="184775" y="153158"/>
                </a:lnTo>
                <a:lnTo>
                  <a:pt x="147030" y="136060"/>
                </a:lnTo>
                <a:lnTo>
                  <a:pt x="112221" y="113194"/>
                </a:lnTo>
                <a:lnTo>
                  <a:pt x="77807" y="83561"/>
                </a:lnTo>
                <a:lnTo>
                  <a:pt x="41247" y="46162"/>
                </a:lnTo>
                <a:lnTo>
                  <a:pt x="0" y="0"/>
                </a:lnTo>
              </a:path>
            </a:pathLst>
          </a:custGeom>
          <a:noFill/>
          <a:ln w="12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7" name="object 544"/>
          <p:cNvSpPr/>
          <p:nvPr/>
        </p:nvSpPr>
        <p:spPr>
          <a:xfrm>
            <a:off x="6062040" y="5840640"/>
            <a:ext cx="70560" cy="318600"/>
          </a:xfrm>
          <a:custGeom>
            <a:avLst/>
            <a:gdLst>
              <a:gd name="textAreaLeft" fmla="*/ 0 w 70560"/>
              <a:gd name="textAreaRight" fmla="*/ 70920 w 70560"/>
              <a:gd name="textAreaTop" fmla="*/ 0 h 318600"/>
              <a:gd name="textAreaBottom" fmla="*/ 318960 h 318600"/>
            </a:gdLst>
            <a:ahLst/>
            <a:cxnLst/>
            <a:rect l="textAreaLeft" t="textAreaTop" r="textAreaRight" b="textAreaBottom"/>
            <a:pathLst>
              <a:path w="62229" h="279400">
                <a:moveTo>
                  <a:pt x="62008" y="279038"/>
                </a:moveTo>
                <a:lnTo>
                  <a:pt x="36081" y="244782"/>
                </a:lnTo>
                <a:lnTo>
                  <a:pt x="18332" y="161562"/>
                </a:lnTo>
                <a:lnTo>
                  <a:pt x="9787" y="92409"/>
                </a:lnTo>
                <a:lnTo>
                  <a:pt x="0" y="0"/>
                </a:lnTo>
              </a:path>
            </a:pathLst>
          </a:custGeom>
          <a:noFill/>
          <a:ln w="12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8" name="object 545"/>
          <p:cNvSpPr/>
          <p:nvPr/>
        </p:nvSpPr>
        <p:spPr>
          <a:xfrm>
            <a:off x="5750280" y="6173640"/>
            <a:ext cx="382320" cy="212040"/>
          </a:xfrm>
          <a:custGeom>
            <a:avLst/>
            <a:gdLst>
              <a:gd name="textAreaLeft" fmla="*/ 0 w 382320"/>
              <a:gd name="textAreaRight" fmla="*/ 382680 w 382320"/>
              <a:gd name="textAreaTop" fmla="*/ 0 h 212040"/>
              <a:gd name="textAreaBottom" fmla="*/ 212400 h 212040"/>
            </a:gdLst>
            <a:ahLst/>
            <a:cxnLst/>
            <a:rect l="textAreaLeft" t="textAreaTop" r="textAreaRight" b="textAreaBottom"/>
            <a:pathLst>
              <a:path w="335279" h="186054">
                <a:moveTo>
                  <a:pt x="334846" y="0"/>
                </a:moveTo>
                <a:lnTo>
                  <a:pt x="274165" y="5981"/>
                </a:lnTo>
                <a:lnTo>
                  <a:pt x="223854" y="14832"/>
                </a:lnTo>
                <a:lnTo>
                  <a:pt x="181416" y="27585"/>
                </a:lnTo>
                <a:lnTo>
                  <a:pt x="144356" y="45273"/>
                </a:lnTo>
                <a:lnTo>
                  <a:pt x="110180" y="68928"/>
                </a:lnTo>
                <a:lnTo>
                  <a:pt x="76392" y="99583"/>
                </a:lnTo>
                <a:lnTo>
                  <a:pt x="40497" y="138271"/>
                </a:lnTo>
                <a:lnTo>
                  <a:pt x="0" y="186025"/>
                </a:lnTo>
              </a:path>
            </a:pathLst>
          </a:custGeom>
          <a:noFill/>
          <a:ln w="1224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9" name="object 546"/>
          <p:cNvSpPr/>
          <p:nvPr/>
        </p:nvSpPr>
        <p:spPr>
          <a:xfrm>
            <a:off x="6054480" y="6180480"/>
            <a:ext cx="70920" cy="326160"/>
          </a:xfrm>
          <a:custGeom>
            <a:avLst/>
            <a:gdLst>
              <a:gd name="textAreaLeft" fmla="*/ 0 w 70920"/>
              <a:gd name="textAreaRight" fmla="*/ 71280 w 70920"/>
              <a:gd name="textAreaTop" fmla="*/ 0 h 326160"/>
              <a:gd name="textAreaBottom" fmla="*/ 326520 h 326160"/>
            </a:gdLst>
            <a:ahLst/>
            <a:cxnLst/>
            <a:rect l="textAreaLeft" t="textAreaTop" r="textAreaRight" b="textAreaBottom"/>
            <a:pathLst>
              <a:path w="62229" h="285750">
                <a:moveTo>
                  <a:pt x="62008" y="0"/>
                </a:moveTo>
                <a:lnTo>
                  <a:pt x="36081" y="35017"/>
                </a:lnTo>
                <a:lnTo>
                  <a:pt x="18332" y="120087"/>
                </a:lnTo>
                <a:lnTo>
                  <a:pt x="9787" y="190776"/>
                </a:lnTo>
                <a:lnTo>
                  <a:pt x="0" y="285239"/>
                </a:lnTo>
              </a:path>
            </a:pathLst>
          </a:custGeom>
          <a:noFill/>
          <a:ln w="1224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0" name="object 547"/>
          <p:cNvSpPr/>
          <p:nvPr/>
        </p:nvSpPr>
        <p:spPr>
          <a:xfrm>
            <a:off x="5797440" y="5712480"/>
            <a:ext cx="212400" cy="26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25"/>
              </a:spcBef>
            </a:pPr>
            <a:r>
              <a:rPr lang="en-FR" sz="1579" b="0" u="none" strike="noStrike" spc="14" baseline="-15000">
                <a:solidFill>
                  <a:srgbClr val="FF0000"/>
                </a:solidFill>
                <a:effectLst/>
                <a:uFillTx/>
                <a:latin typeface="Times New Roman"/>
              </a:rPr>
              <a:t>e</a:t>
            </a:r>
            <a:r>
              <a:rPr lang="en-FR" sz="650" b="0" u="none" strike="noStrike" spc="11">
                <a:solidFill>
                  <a:srgbClr val="FF0000"/>
                </a:solidFill>
                <a:effectLst/>
                <a:uFillTx/>
                <a:latin typeface="Times New Roman"/>
              </a:rPr>
              <a:t>+</a:t>
            </a:r>
            <a:endParaRPr lang="en-US" sz="6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1" name="object 548"/>
          <p:cNvSpPr/>
          <p:nvPr/>
        </p:nvSpPr>
        <p:spPr>
          <a:xfrm>
            <a:off x="6579000" y="5684760"/>
            <a:ext cx="7493760" cy="96984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2" name="object 549"/>
          <p:cNvSpPr/>
          <p:nvPr/>
        </p:nvSpPr>
        <p:spPr>
          <a:xfrm>
            <a:off x="13799520" y="5705640"/>
            <a:ext cx="212040" cy="26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25"/>
              </a:spcBef>
            </a:pPr>
            <a:r>
              <a:rPr lang="en-FR" sz="1579" b="0" u="none" strike="noStrike" spc="14" baseline="-15000">
                <a:solidFill>
                  <a:srgbClr val="FF0000"/>
                </a:solidFill>
                <a:effectLst/>
                <a:uFillTx/>
                <a:latin typeface="Times New Roman"/>
              </a:rPr>
              <a:t>e</a:t>
            </a:r>
            <a:r>
              <a:rPr lang="en-FR" sz="650" b="0" u="none" strike="noStrike" spc="11">
                <a:solidFill>
                  <a:srgbClr val="FF0000"/>
                </a:solidFill>
                <a:effectLst/>
                <a:uFillTx/>
                <a:latin typeface="Times New Roman"/>
              </a:rPr>
              <a:t>+</a:t>
            </a:r>
            <a:endParaRPr lang="en-US" sz="6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3" name="object 550"/>
          <p:cNvSpPr/>
          <p:nvPr/>
        </p:nvSpPr>
        <p:spPr>
          <a:xfrm>
            <a:off x="13799520" y="6307560"/>
            <a:ext cx="188640" cy="26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25"/>
              </a:spcBef>
            </a:pPr>
            <a:r>
              <a:rPr lang="en-FR" sz="1579" b="0" u="none" strike="noStrike" spc="6" baseline="-15000">
                <a:solidFill>
                  <a:srgbClr val="2F5597"/>
                </a:solidFill>
                <a:effectLst/>
                <a:uFillTx/>
                <a:latin typeface="Times New Roman"/>
              </a:rPr>
              <a:t>e</a:t>
            </a:r>
            <a:r>
              <a:rPr lang="en-FR" sz="650" b="0" u="none" strike="noStrike" spc="6">
                <a:solidFill>
                  <a:srgbClr val="2F5597"/>
                </a:solidFill>
                <a:effectLst/>
                <a:uFillTx/>
                <a:latin typeface="Times New Roman"/>
              </a:rPr>
              <a:t>-</a:t>
            </a:r>
            <a:endParaRPr lang="en-US" sz="6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4" name="object 551"/>
          <p:cNvSpPr/>
          <p:nvPr/>
        </p:nvSpPr>
        <p:spPr>
          <a:xfrm>
            <a:off x="5793840" y="6300720"/>
            <a:ext cx="188640" cy="26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25"/>
              </a:spcBef>
            </a:pPr>
            <a:r>
              <a:rPr lang="en-FR" sz="1579" b="0" u="none" strike="noStrike" spc="6" baseline="-15000">
                <a:solidFill>
                  <a:srgbClr val="2F5597"/>
                </a:solidFill>
                <a:effectLst/>
                <a:uFillTx/>
                <a:latin typeface="Times New Roman"/>
              </a:rPr>
              <a:t>e</a:t>
            </a:r>
            <a:r>
              <a:rPr lang="en-FR" sz="650" b="0" u="none" strike="noStrike" spc="6">
                <a:solidFill>
                  <a:srgbClr val="2F5597"/>
                </a:solidFill>
                <a:effectLst/>
                <a:uFillTx/>
                <a:latin typeface="Times New Roman"/>
              </a:rPr>
              <a:t>-</a:t>
            </a:r>
            <a:endParaRPr lang="en-US" sz="6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5" name="object 552"/>
          <p:cNvSpPr/>
          <p:nvPr/>
        </p:nvSpPr>
        <p:spPr>
          <a:xfrm>
            <a:off x="6231600" y="5709240"/>
            <a:ext cx="552600" cy="360"/>
          </a:xfrm>
          <a:custGeom>
            <a:avLst/>
            <a:gdLst>
              <a:gd name="textAreaLeft" fmla="*/ 0 w 552600"/>
              <a:gd name="textAreaRight" fmla="*/ 552960 w 55260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483870">
                <a:moveTo>
                  <a:pt x="0" y="0"/>
                </a:moveTo>
                <a:lnTo>
                  <a:pt x="483667" y="0"/>
                </a:lnTo>
              </a:path>
            </a:pathLst>
          </a:custGeom>
          <a:noFill/>
          <a:ln w="43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6" name="object 553"/>
          <p:cNvSpPr/>
          <p:nvPr/>
        </p:nvSpPr>
        <p:spPr>
          <a:xfrm>
            <a:off x="6231600" y="5684760"/>
            <a:ext cx="552600" cy="49680"/>
          </a:xfrm>
          <a:custGeom>
            <a:avLst/>
            <a:gdLst>
              <a:gd name="textAreaLeft" fmla="*/ 0 w 552600"/>
              <a:gd name="textAreaRight" fmla="*/ 552960 w 552600"/>
              <a:gd name="textAreaTop" fmla="*/ 0 h 49680"/>
              <a:gd name="textAreaBottom" fmla="*/ 50040 h 49680"/>
            </a:gdLst>
            <a:ahLst/>
            <a:cxnLst/>
            <a:rect l="textAreaLeft" t="textAreaTop" r="textAreaRight" b="textAreaBottom"/>
            <a:pathLst>
              <a:path w="483870" h="43814">
                <a:moveTo>
                  <a:pt x="0" y="0"/>
                </a:moveTo>
                <a:lnTo>
                  <a:pt x="483667" y="0"/>
                </a:lnTo>
                <a:lnTo>
                  <a:pt x="483667" y="43406"/>
                </a:lnTo>
                <a:lnTo>
                  <a:pt x="0" y="43406"/>
                </a:lnTo>
                <a:lnTo>
                  <a:pt x="0" y="0"/>
                </a:lnTo>
                <a:close/>
              </a:path>
            </a:pathLst>
          </a:custGeom>
          <a:noFill/>
          <a:ln w="12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7" name="object 554"/>
          <p:cNvSpPr/>
          <p:nvPr/>
        </p:nvSpPr>
        <p:spPr>
          <a:xfrm>
            <a:off x="5902200" y="5709240"/>
            <a:ext cx="397440" cy="360"/>
          </a:xfrm>
          <a:custGeom>
            <a:avLst/>
            <a:gdLst>
              <a:gd name="textAreaLeft" fmla="*/ 0 w 397440"/>
              <a:gd name="textAreaRight" fmla="*/ 397800 w 39744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347979">
                <a:moveTo>
                  <a:pt x="0" y="0"/>
                </a:moveTo>
                <a:lnTo>
                  <a:pt x="347871" y="0"/>
                </a:lnTo>
              </a:path>
            </a:pathLst>
          </a:custGeom>
          <a:noFill/>
          <a:ln w="61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8" name="object 555"/>
          <p:cNvSpPr/>
          <p:nvPr/>
        </p:nvSpPr>
        <p:spPr>
          <a:xfrm>
            <a:off x="6260040" y="6630480"/>
            <a:ext cx="545040" cy="360"/>
          </a:xfrm>
          <a:custGeom>
            <a:avLst/>
            <a:gdLst>
              <a:gd name="textAreaLeft" fmla="*/ 0 w 545040"/>
              <a:gd name="textAreaRight" fmla="*/ 545400 w 54504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477520">
                <a:moveTo>
                  <a:pt x="0" y="0"/>
                </a:moveTo>
                <a:lnTo>
                  <a:pt x="477466" y="0"/>
                </a:lnTo>
              </a:path>
            </a:pathLst>
          </a:custGeom>
          <a:noFill/>
          <a:ln w="4356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59" name="object 556"/>
          <p:cNvSpPr/>
          <p:nvPr/>
        </p:nvSpPr>
        <p:spPr>
          <a:xfrm>
            <a:off x="6260040" y="6605280"/>
            <a:ext cx="545040" cy="49680"/>
          </a:xfrm>
          <a:custGeom>
            <a:avLst/>
            <a:gdLst>
              <a:gd name="textAreaLeft" fmla="*/ 0 w 545040"/>
              <a:gd name="textAreaRight" fmla="*/ 545400 w 545040"/>
              <a:gd name="textAreaTop" fmla="*/ 0 h 49680"/>
              <a:gd name="textAreaBottom" fmla="*/ 50040 h 49680"/>
            </a:gdLst>
            <a:ahLst/>
            <a:cxnLst/>
            <a:rect l="textAreaLeft" t="textAreaTop" r="textAreaRight" b="textAreaBottom"/>
            <a:pathLst>
              <a:path w="477520" h="43814">
                <a:moveTo>
                  <a:pt x="0" y="0"/>
                </a:moveTo>
                <a:lnTo>
                  <a:pt x="477466" y="0"/>
                </a:lnTo>
                <a:lnTo>
                  <a:pt x="477466" y="43406"/>
                </a:lnTo>
                <a:lnTo>
                  <a:pt x="0" y="43406"/>
                </a:lnTo>
                <a:lnTo>
                  <a:pt x="0" y="0"/>
                </a:lnTo>
                <a:close/>
              </a:path>
            </a:pathLst>
          </a:custGeom>
          <a:noFill/>
          <a:ln w="1224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60" name="object 557"/>
          <p:cNvSpPr/>
          <p:nvPr/>
        </p:nvSpPr>
        <p:spPr>
          <a:xfrm>
            <a:off x="5930640" y="6637320"/>
            <a:ext cx="397440" cy="360"/>
          </a:xfrm>
          <a:custGeom>
            <a:avLst/>
            <a:gdLst>
              <a:gd name="textAreaLeft" fmla="*/ 0 w 397440"/>
              <a:gd name="textAreaRight" fmla="*/ 397800 w 39744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347979">
                <a:moveTo>
                  <a:pt x="0" y="0"/>
                </a:moveTo>
                <a:lnTo>
                  <a:pt x="347871" y="0"/>
                </a:lnTo>
              </a:path>
            </a:pathLst>
          </a:custGeom>
          <a:noFill/>
          <a:ln w="6120">
            <a:solidFill>
              <a:srgbClr val="2F559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61" name="object 558"/>
          <p:cNvSpPr/>
          <p:nvPr/>
        </p:nvSpPr>
        <p:spPr>
          <a:xfrm>
            <a:off x="6157800" y="5790600"/>
            <a:ext cx="586440" cy="24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2320" rIns="0" bIns="0" anchor="t">
            <a:spAutoFit/>
          </a:bodyPr>
          <a:lstStyle/>
          <a:p>
            <a:pPr marL="12600" defTabSz="914400">
              <a:lnSpc>
                <a:spcPts val="879"/>
              </a:lnSpc>
              <a:spcBef>
                <a:spcPts val="176"/>
              </a:spcBef>
            </a:pPr>
            <a:r>
              <a:rPr lang="en-FR" sz="7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Compress </a:t>
            </a:r>
            <a:r>
              <a:rPr lang="en-FR" sz="7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/  </a:t>
            </a:r>
            <a:r>
              <a:rPr lang="en-FR" sz="7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Dec</a:t>
            </a:r>
            <a:r>
              <a:rPr lang="en-FR" sz="7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omp</a:t>
            </a:r>
            <a:r>
              <a:rPr lang="en-FR" sz="7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re</a:t>
            </a:r>
            <a:r>
              <a:rPr lang="en-FR" sz="7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ss</a:t>
            </a:r>
            <a:endParaRPr lang="en-US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2" name="object 559"/>
          <p:cNvSpPr/>
          <p:nvPr/>
        </p:nvSpPr>
        <p:spPr>
          <a:xfrm>
            <a:off x="13261320" y="5387040"/>
            <a:ext cx="356040" cy="73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0" tIns="4320" rIns="0" bIns="0" anchor="t">
            <a:noAutofit/>
          </a:bodyPr>
          <a:lstStyle/>
          <a:p>
            <a:pPr marL="12600" defTabSz="914400">
              <a:lnSpc>
                <a:spcPts val="1171"/>
              </a:lnSpc>
              <a:spcBef>
                <a:spcPts val="34"/>
              </a:spcBef>
            </a:pP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Compress 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/  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D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ec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o</a:t>
            </a:r>
            <a:r>
              <a:rPr lang="en-FR" sz="950" b="0" u="none" strike="noStrike" spc="-6">
                <a:solidFill>
                  <a:srgbClr val="7030A0"/>
                </a:solidFill>
                <a:effectLst/>
                <a:uFillTx/>
                <a:latin typeface="Times New Roman"/>
              </a:rPr>
              <a:t>m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pr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e</a:t>
            </a:r>
            <a:r>
              <a:rPr lang="en-FR" sz="950" b="0" u="none" strike="noStrike" spc="-6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3" name="object 560"/>
          <p:cNvSpPr/>
          <p:nvPr/>
        </p:nvSpPr>
        <p:spPr>
          <a:xfrm>
            <a:off x="7625160" y="6329160"/>
            <a:ext cx="35208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L</a:t>
            </a:r>
            <a:r>
              <a:rPr lang="en-FR" sz="950" b="0" u="none" strike="noStrike">
                <a:solidFill>
                  <a:srgbClr val="385723"/>
                </a:solidFill>
                <a:effectLst/>
                <a:uFillTx/>
                <a:latin typeface="Times New Roman"/>
              </a:rPr>
              <a:t>i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n</a:t>
            </a: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c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4" name="object 561"/>
          <p:cNvSpPr/>
          <p:nvPr/>
        </p:nvSpPr>
        <p:spPr>
          <a:xfrm>
            <a:off x="5305320" y="5683680"/>
            <a:ext cx="200880" cy="95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0" tIns="720" rIns="0" bIns="0" anchor="t">
            <a:noAutofit/>
          </a:bodyPr>
          <a:lstStyle/>
          <a:p>
            <a:pPr marL="12600" defTabSz="914400">
              <a:lnSpc>
                <a:spcPct val="100000"/>
              </a:lnSpc>
              <a:spcBef>
                <a:spcPts val="6"/>
              </a:spcBef>
            </a:pPr>
            <a:r>
              <a:rPr lang="en-FR" sz="10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Damping</a:t>
            </a:r>
            <a:r>
              <a:rPr lang="en-FR" sz="1050" b="0" u="none" strike="noStrike" spc="-60">
                <a:solidFill>
                  <a:srgbClr val="7030A0"/>
                </a:solidFill>
                <a:effectLst/>
                <a:uFillTx/>
                <a:latin typeface="Times New Roman"/>
              </a:rPr>
              <a:t> </a:t>
            </a:r>
            <a:r>
              <a:rPr lang="en-FR" sz="10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rings</a:t>
            </a:r>
            <a:endParaRPr lang="en-US" sz="10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5" name="object 562"/>
          <p:cNvSpPr/>
          <p:nvPr/>
        </p:nvSpPr>
        <p:spPr>
          <a:xfrm>
            <a:off x="14164560" y="5776200"/>
            <a:ext cx="185760" cy="87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0" tIns="2520" rIns="0" bIns="0" anchor="t">
            <a:noAutofit/>
          </a:bodyPr>
          <a:lstStyle/>
          <a:p>
            <a:pPr marL="12600" defTabSz="914400">
              <a:lnSpc>
                <a:spcPct val="100000"/>
              </a:lnSpc>
              <a:spcBef>
                <a:spcPts val="20"/>
              </a:spcBef>
            </a:pP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Damping</a:t>
            </a:r>
            <a:r>
              <a:rPr lang="en-FR" sz="950" b="0" u="none" strike="noStrike" spc="-34">
                <a:solidFill>
                  <a:srgbClr val="7030A0"/>
                </a:solidFill>
                <a:effectLst/>
                <a:uFillTx/>
                <a:latin typeface="Times New Roman"/>
              </a:rPr>
              <a:t> 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rings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6" name="object 563"/>
          <p:cNvSpPr/>
          <p:nvPr/>
        </p:nvSpPr>
        <p:spPr>
          <a:xfrm>
            <a:off x="8008560" y="5882760"/>
            <a:ext cx="57348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e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p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t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or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7" name="object 564"/>
          <p:cNvSpPr/>
          <p:nvPr/>
        </p:nvSpPr>
        <p:spPr>
          <a:xfrm>
            <a:off x="6196680" y="5436360"/>
            <a:ext cx="90648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 spc="6">
                <a:solidFill>
                  <a:srgbClr val="FF0000"/>
                </a:solidFill>
                <a:effectLst/>
                <a:uFillTx/>
                <a:latin typeface="Times New Roman"/>
              </a:rPr>
              <a:t>Positron</a:t>
            </a:r>
            <a:r>
              <a:rPr lang="en-FR" sz="950" b="0" u="none" strike="noStrike" spc="-40">
                <a:solidFill>
                  <a:srgbClr val="FF0000"/>
                </a:solidFill>
                <a:effectLst/>
                <a:uFillTx/>
                <a:latin typeface="Times New Roman"/>
              </a:rPr>
              <a:t> </a:t>
            </a:r>
            <a:r>
              <a:rPr lang="en-FR" sz="950" b="0" u="none" strike="noStrike" spc="11">
                <a:solidFill>
                  <a:srgbClr val="FF0000"/>
                </a:solidFill>
                <a:effectLst/>
                <a:uFillTx/>
                <a:latin typeface="Times New Roman"/>
              </a:rPr>
              <a:t>source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8" name="object 565"/>
          <p:cNvSpPr/>
          <p:nvPr/>
        </p:nvSpPr>
        <p:spPr>
          <a:xfrm>
            <a:off x="11797200" y="6307560"/>
            <a:ext cx="35172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L</a:t>
            </a:r>
            <a:r>
              <a:rPr lang="en-FR" sz="950" b="0" u="none" strike="noStrike">
                <a:solidFill>
                  <a:srgbClr val="385723"/>
                </a:solidFill>
                <a:effectLst/>
                <a:uFillTx/>
                <a:latin typeface="Times New Roman"/>
              </a:rPr>
              <a:t>i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n</a:t>
            </a: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c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9" name="object 566"/>
          <p:cNvSpPr/>
          <p:nvPr/>
        </p:nvSpPr>
        <p:spPr>
          <a:xfrm>
            <a:off x="12240360" y="5932080"/>
            <a:ext cx="57312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e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p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t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or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0" name="object 567"/>
          <p:cNvSpPr/>
          <p:nvPr/>
        </p:nvSpPr>
        <p:spPr>
          <a:xfrm>
            <a:off x="9540360" y="5328000"/>
            <a:ext cx="796680" cy="67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5680" rIns="0" bIns="0" anchor="t">
            <a:spAutoFit/>
          </a:bodyPr>
          <a:lstStyle/>
          <a:p>
            <a:pPr marL="52560" defTabSz="914400">
              <a:lnSpc>
                <a:spcPct val="100000"/>
              </a:lnSpc>
              <a:spcBef>
                <a:spcPts val="675"/>
              </a:spcBef>
            </a:pPr>
            <a:r>
              <a:rPr lang="en-FR" sz="1150" b="0" u="none" strike="noStrike" spc="6">
                <a:solidFill>
                  <a:srgbClr val="FF2600"/>
                </a:solidFill>
                <a:effectLst/>
                <a:uFillTx/>
                <a:latin typeface="Times New Roman"/>
              </a:rPr>
              <a:t>Detectors</a:t>
            </a:r>
            <a:endParaRPr lang="en-US" sz="1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3360" defTabSz="914400">
              <a:lnSpc>
                <a:spcPct val="100000"/>
              </a:lnSpc>
              <a:spcBef>
                <a:spcPts val="666"/>
              </a:spcBef>
              <a:tabLst>
                <a:tab pos="519480" algn="l"/>
              </a:tabLst>
            </a:pPr>
            <a:r>
              <a:rPr lang="en-FR" sz="2018" b="0" u="none" strike="noStrike" spc="14" baseline="-16000">
                <a:solidFill>
                  <a:srgbClr val="FF0000"/>
                </a:solidFill>
                <a:effectLst/>
                <a:uFillTx/>
                <a:latin typeface="Times New Roman"/>
              </a:rPr>
              <a:t>e</a:t>
            </a:r>
            <a:r>
              <a:rPr lang="en-FR" sz="850" b="0" u="none" strike="noStrike" spc="11">
                <a:solidFill>
                  <a:srgbClr val="FF0000"/>
                </a:solidFill>
                <a:effectLst/>
                <a:uFillTx/>
                <a:latin typeface="Times New Roman"/>
              </a:rPr>
              <a:t>+	</a:t>
            </a:r>
            <a:r>
              <a:rPr lang="en-FR" sz="2018" b="0" u="none" strike="noStrike" spc="6" baseline="-16000">
                <a:solidFill>
                  <a:srgbClr val="203864"/>
                </a:solidFill>
                <a:effectLst/>
                <a:uFillTx/>
                <a:latin typeface="Times New Roman"/>
              </a:rPr>
              <a:t>e</a:t>
            </a:r>
            <a:r>
              <a:rPr lang="en-FR" sz="850" b="0" u="none" strike="noStrike" spc="6">
                <a:solidFill>
                  <a:srgbClr val="203864"/>
                </a:solidFill>
                <a:effectLst/>
                <a:uFillTx/>
                <a:latin typeface="Times New Roman"/>
              </a:rPr>
              <a:t>-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1" name="object 568"/>
          <p:cNvSpPr/>
          <p:nvPr/>
        </p:nvSpPr>
        <p:spPr>
          <a:xfrm>
            <a:off x="6595200" y="6314760"/>
            <a:ext cx="35208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L</a:t>
            </a:r>
            <a:r>
              <a:rPr lang="en-FR" sz="950" b="0" u="none" strike="noStrike">
                <a:solidFill>
                  <a:srgbClr val="385723"/>
                </a:solidFill>
                <a:effectLst/>
                <a:uFillTx/>
                <a:latin typeface="Times New Roman"/>
              </a:rPr>
              <a:t>i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n</a:t>
            </a: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c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2" name="object 569"/>
          <p:cNvSpPr/>
          <p:nvPr/>
        </p:nvSpPr>
        <p:spPr>
          <a:xfrm>
            <a:off x="9180000" y="6222600"/>
            <a:ext cx="582840" cy="357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760" rIns="0" bIns="0" anchor="t">
            <a:spAutoFit/>
          </a:bodyPr>
          <a:lstStyle/>
          <a:p>
            <a:pPr marL="38160" defTabSz="914400">
              <a:lnSpc>
                <a:spcPct val="100000"/>
              </a:lnSpc>
              <a:spcBef>
                <a:spcPts val="113"/>
              </a:spcBef>
            </a:pP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Linac </a:t>
            </a:r>
            <a:r>
              <a:rPr lang="en-FR" sz="2018" b="0" u="none" strike="noStrike" spc="6" baseline="-22000">
                <a:solidFill>
                  <a:srgbClr val="203864"/>
                </a:solidFill>
                <a:effectLst/>
                <a:uFillTx/>
                <a:latin typeface="Times New Roman"/>
              </a:rPr>
              <a:t>e</a:t>
            </a:r>
            <a:r>
              <a:rPr lang="en-FR" sz="1279" b="0" u="none" strike="noStrike" spc="6" baseline="-9000">
                <a:solidFill>
                  <a:srgbClr val="203864"/>
                </a:solidFill>
                <a:effectLst/>
                <a:uFillTx/>
                <a:latin typeface="Times New Roman"/>
              </a:rPr>
              <a:t>-</a:t>
            </a:r>
            <a:endParaRPr lang="en-US" sz="128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3" name="object 570"/>
          <p:cNvSpPr/>
          <p:nvPr/>
        </p:nvSpPr>
        <p:spPr>
          <a:xfrm>
            <a:off x="10064880" y="6243840"/>
            <a:ext cx="621360" cy="239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222840" defTabSz="914400">
              <a:lnSpc>
                <a:spcPts val="641"/>
              </a:lnSpc>
              <a:spcBef>
                <a:spcPts val="125"/>
              </a:spcBef>
            </a:pP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Linac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0" defTabSz="914400">
              <a:lnSpc>
                <a:spcPts val="1120"/>
              </a:lnSpc>
            </a:pPr>
            <a:r>
              <a:rPr lang="en-FR" sz="2018" b="0" u="none" strike="noStrike" spc="14" baseline="-16000">
                <a:solidFill>
                  <a:srgbClr val="FF0000"/>
                </a:solidFill>
                <a:effectLst/>
                <a:uFillTx/>
                <a:latin typeface="Times New Roman"/>
              </a:rPr>
              <a:t>e</a:t>
            </a:r>
            <a:r>
              <a:rPr lang="en-FR" sz="850" b="0" u="none" strike="noStrike" spc="11">
                <a:solidFill>
                  <a:srgbClr val="FF0000"/>
                </a:solidFill>
                <a:effectLst/>
                <a:uFillTx/>
                <a:latin typeface="Times New Roman"/>
              </a:rPr>
              <a:t>+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4" name="object 571"/>
          <p:cNvSpPr/>
          <p:nvPr/>
        </p:nvSpPr>
        <p:spPr>
          <a:xfrm>
            <a:off x="12875040" y="6307560"/>
            <a:ext cx="35172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L</a:t>
            </a:r>
            <a:r>
              <a:rPr lang="en-FR" sz="950" b="0" u="none" strike="noStrike">
                <a:solidFill>
                  <a:srgbClr val="385723"/>
                </a:solidFill>
                <a:effectLst/>
                <a:uFillTx/>
                <a:latin typeface="Times New Roman"/>
              </a:rPr>
              <a:t>i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n</a:t>
            </a:r>
            <a:r>
              <a:rPr lang="en-FR" sz="950" b="0" u="none" strike="noStrike" spc="14">
                <a:solidFill>
                  <a:srgbClr val="385723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11">
                <a:solidFill>
                  <a:srgbClr val="385723"/>
                </a:solidFill>
                <a:effectLst/>
                <a:uFillTx/>
                <a:latin typeface="Times New Roman"/>
              </a:rPr>
              <a:t>c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5" name="object 572"/>
          <p:cNvSpPr/>
          <p:nvPr/>
        </p:nvSpPr>
        <p:spPr>
          <a:xfrm>
            <a:off x="11163240" y="5918040"/>
            <a:ext cx="57348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e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p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t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or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6" name="object 573"/>
          <p:cNvSpPr/>
          <p:nvPr/>
        </p:nvSpPr>
        <p:spPr>
          <a:xfrm>
            <a:off x="6968880" y="5896800"/>
            <a:ext cx="573120" cy="16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25"/>
              </a:spcBef>
            </a:pP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S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e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p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 spc="6">
                <a:solidFill>
                  <a:srgbClr val="7030A0"/>
                </a:solidFill>
                <a:effectLst/>
                <a:uFillTx/>
                <a:latin typeface="Times New Roman"/>
              </a:rPr>
              <a:t>r</a:t>
            </a:r>
            <a:r>
              <a:rPr lang="en-FR" sz="950" b="0" u="none" strike="noStrike" spc="14">
                <a:solidFill>
                  <a:srgbClr val="7030A0"/>
                </a:solidFill>
                <a:effectLst/>
                <a:uFillTx/>
                <a:latin typeface="Times New Roman"/>
              </a:rPr>
              <a:t>a</a:t>
            </a:r>
            <a:r>
              <a:rPr lang="en-FR" sz="950" b="0" u="none" strike="noStrike">
                <a:solidFill>
                  <a:srgbClr val="7030A0"/>
                </a:solidFill>
                <a:effectLst/>
                <a:uFillTx/>
                <a:latin typeface="Times New Roman"/>
              </a:rPr>
              <a:t>t</a:t>
            </a:r>
            <a:r>
              <a:rPr lang="en-FR" sz="950" b="0" u="none" strike="noStrike" spc="11">
                <a:solidFill>
                  <a:srgbClr val="7030A0"/>
                </a:solidFill>
                <a:effectLst/>
                <a:uFillTx/>
                <a:latin typeface="Times New Roman"/>
              </a:rPr>
              <a:t>or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7" name="object 574"/>
          <p:cNvSpPr/>
          <p:nvPr/>
        </p:nvSpPr>
        <p:spPr>
          <a:xfrm>
            <a:off x="9457200" y="1687320"/>
            <a:ext cx="5045400" cy="371844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78" name="object 575"/>
          <p:cNvSpPr/>
          <p:nvPr/>
        </p:nvSpPr>
        <p:spPr>
          <a:xfrm>
            <a:off x="795600" y="4967280"/>
            <a:ext cx="4079520" cy="276588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79" name="object 576"/>
          <p:cNvSpPr/>
          <p:nvPr/>
        </p:nvSpPr>
        <p:spPr>
          <a:xfrm>
            <a:off x="2712960" y="5398560"/>
            <a:ext cx="1582200" cy="46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7440" rIns="0" bIns="0" anchor="t">
            <a:spAutoFit/>
          </a:bodyPr>
          <a:lstStyle/>
          <a:p>
            <a:pPr marL="12600" indent="433800" defTabSz="914400">
              <a:lnSpc>
                <a:spcPts val="1689"/>
              </a:lnSpc>
              <a:spcBef>
                <a:spcPts val="295"/>
              </a:spcBef>
              <a:tabLst>
                <a:tab pos="0" algn="l"/>
              </a:tabLst>
            </a:pPr>
            <a:r>
              <a:rPr lang="en-FR" sz="1550" b="0" u="none" strike="noStrike" spc="-6">
                <a:solidFill>
                  <a:schemeClr val="dk1"/>
                </a:solidFill>
                <a:effectLst/>
                <a:uFillTx/>
                <a:latin typeface="Times New Roman"/>
              </a:rPr>
              <a:t>Direct  HIGS</a:t>
            </a:r>
            <a:r>
              <a:rPr lang="en-FR" sz="1550" b="0" u="none" strike="noStrike" spc="-60">
                <a:solidFill>
                  <a:schemeClr val="dk1"/>
                </a:solidFill>
                <a:effectLst/>
                <a:uFillTx/>
                <a:latin typeface="Times New Roman"/>
              </a:rPr>
              <a:t> </a:t>
            </a:r>
            <a:r>
              <a:rPr lang="en-FR" sz="1550" b="0" u="none" strike="noStrike" spc="-6">
                <a:solidFill>
                  <a:schemeClr val="dk1"/>
                </a:solidFill>
                <a:effectLst/>
                <a:uFillTx/>
                <a:latin typeface="Times New Roman"/>
              </a:rPr>
              <a:t>production</a:t>
            </a:r>
            <a:endParaRPr lang="en-US" sz="15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0" name="object 577"/>
          <p:cNvSpPr/>
          <p:nvPr/>
        </p:nvSpPr>
        <p:spPr>
          <a:xfrm>
            <a:off x="6222960" y="6859080"/>
            <a:ext cx="7517520" cy="151272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81" name="object 578"/>
          <p:cNvSpPr/>
          <p:nvPr/>
        </p:nvSpPr>
        <p:spPr>
          <a:xfrm>
            <a:off x="7990560" y="5259960"/>
            <a:ext cx="78372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en-FR" sz="18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ReLiC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2" name="object 579"/>
          <p:cNvSpPr/>
          <p:nvPr/>
        </p:nvSpPr>
        <p:spPr>
          <a:xfrm>
            <a:off x="6134400" y="6726600"/>
            <a:ext cx="916920" cy="14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20"/>
              </a:spcBef>
            </a:pPr>
            <a:r>
              <a:rPr lang="en-FR" sz="950" b="0" u="none" strike="noStrike" spc="11">
                <a:solidFill>
                  <a:srgbClr val="2F5597"/>
                </a:solidFill>
                <a:effectLst/>
                <a:uFillTx/>
                <a:latin typeface="Times New Roman"/>
              </a:rPr>
              <a:t>Electron</a:t>
            </a:r>
            <a:r>
              <a:rPr lang="en-FR" sz="950" b="0" u="none" strike="noStrike" spc="-51">
                <a:solidFill>
                  <a:srgbClr val="2F5597"/>
                </a:solidFill>
                <a:effectLst/>
                <a:uFillTx/>
                <a:latin typeface="Times New Roman"/>
              </a:rPr>
              <a:t> </a:t>
            </a:r>
            <a:r>
              <a:rPr lang="en-FR" sz="950" b="0" u="none" strike="noStrike" spc="11">
                <a:solidFill>
                  <a:srgbClr val="2F5597"/>
                </a:solidFill>
                <a:effectLst/>
                <a:uFillTx/>
                <a:latin typeface="Times New Roman"/>
              </a:rPr>
              <a:t>source</a:t>
            </a:r>
            <a:endParaRPr lang="en-US" sz="9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3" name="object 580"/>
          <p:cNvSpPr/>
          <p:nvPr/>
        </p:nvSpPr>
        <p:spPr>
          <a:xfrm>
            <a:off x="3865320" y="6869160"/>
            <a:ext cx="28116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marL="12600" defTabSz="914400">
              <a:lnSpc>
                <a:spcPts val="4110"/>
              </a:lnSpc>
            </a:pPr>
            <a:r>
              <a:rPr lang="en-FR" sz="3450" b="0" u="none" strike="noStrike" spc="391">
                <a:solidFill>
                  <a:srgbClr val="008F00"/>
                </a:solidFill>
                <a:effectLst/>
                <a:uFillTx/>
                <a:latin typeface="Arial"/>
              </a:rPr>
              <a:t>*</a:t>
            </a:r>
            <a:endParaRPr lang="en-US" sz="34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4" name="object 581"/>
          <p:cNvSpPr/>
          <p:nvPr/>
        </p:nvSpPr>
        <p:spPr>
          <a:xfrm>
            <a:off x="3265560" y="7005240"/>
            <a:ext cx="471600" cy="41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0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40"/>
              </a:spcBef>
            </a:pPr>
            <a:r>
              <a:rPr lang="en-FR" sz="1350" b="1" u="none" strike="noStrike" spc="-184">
                <a:solidFill>
                  <a:srgbClr val="008F00"/>
                </a:solidFill>
                <a:effectLst/>
                <a:uFillTx/>
                <a:latin typeface="Arial"/>
              </a:rPr>
              <a:t>R</a:t>
            </a:r>
            <a:r>
              <a:rPr lang="en-FR" sz="1350" b="1" u="none" strike="noStrike" spc="-125">
                <a:solidFill>
                  <a:srgbClr val="008F00"/>
                </a:solidFill>
                <a:effectLst/>
                <a:uFillTx/>
                <a:latin typeface="Arial"/>
              </a:rPr>
              <a:t>e</a:t>
            </a:r>
            <a:r>
              <a:rPr lang="en-FR" sz="1350" b="1" u="none" strike="noStrike" spc="-255">
                <a:solidFill>
                  <a:srgbClr val="008F00"/>
                </a:solidFill>
                <a:effectLst/>
                <a:uFillTx/>
                <a:latin typeface="Arial"/>
              </a:rPr>
              <a:t>L</a:t>
            </a:r>
            <a:r>
              <a:rPr lang="en-FR" sz="1350" b="1" u="none" strike="noStrike" spc="-45">
                <a:solidFill>
                  <a:srgbClr val="008F00"/>
                </a:solidFill>
                <a:effectLst/>
                <a:uFillTx/>
                <a:latin typeface="Arial"/>
              </a:rPr>
              <a:t>i</a:t>
            </a:r>
            <a:r>
              <a:rPr lang="en-FR" sz="1350" b="1" u="none" strike="noStrike" spc="-261">
                <a:solidFill>
                  <a:srgbClr val="008F00"/>
                </a:solidFill>
                <a:effectLst/>
                <a:uFillTx/>
                <a:latin typeface="Arial"/>
              </a:rPr>
              <a:t>C</a:t>
            </a:r>
            <a:endParaRPr lang="en-US" sz="1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5" name="object 582"/>
          <p:cNvSpPr/>
          <p:nvPr/>
        </p:nvSpPr>
        <p:spPr>
          <a:xfrm>
            <a:off x="5297040" y="7457400"/>
            <a:ext cx="740160" cy="26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marL="12600" defTabSz="914400">
              <a:lnSpc>
                <a:spcPts val="2089"/>
              </a:lnSpc>
            </a:pPr>
            <a:r>
              <a:rPr lang="en-FR" sz="18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ER</a:t>
            </a:r>
            <a:r>
              <a:rPr lang="en-FR" sz="1800" b="1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lang="en-FR" sz="18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6" name="object 583"/>
          <p:cNvSpPr/>
          <p:nvPr/>
        </p:nvSpPr>
        <p:spPr>
          <a:xfrm>
            <a:off x="1585080" y="7736400"/>
            <a:ext cx="1956600" cy="13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24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26"/>
              </a:spcBef>
            </a:pPr>
            <a:r>
              <a:rPr lang="en-FR" sz="850" b="0" u="none" strike="noStrike" spc="6">
                <a:solidFill>
                  <a:schemeClr val="dk1"/>
                </a:solidFill>
                <a:effectLst/>
                <a:uFillTx/>
                <a:latin typeface="Times New Roman"/>
              </a:rPr>
              <a:t>Figure is courtesy of David</a:t>
            </a:r>
            <a:r>
              <a:rPr lang="en-FR" sz="850" b="0" u="none" strike="noStrike" spc="14">
                <a:solidFill>
                  <a:schemeClr val="dk1"/>
                </a:solidFill>
                <a:effectLst/>
                <a:uFillTx/>
                <a:latin typeface="Times New Roman"/>
              </a:rPr>
              <a:t> </a:t>
            </a:r>
            <a:r>
              <a:rPr lang="en-FR" sz="850" b="0" u="none" strike="noStrike" spc="6">
                <a:solidFill>
                  <a:schemeClr val="dk1"/>
                </a:solidFill>
                <a:effectLst/>
                <a:uFillTx/>
                <a:latin typeface="Times New Roman"/>
              </a:rPr>
              <a:t>d’Enterria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7" name="object 584"/>
          <p:cNvSpPr/>
          <p:nvPr/>
        </p:nvSpPr>
        <p:spPr>
          <a:xfrm>
            <a:off x="13821480" y="7997040"/>
            <a:ext cx="255240" cy="20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marL="12600" defTabSz="914400">
              <a:lnSpc>
                <a:spcPts val="1644"/>
              </a:lnSpc>
            </a:pPr>
            <a:r>
              <a:rPr lang="en-FR" sz="14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16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8" name="object 585"/>
          <p:cNvSpPr txBox="1"/>
          <p:nvPr/>
        </p:nvSpPr>
        <p:spPr>
          <a:xfrm>
            <a:off x="2861640" y="8180280"/>
            <a:ext cx="5267160" cy="175320"/>
          </a:xfrm>
          <a:prstGeom prst="rect">
            <a:avLst/>
          </a:prstGeom>
          <a:noFill/>
          <a:ln w="0">
            <a:noFill/>
          </a:ln>
        </p:spPr>
        <p:txBody>
          <a:bodyPr lIns="0" tIns="1800" rIns="0" bIns="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14"/>
              </a:spcBef>
            </a:pPr>
            <a:r>
              <a:rPr lang="en-FR" sz="9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A Linear Collider </a:t>
            </a:r>
            <a:r>
              <a:rPr lang="en-FR" sz="9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Vision </a:t>
            </a:r>
            <a:r>
              <a:rPr lang="en-FR" sz="9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| </a:t>
            </a:r>
            <a:r>
              <a:rPr lang="en-FR" sz="900" b="0" u="none" strike="noStrike" spc="-6">
                <a:solidFill>
                  <a:schemeClr val="dk1"/>
                </a:solidFill>
                <a:effectLst/>
                <a:uFillTx/>
                <a:latin typeface="Arial"/>
              </a:rPr>
              <a:t>J.List </a:t>
            </a:r>
            <a:r>
              <a:rPr lang="en-FR" sz="9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| ESPPU Open Symposium | Lido di </a:t>
            </a:r>
            <a:r>
              <a:rPr lang="en-FR" sz="900" b="0" u="none" strike="noStrike" spc="-11">
                <a:solidFill>
                  <a:schemeClr val="dk1"/>
                </a:solidFill>
                <a:effectLst/>
                <a:uFillTx/>
                <a:latin typeface="Arial"/>
              </a:rPr>
              <a:t>Venezia </a:t>
            </a:r>
            <a:r>
              <a:rPr lang="en-FR" sz="9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June 24,</a:t>
            </a:r>
            <a:r>
              <a:rPr lang="en-FR" sz="900" b="0" u="none" strike="noStrike" spc="-85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lang="en-FR" sz="9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2025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Very high energy (lepton) collisions in a circular machine?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90" name="Picture 789"/>
          <p:cNvPicPr/>
          <p:nvPr/>
        </p:nvPicPr>
        <p:blipFill>
          <a:blip r:embed="rId2"/>
          <a:stretch/>
        </p:blipFill>
        <p:spPr>
          <a:xfrm>
            <a:off x="5109480" y="2322000"/>
            <a:ext cx="4675680" cy="1104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1" name="Rectangle 790"/>
          <p:cNvSpPr/>
          <p:nvPr/>
        </p:nvSpPr>
        <p:spPr>
          <a:xfrm>
            <a:off x="5029200" y="2008800"/>
            <a:ext cx="4974480" cy="165744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2" name="TextBox 791"/>
          <p:cNvSpPr txBox="1"/>
          <p:nvPr/>
        </p:nvSpPr>
        <p:spPr>
          <a:xfrm>
            <a:off x="6724800" y="1297440"/>
            <a:ext cx="2000160" cy="459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Remember: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3" name="TextBox 792"/>
          <p:cNvSpPr txBox="1"/>
          <p:nvPr/>
        </p:nvSpPr>
        <p:spPr>
          <a:xfrm>
            <a:off x="1371600" y="4572000"/>
            <a:ext cx="13658040" cy="348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Increase the radius of the ring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LEP (27 km)→ FCCee (92 km) with gain in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√s of ~365/210 = 1.73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… and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allowing for 50 MW of loss by SR → to be compensated by additional acceleration power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Increase the mass of the colliding particles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m</a:t>
            </a:r>
            <a:r>
              <a:rPr lang="en-US" sz="2400" b="0" u="none" strike="noStrike" baseline="-8000">
                <a:solidFill>
                  <a:srgbClr val="FF0000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 = 200xm</a:t>
            </a:r>
            <a:r>
              <a:rPr lang="en-US" sz="2400" b="0" u="none" strike="noStrike" baseline="-8000">
                <a:solidFill>
                  <a:srgbClr val="FF0000"/>
                </a:solidFill>
                <a:effectLst/>
                <a:uFillTx/>
                <a:latin typeface="Arial"/>
              </a:rPr>
              <a:t>e</a:t>
            </a: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=&gt; At high energies muon is “quasi stable” particle</a:t>
            </a: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Though still decaying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Muon colliders (may) allow for lepton collisions at mulit-TeV in circular colliders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Future Projects – Linear Colliders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8" name="Picture 135"/>
          <p:cNvPicPr/>
          <p:nvPr/>
        </p:nvPicPr>
        <p:blipFill>
          <a:blip r:embed="rId2"/>
          <a:stretch/>
        </p:blipFill>
        <p:spPr>
          <a:xfrm>
            <a:off x="2001240" y="2862000"/>
            <a:ext cx="1666440" cy="115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9" name="Picture 13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37320" y="2712240"/>
            <a:ext cx="1808640" cy="180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0" name="Picture 137"/>
          <p:cNvPicPr/>
          <p:nvPr/>
        </p:nvPicPr>
        <p:blipFill>
          <a:blip r:embed="rId4"/>
          <a:stretch/>
        </p:blipFill>
        <p:spPr>
          <a:xfrm>
            <a:off x="8099280" y="2862000"/>
            <a:ext cx="1215360" cy="1229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1" name="TextBox 138"/>
          <p:cNvSpPr/>
          <p:nvPr/>
        </p:nvSpPr>
        <p:spPr>
          <a:xfrm>
            <a:off x="10137960" y="3177360"/>
            <a:ext cx="4261680" cy="69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HALHF and PWA</a:t>
            </a:r>
            <a:endParaRPr lang="en-US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" name="TextBox 139"/>
          <p:cNvSpPr/>
          <p:nvPr/>
        </p:nvSpPr>
        <p:spPr>
          <a:xfrm>
            <a:off x="4286880" y="5506200"/>
            <a:ext cx="6581160" cy="69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40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Linear Collider Facility - LCF</a:t>
            </a:r>
            <a:endParaRPr lang="en-US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Rectangle 140"/>
          <p:cNvSpPr/>
          <p:nvPr/>
        </p:nvSpPr>
        <p:spPr>
          <a:xfrm>
            <a:off x="4059720" y="5310720"/>
            <a:ext cx="7221960" cy="1186920"/>
          </a:xfrm>
          <a:prstGeom prst="rect">
            <a:avLst/>
          </a:prstGeom>
          <a:noFill/>
          <a:ln w="54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7000" tIns="72000" rIns="117000" bIns="72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cxnSp>
        <p:nvCxnSpPr>
          <p:cNvPr id="94" name="Elbow Connector 141"/>
          <p:cNvCxnSpPr>
            <a:stCxn id="88" idx="2"/>
            <a:endCxn id="93" idx="0"/>
          </p:cNvCxnSpPr>
          <p:nvPr/>
        </p:nvCxnSpPr>
        <p:spPr>
          <a:xfrm rot="16200000" flipH="1">
            <a:off x="4605120" y="2244600"/>
            <a:ext cx="1295280" cy="4836960"/>
          </a:xfrm>
          <a:prstGeom prst="bentConnector3">
            <a:avLst>
              <a:gd name="adj1" fmla="val 49068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95" name="Elbow Connector 142"/>
          <p:cNvCxnSpPr>
            <a:stCxn id="90" idx="2"/>
            <a:endCxn id="93" idx="0"/>
          </p:cNvCxnSpPr>
          <p:nvPr/>
        </p:nvCxnSpPr>
        <p:spPr>
          <a:xfrm rot="5400000">
            <a:off x="7579080" y="4182840"/>
            <a:ext cx="1220040" cy="1036440"/>
          </a:xfrm>
          <a:prstGeom prst="bentConnector3">
            <a:avLst>
              <a:gd name="adj1" fmla="val 50029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96" name="Elbow Connector 143"/>
          <p:cNvCxnSpPr>
            <a:endCxn id="93" idx="0"/>
          </p:cNvCxnSpPr>
          <p:nvPr/>
        </p:nvCxnSpPr>
        <p:spPr>
          <a:xfrm rot="16200000" flipH="1">
            <a:off x="6165000" y="3804480"/>
            <a:ext cx="1101600" cy="1911240"/>
          </a:xfrm>
          <a:prstGeom prst="bentConnector3">
            <a:avLst>
              <a:gd name="adj1" fmla="val 40601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97" name="Elbow Connector 144"/>
          <p:cNvCxnSpPr>
            <a:endCxn id="93" idx="0"/>
          </p:cNvCxnSpPr>
          <p:nvPr/>
        </p:nvCxnSpPr>
        <p:spPr>
          <a:xfrm rot="5400000">
            <a:off x="9325080" y="2374920"/>
            <a:ext cx="1281960" cy="4590720"/>
          </a:xfrm>
          <a:prstGeom prst="bentConnector3">
            <a:avLst>
              <a:gd name="adj1" fmla="val 50308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sp>
        <p:nvSpPr>
          <p:cNvPr id="98" name="TextBox 146"/>
          <p:cNvSpPr/>
          <p:nvPr/>
        </p:nvSpPr>
        <p:spPr>
          <a:xfrm>
            <a:off x="266400" y="6917400"/>
            <a:ext cx="15151680" cy="76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Linear Colliders would cover in a staged approach centre-of-mass energies between the Z-pole until multi-TeV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Polarised beams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Documents for all proposals see backup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" name="Picture 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475600" y="1212120"/>
            <a:ext cx="4390200" cy="1329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4D25FA2-066F-4B09-961E-28CF40A319F7}" type="slidenum">
              <a:rPr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Two “types of collisions”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5" name="object 195"/>
          <p:cNvSpPr/>
          <p:nvPr/>
        </p:nvSpPr>
        <p:spPr>
          <a:xfrm>
            <a:off x="4201200" y="1255320"/>
            <a:ext cx="5384520" cy="529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520" rIns="0" bIns="0" anchor="t">
            <a:sp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6" name="object 196"/>
          <p:cNvSpPr/>
          <p:nvPr/>
        </p:nvSpPr>
        <p:spPr>
          <a:xfrm>
            <a:off x="194400" y="2815200"/>
            <a:ext cx="3760920" cy="274320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7" name="object 197"/>
          <p:cNvSpPr/>
          <p:nvPr/>
        </p:nvSpPr>
        <p:spPr>
          <a:xfrm>
            <a:off x="4306320" y="3638880"/>
            <a:ext cx="3367800" cy="49464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8" name="object 198"/>
          <p:cNvSpPr/>
          <p:nvPr/>
        </p:nvSpPr>
        <p:spPr>
          <a:xfrm>
            <a:off x="13043520" y="3607200"/>
            <a:ext cx="182160" cy="27252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9" name="object 199"/>
          <p:cNvSpPr/>
          <p:nvPr/>
        </p:nvSpPr>
        <p:spPr>
          <a:xfrm>
            <a:off x="13269960" y="3618720"/>
            <a:ext cx="169200" cy="27792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0" name="object 200"/>
          <p:cNvSpPr/>
          <p:nvPr/>
        </p:nvSpPr>
        <p:spPr>
          <a:xfrm>
            <a:off x="13242960" y="3733200"/>
            <a:ext cx="164880" cy="8424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1" name="object 201"/>
          <p:cNvSpPr/>
          <p:nvPr/>
        </p:nvSpPr>
        <p:spPr>
          <a:xfrm>
            <a:off x="13432320" y="3668400"/>
            <a:ext cx="287640" cy="24228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2" name="object 202"/>
          <p:cNvSpPr/>
          <p:nvPr/>
        </p:nvSpPr>
        <p:spPr>
          <a:xfrm>
            <a:off x="13899960" y="3579120"/>
            <a:ext cx="194760" cy="309240"/>
          </a:xfrm>
          <a:prstGeom prst="rect">
            <a:avLst/>
          </a:prstGeom>
          <a:blipFill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3" name="object 203"/>
          <p:cNvSpPr/>
          <p:nvPr/>
        </p:nvSpPr>
        <p:spPr>
          <a:xfrm>
            <a:off x="14004720" y="3621240"/>
            <a:ext cx="198360" cy="279720"/>
          </a:xfrm>
          <a:prstGeom prst="rect">
            <a:avLst/>
          </a:prstGeom>
          <a:blipFill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4" name="object 204"/>
          <p:cNvSpPr/>
          <p:nvPr/>
        </p:nvSpPr>
        <p:spPr>
          <a:xfrm>
            <a:off x="14004720" y="3743640"/>
            <a:ext cx="205200" cy="81000"/>
          </a:xfrm>
          <a:prstGeom prst="rect">
            <a:avLst/>
          </a:prstGeom>
          <a:blipFill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5" name="object 205"/>
          <p:cNvSpPr/>
          <p:nvPr/>
        </p:nvSpPr>
        <p:spPr>
          <a:xfrm>
            <a:off x="14217480" y="3576600"/>
            <a:ext cx="206280" cy="317520"/>
          </a:xfrm>
          <a:prstGeom prst="rect">
            <a:avLst/>
          </a:prstGeom>
          <a:blipFill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6" name="object 206"/>
          <p:cNvSpPr/>
          <p:nvPr/>
        </p:nvSpPr>
        <p:spPr>
          <a:xfrm>
            <a:off x="14346360" y="3540240"/>
            <a:ext cx="248760" cy="325800"/>
          </a:xfrm>
          <a:prstGeom prst="rect">
            <a:avLst/>
          </a:prstGeom>
          <a:blipFill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7" name="object 207"/>
          <p:cNvSpPr/>
          <p:nvPr/>
        </p:nvSpPr>
        <p:spPr>
          <a:xfrm>
            <a:off x="14572080" y="3596760"/>
            <a:ext cx="82800" cy="303480"/>
          </a:xfrm>
          <a:prstGeom prst="rect">
            <a:avLst/>
          </a:prstGeom>
          <a:blipFill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8" name="object 208"/>
          <p:cNvSpPr/>
          <p:nvPr/>
        </p:nvSpPr>
        <p:spPr>
          <a:xfrm>
            <a:off x="14685840" y="3580920"/>
            <a:ext cx="231840" cy="238320"/>
          </a:xfrm>
          <a:prstGeom prst="rect">
            <a:avLst/>
          </a:prstGeom>
          <a:blipFill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9" name="object 209"/>
          <p:cNvSpPr/>
          <p:nvPr/>
        </p:nvSpPr>
        <p:spPr>
          <a:xfrm>
            <a:off x="14896800" y="3612600"/>
            <a:ext cx="220320" cy="276840"/>
          </a:xfrm>
          <a:prstGeom prst="rect">
            <a:avLst/>
          </a:prstGeom>
          <a:blipFill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0" name="object 210"/>
          <p:cNvSpPr/>
          <p:nvPr/>
        </p:nvSpPr>
        <p:spPr>
          <a:xfrm>
            <a:off x="15095880" y="3607200"/>
            <a:ext cx="179280" cy="258840"/>
          </a:xfrm>
          <a:prstGeom prst="rect">
            <a:avLst/>
          </a:prstGeom>
          <a:blipFill rotWithShape="0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1" name="object 211"/>
          <p:cNvSpPr/>
          <p:nvPr/>
        </p:nvSpPr>
        <p:spPr>
          <a:xfrm>
            <a:off x="15066360" y="3706920"/>
            <a:ext cx="191520" cy="90360"/>
          </a:xfrm>
          <a:prstGeom prst="rect">
            <a:avLst/>
          </a:prstGeom>
          <a:blipFill rotWithShape="0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2" name="object 212"/>
          <p:cNvSpPr/>
          <p:nvPr/>
        </p:nvSpPr>
        <p:spPr>
          <a:xfrm>
            <a:off x="15213240" y="3654360"/>
            <a:ext cx="261360" cy="237600"/>
          </a:xfrm>
          <a:prstGeom prst="rect">
            <a:avLst/>
          </a:prstGeom>
          <a:blipFill rotWithShape="0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3" name="object 213"/>
          <p:cNvSpPr/>
          <p:nvPr/>
        </p:nvSpPr>
        <p:spPr>
          <a:xfrm>
            <a:off x="11967480" y="3656520"/>
            <a:ext cx="304200" cy="362520"/>
          </a:xfrm>
          <a:prstGeom prst="rect">
            <a:avLst/>
          </a:prstGeom>
          <a:blipFill rotWithShape="0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4" name="object 214"/>
          <p:cNvSpPr/>
          <p:nvPr/>
        </p:nvSpPr>
        <p:spPr>
          <a:xfrm>
            <a:off x="12234600" y="3634200"/>
            <a:ext cx="245520" cy="407520"/>
          </a:xfrm>
          <a:prstGeom prst="rect">
            <a:avLst/>
          </a:prstGeom>
          <a:blipFill rotWithShape="0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5" name="object 215"/>
          <p:cNvSpPr/>
          <p:nvPr/>
        </p:nvSpPr>
        <p:spPr>
          <a:xfrm>
            <a:off x="12539880" y="3527280"/>
            <a:ext cx="323280" cy="466920"/>
          </a:xfrm>
          <a:prstGeom prst="rect">
            <a:avLst/>
          </a:prstGeom>
          <a:blipFill rotWithShape="0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6" name="object 216"/>
          <p:cNvSpPr/>
          <p:nvPr/>
        </p:nvSpPr>
        <p:spPr>
          <a:xfrm>
            <a:off x="8586720" y="3030480"/>
            <a:ext cx="2270160" cy="236520"/>
          </a:xfrm>
          <a:prstGeom prst="rect">
            <a:avLst/>
          </a:prstGeom>
          <a:blipFill rotWithShape="0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7" name="object 217"/>
          <p:cNvSpPr/>
          <p:nvPr/>
        </p:nvSpPr>
        <p:spPr>
          <a:xfrm>
            <a:off x="9043560" y="3085200"/>
            <a:ext cx="606600" cy="1069560"/>
          </a:xfrm>
          <a:prstGeom prst="rect">
            <a:avLst/>
          </a:prstGeom>
          <a:blipFill rotWithShape="0"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8" name="object 218"/>
          <p:cNvSpPr/>
          <p:nvPr/>
        </p:nvSpPr>
        <p:spPr>
          <a:xfrm>
            <a:off x="8566200" y="3407040"/>
            <a:ext cx="432000" cy="366120"/>
          </a:xfrm>
          <a:prstGeom prst="rect">
            <a:avLst/>
          </a:prstGeom>
          <a:blipFill rotWithShape="0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9" name="object 219"/>
          <p:cNvSpPr/>
          <p:nvPr/>
        </p:nvSpPr>
        <p:spPr>
          <a:xfrm>
            <a:off x="8350200" y="3070800"/>
            <a:ext cx="438120" cy="127800"/>
          </a:xfrm>
          <a:prstGeom prst="rect">
            <a:avLst/>
          </a:prstGeom>
          <a:blipFill rotWithShape="0"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0" name="object 220"/>
          <p:cNvSpPr/>
          <p:nvPr/>
        </p:nvSpPr>
        <p:spPr>
          <a:xfrm>
            <a:off x="7830360" y="2943720"/>
            <a:ext cx="395640" cy="570240"/>
          </a:xfrm>
          <a:prstGeom prst="rect">
            <a:avLst/>
          </a:prstGeom>
          <a:blipFill rotWithShape="0"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1" name="object 221"/>
          <p:cNvSpPr/>
          <p:nvPr/>
        </p:nvSpPr>
        <p:spPr>
          <a:xfrm>
            <a:off x="8119440" y="2829600"/>
            <a:ext cx="295560" cy="122040"/>
          </a:xfrm>
          <a:prstGeom prst="rect">
            <a:avLst/>
          </a:prstGeom>
          <a:blipFill rotWithShape="0"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2" name="object 222"/>
          <p:cNvSpPr/>
          <p:nvPr/>
        </p:nvSpPr>
        <p:spPr>
          <a:xfrm>
            <a:off x="8219160" y="2755800"/>
            <a:ext cx="114120" cy="317160"/>
          </a:xfrm>
          <a:prstGeom prst="rect">
            <a:avLst/>
          </a:prstGeom>
          <a:blipFill rotWithShape="0"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3" name="object 223"/>
          <p:cNvSpPr/>
          <p:nvPr/>
        </p:nvSpPr>
        <p:spPr>
          <a:xfrm>
            <a:off x="8539560" y="4983480"/>
            <a:ext cx="2307240" cy="180000"/>
          </a:xfrm>
          <a:prstGeom prst="rect">
            <a:avLst/>
          </a:prstGeom>
          <a:blipFill rotWithShape="0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4" name="object 224"/>
          <p:cNvSpPr/>
          <p:nvPr/>
        </p:nvSpPr>
        <p:spPr>
          <a:xfrm>
            <a:off x="9104760" y="4211280"/>
            <a:ext cx="429480" cy="919080"/>
          </a:xfrm>
          <a:prstGeom prst="rect">
            <a:avLst/>
          </a:prstGeom>
          <a:blipFill rotWithShape="0"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5" name="object 225"/>
          <p:cNvSpPr/>
          <p:nvPr/>
        </p:nvSpPr>
        <p:spPr>
          <a:xfrm>
            <a:off x="9457920" y="3832560"/>
            <a:ext cx="619920" cy="637920"/>
          </a:xfrm>
          <a:prstGeom prst="rect">
            <a:avLst/>
          </a:prstGeom>
          <a:blipFill rotWithShape="0"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6" name="object 226"/>
          <p:cNvSpPr/>
          <p:nvPr/>
        </p:nvSpPr>
        <p:spPr>
          <a:xfrm>
            <a:off x="9457560" y="3876480"/>
            <a:ext cx="316800" cy="380520"/>
          </a:xfrm>
          <a:prstGeom prst="rect">
            <a:avLst/>
          </a:prstGeom>
          <a:blipFill rotWithShape="0"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7" name="object 227"/>
          <p:cNvSpPr/>
          <p:nvPr/>
        </p:nvSpPr>
        <p:spPr>
          <a:xfrm>
            <a:off x="9557280" y="3879720"/>
            <a:ext cx="360000" cy="395640"/>
          </a:xfrm>
          <a:prstGeom prst="rect">
            <a:avLst/>
          </a:prstGeom>
          <a:blipFill rotWithShape="0"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8" name="object 228"/>
          <p:cNvSpPr/>
          <p:nvPr/>
        </p:nvSpPr>
        <p:spPr>
          <a:xfrm>
            <a:off x="9663120" y="3932280"/>
            <a:ext cx="398520" cy="458640"/>
          </a:xfrm>
          <a:prstGeom prst="rect">
            <a:avLst/>
          </a:prstGeom>
          <a:blipFill rotWithShape="0"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9" name="object 229"/>
          <p:cNvSpPr/>
          <p:nvPr/>
        </p:nvSpPr>
        <p:spPr>
          <a:xfrm>
            <a:off x="10131480" y="3732840"/>
            <a:ext cx="579600" cy="259200"/>
          </a:xfrm>
          <a:prstGeom prst="rect">
            <a:avLst/>
          </a:prstGeom>
          <a:blipFill rotWithShape="0"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0" name="object 230"/>
          <p:cNvSpPr/>
          <p:nvPr/>
        </p:nvSpPr>
        <p:spPr>
          <a:xfrm>
            <a:off x="10145520" y="4051800"/>
            <a:ext cx="670320" cy="129240"/>
          </a:xfrm>
          <a:prstGeom prst="rect">
            <a:avLst/>
          </a:prstGeom>
          <a:blipFill rotWithShape="0"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1" name="object 231"/>
          <p:cNvSpPr/>
          <p:nvPr/>
        </p:nvSpPr>
        <p:spPr>
          <a:xfrm>
            <a:off x="10099800" y="4231800"/>
            <a:ext cx="816120" cy="322200"/>
          </a:xfrm>
          <a:prstGeom prst="rect">
            <a:avLst/>
          </a:prstGeom>
          <a:blipFill rotWithShape="0"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2" name="object 232"/>
          <p:cNvSpPr/>
          <p:nvPr/>
        </p:nvSpPr>
        <p:spPr>
          <a:xfrm>
            <a:off x="8676360" y="4336920"/>
            <a:ext cx="416520" cy="473040"/>
          </a:xfrm>
          <a:prstGeom prst="rect">
            <a:avLst/>
          </a:prstGeom>
          <a:blipFill rotWithShape="0">
            <a:blip r:embed="rId3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3" name="object 233"/>
          <p:cNvSpPr/>
          <p:nvPr/>
        </p:nvSpPr>
        <p:spPr>
          <a:xfrm>
            <a:off x="7846200" y="4958640"/>
            <a:ext cx="374400" cy="540360"/>
          </a:xfrm>
          <a:prstGeom prst="rect">
            <a:avLst/>
          </a:prstGeom>
          <a:blipFill rotWithShape="0">
            <a:blip r:embed="rId3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4" name="object 234"/>
          <p:cNvSpPr/>
          <p:nvPr/>
        </p:nvSpPr>
        <p:spPr>
          <a:xfrm>
            <a:off x="8161200" y="4925160"/>
            <a:ext cx="217080" cy="112320"/>
          </a:xfrm>
          <a:prstGeom prst="rect">
            <a:avLst/>
          </a:prstGeom>
          <a:blipFill rotWithShape="0">
            <a:blip r:embed="rId4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5" name="object 235"/>
          <p:cNvSpPr/>
          <p:nvPr/>
        </p:nvSpPr>
        <p:spPr>
          <a:xfrm>
            <a:off x="10894680" y="3514320"/>
            <a:ext cx="275400" cy="1488960"/>
          </a:xfrm>
          <a:prstGeom prst="rect">
            <a:avLst/>
          </a:prstGeom>
          <a:blipFill rotWithShape="0"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6" name="TextBox 835"/>
          <p:cNvSpPr txBox="1"/>
          <p:nvPr/>
        </p:nvSpPr>
        <p:spPr>
          <a:xfrm>
            <a:off x="1873800" y="1720800"/>
            <a:ext cx="4572000" cy="10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</a:t>
            </a: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</a:t>
            </a:r>
            <a:r>
              <a:rPr lang="en-US" sz="3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alence” Leptons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7" name="TextBox 836"/>
          <p:cNvSpPr txBox="1"/>
          <p:nvPr/>
        </p:nvSpPr>
        <p:spPr>
          <a:xfrm>
            <a:off x="457200" y="5812200"/>
            <a:ext cx="5486400" cy="10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</a:t>
            </a:r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Reach for now particles up to </a:t>
            </a:r>
            <a:r>
              <a:rPr lang="en-US" sz="26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√s/2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8" name="TextBox 837"/>
          <p:cNvSpPr txBox="1"/>
          <p:nvPr/>
        </p:nvSpPr>
        <p:spPr>
          <a:xfrm>
            <a:off x="7772400" y="5848200"/>
            <a:ext cx="7772400" cy="1789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Weak boson Collider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lang="en-US" sz="2400" b="0" u="none" strike="noStrike" baseline="-8000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µ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» 100 GeV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“Increasing lepton energy “facilitates” radiation of W (and Z) =&gt; Weak jets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Ultimative tests of electroweak theory</a:t>
            </a:r>
          </a:p>
        </p:txBody>
      </p:sp>
      <p:sp>
        <p:nvSpPr>
          <p:cNvPr id="839" name="TextBox 838"/>
          <p:cNvSpPr txBox="1"/>
          <p:nvPr/>
        </p:nvSpPr>
        <p:spPr>
          <a:xfrm>
            <a:off x="685800" y="7772400"/>
            <a:ext cx="1141920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N.B.: Same arguments apply to high-energy electron-positron colliders, e.g. linear colliders </a:t>
            </a:r>
          </a:p>
        </p:txBody>
      </p:sp>
      <p:sp>
        <p:nvSpPr>
          <p:cNvPr id="840" name="TextBox 839"/>
          <p:cNvSpPr txBox="1"/>
          <p:nvPr/>
        </p:nvSpPr>
        <p:spPr>
          <a:xfrm>
            <a:off x="8229600" y="1636200"/>
            <a:ext cx="4572000" cy="10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</a:t>
            </a:r>
            <a:r>
              <a:rPr lang="en-US" sz="3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Weak boson collisions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Physics programme in a nutshell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2" name="object 70"/>
          <p:cNvSpPr/>
          <p:nvPr/>
        </p:nvSpPr>
        <p:spPr>
          <a:xfrm>
            <a:off x="62280" y="1432800"/>
            <a:ext cx="15544800" cy="612936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3" name="object 123"/>
          <p:cNvSpPr/>
          <p:nvPr/>
        </p:nvSpPr>
        <p:spPr>
          <a:xfrm>
            <a:off x="705240" y="3829320"/>
            <a:ext cx="6696000" cy="88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 anchor="t">
            <a:spAutoFit/>
          </a:bodyPr>
          <a:lstStyle/>
          <a:p>
            <a:pPr marL="431280" indent="-419040">
              <a:lnSpc>
                <a:spcPct val="119000"/>
              </a:lnSpc>
              <a:spcBef>
                <a:spcPts val="96"/>
              </a:spcBef>
              <a:buClr>
                <a:srgbClr val="F56F2A"/>
              </a:buClr>
              <a:buSzPct val="81000"/>
              <a:buFont typeface="Symbol" charset="2"/>
              <a:buChar char=""/>
              <a:tabLst>
                <a:tab pos="431280" algn="l"/>
                <a:tab pos="431640" algn="l"/>
                <a:tab pos="5815440" algn="l"/>
              </a:tabLst>
            </a:pPr>
            <a:r>
              <a:rPr lang="en-US" sz="2400" b="0" u="none" strike="noStrike" spc="6">
                <a:solidFill>
                  <a:srgbClr val="000000"/>
                </a:solidFill>
                <a:effectLst/>
                <a:uFillTx/>
                <a:latin typeface="HelveticaNeue-Light"/>
              </a:rPr>
              <a:t>production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of </a:t>
            </a:r>
            <a:r>
              <a:rPr lang="en-US" sz="2400" b="0" u="none" strike="noStrike" spc="20">
                <a:solidFill>
                  <a:srgbClr val="000000"/>
                </a:solidFill>
                <a:effectLst/>
                <a:uFillTx/>
                <a:latin typeface="HelveticaNeue-Light"/>
              </a:rPr>
              <a:t>SM </a:t>
            </a:r>
            <a:r>
              <a:rPr lang="en-US" sz="2400" b="0" u="none" strike="noStrike" spc="14">
                <a:solidFill>
                  <a:srgbClr val="000000"/>
                </a:solidFill>
                <a:effectLst/>
                <a:uFillTx/>
                <a:latin typeface="HelveticaNeue-Light"/>
              </a:rPr>
              <a:t>and new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physics</a:t>
            </a:r>
            <a:r>
              <a:rPr lang="en-US" sz="2400" b="0" u="none" strike="noStrike" spc="-85">
                <a:solidFill>
                  <a:srgbClr val="000000"/>
                </a:solidFill>
                <a:effectLst/>
                <a:uFillTx/>
                <a:latin typeface="HelveticaNeue-Light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using  </a:t>
            </a:r>
            <a:r>
              <a:rPr lang="en-US" sz="2400" b="0" u="none" strike="noStrike" spc="14">
                <a:solidFill>
                  <a:srgbClr val="000000"/>
                </a:solidFill>
                <a:effectLst/>
                <a:uFillTx/>
                <a:latin typeface="HelveticaNeue-Light"/>
              </a:rPr>
              <a:t>beam</a:t>
            </a:r>
            <a:r>
              <a:rPr lang="en-US" sz="2400" b="0" u="none" strike="noStrike" spc="20">
                <a:solidFill>
                  <a:srgbClr val="000000"/>
                </a:solidFill>
                <a:effectLst/>
                <a:uFillTx/>
                <a:latin typeface="HelveticaNeue-Light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constituents</a:t>
            </a:r>
            <a:r>
              <a:rPr lang="en-US" sz="2400" b="0" u="none" strike="noStrike" spc="20">
                <a:solidFill>
                  <a:srgbClr val="000000"/>
                </a:solidFill>
                <a:effectLst/>
                <a:uFillTx/>
                <a:latin typeface="HelveticaNeue-Light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(e.g. bosons)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4" name="object 124"/>
          <p:cNvSpPr/>
          <p:nvPr/>
        </p:nvSpPr>
        <p:spPr>
          <a:xfrm>
            <a:off x="659160" y="2283840"/>
            <a:ext cx="7761960" cy="74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800" rIns="0" bIns="0" anchor="t">
            <a:spAutoFit/>
          </a:bodyPr>
          <a:lstStyle/>
          <a:p>
            <a:pPr marL="443880" indent="-419040">
              <a:lnSpc>
                <a:spcPct val="101000"/>
              </a:lnSpc>
              <a:spcBef>
                <a:spcPts val="85"/>
              </a:spcBef>
              <a:buClr>
                <a:srgbClr val="F56F2A"/>
              </a:buClr>
              <a:buSzPct val="81000"/>
              <a:buFont typeface="Symbol" charset="2"/>
              <a:buChar char=""/>
              <a:tabLst>
                <a:tab pos="443880" algn="l"/>
                <a:tab pos="444600" algn="l"/>
              </a:tabLst>
            </a:pPr>
            <a:r>
              <a:rPr lang="en-US" sz="2400" b="0" u="none" strike="noStrike" spc="6">
                <a:solidFill>
                  <a:srgbClr val="000000"/>
                </a:solidFill>
                <a:effectLst/>
                <a:uFillTx/>
                <a:latin typeface="HelveticaNeue-Light"/>
              </a:rPr>
              <a:t>production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of </a:t>
            </a:r>
            <a:r>
              <a:rPr lang="en-US" sz="2400" b="0" u="none" strike="noStrike" spc="20">
                <a:solidFill>
                  <a:srgbClr val="000000"/>
                </a:solidFill>
                <a:effectLst/>
                <a:uFillTx/>
                <a:latin typeface="HelveticaNeue-Light"/>
              </a:rPr>
              <a:t>SM </a:t>
            </a:r>
            <a:r>
              <a:rPr lang="en-US" sz="2400" b="0" u="none" strike="noStrike" spc="14">
                <a:solidFill>
                  <a:srgbClr val="000000"/>
                </a:solidFill>
                <a:effectLst/>
                <a:uFillTx/>
                <a:latin typeface="HelveticaNeue-Light"/>
              </a:rPr>
              <a:t>and new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physics</a:t>
            </a:r>
            <a:r>
              <a:rPr lang="en-US" sz="2400" b="0" u="none" strike="noStrike" spc="-99">
                <a:solidFill>
                  <a:srgbClr val="000000"/>
                </a:solidFill>
                <a:effectLst/>
                <a:uFillTx/>
                <a:latin typeface="HelveticaNeue-Light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in  </a:t>
            </a:r>
            <a:r>
              <a:rPr lang="en-US" sz="2400" b="0" u="none" strike="noStrike" spc="-6">
                <a:solidFill>
                  <a:srgbClr val="000000"/>
                </a:solidFill>
                <a:effectLst/>
                <a:uFillTx/>
                <a:latin typeface="HelveticaNeue-Light"/>
              </a:rPr>
              <a:t>direct </a:t>
            </a:r>
            <a:r>
              <a:rPr lang="en-US" sz="2400" b="0" i="1" u="none" strike="noStrike" spc="184">
                <a:solidFill>
                  <a:srgbClr val="000000"/>
                </a:solidFill>
                <a:effectLst/>
                <a:uFillTx/>
                <a:latin typeface="Times New Roman"/>
              </a:rPr>
              <a:t>µ</a:t>
            </a:r>
            <a:r>
              <a:rPr lang="en-US" sz="2400" b="0" u="none" strike="noStrike" spc="278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+</a:t>
            </a:r>
            <a:r>
              <a:rPr lang="en-US" sz="2400" b="0" i="1" u="none" strike="noStrike" spc="184">
                <a:solidFill>
                  <a:srgbClr val="000000"/>
                </a:solidFill>
                <a:effectLst/>
                <a:uFillTx/>
                <a:latin typeface="Times New Roman"/>
              </a:rPr>
              <a:t>µ</a:t>
            </a:r>
            <a:r>
              <a:rPr lang="en-US" sz="2400" b="0" u="none" strike="noStrike" spc="278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−</a:t>
            </a:r>
            <a:r>
              <a:rPr lang="en-US" sz="2400" b="0" u="none" strike="noStrike" spc="201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annihilation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5" name="object 125"/>
          <p:cNvSpPr/>
          <p:nvPr/>
        </p:nvSpPr>
        <p:spPr>
          <a:xfrm>
            <a:off x="659160" y="5101560"/>
            <a:ext cx="6432840" cy="75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840" rIns="0" bIns="0" anchor="t">
            <a:spAutoFit/>
          </a:bodyPr>
          <a:lstStyle/>
          <a:p>
            <a:pPr marL="443880" indent="-419040">
              <a:lnSpc>
                <a:spcPct val="100000"/>
              </a:lnSpc>
              <a:spcBef>
                <a:spcPts val="125"/>
              </a:spcBef>
              <a:buClr>
                <a:srgbClr val="F56F2A"/>
              </a:buClr>
              <a:buSzPct val="81000"/>
              <a:buFont typeface="Symbol" charset="2"/>
              <a:buChar char=""/>
              <a:tabLst>
                <a:tab pos="443880" algn="l"/>
                <a:tab pos="4446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HelveticaNeue-Light"/>
              </a:rPr>
              <a:t>indirect probes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of </a:t>
            </a:r>
            <a:r>
              <a:rPr lang="en-US" sz="2400" b="0" u="none" strike="noStrike" spc="14">
                <a:solidFill>
                  <a:srgbClr val="000000"/>
                </a:solidFill>
                <a:effectLst/>
                <a:uFillTx/>
                <a:latin typeface="HelveticaNeue-Light"/>
              </a:rPr>
              <a:t>new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physics in</a:t>
            </a:r>
            <a:r>
              <a:rPr lang="en-US" sz="2400" b="0" u="none" strike="noStrike" spc="-20">
                <a:solidFill>
                  <a:srgbClr val="000000"/>
                </a:solidFill>
                <a:effectLst/>
                <a:uFillTx/>
                <a:latin typeface="HelveticaNeue-Light"/>
              </a:rPr>
              <a:t> </a:t>
            </a:r>
            <a:r>
              <a:rPr lang="en-US" sz="2400" b="0" u="none" strike="noStrike" spc="-6">
                <a:solidFill>
                  <a:srgbClr val="000000"/>
                </a:solidFill>
                <a:effectLst/>
                <a:uFillTx/>
                <a:latin typeface="HelveticaNeue-Light"/>
              </a:rPr>
              <a:t>direct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43880">
              <a:lnSpc>
                <a:spcPct val="100000"/>
              </a:lnSpc>
              <a:spcBef>
                <a:spcPts val="45"/>
              </a:spcBef>
              <a:tabLst>
                <a:tab pos="443880" algn="l"/>
                <a:tab pos="444600" algn="l"/>
              </a:tabLst>
            </a:pPr>
            <a:r>
              <a:rPr lang="en-US" sz="2400" b="0" i="1" u="none" strike="noStrike" spc="184">
                <a:solidFill>
                  <a:srgbClr val="000000"/>
                </a:solidFill>
                <a:effectLst/>
                <a:uFillTx/>
                <a:latin typeface="Times New Roman"/>
              </a:rPr>
              <a:t>µ</a:t>
            </a:r>
            <a:r>
              <a:rPr lang="en-US" sz="2400" b="0" u="none" strike="noStrike" spc="278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+</a:t>
            </a:r>
            <a:r>
              <a:rPr lang="en-US" sz="2400" b="0" i="1" u="none" strike="noStrike" spc="184">
                <a:solidFill>
                  <a:srgbClr val="000000"/>
                </a:solidFill>
                <a:effectLst/>
                <a:uFillTx/>
                <a:latin typeface="Times New Roman"/>
              </a:rPr>
              <a:t>µ</a:t>
            </a:r>
            <a:r>
              <a:rPr lang="en-US" sz="2400" b="0" u="none" strike="noStrike" spc="278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−</a:t>
            </a:r>
            <a:r>
              <a:rPr lang="en-US" sz="2400" b="0" u="none" strike="noStrike" spc="187" baseline="29000">
                <a:solidFill>
                  <a:srgbClr val="000000"/>
                </a:solidFill>
                <a:effectLst/>
                <a:uFillTx/>
                <a:latin typeface="Arial Unicode MS"/>
              </a:rPr>
              <a:t> </a:t>
            </a:r>
            <a:r>
              <a:rPr lang="en-US" sz="2400" b="0" u="none" strike="noStrike" spc="11">
                <a:solidFill>
                  <a:srgbClr val="000000"/>
                </a:solidFill>
                <a:effectLst/>
                <a:uFillTx/>
                <a:latin typeface="HelveticaNeue-Light"/>
              </a:rPr>
              <a:t>annihilation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6" name="object 126"/>
          <p:cNvSpPr/>
          <p:nvPr/>
        </p:nvSpPr>
        <p:spPr>
          <a:xfrm>
            <a:off x="705240" y="2024640"/>
            <a:ext cx="2903760" cy="313920"/>
          </a:xfrm>
          <a:prstGeom prst="rect">
            <a:avLst/>
          </a:prstGeom>
          <a:solidFill>
            <a:srgbClr val="F8701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2280" rIns="0" bIns="0" anchor="t">
            <a:spAutoFit/>
          </a:bodyPr>
          <a:lstStyle/>
          <a:p>
            <a:pPr marL="47160">
              <a:lnSpc>
                <a:spcPct val="100000"/>
              </a:lnSpc>
              <a:spcBef>
                <a:spcPts val="490"/>
              </a:spcBef>
            </a:pPr>
            <a:r>
              <a:rPr lang="en-US" sz="1650" b="0" u="none" strike="noStrike" spc="201">
                <a:solidFill>
                  <a:srgbClr val="FFFFFF"/>
                </a:solidFill>
                <a:effectLst/>
                <a:uFillTx/>
                <a:latin typeface="HelveticaNeue-Medium"/>
              </a:rPr>
              <a:t>DIRECT</a:t>
            </a:r>
            <a:r>
              <a:rPr lang="en-US" sz="1650" b="0" u="none" strike="noStrike" spc="459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r>
              <a:rPr lang="en-US" sz="1650" b="0" u="none" strike="noStrike" spc="210">
                <a:solidFill>
                  <a:srgbClr val="FFFFFF"/>
                </a:solidFill>
                <a:effectLst/>
                <a:uFillTx/>
                <a:latin typeface="HelveticaNeue-Medium"/>
              </a:rPr>
              <a:t>SEARCHES</a:t>
            </a:r>
            <a:r>
              <a:rPr lang="en-US" sz="1650" b="0" u="none" strike="noStrike" spc="-215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endParaRPr lang="en-US" sz="165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47" name="object 127"/>
          <p:cNvSpPr/>
          <p:nvPr/>
        </p:nvSpPr>
        <p:spPr>
          <a:xfrm>
            <a:off x="703080" y="3548520"/>
            <a:ext cx="3820320" cy="313920"/>
          </a:xfrm>
          <a:prstGeom prst="rect">
            <a:avLst/>
          </a:prstGeom>
          <a:solidFill>
            <a:srgbClr val="F8701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2280" rIns="0" bIns="0" anchor="t">
            <a:spAutoFit/>
          </a:bodyPr>
          <a:lstStyle/>
          <a:p>
            <a:pPr marL="47160">
              <a:lnSpc>
                <a:spcPct val="100000"/>
              </a:lnSpc>
              <a:spcBef>
                <a:spcPts val="490"/>
              </a:spcBef>
            </a:pPr>
            <a:r>
              <a:rPr lang="en-US" sz="1650" b="0" u="none" strike="noStrike" spc="224">
                <a:solidFill>
                  <a:srgbClr val="FFFFFF"/>
                </a:solidFill>
                <a:effectLst/>
                <a:uFillTx/>
                <a:latin typeface="HelveticaNeue-Medium"/>
              </a:rPr>
              <a:t>HIGH-INTENSITY</a:t>
            </a:r>
            <a:r>
              <a:rPr lang="en-US" sz="1650" b="0" u="none" strike="noStrike" spc="459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r>
              <a:rPr lang="en-US" sz="1650" b="0" u="none" strike="noStrike" spc="201">
                <a:solidFill>
                  <a:srgbClr val="FFFFFF"/>
                </a:solidFill>
                <a:effectLst/>
                <a:uFillTx/>
                <a:latin typeface="HelveticaNeue-Medium"/>
              </a:rPr>
              <a:t>PROBES</a:t>
            </a:r>
            <a:r>
              <a:rPr lang="en-US" sz="1650" b="0" u="none" strike="noStrike" spc="-215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endParaRPr lang="en-US" sz="165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48" name="object 128"/>
          <p:cNvSpPr/>
          <p:nvPr/>
        </p:nvSpPr>
        <p:spPr>
          <a:xfrm>
            <a:off x="717480" y="4795200"/>
            <a:ext cx="3120120" cy="313920"/>
          </a:xfrm>
          <a:prstGeom prst="rect">
            <a:avLst/>
          </a:prstGeom>
          <a:solidFill>
            <a:srgbClr val="F8701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2280" rIns="0" bIns="0" anchor="t">
            <a:spAutoFit/>
          </a:bodyPr>
          <a:lstStyle/>
          <a:p>
            <a:pPr marL="47160">
              <a:lnSpc>
                <a:spcPct val="100000"/>
              </a:lnSpc>
              <a:spcBef>
                <a:spcPts val="490"/>
              </a:spcBef>
            </a:pPr>
            <a:r>
              <a:rPr lang="en-US" sz="1650" b="0" u="none" strike="noStrike" spc="221">
                <a:solidFill>
                  <a:srgbClr val="FFFFFF"/>
                </a:solidFill>
                <a:effectLst/>
                <a:uFillTx/>
                <a:latin typeface="HelveticaNeue-Medium"/>
              </a:rPr>
              <a:t>HIGH-ENERGY</a:t>
            </a:r>
            <a:r>
              <a:rPr lang="en-US" sz="1650" b="0" u="none" strike="noStrike" spc="459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r>
              <a:rPr lang="en-US" sz="1650" b="0" u="none" strike="noStrike" spc="201">
                <a:solidFill>
                  <a:srgbClr val="FFFFFF"/>
                </a:solidFill>
                <a:effectLst/>
                <a:uFillTx/>
                <a:latin typeface="HelveticaNeue-Medium"/>
              </a:rPr>
              <a:t>PROBES</a:t>
            </a:r>
            <a:r>
              <a:rPr lang="en-US" sz="1650" b="0" u="none" strike="noStrike" spc="-215">
                <a:solidFill>
                  <a:srgbClr val="FFFFFF"/>
                </a:solidFill>
                <a:effectLst/>
                <a:uFillTx/>
                <a:latin typeface="HelveticaNeue-Medium"/>
              </a:rPr>
              <a:t> </a:t>
            </a:r>
            <a:endParaRPr lang="en-US" sz="165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49" name="object 129"/>
          <p:cNvSpPr/>
          <p:nvPr/>
        </p:nvSpPr>
        <p:spPr>
          <a:xfrm>
            <a:off x="8062200" y="2535840"/>
            <a:ext cx="358920" cy="50976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0" name="object 130"/>
          <p:cNvSpPr/>
          <p:nvPr/>
        </p:nvSpPr>
        <p:spPr>
          <a:xfrm>
            <a:off x="7877160" y="2066760"/>
            <a:ext cx="515520" cy="54828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1" name="object 131"/>
          <p:cNvSpPr/>
          <p:nvPr/>
        </p:nvSpPr>
        <p:spPr>
          <a:xfrm>
            <a:off x="8314200" y="2433240"/>
            <a:ext cx="561600" cy="25308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2" name="object 132"/>
          <p:cNvSpPr/>
          <p:nvPr/>
        </p:nvSpPr>
        <p:spPr>
          <a:xfrm>
            <a:off x="8854560" y="2055960"/>
            <a:ext cx="408600" cy="61740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3" name="object 133"/>
          <p:cNvSpPr/>
          <p:nvPr/>
        </p:nvSpPr>
        <p:spPr>
          <a:xfrm>
            <a:off x="8902080" y="1995480"/>
            <a:ext cx="455400" cy="66420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4" name="object 134"/>
          <p:cNvSpPr/>
          <p:nvPr/>
        </p:nvSpPr>
        <p:spPr>
          <a:xfrm>
            <a:off x="8838720" y="2613960"/>
            <a:ext cx="357480" cy="543240"/>
          </a:xfrm>
          <a:prstGeom prst="rect">
            <a:avLst/>
          </a:prstGeom>
          <a:blipFill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5" name="object 135"/>
          <p:cNvSpPr/>
          <p:nvPr/>
        </p:nvSpPr>
        <p:spPr>
          <a:xfrm>
            <a:off x="8888040" y="2580480"/>
            <a:ext cx="442440" cy="549720"/>
          </a:xfrm>
          <a:prstGeom prst="rect">
            <a:avLst/>
          </a:prstGeom>
          <a:blipFill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6" name="object 136"/>
          <p:cNvSpPr/>
          <p:nvPr/>
        </p:nvSpPr>
        <p:spPr>
          <a:xfrm>
            <a:off x="9109800" y="3024360"/>
            <a:ext cx="159840" cy="146160"/>
          </a:xfrm>
          <a:prstGeom prst="rect">
            <a:avLst/>
          </a:prstGeom>
          <a:blipFill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7" name="object 137"/>
          <p:cNvSpPr/>
          <p:nvPr/>
        </p:nvSpPr>
        <p:spPr>
          <a:xfrm>
            <a:off x="9170640" y="2035800"/>
            <a:ext cx="166680" cy="139320"/>
          </a:xfrm>
          <a:prstGeom prst="rect">
            <a:avLst/>
          </a:prstGeom>
          <a:blipFill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8" name="object 138"/>
          <p:cNvSpPr/>
          <p:nvPr/>
        </p:nvSpPr>
        <p:spPr>
          <a:xfrm>
            <a:off x="7603560" y="3035160"/>
            <a:ext cx="283680" cy="433800"/>
          </a:xfrm>
          <a:prstGeom prst="rect">
            <a:avLst/>
          </a:prstGeom>
          <a:blipFill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9" name="object 139"/>
          <p:cNvSpPr/>
          <p:nvPr/>
        </p:nvSpPr>
        <p:spPr>
          <a:xfrm>
            <a:off x="7836480" y="3062160"/>
            <a:ext cx="151560" cy="70560"/>
          </a:xfrm>
          <a:prstGeom prst="rect">
            <a:avLst/>
          </a:prstGeom>
          <a:blipFill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0" name="object 140"/>
          <p:cNvSpPr/>
          <p:nvPr/>
        </p:nvSpPr>
        <p:spPr>
          <a:xfrm>
            <a:off x="7877160" y="3021840"/>
            <a:ext cx="84240" cy="164880"/>
          </a:xfrm>
          <a:prstGeom prst="rect">
            <a:avLst/>
          </a:prstGeom>
          <a:blipFill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1" name="object 141"/>
          <p:cNvSpPr/>
          <p:nvPr/>
        </p:nvSpPr>
        <p:spPr>
          <a:xfrm>
            <a:off x="7446240" y="2051280"/>
            <a:ext cx="293040" cy="460800"/>
          </a:xfrm>
          <a:prstGeom prst="rect">
            <a:avLst/>
          </a:prstGeom>
          <a:blipFill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2" name="object 142"/>
          <p:cNvSpPr/>
          <p:nvPr/>
        </p:nvSpPr>
        <p:spPr>
          <a:xfrm>
            <a:off x="7681680" y="2006280"/>
            <a:ext cx="160560" cy="81000"/>
          </a:xfrm>
          <a:prstGeom prst="rect">
            <a:avLst/>
          </a:prstGeom>
          <a:blipFill rotWithShape="0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3" name="object 143"/>
          <p:cNvSpPr/>
          <p:nvPr/>
        </p:nvSpPr>
        <p:spPr>
          <a:xfrm>
            <a:off x="10909800" y="2930760"/>
            <a:ext cx="1078920" cy="421920"/>
          </a:xfrm>
          <a:prstGeom prst="rect">
            <a:avLst/>
          </a:prstGeom>
          <a:blipFill rotWithShape="0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4" name="object 144"/>
          <p:cNvSpPr/>
          <p:nvPr/>
        </p:nvSpPr>
        <p:spPr>
          <a:xfrm>
            <a:off x="11461320" y="3283920"/>
            <a:ext cx="460800" cy="434160"/>
          </a:xfrm>
          <a:prstGeom prst="rect">
            <a:avLst/>
          </a:prstGeom>
          <a:blipFill rotWithShape="0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5" name="object 145"/>
          <p:cNvSpPr/>
          <p:nvPr/>
        </p:nvSpPr>
        <p:spPr>
          <a:xfrm>
            <a:off x="11993040" y="3243960"/>
            <a:ext cx="280440" cy="245880"/>
          </a:xfrm>
          <a:prstGeom prst="rect">
            <a:avLst/>
          </a:prstGeom>
          <a:blipFill rotWithShape="0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6" name="object 146"/>
          <p:cNvSpPr/>
          <p:nvPr/>
        </p:nvSpPr>
        <p:spPr>
          <a:xfrm>
            <a:off x="12033360" y="3870360"/>
            <a:ext cx="366840" cy="379080"/>
          </a:xfrm>
          <a:prstGeom prst="rect">
            <a:avLst/>
          </a:prstGeom>
          <a:blipFill rotWithShape="0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7" name="object 147"/>
          <p:cNvSpPr/>
          <p:nvPr/>
        </p:nvSpPr>
        <p:spPr>
          <a:xfrm>
            <a:off x="12080160" y="4171320"/>
            <a:ext cx="292680" cy="484920"/>
          </a:xfrm>
          <a:prstGeom prst="rect">
            <a:avLst/>
          </a:prstGeom>
          <a:blipFill rotWithShape="0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8" name="object 148"/>
          <p:cNvSpPr/>
          <p:nvPr/>
        </p:nvSpPr>
        <p:spPr>
          <a:xfrm>
            <a:off x="12270240" y="4166640"/>
            <a:ext cx="159120" cy="135720"/>
          </a:xfrm>
          <a:prstGeom prst="rect">
            <a:avLst/>
          </a:prstGeom>
          <a:blipFill rotWithShape="0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9" name="object 149"/>
          <p:cNvSpPr/>
          <p:nvPr/>
        </p:nvSpPr>
        <p:spPr>
          <a:xfrm>
            <a:off x="12416400" y="4199040"/>
            <a:ext cx="111240" cy="64080"/>
          </a:xfrm>
          <a:prstGeom prst="rect">
            <a:avLst/>
          </a:prstGeom>
          <a:blipFill rotWithShape="0"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0" name="object 150"/>
          <p:cNvSpPr/>
          <p:nvPr/>
        </p:nvSpPr>
        <p:spPr>
          <a:xfrm>
            <a:off x="12530880" y="4199040"/>
            <a:ext cx="156960" cy="70200"/>
          </a:xfrm>
          <a:prstGeom prst="rect">
            <a:avLst/>
          </a:prstGeom>
          <a:blipFill rotWithShape="0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1" name="object 151"/>
          <p:cNvSpPr/>
          <p:nvPr/>
        </p:nvSpPr>
        <p:spPr>
          <a:xfrm>
            <a:off x="12692520" y="4205520"/>
            <a:ext cx="147960" cy="83520"/>
          </a:xfrm>
          <a:prstGeom prst="rect">
            <a:avLst/>
          </a:prstGeom>
          <a:blipFill rotWithShape="0"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2" name="object 152"/>
          <p:cNvSpPr/>
          <p:nvPr/>
        </p:nvSpPr>
        <p:spPr>
          <a:xfrm>
            <a:off x="12988440" y="3907800"/>
            <a:ext cx="225360" cy="453600"/>
          </a:xfrm>
          <a:prstGeom prst="rect">
            <a:avLst/>
          </a:prstGeom>
          <a:blipFill rotWithShape="0"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3" name="object 153"/>
          <p:cNvSpPr/>
          <p:nvPr/>
        </p:nvSpPr>
        <p:spPr>
          <a:xfrm>
            <a:off x="11656440" y="4727880"/>
            <a:ext cx="379800" cy="375840"/>
          </a:xfrm>
          <a:prstGeom prst="rect">
            <a:avLst/>
          </a:prstGeom>
          <a:blipFill rotWithShape="0"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4" name="object 154"/>
          <p:cNvSpPr/>
          <p:nvPr/>
        </p:nvSpPr>
        <p:spPr>
          <a:xfrm>
            <a:off x="11636280" y="5036040"/>
            <a:ext cx="427320" cy="356760"/>
          </a:xfrm>
          <a:prstGeom prst="rect">
            <a:avLst/>
          </a:prstGeom>
          <a:blipFill rotWithShape="0"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5" name="object 155"/>
          <p:cNvSpPr/>
          <p:nvPr/>
        </p:nvSpPr>
        <p:spPr>
          <a:xfrm>
            <a:off x="11077920" y="5049360"/>
            <a:ext cx="627840" cy="122040"/>
          </a:xfrm>
          <a:prstGeom prst="rect">
            <a:avLst/>
          </a:prstGeom>
          <a:blipFill rotWithShape="0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6" name="object 156"/>
          <p:cNvSpPr/>
          <p:nvPr/>
        </p:nvSpPr>
        <p:spPr>
          <a:xfrm>
            <a:off x="12167640" y="5171400"/>
            <a:ext cx="174240" cy="201240"/>
          </a:xfrm>
          <a:prstGeom prst="rect">
            <a:avLst/>
          </a:prstGeom>
          <a:blipFill rotWithShape="0"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7" name="object 157"/>
          <p:cNvSpPr/>
          <p:nvPr/>
        </p:nvSpPr>
        <p:spPr>
          <a:xfrm>
            <a:off x="10735200" y="5050440"/>
            <a:ext cx="285840" cy="396000"/>
          </a:xfrm>
          <a:prstGeom prst="rect">
            <a:avLst/>
          </a:prstGeom>
          <a:blipFill rotWithShape="0"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8" name="object 158"/>
          <p:cNvSpPr/>
          <p:nvPr/>
        </p:nvSpPr>
        <p:spPr>
          <a:xfrm>
            <a:off x="10499760" y="3241440"/>
            <a:ext cx="238680" cy="362520"/>
          </a:xfrm>
          <a:prstGeom prst="rect">
            <a:avLst/>
          </a:prstGeom>
          <a:blipFill rotWithShape="0"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9" name="object 159"/>
          <p:cNvSpPr/>
          <p:nvPr/>
        </p:nvSpPr>
        <p:spPr>
          <a:xfrm>
            <a:off x="12073320" y="2813400"/>
            <a:ext cx="218880" cy="156600"/>
          </a:xfrm>
          <a:prstGeom prst="rect">
            <a:avLst/>
          </a:prstGeom>
          <a:blipFill rotWithShape="0"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0" name="object 160"/>
          <p:cNvSpPr/>
          <p:nvPr/>
        </p:nvSpPr>
        <p:spPr>
          <a:xfrm>
            <a:off x="12046680" y="4915440"/>
            <a:ext cx="265680" cy="225360"/>
          </a:xfrm>
          <a:prstGeom prst="rect">
            <a:avLst/>
          </a:prstGeom>
          <a:blipFill rotWithShape="0"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1" name="object 161"/>
          <p:cNvSpPr/>
          <p:nvPr/>
        </p:nvSpPr>
        <p:spPr>
          <a:xfrm>
            <a:off x="12309120" y="4434480"/>
            <a:ext cx="238680" cy="197280"/>
          </a:xfrm>
          <a:prstGeom prst="rect">
            <a:avLst/>
          </a:prstGeom>
          <a:blipFill rotWithShape="0"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2" name="object 162"/>
          <p:cNvSpPr/>
          <p:nvPr/>
        </p:nvSpPr>
        <p:spPr>
          <a:xfrm>
            <a:off x="12309120" y="3825360"/>
            <a:ext cx="272160" cy="253080"/>
          </a:xfrm>
          <a:prstGeom prst="rect">
            <a:avLst/>
          </a:prstGeom>
          <a:blipFill rotWithShape="0"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3" name="object 163"/>
          <p:cNvSpPr/>
          <p:nvPr/>
        </p:nvSpPr>
        <p:spPr>
          <a:xfrm>
            <a:off x="12261960" y="3223800"/>
            <a:ext cx="238680" cy="90720"/>
          </a:xfrm>
          <a:prstGeom prst="rect">
            <a:avLst/>
          </a:prstGeom>
          <a:blipFill rotWithShape="0"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4" name="object 164"/>
          <p:cNvSpPr/>
          <p:nvPr/>
        </p:nvSpPr>
        <p:spPr>
          <a:xfrm>
            <a:off x="12362760" y="3156120"/>
            <a:ext cx="66240" cy="272880"/>
          </a:xfrm>
          <a:prstGeom prst="rect">
            <a:avLst/>
          </a:prstGeom>
          <a:blipFill rotWithShape="0">
            <a:blip r:embed="rId3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5" name="object 165"/>
          <p:cNvSpPr/>
          <p:nvPr/>
        </p:nvSpPr>
        <p:spPr>
          <a:xfrm>
            <a:off x="12551400" y="3842280"/>
            <a:ext cx="252000" cy="64080"/>
          </a:xfrm>
          <a:prstGeom prst="rect">
            <a:avLst/>
          </a:prstGeom>
          <a:blipFill rotWithShape="0">
            <a:blip r:embed="rId3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6" name="object 166"/>
          <p:cNvSpPr/>
          <p:nvPr/>
        </p:nvSpPr>
        <p:spPr>
          <a:xfrm>
            <a:off x="12638520" y="3788640"/>
            <a:ext cx="77760" cy="198720"/>
          </a:xfrm>
          <a:prstGeom prst="rect">
            <a:avLst/>
          </a:prstGeom>
          <a:blipFill rotWithShape="0">
            <a:blip r:embed="rId4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7" name="object 167"/>
          <p:cNvSpPr/>
          <p:nvPr/>
        </p:nvSpPr>
        <p:spPr>
          <a:xfrm>
            <a:off x="10688040" y="3203640"/>
            <a:ext cx="131400" cy="63720"/>
          </a:xfrm>
          <a:prstGeom prst="rect">
            <a:avLst/>
          </a:prstGeom>
          <a:blipFill rotWithShape="0"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8" name="object 168"/>
          <p:cNvSpPr/>
          <p:nvPr/>
        </p:nvSpPr>
        <p:spPr>
          <a:xfrm>
            <a:off x="10728360" y="3156120"/>
            <a:ext cx="70560" cy="205560"/>
          </a:xfrm>
          <a:prstGeom prst="rect">
            <a:avLst/>
          </a:prstGeom>
          <a:blipFill rotWithShape="0"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9" name="object 169"/>
          <p:cNvSpPr/>
          <p:nvPr/>
        </p:nvSpPr>
        <p:spPr>
          <a:xfrm>
            <a:off x="10937160" y="5013000"/>
            <a:ext cx="131040" cy="73800"/>
          </a:xfrm>
          <a:prstGeom prst="rect">
            <a:avLst/>
          </a:prstGeom>
          <a:blipFill rotWithShape="0"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0" name="object 170"/>
          <p:cNvSpPr/>
          <p:nvPr/>
        </p:nvSpPr>
        <p:spPr>
          <a:xfrm>
            <a:off x="12275280" y="4986000"/>
            <a:ext cx="158040" cy="63720"/>
          </a:xfrm>
          <a:prstGeom prst="rect">
            <a:avLst/>
          </a:prstGeom>
          <a:blipFill rotWithShape="0"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1" name="object 171"/>
          <p:cNvSpPr/>
          <p:nvPr/>
        </p:nvSpPr>
        <p:spPr>
          <a:xfrm>
            <a:off x="12524400" y="4427640"/>
            <a:ext cx="177840" cy="64080"/>
          </a:xfrm>
          <a:prstGeom prst="rect">
            <a:avLst/>
          </a:prstGeom>
          <a:blipFill rotWithShape="0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2" name="object 172"/>
          <p:cNvSpPr/>
          <p:nvPr/>
        </p:nvSpPr>
        <p:spPr>
          <a:xfrm>
            <a:off x="7880040" y="5644080"/>
            <a:ext cx="292680" cy="462600"/>
          </a:xfrm>
          <a:prstGeom prst="rect">
            <a:avLst/>
          </a:prstGeom>
          <a:blipFill rotWithShape="0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3" name="object 173"/>
          <p:cNvSpPr/>
          <p:nvPr/>
        </p:nvSpPr>
        <p:spPr>
          <a:xfrm>
            <a:off x="8147160" y="5625720"/>
            <a:ext cx="131040" cy="77760"/>
          </a:xfrm>
          <a:prstGeom prst="rect">
            <a:avLst/>
          </a:prstGeom>
          <a:blipFill rotWithShape="0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4" name="object 174"/>
          <p:cNvSpPr/>
          <p:nvPr/>
        </p:nvSpPr>
        <p:spPr>
          <a:xfrm>
            <a:off x="8157960" y="5575320"/>
            <a:ext cx="84240" cy="165240"/>
          </a:xfrm>
          <a:prstGeom prst="rect">
            <a:avLst/>
          </a:prstGeom>
          <a:blipFill rotWithShape="0"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5" name="object 175"/>
          <p:cNvSpPr/>
          <p:nvPr/>
        </p:nvSpPr>
        <p:spPr>
          <a:xfrm>
            <a:off x="7950960" y="5053680"/>
            <a:ext cx="245160" cy="540720"/>
          </a:xfrm>
          <a:prstGeom prst="rect">
            <a:avLst/>
          </a:prstGeom>
          <a:blipFill rotWithShape="0"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6" name="object 176"/>
          <p:cNvSpPr/>
          <p:nvPr/>
        </p:nvSpPr>
        <p:spPr>
          <a:xfrm>
            <a:off x="8233200" y="4999320"/>
            <a:ext cx="118080" cy="70560"/>
          </a:xfrm>
          <a:prstGeom prst="rect">
            <a:avLst/>
          </a:prstGeom>
          <a:blipFill rotWithShape="0">
            <a:blip r:embed="rId5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7" name="object 177"/>
          <p:cNvSpPr/>
          <p:nvPr/>
        </p:nvSpPr>
        <p:spPr>
          <a:xfrm>
            <a:off x="8314200" y="5187600"/>
            <a:ext cx="318600" cy="365760"/>
          </a:xfrm>
          <a:prstGeom prst="rect">
            <a:avLst/>
          </a:prstGeom>
          <a:blipFill rotWithShape="0">
            <a:blip r:embed="rId5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8" name="object 178"/>
          <p:cNvSpPr/>
          <p:nvPr/>
        </p:nvSpPr>
        <p:spPr>
          <a:xfrm>
            <a:off x="8374320" y="5350680"/>
            <a:ext cx="280080" cy="456480"/>
          </a:xfrm>
          <a:prstGeom prst="rect">
            <a:avLst/>
          </a:prstGeom>
          <a:blipFill rotWithShape="0">
            <a:blip r:embed="rId5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9" name="object 179"/>
          <p:cNvSpPr/>
          <p:nvPr/>
        </p:nvSpPr>
        <p:spPr>
          <a:xfrm>
            <a:off x="8532000" y="5262840"/>
            <a:ext cx="266400" cy="307080"/>
          </a:xfrm>
          <a:prstGeom prst="rect">
            <a:avLst/>
          </a:prstGeom>
          <a:blipFill rotWithShape="0"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0" name="object 180"/>
          <p:cNvSpPr/>
          <p:nvPr/>
        </p:nvSpPr>
        <p:spPr>
          <a:xfrm>
            <a:off x="8739720" y="5170680"/>
            <a:ext cx="244440" cy="363600"/>
          </a:xfrm>
          <a:prstGeom prst="rect">
            <a:avLst/>
          </a:prstGeom>
          <a:blipFill rotWithShape="0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1" name="object 181"/>
          <p:cNvSpPr/>
          <p:nvPr/>
        </p:nvSpPr>
        <p:spPr>
          <a:xfrm>
            <a:off x="8697240" y="5440320"/>
            <a:ext cx="259200" cy="387000"/>
          </a:xfrm>
          <a:prstGeom prst="rect">
            <a:avLst/>
          </a:prstGeom>
          <a:blipFill rotWithShape="0"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2" name="object 182"/>
          <p:cNvSpPr/>
          <p:nvPr/>
        </p:nvSpPr>
        <p:spPr>
          <a:xfrm>
            <a:off x="9065160" y="5744160"/>
            <a:ext cx="127080" cy="345600"/>
          </a:xfrm>
          <a:prstGeom prst="rect">
            <a:avLst/>
          </a:prstGeom>
          <a:blipFill rotWithShape="0"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3" name="object 183"/>
          <p:cNvSpPr/>
          <p:nvPr/>
        </p:nvSpPr>
        <p:spPr>
          <a:xfrm>
            <a:off x="9020160" y="5891040"/>
            <a:ext cx="171720" cy="76320"/>
          </a:xfrm>
          <a:prstGeom prst="rect">
            <a:avLst/>
          </a:prstGeom>
          <a:blipFill rotWithShape="0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4" name="object 184"/>
          <p:cNvSpPr/>
          <p:nvPr/>
        </p:nvSpPr>
        <p:spPr>
          <a:xfrm>
            <a:off x="9112320" y="5057640"/>
            <a:ext cx="170640" cy="348840"/>
          </a:xfrm>
          <a:prstGeom prst="rect">
            <a:avLst/>
          </a:prstGeom>
          <a:blipFill rotWithShape="0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5" name="object 185"/>
          <p:cNvSpPr/>
          <p:nvPr/>
        </p:nvSpPr>
        <p:spPr>
          <a:xfrm>
            <a:off x="9047160" y="5200920"/>
            <a:ext cx="198720" cy="74160"/>
          </a:xfrm>
          <a:prstGeom prst="rect">
            <a:avLst/>
          </a:prstGeom>
          <a:blipFill rotWithShape="0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6" name="object 186"/>
          <p:cNvSpPr/>
          <p:nvPr/>
        </p:nvSpPr>
        <p:spPr>
          <a:xfrm>
            <a:off x="9107280" y="4979160"/>
            <a:ext cx="172080" cy="77400"/>
          </a:xfrm>
          <a:prstGeom prst="rect">
            <a:avLst/>
          </a:prstGeom>
          <a:blipFill rotWithShape="0">
            <a:blip r:embed="rId6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7" name="object 187"/>
          <p:cNvSpPr/>
          <p:nvPr/>
        </p:nvSpPr>
        <p:spPr>
          <a:xfrm>
            <a:off x="9527040" y="1858680"/>
            <a:ext cx="388440" cy="271080"/>
          </a:xfrm>
          <a:prstGeom prst="rect">
            <a:avLst/>
          </a:prstGeom>
          <a:blipFill rotWithShape="0">
            <a:blip r:embed="rId6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8" name="object 188"/>
          <p:cNvSpPr/>
          <p:nvPr/>
        </p:nvSpPr>
        <p:spPr>
          <a:xfrm>
            <a:off x="9704880" y="1827360"/>
            <a:ext cx="76320" cy="469080"/>
          </a:xfrm>
          <a:prstGeom prst="rect">
            <a:avLst/>
          </a:prstGeom>
          <a:blipFill rotWithShape="0"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9" name="object 189"/>
          <p:cNvSpPr/>
          <p:nvPr/>
        </p:nvSpPr>
        <p:spPr>
          <a:xfrm>
            <a:off x="9581040" y="2170080"/>
            <a:ext cx="300240" cy="113040"/>
          </a:xfrm>
          <a:prstGeom prst="rect">
            <a:avLst/>
          </a:prstGeom>
          <a:blipFill rotWithShape="0">
            <a:blip r:embed="rId6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0" name="object 190"/>
          <p:cNvSpPr/>
          <p:nvPr/>
        </p:nvSpPr>
        <p:spPr>
          <a:xfrm>
            <a:off x="9460080" y="2881440"/>
            <a:ext cx="313920" cy="264600"/>
          </a:xfrm>
          <a:prstGeom prst="rect">
            <a:avLst/>
          </a:prstGeom>
          <a:blipFill rotWithShape="0">
            <a:blip r:embed="rId6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1" name="object 191"/>
          <p:cNvSpPr/>
          <p:nvPr/>
        </p:nvSpPr>
        <p:spPr>
          <a:xfrm>
            <a:off x="9591120" y="2856600"/>
            <a:ext cx="82440" cy="408240"/>
          </a:xfrm>
          <a:prstGeom prst="rect">
            <a:avLst/>
          </a:prstGeom>
          <a:blipFill rotWithShape="0">
            <a:blip r:embed="rId6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2" name="object 192"/>
          <p:cNvSpPr/>
          <p:nvPr/>
        </p:nvSpPr>
        <p:spPr>
          <a:xfrm>
            <a:off x="9480240" y="3165480"/>
            <a:ext cx="291600" cy="96120"/>
          </a:xfrm>
          <a:prstGeom prst="rect">
            <a:avLst/>
          </a:prstGeom>
          <a:blipFill rotWithShape="0">
            <a:blip r:embed="rId6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3" name="object 193"/>
          <p:cNvSpPr/>
          <p:nvPr/>
        </p:nvSpPr>
        <p:spPr>
          <a:xfrm>
            <a:off x="9102600" y="5973480"/>
            <a:ext cx="171720" cy="76320"/>
          </a:xfrm>
          <a:prstGeom prst="rect">
            <a:avLst/>
          </a:prstGeom>
          <a:blipFill rotWithShape="0">
            <a:blip r:embed="rId6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4" name="object 194"/>
          <p:cNvSpPr/>
          <p:nvPr/>
        </p:nvSpPr>
        <p:spPr>
          <a:xfrm>
            <a:off x="855360" y="6634080"/>
            <a:ext cx="16012440" cy="56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312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258"/>
              </a:spcBef>
            </a:pPr>
            <a:r>
              <a:rPr lang="en-US" sz="3500" b="0" i="1" u="none" strike="noStrike" spc="11">
                <a:solidFill>
                  <a:srgbClr val="535353"/>
                </a:solidFill>
                <a:effectLst/>
                <a:uFillTx/>
                <a:latin typeface="Times New Roman"/>
              </a:rPr>
              <a:t>s </a:t>
            </a:r>
            <a:r>
              <a:rPr lang="en-US" sz="3500" b="0" u="none" strike="noStrike" spc="-374">
                <a:solidFill>
                  <a:srgbClr val="535353"/>
                </a:solidFill>
                <a:effectLst/>
                <a:uFillTx/>
                <a:latin typeface="Arial Unicode MS"/>
              </a:rPr>
              <a:t>2-</a:t>
            </a:r>
            <a:r>
              <a:rPr lang="en-US" sz="3500" b="0" u="none" strike="noStrike" spc="-275">
                <a:solidFill>
                  <a:srgbClr val="535353"/>
                </a:solidFill>
                <a:effectLst/>
                <a:uFillTx/>
                <a:latin typeface="Arial Unicode MS"/>
              </a:rPr>
              <a:t>3 </a:t>
            </a:r>
            <a:r>
              <a:rPr lang="en-US" sz="3500" b="0" u="none" strike="noStrike" spc="-150">
                <a:solidFill>
                  <a:srgbClr val="535353"/>
                </a:solidFill>
                <a:effectLst/>
                <a:uFillTx/>
                <a:latin typeface="Arial Unicode MS"/>
              </a:rPr>
              <a:t>TeV </a:t>
            </a:r>
            <a:r>
              <a:rPr lang="en-US" sz="3500" b="0" u="none" strike="noStrike" spc="14">
                <a:solidFill>
                  <a:srgbClr val="535353"/>
                </a:solidFill>
                <a:effectLst/>
                <a:uFillTx/>
                <a:latin typeface="HelveticaNeue-Light"/>
              </a:rPr>
              <a:t>center of </a:t>
            </a:r>
            <a:r>
              <a:rPr lang="en-US" sz="3500" b="0" u="none" strike="noStrike" spc="20">
                <a:solidFill>
                  <a:srgbClr val="535353"/>
                </a:solidFill>
                <a:effectLst/>
                <a:uFillTx/>
                <a:latin typeface="HelveticaNeue-Light"/>
              </a:rPr>
              <a:t>mass </a:t>
            </a:r>
            <a:r>
              <a:rPr lang="en-US" sz="3500" b="0" u="none" strike="noStrike" spc="14">
                <a:solidFill>
                  <a:srgbClr val="535353"/>
                </a:solidFill>
                <a:effectLst/>
                <a:uFillTx/>
                <a:latin typeface="HelveticaNeue-Light"/>
              </a:rPr>
              <a:t>brings </a:t>
            </a:r>
            <a:r>
              <a:rPr lang="en-US" sz="3500" b="0" u="none" strike="noStrike" spc="11">
                <a:solidFill>
                  <a:srgbClr val="535353"/>
                </a:solidFill>
                <a:effectLst/>
                <a:uFillTx/>
                <a:latin typeface="HelveticaNeue-Light"/>
              </a:rPr>
              <a:t>significant </a:t>
            </a:r>
            <a:r>
              <a:rPr lang="en-US" sz="3500" b="0" u="none" strike="noStrike" spc="14">
                <a:solidFill>
                  <a:srgbClr val="535353"/>
                </a:solidFill>
                <a:effectLst/>
                <a:uFillTx/>
                <a:latin typeface="HelveticaNeue-Light"/>
              </a:rPr>
              <a:t>extension </a:t>
            </a:r>
            <a:r>
              <a:rPr lang="en-US" sz="3500" b="0" u="none" strike="noStrike" spc="11">
                <a:solidFill>
                  <a:srgbClr val="535353"/>
                </a:solidFill>
                <a:effectLst/>
                <a:uFillTx/>
                <a:latin typeface="HelveticaNeue-Light"/>
              </a:rPr>
              <a:t>compared </a:t>
            </a:r>
            <a:r>
              <a:rPr lang="en-US" sz="3500" b="0" u="none" strike="noStrike" spc="14">
                <a:solidFill>
                  <a:srgbClr val="535353"/>
                </a:solidFill>
                <a:effectLst/>
                <a:uFillTx/>
                <a:latin typeface="HelveticaNeue-Light"/>
              </a:rPr>
              <a:t>to</a:t>
            </a:r>
            <a:r>
              <a:rPr lang="en-US" sz="3500" b="0" u="none" strike="noStrike" spc="969">
                <a:solidFill>
                  <a:srgbClr val="535353"/>
                </a:solidFill>
                <a:effectLst/>
                <a:uFillTx/>
                <a:latin typeface="HelveticaNeue-Light"/>
              </a:rPr>
              <a:t> </a:t>
            </a:r>
            <a:r>
              <a:rPr lang="en-US" sz="3500" b="0" u="none" strike="noStrike" spc="20">
                <a:solidFill>
                  <a:srgbClr val="535353"/>
                </a:solidFill>
                <a:effectLst/>
                <a:uFillTx/>
                <a:latin typeface="HelveticaNeue-Light"/>
              </a:rPr>
              <a:t>HL-LHC</a:t>
            </a:r>
            <a:endParaRPr lang="en-US" sz="3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Heavy new physics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6" name="object 236"/>
          <p:cNvSpPr/>
          <p:nvPr/>
        </p:nvSpPr>
        <p:spPr>
          <a:xfrm>
            <a:off x="446760" y="1729080"/>
            <a:ext cx="618984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728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136"/>
              </a:spcBef>
            </a:pP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Can </a:t>
            </a:r>
            <a:r>
              <a:rPr lang="en-US" sz="2600" b="1" u="none" strike="noStrike" spc="11">
                <a:solidFill>
                  <a:srgbClr val="535353"/>
                </a:solidFill>
                <a:effectLst/>
                <a:uFillTx/>
                <a:latin typeface="Helvetica Neue"/>
              </a:rPr>
              <a:t>produce </a:t>
            </a: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heavy </a:t>
            </a:r>
            <a:r>
              <a:rPr lang="en-US" sz="2600" b="1" u="none" strike="noStrike" spc="26">
                <a:solidFill>
                  <a:srgbClr val="535353"/>
                </a:solidFill>
                <a:effectLst/>
                <a:uFillTx/>
                <a:latin typeface="Helvetica Neue"/>
              </a:rPr>
              <a:t>new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physics </a:t>
            </a:r>
            <a:r>
              <a:rPr lang="en-US" sz="2600" b="1" u="none" strike="noStrike" spc="11">
                <a:solidFill>
                  <a:srgbClr val="535353"/>
                </a:solidFill>
                <a:effectLst/>
                <a:uFillTx/>
                <a:latin typeface="Helvetica Neue"/>
              </a:rPr>
              <a:t>(colored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or</a:t>
            </a:r>
            <a:r>
              <a:rPr lang="en-US" sz="2600" b="1" u="none" strike="noStrike" spc="-6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not)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7" name="object 237"/>
          <p:cNvSpPr/>
          <p:nvPr/>
        </p:nvSpPr>
        <p:spPr>
          <a:xfrm>
            <a:off x="1346760" y="4431600"/>
            <a:ext cx="1054800" cy="1323720"/>
          </a:xfrm>
          <a:custGeom>
            <a:avLst/>
            <a:gdLst>
              <a:gd name="textAreaLeft" fmla="*/ 0 w 1054800"/>
              <a:gd name="textAreaRight" fmla="*/ 1055160 w 1054800"/>
              <a:gd name="textAreaTop" fmla="*/ 0 h 1323720"/>
              <a:gd name="textAreaBottom" fmla="*/ 1324080 h 1323720"/>
            </a:gdLst>
            <a:ahLst/>
            <a:cxnLst/>
            <a:rect l="textAreaLeft" t="textAreaTop" r="textAreaRight" b="textAreaBottom"/>
            <a:pathLst>
              <a:path w="1315085" h="1650365">
                <a:moveTo>
                  <a:pt x="1276437" y="28945"/>
                </a:moveTo>
                <a:lnTo>
                  <a:pt x="1290608" y="18317"/>
                </a:lnTo>
                <a:lnTo>
                  <a:pt x="1302970" y="9045"/>
                </a:lnTo>
                <a:lnTo>
                  <a:pt x="1311714" y="2487"/>
                </a:lnTo>
                <a:lnTo>
                  <a:pt x="1315031" y="0"/>
                </a:lnTo>
                <a:lnTo>
                  <a:pt x="1311300" y="3015"/>
                </a:lnTo>
                <a:lnTo>
                  <a:pt x="1279415" y="32563"/>
                </a:lnTo>
                <a:lnTo>
                  <a:pt x="1249904" y="62715"/>
                </a:lnTo>
                <a:lnTo>
                  <a:pt x="1195943" y="121142"/>
                </a:lnTo>
                <a:lnTo>
                  <a:pt x="1163670" y="156788"/>
                </a:lnTo>
                <a:lnTo>
                  <a:pt x="1128582" y="195651"/>
                </a:lnTo>
                <a:lnTo>
                  <a:pt x="1091216" y="236925"/>
                </a:lnTo>
                <a:lnTo>
                  <a:pt x="1052108" y="279808"/>
                </a:lnTo>
                <a:lnTo>
                  <a:pt x="1021923" y="312616"/>
                </a:lnTo>
                <a:lnTo>
                  <a:pt x="991089" y="345991"/>
                </a:lnTo>
                <a:lnTo>
                  <a:pt x="959632" y="380043"/>
                </a:lnTo>
                <a:lnTo>
                  <a:pt x="927582" y="414888"/>
                </a:lnTo>
                <a:lnTo>
                  <a:pt x="894967" y="450636"/>
                </a:lnTo>
                <a:lnTo>
                  <a:pt x="861814" y="487403"/>
                </a:lnTo>
                <a:lnTo>
                  <a:pt x="828152" y="525300"/>
                </a:lnTo>
                <a:lnTo>
                  <a:pt x="794010" y="564440"/>
                </a:lnTo>
                <a:lnTo>
                  <a:pt x="763294" y="600325"/>
                </a:lnTo>
                <a:lnTo>
                  <a:pt x="732320" y="637102"/>
                </a:lnTo>
                <a:lnTo>
                  <a:pt x="701188" y="674595"/>
                </a:lnTo>
                <a:lnTo>
                  <a:pt x="669995" y="712623"/>
                </a:lnTo>
                <a:lnTo>
                  <a:pt x="638842" y="751009"/>
                </a:lnTo>
                <a:lnTo>
                  <a:pt x="607829" y="789574"/>
                </a:lnTo>
                <a:lnTo>
                  <a:pt x="577053" y="828138"/>
                </a:lnTo>
                <a:lnTo>
                  <a:pt x="546615" y="866524"/>
                </a:lnTo>
                <a:lnTo>
                  <a:pt x="516614" y="904552"/>
                </a:lnTo>
                <a:lnTo>
                  <a:pt x="483475" y="946755"/>
                </a:lnTo>
                <a:lnTo>
                  <a:pt x="450958" y="988450"/>
                </a:lnTo>
                <a:lnTo>
                  <a:pt x="419007" y="1029805"/>
                </a:lnTo>
                <a:lnTo>
                  <a:pt x="387564" y="1070990"/>
                </a:lnTo>
                <a:lnTo>
                  <a:pt x="356574" y="1112176"/>
                </a:lnTo>
                <a:lnTo>
                  <a:pt x="325979" y="1153531"/>
                </a:lnTo>
                <a:lnTo>
                  <a:pt x="295723" y="1195225"/>
                </a:lnTo>
                <a:lnTo>
                  <a:pt x="265751" y="1237428"/>
                </a:lnTo>
                <a:lnTo>
                  <a:pt x="231861" y="1286303"/>
                </a:lnTo>
                <a:lnTo>
                  <a:pt x="198731" y="1335137"/>
                </a:lnTo>
                <a:lnTo>
                  <a:pt x="166824" y="1383000"/>
                </a:lnTo>
                <a:lnTo>
                  <a:pt x="136605" y="1428964"/>
                </a:lnTo>
                <a:lnTo>
                  <a:pt x="108539" y="1472101"/>
                </a:lnTo>
                <a:lnTo>
                  <a:pt x="83088" y="1511483"/>
                </a:lnTo>
                <a:lnTo>
                  <a:pt x="60718" y="1546182"/>
                </a:lnTo>
                <a:lnTo>
                  <a:pt x="29925" y="1593935"/>
                </a:lnTo>
                <a:lnTo>
                  <a:pt x="9761" y="1626084"/>
                </a:lnTo>
                <a:lnTo>
                  <a:pt x="0" y="1644213"/>
                </a:lnTo>
                <a:lnTo>
                  <a:pt x="414" y="1649904"/>
                </a:lnTo>
                <a:lnTo>
                  <a:pt x="10402" y="1644929"/>
                </a:lnTo>
                <a:lnTo>
                  <a:pt x="27853" y="1631813"/>
                </a:lnTo>
                <a:lnTo>
                  <a:pt x="50278" y="1613270"/>
                </a:lnTo>
                <a:lnTo>
                  <a:pt x="75191" y="1592013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8" name="object 238"/>
          <p:cNvSpPr/>
          <p:nvPr/>
        </p:nvSpPr>
        <p:spPr>
          <a:xfrm>
            <a:off x="1256040" y="3386520"/>
            <a:ext cx="1161720" cy="1045080"/>
          </a:xfrm>
          <a:custGeom>
            <a:avLst/>
            <a:gdLst>
              <a:gd name="textAreaLeft" fmla="*/ 0 w 1161720"/>
              <a:gd name="textAreaRight" fmla="*/ 1162080 w 1161720"/>
              <a:gd name="textAreaTop" fmla="*/ 0 h 1045080"/>
              <a:gd name="textAreaBottom" fmla="*/ 1045440 h 1045080"/>
            </a:gdLst>
            <a:ahLst/>
            <a:cxnLst/>
            <a:rect l="textAreaLeft" t="textAreaTop" r="textAreaRight" b="textAreaBottom"/>
            <a:pathLst>
              <a:path w="1447800" h="1303020">
                <a:moveTo>
                  <a:pt x="1447283" y="1302556"/>
                </a:moveTo>
                <a:lnTo>
                  <a:pt x="1405683" y="1275391"/>
                </a:lnTo>
                <a:lnTo>
                  <a:pt x="1364140" y="1248056"/>
                </a:lnTo>
                <a:lnTo>
                  <a:pt x="1322710" y="1220383"/>
                </a:lnTo>
                <a:lnTo>
                  <a:pt x="1281449" y="1192200"/>
                </a:lnTo>
                <a:lnTo>
                  <a:pt x="1240415" y="1163339"/>
                </a:lnTo>
                <a:lnTo>
                  <a:pt x="1199663" y="1133630"/>
                </a:lnTo>
                <a:lnTo>
                  <a:pt x="1159250" y="1102904"/>
                </a:lnTo>
                <a:lnTo>
                  <a:pt x="1119233" y="1070990"/>
                </a:lnTo>
                <a:lnTo>
                  <a:pt x="1084001" y="1041518"/>
                </a:lnTo>
                <a:lnTo>
                  <a:pt x="1048927" y="1011034"/>
                </a:lnTo>
                <a:lnTo>
                  <a:pt x="1013814" y="979597"/>
                </a:lnTo>
                <a:lnTo>
                  <a:pt x="978462" y="947266"/>
                </a:lnTo>
                <a:lnTo>
                  <a:pt x="942674" y="914102"/>
                </a:lnTo>
                <a:lnTo>
                  <a:pt x="906250" y="880163"/>
                </a:lnTo>
                <a:lnTo>
                  <a:pt x="868993" y="845510"/>
                </a:lnTo>
                <a:lnTo>
                  <a:pt x="830703" y="810201"/>
                </a:lnTo>
                <a:lnTo>
                  <a:pt x="791182" y="774297"/>
                </a:lnTo>
                <a:lnTo>
                  <a:pt x="754467" y="741540"/>
                </a:lnTo>
                <a:lnTo>
                  <a:pt x="716869" y="708494"/>
                </a:lnTo>
                <a:lnTo>
                  <a:pt x="678663" y="675303"/>
                </a:lnTo>
                <a:lnTo>
                  <a:pt x="640124" y="642111"/>
                </a:lnTo>
                <a:lnTo>
                  <a:pt x="601527" y="609065"/>
                </a:lnTo>
                <a:lnTo>
                  <a:pt x="563147" y="576308"/>
                </a:lnTo>
                <a:lnTo>
                  <a:pt x="525260" y="543986"/>
                </a:lnTo>
                <a:lnTo>
                  <a:pt x="488139" y="512242"/>
                </a:lnTo>
                <a:lnTo>
                  <a:pt x="452061" y="481222"/>
                </a:lnTo>
                <a:lnTo>
                  <a:pt x="417299" y="451070"/>
                </a:lnTo>
                <a:lnTo>
                  <a:pt x="370322" y="409698"/>
                </a:lnTo>
                <a:lnTo>
                  <a:pt x="326510" y="370267"/>
                </a:lnTo>
                <a:lnTo>
                  <a:pt x="285778" y="332650"/>
                </a:lnTo>
                <a:lnTo>
                  <a:pt x="248042" y="296721"/>
                </a:lnTo>
                <a:lnTo>
                  <a:pt x="213217" y="262353"/>
                </a:lnTo>
                <a:lnTo>
                  <a:pt x="181220" y="229420"/>
                </a:lnTo>
                <a:lnTo>
                  <a:pt x="151965" y="197795"/>
                </a:lnTo>
                <a:lnTo>
                  <a:pt x="115319" y="155457"/>
                </a:lnTo>
                <a:lnTo>
                  <a:pt x="82842" y="114972"/>
                </a:lnTo>
                <a:lnTo>
                  <a:pt x="53491" y="75876"/>
                </a:lnTo>
                <a:lnTo>
                  <a:pt x="26224" y="37706"/>
                </a:lnTo>
                <a:lnTo>
                  <a:pt x="0" y="0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9" name="object 239"/>
          <p:cNvSpPr/>
          <p:nvPr/>
        </p:nvSpPr>
        <p:spPr>
          <a:xfrm>
            <a:off x="2382840" y="4155480"/>
            <a:ext cx="1312200" cy="287640"/>
          </a:xfrm>
          <a:custGeom>
            <a:avLst/>
            <a:gdLst>
              <a:gd name="textAreaLeft" fmla="*/ 0 w 1312200"/>
              <a:gd name="textAreaRight" fmla="*/ 1312560 w 1312200"/>
              <a:gd name="textAreaTop" fmla="*/ 0 h 287640"/>
              <a:gd name="textAreaBottom" fmla="*/ 288000 h 287640"/>
            </a:gdLst>
            <a:ahLst/>
            <a:cxnLst/>
            <a:rect l="textAreaLeft" t="textAreaTop" r="textAreaRight" b="textAreaBottom"/>
            <a:pathLst>
              <a:path w="1635760" h="358775">
                <a:moveTo>
                  <a:pt x="0" y="358654"/>
                </a:moveTo>
                <a:lnTo>
                  <a:pt x="14698" y="322548"/>
                </a:lnTo>
                <a:lnTo>
                  <a:pt x="30754" y="286893"/>
                </a:lnTo>
                <a:lnTo>
                  <a:pt x="49523" y="252144"/>
                </a:lnTo>
                <a:lnTo>
                  <a:pt x="72363" y="218751"/>
                </a:lnTo>
                <a:lnTo>
                  <a:pt x="100103" y="187581"/>
                </a:lnTo>
                <a:lnTo>
                  <a:pt x="131460" y="161161"/>
                </a:lnTo>
                <a:lnTo>
                  <a:pt x="197794" y="134326"/>
                </a:lnTo>
                <a:lnTo>
                  <a:pt x="229528" y="138773"/>
                </a:lnTo>
                <a:lnTo>
                  <a:pt x="259906" y="153623"/>
                </a:lnTo>
                <a:lnTo>
                  <a:pt x="289379" y="175709"/>
                </a:lnTo>
                <a:lnTo>
                  <a:pt x="318400" y="201866"/>
                </a:lnTo>
                <a:lnTo>
                  <a:pt x="347346" y="229191"/>
                </a:lnTo>
                <a:lnTo>
                  <a:pt x="376292" y="255837"/>
                </a:lnTo>
                <a:lnTo>
                  <a:pt x="434184" y="300763"/>
                </a:lnTo>
                <a:lnTo>
                  <a:pt x="490568" y="326091"/>
                </a:lnTo>
                <a:lnTo>
                  <a:pt x="515933" y="330614"/>
                </a:lnTo>
                <a:lnTo>
                  <a:pt x="537907" y="329709"/>
                </a:lnTo>
                <a:lnTo>
                  <a:pt x="584378" y="292396"/>
                </a:lnTo>
                <a:lnTo>
                  <a:pt x="613437" y="234994"/>
                </a:lnTo>
                <a:lnTo>
                  <a:pt x="629568" y="199152"/>
                </a:lnTo>
                <a:lnTo>
                  <a:pt x="645699" y="162856"/>
                </a:lnTo>
                <a:lnTo>
                  <a:pt x="660925" y="129501"/>
                </a:lnTo>
                <a:lnTo>
                  <a:pt x="687459" y="79751"/>
                </a:lnTo>
                <a:lnTo>
                  <a:pt x="713993" y="49900"/>
                </a:lnTo>
                <a:lnTo>
                  <a:pt x="746857" y="37237"/>
                </a:lnTo>
                <a:lnTo>
                  <a:pt x="766569" y="39724"/>
                </a:lnTo>
                <a:lnTo>
                  <a:pt x="813417" y="68444"/>
                </a:lnTo>
                <a:lnTo>
                  <a:pt x="865430" y="121812"/>
                </a:lnTo>
                <a:lnTo>
                  <a:pt x="890079" y="151210"/>
                </a:lnTo>
                <a:lnTo>
                  <a:pt x="932593" y="204579"/>
                </a:lnTo>
                <a:lnTo>
                  <a:pt x="951475" y="226853"/>
                </a:lnTo>
                <a:lnTo>
                  <a:pt x="969679" y="245284"/>
                </a:lnTo>
                <a:lnTo>
                  <a:pt x="987694" y="259267"/>
                </a:lnTo>
                <a:lnTo>
                  <a:pt x="1005258" y="268500"/>
                </a:lnTo>
                <a:lnTo>
                  <a:pt x="1021917" y="272759"/>
                </a:lnTo>
                <a:lnTo>
                  <a:pt x="1037219" y="271817"/>
                </a:lnTo>
                <a:lnTo>
                  <a:pt x="1077586" y="237557"/>
                </a:lnTo>
                <a:lnTo>
                  <a:pt x="1110187" y="190785"/>
                </a:lnTo>
                <a:lnTo>
                  <a:pt x="1149686" y="131537"/>
                </a:lnTo>
                <a:lnTo>
                  <a:pt x="1189373" y="70592"/>
                </a:lnTo>
                <a:lnTo>
                  <a:pt x="1208181" y="43569"/>
                </a:lnTo>
                <a:lnTo>
                  <a:pt x="1226536" y="21520"/>
                </a:lnTo>
                <a:lnTo>
                  <a:pt x="1244664" y="6482"/>
                </a:lnTo>
                <a:lnTo>
                  <a:pt x="1262793" y="0"/>
                </a:lnTo>
                <a:lnTo>
                  <a:pt x="1281148" y="1658"/>
                </a:lnTo>
                <a:lnTo>
                  <a:pt x="1319440" y="25779"/>
                </a:lnTo>
                <a:lnTo>
                  <a:pt x="1360747" y="71007"/>
                </a:lnTo>
                <a:lnTo>
                  <a:pt x="1403865" y="127089"/>
                </a:lnTo>
                <a:lnTo>
                  <a:pt x="1425536" y="155771"/>
                </a:lnTo>
                <a:lnTo>
                  <a:pt x="1467976" y="206803"/>
                </a:lnTo>
                <a:lnTo>
                  <a:pt x="1507776" y="238764"/>
                </a:lnTo>
                <a:lnTo>
                  <a:pt x="1526583" y="243173"/>
                </a:lnTo>
                <a:lnTo>
                  <a:pt x="1544937" y="237181"/>
                </a:lnTo>
                <a:lnTo>
                  <a:pt x="1563066" y="218750"/>
                </a:lnTo>
                <a:lnTo>
                  <a:pt x="1581157" y="186789"/>
                </a:lnTo>
                <a:lnTo>
                  <a:pt x="1599248" y="143974"/>
                </a:lnTo>
                <a:lnTo>
                  <a:pt x="1617339" y="93922"/>
                </a:lnTo>
                <a:lnTo>
                  <a:pt x="1635430" y="40252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0" name="object 240"/>
          <p:cNvSpPr/>
          <p:nvPr/>
        </p:nvSpPr>
        <p:spPr>
          <a:xfrm>
            <a:off x="468360" y="3547080"/>
            <a:ext cx="335160" cy="538200"/>
          </a:xfrm>
          <a:custGeom>
            <a:avLst/>
            <a:gdLst>
              <a:gd name="textAreaLeft" fmla="*/ 0 w 335160"/>
              <a:gd name="textAreaRight" fmla="*/ 335520 w 335160"/>
              <a:gd name="textAreaTop" fmla="*/ 0 h 538200"/>
              <a:gd name="textAreaBottom" fmla="*/ 538560 h 538200"/>
            </a:gdLst>
            <a:ahLst/>
            <a:cxnLst/>
            <a:rect l="textAreaLeft" t="textAreaTop" r="textAreaRight" b="textAreaBottom"/>
            <a:pathLst>
              <a:path w="417830" h="671195">
                <a:moveTo>
                  <a:pt x="26684" y="610271"/>
                </a:moveTo>
                <a:lnTo>
                  <a:pt x="19523" y="631566"/>
                </a:lnTo>
                <a:lnTo>
                  <a:pt x="12814" y="650373"/>
                </a:lnTo>
                <a:lnTo>
                  <a:pt x="7010" y="664205"/>
                </a:lnTo>
                <a:lnTo>
                  <a:pt x="2562" y="670574"/>
                </a:lnTo>
                <a:lnTo>
                  <a:pt x="0" y="666918"/>
                </a:lnTo>
                <a:lnTo>
                  <a:pt x="3919" y="617997"/>
                </a:lnTo>
                <a:lnTo>
                  <a:pt x="12211" y="566852"/>
                </a:lnTo>
                <a:lnTo>
                  <a:pt x="20530" y="521547"/>
                </a:lnTo>
                <a:lnTo>
                  <a:pt x="30525" y="469742"/>
                </a:lnTo>
                <a:lnTo>
                  <a:pt x="41458" y="414586"/>
                </a:lnTo>
                <a:lnTo>
                  <a:pt x="52592" y="359230"/>
                </a:lnTo>
                <a:lnTo>
                  <a:pt x="63189" y="306821"/>
                </a:lnTo>
                <a:lnTo>
                  <a:pt x="72514" y="260511"/>
                </a:lnTo>
                <a:lnTo>
                  <a:pt x="83105" y="207142"/>
                </a:lnTo>
                <a:lnTo>
                  <a:pt x="90304" y="171864"/>
                </a:lnTo>
                <a:lnTo>
                  <a:pt x="95242" y="151964"/>
                </a:lnTo>
                <a:lnTo>
                  <a:pt x="99048" y="144728"/>
                </a:lnTo>
                <a:lnTo>
                  <a:pt x="102742" y="147441"/>
                </a:lnTo>
                <a:lnTo>
                  <a:pt x="106888" y="157391"/>
                </a:lnTo>
                <a:lnTo>
                  <a:pt x="111938" y="171864"/>
                </a:lnTo>
                <a:lnTo>
                  <a:pt x="118345" y="188146"/>
                </a:lnTo>
                <a:lnTo>
                  <a:pt x="148195" y="230886"/>
                </a:lnTo>
                <a:lnTo>
                  <a:pt x="193121" y="253274"/>
                </a:lnTo>
                <a:lnTo>
                  <a:pt x="209252" y="254103"/>
                </a:lnTo>
                <a:lnTo>
                  <a:pt x="224478" y="250862"/>
                </a:lnTo>
                <a:lnTo>
                  <a:pt x="261792" y="213210"/>
                </a:lnTo>
                <a:lnTo>
                  <a:pt x="283464" y="162894"/>
                </a:lnTo>
                <a:lnTo>
                  <a:pt x="302234" y="100330"/>
                </a:lnTo>
                <a:lnTo>
                  <a:pt x="313126" y="43079"/>
                </a:lnTo>
                <a:lnTo>
                  <a:pt x="317046" y="6520"/>
                </a:lnTo>
                <a:lnTo>
                  <a:pt x="318554" y="0"/>
                </a:lnTo>
                <a:lnTo>
                  <a:pt x="320965" y="2864"/>
                </a:lnTo>
                <a:lnTo>
                  <a:pt x="325186" y="13869"/>
                </a:lnTo>
                <a:lnTo>
                  <a:pt x="332121" y="31207"/>
                </a:lnTo>
                <a:lnTo>
                  <a:pt x="342674" y="53067"/>
                </a:lnTo>
                <a:lnTo>
                  <a:pt x="357410" y="77829"/>
                </a:lnTo>
                <a:lnTo>
                  <a:pt x="375539" y="104626"/>
                </a:lnTo>
                <a:lnTo>
                  <a:pt x="395929" y="132780"/>
                </a:lnTo>
                <a:lnTo>
                  <a:pt x="417449" y="161613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1" name="object 241"/>
          <p:cNvSpPr/>
          <p:nvPr/>
        </p:nvSpPr>
        <p:spPr>
          <a:xfrm>
            <a:off x="873360" y="3409920"/>
            <a:ext cx="150840" cy="11520"/>
          </a:xfrm>
          <a:custGeom>
            <a:avLst/>
            <a:gdLst>
              <a:gd name="textAreaLeft" fmla="*/ 0 w 150840"/>
              <a:gd name="textAreaRight" fmla="*/ 151200 w 150840"/>
              <a:gd name="textAreaTop" fmla="*/ 0 h 11520"/>
              <a:gd name="textAreaBottom" fmla="*/ 11880 h 11520"/>
            </a:gdLst>
            <a:ahLst/>
            <a:cxnLst/>
            <a:rect l="textAreaLeft" t="textAreaTop" r="textAreaRight" b="textAreaBottom"/>
            <a:pathLst>
              <a:path w="188594" h="14604">
                <a:moveTo>
                  <a:pt x="188144" y="14472"/>
                </a:moveTo>
                <a:lnTo>
                  <a:pt x="141108" y="10854"/>
                </a:lnTo>
                <a:lnTo>
                  <a:pt x="94072" y="7236"/>
                </a:lnTo>
                <a:lnTo>
                  <a:pt x="47036" y="3618"/>
                </a:lnTo>
                <a:lnTo>
                  <a:pt x="0" y="0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2" name="object 242"/>
          <p:cNvSpPr/>
          <p:nvPr/>
        </p:nvSpPr>
        <p:spPr>
          <a:xfrm>
            <a:off x="919440" y="3328560"/>
            <a:ext cx="23400" cy="266760"/>
          </a:xfrm>
          <a:custGeom>
            <a:avLst/>
            <a:gdLst>
              <a:gd name="textAreaLeft" fmla="*/ 0 w 23400"/>
              <a:gd name="textAreaRight" fmla="*/ 23760 w 23400"/>
              <a:gd name="textAreaTop" fmla="*/ 0 h 266760"/>
              <a:gd name="textAreaBottom" fmla="*/ 267120 h 266760"/>
            </a:gdLst>
            <a:ahLst/>
            <a:cxnLst/>
            <a:rect l="textAreaLeft" t="textAreaTop" r="textAreaRight" b="textAreaBottom"/>
            <a:pathLst>
              <a:path w="29210" h="333375">
                <a:moveTo>
                  <a:pt x="0" y="0"/>
                </a:moveTo>
                <a:lnTo>
                  <a:pt x="8567" y="51851"/>
                </a:lnTo>
                <a:lnTo>
                  <a:pt x="16440" y="102197"/>
                </a:lnTo>
                <a:lnTo>
                  <a:pt x="22923" y="149533"/>
                </a:lnTo>
                <a:lnTo>
                  <a:pt x="27323" y="192353"/>
                </a:lnTo>
                <a:lnTo>
                  <a:pt x="28944" y="229153"/>
                </a:lnTo>
                <a:lnTo>
                  <a:pt x="26456" y="265373"/>
                </a:lnTo>
                <a:lnTo>
                  <a:pt x="19899" y="292773"/>
                </a:lnTo>
                <a:lnTo>
                  <a:pt x="10628" y="314294"/>
                </a:lnTo>
                <a:lnTo>
                  <a:pt x="0" y="332875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3" name="object 243"/>
          <p:cNvSpPr/>
          <p:nvPr/>
        </p:nvSpPr>
        <p:spPr>
          <a:xfrm>
            <a:off x="338760" y="5623560"/>
            <a:ext cx="348480" cy="468720"/>
          </a:xfrm>
          <a:custGeom>
            <a:avLst/>
            <a:gdLst>
              <a:gd name="textAreaLeft" fmla="*/ 0 w 348480"/>
              <a:gd name="textAreaRight" fmla="*/ 348840 w 348480"/>
              <a:gd name="textAreaTop" fmla="*/ 0 h 468720"/>
              <a:gd name="textAreaBottom" fmla="*/ 469080 h 468720"/>
            </a:gdLst>
            <a:ahLst/>
            <a:cxnLst/>
            <a:rect l="textAreaLeft" t="textAreaTop" r="textAreaRight" b="textAreaBottom"/>
            <a:pathLst>
              <a:path w="434339" h="584200">
                <a:moveTo>
                  <a:pt x="0" y="583737"/>
                </a:moveTo>
                <a:lnTo>
                  <a:pt x="14439" y="537918"/>
                </a:lnTo>
                <a:lnTo>
                  <a:pt x="28677" y="492165"/>
                </a:lnTo>
                <a:lnTo>
                  <a:pt x="42513" y="446547"/>
                </a:lnTo>
                <a:lnTo>
                  <a:pt x="55746" y="401129"/>
                </a:lnTo>
                <a:lnTo>
                  <a:pt x="68176" y="355980"/>
                </a:lnTo>
                <a:lnTo>
                  <a:pt x="79600" y="311166"/>
                </a:lnTo>
                <a:lnTo>
                  <a:pt x="91757" y="258137"/>
                </a:lnTo>
                <a:lnTo>
                  <a:pt x="102178" y="207077"/>
                </a:lnTo>
                <a:lnTo>
                  <a:pt x="110862" y="159375"/>
                </a:lnTo>
                <a:lnTo>
                  <a:pt x="117809" y="116419"/>
                </a:lnTo>
                <a:lnTo>
                  <a:pt x="127278" y="43757"/>
                </a:lnTo>
                <a:lnTo>
                  <a:pt x="129954" y="18995"/>
                </a:lnTo>
                <a:lnTo>
                  <a:pt x="132178" y="4635"/>
                </a:lnTo>
                <a:lnTo>
                  <a:pt x="135080" y="0"/>
                </a:lnTo>
                <a:lnTo>
                  <a:pt x="139603" y="4334"/>
                </a:lnTo>
                <a:lnTo>
                  <a:pt x="145935" y="16583"/>
                </a:lnTo>
                <a:lnTo>
                  <a:pt x="154076" y="35616"/>
                </a:lnTo>
                <a:lnTo>
                  <a:pt x="164026" y="60303"/>
                </a:lnTo>
                <a:lnTo>
                  <a:pt x="175747" y="89211"/>
                </a:lnTo>
                <a:lnTo>
                  <a:pt x="203713" y="148836"/>
                </a:lnTo>
                <a:lnTo>
                  <a:pt x="236088" y="191765"/>
                </a:lnTo>
                <a:lnTo>
                  <a:pt x="268351" y="206237"/>
                </a:lnTo>
                <a:lnTo>
                  <a:pt x="282221" y="202619"/>
                </a:lnTo>
                <a:lnTo>
                  <a:pt x="309018" y="157504"/>
                </a:lnTo>
                <a:lnTo>
                  <a:pt x="316406" y="118006"/>
                </a:lnTo>
                <a:lnTo>
                  <a:pt x="319345" y="80844"/>
                </a:lnTo>
                <a:lnTo>
                  <a:pt x="320815" y="62715"/>
                </a:lnTo>
                <a:lnTo>
                  <a:pt x="323076" y="45114"/>
                </a:lnTo>
                <a:lnTo>
                  <a:pt x="326242" y="30453"/>
                </a:lnTo>
                <a:lnTo>
                  <a:pt x="330312" y="21671"/>
                </a:lnTo>
                <a:lnTo>
                  <a:pt x="335287" y="21709"/>
                </a:lnTo>
                <a:lnTo>
                  <a:pt x="341241" y="32262"/>
                </a:lnTo>
                <a:lnTo>
                  <a:pt x="348553" y="50051"/>
                </a:lnTo>
                <a:lnTo>
                  <a:pt x="357674" y="70554"/>
                </a:lnTo>
                <a:lnTo>
                  <a:pt x="369056" y="89248"/>
                </a:lnTo>
                <a:lnTo>
                  <a:pt x="382964" y="102628"/>
                </a:lnTo>
                <a:lnTo>
                  <a:pt x="398907" y="111259"/>
                </a:lnTo>
                <a:lnTo>
                  <a:pt x="416207" y="116724"/>
                </a:lnTo>
                <a:lnTo>
                  <a:pt x="434185" y="120606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4" name="object 244"/>
          <p:cNvSpPr/>
          <p:nvPr/>
        </p:nvSpPr>
        <p:spPr>
          <a:xfrm>
            <a:off x="724680" y="5511240"/>
            <a:ext cx="226800" cy="360"/>
          </a:xfrm>
          <a:custGeom>
            <a:avLst/>
            <a:gdLst>
              <a:gd name="textAreaLeft" fmla="*/ 0 w 226800"/>
              <a:gd name="textAreaRight" fmla="*/ 227160 w 226800"/>
              <a:gd name="textAreaTop" fmla="*/ 0 h 360"/>
              <a:gd name="textAreaBottom" fmla="*/ 720 h 360"/>
            </a:gdLst>
            <a:ahLst/>
            <a:cxnLst/>
            <a:rect l="textAreaLeft" t="textAreaTop" r="textAreaRight" b="textAreaBottom"/>
            <a:pathLst>
              <a:path w="283210">
                <a:moveTo>
                  <a:pt x="0" y="0"/>
                </a:moveTo>
                <a:lnTo>
                  <a:pt x="283120" y="0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5" name="object 245"/>
          <p:cNvSpPr/>
          <p:nvPr/>
        </p:nvSpPr>
        <p:spPr>
          <a:xfrm>
            <a:off x="3787920" y="3297600"/>
            <a:ext cx="834120" cy="878400"/>
          </a:xfrm>
          <a:custGeom>
            <a:avLst/>
            <a:gdLst>
              <a:gd name="textAreaLeft" fmla="*/ 0 w 834120"/>
              <a:gd name="textAreaRight" fmla="*/ 834480 w 834120"/>
              <a:gd name="textAreaTop" fmla="*/ 0 h 878400"/>
              <a:gd name="textAreaBottom" fmla="*/ 878760 h 878400"/>
            </a:gdLst>
            <a:ahLst/>
            <a:cxnLst/>
            <a:rect l="textAreaLeft" t="textAreaTop" r="textAreaRight" b="textAreaBottom"/>
            <a:pathLst>
              <a:path w="1040129" h="1095375">
                <a:moveTo>
                  <a:pt x="0" y="1095112"/>
                </a:moveTo>
                <a:lnTo>
                  <a:pt x="32188" y="1058112"/>
                </a:lnTo>
                <a:lnTo>
                  <a:pt x="64535" y="1021033"/>
                </a:lnTo>
                <a:lnTo>
                  <a:pt x="97200" y="983796"/>
                </a:lnTo>
                <a:lnTo>
                  <a:pt x="130342" y="946320"/>
                </a:lnTo>
                <a:lnTo>
                  <a:pt x="164118" y="908526"/>
                </a:lnTo>
                <a:lnTo>
                  <a:pt x="198689" y="870336"/>
                </a:lnTo>
                <a:lnTo>
                  <a:pt x="234213" y="831668"/>
                </a:lnTo>
                <a:lnTo>
                  <a:pt x="270848" y="792446"/>
                </a:lnTo>
                <a:lnTo>
                  <a:pt x="308755" y="752587"/>
                </a:lnTo>
                <a:lnTo>
                  <a:pt x="344032" y="716140"/>
                </a:lnTo>
                <a:lnTo>
                  <a:pt x="380251" y="679258"/>
                </a:lnTo>
                <a:lnTo>
                  <a:pt x="417193" y="642087"/>
                </a:lnTo>
                <a:lnTo>
                  <a:pt x="454641" y="604771"/>
                </a:lnTo>
                <a:lnTo>
                  <a:pt x="492379" y="567456"/>
                </a:lnTo>
                <a:lnTo>
                  <a:pt x="530189" y="530285"/>
                </a:lnTo>
                <a:lnTo>
                  <a:pt x="567855" y="493403"/>
                </a:lnTo>
                <a:lnTo>
                  <a:pt x="605159" y="456956"/>
                </a:lnTo>
                <a:lnTo>
                  <a:pt x="641884" y="421087"/>
                </a:lnTo>
                <a:lnTo>
                  <a:pt x="677813" y="385942"/>
                </a:lnTo>
                <a:lnTo>
                  <a:pt x="721297" y="343240"/>
                </a:lnTo>
                <a:lnTo>
                  <a:pt x="762916" y="302120"/>
                </a:lnTo>
                <a:lnTo>
                  <a:pt x="802386" y="262810"/>
                </a:lnTo>
                <a:lnTo>
                  <a:pt x="839426" y="225535"/>
                </a:lnTo>
                <a:lnTo>
                  <a:pt x="873752" y="190521"/>
                </a:lnTo>
                <a:lnTo>
                  <a:pt x="905081" y="157995"/>
                </a:lnTo>
                <a:lnTo>
                  <a:pt x="933132" y="128182"/>
                </a:lnTo>
                <a:lnTo>
                  <a:pt x="995536" y="56986"/>
                </a:lnTo>
                <a:lnTo>
                  <a:pt x="1020336" y="25327"/>
                </a:lnTo>
                <a:lnTo>
                  <a:pt x="1034281" y="6331"/>
                </a:lnTo>
                <a:lnTo>
                  <a:pt x="1039633" y="0"/>
                </a:lnTo>
                <a:lnTo>
                  <a:pt x="1038540" y="5804"/>
                </a:lnTo>
                <a:lnTo>
                  <a:pt x="1032697" y="21106"/>
                </a:lnTo>
                <a:lnTo>
                  <a:pt x="1023689" y="42740"/>
                </a:lnTo>
                <a:lnTo>
                  <a:pt x="1013098" y="67539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6" name="object 246"/>
          <p:cNvSpPr/>
          <p:nvPr/>
        </p:nvSpPr>
        <p:spPr>
          <a:xfrm>
            <a:off x="3846240" y="4292280"/>
            <a:ext cx="1086120" cy="1213200"/>
          </a:xfrm>
          <a:custGeom>
            <a:avLst/>
            <a:gdLst>
              <a:gd name="textAreaLeft" fmla="*/ 0 w 1086120"/>
              <a:gd name="textAreaRight" fmla="*/ 1086480 w 1086120"/>
              <a:gd name="textAreaTop" fmla="*/ 0 h 1213200"/>
              <a:gd name="textAreaBottom" fmla="*/ 1213560 h 1213200"/>
            </a:gdLst>
            <a:ahLst/>
            <a:cxnLst/>
            <a:rect l="textAreaLeft" t="textAreaTop" r="textAreaRight" b="textAreaBottom"/>
            <a:pathLst>
              <a:path w="1353820" h="1512570">
                <a:moveTo>
                  <a:pt x="0" y="0"/>
                </a:moveTo>
                <a:lnTo>
                  <a:pt x="35518" y="39465"/>
                </a:lnTo>
                <a:lnTo>
                  <a:pt x="71004" y="78899"/>
                </a:lnTo>
                <a:lnTo>
                  <a:pt x="106425" y="118267"/>
                </a:lnTo>
                <a:lnTo>
                  <a:pt x="141748" y="157537"/>
                </a:lnTo>
                <a:lnTo>
                  <a:pt x="176941" y="196677"/>
                </a:lnTo>
                <a:lnTo>
                  <a:pt x="211970" y="235654"/>
                </a:lnTo>
                <a:lnTo>
                  <a:pt x="246804" y="274435"/>
                </a:lnTo>
                <a:lnTo>
                  <a:pt x="281409" y="312987"/>
                </a:lnTo>
                <a:lnTo>
                  <a:pt x="315754" y="351279"/>
                </a:lnTo>
                <a:lnTo>
                  <a:pt x="349804" y="389277"/>
                </a:lnTo>
                <a:lnTo>
                  <a:pt x="383529" y="426949"/>
                </a:lnTo>
                <a:lnTo>
                  <a:pt x="420223" y="467984"/>
                </a:lnTo>
                <a:lnTo>
                  <a:pt x="456511" y="508614"/>
                </a:lnTo>
                <a:lnTo>
                  <a:pt x="492423" y="548868"/>
                </a:lnTo>
                <a:lnTo>
                  <a:pt x="527987" y="588774"/>
                </a:lnTo>
                <a:lnTo>
                  <a:pt x="563234" y="628362"/>
                </a:lnTo>
                <a:lnTo>
                  <a:pt x="598190" y="667661"/>
                </a:lnTo>
                <a:lnTo>
                  <a:pt x="632887" y="706699"/>
                </a:lnTo>
                <a:lnTo>
                  <a:pt x="667351" y="745506"/>
                </a:lnTo>
                <a:lnTo>
                  <a:pt x="701613" y="784110"/>
                </a:lnTo>
                <a:lnTo>
                  <a:pt x="735702" y="822540"/>
                </a:lnTo>
                <a:lnTo>
                  <a:pt x="773386" y="865042"/>
                </a:lnTo>
                <a:lnTo>
                  <a:pt x="810792" y="907226"/>
                </a:lnTo>
                <a:lnTo>
                  <a:pt x="847822" y="948954"/>
                </a:lnTo>
                <a:lnTo>
                  <a:pt x="884374" y="990086"/>
                </a:lnTo>
                <a:lnTo>
                  <a:pt x="920351" y="1030484"/>
                </a:lnTo>
                <a:lnTo>
                  <a:pt x="955653" y="1070008"/>
                </a:lnTo>
                <a:lnTo>
                  <a:pt x="990181" y="1108519"/>
                </a:lnTo>
                <a:lnTo>
                  <a:pt x="1023835" y="1145879"/>
                </a:lnTo>
                <a:lnTo>
                  <a:pt x="1056516" y="1181949"/>
                </a:lnTo>
                <a:lnTo>
                  <a:pt x="1096932" y="1226218"/>
                </a:lnTo>
                <a:lnTo>
                  <a:pt x="1135280" y="1267914"/>
                </a:lnTo>
                <a:lnTo>
                  <a:pt x="1171265" y="1306824"/>
                </a:lnTo>
                <a:lnTo>
                  <a:pt x="1204592" y="1342739"/>
                </a:lnTo>
                <a:lnTo>
                  <a:pt x="1234965" y="1375447"/>
                </a:lnTo>
                <a:lnTo>
                  <a:pt x="1262089" y="1404737"/>
                </a:lnTo>
                <a:lnTo>
                  <a:pt x="1317932" y="1466279"/>
                </a:lnTo>
                <a:lnTo>
                  <a:pt x="1350797" y="1506381"/>
                </a:lnTo>
                <a:lnTo>
                  <a:pt x="1353210" y="1512412"/>
                </a:lnTo>
                <a:lnTo>
                  <a:pt x="1347669" y="1510490"/>
                </a:lnTo>
                <a:lnTo>
                  <a:pt x="1336023" y="1502462"/>
                </a:lnTo>
                <a:lnTo>
                  <a:pt x="1320307" y="1490363"/>
                </a:lnTo>
                <a:lnTo>
                  <a:pt x="1302556" y="1476230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7" name="object 247"/>
          <p:cNvSpPr/>
          <p:nvPr/>
        </p:nvSpPr>
        <p:spPr>
          <a:xfrm>
            <a:off x="5216040" y="5453280"/>
            <a:ext cx="545400" cy="326520"/>
          </a:xfrm>
          <a:custGeom>
            <a:avLst/>
            <a:gdLst>
              <a:gd name="textAreaLeft" fmla="*/ 0 w 545400"/>
              <a:gd name="textAreaRight" fmla="*/ 545760 w 545400"/>
              <a:gd name="textAreaTop" fmla="*/ 0 h 326520"/>
              <a:gd name="textAreaBottom" fmla="*/ 326880 h 326520"/>
            </a:gdLst>
            <a:ahLst/>
            <a:cxnLst/>
            <a:rect l="textAreaLeft" t="textAreaTop" r="textAreaRight" b="textAreaBottom"/>
            <a:pathLst>
              <a:path w="680084" h="407670">
                <a:moveTo>
                  <a:pt x="0" y="101309"/>
                </a:moveTo>
                <a:lnTo>
                  <a:pt x="14548" y="90756"/>
                </a:lnTo>
                <a:lnTo>
                  <a:pt x="29548" y="82013"/>
                </a:lnTo>
                <a:lnTo>
                  <a:pt x="45453" y="76887"/>
                </a:lnTo>
                <a:lnTo>
                  <a:pt x="62715" y="77188"/>
                </a:lnTo>
                <a:lnTo>
                  <a:pt x="101007" y="97993"/>
                </a:lnTo>
                <a:lnTo>
                  <a:pt x="137490" y="142316"/>
                </a:lnTo>
                <a:lnTo>
                  <a:pt x="164626" y="202619"/>
                </a:lnTo>
                <a:lnTo>
                  <a:pt x="180907" y="262923"/>
                </a:lnTo>
                <a:lnTo>
                  <a:pt x="188144" y="309357"/>
                </a:lnTo>
                <a:lnTo>
                  <a:pt x="191083" y="328051"/>
                </a:lnTo>
                <a:lnTo>
                  <a:pt x="212869" y="375088"/>
                </a:lnTo>
                <a:lnTo>
                  <a:pt x="248448" y="398003"/>
                </a:lnTo>
                <a:lnTo>
                  <a:pt x="309053" y="407350"/>
                </a:lnTo>
                <a:lnTo>
                  <a:pt x="350549" y="401734"/>
                </a:lnTo>
                <a:lnTo>
                  <a:pt x="400413" y="385942"/>
                </a:lnTo>
                <a:lnTo>
                  <a:pt x="446185" y="364908"/>
                </a:lnTo>
                <a:lnTo>
                  <a:pt x="494506" y="338085"/>
                </a:lnTo>
                <a:lnTo>
                  <a:pt x="542131" y="307789"/>
                </a:lnTo>
                <a:lnTo>
                  <a:pt x="585820" y="276334"/>
                </a:lnTo>
                <a:lnTo>
                  <a:pt x="622330" y="246038"/>
                </a:lnTo>
                <a:lnTo>
                  <a:pt x="654404" y="212268"/>
                </a:lnTo>
                <a:lnTo>
                  <a:pt x="679656" y="153773"/>
                </a:lnTo>
                <a:lnTo>
                  <a:pt x="677809" y="125431"/>
                </a:lnTo>
                <a:lnTo>
                  <a:pt x="669480" y="95656"/>
                </a:lnTo>
                <a:lnTo>
                  <a:pt x="656401" y="64524"/>
                </a:lnTo>
                <a:lnTo>
                  <a:pt x="640157" y="32488"/>
                </a:lnTo>
                <a:lnTo>
                  <a:pt x="622329" y="0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8" name="object 248"/>
          <p:cNvSpPr/>
          <p:nvPr/>
        </p:nvSpPr>
        <p:spPr>
          <a:xfrm>
            <a:off x="5483160" y="5430240"/>
            <a:ext cx="57960" cy="754560"/>
          </a:xfrm>
          <a:custGeom>
            <a:avLst/>
            <a:gdLst>
              <a:gd name="textAreaLeft" fmla="*/ 0 w 57960"/>
              <a:gd name="textAreaRight" fmla="*/ 58320 w 57960"/>
              <a:gd name="textAreaTop" fmla="*/ 0 h 754560"/>
              <a:gd name="textAreaBottom" fmla="*/ 754920 h 754560"/>
            </a:gdLst>
            <a:ahLst/>
            <a:cxnLst/>
            <a:rect l="textAreaLeft" t="textAreaTop" r="textAreaRight" b="textAreaBottom"/>
            <a:pathLst>
              <a:path w="72390" h="941070">
                <a:moveTo>
                  <a:pt x="72362" y="0"/>
                </a:moveTo>
                <a:lnTo>
                  <a:pt x="69149" y="49834"/>
                </a:lnTo>
                <a:lnTo>
                  <a:pt x="65956" y="99569"/>
                </a:lnTo>
                <a:lnTo>
                  <a:pt x="62802" y="149106"/>
                </a:lnTo>
                <a:lnTo>
                  <a:pt x="59709" y="198344"/>
                </a:lnTo>
                <a:lnTo>
                  <a:pt x="56694" y="247186"/>
                </a:lnTo>
                <a:lnTo>
                  <a:pt x="53779" y="295531"/>
                </a:lnTo>
                <a:lnTo>
                  <a:pt x="50983" y="343281"/>
                </a:lnTo>
                <a:lnTo>
                  <a:pt x="48327" y="390336"/>
                </a:lnTo>
                <a:lnTo>
                  <a:pt x="45828" y="436597"/>
                </a:lnTo>
                <a:lnTo>
                  <a:pt x="42861" y="494692"/>
                </a:lnTo>
                <a:lnTo>
                  <a:pt x="40104" y="550762"/>
                </a:lnTo>
                <a:lnTo>
                  <a:pt x="37474" y="604258"/>
                </a:lnTo>
                <a:lnTo>
                  <a:pt x="34887" y="654632"/>
                </a:lnTo>
                <a:lnTo>
                  <a:pt x="32257" y="701335"/>
                </a:lnTo>
                <a:lnTo>
                  <a:pt x="29500" y="743818"/>
                </a:lnTo>
                <a:lnTo>
                  <a:pt x="20691" y="835580"/>
                </a:lnTo>
                <a:lnTo>
                  <a:pt x="14171" y="877415"/>
                </a:lnTo>
                <a:lnTo>
                  <a:pt x="7198" y="911110"/>
                </a:lnTo>
                <a:lnTo>
                  <a:pt x="0" y="940734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9" name="object 249"/>
          <p:cNvSpPr/>
          <p:nvPr/>
        </p:nvSpPr>
        <p:spPr>
          <a:xfrm>
            <a:off x="5108040" y="3133800"/>
            <a:ext cx="531000" cy="343800"/>
          </a:xfrm>
          <a:custGeom>
            <a:avLst/>
            <a:gdLst>
              <a:gd name="textAreaLeft" fmla="*/ 0 w 531000"/>
              <a:gd name="textAreaRight" fmla="*/ 531360 w 531000"/>
              <a:gd name="textAreaTop" fmla="*/ 0 h 343800"/>
              <a:gd name="textAreaBottom" fmla="*/ 344160 h 343800"/>
            </a:gdLst>
            <a:ahLst/>
            <a:cxnLst/>
            <a:rect l="textAreaLeft" t="textAreaTop" r="textAreaRight" b="textAreaBottom"/>
            <a:pathLst>
              <a:path w="662304" h="428625">
                <a:moveTo>
                  <a:pt x="4824" y="112127"/>
                </a:moveTo>
                <a:lnTo>
                  <a:pt x="1507" y="94111"/>
                </a:lnTo>
                <a:lnTo>
                  <a:pt x="0" y="76548"/>
                </a:lnTo>
                <a:lnTo>
                  <a:pt x="2110" y="59889"/>
                </a:lnTo>
                <a:lnTo>
                  <a:pt x="43418" y="19560"/>
                </a:lnTo>
                <a:lnTo>
                  <a:pt x="91661" y="3580"/>
                </a:lnTo>
                <a:lnTo>
                  <a:pt x="116876" y="0"/>
                </a:lnTo>
                <a:lnTo>
                  <a:pt x="141412" y="2072"/>
                </a:lnTo>
                <a:lnTo>
                  <a:pt x="185735" y="34938"/>
                </a:lnTo>
                <a:lnTo>
                  <a:pt x="204203" y="70102"/>
                </a:lnTo>
                <a:lnTo>
                  <a:pt x="219505" y="113634"/>
                </a:lnTo>
                <a:lnTo>
                  <a:pt x="231189" y="159427"/>
                </a:lnTo>
                <a:lnTo>
                  <a:pt x="238802" y="201376"/>
                </a:lnTo>
                <a:lnTo>
                  <a:pt x="242156" y="234882"/>
                </a:lnTo>
                <a:lnTo>
                  <a:pt x="242118" y="261378"/>
                </a:lnTo>
                <a:lnTo>
                  <a:pt x="239819" y="283803"/>
                </a:lnTo>
                <a:lnTo>
                  <a:pt x="236389" y="305097"/>
                </a:lnTo>
                <a:lnTo>
                  <a:pt x="233110" y="327485"/>
                </a:lnTo>
                <a:lnTo>
                  <a:pt x="234693" y="372261"/>
                </a:lnTo>
                <a:lnTo>
                  <a:pt x="260323" y="408104"/>
                </a:lnTo>
                <a:lnTo>
                  <a:pt x="317234" y="426873"/>
                </a:lnTo>
                <a:lnTo>
                  <a:pt x="356997" y="428117"/>
                </a:lnTo>
                <a:lnTo>
                  <a:pt x="403355" y="423255"/>
                </a:lnTo>
                <a:lnTo>
                  <a:pt x="452880" y="412740"/>
                </a:lnTo>
                <a:lnTo>
                  <a:pt x="501500" y="397249"/>
                </a:lnTo>
                <a:lnTo>
                  <a:pt x="545145" y="377462"/>
                </a:lnTo>
                <a:lnTo>
                  <a:pt x="580611" y="354170"/>
                </a:lnTo>
                <a:lnTo>
                  <a:pt x="628929" y="302158"/>
                </a:lnTo>
                <a:lnTo>
                  <a:pt x="654444" y="251729"/>
                </a:lnTo>
                <a:lnTo>
                  <a:pt x="661680" y="208310"/>
                </a:lnTo>
                <a:lnTo>
                  <a:pt x="658513" y="189315"/>
                </a:lnTo>
                <a:lnTo>
                  <a:pt x="651013" y="172053"/>
                </a:lnTo>
                <a:lnTo>
                  <a:pt x="640121" y="156148"/>
                </a:lnTo>
                <a:lnTo>
                  <a:pt x="626967" y="141148"/>
                </a:lnTo>
                <a:lnTo>
                  <a:pt x="612683" y="126599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0" name="object 250"/>
          <p:cNvSpPr/>
          <p:nvPr/>
        </p:nvSpPr>
        <p:spPr>
          <a:xfrm>
            <a:off x="5413680" y="3096360"/>
            <a:ext cx="35280" cy="812520"/>
          </a:xfrm>
          <a:custGeom>
            <a:avLst/>
            <a:gdLst>
              <a:gd name="textAreaLeft" fmla="*/ 0 w 35280"/>
              <a:gd name="textAreaRight" fmla="*/ 35640 w 35280"/>
              <a:gd name="textAreaTop" fmla="*/ 0 h 812520"/>
              <a:gd name="textAreaBottom" fmla="*/ 812880 h 812520"/>
            </a:gdLst>
            <a:ahLst/>
            <a:cxnLst/>
            <a:rect l="textAreaLeft" t="textAreaTop" r="textAreaRight" b="textAreaBottom"/>
            <a:pathLst>
              <a:path w="43815" h="1013460">
                <a:moveTo>
                  <a:pt x="43416" y="0"/>
                </a:moveTo>
                <a:lnTo>
                  <a:pt x="40790" y="51289"/>
                </a:lnTo>
                <a:lnTo>
                  <a:pt x="38197" y="102437"/>
                </a:lnTo>
                <a:lnTo>
                  <a:pt x="35669" y="153302"/>
                </a:lnTo>
                <a:lnTo>
                  <a:pt x="33238" y="203743"/>
                </a:lnTo>
                <a:lnTo>
                  <a:pt x="30939" y="253619"/>
                </a:lnTo>
                <a:lnTo>
                  <a:pt x="28802" y="302788"/>
                </a:lnTo>
                <a:lnTo>
                  <a:pt x="26861" y="351108"/>
                </a:lnTo>
                <a:lnTo>
                  <a:pt x="25149" y="398440"/>
                </a:lnTo>
                <a:lnTo>
                  <a:pt x="23697" y="444640"/>
                </a:lnTo>
                <a:lnTo>
                  <a:pt x="22539" y="489568"/>
                </a:lnTo>
                <a:lnTo>
                  <a:pt x="21707" y="533083"/>
                </a:lnTo>
                <a:lnTo>
                  <a:pt x="21074" y="598302"/>
                </a:lnTo>
                <a:lnTo>
                  <a:pt x="21075" y="659344"/>
                </a:lnTo>
                <a:lnTo>
                  <a:pt x="21455" y="715871"/>
                </a:lnTo>
                <a:lnTo>
                  <a:pt x="21961" y="767546"/>
                </a:lnTo>
                <a:lnTo>
                  <a:pt x="22341" y="814031"/>
                </a:lnTo>
                <a:lnTo>
                  <a:pt x="22341" y="854988"/>
                </a:lnTo>
                <a:lnTo>
                  <a:pt x="18656" y="937456"/>
                </a:lnTo>
                <a:lnTo>
                  <a:pt x="7123" y="994216"/>
                </a:lnTo>
                <a:lnTo>
                  <a:pt x="0" y="1013099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1" name="object 251"/>
          <p:cNvSpPr/>
          <p:nvPr/>
        </p:nvSpPr>
        <p:spPr>
          <a:xfrm>
            <a:off x="5158440" y="2863800"/>
            <a:ext cx="499320" cy="57960"/>
          </a:xfrm>
          <a:custGeom>
            <a:avLst/>
            <a:gdLst>
              <a:gd name="textAreaLeft" fmla="*/ 0 w 499320"/>
              <a:gd name="textAreaRight" fmla="*/ 499680 w 499320"/>
              <a:gd name="textAreaTop" fmla="*/ 0 h 57960"/>
              <a:gd name="textAreaBottom" fmla="*/ 58320 h 57960"/>
            </a:gdLst>
            <a:ahLst/>
            <a:cxnLst/>
            <a:rect l="textAreaLeft" t="textAreaTop" r="textAreaRight" b="textAreaBottom"/>
            <a:pathLst>
              <a:path w="622934" h="72389">
                <a:moveTo>
                  <a:pt x="564441" y="0"/>
                </a:moveTo>
                <a:lnTo>
                  <a:pt x="585698" y="3618"/>
                </a:lnTo>
                <a:lnTo>
                  <a:pt x="604241" y="7236"/>
                </a:lnTo>
                <a:lnTo>
                  <a:pt x="617357" y="10854"/>
                </a:lnTo>
                <a:lnTo>
                  <a:pt x="622332" y="14472"/>
                </a:lnTo>
                <a:lnTo>
                  <a:pt x="616453" y="17977"/>
                </a:lnTo>
                <a:lnTo>
                  <a:pt x="597005" y="20804"/>
                </a:lnTo>
                <a:lnTo>
                  <a:pt x="561275" y="22274"/>
                </a:lnTo>
                <a:lnTo>
                  <a:pt x="506550" y="21709"/>
                </a:lnTo>
                <a:lnTo>
                  <a:pt x="458821" y="19956"/>
                </a:lnTo>
                <a:lnTo>
                  <a:pt x="404525" y="17331"/>
                </a:lnTo>
                <a:lnTo>
                  <a:pt x="346745" y="14171"/>
                </a:lnTo>
                <a:lnTo>
                  <a:pt x="288564" y="10810"/>
                </a:lnTo>
                <a:lnTo>
                  <a:pt x="233062" y="7582"/>
                </a:lnTo>
                <a:lnTo>
                  <a:pt x="183323" y="4824"/>
                </a:lnTo>
                <a:lnTo>
                  <a:pt x="123961" y="2223"/>
                </a:lnTo>
                <a:lnTo>
                  <a:pt x="81107" y="2110"/>
                </a:lnTo>
                <a:lnTo>
                  <a:pt x="51370" y="5163"/>
                </a:lnTo>
                <a:lnTo>
                  <a:pt x="31356" y="12060"/>
                </a:lnTo>
                <a:lnTo>
                  <a:pt x="17976" y="23179"/>
                </a:lnTo>
                <a:lnTo>
                  <a:pt x="9346" y="37689"/>
                </a:lnTo>
                <a:lnTo>
                  <a:pt x="3881" y="54461"/>
                </a:lnTo>
                <a:lnTo>
                  <a:pt x="0" y="72364"/>
                </a:lnTo>
              </a:path>
            </a:pathLst>
          </a:custGeom>
          <a:noFill/>
          <a:ln w="80640">
            <a:solidFill>
              <a:srgbClr val="E224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2" name="object 252"/>
          <p:cNvSpPr/>
          <p:nvPr/>
        </p:nvSpPr>
        <p:spPr>
          <a:xfrm>
            <a:off x="3685320" y="4128480"/>
            <a:ext cx="158040" cy="18396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3" name="object 253"/>
          <p:cNvSpPr/>
          <p:nvPr/>
        </p:nvSpPr>
        <p:spPr>
          <a:xfrm>
            <a:off x="2323440" y="4313520"/>
            <a:ext cx="150480" cy="15012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4" name="object 254"/>
          <p:cNvSpPr/>
          <p:nvPr/>
        </p:nvSpPr>
        <p:spPr>
          <a:xfrm>
            <a:off x="167400" y="6792840"/>
            <a:ext cx="561060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728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136"/>
              </a:spcBef>
            </a:pP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in principle </a:t>
            </a: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can </a:t>
            </a:r>
            <a:r>
              <a:rPr lang="en-US" sz="2600" b="1" u="none" strike="noStrike" spc="11">
                <a:solidFill>
                  <a:srgbClr val="535353"/>
                </a:solidFill>
                <a:effectLst/>
                <a:uFillTx/>
                <a:latin typeface="Helvetica Neue"/>
              </a:rPr>
              <a:t>probe directly </a:t>
            </a:r>
            <a:r>
              <a:rPr lang="en-US" sz="2600" b="1" u="none" strike="noStrike" spc="26">
                <a:solidFill>
                  <a:srgbClr val="535353"/>
                </a:solidFill>
                <a:effectLst/>
                <a:uFillTx/>
                <a:latin typeface="Helvetica Neue"/>
              </a:rPr>
              <a:t>new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states</a:t>
            </a:r>
            <a:r>
              <a:rPr lang="en-US" sz="2600" b="1" u="none" strike="noStrike" spc="-54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at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Arial"/>
                <a:ea typeface="Arial"/>
              </a:rPr>
              <a:t>√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  <a:ea typeface="Arial"/>
              </a:rPr>
              <a:t>s/2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5" name="object 255"/>
          <p:cNvSpPr/>
          <p:nvPr/>
        </p:nvSpPr>
        <p:spPr>
          <a:xfrm>
            <a:off x="14172840" y="9114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6" name="object 256"/>
          <p:cNvSpPr/>
          <p:nvPr/>
        </p:nvSpPr>
        <p:spPr>
          <a:xfrm>
            <a:off x="12801600" y="102870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7" name="object 257"/>
          <p:cNvSpPr/>
          <p:nvPr/>
        </p:nvSpPr>
        <p:spPr>
          <a:xfrm>
            <a:off x="13030200" y="9114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8" name="object 258"/>
          <p:cNvSpPr/>
          <p:nvPr/>
        </p:nvSpPr>
        <p:spPr>
          <a:xfrm>
            <a:off x="12801600" y="89154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9" name="object 259"/>
          <p:cNvSpPr/>
          <p:nvPr/>
        </p:nvSpPr>
        <p:spPr>
          <a:xfrm>
            <a:off x="13258800" y="89154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0" name="object 260"/>
          <p:cNvSpPr/>
          <p:nvPr/>
        </p:nvSpPr>
        <p:spPr>
          <a:xfrm>
            <a:off x="13715640" y="10257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1" name="object 261"/>
          <p:cNvSpPr/>
          <p:nvPr/>
        </p:nvSpPr>
        <p:spPr>
          <a:xfrm>
            <a:off x="13716000" y="100288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2" name="object 262"/>
          <p:cNvSpPr/>
          <p:nvPr/>
        </p:nvSpPr>
        <p:spPr>
          <a:xfrm>
            <a:off x="7965000" y="6846840"/>
            <a:ext cx="7689960" cy="53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512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119"/>
              </a:spcBef>
            </a:pP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3 </a:t>
            </a:r>
            <a:r>
              <a:rPr lang="en-US" sz="2600" b="1" u="none" strike="noStrike" spc="-79">
                <a:solidFill>
                  <a:srgbClr val="535353"/>
                </a:solidFill>
                <a:effectLst/>
                <a:uFillTx/>
                <a:latin typeface="Helvetica Neue"/>
              </a:rPr>
              <a:t>TeV </a:t>
            </a:r>
            <a:r>
              <a:rPr lang="en-US" sz="3200" b="0" i="1" u="none" strike="noStrike" spc="150">
                <a:solidFill>
                  <a:srgbClr val="535353"/>
                </a:solidFill>
                <a:effectLst/>
                <a:uFillTx/>
                <a:latin typeface="Times New Roman"/>
              </a:rPr>
              <a:t>µ</a:t>
            </a:r>
            <a:r>
              <a:rPr lang="en-US" sz="3379" b="0" u="none" strike="noStrike" spc="224" baseline="29000">
                <a:solidFill>
                  <a:srgbClr val="535353"/>
                </a:solidFill>
                <a:effectLst/>
                <a:uFillTx/>
                <a:latin typeface="Arial Unicode MS"/>
              </a:rPr>
              <a:t>+</a:t>
            </a:r>
            <a:r>
              <a:rPr lang="en-US" sz="3200" b="0" i="1" u="none" strike="noStrike" spc="150">
                <a:solidFill>
                  <a:srgbClr val="535353"/>
                </a:solidFill>
                <a:effectLst/>
                <a:uFillTx/>
                <a:latin typeface="Times New Roman"/>
              </a:rPr>
              <a:t>µ</a:t>
            </a:r>
            <a:r>
              <a:rPr lang="en-US" sz="3379" b="0" u="none" strike="noStrike" spc="224" baseline="29000">
                <a:solidFill>
                  <a:srgbClr val="535353"/>
                </a:solidFill>
                <a:effectLst/>
                <a:uFillTx/>
                <a:latin typeface="Arial Unicode MS"/>
              </a:rPr>
              <a:t>− </a:t>
            </a:r>
            <a:r>
              <a:rPr lang="en-US" sz="2600" b="1" u="none" strike="noStrike" spc="11">
                <a:solidFill>
                  <a:srgbClr val="535353"/>
                </a:solidFill>
                <a:effectLst/>
                <a:uFillTx/>
                <a:latin typeface="Helvetica Neue"/>
              </a:rPr>
              <a:t>roughly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equivalent to </a:t>
            </a: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20+ </a:t>
            </a:r>
            <a:r>
              <a:rPr lang="en-US" sz="2600" b="1" u="none" strike="noStrike" spc="-79">
                <a:solidFill>
                  <a:srgbClr val="535353"/>
                </a:solidFill>
                <a:effectLst/>
                <a:uFillTx/>
                <a:latin typeface="Helvetica Neue"/>
              </a:rPr>
              <a:t>TeV</a:t>
            </a:r>
            <a:r>
              <a:rPr lang="en-US" sz="2600" b="1" u="none" strike="noStrike" spc="45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600" b="1" i="1" u="none" strike="noStrike" spc="20">
                <a:solidFill>
                  <a:srgbClr val="535353"/>
                </a:solidFill>
                <a:effectLst/>
                <a:uFillTx/>
                <a:latin typeface="HelveticaNeue-BoldItalic"/>
              </a:rPr>
              <a:t>pp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43" name="Picture 94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818120" y="2597400"/>
            <a:ext cx="7040880" cy="4443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4" name="object 264"/>
          <p:cNvSpPr/>
          <p:nvPr/>
        </p:nvSpPr>
        <p:spPr>
          <a:xfrm>
            <a:off x="8593920" y="1451160"/>
            <a:ext cx="6265080" cy="105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728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136"/>
              </a:spcBef>
            </a:pP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Compares </a:t>
            </a:r>
            <a:r>
              <a:rPr lang="en-US" sz="2600" b="1" u="none" strike="noStrike" spc="6">
                <a:solidFill>
                  <a:srgbClr val="535353"/>
                </a:solidFill>
                <a:effectLst/>
                <a:uFillTx/>
                <a:latin typeface="Helvetica Neue"/>
              </a:rPr>
              <a:t>pretty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well with </a:t>
            </a:r>
            <a:r>
              <a:rPr lang="en-US" sz="2600" b="1" u="none" strike="noStrike" spc="20">
                <a:solidFill>
                  <a:srgbClr val="535353"/>
                </a:solidFill>
                <a:effectLst/>
                <a:uFillTx/>
                <a:latin typeface="Helvetica Neue"/>
              </a:rPr>
              <a:t>a </a:t>
            </a:r>
            <a:r>
              <a:rPr lang="en-US" sz="2600" b="1" i="1" u="none" strike="noStrike" spc="20">
                <a:solidFill>
                  <a:srgbClr val="535353"/>
                </a:solidFill>
                <a:effectLst/>
                <a:uFillTx/>
                <a:latin typeface="HelveticaNeue-BoldItalic"/>
              </a:rPr>
              <a:t>pp</a:t>
            </a:r>
            <a:r>
              <a:rPr lang="en-US" sz="2600" b="1" i="1" u="none" strike="noStrike" spc="-11">
                <a:solidFill>
                  <a:srgbClr val="535353"/>
                </a:solidFill>
                <a:effectLst/>
                <a:uFillTx/>
                <a:latin typeface="HelveticaNeue-BoldItalic"/>
              </a:rPr>
              <a:t> </a:t>
            </a:r>
            <a:r>
              <a:rPr lang="en-US" sz="26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collider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36"/>
              </a:spcBef>
            </a:pPr>
            <a:r>
              <a:rPr lang="en-US" sz="2000" b="0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Muon – elementary object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36"/>
              </a:spcBef>
            </a:pPr>
            <a:r>
              <a:rPr lang="en-US" sz="2000" b="0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Proton - composed object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45" name="Picture 94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287000" y="2827800"/>
            <a:ext cx="1060560" cy="914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6" name="TextBox 945"/>
          <p:cNvSpPr txBox="1"/>
          <p:nvPr/>
        </p:nvSpPr>
        <p:spPr>
          <a:xfrm>
            <a:off x="10359000" y="3706200"/>
            <a:ext cx="1133640" cy="858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Ratio of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partonic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xsections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Higgs Physics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8" name="object 266"/>
          <p:cNvSpPr/>
          <p:nvPr/>
        </p:nvSpPr>
        <p:spPr>
          <a:xfrm>
            <a:off x="14172840" y="9114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9" name="object 267"/>
          <p:cNvSpPr/>
          <p:nvPr/>
        </p:nvSpPr>
        <p:spPr>
          <a:xfrm>
            <a:off x="12801600" y="102870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0" name="object 270"/>
          <p:cNvSpPr/>
          <p:nvPr/>
        </p:nvSpPr>
        <p:spPr>
          <a:xfrm>
            <a:off x="13030200" y="9114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1" name="object 271"/>
          <p:cNvSpPr/>
          <p:nvPr/>
        </p:nvSpPr>
        <p:spPr>
          <a:xfrm>
            <a:off x="12801600" y="89154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2" name="object 272"/>
          <p:cNvSpPr/>
          <p:nvPr/>
        </p:nvSpPr>
        <p:spPr>
          <a:xfrm>
            <a:off x="13258800" y="891540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3" name="object 273"/>
          <p:cNvSpPr/>
          <p:nvPr/>
        </p:nvSpPr>
        <p:spPr>
          <a:xfrm>
            <a:off x="13715640" y="102574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4" name="object 274"/>
          <p:cNvSpPr/>
          <p:nvPr/>
        </p:nvSpPr>
        <p:spPr>
          <a:xfrm>
            <a:off x="13716000" y="10028880"/>
            <a:ext cx="360" cy="29520"/>
          </a:xfrm>
          <a:custGeom>
            <a:avLst/>
            <a:gdLst>
              <a:gd name="textAreaLeft" fmla="*/ 0 w 360"/>
              <a:gd name="textAreaRight" fmla="*/ 720 w 360"/>
              <a:gd name="textAreaTop" fmla="*/ 0 h 29520"/>
              <a:gd name="textAreaBottom" fmla="*/ 29880 h 29520"/>
            </a:gdLst>
            <a:ahLst/>
            <a:cxnLst/>
            <a:rect l="textAreaLeft" t="textAreaTop" r="textAreaRight" b="textAreaBottom"/>
            <a:pathLst>
              <a:path h="37465">
                <a:moveTo>
                  <a:pt x="-11728" y="18460"/>
                </a:moveTo>
                <a:lnTo>
                  <a:pt x="11728" y="18460"/>
                </a:lnTo>
              </a:path>
            </a:pathLst>
          </a:custGeom>
          <a:noFill/>
          <a:ln w="37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55" name="Picture 95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21320" y="1191600"/>
            <a:ext cx="14280480" cy="70866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Picture 95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1200" y="1540800"/>
            <a:ext cx="6126480" cy="6656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57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Higgs and additional light scalars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8" name="object 263"/>
          <p:cNvSpPr/>
          <p:nvPr/>
        </p:nvSpPr>
        <p:spPr>
          <a:xfrm>
            <a:off x="1708560" y="1200240"/>
            <a:ext cx="5599800" cy="588960"/>
          </a:xfrm>
          <a:custGeom>
            <a:avLst/>
            <a:gdLst>
              <a:gd name="textAreaLeft" fmla="*/ 0 w 5599800"/>
              <a:gd name="textAreaRight" fmla="*/ 5600160 w 5599800"/>
              <a:gd name="textAreaTop" fmla="*/ 0 h 588960"/>
              <a:gd name="textAreaBottom" fmla="*/ 589320 h 588960"/>
            </a:gdLst>
            <a:ahLst/>
            <a:cxnLst/>
            <a:rect l="textAreaLeft" t="textAreaTop" r="textAreaRight" b="textAreaBottom"/>
            <a:pathLst>
              <a:path w="5600065" h="589280">
                <a:moveTo>
                  <a:pt x="5557752" y="0"/>
                </a:moveTo>
                <a:lnTo>
                  <a:pt x="41883" y="0"/>
                </a:lnTo>
                <a:lnTo>
                  <a:pt x="25580" y="3291"/>
                </a:lnTo>
                <a:lnTo>
                  <a:pt x="12267" y="12267"/>
                </a:lnTo>
                <a:lnTo>
                  <a:pt x="3291" y="25580"/>
                </a:lnTo>
                <a:lnTo>
                  <a:pt x="0" y="41883"/>
                </a:lnTo>
                <a:lnTo>
                  <a:pt x="0" y="546901"/>
                </a:lnTo>
                <a:lnTo>
                  <a:pt x="3291" y="563204"/>
                </a:lnTo>
                <a:lnTo>
                  <a:pt x="12267" y="576518"/>
                </a:lnTo>
                <a:lnTo>
                  <a:pt x="25580" y="585493"/>
                </a:lnTo>
                <a:lnTo>
                  <a:pt x="41883" y="588785"/>
                </a:lnTo>
                <a:lnTo>
                  <a:pt x="5557752" y="588785"/>
                </a:lnTo>
                <a:lnTo>
                  <a:pt x="5574055" y="585493"/>
                </a:lnTo>
                <a:lnTo>
                  <a:pt x="5587368" y="576518"/>
                </a:lnTo>
                <a:lnTo>
                  <a:pt x="5596344" y="563204"/>
                </a:lnTo>
                <a:lnTo>
                  <a:pt x="5599635" y="546901"/>
                </a:lnTo>
                <a:lnTo>
                  <a:pt x="5599635" y="41883"/>
                </a:lnTo>
                <a:lnTo>
                  <a:pt x="5596344" y="25580"/>
                </a:lnTo>
                <a:lnTo>
                  <a:pt x="5587368" y="12267"/>
                </a:lnTo>
                <a:lnTo>
                  <a:pt x="5574055" y="3291"/>
                </a:lnTo>
                <a:lnTo>
                  <a:pt x="555775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9" name="object 265"/>
          <p:cNvSpPr/>
          <p:nvPr/>
        </p:nvSpPr>
        <p:spPr>
          <a:xfrm>
            <a:off x="6798600" y="2743200"/>
            <a:ext cx="8289000" cy="66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marL="12600">
              <a:lnSpc>
                <a:spcPct val="78000"/>
              </a:lnSpc>
              <a:spcBef>
                <a:spcPts val="1134"/>
              </a:spcBef>
            </a:pPr>
            <a:r>
              <a:rPr lang="en-US" sz="2200" b="1" u="none" strike="noStrike" spc="-14">
                <a:solidFill>
                  <a:srgbClr val="535353"/>
                </a:solidFill>
                <a:effectLst/>
                <a:uFillTx/>
                <a:latin typeface="Helvetica Neue"/>
              </a:rPr>
              <a:t>At LHC There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is in general a weak sensitivity to </a:t>
            </a:r>
            <a:r>
              <a:rPr lang="en-US" sz="2200" b="1" u="none" strike="noStrike" spc="6">
                <a:solidFill>
                  <a:srgbClr val="535353"/>
                </a:solidFill>
                <a:effectLst/>
                <a:uFillTx/>
                <a:latin typeface="Helvetica Neue"/>
              </a:rPr>
              <a:t>new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scalars, since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0" name="object 268"/>
          <p:cNvSpPr/>
          <p:nvPr/>
        </p:nvSpPr>
        <p:spPr>
          <a:xfrm>
            <a:off x="7581960" y="3700800"/>
            <a:ext cx="5458680" cy="107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56000"/>
              </a:lnSpc>
              <a:spcBef>
                <a:spcPts val="99"/>
              </a:spcBef>
              <a:buClr>
                <a:srgbClr val="535353"/>
              </a:buClr>
              <a:buFont typeface="Symbol" charset="2"/>
              <a:buChar char=""/>
            </a:pP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“small”</a:t>
            </a:r>
            <a:r>
              <a:rPr lang="en-US" sz="2200" b="1" u="none" strike="noStrike" spc="-31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200" b="1" u="none" strike="noStrike" spc="-6">
                <a:solidFill>
                  <a:srgbClr val="535353"/>
                </a:solidFill>
                <a:effectLst/>
                <a:uFillTx/>
                <a:latin typeface="Helvetica Neue"/>
              </a:rPr>
              <a:t>cross-sections 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56000"/>
              </a:lnSpc>
              <a:spcBef>
                <a:spcPts val="99"/>
              </a:spcBef>
              <a:buClr>
                <a:srgbClr val="535353"/>
              </a:buClr>
              <a:buFont typeface="Symbol" charset="2"/>
              <a:buChar char=""/>
            </a:pPr>
            <a:r>
              <a:rPr lang="en-US" sz="2200" b="1" u="none" strike="noStrike" spc="-20">
                <a:solidFill>
                  <a:srgbClr val="535353"/>
                </a:solidFill>
                <a:effectLst/>
                <a:uFillTx/>
                <a:latin typeface="Helvetica Neue"/>
              </a:rPr>
              <a:t>large</a:t>
            </a:r>
            <a:r>
              <a:rPr lang="en-US" sz="2200" b="1" u="none" strike="noStrike" spc="-11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200" b="1" u="none" strike="noStrike" spc="-6">
                <a:solidFill>
                  <a:srgbClr val="535353"/>
                </a:solidFill>
                <a:effectLst/>
                <a:uFillTx/>
                <a:latin typeface="Helvetica Neue"/>
              </a:rPr>
              <a:t>backgrounds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1" name="object 269"/>
          <p:cNvSpPr/>
          <p:nvPr/>
        </p:nvSpPr>
        <p:spPr>
          <a:xfrm>
            <a:off x="6707520" y="5322600"/>
            <a:ext cx="8524080" cy="92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marL="12600">
              <a:lnSpc>
                <a:spcPct val="78000"/>
              </a:lnSpc>
              <a:spcBef>
                <a:spcPts val="1134"/>
              </a:spcBef>
            </a:pP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it is </a:t>
            </a:r>
            <a:r>
              <a:rPr lang="en-US" sz="2200" b="1" u="none" strike="noStrike" spc="-14">
                <a:solidFill>
                  <a:srgbClr val="535353"/>
                </a:solidFill>
                <a:effectLst/>
                <a:uFillTx/>
                <a:latin typeface="Helvetica Neue"/>
              </a:rPr>
              <a:t>hard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to </a:t>
            </a:r>
            <a:r>
              <a:rPr lang="en-US" sz="2200" b="1" u="none" strike="noStrike" spc="-11">
                <a:solidFill>
                  <a:srgbClr val="535353"/>
                </a:solidFill>
                <a:effectLst/>
                <a:uFillTx/>
                <a:latin typeface="Helvetica Neue"/>
              </a:rPr>
              <a:t>explore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the scalar sector and the only big discovery of the </a:t>
            </a:r>
            <a:r>
              <a:rPr lang="en-US" sz="2200" b="1" u="none" strike="noStrike" spc="6">
                <a:solidFill>
                  <a:srgbClr val="535353"/>
                </a:solidFill>
                <a:effectLst/>
                <a:uFillTx/>
                <a:latin typeface="Helvetica Neue"/>
              </a:rPr>
              <a:t>LHC may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be left  unmatched </a:t>
            </a:r>
            <a:r>
              <a:rPr lang="en-US" sz="2200" b="1" u="none" strike="noStrike" spc="6">
                <a:solidFill>
                  <a:srgbClr val="535353"/>
                </a:solidFill>
                <a:effectLst/>
                <a:uFillTx/>
                <a:latin typeface="Helvetica Neue"/>
              </a:rPr>
              <a:t>…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even if light scalars </a:t>
            </a:r>
            <a:r>
              <a:rPr lang="en-US" sz="2200" b="1" u="none" strike="noStrike" spc="6">
                <a:solidFill>
                  <a:srgbClr val="535353"/>
                </a:solidFill>
                <a:effectLst/>
                <a:uFillTx/>
                <a:latin typeface="Helvetica Neue"/>
              </a:rPr>
              <a:t>may</a:t>
            </a:r>
            <a:r>
              <a:rPr lang="en-US" sz="2200" b="1" u="none" strike="noStrike" spc="14">
                <a:solidFill>
                  <a:srgbClr val="535353"/>
                </a:solidFill>
                <a:effectLst/>
                <a:uFillTx/>
                <a:latin typeface="Helvetica Neue"/>
              </a:rPr>
              <a:t> </a:t>
            </a:r>
            <a:r>
              <a:rPr lang="en-US" sz="2200" b="1" u="none" strike="noStrike">
                <a:solidFill>
                  <a:srgbClr val="535353"/>
                </a:solidFill>
                <a:effectLst/>
                <a:uFillTx/>
                <a:latin typeface="Helvetica Neue"/>
              </a:rPr>
              <a:t>exist.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2" name="object 275"/>
          <p:cNvSpPr/>
          <p:nvPr/>
        </p:nvSpPr>
        <p:spPr>
          <a:xfrm>
            <a:off x="1708560" y="1231560"/>
            <a:ext cx="6078960" cy="588960"/>
          </a:xfrm>
          <a:custGeom>
            <a:avLst/>
            <a:gdLst>
              <a:gd name="textAreaLeft" fmla="*/ 0 w 6078960"/>
              <a:gd name="textAreaRight" fmla="*/ 6079320 w 6078960"/>
              <a:gd name="textAreaTop" fmla="*/ 0 h 588960"/>
              <a:gd name="textAreaBottom" fmla="*/ 589320 h 588960"/>
            </a:gdLst>
            <a:ahLst/>
            <a:cxnLst/>
            <a:rect l="textAreaLeft" t="textAreaTop" r="textAreaRight" b="textAreaBottom"/>
            <a:pathLst>
              <a:path w="6079490" h="589280">
                <a:moveTo>
                  <a:pt x="6037018" y="0"/>
                </a:moveTo>
                <a:lnTo>
                  <a:pt x="41883" y="0"/>
                </a:lnTo>
                <a:lnTo>
                  <a:pt x="25580" y="3291"/>
                </a:lnTo>
                <a:lnTo>
                  <a:pt x="12267" y="12267"/>
                </a:lnTo>
                <a:lnTo>
                  <a:pt x="3291" y="25580"/>
                </a:lnTo>
                <a:lnTo>
                  <a:pt x="0" y="41883"/>
                </a:lnTo>
                <a:lnTo>
                  <a:pt x="0" y="546901"/>
                </a:lnTo>
                <a:lnTo>
                  <a:pt x="3291" y="563204"/>
                </a:lnTo>
                <a:lnTo>
                  <a:pt x="12267" y="576518"/>
                </a:lnTo>
                <a:lnTo>
                  <a:pt x="25580" y="585493"/>
                </a:lnTo>
                <a:lnTo>
                  <a:pt x="41883" y="588785"/>
                </a:lnTo>
                <a:lnTo>
                  <a:pt x="6037018" y="588785"/>
                </a:lnTo>
                <a:lnTo>
                  <a:pt x="6053321" y="585493"/>
                </a:lnTo>
                <a:lnTo>
                  <a:pt x="6066634" y="576518"/>
                </a:lnTo>
                <a:lnTo>
                  <a:pt x="6075610" y="563204"/>
                </a:lnTo>
                <a:lnTo>
                  <a:pt x="6078901" y="546901"/>
                </a:lnTo>
                <a:lnTo>
                  <a:pt x="6078901" y="41883"/>
                </a:lnTo>
                <a:lnTo>
                  <a:pt x="6075610" y="25580"/>
                </a:lnTo>
                <a:lnTo>
                  <a:pt x="6066634" y="12267"/>
                </a:lnTo>
                <a:lnTo>
                  <a:pt x="6053321" y="3291"/>
                </a:lnTo>
                <a:lnTo>
                  <a:pt x="603701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3" name="TextBox 962"/>
          <p:cNvSpPr txBox="1"/>
          <p:nvPr/>
        </p:nvSpPr>
        <p:spPr>
          <a:xfrm>
            <a:off x="5800680" y="1143000"/>
            <a:ext cx="4664160" cy="858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2Higgs Doublet Model (2HDM)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“SM like” Higgs + 4 more </a:t>
            </a: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tan</a:t>
            </a: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β = v1/v2 (v1,2 VEV of 2 Higgs Doublets)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4" name="Picture 96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1200" y="1540800"/>
            <a:ext cx="6126480" cy="6656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5" name="PlaceHolder 1"/>
          <p:cNvSpPr>
            <a:spLocks noGrp="1"/>
          </p:cNvSpPr>
          <p:nvPr>
            <p:ph type="title"/>
          </p:nvPr>
        </p:nvSpPr>
        <p:spPr>
          <a:xfrm>
            <a:off x="352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+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μ</a:t>
            </a:r>
            <a:r>
              <a:rPr lang="en-US" sz="3039" b="1" u="none" strike="noStrike" baseline="33000">
                <a:solidFill>
                  <a:srgbClr val="FF6633"/>
                </a:solidFill>
                <a:effectLst/>
                <a:uFillTx/>
                <a:latin typeface="Arial"/>
                <a:ea typeface="Arial"/>
              </a:rPr>
              <a:t>-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collider – Higgs and additional light scalars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6" name="TextBox 965"/>
          <p:cNvSpPr txBox="1"/>
          <p:nvPr/>
        </p:nvSpPr>
        <p:spPr>
          <a:xfrm>
            <a:off x="5800680" y="1143000"/>
            <a:ext cx="4664160" cy="858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2Higgs Doublet Model (2HDM)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“SM like” Higgs + 4 more </a:t>
            </a: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tan</a:t>
            </a: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β = v1/v2 (v1,2 VEV of 2 Higgs Doublets)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67" name="Picture 96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498000" y="2186640"/>
            <a:ext cx="8595360" cy="5742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68" name="Picture 96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898800" y="3994200"/>
            <a:ext cx="2743200" cy="1280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9" name="Straight Connector 968"/>
          <p:cNvSpPr/>
          <p:nvPr/>
        </p:nvSpPr>
        <p:spPr>
          <a:xfrm flipV="1">
            <a:off x="9937800" y="2514600"/>
            <a:ext cx="0" cy="4572000"/>
          </a:xfrm>
          <a:prstGeom prst="line">
            <a:avLst/>
          </a:prstGeom>
          <a:ln w="36720">
            <a:solidFill>
              <a:srgbClr val="3465A4"/>
            </a:solidFill>
            <a:prstDash val="sys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Muon collider concept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1" name="Espace réservé du numéro de diapositive 2"/>
          <p:cNvSpPr/>
          <p:nvPr/>
        </p:nvSpPr>
        <p:spPr>
          <a:xfrm>
            <a:off x="12125160" y="6637680"/>
            <a:ext cx="649440" cy="38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</a:pPr>
            <a:fld id="{9722C2E2-9104-4986-9BDE-C1688E1C9935}" type="slidenum">
              <a:rPr lang="en-GB" sz="1200" b="1" u="none" strike="noStrike">
                <a:solidFill>
                  <a:schemeClr val="lt1"/>
                </a:solidFill>
                <a:effectLst/>
                <a:uFillTx/>
                <a:latin typeface="Arial Narrow"/>
              </a:rPr>
              <a:t>46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972" name="Group 1"/>
          <p:cNvGrpSpPr/>
          <p:nvPr/>
        </p:nvGrpSpPr>
        <p:grpSpPr>
          <a:xfrm>
            <a:off x="1798560" y="5029200"/>
            <a:ext cx="1781640" cy="1013760"/>
            <a:chOff x="1798560" y="5029200"/>
            <a:chExt cx="1781640" cy="1013760"/>
          </a:xfrm>
        </p:grpSpPr>
        <p:sp>
          <p:nvSpPr>
            <p:cNvPr id="973" name="Freeform 6"/>
            <p:cNvSpPr/>
            <p:nvPr/>
          </p:nvSpPr>
          <p:spPr>
            <a:xfrm>
              <a:off x="1807200" y="5050440"/>
              <a:ext cx="1773000" cy="992520"/>
            </a:xfrm>
            <a:custGeom>
              <a:avLst/>
              <a:gdLst>
                <a:gd name="textAreaLeft" fmla="*/ 0 w 1773000"/>
                <a:gd name="textAreaRight" fmla="*/ 1773360 w 1773000"/>
                <a:gd name="textAreaTop" fmla="*/ 0 h 992520"/>
                <a:gd name="textAreaBottom" fmla="*/ 992880 h 992520"/>
              </a:gdLst>
              <a:ahLst/>
              <a:cxnLst/>
              <a:rect l="textAreaLeft" t="textAreaTop" r="textAreaRight" b="textAreaBottom"/>
              <a:pathLst>
                <a:path w="3327882" h="1368679">
                  <a:moveTo>
                    <a:pt x="0" y="0"/>
                  </a:moveTo>
                  <a:lnTo>
                    <a:pt x="3327882" y="0"/>
                  </a:lnTo>
                  <a:lnTo>
                    <a:pt x="3327882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C3D7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74" name="TextBox 32"/>
            <p:cNvSpPr/>
            <p:nvPr/>
          </p:nvSpPr>
          <p:spPr>
            <a:xfrm>
              <a:off x="1798560" y="5029200"/>
              <a:ext cx="1773000" cy="1012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5560" tIns="25560" rIns="25560" bIns="25560" anchor="t">
              <a:noAutofit/>
            </a:bodyPr>
            <a:lstStyle/>
            <a:p>
              <a:pPr algn="ctr" defTabSz="457200">
                <a:lnSpc>
                  <a:spcPts val="1678"/>
                </a:lnSpc>
              </a:pP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pPr algn="ctr" defTabSz="457200">
                <a:lnSpc>
                  <a:spcPts val="1678"/>
                </a:lnSpc>
              </a:pPr>
              <a:r>
                <a:rPr lang="en-US" sz="2200" b="0" u="none" strike="noStrike">
                  <a:solidFill>
                    <a:srgbClr val="000000"/>
                  </a:solidFill>
                  <a:effectLst/>
                  <a:uFillTx/>
                  <a:latin typeface="Calibri"/>
                  <a:ea typeface="Arial"/>
                </a:rPr>
                <a:t>Short, intense proton bunch</a:t>
              </a: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975" name="Group 7"/>
          <p:cNvGrpSpPr/>
          <p:nvPr/>
        </p:nvGrpSpPr>
        <p:grpSpPr>
          <a:xfrm>
            <a:off x="3989520" y="5050800"/>
            <a:ext cx="2353320" cy="1325520"/>
            <a:chOff x="3989520" y="5050800"/>
            <a:chExt cx="2353320" cy="1325520"/>
          </a:xfrm>
        </p:grpSpPr>
        <p:sp>
          <p:nvSpPr>
            <p:cNvPr id="976" name="Freeform 7"/>
            <p:cNvSpPr/>
            <p:nvPr/>
          </p:nvSpPr>
          <p:spPr>
            <a:xfrm>
              <a:off x="3989520" y="5050800"/>
              <a:ext cx="2300760" cy="1310760"/>
            </a:xfrm>
            <a:custGeom>
              <a:avLst/>
              <a:gdLst>
                <a:gd name="textAreaLeft" fmla="*/ 0 w 2300760"/>
                <a:gd name="textAreaRight" fmla="*/ 2301120 w 2300760"/>
                <a:gd name="textAreaTop" fmla="*/ 0 h 1310760"/>
                <a:gd name="textAreaBottom" fmla="*/ 1311120 h 1310760"/>
              </a:gdLst>
              <a:ahLst/>
              <a:cxnLst/>
              <a:rect l="textAreaLeft" t="textAreaTop" r="textAreaRight" b="textAreaBottom"/>
              <a:pathLst>
                <a:path w="4317803" h="2460036">
                  <a:moveTo>
                    <a:pt x="0" y="0"/>
                  </a:moveTo>
                  <a:lnTo>
                    <a:pt x="4317803" y="0"/>
                  </a:lnTo>
                  <a:lnTo>
                    <a:pt x="4317803" y="2460036"/>
                  </a:lnTo>
                  <a:lnTo>
                    <a:pt x="0" y="2460036"/>
                  </a:lnTo>
                  <a:close/>
                </a:path>
              </a:pathLst>
            </a:custGeom>
            <a:solidFill>
              <a:srgbClr val="CFCFED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77" name="TextBox 33"/>
            <p:cNvSpPr/>
            <p:nvPr/>
          </p:nvSpPr>
          <p:spPr>
            <a:xfrm>
              <a:off x="4042080" y="5050800"/>
              <a:ext cx="2300760" cy="132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5560" tIns="25560" rIns="25560" bIns="25560" anchor="t">
              <a:noAutofit/>
            </a:bodyPr>
            <a:lstStyle/>
            <a:p>
              <a:pPr algn="ctr" defTabSz="457200">
                <a:lnSpc>
                  <a:spcPts val="1678"/>
                </a:lnSpc>
              </a:pP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pPr algn="ctr" defTabSz="457200">
                <a:lnSpc>
                  <a:spcPts val="1678"/>
                </a:lnSpc>
              </a:pPr>
              <a:r>
                <a:rPr lang="en-US" sz="2200" b="0" u="none" strike="noStrike">
                  <a:solidFill>
                    <a:srgbClr val="000000"/>
                  </a:solidFill>
                  <a:effectLst/>
                  <a:uFillTx/>
                  <a:latin typeface="Calibri"/>
                  <a:ea typeface="Arial"/>
                </a:rPr>
                <a:t>Protons produce pions which decay into muons which are captured</a:t>
              </a: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978" name="Group 8"/>
          <p:cNvGrpSpPr/>
          <p:nvPr/>
        </p:nvGrpSpPr>
        <p:grpSpPr>
          <a:xfrm>
            <a:off x="7366680" y="5191560"/>
            <a:ext cx="2216160" cy="758160"/>
            <a:chOff x="7366680" y="5191560"/>
            <a:chExt cx="2216160" cy="758160"/>
          </a:xfrm>
        </p:grpSpPr>
        <p:sp>
          <p:nvSpPr>
            <p:cNvPr id="979" name="Freeform 8"/>
            <p:cNvSpPr/>
            <p:nvPr/>
          </p:nvSpPr>
          <p:spPr>
            <a:xfrm>
              <a:off x="7366680" y="5220720"/>
              <a:ext cx="2216160" cy="729000"/>
            </a:xfrm>
            <a:custGeom>
              <a:avLst/>
              <a:gdLst>
                <a:gd name="textAreaLeft" fmla="*/ 0 w 2216160"/>
                <a:gd name="textAreaRight" fmla="*/ 2216520 w 2216160"/>
                <a:gd name="textAreaTop" fmla="*/ 0 h 729000"/>
                <a:gd name="textAreaBottom" fmla="*/ 729360 h 729000"/>
              </a:gdLst>
              <a:ahLst/>
              <a:cxnLst/>
              <a:rect l="textAreaLeft" t="textAreaTop" r="textAreaRight" b="textAreaBottom"/>
              <a:pathLst>
                <a:path w="4159475" h="1368679">
                  <a:moveTo>
                    <a:pt x="0" y="0"/>
                  </a:moveTo>
                  <a:lnTo>
                    <a:pt x="4159475" y="0"/>
                  </a:lnTo>
                  <a:lnTo>
                    <a:pt x="4159475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7D2EA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80" name="TextBox 34"/>
            <p:cNvSpPr/>
            <p:nvPr/>
          </p:nvSpPr>
          <p:spPr>
            <a:xfrm>
              <a:off x="7366680" y="5191560"/>
              <a:ext cx="2216160" cy="743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5560" tIns="25560" rIns="25560" bIns="25560" anchor="t">
              <a:noAutofit/>
            </a:bodyPr>
            <a:lstStyle/>
            <a:p>
              <a:pPr algn="ctr" defTabSz="457200">
                <a:lnSpc>
                  <a:spcPts val="1678"/>
                </a:lnSpc>
              </a:pP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pPr algn="ctr" defTabSz="457200">
                <a:lnSpc>
                  <a:spcPts val="1678"/>
                </a:lnSpc>
              </a:pPr>
              <a:r>
                <a:rPr lang="en-US" sz="2200" b="0" u="none" strike="noStrike">
                  <a:solidFill>
                    <a:srgbClr val="000000"/>
                  </a:solidFill>
                  <a:effectLst/>
                  <a:uFillTx/>
                  <a:latin typeface="Calibri"/>
                  <a:ea typeface="Arial"/>
                </a:rPr>
                <a:t>Ionisation cooling of muon in matter</a:t>
              </a: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981" name="Group 9"/>
          <p:cNvGrpSpPr/>
          <p:nvPr/>
        </p:nvGrpSpPr>
        <p:grpSpPr>
          <a:xfrm>
            <a:off x="10850040" y="5133600"/>
            <a:ext cx="1837080" cy="744480"/>
            <a:chOff x="10850040" y="5133600"/>
            <a:chExt cx="1837080" cy="744480"/>
          </a:xfrm>
        </p:grpSpPr>
        <p:sp>
          <p:nvSpPr>
            <p:cNvPr id="982" name="Freeform 9"/>
            <p:cNvSpPr/>
            <p:nvPr/>
          </p:nvSpPr>
          <p:spPr>
            <a:xfrm>
              <a:off x="10850040" y="5149080"/>
              <a:ext cx="1837080" cy="729000"/>
            </a:xfrm>
            <a:custGeom>
              <a:avLst/>
              <a:gdLst>
                <a:gd name="textAreaLeft" fmla="*/ 0 w 1837080"/>
                <a:gd name="textAreaRight" fmla="*/ 1837440 w 1837080"/>
                <a:gd name="textAreaTop" fmla="*/ 0 h 729000"/>
                <a:gd name="textAreaBottom" fmla="*/ 729360 h 729000"/>
              </a:gdLst>
              <a:ahLst/>
              <a:cxnLst/>
              <a:rect l="textAreaLeft" t="textAreaTop" r="textAreaRight" b="textAreaBottom"/>
              <a:pathLst>
                <a:path w="3448017" h="1368679">
                  <a:moveTo>
                    <a:pt x="0" y="0"/>
                  </a:moveTo>
                  <a:lnTo>
                    <a:pt x="3448017" y="0"/>
                  </a:lnTo>
                  <a:lnTo>
                    <a:pt x="3448017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FCDD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83" name="TextBox 35"/>
            <p:cNvSpPr/>
            <p:nvPr/>
          </p:nvSpPr>
          <p:spPr>
            <a:xfrm>
              <a:off x="10850040" y="5133600"/>
              <a:ext cx="1837080" cy="74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5560" tIns="25560" rIns="25560" bIns="25560" anchor="t">
              <a:noAutofit/>
            </a:bodyPr>
            <a:lstStyle/>
            <a:p>
              <a:pPr algn="ctr" defTabSz="457200">
                <a:lnSpc>
                  <a:spcPts val="1678"/>
                </a:lnSpc>
              </a:pP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pPr algn="ctr" defTabSz="457200">
                <a:lnSpc>
                  <a:spcPts val="1678"/>
                </a:lnSpc>
              </a:pPr>
              <a:r>
                <a:rPr lang="en-US" sz="2200" b="0" u="none" strike="noStrike">
                  <a:solidFill>
                    <a:srgbClr val="000000"/>
                  </a:solidFill>
                  <a:effectLst/>
                  <a:uFillTx/>
                  <a:latin typeface="Calibri"/>
                  <a:ea typeface="Arial"/>
                </a:rPr>
                <a:t>Acceleration to collision energy</a:t>
              </a: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984" name="Group 10"/>
          <p:cNvGrpSpPr/>
          <p:nvPr/>
        </p:nvGrpSpPr>
        <p:grpSpPr>
          <a:xfrm>
            <a:off x="13096800" y="5236200"/>
            <a:ext cx="1076400" cy="707400"/>
            <a:chOff x="13096800" y="5236200"/>
            <a:chExt cx="1076400" cy="707400"/>
          </a:xfrm>
        </p:grpSpPr>
        <p:sp>
          <p:nvSpPr>
            <p:cNvPr id="985" name="Freeform 10"/>
            <p:cNvSpPr/>
            <p:nvPr/>
          </p:nvSpPr>
          <p:spPr>
            <a:xfrm>
              <a:off x="13096800" y="5259960"/>
              <a:ext cx="1076400" cy="683640"/>
            </a:xfrm>
            <a:custGeom>
              <a:avLst/>
              <a:gdLst>
                <a:gd name="textAreaLeft" fmla="*/ 0 w 1076400"/>
                <a:gd name="textAreaRight" fmla="*/ 1076760 w 1076400"/>
                <a:gd name="textAreaTop" fmla="*/ 0 h 683640"/>
                <a:gd name="textAreaBottom" fmla="*/ 684000 h 683640"/>
              </a:gdLst>
              <a:ahLst/>
              <a:cxnLst/>
              <a:rect l="textAreaLeft" t="textAreaTop" r="textAreaRight" b="textAreaBottom"/>
              <a:pathLst>
                <a:path w="2020139" h="820264">
                  <a:moveTo>
                    <a:pt x="0" y="0"/>
                  </a:moveTo>
                  <a:lnTo>
                    <a:pt x="2020139" y="0"/>
                  </a:lnTo>
                  <a:lnTo>
                    <a:pt x="2020139" y="820264"/>
                  </a:lnTo>
                  <a:lnTo>
                    <a:pt x="0" y="820264"/>
                  </a:lnTo>
                  <a:close/>
                </a:path>
              </a:pathLst>
            </a:custGeom>
            <a:solidFill>
              <a:srgbClr val="FFBD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86" name="TextBox 36"/>
            <p:cNvSpPr/>
            <p:nvPr/>
          </p:nvSpPr>
          <p:spPr>
            <a:xfrm>
              <a:off x="13096800" y="5236200"/>
              <a:ext cx="1076400" cy="707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5560" tIns="25560" rIns="25560" bIns="25560" anchor="t">
              <a:noAutofit/>
            </a:bodyPr>
            <a:lstStyle/>
            <a:p>
              <a:pPr algn="ctr" defTabSz="457200">
                <a:lnSpc>
                  <a:spcPts val="1678"/>
                </a:lnSpc>
              </a:pP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pPr algn="ctr" defTabSz="457200">
                <a:lnSpc>
                  <a:spcPts val="1678"/>
                </a:lnSpc>
              </a:pPr>
              <a:r>
                <a:rPr lang="en-US" sz="2200" b="0" u="none" strike="noStrike">
                  <a:solidFill>
                    <a:srgbClr val="000000"/>
                  </a:solidFill>
                  <a:effectLst/>
                  <a:uFillTx/>
                  <a:latin typeface="Calibri"/>
                  <a:ea typeface="Arial"/>
                </a:rPr>
                <a:t>Collision</a:t>
              </a:r>
              <a:endPara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987" name="TextBox 37"/>
          <p:cNvSpPr/>
          <p:nvPr/>
        </p:nvSpPr>
        <p:spPr>
          <a:xfrm>
            <a:off x="3426840" y="1371600"/>
            <a:ext cx="8080920" cy="48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The main challenge is the short muon lifetime τ = γ x 2.2 μs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88" name="Picture 17" descr="A diagram of a diagram&#10;&#10;AI-generated content may be incorrect.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0160" y="2492640"/>
            <a:ext cx="12893040" cy="2041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9" name="TextBox 988"/>
          <p:cNvSpPr txBox="1"/>
          <p:nvPr/>
        </p:nvSpPr>
        <p:spPr>
          <a:xfrm>
            <a:off x="5181840" y="6715440"/>
            <a:ext cx="7478280" cy="82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Unprecedented Collider Complex</a:t>
            </a:r>
          </a:p>
          <a:p>
            <a:r>
              <a:rPr lang="en-US" sz="26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Muon cooling is maybe most complex challenge  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0" name="Rectangle 989"/>
          <p:cNvSpPr/>
          <p:nvPr/>
        </p:nvSpPr>
        <p:spPr>
          <a:xfrm>
            <a:off x="6244200" y="2743200"/>
            <a:ext cx="4114800" cy="1791360"/>
          </a:xfrm>
          <a:prstGeom prst="rect">
            <a:avLst/>
          </a:prstGeom>
          <a:noFill/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Muon cooling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2" name="Picture 99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99200" y="1062360"/>
            <a:ext cx="8641080" cy="2743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3" name="Picture 99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13800" y="4150800"/>
            <a:ext cx="5788080" cy="3657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4" name="Picture 99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0600" y="1371600"/>
            <a:ext cx="2487240" cy="215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5" name="Picture 99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172600" y="1492200"/>
            <a:ext cx="4544640" cy="1828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6" name="Picture 99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6000" y="5293800"/>
            <a:ext cx="5440680" cy="1828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7" name="Picture 996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913400" y="5410080"/>
            <a:ext cx="4718160" cy="16459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Muon Collider - Implementation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9" name="Picture 99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39600" y="1136160"/>
            <a:ext cx="14438520" cy="71780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Interplay of project’s – “Karl’s view”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1" name="Espace réservé du numéro de diapositive 4_3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975AC851-11CA-47DB-9BE4-16B378C0DFCB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49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2" name="object 587"/>
          <p:cNvSpPr/>
          <p:nvPr/>
        </p:nvSpPr>
        <p:spPr>
          <a:xfrm>
            <a:off x="1745640" y="1463400"/>
            <a:ext cx="11513160" cy="6766200"/>
          </a:xfrm>
          <a:custGeom>
            <a:avLst/>
            <a:gdLst>
              <a:gd name="textAreaLeft" fmla="*/ 0 w 11513160"/>
              <a:gd name="textAreaRight" fmla="*/ 11513520 w 11513160"/>
              <a:gd name="textAreaTop" fmla="*/ 0 h 6766200"/>
              <a:gd name="textAreaBottom" fmla="*/ 6766560 h 6766200"/>
            </a:gdLst>
            <a:ahLst/>
            <a:cxnLst/>
            <a:rect l="textAreaLeft" t="textAreaTop" r="textAreaRight" b="textAreaBottom"/>
            <a:pathLst>
              <a:path w="9084310" h="5339080">
                <a:moveTo>
                  <a:pt x="0" y="5338580"/>
                </a:moveTo>
                <a:lnTo>
                  <a:pt x="9083827" y="5338580"/>
                </a:lnTo>
                <a:lnTo>
                  <a:pt x="9083827" y="0"/>
                </a:lnTo>
                <a:lnTo>
                  <a:pt x="0" y="0"/>
                </a:lnTo>
                <a:lnTo>
                  <a:pt x="0" y="533858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3" name="object 588"/>
          <p:cNvSpPr/>
          <p:nvPr/>
        </p:nvSpPr>
        <p:spPr>
          <a:xfrm>
            <a:off x="2173320" y="2003760"/>
            <a:ext cx="10495440" cy="720"/>
          </a:xfrm>
          <a:custGeom>
            <a:avLst/>
            <a:gdLst>
              <a:gd name="textAreaLeft" fmla="*/ 0 w 10495440"/>
              <a:gd name="textAreaRight" fmla="*/ 10495800 w 10495440"/>
              <a:gd name="textAreaTop" fmla="*/ 0 h 720"/>
              <a:gd name="textAreaBottom" fmla="*/ 1080 h 720"/>
            </a:gdLst>
            <a:ahLst/>
            <a:cxnLst/>
            <a:rect l="textAreaLeft" t="textAreaTop" r="textAreaRight" b="textAreaBottom"/>
            <a:pathLst>
              <a:path w="8281034">
                <a:moveTo>
                  <a:pt x="0" y="0"/>
                </a:moveTo>
                <a:lnTo>
                  <a:pt x="8280920" y="1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4" name="object 589"/>
          <p:cNvSpPr/>
          <p:nvPr/>
        </p:nvSpPr>
        <p:spPr>
          <a:xfrm>
            <a:off x="1807200" y="7929360"/>
            <a:ext cx="1553040" cy="29988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5" name="object 590"/>
          <p:cNvSpPr/>
          <p:nvPr/>
        </p:nvSpPr>
        <p:spPr>
          <a:xfrm>
            <a:off x="7362720" y="2424600"/>
            <a:ext cx="2174400" cy="165276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6" name="object 591"/>
          <p:cNvSpPr/>
          <p:nvPr/>
        </p:nvSpPr>
        <p:spPr>
          <a:xfrm>
            <a:off x="7359840" y="2419200"/>
            <a:ext cx="2182320" cy="1662120"/>
          </a:xfrm>
          <a:custGeom>
            <a:avLst/>
            <a:gdLst>
              <a:gd name="textAreaLeft" fmla="*/ 0 w 2182320"/>
              <a:gd name="textAreaRight" fmla="*/ 2182680 w 2182320"/>
              <a:gd name="textAreaTop" fmla="*/ 0 h 1662120"/>
              <a:gd name="textAreaBottom" fmla="*/ 1662480 h 1662120"/>
            </a:gdLst>
            <a:ahLst/>
            <a:cxnLst/>
            <a:rect l="textAreaLeft" t="textAreaTop" r="textAreaRight" b="textAreaBottom"/>
            <a:pathLst>
              <a:path w="1722120" h="1311910">
                <a:moveTo>
                  <a:pt x="0" y="0"/>
                </a:moveTo>
                <a:lnTo>
                  <a:pt x="1721855" y="0"/>
                </a:lnTo>
                <a:lnTo>
                  <a:pt x="1721855" y="1311411"/>
                </a:lnTo>
                <a:lnTo>
                  <a:pt x="0" y="1311411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7" name="object 592"/>
          <p:cNvSpPr/>
          <p:nvPr/>
        </p:nvSpPr>
        <p:spPr>
          <a:xfrm>
            <a:off x="2131200" y="2393640"/>
            <a:ext cx="1869120" cy="159012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8" name="object 593"/>
          <p:cNvSpPr/>
          <p:nvPr/>
        </p:nvSpPr>
        <p:spPr>
          <a:xfrm>
            <a:off x="2158920" y="7360200"/>
            <a:ext cx="82404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FCC-hh,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9" name="object 594"/>
          <p:cNvSpPr/>
          <p:nvPr/>
        </p:nvSpPr>
        <p:spPr>
          <a:xfrm>
            <a:off x="2152440" y="7601040"/>
            <a:ext cx="2322720" cy="18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baseline 85 TeV </a:t>
            </a:r>
            <a:r>
              <a:rPr lang="en-US" sz="1000" b="0" u="none" strike="noStrike" spc="210">
                <a:solidFill>
                  <a:srgbClr val="262699"/>
                </a:solidFill>
                <a:effectLst/>
                <a:uFillTx/>
                <a:latin typeface="Arial"/>
              </a:rPr>
              <a:t>(à </a:t>
            </a:r>
            <a:r>
              <a:rPr lang="en-US" sz="10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120</a:t>
            </a:r>
            <a:r>
              <a:rPr lang="en-US" sz="1000" b="0" u="none" strike="noStrike" spc="-14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TeV)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0" name="object 595"/>
          <p:cNvSpPr/>
          <p:nvPr/>
        </p:nvSpPr>
        <p:spPr>
          <a:xfrm>
            <a:off x="4758480" y="5797080"/>
            <a:ext cx="2889360" cy="138960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1" name="object 596"/>
          <p:cNvSpPr/>
          <p:nvPr/>
        </p:nvSpPr>
        <p:spPr>
          <a:xfrm>
            <a:off x="4862160" y="7383240"/>
            <a:ext cx="24069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3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Muon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Collider </a:t>
            </a:r>
            <a:r>
              <a:rPr lang="en-US" sz="13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(3, 10</a:t>
            </a:r>
            <a:r>
              <a:rPr lang="en-US" sz="1300" b="0" u="none" strike="noStrike" spc="-74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300" b="0" u="none" strike="noStrike" spc="-40">
                <a:solidFill>
                  <a:srgbClr val="262699"/>
                </a:solidFill>
                <a:effectLst/>
                <a:uFillTx/>
                <a:latin typeface="Arial"/>
              </a:rPr>
              <a:t>TeV)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2" name="object 597"/>
          <p:cNvSpPr/>
          <p:nvPr/>
        </p:nvSpPr>
        <p:spPr>
          <a:xfrm>
            <a:off x="8721000" y="7329240"/>
            <a:ext cx="4233960" cy="37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ts val="1531"/>
              </a:lnSpc>
              <a:spcBef>
                <a:spcPts val="99"/>
              </a:spcBef>
            </a:pPr>
            <a:r>
              <a:rPr lang="en-US" sz="13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e</a:t>
            </a:r>
            <a:r>
              <a:rPr lang="en-US" sz="1350" b="0" u="none" strike="noStrike" spc="-14" baseline="24000">
                <a:solidFill>
                  <a:srgbClr val="262699"/>
                </a:solidFill>
                <a:effectLst/>
                <a:uFillTx/>
                <a:latin typeface="Arial"/>
              </a:rPr>
              <a:t>+</a:t>
            </a:r>
            <a:r>
              <a:rPr lang="en-US" sz="13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e</a:t>
            </a:r>
            <a:r>
              <a:rPr lang="en-US" sz="1350" b="0" u="none" strike="noStrike" spc="-14" baseline="24000">
                <a:solidFill>
                  <a:srgbClr val="262699"/>
                </a:solidFill>
                <a:effectLst/>
                <a:uFillTx/>
                <a:latin typeface="Arial"/>
              </a:rPr>
              <a:t>-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with improved acceleration</a:t>
            </a:r>
            <a:r>
              <a:rPr lang="en-US" sz="1300" b="0" u="none" strike="noStrike" spc="-79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technologies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0">
              <a:lnSpc>
                <a:spcPts val="1290"/>
              </a:lnSpc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LCF, C</a:t>
            </a:r>
            <a:r>
              <a:rPr lang="en-US" sz="1050" b="0" u="none" strike="noStrike" baseline="23000">
                <a:solidFill>
                  <a:srgbClr val="262699"/>
                </a:solidFill>
                <a:effectLst/>
                <a:uFillTx/>
                <a:latin typeface="Arial"/>
              </a:rPr>
              <a:t>3 </a:t>
            </a:r>
            <a:r>
              <a:rPr lang="en-US" sz="1100" b="0" u="none" strike="noStrike" spc="230">
                <a:solidFill>
                  <a:srgbClr val="262699"/>
                </a:solidFill>
                <a:effectLst/>
                <a:uFillTx/>
                <a:latin typeface="Arial"/>
              </a:rPr>
              <a:t>(à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1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TeV), CLIC (1.5 TeV),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HALHF,</a:t>
            </a:r>
            <a:r>
              <a:rPr lang="en-US" sz="1100" b="0" u="none" strike="noStrike" spc="-181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…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3" name="object 598"/>
          <p:cNvSpPr/>
          <p:nvPr/>
        </p:nvSpPr>
        <p:spPr>
          <a:xfrm>
            <a:off x="8753040" y="7744320"/>
            <a:ext cx="3728160" cy="38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96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315"/>
              </a:spcBef>
            </a:pPr>
            <a:r>
              <a:rPr lang="en-US" sz="1100" b="0" u="none" strike="noStrike" spc="465">
                <a:solidFill>
                  <a:srgbClr val="262699"/>
                </a:solidFill>
                <a:effectLst/>
                <a:uFillTx/>
                <a:latin typeface="Arial"/>
              </a:rPr>
              <a:t>à</a:t>
            </a:r>
            <a:r>
              <a:rPr lang="en-US" sz="1100" b="0" u="none" strike="noStrike" spc="-71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plasma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acceleration for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higher energies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5240">
              <a:lnSpc>
                <a:spcPct val="100000"/>
              </a:lnSpc>
              <a:spcBef>
                <a:spcPts val="196"/>
              </a:spcBef>
            </a:pP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(can </a:t>
            </a:r>
            <a:r>
              <a:rPr lang="en-US" sz="1000" b="0" u="none" strike="noStrike" spc="91">
                <a:solidFill>
                  <a:srgbClr val="FF0000"/>
                </a:solidFill>
                <a:effectLst/>
                <a:uFillTx/>
                <a:latin typeface="Arial"/>
              </a:rPr>
              <a:t>!(10)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TeV be </a:t>
            </a:r>
            <a:r>
              <a:rPr lang="en-US" sz="1000" b="0" u="none" strike="noStrike" spc="-11">
                <a:solidFill>
                  <a:srgbClr val="FF0000"/>
                </a:solidFill>
                <a:effectLst/>
                <a:uFillTx/>
                <a:latin typeface="Arial"/>
              </a:rPr>
              <a:t>reached?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on what</a:t>
            </a:r>
            <a:r>
              <a:rPr lang="en-US" sz="1000" b="0" u="none" strike="noStrike" spc="-145">
                <a:solidFill>
                  <a:srgbClr val="FF0000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timescale?)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4" name="object 599"/>
          <p:cNvSpPr/>
          <p:nvPr/>
        </p:nvSpPr>
        <p:spPr>
          <a:xfrm>
            <a:off x="2115720" y="5703120"/>
            <a:ext cx="1845720" cy="157068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5" name="object 600"/>
          <p:cNvSpPr/>
          <p:nvPr/>
        </p:nvSpPr>
        <p:spPr>
          <a:xfrm>
            <a:off x="9891000" y="2615400"/>
            <a:ext cx="3010320" cy="136836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6" name="object 601"/>
          <p:cNvSpPr/>
          <p:nvPr/>
        </p:nvSpPr>
        <p:spPr>
          <a:xfrm>
            <a:off x="4635000" y="2424600"/>
            <a:ext cx="2212920" cy="1629720"/>
          </a:xfrm>
          <a:prstGeom prst="rect">
            <a:avLst/>
          </a:prstGeom>
          <a:blipFill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7" name="object 602"/>
          <p:cNvSpPr/>
          <p:nvPr/>
        </p:nvSpPr>
        <p:spPr>
          <a:xfrm>
            <a:off x="8712360" y="5872320"/>
            <a:ext cx="4412520" cy="1059120"/>
          </a:xfrm>
          <a:prstGeom prst="rect">
            <a:avLst/>
          </a:prstGeom>
          <a:blipFill rotWithShape="0">
            <a:blip r:embed="rId9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8" name="object 603"/>
          <p:cNvSpPr/>
          <p:nvPr/>
        </p:nvSpPr>
        <p:spPr>
          <a:xfrm>
            <a:off x="2960280" y="4367160"/>
            <a:ext cx="156600" cy="1104480"/>
          </a:xfrm>
          <a:custGeom>
            <a:avLst/>
            <a:gdLst>
              <a:gd name="textAreaLeft" fmla="*/ 0 w 156600"/>
              <a:gd name="textAreaRight" fmla="*/ 156960 w 156600"/>
              <a:gd name="textAreaTop" fmla="*/ 0 h 1104480"/>
              <a:gd name="textAreaBottom" fmla="*/ 1104840 h 1104480"/>
            </a:gdLst>
            <a:ahLst/>
            <a:cxnLst/>
            <a:rect l="textAreaLeft" t="textAreaTop" r="textAreaRight" b="textAreaBottom"/>
            <a:pathLst>
              <a:path w="123825" h="871854">
                <a:moveTo>
                  <a:pt x="41274" y="747596"/>
                </a:moveTo>
                <a:lnTo>
                  <a:pt x="0" y="747596"/>
                </a:lnTo>
                <a:lnTo>
                  <a:pt x="61912" y="871420"/>
                </a:lnTo>
                <a:lnTo>
                  <a:pt x="113505" y="768234"/>
                </a:lnTo>
                <a:lnTo>
                  <a:pt x="41275" y="768234"/>
                </a:lnTo>
                <a:lnTo>
                  <a:pt x="41274" y="747596"/>
                </a:lnTo>
                <a:close/>
              </a:path>
              <a:path w="123825" h="871854">
                <a:moveTo>
                  <a:pt x="123825" y="747595"/>
                </a:moveTo>
                <a:lnTo>
                  <a:pt x="41274" y="747596"/>
                </a:lnTo>
                <a:lnTo>
                  <a:pt x="41275" y="768234"/>
                </a:lnTo>
                <a:lnTo>
                  <a:pt x="82550" y="768234"/>
                </a:lnTo>
                <a:lnTo>
                  <a:pt x="82549" y="747596"/>
                </a:lnTo>
                <a:lnTo>
                  <a:pt x="123825" y="747595"/>
                </a:lnTo>
                <a:close/>
              </a:path>
              <a:path w="123825" h="871854">
                <a:moveTo>
                  <a:pt x="123824" y="747596"/>
                </a:moveTo>
                <a:lnTo>
                  <a:pt x="82549" y="747596"/>
                </a:lnTo>
                <a:lnTo>
                  <a:pt x="82550" y="768234"/>
                </a:lnTo>
                <a:lnTo>
                  <a:pt x="113505" y="768234"/>
                </a:lnTo>
                <a:lnTo>
                  <a:pt x="123824" y="747596"/>
                </a:lnTo>
                <a:close/>
              </a:path>
              <a:path w="123825" h="871854">
                <a:moveTo>
                  <a:pt x="82548" y="0"/>
                </a:moveTo>
                <a:lnTo>
                  <a:pt x="41273" y="0"/>
                </a:lnTo>
                <a:lnTo>
                  <a:pt x="41274" y="747596"/>
                </a:lnTo>
                <a:lnTo>
                  <a:pt x="82549" y="747596"/>
                </a:lnTo>
                <a:lnTo>
                  <a:pt x="82548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19" name="object 604"/>
          <p:cNvSpPr/>
          <p:nvPr/>
        </p:nvSpPr>
        <p:spPr>
          <a:xfrm>
            <a:off x="3633480" y="4214520"/>
            <a:ext cx="1832760" cy="1230840"/>
          </a:xfrm>
          <a:custGeom>
            <a:avLst/>
            <a:gdLst>
              <a:gd name="textAreaLeft" fmla="*/ 0 w 1832760"/>
              <a:gd name="textAreaRight" fmla="*/ 1833120 w 1832760"/>
              <a:gd name="textAreaTop" fmla="*/ 0 h 1230840"/>
              <a:gd name="textAreaBottom" fmla="*/ 1231200 h 1230840"/>
            </a:gdLst>
            <a:ahLst/>
            <a:cxnLst/>
            <a:rect l="textAreaLeft" t="textAreaTop" r="textAreaRight" b="textAreaBottom"/>
            <a:pathLst>
              <a:path w="1446529" h="971550">
                <a:moveTo>
                  <a:pt x="42207" y="897077"/>
                </a:moveTo>
                <a:lnTo>
                  <a:pt x="0" y="971082"/>
                </a:lnTo>
                <a:lnTo>
                  <a:pt x="84527" y="960445"/>
                </a:lnTo>
                <a:lnTo>
                  <a:pt x="74248" y="945053"/>
                </a:lnTo>
                <a:lnTo>
                  <a:pt x="58980" y="945053"/>
                </a:lnTo>
                <a:lnTo>
                  <a:pt x="46636" y="926571"/>
                </a:lnTo>
                <a:lnTo>
                  <a:pt x="57195" y="919519"/>
                </a:lnTo>
                <a:lnTo>
                  <a:pt x="42207" y="897077"/>
                </a:lnTo>
                <a:close/>
              </a:path>
              <a:path w="1446529" h="971550">
                <a:moveTo>
                  <a:pt x="57195" y="919519"/>
                </a:moveTo>
                <a:lnTo>
                  <a:pt x="46636" y="926571"/>
                </a:lnTo>
                <a:lnTo>
                  <a:pt x="58980" y="945053"/>
                </a:lnTo>
                <a:lnTo>
                  <a:pt x="69538" y="938002"/>
                </a:lnTo>
                <a:lnTo>
                  <a:pt x="57195" y="919519"/>
                </a:lnTo>
                <a:close/>
              </a:path>
              <a:path w="1446529" h="971550">
                <a:moveTo>
                  <a:pt x="69538" y="938002"/>
                </a:moveTo>
                <a:lnTo>
                  <a:pt x="58980" y="945053"/>
                </a:lnTo>
                <a:lnTo>
                  <a:pt x="74248" y="945053"/>
                </a:lnTo>
                <a:lnTo>
                  <a:pt x="69538" y="938002"/>
                </a:lnTo>
                <a:close/>
              </a:path>
              <a:path w="1446529" h="971550">
                <a:moveTo>
                  <a:pt x="1433988" y="0"/>
                </a:moveTo>
                <a:lnTo>
                  <a:pt x="57195" y="919519"/>
                </a:lnTo>
                <a:lnTo>
                  <a:pt x="69538" y="938002"/>
                </a:lnTo>
                <a:lnTo>
                  <a:pt x="1446333" y="18482"/>
                </a:lnTo>
                <a:lnTo>
                  <a:pt x="1433988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20" name="object 605"/>
          <p:cNvSpPr/>
          <p:nvPr/>
        </p:nvSpPr>
        <p:spPr>
          <a:xfrm>
            <a:off x="5751360" y="4239000"/>
            <a:ext cx="535680" cy="1232640"/>
          </a:xfrm>
          <a:custGeom>
            <a:avLst/>
            <a:gdLst>
              <a:gd name="textAreaLeft" fmla="*/ 0 w 535680"/>
              <a:gd name="textAreaRight" fmla="*/ 536040 w 535680"/>
              <a:gd name="textAreaTop" fmla="*/ 0 h 1232640"/>
              <a:gd name="textAreaBottom" fmla="*/ 1233000 h 1232640"/>
            </a:gdLst>
            <a:ahLst/>
            <a:cxnLst/>
            <a:rect l="textAreaLeft" t="textAreaTop" r="textAreaRight" b="textAreaBottom"/>
            <a:pathLst>
              <a:path w="422910" h="973454">
                <a:moveTo>
                  <a:pt x="377453" y="907253"/>
                </a:moveTo>
                <a:lnTo>
                  <a:pt x="352572" y="917704"/>
                </a:lnTo>
                <a:lnTo>
                  <a:pt x="417207" y="973203"/>
                </a:lnTo>
                <a:lnTo>
                  <a:pt x="420792" y="918961"/>
                </a:lnTo>
                <a:lnTo>
                  <a:pt x="382371" y="918961"/>
                </a:lnTo>
                <a:lnTo>
                  <a:pt x="377453" y="907253"/>
                </a:lnTo>
                <a:close/>
              </a:path>
              <a:path w="422910" h="973454">
                <a:moveTo>
                  <a:pt x="397944" y="898646"/>
                </a:moveTo>
                <a:lnTo>
                  <a:pt x="377453" y="907253"/>
                </a:lnTo>
                <a:lnTo>
                  <a:pt x="382371" y="918961"/>
                </a:lnTo>
                <a:lnTo>
                  <a:pt x="402863" y="910355"/>
                </a:lnTo>
                <a:lnTo>
                  <a:pt x="397944" y="898646"/>
                </a:lnTo>
                <a:close/>
              </a:path>
              <a:path w="422910" h="973454">
                <a:moveTo>
                  <a:pt x="422826" y="888194"/>
                </a:moveTo>
                <a:lnTo>
                  <a:pt x="397944" y="898646"/>
                </a:lnTo>
                <a:lnTo>
                  <a:pt x="402863" y="910355"/>
                </a:lnTo>
                <a:lnTo>
                  <a:pt x="382371" y="918961"/>
                </a:lnTo>
                <a:lnTo>
                  <a:pt x="420792" y="918961"/>
                </a:lnTo>
                <a:lnTo>
                  <a:pt x="422826" y="888194"/>
                </a:lnTo>
                <a:close/>
              </a:path>
              <a:path w="422910" h="973454">
                <a:moveTo>
                  <a:pt x="20490" y="0"/>
                </a:moveTo>
                <a:lnTo>
                  <a:pt x="0" y="8606"/>
                </a:lnTo>
                <a:lnTo>
                  <a:pt x="377453" y="907253"/>
                </a:lnTo>
                <a:lnTo>
                  <a:pt x="397944" y="898646"/>
                </a:lnTo>
                <a:lnTo>
                  <a:pt x="2049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21" name="object 606"/>
          <p:cNvSpPr/>
          <p:nvPr/>
        </p:nvSpPr>
        <p:spPr>
          <a:xfrm>
            <a:off x="4346640" y="4168080"/>
            <a:ext cx="2851920" cy="1282320"/>
          </a:xfrm>
          <a:custGeom>
            <a:avLst/>
            <a:gdLst>
              <a:gd name="textAreaLeft" fmla="*/ 0 w 2851920"/>
              <a:gd name="textAreaRight" fmla="*/ 2852280 w 2851920"/>
              <a:gd name="textAreaTop" fmla="*/ 0 h 1282320"/>
              <a:gd name="textAreaBottom" fmla="*/ 1282680 h 1282320"/>
            </a:gdLst>
            <a:ahLst/>
            <a:cxnLst/>
            <a:rect l="textAreaLeft" t="textAreaTop" r="textAreaRight" b="textAreaBottom"/>
            <a:pathLst>
              <a:path w="2250440" h="1012189">
                <a:moveTo>
                  <a:pt x="54169" y="942046"/>
                </a:moveTo>
                <a:lnTo>
                  <a:pt x="0" y="1007802"/>
                </a:lnTo>
                <a:lnTo>
                  <a:pt x="85105" y="1011684"/>
                </a:lnTo>
                <a:lnTo>
                  <a:pt x="76438" y="992176"/>
                </a:lnTo>
                <a:lnTo>
                  <a:pt x="62546" y="992176"/>
                </a:lnTo>
                <a:lnTo>
                  <a:pt x="53522" y="971864"/>
                </a:lnTo>
                <a:lnTo>
                  <a:pt x="65125" y="966710"/>
                </a:lnTo>
                <a:lnTo>
                  <a:pt x="54169" y="942046"/>
                </a:lnTo>
                <a:close/>
              </a:path>
              <a:path w="2250440" h="1012189">
                <a:moveTo>
                  <a:pt x="65125" y="966710"/>
                </a:moveTo>
                <a:lnTo>
                  <a:pt x="53522" y="971864"/>
                </a:lnTo>
                <a:lnTo>
                  <a:pt x="62546" y="992176"/>
                </a:lnTo>
                <a:lnTo>
                  <a:pt x="74149" y="987021"/>
                </a:lnTo>
                <a:lnTo>
                  <a:pt x="65125" y="966710"/>
                </a:lnTo>
                <a:close/>
              </a:path>
              <a:path w="2250440" h="1012189">
                <a:moveTo>
                  <a:pt x="74149" y="987021"/>
                </a:moveTo>
                <a:lnTo>
                  <a:pt x="62546" y="992176"/>
                </a:lnTo>
                <a:lnTo>
                  <a:pt x="76438" y="992176"/>
                </a:lnTo>
                <a:lnTo>
                  <a:pt x="74149" y="987021"/>
                </a:lnTo>
                <a:close/>
              </a:path>
              <a:path w="2250440" h="1012189">
                <a:moveTo>
                  <a:pt x="2241232" y="0"/>
                </a:moveTo>
                <a:lnTo>
                  <a:pt x="65125" y="966710"/>
                </a:lnTo>
                <a:lnTo>
                  <a:pt x="74149" y="987021"/>
                </a:lnTo>
                <a:lnTo>
                  <a:pt x="2250255" y="20311"/>
                </a:lnTo>
                <a:lnTo>
                  <a:pt x="2241232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22" name="object 607"/>
          <p:cNvSpPr/>
          <p:nvPr/>
        </p:nvSpPr>
        <p:spPr>
          <a:xfrm>
            <a:off x="7192800" y="4235040"/>
            <a:ext cx="976320" cy="1236240"/>
          </a:xfrm>
          <a:custGeom>
            <a:avLst/>
            <a:gdLst>
              <a:gd name="textAreaLeft" fmla="*/ 0 w 976320"/>
              <a:gd name="textAreaRight" fmla="*/ 976680 w 976320"/>
              <a:gd name="textAreaTop" fmla="*/ 0 h 1236240"/>
              <a:gd name="textAreaBottom" fmla="*/ 1236600 h 1236240"/>
            </a:gdLst>
            <a:ahLst/>
            <a:cxnLst/>
            <a:rect l="textAreaLeft" t="textAreaTop" r="textAreaRight" b="textAreaBottom"/>
            <a:pathLst>
              <a:path w="770889" h="975995">
                <a:moveTo>
                  <a:pt x="17160" y="892322"/>
                </a:moveTo>
                <a:lnTo>
                  <a:pt x="0" y="975770"/>
                </a:lnTo>
                <a:lnTo>
                  <a:pt x="77054" y="939429"/>
                </a:lnTo>
                <a:lnTo>
                  <a:pt x="68533" y="932727"/>
                </a:lnTo>
                <a:lnTo>
                  <a:pt x="47992" y="932727"/>
                </a:lnTo>
                <a:lnTo>
                  <a:pt x="30521" y="918987"/>
                </a:lnTo>
                <a:lnTo>
                  <a:pt x="38372" y="909005"/>
                </a:lnTo>
                <a:lnTo>
                  <a:pt x="17160" y="892322"/>
                </a:lnTo>
                <a:close/>
              </a:path>
              <a:path w="770889" h="975995">
                <a:moveTo>
                  <a:pt x="38372" y="909005"/>
                </a:moveTo>
                <a:lnTo>
                  <a:pt x="30521" y="918987"/>
                </a:lnTo>
                <a:lnTo>
                  <a:pt x="47992" y="932727"/>
                </a:lnTo>
                <a:lnTo>
                  <a:pt x="55842" y="922745"/>
                </a:lnTo>
                <a:lnTo>
                  <a:pt x="38372" y="909005"/>
                </a:lnTo>
                <a:close/>
              </a:path>
              <a:path w="770889" h="975995">
                <a:moveTo>
                  <a:pt x="55842" y="922745"/>
                </a:moveTo>
                <a:lnTo>
                  <a:pt x="47992" y="932727"/>
                </a:lnTo>
                <a:lnTo>
                  <a:pt x="68533" y="932727"/>
                </a:lnTo>
                <a:lnTo>
                  <a:pt x="55842" y="922745"/>
                </a:lnTo>
                <a:close/>
              </a:path>
              <a:path w="770889" h="975995">
                <a:moveTo>
                  <a:pt x="753297" y="0"/>
                </a:moveTo>
                <a:lnTo>
                  <a:pt x="38372" y="909005"/>
                </a:lnTo>
                <a:lnTo>
                  <a:pt x="55842" y="922745"/>
                </a:lnTo>
                <a:lnTo>
                  <a:pt x="770766" y="13740"/>
                </a:lnTo>
                <a:lnTo>
                  <a:pt x="753297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23" name="object 608"/>
          <p:cNvSpPr/>
          <p:nvPr/>
        </p:nvSpPr>
        <p:spPr>
          <a:xfrm>
            <a:off x="10879560" y="4002120"/>
            <a:ext cx="287280" cy="1442880"/>
          </a:xfrm>
          <a:custGeom>
            <a:avLst/>
            <a:gdLst>
              <a:gd name="textAreaLeft" fmla="*/ 0 w 287280"/>
              <a:gd name="textAreaRight" fmla="*/ 287640 w 287280"/>
              <a:gd name="textAreaTop" fmla="*/ 0 h 1442880"/>
              <a:gd name="textAreaBottom" fmla="*/ 1443240 h 1442880"/>
            </a:gdLst>
            <a:ahLst/>
            <a:cxnLst/>
            <a:rect l="textAreaLeft" t="textAreaTop" r="textAreaRight" b="textAreaBottom"/>
            <a:pathLst>
              <a:path w="226695" h="1138554">
                <a:moveTo>
                  <a:pt x="0" y="1006908"/>
                </a:moveTo>
                <a:lnTo>
                  <a:pt x="43747" y="1138255"/>
                </a:lnTo>
                <a:lnTo>
                  <a:pt x="112476" y="1039031"/>
                </a:lnTo>
                <a:lnTo>
                  <a:pt x="78794" y="1039031"/>
                </a:lnTo>
                <a:lnTo>
                  <a:pt x="37936" y="1033184"/>
                </a:lnTo>
                <a:lnTo>
                  <a:pt x="40859" y="1012755"/>
                </a:lnTo>
                <a:lnTo>
                  <a:pt x="0" y="1006908"/>
                </a:lnTo>
                <a:close/>
              </a:path>
              <a:path w="226695" h="1138554">
                <a:moveTo>
                  <a:pt x="40859" y="1012755"/>
                </a:moveTo>
                <a:lnTo>
                  <a:pt x="37936" y="1033184"/>
                </a:lnTo>
                <a:lnTo>
                  <a:pt x="78794" y="1039031"/>
                </a:lnTo>
                <a:lnTo>
                  <a:pt x="81718" y="1018602"/>
                </a:lnTo>
                <a:lnTo>
                  <a:pt x="40859" y="1012755"/>
                </a:lnTo>
                <a:close/>
              </a:path>
              <a:path w="226695" h="1138554">
                <a:moveTo>
                  <a:pt x="81718" y="1018602"/>
                </a:moveTo>
                <a:lnTo>
                  <a:pt x="78794" y="1039031"/>
                </a:lnTo>
                <a:lnTo>
                  <a:pt x="112476" y="1039031"/>
                </a:lnTo>
                <a:lnTo>
                  <a:pt x="122576" y="1024449"/>
                </a:lnTo>
                <a:lnTo>
                  <a:pt x="81718" y="1018602"/>
                </a:lnTo>
                <a:close/>
              </a:path>
              <a:path w="226695" h="1138554">
                <a:moveTo>
                  <a:pt x="185787" y="0"/>
                </a:moveTo>
                <a:lnTo>
                  <a:pt x="40859" y="1012755"/>
                </a:lnTo>
                <a:lnTo>
                  <a:pt x="81718" y="1018602"/>
                </a:lnTo>
                <a:lnTo>
                  <a:pt x="226645" y="5847"/>
                </a:lnTo>
                <a:lnTo>
                  <a:pt x="185787" y="0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24" name="object 609"/>
          <p:cNvSpPr/>
          <p:nvPr/>
        </p:nvSpPr>
        <p:spPr>
          <a:xfrm>
            <a:off x="2141640" y="1483920"/>
            <a:ext cx="10275120" cy="72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30840">
              <a:lnSpc>
                <a:spcPct val="100000"/>
              </a:lnSpc>
              <a:spcBef>
                <a:spcPts val="99"/>
              </a:spcBef>
            </a:pP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Potential for development: future </a:t>
            </a:r>
            <a:r>
              <a:rPr lang="en-US" sz="2000" b="0" i="1" u="none" strike="noStrike">
                <a:solidFill>
                  <a:srgbClr val="000090"/>
                </a:solidFill>
                <a:effectLst/>
                <a:uFillTx/>
                <a:latin typeface="Arial"/>
              </a:rPr>
              <a:t>10 </a:t>
            </a:r>
            <a:r>
              <a:rPr lang="en-US" sz="2000" b="0" i="1" u="none" strike="noStrike" spc="-65">
                <a:solidFill>
                  <a:srgbClr val="000090"/>
                </a:solidFill>
                <a:effectLst/>
                <a:uFillTx/>
                <a:latin typeface="Arial"/>
              </a:rPr>
              <a:t>TeV </a:t>
            </a: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parton-scale </a:t>
            </a:r>
            <a:r>
              <a:rPr lang="en-US" sz="2000" b="0" i="1" u="none" strike="noStrike">
                <a:solidFill>
                  <a:srgbClr val="000090"/>
                </a:solidFill>
                <a:effectLst/>
                <a:uFillTx/>
                <a:latin typeface="Arial"/>
              </a:rPr>
              <a:t>collider</a:t>
            </a:r>
            <a:r>
              <a:rPr lang="en-US" sz="2000" b="0" i="1" u="none" strike="noStrike" spc="99">
                <a:solidFill>
                  <a:srgbClr val="000090"/>
                </a:solidFill>
                <a:effectLst/>
                <a:uFillTx/>
                <a:latin typeface="Arial"/>
              </a:rPr>
              <a:t> </a:t>
            </a: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options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860"/>
              </a:spcBef>
              <a:tabLst>
                <a:tab pos="2092320" algn="l"/>
                <a:tab pos="4434840" algn="l"/>
                <a:tab pos="6339960" algn="l"/>
              </a:tabLst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                 FCC-ee	                             LEP3	                                        LHeC	                                                 LCF,</a:t>
            </a:r>
            <a:r>
              <a:rPr lang="en-US" sz="1100" b="0" u="none" strike="noStrike" spc="-20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CLIC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5" name="object 610"/>
          <p:cNvSpPr/>
          <p:nvPr/>
        </p:nvSpPr>
        <p:spPr>
          <a:xfrm>
            <a:off x="1808280" y="5563080"/>
            <a:ext cx="2555640" cy="1778760"/>
          </a:xfrm>
          <a:custGeom>
            <a:avLst/>
            <a:gdLst>
              <a:gd name="textAreaLeft" fmla="*/ 0 w 2555640"/>
              <a:gd name="textAreaRight" fmla="*/ 2556000 w 2555640"/>
              <a:gd name="textAreaTop" fmla="*/ 0 h 1778760"/>
              <a:gd name="textAreaBottom" fmla="*/ 1779120 h 1778760"/>
            </a:gdLst>
            <a:ahLst/>
            <a:cxnLst/>
            <a:rect l="textAreaLeft" t="textAreaTop" r="textAreaRight" b="textAreaBottom"/>
            <a:pathLst>
              <a:path w="2016760" h="1403985">
                <a:moveTo>
                  <a:pt x="0" y="0"/>
                </a:moveTo>
                <a:lnTo>
                  <a:pt x="2016224" y="0"/>
                </a:lnTo>
                <a:lnTo>
                  <a:pt x="2016224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6" name="object 611"/>
          <p:cNvSpPr/>
          <p:nvPr/>
        </p:nvSpPr>
        <p:spPr>
          <a:xfrm>
            <a:off x="4641840" y="5534640"/>
            <a:ext cx="3260160" cy="1779480"/>
          </a:xfrm>
          <a:custGeom>
            <a:avLst/>
            <a:gdLst>
              <a:gd name="textAreaLeft" fmla="*/ 0 w 3260160"/>
              <a:gd name="textAreaRight" fmla="*/ 3260520 w 3260160"/>
              <a:gd name="textAreaTop" fmla="*/ 0 h 1779480"/>
              <a:gd name="textAreaBottom" fmla="*/ 1779840 h 1779480"/>
            </a:gdLst>
            <a:ahLst/>
            <a:cxnLst/>
            <a:rect l="textAreaLeft" t="textAreaTop" r="textAreaRight" b="textAreaBottom"/>
            <a:pathLst>
              <a:path w="2572385" h="1403985">
                <a:moveTo>
                  <a:pt x="0" y="0"/>
                </a:moveTo>
                <a:lnTo>
                  <a:pt x="2571872" y="0"/>
                </a:lnTo>
                <a:lnTo>
                  <a:pt x="2571872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7" name="object 612"/>
          <p:cNvSpPr/>
          <p:nvPr/>
        </p:nvSpPr>
        <p:spPr>
          <a:xfrm>
            <a:off x="8471160" y="5522760"/>
            <a:ext cx="4739760" cy="1779120"/>
          </a:xfrm>
          <a:custGeom>
            <a:avLst/>
            <a:gdLst>
              <a:gd name="textAreaLeft" fmla="*/ 0 w 4739760"/>
              <a:gd name="textAreaRight" fmla="*/ 4740120 w 4739760"/>
              <a:gd name="textAreaTop" fmla="*/ 0 h 1779120"/>
              <a:gd name="textAreaBottom" fmla="*/ 1779480 h 1779120"/>
            </a:gdLst>
            <a:ahLst/>
            <a:cxnLst/>
            <a:rect l="textAreaLeft" t="textAreaTop" r="textAreaRight" b="textAreaBottom"/>
            <a:pathLst>
              <a:path w="3740150" h="1403985">
                <a:moveTo>
                  <a:pt x="0" y="0"/>
                </a:moveTo>
                <a:lnTo>
                  <a:pt x="3739775" y="0"/>
                </a:lnTo>
                <a:lnTo>
                  <a:pt x="3739775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8" name="object 613"/>
          <p:cNvSpPr/>
          <p:nvPr/>
        </p:nvSpPr>
        <p:spPr>
          <a:xfrm>
            <a:off x="7675920" y="7299720"/>
            <a:ext cx="852120" cy="468000"/>
          </a:xfrm>
          <a:custGeom>
            <a:avLst/>
            <a:gdLst>
              <a:gd name="textAreaLeft" fmla="*/ 0 w 852120"/>
              <a:gd name="textAreaRight" fmla="*/ 852480 w 852120"/>
              <a:gd name="textAreaTop" fmla="*/ 0 h 468000"/>
              <a:gd name="textAreaBottom" fmla="*/ 468360 h 468000"/>
            </a:gdLst>
            <a:ahLst/>
            <a:cxnLst/>
            <a:rect l="textAreaLeft" t="textAreaTop" r="textAreaRight" b="textAreaBottom"/>
            <a:pathLst>
              <a:path w="672465" h="369570">
                <a:moveTo>
                  <a:pt x="0" y="0"/>
                </a:moveTo>
                <a:lnTo>
                  <a:pt x="671979" y="0"/>
                </a:lnTo>
                <a:lnTo>
                  <a:pt x="671979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9" name="object 614"/>
          <p:cNvSpPr/>
          <p:nvPr/>
        </p:nvSpPr>
        <p:spPr>
          <a:xfrm>
            <a:off x="7682400" y="7341120"/>
            <a:ext cx="78192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86400"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R&amp;D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0" name="object 615"/>
          <p:cNvSpPr/>
          <p:nvPr/>
        </p:nvSpPr>
        <p:spPr>
          <a:xfrm>
            <a:off x="8993160" y="4105440"/>
            <a:ext cx="557640" cy="16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000" b="0" u="none" strike="noStrike" spc="-6">
                <a:solidFill>
                  <a:srgbClr val="FFC000"/>
                </a:solidFill>
                <a:effectLst/>
                <a:uFillTx/>
                <a:latin typeface="Arial"/>
              </a:rPr>
              <a:t>PE</a:t>
            </a:r>
            <a:r>
              <a:rPr lang="en-US" sz="1000" b="0" u="none" strike="noStrike">
                <a:solidFill>
                  <a:srgbClr val="FFC000"/>
                </a:solidFill>
                <a:effectLst/>
                <a:uFillTx/>
                <a:latin typeface="Arial"/>
              </a:rPr>
              <a:t>R</a:t>
            </a:r>
            <a:r>
              <a:rPr lang="en-US" sz="1000" b="0" u="none" strike="noStrike" spc="-11">
                <a:solidFill>
                  <a:srgbClr val="FFC000"/>
                </a:solidFill>
                <a:effectLst/>
                <a:uFillTx/>
                <a:latin typeface="Arial"/>
              </a:rPr>
              <a:t>L</a:t>
            </a:r>
            <a:r>
              <a:rPr lang="en-US" sz="1000" b="0" u="none" strike="noStrike">
                <a:solidFill>
                  <a:srgbClr val="FFC000"/>
                </a:solidFill>
                <a:effectLst/>
                <a:uFillTx/>
                <a:latin typeface="Arial"/>
              </a:rPr>
              <a:t>E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1" name="object 616"/>
          <p:cNvSpPr/>
          <p:nvPr/>
        </p:nvSpPr>
        <p:spPr>
          <a:xfrm>
            <a:off x="2745360" y="7794720"/>
            <a:ext cx="2000520" cy="16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0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+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possibility for </a:t>
            </a:r>
            <a:r>
              <a:rPr lang="en-US" sz="10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HI</a:t>
            </a:r>
            <a:r>
              <a:rPr lang="en-US" sz="1000" b="0" u="none" strike="noStrike" spc="-60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collisions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2" name="object 617"/>
          <p:cNvSpPr/>
          <p:nvPr/>
        </p:nvSpPr>
        <p:spPr>
          <a:xfrm>
            <a:off x="7993440" y="4088160"/>
            <a:ext cx="1983960" cy="1326960"/>
          </a:xfrm>
          <a:custGeom>
            <a:avLst/>
            <a:gdLst>
              <a:gd name="textAreaLeft" fmla="*/ 0 w 1983960"/>
              <a:gd name="textAreaRight" fmla="*/ 1984320 w 1983960"/>
              <a:gd name="textAreaTop" fmla="*/ 0 h 1326960"/>
              <a:gd name="textAreaBottom" fmla="*/ 1327320 h 1326960"/>
            </a:gdLst>
            <a:ahLst/>
            <a:cxnLst/>
            <a:rect l="textAreaLeft" t="textAreaTop" r="textAreaRight" b="textAreaBottom"/>
            <a:pathLst>
              <a:path w="1565275" h="1047114">
                <a:moveTo>
                  <a:pt x="1552379" y="0"/>
                </a:moveTo>
                <a:lnTo>
                  <a:pt x="1478376" y="49260"/>
                </a:lnTo>
                <a:lnTo>
                  <a:pt x="1490691" y="67762"/>
                </a:lnTo>
                <a:lnTo>
                  <a:pt x="1564694" y="18501"/>
                </a:lnTo>
                <a:lnTo>
                  <a:pt x="1552379" y="0"/>
                </a:lnTo>
                <a:close/>
              </a:path>
              <a:path w="1565275" h="1047114">
                <a:moveTo>
                  <a:pt x="1422873" y="86206"/>
                </a:moveTo>
                <a:lnTo>
                  <a:pt x="1348869" y="135468"/>
                </a:lnTo>
                <a:lnTo>
                  <a:pt x="1361184" y="153968"/>
                </a:lnTo>
                <a:lnTo>
                  <a:pt x="1435188" y="104707"/>
                </a:lnTo>
                <a:lnTo>
                  <a:pt x="1422873" y="86206"/>
                </a:lnTo>
                <a:close/>
              </a:path>
              <a:path w="1565275" h="1047114">
                <a:moveTo>
                  <a:pt x="1293366" y="172413"/>
                </a:moveTo>
                <a:lnTo>
                  <a:pt x="1219362" y="221674"/>
                </a:lnTo>
                <a:lnTo>
                  <a:pt x="1231677" y="240176"/>
                </a:lnTo>
                <a:lnTo>
                  <a:pt x="1305681" y="190914"/>
                </a:lnTo>
                <a:lnTo>
                  <a:pt x="1293366" y="172413"/>
                </a:lnTo>
                <a:close/>
              </a:path>
              <a:path w="1565275" h="1047114">
                <a:moveTo>
                  <a:pt x="1163859" y="258620"/>
                </a:moveTo>
                <a:lnTo>
                  <a:pt x="1089855" y="307881"/>
                </a:lnTo>
                <a:lnTo>
                  <a:pt x="1102172" y="326382"/>
                </a:lnTo>
                <a:lnTo>
                  <a:pt x="1176174" y="277121"/>
                </a:lnTo>
                <a:lnTo>
                  <a:pt x="1163859" y="258620"/>
                </a:lnTo>
                <a:close/>
              </a:path>
              <a:path w="1565275" h="1047114">
                <a:moveTo>
                  <a:pt x="1034352" y="344827"/>
                </a:moveTo>
                <a:lnTo>
                  <a:pt x="960349" y="394088"/>
                </a:lnTo>
                <a:lnTo>
                  <a:pt x="972665" y="412588"/>
                </a:lnTo>
                <a:lnTo>
                  <a:pt x="1046667" y="363327"/>
                </a:lnTo>
                <a:lnTo>
                  <a:pt x="1034352" y="344827"/>
                </a:lnTo>
                <a:close/>
              </a:path>
              <a:path w="1565275" h="1047114">
                <a:moveTo>
                  <a:pt x="904847" y="431034"/>
                </a:moveTo>
                <a:lnTo>
                  <a:pt x="830842" y="480294"/>
                </a:lnTo>
                <a:lnTo>
                  <a:pt x="843158" y="498796"/>
                </a:lnTo>
                <a:lnTo>
                  <a:pt x="917162" y="449535"/>
                </a:lnTo>
                <a:lnTo>
                  <a:pt x="904847" y="431034"/>
                </a:lnTo>
                <a:close/>
              </a:path>
              <a:path w="1565275" h="1047114">
                <a:moveTo>
                  <a:pt x="775340" y="517240"/>
                </a:moveTo>
                <a:lnTo>
                  <a:pt x="701335" y="566502"/>
                </a:lnTo>
                <a:lnTo>
                  <a:pt x="713651" y="585002"/>
                </a:lnTo>
                <a:lnTo>
                  <a:pt x="787655" y="535741"/>
                </a:lnTo>
                <a:lnTo>
                  <a:pt x="775340" y="517240"/>
                </a:lnTo>
                <a:close/>
              </a:path>
              <a:path w="1565275" h="1047114">
                <a:moveTo>
                  <a:pt x="645833" y="603448"/>
                </a:moveTo>
                <a:lnTo>
                  <a:pt x="571830" y="652708"/>
                </a:lnTo>
                <a:lnTo>
                  <a:pt x="584145" y="671210"/>
                </a:lnTo>
                <a:lnTo>
                  <a:pt x="658148" y="621948"/>
                </a:lnTo>
                <a:lnTo>
                  <a:pt x="645833" y="603448"/>
                </a:lnTo>
                <a:close/>
              </a:path>
              <a:path w="1565275" h="1047114">
                <a:moveTo>
                  <a:pt x="516327" y="689654"/>
                </a:moveTo>
                <a:lnTo>
                  <a:pt x="442323" y="738915"/>
                </a:lnTo>
                <a:lnTo>
                  <a:pt x="454638" y="757416"/>
                </a:lnTo>
                <a:lnTo>
                  <a:pt x="528642" y="708155"/>
                </a:lnTo>
                <a:lnTo>
                  <a:pt x="516327" y="689654"/>
                </a:lnTo>
                <a:close/>
              </a:path>
              <a:path w="1565275" h="1047114">
                <a:moveTo>
                  <a:pt x="386820" y="775862"/>
                </a:moveTo>
                <a:lnTo>
                  <a:pt x="312816" y="825122"/>
                </a:lnTo>
                <a:lnTo>
                  <a:pt x="325131" y="843622"/>
                </a:lnTo>
                <a:lnTo>
                  <a:pt x="399135" y="794362"/>
                </a:lnTo>
                <a:lnTo>
                  <a:pt x="386820" y="775862"/>
                </a:lnTo>
                <a:close/>
              </a:path>
              <a:path w="1565275" h="1047114">
                <a:moveTo>
                  <a:pt x="257313" y="862068"/>
                </a:moveTo>
                <a:lnTo>
                  <a:pt x="183310" y="911329"/>
                </a:lnTo>
                <a:lnTo>
                  <a:pt x="195625" y="929830"/>
                </a:lnTo>
                <a:lnTo>
                  <a:pt x="269628" y="880569"/>
                </a:lnTo>
                <a:lnTo>
                  <a:pt x="257313" y="862068"/>
                </a:lnTo>
                <a:close/>
              </a:path>
              <a:path w="1565275" h="1047114">
                <a:moveTo>
                  <a:pt x="42318" y="972760"/>
                </a:moveTo>
                <a:lnTo>
                  <a:pt x="0" y="1046700"/>
                </a:lnTo>
                <a:lnTo>
                  <a:pt x="84542" y="1036193"/>
                </a:lnTo>
                <a:lnTo>
                  <a:pt x="71125" y="1016036"/>
                </a:lnTo>
                <a:lnTo>
                  <a:pt x="66118" y="1016036"/>
                </a:lnTo>
                <a:lnTo>
                  <a:pt x="53803" y="997535"/>
                </a:lnTo>
                <a:lnTo>
                  <a:pt x="57273" y="995225"/>
                </a:lnTo>
                <a:lnTo>
                  <a:pt x="42318" y="972760"/>
                </a:lnTo>
                <a:close/>
              </a:path>
              <a:path w="1565275" h="1047114">
                <a:moveTo>
                  <a:pt x="57273" y="995225"/>
                </a:moveTo>
                <a:lnTo>
                  <a:pt x="53803" y="997535"/>
                </a:lnTo>
                <a:lnTo>
                  <a:pt x="66118" y="1016036"/>
                </a:lnTo>
                <a:lnTo>
                  <a:pt x="69588" y="1013727"/>
                </a:lnTo>
                <a:lnTo>
                  <a:pt x="57273" y="995225"/>
                </a:lnTo>
                <a:close/>
              </a:path>
              <a:path w="1565275" h="1047114">
                <a:moveTo>
                  <a:pt x="69588" y="1013727"/>
                </a:moveTo>
                <a:lnTo>
                  <a:pt x="66118" y="1016036"/>
                </a:lnTo>
                <a:lnTo>
                  <a:pt x="71125" y="1016036"/>
                </a:lnTo>
                <a:lnTo>
                  <a:pt x="69588" y="1013727"/>
                </a:lnTo>
                <a:close/>
              </a:path>
              <a:path w="1565275" h="1047114">
                <a:moveTo>
                  <a:pt x="127806" y="948274"/>
                </a:moveTo>
                <a:lnTo>
                  <a:pt x="57273" y="995225"/>
                </a:lnTo>
                <a:lnTo>
                  <a:pt x="69588" y="1013727"/>
                </a:lnTo>
                <a:lnTo>
                  <a:pt x="140122" y="966776"/>
                </a:lnTo>
                <a:lnTo>
                  <a:pt x="127806" y="948274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33" name="object 618"/>
          <p:cNvSpPr/>
          <p:nvPr/>
        </p:nvSpPr>
        <p:spPr>
          <a:xfrm>
            <a:off x="2812320" y="3282480"/>
            <a:ext cx="730080" cy="249120"/>
          </a:xfrm>
          <a:prstGeom prst="rect">
            <a:avLst/>
          </a:prstGeom>
          <a:solidFill>
            <a:srgbClr val="005E0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lang="en-US" sz="3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00" b="0" u="none" strike="noStrike" spc="20">
                <a:solidFill>
                  <a:srgbClr val="FFFFFF"/>
                </a:solidFill>
                <a:effectLst/>
                <a:uFillTx/>
                <a:latin typeface="Arial"/>
              </a:rPr>
              <a:t>FCC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08720" indent="101520">
              <a:lnSpc>
                <a:spcPct val="105000"/>
              </a:lnSpc>
              <a:spcBef>
                <a:spcPts val="96"/>
              </a:spcBef>
              <a:tabLst>
                <a:tab pos="0" algn="l"/>
              </a:tabLst>
            </a:pP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91 km  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i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cu</a:t>
            </a:r>
            <a:r>
              <a:rPr lang="en-US" sz="400" b="0" u="none" strike="noStrike" spc="40">
                <a:solidFill>
                  <a:srgbClr val="FFFFFF"/>
                </a:solidFill>
                <a:effectLst/>
                <a:uFillTx/>
                <a:latin typeface="Arial"/>
              </a:rPr>
              <a:t>m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f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ence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34" name="object 619"/>
          <p:cNvSpPr/>
          <p:nvPr/>
        </p:nvSpPr>
        <p:spPr>
          <a:xfrm>
            <a:off x="2812320" y="6548760"/>
            <a:ext cx="730080" cy="245520"/>
          </a:xfrm>
          <a:prstGeom prst="rect">
            <a:avLst/>
          </a:prstGeom>
          <a:solidFill>
            <a:srgbClr val="005E0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49"/>
              </a:spcBef>
            </a:pPr>
            <a:r>
              <a:rPr lang="en-US" sz="400" b="0" u="none" strike="noStrike" spc="20">
                <a:solidFill>
                  <a:srgbClr val="FFFFFF"/>
                </a:solidFill>
                <a:effectLst/>
                <a:uFillTx/>
                <a:latin typeface="Arial"/>
              </a:rPr>
              <a:t>FCC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08720" indent="101520">
              <a:lnSpc>
                <a:spcPct val="105000"/>
              </a:lnSpc>
              <a:spcBef>
                <a:spcPts val="99"/>
              </a:spcBef>
              <a:tabLst>
                <a:tab pos="0" algn="l"/>
              </a:tabLst>
            </a:pP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91 km  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i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cu</a:t>
            </a:r>
            <a:r>
              <a:rPr lang="en-US" sz="400" b="0" u="none" strike="noStrike" spc="40">
                <a:solidFill>
                  <a:srgbClr val="FFFFFF"/>
                </a:solidFill>
                <a:effectLst/>
                <a:uFillTx/>
                <a:latin typeface="Arial"/>
              </a:rPr>
              <a:t>m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f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ence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35" name="object 620"/>
          <p:cNvSpPr/>
          <p:nvPr/>
        </p:nvSpPr>
        <p:spPr>
          <a:xfrm>
            <a:off x="1745640" y="1463400"/>
            <a:ext cx="11513160" cy="6766200"/>
          </a:xfrm>
          <a:custGeom>
            <a:avLst/>
            <a:gdLst>
              <a:gd name="textAreaLeft" fmla="*/ 0 w 11513160"/>
              <a:gd name="textAreaRight" fmla="*/ 11513520 w 11513160"/>
              <a:gd name="textAreaTop" fmla="*/ 0 h 6766200"/>
              <a:gd name="textAreaBottom" fmla="*/ 6766560 h 6766200"/>
            </a:gdLst>
            <a:ahLst/>
            <a:cxnLst/>
            <a:rect l="textAreaLeft" t="textAreaTop" r="textAreaRight" b="textAreaBottom"/>
            <a:pathLst>
              <a:path w="9084310" h="5339080">
                <a:moveTo>
                  <a:pt x="0" y="0"/>
                </a:moveTo>
                <a:lnTo>
                  <a:pt x="9083827" y="0"/>
                </a:lnTo>
                <a:lnTo>
                  <a:pt x="9083827" y="5338580"/>
                </a:lnTo>
                <a:lnTo>
                  <a:pt x="0" y="5338580"/>
                </a:lnTo>
                <a:lnTo>
                  <a:pt x="0" y="0"/>
                </a:lnTo>
                <a:close/>
              </a:path>
            </a:pathLst>
          </a:custGeom>
          <a:noFill/>
          <a:ln w="38160">
            <a:solidFill>
              <a:srgbClr val="00009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6" name="object 621"/>
          <p:cNvSpPr/>
          <p:nvPr/>
        </p:nvSpPr>
        <p:spPr>
          <a:xfrm>
            <a:off x="6283080" y="7921440"/>
            <a:ext cx="1717920" cy="19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[original: K.</a:t>
            </a:r>
            <a:r>
              <a:rPr lang="en-US" sz="1200" b="0" u="none" strike="noStrike" spc="-99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Jakobs]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A00097B-308A-422F-B22C-205DA9B6B2D3}" type="slidenum">
              <a:rPr/>
              <a:t>49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 – Accelerator and Technology Challenges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Date Placeholder 2"/>
          <p:cNvSpPr txBox="1"/>
          <p:nvPr/>
        </p:nvSpPr>
        <p:spPr>
          <a:xfrm>
            <a:off x="6991920" y="7787520"/>
            <a:ext cx="1781640" cy="416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1200" b="0" u="none" strike="noStrike">
                <a:solidFill>
                  <a:schemeClr val="lt1"/>
                </a:solidFill>
                <a:effectLst/>
                <a:uFillTx/>
                <a:latin typeface="Times New Roman"/>
                <a:ea typeface="Times New Roman"/>
              </a:rPr>
              <a:t>15 May 2025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Slide Number Placeholder 2"/>
          <p:cNvSpPr txBox="1"/>
          <p:nvPr/>
        </p:nvSpPr>
        <p:spPr>
          <a:xfrm>
            <a:off x="11917440" y="7889040"/>
            <a:ext cx="2910240" cy="415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fld id="{224CA3BC-A925-4FAE-9B06-AA1066E995DB}" type="slidenum">
              <a:rPr lang="en-US" sz="1400" b="0" u="none" strike="noStrike">
                <a:solidFill>
                  <a:schemeClr val="lt1"/>
                </a:solidFill>
                <a:effectLst/>
                <a:uFillTx/>
                <a:latin typeface="Times New Roman"/>
                <a:ea typeface="Times New Roman"/>
              </a:rPr>
              <a:t>5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Rectangle 11"/>
          <p:cNvSpPr/>
          <p:nvPr/>
        </p:nvSpPr>
        <p:spPr>
          <a:xfrm>
            <a:off x="4495320" y="1259640"/>
            <a:ext cx="2984040" cy="1216440"/>
          </a:xfrm>
          <a:prstGeom prst="rect">
            <a:avLst/>
          </a:prstGeom>
          <a:solidFill>
            <a:schemeClr val="lt2"/>
          </a:solidFill>
          <a:ln w="12600">
            <a:solidFill>
              <a:schemeClr val="lt2">
                <a:lumMod val="90000"/>
              </a:schemeClr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2400" b="0" i="1" u="none" strike="noStrike">
              <a:solidFill>
                <a:schemeClr val="dk1"/>
              </a:solidFill>
              <a:effectLst/>
              <a:uFillTx/>
              <a:latin typeface="Times New Roman"/>
              <a:ea typeface="Times New Roman"/>
            </a:endParaRPr>
          </a:p>
        </p:txBody>
      </p:sp>
      <p:sp>
        <p:nvSpPr>
          <p:cNvPr id="104" name="TextBox 38"/>
          <p:cNvSpPr/>
          <p:nvPr/>
        </p:nvSpPr>
        <p:spPr>
          <a:xfrm>
            <a:off x="5131800" y="1227600"/>
            <a:ext cx="1105560" cy="41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15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Energy</a:t>
            </a:r>
            <a:endParaRPr lang="en-US" sz="2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Rectangle 12"/>
          <p:cNvSpPr/>
          <p:nvPr/>
        </p:nvSpPr>
        <p:spPr>
          <a:xfrm>
            <a:off x="7741080" y="1321560"/>
            <a:ext cx="2983680" cy="1288080"/>
          </a:xfrm>
          <a:prstGeom prst="rect">
            <a:avLst/>
          </a:prstGeom>
          <a:solidFill>
            <a:schemeClr val="lt2"/>
          </a:solidFill>
          <a:ln w="12600">
            <a:solidFill>
              <a:schemeClr val="lt2">
                <a:lumMod val="90000"/>
              </a:schemeClr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06" name="TextBox 39"/>
          <p:cNvSpPr/>
          <p:nvPr/>
        </p:nvSpPr>
        <p:spPr>
          <a:xfrm>
            <a:off x="8272440" y="1234800"/>
            <a:ext cx="1635840" cy="41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15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Luminosity</a:t>
            </a:r>
            <a:endParaRPr lang="en-US" sz="2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Rectangle 22"/>
          <p:cNvSpPr/>
          <p:nvPr/>
        </p:nvSpPr>
        <p:spPr>
          <a:xfrm>
            <a:off x="1789920" y="1477800"/>
            <a:ext cx="2610720" cy="879480"/>
          </a:xfrm>
          <a:prstGeom prst="rect">
            <a:avLst/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08" name="TextBox 40"/>
          <p:cNvSpPr/>
          <p:nvPr/>
        </p:nvSpPr>
        <p:spPr>
          <a:xfrm>
            <a:off x="2035080" y="1526400"/>
            <a:ext cx="214740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000" b="0" u="none" strike="noStrike">
                <a:solidFill>
                  <a:srgbClr val="0070C0"/>
                </a:solidFill>
                <a:effectLst/>
                <a:uFillTx/>
                <a:latin typeface="Arial"/>
                <a:ea typeface="Times New Roman"/>
              </a:rPr>
              <a:t>Construction cost</a:t>
            </a:r>
            <a:br>
              <a:rPr sz="2000" dirty="0">
                <a:solidFill>
                  <a:srgbClr val="0070C0"/>
                </a:solidFill>
              </a:rPr>
            </a:br>
            <a:r>
              <a:rPr lang="en-DE" sz="2000" b="0" u="none" strike="noStrike">
                <a:solidFill>
                  <a:srgbClr val="0070C0"/>
                </a:solidFill>
                <a:effectLst/>
                <a:uFillTx/>
                <a:latin typeface="Arial"/>
                <a:ea typeface="Times New Roman"/>
              </a:rPr>
              <a:t> $ ~ </a:t>
            </a:r>
            <a:r>
              <a:rPr lang="en-US" sz="2000" b="0" u="none" strike="noStrike" dirty="0">
                <a:solidFill>
                  <a:srgbClr val="0070C0"/>
                </a:solidFill>
                <a:effectLst/>
                <a:uFillTx/>
                <a:latin typeface="Arial"/>
                <a:ea typeface="Times New Roman"/>
              </a:rPr>
              <a:t>l</a:t>
            </a:r>
            <a:endParaRPr lang="en-US" sz="2000" b="0" u="none" strike="noStrike" dirty="0">
              <a:solidFill>
                <a:srgbClr val="0070C0"/>
              </a:solidFill>
              <a:effectLst/>
              <a:uFillTx/>
              <a:latin typeface="Arial"/>
            </a:endParaRPr>
          </a:p>
        </p:txBody>
      </p:sp>
      <p:sp>
        <p:nvSpPr>
          <p:cNvPr id="109" name="TextBox 41"/>
          <p:cNvSpPr/>
          <p:nvPr/>
        </p:nvSpPr>
        <p:spPr>
          <a:xfrm>
            <a:off x="1563480" y="2473560"/>
            <a:ext cx="1781280" cy="34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High Gradient g</a:t>
            </a:r>
            <a:endParaRPr lang="en-US" sz="1679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10" name="Group 26"/>
          <p:cNvGrpSpPr/>
          <p:nvPr/>
        </p:nvGrpSpPr>
        <p:grpSpPr>
          <a:xfrm>
            <a:off x="11041200" y="1468800"/>
            <a:ext cx="2722320" cy="967320"/>
            <a:chOff x="11041200" y="1468800"/>
            <a:chExt cx="2722320" cy="967320"/>
          </a:xfrm>
        </p:grpSpPr>
        <p:sp>
          <p:nvSpPr>
            <p:cNvPr id="111" name="Rectangle 27"/>
            <p:cNvSpPr/>
            <p:nvPr/>
          </p:nvSpPr>
          <p:spPr>
            <a:xfrm>
              <a:off x="11041200" y="1468800"/>
              <a:ext cx="2722320" cy="967320"/>
            </a:xfrm>
            <a:prstGeom prst="rect">
              <a:avLst/>
            </a:prstGeom>
            <a:gradFill rotWithShape="0">
              <a:gsLst>
                <a:gs pos="0">
                  <a:srgbClr val="CBFFE7"/>
                </a:gs>
                <a:gs pos="35000">
                  <a:srgbClr val="D9FFEE"/>
                </a:gs>
                <a:gs pos="100000">
                  <a:srgbClr val="EFFFF7"/>
                </a:gs>
              </a:gsLst>
              <a:lin ang="16200000"/>
            </a:gradFill>
            <a:ln w="12600">
              <a:solidFill>
                <a:srgbClr val="287A9E"/>
              </a:solidFill>
              <a:round/>
            </a:ln>
            <a:effectLst>
              <a:outerShdw blurRad="63360" dist="25560" dir="5400000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DE" sz="2150" b="0" u="none" strike="noStrike">
                <a:solidFill>
                  <a:schemeClr val="lt1"/>
                </a:solidFill>
                <a:effectLst/>
                <a:uFillTx/>
                <a:latin typeface="News Gothic MT"/>
                <a:ea typeface="Times New Roman"/>
              </a:endParaRPr>
            </a:p>
          </p:txBody>
        </p:sp>
        <p:sp>
          <p:nvSpPr>
            <p:cNvPr id="112" name="TextBox 42"/>
            <p:cNvSpPr/>
            <p:nvPr/>
          </p:nvSpPr>
          <p:spPr>
            <a:xfrm>
              <a:off x="11323741" y="1505160"/>
              <a:ext cx="1847278" cy="706432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tabLst>
                  <a:tab pos="0" algn="l"/>
                </a:tabLst>
              </a:pPr>
              <a:r>
                <a:rPr lang="en-DE" sz="2000" b="0" u="none" strike="noStrike">
                  <a:solidFill>
                    <a:srgbClr val="0070C0"/>
                  </a:solidFill>
                  <a:effectLst/>
                  <a:uFillTx/>
                  <a:latin typeface="Arial"/>
                  <a:ea typeface="Times New Roman"/>
                </a:rPr>
                <a:t>Operation cost</a:t>
              </a:r>
              <a:br>
                <a:rPr sz="2000" dirty="0">
                  <a:solidFill>
                    <a:srgbClr val="0070C0"/>
                  </a:solidFill>
                </a:rPr>
              </a:br>
              <a:r>
                <a:rPr lang="en-DE" sz="2000" b="0" u="none" strike="noStrike">
                  <a:solidFill>
                    <a:srgbClr val="0070C0"/>
                  </a:solidFill>
                  <a:effectLst/>
                  <a:uFillTx/>
                  <a:latin typeface="Arial"/>
                  <a:ea typeface="Times New Roman"/>
                </a:rPr>
                <a:t> $ ~ P</a:t>
              </a:r>
              <a:r>
                <a:rPr lang="en-DE" sz="2000" b="0" u="none" strike="noStrike" baseline="-25000">
                  <a:solidFill>
                    <a:srgbClr val="0070C0"/>
                  </a:solidFill>
                  <a:effectLst/>
                  <a:uFillTx/>
                  <a:latin typeface="Arial"/>
                  <a:ea typeface="Times New Roman"/>
                </a:rPr>
                <a:t>AC</a:t>
              </a:r>
              <a:endParaRPr lang="en-US" sz="2000" b="0" u="none" strike="noStrike" dirty="0">
                <a:solidFill>
                  <a:srgbClr val="0070C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3" name="TextBox 43"/>
          <p:cNvSpPr/>
          <p:nvPr/>
        </p:nvSpPr>
        <p:spPr>
          <a:xfrm>
            <a:off x="7031160" y="2548800"/>
            <a:ext cx="1911960" cy="34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High</a:t>
            </a:r>
            <a:r>
              <a:rPr lang="en-DE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Efficiency η</a:t>
            </a:r>
            <a:endParaRPr lang="en-US" sz="1679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Rectangle 31"/>
          <p:cNvSpPr/>
          <p:nvPr/>
        </p:nvSpPr>
        <p:spPr>
          <a:xfrm>
            <a:off x="9817560" y="3821760"/>
            <a:ext cx="3627720" cy="966960"/>
          </a:xfrm>
          <a:prstGeom prst="rect">
            <a:avLst/>
          </a:prstGeom>
          <a:solidFill>
            <a:schemeClr val="lt2">
              <a:lumMod val="90000"/>
            </a:schemeClr>
          </a:solidFill>
          <a:ln w="12600">
            <a:solidFill>
              <a:schemeClr val="lt2">
                <a:lumMod val="90000"/>
              </a:schemeClr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0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Nanobeam Technology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2360" indent="-342360" algn="ctr" defTabSz="457200">
              <a:lnSpc>
                <a:spcPct val="100000"/>
              </a:lnSpc>
              <a:buClr>
                <a:srgbClr val="0F3661"/>
              </a:buClr>
              <a:buFont typeface="Arial"/>
              <a:buChar char="•"/>
              <a:tabLst>
                <a:tab pos="0" algn="l"/>
              </a:tabLst>
            </a:pPr>
            <a:r>
              <a:rPr lang="en-DE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Damping ring (ε)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2360" indent="-342360" algn="ctr" defTabSz="457200">
              <a:lnSpc>
                <a:spcPct val="100000"/>
              </a:lnSpc>
              <a:buClr>
                <a:srgbClr val="0F3661"/>
              </a:buClr>
              <a:buFont typeface="Arial"/>
              <a:buChar char="•"/>
              <a:tabLst>
                <a:tab pos="0" algn="l"/>
              </a:tabLst>
            </a:pPr>
            <a:r>
              <a:rPr lang="en-DE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Final focus (β</a:t>
            </a:r>
            <a:r>
              <a:rPr lang="en-DE" sz="1800" b="0" u="none" strike="noStrike" baseline="30000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*</a:t>
            </a:r>
            <a:r>
              <a:rPr lang="en-DE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Rectangle 32"/>
          <p:cNvSpPr/>
          <p:nvPr/>
        </p:nvSpPr>
        <p:spPr>
          <a:xfrm>
            <a:off x="3747960" y="2707560"/>
            <a:ext cx="3042360" cy="640440"/>
          </a:xfrm>
          <a:prstGeom prst="rect">
            <a:avLst/>
          </a:prstGeom>
          <a:solidFill>
            <a:schemeClr val="lt2"/>
          </a:solidFill>
          <a:ln w="12600">
            <a:noFill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0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Main Linac Technology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44"/>
          <p:cNvSpPr/>
          <p:nvPr/>
        </p:nvSpPr>
        <p:spPr>
          <a:xfrm>
            <a:off x="9558360" y="2864520"/>
            <a:ext cx="2555280" cy="38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Small</a:t>
            </a:r>
            <a:r>
              <a:rPr lang="en-DE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Beamspot σ</a:t>
            </a:r>
            <a:r>
              <a:rPr lang="en-US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*</a:t>
            </a:r>
            <a:r>
              <a:rPr lang="en-DE" sz="1677" b="1" u="none" strike="noStrike" baseline="-25000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x</a:t>
            </a:r>
            <a:r>
              <a:rPr lang="en-DE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σ</a:t>
            </a:r>
            <a:r>
              <a:rPr lang="en-US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*</a:t>
            </a:r>
            <a:r>
              <a:rPr lang="en-DE" sz="1677" b="1" u="none" strike="noStrike" baseline="-25000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y</a:t>
            </a:r>
            <a:r>
              <a:rPr lang="en-DE" sz="1679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</a:t>
            </a:r>
            <a:endParaRPr lang="en-US" sz="1679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17" name="Group 86"/>
          <p:cNvGrpSpPr/>
          <p:nvPr/>
        </p:nvGrpSpPr>
        <p:grpSpPr>
          <a:xfrm>
            <a:off x="7998480" y="1656360"/>
            <a:ext cx="2486160" cy="709560"/>
            <a:chOff x="7998480" y="1656360"/>
            <a:chExt cx="2486160" cy="709560"/>
          </a:xfrm>
        </p:grpSpPr>
        <p:pic>
          <p:nvPicPr>
            <p:cNvPr id="118" name="Picture 18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7998480" y="1680480"/>
              <a:ext cx="2486160" cy="659520"/>
            </a:xfrm>
            <a:prstGeom prst="rect">
              <a:avLst/>
            </a:prstGeom>
            <a:solidFill>
              <a:schemeClr val="lt2"/>
            </a:solidFill>
            <a:ln w="0">
              <a:noFill/>
            </a:ln>
          </p:spPr>
        </p:pic>
        <p:sp>
          <p:nvSpPr>
            <p:cNvPr id="119" name="Oval 35"/>
            <p:cNvSpPr/>
            <p:nvPr/>
          </p:nvSpPr>
          <p:spPr>
            <a:xfrm>
              <a:off x="8692200" y="1656360"/>
              <a:ext cx="465480" cy="308520"/>
            </a:xfrm>
            <a:prstGeom prst="ellipse">
              <a:avLst/>
            </a:prstGeom>
            <a:noFill/>
            <a:ln w="38160">
              <a:solidFill>
                <a:srgbClr val="C00000"/>
              </a:solidFill>
              <a:round/>
            </a:ln>
            <a:effectLst>
              <a:outerShdw blurRad="63360" dist="25560" dir="5400000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DE" sz="2150" b="0" u="none" strike="noStrike">
                <a:solidFill>
                  <a:schemeClr val="lt1"/>
                </a:solidFill>
                <a:effectLst/>
                <a:uFillTx/>
                <a:latin typeface="News Gothic MT"/>
                <a:ea typeface="Times New Roman"/>
              </a:endParaRPr>
            </a:p>
          </p:txBody>
        </p:sp>
        <p:sp>
          <p:nvSpPr>
            <p:cNvPr id="120" name="Oval 45"/>
            <p:cNvSpPr/>
            <p:nvPr/>
          </p:nvSpPr>
          <p:spPr>
            <a:xfrm>
              <a:off x="8412480" y="1678680"/>
              <a:ext cx="248400" cy="286200"/>
            </a:xfrm>
            <a:prstGeom prst="ellipse">
              <a:avLst/>
            </a:prstGeom>
            <a:noFill/>
            <a:ln w="38160">
              <a:solidFill>
                <a:srgbClr val="C00000"/>
              </a:solidFill>
              <a:round/>
            </a:ln>
            <a:effectLst>
              <a:outerShdw blurRad="63360" dist="25560" dir="5400000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DE" sz="2150" b="0" u="none" strike="noStrike">
                <a:solidFill>
                  <a:schemeClr val="lt1"/>
                </a:solidFill>
                <a:effectLst/>
                <a:uFillTx/>
                <a:latin typeface="News Gothic MT"/>
                <a:ea typeface="Times New Roman"/>
              </a:endParaRPr>
            </a:p>
          </p:txBody>
        </p:sp>
        <p:sp>
          <p:nvSpPr>
            <p:cNvPr id="121" name="Oval 46"/>
            <p:cNvSpPr/>
            <p:nvPr/>
          </p:nvSpPr>
          <p:spPr>
            <a:xfrm>
              <a:off x="9534240" y="2058120"/>
              <a:ext cx="624960" cy="307800"/>
            </a:xfrm>
            <a:prstGeom prst="ellipse">
              <a:avLst/>
            </a:prstGeom>
            <a:noFill/>
            <a:ln w="38160">
              <a:solidFill>
                <a:srgbClr val="C00000"/>
              </a:solidFill>
              <a:round/>
            </a:ln>
            <a:effectLst>
              <a:outerShdw blurRad="63360" dist="25560" dir="5400000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DE" sz="2150" b="0" u="none" strike="noStrike">
                <a:solidFill>
                  <a:schemeClr val="lt1"/>
                </a:solidFill>
                <a:effectLst/>
                <a:uFillTx/>
                <a:latin typeface="News Gothic MT"/>
                <a:ea typeface="Times New Roman"/>
              </a:endParaRPr>
            </a:p>
          </p:txBody>
        </p:sp>
      </p:grpSp>
      <p:cxnSp>
        <p:nvCxnSpPr>
          <p:cNvPr id="122" name="Straight Connector 47"/>
          <p:cNvCxnSpPr/>
          <p:nvPr/>
        </p:nvCxnSpPr>
        <p:spPr>
          <a:xfrm flipV="1">
            <a:off x="3436560" y="2378520"/>
            <a:ext cx="3087000" cy="17712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cxnSp>
        <p:nvCxnSpPr>
          <p:cNvPr id="123" name="Straight Connector 52"/>
          <p:cNvCxnSpPr/>
          <p:nvPr/>
        </p:nvCxnSpPr>
        <p:spPr>
          <a:xfrm flipV="1">
            <a:off x="7595640" y="2093760"/>
            <a:ext cx="896400" cy="56088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cxnSp>
        <p:nvCxnSpPr>
          <p:cNvPr id="124" name="Straight Connector 54"/>
          <p:cNvCxnSpPr/>
          <p:nvPr/>
        </p:nvCxnSpPr>
        <p:spPr>
          <a:xfrm flipH="1" flipV="1">
            <a:off x="10146240" y="2360520"/>
            <a:ext cx="1549440" cy="47304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sp>
        <p:nvSpPr>
          <p:cNvPr id="125" name="TextBox 56"/>
          <p:cNvSpPr/>
          <p:nvPr/>
        </p:nvSpPr>
        <p:spPr>
          <a:xfrm>
            <a:off x="3518640" y="3355200"/>
            <a:ext cx="261360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0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Losses in cavity walls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6" name="Picture 5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627360" y="2833200"/>
            <a:ext cx="1417680" cy="43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7" name="Bent Arrow 59"/>
          <p:cNvSpPr/>
          <p:nvPr/>
        </p:nvSpPr>
        <p:spPr>
          <a:xfrm flipV="1">
            <a:off x="3109320" y="2887560"/>
            <a:ext cx="465120" cy="414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dk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28" name="Bent Arrow 60"/>
          <p:cNvSpPr/>
          <p:nvPr/>
        </p:nvSpPr>
        <p:spPr>
          <a:xfrm flipH="1" flipV="1">
            <a:off x="6905160" y="2956680"/>
            <a:ext cx="519120" cy="432720"/>
          </a:xfrm>
          <a:prstGeom prst="bentArrow">
            <a:avLst>
              <a:gd name="adj1" fmla="val 32750"/>
              <a:gd name="adj2" fmla="val 25000"/>
              <a:gd name="adj3" fmla="val 25000"/>
              <a:gd name="adj4" fmla="val 4375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dk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29" name="Down Arrow 61"/>
          <p:cNvSpPr/>
          <p:nvPr/>
        </p:nvSpPr>
        <p:spPr>
          <a:xfrm>
            <a:off x="11207160" y="3261960"/>
            <a:ext cx="365400" cy="51732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0" name="TextBox 62"/>
          <p:cNvSpPr/>
          <p:nvPr/>
        </p:nvSpPr>
        <p:spPr>
          <a:xfrm>
            <a:off x="3930840" y="4305240"/>
            <a:ext cx="1702080" cy="5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Small duty cycle: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Pulsed operation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1" name="TextBox 63"/>
          <p:cNvSpPr/>
          <p:nvPr/>
        </p:nvSpPr>
        <p:spPr>
          <a:xfrm>
            <a:off x="1445400" y="4673880"/>
            <a:ext cx="1442160" cy="33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Low resistivity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2" name="TextBox 64"/>
          <p:cNvSpPr/>
          <p:nvPr/>
        </p:nvSpPr>
        <p:spPr>
          <a:xfrm>
            <a:off x="6301440" y="4355640"/>
            <a:ext cx="1769040" cy="5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High frequency &amp;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U</a:t>
            </a:r>
            <a:r>
              <a:rPr lang="en-DE" sz="16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ltra-short pulses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Rectangle 69"/>
          <p:cNvSpPr/>
          <p:nvPr/>
        </p:nvSpPr>
        <p:spPr>
          <a:xfrm>
            <a:off x="4911840" y="5577840"/>
            <a:ext cx="2629440" cy="666720"/>
          </a:xfrm>
          <a:prstGeom prst="rect">
            <a:avLst/>
          </a:prstGeom>
          <a:solidFill>
            <a:schemeClr val="lt2"/>
          </a:solidFill>
          <a:ln w="12600">
            <a:noFill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CLIC</a:t>
            </a:r>
            <a:r>
              <a:rPr lang="en-US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</a:t>
            </a:r>
            <a:r>
              <a:rPr lang="en-US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NCRF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2 beam acceleration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Down Arrow 70"/>
          <p:cNvSpPr/>
          <p:nvPr/>
        </p:nvSpPr>
        <p:spPr>
          <a:xfrm>
            <a:off x="4646880" y="3884760"/>
            <a:ext cx="475200" cy="40032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5" name="Down Arrow 71"/>
          <p:cNvSpPr/>
          <p:nvPr/>
        </p:nvSpPr>
        <p:spPr>
          <a:xfrm rot="2697600">
            <a:off x="3112200" y="4102920"/>
            <a:ext cx="365760" cy="51660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6" name="Down Arrow 72"/>
          <p:cNvSpPr/>
          <p:nvPr/>
        </p:nvSpPr>
        <p:spPr>
          <a:xfrm rot="18895200" flipH="1">
            <a:off x="5832720" y="4054320"/>
            <a:ext cx="365400" cy="51768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7" name="Bent Arrow 75"/>
          <p:cNvSpPr/>
          <p:nvPr/>
        </p:nvSpPr>
        <p:spPr>
          <a:xfrm flipH="1" flipV="1">
            <a:off x="4115880" y="4923360"/>
            <a:ext cx="519480" cy="58392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dk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8" name="Bent Arrow 76"/>
          <p:cNvSpPr/>
          <p:nvPr/>
        </p:nvSpPr>
        <p:spPr>
          <a:xfrm flipV="1">
            <a:off x="4788000" y="4929120"/>
            <a:ext cx="519120" cy="58392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dk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39" name="Down Arrow 77"/>
          <p:cNvSpPr/>
          <p:nvPr/>
        </p:nvSpPr>
        <p:spPr>
          <a:xfrm>
            <a:off x="2272680" y="5067000"/>
            <a:ext cx="365400" cy="36252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40" name="Down Arrow 78"/>
          <p:cNvSpPr/>
          <p:nvPr/>
        </p:nvSpPr>
        <p:spPr>
          <a:xfrm>
            <a:off x="6754320" y="5081040"/>
            <a:ext cx="365400" cy="36216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12600">
            <a:solidFill>
              <a:srgbClr val="287A9E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DE" sz="215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pic>
        <p:nvPicPr>
          <p:cNvPr id="141" name="Picture 19" descr="tesla9cell.pd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66400" y="6042240"/>
            <a:ext cx="2252520" cy="692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2" name="Content Placeholder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345400" y="5081040"/>
            <a:ext cx="3394440" cy="173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3" name="図 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87080" y="5187600"/>
            <a:ext cx="1646640" cy="9928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44" name="Straight Connector 39"/>
          <p:cNvCxnSpPr>
            <a:stCxn id="118" idx="0"/>
            <a:endCxn id="111" idx="1"/>
          </p:cNvCxnSpPr>
          <p:nvPr/>
        </p:nvCxnSpPr>
        <p:spPr>
          <a:xfrm>
            <a:off x="9241560" y="1680480"/>
            <a:ext cx="1800000" cy="27252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sp>
        <p:nvSpPr>
          <p:cNvPr id="145" name="Rectangle 68"/>
          <p:cNvSpPr/>
          <p:nvPr/>
        </p:nvSpPr>
        <p:spPr>
          <a:xfrm>
            <a:off x="2080800" y="5510160"/>
            <a:ext cx="1690560" cy="435240"/>
          </a:xfrm>
          <a:prstGeom prst="rect">
            <a:avLst/>
          </a:prstGeom>
          <a:solidFill>
            <a:schemeClr val="lt2"/>
          </a:solidFill>
          <a:ln w="12600">
            <a:noFill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DE" sz="20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ILC</a:t>
            </a:r>
            <a:r>
              <a:rPr lang="en-US" sz="20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</a:t>
            </a:r>
            <a:r>
              <a:rPr lang="en-DE" sz="20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S</a:t>
            </a:r>
            <a:r>
              <a:rPr lang="en-US" sz="20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C</a:t>
            </a:r>
            <a:r>
              <a:rPr lang="en-DE" sz="20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RF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6" name="Picture 22"/>
          <p:cNvPicPr/>
          <p:nvPr/>
        </p:nvPicPr>
        <p:blipFill>
          <a:blip r:embed="rId7"/>
          <a:stretch/>
        </p:blipFill>
        <p:spPr>
          <a:xfrm>
            <a:off x="4309200" y="6388560"/>
            <a:ext cx="6884640" cy="1936440"/>
          </a:xfrm>
          <a:prstGeom prst="rect">
            <a:avLst/>
          </a:prstGeom>
          <a:solidFill>
            <a:srgbClr val="000000"/>
          </a:solidFill>
          <a:ln w="9360">
            <a:noFill/>
          </a:ln>
        </p:spPr>
      </p:pic>
      <p:sp>
        <p:nvSpPr>
          <p:cNvPr id="147" name="テキスト ボックス 41"/>
          <p:cNvSpPr/>
          <p:nvPr/>
        </p:nvSpPr>
        <p:spPr>
          <a:xfrm>
            <a:off x="6103440" y="7103880"/>
            <a:ext cx="2044800" cy="334080"/>
          </a:xfrm>
          <a:prstGeom prst="rect">
            <a:avLst/>
          </a:prstGeom>
          <a:solidFill>
            <a:srgbClr val="3366FF"/>
          </a:solidFill>
          <a:ln w="0">
            <a:solidFill>
              <a:srgbClr val="33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600" b="1" u="none" strike="noStrike">
                <a:solidFill>
                  <a:srgbClr val="FFFFFF"/>
                </a:solidFill>
                <a:effectLst/>
                <a:uFillTx/>
                <a:latin typeface="Times New Roman"/>
                <a:ea typeface="Times New Roman"/>
              </a:rPr>
              <a:t>Linac Technology</a:t>
            </a:r>
            <a:endParaRPr lang="en-US" sz="1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8" name="テキスト ボックス 24"/>
          <p:cNvSpPr/>
          <p:nvPr/>
        </p:nvSpPr>
        <p:spPr>
          <a:xfrm>
            <a:off x="8195040" y="6498360"/>
            <a:ext cx="2093400" cy="334080"/>
          </a:xfrm>
          <a:prstGeom prst="rect">
            <a:avLst/>
          </a:prstGeom>
          <a:solidFill>
            <a:srgbClr val="3366FF"/>
          </a:solidFill>
          <a:ln w="0">
            <a:solidFill>
              <a:srgbClr val="33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600" b="1" u="none" strike="noStrike">
                <a:solidFill>
                  <a:srgbClr val="FFFF00"/>
                </a:solidFill>
                <a:effectLst/>
                <a:uFillTx/>
                <a:latin typeface="Times New Roman"/>
                <a:ea typeface="Times New Roman"/>
              </a:rPr>
              <a:t>Key Technologies</a:t>
            </a:r>
            <a:endParaRPr lang="en-US" sz="1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cxnSp>
        <p:nvCxnSpPr>
          <p:cNvPr id="149" name="Straight Connector 79"/>
          <p:cNvCxnSpPr/>
          <p:nvPr/>
        </p:nvCxnSpPr>
        <p:spPr>
          <a:xfrm flipV="1">
            <a:off x="5400360" y="4410720"/>
            <a:ext cx="5051160" cy="274104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cxnSp>
        <p:nvCxnSpPr>
          <p:cNvPr id="150" name="Straight Connector 80"/>
          <p:cNvCxnSpPr/>
          <p:nvPr/>
        </p:nvCxnSpPr>
        <p:spPr>
          <a:xfrm flipV="1">
            <a:off x="10159200" y="4925880"/>
            <a:ext cx="1231200" cy="242568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cxnSp>
        <p:nvCxnSpPr>
          <p:cNvPr id="151" name="Straight Connector 84"/>
          <p:cNvCxnSpPr/>
          <p:nvPr/>
        </p:nvCxnSpPr>
        <p:spPr>
          <a:xfrm flipH="1" flipV="1">
            <a:off x="3599640" y="5878800"/>
            <a:ext cx="2809440" cy="122544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cxnSp>
        <p:nvCxnSpPr>
          <p:cNvPr id="152" name="Straight Connector 87"/>
          <p:cNvCxnSpPr/>
          <p:nvPr/>
        </p:nvCxnSpPr>
        <p:spPr>
          <a:xfrm flipH="1" flipV="1">
            <a:off x="6574320" y="5769360"/>
            <a:ext cx="850680" cy="133488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sp>
        <p:nvSpPr>
          <p:cNvPr id="153" name="Rectangle 2"/>
          <p:cNvSpPr/>
          <p:nvPr/>
        </p:nvSpPr>
        <p:spPr>
          <a:xfrm>
            <a:off x="4272480" y="6388560"/>
            <a:ext cx="6921720" cy="1971360"/>
          </a:xfrm>
          <a:prstGeom prst="rect">
            <a:avLst/>
          </a:prstGeom>
          <a:noFill/>
          <a:ln w="76320">
            <a:solidFill>
              <a:srgbClr val="C00000"/>
            </a:solidFill>
            <a:round/>
          </a:ln>
          <a:effectLst>
            <a:outerShdw blurRad="63360" dist="25560" dir="5400000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News Gothic MT"/>
              <a:ea typeface="Times New Roman"/>
            </a:endParaRPr>
          </a:p>
        </p:txBody>
      </p:sp>
      <p:sp>
        <p:nvSpPr>
          <p:cNvPr id="154" name="テキスト ボックス 18"/>
          <p:cNvSpPr/>
          <p:nvPr/>
        </p:nvSpPr>
        <p:spPr>
          <a:xfrm>
            <a:off x="10970640" y="7727040"/>
            <a:ext cx="2633040" cy="334080"/>
          </a:xfrm>
          <a:prstGeom prst="rect">
            <a:avLst/>
          </a:prstGeom>
          <a:solidFill>
            <a:srgbClr val="3366FF"/>
          </a:solidFill>
          <a:ln w="0">
            <a:solidFill>
              <a:srgbClr val="33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600" b="1" u="none" strike="noStrike">
                <a:solidFill>
                  <a:srgbClr val="FFFFFF"/>
                </a:solidFill>
                <a:effectLst/>
                <a:uFillTx/>
                <a:latin typeface="Times New Roman"/>
                <a:ea typeface="Times New Roman"/>
              </a:rPr>
              <a:t>Nanobeam Technology</a:t>
            </a:r>
            <a:endParaRPr lang="en-US" sz="1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55" name="TextBox 45"/>
          <p:cNvSpPr/>
          <p:nvPr/>
        </p:nvSpPr>
        <p:spPr>
          <a:xfrm>
            <a:off x="5219640" y="1827720"/>
            <a:ext cx="1717200" cy="48600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2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E</a:t>
            </a:r>
            <a:r>
              <a:rPr lang="en-US" sz="2800" b="0" i="1" u="none" strike="noStrike" baseline="-2500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CM</a:t>
            </a:r>
            <a:r>
              <a:rPr lang="en-US" sz="2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= l g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56" name="Straight Connector 37"/>
          <p:cNvCxnSpPr/>
          <p:nvPr/>
        </p:nvCxnSpPr>
        <p:spPr>
          <a:xfrm>
            <a:off x="4325760" y="1758240"/>
            <a:ext cx="1939320" cy="168120"/>
          </a:xfrm>
          <a:prstGeom prst="straightConnector1">
            <a:avLst/>
          </a:prstGeom>
          <a:ln w="50760">
            <a:solidFill>
              <a:srgbClr val="C00000"/>
            </a:solidFill>
            <a:round/>
          </a:ln>
        </p:spPr>
      </p:cxnSp>
      <p:sp>
        <p:nvSpPr>
          <p:cNvPr id="157" name="TextBox 46"/>
          <p:cNvSpPr/>
          <p:nvPr/>
        </p:nvSpPr>
        <p:spPr>
          <a:xfrm>
            <a:off x="7940880" y="1743120"/>
            <a:ext cx="289440" cy="364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8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8" name="Graphic 157" descr="28§display§\frac{P_{wall}}{I} \propto \frac{g^2 R_e}{\omega}§svg§600§TRUE§"/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7188120" y="3367440"/>
            <a:ext cx="2221920" cy="837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9" name="TextBox 158"/>
          <p:cNvSpPr txBox="1"/>
          <p:nvPr/>
        </p:nvSpPr>
        <p:spPr>
          <a:xfrm>
            <a:off x="84600" y="6978600"/>
            <a:ext cx="4283280" cy="13701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SCRF =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Super Conduction Radio Frequency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NCRD =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18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Normal Conduction Radio Frequency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BE888B8-F039-474D-BFDA-DD3B9D456BC7}" type="slidenum">
              <a:rPr/>
              <a:t>5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Interplay of project’s – Alternative view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8" name="Espace réservé du numéro de diapositive 4_ 3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4EE2128F-7EA9-49CC-BCD4-00EE41A65122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50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9" name="object 623"/>
          <p:cNvSpPr/>
          <p:nvPr/>
        </p:nvSpPr>
        <p:spPr>
          <a:xfrm>
            <a:off x="1745640" y="1463400"/>
            <a:ext cx="11513160" cy="6766200"/>
          </a:xfrm>
          <a:custGeom>
            <a:avLst/>
            <a:gdLst>
              <a:gd name="textAreaLeft" fmla="*/ 0 w 11513160"/>
              <a:gd name="textAreaRight" fmla="*/ 11513520 w 11513160"/>
              <a:gd name="textAreaTop" fmla="*/ 0 h 6766200"/>
              <a:gd name="textAreaBottom" fmla="*/ 6766560 h 6766200"/>
            </a:gdLst>
            <a:ahLst/>
            <a:cxnLst/>
            <a:rect l="textAreaLeft" t="textAreaTop" r="textAreaRight" b="textAreaBottom"/>
            <a:pathLst>
              <a:path w="9084310" h="5339080">
                <a:moveTo>
                  <a:pt x="0" y="5338580"/>
                </a:moveTo>
                <a:lnTo>
                  <a:pt x="9083827" y="5338580"/>
                </a:lnTo>
                <a:lnTo>
                  <a:pt x="9083827" y="0"/>
                </a:lnTo>
                <a:lnTo>
                  <a:pt x="0" y="0"/>
                </a:lnTo>
                <a:lnTo>
                  <a:pt x="0" y="5338580"/>
                </a:lnTo>
                <a:close/>
              </a:path>
            </a:pathLst>
          </a:custGeom>
          <a:solidFill>
            <a:srgbClr val="FFFFFF"/>
          </a:solidFill>
          <a:ln w="3672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360" tIns="18360" rIns="18360" bIns="1836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0" name="object 624"/>
          <p:cNvSpPr/>
          <p:nvPr/>
        </p:nvSpPr>
        <p:spPr>
          <a:xfrm>
            <a:off x="2173320" y="2003760"/>
            <a:ext cx="10495440" cy="720"/>
          </a:xfrm>
          <a:custGeom>
            <a:avLst/>
            <a:gdLst>
              <a:gd name="textAreaLeft" fmla="*/ 0 w 10495440"/>
              <a:gd name="textAreaRight" fmla="*/ 10495800 w 10495440"/>
              <a:gd name="textAreaTop" fmla="*/ 0 h 720"/>
              <a:gd name="textAreaBottom" fmla="*/ 1080 h 720"/>
            </a:gdLst>
            <a:ahLst/>
            <a:cxnLst/>
            <a:rect l="textAreaLeft" t="textAreaTop" r="textAreaRight" b="textAreaBottom"/>
            <a:pathLst>
              <a:path w="8281034">
                <a:moveTo>
                  <a:pt x="0" y="0"/>
                </a:moveTo>
                <a:lnTo>
                  <a:pt x="8280920" y="1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1" name="object 625"/>
          <p:cNvSpPr/>
          <p:nvPr/>
        </p:nvSpPr>
        <p:spPr>
          <a:xfrm>
            <a:off x="1807200" y="7929360"/>
            <a:ext cx="1553040" cy="299880"/>
          </a:xfrm>
          <a:prstGeom prst="rect">
            <a:avLst/>
          </a:prstGeom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2" name="object 626"/>
          <p:cNvSpPr/>
          <p:nvPr/>
        </p:nvSpPr>
        <p:spPr>
          <a:xfrm>
            <a:off x="7362720" y="2424600"/>
            <a:ext cx="2174400" cy="165276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3" name="object 627"/>
          <p:cNvSpPr/>
          <p:nvPr/>
        </p:nvSpPr>
        <p:spPr>
          <a:xfrm>
            <a:off x="7359840" y="2419200"/>
            <a:ext cx="2182320" cy="1662120"/>
          </a:xfrm>
          <a:custGeom>
            <a:avLst/>
            <a:gdLst>
              <a:gd name="textAreaLeft" fmla="*/ 0 w 2182320"/>
              <a:gd name="textAreaRight" fmla="*/ 2182680 w 2182320"/>
              <a:gd name="textAreaTop" fmla="*/ 0 h 1662120"/>
              <a:gd name="textAreaBottom" fmla="*/ 1662480 h 1662120"/>
            </a:gdLst>
            <a:ahLst/>
            <a:cxnLst/>
            <a:rect l="textAreaLeft" t="textAreaTop" r="textAreaRight" b="textAreaBottom"/>
            <a:pathLst>
              <a:path w="1722120" h="1311910">
                <a:moveTo>
                  <a:pt x="0" y="0"/>
                </a:moveTo>
                <a:lnTo>
                  <a:pt x="1721855" y="0"/>
                </a:lnTo>
                <a:lnTo>
                  <a:pt x="1721855" y="1311411"/>
                </a:lnTo>
                <a:lnTo>
                  <a:pt x="0" y="1311411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4" name="object 628"/>
          <p:cNvSpPr/>
          <p:nvPr/>
        </p:nvSpPr>
        <p:spPr>
          <a:xfrm>
            <a:off x="2131200" y="2393640"/>
            <a:ext cx="1869120" cy="1590120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5" name="object 629"/>
          <p:cNvSpPr/>
          <p:nvPr/>
        </p:nvSpPr>
        <p:spPr>
          <a:xfrm>
            <a:off x="2158920" y="7360200"/>
            <a:ext cx="82404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FCC-hh,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6" name="object 630"/>
          <p:cNvSpPr/>
          <p:nvPr/>
        </p:nvSpPr>
        <p:spPr>
          <a:xfrm>
            <a:off x="2152440" y="7601040"/>
            <a:ext cx="2322720" cy="18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baseline 85 TeV </a:t>
            </a:r>
            <a:r>
              <a:rPr lang="en-US" sz="1000" b="0" u="none" strike="noStrike" spc="210">
                <a:solidFill>
                  <a:srgbClr val="262699"/>
                </a:solidFill>
                <a:effectLst/>
                <a:uFillTx/>
                <a:latin typeface="Arial"/>
              </a:rPr>
              <a:t>(à </a:t>
            </a:r>
            <a:r>
              <a:rPr lang="en-US" sz="10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120</a:t>
            </a:r>
            <a:r>
              <a:rPr lang="en-US" sz="1000" b="0" u="none" strike="noStrike" spc="-14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TeV)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7" name="object 631"/>
          <p:cNvSpPr/>
          <p:nvPr/>
        </p:nvSpPr>
        <p:spPr>
          <a:xfrm>
            <a:off x="4758480" y="5797080"/>
            <a:ext cx="2889360" cy="1389600"/>
          </a:xfrm>
          <a:prstGeom prst="rect">
            <a:avLst/>
          </a:prstGeom>
          <a:blipFill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8" name="object 632"/>
          <p:cNvSpPr/>
          <p:nvPr/>
        </p:nvSpPr>
        <p:spPr>
          <a:xfrm>
            <a:off x="4862160" y="7383240"/>
            <a:ext cx="24069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3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Muon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Collider </a:t>
            </a:r>
            <a:r>
              <a:rPr lang="en-US" sz="13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(3, 10</a:t>
            </a:r>
            <a:r>
              <a:rPr lang="en-US" sz="1300" b="0" u="none" strike="noStrike" spc="-74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300" b="0" u="none" strike="noStrike" spc="-40">
                <a:solidFill>
                  <a:srgbClr val="262699"/>
                </a:solidFill>
                <a:effectLst/>
                <a:uFillTx/>
                <a:latin typeface="Arial"/>
              </a:rPr>
              <a:t>TeV)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9" name="object 633"/>
          <p:cNvSpPr/>
          <p:nvPr/>
        </p:nvSpPr>
        <p:spPr>
          <a:xfrm>
            <a:off x="8721000" y="7329240"/>
            <a:ext cx="4233960" cy="37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ts val="1531"/>
              </a:lnSpc>
              <a:spcBef>
                <a:spcPts val="99"/>
              </a:spcBef>
            </a:pPr>
            <a:r>
              <a:rPr lang="en-US" sz="13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e</a:t>
            </a:r>
            <a:r>
              <a:rPr lang="en-US" sz="1350" b="0" u="none" strike="noStrike" spc="-14" baseline="24000">
                <a:solidFill>
                  <a:srgbClr val="262699"/>
                </a:solidFill>
                <a:effectLst/>
                <a:uFillTx/>
                <a:latin typeface="Arial"/>
              </a:rPr>
              <a:t>+</a:t>
            </a:r>
            <a:r>
              <a:rPr lang="en-US" sz="1300" b="0" u="none" strike="noStrike" spc="-11">
                <a:solidFill>
                  <a:srgbClr val="262699"/>
                </a:solidFill>
                <a:effectLst/>
                <a:uFillTx/>
                <a:latin typeface="Arial"/>
              </a:rPr>
              <a:t>e</a:t>
            </a:r>
            <a:r>
              <a:rPr lang="en-US" sz="1350" b="0" u="none" strike="noStrike" spc="-14" baseline="24000">
                <a:solidFill>
                  <a:srgbClr val="262699"/>
                </a:solidFill>
                <a:effectLst/>
                <a:uFillTx/>
                <a:latin typeface="Arial"/>
              </a:rPr>
              <a:t>-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with improved acceleration</a:t>
            </a:r>
            <a:r>
              <a:rPr lang="en-US" sz="1300" b="0" u="none" strike="noStrike" spc="-79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3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technologies</a:t>
            </a:r>
            <a:endParaRPr lang="en-US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0">
              <a:lnSpc>
                <a:spcPts val="1290"/>
              </a:lnSpc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LCF, C</a:t>
            </a:r>
            <a:r>
              <a:rPr lang="en-US" sz="1050" b="0" u="none" strike="noStrike" baseline="23000">
                <a:solidFill>
                  <a:srgbClr val="262699"/>
                </a:solidFill>
                <a:effectLst/>
                <a:uFillTx/>
                <a:latin typeface="Arial"/>
              </a:rPr>
              <a:t>3 </a:t>
            </a:r>
            <a:r>
              <a:rPr lang="en-US" sz="1100" b="0" u="none" strike="noStrike" spc="230">
                <a:solidFill>
                  <a:srgbClr val="262699"/>
                </a:solidFill>
                <a:effectLst/>
                <a:uFillTx/>
                <a:latin typeface="Arial"/>
              </a:rPr>
              <a:t>(à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1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TeV), CLIC (1.5 TeV),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HALHF,</a:t>
            </a:r>
            <a:r>
              <a:rPr lang="en-US" sz="1100" b="0" u="none" strike="noStrike" spc="-181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…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0" name="object 634"/>
          <p:cNvSpPr/>
          <p:nvPr/>
        </p:nvSpPr>
        <p:spPr>
          <a:xfrm>
            <a:off x="8753040" y="7744320"/>
            <a:ext cx="3728160" cy="38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96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315"/>
              </a:spcBef>
            </a:pPr>
            <a:r>
              <a:rPr lang="en-US" sz="1100" b="0" u="none" strike="noStrike" spc="465">
                <a:solidFill>
                  <a:srgbClr val="262699"/>
                </a:solidFill>
                <a:effectLst/>
                <a:uFillTx/>
                <a:latin typeface="Arial"/>
              </a:rPr>
              <a:t>à</a:t>
            </a:r>
            <a:r>
              <a:rPr lang="en-US" sz="1100" b="0" u="none" strike="noStrike" spc="-71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plasma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acceleration for </a:t>
            </a: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higher energies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5240">
              <a:lnSpc>
                <a:spcPct val="100000"/>
              </a:lnSpc>
              <a:spcBef>
                <a:spcPts val="196"/>
              </a:spcBef>
            </a:pP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(can </a:t>
            </a:r>
            <a:r>
              <a:rPr lang="en-US" sz="1000" b="0" u="none" strike="noStrike" spc="91">
                <a:solidFill>
                  <a:srgbClr val="FF0000"/>
                </a:solidFill>
                <a:effectLst/>
                <a:uFillTx/>
                <a:latin typeface="Arial"/>
              </a:rPr>
              <a:t>!(10)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TeV be </a:t>
            </a:r>
            <a:r>
              <a:rPr lang="en-US" sz="1000" b="0" u="none" strike="noStrike" spc="-11">
                <a:solidFill>
                  <a:srgbClr val="FF0000"/>
                </a:solidFill>
                <a:effectLst/>
                <a:uFillTx/>
                <a:latin typeface="Arial"/>
              </a:rPr>
              <a:t>reached?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on what</a:t>
            </a:r>
            <a:r>
              <a:rPr lang="en-US" sz="1000" b="0" u="none" strike="noStrike" spc="-145">
                <a:solidFill>
                  <a:srgbClr val="FF0000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timescale?)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1" name="object 635"/>
          <p:cNvSpPr/>
          <p:nvPr/>
        </p:nvSpPr>
        <p:spPr>
          <a:xfrm>
            <a:off x="2115720" y="5703120"/>
            <a:ext cx="1845720" cy="1570680"/>
          </a:xfrm>
          <a:prstGeom prst="rect">
            <a:avLst/>
          </a:prstGeom>
          <a:blipFill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2" name="object 636"/>
          <p:cNvSpPr/>
          <p:nvPr/>
        </p:nvSpPr>
        <p:spPr>
          <a:xfrm>
            <a:off x="9891000" y="2615400"/>
            <a:ext cx="3010320" cy="1368360"/>
          </a:xfrm>
          <a:prstGeom prst="rect">
            <a:avLst/>
          </a:prstGeom>
          <a:blipFill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3" name="object 637"/>
          <p:cNvSpPr/>
          <p:nvPr/>
        </p:nvSpPr>
        <p:spPr>
          <a:xfrm>
            <a:off x="4635000" y="2424600"/>
            <a:ext cx="2212920" cy="1629720"/>
          </a:xfrm>
          <a:prstGeom prst="rect">
            <a:avLst/>
          </a:prstGeom>
          <a:blipFill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4" name="object 638"/>
          <p:cNvSpPr/>
          <p:nvPr/>
        </p:nvSpPr>
        <p:spPr>
          <a:xfrm>
            <a:off x="8712360" y="5872320"/>
            <a:ext cx="4412520" cy="1059120"/>
          </a:xfrm>
          <a:prstGeom prst="rect">
            <a:avLst/>
          </a:prstGeom>
          <a:blipFill rotWithShape="0">
            <a:blip r:embed="rId9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5" name="object 639"/>
          <p:cNvSpPr/>
          <p:nvPr/>
        </p:nvSpPr>
        <p:spPr>
          <a:xfrm>
            <a:off x="2960280" y="4367160"/>
            <a:ext cx="156600" cy="1104480"/>
          </a:xfrm>
          <a:custGeom>
            <a:avLst/>
            <a:gdLst>
              <a:gd name="textAreaLeft" fmla="*/ 0 w 156600"/>
              <a:gd name="textAreaRight" fmla="*/ 156960 w 156600"/>
              <a:gd name="textAreaTop" fmla="*/ 0 h 1104480"/>
              <a:gd name="textAreaBottom" fmla="*/ 1104840 h 1104480"/>
            </a:gdLst>
            <a:ahLst/>
            <a:cxnLst/>
            <a:rect l="textAreaLeft" t="textAreaTop" r="textAreaRight" b="textAreaBottom"/>
            <a:pathLst>
              <a:path w="123825" h="871854">
                <a:moveTo>
                  <a:pt x="41274" y="747596"/>
                </a:moveTo>
                <a:lnTo>
                  <a:pt x="0" y="747596"/>
                </a:lnTo>
                <a:lnTo>
                  <a:pt x="61912" y="871420"/>
                </a:lnTo>
                <a:lnTo>
                  <a:pt x="113505" y="768234"/>
                </a:lnTo>
                <a:lnTo>
                  <a:pt x="41275" y="768234"/>
                </a:lnTo>
                <a:lnTo>
                  <a:pt x="41274" y="747596"/>
                </a:lnTo>
                <a:close/>
              </a:path>
              <a:path w="123825" h="871854">
                <a:moveTo>
                  <a:pt x="123825" y="747595"/>
                </a:moveTo>
                <a:lnTo>
                  <a:pt x="41274" y="747596"/>
                </a:lnTo>
                <a:lnTo>
                  <a:pt x="41275" y="768234"/>
                </a:lnTo>
                <a:lnTo>
                  <a:pt x="82550" y="768234"/>
                </a:lnTo>
                <a:lnTo>
                  <a:pt x="82549" y="747596"/>
                </a:lnTo>
                <a:lnTo>
                  <a:pt x="123825" y="747595"/>
                </a:lnTo>
                <a:close/>
              </a:path>
              <a:path w="123825" h="871854">
                <a:moveTo>
                  <a:pt x="123824" y="747596"/>
                </a:moveTo>
                <a:lnTo>
                  <a:pt x="82549" y="747596"/>
                </a:lnTo>
                <a:lnTo>
                  <a:pt x="82550" y="768234"/>
                </a:lnTo>
                <a:lnTo>
                  <a:pt x="113505" y="768234"/>
                </a:lnTo>
                <a:lnTo>
                  <a:pt x="123824" y="747596"/>
                </a:lnTo>
                <a:close/>
              </a:path>
              <a:path w="123825" h="871854">
                <a:moveTo>
                  <a:pt x="82548" y="0"/>
                </a:moveTo>
                <a:lnTo>
                  <a:pt x="41273" y="0"/>
                </a:lnTo>
                <a:lnTo>
                  <a:pt x="41274" y="747596"/>
                </a:lnTo>
                <a:lnTo>
                  <a:pt x="82549" y="747596"/>
                </a:lnTo>
                <a:lnTo>
                  <a:pt x="82548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56" name="object 640"/>
          <p:cNvSpPr/>
          <p:nvPr/>
        </p:nvSpPr>
        <p:spPr>
          <a:xfrm>
            <a:off x="3633480" y="4214520"/>
            <a:ext cx="1832760" cy="1230840"/>
          </a:xfrm>
          <a:custGeom>
            <a:avLst/>
            <a:gdLst>
              <a:gd name="textAreaLeft" fmla="*/ 0 w 1832760"/>
              <a:gd name="textAreaRight" fmla="*/ 1833120 w 1832760"/>
              <a:gd name="textAreaTop" fmla="*/ 0 h 1230840"/>
              <a:gd name="textAreaBottom" fmla="*/ 1231200 h 1230840"/>
            </a:gdLst>
            <a:ahLst/>
            <a:cxnLst/>
            <a:rect l="textAreaLeft" t="textAreaTop" r="textAreaRight" b="textAreaBottom"/>
            <a:pathLst>
              <a:path w="1446529" h="971550">
                <a:moveTo>
                  <a:pt x="42207" y="897077"/>
                </a:moveTo>
                <a:lnTo>
                  <a:pt x="0" y="971082"/>
                </a:lnTo>
                <a:lnTo>
                  <a:pt x="84527" y="960445"/>
                </a:lnTo>
                <a:lnTo>
                  <a:pt x="74248" y="945053"/>
                </a:lnTo>
                <a:lnTo>
                  <a:pt x="58980" y="945053"/>
                </a:lnTo>
                <a:lnTo>
                  <a:pt x="46636" y="926571"/>
                </a:lnTo>
                <a:lnTo>
                  <a:pt x="57195" y="919519"/>
                </a:lnTo>
                <a:lnTo>
                  <a:pt x="42207" y="897077"/>
                </a:lnTo>
                <a:close/>
              </a:path>
              <a:path w="1446529" h="971550">
                <a:moveTo>
                  <a:pt x="57195" y="919519"/>
                </a:moveTo>
                <a:lnTo>
                  <a:pt x="46636" y="926571"/>
                </a:lnTo>
                <a:lnTo>
                  <a:pt x="58980" y="945053"/>
                </a:lnTo>
                <a:lnTo>
                  <a:pt x="69538" y="938002"/>
                </a:lnTo>
                <a:lnTo>
                  <a:pt x="57195" y="919519"/>
                </a:lnTo>
                <a:close/>
              </a:path>
              <a:path w="1446529" h="971550">
                <a:moveTo>
                  <a:pt x="69538" y="938002"/>
                </a:moveTo>
                <a:lnTo>
                  <a:pt x="58980" y="945053"/>
                </a:lnTo>
                <a:lnTo>
                  <a:pt x="74248" y="945053"/>
                </a:lnTo>
                <a:lnTo>
                  <a:pt x="69538" y="938002"/>
                </a:lnTo>
                <a:close/>
              </a:path>
              <a:path w="1446529" h="971550">
                <a:moveTo>
                  <a:pt x="1433988" y="0"/>
                </a:moveTo>
                <a:lnTo>
                  <a:pt x="57195" y="919519"/>
                </a:lnTo>
                <a:lnTo>
                  <a:pt x="69538" y="938002"/>
                </a:lnTo>
                <a:lnTo>
                  <a:pt x="1446333" y="18482"/>
                </a:lnTo>
                <a:lnTo>
                  <a:pt x="1433988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57" name="object 641"/>
          <p:cNvSpPr/>
          <p:nvPr/>
        </p:nvSpPr>
        <p:spPr>
          <a:xfrm>
            <a:off x="5751360" y="4239000"/>
            <a:ext cx="535680" cy="1232640"/>
          </a:xfrm>
          <a:custGeom>
            <a:avLst/>
            <a:gdLst>
              <a:gd name="textAreaLeft" fmla="*/ 0 w 535680"/>
              <a:gd name="textAreaRight" fmla="*/ 536040 w 535680"/>
              <a:gd name="textAreaTop" fmla="*/ 0 h 1232640"/>
              <a:gd name="textAreaBottom" fmla="*/ 1233000 h 1232640"/>
            </a:gdLst>
            <a:ahLst/>
            <a:cxnLst/>
            <a:rect l="textAreaLeft" t="textAreaTop" r="textAreaRight" b="textAreaBottom"/>
            <a:pathLst>
              <a:path w="422910" h="973454">
                <a:moveTo>
                  <a:pt x="377453" y="907253"/>
                </a:moveTo>
                <a:lnTo>
                  <a:pt x="352572" y="917704"/>
                </a:lnTo>
                <a:lnTo>
                  <a:pt x="417207" y="973203"/>
                </a:lnTo>
                <a:lnTo>
                  <a:pt x="420792" y="918961"/>
                </a:lnTo>
                <a:lnTo>
                  <a:pt x="382371" y="918961"/>
                </a:lnTo>
                <a:lnTo>
                  <a:pt x="377453" y="907253"/>
                </a:lnTo>
                <a:close/>
              </a:path>
              <a:path w="422910" h="973454">
                <a:moveTo>
                  <a:pt x="397944" y="898646"/>
                </a:moveTo>
                <a:lnTo>
                  <a:pt x="377453" y="907253"/>
                </a:lnTo>
                <a:lnTo>
                  <a:pt x="382371" y="918961"/>
                </a:lnTo>
                <a:lnTo>
                  <a:pt x="402863" y="910355"/>
                </a:lnTo>
                <a:lnTo>
                  <a:pt x="397944" y="898646"/>
                </a:lnTo>
                <a:close/>
              </a:path>
              <a:path w="422910" h="973454">
                <a:moveTo>
                  <a:pt x="422826" y="888194"/>
                </a:moveTo>
                <a:lnTo>
                  <a:pt x="397944" y="898646"/>
                </a:lnTo>
                <a:lnTo>
                  <a:pt x="402863" y="910355"/>
                </a:lnTo>
                <a:lnTo>
                  <a:pt x="382371" y="918961"/>
                </a:lnTo>
                <a:lnTo>
                  <a:pt x="420792" y="918961"/>
                </a:lnTo>
                <a:lnTo>
                  <a:pt x="422826" y="888194"/>
                </a:lnTo>
                <a:close/>
              </a:path>
              <a:path w="422910" h="973454">
                <a:moveTo>
                  <a:pt x="20490" y="0"/>
                </a:moveTo>
                <a:lnTo>
                  <a:pt x="0" y="8606"/>
                </a:lnTo>
                <a:lnTo>
                  <a:pt x="377453" y="907253"/>
                </a:lnTo>
                <a:lnTo>
                  <a:pt x="397944" y="898646"/>
                </a:lnTo>
                <a:lnTo>
                  <a:pt x="2049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58" name="object 642"/>
          <p:cNvSpPr/>
          <p:nvPr/>
        </p:nvSpPr>
        <p:spPr>
          <a:xfrm>
            <a:off x="4346640" y="4168080"/>
            <a:ext cx="2851920" cy="1282320"/>
          </a:xfrm>
          <a:custGeom>
            <a:avLst/>
            <a:gdLst>
              <a:gd name="textAreaLeft" fmla="*/ 0 w 2851920"/>
              <a:gd name="textAreaRight" fmla="*/ 2852280 w 2851920"/>
              <a:gd name="textAreaTop" fmla="*/ 0 h 1282320"/>
              <a:gd name="textAreaBottom" fmla="*/ 1282680 h 1282320"/>
            </a:gdLst>
            <a:ahLst/>
            <a:cxnLst/>
            <a:rect l="textAreaLeft" t="textAreaTop" r="textAreaRight" b="textAreaBottom"/>
            <a:pathLst>
              <a:path w="2250440" h="1012189">
                <a:moveTo>
                  <a:pt x="54169" y="942046"/>
                </a:moveTo>
                <a:lnTo>
                  <a:pt x="0" y="1007802"/>
                </a:lnTo>
                <a:lnTo>
                  <a:pt x="85105" y="1011684"/>
                </a:lnTo>
                <a:lnTo>
                  <a:pt x="76438" y="992176"/>
                </a:lnTo>
                <a:lnTo>
                  <a:pt x="62546" y="992176"/>
                </a:lnTo>
                <a:lnTo>
                  <a:pt x="53522" y="971864"/>
                </a:lnTo>
                <a:lnTo>
                  <a:pt x="65125" y="966710"/>
                </a:lnTo>
                <a:lnTo>
                  <a:pt x="54169" y="942046"/>
                </a:lnTo>
                <a:close/>
              </a:path>
              <a:path w="2250440" h="1012189">
                <a:moveTo>
                  <a:pt x="65125" y="966710"/>
                </a:moveTo>
                <a:lnTo>
                  <a:pt x="53522" y="971864"/>
                </a:lnTo>
                <a:lnTo>
                  <a:pt x="62546" y="992176"/>
                </a:lnTo>
                <a:lnTo>
                  <a:pt x="74149" y="987021"/>
                </a:lnTo>
                <a:lnTo>
                  <a:pt x="65125" y="966710"/>
                </a:lnTo>
                <a:close/>
              </a:path>
              <a:path w="2250440" h="1012189">
                <a:moveTo>
                  <a:pt x="74149" y="987021"/>
                </a:moveTo>
                <a:lnTo>
                  <a:pt x="62546" y="992176"/>
                </a:lnTo>
                <a:lnTo>
                  <a:pt x="76438" y="992176"/>
                </a:lnTo>
                <a:lnTo>
                  <a:pt x="74149" y="987021"/>
                </a:lnTo>
                <a:close/>
              </a:path>
              <a:path w="2250440" h="1012189">
                <a:moveTo>
                  <a:pt x="2241232" y="0"/>
                </a:moveTo>
                <a:lnTo>
                  <a:pt x="65125" y="966710"/>
                </a:lnTo>
                <a:lnTo>
                  <a:pt x="74149" y="987021"/>
                </a:lnTo>
                <a:lnTo>
                  <a:pt x="2250255" y="20311"/>
                </a:lnTo>
                <a:lnTo>
                  <a:pt x="2241232" y="0"/>
                </a:lnTo>
                <a:close/>
              </a:path>
            </a:pathLst>
          </a:custGeom>
          <a:solidFill>
            <a:srgbClr val="008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59" name="object 643"/>
          <p:cNvSpPr/>
          <p:nvPr/>
        </p:nvSpPr>
        <p:spPr>
          <a:xfrm>
            <a:off x="7192800" y="4235040"/>
            <a:ext cx="976320" cy="1236240"/>
          </a:xfrm>
          <a:custGeom>
            <a:avLst/>
            <a:gdLst>
              <a:gd name="textAreaLeft" fmla="*/ 0 w 976320"/>
              <a:gd name="textAreaRight" fmla="*/ 976680 w 976320"/>
              <a:gd name="textAreaTop" fmla="*/ 0 h 1236240"/>
              <a:gd name="textAreaBottom" fmla="*/ 1236600 h 1236240"/>
            </a:gdLst>
            <a:ahLst/>
            <a:cxnLst/>
            <a:rect l="textAreaLeft" t="textAreaTop" r="textAreaRight" b="textAreaBottom"/>
            <a:pathLst>
              <a:path w="770889" h="975995">
                <a:moveTo>
                  <a:pt x="17160" y="892322"/>
                </a:moveTo>
                <a:lnTo>
                  <a:pt x="0" y="975770"/>
                </a:lnTo>
                <a:lnTo>
                  <a:pt x="77054" y="939429"/>
                </a:lnTo>
                <a:lnTo>
                  <a:pt x="68533" y="932727"/>
                </a:lnTo>
                <a:lnTo>
                  <a:pt x="47992" y="932727"/>
                </a:lnTo>
                <a:lnTo>
                  <a:pt x="30521" y="918987"/>
                </a:lnTo>
                <a:lnTo>
                  <a:pt x="38372" y="909005"/>
                </a:lnTo>
                <a:lnTo>
                  <a:pt x="17160" y="892322"/>
                </a:lnTo>
                <a:close/>
              </a:path>
              <a:path w="770889" h="975995">
                <a:moveTo>
                  <a:pt x="38372" y="909005"/>
                </a:moveTo>
                <a:lnTo>
                  <a:pt x="30521" y="918987"/>
                </a:lnTo>
                <a:lnTo>
                  <a:pt x="47992" y="932727"/>
                </a:lnTo>
                <a:lnTo>
                  <a:pt x="55842" y="922745"/>
                </a:lnTo>
                <a:lnTo>
                  <a:pt x="38372" y="909005"/>
                </a:lnTo>
                <a:close/>
              </a:path>
              <a:path w="770889" h="975995">
                <a:moveTo>
                  <a:pt x="55842" y="922745"/>
                </a:moveTo>
                <a:lnTo>
                  <a:pt x="47992" y="932727"/>
                </a:lnTo>
                <a:lnTo>
                  <a:pt x="68533" y="932727"/>
                </a:lnTo>
                <a:lnTo>
                  <a:pt x="55842" y="922745"/>
                </a:lnTo>
                <a:close/>
              </a:path>
              <a:path w="770889" h="975995">
                <a:moveTo>
                  <a:pt x="753297" y="0"/>
                </a:moveTo>
                <a:lnTo>
                  <a:pt x="38372" y="909005"/>
                </a:lnTo>
                <a:lnTo>
                  <a:pt x="55842" y="922745"/>
                </a:lnTo>
                <a:lnTo>
                  <a:pt x="770766" y="13740"/>
                </a:lnTo>
                <a:lnTo>
                  <a:pt x="753297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60" name="object 644"/>
          <p:cNvSpPr/>
          <p:nvPr/>
        </p:nvSpPr>
        <p:spPr>
          <a:xfrm>
            <a:off x="10879560" y="4002120"/>
            <a:ext cx="287280" cy="1442880"/>
          </a:xfrm>
          <a:custGeom>
            <a:avLst/>
            <a:gdLst>
              <a:gd name="textAreaLeft" fmla="*/ 0 w 287280"/>
              <a:gd name="textAreaRight" fmla="*/ 287640 w 287280"/>
              <a:gd name="textAreaTop" fmla="*/ 0 h 1442880"/>
              <a:gd name="textAreaBottom" fmla="*/ 1443240 h 1442880"/>
            </a:gdLst>
            <a:ahLst/>
            <a:cxnLst/>
            <a:rect l="textAreaLeft" t="textAreaTop" r="textAreaRight" b="textAreaBottom"/>
            <a:pathLst>
              <a:path w="226695" h="1138554">
                <a:moveTo>
                  <a:pt x="0" y="1006908"/>
                </a:moveTo>
                <a:lnTo>
                  <a:pt x="43747" y="1138255"/>
                </a:lnTo>
                <a:lnTo>
                  <a:pt x="112476" y="1039031"/>
                </a:lnTo>
                <a:lnTo>
                  <a:pt x="78794" y="1039031"/>
                </a:lnTo>
                <a:lnTo>
                  <a:pt x="37936" y="1033184"/>
                </a:lnTo>
                <a:lnTo>
                  <a:pt x="40859" y="1012755"/>
                </a:lnTo>
                <a:lnTo>
                  <a:pt x="0" y="1006908"/>
                </a:lnTo>
                <a:close/>
              </a:path>
              <a:path w="226695" h="1138554">
                <a:moveTo>
                  <a:pt x="40859" y="1012755"/>
                </a:moveTo>
                <a:lnTo>
                  <a:pt x="37936" y="1033184"/>
                </a:lnTo>
                <a:lnTo>
                  <a:pt x="78794" y="1039031"/>
                </a:lnTo>
                <a:lnTo>
                  <a:pt x="81718" y="1018602"/>
                </a:lnTo>
                <a:lnTo>
                  <a:pt x="40859" y="1012755"/>
                </a:lnTo>
                <a:close/>
              </a:path>
              <a:path w="226695" h="1138554">
                <a:moveTo>
                  <a:pt x="81718" y="1018602"/>
                </a:moveTo>
                <a:lnTo>
                  <a:pt x="78794" y="1039031"/>
                </a:lnTo>
                <a:lnTo>
                  <a:pt x="112476" y="1039031"/>
                </a:lnTo>
                <a:lnTo>
                  <a:pt x="122576" y="1024449"/>
                </a:lnTo>
                <a:lnTo>
                  <a:pt x="81718" y="1018602"/>
                </a:lnTo>
                <a:close/>
              </a:path>
              <a:path w="226695" h="1138554">
                <a:moveTo>
                  <a:pt x="185787" y="0"/>
                </a:moveTo>
                <a:lnTo>
                  <a:pt x="40859" y="1012755"/>
                </a:lnTo>
                <a:lnTo>
                  <a:pt x="81718" y="1018602"/>
                </a:lnTo>
                <a:lnTo>
                  <a:pt x="226645" y="5847"/>
                </a:lnTo>
                <a:lnTo>
                  <a:pt x="185787" y="0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61" name="object 645"/>
          <p:cNvSpPr/>
          <p:nvPr/>
        </p:nvSpPr>
        <p:spPr>
          <a:xfrm>
            <a:off x="2141640" y="1483920"/>
            <a:ext cx="10275120" cy="72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30840">
              <a:lnSpc>
                <a:spcPct val="100000"/>
              </a:lnSpc>
              <a:spcBef>
                <a:spcPts val="99"/>
              </a:spcBef>
            </a:pP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Potential for development: future </a:t>
            </a:r>
            <a:r>
              <a:rPr lang="en-US" sz="2000" b="0" i="1" u="none" strike="noStrike">
                <a:solidFill>
                  <a:srgbClr val="000090"/>
                </a:solidFill>
                <a:effectLst/>
                <a:uFillTx/>
                <a:latin typeface="Arial"/>
              </a:rPr>
              <a:t>10 </a:t>
            </a:r>
            <a:r>
              <a:rPr lang="en-US" sz="2000" b="0" i="1" u="none" strike="noStrike" spc="-65">
                <a:solidFill>
                  <a:srgbClr val="000090"/>
                </a:solidFill>
                <a:effectLst/>
                <a:uFillTx/>
                <a:latin typeface="Arial"/>
              </a:rPr>
              <a:t>TeV </a:t>
            </a: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parton-scale </a:t>
            </a:r>
            <a:r>
              <a:rPr lang="en-US" sz="2000" b="0" i="1" u="none" strike="noStrike">
                <a:solidFill>
                  <a:srgbClr val="000090"/>
                </a:solidFill>
                <a:effectLst/>
                <a:uFillTx/>
                <a:latin typeface="Arial"/>
              </a:rPr>
              <a:t>collider</a:t>
            </a:r>
            <a:r>
              <a:rPr lang="en-US" sz="2000" b="0" i="1" u="none" strike="noStrike" spc="99">
                <a:solidFill>
                  <a:srgbClr val="000090"/>
                </a:solidFill>
                <a:effectLst/>
                <a:uFillTx/>
                <a:latin typeface="Arial"/>
              </a:rPr>
              <a:t> </a:t>
            </a:r>
            <a:r>
              <a:rPr lang="en-US" sz="2000" b="0" i="1" u="none" strike="noStrike" spc="-6">
                <a:solidFill>
                  <a:srgbClr val="000090"/>
                </a:solidFill>
                <a:effectLst/>
                <a:uFillTx/>
                <a:latin typeface="Arial"/>
              </a:rPr>
              <a:t>options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860"/>
              </a:spcBef>
              <a:tabLst>
                <a:tab pos="2092320" algn="l"/>
                <a:tab pos="4434840" algn="l"/>
                <a:tab pos="6339960" algn="l"/>
              </a:tabLst>
            </a:pPr>
            <a:r>
              <a:rPr lang="en-US" sz="11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FCC-ee	                               LEP3	                                          LHeC	                          LCF,</a:t>
            </a:r>
            <a:r>
              <a:rPr lang="en-US" sz="1100" b="0" u="none" strike="noStrike" spc="-20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1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CLIC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2" name="object 646"/>
          <p:cNvSpPr/>
          <p:nvPr/>
        </p:nvSpPr>
        <p:spPr>
          <a:xfrm>
            <a:off x="1808280" y="5563080"/>
            <a:ext cx="2555640" cy="1778760"/>
          </a:xfrm>
          <a:custGeom>
            <a:avLst/>
            <a:gdLst>
              <a:gd name="textAreaLeft" fmla="*/ 0 w 2555640"/>
              <a:gd name="textAreaRight" fmla="*/ 2556000 w 2555640"/>
              <a:gd name="textAreaTop" fmla="*/ 0 h 1778760"/>
              <a:gd name="textAreaBottom" fmla="*/ 1779120 h 1778760"/>
            </a:gdLst>
            <a:ahLst/>
            <a:cxnLst/>
            <a:rect l="textAreaLeft" t="textAreaTop" r="textAreaRight" b="textAreaBottom"/>
            <a:pathLst>
              <a:path w="2016760" h="1403985">
                <a:moveTo>
                  <a:pt x="0" y="0"/>
                </a:moveTo>
                <a:lnTo>
                  <a:pt x="2016224" y="0"/>
                </a:lnTo>
                <a:lnTo>
                  <a:pt x="2016224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3" name="object 647"/>
          <p:cNvSpPr/>
          <p:nvPr/>
        </p:nvSpPr>
        <p:spPr>
          <a:xfrm>
            <a:off x="4641840" y="5534640"/>
            <a:ext cx="3260160" cy="1779480"/>
          </a:xfrm>
          <a:custGeom>
            <a:avLst/>
            <a:gdLst>
              <a:gd name="textAreaLeft" fmla="*/ 0 w 3260160"/>
              <a:gd name="textAreaRight" fmla="*/ 3260520 w 3260160"/>
              <a:gd name="textAreaTop" fmla="*/ 0 h 1779480"/>
              <a:gd name="textAreaBottom" fmla="*/ 1779840 h 1779480"/>
            </a:gdLst>
            <a:ahLst/>
            <a:cxnLst/>
            <a:rect l="textAreaLeft" t="textAreaTop" r="textAreaRight" b="textAreaBottom"/>
            <a:pathLst>
              <a:path w="2572385" h="1403985">
                <a:moveTo>
                  <a:pt x="0" y="0"/>
                </a:moveTo>
                <a:lnTo>
                  <a:pt x="2571872" y="0"/>
                </a:lnTo>
                <a:lnTo>
                  <a:pt x="2571872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4" name="object 648"/>
          <p:cNvSpPr/>
          <p:nvPr/>
        </p:nvSpPr>
        <p:spPr>
          <a:xfrm>
            <a:off x="8471160" y="5522760"/>
            <a:ext cx="4739760" cy="1779120"/>
          </a:xfrm>
          <a:custGeom>
            <a:avLst/>
            <a:gdLst>
              <a:gd name="textAreaLeft" fmla="*/ 0 w 4739760"/>
              <a:gd name="textAreaRight" fmla="*/ 4740120 w 4739760"/>
              <a:gd name="textAreaTop" fmla="*/ 0 h 1779120"/>
              <a:gd name="textAreaBottom" fmla="*/ 1779480 h 1779120"/>
            </a:gdLst>
            <a:ahLst/>
            <a:cxnLst/>
            <a:rect l="textAreaLeft" t="textAreaTop" r="textAreaRight" b="textAreaBottom"/>
            <a:pathLst>
              <a:path w="3740150" h="1403985">
                <a:moveTo>
                  <a:pt x="0" y="0"/>
                </a:moveTo>
                <a:lnTo>
                  <a:pt x="3739775" y="0"/>
                </a:lnTo>
                <a:lnTo>
                  <a:pt x="3739775" y="1403865"/>
                </a:lnTo>
                <a:lnTo>
                  <a:pt x="0" y="140386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5" name="object 649"/>
          <p:cNvSpPr/>
          <p:nvPr/>
        </p:nvSpPr>
        <p:spPr>
          <a:xfrm>
            <a:off x="7675920" y="7299720"/>
            <a:ext cx="852120" cy="468000"/>
          </a:xfrm>
          <a:custGeom>
            <a:avLst/>
            <a:gdLst>
              <a:gd name="textAreaLeft" fmla="*/ 0 w 852120"/>
              <a:gd name="textAreaRight" fmla="*/ 852480 w 852120"/>
              <a:gd name="textAreaTop" fmla="*/ 0 h 468000"/>
              <a:gd name="textAreaBottom" fmla="*/ 468360 h 468000"/>
            </a:gdLst>
            <a:ahLst/>
            <a:cxnLst/>
            <a:rect l="textAreaLeft" t="textAreaTop" r="textAreaRight" b="textAreaBottom"/>
            <a:pathLst>
              <a:path w="672465" h="369570">
                <a:moveTo>
                  <a:pt x="0" y="0"/>
                </a:moveTo>
                <a:lnTo>
                  <a:pt x="671979" y="0"/>
                </a:lnTo>
                <a:lnTo>
                  <a:pt x="671979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6" name="object 650"/>
          <p:cNvSpPr/>
          <p:nvPr/>
        </p:nvSpPr>
        <p:spPr>
          <a:xfrm>
            <a:off x="7682400" y="7341120"/>
            <a:ext cx="78192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86400"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6">
                <a:solidFill>
                  <a:srgbClr val="FF0000"/>
                </a:solidFill>
                <a:effectLst/>
                <a:uFillTx/>
                <a:latin typeface="Arial"/>
              </a:rPr>
              <a:t>R&amp;D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7" name="object 651"/>
          <p:cNvSpPr/>
          <p:nvPr/>
        </p:nvSpPr>
        <p:spPr>
          <a:xfrm>
            <a:off x="8993160" y="4105440"/>
            <a:ext cx="557640" cy="16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000" b="0" u="none" strike="noStrike" spc="-6">
                <a:solidFill>
                  <a:srgbClr val="FFC000"/>
                </a:solidFill>
                <a:effectLst/>
                <a:uFillTx/>
                <a:latin typeface="Arial"/>
              </a:rPr>
              <a:t>PE</a:t>
            </a:r>
            <a:r>
              <a:rPr lang="en-US" sz="1000" b="0" u="none" strike="noStrike">
                <a:solidFill>
                  <a:srgbClr val="FFC000"/>
                </a:solidFill>
                <a:effectLst/>
                <a:uFillTx/>
                <a:latin typeface="Arial"/>
              </a:rPr>
              <a:t>R</a:t>
            </a:r>
            <a:r>
              <a:rPr lang="en-US" sz="1000" b="0" u="none" strike="noStrike" spc="-11">
                <a:solidFill>
                  <a:srgbClr val="FFC000"/>
                </a:solidFill>
                <a:effectLst/>
                <a:uFillTx/>
                <a:latin typeface="Arial"/>
              </a:rPr>
              <a:t>L</a:t>
            </a:r>
            <a:r>
              <a:rPr lang="en-US" sz="1000" b="0" u="none" strike="noStrike">
                <a:solidFill>
                  <a:srgbClr val="FFC000"/>
                </a:solidFill>
                <a:effectLst/>
                <a:uFillTx/>
                <a:latin typeface="Arial"/>
              </a:rPr>
              <a:t>E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8" name="object 652"/>
          <p:cNvSpPr/>
          <p:nvPr/>
        </p:nvSpPr>
        <p:spPr>
          <a:xfrm>
            <a:off x="2745360" y="7794720"/>
            <a:ext cx="2000520" cy="16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0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+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possibility for </a:t>
            </a:r>
            <a:r>
              <a:rPr lang="en-US" sz="1000" b="0" u="none" strike="noStrike">
                <a:solidFill>
                  <a:srgbClr val="262699"/>
                </a:solidFill>
                <a:effectLst/>
                <a:uFillTx/>
                <a:latin typeface="Arial"/>
              </a:rPr>
              <a:t>HI</a:t>
            </a:r>
            <a:r>
              <a:rPr lang="en-US" sz="1000" b="0" u="none" strike="noStrike" spc="-60">
                <a:solidFill>
                  <a:srgbClr val="262699"/>
                </a:solidFill>
                <a:effectLst/>
                <a:uFillTx/>
                <a:latin typeface="Arial"/>
              </a:rPr>
              <a:t> </a:t>
            </a:r>
            <a:r>
              <a:rPr lang="en-US" sz="1000" b="0" u="none" strike="noStrike" spc="-6">
                <a:solidFill>
                  <a:srgbClr val="262699"/>
                </a:solidFill>
                <a:effectLst/>
                <a:uFillTx/>
                <a:latin typeface="Arial"/>
              </a:rPr>
              <a:t>collisions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9" name="object 653"/>
          <p:cNvSpPr/>
          <p:nvPr/>
        </p:nvSpPr>
        <p:spPr>
          <a:xfrm>
            <a:off x="7993440" y="4088160"/>
            <a:ext cx="1983960" cy="1326960"/>
          </a:xfrm>
          <a:custGeom>
            <a:avLst/>
            <a:gdLst>
              <a:gd name="textAreaLeft" fmla="*/ 0 w 1983960"/>
              <a:gd name="textAreaRight" fmla="*/ 1984320 w 1983960"/>
              <a:gd name="textAreaTop" fmla="*/ 0 h 1326960"/>
              <a:gd name="textAreaBottom" fmla="*/ 1327320 h 1326960"/>
            </a:gdLst>
            <a:ahLst/>
            <a:cxnLst/>
            <a:rect l="textAreaLeft" t="textAreaTop" r="textAreaRight" b="textAreaBottom"/>
            <a:pathLst>
              <a:path w="1565275" h="1047114">
                <a:moveTo>
                  <a:pt x="1552379" y="0"/>
                </a:moveTo>
                <a:lnTo>
                  <a:pt x="1478376" y="49260"/>
                </a:lnTo>
                <a:lnTo>
                  <a:pt x="1490691" y="67762"/>
                </a:lnTo>
                <a:lnTo>
                  <a:pt x="1564694" y="18501"/>
                </a:lnTo>
                <a:lnTo>
                  <a:pt x="1552379" y="0"/>
                </a:lnTo>
                <a:close/>
              </a:path>
              <a:path w="1565275" h="1047114">
                <a:moveTo>
                  <a:pt x="1422873" y="86206"/>
                </a:moveTo>
                <a:lnTo>
                  <a:pt x="1348869" y="135468"/>
                </a:lnTo>
                <a:lnTo>
                  <a:pt x="1361184" y="153968"/>
                </a:lnTo>
                <a:lnTo>
                  <a:pt x="1435188" y="104707"/>
                </a:lnTo>
                <a:lnTo>
                  <a:pt x="1422873" y="86206"/>
                </a:lnTo>
                <a:close/>
              </a:path>
              <a:path w="1565275" h="1047114">
                <a:moveTo>
                  <a:pt x="1293366" y="172413"/>
                </a:moveTo>
                <a:lnTo>
                  <a:pt x="1219362" y="221674"/>
                </a:lnTo>
                <a:lnTo>
                  <a:pt x="1231677" y="240176"/>
                </a:lnTo>
                <a:lnTo>
                  <a:pt x="1305681" y="190914"/>
                </a:lnTo>
                <a:lnTo>
                  <a:pt x="1293366" y="172413"/>
                </a:lnTo>
                <a:close/>
              </a:path>
              <a:path w="1565275" h="1047114">
                <a:moveTo>
                  <a:pt x="1163859" y="258620"/>
                </a:moveTo>
                <a:lnTo>
                  <a:pt x="1089855" y="307881"/>
                </a:lnTo>
                <a:lnTo>
                  <a:pt x="1102172" y="326382"/>
                </a:lnTo>
                <a:lnTo>
                  <a:pt x="1176174" y="277121"/>
                </a:lnTo>
                <a:lnTo>
                  <a:pt x="1163859" y="258620"/>
                </a:lnTo>
                <a:close/>
              </a:path>
              <a:path w="1565275" h="1047114">
                <a:moveTo>
                  <a:pt x="1034352" y="344827"/>
                </a:moveTo>
                <a:lnTo>
                  <a:pt x="960349" y="394088"/>
                </a:lnTo>
                <a:lnTo>
                  <a:pt x="972665" y="412588"/>
                </a:lnTo>
                <a:lnTo>
                  <a:pt x="1046667" y="363327"/>
                </a:lnTo>
                <a:lnTo>
                  <a:pt x="1034352" y="344827"/>
                </a:lnTo>
                <a:close/>
              </a:path>
              <a:path w="1565275" h="1047114">
                <a:moveTo>
                  <a:pt x="904847" y="431034"/>
                </a:moveTo>
                <a:lnTo>
                  <a:pt x="830842" y="480294"/>
                </a:lnTo>
                <a:lnTo>
                  <a:pt x="843158" y="498796"/>
                </a:lnTo>
                <a:lnTo>
                  <a:pt x="917162" y="449535"/>
                </a:lnTo>
                <a:lnTo>
                  <a:pt x="904847" y="431034"/>
                </a:lnTo>
                <a:close/>
              </a:path>
              <a:path w="1565275" h="1047114">
                <a:moveTo>
                  <a:pt x="775340" y="517240"/>
                </a:moveTo>
                <a:lnTo>
                  <a:pt x="701335" y="566502"/>
                </a:lnTo>
                <a:lnTo>
                  <a:pt x="713651" y="585002"/>
                </a:lnTo>
                <a:lnTo>
                  <a:pt x="787655" y="535741"/>
                </a:lnTo>
                <a:lnTo>
                  <a:pt x="775340" y="517240"/>
                </a:lnTo>
                <a:close/>
              </a:path>
              <a:path w="1565275" h="1047114">
                <a:moveTo>
                  <a:pt x="645833" y="603448"/>
                </a:moveTo>
                <a:lnTo>
                  <a:pt x="571830" y="652708"/>
                </a:lnTo>
                <a:lnTo>
                  <a:pt x="584145" y="671210"/>
                </a:lnTo>
                <a:lnTo>
                  <a:pt x="658148" y="621948"/>
                </a:lnTo>
                <a:lnTo>
                  <a:pt x="645833" y="603448"/>
                </a:lnTo>
                <a:close/>
              </a:path>
              <a:path w="1565275" h="1047114">
                <a:moveTo>
                  <a:pt x="516327" y="689654"/>
                </a:moveTo>
                <a:lnTo>
                  <a:pt x="442323" y="738915"/>
                </a:lnTo>
                <a:lnTo>
                  <a:pt x="454638" y="757416"/>
                </a:lnTo>
                <a:lnTo>
                  <a:pt x="528642" y="708155"/>
                </a:lnTo>
                <a:lnTo>
                  <a:pt x="516327" y="689654"/>
                </a:lnTo>
                <a:close/>
              </a:path>
              <a:path w="1565275" h="1047114">
                <a:moveTo>
                  <a:pt x="386820" y="775862"/>
                </a:moveTo>
                <a:lnTo>
                  <a:pt x="312816" y="825122"/>
                </a:lnTo>
                <a:lnTo>
                  <a:pt x="325131" y="843622"/>
                </a:lnTo>
                <a:lnTo>
                  <a:pt x="399135" y="794362"/>
                </a:lnTo>
                <a:lnTo>
                  <a:pt x="386820" y="775862"/>
                </a:lnTo>
                <a:close/>
              </a:path>
              <a:path w="1565275" h="1047114">
                <a:moveTo>
                  <a:pt x="257313" y="862068"/>
                </a:moveTo>
                <a:lnTo>
                  <a:pt x="183310" y="911329"/>
                </a:lnTo>
                <a:lnTo>
                  <a:pt x="195625" y="929830"/>
                </a:lnTo>
                <a:lnTo>
                  <a:pt x="269628" y="880569"/>
                </a:lnTo>
                <a:lnTo>
                  <a:pt x="257313" y="862068"/>
                </a:lnTo>
                <a:close/>
              </a:path>
              <a:path w="1565275" h="1047114">
                <a:moveTo>
                  <a:pt x="42318" y="972760"/>
                </a:moveTo>
                <a:lnTo>
                  <a:pt x="0" y="1046700"/>
                </a:lnTo>
                <a:lnTo>
                  <a:pt x="84542" y="1036193"/>
                </a:lnTo>
                <a:lnTo>
                  <a:pt x="71125" y="1016036"/>
                </a:lnTo>
                <a:lnTo>
                  <a:pt x="66118" y="1016036"/>
                </a:lnTo>
                <a:lnTo>
                  <a:pt x="53803" y="997535"/>
                </a:lnTo>
                <a:lnTo>
                  <a:pt x="57273" y="995225"/>
                </a:lnTo>
                <a:lnTo>
                  <a:pt x="42318" y="972760"/>
                </a:lnTo>
                <a:close/>
              </a:path>
              <a:path w="1565275" h="1047114">
                <a:moveTo>
                  <a:pt x="57273" y="995225"/>
                </a:moveTo>
                <a:lnTo>
                  <a:pt x="53803" y="997535"/>
                </a:lnTo>
                <a:lnTo>
                  <a:pt x="66118" y="1016036"/>
                </a:lnTo>
                <a:lnTo>
                  <a:pt x="69588" y="1013727"/>
                </a:lnTo>
                <a:lnTo>
                  <a:pt x="57273" y="995225"/>
                </a:lnTo>
                <a:close/>
              </a:path>
              <a:path w="1565275" h="1047114">
                <a:moveTo>
                  <a:pt x="69588" y="1013727"/>
                </a:moveTo>
                <a:lnTo>
                  <a:pt x="66118" y="1016036"/>
                </a:lnTo>
                <a:lnTo>
                  <a:pt x="71125" y="1016036"/>
                </a:lnTo>
                <a:lnTo>
                  <a:pt x="69588" y="1013727"/>
                </a:lnTo>
                <a:close/>
              </a:path>
              <a:path w="1565275" h="1047114">
                <a:moveTo>
                  <a:pt x="127806" y="948274"/>
                </a:moveTo>
                <a:lnTo>
                  <a:pt x="57273" y="995225"/>
                </a:lnTo>
                <a:lnTo>
                  <a:pt x="69588" y="1013727"/>
                </a:lnTo>
                <a:lnTo>
                  <a:pt x="140122" y="966776"/>
                </a:lnTo>
                <a:lnTo>
                  <a:pt x="127806" y="948274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70" name="object 654"/>
          <p:cNvSpPr/>
          <p:nvPr/>
        </p:nvSpPr>
        <p:spPr>
          <a:xfrm>
            <a:off x="2812320" y="3282480"/>
            <a:ext cx="730080" cy="249120"/>
          </a:xfrm>
          <a:prstGeom prst="rect">
            <a:avLst/>
          </a:prstGeom>
          <a:solidFill>
            <a:srgbClr val="005E0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lang="en-US" sz="3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00" b="0" u="none" strike="noStrike" spc="20">
                <a:solidFill>
                  <a:srgbClr val="FFFFFF"/>
                </a:solidFill>
                <a:effectLst/>
                <a:uFillTx/>
                <a:latin typeface="Arial"/>
              </a:rPr>
              <a:t>FCC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08720" indent="101520">
              <a:lnSpc>
                <a:spcPct val="105000"/>
              </a:lnSpc>
              <a:spcBef>
                <a:spcPts val="96"/>
              </a:spcBef>
              <a:tabLst>
                <a:tab pos="0" algn="l"/>
              </a:tabLst>
            </a:pP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91 km  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i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cu</a:t>
            </a:r>
            <a:r>
              <a:rPr lang="en-US" sz="400" b="0" u="none" strike="noStrike" spc="40">
                <a:solidFill>
                  <a:srgbClr val="FFFFFF"/>
                </a:solidFill>
                <a:effectLst/>
                <a:uFillTx/>
                <a:latin typeface="Arial"/>
              </a:rPr>
              <a:t>m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f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ence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71" name="object 655"/>
          <p:cNvSpPr/>
          <p:nvPr/>
        </p:nvSpPr>
        <p:spPr>
          <a:xfrm>
            <a:off x="2812320" y="6548760"/>
            <a:ext cx="730080" cy="245520"/>
          </a:xfrm>
          <a:prstGeom prst="rect">
            <a:avLst/>
          </a:prstGeom>
          <a:solidFill>
            <a:srgbClr val="005E0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49"/>
              </a:spcBef>
            </a:pPr>
            <a:r>
              <a:rPr lang="en-US" sz="400" b="0" u="none" strike="noStrike" spc="20">
                <a:solidFill>
                  <a:srgbClr val="FFFFFF"/>
                </a:solidFill>
                <a:effectLst/>
                <a:uFillTx/>
                <a:latin typeface="Arial"/>
              </a:rPr>
              <a:t>FCC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08720" indent="101520">
              <a:lnSpc>
                <a:spcPct val="105000"/>
              </a:lnSpc>
              <a:spcBef>
                <a:spcPts val="99"/>
              </a:spcBef>
              <a:tabLst>
                <a:tab pos="0" algn="l"/>
              </a:tabLst>
            </a:pP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91 km  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i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cu</a:t>
            </a:r>
            <a:r>
              <a:rPr lang="en-US" sz="400" b="0" u="none" strike="noStrike" spc="40">
                <a:solidFill>
                  <a:srgbClr val="FFFFFF"/>
                </a:solidFill>
                <a:effectLst/>
                <a:uFillTx/>
                <a:latin typeface="Arial"/>
              </a:rPr>
              <a:t>m</a:t>
            </a:r>
            <a:r>
              <a:rPr lang="en-US" sz="400" b="0" u="none" strike="noStrike" spc="11">
                <a:solidFill>
                  <a:srgbClr val="FFFFFF"/>
                </a:solidFill>
                <a:effectLst/>
                <a:uFillTx/>
                <a:latin typeface="Arial"/>
              </a:rPr>
              <a:t>f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</a:t>
            </a:r>
            <a:r>
              <a:rPr lang="en-US" sz="400" b="0" u="none" strike="noStrike" spc="14">
                <a:solidFill>
                  <a:srgbClr val="FFFFFF"/>
                </a:solidFill>
                <a:effectLst/>
                <a:uFillTx/>
                <a:latin typeface="Arial"/>
              </a:rPr>
              <a:t>r</a:t>
            </a:r>
            <a:r>
              <a:rPr lang="en-US" sz="400" b="0" u="none" strike="noStrike" spc="26">
                <a:solidFill>
                  <a:srgbClr val="FFFFFF"/>
                </a:solidFill>
                <a:effectLst/>
                <a:uFillTx/>
                <a:latin typeface="Arial"/>
              </a:rPr>
              <a:t>ence</a:t>
            </a:r>
            <a:endParaRPr lang="en-US" sz="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72" name="object 656"/>
          <p:cNvSpPr/>
          <p:nvPr/>
        </p:nvSpPr>
        <p:spPr>
          <a:xfrm>
            <a:off x="1745640" y="1463400"/>
            <a:ext cx="11513160" cy="6766200"/>
          </a:xfrm>
          <a:custGeom>
            <a:avLst/>
            <a:gdLst>
              <a:gd name="textAreaLeft" fmla="*/ 0 w 11513160"/>
              <a:gd name="textAreaRight" fmla="*/ 11513520 w 11513160"/>
              <a:gd name="textAreaTop" fmla="*/ 0 h 6766200"/>
              <a:gd name="textAreaBottom" fmla="*/ 6766560 h 6766200"/>
            </a:gdLst>
            <a:ahLst/>
            <a:cxnLst/>
            <a:rect l="textAreaLeft" t="textAreaTop" r="textAreaRight" b="textAreaBottom"/>
            <a:pathLst>
              <a:path w="9084310" h="5339080">
                <a:moveTo>
                  <a:pt x="0" y="0"/>
                </a:moveTo>
                <a:lnTo>
                  <a:pt x="9083827" y="0"/>
                </a:lnTo>
                <a:lnTo>
                  <a:pt x="9083827" y="5338580"/>
                </a:lnTo>
                <a:lnTo>
                  <a:pt x="0" y="5338580"/>
                </a:lnTo>
                <a:lnTo>
                  <a:pt x="0" y="0"/>
                </a:lnTo>
                <a:close/>
              </a:path>
            </a:pathLst>
          </a:custGeom>
          <a:noFill/>
          <a:ln w="38160">
            <a:solidFill>
              <a:srgbClr val="00009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3" name="object 657"/>
          <p:cNvSpPr/>
          <p:nvPr/>
        </p:nvSpPr>
        <p:spPr>
          <a:xfrm>
            <a:off x="6283080" y="7921440"/>
            <a:ext cx="1717920" cy="19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[original: K.</a:t>
            </a:r>
            <a:r>
              <a:rPr lang="en-US" sz="1200" b="0" u="none" strike="noStrike" spc="-99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Jakobs]</a:t>
            </a:r>
          </a:p>
        </p:txBody>
      </p:sp>
      <p:sp>
        <p:nvSpPr>
          <p:cNvPr id="1074" name="Straight Connector 1073"/>
          <p:cNvSpPr/>
          <p:nvPr/>
        </p:nvSpPr>
        <p:spPr>
          <a:xfrm flipH="1">
            <a:off x="7993440" y="4088160"/>
            <a:ext cx="1983960" cy="1326960"/>
          </a:xfrm>
          <a:prstGeom prst="line">
            <a:avLst/>
          </a:prstGeom>
          <a:ln w="3672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5" name="Straight Connector 1074"/>
          <p:cNvSpPr/>
          <p:nvPr/>
        </p:nvSpPr>
        <p:spPr>
          <a:xfrm flipH="1">
            <a:off x="4343400" y="4088160"/>
            <a:ext cx="5634000" cy="1474920"/>
          </a:xfrm>
          <a:prstGeom prst="line">
            <a:avLst/>
          </a:prstGeom>
          <a:ln w="36720">
            <a:solidFill>
              <a:srgbClr val="3465A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E445542-8B4D-4F20-95F2-ABBB91720E2D}" type="slidenum">
              <a:rPr/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Reminder – The traffic light plot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7" name="Espace réservé du numéro de diapositive 4_ 4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F99B17C5-BE04-4807-A456-2A2C40683987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51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78" name="Picture 107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7400" y="1587600"/>
            <a:ext cx="14429160" cy="5486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4DD3B95-84EA-4BCF-B19F-75D0768D28F9}" type="slidenum">
              <a:rPr/>
              <a:t>51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TextBox 566"/>
          <p:cNvSpPr/>
          <p:nvPr/>
        </p:nvSpPr>
        <p:spPr>
          <a:xfrm>
            <a:off x="4226400" y="2852280"/>
            <a:ext cx="279360" cy="213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0" name="TextBox 567"/>
          <p:cNvSpPr/>
          <p:nvPr/>
        </p:nvSpPr>
        <p:spPr>
          <a:xfrm>
            <a:off x="6405120" y="3737880"/>
            <a:ext cx="2571120" cy="8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320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Backup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PlaceHolder 1"/>
          <p:cNvSpPr>
            <a:spLocks noGrp="1"/>
          </p:cNvSpPr>
          <p:nvPr>
            <p:ph type="sldNum" idx="23"/>
          </p:nvPr>
        </p:nvSpPr>
        <p:spPr>
          <a:xfrm>
            <a:off x="14878800" y="8244000"/>
            <a:ext cx="178200" cy="331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232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B8BCDE91-122A-4928-B1B2-B604AD8F856A}" type="slidenum">
              <a:rPr lang="en-US" sz="232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53</a:t>
            </a:fld>
            <a:endParaRPr lang="en-US" sz="2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82" name="PlaceHolder 2"/>
          <p:cNvSpPr>
            <a:spLocks noGrp="1"/>
          </p:cNvSpPr>
          <p:nvPr>
            <p:ph type="title"/>
          </p:nvPr>
        </p:nvSpPr>
        <p:spPr>
          <a:xfrm>
            <a:off x="525240" y="45072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FR" sz="3859" b="0" u="none" strike="noStrike">
                <a:solidFill>
                  <a:srgbClr val="548121"/>
                </a:solidFill>
                <a:effectLst/>
                <a:uFillTx/>
                <a:latin typeface="Arial"/>
                <a:ea typeface="DejaVu Sans"/>
              </a:rPr>
              <a:t>LCVision EPPSU documents</a:t>
            </a:r>
            <a:endParaRPr lang="en-US" sz="3859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83" name="Google Shape;55;p13" descr="Google Shape;55;p13"/>
          <p:cNvPicPr/>
          <p:nvPr/>
        </p:nvPicPr>
        <p:blipFill>
          <a:blip r:embed="rId2"/>
          <a:stretch/>
        </p:blipFill>
        <p:spPr>
          <a:xfrm>
            <a:off x="269640" y="1047240"/>
            <a:ext cx="9833400" cy="655488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1084" name="Google Shape;57;p13"/>
          <p:cNvSpPr/>
          <p:nvPr/>
        </p:nvSpPr>
        <p:spPr>
          <a:xfrm>
            <a:off x="3181680" y="4307400"/>
            <a:ext cx="4145760" cy="125604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LC Physics Case &amp; long-term vision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5" name="Google Shape;58;p13"/>
          <p:cNvSpPr/>
          <p:nvPr/>
        </p:nvSpPr>
        <p:spPr>
          <a:xfrm>
            <a:off x="3181680" y="558468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LCF @ CERN 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6" name="Google Shape;62;p13"/>
          <p:cNvSpPr/>
          <p:nvPr/>
        </p:nvSpPr>
        <p:spPr>
          <a:xfrm>
            <a:off x="11120040" y="286632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56924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C</a:t>
            </a:r>
            <a:r>
              <a:rPr lang="en-FR" sz="3089" b="0" u="none" strike="noStrike" baseline="30000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3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7" name="Google Shape;64;p13"/>
          <p:cNvSpPr/>
          <p:nvPr/>
        </p:nvSpPr>
        <p:spPr>
          <a:xfrm>
            <a:off x="11133360" y="429012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HALHF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8" name="Google Shape;65;p13"/>
          <p:cNvSpPr/>
          <p:nvPr/>
        </p:nvSpPr>
        <p:spPr>
          <a:xfrm>
            <a:off x="11149920" y="578376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10 TeV Wakefield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9" name="Google Shape;68;p13"/>
          <p:cNvSpPr/>
          <p:nvPr/>
        </p:nvSpPr>
        <p:spPr>
          <a:xfrm>
            <a:off x="8376840" y="3492000"/>
            <a:ext cx="2200320" cy="102132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defTabSz="1219320">
              <a:lnSpc>
                <a:spcPct val="100000"/>
              </a:lnSpc>
            </a:pPr>
            <a:r>
              <a:rPr lang="en-FR" sz="2320" b="0" u="none" strike="noStrike">
                <a:solidFill>
                  <a:srgbClr val="CC0000"/>
                </a:solidFill>
                <a:effectLst/>
                <a:uFillTx/>
                <a:latin typeface="Arial"/>
                <a:ea typeface="DejaVu Sans"/>
              </a:rPr>
              <a:t>Technologies and upgrades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0" name="Google Shape;61;p13"/>
          <p:cNvSpPr/>
          <p:nvPr/>
        </p:nvSpPr>
        <p:spPr>
          <a:xfrm>
            <a:off x="11120040" y="143784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CLIC at CERN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1" name="Google Shape;67;p13"/>
          <p:cNvSpPr/>
          <p:nvPr/>
        </p:nvSpPr>
        <p:spPr>
          <a:xfrm flipH="1">
            <a:off x="6927480" y="4408920"/>
            <a:ext cx="3502080" cy="618120"/>
          </a:xfrm>
          <a:prstGeom prst="line">
            <a:avLst/>
          </a:prstGeom>
          <a:ln w="3816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480" tIns="78480" rIns="78480" bIns="78480" anchor="t">
            <a:noAutofit/>
          </a:bodyPr>
          <a:lstStyle/>
          <a:p>
            <a:endParaRPr lang="en-FR" sz="2320" b="0" u="none" strike="noStrik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92" name="Google Shape;66;p13"/>
          <p:cNvSpPr/>
          <p:nvPr/>
        </p:nvSpPr>
        <p:spPr>
          <a:xfrm>
            <a:off x="10404360" y="333000"/>
            <a:ext cx="596880" cy="8153640"/>
          </a:xfrm>
          <a:custGeom>
            <a:avLst/>
            <a:gdLst>
              <a:gd name="textAreaLeft" fmla="*/ 0 w 596880"/>
              <a:gd name="textAreaRight" fmla="*/ 598680 w 596880"/>
              <a:gd name="textAreaTop" fmla="*/ 0 h 8153640"/>
              <a:gd name="textAreaBottom" fmla="*/ 8155440 h 81536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245"/>
                  <a:pt x="10800" y="20807"/>
                </a:cubicBezTo>
                <a:lnTo>
                  <a:pt x="10800" y="11593"/>
                </a:lnTo>
                <a:cubicBezTo>
                  <a:pt x="10800" y="11155"/>
                  <a:pt x="5965" y="10800"/>
                  <a:pt x="0" y="10800"/>
                </a:cubicBezTo>
                <a:cubicBezTo>
                  <a:pt x="5965" y="10800"/>
                  <a:pt x="10800" y="10445"/>
                  <a:pt x="10800" y="10007"/>
                </a:cubicBezTo>
                <a:lnTo>
                  <a:pt x="10800" y="793"/>
                </a:lnTo>
                <a:cubicBezTo>
                  <a:pt x="10800" y="355"/>
                  <a:pt x="15635" y="0"/>
                  <a:pt x="21600" y="0"/>
                </a:cubicBezTo>
              </a:path>
            </a:pathLst>
          </a:custGeom>
          <a:noFill/>
          <a:ln w="38160">
            <a:solidFill>
              <a:srgbClr val="CC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480" tIns="78480" rIns="78480" bIns="78480" anchor="ctr">
            <a:noAutofit/>
          </a:bodyPr>
          <a:lstStyle/>
          <a:p>
            <a:endParaRPr lang="en-FR" sz="2320" b="0" u="none" strike="noStrik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93" name="Google Shape;61;p13"/>
          <p:cNvSpPr/>
          <p:nvPr/>
        </p:nvSpPr>
        <p:spPr>
          <a:xfrm>
            <a:off x="11198880" y="732672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Beyond Collider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4" name="Google Shape;61;p13"/>
          <p:cNvSpPr/>
          <p:nvPr/>
        </p:nvSpPr>
        <p:spPr>
          <a:xfrm>
            <a:off x="11133360" y="293760"/>
            <a:ext cx="4145760" cy="785160"/>
          </a:xfrm>
          <a:prstGeom prst="rect">
            <a:avLst/>
          </a:prstGeom>
          <a:solidFill>
            <a:srgbClr val="FFFFFF"/>
          </a:solidFill>
          <a:ln w="12600">
            <a:noFill/>
          </a:ln>
          <a:effectLst>
            <a:outerShdw blurRad="76320" dist="2556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algn="ctr" defTabSz="1219320">
              <a:lnSpc>
                <a:spcPct val="100000"/>
              </a:lnSpc>
            </a:pPr>
            <a:r>
              <a:rPr lang="en-FR" sz="3090" b="0" u="none" strike="noStrike">
                <a:solidFill>
                  <a:srgbClr val="595959"/>
                </a:solidFill>
                <a:effectLst/>
                <a:uFillTx/>
                <a:latin typeface="Arial"/>
                <a:ea typeface="DejaVu Sans"/>
              </a:rPr>
              <a:t>ILC in Japan (IDT)</a:t>
            </a:r>
            <a:endParaRPr lang="en-US" sz="30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5" name="Google Shape;69;p13"/>
          <p:cNvSpPr/>
          <p:nvPr/>
        </p:nvSpPr>
        <p:spPr>
          <a:xfrm>
            <a:off x="454680" y="4642560"/>
            <a:ext cx="3119760" cy="1021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defTabSz="1569240">
              <a:lnSpc>
                <a:spcPct val="100000"/>
              </a:lnSpc>
            </a:pPr>
            <a:r>
              <a:rPr lang="en-FR" sz="2320" b="0" u="none" strike="noStrike">
                <a:solidFill>
                  <a:srgbClr val="1155CC"/>
                </a:solidFill>
                <a:effectLst/>
                <a:uFillTx/>
                <a:latin typeface="Arial"/>
                <a:ea typeface="DejaVu Sans"/>
              </a:rPr>
              <a:t>arxiv paper &amp; </a:t>
            </a:r>
            <a:br>
              <a:rPr sz="2320"/>
            </a:br>
            <a:r>
              <a:rPr lang="en-FR" sz="2320" b="0" u="none" strike="noStrike">
                <a:solidFill>
                  <a:srgbClr val="1155CC"/>
                </a:solidFill>
                <a:effectLst/>
                <a:uFillTx/>
                <a:latin typeface="Arial"/>
                <a:ea typeface="DejaVu Sans"/>
              </a:rPr>
              <a:t>EPPSU submission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6" name="Google Shape;70;p13"/>
          <p:cNvSpPr/>
          <p:nvPr/>
        </p:nvSpPr>
        <p:spPr>
          <a:xfrm>
            <a:off x="2654280" y="4910400"/>
            <a:ext cx="859320" cy="360"/>
          </a:xfrm>
          <a:prstGeom prst="line">
            <a:avLst/>
          </a:prstGeom>
          <a:ln w="38160">
            <a:solidFill>
              <a:srgbClr val="1155CC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480" tIns="0" rIns="78480" bIns="0" anchor="t">
            <a:noAutofit/>
          </a:bodyPr>
          <a:lstStyle/>
          <a:p>
            <a:endParaRPr lang="en-FR" sz="2320" b="0" u="none" strike="noStrik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97" name="Google Shape;69;p13"/>
          <p:cNvSpPr/>
          <p:nvPr/>
        </p:nvSpPr>
        <p:spPr>
          <a:xfrm>
            <a:off x="264600" y="6275520"/>
            <a:ext cx="3119760" cy="1021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6960" tIns="156960" rIns="156960" bIns="156960" anchor="t">
            <a:spAutoFit/>
          </a:bodyPr>
          <a:lstStyle/>
          <a:p>
            <a:pPr defTabSz="1219320">
              <a:lnSpc>
                <a:spcPct val="100000"/>
              </a:lnSpc>
            </a:pPr>
            <a:r>
              <a:rPr lang="en-FR" sz="2320" b="0" u="none" strike="noStrike">
                <a:solidFill>
                  <a:srgbClr val="1155CC"/>
                </a:solidFill>
                <a:effectLst/>
                <a:uFillTx/>
                <a:latin typeface="Arial"/>
                <a:ea typeface="DejaVu Sans"/>
              </a:rPr>
              <a:t>EPPSU submission &amp; back-up document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8" name="Google Shape;70;p13"/>
          <p:cNvSpPr/>
          <p:nvPr/>
        </p:nvSpPr>
        <p:spPr>
          <a:xfrm flipV="1">
            <a:off x="2761560" y="6099480"/>
            <a:ext cx="849600" cy="338040"/>
          </a:xfrm>
          <a:prstGeom prst="line">
            <a:avLst/>
          </a:prstGeom>
          <a:ln w="38160">
            <a:solidFill>
              <a:srgbClr val="1155CC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480" tIns="78480" rIns="78480" bIns="78480" anchor="t">
            <a:noAutofit/>
          </a:bodyPr>
          <a:lstStyle/>
          <a:p>
            <a:endParaRPr lang="en-FR" sz="2320" b="0" u="none" strike="noStrik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099" name="pasted-movie.png" descr="pasted-movie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30400" y="2731680"/>
            <a:ext cx="2711160" cy="82836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1100" name="arxiv:2504.01434"/>
          <p:cNvSpPr/>
          <p:nvPr/>
        </p:nvSpPr>
        <p:spPr>
          <a:xfrm>
            <a:off x="12597480" y="637524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arxiv:2504.01434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1" name="arxiv:2503.24049"/>
          <p:cNvSpPr/>
          <p:nvPr/>
        </p:nvSpPr>
        <p:spPr>
          <a:xfrm>
            <a:off x="6989400" y="574992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arxiv:2503.24049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2" name="arxiv:2503.24168"/>
          <p:cNvSpPr/>
          <p:nvPr/>
        </p:nvSpPr>
        <p:spPr>
          <a:xfrm>
            <a:off x="10542600" y="199296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arxiv:2503.24168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3" name="arxiv:2503.23489"/>
          <p:cNvSpPr/>
          <p:nvPr/>
        </p:nvSpPr>
        <p:spPr>
          <a:xfrm>
            <a:off x="10542600" y="481788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arxiv:2503.23489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4" name="arxiv:2503.21857"/>
          <p:cNvSpPr/>
          <p:nvPr/>
        </p:nvSpPr>
        <p:spPr>
          <a:xfrm>
            <a:off x="13059720" y="199296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arxiv:2503.21857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5" name="arxiv:2503.20214"/>
          <p:cNvSpPr/>
          <p:nvPr/>
        </p:nvSpPr>
        <p:spPr>
          <a:xfrm>
            <a:off x="10137600" y="637524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arxiv:2503.20214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6" name="arxiv:2503.19880"/>
          <p:cNvSpPr/>
          <p:nvPr/>
        </p:nvSpPr>
        <p:spPr>
          <a:xfrm>
            <a:off x="13204800" y="487692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arxiv:2503.19880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7" name="arxiv:2503.19983"/>
          <p:cNvSpPr/>
          <p:nvPr/>
        </p:nvSpPr>
        <p:spPr>
          <a:xfrm>
            <a:off x="6022440" y="410004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arxiv:2503.19983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8" name="arxiv:2503.20829"/>
          <p:cNvSpPr/>
          <p:nvPr/>
        </p:nvSpPr>
        <p:spPr>
          <a:xfrm>
            <a:off x="13345920" y="3291480"/>
            <a:ext cx="237420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arxiv:2503.20829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9" name="arxiv:2504.XXX"/>
          <p:cNvSpPr/>
          <p:nvPr/>
        </p:nvSpPr>
        <p:spPr>
          <a:xfrm>
            <a:off x="9381960" y="819720"/>
            <a:ext cx="214452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arxiv:2504.XXX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0" name="https://cds.cern.ch/record/2927631"/>
          <p:cNvSpPr/>
          <p:nvPr/>
        </p:nvSpPr>
        <p:spPr>
          <a:xfrm>
            <a:off x="10062360" y="7881120"/>
            <a:ext cx="4646520" cy="443880"/>
          </a:xfrm>
          <a:prstGeom prst="rect">
            <a:avLst/>
          </a:prstGeom>
          <a:solidFill>
            <a:srgbClr val="FFFB0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58680" tIns="45000" rIns="5868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FR" sz="2320" b="0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https://cds.cern.ch/record/2927631</a:t>
            </a:r>
            <a:endParaRPr lang="en-US" sz="232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1" name="PlaceHolder 3"/>
          <p:cNvSpPr>
            <a:spLocks noGrp="1"/>
          </p:cNvSpPr>
          <p:nvPr>
            <p:ph/>
          </p:nvPr>
        </p:nvSpPr>
        <p:spPr>
          <a:xfrm>
            <a:off x="525240" y="1054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… and relation to other inputs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A Linear Collider at CERN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1" name="Picture 16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87800" y="1047960"/>
            <a:ext cx="8330040" cy="4206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2" name="Picture 16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4000" y="5833800"/>
            <a:ext cx="8065080" cy="2560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3" name="Picture 16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516600" y="5597280"/>
            <a:ext cx="4142160" cy="2926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4" name="TextBox 163"/>
          <p:cNvSpPr txBox="1"/>
          <p:nvPr/>
        </p:nvSpPr>
        <p:spPr>
          <a:xfrm>
            <a:off x="4987080" y="5715000"/>
            <a:ext cx="278532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“ILC like” based on SCRF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0873440" y="7654680"/>
            <a:ext cx="2990219" cy="367878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“</a:t>
            </a:r>
            <a:r>
              <a:rPr lang="en-US" dirty="0">
                <a:solidFill>
                  <a:srgbClr val="0000FF"/>
                </a:solidFill>
                <a:latin typeface="Arial"/>
              </a:rPr>
              <a:t>CLIC</a:t>
            </a:r>
            <a:r>
              <a:rPr lang="en-US" sz="18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like” based on NCRF</a:t>
            </a: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203FA24-985B-4F84-ABF2-0C664F4CBE44}" type="slidenum">
              <a:rPr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 – Progress in SCRF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7" name="図 38" descr="グラフ, 散布図&#10;&#10;自動的に生成された説明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179560" y="2817720"/>
            <a:ext cx="2458080" cy="1806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8" name="Picture 23"/>
          <p:cNvPicPr/>
          <p:nvPr/>
        </p:nvPicPr>
        <p:blipFill>
          <a:blip r:embed="rId3"/>
          <a:stretch/>
        </p:blipFill>
        <p:spPr>
          <a:xfrm>
            <a:off x="1023480" y="3526920"/>
            <a:ext cx="1876320" cy="1483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9" name="矢印: 右 22"/>
          <p:cNvSpPr/>
          <p:nvPr/>
        </p:nvSpPr>
        <p:spPr>
          <a:xfrm>
            <a:off x="3550680" y="5521320"/>
            <a:ext cx="7538400" cy="3110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790" b="0" u="none" strike="noStrike">
              <a:solidFill>
                <a:schemeClr val="lt1"/>
              </a:solidFill>
              <a:effectLst/>
              <a:uFillTx/>
              <a:latin typeface="Arial Unicode MS"/>
              <a:ea typeface="Arial Unicode MS"/>
            </a:endParaRPr>
          </a:p>
        </p:txBody>
      </p:sp>
      <p:sp>
        <p:nvSpPr>
          <p:cNvPr id="170" name="矢印: 右 21"/>
          <p:cNvSpPr/>
          <p:nvPr/>
        </p:nvSpPr>
        <p:spPr>
          <a:xfrm>
            <a:off x="2493360" y="2019600"/>
            <a:ext cx="8553240" cy="2872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790" b="0" u="none" strike="noStrike">
              <a:solidFill>
                <a:schemeClr val="lt1"/>
              </a:solidFill>
              <a:effectLst/>
              <a:uFillTx/>
              <a:latin typeface="Arial Unicode MS"/>
              <a:ea typeface="Arial Unicode MS"/>
            </a:endParaRPr>
          </a:p>
        </p:txBody>
      </p:sp>
      <p:sp>
        <p:nvSpPr>
          <p:cNvPr id="171" name="四角形: 角を丸くする 4"/>
          <p:cNvSpPr/>
          <p:nvPr/>
        </p:nvSpPr>
        <p:spPr>
          <a:xfrm>
            <a:off x="3481200" y="1757160"/>
            <a:ext cx="1757880" cy="87264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400" b="0" u="none" strike="noStrike">
                <a:solidFill>
                  <a:srgbClr val="FF0000"/>
                </a:solidFill>
                <a:effectLst/>
                <a:uFillTx/>
                <a:latin typeface="Arial Unicode MS"/>
                <a:ea typeface="Arial Unicode MS"/>
              </a:rPr>
              <a:t>Yield evaluation of cavities based on TDR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四角形: 角を丸くする 8"/>
          <p:cNvSpPr/>
          <p:nvPr/>
        </p:nvSpPr>
        <p:spPr>
          <a:xfrm>
            <a:off x="3717000" y="5501880"/>
            <a:ext cx="1473840" cy="36036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4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Eng. design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四角形: 角を丸くする 11"/>
          <p:cNvSpPr/>
          <p:nvPr/>
        </p:nvSpPr>
        <p:spPr>
          <a:xfrm>
            <a:off x="5400360" y="1972440"/>
            <a:ext cx="2426040" cy="463860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Euro-XFEL Operation (Europe)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~800 cavities/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~100 Modules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LCLS-II Construction (USA)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~280 cavities/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~35 Modules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四角形: 角を丸くする 12"/>
          <p:cNvSpPr/>
          <p:nvPr/>
        </p:nvSpPr>
        <p:spPr>
          <a:xfrm>
            <a:off x="8008560" y="1756440"/>
            <a:ext cx="2474640" cy="69804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4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High performance and cost reduction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四角形: 角を丸くする 13"/>
          <p:cNvSpPr/>
          <p:nvPr/>
        </p:nvSpPr>
        <p:spPr>
          <a:xfrm>
            <a:off x="11182320" y="1806840"/>
            <a:ext cx="1841040" cy="5641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Cavity manufacturing, performance demonstration (Yield demonstration in three areas)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Demonstration of cryomodule 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Arial Unicode MS"/>
                <a:ea typeface="Arial Unicode MS"/>
              </a:rPr>
              <a:t>assembly, transfer, and performance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テキスト ボックス 9"/>
          <p:cNvSpPr/>
          <p:nvPr/>
        </p:nvSpPr>
        <p:spPr>
          <a:xfrm>
            <a:off x="1490760" y="1916640"/>
            <a:ext cx="743760" cy="33408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60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Cavity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7" name="テキスト ボックス 14"/>
          <p:cNvSpPr/>
          <p:nvPr/>
        </p:nvSpPr>
        <p:spPr>
          <a:xfrm>
            <a:off x="1846800" y="5422320"/>
            <a:ext cx="1273320" cy="33408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60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Cryomodule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テキスト ボックス 15"/>
          <p:cNvSpPr/>
          <p:nvPr/>
        </p:nvSpPr>
        <p:spPr>
          <a:xfrm>
            <a:off x="2955240" y="1233360"/>
            <a:ext cx="4715640" cy="362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ja-JP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～</a:t>
            </a:r>
            <a:r>
              <a:rPr lang="en-US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2017</a:t>
            </a:r>
            <a:endParaRPr lang="en-US" sz="17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テキスト ボックス 16"/>
          <p:cNvSpPr/>
          <p:nvPr/>
        </p:nvSpPr>
        <p:spPr>
          <a:xfrm>
            <a:off x="7654680" y="1255680"/>
            <a:ext cx="3309840" cy="362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2018</a:t>
            </a:r>
            <a:r>
              <a:rPr lang="ja-JP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～</a:t>
            </a:r>
            <a:r>
              <a:rPr lang="en-US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2021</a:t>
            </a:r>
            <a:endParaRPr lang="en-US" sz="17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0" name="テキスト ボックス 17"/>
          <p:cNvSpPr/>
          <p:nvPr/>
        </p:nvSpPr>
        <p:spPr>
          <a:xfrm>
            <a:off x="10979280" y="1227600"/>
            <a:ext cx="2041920" cy="362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790" b="1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Pre-lab</a:t>
            </a:r>
            <a:endParaRPr lang="en-US" sz="179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四角形: 角を丸くする 18"/>
          <p:cNvSpPr/>
          <p:nvPr/>
        </p:nvSpPr>
        <p:spPr>
          <a:xfrm>
            <a:off x="8026200" y="5533200"/>
            <a:ext cx="2611440" cy="41004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55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400" b="0" u="none" strike="noStrike">
                <a:solidFill>
                  <a:schemeClr val="dk1"/>
                </a:solidFill>
                <a:effectLst/>
                <a:uFillTx/>
                <a:latin typeface="Arial Unicode MS"/>
                <a:ea typeface="Arial Unicode MS"/>
              </a:rPr>
              <a:t>Module assembly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2" name="図 2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04520" y="6133320"/>
            <a:ext cx="2514960" cy="1347840"/>
          </a:xfrm>
          <a:prstGeom prst="rect">
            <a:avLst/>
          </a:prstGeom>
          <a:noFill/>
          <a:ln w="0">
            <a:solidFill>
              <a:srgbClr val="3366FF"/>
            </a:solidFill>
          </a:ln>
        </p:spPr>
      </p:pic>
      <p:pic>
        <p:nvPicPr>
          <p:cNvPr id="183" name="Picture 2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31000" y="7586280"/>
            <a:ext cx="1447920" cy="640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4" name="Content Placeholder 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15000" y="7462440"/>
            <a:ext cx="1245240" cy="806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Picture 25" descr="TESLA cavity 20100627_top_B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72360" y="2422080"/>
            <a:ext cx="2405160" cy="401040"/>
          </a:xfrm>
          <a:prstGeom prst="rect">
            <a:avLst/>
          </a:prstGeom>
          <a:noFill/>
          <a:ln w="19080">
            <a:noFill/>
          </a:ln>
        </p:spPr>
      </p:pic>
      <p:pic>
        <p:nvPicPr>
          <p:cNvPr id="186" name="図 28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631840" y="2221560"/>
            <a:ext cx="1831320" cy="1222920"/>
          </a:xfrm>
          <a:prstGeom prst="rect">
            <a:avLst/>
          </a:prstGeom>
          <a:noFill/>
          <a:ln w="28440">
            <a:noFill/>
          </a:ln>
        </p:spPr>
      </p:pic>
      <p:pic>
        <p:nvPicPr>
          <p:cNvPr id="187" name="Picture 26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08160" y="4358520"/>
            <a:ext cx="1802160" cy="1319400"/>
          </a:xfrm>
          <a:prstGeom prst="rect">
            <a:avLst/>
          </a:prstGeom>
          <a:noFill/>
          <a:ln w="28440">
            <a:noFill/>
          </a:ln>
        </p:spPr>
      </p:pic>
      <p:sp>
        <p:nvSpPr>
          <p:cNvPr id="188" name="テキスト ボックス 32"/>
          <p:cNvSpPr/>
          <p:nvPr/>
        </p:nvSpPr>
        <p:spPr>
          <a:xfrm>
            <a:off x="855000" y="2871360"/>
            <a:ext cx="2796480" cy="59364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1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The mass production of European XFEL has reached ≥ 83% of the ILC specification yield (90%).</a:t>
            </a:r>
            <a:r>
              <a:rPr lang="zh-CN" sz="11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　</a:t>
            </a:r>
            <a:endParaRPr lang="en-US" sz="1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9" name="テキスト ボックス 33"/>
          <p:cNvSpPr/>
          <p:nvPr/>
        </p:nvSpPr>
        <p:spPr>
          <a:xfrm>
            <a:off x="8087760" y="2420640"/>
            <a:ext cx="297900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Arial Unicode MS"/>
                <a:ea typeface="Arial Unicode MS"/>
              </a:rPr>
              <a:t>US-Japan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: high performance with new surface treatment, etc.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0" name="図 36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261800" y="6402600"/>
            <a:ext cx="2910240" cy="1290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1" name="吹き出し: 角を丸めた四角形 2"/>
          <p:cNvSpPr/>
          <p:nvPr/>
        </p:nvSpPr>
        <p:spPr>
          <a:xfrm>
            <a:off x="5583960" y="6904080"/>
            <a:ext cx="2319120" cy="709920"/>
          </a:xfrm>
          <a:prstGeom prst="wedgeRoundRectCallout">
            <a:avLst>
              <a:gd name="adj1" fmla="val -12908"/>
              <a:gd name="adj2" fmla="val -9042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Arial Unicode MS"/>
                <a:ea typeface="Arial Unicode MS"/>
              </a:rPr>
              <a:t>Realized through international cooperation and procurement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2" name="テキスト ボックス 40"/>
          <p:cNvSpPr/>
          <p:nvPr/>
        </p:nvSpPr>
        <p:spPr>
          <a:xfrm>
            <a:off x="8101080" y="7590240"/>
            <a:ext cx="22042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Accelerator performance verification at KEK-STF2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3" name="図 3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155080" y="6041880"/>
            <a:ext cx="2150280" cy="1546200"/>
          </a:xfrm>
          <a:prstGeom prst="rect">
            <a:avLst/>
          </a:prstGeom>
          <a:noFill/>
          <a:ln w="0">
            <a:solidFill>
              <a:srgbClr val="00B050"/>
            </a:solidFill>
          </a:ln>
        </p:spPr>
      </p:pic>
      <p:sp>
        <p:nvSpPr>
          <p:cNvPr id="194" name="テキスト ボックス 39"/>
          <p:cNvSpPr/>
          <p:nvPr/>
        </p:nvSpPr>
        <p:spPr>
          <a:xfrm>
            <a:off x="7885800" y="5011560"/>
            <a:ext cx="33757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Final design is underway to comply with "High Pressure Gas Safety".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5" name="テキスト ボックス 43"/>
          <p:cNvSpPr/>
          <p:nvPr/>
        </p:nvSpPr>
        <p:spPr>
          <a:xfrm>
            <a:off x="7940880" y="4555440"/>
            <a:ext cx="3329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Arial Unicode MS"/>
                <a:ea typeface="Arial Unicode MS"/>
              </a:rPr>
              <a:t>Germany-Japan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: Improving Efficiency in Cavity Manufacturing.</a:t>
            </a:r>
            <a:r>
              <a:rPr lang="ja-JP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　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6" name="Picture 27" descr="https://ilc.kek.jp/LCoffice/OfficeAdmin/Test/images/Yamanaka_CFF140509m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243880" y="4188600"/>
            <a:ext cx="1895400" cy="456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7" name="星: 5 pt 47"/>
          <p:cNvSpPr/>
          <p:nvPr/>
        </p:nvSpPr>
        <p:spPr>
          <a:xfrm>
            <a:off x="9874080" y="3790440"/>
            <a:ext cx="178560" cy="23292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BBA34D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4280" rIns="90000" bIns="44280" anchor="ctr">
            <a:noAutofit/>
          </a:bodyPr>
          <a:lstStyle/>
          <a:p>
            <a:endParaRPr lang="en-US" sz="1790" b="0" u="none" strike="noStrike">
              <a:solidFill>
                <a:schemeClr val="lt1"/>
              </a:solidFill>
              <a:effectLst/>
              <a:uFillTx/>
              <a:latin typeface="Arial Unicode MS"/>
              <a:ea typeface="Arial Unicode MS"/>
            </a:endParaRPr>
          </a:p>
        </p:txBody>
      </p:sp>
      <p:sp>
        <p:nvSpPr>
          <p:cNvPr id="198" name="テキスト ボックス 48"/>
          <p:cNvSpPr/>
          <p:nvPr/>
        </p:nvSpPr>
        <p:spPr>
          <a:xfrm>
            <a:off x="9710280" y="4023720"/>
            <a:ext cx="41796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Arial Unicode MS"/>
                <a:ea typeface="Arial Unicode MS"/>
              </a:rPr>
              <a:t>ILC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9" name="Picture 37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318480" y="3495600"/>
            <a:ext cx="1945800" cy="1515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0" name="Rectangle 42"/>
          <p:cNvSpPr/>
          <p:nvPr/>
        </p:nvSpPr>
        <p:spPr>
          <a:xfrm>
            <a:off x="861120" y="5006520"/>
            <a:ext cx="2368080" cy="2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MS PGothic"/>
              </a:rPr>
              <a:t>European XFEL: 29 </a:t>
            </a:r>
            <a:r>
              <a:rPr lang="fr-FR" sz="1000" b="0" u="none" strike="noStrike">
                <a:solidFill>
                  <a:srgbClr val="000000"/>
                </a:solidFill>
                <a:effectLst/>
                <a:uFillTx/>
                <a:latin typeface="Abadi MT Condensed Light"/>
                <a:ea typeface="Times New Roman"/>
              </a:rPr>
              <a:t>± </a:t>
            </a:r>
            <a:r>
              <a:rPr lang="fr-FR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5.1 MV/m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Rectangle 44"/>
          <p:cNvSpPr/>
          <p:nvPr/>
        </p:nvSpPr>
        <p:spPr>
          <a:xfrm>
            <a:off x="3353400" y="4958640"/>
            <a:ext cx="2279880" cy="39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MS PGothic"/>
              </a:rPr>
              <a:t>LCLS-II: 18-21</a:t>
            </a:r>
            <a:r>
              <a:rPr lang="fr-FR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MV/m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                Q&gt;2.7 10</a:t>
            </a:r>
            <a:r>
              <a:rPr lang="fr-FR" sz="1000" b="0" u="none" strike="noStrike" baseline="30000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10</a:t>
            </a:r>
            <a:r>
              <a:rPr lang="fr-FR" sz="1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</a:t>
            </a:r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Slide Number Placeholder 10"/>
          <p:cNvSpPr txBox="1"/>
          <p:nvPr/>
        </p:nvSpPr>
        <p:spPr>
          <a:xfrm>
            <a:off x="12726360" y="7486200"/>
            <a:ext cx="1487880" cy="41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fld id="{74D517AA-59F4-485E-A269-8C8AD07E198D}" type="slidenum">
              <a:rPr lang="fr-FR" sz="1400" b="0" u="none" strike="noStrike">
                <a:solidFill>
                  <a:srgbClr val="FFFFFF"/>
                </a:solidFill>
                <a:effectLst/>
                <a:uFillTx/>
                <a:latin typeface="News Gothic MT"/>
                <a:ea typeface="Times New Roman"/>
              </a:rPr>
              <a:t>7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939600" y="3526920"/>
            <a:ext cx="14319360" cy="1502640"/>
          </a:xfrm>
          <a:prstGeom prst="rect">
            <a:avLst/>
          </a:prstGeom>
          <a:solidFill>
            <a:srgbClr val="FFFF00"/>
          </a:solidFill>
          <a:ln w="18360">
            <a:solidFill>
              <a:srgbClr val="0000FF"/>
            </a:solidFill>
            <a:round/>
          </a:ln>
        </p:spPr>
        <p:txBody>
          <a:bodyPr lIns="99000" tIns="54000" rIns="99000" bIns="54000" anchor="t">
            <a:spAutoFit/>
          </a:bodyPr>
          <a:lstStyle/>
          <a:p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8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   SCRF is mature technology benefitting from a worldwide network of expertise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A92C217-5089-4039-9BB9-803382E43C74}" type="slidenum">
              <a:rPr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 – Progress on CLIC technology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title"/>
          </p:nvPr>
        </p:nvSpPr>
        <p:spPr>
          <a:xfrm>
            <a:off x="767520" y="1332360"/>
            <a:ext cx="10512720" cy="431640"/>
          </a:xfrm>
          <a:prstGeom prst="rect">
            <a:avLst/>
          </a:prstGeom>
          <a:solidFill>
            <a:srgbClr val="002060"/>
          </a:solidFill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28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CLIC RF </a:t>
            </a:r>
            <a:endParaRPr lang="en-US" sz="2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06" name="Slide Number Placeholder 3"/>
          <p:cNvSpPr txBox="1"/>
          <p:nvPr/>
        </p:nvSpPr>
        <p:spPr>
          <a:xfrm>
            <a:off x="11899800" y="771624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 defTabSz="914400">
              <a:lnSpc>
                <a:spcPct val="100000"/>
              </a:lnSpc>
            </a:pPr>
            <a:fld id="{4100ABFF-CE48-4D06-8E67-3896EE5439ED}" type="slidenum">
              <a:rPr lang="en-US" sz="10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8</a:t>
            </a:fld>
            <a:endParaRPr lang="en-US" sz="1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7" name="CLIC baseline – a drive-beam based machine with an initial stage at 380 GeV…"/>
          <p:cNvSpPr/>
          <p:nvPr/>
        </p:nvSpPr>
        <p:spPr>
          <a:xfrm>
            <a:off x="1014120" y="2117160"/>
            <a:ext cx="7346160" cy="406836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5640" tIns="35640" rIns="35640" bIns="35640" anchor="ctr">
            <a:spAutoFit/>
          </a:bodyPr>
          <a:lstStyle/>
          <a:p>
            <a:pPr defTabSz="228600">
              <a:lnSpc>
                <a:spcPct val="100000"/>
              </a:lnSpc>
              <a:spcBef>
                <a:spcPts val="799"/>
              </a:spcBef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</a:rPr>
              <a:t>CLIC baseline – a drive-beam based machine with an initial stage at 380 GeV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7840" indent="-177840" defTabSz="22860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Times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RF challenges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03360" lvl="1" indent="-285840" defTabSz="22860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 High-current drive beam bunched at 12 GHz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03360" lvl="1" indent="-285840" defTabSz="22860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 Power transfer and main-beam acceleration, efficient RF power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03360" lvl="1" indent="-285840" defTabSz="22860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 Towards 100 MV/m gradient in main-beam X-band cavities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7840" indent="-177840" defTabSz="22860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Times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The CTF3 (CLIC Test Facility at CERN) programme addressed all two-beam issues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7840" indent="-177840" defTabSz="22860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Times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X-band technology developed and verified with prototyping, test-stands, and use in smaller systems and linacs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7840" indent="-177840" defTabSz="22860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Times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Two C-band XFELS (SACLA and SwissFEL – the latter particularly relevant) now operational: large-scale demonstrations of normal-conducting, high-frequency, low-emittance linacs. Also ongoing, 1 GeV X-band linac at LNF (EUPRAXIA)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7840" indent="-177840" defTabSz="22860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Times"/>
              <a:buChar char="•"/>
            </a:pPr>
            <a:r>
              <a:rPr lang="en-US" sz="1600" b="0" u="none" strike="noStrike">
                <a:solidFill>
                  <a:srgbClr val="303030"/>
                </a:solidFill>
                <a:effectLst/>
                <a:uFillTx/>
                <a:latin typeface="Arial"/>
                <a:ea typeface="Avenir Heavy"/>
              </a:rPr>
              <a:t>High efficiency power sources 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8" name="Picture 28" descr="ctf3_highres-2.pd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801640" y="1363320"/>
            <a:ext cx="1893960" cy="1381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9" name="Picture 29"/>
          <p:cNvPicPr/>
          <p:nvPr/>
        </p:nvPicPr>
        <p:blipFill>
          <a:blip r:embed="rId3"/>
          <a:srcRect l="9750" t="70426" r="55433"/>
          <a:stretch/>
        </p:blipFill>
        <p:spPr>
          <a:xfrm>
            <a:off x="10675440" y="1341000"/>
            <a:ext cx="2352600" cy="150156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</p:pic>
      <p:pic>
        <p:nvPicPr>
          <p:cNvPr id="210" name="SwissFEL_header.jpg" descr="SwissFEL_header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48040" y="6637680"/>
            <a:ext cx="4610160" cy="153504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211" name="Rectangle"/>
          <p:cNvSpPr/>
          <p:nvPr/>
        </p:nvSpPr>
        <p:spPr>
          <a:xfrm>
            <a:off x="8348040" y="6535080"/>
            <a:ext cx="2745360" cy="1623600"/>
          </a:xfrm>
          <a:prstGeom prst="rect">
            <a:avLst/>
          </a:prstGeom>
          <a:gradFill rotWithShape="0">
            <a:gsLst>
              <a:gs pos="0">
                <a:srgbClr val="CBFFE7">
                  <a:alpha val="30000"/>
                </a:srgbClr>
              </a:gs>
              <a:gs pos="35000">
                <a:srgbClr val="D9FFEE">
                  <a:alpha val="30000"/>
                </a:srgbClr>
              </a:gs>
              <a:gs pos="100000">
                <a:srgbClr val="EFFFF7">
                  <a:alpha val="30000"/>
                </a:srgbClr>
              </a:gs>
            </a:gsLst>
            <a:lin ang="16200000"/>
          </a:gra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5640" tIns="35640" rIns="35640" bIns="35640" anchor="ctr">
            <a:noAutofit/>
          </a:bodyPr>
          <a:lstStyle/>
          <a:p>
            <a:endParaRPr lang="en-US" sz="2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12" name="Picture 30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503120" y="6630120"/>
            <a:ext cx="766800" cy="1508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3" name="Picture 31"/>
          <p:cNvPicPr/>
          <p:nvPr/>
        </p:nvPicPr>
        <p:blipFill>
          <a:blip r:embed="rId6"/>
          <a:stretch/>
        </p:blipFill>
        <p:spPr>
          <a:xfrm>
            <a:off x="8906040" y="2994840"/>
            <a:ext cx="3579120" cy="1626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4" name="Content Placeholder 45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9192600" y="4748760"/>
            <a:ext cx="2849400" cy="1626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5" name="Picture 32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49240" y="6643080"/>
            <a:ext cx="3406680" cy="143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6" name="Slide Number Placeholder 4"/>
          <p:cNvSpPr/>
          <p:nvPr/>
        </p:nvSpPr>
        <p:spPr>
          <a:xfrm>
            <a:off x="9984600" y="7805520"/>
            <a:ext cx="274284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 defTabSz="914400">
              <a:lnSpc>
                <a:spcPct val="100000"/>
              </a:lnSpc>
            </a:pPr>
            <a:fld id="{A489A2AC-8196-4E58-8CD9-ADBBDCD1DD27}" type="slidenum">
              <a:rPr lang="en-US" sz="1200" b="0" u="none" strike="noStrike">
                <a:solidFill>
                  <a:srgbClr val="8B8B8B"/>
                </a:solidFill>
                <a:effectLst/>
                <a:uFillTx/>
                <a:latin typeface="Calibri"/>
              </a:rPr>
              <a:t>8</a:t>
            </a:fld>
            <a:r>
              <a:rPr lang="en-US" sz="1200" b="0" u="none" strike="noStrike">
                <a:solidFill>
                  <a:srgbClr val="8B8B8B"/>
                </a:solidFill>
                <a:effectLst/>
                <a:uFillTx/>
                <a:latin typeface="Calibri"/>
              </a:rPr>
              <a:t>/24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7" name="TextBox 47"/>
          <p:cNvSpPr/>
          <p:nvPr/>
        </p:nvSpPr>
        <p:spPr>
          <a:xfrm>
            <a:off x="1127880" y="7384680"/>
            <a:ext cx="2072520" cy="42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400" b="0" u="none" strike="noStrike">
                <a:solidFill>
                  <a:srgbClr val="303030"/>
                </a:solidFill>
                <a:effectLst/>
                <a:uFillTx/>
                <a:latin typeface="Arial"/>
              </a:rPr>
              <a:t>See much more in talk by Walter Wuensch: (</a:t>
            </a:r>
            <a:r>
              <a:rPr lang="en-GB" sz="1400" b="0" u="sng" strike="noStrike">
                <a:solidFill>
                  <a:srgbClr val="6D2466"/>
                </a:solidFill>
                <a:effectLst/>
                <a:uFillTx/>
                <a:latin typeface="Arial"/>
                <a:hlinkClick r:id="rId10"/>
              </a:rPr>
              <a:t>LINK</a:t>
            </a:r>
            <a:r>
              <a:rPr lang="en-GB" sz="1400" b="0" u="none" strike="noStrike">
                <a:solidFill>
                  <a:srgbClr val="303030"/>
                </a:solidFill>
                <a:effectLst/>
                <a:uFillTx/>
                <a:latin typeface="Arial"/>
              </a:rPr>
              <a:t>)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67D942D-1AD6-4782-9E6C-87F534B6D868}" type="slidenum">
              <a:rPr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LC – Progress on CLIC technology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9" name="Slide Number Placeholder 6"/>
          <p:cNvSpPr txBox="1"/>
          <p:nvPr/>
        </p:nvSpPr>
        <p:spPr>
          <a:xfrm>
            <a:off x="12294720" y="6439680"/>
            <a:ext cx="1350720" cy="373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fld id="{1EA0C764-D2D9-47BC-991A-6113A95FFCDB}" type="slidenum">
              <a:rPr lang="fr-FR" sz="1400" b="0" u="none" strike="noStrike">
                <a:solidFill>
                  <a:srgbClr val="FFFFFF"/>
                </a:solidFill>
                <a:effectLst/>
                <a:uFillTx/>
                <a:latin typeface="News Gothic MT"/>
                <a:ea typeface="Times New Roman"/>
              </a:rPr>
              <a:t>9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0" name="Date Placeholder 4"/>
          <p:cNvSpPr txBox="1"/>
          <p:nvPr/>
        </p:nvSpPr>
        <p:spPr>
          <a:xfrm>
            <a:off x="5477400" y="6597360"/>
            <a:ext cx="2909520" cy="372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1200" b="0" u="none" strike="noStrike">
                <a:solidFill>
                  <a:srgbClr val="FFFFFF"/>
                </a:solidFill>
                <a:effectLst/>
                <a:uFillTx/>
                <a:latin typeface="News Gothic MT"/>
              </a:rPr>
              <a:t>15 May 2025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1" name="Footer Placeholder 3"/>
          <p:cNvSpPr txBox="1"/>
          <p:nvPr/>
        </p:nvSpPr>
        <p:spPr>
          <a:xfrm>
            <a:off x="1559880" y="6597360"/>
            <a:ext cx="6602400" cy="372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FFFFFF"/>
                </a:solidFill>
                <a:effectLst/>
                <a:uFillTx/>
                <a:latin typeface="News Gothic MT"/>
              </a:rPr>
              <a:t>LC Vision Community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2" name="Picture 3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89200" y="2058480"/>
            <a:ext cx="5209560" cy="178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3" name="Picture 3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823160" y="1832400"/>
            <a:ext cx="3495600" cy="243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4" name="TextBox 48"/>
          <p:cNvSpPr/>
          <p:nvPr/>
        </p:nvSpPr>
        <p:spPr>
          <a:xfrm>
            <a:off x="1559880" y="2122560"/>
            <a:ext cx="155196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Layout of the two IRs with 20 and 2 mrad crossing angle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5" name="TextBox 49"/>
          <p:cNvSpPr/>
          <p:nvPr/>
        </p:nvSpPr>
        <p:spPr>
          <a:xfrm>
            <a:off x="11068920" y="1965960"/>
            <a:ext cx="245160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Layout of the BDS section after the Main Linac and the FF section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6" name="TextBox 50"/>
          <p:cNvSpPr/>
          <p:nvPr/>
        </p:nvSpPr>
        <p:spPr>
          <a:xfrm>
            <a:off x="1761120" y="1026720"/>
            <a:ext cx="118843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In the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ILC Baseline Conceptual Design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, the ILC was designed with 2 BDS sections and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two independent IRs 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with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20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and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2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mrad. At that time others schemes were under study, including one of 14 mrad and a head-on scheme.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7" name="TextBox 51"/>
          <p:cNvSpPr/>
          <p:nvPr/>
        </p:nvSpPr>
        <p:spPr>
          <a:xfrm>
            <a:off x="1740960" y="4222080"/>
            <a:ext cx="117856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A detailed study of dual BDS serving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2 IPs 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has been realized in the framework of the </a:t>
            </a:r>
            <a:r>
              <a:rPr lang="en-GB" sz="1800" b="1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CLIC</a:t>
            </a:r>
            <a:r>
              <a:rPr lang="en-GB" sz="1800" b="0" u="none" strike="noStrike">
                <a:solidFill>
                  <a:schemeClr val="dk2">
                    <a:lumMod val="90000"/>
                    <a:lumOff val="10000"/>
                  </a:schemeClr>
                </a:solidFill>
                <a:effectLst/>
                <a:uFillTx/>
                <a:latin typeface="Arial"/>
                <a:ea typeface="Times New Roman"/>
              </a:rPr>
              <a:t> project, this work could be taken as reference for future studies (PhD V. Cilento UPSay)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8" name="Picture 3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74920" y="5162400"/>
            <a:ext cx="5200920" cy="1785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9" name="Picture 3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136280" y="5168880"/>
            <a:ext cx="5200920" cy="1778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0" name="TextBox 52"/>
          <p:cNvSpPr/>
          <p:nvPr/>
        </p:nvSpPr>
        <p:spPr>
          <a:xfrm>
            <a:off x="3026880" y="5248080"/>
            <a:ext cx="23911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Layout of the two IRs at 380 GeV with 16.5 and 20 mrad crossing angle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1" name="TextBox 53"/>
          <p:cNvSpPr/>
          <p:nvPr/>
        </p:nvSpPr>
        <p:spPr>
          <a:xfrm>
            <a:off x="8511480" y="5208480"/>
            <a:ext cx="261900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Layout of the two IRs at 3 TeV with 20 and 25.5 mrad crossing angle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2" name="TextBox 54"/>
          <p:cNvSpPr/>
          <p:nvPr/>
        </p:nvSpPr>
        <p:spPr>
          <a:xfrm>
            <a:off x="9294840" y="4544640"/>
            <a:ext cx="1053000" cy="3646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5">
                    <a:lumMod val="50000"/>
                  </a:schemeClr>
                </a:solidFill>
                <a:effectLst/>
                <a:uFillTx/>
                <a:latin typeface="Times New Roman"/>
                <a:ea typeface="Times New Roman"/>
              </a:rPr>
              <a:t>IJCLab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667600" y="7158600"/>
            <a:ext cx="9727920" cy="10551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A Linear Collider facility can have two interaction regions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Contrary to false rumours spread by highly ranked people of our discipline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… of course the luminosity is shared between the two points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94AE998-87ED-4793-BD28-EFC5572C8E1B}" type="slidenum">
              <a:rPr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40290</TotalTime>
  <Words>3841</Words>
  <Application>Microsoft Macintosh PowerPoint</Application>
  <PresentationFormat>Custom</PresentationFormat>
  <Paragraphs>794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74" baseType="lpstr">
      <vt:lpstr>Arial Unicode MS</vt:lpstr>
      <vt:lpstr>Abadi MT Condensed Light</vt:lpstr>
      <vt:lpstr>Arial</vt:lpstr>
      <vt:lpstr>Arial Narrow</vt:lpstr>
      <vt:lpstr>Bitstream Vera Serif</vt:lpstr>
      <vt:lpstr>Calibri</vt:lpstr>
      <vt:lpstr>Cambria Math</vt:lpstr>
      <vt:lpstr>FreeSans</vt:lpstr>
      <vt:lpstr>Helvetica Neue</vt:lpstr>
      <vt:lpstr>HelveticaNeue-BoldItalic</vt:lpstr>
      <vt:lpstr>HelveticaNeue-Light</vt:lpstr>
      <vt:lpstr>HelveticaNeue-Medium</vt:lpstr>
      <vt:lpstr>News Gothic MT</vt:lpstr>
      <vt:lpstr>STIX Two Math</vt:lpstr>
      <vt:lpstr>Symbol</vt:lpstr>
      <vt:lpstr>Times</vt:lpstr>
      <vt:lpstr>Times New Roman</vt:lpstr>
      <vt:lpstr>Wingdings</vt:lpstr>
      <vt:lpstr>Office</vt:lpstr>
      <vt:lpstr>Office</vt:lpstr>
      <vt:lpstr>Office</vt:lpstr>
      <vt:lpstr>e+e- Physics program </vt:lpstr>
      <vt:lpstr>Beam Polarisation </vt:lpstr>
      <vt:lpstr>Beam Polarisation </vt:lpstr>
      <vt:lpstr>Future Projects – Linear Colliders</vt:lpstr>
      <vt:lpstr>LC – Accelerator and Technology Challenges</vt:lpstr>
      <vt:lpstr>A Linear Collider at CERN</vt:lpstr>
      <vt:lpstr>LC – Progress in SCRF</vt:lpstr>
      <vt:lpstr>LC – Progress on CLIC technology</vt:lpstr>
      <vt:lpstr>LC – Progress on CLIC technology</vt:lpstr>
      <vt:lpstr>LCVision – A Unified approach</vt:lpstr>
      <vt:lpstr>LCVision and the ESPPU</vt:lpstr>
      <vt:lpstr>General Considerations</vt:lpstr>
      <vt:lpstr>Luminosity and Power Consumption</vt:lpstr>
      <vt:lpstr>Electroweak Precision Observables</vt:lpstr>
      <vt:lpstr>Higgs-strahlung at lepton colliders</vt:lpstr>
      <vt:lpstr>Precision matters ...</vt:lpstr>
      <vt:lpstr>The Higgs Potential   </vt:lpstr>
      <vt:lpstr>Higgs Self Coupling measurement  - Ingredients to cross section</vt:lpstr>
      <vt:lpstr>Di Higgs Production</vt:lpstr>
      <vt:lpstr>Interplay with gravitational waves</vt:lpstr>
      <vt:lpstr>An enigmatic couple   </vt:lpstr>
      <vt:lpstr>Top Mass Summary</vt:lpstr>
      <vt:lpstr>Top Yukawa Coupling – e+e-    </vt:lpstr>
      <vt:lpstr>Fermion Hierarchy</vt:lpstr>
      <vt:lpstr>Top quark and new physics</vt:lpstr>
      <vt:lpstr>What if … LHC makes a discovery?</vt:lpstr>
      <vt:lpstr>Staging I</vt:lpstr>
      <vt:lpstr>Staging II</vt:lpstr>
      <vt:lpstr>Running Scenarios up to 550 GeV</vt:lpstr>
      <vt:lpstr>Running Scenarios starting at 550 GeV</vt:lpstr>
      <vt:lpstr>Beyond 550 GeV – Upgrades with SCRF</vt:lpstr>
      <vt:lpstr>Beyond 550 GeV – Upgrades with SCRF</vt:lpstr>
      <vt:lpstr>Beyond 550 GeV – Upgrade with C3</vt:lpstr>
      <vt:lpstr>Beyond 550 GeV – Plasma acceleration</vt:lpstr>
      <vt:lpstr>Beyond 550 GeV – Plasma acceleration</vt:lpstr>
      <vt:lpstr>Beyond 550 GeV – Plasma acceleration</vt:lpstr>
      <vt:lpstr>Alternative Collider Mode</vt:lpstr>
      <vt:lpstr>Luminosity Booster – Recovery Linacs</vt:lpstr>
      <vt:lpstr>Very high energy (lepton) collisions in a circular machine? </vt:lpstr>
      <vt:lpstr>μ+μ- collider – Two “types of collisions” </vt:lpstr>
      <vt:lpstr>μ+μ- collider – Physics programme in a nutshell </vt:lpstr>
      <vt:lpstr>μ+μ- collider – Heavy new physics </vt:lpstr>
      <vt:lpstr>μ+μ- collider – Higgs Physics</vt:lpstr>
      <vt:lpstr>μ+μ- collider – Higgs and additional light scalars</vt:lpstr>
      <vt:lpstr>μ+μ- collider – Higgs and additional light scalars</vt:lpstr>
      <vt:lpstr>Muon collider concept </vt:lpstr>
      <vt:lpstr>Muon cooling </vt:lpstr>
      <vt:lpstr>Muon Collider - Implementation </vt:lpstr>
      <vt:lpstr>Interplay of project’s – “Karl’s view”</vt:lpstr>
      <vt:lpstr>Interplay of project’s – Alternative view</vt:lpstr>
      <vt:lpstr>Reminder – The traffic light plot</vt:lpstr>
      <vt:lpstr>PowerPoint Presentation</vt:lpstr>
      <vt:lpstr>LCVision EPPSU documents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Roman POESCHL</cp:lastModifiedBy>
  <cp:revision>284</cp:revision>
  <cp:lastPrinted>2025-11-18T09:43:05Z</cp:lastPrinted>
  <dcterms:created xsi:type="dcterms:W3CDTF">2018-04-05T17:32:46Z</dcterms:created>
  <dcterms:modified xsi:type="dcterms:W3CDTF">2025-11-18T18:53:32Z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r8>83</vt:r8>
  </property>
</Properties>
</file>