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5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5690850" cy="8842375"/>
  <p:notesSz cx="7559675" cy="10691813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1" d="100"/>
          <a:sy n="91" d="100"/>
        </p:scale>
        <p:origin x="24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E72F534-C1F2-4276-AC29-83F4833BF46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A83C935-5C8B-42C5-9CDC-AC6449FD401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B5D53CC-31DE-4864-895F-F2604882261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8B6A705-7A37-4C9C-B44C-ABB6762263D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25240" y="428400"/>
            <a:ext cx="1463904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EDB9780-79C5-4240-BD9E-45453C9C273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25240" y="603720"/>
            <a:ext cx="1463904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25240" y="1054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>
          <a:xfrm>
            <a:off x="5366160" y="8055000"/>
            <a:ext cx="497160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>
          <a:xfrm>
            <a:off x="11250360" y="8055000"/>
            <a:ext cx="365364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1A93484-9D9F-43FD-AC4C-9F64E8C7C59B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>
          <a:xfrm>
            <a:off x="784440" y="8055000"/>
            <a:ext cx="3653640" cy="60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necteur droit 10"/>
          <p:cNvSpPr/>
          <p:nvPr/>
        </p:nvSpPr>
        <p:spPr>
          <a:xfrm>
            <a:off x="2160" y="1077120"/>
            <a:ext cx="15688800" cy="36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" name="Espace réservé de la date 11"/>
          <p:cNvSpPr/>
          <p:nvPr/>
        </p:nvSpPr>
        <p:spPr>
          <a:xfrm>
            <a:off x="231840" y="8243280"/>
            <a:ext cx="3659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" name="Picture 41"/>
          <p:cNvPicPr/>
          <p:nvPr/>
        </p:nvPicPr>
        <p:blipFill>
          <a:blip r:embed="rId5"/>
          <a:stretch/>
        </p:blipFill>
        <p:spPr>
          <a:xfrm>
            <a:off x="29880" y="36360"/>
            <a:ext cx="1431000" cy="1078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25240" y="603720"/>
            <a:ext cx="1463904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ftr" idx="4"/>
          </p:nvPr>
        </p:nvSpPr>
        <p:spPr>
          <a:xfrm>
            <a:off x="5366160" y="8111160"/>
            <a:ext cx="497160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6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rPr>
              <a:t>GIF School 2025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sldNum" idx="5"/>
          </p:nvPr>
        </p:nvSpPr>
        <p:spPr>
          <a:xfrm>
            <a:off x="11250360" y="805500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69D448A-A980-4DB4-9FF8-DE4F0127AC74}" type="slidenum"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dt" idx="6"/>
          </p:nvPr>
        </p:nvSpPr>
        <p:spPr>
          <a:xfrm>
            <a:off x="784440" y="805500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pic>
        <p:nvPicPr>
          <p:cNvPr id="19" name="Picture 18"/>
          <p:cNvPicPr/>
          <p:nvPr/>
        </p:nvPicPr>
        <p:blipFill>
          <a:blip r:embed="rId6"/>
          <a:stretch/>
        </p:blipFill>
        <p:spPr>
          <a:xfrm>
            <a:off x="14259240" y="146880"/>
            <a:ext cx="905400" cy="73152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numéro de diapositive 5"/>
          <p:cNvSpPr/>
          <p:nvPr/>
        </p:nvSpPr>
        <p:spPr>
          <a:xfrm>
            <a:off x="11801160" y="8406000"/>
            <a:ext cx="365976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 anchorCtr="1">
            <a:noAutofit/>
          </a:bodyPr>
          <a:lstStyle/>
          <a:p>
            <a:pPr algn="r" defTabSz="914400">
              <a:lnSpc>
                <a:spcPct val="100000"/>
              </a:lnSpc>
            </a:pPr>
            <a:fld id="{7459E79D-27E2-44B0-900E-EC81B1FDE2D4}" type="slidenum"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Espace réservé de la date 11"/>
          <p:cNvSpPr/>
          <p:nvPr/>
        </p:nvSpPr>
        <p:spPr>
          <a:xfrm>
            <a:off x="231120" y="8242560"/>
            <a:ext cx="3659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Espace réservé du pied de page 9"/>
          <p:cNvSpPr/>
          <p:nvPr/>
        </p:nvSpPr>
        <p:spPr>
          <a:xfrm>
            <a:off x="5249160" y="8210880"/>
            <a:ext cx="6053400" cy="46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FreeSans"/>
                <a:ea typeface="DejaVu Sans"/>
              </a:rPr>
              <a:t>P2I Meeting Nov. 2024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Connecteur droit 10"/>
          <p:cNvSpPr/>
          <p:nvPr/>
        </p:nvSpPr>
        <p:spPr>
          <a:xfrm>
            <a:off x="2160" y="975960"/>
            <a:ext cx="15688800" cy="36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" name="Picture 56"/>
          <p:cNvPicPr/>
          <p:nvPr/>
        </p:nvPicPr>
        <p:blipFill>
          <a:blip r:embed="rId2"/>
          <a:stretch/>
        </p:blipFill>
        <p:spPr>
          <a:xfrm>
            <a:off x="29880" y="36360"/>
            <a:ext cx="1431000" cy="1078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" name="pasted-movie.png" descr="pasted-movie.png"/>
          <p:cNvPicPr/>
          <p:nvPr/>
        </p:nvPicPr>
        <p:blipFill>
          <a:blip r:embed="rId3"/>
          <a:stretch/>
        </p:blipFill>
        <p:spPr>
          <a:xfrm>
            <a:off x="13232880" y="140040"/>
            <a:ext cx="2394000" cy="729720"/>
          </a:xfrm>
          <a:prstGeom prst="rect">
            <a:avLst/>
          </a:prstGeom>
          <a:noFill/>
          <a:ln w="12600">
            <a:noFill/>
          </a:ln>
        </p:spPr>
      </p:pic>
      <p:sp>
        <p:nvSpPr>
          <p:cNvPr id="30" name="PlaceHolder 1"/>
          <p:cNvSpPr>
            <a:spLocks noGrp="1"/>
          </p:cNvSpPr>
          <p:nvPr>
            <p:ph type="ftr" idx="7"/>
          </p:nvPr>
        </p:nvSpPr>
        <p:spPr>
          <a:xfrm>
            <a:off x="5365440" y="8054640"/>
            <a:ext cx="49712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ldNum" idx="8"/>
          </p:nvPr>
        </p:nvSpPr>
        <p:spPr>
          <a:xfrm>
            <a:off x="112496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B4D18A9-02B1-422F-9B62-158FB81B0649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9"/>
          </p:nvPr>
        </p:nvSpPr>
        <p:spPr>
          <a:xfrm>
            <a:off x="784440" y="8054640"/>
            <a:ext cx="3653640" cy="60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  <p:sp>
        <p:nvSpPr>
          <p:cNvPr id="33" name="PlaceHolder 4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360" cy="14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epp.s.u-tokyo.ac.jp/download/ICEPP_seminar_deBlas.pd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mailto:PERLE@IJCLab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947728" TargetMode="External"/><Relationship Id="rId13" Type="http://schemas.openxmlformats.org/officeDocument/2006/relationships/hyperlink" Target="https://arxiv.org/abs/2503.19983" TargetMode="External"/><Relationship Id="rId3" Type="http://schemas.openxmlformats.org/officeDocument/2006/relationships/hyperlink" Target="https://indico.ijclab.in2p3.fr/event/11830/" TargetMode="External"/><Relationship Id="rId7" Type="http://schemas.openxmlformats.org/officeDocument/2006/relationships/hyperlink" Target="https://agenda.infn.it/event/44943/contributions/265337/attachments/137473/206700/Venice_ESPPU_final.pptx" TargetMode="External"/><Relationship Id="rId12" Type="http://schemas.openxmlformats.org/officeDocument/2006/relationships/hyperlink" Target="https://agenda.linearcollider.org/event/10594/contributions/57667/attachments/40572/64745/2025-10-23%20ESPP%20LCWSv8.pdf" TargetMode="External"/><Relationship Id="rId2" Type="http://schemas.openxmlformats.org/officeDocument/2006/relationships/hyperlink" Target="https://agenda.infn.it/event/44943/overview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genda.infn.it/event/44943/contributions/265336/attachments/137470/207972/LHeC-ESPP-Venice-June2025-v6.pdf" TargetMode="External"/><Relationship Id="rId11" Type="http://schemas.openxmlformats.org/officeDocument/2006/relationships/hyperlink" Target="https://arxiv.org/pdf/2209.01318" TargetMode="External"/><Relationship Id="rId5" Type="http://schemas.openxmlformats.org/officeDocument/2006/relationships/hyperlink" Target="https://agenda.infn.it/event/44943/contributions/265327/attachments/137502/209136/LEP3%20F%20@Venice.pptx" TargetMode="External"/><Relationship Id="rId10" Type="http://schemas.openxmlformats.org/officeDocument/2006/relationships/hyperlink" Target="https://indico.in2p3.fr/event/28562/contributions/122648/attachments/77442/112484/Physics%20at%20the%20High%20Energy%20Muon%20Collider%20Short.pdf" TargetMode="External"/><Relationship Id="rId4" Type="http://schemas.openxmlformats.org/officeDocument/2006/relationships/hyperlink" Target="https://agenda.infn.it/event/44943/contributions/265338/attachments/137365/206609/jlist_LCVision_Venice_250624.pdf" TargetMode="External"/><Relationship Id="rId9" Type="http://schemas.openxmlformats.org/officeDocument/2006/relationships/hyperlink" Target="https://hep.ph.liv.ac.uk/~mklein/MainzMK13.pdf" TargetMode="External"/><Relationship Id="rId14" Type="http://schemas.openxmlformats.org/officeDocument/2006/relationships/hyperlink" Target="https://arxiv.org/abs/2503.24049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uropeanstrategyupdate.web.cern.ch/sites/default/files/spc-e-1239-Rev2-c-e-3834-Rev2-ESG%20remit.pdf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1_0"/>
          <p:cNvSpPr/>
          <p:nvPr/>
        </p:nvSpPr>
        <p:spPr>
          <a:xfrm flipH="1">
            <a:off x="3874320" y="1664280"/>
            <a:ext cx="7942320" cy="62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51840" rIns="90000" bIns="45000" anchor="t">
            <a:noAutofit/>
          </a:bodyPr>
          <a:lstStyle/>
          <a:p>
            <a:pPr defTabSz="914400">
              <a:lnSpc>
                <a:spcPct val="98000"/>
              </a:lnSpc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              Roman Pöschl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8000"/>
              </a:lnSpc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8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8000"/>
              </a:lnSpc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                 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8000"/>
              </a:lnSpc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                               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8000"/>
              </a:lnSpc>
            </a:pP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TextBox 87"/>
          <p:cNvSpPr/>
          <p:nvPr/>
        </p:nvSpPr>
        <p:spPr>
          <a:xfrm rot="21589800">
            <a:off x="3255840" y="7191360"/>
            <a:ext cx="9089280" cy="668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Ecole de Gif 2025 – Strasbourg November 2025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7" name="Group 88"/>
          <p:cNvGrpSpPr/>
          <p:nvPr/>
        </p:nvGrpSpPr>
        <p:grpSpPr>
          <a:xfrm>
            <a:off x="4393080" y="5325120"/>
            <a:ext cx="6903000" cy="1438200"/>
            <a:chOff x="4393080" y="5325120"/>
            <a:chExt cx="6903000" cy="1438200"/>
          </a:xfrm>
        </p:grpSpPr>
        <p:pic>
          <p:nvPicPr>
            <p:cNvPr id="38" name="Picture 90"/>
            <p:cNvPicPr/>
            <p:nvPr/>
          </p:nvPicPr>
          <p:blipFill>
            <a:blip r:embed="rId2"/>
            <a:stretch/>
          </p:blipFill>
          <p:spPr>
            <a:xfrm>
              <a:off x="4393080" y="5325120"/>
              <a:ext cx="1908360" cy="143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" name="Picture 91"/>
            <p:cNvPicPr/>
            <p:nvPr/>
          </p:nvPicPr>
          <p:blipFill>
            <a:blip r:embed="rId3"/>
            <a:stretch/>
          </p:blipFill>
          <p:spPr>
            <a:xfrm>
              <a:off x="8907840" y="5395320"/>
              <a:ext cx="2388240" cy="11980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0" name="TextBox 92"/>
          <p:cNvSpPr/>
          <p:nvPr/>
        </p:nvSpPr>
        <p:spPr>
          <a:xfrm>
            <a:off x="2205000" y="345240"/>
            <a:ext cx="11281320" cy="96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Alternative Options for CERN Project</a:t>
            </a: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1" name="Picture 1"/>
          <p:cNvPicPr/>
          <p:nvPr/>
        </p:nvPicPr>
        <p:blipFill>
          <a:blip r:embed="rId4"/>
          <a:stretch/>
        </p:blipFill>
        <p:spPr>
          <a:xfrm>
            <a:off x="6674040" y="5477760"/>
            <a:ext cx="1522080" cy="1179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2" name="Picture 41"/>
          <p:cNvPicPr/>
          <p:nvPr/>
        </p:nvPicPr>
        <p:blipFill>
          <a:blip r:embed="rId5"/>
          <a:stretch/>
        </p:blipFill>
        <p:spPr>
          <a:xfrm>
            <a:off x="5644080" y="2416680"/>
            <a:ext cx="3684960" cy="2971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" name="TextBox 42"/>
          <p:cNvSpPr txBox="1"/>
          <p:nvPr/>
        </p:nvSpPr>
        <p:spPr>
          <a:xfrm>
            <a:off x="9829800" y="3729600"/>
            <a:ext cx="3743640" cy="4867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Plan B = Plan Bretzel?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Future Projects – “The Frontiers”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7" name="Picture 171"/>
          <p:cNvPicPr/>
          <p:nvPr/>
        </p:nvPicPr>
        <p:blipFill>
          <a:blip r:embed="rId2"/>
          <a:stretch/>
        </p:blipFill>
        <p:spPr>
          <a:xfrm>
            <a:off x="3112560" y="1256040"/>
            <a:ext cx="9553680" cy="7230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" name="TextBox 172"/>
          <p:cNvSpPr/>
          <p:nvPr/>
        </p:nvSpPr>
        <p:spPr>
          <a:xfrm>
            <a:off x="274320" y="7712280"/>
            <a:ext cx="539316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i="1" u="sng" strike="noStrike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3"/>
              </a:rPr>
              <a:t>Cartoon J. de Blas, ICEPP Tokyo, Dec. 2023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" name="Picture 14"/>
          <p:cNvPicPr/>
          <p:nvPr/>
        </p:nvPicPr>
        <p:blipFill>
          <a:blip r:embed="rId4"/>
          <a:stretch/>
        </p:blipFill>
        <p:spPr>
          <a:xfrm>
            <a:off x="8017920" y="6308280"/>
            <a:ext cx="693360" cy="455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274634A-E48B-4538-95B5-7678964643C2}" type="slidenum">
              <a:rPr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LEP3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1" name="Picture 6" descr="CERN_picture_sky"/>
          <p:cNvPicPr/>
          <p:nvPr/>
        </p:nvPicPr>
        <p:blipFill>
          <a:blip r:embed="rId2"/>
          <a:srcRect l="8487"/>
          <a:stretch/>
        </p:blipFill>
        <p:spPr>
          <a:xfrm>
            <a:off x="793800" y="1287360"/>
            <a:ext cx="5822280" cy="4402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" name="Picture 9"/>
          <p:cNvPicPr/>
          <p:nvPr/>
        </p:nvPicPr>
        <p:blipFill>
          <a:blip r:embed="rId3"/>
          <a:stretch/>
        </p:blipFill>
        <p:spPr>
          <a:xfrm>
            <a:off x="10355760" y="1082880"/>
            <a:ext cx="4381200" cy="4402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3" name="Picture 8"/>
          <p:cNvPicPr/>
          <p:nvPr/>
        </p:nvPicPr>
        <p:blipFill>
          <a:blip r:embed="rId4"/>
          <a:stretch/>
        </p:blipFill>
        <p:spPr>
          <a:xfrm>
            <a:off x="7251120" y="2611800"/>
            <a:ext cx="1893240" cy="1244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4" name="TextBox 1"/>
          <p:cNvSpPr/>
          <p:nvPr/>
        </p:nvSpPr>
        <p:spPr>
          <a:xfrm>
            <a:off x="6696360" y="4018680"/>
            <a:ext cx="300276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000" b="1" u="none" strike="noStrike">
                <a:solidFill>
                  <a:srgbClr val="0070C0"/>
                </a:solidFill>
                <a:effectLst/>
                <a:uFillTx/>
                <a:latin typeface="Arial"/>
                <a:ea typeface="DengXian"/>
              </a:rPr>
              <a:t>In the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000" b="1" u="none" strike="noStrike">
                <a:solidFill>
                  <a:srgbClr val="0070C0"/>
                </a:solidFill>
                <a:effectLst/>
                <a:uFillTx/>
                <a:latin typeface="Arial"/>
                <a:ea typeface="DengXian"/>
              </a:rPr>
              <a:t>LHC Tunnel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01200" y="5860800"/>
            <a:ext cx="10811880" cy="2367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The LEP3 project aims at installing an e+e- collider in the LHC tunnel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The tunnel hosted between 1989 the </a:t>
            </a: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Large Electron Positron (LEP)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 collider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1989 - 1995 LEP1: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√s = m</a:t>
            </a:r>
            <a:r>
              <a:rPr lang="en-US" sz="2400" b="0" u="none" strike="noStrike" baseline="-8000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Z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1995 - 2000 LEP2: √s = 2xm</a:t>
            </a:r>
            <a:r>
              <a:rPr lang="en-US" sz="2400" b="0" u="none" strike="noStrike" baseline="-8000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W 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and 209 GeV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&gt; 2045 LEP3: √s = 230 GeV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Top quark out of reach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LEP3 preserves the option to build another collider (hh or muons) until ~2060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BBDD525-4B6B-45A2-AAFA-4E5CE33C553F}" type="slidenum">
              <a:rPr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Differences LEP → LEP3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7" name="Picture 106"/>
          <p:cNvPicPr/>
          <p:nvPr/>
        </p:nvPicPr>
        <p:blipFill>
          <a:blip r:embed="rId2"/>
          <a:stretch/>
        </p:blipFill>
        <p:spPr>
          <a:xfrm>
            <a:off x="795600" y="1299600"/>
            <a:ext cx="6079320" cy="5183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8" name="Google Shape;210;p16" descr="Bild"/>
          <p:cNvPicPr/>
          <p:nvPr/>
        </p:nvPicPr>
        <p:blipFill>
          <a:blip r:embed="rId3"/>
          <a:stretch/>
        </p:blipFill>
        <p:spPr>
          <a:xfrm>
            <a:off x="7781400" y="1384200"/>
            <a:ext cx="7304760" cy="4735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9" name="Rectangle 108"/>
          <p:cNvSpPr/>
          <p:nvPr/>
        </p:nvSpPr>
        <p:spPr>
          <a:xfrm>
            <a:off x="685800" y="6858000"/>
            <a:ext cx="12143520" cy="105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LEP was a storage ring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Beam was injected once and then “stored” over several hours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Storage gave time to optimise running conditions by beam tuning (e.g. steering of collimators)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F31881D-DB59-49E5-AFE5-708F1ACD9016}" type="slidenum">
              <a:rPr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Differences LEP → LEP3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Date Placeholder 3"/>
          <p:cNvSpPr/>
          <p:nvPr/>
        </p:nvSpPr>
        <p:spPr>
          <a:xfrm>
            <a:off x="2294640" y="7607160"/>
            <a:ext cx="2558520" cy="15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endParaRPr lang="en-US" sz="2000" b="1" u="none" strike="noStrike">
              <a:solidFill>
                <a:schemeClr val="dk1"/>
              </a:solidFill>
              <a:effectLst/>
              <a:uFillTx/>
              <a:latin typeface="Arial"/>
              <a:ea typeface="ＭＳ Ｐゴシック"/>
            </a:endParaRPr>
          </a:p>
        </p:txBody>
      </p:sp>
      <p:sp>
        <p:nvSpPr>
          <p:cNvPr id="112" name="Slide Number Placeholder 5"/>
          <p:cNvSpPr/>
          <p:nvPr/>
        </p:nvSpPr>
        <p:spPr>
          <a:xfrm>
            <a:off x="13015800" y="7607160"/>
            <a:ext cx="631800" cy="17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</a:pPr>
            <a:fld id="{62200D67-1C83-48C8-9AF4-9B2F46036F9F}" type="slidenum">
              <a:rPr lang="en-US" sz="8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13</a:t>
            </a:fld>
            <a:endParaRPr lang="en-US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3" name="Picture 11"/>
          <p:cNvPicPr/>
          <p:nvPr/>
        </p:nvPicPr>
        <p:blipFill>
          <a:blip r:embed="rId2"/>
          <a:stretch/>
        </p:blipFill>
        <p:spPr>
          <a:xfrm>
            <a:off x="1728360" y="5009400"/>
            <a:ext cx="5652720" cy="2349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4" name="Graphic 1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8229600" y="5018400"/>
            <a:ext cx="5986440" cy="289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5" name="Content Placeholder 1"/>
          <p:cNvSpPr/>
          <p:nvPr/>
        </p:nvSpPr>
        <p:spPr>
          <a:xfrm>
            <a:off x="10028520" y="4571640"/>
            <a:ext cx="2873520" cy="444600"/>
          </a:xfrm>
          <a:prstGeom prst="rect">
            <a:avLst/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6480">
            <a:solidFill>
              <a:srgbClr val="A5DEC5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rmAutofit/>
          </a:bodyPr>
          <a:lstStyle/>
          <a:p>
            <a:pPr defTabSz="457200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en-GB" sz="20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Earlier work (2013)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3"/>
          <p:cNvSpPr/>
          <p:nvPr/>
        </p:nvSpPr>
        <p:spPr>
          <a:xfrm>
            <a:off x="694440" y="1345680"/>
            <a:ext cx="14620320" cy="3042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15000"/>
              </a:lnSpc>
              <a:spcAft>
                <a:spcPts val="799"/>
              </a:spcAft>
            </a:pPr>
            <a:r>
              <a:rPr lang="en-CH" sz="2200" b="1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Compared with LEP 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: Two beam pipes (larger no. of bunches 800 v/s 8 @Z), higher SR power (50 vs 0.33 MW), lower 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Symbol"/>
                <a:ea typeface="DengXian"/>
              </a:rPr>
              <a:t>b</a:t>
            </a:r>
            <a:r>
              <a:rPr lang="en-CH" sz="2200" b="0" u="none" strike="noStrike" baseline="-25000">
                <a:solidFill>
                  <a:schemeClr val="accent2"/>
                </a:solidFill>
                <a:effectLst/>
                <a:uFillTx/>
                <a:latin typeface="Times New Roman"/>
                <a:ea typeface="DengXian"/>
              </a:rPr>
              <a:t>y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*, </a:t>
            </a:r>
            <a:r>
              <a:rPr lang="en-CH" sz="2200" b="1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√s=230 GeV for ZH running 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(v. similar no. of Higgs bosons produced as at </a:t>
            </a:r>
            <a:r>
              <a:rPr lang="en-GB" sz="22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DengXian"/>
              </a:rPr>
              <a:t>√</a:t>
            </a:r>
            <a:r>
              <a:rPr lang="en-GB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s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=240 GeV but with 18% lower SR loss)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…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15000"/>
              </a:lnSpc>
              <a:spcAft>
                <a:spcPts val="799"/>
              </a:spcAft>
            </a:pP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Separate full energy collider and accelerator (booster), the latter for top-up injection. Electrons and positrons in the collider ring travel in separate beam pipes. 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 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DengXian"/>
              </a:rPr>
              <a:t>[ESPP 2013: https://cds.cern.ch/record/1471486]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15000"/>
              </a:lnSpc>
              <a:spcAft>
                <a:spcPts val="799"/>
              </a:spcAft>
              <a:buClr>
                <a:srgbClr val="3333CC"/>
              </a:buClr>
              <a:buFont typeface="Arial"/>
              <a:buChar char="•"/>
            </a:pP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With top-up as beam lifetime is expected to be ~ 15 minutes (loss due radiative Bhabhas) top up ~ few 10</a:t>
            </a:r>
            <a:r>
              <a:rPr lang="en-CH" sz="2200" b="0" u="none" strike="noStrike" baseline="30000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10</a:t>
            </a:r>
            <a:r>
              <a:rPr lang="en-CH" sz="22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 electron/s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Content Placeholder 2"/>
          <p:cNvSpPr/>
          <p:nvPr/>
        </p:nvSpPr>
        <p:spPr>
          <a:xfrm>
            <a:off x="2073240" y="7371720"/>
            <a:ext cx="3508200" cy="514440"/>
          </a:xfrm>
          <a:prstGeom prst="rect">
            <a:avLst/>
          </a:prstGeom>
          <a:gradFill rotWithShape="0">
            <a:gsLst>
              <a:gs pos="0">
                <a:srgbClr val="A1E9CA"/>
              </a:gs>
              <a:gs pos="100000">
                <a:srgbClr val="CBFFE7"/>
              </a:gs>
            </a:gsLst>
            <a:lin ang="16200000"/>
          </a:gradFill>
          <a:ln w="6480">
            <a:solidFill>
              <a:srgbClr val="A5DEC5"/>
            </a:solidFill>
            <a:round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rmAutofit/>
          </a:bodyPr>
          <a:lstStyle/>
          <a:p>
            <a:pPr defTabSz="457200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en-IT" sz="20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Note ratio of Lumi (1/5)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Footer Placeholder 2"/>
          <p:cNvSpPr/>
          <p:nvPr/>
        </p:nvSpPr>
        <p:spPr>
          <a:xfrm>
            <a:off x="5680440" y="7629840"/>
            <a:ext cx="3723840" cy="15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ESPP Venice Jun25</a:t>
            </a:r>
            <a:endParaRPr lang="en-US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BD7EFA-A3E0-409E-AD70-6596B073EC13}" type="slidenum">
              <a:rPr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 LEP3 and other projects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Date Placeholder 1"/>
          <p:cNvSpPr/>
          <p:nvPr/>
        </p:nvSpPr>
        <p:spPr>
          <a:xfrm>
            <a:off x="2070360" y="8004600"/>
            <a:ext cx="2682000" cy="16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endParaRPr lang="en-US" sz="2000" b="1" u="none" strike="noStrike">
              <a:solidFill>
                <a:schemeClr val="dk1"/>
              </a:solidFill>
              <a:effectLst/>
              <a:uFillTx/>
              <a:latin typeface="Arial"/>
              <a:ea typeface="ＭＳ Ｐゴシック"/>
            </a:endParaRPr>
          </a:p>
        </p:txBody>
      </p:sp>
      <p:sp>
        <p:nvSpPr>
          <p:cNvPr id="121" name="Slide Number Placeholder 1"/>
          <p:cNvSpPr/>
          <p:nvPr/>
        </p:nvSpPr>
        <p:spPr>
          <a:xfrm>
            <a:off x="12411000" y="8004600"/>
            <a:ext cx="662040" cy="18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>
              <a:lnSpc>
                <a:spcPct val="100000"/>
              </a:lnSpc>
            </a:pPr>
            <a:fld id="{808B3D9A-7A2E-4281-88FD-6CA13894AACE}" type="slidenum">
              <a:rPr lang="en-US" sz="8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14</a:t>
            </a:fld>
            <a:endParaRPr lang="en-US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TextBox 7"/>
          <p:cNvSpPr/>
          <p:nvPr/>
        </p:nvSpPr>
        <p:spPr>
          <a:xfrm>
            <a:off x="8290080" y="6328080"/>
            <a:ext cx="5226120" cy="364680"/>
          </a:xfrm>
          <a:prstGeom prst="rect">
            <a:avLst/>
          </a:prstGeom>
          <a:gradFill rotWithShape="0">
            <a:gsLst>
              <a:gs pos="0">
                <a:srgbClr val="CBFFE7"/>
              </a:gs>
              <a:gs pos="35000">
                <a:srgbClr val="D9FFEE"/>
              </a:gs>
              <a:gs pos="100000">
                <a:srgbClr val="EFFFF7"/>
              </a:gs>
            </a:gsLst>
            <a:lin ang="16200000"/>
          </a:gradFill>
          <a:ln w="6480">
            <a:solidFill>
              <a:srgbClr val="A5DEC5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CH" sz="1800" b="0" u="none" strike="noStrike">
                <a:solidFill>
                  <a:srgbClr val="FF0000"/>
                </a:solidFill>
                <a:effectLst/>
                <a:uFillTx/>
                <a:latin typeface="Arial"/>
                <a:ea typeface="DengXian"/>
              </a:rPr>
              <a:t>LEP3: Run at √s =230 GeV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TextBox 13"/>
          <p:cNvSpPr/>
          <p:nvPr/>
        </p:nvSpPr>
        <p:spPr>
          <a:xfrm>
            <a:off x="8290080" y="1335600"/>
            <a:ext cx="52261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ngXian"/>
              </a:rPr>
              <a:t>In circular e+e- colliders, for the same synchrotron power loss, at a lower energy, more current can be put to increase luminosity.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4" name="Graphic 2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8290080" y="2783160"/>
            <a:ext cx="5059800" cy="3440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5" name="TextBox 8"/>
          <p:cNvSpPr/>
          <p:nvPr/>
        </p:nvSpPr>
        <p:spPr>
          <a:xfrm>
            <a:off x="8412480" y="6972840"/>
            <a:ext cx="553068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ngXian"/>
              </a:rPr>
              <a:t>Only 10% higher energy than LEP.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DengXian"/>
              </a:rPr>
              <a:t>18% lower synchrotron power loss at √s=230 GeV compared with 240 GeV.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6" name="Picture 12"/>
          <p:cNvPicPr/>
          <p:nvPr/>
        </p:nvPicPr>
        <p:blipFill>
          <a:blip r:embed="rId4"/>
          <a:stretch/>
        </p:blipFill>
        <p:spPr>
          <a:xfrm>
            <a:off x="1627560" y="1514880"/>
            <a:ext cx="6463080" cy="623952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27" name="Straight Arrow Connector 5"/>
          <p:cNvCxnSpPr/>
          <p:nvPr/>
        </p:nvCxnSpPr>
        <p:spPr>
          <a:xfrm>
            <a:off x="9365400" y="3128400"/>
            <a:ext cx="1800" cy="450000"/>
          </a:xfrm>
          <a:prstGeom prst="straightConnector1">
            <a:avLst/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128" name="Straight Arrow Connector 6"/>
          <p:cNvCxnSpPr/>
          <p:nvPr/>
        </p:nvCxnSpPr>
        <p:spPr>
          <a:xfrm>
            <a:off x="10262160" y="3038760"/>
            <a:ext cx="1800" cy="450000"/>
          </a:xfrm>
          <a:prstGeom prst="straightConnector1">
            <a:avLst/>
          </a:prstGeom>
          <a:ln w="0">
            <a:solidFill>
              <a:srgbClr val="000000"/>
            </a:solidFill>
            <a:tailEnd type="triangle" w="med" len="med"/>
          </a:ln>
        </p:spPr>
      </p:cxn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F565CD1-8FEC-4EB6-B04A-50169259B334}" type="slidenum">
              <a:rPr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e+e- Physics program - LEP3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Freeform 1"/>
          <p:cNvSpPr/>
          <p:nvPr/>
        </p:nvSpPr>
        <p:spPr>
          <a:xfrm>
            <a:off x="1998720" y="1085760"/>
            <a:ext cx="10571040" cy="3389400"/>
          </a:xfrm>
          <a:custGeom>
            <a:avLst/>
            <a:gdLst>
              <a:gd name="textAreaLeft" fmla="*/ 1468440 w 10571040"/>
              <a:gd name="textAreaRight" fmla="*/ 8375040 w 10571040"/>
              <a:gd name="textAreaTop" fmla="*/ 521280 h 3389400"/>
              <a:gd name="textAreaBottom" fmla="*/ 2720880 h 33894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E6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1" name="Freeform 2"/>
          <p:cNvSpPr/>
          <p:nvPr/>
        </p:nvSpPr>
        <p:spPr>
          <a:xfrm>
            <a:off x="2054520" y="2128680"/>
            <a:ext cx="10461240" cy="989280"/>
          </a:xfrm>
          <a:custGeom>
            <a:avLst/>
            <a:gdLst>
              <a:gd name="textAreaLeft" fmla="*/ 0 w 10461240"/>
              <a:gd name="textAreaRight" fmla="*/ 10463040 w 10461240"/>
              <a:gd name="textAreaTop" fmla="*/ 0 h 989280"/>
              <a:gd name="textAreaBottom" fmla="*/ 991080 h 989280"/>
            </a:gdLst>
            <a:ahLst/>
            <a:cxnLst/>
            <a:rect l="textAreaLeft" t="textAreaTop" r="textAreaRight" b="textAreaBottom"/>
            <a:pathLst>
              <a:path w="29064" h="2753">
                <a:moveTo>
                  <a:pt x="26438" y="2753"/>
                </a:moveTo>
                <a:lnTo>
                  <a:pt x="26438" y="0"/>
                </a:lnTo>
                <a:lnTo>
                  <a:pt x="29064" y="1376"/>
                </a:lnTo>
                <a:lnTo>
                  <a:pt x="26438" y="2753"/>
                </a:lnTo>
                <a:moveTo>
                  <a:pt x="0" y="1812"/>
                </a:moveTo>
                <a:lnTo>
                  <a:pt x="0" y="839"/>
                </a:lnTo>
                <a:lnTo>
                  <a:pt x="26438" y="839"/>
                </a:lnTo>
                <a:lnTo>
                  <a:pt x="26438" y="1812"/>
                </a:lnTo>
                <a:lnTo>
                  <a:pt x="0" y="1812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2" name="Straight Connector 2"/>
          <p:cNvSpPr/>
          <p:nvPr/>
        </p:nvSpPr>
        <p:spPr>
          <a:xfrm>
            <a:off x="249552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3" name="Straight Connector 3"/>
          <p:cNvSpPr/>
          <p:nvPr/>
        </p:nvSpPr>
        <p:spPr>
          <a:xfrm>
            <a:off x="388296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4" name="Straight Connector 4"/>
          <p:cNvSpPr/>
          <p:nvPr/>
        </p:nvSpPr>
        <p:spPr>
          <a:xfrm>
            <a:off x="475020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5" name="Straight Connector 5"/>
          <p:cNvSpPr/>
          <p:nvPr/>
        </p:nvSpPr>
        <p:spPr>
          <a:xfrm>
            <a:off x="605124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6" name="Straight Connector 6"/>
          <p:cNvSpPr/>
          <p:nvPr/>
        </p:nvSpPr>
        <p:spPr>
          <a:xfrm>
            <a:off x="1038708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7" name="TextBox 9"/>
          <p:cNvSpPr/>
          <p:nvPr/>
        </p:nvSpPr>
        <p:spPr>
          <a:xfrm>
            <a:off x="2232000" y="3033000"/>
            <a:ext cx="614160" cy="46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m</a:t>
            </a:r>
            <a:r>
              <a:rPr lang="en-US" sz="1600" b="1" u="none" strike="noStrike" baseline="-8000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Z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TextBox 10"/>
          <p:cNvSpPr/>
          <p:nvPr/>
        </p:nvSpPr>
        <p:spPr>
          <a:xfrm>
            <a:off x="3376800" y="1821960"/>
            <a:ext cx="103824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ee-&gt;ZH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TextBox 14"/>
          <p:cNvSpPr/>
          <p:nvPr/>
        </p:nvSpPr>
        <p:spPr>
          <a:xfrm>
            <a:off x="3950640" y="3013200"/>
            <a:ext cx="143820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tt-threshold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Straight Connector 7"/>
          <p:cNvSpPr/>
          <p:nvPr/>
        </p:nvSpPr>
        <p:spPr>
          <a:xfrm>
            <a:off x="6688800" y="2194200"/>
            <a:ext cx="209268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1" name="TextBox 15"/>
          <p:cNvSpPr/>
          <p:nvPr/>
        </p:nvSpPr>
        <p:spPr>
          <a:xfrm>
            <a:off x="6791760" y="1791000"/>
            <a:ext cx="200628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Higgs via W-fusion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TextBox 16"/>
          <p:cNvSpPr/>
          <p:nvPr/>
        </p:nvSpPr>
        <p:spPr>
          <a:xfrm>
            <a:off x="5332680" y="298980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tth-threshold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TextBox 17"/>
          <p:cNvSpPr/>
          <p:nvPr/>
        </p:nvSpPr>
        <p:spPr>
          <a:xfrm>
            <a:off x="9984600" y="3033000"/>
            <a:ext cx="867600" cy="3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1 TeV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Straight Connector 8"/>
          <p:cNvSpPr/>
          <p:nvPr/>
        </p:nvSpPr>
        <p:spPr>
          <a:xfrm>
            <a:off x="3146040" y="22190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5" name="TextBox 18"/>
          <p:cNvSpPr/>
          <p:nvPr/>
        </p:nvSpPr>
        <p:spPr>
          <a:xfrm>
            <a:off x="2776320" y="3009240"/>
            <a:ext cx="885600" cy="50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2xm</a:t>
            </a:r>
            <a:r>
              <a:rPr lang="en-US" sz="1800" b="1" u="none" strike="noStrike" baseline="-8000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W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TextBox 19"/>
          <p:cNvSpPr/>
          <p:nvPr/>
        </p:nvSpPr>
        <p:spPr>
          <a:xfrm>
            <a:off x="1764360" y="4452840"/>
            <a:ext cx="13384080" cy="411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C0C0C0"/>
                </a:solidFill>
                <a:effectLst/>
                <a:uFillTx/>
                <a:latin typeface="Arial"/>
                <a:ea typeface="DejaVu Sans"/>
              </a:rPr>
              <a:t>All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Standard Model particles within reach of planned e+e- colliders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High precision tests of Standard Model </a:t>
            </a:r>
            <a:r>
              <a:rPr lang="en-US" sz="2400" b="0" u="none" strike="noStrike">
                <a:solidFill>
                  <a:srgbClr val="C0C0C0"/>
                </a:solidFill>
                <a:effectLst/>
                <a:uFillTx/>
                <a:latin typeface="Arial"/>
                <a:ea typeface="DejaVu Sans"/>
              </a:rPr>
              <a:t>over wide range to detect onset of New Physics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Machine settings can be “tailored” for specific processes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Centre-of-Mass energy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C0C0C0"/>
                </a:solidFill>
                <a:effectLst/>
                <a:uFillTx/>
                <a:latin typeface="Arial"/>
                <a:ea typeface="DejaVu Sans"/>
              </a:rPr>
              <a:t>Beam polarisation (straightforward at linear colliders)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u="none" strike="noStrike">
                <a:solidFill>
                  <a:srgbClr val="C0C0C0"/>
                </a:solidFill>
                <a:effectLst/>
                <a:uFillTx/>
                <a:latin typeface="Arial"/>
                <a:ea typeface="DejaVu Sans"/>
              </a:rPr>
              <a:t>Background free</a:t>
            </a:r>
            <a:r>
              <a:rPr lang="en-US" sz="2400" b="0" u="none" strike="noStrike">
                <a:solidFill>
                  <a:srgbClr val="C0C0C0"/>
                </a:solidFill>
                <a:effectLst/>
                <a:uFillTx/>
                <a:latin typeface="Arial"/>
                <a:ea typeface="DejaVu Sans"/>
              </a:rPr>
              <a:t> searches for BSM through beam polarisation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7" name="TextBox 20"/>
          <p:cNvSpPr/>
          <p:nvPr/>
        </p:nvSpPr>
        <p:spPr>
          <a:xfrm>
            <a:off x="7449480" y="1383480"/>
            <a:ext cx="1792440" cy="42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New Physics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8" name="Picture 13"/>
          <p:cNvPicPr/>
          <p:nvPr/>
        </p:nvPicPr>
        <p:blipFill>
          <a:blip r:embed="rId2"/>
          <a:stretch/>
        </p:blipFill>
        <p:spPr>
          <a:xfrm>
            <a:off x="2410200" y="7063920"/>
            <a:ext cx="8698680" cy="702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9" name="Straight Connector 9"/>
          <p:cNvSpPr/>
          <p:nvPr/>
        </p:nvSpPr>
        <p:spPr>
          <a:xfrm>
            <a:off x="1998720" y="3528720"/>
            <a:ext cx="934056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0" name="TextBox 21"/>
          <p:cNvSpPr/>
          <p:nvPr/>
        </p:nvSpPr>
        <p:spPr>
          <a:xfrm>
            <a:off x="11361600" y="3257280"/>
            <a:ext cx="43488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...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TextBox 22"/>
          <p:cNvSpPr/>
          <p:nvPr/>
        </p:nvSpPr>
        <p:spPr>
          <a:xfrm>
            <a:off x="11887920" y="3365280"/>
            <a:ext cx="289008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Energy reach of LCF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Straight Connector 10"/>
          <p:cNvSpPr/>
          <p:nvPr/>
        </p:nvSpPr>
        <p:spPr>
          <a:xfrm>
            <a:off x="1998720" y="3894480"/>
            <a:ext cx="284760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3" name="TextBox 23"/>
          <p:cNvSpPr/>
          <p:nvPr/>
        </p:nvSpPr>
        <p:spPr>
          <a:xfrm>
            <a:off x="4866120" y="3697560"/>
            <a:ext cx="294192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Energy reach of FCC-ee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Straight Connector 11"/>
          <p:cNvSpPr/>
          <p:nvPr/>
        </p:nvSpPr>
        <p:spPr>
          <a:xfrm>
            <a:off x="5722200" y="221940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5" name="TextBox 24"/>
          <p:cNvSpPr/>
          <p:nvPr/>
        </p:nvSpPr>
        <p:spPr>
          <a:xfrm>
            <a:off x="5148000" y="177696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ee-&gt;ZHH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Straight Connector 12"/>
          <p:cNvSpPr/>
          <p:nvPr/>
        </p:nvSpPr>
        <p:spPr>
          <a:xfrm>
            <a:off x="7864200" y="2240640"/>
            <a:ext cx="36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7" name="TextBox 25"/>
          <p:cNvSpPr/>
          <p:nvPr/>
        </p:nvSpPr>
        <p:spPr>
          <a:xfrm>
            <a:off x="7071120" y="2936880"/>
            <a:ext cx="2071440" cy="68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effectLst/>
                <a:uFillTx/>
                <a:latin typeface="Arial"/>
                <a:ea typeface="DejaVu Sans"/>
              </a:rPr>
              <a:t>LHC discovery?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Straight Connector 13"/>
          <p:cNvSpPr/>
          <p:nvPr/>
        </p:nvSpPr>
        <p:spPr>
          <a:xfrm>
            <a:off x="1998720" y="4254840"/>
            <a:ext cx="1887480" cy="36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9" name="TextBox 26"/>
          <p:cNvSpPr/>
          <p:nvPr/>
        </p:nvSpPr>
        <p:spPr>
          <a:xfrm>
            <a:off x="3966120" y="4057560"/>
            <a:ext cx="2941920" cy="45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Energy reach of LEP3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2057400" y="7086600"/>
            <a:ext cx="9371520" cy="684720"/>
          </a:xfrm>
          <a:prstGeom prst="rect">
            <a:avLst/>
          </a:prstGeom>
          <a:solidFill>
            <a:srgbClr val="FFFFFF">
              <a:alpha val="90000"/>
            </a:srgbClr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e+e- Physics program - LEP3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Content Placeholder 3"/>
          <p:cNvSpPr/>
          <p:nvPr/>
        </p:nvSpPr>
        <p:spPr>
          <a:xfrm>
            <a:off x="903600" y="1614240"/>
            <a:ext cx="13714920" cy="661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No. of Ips: 2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Can’t reach t-tbar threshold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Energy for ZH: 230 GeV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Fix SR power loss at 50 MW/beam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SR energy loss/turn ~ 5.4 GeV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Total RF voltage installed ~ 6 GV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Crossing angle ~30 mrad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For event numbers - use Inst.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pple Chancery"/>
                <a:ea typeface="ＭＳ Ｐゴシック"/>
              </a:rPr>
              <a:t> </a:t>
            </a:r>
            <a:r>
              <a:rPr lang="en-CH" sz="2400" b="0" i="1" u="none" strike="noStrike">
                <a:solidFill>
                  <a:srgbClr val="FF0000"/>
                </a:solidFill>
                <a:effectLst/>
                <a:uFillTx/>
                <a:latin typeface="APPLE CHANCERY"/>
                <a:ea typeface="ＭＳ Ｐゴシック"/>
              </a:rPr>
              <a:t>L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pple Chancery"/>
                <a:ea typeface="ＭＳ Ｐゴシック"/>
              </a:rPr>
              <a:t> 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values of	</a:t>
            </a:r>
            <a:r>
              <a:rPr lang="en-CH" sz="2400" b="0" i="1" u="none" strike="noStrike">
                <a:solidFill>
                  <a:srgbClr val="FF0000"/>
                </a:solidFill>
                <a:effectLst/>
                <a:uFillTx/>
                <a:latin typeface="APPLE CHANCERY"/>
                <a:ea typeface="ＭＳ Ｐゴシック"/>
              </a:rPr>
              <a:t>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i="1" u="none" strike="noStrike">
                <a:solidFill>
                  <a:srgbClr val="FF0000"/>
                </a:solidFill>
                <a:effectLst/>
                <a:uFillTx/>
                <a:latin typeface="APPLE CHANCERY"/>
                <a:ea typeface="ＭＳ Ｐゴシック"/>
              </a:rPr>
              <a:t>L 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/IP~ 1.6, 6.2, 40 (10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34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 cm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-2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s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-1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) at Z, WW, ZH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One Running Scenario: </a:t>
            </a:r>
            <a:r>
              <a:rPr lang="en-CH" sz="2400" b="0" u="none" strike="noStrike">
                <a:solidFill>
                  <a:schemeClr val="accent2"/>
                </a:solidFill>
                <a:effectLst/>
                <a:uFillTx/>
                <a:latin typeface="Arial"/>
                <a:ea typeface="ＭＳ Ｐゴシック"/>
              </a:rPr>
              <a:t>e.g. 6 yrs at 230 GeV, 4 years around WW, 6 years around Z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Ramp-up time?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Est. total no. of Events	:4.2 x10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5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 H,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				 3.7 x 10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7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 WW </a:t>
            </a:r>
            <a:r>
              <a:rPr lang="en-CH" sz="24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at 157 and 163 GeV,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				 1.7 x 10</a:t>
            </a:r>
            <a:r>
              <a:rPr lang="en-CH" sz="2400" b="0" u="none" strike="noStrike" baseline="30000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12</a:t>
            </a:r>
            <a:r>
              <a:rPr lang="en-CH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ＭＳ Ｐゴシック"/>
              </a:rPr>
              <a:t> Z  </a:t>
            </a:r>
            <a:r>
              <a:rPr lang="en-CH" sz="24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at &amp; around 91.2 GeV (cf. 10</a:t>
            </a:r>
            <a:r>
              <a:rPr lang="en-CH" sz="2400" b="0" u="none" strike="noStrike" baseline="30000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9</a:t>
            </a:r>
            <a:r>
              <a:rPr lang="en-CH" sz="24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/ 6.10</a:t>
            </a:r>
            <a:r>
              <a:rPr lang="en-CH" sz="2400" b="0" u="none" strike="noStrike" baseline="30000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12</a:t>
            </a:r>
            <a:r>
              <a:rPr lang="en-CH" sz="2400" b="0" u="none" strike="noStrike">
                <a:solidFill>
                  <a:schemeClr val="accent6"/>
                </a:solidFill>
                <a:effectLst/>
                <a:uFillTx/>
                <a:latin typeface="Arial"/>
                <a:ea typeface="ＭＳ Ｐゴシック"/>
              </a:rPr>
              <a:t>Z for ILC/FCC-ee)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3" name="Picture 15"/>
          <p:cNvPicPr/>
          <p:nvPr/>
        </p:nvPicPr>
        <p:blipFill>
          <a:blip r:embed="rId2"/>
          <a:stretch/>
        </p:blipFill>
        <p:spPr>
          <a:xfrm>
            <a:off x="8055720" y="1371600"/>
            <a:ext cx="5659200" cy="3556080"/>
          </a:xfrm>
          <a:prstGeom prst="rect">
            <a:avLst/>
          </a:prstGeom>
          <a:noFill/>
          <a:ln w="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</p:pic>
      <p:sp>
        <p:nvSpPr>
          <p:cNvPr id="164" name="TextBox 27"/>
          <p:cNvSpPr/>
          <p:nvPr/>
        </p:nvSpPr>
        <p:spPr>
          <a:xfrm>
            <a:off x="8932320" y="4602240"/>
            <a:ext cx="68652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1yr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28"/>
          <p:cNvSpPr/>
          <p:nvPr/>
        </p:nvSpPr>
        <p:spPr>
          <a:xfrm>
            <a:off x="9974160" y="4605480"/>
            <a:ext cx="68616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2yr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TextBox 29"/>
          <p:cNvSpPr/>
          <p:nvPr/>
        </p:nvSpPr>
        <p:spPr>
          <a:xfrm>
            <a:off x="12043800" y="4605480"/>
            <a:ext cx="68616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1yr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30"/>
          <p:cNvSpPr/>
          <p:nvPr/>
        </p:nvSpPr>
        <p:spPr>
          <a:xfrm>
            <a:off x="11148120" y="4605480"/>
            <a:ext cx="68652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1yr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TextBox 31"/>
          <p:cNvSpPr/>
          <p:nvPr/>
        </p:nvSpPr>
        <p:spPr>
          <a:xfrm rot="16200000">
            <a:off x="9160560" y="3225960"/>
            <a:ext cx="210060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ＭＳ Ｐゴシック"/>
              </a:rPr>
              <a:t>Long Shutdowns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Deep Inelastic Scattering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0" name="Picture 169"/>
          <p:cNvPicPr/>
          <p:nvPr/>
        </p:nvPicPr>
        <p:blipFill>
          <a:blip r:embed="rId2"/>
          <a:stretch/>
        </p:blipFill>
        <p:spPr>
          <a:xfrm>
            <a:off x="221760" y="1141560"/>
            <a:ext cx="4556880" cy="4128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1" name="Rectangle 170"/>
          <p:cNvSpPr/>
          <p:nvPr/>
        </p:nvSpPr>
        <p:spPr>
          <a:xfrm>
            <a:off x="543600" y="5585400"/>
            <a:ext cx="6267240" cy="155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Proton: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Composed particle (hadron)</a:t>
            </a: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2" name="Picture 171"/>
          <p:cNvPicPr/>
          <p:nvPr/>
        </p:nvPicPr>
        <p:blipFill>
          <a:blip r:embed="rId3"/>
          <a:stretch/>
        </p:blipFill>
        <p:spPr>
          <a:xfrm>
            <a:off x="5618520" y="1924200"/>
            <a:ext cx="4614120" cy="3385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3" name="Rectangle 172"/>
          <p:cNvSpPr/>
          <p:nvPr/>
        </p:nvSpPr>
        <p:spPr>
          <a:xfrm>
            <a:off x="6023880" y="5408280"/>
            <a:ext cx="5033160" cy="155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Electron: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Elementary particle</a:t>
            </a: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371600" y="7789680"/>
            <a:ext cx="1317672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Use electron as probe to examine the microscopic structure of the proton (=matter)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5" name="Picture 174"/>
          <p:cNvPicPr/>
          <p:nvPr/>
        </p:nvPicPr>
        <p:blipFill>
          <a:blip r:embed="rId4"/>
          <a:stretch/>
        </p:blipFill>
        <p:spPr>
          <a:xfrm>
            <a:off x="11117880" y="1266480"/>
            <a:ext cx="4014000" cy="64004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Deep Inelastic Scattering – HERA Results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7" name="Picture 176"/>
          <p:cNvPicPr/>
          <p:nvPr/>
        </p:nvPicPr>
        <p:blipFill>
          <a:blip r:embed="rId2"/>
          <a:stretch/>
        </p:blipFill>
        <p:spPr>
          <a:xfrm>
            <a:off x="572040" y="1083600"/>
            <a:ext cx="7387920" cy="7314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8" name="Picture 177"/>
          <p:cNvPicPr/>
          <p:nvPr/>
        </p:nvPicPr>
        <p:blipFill>
          <a:blip r:embed="rId3"/>
          <a:stretch/>
        </p:blipFill>
        <p:spPr>
          <a:xfrm>
            <a:off x="7819920" y="1418400"/>
            <a:ext cx="6424920" cy="4393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9" name="Rectangle 178"/>
          <p:cNvSpPr/>
          <p:nvPr/>
        </p:nvSpPr>
        <p:spPr>
          <a:xfrm>
            <a:off x="10786320" y="3886200"/>
            <a:ext cx="4507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x</a:t>
            </a:r>
            <a:r>
              <a:rPr lang="en-US" sz="2400" b="0" u="none" strike="noStrike" baseline="-8000">
                <a:solidFill>
                  <a:srgbClr val="FF0000"/>
                </a:solidFill>
                <a:effectLst/>
                <a:uFillTx/>
                <a:latin typeface="Arial"/>
              </a:rPr>
              <a:t>B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7581600" y="5943600"/>
            <a:ext cx="7494840" cy="1796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At x</a:t>
            </a:r>
            <a:r>
              <a:rPr lang="en-US" sz="2400" b="0" u="none" strike="noStrike" baseline="-8000">
                <a:solidFill>
                  <a:srgbClr val="0000FF"/>
                </a:solidFill>
                <a:effectLst/>
                <a:uFillTx/>
                <a:latin typeface="Arial"/>
              </a:rPr>
              <a:t>B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≈ 0.25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(Bjorken) scaling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Electron (seems to) scatter of </a:t>
            </a:r>
            <a:r>
              <a:rPr lang="en-US" sz="2200" b="1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free quarks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 within proton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Cross section </a:t>
            </a:r>
            <a:r>
              <a:rPr lang="en-US" sz="2200" b="1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independent</a:t>
            </a: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 of Q</a:t>
            </a:r>
            <a:r>
              <a:rPr lang="en-US" sz="2200" b="0" u="none" strike="noStrike" baseline="33000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2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Discovery of quarks at SLAC in 1968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Straight Connector 180"/>
          <p:cNvSpPr/>
          <p:nvPr/>
        </p:nvSpPr>
        <p:spPr>
          <a:xfrm>
            <a:off x="2635200" y="5943600"/>
            <a:ext cx="2743200" cy="360"/>
          </a:xfrm>
          <a:prstGeom prst="line">
            <a:avLst/>
          </a:prstGeom>
          <a:ln w="3672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-63360" rIns="108360" bIns="-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11815200" y="2962800"/>
            <a:ext cx="5360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, Z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Deep Inelastic Scattering – HERA Results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4" name="Picture 183"/>
          <p:cNvPicPr/>
          <p:nvPr/>
        </p:nvPicPr>
        <p:blipFill>
          <a:blip r:embed="rId2"/>
          <a:stretch/>
        </p:blipFill>
        <p:spPr>
          <a:xfrm>
            <a:off x="572040" y="1083600"/>
            <a:ext cx="7387920" cy="7314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5" name="Rectangle 184"/>
          <p:cNvSpPr/>
          <p:nvPr/>
        </p:nvSpPr>
        <p:spPr>
          <a:xfrm>
            <a:off x="7581600" y="5943600"/>
            <a:ext cx="2983320" cy="112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8000"/>
                </a:solidFill>
                <a:effectLst/>
                <a:uFillTx/>
                <a:latin typeface="Arial"/>
              </a:rPr>
              <a:t>At x</a:t>
            </a:r>
            <a:r>
              <a:rPr lang="en-US" sz="2400" b="0" u="none" strike="noStrike" baseline="-8000">
                <a:solidFill>
                  <a:srgbClr val="008000"/>
                </a:solidFill>
                <a:effectLst/>
                <a:uFillTx/>
                <a:latin typeface="Arial"/>
              </a:rPr>
              <a:t>B</a:t>
            </a:r>
            <a:r>
              <a:rPr lang="en-US" sz="2400" b="0" u="none" strike="noStrike">
                <a:solidFill>
                  <a:srgbClr val="008000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>
                <a:solidFill>
                  <a:srgbClr val="008000"/>
                </a:solidFill>
                <a:effectLst/>
                <a:uFillTx/>
                <a:latin typeface="Arial"/>
                <a:ea typeface="Arial"/>
              </a:rPr>
              <a:t>≠ 0.25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Scaling violations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6" name="Straight Connector 185"/>
          <p:cNvSpPr/>
          <p:nvPr/>
        </p:nvSpPr>
        <p:spPr>
          <a:xfrm flipV="1">
            <a:off x="2057400" y="3236400"/>
            <a:ext cx="1371600" cy="228600"/>
          </a:xfrm>
          <a:prstGeom prst="line">
            <a:avLst/>
          </a:prstGeom>
          <a:ln w="36720">
            <a:solidFill>
              <a:srgbClr val="008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7" name="Straight Connector 186"/>
          <p:cNvSpPr/>
          <p:nvPr/>
        </p:nvSpPr>
        <p:spPr>
          <a:xfrm>
            <a:off x="2286000" y="6400800"/>
            <a:ext cx="2743200" cy="228600"/>
          </a:xfrm>
          <a:prstGeom prst="line">
            <a:avLst/>
          </a:prstGeom>
          <a:ln w="36720">
            <a:solidFill>
              <a:srgbClr val="008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8" name="Straight Connector 187"/>
          <p:cNvSpPr/>
          <p:nvPr/>
        </p:nvSpPr>
        <p:spPr>
          <a:xfrm>
            <a:off x="2635200" y="5943600"/>
            <a:ext cx="2743200" cy="360"/>
          </a:xfrm>
          <a:prstGeom prst="line">
            <a:avLst/>
          </a:prstGeom>
          <a:ln w="3672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-63360" rIns="108360" bIns="-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9" name="Picture 188"/>
          <p:cNvPicPr/>
          <p:nvPr/>
        </p:nvPicPr>
        <p:blipFill>
          <a:blip r:embed="rId3"/>
          <a:stretch/>
        </p:blipFill>
        <p:spPr>
          <a:xfrm>
            <a:off x="8458200" y="1296000"/>
            <a:ext cx="3035520" cy="4507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0" name="Rectangle 189"/>
          <p:cNvSpPr/>
          <p:nvPr/>
        </p:nvSpPr>
        <p:spPr>
          <a:xfrm>
            <a:off x="7840800" y="6667200"/>
            <a:ext cx="6792542" cy="20606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Cross section depends on Q</a:t>
            </a:r>
            <a:r>
              <a:rPr lang="en-US" sz="2200" b="0" u="none" strike="noStrike" baseline="33000" dirty="0">
                <a:solidFill>
                  <a:srgbClr val="000000"/>
                </a:solidFill>
                <a:effectLst/>
                <a:uFillTx/>
                <a:latin typeface="Arial"/>
              </a:rPr>
              <a:t>2</a:t>
            </a: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= resolving power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Scattering process is endpoint to a QCD cascade </a:t>
            </a: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  driven by gluons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Proton structure or </a:t>
            </a:r>
            <a:r>
              <a:rPr lang="en-US" sz="22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parton</a:t>
            </a: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distribution function (pdf)</a:t>
            </a: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  is function of </a:t>
            </a:r>
            <a:r>
              <a:rPr lang="en-US" sz="22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x</a:t>
            </a:r>
            <a:r>
              <a:rPr lang="en-US" sz="2200" b="0" u="none" strike="noStrike" baseline="-8000" dirty="0" err="1">
                <a:solidFill>
                  <a:srgbClr val="000000"/>
                </a:solidFill>
                <a:effectLst/>
                <a:uFillTx/>
                <a:latin typeface="Arial"/>
              </a:rPr>
              <a:t>B</a:t>
            </a: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en-US" sz="2200" b="1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and</a:t>
            </a:r>
            <a:r>
              <a:rPr lang="en-US" sz="2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Q</a:t>
            </a:r>
            <a:r>
              <a:rPr lang="en-US" sz="2200" b="0" u="none" strike="noStrike" baseline="33000" dirty="0">
                <a:solidFill>
                  <a:srgbClr val="000000"/>
                </a:solidFill>
                <a:effectLst/>
                <a:uFillTx/>
                <a:latin typeface="Arial"/>
              </a:rPr>
              <a:t>2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370" b="1" u="none" strike="noStrike">
                <a:solidFill>
                  <a:srgbClr val="FF9900"/>
                </a:solidFill>
                <a:effectLst/>
                <a:uFillTx/>
                <a:latin typeface="Arial"/>
                <a:ea typeface="DejaVu Sans"/>
              </a:rPr>
              <a:t>Contents of the Lecture</a:t>
            </a:r>
            <a:endParaRPr lang="en-US" sz="43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Espace réservé du numéro de diapositive 4_ 2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5C874275-BEAB-40B5-A7AC-F1F9D2089944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2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63000" y="1370160"/>
            <a:ext cx="14727960" cy="731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Introduction 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Remit of European Strategy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Science Driver and projects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 few basics of accelerator physics by a layman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An alternative to FCC-ee – LEP3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Probing the hadrons – QCD and electroweak physics with LHeC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u="none" strike="noStrike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The road to 10 TeV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Linear Collider projects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Muon Collider 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F75DFE3-86E0-4325-A8FC-4D5B64BAE409}" type="slidenum">
              <a:rPr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Deep Inelastic Scattering – HERA to LHeC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2" name="object 2"/>
          <p:cNvSpPr/>
          <p:nvPr/>
        </p:nvSpPr>
        <p:spPr>
          <a:xfrm>
            <a:off x="630360" y="6441840"/>
            <a:ext cx="1320840" cy="536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20" rIns="0" bIns="0" anchor="t">
            <a:spAutoFit/>
          </a:bodyPr>
          <a:lstStyle/>
          <a:p>
            <a:pPr>
              <a:lnSpc>
                <a:spcPts val="1400"/>
              </a:lnSpc>
              <a:spcBef>
                <a:spcPts val="20"/>
              </a:spcBef>
            </a:pPr>
            <a:r>
              <a:rPr lang="en-US" sz="1200" b="0" u="none" strike="noStrike" spc="-71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Seminar </a:t>
            </a:r>
            <a:r>
              <a:rPr lang="en-US" sz="1200" b="0" u="none" strike="noStrike" spc="-14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at </a:t>
            </a:r>
            <a:r>
              <a:rPr lang="en-US" sz="1200" b="0" u="none" strike="noStrike" spc="-65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Ulaan </a:t>
            </a:r>
            <a:r>
              <a:rPr lang="en-US" sz="1200" b="0" u="none" strike="noStrike" spc="-60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Baatar</a:t>
            </a:r>
            <a:r>
              <a:rPr lang="en-US" sz="1200" b="0" u="none" strike="noStrike" spc="-145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 </a:t>
            </a:r>
            <a:r>
              <a:rPr lang="en-US" sz="1200" b="0" u="none" strike="noStrike" spc="-51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Max  </a:t>
            </a:r>
            <a:r>
              <a:rPr lang="en-US" sz="1200" b="0" u="none" strike="noStrike" spc="-54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Klein </a:t>
            </a:r>
            <a:r>
              <a:rPr lang="en-US" sz="1200" b="0" u="none" strike="noStrike" spc="-40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March </a:t>
            </a:r>
            <a:r>
              <a:rPr lang="en-US" sz="1200" b="0" u="none" strike="noStrike" spc="-26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16th</a:t>
            </a:r>
            <a:r>
              <a:rPr lang="en-US" sz="1200" b="0" u="none" strike="noStrike" spc="-113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 </a:t>
            </a:r>
            <a:r>
              <a:rPr lang="en-US" sz="1200" b="0" u="none" strike="noStrike" spc="-60">
                <a:solidFill>
                  <a:srgbClr val="898989"/>
                </a:solidFill>
                <a:effectLst/>
                <a:uFillTx/>
                <a:latin typeface="Arial Unicode MS"/>
                <a:ea typeface="DejaVu Sans"/>
              </a:rPr>
              <a:t>2006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3" name="object 3"/>
          <p:cNvSpPr/>
          <p:nvPr/>
        </p:nvSpPr>
        <p:spPr>
          <a:xfrm>
            <a:off x="228600" y="1811160"/>
            <a:ext cx="6693120" cy="49921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4" name="object 4"/>
          <p:cNvSpPr/>
          <p:nvPr/>
        </p:nvSpPr>
        <p:spPr>
          <a:xfrm>
            <a:off x="273600" y="1884240"/>
            <a:ext cx="4298040" cy="3029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t">
            <a:spAutoFit/>
          </a:bodyPr>
          <a:lstStyle/>
          <a:p>
            <a:pPr marL="91440">
              <a:lnSpc>
                <a:spcPct val="100000"/>
              </a:lnSpc>
              <a:spcBef>
                <a:spcPts val="360"/>
              </a:spcBef>
            </a:pPr>
            <a:r>
              <a:rPr lang="en-US" sz="1800" b="0" u="none" strike="noStrike" spc="-20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HERA: </a:t>
            </a:r>
            <a:r>
              <a:rPr lang="en-US" sz="1800" b="0" u="none" strike="noStrike" spc="-3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construction</a:t>
            </a:r>
            <a:r>
              <a:rPr lang="en-US" sz="1800" b="0" u="none" strike="noStrike" spc="-289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18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1985-­‐1991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r>
              <a:rPr lang="en-US" sz="1800" b="0" u="none" strike="noStrike" spc="-79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6.2 </a:t>
            </a:r>
            <a:r>
              <a:rPr lang="en-US" sz="1800" b="0" u="none" strike="noStrike" spc="-7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km </a:t>
            </a:r>
            <a:r>
              <a:rPr lang="en-US" sz="1800" b="0" u="none" strike="noStrike" spc="-45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ring </a:t>
            </a:r>
            <a:r>
              <a:rPr lang="en-US" sz="1800" b="0" u="none" strike="noStrike" spc="-7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accelerator(s)  </a:t>
            </a:r>
            <a:r>
              <a:rPr lang="en-US" sz="1800" b="1" u="none" strike="noStrike" spc="-7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Superconducting </a:t>
            </a:r>
            <a:r>
              <a:rPr lang="en-US" sz="1800" b="1" u="none" strike="noStrike" spc="-40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p: </a:t>
            </a:r>
            <a:r>
              <a:rPr lang="en-US" sz="1800" b="1" u="none" strike="noStrike" spc="-18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1" u="none" strike="noStrike" spc="-269" baseline="-20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p </a:t>
            </a:r>
            <a:r>
              <a:rPr lang="en-US" sz="1800" b="1" u="none" strike="noStrike" spc="-20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= 460-­ - 920 </a:t>
            </a:r>
            <a:r>
              <a:rPr lang="en-US" sz="1800" b="1" u="none" strike="noStrike" spc="-18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GeV  </a:t>
            </a:r>
            <a:r>
              <a:rPr lang="en-US" sz="1800" b="1" u="none" strike="noStrike" spc="-7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Warm </a:t>
            </a:r>
            <a:r>
              <a:rPr lang="en-US" sz="1800" b="1" u="none" strike="noStrike" spc="-65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e: </a:t>
            </a:r>
            <a:r>
              <a:rPr lang="en-US" sz="1800" b="1" u="none" strike="noStrike" spc="-20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1" u="none" strike="noStrike" spc="-300" baseline="-20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e </a:t>
            </a:r>
            <a:r>
              <a:rPr lang="en-US" sz="1800" b="1" u="none" strike="noStrike" spc="-99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=27.5 </a:t>
            </a:r>
            <a:r>
              <a:rPr lang="en-US" sz="1800" b="1" u="none" strike="noStrike" spc="-156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GeV, </a:t>
            </a:r>
            <a:r>
              <a:rPr lang="en-US" sz="1800" b="1" u="none" strike="noStrike" spc="-3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||P</a:t>
            </a:r>
            <a:r>
              <a:rPr lang="en-US" sz="1800" b="1" u="none" strike="noStrike" spc="-45" baseline="-20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1" u="none" strike="noStrike" spc="-3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|=0.3..0.5 </a:t>
            </a:r>
            <a:r>
              <a:rPr lang="en-US" sz="1800" b="0" u="none" strike="noStrike" spc="-3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r>
              <a:rPr lang="en-US" sz="2200" b="1" u="none" strike="noStrike" spc="-96">
                <a:solidFill>
                  <a:srgbClr val="FF33CC"/>
                </a:solidFill>
                <a:effectLst/>
                <a:uFillTx/>
                <a:latin typeface="Arial"/>
                <a:ea typeface="Arial"/>
              </a:rPr>
              <a:t>√s = 224 – 320 GeV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endParaRPr lang="en-US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r>
              <a:rPr lang="en-US" sz="1800" b="1" u="none" strike="noStrike" spc="-96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Data </a:t>
            </a:r>
            <a:r>
              <a:rPr lang="en-US" sz="1800" b="1" u="none" strike="noStrike" spc="-5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delivery </a:t>
            </a:r>
            <a:r>
              <a:rPr lang="en-US" sz="1800" b="1" u="none" strike="noStrike" spc="-7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(0.6 pb</a:t>
            </a:r>
            <a:r>
              <a:rPr lang="en-US" sz="1800" b="1" u="none" strike="noStrike" spc="-113" baseline="25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-­1</a:t>
            </a:r>
            <a:r>
              <a:rPr lang="en-US" sz="1800" b="1" u="none" strike="noStrike" spc="-7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): </a:t>
            </a:r>
            <a:r>
              <a:rPr lang="en-US" sz="1800" b="1" u="none" strike="noStrike" spc="-18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1992-­2007  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">
              <a:lnSpc>
                <a:spcPts val="2599"/>
              </a:lnSpc>
              <a:spcBef>
                <a:spcPts val="91"/>
              </a:spcBef>
            </a:pPr>
            <a:r>
              <a:rPr lang="en-US" sz="1800" b="1" u="none" strike="noStrike" spc="-164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L=1 </a:t>
            </a:r>
            <a:r>
              <a:rPr lang="en-US" sz="1800" b="1" u="none" strike="noStrike" spc="-230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(HERAI)-­-4 </a:t>
            </a:r>
            <a:r>
              <a:rPr lang="en-US" sz="1800" b="1" u="none" strike="noStrike" spc="-150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(HERAII) </a:t>
            </a:r>
            <a:r>
              <a:rPr lang="en-US" sz="1800" b="1" u="none" strike="noStrike" spc="-79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10</a:t>
            </a:r>
            <a:r>
              <a:rPr lang="en-US" sz="1800" b="1" u="none" strike="noStrike" spc="-119" baseline="25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31</a:t>
            </a:r>
            <a:r>
              <a:rPr lang="en-US" sz="1800" b="1" u="none" strike="noStrike" spc="74" baseline="25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 spc="-20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cm</a:t>
            </a:r>
            <a:r>
              <a:rPr lang="en-US" sz="1800" b="1" u="none" strike="noStrike" spc="-300" baseline="25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-­-2</a:t>
            </a:r>
            <a:r>
              <a:rPr lang="en-US" sz="1800" b="1" u="none" strike="noStrike" spc="-201">
                <a:solidFill>
                  <a:srgbClr val="FF33CC"/>
                </a:solidFill>
                <a:effectLst/>
                <a:uFillTx/>
                <a:latin typeface="Arial"/>
                <a:ea typeface="DejaVu Sans"/>
              </a:rPr>
              <a:t>s</a:t>
            </a:r>
            <a:r>
              <a:rPr lang="en-US" sz="1800" b="1" u="none" strike="noStrike" spc="-300" baseline="25000">
                <a:solidFill>
                  <a:srgbClr val="FF56D6"/>
                </a:solidFill>
                <a:effectLst/>
                <a:uFillTx/>
                <a:latin typeface="Arial"/>
                <a:ea typeface="DejaVu Sans"/>
              </a:rPr>
              <a:t>-­-1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5" name="object 1"/>
          <p:cNvSpPr/>
          <p:nvPr/>
        </p:nvSpPr>
        <p:spPr>
          <a:xfrm>
            <a:off x="14840640" y="6933600"/>
            <a:ext cx="94680" cy="150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900" b="0" u="none" strike="noStrike" spc="-45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3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6" name="object 5"/>
          <p:cNvSpPr/>
          <p:nvPr/>
        </p:nvSpPr>
        <p:spPr>
          <a:xfrm>
            <a:off x="10643040" y="2721960"/>
            <a:ext cx="990720" cy="443160"/>
          </a:xfrm>
          <a:custGeom>
            <a:avLst/>
            <a:gdLst>
              <a:gd name="textAreaLeft" fmla="*/ 0 w 990720"/>
              <a:gd name="textAreaRight" fmla="*/ 991440 w 990720"/>
              <a:gd name="textAreaTop" fmla="*/ 0 h 443160"/>
              <a:gd name="textAreaBottom" fmla="*/ 443880 h 443160"/>
            </a:gdLst>
            <a:ahLst/>
            <a:cxnLst/>
            <a:rect l="textAreaLeft" t="textAreaTop" r="textAreaRight" b="textAreaBottom"/>
            <a:pathLst>
              <a:path w="868679" h="388619">
                <a:moveTo>
                  <a:pt x="614451" y="162244"/>
                </a:moveTo>
                <a:lnTo>
                  <a:pt x="376252" y="162244"/>
                </a:lnTo>
                <a:lnTo>
                  <a:pt x="423235" y="165098"/>
                </a:lnTo>
                <a:lnTo>
                  <a:pt x="469763" y="171487"/>
                </a:lnTo>
                <a:lnTo>
                  <a:pt x="515838" y="181411"/>
                </a:lnTo>
                <a:lnTo>
                  <a:pt x="561460" y="194868"/>
                </a:lnTo>
                <a:lnTo>
                  <a:pt x="606627" y="211860"/>
                </a:lnTo>
                <a:lnTo>
                  <a:pt x="651341" y="232387"/>
                </a:lnTo>
                <a:lnTo>
                  <a:pt x="695601" y="256448"/>
                </a:lnTo>
                <a:lnTo>
                  <a:pt x="739408" y="284043"/>
                </a:lnTo>
                <a:lnTo>
                  <a:pt x="782761" y="315172"/>
                </a:lnTo>
                <a:lnTo>
                  <a:pt x="825660" y="349836"/>
                </a:lnTo>
                <a:lnTo>
                  <a:pt x="868105" y="388034"/>
                </a:lnTo>
                <a:lnTo>
                  <a:pt x="836597" y="348179"/>
                </a:lnTo>
                <a:lnTo>
                  <a:pt x="803798" y="311006"/>
                </a:lnTo>
                <a:lnTo>
                  <a:pt x="769711" y="276515"/>
                </a:lnTo>
                <a:lnTo>
                  <a:pt x="734335" y="244706"/>
                </a:lnTo>
                <a:lnTo>
                  <a:pt x="697669" y="215580"/>
                </a:lnTo>
                <a:lnTo>
                  <a:pt x="659715" y="189136"/>
                </a:lnTo>
                <a:lnTo>
                  <a:pt x="620471" y="165374"/>
                </a:lnTo>
                <a:lnTo>
                  <a:pt x="614451" y="162244"/>
                </a:lnTo>
                <a:close/>
              </a:path>
              <a:path w="868679" h="388619">
                <a:moveTo>
                  <a:pt x="192858" y="0"/>
                </a:moveTo>
                <a:lnTo>
                  <a:pt x="0" y="169423"/>
                </a:lnTo>
                <a:lnTo>
                  <a:pt x="248987" y="247106"/>
                </a:lnTo>
                <a:lnTo>
                  <a:pt x="232583" y="174886"/>
                </a:lnTo>
                <a:lnTo>
                  <a:pt x="280927" y="167138"/>
                </a:lnTo>
                <a:lnTo>
                  <a:pt x="328816" y="162923"/>
                </a:lnTo>
                <a:lnTo>
                  <a:pt x="376252" y="162244"/>
                </a:lnTo>
                <a:lnTo>
                  <a:pt x="614451" y="162244"/>
                </a:lnTo>
                <a:lnTo>
                  <a:pt x="579938" y="144295"/>
                </a:lnTo>
                <a:lnTo>
                  <a:pt x="538115" y="125897"/>
                </a:lnTo>
                <a:lnTo>
                  <a:pt x="495004" y="110182"/>
                </a:lnTo>
                <a:lnTo>
                  <a:pt x="450603" y="97149"/>
                </a:lnTo>
                <a:lnTo>
                  <a:pt x="404914" y="86799"/>
                </a:lnTo>
                <a:lnTo>
                  <a:pt x="357935" y="79130"/>
                </a:lnTo>
                <a:lnTo>
                  <a:pt x="309666" y="74144"/>
                </a:lnTo>
                <a:lnTo>
                  <a:pt x="268253" y="72219"/>
                </a:lnTo>
                <a:lnTo>
                  <a:pt x="209262" y="72219"/>
                </a:lnTo>
                <a:lnTo>
                  <a:pt x="192858" y="0"/>
                </a:lnTo>
                <a:close/>
              </a:path>
              <a:path w="868679" h="388619">
                <a:moveTo>
                  <a:pt x="260109" y="71841"/>
                </a:moveTo>
                <a:lnTo>
                  <a:pt x="209262" y="72219"/>
                </a:lnTo>
                <a:lnTo>
                  <a:pt x="268253" y="72219"/>
                </a:lnTo>
                <a:lnTo>
                  <a:pt x="260109" y="71841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7" name="object 6"/>
          <p:cNvSpPr/>
          <p:nvPr/>
        </p:nvSpPr>
        <p:spPr>
          <a:xfrm>
            <a:off x="10643040" y="2721960"/>
            <a:ext cx="990720" cy="443160"/>
          </a:xfrm>
          <a:custGeom>
            <a:avLst/>
            <a:gdLst>
              <a:gd name="textAreaLeft" fmla="*/ 0 w 990720"/>
              <a:gd name="textAreaRight" fmla="*/ 991440 w 990720"/>
              <a:gd name="textAreaTop" fmla="*/ 0 h 443160"/>
              <a:gd name="textAreaBottom" fmla="*/ 443880 h 443160"/>
            </a:gdLst>
            <a:ahLst/>
            <a:cxnLst/>
            <a:rect l="textAreaLeft" t="textAreaTop" r="textAreaRight" b="textAreaBottom"/>
            <a:pathLst>
              <a:path w="868679" h="388619">
                <a:moveTo>
                  <a:pt x="868105" y="388034"/>
                </a:moveTo>
                <a:lnTo>
                  <a:pt x="836596" y="348179"/>
                </a:lnTo>
                <a:lnTo>
                  <a:pt x="803798" y="311006"/>
                </a:lnTo>
                <a:lnTo>
                  <a:pt x="769711" y="276515"/>
                </a:lnTo>
                <a:lnTo>
                  <a:pt x="734334" y="244706"/>
                </a:lnTo>
                <a:lnTo>
                  <a:pt x="697669" y="215580"/>
                </a:lnTo>
                <a:lnTo>
                  <a:pt x="659714" y="189136"/>
                </a:lnTo>
                <a:lnTo>
                  <a:pt x="620470" y="165374"/>
                </a:lnTo>
                <a:lnTo>
                  <a:pt x="579937" y="144294"/>
                </a:lnTo>
                <a:lnTo>
                  <a:pt x="538115" y="125897"/>
                </a:lnTo>
                <a:lnTo>
                  <a:pt x="495003" y="110182"/>
                </a:lnTo>
                <a:lnTo>
                  <a:pt x="450603" y="97149"/>
                </a:lnTo>
                <a:lnTo>
                  <a:pt x="404913" y="86798"/>
                </a:lnTo>
                <a:lnTo>
                  <a:pt x="357934" y="79130"/>
                </a:lnTo>
                <a:lnTo>
                  <a:pt x="309666" y="74144"/>
                </a:lnTo>
                <a:lnTo>
                  <a:pt x="260109" y="71840"/>
                </a:lnTo>
                <a:lnTo>
                  <a:pt x="209262" y="72219"/>
                </a:lnTo>
                <a:lnTo>
                  <a:pt x="192857" y="0"/>
                </a:lnTo>
                <a:lnTo>
                  <a:pt x="0" y="169422"/>
                </a:lnTo>
                <a:lnTo>
                  <a:pt x="248987" y="247105"/>
                </a:lnTo>
                <a:lnTo>
                  <a:pt x="232583" y="174886"/>
                </a:lnTo>
                <a:lnTo>
                  <a:pt x="280926" y="167137"/>
                </a:lnTo>
                <a:lnTo>
                  <a:pt x="328816" y="162923"/>
                </a:lnTo>
                <a:lnTo>
                  <a:pt x="376252" y="162243"/>
                </a:lnTo>
                <a:lnTo>
                  <a:pt x="423234" y="165098"/>
                </a:lnTo>
                <a:lnTo>
                  <a:pt x="469763" y="171487"/>
                </a:lnTo>
                <a:lnTo>
                  <a:pt x="515838" y="181410"/>
                </a:lnTo>
                <a:lnTo>
                  <a:pt x="561459" y="194868"/>
                </a:lnTo>
                <a:lnTo>
                  <a:pt x="606627" y="211860"/>
                </a:lnTo>
                <a:lnTo>
                  <a:pt x="651341" y="232386"/>
                </a:lnTo>
                <a:lnTo>
                  <a:pt x="695601" y="256447"/>
                </a:lnTo>
                <a:lnTo>
                  <a:pt x="739407" y="284042"/>
                </a:lnTo>
                <a:lnTo>
                  <a:pt x="782760" y="315172"/>
                </a:lnTo>
                <a:lnTo>
                  <a:pt x="825659" y="349836"/>
                </a:lnTo>
                <a:lnTo>
                  <a:pt x="868105" y="388034"/>
                </a:lnTo>
                <a:close/>
              </a:path>
            </a:pathLst>
          </a:custGeom>
          <a:noFill/>
          <a:ln w="9360">
            <a:solidFill>
              <a:srgbClr val="54823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8" name="object 7"/>
          <p:cNvSpPr/>
          <p:nvPr/>
        </p:nvSpPr>
        <p:spPr>
          <a:xfrm>
            <a:off x="10907640" y="3501720"/>
            <a:ext cx="3018240" cy="54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60" rIns="0" bIns="0" anchor="t">
            <a:spAutoFit/>
          </a:bodyPr>
          <a:lstStyle/>
          <a:p>
            <a:pPr marL="270360" indent="-201960">
              <a:lnSpc>
                <a:spcPts val="1389"/>
              </a:lnSpc>
              <a:spcBef>
                <a:spcPts val="31"/>
              </a:spcBef>
              <a:tabLst>
                <a:tab pos="0" algn="l"/>
              </a:tabLst>
            </a:pPr>
            <a:r>
              <a:rPr lang="en-US" sz="1200" b="0" i="1" u="none" strike="noStrike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with </a:t>
            </a:r>
            <a:r>
              <a:rPr lang="en-US" sz="1200" b="0" i="1" u="none" strike="noStrike" spc="-8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Energy </a:t>
            </a:r>
            <a:r>
              <a:rPr lang="en-US" sz="1200" b="0" i="1" u="none" strike="noStrike" spc="-9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Recovery </a:t>
            </a:r>
            <a:r>
              <a:rPr lang="en-US" sz="1200" b="0" i="1" u="none" strike="noStrike" spc="-79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Linac </a:t>
            </a:r>
            <a:r>
              <a:rPr lang="en-US" sz="1200" b="0" i="1" u="none" strike="noStrike" spc="-5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technology </a:t>
            </a:r>
            <a:r>
              <a:rPr lang="en-US" sz="1200" b="0" i="1" u="none" strike="noStrike" spc="3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it  </a:t>
            </a:r>
            <a:r>
              <a:rPr lang="en-US" sz="1200" b="0" i="1" u="none" strike="noStrike" spc="-3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would intrinsically </a:t>
            </a:r>
            <a:r>
              <a:rPr lang="en-US" sz="1200" b="0" i="1" u="none" strike="noStrike" spc="-7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be </a:t>
            </a:r>
            <a:r>
              <a:rPr lang="en-US" sz="1200" b="0" i="1" u="none" strike="noStrike" spc="-5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 </a:t>
            </a:r>
            <a:r>
              <a:rPr lang="en-US" sz="1200" b="0" i="1" u="none" strike="noStrike" spc="-3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major</a:t>
            </a:r>
            <a:r>
              <a:rPr lang="en-US" sz="1200" b="0" i="1" u="none" strike="noStrike" spc="-11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200" b="0" i="1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step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70360">
              <a:lnSpc>
                <a:spcPct val="100000"/>
              </a:lnSpc>
              <a:spcBef>
                <a:spcPts val="11"/>
              </a:spcBef>
              <a:tabLst>
                <a:tab pos="0" algn="l"/>
              </a:tabLst>
            </a:pPr>
            <a:r>
              <a:rPr lang="en-US" sz="1200" b="0" i="1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addressing </a:t>
            </a:r>
            <a:r>
              <a:rPr lang="en-US" sz="1200" b="0" i="1" u="none" strike="noStrike" spc="-3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200" b="0" i="1" u="none" strike="noStrike" spc="-60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energy </a:t>
            </a:r>
            <a:r>
              <a:rPr lang="en-US" sz="1200" b="0" i="1" u="none" strike="noStrike" spc="-40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sustainability</a:t>
            </a:r>
            <a:r>
              <a:rPr lang="en-US" sz="1200" b="0" i="1" u="none" strike="noStrike" spc="-7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200" b="0" i="1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aspect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9" name="object 8"/>
          <p:cNvSpPr/>
          <p:nvPr/>
        </p:nvSpPr>
        <p:spPr>
          <a:xfrm>
            <a:off x="8585640" y="2064240"/>
            <a:ext cx="6439680" cy="47559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0" name="object 9"/>
          <p:cNvSpPr/>
          <p:nvPr/>
        </p:nvSpPr>
        <p:spPr>
          <a:xfrm>
            <a:off x="10004400" y="2175840"/>
            <a:ext cx="411120" cy="238680"/>
          </a:xfrm>
          <a:custGeom>
            <a:avLst/>
            <a:gdLst>
              <a:gd name="textAreaLeft" fmla="*/ 0 w 411120"/>
              <a:gd name="textAreaRight" fmla="*/ 411840 w 411120"/>
              <a:gd name="textAreaTop" fmla="*/ 0 h 238680"/>
              <a:gd name="textAreaBottom" fmla="*/ 239400 h 238680"/>
            </a:gdLst>
            <a:ahLst/>
            <a:cxnLst/>
            <a:rect l="textAreaLeft" t="textAreaTop" r="textAreaRight" b="textAreaBottom"/>
            <a:pathLst>
              <a:path w="360679" h="209550">
                <a:moveTo>
                  <a:pt x="0" y="209149"/>
                </a:moveTo>
                <a:lnTo>
                  <a:pt x="360489" y="209149"/>
                </a:lnTo>
                <a:lnTo>
                  <a:pt x="360489" y="0"/>
                </a:lnTo>
                <a:lnTo>
                  <a:pt x="0" y="0"/>
                </a:lnTo>
                <a:lnTo>
                  <a:pt x="0" y="209149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1" name="object 10"/>
          <p:cNvSpPr/>
          <p:nvPr/>
        </p:nvSpPr>
        <p:spPr>
          <a:xfrm>
            <a:off x="14154120" y="5667120"/>
            <a:ext cx="595080" cy="780840"/>
          </a:xfrm>
          <a:custGeom>
            <a:avLst/>
            <a:gdLst>
              <a:gd name="textAreaLeft" fmla="*/ 0 w 595080"/>
              <a:gd name="textAreaRight" fmla="*/ 595800 w 595080"/>
              <a:gd name="textAreaTop" fmla="*/ 0 h 780840"/>
              <a:gd name="textAreaBottom" fmla="*/ 781560 h 780840"/>
            </a:gdLst>
            <a:ahLst/>
            <a:cxnLst/>
            <a:rect l="textAreaLeft" t="textAreaTop" r="textAreaRight" b="textAreaBottom"/>
            <a:pathLst>
              <a:path w="521970" h="685164">
                <a:moveTo>
                  <a:pt x="351260" y="184557"/>
                </a:moveTo>
                <a:lnTo>
                  <a:pt x="207388" y="184557"/>
                </a:lnTo>
                <a:lnTo>
                  <a:pt x="240473" y="199506"/>
                </a:lnTo>
                <a:lnTo>
                  <a:pt x="272072" y="218379"/>
                </a:lnTo>
                <a:lnTo>
                  <a:pt x="330809" y="267901"/>
                </a:lnTo>
                <a:lnTo>
                  <a:pt x="357948" y="298550"/>
                </a:lnTo>
                <a:lnTo>
                  <a:pt x="383599" y="333124"/>
                </a:lnTo>
                <a:lnTo>
                  <a:pt x="407764" y="371622"/>
                </a:lnTo>
                <a:lnTo>
                  <a:pt x="430443" y="414046"/>
                </a:lnTo>
                <a:lnTo>
                  <a:pt x="451634" y="460394"/>
                </a:lnTo>
                <a:lnTo>
                  <a:pt x="471339" y="510668"/>
                </a:lnTo>
                <a:lnTo>
                  <a:pt x="489558" y="564866"/>
                </a:lnTo>
                <a:lnTo>
                  <a:pt x="506289" y="622989"/>
                </a:lnTo>
                <a:lnTo>
                  <a:pt x="521534" y="685038"/>
                </a:lnTo>
                <a:lnTo>
                  <a:pt x="514680" y="623855"/>
                </a:lnTo>
                <a:lnTo>
                  <a:pt x="505740" y="565363"/>
                </a:lnTo>
                <a:lnTo>
                  <a:pt x="494714" y="509561"/>
                </a:lnTo>
                <a:lnTo>
                  <a:pt x="481602" y="456449"/>
                </a:lnTo>
                <a:lnTo>
                  <a:pt x="466404" y="406028"/>
                </a:lnTo>
                <a:lnTo>
                  <a:pt x="449119" y="358298"/>
                </a:lnTo>
                <a:lnTo>
                  <a:pt x="429749" y="313258"/>
                </a:lnTo>
                <a:lnTo>
                  <a:pt x="408293" y="270908"/>
                </a:lnTo>
                <a:lnTo>
                  <a:pt x="384750" y="231248"/>
                </a:lnTo>
                <a:lnTo>
                  <a:pt x="359121" y="194280"/>
                </a:lnTo>
                <a:lnTo>
                  <a:pt x="351260" y="184557"/>
                </a:lnTo>
                <a:close/>
              </a:path>
              <a:path w="521970" h="685164">
                <a:moveTo>
                  <a:pt x="254431" y="0"/>
                </a:moveTo>
                <a:lnTo>
                  <a:pt x="0" y="65894"/>
                </a:lnTo>
                <a:lnTo>
                  <a:pt x="188702" y="257865"/>
                </a:lnTo>
                <a:lnTo>
                  <a:pt x="207388" y="184557"/>
                </a:lnTo>
                <a:lnTo>
                  <a:pt x="351260" y="184557"/>
                </a:lnTo>
                <a:lnTo>
                  <a:pt x="331407" y="160001"/>
                </a:lnTo>
                <a:lnTo>
                  <a:pt x="301606" y="128413"/>
                </a:lnTo>
                <a:lnTo>
                  <a:pt x="269719" y="99516"/>
                </a:lnTo>
                <a:lnTo>
                  <a:pt x="235746" y="73308"/>
                </a:lnTo>
                <a:lnTo>
                  <a:pt x="254431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2" name="object 11"/>
          <p:cNvSpPr/>
          <p:nvPr/>
        </p:nvSpPr>
        <p:spPr>
          <a:xfrm>
            <a:off x="14154120" y="5667120"/>
            <a:ext cx="595080" cy="780840"/>
          </a:xfrm>
          <a:custGeom>
            <a:avLst/>
            <a:gdLst>
              <a:gd name="textAreaLeft" fmla="*/ 0 w 595080"/>
              <a:gd name="textAreaRight" fmla="*/ 595800 w 595080"/>
              <a:gd name="textAreaTop" fmla="*/ 0 h 780840"/>
              <a:gd name="textAreaBottom" fmla="*/ 781560 h 780840"/>
            </a:gdLst>
            <a:ahLst/>
            <a:cxnLst/>
            <a:rect l="textAreaLeft" t="textAreaTop" r="textAreaRight" b="textAreaBottom"/>
            <a:pathLst>
              <a:path w="521970" h="685164">
                <a:moveTo>
                  <a:pt x="521533" y="685037"/>
                </a:moveTo>
                <a:lnTo>
                  <a:pt x="514679" y="623855"/>
                </a:lnTo>
                <a:lnTo>
                  <a:pt x="505739" y="565362"/>
                </a:lnTo>
                <a:lnTo>
                  <a:pt x="494713" y="509560"/>
                </a:lnTo>
                <a:lnTo>
                  <a:pt x="481601" y="456449"/>
                </a:lnTo>
                <a:lnTo>
                  <a:pt x="466403" y="406028"/>
                </a:lnTo>
                <a:lnTo>
                  <a:pt x="449119" y="358297"/>
                </a:lnTo>
                <a:lnTo>
                  <a:pt x="429749" y="313257"/>
                </a:lnTo>
                <a:lnTo>
                  <a:pt x="408292" y="270907"/>
                </a:lnTo>
                <a:lnTo>
                  <a:pt x="384750" y="231248"/>
                </a:lnTo>
                <a:lnTo>
                  <a:pt x="359121" y="194279"/>
                </a:lnTo>
                <a:lnTo>
                  <a:pt x="331406" y="160001"/>
                </a:lnTo>
                <a:lnTo>
                  <a:pt x="301605" y="128413"/>
                </a:lnTo>
                <a:lnTo>
                  <a:pt x="269718" y="99515"/>
                </a:lnTo>
                <a:lnTo>
                  <a:pt x="235745" y="73308"/>
                </a:lnTo>
                <a:lnTo>
                  <a:pt x="254431" y="0"/>
                </a:lnTo>
                <a:lnTo>
                  <a:pt x="0" y="65893"/>
                </a:lnTo>
                <a:lnTo>
                  <a:pt x="188701" y="257864"/>
                </a:lnTo>
                <a:lnTo>
                  <a:pt x="207388" y="184556"/>
                </a:lnTo>
                <a:lnTo>
                  <a:pt x="240473" y="199505"/>
                </a:lnTo>
                <a:lnTo>
                  <a:pt x="302183" y="241177"/>
                </a:lnTo>
                <a:lnTo>
                  <a:pt x="330808" y="267901"/>
                </a:lnTo>
                <a:lnTo>
                  <a:pt x="357947" y="298549"/>
                </a:lnTo>
                <a:lnTo>
                  <a:pt x="383599" y="333123"/>
                </a:lnTo>
                <a:lnTo>
                  <a:pt x="407764" y="371622"/>
                </a:lnTo>
                <a:lnTo>
                  <a:pt x="430442" y="414045"/>
                </a:lnTo>
                <a:lnTo>
                  <a:pt x="451634" y="460394"/>
                </a:lnTo>
                <a:lnTo>
                  <a:pt x="471338" y="510667"/>
                </a:lnTo>
                <a:lnTo>
                  <a:pt x="489557" y="564866"/>
                </a:lnTo>
                <a:lnTo>
                  <a:pt x="506288" y="622989"/>
                </a:lnTo>
                <a:lnTo>
                  <a:pt x="521533" y="685037"/>
                </a:lnTo>
                <a:close/>
              </a:path>
            </a:pathLst>
          </a:custGeom>
          <a:noFill/>
          <a:ln w="9360">
            <a:solidFill>
              <a:srgbClr val="54823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3" name="object 14"/>
          <p:cNvSpPr/>
          <p:nvPr/>
        </p:nvSpPr>
        <p:spPr>
          <a:xfrm>
            <a:off x="10593000" y="4883760"/>
            <a:ext cx="361476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800" b="1" u="none" strike="noStrike" spc="-15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&gt; </a:t>
            </a:r>
            <a:r>
              <a:rPr lang="en-US" sz="1800" b="1" u="none" strike="noStrike" spc="-9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1 </a:t>
            </a:r>
            <a:r>
              <a:rPr lang="en-US" sz="1800" b="1" u="none" strike="noStrike" spc="-204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TeV </a:t>
            </a:r>
            <a:r>
              <a:rPr lang="en-US" sz="1800" b="1" u="none" strike="noStrike" spc="-10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electron-proton</a:t>
            </a:r>
            <a:r>
              <a:rPr lang="en-US" sz="1800" b="1" u="none" strike="noStrike" spc="-26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 spc="-15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collisions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object 15"/>
          <p:cNvSpPr/>
          <p:nvPr/>
        </p:nvSpPr>
        <p:spPr>
          <a:xfrm>
            <a:off x="10764000" y="3445920"/>
            <a:ext cx="3217680" cy="793800"/>
          </a:xfrm>
          <a:custGeom>
            <a:avLst/>
            <a:gdLst>
              <a:gd name="textAreaLeft" fmla="*/ 0 w 3217680"/>
              <a:gd name="textAreaRight" fmla="*/ 3218400 w 3217680"/>
              <a:gd name="textAreaTop" fmla="*/ 0 h 793800"/>
              <a:gd name="textAreaBottom" fmla="*/ 794520 h 793800"/>
            </a:gdLst>
            <a:ahLst/>
            <a:cxnLst/>
            <a:rect l="textAreaLeft" t="textAreaTop" r="textAreaRight" b="textAreaBottom"/>
            <a:pathLst>
              <a:path w="2819400" h="696594">
                <a:moveTo>
                  <a:pt x="0" y="0"/>
                </a:moveTo>
                <a:lnTo>
                  <a:pt x="2819400" y="0"/>
                </a:lnTo>
                <a:lnTo>
                  <a:pt x="2819400" y="696319"/>
                </a:lnTo>
                <a:lnTo>
                  <a:pt x="0" y="6963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5" name="object 16"/>
          <p:cNvSpPr/>
          <p:nvPr/>
        </p:nvSpPr>
        <p:spPr>
          <a:xfrm>
            <a:off x="12155760" y="3631680"/>
            <a:ext cx="347400" cy="1216080"/>
          </a:xfrm>
          <a:custGeom>
            <a:avLst/>
            <a:gdLst>
              <a:gd name="textAreaLeft" fmla="*/ 0 w 347400"/>
              <a:gd name="textAreaRight" fmla="*/ 348120 w 347400"/>
              <a:gd name="textAreaTop" fmla="*/ 0 h 1216080"/>
              <a:gd name="textAreaBottom" fmla="*/ 1216800 h 1216080"/>
            </a:gdLst>
            <a:ahLst/>
            <a:cxnLst/>
            <a:rect l="textAreaLeft" t="textAreaTop" r="textAreaRight" b="textAreaBottom"/>
            <a:pathLst>
              <a:path w="304800" h="1066800">
                <a:moveTo>
                  <a:pt x="304800" y="914400"/>
                </a:moveTo>
                <a:lnTo>
                  <a:pt x="0" y="914400"/>
                </a:lnTo>
                <a:lnTo>
                  <a:pt x="152400" y="1066800"/>
                </a:lnTo>
                <a:lnTo>
                  <a:pt x="304800" y="914400"/>
                </a:lnTo>
                <a:close/>
              </a:path>
              <a:path w="304800" h="1066800">
                <a:moveTo>
                  <a:pt x="193262" y="0"/>
                </a:moveTo>
                <a:lnTo>
                  <a:pt x="111537" y="0"/>
                </a:lnTo>
                <a:lnTo>
                  <a:pt x="111537" y="914400"/>
                </a:lnTo>
                <a:lnTo>
                  <a:pt x="193262" y="914400"/>
                </a:lnTo>
                <a:lnTo>
                  <a:pt x="193262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6" name="object 17"/>
          <p:cNvSpPr/>
          <p:nvPr/>
        </p:nvSpPr>
        <p:spPr>
          <a:xfrm>
            <a:off x="12155760" y="3631680"/>
            <a:ext cx="347400" cy="1216080"/>
          </a:xfrm>
          <a:custGeom>
            <a:avLst/>
            <a:gdLst>
              <a:gd name="textAreaLeft" fmla="*/ 0 w 347400"/>
              <a:gd name="textAreaRight" fmla="*/ 348120 w 347400"/>
              <a:gd name="textAreaTop" fmla="*/ 0 h 1216080"/>
              <a:gd name="textAreaBottom" fmla="*/ 1216800 h 1216080"/>
            </a:gdLst>
            <a:ahLst/>
            <a:cxnLst/>
            <a:rect l="textAreaLeft" t="textAreaTop" r="textAreaRight" b="textAreaBottom"/>
            <a:pathLst>
              <a:path w="304800" h="1066800">
                <a:moveTo>
                  <a:pt x="0" y="914400"/>
                </a:moveTo>
                <a:lnTo>
                  <a:pt x="111538" y="914400"/>
                </a:lnTo>
                <a:lnTo>
                  <a:pt x="111538" y="0"/>
                </a:lnTo>
                <a:lnTo>
                  <a:pt x="193261" y="0"/>
                </a:lnTo>
                <a:lnTo>
                  <a:pt x="193261" y="914400"/>
                </a:lnTo>
                <a:lnTo>
                  <a:pt x="304800" y="914400"/>
                </a:lnTo>
                <a:lnTo>
                  <a:pt x="152400" y="1066800"/>
                </a:lnTo>
                <a:lnTo>
                  <a:pt x="0" y="914400"/>
                </a:lnTo>
                <a:close/>
              </a:path>
            </a:pathLst>
          </a:custGeom>
          <a:noFill/>
          <a:ln w="1260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7" name="object 18"/>
          <p:cNvSpPr/>
          <p:nvPr/>
        </p:nvSpPr>
        <p:spPr>
          <a:xfrm>
            <a:off x="11081880" y="3081960"/>
            <a:ext cx="3090960" cy="112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new </a:t>
            </a:r>
            <a:r>
              <a:rPr lang="en-US" sz="1800" b="0" u="none" strike="noStrike" spc="-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electron</a:t>
            </a:r>
            <a:r>
              <a:rPr lang="en-US" sz="1800" b="0" u="none" strike="noStrike" spc="-15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7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accelerator (8.9 km circumference)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437480">
              <a:lnSpc>
                <a:spcPct val="100000"/>
              </a:lnSpc>
              <a:spcBef>
                <a:spcPts val="40"/>
              </a:spcBef>
            </a:pPr>
            <a:r>
              <a:rPr lang="en-US" sz="1800" b="1" u="none" strike="noStrike" spc="-25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 </a:t>
            </a:r>
            <a:r>
              <a:rPr lang="en-US" sz="1800" b="1" u="none" strike="noStrike" spc="-12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= </a:t>
            </a:r>
            <a:r>
              <a:rPr lang="en-US" sz="1800" b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50</a:t>
            </a:r>
            <a:r>
              <a:rPr lang="en-US" sz="1800" b="1" u="none" strike="noStrike" spc="-2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 spc="-14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GeV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437480">
              <a:lnSpc>
                <a:spcPct val="100000"/>
              </a:lnSpc>
              <a:spcBef>
                <a:spcPts val="40"/>
              </a:spcBef>
            </a:pPr>
            <a:r>
              <a:rPr lang="en-US" sz="1800" b="1" u="none" strike="noStrike" spc="-14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(why see later)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8" name="object 21"/>
          <p:cNvSpPr/>
          <p:nvPr/>
        </p:nvSpPr>
        <p:spPr>
          <a:xfrm>
            <a:off x="12860640" y="6201360"/>
            <a:ext cx="1998000" cy="85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6640" rIns="0" bIns="0" anchor="t">
            <a:spAutoFit/>
          </a:bodyPr>
          <a:lstStyle/>
          <a:p>
            <a:pPr marL="12600" indent="172080">
              <a:lnSpc>
                <a:spcPts val="2109"/>
              </a:lnSpc>
              <a:spcBef>
                <a:spcPts val="210"/>
              </a:spcBef>
              <a:tabLst>
                <a:tab pos="0" algn="l"/>
              </a:tabLst>
            </a:pPr>
            <a:r>
              <a:rPr lang="en-US" sz="1800" b="0" u="none" strike="noStrike" spc="-2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existing/future  proton</a:t>
            </a:r>
            <a:r>
              <a:rPr lang="en-US" sz="1800" b="0" u="none" strike="noStrike" spc="-1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7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accelerator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71680">
              <a:lnSpc>
                <a:spcPct val="100000"/>
              </a:lnSpc>
              <a:spcBef>
                <a:spcPts val="125"/>
              </a:spcBef>
              <a:tabLst>
                <a:tab pos="0" algn="l"/>
              </a:tabLst>
            </a:pPr>
            <a:r>
              <a:rPr lang="en-US" sz="1800" b="1" u="none" strike="noStrike" spc="-25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 </a:t>
            </a:r>
            <a:r>
              <a:rPr lang="en-US" sz="1800" b="1" u="none" strike="noStrike" spc="224">
                <a:solidFill>
                  <a:srgbClr val="FF0000"/>
                </a:solidFill>
                <a:effectLst/>
                <a:uFillTx/>
                <a:latin typeface="Arial Unicode MS"/>
                <a:ea typeface="DejaVu Sans"/>
              </a:rPr>
              <a:t>≳</a:t>
            </a:r>
            <a:r>
              <a:rPr lang="en-US" sz="1800" b="1" u="none" strike="noStrike" spc="-184">
                <a:solidFill>
                  <a:srgbClr val="FF0000"/>
                </a:solidFill>
                <a:effectLst/>
                <a:uFillTx/>
                <a:latin typeface="Arial Unicode MS"/>
                <a:ea typeface="DejaVu Sans"/>
              </a:rPr>
              <a:t> </a:t>
            </a:r>
            <a:r>
              <a:rPr lang="en-US" sz="1800" b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7 </a:t>
            </a:r>
            <a:r>
              <a:rPr lang="en-US" sz="1800" b="1" u="none" strike="noStrike" spc="-17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TeV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object 27"/>
          <p:cNvSpPr/>
          <p:nvPr/>
        </p:nvSpPr>
        <p:spPr>
          <a:xfrm>
            <a:off x="7756200" y="2098080"/>
            <a:ext cx="137160" cy="317880"/>
          </a:xfrm>
          <a:custGeom>
            <a:avLst/>
            <a:gdLst>
              <a:gd name="textAreaLeft" fmla="*/ 0 w 137160"/>
              <a:gd name="textAreaRight" fmla="*/ 137880 w 137160"/>
              <a:gd name="textAreaTop" fmla="*/ 0 h 317880"/>
              <a:gd name="textAreaBottom" fmla="*/ 318600 h 317880"/>
            </a:gdLst>
            <a:ahLst/>
            <a:cxnLst/>
            <a:rect l="textAreaLeft" t="textAreaTop" r="textAreaRight" b="textAreaBottom"/>
            <a:pathLst>
              <a:path w="120650" h="279400">
                <a:moveTo>
                  <a:pt x="0" y="279400"/>
                </a:moveTo>
                <a:lnTo>
                  <a:pt x="120649" y="279400"/>
                </a:lnTo>
                <a:lnTo>
                  <a:pt x="120649" y="0"/>
                </a:lnTo>
                <a:lnTo>
                  <a:pt x="0" y="0"/>
                </a:lnTo>
                <a:lnTo>
                  <a:pt x="0" y="27940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0" name="object 28"/>
          <p:cNvSpPr/>
          <p:nvPr/>
        </p:nvSpPr>
        <p:spPr>
          <a:xfrm>
            <a:off x="7894080" y="2098080"/>
            <a:ext cx="2110320" cy="317880"/>
          </a:xfrm>
          <a:custGeom>
            <a:avLst/>
            <a:gdLst>
              <a:gd name="textAreaLeft" fmla="*/ 0 w 2110320"/>
              <a:gd name="textAreaRight" fmla="*/ 2111040 w 2110320"/>
              <a:gd name="textAreaTop" fmla="*/ 0 h 317880"/>
              <a:gd name="textAreaBottom" fmla="*/ 318600 h 317880"/>
            </a:gdLst>
            <a:ahLst/>
            <a:cxnLst/>
            <a:rect l="textAreaLeft" t="textAreaTop" r="textAreaRight" b="textAreaBottom"/>
            <a:pathLst>
              <a:path w="1849754" h="279400">
                <a:moveTo>
                  <a:pt x="0" y="0"/>
                </a:moveTo>
                <a:lnTo>
                  <a:pt x="1849183" y="0"/>
                </a:lnTo>
                <a:lnTo>
                  <a:pt x="1849183" y="279400"/>
                </a:lnTo>
                <a:lnTo>
                  <a:pt x="0" y="2794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1" name="object 29"/>
          <p:cNvSpPr/>
          <p:nvPr/>
        </p:nvSpPr>
        <p:spPr>
          <a:xfrm>
            <a:off x="8241120" y="2402280"/>
            <a:ext cx="1218600" cy="317880"/>
          </a:xfrm>
          <a:custGeom>
            <a:avLst/>
            <a:gdLst>
              <a:gd name="textAreaLeft" fmla="*/ 0 w 1218600"/>
              <a:gd name="textAreaRight" fmla="*/ 1219320 w 1218600"/>
              <a:gd name="textAreaTop" fmla="*/ 0 h 317880"/>
              <a:gd name="textAreaBottom" fmla="*/ 318600 h 317880"/>
            </a:gdLst>
            <a:ahLst/>
            <a:cxnLst/>
            <a:rect l="textAreaLeft" t="textAreaTop" r="textAreaRight" b="textAreaBottom"/>
            <a:pathLst>
              <a:path w="1068070" h="279400">
                <a:moveTo>
                  <a:pt x="0" y="0"/>
                </a:moveTo>
                <a:lnTo>
                  <a:pt x="1067625" y="0"/>
                </a:lnTo>
                <a:lnTo>
                  <a:pt x="1067625" y="279400"/>
                </a:lnTo>
                <a:lnTo>
                  <a:pt x="0" y="2794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2" name="object 30"/>
          <p:cNvSpPr/>
          <p:nvPr/>
        </p:nvSpPr>
        <p:spPr>
          <a:xfrm>
            <a:off x="7756200" y="2070360"/>
            <a:ext cx="224820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7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one </a:t>
            </a:r>
            <a:r>
              <a:rPr lang="en-US" sz="1800" b="0" u="none" strike="noStrike" spc="-8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general</a:t>
            </a:r>
            <a:r>
              <a:rPr lang="en-US" sz="1800" b="0" u="none" strike="noStrike" spc="-136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7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purpose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object 31"/>
          <p:cNvSpPr/>
          <p:nvPr/>
        </p:nvSpPr>
        <p:spPr>
          <a:xfrm>
            <a:off x="8241120" y="2373120"/>
            <a:ext cx="121932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14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0" u="none" strike="noStrike" spc="-113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x</a:t>
            </a:r>
            <a:r>
              <a:rPr lang="en-US" sz="1800" b="0" u="none" strike="noStrike" spc="-6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p</a:t>
            </a:r>
            <a:r>
              <a:rPr lang="en-US" sz="1800" b="0" u="none" strike="noStrike" spc="-11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0" u="none" strike="noStrike" spc="2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r</a:t>
            </a:r>
            <a:r>
              <a:rPr lang="en-US" sz="1800" b="0" u="none" strike="noStrike" spc="6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i</a:t>
            </a:r>
            <a:r>
              <a:rPr lang="en-US" sz="1800" b="0" u="none" strike="noStrike" spc="-6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m</a:t>
            </a:r>
            <a:r>
              <a:rPr lang="en-US" sz="1800" b="0" u="none" strike="noStrike" spc="-11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0" u="none" strike="noStrike" spc="-7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n</a:t>
            </a:r>
            <a:r>
              <a:rPr lang="en-US" sz="1800" b="0" u="none" strike="noStrike" spc="99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t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object 32"/>
          <p:cNvSpPr/>
          <p:nvPr/>
        </p:nvSpPr>
        <p:spPr>
          <a:xfrm>
            <a:off x="8910360" y="2739960"/>
            <a:ext cx="905760" cy="418320"/>
          </a:xfrm>
          <a:custGeom>
            <a:avLst/>
            <a:gdLst>
              <a:gd name="textAreaLeft" fmla="*/ 0 w 905760"/>
              <a:gd name="textAreaRight" fmla="*/ 906480 w 905760"/>
              <a:gd name="textAreaTop" fmla="*/ 0 h 418320"/>
              <a:gd name="textAreaBottom" fmla="*/ 419040 h 418320"/>
            </a:gdLst>
            <a:ahLst/>
            <a:cxnLst/>
            <a:rect l="textAreaLeft" t="textAreaTop" r="textAreaRight" b="textAreaBottom"/>
            <a:pathLst>
              <a:path w="794385" h="367665">
                <a:moveTo>
                  <a:pt x="688461" y="298240"/>
                </a:moveTo>
                <a:lnTo>
                  <a:pt x="605755" y="298240"/>
                </a:lnTo>
                <a:lnTo>
                  <a:pt x="637062" y="367111"/>
                </a:lnTo>
                <a:lnTo>
                  <a:pt x="688461" y="298240"/>
                </a:lnTo>
                <a:close/>
              </a:path>
              <a:path w="794385" h="367665">
                <a:moveTo>
                  <a:pt x="0" y="0"/>
                </a:moveTo>
                <a:lnTo>
                  <a:pt x="43637" y="43428"/>
                </a:lnTo>
                <a:lnTo>
                  <a:pt x="87218" y="83453"/>
                </a:lnTo>
                <a:lnTo>
                  <a:pt x="130742" y="120074"/>
                </a:lnTo>
                <a:lnTo>
                  <a:pt x="174209" y="153291"/>
                </a:lnTo>
                <a:lnTo>
                  <a:pt x="217619" y="183104"/>
                </a:lnTo>
                <a:lnTo>
                  <a:pt x="260973" y="209513"/>
                </a:lnTo>
                <a:lnTo>
                  <a:pt x="304269" y="232518"/>
                </a:lnTo>
                <a:lnTo>
                  <a:pt x="347509" y="252119"/>
                </a:lnTo>
                <a:lnTo>
                  <a:pt x="390692" y="268316"/>
                </a:lnTo>
                <a:lnTo>
                  <a:pt x="433819" y="281109"/>
                </a:lnTo>
                <a:lnTo>
                  <a:pt x="476888" y="290497"/>
                </a:lnTo>
                <a:lnTo>
                  <a:pt x="519901" y="296482"/>
                </a:lnTo>
                <a:lnTo>
                  <a:pt x="562856" y="299063"/>
                </a:lnTo>
                <a:lnTo>
                  <a:pt x="605755" y="298240"/>
                </a:lnTo>
                <a:lnTo>
                  <a:pt x="688461" y="298240"/>
                </a:lnTo>
                <a:lnTo>
                  <a:pt x="755140" y="208896"/>
                </a:lnTo>
                <a:lnTo>
                  <a:pt x="448873" y="208896"/>
                </a:lnTo>
                <a:lnTo>
                  <a:pt x="409822" y="205969"/>
                </a:lnTo>
                <a:lnTo>
                  <a:pt x="369474" y="199050"/>
                </a:lnTo>
                <a:lnTo>
                  <a:pt x="327830" y="188140"/>
                </a:lnTo>
                <a:lnTo>
                  <a:pt x="284888" y="173238"/>
                </a:lnTo>
                <a:lnTo>
                  <a:pt x="240649" y="154344"/>
                </a:lnTo>
                <a:lnTo>
                  <a:pt x="195113" y="131459"/>
                </a:lnTo>
                <a:lnTo>
                  <a:pt x="148280" y="104581"/>
                </a:lnTo>
                <a:lnTo>
                  <a:pt x="100150" y="73712"/>
                </a:lnTo>
                <a:lnTo>
                  <a:pt x="50723" y="38852"/>
                </a:lnTo>
                <a:lnTo>
                  <a:pt x="0" y="0"/>
                </a:lnTo>
                <a:close/>
              </a:path>
              <a:path w="794385" h="367665">
                <a:moveTo>
                  <a:pt x="526938" y="124857"/>
                </a:moveTo>
                <a:lnTo>
                  <a:pt x="558245" y="193727"/>
                </a:lnTo>
                <a:lnTo>
                  <a:pt x="523084" y="202775"/>
                </a:lnTo>
                <a:lnTo>
                  <a:pt x="486627" y="207831"/>
                </a:lnTo>
                <a:lnTo>
                  <a:pt x="448873" y="208896"/>
                </a:lnTo>
                <a:lnTo>
                  <a:pt x="755140" y="208896"/>
                </a:lnTo>
                <a:lnTo>
                  <a:pt x="794260" y="156477"/>
                </a:lnTo>
                <a:lnTo>
                  <a:pt x="526938" y="124857"/>
                </a:lnTo>
                <a:close/>
              </a:path>
            </a:pathLst>
          </a:custGeom>
          <a:solidFill>
            <a:srgbClr val="C73E84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5" name="object 33"/>
          <p:cNvSpPr/>
          <p:nvPr/>
        </p:nvSpPr>
        <p:spPr>
          <a:xfrm>
            <a:off x="8910360" y="2739960"/>
            <a:ext cx="905760" cy="418320"/>
          </a:xfrm>
          <a:custGeom>
            <a:avLst/>
            <a:gdLst>
              <a:gd name="textAreaLeft" fmla="*/ 0 w 905760"/>
              <a:gd name="textAreaRight" fmla="*/ 906480 w 905760"/>
              <a:gd name="textAreaTop" fmla="*/ 0 h 418320"/>
              <a:gd name="textAreaBottom" fmla="*/ 419040 h 418320"/>
            </a:gdLst>
            <a:ahLst/>
            <a:cxnLst/>
            <a:rect l="textAreaLeft" t="textAreaTop" r="textAreaRight" b="textAreaBottom"/>
            <a:pathLst>
              <a:path w="794385" h="367665">
                <a:moveTo>
                  <a:pt x="0" y="0"/>
                </a:moveTo>
                <a:lnTo>
                  <a:pt x="43637" y="43428"/>
                </a:lnTo>
                <a:lnTo>
                  <a:pt x="87218" y="83453"/>
                </a:lnTo>
                <a:lnTo>
                  <a:pt x="130742" y="120074"/>
                </a:lnTo>
                <a:lnTo>
                  <a:pt x="174209" y="153291"/>
                </a:lnTo>
                <a:lnTo>
                  <a:pt x="217620" y="183104"/>
                </a:lnTo>
                <a:lnTo>
                  <a:pt x="260973" y="209512"/>
                </a:lnTo>
                <a:lnTo>
                  <a:pt x="304270" y="232517"/>
                </a:lnTo>
                <a:lnTo>
                  <a:pt x="347510" y="252118"/>
                </a:lnTo>
                <a:lnTo>
                  <a:pt x="390693" y="268315"/>
                </a:lnTo>
                <a:lnTo>
                  <a:pt x="433819" y="281108"/>
                </a:lnTo>
                <a:lnTo>
                  <a:pt x="476888" y="290497"/>
                </a:lnTo>
                <a:lnTo>
                  <a:pt x="519901" y="296482"/>
                </a:lnTo>
                <a:lnTo>
                  <a:pt x="562857" y="299063"/>
                </a:lnTo>
                <a:lnTo>
                  <a:pt x="605756" y="298240"/>
                </a:lnTo>
                <a:lnTo>
                  <a:pt x="637063" y="367110"/>
                </a:lnTo>
                <a:lnTo>
                  <a:pt x="794261" y="156478"/>
                </a:lnTo>
                <a:lnTo>
                  <a:pt x="526938" y="124856"/>
                </a:lnTo>
                <a:lnTo>
                  <a:pt x="558245" y="193726"/>
                </a:lnTo>
                <a:lnTo>
                  <a:pt x="523085" y="202774"/>
                </a:lnTo>
                <a:lnTo>
                  <a:pt x="486628" y="207831"/>
                </a:lnTo>
                <a:lnTo>
                  <a:pt x="448874" y="208895"/>
                </a:lnTo>
                <a:lnTo>
                  <a:pt x="409823" y="205968"/>
                </a:lnTo>
                <a:lnTo>
                  <a:pt x="369475" y="199050"/>
                </a:lnTo>
                <a:lnTo>
                  <a:pt x="327830" y="188139"/>
                </a:lnTo>
                <a:lnTo>
                  <a:pt x="284888" y="173237"/>
                </a:lnTo>
                <a:lnTo>
                  <a:pt x="240649" y="154344"/>
                </a:lnTo>
                <a:lnTo>
                  <a:pt x="195113" y="131458"/>
                </a:lnTo>
                <a:lnTo>
                  <a:pt x="148280" y="104581"/>
                </a:lnTo>
                <a:lnTo>
                  <a:pt x="100150" y="73712"/>
                </a:lnTo>
                <a:lnTo>
                  <a:pt x="50723" y="38852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C73E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2728800" y="1263600"/>
            <a:ext cx="11174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HERA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8917200" y="1294200"/>
            <a:ext cx="2969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LHeC (→ FCC-eh)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8" name="Picture 217"/>
          <p:cNvPicPr/>
          <p:nvPr/>
        </p:nvPicPr>
        <p:blipFill>
          <a:blip r:embed="rId4"/>
          <a:stretch/>
        </p:blipFill>
        <p:spPr>
          <a:xfrm>
            <a:off x="7821000" y="6701400"/>
            <a:ext cx="4471200" cy="1737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9" name="Straight Connector 218"/>
          <p:cNvSpPr/>
          <p:nvPr/>
        </p:nvSpPr>
        <p:spPr>
          <a:xfrm flipH="1">
            <a:off x="12344400" y="7713000"/>
            <a:ext cx="914400" cy="36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13343400" y="7579800"/>
            <a:ext cx="143820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1000xHERA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DIS Physics Highlights  - Strong Coupling Constant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2" name="object 12"/>
          <p:cNvSpPr/>
          <p:nvPr/>
        </p:nvSpPr>
        <p:spPr>
          <a:xfrm>
            <a:off x="1128960" y="1983240"/>
            <a:ext cx="6235920" cy="60346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3" name="object 13"/>
          <p:cNvSpPr/>
          <p:nvPr/>
        </p:nvSpPr>
        <p:spPr>
          <a:xfrm>
            <a:off x="1373760" y="1416240"/>
            <a:ext cx="3854880" cy="354960"/>
          </a:xfrm>
          <a:custGeom>
            <a:avLst/>
            <a:gdLst>
              <a:gd name="textAreaLeft" fmla="*/ 0 w 3854880"/>
              <a:gd name="textAreaRight" fmla="*/ 3855600 w 3854880"/>
              <a:gd name="textAreaTop" fmla="*/ 0 h 354960"/>
              <a:gd name="textAreaBottom" fmla="*/ 355680 h 354960"/>
            </a:gdLst>
            <a:ahLst/>
            <a:cxnLst/>
            <a:rect l="textAreaLeft" t="textAreaTop" r="textAreaRight" b="textAreaBottom"/>
            <a:pathLst>
              <a:path w="3855720" h="355600">
                <a:moveTo>
                  <a:pt x="0" y="0"/>
                </a:moveTo>
                <a:lnTo>
                  <a:pt x="3855402" y="0"/>
                </a:lnTo>
                <a:lnTo>
                  <a:pt x="3855402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E5EFC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4" name="object 19"/>
          <p:cNvSpPr/>
          <p:nvPr/>
        </p:nvSpPr>
        <p:spPr>
          <a:xfrm>
            <a:off x="5265000" y="1992240"/>
            <a:ext cx="96480" cy="354960"/>
          </a:xfrm>
          <a:custGeom>
            <a:avLst/>
            <a:gdLst>
              <a:gd name="textAreaLeft" fmla="*/ 0 w 96480"/>
              <a:gd name="textAreaRight" fmla="*/ 97200 w 96480"/>
              <a:gd name="textAreaTop" fmla="*/ 0 h 354960"/>
              <a:gd name="textAreaBottom" fmla="*/ 355680 h 354960"/>
            </a:gdLst>
            <a:ahLst/>
            <a:cxnLst/>
            <a:rect l="textAreaLeft" t="textAreaTop" r="textAreaRight" b="textAreaBottom"/>
            <a:pathLst>
              <a:path w="97154" h="355600">
                <a:moveTo>
                  <a:pt x="0" y="355600"/>
                </a:moveTo>
                <a:lnTo>
                  <a:pt x="96837" y="355600"/>
                </a:lnTo>
                <a:lnTo>
                  <a:pt x="96837" y="0"/>
                </a:lnTo>
                <a:lnTo>
                  <a:pt x="0" y="0"/>
                </a:lnTo>
                <a:lnTo>
                  <a:pt x="0" y="355600"/>
                </a:lnTo>
                <a:close/>
              </a:path>
            </a:pathLst>
          </a:custGeom>
          <a:solidFill>
            <a:srgbClr val="E5EFC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5" name="object 20"/>
          <p:cNvSpPr/>
          <p:nvPr/>
        </p:nvSpPr>
        <p:spPr>
          <a:xfrm>
            <a:off x="5361840" y="1344240"/>
            <a:ext cx="1724400" cy="354960"/>
          </a:xfrm>
          <a:custGeom>
            <a:avLst/>
            <a:gdLst>
              <a:gd name="textAreaLeft" fmla="*/ 0 w 1724400"/>
              <a:gd name="textAreaRight" fmla="*/ 1725120 w 1724400"/>
              <a:gd name="textAreaTop" fmla="*/ 0 h 354960"/>
              <a:gd name="textAreaBottom" fmla="*/ 355680 h 354960"/>
            </a:gdLst>
            <a:ahLst/>
            <a:cxnLst/>
            <a:rect l="textAreaLeft" t="textAreaTop" r="textAreaRight" b="textAreaBottom"/>
            <a:pathLst>
              <a:path w="1021079" h="355600">
                <a:moveTo>
                  <a:pt x="0" y="355600"/>
                </a:moveTo>
                <a:lnTo>
                  <a:pt x="1020762" y="355600"/>
                </a:lnTo>
                <a:lnTo>
                  <a:pt x="1020762" y="0"/>
                </a:lnTo>
                <a:lnTo>
                  <a:pt x="0" y="0"/>
                </a:lnTo>
                <a:lnTo>
                  <a:pt x="0" y="355600"/>
                </a:lnTo>
                <a:close/>
              </a:path>
            </a:pathLst>
          </a:custGeom>
          <a:solidFill>
            <a:srgbClr val="E5EFC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6" name="object 22"/>
          <p:cNvSpPr/>
          <p:nvPr/>
        </p:nvSpPr>
        <p:spPr>
          <a:xfrm>
            <a:off x="1371600" y="1371600"/>
            <a:ext cx="6400440" cy="36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99"/>
              </a:spcBef>
            </a:pPr>
            <a:r>
              <a:rPr lang="en-US" sz="2300" b="1" i="1" u="none" strike="noStrike" spc="-99">
                <a:solidFill>
                  <a:srgbClr val="3A3A3A"/>
                </a:solidFill>
                <a:effectLst/>
                <a:uFillTx/>
                <a:latin typeface="Arial-BoldItalicMT"/>
              </a:rPr>
              <a:t>1.2 </a:t>
            </a:r>
            <a:r>
              <a:rPr lang="en-US" sz="2300" b="1" i="1" u="none" strike="noStrike" spc="-275">
                <a:solidFill>
                  <a:srgbClr val="3A3A3A"/>
                </a:solidFill>
                <a:effectLst/>
                <a:uFillTx/>
                <a:latin typeface="Arial-BoldItalicMT"/>
              </a:rPr>
              <a:t>TeV </a:t>
            </a:r>
            <a:r>
              <a:rPr lang="en-US" sz="2300" b="1" i="1" u="none" strike="noStrike" spc="-190">
                <a:solidFill>
                  <a:srgbClr val="3A3A3A"/>
                </a:solidFill>
                <a:effectLst/>
                <a:uFillTx/>
                <a:latin typeface="Arial-BoldItalicMT"/>
              </a:rPr>
              <a:t>ep </a:t>
            </a:r>
            <a:r>
              <a:rPr lang="en-US" sz="2300" b="1" i="1" u="none" strike="noStrike" spc="-221">
                <a:solidFill>
                  <a:srgbClr val="3A3A3A"/>
                </a:solidFill>
                <a:effectLst/>
                <a:uFillTx/>
                <a:latin typeface="Arial-BoldItalicMT"/>
              </a:rPr>
              <a:t>collisions cover </a:t>
            </a:r>
            <a:r>
              <a:rPr lang="en-US" sz="2300" b="1" i="1" u="none" strike="noStrike" spc="-119">
                <a:solidFill>
                  <a:srgbClr val="3A3A3A"/>
                </a:solidFill>
                <a:effectLst/>
                <a:uFillTx/>
                <a:latin typeface="Arial-BoldItalicMT"/>
              </a:rPr>
              <a:t>the </a:t>
            </a:r>
            <a:r>
              <a:rPr lang="en-US" sz="2300" b="1" i="1" u="none" strike="noStrike" spc="-130">
                <a:solidFill>
                  <a:srgbClr val="3A3A3A"/>
                </a:solidFill>
                <a:effectLst/>
                <a:uFillTx/>
                <a:latin typeface="Arial-BoldItalicMT"/>
              </a:rPr>
              <a:t>(Q</a:t>
            </a:r>
            <a:r>
              <a:rPr lang="en-US" sz="2250" b="1" i="1" u="none" strike="noStrike" spc="-196" baseline="25000">
                <a:solidFill>
                  <a:srgbClr val="3A3A3A"/>
                </a:solidFill>
                <a:effectLst/>
                <a:uFillTx/>
                <a:latin typeface="Arial-BoldItalicMT"/>
              </a:rPr>
              <a:t>2</a:t>
            </a:r>
            <a:r>
              <a:rPr lang="en-US" sz="2300" b="1" i="1" u="none" strike="noStrike" spc="-130">
                <a:solidFill>
                  <a:srgbClr val="3A3A3A"/>
                </a:solidFill>
                <a:effectLst/>
                <a:uFillTx/>
                <a:latin typeface="Arial-BoldItalicMT"/>
              </a:rPr>
              <a:t>,x)</a:t>
            </a:r>
            <a:r>
              <a:rPr lang="en-US" sz="2300" b="1" i="1" u="none" strike="noStrike" spc="-320">
                <a:solidFill>
                  <a:srgbClr val="3A3A3A"/>
                </a:solidFill>
                <a:effectLst/>
                <a:uFillTx/>
                <a:latin typeface="Arial-BoldItalicMT"/>
              </a:rPr>
              <a:t> </a:t>
            </a:r>
            <a:r>
              <a:rPr lang="en-US" sz="2300" b="1" i="1" u="none" strike="noStrike" spc="-159">
                <a:solidFill>
                  <a:srgbClr val="3A3A3A"/>
                </a:solidFill>
                <a:effectLst/>
                <a:uFillTx/>
                <a:latin typeface="Arial-BoldItalicMT"/>
              </a:rPr>
              <a:t>plane</a:t>
            </a:r>
            <a:endParaRPr lang="en-US" sz="2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7" name="object 24"/>
          <p:cNvSpPr/>
          <p:nvPr/>
        </p:nvSpPr>
        <p:spPr>
          <a:xfrm>
            <a:off x="1551600" y="2765520"/>
            <a:ext cx="351720" cy="326160"/>
          </a:xfrm>
          <a:custGeom>
            <a:avLst/>
            <a:gdLst>
              <a:gd name="textAreaLeft" fmla="*/ 0 w 351720"/>
              <a:gd name="textAreaRight" fmla="*/ 352440 w 351720"/>
              <a:gd name="textAreaTop" fmla="*/ 0 h 326160"/>
              <a:gd name="textAreaBottom" fmla="*/ 326880 h 326160"/>
            </a:gdLst>
            <a:ahLst/>
            <a:cxnLst/>
            <a:rect l="textAreaLeft" t="textAreaTop" r="textAreaRight" b="textAreaBottom"/>
            <a:pathLst>
              <a:path w="352425" h="327025">
                <a:moveTo>
                  <a:pt x="143999" y="0"/>
                </a:moveTo>
                <a:lnTo>
                  <a:pt x="0" y="0"/>
                </a:lnTo>
                <a:lnTo>
                  <a:pt x="0" y="288000"/>
                </a:lnTo>
                <a:lnTo>
                  <a:pt x="43559" y="311039"/>
                </a:lnTo>
                <a:lnTo>
                  <a:pt x="103680" y="318240"/>
                </a:lnTo>
                <a:lnTo>
                  <a:pt x="119510" y="318240"/>
                </a:lnTo>
                <a:lnTo>
                  <a:pt x="119519" y="318599"/>
                </a:lnTo>
                <a:lnTo>
                  <a:pt x="142549" y="318599"/>
                </a:lnTo>
                <a:lnTo>
                  <a:pt x="142560" y="318959"/>
                </a:lnTo>
                <a:lnTo>
                  <a:pt x="159119" y="320760"/>
                </a:lnTo>
                <a:lnTo>
                  <a:pt x="173880" y="323279"/>
                </a:lnTo>
                <a:lnTo>
                  <a:pt x="190080" y="325079"/>
                </a:lnTo>
                <a:lnTo>
                  <a:pt x="208079" y="326519"/>
                </a:lnTo>
                <a:lnTo>
                  <a:pt x="352079" y="326519"/>
                </a:lnTo>
                <a:lnTo>
                  <a:pt x="343440" y="37800"/>
                </a:lnTo>
                <a:lnTo>
                  <a:pt x="325799" y="35999"/>
                </a:lnTo>
                <a:lnTo>
                  <a:pt x="294479" y="31680"/>
                </a:lnTo>
                <a:lnTo>
                  <a:pt x="277919" y="30599"/>
                </a:lnTo>
                <a:lnTo>
                  <a:pt x="255969" y="30599"/>
                </a:lnTo>
                <a:lnTo>
                  <a:pt x="255959" y="30239"/>
                </a:lnTo>
                <a:lnTo>
                  <a:pt x="236533" y="30239"/>
                </a:lnTo>
                <a:lnTo>
                  <a:pt x="236519" y="29879"/>
                </a:lnTo>
                <a:lnTo>
                  <a:pt x="220680" y="28440"/>
                </a:lnTo>
                <a:lnTo>
                  <a:pt x="204119" y="25919"/>
                </a:lnTo>
                <a:lnTo>
                  <a:pt x="187559" y="23040"/>
                </a:lnTo>
                <a:lnTo>
                  <a:pt x="165239" y="12240"/>
                </a:lnTo>
                <a:lnTo>
                  <a:pt x="143999" y="0"/>
                </a:lnTo>
                <a:close/>
              </a:path>
            </a:pathLst>
          </a:custGeom>
          <a:solidFill>
            <a:srgbClr val="F6FF7B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8" name="object 25"/>
          <p:cNvSpPr/>
          <p:nvPr/>
        </p:nvSpPr>
        <p:spPr>
          <a:xfrm>
            <a:off x="5765760" y="6419520"/>
            <a:ext cx="452520" cy="311040"/>
          </a:xfrm>
          <a:custGeom>
            <a:avLst/>
            <a:gdLst>
              <a:gd name="textAreaLeft" fmla="*/ 0 w 452520"/>
              <a:gd name="textAreaRight" fmla="*/ 453240 w 452520"/>
              <a:gd name="textAreaTop" fmla="*/ 0 h 311040"/>
              <a:gd name="textAreaBottom" fmla="*/ 311760 h 311040"/>
            </a:gdLst>
            <a:ahLst/>
            <a:cxnLst/>
            <a:rect l="textAreaLeft" t="textAreaTop" r="textAreaRight" b="textAreaBottom"/>
            <a:pathLst>
              <a:path w="453389" h="311785">
                <a:moveTo>
                  <a:pt x="144000" y="0"/>
                </a:moveTo>
                <a:lnTo>
                  <a:pt x="0" y="0"/>
                </a:lnTo>
                <a:lnTo>
                  <a:pt x="0" y="287999"/>
                </a:lnTo>
                <a:lnTo>
                  <a:pt x="62999" y="292319"/>
                </a:lnTo>
                <a:lnTo>
                  <a:pt x="101879" y="294479"/>
                </a:lnTo>
                <a:lnTo>
                  <a:pt x="127439" y="296279"/>
                </a:lnTo>
                <a:lnTo>
                  <a:pt x="254880" y="306719"/>
                </a:lnTo>
                <a:lnTo>
                  <a:pt x="282239" y="309239"/>
                </a:lnTo>
                <a:lnTo>
                  <a:pt x="309239" y="311399"/>
                </a:lnTo>
                <a:lnTo>
                  <a:pt x="453240" y="311399"/>
                </a:lnTo>
                <a:lnTo>
                  <a:pt x="440999" y="22679"/>
                </a:lnTo>
                <a:lnTo>
                  <a:pt x="398880" y="18719"/>
                </a:lnTo>
                <a:lnTo>
                  <a:pt x="271439" y="8280"/>
                </a:lnTo>
                <a:lnTo>
                  <a:pt x="245879" y="6479"/>
                </a:lnTo>
                <a:lnTo>
                  <a:pt x="206999" y="4319"/>
                </a:lnTo>
                <a:lnTo>
                  <a:pt x="144000" y="0"/>
                </a:lnTo>
                <a:close/>
              </a:path>
            </a:pathLst>
          </a:custGeom>
          <a:solidFill>
            <a:srgbClr val="F6FF7B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9" name="object 116"/>
          <p:cNvSpPr/>
          <p:nvPr/>
        </p:nvSpPr>
        <p:spPr>
          <a:xfrm>
            <a:off x="10217160" y="6712560"/>
            <a:ext cx="191160" cy="14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84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54"/>
              </a:spcBef>
            </a:pPr>
            <a:fld id="{F9DDFF76-1427-4971-94C5-F2AF6FA50A7A}" type="slidenum">
              <a:rPr lang="en-US" sz="900" b="0" u="none" strike="noStrike" spc="-45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21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object 23"/>
          <p:cNvSpPr/>
          <p:nvPr/>
        </p:nvSpPr>
        <p:spPr>
          <a:xfrm>
            <a:off x="3200400" y="2661840"/>
            <a:ext cx="831240" cy="50220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8229600" y="2168280"/>
            <a:ext cx="5714640" cy="564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</a:t>
            </a:r>
            <a:r>
              <a:rPr lang="en-US" sz="2800" b="0" u="none" strike="noStrike" baseline="33000">
                <a:solidFill>
                  <a:srgbClr val="000000"/>
                </a:solidFill>
                <a:effectLst/>
                <a:uFillTx/>
                <a:latin typeface="Arial"/>
              </a:rPr>
              <a:t>2</a:t>
            </a: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= x</a:t>
            </a:r>
            <a:r>
              <a:rPr lang="en-US" sz="2800" b="0" u="none" strike="noStrike" baseline="-8000">
                <a:solidFill>
                  <a:srgbClr val="000000"/>
                </a:solidFill>
                <a:effectLst/>
                <a:uFillTx/>
                <a:latin typeface="Arial"/>
              </a:rPr>
              <a:t>B</a:t>
            </a: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·y·s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Increasing s =&gt;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Higher resolving power Q</a:t>
            </a:r>
            <a:r>
              <a:rPr lang="en-US" sz="2800" b="0" u="none" strike="noStrike" baseline="33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2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8000"/>
                </a:solidFill>
                <a:effectLst/>
                <a:uFillTx/>
                <a:latin typeface="Arial"/>
                <a:ea typeface="Arial"/>
              </a:rPr>
              <a:t>Lower x → Deeper insight into QCD structure of proton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8000"/>
                </a:solidFill>
                <a:effectLst/>
                <a:uFillTx/>
                <a:latin typeface="Arial"/>
                <a:ea typeface="Arial"/>
              </a:rPr>
              <a:t>HERA needed to minimise pdf uncertainties of LHC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8000"/>
                </a:solidFill>
                <a:effectLst/>
                <a:uFillTx/>
                <a:latin typeface="Arial"/>
                <a:ea typeface="Arial"/>
              </a:rPr>
              <a:t>LHeC (FCC-eh) would minimise pdf uncertainties of LHC 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2" name="Straight Connector 231"/>
          <p:cNvSpPr/>
          <p:nvPr/>
        </p:nvSpPr>
        <p:spPr>
          <a:xfrm flipV="1">
            <a:off x="7543800" y="2286000"/>
            <a:ext cx="360" cy="5257800"/>
          </a:xfrm>
          <a:prstGeom prst="line">
            <a:avLst/>
          </a:prstGeom>
          <a:ln w="3672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3" name="Straight Connector 232"/>
          <p:cNvSpPr/>
          <p:nvPr/>
        </p:nvSpPr>
        <p:spPr>
          <a:xfrm flipH="1">
            <a:off x="1828800" y="8229600"/>
            <a:ext cx="5486400" cy="360"/>
          </a:xfrm>
          <a:prstGeom prst="line">
            <a:avLst/>
          </a:prstGeom>
          <a:ln w="36720">
            <a:solidFill>
              <a:srgbClr val="008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360" tIns="-63360" rIns="108360" bIns="-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Physics Highlights  - Strong Coupling Constant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5" name="object 102"/>
          <p:cNvSpPr/>
          <p:nvPr/>
        </p:nvSpPr>
        <p:spPr>
          <a:xfrm>
            <a:off x="7578360" y="1564200"/>
            <a:ext cx="6157440" cy="61232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6" name="object 103"/>
          <p:cNvSpPr/>
          <p:nvPr/>
        </p:nvSpPr>
        <p:spPr>
          <a:xfrm>
            <a:off x="224640" y="1249560"/>
            <a:ext cx="7149600" cy="192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99"/>
              </a:spcBef>
            </a:pPr>
            <a:r>
              <a:rPr lang="en-US" sz="2400" b="0" u="none" strike="noStrike" spc="-2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Measurement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of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4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a</a:t>
            </a:r>
            <a:r>
              <a:rPr lang="en-US" sz="2400" b="0" u="none" strike="noStrike" spc="-113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6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key</a:t>
            </a:r>
            <a:r>
              <a:rPr lang="en-US" sz="2400" b="0" u="none" strike="noStrike" spc="-13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SM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parameter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5080" indent="-214560">
              <a:lnSpc>
                <a:spcPts val="1701"/>
              </a:lnSpc>
              <a:spcBef>
                <a:spcPts val="1434"/>
              </a:spcBef>
              <a:buClr>
                <a:srgbClr val="4E95D9"/>
              </a:buClr>
              <a:buSzPct val="103000"/>
              <a:buFont typeface="Arial"/>
              <a:buChar char="•"/>
              <a:tabLst>
                <a:tab pos="595080" algn="l"/>
                <a:tab pos="595800" algn="l"/>
              </a:tabLst>
            </a:pPr>
            <a:r>
              <a:rPr lang="en-US" sz="2400" b="1" i="1" u="none" strike="noStrike" spc="60">
                <a:solidFill>
                  <a:srgbClr val="4E95D9"/>
                </a:solidFill>
                <a:effectLst/>
                <a:uFillTx/>
                <a:latin typeface="Arial"/>
                <a:ea typeface="Arial"/>
              </a:rPr>
              <a:t>α</a:t>
            </a:r>
            <a:r>
              <a:rPr lang="en-US" sz="2400" b="1" u="none" strike="noStrike" spc="88" baseline="-1600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s</a:t>
            </a:r>
            <a:r>
              <a:rPr lang="en-US" sz="2400" b="1" u="none" strike="noStrike" spc="14" baseline="-1600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1" u="none" strike="noStrike" spc="-31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value</a:t>
            </a:r>
            <a:r>
              <a:rPr lang="en-US" sz="2400" b="1" u="none" strike="noStrike" spc="-119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1" u="none" strike="noStrike" spc="6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at</a:t>
            </a:r>
            <a:r>
              <a:rPr lang="en-US" sz="2400" b="1" u="none" strike="noStrike" spc="-113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1" u="none" strike="noStrike" spc="-2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m</a:t>
            </a:r>
            <a:r>
              <a:rPr lang="en-US" sz="2400" b="1" u="none" strike="noStrike" spc="-31" baseline="-1600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Z</a:t>
            </a:r>
            <a:r>
              <a:rPr lang="en-US" sz="2400" b="0" u="none" strike="noStrike" spc="-2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:</a:t>
            </a:r>
            <a:r>
              <a:rPr lang="en-US" sz="2400" b="0" u="none" strike="noStrike" spc="-13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3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great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relative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accuracy  </a:t>
            </a:r>
            <a:r>
              <a:rPr lang="en-US" sz="2400" b="0" u="none" strike="noStrike" spc="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of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4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0.14%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ts val="1701"/>
              </a:lnSpc>
              <a:spcBef>
                <a:spcPts val="201"/>
              </a:spcBef>
              <a:tabLst>
                <a:tab pos="595080" algn="l"/>
                <a:tab pos="595800" algn="l"/>
              </a:tabLst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5080" indent="-214560">
              <a:lnSpc>
                <a:spcPts val="1701"/>
              </a:lnSpc>
              <a:spcBef>
                <a:spcPts val="201"/>
              </a:spcBef>
              <a:buClr>
                <a:srgbClr val="4E95D9"/>
              </a:buClr>
              <a:buSzPct val="103000"/>
              <a:buFont typeface="Arial"/>
              <a:buChar char="•"/>
              <a:tabLst>
                <a:tab pos="595080" algn="l"/>
                <a:tab pos="595800" algn="l"/>
              </a:tabLst>
            </a:pPr>
            <a:r>
              <a:rPr lang="en-US" sz="2400" b="1" i="1" u="none" strike="noStrike" spc="60">
                <a:solidFill>
                  <a:srgbClr val="4E95D9"/>
                </a:solidFill>
                <a:effectLst/>
                <a:uFillTx/>
                <a:latin typeface="Arial"/>
                <a:ea typeface="Arial"/>
              </a:rPr>
              <a:t>α</a:t>
            </a:r>
            <a:r>
              <a:rPr lang="en-US" sz="2400" b="1" u="none" strike="noStrike" spc="88" baseline="-1600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s</a:t>
            </a:r>
            <a:r>
              <a:rPr lang="en-US" sz="2400" b="1" u="none" strike="noStrike" spc="23" baseline="-16000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1" u="none" strike="noStrike" spc="-54">
                <a:solidFill>
                  <a:srgbClr val="4E95D9"/>
                </a:solidFill>
                <a:effectLst/>
                <a:uFillTx/>
                <a:latin typeface="Arial"/>
                <a:ea typeface="DejaVu Sans"/>
              </a:rPr>
              <a:t>running</a:t>
            </a:r>
            <a:r>
              <a:rPr lang="en-US" sz="2400" b="0" u="none" strike="noStrike" spc="-5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: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3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great</a:t>
            </a:r>
            <a:r>
              <a:rPr lang="en-US" sz="2400" b="0" u="none" strike="noStrike" spc="-113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accuracy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4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over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4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a</a:t>
            </a:r>
            <a:r>
              <a:rPr lang="en-US" sz="2400" b="0" u="none" strike="noStrike" spc="-113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5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very  </a:t>
            </a:r>
            <a:r>
              <a:rPr lang="en-US" sz="2400" b="0" u="none" strike="noStrike" spc="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width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5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range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of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5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energy</a:t>
            </a:r>
            <a:r>
              <a:rPr lang="en-US" sz="2400" b="0" u="none" strike="noStrike" spc="-125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scales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ts val="1763"/>
              </a:lnSpc>
              <a:tabLst>
                <a:tab pos="595080" algn="l"/>
                <a:tab pos="595800" algn="l"/>
              </a:tabLst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595800" indent="-214560">
              <a:lnSpc>
                <a:spcPts val="1763"/>
              </a:lnSpc>
              <a:buClr>
                <a:srgbClr val="00B0F0"/>
              </a:buClr>
              <a:buFont typeface="Arial"/>
              <a:buChar char="•"/>
              <a:tabLst>
                <a:tab pos="595080" algn="l"/>
                <a:tab pos="595800" algn="l"/>
              </a:tabLst>
            </a:pPr>
            <a:r>
              <a:rPr lang="en-US" sz="2400" b="0" u="none" strike="noStrike" spc="-11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unique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opportunity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1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with</a:t>
            </a:r>
            <a:r>
              <a:rPr lang="en-US" sz="2400" b="0" u="none" strike="noStrike" spc="-113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the</a:t>
            </a:r>
            <a:r>
              <a:rPr lang="en-US" sz="2400" b="0" u="none" strike="noStrike" spc="-119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400" b="0" u="none" strike="noStrike" spc="-54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LHeC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7" name="object 104"/>
          <p:cNvSpPr/>
          <p:nvPr/>
        </p:nvSpPr>
        <p:spPr>
          <a:xfrm>
            <a:off x="608760" y="7086600"/>
            <a:ext cx="4877280" cy="109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99"/>
              </a:spcBef>
            </a:pPr>
            <a:r>
              <a:rPr lang="en-US" sz="1400" b="0" u="sng" strike="noStrike" spc="-26">
                <a:solidFill>
                  <a:srgbClr val="7F7F7F"/>
                </a:solidFill>
                <a:effectLst/>
                <a:uFill>
                  <a:solidFill>
                    <a:srgbClr val="7F7F7F"/>
                  </a:solidFill>
                </a:uFill>
                <a:latin typeface="Arial"/>
                <a:ea typeface="DejaVu Sans"/>
              </a:rPr>
              <a:t>Figure: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0">
              <a:lnSpc>
                <a:spcPct val="100000"/>
              </a:lnSpc>
            </a:pPr>
            <a:r>
              <a:rPr lang="en-US" sz="1400" b="0" u="none" strike="noStrike" spc="-60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The</a:t>
            </a:r>
            <a:r>
              <a:rPr lang="en-US" sz="1400" b="0" u="none" strike="noStrike" spc="-85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6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lower</a:t>
            </a:r>
            <a:r>
              <a:rPr lang="en-US" sz="1400" b="0" u="none" strike="noStrike" spc="-74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6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panel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displays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6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relative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uncertainties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8160">
              <a:lnSpc>
                <a:spcPct val="100000"/>
              </a:lnSpc>
            </a:pP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on </a:t>
            </a:r>
            <a:r>
              <a:rPr lang="en-US" sz="1400" b="0" i="1" u="none" strike="noStrike" spc="-3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a</a:t>
            </a:r>
            <a:r>
              <a:rPr lang="en-US" sz="1400" b="0" u="none" strike="noStrike" spc="-45" baseline="-15000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s</a:t>
            </a:r>
            <a:r>
              <a:rPr lang="en-US" sz="1400" b="0" u="none" strike="noStrike" spc="-3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(μ</a:t>
            </a:r>
            <a:r>
              <a:rPr lang="en-US" sz="1400" b="0" u="none" strike="noStrike" spc="-45" baseline="-15000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R</a:t>
            </a:r>
            <a:r>
              <a:rPr lang="en-US" sz="1400" b="0" u="none" strike="noStrike" spc="-3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), </a:t>
            </a:r>
            <a:r>
              <a:rPr lang="en-US" sz="1400" b="0" u="none" strike="noStrike" spc="-14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where </a:t>
            </a:r>
            <a:r>
              <a:rPr lang="en-US" sz="1400" b="0" u="none" strike="noStrike" spc="-6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light-shaded </a:t>
            </a:r>
            <a:r>
              <a:rPr lang="en-US" sz="1400" b="0" u="none" strike="noStrike" spc="-20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areas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show experimental </a:t>
            </a:r>
            <a:r>
              <a:rPr lang="en-US" sz="1400" b="0" u="none" strike="noStrike" spc="6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plus  theoretical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uncertainties</a:t>
            </a:r>
            <a:r>
              <a:rPr lang="en-US" sz="1400" b="0" u="none" strike="noStrike" spc="-74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and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dark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4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shaded</a:t>
            </a:r>
            <a:r>
              <a:rPr lang="en-US" sz="1400" b="0" u="none" strike="noStrike" spc="-74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20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areas</a:t>
            </a:r>
            <a:r>
              <a:rPr lang="en-US" sz="1400" b="0" u="none" strike="noStrike" spc="-79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experimental  </a:t>
            </a:r>
            <a:r>
              <a:rPr lang="en-US" sz="1400" b="0" u="none" strike="noStrike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uncertainties</a:t>
            </a:r>
            <a:r>
              <a:rPr lang="en-US" sz="1400" b="0" u="none" strike="noStrike" spc="-85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u="none" strike="noStrike" spc="-11">
                <a:solidFill>
                  <a:srgbClr val="7F7F7F"/>
                </a:solidFill>
                <a:effectLst/>
                <a:uFillTx/>
                <a:latin typeface="Arial"/>
                <a:ea typeface="DejaVu Sans"/>
              </a:rPr>
              <a:t>only.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8" name="object 105"/>
          <p:cNvSpPr/>
          <p:nvPr/>
        </p:nvSpPr>
        <p:spPr>
          <a:xfrm>
            <a:off x="7591320" y="6804360"/>
            <a:ext cx="1214280" cy="923400"/>
          </a:xfrm>
          <a:custGeom>
            <a:avLst/>
            <a:gdLst>
              <a:gd name="textAreaLeft" fmla="*/ 0 w 1214280"/>
              <a:gd name="textAreaRight" fmla="*/ 1215000 w 1214280"/>
              <a:gd name="textAreaTop" fmla="*/ 0 h 923400"/>
              <a:gd name="textAreaBottom" fmla="*/ 924120 h 923400"/>
            </a:gdLst>
            <a:ahLst/>
            <a:cxnLst/>
            <a:rect l="textAreaLeft" t="textAreaTop" r="textAreaRight" b="textAreaBottom"/>
            <a:pathLst>
              <a:path w="857885" h="652779">
                <a:moveTo>
                  <a:pt x="564026" y="0"/>
                </a:moveTo>
                <a:lnTo>
                  <a:pt x="619754" y="91006"/>
                </a:lnTo>
                <a:lnTo>
                  <a:pt x="0" y="470520"/>
                </a:lnTo>
                <a:lnTo>
                  <a:pt x="111457" y="652532"/>
                </a:lnTo>
                <a:lnTo>
                  <a:pt x="731212" y="273018"/>
                </a:lnTo>
                <a:lnTo>
                  <a:pt x="808819" y="273018"/>
                </a:lnTo>
                <a:lnTo>
                  <a:pt x="857495" y="70555"/>
                </a:lnTo>
                <a:lnTo>
                  <a:pt x="564026" y="0"/>
                </a:lnTo>
                <a:close/>
              </a:path>
              <a:path w="857885" h="652779">
                <a:moveTo>
                  <a:pt x="808819" y="273018"/>
                </a:moveTo>
                <a:lnTo>
                  <a:pt x="731212" y="273018"/>
                </a:lnTo>
                <a:lnTo>
                  <a:pt x="786940" y="364024"/>
                </a:lnTo>
                <a:lnTo>
                  <a:pt x="808819" y="273018"/>
                </a:lnTo>
                <a:close/>
              </a:path>
            </a:pathLst>
          </a:custGeom>
          <a:solidFill>
            <a:srgbClr val="8565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9" name="object 106"/>
          <p:cNvSpPr/>
          <p:nvPr/>
        </p:nvSpPr>
        <p:spPr>
          <a:xfrm>
            <a:off x="7591320" y="6804360"/>
            <a:ext cx="1214280" cy="923400"/>
          </a:xfrm>
          <a:custGeom>
            <a:avLst/>
            <a:gdLst>
              <a:gd name="textAreaLeft" fmla="*/ 0 w 1214280"/>
              <a:gd name="textAreaRight" fmla="*/ 1215000 w 1214280"/>
              <a:gd name="textAreaTop" fmla="*/ 0 h 923400"/>
              <a:gd name="textAreaBottom" fmla="*/ 924120 h 923400"/>
            </a:gdLst>
            <a:ahLst/>
            <a:cxnLst/>
            <a:rect l="textAreaLeft" t="textAreaTop" r="textAreaRight" b="textAreaBottom"/>
            <a:pathLst>
              <a:path w="857885" h="652779">
                <a:moveTo>
                  <a:pt x="0" y="470520"/>
                </a:moveTo>
                <a:lnTo>
                  <a:pt x="619754" y="91006"/>
                </a:lnTo>
                <a:lnTo>
                  <a:pt x="564026" y="0"/>
                </a:lnTo>
                <a:lnTo>
                  <a:pt x="857495" y="70555"/>
                </a:lnTo>
                <a:lnTo>
                  <a:pt x="786940" y="364024"/>
                </a:lnTo>
                <a:lnTo>
                  <a:pt x="731212" y="273018"/>
                </a:lnTo>
                <a:lnTo>
                  <a:pt x="111457" y="652532"/>
                </a:lnTo>
                <a:lnTo>
                  <a:pt x="0" y="470520"/>
                </a:lnTo>
                <a:close/>
              </a:path>
            </a:pathLst>
          </a:cu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0" name="object 107"/>
          <p:cNvSpPr/>
          <p:nvPr/>
        </p:nvSpPr>
        <p:spPr>
          <a:xfrm>
            <a:off x="9648000" y="7059240"/>
            <a:ext cx="597960" cy="593640"/>
          </a:xfrm>
          <a:custGeom>
            <a:avLst/>
            <a:gdLst>
              <a:gd name="textAreaLeft" fmla="*/ 0 w 597960"/>
              <a:gd name="textAreaRight" fmla="*/ 598680 w 597960"/>
              <a:gd name="textAreaTop" fmla="*/ 0 h 593640"/>
              <a:gd name="textAreaBottom" fmla="*/ 594360 h 593640"/>
            </a:gdLst>
            <a:ahLst/>
            <a:cxnLst/>
            <a:rect l="textAreaLeft" t="textAreaTop" r="textAreaRight" b="textAreaBottom"/>
            <a:pathLst>
              <a:path w="422910" h="419735">
                <a:moveTo>
                  <a:pt x="179255" y="0"/>
                </a:moveTo>
                <a:lnTo>
                  <a:pt x="239566" y="61480"/>
                </a:lnTo>
                <a:lnTo>
                  <a:pt x="0" y="296486"/>
                </a:lnTo>
                <a:lnTo>
                  <a:pt x="120622" y="419448"/>
                </a:lnTo>
                <a:lnTo>
                  <a:pt x="360187" y="184441"/>
                </a:lnTo>
                <a:lnTo>
                  <a:pt x="421088" y="184441"/>
                </a:lnTo>
                <a:lnTo>
                  <a:pt x="422837" y="2340"/>
                </a:lnTo>
                <a:lnTo>
                  <a:pt x="179255" y="0"/>
                </a:lnTo>
                <a:close/>
              </a:path>
              <a:path w="422910" h="419735">
                <a:moveTo>
                  <a:pt x="421088" y="184441"/>
                </a:moveTo>
                <a:lnTo>
                  <a:pt x="360187" y="184441"/>
                </a:lnTo>
                <a:lnTo>
                  <a:pt x="420498" y="245922"/>
                </a:lnTo>
                <a:lnTo>
                  <a:pt x="421088" y="184441"/>
                </a:lnTo>
                <a:close/>
              </a:path>
            </a:pathLst>
          </a:custGeom>
          <a:solidFill>
            <a:srgbClr val="8565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1" name="object 108"/>
          <p:cNvSpPr/>
          <p:nvPr/>
        </p:nvSpPr>
        <p:spPr>
          <a:xfrm>
            <a:off x="9648000" y="7059240"/>
            <a:ext cx="597960" cy="593640"/>
          </a:xfrm>
          <a:custGeom>
            <a:avLst/>
            <a:gdLst>
              <a:gd name="textAreaLeft" fmla="*/ 0 w 597960"/>
              <a:gd name="textAreaRight" fmla="*/ 598680 w 597960"/>
              <a:gd name="textAreaTop" fmla="*/ 0 h 593640"/>
              <a:gd name="textAreaBottom" fmla="*/ 594360 h 593640"/>
            </a:gdLst>
            <a:ahLst/>
            <a:cxnLst/>
            <a:rect l="textAreaLeft" t="textAreaTop" r="textAreaRight" b="textAreaBottom"/>
            <a:pathLst>
              <a:path w="422910" h="419735">
                <a:moveTo>
                  <a:pt x="0" y="296486"/>
                </a:moveTo>
                <a:lnTo>
                  <a:pt x="239565" y="61480"/>
                </a:lnTo>
                <a:lnTo>
                  <a:pt x="179255" y="0"/>
                </a:lnTo>
                <a:lnTo>
                  <a:pt x="422837" y="2340"/>
                </a:lnTo>
                <a:lnTo>
                  <a:pt x="420497" y="245922"/>
                </a:lnTo>
                <a:lnTo>
                  <a:pt x="360186" y="184441"/>
                </a:lnTo>
                <a:lnTo>
                  <a:pt x="120620" y="419448"/>
                </a:lnTo>
                <a:lnTo>
                  <a:pt x="0" y="296486"/>
                </a:lnTo>
                <a:close/>
              </a:path>
            </a:pathLst>
          </a:cu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2" name="object 109"/>
          <p:cNvSpPr/>
          <p:nvPr/>
        </p:nvSpPr>
        <p:spPr>
          <a:xfrm>
            <a:off x="13963320" y="7566480"/>
            <a:ext cx="268920" cy="14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84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54"/>
              </a:spcBef>
            </a:pPr>
            <a:fld id="{A97556C9-F4D3-4D04-8534-776FBF54DF3D}" type="slidenum">
              <a:rPr lang="en-US" sz="900" b="0" u="none" strike="noStrike" spc="-45">
                <a:solidFill>
                  <a:srgbClr val="898989"/>
                </a:solidFill>
                <a:effectLst/>
                <a:uFillTx/>
                <a:latin typeface="Arial"/>
              </a:rPr>
              <a:t>22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3" name="Picture 242"/>
          <p:cNvPicPr/>
          <p:nvPr/>
        </p:nvPicPr>
        <p:blipFill>
          <a:blip r:embed="rId3"/>
          <a:stretch/>
        </p:blipFill>
        <p:spPr>
          <a:xfrm>
            <a:off x="1263600" y="3560400"/>
            <a:ext cx="4471200" cy="34286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Physics Highlights  - Electroweak Paramters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5" name="object 26"/>
          <p:cNvSpPr/>
          <p:nvPr/>
        </p:nvSpPr>
        <p:spPr>
          <a:xfrm>
            <a:off x="735840" y="1828800"/>
            <a:ext cx="5477040" cy="4754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6" name="object 34"/>
          <p:cNvSpPr/>
          <p:nvPr/>
        </p:nvSpPr>
        <p:spPr>
          <a:xfrm>
            <a:off x="7120440" y="2359800"/>
            <a:ext cx="7662240" cy="351108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7" name="object 36"/>
          <p:cNvSpPr/>
          <p:nvPr/>
        </p:nvSpPr>
        <p:spPr>
          <a:xfrm>
            <a:off x="8634240" y="4247280"/>
            <a:ext cx="543600" cy="406800"/>
          </a:xfrm>
          <a:custGeom>
            <a:avLst/>
            <a:gdLst>
              <a:gd name="textAreaLeft" fmla="*/ 0 w 543600"/>
              <a:gd name="textAreaRight" fmla="*/ 544320 w 543600"/>
              <a:gd name="textAreaTop" fmla="*/ 0 h 406800"/>
              <a:gd name="textAreaBottom" fmla="*/ 407520 h 406800"/>
            </a:gdLst>
            <a:ahLst/>
            <a:cxnLst/>
            <a:rect l="textAreaLeft" t="textAreaTop" r="textAreaRight" b="textAreaBottom"/>
            <a:pathLst>
              <a:path w="544195" h="407669">
                <a:moveTo>
                  <a:pt x="372263" y="0"/>
                </a:moveTo>
                <a:lnTo>
                  <a:pt x="404841" y="53200"/>
                </a:lnTo>
                <a:lnTo>
                  <a:pt x="0" y="301109"/>
                </a:lnTo>
                <a:lnTo>
                  <a:pt x="65156" y="407509"/>
                </a:lnTo>
                <a:lnTo>
                  <a:pt x="469997" y="159600"/>
                </a:lnTo>
                <a:lnTo>
                  <a:pt x="515366" y="159600"/>
                </a:lnTo>
                <a:lnTo>
                  <a:pt x="543820" y="41245"/>
                </a:lnTo>
                <a:lnTo>
                  <a:pt x="372263" y="0"/>
                </a:lnTo>
                <a:close/>
              </a:path>
              <a:path w="544195" h="407669">
                <a:moveTo>
                  <a:pt x="515366" y="159600"/>
                </a:moveTo>
                <a:lnTo>
                  <a:pt x="469997" y="159600"/>
                </a:lnTo>
                <a:lnTo>
                  <a:pt x="502575" y="212802"/>
                </a:lnTo>
                <a:lnTo>
                  <a:pt x="515366" y="159600"/>
                </a:lnTo>
                <a:close/>
              </a:path>
            </a:pathLst>
          </a:custGeom>
          <a:solidFill>
            <a:srgbClr val="8565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8" name="object 37"/>
          <p:cNvSpPr/>
          <p:nvPr/>
        </p:nvSpPr>
        <p:spPr>
          <a:xfrm>
            <a:off x="8634240" y="4247280"/>
            <a:ext cx="543600" cy="406800"/>
          </a:xfrm>
          <a:custGeom>
            <a:avLst/>
            <a:gdLst>
              <a:gd name="textAreaLeft" fmla="*/ 0 w 543600"/>
              <a:gd name="textAreaRight" fmla="*/ 544320 w 543600"/>
              <a:gd name="textAreaTop" fmla="*/ 0 h 406800"/>
              <a:gd name="textAreaBottom" fmla="*/ 407520 h 406800"/>
            </a:gdLst>
            <a:ahLst/>
            <a:cxnLst/>
            <a:rect l="textAreaLeft" t="textAreaTop" r="textAreaRight" b="textAreaBottom"/>
            <a:pathLst>
              <a:path w="544195" h="407669">
                <a:moveTo>
                  <a:pt x="0" y="301110"/>
                </a:moveTo>
                <a:lnTo>
                  <a:pt x="404841" y="53200"/>
                </a:lnTo>
                <a:lnTo>
                  <a:pt x="372263" y="0"/>
                </a:lnTo>
                <a:lnTo>
                  <a:pt x="543820" y="41245"/>
                </a:lnTo>
                <a:lnTo>
                  <a:pt x="502575" y="212802"/>
                </a:lnTo>
                <a:lnTo>
                  <a:pt x="469997" y="159601"/>
                </a:lnTo>
                <a:lnTo>
                  <a:pt x="65155" y="407511"/>
                </a:lnTo>
                <a:lnTo>
                  <a:pt x="0" y="301110"/>
                </a:lnTo>
                <a:close/>
              </a:path>
            </a:pathLst>
          </a:cu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9" name="object 38"/>
          <p:cNvSpPr/>
          <p:nvPr/>
        </p:nvSpPr>
        <p:spPr>
          <a:xfrm>
            <a:off x="12250080" y="4164840"/>
            <a:ext cx="543600" cy="406800"/>
          </a:xfrm>
          <a:custGeom>
            <a:avLst/>
            <a:gdLst>
              <a:gd name="textAreaLeft" fmla="*/ 0 w 543600"/>
              <a:gd name="textAreaRight" fmla="*/ 544320 w 543600"/>
              <a:gd name="textAreaTop" fmla="*/ 0 h 406800"/>
              <a:gd name="textAreaBottom" fmla="*/ 407520 h 406800"/>
            </a:gdLst>
            <a:ahLst/>
            <a:cxnLst/>
            <a:rect l="textAreaLeft" t="textAreaTop" r="textAreaRight" b="textAreaBottom"/>
            <a:pathLst>
              <a:path w="544195" h="407669">
                <a:moveTo>
                  <a:pt x="372263" y="0"/>
                </a:moveTo>
                <a:lnTo>
                  <a:pt x="404841" y="53200"/>
                </a:lnTo>
                <a:lnTo>
                  <a:pt x="0" y="301109"/>
                </a:lnTo>
                <a:lnTo>
                  <a:pt x="65156" y="407511"/>
                </a:lnTo>
                <a:lnTo>
                  <a:pt x="469997" y="159602"/>
                </a:lnTo>
                <a:lnTo>
                  <a:pt x="515365" y="159602"/>
                </a:lnTo>
                <a:lnTo>
                  <a:pt x="543820" y="41245"/>
                </a:lnTo>
                <a:lnTo>
                  <a:pt x="372263" y="0"/>
                </a:lnTo>
                <a:close/>
              </a:path>
              <a:path w="544195" h="407669">
                <a:moveTo>
                  <a:pt x="515365" y="159602"/>
                </a:moveTo>
                <a:lnTo>
                  <a:pt x="469997" y="159602"/>
                </a:lnTo>
                <a:lnTo>
                  <a:pt x="502575" y="212802"/>
                </a:lnTo>
                <a:lnTo>
                  <a:pt x="515365" y="159602"/>
                </a:lnTo>
                <a:close/>
              </a:path>
            </a:pathLst>
          </a:custGeom>
          <a:solidFill>
            <a:srgbClr val="8565D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50" name="object 39"/>
          <p:cNvSpPr/>
          <p:nvPr/>
        </p:nvSpPr>
        <p:spPr>
          <a:xfrm>
            <a:off x="12250080" y="4164840"/>
            <a:ext cx="543600" cy="406800"/>
          </a:xfrm>
          <a:custGeom>
            <a:avLst/>
            <a:gdLst>
              <a:gd name="textAreaLeft" fmla="*/ 0 w 543600"/>
              <a:gd name="textAreaRight" fmla="*/ 544320 w 543600"/>
              <a:gd name="textAreaTop" fmla="*/ 0 h 406800"/>
              <a:gd name="textAreaBottom" fmla="*/ 407520 h 406800"/>
            </a:gdLst>
            <a:ahLst/>
            <a:cxnLst/>
            <a:rect l="textAreaLeft" t="textAreaTop" r="textAreaRight" b="textAreaBottom"/>
            <a:pathLst>
              <a:path w="544195" h="407669">
                <a:moveTo>
                  <a:pt x="0" y="301110"/>
                </a:moveTo>
                <a:lnTo>
                  <a:pt x="404841" y="53200"/>
                </a:lnTo>
                <a:lnTo>
                  <a:pt x="372263" y="0"/>
                </a:lnTo>
                <a:lnTo>
                  <a:pt x="543820" y="41245"/>
                </a:lnTo>
                <a:lnTo>
                  <a:pt x="502575" y="212802"/>
                </a:lnTo>
                <a:lnTo>
                  <a:pt x="469997" y="159601"/>
                </a:lnTo>
                <a:lnTo>
                  <a:pt x="65155" y="407511"/>
                </a:lnTo>
                <a:lnTo>
                  <a:pt x="0" y="301110"/>
                </a:lnTo>
                <a:close/>
              </a:path>
            </a:pathLst>
          </a:cu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1362600" y="1189080"/>
            <a:ext cx="4497840" cy="51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1" u="none" strike="noStrike" spc="-40">
                <a:solidFill>
                  <a:srgbClr val="0000FF"/>
                </a:solidFill>
                <a:effectLst/>
                <a:uFillTx/>
                <a:latin typeface="Arial"/>
              </a:rPr>
              <a:t>Weak mixing angle sin</a:t>
            </a:r>
            <a:r>
              <a:rPr lang="en-US" sz="2600" b="1" u="none" strike="noStrike" spc="-60" baseline="22000">
                <a:solidFill>
                  <a:srgbClr val="0000FF"/>
                </a:solidFill>
                <a:effectLst/>
                <a:uFillTx/>
                <a:latin typeface="Arial"/>
              </a:rPr>
              <a:t>2</a:t>
            </a:r>
            <a:r>
              <a:rPr lang="en-US" sz="2600" b="1" i="1" u="none" strike="noStrike" spc="-4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θ</a:t>
            </a:r>
            <a:r>
              <a:rPr lang="en-US" sz="2600" b="1" u="none" strike="noStrike" spc="-60" baseline="-16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W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565200" y="6836400"/>
            <a:ext cx="6158160" cy="87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u="none" strike="noStrike" spc="-34">
                <a:solidFill>
                  <a:srgbClr val="0000FF"/>
                </a:solidFill>
                <a:effectLst/>
                <a:uFillTx/>
                <a:latin typeface="Arial"/>
              </a:rPr>
              <a:t>Covering</a:t>
            </a:r>
            <a:r>
              <a:rPr lang="en-US" sz="2400" b="0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 spc="-40">
                <a:solidFill>
                  <a:srgbClr val="0000FF"/>
                </a:solidFill>
                <a:effectLst/>
                <a:uFillTx/>
                <a:latin typeface="Arial"/>
              </a:rPr>
              <a:t>a</a:t>
            </a:r>
            <a:r>
              <a:rPr lang="en-US" sz="2400" b="0" u="none" strike="noStrike" spc="-119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 spc="-51">
                <a:solidFill>
                  <a:srgbClr val="0000FF"/>
                </a:solidFill>
                <a:effectLst/>
                <a:uFillTx/>
                <a:latin typeface="Arial"/>
              </a:rPr>
              <a:t>very</a:t>
            </a:r>
            <a:r>
              <a:rPr lang="en-US" sz="2400" b="0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 spc="14">
                <a:solidFill>
                  <a:srgbClr val="0000FF"/>
                </a:solidFill>
                <a:effectLst/>
                <a:uFillTx/>
                <a:latin typeface="Arial"/>
              </a:rPr>
              <a:t>wide</a:t>
            </a:r>
            <a:r>
              <a:rPr lang="en-US" sz="2400" b="0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 spc="-54">
                <a:solidFill>
                  <a:srgbClr val="0000FF"/>
                </a:solidFill>
                <a:effectLst/>
                <a:uFillTx/>
                <a:latin typeface="Arial"/>
              </a:rPr>
              <a:t>range  </a:t>
            </a:r>
            <a:r>
              <a:rPr lang="en-US" sz="2400" b="0" u="none" strike="noStrike" spc="11">
                <a:solidFill>
                  <a:srgbClr val="0000FF"/>
                </a:solidFill>
                <a:effectLst/>
                <a:uFillTx/>
                <a:latin typeface="Arial"/>
              </a:rPr>
              <a:t>of </a:t>
            </a:r>
            <a:r>
              <a:rPr lang="en-US" sz="2400" b="0" u="none" strike="noStrike" spc="-54">
                <a:solidFill>
                  <a:srgbClr val="0000FF"/>
                </a:solidFill>
                <a:effectLst/>
                <a:uFillTx/>
                <a:latin typeface="Arial"/>
              </a:rPr>
              <a:t>energy</a:t>
            </a:r>
            <a:r>
              <a:rPr lang="en-US" sz="2400" b="0" u="none" strike="noStrike" spc="-261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0" u="none" strike="noStrike" spc="-11">
                <a:solidFill>
                  <a:srgbClr val="0000FF"/>
                </a:solidFill>
                <a:effectLst/>
                <a:uFillTx/>
                <a:latin typeface="Arial"/>
              </a:rPr>
              <a:t>scales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spc="-11">
                <a:solidFill>
                  <a:srgbClr val="0000FF"/>
                </a:solidFill>
                <a:effectLst/>
                <a:uFillTx/>
                <a:latin typeface="Arial"/>
                <a:ea typeface="PingFang SC"/>
              </a:rPr>
              <a:t>→ Running of </a:t>
            </a:r>
            <a:r>
              <a:rPr lang="en-US" sz="2600" b="1" u="none" strike="noStrike" spc="-40">
                <a:solidFill>
                  <a:srgbClr val="0000FF"/>
                </a:solidFill>
                <a:effectLst/>
                <a:uFillTx/>
                <a:latin typeface="Arial"/>
                <a:ea typeface="PingFang SC"/>
              </a:rPr>
              <a:t>sin</a:t>
            </a:r>
            <a:r>
              <a:rPr lang="en-US" sz="2600" b="1" u="none" strike="noStrike" spc="-60" baseline="22000">
                <a:solidFill>
                  <a:srgbClr val="0000FF"/>
                </a:solidFill>
                <a:effectLst/>
                <a:uFillTx/>
                <a:latin typeface="Arial"/>
                <a:ea typeface="PingFang SC"/>
              </a:rPr>
              <a:t>2</a:t>
            </a:r>
            <a:r>
              <a:rPr lang="en-US" sz="2600" b="1" i="1" u="none" strike="noStrike" spc="-4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θ</a:t>
            </a:r>
            <a:r>
              <a:rPr lang="en-US" sz="2600" b="1" u="none" strike="noStrike" spc="-60" baseline="-16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W 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8229600" y="1227600"/>
            <a:ext cx="5353920" cy="82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u="none" strike="noStrike" spc="-6">
                <a:solidFill>
                  <a:srgbClr val="0000FF"/>
                </a:solidFill>
                <a:effectLst/>
                <a:uFillTx/>
                <a:latin typeface="Arial"/>
              </a:rPr>
              <a:t>Neutral</a:t>
            </a:r>
            <a:r>
              <a:rPr lang="en-US" sz="2400" b="1" u="none" strike="noStrike" spc="-139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-11">
                <a:solidFill>
                  <a:srgbClr val="0000FF"/>
                </a:solidFill>
                <a:effectLst/>
                <a:uFillTx/>
                <a:latin typeface="Arial"/>
              </a:rPr>
              <a:t>Current</a:t>
            </a:r>
            <a:r>
              <a:rPr lang="en-US" sz="2400" b="1" u="none" strike="noStrike" spc="-130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-6">
                <a:solidFill>
                  <a:srgbClr val="0000FF"/>
                </a:solidFill>
                <a:effectLst/>
                <a:uFillTx/>
                <a:latin typeface="Arial"/>
              </a:rPr>
              <a:t>couplings</a:t>
            </a:r>
            <a:r>
              <a:rPr lang="en-US" sz="2400" b="1" u="none" strike="noStrike" spc="-14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11">
                <a:solidFill>
                  <a:srgbClr val="0000FF"/>
                </a:solidFill>
                <a:effectLst/>
                <a:uFillTx/>
                <a:latin typeface="Arial"/>
              </a:rPr>
              <a:t>of</a:t>
            </a:r>
            <a:r>
              <a:rPr lang="en-US" sz="2400" b="1" u="none" strike="noStrike" spc="-136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light  </a:t>
            </a:r>
            <a:r>
              <a:rPr lang="en-US" sz="2400" b="1" u="none" strike="noStrike" spc="-20">
                <a:solidFill>
                  <a:srgbClr val="0000FF"/>
                </a:solidFill>
                <a:effectLst/>
                <a:uFillTx/>
                <a:latin typeface="Arial"/>
              </a:rPr>
              <a:t>quarks</a:t>
            </a:r>
            <a:r>
              <a:rPr lang="en-US" sz="2400" b="1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-34">
                <a:solidFill>
                  <a:srgbClr val="0000FF"/>
                </a:solidFill>
                <a:effectLst/>
                <a:uFillTx/>
                <a:latin typeface="Arial"/>
              </a:rPr>
              <a:t>(u,d)</a:t>
            </a:r>
            <a:r>
              <a:rPr lang="en-US" sz="2400" b="1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26">
                <a:solidFill>
                  <a:srgbClr val="0000FF"/>
                </a:solidFill>
                <a:effectLst/>
                <a:uFillTx/>
                <a:latin typeface="Arial"/>
              </a:rPr>
              <a:t>to</a:t>
            </a:r>
            <a:r>
              <a:rPr lang="en-US" sz="2400" b="1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the</a:t>
            </a:r>
            <a:r>
              <a:rPr lang="en-US" sz="2400" b="1" u="none" strike="noStrike" spc="-130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-145">
                <a:solidFill>
                  <a:srgbClr val="0000FF"/>
                </a:solidFill>
                <a:effectLst/>
                <a:uFillTx/>
                <a:latin typeface="Arial"/>
              </a:rPr>
              <a:t>Z</a:t>
            </a:r>
            <a:r>
              <a:rPr lang="en-US" sz="2400" b="1" u="none" strike="noStrike" spc="-125">
                <a:solidFill>
                  <a:srgbClr val="0000FF"/>
                </a:solidFill>
                <a:effectLst/>
                <a:uFillTx/>
                <a:latin typeface="Arial"/>
              </a:rPr>
              <a:t> </a:t>
            </a:r>
            <a:r>
              <a:rPr lang="en-US" sz="2400" b="1" u="none" strike="noStrike" spc="-11">
                <a:solidFill>
                  <a:srgbClr val="0000FF"/>
                </a:solidFill>
                <a:effectLst/>
                <a:uFillTx/>
                <a:latin typeface="Arial"/>
              </a:rPr>
              <a:t>boson.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7628400" y="6148800"/>
            <a:ext cx="7880040" cy="17836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Electroweak Parameters appear as weights to structure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function in cross section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External properties like e.g. electric charge of proton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determined by valence quarks (</a:t>
            </a:r>
            <a:r>
              <a:rPr lang="en-US" sz="2200" b="0" u="none" strike="noStrike" dirty="0" err="1">
                <a:solidFill>
                  <a:srgbClr val="0000FF"/>
                </a:solidFill>
                <a:effectLst/>
                <a:uFillTx/>
                <a:latin typeface="Arial"/>
              </a:rPr>
              <a:t>u,u,d</a:t>
            </a: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)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Valence quarks have preferentially high-</a:t>
            </a:r>
            <a:r>
              <a:rPr lang="en-US" sz="2200" b="0" u="none" strike="noStrike" dirty="0" err="1">
                <a:solidFill>
                  <a:srgbClr val="0000FF"/>
                </a:solidFill>
                <a:effectLst/>
                <a:uFillTx/>
                <a:latin typeface="Arial"/>
              </a:rPr>
              <a:t>x</a:t>
            </a:r>
            <a:r>
              <a:rPr lang="en-US" sz="2200" b="0" u="none" strike="noStrike" baseline="-8000" dirty="0" err="1">
                <a:solidFill>
                  <a:srgbClr val="0000FF"/>
                </a:solidFill>
                <a:effectLst/>
                <a:uFillTx/>
                <a:latin typeface="Arial"/>
              </a:rPr>
              <a:t>B</a:t>
            </a: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values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Physics Highlights  - Higgs Production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6" name="object 40"/>
          <p:cNvSpPr/>
          <p:nvPr/>
        </p:nvSpPr>
        <p:spPr>
          <a:xfrm>
            <a:off x="1077480" y="4309560"/>
            <a:ext cx="2122560" cy="2624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2064"/>
              </a:lnSpc>
            </a:pPr>
            <a:r>
              <a:rPr lang="en-US" sz="1800" b="0" u="none" strike="noStrike" spc="-9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200k </a:t>
            </a:r>
            <a:r>
              <a:rPr lang="en-US" sz="1800" b="0" u="none" strike="noStrike" spc="-139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Higgses </a:t>
            </a:r>
            <a:r>
              <a:rPr lang="en-US" sz="1800" b="0" u="none" strike="noStrike" spc="-22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@</a:t>
            </a:r>
            <a:r>
              <a:rPr lang="en-US" sz="1800" b="0" u="none" strike="noStrike" spc="-10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22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LHeC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7" name="Picture 256"/>
          <p:cNvPicPr/>
          <p:nvPr/>
        </p:nvPicPr>
        <p:blipFill>
          <a:blip r:embed="rId2"/>
          <a:stretch/>
        </p:blipFill>
        <p:spPr>
          <a:xfrm>
            <a:off x="302400" y="1444680"/>
            <a:ext cx="3785400" cy="2742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8" name="Picture 257"/>
          <p:cNvPicPr/>
          <p:nvPr/>
        </p:nvPicPr>
        <p:blipFill>
          <a:blip r:embed="rId3"/>
          <a:stretch/>
        </p:blipFill>
        <p:spPr>
          <a:xfrm>
            <a:off x="397800" y="4572000"/>
            <a:ext cx="3565800" cy="2742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9" name="object 35"/>
          <p:cNvSpPr/>
          <p:nvPr/>
        </p:nvSpPr>
        <p:spPr>
          <a:xfrm>
            <a:off x="4344120" y="2086920"/>
            <a:ext cx="10935720" cy="464040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0" name="object 41"/>
          <p:cNvSpPr/>
          <p:nvPr/>
        </p:nvSpPr>
        <p:spPr>
          <a:xfrm>
            <a:off x="12717360" y="1464120"/>
            <a:ext cx="132480" cy="617400"/>
          </a:xfrm>
          <a:custGeom>
            <a:avLst/>
            <a:gdLst>
              <a:gd name="textAreaLeft" fmla="*/ 0 w 132480"/>
              <a:gd name="textAreaRight" fmla="*/ 133200 w 132480"/>
              <a:gd name="textAreaTop" fmla="*/ 0 h 617400"/>
              <a:gd name="textAreaBottom" fmla="*/ 618120 h 617400"/>
            </a:gdLst>
            <a:ahLst/>
            <a:cxnLst/>
            <a:rect l="textAreaLeft" t="textAreaTop" r="textAreaRight" b="textAreaBottom"/>
            <a:pathLst>
              <a:path w="76200" h="353694">
                <a:moveTo>
                  <a:pt x="57150" y="38100"/>
                </a:moveTo>
                <a:lnTo>
                  <a:pt x="19050" y="38100"/>
                </a:lnTo>
                <a:lnTo>
                  <a:pt x="19050" y="353170"/>
                </a:lnTo>
                <a:lnTo>
                  <a:pt x="57150" y="353170"/>
                </a:lnTo>
                <a:lnTo>
                  <a:pt x="57150" y="38100"/>
                </a:lnTo>
                <a:close/>
              </a:path>
              <a:path w="76200" h="353694">
                <a:moveTo>
                  <a:pt x="38100" y="0"/>
                </a:moveTo>
                <a:lnTo>
                  <a:pt x="0" y="38100"/>
                </a:lnTo>
                <a:lnTo>
                  <a:pt x="76200" y="38100"/>
                </a:lnTo>
                <a:lnTo>
                  <a:pt x="38100" y="0"/>
                </a:lnTo>
                <a:close/>
              </a:path>
            </a:pathLst>
          </a:custGeom>
          <a:solidFill>
            <a:srgbClr val="084F6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1" name="object 42"/>
          <p:cNvSpPr/>
          <p:nvPr/>
        </p:nvSpPr>
        <p:spPr>
          <a:xfrm>
            <a:off x="12717360" y="1464120"/>
            <a:ext cx="132480" cy="617400"/>
          </a:xfrm>
          <a:custGeom>
            <a:avLst/>
            <a:gdLst>
              <a:gd name="textAreaLeft" fmla="*/ 0 w 132480"/>
              <a:gd name="textAreaRight" fmla="*/ 133200 w 132480"/>
              <a:gd name="textAreaTop" fmla="*/ 0 h 617400"/>
              <a:gd name="textAreaBottom" fmla="*/ 618120 h 617400"/>
            </a:gdLst>
            <a:ahLst/>
            <a:cxnLst/>
            <a:rect l="textAreaLeft" t="textAreaTop" r="textAreaRight" b="textAreaBottom"/>
            <a:pathLst>
              <a:path w="76200" h="353694">
                <a:moveTo>
                  <a:pt x="19050" y="353170"/>
                </a:moveTo>
                <a:lnTo>
                  <a:pt x="19050" y="38099"/>
                </a:lnTo>
                <a:lnTo>
                  <a:pt x="0" y="38099"/>
                </a:lnTo>
                <a:lnTo>
                  <a:pt x="38100" y="0"/>
                </a:lnTo>
                <a:lnTo>
                  <a:pt x="76200" y="38099"/>
                </a:lnTo>
                <a:lnTo>
                  <a:pt x="57149" y="38099"/>
                </a:lnTo>
                <a:lnTo>
                  <a:pt x="57149" y="353170"/>
                </a:lnTo>
                <a:lnTo>
                  <a:pt x="19050" y="353170"/>
                </a:lnTo>
                <a:close/>
              </a:path>
            </a:pathLst>
          </a:custGeom>
          <a:noFill/>
          <a:ln w="19080">
            <a:solidFill>
              <a:srgbClr val="084F6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2" name="object 43"/>
          <p:cNvSpPr/>
          <p:nvPr/>
        </p:nvSpPr>
        <p:spPr>
          <a:xfrm>
            <a:off x="11546640" y="1499760"/>
            <a:ext cx="1166400" cy="28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360" rIns="0" bIns="0" anchor="t">
            <a:spAutoFit/>
          </a:bodyPr>
          <a:lstStyle/>
          <a:p>
            <a:pPr marL="193680" indent="-181080">
              <a:lnSpc>
                <a:spcPct val="102000"/>
              </a:lnSpc>
              <a:spcBef>
                <a:spcPts val="74"/>
              </a:spcBef>
              <a:tabLst>
                <a:tab pos="0" algn="l"/>
              </a:tabLst>
            </a:pPr>
            <a:r>
              <a:rPr lang="en-US" sz="900" b="0" u="none" strike="noStrike" spc="-6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not</a:t>
            </a:r>
            <a:r>
              <a:rPr lang="en-US" sz="900" b="0" u="none" strike="noStrike" spc="-105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900" b="0" u="none" strike="noStrike" spc="-45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reachable  </a:t>
            </a:r>
            <a:r>
              <a:rPr lang="en-US" sz="900" b="0" u="none" strike="noStrike" spc="-111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@</a:t>
            </a:r>
            <a:r>
              <a:rPr lang="en-US" sz="900" b="0" u="none" strike="noStrike" spc="-119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900" b="0" u="none" strike="noStrike" spc="-111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HL-LHC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3" name="object 49"/>
          <p:cNvSpPr/>
          <p:nvPr/>
        </p:nvSpPr>
        <p:spPr>
          <a:xfrm>
            <a:off x="5125680" y="1449000"/>
            <a:ext cx="6048000" cy="2919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2296"/>
              </a:lnSpc>
            </a:pPr>
            <a:r>
              <a:rPr lang="en-US" sz="2200" b="1" u="none" strike="noStrike" spc="-13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significant</a:t>
            </a:r>
            <a:r>
              <a:rPr lang="en-US" sz="2200" b="1" u="none" strike="noStrike" spc="-15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1" u="none" strike="noStrike" spc="-13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improvements w.r.t. HL-LHC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4" name="object 51"/>
          <p:cNvSpPr/>
          <p:nvPr/>
        </p:nvSpPr>
        <p:spPr>
          <a:xfrm>
            <a:off x="5730120" y="4485240"/>
            <a:ext cx="236160" cy="734760"/>
          </a:xfrm>
          <a:custGeom>
            <a:avLst/>
            <a:gdLst>
              <a:gd name="textAreaLeft" fmla="*/ 0 w 236160"/>
              <a:gd name="textAreaRight" fmla="*/ 236880 w 236160"/>
              <a:gd name="textAreaTop" fmla="*/ 0 h 734760"/>
              <a:gd name="textAreaBottom" fmla="*/ 735480 h 734760"/>
            </a:gdLst>
            <a:ahLst/>
            <a:cxnLst/>
            <a:rect l="textAreaLeft" t="textAreaTop" r="textAreaRight" b="textAreaBottom"/>
            <a:pathLst>
              <a:path w="135254" h="420370">
                <a:moveTo>
                  <a:pt x="57089" y="327287"/>
                </a:moveTo>
                <a:lnTo>
                  <a:pt x="81443" y="420239"/>
                </a:lnTo>
                <a:lnTo>
                  <a:pt x="135238" y="342560"/>
                </a:lnTo>
                <a:lnTo>
                  <a:pt x="106606" y="336965"/>
                </a:lnTo>
                <a:lnTo>
                  <a:pt x="106837" y="332883"/>
                </a:lnTo>
                <a:lnTo>
                  <a:pt x="85721" y="332883"/>
                </a:lnTo>
                <a:lnTo>
                  <a:pt x="57089" y="327287"/>
                </a:lnTo>
                <a:close/>
              </a:path>
              <a:path w="135254" h="420370">
                <a:moveTo>
                  <a:pt x="0" y="0"/>
                </a:moveTo>
                <a:lnTo>
                  <a:pt x="32772" y="40725"/>
                </a:lnTo>
                <a:lnTo>
                  <a:pt x="58703" y="83727"/>
                </a:lnTo>
                <a:lnTo>
                  <a:pt x="77791" y="129005"/>
                </a:lnTo>
                <a:lnTo>
                  <a:pt x="90037" y="176560"/>
                </a:lnTo>
                <a:lnTo>
                  <a:pt x="95440" y="226391"/>
                </a:lnTo>
                <a:lnTo>
                  <a:pt x="94002" y="278499"/>
                </a:lnTo>
                <a:lnTo>
                  <a:pt x="85721" y="332883"/>
                </a:lnTo>
                <a:lnTo>
                  <a:pt x="106837" y="332883"/>
                </a:lnTo>
                <a:lnTo>
                  <a:pt x="109756" y="281238"/>
                </a:lnTo>
                <a:lnTo>
                  <a:pt x="108199" y="229399"/>
                </a:lnTo>
                <a:lnTo>
                  <a:pt x="101934" y="181447"/>
                </a:lnTo>
                <a:lnTo>
                  <a:pt x="90962" y="137383"/>
                </a:lnTo>
                <a:lnTo>
                  <a:pt x="75283" y="97206"/>
                </a:lnTo>
                <a:lnTo>
                  <a:pt x="54896" y="60916"/>
                </a:lnTo>
                <a:lnTo>
                  <a:pt x="29801" y="2851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5" name="object 52"/>
          <p:cNvSpPr/>
          <p:nvPr/>
        </p:nvSpPr>
        <p:spPr>
          <a:xfrm>
            <a:off x="5730120" y="4485240"/>
            <a:ext cx="236160" cy="734760"/>
          </a:xfrm>
          <a:custGeom>
            <a:avLst/>
            <a:gdLst>
              <a:gd name="textAreaLeft" fmla="*/ 0 w 236160"/>
              <a:gd name="textAreaRight" fmla="*/ 236880 w 236160"/>
              <a:gd name="textAreaTop" fmla="*/ 0 h 734760"/>
              <a:gd name="textAreaBottom" fmla="*/ 735480 h 734760"/>
            </a:gdLst>
            <a:ahLst/>
            <a:cxnLst/>
            <a:rect l="textAreaLeft" t="textAreaTop" r="textAreaRight" b="textAreaBottom"/>
            <a:pathLst>
              <a:path w="135254" h="420370">
                <a:moveTo>
                  <a:pt x="0" y="0"/>
                </a:moveTo>
                <a:lnTo>
                  <a:pt x="29801" y="28514"/>
                </a:lnTo>
                <a:lnTo>
                  <a:pt x="54895" y="60916"/>
                </a:lnTo>
                <a:lnTo>
                  <a:pt x="75282" y="97206"/>
                </a:lnTo>
                <a:lnTo>
                  <a:pt x="90962" y="137383"/>
                </a:lnTo>
                <a:lnTo>
                  <a:pt x="101934" y="181447"/>
                </a:lnTo>
                <a:lnTo>
                  <a:pt x="108199" y="229399"/>
                </a:lnTo>
                <a:lnTo>
                  <a:pt x="109756" y="281238"/>
                </a:lnTo>
                <a:lnTo>
                  <a:pt x="106606" y="336964"/>
                </a:lnTo>
                <a:lnTo>
                  <a:pt x="135238" y="342560"/>
                </a:lnTo>
                <a:lnTo>
                  <a:pt x="81444" y="420239"/>
                </a:lnTo>
                <a:lnTo>
                  <a:pt x="57089" y="327287"/>
                </a:lnTo>
                <a:lnTo>
                  <a:pt x="85721" y="332883"/>
                </a:lnTo>
                <a:lnTo>
                  <a:pt x="94002" y="278498"/>
                </a:lnTo>
                <a:lnTo>
                  <a:pt x="95441" y="226391"/>
                </a:lnTo>
                <a:lnTo>
                  <a:pt x="90037" y="176559"/>
                </a:lnTo>
                <a:lnTo>
                  <a:pt x="77791" y="129004"/>
                </a:lnTo>
                <a:lnTo>
                  <a:pt x="58703" y="83726"/>
                </a:lnTo>
                <a:lnTo>
                  <a:pt x="32772" y="40725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6" name="object 53"/>
          <p:cNvSpPr/>
          <p:nvPr/>
        </p:nvSpPr>
        <p:spPr>
          <a:xfrm>
            <a:off x="4891320" y="2789640"/>
            <a:ext cx="294480" cy="2251800"/>
          </a:xfrm>
          <a:custGeom>
            <a:avLst/>
            <a:gdLst>
              <a:gd name="textAreaLeft" fmla="*/ 0 w 294480"/>
              <a:gd name="textAreaRight" fmla="*/ 295200 w 294480"/>
              <a:gd name="textAreaTop" fmla="*/ 0 h 2251800"/>
              <a:gd name="textAreaBottom" fmla="*/ 2252520 h 2251800"/>
            </a:gdLst>
            <a:ahLst/>
            <a:cxnLst/>
            <a:rect l="textAreaLeft" t="textAreaTop" r="textAreaRight" b="textAreaBottom"/>
            <a:pathLst>
              <a:path w="168910" h="1287779">
                <a:moveTo>
                  <a:pt x="861" y="1088247"/>
                </a:moveTo>
                <a:lnTo>
                  <a:pt x="53113" y="1287673"/>
                </a:lnTo>
                <a:lnTo>
                  <a:pt x="168527" y="1121016"/>
                </a:lnTo>
                <a:lnTo>
                  <a:pt x="107099" y="1109010"/>
                </a:lnTo>
                <a:lnTo>
                  <a:pt x="108619" y="1100253"/>
                </a:lnTo>
                <a:lnTo>
                  <a:pt x="62289" y="1100253"/>
                </a:lnTo>
                <a:lnTo>
                  <a:pt x="861" y="1088247"/>
                </a:lnTo>
                <a:close/>
              </a:path>
              <a:path w="168910" h="1287779">
                <a:moveTo>
                  <a:pt x="0" y="0"/>
                </a:moveTo>
                <a:lnTo>
                  <a:pt x="20194" y="34832"/>
                </a:lnTo>
                <a:lnTo>
                  <a:pt x="38799" y="70847"/>
                </a:lnTo>
                <a:lnTo>
                  <a:pt x="55815" y="108044"/>
                </a:lnTo>
                <a:lnTo>
                  <a:pt x="71241" y="146424"/>
                </a:lnTo>
                <a:lnTo>
                  <a:pt x="85077" y="185985"/>
                </a:lnTo>
                <a:lnTo>
                  <a:pt x="97323" y="226729"/>
                </a:lnTo>
                <a:lnTo>
                  <a:pt x="107980" y="268655"/>
                </a:lnTo>
                <a:lnTo>
                  <a:pt x="117047" y="311764"/>
                </a:lnTo>
                <a:lnTo>
                  <a:pt x="124524" y="356054"/>
                </a:lnTo>
                <a:lnTo>
                  <a:pt x="130411" y="401527"/>
                </a:lnTo>
                <a:lnTo>
                  <a:pt x="134709" y="448182"/>
                </a:lnTo>
                <a:lnTo>
                  <a:pt x="137418" y="496019"/>
                </a:lnTo>
                <a:lnTo>
                  <a:pt x="138536" y="545038"/>
                </a:lnTo>
                <a:lnTo>
                  <a:pt x="138065" y="595240"/>
                </a:lnTo>
                <a:lnTo>
                  <a:pt x="136004" y="646623"/>
                </a:lnTo>
                <a:lnTo>
                  <a:pt x="132354" y="699189"/>
                </a:lnTo>
                <a:lnTo>
                  <a:pt x="127114" y="752937"/>
                </a:lnTo>
                <a:lnTo>
                  <a:pt x="120284" y="807868"/>
                </a:lnTo>
                <a:lnTo>
                  <a:pt x="111864" y="863980"/>
                </a:lnTo>
                <a:lnTo>
                  <a:pt x="101855" y="921275"/>
                </a:lnTo>
                <a:lnTo>
                  <a:pt x="90256" y="979752"/>
                </a:lnTo>
                <a:lnTo>
                  <a:pt x="77067" y="1039411"/>
                </a:lnTo>
                <a:lnTo>
                  <a:pt x="62289" y="1100253"/>
                </a:lnTo>
                <a:lnTo>
                  <a:pt x="108619" y="1100253"/>
                </a:lnTo>
                <a:lnTo>
                  <a:pt x="119255" y="1038990"/>
                </a:lnTo>
                <a:lnTo>
                  <a:pt x="129883" y="970951"/>
                </a:lnTo>
                <a:lnTo>
                  <a:pt x="138982" y="904894"/>
                </a:lnTo>
                <a:lnTo>
                  <a:pt x="146553" y="840819"/>
                </a:lnTo>
                <a:lnTo>
                  <a:pt x="152595" y="778727"/>
                </a:lnTo>
                <a:lnTo>
                  <a:pt x="157109" y="718617"/>
                </a:lnTo>
                <a:lnTo>
                  <a:pt x="160095" y="660488"/>
                </a:lnTo>
                <a:lnTo>
                  <a:pt x="161552" y="604342"/>
                </a:lnTo>
                <a:lnTo>
                  <a:pt x="161481" y="550178"/>
                </a:lnTo>
                <a:lnTo>
                  <a:pt x="159881" y="497996"/>
                </a:lnTo>
                <a:lnTo>
                  <a:pt x="156753" y="447796"/>
                </a:lnTo>
                <a:lnTo>
                  <a:pt x="152097" y="399578"/>
                </a:lnTo>
                <a:lnTo>
                  <a:pt x="145912" y="353342"/>
                </a:lnTo>
                <a:lnTo>
                  <a:pt x="138198" y="309088"/>
                </a:lnTo>
                <a:lnTo>
                  <a:pt x="128957" y="266817"/>
                </a:lnTo>
                <a:lnTo>
                  <a:pt x="118187" y="226527"/>
                </a:lnTo>
                <a:lnTo>
                  <a:pt x="105888" y="188220"/>
                </a:lnTo>
                <a:lnTo>
                  <a:pt x="92061" y="151895"/>
                </a:lnTo>
                <a:lnTo>
                  <a:pt x="59822" y="85190"/>
                </a:lnTo>
                <a:lnTo>
                  <a:pt x="21469" y="2641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7" name="object 54"/>
          <p:cNvSpPr/>
          <p:nvPr/>
        </p:nvSpPr>
        <p:spPr>
          <a:xfrm>
            <a:off x="4891320" y="2789640"/>
            <a:ext cx="294480" cy="2251800"/>
          </a:xfrm>
          <a:custGeom>
            <a:avLst/>
            <a:gdLst>
              <a:gd name="textAreaLeft" fmla="*/ 0 w 294480"/>
              <a:gd name="textAreaRight" fmla="*/ 295200 w 294480"/>
              <a:gd name="textAreaTop" fmla="*/ 0 h 2251800"/>
              <a:gd name="textAreaBottom" fmla="*/ 2252520 h 2251800"/>
            </a:gdLst>
            <a:ahLst/>
            <a:cxnLst/>
            <a:rect l="textAreaLeft" t="textAreaTop" r="textAreaRight" b="textAreaBottom"/>
            <a:pathLst>
              <a:path w="168910" h="1287779">
                <a:moveTo>
                  <a:pt x="0" y="0"/>
                </a:moveTo>
                <a:lnTo>
                  <a:pt x="41409" y="54811"/>
                </a:lnTo>
                <a:lnTo>
                  <a:pt x="76706" y="117551"/>
                </a:lnTo>
                <a:lnTo>
                  <a:pt x="105888" y="188220"/>
                </a:lnTo>
                <a:lnTo>
                  <a:pt x="118187" y="226527"/>
                </a:lnTo>
                <a:lnTo>
                  <a:pt x="128957" y="266817"/>
                </a:lnTo>
                <a:lnTo>
                  <a:pt x="138199" y="309088"/>
                </a:lnTo>
                <a:lnTo>
                  <a:pt x="145912" y="353342"/>
                </a:lnTo>
                <a:lnTo>
                  <a:pt x="152097" y="399577"/>
                </a:lnTo>
                <a:lnTo>
                  <a:pt x="156754" y="447795"/>
                </a:lnTo>
                <a:lnTo>
                  <a:pt x="159882" y="497995"/>
                </a:lnTo>
                <a:lnTo>
                  <a:pt x="161481" y="550177"/>
                </a:lnTo>
                <a:lnTo>
                  <a:pt x="161552" y="604341"/>
                </a:lnTo>
                <a:lnTo>
                  <a:pt x="160095" y="660487"/>
                </a:lnTo>
                <a:lnTo>
                  <a:pt x="157110" y="718616"/>
                </a:lnTo>
                <a:lnTo>
                  <a:pt x="152596" y="778726"/>
                </a:lnTo>
                <a:lnTo>
                  <a:pt x="146553" y="840819"/>
                </a:lnTo>
                <a:lnTo>
                  <a:pt x="138982" y="904893"/>
                </a:lnTo>
                <a:lnTo>
                  <a:pt x="129883" y="970950"/>
                </a:lnTo>
                <a:lnTo>
                  <a:pt x="119255" y="1038989"/>
                </a:lnTo>
                <a:lnTo>
                  <a:pt x="107099" y="1109009"/>
                </a:lnTo>
                <a:lnTo>
                  <a:pt x="168528" y="1121015"/>
                </a:lnTo>
                <a:lnTo>
                  <a:pt x="53114" y="1287672"/>
                </a:lnTo>
                <a:lnTo>
                  <a:pt x="860" y="1088248"/>
                </a:lnTo>
                <a:lnTo>
                  <a:pt x="62289" y="1100252"/>
                </a:lnTo>
                <a:lnTo>
                  <a:pt x="77068" y="1039411"/>
                </a:lnTo>
                <a:lnTo>
                  <a:pt x="90256" y="979752"/>
                </a:lnTo>
                <a:lnTo>
                  <a:pt x="101855" y="921275"/>
                </a:lnTo>
                <a:lnTo>
                  <a:pt x="111864" y="863980"/>
                </a:lnTo>
                <a:lnTo>
                  <a:pt x="120284" y="807867"/>
                </a:lnTo>
                <a:lnTo>
                  <a:pt x="127114" y="752937"/>
                </a:lnTo>
                <a:lnTo>
                  <a:pt x="132354" y="699189"/>
                </a:lnTo>
                <a:lnTo>
                  <a:pt x="136004" y="646623"/>
                </a:lnTo>
                <a:lnTo>
                  <a:pt x="138065" y="595239"/>
                </a:lnTo>
                <a:lnTo>
                  <a:pt x="138536" y="545038"/>
                </a:lnTo>
                <a:lnTo>
                  <a:pt x="137418" y="496019"/>
                </a:lnTo>
                <a:lnTo>
                  <a:pt x="134710" y="448181"/>
                </a:lnTo>
                <a:lnTo>
                  <a:pt x="130412" y="401527"/>
                </a:lnTo>
                <a:lnTo>
                  <a:pt x="124524" y="356054"/>
                </a:lnTo>
                <a:lnTo>
                  <a:pt x="117047" y="311763"/>
                </a:lnTo>
                <a:lnTo>
                  <a:pt x="107980" y="268655"/>
                </a:lnTo>
                <a:lnTo>
                  <a:pt x="97323" y="226729"/>
                </a:lnTo>
                <a:lnTo>
                  <a:pt x="85077" y="185985"/>
                </a:lnTo>
                <a:lnTo>
                  <a:pt x="71241" y="146424"/>
                </a:lnTo>
                <a:lnTo>
                  <a:pt x="55815" y="108044"/>
                </a:lnTo>
                <a:lnTo>
                  <a:pt x="38799" y="70847"/>
                </a:lnTo>
                <a:lnTo>
                  <a:pt x="20194" y="34832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8" name="object 55"/>
          <p:cNvSpPr/>
          <p:nvPr/>
        </p:nvSpPr>
        <p:spPr>
          <a:xfrm>
            <a:off x="6612480" y="4748400"/>
            <a:ext cx="228960" cy="606960"/>
          </a:xfrm>
          <a:custGeom>
            <a:avLst/>
            <a:gdLst>
              <a:gd name="textAreaLeft" fmla="*/ 0 w 228960"/>
              <a:gd name="textAreaRight" fmla="*/ 229680 w 228960"/>
              <a:gd name="textAreaTop" fmla="*/ 0 h 606960"/>
              <a:gd name="textAreaBottom" fmla="*/ 607680 h 606960"/>
            </a:gdLst>
            <a:ahLst/>
            <a:cxnLst/>
            <a:rect l="textAreaLeft" t="textAreaTop" r="textAreaRight" b="textAreaBottom"/>
            <a:pathLst>
              <a:path w="131445" h="347345">
                <a:moveTo>
                  <a:pt x="60970" y="263229"/>
                </a:moveTo>
                <a:lnTo>
                  <a:pt x="82845" y="346721"/>
                </a:lnTo>
                <a:lnTo>
                  <a:pt x="131166" y="276947"/>
                </a:lnTo>
                <a:lnTo>
                  <a:pt x="105448" y="271920"/>
                </a:lnTo>
                <a:lnTo>
                  <a:pt x="105468" y="268255"/>
                </a:lnTo>
                <a:lnTo>
                  <a:pt x="86687" y="268255"/>
                </a:lnTo>
                <a:lnTo>
                  <a:pt x="60970" y="263229"/>
                </a:lnTo>
                <a:close/>
              </a:path>
              <a:path w="131445" h="347345">
                <a:moveTo>
                  <a:pt x="0" y="0"/>
                </a:moveTo>
                <a:lnTo>
                  <a:pt x="34688" y="39886"/>
                </a:lnTo>
                <a:lnTo>
                  <a:pt x="61281" y="81702"/>
                </a:lnTo>
                <a:lnTo>
                  <a:pt x="79777" y="125447"/>
                </a:lnTo>
                <a:lnTo>
                  <a:pt x="90177" y="171121"/>
                </a:lnTo>
                <a:lnTo>
                  <a:pt x="92480" y="218723"/>
                </a:lnTo>
                <a:lnTo>
                  <a:pt x="86687" y="268255"/>
                </a:lnTo>
                <a:lnTo>
                  <a:pt x="105468" y="268255"/>
                </a:lnTo>
                <a:lnTo>
                  <a:pt x="105769" y="213929"/>
                </a:lnTo>
                <a:lnTo>
                  <a:pt x="98931" y="161006"/>
                </a:lnTo>
                <a:lnTo>
                  <a:pt x="84936" y="113151"/>
                </a:lnTo>
                <a:lnTo>
                  <a:pt x="63782" y="70365"/>
                </a:lnTo>
                <a:lnTo>
                  <a:pt x="35470" y="32648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9" name="object 56"/>
          <p:cNvSpPr/>
          <p:nvPr/>
        </p:nvSpPr>
        <p:spPr>
          <a:xfrm>
            <a:off x="6612480" y="4748400"/>
            <a:ext cx="228960" cy="606960"/>
          </a:xfrm>
          <a:custGeom>
            <a:avLst/>
            <a:gdLst>
              <a:gd name="textAreaLeft" fmla="*/ 0 w 228960"/>
              <a:gd name="textAreaRight" fmla="*/ 229680 w 228960"/>
              <a:gd name="textAreaTop" fmla="*/ 0 h 606960"/>
              <a:gd name="textAreaBottom" fmla="*/ 607680 h 606960"/>
            </a:gdLst>
            <a:ahLst/>
            <a:cxnLst/>
            <a:rect l="textAreaLeft" t="textAreaTop" r="textAreaRight" b="textAreaBottom"/>
            <a:pathLst>
              <a:path w="131445" h="347345">
                <a:moveTo>
                  <a:pt x="0" y="0"/>
                </a:moveTo>
                <a:lnTo>
                  <a:pt x="35470" y="32648"/>
                </a:lnTo>
                <a:lnTo>
                  <a:pt x="63782" y="70365"/>
                </a:lnTo>
                <a:lnTo>
                  <a:pt x="84936" y="113151"/>
                </a:lnTo>
                <a:lnTo>
                  <a:pt x="98931" y="161006"/>
                </a:lnTo>
                <a:lnTo>
                  <a:pt x="105769" y="213929"/>
                </a:lnTo>
                <a:lnTo>
                  <a:pt x="105448" y="271921"/>
                </a:lnTo>
                <a:lnTo>
                  <a:pt x="131166" y="276947"/>
                </a:lnTo>
                <a:lnTo>
                  <a:pt x="82846" y="346722"/>
                </a:lnTo>
                <a:lnTo>
                  <a:pt x="60969" y="263229"/>
                </a:lnTo>
                <a:lnTo>
                  <a:pt x="86687" y="268255"/>
                </a:lnTo>
                <a:lnTo>
                  <a:pt x="92480" y="218723"/>
                </a:lnTo>
                <a:lnTo>
                  <a:pt x="90177" y="171120"/>
                </a:lnTo>
                <a:lnTo>
                  <a:pt x="79777" y="125447"/>
                </a:lnTo>
                <a:lnTo>
                  <a:pt x="61281" y="81702"/>
                </a:lnTo>
                <a:lnTo>
                  <a:pt x="34688" y="39886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0" name="object 57"/>
          <p:cNvSpPr/>
          <p:nvPr/>
        </p:nvSpPr>
        <p:spPr>
          <a:xfrm>
            <a:off x="7469640" y="4614840"/>
            <a:ext cx="232920" cy="867240"/>
          </a:xfrm>
          <a:custGeom>
            <a:avLst/>
            <a:gdLst>
              <a:gd name="textAreaLeft" fmla="*/ 0 w 232920"/>
              <a:gd name="textAreaRight" fmla="*/ 233640 w 232920"/>
              <a:gd name="textAreaTop" fmla="*/ 0 h 867240"/>
              <a:gd name="textAreaBottom" fmla="*/ 867960 h 867240"/>
            </a:gdLst>
            <a:ahLst/>
            <a:cxnLst/>
            <a:rect l="textAreaLeft" t="textAreaTop" r="textAreaRight" b="textAreaBottom"/>
            <a:pathLst>
              <a:path w="133985" h="495935">
                <a:moveTo>
                  <a:pt x="48882" y="395249"/>
                </a:moveTo>
                <a:lnTo>
                  <a:pt x="75244" y="495861"/>
                </a:lnTo>
                <a:lnTo>
                  <a:pt x="133471" y="411779"/>
                </a:lnTo>
                <a:lnTo>
                  <a:pt x="102480" y="405723"/>
                </a:lnTo>
                <a:lnTo>
                  <a:pt x="102882" y="401306"/>
                </a:lnTo>
                <a:lnTo>
                  <a:pt x="79874" y="401306"/>
                </a:lnTo>
                <a:lnTo>
                  <a:pt x="48882" y="395249"/>
                </a:lnTo>
                <a:close/>
              </a:path>
              <a:path w="133985" h="495935">
                <a:moveTo>
                  <a:pt x="0" y="0"/>
                </a:moveTo>
                <a:lnTo>
                  <a:pt x="27433" y="36602"/>
                </a:lnTo>
                <a:lnTo>
                  <a:pt x="50227" y="75202"/>
                </a:lnTo>
                <a:lnTo>
                  <a:pt x="68382" y="115798"/>
                </a:lnTo>
                <a:lnTo>
                  <a:pt x="81896" y="158391"/>
                </a:lnTo>
                <a:lnTo>
                  <a:pt x="90771" y="202980"/>
                </a:lnTo>
                <a:lnTo>
                  <a:pt x="95007" y="249566"/>
                </a:lnTo>
                <a:lnTo>
                  <a:pt x="94602" y="298149"/>
                </a:lnTo>
                <a:lnTo>
                  <a:pt x="89558" y="348729"/>
                </a:lnTo>
                <a:lnTo>
                  <a:pt x="79874" y="401306"/>
                </a:lnTo>
                <a:lnTo>
                  <a:pt x="102882" y="401306"/>
                </a:lnTo>
                <a:lnTo>
                  <a:pt x="108047" y="344645"/>
                </a:lnTo>
                <a:lnTo>
                  <a:pt x="109376" y="287566"/>
                </a:lnTo>
                <a:lnTo>
                  <a:pt x="106467" y="234487"/>
                </a:lnTo>
                <a:lnTo>
                  <a:pt x="99318" y="185408"/>
                </a:lnTo>
                <a:lnTo>
                  <a:pt x="87932" y="140327"/>
                </a:lnTo>
                <a:lnTo>
                  <a:pt x="72306" y="99246"/>
                </a:lnTo>
                <a:lnTo>
                  <a:pt x="52443" y="62165"/>
                </a:lnTo>
                <a:lnTo>
                  <a:pt x="28340" y="2908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1" name="object 58"/>
          <p:cNvSpPr/>
          <p:nvPr/>
        </p:nvSpPr>
        <p:spPr>
          <a:xfrm>
            <a:off x="7469640" y="4614840"/>
            <a:ext cx="232920" cy="867240"/>
          </a:xfrm>
          <a:custGeom>
            <a:avLst/>
            <a:gdLst>
              <a:gd name="textAreaLeft" fmla="*/ 0 w 232920"/>
              <a:gd name="textAreaRight" fmla="*/ 233640 w 232920"/>
              <a:gd name="textAreaTop" fmla="*/ 0 h 867240"/>
              <a:gd name="textAreaBottom" fmla="*/ 867960 h 867240"/>
            </a:gdLst>
            <a:ahLst/>
            <a:cxnLst/>
            <a:rect l="textAreaLeft" t="textAreaTop" r="textAreaRight" b="textAreaBottom"/>
            <a:pathLst>
              <a:path w="133985" h="495935">
                <a:moveTo>
                  <a:pt x="0" y="0"/>
                </a:moveTo>
                <a:lnTo>
                  <a:pt x="28340" y="29082"/>
                </a:lnTo>
                <a:lnTo>
                  <a:pt x="52443" y="62165"/>
                </a:lnTo>
                <a:lnTo>
                  <a:pt x="72306" y="99246"/>
                </a:lnTo>
                <a:lnTo>
                  <a:pt x="87931" y="140327"/>
                </a:lnTo>
                <a:lnTo>
                  <a:pt x="99318" y="185408"/>
                </a:lnTo>
                <a:lnTo>
                  <a:pt x="106466" y="234488"/>
                </a:lnTo>
                <a:lnTo>
                  <a:pt x="109376" y="287567"/>
                </a:lnTo>
                <a:lnTo>
                  <a:pt x="108047" y="344645"/>
                </a:lnTo>
                <a:lnTo>
                  <a:pt x="102480" y="405723"/>
                </a:lnTo>
                <a:lnTo>
                  <a:pt x="133471" y="411780"/>
                </a:lnTo>
                <a:lnTo>
                  <a:pt x="75244" y="495860"/>
                </a:lnTo>
                <a:lnTo>
                  <a:pt x="48881" y="395249"/>
                </a:lnTo>
                <a:lnTo>
                  <a:pt x="79873" y="401305"/>
                </a:lnTo>
                <a:lnTo>
                  <a:pt x="89557" y="348729"/>
                </a:lnTo>
                <a:lnTo>
                  <a:pt x="94602" y="298149"/>
                </a:lnTo>
                <a:lnTo>
                  <a:pt x="95006" y="249566"/>
                </a:lnTo>
                <a:lnTo>
                  <a:pt x="90771" y="202980"/>
                </a:lnTo>
                <a:lnTo>
                  <a:pt x="81896" y="158391"/>
                </a:lnTo>
                <a:lnTo>
                  <a:pt x="68382" y="115798"/>
                </a:lnTo>
                <a:lnTo>
                  <a:pt x="50227" y="75202"/>
                </a:lnTo>
                <a:lnTo>
                  <a:pt x="27433" y="36602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2" name="object 59"/>
          <p:cNvSpPr/>
          <p:nvPr/>
        </p:nvSpPr>
        <p:spPr>
          <a:xfrm>
            <a:off x="10132920" y="4740120"/>
            <a:ext cx="172440" cy="3337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3" name="object 60"/>
          <p:cNvSpPr/>
          <p:nvPr/>
        </p:nvSpPr>
        <p:spPr>
          <a:xfrm>
            <a:off x="12013920" y="4190400"/>
            <a:ext cx="228960" cy="1027080"/>
          </a:xfrm>
          <a:custGeom>
            <a:avLst/>
            <a:gdLst>
              <a:gd name="textAreaLeft" fmla="*/ 0 w 228960"/>
              <a:gd name="textAreaRight" fmla="*/ 229680 w 228960"/>
              <a:gd name="textAreaTop" fmla="*/ 0 h 1027080"/>
              <a:gd name="textAreaBottom" fmla="*/ 1027800 h 1027080"/>
            </a:gdLst>
            <a:ahLst/>
            <a:cxnLst/>
            <a:rect l="textAreaLeft" t="textAreaTop" r="textAreaRight" b="textAreaBottom"/>
            <a:pathLst>
              <a:path w="131445" h="587375">
                <a:moveTo>
                  <a:pt x="38723" y="477296"/>
                </a:moveTo>
                <a:lnTo>
                  <a:pt x="67471" y="587010"/>
                </a:lnTo>
                <a:lnTo>
                  <a:pt x="130967" y="495322"/>
                </a:lnTo>
                <a:lnTo>
                  <a:pt x="97171" y="488718"/>
                </a:lnTo>
                <a:lnTo>
                  <a:pt x="97753" y="483900"/>
                </a:lnTo>
                <a:lnTo>
                  <a:pt x="72519" y="483900"/>
                </a:lnTo>
                <a:lnTo>
                  <a:pt x="38723" y="477296"/>
                </a:lnTo>
                <a:close/>
              </a:path>
              <a:path w="131445" h="587375">
                <a:moveTo>
                  <a:pt x="0" y="0"/>
                </a:moveTo>
                <a:lnTo>
                  <a:pt x="26350" y="38370"/>
                </a:lnTo>
                <a:lnTo>
                  <a:pt x="48456" y="78968"/>
                </a:lnTo>
                <a:lnTo>
                  <a:pt x="66318" y="121792"/>
                </a:lnTo>
                <a:lnTo>
                  <a:pt x="79936" y="166842"/>
                </a:lnTo>
                <a:lnTo>
                  <a:pt x="89310" y="214119"/>
                </a:lnTo>
                <a:lnTo>
                  <a:pt x="94440" y="263622"/>
                </a:lnTo>
                <a:lnTo>
                  <a:pt x="95326" y="315352"/>
                </a:lnTo>
                <a:lnTo>
                  <a:pt x="91967" y="369308"/>
                </a:lnTo>
                <a:lnTo>
                  <a:pt x="84365" y="425491"/>
                </a:lnTo>
                <a:lnTo>
                  <a:pt x="72519" y="483900"/>
                </a:lnTo>
                <a:lnTo>
                  <a:pt x="97753" y="483900"/>
                </a:lnTo>
                <a:lnTo>
                  <a:pt x="104611" y="427142"/>
                </a:lnTo>
                <a:lnTo>
                  <a:pt x="108796" y="368995"/>
                </a:lnTo>
                <a:lnTo>
                  <a:pt x="109727" y="314277"/>
                </a:lnTo>
                <a:lnTo>
                  <a:pt x="107403" y="262989"/>
                </a:lnTo>
                <a:lnTo>
                  <a:pt x="101824" y="215130"/>
                </a:lnTo>
                <a:lnTo>
                  <a:pt x="92990" y="170701"/>
                </a:lnTo>
                <a:lnTo>
                  <a:pt x="80902" y="129702"/>
                </a:lnTo>
                <a:lnTo>
                  <a:pt x="65558" y="92132"/>
                </a:lnTo>
                <a:lnTo>
                  <a:pt x="46960" y="57992"/>
                </a:lnTo>
                <a:lnTo>
                  <a:pt x="25107" y="272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4" name="object 61"/>
          <p:cNvSpPr/>
          <p:nvPr/>
        </p:nvSpPr>
        <p:spPr>
          <a:xfrm>
            <a:off x="12013920" y="4190400"/>
            <a:ext cx="228960" cy="1027080"/>
          </a:xfrm>
          <a:custGeom>
            <a:avLst/>
            <a:gdLst>
              <a:gd name="textAreaLeft" fmla="*/ 0 w 228960"/>
              <a:gd name="textAreaRight" fmla="*/ 229680 w 228960"/>
              <a:gd name="textAreaTop" fmla="*/ 0 h 1027080"/>
              <a:gd name="textAreaBottom" fmla="*/ 1027800 h 1027080"/>
            </a:gdLst>
            <a:ahLst/>
            <a:cxnLst/>
            <a:rect l="textAreaLeft" t="textAreaTop" r="textAreaRight" b="textAreaBottom"/>
            <a:pathLst>
              <a:path w="131445" h="587375">
                <a:moveTo>
                  <a:pt x="0" y="0"/>
                </a:moveTo>
                <a:lnTo>
                  <a:pt x="46960" y="57992"/>
                </a:lnTo>
                <a:lnTo>
                  <a:pt x="65558" y="92132"/>
                </a:lnTo>
                <a:lnTo>
                  <a:pt x="80901" y="129702"/>
                </a:lnTo>
                <a:lnTo>
                  <a:pt x="92990" y="170701"/>
                </a:lnTo>
                <a:lnTo>
                  <a:pt x="101824" y="215130"/>
                </a:lnTo>
                <a:lnTo>
                  <a:pt x="107403" y="262989"/>
                </a:lnTo>
                <a:lnTo>
                  <a:pt x="109727" y="314277"/>
                </a:lnTo>
                <a:lnTo>
                  <a:pt x="108796" y="368994"/>
                </a:lnTo>
                <a:lnTo>
                  <a:pt x="104611" y="427141"/>
                </a:lnTo>
                <a:lnTo>
                  <a:pt x="97171" y="488718"/>
                </a:lnTo>
                <a:lnTo>
                  <a:pt x="130967" y="495322"/>
                </a:lnTo>
                <a:lnTo>
                  <a:pt x="67471" y="587011"/>
                </a:lnTo>
                <a:lnTo>
                  <a:pt x="38723" y="477296"/>
                </a:lnTo>
                <a:lnTo>
                  <a:pt x="72519" y="483900"/>
                </a:lnTo>
                <a:lnTo>
                  <a:pt x="84365" y="425491"/>
                </a:lnTo>
                <a:lnTo>
                  <a:pt x="91967" y="369308"/>
                </a:lnTo>
                <a:lnTo>
                  <a:pt x="95326" y="315352"/>
                </a:lnTo>
                <a:lnTo>
                  <a:pt x="94440" y="263622"/>
                </a:lnTo>
                <a:lnTo>
                  <a:pt x="89310" y="214118"/>
                </a:lnTo>
                <a:lnTo>
                  <a:pt x="79936" y="166842"/>
                </a:lnTo>
                <a:lnTo>
                  <a:pt x="66318" y="121791"/>
                </a:lnTo>
                <a:lnTo>
                  <a:pt x="48456" y="78968"/>
                </a:lnTo>
                <a:lnTo>
                  <a:pt x="26350" y="38370"/>
                </a:lnTo>
                <a:lnTo>
                  <a:pt x="0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5" name="object 62"/>
          <p:cNvSpPr/>
          <p:nvPr/>
        </p:nvSpPr>
        <p:spPr>
          <a:xfrm>
            <a:off x="12879720" y="1451160"/>
            <a:ext cx="281160" cy="2221200"/>
          </a:xfrm>
          <a:custGeom>
            <a:avLst/>
            <a:gdLst>
              <a:gd name="textAreaLeft" fmla="*/ 0 w 281160"/>
              <a:gd name="textAreaRight" fmla="*/ 281880 w 281160"/>
              <a:gd name="textAreaTop" fmla="*/ 0 h 2221200"/>
              <a:gd name="textAreaBottom" fmla="*/ 2221920 h 2221200"/>
            </a:gdLst>
            <a:ahLst/>
            <a:cxnLst/>
            <a:rect l="textAreaLeft" t="textAreaTop" r="textAreaRight" b="textAreaBottom"/>
            <a:pathLst>
              <a:path w="161290" h="1270000">
                <a:moveTo>
                  <a:pt x="0" y="1078444"/>
                </a:moveTo>
                <a:lnTo>
                  <a:pt x="50128" y="1269761"/>
                </a:lnTo>
                <a:lnTo>
                  <a:pt x="160850" y="1109879"/>
                </a:lnTo>
                <a:lnTo>
                  <a:pt x="101918" y="1098362"/>
                </a:lnTo>
                <a:lnTo>
                  <a:pt x="103419" y="1089960"/>
                </a:lnTo>
                <a:lnTo>
                  <a:pt x="58931" y="1089960"/>
                </a:lnTo>
                <a:lnTo>
                  <a:pt x="0" y="1078444"/>
                </a:lnTo>
                <a:close/>
              </a:path>
              <a:path w="161290" h="1270000">
                <a:moveTo>
                  <a:pt x="10022" y="0"/>
                </a:moveTo>
                <a:lnTo>
                  <a:pt x="29150" y="34197"/>
                </a:lnTo>
                <a:lnTo>
                  <a:pt x="46732" y="69594"/>
                </a:lnTo>
                <a:lnTo>
                  <a:pt x="62769" y="106191"/>
                </a:lnTo>
                <a:lnTo>
                  <a:pt x="77260" y="143986"/>
                </a:lnTo>
                <a:lnTo>
                  <a:pt x="90205" y="182981"/>
                </a:lnTo>
                <a:lnTo>
                  <a:pt x="101605" y="223175"/>
                </a:lnTo>
                <a:lnTo>
                  <a:pt x="111459" y="264569"/>
                </a:lnTo>
                <a:lnTo>
                  <a:pt x="119768" y="307161"/>
                </a:lnTo>
                <a:lnTo>
                  <a:pt x="126531" y="350953"/>
                </a:lnTo>
                <a:lnTo>
                  <a:pt x="131749" y="395944"/>
                </a:lnTo>
                <a:lnTo>
                  <a:pt x="135421" y="442135"/>
                </a:lnTo>
                <a:lnTo>
                  <a:pt x="137547" y="489524"/>
                </a:lnTo>
                <a:lnTo>
                  <a:pt x="138128" y="538113"/>
                </a:lnTo>
                <a:lnTo>
                  <a:pt x="137164" y="587901"/>
                </a:lnTo>
                <a:lnTo>
                  <a:pt x="134653" y="638889"/>
                </a:lnTo>
                <a:lnTo>
                  <a:pt x="130598" y="691075"/>
                </a:lnTo>
                <a:lnTo>
                  <a:pt x="124996" y="744461"/>
                </a:lnTo>
                <a:lnTo>
                  <a:pt x="117849" y="799046"/>
                </a:lnTo>
                <a:lnTo>
                  <a:pt x="109157" y="854831"/>
                </a:lnTo>
                <a:lnTo>
                  <a:pt x="98919" y="911814"/>
                </a:lnTo>
                <a:lnTo>
                  <a:pt x="87135" y="969997"/>
                </a:lnTo>
                <a:lnTo>
                  <a:pt x="73806" y="1029379"/>
                </a:lnTo>
                <a:lnTo>
                  <a:pt x="58931" y="1089960"/>
                </a:lnTo>
                <a:lnTo>
                  <a:pt x="103419" y="1089960"/>
                </a:lnTo>
                <a:lnTo>
                  <a:pt x="114353" y="1028735"/>
                </a:lnTo>
                <a:lnTo>
                  <a:pt x="125294" y="961097"/>
                </a:lnTo>
                <a:lnTo>
                  <a:pt x="134741" y="895447"/>
                </a:lnTo>
                <a:lnTo>
                  <a:pt x="142694" y="831786"/>
                </a:lnTo>
                <a:lnTo>
                  <a:pt x="149154" y="770113"/>
                </a:lnTo>
                <a:lnTo>
                  <a:pt x="154121" y="710428"/>
                </a:lnTo>
                <a:lnTo>
                  <a:pt x="157593" y="652732"/>
                </a:lnTo>
                <a:lnTo>
                  <a:pt x="159572" y="597024"/>
                </a:lnTo>
                <a:lnTo>
                  <a:pt x="160058" y="543304"/>
                </a:lnTo>
                <a:lnTo>
                  <a:pt x="159050" y="491572"/>
                </a:lnTo>
                <a:lnTo>
                  <a:pt x="156548" y="441829"/>
                </a:lnTo>
                <a:lnTo>
                  <a:pt x="152553" y="394074"/>
                </a:lnTo>
                <a:lnTo>
                  <a:pt x="147063" y="348308"/>
                </a:lnTo>
                <a:lnTo>
                  <a:pt x="140081" y="304529"/>
                </a:lnTo>
                <a:lnTo>
                  <a:pt x="131604" y="262740"/>
                </a:lnTo>
                <a:lnTo>
                  <a:pt x="121634" y="222938"/>
                </a:lnTo>
                <a:lnTo>
                  <a:pt x="110171" y="185125"/>
                </a:lnTo>
                <a:lnTo>
                  <a:pt x="82762" y="115463"/>
                </a:lnTo>
                <a:lnTo>
                  <a:pt x="49380" y="53755"/>
                </a:lnTo>
                <a:lnTo>
                  <a:pt x="30448" y="25883"/>
                </a:lnTo>
                <a:lnTo>
                  <a:pt x="10022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6" name="object 63"/>
          <p:cNvSpPr/>
          <p:nvPr/>
        </p:nvSpPr>
        <p:spPr>
          <a:xfrm>
            <a:off x="12879720" y="1451160"/>
            <a:ext cx="281160" cy="2221200"/>
          </a:xfrm>
          <a:custGeom>
            <a:avLst/>
            <a:gdLst>
              <a:gd name="textAreaLeft" fmla="*/ 0 w 281160"/>
              <a:gd name="textAreaRight" fmla="*/ 281880 w 281160"/>
              <a:gd name="textAreaTop" fmla="*/ 0 h 2221200"/>
              <a:gd name="textAreaBottom" fmla="*/ 2221920 h 2221200"/>
            </a:gdLst>
            <a:ahLst/>
            <a:cxnLst/>
            <a:rect l="textAreaLeft" t="textAreaTop" r="textAreaRight" b="textAreaBottom"/>
            <a:pathLst>
              <a:path w="161290" h="1270000">
                <a:moveTo>
                  <a:pt x="10022" y="0"/>
                </a:moveTo>
                <a:lnTo>
                  <a:pt x="49379" y="53755"/>
                </a:lnTo>
                <a:lnTo>
                  <a:pt x="82762" y="115463"/>
                </a:lnTo>
                <a:lnTo>
                  <a:pt x="110170" y="185125"/>
                </a:lnTo>
                <a:lnTo>
                  <a:pt x="121634" y="222938"/>
                </a:lnTo>
                <a:lnTo>
                  <a:pt x="131604" y="262740"/>
                </a:lnTo>
                <a:lnTo>
                  <a:pt x="140080" y="304530"/>
                </a:lnTo>
                <a:lnTo>
                  <a:pt x="147063" y="348308"/>
                </a:lnTo>
                <a:lnTo>
                  <a:pt x="152552" y="394074"/>
                </a:lnTo>
                <a:lnTo>
                  <a:pt x="156548" y="441829"/>
                </a:lnTo>
                <a:lnTo>
                  <a:pt x="159050" y="491572"/>
                </a:lnTo>
                <a:lnTo>
                  <a:pt x="160058" y="543304"/>
                </a:lnTo>
                <a:lnTo>
                  <a:pt x="159572" y="597024"/>
                </a:lnTo>
                <a:lnTo>
                  <a:pt x="157593" y="652732"/>
                </a:lnTo>
                <a:lnTo>
                  <a:pt x="154121" y="710428"/>
                </a:lnTo>
                <a:lnTo>
                  <a:pt x="149154" y="770113"/>
                </a:lnTo>
                <a:lnTo>
                  <a:pt x="142694" y="831786"/>
                </a:lnTo>
                <a:lnTo>
                  <a:pt x="134741" y="895447"/>
                </a:lnTo>
                <a:lnTo>
                  <a:pt x="125294" y="961097"/>
                </a:lnTo>
                <a:lnTo>
                  <a:pt x="114353" y="1028735"/>
                </a:lnTo>
                <a:lnTo>
                  <a:pt x="101918" y="1098361"/>
                </a:lnTo>
                <a:lnTo>
                  <a:pt x="160849" y="1109878"/>
                </a:lnTo>
                <a:lnTo>
                  <a:pt x="50128" y="1269761"/>
                </a:lnTo>
                <a:lnTo>
                  <a:pt x="0" y="1078443"/>
                </a:lnTo>
                <a:lnTo>
                  <a:pt x="58930" y="1089961"/>
                </a:lnTo>
                <a:lnTo>
                  <a:pt x="73805" y="1029380"/>
                </a:lnTo>
                <a:lnTo>
                  <a:pt x="87135" y="969997"/>
                </a:lnTo>
                <a:lnTo>
                  <a:pt x="98918" y="911815"/>
                </a:lnTo>
                <a:lnTo>
                  <a:pt x="109156" y="854831"/>
                </a:lnTo>
                <a:lnTo>
                  <a:pt x="117849" y="799046"/>
                </a:lnTo>
                <a:lnTo>
                  <a:pt x="124996" y="744461"/>
                </a:lnTo>
                <a:lnTo>
                  <a:pt x="130597" y="691075"/>
                </a:lnTo>
                <a:lnTo>
                  <a:pt x="134653" y="638889"/>
                </a:lnTo>
                <a:lnTo>
                  <a:pt x="137163" y="587901"/>
                </a:lnTo>
                <a:lnTo>
                  <a:pt x="138128" y="538113"/>
                </a:lnTo>
                <a:lnTo>
                  <a:pt x="137547" y="489524"/>
                </a:lnTo>
                <a:lnTo>
                  <a:pt x="135421" y="442135"/>
                </a:lnTo>
                <a:lnTo>
                  <a:pt x="131749" y="395944"/>
                </a:lnTo>
                <a:lnTo>
                  <a:pt x="126531" y="350953"/>
                </a:lnTo>
                <a:lnTo>
                  <a:pt x="119768" y="307161"/>
                </a:lnTo>
                <a:lnTo>
                  <a:pt x="111459" y="264569"/>
                </a:lnTo>
                <a:lnTo>
                  <a:pt x="101605" y="223175"/>
                </a:lnTo>
                <a:lnTo>
                  <a:pt x="90205" y="182981"/>
                </a:lnTo>
                <a:lnTo>
                  <a:pt x="77260" y="143986"/>
                </a:lnTo>
                <a:lnTo>
                  <a:pt x="62768" y="106191"/>
                </a:lnTo>
                <a:lnTo>
                  <a:pt x="46732" y="69594"/>
                </a:lnTo>
                <a:lnTo>
                  <a:pt x="29150" y="34197"/>
                </a:lnTo>
                <a:lnTo>
                  <a:pt x="10022" y="0"/>
                </a:lnTo>
                <a:close/>
              </a:path>
            </a:pathLst>
          </a:custGeom>
          <a:noFill/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7" name="object 89"/>
          <p:cNvSpPr/>
          <p:nvPr/>
        </p:nvSpPr>
        <p:spPr>
          <a:xfrm>
            <a:off x="8010000" y="6301800"/>
            <a:ext cx="6705720" cy="534600"/>
          </a:xfrm>
          <a:custGeom>
            <a:avLst/>
            <a:gdLst>
              <a:gd name="textAreaLeft" fmla="*/ 0 w 6705720"/>
              <a:gd name="textAreaRight" fmla="*/ 6706440 w 6705720"/>
              <a:gd name="textAreaTop" fmla="*/ 0 h 534600"/>
              <a:gd name="textAreaBottom" fmla="*/ 535320 h 534600"/>
            </a:gdLst>
            <a:ahLst/>
            <a:cxnLst/>
            <a:rect l="textAreaLeft" t="textAreaTop" r="textAreaRight" b="textAreaBottom"/>
            <a:pathLst>
              <a:path w="3834129" h="306070">
                <a:moveTo>
                  <a:pt x="0" y="0"/>
                </a:moveTo>
                <a:lnTo>
                  <a:pt x="3834098" y="0"/>
                </a:lnTo>
                <a:lnTo>
                  <a:pt x="3834098" y="305700"/>
                </a:lnTo>
                <a:lnTo>
                  <a:pt x="0" y="3057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8" name="object 90"/>
          <p:cNvSpPr/>
          <p:nvPr/>
        </p:nvSpPr>
        <p:spPr>
          <a:xfrm>
            <a:off x="4923360" y="6765840"/>
            <a:ext cx="5077080" cy="297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99"/>
              </a:spcBef>
            </a:pPr>
            <a:r>
              <a:rPr lang="en-US" sz="1800" b="0" u="none" strike="noStrike" spc="-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for </a:t>
            </a:r>
            <a:r>
              <a:rPr lang="en-US" sz="1800" b="0" u="none" strike="noStrike" spc="-6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hadron-hadron </a:t>
            </a:r>
            <a:r>
              <a:rPr lang="en-US" sz="1800" b="0" u="none" strike="noStrike" spc="-8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and </a:t>
            </a:r>
            <a:r>
              <a:rPr lang="en-US" sz="1800" b="0" u="none" strike="noStrike" spc="-4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hadron-lepton: </a:t>
            </a:r>
            <a:r>
              <a:rPr lang="en-US" sz="1800" b="0" u="none" strike="noStrike" spc="-7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impose</a:t>
            </a:r>
            <a:r>
              <a:rPr lang="en-US" sz="1800" b="0" u="none" strike="noStrike" spc="-23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2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|</a:t>
            </a:r>
            <a:r>
              <a:rPr lang="en-US" sz="1800" b="0" u="none" strike="noStrike" spc="-20">
                <a:solidFill>
                  <a:srgbClr val="FF0000"/>
                </a:solidFill>
                <a:effectLst/>
                <a:uFillTx/>
                <a:latin typeface="Symbol"/>
                <a:ea typeface="DejaVu Sans"/>
              </a:rPr>
              <a:t>k</a:t>
            </a:r>
            <a:r>
              <a:rPr lang="en-US" sz="1800" b="0" u="none" strike="noStrike" spc="-31" baseline="-1300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V</a:t>
            </a:r>
            <a:r>
              <a:rPr lang="en-US" sz="1800" b="0" u="none" strike="noStrike" spc="-2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|&lt;1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object 92"/>
          <p:cNvSpPr/>
          <p:nvPr/>
        </p:nvSpPr>
        <p:spPr>
          <a:xfrm>
            <a:off x="13354560" y="7217280"/>
            <a:ext cx="278640" cy="14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840" rIns="0" bIns="0" anchor="t">
            <a:spAutoFit/>
          </a:bodyPr>
          <a:lstStyle/>
          <a:p>
            <a:pPr marL="38160">
              <a:lnSpc>
                <a:spcPct val="100000"/>
              </a:lnSpc>
              <a:spcBef>
                <a:spcPts val="54"/>
              </a:spcBef>
            </a:pPr>
            <a:fld id="{CAD974DE-6BCA-4DAC-9917-0955F06E5A73}" type="slidenum">
              <a:rPr lang="en-US" sz="900" b="0" u="none" strike="noStrike" spc="-45">
                <a:solidFill>
                  <a:srgbClr val="898989"/>
                </a:solidFill>
                <a:effectLst/>
                <a:uFillTx/>
                <a:latin typeface="Arial"/>
              </a:rPr>
              <a:t>24</a:t>
            </a:fld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0" name="Rectangle 279"/>
          <p:cNvSpPr/>
          <p:nvPr/>
        </p:nvSpPr>
        <p:spPr>
          <a:xfrm>
            <a:off x="4788000" y="7219800"/>
            <a:ext cx="7993440" cy="109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Vector Boson Fusion cross section increases with Ee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=&gt; Higgs (electroweak) programme needs high electron energy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=&gt; 50 GeV as optimised choice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Physics Highlights  - Higgs Production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2" name="object 44"/>
          <p:cNvSpPr/>
          <p:nvPr/>
        </p:nvSpPr>
        <p:spPr>
          <a:xfrm>
            <a:off x="1143000" y="4309560"/>
            <a:ext cx="2122560" cy="2624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2064"/>
              </a:lnSpc>
            </a:pPr>
            <a:r>
              <a:rPr lang="en-US" sz="1800" b="0" u="none" strike="noStrike" spc="-9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200k </a:t>
            </a:r>
            <a:r>
              <a:rPr lang="en-US" sz="1800" b="0" u="none" strike="noStrike" spc="-139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Higgses </a:t>
            </a:r>
            <a:r>
              <a:rPr lang="en-US" sz="1800" b="0" u="none" strike="noStrike" spc="-22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@</a:t>
            </a:r>
            <a:r>
              <a:rPr lang="en-US" sz="1800" b="0" u="none" strike="noStrike" spc="-10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u="none" strike="noStrike" spc="-22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LHeC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3" name="Picture 282"/>
          <p:cNvPicPr/>
          <p:nvPr/>
        </p:nvPicPr>
        <p:blipFill>
          <a:blip r:embed="rId2"/>
          <a:stretch/>
        </p:blipFill>
        <p:spPr>
          <a:xfrm>
            <a:off x="302400" y="1444680"/>
            <a:ext cx="3785400" cy="2742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4" name="Picture 283"/>
          <p:cNvPicPr/>
          <p:nvPr/>
        </p:nvPicPr>
        <p:blipFill>
          <a:blip r:embed="rId3"/>
          <a:stretch/>
        </p:blipFill>
        <p:spPr>
          <a:xfrm>
            <a:off x="397800" y="4572000"/>
            <a:ext cx="3565800" cy="2742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5" name="object 45"/>
          <p:cNvSpPr/>
          <p:nvPr/>
        </p:nvSpPr>
        <p:spPr>
          <a:xfrm>
            <a:off x="4800600" y="2979720"/>
            <a:ext cx="10515240" cy="445896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6" name="object 46"/>
          <p:cNvSpPr/>
          <p:nvPr/>
        </p:nvSpPr>
        <p:spPr>
          <a:xfrm>
            <a:off x="12851640" y="2380680"/>
            <a:ext cx="127440" cy="593280"/>
          </a:xfrm>
          <a:custGeom>
            <a:avLst/>
            <a:gdLst>
              <a:gd name="textAreaLeft" fmla="*/ 0 w 127440"/>
              <a:gd name="textAreaRight" fmla="*/ 128160 w 127440"/>
              <a:gd name="textAreaTop" fmla="*/ 0 h 593280"/>
              <a:gd name="textAreaBottom" fmla="*/ 594000 h 593280"/>
            </a:gdLst>
            <a:ahLst/>
            <a:cxnLst/>
            <a:rect l="textAreaLeft" t="textAreaTop" r="textAreaRight" b="textAreaBottom"/>
            <a:pathLst>
              <a:path w="76200" h="353694">
                <a:moveTo>
                  <a:pt x="57150" y="38100"/>
                </a:moveTo>
                <a:lnTo>
                  <a:pt x="19050" y="38100"/>
                </a:lnTo>
                <a:lnTo>
                  <a:pt x="19050" y="353170"/>
                </a:lnTo>
                <a:lnTo>
                  <a:pt x="57150" y="353170"/>
                </a:lnTo>
                <a:lnTo>
                  <a:pt x="57150" y="38100"/>
                </a:lnTo>
                <a:close/>
              </a:path>
              <a:path w="76200" h="353694">
                <a:moveTo>
                  <a:pt x="38100" y="0"/>
                </a:moveTo>
                <a:lnTo>
                  <a:pt x="0" y="38100"/>
                </a:lnTo>
                <a:lnTo>
                  <a:pt x="76200" y="38100"/>
                </a:lnTo>
                <a:lnTo>
                  <a:pt x="38100" y="0"/>
                </a:lnTo>
                <a:close/>
              </a:path>
            </a:pathLst>
          </a:custGeom>
          <a:solidFill>
            <a:srgbClr val="084F6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7" name="object 47"/>
          <p:cNvSpPr/>
          <p:nvPr/>
        </p:nvSpPr>
        <p:spPr>
          <a:xfrm>
            <a:off x="12851640" y="2380680"/>
            <a:ext cx="127440" cy="593280"/>
          </a:xfrm>
          <a:custGeom>
            <a:avLst/>
            <a:gdLst>
              <a:gd name="textAreaLeft" fmla="*/ 0 w 127440"/>
              <a:gd name="textAreaRight" fmla="*/ 128160 w 127440"/>
              <a:gd name="textAreaTop" fmla="*/ 0 h 593280"/>
              <a:gd name="textAreaBottom" fmla="*/ 594000 h 593280"/>
            </a:gdLst>
            <a:ahLst/>
            <a:cxnLst/>
            <a:rect l="textAreaLeft" t="textAreaTop" r="textAreaRight" b="textAreaBottom"/>
            <a:pathLst>
              <a:path w="76200" h="353694">
                <a:moveTo>
                  <a:pt x="19050" y="353170"/>
                </a:moveTo>
                <a:lnTo>
                  <a:pt x="19050" y="38099"/>
                </a:lnTo>
                <a:lnTo>
                  <a:pt x="0" y="38099"/>
                </a:lnTo>
                <a:lnTo>
                  <a:pt x="38100" y="0"/>
                </a:lnTo>
                <a:lnTo>
                  <a:pt x="76200" y="38099"/>
                </a:lnTo>
                <a:lnTo>
                  <a:pt x="57149" y="38099"/>
                </a:lnTo>
                <a:lnTo>
                  <a:pt x="57149" y="353170"/>
                </a:lnTo>
                <a:lnTo>
                  <a:pt x="19050" y="353170"/>
                </a:lnTo>
                <a:close/>
              </a:path>
            </a:pathLst>
          </a:custGeom>
          <a:noFill/>
          <a:ln w="19080">
            <a:solidFill>
              <a:srgbClr val="084F6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8" name="object 48"/>
          <p:cNvSpPr/>
          <p:nvPr/>
        </p:nvSpPr>
        <p:spPr>
          <a:xfrm>
            <a:off x="11725920" y="2414880"/>
            <a:ext cx="1121760" cy="28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360" rIns="0" bIns="0" anchor="t">
            <a:spAutoFit/>
          </a:bodyPr>
          <a:lstStyle/>
          <a:p>
            <a:pPr marL="193680" indent="-181080">
              <a:lnSpc>
                <a:spcPct val="102000"/>
              </a:lnSpc>
              <a:spcBef>
                <a:spcPts val="74"/>
              </a:spcBef>
              <a:tabLst>
                <a:tab pos="0" algn="l"/>
              </a:tabLst>
            </a:pPr>
            <a:r>
              <a:rPr lang="en-US" sz="900" b="0" u="none" strike="noStrike" spc="-6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not</a:t>
            </a:r>
            <a:r>
              <a:rPr lang="en-US" sz="900" b="0" u="none" strike="noStrike" spc="-105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900" b="0" u="none" strike="noStrike" spc="-45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reachable  </a:t>
            </a:r>
            <a:r>
              <a:rPr lang="en-US" sz="900" b="0" u="none" strike="noStrike" spc="-111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@</a:t>
            </a:r>
            <a:r>
              <a:rPr lang="en-US" sz="900" b="0" u="none" strike="noStrike" spc="-119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900" b="0" u="none" strike="noStrike" spc="-111">
                <a:solidFill>
                  <a:srgbClr val="084F6A"/>
                </a:solidFill>
                <a:effectLst/>
                <a:uFillTx/>
                <a:latin typeface="Arial"/>
                <a:ea typeface="DejaVu Sans"/>
              </a:rPr>
              <a:t>HL-LHC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9" name="object 50"/>
          <p:cNvSpPr/>
          <p:nvPr/>
        </p:nvSpPr>
        <p:spPr>
          <a:xfrm>
            <a:off x="5656320" y="1984320"/>
            <a:ext cx="5374800" cy="2937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2310"/>
              </a:lnSpc>
            </a:pPr>
            <a:r>
              <a:rPr lang="en-US" sz="2200" b="1" u="none" strike="noStrike" spc="-264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LHeC </a:t>
            </a:r>
            <a:r>
              <a:rPr lang="en-US" sz="2200" b="1" u="none" strike="noStrike" spc="-17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combines </a:t>
            </a:r>
            <a:r>
              <a:rPr lang="en-US" sz="2200" b="1" u="none" strike="noStrike" spc="-7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well </a:t>
            </a:r>
            <a:r>
              <a:rPr lang="en-US" sz="2200" b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with</a:t>
            </a:r>
            <a:r>
              <a:rPr lang="en-US" sz="2200" b="1" u="none" strike="noStrike" spc="-244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1" u="none" strike="noStrike" spc="-28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LEP3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0" name="object 91"/>
          <p:cNvSpPr/>
          <p:nvPr/>
        </p:nvSpPr>
        <p:spPr>
          <a:xfrm>
            <a:off x="7407000" y="2496960"/>
            <a:ext cx="1851840" cy="20232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90"/>
              </a:lnSpc>
            </a:pPr>
            <a:r>
              <a:rPr lang="en-US" sz="1400" b="0" i="1" u="none" strike="noStrike" spc="2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wrt</a:t>
            </a:r>
            <a:r>
              <a:rPr lang="en-US" sz="1400" b="0" i="1" u="none" strike="noStrike" spc="-11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i="1" u="none" strike="noStrike" spc="-13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FCCee(240)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1" name="object 93"/>
          <p:cNvSpPr/>
          <p:nvPr/>
        </p:nvSpPr>
        <p:spPr>
          <a:xfrm>
            <a:off x="5491440" y="6048000"/>
            <a:ext cx="362880" cy="597240"/>
          </a:xfrm>
          <a:custGeom>
            <a:avLst/>
            <a:gdLst>
              <a:gd name="textAreaLeft" fmla="*/ 0 w 362880"/>
              <a:gd name="textAreaRight" fmla="*/ 363600 w 362880"/>
              <a:gd name="textAreaTop" fmla="*/ 0 h 597240"/>
              <a:gd name="textAreaBottom" fmla="*/ 597960 h 597240"/>
            </a:gdLst>
            <a:ahLst/>
            <a:cxnLst/>
            <a:rect l="textAreaLeft" t="textAreaTop" r="textAreaRight" b="textAreaBottom"/>
            <a:pathLst>
              <a:path w="216535" h="3556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319380"/>
                </a:lnTo>
                <a:lnTo>
                  <a:pt x="213170" y="333393"/>
                </a:lnTo>
                <a:lnTo>
                  <a:pt x="205455" y="344836"/>
                </a:lnTo>
                <a:lnTo>
                  <a:pt x="194012" y="352551"/>
                </a:lnTo>
                <a:lnTo>
                  <a:pt x="179999" y="355381"/>
                </a:lnTo>
                <a:lnTo>
                  <a:pt x="36000" y="355381"/>
                </a:lnTo>
                <a:lnTo>
                  <a:pt x="21987" y="352551"/>
                </a:lnTo>
                <a:lnTo>
                  <a:pt x="10544" y="344836"/>
                </a:lnTo>
                <a:lnTo>
                  <a:pt x="2829" y="333393"/>
                </a:lnTo>
                <a:lnTo>
                  <a:pt x="0" y="319380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2" name="object 94"/>
          <p:cNvSpPr/>
          <p:nvPr/>
        </p:nvSpPr>
        <p:spPr>
          <a:xfrm>
            <a:off x="6369480" y="6048000"/>
            <a:ext cx="362880" cy="597240"/>
          </a:xfrm>
          <a:custGeom>
            <a:avLst/>
            <a:gdLst>
              <a:gd name="textAreaLeft" fmla="*/ 0 w 362880"/>
              <a:gd name="textAreaRight" fmla="*/ 363600 w 362880"/>
              <a:gd name="textAreaTop" fmla="*/ 0 h 597240"/>
              <a:gd name="textAreaBottom" fmla="*/ 597960 h 597240"/>
            </a:gdLst>
            <a:ahLst/>
            <a:cxnLst/>
            <a:rect l="textAreaLeft" t="textAreaTop" r="textAreaRight" b="textAreaBottom"/>
            <a:pathLst>
              <a:path w="216535" h="3556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319380"/>
                </a:lnTo>
                <a:lnTo>
                  <a:pt x="213170" y="333393"/>
                </a:lnTo>
                <a:lnTo>
                  <a:pt x="205455" y="344836"/>
                </a:lnTo>
                <a:lnTo>
                  <a:pt x="194012" y="352551"/>
                </a:lnTo>
                <a:lnTo>
                  <a:pt x="179999" y="355381"/>
                </a:lnTo>
                <a:lnTo>
                  <a:pt x="36000" y="355381"/>
                </a:lnTo>
                <a:lnTo>
                  <a:pt x="21987" y="352551"/>
                </a:lnTo>
                <a:lnTo>
                  <a:pt x="10544" y="344836"/>
                </a:lnTo>
                <a:lnTo>
                  <a:pt x="2829" y="333393"/>
                </a:lnTo>
                <a:lnTo>
                  <a:pt x="0" y="319380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3" name="object 95"/>
          <p:cNvSpPr/>
          <p:nvPr/>
        </p:nvSpPr>
        <p:spPr>
          <a:xfrm>
            <a:off x="7212240" y="6048000"/>
            <a:ext cx="363240" cy="597240"/>
          </a:xfrm>
          <a:custGeom>
            <a:avLst/>
            <a:gdLst>
              <a:gd name="textAreaLeft" fmla="*/ 0 w 363240"/>
              <a:gd name="textAreaRight" fmla="*/ 363960 w 363240"/>
              <a:gd name="textAreaTop" fmla="*/ 0 h 597240"/>
              <a:gd name="textAreaBottom" fmla="*/ 597960 h 597240"/>
            </a:gdLst>
            <a:ahLst/>
            <a:cxnLst/>
            <a:rect l="textAreaLeft" t="textAreaTop" r="textAreaRight" b="textAreaBottom"/>
            <a:pathLst>
              <a:path w="216535" h="3556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319380"/>
                </a:lnTo>
                <a:lnTo>
                  <a:pt x="213170" y="333393"/>
                </a:lnTo>
                <a:lnTo>
                  <a:pt x="205455" y="344836"/>
                </a:lnTo>
                <a:lnTo>
                  <a:pt x="194012" y="352551"/>
                </a:lnTo>
                <a:lnTo>
                  <a:pt x="179999" y="355381"/>
                </a:lnTo>
                <a:lnTo>
                  <a:pt x="36000" y="355381"/>
                </a:lnTo>
                <a:lnTo>
                  <a:pt x="21987" y="352551"/>
                </a:lnTo>
                <a:lnTo>
                  <a:pt x="10544" y="344836"/>
                </a:lnTo>
                <a:lnTo>
                  <a:pt x="2829" y="333393"/>
                </a:lnTo>
                <a:lnTo>
                  <a:pt x="0" y="319380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4" name="object 96"/>
          <p:cNvSpPr/>
          <p:nvPr/>
        </p:nvSpPr>
        <p:spPr>
          <a:xfrm>
            <a:off x="8054640" y="6048000"/>
            <a:ext cx="363240" cy="597240"/>
          </a:xfrm>
          <a:custGeom>
            <a:avLst/>
            <a:gdLst>
              <a:gd name="textAreaLeft" fmla="*/ 0 w 363240"/>
              <a:gd name="textAreaRight" fmla="*/ 363960 w 363240"/>
              <a:gd name="textAreaTop" fmla="*/ 0 h 597240"/>
              <a:gd name="textAreaBottom" fmla="*/ 597960 h 597240"/>
            </a:gdLst>
            <a:ahLst/>
            <a:cxnLst/>
            <a:rect l="textAreaLeft" t="textAreaTop" r="textAreaRight" b="textAreaBottom"/>
            <a:pathLst>
              <a:path w="216535" h="3556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319380"/>
                </a:lnTo>
                <a:lnTo>
                  <a:pt x="213170" y="333393"/>
                </a:lnTo>
                <a:lnTo>
                  <a:pt x="205455" y="344836"/>
                </a:lnTo>
                <a:lnTo>
                  <a:pt x="194012" y="352551"/>
                </a:lnTo>
                <a:lnTo>
                  <a:pt x="179999" y="355381"/>
                </a:lnTo>
                <a:lnTo>
                  <a:pt x="36000" y="355381"/>
                </a:lnTo>
                <a:lnTo>
                  <a:pt x="21987" y="352551"/>
                </a:lnTo>
                <a:lnTo>
                  <a:pt x="10544" y="344836"/>
                </a:lnTo>
                <a:lnTo>
                  <a:pt x="2829" y="333393"/>
                </a:lnTo>
                <a:lnTo>
                  <a:pt x="0" y="319380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5" name="object 97"/>
          <p:cNvSpPr/>
          <p:nvPr/>
        </p:nvSpPr>
        <p:spPr>
          <a:xfrm>
            <a:off x="12311640" y="6048000"/>
            <a:ext cx="362880" cy="597240"/>
          </a:xfrm>
          <a:custGeom>
            <a:avLst/>
            <a:gdLst>
              <a:gd name="textAreaLeft" fmla="*/ 0 w 362880"/>
              <a:gd name="textAreaRight" fmla="*/ 363600 w 362880"/>
              <a:gd name="textAreaTop" fmla="*/ 0 h 597240"/>
              <a:gd name="textAreaBottom" fmla="*/ 597960 h 597240"/>
            </a:gdLst>
            <a:ahLst/>
            <a:cxnLst/>
            <a:rect l="textAreaLeft" t="textAreaTop" r="textAreaRight" b="textAreaBottom"/>
            <a:pathLst>
              <a:path w="216534" h="3556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319380"/>
                </a:lnTo>
                <a:lnTo>
                  <a:pt x="213170" y="333393"/>
                </a:lnTo>
                <a:lnTo>
                  <a:pt x="205455" y="344836"/>
                </a:lnTo>
                <a:lnTo>
                  <a:pt x="194012" y="352551"/>
                </a:lnTo>
                <a:lnTo>
                  <a:pt x="179999" y="355381"/>
                </a:lnTo>
                <a:lnTo>
                  <a:pt x="36000" y="355381"/>
                </a:lnTo>
                <a:lnTo>
                  <a:pt x="21987" y="352551"/>
                </a:lnTo>
                <a:lnTo>
                  <a:pt x="10544" y="344836"/>
                </a:lnTo>
                <a:lnTo>
                  <a:pt x="2829" y="333393"/>
                </a:lnTo>
                <a:lnTo>
                  <a:pt x="0" y="319380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6" name="object 98"/>
          <p:cNvSpPr/>
          <p:nvPr/>
        </p:nvSpPr>
        <p:spPr>
          <a:xfrm>
            <a:off x="14891760" y="5876640"/>
            <a:ext cx="362880" cy="767880"/>
          </a:xfrm>
          <a:custGeom>
            <a:avLst/>
            <a:gdLst>
              <a:gd name="textAreaLeft" fmla="*/ 0 w 362880"/>
              <a:gd name="textAreaRight" fmla="*/ 363600 w 362880"/>
              <a:gd name="textAreaTop" fmla="*/ 0 h 767880"/>
              <a:gd name="textAreaBottom" fmla="*/ 768600 h 767880"/>
            </a:gdLst>
            <a:ahLst/>
            <a:cxnLst/>
            <a:rect l="textAreaLeft" t="textAreaTop" r="textAreaRight" b="textAreaBottom"/>
            <a:pathLst>
              <a:path w="216534" h="4572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421196"/>
                </a:lnTo>
                <a:lnTo>
                  <a:pt x="213170" y="435209"/>
                </a:lnTo>
                <a:lnTo>
                  <a:pt x="205455" y="446652"/>
                </a:lnTo>
                <a:lnTo>
                  <a:pt x="194012" y="454367"/>
                </a:lnTo>
                <a:lnTo>
                  <a:pt x="179999" y="457197"/>
                </a:lnTo>
                <a:lnTo>
                  <a:pt x="36000" y="457197"/>
                </a:lnTo>
                <a:lnTo>
                  <a:pt x="21987" y="454367"/>
                </a:lnTo>
                <a:lnTo>
                  <a:pt x="10544" y="446652"/>
                </a:lnTo>
                <a:lnTo>
                  <a:pt x="2829" y="435209"/>
                </a:lnTo>
                <a:lnTo>
                  <a:pt x="0" y="421196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7" name="object 99"/>
          <p:cNvSpPr/>
          <p:nvPr/>
        </p:nvSpPr>
        <p:spPr>
          <a:xfrm>
            <a:off x="13171320" y="5364000"/>
            <a:ext cx="363240" cy="1280520"/>
          </a:xfrm>
          <a:custGeom>
            <a:avLst/>
            <a:gdLst>
              <a:gd name="textAreaLeft" fmla="*/ 0 w 363240"/>
              <a:gd name="textAreaRight" fmla="*/ 363960 w 363240"/>
              <a:gd name="textAreaTop" fmla="*/ 0 h 1280520"/>
              <a:gd name="textAreaBottom" fmla="*/ 1281240 h 1280520"/>
            </a:gdLst>
            <a:ahLst/>
            <a:cxnLst/>
            <a:rect l="textAreaLeft" t="textAreaTop" r="textAreaRight" b="textAreaBottom"/>
            <a:pathLst>
              <a:path w="216534" h="762000">
                <a:moveTo>
                  <a:pt x="0" y="36000"/>
                </a:moveTo>
                <a:lnTo>
                  <a:pt x="2829" y="21987"/>
                </a:lnTo>
                <a:lnTo>
                  <a:pt x="10544" y="10544"/>
                </a:lnTo>
                <a:lnTo>
                  <a:pt x="21987" y="2829"/>
                </a:lnTo>
                <a:lnTo>
                  <a:pt x="36000" y="0"/>
                </a:lnTo>
                <a:lnTo>
                  <a:pt x="179999" y="0"/>
                </a:lnTo>
                <a:lnTo>
                  <a:pt x="194012" y="2829"/>
                </a:lnTo>
                <a:lnTo>
                  <a:pt x="205455" y="10544"/>
                </a:lnTo>
                <a:lnTo>
                  <a:pt x="213170" y="21987"/>
                </a:lnTo>
                <a:lnTo>
                  <a:pt x="216000" y="36000"/>
                </a:lnTo>
                <a:lnTo>
                  <a:pt x="216000" y="725996"/>
                </a:lnTo>
                <a:lnTo>
                  <a:pt x="213170" y="740009"/>
                </a:lnTo>
                <a:lnTo>
                  <a:pt x="205455" y="751452"/>
                </a:lnTo>
                <a:lnTo>
                  <a:pt x="194012" y="759167"/>
                </a:lnTo>
                <a:lnTo>
                  <a:pt x="179999" y="761997"/>
                </a:lnTo>
                <a:lnTo>
                  <a:pt x="36000" y="761997"/>
                </a:lnTo>
                <a:lnTo>
                  <a:pt x="21987" y="759167"/>
                </a:lnTo>
                <a:lnTo>
                  <a:pt x="10544" y="751452"/>
                </a:lnTo>
                <a:lnTo>
                  <a:pt x="2829" y="740009"/>
                </a:lnTo>
                <a:lnTo>
                  <a:pt x="0" y="725996"/>
                </a:lnTo>
                <a:lnTo>
                  <a:pt x="0" y="3600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8" name="object 100"/>
          <p:cNvSpPr/>
          <p:nvPr/>
        </p:nvSpPr>
        <p:spPr>
          <a:xfrm>
            <a:off x="10042200" y="7062120"/>
            <a:ext cx="4849200" cy="460080"/>
          </a:xfrm>
          <a:custGeom>
            <a:avLst/>
            <a:gdLst>
              <a:gd name="textAreaLeft" fmla="*/ 0 w 4849200"/>
              <a:gd name="textAreaRight" fmla="*/ 4849920 w 4849200"/>
              <a:gd name="textAreaTop" fmla="*/ 0 h 460080"/>
              <a:gd name="textAreaBottom" fmla="*/ 460800 h 460080"/>
            </a:gdLst>
            <a:ahLst/>
            <a:cxnLst/>
            <a:rect l="textAreaLeft" t="textAreaTop" r="textAreaRight" b="textAreaBottom"/>
            <a:pathLst>
              <a:path w="2883534" h="274320">
                <a:moveTo>
                  <a:pt x="0" y="45640"/>
                </a:moveTo>
                <a:lnTo>
                  <a:pt x="3586" y="27875"/>
                </a:lnTo>
                <a:lnTo>
                  <a:pt x="13367" y="13367"/>
                </a:lnTo>
                <a:lnTo>
                  <a:pt x="27875" y="3586"/>
                </a:lnTo>
                <a:lnTo>
                  <a:pt x="45640" y="0"/>
                </a:lnTo>
                <a:lnTo>
                  <a:pt x="2837518" y="0"/>
                </a:lnTo>
                <a:lnTo>
                  <a:pt x="2855283" y="3586"/>
                </a:lnTo>
                <a:lnTo>
                  <a:pt x="2869791" y="13367"/>
                </a:lnTo>
                <a:lnTo>
                  <a:pt x="2879572" y="27875"/>
                </a:lnTo>
                <a:lnTo>
                  <a:pt x="2883159" y="45640"/>
                </a:lnTo>
                <a:lnTo>
                  <a:pt x="2883159" y="228204"/>
                </a:lnTo>
                <a:lnTo>
                  <a:pt x="2879572" y="245969"/>
                </a:lnTo>
                <a:lnTo>
                  <a:pt x="2869791" y="260477"/>
                </a:lnTo>
                <a:lnTo>
                  <a:pt x="2855283" y="270258"/>
                </a:lnTo>
                <a:lnTo>
                  <a:pt x="2837518" y="273845"/>
                </a:lnTo>
                <a:lnTo>
                  <a:pt x="45640" y="273845"/>
                </a:lnTo>
                <a:lnTo>
                  <a:pt x="27875" y="270258"/>
                </a:lnTo>
                <a:lnTo>
                  <a:pt x="13367" y="260477"/>
                </a:lnTo>
                <a:lnTo>
                  <a:pt x="3586" y="245969"/>
                </a:lnTo>
                <a:lnTo>
                  <a:pt x="0" y="228204"/>
                </a:lnTo>
                <a:lnTo>
                  <a:pt x="0" y="4564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9" name="object 101"/>
          <p:cNvSpPr/>
          <p:nvPr/>
        </p:nvSpPr>
        <p:spPr>
          <a:xfrm>
            <a:off x="5289840" y="7062120"/>
            <a:ext cx="4670640" cy="481320"/>
          </a:xfrm>
          <a:custGeom>
            <a:avLst/>
            <a:gdLst>
              <a:gd name="textAreaLeft" fmla="*/ 0 w 4670640"/>
              <a:gd name="textAreaRight" fmla="*/ 4671360 w 4670640"/>
              <a:gd name="textAreaTop" fmla="*/ 0 h 481320"/>
              <a:gd name="textAreaBottom" fmla="*/ 482040 h 481320"/>
            </a:gdLst>
            <a:ahLst/>
            <a:cxnLst/>
            <a:rect l="textAreaLeft" t="textAreaTop" r="textAreaRight" b="textAreaBottom"/>
            <a:pathLst>
              <a:path w="2777490" h="287020">
                <a:moveTo>
                  <a:pt x="0" y="0"/>
                </a:moveTo>
                <a:lnTo>
                  <a:pt x="2776885" y="0"/>
                </a:lnTo>
                <a:lnTo>
                  <a:pt x="2776885" y="286545"/>
                </a:lnTo>
                <a:lnTo>
                  <a:pt x="0" y="28654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– Summary Physics Programme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1" name="Picture 300"/>
          <p:cNvPicPr/>
          <p:nvPr/>
        </p:nvPicPr>
        <p:blipFill>
          <a:blip r:embed="rId2"/>
          <a:stretch/>
        </p:blipFill>
        <p:spPr>
          <a:xfrm>
            <a:off x="986400" y="1107000"/>
            <a:ext cx="13762080" cy="66290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- Electron Production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3" name="Rectangle 302"/>
          <p:cNvSpPr/>
          <p:nvPr/>
        </p:nvSpPr>
        <p:spPr>
          <a:xfrm>
            <a:off x="685800" y="1312200"/>
            <a:ext cx="734220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Challenge: How to generate the 50 GeV electron beam?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4" name="Picture 303"/>
          <p:cNvPicPr/>
          <p:nvPr/>
        </p:nvPicPr>
        <p:blipFill>
          <a:blip r:embed="rId2"/>
          <a:stretch/>
        </p:blipFill>
        <p:spPr>
          <a:xfrm>
            <a:off x="1238400" y="2292840"/>
            <a:ext cx="11676600" cy="5970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5" name="Rectangle 304"/>
          <p:cNvSpPr/>
          <p:nvPr/>
        </p:nvSpPr>
        <p:spPr>
          <a:xfrm>
            <a:off x="721800" y="1756800"/>
            <a:ext cx="737136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Answer by LHeC project: Electron Recovery Linac - ERL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Toward ERL for LHeC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7" name="object 64"/>
          <p:cNvSpPr/>
          <p:nvPr/>
        </p:nvSpPr>
        <p:spPr>
          <a:xfrm>
            <a:off x="1165320" y="2802960"/>
            <a:ext cx="7457040" cy="46900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08" name="object 65"/>
          <p:cNvSpPr/>
          <p:nvPr/>
        </p:nvSpPr>
        <p:spPr>
          <a:xfrm rot="1019400">
            <a:off x="2531520" y="4633560"/>
            <a:ext cx="1160640" cy="20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99"/>
              </a:lnSpc>
            </a:pPr>
            <a:r>
              <a:rPr lang="en-US" sz="1600" b="1" u="none" strike="noStrike" spc="-12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p</a:t>
            </a:r>
            <a:r>
              <a:rPr lang="en-US" sz="1600" b="1" u="none" strike="noStrike" spc="-8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re</a:t>
            </a:r>
            <a:r>
              <a:rPr lang="en-US" sz="1600" b="1" u="none" strike="noStrike" spc="-130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v</a:t>
            </a:r>
            <a:r>
              <a:rPr lang="en-US" sz="1600" b="1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i</a:t>
            </a:r>
            <a:r>
              <a:rPr lang="en-US" sz="1600" b="1" u="none" strike="noStrike" spc="-119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ou</a:t>
            </a:r>
            <a:r>
              <a:rPr lang="en-US" sz="1600" b="1" u="none" strike="noStrike" spc="-25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9" name="object 66"/>
          <p:cNvSpPr/>
          <p:nvPr/>
        </p:nvSpPr>
        <p:spPr>
          <a:xfrm rot="1022400">
            <a:off x="2845800" y="5001120"/>
            <a:ext cx="381960" cy="20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99"/>
              </a:lnSpc>
            </a:pPr>
            <a:r>
              <a:rPr lang="en-US" sz="1600" b="1" u="none" strike="noStrike" spc="-3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&amp;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0" name="object 67"/>
          <p:cNvSpPr/>
          <p:nvPr/>
        </p:nvSpPr>
        <p:spPr>
          <a:xfrm rot="1020000">
            <a:off x="2427480" y="5356440"/>
            <a:ext cx="1001880" cy="20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599"/>
              </a:lnSpc>
            </a:pPr>
            <a:r>
              <a:rPr lang="en-US" sz="1600" b="1" u="none" strike="noStrike" spc="-159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c</a:t>
            </a:r>
            <a:r>
              <a:rPr lang="en-US" sz="1600" b="1" u="none" strike="noStrike" spc="-18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u</a:t>
            </a:r>
            <a:r>
              <a:rPr lang="en-US" sz="1600" b="1" u="none" strike="noStrike" spc="-5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</a:t>
            </a:r>
            <a:r>
              <a:rPr lang="en-US" sz="1600" b="1" u="none" strike="noStrike" spc="-7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</a:t>
            </a:r>
            <a:r>
              <a:rPr lang="en-US" sz="1600" b="1" u="none" strike="noStrike" spc="-9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600" b="1" u="none" strike="noStrike" spc="-13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n</a:t>
            </a:r>
            <a:r>
              <a:rPr lang="en-US" sz="1600" b="1" u="none" strike="noStrike" spc="20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t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1" name="object 68"/>
          <p:cNvSpPr/>
          <p:nvPr/>
        </p:nvSpPr>
        <p:spPr>
          <a:xfrm>
            <a:off x="1143000" y="1587240"/>
            <a:ext cx="7543440" cy="566280"/>
          </a:xfrm>
          <a:prstGeom prst="rect">
            <a:avLst/>
          </a:prstGeom>
          <a:solidFill>
            <a:srgbClr val="FFF2CC"/>
          </a:solidFill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1760" rIns="0" bIns="0" anchor="t">
            <a:spAutoFit/>
          </a:bodyPr>
          <a:lstStyle/>
          <a:p>
            <a:pPr marL="684000" indent="-555120">
              <a:lnSpc>
                <a:spcPts val="1899"/>
              </a:lnSpc>
              <a:spcBef>
                <a:spcPts val="329"/>
              </a:spcBef>
              <a:tabLst>
                <a:tab pos="0" algn="l"/>
              </a:tabLst>
            </a:pPr>
            <a:r>
              <a:rPr lang="en-US" sz="2400" b="1" i="1" u="none" strike="noStrike" spc="-289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ERL </a:t>
            </a:r>
            <a:r>
              <a:rPr lang="en-US" sz="2400" b="1" i="1" u="none" strike="noStrike" spc="-71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to </a:t>
            </a:r>
            <a:r>
              <a:rPr lang="en-US" sz="2400" b="1" i="1" u="none" strike="noStrike" spc="-96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enable </a:t>
            </a:r>
            <a:r>
              <a:rPr lang="en-US" sz="2400" b="1" i="1" u="none" strike="noStrike" spc="-99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high-power </a:t>
            </a:r>
            <a:r>
              <a:rPr lang="en-US" sz="2400" b="1" i="1" u="none" strike="noStrike" spc="-136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beams </a:t>
            </a:r>
            <a:r>
              <a:rPr lang="en-US" sz="2400" b="1" i="1" u="none" strike="noStrike" spc="-34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that </a:t>
            </a:r>
            <a:r>
              <a:rPr lang="en-US" sz="2400" b="1" i="1" u="none" strike="noStrike" spc="-105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would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84000" indent="-555120">
              <a:lnSpc>
                <a:spcPts val="1899"/>
              </a:lnSpc>
              <a:spcBef>
                <a:spcPts val="329"/>
              </a:spcBef>
              <a:tabLst>
                <a:tab pos="0" algn="l"/>
              </a:tabLst>
            </a:pPr>
            <a:r>
              <a:rPr lang="en-US" sz="2400" b="1" i="1" u="none" strike="noStrike" spc="-99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otherwise  </a:t>
            </a:r>
            <a:r>
              <a:rPr lang="en-US" sz="2400" b="1" i="1" u="none" strike="noStrike" spc="-96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require </a:t>
            </a:r>
            <a:r>
              <a:rPr lang="en-US" sz="2400" b="1" i="1" u="none" strike="noStrike" spc="-125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one </a:t>
            </a:r>
            <a:r>
              <a:rPr lang="en-US" sz="2400" b="1" i="1" u="none" strike="noStrike" spc="-96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or </a:t>
            </a:r>
            <a:r>
              <a:rPr lang="en-US" sz="2400" b="1" i="1" u="none" strike="noStrike" spc="-111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more nuclear </a:t>
            </a:r>
            <a:r>
              <a:rPr lang="en-US" sz="2400" b="1" i="1" u="none" strike="noStrike" spc="-99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power</a:t>
            </a:r>
            <a:r>
              <a:rPr lang="en-US" sz="2400" b="1" i="1" u="none" strike="noStrike" spc="34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 </a:t>
            </a:r>
            <a:r>
              <a:rPr lang="en-US" sz="2400" b="1" i="1" u="none" strike="noStrike" spc="-105">
                <a:solidFill>
                  <a:srgbClr val="FF0000"/>
                </a:solidFill>
                <a:effectLst/>
                <a:uFillTx/>
                <a:latin typeface="Arial-BoldItalicMT"/>
                <a:ea typeface="DejaVu Sans"/>
              </a:rPr>
              <a:t>plants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2" name="object 69"/>
          <p:cNvSpPr/>
          <p:nvPr/>
        </p:nvSpPr>
        <p:spPr>
          <a:xfrm>
            <a:off x="6888600" y="2198880"/>
            <a:ext cx="333000" cy="853200"/>
          </a:xfrm>
          <a:custGeom>
            <a:avLst/>
            <a:gdLst>
              <a:gd name="textAreaLeft" fmla="*/ 0 w 333000"/>
              <a:gd name="textAreaRight" fmla="*/ 333720 w 333000"/>
              <a:gd name="textAreaTop" fmla="*/ 0 h 853200"/>
              <a:gd name="textAreaBottom" fmla="*/ 853920 h 853200"/>
            </a:gdLst>
            <a:ahLst/>
            <a:cxnLst/>
            <a:rect l="textAreaLeft" t="textAreaTop" r="textAreaRight" b="textAreaBottom"/>
            <a:pathLst>
              <a:path w="217170" h="554990">
                <a:moveTo>
                  <a:pt x="50800" y="478482"/>
                </a:moveTo>
                <a:lnTo>
                  <a:pt x="0" y="478482"/>
                </a:lnTo>
                <a:lnTo>
                  <a:pt x="63500" y="554682"/>
                </a:lnTo>
                <a:lnTo>
                  <a:pt x="116416" y="491182"/>
                </a:lnTo>
                <a:lnTo>
                  <a:pt x="50800" y="491182"/>
                </a:lnTo>
                <a:lnTo>
                  <a:pt x="50800" y="478482"/>
                </a:lnTo>
                <a:close/>
              </a:path>
              <a:path w="217170" h="554990">
                <a:moveTo>
                  <a:pt x="191598" y="264641"/>
                </a:moveTo>
                <a:lnTo>
                  <a:pt x="50800" y="264641"/>
                </a:lnTo>
                <a:lnTo>
                  <a:pt x="50800" y="491182"/>
                </a:lnTo>
                <a:lnTo>
                  <a:pt x="76200" y="491182"/>
                </a:lnTo>
                <a:lnTo>
                  <a:pt x="76200" y="290041"/>
                </a:lnTo>
                <a:lnTo>
                  <a:pt x="63500" y="290041"/>
                </a:lnTo>
                <a:lnTo>
                  <a:pt x="76200" y="277341"/>
                </a:lnTo>
                <a:lnTo>
                  <a:pt x="191598" y="277341"/>
                </a:lnTo>
                <a:lnTo>
                  <a:pt x="191598" y="264641"/>
                </a:lnTo>
                <a:close/>
              </a:path>
              <a:path w="217170" h="554990">
                <a:moveTo>
                  <a:pt x="127000" y="478482"/>
                </a:moveTo>
                <a:lnTo>
                  <a:pt x="76200" y="478482"/>
                </a:lnTo>
                <a:lnTo>
                  <a:pt x="76200" y="491182"/>
                </a:lnTo>
                <a:lnTo>
                  <a:pt x="116416" y="491182"/>
                </a:lnTo>
                <a:lnTo>
                  <a:pt x="127000" y="478482"/>
                </a:lnTo>
                <a:close/>
              </a:path>
              <a:path w="217170" h="554990">
                <a:moveTo>
                  <a:pt x="76200" y="277341"/>
                </a:moveTo>
                <a:lnTo>
                  <a:pt x="63500" y="290041"/>
                </a:lnTo>
                <a:lnTo>
                  <a:pt x="76200" y="290041"/>
                </a:lnTo>
                <a:lnTo>
                  <a:pt x="76200" y="277341"/>
                </a:lnTo>
                <a:close/>
              </a:path>
              <a:path w="217170" h="554990">
                <a:moveTo>
                  <a:pt x="216998" y="264641"/>
                </a:moveTo>
                <a:lnTo>
                  <a:pt x="204298" y="264641"/>
                </a:lnTo>
                <a:lnTo>
                  <a:pt x="191598" y="277341"/>
                </a:lnTo>
                <a:lnTo>
                  <a:pt x="76200" y="277341"/>
                </a:lnTo>
                <a:lnTo>
                  <a:pt x="76200" y="290041"/>
                </a:lnTo>
                <a:lnTo>
                  <a:pt x="216998" y="290041"/>
                </a:lnTo>
                <a:lnTo>
                  <a:pt x="216998" y="264641"/>
                </a:lnTo>
                <a:close/>
              </a:path>
              <a:path w="217170" h="554990">
                <a:moveTo>
                  <a:pt x="216998" y="0"/>
                </a:moveTo>
                <a:lnTo>
                  <a:pt x="191598" y="0"/>
                </a:lnTo>
                <a:lnTo>
                  <a:pt x="191598" y="277341"/>
                </a:lnTo>
                <a:lnTo>
                  <a:pt x="204298" y="264641"/>
                </a:lnTo>
                <a:lnTo>
                  <a:pt x="216998" y="264641"/>
                </a:lnTo>
                <a:lnTo>
                  <a:pt x="216998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3" name="object 71"/>
          <p:cNvSpPr/>
          <p:nvPr/>
        </p:nvSpPr>
        <p:spPr>
          <a:xfrm>
            <a:off x="2072880" y="4364280"/>
            <a:ext cx="4888080" cy="2845800"/>
          </a:xfrm>
          <a:custGeom>
            <a:avLst/>
            <a:gdLst>
              <a:gd name="textAreaLeft" fmla="*/ 0 w 4888080"/>
              <a:gd name="textAreaRight" fmla="*/ 4888800 w 4888080"/>
              <a:gd name="textAreaTop" fmla="*/ 0 h 2845800"/>
              <a:gd name="textAreaBottom" fmla="*/ 2846520 h 2845800"/>
            </a:gdLst>
            <a:ahLst/>
            <a:cxnLst/>
            <a:rect l="textAreaLeft" t="textAreaTop" r="textAreaRight" b="textAreaBottom"/>
            <a:pathLst>
              <a:path w="3178175" h="1850389">
                <a:moveTo>
                  <a:pt x="27465" y="452223"/>
                </a:moveTo>
                <a:lnTo>
                  <a:pt x="42898" y="407267"/>
                </a:lnTo>
                <a:lnTo>
                  <a:pt x="61319" y="364206"/>
                </a:lnTo>
                <a:lnTo>
                  <a:pt x="82576" y="323122"/>
                </a:lnTo>
                <a:lnTo>
                  <a:pt x="106514" y="284098"/>
                </a:lnTo>
                <a:lnTo>
                  <a:pt x="132979" y="247215"/>
                </a:lnTo>
                <a:lnTo>
                  <a:pt x="161820" y="212556"/>
                </a:lnTo>
                <a:lnTo>
                  <a:pt x="192882" y="180203"/>
                </a:lnTo>
                <a:lnTo>
                  <a:pt x="226012" y="150239"/>
                </a:lnTo>
                <a:lnTo>
                  <a:pt x="261056" y="122744"/>
                </a:lnTo>
                <a:lnTo>
                  <a:pt x="297861" y="97801"/>
                </a:lnTo>
                <a:lnTo>
                  <a:pt x="336273" y="75493"/>
                </a:lnTo>
                <a:lnTo>
                  <a:pt x="376140" y="55902"/>
                </a:lnTo>
                <a:lnTo>
                  <a:pt x="417307" y="39109"/>
                </a:lnTo>
                <a:lnTo>
                  <a:pt x="459621" y="25197"/>
                </a:lnTo>
                <a:lnTo>
                  <a:pt x="502929" y="14248"/>
                </a:lnTo>
                <a:lnTo>
                  <a:pt x="547077" y="6344"/>
                </a:lnTo>
                <a:lnTo>
                  <a:pt x="591912" y="1567"/>
                </a:lnTo>
                <a:lnTo>
                  <a:pt x="637281" y="0"/>
                </a:lnTo>
                <a:lnTo>
                  <a:pt x="683029" y="1723"/>
                </a:lnTo>
                <a:lnTo>
                  <a:pt x="729004" y="6821"/>
                </a:lnTo>
                <a:lnTo>
                  <a:pt x="775052" y="15374"/>
                </a:lnTo>
                <a:lnTo>
                  <a:pt x="821020" y="27465"/>
                </a:lnTo>
                <a:lnTo>
                  <a:pt x="2725585" y="604001"/>
                </a:lnTo>
                <a:lnTo>
                  <a:pt x="2770541" y="619434"/>
                </a:lnTo>
                <a:lnTo>
                  <a:pt x="2813602" y="637855"/>
                </a:lnTo>
                <a:lnTo>
                  <a:pt x="2854685" y="659111"/>
                </a:lnTo>
                <a:lnTo>
                  <a:pt x="2893709" y="683049"/>
                </a:lnTo>
                <a:lnTo>
                  <a:pt x="2930592" y="709515"/>
                </a:lnTo>
                <a:lnTo>
                  <a:pt x="2965250" y="738356"/>
                </a:lnTo>
                <a:lnTo>
                  <a:pt x="2997603" y="769418"/>
                </a:lnTo>
                <a:lnTo>
                  <a:pt x="3027568" y="802547"/>
                </a:lnTo>
                <a:lnTo>
                  <a:pt x="3055062" y="837591"/>
                </a:lnTo>
                <a:lnTo>
                  <a:pt x="3080005" y="874396"/>
                </a:lnTo>
                <a:lnTo>
                  <a:pt x="3102313" y="912809"/>
                </a:lnTo>
                <a:lnTo>
                  <a:pt x="3121904" y="952675"/>
                </a:lnTo>
                <a:lnTo>
                  <a:pt x="3138697" y="993843"/>
                </a:lnTo>
                <a:lnTo>
                  <a:pt x="3152609" y="1036157"/>
                </a:lnTo>
                <a:lnTo>
                  <a:pt x="3163558" y="1079465"/>
                </a:lnTo>
                <a:lnTo>
                  <a:pt x="3171462" y="1123613"/>
                </a:lnTo>
                <a:lnTo>
                  <a:pt x="3176238" y="1168448"/>
                </a:lnTo>
                <a:lnTo>
                  <a:pt x="3177806" y="1213817"/>
                </a:lnTo>
                <a:lnTo>
                  <a:pt x="3176082" y="1259566"/>
                </a:lnTo>
                <a:lnTo>
                  <a:pt x="3170984" y="1305541"/>
                </a:lnTo>
                <a:lnTo>
                  <a:pt x="3162431" y="1351589"/>
                </a:lnTo>
                <a:lnTo>
                  <a:pt x="3150340" y="1397557"/>
                </a:lnTo>
                <a:lnTo>
                  <a:pt x="3134907" y="1442513"/>
                </a:lnTo>
                <a:lnTo>
                  <a:pt x="3116486" y="1485574"/>
                </a:lnTo>
                <a:lnTo>
                  <a:pt x="3095230" y="1526658"/>
                </a:lnTo>
                <a:lnTo>
                  <a:pt x="3071292" y="1565682"/>
                </a:lnTo>
                <a:lnTo>
                  <a:pt x="3044826" y="1602565"/>
                </a:lnTo>
                <a:lnTo>
                  <a:pt x="3015985" y="1637223"/>
                </a:lnTo>
                <a:lnTo>
                  <a:pt x="2984923" y="1669576"/>
                </a:lnTo>
                <a:lnTo>
                  <a:pt x="2951794" y="1699541"/>
                </a:lnTo>
                <a:lnTo>
                  <a:pt x="2916750" y="1727036"/>
                </a:lnTo>
                <a:lnTo>
                  <a:pt x="2879945" y="1751978"/>
                </a:lnTo>
                <a:lnTo>
                  <a:pt x="2841532" y="1774286"/>
                </a:lnTo>
                <a:lnTo>
                  <a:pt x="2801666" y="1793878"/>
                </a:lnTo>
                <a:lnTo>
                  <a:pt x="2760499" y="1810671"/>
                </a:lnTo>
                <a:lnTo>
                  <a:pt x="2718185" y="1824583"/>
                </a:lnTo>
                <a:lnTo>
                  <a:pt x="2674877" y="1835532"/>
                </a:lnTo>
                <a:lnTo>
                  <a:pt x="2630728" y="1843436"/>
                </a:lnTo>
                <a:lnTo>
                  <a:pt x="2585893" y="1848213"/>
                </a:lnTo>
                <a:lnTo>
                  <a:pt x="2540525" y="1849780"/>
                </a:lnTo>
                <a:lnTo>
                  <a:pt x="2494776" y="1848056"/>
                </a:lnTo>
                <a:lnTo>
                  <a:pt x="2448801" y="1842959"/>
                </a:lnTo>
                <a:lnTo>
                  <a:pt x="2402753" y="1834406"/>
                </a:lnTo>
                <a:lnTo>
                  <a:pt x="2356786" y="1822315"/>
                </a:lnTo>
                <a:lnTo>
                  <a:pt x="452221" y="1245779"/>
                </a:lnTo>
                <a:lnTo>
                  <a:pt x="407265" y="1230346"/>
                </a:lnTo>
                <a:lnTo>
                  <a:pt x="364204" y="1211925"/>
                </a:lnTo>
                <a:lnTo>
                  <a:pt x="323120" y="1190668"/>
                </a:lnTo>
                <a:lnTo>
                  <a:pt x="284096" y="1166731"/>
                </a:lnTo>
                <a:lnTo>
                  <a:pt x="247214" y="1140265"/>
                </a:lnTo>
                <a:lnTo>
                  <a:pt x="212555" y="1111424"/>
                </a:lnTo>
                <a:lnTo>
                  <a:pt x="180202" y="1080362"/>
                </a:lnTo>
                <a:lnTo>
                  <a:pt x="150238" y="1047232"/>
                </a:lnTo>
                <a:lnTo>
                  <a:pt x="122743" y="1012188"/>
                </a:lnTo>
                <a:lnTo>
                  <a:pt x="97801" y="975383"/>
                </a:lnTo>
                <a:lnTo>
                  <a:pt x="75493" y="936971"/>
                </a:lnTo>
                <a:lnTo>
                  <a:pt x="55901" y="897104"/>
                </a:lnTo>
                <a:lnTo>
                  <a:pt x="39109" y="855937"/>
                </a:lnTo>
                <a:lnTo>
                  <a:pt x="25197" y="813623"/>
                </a:lnTo>
                <a:lnTo>
                  <a:pt x="14248" y="770315"/>
                </a:lnTo>
                <a:lnTo>
                  <a:pt x="6344" y="726166"/>
                </a:lnTo>
                <a:lnTo>
                  <a:pt x="1567" y="681331"/>
                </a:lnTo>
                <a:lnTo>
                  <a:pt x="0" y="635963"/>
                </a:lnTo>
                <a:lnTo>
                  <a:pt x="1723" y="590214"/>
                </a:lnTo>
                <a:lnTo>
                  <a:pt x="6821" y="544239"/>
                </a:lnTo>
                <a:lnTo>
                  <a:pt x="15374" y="498191"/>
                </a:lnTo>
                <a:lnTo>
                  <a:pt x="27465" y="452223"/>
                </a:lnTo>
                <a:close/>
              </a:path>
            </a:pathLst>
          </a:custGeom>
          <a:noFill/>
          <a:ln w="31680">
            <a:solidFill>
              <a:srgbClr val="54823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4" name="object 72"/>
          <p:cNvSpPr/>
          <p:nvPr/>
        </p:nvSpPr>
        <p:spPr>
          <a:xfrm>
            <a:off x="3235680" y="3426120"/>
            <a:ext cx="4916520" cy="2928600"/>
          </a:xfrm>
          <a:custGeom>
            <a:avLst/>
            <a:gdLst>
              <a:gd name="textAreaLeft" fmla="*/ 0 w 4916520"/>
              <a:gd name="textAreaRight" fmla="*/ 4917240 w 4916520"/>
              <a:gd name="textAreaTop" fmla="*/ 0 h 2928600"/>
              <a:gd name="textAreaBottom" fmla="*/ 2929320 h 2928600"/>
            </a:gdLst>
            <a:ahLst/>
            <a:cxnLst/>
            <a:rect l="textAreaLeft" t="textAreaTop" r="textAreaRight" b="textAreaBottom"/>
            <a:pathLst>
              <a:path w="3195954" h="1904364">
                <a:moveTo>
                  <a:pt x="35473" y="213615"/>
                </a:moveTo>
                <a:lnTo>
                  <a:pt x="58131" y="172487"/>
                </a:lnTo>
                <a:lnTo>
                  <a:pt x="85100" y="135318"/>
                </a:lnTo>
                <a:lnTo>
                  <a:pt x="115913" y="102274"/>
                </a:lnTo>
                <a:lnTo>
                  <a:pt x="150103" y="73523"/>
                </a:lnTo>
                <a:lnTo>
                  <a:pt x="187206" y="49232"/>
                </a:lnTo>
                <a:lnTo>
                  <a:pt x="226754" y="29567"/>
                </a:lnTo>
                <a:lnTo>
                  <a:pt x="268282" y="14695"/>
                </a:lnTo>
                <a:lnTo>
                  <a:pt x="311323" y="4784"/>
                </a:lnTo>
                <a:lnTo>
                  <a:pt x="355411" y="0"/>
                </a:lnTo>
                <a:lnTo>
                  <a:pt x="400081" y="510"/>
                </a:lnTo>
                <a:lnTo>
                  <a:pt x="444865" y="6481"/>
                </a:lnTo>
                <a:lnTo>
                  <a:pt x="489298" y="18080"/>
                </a:lnTo>
                <a:lnTo>
                  <a:pt x="532913" y="35474"/>
                </a:lnTo>
                <a:lnTo>
                  <a:pt x="2981761" y="1192881"/>
                </a:lnTo>
                <a:lnTo>
                  <a:pt x="3022888" y="1215539"/>
                </a:lnTo>
                <a:lnTo>
                  <a:pt x="3060057" y="1242508"/>
                </a:lnTo>
                <a:lnTo>
                  <a:pt x="3093101" y="1273320"/>
                </a:lnTo>
                <a:lnTo>
                  <a:pt x="3121851" y="1307511"/>
                </a:lnTo>
                <a:lnTo>
                  <a:pt x="3146143" y="1344613"/>
                </a:lnTo>
                <a:lnTo>
                  <a:pt x="3165808" y="1384162"/>
                </a:lnTo>
                <a:lnTo>
                  <a:pt x="3180679" y="1425690"/>
                </a:lnTo>
                <a:lnTo>
                  <a:pt x="3190590" y="1468731"/>
                </a:lnTo>
                <a:lnTo>
                  <a:pt x="3195374" y="1512819"/>
                </a:lnTo>
                <a:lnTo>
                  <a:pt x="3194864" y="1557489"/>
                </a:lnTo>
                <a:lnTo>
                  <a:pt x="3188893" y="1602273"/>
                </a:lnTo>
                <a:lnTo>
                  <a:pt x="3177293" y="1646706"/>
                </a:lnTo>
                <a:lnTo>
                  <a:pt x="3159899" y="1690322"/>
                </a:lnTo>
                <a:lnTo>
                  <a:pt x="3137237" y="1731448"/>
                </a:lnTo>
                <a:lnTo>
                  <a:pt x="3110269" y="1768617"/>
                </a:lnTo>
                <a:lnTo>
                  <a:pt x="3079456" y="1801660"/>
                </a:lnTo>
                <a:lnTo>
                  <a:pt x="3045265" y="1830411"/>
                </a:lnTo>
                <a:lnTo>
                  <a:pt x="3008163" y="1854703"/>
                </a:lnTo>
                <a:lnTo>
                  <a:pt x="2968614" y="1874368"/>
                </a:lnTo>
                <a:lnTo>
                  <a:pt x="2927087" y="1889239"/>
                </a:lnTo>
                <a:lnTo>
                  <a:pt x="2884046" y="1899151"/>
                </a:lnTo>
                <a:lnTo>
                  <a:pt x="2839957" y="1903935"/>
                </a:lnTo>
                <a:lnTo>
                  <a:pt x="2795288" y="1903425"/>
                </a:lnTo>
                <a:lnTo>
                  <a:pt x="2750504" y="1897454"/>
                </a:lnTo>
                <a:lnTo>
                  <a:pt x="2706071" y="1885854"/>
                </a:lnTo>
                <a:lnTo>
                  <a:pt x="2662455" y="1868460"/>
                </a:lnTo>
                <a:lnTo>
                  <a:pt x="213613" y="711052"/>
                </a:lnTo>
                <a:lnTo>
                  <a:pt x="172485" y="688394"/>
                </a:lnTo>
                <a:lnTo>
                  <a:pt x="135316" y="661425"/>
                </a:lnTo>
                <a:lnTo>
                  <a:pt x="102273" y="630613"/>
                </a:lnTo>
                <a:lnTo>
                  <a:pt x="73522" y="596422"/>
                </a:lnTo>
                <a:lnTo>
                  <a:pt x="49231" y="559319"/>
                </a:lnTo>
                <a:lnTo>
                  <a:pt x="29566" y="519771"/>
                </a:lnTo>
                <a:lnTo>
                  <a:pt x="14695" y="478243"/>
                </a:lnTo>
                <a:lnTo>
                  <a:pt x="4783" y="435202"/>
                </a:lnTo>
                <a:lnTo>
                  <a:pt x="0" y="391114"/>
                </a:lnTo>
                <a:lnTo>
                  <a:pt x="510" y="346444"/>
                </a:lnTo>
                <a:lnTo>
                  <a:pt x="6481" y="301660"/>
                </a:lnTo>
                <a:lnTo>
                  <a:pt x="18081" y="257227"/>
                </a:lnTo>
                <a:lnTo>
                  <a:pt x="35475" y="213611"/>
                </a:lnTo>
                <a:close/>
              </a:path>
            </a:pathLst>
          </a:custGeom>
          <a:noFill/>
          <a:ln w="3168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5" name="object 73"/>
          <p:cNvSpPr/>
          <p:nvPr/>
        </p:nvSpPr>
        <p:spPr>
          <a:xfrm rot="1440000">
            <a:off x="3863520" y="3780000"/>
            <a:ext cx="1239120" cy="22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1800" b="1" u="none" strike="noStrike" spc="-13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p</a:t>
            </a:r>
            <a:r>
              <a:rPr lang="en-US" sz="1800" b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l</a:t>
            </a:r>
            <a:r>
              <a:rPr lang="en-US" sz="1800" b="1" u="none" strike="noStrike" spc="-12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a</a:t>
            </a:r>
            <a:r>
              <a:rPr lang="en-US" sz="1800" b="1" u="none" strike="noStrike" spc="-13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nn</a:t>
            </a:r>
            <a:r>
              <a:rPr lang="en-US" sz="1800" b="1" u="none" strike="noStrike" spc="-12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1800" b="1" u="none" strike="noStrike" spc="-13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d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6" name="object 74"/>
          <p:cNvSpPr/>
          <p:nvPr/>
        </p:nvSpPr>
        <p:spPr>
          <a:xfrm>
            <a:off x="5343840" y="2914920"/>
            <a:ext cx="2766960" cy="1326600"/>
          </a:xfrm>
          <a:custGeom>
            <a:avLst/>
            <a:gdLst>
              <a:gd name="textAreaLeft" fmla="*/ 0 w 2766960"/>
              <a:gd name="textAreaRight" fmla="*/ 2767680 w 2766960"/>
              <a:gd name="textAreaTop" fmla="*/ 0 h 1326600"/>
              <a:gd name="textAreaBottom" fmla="*/ 1327320 h 1326600"/>
            </a:gdLst>
            <a:ahLst/>
            <a:cxnLst/>
            <a:rect l="textAreaLeft" t="textAreaTop" r="textAreaRight" b="textAreaBottom"/>
            <a:pathLst>
              <a:path w="1798954" h="862964">
                <a:moveTo>
                  <a:pt x="17649" y="258346"/>
                </a:moveTo>
                <a:lnTo>
                  <a:pt x="27257" y="211440"/>
                </a:lnTo>
                <a:lnTo>
                  <a:pt x="43812" y="167853"/>
                </a:lnTo>
                <a:lnTo>
                  <a:pt x="66640" y="128112"/>
                </a:lnTo>
                <a:lnTo>
                  <a:pt x="95064" y="92745"/>
                </a:lnTo>
                <a:lnTo>
                  <a:pt x="128412" y="62281"/>
                </a:lnTo>
                <a:lnTo>
                  <a:pt x="166007" y="37246"/>
                </a:lnTo>
                <a:lnTo>
                  <a:pt x="207175" y="18169"/>
                </a:lnTo>
                <a:lnTo>
                  <a:pt x="251242" y="5577"/>
                </a:lnTo>
                <a:lnTo>
                  <a:pt x="297532" y="0"/>
                </a:lnTo>
                <a:lnTo>
                  <a:pt x="345372" y="1963"/>
                </a:lnTo>
                <a:lnTo>
                  <a:pt x="1540054" y="147877"/>
                </a:lnTo>
                <a:lnTo>
                  <a:pt x="1586960" y="157485"/>
                </a:lnTo>
                <a:lnTo>
                  <a:pt x="1630547" y="174040"/>
                </a:lnTo>
                <a:lnTo>
                  <a:pt x="1670288" y="196868"/>
                </a:lnTo>
                <a:lnTo>
                  <a:pt x="1705654" y="225293"/>
                </a:lnTo>
                <a:lnTo>
                  <a:pt x="1736119" y="258640"/>
                </a:lnTo>
                <a:lnTo>
                  <a:pt x="1761154" y="296235"/>
                </a:lnTo>
                <a:lnTo>
                  <a:pt x="1780231" y="337404"/>
                </a:lnTo>
                <a:lnTo>
                  <a:pt x="1792822" y="381470"/>
                </a:lnTo>
                <a:lnTo>
                  <a:pt x="1798400" y="427761"/>
                </a:lnTo>
                <a:lnTo>
                  <a:pt x="1796436" y="475600"/>
                </a:lnTo>
                <a:lnTo>
                  <a:pt x="1780751" y="604030"/>
                </a:lnTo>
                <a:lnTo>
                  <a:pt x="1771142" y="650936"/>
                </a:lnTo>
                <a:lnTo>
                  <a:pt x="1754587" y="694523"/>
                </a:lnTo>
                <a:lnTo>
                  <a:pt x="1731760" y="734264"/>
                </a:lnTo>
                <a:lnTo>
                  <a:pt x="1703335" y="769630"/>
                </a:lnTo>
                <a:lnTo>
                  <a:pt x="1669988" y="800095"/>
                </a:lnTo>
                <a:lnTo>
                  <a:pt x="1632392" y="825130"/>
                </a:lnTo>
                <a:lnTo>
                  <a:pt x="1591224" y="844207"/>
                </a:lnTo>
                <a:lnTo>
                  <a:pt x="1547157" y="856798"/>
                </a:lnTo>
                <a:lnTo>
                  <a:pt x="1500867" y="862376"/>
                </a:lnTo>
                <a:lnTo>
                  <a:pt x="1453028" y="860413"/>
                </a:lnTo>
                <a:lnTo>
                  <a:pt x="258345" y="714499"/>
                </a:lnTo>
                <a:lnTo>
                  <a:pt x="211440" y="704891"/>
                </a:lnTo>
                <a:lnTo>
                  <a:pt x="167853" y="688335"/>
                </a:lnTo>
                <a:lnTo>
                  <a:pt x="128112" y="665508"/>
                </a:lnTo>
                <a:lnTo>
                  <a:pt x="92745" y="637083"/>
                </a:lnTo>
                <a:lnTo>
                  <a:pt x="62280" y="603736"/>
                </a:lnTo>
                <a:lnTo>
                  <a:pt x="37246" y="566141"/>
                </a:lnTo>
                <a:lnTo>
                  <a:pt x="18169" y="524972"/>
                </a:lnTo>
                <a:lnTo>
                  <a:pt x="5577" y="480905"/>
                </a:lnTo>
                <a:lnTo>
                  <a:pt x="0" y="434615"/>
                </a:lnTo>
                <a:lnTo>
                  <a:pt x="1963" y="386775"/>
                </a:lnTo>
                <a:lnTo>
                  <a:pt x="17649" y="258346"/>
                </a:lnTo>
                <a:close/>
              </a:path>
            </a:pathLst>
          </a:custGeom>
          <a:noFill/>
          <a:ln w="31680">
            <a:solidFill>
              <a:srgbClr val="0070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7" name="object 75"/>
          <p:cNvSpPr/>
          <p:nvPr/>
        </p:nvSpPr>
        <p:spPr>
          <a:xfrm rot="421200">
            <a:off x="5644440" y="2999520"/>
            <a:ext cx="1025280" cy="15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199"/>
              </a:lnSpc>
            </a:pPr>
            <a:r>
              <a:rPr lang="en-US" sz="1800" b="1" u="none" strike="noStrike" spc="-224" baseline="200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ERL-ba</a:t>
            </a:r>
            <a:r>
              <a:rPr lang="en-US" sz="1200" b="1" u="none" strike="noStrike" spc="-15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sed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8" name="object 76"/>
          <p:cNvSpPr/>
          <p:nvPr/>
        </p:nvSpPr>
        <p:spPr>
          <a:xfrm rot="420000">
            <a:off x="5619240" y="3214800"/>
            <a:ext cx="1284840" cy="15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199"/>
              </a:lnSpc>
            </a:pPr>
            <a:r>
              <a:rPr lang="en-US" sz="1800" b="1" u="none" strike="noStrike" spc="-255" baseline="400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HE</a:t>
            </a:r>
            <a:r>
              <a:rPr lang="en-US" sz="1800" b="1" u="none" strike="noStrike" spc="-255" baseline="200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P</a:t>
            </a:r>
            <a:r>
              <a:rPr lang="en-US" sz="1800" b="1" u="none" strike="noStrike" spc="-201" baseline="200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1" u="none" strike="noStrike" spc="-142" baseline="200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collide</a:t>
            </a:r>
            <a:r>
              <a:rPr lang="en-US" sz="1200" b="1" u="none" strike="noStrike" spc="-96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rs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9" name="object 77"/>
          <p:cNvSpPr/>
          <p:nvPr/>
        </p:nvSpPr>
        <p:spPr>
          <a:xfrm>
            <a:off x="5801040" y="5365800"/>
            <a:ext cx="1298160" cy="1062000"/>
          </a:xfrm>
          <a:custGeom>
            <a:avLst/>
            <a:gdLst>
              <a:gd name="textAreaLeft" fmla="*/ 0 w 1298160"/>
              <a:gd name="textAreaRight" fmla="*/ 1298880 w 1298160"/>
              <a:gd name="textAreaTop" fmla="*/ 0 h 1062000"/>
              <a:gd name="textAreaBottom" fmla="*/ 1062720 h 1062000"/>
            </a:gdLst>
            <a:ahLst/>
            <a:cxnLst/>
            <a:rect l="textAreaLeft" t="textAreaTop" r="textAreaRight" b="textAreaBottom"/>
            <a:pathLst>
              <a:path w="844550" h="690879">
                <a:moveTo>
                  <a:pt x="805216" y="0"/>
                </a:moveTo>
                <a:lnTo>
                  <a:pt x="546434" y="176862"/>
                </a:lnTo>
                <a:lnTo>
                  <a:pt x="626718" y="211575"/>
                </a:lnTo>
                <a:lnTo>
                  <a:pt x="604950" y="255518"/>
                </a:lnTo>
                <a:lnTo>
                  <a:pt x="581295" y="297488"/>
                </a:lnTo>
                <a:lnTo>
                  <a:pt x="555753" y="337485"/>
                </a:lnTo>
                <a:lnTo>
                  <a:pt x="528324" y="375509"/>
                </a:lnTo>
                <a:lnTo>
                  <a:pt x="499007" y="411561"/>
                </a:lnTo>
                <a:lnTo>
                  <a:pt x="467803" y="445641"/>
                </a:lnTo>
                <a:lnTo>
                  <a:pt x="434712" y="477747"/>
                </a:lnTo>
                <a:lnTo>
                  <a:pt x="399734" y="507881"/>
                </a:lnTo>
                <a:lnTo>
                  <a:pt x="362868" y="536043"/>
                </a:lnTo>
                <a:lnTo>
                  <a:pt x="324115" y="562231"/>
                </a:lnTo>
                <a:lnTo>
                  <a:pt x="283474" y="586448"/>
                </a:lnTo>
                <a:lnTo>
                  <a:pt x="240947" y="608691"/>
                </a:lnTo>
                <a:lnTo>
                  <a:pt x="196532" y="628962"/>
                </a:lnTo>
                <a:lnTo>
                  <a:pt x="150230" y="647260"/>
                </a:lnTo>
                <a:lnTo>
                  <a:pt x="102040" y="663586"/>
                </a:lnTo>
                <a:lnTo>
                  <a:pt x="51964" y="677939"/>
                </a:lnTo>
                <a:lnTo>
                  <a:pt x="0" y="690319"/>
                </a:lnTo>
                <a:lnTo>
                  <a:pt x="50673" y="688407"/>
                </a:lnTo>
                <a:lnTo>
                  <a:pt x="100183" y="684255"/>
                </a:lnTo>
                <a:lnTo>
                  <a:pt x="148531" y="677862"/>
                </a:lnTo>
                <a:lnTo>
                  <a:pt x="195715" y="669229"/>
                </a:lnTo>
                <a:lnTo>
                  <a:pt x="241737" y="658356"/>
                </a:lnTo>
                <a:lnTo>
                  <a:pt x="286596" y="645243"/>
                </a:lnTo>
                <a:lnTo>
                  <a:pt x="330291" y="629889"/>
                </a:lnTo>
                <a:lnTo>
                  <a:pt x="372824" y="612295"/>
                </a:lnTo>
                <a:lnTo>
                  <a:pt x="414194" y="592461"/>
                </a:lnTo>
                <a:lnTo>
                  <a:pt x="454401" y="570387"/>
                </a:lnTo>
                <a:lnTo>
                  <a:pt x="493446" y="546072"/>
                </a:lnTo>
                <a:lnTo>
                  <a:pt x="531327" y="519517"/>
                </a:lnTo>
                <a:lnTo>
                  <a:pt x="568045" y="490722"/>
                </a:lnTo>
                <a:lnTo>
                  <a:pt x="603600" y="459687"/>
                </a:lnTo>
                <a:lnTo>
                  <a:pt x="637993" y="426411"/>
                </a:lnTo>
                <a:lnTo>
                  <a:pt x="671223" y="390895"/>
                </a:lnTo>
                <a:lnTo>
                  <a:pt x="703289" y="353139"/>
                </a:lnTo>
                <a:lnTo>
                  <a:pt x="734193" y="313142"/>
                </a:lnTo>
                <a:lnTo>
                  <a:pt x="763934" y="270906"/>
                </a:lnTo>
                <a:lnTo>
                  <a:pt x="839788" y="270906"/>
                </a:lnTo>
                <a:lnTo>
                  <a:pt x="805216" y="0"/>
                </a:lnTo>
                <a:close/>
              </a:path>
              <a:path w="844550" h="690879">
                <a:moveTo>
                  <a:pt x="839788" y="270906"/>
                </a:moveTo>
                <a:lnTo>
                  <a:pt x="763934" y="270906"/>
                </a:lnTo>
                <a:lnTo>
                  <a:pt x="844218" y="305620"/>
                </a:lnTo>
                <a:lnTo>
                  <a:pt x="839788" y="270906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0" name="object 78"/>
          <p:cNvSpPr/>
          <p:nvPr/>
        </p:nvSpPr>
        <p:spPr>
          <a:xfrm>
            <a:off x="6531840" y="3823200"/>
            <a:ext cx="887760" cy="2314800"/>
          </a:xfrm>
          <a:custGeom>
            <a:avLst/>
            <a:gdLst>
              <a:gd name="textAreaLeft" fmla="*/ 0 w 887760"/>
              <a:gd name="textAreaRight" fmla="*/ 888480 w 887760"/>
              <a:gd name="textAreaTop" fmla="*/ 0 h 2314800"/>
              <a:gd name="textAreaBottom" fmla="*/ 2315520 h 2314800"/>
            </a:gdLst>
            <a:ahLst/>
            <a:cxnLst/>
            <a:rect l="textAreaLeft" t="textAreaTop" r="textAreaRight" b="textAreaBottom"/>
            <a:pathLst>
              <a:path w="577850" h="1505585">
                <a:moveTo>
                  <a:pt x="474420" y="263481"/>
                </a:moveTo>
                <a:lnTo>
                  <a:pt x="349529" y="263481"/>
                </a:lnTo>
                <a:lnTo>
                  <a:pt x="365100" y="299590"/>
                </a:lnTo>
                <a:lnTo>
                  <a:pt x="378592" y="336310"/>
                </a:lnTo>
                <a:lnTo>
                  <a:pt x="390007" y="373642"/>
                </a:lnTo>
                <a:lnTo>
                  <a:pt x="399343" y="411584"/>
                </a:lnTo>
                <a:lnTo>
                  <a:pt x="406602" y="450138"/>
                </a:lnTo>
                <a:lnTo>
                  <a:pt x="411782" y="489303"/>
                </a:lnTo>
                <a:lnTo>
                  <a:pt x="414884" y="529080"/>
                </a:lnTo>
                <a:lnTo>
                  <a:pt x="415908" y="569467"/>
                </a:lnTo>
                <a:lnTo>
                  <a:pt x="414855" y="610466"/>
                </a:lnTo>
                <a:lnTo>
                  <a:pt x="411723" y="652076"/>
                </a:lnTo>
                <a:lnTo>
                  <a:pt x="406513" y="694298"/>
                </a:lnTo>
                <a:lnTo>
                  <a:pt x="399225" y="737130"/>
                </a:lnTo>
                <a:lnTo>
                  <a:pt x="389859" y="780574"/>
                </a:lnTo>
                <a:lnTo>
                  <a:pt x="378414" y="824629"/>
                </a:lnTo>
                <a:lnTo>
                  <a:pt x="364892" y="869296"/>
                </a:lnTo>
                <a:lnTo>
                  <a:pt x="349292" y="914573"/>
                </a:lnTo>
                <a:lnTo>
                  <a:pt x="331614" y="960462"/>
                </a:lnTo>
                <a:lnTo>
                  <a:pt x="311857" y="1006962"/>
                </a:lnTo>
                <a:lnTo>
                  <a:pt x="290023" y="1054074"/>
                </a:lnTo>
                <a:lnTo>
                  <a:pt x="266110" y="1101796"/>
                </a:lnTo>
                <a:lnTo>
                  <a:pt x="240120" y="1150130"/>
                </a:lnTo>
                <a:lnTo>
                  <a:pt x="212051" y="1199075"/>
                </a:lnTo>
                <a:lnTo>
                  <a:pt x="181904" y="1248632"/>
                </a:lnTo>
                <a:lnTo>
                  <a:pt x="149679" y="1298799"/>
                </a:lnTo>
                <a:lnTo>
                  <a:pt x="115376" y="1349578"/>
                </a:lnTo>
                <a:lnTo>
                  <a:pt x="78996" y="1400968"/>
                </a:lnTo>
                <a:lnTo>
                  <a:pt x="40537" y="1452969"/>
                </a:lnTo>
                <a:lnTo>
                  <a:pt x="0" y="1505582"/>
                </a:lnTo>
                <a:lnTo>
                  <a:pt x="39555" y="1461592"/>
                </a:lnTo>
                <a:lnTo>
                  <a:pt x="77430" y="1417525"/>
                </a:lnTo>
                <a:lnTo>
                  <a:pt x="113623" y="1373380"/>
                </a:lnTo>
                <a:lnTo>
                  <a:pt x="148134" y="1329158"/>
                </a:lnTo>
                <a:lnTo>
                  <a:pt x="180965" y="1284858"/>
                </a:lnTo>
                <a:lnTo>
                  <a:pt x="212114" y="1240480"/>
                </a:lnTo>
                <a:lnTo>
                  <a:pt x="241582" y="1196025"/>
                </a:lnTo>
                <a:lnTo>
                  <a:pt x="269368" y="1151492"/>
                </a:lnTo>
                <a:lnTo>
                  <a:pt x="295473" y="1106881"/>
                </a:lnTo>
                <a:lnTo>
                  <a:pt x="319897" y="1062193"/>
                </a:lnTo>
                <a:lnTo>
                  <a:pt x="342639" y="1017428"/>
                </a:lnTo>
                <a:lnTo>
                  <a:pt x="363701" y="972584"/>
                </a:lnTo>
                <a:lnTo>
                  <a:pt x="383080" y="927663"/>
                </a:lnTo>
                <a:lnTo>
                  <a:pt x="400779" y="882665"/>
                </a:lnTo>
                <a:lnTo>
                  <a:pt x="416796" y="837589"/>
                </a:lnTo>
                <a:lnTo>
                  <a:pt x="431132" y="792435"/>
                </a:lnTo>
                <a:lnTo>
                  <a:pt x="443786" y="747203"/>
                </a:lnTo>
                <a:lnTo>
                  <a:pt x="454760" y="701895"/>
                </a:lnTo>
                <a:lnTo>
                  <a:pt x="464052" y="656508"/>
                </a:lnTo>
                <a:lnTo>
                  <a:pt x="471662" y="611044"/>
                </a:lnTo>
                <a:lnTo>
                  <a:pt x="477591" y="565502"/>
                </a:lnTo>
                <a:lnTo>
                  <a:pt x="481839" y="519883"/>
                </a:lnTo>
                <a:lnTo>
                  <a:pt x="484406" y="474185"/>
                </a:lnTo>
                <a:lnTo>
                  <a:pt x="485291" y="428411"/>
                </a:lnTo>
                <a:lnTo>
                  <a:pt x="484495" y="382559"/>
                </a:lnTo>
                <a:lnTo>
                  <a:pt x="481989" y="336310"/>
                </a:lnTo>
                <a:lnTo>
                  <a:pt x="477859" y="290621"/>
                </a:lnTo>
                <a:lnTo>
                  <a:pt x="474420" y="263481"/>
                </a:lnTo>
                <a:close/>
              </a:path>
              <a:path w="577850" h="1505585">
                <a:moveTo>
                  <a:pt x="318132" y="0"/>
                </a:moveTo>
                <a:lnTo>
                  <a:pt x="236566" y="327451"/>
                </a:lnTo>
                <a:lnTo>
                  <a:pt x="349529" y="263481"/>
                </a:lnTo>
                <a:lnTo>
                  <a:pt x="474420" y="263481"/>
                </a:lnTo>
                <a:lnTo>
                  <a:pt x="472019" y="244536"/>
                </a:lnTo>
                <a:lnTo>
                  <a:pt x="464498" y="198373"/>
                </a:lnTo>
                <a:lnTo>
                  <a:pt x="577462" y="134402"/>
                </a:lnTo>
                <a:lnTo>
                  <a:pt x="318132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1" name="object 79"/>
          <p:cNvSpPr/>
          <p:nvPr/>
        </p:nvSpPr>
        <p:spPr>
          <a:xfrm>
            <a:off x="2943360" y="7588440"/>
            <a:ext cx="2175480" cy="1742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2" name="object 80"/>
          <p:cNvSpPr/>
          <p:nvPr/>
        </p:nvSpPr>
        <p:spPr>
          <a:xfrm>
            <a:off x="8518320" y="4010400"/>
            <a:ext cx="292320" cy="1474920"/>
          </a:xfrm>
          <a:custGeom>
            <a:avLst/>
            <a:gdLst>
              <a:gd name="textAreaLeft" fmla="*/ 0 w 292320"/>
              <a:gd name="textAreaRight" fmla="*/ 293040 w 292320"/>
              <a:gd name="textAreaTop" fmla="*/ 0 h 1474920"/>
              <a:gd name="textAreaBottom" fmla="*/ 1475640 h 1474920"/>
            </a:gdLst>
            <a:ahLst/>
            <a:cxnLst/>
            <a:rect l="textAreaLeft" t="textAreaTop" r="textAreaRight" b="textAreaBottom"/>
            <a:pathLst>
              <a:path w="190500" h="959485">
                <a:moveTo>
                  <a:pt x="114300" y="95250"/>
                </a:moveTo>
                <a:lnTo>
                  <a:pt x="76200" y="95250"/>
                </a:lnTo>
                <a:lnTo>
                  <a:pt x="76200" y="959145"/>
                </a:lnTo>
                <a:lnTo>
                  <a:pt x="114300" y="959145"/>
                </a:lnTo>
                <a:lnTo>
                  <a:pt x="114300" y="95250"/>
                </a:lnTo>
                <a:close/>
              </a:path>
              <a:path w="190500" h="959485">
                <a:moveTo>
                  <a:pt x="95250" y="0"/>
                </a:moveTo>
                <a:lnTo>
                  <a:pt x="0" y="114300"/>
                </a:lnTo>
                <a:lnTo>
                  <a:pt x="76200" y="114300"/>
                </a:lnTo>
                <a:lnTo>
                  <a:pt x="76200" y="95250"/>
                </a:lnTo>
                <a:lnTo>
                  <a:pt x="174625" y="95250"/>
                </a:lnTo>
                <a:lnTo>
                  <a:pt x="95250" y="0"/>
                </a:lnTo>
                <a:close/>
              </a:path>
              <a:path w="190500" h="959485">
                <a:moveTo>
                  <a:pt x="174625" y="95250"/>
                </a:moveTo>
                <a:lnTo>
                  <a:pt x="114300" y="95250"/>
                </a:lnTo>
                <a:lnTo>
                  <a:pt x="114300" y="114300"/>
                </a:lnTo>
                <a:lnTo>
                  <a:pt x="190500" y="114300"/>
                </a:lnTo>
                <a:lnTo>
                  <a:pt x="174625" y="95250"/>
                </a:lnTo>
                <a:close/>
              </a:path>
            </a:pathLst>
          </a:custGeom>
          <a:solidFill>
            <a:srgbClr val="00B0F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3" name="object 81"/>
          <p:cNvSpPr/>
          <p:nvPr/>
        </p:nvSpPr>
        <p:spPr>
          <a:xfrm>
            <a:off x="8700480" y="4375800"/>
            <a:ext cx="419760" cy="89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0" tIns="2520" rIns="0" bIns="0" anchor="t">
            <a:noAutofit/>
          </a:bodyPr>
          <a:lstStyle/>
          <a:p>
            <a:pPr marL="12600">
              <a:lnSpc>
                <a:spcPct val="100000"/>
              </a:lnSpc>
              <a:spcBef>
                <a:spcPts val="20"/>
              </a:spcBef>
            </a:pPr>
            <a:r>
              <a:rPr lang="en-US" sz="1600" b="0" u="none" strike="noStrike" spc="-6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s</a:t>
            </a:r>
            <a:r>
              <a:rPr lang="en-US" sz="1600" b="0" u="none" strike="noStrike" spc="-2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c</a:t>
            </a:r>
            <a:r>
              <a:rPr lang="en-US" sz="1600" b="0" u="none" strike="noStrike" spc="-6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alin</a:t>
            </a:r>
            <a:r>
              <a:rPr lang="en-US" sz="1600" b="0" u="none" strike="noStrike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g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4" name="object 82"/>
          <p:cNvSpPr/>
          <p:nvPr/>
        </p:nvSpPr>
        <p:spPr>
          <a:xfrm>
            <a:off x="5601600" y="7462080"/>
            <a:ext cx="1716120" cy="292320"/>
          </a:xfrm>
          <a:custGeom>
            <a:avLst/>
            <a:gdLst>
              <a:gd name="textAreaLeft" fmla="*/ 0 w 1716120"/>
              <a:gd name="textAreaRight" fmla="*/ 1716840 w 1716120"/>
              <a:gd name="textAreaTop" fmla="*/ 0 h 292320"/>
              <a:gd name="textAreaBottom" fmla="*/ 293040 h 292320"/>
            </a:gdLst>
            <a:ahLst/>
            <a:cxnLst/>
            <a:rect l="textAreaLeft" t="textAreaTop" r="textAreaRight" b="textAreaBottom"/>
            <a:pathLst>
              <a:path w="1115695" h="190500">
                <a:moveTo>
                  <a:pt x="1000831" y="114299"/>
                </a:moveTo>
                <a:lnTo>
                  <a:pt x="1000831" y="190499"/>
                </a:lnTo>
                <a:lnTo>
                  <a:pt x="1092271" y="114299"/>
                </a:lnTo>
                <a:lnTo>
                  <a:pt x="1000831" y="114299"/>
                </a:lnTo>
                <a:close/>
              </a:path>
              <a:path w="1115695" h="190500">
                <a:moveTo>
                  <a:pt x="1000831" y="76199"/>
                </a:moveTo>
                <a:lnTo>
                  <a:pt x="1000831" y="114299"/>
                </a:lnTo>
                <a:lnTo>
                  <a:pt x="1019881" y="114299"/>
                </a:lnTo>
                <a:lnTo>
                  <a:pt x="1019881" y="76199"/>
                </a:lnTo>
                <a:lnTo>
                  <a:pt x="1000831" y="76199"/>
                </a:lnTo>
                <a:close/>
              </a:path>
              <a:path w="1115695" h="190500">
                <a:moveTo>
                  <a:pt x="1000831" y="0"/>
                </a:moveTo>
                <a:lnTo>
                  <a:pt x="1000831" y="76199"/>
                </a:lnTo>
                <a:lnTo>
                  <a:pt x="1019881" y="76199"/>
                </a:lnTo>
                <a:lnTo>
                  <a:pt x="1019881" y="114299"/>
                </a:lnTo>
                <a:lnTo>
                  <a:pt x="1092272" y="114299"/>
                </a:lnTo>
                <a:lnTo>
                  <a:pt x="1115131" y="95249"/>
                </a:lnTo>
                <a:lnTo>
                  <a:pt x="1000831" y="0"/>
                </a:lnTo>
                <a:close/>
              </a:path>
              <a:path w="1115695" h="190500">
                <a:moveTo>
                  <a:pt x="0" y="76199"/>
                </a:moveTo>
                <a:lnTo>
                  <a:pt x="0" y="114299"/>
                </a:lnTo>
                <a:lnTo>
                  <a:pt x="1000831" y="114299"/>
                </a:lnTo>
                <a:lnTo>
                  <a:pt x="1000831" y="76199"/>
                </a:lnTo>
                <a:lnTo>
                  <a:pt x="0" y="76199"/>
                </a:lnTo>
                <a:close/>
              </a:path>
            </a:pathLst>
          </a:custGeom>
          <a:solidFill>
            <a:srgbClr val="00B0F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5" name="object 83"/>
          <p:cNvSpPr/>
          <p:nvPr/>
        </p:nvSpPr>
        <p:spPr>
          <a:xfrm>
            <a:off x="5646600" y="7589160"/>
            <a:ext cx="144720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600" b="0" u="none" strike="noStrike" spc="-60">
                <a:solidFill>
                  <a:srgbClr val="00B0F0"/>
                </a:solidFill>
                <a:effectLst/>
                <a:uFillTx/>
                <a:latin typeface="Arial"/>
                <a:ea typeface="DejaVu Sans"/>
              </a:rPr>
              <a:t>technology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6" name="object 84"/>
          <p:cNvSpPr/>
          <p:nvPr/>
        </p:nvSpPr>
        <p:spPr>
          <a:xfrm>
            <a:off x="3175560" y="2477160"/>
            <a:ext cx="1949760" cy="19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200" b="0" u="none" strike="noStrike" spc="-51">
                <a:solidFill>
                  <a:srgbClr val="8FAADC"/>
                </a:solidFill>
                <a:effectLst/>
                <a:uFillTx/>
                <a:latin typeface="Arial"/>
                <a:ea typeface="DejaVu Sans"/>
              </a:rPr>
              <a:t>nuclear </a:t>
            </a:r>
            <a:r>
              <a:rPr lang="en-US" sz="1200" b="0" u="none" strike="noStrike" spc="-34">
                <a:solidFill>
                  <a:srgbClr val="8FAADC"/>
                </a:solidFill>
                <a:effectLst/>
                <a:uFillTx/>
                <a:latin typeface="Arial"/>
                <a:ea typeface="DejaVu Sans"/>
              </a:rPr>
              <a:t>power</a:t>
            </a:r>
            <a:r>
              <a:rPr lang="en-US" sz="1200" b="0" u="none" strike="noStrike" spc="-111">
                <a:solidFill>
                  <a:srgbClr val="8FAADC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200" b="0" u="none" strike="noStrike" spc="-31">
                <a:solidFill>
                  <a:srgbClr val="8FAADC"/>
                </a:solidFill>
                <a:effectLst/>
                <a:uFillTx/>
                <a:latin typeface="Arial"/>
                <a:ea typeface="DejaVu Sans"/>
              </a:rPr>
              <a:t>plant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7" name="object 85"/>
          <p:cNvSpPr/>
          <p:nvPr/>
        </p:nvSpPr>
        <p:spPr>
          <a:xfrm>
            <a:off x="4889520" y="2666880"/>
            <a:ext cx="229320" cy="19512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8" name="object 86"/>
          <p:cNvSpPr/>
          <p:nvPr/>
        </p:nvSpPr>
        <p:spPr>
          <a:xfrm>
            <a:off x="4491360" y="2675160"/>
            <a:ext cx="396720" cy="360"/>
          </a:xfrm>
          <a:custGeom>
            <a:avLst/>
            <a:gdLst>
              <a:gd name="textAreaLeft" fmla="*/ 0 w 396720"/>
              <a:gd name="textAreaRight" fmla="*/ 397440 w 396720"/>
              <a:gd name="textAreaTop" fmla="*/ 0 h 360"/>
              <a:gd name="textAreaBottom" fmla="*/ 1080 h 360"/>
            </a:gdLst>
            <a:ahLst/>
            <a:cxnLst/>
            <a:rect l="textAreaLeft" t="textAreaTop" r="textAreaRight" b="textAreaBottom"/>
            <a:pathLst>
              <a:path w="258444">
                <a:moveTo>
                  <a:pt x="0" y="0"/>
                </a:moveTo>
                <a:lnTo>
                  <a:pt x="258219" y="1"/>
                </a:lnTo>
              </a:path>
            </a:pathLst>
          </a:custGeom>
          <a:noFill/>
          <a:ln w="19080">
            <a:solidFill>
              <a:srgbClr val="BDD7E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9" name="object 87"/>
          <p:cNvSpPr/>
          <p:nvPr/>
        </p:nvSpPr>
        <p:spPr>
          <a:xfrm>
            <a:off x="9594720" y="1371600"/>
            <a:ext cx="4148280" cy="776520"/>
          </a:xfrm>
          <a:prstGeom prst="rect">
            <a:avLst/>
          </a:prstGeom>
          <a:solidFill>
            <a:srgbClr val="DEEBF7"/>
          </a:solidFill>
          <a:ln w="25560">
            <a:solidFill>
              <a:srgbClr val="0070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1680" rIns="0" bIns="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249"/>
              </a:spcBef>
            </a:pPr>
            <a:r>
              <a:rPr lang="en-US" sz="2200" b="1" u="none" strike="noStrike" spc="-105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Future </a:t>
            </a:r>
            <a:r>
              <a:rPr lang="en-US" sz="2200" b="1" u="none" strike="noStrike" spc="-18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ERL-based</a:t>
            </a:r>
            <a:r>
              <a:rPr lang="en-US" sz="2200" b="1" u="none" strike="noStrike" spc="-7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1" u="none" strike="noStrike" spc="-130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Colliders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20" algn="ctr">
              <a:lnSpc>
                <a:spcPct val="100000"/>
              </a:lnSpc>
              <a:spcBef>
                <a:spcPts val="584"/>
              </a:spcBef>
            </a:pPr>
            <a:r>
              <a:rPr lang="en-US" sz="2200" b="0" i="1" u="none" strike="noStrike" spc="-9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H, </a:t>
            </a:r>
            <a:r>
              <a:rPr lang="en-US" sz="2200" b="0" i="1" u="none" strike="noStrike" spc="-111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HH, </a:t>
            </a:r>
            <a:r>
              <a:rPr lang="en-US" sz="2200" b="0" i="1" u="none" strike="noStrike" spc="-5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ep/eA, </a:t>
            </a:r>
            <a:r>
              <a:rPr lang="en-US" sz="2200" b="0" i="1" u="none" strike="noStrike" spc="-7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muons,</a:t>
            </a:r>
            <a:r>
              <a:rPr lang="en-US" sz="2200" b="0" i="1" u="none" strike="noStrike" spc="-79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0" i="1" u="none" strike="noStrike" spc="-434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…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0" name="object 88"/>
          <p:cNvSpPr/>
          <p:nvPr/>
        </p:nvSpPr>
        <p:spPr>
          <a:xfrm>
            <a:off x="11200680" y="4854600"/>
            <a:ext cx="686160" cy="762840"/>
          </a:xfrm>
          <a:custGeom>
            <a:avLst/>
            <a:gdLst>
              <a:gd name="textAreaLeft" fmla="*/ 0 w 686160"/>
              <a:gd name="textAreaRight" fmla="*/ 686880 w 686160"/>
              <a:gd name="textAreaTop" fmla="*/ 0 h 762840"/>
              <a:gd name="textAreaBottom" fmla="*/ 763560 h 762840"/>
            </a:gdLst>
            <a:ahLst/>
            <a:cxnLst/>
            <a:rect l="textAreaLeft" t="textAreaTop" r="textAreaRight" b="textAreaBottom"/>
            <a:pathLst>
              <a:path w="485140" h="539750">
                <a:moveTo>
                  <a:pt x="363474" y="242315"/>
                </a:moveTo>
                <a:lnTo>
                  <a:pt x="121157" y="242315"/>
                </a:lnTo>
                <a:lnTo>
                  <a:pt x="121157" y="539398"/>
                </a:lnTo>
                <a:lnTo>
                  <a:pt x="363474" y="539398"/>
                </a:lnTo>
                <a:lnTo>
                  <a:pt x="363474" y="242315"/>
                </a:lnTo>
                <a:close/>
              </a:path>
              <a:path w="485140" h="539750">
                <a:moveTo>
                  <a:pt x="242316" y="0"/>
                </a:moveTo>
                <a:lnTo>
                  <a:pt x="0" y="242315"/>
                </a:lnTo>
                <a:lnTo>
                  <a:pt x="484631" y="242315"/>
                </a:lnTo>
                <a:lnTo>
                  <a:pt x="242316" y="0"/>
                </a:lnTo>
                <a:close/>
              </a:path>
            </a:pathLst>
          </a:custGeom>
          <a:solidFill>
            <a:srgbClr val="D0CECE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1" name="object 110"/>
          <p:cNvSpPr/>
          <p:nvPr/>
        </p:nvSpPr>
        <p:spPr>
          <a:xfrm>
            <a:off x="11177640" y="2209320"/>
            <a:ext cx="686160" cy="646200"/>
          </a:xfrm>
          <a:custGeom>
            <a:avLst/>
            <a:gdLst>
              <a:gd name="textAreaLeft" fmla="*/ 0 w 686160"/>
              <a:gd name="textAreaRight" fmla="*/ 686880 w 686160"/>
              <a:gd name="textAreaTop" fmla="*/ 0 h 646200"/>
              <a:gd name="textAreaBottom" fmla="*/ 646920 h 646200"/>
            </a:gdLst>
            <a:ahLst/>
            <a:cxnLst/>
            <a:rect l="textAreaLeft" t="textAreaTop" r="textAreaRight" b="textAreaBottom"/>
            <a:pathLst>
              <a:path w="485140" h="457200">
                <a:moveTo>
                  <a:pt x="363474" y="228582"/>
                </a:moveTo>
                <a:lnTo>
                  <a:pt x="121157" y="228582"/>
                </a:lnTo>
                <a:lnTo>
                  <a:pt x="121157" y="457165"/>
                </a:lnTo>
                <a:lnTo>
                  <a:pt x="363474" y="457165"/>
                </a:lnTo>
                <a:lnTo>
                  <a:pt x="363474" y="228582"/>
                </a:lnTo>
                <a:close/>
              </a:path>
              <a:path w="485140" h="457200">
                <a:moveTo>
                  <a:pt x="242316" y="0"/>
                </a:moveTo>
                <a:lnTo>
                  <a:pt x="0" y="228582"/>
                </a:lnTo>
                <a:lnTo>
                  <a:pt x="484631" y="228582"/>
                </a:lnTo>
                <a:lnTo>
                  <a:pt x="242316" y="0"/>
                </a:lnTo>
                <a:close/>
              </a:path>
            </a:pathLst>
          </a:custGeom>
          <a:solidFill>
            <a:srgbClr val="D0CECE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2" name="object 111"/>
          <p:cNvSpPr/>
          <p:nvPr/>
        </p:nvSpPr>
        <p:spPr>
          <a:xfrm>
            <a:off x="9372600" y="5715000"/>
            <a:ext cx="5028840" cy="1792800"/>
          </a:xfrm>
          <a:prstGeom prst="rect">
            <a:avLst/>
          </a:prstGeom>
          <a:solidFill>
            <a:srgbClr val="E2F0D9"/>
          </a:solidFill>
          <a:ln w="25560">
            <a:solidFill>
              <a:srgbClr val="54823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2400" rIns="0" bIns="0" anchor="t">
            <a:spAutoFit/>
          </a:bodyPr>
          <a:lstStyle/>
          <a:p>
            <a:pPr marL="245880" indent="-95760" algn="just">
              <a:lnSpc>
                <a:spcPct val="100000"/>
              </a:lnSpc>
              <a:spcBef>
                <a:spcPts val="255"/>
              </a:spcBef>
              <a:tabLst>
                <a:tab pos="0" algn="l"/>
              </a:tabLst>
            </a:pPr>
            <a:r>
              <a:rPr lang="en-US" sz="2200" b="1" u="none" strike="noStrike" spc="-15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Energy </a:t>
            </a:r>
            <a:r>
              <a:rPr lang="en-US" sz="2200" b="1" u="none" strike="noStrike" spc="-1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Recovery</a:t>
            </a:r>
            <a:r>
              <a:rPr lang="en-US" sz="2200" b="1" u="none" strike="noStrike" spc="-2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1" u="none" strike="noStrike" spc="-10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demonstrated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2760" indent="33120" algn="just">
              <a:lnSpc>
                <a:spcPct val="101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en-US" sz="2200" b="0" u="none" strike="noStrike" spc="-5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great </a:t>
            </a:r>
            <a:r>
              <a:rPr lang="en-US" sz="2200" b="0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achievements </a:t>
            </a:r>
            <a:r>
              <a:rPr lang="en-US" sz="2200" b="0" u="none" strike="noStrike" spc="-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on </a:t>
            </a:r>
            <a:r>
              <a:rPr lang="en-US" sz="2200" b="0" u="none" strike="noStrike" spc="-3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all </a:t>
            </a:r>
            <a:r>
              <a:rPr lang="en-US" sz="2200" b="0" u="none" strike="noStrike" spc="-8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aspects  </a:t>
            </a:r>
            <a:r>
              <a:rPr lang="en-US" sz="2200" b="0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and large </a:t>
            </a:r>
            <a:r>
              <a:rPr lang="en-US" sz="2200" b="0" u="none" strike="noStrike" spc="-7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research </a:t>
            </a:r>
            <a:r>
              <a:rPr lang="en-US" sz="2200" b="0" u="none" strike="noStrike" spc="-40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infrastructures  </a:t>
            </a:r>
            <a:r>
              <a:rPr lang="en-US" sz="2200" b="0" u="none" strike="noStrike" spc="-91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based </a:t>
            </a:r>
            <a:r>
              <a:rPr lang="en-US" sz="2200" b="0" u="none" strike="noStrike" spc="-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on </a:t>
            </a:r>
            <a:r>
              <a:rPr lang="en-US" sz="2200" b="0" u="none" strike="noStrike" spc="-96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Energy Recovery systems  </a:t>
            </a:r>
            <a:r>
              <a:rPr lang="en-US" sz="2200" b="0" u="none" strike="noStrike" spc="-8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have </a:t>
            </a:r>
            <a:r>
              <a:rPr lang="en-US" sz="2200" b="0" u="none" strike="noStrike" spc="-6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been </a:t>
            </a:r>
            <a:r>
              <a:rPr lang="en-US" sz="2200" b="0" u="none" strike="noStrike" spc="-4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operated</a:t>
            </a:r>
            <a:r>
              <a:rPr lang="en-US" sz="2200" b="0" u="none" strike="noStrike" spc="-105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0" u="none" strike="noStrike" spc="-74">
                <a:solidFill>
                  <a:srgbClr val="548235"/>
                </a:solidFill>
                <a:effectLst/>
                <a:uFillTx/>
                <a:latin typeface="Arial"/>
                <a:ea typeface="DejaVu Sans"/>
              </a:rPr>
              <a:t>successfully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3" name="object 112"/>
          <p:cNvSpPr/>
          <p:nvPr/>
        </p:nvSpPr>
        <p:spPr>
          <a:xfrm>
            <a:off x="9594720" y="3013560"/>
            <a:ext cx="4349520" cy="1785240"/>
          </a:xfrm>
          <a:prstGeom prst="rect">
            <a:avLst/>
          </a:prstGeom>
          <a:solidFill>
            <a:srgbClr val="FFE7D2"/>
          </a:solidFill>
          <a:ln w="25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3120" rIns="0" bIns="0" anchor="t">
            <a:spAutoFit/>
          </a:bodyPr>
          <a:lstStyle/>
          <a:p>
            <a:pPr marL="685080">
              <a:lnSpc>
                <a:spcPct val="100000"/>
              </a:lnSpc>
              <a:spcBef>
                <a:spcPts val="261"/>
              </a:spcBef>
            </a:pPr>
            <a:r>
              <a:rPr lang="en-US" sz="2100" b="1" u="none" strike="noStrike" spc="-176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bERLinPro </a:t>
            </a:r>
            <a:r>
              <a:rPr lang="en-US" sz="2100" b="0" u="none" strike="noStrike" spc="2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&amp;</a:t>
            </a:r>
            <a:r>
              <a:rPr lang="en-US" sz="2100" b="0" u="none" strike="noStrike" spc="-5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100" b="1" u="none" strike="noStrike" spc="-27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PERLE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8760" indent="-1440" algn="ctr">
              <a:lnSpc>
                <a:spcPct val="100000"/>
              </a:lnSpc>
              <a:spcBef>
                <a:spcPts val="570"/>
              </a:spcBef>
              <a:tabLst>
                <a:tab pos="0" algn="l"/>
              </a:tabLst>
            </a:pPr>
            <a:r>
              <a:rPr lang="en-US" sz="2100" b="0" u="none" strike="noStrike" spc="-6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essential </a:t>
            </a:r>
            <a:r>
              <a:rPr lang="en-US" sz="2100" b="0" u="none" strike="noStrike" spc="-5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accelerator </a:t>
            </a:r>
            <a:r>
              <a:rPr lang="en-US" sz="2100" b="0" u="none" strike="noStrike" spc="-13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R&amp;D </a:t>
            </a:r>
            <a:r>
              <a:rPr lang="en-US" sz="2100" b="0" u="none" strike="noStrike" spc="-7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labs </a:t>
            </a:r>
            <a:r>
              <a:rPr lang="en-US" sz="2100" b="0" u="none" strike="noStrike" spc="6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with  </a:t>
            </a:r>
            <a:r>
              <a:rPr lang="en-US" sz="21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ambitions </a:t>
            </a:r>
            <a:r>
              <a:rPr lang="en-US" sz="2100" b="0" u="none" strike="noStrike" spc="-5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overlapping </a:t>
            </a:r>
            <a:r>
              <a:rPr lang="en-US" sz="2100" b="0" u="none" strike="noStrike" spc="6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with </a:t>
            </a:r>
            <a:r>
              <a:rPr lang="en-US" sz="2100" b="0" u="none" strike="noStrike" spc="-5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those</a:t>
            </a:r>
            <a:r>
              <a:rPr lang="en-US" sz="2100" b="0" u="none" strike="noStrike" spc="-249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100" b="0" u="none" strike="noStrike" spc="-6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of  </a:t>
            </a:r>
            <a:r>
              <a:rPr lang="en-US" sz="2100" b="0" u="none" strike="noStrike" spc="-1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2100" b="0" u="none" strike="noStrike" spc="-3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particle </a:t>
            </a:r>
            <a:r>
              <a:rPr lang="en-US" sz="2100" b="0" u="none" strike="noStrike" spc="-8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physics</a:t>
            </a:r>
            <a:r>
              <a:rPr lang="en-US" sz="2100" b="0" u="none" strike="noStrike" spc="-20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1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community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58760" algn="ctr">
              <a:lnSpc>
                <a:spcPct val="100000"/>
              </a:lnSpc>
              <a:spcBef>
                <a:spcPts val="624"/>
              </a:spcBef>
              <a:tabLst>
                <a:tab pos="0" algn="l"/>
              </a:tabLst>
            </a:pPr>
            <a:r>
              <a:rPr lang="en-US" sz="2100" b="0" i="1" u="none" strike="noStrike" spc="-4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towards </a:t>
            </a:r>
            <a:r>
              <a:rPr lang="en-US" sz="2100" b="0" i="1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high</a:t>
            </a:r>
            <a:r>
              <a:rPr lang="en-US" sz="2100" b="0" i="1" u="none" strike="noStrike" spc="-11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100" b="0" i="1" u="none" strike="noStrike" spc="-5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power</a:t>
            </a:r>
            <a:endParaRPr lang="en-US" sz="21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4" name="object 113"/>
          <p:cNvSpPr/>
          <p:nvPr/>
        </p:nvSpPr>
        <p:spPr>
          <a:xfrm>
            <a:off x="6288840" y="4837680"/>
            <a:ext cx="680760" cy="455400"/>
          </a:xfrm>
          <a:custGeom>
            <a:avLst/>
            <a:gdLst>
              <a:gd name="textAreaLeft" fmla="*/ 0 w 680760"/>
              <a:gd name="textAreaRight" fmla="*/ 681480 w 680760"/>
              <a:gd name="textAreaTop" fmla="*/ 0 h 455400"/>
              <a:gd name="textAreaBottom" fmla="*/ 456120 h 455400"/>
            </a:gdLst>
            <a:ahLst/>
            <a:cxnLst/>
            <a:rect l="textAreaLeft" t="textAreaTop" r="textAreaRight" b="textAreaBottom"/>
            <a:pathLst>
              <a:path w="443229" h="296544">
                <a:moveTo>
                  <a:pt x="144000" y="0"/>
                </a:moveTo>
                <a:lnTo>
                  <a:pt x="0" y="0"/>
                </a:lnTo>
                <a:lnTo>
                  <a:pt x="0" y="287999"/>
                </a:lnTo>
                <a:lnTo>
                  <a:pt x="33479" y="288359"/>
                </a:lnTo>
                <a:lnTo>
                  <a:pt x="54000" y="289079"/>
                </a:lnTo>
                <a:lnTo>
                  <a:pt x="74160" y="289439"/>
                </a:lnTo>
                <a:lnTo>
                  <a:pt x="141839" y="292319"/>
                </a:lnTo>
                <a:lnTo>
                  <a:pt x="165600" y="293759"/>
                </a:lnTo>
                <a:lnTo>
                  <a:pt x="205920" y="295559"/>
                </a:lnTo>
                <a:lnTo>
                  <a:pt x="234360" y="296279"/>
                </a:lnTo>
                <a:lnTo>
                  <a:pt x="442800" y="296279"/>
                </a:lnTo>
                <a:lnTo>
                  <a:pt x="442800" y="8280"/>
                </a:lnTo>
                <a:lnTo>
                  <a:pt x="378360" y="8280"/>
                </a:lnTo>
                <a:lnTo>
                  <a:pt x="338400" y="7199"/>
                </a:lnTo>
                <a:lnTo>
                  <a:pt x="309600" y="5759"/>
                </a:lnTo>
                <a:lnTo>
                  <a:pt x="285840" y="4319"/>
                </a:lnTo>
                <a:lnTo>
                  <a:pt x="218160" y="1440"/>
                </a:lnTo>
                <a:lnTo>
                  <a:pt x="198000" y="1079"/>
                </a:lnTo>
                <a:lnTo>
                  <a:pt x="177479" y="359"/>
                </a:lnTo>
                <a:lnTo>
                  <a:pt x="144000" y="0"/>
                </a:lnTo>
                <a:close/>
              </a:path>
            </a:pathLst>
          </a:custGeom>
          <a:solidFill>
            <a:srgbClr val="F6FF7B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5" name="object 114"/>
          <p:cNvSpPr/>
          <p:nvPr/>
        </p:nvSpPr>
        <p:spPr>
          <a:xfrm>
            <a:off x="7048800" y="5918040"/>
            <a:ext cx="822600" cy="482760"/>
          </a:xfrm>
          <a:custGeom>
            <a:avLst/>
            <a:gdLst>
              <a:gd name="textAreaLeft" fmla="*/ 0 w 822600"/>
              <a:gd name="textAreaRight" fmla="*/ 823320 w 822600"/>
              <a:gd name="textAreaTop" fmla="*/ 0 h 482760"/>
              <a:gd name="textAreaBottom" fmla="*/ 483480 h 482760"/>
            </a:gdLst>
            <a:ahLst/>
            <a:cxnLst/>
            <a:rect l="textAreaLeft" t="textAreaTop" r="textAreaRight" b="textAreaBottom"/>
            <a:pathLst>
              <a:path w="535304" h="314325">
                <a:moveTo>
                  <a:pt x="144000" y="0"/>
                </a:moveTo>
                <a:lnTo>
                  <a:pt x="0" y="0"/>
                </a:lnTo>
                <a:lnTo>
                  <a:pt x="0" y="288000"/>
                </a:lnTo>
                <a:lnTo>
                  <a:pt x="46080" y="306360"/>
                </a:lnTo>
                <a:lnTo>
                  <a:pt x="98640" y="313199"/>
                </a:lnTo>
                <a:lnTo>
                  <a:pt x="134640" y="314280"/>
                </a:lnTo>
                <a:lnTo>
                  <a:pt x="278640" y="314280"/>
                </a:lnTo>
                <a:lnTo>
                  <a:pt x="310680" y="313199"/>
                </a:lnTo>
                <a:lnTo>
                  <a:pt x="335160" y="312120"/>
                </a:lnTo>
                <a:lnTo>
                  <a:pt x="359641" y="310680"/>
                </a:lnTo>
                <a:lnTo>
                  <a:pt x="390601" y="309600"/>
                </a:lnTo>
                <a:lnTo>
                  <a:pt x="413010" y="308519"/>
                </a:lnTo>
                <a:lnTo>
                  <a:pt x="504720" y="308519"/>
                </a:lnTo>
                <a:lnTo>
                  <a:pt x="520920" y="308160"/>
                </a:lnTo>
                <a:lnTo>
                  <a:pt x="534960" y="307080"/>
                </a:lnTo>
                <a:lnTo>
                  <a:pt x="534960" y="23051"/>
                </a:lnTo>
                <a:lnTo>
                  <a:pt x="209160" y="23040"/>
                </a:lnTo>
                <a:lnTo>
                  <a:pt x="190080" y="18360"/>
                </a:lnTo>
                <a:lnTo>
                  <a:pt x="172081" y="12600"/>
                </a:lnTo>
                <a:lnTo>
                  <a:pt x="144000" y="0"/>
                </a:lnTo>
                <a:close/>
              </a:path>
              <a:path w="535304" h="314325">
                <a:moveTo>
                  <a:pt x="469440" y="18360"/>
                </a:moveTo>
                <a:lnTo>
                  <a:pt x="319680" y="18360"/>
                </a:lnTo>
                <a:lnTo>
                  <a:pt x="246600" y="21600"/>
                </a:lnTo>
                <a:lnTo>
                  <a:pt x="215640" y="22680"/>
                </a:lnTo>
                <a:lnTo>
                  <a:pt x="209332" y="23051"/>
                </a:lnTo>
                <a:lnTo>
                  <a:pt x="534960" y="23051"/>
                </a:lnTo>
                <a:lnTo>
                  <a:pt x="534960" y="19080"/>
                </a:lnTo>
                <a:lnTo>
                  <a:pt x="479040" y="19080"/>
                </a:lnTo>
                <a:lnTo>
                  <a:pt x="469440" y="18360"/>
                </a:lnTo>
                <a:close/>
              </a:path>
            </a:pathLst>
          </a:custGeom>
          <a:solidFill>
            <a:srgbClr val="F6FF7B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6" name="Rectangle 335"/>
          <p:cNvSpPr/>
          <p:nvPr/>
        </p:nvSpPr>
        <p:spPr>
          <a:xfrm rot="1800000">
            <a:off x="3441960" y="3348000"/>
            <a:ext cx="2377440" cy="31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0" u="none" strike="noStrike">
                <a:solidFill>
                  <a:srgbClr val="800080"/>
                </a:solidFill>
                <a:effectLst/>
                <a:uFillTx/>
                <a:latin typeface="Arial"/>
              </a:rPr>
              <a:t>Power = Energy x Current</a:t>
            </a:r>
            <a:endParaRPr lang="en-US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2"/>
              </a:rPr>
              <a:t>PERLE@IJCLab</a:t>
            </a: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 Orsay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8" name="object 115"/>
          <p:cNvSpPr/>
          <p:nvPr/>
        </p:nvSpPr>
        <p:spPr>
          <a:xfrm>
            <a:off x="14973120" y="7616520"/>
            <a:ext cx="223560" cy="150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900" b="0" u="none" strike="noStrike" spc="-54">
                <a:solidFill>
                  <a:srgbClr val="898989"/>
                </a:solidFill>
                <a:effectLst/>
                <a:uFillTx/>
                <a:latin typeface="Arial"/>
                <a:ea typeface="DejaVu Sans"/>
              </a:rPr>
              <a:t>37</a:t>
            </a:r>
            <a:endParaRPr lang="en-US" sz="9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9" name="object 117"/>
          <p:cNvSpPr/>
          <p:nvPr/>
        </p:nvSpPr>
        <p:spPr>
          <a:xfrm>
            <a:off x="2345040" y="2259360"/>
            <a:ext cx="12612240" cy="53582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40" name="object 118"/>
          <p:cNvSpPr/>
          <p:nvPr/>
        </p:nvSpPr>
        <p:spPr>
          <a:xfrm>
            <a:off x="2471400" y="3455640"/>
            <a:ext cx="2458440" cy="65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360" rIns="0" bIns="0" anchor="t">
            <a:spAutoFit/>
          </a:bodyPr>
          <a:lstStyle/>
          <a:p>
            <a:pPr marL="12600">
              <a:lnSpc>
                <a:spcPct val="101000"/>
              </a:lnSpc>
              <a:spcBef>
                <a:spcPts val="74"/>
              </a:spcBef>
            </a:pPr>
            <a:r>
              <a:rPr lang="en-US" sz="1400" b="0" i="1" u="none" strike="noStrike" spc="-11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multi-turn </a:t>
            </a:r>
            <a:r>
              <a:rPr lang="en-US" sz="1400" b="0" i="1" u="none" strike="noStrike" spc="-235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ERL </a:t>
            </a:r>
            <a:r>
              <a:rPr lang="en-US" sz="1400" b="0" i="1" u="none" strike="noStrike" spc="-91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based  </a:t>
            </a:r>
            <a:r>
              <a:rPr lang="en-US" sz="1400" b="0" i="1" u="none" strike="noStrike" spc="-65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on </a:t>
            </a:r>
            <a:r>
              <a:rPr lang="en-US" sz="1400" b="0" i="1" u="none" strike="noStrike" spc="-255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SRF</a:t>
            </a:r>
            <a:r>
              <a:rPr lang="en-US" sz="1400" b="0" i="1" u="none" strike="noStrike" spc="-249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400" b="0" i="1" u="none" strike="noStrike" spc="-54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technology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26"/>
              </a:spcBef>
            </a:pPr>
            <a:r>
              <a:rPr lang="en-US" sz="1400" b="0" i="1" u="none" strike="noStrike" spc="-40">
                <a:solidFill>
                  <a:srgbClr val="FF6700"/>
                </a:solidFill>
                <a:effectLst/>
                <a:uFillTx/>
                <a:latin typeface="Arial"/>
                <a:ea typeface="DejaVu Sans"/>
              </a:rPr>
              <a:t>(3-turns)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1" name="object 119"/>
          <p:cNvSpPr/>
          <p:nvPr/>
        </p:nvSpPr>
        <p:spPr>
          <a:xfrm>
            <a:off x="5094360" y="3726000"/>
            <a:ext cx="853560" cy="659520"/>
          </a:xfrm>
          <a:custGeom>
            <a:avLst/>
            <a:gdLst>
              <a:gd name="textAreaLeft" fmla="*/ 0 w 853560"/>
              <a:gd name="textAreaRight" fmla="*/ 854280 w 853560"/>
              <a:gd name="textAreaTop" fmla="*/ 0 h 659520"/>
              <a:gd name="textAreaBottom" fmla="*/ 660240 h 659520"/>
            </a:gdLst>
            <a:ahLst/>
            <a:cxnLst/>
            <a:rect l="textAreaLeft" t="textAreaTop" r="textAreaRight" b="textAreaBottom"/>
            <a:pathLst>
              <a:path w="530860" h="410844">
                <a:moveTo>
                  <a:pt x="0" y="0"/>
                </a:moveTo>
                <a:lnTo>
                  <a:pt x="59748" y="18261"/>
                </a:lnTo>
                <a:lnTo>
                  <a:pt x="114385" y="38152"/>
                </a:lnTo>
                <a:lnTo>
                  <a:pt x="163909" y="59672"/>
                </a:lnTo>
                <a:lnTo>
                  <a:pt x="208322" y="82821"/>
                </a:lnTo>
                <a:lnTo>
                  <a:pt x="247623" y="107599"/>
                </a:lnTo>
                <a:lnTo>
                  <a:pt x="281812" y="134006"/>
                </a:lnTo>
                <a:lnTo>
                  <a:pt x="310889" y="162042"/>
                </a:lnTo>
                <a:lnTo>
                  <a:pt x="334854" y="191708"/>
                </a:lnTo>
                <a:lnTo>
                  <a:pt x="367449" y="255925"/>
                </a:lnTo>
                <a:lnTo>
                  <a:pt x="312474" y="266513"/>
                </a:lnTo>
                <a:lnTo>
                  <a:pt x="459950" y="410442"/>
                </a:lnTo>
                <a:lnTo>
                  <a:pt x="526339" y="235140"/>
                </a:lnTo>
                <a:lnTo>
                  <a:pt x="475374" y="235140"/>
                </a:lnTo>
                <a:lnTo>
                  <a:pt x="449989" y="202161"/>
                </a:lnTo>
                <a:lnTo>
                  <a:pt x="421037" y="171502"/>
                </a:lnTo>
                <a:lnTo>
                  <a:pt x="388519" y="143164"/>
                </a:lnTo>
                <a:lnTo>
                  <a:pt x="352436" y="117146"/>
                </a:lnTo>
                <a:lnTo>
                  <a:pt x="312786" y="93449"/>
                </a:lnTo>
                <a:lnTo>
                  <a:pt x="269570" y="72072"/>
                </a:lnTo>
                <a:lnTo>
                  <a:pt x="222788" y="53017"/>
                </a:lnTo>
                <a:lnTo>
                  <a:pt x="172440" y="36281"/>
                </a:lnTo>
                <a:lnTo>
                  <a:pt x="118526" y="21867"/>
                </a:lnTo>
                <a:lnTo>
                  <a:pt x="61046" y="9773"/>
                </a:lnTo>
                <a:lnTo>
                  <a:pt x="0" y="0"/>
                </a:lnTo>
                <a:close/>
              </a:path>
              <a:path w="530860" h="410844">
                <a:moveTo>
                  <a:pt x="530349" y="224552"/>
                </a:moveTo>
                <a:lnTo>
                  <a:pt x="475374" y="235140"/>
                </a:lnTo>
                <a:lnTo>
                  <a:pt x="526339" y="235140"/>
                </a:lnTo>
                <a:lnTo>
                  <a:pt x="530349" y="224552"/>
                </a:lnTo>
                <a:close/>
              </a:path>
            </a:pathLst>
          </a:custGeom>
          <a:solidFill>
            <a:srgbClr val="FF67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42" name="object 120"/>
          <p:cNvSpPr/>
          <p:nvPr/>
        </p:nvSpPr>
        <p:spPr>
          <a:xfrm>
            <a:off x="6126840" y="6399720"/>
            <a:ext cx="8363160" cy="23292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ts val="1831"/>
              </a:lnSpc>
            </a:pPr>
            <a:r>
              <a:rPr lang="en-US" sz="2200" b="1" u="none" strike="noStrike" spc="-27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PERLE </a:t>
            </a:r>
            <a:r>
              <a:rPr lang="en-US" sz="2200" b="1" u="none" strike="noStrike" spc="-6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will </a:t>
            </a:r>
            <a:r>
              <a:rPr lang="en-US" sz="2200" b="1" u="none" strike="noStrike" spc="-105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demonstrate high-power </a:t>
            </a:r>
            <a:r>
              <a:rPr lang="en-US" sz="2200" b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multi-turn</a:t>
            </a:r>
            <a:r>
              <a:rPr lang="en-US" sz="2200" b="1" u="none" strike="noStrike" spc="-4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2200" b="1" u="none" strike="noStrike" spc="-286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ERL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3" name="object 121"/>
          <p:cNvSpPr/>
          <p:nvPr/>
        </p:nvSpPr>
        <p:spPr>
          <a:xfrm>
            <a:off x="6140880" y="6748200"/>
            <a:ext cx="7733160" cy="2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t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en-US" sz="1800" b="0" i="1" u="none" strike="noStrike" spc="-7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small-scale </a:t>
            </a:r>
            <a:r>
              <a:rPr lang="en-US" sz="1800" b="0" i="1" u="none" strike="noStrike" spc="-34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prototype </a:t>
            </a:r>
            <a:r>
              <a:rPr lang="en-US" sz="1800" b="0" i="1" u="none" strike="noStrike" spc="-1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for </a:t>
            </a:r>
            <a:r>
              <a:rPr lang="en-US" sz="1800" b="0" i="1" u="none" strike="noStrike" spc="-7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numerous </a:t>
            </a:r>
            <a:r>
              <a:rPr lang="en-US" sz="1800" b="0" i="1" u="none" strike="noStrike" spc="-21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LHeC </a:t>
            </a:r>
            <a:r>
              <a:rPr lang="en-US" sz="1800" b="0" i="1" u="none" strike="noStrike" spc="-119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key</a:t>
            </a:r>
            <a:r>
              <a:rPr lang="en-US" sz="1800" b="0" i="1" u="none" strike="noStrike" spc="-130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 </a:t>
            </a:r>
            <a:r>
              <a:rPr lang="en-US" sz="1800" b="0" i="1" u="none" strike="noStrike" spc="-71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technologies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4" name="object 122"/>
          <p:cNvSpPr/>
          <p:nvPr/>
        </p:nvSpPr>
        <p:spPr>
          <a:xfrm>
            <a:off x="978120" y="1382400"/>
            <a:ext cx="6793920" cy="1238760"/>
          </a:xfrm>
          <a:prstGeom prst="rect">
            <a:avLst/>
          </a:prstGeom>
          <a:solidFill>
            <a:srgbClr val="FBE5D6"/>
          </a:solidFill>
          <a:ln w="2844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2400" rIns="0" bIns="0" anchor="t">
            <a:spAutoFit/>
          </a:bodyPr>
          <a:lstStyle/>
          <a:p>
            <a:pPr marL="90720">
              <a:lnSpc>
                <a:spcPts val="1911"/>
              </a:lnSpc>
              <a:spcBef>
                <a:spcPts val="255"/>
              </a:spcBef>
            </a:pPr>
            <a:r>
              <a:rPr lang="en-US" sz="24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growing </a:t>
            </a:r>
            <a:r>
              <a:rPr lang="en-US" sz="2400" b="0" u="none" strike="noStrike" spc="-3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international </a:t>
            </a:r>
            <a:r>
              <a:rPr lang="en-US" sz="24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collaboration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0720">
              <a:lnSpc>
                <a:spcPts val="1896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0720">
              <a:lnSpc>
                <a:spcPts val="1896"/>
              </a:lnSpc>
            </a:pPr>
            <a:r>
              <a:rPr lang="en-US" sz="2400" b="0" u="none" strike="noStrike" spc="-79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design, </a:t>
            </a:r>
            <a:r>
              <a:rPr lang="en-US" sz="24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build </a:t>
            </a:r>
            <a:r>
              <a:rPr lang="en-US" sz="2400" b="0" u="none" strike="noStrike" spc="-7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and </a:t>
            </a:r>
            <a:r>
              <a:rPr lang="en-US" sz="2400" b="0" u="none" strike="noStrike" spc="-4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operation this </a:t>
            </a:r>
            <a:r>
              <a:rPr lang="en-US" sz="2400" b="0" u="none" strike="noStrike" spc="-10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decade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0720">
              <a:lnSpc>
                <a:spcPts val="1896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0720">
              <a:lnSpc>
                <a:spcPts val="1896"/>
              </a:lnSpc>
            </a:pPr>
            <a:r>
              <a:rPr lang="en-US" sz="2400" b="0" u="none" strike="noStrike" spc="-1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for </a:t>
            </a:r>
            <a:r>
              <a:rPr lang="en-US" sz="2400" b="0" u="none" strike="noStrike" spc="-10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2400" b="0" u="none" strike="noStrike" spc="-156" baseline="2500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+</a:t>
            </a:r>
            <a:r>
              <a:rPr lang="en-US" sz="2400" b="0" u="none" strike="noStrike" spc="-10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e</a:t>
            </a:r>
            <a:r>
              <a:rPr lang="en-US" sz="2400" b="0" u="none" strike="noStrike" spc="-156" baseline="2500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- </a:t>
            </a:r>
            <a:r>
              <a:rPr lang="en-US" sz="2400" b="0" u="none" strike="noStrike" spc="-7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and </a:t>
            </a:r>
            <a:r>
              <a:rPr lang="en-US" sz="2400" b="0" u="none" strike="noStrike" spc="-65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ep/eA </a:t>
            </a:r>
            <a:r>
              <a:rPr lang="en-US" sz="2400" b="0" u="none" strike="noStrike" spc="-230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HEP </a:t>
            </a:r>
            <a:r>
              <a:rPr lang="en-US" sz="2400" b="0" u="none" strike="noStrike" spc="-51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collider </a:t>
            </a:r>
            <a:r>
              <a:rPr lang="en-US" sz="2400" b="0" u="none" strike="noStrike" spc="-54">
                <a:solidFill>
                  <a:srgbClr val="C00000"/>
                </a:solidFill>
                <a:effectLst/>
                <a:uFillTx/>
                <a:latin typeface="Arial"/>
                <a:ea typeface="DejaVu Sans"/>
              </a:rPr>
              <a:t>applications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370" b="1" u="none" strike="noStrike">
                <a:solidFill>
                  <a:srgbClr val="FF9900"/>
                </a:solidFill>
                <a:effectLst/>
                <a:uFillTx/>
                <a:latin typeface="Arial"/>
                <a:ea typeface="DejaVu Sans"/>
              </a:rPr>
              <a:t>Literature</a:t>
            </a:r>
            <a:endParaRPr lang="en-US" sz="43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Espace réservé du numéro de diapositive 4_ 1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6C66D004-59D8-4124-B329-30FC3ACA3939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3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63000" y="1226160"/>
            <a:ext cx="14352120" cy="70878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This talk uses material shown at the </a:t>
            </a: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2"/>
              </a:rPr>
              <a:t>ESSPU Symposium in Venice in June 2025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3"/>
              </a:rPr>
              <a:t>Linear Colliders at CERN by Steinar Stapnes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4"/>
              </a:rPr>
              <a:t>A Linear Collider Vision - future perspectives with advanced technologies 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lvl="1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400" dirty="0">
                <a:solidFill>
                  <a:srgbClr val="0000EE"/>
                </a:solidFill>
                <a:latin typeface="Arial"/>
                <a:ea typeface="DejaVu Sans"/>
              </a:rPr>
              <a:t>   </a:t>
            </a: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</a:rPr>
              <a:t>by Jenny List</a:t>
            </a:r>
            <a:endParaRPr lang="en-US" sz="2400" b="0" u="sng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5"/>
              </a:rPr>
              <a:t>LEP3 by Teijinder Virdee 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6"/>
              </a:rPr>
              <a:t>LHeC by Jorgen d'Hondt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7"/>
              </a:rPr>
              <a:t>Muon Collider by Daniel Schulte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FF"/>
                </a:solidFill>
                <a:effectLst/>
                <a:uFillTx/>
                <a:latin typeface="Arial"/>
                <a:ea typeface="DejaVu Sans"/>
              </a:rPr>
              <a:t>For an assessment of the status of the projects see </a:t>
            </a:r>
            <a:r>
              <a:rPr lang="en-US" sz="2400" b="0" u="sng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8"/>
              </a:rPr>
              <a:t>Report by ESG WG2a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</a:rPr>
              <a:t>Further literature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9"/>
              </a:rPr>
              <a:t>From HERA to LHeC by Max Klein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0"/>
              </a:rPr>
              <a:t>Physics at the high energy muon collider by Roberto Franceschini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1"/>
              </a:rPr>
              <a:t>Muon collider forum report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3"/>
              </a:rPr>
              <a:t>A Linear Collider as future project for CERN - Scientific motivation and accelerator development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lvl="1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</a:rPr>
              <a:t>  by Angeles Faus-Golfe (and R.P.)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2"/>
              </a:rPr>
              <a:t>Overview of Wakefield acceleration by Marlene Turner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 err="1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3"/>
              </a:rPr>
              <a:t>LCVision</a:t>
            </a: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3"/>
              </a:rPr>
              <a:t> paper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14"/>
              </a:rPr>
              <a:t>LCF@CERN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E7F7CED-3CBE-41B0-9E35-F3CAA8BD2033}" type="slidenum">
              <a:rPr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1216440" y="175680"/>
            <a:ext cx="14119560" cy="58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3040" b="1" u="none" strike="noStrike">
                <a:solidFill>
                  <a:srgbClr val="FF6633"/>
                </a:solidFill>
                <a:effectLst/>
                <a:uFillTx/>
                <a:latin typeface="Arial"/>
                <a:ea typeface="DejaVu Sans"/>
              </a:rPr>
              <a:t>LHeC Role in Strategy </a:t>
            </a:r>
            <a:endParaRPr lang="en-US" sz="304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6" name="Picture 345"/>
          <p:cNvPicPr/>
          <p:nvPr/>
        </p:nvPicPr>
        <p:blipFill>
          <a:blip r:embed="rId2"/>
          <a:stretch/>
        </p:blipFill>
        <p:spPr>
          <a:xfrm>
            <a:off x="381600" y="999000"/>
            <a:ext cx="15306840" cy="7086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7" name="Rectangle 346"/>
          <p:cNvSpPr/>
          <p:nvPr/>
        </p:nvSpPr>
        <p:spPr>
          <a:xfrm>
            <a:off x="3403800" y="7507800"/>
            <a:ext cx="8751600" cy="1035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LHeC could/would act as a bridge between major colliders at CERN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“Always collisions at CERN”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ldNum" idx="10"/>
          </p:nvPr>
        </p:nvSpPr>
        <p:spPr>
          <a:xfrm>
            <a:off x="14878800" y="8244000"/>
            <a:ext cx="161640" cy="25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fld id="{940D9A6A-FB05-468D-B0FB-5B95AC8FD6F7}" type="slidenum"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4</a:t>
            </a:fld>
            <a:endParaRPr lang="en-US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25240" y="1522080"/>
            <a:ext cx="14639040" cy="57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3603"/>
              </a:spcBef>
              <a:buNone/>
              <a:tabLst>
                <a:tab pos="0" algn="l"/>
              </a:tabLst>
            </a:pPr>
            <a:r>
              <a:rPr lang="en-FR" sz="2800" b="1" u="none" strike="noStrike">
                <a:solidFill>
                  <a:srgbClr val="EB4690"/>
                </a:solidFill>
                <a:effectLst/>
                <a:uFillTx/>
                <a:latin typeface="Arial"/>
                <a:ea typeface="DejaVu Sans"/>
              </a:rPr>
              <a:t>from </a:t>
            </a:r>
            <a:r>
              <a:rPr lang="en-FR" sz="2800" b="1" u="sng" strike="noStrike">
                <a:solidFill>
                  <a:srgbClr val="0000EE"/>
                </a:solidFill>
                <a:effectLst/>
                <a:uFillTx/>
                <a:latin typeface="Arial"/>
                <a:ea typeface="DejaVu Sans"/>
                <a:hlinkClick r:id="rId2"/>
              </a:rPr>
              <a:t>the remit of the European Strategy Group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Textplatzhalter 2"/>
          <p:cNvSpPr/>
          <p:nvPr/>
        </p:nvSpPr>
        <p:spPr>
          <a:xfrm>
            <a:off x="493200" y="2130480"/>
            <a:ext cx="14639040" cy="6382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309600" indent="-309600" defTabSz="1176840">
              <a:lnSpc>
                <a:spcPct val="100000"/>
              </a:lnSpc>
              <a:spcBef>
                <a:spcPts val="1545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aim of the Strategy update should be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to develop a visionary and concrete plan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that greatly advances human knowledge in fundamental physics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through the realisation of the next flagship project </a:t>
            </a:r>
            <a:r>
              <a:rPr lang="en-FR" sz="283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at CERN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.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9600" indent="-309600" defTabSz="1176840">
              <a:lnSpc>
                <a:spcPct val="100000"/>
              </a:lnSpc>
              <a:spcBef>
                <a:spcPts val="1545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Strategy update should include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preferred option for the next collider </a:t>
            </a:r>
            <a:r>
              <a:rPr lang="en-FR" sz="2830" b="1" u="none" strike="noStrike">
                <a:solidFill>
                  <a:srgbClr val="FF2F92"/>
                </a:solidFill>
                <a:effectLst/>
                <a:uFillTx/>
                <a:latin typeface="Arial"/>
                <a:ea typeface="DejaVu Sans"/>
              </a:rPr>
              <a:t>at CERN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9920" lvl="1" indent="-309600" defTabSz="1176840">
              <a:lnSpc>
                <a:spcPct val="100000"/>
              </a:lnSpc>
              <a:spcBef>
                <a:spcPts val="771"/>
              </a:spcBef>
              <a:buClr>
                <a:srgbClr val="000000"/>
              </a:buClr>
              <a:buFont typeface="Symbol" charset="2"/>
              <a:buChar char=""/>
              <a:tabLst>
                <a:tab pos="457560" algn="l"/>
              </a:tabLst>
            </a:pPr>
            <a:r>
              <a:rPr lang="en-FR" sz="283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and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prioritised </a:t>
            </a:r>
            <a:r>
              <a:rPr lang="en-FR" sz="283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alternative options</a:t>
            </a:r>
            <a:r>
              <a:rPr lang="en-FR" sz="2830" b="1" u="none" strike="noStrik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to be pursued if the chosen preferred plan turns out not to be feasible or competitive.</a:t>
            </a:r>
            <a:endParaRPr lang="en-US" sz="283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Remit of ESPPU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Synchrotron Radiation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55" name="Group 13"/>
          <p:cNvGrpSpPr/>
          <p:nvPr/>
        </p:nvGrpSpPr>
        <p:grpSpPr>
          <a:xfrm>
            <a:off x="1600200" y="3052800"/>
            <a:ext cx="4663080" cy="3372120"/>
            <a:chOff x="1600200" y="3052800"/>
            <a:chExt cx="4663080" cy="3372120"/>
          </a:xfrm>
        </p:grpSpPr>
        <p:sp>
          <p:nvSpPr>
            <p:cNvPr id="56" name="Rectangle 1"/>
            <p:cNvSpPr/>
            <p:nvPr/>
          </p:nvSpPr>
          <p:spPr>
            <a:xfrm>
              <a:off x="1600200" y="3052800"/>
              <a:ext cx="4663080" cy="3372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pic>
          <p:nvPicPr>
            <p:cNvPr id="57" name="Picture 16"/>
            <p:cNvPicPr/>
            <p:nvPr/>
          </p:nvPicPr>
          <p:blipFill>
            <a:blip r:embed="rId2"/>
            <a:stretch/>
          </p:blipFill>
          <p:spPr>
            <a:xfrm>
              <a:off x="1692360" y="3214080"/>
              <a:ext cx="4380840" cy="29196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8" name="Text Box 1"/>
          <p:cNvSpPr/>
          <p:nvPr/>
        </p:nvSpPr>
        <p:spPr>
          <a:xfrm>
            <a:off x="2516400" y="1708560"/>
            <a:ext cx="3963240" cy="76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200" b="0" u="sng" strike="noStrike">
                <a:solidFill>
                  <a:srgbClr val="0000FF"/>
                </a:solidFill>
                <a:effectLst/>
                <a:uFillTx/>
                <a:latin typeface="Arial"/>
                <a:ea typeface="Arial Unicode MS"/>
              </a:rPr>
              <a:t>Synchrotron Radiation</a:t>
            </a: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 Unicode MS"/>
              </a:rPr>
              <a:t> from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 Unicode MS"/>
              </a:rPr>
              <a:t>an electron in a magnetic field: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Text Box 8"/>
          <p:cNvSpPr/>
          <p:nvPr/>
        </p:nvSpPr>
        <p:spPr>
          <a:xfrm>
            <a:off x="914400" y="6950520"/>
            <a:ext cx="12801240" cy="14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algn="ctr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Arial Unicode MS"/>
              </a:rPr>
              <a:t>Energy loss must be avoided, minimised or compensated with clever methods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Arial Unicode MS"/>
              </a:rPr>
              <a:t>Paramount importance for collider design!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99"/>
              </a:spcBef>
            </a:pPr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  <a:ea typeface="Arial Unicode MS"/>
              </a:rPr>
              <a:t>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0" name="Picture 59"/>
          <p:cNvPicPr/>
          <p:nvPr/>
        </p:nvPicPr>
        <p:blipFill>
          <a:blip r:embed="rId3"/>
          <a:stretch/>
        </p:blipFill>
        <p:spPr>
          <a:xfrm>
            <a:off x="7931520" y="1708560"/>
            <a:ext cx="4034880" cy="1104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" name="Picture 60"/>
          <p:cNvPicPr/>
          <p:nvPr/>
        </p:nvPicPr>
        <p:blipFill>
          <a:blip r:embed="rId4"/>
          <a:stretch/>
        </p:blipFill>
        <p:spPr>
          <a:xfrm>
            <a:off x="7778880" y="5148360"/>
            <a:ext cx="4675680" cy="1104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2" name="Rectangle 61"/>
          <p:cNvSpPr/>
          <p:nvPr/>
        </p:nvSpPr>
        <p:spPr>
          <a:xfrm>
            <a:off x="7655040" y="1432440"/>
            <a:ext cx="4974480" cy="165744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698600" y="4835160"/>
            <a:ext cx="4974480" cy="165744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Emittance and Luminosity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5" name="Picture 64"/>
          <p:cNvPicPr/>
          <p:nvPr/>
        </p:nvPicPr>
        <p:blipFill>
          <a:blip r:embed="rId2"/>
          <a:stretch/>
        </p:blipFill>
        <p:spPr>
          <a:xfrm>
            <a:off x="694800" y="1774440"/>
            <a:ext cx="5440680" cy="5486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6" name="Graphic 65" descr="28§display§\epsilon = \gamma x^2 + 2\alpha xx' + \beta x'^2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7585560" y="1852200"/>
            <a:ext cx="5102280" cy="585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" name="TextBox 66"/>
          <p:cNvSpPr txBox="1"/>
          <p:nvPr/>
        </p:nvSpPr>
        <p:spPr>
          <a:xfrm>
            <a:off x="322200" y="6931800"/>
            <a:ext cx="6764400" cy="134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x=position on orbit z, x’ = dx/ds variation along orbit 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Same for y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Similar for 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=&gt; 6D phase space 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0600" y="1251000"/>
            <a:ext cx="7130160" cy="715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(Transversal) Phase space distribution of beam particles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(in Courant-Snyders Parameterisation)</a:t>
            </a:r>
            <a:endParaRPr lang="en-US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14560" y="1312200"/>
            <a:ext cx="236664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Ellipse Equation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07800" y="2674800"/>
            <a:ext cx="8145720" cy="21294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ε = is defined as beam emittance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1" u="none" strike="noStrike">
                <a:solidFill>
                  <a:srgbClr val="FF0000"/>
                </a:solidFill>
                <a:effectLst/>
                <a:uFillTx/>
                <a:latin typeface="Arial"/>
                <a:ea typeface="Arial"/>
              </a:rPr>
              <a:t>It is a constant around the orbit ! (Liouvilles’s theorem)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β = beta function of machine -&gt; beam envelope 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The size of a beam is given by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1" name="Graphic 70" descr="28§display§\sigma = \sqrt{\epsilon \beta}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11887200" y="4239000"/>
            <a:ext cx="1847160" cy="585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7651800" y="5016600"/>
            <a:ext cx="5723339" cy="429433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The luminosity (i.e. collision rate) Is given by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3" name="Picture 72"/>
          <p:cNvPicPr/>
          <p:nvPr/>
        </p:nvPicPr>
        <p:blipFill>
          <a:blip r:embed="rId7"/>
          <a:stretch/>
        </p:blipFill>
        <p:spPr>
          <a:xfrm>
            <a:off x="7687800" y="5594400"/>
            <a:ext cx="4462200" cy="1097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TextBox 73"/>
          <p:cNvSpPr txBox="1"/>
          <p:nvPr/>
        </p:nvSpPr>
        <p:spPr>
          <a:xfrm>
            <a:off x="12609000" y="5679000"/>
            <a:ext cx="2828160" cy="858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N</a:t>
            </a:r>
            <a:r>
              <a:rPr lang="en-US" sz="1800" b="0" u="none" strike="noStrike" baseline="-8000">
                <a:solidFill>
                  <a:srgbClr val="000000"/>
                </a:solidFill>
                <a:effectLst/>
                <a:uFillTx/>
                <a:latin typeface="Arial"/>
              </a:rPr>
              <a:t>b1,2</a:t>
            </a: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= particles/bunch</a:t>
            </a: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</a:t>
            </a:r>
            <a:r>
              <a:rPr lang="en-US" sz="1800" b="0" u="none" strike="noStrike" baseline="-8000">
                <a:solidFill>
                  <a:srgbClr val="000000"/>
                </a:solidFill>
                <a:effectLst/>
                <a:uFillTx/>
                <a:latin typeface="Arial"/>
              </a:rPr>
              <a:t>rev</a:t>
            </a: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= revolution frequency</a:t>
            </a:r>
          </a:p>
          <a:p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</a:t>
            </a:r>
            <a:r>
              <a:rPr lang="en-US" sz="1800" b="0" u="none" strike="noStrike" baseline="-8000">
                <a:solidFill>
                  <a:srgbClr val="000000"/>
                </a:solidFill>
                <a:effectLst/>
                <a:uFillTx/>
                <a:latin typeface="Arial"/>
              </a:rPr>
              <a:t>b</a:t>
            </a: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= # of colliding bunches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772400" y="6978600"/>
            <a:ext cx="5626800" cy="770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Numerator essentially = beam current(s)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FF0000"/>
                </a:solidFill>
                <a:effectLst/>
                <a:uFillTx/>
                <a:latin typeface="Arial"/>
              </a:rPr>
              <a:t>Denominator                = beam size(s)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Straight Connector 75"/>
          <p:cNvSpPr/>
          <p:nvPr/>
        </p:nvSpPr>
        <p:spPr>
          <a:xfrm>
            <a:off x="15773400" y="5527440"/>
            <a:ext cx="53964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975960" y="3574800"/>
            <a:ext cx="9575640" cy="2463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Beam size at Interaction point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Straight Connector 78"/>
          <p:cNvSpPr/>
          <p:nvPr/>
        </p:nvSpPr>
        <p:spPr>
          <a:xfrm>
            <a:off x="15773400" y="5527440"/>
            <a:ext cx="53964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0" name="Graphic 79" descr="28§display§\beta(s) = \beta_0 - 2\alpha_0s+\gamma_0 s^2 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445280" y="1371600"/>
            <a:ext cx="3736800" cy="42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1" name="Graphic 80" descr="28§display§\gamma_0 = \frac{1+\alpha_0^2}{\beta_0}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9864000" y="1071000"/>
            <a:ext cx="1873800" cy="869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2" name="TextBox 81"/>
          <p:cNvSpPr txBox="1"/>
          <p:nvPr/>
        </p:nvSpPr>
        <p:spPr>
          <a:xfrm>
            <a:off x="1346400" y="1348200"/>
            <a:ext cx="290880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I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t can be shown that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54920" y="1375200"/>
            <a:ext cx="72288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with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4" name="Graphic 83" descr="28§display§\beta(s) = \beta_0 + \frac{s^2}{\beta_0}§svg§600§TRUE§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6399720" y="2916000"/>
            <a:ext cx="2316240" cy="843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Straight Connector 84"/>
          <p:cNvSpPr/>
          <p:nvPr/>
        </p:nvSpPr>
        <p:spPr>
          <a:xfrm flipV="1">
            <a:off x="6400800" y="4800600"/>
            <a:ext cx="0" cy="4572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083600" y="3972240"/>
            <a:ext cx="5739369" cy="178365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Quadrupole focus beam into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symmetry point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Interaction region of detector is drift space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FF"/>
                </a:solidFill>
                <a:effectLst/>
                <a:uFillTx/>
                <a:latin typeface="Arial"/>
              </a:rPr>
              <a:t>   seen from the machine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FF0000"/>
                </a:solidFill>
                <a:effectLst/>
                <a:uFillTx/>
                <a:latin typeface="Arial"/>
              </a:rPr>
              <a:t>Beam “blows up” after interaction point  </a:t>
            </a:r>
            <a:endParaRPr lang="en-US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71600" y="6400800"/>
            <a:ext cx="11698200" cy="14497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Beta function in drift space is key parameter for Machine Detector Interface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Which beam blow-up can be tolerated?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PingFang SC"/>
              </a:rPr>
              <a:t>Circular machine need to collect beam after IA =&gt; only moderately small 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β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allowed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PingFang SC"/>
              </a:rPr>
              <a:t>Linear machine dumps beam after IA =&gt; “infinitely small” 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β</a:t>
            </a: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allowed 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312200" y="2023200"/>
            <a:ext cx="13896000" cy="1449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sp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Beta function around symmetry point (i.e. interaction point in drift space after last quadrupole)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</a:rPr>
              <a:t>Symmetry point =&gt; 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α</a:t>
            </a:r>
            <a:r>
              <a:rPr lang="en-US" sz="2400" b="0" u="none" strike="noStrike" baseline="-8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0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 = 0 =&gt; γ</a:t>
            </a:r>
            <a:r>
              <a:rPr lang="en-US" sz="2400" b="0" u="none" strike="noStrike" baseline="-8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0</a:t>
            </a:r>
            <a:r>
              <a:rPr lang="en-US" sz="2400" b="0" u="none" strike="noStrike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 = 1/β</a:t>
            </a:r>
            <a:r>
              <a:rPr lang="en-US" sz="2400" b="0" u="none" strike="noStrike" baseline="-8000">
                <a:solidFill>
                  <a:srgbClr val="0000FF"/>
                </a:solidFill>
                <a:effectLst/>
                <a:uFillTx/>
                <a:latin typeface="Arial"/>
                <a:ea typeface="Arial"/>
              </a:rPr>
              <a:t>0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19560" cy="7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370" b="1" u="none" strike="noStrike">
                <a:solidFill>
                  <a:srgbClr val="FF9900"/>
                </a:solidFill>
                <a:effectLst/>
                <a:uFillTx/>
                <a:latin typeface="Arial"/>
                <a:ea typeface="DejaVu Sans"/>
              </a:rPr>
              <a:t>The Standard Model is complete</a:t>
            </a:r>
            <a:endParaRPr lang="en-US" sz="437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Espace réservé du numéro de diapositive 4_0"/>
          <p:cNvSpPr/>
          <p:nvPr/>
        </p:nvSpPr>
        <p:spPr>
          <a:xfrm>
            <a:off x="11251440" y="10643040"/>
            <a:ext cx="3650760" cy="80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 defTabSz="9144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BC58FD32-94B4-4F65-8A5C-35B52B6FA821}" type="slidenum">
              <a:rPr lang="en-US" sz="1400" b="0" i="1" u="none" strike="noStrike">
                <a:solidFill>
                  <a:srgbClr val="000000"/>
                </a:solidFill>
                <a:effectLst/>
                <a:uFillTx/>
                <a:latin typeface="Bitstream Vera Serif"/>
                <a:ea typeface="Bitstream Vera Sans"/>
              </a:rPr>
              <a:t>8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1" name="Picture 99"/>
          <p:cNvPicPr/>
          <p:nvPr/>
        </p:nvPicPr>
        <p:blipFill>
          <a:blip r:embed="rId2"/>
          <a:stretch/>
        </p:blipFill>
        <p:spPr>
          <a:xfrm>
            <a:off x="8521200" y="1329840"/>
            <a:ext cx="5131080" cy="4438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2" name="Picture 4_0"/>
          <p:cNvPicPr/>
          <p:nvPr/>
        </p:nvPicPr>
        <p:blipFill>
          <a:blip r:embed="rId3"/>
          <a:stretch/>
        </p:blipFill>
        <p:spPr>
          <a:xfrm>
            <a:off x="1068120" y="1228320"/>
            <a:ext cx="4965840" cy="4590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3" name="TextBox 101"/>
          <p:cNvSpPr/>
          <p:nvPr/>
        </p:nvSpPr>
        <p:spPr>
          <a:xfrm>
            <a:off x="147240" y="6295680"/>
            <a:ext cx="15421680" cy="23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We know that there exists at least one fundamental scalar with a non-vanishing expectation value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We don't know what shapes the potential and whether the potential is the footprint of a larger mass scale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  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                                  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DA3CE0B-183B-4057-AD64-52D2514325FC}" type="slidenum">
              <a:rPr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5480" cy="927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600" b="1" u="none" strike="noStrike">
                <a:solidFill>
                  <a:srgbClr val="FF6600"/>
                </a:solidFill>
                <a:effectLst/>
                <a:uFillTx/>
                <a:latin typeface="Arial"/>
                <a:ea typeface="DejaVu Sans"/>
              </a:rPr>
              <a:t>Science Driver Higgs Boson</a:t>
            </a:r>
            <a:endParaRPr lang="en-US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5" name="Picture 174"/>
          <p:cNvPicPr/>
          <p:nvPr/>
        </p:nvPicPr>
        <p:blipFill>
          <a:blip r:embed="rId2"/>
          <a:stretch/>
        </p:blipFill>
        <p:spPr>
          <a:xfrm>
            <a:off x="3366720" y="1427040"/>
            <a:ext cx="8876880" cy="619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CD4E8AB-6DA9-49C8-AAB6-81107BEB8FFD}" type="slidenum">
              <a:rPr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40292</TotalTime>
  <Words>1995</Words>
  <Application>Microsoft Macintosh PowerPoint</Application>
  <PresentationFormat>Custom</PresentationFormat>
  <Paragraphs>319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 Unicode MS</vt:lpstr>
      <vt:lpstr>APPLE CHANCERY</vt:lpstr>
      <vt:lpstr>APPLE CHANCERY</vt:lpstr>
      <vt:lpstr>Arial</vt:lpstr>
      <vt:lpstr>Arial-BoldItalicMT</vt:lpstr>
      <vt:lpstr>Bitstream Vera Serif</vt:lpstr>
      <vt:lpstr>FreeSans</vt:lpstr>
      <vt:lpstr>Symbol</vt:lpstr>
      <vt:lpstr>Times New Roman</vt:lpstr>
      <vt:lpstr>Wingdings</vt:lpstr>
      <vt:lpstr>Office</vt:lpstr>
      <vt:lpstr>Office</vt:lpstr>
      <vt:lpstr>Office</vt:lpstr>
      <vt:lpstr>PowerPoint Presentation</vt:lpstr>
      <vt:lpstr>Contents of the Lecture</vt:lpstr>
      <vt:lpstr>Literature</vt:lpstr>
      <vt:lpstr>Remit of ESPPU</vt:lpstr>
      <vt:lpstr>Synchrotron Radiation</vt:lpstr>
      <vt:lpstr>Emittance and Luminosity</vt:lpstr>
      <vt:lpstr>Beam size at Interaction point</vt:lpstr>
      <vt:lpstr>The Standard Model is complete</vt:lpstr>
      <vt:lpstr>Science Driver Higgs Boson</vt:lpstr>
      <vt:lpstr>Future Projects – “The Frontiers”</vt:lpstr>
      <vt:lpstr>LEP3</vt:lpstr>
      <vt:lpstr>Differences LEP → LEP3</vt:lpstr>
      <vt:lpstr>Differences LEP → LEP3</vt:lpstr>
      <vt:lpstr> LEP3 and other projects</vt:lpstr>
      <vt:lpstr>e+e- Physics program - LEP3</vt:lpstr>
      <vt:lpstr>e+e- Physics program - LEP3</vt:lpstr>
      <vt:lpstr>Deep Inelastic Scattering </vt:lpstr>
      <vt:lpstr>Deep Inelastic Scattering – HERA Results</vt:lpstr>
      <vt:lpstr>Deep Inelastic Scattering – HERA Results</vt:lpstr>
      <vt:lpstr>Deep Inelastic Scattering – HERA to LHeC</vt:lpstr>
      <vt:lpstr>DIS Physics Highlights  - Strong Coupling Constant</vt:lpstr>
      <vt:lpstr>LHeC Physics Highlights  - Strong Coupling Constant</vt:lpstr>
      <vt:lpstr>LHeC Physics Highlights  - Electroweak Paramters</vt:lpstr>
      <vt:lpstr>LHeC Physics Highlights  - Higgs Production</vt:lpstr>
      <vt:lpstr>LHeC Physics Highlights  - Higgs Production</vt:lpstr>
      <vt:lpstr>LHeC – Summary Physics Programme</vt:lpstr>
      <vt:lpstr>LHeC - Electron Production</vt:lpstr>
      <vt:lpstr>Toward ERL for LHeC </vt:lpstr>
      <vt:lpstr>PERLE@IJCLab Orsay </vt:lpstr>
      <vt:lpstr>LHeC Role in Strategy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Roman POESCHL</cp:lastModifiedBy>
  <cp:revision>281</cp:revision>
  <cp:lastPrinted>2025-11-18T09:41:14Z</cp:lastPrinted>
  <dcterms:created xsi:type="dcterms:W3CDTF">2018-04-05T17:32:46Z</dcterms:created>
  <dcterms:modified xsi:type="dcterms:W3CDTF">2025-11-18T13:11:32Z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r8>83</vt:r8>
  </property>
</Properties>
</file>