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8" r:id="rId2"/>
    <p:sldId id="279" r:id="rId3"/>
    <p:sldId id="280" r:id="rId4"/>
    <p:sldId id="282" r:id="rId5"/>
    <p:sldId id="281" r:id="rId6"/>
    <p:sldId id="284" r:id="rId7"/>
    <p:sldId id="285" r:id="rId8"/>
    <p:sldId id="290" r:id="rId9"/>
    <p:sldId id="286" r:id="rId10"/>
    <p:sldId id="287" r:id="rId11"/>
    <p:sldId id="288" r:id="rId12"/>
    <p:sldId id="289" r:id="rId13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36" autoAdjust="0"/>
    <p:restoredTop sz="96512" autoAdjust="0"/>
  </p:normalViewPr>
  <p:slideViewPr>
    <p:cSldViewPr snapToGrid="0" snapToObjects="1">
      <p:cViewPr>
        <p:scale>
          <a:sx n="73" d="100"/>
          <a:sy n="73" d="100"/>
        </p:scale>
        <p:origin x="2040" y="1384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4/15/25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4/15/25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B0EA3D-65E6-BA0F-0FBE-134A2A8CDD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17970" y="4908910"/>
            <a:ext cx="1856021" cy="56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681250"/>
            <a:ext cx="8532019" cy="31604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172023"/>
            <a:ext cx="4212431" cy="4175208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25579" y="1172023"/>
            <a:ext cx="4212431" cy="4175208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Benno List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2867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05991" y="681250"/>
            <a:ext cx="8532018" cy="31604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00025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Benno List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660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11" y="679561"/>
            <a:ext cx="8321040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2910" y="117818"/>
            <a:ext cx="8321040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679561"/>
            <a:ext cx="8343899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11480" y="114300"/>
            <a:ext cx="8335009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00051" y="752560"/>
            <a:ext cx="4019550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0050" y="144632"/>
            <a:ext cx="8355329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4030979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chemeClr val="tx2">
                    <a:lumMod val="75000"/>
                  </a:schemeClr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330390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chemeClr val="tx2">
                    <a:lumMod val="75000"/>
                  </a:schemeClr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41310" y="5295900"/>
            <a:ext cx="522504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chemeClr val="tx2">
                    <a:lumMod val="75000"/>
                  </a:schemeClr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11480" y="865188"/>
            <a:ext cx="83439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91D840-EDD8-52BA-25D0-4E3D13F797A4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362779" y="5241713"/>
            <a:ext cx="1589314" cy="48471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024331-5AFB-9D3B-1FEC-8FE48476911A}"/>
              </a:ext>
            </a:extLst>
          </p:cNvPr>
          <p:cNvCxnSpPr>
            <a:cxnSpLocks/>
          </p:cNvCxnSpPr>
          <p:nvPr userDrawn="1"/>
        </p:nvCxnSpPr>
        <p:spPr>
          <a:xfrm>
            <a:off x="411480" y="542170"/>
            <a:ext cx="83439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B31D72-144F-5F45-B6F9-383834CAA59E}"/>
              </a:ext>
            </a:extLst>
          </p:cNvPr>
          <p:cNvCxnSpPr>
            <a:cxnSpLocks/>
          </p:cNvCxnSpPr>
          <p:nvPr userDrawn="1"/>
        </p:nvCxnSpPr>
        <p:spPr>
          <a:xfrm>
            <a:off x="411480" y="5209087"/>
            <a:ext cx="83439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  <p:sldLayoutId id="2147483714" r:id="rId17"/>
    <p:sldLayoutId id="2147483715" r:id="rId18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dms.cern.ch/document/3283864/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www.ppe.gla.ac.uk/LC/LCVision/index.php?show=instadmin&amp;skey=etUI1visTy25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19983" TargetMode="External"/><Relationship Id="rId2" Type="http://schemas.openxmlformats.org/officeDocument/2006/relationships/hyperlink" Target="https://indico.cern.ch/event/1439855/contributions/6461548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hyperlink" Target="https://www.ppe.gla.ac.uk/LC/LCVision/index.php?show=instadmin&amp;skey=etUI1visTy2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contributions/6461433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xiv.org/abs/2503.2404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4BECB-908D-4D97-F4A5-5E355076C47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5295900"/>
            <a:ext cx="2132013" cy="304800"/>
          </a:xfrm>
        </p:spPr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983454-7357-A9C0-A3D9-349B30C37FE5}"/>
              </a:ext>
            </a:extLst>
          </p:cNvPr>
          <p:cNvSpPr txBox="1"/>
          <p:nvPr/>
        </p:nvSpPr>
        <p:spPr>
          <a:xfrm>
            <a:off x="2667954" y="2115896"/>
            <a:ext cx="5826081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2400" b="1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LCVision</a:t>
            </a:r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and</a:t>
            </a:r>
          </a:p>
          <a:p>
            <a:pPr algn="r"/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LCF at CERN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</a:rPr>
              <a:t> </a:t>
            </a:r>
          </a:p>
          <a:p>
            <a:pPr algn="r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</a:rPr>
              <a:t>ESPPU Submissions </a:t>
            </a:r>
            <a:endParaRPr lang="en-GB" sz="2400" b="1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Benno List, DESY</a:t>
            </a: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IDT WG2 Meeting</a:t>
            </a:r>
          </a:p>
          <a:p>
            <a:pPr algn="r"/>
            <a:r>
              <a:rPr lang="en-GB" dirty="0">
                <a:solidFill>
                  <a:schemeClr val="bg1"/>
                </a:solidFill>
              </a:rPr>
              <a:t>15.4.2025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F27908-BDFA-D7D2-5843-15A002C1B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772886"/>
            <a:ext cx="3277257" cy="243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39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EDE68F-3BE2-DF20-14E0-93786F54B22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530565" y="752475"/>
            <a:ext cx="3758519" cy="403066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FDD7B6-2449-D868-41B4-71829F0F4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6C5D8-A380-D017-E692-544E5F7D7E9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A4C4F-EC2F-B6F0-0CB5-DC72882CD7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72FEF-F129-BDF1-8B5B-E07241FDE77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5626FEF-72D0-55A8-D6AD-4479CD6CE90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716" y="752475"/>
            <a:ext cx="4030663" cy="1333037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2D2C3F-BC9C-E488-827A-536B29A69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715" y="2398590"/>
            <a:ext cx="4030662" cy="157755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634897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170E03-619D-210A-3DD3-49368625FA3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Greenhouse Gas emissions from construction and operation reported following new report from ARUP</a:t>
            </a:r>
            <a:br>
              <a:rPr lang="en-GB" dirty="0"/>
            </a:br>
            <a:r>
              <a:rPr lang="en-GB" dirty="0"/>
              <a:t>(will be available on CERN EDMS soon:</a:t>
            </a:r>
            <a:br>
              <a:rPr lang="en-GB" dirty="0"/>
            </a:br>
            <a:r>
              <a:rPr lang="en-GB" dirty="0">
                <a:solidFill>
                  <a:srgbClr val="000080"/>
                </a:solidFill>
                <a:effectLst/>
                <a:latin typeface="Helvetica" pitchFamily="2" charset="0"/>
                <a:hlinkClick r:id="rId2"/>
              </a:rPr>
              <a:t>https://edms.cern.ch/document/3283864/1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 )</a:t>
            </a:r>
            <a:endParaRPr lang="en-GB" dirty="0">
              <a:solidFill>
                <a:srgbClr val="000080"/>
              </a:solidFill>
              <a:effectLst/>
              <a:latin typeface="Helvetica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A9AC3B-3DA2-0CE5-2CC1-4F7637A09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18B8-1CB3-09CA-E93C-2100E582D9A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4602C-367E-9B24-BE5E-73E7E76609C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E733E-A56C-F54D-47EB-8603F7FB5D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4D994AA-92C0-F0EE-E0BC-5C8D4883470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0" y="1296733"/>
            <a:ext cx="4030663" cy="2942147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5E9638-BEE0-B190-1D5A-FB7ECAEBA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79" y="3263374"/>
            <a:ext cx="4019550" cy="1699066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94126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22CC3EE-933A-B586-6346-6892810FEE2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00050" y="725404"/>
            <a:ext cx="1982788" cy="22815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B3B3E37-945E-0E00-46A5-A38E9256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Supporter 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B0B84-6F3F-EEE1-4B7B-1328302837B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BFB7-A3FE-6DDB-6E8E-3780275D28A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B5A7-BD9F-AAF8-57F4-0C30A9EAEF0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B584FCE-2651-8C94-BB03-5F6F3C684B7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2581434" y="725404"/>
            <a:ext cx="1982788" cy="2964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CC4AAD-48E4-D067-258C-FF9B4DBF6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818" y="725404"/>
            <a:ext cx="1982788" cy="29644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84D88F-F16B-728A-E0F1-C3ACA9B668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4203" y="725404"/>
            <a:ext cx="1982789" cy="29644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067842-34F8-7ED3-3836-A6A49DC425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4202" y="3689886"/>
            <a:ext cx="1982787" cy="11563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024B82F-51D2-8A70-E495-E3B69AE3E008}"/>
              </a:ext>
            </a:extLst>
          </p:cNvPr>
          <p:cNvSpPr txBox="1"/>
          <p:nvPr/>
        </p:nvSpPr>
        <p:spPr>
          <a:xfrm>
            <a:off x="400050" y="4043594"/>
            <a:ext cx="874233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than 400 supporters for LCF proposal</a:t>
            </a:r>
          </a:p>
          <a:p>
            <a:r>
              <a:rPr lang="en-GB" dirty="0"/>
              <a:t>Supporter list will be updated from time to time on </a:t>
            </a:r>
            <a:r>
              <a:rPr lang="en-GB" dirty="0" err="1"/>
              <a:t>arXiv</a:t>
            </a:r>
            <a:endParaRPr lang="en-GB" dirty="0"/>
          </a:p>
          <a:p>
            <a:r>
              <a:rPr lang="en-GB" dirty="0"/>
              <a:t>Signature list: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>
                <a:hlinkClick r:id="rId7"/>
              </a:rPr>
              <a:t>https://www.ppe.gla.ac.uk/LC/LCVision/index.php?show=instadmin&amp;skey=etUI1visTy25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8371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ompany&#10;&#10;AI-generated content may be incorrect.">
            <a:extLst>
              <a:ext uri="{FF2B5EF4-FFF2-40B4-BE49-F238E27FC236}">
                <a16:creationId xmlns:a16="http://schemas.microsoft.com/office/drawing/2014/main" id="{B9314A61-4158-B6F9-32D8-B1F861854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882" y="599853"/>
            <a:ext cx="8068236" cy="4547217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112C157-77ED-91F2-048C-DEEE10F61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 Vision Umbrella Document</a:t>
            </a:r>
          </a:p>
        </p:txBody>
      </p:sp>
    </p:spTree>
    <p:extLst>
      <p:ext uri="{BB962C8B-B14F-4D97-AF65-F5344CB8AC3E}">
        <p14:creationId xmlns:p14="http://schemas.microsoft.com/office/powerpoint/2010/main" val="3860053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7A189F-91E7-2F69-F665-AE126F83B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LC Vision Submission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2ED88-F120-1B6C-39BA-6DB9BD90951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3B5BA-6ED3-0406-5E91-54108163DDA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91399-2F90-773B-65FF-6A8C62813DB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CF3C70-8337-A76E-83B7-DBCE798CB3B4}"/>
              </a:ext>
            </a:extLst>
          </p:cNvPr>
          <p:cNvSpPr txBox="1"/>
          <p:nvPr/>
        </p:nvSpPr>
        <p:spPr>
          <a:xfrm>
            <a:off x="4852358" y="4782384"/>
            <a:ext cx="39501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hlinkClick r:id="rId2"/>
              </a:rPr>
              <a:t>https://indico.cern.ch/event/1439855/contributions/6461548/</a:t>
            </a:r>
            <a:r>
              <a:rPr lang="en-GB" sz="1100" dirty="0"/>
              <a:t> </a:t>
            </a:r>
          </a:p>
          <a:p>
            <a:r>
              <a:rPr lang="en-GB" sz="1100" dirty="0">
                <a:hlinkClick r:id="rId3"/>
              </a:rPr>
              <a:t>arXiv:2503.19983</a:t>
            </a:r>
            <a:endParaRPr lang="en-GB" sz="1100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D5F2CE7-6B2B-2A37-4588-82F72F83EA3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Presents the physics case for a linear </a:t>
            </a:r>
            <a:r>
              <a:rPr lang="en-GB" dirty="0" err="1"/>
              <a:t>e+e</a:t>
            </a:r>
            <a:r>
              <a:rPr lang="en-GB" dirty="0"/>
              <a:t>- linear collider</a:t>
            </a:r>
          </a:p>
          <a:p>
            <a:pPr lvl="1"/>
            <a:r>
              <a:rPr lang="en-GB" dirty="0"/>
              <a:t>Provides a Higgs factory at 250GeV – highest priority </a:t>
            </a:r>
          </a:p>
          <a:p>
            <a:pPr lvl="1"/>
            <a:r>
              <a:rPr lang="en-GB" dirty="0"/>
              <a:t>Offers polarisation – </a:t>
            </a:r>
            <a:r>
              <a:rPr lang="en-GB" b="1" dirty="0"/>
              <a:t>chirality</a:t>
            </a:r>
            <a:r>
              <a:rPr lang="en-GB" dirty="0"/>
              <a:t> of weak interactions</a:t>
            </a:r>
          </a:p>
          <a:p>
            <a:pPr lvl="1"/>
            <a:r>
              <a:rPr lang="en-GB" dirty="0"/>
              <a:t>Energy upgrades for</a:t>
            </a:r>
          </a:p>
          <a:p>
            <a:pPr lvl="2"/>
            <a:r>
              <a:rPr lang="en-GB" dirty="0"/>
              <a:t>Top physics (t-</a:t>
            </a:r>
            <a:r>
              <a:rPr lang="en-GB" dirty="0" err="1"/>
              <a:t>tbar</a:t>
            </a:r>
            <a:r>
              <a:rPr lang="en-GB" dirty="0"/>
              <a:t> at 350-380GeV, </a:t>
            </a:r>
            <a:r>
              <a:rPr lang="en-GB" dirty="0" err="1"/>
              <a:t>tth</a:t>
            </a:r>
            <a:r>
              <a:rPr lang="en-GB" dirty="0"/>
              <a:t> at 550 GeV)</a:t>
            </a:r>
          </a:p>
          <a:p>
            <a:pPr lvl="2"/>
            <a:r>
              <a:rPr lang="en-GB" b="1" dirty="0"/>
              <a:t>Higgs self coupling </a:t>
            </a:r>
            <a:r>
              <a:rPr lang="en-GB" dirty="0"/>
              <a:t>at 500 GeV</a:t>
            </a:r>
          </a:p>
          <a:p>
            <a:pPr lvl="1"/>
            <a:r>
              <a:rPr lang="en-GB" dirty="0"/>
              <a:t>Linear colliders are upgradeable and flexible (react to physics needs, e.g. from HL-LHC, and competition, e.g. CEPC)</a:t>
            </a:r>
          </a:p>
          <a:p>
            <a:r>
              <a:rPr lang="en-GB" dirty="0"/>
              <a:t>Document covers physics potential and technological potential of ILC, CLIC, LCF, C3, HALHF, ERLs</a:t>
            </a:r>
          </a:p>
          <a:p>
            <a:r>
              <a:rPr lang="en-GB" dirty="0"/>
              <a:t>More than 400 supporters!</a:t>
            </a:r>
          </a:p>
          <a:p>
            <a:r>
              <a:rPr lang="en-GB" dirty="0"/>
              <a:t>Signature list:</a:t>
            </a:r>
            <a:br>
              <a:rPr lang="en-GB" dirty="0"/>
            </a:br>
            <a:r>
              <a:rPr lang="en-GB" dirty="0">
                <a:hlinkClick r:id="rId4"/>
              </a:rPr>
              <a:t>https://www.ppe.gla.ac.uk/LC/LCVision/index.php?show=instadmin&amp;skey=etUI1visTy25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5" name="Content Placeholder 9">
            <a:extLst>
              <a:ext uri="{FF2B5EF4-FFF2-40B4-BE49-F238E27FC236}">
                <a16:creationId xmlns:a16="http://schemas.microsoft.com/office/drawing/2014/main" id="{E2FDF093-BB2E-4FB0-C970-619F932ECC4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5"/>
          <a:stretch>
            <a:fillRect/>
          </a:stretch>
        </p:blipFill>
        <p:spPr>
          <a:xfrm>
            <a:off x="4852358" y="752475"/>
            <a:ext cx="3774747" cy="403066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69712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D543B2-156F-8B2C-9DA6-CF4F794C4D4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Operating Scenarios / Run Plans updated with more optimistic / ambitious luminosities for a generic facility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B22A21-B8B6-45B4-DCCC-0574E5C3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Operating Scenarios / Run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A7227-41E7-E1DD-7F33-5777B3B4CA0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6F442-0B17-3E93-1045-B80855B44E3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AC05B-2447-45C5-5E81-7F10C9C84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AFDCF59-37EA-C62A-3B96-D749D1FC34F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572000" y="413491"/>
            <a:ext cx="4019550" cy="231635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54D84E-D11B-885A-3480-89D4D5EE2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212" y="2825481"/>
            <a:ext cx="4255737" cy="237477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757368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A3D87F5-0C29-0B4A-882A-331863BDF3B5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557189" y="771894"/>
            <a:ext cx="2773732" cy="403066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3AF5D8-DF66-B2F7-AA6E-ADE993015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LCVision</a:t>
            </a:r>
            <a:r>
              <a:rPr lang="en-GB" dirty="0"/>
              <a:t>: Backup Document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BA96F-F83D-310B-EBF6-1D0D7B0BA70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A83B-4A4D-9C5D-F700-96C67C4A4D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E7993-79B0-B5CF-7221-99F26E3D23D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FA63A22-82DF-3BBE-2867-747731D5099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219230" y="771894"/>
            <a:ext cx="3270721" cy="3490824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1EEE1C-7042-8AFF-E6F9-E44BECB2E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392" y="771894"/>
            <a:ext cx="2562702" cy="3724004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C68430-704D-314C-1982-E510C2DABF92}"/>
              </a:ext>
            </a:extLst>
          </p:cNvPr>
          <p:cNvSpPr txBox="1"/>
          <p:nvPr/>
        </p:nvSpPr>
        <p:spPr>
          <a:xfrm>
            <a:off x="400050" y="4471532"/>
            <a:ext cx="2710999" cy="6155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Covers Physics and </a:t>
            </a:r>
            <a:br>
              <a:rPr lang="en-GB" dirty="0"/>
            </a:br>
            <a:r>
              <a:rPr lang="en-GB" dirty="0"/>
              <a:t>Linear Collider technology</a:t>
            </a:r>
          </a:p>
        </p:txBody>
      </p:sp>
    </p:spTree>
    <p:extLst>
      <p:ext uri="{BB962C8B-B14F-4D97-AF65-F5344CB8AC3E}">
        <p14:creationId xmlns:p14="http://schemas.microsoft.com/office/powerpoint/2010/main" val="456118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C2CA96-AD90-D370-FB79-47620CD2A0B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Concise description of a linear collider facility based on ILC technology for CERN </a:t>
            </a:r>
          </a:p>
          <a:p>
            <a:pPr lvl="1"/>
            <a:r>
              <a:rPr lang="en-GB" dirty="0"/>
              <a:t>Initial energy 250 GeV</a:t>
            </a:r>
          </a:p>
          <a:p>
            <a:pPr lvl="1"/>
            <a:r>
              <a:rPr lang="en-GB" dirty="0"/>
              <a:t>Rep-rate 10 Hz -&gt; 2x ILC luminosity, assume Q</a:t>
            </a:r>
            <a:r>
              <a:rPr lang="en-GB" baseline="-25000" dirty="0"/>
              <a:t>0</a:t>
            </a:r>
            <a:r>
              <a:rPr lang="en-GB" dirty="0"/>
              <a:t>=2E10</a:t>
            </a:r>
          </a:p>
          <a:p>
            <a:pPr lvl="1"/>
            <a:r>
              <a:rPr lang="en-GB" dirty="0"/>
              <a:t>Gradient: assume 31.5MV/m</a:t>
            </a:r>
          </a:p>
          <a:p>
            <a:pPr lvl="1"/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BDS with different crossing angle</a:t>
            </a:r>
          </a:p>
          <a:p>
            <a:pPr lvl="1"/>
            <a:r>
              <a:rPr lang="en-GB" dirty="0"/>
              <a:t>33.5km tunnel</a:t>
            </a:r>
          </a:p>
          <a:p>
            <a:pPr lvl="1"/>
            <a:r>
              <a:rPr lang="en-GB" dirty="0"/>
              <a:t>Initial cost: 8.3 BCHF</a:t>
            </a:r>
          </a:p>
          <a:p>
            <a:pPr lvl="1"/>
            <a:r>
              <a:rPr lang="en-GB" dirty="0"/>
              <a:t>Upgrades:</a:t>
            </a:r>
          </a:p>
          <a:p>
            <a:pPr lvl="2"/>
            <a:r>
              <a:rPr lang="en-GB" dirty="0"/>
              <a:t>Lumi: go to 2625 bunches -&gt; 4x luminosity + 0.8 BCHF</a:t>
            </a:r>
          </a:p>
          <a:p>
            <a:pPr lvl="2"/>
            <a:r>
              <a:rPr lang="en-GB" dirty="0"/>
              <a:t>Energy: Go to 550 GeV +5.4 BCHF</a:t>
            </a:r>
          </a:p>
          <a:p>
            <a:r>
              <a:rPr lang="en-GB" dirty="0"/>
              <a:t>Cost estimate: Based on ILC Cost Update 2024</a:t>
            </a:r>
          </a:p>
          <a:p>
            <a:pPr lvl="1"/>
            <a:r>
              <a:rPr lang="en-GB" dirty="0"/>
              <a:t>Translated to CHF and CERN procurement (no PPP)</a:t>
            </a:r>
          </a:p>
          <a:p>
            <a:pPr lvl="1"/>
            <a:r>
              <a:rPr lang="en-GB" dirty="0"/>
              <a:t>Separate CFS Cost estimate for CERN site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FB8BD3-CB25-3078-E4AB-60CA22C57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Collider Facility LCF at CERN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6D03F-1858-AF2A-CDC2-F99127F832B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B8A42-915E-5275-9687-E1419A219F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AE4E7-B3CC-E763-30AB-01A714587E8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F6853C-B2E1-A11F-F931-2F0B99DD11F5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317440" y="751721"/>
            <a:ext cx="2844582" cy="403066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3DE005-D267-518F-3979-32FC303966CD}"/>
              </a:ext>
            </a:extLst>
          </p:cNvPr>
          <p:cNvSpPr txBox="1"/>
          <p:nvPr/>
        </p:nvSpPr>
        <p:spPr>
          <a:xfrm>
            <a:off x="4946612" y="4763224"/>
            <a:ext cx="3586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3"/>
              </a:rPr>
              <a:t>https://indico.cern.ch/event/1439855/contributions/6461433/</a:t>
            </a:r>
            <a:r>
              <a:rPr lang="en-GB" sz="1000" dirty="0"/>
              <a:t> </a:t>
            </a:r>
          </a:p>
          <a:p>
            <a:r>
              <a:rPr lang="en-GB" sz="1000" dirty="0">
                <a:hlinkClick r:id="rId4"/>
              </a:rPr>
              <a:t>arXiv:2503.24049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3934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B6546C-5123-6C55-1EF7-4598C08C1A7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New Higgs Self Coupling projection:</a:t>
            </a:r>
            <a:br>
              <a:rPr lang="en-GB" dirty="0"/>
            </a:br>
            <a:r>
              <a:rPr lang="en-GB" dirty="0"/>
              <a:t>based on 8ab</a:t>
            </a:r>
            <a:r>
              <a:rPr lang="en-GB" baseline="30000" dirty="0"/>
              <a:t>-1</a:t>
            </a:r>
            <a:r>
              <a:rPr lang="en-GB" dirty="0"/>
              <a:t> at 550 GeV</a:t>
            </a:r>
            <a:br>
              <a:rPr lang="en-GB" dirty="0"/>
            </a:br>
            <a:r>
              <a:rPr lang="en-GB" dirty="0"/>
              <a:t>-&gt; 11% (9σ) for SM, 15% (6σ) for all values</a:t>
            </a:r>
          </a:p>
          <a:p>
            <a:r>
              <a:rPr lang="en-GB" dirty="0"/>
              <a:t>A linear collider with 8ab</a:t>
            </a:r>
            <a:r>
              <a:rPr lang="en-GB" baseline="30000" dirty="0"/>
              <a:t>-1</a:t>
            </a:r>
            <a:r>
              <a:rPr lang="en-GB" dirty="0"/>
              <a:t> at 550 GeV is able to firmly establish Higgs self coupling for all scenarios and measure the Higgs potential</a:t>
            </a:r>
            <a:br>
              <a:rPr lang="en-GB" dirty="0"/>
            </a:br>
            <a:r>
              <a:rPr lang="en-GB" dirty="0"/>
              <a:t>(before 2060)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1CE8C7-E071-FEC5-A777-21BBC558F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Highligh</a:t>
            </a:r>
            <a:r>
              <a:rPr lang="en-GB" dirty="0"/>
              <a:t>: Updated Higgs Self Coupling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44542-F029-0826-3A1D-15C04E92618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85DD9-0707-F8F7-DC62-7862009A13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528E2-6A97-456E-F49F-6D863C9FB61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0C6D8F-54D5-F547-3927-3EA9CC58030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1" y="752561"/>
            <a:ext cx="3657599" cy="2145446"/>
          </a:xfrm>
          <a:prstGeom prst="rect">
            <a:avLst/>
          </a:prstGeom>
          <a:ln w="12700">
            <a:solidFill>
              <a:schemeClr val="accent2"/>
            </a:solidFill>
          </a:ln>
          <a:effectLst>
            <a:outerShdw blurRad="63500" dist="63500" dir="2700000" algn="tl" rotWithShape="0">
              <a:schemeClr val="accent2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A0958A-CEE7-2ED9-7A92-705F80EBA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172978"/>
            <a:ext cx="3657599" cy="195158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471343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821F14-0CB3-A393-93EC-43089162817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CFS Study for CERN site was prepared, </a:t>
            </a:r>
            <a:r>
              <a:rPr lang="en-GB" b="1" dirty="0"/>
              <a:t>with cost estimate</a:t>
            </a:r>
          </a:p>
          <a:p>
            <a:r>
              <a:rPr lang="en-GB" dirty="0"/>
              <a:t>Tunnel dimension same as for CLIC (drive beam)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C3F397-1944-CEA8-28AB-C179E9B2A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Siting, CFS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DE942-2703-51DD-A213-83599BC16A7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75C13-16B6-ED7B-264C-C4359952039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1F381-4347-5388-8462-81AC497671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885933D-5D90-9647-F808-288498A46C2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123201"/>
            <a:ext cx="4030663" cy="328921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396780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1BA8A35-C6B3-1E0D-507F-C6A45E4C482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62972" y="752475"/>
            <a:ext cx="3493706" cy="4030663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2891E81-C891-999B-E259-5282E48B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Timelines and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6C849-3014-32F4-221B-82B4E8190D0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5.3.2025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AFC1B-0719-7343-37F4-F2C13BF4396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67C7C-44FE-C5B5-78D0-7216872C419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591245-3A3B-3078-4565-710B0C350D5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224463" y="637013"/>
            <a:ext cx="3519486" cy="188267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BCD96D-E830-C434-4D6D-054163DF9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463" y="2544919"/>
            <a:ext cx="3665537" cy="275098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63500" dist="635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500655923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Custom 1">
      <a:dk1>
        <a:srgbClr val="000000"/>
      </a:dk1>
      <a:lt1>
        <a:srgbClr val="FFFFFF"/>
      </a:lt1>
      <a:dk2>
        <a:srgbClr val="498400"/>
      </a:dk2>
      <a:lt2>
        <a:srgbClr val="F3E4B2"/>
      </a:lt2>
      <a:accent1>
        <a:srgbClr val="FE2D90"/>
      </a:accent1>
      <a:accent2>
        <a:srgbClr val="E700CD"/>
      </a:accent2>
      <a:accent3>
        <a:srgbClr val="660922"/>
      </a:accent3>
      <a:accent4>
        <a:srgbClr val="6D3321"/>
      </a:accent4>
      <a:accent5>
        <a:srgbClr val="A6A6A6"/>
      </a:accent5>
      <a:accent6>
        <a:srgbClr val="71C900"/>
      </a:accent6>
      <a:hlink>
        <a:srgbClr val="1C99D4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31939</TotalTime>
  <Words>553</Words>
  <Application>Microsoft Macintosh PowerPoint</Application>
  <PresentationFormat>On-screen Show (16:10)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Lucida Grande</vt:lpstr>
      <vt:lpstr>Roboto</vt:lpstr>
      <vt:lpstr>LLC_PowerPoint</vt:lpstr>
      <vt:lpstr>PowerPoint Presentation</vt:lpstr>
      <vt:lpstr>LC Vision Umbrella Document</vt:lpstr>
      <vt:lpstr>LC Vision Submission</vt:lpstr>
      <vt:lpstr>Operating Scenarios / Run Plans</vt:lpstr>
      <vt:lpstr>LCVision: Backup Document</vt:lpstr>
      <vt:lpstr>Linear Collider Facility LCF at CERN </vt:lpstr>
      <vt:lpstr>Highligh: Updated Higgs Self Coupling Projection</vt:lpstr>
      <vt:lpstr>Siting, CFS Study</vt:lpstr>
      <vt:lpstr>Timelines and parameters</vt:lpstr>
      <vt:lpstr>Costs</vt:lpstr>
      <vt:lpstr>Sustainability</vt:lpstr>
      <vt:lpstr>Supporter List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478</cp:revision>
  <dcterms:created xsi:type="dcterms:W3CDTF">2013-03-22T17:34:51Z</dcterms:created>
  <dcterms:modified xsi:type="dcterms:W3CDTF">2025-04-15T10:10:36Z</dcterms:modified>
</cp:coreProperties>
</file>