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0"/>
  </p:notesMasterIdLst>
  <p:sldIdLst>
    <p:sldId id="256" r:id="rId2"/>
    <p:sldId id="21423" r:id="rId3"/>
    <p:sldId id="21429" r:id="rId4"/>
    <p:sldId id="21426" r:id="rId5"/>
    <p:sldId id="1264" r:id="rId6"/>
    <p:sldId id="21430" r:id="rId7"/>
    <p:sldId id="1082" r:id="rId8"/>
    <p:sldId id="21435" r:id="rId9"/>
    <p:sldId id="1189" r:id="rId10"/>
    <p:sldId id="1278" r:id="rId11"/>
    <p:sldId id="1276" r:id="rId12"/>
    <p:sldId id="1283" r:id="rId13"/>
    <p:sldId id="1279" r:id="rId14"/>
    <p:sldId id="1275" r:id="rId15"/>
    <p:sldId id="1251" r:id="rId16"/>
    <p:sldId id="3378" r:id="rId17"/>
    <p:sldId id="1194" r:id="rId18"/>
    <p:sldId id="21267" r:id="rId19"/>
    <p:sldId id="1204" r:id="rId20"/>
    <p:sldId id="1300" r:id="rId21"/>
    <p:sldId id="1301" r:id="rId22"/>
    <p:sldId id="1083" r:id="rId23"/>
    <p:sldId id="1125" r:id="rId24"/>
    <p:sldId id="1248" r:id="rId25"/>
    <p:sldId id="1249" r:id="rId26"/>
    <p:sldId id="1311" r:id="rId27"/>
    <p:sldId id="1187" r:id="rId28"/>
    <p:sldId id="3347" r:id="rId29"/>
    <p:sldId id="21048" r:id="rId30"/>
    <p:sldId id="21434" r:id="rId31"/>
    <p:sldId id="21399" r:id="rId32"/>
    <p:sldId id="21276" r:id="rId33"/>
    <p:sldId id="1321" r:id="rId34"/>
    <p:sldId id="21417" r:id="rId35"/>
    <p:sldId id="21264" r:id="rId36"/>
    <p:sldId id="21421" r:id="rId37"/>
    <p:sldId id="21418" r:id="rId38"/>
    <p:sldId id="21268" r:id="rId39"/>
    <p:sldId id="21402" r:id="rId40"/>
    <p:sldId id="356" r:id="rId41"/>
    <p:sldId id="21431" r:id="rId42"/>
    <p:sldId id="1368" r:id="rId43"/>
    <p:sldId id="21433" r:id="rId44"/>
    <p:sldId id="1141" r:id="rId45"/>
    <p:sldId id="1263" r:id="rId46"/>
    <p:sldId id="1287" r:id="rId47"/>
    <p:sldId id="1265" r:id="rId48"/>
    <p:sldId id="1266" r:id="rId49"/>
    <p:sldId id="1267" r:id="rId50"/>
    <p:sldId id="1184" r:id="rId51"/>
    <p:sldId id="1190" r:id="rId52"/>
    <p:sldId id="1178" r:id="rId53"/>
    <p:sldId id="1188" r:id="rId54"/>
    <p:sldId id="1179" r:id="rId55"/>
    <p:sldId id="1180" r:id="rId56"/>
    <p:sldId id="1183" r:id="rId57"/>
    <p:sldId id="1312" r:id="rId58"/>
    <p:sldId id="1313" r:id="rId59"/>
  </p:sldIdLst>
  <p:sldSz cx="12192000" cy="6858000"/>
  <p:notesSz cx="6022975" cy="110632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00FF"/>
    <a:srgbClr val="0000FF"/>
    <a:srgbClr val="FFCCFF"/>
    <a:srgbClr val="1D50A1"/>
    <a:srgbClr val="6C9BD2"/>
    <a:srgbClr val="DD6430"/>
    <a:srgbClr val="D176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33" autoAdjust="0"/>
    <p:restoredTop sz="95238" autoAdjust="0"/>
  </p:normalViewPr>
  <p:slideViewPr>
    <p:cSldViewPr snapToGrid="0">
      <p:cViewPr varScale="1">
        <p:scale>
          <a:sx n="81" d="100"/>
          <a:sy n="81" d="100"/>
        </p:scale>
        <p:origin x="420" y="9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Lst>
  </p:outlineViewPr>
  <p:notesTextViewPr>
    <p:cViewPr>
      <p:scale>
        <a:sx n="1" d="1"/>
        <a:sy n="1" d="1"/>
      </p:scale>
      <p:origin x="0" y="0"/>
    </p:cViewPr>
  </p:notesTextViewPr>
  <p:sorterViewPr>
    <p:cViewPr>
      <p:scale>
        <a:sx n="90" d="100"/>
        <a:sy n="90" d="100"/>
      </p:scale>
      <p:origin x="0" y="0"/>
    </p:cViewPr>
  </p:sorterViewPr>
  <p:notesViewPr>
    <p:cSldViewPr snapToGrid="0">
      <p:cViewPr varScale="1">
        <p:scale>
          <a:sx n="99" d="100"/>
          <a:sy n="99" d="100"/>
        </p:scale>
        <p:origin x="4016" y="8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8/10/relationships/authors" Target="authors.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13" Type="http://schemas.openxmlformats.org/officeDocument/2006/relationships/slide" Target="slides/slide17.xml"/><Relationship Id="rId18" Type="http://schemas.openxmlformats.org/officeDocument/2006/relationships/slide" Target="slides/slide22.xml"/><Relationship Id="rId26" Type="http://schemas.openxmlformats.org/officeDocument/2006/relationships/slide" Target="slides/slide32.xml"/><Relationship Id="rId39" Type="http://schemas.openxmlformats.org/officeDocument/2006/relationships/slide" Target="slides/slide50.xml"/><Relationship Id="rId21" Type="http://schemas.openxmlformats.org/officeDocument/2006/relationships/slide" Target="slides/slide25.xml"/><Relationship Id="rId34" Type="http://schemas.openxmlformats.org/officeDocument/2006/relationships/slide" Target="slides/slide45.xml"/><Relationship Id="rId42" Type="http://schemas.openxmlformats.org/officeDocument/2006/relationships/slide" Target="slides/slide53.xml"/><Relationship Id="rId7" Type="http://schemas.openxmlformats.org/officeDocument/2006/relationships/slide" Target="slides/slide11.xml"/><Relationship Id="rId2" Type="http://schemas.openxmlformats.org/officeDocument/2006/relationships/slide" Target="slides/slide4.xml"/><Relationship Id="rId16" Type="http://schemas.openxmlformats.org/officeDocument/2006/relationships/slide" Target="slides/slide20.xml"/><Relationship Id="rId29" Type="http://schemas.openxmlformats.org/officeDocument/2006/relationships/slide" Target="slides/slide35.xml"/><Relationship Id="rId1" Type="http://schemas.openxmlformats.org/officeDocument/2006/relationships/slide" Target="slides/slide1.xml"/><Relationship Id="rId6" Type="http://schemas.openxmlformats.org/officeDocument/2006/relationships/slide" Target="slides/slide10.xml"/><Relationship Id="rId11" Type="http://schemas.openxmlformats.org/officeDocument/2006/relationships/slide" Target="slides/slide15.xml"/><Relationship Id="rId24" Type="http://schemas.openxmlformats.org/officeDocument/2006/relationships/slide" Target="slides/slide28.xml"/><Relationship Id="rId32" Type="http://schemas.openxmlformats.org/officeDocument/2006/relationships/slide" Target="slides/slide42.xml"/><Relationship Id="rId37" Type="http://schemas.openxmlformats.org/officeDocument/2006/relationships/slide" Target="slides/slide48.xml"/><Relationship Id="rId40" Type="http://schemas.openxmlformats.org/officeDocument/2006/relationships/slide" Target="slides/slide51.xml"/><Relationship Id="rId45" Type="http://schemas.openxmlformats.org/officeDocument/2006/relationships/slide" Target="slides/slide56.xml"/><Relationship Id="rId5" Type="http://schemas.openxmlformats.org/officeDocument/2006/relationships/slide" Target="slides/slide9.xml"/><Relationship Id="rId15" Type="http://schemas.openxmlformats.org/officeDocument/2006/relationships/slide" Target="slides/slide19.xml"/><Relationship Id="rId23" Type="http://schemas.openxmlformats.org/officeDocument/2006/relationships/slide" Target="slides/slide27.xml"/><Relationship Id="rId28" Type="http://schemas.openxmlformats.org/officeDocument/2006/relationships/slide" Target="slides/slide34.xml"/><Relationship Id="rId36" Type="http://schemas.openxmlformats.org/officeDocument/2006/relationships/slide" Target="slides/slide47.xml"/><Relationship Id="rId10" Type="http://schemas.openxmlformats.org/officeDocument/2006/relationships/slide" Target="slides/slide14.xml"/><Relationship Id="rId19" Type="http://schemas.openxmlformats.org/officeDocument/2006/relationships/slide" Target="slides/slide23.xml"/><Relationship Id="rId31" Type="http://schemas.openxmlformats.org/officeDocument/2006/relationships/slide" Target="slides/slide38.xml"/><Relationship Id="rId44" Type="http://schemas.openxmlformats.org/officeDocument/2006/relationships/slide" Target="slides/slide55.xml"/><Relationship Id="rId4" Type="http://schemas.openxmlformats.org/officeDocument/2006/relationships/slide" Target="slides/slide8.xml"/><Relationship Id="rId9" Type="http://schemas.openxmlformats.org/officeDocument/2006/relationships/slide" Target="slides/slide13.xml"/><Relationship Id="rId14" Type="http://schemas.openxmlformats.org/officeDocument/2006/relationships/slide" Target="slides/slide18.xml"/><Relationship Id="rId22" Type="http://schemas.openxmlformats.org/officeDocument/2006/relationships/slide" Target="slides/slide26.xml"/><Relationship Id="rId27" Type="http://schemas.openxmlformats.org/officeDocument/2006/relationships/slide" Target="slides/slide33.xml"/><Relationship Id="rId30" Type="http://schemas.openxmlformats.org/officeDocument/2006/relationships/slide" Target="slides/slide37.xml"/><Relationship Id="rId35" Type="http://schemas.openxmlformats.org/officeDocument/2006/relationships/slide" Target="slides/slide46.xml"/><Relationship Id="rId43" Type="http://schemas.openxmlformats.org/officeDocument/2006/relationships/slide" Target="slides/slide54.xml"/><Relationship Id="rId8" Type="http://schemas.openxmlformats.org/officeDocument/2006/relationships/slide" Target="slides/slide12.xml"/><Relationship Id="rId3" Type="http://schemas.openxmlformats.org/officeDocument/2006/relationships/slide" Target="slides/slide5.xml"/><Relationship Id="rId12" Type="http://schemas.openxmlformats.org/officeDocument/2006/relationships/slide" Target="slides/slide16.xml"/><Relationship Id="rId17" Type="http://schemas.openxmlformats.org/officeDocument/2006/relationships/slide" Target="slides/slide21.xml"/><Relationship Id="rId25" Type="http://schemas.openxmlformats.org/officeDocument/2006/relationships/slide" Target="slides/slide29.xml"/><Relationship Id="rId33" Type="http://schemas.openxmlformats.org/officeDocument/2006/relationships/slide" Target="slides/slide44.xml"/><Relationship Id="rId38" Type="http://schemas.openxmlformats.org/officeDocument/2006/relationships/slide" Target="slides/slide49.xml"/><Relationship Id="rId20" Type="http://schemas.openxmlformats.org/officeDocument/2006/relationships/slide" Target="slides/slide24.xml"/><Relationship Id="rId41"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609955" cy="555086"/>
          </a:xfrm>
          <a:prstGeom prst="rect">
            <a:avLst/>
          </a:prstGeom>
        </p:spPr>
        <p:txBody>
          <a:bodyPr vert="horz" lIns="91486" tIns="45743" rIns="91486" bIns="45743" rtlCol="0"/>
          <a:lstStyle>
            <a:lvl1pPr algn="l">
              <a:defRPr sz="1200"/>
            </a:lvl1pPr>
          </a:lstStyle>
          <a:p>
            <a:endParaRPr kumimoji="1" lang="ja-JP" altLang="en-US"/>
          </a:p>
        </p:txBody>
      </p:sp>
      <p:sp>
        <p:nvSpPr>
          <p:cNvPr id="3" name="Date Placeholder 2"/>
          <p:cNvSpPr>
            <a:spLocks noGrp="1"/>
          </p:cNvSpPr>
          <p:nvPr>
            <p:ph type="dt" idx="1"/>
          </p:nvPr>
        </p:nvSpPr>
        <p:spPr>
          <a:xfrm>
            <a:off x="3411626" y="0"/>
            <a:ext cx="2609955" cy="555086"/>
          </a:xfrm>
          <a:prstGeom prst="rect">
            <a:avLst/>
          </a:prstGeom>
        </p:spPr>
        <p:txBody>
          <a:bodyPr vert="horz" lIns="91486" tIns="45743" rIns="91486" bIns="45743" rtlCol="0"/>
          <a:lstStyle>
            <a:lvl1pPr algn="r">
              <a:defRPr sz="1200"/>
            </a:lvl1pPr>
          </a:lstStyle>
          <a:p>
            <a:fld id="{C272FD1B-8103-4D2E-B2B8-F6B4FA21BB42}" type="datetimeFigureOut">
              <a:rPr kumimoji="1" lang="ja-JP" altLang="en-US" smtClean="0"/>
              <a:t>2025/8/29</a:t>
            </a:fld>
            <a:endParaRPr kumimoji="1" lang="ja-JP" altLang="en-US"/>
          </a:p>
        </p:txBody>
      </p:sp>
      <p:sp>
        <p:nvSpPr>
          <p:cNvPr id="4" name="Slide Image Placeholder 3"/>
          <p:cNvSpPr>
            <a:spLocks noGrp="1" noRot="1" noChangeAspect="1"/>
          </p:cNvSpPr>
          <p:nvPr>
            <p:ph type="sldImg" idx="2"/>
          </p:nvPr>
        </p:nvSpPr>
        <p:spPr>
          <a:xfrm>
            <a:off x="-303213" y="1384300"/>
            <a:ext cx="6630988" cy="3730625"/>
          </a:xfrm>
          <a:prstGeom prst="rect">
            <a:avLst/>
          </a:prstGeom>
          <a:noFill/>
          <a:ln w="12700">
            <a:solidFill>
              <a:prstClr val="black"/>
            </a:solidFill>
          </a:ln>
        </p:spPr>
        <p:txBody>
          <a:bodyPr vert="horz" lIns="91486" tIns="45743" rIns="91486" bIns="45743" rtlCol="0" anchor="ctr"/>
          <a:lstStyle/>
          <a:p>
            <a:endParaRPr lang="ja-JP" altLang="en-US"/>
          </a:p>
        </p:txBody>
      </p:sp>
      <p:sp>
        <p:nvSpPr>
          <p:cNvPr id="5" name="Notes Placeholder 4"/>
          <p:cNvSpPr>
            <a:spLocks noGrp="1"/>
          </p:cNvSpPr>
          <p:nvPr>
            <p:ph type="body" sz="quarter" idx="3"/>
          </p:nvPr>
        </p:nvSpPr>
        <p:spPr>
          <a:xfrm>
            <a:off x="602298" y="5324209"/>
            <a:ext cx="4818380" cy="4356169"/>
          </a:xfrm>
          <a:prstGeom prst="rect">
            <a:avLst/>
          </a:prstGeom>
        </p:spPr>
        <p:txBody>
          <a:bodyPr vert="horz" lIns="91486" tIns="45743" rIns="91486" bIns="45743" rtlCol="0"/>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1" y="10508204"/>
            <a:ext cx="2609955" cy="555085"/>
          </a:xfrm>
          <a:prstGeom prst="rect">
            <a:avLst/>
          </a:prstGeom>
        </p:spPr>
        <p:txBody>
          <a:bodyPr vert="horz" lIns="91486" tIns="45743" rIns="91486" bIns="45743"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411626" y="10508204"/>
            <a:ext cx="2609955" cy="555085"/>
          </a:xfrm>
          <a:prstGeom prst="rect">
            <a:avLst/>
          </a:prstGeom>
        </p:spPr>
        <p:txBody>
          <a:bodyPr vert="horz" lIns="91486" tIns="45743" rIns="91486" bIns="45743" rtlCol="0" anchor="b"/>
          <a:lstStyle>
            <a:lvl1pPr algn="r">
              <a:defRPr sz="1200"/>
            </a:lvl1pPr>
          </a:lstStyle>
          <a:p>
            <a:fld id="{9848FCD5-2B77-4CDA-9A16-0E7825A18A20}" type="slidenum">
              <a:rPr kumimoji="1" lang="ja-JP" altLang="en-US" smtClean="0"/>
              <a:t>‹#›</a:t>
            </a:fld>
            <a:endParaRPr kumimoji="1" lang="ja-JP" altLang="en-US"/>
          </a:p>
        </p:txBody>
      </p:sp>
    </p:spTree>
    <p:extLst>
      <p:ext uri="{BB962C8B-B14F-4D97-AF65-F5344CB8AC3E}">
        <p14:creationId xmlns:p14="http://schemas.microsoft.com/office/powerpoint/2010/main" val="19836573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1FA6ECF-BA1B-4C01-9267-29F32CB7CB30}" type="slidenum">
              <a:rPr lang="ja-JP" altLang="en-US" smtClean="0">
                <a:solidFill>
                  <a:prstClr val="black"/>
                </a:solidFill>
              </a:rPr>
              <a:pPr/>
              <a:t>20</a:t>
            </a:fld>
            <a:endParaRPr lang="ja-JP" altLang="en-US">
              <a:solidFill>
                <a:prstClr val="black"/>
              </a:solidFill>
            </a:endParaRPr>
          </a:p>
        </p:txBody>
      </p:sp>
    </p:spTree>
    <p:extLst>
      <p:ext uri="{BB962C8B-B14F-4D97-AF65-F5344CB8AC3E}">
        <p14:creationId xmlns:p14="http://schemas.microsoft.com/office/powerpoint/2010/main" val="1491950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ja-JP">
                <a:latin typeface="Arial" panose="020B0604020202020204" pitchFamily="34" charset="0"/>
              </a:rPr>
              <a:t>KEK started the development of Superconducting cavity for TRISTAN project to particle physics and upgraded to high current beam operation for KEKB e+ e- collider up to 1 A beam operation with 500MHz @ 4K. Recently, we developed the high gradient cavity at STF for ILC project. We also developed compact ERL main linac SC cavity for Energy recovery linac with 1.3 GHz @ 2K with CW operation. It is essential for us to develop SRF cavity for CW operation with high current beam. We show our experience of SRF study for cERL main linac development.    </a:t>
            </a:r>
            <a:endParaRPr lang="ja-JP" altLang="en-US">
              <a:latin typeface="Arial" panose="020B0604020202020204" pitchFamily="34" charset="0"/>
            </a:endParaRPr>
          </a:p>
          <a:p>
            <a:endParaRPr lang="ja-JP" altLang="en-US"/>
          </a:p>
        </p:txBody>
      </p:sp>
      <p:sp>
        <p:nvSpPr>
          <p:cNvPr id="614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ＭＳ Ｐゴシック" panose="020B0600070205080204" pitchFamily="50" charset="-128"/>
              </a:defRPr>
            </a:lvl1pPr>
            <a:lvl2pPr marL="761509" indent="-292887">
              <a:defRPr kumimoji="1">
                <a:solidFill>
                  <a:schemeClr val="tx1"/>
                </a:solidFill>
                <a:latin typeface="Arial" panose="020B0604020202020204" pitchFamily="34" charset="0"/>
                <a:ea typeface="ＭＳ Ｐゴシック" panose="020B0600070205080204" pitchFamily="50" charset="-128"/>
              </a:defRPr>
            </a:lvl2pPr>
            <a:lvl3pPr marL="1171551" indent="-234310">
              <a:defRPr kumimoji="1">
                <a:solidFill>
                  <a:schemeClr val="tx1"/>
                </a:solidFill>
                <a:latin typeface="Arial" panose="020B0604020202020204" pitchFamily="34" charset="0"/>
                <a:ea typeface="ＭＳ Ｐゴシック" panose="020B0600070205080204" pitchFamily="50" charset="-128"/>
              </a:defRPr>
            </a:lvl3pPr>
            <a:lvl4pPr marL="1640172" indent="-234310">
              <a:defRPr kumimoji="1">
                <a:solidFill>
                  <a:schemeClr val="tx1"/>
                </a:solidFill>
                <a:latin typeface="Arial" panose="020B0604020202020204" pitchFamily="34" charset="0"/>
                <a:ea typeface="ＭＳ Ｐゴシック" panose="020B0600070205080204" pitchFamily="50" charset="-128"/>
              </a:defRPr>
            </a:lvl4pPr>
            <a:lvl5pPr marL="2108794" indent="-234310">
              <a:defRPr kumimoji="1">
                <a:solidFill>
                  <a:schemeClr val="tx1"/>
                </a:solidFill>
                <a:latin typeface="Arial" panose="020B0604020202020204" pitchFamily="34" charset="0"/>
                <a:ea typeface="ＭＳ Ｐゴシック" panose="020B0600070205080204" pitchFamily="50" charset="-128"/>
              </a:defRPr>
            </a:lvl5pPr>
            <a:lvl6pPr marL="2577413" indent="-23431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46034" indent="-23431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14655" indent="-23431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983276" indent="-23431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05BF236E-309E-449A-9406-C69980A72877}" type="slidenum">
              <a:rPr lang="ja-JP" altLang="en-US" smtClean="0"/>
              <a:pPr/>
              <a:t>23</a:t>
            </a:fld>
            <a:endParaRPr lang="ja-JP" altLang="en-US"/>
          </a:p>
        </p:txBody>
      </p:sp>
    </p:spTree>
    <p:extLst>
      <p:ext uri="{BB962C8B-B14F-4D97-AF65-F5344CB8AC3E}">
        <p14:creationId xmlns:p14="http://schemas.microsoft.com/office/powerpoint/2010/main" val="865613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B88D45CE-BC48-42C8-9AE8-3DB104827084}" type="slidenum">
              <a:rPr lang="ja-JP" altLang="en-US" smtClean="0">
                <a:solidFill>
                  <a:prstClr val="black"/>
                </a:solidFill>
              </a:rPr>
              <a:pPr/>
              <a:t>28</a:t>
            </a:fld>
            <a:endParaRPr lang="ja-JP" altLang="en-US">
              <a:solidFill>
                <a:prstClr val="black"/>
              </a:solidFill>
            </a:endParaRPr>
          </a:p>
        </p:txBody>
      </p:sp>
    </p:spTree>
    <p:extLst>
      <p:ext uri="{BB962C8B-B14F-4D97-AF65-F5344CB8AC3E}">
        <p14:creationId xmlns:p14="http://schemas.microsoft.com/office/powerpoint/2010/main" val="2347093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ー 1"/>
          <p:cNvSpPr>
            <a:spLocks noGrp="1" noRot="1" noChangeAspect="1" noTextEdit="1"/>
          </p:cNvSpPr>
          <p:nvPr>
            <p:ph type="sldImg"/>
          </p:nvPr>
        </p:nvSpPr>
        <p:spPr>
          <a:ln/>
        </p:spPr>
      </p:sp>
      <p:sp>
        <p:nvSpPr>
          <p:cNvPr id="440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dirty="0">
                <a:latin typeface="Arial" panose="020B0604020202020204" pitchFamily="34" charset="0"/>
              </a:rPr>
              <a:t>KEK</a:t>
            </a:r>
            <a:r>
              <a:rPr lang="ja-JP" altLang="en-US" dirty="0">
                <a:latin typeface="Arial" panose="020B0604020202020204" pitchFamily="34" charset="0"/>
              </a:rPr>
              <a:t>では</a:t>
            </a:r>
            <a:r>
              <a:rPr lang="en-US" altLang="ja-JP" dirty="0">
                <a:latin typeface="Arial" panose="020B0604020202020204" pitchFamily="34" charset="0"/>
              </a:rPr>
              <a:t>ILC</a:t>
            </a:r>
            <a:r>
              <a:rPr lang="ja-JP" altLang="en-US" dirty="0">
                <a:latin typeface="Arial" panose="020B0604020202020204" pitchFamily="34" charset="0"/>
              </a:rPr>
              <a:t>用素粒子実験加速器、物構研の</a:t>
            </a:r>
            <a:r>
              <a:rPr lang="en-US" altLang="ja-JP" dirty="0">
                <a:latin typeface="Arial" panose="020B0604020202020204" pitchFamily="34" charset="0"/>
              </a:rPr>
              <a:t>Hybrid-ring</a:t>
            </a:r>
            <a:r>
              <a:rPr lang="ja-JP" altLang="en-US" dirty="0">
                <a:latin typeface="Arial" panose="020B0604020202020204" pitchFamily="34" charset="0"/>
              </a:rPr>
              <a:t>放射光源の入射器ようとして、超伝導加速空洞の大型加速器建設を提案中である。</a:t>
            </a:r>
          </a:p>
        </p:txBody>
      </p:sp>
      <p:sp>
        <p:nvSpPr>
          <p:cNvPr id="440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57526" indent="-291355">
              <a:defRPr kumimoji="1">
                <a:solidFill>
                  <a:schemeClr val="tx1"/>
                </a:solidFill>
                <a:latin typeface="Arial" panose="020B0604020202020204" pitchFamily="34" charset="0"/>
                <a:ea typeface="ＭＳ Ｐゴシック" panose="020B0600070205080204" pitchFamily="50" charset="-128"/>
              </a:defRPr>
            </a:lvl2pPr>
            <a:lvl3pPr marL="1165427" indent="-233087">
              <a:defRPr kumimoji="1">
                <a:solidFill>
                  <a:schemeClr val="tx1"/>
                </a:solidFill>
                <a:latin typeface="Arial" panose="020B0604020202020204" pitchFamily="34" charset="0"/>
                <a:ea typeface="ＭＳ Ｐゴシック" panose="020B0600070205080204" pitchFamily="50" charset="-128"/>
              </a:defRPr>
            </a:lvl3pPr>
            <a:lvl4pPr marL="1631591" indent="-233087">
              <a:defRPr kumimoji="1">
                <a:solidFill>
                  <a:schemeClr val="tx1"/>
                </a:solidFill>
                <a:latin typeface="Arial" panose="020B0604020202020204" pitchFamily="34" charset="0"/>
                <a:ea typeface="ＭＳ Ｐゴシック" panose="020B0600070205080204" pitchFamily="50" charset="-128"/>
              </a:defRPr>
            </a:lvl4pPr>
            <a:lvl5pPr marL="2097762" indent="-233087">
              <a:defRPr kumimoji="1">
                <a:solidFill>
                  <a:schemeClr val="tx1"/>
                </a:solidFill>
                <a:latin typeface="Arial" panose="020B0604020202020204" pitchFamily="34" charset="0"/>
                <a:ea typeface="ＭＳ Ｐゴシック" panose="020B0600070205080204" pitchFamily="50" charset="-128"/>
              </a:defRPr>
            </a:lvl5pPr>
            <a:lvl6pPr marL="2563931"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30104"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96270"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962441"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23FD3998-A082-45FC-AAEC-5B2534310EE7}" type="slidenum">
              <a:rPr lang="en-US" altLang="ja-JP" smtClean="0">
                <a:solidFill>
                  <a:prstClr val="black"/>
                </a:solidFill>
              </a:rPr>
              <a:pPr/>
              <a:t>29</a:t>
            </a:fld>
            <a:endParaRPr lang="en-US" altLang="ja-JP">
              <a:solidFill>
                <a:prstClr val="black"/>
              </a:solidFill>
            </a:endParaRPr>
          </a:p>
        </p:txBody>
      </p:sp>
    </p:spTree>
    <p:extLst>
      <p:ext uri="{BB962C8B-B14F-4D97-AF65-F5344CB8AC3E}">
        <p14:creationId xmlns:p14="http://schemas.microsoft.com/office/powerpoint/2010/main" val="4178433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今日のお話は</a:t>
            </a:r>
            <a:r>
              <a:rPr kumimoji="1" lang="en-US" altLang="ja-JP" dirty="0"/>
              <a:t>1</a:t>
            </a:r>
            <a:r>
              <a:rPr kumimoji="1" lang="ja-JP" altLang="en-US" dirty="0"/>
              <a:t>～３の話です。</a:t>
            </a:r>
          </a:p>
        </p:txBody>
      </p:sp>
      <p:sp>
        <p:nvSpPr>
          <p:cNvPr id="4" name="スライド番号プレースホルダー 3"/>
          <p:cNvSpPr>
            <a:spLocks noGrp="1"/>
          </p:cNvSpPr>
          <p:nvPr>
            <p:ph type="sldNum" sz="quarter" idx="5"/>
          </p:nvPr>
        </p:nvSpPr>
        <p:spPr/>
        <p:txBody>
          <a:bodyPr/>
          <a:lstStyle/>
          <a:p>
            <a:fld id="{82DAE8D0-DE77-4A42-9D96-CEC2D44FE4D7}" type="slidenum">
              <a:rPr kumimoji="1" lang="ja-JP" altLang="en-US" smtClean="0"/>
              <a:t>32</a:t>
            </a:fld>
            <a:endParaRPr kumimoji="1" lang="ja-JP" altLang="en-US"/>
          </a:p>
        </p:txBody>
      </p:sp>
    </p:spTree>
    <p:extLst>
      <p:ext uri="{BB962C8B-B14F-4D97-AF65-F5344CB8AC3E}">
        <p14:creationId xmlns:p14="http://schemas.microsoft.com/office/powerpoint/2010/main" val="294904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A1F026F-3D5E-4075-8EB4-BE83F7C76087}" type="slidenum">
              <a:rPr lang="en-US" altLang="ja-JP" smtClean="0"/>
              <a:pPr>
                <a:defRPr/>
              </a:pPr>
              <a:t>57</a:t>
            </a:fld>
            <a:endParaRPr lang="en-US" altLang="ja-JP" dirty="0"/>
          </a:p>
        </p:txBody>
      </p:sp>
    </p:spTree>
    <p:extLst>
      <p:ext uri="{BB962C8B-B14F-4D97-AF65-F5344CB8AC3E}">
        <p14:creationId xmlns:p14="http://schemas.microsoft.com/office/powerpoint/2010/main" val="1441746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a:t>Click to edit Master title style</a:t>
            </a:r>
            <a:endParaRPr lang="en-US" dirty="0"/>
          </a:p>
        </p:txBody>
      </p:sp>
      <p:sp>
        <p:nvSpPr>
          <p:cNvPr id="3" name="Content Placeholder 2"/>
          <p:cNvSpPr>
            <a:spLocks noGrp="1"/>
          </p:cNvSpPr>
          <p:nvPr>
            <p:ph idx="1"/>
          </p:nvPr>
        </p:nvSpPr>
        <p:spPr/>
        <p:txBody>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en-US" dirty="0"/>
          </a:p>
        </p:txBody>
      </p:sp>
      <p:sp>
        <p:nvSpPr>
          <p:cNvPr id="4" name="Date Placeholder 3"/>
          <p:cNvSpPr>
            <a:spLocks noGrp="1"/>
          </p:cNvSpPr>
          <p:nvPr>
            <p:ph type="dt" sz="half" idx="10"/>
          </p:nvPr>
        </p:nvSpPr>
        <p:spPr>
          <a:xfrm>
            <a:off x="0" y="6492875"/>
            <a:ext cx="2743200" cy="365125"/>
          </a:xfrm>
        </p:spPr>
        <p:txBody>
          <a:bodyPr/>
          <a:lstStyle>
            <a:lvl1pPr>
              <a:defRPr/>
            </a:lvl1pPr>
          </a:lstStyle>
          <a:p>
            <a:endParaRPr lang="en-US" altLang="ja-JP" dirty="0"/>
          </a:p>
        </p:txBody>
      </p:sp>
      <p:sp>
        <p:nvSpPr>
          <p:cNvPr id="5" name="Footer Placeholder 4"/>
          <p:cNvSpPr>
            <a:spLocks noGrp="1"/>
          </p:cNvSpPr>
          <p:nvPr>
            <p:ph type="ftr" sz="quarter" idx="11"/>
          </p:nvPr>
        </p:nvSpPr>
        <p:spPr>
          <a:xfrm>
            <a:off x="3655736" y="6481317"/>
            <a:ext cx="4693920" cy="365125"/>
          </a:xfrm>
        </p:spPr>
        <p:txBody>
          <a:bodyPr/>
          <a:lstStyle/>
          <a:p>
            <a:r>
              <a:rPr lang="ja-JP" altLang="en-US"/>
              <a:t>京都大学　</a:t>
            </a:r>
            <a:r>
              <a:rPr lang="en-US" altLang="ja-JP"/>
              <a:t>ILC</a:t>
            </a:r>
            <a:r>
              <a:rPr lang="ja-JP" altLang="en-US"/>
              <a:t>セミナー </a:t>
            </a:r>
            <a:r>
              <a:rPr lang="en-US" altLang="ja-JP"/>
              <a:t>(2025.Jan.28)</a:t>
            </a:r>
            <a:endParaRPr lang="en-US" altLang="ja-JP"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ja-JP" altLang="en-US"/>
              <a:t>京都大学　</a:t>
            </a:r>
            <a:r>
              <a:rPr lang="en-US" altLang="ja-JP"/>
              <a:t>ILC</a:t>
            </a:r>
            <a:r>
              <a:rPr lang="ja-JP" altLang="en-US"/>
              <a:t>セミナー </a:t>
            </a:r>
            <a:r>
              <a:rPr lang="en-US" altLang="ja-JP"/>
              <a:t>(2025.Jan.28)</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ja-JP"/>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ja-JP" dirty="0"/>
              <a:t>Click to edit Master subtitle style</a:t>
            </a:r>
            <a:endParaRPr lang="en-US" dirty="0"/>
          </a:p>
        </p:txBody>
      </p:sp>
      <p:sp>
        <p:nvSpPr>
          <p:cNvPr id="10" name="Date Placeholder 3">
            <a:extLst>
              <a:ext uri="{FF2B5EF4-FFF2-40B4-BE49-F238E27FC236}">
                <a16:creationId xmlns:a16="http://schemas.microsoft.com/office/drawing/2014/main" id="{A3AEF057-80C9-4608-B16D-388BCDBF416F}"/>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
        <p:nvSpPr>
          <p:cNvPr id="11" name="Footer Placeholder 4">
            <a:extLst>
              <a:ext uri="{FF2B5EF4-FFF2-40B4-BE49-F238E27FC236}">
                <a16:creationId xmlns:a16="http://schemas.microsoft.com/office/drawing/2014/main" id="{78F9F536-F701-4951-BCB9-6C6F94FDFB41}"/>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京都大学　</a:t>
            </a:r>
            <a:r>
              <a:rPr lang="en-US" altLang="ja-JP"/>
              <a:t>ILC</a:t>
            </a:r>
            <a:r>
              <a:rPr lang="ja-JP" altLang="en-US"/>
              <a:t>セミナー </a:t>
            </a:r>
            <a:r>
              <a:rPr lang="en-US" altLang="ja-JP"/>
              <a:t>(2025.Jan.28)</a:t>
            </a:r>
            <a:endParaRPr lang="en-US" dirty="0"/>
          </a:p>
        </p:txBody>
      </p:sp>
      <p:sp>
        <p:nvSpPr>
          <p:cNvPr id="12" name="Slide Number Placeholder 5">
            <a:extLst>
              <a:ext uri="{FF2B5EF4-FFF2-40B4-BE49-F238E27FC236}">
                <a16:creationId xmlns:a16="http://schemas.microsoft.com/office/drawing/2014/main" id="{3B8B18CA-0BB9-4C11-BF9E-AD2979E620C4}"/>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Tree>
    <p:extLst>
      <p:ext uri="{BB962C8B-B14F-4D97-AF65-F5344CB8AC3E}">
        <p14:creationId xmlns:p14="http://schemas.microsoft.com/office/powerpoint/2010/main" val="335401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08370" y="1023703"/>
            <a:ext cx="9975273" cy="500303"/>
          </a:xfrm>
          <a:prstGeom prst="rect">
            <a:avLst/>
          </a:prstGeom>
        </p:spPr>
        <p:txBody>
          <a:bodyPr vert="horz" lIns="0" tIns="0" rIns="0" bIns="0"/>
          <a:lstStyle>
            <a:lvl1pPr algn="l">
              <a:defRPr sz="2700" b="1">
                <a:latin typeface="Arial"/>
                <a:cs typeface="Arial"/>
              </a:defRPr>
            </a:lvl1pPr>
          </a:lstStyle>
          <a:p>
            <a:r>
              <a:rPr lang="en-US"/>
              <a:t>Click to edit Master title style</a:t>
            </a:r>
            <a:endParaRPr lang="en-US" dirty="0"/>
          </a:p>
        </p:txBody>
      </p:sp>
      <p:sp>
        <p:nvSpPr>
          <p:cNvPr id="8" name="Slide Number Placeholder 5"/>
          <p:cNvSpPr>
            <a:spLocks noGrp="1"/>
          </p:cNvSpPr>
          <p:nvPr>
            <p:ph type="sldNum" sz="quarter" idx="4"/>
          </p:nvPr>
        </p:nvSpPr>
        <p:spPr>
          <a:xfrm>
            <a:off x="1108364" y="6356351"/>
            <a:ext cx="28448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Footer Placeholder 4"/>
          <p:cNvSpPr>
            <a:spLocks noGrp="1"/>
          </p:cNvSpPr>
          <p:nvPr>
            <p:ph type="ftr" sz="quarter" idx="3"/>
          </p:nvPr>
        </p:nvSpPr>
        <p:spPr>
          <a:xfrm>
            <a:off x="8636006" y="6356351"/>
            <a:ext cx="3269748"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ja-JP" altLang="en-US"/>
              <a:t>京都大学　</a:t>
            </a:r>
            <a:r>
              <a:rPr lang="en-US" altLang="ja-JP"/>
              <a:t>ILC</a:t>
            </a:r>
            <a:r>
              <a:rPr lang="ja-JP" altLang="en-US"/>
              <a:t>セミナー </a:t>
            </a:r>
            <a:r>
              <a:rPr lang="en-US" altLang="ja-JP"/>
              <a:t>(2025.Jan.28)</a:t>
            </a:r>
            <a:endParaRPr lang="en-US"/>
          </a:p>
        </p:txBody>
      </p:sp>
    </p:spTree>
    <p:extLst>
      <p:ext uri="{BB962C8B-B14F-4D97-AF65-F5344CB8AC3E}">
        <p14:creationId xmlns:p14="http://schemas.microsoft.com/office/powerpoint/2010/main" val="3769292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50A1"/>
                </a:solidFill>
              </a:defRPr>
            </a:lvl1pPr>
          </a:lstStyle>
          <a:p>
            <a:r>
              <a:rPr lang="ja-JP" altLang="en-US"/>
              <a:t>マスター タイトルの書式設定</a:t>
            </a:r>
            <a:endParaRPr lang="en-US" dirty="0"/>
          </a:p>
        </p:txBody>
      </p:sp>
      <p:sp>
        <p:nvSpPr>
          <p:cNvPr id="7" name="Footer Placeholder 4">
            <a:extLst>
              <a:ext uri="{FF2B5EF4-FFF2-40B4-BE49-F238E27FC236}">
                <a16:creationId xmlns:a16="http://schemas.microsoft.com/office/drawing/2014/main" id="{F8ABBF98-260C-4D92-85B5-9BAB7F2BFF0F}"/>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京都大学　</a:t>
            </a:r>
            <a:r>
              <a:rPr lang="en-US" altLang="ja-JP"/>
              <a:t>ILC</a:t>
            </a:r>
            <a:r>
              <a:rPr lang="ja-JP" altLang="en-US"/>
              <a:t>セミナー </a:t>
            </a:r>
            <a:r>
              <a:rPr lang="en-US" altLang="ja-JP"/>
              <a:t>(2025.Jan.28)</a:t>
            </a:r>
            <a:endParaRPr lang="en-US" dirty="0"/>
          </a:p>
        </p:txBody>
      </p:sp>
      <p:sp>
        <p:nvSpPr>
          <p:cNvPr id="8" name="Slide Number Placeholder 5">
            <a:extLst>
              <a:ext uri="{FF2B5EF4-FFF2-40B4-BE49-F238E27FC236}">
                <a16:creationId xmlns:a16="http://schemas.microsoft.com/office/drawing/2014/main" id="{69320617-6FE9-49B6-AD8B-DA3E5F86882F}"/>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9" name="Date Placeholder 3">
            <a:extLst>
              <a:ext uri="{FF2B5EF4-FFF2-40B4-BE49-F238E27FC236}">
                <a16:creationId xmlns:a16="http://schemas.microsoft.com/office/drawing/2014/main" id="{FD622247-6132-4697-A5EC-41A7684813AC}"/>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extLst>
      <p:ext uri="{BB962C8B-B14F-4D97-AF65-F5344CB8AC3E}">
        <p14:creationId xmlns:p14="http://schemas.microsoft.com/office/powerpoint/2010/main" val="2670820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xfrm>
            <a:off x="11664619" y="6453337"/>
            <a:ext cx="425331" cy="275717"/>
          </a:xfrm>
          <a:prstGeom prst="rect">
            <a:avLst/>
          </a:prstGeom>
        </p:spPr>
        <p:txBody>
          <a:bodyPr/>
          <a:lstStyle/>
          <a:p>
            <a:fld id="{86CB4B4D-7CA3-9044-876B-883B54F8677D}" type="slidenum">
              <a:rPr/>
              <a:pPr/>
              <a:t>‹#›</a:t>
            </a:fld>
            <a:endParaRPr/>
          </a:p>
        </p:txBody>
      </p:sp>
      <p:sp>
        <p:nvSpPr>
          <p:cNvPr id="5" name="フッター プレースホルダ 4"/>
          <p:cNvSpPr>
            <a:spLocks noGrp="1"/>
          </p:cNvSpPr>
          <p:nvPr>
            <p:ph type="ftr" sz="quarter" idx="11"/>
          </p:nvPr>
        </p:nvSpPr>
        <p:spPr>
          <a:xfrm>
            <a:off x="4165600" y="6449505"/>
            <a:ext cx="3860800" cy="365125"/>
          </a:xfrm>
          <a:prstGeom prst="rect">
            <a:avLst/>
          </a:prstGeom>
        </p:spPr>
        <p:txBody>
          <a:bodyPr/>
          <a:lstStyle>
            <a:lvl1pPr>
              <a:defRPr sz="1200"/>
            </a:lvl1pPr>
          </a:lstStyle>
          <a:p>
            <a:r>
              <a:rPr lang="ja-JP" altLang="en-US"/>
              <a:t>産学連携セミナー 道園　</a:t>
            </a:r>
            <a:r>
              <a:rPr lang="en-US" altLang="ja-JP"/>
              <a:t>19/03/11</a:t>
            </a:r>
            <a:endParaRPr lang="ja-JP" altLang="en-US" dirty="0"/>
          </a:p>
        </p:txBody>
      </p:sp>
    </p:spTree>
    <p:extLst>
      <p:ext uri="{BB962C8B-B14F-4D97-AF65-F5344CB8AC3E}">
        <p14:creationId xmlns:p14="http://schemas.microsoft.com/office/powerpoint/2010/main" val="182751490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itle &amp; Bullets">
    <p:spTree>
      <p:nvGrpSpPr>
        <p:cNvPr id="1" name=""/>
        <p:cNvGrpSpPr/>
        <p:nvPr/>
      </p:nvGrpSpPr>
      <p:grpSpPr>
        <a:xfrm>
          <a:off x="0" y="0"/>
          <a:ext cx="0" cy="0"/>
          <a:chOff x="0" y="0"/>
          <a:chExt cx="0" cy="0"/>
        </a:xfrm>
      </p:grpSpPr>
      <p:sp>
        <p:nvSpPr>
          <p:cNvPr id="12" name="Title Text"/>
          <p:cNvSpPr txBox="1">
            <a:spLocks noGrp="1"/>
          </p:cNvSpPr>
          <p:nvPr>
            <p:ph type="title"/>
          </p:nvPr>
        </p:nvSpPr>
        <p:spPr>
          <a:prstGeom prst="rect">
            <a:avLst/>
          </a:prstGeom>
        </p:spPr>
        <p:txBody>
          <a:bodyPr/>
          <a:lstStyle/>
          <a:p>
            <a:r>
              <a:t>Title Text</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5883649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588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ja-JP"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ja-JP" dirty="0"/>
              <a:t>Click to edit Master text styles</a:t>
            </a:r>
          </a:p>
          <a:p>
            <a:pPr lvl="1"/>
            <a:r>
              <a:rPr lang="en-US" altLang="ja-JP" dirty="0"/>
              <a:t>Second level</a:t>
            </a:r>
          </a:p>
          <a:p>
            <a:pPr lvl="2"/>
            <a:r>
              <a:rPr lang="en-US" altLang="ja-JP" dirty="0"/>
              <a:t>Third level</a:t>
            </a:r>
          </a:p>
          <a:p>
            <a:pPr lvl="3"/>
            <a:r>
              <a:rPr lang="en-US" altLang="ja-JP" dirty="0"/>
              <a:t>Fourth level</a:t>
            </a:r>
          </a:p>
          <a:p>
            <a:pPr lvl="4"/>
            <a:r>
              <a:rPr lang="en-US" altLang="ja-JP" dirty="0"/>
              <a:t>Fifth level</a:t>
            </a:r>
            <a:endParaRPr lang="en-US" dirty="0"/>
          </a:p>
        </p:txBody>
      </p:sp>
      <p:sp>
        <p:nvSpPr>
          <p:cNvPr id="5" name="Footer Placeholder 4"/>
          <p:cNvSpPr>
            <a:spLocks noGrp="1"/>
          </p:cNvSpPr>
          <p:nvPr>
            <p:ph type="ftr" sz="quarter" idx="3"/>
          </p:nvPr>
        </p:nvSpPr>
        <p:spPr>
          <a:xfrm>
            <a:off x="3280767" y="6487896"/>
            <a:ext cx="46939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ja-JP" altLang="en-US"/>
              <a:t>京都大学　</a:t>
            </a:r>
            <a:r>
              <a:rPr lang="en-US" altLang="ja-JP"/>
              <a:t>ILC</a:t>
            </a:r>
            <a:r>
              <a:rPr lang="ja-JP" altLang="en-US"/>
              <a:t>セミナー </a:t>
            </a:r>
            <a:r>
              <a:rPr lang="en-US" altLang="ja-JP"/>
              <a:t>(2025.Jan.28)</a:t>
            </a:r>
            <a:endParaRPr lang="en-US" dirty="0"/>
          </a:p>
        </p:txBody>
      </p:sp>
      <p:sp>
        <p:nvSpPr>
          <p:cNvPr id="6" name="Slide Number Placeholder 5"/>
          <p:cNvSpPr>
            <a:spLocks noGrp="1"/>
          </p:cNvSpPr>
          <p:nvPr>
            <p:ph type="sldNum" sz="quarter" idx="4"/>
          </p:nvPr>
        </p:nvSpPr>
        <p:spPr>
          <a:xfrm>
            <a:off x="10749280" y="6356350"/>
            <a:ext cx="60452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8" name="Picture 7" descr="A picture containing drawing, food&#10;&#10;Description automatically generated">
            <a:extLst>
              <a:ext uri="{FF2B5EF4-FFF2-40B4-BE49-F238E27FC236}">
                <a16:creationId xmlns:a16="http://schemas.microsoft.com/office/drawing/2014/main" id="{69C8DE71-210D-4A86-AF36-B35607A0F63F}"/>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0788883" y="208809"/>
            <a:ext cx="1129833" cy="661613"/>
          </a:xfrm>
          <a:prstGeom prst="rect">
            <a:avLst/>
          </a:prstGeom>
        </p:spPr>
      </p:pic>
      <p:sp>
        <p:nvSpPr>
          <p:cNvPr id="4" name="Date Placeholder 3"/>
          <p:cNvSpPr>
            <a:spLocks noGrp="1"/>
          </p:cNvSpPr>
          <p:nvPr>
            <p:ph type="dt" sz="half" idx="2"/>
          </p:nvPr>
        </p:nvSpPr>
        <p:spPr>
          <a:xfrm>
            <a:off x="-5080" y="649287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pic>
        <p:nvPicPr>
          <p:cNvPr id="7" name="図 6">
            <a:extLst>
              <a:ext uri="{FF2B5EF4-FFF2-40B4-BE49-F238E27FC236}">
                <a16:creationId xmlns:a16="http://schemas.microsoft.com/office/drawing/2014/main" id="{314D896C-916A-F671-5BEF-9FCA352A66D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0" y="17178"/>
            <a:ext cx="1485903" cy="695898"/>
          </a:xfrm>
          <a:prstGeom prst="rect">
            <a:avLst/>
          </a:prstGeom>
          <a:solidFill>
            <a:schemeClr val="bg1"/>
          </a:solidFill>
        </p:spPr>
      </p:pic>
    </p:spTree>
  </p:cSld>
  <p:clrMap bg1="lt1" tx1="dk1" bg2="lt2" tx2="dk2" accent1="accent1" accent2="accent2" accent3="accent3" accent4="accent4" accent5="accent5" accent6="accent6" hlink="hlink" folHlink="folHlink"/>
  <p:sldLayoutIdLst>
    <p:sldLayoutId id="2147483650" r:id="rId1"/>
    <p:sldLayoutId id="2147483655" r:id="rId2"/>
    <p:sldLayoutId id="2147483657" r:id="rId3"/>
    <p:sldLayoutId id="2147483658" r:id="rId4"/>
    <p:sldLayoutId id="2147483661" r:id="rId5"/>
    <p:sldLayoutId id="2147483662" r:id="rId6"/>
    <p:sldLayoutId id="2147483664" r:id="rId7"/>
    <p:sldLayoutId id="2147483665" r:id="rId8"/>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4.jpg"/><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33.emf"/><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0.e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32.emf"/><Relationship Id="rId4" Type="http://schemas.openxmlformats.org/officeDocument/2006/relationships/image" Target="../media/image29.emf"/><Relationship Id="rId9"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7.jp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9.wmf"/><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oleObject" Target="../embeddings/oleObject13.bin"/><Relationship Id="rId1" Type="http://schemas.openxmlformats.org/officeDocument/2006/relationships/slideLayout" Target="../slideLayouts/slideLayout1.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2.jpg"/></Relationships>
</file>

<file path=ppt/slides/_rels/slide15.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4.jpeg"/><Relationship Id="rId7" Type="http://schemas.openxmlformats.org/officeDocument/2006/relationships/image" Target="../media/image53.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2.png"/><Relationship Id="rId5" Type="http://schemas.openxmlformats.org/officeDocument/2006/relationships/image" Target="../media/image46.jpg"/><Relationship Id="rId4" Type="http://schemas.openxmlformats.org/officeDocument/2006/relationships/image" Target="../media/image45.jpeg"/><Relationship Id="rId9" Type="http://schemas.openxmlformats.org/officeDocument/2006/relationships/image" Target="../media/image5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59.jpeg"/><Relationship Id="rId13" Type="http://schemas.openxmlformats.org/officeDocument/2006/relationships/oleObject" Target="../embeddings/oleObject4.bin"/><Relationship Id="rId18" Type="http://schemas.openxmlformats.org/officeDocument/2006/relationships/image" Target="../media/image15.wmf"/><Relationship Id="rId3" Type="http://schemas.openxmlformats.org/officeDocument/2006/relationships/image" Target="../media/image57.jpeg"/><Relationship Id="rId7" Type="http://schemas.openxmlformats.org/officeDocument/2006/relationships/image" Target="../media/image58.wmf"/><Relationship Id="rId12" Type="http://schemas.openxmlformats.org/officeDocument/2006/relationships/image" Target="../media/image11.wmf"/><Relationship Id="rId17" Type="http://schemas.openxmlformats.org/officeDocument/2006/relationships/oleObject" Target="../embeddings/oleObject7.bin"/><Relationship Id="rId2" Type="http://schemas.openxmlformats.org/officeDocument/2006/relationships/image" Target="../media/image56.jpeg"/><Relationship Id="rId16" Type="http://schemas.openxmlformats.org/officeDocument/2006/relationships/image" Target="../media/image14.wmf"/><Relationship Id="rId1" Type="http://schemas.openxmlformats.org/officeDocument/2006/relationships/slideLayout" Target="../slideLayouts/slideLayout2.xml"/><Relationship Id="rId6" Type="http://schemas.openxmlformats.org/officeDocument/2006/relationships/oleObject" Target="../embeddings/oleObject14.bin"/><Relationship Id="rId11" Type="http://schemas.openxmlformats.org/officeDocument/2006/relationships/oleObject" Target="../embeddings/oleObject3.bin"/><Relationship Id="rId5" Type="http://schemas.openxmlformats.org/officeDocument/2006/relationships/image" Target="../media/image39.wmf"/><Relationship Id="rId15" Type="http://schemas.openxmlformats.org/officeDocument/2006/relationships/oleObject" Target="../embeddings/oleObject6.bin"/><Relationship Id="rId10" Type="http://schemas.openxmlformats.org/officeDocument/2006/relationships/image" Target="../media/image60.wmf"/><Relationship Id="rId19" Type="http://schemas.openxmlformats.org/officeDocument/2006/relationships/image" Target="../media/image61.jpeg"/><Relationship Id="rId4" Type="http://schemas.openxmlformats.org/officeDocument/2006/relationships/oleObject" Target="../embeddings/oleObject13.bin"/><Relationship Id="rId9" Type="http://schemas.openxmlformats.org/officeDocument/2006/relationships/oleObject" Target="../embeddings/oleObject15.bin"/><Relationship Id="rId14" Type="http://schemas.openxmlformats.org/officeDocument/2006/relationships/image" Target="../media/image12.wmf"/></Relationships>
</file>

<file path=ppt/slides/_rels/slide19.xml.rels><?xml version="1.0" encoding="UTF-8" standalone="yes"?>
<Relationships xmlns="http://schemas.openxmlformats.org/package/2006/relationships"><Relationship Id="rId8" Type="http://schemas.openxmlformats.org/officeDocument/2006/relationships/image" Target="../media/image67.jpeg"/><Relationship Id="rId3" Type="http://schemas.microsoft.com/office/2007/relationships/hdphoto" Target="../media/hdphoto1.wdp"/><Relationship Id="rId7" Type="http://schemas.openxmlformats.org/officeDocument/2006/relationships/image" Target="../media/image66.png"/><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5.jpg"/><Relationship Id="rId5" Type="http://schemas.openxmlformats.org/officeDocument/2006/relationships/image" Target="../media/image64.jpeg"/><Relationship Id="rId10" Type="http://schemas.openxmlformats.org/officeDocument/2006/relationships/image" Target="../media/image69.jpeg"/><Relationship Id="rId4" Type="http://schemas.openxmlformats.org/officeDocument/2006/relationships/image" Target="../media/image63.png"/><Relationship Id="rId9" Type="http://schemas.openxmlformats.org/officeDocument/2006/relationships/image" Target="../media/image6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72.jpg"/><Relationship Id="rId4" Type="http://schemas.openxmlformats.org/officeDocument/2006/relationships/image" Target="../media/image71.jpg"/></Relationships>
</file>

<file path=ppt/slides/_rels/slide2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jpeg"/><Relationship Id="rId7" Type="http://schemas.openxmlformats.org/officeDocument/2006/relationships/image" Target="../media/image79.emf"/><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emf"/><Relationship Id="rId9" Type="http://schemas.openxmlformats.org/officeDocument/2006/relationships/image" Target="../media/image81.png"/></Relationships>
</file>

<file path=ppt/slides/_rels/slide23.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82.jpeg"/><Relationship Id="rId7" Type="http://schemas.openxmlformats.org/officeDocument/2006/relationships/image" Target="../media/image86.gi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5.gif"/><Relationship Id="rId5" Type="http://schemas.openxmlformats.org/officeDocument/2006/relationships/image" Target="../media/image84.jpg"/><Relationship Id="rId10" Type="http://schemas.openxmlformats.org/officeDocument/2006/relationships/image" Target="../media/image89.png"/><Relationship Id="rId4" Type="http://schemas.openxmlformats.org/officeDocument/2006/relationships/image" Target="../media/image83.gif"/><Relationship Id="rId9" Type="http://schemas.openxmlformats.org/officeDocument/2006/relationships/image" Target="../media/image88.png"/></Relationships>
</file>

<file path=ppt/slides/_rels/slide2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25.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94.e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6.jpg"/><Relationship Id="rId2" Type="http://schemas.openxmlformats.org/officeDocument/2006/relationships/image" Target="../media/image95.jpeg"/><Relationship Id="rId1" Type="http://schemas.openxmlformats.org/officeDocument/2006/relationships/slideLayout" Target="../slideLayouts/slideLayout1.xml"/><Relationship Id="rId5" Type="http://schemas.openxmlformats.org/officeDocument/2006/relationships/image" Target="../media/image98.jpeg"/><Relationship Id="rId4" Type="http://schemas.openxmlformats.org/officeDocument/2006/relationships/image" Target="../media/image97.png"/></Relationships>
</file>

<file path=ppt/slides/_rels/slide28.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tiff"/><Relationship Id="rId4" Type="http://schemas.openxmlformats.org/officeDocument/2006/relationships/image" Target="../media/image100.jpeg"/></Relationships>
</file>

<file path=ppt/slides/_rels/slide29.xml.rels><?xml version="1.0" encoding="UTF-8" standalone="yes"?>
<Relationships xmlns="http://schemas.openxmlformats.org/package/2006/relationships"><Relationship Id="rId8" Type="http://schemas.openxmlformats.org/officeDocument/2006/relationships/image" Target="../media/image108.jpeg"/><Relationship Id="rId3" Type="http://schemas.openxmlformats.org/officeDocument/2006/relationships/image" Target="../media/image103.jpg"/><Relationship Id="rId7" Type="http://schemas.openxmlformats.org/officeDocument/2006/relationships/image" Target="../media/image107.emf"/><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06.jpeg"/><Relationship Id="rId5" Type="http://schemas.openxmlformats.org/officeDocument/2006/relationships/image" Target="../media/image105.jpeg"/><Relationship Id="rId4" Type="http://schemas.openxmlformats.org/officeDocument/2006/relationships/image" Target="../media/image104.jpeg"/><Relationship Id="rId9" Type="http://schemas.openxmlformats.org/officeDocument/2006/relationships/image" Target="../media/image10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image" Target="../media/image110.emf"/><Relationship Id="rId1" Type="http://schemas.openxmlformats.org/officeDocument/2006/relationships/slideLayout" Target="../slideLayouts/slideLayout4.xml"/><Relationship Id="rId5" Type="http://schemas.openxmlformats.org/officeDocument/2006/relationships/image" Target="../media/image113.png"/><Relationship Id="rId4" Type="http://schemas.openxmlformats.org/officeDocument/2006/relationships/image" Target="../media/image11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17.png"/><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116.jpeg"/><Relationship Id="rId5" Type="http://schemas.openxmlformats.org/officeDocument/2006/relationships/image" Target="../media/image115.jpeg"/><Relationship Id="rId4" Type="http://schemas.openxmlformats.org/officeDocument/2006/relationships/image" Target="../media/image114.jpeg"/></Relationships>
</file>

<file path=ppt/slides/_rels/slide33.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image" Target="../media/image119.jpeg"/><Relationship Id="rId7" Type="http://schemas.openxmlformats.org/officeDocument/2006/relationships/oleObject" Target="../embeddings/oleObject17.bin"/><Relationship Id="rId2" Type="http://schemas.openxmlformats.org/officeDocument/2006/relationships/image" Target="../media/image118.jpeg"/><Relationship Id="rId1" Type="http://schemas.openxmlformats.org/officeDocument/2006/relationships/slideLayout" Target="../slideLayouts/slideLayout2.xml"/><Relationship Id="rId6" Type="http://schemas.openxmlformats.org/officeDocument/2006/relationships/image" Target="../media/image120.wmf"/><Relationship Id="rId5" Type="http://schemas.openxmlformats.org/officeDocument/2006/relationships/oleObject" Target="../embeddings/oleObject16.bin"/><Relationship Id="rId10" Type="http://schemas.openxmlformats.org/officeDocument/2006/relationships/image" Target="../media/image122.wmf"/><Relationship Id="rId4" Type="http://schemas.openxmlformats.org/officeDocument/2006/relationships/image" Target="../media/image144.png"/><Relationship Id="rId9" Type="http://schemas.openxmlformats.org/officeDocument/2006/relationships/oleObject" Target="../embeddings/oleObject18.bin"/></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0.png"/><Relationship Id="rId1" Type="http://schemas.openxmlformats.org/officeDocument/2006/relationships/slideLayout" Target="../slideLayouts/slideLayout5.xml"/><Relationship Id="rId4" Type="http://schemas.openxmlformats.org/officeDocument/2006/relationships/image" Target="../media/image123.PNG"/></Relationships>
</file>

<file path=ppt/slides/_rels/slide35.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131.jpeg"/><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image" Target="../media/image125.png"/><Relationship Id="rId1" Type="http://schemas.openxmlformats.org/officeDocument/2006/relationships/slideLayout" Target="../slideLayouts/slideLayout3.xml"/><Relationship Id="rId6" Type="http://schemas.openxmlformats.org/officeDocument/2006/relationships/image" Target="../media/image129.png"/><Relationship Id="rId5" Type="http://schemas.openxmlformats.org/officeDocument/2006/relationships/image" Target="../media/image128.jpeg"/><Relationship Id="rId4" Type="http://schemas.openxmlformats.org/officeDocument/2006/relationships/image" Target="../media/image127.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OV"/><Relationship Id="rId1" Type="http://schemas.microsoft.com/office/2007/relationships/media" Target="../media/media2.MOV"/><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38.xml.rels><?xml version="1.0" encoding="UTF-8" standalone="yes"?>
<Relationships xmlns="http://schemas.openxmlformats.org/package/2006/relationships"><Relationship Id="rId3" Type="http://schemas.openxmlformats.org/officeDocument/2006/relationships/image" Target="../media/image136.jpg"/><Relationship Id="rId2" Type="http://schemas.openxmlformats.org/officeDocument/2006/relationships/image" Target="../media/image135.png"/><Relationship Id="rId1" Type="http://schemas.openxmlformats.org/officeDocument/2006/relationships/slideLayout" Target="../slideLayouts/slideLayout2.xml"/><Relationship Id="rId5" Type="http://schemas.openxmlformats.org/officeDocument/2006/relationships/image" Target="../media/image114.jpeg"/><Relationship Id="rId4" Type="http://schemas.openxmlformats.org/officeDocument/2006/relationships/image" Target="../media/image137.jpg"/></Relationships>
</file>

<file path=ppt/slides/_rels/slide39.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40.xml.rels><?xml version="1.0" encoding="UTF-8" standalone="yes"?>
<Relationships xmlns="http://schemas.openxmlformats.org/package/2006/relationships"><Relationship Id="rId2" Type="http://schemas.openxmlformats.org/officeDocument/2006/relationships/image" Target="../media/image140.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books.google.co.jp/books?id=VTc8Sdld5S8C&amp;printsec=frontcover&amp;dq=accelerator+physics+lee&amp;hl=ja&amp;ei=31bOTPOYJ42lcbac7dMO&amp;sa=X&amp;oi=book_result&amp;ct=result#v=onepage&amp;q&amp;f=false" TargetMode="External"/><Relationship Id="rId2" Type="http://schemas.openxmlformats.org/officeDocument/2006/relationships/hyperlink" Target="http://accwww2.kek.jp/oho/OHOtxt4.html" TargetMode="External"/><Relationship Id="rId1" Type="http://schemas.openxmlformats.org/officeDocument/2006/relationships/slideLayout" Target="../slideLayouts/slideLayout4.xml"/><Relationship Id="rId5" Type="http://schemas.openxmlformats.org/officeDocument/2006/relationships/hyperlink" Target="http://ph381.edu.physics.uoc.gr/Particle_Accelerator_Physics.pdf" TargetMode="External"/><Relationship Id="rId4" Type="http://schemas.openxmlformats.org/officeDocument/2006/relationships/hyperlink" Target="http://scitation.aip.org/content/aip/proceeding/aipcp/10.1063/1.38066;jsessionid=xlEo7HyrcW4jjcXLvsYaGQg8.x-aip-live-03"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141.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144.jpeg"/><Relationship Id="rId4" Type="http://schemas.openxmlformats.org/officeDocument/2006/relationships/image" Target="../media/image143.jp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image" Target="../media/image145.jpg"/><Relationship Id="rId1" Type="http://schemas.openxmlformats.org/officeDocument/2006/relationships/slideLayout" Target="../slideLayouts/slideLayout1.xml"/><Relationship Id="rId5" Type="http://schemas.openxmlformats.org/officeDocument/2006/relationships/image" Target="../media/image147.jpg"/><Relationship Id="rId4" Type="http://schemas.openxmlformats.org/officeDocument/2006/relationships/image" Target="../media/image146.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image" Target="../media/image69.jpeg"/><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148.wmf"/></Relationships>
</file>

<file path=ppt/slides/_rels/slide47.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7.bin"/><Relationship Id="rId3" Type="http://schemas.openxmlformats.org/officeDocument/2006/relationships/oleObject" Target="../embeddings/oleObject15.bin"/><Relationship Id="rId7" Type="http://schemas.openxmlformats.org/officeDocument/2006/relationships/oleObject" Target="../embeddings/oleObject4.bin"/><Relationship Id="rId12" Type="http://schemas.openxmlformats.org/officeDocument/2006/relationships/image" Target="../media/image14.wmf"/><Relationship Id="rId2" Type="http://schemas.openxmlformats.org/officeDocument/2006/relationships/image" Target="../media/image59.jpeg"/><Relationship Id="rId16" Type="http://schemas.openxmlformats.org/officeDocument/2006/relationships/image" Target="../media/image149.jpeg"/><Relationship Id="rId1" Type="http://schemas.openxmlformats.org/officeDocument/2006/relationships/slideLayout" Target="../slideLayouts/slideLayout1.xml"/><Relationship Id="rId6" Type="http://schemas.openxmlformats.org/officeDocument/2006/relationships/image" Target="../media/image11.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image" Target="../media/image16.png"/><Relationship Id="rId10" Type="http://schemas.openxmlformats.org/officeDocument/2006/relationships/image" Target="../media/image13.wmf"/><Relationship Id="rId4" Type="http://schemas.openxmlformats.org/officeDocument/2006/relationships/image" Target="../media/image60.wmf"/><Relationship Id="rId9" Type="http://schemas.openxmlformats.org/officeDocument/2006/relationships/oleObject" Target="../embeddings/oleObject5.bin"/><Relationship Id="rId14" Type="http://schemas.openxmlformats.org/officeDocument/2006/relationships/image" Target="../media/image15.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image" Target="../media/image57.jpeg"/><Relationship Id="rId1" Type="http://schemas.openxmlformats.org/officeDocument/2006/relationships/slideLayout" Target="../slideLayouts/slideLayout3.xml"/><Relationship Id="rId5" Type="http://schemas.openxmlformats.org/officeDocument/2006/relationships/image" Target="../media/image150.png"/><Relationship Id="rId4" Type="http://schemas.openxmlformats.org/officeDocument/2006/relationships/image" Target="../media/image39.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image" Target="../media/image56.jpeg"/><Relationship Id="rId1" Type="http://schemas.openxmlformats.org/officeDocument/2006/relationships/slideLayout" Target="../slideLayouts/slideLayout1.xml"/><Relationship Id="rId6" Type="http://schemas.openxmlformats.org/officeDocument/2006/relationships/image" Target="../media/image58.wmf"/><Relationship Id="rId5" Type="http://schemas.openxmlformats.org/officeDocument/2006/relationships/oleObject" Target="../embeddings/oleObject14.bin"/><Relationship Id="rId4" Type="http://schemas.openxmlformats.org/officeDocument/2006/relationships/image" Target="../media/image15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4.wmf"/><Relationship Id="rId18" Type="http://schemas.openxmlformats.org/officeDocument/2006/relationships/image" Target="../media/image18.png"/><Relationship Id="rId3" Type="http://schemas.openxmlformats.org/officeDocument/2006/relationships/image" Target="../media/image9.wmf"/><Relationship Id="rId7" Type="http://schemas.openxmlformats.org/officeDocument/2006/relationships/image" Target="../media/image11.wmf"/><Relationship Id="rId12" Type="http://schemas.openxmlformats.org/officeDocument/2006/relationships/oleObject" Target="../embeddings/oleObject6.bin"/><Relationship Id="rId17" Type="http://schemas.openxmlformats.org/officeDocument/2006/relationships/image" Target="../media/image17.jpg"/><Relationship Id="rId2" Type="http://schemas.openxmlformats.org/officeDocument/2006/relationships/oleObject" Target="../embeddings/oleObject1.bin"/><Relationship Id="rId16"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oleObject" Target="../embeddings/oleObject3.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12.wmf"/><Relationship Id="rId14" Type="http://schemas.openxmlformats.org/officeDocument/2006/relationships/oleObject" Target="../embeddings/oleObject7.bin"/></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52.jpe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2.xml"/><Relationship Id="rId5" Type="http://schemas.openxmlformats.org/officeDocument/2006/relationships/image" Target="../media/image156.jpeg"/><Relationship Id="rId4" Type="http://schemas.openxmlformats.org/officeDocument/2006/relationships/image" Target="../media/image155.png"/></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57.png"/><Relationship Id="rId1" Type="http://schemas.openxmlformats.org/officeDocument/2006/relationships/slideLayout" Target="../slideLayouts/slideLayout5.xml"/><Relationship Id="rId5" Type="http://schemas.openxmlformats.org/officeDocument/2006/relationships/image" Target="../media/image159.png"/><Relationship Id="rId4" Type="http://schemas.openxmlformats.org/officeDocument/2006/relationships/image" Target="../media/image158.png"/></Relationships>
</file>

<file path=ppt/slides/_rels/slide53.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61.png"/><Relationship Id="rId1" Type="http://schemas.openxmlformats.org/officeDocument/2006/relationships/slideLayout" Target="../slideLayouts/slideLayout5.xml"/><Relationship Id="rId4" Type="http://schemas.openxmlformats.org/officeDocument/2006/relationships/image" Target="../media/image149.jpeg"/></Relationships>
</file>

<file path=ppt/slides/_rels/slide5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162.png"/><Relationship Id="rId1" Type="http://schemas.openxmlformats.org/officeDocument/2006/relationships/slideLayout" Target="../slideLayouts/slideLayout5.xml"/><Relationship Id="rId5" Type="http://schemas.openxmlformats.org/officeDocument/2006/relationships/image" Target="../media/image164.png"/><Relationship Id="rId4" Type="http://schemas.openxmlformats.org/officeDocument/2006/relationships/image" Target="../media/image163.png"/></Relationships>
</file>

<file path=ppt/slides/_rels/slide56.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165.jpeg"/><Relationship Id="rId1" Type="http://schemas.openxmlformats.org/officeDocument/2006/relationships/slideLayout" Target="../slideLayouts/slideLayout5.xml"/><Relationship Id="rId4" Type="http://schemas.openxmlformats.org/officeDocument/2006/relationships/image" Target="../media/image67.jpeg"/></Relationships>
</file>

<file path=ppt/slides/_rels/slide57.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0.jpeg"/><Relationship Id="rId5" Type="http://schemas.openxmlformats.org/officeDocument/2006/relationships/image" Target="../media/image169.png"/><Relationship Id="rId4" Type="http://schemas.openxmlformats.org/officeDocument/2006/relationships/image" Target="../media/image168.jpeg"/></Relationships>
</file>

<file path=ppt/slides/_rels/slide58.xml.rels><?xml version="1.0" encoding="UTF-8" standalone="yes"?>
<Relationships xmlns="http://schemas.openxmlformats.org/package/2006/relationships"><Relationship Id="rId2" Type="http://schemas.openxmlformats.org/officeDocument/2006/relationships/image" Target="../media/image17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slideLayout" Target="../slideLayouts/slideLayout1.xml"/><Relationship Id="rId1" Type="http://schemas.openxmlformats.org/officeDocument/2006/relationships/video" Target="file:///C:\Users\sakai\Desktop\work\presen\&#22823;&#23398;&#20849;&#21516;&#21033;&#29992;&#30740;&#31350;&#12471;&#12531;&#12509;&#12472;&#12454;&#12512;2015\&#30330;&#34920;\movie\TM010_E_pillbox.avi" TargetMode="Externa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71A8B-B578-4FEA-808A-A1C4E6F2032E}"/>
              </a:ext>
            </a:extLst>
          </p:cNvPr>
          <p:cNvSpPr>
            <a:spLocks noGrp="1"/>
          </p:cNvSpPr>
          <p:nvPr>
            <p:ph type="ctrTitle"/>
          </p:nvPr>
        </p:nvSpPr>
        <p:spPr>
          <a:xfrm>
            <a:off x="969643" y="793120"/>
            <a:ext cx="10252712" cy="1252357"/>
          </a:xfrm>
        </p:spPr>
        <p:txBody>
          <a:bodyPr>
            <a:normAutofit/>
          </a:bodyPr>
          <a:lstStyle/>
          <a:p>
            <a:r>
              <a:rPr lang="ja-JP" altLang="en-US" sz="3600" b="1" dirty="0">
                <a:latin typeface="メイリオ" panose="020B0604030504040204" pitchFamily="50" charset="-128"/>
                <a:ea typeface="メイリオ" panose="020B0604030504040204" pitchFamily="50" charset="-128"/>
                <a:cs typeface="Arial" panose="020B0604020202020204" pitchFamily="34" charset="0"/>
              </a:rPr>
              <a:t>粒子加速器の基礎</a:t>
            </a:r>
            <a:br>
              <a:rPr lang="en-US" altLang="ja-JP" sz="3600" b="1" dirty="0">
                <a:latin typeface="メイリオ" panose="020B0604030504040204" pitchFamily="50" charset="-128"/>
                <a:ea typeface="メイリオ" panose="020B0604030504040204" pitchFamily="50" charset="-128"/>
                <a:cs typeface="Arial" panose="020B0604020202020204" pitchFamily="34" charset="0"/>
              </a:rPr>
            </a:br>
            <a:r>
              <a:rPr lang="en-US" altLang="ja-JP" sz="3600" b="1" dirty="0">
                <a:latin typeface="メイリオ" panose="020B0604030504040204" pitchFamily="50" charset="-128"/>
                <a:ea typeface="メイリオ" panose="020B0604030504040204" pitchFamily="50" charset="-128"/>
                <a:cs typeface="Arial" panose="020B0604020202020204" pitchFamily="34" charset="0"/>
              </a:rPr>
              <a:t>(Introduction of particle accelerators)</a:t>
            </a:r>
            <a:endParaRPr kumimoji="1" lang="ja-JP" altLang="en-US" sz="3600" b="1"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3" name="Subtitle 2">
            <a:extLst>
              <a:ext uri="{FF2B5EF4-FFF2-40B4-BE49-F238E27FC236}">
                <a16:creationId xmlns:a16="http://schemas.microsoft.com/office/drawing/2014/main" id="{63E137C7-B0C0-4A05-96D0-3AE6E3A0368E}"/>
              </a:ext>
            </a:extLst>
          </p:cNvPr>
          <p:cNvSpPr>
            <a:spLocks noGrp="1"/>
          </p:cNvSpPr>
          <p:nvPr>
            <p:ph type="subTitle" idx="1"/>
          </p:nvPr>
        </p:nvSpPr>
        <p:spPr>
          <a:xfrm>
            <a:off x="1378322" y="2364083"/>
            <a:ext cx="9435353" cy="1346039"/>
          </a:xfrm>
        </p:spPr>
        <p:txBody>
          <a:bodyPr>
            <a:normAutofit/>
          </a:bodyPr>
          <a:lstStyle/>
          <a:p>
            <a:r>
              <a:rPr lang="ja-JP" altLang="en-US" b="1" u="sng" dirty="0">
                <a:solidFill>
                  <a:schemeClr val="tx1"/>
                </a:solidFill>
              </a:rPr>
              <a:t>阪井寛志 </a:t>
            </a:r>
            <a:endParaRPr lang="en-US" altLang="ja-JP" b="1" u="sng" dirty="0"/>
          </a:p>
          <a:p>
            <a:r>
              <a:rPr lang="ja-JP" altLang="en-US" sz="1800" b="1" u="sng" dirty="0">
                <a:solidFill>
                  <a:schemeClr val="tx1"/>
                </a:solidFill>
              </a:rPr>
              <a:t>高エネルギー加速器研究機構 </a:t>
            </a:r>
            <a:r>
              <a:rPr lang="en-US" altLang="ja-JP" sz="1800" b="1" u="sng" dirty="0">
                <a:solidFill>
                  <a:schemeClr val="tx1"/>
                </a:solidFill>
              </a:rPr>
              <a:t>(KEK)</a:t>
            </a:r>
            <a:r>
              <a:rPr lang="ja-JP" altLang="en-US" sz="1800" b="1" u="sng" dirty="0">
                <a:solidFill>
                  <a:schemeClr val="tx1"/>
                </a:solidFill>
              </a:rPr>
              <a:t>　</a:t>
            </a:r>
            <a:endParaRPr lang="en-US" altLang="ja-JP" sz="1800" b="1" u="sng" dirty="0">
              <a:solidFill>
                <a:schemeClr val="tx1"/>
              </a:solidFill>
            </a:endParaRPr>
          </a:p>
          <a:p>
            <a:r>
              <a:rPr lang="ja-JP" altLang="en-US" sz="1800" b="1" u="sng" dirty="0">
                <a:solidFill>
                  <a:schemeClr val="tx1"/>
                </a:solidFill>
              </a:rPr>
              <a:t>加速器研究施設　応用超伝導加速器イノベーションセンター</a:t>
            </a:r>
            <a:r>
              <a:rPr lang="en-US" altLang="ja-JP" sz="1800" b="1" u="sng" dirty="0">
                <a:solidFill>
                  <a:schemeClr val="tx1"/>
                </a:solidFill>
              </a:rPr>
              <a:t>(</a:t>
            </a:r>
            <a:r>
              <a:rPr lang="en-US" altLang="ja-JP" sz="1800" b="1" u="sng" dirty="0" err="1">
                <a:solidFill>
                  <a:schemeClr val="tx1"/>
                </a:solidFill>
              </a:rPr>
              <a:t>iCASA</a:t>
            </a:r>
            <a:r>
              <a:rPr lang="en-US" altLang="ja-JP" sz="1800" b="1" u="sng" dirty="0">
                <a:solidFill>
                  <a:schemeClr val="tx1"/>
                </a:solidFill>
              </a:rPr>
              <a:t>)</a:t>
            </a:r>
            <a:endParaRPr lang="en-US" altLang="ja-JP" sz="1800" b="1" i="1" u="sng" dirty="0">
              <a:solidFill>
                <a:schemeClr val="tx1"/>
              </a:solidFill>
            </a:endParaRPr>
          </a:p>
        </p:txBody>
      </p:sp>
      <p:sp>
        <p:nvSpPr>
          <p:cNvPr id="6" name="テキスト ボックス 5">
            <a:extLst>
              <a:ext uri="{FF2B5EF4-FFF2-40B4-BE49-F238E27FC236}">
                <a16:creationId xmlns:a16="http://schemas.microsoft.com/office/drawing/2014/main" id="{7A9F76BC-8F87-6E09-DDC0-5DCD60A7A528}"/>
              </a:ext>
            </a:extLst>
          </p:cNvPr>
          <p:cNvSpPr txBox="1"/>
          <p:nvPr/>
        </p:nvSpPr>
        <p:spPr>
          <a:xfrm>
            <a:off x="2869659" y="6370231"/>
            <a:ext cx="7078613" cy="369332"/>
          </a:xfrm>
          <a:prstGeom prst="rect">
            <a:avLst/>
          </a:prstGeom>
          <a:noFill/>
        </p:spPr>
        <p:txBody>
          <a:bodyPr wrap="square">
            <a:spAutoFit/>
          </a:bodyPr>
          <a:lstStyle/>
          <a:p>
            <a:pPr algn="ctr"/>
            <a:r>
              <a:rPr kumimoji="1" lang="en-US" altLang="ja-JP" i="1" dirty="0"/>
              <a:t>2025.Aug.30  Summer school for Future Higgs Factories 2025(</a:t>
            </a:r>
            <a:r>
              <a:rPr kumimoji="1" lang="ja-JP" altLang="en-US" i="1" dirty="0"/>
              <a:t>山中湖</a:t>
            </a:r>
            <a:r>
              <a:rPr kumimoji="1" lang="en-US" altLang="ja-JP" i="1" dirty="0"/>
              <a:t>) </a:t>
            </a:r>
            <a:endParaRPr kumimoji="1" lang="ja-JP" altLang="en-US" i="1" dirty="0"/>
          </a:p>
        </p:txBody>
      </p:sp>
      <p:sp>
        <p:nvSpPr>
          <p:cNvPr id="9" name="スライド番号プレースホルダー 8">
            <a:extLst>
              <a:ext uri="{FF2B5EF4-FFF2-40B4-BE49-F238E27FC236}">
                <a16:creationId xmlns:a16="http://schemas.microsoft.com/office/drawing/2014/main" id="{F9C31DD9-C9F2-FDB5-2923-4EFC16415AAA}"/>
              </a:ext>
            </a:extLst>
          </p:cNvPr>
          <p:cNvSpPr>
            <a:spLocks noGrp="1"/>
          </p:cNvSpPr>
          <p:nvPr>
            <p:ph type="sldNum" sz="quarter" idx="4"/>
          </p:nvPr>
        </p:nvSpPr>
        <p:spPr>
          <a:xfrm>
            <a:off x="11587480" y="6518234"/>
            <a:ext cx="604520" cy="365125"/>
          </a:xfrm>
        </p:spPr>
        <p:txBody>
          <a:bodyPr/>
          <a:lstStyle/>
          <a:p>
            <a:pPr algn="r"/>
            <a:fld id="{48F63A3B-78C7-47BE-AE5E-E10140E04643}" type="slidenum">
              <a:rPr lang="en-US" smtClean="0"/>
              <a:pPr algn="r"/>
              <a:t>1</a:t>
            </a:fld>
            <a:endParaRPr lang="en-US" dirty="0"/>
          </a:p>
        </p:txBody>
      </p:sp>
      <p:sp>
        <p:nvSpPr>
          <p:cNvPr id="5" name="テキスト ボックス 4">
            <a:extLst>
              <a:ext uri="{FF2B5EF4-FFF2-40B4-BE49-F238E27FC236}">
                <a16:creationId xmlns:a16="http://schemas.microsoft.com/office/drawing/2014/main" id="{FC2C3C04-4DE5-5678-A976-8A389F4BC0AD}"/>
              </a:ext>
            </a:extLst>
          </p:cNvPr>
          <p:cNvSpPr txBox="1"/>
          <p:nvPr/>
        </p:nvSpPr>
        <p:spPr>
          <a:xfrm>
            <a:off x="8850856" y="5879034"/>
            <a:ext cx="3118161" cy="369332"/>
          </a:xfrm>
          <a:prstGeom prst="rect">
            <a:avLst/>
          </a:prstGeom>
          <a:noFill/>
        </p:spPr>
        <p:txBody>
          <a:bodyPr wrap="none" rtlCol="0">
            <a:spAutoFit/>
          </a:bodyPr>
          <a:lstStyle/>
          <a:p>
            <a:r>
              <a:rPr kumimoji="1" lang="en-US" altLang="ja-JP" dirty="0"/>
              <a:t>35</a:t>
            </a:r>
            <a:r>
              <a:rPr kumimoji="1" lang="ja-JP" altLang="en-US" dirty="0"/>
              <a:t>分（発表）  </a:t>
            </a:r>
            <a:r>
              <a:rPr kumimoji="1" lang="en-US" altLang="ja-JP" dirty="0"/>
              <a:t>+ 5</a:t>
            </a:r>
            <a:r>
              <a:rPr kumimoji="1" lang="ja-JP" altLang="en-US" dirty="0"/>
              <a:t>分（質問）</a:t>
            </a:r>
          </a:p>
        </p:txBody>
      </p:sp>
      <p:sp>
        <p:nvSpPr>
          <p:cNvPr id="7" name="テキスト ボックス 6">
            <a:extLst>
              <a:ext uri="{FF2B5EF4-FFF2-40B4-BE49-F238E27FC236}">
                <a16:creationId xmlns:a16="http://schemas.microsoft.com/office/drawing/2014/main" id="{190E3E22-5CBC-7E42-1595-1988FEAB777B}"/>
              </a:ext>
            </a:extLst>
          </p:cNvPr>
          <p:cNvSpPr txBox="1"/>
          <p:nvPr/>
        </p:nvSpPr>
        <p:spPr>
          <a:xfrm>
            <a:off x="7374170" y="5900387"/>
            <a:ext cx="1476686" cy="369332"/>
          </a:xfrm>
          <a:prstGeom prst="rect">
            <a:avLst/>
          </a:prstGeom>
          <a:noFill/>
        </p:spPr>
        <p:txBody>
          <a:bodyPr wrap="none" rtlCol="0">
            <a:spAutoFit/>
          </a:bodyPr>
          <a:lstStyle/>
          <a:p>
            <a:r>
              <a:rPr kumimoji="1" lang="en-US" altLang="ja-JP" dirty="0"/>
              <a:t>10:00</a:t>
            </a:r>
            <a:r>
              <a:rPr kumimoji="1" lang="ja-JP" altLang="en-US" dirty="0"/>
              <a:t>～</a:t>
            </a:r>
            <a:r>
              <a:rPr kumimoji="1" lang="en-US" altLang="ja-JP" dirty="0"/>
              <a:t>10:40</a:t>
            </a:r>
            <a:endParaRPr kumimoji="1" lang="ja-JP" altLang="en-US" dirty="0"/>
          </a:p>
        </p:txBody>
      </p:sp>
      <p:sp>
        <p:nvSpPr>
          <p:cNvPr id="4" name="テキスト ボックス 3">
            <a:extLst>
              <a:ext uri="{FF2B5EF4-FFF2-40B4-BE49-F238E27FC236}">
                <a16:creationId xmlns:a16="http://schemas.microsoft.com/office/drawing/2014/main" id="{C579FCF2-71CD-3DD2-497E-E7CFB386CE70}"/>
              </a:ext>
            </a:extLst>
          </p:cNvPr>
          <p:cNvSpPr txBox="1"/>
          <p:nvPr/>
        </p:nvSpPr>
        <p:spPr>
          <a:xfrm>
            <a:off x="331766" y="5900387"/>
            <a:ext cx="3016531" cy="369332"/>
          </a:xfrm>
          <a:prstGeom prst="rect">
            <a:avLst/>
          </a:prstGeom>
          <a:noFill/>
        </p:spPr>
        <p:txBody>
          <a:bodyPr wrap="none" rtlCol="0">
            <a:spAutoFit/>
          </a:bodyPr>
          <a:lstStyle/>
          <a:p>
            <a:r>
              <a:rPr kumimoji="1" lang="ja-JP" altLang="en-US" dirty="0"/>
              <a:t>目次除くと</a:t>
            </a:r>
            <a:r>
              <a:rPr kumimoji="1" lang="en-US" altLang="ja-JP" dirty="0"/>
              <a:t>37 page (42 page)</a:t>
            </a:r>
            <a:endParaRPr kumimoji="1" lang="ja-JP" altLang="en-US" dirty="0"/>
          </a:p>
        </p:txBody>
      </p:sp>
      <p:sp>
        <p:nvSpPr>
          <p:cNvPr id="8" name="テキスト ボックス 7">
            <a:extLst>
              <a:ext uri="{FF2B5EF4-FFF2-40B4-BE49-F238E27FC236}">
                <a16:creationId xmlns:a16="http://schemas.microsoft.com/office/drawing/2014/main" id="{3103296A-C64A-0B0C-7EA1-8F5E623CD946}"/>
              </a:ext>
            </a:extLst>
          </p:cNvPr>
          <p:cNvSpPr txBox="1"/>
          <p:nvPr/>
        </p:nvSpPr>
        <p:spPr>
          <a:xfrm>
            <a:off x="1378322" y="3999072"/>
            <a:ext cx="9747450" cy="1569660"/>
          </a:xfrm>
          <a:prstGeom prst="rect">
            <a:avLst/>
          </a:prstGeom>
          <a:solidFill>
            <a:srgbClr val="FFFFCC"/>
          </a:solidFill>
          <a:ln>
            <a:solidFill>
              <a:schemeClr val="accent1"/>
            </a:solidFill>
          </a:ln>
        </p:spPr>
        <p:txBody>
          <a:bodyPr wrap="square">
            <a:spAutoFit/>
          </a:bodyPr>
          <a:lstStyle/>
          <a:p>
            <a:r>
              <a:rPr lang="ja-JP" altLang="en-US" sz="1600" u="sng" kern="0" dirty="0">
                <a:latin typeface="メイリオ" panose="020B0604030504040204" pitchFamily="50" charset="-128"/>
                <a:ea typeface="メイリオ" panose="020B0604030504040204" pitchFamily="50" charset="-128"/>
              </a:rPr>
              <a:t>超簡単な自己紹介</a:t>
            </a:r>
            <a:r>
              <a:rPr lang="en-US" altLang="ja-JP" sz="1600" u="sng" kern="0" dirty="0">
                <a:latin typeface="メイリオ" panose="020B0604030504040204" pitchFamily="50" charset="-128"/>
                <a:ea typeface="メイリオ" panose="020B0604030504040204" pitchFamily="50" charset="-128"/>
              </a:rPr>
              <a:t>(</a:t>
            </a:r>
            <a:r>
              <a:rPr lang="ja-JP" altLang="en-US" sz="1600" u="sng" kern="0" dirty="0">
                <a:latin typeface="メイリオ" panose="020B0604030504040204" pitchFamily="50" charset="-128"/>
                <a:ea typeface="メイリオ" panose="020B0604030504040204" pitchFamily="50" charset="-128"/>
              </a:rPr>
              <a:t>詳しくは　私の名前でマイポータル検索）</a:t>
            </a:r>
            <a:endParaRPr lang="en-US" altLang="ja-JP" sz="1600" u="sng" kern="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en-US" altLang="ja-JP" sz="1600" u="sng" kern="0" dirty="0">
                <a:latin typeface="メイリオ" panose="020B0604030504040204" pitchFamily="50" charset="-128"/>
                <a:ea typeface="メイリオ" panose="020B0604030504040204" pitchFamily="50" charset="-128"/>
              </a:rPr>
              <a:t>1996</a:t>
            </a:r>
            <a:r>
              <a:rPr lang="ja-JP" altLang="en-US" sz="1600" u="sng" kern="0" dirty="0">
                <a:latin typeface="メイリオ" panose="020B0604030504040204" pitchFamily="50" charset="-128"/>
                <a:ea typeface="メイリオ" panose="020B0604030504040204" pitchFamily="50" charset="-128"/>
              </a:rPr>
              <a:t>年修士以降、</a:t>
            </a:r>
            <a:r>
              <a:rPr lang="en-US" altLang="ja-JP" sz="1600" u="sng" kern="0" dirty="0">
                <a:latin typeface="メイリオ" panose="020B0604030504040204" pitchFamily="50" charset="-128"/>
                <a:ea typeface="メイリオ" panose="020B0604030504040204" pitchFamily="50" charset="-128"/>
              </a:rPr>
              <a:t>ATF</a:t>
            </a:r>
            <a:r>
              <a:rPr lang="ja-JP" altLang="en-US" sz="1600" u="sng" kern="0" dirty="0">
                <a:latin typeface="メイリオ" panose="020B0604030504040204" pitchFamily="50" charset="-128"/>
                <a:ea typeface="メイリオ" panose="020B0604030504040204" pitchFamily="50" charset="-128"/>
              </a:rPr>
              <a:t>や放射光リング、</a:t>
            </a:r>
            <a:r>
              <a:rPr lang="en-US" altLang="ja-JP" sz="1600" u="sng" kern="0" dirty="0">
                <a:latin typeface="メイリオ" panose="020B0604030504040204" pitchFamily="50" charset="-128"/>
                <a:ea typeface="メイリオ" panose="020B0604030504040204" pitchFamily="50" charset="-128"/>
              </a:rPr>
              <a:t>ERL</a:t>
            </a:r>
            <a:r>
              <a:rPr lang="ja-JP" altLang="en-US" sz="1600" u="sng" kern="0" dirty="0">
                <a:latin typeface="メイリオ" panose="020B0604030504040204" pitchFamily="50" charset="-128"/>
                <a:ea typeface="メイリオ" panose="020B0604030504040204" pitchFamily="50" charset="-128"/>
              </a:rPr>
              <a:t>、</a:t>
            </a:r>
            <a:r>
              <a:rPr lang="en-US" altLang="ja-JP" sz="1600" u="sng" kern="0" dirty="0">
                <a:latin typeface="メイリオ" panose="020B0604030504040204" pitchFamily="50" charset="-128"/>
                <a:ea typeface="メイリオ" panose="020B0604030504040204" pitchFamily="50" charset="-128"/>
              </a:rPr>
              <a:t>(</a:t>
            </a:r>
            <a:r>
              <a:rPr lang="ja-JP" altLang="en-US" sz="1600" u="sng" kern="0" dirty="0">
                <a:latin typeface="メイリオ" panose="020B0604030504040204" pitchFamily="50" charset="-128"/>
                <a:ea typeface="メイリオ" panose="020B0604030504040204" pitchFamily="50" charset="-128"/>
              </a:rPr>
              <a:t>一時 </a:t>
            </a:r>
            <a:r>
              <a:rPr lang="en-US" altLang="ja-JP" sz="1600" u="sng" kern="0" dirty="0">
                <a:latin typeface="メイリオ" panose="020B0604030504040204" pitchFamily="50" charset="-128"/>
                <a:ea typeface="メイリオ" panose="020B0604030504040204" pitchFamily="50" charset="-128"/>
              </a:rPr>
              <a:t>KEKB</a:t>
            </a:r>
            <a:r>
              <a:rPr lang="ja-JP" altLang="en-US" sz="1600" u="sng" kern="0" dirty="0">
                <a:latin typeface="メイリオ" panose="020B0604030504040204" pitchFamily="50" charset="-128"/>
                <a:ea typeface="メイリオ" panose="020B0604030504040204" pitchFamily="50" charset="-128"/>
              </a:rPr>
              <a:t>も含めて）</a:t>
            </a:r>
            <a:r>
              <a:rPr lang="en-US" altLang="ja-JP" sz="1600" b="1" u="sng" kern="0" dirty="0">
                <a:latin typeface="メイリオ" panose="020B0604030504040204" pitchFamily="50" charset="-128"/>
                <a:ea typeface="メイリオ" panose="020B0604030504040204" pitchFamily="50" charset="-128"/>
              </a:rPr>
              <a:t>ILC</a:t>
            </a:r>
            <a:r>
              <a:rPr lang="ja-JP" altLang="en-US" sz="1600" b="1" u="sng" kern="0" dirty="0">
                <a:latin typeface="メイリオ" panose="020B0604030504040204" pitchFamily="50" charset="-128"/>
                <a:ea typeface="メイリオ" panose="020B0604030504040204" pitchFamily="50" charset="-128"/>
              </a:rPr>
              <a:t>などの先端的な低エミッタンス電子ビーム</a:t>
            </a:r>
            <a:r>
              <a:rPr lang="ja-JP" altLang="en-US" sz="1600" u="sng" kern="0" dirty="0">
                <a:latin typeface="メイリオ" panose="020B0604030504040204" pitchFamily="50" charset="-128"/>
                <a:ea typeface="メイリオ" panose="020B0604030504040204" pitchFamily="50" charset="-128"/>
              </a:rPr>
              <a:t>加速器の研究開発に従事。</a:t>
            </a:r>
          </a:p>
          <a:p>
            <a:pPr marL="285750" indent="-285750">
              <a:buFont typeface="Arial" panose="020B0604020202020204" pitchFamily="34" charset="0"/>
              <a:buChar char="•"/>
            </a:pPr>
            <a:r>
              <a:rPr lang="en-US" altLang="ja-JP" sz="1600" u="sng" kern="0" dirty="0">
                <a:latin typeface="メイリオ" panose="020B0604030504040204" pitchFamily="50" charset="-128"/>
                <a:ea typeface="メイリオ" panose="020B0604030504040204" pitchFamily="50" charset="-128"/>
              </a:rPr>
              <a:t>2006</a:t>
            </a:r>
            <a:r>
              <a:rPr lang="ja-JP" altLang="en-US" sz="1600" u="sng" kern="0" dirty="0">
                <a:latin typeface="メイリオ" panose="020B0604030504040204" pitchFamily="50" charset="-128"/>
                <a:ea typeface="メイリオ" panose="020B0604030504040204" pitchFamily="50" charset="-128"/>
              </a:rPr>
              <a:t>年から</a:t>
            </a:r>
            <a:r>
              <a:rPr lang="en-US" altLang="ja-JP" sz="1600" u="sng" kern="0" dirty="0">
                <a:latin typeface="メイリオ" panose="020B0604030504040204" pitchFamily="50" charset="-128"/>
                <a:ea typeface="メイリオ" panose="020B0604030504040204" pitchFamily="50" charset="-128"/>
              </a:rPr>
              <a:t>KEK</a:t>
            </a:r>
            <a:r>
              <a:rPr lang="ja-JP" altLang="en-US" sz="1600" u="sng" kern="0" dirty="0">
                <a:latin typeface="メイリオ" panose="020B0604030504040204" pitchFamily="50" charset="-128"/>
                <a:ea typeface="メイリオ" panose="020B0604030504040204" pitchFamily="50" charset="-128"/>
              </a:rPr>
              <a:t>で</a:t>
            </a:r>
            <a:r>
              <a:rPr lang="en-US" altLang="ja-JP" sz="1600" u="sng" kern="0" dirty="0">
                <a:latin typeface="メイリオ" panose="020B0604030504040204" pitchFamily="50" charset="-128"/>
                <a:ea typeface="メイリオ" panose="020B0604030504040204" pitchFamily="50" charset="-128"/>
              </a:rPr>
              <a:t>ERL</a:t>
            </a:r>
            <a:r>
              <a:rPr lang="ja-JP" altLang="en-US" sz="1600" u="sng" kern="0" dirty="0">
                <a:latin typeface="メイリオ" panose="020B0604030504040204" pitchFamily="50" charset="-128"/>
                <a:ea typeface="メイリオ" panose="020B0604030504040204" pitchFamily="50" charset="-128"/>
              </a:rPr>
              <a:t>用超伝導空洞</a:t>
            </a:r>
            <a:r>
              <a:rPr lang="en-US" altLang="ja-JP" sz="1600" u="sng" kern="0" dirty="0">
                <a:latin typeface="メイリオ" panose="020B0604030504040204" pitchFamily="50" charset="-128"/>
                <a:ea typeface="メイリオ" panose="020B0604030504040204" pitchFamily="50" charset="-128"/>
              </a:rPr>
              <a:t>(SRF)</a:t>
            </a:r>
            <a:r>
              <a:rPr lang="ja-JP" altLang="en-US" sz="1600" u="sng" kern="0" dirty="0">
                <a:latin typeface="メイリオ" panose="020B0604030504040204" pitchFamily="50" charset="-128"/>
                <a:ea typeface="メイリオ" panose="020B0604030504040204" pitchFamily="50" charset="-128"/>
              </a:rPr>
              <a:t>開発、さらに</a:t>
            </a:r>
            <a:r>
              <a:rPr lang="en-US" altLang="ja-JP" sz="1600" u="sng" kern="0" dirty="0">
                <a:latin typeface="メイリオ" panose="020B0604030504040204" pitchFamily="50" charset="-128"/>
                <a:ea typeface="メイリオ" panose="020B0604030504040204" pitchFamily="50" charset="-128"/>
              </a:rPr>
              <a:t>STF</a:t>
            </a:r>
            <a:r>
              <a:rPr lang="ja-JP" altLang="en-US" sz="1600" u="sng" kern="0" dirty="0">
                <a:latin typeface="メイリオ" panose="020B0604030504040204" pitchFamily="50" charset="-128"/>
                <a:ea typeface="メイリオ" panose="020B0604030504040204" pitchFamily="50" charset="-128"/>
              </a:rPr>
              <a:t>で</a:t>
            </a:r>
            <a:r>
              <a:rPr lang="en-US" altLang="ja-JP" sz="1600" u="sng" kern="0" dirty="0">
                <a:latin typeface="メイリオ" panose="020B0604030504040204" pitchFamily="50" charset="-128"/>
                <a:ea typeface="メイリオ" panose="020B0604030504040204" pitchFamily="50" charset="-128"/>
              </a:rPr>
              <a:t>ILC</a:t>
            </a:r>
            <a:r>
              <a:rPr lang="ja-JP" altLang="en-US" sz="1600" u="sng" kern="0" dirty="0">
                <a:latin typeface="メイリオ" panose="020B0604030504040204" pitchFamily="50" charset="-128"/>
                <a:ea typeface="メイリオ" panose="020B0604030504040204" pitchFamily="50" charset="-128"/>
              </a:rPr>
              <a:t>の超伝導空洞開発。現在まで、</a:t>
            </a:r>
            <a:r>
              <a:rPr lang="en-US" altLang="ja-JP" sz="1600" u="sng" kern="0" dirty="0">
                <a:latin typeface="メイリオ" panose="020B0604030504040204" pitchFamily="50" charset="-128"/>
                <a:ea typeface="メイリオ" panose="020B0604030504040204" pitchFamily="50" charset="-128"/>
              </a:rPr>
              <a:t>20</a:t>
            </a:r>
            <a:r>
              <a:rPr lang="ja-JP" altLang="en-US" sz="1600" u="sng" kern="0" dirty="0">
                <a:latin typeface="メイリオ" panose="020B0604030504040204" pitchFamily="50" charset="-128"/>
                <a:ea typeface="メイリオ" panose="020B0604030504040204" pitchFamily="50" charset="-128"/>
              </a:rPr>
              <a:t>年弱</a:t>
            </a:r>
            <a:r>
              <a:rPr lang="ja-JP" altLang="en-US" sz="1600" b="1" u="sng" kern="0" dirty="0">
                <a:latin typeface="メイリオ" panose="020B0604030504040204" pitchFamily="50" charset="-128"/>
                <a:ea typeface="メイリオ" panose="020B0604030504040204" pitchFamily="50" charset="-128"/>
              </a:rPr>
              <a:t>超伝導加速空洞開発</a:t>
            </a:r>
            <a:r>
              <a:rPr lang="ja-JP" altLang="en-US" sz="1600" u="sng" kern="0" dirty="0">
                <a:latin typeface="メイリオ" panose="020B0604030504040204" pitchFamily="50" charset="-128"/>
                <a:ea typeface="メイリオ" panose="020B0604030504040204" pitchFamily="50" charset="-128"/>
              </a:rPr>
              <a:t>に従事し、さらに超伝導空洞の応用展開を実施中。</a:t>
            </a:r>
            <a:endParaRPr lang="en-US" altLang="ja-JP" sz="1600" u="sng" kern="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sz="1600" u="sng" kern="0" dirty="0">
                <a:latin typeface="メイリオ" panose="020B0604030504040204" pitchFamily="50" charset="-128"/>
                <a:ea typeface="メイリオ" panose="020B0604030504040204" pitchFamily="50" charset="-128"/>
              </a:rPr>
              <a:t>現在、上記</a:t>
            </a:r>
            <a:r>
              <a:rPr lang="en-US" altLang="ja-JP" sz="1600" b="1" u="sng" kern="0" dirty="0">
                <a:latin typeface="メイリオ" panose="020B0604030504040204" pitchFamily="50" charset="-128"/>
                <a:ea typeface="メイリオ" panose="020B0604030504040204" pitchFamily="50" charset="-128"/>
              </a:rPr>
              <a:t>KEK </a:t>
            </a:r>
            <a:r>
              <a:rPr lang="en-US" altLang="ja-JP" sz="1600" b="1" u="sng" kern="0" dirty="0" err="1">
                <a:latin typeface="メイリオ" panose="020B0604030504040204" pitchFamily="50" charset="-128"/>
                <a:ea typeface="メイリオ" panose="020B0604030504040204" pitchFamily="50" charset="-128"/>
              </a:rPr>
              <a:t>iCASA</a:t>
            </a:r>
            <a:r>
              <a:rPr lang="ja-JP" altLang="en-US" sz="1600" b="1" u="sng" kern="0" dirty="0">
                <a:latin typeface="メイリオ" panose="020B0604030504040204" pitchFamily="50" charset="-128"/>
                <a:ea typeface="メイリオ" panose="020B0604030504040204" pitchFamily="50" charset="-128"/>
              </a:rPr>
              <a:t>のセンター長として、</a:t>
            </a:r>
            <a:r>
              <a:rPr lang="en-US" altLang="ja-JP" sz="1600" b="1" u="sng" kern="0" dirty="0">
                <a:latin typeface="メイリオ" panose="020B0604030504040204" pitchFamily="50" charset="-128"/>
                <a:ea typeface="メイリオ" panose="020B0604030504040204" pitchFamily="50" charset="-128"/>
              </a:rPr>
              <a:t>ILC</a:t>
            </a:r>
            <a:r>
              <a:rPr lang="ja-JP" altLang="en-US" sz="1600" b="1" u="sng" kern="0" dirty="0">
                <a:latin typeface="メイリオ" panose="020B0604030504040204" pitchFamily="50" charset="-128"/>
                <a:ea typeface="メイリオ" panose="020B0604030504040204" pitchFamily="50" charset="-128"/>
              </a:rPr>
              <a:t>加速器開発</a:t>
            </a:r>
            <a:r>
              <a:rPr lang="en-US" altLang="ja-JP" sz="1600" b="1" u="sng" kern="0" dirty="0">
                <a:latin typeface="メイリオ" panose="020B0604030504040204" pitchFamily="50" charset="-128"/>
                <a:ea typeface="メイリオ" panose="020B0604030504040204" pitchFamily="50" charset="-128"/>
              </a:rPr>
              <a:t>+SRF</a:t>
            </a:r>
            <a:r>
              <a:rPr lang="ja-JP" altLang="en-US" sz="1600" b="1" u="sng" kern="0" dirty="0">
                <a:latin typeface="メイリオ" panose="020B0604030504040204" pitchFamily="50" charset="-128"/>
                <a:ea typeface="メイリオ" panose="020B0604030504040204" pitchFamily="50" charset="-128"/>
              </a:rPr>
              <a:t>加速器</a:t>
            </a:r>
            <a:r>
              <a:rPr lang="ja-JP" altLang="en-US" sz="1600" b="1" u="sng" kern="0">
                <a:latin typeface="メイリオ" panose="020B0604030504040204" pitchFamily="50" charset="-128"/>
                <a:ea typeface="メイリオ" panose="020B0604030504040204" pitchFamily="50" charset="-128"/>
              </a:rPr>
              <a:t>応用研究</a:t>
            </a:r>
            <a:r>
              <a:rPr lang="ja-JP" altLang="en-US" sz="1600" u="sng" kern="0">
                <a:latin typeface="メイリオ" panose="020B0604030504040204" pitchFamily="50" charset="-128"/>
                <a:ea typeface="メイリオ" panose="020B0604030504040204" pitchFamily="50" charset="-128"/>
              </a:rPr>
              <a:t>を</a:t>
            </a:r>
            <a:r>
              <a:rPr lang="ja-JP" altLang="en-US" sz="1600" u="sng" kern="0" dirty="0">
                <a:latin typeface="メイリオ" panose="020B0604030504040204" pitchFamily="50" charset="-128"/>
                <a:ea typeface="メイリオ" panose="020B0604030504040204" pitchFamily="50" charset="-128"/>
              </a:rPr>
              <a:t>進めている。</a:t>
            </a:r>
            <a:endParaRPr lang="en-US" altLang="ja-JP" sz="1600" u="sng" kern="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3606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933509678"/>
              </p:ext>
            </p:extLst>
          </p:nvPr>
        </p:nvGraphicFramePr>
        <p:xfrm>
          <a:off x="354580" y="767147"/>
          <a:ext cx="5688633" cy="741680"/>
        </p:xfrm>
        <a:graphic>
          <a:graphicData uri="http://schemas.openxmlformats.org/drawingml/2006/table">
            <a:tbl>
              <a:tblPr firstRow="1" bandRow="1">
                <a:tableStyleId>{2D5ABB26-0587-4C30-8999-92F81FD0307C}</a:tableStyleId>
              </a:tblPr>
              <a:tblGrid>
                <a:gridCol w="1224137">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448272">
                  <a:extLst>
                    <a:ext uri="{9D8B030D-6E8A-4147-A177-3AD203B41FA5}">
                      <a16:colId xmlns:a16="http://schemas.microsoft.com/office/drawing/2014/main" val="20002"/>
                    </a:ext>
                  </a:extLst>
                </a:gridCol>
              </a:tblGrid>
              <a:tr h="370840">
                <a:tc>
                  <a:txBody>
                    <a:bodyPr/>
                    <a:lstStyle/>
                    <a:p>
                      <a:r>
                        <a:rPr kumimoji="1" lang="ja-JP" altLang="en-US" dirty="0">
                          <a:latin typeface="Times New Roman" panose="02020603050405020304" pitchFamily="18" charset="0"/>
                          <a:cs typeface="Times New Roman" panose="02020603050405020304" pitchFamily="18" charset="0"/>
                        </a:rPr>
                        <a:t>質量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a:latin typeface="Times New Roman" panose="02020603050405020304" pitchFamily="18" charset="0"/>
                          <a:cs typeface="Times New Roman" panose="02020603050405020304" pitchFamily="18" charset="0"/>
                        </a:rPr>
                        <a:t>Electron(</a:t>
                      </a:r>
                      <a:r>
                        <a:rPr kumimoji="1" lang="ja-JP" altLang="en-US" dirty="0">
                          <a:latin typeface="Times New Roman" panose="02020603050405020304" pitchFamily="18" charset="0"/>
                          <a:cs typeface="Times New Roman" panose="02020603050405020304" pitchFamily="18" charset="0"/>
                        </a:rPr>
                        <a:t>電子</a:t>
                      </a:r>
                      <a:r>
                        <a:rPr kumimoji="1" lang="en-US" altLang="ja-JP" dirty="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a:latin typeface="Times New Roman" panose="02020603050405020304" pitchFamily="18" charset="0"/>
                          <a:cs typeface="Times New Roman" panose="02020603050405020304" pitchFamily="18" charset="0"/>
                        </a:rPr>
                        <a:t>Proton</a:t>
                      </a:r>
                      <a:r>
                        <a:rPr kumimoji="1" lang="ja-JP" altLang="en-US" dirty="0">
                          <a:latin typeface="Times New Roman" panose="02020603050405020304" pitchFamily="18" charset="0"/>
                          <a:cs typeface="Times New Roman" panose="02020603050405020304" pitchFamily="18" charset="0"/>
                        </a:rPr>
                        <a:t>（陽子）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mc</a:t>
                      </a:r>
                      <a:r>
                        <a:rPr kumimoji="1" lang="en-US" altLang="ja-JP" baseline="30000" dirty="0">
                          <a:latin typeface="Times New Roman" panose="02020603050405020304" pitchFamily="18" charset="0"/>
                          <a:cs typeface="Times New Roman" panose="02020603050405020304" pitchFamily="18" charset="0"/>
                        </a:rPr>
                        <a:t>2</a:t>
                      </a:r>
                      <a:endParaRPr kumimoji="1" lang="ja-JP" altLang="en-US" baseline="30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ja-JP" dirty="0">
                          <a:latin typeface="Times New Roman" panose="02020603050405020304" pitchFamily="18" charset="0"/>
                          <a:cs typeface="Times New Roman" panose="02020603050405020304" pitchFamily="18" charset="0"/>
                        </a:rPr>
                        <a:t>0.510999</a:t>
                      </a:r>
                      <a:r>
                        <a:rPr kumimoji="1" lang="en-US" altLang="ja-JP" dirty="0">
                          <a:latin typeface="Times New Roman" panose="02020603050405020304" pitchFamily="18" charset="0"/>
                          <a:cs typeface="Times New Roman" panose="02020603050405020304" pitchFamily="18" charset="0"/>
                        </a:rPr>
                        <a:t> MeV</a:t>
                      </a:r>
                      <a:endParaRPr kumimoji="1" lang="ja-JP" altLang="en-US"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ja-JP" dirty="0">
                          <a:effectLst/>
                          <a:latin typeface="Times New Roman" panose="02020603050405020304" pitchFamily="18" charset="0"/>
                          <a:cs typeface="Times New Roman" panose="02020603050405020304" pitchFamily="18" charset="0"/>
                        </a:rPr>
                        <a:t>938.272046</a:t>
                      </a:r>
                      <a:r>
                        <a:rPr lang="ja-JP" altLang="en-US" dirty="0">
                          <a:effectLst/>
                          <a:latin typeface="Times New Roman" panose="02020603050405020304" pitchFamily="18" charset="0"/>
                          <a:cs typeface="Times New Roman" panose="02020603050405020304" pitchFamily="18" charset="0"/>
                        </a:rPr>
                        <a:t>　</a:t>
                      </a:r>
                      <a:r>
                        <a:rPr lang="en-US" altLang="ja-JP" dirty="0">
                          <a:effectLst/>
                          <a:latin typeface="Times New Roman" panose="02020603050405020304" pitchFamily="18" charset="0"/>
                          <a:cs typeface="Times New Roman" panose="02020603050405020304" pitchFamily="18" charset="0"/>
                        </a:rPr>
                        <a:t>MeV</a:t>
                      </a:r>
                      <a:endParaRPr kumimoji="1" lang="ja-JP" altLang="en-US"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テキスト ボックス 2"/>
          <p:cNvSpPr txBox="1"/>
          <p:nvPr/>
        </p:nvSpPr>
        <p:spPr>
          <a:xfrm>
            <a:off x="1524000" y="5931270"/>
            <a:ext cx="9631488" cy="923330"/>
          </a:xfrm>
          <a:prstGeom prst="rect">
            <a:avLst/>
          </a:prstGeom>
          <a:noFill/>
        </p:spPr>
        <p:txBody>
          <a:bodyPr wrap="square" rtlCol="0">
            <a:spAutoFit/>
          </a:bodyPr>
          <a:lstStyle/>
          <a:p>
            <a:r>
              <a:rPr lang="ja-JP" altLang="en-US" dirty="0">
                <a:solidFill>
                  <a:srgbClr val="008000"/>
                </a:solidFill>
                <a:latin typeface="メイリオ" panose="020B0604030504040204" pitchFamily="50" charset="-128"/>
                <a:ea typeface="メイリオ" panose="020B0604030504040204" pitchFamily="50" charset="-128"/>
              </a:rPr>
              <a:t>加速エネルギーを上げても、</a:t>
            </a:r>
            <a:r>
              <a:rPr lang="ja-JP" altLang="en-US" b="1" u="sng" dirty="0">
                <a:solidFill>
                  <a:srgbClr val="FF3300"/>
                </a:solidFill>
                <a:latin typeface="メイリオ" panose="020B0604030504040204" pitchFamily="50" charset="-128"/>
                <a:ea typeface="メイリオ" panose="020B0604030504040204" pitchFamily="50" charset="-128"/>
              </a:rPr>
              <a:t>速度は光速度以上にはならない</a:t>
            </a:r>
            <a:r>
              <a:rPr lang="ja-JP" altLang="en-US" dirty="0">
                <a:solidFill>
                  <a:srgbClr val="008000"/>
                </a:solidFill>
                <a:latin typeface="メイリオ" panose="020B0604030504040204" pitchFamily="50" charset="-128"/>
                <a:ea typeface="メイリオ" panose="020B0604030504040204" pitchFamily="50" charset="-128"/>
              </a:rPr>
              <a:t>。</a:t>
            </a:r>
            <a:r>
              <a:rPr lang="en-US" altLang="ja-JP" dirty="0">
                <a:solidFill>
                  <a:srgbClr val="008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008000"/>
                </a:solidFill>
                <a:latin typeface="メイリオ" panose="020B0604030504040204" pitchFamily="50" charset="-128"/>
                <a:ea typeface="メイリオ" panose="020B0604030504040204" pitchFamily="50" charset="-128"/>
                <a:sym typeface="Wingdings" panose="05000000000000000000" pitchFamily="2" charset="2"/>
              </a:rPr>
              <a:t>エネルギーを上げてもほぼ同じ速度で円形加速器では同じタイミングで来る。</a:t>
            </a:r>
            <a:r>
              <a:rPr lang="en-US" altLang="ja-JP" dirty="0">
                <a:solidFill>
                  <a:srgbClr val="008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008000"/>
                </a:solidFill>
                <a:latin typeface="メイリオ" panose="020B0604030504040204" pitchFamily="50" charset="-128"/>
                <a:ea typeface="メイリオ" panose="020B0604030504040204" pitchFamily="50" charset="-128"/>
                <a:sym typeface="Wingdings" panose="05000000000000000000" pitchFamily="2" charset="2"/>
              </a:rPr>
              <a:t>シンクロトロンに活用。</a:t>
            </a:r>
            <a:endParaRPr lang="en-US" altLang="ja-JP" dirty="0">
              <a:solidFill>
                <a:srgbClr val="008000"/>
              </a:solidFill>
              <a:latin typeface="メイリオ" panose="020B0604030504040204" pitchFamily="50" charset="-128"/>
              <a:ea typeface="メイリオ" panose="020B0604030504040204" pitchFamily="50" charset="-128"/>
            </a:endParaRPr>
          </a:p>
          <a:p>
            <a:r>
              <a:rPr lang="ja-JP" altLang="en-US" dirty="0">
                <a:solidFill>
                  <a:srgbClr val="008000"/>
                </a:solidFill>
                <a:latin typeface="メイリオ" panose="020B0604030504040204" pitchFamily="50" charset="-128"/>
                <a:ea typeface="メイリオ" panose="020B0604030504040204" pitchFamily="50" charset="-128"/>
              </a:rPr>
              <a:t>電子に対して、陽子は非常に重く、速度を上げるには多大なエネルギーが必要。</a:t>
            </a:r>
          </a:p>
        </p:txBody>
      </p:sp>
      <p:sp>
        <p:nvSpPr>
          <p:cNvPr id="5" name="タイトル 4"/>
          <p:cNvSpPr>
            <a:spLocks noGrp="1"/>
          </p:cNvSpPr>
          <p:nvPr>
            <p:ph type="title" idx="4294967295"/>
          </p:nvPr>
        </p:nvSpPr>
        <p:spPr>
          <a:xfrm>
            <a:off x="1524000" y="119271"/>
            <a:ext cx="10224052" cy="501444"/>
          </a:xfrm>
        </p:spPr>
        <p:txBody>
          <a:bodyPr>
            <a:noAutofit/>
          </a:bodyPr>
          <a:lstStyle/>
          <a:p>
            <a:pPr algn="ctr"/>
            <a:r>
              <a:rPr kumimoji="1" lang="ja-JP" altLang="en-US" sz="3200" dirty="0">
                <a:latin typeface="メイリオ" panose="020B0604030504040204" pitchFamily="50" charset="-128"/>
                <a:ea typeface="メイリオ" panose="020B0604030504040204" pitchFamily="50" charset="-128"/>
              </a:rPr>
              <a:t>速度とエネルギーの関係（相対論の中で）</a:t>
            </a:r>
          </a:p>
        </p:txBody>
      </p:sp>
      <p:pic>
        <p:nvPicPr>
          <p:cNvPr id="9" name="2.jpg" descr="2.jpg"/>
          <p:cNvPicPr>
            <a:picLocks noChangeAspect="1"/>
          </p:cNvPicPr>
          <p:nvPr/>
        </p:nvPicPr>
        <p:blipFill>
          <a:blip r:embed="rId2"/>
          <a:stretch>
            <a:fillRect/>
          </a:stretch>
        </p:blipFill>
        <p:spPr>
          <a:xfrm>
            <a:off x="133639" y="1580340"/>
            <a:ext cx="5924380" cy="4350930"/>
          </a:xfrm>
          <a:prstGeom prst="rect">
            <a:avLst/>
          </a:prstGeom>
          <a:ln w="12700">
            <a:miter lim="400000"/>
          </a:ln>
        </p:spPr>
      </p:pic>
      <p:sp>
        <p:nvSpPr>
          <p:cNvPr id="10" name="テキスト ボックス 9"/>
          <p:cNvSpPr txBox="1"/>
          <p:nvPr/>
        </p:nvSpPr>
        <p:spPr>
          <a:xfrm>
            <a:off x="2087689" y="3239267"/>
            <a:ext cx="2031325" cy="369332"/>
          </a:xfrm>
          <a:prstGeom prst="rect">
            <a:avLst/>
          </a:prstGeom>
          <a:noFill/>
        </p:spPr>
        <p:txBody>
          <a:bodyPr wrap="none" rtlCol="0">
            <a:spAutoFit/>
          </a:bodyPr>
          <a:lstStyle/>
          <a:p>
            <a:r>
              <a:rPr kumimoji="1" lang="ja-JP" altLang="en-US" dirty="0"/>
              <a:t>電子と陽子の違い</a:t>
            </a:r>
          </a:p>
        </p:txBody>
      </p:sp>
      <p:sp>
        <p:nvSpPr>
          <p:cNvPr id="2" name="正方形/長方形 1">
            <a:extLst>
              <a:ext uri="{FF2B5EF4-FFF2-40B4-BE49-F238E27FC236}">
                <a16:creationId xmlns:a16="http://schemas.microsoft.com/office/drawing/2014/main" id="{4534FC75-2C66-A806-FB4E-CB4A460B76CB}"/>
              </a:ext>
            </a:extLst>
          </p:cNvPr>
          <p:cNvSpPr/>
          <p:nvPr/>
        </p:nvSpPr>
        <p:spPr>
          <a:xfrm>
            <a:off x="6540828" y="685967"/>
            <a:ext cx="4190734" cy="646331"/>
          </a:xfrm>
          <a:prstGeom prst="rect">
            <a:avLst/>
          </a:prstGeom>
        </p:spPr>
        <p:txBody>
          <a:bodyPr wrap="square">
            <a:spAutoFit/>
          </a:bodyPr>
          <a:lstStyle/>
          <a:p>
            <a:r>
              <a:rPr lang="ja-JP" altLang="en-US" b="1" dirty="0"/>
              <a:t>電子が静止している場合のエネルギー（静止エネルギー）</a:t>
            </a:r>
            <a:r>
              <a:rPr lang="ja-JP" altLang="en-US" dirty="0"/>
              <a:t> </a:t>
            </a:r>
          </a:p>
        </p:txBody>
      </p:sp>
      <p:graphicFrame>
        <p:nvGraphicFramePr>
          <p:cNvPr id="6" name="Object 4">
            <a:extLst>
              <a:ext uri="{FF2B5EF4-FFF2-40B4-BE49-F238E27FC236}">
                <a16:creationId xmlns:a16="http://schemas.microsoft.com/office/drawing/2014/main" id="{352FBFEF-9775-BAAA-1E53-2132DAD5ECD7}"/>
              </a:ext>
            </a:extLst>
          </p:cNvPr>
          <p:cNvGraphicFramePr>
            <a:graphicFrameLocks noChangeAspect="1"/>
          </p:cNvGraphicFramePr>
          <p:nvPr>
            <p:extLst>
              <p:ext uri="{D42A27DB-BD31-4B8C-83A1-F6EECF244321}">
                <p14:modId xmlns:p14="http://schemas.microsoft.com/office/powerpoint/2010/main" val="1440561299"/>
              </p:ext>
            </p:extLst>
          </p:nvPr>
        </p:nvGraphicFramePr>
        <p:xfrm>
          <a:off x="6615332" y="1368560"/>
          <a:ext cx="2257425" cy="347662"/>
        </p:xfrm>
        <a:graphic>
          <a:graphicData uri="http://schemas.openxmlformats.org/presentationml/2006/ole">
            <mc:AlternateContent xmlns:mc="http://schemas.openxmlformats.org/markup-compatibility/2006">
              <mc:Choice xmlns:v="urn:schemas-microsoft-com:vml" Requires="v">
                <p:oleObj name="数式" r:id="rId3" imgW="1320800" imgH="203200" progId="Equation.3">
                  <p:embed/>
                </p:oleObj>
              </mc:Choice>
              <mc:Fallback>
                <p:oleObj name="数式" r:id="rId3" imgW="1320800" imgH="203200" progId="Equation.3">
                  <p:embed/>
                  <p:pic>
                    <p:nvPicPr>
                      <p:cNvPr id="5734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5332" y="1368560"/>
                        <a:ext cx="2257425" cy="3476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7" name="正方形/長方形 6">
            <a:extLst>
              <a:ext uri="{FF2B5EF4-FFF2-40B4-BE49-F238E27FC236}">
                <a16:creationId xmlns:a16="http://schemas.microsoft.com/office/drawing/2014/main" id="{DD627F26-4BBD-3BC7-32C5-E6ECDC7E0AE0}"/>
              </a:ext>
            </a:extLst>
          </p:cNvPr>
          <p:cNvSpPr/>
          <p:nvPr/>
        </p:nvSpPr>
        <p:spPr>
          <a:xfrm>
            <a:off x="9267828" y="1346851"/>
            <a:ext cx="1797287" cy="400110"/>
          </a:xfrm>
          <a:prstGeom prst="rect">
            <a:avLst/>
          </a:prstGeom>
        </p:spPr>
        <p:txBody>
          <a:bodyPr wrap="none">
            <a:spAutoFit/>
          </a:bodyPr>
          <a:lstStyle/>
          <a:p>
            <a:r>
              <a:rPr lang="en-US" sz="2000" i="1" dirty="0">
                <a:latin typeface="Times New Roman"/>
                <a:cs typeface="Times New Roman"/>
              </a:rPr>
              <a:t>m</a:t>
            </a:r>
            <a:r>
              <a:rPr lang="en-US" sz="2000" baseline="-25000" dirty="0">
                <a:latin typeface="Times New Roman"/>
                <a:cs typeface="Times New Roman"/>
              </a:rPr>
              <a:t>0</a:t>
            </a:r>
            <a:r>
              <a:rPr lang="en-US" b="1" dirty="0"/>
              <a:t> </a:t>
            </a:r>
            <a:r>
              <a:rPr lang="en-US" b="1" dirty="0">
                <a:sym typeface="Wingdings" panose="05000000000000000000" pitchFamily="2" charset="2"/>
              </a:rPr>
              <a:t></a:t>
            </a:r>
            <a:r>
              <a:rPr lang="en-US" b="1" dirty="0"/>
              <a:t> </a:t>
            </a:r>
            <a:r>
              <a:rPr lang="ja-JP" altLang="en-US" dirty="0"/>
              <a:t>静止質量 </a:t>
            </a:r>
          </a:p>
        </p:txBody>
      </p:sp>
      <p:sp>
        <p:nvSpPr>
          <p:cNvPr id="8" name="正方形/長方形 7">
            <a:extLst>
              <a:ext uri="{FF2B5EF4-FFF2-40B4-BE49-F238E27FC236}">
                <a16:creationId xmlns:a16="http://schemas.microsoft.com/office/drawing/2014/main" id="{827727F3-C91C-BEF0-1B31-6A8C2F8013AB}"/>
              </a:ext>
            </a:extLst>
          </p:cNvPr>
          <p:cNvSpPr/>
          <p:nvPr/>
        </p:nvSpPr>
        <p:spPr>
          <a:xfrm>
            <a:off x="6571924" y="2156331"/>
            <a:ext cx="4378122" cy="369332"/>
          </a:xfrm>
          <a:prstGeom prst="rect">
            <a:avLst/>
          </a:prstGeom>
        </p:spPr>
        <p:txBody>
          <a:bodyPr wrap="none">
            <a:spAutoFit/>
          </a:bodyPr>
          <a:lstStyle/>
          <a:p>
            <a:r>
              <a:rPr lang="ja-JP" altLang="en-US" b="1" dirty="0"/>
              <a:t>電子が速度を持っている場合のエネルギー</a:t>
            </a:r>
            <a:r>
              <a:rPr lang="ja-JP" altLang="en-US" dirty="0"/>
              <a:t> </a:t>
            </a:r>
          </a:p>
        </p:txBody>
      </p:sp>
      <p:graphicFrame>
        <p:nvGraphicFramePr>
          <p:cNvPr id="11" name="Object 5">
            <a:extLst>
              <a:ext uri="{FF2B5EF4-FFF2-40B4-BE49-F238E27FC236}">
                <a16:creationId xmlns:a16="http://schemas.microsoft.com/office/drawing/2014/main" id="{13FFC96A-00C0-07D4-E389-092F7F62BB88}"/>
              </a:ext>
            </a:extLst>
          </p:cNvPr>
          <p:cNvGraphicFramePr>
            <a:graphicFrameLocks noChangeAspect="1"/>
          </p:cNvGraphicFramePr>
          <p:nvPr>
            <p:extLst>
              <p:ext uri="{D42A27DB-BD31-4B8C-83A1-F6EECF244321}">
                <p14:modId xmlns:p14="http://schemas.microsoft.com/office/powerpoint/2010/main" val="3762914219"/>
              </p:ext>
            </p:extLst>
          </p:nvPr>
        </p:nvGraphicFramePr>
        <p:xfrm>
          <a:off x="6651670" y="2561925"/>
          <a:ext cx="1465262" cy="731838"/>
        </p:xfrm>
        <a:graphic>
          <a:graphicData uri="http://schemas.openxmlformats.org/presentationml/2006/ole">
            <mc:AlternateContent xmlns:mc="http://schemas.openxmlformats.org/markup-compatibility/2006">
              <mc:Choice xmlns:v="urn:schemas-microsoft-com:vml" Requires="v">
                <p:oleObj name="数式" r:id="rId5" imgW="889000" imgH="444500" progId="Equation.3">
                  <p:embed/>
                </p:oleObj>
              </mc:Choice>
              <mc:Fallback>
                <p:oleObj name="数式" r:id="rId5" imgW="889000" imgH="444500" progId="Equation.3">
                  <p:embed/>
                  <p:pic>
                    <p:nvPicPr>
                      <p:cNvPr id="5734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1670" y="2561925"/>
                        <a:ext cx="1465262" cy="731838"/>
                      </a:xfrm>
                      <a:prstGeom prst="rect">
                        <a:avLst/>
                      </a:prstGeom>
                      <a:noFill/>
                      <a:ln>
                        <a:solidFill>
                          <a:srgbClr val="FF000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2" name="Object 6">
            <a:extLst>
              <a:ext uri="{FF2B5EF4-FFF2-40B4-BE49-F238E27FC236}">
                <a16:creationId xmlns:a16="http://schemas.microsoft.com/office/drawing/2014/main" id="{AADF7ABB-2634-F5FC-8F96-20A1215AAFE5}"/>
              </a:ext>
            </a:extLst>
          </p:cNvPr>
          <p:cNvGraphicFramePr>
            <a:graphicFrameLocks noChangeAspect="1"/>
          </p:cNvGraphicFramePr>
          <p:nvPr>
            <p:extLst>
              <p:ext uri="{D42A27DB-BD31-4B8C-83A1-F6EECF244321}">
                <p14:modId xmlns:p14="http://schemas.microsoft.com/office/powerpoint/2010/main" val="1504916365"/>
              </p:ext>
            </p:extLst>
          </p:nvPr>
        </p:nvGraphicFramePr>
        <p:xfrm>
          <a:off x="6701671" y="3383250"/>
          <a:ext cx="2169098" cy="696500"/>
        </p:xfrm>
        <a:graphic>
          <a:graphicData uri="http://schemas.openxmlformats.org/presentationml/2006/ole">
            <mc:AlternateContent xmlns:mc="http://schemas.openxmlformats.org/markup-compatibility/2006">
              <mc:Choice xmlns:v="urn:schemas-microsoft-com:vml" Requires="v">
                <p:oleObj name="数式" r:id="rId7" imgW="1384300" imgH="444500" progId="Equation.3">
                  <p:embed/>
                </p:oleObj>
              </mc:Choice>
              <mc:Fallback>
                <p:oleObj name="数式" r:id="rId7" imgW="1384300" imgH="444500" progId="Equation.3">
                  <p:embed/>
                  <p:pic>
                    <p:nvPicPr>
                      <p:cNvPr id="5735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01671" y="3383250"/>
                        <a:ext cx="2169098" cy="696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3" name="Object 7">
            <a:extLst>
              <a:ext uri="{FF2B5EF4-FFF2-40B4-BE49-F238E27FC236}">
                <a16:creationId xmlns:a16="http://schemas.microsoft.com/office/drawing/2014/main" id="{7AF63CFF-262C-9280-27B8-EF18CD1389BE}"/>
              </a:ext>
            </a:extLst>
          </p:cNvPr>
          <p:cNvGraphicFramePr>
            <a:graphicFrameLocks noChangeAspect="1"/>
          </p:cNvGraphicFramePr>
          <p:nvPr>
            <p:extLst>
              <p:ext uri="{D42A27DB-BD31-4B8C-83A1-F6EECF244321}">
                <p14:modId xmlns:p14="http://schemas.microsoft.com/office/powerpoint/2010/main" val="2111348375"/>
              </p:ext>
            </p:extLst>
          </p:nvPr>
        </p:nvGraphicFramePr>
        <p:xfrm>
          <a:off x="6783945" y="4054557"/>
          <a:ext cx="1439862" cy="311150"/>
        </p:xfrm>
        <a:graphic>
          <a:graphicData uri="http://schemas.openxmlformats.org/presentationml/2006/ole">
            <mc:AlternateContent xmlns:mc="http://schemas.openxmlformats.org/markup-compatibility/2006">
              <mc:Choice xmlns:v="urn:schemas-microsoft-com:vml" Requires="v">
                <p:oleObj name="数式" r:id="rId9" imgW="939800" imgH="203200" progId="Equation.3">
                  <p:embed/>
                </p:oleObj>
              </mc:Choice>
              <mc:Fallback>
                <p:oleObj name="数式" r:id="rId9" imgW="939800" imgH="203200" progId="Equation.3">
                  <p:embed/>
                  <p:pic>
                    <p:nvPicPr>
                      <p:cNvPr id="57351"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83945" y="4054557"/>
                        <a:ext cx="1439862" cy="3111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4" name="正方形/長方形 13">
            <a:extLst>
              <a:ext uri="{FF2B5EF4-FFF2-40B4-BE49-F238E27FC236}">
                <a16:creationId xmlns:a16="http://schemas.microsoft.com/office/drawing/2014/main" id="{C6E82C33-5B01-B852-3E2F-3A2C7F2566EA}"/>
              </a:ext>
            </a:extLst>
          </p:cNvPr>
          <p:cNvSpPr/>
          <p:nvPr/>
        </p:nvSpPr>
        <p:spPr>
          <a:xfrm>
            <a:off x="9405037" y="2536501"/>
            <a:ext cx="2109873" cy="369332"/>
          </a:xfrm>
          <a:prstGeom prst="rect">
            <a:avLst/>
          </a:prstGeom>
        </p:spPr>
        <p:txBody>
          <a:bodyPr wrap="none">
            <a:spAutoFit/>
          </a:bodyPr>
          <a:lstStyle/>
          <a:p>
            <a:r>
              <a:rPr lang="en-US" i="1" dirty="0">
                <a:latin typeface="Symbol" charset="2"/>
                <a:cs typeface="Symbol" charset="2"/>
              </a:rPr>
              <a:t>g</a:t>
            </a:r>
            <a:r>
              <a:rPr lang="en-US" b="1" dirty="0"/>
              <a:t> </a:t>
            </a:r>
            <a:r>
              <a:rPr lang="en-US" altLang="ja-JP" b="1" dirty="0">
                <a:sym typeface="Wingdings" panose="05000000000000000000" pitchFamily="2" charset="2"/>
              </a:rPr>
              <a:t></a:t>
            </a:r>
            <a:r>
              <a:rPr lang="ja-JP" altLang="en-US" dirty="0"/>
              <a:t>ローレンツ因子 </a:t>
            </a:r>
          </a:p>
        </p:txBody>
      </p:sp>
      <p:sp>
        <p:nvSpPr>
          <p:cNvPr id="15" name="正方形/長方形 14">
            <a:extLst>
              <a:ext uri="{FF2B5EF4-FFF2-40B4-BE49-F238E27FC236}">
                <a16:creationId xmlns:a16="http://schemas.microsoft.com/office/drawing/2014/main" id="{EF5156DE-09A0-3B9B-26A0-1FDB13FA16B7}"/>
              </a:ext>
            </a:extLst>
          </p:cNvPr>
          <p:cNvSpPr/>
          <p:nvPr/>
        </p:nvSpPr>
        <p:spPr>
          <a:xfrm>
            <a:off x="9405037" y="2930983"/>
            <a:ext cx="2360689" cy="369332"/>
          </a:xfrm>
          <a:prstGeom prst="rect">
            <a:avLst/>
          </a:prstGeom>
        </p:spPr>
        <p:txBody>
          <a:bodyPr wrap="square">
            <a:spAutoFit/>
          </a:bodyPr>
          <a:lstStyle/>
          <a:p>
            <a:r>
              <a:rPr lang="ja-JP" altLang="en-US" i="1" dirty="0">
                <a:solidFill>
                  <a:srgbClr val="000000"/>
                </a:solidFill>
                <a:latin typeface="Times"/>
                <a:ea typeface="Times"/>
                <a:cs typeface="Times"/>
              </a:rPr>
              <a:t>T</a:t>
            </a:r>
            <a:r>
              <a:rPr lang="ja-JP" altLang="en-US" i="1" dirty="0">
                <a:solidFill>
                  <a:srgbClr val="000000"/>
                </a:solidFill>
                <a:latin typeface="Symbol"/>
                <a:ea typeface="Symbol"/>
                <a:cs typeface="Symbol"/>
              </a:rPr>
              <a:t> </a:t>
            </a:r>
            <a:r>
              <a:rPr lang="en-US" altLang="ja-JP" dirty="0">
                <a:solidFill>
                  <a:srgbClr val="000000"/>
                </a:solidFill>
                <a:latin typeface="Times"/>
                <a:ea typeface="Symbol"/>
                <a:cs typeface="Times"/>
                <a:sym typeface="Wingdings" panose="05000000000000000000" pitchFamily="2" charset="2"/>
              </a:rPr>
              <a:t></a:t>
            </a:r>
            <a:r>
              <a:rPr lang="ja-JP" altLang="en-US" dirty="0">
                <a:solidFill>
                  <a:srgbClr val="000000"/>
                </a:solidFill>
                <a:latin typeface="Symbol"/>
                <a:ea typeface="Symbol"/>
                <a:cs typeface="Symbol"/>
              </a:rPr>
              <a:t> </a:t>
            </a:r>
            <a:r>
              <a:rPr lang="ja-JP" altLang="en-US" dirty="0">
                <a:solidFill>
                  <a:srgbClr val="000000"/>
                </a:solidFill>
                <a:latin typeface="+mj-ea"/>
                <a:ea typeface="+mj-ea"/>
                <a:cs typeface="Osaka"/>
              </a:rPr>
              <a:t>運動エネルギー</a:t>
            </a:r>
          </a:p>
        </p:txBody>
      </p:sp>
      <p:sp>
        <p:nvSpPr>
          <p:cNvPr id="16" name="正方形/長方形 15">
            <a:extLst>
              <a:ext uri="{FF2B5EF4-FFF2-40B4-BE49-F238E27FC236}">
                <a16:creationId xmlns:a16="http://schemas.microsoft.com/office/drawing/2014/main" id="{E6084D78-5474-4F18-1E03-76C1B59E2745}"/>
              </a:ext>
            </a:extLst>
          </p:cNvPr>
          <p:cNvSpPr/>
          <p:nvPr/>
        </p:nvSpPr>
        <p:spPr>
          <a:xfrm>
            <a:off x="9405037" y="3550141"/>
            <a:ext cx="2156235" cy="369332"/>
          </a:xfrm>
          <a:prstGeom prst="rect">
            <a:avLst/>
          </a:prstGeom>
        </p:spPr>
        <p:txBody>
          <a:bodyPr wrap="square">
            <a:spAutoFit/>
          </a:bodyPr>
          <a:lstStyle/>
          <a:p>
            <a:r>
              <a:rPr lang="en-US" altLang="ja-JP" i="1" dirty="0">
                <a:solidFill>
                  <a:srgbClr val="000000"/>
                </a:solidFill>
                <a:latin typeface="Times"/>
                <a:ea typeface="Times"/>
                <a:cs typeface="Times"/>
              </a:rPr>
              <a:t>v</a:t>
            </a:r>
            <a:r>
              <a:rPr lang="ja-JP" altLang="en-US" i="1" dirty="0">
                <a:solidFill>
                  <a:srgbClr val="000000"/>
                </a:solidFill>
                <a:latin typeface="Symbol"/>
                <a:ea typeface="Symbol"/>
                <a:cs typeface="Symbol"/>
              </a:rPr>
              <a:t> </a:t>
            </a:r>
            <a:r>
              <a:rPr lang="en-US" altLang="ja-JP" dirty="0">
                <a:solidFill>
                  <a:srgbClr val="000000"/>
                </a:solidFill>
                <a:latin typeface="Times"/>
                <a:ea typeface="Symbol"/>
                <a:cs typeface="Times"/>
                <a:sym typeface="Wingdings" panose="05000000000000000000" pitchFamily="2" charset="2"/>
              </a:rPr>
              <a:t> </a:t>
            </a:r>
            <a:r>
              <a:rPr lang="ja-JP" altLang="en-US" dirty="0">
                <a:solidFill>
                  <a:srgbClr val="000000"/>
                </a:solidFill>
                <a:latin typeface="+mj-ea"/>
                <a:ea typeface="+mj-ea"/>
                <a:cs typeface="Symbol"/>
              </a:rPr>
              <a:t>電子の速度</a:t>
            </a:r>
            <a:endParaRPr lang="ja-JP" altLang="en-US" dirty="0">
              <a:solidFill>
                <a:srgbClr val="000000"/>
              </a:solidFill>
              <a:latin typeface="+mj-ea"/>
              <a:ea typeface="+mj-ea"/>
              <a:cs typeface="Osaka"/>
            </a:endParaRPr>
          </a:p>
        </p:txBody>
      </p:sp>
      <p:sp>
        <p:nvSpPr>
          <p:cNvPr id="17" name="正方形/長方形 16">
            <a:extLst>
              <a:ext uri="{FF2B5EF4-FFF2-40B4-BE49-F238E27FC236}">
                <a16:creationId xmlns:a16="http://schemas.microsoft.com/office/drawing/2014/main" id="{E36F031C-F3FF-40B0-DD44-2DA42B66AE58}"/>
              </a:ext>
            </a:extLst>
          </p:cNvPr>
          <p:cNvSpPr/>
          <p:nvPr/>
        </p:nvSpPr>
        <p:spPr>
          <a:xfrm>
            <a:off x="9435374" y="1651195"/>
            <a:ext cx="2592376" cy="369332"/>
          </a:xfrm>
          <a:prstGeom prst="rect">
            <a:avLst/>
          </a:prstGeom>
        </p:spPr>
        <p:txBody>
          <a:bodyPr wrap="none">
            <a:spAutoFit/>
          </a:bodyPr>
          <a:lstStyle/>
          <a:p>
            <a:r>
              <a:rPr lang="en-US" altLang="ja-JP" i="1" dirty="0">
                <a:solidFill>
                  <a:srgbClr val="000000"/>
                </a:solidFill>
                <a:latin typeface="Times"/>
                <a:ea typeface="Times"/>
                <a:cs typeface="Times"/>
              </a:rPr>
              <a:t>c</a:t>
            </a:r>
            <a:r>
              <a:rPr lang="ja-JP" altLang="en-US" i="1" dirty="0">
                <a:solidFill>
                  <a:srgbClr val="000000"/>
                </a:solidFill>
                <a:latin typeface="Symbol"/>
                <a:ea typeface="Symbol"/>
                <a:cs typeface="Symbol"/>
              </a:rPr>
              <a:t> </a:t>
            </a:r>
            <a:r>
              <a:rPr lang="en-US" altLang="ja-JP" dirty="0">
                <a:solidFill>
                  <a:srgbClr val="000000"/>
                </a:solidFill>
                <a:latin typeface="Times"/>
                <a:ea typeface="Symbol"/>
                <a:cs typeface="Times"/>
                <a:sym typeface="Wingdings" panose="05000000000000000000" pitchFamily="2" charset="2"/>
              </a:rPr>
              <a:t></a:t>
            </a:r>
            <a:r>
              <a:rPr lang="ja-JP" altLang="en-US" dirty="0">
                <a:solidFill>
                  <a:srgbClr val="000000"/>
                </a:solidFill>
                <a:latin typeface="Symbol"/>
                <a:ea typeface="Symbol"/>
                <a:cs typeface="Symbol"/>
              </a:rPr>
              <a:t> </a:t>
            </a:r>
            <a:r>
              <a:rPr lang="ja-JP" altLang="en-US" dirty="0">
                <a:solidFill>
                  <a:srgbClr val="000000"/>
                </a:solidFill>
                <a:latin typeface="+mj-ea"/>
                <a:ea typeface="+mj-ea"/>
                <a:cs typeface="Symbol"/>
              </a:rPr>
              <a:t>光速度</a:t>
            </a:r>
            <a:r>
              <a:rPr lang="en-US" altLang="ja-JP" dirty="0">
                <a:solidFill>
                  <a:srgbClr val="000000"/>
                </a:solidFill>
                <a:latin typeface="Times New Roman"/>
                <a:ea typeface="+mj-ea"/>
                <a:cs typeface="Times New Roman"/>
              </a:rPr>
              <a:t> (=3x10</a:t>
            </a:r>
            <a:r>
              <a:rPr lang="en-US" altLang="ja-JP" baseline="30000" dirty="0">
                <a:solidFill>
                  <a:srgbClr val="000000"/>
                </a:solidFill>
                <a:latin typeface="Times New Roman"/>
                <a:ea typeface="+mj-ea"/>
                <a:cs typeface="Times New Roman"/>
              </a:rPr>
              <a:t>8</a:t>
            </a:r>
            <a:r>
              <a:rPr lang="en-US" altLang="ja-JP" dirty="0">
                <a:solidFill>
                  <a:srgbClr val="000000"/>
                </a:solidFill>
                <a:latin typeface="Times New Roman"/>
                <a:ea typeface="+mj-ea"/>
                <a:cs typeface="Times New Roman"/>
              </a:rPr>
              <a:t> </a:t>
            </a:r>
            <a:r>
              <a:rPr lang="en-US" altLang="ja-JP" dirty="0" err="1">
                <a:solidFill>
                  <a:srgbClr val="000000"/>
                </a:solidFill>
                <a:latin typeface="Times New Roman"/>
                <a:ea typeface="+mj-ea"/>
                <a:cs typeface="Times New Roman"/>
              </a:rPr>
              <a:t>m/s</a:t>
            </a:r>
            <a:r>
              <a:rPr lang="en-US" altLang="ja-JP" dirty="0">
                <a:solidFill>
                  <a:srgbClr val="000000"/>
                </a:solidFill>
                <a:latin typeface="Times New Roman"/>
                <a:ea typeface="+mj-ea"/>
                <a:cs typeface="Times New Roman"/>
              </a:rPr>
              <a:t>)</a:t>
            </a:r>
            <a:endParaRPr lang="ja-JP" altLang="en-US" dirty="0">
              <a:solidFill>
                <a:srgbClr val="000000"/>
              </a:solidFill>
              <a:latin typeface="Times New Roman"/>
              <a:ea typeface="+mj-ea"/>
              <a:cs typeface="Times New Roman"/>
            </a:endParaRPr>
          </a:p>
        </p:txBody>
      </p:sp>
      <p:graphicFrame>
        <p:nvGraphicFramePr>
          <p:cNvPr id="18" name="Object 8">
            <a:extLst>
              <a:ext uri="{FF2B5EF4-FFF2-40B4-BE49-F238E27FC236}">
                <a16:creationId xmlns:a16="http://schemas.microsoft.com/office/drawing/2014/main" id="{40334730-03A8-ED0E-DDB5-FAED93C4EA52}"/>
              </a:ext>
            </a:extLst>
          </p:cNvPr>
          <p:cNvGraphicFramePr>
            <a:graphicFrameLocks noChangeAspect="1"/>
          </p:cNvGraphicFramePr>
          <p:nvPr>
            <p:extLst>
              <p:ext uri="{D42A27DB-BD31-4B8C-83A1-F6EECF244321}">
                <p14:modId xmlns:p14="http://schemas.microsoft.com/office/powerpoint/2010/main" val="373073814"/>
              </p:ext>
            </p:extLst>
          </p:nvPr>
        </p:nvGraphicFramePr>
        <p:xfrm>
          <a:off x="7043807" y="4827660"/>
          <a:ext cx="4176713" cy="801688"/>
        </p:xfrm>
        <a:graphic>
          <a:graphicData uri="http://schemas.openxmlformats.org/presentationml/2006/ole">
            <mc:AlternateContent xmlns:mc="http://schemas.openxmlformats.org/markup-compatibility/2006">
              <mc:Choice xmlns:v="urn:schemas-microsoft-com:vml" Requires="v">
                <p:oleObj name="数式" r:id="rId11" imgW="2641600" imgH="508000" progId="Equation.3">
                  <p:embed/>
                </p:oleObj>
              </mc:Choice>
              <mc:Fallback>
                <p:oleObj name="数式" r:id="rId11" imgW="2641600" imgH="508000" progId="Equation.3">
                  <p:embed/>
                  <p:pic>
                    <p:nvPicPr>
                      <p:cNvPr id="57352"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43807" y="4827660"/>
                        <a:ext cx="4176713" cy="801688"/>
                      </a:xfrm>
                      <a:prstGeom prst="rect">
                        <a:avLst/>
                      </a:prstGeom>
                      <a:noFill/>
                      <a:ln>
                        <a:solidFill>
                          <a:srgbClr val="FF000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9" name="正方形/長方形 18">
            <a:extLst>
              <a:ext uri="{FF2B5EF4-FFF2-40B4-BE49-F238E27FC236}">
                <a16:creationId xmlns:a16="http://schemas.microsoft.com/office/drawing/2014/main" id="{6289C242-BE35-752F-0D27-6FBEC20C6134}"/>
              </a:ext>
            </a:extLst>
          </p:cNvPr>
          <p:cNvSpPr/>
          <p:nvPr/>
        </p:nvSpPr>
        <p:spPr>
          <a:xfrm>
            <a:off x="6472428" y="4406114"/>
            <a:ext cx="4572000" cy="369332"/>
          </a:xfrm>
          <a:prstGeom prst="rect">
            <a:avLst/>
          </a:prstGeom>
        </p:spPr>
        <p:txBody>
          <a:bodyPr>
            <a:spAutoFit/>
          </a:bodyPr>
          <a:lstStyle/>
          <a:p>
            <a:r>
              <a:rPr lang="ja-JP" altLang="en-US" b="1" dirty="0">
                <a:solidFill>
                  <a:srgbClr val="000000"/>
                </a:solidFill>
                <a:latin typeface="+mn-ea"/>
                <a:cs typeface="Osaka"/>
              </a:rPr>
              <a:t>速度とエネルギーとの関係式</a:t>
            </a:r>
            <a:endParaRPr lang="ja-JP" altLang="en-US" dirty="0">
              <a:latin typeface="+mn-ea"/>
            </a:endParaRPr>
          </a:p>
        </p:txBody>
      </p:sp>
      <p:cxnSp>
        <p:nvCxnSpPr>
          <p:cNvPr id="21" name="直線矢印コネクタ 20">
            <a:extLst>
              <a:ext uri="{FF2B5EF4-FFF2-40B4-BE49-F238E27FC236}">
                <a16:creationId xmlns:a16="http://schemas.microsoft.com/office/drawing/2014/main" id="{6F107700-CFCE-DCA7-CC71-89A127757BA7}"/>
              </a:ext>
            </a:extLst>
          </p:cNvPr>
          <p:cNvCxnSpPr/>
          <p:nvPr/>
        </p:nvCxnSpPr>
        <p:spPr>
          <a:xfrm flipH="1" flipV="1">
            <a:off x="5715000" y="4365707"/>
            <a:ext cx="1182757" cy="743006"/>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pic>
        <p:nvPicPr>
          <p:cNvPr id="22" name="図 21">
            <a:extLst>
              <a:ext uri="{FF2B5EF4-FFF2-40B4-BE49-F238E27FC236}">
                <a16:creationId xmlns:a16="http://schemas.microsoft.com/office/drawing/2014/main" id="{A9C75E12-15C7-298D-A453-07931CD9B78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55488" y="119271"/>
            <a:ext cx="907620" cy="1163758"/>
          </a:xfrm>
          <a:prstGeom prst="rect">
            <a:avLst/>
          </a:prstGeom>
        </p:spPr>
      </p:pic>
    </p:spTree>
    <p:extLst>
      <p:ext uri="{BB962C8B-B14F-4D97-AF65-F5344CB8AC3E}">
        <p14:creationId xmlns:p14="http://schemas.microsoft.com/office/powerpoint/2010/main" val="2559618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23694" y="103947"/>
            <a:ext cx="5671542" cy="701150"/>
          </a:xfrm>
        </p:spPr>
        <p:txBody>
          <a:bodyPr>
            <a:normAutofit fontScale="90000"/>
          </a:bodyPr>
          <a:lstStyle/>
          <a:p>
            <a:pPr algn="ctr"/>
            <a:r>
              <a:rPr lang="ja-JP" altLang="ja-JP" sz="3300" dirty="0"/>
              <a:t>位相安定性の原理</a:t>
            </a:r>
            <a:r>
              <a:rPr lang="ja-JP" altLang="en-US" sz="3300" dirty="0"/>
              <a:t>（</a:t>
            </a:r>
            <a:r>
              <a:rPr lang="en-US" altLang="ja-JP" sz="3300" dirty="0"/>
              <a:t>1945</a:t>
            </a:r>
            <a:r>
              <a:rPr lang="ja-JP" altLang="en-US" sz="3300" dirty="0"/>
              <a:t>）</a:t>
            </a:r>
            <a:br>
              <a:rPr lang="en-US" altLang="ja-JP" sz="3300" dirty="0"/>
            </a:br>
            <a:r>
              <a:rPr lang="ja-JP" altLang="en-US" sz="3300" dirty="0"/>
              <a:t>高周波加速でのビームの同期</a:t>
            </a:r>
            <a:endParaRPr kumimoji="1" lang="ja-JP" altLang="en-US" dirty="0"/>
          </a:p>
        </p:txBody>
      </p:sp>
      <p:sp>
        <p:nvSpPr>
          <p:cNvPr id="6" name="スライド番号プレースホルダー 5"/>
          <p:cNvSpPr>
            <a:spLocks noGrp="1"/>
          </p:cNvSpPr>
          <p:nvPr>
            <p:ph type="sldNum" sz="quarter" idx="12"/>
          </p:nvPr>
        </p:nvSpPr>
        <p:spPr/>
        <p:txBody>
          <a:bodyPr/>
          <a:lstStyle/>
          <a:p>
            <a:pPr>
              <a:defRPr/>
            </a:pPr>
            <a:fld id="{EAE4F173-2DA2-441F-A63E-C88858557A3C}" type="slidenum">
              <a:rPr lang="en-US" altLang="ja-JP" smtClean="0"/>
              <a:pPr>
                <a:defRPr/>
              </a:pPr>
              <a:t>11</a:t>
            </a:fld>
            <a:endParaRPr lang="en-US" altLang="ja-JP"/>
          </a:p>
        </p:txBody>
      </p:sp>
      <p:pic>
        <p:nvPicPr>
          <p:cNvPr id="8" name="図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3989" y="981075"/>
            <a:ext cx="154463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円/楕円 10"/>
          <p:cNvSpPr/>
          <p:nvPr/>
        </p:nvSpPr>
        <p:spPr>
          <a:xfrm>
            <a:off x="6365875" y="1308101"/>
            <a:ext cx="3690938" cy="370046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正方形/長方形 11"/>
          <p:cNvSpPr/>
          <p:nvPr/>
        </p:nvSpPr>
        <p:spPr>
          <a:xfrm>
            <a:off x="7967663" y="908050"/>
            <a:ext cx="576262" cy="958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3" name="直線コネクタ 12"/>
          <p:cNvCxnSpPr/>
          <p:nvPr/>
        </p:nvCxnSpPr>
        <p:spPr>
          <a:xfrm>
            <a:off x="7967663" y="908050"/>
            <a:ext cx="0" cy="9588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8550275" y="908050"/>
            <a:ext cx="0" cy="9588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円弧 14"/>
          <p:cNvSpPr/>
          <p:nvPr/>
        </p:nvSpPr>
        <p:spPr>
          <a:xfrm rot="16200000">
            <a:off x="6901657" y="1797844"/>
            <a:ext cx="912812" cy="984250"/>
          </a:xfrm>
          <a:prstGeom prst="arc">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16" name="円弧 15"/>
          <p:cNvSpPr/>
          <p:nvPr/>
        </p:nvSpPr>
        <p:spPr>
          <a:xfrm>
            <a:off x="8709026" y="1951038"/>
            <a:ext cx="912813" cy="984250"/>
          </a:xfrm>
          <a:prstGeom prst="arc">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17" name="円/楕円 16"/>
          <p:cNvSpPr/>
          <p:nvPr/>
        </p:nvSpPr>
        <p:spPr>
          <a:xfrm>
            <a:off x="6602414" y="2363788"/>
            <a:ext cx="350837" cy="355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18" name="テキスト ボックス 51"/>
          <p:cNvSpPr txBox="1">
            <a:spLocks noChangeArrowheads="1"/>
          </p:cNvSpPr>
          <p:nvPr/>
        </p:nvSpPr>
        <p:spPr bwMode="auto">
          <a:xfrm>
            <a:off x="6455569" y="5310188"/>
            <a:ext cx="3967163" cy="92333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dirty="0">
                <a:solidFill>
                  <a:srgbClr val="FF0000"/>
                </a:solidFill>
              </a:rPr>
              <a:t>高周波加速器</a:t>
            </a:r>
            <a:r>
              <a:rPr lang="ja-JP" altLang="en-US" sz="1800" u="sng" dirty="0"/>
              <a:t>（シンクロトロンの場合）</a:t>
            </a:r>
            <a:endParaRPr lang="en-US" altLang="ja-JP" sz="1800" u="sng" dirty="0"/>
          </a:p>
          <a:p>
            <a:pPr>
              <a:spcBef>
                <a:spcPct val="0"/>
              </a:spcBef>
              <a:buFontTx/>
              <a:buNone/>
            </a:pPr>
            <a:r>
              <a:rPr lang="ja-JP" altLang="en-US" sz="1800" dirty="0"/>
              <a:t>高周波の山（の近く）に来たときに電子が来れば加速される。</a:t>
            </a:r>
          </a:p>
        </p:txBody>
      </p:sp>
      <p:cxnSp>
        <p:nvCxnSpPr>
          <p:cNvPr id="19" name="直線矢印コネクタ 18"/>
          <p:cNvCxnSpPr/>
          <p:nvPr/>
        </p:nvCxnSpPr>
        <p:spPr>
          <a:xfrm flipH="1">
            <a:off x="8256588" y="1144589"/>
            <a:ext cx="787400" cy="1619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8108950" y="1184275"/>
            <a:ext cx="3302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H="1">
            <a:off x="8064500" y="1420813"/>
            <a:ext cx="293688" cy="47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5153"/>
          <p:cNvSpPr txBox="1">
            <a:spLocks noChangeArrowheads="1"/>
          </p:cNvSpPr>
          <p:nvPr/>
        </p:nvSpPr>
        <p:spPr bwMode="auto">
          <a:xfrm>
            <a:off x="7702550" y="1960564"/>
            <a:ext cx="1106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加速空洞</a:t>
            </a:r>
          </a:p>
        </p:txBody>
      </p:sp>
      <p:sp>
        <p:nvSpPr>
          <p:cNvPr id="24" name="円/楕円 23"/>
          <p:cNvSpPr/>
          <p:nvPr/>
        </p:nvSpPr>
        <p:spPr>
          <a:xfrm>
            <a:off x="9471025" y="2473325"/>
            <a:ext cx="350838" cy="355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25" name="テキスト ボックス 5160"/>
          <p:cNvSpPr txBox="1">
            <a:spLocks noChangeArrowheads="1"/>
          </p:cNvSpPr>
          <p:nvPr/>
        </p:nvSpPr>
        <p:spPr bwMode="auto">
          <a:xfrm>
            <a:off x="7124700" y="4202114"/>
            <a:ext cx="24257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空洞の中だけ電磁波が立つ。</a:t>
            </a:r>
            <a:endParaRPr lang="en-US" altLang="ja-JP" sz="1400"/>
          </a:p>
          <a:p>
            <a:pPr>
              <a:spcBef>
                <a:spcPct val="0"/>
              </a:spcBef>
              <a:buFontTx/>
              <a:buNone/>
            </a:pPr>
            <a:r>
              <a:rPr lang="ja-JP" altLang="en-US" sz="1400"/>
              <a:t>　　放電の影響は小さい。</a:t>
            </a:r>
          </a:p>
        </p:txBody>
      </p:sp>
      <p:sp>
        <p:nvSpPr>
          <p:cNvPr id="27" name="円/楕円 26"/>
          <p:cNvSpPr/>
          <p:nvPr/>
        </p:nvSpPr>
        <p:spPr>
          <a:xfrm>
            <a:off x="9509920" y="1120775"/>
            <a:ext cx="242887" cy="209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0258" y="920088"/>
            <a:ext cx="1803399" cy="120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TM010_E_pillbox">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266616" y="2472295"/>
            <a:ext cx="2034380" cy="1529236"/>
          </a:xfrm>
          <a:prstGeom prst="rect">
            <a:avLst/>
          </a:prstGeom>
        </p:spPr>
      </p:pic>
      <p:sp>
        <p:nvSpPr>
          <p:cNvPr id="30" name="正方形/長方形 29"/>
          <p:cNvSpPr/>
          <p:nvPr/>
        </p:nvSpPr>
        <p:spPr>
          <a:xfrm>
            <a:off x="1756501" y="955910"/>
            <a:ext cx="4096612" cy="3693319"/>
          </a:xfrm>
          <a:prstGeom prst="rect">
            <a:avLst/>
          </a:prstGeom>
        </p:spPr>
        <p:txBody>
          <a:bodyPr wrap="square">
            <a:spAutoFit/>
          </a:bodyPr>
          <a:lstStyle/>
          <a:p>
            <a:pPr marL="285750" indent="-285750">
              <a:buFont typeface="Arial" panose="020B0604020202020204" pitchFamily="34" charset="0"/>
              <a:buChar char="•"/>
            </a:pPr>
            <a:r>
              <a:rPr lang="ja-JP" altLang="en-US" dirty="0">
                <a:solidFill>
                  <a:srgbClr val="000000"/>
                </a:solidFill>
                <a:latin typeface="HiraKakuPro-W3-Identity-H"/>
              </a:rPr>
              <a:t>加速空洞に振幅</a:t>
            </a:r>
            <a:r>
              <a:rPr lang="en-US" altLang="ja-JP" sz="2000" i="1" dirty="0">
                <a:solidFill>
                  <a:srgbClr val="000000"/>
                </a:solidFill>
                <a:latin typeface="CMMI12"/>
              </a:rPr>
              <a:t>V</a:t>
            </a:r>
            <a:r>
              <a:rPr lang="en-US" altLang="ja-JP" sz="1100" dirty="0">
                <a:solidFill>
                  <a:srgbClr val="000000"/>
                </a:solidFill>
                <a:latin typeface="CMR8"/>
              </a:rPr>
              <a:t>0 </a:t>
            </a:r>
            <a:r>
              <a:rPr lang="ja-JP" altLang="en-US" dirty="0">
                <a:solidFill>
                  <a:srgbClr val="000000"/>
                </a:solidFill>
                <a:latin typeface="HiraKakuPro-W3-Identity-H"/>
              </a:rPr>
              <a:t>の正弦波状の加速電圧がかかっているとする</a:t>
            </a:r>
            <a:r>
              <a:rPr lang="en-US" altLang="ja-JP" sz="2000" dirty="0">
                <a:solidFill>
                  <a:srgbClr val="000000"/>
                </a:solidFill>
                <a:latin typeface="CMSS12"/>
              </a:rPr>
              <a:t>:</a:t>
            </a:r>
          </a:p>
          <a:p>
            <a:r>
              <a:rPr lang="ja-JP" altLang="en-US" sz="2000" i="1" dirty="0">
                <a:solidFill>
                  <a:srgbClr val="0000FF"/>
                </a:solidFill>
                <a:latin typeface="CMMI12"/>
              </a:rPr>
              <a:t>　　</a:t>
            </a:r>
            <a:r>
              <a:rPr lang="en-US" altLang="ja-JP" sz="2000" i="1" dirty="0">
                <a:solidFill>
                  <a:srgbClr val="0000FF"/>
                </a:solidFill>
                <a:latin typeface="CMMI12"/>
              </a:rPr>
              <a:t>V </a:t>
            </a:r>
            <a:r>
              <a:rPr lang="en-US" altLang="ja-JP" sz="2000" dirty="0">
                <a:solidFill>
                  <a:srgbClr val="0000FF"/>
                </a:solidFill>
                <a:latin typeface="CMR12"/>
              </a:rPr>
              <a:t>= </a:t>
            </a:r>
            <a:r>
              <a:rPr lang="en-US" altLang="ja-JP" sz="2000" i="1" dirty="0">
                <a:solidFill>
                  <a:srgbClr val="0000FF"/>
                </a:solidFill>
                <a:latin typeface="CMMI12"/>
              </a:rPr>
              <a:t>V</a:t>
            </a:r>
            <a:r>
              <a:rPr lang="en-US" altLang="ja-JP" sz="1100" dirty="0">
                <a:solidFill>
                  <a:srgbClr val="0000FF"/>
                </a:solidFill>
                <a:latin typeface="CMR8"/>
              </a:rPr>
              <a:t>0 </a:t>
            </a:r>
            <a:r>
              <a:rPr lang="en-US" altLang="ja-JP" sz="2000" dirty="0">
                <a:solidFill>
                  <a:srgbClr val="0000FF"/>
                </a:solidFill>
                <a:latin typeface="CMR12"/>
              </a:rPr>
              <a:t>sin(</a:t>
            </a:r>
            <a:r>
              <a:rPr lang="el-GR" altLang="ja-JP" sz="2000" i="1" dirty="0">
                <a:solidFill>
                  <a:srgbClr val="0000FF"/>
                </a:solidFill>
                <a:latin typeface="CMMI12"/>
              </a:rPr>
              <a:t>ω</a:t>
            </a:r>
            <a:r>
              <a:rPr lang="en-US" altLang="ja-JP" sz="2000" i="1" dirty="0">
                <a:solidFill>
                  <a:srgbClr val="0000FF"/>
                </a:solidFill>
                <a:latin typeface="CMMI12"/>
              </a:rPr>
              <a:t>t </a:t>
            </a:r>
            <a:r>
              <a:rPr lang="en-US" altLang="ja-JP" sz="2000" dirty="0">
                <a:solidFill>
                  <a:srgbClr val="0000FF"/>
                </a:solidFill>
                <a:latin typeface="CMR12"/>
              </a:rPr>
              <a:t>+ </a:t>
            </a:r>
            <a:r>
              <a:rPr lang="el-GR" altLang="ja-JP" sz="2000" i="1" dirty="0">
                <a:solidFill>
                  <a:srgbClr val="0000FF"/>
                </a:solidFill>
                <a:latin typeface="CMMI12"/>
              </a:rPr>
              <a:t>ϕ</a:t>
            </a:r>
            <a:r>
              <a:rPr lang="el-GR" altLang="ja-JP" sz="2000" dirty="0">
                <a:solidFill>
                  <a:srgbClr val="0000FF"/>
                </a:solidFill>
                <a:latin typeface="CMR12"/>
              </a:rPr>
              <a:t>)</a:t>
            </a:r>
          </a:p>
          <a:p>
            <a:pPr marL="171450" indent="-171450">
              <a:buFont typeface="Arial" panose="020B0604020202020204" pitchFamily="34" charset="0"/>
              <a:buChar char="•"/>
            </a:pPr>
            <a:r>
              <a:rPr lang="ja-JP" altLang="en-US" dirty="0">
                <a:solidFill>
                  <a:srgbClr val="000000"/>
                </a:solidFill>
                <a:latin typeface="HiraKakuPro-W3-Identity-H"/>
              </a:rPr>
              <a:t>同期エネルギー</a:t>
            </a:r>
            <a:r>
              <a:rPr lang="en-US" altLang="ja-JP" sz="2000" dirty="0">
                <a:solidFill>
                  <a:srgbClr val="000000"/>
                </a:solidFill>
                <a:latin typeface="CMSS12"/>
              </a:rPr>
              <a:t>(</a:t>
            </a:r>
            <a:r>
              <a:rPr lang="en-US" altLang="ja-JP" sz="2000" i="1" dirty="0" err="1">
                <a:solidFill>
                  <a:srgbClr val="0000FF"/>
                </a:solidFill>
                <a:latin typeface="CMMI12"/>
              </a:rPr>
              <a:t>E</a:t>
            </a:r>
            <a:r>
              <a:rPr lang="en-US" altLang="ja-JP" sz="1100" i="1" dirty="0" err="1">
                <a:solidFill>
                  <a:srgbClr val="0000FF"/>
                </a:solidFill>
                <a:latin typeface="CMMI8"/>
              </a:rPr>
              <a:t>s</a:t>
            </a:r>
            <a:r>
              <a:rPr lang="en-US" altLang="ja-JP" sz="1100" i="1" dirty="0">
                <a:solidFill>
                  <a:srgbClr val="0000FF"/>
                </a:solidFill>
                <a:latin typeface="CMMI8"/>
              </a:rPr>
              <a:t> </a:t>
            </a:r>
            <a:r>
              <a:rPr lang="ja-JP" altLang="en-US" dirty="0">
                <a:solidFill>
                  <a:srgbClr val="000000"/>
                </a:solidFill>
                <a:latin typeface="HiraKakuPro-W3-Identity-H"/>
              </a:rPr>
              <a:t>と表わす</a:t>
            </a:r>
            <a:r>
              <a:rPr lang="en-US" altLang="ja-JP" sz="2000" dirty="0">
                <a:solidFill>
                  <a:srgbClr val="000000"/>
                </a:solidFill>
                <a:latin typeface="CMSS12"/>
              </a:rPr>
              <a:t>) </a:t>
            </a:r>
            <a:r>
              <a:rPr lang="ja-JP" altLang="en-US" dirty="0">
                <a:solidFill>
                  <a:srgbClr val="000000"/>
                </a:solidFill>
                <a:latin typeface="HiraKakuPro-W3-Identity-H"/>
              </a:rPr>
              <a:t>の粒子が空洞中心を</a:t>
            </a:r>
          </a:p>
          <a:p>
            <a:r>
              <a:rPr lang="ja-JP" altLang="en-US" sz="2000" i="1" dirty="0">
                <a:solidFill>
                  <a:srgbClr val="0000FF"/>
                </a:solidFill>
                <a:latin typeface="CMMI12"/>
              </a:rPr>
              <a:t>　　</a:t>
            </a:r>
            <a:r>
              <a:rPr lang="el-GR" altLang="ja-JP" sz="2000" i="1" dirty="0">
                <a:solidFill>
                  <a:srgbClr val="0000FF"/>
                </a:solidFill>
                <a:latin typeface="CMMI12"/>
              </a:rPr>
              <a:t>ω</a:t>
            </a:r>
            <a:r>
              <a:rPr lang="en-US" altLang="ja-JP" sz="2000" i="1" dirty="0">
                <a:solidFill>
                  <a:srgbClr val="0000FF"/>
                </a:solidFill>
                <a:latin typeface="CMMI12"/>
              </a:rPr>
              <a:t>t </a:t>
            </a:r>
            <a:r>
              <a:rPr lang="en-US" altLang="ja-JP" sz="2000" dirty="0">
                <a:solidFill>
                  <a:srgbClr val="0000FF"/>
                </a:solidFill>
                <a:latin typeface="CMR12"/>
              </a:rPr>
              <a:t>= 0</a:t>
            </a:r>
            <a:r>
              <a:rPr lang="en-US" altLang="ja-JP" sz="2000" i="1" dirty="0">
                <a:solidFill>
                  <a:srgbClr val="0000FF"/>
                </a:solidFill>
                <a:latin typeface="CMMI12"/>
              </a:rPr>
              <a:t>, </a:t>
            </a:r>
            <a:r>
              <a:rPr lang="en-US" altLang="ja-JP" sz="2000" dirty="0">
                <a:solidFill>
                  <a:srgbClr val="0000FF"/>
                </a:solidFill>
                <a:latin typeface="CMR12"/>
              </a:rPr>
              <a:t>2</a:t>
            </a:r>
            <a:r>
              <a:rPr lang="el-GR" altLang="ja-JP" sz="2000" i="1" dirty="0">
                <a:solidFill>
                  <a:srgbClr val="0000FF"/>
                </a:solidFill>
                <a:latin typeface="CMMI12"/>
              </a:rPr>
              <a:t>π, </a:t>
            </a:r>
            <a:r>
              <a:rPr lang="el-GR" altLang="ja-JP" sz="2000" dirty="0">
                <a:solidFill>
                  <a:srgbClr val="0000FF"/>
                </a:solidFill>
                <a:latin typeface="CMR12"/>
              </a:rPr>
              <a:t>4</a:t>
            </a:r>
            <a:r>
              <a:rPr lang="el-GR" altLang="ja-JP" sz="2000" i="1" dirty="0">
                <a:solidFill>
                  <a:srgbClr val="0000FF"/>
                </a:solidFill>
                <a:latin typeface="CMMI12"/>
              </a:rPr>
              <a:t>π, . . .</a:t>
            </a:r>
          </a:p>
          <a:p>
            <a:r>
              <a:rPr lang="ja-JP" altLang="en-US" dirty="0">
                <a:solidFill>
                  <a:srgbClr val="000000"/>
                </a:solidFill>
                <a:latin typeface="HiraKakuPro-W3-Identity-H"/>
              </a:rPr>
              <a:t>　　に通過し、同期が続くための加速</a:t>
            </a:r>
            <a:endParaRPr lang="en-US" altLang="ja-JP" dirty="0">
              <a:solidFill>
                <a:srgbClr val="000000"/>
              </a:solidFill>
              <a:latin typeface="HiraKakuPro-W3-Identity-H"/>
            </a:endParaRPr>
          </a:p>
          <a:p>
            <a:r>
              <a:rPr lang="ja-JP" altLang="en-US" dirty="0">
                <a:solidFill>
                  <a:srgbClr val="000000"/>
                </a:solidFill>
                <a:latin typeface="HiraKakuPro-W3-Identity-H"/>
              </a:rPr>
              <a:t>　　電圧量は</a:t>
            </a:r>
            <a:r>
              <a:rPr lang="en-US" altLang="ja-JP" sz="2000" i="1" dirty="0" err="1">
                <a:solidFill>
                  <a:srgbClr val="000000"/>
                </a:solidFill>
                <a:latin typeface="CMMI12"/>
              </a:rPr>
              <a:t>V</a:t>
            </a:r>
            <a:r>
              <a:rPr lang="en-US" altLang="ja-JP" sz="1100" i="1" dirty="0" err="1">
                <a:solidFill>
                  <a:srgbClr val="000000"/>
                </a:solidFill>
                <a:latin typeface="CMMI8"/>
              </a:rPr>
              <a:t>a</a:t>
            </a:r>
            <a:r>
              <a:rPr lang="en-US" altLang="ja-JP" sz="2000" dirty="0">
                <a:solidFill>
                  <a:srgbClr val="000000"/>
                </a:solidFill>
                <a:latin typeface="CMR12"/>
              </a:rPr>
              <a:t>(</a:t>
            </a:r>
            <a:r>
              <a:rPr lang="en-US" altLang="ja-JP" sz="2000" i="1" dirty="0">
                <a:solidFill>
                  <a:srgbClr val="000000"/>
                </a:solidFill>
                <a:latin typeface="CMMI12"/>
              </a:rPr>
              <a:t>&lt; V</a:t>
            </a:r>
            <a:r>
              <a:rPr lang="en-US" altLang="ja-JP" sz="1100" dirty="0">
                <a:solidFill>
                  <a:srgbClr val="000000"/>
                </a:solidFill>
                <a:latin typeface="CMR8"/>
              </a:rPr>
              <a:t>0</a:t>
            </a:r>
            <a:r>
              <a:rPr lang="en-US" altLang="ja-JP" sz="2000" dirty="0">
                <a:solidFill>
                  <a:srgbClr val="000000"/>
                </a:solidFill>
                <a:latin typeface="CMR12"/>
              </a:rPr>
              <a:t>) </a:t>
            </a:r>
            <a:r>
              <a:rPr lang="ja-JP" altLang="en-US" dirty="0">
                <a:solidFill>
                  <a:srgbClr val="000000"/>
                </a:solidFill>
                <a:latin typeface="HiraKakuPro-W3-Identity-H"/>
              </a:rPr>
              <a:t>とする</a:t>
            </a:r>
          </a:p>
          <a:p>
            <a:pPr marL="171450" indent="-171450">
              <a:buFont typeface="Arial" panose="020B0604020202020204" pitchFamily="34" charset="0"/>
              <a:buChar char="•"/>
            </a:pPr>
            <a:r>
              <a:rPr lang="ja-JP" altLang="en-US" dirty="0">
                <a:solidFill>
                  <a:srgbClr val="000000"/>
                </a:solidFill>
                <a:latin typeface="HiraKakuPro-W3-Identity-H"/>
              </a:rPr>
              <a:t>この同期条件をみたす位相</a:t>
            </a:r>
            <a:r>
              <a:rPr lang="en-US" altLang="ja-JP" sz="2000" i="1" dirty="0">
                <a:solidFill>
                  <a:srgbClr val="000000"/>
                </a:solidFill>
                <a:latin typeface="CMMI12"/>
              </a:rPr>
              <a:t>ϕ </a:t>
            </a:r>
            <a:r>
              <a:rPr lang="ja-JP" altLang="en-US" dirty="0">
                <a:solidFill>
                  <a:srgbClr val="000000"/>
                </a:solidFill>
                <a:latin typeface="HiraKakuPro-W3-Identity-H"/>
              </a:rPr>
              <a:t>は</a:t>
            </a:r>
          </a:p>
          <a:p>
            <a:r>
              <a:rPr lang="ja-JP" altLang="en-US" sz="2000" i="1" dirty="0">
                <a:solidFill>
                  <a:srgbClr val="0000FF"/>
                </a:solidFill>
                <a:latin typeface="CMMI12"/>
              </a:rPr>
              <a:t>　　</a:t>
            </a:r>
            <a:r>
              <a:rPr lang="en-US" altLang="ja-JP" sz="2000" i="1" dirty="0" err="1">
                <a:solidFill>
                  <a:srgbClr val="0000FF"/>
                </a:solidFill>
                <a:latin typeface="CMMI12"/>
              </a:rPr>
              <a:t>V</a:t>
            </a:r>
            <a:r>
              <a:rPr lang="en-US" altLang="ja-JP" sz="1100" i="1" dirty="0" err="1">
                <a:solidFill>
                  <a:srgbClr val="0000FF"/>
                </a:solidFill>
                <a:latin typeface="CMMI8"/>
              </a:rPr>
              <a:t>a</a:t>
            </a:r>
            <a:r>
              <a:rPr lang="en-US" altLang="ja-JP" sz="1100" i="1" dirty="0">
                <a:solidFill>
                  <a:srgbClr val="0000FF"/>
                </a:solidFill>
                <a:latin typeface="CMMI8"/>
              </a:rPr>
              <a:t> </a:t>
            </a:r>
            <a:r>
              <a:rPr lang="en-US" altLang="ja-JP" sz="2000" dirty="0">
                <a:solidFill>
                  <a:srgbClr val="0000FF"/>
                </a:solidFill>
                <a:latin typeface="CMR12"/>
              </a:rPr>
              <a:t>= </a:t>
            </a:r>
            <a:r>
              <a:rPr lang="en-US" altLang="ja-JP" sz="2000" i="1" dirty="0">
                <a:solidFill>
                  <a:srgbClr val="0000FF"/>
                </a:solidFill>
                <a:latin typeface="CMMI12"/>
              </a:rPr>
              <a:t>V</a:t>
            </a:r>
            <a:r>
              <a:rPr lang="en-US" altLang="ja-JP" sz="1100" dirty="0">
                <a:solidFill>
                  <a:srgbClr val="0000FF"/>
                </a:solidFill>
                <a:latin typeface="CMR8"/>
              </a:rPr>
              <a:t>0 </a:t>
            </a:r>
            <a:r>
              <a:rPr lang="en-US" altLang="ja-JP" sz="2000" dirty="0">
                <a:solidFill>
                  <a:srgbClr val="0000FF"/>
                </a:solidFill>
                <a:latin typeface="CMR12"/>
              </a:rPr>
              <a:t>sin </a:t>
            </a:r>
            <a:r>
              <a:rPr lang="el-GR" altLang="ja-JP" sz="2000" i="1" dirty="0">
                <a:solidFill>
                  <a:srgbClr val="0000FF"/>
                </a:solidFill>
                <a:latin typeface="CMMI12"/>
              </a:rPr>
              <a:t>ϕ</a:t>
            </a:r>
          </a:p>
          <a:p>
            <a:r>
              <a:rPr lang="ja-JP" altLang="en-US" dirty="0">
                <a:solidFill>
                  <a:srgbClr val="000000"/>
                </a:solidFill>
                <a:latin typeface="HiraKakuPro-W3-Identity-H"/>
              </a:rPr>
              <a:t>　であって、高周波の</a:t>
            </a:r>
            <a:r>
              <a:rPr lang="en-US" altLang="ja-JP" sz="2000" dirty="0">
                <a:solidFill>
                  <a:srgbClr val="000000"/>
                </a:solidFill>
                <a:latin typeface="CMSS12"/>
              </a:rPr>
              <a:t>1 </a:t>
            </a:r>
            <a:r>
              <a:rPr lang="ja-JP" altLang="en-US" dirty="0">
                <a:solidFill>
                  <a:srgbClr val="000000"/>
                </a:solidFill>
                <a:latin typeface="HiraKakuPro-W3-Identity-H"/>
              </a:rPr>
              <a:t>周期に</a:t>
            </a:r>
            <a:r>
              <a:rPr lang="en-US" altLang="ja-JP" sz="2000" dirty="0">
                <a:solidFill>
                  <a:srgbClr val="000000"/>
                </a:solidFill>
                <a:latin typeface="CMSS12"/>
              </a:rPr>
              <a:t>2 </a:t>
            </a:r>
            <a:r>
              <a:rPr lang="ja-JP" altLang="en-US" dirty="0">
                <a:solidFill>
                  <a:srgbClr val="000000"/>
                </a:solidFill>
                <a:latin typeface="HiraKakuPro-W3-Identity-H"/>
              </a:rPr>
              <a:t>つある。</a:t>
            </a:r>
            <a:endParaRPr lang="ja-JP" altLang="en-US" dirty="0"/>
          </a:p>
        </p:txBody>
      </p:sp>
      <p:sp>
        <p:nvSpPr>
          <p:cNvPr id="31" name="円/楕円 30"/>
          <p:cNvSpPr/>
          <p:nvPr/>
        </p:nvSpPr>
        <p:spPr>
          <a:xfrm>
            <a:off x="10079832" y="1126256"/>
            <a:ext cx="242887" cy="209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32" name="円/楕円 31"/>
          <p:cNvSpPr/>
          <p:nvPr/>
        </p:nvSpPr>
        <p:spPr>
          <a:xfrm>
            <a:off x="8945563" y="1120775"/>
            <a:ext cx="242887" cy="209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pic>
        <p:nvPicPr>
          <p:cNvPr id="33" name="図 3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39617" y="4398225"/>
            <a:ext cx="2761059" cy="1973395"/>
          </a:xfrm>
          <a:prstGeom prst="rect">
            <a:avLst/>
          </a:prstGeom>
        </p:spPr>
      </p:pic>
      <p:sp>
        <p:nvSpPr>
          <p:cNvPr id="34" name="テキスト ボックス 33"/>
          <p:cNvSpPr txBox="1"/>
          <p:nvPr/>
        </p:nvSpPr>
        <p:spPr>
          <a:xfrm>
            <a:off x="2639616" y="6330356"/>
            <a:ext cx="3416320" cy="369332"/>
          </a:xfrm>
          <a:prstGeom prst="rect">
            <a:avLst/>
          </a:prstGeom>
          <a:noFill/>
        </p:spPr>
        <p:txBody>
          <a:bodyPr wrap="none" rtlCol="0">
            <a:spAutoFit/>
          </a:bodyPr>
          <a:lstStyle/>
          <a:p>
            <a:r>
              <a:rPr kumimoji="1" lang="ja-JP" altLang="en-US" dirty="0"/>
              <a:t>同じタイミングで加速される。</a:t>
            </a:r>
          </a:p>
        </p:txBody>
      </p:sp>
    </p:spTree>
    <p:extLst>
      <p:ext uri="{BB962C8B-B14F-4D97-AF65-F5344CB8AC3E}">
        <p14:creationId xmlns:p14="http://schemas.microsoft.com/office/powerpoint/2010/main" val="11143517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9"/>
                                        </p:tgtEl>
                                      </p:cBhvr>
                                    </p:cmd>
                                  </p:childTnLst>
                                </p:cTn>
                              </p:par>
                            </p:childTnLst>
                          </p:cTn>
                        </p:par>
                      </p:childTnLst>
                    </p:cTn>
                  </p:par>
                </p:childTnLst>
              </p:cTn>
              <p:nextCondLst>
                <p:cond evt="onClick" delay="0">
                  <p:tgtEl>
                    <p:spTgt spid="29"/>
                  </p:tgtEl>
                </p:cond>
              </p:nextCondLst>
            </p:seq>
            <p:video>
              <p:cMediaNode vol="80000">
                <p:cTn id="7" fill="hold" display="0">
                  <p:stCondLst>
                    <p:cond delay="indefinite"/>
                  </p:stCondLst>
                </p:cTn>
                <p:tgtEl>
                  <p:spTgt spid="29"/>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42752" y="45438"/>
            <a:ext cx="9488414" cy="1008113"/>
          </a:xfrm>
        </p:spPr>
        <p:txBody>
          <a:bodyPr>
            <a:noAutofit/>
          </a:bodyPr>
          <a:lstStyle/>
          <a:p>
            <a:pPr algn="ctr"/>
            <a:r>
              <a:rPr lang="ja-JP" altLang="en-US" sz="3200" dirty="0">
                <a:latin typeface="メイリオ" panose="020B0604030504040204" pitchFamily="50" charset="-128"/>
                <a:ea typeface="メイリオ" panose="020B0604030504040204" pitchFamily="50" charset="-128"/>
              </a:rPr>
              <a:t>位相安定性の原理</a:t>
            </a:r>
            <a:r>
              <a:rPr lang="en-US" altLang="ja-JP" sz="3200" dirty="0">
                <a:latin typeface="メイリオ" panose="020B0604030504040204" pitchFamily="50" charset="-128"/>
                <a:ea typeface="メイリオ" panose="020B0604030504040204" pitchFamily="50" charset="-128"/>
              </a:rPr>
              <a:t>(1945)</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シンクロトロン内のビームの構造（バンチ）</a:t>
            </a:r>
            <a:endParaRPr kumimoji="1" lang="ja-JP" altLang="en-US" sz="32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717752" y="1182674"/>
            <a:ext cx="6004951" cy="4638556"/>
          </a:xfrm>
        </p:spPr>
        <p:txBody>
          <a:bodyPr>
            <a:normAutofit fontScale="92500" lnSpcReduction="10000"/>
          </a:bodyPr>
          <a:lstStyle/>
          <a:p>
            <a:r>
              <a:rPr lang="ja-JP" altLang="en-US" dirty="0">
                <a:latin typeface="メイリオ" panose="020B0604030504040204" pitchFamily="50" charset="-128"/>
                <a:ea typeface="メイリオ" panose="020B0604030504040204" pitchFamily="50" charset="-128"/>
              </a:rPr>
              <a:t>進行方向（縦方向）の</a:t>
            </a:r>
            <a:r>
              <a:rPr lang="ja-JP" altLang="en-US" dirty="0">
                <a:solidFill>
                  <a:srgbClr val="FF3300"/>
                </a:solidFill>
                <a:latin typeface="メイリオ" panose="020B0604030504040204" pitchFamily="50" charset="-128"/>
                <a:ea typeface="メイリオ" panose="020B0604030504040204" pitchFamily="50" charset="-128"/>
              </a:rPr>
              <a:t>集群作用</a:t>
            </a:r>
            <a:r>
              <a:rPr lang="ja-JP" altLang="en-US" dirty="0">
                <a:latin typeface="メイリオ" panose="020B0604030504040204" pitchFamily="50" charset="-128"/>
                <a:ea typeface="メイリオ" panose="020B0604030504040204" pitchFamily="50" charset="-128"/>
              </a:rPr>
              <a:t>電極長を調節して荷電粒子の速度増加に同期させると、連続して加速ができる。</a:t>
            </a:r>
            <a:r>
              <a:rPr lang="ja-JP" altLang="en-US" dirty="0">
                <a:solidFill>
                  <a:srgbClr val="0000FF"/>
                </a:solidFill>
                <a:latin typeface="メイリオ" panose="020B0604030504040204" pitchFamily="50" charset="-128"/>
                <a:ea typeface="メイリオ" panose="020B0604030504040204" pitchFamily="50" charset="-128"/>
              </a:rPr>
              <a:t>同期しないものは失われる。</a:t>
            </a:r>
          </a:p>
          <a:p>
            <a:r>
              <a:rPr lang="ja-JP" altLang="en-US" dirty="0">
                <a:latin typeface="メイリオ" panose="020B0604030504040204" pitchFamily="50" charset="-128"/>
                <a:ea typeface="メイリオ" panose="020B0604030504040204" pitchFamily="50" charset="-128"/>
              </a:rPr>
              <a:t>到着時間とエネルギーゲイン</a:t>
            </a:r>
          </a:p>
          <a:p>
            <a:pPr marL="342900" lvl="1" indent="0">
              <a:buNone/>
            </a:pPr>
            <a:r>
              <a:rPr lang="ja-JP" altLang="en-US" sz="2000" dirty="0">
                <a:latin typeface="メイリオ" panose="020B0604030504040204" pitchFamily="50" charset="-128"/>
                <a:ea typeface="メイリオ" panose="020B0604030504040204" pitchFamily="50" charset="-128"/>
              </a:rPr>
              <a:t>ビーム入射をクレストからずらしておくと、加速ギャップに早く到達した粒子には弱い加速電場が、遅く到着した粒子には強い電場が作用するようにすれば、</a:t>
            </a:r>
            <a:r>
              <a:rPr lang="ja-JP" altLang="en-US" sz="2000" dirty="0">
                <a:solidFill>
                  <a:srgbClr val="0000FF"/>
                </a:solidFill>
                <a:latin typeface="メイリオ" panose="020B0604030504040204" pitchFamily="50" charset="-128"/>
                <a:ea typeface="メイリオ" panose="020B0604030504040204" pitchFamily="50" charset="-128"/>
              </a:rPr>
              <a:t>平衡点の周りを振動しながら集群し</a:t>
            </a:r>
            <a:r>
              <a:rPr lang="ja-JP" altLang="en-US" sz="2000" dirty="0">
                <a:solidFill>
                  <a:srgbClr val="FF00FF"/>
                </a:solidFill>
                <a:latin typeface="メイリオ" panose="020B0604030504040204" pitchFamily="50" charset="-128"/>
                <a:ea typeface="メイリオ" panose="020B0604030504040204" pitchFamily="50" charset="-128"/>
              </a:rPr>
              <a:t>バンチ</a:t>
            </a:r>
            <a:r>
              <a:rPr lang="ja-JP" altLang="en-US" sz="2000" dirty="0">
                <a:solidFill>
                  <a:srgbClr val="0000FF"/>
                </a:solidFill>
                <a:latin typeface="メイリオ" panose="020B0604030504040204" pitchFamily="50" charset="-128"/>
                <a:ea typeface="メイリオ" panose="020B0604030504040204" pitchFamily="50" charset="-128"/>
              </a:rPr>
              <a:t>化されて加速されてゆく。</a:t>
            </a:r>
            <a:r>
              <a:rPr lang="ja-JP" altLang="en-US" sz="2000" dirty="0">
                <a:latin typeface="メイリオ" panose="020B0604030504040204" pitchFamily="50" charset="-128"/>
                <a:ea typeface="メイリオ" panose="020B0604030504040204" pitchFamily="50" charset="-128"/>
              </a:rPr>
              <a:t>平衡位相</a:t>
            </a:r>
            <a:r>
              <a:rPr lang="en-US" altLang="ja-JP" sz="2000" dirty="0">
                <a:latin typeface="メイリオ" panose="020B0604030504040204" pitchFamily="50" charset="-128"/>
                <a:ea typeface="メイリオ" panose="020B0604030504040204" pitchFamily="50" charset="-128"/>
              </a:rPr>
              <a:t>Fs</a:t>
            </a:r>
            <a:r>
              <a:rPr lang="ja-JP" altLang="en-US" sz="2000" dirty="0">
                <a:latin typeface="メイリオ" panose="020B0604030504040204" pitchFamily="50" charset="-128"/>
                <a:ea typeface="メイリオ" panose="020B0604030504040204" pitchFamily="50" charset="-128"/>
              </a:rPr>
              <a:t>に対し斜線部にいる粒子はポテンシャルの谷（</a:t>
            </a:r>
            <a:r>
              <a:rPr lang="en-US" altLang="ja-JP" sz="2000" b="1" dirty="0">
                <a:solidFill>
                  <a:srgbClr val="FF00FF"/>
                </a:solidFill>
                <a:latin typeface="メイリオ" panose="020B0604030504040204" pitchFamily="50" charset="-128"/>
                <a:ea typeface="メイリオ" panose="020B0604030504040204" pitchFamily="50" charset="-128"/>
              </a:rPr>
              <a:t>RF</a:t>
            </a:r>
            <a:r>
              <a:rPr lang="ja-JP" altLang="en-US" sz="2000" dirty="0">
                <a:solidFill>
                  <a:srgbClr val="FF00FF"/>
                </a:solidFill>
                <a:latin typeface="メイリオ" panose="020B0604030504040204" pitchFamily="50" charset="-128"/>
                <a:ea typeface="メイリオ" panose="020B0604030504040204" pitchFamily="50" charset="-128"/>
              </a:rPr>
              <a:t>バケット</a:t>
            </a:r>
            <a:r>
              <a:rPr lang="ja-JP" altLang="en-US" sz="2000" dirty="0">
                <a:latin typeface="メイリオ" panose="020B0604030504040204" pitchFamily="50" charset="-128"/>
                <a:ea typeface="メイリオ" panose="020B0604030504040204" pitchFamily="50" charset="-128"/>
              </a:rPr>
              <a:t>）の中で振動する（</a:t>
            </a:r>
            <a:r>
              <a:rPr lang="ja-JP" altLang="en-US" sz="2000" dirty="0">
                <a:solidFill>
                  <a:srgbClr val="FF00FF"/>
                </a:solidFill>
                <a:latin typeface="メイリオ" panose="020B0604030504040204" pitchFamily="50" charset="-128"/>
                <a:ea typeface="メイリオ" panose="020B0604030504040204" pitchFamily="50" charset="-128"/>
              </a:rPr>
              <a:t>シンクロトロン振動</a:t>
            </a:r>
            <a:r>
              <a:rPr lang="ja-JP" altLang="en-US" sz="2000" dirty="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pPr marL="342900" lvl="1" indent="0">
              <a:buNone/>
            </a:pPr>
            <a:r>
              <a:rPr lang="en-US" altLang="ja-JP" sz="2000" dirty="0">
                <a:solidFill>
                  <a:srgbClr val="FF33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sz="2000" dirty="0">
                <a:solidFill>
                  <a:srgbClr val="FF3300"/>
                </a:solidFill>
                <a:latin typeface="メイリオ" panose="020B0604030504040204" pitchFamily="50" charset="-128"/>
                <a:ea typeface="メイリオ" panose="020B0604030504040204" pitchFamily="50" charset="-128"/>
                <a:sym typeface="Wingdings" panose="05000000000000000000" pitchFamily="2" charset="2"/>
              </a:rPr>
              <a:t>位相安定性の原理</a:t>
            </a:r>
            <a:endParaRPr lang="en-US" altLang="ja-JP" sz="2000" dirty="0">
              <a:solidFill>
                <a:srgbClr val="FF3300"/>
              </a:solidFill>
              <a:latin typeface="メイリオ" panose="020B0604030504040204" pitchFamily="50" charset="-128"/>
              <a:ea typeface="メイリオ" panose="020B0604030504040204" pitchFamily="50" charset="-128"/>
            </a:endParaRPr>
          </a:p>
          <a:p>
            <a:pPr marL="342900" lvl="1" indent="0">
              <a:buNone/>
            </a:pPr>
            <a:r>
              <a:rPr lang="ja-JP" altLang="en-US" sz="2000" dirty="0">
                <a:latin typeface="メイリオ" panose="020B0604030504040204" pitchFamily="50" charset="-128"/>
                <a:ea typeface="メイリオ" panose="020B0604030504040204" pitchFamily="50" charset="-128"/>
              </a:rPr>
              <a:t>これから外れたものは、同期が取れずやがては失われる。</a:t>
            </a:r>
          </a:p>
        </p:txBody>
      </p:sp>
      <p:sp>
        <p:nvSpPr>
          <p:cNvPr id="6" name="スライド番号プレースホルダー 5"/>
          <p:cNvSpPr>
            <a:spLocks noGrp="1"/>
          </p:cNvSpPr>
          <p:nvPr>
            <p:ph type="sldNum" sz="quarter" idx="12"/>
          </p:nvPr>
        </p:nvSpPr>
        <p:spPr/>
        <p:txBody>
          <a:bodyPr/>
          <a:lstStyle/>
          <a:p>
            <a:pPr>
              <a:defRPr/>
            </a:pPr>
            <a:fld id="{EAE4F173-2DA2-441F-A63E-C88858557A3C}" type="slidenum">
              <a:rPr lang="en-US" altLang="ja-JP" smtClean="0"/>
              <a:pPr>
                <a:defRPr/>
              </a:pPr>
              <a:t>12</a:t>
            </a:fld>
            <a:endParaRPr lang="en-US" altLang="ja-JP"/>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2802" y="934499"/>
            <a:ext cx="3888432" cy="5604414"/>
          </a:xfrm>
          <a:prstGeom prst="rect">
            <a:avLst/>
          </a:prstGeom>
        </p:spPr>
      </p:pic>
      <p:sp>
        <p:nvSpPr>
          <p:cNvPr id="8" name="円/楕円 7"/>
          <p:cNvSpPr/>
          <p:nvPr/>
        </p:nvSpPr>
        <p:spPr>
          <a:xfrm>
            <a:off x="7745364" y="1413619"/>
            <a:ext cx="366861"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a:stCxn id="8" idx="4"/>
          </p:cNvCxnSpPr>
          <p:nvPr/>
        </p:nvCxnSpPr>
        <p:spPr>
          <a:xfrm>
            <a:off x="7928795" y="1557636"/>
            <a:ext cx="1615743" cy="1872207"/>
          </a:xfrm>
          <a:prstGeom prst="straightConnector1">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7099958" y="2513014"/>
            <a:ext cx="1569660" cy="369332"/>
          </a:xfrm>
          <a:prstGeom prst="rect">
            <a:avLst/>
          </a:prstGeom>
          <a:solidFill>
            <a:srgbClr val="FFFF00"/>
          </a:solidFill>
        </p:spPr>
        <p:txBody>
          <a:bodyPr wrap="none" rtlCol="0">
            <a:spAutoFit/>
          </a:bodyPr>
          <a:lstStyle/>
          <a:p>
            <a:r>
              <a:rPr lang="ja-JP" altLang="en-US" dirty="0"/>
              <a:t>ポテンシャル</a:t>
            </a:r>
            <a:endParaRPr kumimoji="1" lang="ja-JP" altLang="en-US" dirty="0"/>
          </a:p>
        </p:txBody>
      </p:sp>
      <p:sp>
        <p:nvSpPr>
          <p:cNvPr id="12" name="テキスト ボックス 11"/>
          <p:cNvSpPr txBox="1"/>
          <p:nvPr/>
        </p:nvSpPr>
        <p:spPr>
          <a:xfrm>
            <a:off x="9020097" y="950060"/>
            <a:ext cx="1107996" cy="369332"/>
          </a:xfrm>
          <a:prstGeom prst="rect">
            <a:avLst/>
          </a:prstGeom>
          <a:solidFill>
            <a:srgbClr val="FFFF00"/>
          </a:solidFill>
        </p:spPr>
        <p:txBody>
          <a:bodyPr wrap="none" rtlCol="0">
            <a:spAutoFit/>
          </a:bodyPr>
          <a:lstStyle/>
          <a:p>
            <a:r>
              <a:rPr lang="ja-JP" altLang="en-US" dirty="0"/>
              <a:t>加速電圧</a:t>
            </a:r>
            <a:endParaRPr kumimoji="1" lang="ja-JP" altLang="en-US" dirty="0"/>
          </a:p>
        </p:txBody>
      </p:sp>
      <p:sp>
        <p:nvSpPr>
          <p:cNvPr id="13" name="円/楕円 12"/>
          <p:cNvSpPr/>
          <p:nvPr/>
        </p:nvSpPr>
        <p:spPr>
          <a:xfrm>
            <a:off x="9263741" y="3429000"/>
            <a:ext cx="1419076" cy="72008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9544538" y="3569112"/>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9429453" y="3730096"/>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9581853" y="3882496"/>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9678086" y="3699709"/>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9830486" y="3852109"/>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9754554" y="3501952"/>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9906954" y="3654352"/>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p:nvSpPr>
        <p:spPr>
          <a:xfrm>
            <a:off x="10025626" y="3878822"/>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10123961" y="3669546"/>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10276361" y="3821946"/>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楕円 23"/>
          <p:cNvSpPr/>
          <p:nvPr/>
        </p:nvSpPr>
        <p:spPr>
          <a:xfrm>
            <a:off x="10308939" y="3587039"/>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10461339" y="3739439"/>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p:nvSpPr>
        <p:spPr>
          <a:xfrm>
            <a:off x="10039351" y="3485534"/>
            <a:ext cx="151863" cy="167594"/>
          </a:xfrm>
          <a:prstGeom prst="ellips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a:endCxn id="13" idx="4"/>
          </p:cNvCxnSpPr>
          <p:nvPr/>
        </p:nvCxnSpPr>
        <p:spPr>
          <a:xfrm flipH="1">
            <a:off x="9973279" y="3068960"/>
            <a:ext cx="15032" cy="108012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9861337" y="2788565"/>
            <a:ext cx="296876" cy="369332"/>
          </a:xfrm>
          <a:prstGeom prst="rect">
            <a:avLst/>
          </a:prstGeom>
          <a:noFill/>
        </p:spPr>
        <p:txBody>
          <a:bodyPr wrap="none" rtlCol="0">
            <a:spAutoFit/>
          </a:bodyPr>
          <a:lstStyle/>
          <a:p>
            <a:r>
              <a:rPr kumimoji="1" lang="en-US" altLang="ja-JP" dirty="0"/>
              <a:t>E</a:t>
            </a:r>
            <a:endParaRPr kumimoji="1" lang="ja-JP" altLang="en-US" dirty="0"/>
          </a:p>
        </p:txBody>
      </p:sp>
      <p:sp>
        <p:nvSpPr>
          <p:cNvPr id="32" name="テキスト ボックス 31"/>
          <p:cNvSpPr txBox="1"/>
          <p:nvPr/>
        </p:nvSpPr>
        <p:spPr>
          <a:xfrm>
            <a:off x="10277508" y="2743848"/>
            <a:ext cx="654346" cy="369332"/>
          </a:xfrm>
          <a:prstGeom prst="rect">
            <a:avLst/>
          </a:prstGeom>
          <a:noFill/>
        </p:spPr>
        <p:txBody>
          <a:bodyPr wrap="none" rtlCol="0">
            <a:spAutoFit/>
          </a:bodyPr>
          <a:lstStyle/>
          <a:p>
            <a:r>
              <a:rPr kumimoji="1" lang="en-US" altLang="ja-JP" dirty="0"/>
              <a:t>E+ΔE</a:t>
            </a:r>
            <a:endParaRPr kumimoji="1" lang="ja-JP" altLang="en-US" dirty="0"/>
          </a:p>
        </p:txBody>
      </p:sp>
      <p:cxnSp>
        <p:nvCxnSpPr>
          <p:cNvPr id="33" name="直線コネクタ 32"/>
          <p:cNvCxnSpPr/>
          <p:nvPr/>
        </p:nvCxnSpPr>
        <p:spPr>
          <a:xfrm flipH="1">
            <a:off x="10653648" y="3021878"/>
            <a:ext cx="18183" cy="119921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9292119" y="3144114"/>
            <a:ext cx="7760" cy="100496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9010440" y="2706453"/>
            <a:ext cx="609462" cy="369332"/>
          </a:xfrm>
          <a:prstGeom prst="rect">
            <a:avLst/>
          </a:prstGeom>
          <a:noFill/>
        </p:spPr>
        <p:txBody>
          <a:bodyPr wrap="none" rtlCol="0">
            <a:spAutoFit/>
          </a:bodyPr>
          <a:lstStyle/>
          <a:p>
            <a:r>
              <a:rPr kumimoji="1" lang="en-US" altLang="ja-JP" dirty="0"/>
              <a:t>E-ΔE</a:t>
            </a:r>
            <a:endParaRPr kumimoji="1" lang="ja-JP" altLang="en-US" dirty="0"/>
          </a:p>
        </p:txBody>
      </p:sp>
      <p:sp>
        <p:nvSpPr>
          <p:cNvPr id="39" name="右矢印 38"/>
          <p:cNvSpPr/>
          <p:nvPr/>
        </p:nvSpPr>
        <p:spPr>
          <a:xfrm flipH="1">
            <a:off x="10188560" y="3178210"/>
            <a:ext cx="293475" cy="181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右矢印 39"/>
          <p:cNvSpPr/>
          <p:nvPr/>
        </p:nvSpPr>
        <p:spPr>
          <a:xfrm>
            <a:off x="9469819" y="3172698"/>
            <a:ext cx="298161" cy="1936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p:nvSpPr>
        <p:spPr>
          <a:xfrm>
            <a:off x="7782699" y="4181839"/>
            <a:ext cx="366861" cy="9128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42"/>
          <p:cNvSpPr/>
          <p:nvPr/>
        </p:nvSpPr>
        <p:spPr>
          <a:xfrm rot="4035935">
            <a:off x="7662152" y="3961231"/>
            <a:ext cx="270081" cy="998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右矢印 43"/>
          <p:cNvSpPr/>
          <p:nvPr/>
        </p:nvSpPr>
        <p:spPr>
          <a:xfrm rot="18550268" flipH="1">
            <a:off x="8038951" y="3974538"/>
            <a:ext cx="221215" cy="1266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矢印コネクタ 45"/>
          <p:cNvCxnSpPr>
            <a:endCxn id="40" idx="1"/>
          </p:cNvCxnSpPr>
          <p:nvPr/>
        </p:nvCxnSpPr>
        <p:spPr>
          <a:xfrm flipV="1">
            <a:off x="7860660" y="3269520"/>
            <a:ext cx="1609159" cy="720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flipV="1">
            <a:off x="8273743" y="3351632"/>
            <a:ext cx="2110317" cy="575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900351" y="5588493"/>
            <a:ext cx="5386608" cy="923330"/>
          </a:xfrm>
          <a:prstGeom prst="rect">
            <a:avLst/>
          </a:prstGeom>
          <a:solidFill>
            <a:srgbClr val="FFFF00"/>
          </a:solidFill>
          <a:ln>
            <a:solidFill>
              <a:srgbClr val="FF3300"/>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高周波加速では、バンチ化されたビームが加速される。特にシンクロトロン内ではビームは集群作用で縦方向に</a:t>
            </a:r>
            <a:r>
              <a:rPr kumimoji="1" lang="ja-JP" altLang="en-US" b="1" u="sng" dirty="0">
                <a:solidFill>
                  <a:srgbClr val="FF00FF"/>
                </a:solidFill>
                <a:latin typeface="メイリオ" panose="020B0604030504040204" pitchFamily="50" charset="-128"/>
                <a:ea typeface="メイリオ" panose="020B0604030504040204" pitchFamily="50" charset="-128"/>
              </a:rPr>
              <a:t>バンチ</a:t>
            </a:r>
            <a:r>
              <a:rPr kumimoji="1" lang="ja-JP" altLang="en-US" dirty="0">
                <a:latin typeface="メイリオ" panose="020B0604030504040204" pitchFamily="50" charset="-128"/>
                <a:ea typeface="メイリオ" panose="020B0604030504040204" pitchFamily="50" charset="-128"/>
              </a:rPr>
              <a:t>として、加速し、周回する。</a:t>
            </a:r>
          </a:p>
        </p:txBody>
      </p:sp>
      <p:cxnSp>
        <p:nvCxnSpPr>
          <p:cNvPr id="51" name="直線矢印コネクタ 50"/>
          <p:cNvCxnSpPr/>
          <p:nvPr/>
        </p:nvCxnSpPr>
        <p:spPr>
          <a:xfrm flipV="1">
            <a:off x="9652653" y="4046416"/>
            <a:ext cx="25433" cy="5322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9242420" y="4555436"/>
            <a:ext cx="1689434" cy="646331"/>
          </a:xfrm>
          <a:prstGeom prst="rect">
            <a:avLst/>
          </a:prstGeom>
          <a:noFill/>
          <a:ln>
            <a:solidFill>
              <a:srgbClr val="FF3300"/>
            </a:solidFill>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電子、陽子の塊（</a:t>
            </a:r>
            <a:r>
              <a:rPr kumimoji="1" lang="ja-JP" altLang="en-US" b="1" dirty="0">
                <a:solidFill>
                  <a:srgbClr val="FF00FF"/>
                </a:solidFill>
                <a:latin typeface="メイリオ" panose="020B0604030504040204" pitchFamily="50" charset="-128"/>
                <a:ea typeface="メイリオ" panose="020B0604030504040204" pitchFamily="50" charset="-128"/>
              </a:rPr>
              <a:t>バンチ</a:t>
            </a:r>
            <a:r>
              <a:rPr kumimoji="1" lang="ja-JP" altLang="en-US"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1532519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正方形/長方形 79"/>
          <p:cNvSpPr/>
          <p:nvPr/>
        </p:nvSpPr>
        <p:spPr>
          <a:xfrm>
            <a:off x="7473481" y="3465302"/>
            <a:ext cx="635023" cy="2912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054485" y="-5425"/>
            <a:ext cx="5731724" cy="687610"/>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強収束の原理</a:t>
            </a:r>
            <a:r>
              <a:rPr kumimoji="1" lang="en-US" altLang="ja-JP" dirty="0">
                <a:latin typeface="メイリオ" panose="020B0604030504040204" pitchFamily="50" charset="-128"/>
                <a:ea typeface="メイリオ" panose="020B0604030504040204" pitchFamily="50" charset="-128"/>
              </a:rPr>
              <a:t>(1952)</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1566153" y="803480"/>
            <a:ext cx="9941667" cy="1891407"/>
          </a:xfrm>
        </p:spPr>
        <p:txBody>
          <a:bodyPr>
            <a:normAutofit fontScale="70000" lnSpcReduction="20000"/>
          </a:bodyPr>
          <a:lstStyle/>
          <a:p>
            <a:r>
              <a:rPr lang="ja-JP" altLang="en-US" dirty="0">
                <a:latin typeface="メイリオ" panose="020B0604030504040204" pitchFamily="50" charset="-128"/>
                <a:ea typeface="メイリオ" panose="020B0604030504040204" pitchFamily="50" charset="-128"/>
              </a:rPr>
              <a:t>シンクロトロンでもエネルギーが大きくなると磁石の大きさが問題</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ベータトロンにより横方向の運動の定式化が進んだ。</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すなわち、横方向に変化に磁場が比例した電磁石を置くとビームが収束する。磁石とを組み合わせるとビームを細くできる</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極磁石の組み合わせでも同じ効果がある。（各コンポーネントについては後述）</a:t>
            </a:r>
          </a:p>
        </p:txBody>
      </p:sp>
      <p:graphicFrame>
        <p:nvGraphicFramePr>
          <p:cNvPr id="7" name="Object 7"/>
          <p:cNvGraphicFramePr>
            <a:graphicFrameLocks noChangeAspect="1"/>
          </p:cNvGraphicFramePr>
          <p:nvPr/>
        </p:nvGraphicFramePr>
        <p:xfrm>
          <a:off x="2073336" y="3244170"/>
          <a:ext cx="2508250" cy="2003425"/>
        </p:xfrm>
        <a:graphic>
          <a:graphicData uri="http://schemas.openxmlformats.org/presentationml/2006/ole">
            <mc:AlternateContent xmlns:mc="http://schemas.openxmlformats.org/markup-compatibility/2006">
              <mc:Choice xmlns:v="urn:schemas-microsoft-com:vml" Requires="v">
                <p:oleObj name="CorelDRAW" r:id="rId2" imgW="2507760" imgH="2003400" progId="CorelDraw.Graphic.8">
                  <p:embed/>
                </p:oleObj>
              </mc:Choice>
              <mc:Fallback>
                <p:oleObj name="CorelDRAW" r:id="rId2" imgW="2507760" imgH="2003400" progId="CorelDraw.Graphic.8">
                  <p:embed/>
                  <p:pic>
                    <p:nvPicPr>
                      <p:cNvPr id="7"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336" y="3244170"/>
                        <a:ext cx="2508250" cy="200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9" name="正方形/長方形 38"/>
          <p:cNvSpPr/>
          <p:nvPr/>
        </p:nvSpPr>
        <p:spPr>
          <a:xfrm>
            <a:off x="8463045" y="3376857"/>
            <a:ext cx="646331" cy="369332"/>
          </a:xfrm>
          <a:prstGeom prst="rect">
            <a:avLst/>
          </a:prstGeom>
        </p:spPr>
        <p:txBody>
          <a:bodyPr wrap="none">
            <a:spAutoFit/>
          </a:bodyPr>
          <a:lstStyle/>
          <a:p>
            <a:r>
              <a:rPr lang="ja-JP" altLang="en-US" dirty="0">
                <a:solidFill>
                  <a:srgbClr val="FF0000"/>
                </a:solidFill>
              </a:rPr>
              <a:t>磁石</a:t>
            </a:r>
          </a:p>
        </p:txBody>
      </p:sp>
      <p:sp>
        <p:nvSpPr>
          <p:cNvPr id="40" name="正方形/長方形 39"/>
          <p:cNvSpPr/>
          <p:nvPr/>
        </p:nvSpPr>
        <p:spPr>
          <a:xfrm>
            <a:off x="7244226" y="3071708"/>
            <a:ext cx="1321196" cy="369332"/>
          </a:xfrm>
          <a:prstGeom prst="rect">
            <a:avLst/>
          </a:prstGeom>
        </p:spPr>
        <p:txBody>
          <a:bodyPr wrap="none">
            <a:spAutoFit/>
          </a:bodyPr>
          <a:lstStyle/>
          <a:p>
            <a:r>
              <a:rPr lang="ja-JP" altLang="en-US" dirty="0">
                <a:solidFill>
                  <a:srgbClr val="008000"/>
                </a:solidFill>
              </a:rPr>
              <a:t>磁場</a:t>
            </a:r>
            <a:r>
              <a:rPr lang="en-US" altLang="ja-JP" i="1" dirty="0">
                <a:solidFill>
                  <a:srgbClr val="008000"/>
                </a:solidFill>
                <a:latin typeface="Times New Roman"/>
                <a:cs typeface="Times New Roman"/>
              </a:rPr>
              <a:t>B</a:t>
            </a:r>
            <a:r>
              <a:rPr lang="en-US" altLang="ja-JP" baseline="-25000" dirty="0">
                <a:solidFill>
                  <a:srgbClr val="008000"/>
                </a:solidFill>
                <a:latin typeface="Times New Roman"/>
                <a:cs typeface="Times New Roman"/>
              </a:rPr>
              <a:t>0</a:t>
            </a:r>
            <a:r>
              <a:rPr lang="en-US" altLang="ja-JP" dirty="0">
                <a:solidFill>
                  <a:srgbClr val="008000"/>
                </a:solidFill>
                <a:latin typeface="Times New Roman"/>
                <a:cs typeface="Times New Roman"/>
              </a:rPr>
              <a:t>= </a:t>
            </a:r>
            <a:r>
              <a:rPr lang="en-US" altLang="ja-JP" i="1" dirty="0" err="1">
                <a:solidFill>
                  <a:srgbClr val="008000"/>
                </a:solidFill>
                <a:latin typeface="Times New Roman"/>
                <a:cs typeface="Times New Roman"/>
              </a:rPr>
              <a:t>Gx</a:t>
            </a:r>
            <a:endParaRPr lang="ja-JP" altLang="en-US" i="1" baseline="-25000" dirty="0">
              <a:solidFill>
                <a:srgbClr val="008000"/>
              </a:solidFill>
              <a:latin typeface="Times New Roman"/>
              <a:cs typeface="Times New Roman"/>
            </a:endParaRPr>
          </a:p>
        </p:txBody>
      </p:sp>
      <p:cxnSp>
        <p:nvCxnSpPr>
          <p:cNvPr id="41" name="直線矢印コネクタ 40"/>
          <p:cNvCxnSpPr>
            <a:cxnSpLocks noChangeAspect="1"/>
          </p:cNvCxnSpPr>
          <p:nvPr/>
        </p:nvCxnSpPr>
        <p:spPr>
          <a:xfrm>
            <a:off x="5376385" y="3931637"/>
            <a:ext cx="2104049" cy="1536"/>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43" name="円弧 42"/>
          <p:cNvSpPr>
            <a:spLocks noChangeAspect="1"/>
          </p:cNvSpPr>
          <p:nvPr/>
        </p:nvSpPr>
        <p:spPr>
          <a:xfrm>
            <a:off x="5303913" y="3920497"/>
            <a:ext cx="4328083" cy="4320000"/>
          </a:xfrm>
          <a:prstGeom prst="arc">
            <a:avLst>
              <a:gd name="adj1" fmla="val 16200000"/>
              <a:gd name="adj2" fmla="val 17254026"/>
            </a:avLst>
          </a:pr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47" name="テキスト ボックス 46"/>
          <p:cNvSpPr txBox="1"/>
          <p:nvPr/>
        </p:nvSpPr>
        <p:spPr>
          <a:xfrm>
            <a:off x="5300185" y="3465301"/>
            <a:ext cx="646331" cy="369332"/>
          </a:xfrm>
          <a:prstGeom prst="rect">
            <a:avLst/>
          </a:prstGeom>
          <a:noFill/>
        </p:spPr>
        <p:txBody>
          <a:bodyPr wrap="none" rtlCol="0">
            <a:spAutoFit/>
          </a:bodyPr>
          <a:lstStyle/>
          <a:p>
            <a:r>
              <a:rPr kumimoji="1" lang="ja-JP" altLang="en-US" dirty="0">
                <a:solidFill>
                  <a:srgbClr val="0000FF"/>
                </a:solidFill>
              </a:rPr>
              <a:t>電子</a:t>
            </a:r>
          </a:p>
        </p:txBody>
      </p:sp>
      <p:cxnSp>
        <p:nvCxnSpPr>
          <p:cNvPr id="48" name="直線コネクタ 47"/>
          <p:cNvCxnSpPr>
            <a:cxnSpLocks noChangeAspect="1"/>
          </p:cNvCxnSpPr>
          <p:nvPr/>
        </p:nvCxnSpPr>
        <p:spPr>
          <a:xfrm rot="5400000">
            <a:off x="6392178" y="5004181"/>
            <a:ext cx="2164195" cy="1588"/>
          </a:xfrm>
          <a:prstGeom prst="line">
            <a:avLst/>
          </a:prstGeom>
          <a:ln w="3175" cap="flat" cmpd="sng" algn="ctr">
            <a:solidFill>
              <a:schemeClr val="tx1"/>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直線コネクタ 48"/>
          <p:cNvCxnSpPr/>
          <p:nvPr/>
        </p:nvCxnSpPr>
        <p:spPr>
          <a:xfrm flipH="1">
            <a:off x="7476237" y="4077072"/>
            <a:ext cx="632267" cy="1992712"/>
          </a:xfrm>
          <a:prstGeom prst="line">
            <a:avLst/>
          </a:prstGeom>
          <a:ln w="3175"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0" name="テキスト ボックス 49"/>
          <p:cNvSpPr txBox="1"/>
          <p:nvPr/>
        </p:nvSpPr>
        <p:spPr>
          <a:xfrm>
            <a:off x="7106279" y="4919284"/>
            <a:ext cx="311304" cy="369332"/>
          </a:xfrm>
          <a:prstGeom prst="rect">
            <a:avLst/>
          </a:prstGeom>
          <a:noFill/>
        </p:spPr>
        <p:txBody>
          <a:bodyPr wrap="none" rtlCol="0">
            <a:spAutoFit/>
          </a:bodyPr>
          <a:lstStyle/>
          <a:p>
            <a:r>
              <a:rPr kumimoji="1" lang="en-US" altLang="ja-JP" i="1" dirty="0" err="1">
                <a:latin typeface="Symbol" charset="2"/>
                <a:cs typeface="Symbol" charset="2"/>
              </a:rPr>
              <a:t>r</a:t>
            </a:r>
            <a:endParaRPr kumimoji="1" lang="ja-JP" altLang="en-US" i="1" dirty="0"/>
          </a:p>
        </p:txBody>
      </p:sp>
      <p:cxnSp>
        <p:nvCxnSpPr>
          <p:cNvPr id="88" name="直線矢印コネクタ 87"/>
          <p:cNvCxnSpPr/>
          <p:nvPr/>
        </p:nvCxnSpPr>
        <p:spPr>
          <a:xfrm>
            <a:off x="8131653" y="4042349"/>
            <a:ext cx="654557" cy="287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0" name="テキスト ボックス 89"/>
              <p:cNvSpPr txBox="1"/>
              <p:nvPr/>
            </p:nvSpPr>
            <p:spPr>
              <a:xfrm>
                <a:off x="6428408" y="3551165"/>
                <a:ext cx="37984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rPr>
                        <m:t>𝑝</m:t>
                      </m:r>
                    </m:oMath>
                  </m:oMathPara>
                </a14:m>
                <a:endParaRPr kumimoji="1" lang="ja-JP" altLang="en-US" dirty="0"/>
              </a:p>
            </p:txBody>
          </p:sp>
        </mc:Choice>
        <mc:Fallback xmlns="">
          <p:sp>
            <p:nvSpPr>
              <p:cNvPr id="90" name="テキスト ボックス 89"/>
              <p:cNvSpPr txBox="1">
                <a:spLocks noRot="1" noChangeAspect="1" noMove="1" noResize="1" noEditPoints="1" noAdjustHandles="1" noChangeArrowheads="1" noChangeShapeType="1" noTextEdit="1"/>
              </p:cNvSpPr>
              <p:nvPr/>
            </p:nvSpPr>
            <p:spPr>
              <a:xfrm>
                <a:off x="6428408" y="3551165"/>
                <a:ext cx="379848" cy="369332"/>
              </a:xfrm>
              <a:prstGeom prst="rect">
                <a:avLst/>
              </a:prstGeom>
              <a:blipFill>
                <a:blip r:embed="rId4"/>
                <a:stretch>
                  <a:fillRect b="-6667"/>
                </a:stretch>
              </a:blipFill>
            </p:spPr>
            <p:txBody>
              <a:bodyPr/>
              <a:lstStyle/>
              <a:p>
                <a:r>
                  <a:rPr lang="ja-JP" altLang="en-US">
                    <a:noFill/>
                  </a:rPr>
                  <a:t> </a:t>
                </a:r>
              </a:p>
            </p:txBody>
          </p:sp>
        </mc:Fallback>
      </mc:AlternateContent>
      <p:cxnSp>
        <p:nvCxnSpPr>
          <p:cNvPr id="92" name="直線コネクタ 91"/>
          <p:cNvCxnSpPr/>
          <p:nvPr/>
        </p:nvCxnSpPr>
        <p:spPr>
          <a:xfrm>
            <a:off x="5032238" y="6087073"/>
            <a:ext cx="5528259" cy="0"/>
          </a:xfrm>
          <a:prstGeom prst="line">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p:nvPr/>
        </p:nvCxnSpPr>
        <p:spPr>
          <a:xfrm flipV="1">
            <a:off x="6403579" y="3931637"/>
            <a:ext cx="0" cy="2148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6" name="テキスト ボックス 95"/>
              <p:cNvSpPr txBox="1"/>
              <p:nvPr/>
            </p:nvSpPr>
            <p:spPr>
              <a:xfrm>
                <a:off x="6428409" y="6487860"/>
                <a:ext cx="348011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rPr>
                        <m:t>𝑝</m:t>
                      </m:r>
                      <m:d>
                        <m:dPr>
                          <m:begChr m:val="["/>
                          <m:endChr m:val="]"/>
                          <m:ctrlPr>
                            <a:rPr kumimoji="1" lang="en-US" altLang="ja-JP" i="1">
                              <a:latin typeface="Cambria Math" panose="02040503050406030204" pitchFamily="18" charset="0"/>
                            </a:rPr>
                          </m:ctrlPr>
                        </m:dPr>
                        <m:e>
                          <m:f>
                            <m:fPr>
                              <m:type m:val="lin"/>
                              <m:ctrlPr>
                                <a:rPr kumimoji="1" lang="en-US" altLang="ja-JP" i="1">
                                  <a:latin typeface="Cambria Math" panose="02040503050406030204" pitchFamily="18" charset="0"/>
                                </a:rPr>
                              </m:ctrlPr>
                            </m:fPr>
                            <m:num>
                              <m:r>
                                <a:rPr kumimoji="1" lang="en-US" altLang="ja-JP" i="1">
                                  <a:latin typeface="Cambria Math" panose="02040503050406030204" pitchFamily="18" charset="0"/>
                                </a:rPr>
                                <m:t>𝐺𝑒𝑉</m:t>
                              </m:r>
                            </m:num>
                            <m:den>
                              <m:r>
                                <a:rPr kumimoji="1" lang="en-US" altLang="ja-JP" i="1">
                                  <a:latin typeface="Cambria Math" panose="02040503050406030204" pitchFamily="18" charset="0"/>
                                </a:rPr>
                                <m:t>𝑐</m:t>
                              </m:r>
                            </m:den>
                          </m:f>
                        </m:e>
                      </m:d>
                      <m:r>
                        <a:rPr kumimoji="1" lang="en-US" altLang="ja-JP" i="1">
                          <a:latin typeface="Cambria Math" panose="02040503050406030204" pitchFamily="18" charset="0"/>
                        </a:rPr>
                        <m:t>=</m:t>
                      </m:r>
                      <m:r>
                        <a:rPr kumimoji="1" lang="en-US" altLang="ja-JP" i="1">
                          <a:latin typeface="Cambria Math" panose="02040503050406030204" pitchFamily="18" charset="0"/>
                        </a:rPr>
                        <m:t>𝑒</m:t>
                      </m:r>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rPr>
                            <m:t>𝐵</m:t>
                          </m:r>
                        </m:e>
                        <m:sub>
                          <m:r>
                            <a:rPr kumimoji="1" lang="en-US" altLang="ja-JP" i="1">
                              <a:latin typeface="Cambria Math" panose="02040503050406030204" pitchFamily="18" charset="0"/>
                            </a:rPr>
                            <m:t>0</m:t>
                          </m:r>
                        </m:sub>
                      </m:sSub>
                      <m:r>
                        <a:rPr kumimoji="1" lang="ja-JP" altLang="en-US" i="1">
                          <a:latin typeface="Cambria Math" panose="02040503050406030204" pitchFamily="18" charset="0"/>
                        </a:rPr>
                        <m:t>𝜌</m:t>
                      </m:r>
                      <m:r>
                        <a:rPr kumimoji="1" lang="en-US" altLang="ja-JP" i="1">
                          <a:latin typeface="Cambria Math" panose="02040503050406030204" pitchFamily="18" charset="0"/>
                        </a:rPr>
                        <m:t>=0.3</m:t>
                      </m:r>
                      <m:sSub>
                        <m:sSubPr>
                          <m:ctrlPr>
                            <a:rPr lang="en-US" altLang="ja-JP" i="1">
                              <a:latin typeface="Cambria Math" panose="02040503050406030204" pitchFamily="18" charset="0"/>
                            </a:rPr>
                          </m:ctrlPr>
                        </m:sSubPr>
                        <m:e>
                          <m:r>
                            <a:rPr lang="en-US" altLang="ja-JP" i="1">
                              <a:latin typeface="Cambria Math" panose="02040503050406030204" pitchFamily="18" charset="0"/>
                            </a:rPr>
                            <m:t>𝐵</m:t>
                          </m:r>
                        </m:e>
                        <m:sub>
                          <m:r>
                            <a:rPr lang="en-US" altLang="ja-JP" i="1">
                              <a:latin typeface="Cambria Math" panose="02040503050406030204" pitchFamily="18" charset="0"/>
                            </a:rPr>
                            <m:t>0</m:t>
                          </m:r>
                        </m:sub>
                      </m:sSub>
                      <m:d>
                        <m:dPr>
                          <m:begChr m:val="["/>
                          <m:endChr m:val="]"/>
                          <m:ctrlPr>
                            <a:rPr lang="en-US" altLang="ja-JP" i="1">
                              <a:latin typeface="Cambria Math" panose="02040503050406030204" pitchFamily="18" charset="0"/>
                            </a:rPr>
                          </m:ctrlPr>
                        </m:dPr>
                        <m:e>
                          <m:r>
                            <a:rPr lang="en-US" altLang="ja-JP" i="1">
                              <a:latin typeface="Cambria Math" panose="02040503050406030204" pitchFamily="18" charset="0"/>
                            </a:rPr>
                            <m:t>𝑇</m:t>
                          </m:r>
                        </m:e>
                      </m:d>
                      <m:r>
                        <a:rPr lang="ja-JP" altLang="en-US" i="1">
                          <a:latin typeface="Cambria Math" panose="02040503050406030204" pitchFamily="18" charset="0"/>
                        </a:rPr>
                        <m:t>𝜌</m:t>
                      </m:r>
                      <m:r>
                        <a:rPr lang="en-US" altLang="ja-JP" i="1">
                          <a:latin typeface="Cambria Math" panose="02040503050406030204" pitchFamily="18" charset="0"/>
                        </a:rPr>
                        <m:t>[</m:t>
                      </m:r>
                      <m:r>
                        <a:rPr lang="en-US" altLang="ja-JP" i="1">
                          <a:latin typeface="Cambria Math" panose="02040503050406030204" pitchFamily="18" charset="0"/>
                        </a:rPr>
                        <m:t>𝑚</m:t>
                      </m:r>
                      <m:r>
                        <a:rPr lang="en-US" altLang="ja-JP" i="1">
                          <a:latin typeface="Cambria Math" panose="02040503050406030204" pitchFamily="18" charset="0"/>
                        </a:rPr>
                        <m:t>]</m:t>
                      </m:r>
                    </m:oMath>
                  </m:oMathPara>
                </a14:m>
                <a:endParaRPr kumimoji="1" lang="ja-JP" altLang="en-US" dirty="0"/>
              </a:p>
            </p:txBody>
          </p:sp>
        </mc:Choice>
        <mc:Fallback xmlns="">
          <p:sp>
            <p:nvSpPr>
              <p:cNvPr id="96" name="テキスト ボックス 95"/>
              <p:cNvSpPr txBox="1">
                <a:spLocks noRot="1" noChangeAspect="1" noMove="1" noResize="1" noEditPoints="1" noAdjustHandles="1" noChangeArrowheads="1" noChangeShapeType="1" noTextEdit="1"/>
              </p:cNvSpPr>
              <p:nvPr/>
            </p:nvSpPr>
            <p:spPr>
              <a:xfrm>
                <a:off x="6428409" y="6487860"/>
                <a:ext cx="3480119" cy="276999"/>
              </a:xfrm>
              <a:prstGeom prst="rect">
                <a:avLst/>
              </a:prstGeom>
              <a:blipFill>
                <a:blip r:embed="rId5"/>
                <a:stretch>
                  <a:fillRect l="-877" t="-169565" r="-1754" b="-25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7" name="テキスト ボックス 96"/>
              <p:cNvSpPr txBox="1"/>
              <p:nvPr/>
            </p:nvSpPr>
            <p:spPr>
              <a:xfrm>
                <a:off x="9498750" y="6196892"/>
                <a:ext cx="563872" cy="276999"/>
              </a:xfrm>
              <a:prstGeom prst="rect">
                <a:avLst/>
              </a:prstGeom>
              <a:noFill/>
            </p:spPr>
            <p:txBody>
              <a:bodyPr wrap="none" lIns="0" tIns="0" rIns="0" bIns="0" rtlCol="0">
                <a:spAutoFit/>
              </a:bodyPr>
              <a:lstStyle/>
              <a:p>
                <a:r>
                  <a:rPr kumimoji="1" lang="en-US" altLang="ja-JP" dirty="0"/>
                  <a:t>(</a:t>
                </a:r>
                <a14:m>
                  <m:oMath xmlns:m="http://schemas.openxmlformats.org/officeDocument/2006/math">
                    <m:r>
                      <a:rPr kumimoji="1" lang="en-US" altLang="ja-JP" i="1">
                        <a:latin typeface="Cambria Math" panose="02040503050406030204" pitchFamily="18" charset="0"/>
                      </a:rPr>
                      <m:t>𝑣</m:t>
                    </m:r>
                    <m:r>
                      <a:rPr kumimoji="1" lang="en-US" altLang="ja-JP" i="1">
                        <a:latin typeface="Cambria Math" panose="02040503050406030204" pitchFamily="18" charset="0"/>
                        <a:ea typeface="Cambria Math" panose="02040503050406030204" pitchFamily="18" charset="0"/>
                      </a:rPr>
                      <m:t>~</m:t>
                    </m:r>
                    <m:r>
                      <a:rPr kumimoji="1" lang="en-US" altLang="ja-JP" i="1">
                        <a:latin typeface="Cambria Math" panose="02040503050406030204" pitchFamily="18" charset="0"/>
                        <a:ea typeface="Cambria Math" panose="02040503050406030204" pitchFamily="18" charset="0"/>
                      </a:rPr>
                      <m:t>𝑐</m:t>
                    </m:r>
                  </m:oMath>
                </a14:m>
                <a:r>
                  <a:rPr kumimoji="1" lang="en-US" altLang="ja-JP" dirty="0"/>
                  <a:t>)</a:t>
                </a:r>
                <a:endParaRPr kumimoji="1" lang="ja-JP" altLang="en-US" dirty="0"/>
              </a:p>
            </p:txBody>
          </p:sp>
        </mc:Choice>
        <mc:Fallback xmlns="">
          <p:sp>
            <p:nvSpPr>
              <p:cNvPr id="97" name="テキスト ボックス 96"/>
              <p:cNvSpPr txBox="1">
                <a:spLocks noRot="1" noChangeAspect="1" noMove="1" noResize="1" noEditPoints="1" noAdjustHandles="1" noChangeArrowheads="1" noChangeShapeType="1" noTextEdit="1"/>
              </p:cNvSpPr>
              <p:nvPr/>
            </p:nvSpPr>
            <p:spPr>
              <a:xfrm>
                <a:off x="9498750" y="6196892"/>
                <a:ext cx="563872" cy="276999"/>
              </a:xfrm>
              <a:prstGeom prst="rect">
                <a:avLst/>
              </a:prstGeom>
              <a:blipFill>
                <a:blip r:embed="rId6"/>
                <a:stretch>
                  <a:fillRect l="-24731" t="-28889" r="-23656" b="-51111"/>
                </a:stretch>
              </a:blipFill>
            </p:spPr>
            <p:txBody>
              <a:bodyPr/>
              <a:lstStyle/>
              <a:p>
                <a:r>
                  <a:rPr lang="ja-JP" altLang="en-US">
                    <a:noFill/>
                  </a:rPr>
                  <a:t> </a:t>
                </a:r>
              </a:p>
            </p:txBody>
          </p:sp>
        </mc:Fallback>
      </mc:AlternateContent>
      <p:cxnSp>
        <p:nvCxnSpPr>
          <p:cNvPr id="102" name="直線コネクタ 101"/>
          <p:cNvCxnSpPr/>
          <p:nvPr/>
        </p:nvCxnSpPr>
        <p:spPr>
          <a:xfrm>
            <a:off x="8131653" y="4033704"/>
            <a:ext cx="654557" cy="8644"/>
          </a:xfrm>
          <a:prstGeom prst="line">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7" name="直線矢印コネクタ 106"/>
          <p:cNvCxnSpPr/>
          <p:nvPr/>
        </p:nvCxnSpPr>
        <p:spPr>
          <a:xfrm flipH="1">
            <a:off x="8168468" y="4042349"/>
            <a:ext cx="12173" cy="28750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9" name="テキスト ボックス 108"/>
              <p:cNvSpPr txBox="1"/>
              <p:nvPr/>
            </p:nvSpPr>
            <p:spPr>
              <a:xfrm>
                <a:off x="8131652" y="4169452"/>
                <a:ext cx="48141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rPr>
                            <m:t>𝑝</m:t>
                          </m:r>
                        </m:e>
                        <m:sub>
                          <m:r>
                            <a:rPr kumimoji="1" lang="en-US" altLang="ja-JP" i="1">
                              <a:latin typeface="Cambria Math" panose="02040503050406030204" pitchFamily="18" charset="0"/>
                            </a:rPr>
                            <m:t>𝑥</m:t>
                          </m:r>
                        </m:sub>
                      </m:sSub>
                    </m:oMath>
                  </m:oMathPara>
                </a14:m>
                <a:endParaRPr kumimoji="1" lang="ja-JP" altLang="en-US" dirty="0"/>
              </a:p>
            </p:txBody>
          </p:sp>
        </mc:Choice>
        <mc:Fallback xmlns="">
          <p:sp>
            <p:nvSpPr>
              <p:cNvPr id="109" name="テキスト ボックス 108"/>
              <p:cNvSpPr txBox="1">
                <a:spLocks noRot="1" noChangeAspect="1" noMove="1" noResize="1" noEditPoints="1" noAdjustHandles="1" noChangeArrowheads="1" noChangeShapeType="1" noTextEdit="1"/>
              </p:cNvSpPr>
              <p:nvPr/>
            </p:nvSpPr>
            <p:spPr>
              <a:xfrm>
                <a:off x="8131652" y="4169452"/>
                <a:ext cx="481414" cy="369332"/>
              </a:xfrm>
              <a:prstGeom prst="rect">
                <a:avLst/>
              </a:prstGeom>
              <a:blipFill>
                <a:blip r:embed="rId7"/>
                <a:stretch>
                  <a:fillRect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0" name="テキスト ボックス 109"/>
              <p:cNvSpPr txBox="1"/>
              <p:nvPr/>
            </p:nvSpPr>
            <p:spPr>
              <a:xfrm>
                <a:off x="8525520" y="3639624"/>
                <a:ext cx="471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rPr>
                            <m:t>𝑝</m:t>
                          </m:r>
                        </m:e>
                        <m:sub>
                          <m:r>
                            <a:rPr kumimoji="1" lang="en-US" altLang="ja-JP" i="1">
                              <a:latin typeface="Cambria Math" panose="02040503050406030204" pitchFamily="18" charset="0"/>
                            </a:rPr>
                            <m:t>𝑧</m:t>
                          </m:r>
                        </m:sub>
                      </m:sSub>
                    </m:oMath>
                  </m:oMathPara>
                </a14:m>
                <a:endParaRPr kumimoji="1" lang="ja-JP" altLang="en-US" dirty="0"/>
              </a:p>
            </p:txBody>
          </p:sp>
        </mc:Choice>
        <mc:Fallback xmlns="">
          <p:sp>
            <p:nvSpPr>
              <p:cNvPr id="110" name="テキスト ボックス 109"/>
              <p:cNvSpPr txBox="1">
                <a:spLocks noRot="1" noChangeAspect="1" noMove="1" noResize="1" noEditPoints="1" noAdjustHandles="1" noChangeArrowheads="1" noChangeShapeType="1" noTextEdit="1"/>
              </p:cNvSpPr>
              <p:nvPr/>
            </p:nvSpPr>
            <p:spPr>
              <a:xfrm>
                <a:off x="8525520" y="3639624"/>
                <a:ext cx="471026" cy="369332"/>
              </a:xfrm>
              <a:prstGeom prst="rect">
                <a:avLst/>
              </a:prstGeom>
              <a:blipFill>
                <a:blip r:embed="rId8"/>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1" name="テキスト ボックス 110"/>
              <p:cNvSpPr txBox="1"/>
              <p:nvPr/>
            </p:nvSpPr>
            <p:spPr>
              <a:xfrm>
                <a:off x="8688962" y="4212287"/>
                <a:ext cx="7671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rPr>
                        <m:t>𝑝</m:t>
                      </m:r>
                      <m:r>
                        <a:rPr kumimoji="1" lang="en-US" altLang="ja-JP" i="1">
                          <a:latin typeface="Cambria Math" panose="02040503050406030204" pitchFamily="18" charset="0"/>
                          <a:ea typeface="Cambria Math" panose="02040503050406030204" pitchFamily="18" charset="0"/>
                        </a:rPr>
                        <m:t>~</m:t>
                      </m:r>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rPr>
                            <m:t>𝑝</m:t>
                          </m:r>
                        </m:e>
                        <m:sub>
                          <m:r>
                            <a:rPr kumimoji="1" lang="en-US" altLang="ja-JP" i="1">
                              <a:latin typeface="Cambria Math" panose="02040503050406030204" pitchFamily="18" charset="0"/>
                            </a:rPr>
                            <m:t>𝑧</m:t>
                          </m:r>
                        </m:sub>
                      </m:sSub>
                    </m:oMath>
                  </m:oMathPara>
                </a14:m>
                <a:endParaRPr kumimoji="1" lang="ja-JP" altLang="en-US" dirty="0"/>
              </a:p>
            </p:txBody>
          </p:sp>
        </mc:Choice>
        <mc:Fallback xmlns="">
          <p:sp>
            <p:nvSpPr>
              <p:cNvPr id="111" name="テキスト ボックス 110"/>
              <p:cNvSpPr txBox="1">
                <a:spLocks noRot="1" noChangeAspect="1" noMove="1" noResize="1" noEditPoints="1" noAdjustHandles="1" noChangeArrowheads="1" noChangeShapeType="1" noTextEdit="1"/>
              </p:cNvSpPr>
              <p:nvPr/>
            </p:nvSpPr>
            <p:spPr>
              <a:xfrm>
                <a:off x="8688962" y="4212287"/>
                <a:ext cx="767198" cy="369332"/>
              </a:xfrm>
              <a:prstGeom prst="rect">
                <a:avLst/>
              </a:prstGeom>
              <a:blipFill>
                <a:blip r:embed="rId9"/>
                <a:stretch>
                  <a:fillRect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2" name="テキスト ボックス 111"/>
              <p:cNvSpPr txBox="1"/>
              <p:nvPr/>
            </p:nvSpPr>
            <p:spPr>
              <a:xfrm>
                <a:off x="6000582" y="4965014"/>
                <a:ext cx="379206" cy="369332"/>
              </a:xfrm>
              <a:prstGeom prst="rect">
                <a:avLst/>
              </a:prstGeom>
              <a:noFill/>
              <a:ln>
                <a:solidFill>
                  <a:srgbClr val="FF3300"/>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rPr>
                        <m:t>𝑥</m:t>
                      </m:r>
                    </m:oMath>
                  </m:oMathPara>
                </a14:m>
                <a:endParaRPr kumimoji="1" lang="ja-JP" altLang="en-US" dirty="0"/>
              </a:p>
            </p:txBody>
          </p:sp>
        </mc:Choice>
        <mc:Fallback xmlns="">
          <p:sp>
            <p:nvSpPr>
              <p:cNvPr id="112" name="テキスト ボックス 111"/>
              <p:cNvSpPr txBox="1">
                <a:spLocks noRot="1" noChangeAspect="1" noMove="1" noResize="1" noEditPoints="1" noAdjustHandles="1" noChangeArrowheads="1" noChangeShapeType="1" noTextEdit="1"/>
              </p:cNvSpPr>
              <p:nvPr/>
            </p:nvSpPr>
            <p:spPr>
              <a:xfrm>
                <a:off x="6000582" y="4965014"/>
                <a:ext cx="379206" cy="369332"/>
              </a:xfrm>
              <a:prstGeom prst="rect">
                <a:avLst/>
              </a:prstGeom>
              <a:blipFill>
                <a:blip r:embed="rId10"/>
                <a:stretch>
                  <a:fillRect/>
                </a:stretch>
              </a:blipFill>
              <a:ln>
                <a:solidFill>
                  <a:srgbClr val="FF3300"/>
                </a:solidFill>
              </a:ln>
            </p:spPr>
            <p:txBody>
              <a:bodyPr/>
              <a:lstStyle/>
              <a:p>
                <a:r>
                  <a:rPr lang="ja-JP" altLang="en-US">
                    <a:noFill/>
                  </a:rPr>
                  <a:t> </a:t>
                </a:r>
              </a:p>
            </p:txBody>
          </p:sp>
        </mc:Fallback>
      </mc:AlternateContent>
      <p:sp>
        <p:nvSpPr>
          <p:cNvPr id="113" name="テキスト ボックス 112"/>
          <p:cNvSpPr txBox="1"/>
          <p:nvPr/>
        </p:nvSpPr>
        <p:spPr>
          <a:xfrm>
            <a:off x="5012213" y="4501234"/>
            <a:ext cx="1338828" cy="369332"/>
          </a:xfrm>
          <a:prstGeom prst="rect">
            <a:avLst/>
          </a:prstGeom>
          <a:solidFill>
            <a:srgbClr val="FFFF00"/>
          </a:solidFill>
        </p:spPr>
        <p:txBody>
          <a:bodyPr wrap="none" rtlCol="0">
            <a:spAutoFit/>
          </a:bodyPr>
          <a:lstStyle/>
          <a:p>
            <a:r>
              <a:rPr lang="ja-JP" altLang="en-US" dirty="0"/>
              <a:t>横方向変位</a:t>
            </a:r>
            <a:endParaRPr kumimoji="1" lang="ja-JP" altLang="en-US" dirty="0"/>
          </a:p>
        </p:txBody>
      </p:sp>
      <mc:AlternateContent xmlns:mc="http://schemas.openxmlformats.org/markup-compatibility/2006" xmlns:a14="http://schemas.microsoft.com/office/drawing/2010/main">
        <mc:Choice Requires="a14">
          <p:sp>
            <p:nvSpPr>
              <p:cNvPr id="114" name="テキスト ボックス 113"/>
              <p:cNvSpPr txBox="1"/>
              <p:nvPr/>
            </p:nvSpPr>
            <p:spPr>
              <a:xfrm>
                <a:off x="8339670" y="5396054"/>
                <a:ext cx="2032800" cy="369332"/>
              </a:xfrm>
              <a:prstGeom prst="rect">
                <a:avLst/>
              </a:prstGeom>
              <a:noFill/>
              <a:ln>
                <a:solidFill>
                  <a:srgbClr val="FF3300"/>
                </a:solidFill>
              </a:ln>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sSup>
                                <m:sSupPr>
                                  <m:ctrlPr>
                                    <a:rPr lang="en-US" altLang="ja-JP" i="1">
                                      <a:latin typeface="Cambria Math" panose="02040503050406030204" pitchFamily="18" charset="0"/>
                                    </a:rPr>
                                  </m:ctrlPr>
                                </m:sSupPr>
                                <m:e>
                                  <m:r>
                                    <a:rPr lang="en-US" altLang="ja-JP" i="1">
                                      <a:latin typeface="Cambria Math" panose="02040503050406030204" pitchFamily="18" charset="0"/>
                                    </a:rPr>
                                    <m:t>𝑥</m:t>
                                  </m:r>
                                </m:e>
                                <m:sup>
                                  <m:r>
                                    <a:rPr lang="en-US" altLang="ja-JP" i="1">
                                      <a:latin typeface="Cambria Math" panose="02040503050406030204" pitchFamily="18" charset="0"/>
                                    </a:rPr>
                                    <m:t>′</m:t>
                                  </m:r>
                                </m:sup>
                              </m:sSup>
                              <m:r>
                                <a:rPr lang="en-US" altLang="ja-JP" i="1">
                                  <a:latin typeface="Cambria Math" panose="02040503050406030204" pitchFamily="18" charset="0"/>
                                </a:rPr>
                                <m:t>=</m:t>
                              </m:r>
                              <m:f>
                                <m:fPr>
                                  <m:type m:val="lin"/>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𝑥</m:t>
                                      </m:r>
                                    </m:sub>
                                  </m:sSub>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𝑧</m:t>
                                      </m:r>
                                    </m:sub>
                                  </m:sSub>
                                </m:den>
                              </m:f>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rPr>
                                <m:t>𝑝</m:t>
                              </m:r>
                            </m:e>
                            <m:sub>
                              <m:r>
                                <a:rPr lang="en-US" altLang="ja-JP" i="1">
                                  <a:latin typeface="Cambria Math" panose="02040503050406030204" pitchFamily="18" charset="0"/>
                                </a:rPr>
                                <m:t>𝑥</m:t>
                              </m:r>
                            </m:sub>
                          </m:sSub>
                        </m:num>
                        <m:den>
                          <m:r>
                            <a:rPr lang="en-US" altLang="ja-JP" i="1">
                              <a:latin typeface="Cambria Math" panose="02040503050406030204" pitchFamily="18" charset="0"/>
                            </a:rPr>
                            <m:t>𝑝</m:t>
                          </m:r>
                        </m:den>
                      </m:f>
                    </m:oMath>
                  </m:oMathPara>
                </a14:m>
                <a:endParaRPr kumimoji="1" lang="ja-JP" altLang="en-US" dirty="0"/>
              </a:p>
            </p:txBody>
          </p:sp>
        </mc:Choice>
        <mc:Fallback xmlns="">
          <p:sp>
            <p:nvSpPr>
              <p:cNvPr id="114" name="テキスト ボックス 113"/>
              <p:cNvSpPr txBox="1">
                <a:spLocks noRot="1" noChangeAspect="1" noMove="1" noResize="1" noEditPoints="1" noAdjustHandles="1" noChangeArrowheads="1" noChangeShapeType="1" noTextEdit="1"/>
              </p:cNvSpPr>
              <p:nvPr/>
            </p:nvSpPr>
            <p:spPr>
              <a:xfrm>
                <a:off x="8339670" y="5396054"/>
                <a:ext cx="2032800" cy="369332"/>
              </a:xfrm>
              <a:prstGeom prst="rect">
                <a:avLst/>
              </a:prstGeom>
              <a:blipFill>
                <a:blip r:embed="rId11"/>
                <a:stretch>
                  <a:fillRect t="-111111" r="-22619" b="-168254"/>
                </a:stretch>
              </a:blipFill>
              <a:ln>
                <a:solidFill>
                  <a:srgbClr val="FF3300"/>
                </a:solidFill>
              </a:ln>
            </p:spPr>
            <p:txBody>
              <a:bodyPr/>
              <a:lstStyle/>
              <a:p>
                <a:r>
                  <a:rPr lang="ja-JP" altLang="en-US">
                    <a:noFill/>
                  </a:rPr>
                  <a:t> </a:t>
                </a:r>
              </a:p>
            </p:txBody>
          </p:sp>
        </mc:Fallback>
      </mc:AlternateContent>
      <p:sp>
        <p:nvSpPr>
          <p:cNvPr id="115" name="テキスト ボックス 114"/>
          <p:cNvSpPr txBox="1"/>
          <p:nvPr/>
        </p:nvSpPr>
        <p:spPr>
          <a:xfrm>
            <a:off x="8482302" y="4938044"/>
            <a:ext cx="1338828" cy="369332"/>
          </a:xfrm>
          <a:prstGeom prst="rect">
            <a:avLst/>
          </a:prstGeom>
          <a:solidFill>
            <a:srgbClr val="FFFF00"/>
          </a:solidFill>
        </p:spPr>
        <p:txBody>
          <a:bodyPr wrap="none" rtlCol="0">
            <a:spAutoFit/>
          </a:bodyPr>
          <a:lstStyle/>
          <a:p>
            <a:r>
              <a:rPr lang="ja-JP" altLang="en-US" dirty="0"/>
              <a:t>横方向傾き</a:t>
            </a:r>
            <a:endParaRPr kumimoji="1" lang="ja-JP" altLang="en-US" dirty="0"/>
          </a:p>
        </p:txBody>
      </p:sp>
      <p:sp>
        <p:nvSpPr>
          <p:cNvPr id="116" name="正方形/長方形 115"/>
          <p:cNvSpPr/>
          <p:nvPr/>
        </p:nvSpPr>
        <p:spPr>
          <a:xfrm>
            <a:off x="2747810" y="2824064"/>
            <a:ext cx="1321196" cy="369332"/>
          </a:xfrm>
          <a:prstGeom prst="rect">
            <a:avLst/>
          </a:prstGeom>
        </p:spPr>
        <p:txBody>
          <a:bodyPr wrap="none">
            <a:spAutoFit/>
          </a:bodyPr>
          <a:lstStyle/>
          <a:p>
            <a:r>
              <a:rPr lang="ja-JP" altLang="en-US" dirty="0">
                <a:solidFill>
                  <a:srgbClr val="008000"/>
                </a:solidFill>
              </a:rPr>
              <a:t>磁場</a:t>
            </a:r>
            <a:r>
              <a:rPr lang="en-US" altLang="ja-JP" i="1" dirty="0">
                <a:solidFill>
                  <a:srgbClr val="008000"/>
                </a:solidFill>
                <a:latin typeface="Times New Roman"/>
                <a:cs typeface="Times New Roman"/>
              </a:rPr>
              <a:t>B</a:t>
            </a:r>
            <a:r>
              <a:rPr lang="en-US" altLang="ja-JP" baseline="-25000" dirty="0">
                <a:solidFill>
                  <a:srgbClr val="008000"/>
                </a:solidFill>
                <a:latin typeface="Times New Roman"/>
                <a:cs typeface="Times New Roman"/>
              </a:rPr>
              <a:t>0</a:t>
            </a:r>
            <a:r>
              <a:rPr lang="en-US" altLang="ja-JP" dirty="0">
                <a:solidFill>
                  <a:srgbClr val="008000"/>
                </a:solidFill>
                <a:latin typeface="Times New Roman"/>
                <a:cs typeface="Times New Roman"/>
              </a:rPr>
              <a:t>= </a:t>
            </a:r>
            <a:r>
              <a:rPr lang="en-US" altLang="ja-JP" i="1" dirty="0" err="1">
                <a:solidFill>
                  <a:srgbClr val="008000"/>
                </a:solidFill>
                <a:latin typeface="Times New Roman"/>
                <a:cs typeface="Times New Roman"/>
              </a:rPr>
              <a:t>Gx</a:t>
            </a:r>
            <a:endParaRPr lang="ja-JP" altLang="en-US" i="1" baseline="-25000" dirty="0">
              <a:solidFill>
                <a:srgbClr val="008000"/>
              </a:solidFill>
              <a:latin typeface="Times New Roman"/>
              <a:cs typeface="Times New Roman"/>
            </a:endParaRPr>
          </a:p>
        </p:txBody>
      </p:sp>
      <p:sp>
        <p:nvSpPr>
          <p:cNvPr id="117" name="テキスト ボックス 116"/>
          <p:cNvSpPr txBox="1"/>
          <p:nvPr/>
        </p:nvSpPr>
        <p:spPr>
          <a:xfrm>
            <a:off x="5048004" y="5596446"/>
            <a:ext cx="1107996" cy="369332"/>
          </a:xfrm>
          <a:prstGeom prst="rect">
            <a:avLst/>
          </a:prstGeom>
          <a:noFill/>
        </p:spPr>
        <p:txBody>
          <a:bodyPr wrap="none" rtlCol="0">
            <a:spAutoFit/>
          </a:bodyPr>
          <a:lstStyle/>
          <a:p>
            <a:r>
              <a:rPr kumimoji="1" lang="ja-JP" altLang="en-US" dirty="0"/>
              <a:t>基準軌道</a:t>
            </a:r>
          </a:p>
        </p:txBody>
      </p:sp>
      <p:sp>
        <p:nvSpPr>
          <p:cNvPr id="118" name="テキスト ボックス 117"/>
          <p:cNvSpPr txBox="1"/>
          <p:nvPr/>
        </p:nvSpPr>
        <p:spPr>
          <a:xfrm>
            <a:off x="644612" y="5408823"/>
            <a:ext cx="3647152" cy="923330"/>
          </a:xfrm>
          <a:prstGeom prst="rect">
            <a:avLst/>
          </a:prstGeom>
          <a:noFill/>
          <a:ln>
            <a:solidFill>
              <a:srgbClr val="FF00FF"/>
            </a:solidFill>
          </a:ln>
        </p:spPr>
        <p:txBody>
          <a:bodyPr wrap="none" rtlCol="0">
            <a:spAutoFit/>
          </a:bodyPr>
          <a:lstStyle/>
          <a:p>
            <a:r>
              <a:rPr kumimoji="1" lang="ja-JP" altLang="en-US" dirty="0"/>
              <a:t>基準軌道に対し、</a:t>
            </a:r>
            <a:r>
              <a:rPr kumimoji="1" lang="en-US" altLang="ja-JP" dirty="0"/>
              <a:t>(</a:t>
            </a:r>
            <a:r>
              <a:rPr kumimoji="1" lang="en-US" altLang="ja-JP" dirty="0" err="1"/>
              <a:t>x,x</a:t>
            </a:r>
            <a:r>
              <a:rPr kumimoji="1" lang="en-US" altLang="ja-JP" dirty="0"/>
              <a:t>’)</a:t>
            </a:r>
            <a:r>
              <a:rPr kumimoji="1" lang="ja-JP" altLang="en-US" dirty="0"/>
              <a:t>の単</a:t>
            </a:r>
            <a:endParaRPr kumimoji="1" lang="en-US" altLang="ja-JP" dirty="0"/>
          </a:p>
          <a:p>
            <a:r>
              <a:rPr lang="ja-JP" altLang="en-US" dirty="0"/>
              <a:t>粒子の動きをコントロールする。</a:t>
            </a:r>
            <a:endParaRPr lang="en-US" altLang="ja-JP" dirty="0"/>
          </a:p>
          <a:p>
            <a:r>
              <a:rPr kumimoji="1" lang="ja-JP" altLang="en-US" dirty="0"/>
              <a:t>（ベータトロン振動を制御）</a:t>
            </a:r>
          </a:p>
        </p:txBody>
      </p:sp>
      <p:sp>
        <p:nvSpPr>
          <p:cNvPr id="119" name="正方形/長方形 118"/>
          <p:cNvSpPr/>
          <p:nvPr/>
        </p:nvSpPr>
        <p:spPr>
          <a:xfrm>
            <a:off x="4873286" y="2853644"/>
            <a:ext cx="5687211" cy="40043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21" name="テキスト ボックス 120"/>
              <p:cNvSpPr txBox="1"/>
              <p:nvPr/>
            </p:nvSpPr>
            <p:spPr>
              <a:xfrm>
                <a:off x="10168958" y="5781112"/>
                <a:ext cx="36497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rPr>
                        <m:t>𝑧</m:t>
                      </m:r>
                    </m:oMath>
                  </m:oMathPara>
                </a14:m>
                <a:endParaRPr kumimoji="1" lang="ja-JP" altLang="en-US" dirty="0"/>
              </a:p>
            </p:txBody>
          </p:sp>
        </mc:Choice>
        <mc:Fallback xmlns="">
          <p:sp>
            <p:nvSpPr>
              <p:cNvPr id="121" name="テキスト ボックス 120"/>
              <p:cNvSpPr txBox="1">
                <a:spLocks noRot="1" noChangeAspect="1" noMove="1" noResize="1" noEditPoints="1" noAdjustHandles="1" noChangeArrowheads="1" noChangeShapeType="1" noTextEdit="1"/>
              </p:cNvSpPr>
              <p:nvPr/>
            </p:nvSpPr>
            <p:spPr>
              <a:xfrm>
                <a:off x="10168958" y="5781112"/>
                <a:ext cx="364972" cy="369332"/>
              </a:xfrm>
              <a:prstGeom prst="rect">
                <a:avLst/>
              </a:prstGeom>
              <a:blipFill>
                <a:blip r:embed="rId12"/>
                <a:stretch>
                  <a:fillRect/>
                </a:stretch>
              </a:blipFill>
            </p:spPr>
            <p:txBody>
              <a:bodyPr/>
              <a:lstStyle/>
              <a:p>
                <a:r>
                  <a:rPr lang="ja-JP" altLang="en-US">
                    <a:noFill/>
                  </a:rPr>
                  <a:t> </a:t>
                </a:r>
              </a:p>
            </p:txBody>
          </p:sp>
        </mc:Fallback>
      </mc:AlternateContent>
      <p:sp>
        <p:nvSpPr>
          <p:cNvPr id="122" name="テキスト ボックス 121"/>
          <p:cNvSpPr txBox="1"/>
          <p:nvPr/>
        </p:nvSpPr>
        <p:spPr>
          <a:xfrm>
            <a:off x="5012214" y="2950853"/>
            <a:ext cx="646331" cy="369332"/>
          </a:xfrm>
          <a:prstGeom prst="rect">
            <a:avLst/>
          </a:prstGeom>
          <a:noFill/>
        </p:spPr>
        <p:txBody>
          <a:bodyPr wrap="none" rtlCol="0">
            <a:spAutoFit/>
          </a:bodyPr>
          <a:lstStyle/>
          <a:p>
            <a:r>
              <a:rPr kumimoji="1" lang="ja-JP" altLang="en-US" dirty="0"/>
              <a:t>拡大</a:t>
            </a:r>
          </a:p>
        </p:txBody>
      </p:sp>
      <p:cxnSp>
        <p:nvCxnSpPr>
          <p:cNvPr id="124" name="直線矢印コネクタ 123"/>
          <p:cNvCxnSpPr>
            <a:endCxn id="122" idx="1"/>
          </p:cNvCxnSpPr>
          <p:nvPr/>
        </p:nvCxnSpPr>
        <p:spPr>
          <a:xfrm flipV="1">
            <a:off x="3431705" y="3135520"/>
            <a:ext cx="1580509" cy="5041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490EEC0C-868E-5870-750B-78F5BBDFFA4E}"/>
              </a:ext>
            </a:extLst>
          </p:cNvPr>
          <p:cNvSpPr txBox="1"/>
          <p:nvPr/>
        </p:nvSpPr>
        <p:spPr>
          <a:xfrm>
            <a:off x="1178157" y="6395527"/>
            <a:ext cx="2954655" cy="369332"/>
          </a:xfrm>
          <a:prstGeom prst="rect">
            <a:avLst/>
          </a:prstGeom>
          <a:noFill/>
        </p:spPr>
        <p:txBody>
          <a:bodyPr wrap="none" rtlCol="0">
            <a:spAutoFit/>
          </a:bodyPr>
          <a:lstStyle/>
          <a:p>
            <a:r>
              <a:rPr kumimoji="1" lang="ja-JP" altLang="en-US" dirty="0"/>
              <a:t>詳しくは奥木さんの講義で</a:t>
            </a:r>
          </a:p>
        </p:txBody>
      </p:sp>
    </p:spTree>
    <p:extLst>
      <p:ext uri="{BB962C8B-B14F-4D97-AF65-F5344CB8AC3E}">
        <p14:creationId xmlns:p14="http://schemas.microsoft.com/office/powerpoint/2010/main" val="3006166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タイトル 1"/>
          <p:cNvSpPr>
            <a:spLocks noGrp="1"/>
          </p:cNvSpPr>
          <p:nvPr>
            <p:ph type="title"/>
          </p:nvPr>
        </p:nvSpPr>
        <p:spPr>
          <a:xfrm>
            <a:off x="1919288" y="188914"/>
            <a:ext cx="9958184" cy="427613"/>
          </a:xfrm>
          <a:solidFill>
            <a:schemeClr val="bg1"/>
          </a:solidFill>
        </p:spPr>
        <p:txBody>
          <a:bodyPr>
            <a:noAutofit/>
          </a:bodyPr>
          <a:lstStyle/>
          <a:p>
            <a:r>
              <a:rPr lang="ja-JP" altLang="en-US" sz="3200" dirty="0">
                <a:latin typeface="メイリオ" panose="020B0604030504040204" pitchFamily="50" charset="-128"/>
                <a:ea typeface="メイリオ" panose="020B0604030504040204" pitchFamily="50" charset="-128"/>
              </a:rPr>
              <a:t>交流 </a:t>
            </a:r>
            <a:r>
              <a:rPr lang="en-US" altLang="ja-JP" sz="3200" dirty="0">
                <a:latin typeface="メイリオ" panose="020B0604030504040204" pitchFamily="50" charset="-128"/>
                <a:ea typeface="メイリオ" panose="020B0604030504040204" pitchFamily="50" charset="-128"/>
              </a:rPr>
              <a:t>(AC) </a:t>
            </a:r>
            <a:r>
              <a:rPr lang="ja-JP" altLang="en-US" sz="3200" dirty="0">
                <a:latin typeface="メイリオ" panose="020B0604030504040204" pitchFamily="50" charset="-128"/>
                <a:ea typeface="メイリオ" panose="020B0604030504040204" pitchFamily="50" charset="-128"/>
              </a:rPr>
              <a:t>電場による線形多段加速器（リニアック）</a:t>
            </a:r>
          </a:p>
        </p:txBody>
      </p:sp>
      <p:sp>
        <p:nvSpPr>
          <p:cNvPr id="62467"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BFF7DB8-DA53-48AA-8196-BD350A7F9FD6}" type="slidenum">
              <a:rPr lang="en-US" altLang="ja-JP" sz="1400"/>
              <a:pPr>
                <a:spcBef>
                  <a:spcPct val="0"/>
                </a:spcBef>
                <a:buFontTx/>
                <a:buNone/>
              </a:pPr>
              <a:t>14</a:t>
            </a:fld>
            <a:endParaRPr lang="en-US" altLang="ja-JP" sz="1400"/>
          </a:p>
        </p:txBody>
      </p:sp>
      <p:sp>
        <p:nvSpPr>
          <p:cNvPr id="62468" name="テキスト ボックス 13"/>
          <p:cNvSpPr txBox="1">
            <a:spLocks noChangeArrowheads="1"/>
          </p:cNvSpPr>
          <p:nvPr/>
        </p:nvSpPr>
        <p:spPr bwMode="auto">
          <a:xfrm>
            <a:off x="2172494" y="719361"/>
            <a:ext cx="32400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dirty="0" err="1"/>
              <a:t>Widero</a:t>
            </a:r>
            <a:r>
              <a:rPr lang="ja-JP" altLang="en-US" sz="1800" dirty="0"/>
              <a:t>̈</a:t>
            </a:r>
            <a:r>
              <a:rPr lang="en-US" altLang="ja-JP" sz="1800" dirty="0"/>
              <a:t>e</a:t>
            </a:r>
            <a:r>
              <a:rPr lang="ja-JP" altLang="en-US" sz="1800" dirty="0"/>
              <a:t>型加速器 </a:t>
            </a:r>
            <a:r>
              <a:rPr lang="en-US" altLang="ja-JP" sz="1800" dirty="0"/>
              <a:t>(1928):</a:t>
            </a:r>
          </a:p>
        </p:txBody>
      </p:sp>
      <p:sp>
        <p:nvSpPr>
          <p:cNvPr id="62469" name="正方形/長方形 14"/>
          <p:cNvSpPr>
            <a:spLocks noChangeArrowheads="1"/>
          </p:cNvSpPr>
          <p:nvPr/>
        </p:nvSpPr>
        <p:spPr bwMode="auto">
          <a:xfrm>
            <a:off x="6361112" y="658042"/>
            <a:ext cx="38163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dirty="0"/>
              <a:t>「ドリフト管」（中空の金属管）を共通の </a:t>
            </a:r>
            <a:r>
              <a:rPr lang="en-US" altLang="ja-JP" sz="1600" dirty="0"/>
              <a:t>AC </a:t>
            </a:r>
            <a:r>
              <a:rPr lang="ja-JP" altLang="en-US" sz="1600" dirty="0"/>
              <a:t>電源（マイクロ波電源）に交互に接続。ドリフト管の長さは、ビーム粒子の速度増加に対応して徐々に長くしておく。</a:t>
            </a:r>
            <a:endParaRPr lang="en-US" altLang="ja-JP" sz="1600" dirty="0"/>
          </a:p>
          <a:p>
            <a:pPr eaLnBrk="1" hangingPunct="1">
              <a:spcBef>
                <a:spcPct val="0"/>
              </a:spcBef>
              <a:buFontTx/>
              <a:buNone/>
            </a:pPr>
            <a:endParaRPr lang="en-US" altLang="ja-JP" sz="1600" dirty="0"/>
          </a:p>
          <a:p>
            <a:pPr eaLnBrk="1" hangingPunct="1">
              <a:spcBef>
                <a:spcPct val="0"/>
              </a:spcBef>
              <a:buNone/>
            </a:pPr>
            <a:r>
              <a:rPr lang="ja-JP" altLang="en-US" sz="1600" dirty="0"/>
              <a:t>現在の</a:t>
            </a:r>
            <a:r>
              <a:rPr lang="en-US" altLang="ja-JP" sz="1600" dirty="0"/>
              <a:t>DTL (drift tube </a:t>
            </a:r>
            <a:r>
              <a:rPr lang="en-US" altLang="ja-JP" sz="1600" dirty="0" err="1"/>
              <a:t>linac</a:t>
            </a:r>
            <a:r>
              <a:rPr lang="en-US" altLang="ja-JP" sz="1600" dirty="0"/>
              <a:t>) </a:t>
            </a:r>
            <a:r>
              <a:rPr lang="ja-JP" altLang="en-US" sz="1600" dirty="0"/>
              <a:t>の原型</a:t>
            </a:r>
            <a:endParaRPr lang="en-US" altLang="ja-JP" sz="1600" dirty="0"/>
          </a:p>
          <a:p>
            <a:pPr eaLnBrk="1" hangingPunct="1">
              <a:spcBef>
                <a:spcPct val="0"/>
              </a:spcBef>
              <a:buFontTx/>
              <a:buNone/>
            </a:pPr>
            <a:endParaRPr lang="en-US" altLang="ja-JP" sz="1600" dirty="0"/>
          </a:p>
        </p:txBody>
      </p:sp>
      <p:pic>
        <p:nvPicPr>
          <p:cNvPr id="62470" name="Picture 8" descr="D:\MyDocument\Sokendai2010\Lec2010\20071227Di-00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1901" y="3505200"/>
            <a:ext cx="3743325"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正方形/長方形 8"/>
          <p:cNvSpPr>
            <a:spLocks noChangeArrowheads="1"/>
          </p:cNvSpPr>
          <p:nvPr/>
        </p:nvSpPr>
        <p:spPr bwMode="auto">
          <a:xfrm>
            <a:off x="6858001" y="6360585"/>
            <a:ext cx="2822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400" dirty="0"/>
              <a:t>J-PARC </a:t>
            </a:r>
            <a:r>
              <a:rPr lang="ja-JP" altLang="en-US" sz="1400" dirty="0"/>
              <a:t>の</a:t>
            </a:r>
            <a:r>
              <a:rPr lang="en-US" altLang="ja-JP" sz="1400" dirty="0"/>
              <a:t>Drift-Tube </a:t>
            </a:r>
            <a:r>
              <a:rPr lang="en-US" altLang="ja-JP" sz="1400" dirty="0" err="1"/>
              <a:t>Linac</a:t>
            </a:r>
            <a:r>
              <a:rPr lang="en-US" altLang="ja-JP" sz="1400" dirty="0"/>
              <a:t> (DTL)</a:t>
            </a:r>
            <a:endParaRPr lang="ja-JP" altLang="en-US" sz="1400" dirty="0"/>
          </a:p>
        </p:txBody>
      </p:sp>
      <p:pic>
        <p:nvPicPr>
          <p:cNvPr id="62472"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8214" y="1247776"/>
            <a:ext cx="3741737"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4" name="正方形/長方形 3"/>
          <p:cNvSpPr>
            <a:spLocks noChangeArrowheads="1"/>
          </p:cNvSpPr>
          <p:nvPr/>
        </p:nvSpPr>
        <p:spPr bwMode="auto">
          <a:xfrm>
            <a:off x="3792538" y="3589339"/>
            <a:ext cx="1871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t>絵面（</a:t>
            </a:r>
            <a:r>
              <a:rPr lang="en-US" altLang="ja-JP" sz="1400"/>
              <a:t>OHO2003)</a:t>
            </a:r>
            <a:r>
              <a:rPr lang="ja-JP" altLang="en-US" sz="1400"/>
              <a:t>より</a:t>
            </a:r>
            <a:endParaRPr lang="en-US" altLang="ja-JP" sz="1400"/>
          </a:p>
        </p:txBody>
      </p:sp>
      <p:cxnSp>
        <p:nvCxnSpPr>
          <p:cNvPr id="3" name="直線矢印コネクタ 2"/>
          <p:cNvCxnSpPr/>
          <p:nvPr/>
        </p:nvCxnSpPr>
        <p:spPr>
          <a:xfrm flipV="1">
            <a:off x="7520782" y="6163492"/>
            <a:ext cx="922337" cy="10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正方形/長方形 4"/>
          <p:cNvSpPr/>
          <p:nvPr/>
        </p:nvSpPr>
        <p:spPr>
          <a:xfrm>
            <a:off x="6367366" y="2475581"/>
            <a:ext cx="4151505" cy="923330"/>
          </a:xfrm>
          <a:prstGeom prst="rect">
            <a:avLst/>
          </a:prstGeom>
        </p:spPr>
        <p:txBody>
          <a:bodyPr wrap="square">
            <a:spAutoFit/>
          </a:bodyPr>
          <a:lstStyle/>
          <a:p>
            <a:pPr eaLnBrk="1" hangingPunct="1"/>
            <a:r>
              <a:rPr lang="ja-JP" altLang="en-US" dirty="0">
                <a:solidFill>
                  <a:srgbClr val="000000"/>
                </a:solidFill>
                <a:latin typeface="ＭＳ Ｐゴシック" panose="020B0600070205080204" pitchFamily="50" charset="-128"/>
              </a:rPr>
              <a:t>なお、原理の発明は古いが、戦時中のマイクロ波技術（レーダー）の発達により、戦後大きく発展</a:t>
            </a:r>
            <a:endParaRPr lang="en-US" altLang="ja-JP" dirty="0">
              <a:solidFill>
                <a:srgbClr val="000000"/>
              </a:solidFill>
            </a:endParaRPr>
          </a:p>
        </p:txBody>
      </p:sp>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9288" y="4308416"/>
            <a:ext cx="3995936" cy="1475851"/>
          </a:xfrm>
          <a:prstGeom prst="rect">
            <a:avLst/>
          </a:prstGeom>
        </p:spPr>
      </p:pic>
      <p:sp>
        <p:nvSpPr>
          <p:cNvPr id="7" name="テキスト ボックス 6"/>
          <p:cNvSpPr txBox="1"/>
          <p:nvPr/>
        </p:nvSpPr>
        <p:spPr>
          <a:xfrm>
            <a:off x="2208214" y="3939083"/>
            <a:ext cx="877163" cy="369332"/>
          </a:xfrm>
          <a:prstGeom prst="rect">
            <a:avLst/>
          </a:prstGeom>
          <a:noFill/>
        </p:spPr>
        <p:txBody>
          <a:bodyPr wrap="none" rtlCol="0">
            <a:spAutoFit/>
          </a:bodyPr>
          <a:lstStyle/>
          <a:p>
            <a:r>
              <a:rPr kumimoji="1" lang="ja-JP" altLang="en-US" dirty="0"/>
              <a:t>共鳴型</a:t>
            </a:r>
          </a:p>
        </p:txBody>
      </p:sp>
    </p:spTree>
    <p:extLst>
      <p:ext uri="{BB962C8B-B14F-4D97-AF65-F5344CB8AC3E}">
        <p14:creationId xmlns:p14="http://schemas.microsoft.com/office/powerpoint/2010/main" val="4030683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3" descr="D:\home\slide\travel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189" y="333376"/>
            <a:ext cx="7831137"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7032626" y="6205539"/>
            <a:ext cx="3311525" cy="503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chemeClr val="tx1"/>
                </a:solidFill>
              </a:rPr>
              <a:t>Created by: Takuya </a:t>
            </a:r>
            <a:r>
              <a:rPr lang="en-US" altLang="ja-JP" dirty="0" err="1">
                <a:solidFill>
                  <a:schemeClr val="tx1"/>
                </a:solidFill>
              </a:rPr>
              <a:t>Natsui</a:t>
            </a:r>
            <a:r>
              <a:rPr lang="en-US" altLang="ja-JP" dirty="0">
                <a:solidFill>
                  <a:schemeClr val="tx1"/>
                </a:solidFill>
              </a:rPr>
              <a:t> (KEK)</a:t>
            </a:r>
            <a:endParaRPr lang="ja-JP" altLang="en-US" dirty="0">
              <a:solidFill>
                <a:schemeClr val="tx1"/>
              </a:solidFill>
            </a:endParaRPr>
          </a:p>
        </p:txBody>
      </p:sp>
      <p:sp>
        <p:nvSpPr>
          <p:cNvPr id="5" name="正方形/長方形 4"/>
          <p:cNvSpPr/>
          <p:nvPr/>
        </p:nvSpPr>
        <p:spPr>
          <a:xfrm>
            <a:off x="7185026" y="6237289"/>
            <a:ext cx="3311525" cy="504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chemeClr val="tx1"/>
                </a:solidFill>
              </a:rPr>
              <a:t>Created by Takuya </a:t>
            </a:r>
            <a:r>
              <a:rPr lang="en-US" altLang="ja-JP" dirty="0" err="1">
                <a:solidFill>
                  <a:schemeClr val="tx1"/>
                </a:solidFill>
              </a:rPr>
              <a:t>Natsui</a:t>
            </a:r>
            <a:r>
              <a:rPr lang="en-US" altLang="ja-JP" dirty="0">
                <a:solidFill>
                  <a:schemeClr val="tx1"/>
                </a:solidFill>
              </a:rPr>
              <a:t>,</a:t>
            </a:r>
          </a:p>
          <a:p>
            <a:pPr algn="ctr">
              <a:defRPr/>
            </a:pPr>
            <a:r>
              <a:rPr lang="en-US" altLang="ja-JP" dirty="0">
                <a:solidFill>
                  <a:schemeClr val="tx1"/>
                </a:solidFill>
              </a:rPr>
              <a:t>for KEK open day display</a:t>
            </a:r>
            <a:endParaRPr lang="ja-JP" altLang="en-US" dirty="0">
              <a:solidFill>
                <a:schemeClr val="tx1"/>
              </a:solidFill>
            </a:endParaRPr>
          </a:p>
        </p:txBody>
      </p:sp>
      <p:sp>
        <p:nvSpPr>
          <p:cNvPr id="2" name="タイトル 1"/>
          <p:cNvSpPr>
            <a:spLocks noGrp="1"/>
          </p:cNvSpPr>
          <p:nvPr>
            <p:ph type="title" idx="4294967295"/>
          </p:nvPr>
        </p:nvSpPr>
        <p:spPr>
          <a:xfrm>
            <a:off x="2139793" y="218625"/>
            <a:ext cx="7886700" cy="543594"/>
          </a:xfrm>
        </p:spPr>
        <p:txBody>
          <a:bodyPr>
            <a:normAutofit fontScale="90000"/>
          </a:bodyPr>
          <a:lstStyle/>
          <a:p>
            <a:pPr algn="ctr" rtl="0" eaLnBrk="0" fontAlgn="base" hangingPunct="0"/>
            <a:r>
              <a:rPr lang="ja-JP" altLang="ja-JP" sz="3600" dirty="0">
                <a:solidFill>
                  <a:srgbClr val="000000"/>
                </a:solidFill>
                <a:latin typeface="Arial" panose="020B0604020202020204" pitchFamily="34" charset="0"/>
                <a:ea typeface="ＭＳ Ｐゴシック" panose="020B0600070205080204" pitchFamily="50" charset="-128"/>
                <a:cs typeface="+mn-cs"/>
              </a:rPr>
              <a:t>進行波形加速管</a:t>
            </a:r>
            <a:r>
              <a:rPr lang="en-US" altLang="ja-JP" sz="3600" dirty="0">
                <a:solidFill>
                  <a:srgbClr val="000000"/>
                </a:solidFill>
                <a:latin typeface="Arial" panose="020B0604020202020204" pitchFamily="34" charset="0"/>
                <a:ea typeface="ＭＳ Ｐゴシック" panose="020B0600070205080204" pitchFamily="50" charset="-128"/>
                <a:cs typeface="+mn-cs"/>
              </a:rPr>
              <a:t>(2</a:t>
            </a:r>
            <a:r>
              <a:rPr lang="en-US" altLang="ja-JP" sz="3600" dirty="0">
                <a:solidFill>
                  <a:srgbClr val="000000"/>
                </a:solidFill>
                <a:latin typeface="Symbol" panose="05050102010706020507" pitchFamily="18" charset="2"/>
                <a:ea typeface="ＭＳ Ｐゴシック" panose="020B0600070205080204" pitchFamily="50" charset="-128"/>
                <a:cs typeface="+mn-cs"/>
              </a:rPr>
              <a:t>p</a:t>
            </a:r>
            <a:r>
              <a:rPr lang="en-US" altLang="ja-JP" sz="3600" dirty="0">
                <a:solidFill>
                  <a:srgbClr val="000000"/>
                </a:solidFill>
                <a:latin typeface="Arial" panose="020B0604020202020204" pitchFamily="34" charset="0"/>
                <a:ea typeface="ＭＳ Ｐゴシック" panose="020B0600070205080204" pitchFamily="50" charset="-128"/>
                <a:cs typeface="+mn-cs"/>
              </a:rPr>
              <a:t>/3)</a:t>
            </a:r>
            <a:endParaRPr lang="ja-JP" altLang="ja-JP" dirty="0">
              <a:effectLst/>
            </a:endParaRPr>
          </a:p>
        </p:txBody>
      </p:sp>
    </p:spTree>
    <p:extLst>
      <p:ext uri="{BB962C8B-B14F-4D97-AF65-F5344CB8AC3E}">
        <p14:creationId xmlns:p14="http://schemas.microsoft.com/office/powerpoint/2010/main" val="1600890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タイトル 1"/>
          <p:cNvSpPr>
            <a:spLocks noGrp="1"/>
          </p:cNvSpPr>
          <p:nvPr>
            <p:ph type="title"/>
          </p:nvPr>
        </p:nvSpPr>
        <p:spPr>
          <a:xfrm>
            <a:off x="1868967" y="218158"/>
            <a:ext cx="7210546" cy="339726"/>
          </a:xfrm>
        </p:spPr>
        <p:txBody>
          <a:bodyPr>
            <a:noAutofit/>
          </a:bodyPr>
          <a:lstStyle/>
          <a:p>
            <a:pPr algn="ctr"/>
            <a:r>
              <a:rPr lang="ja-JP" altLang="en-US" sz="2400" dirty="0">
                <a:solidFill>
                  <a:schemeClr val="tx1"/>
                </a:solidFill>
                <a:latin typeface="メイリオ" panose="020B0604030504040204" pitchFamily="50" charset="-128"/>
                <a:ea typeface="メイリオ" panose="020B0604030504040204" pitchFamily="50" charset="-128"/>
              </a:rPr>
              <a:t>現在用いられている高周波加速空洞の現状</a:t>
            </a:r>
            <a:br>
              <a:rPr lang="en-US" altLang="ja-JP" sz="2400" dirty="0">
                <a:solidFill>
                  <a:schemeClr val="tx1"/>
                </a:solidFill>
                <a:latin typeface="メイリオ" panose="020B0604030504040204" pitchFamily="50" charset="-128"/>
                <a:ea typeface="メイリオ" panose="020B0604030504040204" pitchFamily="50" charset="-128"/>
              </a:rPr>
            </a:b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常伝導加速空洞と超伝導加速空洞）</a:t>
            </a:r>
            <a:endParaRPr lang="ja-JP" altLang="en-US" sz="2400" dirty="0">
              <a:solidFill>
                <a:schemeClr val="tx1"/>
              </a:solidFill>
            </a:endParaRPr>
          </a:p>
        </p:txBody>
      </p:sp>
      <p:sp>
        <p:nvSpPr>
          <p:cNvPr id="7174" name="スライド番号プレースホルダー 4"/>
          <p:cNvSpPr>
            <a:spLocks noGrp="1"/>
          </p:cNvSpPr>
          <p:nvPr>
            <p:ph type="sldNum" sz="quarter" idx="12"/>
          </p:nvPr>
        </p:nvSpPr>
        <p:spPr>
          <a:xfrm>
            <a:off x="8610600" y="6356350"/>
            <a:ext cx="27432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FontTx/>
              <a:buNone/>
            </a:pPr>
            <a:fld id="{FB38A4CB-0881-4971-A4C8-0AF354B693A7}" type="slidenum">
              <a:rPr lang="ja-JP" altLang="en-US" smtClean="0"/>
              <a:pPr>
                <a:spcBef>
                  <a:spcPct val="0"/>
                </a:spcBef>
                <a:buFontTx/>
                <a:buNone/>
              </a:pPr>
              <a:t>16</a:t>
            </a:fld>
            <a:endParaRPr lang="en-US" altLang="ja-JP" sz="1400">
              <a:latin typeface="メイリオ" panose="020B0604030504040204" pitchFamily="50" charset="-128"/>
              <a:ea typeface="メイリオ" panose="020B0604030504040204" pitchFamily="50" charset="-128"/>
            </a:endParaRPr>
          </a:p>
        </p:txBody>
      </p:sp>
      <p:sp>
        <p:nvSpPr>
          <p:cNvPr id="7183" name="テキスト ボックス 32"/>
          <p:cNvSpPr txBox="1">
            <a:spLocks noChangeArrowheads="1"/>
          </p:cNvSpPr>
          <p:nvPr/>
        </p:nvSpPr>
        <p:spPr bwMode="auto">
          <a:xfrm>
            <a:off x="113696" y="685050"/>
            <a:ext cx="4353740" cy="584775"/>
          </a:xfrm>
          <a:prstGeom prst="rect">
            <a:avLst/>
          </a:prstGeom>
          <a:solidFill>
            <a:schemeClr val="bg1"/>
          </a:solid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dirty="0">
                <a:latin typeface="メイリオ" panose="020B0604030504040204" pitchFamily="50" charset="-128"/>
                <a:ea typeface="メイリオ" panose="020B0604030504040204" pitchFamily="50" charset="-128"/>
              </a:rPr>
              <a:t>普通の加速空洞は銅でできている。（通常、低加速か、</a:t>
            </a:r>
            <a:r>
              <a:rPr lang="ja-JP" altLang="en-US" sz="1600" b="1" dirty="0">
                <a:latin typeface="メイリオ" panose="020B0604030504040204" pitchFamily="50" charset="-128"/>
                <a:ea typeface="メイリオ" panose="020B0604030504040204" pitchFamily="50" charset="-128"/>
              </a:rPr>
              <a:t>パルス運転</a:t>
            </a:r>
            <a:r>
              <a:rPr lang="ja-JP" altLang="en-US" sz="1600" dirty="0">
                <a:latin typeface="メイリオ" panose="020B0604030504040204" pitchFamily="50" charset="-128"/>
                <a:ea typeface="メイリオ" panose="020B0604030504040204" pitchFamily="50" charset="-128"/>
              </a:rPr>
              <a:t>。）小電流ビーム加速</a:t>
            </a:r>
          </a:p>
        </p:txBody>
      </p:sp>
      <p:grpSp>
        <p:nvGrpSpPr>
          <p:cNvPr id="42" name="グループ化 41"/>
          <p:cNvGrpSpPr>
            <a:grpSpLocks/>
          </p:cNvGrpSpPr>
          <p:nvPr/>
        </p:nvGrpSpPr>
        <p:grpSpPr bwMode="auto">
          <a:xfrm>
            <a:off x="5664623" y="1493100"/>
            <a:ext cx="2733251" cy="1931360"/>
            <a:chOff x="5310621" y="620688"/>
            <a:chExt cx="3720356" cy="2480237"/>
          </a:xfrm>
        </p:grpSpPr>
        <p:pic>
          <p:nvPicPr>
            <p:cNvPr id="7197" name="図 6" descr="20080527Di-006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0621" y="620688"/>
              <a:ext cx="3720356" cy="248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8" name="テキスト ボックス 33"/>
            <p:cNvSpPr txBox="1">
              <a:spLocks noChangeArrowheads="1"/>
            </p:cNvSpPr>
            <p:nvPr/>
          </p:nvSpPr>
          <p:spPr bwMode="auto">
            <a:xfrm>
              <a:off x="5473666" y="702090"/>
              <a:ext cx="1983707" cy="4742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メイリオ" panose="020B0604030504040204" pitchFamily="50" charset="-128"/>
                  <a:ea typeface="メイリオ" panose="020B0604030504040204" pitchFamily="50" charset="-128"/>
                </a:rPr>
                <a:t>超伝導空洞</a:t>
              </a:r>
            </a:p>
          </p:txBody>
        </p:sp>
      </p:grpSp>
      <p:sp>
        <p:nvSpPr>
          <p:cNvPr id="38" name="右矢印 37"/>
          <p:cNvSpPr/>
          <p:nvPr/>
        </p:nvSpPr>
        <p:spPr>
          <a:xfrm>
            <a:off x="4565280" y="2097588"/>
            <a:ext cx="1099343"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0" name="テキスト ボックス 39"/>
          <p:cNvSpPr txBox="1">
            <a:spLocks noChangeArrowheads="1"/>
          </p:cNvSpPr>
          <p:nvPr/>
        </p:nvSpPr>
        <p:spPr bwMode="auto">
          <a:xfrm>
            <a:off x="4692986" y="674589"/>
            <a:ext cx="4827835" cy="830997"/>
          </a:xfrm>
          <a:prstGeom prst="rect">
            <a:avLst/>
          </a:prstGeom>
          <a:solidFill>
            <a:schemeClr val="bg1"/>
          </a:solid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dirty="0">
                <a:solidFill>
                  <a:srgbClr val="FF0000"/>
                </a:solidFill>
                <a:latin typeface="メイリオ" panose="020B0604030504040204" pitchFamily="50" charset="-128"/>
                <a:ea typeface="メイリオ" panose="020B0604030504040204" pitchFamily="50" charset="-128"/>
              </a:rPr>
              <a:t>抵抗を</a:t>
            </a:r>
            <a:r>
              <a:rPr lang="en-US" altLang="ja-JP" sz="1600" dirty="0">
                <a:solidFill>
                  <a:srgbClr val="FF0000"/>
                </a:solidFill>
                <a:latin typeface="メイリオ" panose="020B0604030504040204" pitchFamily="50" charset="-128"/>
                <a:ea typeface="メイリオ" panose="020B0604030504040204" pitchFamily="50" charset="-128"/>
              </a:rPr>
              <a:t>0</a:t>
            </a:r>
            <a:r>
              <a:rPr lang="ja-JP" altLang="en-US" sz="1600" dirty="0">
                <a:latin typeface="メイリオ" panose="020B0604030504040204" pitchFamily="50" charset="-128"/>
                <a:ea typeface="メイリオ" panose="020B0604030504040204" pitchFamily="50" charset="-128"/>
              </a:rPr>
              <a:t>にすれば</a:t>
            </a:r>
            <a:r>
              <a:rPr lang="ja-JP" altLang="en-US" sz="1600" dirty="0">
                <a:solidFill>
                  <a:srgbClr val="FF0000"/>
                </a:solidFill>
                <a:latin typeface="メイリオ" panose="020B0604030504040204" pitchFamily="50" charset="-128"/>
                <a:ea typeface="メイリオ" panose="020B0604030504040204" pitchFamily="50" charset="-128"/>
              </a:rPr>
              <a:t>空洞内に大きな電場</a:t>
            </a:r>
            <a:r>
              <a:rPr lang="ja-JP" altLang="en-US" sz="1600" dirty="0">
                <a:latin typeface="メイリオ" panose="020B0604030504040204" pitchFamily="50" charset="-128"/>
                <a:ea typeface="メイリオ" panose="020B0604030504040204" pitchFamily="50" charset="-128"/>
              </a:rPr>
              <a:t>を立てることができる。省電力</a:t>
            </a:r>
            <a:endParaRPr lang="en-US" altLang="ja-JP" sz="1600" dirty="0">
              <a:latin typeface="メイリオ" panose="020B0604030504040204" pitchFamily="50" charset="-128"/>
              <a:ea typeface="メイリオ" panose="020B0604030504040204" pitchFamily="50" charset="-128"/>
            </a:endParaRPr>
          </a:p>
          <a:p>
            <a:pPr>
              <a:spcBef>
                <a:spcPct val="0"/>
              </a:spcBef>
              <a:buFontTx/>
              <a:buNone/>
            </a:pPr>
            <a:r>
              <a:rPr lang="ja-JP" altLang="en-US" sz="1600" dirty="0">
                <a:latin typeface="メイリオ" panose="020B0604030504040204" pitchFamily="50" charset="-128"/>
                <a:ea typeface="メイリオ" panose="020B0604030504040204" pitchFamily="50" charset="-128"/>
              </a:rPr>
              <a:t>（</a:t>
            </a:r>
            <a:r>
              <a:rPr lang="ja-JP" altLang="en-US" sz="1600" b="1" dirty="0">
                <a:latin typeface="メイリオ" panose="020B0604030504040204" pitchFamily="50" charset="-128"/>
                <a:ea typeface="メイリオ" panose="020B0604030504040204" pitchFamily="50" charset="-128"/>
              </a:rPr>
              <a:t>大電流で高加速勾配のビーム加速が可能</a:t>
            </a:r>
            <a:r>
              <a:rPr lang="ja-JP" altLang="en-US" sz="1600" dirty="0">
                <a:latin typeface="メイリオ" panose="020B0604030504040204" pitchFamily="50" charset="-128"/>
                <a:ea typeface="メイリオ" panose="020B0604030504040204" pitchFamily="50" charset="-128"/>
              </a:rPr>
              <a:t>）</a:t>
            </a:r>
          </a:p>
        </p:txBody>
      </p:sp>
      <p:sp>
        <p:nvSpPr>
          <p:cNvPr id="7195" name="テキスト ボックス 50"/>
          <p:cNvSpPr txBox="1">
            <a:spLocks noChangeArrowheads="1"/>
          </p:cNvSpPr>
          <p:nvPr/>
        </p:nvSpPr>
        <p:spPr bwMode="auto">
          <a:xfrm>
            <a:off x="7139770" y="3063070"/>
            <a:ext cx="1391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err="1">
                <a:latin typeface="メイリオ" panose="020B0604030504040204" pitchFamily="50" charset="-128"/>
                <a:ea typeface="メイリオ" panose="020B0604030504040204" pitchFamily="50" charset="-128"/>
              </a:rPr>
              <a:t>Nb</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ニオブ</a:t>
            </a:r>
            <a:r>
              <a:rPr lang="en-US" altLang="ja-JP" sz="1800"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p:txBody>
      </p:sp>
      <p:pic>
        <p:nvPicPr>
          <p:cNvPr id="28" name="図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96431" y="1362135"/>
            <a:ext cx="2868619" cy="2151464"/>
          </a:xfrm>
          <a:prstGeom prst="rect">
            <a:avLst/>
          </a:prstGeom>
        </p:spPr>
      </p:pic>
      <p:pic>
        <p:nvPicPr>
          <p:cNvPr id="29" name="図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7513" y="2495070"/>
            <a:ext cx="1299634" cy="1040685"/>
          </a:xfrm>
          <a:prstGeom prst="rect">
            <a:avLst/>
          </a:prstGeom>
        </p:spPr>
      </p:pic>
      <p:sp>
        <p:nvSpPr>
          <p:cNvPr id="30" name="テキスト ボックス 50"/>
          <p:cNvSpPr txBox="1">
            <a:spLocks noChangeArrowheads="1"/>
          </p:cNvSpPr>
          <p:nvPr/>
        </p:nvSpPr>
        <p:spPr bwMode="auto">
          <a:xfrm>
            <a:off x="833594" y="1936137"/>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メイリオ" panose="020B0604030504040204" pitchFamily="50" charset="-128"/>
                <a:ea typeface="メイリオ" panose="020B0604030504040204" pitchFamily="50" charset="-128"/>
              </a:rPr>
              <a:t>銅</a:t>
            </a:r>
          </a:p>
        </p:txBody>
      </p:sp>
      <p:pic>
        <p:nvPicPr>
          <p:cNvPr id="31" name="Picture 6" descr="加速空洞.tif                                                   00066969Macintosh HD                   B7472E7A:"/>
          <p:cNvPicPr>
            <a:picLocks noChangeAspect="1" noChangeArrowheads="1"/>
          </p:cNvPicPr>
          <p:nvPr/>
        </p:nvPicPr>
        <p:blipFill>
          <a:blip r:embed="rId6"/>
          <a:srcRect/>
          <a:stretch>
            <a:fillRect/>
          </a:stretch>
        </p:blipFill>
        <p:spPr bwMode="auto">
          <a:xfrm>
            <a:off x="237993" y="3567530"/>
            <a:ext cx="2294708" cy="1657927"/>
          </a:xfrm>
          <a:prstGeom prst="rect">
            <a:avLst/>
          </a:prstGeom>
          <a:noFill/>
          <a:ln w="9525">
            <a:noFill/>
            <a:miter lim="800000"/>
            <a:headEnd/>
            <a:tailEnd/>
          </a:ln>
        </p:spPr>
      </p:pic>
      <p:sp>
        <p:nvSpPr>
          <p:cNvPr id="32" name="テキスト ボックス 21"/>
          <p:cNvSpPr txBox="1">
            <a:spLocks noChangeArrowheads="1"/>
          </p:cNvSpPr>
          <p:nvPr/>
        </p:nvSpPr>
        <p:spPr bwMode="auto">
          <a:xfrm>
            <a:off x="2556869" y="4150114"/>
            <a:ext cx="18742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メイリオ" panose="020B0604030504040204" pitchFamily="50" charset="-128"/>
                <a:ea typeface="メイリオ" panose="020B0604030504040204" pitchFamily="50" charset="-128"/>
              </a:rPr>
              <a:t>E: </a:t>
            </a:r>
            <a:r>
              <a:rPr lang="ja-JP" altLang="en-US" sz="1800" dirty="0">
                <a:latin typeface="メイリオ" panose="020B0604030504040204" pitchFamily="50" charset="-128"/>
                <a:ea typeface="メイリオ" panose="020B0604030504040204" pitchFamily="50" charset="-128"/>
              </a:rPr>
              <a:t>加速電場</a:t>
            </a:r>
            <a:endParaRPr lang="en-US" altLang="ja-JP" sz="1800" dirty="0">
              <a:latin typeface="メイリオ" panose="020B0604030504040204" pitchFamily="50" charset="-128"/>
              <a:ea typeface="メイリオ" panose="020B0604030504040204" pitchFamily="50" charset="-128"/>
            </a:endParaRPr>
          </a:p>
          <a:p>
            <a:pPr>
              <a:spcBef>
                <a:spcPct val="0"/>
              </a:spcBef>
              <a:buFontTx/>
              <a:buNone/>
            </a:pPr>
            <a:r>
              <a:rPr lang="en-US" altLang="ja-JP" sz="1800" dirty="0">
                <a:latin typeface="メイリオ" panose="020B0604030504040204" pitchFamily="50" charset="-128"/>
                <a:ea typeface="メイリオ" panose="020B0604030504040204" pitchFamily="50" charset="-128"/>
              </a:rPr>
              <a:t>B: </a:t>
            </a:r>
            <a:r>
              <a:rPr lang="ja-JP" altLang="en-US" sz="1800" dirty="0">
                <a:latin typeface="メイリオ" panose="020B0604030504040204" pitchFamily="50" charset="-128"/>
                <a:ea typeface="メイリオ" panose="020B0604030504040204" pitchFamily="50" charset="-128"/>
              </a:rPr>
              <a:t>磁場</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壁電流</a:t>
            </a:r>
            <a:r>
              <a:rPr lang="en-US" altLang="ja-JP" sz="1800"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p:txBody>
      </p:sp>
      <p:sp>
        <p:nvSpPr>
          <p:cNvPr id="33" name="正方形/長方形 32"/>
          <p:cNvSpPr/>
          <p:nvPr/>
        </p:nvSpPr>
        <p:spPr>
          <a:xfrm>
            <a:off x="719001" y="5154189"/>
            <a:ext cx="3190745" cy="923330"/>
          </a:xfrm>
          <a:prstGeom prst="rect">
            <a:avLst/>
          </a:prstGeom>
        </p:spPr>
        <p:txBody>
          <a:bodyPr wrap="square">
            <a:spAutoFit/>
          </a:bodyPr>
          <a:lstStyle/>
          <a:p>
            <a:r>
              <a:rPr lang="ja-JP" altLang="en-US" dirty="0">
                <a:latin typeface="メイリオ" panose="020B0604030504040204" pitchFamily="50" charset="-128"/>
                <a:ea typeface="メイリオ" panose="020B0604030504040204" pitchFamily="50" charset="-128"/>
              </a:rPr>
              <a:t>壁電流が空洞壁でロスする。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銅では投入パワーの約半分が壁でロス。</a:t>
            </a:r>
            <a:r>
              <a:rPr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連続加速不可</a:t>
            </a:r>
            <a:endParaRPr lang="ja-JP" altLang="en-US" dirty="0">
              <a:solidFill>
                <a:srgbClr val="FF0000"/>
              </a:solidFill>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809DC305-9B15-400B-90FD-4AF6773E4FC3}"/>
              </a:ext>
            </a:extLst>
          </p:cNvPr>
          <p:cNvGrpSpPr/>
          <p:nvPr/>
        </p:nvGrpSpPr>
        <p:grpSpPr>
          <a:xfrm>
            <a:off x="8599109" y="928854"/>
            <a:ext cx="3479195" cy="3002113"/>
            <a:chOff x="3047501" y="3221535"/>
            <a:chExt cx="4079528" cy="3609170"/>
          </a:xfrm>
        </p:grpSpPr>
        <p:grpSp>
          <p:nvGrpSpPr>
            <p:cNvPr id="47" name="グループ化 46"/>
            <p:cNvGrpSpPr/>
            <p:nvPr/>
          </p:nvGrpSpPr>
          <p:grpSpPr>
            <a:xfrm>
              <a:off x="3047501" y="3968593"/>
              <a:ext cx="3757462" cy="2862112"/>
              <a:chOff x="5985999" y="1689319"/>
              <a:chExt cx="3757462" cy="2862112"/>
            </a:xfrm>
          </p:grpSpPr>
          <p:pic>
            <p:nvPicPr>
              <p:cNvPr id="48" name="図 4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5999" y="1689319"/>
                <a:ext cx="2862112" cy="2862112"/>
              </a:xfrm>
              <a:prstGeom prst="rect">
                <a:avLst/>
              </a:prstGeom>
            </p:spPr>
          </p:pic>
          <p:cxnSp>
            <p:nvCxnSpPr>
              <p:cNvPr id="49" name="直線コネクタ 48"/>
              <p:cNvCxnSpPr/>
              <p:nvPr/>
            </p:nvCxnSpPr>
            <p:spPr>
              <a:xfrm>
                <a:off x="8158852" y="2795590"/>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8157016" y="3025108"/>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8157016" y="2824596"/>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8157016" y="3048198"/>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a:spLocks noChangeArrowheads="1"/>
            </p:cNvSpPr>
            <p:nvPr/>
          </p:nvSpPr>
          <p:spPr bwMode="auto">
            <a:xfrm>
              <a:off x="4867262" y="3314290"/>
              <a:ext cx="2259767" cy="55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200" dirty="0">
                  <a:solidFill>
                    <a:srgbClr val="FF0000"/>
                  </a:solidFill>
                  <a:latin typeface="メイリオ" panose="020B0604030504040204" pitchFamily="50" charset="-128"/>
                  <a:ea typeface="メイリオ" panose="020B0604030504040204" pitchFamily="50" charset="-128"/>
                </a:rPr>
                <a:t>常伝導空洞によるビーム加速イメージ</a:t>
              </a:r>
            </a:p>
          </p:txBody>
        </p:sp>
        <p:sp>
          <p:nvSpPr>
            <p:cNvPr id="57" name="テキスト ボックス 56"/>
            <p:cNvSpPr txBox="1">
              <a:spLocks noChangeArrowheads="1"/>
            </p:cNvSpPr>
            <p:nvPr/>
          </p:nvSpPr>
          <p:spPr bwMode="auto">
            <a:xfrm>
              <a:off x="4629371" y="5600794"/>
              <a:ext cx="2204566" cy="55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200" dirty="0">
                  <a:solidFill>
                    <a:srgbClr val="FF0000"/>
                  </a:solidFill>
                  <a:latin typeface="メイリオ" panose="020B0604030504040204" pitchFamily="50" charset="-128"/>
                  <a:ea typeface="メイリオ" panose="020B0604030504040204" pitchFamily="50" charset="-128"/>
                </a:rPr>
                <a:t>超伝導空洞によるビーム加速イメージ</a:t>
              </a:r>
            </a:p>
          </p:txBody>
        </p:sp>
        <p:grpSp>
          <p:nvGrpSpPr>
            <p:cNvPr id="58" name="グループ化 57"/>
            <p:cNvGrpSpPr/>
            <p:nvPr/>
          </p:nvGrpSpPr>
          <p:grpSpPr>
            <a:xfrm>
              <a:off x="3610799" y="3221535"/>
              <a:ext cx="3117627" cy="1559263"/>
              <a:chOff x="6702575" y="927564"/>
              <a:chExt cx="3117627" cy="1559263"/>
            </a:xfrm>
          </p:grpSpPr>
          <p:grpSp>
            <p:nvGrpSpPr>
              <p:cNvPr id="59" name="グループ化 58"/>
              <p:cNvGrpSpPr/>
              <p:nvPr/>
            </p:nvGrpSpPr>
            <p:grpSpPr>
              <a:xfrm>
                <a:off x="6702575" y="927564"/>
                <a:ext cx="2318849" cy="1559263"/>
                <a:chOff x="6111448" y="905865"/>
                <a:chExt cx="2318849" cy="1559263"/>
              </a:xfrm>
            </p:grpSpPr>
            <p:pic>
              <p:nvPicPr>
                <p:cNvPr id="62" name="図 6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1448" y="905865"/>
                  <a:ext cx="1935865" cy="1559263"/>
                </a:xfrm>
                <a:prstGeom prst="rect">
                  <a:avLst/>
                </a:prstGeom>
              </p:spPr>
            </p:pic>
            <p:sp>
              <p:nvSpPr>
                <p:cNvPr id="63" name="楕円 62"/>
                <p:cNvSpPr/>
                <p:nvPr/>
              </p:nvSpPr>
              <p:spPr>
                <a:xfrm>
                  <a:off x="8273142" y="1672488"/>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60" name="楕円 59"/>
              <p:cNvSpPr/>
              <p:nvPr/>
            </p:nvSpPr>
            <p:spPr>
              <a:xfrm>
                <a:off x="9278272" y="1723705"/>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1" name="楕円 60"/>
              <p:cNvSpPr/>
              <p:nvPr/>
            </p:nvSpPr>
            <p:spPr>
              <a:xfrm>
                <a:off x="9663047" y="1755869"/>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cxnSp>
        <p:nvCxnSpPr>
          <p:cNvPr id="5" name="直線矢印コネクタ 4">
            <a:extLst>
              <a:ext uri="{FF2B5EF4-FFF2-40B4-BE49-F238E27FC236}">
                <a16:creationId xmlns:a16="http://schemas.microsoft.com/office/drawing/2014/main" id="{E2F87D9B-4CFE-4DB2-80C1-EC6B5D7A7CFB}"/>
              </a:ext>
            </a:extLst>
          </p:cNvPr>
          <p:cNvCxnSpPr/>
          <p:nvPr/>
        </p:nvCxnSpPr>
        <p:spPr>
          <a:xfrm flipV="1">
            <a:off x="5656272" y="2957006"/>
            <a:ext cx="692002" cy="441759"/>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6CC7B4E6-10B5-40A6-8921-15B5317C0CD7}"/>
              </a:ext>
            </a:extLst>
          </p:cNvPr>
          <p:cNvSpPr txBox="1"/>
          <p:nvPr/>
        </p:nvSpPr>
        <p:spPr>
          <a:xfrm>
            <a:off x="4752351" y="2837621"/>
            <a:ext cx="1107996" cy="369332"/>
          </a:xfrm>
          <a:prstGeom prst="rect">
            <a:avLst/>
          </a:prstGeom>
          <a:no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荷電粒子</a:t>
            </a:r>
          </a:p>
        </p:txBody>
      </p:sp>
      <p:cxnSp>
        <p:nvCxnSpPr>
          <p:cNvPr id="41" name="直線矢印コネクタ 40">
            <a:extLst>
              <a:ext uri="{FF2B5EF4-FFF2-40B4-BE49-F238E27FC236}">
                <a16:creationId xmlns:a16="http://schemas.microsoft.com/office/drawing/2014/main" id="{E0A1D9EF-EFD7-4015-B762-AD3D50497F83}"/>
              </a:ext>
            </a:extLst>
          </p:cNvPr>
          <p:cNvCxnSpPr/>
          <p:nvPr/>
        </p:nvCxnSpPr>
        <p:spPr>
          <a:xfrm>
            <a:off x="868708" y="1862846"/>
            <a:ext cx="860986" cy="196592"/>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4" name="テキスト ボックス 43">
            <a:extLst>
              <a:ext uri="{FF2B5EF4-FFF2-40B4-BE49-F238E27FC236}">
                <a16:creationId xmlns:a16="http://schemas.microsoft.com/office/drawing/2014/main" id="{C4B1B9B0-5B07-4867-8A4E-EDF521226E09}"/>
              </a:ext>
            </a:extLst>
          </p:cNvPr>
          <p:cNvSpPr txBox="1"/>
          <p:nvPr/>
        </p:nvSpPr>
        <p:spPr>
          <a:xfrm>
            <a:off x="237993" y="1478807"/>
            <a:ext cx="1107996" cy="369332"/>
          </a:xfrm>
          <a:prstGeom prst="rect">
            <a:avLst/>
          </a:prstGeom>
          <a:no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荷電粒子</a:t>
            </a:r>
          </a:p>
        </p:txBody>
      </p:sp>
      <p:sp>
        <p:nvSpPr>
          <p:cNvPr id="2" name="テキスト ボックス 33">
            <a:extLst>
              <a:ext uri="{FF2B5EF4-FFF2-40B4-BE49-F238E27FC236}">
                <a16:creationId xmlns:a16="http://schemas.microsoft.com/office/drawing/2014/main" id="{E2682062-D96A-D4DD-3DB4-8F7F2AEDD827}"/>
              </a:ext>
            </a:extLst>
          </p:cNvPr>
          <p:cNvSpPr txBox="1">
            <a:spLocks noChangeArrowheads="1"/>
          </p:cNvSpPr>
          <p:nvPr/>
        </p:nvSpPr>
        <p:spPr bwMode="auto">
          <a:xfrm>
            <a:off x="1623446" y="1447708"/>
            <a:ext cx="1431969" cy="369332"/>
          </a:xfrm>
          <a:prstGeom prst="rect">
            <a:avLst/>
          </a:prstGeom>
          <a:solidFill>
            <a:schemeClr val="bg1"/>
          </a:solid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メイリオ" panose="020B0604030504040204" pitchFamily="50" charset="-128"/>
                <a:ea typeface="メイリオ" panose="020B0604030504040204" pitchFamily="50" charset="-128"/>
              </a:rPr>
              <a:t>常伝導空洞</a:t>
            </a:r>
          </a:p>
        </p:txBody>
      </p:sp>
      <p:sp>
        <p:nvSpPr>
          <p:cNvPr id="10" name="テキスト ボックス 9">
            <a:extLst>
              <a:ext uri="{FF2B5EF4-FFF2-40B4-BE49-F238E27FC236}">
                <a16:creationId xmlns:a16="http://schemas.microsoft.com/office/drawing/2014/main" id="{339F6F5B-3197-FB2C-9F2F-939A807D10A2}"/>
              </a:ext>
            </a:extLst>
          </p:cNvPr>
          <p:cNvSpPr txBox="1"/>
          <p:nvPr/>
        </p:nvSpPr>
        <p:spPr>
          <a:xfrm>
            <a:off x="-13549" y="6463326"/>
            <a:ext cx="12205549" cy="369332"/>
          </a:xfrm>
          <a:prstGeom prst="rect">
            <a:avLst/>
          </a:prstGeom>
          <a:solidFill>
            <a:schemeClr val="bg1"/>
          </a:solidFill>
          <a:ln>
            <a:noFill/>
          </a:ln>
        </p:spPr>
        <p:txBody>
          <a:bodyPr wrap="square" rtlCol="0">
            <a:spAutoFit/>
          </a:bodyPr>
          <a:lstStyle/>
          <a:p>
            <a:pPr>
              <a:spcBef>
                <a:spcPct val="0"/>
              </a:spcBef>
              <a:buFontTx/>
              <a:buNone/>
            </a:pPr>
            <a:r>
              <a:rPr lang="ja-JP" altLang="en-US" sz="1800" b="1" u="sng" dirty="0">
                <a:latin typeface="メイリオ" panose="020B0604030504040204" pitchFamily="50" charset="-128"/>
                <a:ea typeface="メイリオ" panose="020B0604030504040204" pitchFamily="50" charset="-128"/>
              </a:rPr>
              <a:t>超伝導空洞加速器（技術）開発</a:t>
            </a:r>
            <a:r>
              <a:rPr lang="ja-JP" altLang="en-US" b="1" u="sng" dirty="0">
                <a:latin typeface="メイリオ" panose="020B0604030504040204" pitchFamily="50" charset="-128"/>
                <a:ea typeface="メイリオ" panose="020B0604030504040204" pitchFamily="50" charset="-128"/>
              </a:rPr>
              <a:t>は現在、世界的にも開発が盛んで</a:t>
            </a:r>
            <a:r>
              <a:rPr lang="ja-JP" altLang="en-US" sz="1800" b="1" u="sng" dirty="0">
                <a:latin typeface="メイリオ" panose="020B0604030504040204" pitchFamily="50" charset="-128"/>
                <a:ea typeface="メイリオ" panose="020B0604030504040204" pitchFamily="50" charset="-128"/>
              </a:rPr>
              <a:t>、その中で最先端の研究開発を</a:t>
            </a:r>
            <a:r>
              <a:rPr lang="en-US" altLang="ja-JP" sz="1800" b="1" u="sng" dirty="0">
                <a:latin typeface="メイリオ" panose="020B0604030504040204" pitchFamily="50" charset="-128"/>
                <a:ea typeface="メイリオ" panose="020B0604030504040204" pitchFamily="50" charset="-128"/>
              </a:rPr>
              <a:t>KEK</a:t>
            </a:r>
            <a:r>
              <a:rPr lang="ja-JP" altLang="en-US" sz="1800" b="1" u="sng" dirty="0">
                <a:latin typeface="メイリオ" panose="020B0604030504040204" pitchFamily="50" charset="-128"/>
                <a:ea typeface="メイリオ" panose="020B0604030504040204" pitchFamily="50" charset="-128"/>
              </a:rPr>
              <a:t>で行っている。</a:t>
            </a:r>
          </a:p>
        </p:txBody>
      </p:sp>
      <p:sp>
        <p:nvSpPr>
          <p:cNvPr id="4" name="正方形/長方形 3">
            <a:extLst>
              <a:ext uri="{FF2B5EF4-FFF2-40B4-BE49-F238E27FC236}">
                <a16:creationId xmlns:a16="http://schemas.microsoft.com/office/drawing/2014/main" id="{9B22F161-2AD8-CCAE-0B79-9D46AC520F08}"/>
              </a:ext>
            </a:extLst>
          </p:cNvPr>
          <p:cNvSpPr/>
          <p:nvPr/>
        </p:nvSpPr>
        <p:spPr>
          <a:xfrm>
            <a:off x="4467104" y="3542442"/>
            <a:ext cx="5309194" cy="2667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 name="コンテンツ プレースホルダー 25">
            <a:extLst>
              <a:ext uri="{FF2B5EF4-FFF2-40B4-BE49-F238E27FC236}">
                <a16:creationId xmlns:a16="http://schemas.microsoft.com/office/drawing/2014/main" id="{F351227E-EFCF-4C8E-124E-12FF0D4826FA}"/>
              </a:ext>
            </a:extLst>
          </p:cNvPr>
          <p:cNvPicPr>
            <a:picLocks noGrp="1" noChangeAspect="1"/>
          </p:cNvPicPr>
          <p:nvPr>
            <p:ph idx="1"/>
          </p:nvPr>
        </p:nvPicPr>
        <p:blipFill>
          <a:blip r:embed="rId9">
            <a:extLst>
              <a:ext uri="{28A0092B-C50C-407E-A947-70E740481C1C}">
                <a14:useLocalDpi xmlns:a14="http://schemas.microsoft.com/office/drawing/2010/main" val="0"/>
              </a:ext>
            </a:extLst>
          </a:blip>
          <a:srcRect/>
          <a:stretch>
            <a:fillRect/>
          </a:stretch>
        </p:blipFill>
        <p:spPr>
          <a:xfrm>
            <a:off x="4624267" y="4077429"/>
            <a:ext cx="4865200" cy="2124831"/>
          </a:xfrm>
          <a:ln>
            <a:solidFill>
              <a:srgbClr val="FF00FF"/>
            </a:solidFill>
            <a:miter lim="800000"/>
            <a:headEnd/>
            <a:tailEnd/>
          </a:ln>
        </p:spPr>
      </p:pic>
      <p:sp>
        <p:nvSpPr>
          <p:cNvPr id="14" name="テキスト ボックス 8">
            <a:extLst>
              <a:ext uri="{FF2B5EF4-FFF2-40B4-BE49-F238E27FC236}">
                <a16:creationId xmlns:a16="http://schemas.microsoft.com/office/drawing/2014/main" id="{76CDD2F3-CAA6-79EA-F14E-D2C1429B3A9D}"/>
              </a:ext>
            </a:extLst>
          </p:cNvPr>
          <p:cNvSpPr txBox="1">
            <a:spLocks noChangeArrowheads="1"/>
          </p:cNvSpPr>
          <p:nvPr/>
        </p:nvSpPr>
        <p:spPr bwMode="auto">
          <a:xfrm>
            <a:off x="4844375" y="3626579"/>
            <a:ext cx="459267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t>IH</a:t>
            </a:r>
            <a:r>
              <a:rPr lang="ja-JP" altLang="en-US" sz="1800" dirty="0"/>
              <a:t>ヒーターの仕組みと同じで空洞が熱くなる。</a:t>
            </a:r>
          </a:p>
        </p:txBody>
      </p:sp>
      <p:cxnSp>
        <p:nvCxnSpPr>
          <p:cNvPr id="15" name="直線矢印コネクタ 14">
            <a:extLst>
              <a:ext uri="{FF2B5EF4-FFF2-40B4-BE49-F238E27FC236}">
                <a16:creationId xmlns:a16="http://schemas.microsoft.com/office/drawing/2014/main" id="{783C743A-FB71-395E-6F17-744026513E71}"/>
              </a:ext>
            </a:extLst>
          </p:cNvPr>
          <p:cNvCxnSpPr>
            <a:cxnSpLocks/>
          </p:cNvCxnSpPr>
          <p:nvPr/>
        </p:nvCxnSpPr>
        <p:spPr>
          <a:xfrm flipV="1">
            <a:off x="7031248" y="5776270"/>
            <a:ext cx="721697" cy="3385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1">
            <a:extLst>
              <a:ext uri="{FF2B5EF4-FFF2-40B4-BE49-F238E27FC236}">
                <a16:creationId xmlns:a16="http://schemas.microsoft.com/office/drawing/2014/main" id="{D5936380-804A-BEDE-634B-57342123F54C}"/>
              </a:ext>
            </a:extLst>
          </p:cNvPr>
          <p:cNvSpPr txBox="1">
            <a:spLocks noChangeArrowheads="1"/>
          </p:cNvSpPr>
          <p:nvPr/>
        </p:nvSpPr>
        <p:spPr bwMode="auto">
          <a:xfrm>
            <a:off x="4957788" y="6183411"/>
            <a:ext cx="45316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高周波（交流）</a:t>
            </a:r>
            <a:r>
              <a:rPr lang="en-US" altLang="ja-JP" sz="1800" dirty="0"/>
              <a:t>20</a:t>
            </a:r>
            <a:r>
              <a:rPr lang="ja-JP" altLang="en-US" sz="1800" dirty="0"/>
              <a:t>～</a:t>
            </a:r>
            <a:r>
              <a:rPr lang="en-US" altLang="ja-JP" sz="1800" dirty="0"/>
              <a:t>30kHz</a:t>
            </a:r>
            <a:r>
              <a:rPr lang="ja-JP" altLang="en-US" sz="1800" dirty="0"/>
              <a:t>の電流を流す。</a:t>
            </a:r>
            <a:endParaRPr lang="en-US" altLang="ja-JP" sz="1800" dirty="0"/>
          </a:p>
        </p:txBody>
      </p:sp>
      <p:sp>
        <p:nvSpPr>
          <p:cNvPr id="20" name="テキスト ボックス 23">
            <a:extLst>
              <a:ext uri="{FF2B5EF4-FFF2-40B4-BE49-F238E27FC236}">
                <a16:creationId xmlns:a16="http://schemas.microsoft.com/office/drawing/2014/main" id="{247BF87F-3F45-E909-EF9D-FFB9F530CC0E}"/>
              </a:ext>
            </a:extLst>
          </p:cNvPr>
          <p:cNvSpPr txBox="1">
            <a:spLocks noChangeArrowheads="1"/>
          </p:cNvSpPr>
          <p:nvPr/>
        </p:nvSpPr>
        <p:spPr bwMode="auto">
          <a:xfrm>
            <a:off x="6098076" y="4405157"/>
            <a:ext cx="1326359" cy="646331"/>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t>(*^*) -- Hot !!</a:t>
            </a:r>
            <a:endParaRPr lang="ja-JP" altLang="en-US" sz="1800" dirty="0"/>
          </a:p>
        </p:txBody>
      </p:sp>
      <p:sp>
        <p:nvSpPr>
          <p:cNvPr id="35" name="テキスト ボックス 34">
            <a:extLst>
              <a:ext uri="{FF2B5EF4-FFF2-40B4-BE49-F238E27FC236}">
                <a16:creationId xmlns:a16="http://schemas.microsoft.com/office/drawing/2014/main" id="{CE6C4A7B-A032-C714-FC60-D8F3447205BA}"/>
              </a:ext>
            </a:extLst>
          </p:cNvPr>
          <p:cNvSpPr txBox="1"/>
          <p:nvPr/>
        </p:nvSpPr>
        <p:spPr>
          <a:xfrm>
            <a:off x="10090625" y="3644592"/>
            <a:ext cx="1802928" cy="2585323"/>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大電流ビームを流す将来の高エネルギー衝突加速器では超伝導加速空洞は重要な技術。さらに将来のリニアコライダーでは基盤となる技術。</a:t>
            </a:r>
          </a:p>
        </p:txBody>
      </p:sp>
    </p:spTree>
    <p:custDataLst>
      <p:tags r:id="rId1"/>
    </p:custDataLst>
    <p:extLst>
      <p:ext uri="{BB962C8B-B14F-4D97-AF65-F5344CB8AC3E}">
        <p14:creationId xmlns:p14="http://schemas.microsoft.com/office/powerpoint/2010/main" val="136859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500"/>
                                        <p:tgtEl>
                                          <p:spTgt spid="717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加速器の分類の一例"/>
          <p:cNvSpPr txBox="1"/>
          <p:nvPr/>
        </p:nvSpPr>
        <p:spPr>
          <a:xfrm>
            <a:off x="1524001" y="36443"/>
            <a:ext cx="9143999" cy="828923"/>
          </a:xfrm>
          <a:prstGeom prst="rect">
            <a:avLst/>
          </a:prstGeom>
          <a:solidFill>
            <a:srgbClr val="92D05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normAutofit/>
          </a:bodyPr>
          <a:lstStyle>
            <a:lvl1pPr>
              <a:defRPr sz="4900" b="0">
                <a:latin typeface="ヒラギノ角ゴ ProN W6"/>
                <a:ea typeface="ヒラギノ角ゴ ProN W6"/>
                <a:cs typeface="ヒラギノ角ゴ ProN W6"/>
                <a:sym typeface="ヒラギノ角ゴ ProN W6"/>
              </a:defRPr>
            </a:lvl1pPr>
          </a:lstStyle>
          <a:p>
            <a:pPr algn="ctr" defTabSz="410751" hangingPunct="0"/>
            <a:endParaRPr sz="4000" kern="0" dirty="0">
              <a:solidFill>
                <a:srgbClr val="000000"/>
              </a:solidFill>
              <a:latin typeface="ＭＳ Ｐゴシック" panose="020B0600070205080204" pitchFamily="50" charset="-128"/>
              <a:ea typeface="ＭＳ Ｐゴシック" panose="020B0600070205080204" pitchFamily="50" charset="-128"/>
            </a:endParaRPr>
          </a:p>
        </p:txBody>
      </p:sp>
      <p:graphicFrame>
        <p:nvGraphicFramePr>
          <p:cNvPr id="248" name="表"/>
          <p:cNvGraphicFramePr/>
          <p:nvPr/>
        </p:nvGraphicFramePr>
        <p:xfrm>
          <a:off x="2422675" y="1297015"/>
          <a:ext cx="7511939" cy="4393407"/>
        </p:xfrm>
        <a:graphic>
          <a:graphicData uri="http://schemas.openxmlformats.org/drawingml/2006/table">
            <a:tbl>
              <a:tblPr/>
              <a:tblGrid>
                <a:gridCol w="2119858">
                  <a:extLst>
                    <a:ext uri="{9D8B030D-6E8A-4147-A177-3AD203B41FA5}">
                      <a16:colId xmlns:a16="http://schemas.microsoft.com/office/drawing/2014/main" val="20000"/>
                    </a:ext>
                  </a:extLst>
                </a:gridCol>
                <a:gridCol w="2835983">
                  <a:extLst>
                    <a:ext uri="{9D8B030D-6E8A-4147-A177-3AD203B41FA5}">
                      <a16:colId xmlns:a16="http://schemas.microsoft.com/office/drawing/2014/main" val="20001"/>
                    </a:ext>
                  </a:extLst>
                </a:gridCol>
                <a:gridCol w="2556098">
                  <a:extLst>
                    <a:ext uri="{9D8B030D-6E8A-4147-A177-3AD203B41FA5}">
                      <a16:colId xmlns:a16="http://schemas.microsoft.com/office/drawing/2014/main" val="20002"/>
                    </a:ext>
                  </a:extLst>
                </a:gridCol>
              </a:tblGrid>
              <a:tr h="1464469">
                <a:tc>
                  <a:txBody>
                    <a:bodyPr/>
                    <a:lstStyle/>
                    <a:p>
                      <a:pPr defTabSz="914400">
                        <a:defRPr sz="1800"/>
                      </a:pPr>
                      <a:r>
                        <a:rPr sz="2500" dirty="0" err="1">
                          <a:solidFill>
                            <a:srgbClr val="FFFFFF"/>
                          </a:solidFill>
                          <a:latin typeface="ヒラギノ角ゴ ProN W6"/>
                          <a:ea typeface="ヒラギノ角ゴ ProN W6"/>
                          <a:cs typeface="ヒラギノ角ゴ ProN W6"/>
                          <a:sym typeface="ヒラギノ角ゴ ProN W6"/>
                        </a:rPr>
                        <a:t>加速粒子</a:t>
                      </a:r>
                      <a:endParaRPr sz="2500" dirty="0">
                        <a:solidFill>
                          <a:srgbClr val="FFFFFF"/>
                        </a:solidFill>
                        <a:latin typeface="ヒラギノ角ゴ ProN W6"/>
                        <a:ea typeface="ヒラギノ角ゴ ProN W6"/>
                        <a:cs typeface="ヒラギノ角ゴ ProN W6"/>
                        <a:sym typeface="ヒラギノ角ゴ ProN W6"/>
                      </a:endParaRPr>
                    </a:p>
                  </a:txBody>
                  <a:tcPr marL="35719" marR="35719" marT="35719" marB="35719" anchor="ctr" horzOverflow="overflow">
                    <a:lnL w="38100">
                      <a:solidFill>
                        <a:srgbClr val="164F86"/>
                      </a:solidFill>
                      <a:miter lim="400000"/>
                    </a:lnL>
                    <a:lnR w="38100">
                      <a:solidFill>
                        <a:srgbClr val="164F86"/>
                      </a:solidFill>
                      <a:miter lim="400000"/>
                    </a:lnR>
                    <a:lnT w="25400">
                      <a:solidFill>
                        <a:schemeClr val="accent1">
                          <a:hueOff val="114395"/>
                          <a:lumOff val="-24975"/>
                        </a:schemeClr>
                      </a:solidFill>
                      <a:miter lim="400000"/>
                    </a:lnT>
                    <a:lnB w="38100">
                      <a:solidFill>
                        <a:srgbClr val="FFFFFF"/>
                      </a:solidFill>
                      <a:miter lim="400000"/>
                    </a:lnB>
                    <a:solidFill>
                      <a:srgbClr val="164F86"/>
                    </a:solidFill>
                  </a:tcPr>
                </a:tc>
                <a:tc>
                  <a:txBody>
                    <a:bodyPr/>
                    <a:lstStyle/>
                    <a:p>
                      <a:pPr defTabSz="914400">
                        <a:defRPr sz="1800"/>
                      </a:pPr>
                      <a:r>
                        <a:rPr sz="2500">
                          <a:latin typeface="ヒラギノ角ゴ ProN W6"/>
                          <a:ea typeface="ヒラギノ角ゴ ProN W6"/>
                          <a:cs typeface="ヒラギノ角ゴ ProN W6"/>
                          <a:sym typeface="ヒラギノ角ゴ ProN W6"/>
                        </a:rPr>
                        <a:t>電子</a:t>
                      </a:r>
                    </a:p>
                  </a:txBody>
                  <a:tcPr marL="35719" marR="35719" marT="35719" marB="35719" anchor="ctr" horzOverflow="overflow">
                    <a:lnL w="38100">
                      <a:solidFill>
                        <a:srgbClr val="164F86"/>
                      </a:solidFill>
                      <a:miter lim="400000"/>
                    </a:lnL>
                    <a:lnR w="38100">
                      <a:solidFill>
                        <a:srgbClr val="164F86"/>
                      </a:solidFill>
                      <a:miter lim="400000"/>
                    </a:lnR>
                    <a:lnT w="38100">
                      <a:solidFill>
                        <a:schemeClr val="accent1">
                          <a:hueOff val="114395"/>
                          <a:lumOff val="-24975"/>
                        </a:schemeClr>
                      </a:solidFill>
                      <a:miter lim="400000"/>
                    </a:lnT>
                    <a:lnB w="38100">
                      <a:solidFill>
                        <a:srgbClr val="164F86"/>
                      </a:solidFill>
                      <a:miter lim="400000"/>
                    </a:lnB>
                    <a:noFill/>
                  </a:tcPr>
                </a:tc>
                <a:tc>
                  <a:txBody>
                    <a:bodyPr/>
                    <a:lstStyle/>
                    <a:p>
                      <a:pPr defTabSz="914400">
                        <a:defRPr sz="1800"/>
                      </a:pPr>
                      <a:r>
                        <a:rPr sz="2500">
                          <a:latin typeface="ヒラギノ角ゴ ProN W6"/>
                          <a:ea typeface="ヒラギノ角ゴ ProN W6"/>
                          <a:cs typeface="ヒラギノ角ゴ ProN W6"/>
                          <a:sym typeface="ヒラギノ角ゴ ProN W6"/>
                        </a:rPr>
                        <a:t>イオン</a:t>
                      </a:r>
                    </a:p>
                  </a:txBody>
                  <a:tcPr marL="35719" marR="35719" marT="35719" marB="35719" anchor="ctr" horzOverflow="overflow">
                    <a:lnL w="38100">
                      <a:solidFill>
                        <a:srgbClr val="164F86"/>
                      </a:solidFill>
                      <a:miter lim="400000"/>
                    </a:lnL>
                    <a:lnR w="38100">
                      <a:solidFill>
                        <a:srgbClr val="164F86"/>
                      </a:solidFill>
                      <a:miter lim="400000"/>
                    </a:lnR>
                    <a:lnT w="38100">
                      <a:solidFill>
                        <a:schemeClr val="accent1">
                          <a:hueOff val="114395"/>
                          <a:lumOff val="-24975"/>
                        </a:schemeClr>
                      </a:solidFill>
                      <a:miter lim="400000"/>
                    </a:lnT>
                    <a:lnB w="38100">
                      <a:solidFill>
                        <a:srgbClr val="164F86"/>
                      </a:solidFill>
                      <a:miter lim="400000"/>
                    </a:lnB>
                    <a:noFill/>
                  </a:tcPr>
                </a:tc>
                <a:extLst>
                  <a:ext uri="{0D108BD9-81ED-4DB2-BD59-A6C34878D82A}">
                    <a16:rowId xmlns:a16="http://schemas.microsoft.com/office/drawing/2014/main" val="10000"/>
                  </a:ext>
                </a:extLst>
              </a:tr>
              <a:tr h="1464469">
                <a:tc>
                  <a:txBody>
                    <a:bodyPr/>
                    <a:lstStyle/>
                    <a:p>
                      <a:pPr defTabSz="914400">
                        <a:defRPr sz="1800"/>
                      </a:pPr>
                      <a:r>
                        <a:rPr sz="2500">
                          <a:solidFill>
                            <a:srgbClr val="FFFFFF"/>
                          </a:solidFill>
                          <a:latin typeface="ヒラギノ角ゴ ProN W6"/>
                          <a:ea typeface="ヒラギノ角ゴ ProN W6"/>
                          <a:cs typeface="ヒラギノ角ゴ ProN W6"/>
                          <a:sym typeface="ヒラギノ角ゴ ProN W6"/>
                        </a:rPr>
                        <a:t>形</a:t>
                      </a:r>
                    </a:p>
                  </a:txBody>
                  <a:tcPr marL="35719" marR="35719" marT="35719" marB="35719" anchor="ctr" horzOverflow="overflow">
                    <a:lnL w="38100">
                      <a:solidFill>
                        <a:srgbClr val="164F86"/>
                      </a:solidFill>
                      <a:miter lim="400000"/>
                    </a:lnL>
                    <a:lnR w="38100">
                      <a:solidFill>
                        <a:srgbClr val="164F86"/>
                      </a:solidFill>
                      <a:miter lim="400000"/>
                    </a:lnR>
                    <a:lnT w="38100">
                      <a:solidFill>
                        <a:srgbClr val="FFFFFF"/>
                      </a:solidFill>
                      <a:miter lim="400000"/>
                    </a:lnT>
                    <a:lnB w="38100">
                      <a:solidFill>
                        <a:srgbClr val="FFFFFF"/>
                      </a:solidFill>
                      <a:miter lim="400000"/>
                    </a:lnB>
                    <a:solidFill>
                      <a:srgbClr val="164F86"/>
                    </a:solidFill>
                  </a:tcPr>
                </a:tc>
                <a:tc>
                  <a:txBody>
                    <a:bodyPr/>
                    <a:lstStyle/>
                    <a:p>
                      <a:pPr defTabSz="914400">
                        <a:defRPr sz="3600">
                          <a:latin typeface="ヒラギノ角ゴ ProN W6"/>
                          <a:ea typeface="ヒラギノ角ゴ ProN W6"/>
                          <a:cs typeface="ヒラギノ角ゴ ProN W6"/>
                          <a:sym typeface="ヒラギノ角ゴ ProN W6"/>
                        </a:defRPr>
                      </a:pPr>
                      <a:r>
                        <a:rPr sz="2500"/>
                        <a:t>線形</a:t>
                      </a:r>
                    </a:p>
                    <a:p>
                      <a:pPr defTabSz="914400">
                        <a:defRPr sz="1900">
                          <a:latin typeface="ヒラギノ角ゴ ProN W6"/>
                          <a:ea typeface="ヒラギノ角ゴ ProN W6"/>
                          <a:cs typeface="ヒラギノ角ゴ ProN W6"/>
                          <a:sym typeface="ヒラギノ角ゴ ProN W6"/>
                        </a:defRPr>
                      </a:pPr>
                      <a:r>
                        <a:rPr sz="1300"/>
                        <a:t>（リニアック）</a:t>
                      </a:r>
                    </a:p>
                  </a:txBody>
                  <a:tcPr marL="35719" marR="35719" marT="35719" marB="35719" anchor="ctr" horzOverflow="overflow">
                    <a:lnL w="38100">
                      <a:solidFill>
                        <a:srgbClr val="164F86"/>
                      </a:solidFill>
                      <a:miter lim="400000"/>
                    </a:lnL>
                    <a:lnR w="38100">
                      <a:solidFill>
                        <a:srgbClr val="164F86"/>
                      </a:solidFill>
                      <a:miter lim="400000"/>
                    </a:lnR>
                    <a:lnT w="38100">
                      <a:solidFill>
                        <a:srgbClr val="164F86"/>
                      </a:solidFill>
                      <a:miter lim="400000"/>
                    </a:lnT>
                    <a:lnB w="38100">
                      <a:solidFill>
                        <a:srgbClr val="164F86"/>
                      </a:solidFill>
                      <a:miter lim="400000"/>
                    </a:lnB>
                  </a:tcPr>
                </a:tc>
                <a:tc>
                  <a:txBody>
                    <a:bodyPr/>
                    <a:lstStyle/>
                    <a:p>
                      <a:pPr defTabSz="914400">
                        <a:defRPr sz="3600">
                          <a:latin typeface="ヒラギノ角ゴ ProN W6"/>
                          <a:ea typeface="ヒラギノ角ゴ ProN W6"/>
                          <a:cs typeface="ヒラギノ角ゴ ProN W6"/>
                          <a:sym typeface="ヒラギノ角ゴ ProN W6"/>
                        </a:defRPr>
                      </a:pPr>
                      <a:r>
                        <a:rPr sz="2500" dirty="0" err="1"/>
                        <a:t>円形</a:t>
                      </a:r>
                      <a:endParaRPr sz="2500" dirty="0"/>
                    </a:p>
                    <a:p>
                      <a:pPr defTabSz="914400">
                        <a:defRPr sz="2700">
                          <a:latin typeface="ヒラギノ角ゴ ProN W6"/>
                          <a:ea typeface="ヒラギノ角ゴ ProN W6"/>
                          <a:cs typeface="ヒラギノ角ゴ ProN W6"/>
                          <a:sym typeface="ヒラギノ角ゴ ProN W6"/>
                        </a:defRPr>
                      </a:pPr>
                      <a:r>
                        <a:rPr sz="1300" dirty="0"/>
                        <a:t>（</a:t>
                      </a:r>
                      <a:r>
                        <a:rPr sz="1300" dirty="0" err="1"/>
                        <a:t>サイクロトロン，シンクロトロン等</a:t>
                      </a:r>
                      <a:r>
                        <a:rPr sz="1300" dirty="0"/>
                        <a:t>）</a:t>
                      </a:r>
                    </a:p>
                  </a:txBody>
                  <a:tcPr marL="35719" marR="35719" marT="35719" marB="35719" anchor="ctr" horzOverflow="overflow">
                    <a:lnL w="38100">
                      <a:solidFill>
                        <a:srgbClr val="164F86"/>
                      </a:solidFill>
                      <a:miter lim="400000"/>
                    </a:lnL>
                    <a:lnR w="38100">
                      <a:solidFill>
                        <a:srgbClr val="164F86"/>
                      </a:solidFill>
                      <a:miter lim="400000"/>
                    </a:lnR>
                    <a:lnT w="38100">
                      <a:solidFill>
                        <a:srgbClr val="164F86"/>
                      </a:solidFill>
                      <a:miter lim="400000"/>
                    </a:lnT>
                    <a:lnB w="38100">
                      <a:solidFill>
                        <a:srgbClr val="164F86"/>
                      </a:solidFill>
                      <a:miter lim="400000"/>
                    </a:lnB>
                  </a:tcPr>
                </a:tc>
                <a:extLst>
                  <a:ext uri="{0D108BD9-81ED-4DB2-BD59-A6C34878D82A}">
                    <a16:rowId xmlns:a16="http://schemas.microsoft.com/office/drawing/2014/main" val="10001"/>
                  </a:ext>
                </a:extLst>
              </a:tr>
              <a:tr h="1464469">
                <a:tc>
                  <a:txBody>
                    <a:bodyPr/>
                    <a:lstStyle/>
                    <a:p>
                      <a:pPr defTabSz="914400">
                        <a:defRPr sz="1800"/>
                      </a:pPr>
                      <a:r>
                        <a:rPr sz="2500" dirty="0" err="1">
                          <a:solidFill>
                            <a:srgbClr val="FFFFFF"/>
                          </a:solidFill>
                          <a:latin typeface="ヒラギノ角ゴ ProN W6"/>
                          <a:ea typeface="ヒラギノ角ゴ ProN W6"/>
                          <a:cs typeface="ヒラギノ角ゴ ProN W6"/>
                          <a:sym typeface="ヒラギノ角ゴ ProN W6"/>
                        </a:rPr>
                        <a:t>加速空洞</a:t>
                      </a:r>
                      <a:endParaRPr sz="2500" dirty="0">
                        <a:solidFill>
                          <a:srgbClr val="FFFFFF"/>
                        </a:solidFill>
                        <a:latin typeface="ヒラギノ角ゴ ProN W6"/>
                        <a:ea typeface="ヒラギノ角ゴ ProN W6"/>
                        <a:cs typeface="ヒラギノ角ゴ ProN W6"/>
                        <a:sym typeface="ヒラギノ角ゴ ProN W6"/>
                      </a:endParaRPr>
                    </a:p>
                  </a:txBody>
                  <a:tcPr marL="35719" marR="35719" marT="35719" marB="35719" anchor="ctr" horzOverflow="overflow">
                    <a:lnL w="38100">
                      <a:solidFill>
                        <a:srgbClr val="164F86"/>
                      </a:solidFill>
                      <a:miter lim="400000"/>
                    </a:lnL>
                    <a:lnR w="38100">
                      <a:solidFill>
                        <a:srgbClr val="164F86"/>
                      </a:solidFill>
                      <a:miter lim="400000"/>
                    </a:lnR>
                    <a:lnT w="38100">
                      <a:solidFill>
                        <a:srgbClr val="FFFFFF"/>
                      </a:solidFill>
                      <a:miter lim="400000"/>
                    </a:lnT>
                    <a:lnB w="38100">
                      <a:solidFill>
                        <a:srgbClr val="164F86"/>
                      </a:solidFill>
                      <a:miter lim="400000"/>
                    </a:lnB>
                    <a:solidFill>
                      <a:srgbClr val="164F86"/>
                    </a:solidFill>
                  </a:tcPr>
                </a:tc>
                <a:tc>
                  <a:txBody>
                    <a:bodyPr/>
                    <a:lstStyle/>
                    <a:p>
                      <a:pPr defTabSz="914400">
                        <a:defRPr sz="1800"/>
                      </a:pPr>
                      <a:r>
                        <a:rPr sz="2500" dirty="0" err="1">
                          <a:latin typeface="ヒラギノ角ゴ ProN W6"/>
                          <a:ea typeface="ヒラギノ角ゴ ProN W6"/>
                          <a:cs typeface="ヒラギノ角ゴ ProN W6"/>
                          <a:sym typeface="ヒラギノ角ゴ ProN W6"/>
                        </a:rPr>
                        <a:t>常伝導</a:t>
                      </a:r>
                      <a:endParaRPr lang="en-US" sz="2500" dirty="0">
                        <a:latin typeface="ヒラギノ角ゴ ProN W6"/>
                        <a:ea typeface="ヒラギノ角ゴ ProN W6"/>
                        <a:cs typeface="ヒラギノ角ゴ ProN W6"/>
                        <a:sym typeface="ヒラギノ角ゴ ProN W6"/>
                      </a:endParaRPr>
                    </a:p>
                    <a:p>
                      <a:pPr marL="0" marR="0" lvl="0" indent="0" algn="l" defTabSz="914400" rtl="0" eaLnBrk="1" fontAlgn="auto" latinLnBrk="0" hangingPunct="1">
                        <a:lnSpc>
                          <a:spcPct val="100000"/>
                        </a:lnSpc>
                        <a:spcBef>
                          <a:spcPts val="0"/>
                        </a:spcBef>
                        <a:spcAft>
                          <a:spcPts val="0"/>
                        </a:spcAft>
                        <a:buClrTx/>
                        <a:buSzTx/>
                        <a:buFontTx/>
                        <a:buNone/>
                        <a:tabLst/>
                        <a:defRPr sz="1800"/>
                      </a:pPr>
                      <a:r>
                        <a:rPr lang="ja-JP" altLang="en-US" sz="1400" dirty="0">
                          <a:latin typeface="ヒラギノ角ゴ ProN W6"/>
                          <a:ea typeface="ヒラギノ角ゴ ProN W6"/>
                          <a:cs typeface="ヒラギノ角ゴ ProN W6"/>
                          <a:sym typeface="ヒラギノ角ゴ ProN W6"/>
                        </a:rPr>
                        <a:t>（銅）</a:t>
                      </a:r>
                    </a:p>
                  </a:txBody>
                  <a:tcPr marL="35719" marR="35719" marT="35719" marB="35719" anchor="ctr" horzOverflow="overflow">
                    <a:lnL w="38100">
                      <a:solidFill>
                        <a:srgbClr val="164F86"/>
                      </a:solidFill>
                      <a:miter lim="400000"/>
                    </a:lnL>
                    <a:lnR w="38100">
                      <a:solidFill>
                        <a:srgbClr val="164F86"/>
                      </a:solidFill>
                      <a:miter lim="400000"/>
                    </a:lnR>
                    <a:lnT w="38100">
                      <a:solidFill>
                        <a:srgbClr val="164F86"/>
                      </a:solidFill>
                      <a:miter lim="400000"/>
                    </a:lnT>
                    <a:lnB w="38100">
                      <a:solidFill>
                        <a:srgbClr val="164F86"/>
                      </a:solidFill>
                      <a:miter lim="400000"/>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sz="2500" dirty="0" err="1">
                          <a:solidFill>
                            <a:srgbClr val="FF0000"/>
                          </a:solidFill>
                          <a:latin typeface="ヒラギノ角ゴ ProN W6"/>
                          <a:ea typeface="ヒラギノ角ゴ ProN W6"/>
                          <a:cs typeface="ヒラギノ角ゴ ProN W6"/>
                          <a:sym typeface="ヒラギノ角ゴ ProN W6"/>
                        </a:rPr>
                        <a:t>超伝導</a:t>
                      </a:r>
                      <a:endParaRPr lang="en-US" sz="2500" dirty="0">
                        <a:solidFill>
                          <a:srgbClr val="FF0000"/>
                        </a:solidFill>
                        <a:latin typeface="ヒラギノ角ゴ ProN W6"/>
                        <a:ea typeface="ヒラギノ角ゴ ProN W6"/>
                        <a:cs typeface="ヒラギノ角ゴ ProN W6"/>
                        <a:sym typeface="ヒラギノ角ゴ ProN W6"/>
                      </a:endParaRPr>
                    </a:p>
                    <a:p>
                      <a:pPr marL="0" marR="0" lvl="0" indent="0" algn="l" defTabSz="914400" rtl="0" eaLnBrk="1" fontAlgn="auto" latinLnBrk="0" hangingPunct="1">
                        <a:lnSpc>
                          <a:spcPct val="100000"/>
                        </a:lnSpc>
                        <a:spcBef>
                          <a:spcPts val="0"/>
                        </a:spcBef>
                        <a:spcAft>
                          <a:spcPts val="0"/>
                        </a:spcAft>
                        <a:buClrTx/>
                        <a:buSzTx/>
                        <a:buFontTx/>
                        <a:buNone/>
                        <a:tabLst/>
                        <a:defRPr sz="1800"/>
                      </a:pPr>
                      <a:r>
                        <a:rPr lang="ja-JP" altLang="en-US" sz="1600" dirty="0">
                          <a:latin typeface="ヒラギノ角ゴ ProN W6"/>
                          <a:ea typeface="ヒラギノ角ゴ ProN W6"/>
                          <a:cs typeface="ヒラギノ角ゴ ProN W6"/>
                          <a:sym typeface="ヒラギノ角ゴ ProN W6"/>
                        </a:rPr>
                        <a:t>（ニオブ）</a:t>
                      </a:r>
                    </a:p>
                  </a:txBody>
                  <a:tcPr marL="35719" marR="35719" marT="35719" marB="35719" anchor="ctr" horzOverflow="overflow">
                    <a:lnL w="38100">
                      <a:solidFill>
                        <a:srgbClr val="164F86"/>
                      </a:solidFill>
                      <a:miter lim="400000"/>
                    </a:lnL>
                    <a:lnR w="38100">
                      <a:solidFill>
                        <a:srgbClr val="164F86"/>
                      </a:solidFill>
                      <a:miter lim="400000"/>
                    </a:lnR>
                    <a:lnT w="38100">
                      <a:solidFill>
                        <a:srgbClr val="164F86"/>
                      </a:solidFill>
                      <a:miter lim="400000"/>
                    </a:lnT>
                    <a:lnB w="38100">
                      <a:solidFill>
                        <a:srgbClr val="164F86"/>
                      </a:solidFill>
                      <a:miter lim="400000"/>
                    </a:lnB>
                  </a:tcPr>
                </a:tc>
                <a:extLst>
                  <a:ext uri="{0D108BD9-81ED-4DB2-BD59-A6C34878D82A}">
                    <a16:rowId xmlns:a16="http://schemas.microsoft.com/office/drawing/2014/main" val="10002"/>
                  </a:ext>
                </a:extLst>
              </a:tr>
            </a:tbl>
          </a:graphicData>
        </a:graphic>
      </p:graphicFrame>
      <p:sp>
        <p:nvSpPr>
          <p:cNvPr id="3" name="タイトル 2"/>
          <p:cNvSpPr>
            <a:spLocks noGrp="1"/>
          </p:cNvSpPr>
          <p:nvPr>
            <p:ph type="title"/>
          </p:nvPr>
        </p:nvSpPr>
        <p:spPr>
          <a:xfrm>
            <a:off x="2058415" y="155540"/>
            <a:ext cx="8229600" cy="590727"/>
          </a:xfrm>
        </p:spPr>
        <p:txBody>
          <a:bodyPr>
            <a:normAutofit fontScale="90000"/>
          </a:bodyPr>
          <a:lstStyle/>
          <a:p>
            <a:pPr rtl="0" eaLnBrk="0" fontAlgn="base" hangingPunct="0"/>
            <a:r>
              <a:rPr lang="ja-JP" altLang="en-US" sz="4000" dirty="0">
                <a:solidFill>
                  <a:srgbClr val="000000"/>
                </a:solidFill>
                <a:latin typeface="ＭＳ Ｐゴシック" panose="020B0600070205080204" pitchFamily="50" charset="-128"/>
                <a:ea typeface="ＭＳ Ｐゴシック" panose="020B0600070205080204" pitchFamily="50" charset="-128"/>
                <a:cs typeface="+mn-cs"/>
              </a:rPr>
              <a:t>現在の</a:t>
            </a:r>
            <a:r>
              <a:rPr lang="ja-JP" altLang="ja-JP" sz="4000" dirty="0">
                <a:solidFill>
                  <a:srgbClr val="000000"/>
                </a:solidFill>
                <a:latin typeface="ＭＳ Ｐゴシック" panose="020B0600070205080204" pitchFamily="50" charset="-128"/>
                <a:ea typeface="ＭＳ Ｐゴシック" panose="020B0600070205080204" pitchFamily="50" charset="-128"/>
                <a:cs typeface="+mn-cs"/>
              </a:rPr>
              <a:t>加速器の分類</a:t>
            </a:r>
            <a:r>
              <a:rPr lang="en-US" altLang="ja-JP" sz="4000" dirty="0">
                <a:solidFill>
                  <a:srgbClr val="000000"/>
                </a:solidFill>
                <a:latin typeface="ＭＳ Ｐゴシック" panose="020B0600070205080204" pitchFamily="50" charset="-128"/>
                <a:ea typeface="ＭＳ Ｐゴシック" panose="020B0600070205080204" pitchFamily="50" charset="-128"/>
                <a:cs typeface="+mn-cs"/>
              </a:rPr>
              <a:t>(</a:t>
            </a:r>
            <a:r>
              <a:rPr lang="ja-JP" altLang="en-US" sz="4000" dirty="0">
                <a:solidFill>
                  <a:srgbClr val="000000"/>
                </a:solidFill>
                <a:latin typeface="ＭＳ Ｐゴシック" panose="020B0600070205080204" pitchFamily="50" charset="-128"/>
                <a:ea typeface="ＭＳ Ｐゴシック" panose="020B0600070205080204" pitchFamily="50" charset="-128"/>
                <a:cs typeface="+mn-cs"/>
              </a:rPr>
              <a:t>まとめ</a:t>
            </a:r>
            <a:r>
              <a:rPr lang="en-US" altLang="ja-JP" sz="4000" dirty="0">
                <a:solidFill>
                  <a:srgbClr val="000000"/>
                </a:solidFill>
                <a:latin typeface="ＭＳ Ｐゴシック" panose="020B0600070205080204" pitchFamily="50" charset="-128"/>
                <a:ea typeface="ＭＳ Ｐゴシック" panose="020B0600070205080204" pitchFamily="50" charset="-128"/>
                <a:cs typeface="+mn-cs"/>
              </a:rPr>
              <a:t>)</a:t>
            </a:r>
            <a:endParaRPr lang="ja-JP" altLang="ja-JP" dirty="0">
              <a:effectLst/>
            </a:endParaRPr>
          </a:p>
        </p:txBody>
      </p:sp>
      <p:sp>
        <p:nvSpPr>
          <p:cNvPr id="250" name="スライド番号"/>
          <p:cNvSpPr txBox="1">
            <a:spLocks noGrp="1"/>
          </p:cNvSpPr>
          <p:nvPr>
            <p:ph type="sldNum" sz="quarter" idx="2"/>
          </p:nvPr>
        </p:nvSpPr>
        <p:spPr>
          <a:xfrm>
            <a:off x="11079804" y="6495268"/>
            <a:ext cx="822439" cy="27571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17</a:t>
            </a:fld>
            <a:endParaRPr dirty="0"/>
          </a:p>
        </p:txBody>
      </p:sp>
      <p:sp>
        <p:nvSpPr>
          <p:cNvPr id="4" name="テキスト ボックス 3"/>
          <p:cNvSpPr txBox="1"/>
          <p:nvPr/>
        </p:nvSpPr>
        <p:spPr>
          <a:xfrm>
            <a:off x="412289" y="5847655"/>
            <a:ext cx="11620825" cy="923330"/>
          </a:xfrm>
          <a:prstGeom prst="rect">
            <a:avLst/>
          </a:prstGeom>
          <a:noFill/>
        </p:spPr>
        <p:txBody>
          <a:bodyPr wrap="square" rtlCol="0">
            <a:spAutoFit/>
          </a:bodyPr>
          <a:lstStyle/>
          <a:p>
            <a:r>
              <a:rPr kumimoji="1" lang="ja-JP" altLang="en-US" dirty="0"/>
              <a:t>シンクロトロンの発展により、大型加速器の円形加速器が発展。</a:t>
            </a:r>
            <a:r>
              <a:rPr kumimoji="1" lang="en-US" altLang="ja-JP" b="1" u="sng" dirty="0">
                <a:sym typeface="Wingdings" panose="05000000000000000000" pitchFamily="2" charset="2"/>
              </a:rPr>
              <a:t></a:t>
            </a:r>
            <a:r>
              <a:rPr kumimoji="1" lang="ja-JP" altLang="en-US" b="1" u="sng" dirty="0">
                <a:sym typeface="Wingdings" panose="05000000000000000000" pitchFamily="2" charset="2"/>
              </a:rPr>
              <a:t>詳細なビーム物理は奥木さんの発表で。</a:t>
            </a:r>
            <a:endParaRPr kumimoji="1" lang="en-US" altLang="ja-JP" b="1" u="sng" dirty="0"/>
          </a:p>
          <a:p>
            <a:r>
              <a:rPr kumimoji="1" lang="ja-JP" altLang="en-US" dirty="0"/>
              <a:t>常伝導加速器は銅でできた加速管、</a:t>
            </a:r>
            <a:r>
              <a:rPr lang="ja-JP" altLang="en-US" dirty="0"/>
              <a:t>世界では大型加速器では大電流ビームの加速を可能としている</a:t>
            </a:r>
            <a:r>
              <a:rPr kumimoji="1" lang="ja-JP" altLang="en-US" dirty="0"/>
              <a:t>超伝導材を</a:t>
            </a:r>
            <a:r>
              <a:rPr lang="ja-JP" altLang="en-US" dirty="0"/>
              <a:t>用いた</a:t>
            </a:r>
            <a:r>
              <a:rPr lang="ja-JP" altLang="en-US" dirty="0">
                <a:solidFill>
                  <a:srgbClr val="FF0000"/>
                </a:solidFill>
              </a:rPr>
              <a:t>超伝導加速器</a:t>
            </a:r>
            <a:r>
              <a:rPr lang="ja-JP" altLang="en-US" dirty="0"/>
              <a:t>が用いられるようになってきている。</a:t>
            </a:r>
            <a:r>
              <a:rPr lang="en-US" altLang="ja-JP" b="1" u="sng" dirty="0">
                <a:sym typeface="Wingdings" panose="05000000000000000000" pitchFamily="2" charset="2"/>
              </a:rPr>
              <a:t></a:t>
            </a:r>
            <a:r>
              <a:rPr lang="ja-JP" altLang="en-US" b="1" u="sng" dirty="0">
                <a:sym typeface="Wingdings" panose="05000000000000000000" pitchFamily="2" charset="2"/>
              </a:rPr>
              <a:t>詳細な超伝導空洞については道前さんの発表で。</a:t>
            </a:r>
            <a:endParaRPr kumimoji="1" lang="ja-JP" altLang="en-US" b="1" u="sng" dirty="0"/>
          </a:p>
        </p:txBody>
      </p:sp>
    </p:spTree>
    <p:extLst>
      <p:ext uri="{BB962C8B-B14F-4D97-AF65-F5344CB8AC3E}">
        <p14:creationId xmlns:p14="http://schemas.microsoft.com/office/powerpoint/2010/main" val="34157803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スライド番号プレースホルダ 1">
            <a:extLst>
              <a:ext uri="{FF2B5EF4-FFF2-40B4-BE49-F238E27FC236}">
                <a16:creationId xmlns:a16="http://schemas.microsoft.com/office/drawing/2014/main" id="{DFF72099-6BA2-D85C-4228-EC8414393E89}"/>
              </a:ext>
            </a:extLst>
          </p:cNvPr>
          <p:cNvSpPr>
            <a:spLocks noGrp="1"/>
          </p:cNvSpPr>
          <p:nvPr>
            <p:ph type="sldNum" sz="quarter" idx="12"/>
          </p:nvPr>
        </p:nvSpPr>
        <p:spPr>
          <a:xfrm>
            <a:off x="9448800" y="6550413"/>
            <a:ext cx="27432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fld id="{FB38A4CB-0881-4971-A4C8-0AF354B693A7}" type="slidenum">
              <a:rPr lang="ja-JP" altLang="en-US" smtClean="0"/>
              <a:pPr eaLnBrk="1" hangingPunct="1"/>
              <a:t>18</a:t>
            </a:fld>
            <a:endParaRPr lang="en-US" altLang="ja-JP" dirty="0"/>
          </a:p>
        </p:txBody>
      </p:sp>
      <p:sp>
        <p:nvSpPr>
          <p:cNvPr id="4100" name="タイトル 2">
            <a:extLst>
              <a:ext uri="{FF2B5EF4-FFF2-40B4-BE49-F238E27FC236}">
                <a16:creationId xmlns:a16="http://schemas.microsoft.com/office/drawing/2014/main" id="{9FB5970B-C6CF-73EF-93AF-4B58C57AACF7}"/>
              </a:ext>
            </a:extLst>
          </p:cNvPr>
          <p:cNvSpPr>
            <a:spLocks noGrp="1"/>
          </p:cNvSpPr>
          <p:nvPr>
            <p:ph type="title" idx="4294967295"/>
          </p:nvPr>
        </p:nvSpPr>
        <p:spPr>
          <a:xfrm>
            <a:off x="4484451" y="0"/>
            <a:ext cx="7149830" cy="476250"/>
          </a:xfrm>
        </p:spPr>
        <p:txBody>
          <a:bodyPr>
            <a:normAutofit fontScale="90000"/>
          </a:bodyPr>
          <a:lstStyle/>
          <a:p>
            <a:r>
              <a:rPr lang="ja-JP" altLang="en-US" sz="2400" dirty="0">
                <a:latin typeface="メイリオ" panose="020B0604030504040204" pitchFamily="50" charset="-128"/>
                <a:ea typeface="メイリオ" panose="020B0604030504040204" pitchFamily="50" charset="-128"/>
              </a:rPr>
              <a:t>２．</a:t>
            </a:r>
            <a:r>
              <a:rPr lang="en-US" altLang="ja-JP" sz="2400" dirty="0" err="1">
                <a:latin typeface="メイリオ" panose="020B0604030504040204" pitchFamily="50" charset="-128"/>
                <a:ea typeface="メイリオ" panose="020B0604030504040204" pitchFamily="50" charset="-128"/>
              </a:rPr>
              <a:t>syncrotron</a:t>
            </a:r>
            <a:r>
              <a:rPr lang="ja-JP" altLang="en-US" sz="2400" dirty="0">
                <a:latin typeface="メイリオ" panose="020B0604030504040204" pitchFamily="50" charset="-128"/>
                <a:ea typeface="メイリオ" panose="020B0604030504040204" pitchFamily="50" charset="-128"/>
              </a:rPr>
              <a:t>からなる円形加速器</a:t>
            </a:r>
            <a:r>
              <a:rPr lang="en-US" altLang="ja-JP" sz="2400" dirty="0">
                <a:latin typeface="メイリオ" panose="020B0604030504040204" pitchFamily="50" charset="-128"/>
                <a:ea typeface="メイリオ" panose="020B0604030504040204" pitchFamily="50" charset="-128"/>
              </a:rPr>
              <a:t>(Collider)</a:t>
            </a:r>
            <a:r>
              <a:rPr lang="ja-JP" altLang="en-US" sz="2400" dirty="0">
                <a:latin typeface="メイリオ" panose="020B0604030504040204" pitchFamily="50" charset="-128"/>
                <a:ea typeface="メイリオ" panose="020B0604030504040204" pitchFamily="50" charset="-128"/>
              </a:rPr>
              <a:t>と要素</a:t>
            </a:r>
          </a:p>
        </p:txBody>
      </p:sp>
      <p:grpSp>
        <p:nvGrpSpPr>
          <p:cNvPr id="4109" name="グループ化 4108">
            <a:extLst>
              <a:ext uri="{FF2B5EF4-FFF2-40B4-BE49-F238E27FC236}">
                <a16:creationId xmlns:a16="http://schemas.microsoft.com/office/drawing/2014/main" id="{546F308C-3D71-E1CE-074D-2DA1F865F300}"/>
              </a:ext>
            </a:extLst>
          </p:cNvPr>
          <p:cNvGrpSpPr/>
          <p:nvPr/>
        </p:nvGrpSpPr>
        <p:grpSpPr>
          <a:xfrm>
            <a:off x="7166877" y="401833"/>
            <a:ext cx="4911634" cy="5972212"/>
            <a:chOff x="7166877" y="401833"/>
            <a:chExt cx="4911634" cy="5972212"/>
          </a:xfrm>
        </p:grpSpPr>
        <p:grpSp>
          <p:nvGrpSpPr>
            <p:cNvPr id="5" name="グループ化 4">
              <a:extLst>
                <a:ext uri="{FF2B5EF4-FFF2-40B4-BE49-F238E27FC236}">
                  <a16:creationId xmlns:a16="http://schemas.microsoft.com/office/drawing/2014/main" id="{9010F74C-57E2-1E0F-850C-4E2AA1E8C2F2}"/>
                </a:ext>
              </a:extLst>
            </p:cNvPr>
            <p:cNvGrpSpPr/>
            <p:nvPr/>
          </p:nvGrpSpPr>
          <p:grpSpPr>
            <a:xfrm>
              <a:off x="7166877" y="2331588"/>
              <a:ext cx="4842847" cy="4042457"/>
              <a:chOff x="7122721" y="2547940"/>
              <a:chExt cx="4842847" cy="4042457"/>
            </a:xfrm>
          </p:grpSpPr>
          <p:pic>
            <p:nvPicPr>
              <p:cNvPr id="11" name="Picture 4" descr="C:\cygwin\home\sakai\desktop\picture\2004_ippan_koukai\siryou\P1010021.JPG">
                <a:extLst>
                  <a:ext uri="{FF2B5EF4-FFF2-40B4-BE49-F238E27FC236}">
                    <a16:creationId xmlns:a16="http://schemas.microsoft.com/office/drawing/2014/main" id="{E0D3A3D6-B70E-D64B-C01E-3507CF393A4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0582" y="2547940"/>
                <a:ext cx="2156135" cy="16171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cygwin\home\sakai\desktop\picture\2004_ippan_koukai\siryou\P1010020.JPG">
                <a:extLst>
                  <a:ext uri="{FF2B5EF4-FFF2-40B4-BE49-F238E27FC236}">
                    <a16:creationId xmlns:a16="http://schemas.microsoft.com/office/drawing/2014/main" id="{A424EAA6-102F-3EDE-E4F2-A75A65E2419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6752" y="2618686"/>
                <a:ext cx="2115398" cy="1586549"/>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92">
                <a:extLst>
                  <a:ext uri="{FF2B5EF4-FFF2-40B4-BE49-F238E27FC236}">
                    <a16:creationId xmlns:a16="http://schemas.microsoft.com/office/drawing/2014/main" id="{980FF380-36C0-083A-FA5C-F81C826A7A7C}"/>
                  </a:ext>
                </a:extLst>
              </p:cNvPr>
              <p:cNvSpPr txBox="1">
                <a:spLocks noChangeArrowheads="1"/>
              </p:cNvSpPr>
              <p:nvPr/>
            </p:nvSpPr>
            <p:spPr bwMode="auto">
              <a:xfrm>
                <a:off x="7505677" y="4174211"/>
                <a:ext cx="9540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四極電磁石</a:t>
                </a:r>
              </a:p>
            </p:txBody>
          </p:sp>
          <p:sp>
            <p:nvSpPr>
              <p:cNvPr id="20" name="テキスト ボックス 93">
                <a:extLst>
                  <a:ext uri="{FF2B5EF4-FFF2-40B4-BE49-F238E27FC236}">
                    <a16:creationId xmlns:a16="http://schemas.microsoft.com/office/drawing/2014/main" id="{C7EC22BE-E233-B044-AE5B-7F2664C03735}"/>
                  </a:ext>
                </a:extLst>
              </p:cNvPr>
              <p:cNvSpPr txBox="1">
                <a:spLocks noChangeArrowheads="1"/>
              </p:cNvSpPr>
              <p:nvPr/>
            </p:nvSpPr>
            <p:spPr bwMode="auto">
              <a:xfrm>
                <a:off x="10251662" y="4179496"/>
                <a:ext cx="954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六極電磁石</a:t>
                </a:r>
              </a:p>
            </p:txBody>
          </p:sp>
          <p:graphicFrame>
            <p:nvGraphicFramePr>
              <p:cNvPr id="22" name="Object 7">
                <a:extLst>
                  <a:ext uri="{FF2B5EF4-FFF2-40B4-BE49-F238E27FC236}">
                    <a16:creationId xmlns:a16="http://schemas.microsoft.com/office/drawing/2014/main" id="{5036E36E-64A6-4330-0A57-EBB1B70FF831}"/>
                  </a:ext>
                </a:extLst>
              </p:cNvPr>
              <p:cNvGraphicFramePr>
                <a:graphicFrameLocks noChangeAspect="1"/>
              </p:cNvGraphicFramePr>
              <p:nvPr/>
            </p:nvGraphicFramePr>
            <p:xfrm>
              <a:off x="7122721" y="4408774"/>
              <a:ext cx="2047594" cy="1635483"/>
            </p:xfrm>
            <a:graphic>
              <a:graphicData uri="http://schemas.openxmlformats.org/presentationml/2006/ole">
                <mc:AlternateContent xmlns:mc="http://schemas.openxmlformats.org/markup-compatibility/2006">
                  <mc:Choice xmlns:v="urn:schemas-microsoft-com:vml" Requires="v">
                    <p:oleObj name="CorelDRAW" r:id="rId4" imgW="2507760" imgH="2003400" progId="CorelDraw.Graphic.8">
                      <p:embed/>
                    </p:oleObj>
                  </mc:Choice>
                  <mc:Fallback>
                    <p:oleObj name="CorelDRAW" r:id="rId4" imgW="2507760" imgH="2003400" progId="CorelDraw.Graphic.8">
                      <p:embed/>
                      <p:pic>
                        <p:nvPicPr>
                          <p:cNvPr id="22" name="Object 7">
                            <a:extLst>
                              <a:ext uri="{FF2B5EF4-FFF2-40B4-BE49-F238E27FC236}">
                                <a16:creationId xmlns:a16="http://schemas.microsoft.com/office/drawing/2014/main" id="{5036E36E-64A6-4330-0A57-EBB1B70FF8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22721" y="4408774"/>
                            <a:ext cx="2047594" cy="1635483"/>
                          </a:xfrm>
                          <a:prstGeom prst="rect">
                            <a:avLst/>
                          </a:prstGeom>
                          <a:noFill/>
                          <a:ln>
                            <a:noFill/>
                          </a:ln>
                          <a:effectLst/>
                        </p:spPr>
                      </p:pic>
                    </p:oleObj>
                  </mc:Fallback>
                </mc:AlternateContent>
              </a:graphicData>
            </a:graphic>
          </p:graphicFrame>
          <p:cxnSp>
            <p:nvCxnSpPr>
              <p:cNvPr id="27" name="直線矢印コネクタ 26">
                <a:extLst>
                  <a:ext uri="{FF2B5EF4-FFF2-40B4-BE49-F238E27FC236}">
                    <a16:creationId xmlns:a16="http://schemas.microsoft.com/office/drawing/2014/main" id="{710592F1-5444-010D-A587-B2142A0A8F1E}"/>
                  </a:ext>
                </a:extLst>
              </p:cNvPr>
              <p:cNvCxnSpPr/>
              <p:nvPr/>
            </p:nvCxnSpPr>
            <p:spPr>
              <a:xfrm>
                <a:off x="8741804" y="4310149"/>
                <a:ext cx="0" cy="418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29" name="Object 7">
                <a:extLst>
                  <a:ext uri="{FF2B5EF4-FFF2-40B4-BE49-F238E27FC236}">
                    <a16:creationId xmlns:a16="http://schemas.microsoft.com/office/drawing/2014/main" id="{42A9E2C4-F5C1-E02B-8E72-E5E920A7E983}"/>
                  </a:ext>
                </a:extLst>
              </p:cNvPr>
              <p:cNvGraphicFramePr>
                <a:graphicFrameLocks noChangeAspect="1"/>
              </p:cNvGraphicFramePr>
              <p:nvPr/>
            </p:nvGraphicFramePr>
            <p:xfrm>
              <a:off x="9218478" y="4474244"/>
              <a:ext cx="2747090" cy="1504541"/>
            </p:xfrm>
            <a:graphic>
              <a:graphicData uri="http://schemas.openxmlformats.org/presentationml/2006/ole">
                <mc:AlternateContent xmlns:mc="http://schemas.openxmlformats.org/markup-compatibility/2006">
                  <mc:Choice xmlns:v="urn:schemas-microsoft-com:vml" Requires="v">
                    <p:oleObj name="CorelDRAW" r:id="rId6" imgW="3865320" imgH="2116440" progId="CorelDraw.Graphic.8">
                      <p:embed/>
                    </p:oleObj>
                  </mc:Choice>
                  <mc:Fallback>
                    <p:oleObj name="CorelDRAW" r:id="rId6" imgW="3865320" imgH="2116440" progId="CorelDraw.Graphic.8">
                      <p:embed/>
                      <p:pic>
                        <p:nvPicPr>
                          <p:cNvPr id="29" name="Object 7">
                            <a:extLst>
                              <a:ext uri="{FF2B5EF4-FFF2-40B4-BE49-F238E27FC236}">
                                <a16:creationId xmlns:a16="http://schemas.microsoft.com/office/drawing/2014/main" id="{42A9E2C4-F5C1-E02B-8E72-E5E920A7E9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18478" y="4474244"/>
                            <a:ext cx="2747090" cy="1504541"/>
                          </a:xfrm>
                          <a:prstGeom prst="rect">
                            <a:avLst/>
                          </a:prstGeom>
                          <a:noFill/>
                          <a:ln>
                            <a:noFill/>
                          </a:ln>
                          <a:effectLst/>
                        </p:spPr>
                      </p:pic>
                    </p:oleObj>
                  </mc:Fallback>
                </mc:AlternateContent>
              </a:graphicData>
            </a:graphic>
          </p:graphicFrame>
          <p:cxnSp>
            <p:nvCxnSpPr>
              <p:cNvPr id="31" name="直線矢印コネクタ 30">
                <a:extLst>
                  <a:ext uri="{FF2B5EF4-FFF2-40B4-BE49-F238E27FC236}">
                    <a16:creationId xmlns:a16="http://schemas.microsoft.com/office/drawing/2014/main" id="{E2D38120-820E-8C9F-1AE4-3D701852D2AB}"/>
                  </a:ext>
                </a:extLst>
              </p:cNvPr>
              <p:cNvCxnSpPr/>
              <p:nvPr/>
            </p:nvCxnSpPr>
            <p:spPr>
              <a:xfrm>
                <a:off x="11300520" y="4310149"/>
                <a:ext cx="0" cy="418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テキスト ボックス 81">
                <a:extLst>
                  <a:ext uri="{FF2B5EF4-FFF2-40B4-BE49-F238E27FC236}">
                    <a16:creationId xmlns:a16="http://schemas.microsoft.com/office/drawing/2014/main" id="{9E464F07-9643-A834-556E-4EEE74AA536B}"/>
                  </a:ext>
                </a:extLst>
              </p:cNvPr>
              <p:cNvSpPr txBox="1">
                <a:spLocks noChangeArrowheads="1"/>
              </p:cNvSpPr>
              <p:nvPr/>
            </p:nvSpPr>
            <p:spPr bwMode="auto">
              <a:xfrm>
                <a:off x="7178458" y="6067177"/>
                <a:ext cx="417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u="sng" dirty="0">
                    <a:latin typeface="メイリオ" panose="020B0604030504040204" pitchFamily="50" charset="-128"/>
                    <a:ea typeface="メイリオ" panose="020B0604030504040204" pitchFamily="50" charset="-128"/>
                  </a:rPr>
                  <a:t>電磁石をきれいに並べ</a:t>
                </a:r>
                <a:r>
                  <a:rPr lang="ja-JP" altLang="en-US" sz="1400" dirty="0">
                    <a:latin typeface="メイリオ" panose="020B0604030504040204" pitchFamily="50" charset="-128"/>
                    <a:ea typeface="メイリオ" panose="020B0604030504040204" pitchFamily="50" charset="-128"/>
                  </a:rPr>
                  <a:t>、加速器を作る。（これにより加速器の性能がきまる。</a:t>
                </a:r>
              </a:p>
            </p:txBody>
          </p:sp>
        </p:grpSp>
        <p:pic>
          <p:nvPicPr>
            <p:cNvPr id="56" name="Picture 4" descr="C:\cygwin\home\sakai\desktop\picture\2004_ippan_koukai\siryou\P1010022.JPG">
              <a:extLst>
                <a:ext uri="{FF2B5EF4-FFF2-40B4-BE49-F238E27FC236}">
                  <a16:creationId xmlns:a16="http://schemas.microsoft.com/office/drawing/2014/main" id="{4F2CE1B3-00C7-B812-594D-05D2B563940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99361" y="401833"/>
              <a:ext cx="1960123" cy="14700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7" name="Object 9">
              <a:extLst>
                <a:ext uri="{FF2B5EF4-FFF2-40B4-BE49-F238E27FC236}">
                  <a16:creationId xmlns:a16="http://schemas.microsoft.com/office/drawing/2014/main" id="{AAD500B7-74D3-2B73-1C43-C633977A0E5B}"/>
                </a:ext>
              </a:extLst>
            </p:cNvPr>
            <p:cNvGraphicFramePr>
              <a:graphicFrameLocks noChangeAspect="1"/>
            </p:cNvGraphicFramePr>
            <p:nvPr>
              <p:extLst>
                <p:ext uri="{D42A27DB-BD31-4B8C-83A1-F6EECF244321}">
                  <p14:modId xmlns:p14="http://schemas.microsoft.com/office/powerpoint/2010/main" val="1229805913"/>
                </p:ext>
              </p:extLst>
            </p:nvPr>
          </p:nvGraphicFramePr>
          <p:xfrm>
            <a:off x="9663238" y="507153"/>
            <a:ext cx="1445537" cy="1364772"/>
          </p:xfrm>
          <a:graphic>
            <a:graphicData uri="http://schemas.openxmlformats.org/presentationml/2006/ole">
              <mc:AlternateContent xmlns:mc="http://schemas.openxmlformats.org/markup-compatibility/2006">
                <mc:Choice xmlns:v="urn:schemas-microsoft-com:vml" Requires="v">
                  <p:oleObj name="CorelDRAW" r:id="rId9" imgW="2784240" imgH="2629080" progId="CorelDraw.Graphic.8">
                    <p:embed/>
                  </p:oleObj>
                </mc:Choice>
                <mc:Fallback>
                  <p:oleObj name="CorelDRAW" r:id="rId9" imgW="2784240" imgH="2629080" progId="CorelDraw.Graphic.8">
                    <p:embed/>
                    <p:pic>
                      <p:nvPicPr>
                        <p:cNvPr id="13321"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63238" y="507153"/>
                          <a:ext cx="1445537" cy="1364772"/>
                        </a:xfrm>
                        <a:prstGeom prst="rect">
                          <a:avLst/>
                        </a:prstGeom>
                        <a:solidFill>
                          <a:schemeClr val="bg1"/>
                        </a:solidFill>
                        <a:ln>
                          <a:noFill/>
                        </a:ln>
                        <a:effectLst/>
                      </p:spPr>
                    </p:pic>
                  </p:oleObj>
                </mc:Fallback>
              </mc:AlternateContent>
            </a:graphicData>
          </a:graphic>
        </p:graphicFrame>
        <p:graphicFrame>
          <p:nvGraphicFramePr>
            <p:cNvPr id="59" name="Object 10">
              <a:extLst>
                <a:ext uri="{FF2B5EF4-FFF2-40B4-BE49-F238E27FC236}">
                  <a16:creationId xmlns:a16="http://schemas.microsoft.com/office/drawing/2014/main" id="{A5C8F53E-06B5-7153-AC23-F22FBF096E58}"/>
                </a:ext>
              </a:extLst>
            </p:cNvPr>
            <p:cNvGraphicFramePr>
              <a:graphicFrameLocks noChangeAspect="1"/>
            </p:cNvGraphicFramePr>
            <p:nvPr>
              <p:extLst>
                <p:ext uri="{D42A27DB-BD31-4B8C-83A1-F6EECF244321}">
                  <p14:modId xmlns:p14="http://schemas.microsoft.com/office/powerpoint/2010/main" val="2817100362"/>
                </p:ext>
              </p:extLst>
            </p:nvPr>
          </p:nvGraphicFramePr>
          <p:xfrm>
            <a:off x="10949986" y="1120860"/>
            <a:ext cx="1128525" cy="987459"/>
          </p:xfrm>
          <a:graphic>
            <a:graphicData uri="http://schemas.openxmlformats.org/presentationml/2006/ole">
              <mc:AlternateContent xmlns:mc="http://schemas.openxmlformats.org/markup-compatibility/2006">
                <mc:Choice xmlns:v="urn:schemas-microsoft-com:vml" Requires="v">
                  <p:oleObj name="CorelDRAW" r:id="rId11" imgW="991440" imgH="867960" progId="CorelDraw.Graphic.8">
                    <p:embed/>
                  </p:oleObj>
                </mc:Choice>
                <mc:Fallback>
                  <p:oleObj name="CorelDRAW" r:id="rId11" imgW="991440" imgH="867960" progId="CorelDraw.Graphic.8">
                    <p:embed/>
                    <p:pic>
                      <p:nvPicPr>
                        <p:cNvPr id="13322"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949986" y="1120860"/>
                          <a:ext cx="1128525" cy="987459"/>
                        </a:xfrm>
                        <a:prstGeom prst="rect">
                          <a:avLst/>
                        </a:prstGeom>
                        <a:noFill/>
                        <a:ln>
                          <a:noFill/>
                        </a:ln>
                        <a:effectLst/>
                      </p:spPr>
                    </p:pic>
                  </p:oleObj>
                </mc:Fallback>
              </mc:AlternateContent>
            </a:graphicData>
          </a:graphic>
        </p:graphicFrame>
        <p:graphicFrame>
          <p:nvGraphicFramePr>
            <p:cNvPr id="60" name="Object 6">
              <a:extLst>
                <a:ext uri="{FF2B5EF4-FFF2-40B4-BE49-F238E27FC236}">
                  <a16:creationId xmlns:a16="http://schemas.microsoft.com/office/drawing/2014/main" id="{8F4ECA86-F3DE-039F-BC11-14F71B86B7FC}"/>
                </a:ext>
              </a:extLst>
            </p:cNvPr>
            <p:cNvGraphicFramePr>
              <a:graphicFrameLocks noChangeAspect="1"/>
            </p:cNvGraphicFramePr>
            <p:nvPr>
              <p:extLst>
                <p:ext uri="{D42A27DB-BD31-4B8C-83A1-F6EECF244321}">
                  <p14:modId xmlns:p14="http://schemas.microsoft.com/office/powerpoint/2010/main" val="1215790415"/>
                </p:ext>
              </p:extLst>
            </p:nvPr>
          </p:nvGraphicFramePr>
          <p:xfrm>
            <a:off x="11534905" y="1524085"/>
            <a:ext cx="504825" cy="404812"/>
          </p:xfrm>
          <a:graphic>
            <a:graphicData uri="http://schemas.openxmlformats.org/presentationml/2006/ole">
              <mc:AlternateContent xmlns:mc="http://schemas.openxmlformats.org/markup-compatibility/2006">
                <mc:Choice xmlns:v="urn:schemas-microsoft-com:vml" Requires="v">
                  <p:oleObj name="数式" r:id="rId13" imgW="164880" imgH="203040" progId="Equation.3">
                    <p:embed/>
                  </p:oleObj>
                </mc:Choice>
                <mc:Fallback>
                  <p:oleObj name="数式" r:id="rId13" imgW="164880" imgH="203040" progId="Equation.3">
                    <p:embed/>
                    <p:pic>
                      <p:nvPicPr>
                        <p:cNvPr id="10" name="Object 6"/>
                        <p:cNvPicPr>
                          <a:picLocks noChangeAspect="1" noChangeArrowheads="1"/>
                        </p:cNvPicPr>
                        <p:nvPr/>
                      </p:nvPicPr>
                      <p:blipFill>
                        <a:blip r:embed="rId14"/>
                        <a:srcRect/>
                        <a:stretch>
                          <a:fillRect/>
                        </a:stretch>
                      </p:blipFill>
                      <p:spPr bwMode="auto">
                        <a:xfrm>
                          <a:off x="11534905" y="1524085"/>
                          <a:ext cx="504825" cy="404812"/>
                        </a:xfrm>
                        <a:prstGeom prst="rect">
                          <a:avLst/>
                        </a:prstGeom>
                        <a:noFill/>
                        <a:ln>
                          <a:noFill/>
                        </a:ln>
                      </p:spPr>
                    </p:pic>
                  </p:oleObj>
                </mc:Fallback>
              </mc:AlternateContent>
            </a:graphicData>
          </a:graphic>
        </p:graphicFrame>
        <p:graphicFrame>
          <p:nvGraphicFramePr>
            <p:cNvPr id="62" name="Object 6">
              <a:extLst>
                <a:ext uri="{FF2B5EF4-FFF2-40B4-BE49-F238E27FC236}">
                  <a16:creationId xmlns:a16="http://schemas.microsoft.com/office/drawing/2014/main" id="{DDCE7D15-B9B2-38AD-64F9-9E83139C7F52}"/>
                </a:ext>
              </a:extLst>
            </p:cNvPr>
            <p:cNvGraphicFramePr>
              <a:graphicFrameLocks noChangeAspect="1"/>
            </p:cNvGraphicFramePr>
            <p:nvPr>
              <p:extLst>
                <p:ext uri="{D42A27DB-BD31-4B8C-83A1-F6EECF244321}">
                  <p14:modId xmlns:p14="http://schemas.microsoft.com/office/powerpoint/2010/main" val="4293110948"/>
                </p:ext>
              </p:extLst>
            </p:nvPr>
          </p:nvGraphicFramePr>
          <p:xfrm>
            <a:off x="11108775" y="1454190"/>
            <a:ext cx="387350" cy="354013"/>
          </p:xfrm>
          <a:graphic>
            <a:graphicData uri="http://schemas.openxmlformats.org/presentationml/2006/ole">
              <mc:AlternateContent xmlns:mc="http://schemas.openxmlformats.org/markup-compatibility/2006">
                <mc:Choice xmlns:v="urn:schemas-microsoft-com:vml" Requires="v">
                  <p:oleObj name="数式" r:id="rId15" imgW="126720" imgH="177480" progId="Equation.3">
                    <p:embed/>
                  </p:oleObj>
                </mc:Choice>
                <mc:Fallback>
                  <p:oleObj name="数式" r:id="rId15" imgW="126720" imgH="177480" progId="Equation.3">
                    <p:embed/>
                    <p:pic>
                      <p:nvPicPr>
                        <p:cNvPr id="14" name="Object 6"/>
                        <p:cNvPicPr>
                          <a:picLocks noChangeAspect="1" noChangeArrowheads="1"/>
                        </p:cNvPicPr>
                        <p:nvPr/>
                      </p:nvPicPr>
                      <p:blipFill>
                        <a:blip r:embed="rId16"/>
                        <a:srcRect/>
                        <a:stretch>
                          <a:fillRect/>
                        </a:stretch>
                      </p:blipFill>
                      <p:spPr bwMode="auto">
                        <a:xfrm>
                          <a:off x="11108775" y="1454190"/>
                          <a:ext cx="387350" cy="354013"/>
                        </a:xfrm>
                        <a:prstGeom prst="rect">
                          <a:avLst/>
                        </a:prstGeom>
                        <a:noFill/>
                        <a:ln>
                          <a:noFill/>
                        </a:ln>
                      </p:spPr>
                    </p:pic>
                  </p:oleObj>
                </mc:Fallback>
              </mc:AlternateContent>
            </a:graphicData>
          </a:graphic>
        </p:graphicFrame>
        <p:graphicFrame>
          <p:nvGraphicFramePr>
            <p:cNvPr id="63" name="Object 6">
              <a:extLst>
                <a:ext uri="{FF2B5EF4-FFF2-40B4-BE49-F238E27FC236}">
                  <a16:creationId xmlns:a16="http://schemas.microsoft.com/office/drawing/2014/main" id="{55205B00-955F-0B3F-4EB0-688C518AF25A}"/>
                </a:ext>
              </a:extLst>
            </p:cNvPr>
            <p:cNvGraphicFramePr>
              <a:graphicFrameLocks noChangeAspect="1"/>
            </p:cNvGraphicFramePr>
            <p:nvPr>
              <p:extLst>
                <p:ext uri="{D42A27DB-BD31-4B8C-83A1-F6EECF244321}">
                  <p14:modId xmlns:p14="http://schemas.microsoft.com/office/powerpoint/2010/main" val="960321624"/>
                </p:ext>
              </p:extLst>
            </p:nvPr>
          </p:nvGraphicFramePr>
          <p:xfrm>
            <a:off x="11108775" y="750850"/>
            <a:ext cx="465137" cy="403225"/>
          </p:xfrm>
          <a:graphic>
            <a:graphicData uri="http://schemas.openxmlformats.org/presentationml/2006/ole">
              <mc:AlternateContent xmlns:mc="http://schemas.openxmlformats.org/markup-compatibility/2006">
                <mc:Choice xmlns:v="urn:schemas-microsoft-com:vml" Requires="v">
                  <p:oleObj name="数式" r:id="rId17" imgW="152280" imgH="203040" progId="Equation.3">
                    <p:embed/>
                  </p:oleObj>
                </mc:Choice>
                <mc:Fallback>
                  <p:oleObj name="数式" r:id="rId17" imgW="152280" imgH="203040" progId="Equation.3">
                    <p:embed/>
                    <p:pic>
                      <p:nvPicPr>
                        <p:cNvPr id="15" name="Object 6"/>
                        <p:cNvPicPr>
                          <a:picLocks noChangeAspect="1" noChangeArrowheads="1"/>
                        </p:cNvPicPr>
                        <p:nvPr/>
                      </p:nvPicPr>
                      <p:blipFill>
                        <a:blip r:embed="rId18"/>
                        <a:srcRect/>
                        <a:stretch>
                          <a:fillRect/>
                        </a:stretch>
                      </p:blipFill>
                      <p:spPr bwMode="auto">
                        <a:xfrm>
                          <a:off x="11108775" y="750850"/>
                          <a:ext cx="465137" cy="403225"/>
                        </a:xfrm>
                        <a:prstGeom prst="rect">
                          <a:avLst/>
                        </a:prstGeom>
                        <a:noFill/>
                        <a:ln>
                          <a:noFill/>
                        </a:ln>
                      </p:spPr>
                    </p:pic>
                  </p:oleObj>
                </mc:Fallback>
              </mc:AlternateContent>
            </a:graphicData>
          </a:graphic>
        </p:graphicFrame>
        <p:cxnSp>
          <p:nvCxnSpPr>
            <p:cNvPr id="4098" name="直線矢印コネクタ 4097">
              <a:extLst>
                <a:ext uri="{FF2B5EF4-FFF2-40B4-BE49-F238E27FC236}">
                  <a16:creationId xmlns:a16="http://schemas.microsoft.com/office/drawing/2014/main" id="{8257209E-6AD8-6312-FBE4-CDC7DEAB27EC}"/>
                </a:ext>
              </a:extLst>
            </p:cNvPr>
            <p:cNvCxnSpPr/>
            <p:nvPr/>
          </p:nvCxnSpPr>
          <p:spPr>
            <a:xfrm>
              <a:off x="8528624" y="1331883"/>
              <a:ext cx="1416968" cy="3693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02" name="テキスト ボックス 4101">
              <a:extLst>
                <a:ext uri="{FF2B5EF4-FFF2-40B4-BE49-F238E27FC236}">
                  <a16:creationId xmlns:a16="http://schemas.microsoft.com/office/drawing/2014/main" id="{B7ADB886-4DE4-2A99-EEBB-DB6473CD76D4}"/>
                </a:ext>
              </a:extLst>
            </p:cNvPr>
            <p:cNvSpPr txBox="1"/>
            <p:nvPr/>
          </p:nvSpPr>
          <p:spPr>
            <a:xfrm>
              <a:off x="9296993" y="1248024"/>
              <a:ext cx="389850" cy="369332"/>
            </a:xfrm>
            <a:prstGeom prst="rect">
              <a:avLst/>
            </a:prstGeom>
            <a:noFill/>
          </p:spPr>
          <p:txBody>
            <a:bodyPr wrap="none" rtlCol="0">
              <a:spAutoFit/>
            </a:bodyPr>
            <a:lstStyle/>
            <a:p>
              <a:r>
                <a:rPr lang="en-US" altLang="ja-JP" dirty="0">
                  <a:solidFill>
                    <a:srgbClr val="FF0000"/>
                  </a:solidFill>
                </a:rPr>
                <a:t>e</a:t>
              </a:r>
              <a:r>
                <a:rPr kumimoji="1" lang="en-US" altLang="ja-JP" dirty="0">
                  <a:solidFill>
                    <a:srgbClr val="FF0000"/>
                  </a:solidFill>
                </a:rPr>
                <a:t>-</a:t>
              </a:r>
              <a:endParaRPr kumimoji="1" lang="ja-JP" altLang="en-US" dirty="0">
                <a:solidFill>
                  <a:srgbClr val="FF0000"/>
                </a:solidFill>
              </a:endParaRPr>
            </a:p>
          </p:txBody>
        </p:sp>
        <p:cxnSp>
          <p:nvCxnSpPr>
            <p:cNvPr id="4103" name="直線矢印コネクタ 4102">
              <a:extLst>
                <a:ext uri="{FF2B5EF4-FFF2-40B4-BE49-F238E27FC236}">
                  <a16:creationId xmlns:a16="http://schemas.microsoft.com/office/drawing/2014/main" id="{689DC678-A25E-2F9E-43BE-E846C6108561}"/>
                </a:ext>
              </a:extLst>
            </p:cNvPr>
            <p:cNvCxnSpPr/>
            <p:nvPr/>
          </p:nvCxnSpPr>
          <p:spPr>
            <a:xfrm>
              <a:off x="8607020" y="1369584"/>
              <a:ext cx="1061903" cy="533244"/>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104" name="テキスト ボックス 4103">
              <a:extLst>
                <a:ext uri="{FF2B5EF4-FFF2-40B4-BE49-F238E27FC236}">
                  <a16:creationId xmlns:a16="http://schemas.microsoft.com/office/drawing/2014/main" id="{4C024C44-6E36-63AD-3920-43E29547B911}"/>
                </a:ext>
              </a:extLst>
            </p:cNvPr>
            <p:cNvSpPr txBox="1"/>
            <p:nvPr/>
          </p:nvSpPr>
          <p:spPr>
            <a:xfrm>
              <a:off x="8480677" y="1670199"/>
              <a:ext cx="646331" cy="276999"/>
            </a:xfrm>
            <a:prstGeom prst="rect">
              <a:avLst/>
            </a:prstGeom>
            <a:solidFill>
              <a:schemeClr val="bg1"/>
            </a:solidFill>
          </p:spPr>
          <p:txBody>
            <a:bodyPr wrap="none" rtlCol="0">
              <a:spAutoFit/>
            </a:bodyPr>
            <a:lstStyle/>
            <a:p>
              <a:r>
                <a:rPr kumimoji="1" lang="ja-JP" altLang="en-US" sz="1200" dirty="0">
                  <a:solidFill>
                    <a:srgbClr val="0000FF"/>
                  </a:solidFill>
                </a:rPr>
                <a:t>放射光</a:t>
              </a:r>
            </a:p>
          </p:txBody>
        </p:sp>
        <p:sp>
          <p:nvSpPr>
            <p:cNvPr id="4106" name="テキスト ボックス 4105">
              <a:extLst>
                <a:ext uri="{FF2B5EF4-FFF2-40B4-BE49-F238E27FC236}">
                  <a16:creationId xmlns:a16="http://schemas.microsoft.com/office/drawing/2014/main" id="{B51A6771-009A-32C3-BF25-D6F1B49B9A4B}"/>
                </a:ext>
              </a:extLst>
            </p:cNvPr>
            <p:cNvSpPr txBox="1"/>
            <p:nvPr/>
          </p:nvSpPr>
          <p:spPr>
            <a:xfrm>
              <a:off x="7844925" y="1964145"/>
              <a:ext cx="1068994" cy="276999"/>
            </a:xfrm>
            <a:prstGeom prst="rect">
              <a:avLst/>
            </a:prstGeom>
            <a:noFill/>
          </p:spPr>
          <p:txBody>
            <a:bodyPr wrap="square">
              <a:spAutoFit/>
            </a:bodyPr>
            <a:lstStyle/>
            <a:p>
              <a:r>
                <a:rPr lang="ja-JP" altLang="en-US" sz="1200" dirty="0"/>
                <a:t>偏向電磁石</a:t>
              </a:r>
            </a:p>
          </p:txBody>
        </p:sp>
      </p:grpSp>
      <p:grpSp>
        <p:nvGrpSpPr>
          <p:cNvPr id="4111" name="グループ化 4110">
            <a:extLst>
              <a:ext uri="{FF2B5EF4-FFF2-40B4-BE49-F238E27FC236}">
                <a16:creationId xmlns:a16="http://schemas.microsoft.com/office/drawing/2014/main" id="{26CDE850-D51B-E8FC-B9B6-212E0AB0F2BC}"/>
              </a:ext>
            </a:extLst>
          </p:cNvPr>
          <p:cNvGrpSpPr/>
          <p:nvPr/>
        </p:nvGrpSpPr>
        <p:grpSpPr>
          <a:xfrm>
            <a:off x="6583817" y="6392318"/>
            <a:ext cx="5455913" cy="523220"/>
            <a:chOff x="6583817" y="6392318"/>
            <a:chExt cx="5455913" cy="523220"/>
          </a:xfrm>
        </p:grpSpPr>
        <p:cxnSp>
          <p:nvCxnSpPr>
            <p:cNvPr id="55" name="直線矢印コネクタ 54">
              <a:extLst>
                <a:ext uri="{FF2B5EF4-FFF2-40B4-BE49-F238E27FC236}">
                  <a16:creationId xmlns:a16="http://schemas.microsoft.com/office/drawing/2014/main" id="{6911F410-F050-003A-7C90-5BCEFB5CFCD4}"/>
                </a:ext>
              </a:extLst>
            </p:cNvPr>
            <p:cNvCxnSpPr>
              <a:cxnSpLocks/>
            </p:cNvCxnSpPr>
            <p:nvPr/>
          </p:nvCxnSpPr>
          <p:spPr>
            <a:xfrm flipH="1">
              <a:off x="6583817" y="6498702"/>
              <a:ext cx="948775" cy="0"/>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4108" name="テキスト ボックス 4107">
              <a:extLst>
                <a:ext uri="{FF2B5EF4-FFF2-40B4-BE49-F238E27FC236}">
                  <a16:creationId xmlns:a16="http://schemas.microsoft.com/office/drawing/2014/main" id="{EF8BD2C0-FAB4-7170-AC88-F44D2C4C8134}"/>
                </a:ext>
              </a:extLst>
            </p:cNvPr>
            <p:cNvSpPr txBox="1"/>
            <p:nvPr/>
          </p:nvSpPr>
          <p:spPr>
            <a:xfrm>
              <a:off x="7614812" y="6392318"/>
              <a:ext cx="4424918"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リング型の</a:t>
              </a:r>
              <a:r>
                <a:rPr kumimoji="1" lang="en-US" altLang="ja-JP" sz="1400" dirty="0">
                  <a:latin typeface="メイリオ" panose="020B0604030504040204" pitchFamily="50" charset="-128"/>
                  <a:ea typeface="メイリオ" panose="020B0604030504040204" pitchFamily="50" charset="-128"/>
                </a:rPr>
                <a:t>Super-KEKB</a:t>
              </a:r>
              <a:r>
                <a:rPr kumimoji="1" lang="ja-JP" altLang="en-US" sz="1400" dirty="0">
                  <a:latin typeface="メイリオ" panose="020B0604030504040204" pitchFamily="50" charset="-128"/>
                  <a:ea typeface="メイリオ" panose="020B0604030504040204" pitchFamily="50" charset="-128"/>
                </a:rPr>
                <a:t>や将来の</a:t>
              </a:r>
              <a:r>
                <a:rPr kumimoji="1" lang="en-US" altLang="ja-JP" sz="1400" dirty="0">
                  <a:latin typeface="メイリオ" panose="020B0604030504040204" pitchFamily="50" charset="-128"/>
                  <a:ea typeface="メイリオ" panose="020B0604030504040204" pitchFamily="50" charset="-128"/>
                </a:rPr>
                <a:t>FCC-ee</a:t>
              </a:r>
              <a:r>
                <a:rPr kumimoji="1" lang="ja-JP" altLang="en-US" sz="1400" dirty="0">
                  <a:latin typeface="メイリオ" panose="020B0604030504040204" pitchFamily="50" charset="-128"/>
                  <a:ea typeface="メイリオ" panose="020B0604030504040204" pitchFamily="50" charset="-128"/>
                </a:rPr>
                <a:t>などではこの低エミッタンスビームと衝突点を絞る技術が重要。</a:t>
              </a:r>
            </a:p>
          </p:txBody>
        </p:sp>
      </p:grpSp>
      <p:cxnSp>
        <p:nvCxnSpPr>
          <p:cNvPr id="4112" name="直線矢印コネクタ 4111">
            <a:extLst>
              <a:ext uri="{FF2B5EF4-FFF2-40B4-BE49-F238E27FC236}">
                <a16:creationId xmlns:a16="http://schemas.microsoft.com/office/drawing/2014/main" id="{9A956A0E-1E8E-E80D-33AD-BD7ED3BEAB51}"/>
              </a:ext>
            </a:extLst>
          </p:cNvPr>
          <p:cNvCxnSpPr>
            <a:cxnSpLocks/>
          </p:cNvCxnSpPr>
          <p:nvPr/>
        </p:nvCxnSpPr>
        <p:spPr>
          <a:xfrm flipH="1" flipV="1">
            <a:off x="1811339" y="2839454"/>
            <a:ext cx="138111" cy="506996"/>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115" name="グループ化 4114">
            <a:extLst>
              <a:ext uri="{FF2B5EF4-FFF2-40B4-BE49-F238E27FC236}">
                <a16:creationId xmlns:a16="http://schemas.microsoft.com/office/drawing/2014/main" id="{AF521789-50F5-952F-5349-55B65FC788B8}"/>
              </a:ext>
            </a:extLst>
          </p:cNvPr>
          <p:cNvGrpSpPr/>
          <p:nvPr/>
        </p:nvGrpSpPr>
        <p:grpSpPr>
          <a:xfrm>
            <a:off x="0" y="71052"/>
            <a:ext cx="7235822" cy="6819807"/>
            <a:chOff x="0" y="71052"/>
            <a:chExt cx="7235822" cy="6819807"/>
          </a:xfrm>
        </p:grpSpPr>
        <p:grpSp>
          <p:nvGrpSpPr>
            <p:cNvPr id="4110" name="グループ化 4109">
              <a:extLst>
                <a:ext uri="{FF2B5EF4-FFF2-40B4-BE49-F238E27FC236}">
                  <a16:creationId xmlns:a16="http://schemas.microsoft.com/office/drawing/2014/main" id="{50B8009A-A07D-5BE0-C1BF-E63FCD13C4B1}"/>
                </a:ext>
              </a:extLst>
            </p:cNvPr>
            <p:cNvGrpSpPr/>
            <p:nvPr/>
          </p:nvGrpSpPr>
          <p:grpSpPr>
            <a:xfrm>
              <a:off x="0" y="71052"/>
              <a:ext cx="7235822" cy="6819807"/>
              <a:chOff x="0" y="71052"/>
              <a:chExt cx="7235822" cy="6819807"/>
            </a:xfrm>
          </p:grpSpPr>
          <p:sp>
            <p:nvSpPr>
              <p:cNvPr id="45" name="テキスト ボックス 44">
                <a:extLst>
                  <a:ext uri="{FF2B5EF4-FFF2-40B4-BE49-F238E27FC236}">
                    <a16:creationId xmlns:a16="http://schemas.microsoft.com/office/drawing/2014/main" id="{6C4215BC-0CD9-9B8C-2FCD-AD2DC9D18044}"/>
                  </a:ext>
                </a:extLst>
              </p:cNvPr>
              <p:cNvSpPr txBox="1"/>
              <p:nvPr/>
            </p:nvSpPr>
            <p:spPr>
              <a:xfrm>
                <a:off x="184504" y="6306084"/>
                <a:ext cx="6399313" cy="584775"/>
              </a:xfrm>
              <a:prstGeom prst="rect">
                <a:avLst/>
              </a:prstGeom>
              <a:solidFill>
                <a:schemeClr val="bg1"/>
              </a:solid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初期ビームはばらばらで動き、絞れない。電子の場合、シンクトロンで質のいいビームを作る（</a:t>
                </a:r>
                <a:r>
                  <a:rPr lang="ja-JP" altLang="en-US" sz="1600" b="1" u="sng" dirty="0">
                    <a:latin typeface="メイリオ" panose="020B0604030504040204" pitchFamily="50" charset="-128"/>
                    <a:ea typeface="メイリオ" panose="020B0604030504040204" pitchFamily="50" charset="-128"/>
                  </a:rPr>
                  <a:t>低エミッタンスビーム</a:t>
                </a:r>
                <a:r>
                  <a:rPr lang="ja-JP" altLang="en-US"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grpSp>
            <p:nvGrpSpPr>
              <p:cNvPr id="4" name="グループ化 3">
                <a:extLst>
                  <a:ext uri="{FF2B5EF4-FFF2-40B4-BE49-F238E27FC236}">
                    <a16:creationId xmlns:a16="http://schemas.microsoft.com/office/drawing/2014/main" id="{FD0816CE-F6C1-1B96-8C5F-B2F60F09CE09}"/>
                  </a:ext>
                </a:extLst>
              </p:cNvPr>
              <p:cNvGrpSpPr/>
              <p:nvPr/>
            </p:nvGrpSpPr>
            <p:grpSpPr>
              <a:xfrm>
                <a:off x="0" y="71052"/>
                <a:ext cx="7235822" cy="6215483"/>
                <a:chOff x="0" y="71052"/>
                <a:chExt cx="7235822" cy="6215483"/>
              </a:xfrm>
            </p:grpSpPr>
            <p:pic>
              <p:nvPicPr>
                <p:cNvPr id="4101" name="Picture 2" descr="C:\Users\sakai\Desktop\work\presen\放射光第５回若手研究会\放射光学会_シンポジウム_130910\siryou\emittancs.jpg">
                  <a:extLst>
                    <a:ext uri="{FF2B5EF4-FFF2-40B4-BE49-F238E27FC236}">
                      <a16:creationId xmlns:a16="http://schemas.microsoft.com/office/drawing/2014/main" id="{CD01E6E7-024D-7673-75BB-4A78B47D5663}"/>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78213" y="3934646"/>
                  <a:ext cx="5656320" cy="213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円/楕円 11">
                  <a:extLst>
                    <a:ext uri="{FF2B5EF4-FFF2-40B4-BE49-F238E27FC236}">
                      <a16:creationId xmlns:a16="http://schemas.microsoft.com/office/drawing/2014/main" id="{46543DB6-6C72-7A51-9481-4DFFE59D01DF}"/>
                    </a:ext>
                  </a:extLst>
                </p:cNvPr>
                <p:cNvSpPr/>
                <p:nvPr/>
              </p:nvSpPr>
              <p:spPr>
                <a:xfrm>
                  <a:off x="1187450" y="655021"/>
                  <a:ext cx="2520950" cy="25209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39D09C82-7C67-6CC7-5021-90C1DB71AD32}"/>
                    </a:ext>
                  </a:extLst>
                </p:cNvPr>
                <p:cNvSpPr/>
                <p:nvPr/>
              </p:nvSpPr>
              <p:spPr>
                <a:xfrm>
                  <a:off x="2124075" y="2599709"/>
                  <a:ext cx="647700" cy="10795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5" name="直線矢印コネクタ 14">
                  <a:extLst>
                    <a:ext uri="{FF2B5EF4-FFF2-40B4-BE49-F238E27FC236}">
                      <a16:creationId xmlns:a16="http://schemas.microsoft.com/office/drawing/2014/main" id="{D523A3F8-D6FD-BCF4-92CF-CB1068C0A26E}"/>
                    </a:ext>
                  </a:extLst>
                </p:cNvPr>
                <p:cNvCxnSpPr/>
                <p:nvPr/>
              </p:nvCxnSpPr>
              <p:spPr>
                <a:xfrm>
                  <a:off x="2195514" y="2887046"/>
                  <a:ext cx="5048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FC7340E6-55E8-6945-B846-3883561736FE}"/>
                    </a:ext>
                  </a:extLst>
                </p:cNvPr>
                <p:cNvCxnSpPr/>
                <p:nvPr/>
              </p:nvCxnSpPr>
              <p:spPr>
                <a:xfrm>
                  <a:off x="2195514" y="3391871"/>
                  <a:ext cx="5048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9259EDE0-8562-06BF-0C3B-150F229BFCD0}"/>
                    </a:ext>
                  </a:extLst>
                </p:cNvPr>
                <p:cNvSpPr/>
                <p:nvPr/>
              </p:nvSpPr>
              <p:spPr>
                <a:xfrm>
                  <a:off x="5412666" y="1195387"/>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9" name="曲線コネクタ 18">
                  <a:extLst>
                    <a:ext uri="{FF2B5EF4-FFF2-40B4-BE49-F238E27FC236}">
                      <a16:creationId xmlns:a16="http://schemas.microsoft.com/office/drawing/2014/main" id="{BA8C2773-CBEA-98BA-EB2C-8AF4052659B5}"/>
                    </a:ext>
                  </a:extLst>
                </p:cNvPr>
                <p:cNvCxnSpPr/>
                <p:nvPr/>
              </p:nvCxnSpPr>
              <p:spPr>
                <a:xfrm flipV="1">
                  <a:off x="5701592" y="763587"/>
                  <a:ext cx="503237" cy="431800"/>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C54376B7-2F15-1F12-BBE2-F3A17B40F21A}"/>
                    </a:ext>
                  </a:extLst>
                </p:cNvPr>
                <p:cNvCxnSpPr/>
                <p:nvPr/>
              </p:nvCxnSpPr>
              <p:spPr>
                <a:xfrm flipH="1">
                  <a:off x="5052304" y="1411287"/>
                  <a:ext cx="288925" cy="21590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F6FF3064-798C-3CFC-9096-0F2FBEDD8B2C}"/>
                    </a:ext>
                  </a:extLst>
                </p:cNvPr>
                <p:cNvCxnSpPr/>
                <p:nvPr/>
              </p:nvCxnSpPr>
              <p:spPr>
                <a:xfrm>
                  <a:off x="5125329" y="1843087"/>
                  <a:ext cx="358775"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円/楕円 23">
                  <a:extLst>
                    <a:ext uri="{FF2B5EF4-FFF2-40B4-BE49-F238E27FC236}">
                      <a16:creationId xmlns:a16="http://schemas.microsoft.com/office/drawing/2014/main" id="{C2583AB8-9B60-69AA-CCAD-630D2E4B4D3F}"/>
                    </a:ext>
                  </a:extLst>
                </p:cNvPr>
                <p:cNvSpPr/>
                <p:nvPr/>
              </p:nvSpPr>
              <p:spPr>
                <a:xfrm>
                  <a:off x="5412666" y="1484312"/>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25" name="曲線コネクタ 24">
                  <a:extLst>
                    <a:ext uri="{FF2B5EF4-FFF2-40B4-BE49-F238E27FC236}">
                      <a16:creationId xmlns:a16="http://schemas.microsoft.com/office/drawing/2014/main" id="{BE384446-0471-672E-1DD0-B9D55A1449BC}"/>
                    </a:ext>
                  </a:extLst>
                </p:cNvPr>
                <p:cNvCxnSpPr/>
                <p:nvPr/>
              </p:nvCxnSpPr>
              <p:spPr>
                <a:xfrm flipV="1">
                  <a:off x="5701592" y="1123950"/>
                  <a:ext cx="719137" cy="360363"/>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630728FD-D329-2651-6BEF-C5E06F420ECF}"/>
                    </a:ext>
                  </a:extLst>
                </p:cNvPr>
                <p:cNvCxnSpPr>
                  <a:stCxn id="24" idx="3"/>
                </p:cNvCxnSpPr>
                <p:nvPr/>
              </p:nvCxnSpPr>
              <p:spPr>
                <a:xfrm flipH="1">
                  <a:off x="5052304" y="1668463"/>
                  <a:ext cx="392113" cy="174625"/>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65B48C7-6B48-07A3-A59D-E3D6095F5891}"/>
                    </a:ext>
                  </a:extLst>
                </p:cNvPr>
                <p:cNvCxnSpPr>
                  <a:endCxn id="24" idx="2"/>
                </p:cNvCxnSpPr>
                <p:nvPr/>
              </p:nvCxnSpPr>
              <p:spPr>
                <a:xfrm>
                  <a:off x="5125328" y="1592262"/>
                  <a:ext cx="28733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276C3B67-5959-4227-799A-C5325661BD09}"/>
                    </a:ext>
                  </a:extLst>
                </p:cNvPr>
                <p:cNvCxnSpPr/>
                <p:nvPr/>
              </p:nvCxnSpPr>
              <p:spPr>
                <a:xfrm>
                  <a:off x="4188704" y="2060574"/>
                  <a:ext cx="261468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8876B28-5570-AA64-BDC7-A6B61E6BB27D}"/>
                    </a:ext>
                  </a:extLst>
                </p:cNvPr>
                <p:cNvSpPr/>
                <p:nvPr/>
              </p:nvSpPr>
              <p:spPr>
                <a:xfrm rot="18990388">
                  <a:off x="1193800" y="2331421"/>
                  <a:ext cx="527050" cy="649288"/>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7D0C9575-0A37-3E79-B2C8-0A149B74A0EC}"/>
                    </a:ext>
                  </a:extLst>
                </p:cNvPr>
                <p:cNvSpPr/>
                <p:nvPr/>
              </p:nvSpPr>
              <p:spPr>
                <a:xfrm rot="1863271">
                  <a:off x="1173163" y="888385"/>
                  <a:ext cx="525462" cy="649287"/>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6" name="正方形/長方形 35">
                  <a:extLst>
                    <a:ext uri="{FF2B5EF4-FFF2-40B4-BE49-F238E27FC236}">
                      <a16:creationId xmlns:a16="http://schemas.microsoft.com/office/drawing/2014/main" id="{E148E718-589A-8B90-3631-17705B9C81B8}"/>
                    </a:ext>
                  </a:extLst>
                </p:cNvPr>
                <p:cNvSpPr/>
                <p:nvPr/>
              </p:nvSpPr>
              <p:spPr>
                <a:xfrm rot="7995478">
                  <a:off x="3068638" y="745509"/>
                  <a:ext cx="527050" cy="647700"/>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id="{9DF38467-CF5B-065F-5153-F94888842225}"/>
                    </a:ext>
                  </a:extLst>
                </p:cNvPr>
                <p:cNvSpPr/>
                <p:nvPr/>
              </p:nvSpPr>
              <p:spPr>
                <a:xfrm rot="12984686">
                  <a:off x="3200400" y="2259985"/>
                  <a:ext cx="527050" cy="649287"/>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19" name="テキスト ボックス 37">
                  <a:extLst>
                    <a:ext uri="{FF2B5EF4-FFF2-40B4-BE49-F238E27FC236}">
                      <a16:creationId xmlns:a16="http://schemas.microsoft.com/office/drawing/2014/main" id="{55C0DC16-CCD7-731A-1771-37D8D035EB57}"/>
                    </a:ext>
                  </a:extLst>
                </p:cNvPr>
                <p:cNvSpPr txBox="1">
                  <a:spLocks noChangeArrowheads="1"/>
                </p:cNvSpPr>
                <p:nvPr/>
              </p:nvSpPr>
              <p:spPr bwMode="auto">
                <a:xfrm>
                  <a:off x="5412666" y="476250"/>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solidFill>
                        <a:srgbClr val="0000FF"/>
                      </a:solidFill>
                      <a:latin typeface="メイリオ" panose="020B0604030504040204" pitchFamily="50" charset="-128"/>
                      <a:ea typeface="メイリオ" panose="020B0604030504040204" pitchFamily="50" charset="-128"/>
                    </a:rPr>
                    <a:t>放射光からの反跳</a:t>
                  </a:r>
                </a:p>
              </p:txBody>
            </p:sp>
            <p:sp>
              <p:nvSpPr>
                <p:cNvPr id="43" name="円/楕円 42">
                  <a:extLst>
                    <a:ext uri="{FF2B5EF4-FFF2-40B4-BE49-F238E27FC236}">
                      <a16:creationId xmlns:a16="http://schemas.microsoft.com/office/drawing/2014/main" id="{A59D3333-EFEE-1116-AE8A-568F41E23F12}"/>
                    </a:ext>
                  </a:extLst>
                </p:cNvPr>
                <p:cNvSpPr/>
                <p:nvPr/>
              </p:nvSpPr>
              <p:spPr>
                <a:xfrm>
                  <a:off x="5412666" y="1771649"/>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44" name="曲線コネクタ 43">
                  <a:extLst>
                    <a:ext uri="{FF2B5EF4-FFF2-40B4-BE49-F238E27FC236}">
                      <a16:creationId xmlns:a16="http://schemas.microsoft.com/office/drawing/2014/main" id="{6E9616E7-211D-2FED-228D-88BB5888ED17}"/>
                    </a:ext>
                  </a:extLst>
                </p:cNvPr>
                <p:cNvCxnSpPr/>
                <p:nvPr/>
              </p:nvCxnSpPr>
              <p:spPr>
                <a:xfrm flipV="1">
                  <a:off x="5628566" y="1484313"/>
                  <a:ext cx="863600" cy="358775"/>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922289C1-1EC7-33F4-524C-D2D6A1A5B984}"/>
                    </a:ext>
                  </a:extLst>
                </p:cNvPr>
                <p:cNvCxnSpPr/>
                <p:nvPr/>
              </p:nvCxnSpPr>
              <p:spPr>
                <a:xfrm flipV="1">
                  <a:off x="5125329" y="1916112"/>
                  <a:ext cx="142875" cy="431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23" name="テキスト ボックス 48">
                  <a:extLst>
                    <a:ext uri="{FF2B5EF4-FFF2-40B4-BE49-F238E27FC236}">
                      <a16:creationId xmlns:a16="http://schemas.microsoft.com/office/drawing/2014/main" id="{A01DDFC5-2C47-16DC-1BE3-2B663E6FA5D7}"/>
                    </a:ext>
                  </a:extLst>
                </p:cNvPr>
                <p:cNvSpPr txBox="1">
                  <a:spLocks noChangeArrowheads="1"/>
                </p:cNvSpPr>
                <p:nvPr/>
              </p:nvSpPr>
              <p:spPr bwMode="auto">
                <a:xfrm>
                  <a:off x="4260141" y="2347913"/>
                  <a:ext cx="1306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a:solidFill>
                        <a:srgbClr val="FF0000"/>
                      </a:solidFill>
                      <a:latin typeface="メイリオ" panose="020B0604030504040204" pitchFamily="50" charset="-128"/>
                      <a:ea typeface="メイリオ" panose="020B0604030504040204" pitchFamily="50" charset="-128"/>
                    </a:rPr>
                    <a:t>RF</a:t>
                  </a:r>
                  <a:r>
                    <a:rPr lang="ja-JP" altLang="en-US" sz="1400">
                      <a:solidFill>
                        <a:srgbClr val="FF0000"/>
                      </a:solidFill>
                      <a:latin typeface="メイリオ" panose="020B0604030504040204" pitchFamily="50" charset="-128"/>
                      <a:ea typeface="メイリオ" panose="020B0604030504040204" pitchFamily="50" charset="-128"/>
                    </a:rPr>
                    <a:t>による加速</a:t>
                  </a:r>
                </a:p>
              </p:txBody>
            </p:sp>
            <p:cxnSp>
              <p:nvCxnSpPr>
                <p:cNvPr id="51" name="曲線コネクタ 50">
                  <a:extLst>
                    <a:ext uri="{FF2B5EF4-FFF2-40B4-BE49-F238E27FC236}">
                      <a16:creationId xmlns:a16="http://schemas.microsoft.com/office/drawing/2014/main" id="{6D321321-E020-6EFE-A480-E2F0F328E365}"/>
                    </a:ext>
                  </a:extLst>
                </p:cNvPr>
                <p:cNvCxnSpPr/>
                <p:nvPr/>
              </p:nvCxnSpPr>
              <p:spPr>
                <a:xfrm rot="5400000" flipH="1" flipV="1">
                  <a:off x="3460750" y="1885334"/>
                  <a:ext cx="685800" cy="673100"/>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25" name="テキスト ボックス 55">
                  <a:extLst>
                    <a:ext uri="{FF2B5EF4-FFF2-40B4-BE49-F238E27FC236}">
                      <a16:creationId xmlns:a16="http://schemas.microsoft.com/office/drawing/2014/main" id="{A6C71AE4-FCB6-5CA5-7CA8-F98416E0F49A}"/>
                    </a:ext>
                  </a:extLst>
                </p:cNvPr>
                <p:cNvSpPr txBox="1">
                  <a:spLocks noChangeArrowheads="1"/>
                </p:cNvSpPr>
                <p:nvPr/>
              </p:nvSpPr>
              <p:spPr bwMode="auto">
                <a:xfrm>
                  <a:off x="5566909" y="2213812"/>
                  <a:ext cx="1622864" cy="738664"/>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latin typeface="メイリオ" panose="020B0604030504040204" pitchFamily="50" charset="-128"/>
                      <a:ea typeface="メイリオ" panose="020B0604030504040204" pitchFamily="50" charset="-128"/>
                    </a:rPr>
                    <a:t>放射減衰によりビームの横方向の運動が揃ってくる。</a:t>
                  </a:r>
                  <a:endParaRPr lang="ja-JP" altLang="en-US" sz="1400" dirty="0">
                    <a:solidFill>
                      <a:srgbClr val="FF0000"/>
                    </a:solidFill>
                    <a:latin typeface="メイリオ" panose="020B0604030504040204" pitchFamily="50" charset="-128"/>
                    <a:ea typeface="メイリオ" panose="020B0604030504040204" pitchFamily="50" charset="-128"/>
                  </a:endParaRPr>
                </a:p>
              </p:txBody>
            </p:sp>
            <p:cxnSp>
              <p:nvCxnSpPr>
                <p:cNvPr id="58" name="直線矢印コネクタ 57">
                  <a:extLst>
                    <a:ext uri="{FF2B5EF4-FFF2-40B4-BE49-F238E27FC236}">
                      <a16:creationId xmlns:a16="http://schemas.microsoft.com/office/drawing/2014/main" id="{8FEC093E-1D7A-09CB-3B8E-6650F627AFCF}"/>
                    </a:ext>
                  </a:extLst>
                </p:cNvPr>
                <p:cNvCxnSpPr/>
                <p:nvPr/>
              </p:nvCxnSpPr>
              <p:spPr>
                <a:xfrm flipV="1">
                  <a:off x="4549066" y="763587"/>
                  <a:ext cx="0" cy="12239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27" name="テキスト ボックス 58">
                  <a:extLst>
                    <a:ext uri="{FF2B5EF4-FFF2-40B4-BE49-F238E27FC236}">
                      <a16:creationId xmlns:a16="http://schemas.microsoft.com/office/drawing/2014/main" id="{87AA517F-C006-F9C3-278C-2F77717DEB38}"/>
                    </a:ext>
                  </a:extLst>
                </p:cNvPr>
                <p:cNvSpPr txBox="1">
                  <a:spLocks noChangeArrowheads="1"/>
                </p:cNvSpPr>
                <p:nvPr/>
              </p:nvSpPr>
              <p:spPr bwMode="auto">
                <a:xfrm>
                  <a:off x="3901366" y="547688"/>
                  <a:ext cx="13276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latin typeface="メイリオ" panose="020B0604030504040204" pitchFamily="50" charset="-128"/>
                      <a:ea typeface="メイリオ" panose="020B0604030504040204" pitchFamily="50" charset="-128"/>
                    </a:rPr>
                    <a:t>横方向の位置</a:t>
                  </a:r>
                  <a:r>
                    <a:rPr lang="en-US" altLang="ja-JP" sz="1200">
                      <a:latin typeface="メイリオ" panose="020B0604030504040204" pitchFamily="50" charset="-128"/>
                      <a:ea typeface="メイリオ" panose="020B0604030504040204" pitchFamily="50" charset="-128"/>
                    </a:rPr>
                    <a:t>(x)</a:t>
                  </a:r>
                  <a:endParaRPr lang="ja-JP" altLang="en-US" sz="1200">
                    <a:latin typeface="メイリオ" panose="020B0604030504040204" pitchFamily="50" charset="-128"/>
                    <a:ea typeface="メイリオ" panose="020B0604030504040204" pitchFamily="50" charset="-128"/>
                  </a:endParaRPr>
                </a:p>
              </p:txBody>
            </p:sp>
            <p:cxnSp>
              <p:nvCxnSpPr>
                <p:cNvPr id="61" name="直線矢印コネクタ 60">
                  <a:extLst>
                    <a:ext uri="{FF2B5EF4-FFF2-40B4-BE49-F238E27FC236}">
                      <a16:creationId xmlns:a16="http://schemas.microsoft.com/office/drawing/2014/main" id="{38BAAC42-15E9-7DDE-FC06-55625FDF4F53}"/>
                    </a:ext>
                  </a:extLst>
                </p:cNvPr>
                <p:cNvCxnSpPr/>
                <p:nvPr/>
              </p:nvCxnSpPr>
              <p:spPr>
                <a:xfrm flipH="1">
                  <a:off x="5196766" y="763587"/>
                  <a:ext cx="360362" cy="64770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02F0B1E8-18CE-70E2-6DD6-AD5FFAEE1B0E}"/>
                    </a:ext>
                  </a:extLst>
                </p:cNvPr>
                <p:cNvCxnSpPr/>
                <p:nvPr/>
              </p:nvCxnSpPr>
              <p:spPr>
                <a:xfrm>
                  <a:off x="6781091" y="1052512"/>
                  <a:ext cx="0" cy="863600"/>
                </a:xfrm>
                <a:prstGeom prst="straightConnector1">
                  <a:avLst/>
                </a:prstGeom>
                <a:ln>
                  <a:solidFill>
                    <a:srgbClr val="00B0F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8" name="曲線コネクタ 67">
                  <a:extLst>
                    <a:ext uri="{FF2B5EF4-FFF2-40B4-BE49-F238E27FC236}">
                      <a16:creationId xmlns:a16="http://schemas.microsoft.com/office/drawing/2014/main" id="{D73F310A-E153-F1EB-3E09-9D8075475F0E}"/>
                    </a:ext>
                  </a:extLst>
                </p:cNvPr>
                <p:cNvCxnSpPr/>
                <p:nvPr/>
              </p:nvCxnSpPr>
              <p:spPr>
                <a:xfrm rot="16200000" flipV="1">
                  <a:off x="2843213" y="512147"/>
                  <a:ext cx="649288" cy="503237"/>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右矢印 70">
                  <a:extLst>
                    <a:ext uri="{FF2B5EF4-FFF2-40B4-BE49-F238E27FC236}">
                      <a16:creationId xmlns:a16="http://schemas.microsoft.com/office/drawing/2014/main" id="{B2A53031-254E-49D4-C38F-50B9921FE89D}"/>
                    </a:ext>
                  </a:extLst>
                </p:cNvPr>
                <p:cNvSpPr/>
                <p:nvPr/>
              </p:nvSpPr>
              <p:spPr>
                <a:xfrm>
                  <a:off x="3061603" y="5059793"/>
                  <a:ext cx="576263" cy="287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33" name="テキスト ボックス 71">
                  <a:extLst>
                    <a:ext uri="{FF2B5EF4-FFF2-40B4-BE49-F238E27FC236}">
                      <a16:creationId xmlns:a16="http://schemas.microsoft.com/office/drawing/2014/main" id="{E5495F3D-1BA8-BAB4-6865-D193C1A12F9D}"/>
                    </a:ext>
                  </a:extLst>
                </p:cNvPr>
                <p:cNvSpPr txBox="1">
                  <a:spLocks noChangeArrowheads="1"/>
                </p:cNvSpPr>
                <p:nvPr/>
              </p:nvSpPr>
              <p:spPr bwMode="auto">
                <a:xfrm>
                  <a:off x="3206065" y="4627993"/>
                  <a:ext cx="3118098" cy="307777"/>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latin typeface="メイリオ" panose="020B0604030504040204" pitchFamily="50" charset="-128"/>
                      <a:ea typeface="メイリオ" panose="020B0604030504040204" pitchFamily="50" charset="-128"/>
                    </a:rPr>
                    <a:t>減衰</a:t>
                  </a:r>
                  <a:r>
                    <a:rPr lang="en-US" altLang="ja-JP" sz="1400">
                      <a:latin typeface="メイリオ" panose="020B0604030504040204" pitchFamily="50" charset="-128"/>
                      <a:ea typeface="メイリオ" panose="020B0604030504040204" pitchFamily="50" charset="-128"/>
                    </a:rPr>
                    <a:t>(ms</a:t>
                  </a:r>
                  <a:r>
                    <a:rPr lang="ja-JP" altLang="en-US" sz="1400">
                      <a:latin typeface="メイリオ" panose="020B0604030504040204" pitchFamily="50" charset="-128"/>
                      <a:ea typeface="メイリオ" panose="020B0604030504040204" pitchFamily="50" charset="-128"/>
                    </a:rPr>
                    <a:t>オーダー</a:t>
                  </a:r>
                  <a:r>
                    <a:rPr lang="en-US" altLang="ja-JP" sz="1400">
                      <a:latin typeface="メイリオ" panose="020B0604030504040204" pitchFamily="50" charset="-128"/>
                      <a:ea typeface="メイリオ" panose="020B0604030504040204" pitchFamily="50" charset="-128"/>
                    </a:rPr>
                    <a:t>(1000turn</a:t>
                  </a:r>
                  <a:r>
                    <a:rPr lang="ja-JP" altLang="en-US" sz="1400">
                      <a:latin typeface="メイリオ" panose="020B0604030504040204" pitchFamily="50" charset="-128"/>
                      <a:ea typeface="メイリオ" panose="020B0604030504040204" pitchFamily="50" charset="-128"/>
                    </a:rPr>
                    <a:t>程度</a:t>
                  </a:r>
                  <a:r>
                    <a:rPr lang="en-US" altLang="ja-JP" sz="1400">
                      <a:latin typeface="メイリオ" panose="020B0604030504040204" pitchFamily="50" charset="-128"/>
                      <a:ea typeface="メイリオ" panose="020B0604030504040204" pitchFamily="50" charset="-128"/>
                    </a:rPr>
                    <a:t>)</a:t>
                  </a:r>
                  <a:r>
                    <a:rPr lang="ja-JP" altLang="en-US" sz="1400">
                      <a:latin typeface="メイリオ" panose="020B0604030504040204" pitchFamily="50" charset="-128"/>
                      <a:ea typeface="メイリオ" panose="020B0604030504040204" pitchFamily="50" charset="-128"/>
                    </a:rPr>
                    <a:t>）</a:t>
                  </a:r>
                </a:p>
              </p:txBody>
            </p:sp>
            <p:cxnSp>
              <p:nvCxnSpPr>
                <p:cNvPr id="74" name="曲線コネクタ 73">
                  <a:extLst>
                    <a:ext uri="{FF2B5EF4-FFF2-40B4-BE49-F238E27FC236}">
                      <a16:creationId xmlns:a16="http://schemas.microsoft.com/office/drawing/2014/main" id="{F4022CC2-391E-D20C-4577-204109F95423}"/>
                    </a:ext>
                  </a:extLst>
                </p:cNvPr>
                <p:cNvCxnSpPr/>
                <p:nvPr/>
              </p:nvCxnSpPr>
              <p:spPr>
                <a:xfrm rot="5400000">
                  <a:off x="719138" y="1339234"/>
                  <a:ext cx="792162" cy="576262"/>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曲線コネクタ 75">
                  <a:extLst>
                    <a:ext uri="{FF2B5EF4-FFF2-40B4-BE49-F238E27FC236}">
                      <a16:creationId xmlns:a16="http://schemas.microsoft.com/office/drawing/2014/main" id="{A5BA93B0-6997-AA3D-23A3-8CD4CCFDA866}"/>
                    </a:ext>
                  </a:extLst>
                </p:cNvPr>
                <p:cNvCxnSpPr/>
                <p:nvPr/>
              </p:nvCxnSpPr>
              <p:spPr>
                <a:xfrm rot="16200000" flipH="1">
                  <a:off x="1367632" y="2635428"/>
                  <a:ext cx="576262" cy="504825"/>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36" name="テキスト ボックス 77">
                  <a:extLst>
                    <a:ext uri="{FF2B5EF4-FFF2-40B4-BE49-F238E27FC236}">
                      <a16:creationId xmlns:a16="http://schemas.microsoft.com/office/drawing/2014/main" id="{ADA74F48-4B59-1DA0-4757-1D03060C3038}"/>
                    </a:ext>
                  </a:extLst>
                </p:cNvPr>
                <p:cNvSpPr txBox="1">
                  <a:spLocks noChangeArrowheads="1"/>
                </p:cNvSpPr>
                <p:nvPr/>
              </p:nvSpPr>
              <p:spPr bwMode="auto">
                <a:xfrm>
                  <a:off x="179389" y="101538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latin typeface="メイリオ" panose="020B0604030504040204" pitchFamily="50" charset="-128"/>
                      <a:ea typeface="メイリオ" panose="020B0604030504040204" pitchFamily="50" charset="-128"/>
                    </a:rPr>
                    <a:t>偏向電磁石</a:t>
                  </a:r>
                </a:p>
              </p:txBody>
            </p:sp>
            <p:cxnSp>
              <p:nvCxnSpPr>
                <p:cNvPr id="80" name="直線矢印コネクタ 79">
                  <a:extLst>
                    <a:ext uri="{FF2B5EF4-FFF2-40B4-BE49-F238E27FC236}">
                      <a16:creationId xmlns:a16="http://schemas.microsoft.com/office/drawing/2014/main" id="{1706150E-B471-0F61-0DDD-2C855ED98C5E}"/>
                    </a:ext>
                  </a:extLst>
                </p:cNvPr>
                <p:cNvCxnSpPr/>
                <p:nvPr/>
              </p:nvCxnSpPr>
              <p:spPr>
                <a:xfrm flipV="1">
                  <a:off x="323850" y="1952010"/>
                  <a:ext cx="431800" cy="5032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38" name="テキスト ボックス 80">
                  <a:extLst>
                    <a:ext uri="{FF2B5EF4-FFF2-40B4-BE49-F238E27FC236}">
                      <a16:creationId xmlns:a16="http://schemas.microsoft.com/office/drawing/2014/main" id="{8544A1C4-9C1C-F19D-C5B0-D6F2E087E3F9}"/>
                    </a:ext>
                  </a:extLst>
                </p:cNvPr>
                <p:cNvSpPr txBox="1">
                  <a:spLocks noChangeArrowheads="1"/>
                </p:cNvSpPr>
                <p:nvPr/>
              </p:nvSpPr>
              <p:spPr bwMode="auto">
                <a:xfrm>
                  <a:off x="0" y="2528271"/>
                  <a:ext cx="877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solidFill>
                        <a:srgbClr val="FF0000"/>
                      </a:solidFill>
                      <a:latin typeface="メイリオ" panose="020B0604030504040204" pitchFamily="50" charset="-128"/>
                      <a:ea typeface="メイリオ" panose="020B0604030504040204" pitchFamily="50" charset="-128"/>
                    </a:rPr>
                    <a:t>放射光</a:t>
                  </a:r>
                </a:p>
              </p:txBody>
            </p:sp>
            <p:sp>
              <p:nvSpPr>
                <p:cNvPr id="4139" name="テキスト ボックス 81">
                  <a:extLst>
                    <a:ext uri="{FF2B5EF4-FFF2-40B4-BE49-F238E27FC236}">
                      <a16:creationId xmlns:a16="http://schemas.microsoft.com/office/drawing/2014/main" id="{2843B98F-D933-D8A8-E132-AAF4895FA704}"/>
                    </a:ext>
                  </a:extLst>
                </p:cNvPr>
                <p:cNvSpPr txBox="1">
                  <a:spLocks noChangeArrowheads="1"/>
                </p:cNvSpPr>
                <p:nvPr/>
              </p:nvSpPr>
              <p:spPr bwMode="auto">
                <a:xfrm>
                  <a:off x="1763713" y="2239347"/>
                  <a:ext cx="1463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dirty="0">
                      <a:latin typeface="メイリオ" panose="020B0604030504040204" pitchFamily="50" charset="-128"/>
                      <a:ea typeface="メイリオ" panose="020B0604030504040204" pitchFamily="50" charset="-128"/>
                    </a:rPr>
                    <a:t>RF(</a:t>
                  </a:r>
                  <a:r>
                    <a:rPr lang="ja-JP" altLang="en-US" sz="1400" dirty="0">
                      <a:latin typeface="メイリオ" panose="020B0604030504040204" pitchFamily="50" charset="-128"/>
                      <a:ea typeface="メイリオ" panose="020B0604030504040204" pitchFamily="50" charset="-128"/>
                    </a:rPr>
                    <a:t>高周波</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空洞</a:t>
                  </a:r>
                </a:p>
              </p:txBody>
            </p:sp>
            <p:sp>
              <p:nvSpPr>
                <p:cNvPr id="4140" name="テキスト ボックス 82">
                  <a:extLst>
                    <a:ext uri="{FF2B5EF4-FFF2-40B4-BE49-F238E27FC236}">
                      <a16:creationId xmlns:a16="http://schemas.microsoft.com/office/drawing/2014/main" id="{FCAE9702-AEBB-5F80-90DF-809FC7446267}"/>
                    </a:ext>
                  </a:extLst>
                </p:cNvPr>
                <p:cNvSpPr txBox="1">
                  <a:spLocks noChangeArrowheads="1"/>
                </p:cNvSpPr>
                <p:nvPr/>
              </p:nvSpPr>
              <p:spPr bwMode="auto">
                <a:xfrm>
                  <a:off x="629350" y="5630696"/>
                  <a:ext cx="2802506" cy="646331"/>
                </a:xfrm>
                <a:prstGeom prst="rect">
                  <a:avLst/>
                </a:prstGeom>
                <a:solidFill>
                  <a:srgbClr val="FFFF66"/>
                </a:solidFill>
                <a:ln>
                  <a:noFill/>
                </a:ln>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dirty="0">
                      <a:latin typeface="メイリオ" panose="020B0604030504040204" pitchFamily="50" charset="-128"/>
                      <a:ea typeface="メイリオ" panose="020B0604030504040204" pitchFamily="50" charset="-128"/>
                    </a:rPr>
                    <a:t>入射ビーム（ばらばら）</a:t>
                  </a:r>
                  <a:endParaRPr lang="en-US" altLang="ja-JP" dirty="0">
                    <a:latin typeface="メイリオ" panose="020B0604030504040204" pitchFamily="50" charset="-128"/>
                    <a:ea typeface="メイリオ" panose="020B0604030504040204" pitchFamily="50" charset="-128"/>
                  </a:endParaRPr>
                </a:p>
                <a:p>
                  <a:pPr algn="ctr" eaLnBrk="1" hangingPunct="1"/>
                  <a:r>
                    <a:rPr lang="ja-JP" altLang="en-US" dirty="0">
                      <a:latin typeface="メイリオ" panose="020B0604030504040204" pitchFamily="50" charset="-128"/>
                      <a:ea typeface="メイリオ" panose="020B0604030504040204" pitchFamily="50" charset="-128"/>
                    </a:rPr>
                    <a:t>（高いエミッタンス）</a:t>
                  </a:r>
                  <a:endParaRPr lang="en-US" altLang="ja-JP" dirty="0">
                    <a:latin typeface="メイリオ" panose="020B0604030504040204" pitchFamily="50" charset="-128"/>
                    <a:ea typeface="メイリオ" panose="020B0604030504040204" pitchFamily="50" charset="-128"/>
                  </a:endParaRPr>
                </a:p>
              </p:txBody>
            </p:sp>
            <p:sp>
              <p:nvSpPr>
                <p:cNvPr id="4141" name="テキスト ボックス 83">
                  <a:extLst>
                    <a:ext uri="{FF2B5EF4-FFF2-40B4-BE49-F238E27FC236}">
                      <a16:creationId xmlns:a16="http://schemas.microsoft.com/office/drawing/2014/main" id="{5446C7E3-88D0-447F-9186-5A9BF00C3513}"/>
                    </a:ext>
                  </a:extLst>
                </p:cNvPr>
                <p:cNvSpPr txBox="1">
                  <a:spLocks noChangeArrowheads="1"/>
                </p:cNvSpPr>
                <p:nvPr/>
              </p:nvSpPr>
              <p:spPr bwMode="auto">
                <a:xfrm>
                  <a:off x="3495590" y="5640204"/>
                  <a:ext cx="2954655" cy="646331"/>
                </a:xfrm>
                <a:prstGeom prst="rect">
                  <a:avLst/>
                </a:prstGeom>
                <a:solidFill>
                  <a:srgbClr val="FFFF66"/>
                </a:solidFill>
                <a:ln>
                  <a:noFill/>
                </a:ln>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latin typeface="メイリオ" panose="020B0604030504040204" pitchFamily="50" charset="-128"/>
                      <a:ea typeface="メイリオ" panose="020B0604030504040204" pitchFamily="50" charset="-128"/>
                    </a:rPr>
                    <a:t>リング内の平衡状態ビーム</a:t>
                  </a:r>
                  <a:endParaRPr lang="en-US" altLang="ja-JP" dirty="0">
                    <a:latin typeface="メイリオ" panose="020B0604030504040204" pitchFamily="50" charset="-128"/>
                    <a:ea typeface="メイリオ" panose="020B0604030504040204" pitchFamily="50" charset="-128"/>
                  </a:endParaRPr>
                </a:p>
                <a:p>
                  <a:pPr eaLnBrk="1" hangingPunct="1"/>
                  <a:r>
                    <a:rPr lang="ja-JP" altLang="en-US" dirty="0">
                      <a:latin typeface="メイリオ" panose="020B0604030504040204" pitchFamily="50" charset="-128"/>
                      <a:ea typeface="メイリオ" panose="020B0604030504040204" pitchFamily="50" charset="-128"/>
                    </a:rPr>
                    <a:t>（低いエミッタンス）</a:t>
                  </a:r>
                </a:p>
              </p:txBody>
            </p:sp>
            <p:sp>
              <p:nvSpPr>
                <p:cNvPr id="4142" name="テキスト ボックス 84">
                  <a:extLst>
                    <a:ext uri="{FF2B5EF4-FFF2-40B4-BE49-F238E27FC236}">
                      <a16:creationId xmlns:a16="http://schemas.microsoft.com/office/drawing/2014/main" id="{B09A355A-5BD0-34F3-31AC-CE96695D6B3B}"/>
                    </a:ext>
                  </a:extLst>
                </p:cNvPr>
                <p:cNvSpPr txBox="1">
                  <a:spLocks noChangeArrowheads="1"/>
                </p:cNvSpPr>
                <p:nvPr/>
              </p:nvSpPr>
              <p:spPr bwMode="auto">
                <a:xfrm>
                  <a:off x="4980867" y="979488"/>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メイリオ" panose="020B0604030504040204" pitchFamily="50" charset="-128"/>
                      <a:ea typeface="メイリオ" panose="020B0604030504040204" pitchFamily="50" charset="-128"/>
                    </a:rPr>
                    <a:t>e-</a:t>
                  </a:r>
                  <a:endParaRPr lang="ja-JP" altLang="en-US">
                    <a:latin typeface="メイリオ" panose="020B0604030504040204" pitchFamily="50" charset="-128"/>
                    <a:ea typeface="メイリオ" panose="020B0604030504040204" pitchFamily="50" charset="-128"/>
                  </a:endParaRPr>
                </a:p>
              </p:txBody>
            </p:sp>
            <p:sp>
              <p:nvSpPr>
                <p:cNvPr id="4143" name="正方形/長方形 86">
                  <a:extLst>
                    <a:ext uri="{FF2B5EF4-FFF2-40B4-BE49-F238E27FC236}">
                      <a16:creationId xmlns:a16="http://schemas.microsoft.com/office/drawing/2014/main" id="{0710CE33-D39A-EF67-4275-EC35C8F90617}"/>
                    </a:ext>
                  </a:extLst>
                </p:cNvPr>
                <p:cNvSpPr>
                  <a:spLocks noChangeArrowheads="1"/>
                </p:cNvSpPr>
                <p:nvPr/>
              </p:nvSpPr>
              <p:spPr bwMode="auto">
                <a:xfrm>
                  <a:off x="3846456" y="3034529"/>
                  <a:ext cx="338936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latin typeface="メイリオ" panose="020B0604030504040204" pitchFamily="50" charset="-128"/>
                      <a:ea typeface="メイリオ" panose="020B0604030504040204" pitchFamily="50" charset="-128"/>
                    </a:rPr>
                    <a:t>質のいいビーム生成にはリングが必要。</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コライダー放射光リング、ダンピングリング）</a:t>
                  </a:r>
                  <a:endParaRPr lang="en-US" altLang="ja-JP" dirty="0">
                    <a:solidFill>
                      <a:srgbClr val="FF0000"/>
                    </a:solidFill>
                    <a:latin typeface="メイリオ" panose="020B0604030504040204" pitchFamily="50" charset="-128"/>
                    <a:ea typeface="メイリオ" panose="020B0604030504040204" pitchFamily="50" charset="-128"/>
                  </a:endParaRPr>
                </a:p>
              </p:txBody>
            </p:sp>
            <p:sp>
              <p:nvSpPr>
                <p:cNvPr id="89" name="正方形/長方形 88">
                  <a:extLst>
                    <a:ext uri="{FF2B5EF4-FFF2-40B4-BE49-F238E27FC236}">
                      <a16:creationId xmlns:a16="http://schemas.microsoft.com/office/drawing/2014/main" id="{D95838E1-5C27-6C2A-3661-A39843C6093A}"/>
                    </a:ext>
                  </a:extLst>
                </p:cNvPr>
                <p:cNvSpPr/>
                <p:nvPr/>
              </p:nvSpPr>
              <p:spPr>
                <a:xfrm>
                  <a:off x="971550" y="1736110"/>
                  <a:ext cx="431800" cy="142875"/>
                </a:xfrm>
                <a:prstGeom prst="rect">
                  <a:avLst/>
                </a:prstGeom>
                <a:solidFill>
                  <a:srgbClr val="00B0F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0" name="正方形/長方形 89">
                  <a:extLst>
                    <a:ext uri="{FF2B5EF4-FFF2-40B4-BE49-F238E27FC236}">
                      <a16:creationId xmlns:a16="http://schemas.microsoft.com/office/drawing/2014/main" id="{18055C2E-0DA7-7309-F7E4-45125B183CF0}"/>
                    </a:ext>
                  </a:extLst>
                </p:cNvPr>
                <p:cNvSpPr/>
                <p:nvPr/>
              </p:nvSpPr>
              <p:spPr>
                <a:xfrm>
                  <a:off x="971550" y="2023447"/>
                  <a:ext cx="431800" cy="144463"/>
                </a:xfrm>
                <a:prstGeom prst="rect">
                  <a:avLst/>
                </a:prstGeom>
                <a:solidFill>
                  <a:srgbClr val="FFFFCC"/>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1" name="正方形/長方形 90">
                  <a:extLst>
                    <a:ext uri="{FF2B5EF4-FFF2-40B4-BE49-F238E27FC236}">
                      <a16:creationId xmlns:a16="http://schemas.microsoft.com/office/drawing/2014/main" id="{1D55C1B0-1522-A07E-E8B3-308751E9DEB9}"/>
                    </a:ext>
                  </a:extLst>
                </p:cNvPr>
                <p:cNvSpPr/>
                <p:nvPr/>
              </p:nvSpPr>
              <p:spPr>
                <a:xfrm>
                  <a:off x="3492500" y="1952009"/>
                  <a:ext cx="431800" cy="144462"/>
                </a:xfrm>
                <a:prstGeom prst="rect">
                  <a:avLst/>
                </a:prstGeom>
                <a:solidFill>
                  <a:srgbClr val="00B0F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2" name="正方形/長方形 91">
                  <a:extLst>
                    <a:ext uri="{FF2B5EF4-FFF2-40B4-BE49-F238E27FC236}">
                      <a16:creationId xmlns:a16="http://schemas.microsoft.com/office/drawing/2014/main" id="{04DA6819-1D81-812B-6790-BF8BABCD7E58}"/>
                    </a:ext>
                  </a:extLst>
                </p:cNvPr>
                <p:cNvSpPr/>
                <p:nvPr/>
              </p:nvSpPr>
              <p:spPr>
                <a:xfrm>
                  <a:off x="3492500" y="1591647"/>
                  <a:ext cx="431800" cy="144463"/>
                </a:xfrm>
                <a:prstGeom prst="rect">
                  <a:avLst/>
                </a:prstGeom>
                <a:solidFill>
                  <a:srgbClr val="FFFFCC"/>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48" name="テキスト ボックス 92">
                  <a:extLst>
                    <a:ext uri="{FF2B5EF4-FFF2-40B4-BE49-F238E27FC236}">
                      <a16:creationId xmlns:a16="http://schemas.microsoft.com/office/drawing/2014/main" id="{F5C0E883-8E72-D9A8-45F6-16CB8A5602D0}"/>
                    </a:ext>
                  </a:extLst>
                </p:cNvPr>
                <p:cNvSpPr txBox="1">
                  <a:spLocks noChangeArrowheads="1"/>
                </p:cNvSpPr>
                <p:nvPr/>
              </p:nvSpPr>
              <p:spPr bwMode="auto">
                <a:xfrm>
                  <a:off x="1476375" y="1663084"/>
                  <a:ext cx="9540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四極電磁石</a:t>
                  </a:r>
                </a:p>
              </p:txBody>
            </p:sp>
            <p:sp>
              <p:nvSpPr>
                <p:cNvPr id="4149" name="テキスト ボックス 93">
                  <a:extLst>
                    <a:ext uri="{FF2B5EF4-FFF2-40B4-BE49-F238E27FC236}">
                      <a16:creationId xmlns:a16="http://schemas.microsoft.com/office/drawing/2014/main" id="{08F91892-9F61-5CF3-50CF-F87DEF090BC6}"/>
                    </a:ext>
                  </a:extLst>
                </p:cNvPr>
                <p:cNvSpPr txBox="1">
                  <a:spLocks noChangeArrowheads="1"/>
                </p:cNvSpPr>
                <p:nvPr/>
              </p:nvSpPr>
              <p:spPr bwMode="auto">
                <a:xfrm>
                  <a:off x="1547814" y="1952010"/>
                  <a:ext cx="954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六極電磁石</a:t>
                  </a:r>
                </a:p>
              </p:txBody>
            </p:sp>
            <p:sp>
              <p:nvSpPr>
                <p:cNvPr id="4153" name="テキスト ボックス 99">
                  <a:extLst>
                    <a:ext uri="{FF2B5EF4-FFF2-40B4-BE49-F238E27FC236}">
                      <a16:creationId xmlns:a16="http://schemas.microsoft.com/office/drawing/2014/main" id="{2F58F827-DFDA-445B-8B95-9B3382C06335}"/>
                    </a:ext>
                  </a:extLst>
                </p:cNvPr>
                <p:cNvSpPr txBox="1">
                  <a:spLocks noChangeArrowheads="1"/>
                </p:cNvSpPr>
                <p:nvPr/>
              </p:nvSpPr>
              <p:spPr bwMode="auto">
                <a:xfrm>
                  <a:off x="131494" y="3214175"/>
                  <a:ext cx="15128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latin typeface="メイリオ" panose="020B0604030504040204" pitchFamily="50" charset="-128"/>
                      <a:ea typeface="メイリオ" panose="020B0604030504040204" pitchFamily="50" charset="-128"/>
                    </a:rPr>
                    <a:t>シンクトロンの配置</a:t>
                  </a:r>
                </a:p>
              </p:txBody>
            </p:sp>
            <p:sp>
              <p:nvSpPr>
                <p:cNvPr id="113" name="円/楕円 112">
                  <a:extLst>
                    <a:ext uri="{FF2B5EF4-FFF2-40B4-BE49-F238E27FC236}">
                      <a16:creationId xmlns:a16="http://schemas.microsoft.com/office/drawing/2014/main" id="{E2B73A1B-FB4C-B09D-A91E-0C861C2406D2}"/>
                    </a:ext>
                  </a:extLst>
                </p:cNvPr>
                <p:cNvSpPr/>
                <p:nvPr/>
              </p:nvSpPr>
              <p:spPr>
                <a:xfrm>
                  <a:off x="2268538" y="3031509"/>
                  <a:ext cx="431800" cy="21590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15" name="直線矢印コネクタ 114">
                  <a:extLst>
                    <a:ext uri="{FF2B5EF4-FFF2-40B4-BE49-F238E27FC236}">
                      <a16:creationId xmlns:a16="http://schemas.microsoft.com/office/drawing/2014/main" id="{63A998FD-BBE7-DED8-2C5D-9AF35C50C6DD}"/>
                    </a:ext>
                  </a:extLst>
                </p:cNvPr>
                <p:cNvCxnSpPr>
                  <a:endCxn id="113" idx="3"/>
                </p:cNvCxnSpPr>
                <p:nvPr/>
              </p:nvCxnSpPr>
              <p:spPr>
                <a:xfrm flipV="1">
                  <a:off x="1835150" y="3215660"/>
                  <a:ext cx="496888" cy="536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63" name="テキスト ボックス 117">
                  <a:extLst>
                    <a:ext uri="{FF2B5EF4-FFF2-40B4-BE49-F238E27FC236}">
                      <a16:creationId xmlns:a16="http://schemas.microsoft.com/office/drawing/2014/main" id="{4FAB2B21-1C34-BD81-5BB2-0BBB9AD5E00B}"/>
                    </a:ext>
                  </a:extLst>
                </p:cNvPr>
                <p:cNvSpPr txBox="1">
                  <a:spLocks noChangeArrowheads="1"/>
                </p:cNvSpPr>
                <p:nvPr/>
              </p:nvSpPr>
              <p:spPr bwMode="auto">
                <a:xfrm>
                  <a:off x="1403350" y="375223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latin typeface="メイリオ" panose="020B0604030504040204" pitchFamily="50" charset="-128"/>
                      <a:ea typeface="メイリオ" panose="020B0604030504040204" pitchFamily="50" charset="-128"/>
                    </a:rPr>
                    <a:t>電子ビーム</a:t>
                  </a:r>
                </a:p>
              </p:txBody>
            </p:sp>
            <p:sp>
              <p:nvSpPr>
                <p:cNvPr id="120" name="ひし形 119">
                  <a:extLst>
                    <a:ext uri="{FF2B5EF4-FFF2-40B4-BE49-F238E27FC236}">
                      <a16:creationId xmlns:a16="http://schemas.microsoft.com/office/drawing/2014/main" id="{313DD1EE-A7B6-85B2-40BC-A939F1115CDB}"/>
                    </a:ext>
                  </a:extLst>
                </p:cNvPr>
                <p:cNvSpPr/>
                <p:nvPr/>
              </p:nvSpPr>
              <p:spPr>
                <a:xfrm>
                  <a:off x="3563938" y="1375747"/>
                  <a:ext cx="144462" cy="144463"/>
                </a:xfrm>
                <a:prstGeom prst="diamond">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75" name="直線矢印コネクタ 74">
                  <a:extLst>
                    <a:ext uri="{FF2B5EF4-FFF2-40B4-BE49-F238E27FC236}">
                      <a16:creationId xmlns:a16="http://schemas.microsoft.com/office/drawing/2014/main" id="{848C1930-B18D-605C-9C25-8EE36CCABD6F}"/>
                    </a:ext>
                  </a:extLst>
                </p:cNvPr>
                <p:cNvCxnSpPr/>
                <p:nvPr/>
              </p:nvCxnSpPr>
              <p:spPr>
                <a:xfrm flipV="1">
                  <a:off x="2987676" y="2960071"/>
                  <a:ext cx="144463" cy="64770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69" name="テキスト ボックス 77">
                  <a:extLst>
                    <a:ext uri="{FF2B5EF4-FFF2-40B4-BE49-F238E27FC236}">
                      <a16:creationId xmlns:a16="http://schemas.microsoft.com/office/drawing/2014/main" id="{1CF1BFCF-7DE3-85CE-6448-583CD7C88405}"/>
                    </a:ext>
                  </a:extLst>
                </p:cNvPr>
                <p:cNvSpPr txBox="1">
                  <a:spLocks noChangeArrowheads="1"/>
                </p:cNvSpPr>
                <p:nvPr/>
              </p:nvSpPr>
              <p:spPr bwMode="auto">
                <a:xfrm>
                  <a:off x="3059113" y="3175972"/>
                  <a:ext cx="653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入射</a:t>
                  </a:r>
                  <a:endParaRPr lang="en-US" altLang="ja-JP" sz="1200" dirty="0">
                    <a:latin typeface="メイリオ" panose="020B0604030504040204" pitchFamily="50" charset="-128"/>
                    <a:ea typeface="メイリオ" panose="020B0604030504040204" pitchFamily="50" charset="-128"/>
                  </a:endParaRPr>
                </a:p>
                <a:p>
                  <a:pPr eaLnBrk="1" hangingPunct="1"/>
                  <a:r>
                    <a:rPr lang="en-US" altLang="ja-JP" sz="1200" dirty="0">
                      <a:latin typeface="メイリオ" panose="020B0604030504040204" pitchFamily="50" charset="-128"/>
                      <a:ea typeface="メイリオ" panose="020B0604030504040204" pitchFamily="50" charset="-128"/>
                    </a:rPr>
                    <a:t>LINAC</a:t>
                  </a:r>
                  <a:endParaRPr lang="ja-JP" altLang="en-US" sz="1200" dirty="0">
                    <a:latin typeface="メイリオ" panose="020B0604030504040204" pitchFamily="50" charset="-128"/>
                    <a:ea typeface="メイリオ" panose="020B0604030504040204" pitchFamily="50" charset="-128"/>
                  </a:endParaRPr>
                </a:p>
              </p:txBody>
            </p:sp>
            <p:cxnSp>
              <p:nvCxnSpPr>
                <p:cNvPr id="81" name="直線コネクタ 80">
                  <a:extLst>
                    <a:ext uri="{FF2B5EF4-FFF2-40B4-BE49-F238E27FC236}">
                      <a16:creationId xmlns:a16="http://schemas.microsoft.com/office/drawing/2014/main" id="{CC84F458-DA15-162C-889E-C4B6B75C430B}"/>
                    </a:ext>
                  </a:extLst>
                </p:cNvPr>
                <p:cNvCxnSpPr>
                  <a:endCxn id="4169" idx="1"/>
                </p:cNvCxnSpPr>
                <p:nvPr/>
              </p:nvCxnSpPr>
              <p:spPr>
                <a:xfrm flipV="1">
                  <a:off x="2987675" y="3406805"/>
                  <a:ext cx="71438" cy="20096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71" name="テキスト ボックス 84">
                  <a:extLst>
                    <a:ext uri="{FF2B5EF4-FFF2-40B4-BE49-F238E27FC236}">
                      <a16:creationId xmlns:a16="http://schemas.microsoft.com/office/drawing/2014/main" id="{044E2510-617C-5FCB-DDD9-0901FAEEE364}"/>
                    </a:ext>
                  </a:extLst>
                </p:cNvPr>
                <p:cNvSpPr txBox="1">
                  <a:spLocks noChangeArrowheads="1"/>
                </p:cNvSpPr>
                <p:nvPr/>
              </p:nvSpPr>
              <p:spPr bwMode="auto">
                <a:xfrm>
                  <a:off x="2771776" y="3536335"/>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latin typeface="メイリオ" panose="020B0604030504040204" pitchFamily="50" charset="-128"/>
                      <a:ea typeface="メイリオ" panose="020B0604030504040204" pitchFamily="50" charset="-128"/>
                    </a:rPr>
                    <a:t>e-</a:t>
                  </a:r>
                  <a:endParaRPr lang="ja-JP" altLang="en-US"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61375566-3979-78FC-F831-C31906A0CF3A}"/>
                    </a:ext>
                  </a:extLst>
                </p:cNvPr>
                <p:cNvSpPr txBox="1"/>
                <p:nvPr/>
              </p:nvSpPr>
              <p:spPr>
                <a:xfrm>
                  <a:off x="1844153" y="71052"/>
                  <a:ext cx="2220480"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synchrotron</a:t>
                  </a:r>
                  <a:r>
                    <a:rPr kumimoji="1" lang="ja-JP" altLang="en-US" dirty="0">
                      <a:latin typeface="メイリオ" panose="020B0604030504040204" pitchFamily="50" charset="-128"/>
                      <a:ea typeface="メイリオ" panose="020B0604030504040204" pitchFamily="50" charset="-128"/>
                    </a:rPr>
                    <a:t>の概要</a:t>
                  </a:r>
                </a:p>
              </p:txBody>
            </p:sp>
            <p:sp>
              <p:nvSpPr>
                <p:cNvPr id="3" name="テキスト ボックス 2">
                  <a:extLst>
                    <a:ext uri="{FF2B5EF4-FFF2-40B4-BE49-F238E27FC236}">
                      <a16:creationId xmlns:a16="http://schemas.microsoft.com/office/drawing/2014/main" id="{310E6C7B-1D25-D4B6-241B-AEB8894829AD}"/>
                    </a:ext>
                  </a:extLst>
                </p:cNvPr>
                <p:cNvSpPr txBox="1"/>
                <p:nvPr/>
              </p:nvSpPr>
              <p:spPr>
                <a:xfrm>
                  <a:off x="5564906" y="5370857"/>
                  <a:ext cx="646331" cy="369332"/>
                </a:xfrm>
                <a:prstGeom prst="rect">
                  <a:avLst/>
                </a:prstGeom>
                <a:solidFill>
                  <a:schemeClr val="bg1"/>
                </a:solidFill>
              </p:spPr>
              <p:txBody>
                <a:bodyPr wrap="none" rtlCol="0">
                  <a:spAutoFit/>
                </a:bodyPr>
                <a:lstStyle/>
                <a:p>
                  <a:r>
                    <a:rPr kumimoji="1" lang="ja-JP" altLang="en-US" dirty="0"/>
                    <a:t>揃う</a:t>
                  </a:r>
                </a:p>
              </p:txBody>
            </p:sp>
          </p:grpSp>
          <p:sp>
            <p:nvSpPr>
              <p:cNvPr id="10" name="爆発: 8 pt 9">
                <a:extLst>
                  <a:ext uri="{FF2B5EF4-FFF2-40B4-BE49-F238E27FC236}">
                    <a16:creationId xmlns:a16="http://schemas.microsoft.com/office/drawing/2014/main" id="{2AF385A8-1BF0-5F4A-DAE5-3A04C5D1FF9A}"/>
                  </a:ext>
                </a:extLst>
              </p:cNvPr>
              <p:cNvSpPr/>
              <p:nvPr/>
            </p:nvSpPr>
            <p:spPr>
              <a:xfrm>
                <a:off x="2332038" y="547688"/>
                <a:ext cx="360361" cy="276225"/>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83FDEFB3-443F-DADD-1653-D83D0F28FECA}"/>
                  </a:ext>
                </a:extLst>
              </p:cNvPr>
              <p:cNvSpPr txBox="1"/>
              <p:nvPr/>
            </p:nvSpPr>
            <p:spPr>
              <a:xfrm>
                <a:off x="2117849" y="770017"/>
                <a:ext cx="415498" cy="369332"/>
              </a:xfrm>
              <a:prstGeom prst="rect">
                <a:avLst/>
              </a:prstGeom>
              <a:noFill/>
            </p:spPr>
            <p:txBody>
              <a:bodyPr wrap="none" rtlCol="0">
                <a:spAutoFit/>
              </a:bodyPr>
              <a:lstStyle/>
              <a:p>
                <a:r>
                  <a:rPr kumimoji="1" lang="en-US" altLang="ja-JP" dirty="0"/>
                  <a:t>e+</a:t>
                </a:r>
                <a:endParaRPr kumimoji="1" lang="ja-JP" altLang="en-US" dirty="0"/>
              </a:p>
            </p:txBody>
          </p:sp>
          <p:cxnSp>
            <p:nvCxnSpPr>
              <p:cNvPr id="41" name="直線矢印コネクタ 40">
                <a:extLst>
                  <a:ext uri="{FF2B5EF4-FFF2-40B4-BE49-F238E27FC236}">
                    <a16:creationId xmlns:a16="http://schemas.microsoft.com/office/drawing/2014/main" id="{F8B3A83F-09DB-D80F-E847-2F78173289F5}"/>
                  </a:ext>
                </a:extLst>
              </p:cNvPr>
              <p:cNvCxnSpPr>
                <a:cxnSpLocks/>
              </p:cNvCxnSpPr>
              <p:nvPr/>
            </p:nvCxnSpPr>
            <p:spPr>
              <a:xfrm>
                <a:off x="2644291" y="673436"/>
                <a:ext cx="343384" cy="63208"/>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42" name="円/楕円 11">
                <a:extLst>
                  <a:ext uri="{FF2B5EF4-FFF2-40B4-BE49-F238E27FC236}">
                    <a16:creationId xmlns:a16="http://schemas.microsoft.com/office/drawing/2014/main" id="{21493183-AA03-8FE6-4CEE-AF524C8CD216}"/>
                  </a:ext>
                </a:extLst>
              </p:cNvPr>
              <p:cNvSpPr/>
              <p:nvPr/>
            </p:nvSpPr>
            <p:spPr>
              <a:xfrm>
                <a:off x="1369049" y="642354"/>
                <a:ext cx="2520950" cy="25209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50" name="直線矢印コネクタ 49">
                <a:extLst>
                  <a:ext uri="{FF2B5EF4-FFF2-40B4-BE49-F238E27FC236}">
                    <a16:creationId xmlns:a16="http://schemas.microsoft.com/office/drawing/2014/main" id="{8F602186-8DAD-0F1E-58AA-5BC91CEBDE8F}"/>
                  </a:ext>
                </a:extLst>
              </p:cNvPr>
              <p:cNvCxnSpPr>
                <a:cxnSpLocks/>
              </p:cNvCxnSpPr>
              <p:nvPr/>
            </p:nvCxnSpPr>
            <p:spPr>
              <a:xfrm flipH="1">
                <a:off x="2065625" y="728877"/>
                <a:ext cx="323020" cy="95810"/>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53" name="テキスト ボックス 52">
                <a:extLst>
                  <a:ext uri="{FF2B5EF4-FFF2-40B4-BE49-F238E27FC236}">
                    <a16:creationId xmlns:a16="http://schemas.microsoft.com/office/drawing/2014/main" id="{9CFB8E58-B9FF-1FC3-FB84-9E142F743A8A}"/>
                  </a:ext>
                </a:extLst>
              </p:cNvPr>
              <p:cNvSpPr txBox="1"/>
              <p:nvPr/>
            </p:nvSpPr>
            <p:spPr>
              <a:xfrm>
                <a:off x="2587640" y="685061"/>
                <a:ext cx="370614" cy="369332"/>
              </a:xfrm>
              <a:prstGeom prst="rect">
                <a:avLst/>
              </a:prstGeom>
              <a:noFill/>
            </p:spPr>
            <p:txBody>
              <a:bodyPr wrap="none" rtlCol="0">
                <a:spAutoFit/>
              </a:bodyPr>
              <a:lstStyle/>
              <a:p>
                <a:r>
                  <a:rPr kumimoji="1" lang="en-US" altLang="ja-JP" dirty="0"/>
                  <a:t>e-</a:t>
                </a:r>
                <a:endParaRPr kumimoji="1" lang="ja-JP" altLang="en-US" dirty="0"/>
              </a:p>
            </p:txBody>
          </p:sp>
        </p:grpSp>
        <p:sp>
          <p:nvSpPr>
            <p:cNvPr id="4114" name="テキスト ボックス 84">
              <a:extLst>
                <a:ext uri="{FF2B5EF4-FFF2-40B4-BE49-F238E27FC236}">
                  <a16:creationId xmlns:a16="http://schemas.microsoft.com/office/drawing/2014/main" id="{024B1DA3-6AD5-A3AE-BF92-86CD40385264}"/>
                </a:ext>
              </a:extLst>
            </p:cNvPr>
            <p:cNvSpPr txBox="1">
              <a:spLocks noChangeArrowheads="1"/>
            </p:cNvSpPr>
            <p:nvPr/>
          </p:nvSpPr>
          <p:spPr bwMode="auto">
            <a:xfrm>
              <a:off x="1646921" y="3325365"/>
              <a:ext cx="5036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latin typeface="メイリオ" panose="020B0604030504040204" pitchFamily="50" charset="-128"/>
                  <a:ea typeface="メイリオ" panose="020B0604030504040204" pitchFamily="50" charset="-128"/>
                </a:rPr>
                <a:t>e+</a:t>
              </a:r>
              <a:endParaRPr lang="ja-JP" altLang="en-US" dirty="0">
                <a:latin typeface="メイリオ" panose="020B0604030504040204" pitchFamily="50" charset="-128"/>
                <a:ea typeface="メイリオ" panose="020B0604030504040204" pitchFamily="50" charset="-128"/>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9"/>
                                        </p:tgtEl>
                                        <p:attrNameLst>
                                          <p:attrName>style.visibility</p:attrName>
                                        </p:attrNameLst>
                                      </p:cBhvr>
                                      <p:to>
                                        <p:strVal val="visible"/>
                                      </p:to>
                                    </p:set>
                                    <p:animEffect transition="in" filter="fade">
                                      <p:cBhvr>
                                        <p:cTn id="7" dur="500"/>
                                        <p:tgtEl>
                                          <p:spTgt spid="41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11"/>
                                        </p:tgtEl>
                                        <p:attrNameLst>
                                          <p:attrName>style.visibility</p:attrName>
                                        </p:attrNameLst>
                                      </p:cBhvr>
                                      <p:to>
                                        <p:strVal val="visible"/>
                                      </p:to>
                                    </p:set>
                                    <p:animEffect transition="in" filter="fade">
                                      <p:cBhvr>
                                        <p:cTn id="12" dur="5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6831184" y="1059649"/>
            <a:ext cx="2383986" cy="369332"/>
          </a:xfrm>
          <a:prstGeom prst="rect">
            <a:avLst/>
          </a:prstGeom>
          <a:noFill/>
        </p:spPr>
        <p:txBody>
          <a:bodyPr wrap="none" rtlCol="0">
            <a:spAutoFit/>
          </a:bodyPr>
          <a:lstStyle/>
          <a:p>
            <a:r>
              <a:rPr kumimoji="1" lang="en-US" altLang="ja-JP" dirty="0"/>
              <a:t>KEK</a:t>
            </a:r>
            <a:r>
              <a:rPr kumimoji="1" lang="ja-JP" altLang="en-US" dirty="0"/>
              <a:t>つくばキャンパス</a:t>
            </a:r>
          </a:p>
        </p:txBody>
      </p:sp>
      <p:sp>
        <p:nvSpPr>
          <p:cNvPr id="2" name="タイトル 1"/>
          <p:cNvSpPr>
            <a:spLocks noGrp="1"/>
          </p:cNvSpPr>
          <p:nvPr>
            <p:ph type="title"/>
          </p:nvPr>
        </p:nvSpPr>
        <p:spPr>
          <a:xfrm>
            <a:off x="3367408" y="-40090"/>
            <a:ext cx="5032899" cy="662872"/>
          </a:xfrm>
        </p:spPr>
        <p:txBody>
          <a:bodyPr>
            <a:noAutofit/>
          </a:bodyPr>
          <a:lstStyle/>
          <a:p>
            <a:r>
              <a:rPr lang="en-US" altLang="ja-JP" sz="2800" dirty="0"/>
              <a:t>KEK</a:t>
            </a:r>
            <a:r>
              <a:rPr lang="ja-JP" altLang="en-US" sz="2800" dirty="0"/>
              <a:t>コンポーネント（要素）</a:t>
            </a:r>
            <a:endParaRPr lang="en-US" altLang="ja-JP" sz="2800" dirty="0"/>
          </a:p>
        </p:txBody>
      </p:sp>
      <p:sp>
        <p:nvSpPr>
          <p:cNvPr id="3" name="コンテンツ プレースホルダー 2"/>
          <p:cNvSpPr>
            <a:spLocks noGrp="1"/>
          </p:cNvSpPr>
          <p:nvPr>
            <p:ph idx="1"/>
          </p:nvPr>
        </p:nvSpPr>
        <p:spPr>
          <a:xfrm>
            <a:off x="1314720" y="6016266"/>
            <a:ext cx="9434560" cy="752325"/>
          </a:xfrm>
        </p:spPr>
        <p:txBody>
          <a:bodyPr>
            <a:noAutofit/>
          </a:bodyPr>
          <a:lstStyle/>
          <a:p>
            <a:pPr marL="0" indent="0">
              <a:buNone/>
            </a:pPr>
            <a:r>
              <a:rPr lang="ja-JP" altLang="en-US" sz="24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加速器を作るためには、加速器の各装置（要素）について設計、製作を行う。特に</a:t>
            </a:r>
            <a:r>
              <a:rPr lang="en-US" altLang="ja-JP" sz="24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KEK</a:t>
            </a:r>
            <a:r>
              <a:rPr lang="ja-JP" altLang="en-US" sz="24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ではその加速器の研究・開発を行う。</a:t>
            </a:r>
            <a:endParaRPr lang="en-US" altLang="ja-JP" sz="2400" dirty="0">
              <a:solidFill>
                <a:srgbClr val="00B050"/>
              </a:solidFill>
              <a:latin typeface="メイリオ" panose="020B0604030504040204" pitchFamily="50" charset="-128"/>
              <a:ea typeface="メイリオ" panose="020B0604030504040204" pitchFamily="50" charset="-128"/>
              <a:cs typeface="Times New Roman" panose="02020603050405020304" pitchFamily="18" charset="0"/>
            </a:endParaRPr>
          </a:p>
        </p:txBody>
      </p:sp>
      <p:pic>
        <p:nvPicPr>
          <p:cNvPr id="36" name="図 35"/>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25000"/>
                    </a14:imgEffect>
                    <a14:imgEffect>
                      <a14:brightnessContrast bright="40000" contrast="-20000"/>
                    </a14:imgEffect>
                  </a14:imgLayer>
                </a14:imgProps>
              </a:ext>
              <a:ext uri="{28A0092B-C50C-407E-A947-70E740481C1C}">
                <a14:useLocalDpi xmlns:a14="http://schemas.microsoft.com/office/drawing/2010/main"/>
              </a:ext>
            </a:extLst>
          </a:blip>
          <a:srcRect l="15217" t="9261"/>
          <a:stretch/>
        </p:blipFill>
        <p:spPr>
          <a:xfrm>
            <a:off x="2897723" y="1428981"/>
            <a:ext cx="6358609" cy="4412192"/>
          </a:xfrm>
          <a:prstGeom prst="rect">
            <a:avLst/>
          </a:prstGeom>
        </p:spPr>
      </p:pic>
      <p:pic>
        <p:nvPicPr>
          <p:cNvPr id="49" name="図 4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82494" y="4130321"/>
            <a:ext cx="1600200" cy="1810616"/>
          </a:xfrm>
          <a:prstGeom prst="rect">
            <a:avLst/>
          </a:prstGeom>
          <a:ln>
            <a:solidFill>
              <a:schemeClr val="tx1"/>
            </a:solidFill>
          </a:ln>
        </p:spPr>
      </p:pic>
      <p:pic>
        <p:nvPicPr>
          <p:cNvPr id="53" name="図 5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062319" y="3740892"/>
            <a:ext cx="2196547" cy="1653413"/>
          </a:xfrm>
          <a:prstGeom prst="rect">
            <a:avLst/>
          </a:prstGeom>
          <a:ln>
            <a:solidFill>
              <a:schemeClr val="bg1"/>
            </a:solidFill>
          </a:ln>
        </p:spPr>
      </p:pic>
      <p:sp>
        <p:nvSpPr>
          <p:cNvPr id="46" name="角丸四角形吹き出し 45"/>
          <p:cNvSpPr/>
          <p:nvPr/>
        </p:nvSpPr>
        <p:spPr>
          <a:xfrm>
            <a:off x="7472460" y="3079278"/>
            <a:ext cx="2088232" cy="621645"/>
          </a:xfrm>
          <a:prstGeom prst="wedgeRoundRectCallout">
            <a:avLst>
              <a:gd name="adj1" fmla="val -59351"/>
              <a:gd name="adj2" fmla="val 141934"/>
              <a:gd name="adj3" fmla="val 16667"/>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defTabSz="914400">
              <a:defRPr/>
            </a:pPr>
            <a:r>
              <a:rPr lang="ja-JP" altLang="en-US" kern="0" dirty="0">
                <a:solidFill>
                  <a:schemeClr val="bg1"/>
                </a:solidFill>
                <a:latin typeface="Calibri"/>
                <a:ea typeface="ＭＳ Ｐゴシック" panose="020B0600070205080204" pitchFamily="50" charset="-128"/>
              </a:rPr>
              <a:t>高加速勾配</a:t>
            </a:r>
            <a:endParaRPr lang="en-US" altLang="ja-JP" kern="0" dirty="0">
              <a:solidFill>
                <a:schemeClr val="bg1"/>
              </a:solidFill>
              <a:latin typeface="Calibri"/>
              <a:ea typeface="ＭＳ Ｐゴシック" panose="020B0600070205080204" pitchFamily="50" charset="-128"/>
            </a:endParaRPr>
          </a:p>
          <a:p>
            <a:pPr algn="ctr" defTabSz="914400">
              <a:defRPr/>
            </a:pPr>
            <a:r>
              <a:rPr lang="ja-JP" altLang="en-US" kern="0" dirty="0">
                <a:solidFill>
                  <a:schemeClr val="bg1"/>
                </a:solidFill>
                <a:latin typeface="Calibri"/>
                <a:ea typeface="ＭＳ Ｐゴシック" panose="020B0600070205080204" pitchFamily="50" charset="-128"/>
              </a:rPr>
              <a:t>安定化</a:t>
            </a:r>
          </a:p>
        </p:txBody>
      </p:sp>
      <p:sp>
        <p:nvSpPr>
          <p:cNvPr id="44" name="角丸四角形吹き出し 43"/>
          <p:cNvSpPr/>
          <p:nvPr/>
        </p:nvSpPr>
        <p:spPr>
          <a:xfrm>
            <a:off x="4547807" y="4020618"/>
            <a:ext cx="2088232" cy="432048"/>
          </a:xfrm>
          <a:prstGeom prst="wedgeRoundRectCallout">
            <a:avLst>
              <a:gd name="adj1" fmla="val 83618"/>
              <a:gd name="adj2" fmla="val 115170"/>
              <a:gd name="adj3" fmla="val 16667"/>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defTabSz="914400">
              <a:defRPr/>
            </a:pPr>
            <a:r>
              <a:rPr lang="ja-JP" altLang="en-US" kern="0" dirty="0">
                <a:solidFill>
                  <a:schemeClr val="bg1"/>
                </a:solidFill>
                <a:latin typeface="Calibri"/>
                <a:ea typeface="ＭＳ Ｐゴシック" panose="020B0600070205080204" pitchFamily="50" charset="-128"/>
              </a:rPr>
              <a:t>粒子源の研究</a:t>
            </a:r>
          </a:p>
        </p:txBody>
      </p:sp>
      <p:pic>
        <p:nvPicPr>
          <p:cNvPr id="4" name="図 3"/>
          <p:cNvPicPr>
            <a:picLocks noChangeAspect="1"/>
          </p:cNvPicPr>
          <p:nvPr/>
        </p:nvPicPr>
        <p:blipFill rotWithShape="1">
          <a:blip r:embed="rId6">
            <a:extLst>
              <a:ext uri="{28A0092B-C50C-407E-A947-70E740481C1C}">
                <a14:useLocalDpi xmlns:a14="http://schemas.microsoft.com/office/drawing/2010/main" val="0"/>
              </a:ext>
            </a:extLst>
          </a:blip>
          <a:srcRect l="42200" t="20773"/>
          <a:stretch/>
        </p:blipFill>
        <p:spPr>
          <a:xfrm flipH="1">
            <a:off x="8090199" y="979930"/>
            <a:ext cx="2140785" cy="1957795"/>
          </a:xfrm>
          <a:prstGeom prst="rect">
            <a:avLst/>
          </a:prstGeom>
        </p:spPr>
      </p:pic>
      <p:sp>
        <p:nvSpPr>
          <p:cNvPr id="45" name="角丸四角形吹き出し 44"/>
          <p:cNvSpPr/>
          <p:nvPr/>
        </p:nvSpPr>
        <p:spPr>
          <a:xfrm>
            <a:off x="7262161" y="529257"/>
            <a:ext cx="2633870" cy="662872"/>
          </a:xfrm>
          <a:prstGeom prst="wedgeRoundRectCallout">
            <a:avLst>
              <a:gd name="adj1" fmla="val -54127"/>
              <a:gd name="adj2" fmla="val 176760"/>
              <a:gd name="adj3" fmla="val 16667"/>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defTabSz="914400">
              <a:defRPr/>
            </a:pPr>
            <a:r>
              <a:rPr lang="ja-JP" altLang="en-US" kern="0" dirty="0">
                <a:solidFill>
                  <a:schemeClr val="bg1"/>
                </a:solidFill>
                <a:latin typeface="Calibri"/>
                <a:ea typeface="ＭＳ Ｐゴシック" panose="020B0600070205080204" pitchFamily="50" charset="-128"/>
              </a:rPr>
              <a:t>電磁石設計製作</a:t>
            </a:r>
            <a:endParaRPr lang="en-US" altLang="ja-JP" kern="0" dirty="0">
              <a:solidFill>
                <a:schemeClr val="bg1"/>
              </a:solidFill>
              <a:latin typeface="Calibri"/>
              <a:ea typeface="ＭＳ Ｐゴシック" panose="020B0600070205080204" pitchFamily="50" charset="-128"/>
            </a:endParaRPr>
          </a:p>
          <a:p>
            <a:pPr algn="ctr" defTabSz="914400">
              <a:defRPr/>
            </a:pPr>
            <a:r>
              <a:rPr lang="ja-JP" altLang="en-US" kern="0" dirty="0">
                <a:solidFill>
                  <a:schemeClr val="bg1"/>
                </a:solidFill>
                <a:latin typeface="Calibri"/>
                <a:ea typeface="ＭＳ Ｐゴシック" panose="020B0600070205080204" pitchFamily="50" charset="-128"/>
              </a:rPr>
              <a:t>真空設計製作</a:t>
            </a:r>
            <a:endParaRPr lang="en-US" altLang="ja-JP" kern="0" dirty="0">
              <a:solidFill>
                <a:schemeClr val="bg1"/>
              </a:solidFill>
              <a:latin typeface="Calibri"/>
              <a:ea typeface="ＭＳ Ｐゴシック" panose="020B0600070205080204" pitchFamily="50" charset="-128"/>
            </a:endParaRPr>
          </a:p>
        </p:txBody>
      </p:sp>
      <p:sp>
        <p:nvSpPr>
          <p:cNvPr id="15" name="角丸四角形吹き出し 14"/>
          <p:cNvSpPr/>
          <p:nvPr/>
        </p:nvSpPr>
        <p:spPr>
          <a:xfrm>
            <a:off x="4254394" y="517772"/>
            <a:ext cx="2603788" cy="998110"/>
          </a:xfrm>
          <a:prstGeom prst="wedgeRoundRectCallout">
            <a:avLst>
              <a:gd name="adj1" fmla="val 35774"/>
              <a:gd name="adj2" fmla="val -4170"/>
              <a:gd name="adj3" fmla="val 16667"/>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defTabSz="914400">
              <a:defRPr/>
            </a:pPr>
            <a:r>
              <a:rPr lang="ja-JP" altLang="en-US" kern="0" dirty="0">
                <a:solidFill>
                  <a:schemeClr val="bg1"/>
                </a:solidFill>
                <a:latin typeface="Calibri"/>
                <a:ea typeface="ＭＳ Ｐゴシック" panose="020B0600070205080204" pitchFamily="50" charset="-128"/>
              </a:rPr>
              <a:t>全体設計</a:t>
            </a:r>
            <a:endParaRPr lang="en-US" altLang="ja-JP" kern="0" dirty="0">
              <a:solidFill>
                <a:schemeClr val="bg1"/>
              </a:solidFill>
              <a:latin typeface="Calibri"/>
              <a:ea typeface="ＭＳ Ｐゴシック" panose="020B0600070205080204" pitchFamily="50" charset="-128"/>
            </a:endParaRPr>
          </a:p>
          <a:p>
            <a:pPr algn="ctr" defTabSz="914400">
              <a:defRPr/>
            </a:pPr>
            <a:r>
              <a:rPr lang="ja-JP" altLang="en-US" kern="0" dirty="0">
                <a:solidFill>
                  <a:schemeClr val="bg1"/>
                </a:solidFill>
                <a:ea typeface="ＭＳ Ｐゴシック" panose="020B0600070205080204" pitchFamily="50" charset="-128"/>
              </a:rPr>
              <a:t>加速器設計・軌道理論</a:t>
            </a:r>
            <a:endParaRPr lang="en-US" altLang="ja-JP" kern="0" dirty="0">
              <a:solidFill>
                <a:schemeClr val="bg1"/>
              </a:solidFill>
              <a:ea typeface="ＭＳ Ｐゴシック" panose="020B0600070205080204" pitchFamily="50" charset="-128"/>
            </a:endParaRPr>
          </a:p>
          <a:p>
            <a:pPr algn="ctr" defTabSz="914400">
              <a:defRPr/>
            </a:pPr>
            <a:r>
              <a:rPr lang="ja-JP" altLang="en-US" kern="0" dirty="0">
                <a:solidFill>
                  <a:schemeClr val="bg1"/>
                </a:solidFill>
                <a:ea typeface="ＭＳ Ｐゴシック" panose="020B0600070205080204" pitchFamily="50" charset="-128"/>
              </a:rPr>
              <a:t>ビーム力学</a:t>
            </a:r>
            <a:endParaRPr lang="en-US" altLang="ja-JP" kern="0" dirty="0">
              <a:solidFill>
                <a:schemeClr val="bg1"/>
              </a:solidFill>
              <a:ea typeface="ＭＳ Ｐゴシック" panose="020B0600070205080204" pitchFamily="50" charset="-128"/>
            </a:endParaRPr>
          </a:p>
        </p:txBody>
      </p:sp>
      <p:sp>
        <p:nvSpPr>
          <p:cNvPr id="7" name="スライド番号プレースホルダー 6"/>
          <p:cNvSpPr>
            <a:spLocks noGrp="1"/>
          </p:cNvSpPr>
          <p:nvPr>
            <p:ph type="sldNum" sz="quarter" idx="12"/>
          </p:nvPr>
        </p:nvSpPr>
        <p:spPr/>
        <p:txBody>
          <a:bodyPr/>
          <a:lstStyle/>
          <a:p>
            <a:pPr>
              <a:defRPr/>
            </a:pPr>
            <a:fld id="{EAE4F173-2DA2-441F-A63E-C88858557A3C}" type="slidenum">
              <a:rPr lang="en-US" altLang="ja-JP" smtClean="0"/>
              <a:pPr>
                <a:defRPr/>
              </a:pPr>
              <a:t>19</a:t>
            </a:fld>
            <a:endParaRPr lang="en-US" altLang="ja-JP"/>
          </a:p>
        </p:txBody>
      </p:sp>
      <p:pic>
        <p:nvPicPr>
          <p:cNvPr id="9" name="Picture 10" descr=" Bduct.eps                                                      00060AC6Macintosh HD                   B7472E7A:">
            <a:extLst>
              <a:ext uri="{FF2B5EF4-FFF2-40B4-BE49-F238E27FC236}">
                <a16:creationId xmlns:a16="http://schemas.microsoft.com/office/drawing/2014/main" id="{B7B33CF8-D3CF-4412-BB47-71CD8E9291E5}"/>
              </a:ext>
            </a:extLst>
          </p:cNvPr>
          <p:cNvPicPr>
            <a:picLocks noChangeAspect="1" noChangeArrowheads="1"/>
          </p:cNvPicPr>
          <p:nvPr/>
        </p:nvPicPr>
        <p:blipFill>
          <a:blip r:embed="rId7"/>
          <a:srcRect/>
          <a:stretch>
            <a:fillRect/>
          </a:stretch>
        </p:blipFill>
        <p:spPr bwMode="auto">
          <a:xfrm rot="5400000">
            <a:off x="9536285" y="2092743"/>
            <a:ext cx="2797273" cy="774779"/>
          </a:xfrm>
          <a:prstGeom prst="rect">
            <a:avLst/>
          </a:prstGeom>
          <a:noFill/>
          <a:ln w="9525">
            <a:noFill/>
            <a:miter lim="800000"/>
            <a:headEnd/>
            <a:tailEnd/>
          </a:ln>
        </p:spPr>
      </p:pic>
      <p:sp>
        <p:nvSpPr>
          <p:cNvPr id="10" name="テキスト ボックス 9">
            <a:extLst>
              <a:ext uri="{FF2B5EF4-FFF2-40B4-BE49-F238E27FC236}">
                <a16:creationId xmlns:a16="http://schemas.microsoft.com/office/drawing/2014/main" id="{9F00BDB9-54F8-AE55-23CD-424E23C98309}"/>
              </a:ext>
            </a:extLst>
          </p:cNvPr>
          <p:cNvSpPr txBox="1"/>
          <p:nvPr/>
        </p:nvSpPr>
        <p:spPr>
          <a:xfrm>
            <a:off x="10453553" y="4020618"/>
            <a:ext cx="1800493" cy="369332"/>
          </a:xfrm>
          <a:prstGeom prst="rect">
            <a:avLst/>
          </a:prstGeom>
          <a:noFill/>
        </p:spPr>
        <p:txBody>
          <a:bodyPr wrap="none" rtlCol="0">
            <a:spAutoFit/>
          </a:bodyPr>
          <a:lstStyle/>
          <a:p>
            <a:r>
              <a:rPr kumimoji="1" lang="ja-JP" altLang="en-US" dirty="0"/>
              <a:t>真空チャンバー</a:t>
            </a:r>
          </a:p>
        </p:txBody>
      </p:sp>
      <p:sp>
        <p:nvSpPr>
          <p:cNvPr id="11" name="テキスト ボックス 10">
            <a:extLst>
              <a:ext uri="{FF2B5EF4-FFF2-40B4-BE49-F238E27FC236}">
                <a16:creationId xmlns:a16="http://schemas.microsoft.com/office/drawing/2014/main" id="{C2AA07C7-6E10-B2F1-20E1-1AD6C6421468}"/>
              </a:ext>
            </a:extLst>
          </p:cNvPr>
          <p:cNvSpPr txBox="1"/>
          <p:nvPr/>
        </p:nvSpPr>
        <p:spPr>
          <a:xfrm>
            <a:off x="10400753" y="4850963"/>
            <a:ext cx="877163" cy="369332"/>
          </a:xfrm>
          <a:prstGeom prst="rect">
            <a:avLst/>
          </a:prstGeom>
          <a:noFill/>
        </p:spPr>
        <p:txBody>
          <a:bodyPr wrap="none" rtlCol="0">
            <a:spAutoFit/>
          </a:bodyPr>
          <a:lstStyle/>
          <a:p>
            <a:r>
              <a:rPr kumimoji="1" lang="ja-JP" altLang="en-US" dirty="0"/>
              <a:t>加速管</a:t>
            </a:r>
          </a:p>
        </p:txBody>
      </p:sp>
      <p:sp>
        <p:nvSpPr>
          <p:cNvPr id="12" name="テキスト ボックス 11">
            <a:extLst>
              <a:ext uri="{FF2B5EF4-FFF2-40B4-BE49-F238E27FC236}">
                <a16:creationId xmlns:a16="http://schemas.microsoft.com/office/drawing/2014/main" id="{FF30BBA8-AA6F-EC5E-1AE9-F1C57F9DE778}"/>
              </a:ext>
            </a:extLst>
          </p:cNvPr>
          <p:cNvSpPr txBox="1"/>
          <p:nvPr/>
        </p:nvSpPr>
        <p:spPr>
          <a:xfrm>
            <a:off x="9872117" y="585850"/>
            <a:ext cx="877163" cy="369332"/>
          </a:xfrm>
          <a:prstGeom prst="rect">
            <a:avLst/>
          </a:prstGeom>
          <a:noFill/>
        </p:spPr>
        <p:txBody>
          <a:bodyPr wrap="none" rtlCol="0">
            <a:spAutoFit/>
          </a:bodyPr>
          <a:lstStyle/>
          <a:p>
            <a:r>
              <a:rPr kumimoji="1" lang="ja-JP" altLang="en-US" dirty="0"/>
              <a:t>電磁石</a:t>
            </a:r>
          </a:p>
        </p:txBody>
      </p:sp>
      <p:sp>
        <p:nvSpPr>
          <p:cNvPr id="14" name="テキスト ボックス 13">
            <a:extLst>
              <a:ext uri="{FF2B5EF4-FFF2-40B4-BE49-F238E27FC236}">
                <a16:creationId xmlns:a16="http://schemas.microsoft.com/office/drawing/2014/main" id="{9F7ACECA-FAA0-DF2A-3763-F5A7A1CA1B43}"/>
              </a:ext>
            </a:extLst>
          </p:cNvPr>
          <p:cNvSpPr txBox="1"/>
          <p:nvPr/>
        </p:nvSpPr>
        <p:spPr>
          <a:xfrm>
            <a:off x="4164277" y="4572423"/>
            <a:ext cx="877163" cy="369332"/>
          </a:xfrm>
          <a:prstGeom prst="rect">
            <a:avLst/>
          </a:prstGeom>
          <a:noFill/>
        </p:spPr>
        <p:txBody>
          <a:bodyPr wrap="none" rtlCol="0">
            <a:spAutoFit/>
          </a:bodyPr>
          <a:lstStyle/>
          <a:p>
            <a:r>
              <a:rPr kumimoji="1" lang="ja-JP" altLang="en-US" dirty="0"/>
              <a:t>電子源</a:t>
            </a:r>
          </a:p>
        </p:txBody>
      </p:sp>
      <p:pic>
        <p:nvPicPr>
          <p:cNvPr id="16" name="Picture 2" descr="E:\ERL\LLRF\Digital_FB_system\三菱電機特機打ち合わせ\20100512打ち合わせ\DSC_6381.JPG">
            <a:extLst>
              <a:ext uri="{FF2B5EF4-FFF2-40B4-BE49-F238E27FC236}">
                <a16:creationId xmlns:a16="http://schemas.microsoft.com/office/drawing/2014/main" id="{7FA8D16E-E1CE-D1EC-0A02-2134438517F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34271" t="23997" r="28493" b="15546"/>
          <a:stretch>
            <a:fillRect/>
          </a:stretch>
        </p:blipFill>
        <p:spPr bwMode="auto">
          <a:xfrm>
            <a:off x="1248754" y="4389950"/>
            <a:ext cx="1306572" cy="14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a:extLst>
              <a:ext uri="{FF2B5EF4-FFF2-40B4-BE49-F238E27FC236}">
                <a16:creationId xmlns:a16="http://schemas.microsoft.com/office/drawing/2014/main" id="{E09928F5-1D63-3405-C4A3-16110A2A4BEB}"/>
              </a:ext>
            </a:extLst>
          </p:cNvPr>
          <p:cNvSpPr txBox="1"/>
          <p:nvPr/>
        </p:nvSpPr>
        <p:spPr>
          <a:xfrm>
            <a:off x="906357" y="3802157"/>
            <a:ext cx="1569660" cy="646331"/>
          </a:xfrm>
          <a:prstGeom prst="rect">
            <a:avLst/>
          </a:prstGeom>
          <a:noFill/>
        </p:spPr>
        <p:txBody>
          <a:bodyPr wrap="none" rtlCol="0">
            <a:spAutoFit/>
          </a:bodyPr>
          <a:lstStyle/>
          <a:p>
            <a:r>
              <a:rPr kumimoji="1" lang="en-US" altLang="ja-JP" dirty="0"/>
              <a:t>FPGA</a:t>
            </a:r>
            <a:r>
              <a:rPr kumimoji="1" lang="ja-JP" altLang="en-US" dirty="0"/>
              <a:t>による</a:t>
            </a:r>
            <a:endParaRPr kumimoji="1" lang="en-US" altLang="ja-JP" dirty="0"/>
          </a:p>
          <a:p>
            <a:r>
              <a:rPr lang="ja-JP" altLang="en-US" dirty="0"/>
              <a:t>デジタル制御</a:t>
            </a:r>
            <a:endParaRPr kumimoji="1" lang="ja-JP" altLang="en-US" dirty="0"/>
          </a:p>
        </p:txBody>
      </p:sp>
      <p:sp>
        <p:nvSpPr>
          <p:cNvPr id="18" name="角丸四角形吹き出し 44">
            <a:extLst>
              <a:ext uri="{FF2B5EF4-FFF2-40B4-BE49-F238E27FC236}">
                <a16:creationId xmlns:a16="http://schemas.microsoft.com/office/drawing/2014/main" id="{94070AF0-CFCD-79AE-C1AB-30729C0AACDC}"/>
              </a:ext>
            </a:extLst>
          </p:cNvPr>
          <p:cNvSpPr/>
          <p:nvPr/>
        </p:nvSpPr>
        <p:spPr>
          <a:xfrm>
            <a:off x="119520" y="3000619"/>
            <a:ext cx="2633870" cy="752325"/>
          </a:xfrm>
          <a:prstGeom prst="wedgeRoundRectCallout">
            <a:avLst>
              <a:gd name="adj1" fmla="val 67608"/>
              <a:gd name="adj2" fmla="val -56829"/>
              <a:gd name="adj3" fmla="val 16667"/>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rtlCol="0" anchor="ctr"/>
          <a:lstStyle/>
          <a:p>
            <a:pPr algn="ctr" defTabSz="914400">
              <a:defRPr/>
            </a:pPr>
            <a:r>
              <a:rPr lang="ja-JP" altLang="en-US" kern="0" dirty="0">
                <a:solidFill>
                  <a:schemeClr val="bg1"/>
                </a:solidFill>
                <a:latin typeface="Calibri"/>
                <a:ea typeface="ＭＳ Ｐゴシック" panose="020B0600070205080204" pitchFamily="50" charset="-128"/>
              </a:rPr>
              <a:t>加速器制御・モニター</a:t>
            </a:r>
            <a:endParaRPr lang="en-US" altLang="ja-JP" kern="0" dirty="0">
              <a:solidFill>
                <a:schemeClr val="bg1"/>
              </a:solidFill>
              <a:latin typeface="Calibri"/>
              <a:ea typeface="ＭＳ Ｐゴシック" panose="020B0600070205080204" pitchFamily="50" charset="-128"/>
            </a:endParaRPr>
          </a:p>
          <a:p>
            <a:pPr algn="ctr" defTabSz="914400">
              <a:defRPr/>
            </a:pPr>
            <a:r>
              <a:rPr lang="ja-JP" altLang="en-US" kern="0" dirty="0">
                <a:solidFill>
                  <a:schemeClr val="bg1"/>
                </a:solidFill>
                <a:latin typeface="Calibri"/>
                <a:ea typeface="ＭＳ Ｐゴシック" panose="020B0600070205080204" pitchFamily="50" charset="-128"/>
              </a:rPr>
              <a:t>放射線遮蔽</a:t>
            </a:r>
            <a:endParaRPr lang="en-US" altLang="ja-JP" kern="0" dirty="0">
              <a:solidFill>
                <a:schemeClr val="bg1"/>
              </a:solidFill>
              <a:latin typeface="Calibri"/>
              <a:ea typeface="ＭＳ Ｐゴシック" panose="020B0600070205080204" pitchFamily="50" charset="-128"/>
            </a:endParaRPr>
          </a:p>
        </p:txBody>
      </p:sp>
      <p:pic>
        <p:nvPicPr>
          <p:cNvPr id="19" name="Picture 7" descr="BPM1.jpg                                                       00063CFBMacintosh HD                   B7472E7A:">
            <a:extLst>
              <a:ext uri="{FF2B5EF4-FFF2-40B4-BE49-F238E27FC236}">
                <a16:creationId xmlns:a16="http://schemas.microsoft.com/office/drawing/2014/main" id="{BC10CBD6-E759-4DD3-77B8-320ECCF88581}"/>
              </a:ext>
            </a:extLst>
          </p:cNvPr>
          <p:cNvPicPr>
            <a:picLocks noChangeAspect="1" noChangeArrowheads="1"/>
          </p:cNvPicPr>
          <p:nvPr/>
        </p:nvPicPr>
        <p:blipFill>
          <a:blip r:embed="rId9"/>
          <a:srcRect/>
          <a:stretch>
            <a:fillRect/>
          </a:stretch>
        </p:blipFill>
        <p:spPr bwMode="auto">
          <a:xfrm>
            <a:off x="1176109" y="1796933"/>
            <a:ext cx="1721614" cy="1132599"/>
          </a:xfrm>
          <a:prstGeom prst="rect">
            <a:avLst/>
          </a:prstGeom>
          <a:noFill/>
          <a:ln w="9525">
            <a:noFill/>
            <a:miter lim="800000"/>
            <a:headEnd/>
            <a:tailEnd/>
          </a:ln>
        </p:spPr>
      </p:pic>
      <p:sp>
        <p:nvSpPr>
          <p:cNvPr id="20" name="テキスト ボックス 19">
            <a:extLst>
              <a:ext uri="{FF2B5EF4-FFF2-40B4-BE49-F238E27FC236}">
                <a16:creationId xmlns:a16="http://schemas.microsoft.com/office/drawing/2014/main" id="{115F3F19-9101-5C8F-5A92-34B3CCBD8106}"/>
              </a:ext>
            </a:extLst>
          </p:cNvPr>
          <p:cNvSpPr txBox="1"/>
          <p:nvPr/>
        </p:nvSpPr>
        <p:spPr>
          <a:xfrm>
            <a:off x="173575" y="1901567"/>
            <a:ext cx="992631" cy="923330"/>
          </a:xfrm>
          <a:prstGeom prst="rect">
            <a:avLst/>
          </a:prstGeom>
          <a:noFill/>
        </p:spPr>
        <p:txBody>
          <a:bodyPr wrap="square" rtlCol="0">
            <a:spAutoFit/>
          </a:bodyPr>
          <a:lstStyle/>
          <a:p>
            <a:r>
              <a:rPr kumimoji="1" lang="ja-JP" altLang="en-US" dirty="0"/>
              <a:t>ビーム位置モニター</a:t>
            </a:r>
          </a:p>
        </p:txBody>
      </p:sp>
      <p:pic>
        <p:nvPicPr>
          <p:cNvPr id="21" name="Picture 7" descr="C:\cygwin\home\sakai\desktop\work\VUVSOR\Accelerator\alignment\qs_gadai\040817\product\cell2.jpg">
            <a:extLst>
              <a:ext uri="{FF2B5EF4-FFF2-40B4-BE49-F238E27FC236}">
                <a16:creationId xmlns:a16="http://schemas.microsoft.com/office/drawing/2014/main" id="{F088A975-4BCC-C8F6-E8B9-5C0A5370BC8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617" y="674430"/>
            <a:ext cx="3615044" cy="759477"/>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pic>
      <p:sp>
        <p:nvSpPr>
          <p:cNvPr id="22" name="テキスト ボックス 21">
            <a:extLst>
              <a:ext uri="{FF2B5EF4-FFF2-40B4-BE49-F238E27FC236}">
                <a16:creationId xmlns:a16="http://schemas.microsoft.com/office/drawing/2014/main" id="{01162892-BD6B-EC58-E798-55A5E346755E}"/>
              </a:ext>
            </a:extLst>
          </p:cNvPr>
          <p:cNvSpPr txBox="1"/>
          <p:nvPr/>
        </p:nvSpPr>
        <p:spPr>
          <a:xfrm>
            <a:off x="1245599" y="1401404"/>
            <a:ext cx="1569660" cy="369332"/>
          </a:xfrm>
          <a:prstGeom prst="rect">
            <a:avLst/>
          </a:prstGeom>
          <a:noFill/>
        </p:spPr>
        <p:txBody>
          <a:bodyPr wrap="none" rtlCol="0">
            <a:spAutoFit/>
          </a:bodyPr>
          <a:lstStyle/>
          <a:p>
            <a:r>
              <a:rPr kumimoji="1" lang="ja-JP" altLang="en-US" dirty="0"/>
              <a:t>ラティス設計</a:t>
            </a:r>
          </a:p>
        </p:txBody>
      </p:sp>
      <p:sp>
        <p:nvSpPr>
          <p:cNvPr id="23" name="テキスト ボックス 22">
            <a:extLst>
              <a:ext uri="{FF2B5EF4-FFF2-40B4-BE49-F238E27FC236}">
                <a16:creationId xmlns:a16="http://schemas.microsoft.com/office/drawing/2014/main" id="{50343084-0F32-14B7-EDCB-527741277243}"/>
              </a:ext>
            </a:extLst>
          </p:cNvPr>
          <p:cNvSpPr txBox="1"/>
          <p:nvPr/>
        </p:nvSpPr>
        <p:spPr>
          <a:xfrm>
            <a:off x="10831744" y="5539977"/>
            <a:ext cx="1414712" cy="646331"/>
          </a:xfrm>
          <a:prstGeom prst="rect">
            <a:avLst/>
          </a:prstGeom>
          <a:noFill/>
        </p:spPr>
        <p:txBody>
          <a:bodyPr wrap="square" rtlCol="0">
            <a:spAutoFit/>
          </a:bodyPr>
          <a:lstStyle/>
          <a:p>
            <a:r>
              <a:rPr kumimoji="1" lang="ja-JP" altLang="en-US" dirty="0"/>
              <a:t>個々の説明は</a:t>
            </a:r>
            <a:r>
              <a:rPr kumimoji="1" lang="en-US" altLang="ja-JP" dirty="0"/>
              <a:t>backup</a:t>
            </a:r>
            <a:endParaRPr kumimoji="1" lang="ja-JP" altLang="en-US" dirty="0"/>
          </a:p>
        </p:txBody>
      </p:sp>
    </p:spTree>
    <p:extLst>
      <p:ext uri="{BB962C8B-B14F-4D97-AF65-F5344CB8AC3E}">
        <p14:creationId xmlns:p14="http://schemas.microsoft.com/office/powerpoint/2010/main" val="300848452"/>
      </p:ext>
    </p:extLst>
  </p:cSld>
  <p:clrMapOvr>
    <a:masterClrMapping/>
  </p:clrMapOvr>
  <mc:AlternateContent xmlns:mc="http://schemas.openxmlformats.org/markup-compatibility/2006" xmlns:p14="http://schemas.microsoft.com/office/powerpoint/2010/main">
    <mc:Choice Requires="p14">
      <p:transition spd="slow" p14:dur="2000" advTm="46388"/>
    </mc:Choice>
    <mc:Fallback xmlns="">
      <p:transition spd="slow" advTm="4638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7721F50-32F9-EB88-0C8F-4066D387DD8D}"/>
              </a:ext>
            </a:extLst>
          </p:cNvPr>
          <p:cNvSpPr>
            <a:spLocks noGrp="1"/>
          </p:cNvSpPr>
          <p:nvPr>
            <p:ph type="sldNum" sz="quarter" idx="4"/>
          </p:nvPr>
        </p:nvSpPr>
        <p:spPr/>
        <p:txBody>
          <a:bodyPr/>
          <a:lstStyle/>
          <a:p>
            <a:pPr algn="r"/>
            <a:fld id="{48F63A3B-78C7-47BE-AE5E-E10140E04643}" type="slidenum">
              <a:rPr lang="en-US" smtClean="0"/>
              <a:pPr algn="r"/>
              <a:t>2</a:t>
            </a:fld>
            <a:endParaRPr lang="en-US" dirty="0"/>
          </a:p>
        </p:txBody>
      </p:sp>
      <p:sp>
        <p:nvSpPr>
          <p:cNvPr id="5" name="テキスト ボックス 4">
            <a:extLst>
              <a:ext uri="{FF2B5EF4-FFF2-40B4-BE49-F238E27FC236}">
                <a16:creationId xmlns:a16="http://schemas.microsoft.com/office/drawing/2014/main" id="{C17CBBA3-6EEE-E3B2-4648-D1899CB35FD5}"/>
              </a:ext>
            </a:extLst>
          </p:cNvPr>
          <p:cNvSpPr txBox="1"/>
          <p:nvPr/>
        </p:nvSpPr>
        <p:spPr>
          <a:xfrm>
            <a:off x="184150" y="921626"/>
            <a:ext cx="11823700" cy="3970318"/>
          </a:xfrm>
          <a:prstGeom prst="rect">
            <a:avLst/>
          </a:prstGeom>
          <a:noFill/>
          <a:ln>
            <a:noFill/>
          </a:ln>
        </p:spPr>
        <p:txBody>
          <a:bodyPr wrap="square" rtlCol="0">
            <a:spAutoFit/>
          </a:bodyPr>
          <a:lstStyle/>
          <a:p>
            <a:r>
              <a:rPr lang="en-US" altLang="ja-JP" sz="2800" dirty="0">
                <a:latin typeface="メイリオ" panose="020B0604030504040204" pitchFamily="50" charset="-128"/>
                <a:ea typeface="メイリオ" panose="020B0604030504040204" pitchFamily="50" charset="-128"/>
                <a:cs typeface="Arial" panose="020B0604020202020204" pitchFamily="34" charset="0"/>
              </a:rPr>
              <a:t>Contents : </a:t>
            </a:r>
          </a:p>
          <a:p>
            <a:pPr marL="514350" indent="-514350">
              <a:buAutoNum type="alphaUcParenR"/>
            </a:pPr>
            <a:r>
              <a:rPr lang="en-US" altLang="ja-JP" sz="2800" dirty="0">
                <a:latin typeface="メイリオ" panose="020B0604030504040204" pitchFamily="50" charset="-128"/>
                <a:ea typeface="メイリオ" panose="020B0604030504040204" pitchFamily="50" charset="-128"/>
                <a:cs typeface="Arial" panose="020B0604020202020204" pitchFamily="34" charset="0"/>
              </a:rPr>
              <a:t>Introduction </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加速器で何をする？</a:t>
            </a:r>
          </a:p>
          <a:p>
            <a:pPr marL="514350" indent="-514350">
              <a:buAutoNum type="alphaUcParen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加速器の基礎</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加速器の簡単な歴史</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(synchrotron</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、高周波加速</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en-US" altLang="ja-JP" sz="2800" dirty="0" err="1">
                <a:latin typeface="メイリオ" panose="020B0604030504040204" pitchFamily="50" charset="-128"/>
                <a:ea typeface="メイリオ" panose="020B0604030504040204" pitchFamily="50" charset="-128"/>
                <a:cs typeface="Arial" panose="020B0604020202020204" pitchFamily="34" charset="0"/>
              </a:rPr>
              <a:t>synchrotron,linac</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を構成するもの</a:t>
            </a:r>
            <a:endParaRPr lang="en-US" altLang="ja-JP" sz="2800" dirty="0">
              <a:latin typeface="メイリオ" panose="020B0604030504040204" pitchFamily="50" charset="-128"/>
              <a:ea typeface="メイリオ" panose="020B0604030504040204" pitchFamily="50" charset="-128"/>
              <a:cs typeface="Arial" panose="020B0604020202020204" pitchFamily="34" charset="0"/>
            </a:endParaRPr>
          </a:p>
          <a:p>
            <a:pPr marL="971550" lvl="1" indent="-514350">
              <a:buFont typeface="Arial" panose="020B0604020202020204" pitchFamily="34" charset="0"/>
              <a:buChar char="•"/>
            </a:pPr>
            <a:r>
              <a:rPr lang="en-US" altLang="ja-JP" sz="2800" dirty="0">
                <a:latin typeface="メイリオ" panose="020B0604030504040204" pitchFamily="50" charset="-128"/>
                <a:ea typeface="メイリオ" panose="020B0604030504040204" pitchFamily="50" charset="-128"/>
                <a:cs typeface="Arial" panose="020B0604020202020204" pitchFamily="34" charset="0"/>
              </a:rPr>
              <a:t>KEK</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の加速器（高エネルギー物理の歴史、</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 KEK</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加速器の紹介、 ）</a:t>
            </a:r>
          </a:p>
          <a:p>
            <a:pPr marL="514350" indent="-514350">
              <a:buAutoNum type="alphaUcParen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加速器最前線</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将来のコライダー</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(ILC, FCC</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など</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と開発技術</a:t>
            </a:r>
            <a:endParaRPr lang="en-US" altLang="ja-JP" sz="2800" dirty="0">
              <a:latin typeface="メイリオ" panose="020B0604030504040204" pitchFamily="50" charset="-128"/>
              <a:ea typeface="メイリオ" panose="020B0604030504040204" pitchFamily="50" charset="-128"/>
              <a:cs typeface="Arial" panose="020B0604020202020204" pitchFamily="34" charset="0"/>
            </a:endParaRPr>
          </a:p>
        </p:txBody>
      </p:sp>
    </p:spTree>
    <p:extLst>
      <p:ext uri="{BB962C8B-B14F-4D97-AF65-F5344CB8AC3E}">
        <p14:creationId xmlns:p14="http://schemas.microsoft.com/office/powerpoint/2010/main" val="121568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169" y="1886288"/>
            <a:ext cx="3265562" cy="3006390"/>
          </a:xfrm>
          <a:prstGeom prst="rect">
            <a:avLst/>
          </a:prstGeom>
        </p:spPr>
      </p:pic>
      <p:sp>
        <p:nvSpPr>
          <p:cNvPr id="2" name="タイトル 1"/>
          <p:cNvSpPr>
            <a:spLocks noGrp="1"/>
          </p:cNvSpPr>
          <p:nvPr>
            <p:ph type="ctrTitle"/>
          </p:nvPr>
        </p:nvSpPr>
        <p:spPr>
          <a:xfrm>
            <a:off x="1400175" y="77581"/>
            <a:ext cx="9144000" cy="779210"/>
          </a:xfrm>
          <a:solidFill>
            <a:srgbClr val="92D050"/>
          </a:solidFill>
        </p:spPr>
        <p:txBody>
          <a:bodyPr anchor="ctr">
            <a:normAutofit/>
          </a:bodyPr>
          <a:lstStyle/>
          <a:p>
            <a:r>
              <a:rPr lang="ja-JP" altLang="en-US" sz="4000" dirty="0">
                <a:latin typeface="ＭＳ Ｐゴシック" panose="020B0600070205080204" pitchFamily="50" charset="-128"/>
                <a:ea typeface="ＭＳ Ｐゴシック" panose="020B0600070205080204" pitchFamily="50" charset="-128"/>
                <a:cs typeface="Times New Roman" panose="02020603050405020304" pitchFamily="18" charset="0"/>
              </a:rPr>
              <a:t>３．</a:t>
            </a:r>
            <a:r>
              <a:rPr lang="en-US" altLang="ja-JP" sz="4000" dirty="0">
                <a:latin typeface="ＭＳ Ｐゴシック" panose="020B0600070205080204" pitchFamily="50" charset="-128"/>
                <a:ea typeface="ＭＳ Ｐゴシック" panose="020B0600070205080204" pitchFamily="50" charset="-128"/>
                <a:cs typeface="Times New Roman" panose="02020603050405020304" pitchFamily="18" charset="0"/>
              </a:rPr>
              <a:t>KEK-</a:t>
            </a:r>
            <a:r>
              <a:rPr lang="ja-JP" altLang="en-US" sz="4000" dirty="0">
                <a:latin typeface="ＭＳ Ｐゴシック" panose="020B0600070205080204" pitchFamily="50" charset="-128"/>
                <a:ea typeface="ＭＳ Ｐゴシック" panose="020B0600070205080204" pitchFamily="50" charset="-128"/>
                <a:cs typeface="Times New Roman" panose="02020603050405020304" pitchFamily="18" charset="0"/>
              </a:rPr>
              <a:t>高エネルギー加速器研究機構</a:t>
            </a:r>
            <a:r>
              <a:rPr lang="en-US" altLang="ja-JP" sz="400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40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4" name="スライド番号プレースホルダー 3"/>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9169D201-D197-461D-9717-1B314C73847F}" type="slidenum">
              <a:rPr lang="en-US" altLang="ja-JP" smtClean="0"/>
              <a:pPr>
                <a:defRPr/>
              </a:pPr>
              <a:t>20</a:t>
            </a:fld>
            <a:endParaRPr lang="ja-JP" altLang="en-US" sz="1050"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61651" y="2274910"/>
            <a:ext cx="3978076" cy="2653377"/>
          </a:xfrm>
          <a:prstGeom prst="rect">
            <a:avLst/>
          </a:prstGeom>
          <a:ln w="28575">
            <a:solidFill>
              <a:srgbClr val="0000CC"/>
            </a:solidFill>
          </a:ln>
        </p:spPr>
      </p:pic>
      <p:pic>
        <p:nvPicPr>
          <p:cNvPr id="11" name="図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1578" y="2924590"/>
            <a:ext cx="3736422" cy="2802317"/>
          </a:xfrm>
          <a:prstGeom prst="rect">
            <a:avLst/>
          </a:prstGeom>
          <a:ln w="28575">
            <a:solidFill>
              <a:srgbClr val="C00000"/>
            </a:solidFill>
          </a:ln>
        </p:spPr>
      </p:pic>
      <p:cxnSp>
        <p:nvCxnSpPr>
          <p:cNvPr id="15" name="直線矢印コネクタ 14"/>
          <p:cNvCxnSpPr>
            <a:stCxn id="9" idx="0"/>
          </p:cNvCxnSpPr>
          <p:nvPr/>
        </p:nvCxnSpPr>
        <p:spPr>
          <a:xfrm flipV="1">
            <a:off x="4177379" y="3282399"/>
            <a:ext cx="1203005" cy="319201"/>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cxnSpLocks/>
            <a:stCxn id="11" idx="0"/>
          </p:cNvCxnSpPr>
          <p:nvPr/>
        </p:nvCxnSpPr>
        <p:spPr>
          <a:xfrm flipH="1" flipV="1">
            <a:off x="6751984" y="2224871"/>
            <a:ext cx="2047807" cy="69971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180121" y="1653666"/>
            <a:ext cx="1341137" cy="300082"/>
          </a:xfrm>
          <a:prstGeom prst="rect">
            <a:avLst/>
          </a:prstGeom>
          <a:solidFill>
            <a:schemeClr val="bg1"/>
          </a:solidFill>
          <a:ln w="19050">
            <a:solidFill>
              <a:srgbClr val="0000CC"/>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Tsukuba campus</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sp>
        <p:nvSpPr>
          <p:cNvPr id="22" name="テキスト ボックス 21"/>
          <p:cNvSpPr txBox="1"/>
          <p:nvPr/>
        </p:nvSpPr>
        <p:spPr>
          <a:xfrm>
            <a:off x="9467259" y="2552002"/>
            <a:ext cx="1148776" cy="300082"/>
          </a:xfrm>
          <a:prstGeom prst="rect">
            <a:avLst/>
          </a:prstGeom>
          <a:solidFill>
            <a:schemeClr val="bg1"/>
          </a:solidFill>
          <a:ln w="19050">
            <a:solidFill>
              <a:srgbClr val="C00000"/>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Tokai campus</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a:off x="4777661" y="5121597"/>
            <a:ext cx="624595" cy="300082"/>
          </a:xfrm>
          <a:prstGeom prst="rect">
            <a:avLst/>
          </a:prstGeom>
          <a:solidFill>
            <a:schemeClr val="bg1"/>
          </a:solidFill>
          <a:ln w="19050">
            <a:solidFill>
              <a:srgbClr val="FF0000"/>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Tokyo</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cxnSp>
        <p:nvCxnSpPr>
          <p:cNvPr id="24" name="直線矢印コネクタ 23"/>
          <p:cNvCxnSpPr>
            <a:cxnSpLocks/>
            <a:stCxn id="23" idx="0"/>
          </p:cNvCxnSpPr>
          <p:nvPr/>
        </p:nvCxnSpPr>
        <p:spPr>
          <a:xfrm flipH="1" flipV="1">
            <a:off x="4651408" y="4485033"/>
            <a:ext cx="438551" cy="6365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1929492" y="4853010"/>
            <a:ext cx="489238"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err="1">
                <a:solidFill>
                  <a:prstClr val="black"/>
                </a:solidFill>
                <a:latin typeface="Times New Roman" panose="02020603050405020304" pitchFamily="18" charset="0"/>
                <a:cs typeface="Times New Roman" panose="02020603050405020304" pitchFamily="18" charset="0"/>
              </a:rPr>
              <a:t>Linac</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8" name="テキスト ボックス 27"/>
          <p:cNvSpPr txBox="1"/>
          <p:nvPr/>
        </p:nvSpPr>
        <p:spPr>
          <a:xfrm>
            <a:off x="2669997" y="2403002"/>
            <a:ext cx="910827"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Super-KEKB</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9" name="テキスト ボックス 28"/>
          <p:cNvSpPr txBox="1"/>
          <p:nvPr/>
        </p:nvSpPr>
        <p:spPr>
          <a:xfrm>
            <a:off x="1723170" y="3784553"/>
            <a:ext cx="335349"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PF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0" name="テキスト ボックス 29"/>
          <p:cNvSpPr txBox="1"/>
          <p:nvPr/>
        </p:nvSpPr>
        <p:spPr>
          <a:xfrm>
            <a:off x="1792603" y="2985429"/>
            <a:ext cx="567784"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PF-AR</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1" name="テキスト ボックス 30"/>
          <p:cNvSpPr txBox="1"/>
          <p:nvPr/>
        </p:nvSpPr>
        <p:spPr>
          <a:xfrm>
            <a:off x="2442684" y="2933722"/>
            <a:ext cx="439544"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ATF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2" name="テキスト ボックス 31"/>
          <p:cNvSpPr txBox="1"/>
          <p:nvPr/>
        </p:nvSpPr>
        <p:spPr>
          <a:xfrm>
            <a:off x="2932622" y="2808509"/>
            <a:ext cx="417102"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STF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0" name="テキスト ボックス 19"/>
          <p:cNvSpPr txBox="1"/>
          <p:nvPr/>
        </p:nvSpPr>
        <p:spPr>
          <a:xfrm>
            <a:off x="3083571" y="3657595"/>
            <a:ext cx="497252"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err="1">
                <a:solidFill>
                  <a:prstClr val="black"/>
                </a:solidFill>
                <a:latin typeface="Times New Roman" panose="02020603050405020304" pitchFamily="18" charset="0"/>
                <a:cs typeface="Times New Roman" panose="02020603050405020304" pitchFamily="18" charset="0"/>
              </a:rPr>
              <a:t>cERL</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5" name="テキスト ボックス 24"/>
          <p:cNvSpPr txBox="1"/>
          <p:nvPr/>
        </p:nvSpPr>
        <p:spPr>
          <a:xfrm>
            <a:off x="3126657" y="3945656"/>
            <a:ext cx="425116"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CFF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 name="日付プレースホルダー 2">
            <a:extLst>
              <a:ext uri="{FF2B5EF4-FFF2-40B4-BE49-F238E27FC236}">
                <a16:creationId xmlns:a16="http://schemas.microsoft.com/office/drawing/2014/main" id="{061CAC75-7FBB-38BB-2EAB-5BB100399E22}"/>
              </a:ext>
            </a:extLst>
          </p:cNvPr>
          <p:cNvSpPr>
            <a:spLocks noGrp="1"/>
          </p:cNvSpPr>
          <p:nvPr>
            <p:ph type="dt" sz="half" idx="10"/>
          </p:nvPr>
        </p:nvSpPr>
        <p:spPr>
          <a:xfrm>
            <a:off x="628650" y="6356351"/>
            <a:ext cx="2057400" cy="365125"/>
          </a:xfrm>
          <a:prstGeom prst="rect">
            <a:avLst/>
          </a:prstGeom>
        </p:spPr>
        <p:txBody>
          <a:bodyPr vert="horz" lIns="91440" tIns="45720" rIns="91440" bIns="45720" rtlCol="0" anchor="ctr"/>
          <a:lstStyle>
            <a:defPPr>
              <a:defRPr lang="ja-JP"/>
            </a:defPPr>
            <a:lvl1pPr algn="l"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endParaRPr lang="en-US" altLang="ja-JP"/>
          </a:p>
        </p:txBody>
      </p:sp>
      <p:sp>
        <p:nvSpPr>
          <p:cNvPr id="5" name="フッター プレースホルダー 4">
            <a:extLst>
              <a:ext uri="{FF2B5EF4-FFF2-40B4-BE49-F238E27FC236}">
                <a16:creationId xmlns:a16="http://schemas.microsoft.com/office/drawing/2014/main" id="{B6A68ADE-FA85-8B9A-6ED3-D9B2EAE2D072}"/>
              </a:ext>
            </a:extLst>
          </p:cNvPr>
          <p:cNvSpPr>
            <a:spLocks noGrp="1"/>
          </p:cNvSpPr>
          <p:nvPr>
            <p:ph type="ftr" sz="quarter" idx="11"/>
          </p:nvPr>
        </p:nvSpPr>
        <p:spPr>
          <a:xfrm>
            <a:off x="3028950" y="6356351"/>
            <a:ext cx="3086100" cy="365125"/>
          </a:xfrm>
          <a:prstGeom prst="rect">
            <a:avLst/>
          </a:prstGeom>
        </p:spPr>
        <p:txBody>
          <a:bodyPr vert="horz" lIns="91440" tIns="45720" rIns="91440" bIns="45720" rtlCol="0" anchor="ctr"/>
          <a:lstStyle>
            <a:defPPr>
              <a:defRPr lang="ja-JP"/>
            </a:defPPr>
            <a:lvl1pPr algn="ct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endParaRPr lang="en-US" altLang="ja-JP"/>
          </a:p>
        </p:txBody>
      </p:sp>
    </p:spTree>
    <p:extLst>
      <p:ext uri="{BB962C8B-B14F-4D97-AF65-F5344CB8AC3E}">
        <p14:creationId xmlns:p14="http://schemas.microsoft.com/office/powerpoint/2010/main" val="14257265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6870" y="173331"/>
            <a:ext cx="9144000" cy="686152"/>
          </a:xfrm>
          <a:solidFill>
            <a:srgbClr val="92D050"/>
          </a:solidFill>
        </p:spPr>
        <p:txBody>
          <a:bodyPr>
            <a:noAutofit/>
          </a:bodyPr>
          <a:lstStyle/>
          <a:p>
            <a:r>
              <a:rPr lang="ja-JP" altLang="en-US" sz="4000" dirty="0">
                <a:solidFill>
                  <a:srgbClr val="002060"/>
                </a:solidFill>
                <a:latin typeface="ＭＳ Ｐゴシック" panose="020B0600070205080204" pitchFamily="50" charset="-128"/>
                <a:ea typeface="ＭＳ Ｐゴシック" panose="020B0600070205080204" pitchFamily="50" charset="-128"/>
              </a:rPr>
              <a:t>東京ディズニーリゾートと</a:t>
            </a:r>
            <a:r>
              <a:rPr lang="en-US" altLang="ja-JP" sz="4000" dirty="0">
                <a:solidFill>
                  <a:srgbClr val="002060"/>
                </a:solidFill>
                <a:latin typeface="ＭＳ Ｐゴシック" panose="020B0600070205080204" pitchFamily="50" charset="-128"/>
                <a:ea typeface="ＭＳ Ｐゴシック" panose="020B0600070205080204" pitchFamily="50" charset="-128"/>
              </a:rPr>
              <a:t>KEK</a:t>
            </a:r>
            <a:r>
              <a:rPr lang="ja-JP" altLang="en-US" sz="4000" dirty="0">
                <a:solidFill>
                  <a:srgbClr val="002060"/>
                </a:solidFill>
                <a:latin typeface="ＭＳ Ｐゴシック" panose="020B0600070205080204" pitchFamily="50" charset="-128"/>
                <a:ea typeface="ＭＳ Ｐゴシック" panose="020B0600070205080204" pitchFamily="50" charset="-128"/>
              </a:rPr>
              <a:t>つくば</a:t>
            </a:r>
          </a:p>
        </p:txBody>
      </p:sp>
      <p:sp>
        <p:nvSpPr>
          <p:cNvPr id="3" name="スライド番号プレースホルダー 2"/>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AE4F173-2DA2-441F-A63E-C88858557A3C}" type="slidenum">
              <a:rPr lang="en-US" altLang="ja-JP" smtClean="0"/>
              <a:pPr>
                <a:defRPr/>
              </a:pPr>
              <a:t>21</a:t>
            </a:fld>
            <a:endParaRPr kumimoji="1" lang="ja-JP" altLang="en-US"/>
          </a:p>
        </p:txBody>
      </p:sp>
      <p:pic>
        <p:nvPicPr>
          <p:cNvPr id="2050" name="Picture 2"/>
          <p:cNvPicPr>
            <a:picLocks noChangeAspect="1" noChangeArrowheads="1"/>
          </p:cNvPicPr>
          <p:nvPr/>
        </p:nvPicPr>
        <p:blipFill>
          <a:blip r:embed="rId2" cstate="print"/>
          <a:srcRect/>
          <a:stretch>
            <a:fillRect/>
          </a:stretch>
        </p:blipFill>
        <p:spPr bwMode="auto">
          <a:xfrm>
            <a:off x="6257157" y="1121892"/>
            <a:ext cx="3457575" cy="4972050"/>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2389634" y="1135612"/>
            <a:ext cx="3219450" cy="4886325"/>
          </a:xfrm>
          <a:prstGeom prst="rect">
            <a:avLst/>
          </a:prstGeom>
          <a:noFill/>
          <a:ln w="9525">
            <a:noFill/>
            <a:miter lim="800000"/>
            <a:headEnd/>
            <a:tailEnd/>
          </a:ln>
        </p:spPr>
      </p:pic>
      <p:sp>
        <p:nvSpPr>
          <p:cNvPr id="9" name="テキスト ボックス 5"/>
          <p:cNvSpPr txBox="1">
            <a:spLocks noChangeArrowheads="1"/>
          </p:cNvSpPr>
          <p:nvPr/>
        </p:nvSpPr>
        <p:spPr bwMode="auto">
          <a:xfrm>
            <a:off x="2238662" y="6127814"/>
            <a:ext cx="3570208" cy="461665"/>
          </a:xfrm>
          <a:prstGeom prst="rect">
            <a:avLst/>
          </a:prstGeom>
          <a:solidFill>
            <a:srgbClr val="FFFF00"/>
          </a:solidFill>
          <a:ln w="25400">
            <a:solidFill>
              <a:srgbClr val="FFFF00"/>
            </a:solidFill>
            <a:miter lim="800000"/>
            <a:headEnd/>
            <a:tailEnd/>
          </a:ln>
        </p:spPr>
        <p:txBody>
          <a:bodyPr wrap="none">
            <a:prstTxWarp prst="textNoShape">
              <a:avLst/>
            </a:prstTxWarp>
            <a:spAutoFit/>
          </a:bodyPr>
          <a:lstStyle/>
          <a:p>
            <a:r>
              <a:rPr lang="ja-JP" altLang="en-US" sz="2400" b="1" dirty="0">
                <a:ln w="3175">
                  <a:solidFill>
                    <a:prstClr val="white"/>
                  </a:solidFill>
                </a:ln>
                <a:solidFill>
                  <a:srgbClr val="0070C0"/>
                </a:solidFill>
                <a:latin typeface="+mn-ea"/>
                <a:cs typeface="HG教科書体" pitchFamily="17" charset="-128"/>
              </a:rPr>
              <a:t>東京ディズニーリゾート</a:t>
            </a:r>
          </a:p>
        </p:txBody>
      </p:sp>
      <p:sp>
        <p:nvSpPr>
          <p:cNvPr id="7" name="テキスト ボックス 5"/>
          <p:cNvSpPr txBox="1">
            <a:spLocks noChangeArrowheads="1"/>
          </p:cNvSpPr>
          <p:nvPr/>
        </p:nvSpPr>
        <p:spPr bwMode="auto">
          <a:xfrm>
            <a:off x="7649826" y="6093947"/>
            <a:ext cx="822661" cy="461665"/>
          </a:xfrm>
          <a:prstGeom prst="rect">
            <a:avLst/>
          </a:prstGeom>
          <a:solidFill>
            <a:srgbClr val="FFFF00"/>
          </a:solidFill>
          <a:ln w="25400">
            <a:solidFill>
              <a:srgbClr val="FFFF00"/>
            </a:solidFill>
            <a:miter lim="800000"/>
            <a:headEnd/>
            <a:tailEnd/>
          </a:ln>
        </p:spPr>
        <p:txBody>
          <a:bodyPr wrap="none">
            <a:prstTxWarp prst="textNoShape">
              <a:avLst/>
            </a:prstTxWarp>
            <a:spAutoFit/>
          </a:bodyPr>
          <a:lstStyle/>
          <a:p>
            <a:r>
              <a:rPr lang="en-US" altLang="ja-JP" sz="2400" b="1" dirty="0">
                <a:ln w="3175">
                  <a:solidFill>
                    <a:prstClr val="white"/>
                  </a:solidFill>
                </a:ln>
                <a:solidFill>
                  <a:srgbClr val="0070C0"/>
                </a:solidFill>
                <a:latin typeface="+mn-ea"/>
                <a:cs typeface="HG教科書体" pitchFamily="17" charset="-128"/>
              </a:rPr>
              <a:t>KEK</a:t>
            </a:r>
            <a:endParaRPr lang="ja-JP" altLang="en-US" sz="2400" b="1" dirty="0">
              <a:ln w="3175">
                <a:solidFill>
                  <a:prstClr val="white"/>
                </a:solidFill>
              </a:ln>
              <a:solidFill>
                <a:srgbClr val="0070C0"/>
              </a:solidFill>
              <a:latin typeface="+mn-ea"/>
              <a:cs typeface="HG教科書体" pitchFamily="17" charset="-128"/>
            </a:endParaRPr>
          </a:p>
        </p:txBody>
      </p:sp>
    </p:spTree>
    <p:extLst>
      <p:ext uri="{BB962C8B-B14F-4D97-AF65-F5344CB8AC3E}">
        <p14:creationId xmlns:p14="http://schemas.microsoft.com/office/powerpoint/2010/main" val="12936644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図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8625" y="4021139"/>
            <a:ext cx="4432300"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図 2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0375" y="338138"/>
            <a:ext cx="2408238"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タイトル 1"/>
          <p:cNvSpPr>
            <a:spLocks noGrp="1"/>
          </p:cNvSpPr>
          <p:nvPr>
            <p:ph type="title"/>
          </p:nvPr>
        </p:nvSpPr>
        <p:spPr>
          <a:xfrm>
            <a:off x="4484552" y="-31750"/>
            <a:ext cx="5559697" cy="454025"/>
          </a:xfrm>
        </p:spPr>
        <p:txBody>
          <a:bodyPr>
            <a:normAutofit fontScale="90000"/>
          </a:bodyPr>
          <a:lstStyle/>
          <a:p>
            <a:r>
              <a:rPr lang="ja-JP" altLang="en-US" sz="2000" dirty="0"/>
              <a:t>高エネルギー加速器の歴史（先端加速器の発展）</a:t>
            </a:r>
          </a:p>
        </p:txBody>
      </p:sp>
      <p:pic>
        <p:nvPicPr>
          <p:cNvPr id="5126" name="コンテンツ プレースホルダー 12"/>
          <p:cNvPicPr>
            <a:picLocks noGrp="1" noChangeAspect="1"/>
          </p:cNvPicPr>
          <p:nvPr>
            <p:ph idx="1"/>
          </p:nvPr>
        </p:nvPicPr>
        <p:blipFill>
          <a:blip r:embed="rId5" cstate="print">
            <a:extLst>
              <a:ext uri="{28A0092B-C50C-407E-A947-70E740481C1C}">
                <a14:useLocalDpi xmlns:a14="http://schemas.microsoft.com/office/drawing/2010/main" val="0"/>
              </a:ext>
            </a:extLst>
          </a:blip>
          <a:srcRect/>
          <a:stretch>
            <a:fillRect/>
          </a:stretch>
        </p:blipFill>
        <p:spPr>
          <a:xfrm>
            <a:off x="1717676" y="1447800"/>
            <a:ext cx="3948113" cy="2660650"/>
          </a:xfrm>
        </p:spPr>
      </p:pic>
      <p:sp>
        <p:nvSpPr>
          <p:cNvPr id="5125" name="スライド番号プレースホルダー 4"/>
          <p:cNvSpPr>
            <a:spLocks noGrp="1"/>
          </p:cNvSpPr>
          <p:nvPr>
            <p:ph type="sldNum" sz="quarter" idx="12"/>
          </p:nvPr>
        </p:nvSpPr>
        <p:spPr>
          <a:xfrm>
            <a:off x="10044249" y="6517482"/>
            <a:ext cx="20574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defRPr/>
            </a:pPr>
            <a:fld id="{EAE4F173-2DA2-441F-A63E-C88858557A3C}" type="slidenum">
              <a:rPr lang="en-US" altLang="ja-JP" smtClean="0"/>
              <a:pPr>
                <a:spcBef>
                  <a:spcPct val="0"/>
                </a:spcBef>
                <a:buFontTx/>
                <a:buNone/>
                <a:defRPr/>
              </a:pPr>
              <a:t>22</a:t>
            </a:fld>
            <a:endParaRPr lang="en-US" altLang="ja-JP" sz="1400" dirty="0"/>
          </a:p>
        </p:txBody>
      </p:sp>
      <p:sp>
        <p:nvSpPr>
          <p:cNvPr id="5127" name="テキスト ボックス 6"/>
          <p:cNvSpPr txBox="1">
            <a:spLocks noChangeArrowheads="1"/>
          </p:cNvSpPr>
          <p:nvPr/>
        </p:nvSpPr>
        <p:spPr bwMode="auto">
          <a:xfrm>
            <a:off x="5868989" y="1446213"/>
            <a:ext cx="4719637" cy="1477962"/>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ノーベル物理学賞：　</a:t>
            </a:r>
            <a:endParaRPr lang="en-US" altLang="ja-JP" sz="1800"/>
          </a:p>
          <a:p>
            <a:pPr>
              <a:spcBef>
                <a:spcPct val="0"/>
              </a:spcBef>
              <a:buFontTx/>
              <a:buNone/>
            </a:pPr>
            <a:r>
              <a:rPr lang="en-US" altLang="ja-JP" sz="1800"/>
              <a:t>2008</a:t>
            </a:r>
            <a:r>
              <a:rPr lang="ja-JP" altLang="en-US" sz="1800"/>
              <a:t>年：小林益川理論の証明</a:t>
            </a:r>
            <a:endParaRPr lang="en-US" altLang="ja-JP" sz="1800"/>
          </a:p>
          <a:p>
            <a:pPr>
              <a:spcBef>
                <a:spcPct val="0"/>
              </a:spcBef>
              <a:buFontTx/>
              <a:buNone/>
            </a:pPr>
            <a:r>
              <a:rPr lang="ja-JP" altLang="en-US" sz="1800"/>
              <a:t>　　　　　　クォークが３世代以上。</a:t>
            </a:r>
            <a:endParaRPr lang="en-US" altLang="ja-JP" sz="1800"/>
          </a:p>
          <a:p>
            <a:pPr>
              <a:spcBef>
                <a:spcPct val="0"/>
              </a:spcBef>
              <a:buFontTx/>
              <a:buNone/>
            </a:pPr>
            <a:r>
              <a:rPr lang="en-US" altLang="ja-JP" sz="1800"/>
              <a:t>             </a:t>
            </a:r>
            <a:r>
              <a:rPr lang="ja-JP" altLang="en-US" sz="1800"/>
              <a:t>（</a:t>
            </a:r>
            <a:r>
              <a:rPr lang="en-US" altLang="ja-JP" sz="1800">
                <a:solidFill>
                  <a:srgbClr val="00B050"/>
                </a:solidFill>
              </a:rPr>
              <a:t>KEKB</a:t>
            </a:r>
            <a:r>
              <a:rPr lang="ja-JP" altLang="en-US" sz="1800">
                <a:solidFill>
                  <a:srgbClr val="00B050"/>
                </a:solidFill>
              </a:rPr>
              <a:t>加速器</a:t>
            </a:r>
            <a:r>
              <a:rPr lang="ja-JP" altLang="en-US" sz="1800"/>
              <a:t>が実験で証明</a:t>
            </a:r>
            <a:r>
              <a:rPr lang="en-US" altLang="ja-JP" sz="1800"/>
              <a:t>)</a:t>
            </a:r>
          </a:p>
          <a:p>
            <a:pPr>
              <a:spcBef>
                <a:spcPct val="0"/>
              </a:spcBef>
              <a:buFontTx/>
              <a:buNone/>
            </a:pPr>
            <a:r>
              <a:rPr lang="en-US" altLang="ja-JP" sz="1800"/>
              <a:t>2013</a:t>
            </a:r>
            <a:r>
              <a:rPr lang="ja-JP" altLang="en-US" sz="1800"/>
              <a:t>年：</a:t>
            </a:r>
            <a:r>
              <a:rPr lang="en-US" altLang="ja-JP" sz="1800">
                <a:solidFill>
                  <a:srgbClr val="CC00FF"/>
                </a:solidFill>
              </a:rPr>
              <a:t>LHC</a:t>
            </a:r>
            <a:r>
              <a:rPr lang="ja-JP" altLang="en-US" sz="1800">
                <a:solidFill>
                  <a:srgbClr val="CC00FF"/>
                </a:solidFill>
              </a:rPr>
              <a:t>加速器</a:t>
            </a:r>
            <a:r>
              <a:rPr lang="ja-JP" altLang="en-US" sz="1800"/>
              <a:t>で</a:t>
            </a:r>
            <a:r>
              <a:rPr lang="en-US" altLang="ja-JP" sz="1800"/>
              <a:t>Higgs</a:t>
            </a:r>
            <a:r>
              <a:rPr lang="ja-JP" altLang="en-US" sz="1800"/>
              <a:t>粒子発見。</a:t>
            </a:r>
          </a:p>
        </p:txBody>
      </p:sp>
      <p:sp>
        <p:nvSpPr>
          <p:cNvPr id="10" name="円/楕円 9"/>
          <p:cNvSpPr/>
          <p:nvPr/>
        </p:nvSpPr>
        <p:spPr>
          <a:xfrm>
            <a:off x="4391026" y="1704976"/>
            <a:ext cx="728663" cy="549275"/>
          </a:xfrm>
          <a:prstGeom prst="ellipse">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29" name="テキスト ボックス 18"/>
          <p:cNvSpPr txBox="1">
            <a:spLocks noChangeArrowheads="1"/>
          </p:cNvSpPr>
          <p:nvPr/>
        </p:nvSpPr>
        <p:spPr bwMode="auto">
          <a:xfrm>
            <a:off x="2058989" y="1685925"/>
            <a:ext cx="1825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b="1"/>
              <a:t>陽子衝突型加速器</a:t>
            </a:r>
          </a:p>
        </p:txBody>
      </p:sp>
      <p:sp>
        <p:nvSpPr>
          <p:cNvPr id="5130" name="テキスト ボックス 23"/>
          <p:cNvSpPr txBox="1">
            <a:spLocks noChangeArrowheads="1"/>
          </p:cNvSpPr>
          <p:nvPr/>
        </p:nvSpPr>
        <p:spPr bwMode="auto">
          <a:xfrm>
            <a:off x="1981200" y="4391026"/>
            <a:ext cx="24590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b="1"/>
              <a:t>電子陽電子衝突型加速器</a:t>
            </a:r>
          </a:p>
        </p:txBody>
      </p:sp>
      <p:sp>
        <p:nvSpPr>
          <p:cNvPr id="5131" name="テキスト ボックス 20"/>
          <p:cNvSpPr txBox="1">
            <a:spLocks noChangeArrowheads="1"/>
          </p:cNvSpPr>
          <p:nvPr/>
        </p:nvSpPr>
        <p:spPr bwMode="auto">
          <a:xfrm rot="-5400000">
            <a:off x="827088" y="3465513"/>
            <a:ext cx="1743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a:solidFill>
                  <a:srgbClr val="FF00FF"/>
                </a:solidFill>
              </a:rPr>
              <a:t>衝突エネルギー</a:t>
            </a:r>
          </a:p>
        </p:txBody>
      </p:sp>
      <p:pic>
        <p:nvPicPr>
          <p:cNvPr id="5133" name="図 2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265864" y="2997200"/>
            <a:ext cx="418782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29"/>
          <p:cNvSpPr txBox="1">
            <a:spLocks noChangeArrowheads="1"/>
          </p:cNvSpPr>
          <p:nvPr/>
        </p:nvSpPr>
        <p:spPr bwMode="auto">
          <a:xfrm>
            <a:off x="3994151" y="423864"/>
            <a:ext cx="225266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電子陽電子などを高エネルギーで新粒子の探索生成を行う。</a:t>
            </a:r>
          </a:p>
        </p:txBody>
      </p:sp>
      <p:sp>
        <p:nvSpPr>
          <p:cNvPr id="5134" name="テキスト ボックス 30"/>
          <p:cNvSpPr txBox="1">
            <a:spLocks noChangeArrowheads="1"/>
          </p:cNvSpPr>
          <p:nvPr/>
        </p:nvSpPr>
        <p:spPr bwMode="auto">
          <a:xfrm>
            <a:off x="1958975" y="1114426"/>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新粒子？</a:t>
            </a:r>
          </a:p>
        </p:txBody>
      </p:sp>
      <p:sp>
        <p:nvSpPr>
          <p:cNvPr id="6145" name="右矢印 6144"/>
          <p:cNvSpPr/>
          <p:nvPr/>
        </p:nvSpPr>
        <p:spPr>
          <a:xfrm>
            <a:off x="6321425" y="762001"/>
            <a:ext cx="431800" cy="3095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36" name="テキスト ボックス 6149"/>
          <p:cNvSpPr txBox="1">
            <a:spLocks noChangeArrowheads="1"/>
          </p:cNvSpPr>
          <p:nvPr/>
        </p:nvSpPr>
        <p:spPr bwMode="auto">
          <a:xfrm>
            <a:off x="6965950" y="706438"/>
            <a:ext cx="3487738" cy="6461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dirty="0">
                <a:solidFill>
                  <a:srgbClr val="FF0000"/>
                </a:solidFill>
              </a:rPr>
              <a:t>より高エネルギー（高加速勾配）</a:t>
            </a:r>
            <a:r>
              <a:rPr lang="ja-JP" altLang="en-US" sz="1800" dirty="0"/>
              <a:t>で</a:t>
            </a:r>
            <a:endParaRPr lang="en-US" altLang="ja-JP" sz="1800" dirty="0"/>
          </a:p>
          <a:p>
            <a:pPr>
              <a:spcBef>
                <a:spcPct val="0"/>
              </a:spcBef>
              <a:buFontTx/>
              <a:buNone/>
            </a:pPr>
            <a:r>
              <a:rPr lang="ja-JP" altLang="en-US" sz="1800" b="1" u="sng" dirty="0">
                <a:solidFill>
                  <a:srgbClr val="0000FF"/>
                </a:solidFill>
              </a:rPr>
              <a:t>より大電流ビーム</a:t>
            </a:r>
            <a:r>
              <a:rPr lang="ja-JP" altLang="en-US" sz="1800" dirty="0"/>
              <a:t>の加速が重要</a:t>
            </a:r>
          </a:p>
        </p:txBody>
      </p:sp>
      <p:cxnSp>
        <p:nvCxnSpPr>
          <p:cNvPr id="6152" name="直線コネクタ 6151"/>
          <p:cNvCxnSpPr/>
          <p:nvPr/>
        </p:nvCxnSpPr>
        <p:spPr>
          <a:xfrm flipV="1">
            <a:off x="1698626" y="1385889"/>
            <a:ext cx="8969375" cy="285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5139" name="図 615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67626" y="4814889"/>
            <a:ext cx="2786063"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155" name="直線矢印コネクタ 6154"/>
          <p:cNvCxnSpPr>
            <a:stCxn id="10" idx="5"/>
          </p:cNvCxnSpPr>
          <p:nvPr/>
        </p:nvCxnSpPr>
        <p:spPr>
          <a:xfrm>
            <a:off x="5013325" y="2173288"/>
            <a:ext cx="1233488" cy="1255712"/>
          </a:xfrm>
          <a:prstGeom prst="straightConnector1">
            <a:avLst/>
          </a:prstGeom>
          <a:ln>
            <a:solidFill>
              <a:srgbClr val="CC00FF"/>
            </a:solidFill>
            <a:tailEnd type="triangle"/>
          </a:ln>
        </p:spPr>
        <p:style>
          <a:lnRef idx="1">
            <a:schemeClr val="accent1"/>
          </a:lnRef>
          <a:fillRef idx="0">
            <a:schemeClr val="accent1"/>
          </a:fillRef>
          <a:effectRef idx="0">
            <a:schemeClr val="accent1"/>
          </a:effectRef>
          <a:fontRef idx="minor">
            <a:schemeClr val="tx1"/>
          </a:fontRef>
        </p:style>
      </p:cxnSp>
      <p:sp>
        <p:nvSpPr>
          <p:cNvPr id="6156" name="右矢印 6155"/>
          <p:cNvSpPr/>
          <p:nvPr/>
        </p:nvSpPr>
        <p:spPr>
          <a:xfrm rot="19378888">
            <a:off x="2908300" y="5943601"/>
            <a:ext cx="755650" cy="3095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5" name="右矢印 44"/>
          <p:cNvSpPr/>
          <p:nvPr/>
        </p:nvSpPr>
        <p:spPr>
          <a:xfrm rot="19378888">
            <a:off x="3132138" y="3332163"/>
            <a:ext cx="755650" cy="309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45" name="テキスト ボックス 6158"/>
          <p:cNvSpPr txBox="1">
            <a:spLocks noChangeArrowheads="1"/>
          </p:cNvSpPr>
          <p:nvPr/>
        </p:nvSpPr>
        <p:spPr bwMode="auto">
          <a:xfrm>
            <a:off x="7667625" y="5765800"/>
            <a:ext cx="2825750" cy="369888"/>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（将来）</a:t>
            </a:r>
            <a:r>
              <a:rPr lang="en-US" altLang="ja-JP" sz="1800"/>
              <a:t>Linear collider (LC)</a:t>
            </a:r>
            <a:endParaRPr lang="ja-JP" altLang="en-US" sz="1800"/>
          </a:p>
        </p:txBody>
      </p:sp>
      <p:sp>
        <p:nvSpPr>
          <p:cNvPr id="5147" name="テキスト ボックス 25"/>
          <p:cNvSpPr txBox="1">
            <a:spLocks noChangeArrowheads="1"/>
          </p:cNvSpPr>
          <p:nvPr/>
        </p:nvSpPr>
        <p:spPr bwMode="auto">
          <a:xfrm>
            <a:off x="7494588" y="4437064"/>
            <a:ext cx="3257550" cy="3397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a:t>LHC: CERN(</a:t>
            </a:r>
            <a:r>
              <a:rPr lang="ja-JP" altLang="en-US" sz="1600"/>
              <a:t>ジュネーブ</a:t>
            </a:r>
            <a:r>
              <a:rPr lang="en-US" altLang="ja-JP" sz="1600"/>
              <a:t>)</a:t>
            </a:r>
            <a:r>
              <a:rPr lang="ja-JP" altLang="en-US" sz="1600"/>
              <a:t>周長</a:t>
            </a:r>
            <a:r>
              <a:rPr lang="en-US" altLang="ja-JP" sz="1600"/>
              <a:t>27km</a:t>
            </a:r>
            <a:endParaRPr lang="ja-JP" altLang="en-US" sz="1600"/>
          </a:p>
        </p:txBody>
      </p:sp>
      <p:sp>
        <p:nvSpPr>
          <p:cNvPr id="5148" name="テキスト ボックス 6160"/>
          <p:cNvSpPr txBox="1">
            <a:spLocks noChangeArrowheads="1"/>
          </p:cNvSpPr>
          <p:nvPr/>
        </p:nvSpPr>
        <p:spPr bwMode="auto">
          <a:xfrm>
            <a:off x="7568406" y="6149425"/>
            <a:ext cx="31892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dirty="0"/>
              <a:t>LHC</a:t>
            </a:r>
            <a:r>
              <a:rPr lang="ja-JP" altLang="en-US" sz="1600" dirty="0"/>
              <a:t>では</a:t>
            </a:r>
            <a:r>
              <a:rPr lang="ja-JP" altLang="en-US" sz="1600" dirty="0">
                <a:solidFill>
                  <a:srgbClr val="0000FF"/>
                </a:solidFill>
              </a:rPr>
              <a:t>超伝導電磁石</a:t>
            </a:r>
            <a:r>
              <a:rPr lang="ja-JP" altLang="en-US" sz="1600" dirty="0"/>
              <a:t>を</a:t>
            </a:r>
            <a:endParaRPr lang="en-US" altLang="ja-JP" sz="1600" dirty="0"/>
          </a:p>
          <a:p>
            <a:pPr>
              <a:spcBef>
                <a:spcPct val="0"/>
              </a:spcBef>
              <a:buFontTx/>
              <a:buNone/>
            </a:pPr>
            <a:r>
              <a:rPr lang="en-US" altLang="ja-JP" sz="1600" dirty="0"/>
              <a:t>KEKB,LC</a:t>
            </a:r>
            <a:r>
              <a:rPr lang="ja-JP" altLang="en-US" sz="1600" dirty="0"/>
              <a:t>では</a:t>
            </a:r>
            <a:r>
              <a:rPr lang="ja-JP" altLang="en-US" sz="1600" dirty="0">
                <a:solidFill>
                  <a:srgbClr val="FF0000"/>
                </a:solidFill>
              </a:rPr>
              <a:t>超伝導空洞</a:t>
            </a:r>
            <a:r>
              <a:rPr lang="ja-JP" altLang="en-US" sz="1600" dirty="0"/>
              <a:t>を使用。</a:t>
            </a:r>
          </a:p>
        </p:txBody>
      </p:sp>
      <p:pic>
        <p:nvPicPr>
          <p:cNvPr id="3" name="図 616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647239" y="1533525"/>
            <a:ext cx="911225"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6" name="テキスト ボックス 6162"/>
          <p:cNvSpPr txBox="1">
            <a:spLocks noChangeArrowheads="1"/>
          </p:cNvSpPr>
          <p:nvPr/>
        </p:nvSpPr>
        <p:spPr bwMode="auto">
          <a:xfrm>
            <a:off x="6960023" y="323057"/>
            <a:ext cx="3883025" cy="369887"/>
          </a:xfrm>
          <a:prstGeom prst="rect">
            <a:avLst/>
          </a:prstGeom>
          <a:solidFill>
            <a:schemeClr val="bg1"/>
          </a:solidFill>
          <a:ln>
            <a:noFill/>
          </a:ln>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高エネルギーで衝突頻度を上げたい。</a:t>
            </a:r>
          </a:p>
        </p:txBody>
      </p:sp>
      <p:grpSp>
        <p:nvGrpSpPr>
          <p:cNvPr id="5" name="グループ化 4"/>
          <p:cNvGrpSpPr>
            <a:grpSpLocks/>
          </p:cNvGrpSpPr>
          <p:nvPr/>
        </p:nvGrpSpPr>
        <p:grpSpPr bwMode="auto">
          <a:xfrm>
            <a:off x="4079876" y="4724401"/>
            <a:ext cx="3476625" cy="1954213"/>
            <a:chOff x="2555875" y="4724400"/>
            <a:chExt cx="3476625" cy="1954213"/>
          </a:xfrm>
        </p:grpSpPr>
        <p:grpSp>
          <p:nvGrpSpPr>
            <p:cNvPr id="5151" name="グループ化 3"/>
            <p:cNvGrpSpPr>
              <a:grpSpLocks/>
            </p:cNvGrpSpPr>
            <p:nvPr/>
          </p:nvGrpSpPr>
          <p:grpSpPr bwMode="auto">
            <a:xfrm>
              <a:off x="2555875" y="4724400"/>
              <a:ext cx="3476625" cy="1954213"/>
              <a:chOff x="2555875" y="4724400"/>
              <a:chExt cx="3476625" cy="1954213"/>
            </a:xfrm>
          </p:grpSpPr>
          <p:grpSp>
            <p:nvGrpSpPr>
              <p:cNvPr id="5153" name="グループ化 1"/>
              <p:cNvGrpSpPr>
                <a:grpSpLocks/>
              </p:cNvGrpSpPr>
              <p:nvPr/>
            </p:nvGrpSpPr>
            <p:grpSpPr bwMode="auto">
              <a:xfrm>
                <a:off x="2555875" y="4724400"/>
                <a:ext cx="3476625" cy="1954213"/>
                <a:chOff x="2555875" y="4724400"/>
                <a:chExt cx="3476625" cy="1954213"/>
              </a:xfrm>
            </p:grpSpPr>
            <p:sp>
              <p:nvSpPr>
                <p:cNvPr id="16" name="円/楕円 15"/>
                <p:cNvSpPr/>
                <p:nvPr/>
              </p:nvSpPr>
              <p:spPr>
                <a:xfrm>
                  <a:off x="2555875" y="5151438"/>
                  <a:ext cx="720725" cy="6477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5156" name="図 615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489325" y="4724400"/>
                  <a:ext cx="2543175"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7" name="直線矢印コネクタ 46"/>
                <p:cNvCxnSpPr/>
                <p:nvPr/>
              </p:nvCxnSpPr>
              <p:spPr>
                <a:xfrm>
                  <a:off x="3187700" y="5611813"/>
                  <a:ext cx="663575" cy="43338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158" name="テキスト ボックス 6159"/>
                <p:cNvSpPr txBox="1">
                  <a:spLocks noChangeArrowheads="1"/>
                </p:cNvSpPr>
                <p:nvPr/>
              </p:nvSpPr>
              <p:spPr bwMode="auto">
                <a:xfrm>
                  <a:off x="2646363" y="6181725"/>
                  <a:ext cx="1082675"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周長</a:t>
                  </a:r>
                  <a:r>
                    <a:rPr lang="en-US" altLang="ja-JP" sz="1800"/>
                    <a:t>3km</a:t>
                  </a:r>
                  <a:endParaRPr lang="ja-JP" altLang="en-US" sz="1800"/>
                </a:p>
              </p:txBody>
            </p:sp>
          </p:grpSp>
          <p:sp>
            <p:nvSpPr>
              <p:cNvPr id="5154" name="テキスト ボックス 2"/>
              <p:cNvSpPr txBox="1">
                <a:spLocks noChangeArrowheads="1"/>
              </p:cNvSpPr>
              <p:nvPr/>
            </p:nvSpPr>
            <p:spPr bwMode="auto">
              <a:xfrm>
                <a:off x="4839545" y="4831799"/>
                <a:ext cx="1192955" cy="30777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400"/>
                  <a:t>Super KEKB</a:t>
                </a:r>
                <a:endParaRPr lang="ja-JP" altLang="en-US" sz="1400"/>
              </a:p>
            </p:txBody>
          </p:sp>
        </p:grpSp>
        <p:sp>
          <p:nvSpPr>
            <p:cNvPr id="35" name="右矢印 34"/>
            <p:cNvSpPr/>
            <p:nvPr/>
          </p:nvSpPr>
          <p:spPr>
            <a:xfrm>
              <a:off x="4560888" y="4859338"/>
              <a:ext cx="239712"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4" name="テキスト ボックス 3"/>
          <p:cNvSpPr txBox="1">
            <a:spLocks noChangeArrowheads="1"/>
          </p:cNvSpPr>
          <p:nvPr/>
        </p:nvSpPr>
        <p:spPr bwMode="auto">
          <a:xfrm>
            <a:off x="1730375" y="41275"/>
            <a:ext cx="85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電子</a:t>
            </a:r>
            <a:r>
              <a:rPr lang="en-US" altLang="ja-JP" sz="1800"/>
              <a:t>e-</a:t>
            </a:r>
            <a:endParaRPr lang="ja-JP" altLang="en-US" sz="1800"/>
          </a:p>
        </p:txBody>
      </p:sp>
      <p:sp>
        <p:nvSpPr>
          <p:cNvPr id="5149" name="テキスト ボックス 37"/>
          <p:cNvSpPr txBox="1">
            <a:spLocks noChangeArrowheads="1"/>
          </p:cNvSpPr>
          <p:nvPr/>
        </p:nvSpPr>
        <p:spPr bwMode="auto">
          <a:xfrm>
            <a:off x="2976564" y="68263"/>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陽電子</a:t>
            </a:r>
            <a:r>
              <a:rPr lang="en-US" altLang="ja-JP" sz="1800"/>
              <a:t>e+</a:t>
            </a:r>
            <a:endParaRPr lang="ja-JP" altLang="en-US" sz="1800"/>
          </a:p>
        </p:txBody>
      </p:sp>
      <p:cxnSp>
        <p:nvCxnSpPr>
          <p:cNvPr id="6165" name="直線矢印コネクタ 6164"/>
          <p:cNvCxnSpPr/>
          <p:nvPr/>
        </p:nvCxnSpPr>
        <p:spPr>
          <a:xfrm>
            <a:off x="5665789" y="4573589"/>
            <a:ext cx="2001837" cy="4397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0367544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5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4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616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4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145" grpId="0" animBg="1"/>
      <p:bldP spid="5147" grpId="0" animBg="1"/>
      <p:bldP spid="51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7"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33550" y="603811"/>
            <a:ext cx="2655888"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タイトル 1"/>
          <p:cNvSpPr>
            <a:spLocks noGrp="1"/>
          </p:cNvSpPr>
          <p:nvPr>
            <p:ph type="title"/>
          </p:nvPr>
        </p:nvSpPr>
        <p:spPr>
          <a:xfrm>
            <a:off x="1893206" y="-24533"/>
            <a:ext cx="2336577" cy="455613"/>
          </a:xfrm>
        </p:spPr>
        <p:txBody>
          <a:bodyPr/>
          <a:lstStyle/>
          <a:p>
            <a:r>
              <a:rPr lang="en-US" altLang="ja-JP" sz="2000" dirty="0"/>
              <a:t>KEK</a:t>
            </a:r>
            <a:r>
              <a:rPr lang="ja-JP" altLang="en-US" sz="2000" dirty="0"/>
              <a:t>（つくば）</a:t>
            </a:r>
          </a:p>
        </p:txBody>
      </p:sp>
      <p:sp>
        <p:nvSpPr>
          <p:cNvPr id="5124" name="スライド番号プレースホルダー 3"/>
          <p:cNvSpPr>
            <a:spLocks noGrp="1"/>
          </p:cNvSpPr>
          <p:nvPr>
            <p:ph type="sldNum" sz="quarter" idx="12"/>
          </p:nvPr>
        </p:nvSpPr>
        <p:spPr bwMode="auto">
          <a:xfrm>
            <a:off x="6457950" y="6356351"/>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defRPr/>
            </a:pPr>
            <a:fld id="{EAE4F173-2DA2-441F-A63E-C88858557A3C}" type="slidenum">
              <a:rPr lang="en-US" altLang="ja-JP" smtClean="0"/>
              <a:pPr>
                <a:spcBef>
                  <a:spcPct val="0"/>
                </a:spcBef>
                <a:buFontTx/>
                <a:buNone/>
                <a:defRPr/>
              </a:pPr>
              <a:t>23</a:t>
            </a:fld>
            <a:endParaRPr lang="en-US" altLang="ja-JP" sz="1400">
              <a:latin typeface="Arial" panose="020B0604020202020204" pitchFamily="34" charset="0"/>
            </a:endParaRPr>
          </a:p>
        </p:txBody>
      </p:sp>
      <p:cxnSp>
        <p:nvCxnSpPr>
          <p:cNvPr id="3" name="直線矢印コネクタ 2"/>
          <p:cNvCxnSpPr/>
          <p:nvPr/>
        </p:nvCxnSpPr>
        <p:spPr>
          <a:xfrm>
            <a:off x="1987551" y="624447"/>
            <a:ext cx="574675" cy="4651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49" name="テキスト ボックス 3"/>
          <p:cNvSpPr txBox="1">
            <a:spLocks noChangeArrowheads="1"/>
          </p:cNvSpPr>
          <p:nvPr/>
        </p:nvSpPr>
        <p:spPr bwMode="auto">
          <a:xfrm>
            <a:off x="1446213" y="332657"/>
            <a:ext cx="3344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600" dirty="0">
                <a:solidFill>
                  <a:srgbClr val="FF0000"/>
                </a:solidFill>
                <a:latin typeface="Arial" panose="020B0604020202020204" pitchFamily="34" charset="0"/>
              </a:rPr>
              <a:t>Super-KEKB</a:t>
            </a:r>
            <a:r>
              <a:rPr lang="ja-JP" altLang="en-US" sz="1600" dirty="0">
                <a:solidFill>
                  <a:srgbClr val="FF0000"/>
                </a:solidFill>
                <a:latin typeface="Arial" panose="020B0604020202020204" pitchFamily="34" charset="0"/>
              </a:rPr>
              <a:t> </a:t>
            </a:r>
            <a:r>
              <a:rPr lang="en-US" altLang="ja-JP" sz="1600" dirty="0">
                <a:solidFill>
                  <a:srgbClr val="FF0000"/>
                </a:solidFill>
                <a:latin typeface="Arial" panose="020B0604020202020204" pitchFamily="34" charset="0"/>
              </a:rPr>
              <a:t>(circumference 3km)</a:t>
            </a:r>
            <a:endParaRPr lang="ja-JP" altLang="en-US" sz="1600" dirty="0">
              <a:solidFill>
                <a:srgbClr val="FF0000"/>
              </a:solidFill>
              <a:latin typeface="Arial" panose="020B0604020202020204" pitchFamily="34" charset="0"/>
            </a:endParaRPr>
          </a:p>
        </p:txBody>
      </p:sp>
      <p:sp>
        <p:nvSpPr>
          <p:cNvPr id="5150" name="テキスト ボックス 5"/>
          <p:cNvSpPr txBox="1">
            <a:spLocks noChangeArrowheads="1"/>
          </p:cNvSpPr>
          <p:nvPr/>
        </p:nvSpPr>
        <p:spPr bwMode="auto">
          <a:xfrm>
            <a:off x="1604878" y="5803159"/>
            <a:ext cx="2124874" cy="830997"/>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a:latin typeface="Arial" panose="020B0604020202020204" pitchFamily="34" charset="0"/>
              </a:rPr>
              <a:t>STF, </a:t>
            </a:r>
            <a:r>
              <a:rPr lang="en-US" altLang="ja-JP" sz="1200" dirty="0" err="1">
                <a:latin typeface="Arial" panose="020B0604020202020204" pitchFamily="34" charset="0"/>
              </a:rPr>
              <a:t>cERL</a:t>
            </a:r>
            <a:r>
              <a:rPr lang="en-US" altLang="ja-JP" sz="1200" dirty="0">
                <a:latin typeface="Arial" panose="020B0604020202020204" pitchFamily="34" charset="0"/>
              </a:rPr>
              <a:t>: </a:t>
            </a:r>
          </a:p>
          <a:p>
            <a:pPr>
              <a:spcBef>
                <a:spcPct val="0"/>
              </a:spcBef>
              <a:buFontTx/>
              <a:buNone/>
            </a:pPr>
            <a:r>
              <a:rPr lang="en-US" altLang="ja-JP" sz="1200" dirty="0">
                <a:latin typeface="Arial" panose="020B0604020202020204" pitchFamily="34" charset="0"/>
              </a:rPr>
              <a:t>   Test facility for </a:t>
            </a:r>
          </a:p>
          <a:p>
            <a:pPr>
              <a:spcBef>
                <a:spcPct val="0"/>
              </a:spcBef>
              <a:buFontTx/>
              <a:buNone/>
            </a:pPr>
            <a:r>
              <a:rPr lang="en-US" altLang="ja-JP" sz="1200" dirty="0">
                <a:latin typeface="Arial" panose="020B0604020202020204" pitchFamily="34" charset="0"/>
              </a:rPr>
              <a:t>  </a:t>
            </a:r>
            <a:r>
              <a:rPr lang="en-US" altLang="ja-JP" sz="1200" dirty="0">
                <a:solidFill>
                  <a:srgbClr val="FF3300"/>
                </a:solidFill>
                <a:latin typeface="Arial" panose="020B0604020202020204" pitchFamily="34" charset="0"/>
              </a:rPr>
              <a:t>Superconducting cavity</a:t>
            </a:r>
          </a:p>
          <a:p>
            <a:pPr>
              <a:spcBef>
                <a:spcPct val="0"/>
              </a:spcBef>
              <a:buFontTx/>
              <a:buNone/>
            </a:pPr>
            <a:r>
              <a:rPr lang="en-US" altLang="ja-JP" sz="1200" dirty="0">
                <a:solidFill>
                  <a:srgbClr val="FF3300"/>
                </a:solidFill>
                <a:latin typeface="Arial" panose="020B0604020202020204" pitchFamily="34" charset="0"/>
              </a:rPr>
              <a:t> for advanced accelerator</a:t>
            </a:r>
          </a:p>
        </p:txBody>
      </p:sp>
      <p:sp>
        <p:nvSpPr>
          <p:cNvPr id="8" name="円/楕円 7"/>
          <p:cNvSpPr/>
          <p:nvPr/>
        </p:nvSpPr>
        <p:spPr>
          <a:xfrm>
            <a:off x="2141539" y="954647"/>
            <a:ext cx="1876425" cy="18859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 name="角丸四角形 18"/>
          <p:cNvSpPr/>
          <p:nvPr/>
        </p:nvSpPr>
        <p:spPr>
          <a:xfrm>
            <a:off x="3089276" y="2481822"/>
            <a:ext cx="398463" cy="22225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6" name="角丸四角形 45"/>
          <p:cNvSpPr/>
          <p:nvPr/>
        </p:nvSpPr>
        <p:spPr>
          <a:xfrm>
            <a:off x="3163889" y="1810310"/>
            <a:ext cx="192087" cy="29686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7" name="直線矢印コネクタ 46"/>
          <p:cNvCxnSpPr/>
          <p:nvPr/>
        </p:nvCxnSpPr>
        <p:spPr>
          <a:xfrm>
            <a:off x="3184526" y="1380097"/>
            <a:ext cx="79375" cy="44608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5155" name="テキスト ボックス 54"/>
          <p:cNvSpPr txBox="1">
            <a:spLocks noChangeArrowheads="1"/>
          </p:cNvSpPr>
          <p:nvPr/>
        </p:nvSpPr>
        <p:spPr bwMode="auto">
          <a:xfrm>
            <a:off x="2936875" y="1102285"/>
            <a:ext cx="476250" cy="277812"/>
          </a:xfrm>
          <a:prstGeom prst="rect">
            <a:avLst/>
          </a:prstGeom>
          <a:solidFill>
            <a:srgbClr val="FFFF00"/>
          </a:solidFill>
          <a:ln>
            <a:noFill/>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a:latin typeface="Arial" panose="020B0604020202020204" pitchFamily="34" charset="0"/>
              </a:rPr>
              <a:t>STF</a:t>
            </a:r>
            <a:endParaRPr lang="ja-JP" altLang="en-US" sz="1200" dirty="0">
              <a:latin typeface="Arial" panose="020B0604020202020204" pitchFamily="34" charset="0"/>
            </a:endParaRPr>
          </a:p>
        </p:txBody>
      </p:sp>
      <p:cxnSp>
        <p:nvCxnSpPr>
          <p:cNvPr id="56" name="直線矢印コネクタ 55"/>
          <p:cNvCxnSpPr/>
          <p:nvPr/>
        </p:nvCxnSpPr>
        <p:spPr>
          <a:xfrm flipH="1" flipV="1">
            <a:off x="3338513" y="2729472"/>
            <a:ext cx="50800" cy="38893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5157" name="テキスト ボックス 57"/>
          <p:cNvSpPr txBox="1">
            <a:spLocks noChangeArrowheads="1"/>
          </p:cNvSpPr>
          <p:nvPr/>
        </p:nvSpPr>
        <p:spPr bwMode="auto">
          <a:xfrm>
            <a:off x="3200400" y="3078723"/>
            <a:ext cx="560388" cy="277813"/>
          </a:xfrm>
          <a:prstGeom prst="rect">
            <a:avLst/>
          </a:prstGeom>
          <a:solidFill>
            <a:srgbClr val="FFFF00"/>
          </a:solidFill>
          <a:ln>
            <a:noFill/>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err="1">
                <a:latin typeface="Arial" panose="020B0604020202020204" pitchFamily="34" charset="0"/>
              </a:rPr>
              <a:t>cERL</a:t>
            </a:r>
            <a:endParaRPr lang="ja-JP" altLang="en-US" sz="1200" dirty="0">
              <a:latin typeface="Arial" panose="020B0604020202020204" pitchFamily="34" charset="0"/>
            </a:endParaRPr>
          </a:p>
        </p:txBody>
      </p:sp>
      <p:sp>
        <p:nvSpPr>
          <p:cNvPr id="5162" name="テキスト ボックス 1"/>
          <p:cNvSpPr txBox="1">
            <a:spLocks noChangeArrowheads="1"/>
          </p:cNvSpPr>
          <p:nvPr/>
        </p:nvSpPr>
        <p:spPr bwMode="auto">
          <a:xfrm>
            <a:off x="1571194" y="3429219"/>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dirty="0">
                <a:latin typeface="Arial" panose="020B0604020202020204" pitchFamily="34" charset="0"/>
              </a:rPr>
              <a:t>KEK</a:t>
            </a:r>
          </a:p>
          <a:p>
            <a:pPr>
              <a:spcBef>
                <a:spcPct val="0"/>
              </a:spcBef>
              <a:buFontTx/>
              <a:buNone/>
            </a:pPr>
            <a:r>
              <a:rPr lang="ja-JP" altLang="en-US" sz="1800" dirty="0">
                <a:latin typeface="Arial" panose="020B0604020202020204" pitchFamily="34" charset="0"/>
              </a:rPr>
              <a:t>鳥瞰図</a:t>
            </a:r>
          </a:p>
        </p:txBody>
      </p:sp>
      <p:sp>
        <p:nvSpPr>
          <p:cNvPr id="48" name="円/楕円 47"/>
          <p:cNvSpPr/>
          <p:nvPr/>
        </p:nvSpPr>
        <p:spPr>
          <a:xfrm>
            <a:off x="2141538" y="2532623"/>
            <a:ext cx="292100" cy="252413"/>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168" name="テキスト ボックス 48"/>
          <p:cNvSpPr txBox="1">
            <a:spLocks noChangeArrowheads="1"/>
          </p:cNvSpPr>
          <p:nvPr/>
        </p:nvSpPr>
        <p:spPr bwMode="auto">
          <a:xfrm>
            <a:off x="1695450" y="2429436"/>
            <a:ext cx="41433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400" dirty="0">
                <a:solidFill>
                  <a:srgbClr val="0000FF"/>
                </a:solidFill>
                <a:latin typeface="Arial" panose="020B0604020202020204" pitchFamily="34" charset="0"/>
              </a:rPr>
              <a:t>PF</a:t>
            </a:r>
            <a:endParaRPr lang="ja-JP" altLang="en-US" sz="1400" dirty="0">
              <a:solidFill>
                <a:srgbClr val="0000FF"/>
              </a:solidFill>
              <a:latin typeface="Arial" panose="020B0604020202020204" pitchFamily="34" charset="0"/>
            </a:endParaRPr>
          </a:p>
        </p:txBody>
      </p:sp>
      <p:cxnSp>
        <p:nvCxnSpPr>
          <p:cNvPr id="11" name="直線コネクタ 10"/>
          <p:cNvCxnSpPr/>
          <p:nvPr/>
        </p:nvCxnSpPr>
        <p:spPr>
          <a:xfrm>
            <a:off x="2517776" y="2704073"/>
            <a:ext cx="174625" cy="1236663"/>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5170" name="テキスト ボックス 11"/>
          <p:cNvSpPr txBox="1">
            <a:spLocks noChangeArrowheads="1"/>
          </p:cNvSpPr>
          <p:nvPr/>
        </p:nvSpPr>
        <p:spPr bwMode="auto">
          <a:xfrm>
            <a:off x="2090217" y="4035667"/>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dirty="0" err="1">
                <a:solidFill>
                  <a:srgbClr val="00B050"/>
                </a:solidFill>
                <a:latin typeface="Arial" panose="020B0604020202020204" pitchFamily="34" charset="0"/>
              </a:rPr>
              <a:t>linac</a:t>
            </a:r>
            <a:endParaRPr lang="ja-JP" altLang="en-US" sz="1800" dirty="0">
              <a:solidFill>
                <a:srgbClr val="00B050"/>
              </a:solidFill>
              <a:latin typeface="Arial" panose="020B0604020202020204" pitchFamily="34" charset="0"/>
            </a:endParaRPr>
          </a:p>
        </p:txBody>
      </p:sp>
      <p:sp>
        <p:nvSpPr>
          <p:cNvPr id="49" name="円/楕円 48"/>
          <p:cNvSpPr/>
          <p:nvPr/>
        </p:nvSpPr>
        <p:spPr>
          <a:xfrm>
            <a:off x="2340587" y="2054298"/>
            <a:ext cx="402524" cy="338034"/>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cxnSp>
        <p:nvCxnSpPr>
          <p:cNvPr id="50" name="直線コネクタ 49"/>
          <p:cNvCxnSpPr/>
          <p:nvPr/>
        </p:nvCxnSpPr>
        <p:spPr>
          <a:xfrm>
            <a:off x="2410344" y="2597976"/>
            <a:ext cx="142058" cy="137846"/>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2359377" y="2297175"/>
            <a:ext cx="168100" cy="348493"/>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5158" name="グループ化 5157"/>
          <p:cNvGrpSpPr/>
          <p:nvPr/>
        </p:nvGrpSpPr>
        <p:grpSpPr>
          <a:xfrm>
            <a:off x="3942809" y="57658"/>
            <a:ext cx="6707547" cy="3564799"/>
            <a:chOff x="2418808" y="57657"/>
            <a:chExt cx="6707547" cy="3564799"/>
          </a:xfrm>
        </p:grpSpPr>
        <p:grpSp>
          <p:nvGrpSpPr>
            <p:cNvPr id="15" name="グループ化 14"/>
            <p:cNvGrpSpPr/>
            <p:nvPr/>
          </p:nvGrpSpPr>
          <p:grpSpPr>
            <a:xfrm>
              <a:off x="3192112" y="57657"/>
              <a:ext cx="5934243" cy="3564799"/>
              <a:chOff x="3192112" y="57657"/>
              <a:chExt cx="5934243" cy="3564799"/>
            </a:xfrm>
          </p:grpSpPr>
          <p:sp>
            <p:nvSpPr>
              <p:cNvPr id="106" name="正方形/長方形 105"/>
              <p:cNvSpPr/>
              <p:nvPr/>
            </p:nvSpPr>
            <p:spPr>
              <a:xfrm>
                <a:off x="6741921" y="2673621"/>
                <a:ext cx="2384434" cy="802759"/>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3192112" y="57657"/>
                <a:ext cx="5922000" cy="3142701"/>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5951" y="548779"/>
                <a:ext cx="3456252" cy="2592189"/>
              </a:xfrm>
              <a:prstGeom prst="rect">
                <a:avLst/>
              </a:prstGeom>
            </p:spPr>
          </p:pic>
          <p:pic>
            <p:nvPicPr>
              <p:cNvPr id="5" name="図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71851" y="85433"/>
                <a:ext cx="2088164" cy="1439451"/>
              </a:xfrm>
              <a:prstGeom prst="rect">
                <a:avLst/>
              </a:prstGeom>
            </p:spPr>
          </p:pic>
          <p:cxnSp>
            <p:nvCxnSpPr>
              <p:cNvPr id="7" name="直線矢印コネクタ 6"/>
              <p:cNvCxnSpPr/>
              <p:nvPr/>
            </p:nvCxnSpPr>
            <p:spPr>
              <a:xfrm flipV="1">
                <a:off x="5609037" y="774700"/>
                <a:ext cx="1231767" cy="1331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図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6104" y="1536391"/>
                <a:ext cx="2178625" cy="1147668"/>
              </a:xfrm>
              <a:prstGeom prst="rect">
                <a:avLst/>
              </a:prstGeom>
            </p:spPr>
          </p:pic>
          <p:pic>
            <p:nvPicPr>
              <p:cNvPr id="12" name="図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20692" y="2137667"/>
                <a:ext cx="1354671" cy="907257"/>
              </a:xfrm>
              <a:prstGeom prst="rect">
                <a:avLst/>
              </a:prstGeom>
            </p:spPr>
          </p:pic>
          <p:cxnSp>
            <p:nvCxnSpPr>
              <p:cNvPr id="14" name="直線矢印コネクタ 13"/>
              <p:cNvCxnSpPr/>
              <p:nvPr/>
            </p:nvCxnSpPr>
            <p:spPr>
              <a:xfrm flipH="1">
                <a:off x="4447163" y="2244873"/>
                <a:ext cx="1161874" cy="4007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3228973" y="104093"/>
                <a:ext cx="3355406" cy="369332"/>
              </a:xfrm>
              <a:prstGeom prst="rect">
                <a:avLst/>
              </a:prstGeom>
              <a:solidFill>
                <a:schemeClr val="bg1"/>
              </a:solidFill>
            </p:spPr>
            <p:txBody>
              <a:bodyPr wrap="none" rtlCol="0">
                <a:spAutoFit/>
              </a:bodyPr>
              <a:lstStyle/>
              <a:p>
                <a:r>
                  <a:rPr kumimoji="1" lang="ja-JP" altLang="en-US" dirty="0">
                    <a:solidFill>
                      <a:srgbClr val="FF0000"/>
                    </a:solidFill>
                  </a:rPr>
                  <a:t>素粒子実験用</a:t>
                </a:r>
                <a:r>
                  <a:rPr lang="en-US" altLang="ja-JP" dirty="0">
                    <a:solidFill>
                      <a:srgbClr val="FF0000"/>
                    </a:solidFill>
                  </a:rPr>
                  <a:t>Super-</a:t>
                </a:r>
                <a:r>
                  <a:rPr kumimoji="1" lang="en-US" altLang="ja-JP" dirty="0">
                    <a:solidFill>
                      <a:srgbClr val="FF0000"/>
                    </a:solidFill>
                  </a:rPr>
                  <a:t>KEKB</a:t>
                </a:r>
                <a:r>
                  <a:rPr kumimoji="1" lang="ja-JP" altLang="en-US" dirty="0">
                    <a:solidFill>
                      <a:srgbClr val="FF0000"/>
                    </a:solidFill>
                  </a:rPr>
                  <a:t>加速器</a:t>
                </a:r>
              </a:p>
            </p:txBody>
          </p:sp>
          <p:sp>
            <p:nvSpPr>
              <p:cNvPr id="20" name="テキスト ボックス 19"/>
              <p:cNvSpPr txBox="1"/>
              <p:nvPr/>
            </p:nvSpPr>
            <p:spPr>
              <a:xfrm>
                <a:off x="4722629" y="2722183"/>
                <a:ext cx="620683" cy="369332"/>
              </a:xfrm>
              <a:prstGeom prst="rect">
                <a:avLst/>
              </a:prstGeom>
              <a:noFill/>
            </p:spPr>
            <p:txBody>
              <a:bodyPr wrap="none" rtlCol="0">
                <a:spAutoFit/>
              </a:bodyPr>
              <a:lstStyle/>
              <a:p>
                <a:r>
                  <a:rPr kumimoji="1" lang="en-US" altLang="ja-JP" dirty="0" err="1"/>
                  <a:t>linac</a:t>
                </a:r>
                <a:endParaRPr kumimoji="1" lang="ja-JP" altLang="en-US" dirty="0"/>
              </a:p>
            </p:txBody>
          </p:sp>
          <p:sp>
            <p:nvSpPr>
              <p:cNvPr id="42" name="テキスト ボックス 41"/>
              <p:cNvSpPr txBox="1"/>
              <p:nvPr/>
            </p:nvSpPr>
            <p:spPr>
              <a:xfrm>
                <a:off x="3330399" y="522651"/>
                <a:ext cx="1694695" cy="369332"/>
              </a:xfrm>
              <a:prstGeom prst="rect">
                <a:avLst/>
              </a:prstGeom>
              <a:noFill/>
            </p:spPr>
            <p:txBody>
              <a:bodyPr wrap="none" rtlCol="0">
                <a:spAutoFit/>
              </a:bodyPr>
              <a:lstStyle/>
              <a:p>
                <a:r>
                  <a:rPr kumimoji="1" lang="en-US" altLang="ja-JP" dirty="0"/>
                  <a:t>Super-KEKB ring</a:t>
                </a:r>
                <a:endParaRPr kumimoji="1" lang="ja-JP" altLang="en-US" dirty="0"/>
              </a:p>
            </p:txBody>
          </p:sp>
          <p:sp>
            <p:nvSpPr>
              <p:cNvPr id="2" name="正方形/長方形 1"/>
              <p:cNvSpPr/>
              <p:nvPr/>
            </p:nvSpPr>
            <p:spPr>
              <a:xfrm>
                <a:off x="5065845" y="534932"/>
                <a:ext cx="1372812" cy="276999"/>
              </a:xfrm>
              <a:prstGeom prst="rect">
                <a:avLst/>
              </a:prstGeom>
            </p:spPr>
            <p:txBody>
              <a:bodyPr wrap="none">
                <a:spAutoFit/>
              </a:bodyPr>
              <a:lstStyle/>
              <a:p>
                <a:r>
                  <a:rPr lang="en-US" altLang="ja-JP" sz="1200" dirty="0"/>
                  <a:t>(</a:t>
                </a:r>
                <a:r>
                  <a:rPr lang="en-US" altLang="ja-JP" sz="1200" dirty="0">
                    <a:solidFill>
                      <a:srgbClr val="00B0F0"/>
                    </a:solidFill>
                  </a:rPr>
                  <a:t>e-:7GeV</a:t>
                </a:r>
                <a:r>
                  <a:rPr lang="en-US" altLang="ja-JP" sz="1200" dirty="0"/>
                  <a:t>, </a:t>
                </a:r>
                <a:r>
                  <a:rPr lang="en-US" altLang="ja-JP" sz="1200" dirty="0">
                    <a:solidFill>
                      <a:srgbClr val="FF3300"/>
                    </a:solidFill>
                  </a:rPr>
                  <a:t>e+ 4GeV</a:t>
                </a:r>
                <a:r>
                  <a:rPr lang="en-US" altLang="ja-JP" sz="1200" dirty="0"/>
                  <a:t>)</a:t>
                </a:r>
              </a:p>
            </p:txBody>
          </p:sp>
          <p:sp>
            <p:nvSpPr>
              <p:cNvPr id="21" name="テキスト ボックス 20"/>
              <p:cNvSpPr txBox="1"/>
              <p:nvPr/>
            </p:nvSpPr>
            <p:spPr>
              <a:xfrm>
                <a:off x="6740673" y="2668349"/>
                <a:ext cx="2366442" cy="95410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B</a:t>
                </a:r>
                <a:r>
                  <a:rPr lang="ja-JP" altLang="en-US" sz="1400" dirty="0">
                    <a:latin typeface="メイリオ" panose="020B0604030504040204" pitchFamily="50" charset="-128"/>
                    <a:ea typeface="メイリオ" panose="020B0604030504040204" pitchFamily="50" charset="-128"/>
                  </a:rPr>
                  <a:t>中間子の</a:t>
                </a:r>
                <a:r>
                  <a:rPr lang="en-US" altLang="ja-JP" sz="1400" dirty="0">
                    <a:latin typeface="メイリオ" panose="020B0604030504040204" pitchFamily="50" charset="-128"/>
                    <a:ea typeface="メイリオ" panose="020B0604030504040204" pitchFamily="50" charset="-128"/>
                  </a:rPr>
                  <a:t>CP</a:t>
                </a:r>
                <a:r>
                  <a:rPr lang="ja-JP" altLang="en-US" sz="1400" dirty="0">
                    <a:latin typeface="メイリオ" panose="020B0604030504040204" pitchFamily="50" charset="-128"/>
                    <a:ea typeface="メイリオ" panose="020B0604030504040204" pitchFamily="50" charset="-128"/>
                  </a:rPr>
                  <a:t>対称性の破れなど新物理の探求を行う</a:t>
                </a:r>
                <a:r>
                  <a:rPr lang="ja-JP" altLang="en-US" sz="1400" dirty="0" err="1">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（宇宙の始まりがわかる。）</a:t>
                </a:r>
              </a:p>
            </p:txBody>
          </p:sp>
        </p:grpSp>
        <p:cxnSp>
          <p:nvCxnSpPr>
            <p:cNvPr id="5156" name="直線矢印コネクタ 5155"/>
            <p:cNvCxnSpPr/>
            <p:nvPr/>
          </p:nvCxnSpPr>
          <p:spPr>
            <a:xfrm flipV="1">
              <a:off x="2418808" y="621423"/>
              <a:ext cx="794974" cy="7874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61" name="グループ化 5160"/>
          <p:cNvGrpSpPr/>
          <p:nvPr/>
        </p:nvGrpSpPr>
        <p:grpSpPr>
          <a:xfrm>
            <a:off x="2390862" y="2748070"/>
            <a:ext cx="9558112" cy="4005620"/>
            <a:chOff x="866861" y="2748070"/>
            <a:chExt cx="9558112" cy="4005620"/>
          </a:xfrm>
        </p:grpSpPr>
        <p:grpSp>
          <p:nvGrpSpPr>
            <p:cNvPr id="16" name="グループ化 15"/>
            <p:cNvGrpSpPr/>
            <p:nvPr/>
          </p:nvGrpSpPr>
          <p:grpSpPr>
            <a:xfrm>
              <a:off x="2339752" y="3140830"/>
              <a:ext cx="8085221" cy="3612860"/>
              <a:chOff x="2339752" y="3140830"/>
              <a:chExt cx="8085221" cy="3612860"/>
            </a:xfrm>
          </p:grpSpPr>
          <p:sp>
            <p:nvSpPr>
              <p:cNvPr id="107" name="正方形/長方形 106"/>
              <p:cNvSpPr/>
              <p:nvPr/>
            </p:nvSpPr>
            <p:spPr>
              <a:xfrm>
                <a:off x="2339752" y="3152337"/>
                <a:ext cx="6767362" cy="3329433"/>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00516" y="3644661"/>
                <a:ext cx="4472598" cy="2422084"/>
              </a:xfrm>
              <a:prstGeom prst="rect">
                <a:avLst/>
              </a:prstGeom>
            </p:spPr>
          </p:pic>
          <p:pic>
            <p:nvPicPr>
              <p:cNvPr id="38" name="Picture 2" descr="VIMG0001.PIC                                                   0003CE1AMacintosh HD                   B191BFFC:"/>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82205" y="3555271"/>
                <a:ext cx="1945779" cy="1613992"/>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2705782" y="3140830"/>
                <a:ext cx="3941052" cy="369332"/>
              </a:xfrm>
              <a:prstGeom prst="rect">
                <a:avLst/>
              </a:prstGeom>
              <a:noFill/>
            </p:spPr>
            <p:txBody>
              <a:bodyPr wrap="square" rtlCol="0">
                <a:spAutoFit/>
              </a:bodyPr>
              <a:lstStyle/>
              <a:p>
                <a:r>
                  <a:rPr kumimoji="1" lang="en-US" altLang="ja-JP" dirty="0">
                    <a:solidFill>
                      <a:srgbClr val="0000FF"/>
                    </a:solidFill>
                  </a:rPr>
                  <a:t>Photon factory</a:t>
                </a:r>
                <a:r>
                  <a:rPr lang="ja-JP" altLang="en-US" dirty="0">
                    <a:solidFill>
                      <a:srgbClr val="0000FF"/>
                    </a:solidFill>
                  </a:rPr>
                  <a:t> </a:t>
                </a:r>
                <a:r>
                  <a:rPr lang="en-US" altLang="ja-JP" dirty="0">
                    <a:solidFill>
                      <a:srgbClr val="0000FF"/>
                    </a:solidFill>
                  </a:rPr>
                  <a:t>(PF) </a:t>
                </a:r>
                <a:r>
                  <a:rPr lang="en-US" altLang="ja-JP" dirty="0"/>
                  <a:t>(</a:t>
                </a:r>
                <a:r>
                  <a:rPr lang="ja-JP" altLang="en-US" dirty="0"/>
                  <a:t>放射光源施設</a:t>
                </a:r>
                <a:r>
                  <a:rPr lang="en-US" altLang="ja-JP" dirty="0"/>
                  <a:t>)</a:t>
                </a:r>
                <a:endParaRPr kumimoji="1" lang="ja-JP" altLang="en-US" dirty="0"/>
              </a:p>
            </p:txBody>
          </p:sp>
          <p:pic>
            <p:nvPicPr>
              <p:cNvPr id="100" name="Picture 3" descr="&#10;あんじゅ3.tif                                                  00029BCDMacintosh HD                   B191BFFC:"/>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417057" y="5229863"/>
                <a:ext cx="2010927" cy="88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直線矢印コネクタ 16"/>
              <p:cNvCxnSpPr/>
              <p:nvPr/>
            </p:nvCxnSpPr>
            <p:spPr>
              <a:xfrm flipH="1">
                <a:off x="2822446" y="4744010"/>
                <a:ext cx="165378" cy="610976"/>
              </a:xfrm>
              <a:prstGeom prst="straightConnector1">
                <a:avLst/>
              </a:prstGeom>
              <a:ln>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392005" y="6107359"/>
                <a:ext cx="8032968" cy="646331"/>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電子</a:t>
                </a:r>
                <a:r>
                  <a:rPr lang="ja-JP" altLang="en-US" dirty="0">
                    <a:latin typeface="メイリオ" panose="020B0604030504040204" pitchFamily="50" charset="-128"/>
                    <a:ea typeface="メイリオ" panose="020B0604030504040204" pitchFamily="50" charset="-128"/>
                  </a:rPr>
                  <a:t>をたくさん</a:t>
                </a:r>
                <a:r>
                  <a:rPr kumimoji="1" lang="ja-JP" altLang="en-US" dirty="0">
                    <a:latin typeface="メイリオ" panose="020B0604030504040204" pitchFamily="50" charset="-128"/>
                    <a:ea typeface="メイリオ" panose="020B0604030504040204" pitchFamily="50" charset="-128"/>
                  </a:rPr>
                  <a:t>曲げるとたくさんの放射光（可視光～</a:t>
                </a:r>
                <a:r>
                  <a:rPr kumimoji="1" lang="en-US" altLang="ja-JP" dirty="0">
                    <a:latin typeface="メイリオ" panose="020B0604030504040204" pitchFamily="50" charset="-128"/>
                    <a:ea typeface="メイリオ" panose="020B0604030504040204" pitchFamily="50" charset="-128"/>
                  </a:rPr>
                  <a:t>X</a:t>
                </a:r>
                <a:r>
                  <a:rPr kumimoji="1" lang="ja-JP" altLang="en-US" dirty="0">
                    <a:latin typeface="メイリオ" panose="020B0604030504040204" pitchFamily="50" charset="-128"/>
                    <a:ea typeface="メイリオ" panose="020B0604030504040204" pitchFamily="50" charset="-128"/>
                  </a:rPr>
                  <a:t>線まで）が出る。</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その放射光で、様々な物性実験、タンパク質の構造解析などを行っている。</a:t>
                </a:r>
              </a:p>
            </p:txBody>
          </p:sp>
          <p:sp>
            <p:nvSpPr>
              <p:cNvPr id="23" name="テキスト ボックス 22"/>
              <p:cNvSpPr txBox="1"/>
              <p:nvPr/>
            </p:nvSpPr>
            <p:spPr>
              <a:xfrm>
                <a:off x="3352946" y="5730979"/>
                <a:ext cx="1146468" cy="369332"/>
              </a:xfrm>
              <a:prstGeom prst="rect">
                <a:avLst/>
              </a:prstGeom>
              <a:noFill/>
            </p:spPr>
            <p:txBody>
              <a:bodyPr wrap="none" rtlCol="0">
                <a:spAutoFit/>
              </a:bodyPr>
              <a:lstStyle/>
              <a:p>
                <a:r>
                  <a:rPr kumimoji="1" lang="en-US" altLang="ja-JP" dirty="0" err="1"/>
                  <a:t>undulator</a:t>
                </a:r>
                <a:endParaRPr kumimoji="1" lang="ja-JP" altLang="en-US" dirty="0"/>
              </a:p>
            </p:txBody>
          </p:sp>
          <p:cxnSp>
            <p:nvCxnSpPr>
              <p:cNvPr id="25" name="直線矢印コネクタ 24"/>
              <p:cNvCxnSpPr/>
              <p:nvPr/>
            </p:nvCxnSpPr>
            <p:spPr>
              <a:xfrm flipV="1">
                <a:off x="4345244" y="4793296"/>
                <a:ext cx="2864810" cy="778961"/>
              </a:xfrm>
              <a:prstGeom prst="straightConnector1">
                <a:avLst/>
              </a:prstGeom>
              <a:ln>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280577" y="3570762"/>
                <a:ext cx="641522" cy="276999"/>
              </a:xfrm>
              <a:prstGeom prst="rect">
                <a:avLst/>
              </a:prstGeom>
              <a:noFill/>
            </p:spPr>
            <p:txBody>
              <a:bodyPr wrap="none" rtlCol="0">
                <a:spAutoFit/>
              </a:bodyPr>
              <a:lstStyle/>
              <a:p>
                <a:r>
                  <a:rPr kumimoji="1" lang="en-US" altLang="ja-JP" sz="1200" dirty="0"/>
                  <a:t>2.5GeV</a:t>
                </a:r>
                <a:endParaRPr kumimoji="1" lang="ja-JP" altLang="en-US" sz="1200" dirty="0"/>
              </a:p>
            </p:txBody>
          </p:sp>
        </p:grpSp>
        <p:cxnSp>
          <p:nvCxnSpPr>
            <p:cNvPr id="5160" name="直線矢印コネクタ 5159"/>
            <p:cNvCxnSpPr>
              <a:stCxn id="48" idx="5"/>
            </p:cNvCxnSpPr>
            <p:nvPr/>
          </p:nvCxnSpPr>
          <p:spPr>
            <a:xfrm>
              <a:off x="866861" y="2748070"/>
              <a:ext cx="1838921" cy="119266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sp>
        <p:nvSpPr>
          <p:cNvPr id="5163" name="正方形/長方形 5162"/>
          <p:cNvSpPr/>
          <p:nvPr/>
        </p:nvSpPr>
        <p:spPr>
          <a:xfrm>
            <a:off x="1592798" y="4437113"/>
            <a:ext cx="1984752" cy="461665"/>
          </a:xfrm>
          <a:prstGeom prst="rect">
            <a:avLst/>
          </a:prstGeom>
          <a:ln>
            <a:solidFill>
              <a:srgbClr val="FF0000"/>
            </a:solidFill>
          </a:ln>
        </p:spPr>
        <p:txBody>
          <a:bodyPr wrap="square">
            <a:spAutoFit/>
          </a:bodyPr>
          <a:lstStyle/>
          <a:p>
            <a:r>
              <a:rPr lang="en-US" altLang="ja-JP" sz="1200" dirty="0" err="1"/>
              <a:t>KEKB:e</a:t>
            </a:r>
            <a:r>
              <a:rPr lang="en-US" altLang="ja-JP" sz="1200" dirty="0"/>
              <a:t>+,e+ collider</a:t>
            </a:r>
          </a:p>
          <a:p>
            <a:r>
              <a:rPr lang="en-US" altLang="ja-JP" sz="1200" dirty="0"/>
              <a:t>   for </a:t>
            </a:r>
            <a:r>
              <a:rPr lang="en-US" altLang="ja-JP" sz="1200" dirty="0">
                <a:solidFill>
                  <a:srgbClr val="FF3300"/>
                </a:solidFill>
              </a:rPr>
              <a:t>particle physics</a:t>
            </a:r>
            <a:endParaRPr lang="ja-JP" altLang="en-US" sz="1200" dirty="0">
              <a:solidFill>
                <a:srgbClr val="FF3300"/>
              </a:solidFill>
            </a:endParaRPr>
          </a:p>
        </p:txBody>
      </p:sp>
      <p:sp>
        <p:nvSpPr>
          <p:cNvPr id="5164" name="正方形/長方形 5163"/>
          <p:cNvSpPr/>
          <p:nvPr/>
        </p:nvSpPr>
        <p:spPr>
          <a:xfrm>
            <a:off x="1597110" y="4922066"/>
            <a:ext cx="2266643" cy="830997"/>
          </a:xfrm>
          <a:prstGeom prst="rect">
            <a:avLst/>
          </a:prstGeom>
          <a:ln>
            <a:solidFill>
              <a:srgbClr val="0000FF"/>
            </a:solidFill>
          </a:ln>
        </p:spPr>
        <p:txBody>
          <a:bodyPr wrap="square">
            <a:spAutoFit/>
          </a:bodyPr>
          <a:lstStyle/>
          <a:p>
            <a:r>
              <a:rPr lang="en-US" altLang="ja-JP" sz="1200" dirty="0"/>
              <a:t>PF: (Photon Factory) 2.5 GeV</a:t>
            </a:r>
          </a:p>
          <a:p>
            <a:r>
              <a:rPr lang="en-US" altLang="ja-JP" sz="1200" dirty="0"/>
              <a:t>PF-AR: 6GeV</a:t>
            </a:r>
          </a:p>
          <a:p>
            <a:r>
              <a:rPr lang="ja-JP" altLang="en-US" sz="1200" dirty="0"/>
              <a:t>　　</a:t>
            </a:r>
            <a:r>
              <a:rPr lang="en-US" altLang="ja-JP" sz="1200" dirty="0">
                <a:solidFill>
                  <a:srgbClr val="FF3300"/>
                </a:solidFill>
              </a:rPr>
              <a:t>for material and life science</a:t>
            </a:r>
          </a:p>
          <a:p>
            <a:r>
              <a:rPr lang="en-US" altLang="ja-JP" sz="1200" dirty="0"/>
              <a:t>     (Photon Science)</a:t>
            </a:r>
            <a:r>
              <a:rPr lang="ja-JP" altLang="en-US" sz="1200" dirty="0"/>
              <a:t>　</a:t>
            </a:r>
            <a:endParaRPr lang="en-US" altLang="ja-JP" sz="1200" dirty="0"/>
          </a:p>
        </p:txBody>
      </p:sp>
      <p:sp>
        <p:nvSpPr>
          <p:cNvPr id="28" name="角丸四角形 18">
            <a:extLst>
              <a:ext uri="{FF2B5EF4-FFF2-40B4-BE49-F238E27FC236}">
                <a16:creationId xmlns:a16="http://schemas.microsoft.com/office/drawing/2014/main" id="{A541C443-3C67-1A09-4620-EB125D6DEF0F}"/>
              </a:ext>
            </a:extLst>
          </p:cNvPr>
          <p:cNvSpPr/>
          <p:nvPr/>
        </p:nvSpPr>
        <p:spPr>
          <a:xfrm>
            <a:off x="2746376" y="1996047"/>
            <a:ext cx="398463" cy="22225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9" name="直線矢印コネクタ 28">
            <a:extLst>
              <a:ext uri="{FF2B5EF4-FFF2-40B4-BE49-F238E27FC236}">
                <a16:creationId xmlns:a16="http://schemas.microsoft.com/office/drawing/2014/main" id="{7C3A69C5-FDE4-8455-325E-0F805CEB8F4B}"/>
              </a:ext>
            </a:extLst>
          </p:cNvPr>
          <p:cNvCxnSpPr>
            <a:cxnSpLocks/>
          </p:cNvCxnSpPr>
          <p:nvPr/>
        </p:nvCxnSpPr>
        <p:spPr>
          <a:xfrm>
            <a:off x="2741344" y="1656890"/>
            <a:ext cx="114304" cy="33047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54">
            <a:extLst>
              <a:ext uri="{FF2B5EF4-FFF2-40B4-BE49-F238E27FC236}">
                <a16:creationId xmlns:a16="http://schemas.microsoft.com/office/drawing/2014/main" id="{B9B67C5B-0023-E9E1-827E-F717E3E43546}"/>
              </a:ext>
            </a:extLst>
          </p:cNvPr>
          <p:cNvSpPr txBox="1">
            <a:spLocks noChangeArrowheads="1"/>
          </p:cNvSpPr>
          <p:nvPr/>
        </p:nvSpPr>
        <p:spPr bwMode="auto">
          <a:xfrm>
            <a:off x="2442846" y="1444867"/>
            <a:ext cx="464999" cy="276999"/>
          </a:xfrm>
          <a:prstGeom prst="rect">
            <a:avLst/>
          </a:prstGeom>
          <a:solidFill>
            <a:srgbClr val="FFFF00"/>
          </a:solidFill>
          <a:ln>
            <a:noFill/>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a:latin typeface="Arial" panose="020B0604020202020204" pitchFamily="34" charset="0"/>
              </a:rPr>
              <a:t>ATF</a:t>
            </a:r>
            <a:endParaRPr lang="ja-JP" altLang="en-US" sz="1200" dirty="0">
              <a:latin typeface="Arial" panose="020B0604020202020204" pitchFamily="34" charset="0"/>
            </a:endParaRPr>
          </a:p>
        </p:txBody>
      </p:sp>
    </p:spTree>
    <p:extLst>
      <p:ext uri="{BB962C8B-B14F-4D97-AF65-F5344CB8AC3E}">
        <p14:creationId xmlns:p14="http://schemas.microsoft.com/office/powerpoint/2010/main" val="339243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898" y="3997040"/>
            <a:ext cx="4283968" cy="2357620"/>
          </a:xfrm>
          <a:prstGeom prst="rect">
            <a:avLst/>
          </a:prstGeom>
        </p:spPr>
      </p:pic>
      <p:sp>
        <p:nvSpPr>
          <p:cNvPr id="14338" name="スライド番号プレースホルダー 3"/>
          <p:cNvSpPr>
            <a:spLocks noGrp="1"/>
          </p:cNvSpPr>
          <p:nvPr>
            <p:ph type="sldNum" sz="quarter" idx="12"/>
          </p:nvPr>
        </p:nvSpPr>
        <p:spPr>
          <a:xfrm>
            <a:off x="10134600" y="6526110"/>
            <a:ext cx="20574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defRPr/>
            </a:pPr>
            <a:fld id="{EAE4F173-2DA2-441F-A63E-C88858557A3C}" type="slidenum">
              <a:rPr lang="en-US" altLang="ja-JP" smtClean="0"/>
              <a:pPr>
                <a:spcBef>
                  <a:spcPct val="0"/>
                </a:spcBef>
                <a:buFontTx/>
                <a:buNone/>
                <a:defRPr/>
              </a:pPr>
              <a:t>24</a:t>
            </a:fld>
            <a:endParaRPr lang="en-US" altLang="ja-JP" sz="1400" dirty="0"/>
          </a:p>
        </p:txBody>
      </p:sp>
      <p:pic>
        <p:nvPicPr>
          <p:cNvPr id="14339" name="Picture 2" descr="J:\Nobukazu\Desktop\20170405Di-022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7413" y="822275"/>
            <a:ext cx="3989306" cy="265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テキスト ボックス 7"/>
          <p:cNvSpPr txBox="1">
            <a:spLocks noChangeArrowheads="1"/>
          </p:cNvSpPr>
          <p:nvPr/>
        </p:nvSpPr>
        <p:spPr bwMode="auto">
          <a:xfrm>
            <a:off x="592338" y="3582662"/>
            <a:ext cx="50145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メイリオ" panose="020B0604030504040204" pitchFamily="50" charset="-128"/>
                <a:ea typeface="メイリオ" panose="020B0604030504040204" pitchFamily="50" charset="-128"/>
              </a:rPr>
              <a:t>新しい測定器 </a:t>
            </a:r>
            <a:r>
              <a:rPr lang="en-US" altLang="ja-JP" sz="1800" dirty="0">
                <a:latin typeface="メイリオ" panose="020B0604030504040204" pitchFamily="50" charset="-128"/>
                <a:ea typeface="メイリオ" panose="020B0604030504040204" pitchFamily="50" charset="-128"/>
              </a:rPr>
              <a:t>Belle-II</a:t>
            </a:r>
            <a:r>
              <a:rPr lang="ja-JP" altLang="en-US" sz="1800" dirty="0">
                <a:latin typeface="メイリオ" panose="020B0604030504040204" pitchFamily="50" charset="-128"/>
                <a:ea typeface="メイリオ" panose="020B0604030504040204" pitchFamily="50" charset="-128"/>
              </a:rPr>
              <a:t>（ビームの衝突の様子）</a:t>
            </a:r>
            <a:br>
              <a:rPr lang="en-US" altLang="ja-JP" sz="1800" dirty="0">
                <a:latin typeface="メイリオ" panose="020B0604030504040204" pitchFamily="50" charset="-128"/>
                <a:ea typeface="メイリオ" panose="020B0604030504040204" pitchFamily="50" charset="-128"/>
              </a:rPr>
            </a:br>
            <a:endParaRPr lang="ja-JP" altLang="en-US" sz="1800"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1588307" y="39896"/>
            <a:ext cx="4570482" cy="571499"/>
          </a:xfrm>
        </p:spPr>
        <p:txBody>
          <a:bodyPr>
            <a:normAutofit fontScale="90000"/>
          </a:bodyPr>
          <a:lstStyle/>
          <a:p>
            <a:r>
              <a:rPr lang="en-US" altLang="ja-JP" sz="2400" dirty="0">
                <a:solidFill>
                  <a:schemeClr val="tx1"/>
                </a:solidFill>
                <a:latin typeface="メイリオ" panose="020B0604030504040204" pitchFamily="50" charset="-128"/>
                <a:ea typeface="メイリオ" panose="020B0604030504040204" pitchFamily="50" charset="-128"/>
              </a:rPr>
              <a:t>Super-KEKB</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BELLE II </a:t>
            </a:r>
            <a:r>
              <a:rPr lang="ja-JP" altLang="en-US" sz="2400" dirty="0">
                <a:solidFill>
                  <a:schemeClr val="tx1"/>
                </a:solidFill>
                <a:latin typeface="メイリオ" panose="020B0604030504040204" pitchFamily="50" charset="-128"/>
                <a:ea typeface="メイリオ" panose="020B0604030504040204" pitchFamily="50" charset="-128"/>
              </a:rPr>
              <a:t>実験</a:t>
            </a:r>
          </a:p>
        </p:txBody>
      </p:sp>
      <p:sp>
        <p:nvSpPr>
          <p:cNvPr id="6" name="テキスト ボックス 5"/>
          <p:cNvSpPr txBox="1"/>
          <p:nvPr/>
        </p:nvSpPr>
        <p:spPr>
          <a:xfrm>
            <a:off x="1588307" y="477478"/>
            <a:ext cx="4570482"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大型加速器実験は国際協力で行っている。</a:t>
            </a:r>
            <a:endParaRPr kumimoji="1" lang="ja-JP" altLang="en-US" dirty="0">
              <a:latin typeface="メイリオ" panose="020B0604030504040204" pitchFamily="50" charset="-128"/>
              <a:ea typeface="メイリオ" panose="020B0604030504040204" pitchFamily="50" charset="-128"/>
            </a:endParaRPr>
          </a:p>
        </p:txBody>
      </p:sp>
      <p:sp>
        <p:nvSpPr>
          <p:cNvPr id="8" name="フッター プレースホルダー 7">
            <a:extLst>
              <a:ext uri="{FF2B5EF4-FFF2-40B4-BE49-F238E27FC236}">
                <a16:creationId xmlns:a16="http://schemas.microsoft.com/office/drawing/2014/main" id="{027C49B4-1300-492C-9D3A-13EFF46E885F}"/>
              </a:ext>
            </a:extLst>
          </p:cNvPr>
          <p:cNvSpPr>
            <a:spLocks noGrp="1"/>
          </p:cNvSpPr>
          <p:nvPr>
            <p:ph type="ftr" sz="quarter" idx="11"/>
          </p:nvPr>
        </p:nvSpPr>
        <p:spPr>
          <a:xfrm>
            <a:off x="2328071" y="5853011"/>
            <a:ext cx="3086100" cy="365125"/>
          </a:xfrm>
          <a:prstGeom prst="rect">
            <a:avLst/>
          </a:prstGeom>
        </p:spPr>
        <p:txBody>
          <a:bodyPr vert="horz" lIns="91440" tIns="45720" rIns="91440" bIns="45720" rtlCol="0" anchor="ctr"/>
          <a:lstStyle>
            <a:defPPr>
              <a:defRPr lang="ja-JP"/>
            </a:defPPr>
            <a:lvl1pPr algn="ct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endParaRPr lang="en-US" altLang="ja-JP"/>
          </a:p>
        </p:txBody>
      </p:sp>
      <p:sp>
        <p:nvSpPr>
          <p:cNvPr id="9" name="テキスト ボックス 8">
            <a:extLst>
              <a:ext uri="{FF2B5EF4-FFF2-40B4-BE49-F238E27FC236}">
                <a16:creationId xmlns:a16="http://schemas.microsoft.com/office/drawing/2014/main" id="{63D7274B-D4E0-88F6-1D9C-676B4DA6EE85}"/>
              </a:ext>
            </a:extLst>
          </p:cNvPr>
          <p:cNvSpPr txBox="1"/>
          <p:nvPr/>
        </p:nvSpPr>
        <p:spPr>
          <a:xfrm>
            <a:off x="6765142" y="157745"/>
            <a:ext cx="1909497"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2018</a:t>
            </a:r>
            <a:r>
              <a:rPr kumimoji="1" lang="ja-JP" altLang="en-US" dirty="0">
                <a:latin typeface="メイリオ" panose="020B0604030504040204" pitchFamily="50" charset="-128"/>
                <a:ea typeface="メイリオ" panose="020B0604030504040204" pitchFamily="50" charset="-128"/>
              </a:rPr>
              <a:t>年運転開始</a:t>
            </a:r>
          </a:p>
        </p:txBody>
      </p:sp>
      <p:pic>
        <p:nvPicPr>
          <p:cNvPr id="11" name="図 10" descr="グラフ&#10;&#10;AI によって生成されたコンテンツは間違っている可能性があります。">
            <a:extLst>
              <a:ext uri="{FF2B5EF4-FFF2-40B4-BE49-F238E27FC236}">
                <a16:creationId xmlns:a16="http://schemas.microsoft.com/office/drawing/2014/main" id="{1A77984A-BBA2-0276-F429-429327B4B538}"/>
              </a:ext>
            </a:extLst>
          </p:cNvPr>
          <p:cNvPicPr>
            <a:picLocks noChangeAspect="1"/>
          </p:cNvPicPr>
          <p:nvPr/>
        </p:nvPicPr>
        <p:blipFill>
          <a:blip r:embed="rId4"/>
          <a:stretch>
            <a:fillRect/>
          </a:stretch>
        </p:blipFill>
        <p:spPr>
          <a:xfrm>
            <a:off x="5799532" y="603854"/>
            <a:ext cx="6163535" cy="5563376"/>
          </a:xfrm>
          <a:prstGeom prst="rect">
            <a:avLst/>
          </a:prstGeom>
        </p:spPr>
      </p:pic>
      <p:cxnSp>
        <p:nvCxnSpPr>
          <p:cNvPr id="13" name="直線コネクタ 12">
            <a:extLst>
              <a:ext uri="{FF2B5EF4-FFF2-40B4-BE49-F238E27FC236}">
                <a16:creationId xmlns:a16="http://schemas.microsoft.com/office/drawing/2014/main" id="{5AE005ED-DC8A-84FE-9C95-0E65486695CA}"/>
              </a:ext>
            </a:extLst>
          </p:cNvPr>
          <p:cNvCxnSpPr/>
          <p:nvPr/>
        </p:nvCxnSpPr>
        <p:spPr>
          <a:xfrm>
            <a:off x="10932848" y="3834174"/>
            <a:ext cx="1030219" cy="0"/>
          </a:xfrm>
          <a:prstGeom prst="line">
            <a:avLst/>
          </a:prstGeom>
          <a:ln w="57150">
            <a:solidFill>
              <a:srgbClr val="FF0000"/>
            </a:solidFill>
            <a:headEnd type="none"/>
            <a:tailEnd type="none"/>
          </a:ln>
        </p:spPr>
        <p:style>
          <a:lnRef idx="3">
            <a:schemeClr val="accent2"/>
          </a:lnRef>
          <a:fillRef idx="0">
            <a:schemeClr val="accent2"/>
          </a:fillRef>
          <a:effectRef idx="2">
            <a:schemeClr val="accent2"/>
          </a:effectRef>
          <a:fontRef idx="minor">
            <a:schemeClr val="tx1"/>
          </a:fontRef>
        </p:style>
      </p:cxnSp>
      <p:sp>
        <p:nvSpPr>
          <p:cNvPr id="15" name="テキスト ボックス 14">
            <a:extLst>
              <a:ext uri="{FF2B5EF4-FFF2-40B4-BE49-F238E27FC236}">
                <a16:creationId xmlns:a16="http://schemas.microsoft.com/office/drawing/2014/main" id="{CC297321-B5E9-1883-B33D-76B2D89D0477}"/>
              </a:ext>
            </a:extLst>
          </p:cNvPr>
          <p:cNvSpPr txBox="1"/>
          <p:nvPr/>
        </p:nvSpPr>
        <p:spPr>
          <a:xfrm>
            <a:off x="6096000" y="6111736"/>
            <a:ext cx="6136480" cy="369332"/>
          </a:xfrm>
          <a:prstGeom prst="rect">
            <a:avLst/>
          </a:prstGeom>
          <a:noFill/>
        </p:spPr>
        <p:txBody>
          <a:bodyPr wrap="square">
            <a:spAutoFit/>
          </a:bodyPr>
          <a:lstStyle/>
          <a:p>
            <a:r>
              <a:rPr lang="en-US" altLang="ja-JP" dirty="0"/>
              <a:t>Luminosity (peak/integrated) : 5.1´1034 cm-2s-1/575 fb-1</a:t>
            </a:r>
            <a:endParaRPr lang="ja-JP" altLang="en-US" dirty="0"/>
          </a:p>
        </p:txBody>
      </p:sp>
      <p:sp>
        <p:nvSpPr>
          <p:cNvPr id="16" name="テキスト ボックス 15">
            <a:extLst>
              <a:ext uri="{FF2B5EF4-FFF2-40B4-BE49-F238E27FC236}">
                <a16:creationId xmlns:a16="http://schemas.microsoft.com/office/drawing/2014/main" id="{990FD509-98D0-0ADE-91CD-07E0CEE48E43}"/>
              </a:ext>
            </a:extLst>
          </p:cNvPr>
          <p:cNvSpPr txBox="1"/>
          <p:nvPr/>
        </p:nvSpPr>
        <p:spPr>
          <a:xfrm>
            <a:off x="42335" y="6478328"/>
            <a:ext cx="12450844" cy="369332"/>
          </a:xfrm>
          <a:prstGeom prst="rect">
            <a:avLst/>
          </a:prstGeom>
          <a:solidFill>
            <a:schemeClr val="bg1"/>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ルミノシティとは、ビームの衝突頻度で新粒子の発生率を表します。</a:t>
            </a:r>
            <a:r>
              <a:rPr kumimoji="1" lang="en-US" altLang="ja-JP" b="1" u="sng" dirty="0">
                <a:latin typeface="メイリオ" panose="020B0604030504040204" pitchFamily="50" charset="-128"/>
                <a:ea typeface="メイリオ" panose="020B0604030504040204" pitchFamily="50" charset="-128"/>
              </a:rPr>
              <a:t>KEK</a:t>
            </a:r>
            <a:r>
              <a:rPr kumimoji="1" lang="ja-JP" altLang="en-US" b="1" u="sng" dirty="0">
                <a:latin typeface="メイリオ" panose="020B0604030504040204" pitchFamily="50" charset="-128"/>
                <a:ea typeface="メイリオ" panose="020B0604030504040204" pitchFamily="50" charset="-128"/>
              </a:rPr>
              <a:t>は世界最高のルミノシティを有しています。</a:t>
            </a:r>
          </a:p>
        </p:txBody>
      </p:sp>
    </p:spTree>
    <p:extLst>
      <p:ext uri="{BB962C8B-B14F-4D97-AF65-F5344CB8AC3E}">
        <p14:creationId xmlns:p14="http://schemas.microsoft.com/office/powerpoint/2010/main" val="3575975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 5"/>
          <p:cNvSpPr>
            <a:spLocks noGrp="1"/>
          </p:cNvSpPr>
          <p:nvPr>
            <p:ph type="sldNum" sz="quarter" idx="12"/>
          </p:nvPr>
        </p:nvSpPr>
        <p:spPr>
          <a:xfrm>
            <a:off x="6457950" y="6356351"/>
            <a:ext cx="20574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defRPr/>
            </a:pPr>
            <a:fld id="{EAE4F173-2DA2-441F-A63E-C88858557A3C}" type="slidenum">
              <a:rPr lang="en-US" altLang="ja-JP" smtClean="0"/>
              <a:pPr>
                <a:spcBef>
                  <a:spcPct val="0"/>
                </a:spcBef>
                <a:buFontTx/>
                <a:buNone/>
                <a:defRPr/>
              </a:pPr>
              <a:t>25</a:t>
            </a:fld>
            <a:endParaRPr lang="en-US" altLang="ja-JP" sz="1400"/>
          </a:p>
        </p:txBody>
      </p:sp>
      <p:sp>
        <p:nvSpPr>
          <p:cNvPr id="16387" name="Rectangle 2"/>
          <p:cNvSpPr>
            <a:spLocks noGrp="1" noChangeArrowheads="1"/>
          </p:cNvSpPr>
          <p:nvPr>
            <p:ph type="title"/>
          </p:nvPr>
        </p:nvSpPr>
        <p:spPr>
          <a:xfrm>
            <a:off x="1547814" y="303210"/>
            <a:ext cx="8748713" cy="882651"/>
          </a:xfrm>
        </p:spPr>
        <p:txBody>
          <a:bodyPr/>
          <a:lstStyle/>
          <a:p>
            <a:pPr eaLnBrk="1" hangingPunct="1"/>
            <a:r>
              <a:rPr lang="ja-JP" altLang="en-US" sz="3600" dirty="0">
                <a:solidFill>
                  <a:schemeClr val="tx1"/>
                </a:solidFill>
                <a:latin typeface="メイリオ" panose="020B0604030504040204" pitchFamily="50" charset="-128"/>
                <a:ea typeface="メイリオ" panose="020B0604030504040204" pitchFamily="50" charset="-128"/>
              </a:rPr>
              <a:t>放射光リング</a:t>
            </a:r>
            <a:r>
              <a:rPr lang="en-US" altLang="ja-JP" sz="3600" dirty="0">
                <a:solidFill>
                  <a:schemeClr val="tx1"/>
                </a:solidFill>
                <a:latin typeface="メイリオ" panose="020B0604030504040204" pitchFamily="50" charset="-128"/>
                <a:ea typeface="メイリオ" panose="020B0604030504040204" pitchFamily="50" charset="-128"/>
              </a:rPr>
              <a:t>(KEK</a:t>
            </a:r>
            <a:r>
              <a:rPr lang="ja-JP" altLang="en-US" sz="3600" dirty="0">
                <a:solidFill>
                  <a:schemeClr val="tx1"/>
                </a:solidFill>
                <a:latin typeface="メイリオ" panose="020B0604030504040204" pitchFamily="50" charset="-128"/>
                <a:ea typeface="メイリオ" panose="020B0604030504040204" pitchFamily="50" charset="-128"/>
              </a:rPr>
              <a:t>つくば市）</a:t>
            </a:r>
            <a:endParaRPr lang="en-US" altLang="ja-JP" sz="3600" dirty="0">
              <a:solidFill>
                <a:schemeClr val="tx1"/>
              </a:solidFill>
              <a:latin typeface="メイリオ" panose="020B0604030504040204" pitchFamily="50" charset="-128"/>
              <a:ea typeface="メイリオ" panose="020B0604030504040204" pitchFamily="50" charset="-128"/>
            </a:endParaRPr>
          </a:p>
        </p:txBody>
      </p:sp>
      <p:pic>
        <p:nvPicPr>
          <p:cNvPr id="1638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8214" y="1357313"/>
            <a:ext cx="7635875" cy="425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テキスト ボックス 2"/>
          <p:cNvSpPr txBox="1">
            <a:spLocks noChangeArrowheads="1"/>
          </p:cNvSpPr>
          <p:nvPr/>
        </p:nvSpPr>
        <p:spPr bwMode="auto">
          <a:xfrm>
            <a:off x="3713559" y="5846248"/>
            <a:ext cx="5488781" cy="369332"/>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latin typeface="メイリオ" panose="020B0604030504040204" pitchFamily="50" charset="-128"/>
                <a:ea typeface="メイリオ" panose="020B0604030504040204" pitchFamily="50" charset="-128"/>
              </a:rPr>
              <a:t>KEK </a:t>
            </a:r>
            <a:r>
              <a:rPr lang="ja-JP" altLang="en-US" sz="1800">
                <a:latin typeface="メイリオ" panose="020B0604030504040204" pitchFamily="50" charset="-128"/>
                <a:ea typeface="メイリオ" panose="020B0604030504040204" pitchFamily="50" charset="-128"/>
              </a:rPr>
              <a:t>フォトンファクトリーの実験エリアの様子</a:t>
            </a:r>
          </a:p>
        </p:txBody>
      </p:sp>
    </p:spTree>
    <p:extLst>
      <p:ext uri="{BB962C8B-B14F-4D97-AF65-F5344CB8AC3E}">
        <p14:creationId xmlns:p14="http://schemas.microsoft.com/office/powerpoint/2010/main" val="1086129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97826" y="580993"/>
            <a:ext cx="7886700" cy="994172"/>
          </a:xfrm>
        </p:spPr>
        <p:txBody>
          <a:bodyPr/>
          <a:lstStyle/>
          <a:p>
            <a:pPr algn="ctr"/>
            <a:r>
              <a:rPr kumimoji="1" lang="en-US" altLang="ja-JP" dirty="0">
                <a:solidFill>
                  <a:schemeClr val="tx1"/>
                </a:solidFill>
                <a:latin typeface="メイリオ" panose="020B0604030504040204" pitchFamily="50" charset="-128"/>
                <a:ea typeface="メイリオ" panose="020B0604030504040204" pitchFamily="50" charset="-128"/>
              </a:rPr>
              <a:t>J-PARC</a:t>
            </a:r>
            <a:r>
              <a:rPr kumimoji="1" lang="ja-JP" altLang="en-US" dirty="0">
                <a:solidFill>
                  <a:schemeClr val="tx1"/>
                </a:solidFill>
                <a:latin typeface="メイリオ" panose="020B0604030504040204" pitchFamily="50" charset="-128"/>
                <a:ea typeface="メイリオ" panose="020B0604030504040204" pitchFamily="50" charset="-128"/>
              </a:rPr>
              <a:t>の目的</a:t>
            </a:r>
          </a:p>
        </p:txBody>
      </p:sp>
      <p:pic>
        <p:nvPicPr>
          <p:cNvPr id="5" name="図 4"/>
          <p:cNvPicPr>
            <a:picLocks noChangeAspect="1"/>
          </p:cNvPicPr>
          <p:nvPr/>
        </p:nvPicPr>
        <p:blipFill>
          <a:blip r:embed="rId2"/>
          <a:stretch>
            <a:fillRect/>
          </a:stretch>
        </p:blipFill>
        <p:spPr>
          <a:xfrm>
            <a:off x="3186546" y="2317957"/>
            <a:ext cx="6218288" cy="2883065"/>
          </a:xfrm>
          <a:prstGeom prst="rect">
            <a:avLst/>
          </a:prstGeom>
        </p:spPr>
      </p:pic>
      <p:sp>
        <p:nvSpPr>
          <p:cNvPr id="6" name="正方形/長方形 5"/>
          <p:cNvSpPr/>
          <p:nvPr/>
        </p:nvSpPr>
        <p:spPr>
          <a:xfrm>
            <a:off x="2828729" y="1826544"/>
            <a:ext cx="6176726" cy="553998"/>
          </a:xfrm>
          <a:prstGeom prst="rect">
            <a:avLst/>
          </a:prstGeom>
        </p:spPr>
        <p:txBody>
          <a:bodyPr wrap="square">
            <a:spAutoFit/>
          </a:bodyPr>
          <a:lstStyle/>
          <a:p>
            <a:r>
              <a:rPr lang="ja-JP" altLang="en-US" sz="1500" dirty="0">
                <a:latin typeface="メイリオ" panose="020B0604030504040204" pitchFamily="50" charset="-128"/>
                <a:ea typeface="メイリオ" panose="020B0604030504040204" pitchFamily="50" charset="-128"/>
              </a:rPr>
              <a:t>大強度の陽子ビームを作り、それを標的に衝突させて作られる</a:t>
            </a:r>
          </a:p>
          <a:p>
            <a:r>
              <a:rPr lang="ja-JP" altLang="en-US" sz="1500" dirty="0">
                <a:latin typeface="メイリオ" panose="020B0604030504040204" pitchFamily="50" charset="-128"/>
                <a:ea typeface="メイリオ" panose="020B0604030504040204" pitchFamily="50" charset="-128"/>
              </a:rPr>
              <a:t>二次粒子ビームを用いて、様々な自然科学の研究を行うことです。</a:t>
            </a:r>
          </a:p>
        </p:txBody>
      </p:sp>
      <p:sp>
        <p:nvSpPr>
          <p:cNvPr id="7" name="正方形/長方形 6"/>
          <p:cNvSpPr/>
          <p:nvPr/>
        </p:nvSpPr>
        <p:spPr>
          <a:xfrm>
            <a:off x="1951566" y="1519798"/>
            <a:ext cx="1811714" cy="369332"/>
          </a:xfrm>
          <a:prstGeom prst="rect">
            <a:avLst/>
          </a:prstGeom>
        </p:spPr>
        <p:txBody>
          <a:bodyPr wrap="none">
            <a:spAutoFit/>
          </a:bodyPr>
          <a:lstStyle/>
          <a:p>
            <a:r>
              <a:rPr lang="ja-JP" altLang="en-US" b="1" u="sng" dirty="0">
                <a:solidFill>
                  <a:srgbClr val="FF0000"/>
                </a:solidFill>
                <a:latin typeface="メイリオ" panose="020B0604030504040204" pitchFamily="50" charset="-128"/>
                <a:ea typeface="メイリオ" panose="020B0604030504040204" pitchFamily="50" charset="-128"/>
              </a:rPr>
              <a:t>自然科学の探究</a:t>
            </a:r>
          </a:p>
        </p:txBody>
      </p:sp>
      <p:sp>
        <p:nvSpPr>
          <p:cNvPr id="4" name="テキスト ボックス 3">
            <a:extLst>
              <a:ext uri="{FF2B5EF4-FFF2-40B4-BE49-F238E27FC236}">
                <a16:creationId xmlns:a16="http://schemas.microsoft.com/office/drawing/2014/main" id="{E855ABE8-F9B1-440C-9879-EEDCB4B474B6}"/>
              </a:ext>
            </a:extLst>
          </p:cNvPr>
          <p:cNvSpPr txBox="1"/>
          <p:nvPr/>
        </p:nvSpPr>
        <p:spPr>
          <a:xfrm>
            <a:off x="1997826" y="5338204"/>
            <a:ext cx="8458200" cy="646331"/>
          </a:xfrm>
          <a:prstGeom prst="rect">
            <a:avLst/>
          </a:prstGeom>
          <a:noFill/>
        </p:spPr>
        <p:txBody>
          <a:bodyPr wrap="square" rtlCol="0">
            <a:spAutoFit/>
          </a:bodyPr>
          <a:lstStyle/>
          <a:p>
            <a:r>
              <a:rPr lang="en-US" altLang="ja-JP" b="1" dirty="0">
                <a:solidFill>
                  <a:srgbClr val="FF0000"/>
                </a:solidFill>
                <a:latin typeface="メイリオ" panose="020B0604030504040204" pitchFamily="50" charset="-128"/>
                <a:ea typeface="メイリオ" panose="020B0604030504040204" pitchFamily="50" charset="-128"/>
              </a:rPr>
              <a:t>J-PARC</a:t>
            </a:r>
            <a:r>
              <a:rPr lang="ja-JP" altLang="en-US" b="1" dirty="0">
                <a:solidFill>
                  <a:srgbClr val="FF0000"/>
                </a:solidFill>
                <a:latin typeface="メイリオ" panose="020B0604030504040204" pitchFamily="50" charset="-128"/>
                <a:ea typeface="メイリオ" panose="020B0604030504040204" pitchFamily="50" charset="-128"/>
              </a:rPr>
              <a:t>加速器の最大の特徴は、たくさんの陽子を実験に供給できることです。バンチとよばれる陽子のかたまりに含まれる陽子数は世界一です。</a:t>
            </a:r>
          </a:p>
        </p:txBody>
      </p:sp>
      <p:sp>
        <p:nvSpPr>
          <p:cNvPr id="9" name="スライド番号プレースホルダー 8">
            <a:extLst>
              <a:ext uri="{FF2B5EF4-FFF2-40B4-BE49-F238E27FC236}">
                <a16:creationId xmlns:a16="http://schemas.microsoft.com/office/drawing/2014/main" id="{BF280425-0A35-83B5-2AC5-A1836DADB4FE}"/>
              </a:ext>
            </a:extLst>
          </p:cNvPr>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AE4F173-2DA2-441F-A63E-C88858557A3C}" type="slidenum">
              <a:rPr lang="en-US" altLang="ja-JP" smtClean="0"/>
              <a:pPr>
                <a:defRPr/>
              </a:pPr>
              <a:t>26</a:t>
            </a:fld>
            <a:endParaRPr lang="en-US" altLang="ja-JP"/>
          </a:p>
        </p:txBody>
      </p:sp>
    </p:spTree>
    <p:extLst>
      <p:ext uri="{BB962C8B-B14F-4D97-AF65-F5344CB8AC3E}">
        <p14:creationId xmlns:p14="http://schemas.microsoft.com/office/powerpoint/2010/main" val="2091705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1981200" y="-22840"/>
            <a:ext cx="8229600" cy="541127"/>
          </a:xfrm>
        </p:spPr>
        <p:txBody>
          <a:bodyPr/>
          <a:lstStyle/>
          <a:p>
            <a:r>
              <a:rPr lang="en-US" altLang="ja-JP" sz="2800" dirty="0">
                <a:latin typeface="メイリオ" panose="020B0604030504040204" pitchFamily="50" charset="-128"/>
                <a:ea typeface="メイリオ" panose="020B0604030504040204" pitchFamily="50" charset="-128"/>
              </a:rPr>
              <a:t>KEK</a:t>
            </a:r>
            <a:r>
              <a:rPr lang="ja-JP" altLang="en-US" sz="2800" dirty="0">
                <a:latin typeface="メイリオ" panose="020B0604030504040204" pitchFamily="50" charset="-128"/>
                <a:ea typeface="メイリオ" panose="020B0604030504040204" pitchFamily="50" charset="-128"/>
              </a:rPr>
              <a:t>東海</a:t>
            </a:r>
            <a:r>
              <a:rPr lang="en-US" altLang="ja-JP" sz="2800" dirty="0">
                <a:latin typeface="メイリオ" panose="020B0604030504040204" pitchFamily="50" charset="-128"/>
                <a:ea typeface="メイリオ" panose="020B0604030504040204" pitchFamily="50" charset="-128"/>
              </a:rPr>
              <a:t>(J-PARC)</a:t>
            </a:r>
            <a:r>
              <a:rPr lang="ja-JP" altLang="en-US" sz="2800" dirty="0">
                <a:latin typeface="メイリオ" panose="020B0604030504040204" pitchFamily="50" charset="-128"/>
                <a:ea typeface="メイリオ" panose="020B0604030504040204" pitchFamily="50" charset="-128"/>
              </a:rPr>
              <a:t>の粒子加速器</a:t>
            </a:r>
          </a:p>
        </p:txBody>
      </p:sp>
      <p:sp>
        <p:nvSpPr>
          <p:cNvPr id="17413" name="テキスト ボックス 44"/>
          <p:cNvSpPr txBox="1">
            <a:spLocks noChangeArrowheads="1"/>
          </p:cNvSpPr>
          <p:nvPr/>
        </p:nvSpPr>
        <p:spPr bwMode="auto">
          <a:xfrm>
            <a:off x="1653476" y="534323"/>
            <a:ext cx="5314275" cy="33855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b="1" dirty="0">
                <a:latin typeface="メイリオ" panose="020B0604030504040204" pitchFamily="50" charset="-128"/>
                <a:ea typeface="メイリオ" panose="020B0604030504040204" pitchFamily="50" charset="-128"/>
              </a:rPr>
              <a:t>主に陽子。及び、陽子が物質と反応して出来る二次粒子</a:t>
            </a:r>
          </a:p>
        </p:txBody>
      </p:sp>
      <p:pic>
        <p:nvPicPr>
          <p:cNvPr id="24" name="Picture 2" descr="J:\Nobukazu\Desktop\img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4719" y="4268362"/>
            <a:ext cx="5553528" cy="221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正方形/長方形 1"/>
          <p:cNvSpPr/>
          <p:nvPr/>
        </p:nvSpPr>
        <p:spPr>
          <a:xfrm>
            <a:off x="6785699" y="503337"/>
            <a:ext cx="4101632" cy="830997"/>
          </a:xfrm>
          <a:prstGeom prst="rect">
            <a:avLst/>
          </a:prstGeom>
          <a:solidFill>
            <a:schemeClr val="bg1"/>
          </a:solidFill>
        </p:spPr>
        <p:txBody>
          <a:bodyPr wrap="square">
            <a:spAutoFit/>
          </a:bodyPr>
          <a:lstStyle/>
          <a:p>
            <a:pPr eaLnBrk="1" hangingPunct="1">
              <a:spcBef>
                <a:spcPct val="50000"/>
              </a:spcBef>
              <a:buFontTx/>
              <a:buNone/>
            </a:pPr>
            <a:r>
              <a:rPr lang="ja-JP" altLang="en-US" sz="1600" dirty="0">
                <a:latin typeface="メイリオ" panose="020B0604030504040204" pitchFamily="50" charset="-128"/>
                <a:ea typeface="メイリオ" panose="020B0604030504040204" pitchFamily="50" charset="-128"/>
              </a:rPr>
              <a:t>大電力の陽子加速器で中性子、中間子、ニュートリノ等の二次粒子を生成し、物質・生命・原子核・素粒子の実験で利用。</a:t>
            </a:r>
            <a:endParaRPr lang="en-US" altLang="ja-JP" sz="16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1914" y="1385025"/>
            <a:ext cx="4641265" cy="2276176"/>
          </a:xfrm>
          <a:prstGeom prst="rect">
            <a:avLst/>
          </a:prstGeom>
        </p:spPr>
      </p:pic>
      <p:pic>
        <p:nvPicPr>
          <p:cNvPr id="26" name="Picture 2" descr="J:\Nobukazu\Desktop\Buildi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8065" y="3962093"/>
            <a:ext cx="3205399" cy="259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直線コネクタ 4"/>
          <p:cNvCxnSpPr/>
          <p:nvPr/>
        </p:nvCxnSpPr>
        <p:spPr>
          <a:xfrm flipV="1">
            <a:off x="1663514" y="3691628"/>
            <a:ext cx="8774917" cy="11997"/>
          </a:xfrm>
          <a:prstGeom prst="line">
            <a:avLst/>
          </a:prstGeom>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5310248" y="3760414"/>
            <a:ext cx="1107996"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利用実験</a:t>
            </a:r>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240179" y="3776397"/>
            <a:ext cx="3647152"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ニュートリノ実験（素粒子実験）</a:t>
            </a:r>
          </a:p>
        </p:txBody>
      </p:sp>
      <p:sp>
        <p:nvSpPr>
          <p:cNvPr id="32" name="テキスト ボックス 31"/>
          <p:cNvSpPr txBox="1"/>
          <p:nvPr/>
        </p:nvSpPr>
        <p:spPr>
          <a:xfrm>
            <a:off x="2775274" y="3676977"/>
            <a:ext cx="2723823" cy="369332"/>
          </a:xfrm>
          <a:prstGeom prst="rect">
            <a:avLst/>
          </a:prstGeom>
          <a:noFill/>
          <a:ln>
            <a:noFill/>
          </a:ln>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中性子利用（物性実験）</a:t>
            </a:r>
          </a:p>
        </p:txBody>
      </p:sp>
      <p:sp>
        <p:nvSpPr>
          <p:cNvPr id="25" name="正方形/長方形 24"/>
          <p:cNvSpPr/>
          <p:nvPr/>
        </p:nvSpPr>
        <p:spPr>
          <a:xfrm>
            <a:off x="2905829" y="6534252"/>
            <a:ext cx="2961067" cy="369332"/>
          </a:xfrm>
          <a:prstGeom prst="rect">
            <a:avLst/>
          </a:prstGeom>
        </p:spPr>
        <p:txBody>
          <a:bodyPr wrap="none">
            <a:spAutoFit/>
          </a:bodyPr>
          <a:lstStyle/>
          <a:p>
            <a:r>
              <a:rPr lang="ja-JP" altLang="en-US" b="1" u="sng" dirty="0">
                <a:latin typeface="メイリオ" panose="020B0604030504040204" pitchFamily="50" charset="-128"/>
                <a:ea typeface="メイリオ" panose="020B0604030504040204" pitchFamily="50" charset="-128"/>
              </a:rPr>
              <a:t>ミュオン科学（別の</a:t>
            </a:r>
            <a:r>
              <a:rPr lang="en-US" altLang="ja-JP" b="1" u="sng" dirty="0" err="1">
                <a:latin typeface="メイリオ" panose="020B0604030504040204" pitchFamily="50" charset="-128"/>
                <a:ea typeface="メイリオ" panose="020B0604030504040204" pitchFamily="50" charset="-128"/>
              </a:rPr>
              <a:t>Kpro</a:t>
            </a:r>
            <a:r>
              <a:rPr lang="en-US" altLang="ja-JP" b="1" u="sng"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40" name="曲折矢印 39"/>
          <p:cNvSpPr/>
          <p:nvPr/>
        </p:nvSpPr>
        <p:spPr>
          <a:xfrm flipV="1">
            <a:off x="2034130" y="6490945"/>
            <a:ext cx="813816" cy="347859"/>
          </a:xfrm>
          <a:prstGeom prst="bentArrow">
            <a:avLst/>
          </a:prstGeom>
          <a:solidFill>
            <a:schemeClr val="accent2"/>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メイリオ" panose="020B0604030504040204" pitchFamily="50" charset="-128"/>
              <a:ea typeface="メイリオ" panose="020B0604030504040204" pitchFamily="50" charset="-128"/>
            </a:endParaRPr>
          </a:p>
        </p:txBody>
      </p:sp>
      <p:pic>
        <p:nvPicPr>
          <p:cNvPr id="42" name="Picture 2" descr="D:\MyDocument\Sokendai2010\Lec2010\J-PARC_Phot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9198" y="1104794"/>
            <a:ext cx="3937015" cy="227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線矢印コネクタ 12"/>
          <p:cNvCxnSpPr/>
          <p:nvPr/>
        </p:nvCxnSpPr>
        <p:spPr>
          <a:xfrm flipH="1">
            <a:off x="2579220" y="2390301"/>
            <a:ext cx="1442548" cy="1497255"/>
          </a:xfrm>
          <a:prstGeom prst="straightConnector1">
            <a:avLst/>
          </a:prstGeom>
          <a:ln>
            <a:solidFill>
              <a:srgbClr val="FF00FF"/>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823460" y="2201072"/>
            <a:ext cx="3071018" cy="1928674"/>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6240017" y="6466930"/>
            <a:ext cx="3034805" cy="369332"/>
          </a:xfrm>
          <a:prstGeom prst="rect">
            <a:avLst/>
          </a:prstGeom>
          <a:solidFill>
            <a:srgbClr val="FFFF00"/>
          </a:solid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2015</a:t>
            </a:r>
            <a:r>
              <a:rPr kumimoji="1" lang="ja-JP" altLang="en-US" dirty="0">
                <a:latin typeface="メイリオ" panose="020B0604030504040204" pitchFamily="50" charset="-128"/>
                <a:ea typeface="メイリオ" panose="020B0604030504040204" pitchFamily="50" charset="-128"/>
              </a:rPr>
              <a:t>年：ノーベル賞</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梶田</a:t>
            </a:r>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 name="スライド番号プレースホルダー 6">
            <a:extLst>
              <a:ext uri="{FF2B5EF4-FFF2-40B4-BE49-F238E27FC236}">
                <a16:creationId xmlns:a16="http://schemas.microsoft.com/office/drawing/2014/main" id="{8B0B7061-D914-CF85-2A68-1DDD2AC74C0C}"/>
              </a:ext>
            </a:extLst>
          </p:cNvPr>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AE4F173-2DA2-441F-A63E-C88858557A3C}" type="slidenum">
              <a:rPr lang="en-US" altLang="ja-JP" smtClean="0">
                <a:latin typeface="メイリオ" panose="020B0604030504040204" pitchFamily="50" charset="-128"/>
                <a:ea typeface="メイリオ" panose="020B0604030504040204" pitchFamily="50" charset="-128"/>
              </a:rPr>
              <a:pPr>
                <a:defRPr/>
              </a:pPr>
              <a:t>27</a:t>
            </a:fld>
            <a:endParaRPr lang="en-US" altLang="ja-JP">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77946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9727815" y="1049717"/>
            <a:ext cx="2215662" cy="2450745"/>
            <a:chOff x="2483768" y="2492896"/>
            <a:chExt cx="1755803" cy="2276872"/>
          </a:xfrm>
        </p:grpSpPr>
        <p:pic>
          <p:nvPicPr>
            <p:cNvPr id="6" name="Picture 28" descr="atf01H"/>
            <p:cNvPicPr>
              <a:picLocks noChangeAspect="1" noChangeArrowheads="1"/>
            </p:cNvPicPr>
            <p:nvPr/>
          </p:nvPicPr>
          <p:blipFill>
            <a:blip r:embed="rId3" cstate="print">
              <a:lum contrast="12000"/>
              <a:extLst>
                <a:ext uri="{28A0092B-C50C-407E-A947-70E740481C1C}">
                  <a14:useLocalDpi xmlns:a14="http://schemas.microsoft.com/office/drawing/2010/main"/>
                </a:ext>
              </a:extLst>
            </a:blip>
            <a:srcRect/>
            <a:stretch>
              <a:fillRect/>
            </a:stretch>
          </p:blipFill>
          <p:spPr bwMode="auto">
            <a:xfrm>
              <a:off x="2483768" y="2492896"/>
              <a:ext cx="1755803" cy="2276872"/>
            </a:xfrm>
            <a:prstGeom prst="rect">
              <a:avLst/>
            </a:prstGeom>
            <a:noFill/>
            <a:ln w="9525">
              <a:noFill/>
              <a:miter lim="800000"/>
              <a:headEnd/>
              <a:tailEnd/>
            </a:ln>
          </p:spPr>
        </p:pic>
        <p:sp>
          <p:nvSpPr>
            <p:cNvPr id="7" name="正方形/長方形 6"/>
            <p:cNvSpPr/>
            <p:nvPr/>
          </p:nvSpPr>
          <p:spPr>
            <a:xfrm>
              <a:off x="2483768" y="2492896"/>
              <a:ext cx="1755803" cy="22768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34">
                <a:solidFill>
                  <a:prstClr val="white"/>
                </a:solidFill>
                <a:latin typeface="Arial" panose="020B0604020202020204" pitchFamily="34" charset="0"/>
                <a:cs typeface="Arial" panose="020B0604020202020204" pitchFamily="34" charset="0"/>
              </a:endParaRPr>
            </a:p>
          </p:txBody>
        </p:sp>
      </p:grpSp>
      <p:grpSp>
        <p:nvGrpSpPr>
          <p:cNvPr id="11" name="グループ化 10"/>
          <p:cNvGrpSpPr/>
          <p:nvPr/>
        </p:nvGrpSpPr>
        <p:grpSpPr>
          <a:xfrm>
            <a:off x="7457037" y="3610331"/>
            <a:ext cx="2148234" cy="2588704"/>
            <a:chOff x="7153260" y="0"/>
            <a:chExt cx="1979712" cy="2780929"/>
          </a:xfrm>
        </p:grpSpPr>
        <p:pic>
          <p:nvPicPr>
            <p:cNvPr id="9" name="Picture 9" descr="20071011DiM-00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53260" y="0"/>
              <a:ext cx="1979712" cy="2780929"/>
            </a:xfrm>
            <a:prstGeom prst="rect">
              <a:avLst/>
            </a:prstGeom>
            <a:noFill/>
            <a:ln w="9525">
              <a:noFill/>
              <a:miter lim="800000"/>
              <a:headEnd/>
              <a:tailEnd/>
            </a:ln>
          </p:spPr>
        </p:pic>
        <p:sp>
          <p:nvSpPr>
            <p:cNvPr id="10" name="正方形/長方形 9"/>
            <p:cNvSpPr/>
            <p:nvPr/>
          </p:nvSpPr>
          <p:spPr>
            <a:xfrm>
              <a:off x="7153260" y="25097"/>
              <a:ext cx="1979712" cy="27558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34">
                <a:solidFill>
                  <a:prstClr val="white"/>
                </a:solidFill>
                <a:latin typeface="Arial" panose="020B0604020202020204" pitchFamily="34" charset="0"/>
                <a:ea typeface="メイリオ" panose="020B0604030504040204" pitchFamily="50" charset="-128"/>
                <a:cs typeface="Arial" panose="020B0604020202020204" pitchFamily="34" charset="0"/>
              </a:endParaRPr>
            </a:p>
          </p:txBody>
        </p:sp>
      </p:grpSp>
      <p:pic>
        <p:nvPicPr>
          <p:cNvPr id="13" name="図 12" descr="KEK#0-repair.tiff"/>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9735635" y="3611959"/>
            <a:ext cx="2215662" cy="2599710"/>
          </a:xfrm>
          <a:prstGeom prst="rect">
            <a:avLst/>
          </a:prstGeom>
          <a:ln w="28575">
            <a:solidFill>
              <a:schemeClr val="bg1"/>
            </a:solidFill>
          </a:ln>
        </p:spPr>
      </p:pic>
      <p:pic>
        <p:nvPicPr>
          <p:cNvPr id="19" name="図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01792" y="3610331"/>
            <a:ext cx="2388415" cy="2538065"/>
          </a:xfrm>
          <a:prstGeom prst="rect">
            <a:avLst/>
          </a:prstGeom>
          <a:ln w="28575">
            <a:solidFill>
              <a:schemeClr val="bg1"/>
            </a:solidFill>
          </a:ln>
        </p:spPr>
      </p:pic>
      <p:sp>
        <p:nvSpPr>
          <p:cNvPr id="5" name="テキスト ボックス 4"/>
          <p:cNvSpPr txBox="1"/>
          <p:nvPr/>
        </p:nvSpPr>
        <p:spPr>
          <a:xfrm>
            <a:off x="10277285" y="2967435"/>
            <a:ext cx="597599" cy="348109"/>
          </a:xfrm>
          <a:prstGeom prst="rect">
            <a:avLst/>
          </a:prstGeom>
          <a:noFill/>
        </p:spPr>
        <p:txBody>
          <a:bodyPr wrap="none" rtlCol="0">
            <a:spAutoFit/>
          </a:bodyPr>
          <a:lstStyle/>
          <a:p>
            <a:r>
              <a:rPr lang="en-US" altLang="ja-JP" sz="1662" b="1" dirty="0">
                <a:solidFill>
                  <a:schemeClr val="bg1"/>
                </a:solidFill>
                <a:latin typeface="Arial" panose="020B0604020202020204" pitchFamily="34" charset="0"/>
                <a:ea typeface="メイリオ" panose="020B0604030504040204" pitchFamily="50" charset="-128"/>
                <a:cs typeface="Arial" panose="020B0604020202020204" pitchFamily="34" charset="0"/>
              </a:rPr>
              <a:t>ATF</a:t>
            </a:r>
            <a:endParaRPr lang="ja-JP" altLang="en-US" sz="1662" b="1" dirty="0">
              <a:solidFill>
                <a:schemeClr val="bg1"/>
              </a:solidFill>
              <a:latin typeface="Arial" panose="020B0604020202020204" pitchFamily="34" charset="0"/>
              <a:ea typeface="メイリオ" panose="020B0604030504040204" pitchFamily="50" charset="-128"/>
              <a:cs typeface="Arial" panose="020B0604020202020204" pitchFamily="34" charset="0"/>
            </a:endParaRPr>
          </a:p>
        </p:txBody>
      </p:sp>
      <p:sp>
        <p:nvSpPr>
          <p:cNvPr id="20" name="テキスト ボックス 19"/>
          <p:cNvSpPr txBox="1"/>
          <p:nvPr/>
        </p:nvSpPr>
        <p:spPr>
          <a:xfrm>
            <a:off x="8004188" y="5809587"/>
            <a:ext cx="1450205" cy="348109"/>
          </a:xfrm>
          <a:prstGeom prst="rect">
            <a:avLst/>
          </a:prstGeom>
          <a:noFill/>
        </p:spPr>
        <p:txBody>
          <a:bodyPr wrap="none" rtlCol="0">
            <a:spAutoFit/>
          </a:bodyPr>
          <a:lstStyle/>
          <a:p>
            <a:r>
              <a:rPr lang="en-US" altLang="ja-JP" sz="1662" b="1" dirty="0">
                <a:solidFill>
                  <a:schemeClr val="bg1"/>
                </a:solidFill>
                <a:latin typeface="Arial" panose="020B0604020202020204" pitchFamily="34" charset="0"/>
                <a:ea typeface="メイリオ" panose="020B0604030504040204" pitchFamily="50" charset="-128"/>
                <a:cs typeface="Arial" panose="020B0604020202020204" pitchFamily="34" charset="0"/>
              </a:rPr>
              <a:t>STF</a:t>
            </a:r>
            <a:r>
              <a:rPr lang="ja-JP" altLang="en-US" sz="1662" b="1" dirty="0">
                <a:solidFill>
                  <a:schemeClr val="bg1"/>
                </a:solidFill>
                <a:latin typeface="Arial" panose="020B0604020202020204" pitchFamily="34" charset="0"/>
                <a:ea typeface="メイリオ" panose="020B0604030504040204" pitchFamily="50" charset="-128"/>
                <a:cs typeface="Arial" panose="020B0604020202020204" pitchFamily="34" charset="0"/>
              </a:rPr>
              <a:t>　　　　</a:t>
            </a:r>
          </a:p>
        </p:txBody>
      </p:sp>
      <p:sp>
        <p:nvSpPr>
          <p:cNvPr id="21" name="テキスト ボックス 20"/>
          <p:cNvSpPr txBox="1"/>
          <p:nvPr/>
        </p:nvSpPr>
        <p:spPr>
          <a:xfrm>
            <a:off x="9653202" y="5600432"/>
            <a:ext cx="2668487" cy="859659"/>
          </a:xfrm>
          <a:prstGeom prst="rect">
            <a:avLst/>
          </a:prstGeom>
          <a:noFill/>
        </p:spPr>
        <p:txBody>
          <a:bodyPr wrap="none" rtlCol="0">
            <a:spAutoFit/>
          </a:bodyPr>
          <a:lstStyle/>
          <a:p>
            <a:r>
              <a:rPr lang="en-US" altLang="ja-JP" sz="1662" b="1" dirty="0">
                <a:solidFill>
                  <a:schemeClr val="bg1"/>
                </a:solidFill>
                <a:latin typeface="メイリオ" panose="020B0604030504040204" pitchFamily="50" charset="-128"/>
                <a:ea typeface="メイリオ" panose="020B0604030504040204" pitchFamily="50" charset="-128"/>
              </a:rPr>
              <a:t>CFF</a:t>
            </a:r>
          </a:p>
          <a:p>
            <a:r>
              <a:rPr lang="ja-JP" altLang="en-US" sz="1662" b="1" dirty="0">
                <a:solidFill>
                  <a:schemeClr val="bg1"/>
                </a:solidFill>
                <a:latin typeface="メイリオ" panose="020B0604030504040204" pitchFamily="50" charset="-128"/>
                <a:ea typeface="メイリオ" panose="020B0604030504040204" pitchFamily="50" charset="-128"/>
              </a:rPr>
              <a:t>（</a:t>
            </a:r>
            <a:r>
              <a:rPr lang="en-US" altLang="ja-JP" sz="1662" b="1" dirty="0">
                <a:solidFill>
                  <a:schemeClr val="bg1"/>
                </a:solidFill>
                <a:latin typeface="メイリオ" panose="020B0604030504040204" pitchFamily="50" charset="-128"/>
                <a:ea typeface="メイリオ" panose="020B0604030504040204" pitchFamily="50" charset="-128"/>
              </a:rPr>
              <a:t>mechanical center</a:t>
            </a:r>
            <a:r>
              <a:rPr lang="ja-JP" altLang="en-US" sz="1662" b="1" dirty="0">
                <a:solidFill>
                  <a:schemeClr val="bg1"/>
                </a:solidFill>
                <a:latin typeface="メイリオ" panose="020B0604030504040204" pitchFamily="50" charset="-128"/>
                <a:ea typeface="メイリオ" panose="020B0604030504040204" pitchFamily="50" charset="-128"/>
              </a:rPr>
              <a:t>）</a:t>
            </a:r>
            <a:endParaRPr lang="en-US" altLang="ja-JP" sz="1662" b="1" dirty="0">
              <a:solidFill>
                <a:schemeClr val="bg1"/>
              </a:solidFill>
              <a:latin typeface="メイリオ" panose="020B0604030504040204" pitchFamily="50" charset="-128"/>
              <a:ea typeface="メイリオ" panose="020B0604030504040204" pitchFamily="50" charset="-128"/>
            </a:endParaRPr>
          </a:p>
          <a:p>
            <a:endParaRPr lang="en-US" altLang="ja-JP" sz="1662" b="1" dirty="0">
              <a:solidFill>
                <a:schemeClr val="bg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374630" y="5802760"/>
            <a:ext cx="729687" cy="348109"/>
          </a:xfrm>
          <a:prstGeom prst="rect">
            <a:avLst/>
          </a:prstGeom>
          <a:noFill/>
        </p:spPr>
        <p:txBody>
          <a:bodyPr wrap="none" rtlCol="0">
            <a:spAutoFit/>
          </a:bodyPr>
          <a:lstStyle/>
          <a:p>
            <a:r>
              <a:rPr lang="en-US" altLang="ja-JP" sz="1662" b="1" dirty="0" err="1">
                <a:solidFill>
                  <a:schemeClr val="bg1"/>
                </a:solidFill>
                <a:latin typeface="メイリオ" panose="020B0604030504040204" pitchFamily="50" charset="-128"/>
                <a:ea typeface="メイリオ" panose="020B0604030504040204" pitchFamily="50" charset="-128"/>
              </a:rPr>
              <a:t>cERL</a:t>
            </a:r>
            <a:endParaRPr lang="en-US" altLang="ja-JP" sz="1662" b="1" dirty="0">
              <a:solidFill>
                <a:schemeClr val="bg1"/>
              </a:solidFill>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3759F1C0-64EE-4332-931C-B16A868C7B0C}"/>
              </a:ext>
            </a:extLst>
          </p:cNvPr>
          <p:cNvSpPr>
            <a:spLocks noGrp="1"/>
          </p:cNvSpPr>
          <p:nvPr>
            <p:ph type="sldNum" sz="quarter" idx="12"/>
          </p:nvPr>
        </p:nvSpPr>
        <p:spPr>
          <a:xfrm>
            <a:off x="10749280" y="6356350"/>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28</a:t>
            </a:fld>
            <a:endParaRPr lang="en-US" dirty="0">
              <a:solidFill>
                <a:schemeClr val="tx1"/>
              </a:solidFill>
              <a:latin typeface="Arial" panose="020B0604020202020204" pitchFamily="34" charset="0"/>
              <a:ea typeface="メイリオ" panose="020B0604030504040204" pitchFamily="50" charset="-128"/>
              <a:cs typeface="Arial" panose="020B0604020202020204" pitchFamily="34" charset="0"/>
            </a:endParaRPr>
          </a:p>
        </p:txBody>
      </p:sp>
      <p:sp>
        <p:nvSpPr>
          <p:cNvPr id="15" name="タイトル 14">
            <a:extLst>
              <a:ext uri="{FF2B5EF4-FFF2-40B4-BE49-F238E27FC236}">
                <a16:creationId xmlns:a16="http://schemas.microsoft.com/office/drawing/2014/main" id="{F76063B4-2ABD-4D2C-AD3B-EAB3B8BD4962}"/>
              </a:ext>
            </a:extLst>
          </p:cNvPr>
          <p:cNvSpPr>
            <a:spLocks noGrp="1"/>
          </p:cNvSpPr>
          <p:nvPr>
            <p:ph type="title" idx="4294967295"/>
          </p:nvPr>
        </p:nvSpPr>
        <p:spPr>
          <a:xfrm>
            <a:off x="-580388" y="67097"/>
            <a:ext cx="10515600" cy="552174"/>
          </a:xfrm>
        </p:spPr>
        <p:txBody>
          <a:bodyPr>
            <a:normAutofit/>
          </a:bodyPr>
          <a:lstStyle/>
          <a:p>
            <a:pPr algn="ctr"/>
            <a:r>
              <a:rPr lang="en-US" altLang="ja-JP" sz="2400"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Innovation Center for Applied Superconducting Accelerator </a:t>
            </a:r>
            <a:r>
              <a:rPr lang="ja-JP" altLang="ja-JP" sz="2400"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r>
              <a:rPr lang="en-US" altLang="ja-JP" sz="2400" dirty="0" err="1">
                <a:solidFill>
                  <a:srgbClr val="000000"/>
                </a:solidFill>
                <a:latin typeface="Arial" panose="020B0604020202020204" pitchFamily="34" charset="0"/>
                <a:ea typeface="ＭＳ Ｐゴシック" panose="020B0600070205080204" pitchFamily="50" charset="-128"/>
                <a:cs typeface="Arial" panose="020B0604020202020204" pitchFamily="34" charset="0"/>
              </a:rPr>
              <a:t>iCASA</a:t>
            </a:r>
            <a:r>
              <a:rPr lang="en-US" altLang="ja-JP" sz="2400"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endParaRPr lang="ja-JP" altLang="ja-JP" sz="2400" dirty="0">
              <a:effectLst/>
              <a:latin typeface="Arial" panose="020B0604020202020204" pitchFamily="34" charset="0"/>
              <a:ea typeface="メイリオ" panose="020B0604030504040204" pitchFamily="50" charset="-128"/>
              <a:cs typeface="Arial" panose="020B0604020202020204" pitchFamily="34" charset="0"/>
            </a:endParaRPr>
          </a:p>
        </p:txBody>
      </p:sp>
      <p:grpSp>
        <p:nvGrpSpPr>
          <p:cNvPr id="65" name="グループ化 64">
            <a:extLst>
              <a:ext uri="{FF2B5EF4-FFF2-40B4-BE49-F238E27FC236}">
                <a16:creationId xmlns:a16="http://schemas.microsoft.com/office/drawing/2014/main" id="{1B523CE5-939A-4823-AFE3-1350FB868363}"/>
              </a:ext>
            </a:extLst>
          </p:cNvPr>
          <p:cNvGrpSpPr/>
          <p:nvPr/>
        </p:nvGrpSpPr>
        <p:grpSpPr>
          <a:xfrm>
            <a:off x="464507" y="2829724"/>
            <a:ext cx="3433733" cy="3811307"/>
            <a:chOff x="3662401" y="1117693"/>
            <a:chExt cx="3719876" cy="4128917"/>
          </a:xfrm>
        </p:grpSpPr>
        <p:cxnSp>
          <p:nvCxnSpPr>
            <p:cNvPr id="66" name="直線コネクタ 65">
              <a:extLst>
                <a:ext uri="{FF2B5EF4-FFF2-40B4-BE49-F238E27FC236}">
                  <a16:creationId xmlns:a16="http://schemas.microsoft.com/office/drawing/2014/main" id="{7BA07BA8-4A6F-4B75-BC21-05B3C3AF0F29}"/>
                </a:ext>
              </a:extLst>
            </p:cNvPr>
            <p:cNvCxnSpPr/>
            <p:nvPr/>
          </p:nvCxnSpPr>
          <p:spPr>
            <a:xfrm>
              <a:off x="5332870" y="1240676"/>
              <a:ext cx="0" cy="36978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7" name="グループ化 66">
              <a:extLst>
                <a:ext uri="{FF2B5EF4-FFF2-40B4-BE49-F238E27FC236}">
                  <a16:creationId xmlns:a16="http://schemas.microsoft.com/office/drawing/2014/main" id="{7DCB89D1-AD18-4018-B6A2-CF54C9B5B172}"/>
                </a:ext>
              </a:extLst>
            </p:cNvPr>
            <p:cNvGrpSpPr/>
            <p:nvPr/>
          </p:nvGrpSpPr>
          <p:grpSpPr>
            <a:xfrm>
              <a:off x="3828477" y="1960249"/>
              <a:ext cx="355808" cy="1888252"/>
              <a:chOff x="5497946" y="1412776"/>
              <a:chExt cx="355808" cy="1505782"/>
            </a:xfrm>
          </p:grpSpPr>
          <p:sp>
            <p:nvSpPr>
              <p:cNvPr id="96" name="四角形: 角を丸くする 8">
                <a:extLst>
                  <a:ext uri="{FF2B5EF4-FFF2-40B4-BE49-F238E27FC236}">
                    <a16:creationId xmlns:a16="http://schemas.microsoft.com/office/drawing/2014/main" id="{C5B27A20-99C6-486B-9F0E-E96940AD28DB}"/>
                  </a:ext>
                </a:extLst>
              </p:cNvPr>
              <p:cNvSpPr/>
              <p:nvPr/>
            </p:nvSpPr>
            <p:spPr>
              <a:xfrm>
                <a:off x="5497946" y="1563011"/>
                <a:ext cx="355808" cy="135554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1</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st</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 </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97" name="直線コネクタ 96">
                <a:extLst>
                  <a:ext uri="{FF2B5EF4-FFF2-40B4-BE49-F238E27FC236}">
                    <a16:creationId xmlns:a16="http://schemas.microsoft.com/office/drawing/2014/main" id="{2779BB58-9DAC-4CE8-A5C0-B6341F0E0F4E}"/>
                  </a:ext>
                </a:extLst>
              </p:cNvPr>
              <p:cNvCxnSpPr>
                <a:endCxn id="96" idx="0"/>
              </p:cNvCxnSpPr>
              <p:nvPr/>
            </p:nvCxnSpPr>
            <p:spPr>
              <a:xfrm>
                <a:off x="5675850" y="1412776"/>
                <a:ext cx="0" cy="1502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 name="グループ化 67">
              <a:extLst>
                <a:ext uri="{FF2B5EF4-FFF2-40B4-BE49-F238E27FC236}">
                  <a16:creationId xmlns:a16="http://schemas.microsoft.com/office/drawing/2014/main" id="{0F390C4B-8D8F-4233-ADC3-AABB8D6332EA}"/>
                </a:ext>
              </a:extLst>
            </p:cNvPr>
            <p:cNvGrpSpPr/>
            <p:nvPr/>
          </p:nvGrpSpPr>
          <p:grpSpPr>
            <a:xfrm>
              <a:off x="6619700" y="1960249"/>
              <a:ext cx="762577" cy="3286361"/>
              <a:chOff x="8306504" y="1412776"/>
              <a:chExt cx="762577" cy="2251440"/>
            </a:xfrm>
          </p:grpSpPr>
          <p:sp>
            <p:nvSpPr>
              <p:cNvPr id="94" name="四角形: 角を丸くする 48">
                <a:extLst>
                  <a:ext uri="{FF2B5EF4-FFF2-40B4-BE49-F238E27FC236}">
                    <a16:creationId xmlns:a16="http://schemas.microsoft.com/office/drawing/2014/main" id="{943BDF55-BF68-4A3A-88BC-F5C9BC23100C}"/>
                  </a:ext>
                </a:extLst>
              </p:cNvPr>
              <p:cNvSpPr/>
              <p:nvPr/>
            </p:nvSpPr>
            <p:spPr>
              <a:xfrm>
                <a:off x="8306504" y="1558370"/>
                <a:ext cx="762577" cy="2105846"/>
              </a:xfrm>
              <a:prstGeom prst="roundRect">
                <a:avLst/>
              </a:prstGeom>
              <a:solidFill>
                <a:schemeClr val="accent6">
                  <a:lumMod val="20000"/>
                  <a:lumOff val="8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Innovation</a:t>
                </a:r>
                <a:r>
                  <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rPr>
                  <a:t> </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Center for Applied Superconducting Accelerator (</a:t>
                </a:r>
                <a:r>
                  <a:rPr lang="en-US" altLang="ja-JP" sz="1292" dirty="0" err="1">
                    <a:solidFill>
                      <a:prstClr val="black"/>
                    </a:solidFill>
                    <a:latin typeface="Arial" panose="020B0604020202020204" pitchFamily="34" charset="0"/>
                    <a:ea typeface="メイリオ" panose="020B0604030504040204" pitchFamily="50" charset="-128"/>
                    <a:cs typeface="Arial" panose="020B0604020202020204" pitchFamily="34" charset="0"/>
                  </a:rPr>
                  <a:t>iCASA</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95" name="直線コネクタ 94">
                <a:extLst>
                  <a:ext uri="{FF2B5EF4-FFF2-40B4-BE49-F238E27FC236}">
                    <a16:creationId xmlns:a16="http://schemas.microsoft.com/office/drawing/2014/main" id="{4143446F-B304-4229-8F07-5312060F28B2}"/>
                  </a:ext>
                </a:extLst>
              </p:cNvPr>
              <p:cNvCxnSpPr/>
              <p:nvPr/>
            </p:nvCxnSpPr>
            <p:spPr>
              <a:xfrm>
                <a:off x="8499028" y="1412776"/>
                <a:ext cx="0" cy="1567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9" name="直線コネクタ 68">
              <a:extLst>
                <a:ext uri="{FF2B5EF4-FFF2-40B4-BE49-F238E27FC236}">
                  <a16:creationId xmlns:a16="http://schemas.microsoft.com/office/drawing/2014/main" id="{DEB7553F-E79B-421E-BCF7-5291BCEC22FE}"/>
                </a:ext>
              </a:extLst>
            </p:cNvPr>
            <p:cNvCxnSpPr/>
            <p:nvPr/>
          </p:nvCxnSpPr>
          <p:spPr>
            <a:xfrm>
              <a:off x="3974575" y="1945890"/>
              <a:ext cx="2837649" cy="38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吹き出し: 四角形 27">
              <a:extLst>
                <a:ext uri="{FF2B5EF4-FFF2-40B4-BE49-F238E27FC236}">
                  <a16:creationId xmlns:a16="http://schemas.microsoft.com/office/drawing/2014/main" id="{A682736D-788E-4C6F-9265-F0BEEF1DAE17}"/>
                </a:ext>
              </a:extLst>
            </p:cNvPr>
            <p:cNvSpPr/>
            <p:nvPr/>
          </p:nvSpPr>
          <p:spPr>
            <a:xfrm>
              <a:off x="4854745" y="1117693"/>
              <a:ext cx="936104" cy="307731"/>
            </a:xfrm>
            <a:prstGeom prst="wedgeRectCallout">
              <a:avLst>
                <a:gd name="adj1" fmla="val -16218"/>
                <a:gd name="adj2" fmla="val 27597"/>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Director</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grpSp>
          <p:nvGrpSpPr>
            <p:cNvPr id="71" name="グループ化 70">
              <a:extLst>
                <a:ext uri="{FF2B5EF4-FFF2-40B4-BE49-F238E27FC236}">
                  <a16:creationId xmlns:a16="http://schemas.microsoft.com/office/drawing/2014/main" id="{0220AA1A-B600-49D1-9968-AB97E0C378A8}"/>
                </a:ext>
              </a:extLst>
            </p:cNvPr>
            <p:cNvGrpSpPr/>
            <p:nvPr/>
          </p:nvGrpSpPr>
          <p:grpSpPr>
            <a:xfrm>
              <a:off x="4260149" y="1972895"/>
              <a:ext cx="355808" cy="1888252"/>
              <a:chOff x="5497946" y="1412776"/>
              <a:chExt cx="355808" cy="1505782"/>
            </a:xfrm>
          </p:grpSpPr>
          <p:sp>
            <p:nvSpPr>
              <p:cNvPr id="92" name="四角形: 角を丸くする 8">
                <a:extLst>
                  <a:ext uri="{FF2B5EF4-FFF2-40B4-BE49-F238E27FC236}">
                    <a16:creationId xmlns:a16="http://schemas.microsoft.com/office/drawing/2014/main" id="{ED29F1E2-A36E-4470-A52E-E6B0D40B50C2}"/>
                  </a:ext>
                </a:extLst>
              </p:cNvPr>
              <p:cNvSpPr/>
              <p:nvPr/>
            </p:nvSpPr>
            <p:spPr>
              <a:xfrm>
                <a:off x="5497946" y="1563011"/>
                <a:ext cx="355808" cy="135554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2</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nd</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93" name="直線コネクタ 92">
                <a:extLst>
                  <a:ext uri="{FF2B5EF4-FFF2-40B4-BE49-F238E27FC236}">
                    <a16:creationId xmlns:a16="http://schemas.microsoft.com/office/drawing/2014/main" id="{6DB5DF85-C115-4B4F-ACBA-C75417AD2A02}"/>
                  </a:ext>
                </a:extLst>
              </p:cNvPr>
              <p:cNvCxnSpPr>
                <a:endCxn id="92" idx="0"/>
              </p:cNvCxnSpPr>
              <p:nvPr/>
            </p:nvCxnSpPr>
            <p:spPr>
              <a:xfrm>
                <a:off x="5675850" y="1412776"/>
                <a:ext cx="0" cy="1502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2" name="グループ化 71">
              <a:extLst>
                <a:ext uri="{FF2B5EF4-FFF2-40B4-BE49-F238E27FC236}">
                  <a16:creationId xmlns:a16="http://schemas.microsoft.com/office/drawing/2014/main" id="{5E4791C5-8476-4A23-9780-F094C190A84C}"/>
                </a:ext>
              </a:extLst>
            </p:cNvPr>
            <p:cNvGrpSpPr/>
            <p:nvPr/>
          </p:nvGrpSpPr>
          <p:grpSpPr>
            <a:xfrm>
              <a:off x="4711088" y="1960249"/>
              <a:ext cx="355808" cy="1888252"/>
              <a:chOff x="5497946" y="1412776"/>
              <a:chExt cx="355808" cy="1505782"/>
            </a:xfrm>
          </p:grpSpPr>
          <p:sp>
            <p:nvSpPr>
              <p:cNvPr id="90" name="四角形: 角を丸くする 8">
                <a:extLst>
                  <a:ext uri="{FF2B5EF4-FFF2-40B4-BE49-F238E27FC236}">
                    <a16:creationId xmlns:a16="http://schemas.microsoft.com/office/drawing/2014/main" id="{126077A8-9C15-4830-9EC0-84645335EEF9}"/>
                  </a:ext>
                </a:extLst>
              </p:cNvPr>
              <p:cNvSpPr/>
              <p:nvPr/>
            </p:nvSpPr>
            <p:spPr>
              <a:xfrm>
                <a:off x="5497946" y="1563011"/>
                <a:ext cx="355808" cy="135554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3</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rd</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91" name="直線コネクタ 90">
                <a:extLst>
                  <a:ext uri="{FF2B5EF4-FFF2-40B4-BE49-F238E27FC236}">
                    <a16:creationId xmlns:a16="http://schemas.microsoft.com/office/drawing/2014/main" id="{942421EE-DD0B-4FC7-A3A0-1D1FE0D5F111}"/>
                  </a:ext>
                </a:extLst>
              </p:cNvPr>
              <p:cNvCxnSpPr>
                <a:endCxn id="90" idx="0"/>
              </p:cNvCxnSpPr>
              <p:nvPr/>
            </p:nvCxnSpPr>
            <p:spPr>
              <a:xfrm>
                <a:off x="5675850" y="1412776"/>
                <a:ext cx="0" cy="1502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四角形: 角を丸くする 8">
              <a:extLst>
                <a:ext uri="{FF2B5EF4-FFF2-40B4-BE49-F238E27FC236}">
                  <a16:creationId xmlns:a16="http://schemas.microsoft.com/office/drawing/2014/main" id="{BFCA9A4E-C9CC-4A4D-AC05-2E309B39BBA3}"/>
                </a:ext>
              </a:extLst>
            </p:cNvPr>
            <p:cNvSpPr/>
            <p:nvPr/>
          </p:nvSpPr>
          <p:spPr>
            <a:xfrm>
              <a:off x="5142777" y="2123130"/>
              <a:ext cx="355808" cy="169985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4</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th</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74" name="直線コネクタ 73">
              <a:extLst>
                <a:ext uri="{FF2B5EF4-FFF2-40B4-BE49-F238E27FC236}">
                  <a16:creationId xmlns:a16="http://schemas.microsoft.com/office/drawing/2014/main" id="{B4AE1E39-7F17-438C-A7EC-D27AA0F98D4F}"/>
                </a:ext>
              </a:extLst>
            </p:cNvPr>
            <p:cNvCxnSpPr>
              <a:stCxn id="70" idx="2"/>
              <a:endCxn id="73" idx="0"/>
            </p:cNvCxnSpPr>
            <p:nvPr/>
          </p:nvCxnSpPr>
          <p:spPr>
            <a:xfrm flipH="1">
              <a:off x="5320681" y="1425424"/>
              <a:ext cx="2116" cy="6977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 name="グループ化 74">
              <a:extLst>
                <a:ext uri="{FF2B5EF4-FFF2-40B4-BE49-F238E27FC236}">
                  <a16:creationId xmlns:a16="http://schemas.microsoft.com/office/drawing/2014/main" id="{2EBE6D03-C40E-49F1-8BC3-9CED76C9151B}"/>
                </a:ext>
              </a:extLst>
            </p:cNvPr>
            <p:cNvGrpSpPr/>
            <p:nvPr/>
          </p:nvGrpSpPr>
          <p:grpSpPr>
            <a:xfrm>
              <a:off x="5569073" y="1958614"/>
              <a:ext cx="355808" cy="1888252"/>
              <a:chOff x="5497946" y="1412776"/>
              <a:chExt cx="355808" cy="1505782"/>
            </a:xfrm>
          </p:grpSpPr>
          <p:sp>
            <p:nvSpPr>
              <p:cNvPr id="88" name="四角形: 角を丸くする 8">
                <a:extLst>
                  <a:ext uri="{FF2B5EF4-FFF2-40B4-BE49-F238E27FC236}">
                    <a16:creationId xmlns:a16="http://schemas.microsoft.com/office/drawing/2014/main" id="{CF76D68B-874A-40A6-B7A9-BECBFBEEAB7B}"/>
                  </a:ext>
                </a:extLst>
              </p:cNvPr>
              <p:cNvSpPr/>
              <p:nvPr/>
            </p:nvSpPr>
            <p:spPr>
              <a:xfrm>
                <a:off x="5497946" y="1563011"/>
                <a:ext cx="355808" cy="135554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5</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th</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89" name="直線コネクタ 88">
                <a:extLst>
                  <a:ext uri="{FF2B5EF4-FFF2-40B4-BE49-F238E27FC236}">
                    <a16:creationId xmlns:a16="http://schemas.microsoft.com/office/drawing/2014/main" id="{CF891874-B089-4A8D-A8CF-DF2DE09D7811}"/>
                  </a:ext>
                </a:extLst>
              </p:cNvPr>
              <p:cNvCxnSpPr>
                <a:endCxn id="88" idx="0"/>
              </p:cNvCxnSpPr>
              <p:nvPr/>
            </p:nvCxnSpPr>
            <p:spPr>
              <a:xfrm>
                <a:off x="5675850" y="1412776"/>
                <a:ext cx="0" cy="1502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6" name="グループ化 75">
              <a:extLst>
                <a:ext uri="{FF2B5EF4-FFF2-40B4-BE49-F238E27FC236}">
                  <a16:creationId xmlns:a16="http://schemas.microsoft.com/office/drawing/2014/main" id="{6346AE7A-3D2F-4E66-B406-88A2854DE7FB}"/>
                </a:ext>
              </a:extLst>
            </p:cNvPr>
            <p:cNvGrpSpPr/>
            <p:nvPr/>
          </p:nvGrpSpPr>
          <p:grpSpPr>
            <a:xfrm>
              <a:off x="6005390" y="1971260"/>
              <a:ext cx="355808" cy="1888252"/>
              <a:chOff x="5132191" y="1412776"/>
              <a:chExt cx="355808" cy="1505782"/>
            </a:xfrm>
          </p:grpSpPr>
          <p:sp>
            <p:nvSpPr>
              <p:cNvPr id="86" name="四角形: 角を丸くする 8">
                <a:extLst>
                  <a:ext uri="{FF2B5EF4-FFF2-40B4-BE49-F238E27FC236}">
                    <a16:creationId xmlns:a16="http://schemas.microsoft.com/office/drawing/2014/main" id="{89730F5C-1033-4CFF-81FB-BEE6E485FB38}"/>
                  </a:ext>
                </a:extLst>
              </p:cNvPr>
              <p:cNvSpPr/>
              <p:nvPr/>
            </p:nvSpPr>
            <p:spPr>
              <a:xfrm>
                <a:off x="5132191" y="1563011"/>
                <a:ext cx="355808" cy="135554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 6</a:t>
                </a:r>
                <a:r>
                  <a:rPr lang="en-US" altLang="ja-JP" sz="1292" baseline="30000" dirty="0">
                    <a:solidFill>
                      <a:prstClr val="black"/>
                    </a:solidFill>
                    <a:latin typeface="Arial" panose="020B0604020202020204" pitchFamily="34" charset="0"/>
                    <a:ea typeface="メイリオ" panose="020B0604030504040204" pitchFamily="50" charset="-128"/>
                    <a:cs typeface="Arial" panose="020B0604020202020204" pitchFamily="34" charset="0"/>
                  </a:rPr>
                  <a:t>th</a:t>
                </a: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 Div.</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cxnSp>
            <p:nvCxnSpPr>
              <p:cNvPr id="87" name="直線コネクタ 86">
                <a:extLst>
                  <a:ext uri="{FF2B5EF4-FFF2-40B4-BE49-F238E27FC236}">
                    <a16:creationId xmlns:a16="http://schemas.microsoft.com/office/drawing/2014/main" id="{4EDED43E-A7F6-4CC3-A95E-B5BC9C1884C3}"/>
                  </a:ext>
                </a:extLst>
              </p:cNvPr>
              <p:cNvCxnSpPr>
                <a:endCxn id="86" idx="0"/>
              </p:cNvCxnSpPr>
              <p:nvPr/>
            </p:nvCxnSpPr>
            <p:spPr>
              <a:xfrm>
                <a:off x="5310095" y="1412776"/>
                <a:ext cx="0" cy="1502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7" name="吹き出し: 四角形 29">
              <a:extLst>
                <a:ext uri="{FF2B5EF4-FFF2-40B4-BE49-F238E27FC236}">
                  <a16:creationId xmlns:a16="http://schemas.microsoft.com/office/drawing/2014/main" id="{7547A512-D00F-4682-95DD-2922AF2A5D5A}"/>
                </a:ext>
              </a:extLst>
            </p:cNvPr>
            <p:cNvSpPr/>
            <p:nvPr/>
          </p:nvSpPr>
          <p:spPr>
            <a:xfrm>
              <a:off x="4533479" y="1535559"/>
              <a:ext cx="1634166" cy="314238"/>
            </a:xfrm>
            <a:prstGeom prst="wedgeRectCallout">
              <a:avLst>
                <a:gd name="adj1" fmla="val -16218"/>
                <a:gd name="adj2" fmla="val 27597"/>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Accelerator Lab.</a:t>
              </a:r>
              <a:endParaRPr lang="ja-JP" altLang="en-US" sz="1292" dirty="0">
                <a:solidFill>
                  <a:prstClr val="white"/>
                </a:solidFill>
                <a:latin typeface="Arial" panose="020B0604020202020204" pitchFamily="34" charset="0"/>
                <a:ea typeface="メイリオ" panose="020B0604030504040204" pitchFamily="50" charset="-128"/>
                <a:cs typeface="Arial" panose="020B0604020202020204" pitchFamily="34" charset="0"/>
              </a:endParaRPr>
            </a:p>
          </p:txBody>
        </p:sp>
        <p:sp>
          <p:nvSpPr>
            <p:cNvPr id="78" name="テキスト ボックス 77">
              <a:extLst>
                <a:ext uri="{FF2B5EF4-FFF2-40B4-BE49-F238E27FC236}">
                  <a16:creationId xmlns:a16="http://schemas.microsoft.com/office/drawing/2014/main" id="{BADA76CF-C136-45C3-98D1-45D6DA005615}"/>
                </a:ext>
              </a:extLst>
            </p:cNvPr>
            <p:cNvSpPr txBox="1"/>
            <p:nvPr/>
          </p:nvSpPr>
          <p:spPr>
            <a:xfrm>
              <a:off x="3662401" y="4069099"/>
              <a:ext cx="915806" cy="346276"/>
            </a:xfrm>
            <a:prstGeom prst="rect">
              <a:avLst/>
            </a:prstGeom>
            <a:noFill/>
          </p:spPr>
          <p:txBody>
            <a:bodyPr wrap="none" rtlCol="0">
              <a:spAutoFit/>
            </a:bodyPr>
            <a:lstStyle/>
            <a:p>
              <a:r>
                <a:rPr lang="en-US" altLang="ja-JP" sz="1477" dirty="0">
                  <a:solidFill>
                    <a:prstClr val="black"/>
                  </a:solidFill>
                  <a:latin typeface="Arial" panose="020B0604020202020204" pitchFamily="34" charset="0"/>
                  <a:ea typeface="メイリオ" panose="020B0604030504040204" pitchFamily="50" charset="-128"/>
                  <a:cs typeface="Arial" panose="020B0604020202020204" pitchFamily="34" charset="0"/>
                </a:rPr>
                <a:t>J-PARC</a:t>
              </a:r>
              <a:endParaRPr lang="ja-JP" altLang="en-US" sz="1477"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79" name="テキスト ボックス 78">
              <a:extLst>
                <a:ext uri="{FF2B5EF4-FFF2-40B4-BE49-F238E27FC236}">
                  <a16:creationId xmlns:a16="http://schemas.microsoft.com/office/drawing/2014/main" id="{9EE9D99C-E203-435C-9FFD-27C7CDE928F1}"/>
                </a:ext>
              </a:extLst>
            </p:cNvPr>
            <p:cNvSpPr txBox="1"/>
            <p:nvPr/>
          </p:nvSpPr>
          <p:spPr>
            <a:xfrm>
              <a:off x="4464118" y="4078298"/>
              <a:ext cx="1321889" cy="346276"/>
            </a:xfrm>
            <a:prstGeom prst="rect">
              <a:avLst/>
            </a:prstGeom>
            <a:noFill/>
          </p:spPr>
          <p:txBody>
            <a:bodyPr wrap="none" rtlCol="0">
              <a:spAutoFit/>
            </a:bodyPr>
            <a:lstStyle/>
            <a:p>
              <a:r>
                <a:rPr lang="en-US" altLang="ja-JP" sz="1477" dirty="0" err="1">
                  <a:solidFill>
                    <a:prstClr val="black"/>
                  </a:solidFill>
                  <a:latin typeface="Arial" panose="020B0604020202020204" pitchFamily="34" charset="0"/>
                  <a:ea typeface="メイリオ" panose="020B0604030504040204" pitchFamily="50" charset="-128"/>
                  <a:cs typeface="Arial" panose="020B0604020202020204" pitchFamily="34" charset="0"/>
                </a:rPr>
                <a:t>SuperKEKB</a:t>
              </a:r>
              <a:endParaRPr lang="ja-JP" altLang="en-US" sz="1477"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80" name="テキスト ボックス 79">
              <a:extLst>
                <a:ext uri="{FF2B5EF4-FFF2-40B4-BE49-F238E27FC236}">
                  <a16:creationId xmlns:a16="http://schemas.microsoft.com/office/drawing/2014/main" id="{9941A773-60BF-4547-BFAE-0BBAA321759D}"/>
                </a:ext>
              </a:extLst>
            </p:cNvPr>
            <p:cNvSpPr txBox="1"/>
            <p:nvPr/>
          </p:nvSpPr>
          <p:spPr>
            <a:xfrm>
              <a:off x="5458064" y="3859512"/>
              <a:ext cx="717558" cy="346276"/>
            </a:xfrm>
            <a:prstGeom prst="rect">
              <a:avLst/>
            </a:prstGeom>
            <a:noFill/>
          </p:spPr>
          <p:txBody>
            <a:bodyPr wrap="none" rtlCol="0">
              <a:spAutoFit/>
            </a:bodyPr>
            <a:lstStyle/>
            <a:p>
              <a:r>
                <a:rPr lang="en-US" altLang="ja-JP" sz="1477" dirty="0" err="1">
                  <a:solidFill>
                    <a:prstClr val="black"/>
                  </a:solidFill>
                  <a:latin typeface="Arial" panose="020B0604020202020204" pitchFamily="34" charset="0"/>
                  <a:ea typeface="メイリオ" panose="020B0604030504040204" pitchFamily="50" charset="-128"/>
                  <a:cs typeface="Arial" panose="020B0604020202020204" pitchFamily="34" charset="0"/>
                </a:rPr>
                <a:t>Linac</a:t>
              </a:r>
              <a:endParaRPr lang="ja-JP" altLang="en-US" sz="1477"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81" name="右中かっこ 80">
              <a:extLst>
                <a:ext uri="{FF2B5EF4-FFF2-40B4-BE49-F238E27FC236}">
                  <a16:creationId xmlns:a16="http://schemas.microsoft.com/office/drawing/2014/main" id="{673D497B-A6DB-47D3-AA1C-460EC7E1FB3D}"/>
                </a:ext>
              </a:extLst>
            </p:cNvPr>
            <p:cNvSpPr/>
            <p:nvPr/>
          </p:nvSpPr>
          <p:spPr>
            <a:xfrm>
              <a:off x="4104899" y="3669487"/>
              <a:ext cx="118328" cy="642508"/>
            </a:xfrm>
            <a:prstGeom prst="rightBrace">
              <a:avLst/>
            </a:prstGeom>
            <a:ln w="31750"/>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62">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82" name="右中かっこ 81">
              <a:extLst>
                <a:ext uri="{FF2B5EF4-FFF2-40B4-BE49-F238E27FC236}">
                  <a16:creationId xmlns:a16="http://schemas.microsoft.com/office/drawing/2014/main" id="{1B7A3365-FDDB-41BD-B94B-81A8B017120A}"/>
                </a:ext>
              </a:extLst>
            </p:cNvPr>
            <p:cNvSpPr/>
            <p:nvPr/>
          </p:nvSpPr>
          <p:spPr>
            <a:xfrm>
              <a:off x="4981693" y="3691259"/>
              <a:ext cx="118328" cy="642508"/>
            </a:xfrm>
            <a:prstGeom prst="rightBrace">
              <a:avLst/>
            </a:prstGeom>
            <a:ln w="31750"/>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62">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83" name="テキスト ボックス 82">
              <a:extLst>
                <a:ext uri="{FF2B5EF4-FFF2-40B4-BE49-F238E27FC236}">
                  <a16:creationId xmlns:a16="http://schemas.microsoft.com/office/drawing/2014/main" id="{B623FA6E-1F04-4B44-872B-70D576B081D2}"/>
                </a:ext>
              </a:extLst>
            </p:cNvPr>
            <p:cNvSpPr txBox="1"/>
            <p:nvPr/>
          </p:nvSpPr>
          <p:spPr>
            <a:xfrm>
              <a:off x="6115256" y="3854796"/>
              <a:ext cx="429284" cy="315434"/>
            </a:xfrm>
            <a:prstGeom prst="rect">
              <a:avLst/>
            </a:prstGeom>
            <a:noFill/>
          </p:spPr>
          <p:txBody>
            <a:bodyPr wrap="none" rtlCol="0">
              <a:spAutoFit/>
            </a:bodyP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PF</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84" name="右矢印 37">
              <a:extLst>
                <a:ext uri="{FF2B5EF4-FFF2-40B4-BE49-F238E27FC236}">
                  <a16:creationId xmlns:a16="http://schemas.microsoft.com/office/drawing/2014/main" id="{647F50AA-25B6-40E3-BC70-70475FB0CE65}"/>
                </a:ext>
              </a:extLst>
            </p:cNvPr>
            <p:cNvSpPr/>
            <p:nvPr/>
          </p:nvSpPr>
          <p:spPr>
            <a:xfrm>
              <a:off x="4526527" y="4412742"/>
              <a:ext cx="2069198" cy="157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solidFill>
                  <a:prstClr val="white"/>
                </a:solidFill>
                <a:latin typeface="Arial" panose="020B0604020202020204" pitchFamily="34" charset="0"/>
                <a:ea typeface="メイリオ" panose="020B0604030504040204" pitchFamily="50" charset="-128"/>
                <a:cs typeface="Arial" panose="020B0604020202020204" pitchFamily="34" charset="0"/>
              </a:endParaRPr>
            </a:p>
          </p:txBody>
        </p:sp>
      </p:grpSp>
      <p:sp>
        <p:nvSpPr>
          <p:cNvPr id="99" name="テキスト ボックス 98">
            <a:extLst>
              <a:ext uri="{FF2B5EF4-FFF2-40B4-BE49-F238E27FC236}">
                <a16:creationId xmlns:a16="http://schemas.microsoft.com/office/drawing/2014/main" id="{A4AC81CD-7D78-47B9-B62A-40F4791F58B0}"/>
              </a:ext>
            </a:extLst>
          </p:cNvPr>
          <p:cNvSpPr txBox="1"/>
          <p:nvPr/>
        </p:nvSpPr>
        <p:spPr>
          <a:xfrm>
            <a:off x="3393464" y="3087776"/>
            <a:ext cx="1396138" cy="646331"/>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Established in 2022</a:t>
            </a:r>
            <a:endParaRPr kumimoji="1" lang="ja-JP" altLang="en-US" dirty="0">
              <a:latin typeface="Arial" panose="020B0604020202020204" pitchFamily="34" charset="0"/>
              <a:cs typeface="Arial" panose="020B0604020202020204" pitchFamily="34" charset="0"/>
            </a:endParaRPr>
          </a:p>
        </p:txBody>
      </p:sp>
      <p:sp>
        <p:nvSpPr>
          <p:cNvPr id="101" name="テキスト ボックス 100">
            <a:extLst>
              <a:ext uri="{FF2B5EF4-FFF2-40B4-BE49-F238E27FC236}">
                <a16:creationId xmlns:a16="http://schemas.microsoft.com/office/drawing/2014/main" id="{2EF2AD25-C191-4F7D-ACDE-451AEA04AE35}"/>
              </a:ext>
            </a:extLst>
          </p:cNvPr>
          <p:cNvSpPr txBox="1"/>
          <p:nvPr/>
        </p:nvSpPr>
        <p:spPr>
          <a:xfrm>
            <a:off x="4964791" y="3236627"/>
            <a:ext cx="1813382" cy="369332"/>
          </a:xfrm>
          <a:prstGeom prst="rect">
            <a:avLst/>
          </a:prstGeom>
          <a:noFill/>
        </p:spPr>
        <p:txBody>
          <a:bodyPr wrap="none" rtlCol="0">
            <a:spAutoFit/>
          </a:bodyPr>
          <a:lstStyle/>
          <a:p>
            <a:r>
              <a:rPr kumimoji="1" lang="en-US" altLang="ja-JP" dirty="0">
                <a:latin typeface="Arial" panose="020B0604020202020204" pitchFamily="34" charset="0"/>
                <a:ea typeface="メイリオ" panose="020B0604030504040204" pitchFamily="50" charset="-128"/>
                <a:cs typeface="Arial" panose="020B0604020202020204" pitchFamily="34" charset="0"/>
              </a:rPr>
              <a:t>And, </a:t>
            </a:r>
            <a:r>
              <a:rPr kumimoji="1" lang="en-US" altLang="ja-JP" dirty="0" err="1">
                <a:latin typeface="Arial" panose="020B0604020202020204" pitchFamily="34" charset="0"/>
                <a:ea typeface="メイリオ" panose="020B0604030504040204" pitchFamily="50" charset="-128"/>
                <a:cs typeface="Arial" panose="020B0604020202020204" pitchFamily="34" charset="0"/>
              </a:rPr>
              <a:t>iBNCT</a:t>
            </a:r>
            <a:r>
              <a:rPr kumimoji="1" lang="en-US" altLang="ja-JP" dirty="0">
                <a:latin typeface="Arial" panose="020B0604020202020204" pitchFamily="34" charset="0"/>
                <a:ea typeface="メイリオ" panose="020B0604030504040204" pitchFamily="50" charset="-128"/>
                <a:cs typeface="Arial" panose="020B0604020202020204" pitchFamily="34" charset="0"/>
              </a:rPr>
              <a:t>, </a:t>
            </a:r>
            <a:r>
              <a:rPr kumimoji="1" lang="en-US" altLang="ja-JP" dirty="0" err="1">
                <a:latin typeface="Arial" panose="020B0604020202020204" pitchFamily="34" charset="0"/>
                <a:ea typeface="メイリオ" panose="020B0604030504040204" pitchFamily="50" charset="-128"/>
                <a:cs typeface="Arial" panose="020B0604020202020204" pitchFamily="34" charset="0"/>
              </a:rPr>
              <a:t>etc</a:t>
            </a:r>
            <a:endParaRPr kumimoji="1" lang="ja-JP" altLang="en-US" dirty="0">
              <a:latin typeface="Arial" panose="020B0604020202020204" pitchFamily="34" charset="0"/>
              <a:ea typeface="メイリオ" panose="020B0604030504040204" pitchFamily="50" charset="-128"/>
              <a:cs typeface="Arial" panose="020B0604020202020204" pitchFamily="34" charset="0"/>
            </a:endParaRPr>
          </a:p>
        </p:txBody>
      </p:sp>
      <p:sp>
        <p:nvSpPr>
          <p:cNvPr id="64" name="テキスト ボックス 63">
            <a:extLst>
              <a:ext uri="{FF2B5EF4-FFF2-40B4-BE49-F238E27FC236}">
                <a16:creationId xmlns:a16="http://schemas.microsoft.com/office/drawing/2014/main" id="{5B8076EF-F660-458A-A4EE-FD8DDA3BBB28}"/>
              </a:ext>
            </a:extLst>
          </p:cNvPr>
          <p:cNvSpPr txBox="1"/>
          <p:nvPr/>
        </p:nvSpPr>
        <p:spPr>
          <a:xfrm>
            <a:off x="1565133" y="6030262"/>
            <a:ext cx="1545773" cy="490006"/>
          </a:xfrm>
          <a:prstGeom prst="rect">
            <a:avLst/>
          </a:prstGeom>
          <a:solidFill>
            <a:schemeClr val="bg1"/>
          </a:solidFill>
        </p:spPr>
        <p:txBody>
          <a:bodyPr wrap="square" rtlCol="0">
            <a:spAutoFit/>
          </a:bodyPr>
          <a:lstStyle/>
          <a:p>
            <a:r>
              <a:rPr lang="en-US" altLang="ja-JP" sz="1292" dirty="0">
                <a:solidFill>
                  <a:prstClr val="black"/>
                </a:solidFill>
                <a:latin typeface="Arial" panose="020B0604020202020204" pitchFamily="34" charset="0"/>
                <a:ea typeface="メイリオ" panose="020B0604030504040204" pitchFamily="50" charset="-128"/>
                <a:cs typeface="Arial" panose="020B0604020202020204" pitchFamily="34" charset="0"/>
              </a:rPr>
              <a:t>Experience of large accelerator</a:t>
            </a:r>
            <a:endParaRPr lang="ja-JP" altLang="en-US" sz="1292"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3" name="テキスト ボックス 2">
            <a:extLst>
              <a:ext uri="{FF2B5EF4-FFF2-40B4-BE49-F238E27FC236}">
                <a16:creationId xmlns:a16="http://schemas.microsoft.com/office/drawing/2014/main" id="{CBD46352-5A3F-4E77-B8BE-2B5646736102}"/>
              </a:ext>
            </a:extLst>
          </p:cNvPr>
          <p:cNvSpPr txBox="1"/>
          <p:nvPr/>
        </p:nvSpPr>
        <p:spPr>
          <a:xfrm>
            <a:off x="5062808" y="6171684"/>
            <a:ext cx="2056973" cy="369332"/>
          </a:xfrm>
          <a:prstGeom prst="rect">
            <a:avLst/>
          </a:prstGeom>
          <a:noFill/>
        </p:spPr>
        <p:txBody>
          <a:bodyPr wrap="none" rtlCol="0">
            <a:spAutoFit/>
          </a:bodyPr>
          <a:lstStyle/>
          <a:p>
            <a:r>
              <a:rPr kumimoji="1" lang="en-US" altLang="ja-JP" b="1" u="sng" dirty="0">
                <a:solidFill>
                  <a:srgbClr val="0000CC"/>
                </a:solidFill>
                <a:latin typeface="Arial" panose="020B0604020202020204" pitchFamily="34" charset="0"/>
                <a:cs typeface="Arial" panose="020B0604020202020204" pitchFamily="34" charset="0"/>
              </a:rPr>
              <a:t>Applied research</a:t>
            </a:r>
            <a:endParaRPr kumimoji="1" lang="ja-JP" altLang="en-US" b="1" u="sng" dirty="0">
              <a:solidFill>
                <a:srgbClr val="0000CC"/>
              </a:solidFill>
              <a:latin typeface="Arial" panose="020B0604020202020204" pitchFamily="34" charset="0"/>
              <a:cs typeface="Arial" panose="020B0604020202020204" pitchFamily="34" charset="0"/>
            </a:endParaRPr>
          </a:p>
        </p:txBody>
      </p:sp>
      <p:sp>
        <p:nvSpPr>
          <p:cNvPr id="104" name="テキスト ボックス 103">
            <a:extLst>
              <a:ext uri="{FF2B5EF4-FFF2-40B4-BE49-F238E27FC236}">
                <a16:creationId xmlns:a16="http://schemas.microsoft.com/office/drawing/2014/main" id="{4AD28F37-3EBF-4CB1-AD9A-61F8EEE5386B}"/>
              </a:ext>
            </a:extLst>
          </p:cNvPr>
          <p:cNvSpPr txBox="1"/>
          <p:nvPr/>
        </p:nvSpPr>
        <p:spPr>
          <a:xfrm>
            <a:off x="7476322" y="6275265"/>
            <a:ext cx="215956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For LC, cavity R&amp;D</a:t>
            </a:r>
            <a:endParaRPr kumimoji="1" lang="ja-JP" altLang="en-US" dirty="0">
              <a:latin typeface="Arial" panose="020B0604020202020204" pitchFamily="34" charset="0"/>
              <a:cs typeface="Arial" panose="020B0604020202020204" pitchFamily="34" charset="0"/>
            </a:endParaRPr>
          </a:p>
        </p:txBody>
      </p:sp>
      <p:sp>
        <p:nvSpPr>
          <p:cNvPr id="12" name="テキスト ボックス 11">
            <a:extLst>
              <a:ext uri="{FF2B5EF4-FFF2-40B4-BE49-F238E27FC236}">
                <a16:creationId xmlns:a16="http://schemas.microsoft.com/office/drawing/2014/main" id="{4B69C9C3-120F-46DA-860C-9D7B069D0961}"/>
              </a:ext>
            </a:extLst>
          </p:cNvPr>
          <p:cNvSpPr txBox="1"/>
          <p:nvPr/>
        </p:nvSpPr>
        <p:spPr>
          <a:xfrm>
            <a:off x="8581908" y="2571821"/>
            <a:ext cx="1018227" cy="369332"/>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For ILC </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63" name="テキスト ボックス 62">
            <a:extLst>
              <a:ext uri="{FF2B5EF4-FFF2-40B4-BE49-F238E27FC236}">
                <a16:creationId xmlns:a16="http://schemas.microsoft.com/office/drawing/2014/main" id="{F19025FF-0E68-45D5-853D-5BFB86840F6C}"/>
              </a:ext>
            </a:extLst>
          </p:cNvPr>
          <p:cNvSpPr txBox="1"/>
          <p:nvPr/>
        </p:nvSpPr>
        <p:spPr>
          <a:xfrm>
            <a:off x="9913082" y="6211669"/>
            <a:ext cx="1326004"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cavity R&amp;D</a:t>
            </a:r>
            <a:endParaRPr kumimoji="1" lang="ja-JP" altLang="en-US" dirty="0">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01160C0-ED32-F873-EDC1-8ED4A5D9C3AF}"/>
              </a:ext>
            </a:extLst>
          </p:cNvPr>
          <p:cNvSpPr txBox="1"/>
          <p:nvPr/>
        </p:nvSpPr>
        <p:spPr>
          <a:xfrm>
            <a:off x="464507" y="654089"/>
            <a:ext cx="7989721" cy="1631216"/>
          </a:xfrm>
          <a:prstGeom prst="rect">
            <a:avLst/>
          </a:prstGeom>
          <a:solidFill>
            <a:srgbClr val="FFFF00"/>
          </a:solidFill>
        </p:spPr>
        <p:txBody>
          <a:bodyPr wrap="square" rtlCol="0">
            <a:spAutoFit/>
          </a:bodyPr>
          <a:lstStyle/>
          <a:p>
            <a:r>
              <a:rPr lang="en-US" altLang="ja-JP" sz="2000" dirty="0" err="1">
                <a:latin typeface="メイリオ" panose="020B0604030504040204" pitchFamily="50" charset="-128"/>
                <a:ea typeface="メイリオ" panose="020B0604030504040204" pitchFamily="50" charset="-128"/>
              </a:rPr>
              <a:t>iCASA</a:t>
            </a:r>
            <a:r>
              <a:rPr lang="en-US" altLang="ja-JP" sz="2000" dirty="0">
                <a:latin typeface="メイリオ" panose="020B0604030504040204" pitchFamily="50" charset="-128"/>
                <a:ea typeface="メイリオ" panose="020B0604030504040204" pitchFamily="50" charset="-128"/>
              </a:rPr>
              <a:t> is developing a </a:t>
            </a:r>
            <a:r>
              <a:rPr lang="en-US" altLang="ja-JP" sz="2000" b="1" u="sng" dirty="0">
                <a:latin typeface="メイリオ" panose="020B0604030504040204" pitchFamily="50" charset="-128"/>
                <a:ea typeface="メイリオ" panose="020B0604030504040204" pitchFamily="50" charset="-128"/>
              </a:rPr>
              <a:t>linear collider (LC) accelerator</a:t>
            </a:r>
            <a:r>
              <a:rPr lang="en-US" altLang="ja-JP" sz="2000" dirty="0">
                <a:latin typeface="メイリオ" panose="020B0604030504040204" pitchFamily="50" charset="-128"/>
                <a:ea typeface="メイリオ" panose="020B0604030504040204" pitchFamily="50" charset="-128"/>
              </a:rPr>
              <a:t> for particle experiments using a superconducting RF cavity, which capable of </a:t>
            </a:r>
            <a:r>
              <a:rPr lang="en-US" altLang="ja-JP" sz="2000" u="sng" dirty="0">
                <a:latin typeface="メイリオ" panose="020B0604030504040204" pitchFamily="50" charset="-128"/>
                <a:ea typeface="メイリオ" panose="020B0604030504040204" pitchFamily="50" charset="-128"/>
              </a:rPr>
              <a:t>high-intensity beam acceleration</a:t>
            </a:r>
            <a:r>
              <a:rPr lang="en-US" altLang="ja-JP" sz="2000" dirty="0">
                <a:latin typeface="メイリオ" panose="020B0604030504040204" pitchFamily="50" charset="-128"/>
                <a:ea typeface="メイリオ" panose="020B0604030504040204" pitchFamily="50" charset="-128"/>
              </a:rPr>
              <a:t>, as well as developing </a:t>
            </a:r>
            <a:r>
              <a:rPr lang="en-US" altLang="ja-JP" sz="2000" b="1" u="sng" dirty="0">
                <a:latin typeface="メイリオ" panose="020B0604030504040204" pitchFamily="50" charset="-128"/>
                <a:ea typeface="メイリオ" panose="020B0604030504040204" pitchFamily="50" charset="-128"/>
              </a:rPr>
              <a:t>applications of superconducting accelerator </a:t>
            </a:r>
            <a:r>
              <a:rPr lang="en-US" altLang="ja-JP" sz="2000" dirty="0">
                <a:latin typeface="メイリオ" panose="020B0604030504040204" pitchFamily="50" charset="-128"/>
                <a:ea typeface="メイリオ" panose="020B0604030504040204" pitchFamily="50" charset="-128"/>
              </a:rPr>
              <a:t>technology </a:t>
            </a:r>
            <a:r>
              <a:rPr lang="en-US" altLang="ja-JP" sz="2000" u="sng" dirty="0">
                <a:latin typeface="メイリオ" panose="020B0604030504040204" pitchFamily="50" charset="-128"/>
                <a:ea typeface="メイリオ" panose="020B0604030504040204" pitchFamily="50" charset="-128"/>
              </a:rPr>
              <a:t>for industrial and medical applications</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D773D96C-2361-3C24-A7F3-8DA3EFEBF884}"/>
              </a:ext>
            </a:extLst>
          </p:cNvPr>
          <p:cNvSpPr txBox="1"/>
          <p:nvPr/>
        </p:nvSpPr>
        <p:spPr>
          <a:xfrm>
            <a:off x="8047542" y="2868398"/>
            <a:ext cx="1636474" cy="369332"/>
          </a:xfrm>
          <a:prstGeom prst="rect">
            <a:avLst/>
          </a:prstGeom>
          <a:noFill/>
        </p:spPr>
        <p:txBody>
          <a:bodyPr wrap="none" rtlCol="0">
            <a:spAutoFit/>
          </a:bodyPr>
          <a:lstStyle/>
          <a:p>
            <a:r>
              <a:rPr kumimoji="1" lang="en-US" altLang="ja-JP" dirty="0"/>
              <a:t>Positron source</a:t>
            </a:r>
            <a:endParaRPr kumimoji="1" lang="ja-JP" altLang="en-US" dirty="0"/>
          </a:p>
        </p:txBody>
      </p:sp>
      <p:sp>
        <p:nvSpPr>
          <p:cNvPr id="23" name="四角形: 1 つの角を切り取り 1 つの角を丸める 22">
            <a:extLst>
              <a:ext uri="{FF2B5EF4-FFF2-40B4-BE49-F238E27FC236}">
                <a16:creationId xmlns:a16="http://schemas.microsoft.com/office/drawing/2014/main" id="{F414DDC5-EE4E-4AE9-9ED4-980ADEAE9FD8}"/>
              </a:ext>
            </a:extLst>
          </p:cNvPr>
          <p:cNvSpPr/>
          <p:nvPr/>
        </p:nvSpPr>
        <p:spPr>
          <a:xfrm flipH="1">
            <a:off x="7323806" y="853821"/>
            <a:ext cx="4868192" cy="5956776"/>
          </a:xfrm>
          <a:prstGeom prst="snipRoundRect">
            <a:avLst>
              <a:gd name="adj1" fmla="val 1603"/>
              <a:gd name="adj2" fmla="val 41692"/>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917B718F-FB04-1611-4501-554F4AFECE9F}"/>
              </a:ext>
            </a:extLst>
          </p:cNvPr>
          <p:cNvSpPr/>
          <p:nvPr/>
        </p:nvSpPr>
        <p:spPr>
          <a:xfrm>
            <a:off x="4677412" y="3227668"/>
            <a:ext cx="7438031" cy="3616148"/>
          </a:xfrm>
          <a:prstGeom prst="roundRect">
            <a:avLst>
              <a:gd name="adj" fmla="val 6985"/>
            </a:avLst>
          </a:prstGeom>
          <a:noFill/>
          <a:ln>
            <a:solidFill>
              <a:srgbClr val="0000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659CB9AA-7370-0323-7107-6BD947CA88DA}"/>
              </a:ext>
            </a:extLst>
          </p:cNvPr>
          <p:cNvSpPr txBox="1"/>
          <p:nvPr/>
        </p:nvSpPr>
        <p:spPr>
          <a:xfrm>
            <a:off x="1368796" y="2324496"/>
            <a:ext cx="5826852" cy="369332"/>
          </a:xfrm>
          <a:prstGeom prst="rect">
            <a:avLst/>
          </a:prstGeom>
          <a:noFill/>
        </p:spPr>
        <p:txBody>
          <a:bodyPr wrap="none" rtlCol="0">
            <a:spAutoFit/>
          </a:bodyPr>
          <a:lstStyle/>
          <a:p>
            <a:r>
              <a:rPr kumimoji="1" lang="en-US" altLang="ja-JP" dirty="0"/>
              <a:t>KEK</a:t>
            </a:r>
            <a:r>
              <a:rPr kumimoji="1" lang="ja-JP" altLang="en-US" dirty="0"/>
              <a:t>では</a:t>
            </a:r>
            <a:r>
              <a:rPr kumimoji="1" lang="en-US" altLang="ja-JP" dirty="0" err="1"/>
              <a:t>iCASA</a:t>
            </a:r>
            <a:r>
              <a:rPr kumimoji="1" lang="ja-JP" altLang="en-US" dirty="0"/>
              <a:t>の元で</a:t>
            </a:r>
            <a:r>
              <a:rPr kumimoji="1" lang="en-US" altLang="ja-JP" dirty="0"/>
              <a:t>linear collider</a:t>
            </a:r>
            <a:r>
              <a:rPr kumimoji="1" lang="ja-JP" altLang="en-US" dirty="0"/>
              <a:t>の開発を行っている。</a:t>
            </a:r>
          </a:p>
        </p:txBody>
      </p:sp>
    </p:spTree>
    <p:extLst>
      <p:ext uri="{BB962C8B-B14F-4D97-AF65-F5344CB8AC3E}">
        <p14:creationId xmlns:p14="http://schemas.microsoft.com/office/powerpoint/2010/main" val="10600611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F4966D1-D75B-4643-A5AA-54F55929CF31}"/>
              </a:ext>
            </a:extLst>
          </p:cNvPr>
          <p:cNvPicPr>
            <a:picLocks noChangeAspect="1"/>
          </p:cNvPicPr>
          <p:nvPr/>
        </p:nvPicPr>
        <p:blipFill>
          <a:blip r:embed="rId3"/>
          <a:stretch>
            <a:fillRect/>
          </a:stretch>
        </p:blipFill>
        <p:spPr>
          <a:xfrm>
            <a:off x="2943025" y="1912214"/>
            <a:ext cx="5980044" cy="2992946"/>
          </a:xfrm>
          <a:prstGeom prst="rect">
            <a:avLst/>
          </a:prstGeom>
        </p:spPr>
      </p:pic>
      <p:pic>
        <p:nvPicPr>
          <p:cNvPr id="11" name="図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83099" y="892060"/>
            <a:ext cx="3153201" cy="1264947"/>
          </a:xfrm>
          <a:prstGeom prst="rect">
            <a:avLst/>
          </a:prstGeom>
        </p:spPr>
      </p:pic>
      <p:pic>
        <p:nvPicPr>
          <p:cNvPr id="15" name="図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319" y="808779"/>
            <a:ext cx="3336032" cy="1067530"/>
          </a:xfrm>
          <a:prstGeom prst="rect">
            <a:avLst/>
          </a:prstGeom>
        </p:spPr>
      </p:pic>
      <p:pic>
        <p:nvPicPr>
          <p:cNvPr id="23" name="図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41390" y="798269"/>
            <a:ext cx="1130567" cy="1088550"/>
          </a:xfrm>
          <a:prstGeom prst="rect">
            <a:avLst/>
          </a:prstGeom>
        </p:spPr>
      </p:pic>
      <p:sp>
        <p:nvSpPr>
          <p:cNvPr id="28" name="テキスト ボックス 27"/>
          <p:cNvSpPr txBox="1"/>
          <p:nvPr/>
        </p:nvSpPr>
        <p:spPr>
          <a:xfrm>
            <a:off x="543201" y="4327638"/>
            <a:ext cx="2399824" cy="830997"/>
          </a:xfrm>
          <a:prstGeom prst="rect">
            <a:avLst/>
          </a:prstGeom>
          <a:solidFill>
            <a:schemeClr val="bg1">
              <a:alpha val="50000"/>
            </a:schemeClr>
          </a:solidFill>
        </p:spPr>
        <p:txBody>
          <a:bodyPr wrap="none" rtlCol="0">
            <a:spAutoFit/>
          </a:bodyPr>
          <a:lstStyle/>
          <a:p>
            <a:r>
              <a:rPr lang="en-US" altLang="ja-JP" sz="2400" dirty="0">
                <a:solidFill>
                  <a:srgbClr val="FF0000"/>
                </a:solidFill>
                <a:latin typeface="Calibri" panose="020F0502020204030204" pitchFamily="34" charset="0"/>
                <a:cs typeface="Calibri" panose="020F0502020204030204" pitchFamily="34" charset="0"/>
              </a:rPr>
              <a:t>SHINE (China)</a:t>
            </a:r>
          </a:p>
          <a:p>
            <a:r>
              <a:rPr lang="en-US" altLang="ja-JP" sz="2400" dirty="0">
                <a:solidFill>
                  <a:srgbClr val="FF0000"/>
                </a:solidFill>
                <a:latin typeface="Calibri" panose="020F0502020204030204" pitchFamily="34" charset="0"/>
                <a:cs typeface="Calibri" panose="020F0502020204030204" pitchFamily="34" charset="0"/>
              </a:rPr>
              <a:t> </a:t>
            </a:r>
            <a:r>
              <a:rPr lang="en-US" altLang="ja-JP" sz="2000" dirty="0">
                <a:solidFill>
                  <a:srgbClr val="FF0000"/>
                </a:solidFill>
                <a:latin typeface="Calibri" panose="020F0502020204030204" pitchFamily="34" charset="0"/>
                <a:cs typeface="Calibri" panose="020F0502020204030204" pitchFamily="34" charset="0"/>
              </a:rPr>
              <a:t>(under construction)</a:t>
            </a:r>
            <a:endParaRPr lang="ja-JP" altLang="en-US" sz="2000" dirty="0">
              <a:solidFill>
                <a:srgbClr val="FF0000"/>
              </a:solidFill>
              <a:latin typeface="Calibri" panose="020F0502020204030204" pitchFamily="34" charset="0"/>
              <a:cs typeface="Calibri" panose="020F0502020204030204" pitchFamily="34" charset="0"/>
            </a:endParaRPr>
          </a:p>
        </p:txBody>
      </p:sp>
      <p:sp>
        <p:nvSpPr>
          <p:cNvPr id="34" name="テキスト ボックス 33"/>
          <p:cNvSpPr txBox="1"/>
          <p:nvPr/>
        </p:nvSpPr>
        <p:spPr>
          <a:xfrm>
            <a:off x="4971957" y="772874"/>
            <a:ext cx="3368455" cy="769441"/>
          </a:xfrm>
          <a:prstGeom prst="rect">
            <a:avLst/>
          </a:prstGeom>
          <a:noFill/>
        </p:spPr>
        <p:txBody>
          <a:bodyPr wrap="square" rtlCol="0">
            <a:spAutoFit/>
          </a:bodyPr>
          <a:lstStyle/>
          <a:p>
            <a:r>
              <a:rPr lang="en-US" altLang="ja-JP" sz="2400" dirty="0" err="1">
                <a:solidFill>
                  <a:srgbClr val="FF0000"/>
                </a:solidFill>
                <a:latin typeface="Calibri" panose="020F0502020204030204" pitchFamily="34" charset="0"/>
                <a:cs typeface="Calibri" panose="020F0502020204030204" pitchFamily="34" charset="0"/>
              </a:rPr>
              <a:t>EuXFEL</a:t>
            </a:r>
            <a:r>
              <a:rPr lang="en-US" altLang="ja-JP" sz="2400" dirty="0">
                <a:solidFill>
                  <a:srgbClr val="FF0000"/>
                </a:solidFill>
                <a:latin typeface="Calibri" panose="020F0502020204030204" pitchFamily="34" charset="0"/>
                <a:cs typeface="Calibri" panose="020F0502020204030204" pitchFamily="34" charset="0"/>
              </a:rPr>
              <a:t> (</a:t>
            </a:r>
            <a:r>
              <a:rPr lang="en-US" altLang="ja-JP" sz="2400" dirty="0" err="1">
                <a:solidFill>
                  <a:srgbClr val="FF0000"/>
                </a:solidFill>
                <a:latin typeface="Calibri" panose="020F0502020204030204" pitchFamily="34" charset="0"/>
                <a:cs typeface="Calibri" panose="020F0502020204030204" pitchFamily="34" charset="0"/>
              </a:rPr>
              <a:t>Germany,EU</a:t>
            </a:r>
            <a:r>
              <a:rPr lang="en-US" altLang="ja-JP" sz="2400" dirty="0">
                <a:solidFill>
                  <a:srgbClr val="FF0000"/>
                </a:solidFill>
                <a:latin typeface="Calibri" panose="020F0502020204030204" pitchFamily="34" charset="0"/>
                <a:cs typeface="Calibri" panose="020F0502020204030204" pitchFamily="34" charset="0"/>
              </a:rPr>
              <a:t>)</a:t>
            </a:r>
          </a:p>
          <a:p>
            <a:r>
              <a:rPr lang="en-US" altLang="ja-JP" sz="2000" dirty="0">
                <a:solidFill>
                  <a:srgbClr val="FF0000"/>
                </a:solidFill>
                <a:latin typeface="Calibri" panose="020F0502020204030204" pitchFamily="34" charset="0"/>
                <a:cs typeface="Calibri" panose="020F0502020204030204" pitchFamily="34" charset="0"/>
              </a:rPr>
              <a:t>Operation started from 2017</a:t>
            </a:r>
            <a:endParaRPr lang="ja-JP" altLang="en-US" sz="2000" dirty="0">
              <a:solidFill>
                <a:srgbClr val="FF0000"/>
              </a:solidFill>
              <a:latin typeface="Calibri" panose="020F0502020204030204" pitchFamily="34" charset="0"/>
              <a:cs typeface="Calibri" panose="020F0502020204030204" pitchFamily="34" charset="0"/>
            </a:endParaRPr>
          </a:p>
        </p:txBody>
      </p:sp>
      <p:sp>
        <p:nvSpPr>
          <p:cNvPr id="37" name="テキスト ボックス 36"/>
          <p:cNvSpPr txBox="1"/>
          <p:nvPr/>
        </p:nvSpPr>
        <p:spPr>
          <a:xfrm>
            <a:off x="9408510" y="2283008"/>
            <a:ext cx="2527790" cy="769441"/>
          </a:xfrm>
          <a:prstGeom prst="rect">
            <a:avLst/>
          </a:prstGeom>
          <a:noFill/>
        </p:spPr>
        <p:txBody>
          <a:bodyPr wrap="square" rtlCol="0">
            <a:spAutoFit/>
          </a:bodyPr>
          <a:lstStyle/>
          <a:p>
            <a:pPr algn="ctr"/>
            <a:r>
              <a:rPr lang="en-US" altLang="ja-JP" sz="2400" dirty="0">
                <a:solidFill>
                  <a:srgbClr val="FF0000"/>
                </a:solidFill>
                <a:latin typeface="Calibri" panose="020F0502020204030204" pitchFamily="34" charset="0"/>
                <a:cs typeface="Calibri" panose="020F0502020204030204" pitchFamily="34" charset="0"/>
              </a:rPr>
              <a:t>LCLS-II (U.S)</a:t>
            </a:r>
          </a:p>
          <a:p>
            <a:r>
              <a:rPr lang="en-US" altLang="ja-JP" sz="2000" dirty="0">
                <a:solidFill>
                  <a:srgbClr val="FF0000"/>
                </a:solidFill>
                <a:latin typeface="Calibri" panose="020F0502020204030204" pitchFamily="34" charset="0"/>
                <a:cs typeface="Calibri" panose="020F0502020204030204" pitchFamily="34" charset="0"/>
              </a:rPr>
              <a:t>(under construction)</a:t>
            </a:r>
            <a:endParaRPr lang="ja-JP" altLang="en-US" sz="2000" dirty="0">
              <a:solidFill>
                <a:srgbClr val="FF0000"/>
              </a:solidFill>
              <a:latin typeface="Calibri" panose="020F0502020204030204" pitchFamily="34" charset="0"/>
              <a:cs typeface="Calibri" panose="020F0502020204030204" pitchFamily="34" charset="0"/>
            </a:endParaRPr>
          </a:p>
        </p:txBody>
      </p:sp>
      <p:pic>
        <p:nvPicPr>
          <p:cNvPr id="40" name="図 3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39811" y="3764486"/>
            <a:ext cx="2379747" cy="1214218"/>
          </a:xfrm>
          <a:prstGeom prst="rect">
            <a:avLst/>
          </a:prstGeom>
        </p:spPr>
      </p:pic>
      <p:sp>
        <p:nvSpPr>
          <p:cNvPr id="41" name="テキスト ボックス 40"/>
          <p:cNvSpPr txBox="1"/>
          <p:nvPr/>
        </p:nvSpPr>
        <p:spPr>
          <a:xfrm>
            <a:off x="10388584" y="4098041"/>
            <a:ext cx="1388720" cy="246221"/>
          </a:xfrm>
          <a:prstGeom prst="rect">
            <a:avLst/>
          </a:prstGeom>
          <a:noFill/>
        </p:spPr>
        <p:txBody>
          <a:bodyPr wrap="square" rtlCol="0">
            <a:spAutoFit/>
          </a:bodyPr>
          <a:lstStyle/>
          <a:p>
            <a:r>
              <a:rPr lang="en-US" altLang="ja-JP" sz="1000" dirty="0"/>
              <a:t>© </a:t>
            </a:r>
            <a:r>
              <a:rPr lang="en-US" altLang="ja-JP" sz="1000" dirty="0" err="1"/>
              <a:t>Rey.Hori</a:t>
            </a:r>
            <a:r>
              <a:rPr lang="en-US" altLang="ja-JP" sz="1000" dirty="0"/>
              <a:t>/KEK </a:t>
            </a:r>
            <a:endParaRPr lang="ja-JP" altLang="en-US" sz="1000" dirty="0"/>
          </a:p>
        </p:txBody>
      </p:sp>
      <p:pic>
        <p:nvPicPr>
          <p:cNvPr id="48" name="图片 14">
            <a:extLst>
              <a:ext uri="{FF2B5EF4-FFF2-40B4-BE49-F238E27FC236}">
                <a16:creationId xmlns:a16="http://schemas.microsoft.com/office/drawing/2014/main" id="{09315F2B-1273-45AD-9D24-B47240FC2C0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1348" y="3397878"/>
            <a:ext cx="2590550" cy="989029"/>
          </a:xfrm>
          <a:prstGeom prst="rect">
            <a:avLst/>
          </a:prstGeom>
          <a:ln>
            <a:noFill/>
          </a:ln>
          <a:effectLst>
            <a:softEdge rad="112500"/>
          </a:effectLst>
        </p:spPr>
      </p:pic>
      <p:pic>
        <p:nvPicPr>
          <p:cNvPr id="14" name="図 1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83319" y="1886819"/>
            <a:ext cx="1857233" cy="1043765"/>
          </a:xfrm>
          <a:prstGeom prst="rect">
            <a:avLst/>
          </a:prstGeom>
        </p:spPr>
      </p:pic>
      <p:sp>
        <p:nvSpPr>
          <p:cNvPr id="4" name="テキスト ボックス 3"/>
          <p:cNvSpPr txBox="1"/>
          <p:nvPr/>
        </p:nvSpPr>
        <p:spPr>
          <a:xfrm>
            <a:off x="9792735" y="3434742"/>
            <a:ext cx="1992452" cy="461665"/>
          </a:xfrm>
          <a:prstGeom prst="rect">
            <a:avLst/>
          </a:prstGeom>
          <a:noFill/>
        </p:spPr>
        <p:txBody>
          <a:bodyPr wrap="square" rtlCol="0">
            <a:spAutoFit/>
          </a:bodyPr>
          <a:lstStyle/>
          <a:p>
            <a:r>
              <a:rPr lang="en-US" altLang="ja-JP" sz="2400" dirty="0">
                <a:solidFill>
                  <a:srgbClr val="FF0000"/>
                </a:solidFill>
                <a:latin typeface="Calibri" panose="020F0502020204030204" pitchFamily="34" charset="0"/>
                <a:cs typeface="Calibri" panose="020F0502020204030204" pitchFamily="34" charset="0"/>
              </a:rPr>
              <a:t>ILC</a:t>
            </a:r>
            <a:r>
              <a:rPr lang="en-US" altLang="ja-JP" sz="2000" dirty="0">
                <a:solidFill>
                  <a:srgbClr val="FF0000"/>
                </a:solidFill>
                <a:latin typeface="Calibri" panose="020F0502020204030204" pitchFamily="34" charset="0"/>
                <a:cs typeface="Calibri" panose="020F0502020204030204" pitchFamily="34" charset="0"/>
              </a:rPr>
              <a:t> (Japan)(Plan)</a:t>
            </a:r>
          </a:p>
        </p:txBody>
      </p:sp>
      <p:sp>
        <p:nvSpPr>
          <p:cNvPr id="49" name="タイトル 3">
            <a:extLst>
              <a:ext uri="{FF2B5EF4-FFF2-40B4-BE49-F238E27FC236}">
                <a16:creationId xmlns:a16="http://schemas.microsoft.com/office/drawing/2014/main" id="{728806F9-D2F3-4F0C-8186-EA724B688DFD}"/>
              </a:ext>
            </a:extLst>
          </p:cNvPr>
          <p:cNvSpPr txBox="1">
            <a:spLocks/>
          </p:cNvSpPr>
          <p:nvPr/>
        </p:nvSpPr>
        <p:spPr>
          <a:xfrm>
            <a:off x="-29083" y="127281"/>
            <a:ext cx="12181668" cy="538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2400" dirty="0">
              <a:latin typeface="Calibri" panose="020F0502020204030204" pitchFamily="34" charset="0"/>
              <a:cs typeface="Calibri" panose="020F0502020204030204" pitchFamily="34" charset="0"/>
            </a:endParaRPr>
          </a:p>
        </p:txBody>
      </p:sp>
      <p:sp>
        <p:nvSpPr>
          <p:cNvPr id="35" name="スライド番号プレースホルダー 1">
            <a:extLst>
              <a:ext uri="{FF2B5EF4-FFF2-40B4-BE49-F238E27FC236}">
                <a16:creationId xmlns:a16="http://schemas.microsoft.com/office/drawing/2014/main" id="{EF184500-E37E-4681-AEDE-E7D7C12E5C16}"/>
              </a:ext>
            </a:extLst>
          </p:cNvPr>
          <p:cNvSpPr txBox="1">
            <a:spLocks/>
          </p:cNvSpPr>
          <p:nvPr/>
        </p:nvSpPr>
        <p:spPr>
          <a:xfrm>
            <a:off x="8481571" y="6365594"/>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DBF39866-D6A0-DB46-ABEE-551451B0E291}" type="slidenum">
              <a:rPr lang="ja-JP" altLang="en-US" sz="1200" smtClean="0">
                <a:solidFill>
                  <a:schemeClr val="bg1"/>
                </a:solidFill>
                <a:latin typeface="メイリオ" panose="020B0604030504040204" pitchFamily="50" charset="-128"/>
                <a:ea typeface="メイリオ" panose="020B0604030504040204" pitchFamily="50" charset="-128"/>
              </a:rPr>
              <a:pPr algn="r"/>
              <a:t>29</a:t>
            </a:fld>
            <a:endParaRPr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5" name="タイトル 4">
            <a:extLst>
              <a:ext uri="{FF2B5EF4-FFF2-40B4-BE49-F238E27FC236}">
                <a16:creationId xmlns:a16="http://schemas.microsoft.com/office/drawing/2014/main" id="{A2BFEAF1-BB9C-42E6-B9FB-F87042F4DE84}"/>
              </a:ext>
            </a:extLst>
          </p:cNvPr>
          <p:cNvSpPr>
            <a:spLocks noGrp="1"/>
          </p:cNvSpPr>
          <p:nvPr>
            <p:ph type="title" idx="4294967295"/>
          </p:nvPr>
        </p:nvSpPr>
        <p:spPr>
          <a:xfrm>
            <a:off x="1012328" y="169222"/>
            <a:ext cx="9569863" cy="418203"/>
          </a:xfrm>
        </p:spPr>
        <p:txBody>
          <a:bodyPr>
            <a:noAutofit/>
          </a:bodyPr>
          <a:lstStyle/>
          <a:p>
            <a:pPr algn="ctr" rtl="0" eaLnBrk="1" latinLnBrk="0" hangingPunct="1"/>
            <a:r>
              <a:rPr lang="ja-JP" altLang="en-US" sz="2000" kern="1200" dirty="0">
                <a:solidFill>
                  <a:srgbClr val="000000"/>
                </a:solidFill>
                <a:effectLst/>
                <a:latin typeface="メイリオ" panose="020B0604030504040204" pitchFamily="50" charset="-128"/>
                <a:ea typeface="メイリオ" panose="020B0604030504040204" pitchFamily="50" charset="-128"/>
                <a:cs typeface="Arial" panose="020B0604020202020204" pitchFamily="34" charset="0"/>
              </a:rPr>
              <a:t>学術利用を主とした世界の大規模超伝導空洞加速器</a:t>
            </a:r>
            <a:r>
              <a:rPr lang="en-US" altLang="ja-JP" sz="2000" kern="1200" dirty="0">
                <a:solidFill>
                  <a:srgbClr val="000000"/>
                </a:solidFill>
                <a:effectLst/>
                <a:latin typeface="メイリオ" panose="020B0604030504040204" pitchFamily="50" charset="-128"/>
                <a:ea typeface="メイリオ" panose="020B0604030504040204" pitchFamily="50" charset="-128"/>
                <a:cs typeface="Arial" panose="020B0604020202020204" pitchFamily="34" charset="0"/>
              </a:rPr>
              <a:t>(XFEL &amp; ILC)  </a:t>
            </a:r>
            <a:endParaRPr lang="ja-JP" altLang="ja-JP" sz="2000" dirty="0">
              <a:effectLst/>
              <a:latin typeface="メイリオ" panose="020B0604030504040204" pitchFamily="50" charset="-128"/>
              <a:ea typeface="メイリオ" panose="020B0604030504040204" pitchFamily="50" charset="-128"/>
              <a:cs typeface="Arial" panose="020B0604020202020204" pitchFamily="34" charset="0"/>
            </a:endParaRPr>
          </a:p>
        </p:txBody>
      </p:sp>
      <p:sp>
        <p:nvSpPr>
          <p:cNvPr id="50" name="コンテンツ プレースホルダー 2">
            <a:extLst>
              <a:ext uri="{FF2B5EF4-FFF2-40B4-BE49-F238E27FC236}">
                <a16:creationId xmlns:a16="http://schemas.microsoft.com/office/drawing/2014/main" id="{31D9577C-C89C-4021-915F-8A9ED20435BC}"/>
              </a:ext>
            </a:extLst>
          </p:cNvPr>
          <p:cNvSpPr txBox="1">
            <a:spLocks/>
          </p:cNvSpPr>
          <p:nvPr/>
        </p:nvSpPr>
        <p:spPr>
          <a:xfrm>
            <a:off x="900565" y="5234904"/>
            <a:ext cx="10876739" cy="978837"/>
          </a:xfrm>
          <a:prstGeom prst="rect">
            <a:avLst/>
          </a:prstGeom>
          <a:solidFill>
            <a:schemeClr val="bg1"/>
          </a:solidFill>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1600" dirty="0">
                <a:latin typeface="メイリオ" panose="020B0604030504040204" pitchFamily="50" charset="-128"/>
                <a:ea typeface="メイリオ" panose="020B0604030504040204" pitchFamily="50" charset="-128"/>
              </a:rPr>
              <a:t>新たな窒素ドープ技術による超伝導空洞の</a:t>
            </a:r>
            <a:r>
              <a:rPr kumimoji="1" lang="en-US" altLang="ja-JP" sz="1600" dirty="0">
                <a:latin typeface="メイリオ" panose="020B0604030504040204" pitchFamily="50" charset="-128"/>
                <a:ea typeface="メイリオ" panose="020B0604030504040204" pitchFamily="50" charset="-128"/>
              </a:rPr>
              <a:t>high-Q</a:t>
            </a:r>
            <a:r>
              <a:rPr kumimoji="1" lang="ja-JP" altLang="en-US" sz="1600" dirty="0">
                <a:latin typeface="メイリオ" panose="020B0604030504040204" pitchFamily="50" charset="-128"/>
                <a:ea typeface="メイリオ" panose="020B0604030504040204" pitchFamily="50" charset="-128"/>
              </a:rPr>
              <a:t>化</a:t>
            </a:r>
            <a:r>
              <a:rPr kumimoji="1" lang="en-US" altLang="ja-JP" sz="1600" dirty="0">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sz="1600" dirty="0">
                <a:latin typeface="メイリオ" panose="020B0604030504040204" pitchFamily="50" charset="-128"/>
                <a:ea typeface="メイリオ" panose="020B0604030504040204" pitchFamily="50" charset="-128"/>
                <a:sym typeface="Wingdings" panose="05000000000000000000" pitchFamily="2" charset="2"/>
              </a:rPr>
              <a:t>世界的に</a:t>
            </a:r>
            <a:r>
              <a:rPr kumimoji="1" lang="en-US" altLang="ja-JP" sz="1600" dirty="0">
                <a:latin typeface="メイリオ" panose="020B0604030504040204" pitchFamily="50" charset="-128"/>
                <a:ea typeface="メイリオ" panose="020B0604030504040204" pitchFamily="50" charset="-128"/>
              </a:rPr>
              <a:t>high-duty (CW)</a:t>
            </a:r>
            <a:r>
              <a:rPr kumimoji="1" lang="ja-JP" altLang="en-US" sz="1600" dirty="0">
                <a:latin typeface="メイリオ" panose="020B0604030504040204" pitchFamily="50" charset="-128"/>
                <a:ea typeface="メイリオ" panose="020B0604030504040204" pitchFamily="50" charset="-128"/>
              </a:rPr>
              <a:t>加速器 </a:t>
            </a:r>
            <a:r>
              <a:rPr kumimoji="1" lang="en-US" altLang="ja-JP" sz="1600" dirty="0">
                <a:latin typeface="メイリオ" panose="020B0604030504040204" pitchFamily="50" charset="-128"/>
                <a:ea typeface="メイリオ" panose="020B0604030504040204" pitchFamily="50" charset="-128"/>
              </a:rPr>
              <a:t>(LCLS-II</a:t>
            </a:r>
            <a:r>
              <a:rPr kumimoji="1" lang="ja-JP" altLang="en-US" sz="1600" dirty="0">
                <a:latin typeface="メイリオ" panose="020B0604030504040204" pitchFamily="50" charset="-128"/>
                <a:ea typeface="メイリオ" panose="020B0604030504040204" pitchFamily="50" charset="-128"/>
              </a:rPr>
              <a:t>等</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の建設が進む。</a:t>
            </a:r>
          </a:p>
          <a:p>
            <a:r>
              <a:rPr lang="ja-JP" altLang="en-US" sz="1600" dirty="0">
                <a:latin typeface="メイリオ" panose="020B0604030504040204" pitchFamily="50" charset="-128"/>
                <a:ea typeface="メイリオ" panose="020B0604030504040204" pitchFamily="50" charset="-128"/>
              </a:rPr>
              <a:t>さらに陽子・イオン加速器（日本では</a:t>
            </a:r>
            <a:r>
              <a:rPr lang="en-US" altLang="ja-JP" sz="1600" dirty="0">
                <a:latin typeface="メイリオ" panose="020B0604030504040204" pitchFamily="50" charset="-128"/>
                <a:ea typeface="メイリオ" panose="020B0604030504040204" pitchFamily="50" charset="-128"/>
              </a:rPr>
              <a:t>IFMIF(</a:t>
            </a:r>
            <a:r>
              <a:rPr lang="ja-JP" altLang="en-US" sz="1600" dirty="0">
                <a:latin typeface="メイリオ" panose="020B0604030504040204" pitchFamily="50" charset="-128"/>
                <a:ea typeface="メイリオ" panose="020B0604030504040204" pitchFamily="50" charset="-128"/>
              </a:rPr>
              <a:t>青森</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RIBF(</a:t>
            </a:r>
            <a:r>
              <a:rPr lang="ja-JP" altLang="en-US" sz="1600" dirty="0">
                <a:latin typeface="メイリオ" panose="020B0604030504040204" pitchFamily="50" charset="-128"/>
                <a:ea typeface="メイリオ" panose="020B0604030504040204" pitchFamily="50" charset="-128"/>
              </a:rPr>
              <a:t>和光</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）での超伝導空洞の応用も進んでいる。</a:t>
            </a:r>
            <a:endParaRPr lang="en-US" altLang="ja-JP" sz="1600" dirty="0">
              <a:latin typeface="メイリオ" panose="020B0604030504040204" pitchFamily="50" charset="-128"/>
              <a:ea typeface="メイリオ" panose="020B0604030504040204" pitchFamily="50" charset="-128"/>
            </a:endParaRPr>
          </a:p>
          <a:p>
            <a:pPr marL="0" indent="0">
              <a:buNone/>
            </a:pPr>
            <a:r>
              <a:rPr lang="ja-JP" altLang="en-US" sz="1600" dirty="0">
                <a:solidFill>
                  <a:srgbClr val="FF0000"/>
                </a:solidFill>
                <a:latin typeface="メイリオ" panose="020B0604030504040204" pitchFamily="50" charset="-128"/>
                <a:ea typeface="メイリオ" panose="020B0604030504040204" pitchFamily="50" charset="-128"/>
              </a:rPr>
              <a:t>     </a:t>
            </a:r>
            <a:r>
              <a:rPr lang="en-US" altLang="ja-JP" sz="16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 </a:t>
            </a:r>
            <a:r>
              <a:rPr lang="ja-JP" altLang="en-US" sz="1600" dirty="0">
                <a:solidFill>
                  <a:srgbClr val="FF0000"/>
                </a:solidFill>
                <a:latin typeface="メイリオ" panose="020B0604030504040204" pitchFamily="50" charset="-128"/>
                <a:ea typeface="メイリオ" panose="020B0604030504040204" pitchFamily="50" charset="-128"/>
              </a:rPr>
              <a:t>超伝導空洞を利用した加速器建設が精力的に進んでいる。</a:t>
            </a:r>
            <a:endParaRPr lang="en-US" altLang="ja-JP" sz="16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endParaRPr>
          </a:p>
        </p:txBody>
      </p:sp>
      <p:sp>
        <p:nvSpPr>
          <p:cNvPr id="52" name="テキスト ボックス 51">
            <a:extLst>
              <a:ext uri="{FF2B5EF4-FFF2-40B4-BE49-F238E27FC236}">
                <a16:creationId xmlns:a16="http://schemas.microsoft.com/office/drawing/2014/main" id="{E1F0FF0A-DBDB-413B-8A2A-CDF04B52B3D4}"/>
              </a:ext>
            </a:extLst>
          </p:cNvPr>
          <p:cNvSpPr txBox="1"/>
          <p:nvPr/>
        </p:nvSpPr>
        <p:spPr>
          <a:xfrm>
            <a:off x="703201" y="6401517"/>
            <a:ext cx="10717099" cy="369332"/>
          </a:xfrm>
          <a:prstGeom prst="rect">
            <a:avLst/>
          </a:prstGeom>
          <a:solidFill>
            <a:srgbClr val="FFFF00"/>
          </a:solidFill>
        </p:spPr>
        <p:txBody>
          <a:bodyPr wrap="square">
            <a:spAutoFit/>
          </a:bodyPr>
          <a:lstStyle/>
          <a:p>
            <a:r>
              <a:rPr lang="ja-JP" altLang="en-US" sz="1800" b="1" u="sng"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超伝導空洞開発は基礎研究だけでなく今や様々な応用研究の展開に必須。</a:t>
            </a:r>
            <a:r>
              <a:rPr lang="en-US" altLang="ja-JP" sz="1800" b="1" u="sng"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en-US" altLang="ja-JP" sz="1800" b="1" u="sng" dirty="0" err="1">
                <a:solidFill>
                  <a:srgbClr val="FF0000"/>
                </a:solidFill>
                <a:latin typeface="メイリオ" panose="020B0604030504040204" pitchFamily="50" charset="-128"/>
                <a:ea typeface="メイリオ" panose="020B0604030504040204" pitchFamily="50" charset="-128"/>
                <a:sym typeface="Wingdings" panose="05000000000000000000" pitchFamily="2" charset="2"/>
              </a:rPr>
              <a:t>iCASA</a:t>
            </a:r>
            <a:r>
              <a:rPr lang="ja-JP" altLang="en-US" sz="1800" b="1" u="sng"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で進めている。</a:t>
            </a:r>
            <a:endParaRPr lang="en-US" altLang="ja-JP" sz="1800" b="1" u="sng" dirty="0">
              <a:solidFill>
                <a:srgbClr val="FF0000"/>
              </a:solidFill>
              <a:latin typeface="メイリオ" panose="020B0604030504040204" pitchFamily="50" charset="-128"/>
              <a:ea typeface="メイリオ" panose="020B0604030504040204" pitchFamily="50" charset="-128"/>
            </a:endParaRPr>
          </a:p>
        </p:txBody>
      </p:sp>
      <p:cxnSp>
        <p:nvCxnSpPr>
          <p:cNvPr id="8" name="直線矢印コネクタ 7">
            <a:extLst>
              <a:ext uri="{FF2B5EF4-FFF2-40B4-BE49-F238E27FC236}">
                <a16:creationId xmlns:a16="http://schemas.microsoft.com/office/drawing/2014/main" id="{6DF4E68B-30F4-4F83-B99B-E1907228B0F5}"/>
              </a:ext>
            </a:extLst>
          </p:cNvPr>
          <p:cNvCxnSpPr/>
          <p:nvPr/>
        </p:nvCxnSpPr>
        <p:spPr>
          <a:xfrm flipH="1">
            <a:off x="7220045" y="1869296"/>
            <a:ext cx="1703024" cy="770216"/>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5" name="直線矢印コネクタ 684">
            <a:extLst>
              <a:ext uri="{FF2B5EF4-FFF2-40B4-BE49-F238E27FC236}">
                <a16:creationId xmlns:a16="http://schemas.microsoft.com/office/drawing/2014/main" id="{957F8168-75B8-40AE-9BB2-6D783C35DED3}"/>
              </a:ext>
            </a:extLst>
          </p:cNvPr>
          <p:cNvCxnSpPr>
            <a:cxnSpLocks/>
          </p:cNvCxnSpPr>
          <p:nvPr/>
        </p:nvCxnSpPr>
        <p:spPr>
          <a:xfrm flipH="1">
            <a:off x="2777396" y="2927107"/>
            <a:ext cx="2618852" cy="1031552"/>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6" name="直線矢印コネクタ 685">
            <a:extLst>
              <a:ext uri="{FF2B5EF4-FFF2-40B4-BE49-F238E27FC236}">
                <a16:creationId xmlns:a16="http://schemas.microsoft.com/office/drawing/2014/main" id="{AA5341A9-0737-4E31-81B6-857B853F9E4A}"/>
              </a:ext>
            </a:extLst>
          </p:cNvPr>
          <p:cNvCxnSpPr/>
          <p:nvPr/>
        </p:nvCxnSpPr>
        <p:spPr>
          <a:xfrm flipH="1">
            <a:off x="2298596" y="2428567"/>
            <a:ext cx="1803504" cy="76584"/>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7" name="直線矢印コネクタ 686">
            <a:extLst>
              <a:ext uri="{FF2B5EF4-FFF2-40B4-BE49-F238E27FC236}">
                <a16:creationId xmlns:a16="http://schemas.microsoft.com/office/drawing/2014/main" id="{33554263-9F3C-4A18-B1D5-6B86639BB6AC}"/>
              </a:ext>
            </a:extLst>
          </p:cNvPr>
          <p:cNvCxnSpPr/>
          <p:nvPr/>
        </p:nvCxnSpPr>
        <p:spPr>
          <a:xfrm flipH="1" flipV="1">
            <a:off x="5797260" y="2639512"/>
            <a:ext cx="3396207" cy="1641285"/>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2740093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B610B-4AE5-825E-989F-7AE402693FAD}"/>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08E4C093-B8FC-F0C6-2E5F-0431CC20F5D8}"/>
              </a:ext>
            </a:extLst>
          </p:cNvPr>
          <p:cNvSpPr>
            <a:spLocks noGrp="1"/>
          </p:cNvSpPr>
          <p:nvPr>
            <p:ph type="sldNum" sz="quarter" idx="4"/>
          </p:nvPr>
        </p:nvSpPr>
        <p:spPr/>
        <p:txBody>
          <a:bodyPr/>
          <a:lstStyle/>
          <a:p>
            <a:pPr algn="r"/>
            <a:fld id="{48F63A3B-78C7-47BE-AE5E-E10140E04643}" type="slidenum">
              <a:rPr lang="en-US" smtClean="0"/>
              <a:pPr algn="r"/>
              <a:t>3</a:t>
            </a:fld>
            <a:endParaRPr lang="en-US" dirty="0"/>
          </a:p>
        </p:txBody>
      </p:sp>
      <p:sp>
        <p:nvSpPr>
          <p:cNvPr id="5" name="テキスト ボックス 4">
            <a:extLst>
              <a:ext uri="{FF2B5EF4-FFF2-40B4-BE49-F238E27FC236}">
                <a16:creationId xmlns:a16="http://schemas.microsoft.com/office/drawing/2014/main" id="{24E6AC36-EDC9-A413-B201-D0DE8BCE627F}"/>
              </a:ext>
            </a:extLst>
          </p:cNvPr>
          <p:cNvSpPr txBox="1"/>
          <p:nvPr/>
        </p:nvSpPr>
        <p:spPr>
          <a:xfrm>
            <a:off x="184150" y="921626"/>
            <a:ext cx="11823700" cy="3970318"/>
          </a:xfrm>
          <a:prstGeom prst="rect">
            <a:avLst/>
          </a:prstGeom>
          <a:noFill/>
          <a:ln>
            <a:noFill/>
          </a:ln>
        </p:spPr>
        <p:txBody>
          <a:bodyPr wrap="square" rtlCol="0">
            <a:spAutoFit/>
          </a:bodyPr>
          <a:lstStyle/>
          <a:p>
            <a:r>
              <a:rPr lang="en-US" altLang="ja-JP" sz="2800" dirty="0">
                <a:latin typeface="メイリオ" panose="020B0604030504040204" pitchFamily="50" charset="-128"/>
                <a:ea typeface="メイリオ" panose="020B0604030504040204" pitchFamily="50" charset="-128"/>
                <a:cs typeface="Arial" panose="020B0604020202020204" pitchFamily="34" charset="0"/>
              </a:rPr>
              <a:t>Contents : </a:t>
            </a:r>
          </a:p>
          <a:p>
            <a:pPr marL="514350" indent="-514350">
              <a:buAutoNum type="alphaUcParenR"/>
            </a:pPr>
            <a:r>
              <a:rPr lang="en-US" altLang="ja-JP" sz="2800" dirty="0">
                <a:latin typeface="メイリオ" panose="020B0604030504040204" pitchFamily="50" charset="-128"/>
                <a:ea typeface="メイリオ" panose="020B0604030504040204" pitchFamily="50" charset="-128"/>
                <a:cs typeface="Arial" panose="020B0604020202020204" pitchFamily="34" charset="0"/>
              </a:rPr>
              <a:t>Introduction </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加速器で何をする？</a:t>
            </a:r>
          </a:p>
          <a:p>
            <a:pPr marL="514350" indent="-514350">
              <a:buAutoNum type="alphaUcParen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加速器の基礎</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加速器の簡単な歴史</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(synchrotron</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、高周波加速</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en-US" altLang="ja-JP" sz="2800" dirty="0" err="1">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synchrotron,linac</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を構成するもの</a:t>
            </a:r>
            <a:endPar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endParaRPr>
          </a:p>
          <a:p>
            <a:pPr marL="971550" lvl="1" indent="-514350">
              <a:buFont typeface="Arial" panose="020B0604020202020204" pitchFamily="34" charset="0"/>
              <a:buChar char="•"/>
            </a:pP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KEK</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の加速器（高エネルギー物理の歴史、</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 KEK</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加速器の紹介、 ）</a:t>
            </a:r>
          </a:p>
          <a:p>
            <a:pPr marL="514350" indent="-514350">
              <a:buAutoNum type="alphaUcParen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加速器最前線</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将来のコライダー</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(ILC, FCC</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など</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と開発技術</a:t>
            </a:r>
            <a:endPar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2" name="タイトル 3">
            <a:extLst>
              <a:ext uri="{FF2B5EF4-FFF2-40B4-BE49-F238E27FC236}">
                <a16:creationId xmlns:a16="http://schemas.microsoft.com/office/drawing/2014/main" id="{C8EA69EF-F9B9-EDB8-9B19-E89D46938393}"/>
              </a:ext>
            </a:extLst>
          </p:cNvPr>
          <p:cNvSpPr txBox="1">
            <a:spLocks/>
          </p:cNvSpPr>
          <p:nvPr/>
        </p:nvSpPr>
        <p:spPr>
          <a:xfrm>
            <a:off x="838200" y="225425"/>
            <a:ext cx="10515600" cy="892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dirty="0">
                <a:latin typeface="Arial" panose="020B0604020202020204" pitchFamily="34" charset="0"/>
                <a:cs typeface="Arial" panose="020B0604020202020204" pitchFamily="34" charset="0"/>
              </a:rPr>
              <a:t>(A)</a:t>
            </a:r>
            <a:endParaRPr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7431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2F2807-F3B7-B0BA-E6B4-27C54E5BB34A}"/>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AEDF4CB-B1A0-B058-EF01-1EA7CD7649F9}"/>
              </a:ext>
            </a:extLst>
          </p:cNvPr>
          <p:cNvSpPr>
            <a:spLocks noGrp="1"/>
          </p:cNvSpPr>
          <p:nvPr>
            <p:ph type="sldNum" sz="quarter" idx="4"/>
          </p:nvPr>
        </p:nvSpPr>
        <p:spPr/>
        <p:txBody>
          <a:bodyPr/>
          <a:lstStyle/>
          <a:p>
            <a:pPr algn="r"/>
            <a:fld id="{48F63A3B-78C7-47BE-AE5E-E10140E04643}" type="slidenum">
              <a:rPr lang="en-US" smtClean="0"/>
              <a:pPr algn="r"/>
              <a:t>30</a:t>
            </a:fld>
            <a:endParaRPr lang="en-US" dirty="0"/>
          </a:p>
        </p:txBody>
      </p:sp>
      <p:sp>
        <p:nvSpPr>
          <p:cNvPr id="5" name="テキスト ボックス 4">
            <a:extLst>
              <a:ext uri="{FF2B5EF4-FFF2-40B4-BE49-F238E27FC236}">
                <a16:creationId xmlns:a16="http://schemas.microsoft.com/office/drawing/2014/main" id="{0D87B600-6405-C747-AD3B-E1994AAED748}"/>
              </a:ext>
            </a:extLst>
          </p:cNvPr>
          <p:cNvSpPr txBox="1"/>
          <p:nvPr/>
        </p:nvSpPr>
        <p:spPr>
          <a:xfrm>
            <a:off x="184150" y="921626"/>
            <a:ext cx="11823700" cy="3970318"/>
          </a:xfrm>
          <a:prstGeom prst="rect">
            <a:avLst/>
          </a:prstGeom>
          <a:noFill/>
          <a:ln>
            <a:noFill/>
          </a:ln>
        </p:spPr>
        <p:txBody>
          <a:bodyPr wrap="square" rtlCol="0">
            <a:spAutoFit/>
          </a:bodyPr>
          <a:lstStyle/>
          <a:p>
            <a:r>
              <a:rPr lang="en-US" altLang="ja-JP" sz="2800" dirty="0">
                <a:latin typeface="メイリオ" panose="020B0604030504040204" pitchFamily="50" charset="-128"/>
                <a:ea typeface="メイリオ" panose="020B0604030504040204" pitchFamily="50" charset="-128"/>
                <a:cs typeface="Arial" panose="020B0604020202020204" pitchFamily="34" charset="0"/>
              </a:rPr>
              <a:t>Contents : </a:t>
            </a:r>
          </a:p>
          <a:p>
            <a:pPr marL="514350" indent="-514350">
              <a:buAutoNum type="alphaUcParenR"/>
            </a:pP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Introduction </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加速器で何をする？</a:t>
            </a:r>
          </a:p>
          <a:p>
            <a:pPr marL="514350" indent="-514350">
              <a:buAutoNum type="alphaUcParen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加速器の基礎</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加速器の簡単な歴史</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(synchrotron</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、高周波加速</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en-US" altLang="ja-JP" sz="2800" dirty="0" err="1">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synchrotron,linac</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を構成するもの</a:t>
            </a:r>
            <a:endPar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endParaRPr>
          </a:p>
          <a:p>
            <a:pPr marL="971550" lvl="1" indent="-514350">
              <a:buFont typeface="Arial" panose="020B0604020202020204" pitchFamily="34" charset="0"/>
              <a:buChar char="•"/>
            </a:pP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KEK</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の加速器（高エネルギー物理の歴史、</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 KEK</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加速器の紹介、 ）</a:t>
            </a:r>
          </a:p>
          <a:p>
            <a:pPr marL="514350" indent="-514350">
              <a:buAutoNum type="alphaUcParen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加速器最前線</a:t>
            </a:r>
          </a:p>
          <a:p>
            <a:pPr marL="971550" lvl="1" indent="-514350">
              <a:buFont typeface="Arial" panose="020B0604020202020204" pitchFamily="34" charset="0"/>
              <a:buChar cha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将来のコライダー</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(ILC, FCC-ee</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など</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と開発技術</a:t>
            </a:r>
            <a:endParaRPr lang="en-US" altLang="ja-JP" sz="2800"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2" name="タイトル 3">
            <a:extLst>
              <a:ext uri="{FF2B5EF4-FFF2-40B4-BE49-F238E27FC236}">
                <a16:creationId xmlns:a16="http://schemas.microsoft.com/office/drawing/2014/main" id="{CEC0F1BB-5B44-1E7E-D18F-C8F2B0F42A70}"/>
              </a:ext>
            </a:extLst>
          </p:cNvPr>
          <p:cNvSpPr txBox="1">
            <a:spLocks/>
          </p:cNvSpPr>
          <p:nvPr/>
        </p:nvSpPr>
        <p:spPr>
          <a:xfrm>
            <a:off x="838200" y="225425"/>
            <a:ext cx="10515600" cy="892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dirty="0">
                <a:latin typeface="Arial" panose="020B0604020202020204" pitchFamily="34" charset="0"/>
                <a:cs typeface="Arial" panose="020B0604020202020204" pitchFamily="34" charset="0"/>
              </a:rPr>
              <a:t>(A)</a:t>
            </a:r>
            <a:endParaRPr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63630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AE160A-9C8E-A0A2-2783-4DFF430772A5}"/>
              </a:ext>
            </a:extLst>
          </p:cNvPr>
          <p:cNvSpPr>
            <a:spLocks noGrp="1"/>
          </p:cNvSpPr>
          <p:nvPr>
            <p:ph type="title"/>
          </p:nvPr>
        </p:nvSpPr>
        <p:spPr>
          <a:xfrm>
            <a:off x="2255640" y="13178"/>
            <a:ext cx="8232622" cy="394149"/>
          </a:xfrm>
          <a:solidFill>
            <a:schemeClr val="bg1"/>
          </a:solidFill>
        </p:spPr>
        <p:txBody>
          <a:bodyPr>
            <a:normAutofit fontScale="90000"/>
          </a:bodyPr>
          <a:lstStyle/>
          <a:p>
            <a:r>
              <a:rPr lang="en-US" altLang="ja-JP" dirty="0"/>
              <a:t>Candidates of Future </a:t>
            </a:r>
            <a:r>
              <a:rPr lang="en-US" altLang="ja-JP" dirty="0" err="1"/>
              <a:t>e+e</a:t>
            </a:r>
            <a:r>
              <a:rPr lang="en-US" altLang="ja-JP" dirty="0"/>
              <a:t>- colliders for a Higgs factory</a:t>
            </a:r>
            <a:r>
              <a:rPr lang="ja-JP" altLang="en-US" dirty="0"/>
              <a:t> </a:t>
            </a:r>
            <a:endParaRPr kumimoji="1" lang="ja-JP" altLang="en-US" dirty="0"/>
          </a:p>
        </p:txBody>
      </p:sp>
      <p:sp>
        <p:nvSpPr>
          <p:cNvPr id="3" name="スライド番号プレースホルダー 2">
            <a:extLst>
              <a:ext uri="{FF2B5EF4-FFF2-40B4-BE49-F238E27FC236}">
                <a16:creationId xmlns:a16="http://schemas.microsoft.com/office/drawing/2014/main" id="{B0574785-A117-5AFD-61FD-9C3BC77B6728}"/>
              </a:ext>
            </a:extLst>
          </p:cNvPr>
          <p:cNvSpPr>
            <a:spLocks noGrp="1"/>
          </p:cNvSpPr>
          <p:nvPr>
            <p:ph type="sldNum" sz="quarter" idx="4"/>
          </p:nvPr>
        </p:nvSpPr>
        <p:spPr>
          <a:xfrm>
            <a:off x="11644830" y="6476621"/>
            <a:ext cx="2844800" cy="365125"/>
          </a:xfrm>
        </p:spPr>
        <p:txBody>
          <a:bodyPr/>
          <a:lstStyle/>
          <a:p>
            <a:fld id="{AAB6FA28-7AEC-3F43-9C2D-3DB969CFEC6A}" type="slidenum">
              <a:rPr lang="en-US" smtClean="0"/>
              <a:pPr/>
              <a:t>31</a:t>
            </a:fld>
            <a:endParaRPr lang="en-US"/>
          </a:p>
        </p:txBody>
      </p:sp>
      <p:pic>
        <p:nvPicPr>
          <p:cNvPr id="5" name="図 4">
            <a:extLst>
              <a:ext uri="{FF2B5EF4-FFF2-40B4-BE49-F238E27FC236}">
                <a16:creationId xmlns:a16="http://schemas.microsoft.com/office/drawing/2014/main" id="{0FE3705C-FE83-AC75-7FDD-912CFD174B41}"/>
              </a:ext>
            </a:extLst>
          </p:cNvPr>
          <p:cNvPicPr>
            <a:picLocks noChangeAspect="1"/>
          </p:cNvPicPr>
          <p:nvPr/>
        </p:nvPicPr>
        <p:blipFill>
          <a:blip r:embed="rId2"/>
          <a:stretch>
            <a:fillRect/>
          </a:stretch>
        </p:blipFill>
        <p:spPr>
          <a:xfrm>
            <a:off x="845541" y="839791"/>
            <a:ext cx="3053202" cy="2655650"/>
          </a:xfrm>
          <a:prstGeom prst="rect">
            <a:avLst/>
          </a:prstGeom>
        </p:spPr>
      </p:pic>
      <p:sp>
        <p:nvSpPr>
          <p:cNvPr id="9" name="テキスト ボックス 8">
            <a:extLst>
              <a:ext uri="{FF2B5EF4-FFF2-40B4-BE49-F238E27FC236}">
                <a16:creationId xmlns:a16="http://schemas.microsoft.com/office/drawing/2014/main" id="{362807BD-2F87-69AF-F0FE-C7E22473D5BA}"/>
              </a:ext>
            </a:extLst>
          </p:cNvPr>
          <p:cNvSpPr txBox="1"/>
          <p:nvPr/>
        </p:nvSpPr>
        <p:spPr>
          <a:xfrm>
            <a:off x="100770" y="1093787"/>
            <a:ext cx="1052404" cy="461665"/>
          </a:xfrm>
          <a:prstGeom prst="rect">
            <a:avLst/>
          </a:prstGeom>
          <a:solidFill>
            <a:srgbClr val="FFFF00"/>
          </a:solidFill>
        </p:spPr>
        <p:txBody>
          <a:bodyPr wrap="none" rtlCol="0">
            <a:spAutoFit/>
          </a:bodyPr>
          <a:lstStyle/>
          <a:p>
            <a:r>
              <a:rPr kumimoji="1" lang="en-US" altLang="ja-JP" sz="2400" b="1" dirty="0"/>
              <a:t>FCC-ee</a:t>
            </a:r>
            <a:endParaRPr kumimoji="1" lang="ja-JP" altLang="en-US" sz="2400" b="1" dirty="0"/>
          </a:p>
        </p:txBody>
      </p:sp>
      <p:pic>
        <p:nvPicPr>
          <p:cNvPr id="11" name="図 10">
            <a:extLst>
              <a:ext uri="{FF2B5EF4-FFF2-40B4-BE49-F238E27FC236}">
                <a16:creationId xmlns:a16="http://schemas.microsoft.com/office/drawing/2014/main" id="{8E2C3505-D685-C1F7-1ACA-F8EA14F0C467}"/>
              </a:ext>
            </a:extLst>
          </p:cNvPr>
          <p:cNvPicPr>
            <a:picLocks noChangeAspect="1"/>
          </p:cNvPicPr>
          <p:nvPr/>
        </p:nvPicPr>
        <p:blipFill>
          <a:blip r:embed="rId3"/>
          <a:stretch>
            <a:fillRect/>
          </a:stretch>
        </p:blipFill>
        <p:spPr>
          <a:xfrm>
            <a:off x="936797" y="4051379"/>
            <a:ext cx="2637687" cy="2441496"/>
          </a:xfrm>
          <a:prstGeom prst="rect">
            <a:avLst/>
          </a:prstGeom>
        </p:spPr>
      </p:pic>
      <p:sp>
        <p:nvSpPr>
          <p:cNvPr id="13" name="テキスト ボックス 12">
            <a:extLst>
              <a:ext uri="{FF2B5EF4-FFF2-40B4-BE49-F238E27FC236}">
                <a16:creationId xmlns:a16="http://schemas.microsoft.com/office/drawing/2014/main" id="{2D72069C-1CAB-86EE-53ED-A4F2CB7CB495}"/>
              </a:ext>
            </a:extLst>
          </p:cNvPr>
          <p:cNvSpPr txBox="1"/>
          <p:nvPr/>
        </p:nvSpPr>
        <p:spPr>
          <a:xfrm>
            <a:off x="309772" y="3544638"/>
            <a:ext cx="2637687" cy="369332"/>
          </a:xfrm>
          <a:prstGeom prst="rect">
            <a:avLst/>
          </a:prstGeom>
          <a:noFill/>
        </p:spPr>
        <p:txBody>
          <a:bodyPr wrap="square">
            <a:spAutoFit/>
          </a:bodyPr>
          <a:lstStyle/>
          <a:p>
            <a:r>
              <a:rPr lang="en-US" altLang="ja-JP" dirty="0"/>
              <a:t>Circumference 90~100km</a:t>
            </a:r>
            <a:endParaRPr lang="ja-JP" altLang="en-US" dirty="0"/>
          </a:p>
        </p:txBody>
      </p:sp>
      <p:sp>
        <p:nvSpPr>
          <p:cNvPr id="14" name="テキスト ボックス 13">
            <a:extLst>
              <a:ext uri="{FF2B5EF4-FFF2-40B4-BE49-F238E27FC236}">
                <a16:creationId xmlns:a16="http://schemas.microsoft.com/office/drawing/2014/main" id="{98FC4B9F-22ED-523B-7476-8C8C3B5904BE}"/>
              </a:ext>
            </a:extLst>
          </p:cNvPr>
          <p:cNvSpPr txBox="1"/>
          <p:nvPr/>
        </p:nvSpPr>
        <p:spPr>
          <a:xfrm>
            <a:off x="61869" y="3944873"/>
            <a:ext cx="821059" cy="461665"/>
          </a:xfrm>
          <a:prstGeom prst="rect">
            <a:avLst/>
          </a:prstGeom>
          <a:solidFill>
            <a:srgbClr val="FFFF00"/>
          </a:solidFill>
        </p:spPr>
        <p:txBody>
          <a:bodyPr wrap="none" rtlCol="0">
            <a:spAutoFit/>
          </a:bodyPr>
          <a:lstStyle/>
          <a:p>
            <a:r>
              <a:rPr kumimoji="1" lang="en-US" altLang="ja-JP" sz="2400" b="1" dirty="0"/>
              <a:t>CEPC</a:t>
            </a:r>
            <a:endParaRPr kumimoji="1" lang="ja-JP" altLang="en-US" sz="2400" b="1" dirty="0"/>
          </a:p>
        </p:txBody>
      </p:sp>
      <p:sp>
        <p:nvSpPr>
          <p:cNvPr id="16" name="テキスト ボックス 15">
            <a:extLst>
              <a:ext uri="{FF2B5EF4-FFF2-40B4-BE49-F238E27FC236}">
                <a16:creationId xmlns:a16="http://schemas.microsoft.com/office/drawing/2014/main" id="{81690B79-DBC3-0F6F-575C-CD4E07672131}"/>
              </a:ext>
            </a:extLst>
          </p:cNvPr>
          <p:cNvSpPr txBox="1"/>
          <p:nvPr/>
        </p:nvSpPr>
        <p:spPr>
          <a:xfrm>
            <a:off x="3747589" y="1218033"/>
            <a:ext cx="1244349" cy="4247317"/>
          </a:xfrm>
          <a:prstGeom prst="rect">
            <a:avLst/>
          </a:prstGeom>
          <a:noFill/>
        </p:spPr>
        <p:txBody>
          <a:bodyPr wrap="square">
            <a:spAutoFit/>
          </a:bodyPr>
          <a:lstStyle/>
          <a:p>
            <a:r>
              <a:rPr lang="en-US" altLang="ja-JP" u="sng" dirty="0"/>
              <a:t>Merit:</a:t>
            </a:r>
          </a:p>
          <a:p>
            <a:r>
              <a:rPr lang="ja-JP" altLang="en-US" dirty="0"/>
              <a:t>既存の円形加速器の技術を用いる。</a:t>
            </a:r>
            <a:endParaRPr lang="en-US" altLang="ja-JP" dirty="0"/>
          </a:p>
          <a:p>
            <a:endParaRPr lang="en-US" altLang="ja-JP" dirty="0"/>
          </a:p>
          <a:p>
            <a:r>
              <a:rPr lang="en-US" altLang="ja-JP" u="sng" dirty="0"/>
              <a:t>Demerit:</a:t>
            </a:r>
          </a:p>
          <a:p>
            <a:r>
              <a:rPr lang="ja-JP" altLang="en-US" dirty="0"/>
              <a:t>放射光ロスが非常にシビアエネルギーは</a:t>
            </a:r>
            <a:r>
              <a:rPr lang="en-US" altLang="ja-JP" dirty="0"/>
              <a:t>350 CM</a:t>
            </a:r>
            <a:r>
              <a:rPr lang="ja-JP" altLang="en-US" dirty="0"/>
              <a:t>エネルギー以上は厳しい。</a:t>
            </a:r>
          </a:p>
        </p:txBody>
      </p:sp>
      <p:grpSp>
        <p:nvGrpSpPr>
          <p:cNvPr id="28" name="グループ化 27">
            <a:extLst>
              <a:ext uri="{FF2B5EF4-FFF2-40B4-BE49-F238E27FC236}">
                <a16:creationId xmlns:a16="http://schemas.microsoft.com/office/drawing/2014/main" id="{5D849CA2-23D4-9CF0-9894-E4C816AC832C}"/>
              </a:ext>
            </a:extLst>
          </p:cNvPr>
          <p:cNvGrpSpPr/>
          <p:nvPr/>
        </p:nvGrpSpPr>
        <p:grpSpPr>
          <a:xfrm>
            <a:off x="4954413" y="1689192"/>
            <a:ext cx="6998676" cy="3232468"/>
            <a:chOff x="369419" y="1086882"/>
            <a:chExt cx="7017448" cy="2685711"/>
          </a:xfrm>
        </p:grpSpPr>
        <p:grpSp>
          <p:nvGrpSpPr>
            <p:cNvPr id="29" name="グループ化 28">
              <a:extLst>
                <a:ext uri="{FF2B5EF4-FFF2-40B4-BE49-F238E27FC236}">
                  <a16:creationId xmlns:a16="http://schemas.microsoft.com/office/drawing/2014/main" id="{EC57A596-84E4-BED1-1BF6-CCDFEFE948AF}"/>
                </a:ext>
              </a:extLst>
            </p:cNvPr>
            <p:cNvGrpSpPr/>
            <p:nvPr/>
          </p:nvGrpSpPr>
          <p:grpSpPr>
            <a:xfrm>
              <a:off x="369419" y="1086882"/>
              <a:ext cx="7017448" cy="2483163"/>
              <a:chOff x="609599" y="1131423"/>
              <a:chExt cx="6496952" cy="2245576"/>
            </a:xfrm>
          </p:grpSpPr>
          <p:pic>
            <p:nvPicPr>
              <p:cNvPr id="37" name="図 36">
                <a:extLst>
                  <a:ext uri="{FF2B5EF4-FFF2-40B4-BE49-F238E27FC236}">
                    <a16:creationId xmlns:a16="http://schemas.microsoft.com/office/drawing/2014/main" id="{7E63E531-A47C-4E53-362B-1B68ED64AB19}"/>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085648" y="1581256"/>
                <a:ext cx="6020903" cy="1573959"/>
              </a:xfrm>
              <a:prstGeom prst="rect">
                <a:avLst/>
              </a:prstGeom>
              <a:ln>
                <a:solidFill>
                  <a:schemeClr val="accent5">
                    <a:lumMod val="20000"/>
                    <a:lumOff val="80000"/>
                  </a:schemeClr>
                </a:solidFill>
              </a:ln>
            </p:spPr>
          </p:pic>
          <p:sp>
            <p:nvSpPr>
              <p:cNvPr id="38" name="TextBox 9">
                <a:extLst>
                  <a:ext uri="{FF2B5EF4-FFF2-40B4-BE49-F238E27FC236}">
                    <a16:creationId xmlns:a16="http://schemas.microsoft.com/office/drawing/2014/main" id="{A7C7660C-76CC-447E-FBEF-2117EFEDD075}"/>
                  </a:ext>
                </a:extLst>
              </p:cNvPr>
              <p:cNvSpPr txBox="1">
                <a:spLocks noChangeArrowheads="1"/>
              </p:cNvSpPr>
              <p:nvPr/>
            </p:nvSpPr>
            <p:spPr bwMode="auto">
              <a:xfrm>
                <a:off x="2229228" y="2298222"/>
                <a:ext cx="1013866"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Source</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39" name="TextBox 32">
                <a:extLst>
                  <a:ext uri="{FF2B5EF4-FFF2-40B4-BE49-F238E27FC236}">
                    <a16:creationId xmlns:a16="http://schemas.microsoft.com/office/drawing/2014/main" id="{0E4DAF6A-B323-648E-9838-BC4AA4E17CAD}"/>
                  </a:ext>
                </a:extLst>
              </p:cNvPr>
              <p:cNvSpPr txBox="1">
                <a:spLocks noChangeArrowheads="1"/>
              </p:cNvSpPr>
              <p:nvPr/>
            </p:nvSpPr>
            <p:spPr bwMode="auto">
              <a:xfrm>
                <a:off x="2274642" y="2868522"/>
                <a:ext cx="1414617"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rPr>
                  <a:t>e+ Main </a:t>
                </a:r>
                <a:r>
                  <a:rPr kumimoji="0" lang="en-US" sz="1400" b="0" i="0" u="none" strike="noStrike" kern="1200" cap="none" spc="0" normalizeH="0" baseline="0" noProof="0" dirty="0" err="1">
                    <a:ln>
                      <a:noFill/>
                    </a:ln>
                    <a:solidFill>
                      <a:srgbClr val="000000"/>
                    </a:solidFill>
                    <a:effectLst/>
                    <a:uLnTx/>
                    <a:uFillTx/>
                    <a:latin typeface="Arial" charset="0"/>
                    <a:ea typeface="Calibri" panose="020F0502020204030204" pitchFamily="34" charset="0"/>
                    <a:cs typeface="+mn-cs"/>
                  </a:rPr>
                  <a:t>Liinac</a:t>
                </a:r>
                <a:endParaRPr kumimoji="0" lang="en-GB"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endParaRPr>
              </a:p>
            </p:txBody>
          </p:sp>
          <p:sp>
            <p:nvSpPr>
              <p:cNvPr id="40" name="TextBox 15">
                <a:extLst>
                  <a:ext uri="{FF2B5EF4-FFF2-40B4-BE49-F238E27FC236}">
                    <a16:creationId xmlns:a16="http://schemas.microsoft.com/office/drawing/2014/main" id="{31A53101-2977-3232-01CF-BFF59F95E8A3}"/>
                  </a:ext>
                </a:extLst>
              </p:cNvPr>
              <p:cNvSpPr txBox="1">
                <a:spLocks noChangeArrowheads="1"/>
              </p:cNvSpPr>
              <p:nvPr/>
            </p:nvSpPr>
            <p:spPr bwMode="auto">
              <a:xfrm>
                <a:off x="4785677" y="1731450"/>
                <a:ext cx="1057308"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Source</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1" name="TextBox 25">
                <a:extLst>
                  <a:ext uri="{FF2B5EF4-FFF2-40B4-BE49-F238E27FC236}">
                    <a16:creationId xmlns:a16="http://schemas.microsoft.com/office/drawing/2014/main" id="{C7B83218-3655-2EFD-E114-060FF8CC156E}"/>
                  </a:ext>
                </a:extLst>
              </p:cNvPr>
              <p:cNvSpPr txBox="1">
                <a:spLocks noChangeArrowheads="1"/>
              </p:cNvSpPr>
              <p:nvPr/>
            </p:nvSpPr>
            <p:spPr bwMode="auto">
              <a:xfrm>
                <a:off x="5425142" y="2224171"/>
                <a:ext cx="1489494"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e- Main </a:t>
                </a:r>
                <a:r>
                  <a:rPr kumimoji="0" lang="en-US" sz="1400" b="0" i="0" u="none" strike="noStrike" kern="1200" cap="none" spc="0" normalizeH="0" baseline="0" noProof="0" dirty="0" err="1">
                    <a:ln>
                      <a:noFill/>
                    </a:ln>
                    <a:solidFill>
                      <a:prstClr val="black"/>
                    </a:solidFill>
                    <a:effectLst/>
                    <a:uLnTx/>
                    <a:uFillTx/>
                    <a:latin typeface="Arial" charset="0"/>
                    <a:ea typeface="Calibri" panose="020F0502020204030204" pitchFamily="34" charset="0"/>
                    <a:cs typeface="+mn-cs"/>
                  </a:rPr>
                  <a:t>Linac</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2" name="テキスト ボックス 41">
                <a:extLst>
                  <a:ext uri="{FF2B5EF4-FFF2-40B4-BE49-F238E27FC236}">
                    <a16:creationId xmlns:a16="http://schemas.microsoft.com/office/drawing/2014/main" id="{9E4F3CFE-3210-3FEF-13A8-BA20F15E49CF}"/>
                  </a:ext>
                </a:extLst>
              </p:cNvPr>
              <p:cNvSpPr txBox="1"/>
              <p:nvPr/>
            </p:nvSpPr>
            <p:spPr>
              <a:xfrm>
                <a:off x="4305476" y="2987576"/>
                <a:ext cx="825756" cy="278329"/>
              </a:xfrm>
              <a:prstGeom prst="rect">
                <a:avLst/>
              </a:prstGeom>
              <a:noFill/>
              <a:ln>
                <a:solidFill>
                  <a:schemeClr val="accent5">
                    <a:lumMod val="20000"/>
                    <a:lumOff val="80000"/>
                  </a:schemeClr>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a:ea typeface="Calibri" panose="020F0502020204030204" pitchFamily="34" charset="0"/>
                    <a:cs typeface="+mn-cs"/>
                  </a:rPr>
                  <a:t>Detectors</a:t>
                </a:r>
                <a:endParaRPr kumimoji="1" lang="ja-JP" altLang="en-US" sz="1600" b="0" i="0" u="none" strike="noStrike" kern="1200" cap="none" spc="0" normalizeH="0" baseline="0" noProof="0" dirty="0">
                  <a:ln>
                    <a:noFill/>
                  </a:ln>
                  <a:solidFill>
                    <a:prstClr val="black"/>
                  </a:solidFill>
                  <a:effectLst/>
                  <a:uLnTx/>
                  <a:uFillTx/>
                  <a:latin typeface="Calibri"/>
                  <a:ea typeface="Arial Unicode MS" panose="020B0604020202020204"/>
                  <a:cs typeface="+mn-cs"/>
                </a:endParaRPr>
              </a:p>
            </p:txBody>
          </p:sp>
          <p:sp>
            <p:nvSpPr>
              <p:cNvPr id="43" name="TextBox 6">
                <a:extLst>
                  <a:ext uri="{FF2B5EF4-FFF2-40B4-BE49-F238E27FC236}">
                    <a16:creationId xmlns:a16="http://schemas.microsoft.com/office/drawing/2014/main" id="{537E9022-7903-3722-ACD2-8885FEE7FBF9}"/>
                  </a:ext>
                </a:extLst>
              </p:cNvPr>
              <p:cNvSpPr txBox="1">
                <a:spLocks noChangeArrowheads="1"/>
              </p:cNvSpPr>
              <p:nvPr/>
            </p:nvSpPr>
            <p:spPr bwMode="auto">
              <a:xfrm>
                <a:off x="2911263" y="1490057"/>
                <a:ext cx="1221699" cy="278319"/>
              </a:xfrm>
              <a:prstGeom prst="rect">
                <a:avLst/>
              </a:prstGeom>
              <a:noFill/>
              <a:ln>
                <a:solidFill>
                  <a:schemeClr val="accent5">
                    <a:lumMod val="20000"/>
                    <a:lumOff val="80000"/>
                  </a:schemeClr>
                </a:solid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rPr>
                  <a:t>Damping Ring</a:t>
                </a:r>
                <a:endParaRPr kumimoji="0" lang="en-GB" sz="1400" b="0" i="0" u="none" strike="noStrike" kern="1200" cap="none" spc="0" normalizeH="0" baseline="0" noProof="0" dirty="0">
                  <a:ln>
                    <a:noFill/>
                  </a:ln>
                  <a:solidFill>
                    <a:prstClr val="black"/>
                  </a:solidFill>
                  <a:effectLst/>
                  <a:uLnTx/>
                  <a:uFillTx/>
                  <a:latin typeface="Arial" charset="0"/>
                  <a:ea typeface="Calibri" panose="020F0502020204030204" pitchFamily="34" charset="0"/>
                  <a:cs typeface="+mn-cs"/>
                </a:endParaRPr>
              </a:p>
            </p:txBody>
          </p:sp>
          <p:sp>
            <p:nvSpPr>
              <p:cNvPr id="44" name="TextBox 32">
                <a:extLst>
                  <a:ext uri="{FF2B5EF4-FFF2-40B4-BE49-F238E27FC236}">
                    <a16:creationId xmlns:a16="http://schemas.microsoft.com/office/drawing/2014/main" id="{6CF172AA-E28E-4AE4-76D5-BF0BDF126C37}"/>
                  </a:ext>
                </a:extLst>
              </p:cNvPr>
              <p:cNvSpPr txBox="1">
                <a:spLocks noChangeArrowheads="1"/>
              </p:cNvSpPr>
              <p:nvPr/>
            </p:nvSpPr>
            <p:spPr bwMode="auto">
              <a:xfrm>
                <a:off x="4061746" y="2735346"/>
                <a:ext cx="1642707" cy="278319"/>
              </a:xfrm>
              <a:prstGeom prst="rect">
                <a:avLst/>
              </a:prstGeom>
              <a:noFill/>
              <a:ln>
                <a:solidFill>
                  <a:schemeClr val="accent5">
                    <a:lumMod val="20000"/>
                    <a:lumOff val="80000"/>
                  </a:schemeClr>
                </a:solid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rPr>
                  <a:t>Interaction point</a:t>
                </a:r>
                <a:endParaRPr kumimoji="0" lang="en-GB" sz="1400" b="0" i="0" u="none" strike="noStrike" kern="1200" cap="none" spc="0" normalizeH="0" baseline="0" noProof="0" dirty="0">
                  <a:ln>
                    <a:noFill/>
                  </a:ln>
                  <a:solidFill>
                    <a:srgbClr val="000000"/>
                  </a:solidFill>
                  <a:effectLst/>
                  <a:uLnTx/>
                  <a:uFillTx/>
                  <a:latin typeface="Arial" charset="0"/>
                  <a:ea typeface="Calibri" panose="020F0502020204030204" pitchFamily="34" charset="0"/>
                  <a:cs typeface="+mn-cs"/>
                </a:endParaRPr>
              </a:p>
            </p:txBody>
          </p:sp>
          <p:sp>
            <p:nvSpPr>
              <p:cNvPr id="45" name="正方形/長方形 44">
                <a:extLst>
                  <a:ext uri="{FF2B5EF4-FFF2-40B4-BE49-F238E27FC236}">
                    <a16:creationId xmlns:a16="http://schemas.microsoft.com/office/drawing/2014/main" id="{B211F886-E3E0-23DE-2779-72FBDE1870D5}"/>
                  </a:ext>
                </a:extLst>
              </p:cNvPr>
              <p:cNvSpPr/>
              <p:nvPr/>
            </p:nvSpPr>
            <p:spPr>
              <a:xfrm>
                <a:off x="609599" y="1131423"/>
                <a:ext cx="6496951" cy="2245576"/>
              </a:xfrm>
              <a:prstGeom prst="rect">
                <a:avLst/>
              </a:prstGeom>
              <a:noFill/>
              <a:ln>
                <a:solidFill>
                  <a:schemeClr val="accent5">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Arial Unicode MS" panose="020B0604020202020204"/>
                  <a:cs typeface="+mn-cs"/>
                </a:endParaRPr>
              </a:p>
            </p:txBody>
          </p:sp>
        </p:grpSp>
        <p:sp>
          <p:nvSpPr>
            <p:cNvPr id="30" name="右矢印 19">
              <a:extLst>
                <a:ext uri="{FF2B5EF4-FFF2-40B4-BE49-F238E27FC236}">
                  <a16:creationId xmlns:a16="http://schemas.microsoft.com/office/drawing/2014/main" id="{EFF76584-E020-9C12-AA0E-D3C57DECE2FF}"/>
                </a:ext>
              </a:extLst>
            </p:cNvPr>
            <p:cNvSpPr/>
            <p:nvPr/>
          </p:nvSpPr>
          <p:spPr>
            <a:xfrm>
              <a:off x="2085164" y="3521226"/>
              <a:ext cx="2052093" cy="14276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右矢印 20">
              <a:extLst>
                <a:ext uri="{FF2B5EF4-FFF2-40B4-BE49-F238E27FC236}">
                  <a16:creationId xmlns:a16="http://schemas.microsoft.com/office/drawing/2014/main" id="{291B16A4-CF60-8C54-C130-EDBC4678A59E}"/>
                </a:ext>
              </a:extLst>
            </p:cNvPr>
            <p:cNvSpPr/>
            <p:nvPr/>
          </p:nvSpPr>
          <p:spPr>
            <a:xfrm flipH="1">
              <a:off x="4261673" y="3534172"/>
              <a:ext cx="1920600" cy="14276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太陽 31">
              <a:extLst>
                <a:ext uri="{FF2B5EF4-FFF2-40B4-BE49-F238E27FC236}">
                  <a16:creationId xmlns:a16="http://schemas.microsoft.com/office/drawing/2014/main" id="{1EB76FA5-CD58-B365-829A-3D3F01F68D45}"/>
                </a:ext>
              </a:extLst>
            </p:cNvPr>
            <p:cNvSpPr/>
            <p:nvPr/>
          </p:nvSpPr>
          <p:spPr>
            <a:xfrm>
              <a:off x="4089664" y="3479325"/>
              <a:ext cx="219430" cy="217205"/>
            </a:xfrm>
            <a:prstGeom prst="sun">
              <a:avLst/>
            </a:prstGeom>
            <a:solidFill>
              <a:srgbClr val="FFFF0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a:extLst>
                <a:ext uri="{FF2B5EF4-FFF2-40B4-BE49-F238E27FC236}">
                  <a16:creationId xmlns:a16="http://schemas.microsoft.com/office/drawing/2014/main" id="{9315C5A4-3099-F0FF-7E0C-AE1D871C93D1}"/>
                </a:ext>
              </a:extLst>
            </p:cNvPr>
            <p:cNvSpPr txBox="1"/>
            <p:nvPr/>
          </p:nvSpPr>
          <p:spPr>
            <a:xfrm>
              <a:off x="6269326" y="3403261"/>
              <a:ext cx="370614" cy="369332"/>
            </a:xfrm>
            <a:prstGeom prst="rect">
              <a:avLst/>
            </a:prstGeom>
            <a:noFill/>
          </p:spPr>
          <p:txBody>
            <a:bodyPr wrap="none" rtlCol="0">
              <a:spAutoFit/>
            </a:bodyPr>
            <a:lstStyle/>
            <a:p>
              <a:r>
                <a:rPr lang="en-US" altLang="ja-JP" dirty="0">
                  <a:solidFill>
                    <a:srgbClr val="0070C0"/>
                  </a:solidFill>
                  <a:latin typeface="Calibri" panose="020F0502020204030204" pitchFamily="34" charset="0"/>
                </a:rPr>
                <a:t>e</a:t>
              </a:r>
              <a:r>
                <a:rPr kumimoji="1" lang="en-US" altLang="ja-JP" dirty="0">
                  <a:solidFill>
                    <a:srgbClr val="0070C0"/>
                  </a:solidFill>
                  <a:latin typeface="Calibri" panose="020F0502020204030204" pitchFamily="34" charset="0"/>
                </a:rPr>
                <a:t>-</a:t>
              </a:r>
              <a:endParaRPr kumimoji="1" lang="ja-JP" altLang="en-US" dirty="0">
                <a:solidFill>
                  <a:srgbClr val="0070C0"/>
                </a:solidFill>
                <a:latin typeface="Calibri" panose="020F0502020204030204" pitchFamily="34" charset="0"/>
              </a:endParaRPr>
            </a:p>
          </p:txBody>
        </p:sp>
        <p:sp>
          <p:nvSpPr>
            <p:cNvPr id="34" name="テキスト ボックス 33">
              <a:extLst>
                <a:ext uri="{FF2B5EF4-FFF2-40B4-BE49-F238E27FC236}">
                  <a16:creationId xmlns:a16="http://schemas.microsoft.com/office/drawing/2014/main" id="{C31B96C3-2914-5FA1-72AF-1C974079FECE}"/>
                </a:ext>
              </a:extLst>
            </p:cNvPr>
            <p:cNvSpPr txBox="1"/>
            <p:nvPr/>
          </p:nvSpPr>
          <p:spPr>
            <a:xfrm>
              <a:off x="1487967" y="3394914"/>
              <a:ext cx="415498" cy="369332"/>
            </a:xfrm>
            <a:prstGeom prst="rect">
              <a:avLst/>
            </a:prstGeom>
            <a:noFill/>
          </p:spPr>
          <p:txBody>
            <a:bodyPr wrap="none" rtlCol="0">
              <a:spAutoFit/>
            </a:bodyPr>
            <a:lstStyle/>
            <a:p>
              <a:r>
                <a:rPr lang="en-US" altLang="ja-JP" dirty="0">
                  <a:solidFill>
                    <a:srgbClr val="FF0000"/>
                  </a:solidFill>
                  <a:latin typeface="Calibri" panose="020F0502020204030204" pitchFamily="34" charset="0"/>
                </a:rPr>
                <a:t>e+</a:t>
              </a:r>
              <a:endParaRPr kumimoji="1" lang="ja-JP" altLang="en-US" dirty="0">
                <a:solidFill>
                  <a:srgbClr val="FF0000"/>
                </a:solidFill>
                <a:latin typeface="Calibri" panose="020F0502020204030204" pitchFamily="34" charset="0"/>
              </a:endParaRPr>
            </a:p>
          </p:txBody>
        </p:sp>
        <p:pic>
          <p:nvPicPr>
            <p:cNvPr id="35" name="Picture 8" descr="ILDhall2s">
              <a:extLst>
                <a:ext uri="{FF2B5EF4-FFF2-40B4-BE49-F238E27FC236}">
                  <a16:creationId xmlns:a16="http://schemas.microsoft.com/office/drawing/2014/main" id="{B8A8C64F-4EA7-0697-C6B5-C2ED92FC64C1}"/>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74281" y="2707037"/>
              <a:ext cx="728400" cy="514991"/>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36" name="直線コネクタ 35">
              <a:extLst>
                <a:ext uri="{FF2B5EF4-FFF2-40B4-BE49-F238E27FC236}">
                  <a16:creationId xmlns:a16="http://schemas.microsoft.com/office/drawing/2014/main" id="{B11B2FC4-5792-D2DF-5F76-6BF03C64111B}"/>
                </a:ext>
              </a:extLst>
            </p:cNvPr>
            <p:cNvCxnSpPr>
              <a:cxnSpLocks/>
            </p:cNvCxnSpPr>
            <p:nvPr/>
          </p:nvCxnSpPr>
          <p:spPr>
            <a:xfrm>
              <a:off x="4511638" y="2547295"/>
              <a:ext cx="1008483" cy="229524"/>
            </a:xfrm>
            <a:prstGeom prst="line">
              <a:avLst/>
            </a:prstGeom>
            <a:ln>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47" name="テキスト ボックス 46">
            <a:extLst>
              <a:ext uri="{FF2B5EF4-FFF2-40B4-BE49-F238E27FC236}">
                <a16:creationId xmlns:a16="http://schemas.microsoft.com/office/drawing/2014/main" id="{0A41E805-C2F2-7F78-1837-BF182CC36811}"/>
              </a:ext>
            </a:extLst>
          </p:cNvPr>
          <p:cNvSpPr txBox="1"/>
          <p:nvPr/>
        </p:nvSpPr>
        <p:spPr>
          <a:xfrm>
            <a:off x="8662937" y="4965423"/>
            <a:ext cx="3003926" cy="1200329"/>
          </a:xfrm>
          <a:prstGeom prst="rect">
            <a:avLst/>
          </a:prstGeom>
          <a:noFill/>
        </p:spPr>
        <p:txBody>
          <a:bodyPr wrap="square">
            <a:spAutoFit/>
          </a:bodyPr>
          <a:lstStyle/>
          <a:p>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LC vision includes all</a:t>
            </a:r>
            <a:r>
              <a:rPr lang="ja-JP" altLang="en-US" sz="1800" b="1" i="0" u="none" strike="noStrike" baseline="0" dirty="0">
                <a:solidFill>
                  <a:srgbClr val="000000"/>
                </a:solidFill>
                <a:latin typeface="游ゴシック" panose="020B0400000000000000" pitchFamily="50" charset="-128"/>
                <a:ea typeface="游ゴシック" panose="020B0400000000000000" pitchFamily="50" charset="-128"/>
              </a:rPr>
              <a:t>　</a:t>
            </a:r>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linear collider such as CLIC</a:t>
            </a:r>
            <a:r>
              <a:rPr lang="en-US" altLang="ja-JP" dirty="0">
                <a:solidFill>
                  <a:srgbClr val="000000"/>
                </a:solidFill>
                <a:latin typeface="游ゴシック" panose="020B0400000000000000" pitchFamily="50" charset="-128"/>
                <a:ea typeface="游ゴシック" panose="020B0400000000000000" pitchFamily="50" charset="-128"/>
              </a:rPr>
              <a:t>, </a:t>
            </a:r>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C</a:t>
            </a:r>
            <a:r>
              <a:rPr lang="en-US" altLang="ja-JP" sz="1800" b="1" i="0" u="none" strike="noStrike" baseline="30000" dirty="0">
                <a:solidFill>
                  <a:srgbClr val="000000"/>
                </a:solidFill>
                <a:latin typeface="游ゴシック" panose="020B0400000000000000" pitchFamily="50" charset="-128"/>
                <a:ea typeface="游ゴシック" panose="020B0400000000000000" pitchFamily="50" charset="-128"/>
              </a:rPr>
              <a:t>3</a:t>
            </a:r>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 </a:t>
            </a:r>
          </a:p>
          <a:p>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HELEN,</a:t>
            </a:r>
            <a:r>
              <a:rPr lang="ja-JP" altLang="en-US" b="1" dirty="0">
                <a:solidFill>
                  <a:srgbClr val="000000"/>
                </a:solidFill>
                <a:latin typeface="游ゴシック" panose="020B0400000000000000" pitchFamily="50" charset="-128"/>
                <a:ea typeface="游ゴシック" panose="020B0400000000000000" pitchFamily="50" charset="-128"/>
              </a:rPr>
              <a:t> </a:t>
            </a:r>
            <a:r>
              <a:rPr lang="en-US" altLang="ja-JP" sz="1800" b="1" i="0" u="none" strike="noStrike" baseline="0" dirty="0" err="1">
                <a:solidFill>
                  <a:srgbClr val="000000"/>
                </a:solidFill>
                <a:latin typeface="游ゴシック" panose="020B0400000000000000" pitchFamily="50" charset="-128"/>
                <a:ea typeface="游ゴシック" panose="020B0400000000000000" pitchFamily="50" charset="-128"/>
              </a:rPr>
              <a:t>HALHF,Plasma</a:t>
            </a:r>
            <a:r>
              <a:rPr lang="en-US" altLang="ja-JP" sz="1800" b="1" i="0" u="none" strike="noStrike" baseline="0" dirty="0">
                <a:solidFill>
                  <a:srgbClr val="000000"/>
                </a:solidFill>
                <a:latin typeface="游ゴシック" panose="020B0400000000000000" pitchFamily="50" charset="-128"/>
                <a:ea typeface="游ゴシック" panose="020B0400000000000000" pitchFamily="50" charset="-128"/>
              </a:rPr>
              <a:t> </a:t>
            </a:r>
            <a:endParaRPr lang="ja-JP" altLang="en-US" dirty="0"/>
          </a:p>
        </p:txBody>
      </p:sp>
      <p:sp>
        <p:nvSpPr>
          <p:cNvPr id="49" name="テキスト ボックス 48">
            <a:extLst>
              <a:ext uri="{FF2B5EF4-FFF2-40B4-BE49-F238E27FC236}">
                <a16:creationId xmlns:a16="http://schemas.microsoft.com/office/drawing/2014/main" id="{E45A0C46-10AB-2C1E-F57E-066195E46064}"/>
              </a:ext>
            </a:extLst>
          </p:cNvPr>
          <p:cNvSpPr txBox="1"/>
          <p:nvPr/>
        </p:nvSpPr>
        <p:spPr>
          <a:xfrm>
            <a:off x="5129948" y="4981905"/>
            <a:ext cx="2904569" cy="1200329"/>
          </a:xfrm>
          <a:prstGeom prst="rect">
            <a:avLst/>
          </a:prstGeom>
          <a:noFill/>
        </p:spPr>
        <p:txBody>
          <a:bodyPr wrap="square">
            <a:spAutoFit/>
          </a:bodyPr>
          <a:lstStyle/>
          <a:p>
            <a:r>
              <a:rPr lang="en-US" altLang="ja-JP" sz="1800" b="0" i="0" u="none" strike="noStrike" baseline="0" dirty="0">
                <a:solidFill>
                  <a:srgbClr val="000000"/>
                </a:solidFill>
                <a:latin typeface="Arial" panose="020B0604020202020204" pitchFamily="34" charset="0"/>
                <a:ea typeface="游ゴシック" panose="020B0400000000000000" pitchFamily="50" charset="-128"/>
                <a:cs typeface="Arial" panose="020B0604020202020204" pitchFamily="34" charset="0"/>
              </a:rPr>
              <a:t>ILC250 focuses on </a:t>
            </a:r>
          </a:p>
          <a:p>
            <a:r>
              <a:rPr lang="en-US" altLang="ja-JP" sz="1800" b="0" i="0" u="none" strike="noStrike" baseline="0" dirty="0">
                <a:solidFill>
                  <a:srgbClr val="000000"/>
                </a:solidFill>
                <a:latin typeface="Arial" panose="020B0604020202020204" pitchFamily="34" charset="0"/>
                <a:ea typeface="游ゴシック" panose="020B0400000000000000" pitchFamily="50" charset="-128"/>
                <a:cs typeface="Arial" panose="020B0604020202020204" pitchFamily="34" charset="0"/>
              </a:rPr>
              <a:t>Higgs Factory; </a:t>
            </a:r>
          </a:p>
          <a:p>
            <a:r>
              <a:rPr lang="en-US" altLang="ja-JP" sz="1800" b="1" i="0" u="none" strike="noStrike" baseline="0" dirty="0">
                <a:solidFill>
                  <a:srgbClr val="FF0000"/>
                </a:solidFill>
                <a:latin typeface="Arial" panose="020B0604020202020204" pitchFamily="34" charset="0"/>
                <a:ea typeface="游ゴシック" panose="020B0400000000000000" pitchFamily="50" charset="-128"/>
                <a:cs typeface="Arial" panose="020B0604020202020204" pitchFamily="34" charset="0"/>
              </a:rPr>
              <a:t>Length becomes 20km </a:t>
            </a:r>
            <a:endParaRPr lang="en-US" altLang="ja-JP" sz="1800" b="0" i="0" u="none" strike="noStrike" baseline="0" dirty="0">
              <a:solidFill>
                <a:srgbClr val="FF0000"/>
              </a:solidFill>
              <a:latin typeface="Arial" panose="020B0604020202020204" pitchFamily="34" charset="0"/>
              <a:ea typeface="游ゴシック" panose="020B0400000000000000" pitchFamily="50" charset="-128"/>
              <a:cs typeface="Arial" panose="020B0604020202020204" pitchFamily="34" charset="0"/>
            </a:endParaRPr>
          </a:p>
          <a:p>
            <a:r>
              <a:rPr lang="en-US" altLang="ja-JP" sz="1800" b="0" i="0" u="none" strike="noStrike" baseline="0" dirty="0">
                <a:solidFill>
                  <a:srgbClr val="000000"/>
                </a:solidFill>
                <a:latin typeface="Arial" panose="020B0604020202020204" pitchFamily="34" charset="0"/>
                <a:ea typeface="游ゴシック" panose="020B0400000000000000" pitchFamily="50" charset="-128"/>
                <a:cs typeface="Arial" panose="020B0604020202020204" pitchFamily="34" charset="0"/>
              </a:rPr>
              <a:t>Shorter than LHC </a:t>
            </a:r>
            <a:endParaRPr lang="ja-JP" altLang="en-US" dirty="0">
              <a:latin typeface="Arial" panose="020B0604020202020204" pitchFamily="34" charset="0"/>
              <a:cs typeface="Arial" panose="020B0604020202020204" pitchFamily="34" charset="0"/>
            </a:endParaRPr>
          </a:p>
        </p:txBody>
      </p:sp>
      <p:sp>
        <p:nvSpPr>
          <p:cNvPr id="50" name="テキスト ボックス 49">
            <a:extLst>
              <a:ext uri="{FF2B5EF4-FFF2-40B4-BE49-F238E27FC236}">
                <a16:creationId xmlns:a16="http://schemas.microsoft.com/office/drawing/2014/main" id="{99F5DCE0-CDEA-497D-36A5-2D67083CA871}"/>
              </a:ext>
            </a:extLst>
          </p:cNvPr>
          <p:cNvSpPr txBox="1"/>
          <p:nvPr/>
        </p:nvSpPr>
        <p:spPr>
          <a:xfrm>
            <a:off x="5156948" y="1195397"/>
            <a:ext cx="4393639" cy="461665"/>
          </a:xfrm>
          <a:prstGeom prst="rect">
            <a:avLst/>
          </a:prstGeom>
          <a:solidFill>
            <a:srgbClr val="FFFF00"/>
          </a:solidFill>
        </p:spPr>
        <p:txBody>
          <a:bodyPr wrap="none" rtlCol="0">
            <a:spAutoFit/>
          </a:bodyPr>
          <a:lstStyle/>
          <a:p>
            <a:r>
              <a:rPr kumimoji="1" lang="en-US" altLang="ja-JP" sz="2400" b="1" dirty="0"/>
              <a:t>ILC (International Linear Collider)</a:t>
            </a:r>
            <a:endParaRPr kumimoji="1" lang="ja-JP" altLang="en-US" sz="2400" b="1" dirty="0"/>
          </a:p>
        </p:txBody>
      </p:sp>
      <p:sp>
        <p:nvSpPr>
          <p:cNvPr id="54" name="テキスト ボックス 53">
            <a:extLst>
              <a:ext uri="{FF2B5EF4-FFF2-40B4-BE49-F238E27FC236}">
                <a16:creationId xmlns:a16="http://schemas.microsoft.com/office/drawing/2014/main" id="{970A00F2-B5D0-0E94-61AF-C67EC140D04E}"/>
              </a:ext>
            </a:extLst>
          </p:cNvPr>
          <p:cNvSpPr txBox="1"/>
          <p:nvPr/>
        </p:nvSpPr>
        <p:spPr>
          <a:xfrm>
            <a:off x="5471014" y="6330893"/>
            <a:ext cx="5965471" cy="369332"/>
          </a:xfrm>
          <a:prstGeom prst="rect">
            <a:avLst/>
          </a:prstGeom>
          <a:solidFill>
            <a:schemeClr val="accent5">
              <a:lumMod val="20000"/>
              <a:lumOff val="80000"/>
            </a:schemeClr>
          </a:solidFill>
        </p:spPr>
        <p:txBody>
          <a:bodyPr wrap="square" rtlCol="0">
            <a:spAutoFit/>
          </a:bodyPr>
          <a:lstStyle/>
          <a:p>
            <a:r>
              <a:rPr kumimoji="1" lang="ja-JP" altLang="en-US" b="1" dirty="0">
                <a:solidFill>
                  <a:srgbClr val="FF0000"/>
                </a:solidFill>
              </a:rPr>
              <a:t>本発表では</a:t>
            </a:r>
            <a:r>
              <a:rPr kumimoji="1" lang="en-US" altLang="ja-JP" b="1" dirty="0">
                <a:solidFill>
                  <a:srgbClr val="FF0000"/>
                </a:solidFill>
              </a:rPr>
              <a:t>ILC250</a:t>
            </a:r>
            <a:r>
              <a:rPr kumimoji="1" lang="ja-JP" altLang="en-US" b="1" dirty="0">
                <a:solidFill>
                  <a:srgbClr val="FF0000"/>
                </a:solidFill>
              </a:rPr>
              <a:t>に関する加速器</a:t>
            </a:r>
            <a:r>
              <a:rPr kumimoji="1" lang="en-US" altLang="ja-JP" b="1" dirty="0">
                <a:solidFill>
                  <a:srgbClr val="FF0000"/>
                </a:solidFill>
              </a:rPr>
              <a:t>R&amp;D</a:t>
            </a:r>
            <a:r>
              <a:rPr kumimoji="1" lang="ja-JP" altLang="en-US" b="1" dirty="0">
                <a:solidFill>
                  <a:srgbClr val="FF0000"/>
                </a:solidFill>
              </a:rPr>
              <a:t>について発表する。</a:t>
            </a:r>
            <a:r>
              <a:rPr kumimoji="1" lang="en-US" altLang="ja-JP" b="1" dirty="0">
                <a:solidFill>
                  <a:srgbClr val="FF0000"/>
                </a:solidFill>
              </a:rPr>
              <a:t> </a:t>
            </a:r>
            <a:endParaRPr kumimoji="1" lang="ja-JP" altLang="en-US" b="1" dirty="0">
              <a:solidFill>
                <a:srgbClr val="FF0000"/>
              </a:solidFill>
            </a:endParaRPr>
          </a:p>
        </p:txBody>
      </p:sp>
      <p:sp>
        <p:nvSpPr>
          <p:cNvPr id="4" name="テキスト ボックス 3">
            <a:extLst>
              <a:ext uri="{FF2B5EF4-FFF2-40B4-BE49-F238E27FC236}">
                <a16:creationId xmlns:a16="http://schemas.microsoft.com/office/drawing/2014/main" id="{3D8A35D1-CAA6-4C82-D304-5999112810FC}"/>
              </a:ext>
            </a:extLst>
          </p:cNvPr>
          <p:cNvSpPr txBox="1"/>
          <p:nvPr/>
        </p:nvSpPr>
        <p:spPr>
          <a:xfrm>
            <a:off x="9688597" y="1300829"/>
            <a:ext cx="1508233" cy="369332"/>
          </a:xfrm>
          <a:prstGeom prst="rect">
            <a:avLst/>
          </a:prstGeom>
          <a:noFill/>
        </p:spPr>
        <p:txBody>
          <a:bodyPr wrap="none" rtlCol="0">
            <a:spAutoFit/>
          </a:bodyPr>
          <a:lstStyle/>
          <a:p>
            <a:r>
              <a:rPr kumimoji="1" lang="en-US" altLang="ja-JP" dirty="0"/>
              <a:t>Global project</a:t>
            </a:r>
            <a:endParaRPr kumimoji="1" lang="ja-JP" altLang="en-US" dirty="0"/>
          </a:p>
        </p:txBody>
      </p:sp>
      <p:sp>
        <p:nvSpPr>
          <p:cNvPr id="18" name="テキスト ボックス 17">
            <a:extLst>
              <a:ext uri="{FF2B5EF4-FFF2-40B4-BE49-F238E27FC236}">
                <a16:creationId xmlns:a16="http://schemas.microsoft.com/office/drawing/2014/main" id="{6757DE92-47A4-01E3-FAB0-AB0EC1180593}"/>
              </a:ext>
            </a:extLst>
          </p:cNvPr>
          <p:cNvSpPr txBox="1"/>
          <p:nvPr/>
        </p:nvSpPr>
        <p:spPr>
          <a:xfrm>
            <a:off x="5691528" y="1761743"/>
            <a:ext cx="4987071" cy="369332"/>
          </a:xfrm>
          <a:prstGeom prst="rect">
            <a:avLst/>
          </a:prstGeom>
          <a:noFill/>
        </p:spPr>
        <p:txBody>
          <a:bodyPr wrap="none" rtlCol="0">
            <a:spAutoFit/>
          </a:bodyPr>
          <a:lstStyle/>
          <a:p>
            <a:r>
              <a:rPr kumimoji="1" lang="en-US" altLang="ja-JP" dirty="0"/>
              <a:t>Merit :Extendibility for higher energy than 250 GeV</a:t>
            </a:r>
            <a:endParaRPr kumimoji="1" lang="ja-JP" altLang="en-US" dirty="0"/>
          </a:p>
        </p:txBody>
      </p:sp>
      <p:sp>
        <p:nvSpPr>
          <p:cNvPr id="19" name="テキスト ボックス 18">
            <a:extLst>
              <a:ext uri="{FF2B5EF4-FFF2-40B4-BE49-F238E27FC236}">
                <a16:creationId xmlns:a16="http://schemas.microsoft.com/office/drawing/2014/main" id="{3E7C661B-3DE0-510B-AED5-1ED4EC4E432E}"/>
              </a:ext>
            </a:extLst>
          </p:cNvPr>
          <p:cNvSpPr txBox="1"/>
          <p:nvPr/>
        </p:nvSpPr>
        <p:spPr>
          <a:xfrm>
            <a:off x="5264310" y="643911"/>
            <a:ext cx="2440092" cy="461665"/>
          </a:xfrm>
          <a:prstGeom prst="rect">
            <a:avLst/>
          </a:prstGeom>
          <a:solidFill>
            <a:schemeClr val="bg1"/>
          </a:solidFill>
        </p:spPr>
        <p:txBody>
          <a:bodyPr wrap="none" rtlCol="0">
            <a:spAutoFit/>
          </a:bodyPr>
          <a:lstStyle/>
          <a:p>
            <a:pPr marL="342900" indent="-342900">
              <a:buFont typeface="Arial" panose="020B0604020202020204" pitchFamily="34" charset="0"/>
              <a:buChar char="•"/>
            </a:pPr>
            <a:r>
              <a:rPr kumimoji="1" lang="en-US" altLang="ja-JP" sz="2400" b="1" dirty="0">
                <a:solidFill>
                  <a:srgbClr val="FF0000"/>
                </a:solidFill>
              </a:rPr>
              <a:t>Linear Collider </a:t>
            </a:r>
            <a:endParaRPr kumimoji="1" lang="ja-JP" altLang="en-US" sz="2400" b="1" dirty="0">
              <a:solidFill>
                <a:srgbClr val="FF0000"/>
              </a:solidFill>
            </a:endParaRPr>
          </a:p>
        </p:txBody>
      </p:sp>
      <p:sp>
        <p:nvSpPr>
          <p:cNvPr id="20" name="テキスト ボックス 19">
            <a:extLst>
              <a:ext uri="{FF2B5EF4-FFF2-40B4-BE49-F238E27FC236}">
                <a16:creationId xmlns:a16="http://schemas.microsoft.com/office/drawing/2014/main" id="{D13D1124-70F7-4D5A-7D11-BFA9620AAC2F}"/>
              </a:ext>
            </a:extLst>
          </p:cNvPr>
          <p:cNvSpPr txBox="1"/>
          <p:nvPr/>
        </p:nvSpPr>
        <p:spPr>
          <a:xfrm>
            <a:off x="417061" y="608959"/>
            <a:ext cx="2626488" cy="461665"/>
          </a:xfrm>
          <a:prstGeom prst="rect">
            <a:avLst/>
          </a:prstGeom>
          <a:solidFill>
            <a:schemeClr val="bg1"/>
          </a:solidFill>
        </p:spPr>
        <p:txBody>
          <a:bodyPr wrap="none" rtlCol="0">
            <a:spAutoFit/>
          </a:bodyPr>
          <a:lstStyle/>
          <a:p>
            <a:pPr marL="342900" indent="-342900">
              <a:buFont typeface="Arial" panose="020B0604020202020204" pitchFamily="34" charset="0"/>
              <a:buChar char="•"/>
            </a:pPr>
            <a:r>
              <a:rPr kumimoji="1" lang="en-US" altLang="ja-JP" sz="2400" b="1" dirty="0">
                <a:solidFill>
                  <a:srgbClr val="FF0000"/>
                </a:solidFill>
              </a:rPr>
              <a:t>Circular Collider </a:t>
            </a:r>
            <a:endParaRPr kumimoji="1" lang="ja-JP" altLang="en-US" sz="2400" b="1" dirty="0">
              <a:solidFill>
                <a:srgbClr val="FF0000"/>
              </a:solidFill>
            </a:endParaRPr>
          </a:p>
        </p:txBody>
      </p:sp>
      <p:cxnSp>
        <p:nvCxnSpPr>
          <p:cNvPr id="22" name="直線コネクタ 21">
            <a:extLst>
              <a:ext uri="{FF2B5EF4-FFF2-40B4-BE49-F238E27FC236}">
                <a16:creationId xmlns:a16="http://schemas.microsoft.com/office/drawing/2014/main" id="{92365B71-94DD-1318-C1BB-AD7338338A43}"/>
              </a:ext>
            </a:extLst>
          </p:cNvPr>
          <p:cNvCxnSpPr/>
          <p:nvPr/>
        </p:nvCxnSpPr>
        <p:spPr>
          <a:xfrm>
            <a:off x="4954413" y="839791"/>
            <a:ext cx="0" cy="5902519"/>
          </a:xfrm>
          <a:prstGeom prst="line">
            <a:avLst/>
          </a:prstGeom>
          <a:ln>
            <a:prstDash val="dash"/>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7" name="テキスト ボックス 6">
            <a:extLst>
              <a:ext uri="{FF2B5EF4-FFF2-40B4-BE49-F238E27FC236}">
                <a16:creationId xmlns:a16="http://schemas.microsoft.com/office/drawing/2014/main" id="{9FD9B4B8-5EB2-A281-F962-F686D222D109}"/>
              </a:ext>
            </a:extLst>
          </p:cNvPr>
          <p:cNvSpPr txBox="1"/>
          <p:nvPr/>
        </p:nvSpPr>
        <p:spPr>
          <a:xfrm>
            <a:off x="356653" y="6441759"/>
            <a:ext cx="4287862" cy="461665"/>
          </a:xfrm>
          <a:prstGeom prst="rect">
            <a:avLst/>
          </a:prstGeom>
          <a:noFill/>
        </p:spPr>
        <p:txBody>
          <a:bodyPr wrap="square">
            <a:spAutoFit/>
          </a:bodyPr>
          <a:lstStyle/>
          <a:p>
            <a:r>
              <a:rPr lang="en-US" altLang="ja-JP" sz="1200" b="0" i="0" u="none" strike="noStrike" baseline="0" dirty="0">
                <a:latin typeface="NotoSansCJKtc-DemiLight"/>
              </a:rPr>
              <a:t>Frank Zimmermann</a:t>
            </a:r>
            <a:r>
              <a:rPr lang="en-US" altLang="ja-JP" sz="1200" dirty="0">
                <a:latin typeface="NotoSansCJKtc-DemiLight"/>
              </a:rPr>
              <a:t>, CERN, </a:t>
            </a:r>
            <a:r>
              <a:rPr lang="en-US" altLang="ja-JP" sz="1200" b="0" i="0" u="none" strike="noStrike" baseline="0" dirty="0">
                <a:latin typeface="NotoSansCJKtc-DemiLight"/>
              </a:rPr>
              <a:t>“Highlights from the future Circular Collider feasibility study and path to construction</a:t>
            </a:r>
            <a:r>
              <a:rPr lang="en-US" altLang="ja-JP" sz="1200" b="0" i="0" u="none" strike="noStrike" baseline="0" dirty="0">
                <a:latin typeface="NotoSansCJKtc-Medium"/>
              </a:rPr>
              <a:t>” </a:t>
            </a:r>
            <a:r>
              <a:rPr lang="en-US" altLang="ja-JP" sz="1200" dirty="0"/>
              <a:t>IPAC’25, Friday</a:t>
            </a:r>
          </a:p>
        </p:txBody>
      </p:sp>
      <p:sp>
        <p:nvSpPr>
          <p:cNvPr id="6" name="テキスト ボックス 5">
            <a:extLst>
              <a:ext uri="{FF2B5EF4-FFF2-40B4-BE49-F238E27FC236}">
                <a16:creationId xmlns:a16="http://schemas.microsoft.com/office/drawing/2014/main" id="{14A34156-5D66-4FC8-BA02-FA180605B9B9}"/>
              </a:ext>
            </a:extLst>
          </p:cNvPr>
          <p:cNvSpPr txBox="1"/>
          <p:nvPr/>
        </p:nvSpPr>
        <p:spPr>
          <a:xfrm>
            <a:off x="3574484" y="5695043"/>
            <a:ext cx="1338828" cy="646331"/>
          </a:xfrm>
          <a:prstGeom prst="rect">
            <a:avLst/>
          </a:prstGeom>
          <a:noFill/>
          <a:ln>
            <a:solidFill>
              <a:srgbClr val="FF0000"/>
            </a:solidFill>
          </a:ln>
        </p:spPr>
        <p:txBody>
          <a:bodyPr wrap="none" rtlCol="0">
            <a:spAutoFit/>
          </a:bodyPr>
          <a:lstStyle/>
          <a:p>
            <a:r>
              <a:rPr kumimoji="1" lang="ja-JP" altLang="en-US" dirty="0"/>
              <a:t>放射光ロス</a:t>
            </a:r>
            <a:endParaRPr kumimoji="1" lang="en-US" altLang="ja-JP" dirty="0"/>
          </a:p>
          <a:p>
            <a:r>
              <a:rPr kumimoji="1" lang="en-US" altLang="ja-JP" dirty="0"/>
              <a:t>=100MW</a:t>
            </a:r>
            <a:endParaRPr kumimoji="1" lang="ja-JP" altLang="en-US" dirty="0"/>
          </a:p>
        </p:txBody>
      </p:sp>
      <p:sp>
        <p:nvSpPr>
          <p:cNvPr id="8" name="テキスト ボックス 7">
            <a:extLst>
              <a:ext uri="{FF2B5EF4-FFF2-40B4-BE49-F238E27FC236}">
                <a16:creationId xmlns:a16="http://schemas.microsoft.com/office/drawing/2014/main" id="{4AB4E353-E704-119A-942E-7CB89F60969B}"/>
              </a:ext>
            </a:extLst>
          </p:cNvPr>
          <p:cNvSpPr txBox="1"/>
          <p:nvPr/>
        </p:nvSpPr>
        <p:spPr>
          <a:xfrm>
            <a:off x="2427508" y="391287"/>
            <a:ext cx="7160935"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ヒッグス粒子生成には</a:t>
            </a:r>
            <a:r>
              <a:rPr kumimoji="1" lang="en-US" altLang="ja-JP" dirty="0">
                <a:latin typeface="メイリオ" panose="020B0604030504040204" pitchFamily="50" charset="-128"/>
                <a:ea typeface="メイリオ" panose="020B0604030504040204" pitchFamily="50" charset="-128"/>
              </a:rPr>
              <a:t>250GeV</a:t>
            </a:r>
            <a:r>
              <a:rPr kumimoji="1" lang="ja-JP" altLang="en-US" dirty="0">
                <a:latin typeface="メイリオ" panose="020B0604030504040204" pitchFamily="50" charset="-128"/>
                <a:ea typeface="メイリオ" panose="020B0604030504040204" pitchFamily="50" charset="-128"/>
              </a:rPr>
              <a:t>以上の重心エネルギー</a:t>
            </a:r>
            <a:r>
              <a:rPr kumimoji="1" lang="en-US" altLang="ja-JP" dirty="0">
                <a:latin typeface="メイリオ" panose="020B0604030504040204" pitchFamily="50" charset="-128"/>
                <a:ea typeface="メイリオ" panose="020B0604030504040204" pitchFamily="50" charset="-128"/>
              </a:rPr>
              <a:t>(CM)</a:t>
            </a:r>
            <a:r>
              <a:rPr kumimoji="1" lang="ja-JP" altLang="en-US" dirty="0">
                <a:latin typeface="メイリオ" panose="020B0604030504040204" pitchFamily="50" charset="-128"/>
                <a:ea typeface="メイリオ" panose="020B0604030504040204" pitchFamily="50" charset="-128"/>
              </a:rPr>
              <a:t>が必要。</a:t>
            </a:r>
          </a:p>
        </p:txBody>
      </p:sp>
    </p:spTree>
    <p:extLst>
      <p:ext uri="{BB962C8B-B14F-4D97-AF65-F5344CB8AC3E}">
        <p14:creationId xmlns:p14="http://schemas.microsoft.com/office/powerpoint/2010/main" val="92197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a:xfrm>
            <a:off x="10976139" y="6516517"/>
            <a:ext cx="2133600" cy="365125"/>
          </a:xfrm>
        </p:spPr>
        <p:txBody>
          <a:bodyPr/>
          <a:lstStyle/>
          <a:p>
            <a:pPr algn="ctr"/>
            <a:fld id="{DC0A8B60-5C01-C045-B858-59631D469114}" type="slidenum">
              <a:rPr kumimoji="1" lang="ja-JP" altLang="en-US" smtClean="0">
                <a:latin typeface="Calibri"/>
                <a:ea typeface="ＭＳ Ｐゴシック"/>
              </a:rPr>
              <a:pPr algn="ctr"/>
              <a:t>32</a:t>
            </a:fld>
            <a:endParaRPr kumimoji="1" lang="ja-JP" altLang="en-US" dirty="0">
              <a:latin typeface="Calibri"/>
              <a:ea typeface="ＭＳ Ｐゴシック"/>
            </a:endParaRPr>
          </a:p>
        </p:txBody>
      </p:sp>
      <p:sp>
        <p:nvSpPr>
          <p:cNvPr id="38" name="正方形/長方形 37"/>
          <p:cNvSpPr/>
          <p:nvPr/>
        </p:nvSpPr>
        <p:spPr>
          <a:xfrm rot="20646862">
            <a:off x="316267" y="1603218"/>
            <a:ext cx="7866509" cy="3032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4580" name="Picture 5" descr="OT0105H.jpg"/>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bwMode="auto">
          <a:xfrm>
            <a:off x="1249534" y="129073"/>
            <a:ext cx="8715375" cy="325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Box 9"/>
          <p:cNvSpPr txBox="1">
            <a:spLocks noChangeArrowheads="1"/>
          </p:cNvSpPr>
          <p:nvPr/>
        </p:nvSpPr>
        <p:spPr bwMode="auto">
          <a:xfrm>
            <a:off x="6808771" y="473509"/>
            <a:ext cx="1235456" cy="5232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Source:</a:t>
            </a:r>
          </a:p>
          <a:p>
            <a:pPr defTabSz="457016"/>
            <a:r>
              <a:rPr lang="ja-JP" altLang="en-US" sz="1400" dirty="0">
                <a:solidFill>
                  <a:srgbClr val="0000CC"/>
                </a:solidFill>
                <a:latin typeface="メイリオ" panose="020B0604030504040204" pitchFamily="50" charset="-128"/>
                <a:ea typeface="メイリオ" panose="020B0604030504040204" pitchFamily="50" charset="-128"/>
              </a:rPr>
              <a:t>偏極</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rot="20646862">
            <a:off x="3184662" y="2259406"/>
            <a:ext cx="7866509" cy="3032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4584" name="TextBox 15"/>
          <p:cNvSpPr txBox="1">
            <a:spLocks noChangeArrowheads="1"/>
          </p:cNvSpPr>
          <p:nvPr/>
        </p:nvSpPr>
        <p:spPr bwMode="auto">
          <a:xfrm>
            <a:off x="3847639" y="2577423"/>
            <a:ext cx="1419852" cy="307766"/>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Source</a:t>
            </a:r>
          </a:p>
        </p:txBody>
      </p:sp>
      <p:sp>
        <p:nvSpPr>
          <p:cNvPr id="24593" name="TextBox 25"/>
          <p:cNvSpPr txBox="1">
            <a:spLocks noChangeArrowheads="1"/>
          </p:cNvSpPr>
          <p:nvPr/>
        </p:nvSpPr>
        <p:spPr bwMode="auto">
          <a:xfrm>
            <a:off x="764092" y="2927634"/>
            <a:ext cx="2887213" cy="276989"/>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srgbClr val="0000CC"/>
                </a:solidFill>
                <a:latin typeface="メイリオ" panose="020B0604030504040204" pitchFamily="50" charset="-128"/>
                <a:ea typeface="メイリオ" panose="020B0604030504040204" pitchFamily="50" charset="-128"/>
              </a:rPr>
              <a:t>e- Main </a:t>
            </a:r>
            <a:r>
              <a:rPr lang="en-US" sz="1200" dirty="0" err="1">
                <a:solidFill>
                  <a:srgbClr val="0000CC"/>
                </a:solidFill>
                <a:latin typeface="メイリオ" panose="020B0604030504040204" pitchFamily="50" charset="-128"/>
                <a:ea typeface="メイリオ" panose="020B0604030504040204" pitchFamily="50" charset="-128"/>
              </a:rPr>
              <a:t>Linac</a:t>
            </a:r>
            <a:r>
              <a:rPr lang="en-US" sz="1200" dirty="0">
                <a:solidFill>
                  <a:srgbClr val="0000CC"/>
                </a:solidFill>
                <a:latin typeface="メイリオ" panose="020B0604030504040204" pitchFamily="50" charset="-128"/>
                <a:ea typeface="メイリオ" panose="020B0604030504040204" pitchFamily="50" charset="-128"/>
              </a:rPr>
              <a:t> :</a:t>
            </a:r>
            <a:r>
              <a:rPr lang="ja-JP" altLang="en-US" sz="1200" dirty="0">
                <a:solidFill>
                  <a:srgbClr val="0000CC"/>
                </a:solidFill>
                <a:latin typeface="メイリオ" panose="020B0604030504040204" pitchFamily="50" charset="-128"/>
                <a:ea typeface="メイリオ" panose="020B0604030504040204" pitchFamily="50" charset="-128"/>
              </a:rPr>
              <a:t>加速 </a:t>
            </a:r>
            <a:r>
              <a:rPr lang="en-US" altLang="ja-JP" sz="1200" dirty="0">
                <a:solidFill>
                  <a:srgbClr val="0000CC"/>
                </a:solidFill>
                <a:latin typeface="メイリオ" panose="020B0604030504040204" pitchFamily="50" charset="-128"/>
                <a:ea typeface="メイリオ" panose="020B0604030504040204" pitchFamily="50" charset="-128"/>
              </a:rPr>
              <a:t>125 GeV</a:t>
            </a:r>
            <a:endParaRPr lang="en-GB" sz="1200" dirty="0">
              <a:solidFill>
                <a:srgbClr val="0000CC"/>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7460512" y="1757822"/>
            <a:ext cx="2360048" cy="97510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rot="20646862">
            <a:off x="1377653" y="816586"/>
            <a:ext cx="6703469" cy="22892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flipV="1">
            <a:off x="4595191" y="2175234"/>
            <a:ext cx="175277" cy="4512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598" name="TextBox 32"/>
          <p:cNvSpPr txBox="1">
            <a:spLocks noChangeArrowheads="1"/>
          </p:cNvSpPr>
          <p:nvPr/>
        </p:nvSpPr>
        <p:spPr bwMode="auto">
          <a:xfrm>
            <a:off x="8640536" y="1255830"/>
            <a:ext cx="1586040" cy="738654"/>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Main </a:t>
            </a:r>
            <a:r>
              <a:rPr lang="en-US" sz="1400" dirty="0" err="1">
                <a:solidFill>
                  <a:srgbClr val="0000CC"/>
                </a:solidFill>
                <a:latin typeface="メイリオ" panose="020B0604030504040204" pitchFamily="50" charset="-128"/>
                <a:ea typeface="メイリオ" panose="020B0604030504040204" pitchFamily="50" charset="-128"/>
              </a:rPr>
              <a:t>Liinac</a:t>
            </a:r>
            <a:r>
              <a:rPr lang="ja-JP" altLang="en-US" sz="1400" dirty="0">
                <a:solidFill>
                  <a:srgbClr val="0000CC"/>
                </a:solidFill>
                <a:latin typeface="メイリオ" panose="020B0604030504040204" pitchFamily="50" charset="-128"/>
                <a:ea typeface="メイリオ" panose="020B0604030504040204" pitchFamily="50" charset="-128"/>
              </a:rPr>
              <a:t>：</a:t>
            </a:r>
            <a:endParaRPr lang="en-US" sz="1400" dirty="0">
              <a:solidFill>
                <a:srgbClr val="0000CC"/>
              </a:solidFill>
              <a:latin typeface="メイリオ" panose="020B0604030504040204" pitchFamily="50" charset="-128"/>
              <a:ea typeface="メイリオ" panose="020B0604030504040204" pitchFamily="50" charset="-128"/>
            </a:endParaRPr>
          </a:p>
          <a:p>
            <a:pPr defTabSz="457016"/>
            <a:r>
              <a:rPr lang="ja-JP" altLang="en-US" sz="1400" dirty="0">
                <a:solidFill>
                  <a:srgbClr val="0000CC"/>
                </a:solidFill>
                <a:latin typeface="メイリオ" panose="020B0604030504040204" pitchFamily="50" charset="-128"/>
                <a:ea typeface="メイリオ" panose="020B0604030504040204" pitchFamily="50" charset="-128"/>
              </a:rPr>
              <a:t>加速 </a:t>
            </a:r>
            <a:r>
              <a:rPr lang="en-US" altLang="ja-JP" sz="1400" dirty="0">
                <a:solidFill>
                  <a:srgbClr val="0000CC"/>
                </a:solidFill>
                <a:latin typeface="メイリオ" panose="020B0604030504040204" pitchFamily="50" charset="-128"/>
                <a:ea typeface="メイリオ" panose="020B0604030504040204" pitchFamily="50" charset="-128"/>
              </a:rPr>
              <a:t>125 GeV</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24581" name="TextBox 6"/>
          <p:cNvSpPr txBox="1">
            <a:spLocks noChangeArrowheads="1"/>
          </p:cNvSpPr>
          <p:nvPr/>
        </p:nvSpPr>
        <p:spPr bwMode="auto">
          <a:xfrm>
            <a:off x="2054169" y="692452"/>
            <a:ext cx="2609992" cy="523210"/>
          </a:xfrm>
          <a:prstGeom prst="rect">
            <a:avLst/>
          </a:prstGeom>
          <a:solidFill>
            <a:schemeClr val="bg1"/>
          </a:solid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Damping Ring</a:t>
            </a:r>
            <a:r>
              <a:rPr lang="ja-JP" altLang="en-US" sz="1400" dirty="0">
                <a:solidFill>
                  <a:srgbClr val="0000CC"/>
                </a:solidFill>
                <a:latin typeface="メイリオ" panose="020B0604030504040204" pitchFamily="50" charset="-128"/>
                <a:ea typeface="メイリオ" panose="020B0604030504040204" pitchFamily="50" charset="-128"/>
              </a:rPr>
              <a:t> </a:t>
            </a:r>
            <a:r>
              <a:rPr lang="en-US" altLang="ja-JP" sz="1400" dirty="0">
                <a:solidFill>
                  <a:srgbClr val="0000CC"/>
                </a:solidFill>
                <a:latin typeface="メイリオ" panose="020B0604030504040204" pitchFamily="50" charset="-128"/>
                <a:ea typeface="メイリオ" panose="020B0604030504040204" pitchFamily="50" charset="-128"/>
              </a:rPr>
              <a:t>(a few GeV))</a:t>
            </a:r>
            <a:endParaRPr lang="en-US" sz="1400" dirty="0">
              <a:solidFill>
                <a:srgbClr val="0000CC"/>
              </a:solidFill>
              <a:latin typeface="メイリオ" panose="020B0604030504040204" pitchFamily="50" charset="-128"/>
              <a:ea typeface="メイリオ" panose="020B0604030504040204" pitchFamily="50" charset="-128"/>
            </a:endParaRPr>
          </a:p>
          <a:p>
            <a:pPr defTabSz="457016"/>
            <a:r>
              <a:rPr lang="ja-JP" altLang="en-US" sz="1400" dirty="0">
                <a:solidFill>
                  <a:srgbClr val="0000CC"/>
                </a:solidFill>
                <a:latin typeface="メイリオ" panose="020B0604030504040204" pitchFamily="50" charset="-128"/>
                <a:ea typeface="メイリオ" panose="020B0604030504040204" pitchFamily="50" charset="-128"/>
              </a:rPr>
              <a:t>：ビームを扁平に小さく</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556379" y="2442476"/>
            <a:ext cx="723275" cy="307777"/>
          </a:xfrm>
          <a:prstGeom prst="rect">
            <a:avLst/>
          </a:prstGeom>
          <a:noFill/>
        </p:spPr>
        <p:txBody>
          <a:bodyPr wrap="none" rtlCol="0">
            <a:spAutoFit/>
          </a:bodyPr>
          <a:lstStyle/>
          <a:p>
            <a:r>
              <a:rPr lang="ja-JP" altLang="en-US" sz="1400" dirty="0">
                <a:solidFill>
                  <a:srgbClr val="0000CC"/>
                </a:solidFill>
                <a:latin typeface="メイリオ" panose="020B0604030504040204" pitchFamily="50" charset="-128"/>
                <a:ea typeface="メイリオ" panose="020B0604030504040204" pitchFamily="50" charset="-128"/>
              </a:rPr>
              <a:t>衝突点</a:t>
            </a:r>
            <a:endParaRPr kumimoji="1" lang="ja-JP" altLang="en-US" sz="1400" dirty="0">
              <a:solidFill>
                <a:srgbClr val="0000CC"/>
              </a:solidFill>
              <a:latin typeface="メイリオ" panose="020B0604030504040204" pitchFamily="50" charset="-128"/>
              <a:ea typeface="メイリオ" panose="020B0604030504040204" pitchFamily="50" charset="-128"/>
            </a:endParaRPr>
          </a:p>
        </p:txBody>
      </p:sp>
      <p:sp>
        <p:nvSpPr>
          <p:cNvPr id="2" name="Title 1"/>
          <p:cNvSpPr>
            <a:spLocks noGrp="1"/>
          </p:cNvSpPr>
          <p:nvPr>
            <p:ph type="title"/>
          </p:nvPr>
        </p:nvSpPr>
        <p:spPr>
          <a:xfrm>
            <a:off x="3408317" y="131487"/>
            <a:ext cx="4513618" cy="403950"/>
          </a:xfrm>
          <a:solidFill>
            <a:schemeClr val="bg1"/>
          </a:solidFill>
        </p:spPr>
        <p:txBody>
          <a:bodyPr anchor="ctr">
            <a:noAutofit/>
          </a:bodyPr>
          <a:lstStyle/>
          <a:p>
            <a:pPr algn="ctr">
              <a:defRPr/>
            </a:pPr>
            <a:r>
              <a:rPr lang="en-US" altLang="ja-JP" sz="2800" b="0" dirty="0">
                <a:latin typeface="メイリオ" panose="020B0604030504040204" pitchFamily="50" charset="-128"/>
                <a:ea typeface="メイリオ" panose="020B0604030504040204" pitchFamily="50" charset="-128"/>
              </a:rPr>
              <a:t>ILC </a:t>
            </a:r>
            <a:r>
              <a:rPr lang="ja-JP" altLang="en-US" sz="2800" b="0" dirty="0">
                <a:latin typeface="メイリオ" panose="020B0604030504040204" pitchFamily="50" charset="-128"/>
                <a:ea typeface="メイリオ" panose="020B0604030504040204" pitchFamily="50" charset="-128"/>
              </a:rPr>
              <a:t>加速器の概要</a:t>
            </a:r>
            <a:endParaRPr lang="en-GB" sz="2800" b="0" dirty="0">
              <a:solidFill>
                <a:schemeClr val="bg1">
                  <a:lumMod val="65000"/>
                </a:schemeClr>
              </a:solidFill>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96CF80D8-B63A-54AA-64F6-A38B271FF3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79600" cy="881713"/>
          </a:xfrm>
          <a:prstGeom prst="rect">
            <a:avLst/>
          </a:prstGeom>
        </p:spPr>
      </p:pic>
      <p:pic>
        <p:nvPicPr>
          <p:cNvPr id="4" name="Picture 4" descr="tesla9cell.pdf">
            <a:extLst>
              <a:ext uri="{FF2B5EF4-FFF2-40B4-BE49-F238E27FC236}">
                <a16:creationId xmlns:a16="http://schemas.microsoft.com/office/drawing/2014/main" id="{F996664F-F930-7B1F-47F5-3E4CF79769F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24972" y="1499525"/>
            <a:ext cx="2249285" cy="692152"/>
          </a:xfrm>
          <a:prstGeom prst="rect">
            <a:avLst/>
          </a:prstGeom>
        </p:spPr>
      </p:pic>
      <p:cxnSp>
        <p:nvCxnSpPr>
          <p:cNvPr id="8" name="直線矢印コネクタ 7">
            <a:extLst>
              <a:ext uri="{FF2B5EF4-FFF2-40B4-BE49-F238E27FC236}">
                <a16:creationId xmlns:a16="http://schemas.microsoft.com/office/drawing/2014/main" id="{89777B16-17BD-236B-55BD-83785ED30342}"/>
              </a:ext>
            </a:extLst>
          </p:cNvPr>
          <p:cNvCxnSpPr>
            <a:cxnSpLocks/>
          </p:cNvCxnSpPr>
          <p:nvPr/>
        </p:nvCxnSpPr>
        <p:spPr>
          <a:xfrm>
            <a:off x="1834901" y="2169152"/>
            <a:ext cx="962087" cy="4082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174AA453-B872-2DE7-675D-18857AC082F0}"/>
              </a:ext>
            </a:extLst>
          </p:cNvPr>
          <p:cNvSpPr txBox="1"/>
          <p:nvPr/>
        </p:nvSpPr>
        <p:spPr>
          <a:xfrm>
            <a:off x="63500" y="1113765"/>
            <a:ext cx="2011293" cy="369332"/>
          </a:xfrm>
          <a:prstGeom prst="rect">
            <a:avLst/>
          </a:prstGeom>
          <a:noFill/>
        </p:spPr>
        <p:txBody>
          <a:bodyPr wrap="square">
            <a:spAutoFit/>
          </a:bodyPr>
          <a:lstStyle/>
          <a:p>
            <a:r>
              <a:rPr kumimoji="1" lang="ja-JP" altLang="en-US" sz="1800" dirty="0">
                <a:latin typeface="メイリオ" panose="020B0604030504040204" pitchFamily="50" charset="-128"/>
                <a:ea typeface="メイリオ" panose="020B0604030504040204" pitchFamily="50" charset="-128"/>
              </a:rPr>
              <a:t>超伝導加速空洞</a:t>
            </a:r>
            <a:endParaRPr lang="ja-JP" altLang="en-US" dirty="0">
              <a:latin typeface="メイリオ" panose="020B0604030504040204" pitchFamily="50" charset="-128"/>
              <a:ea typeface="メイリオ" panose="020B0604030504040204" pitchFamily="50" charset="-128"/>
            </a:endParaRPr>
          </a:p>
        </p:txBody>
      </p:sp>
      <p:grpSp>
        <p:nvGrpSpPr>
          <p:cNvPr id="19" name="グループ化 18">
            <a:extLst>
              <a:ext uri="{FF2B5EF4-FFF2-40B4-BE49-F238E27FC236}">
                <a16:creationId xmlns:a16="http://schemas.microsoft.com/office/drawing/2014/main" id="{2C408148-5931-27C7-115F-71849B9C05BD}"/>
              </a:ext>
            </a:extLst>
          </p:cNvPr>
          <p:cNvGrpSpPr/>
          <p:nvPr/>
        </p:nvGrpSpPr>
        <p:grpSpPr>
          <a:xfrm>
            <a:off x="0" y="5403074"/>
            <a:ext cx="11741056" cy="1323439"/>
            <a:chOff x="-49059" y="5171479"/>
            <a:chExt cx="11741056" cy="1323439"/>
          </a:xfrm>
        </p:grpSpPr>
        <p:sp>
          <p:nvSpPr>
            <p:cNvPr id="12" name="テキスト ボックス 11"/>
            <p:cNvSpPr txBox="1"/>
            <p:nvPr/>
          </p:nvSpPr>
          <p:spPr>
            <a:xfrm>
              <a:off x="5464087" y="5291872"/>
              <a:ext cx="6227910" cy="1169551"/>
            </a:xfrm>
            <a:prstGeom prst="rect">
              <a:avLst/>
            </a:prstGeom>
            <a:noFill/>
            <a:ln>
              <a:solidFill>
                <a:srgbClr val="FF0000"/>
              </a:solid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ILC</a:t>
              </a:r>
              <a:r>
                <a:rPr lang="ja-JP" altLang="en-US" sz="1400" dirty="0">
                  <a:latin typeface="メイリオ" panose="020B0604030504040204" pitchFamily="50" charset="-128"/>
                  <a:ea typeface="メイリオ" panose="020B0604030504040204" pitchFamily="50" charset="-128"/>
                </a:rPr>
                <a:t>加速器開発の具体的課題）</a:t>
              </a:r>
              <a:endParaRPr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1. </a:t>
              </a:r>
              <a:r>
                <a:rPr lang="ja-JP" altLang="en-US" sz="1400" u="sng" dirty="0">
                  <a:solidFill>
                    <a:srgbClr val="FF0000"/>
                  </a:solidFill>
                  <a:latin typeface="メイリオ" panose="020B0604030504040204" pitchFamily="50" charset="-128"/>
                  <a:ea typeface="メイリオ" panose="020B0604030504040204" pitchFamily="50" charset="-128"/>
                </a:rPr>
                <a:t>ナノビーム</a:t>
              </a:r>
              <a:r>
                <a:rPr lang="ja-JP" altLang="en-US" sz="1400" dirty="0">
                  <a:latin typeface="メイリオ" panose="020B0604030504040204" pitchFamily="50" charset="-128"/>
                  <a:ea typeface="メイリオ" panose="020B0604030504040204" pitchFamily="50" charset="-128"/>
                </a:rPr>
                <a:t>生成とその衝突の安定性。</a:t>
              </a:r>
              <a:endParaRPr kumimoji="1"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2. </a:t>
              </a:r>
              <a:r>
                <a:rPr lang="ja-JP" altLang="en-US" sz="1400" dirty="0">
                  <a:solidFill>
                    <a:srgbClr val="FF0000"/>
                  </a:solidFill>
                  <a:latin typeface="メイリオ" panose="020B0604030504040204" pitchFamily="50" charset="-128"/>
                  <a:ea typeface="メイリオ" panose="020B0604030504040204" pitchFamily="50" charset="-128"/>
                </a:rPr>
                <a:t>大量の</a:t>
              </a:r>
              <a:r>
                <a:rPr lang="ja-JP" altLang="en-US" sz="1400" dirty="0">
                  <a:latin typeface="メイリオ" panose="020B0604030504040204" pitchFamily="50" charset="-128"/>
                  <a:ea typeface="メイリオ" panose="020B0604030504040204" pitchFamily="50" charset="-128"/>
                </a:rPr>
                <a:t>電子</a:t>
              </a:r>
              <a:r>
                <a:rPr lang="ja-JP" altLang="en-US" sz="1400" u="sng" dirty="0">
                  <a:solidFill>
                    <a:srgbClr val="FF0000"/>
                  </a:solidFill>
                  <a:latin typeface="メイリオ" panose="020B0604030504040204" pitchFamily="50" charset="-128"/>
                  <a:ea typeface="メイリオ" panose="020B0604030504040204" pitchFamily="50" charset="-128"/>
                </a:rPr>
                <a:t>陽電子</a:t>
              </a:r>
              <a:r>
                <a:rPr lang="ja-JP" altLang="en-US" sz="1400" dirty="0">
                  <a:latin typeface="メイリオ" panose="020B0604030504040204" pitchFamily="50" charset="-128"/>
                  <a:ea typeface="メイリオ" panose="020B0604030504040204" pitchFamily="50" charset="-128"/>
                </a:rPr>
                <a:t>の生成（リングのように繰り返し当てれない。）</a:t>
              </a:r>
              <a:endParaRPr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3. </a:t>
              </a:r>
              <a:r>
                <a:rPr lang="ja-JP" altLang="en-US" sz="1400" dirty="0">
                  <a:latin typeface="メイリオ" panose="020B0604030504040204" pitchFamily="50" charset="-128"/>
                  <a:ea typeface="メイリオ" panose="020B0604030504040204" pitchFamily="50" charset="-128"/>
                </a:rPr>
                <a:t>高加速勾配、高Ｑ値</a:t>
              </a:r>
              <a:r>
                <a:rPr lang="ja-JP" altLang="en-US" sz="1400" u="sng" dirty="0">
                  <a:solidFill>
                    <a:srgbClr val="FF0000"/>
                  </a:solidFill>
                  <a:latin typeface="メイリオ" panose="020B0604030504040204" pitchFamily="50" charset="-128"/>
                  <a:ea typeface="メイリオ" panose="020B0604030504040204" pitchFamily="50" charset="-128"/>
                </a:rPr>
                <a:t>超伝導空洞大量生産 </a:t>
              </a:r>
              <a:r>
                <a:rPr lang="en-US" altLang="ja-JP" sz="1400" u="sng" dirty="0">
                  <a:solidFill>
                    <a:srgbClr val="FF0000"/>
                  </a:solidFill>
                  <a:latin typeface="メイリオ" panose="020B0604030504040204" pitchFamily="50" charset="-128"/>
                  <a:ea typeface="メイリオ" panose="020B0604030504040204" pitchFamily="50" charset="-128"/>
                </a:rPr>
                <a:t>9000</a:t>
              </a:r>
              <a:r>
                <a:rPr lang="ja-JP" altLang="en-US" sz="1400" u="sng" dirty="0">
                  <a:solidFill>
                    <a:srgbClr val="FF0000"/>
                  </a:solidFill>
                  <a:latin typeface="メイリオ" panose="020B0604030504040204" pitchFamily="50" charset="-128"/>
                  <a:ea typeface="メイリオ" panose="020B0604030504040204" pitchFamily="50" charset="-128"/>
                </a:rPr>
                <a:t>台 </a:t>
              </a:r>
              <a:r>
                <a:rPr lang="en-US" altLang="ja-JP" sz="1400" dirty="0">
                  <a:latin typeface="メイリオ" panose="020B0604030504040204" pitchFamily="50" charset="-128"/>
                  <a:ea typeface="メイリオ" panose="020B0604030504040204" pitchFamily="50" charset="-128"/>
                </a:rPr>
                <a:t>(EURO-XFEL 800</a:t>
              </a:r>
              <a:r>
                <a:rPr lang="ja-JP" altLang="en-US" sz="1400" dirty="0">
                  <a:latin typeface="メイリオ" panose="020B0604030504040204" pitchFamily="50" charset="-128"/>
                  <a:ea typeface="メイリオ" panose="020B0604030504040204" pitchFamily="50" charset="-128"/>
                </a:rPr>
                <a:t>台</a:t>
              </a:r>
              <a:r>
                <a:rPr lang="en-US" altLang="ja-JP" sz="1400" dirty="0">
                  <a:latin typeface="メイリオ" panose="020B0604030504040204" pitchFamily="50" charset="-128"/>
                  <a:ea typeface="メイリオ" panose="020B0604030504040204" pitchFamily="50" charset="-128"/>
                </a:rPr>
                <a:t>)</a:t>
              </a:r>
            </a:p>
            <a:p>
              <a:r>
                <a:rPr lang="en-US" altLang="ja-JP" sz="1400" dirty="0">
                  <a:latin typeface="メイリオ" panose="020B0604030504040204" pitchFamily="50" charset="-128"/>
                  <a:ea typeface="メイリオ" panose="020B0604030504040204" pitchFamily="50" charset="-128"/>
                </a:rPr>
                <a:t>4. </a:t>
              </a:r>
              <a:r>
                <a:rPr lang="ja-JP" altLang="en-US" sz="1400" dirty="0">
                  <a:latin typeface="メイリオ" panose="020B0604030504040204" pitchFamily="50" charset="-128"/>
                  <a:ea typeface="メイリオ" panose="020B0604030504040204" pitchFamily="50" charset="-128"/>
                </a:rPr>
                <a:t>衝突後の高エネルギー大電流ビームをいかに</a:t>
              </a:r>
              <a:r>
                <a:rPr lang="ja-JP" altLang="en-US" sz="1400" u="sng" dirty="0">
                  <a:solidFill>
                    <a:srgbClr val="FF0000"/>
                  </a:solidFill>
                  <a:latin typeface="メイリオ" panose="020B0604030504040204" pitchFamily="50" charset="-128"/>
                  <a:ea typeface="メイリオ" panose="020B0604030504040204" pitchFamily="50" charset="-128"/>
                </a:rPr>
                <a:t>ダンプ</a:t>
              </a:r>
              <a:r>
                <a:rPr lang="ja-JP" altLang="en-US" sz="1400" dirty="0">
                  <a:latin typeface="メイリオ" panose="020B0604030504040204" pitchFamily="50" charset="-128"/>
                  <a:ea typeface="メイリオ" panose="020B0604030504040204" pitchFamily="50" charset="-128"/>
                </a:rPr>
                <a:t>するか？</a:t>
              </a:r>
              <a:endParaRPr lang="en-US" altLang="ja-JP" sz="14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55D3505-FEA0-4750-7ED2-8892930F9468}"/>
                </a:ext>
              </a:extLst>
            </p:cNvPr>
            <p:cNvSpPr txBox="1"/>
            <p:nvPr/>
          </p:nvSpPr>
          <p:spPr>
            <a:xfrm>
              <a:off x="-49059" y="5171479"/>
              <a:ext cx="5504959" cy="1323439"/>
            </a:xfrm>
            <a:prstGeom prst="rect">
              <a:avLst/>
            </a:prstGeom>
            <a:solidFill>
              <a:schemeClr val="bg1"/>
            </a:solidFill>
          </p:spPr>
          <p:txBody>
            <a:bodyPr wrap="square">
              <a:spAutoFit/>
            </a:bodyPr>
            <a:lstStyle/>
            <a:p>
              <a:pPr marL="342900" indent="-342900">
                <a:buFont typeface="Arial" panose="020B0604020202020204" pitchFamily="34" charset="0"/>
                <a:buChar char="•"/>
              </a:pPr>
              <a:r>
                <a:rPr lang="en-US" altLang="ja-JP" sz="1600" dirty="0">
                  <a:latin typeface="メイリオ" panose="020B0604030504040204" pitchFamily="50" charset="-128"/>
                  <a:ea typeface="メイリオ" panose="020B0604030504040204" pitchFamily="50" charset="-128"/>
                </a:rPr>
                <a:t>ILC</a:t>
              </a:r>
              <a:r>
                <a:rPr lang="ja-JP" altLang="en-US" sz="1600" dirty="0">
                  <a:latin typeface="メイリオ" panose="020B0604030504040204" pitchFamily="50" charset="-128"/>
                  <a:ea typeface="メイリオ" panose="020B0604030504040204" pitchFamily="50" charset="-128"/>
                </a:rPr>
                <a:t>は</a:t>
              </a:r>
              <a:r>
                <a:rPr lang="en-US" altLang="ja-JP" sz="1600" dirty="0">
                  <a:latin typeface="メイリオ" panose="020B0604030504040204" pitchFamily="50" charset="-128"/>
                  <a:ea typeface="メイリオ" panose="020B0604030504040204" pitchFamily="50" charset="-128"/>
                </a:rPr>
                <a:t>2</a:t>
              </a:r>
              <a:r>
                <a:rPr lang="en-US" altLang="ja-JP" sz="1600" u="sng" dirty="0">
                  <a:latin typeface="メイリオ" panose="020B0604030504040204" pitchFamily="50" charset="-128"/>
                  <a:ea typeface="メイリオ" panose="020B0604030504040204" pitchFamily="50" charset="-128"/>
                </a:rPr>
                <a:t>0km</a:t>
              </a:r>
              <a:r>
                <a:rPr lang="ja-JP" altLang="en-US" sz="1600" u="sng" dirty="0">
                  <a:latin typeface="メイリオ" panose="020B0604030504040204" pitchFamily="50" charset="-128"/>
                  <a:ea typeface="メイリオ" panose="020B0604030504040204" pitchFamily="50" charset="-128"/>
                </a:rPr>
                <a:t>とコンパクトで放射光ロスなしで、</a:t>
              </a:r>
              <a:r>
                <a:rPr lang="en-US" altLang="ja-JP" sz="1600" u="sng" dirty="0">
                  <a:latin typeface="メイリオ" panose="020B0604030504040204" pitchFamily="50" charset="-128"/>
                  <a:ea typeface="メイリオ" panose="020B0604030504040204" pitchFamily="50" charset="-128"/>
                </a:rPr>
                <a:t>250GeV</a:t>
              </a:r>
              <a:r>
                <a:rPr lang="ja-JP" altLang="en-US" sz="1600" u="sng" dirty="0">
                  <a:latin typeface="メイリオ" panose="020B0604030504040204" pitchFamily="50" charset="-128"/>
                  <a:ea typeface="メイリオ" panose="020B0604030504040204" pitchFamily="50" charset="-128"/>
                </a:rPr>
                <a:t>のコライダー実験を行うことが可能</a:t>
              </a:r>
              <a:r>
                <a:rPr lang="ja-JP" altLang="en-US" sz="1600" dirty="0">
                  <a:latin typeface="メイリオ" panose="020B0604030504040204" pitchFamily="50" charset="-128"/>
                  <a:ea typeface="メイリオ" panose="020B0604030504040204" pitchFamily="50" charset="-128"/>
                </a:rPr>
                <a:t>。さらに加速器を追加してエネルギー拡張性あり。従来のリング型コライダーに対して、非常に大きなメリット</a:t>
              </a:r>
              <a:endParaRPr lang="en-US" altLang="ja-JP" sz="16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en-US" altLang="ja-JP" sz="1600" dirty="0">
                  <a:solidFill>
                    <a:srgbClr val="FF0000"/>
                  </a:solidFill>
                  <a:latin typeface="メイリオ" panose="020B0604030504040204" pitchFamily="50" charset="-128"/>
                  <a:ea typeface="メイリオ" panose="020B0604030504040204" pitchFamily="50" charset="-128"/>
                </a:rPr>
                <a:t>ILC</a:t>
              </a:r>
              <a:r>
                <a:rPr lang="ja-JP" altLang="en-US" sz="1600" dirty="0">
                  <a:solidFill>
                    <a:srgbClr val="FF0000"/>
                  </a:solidFill>
                  <a:latin typeface="メイリオ" panose="020B0604030504040204" pitchFamily="50" charset="-128"/>
                  <a:ea typeface="メイリオ" panose="020B0604030504040204" pitchFamily="50" charset="-128"/>
                </a:rPr>
                <a:t>実現には特有の加速器開発</a:t>
              </a:r>
              <a:r>
                <a:rPr lang="ja-JP" altLang="en-US" sz="1600" dirty="0">
                  <a:latin typeface="メイリオ" panose="020B0604030504040204" pitchFamily="50" charset="-128"/>
                  <a:ea typeface="メイリオ" panose="020B0604030504040204" pitchFamily="50" charset="-128"/>
                </a:rPr>
                <a:t>が重要（右）。</a:t>
              </a:r>
              <a:endParaRPr lang="en-US" altLang="ja-JP" sz="1600" dirty="0">
                <a:latin typeface="メイリオ" panose="020B0604030504040204" pitchFamily="50" charset="-128"/>
                <a:ea typeface="メイリオ" panose="020B0604030504040204" pitchFamily="50" charset="-128"/>
              </a:endParaRPr>
            </a:p>
          </p:txBody>
        </p:sp>
      </p:grpSp>
      <p:grpSp>
        <p:nvGrpSpPr>
          <p:cNvPr id="15" name="グループ化 14">
            <a:extLst>
              <a:ext uri="{FF2B5EF4-FFF2-40B4-BE49-F238E27FC236}">
                <a16:creationId xmlns:a16="http://schemas.microsoft.com/office/drawing/2014/main" id="{A9048BC0-D5F1-7574-DB05-4AB059D17A9E}"/>
              </a:ext>
            </a:extLst>
          </p:cNvPr>
          <p:cNvGrpSpPr/>
          <p:nvPr/>
        </p:nvGrpSpPr>
        <p:grpSpPr>
          <a:xfrm>
            <a:off x="376496" y="151616"/>
            <a:ext cx="11667669" cy="4986367"/>
            <a:chOff x="376496" y="151616"/>
            <a:chExt cx="11667669" cy="4986367"/>
          </a:xfrm>
        </p:grpSpPr>
        <p:sp>
          <p:nvSpPr>
            <p:cNvPr id="40" name="四角形: 角を丸くする 39">
              <a:extLst>
                <a:ext uri="{FF2B5EF4-FFF2-40B4-BE49-F238E27FC236}">
                  <a16:creationId xmlns:a16="http://schemas.microsoft.com/office/drawing/2014/main" id="{AEC3E000-253D-7A87-6541-1E99D1A1ADCF}"/>
                </a:ext>
              </a:extLst>
            </p:cNvPr>
            <p:cNvSpPr/>
            <p:nvPr/>
          </p:nvSpPr>
          <p:spPr>
            <a:xfrm>
              <a:off x="9858812" y="151616"/>
              <a:ext cx="2185353" cy="1392091"/>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4" name="図 43" descr="txp_fig.bmp"/>
            <p:cNvPicPr>
              <a:picLocks noChangeAspect="1"/>
            </p:cNvPicPr>
            <p:nvPr>
              <p:custDataLst>
                <p:tags r:id="rId1"/>
              </p:custDataLst>
            </p:nvPr>
          </p:nvPicPr>
          <p:blipFill>
            <a:blip r:embed="rId7" cstate="email">
              <a:lum/>
              <a:extLst>
                <a:ext uri="{28A0092B-C50C-407E-A947-70E740481C1C}">
                  <a14:useLocalDpi xmlns:a14="http://schemas.microsoft.com/office/drawing/2010/main"/>
                </a:ext>
              </a:extLst>
            </a:blip>
            <a:stretch>
              <a:fillRect/>
            </a:stretch>
          </p:blipFill>
          <p:spPr>
            <a:xfrm>
              <a:off x="735209" y="3835740"/>
              <a:ext cx="2175634" cy="576704"/>
            </a:xfrm>
            <a:prstGeom prst="rect">
              <a:avLst/>
            </a:prstGeom>
            <a:solidFill>
              <a:srgbClr val="CCFFCC"/>
            </a:solidFill>
            <a:ln>
              <a:solidFill>
                <a:srgbClr val="FF0000"/>
              </a:solidFill>
            </a:ln>
          </p:spPr>
        </p:pic>
        <p:sp>
          <p:nvSpPr>
            <p:cNvPr id="16" name="テキスト ボックス 15"/>
            <p:cNvSpPr txBox="1"/>
            <p:nvPr/>
          </p:nvSpPr>
          <p:spPr>
            <a:xfrm>
              <a:off x="2981900" y="3417890"/>
              <a:ext cx="3257695" cy="1107996"/>
            </a:xfrm>
            <a:prstGeom prst="rect">
              <a:avLst/>
            </a:prstGeom>
            <a:noFill/>
          </p:spPr>
          <p:txBody>
            <a:bodyPr wrap="square" rtlCol="0">
              <a:spAutoFit/>
            </a:bodyPr>
            <a:lstStyle/>
            <a:p>
              <a:r>
                <a:rPr kumimoji="1" lang="en-US" altLang="ja-JP" sz="1100" dirty="0" err="1">
                  <a:latin typeface="メイリオ" panose="020B0604030504040204" pitchFamily="50" charset="-128"/>
                  <a:ea typeface="メイリオ" panose="020B0604030504040204" pitchFamily="50" charset="-128"/>
                </a:rPr>
                <a:t>Frep</a:t>
              </a:r>
              <a:r>
                <a:rPr kumimoji="1" lang="en-US" altLang="ja-JP"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ビーム繰り返し</a:t>
              </a:r>
              <a:endParaRPr kumimoji="1" lang="en-US" altLang="ja-JP" sz="1100" dirty="0">
                <a:latin typeface="メイリオ" panose="020B0604030504040204" pitchFamily="50" charset="-128"/>
                <a:ea typeface="メイリオ" panose="020B0604030504040204" pitchFamily="50" charset="-128"/>
              </a:endParaRPr>
            </a:p>
            <a:p>
              <a:r>
                <a:rPr lang="en-US" altLang="ja-JP" sz="1100" dirty="0" err="1">
                  <a:latin typeface="メイリオ" panose="020B0604030504040204" pitchFamily="50" charset="-128"/>
                  <a:ea typeface="メイリオ" panose="020B0604030504040204" pitchFamily="50" charset="-128"/>
                </a:rPr>
                <a:t>nb</a:t>
              </a:r>
              <a:r>
                <a:rPr lang="en-US" altLang="ja-JP" sz="1100" dirty="0">
                  <a:latin typeface="メイリオ" panose="020B0604030504040204" pitchFamily="50" charset="-128"/>
                  <a:ea typeface="メイリオ" panose="020B0604030504040204" pitchFamily="50" charset="-128"/>
                </a:rPr>
                <a:t> : train</a:t>
              </a:r>
              <a:r>
                <a:rPr lang="ja-JP" altLang="en-US" sz="1100" dirty="0">
                  <a:latin typeface="メイリオ" panose="020B0604030504040204" pitchFamily="50" charset="-128"/>
                  <a:ea typeface="メイリオ" panose="020B0604030504040204" pitchFamily="50" charset="-128"/>
                </a:rPr>
                <a:t>の</a:t>
              </a:r>
              <a:r>
                <a:rPr lang="en-US" altLang="ja-JP" sz="1100" dirty="0">
                  <a:latin typeface="メイリオ" panose="020B0604030504040204" pitchFamily="50" charset="-128"/>
                  <a:ea typeface="メイリオ" panose="020B0604030504040204" pitchFamily="50" charset="-128"/>
                </a:rPr>
                <a:t>bunch</a:t>
              </a:r>
              <a:r>
                <a:rPr lang="ja-JP" altLang="en-US" sz="1100" dirty="0">
                  <a:latin typeface="メイリオ" panose="020B0604030504040204" pitchFamily="50" charset="-128"/>
                  <a:ea typeface="メイリオ" panose="020B0604030504040204" pitchFamily="50" charset="-128"/>
                </a:rPr>
                <a:t>数</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N:bunch</a:t>
              </a:r>
              <a:r>
                <a:rPr lang="ja-JP" altLang="en-US" sz="1100" dirty="0">
                  <a:latin typeface="メイリオ" panose="020B0604030504040204" pitchFamily="50" charset="-128"/>
                  <a:ea typeface="メイリオ" panose="020B0604030504040204" pitchFamily="50" charset="-128"/>
                </a:rPr>
                <a:t>内の</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陽</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電子の数</a:t>
              </a:r>
              <a:endParaRPr lang="en-US" altLang="ja-JP" sz="1100" dirty="0">
                <a:latin typeface="メイリオ" panose="020B0604030504040204" pitchFamily="50" charset="-128"/>
                <a:ea typeface="メイリオ" panose="020B0604030504040204" pitchFamily="50" charset="-128"/>
              </a:endParaRPr>
            </a:p>
            <a:p>
              <a:r>
                <a:rPr lang="en-US" altLang="ja-JP" sz="1100" dirty="0" err="1">
                  <a:latin typeface="メイリオ" panose="020B0604030504040204" pitchFamily="50" charset="-128"/>
                  <a:ea typeface="メイリオ" panose="020B0604030504040204" pitchFamily="50" charset="-128"/>
                </a:rPr>
                <a:t>σ</a:t>
              </a:r>
              <a:r>
                <a:rPr kumimoji="1" lang="en-US" altLang="ja-JP" sz="1100" dirty="0" err="1">
                  <a:latin typeface="メイリオ" panose="020B0604030504040204" pitchFamily="50" charset="-128"/>
                  <a:ea typeface="メイリオ" panose="020B0604030504040204" pitchFamily="50" charset="-128"/>
                </a:rPr>
                <a:t>x</a:t>
              </a:r>
              <a:r>
                <a:rPr kumimoji="1" lang="en-US" altLang="ja-JP" sz="1100" dirty="0">
                  <a:latin typeface="メイリオ" panose="020B0604030504040204" pitchFamily="50" charset="-128"/>
                  <a:ea typeface="メイリオ" panose="020B0604030504040204" pitchFamily="50" charset="-128"/>
                </a:rPr>
                <a:t>*,</a:t>
              </a:r>
              <a:r>
                <a:rPr kumimoji="1" lang="en-US" altLang="ja-JP" sz="1100" dirty="0" err="1">
                  <a:latin typeface="メイリオ" panose="020B0604030504040204" pitchFamily="50" charset="-128"/>
                  <a:ea typeface="メイリオ" panose="020B0604030504040204" pitchFamily="50" charset="-128"/>
                </a:rPr>
                <a:t>σy</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水平</a:t>
              </a:r>
              <a:r>
                <a:rPr lang="ja-JP" altLang="en-US" sz="1100" dirty="0">
                  <a:latin typeface="メイリオ" panose="020B0604030504040204" pitchFamily="50" charset="-128"/>
                  <a:ea typeface="メイリオ" panose="020B0604030504040204" pitchFamily="50" charset="-128"/>
                </a:rPr>
                <a:t>、垂直のビームサイズ</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衝突点</a:t>
              </a:r>
              <a:r>
                <a:rPr lang="en-US" altLang="ja-JP" sz="1100" dirty="0">
                  <a:latin typeface="メイリオ" panose="020B0604030504040204" pitchFamily="50" charset="-128"/>
                  <a:ea typeface="メイリオ" panose="020B0604030504040204" pitchFamily="50" charset="-128"/>
                </a:rPr>
                <a:t>)</a:t>
              </a:r>
            </a:p>
            <a:p>
              <a:r>
                <a:rPr kumimoji="1" lang="en-US" altLang="ja-JP" sz="1100" dirty="0">
                  <a:latin typeface="メイリオ" panose="020B0604030504040204" pitchFamily="50" charset="-128"/>
                  <a:ea typeface="メイリオ" panose="020B0604030504040204" pitchFamily="50" charset="-128"/>
                </a:rPr>
                <a:t>HD:</a:t>
              </a:r>
              <a:r>
                <a:rPr kumimoji="1" lang="ja-JP" altLang="en-US" sz="1100" dirty="0">
                  <a:latin typeface="メイリオ" panose="020B0604030504040204" pitchFamily="50" charset="-128"/>
                  <a:ea typeface="メイリオ" panose="020B0604030504040204" pitchFamily="50" charset="-128"/>
                </a:rPr>
                <a:t>衝突時のビーム相互作用による</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減衰効果</a:t>
              </a:r>
              <a:r>
                <a:rPr lang="ja-JP" altLang="en-US" sz="1100" dirty="0">
                  <a:latin typeface="メイリオ" panose="020B0604030504040204" pitchFamily="50" charset="-128"/>
                  <a:ea typeface="メイリオ" panose="020B0604030504040204" pitchFamily="50" charset="-128"/>
                </a:rPr>
                <a:t>。扁平ビームが良い。</a:t>
              </a:r>
              <a:endParaRPr kumimoji="1" lang="en-US" altLang="ja-JP" sz="11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645041" y="3429338"/>
              <a:ext cx="1657826" cy="369332"/>
            </a:xfrm>
            <a:prstGeom prst="rect">
              <a:avLst/>
            </a:prstGeom>
            <a:noFill/>
          </p:spPr>
          <p:txBody>
            <a:bodyPr wrap="none" rtlCol="0">
              <a:spAutoFit/>
            </a:bodyPr>
            <a:lstStyle/>
            <a:p>
              <a:r>
                <a:rPr kumimoji="1" lang="en-US" altLang="ja-JP" b="1" u="sng" dirty="0"/>
                <a:t>Luminosity</a:t>
              </a:r>
              <a:r>
                <a:rPr kumimoji="1" lang="ja-JP" altLang="en-US" b="1" u="sng" dirty="0"/>
                <a:t>：</a:t>
              </a:r>
              <a:endParaRPr kumimoji="1" lang="en-US" altLang="ja-JP" b="1" u="sng" dirty="0"/>
            </a:p>
          </p:txBody>
        </p:sp>
        <p:sp>
          <p:nvSpPr>
            <p:cNvPr id="20" name="テキスト ボックス 19">
              <a:extLst>
                <a:ext uri="{FF2B5EF4-FFF2-40B4-BE49-F238E27FC236}">
                  <a16:creationId xmlns:a16="http://schemas.microsoft.com/office/drawing/2014/main" id="{93A9B305-3DCB-43AE-5785-313B0207BC3C}"/>
                </a:ext>
              </a:extLst>
            </p:cNvPr>
            <p:cNvSpPr txBox="1"/>
            <p:nvPr/>
          </p:nvSpPr>
          <p:spPr>
            <a:xfrm>
              <a:off x="645041" y="4507327"/>
              <a:ext cx="4993925" cy="584775"/>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ビームのぶつかる頻度を表す。これが大きいと新しい粒子が発見されやすい</a:t>
              </a:r>
            </a:p>
          </p:txBody>
        </p:sp>
        <p:sp>
          <p:nvSpPr>
            <p:cNvPr id="21" name="テキスト ボックス 20">
              <a:extLst>
                <a:ext uri="{FF2B5EF4-FFF2-40B4-BE49-F238E27FC236}">
                  <a16:creationId xmlns:a16="http://schemas.microsoft.com/office/drawing/2014/main" id="{06EFD235-F994-9200-16A7-3AEE355E49BA}"/>
                </a:ext>
              </a:extLst>
            </p:cNvPr>
            <p:cNvSpPr txBox="1"/>
            <p:nvPr/>
          </p:nvSpPr>
          <p:spPr>
            <a:xfrm>
              <a:off x="10005747" y="202014"/>
              <a:ext cx="2002995" cy="1323439"/>
            </a:xfrm>
            <a:prstGeom prst="rect">
              <a:avLst/>
            </a:prstGeom>
            <a:noFill/>
          </p:spPr>
          <p:txBody>
            <a:bodyPr wrap="square" rtlCol="0">
              <a:spAutoFit/>
            </a:bodyPr>
            <a:lstStyle/>
            <a:p>
              <a:r>
                <a:rPr kumimoji="1" lang="ja-JP" altLang="en-US" sz="1600" b="1" u="sng" dirty="0">
                  <a:latin typeface="メイリオ" panose="020B0604030504040204" pitchFamily="50" charset="-128"/>
                  <a:ea typeface="メイリオ" panose="020B0604030504040204" pitchFamily="50" charset="-128"/>
                </a:rPr>
                <a:t>エネルギー：</a:t>
              </a:r>
              <a:endParaRPr kumimoji="1" lang="en-US" altLang="ja-JP" sz="1600" b="1" u="sng" dirty="0">
                <a:latin typeface="メイリオ" panose="020B0604030504040204" pitchFamily="50" charset="-128"/>
                <a:ea typeface="メイリオ" panose="020B0604030504040204" pitchFamily="50" charset="-128"/>
              </a:endParaRPr>
            </a:p>
            <a:p>
              <a:r>
                <a:rPr kumimoji="1" lang="en-US" altLang="ja-JP" sz="1600" dirty="0">
                  <a:latin typeface="メイリオ" panose="020B0604030504040204" pitchFamily="50" charset="-128"/>
                  <a:ea typeface="メイリオ" panose="020B0604030504040204" pitchFamily="50" charset="-128"/>
                </a:rPr>
                <a:t>125 GeV + 125 GeV = 250GeV</a:t>
              </a:r>
              <a:r>
                <a:rPr kumimoji="1" lang="ja-JP" altLang="en-US" sz="1600" dirty="0">
                  <a:latin typeface="メイリオ" panose="020B0604030504040204" pitchFamily="50" charset="-128"/>
                  <a:ea typeface="メイリオ" panose="020B0604030504040204" pitchFamily="50" charset="-128"/>
                </a:rPr>
                <a:t>が</a:t>
              </a:r>
              <a:endParaRPr kumimoji="1"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ヒッグス粒子生成には必要。</a:t>
              </a:r>
              <a:endParaRPr kumimoji="1" lang="ja-JP" altLang="en-US" sz="1600" dirty="0">
                <a:latin typeface="メイリオ" panose="020B0604030504040204" pitchFamily="50" charset="-128"/>
                <a:ea typeface="メイリオ" panose="020B0604030504040204" pitchFamily="50" charset="-128"/>
              </a:endParaRPr>
            </a:p>
          </p:txBody>
        </p:sp>
        <p:sp>
          <p:nvSpPr>
            <p:cNvPr id="36" name="四角形: 角を丸くする 35">
              <a:extLst>
                <a:ext uri="{FF2B5EF4-FFF2-40B4-BE49-F238E27FC236}">
                  <a16:creationId xmlns:a16="http://schemas.microsoft.com/office/drawing/2014/main" id="{8D4CC48B-ACB6-6568-FAE3-9759E49BC286}"/>
                </a:ext>
              </a:extLst>
            </p:cNvPr>
            <p:cNvSpPr/>
            <p:nvPr/>
          </p:nvSpPr>
          <p:spPr>
            <a:xfrm>
              <a:off x="376496" y="3390508"/>
              <a:ext cx="5884136" cy="174747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1C4F6C2A-0369-BA05-8702-0A5B903C16F3}"/>
              </a:ext>
            </a:extLst>
          </p:cNvPr>
          <p:cNvGrpSpPr/>
          <p:nvPr/>
        </p:nvGrpSpPr>
        <p:grpSpPr>
          <a:xfrm>
            <a:off x="6466041" y="1939839"/>
            <a:ext cx="5404290" cy="3152263"/>
            <a:chOff x="6466041" y="1939839"/>
            <a:chExt cx="5404290" cy="3152263"/>
          </a:xfrm>
        </p:grpSpPr>
        <p:graphicFrame>
          <p:nvGraphicFramePr>
            <p:cNvPr id="37" name="コンテンツ プレースホルダ 9"/>
            <p:cNvGraphicFramePr>
              <a:graphicFrameLocks/>
            </p:cNvGraphicFramePr>
            <p:nvPr/>
          </p:nvGraphicFramePr>
          <p:xfrm>
            <a:off x="6466041" y="2907570"/>
            <a:ext cx="3101143" cy="2184532"/>
          </p:xfrm>
          <a:graphic>
            <a:graphicData uri="http://schemas.openxmlformats.org/drawingml/2006/table">
              <a:tbl>
                <a:tblPr firstRow="1">
                  <a:tableStyleId>{93296810-A885-4BE3-A3E7-6D5BEEA58F35}</a:tableStyleId>
                </a:tblPr>
                <a:tblGrid>
                  <a:gridCol w="1674808">
                    <a:extLst>
                      <a:ext uri="{9D8B030D-6E8A-4147-A177-3AD203B41FA5}">
                        <a16:colId xmlns:a16="http://schemas.microsoft.com/office/drawing/2014/main" val="20000"/>
                      </a:ext>
                    </a:extLst>
                  </a:gridCol>
                  <a:gridCol w="1426335">
                    <a:extLst>
                      <a:ext uri="{9D8B030D-6E8A-4147-A177-3AD203B41FA5}">
                        <a16:colId xmlns:a16="http://schemas.microsoft.com/office/drawing/2014/main" val="20001"/>
                      </a:ext>
                    </a:extLst>
                  </a:gridCol>
                </a:tblGrid>
                <a:tr h="28577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chemeClr val="bg1"/>
                            </a:solidFill>
                            <a:effectLst/>
                            <a:latin typeface="+mn-lt"/>
                            <a:ea typeface="+mn-ea"/>
                            <a:cs typeface="+mn-cs"/>
                          </a:rPr>
                          <a:t>Item</a:t>
                        </a:r>
                        <a:endParaRPr kumimoji="1" lang="ja-JP" altLang="en-US" sz="1200" b="1" i="0" u="none" strike="noStrike" cap="none" normalizeH="0" baseline="0" dirty="0">
                          <a:ln>
                            <a:noFill/>
                          </a:ln>
                          <a:solidFill>
                            <a:schemeClr val="bg1"/>
                          </a:solidFill>
                          <a:effectLst/>
                          <a:latin typeface="+mn-lt"/>
                          <a:ea typeface="Osaka" pitchFamily="-108" charset="-128"/>
                          <a:cs typeface="Osaka" pitchFamily="-108" charset="-128"/>
                        </a:endParaRPr>
                      </a:p>
                    </a:txBody>
                    <a:tcPr marL="76200" marR="76200" horzOverflow="overflow">
                      <a:solidFill>
                        <a:schemeClr val="accent6">
                          <a:lumMod val="75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chemeClr val="bg1"/>
                            </a:solidFill>
                            <a:effectLst/>
                            <a:latin typeface="+mn-lt"/>
                            <a:ea typeface="Osaka" pitchFamily="-108" charset="-128"/>
                            <a:cs typeface="Osaka" pitchFamily="-108" charset="-128"/>
                          </a:rPr>
                          <a:t>Parameters</a:t>
                        </a:r>
                        <a:endParaRPr kumimoji="1" lang="ja-JP" altLang="en-US" sz="1200" b="1" i="0" u="none" strike="noStrike" cap="none" normalizeH="0" baseline="0" dirty="0">
                          <a:ln>
                            <a:noFill/>
                          </a:ln>
                          <a:solidFill>
                            <a:schemeClr val="bg1"/>
                          </a:solidFill>
                          <a:effectLst/>
                          <a:latin typeface="+mn-lt"/>
                          <a:ea typeface="Osaka" pitchFamily="-108" charset="-128"/>
                          <a:cs typeface="Osaka" pitchFamily="-108" charset="-128"/>
                        </a:endParaRPr>
                      </a:p>
                    </a:txBody>
                    <a:tcPr marL="76200" marR="76200" horzOverflow="overflow">
                      <a:solidFill>
                        <a:schemeClr val="accent6">
                          <a:lumMod val="75000"/>
                        </a:schemeClr>
                      </a:solidFill>
                    </a:tcPr>
                  </a:tc>
                  <a:extLst>
                    <a:ext uri="{0D108BD9-81ED-4DB2-BD59-A6C34878D82A}">
                      <a16:rowId xmlns:a16="http://schemas.microsoft.com/office/drawing/2014/main" val="10000"/>
                    </a:ext>
                  </a:extLst>
                </a:tr>
                <a:tr h="28577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C.M. Energy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250 GeV</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1"/>
                    </a:ext>
                  </a:extLst>
                </a:tr>
                <a:tr h="28577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Length</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20 km</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2"/>
                    </a:ext>
                  </a:extLst>
                </a:tr>
                <a:tr h="28577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Luminosity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1.3 x10</a:t>
                        </a:r>
                        <a:r>
                          <a:rPr kumimoji="1" lang="en-US" altLang="ja-JP" sz="1200" u="none" strike="noStrike" cap="none" normalizeH="0" baseline="30000" dirty="0">
                            <a:ln>
                              <a:noFill/>
                            </a:ln>
                            <a:effectLst/>
                          </a:rPr>
                          <a:t>34</a:t>
                        </a:r>
                        <a:r>
                          <a:rPr kumimoji="1" lang="en-US" altLang="ja-JP" sz="1200" u="none" strike="noStrike" cap="none" normalizeH="0" baseline="0" dirty="0">
                            <a:ln>
                              <a:noFill/>
                            </a:ln>
                            <a:effectLst/>
                          </a:rPr>
                          <a:t> cm</a:t>
                        </a:r>
                        <a:r>
                          <a:rPr kumimoji="1" lang="en-US" altLang="ja-JP" sz="1200" u="none" strike="noStrike" cap="none" normalizeH="0" baseline="30000" dirty="0">
                            <a:ln>
                              <a:noFill/>
                            </a:ln>
                            <a:effectLst/>
                          </a:rPr>
                          <a:t>-2</a:t>
                        </a:r>
                        <a:r>
                          <a:rPr kumimoji="1" lang="en-US" altLang="ja-JP" sz="1200" u="none" strike="noStrike" cap="none" normalizeH="0" baseline="0" dirty="0">
                            <a:ln>
                              <a:noFill/>
                            </a:ln>
                            <a:effectLst/>
                          </a:rPr>
                          <a:t>s</a:t>
                        </a:r>
                        <a:r>
                          <a:rPr kumimoji="1" lang="en-US" altLang="ja-JP" sz="1200" u="none" strike="noStrike" cap="none" normalizeH="0" baseline="30000" dirty="0">
                            <a:ln>
                              <a:noFill/>
                            </a:ln>
                            <a:effectLst/>
                          </a:rPr>
                          <a:t>-1</a:t>
                        </a:r>
                        <a:endParaRPr kumimoji="1" lang="ja-JP" altLang="en-US" sz="12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3"/>
                    </a:ext>
                  </a:extLst>
                </a:tr>
                <a:tr h="2921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Beam Current</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 5.8 mA (in pulse)</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6"/>
                    </a:ext>
                  </a:extLst>
                </a:tr>
                <a:tr h="2921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Beam size (x/y) at FF</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200" b="1" i="0" u="none" strike="noStrike" cap="none" normalizeH="0" baseline="0" dirty="0">
                            <a:ln>
                              <a:noFill/>
                            </a:ln>
                            <a:solidFill>
                              <a:srgbClr val="FF0000"/>
                            </a:solidFill>
                            <a:effectLst/>
                            <a:latin typeface="+mn-lt"/>
                            <a:ea typeface="Osaka" pitchFamily="-108" charset="-128"/>
                            <a:cs typeface="Osaka" pitchFamily="-108" charset="-128"/>
                          </a:rPr>
                          <a:t>516</a:t>
                        </a: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 nm/</a:t>
                        </a:r>
                        <a:r>
                          <a:rPr kumimoji="1" lang="en-US" altLang="ja-JP" sz="1200" b="1" i="0" u="none" strike="noStrike" cap="none" normalizeH="0" baseline="0" dirty="0">
                            <a:ln>
                              <a:noFill/>
                            </a:ln>
                            <a:solidFill>
                              <a:srgbClr val="FF0000"/>
                            </a:solidFill>
                            <a:effectLst/>
                            <a:latin typeface="+mn-lt"/>
                            <a:ea typeface="Osaka" pitchFamily="-108" charset="-128"/>
                            <a:cs typeface="Osaka" pitchFamily="-108" charset="-128"/>
                          </a:rPr>
                          <a:t>7.7</a:t>
                        </a: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 nm</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7"/>
                    </a:ext>
                  </a:extLst>
                </a:tr>
                <a:tr h="44194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SRF Cavity G.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Q</a:t>
                        </a:r>
                        <a:r>
                          <a:rPr kumimoji="1" lang="en-US" altLang="ja-JP" sz="1200" b="0" i="0" u="none" strike="noStrike" cap="none" normalizeH="0" baseline="-25000" dirty="0">
                            <a:ln>
                              <a:noFill/>
                            </a:ln>
                            <a:solidFill>
                              <a:schemeClr val="dk1"/>
                            </a:solidFill>
                            <a:effectLst/>
                            <a:latin typeface="+mn-lt"/>
                            <a:ea typeface="+mn-ea"/>
                            <a:cs typeface="+mn-cs"/>
                          </a:rPr>
                          <a:t>0</a:t>
                        </a:r>
                        <a:endParaRPr kumimoji="1" lang="ja-JP" altLang="en-US" sz="1200" b="1" i="0" u="none" strike="noStrike" cap="none" normalizeH="0" baseline="-25000" dirty="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u="none" strike="noStrike" cap="none" normalizeH="0" baseline="0" dirty="0">
                            <a:ln>
                              <a:noFill/>
                            </a:ln>
                            <a:solidFill>
                              <a:srgbClr val="FF0000"/>
                            </a:solidFill>
                            <a:effectLst/>
                          </a:rPr>
                          <a:t>31.5</a:t>
                        </a:r>
                        <a:r>
                          <a:rPr kumimoji="1" lang="en-US" altLang="ja-JP" sz="1200" u="none" strike="noStrike" cap="none" normalizeH="0" baseline="0" dirty="0">
                            <a:ln>
                              <a:noFill/>
                            </a:ln>
                            <a:effectLst/>
                          </a:rPr>
                          <a:t>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Q</a:t>
                        </a:r>
                        <a:r>
                          <a:rPr kumimoji="1" lang="en-US" altLang="ja-JP" sz="1200" u="none" strike="noStrike" cap="none" normalizeH="0" baseline="-25000" dirty="0">
                            <a:ln>
                              <a:noFill/>
                            </a:ln>
                            <a:effectLst/>
                          </a:rPr>
                          <a:t>0</a:t>
                        </a:r>
                        <a:r>
                          <a:rPr kumimoji="1" lang="en-US" altLang="ja-JP" sz="1200" u="none" strike="noStrike" cap="none" normalizeH="0" baseline="0" dirty="0">
                            <a:ln>
                              <a:noFill/>
                            </a:ln>
                            <a:effectLst/>
                          </a:rPr>
                          <a:t> = 1x10 </a:t>
                        </a:r>
                        <a:r>
                          <a:rPr kumimoji="1" lang="en-US" altLang="ja-JP" sz="1200" u="none" strike="noStrike" cap="none" normalizeH="0" baseline="30000" dirty="0">
                            <a:ln>
                              <a:noFill/>
                            </a:ln>
                            <a:effectLst/>
                          </a:rPr>
                          <a:t>10</a:t>
                        </a:r>
                        <a:endParaRPr kumimoji="1" lang="ja-JP" altLang="en-US" sz="1200" b="1" i="0" u="none" strike="noStrike" cap="none" normalizeH="0" baseline="30000" dirty="0">
                          <a:ln>
                            <a:noFill/>
                          </a:ln>
                          <a:solidFill>
                            <a:srgbClr val="3366FF"/>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8"/>
                    </a:ext>
                  </a:extLst>
                </a:tr>
              </a:tbl>
            </a:graphicData>
          </a:graphic>
        </p:graphicFrame>
        <p:sp>
          <p:nvSpPr>
            <p:cNvPr id="9" name="テキスト ボックス 8"/>
            <p:cNvSpPr txBox="1"/>
            <p:nvPr/>
          </p:nvSpPr>
          <p:spPr>
            <a:xfrm>
              <a:off x="9809022" y="2631778"/>
              <a:ext cx="1684293" cy="461665"/>
            </a:xfrm>
            <a:prstGeom prst="rect">
              <a:avLst/>
            </a:prstGeom>
            <a:noFill/>
            <a:ln>
              <a:solidFill>
                <a:schemeClr val="tx1"/>
              </a:solidFill>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非常に高い</a:t>
              </a:r>
              <a:endParaRPr lang="en-US" altLang="ja-JP" sz="12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KEKB</a:t>
              </a:r>
              <a:r>
                <a:rPr kumimoji="1" lang="ja-JP" altLang="en-US" sz="1200" dirty="0">
                  <a:latin typeface="メイリオ" panose="020B0604030504040204" pitchFamily="50" charset="-128"/>
                  <a:ea typeface="メイリオ" panose="020B0604030504040204" pitchFamily="50" charset="-128"/>
                </a:rPr>
                <a:t>と同じくらい。</a:t>
              </a:r>
            </a:p>
          </p:txBody>
        </p:sp>
        <p:sp>
          <p:nvSpPr>
            <p:cNvPr id="31" name="テキスト ボックス 30"/>
            <p:cNvSpPr txBox="1"/>
            <p:nvPr/>
          </p:nvSpPr>
          <p:spPr>
            <a:xfrm>
              <a:off x="9823390" y="4156893"/>
              <a:ext cx="1082348" cy="307777"/>
            </a:xfrm>
            <a:prstGeom prst="rect">
              <a:avLst/>
            </a:prstGeom>
            <a:noFill/>
            <a:ln>
              <a:solidFill>
                <a:srgbClr val="FF0000"/>
              </a:solidFill>
            </a:ln>
          </p:spPr>
          <p:txBody>
            <a:bodyPr wrap="none" rtlCol="0">
              <a:spAutoFit/>
            </a:bodyPr>
            <a:lstStyle/>
            <a:p>
              <a:r>
                <a:rPr lang="ja-JP" altLang="en-US" sz="1400" dirty="0">
                  <a:latin typeface="メイリオ" panose="020B0604030504040204" pitchFamily="50" charset="-128"/>
                  <a:ea typeface="メイリオ" panose="020B0604030504040204" pitchFamily="50" charset="-128"/>
                </a:rPr>
                <a:t>ナノビーム</a:t>
              </a:r>
              <a:endParaRPr kumimoji="1" lang="ja-JP" altLang="en-US" sz="1400" dirty="0">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9789503" y="4558057"/>
              <a:ext cx="2080828" cy="523220"/>
            </a:xfrm>
            <a:prstGeom prst="rect">
              <a:avLst/>
            </a:prstGeom>
            <a:noFill/>
            <a:ln>
              <a:solidFill>
                <a:srgbClr val="FF0000"/>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高加速勾配（大電力）</a:t>
              </a:r>
              <a:endParaRPr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sz="1400" dirty="0">
                  <a:latin typeface="メイリオ" panose="020B0604030504040204" pitchFamily="50" charset="-128"/>
                  <a:ea typeface="メイリオ" panose="020B0604030504040204" pitchFamily="50" charset="-128"/>
                </a:rPr>
                <a:t>超伝導加速空洞</a:t>
              </a:r>
            </a:p>
          </p:txBody>
        </p:sp>
        <p:sp>
          <p:nvSpPr>
            <p:cNvPr id="41" name="テキスト ボックス 40"/>
            <p:cNvSpPr txBox="1"/>
            <p:nvPr/>
          </p:nvSpPr>
          <p:spPr>
            <a:xfrm>
              <a:off x="9824887" y="3348893"/>
              <a:ext cx="1429046" cy="307777"/>
            </a:xfrm>
            <a:prstGeom prst="rect">
              <a:avLst/>
            </a:prstGeom>
            <a:solidFill>
              <a:srgbClr val="3366FF"/>
            </a:solidFill>
            <a:ln>
              <a:solidFill>
                <a:srgbClr val="3366FF"/>
              </a:solidFill>
            </a:ln>
          </p:spPr>
          <p:txBody>
            <a:bodyPr wrap="none" rtlCol="0">
              <a:spAutoFit/>
            </a:bodyPr>
            <a:lstStyle/>
            <a:p>
              <a:r>
                <a:rPr lang="en-US" altLang="ja-JP" sz="1400" dirty="0">
                  <a:solidFill>
                    <a:srgbClr val="FFFF00"/>
                  </a:solidFill>
                </a:rPr>
                <a:t>Key Technologies</a:t>
              </a:r>
              <a:endParaRPr kumimoji="1" lang="ja-JP" altLang="en-US" sz="1400" dirty="0">
                <a:solidFill>
                  <a:srgbClr val="FFFF00"/>
                </a:solidFill>
              </a:endParaRPr>
            </a:p>
          </p:txBody>
        </p:sp>
        <p:sp>
          <p:nvSpPr>
            <p:cNvPr id="29" name="テキスト ボックス 28"/>
            <p:cNvSpPr txBox="1"/>
            <p:nvPr/>
          </p:nvSpPr>
          <p:spPr>
            <a:xfrm>
              <a:off x="9248066" y="2284267"/>
              <a:ext cx="2492990"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加速器開発のポイント</a:t>
              </a:r>
            </a:p>
          </p:txBody>
        </p:sp>
        <p:sp>
          <p:nvSpPr>
            <p:cNvPr id="52" name="テキスト ボックス 51"/>
            <p:cNvSpPr txBox="1"/>
            <p:nvPr/>
          </p:nvSpPr>
          <p:spPr>
            <a:xfrm>
              <a:off x="9823390" y="3773086"/>
              <a:ext cx="1418978" cy="307777"/>
            </a:xfrm>
            <a:prstGeom prst="rect">
              <a:avLst/>
            </a:prstGeom>
            <a:noFill/>
            <a:ln>
              <a:solidFill>
                <a:srgbClr val="FF0000"/>
              </a:solidFill>
            </a:ln>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rPr>
                <a:t>多くの</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陽</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電子</a:t>
              </a:r>
            </a:p>
          </p:txBody>
        </p:sp>
        <p:sp>
          <p:nvSpPr>
            <p:cNvPr id="35" name="テキスト ボックス 34"/>
            <p:cNvSpPr txBox="1"/>
            <p:nvPr/>
          </p:nvSpPr>
          <p:spPr>
            <a:xfrm>
              <a:off x="7784614" y="1939839"/>
              <a:ext cx="3120470" cy="338554"/>
            </a:xfrm>
            <a:prstGeom prst="rect">
              <a:avLst/>
            </a:prstGeom>
            <a:solidFill>
              <a:schemeClr val="accent3">
                <a:lumMod val="20000"/>
                <a:lumOff val="80000"/>
              </a:schemeClr>
            </a:solidFill>
          </p:spPr>
          <p:txBody>
            <a:bodyPr wrap="none" rtlCol="0">
              <a:spAutoFit/>
            </a:bodyPr>
            <a:lstStyle/>
            <a:p>
              <a:r>
                <a:rPr kumimoji="1" lang="en-US" altLang="ja-JP" sz="1600" b="1" dirty="0">
                  <a:solidFill>
                    <a:srgbClr val="FF0000"/>
                  </a:solidFill>
                </a:rPr>
                <a:t>ILC</a:t>
              </a:r>
              <a:r>
                <a:rPr kumimoji="1" lang="ja-JP" altLang="en-US" sz="1600" b="1" dirty="0">
                  <a:solidFill>
                    <a:srgbClr val="FF0000"/>
                  </a:solidFill>
                </a:rPr>
                <a:t>の開発の</a:t>
              </a:r>
              <a:r>
                <a:rPr lang="ja-JP" altLang="en-US" sz="1600" b="1" dirty="0">
                  <a:solidFill>
                    <a:srgbClr val="FF0000"/>
                  </a:solidFill>
                </a:rPr>
                <a:t>大半</a:t>
              </a:r>
              <a:r>
                <a:rPr kumimoji="1" lang="ja-JP" altLang="en-US" sz="1600" b="1" dirty="0">
                  <a:solidFill>
                    <a:srgbClr val="FF0000"/>
                  </a:solidFill>
                </a:rPr>
                <a:t>が加速器の開発</a:t>
              </a:r>
            </a:p>
          </p:txBody>
        </p:sp>
        <p:cxnSp>
          <p:nvCxnSpPr>
            <p:cNvPr id="47" name="直線矢印コネクタ 46"/>
            <p:cNvCxnSpPr>
              <a:cxnSpLocks/>
              <a:endCxn id="52" idx="1"/>
            </p:cNvCxnSpPr>
            <p:nvPr/>
          </p:nvCxnSpPr>
          <p:spPr>
            <a:xfrm flipV="1">
              <a:off x="9404689" y="3926975"/>
              <a:ext cx="418701" cy="1538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a:cxnSpLocks/>
              <a:endCxn id="31" idx="1"/>
            </p:cNvCxnSpPr>
            <p:nvPr/>
          </p:nvCxnSpPr>
          <p:spPr>
            <a:xfrm flipV="1">
              <a:off x="9353134" y="4310782"/>
              <a:ext cx="470256" cy="1127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cxnSpLocks/>
              <a:endCxn id="33" idx="1"/>
            </p:cNvCxnSpPr>
            <p:nvPr/>
          </p:nvCxnSpPr>
          <p:spPr>
            <a:xfrm flipV="1">
              <a:off x="9293288" y="4819667"/>
              <a:ext cx="496215" cy="323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cxnSpLocks/>
            </p:cNvCxnSpPr>
            <p:nvPr/>
          </p:nvCxnSpPr>
          <p:spPr>
            <a:xfrm flipV="1">
              <a:off x="9396046" y="3166735"/>
              <a:ext cx="428880" cy="6262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7" name="直線矢印コネクタ 6">
            <a:extLst>
              <a:ext uri="{FF2B5EF4-FFF2-40B4-BE49-F238E27FC236}">
                <a16:creationId xmlns:a16="http://schemas.microsoft.com/office/drawing/2014/main" id="{BDEC6088-93D7-6741-05D1-FFFA8ECF9DD6}"/>
              </a:ext>
            </a:extLst>
          </p:cNvPr>
          <p:cNvCxnSpPr>
            <a:cxnSpLocks/>
          </p:cNvCxnSpPr>
          <p:nvPr/>
        </p:nvCxnSpPr>
        <p:spPr>
          <a:xfrm flipV="1">
            <a:off x="2627411" y="1271394"/>
            <a:ext cx="5322411" cy="6167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440762"/>
      </p:ext>
    </p:extLst>
  </p:cSld>
  <p:clrMapOvr>
    <a:masterClrMapping/>
  </p:clrMapOvr>
  <mc:AlternateContent xmlns:mc="http://schemas.openxmlformats.org/markup-compatibility/2006" xmlns:p14="http://schemas.microsoft.com/office/powerpoint/2010/main">
    <mc:Choice Requires="p14">
      <p:transition spd="slow" p14:dur="2000" advTm="44251"/>
    </mc:Choice>
    <mc:Fallback xmlns="">
      <p:transition spd="slow" advTm="442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C657CA6F-A80C-4CC8-86C2-8C5B5B998C4C}" type="slidenum">
              <a:rPr lang="en-US" altLang="ja-JP" smtClean="0"/>
              <a:pPr>
                <a:defRPr/>
              </a:pPr>
              <a:t>33</a:t>
            </a:fld>
            <a:endParaRPr lang="en-US" altLang="ja-JP"/>
          </a:p>
        </p:txBody>
      </p:sp>
      <p:sp>
        <p:nvSpPr>
          <p:cNvPr id="5" name="タイトル 4"/>
          <p:cNvSpPr>
            <a:spLocks noGrp="1"/>
          </p:cNvSpPr>
          <p:nvPr>
            <p:ph type="title" idx="4294967295"/>
          </p:nvPr>
        </p:nvSpPr>
        <p:spPr>
          <a:xfrm>
            <a:off x="4933554" y="116633"/>
            <a:ext cx="5277246" cy="271071"/>
          </a:xfrm>
        </p:spPr>
        <p:txBody>
          <a:bodyPr>
            <a:normAutofit fontScale="90000"/>
          </a:bodyPr>
          <a:lstStyle/>
          <a:p>
            <a:r>
              <a:rPr lang="en-US" altLang="ja-JP" sz="1800" dirty="0"/>
              <a:t>Why LC (Linear Collider) </a:t>
            </a:r>
            <a:endParaRPr lang="ja-JP" altLang="en-US" sz="1800" dirty="0"/>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3560" y="3356993"/>
            <a:ext cx="3099994" cy="2542963"/>
          </a:xfrm>
          <a:prstGeom prst="rect">
            <a:avLst/>
          </a:prstGeom>
        </p:spPr>
      </p:pic>
      <p:sp>
        <p:nvSpPr>
          <p:cNvPr id="9" name="円/楕円 8"/>
          <p:cNvSpPr/>
          <p:nvPr/>
        </p:nvSpPr>
        <p:spPr>
          <a:xfrm>
            <a:off x="2583490" y="888131"/>
            <a:ext cx="2304256" cy="2304256"/>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曲線コネクタ 9"/>
          <p:cNvCxnSpPr/>
          <p:nvPr/>
        </p:nvCxnSpPr>
        <p:spPr>
          <a:xfrm rot="5400000" flipH="1" flipV="1">
            <a:off x="4729656" y="1891607"/>
            <a:ext cx="685800" cy="673100"/>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曲線コネクタ 10"/>
          <p:cNvCxnSpPr/>
          <p:nvPr/>
        </p:nvCxnSpPr>
        <p:spPr>
          <a:xfrm rot="16200000" flipV="1">
            <a:off x="3981431" y="680120"/>
            <a:ext cx="649288" cy="503237"/>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曲線コネクタ 11"/>
          <p:cNvCxnSpPr/>
          <p:nvPr/>
        </p:nvCxnSpPr>
        <p:spPr>
          <a:xfrm rot="5400000">
            <a:off x="2035668" y="1500509"/>
            <a:ext cx="792162" cy="576262"/>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曲線コネクタ 12"/>
          <p:cNvCxnSpPr/>
          <p:nvPr/>
        </p:nvCxnSpPr>
        <p:spPr>
          <a:xfrm rot="16200000" flipH="1">
            <a:off x="2684162" y="2796703"/>
            <a:ext cx="576262" cy="504825"/>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爆発 1 13"/>
          <p:cNvSpPr/>
          <p:nvPr/>
        </p:nvSpPr>
        <p:spPr>
          <a:xfrm>
            <a:off x="3573888" y="766509"/>
            <a:ext cx="288032" cy="288132"/>
          </a:xfrm>
          <a:prstGeom prst="irregularSeal1">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2459842" y="888131"/>
            <a:ext cx="2304256" cy="2304256"/>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9959" y="3379555"/>
            <a:ext cx="5243831" cy="2548318"/>
          </a:xfrm>
          <a:prstGeom prst="rect">
            <a:avLst/>
          </a:prstGeom>
        </p:spPr>
      </p:pic>
      <p:sp>
        <p:nvSpPr>
          <p:cNvPr id="17" name="テキスト ボックス 16"/>
          <p:cNvSpPr txBox="1"/>
          <p:nvPr/>
        </p:nvSpPr>
        <p:spPr>
          <a:xfrm>
            <a:off x="5679765" y="3814279"/>
            <a:ext cx="550151" cy="369332"/>
          </a:xfrm>
          <a:prstGeom prst="rect">
            <a:avLst/>
          </a:prstGeom>
          <a:noFill/>
        </p:spPr>
        <p:txBody>
          <a:bodyPr wrap="none" rtlCol="0">
            <a:spAutoFit/>
          </a:bodyPr>
          <a:lstStyle/>
          <a:p>
            <a:r>
              <a:rPr kumimoji="1" lang="en-US" altLang="ja-JP" dirty="0">
                <a:solidFill>
                  <a:srgbClr val="FF3300"/>
                </a:solidFill>
              </a:rPr>
              <a:t>LHC</a:t>
            </a:r>
            <a:endParaRPr kumimoji="1" lang="ja-JP" altLang="en-US" dirty="0">
              <a:solidFill>
                <a:srgbClr val="FF3300"/>
              </a:solidFill>
            </a:endParaRPr>
          </a:p>
        </p:txBody>
      </p:sp>
      <p:sp>
        <p:nvSpPr>
          <p:cNvPr id="18" name="テキスト ボックス 17"/>
          <p:cNvSpPr txBox="1"/>
          <p:nvPr/>
        </p:nvSpPr>
        <p:spPr>
          <a:xfrm>
            <a:off x="8124411" y="4031868"/>
            <a:ext cx="461088" cy="369332"/>
          </a:xfrm>
          <a:prstGeom prst="rect">
            <a:avLst/>
          </a:prstGeom>
          <a:noFill/>
        </p:spPr>
        <p:txBody>
          <a:bodyPr wrap="none" rtlCol="0">
            <a:spAutoFit/>
          </a:bodyPr>
          <a:lstStyle/>
          <a:p>
            <a:r>
              <a:rPr kumimoji="1" lang="en-US" altLang="ja-JP" dirty="0">
                <a:solidFill>
                  <a:srgbClr val="FFFF00"/>
                </a:solidFill>
              </a:rPr>
              <a:t>ILC</a:t>
            </a:r>
            <a:endParaRPr kumimoji="1" lang="ja-JP" altLang="en-US" dirty="0">
              <a:solidFill>
                <a:srgbClr val="FFFF00"/>
              </a:solidFill>
            </a:endParaRPr>
          </a:p>
        </p:txBody>
      </p:sp>
      <p:sp>
        <p:nvSpPr>
          <p:cNvPr id="19" name="角丸四角形 18"/>
          <p:cNvSpPr/>
          <p:nvPr/>
        </p:nvSpPr>
        <p:spPr>
          <a:xfrm>
            <a:off x="2959350" y="5445099"/>
            <a:ext cx="1470966" cy="4548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480959" y="5965869"/>
            <a:ext cx="3886000" cy="523220"/>
          </a:xfrm>
          <a:prstGeom prst="rect">
            <a:avLst/>
          </a:prstGeom>
          <a:noFill/>
        </p:spPr>
        <p:txBody>
          <a:bodyPr wrap="none" rtlCol="0">
            <a:spAutoFit/>
          </a:bodyPr>
          <a:lstStyle/>
          <a:p>
            <a:r>
              <a:rPr lang="ja-JP" altLang="en-US" sz="1400" dirty="0"/>
              <a:t>標準模型で唯一未発見だった素粒子？？</a:t>
            </a:r>
            <a:endParaRPr lang="en-US" altLang="ja-JP" sz="1400" dirty="0"/>
          </a:p>
          <a:p>
            <a:r>
              <a:rPr kumimoji="1" lang="en-US" altLang="ja-JP" sz="1400" dirty="0"/>
              <a:t>2013</a:t>
            </a:r>
            <a:r>
              <a:rPr kumimoji="1" lang="ja-JP" altLang="en-US" sz="1400" dirty="0"/>
              <a:t>年に</a:t>
            </a:r>
            <a:r>
              <a:rPr kumimoji="1" lang="en-US" altLang="ja-JP" sz="1400" dirty="0"/>
              <a:t>LHC</a:t>
            </a:r>
            <a:r>
              <a:rPr kumimoji="1" lang="ja-JP" altLang="en-US" sz="1400" dirty="0"/>
              <a:t>で発見確認。詳細な研究が必要。</a:t>
            </a:r>
          </a:p>
        </p:txBody>
      </p:sp>
      <p:cxnSp>
        <p:nvCxnSpPr>
          <p:cNvPr id="22" name="直線コネクタ 21"/>
          <p:cNvCxnSpPr/>
          <p:nvPr/>
        </p:nvCxnSpPr>
        <p:spPr>
          <a:xfrm>
            <a:off x="6228729" y="2184325"/>
            <a:ext cx="1728192" cy="0"/>
          </a:xfrm>
          <a:prstGeom prst="line">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8124411" y="2184325"/>
            <a:ext cx="1728192" cy="0"/>
          </a:xfrm>
          <a:prstGeom prst="line">
            <a:avLst/>
          </a:prstGeom>
          <a:ln w="19050">
            <a:solidFill>
              <a:srgbClr val="FF00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爆発 1 23"/>
          <p:cNvSpPr/>
          <p:nvPr/>
        </p:nvSpPr>
        <p:spPr>
          <a:xfrm>
            <a:off x="7898741" y="2040259"/>
            <a:ext cx="225670" cy="293138"/>
          </a:xfrm>
          <a:prstGeom prst="irregularSeal1">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6679813" y="2338889"/>
            <a:ext cx="2852063" cy="369332"/>
          </a:xfrm>
          <a:prstGeom prst="rect">
            <a:avLst/>
          </a:prstGeom>
          <a:noFill/>
        </p:spPr>
        <p:txBody>
          <a:bodyPr wrap="none" rtlCol="0">
            <a:spAutoFit/>
          </a:bodyPr>
          <a:lstStyle/>
          <a:p>
            <a:r>
              <a:rPr kumimoji="1" lang="ja-JP" altLang="en-US" dirty="0"/>
              <a:t>線形加速器</a:t>
            </a:r>
            <a:r>
              <a:rPr kumimoji="1" lang="en-US" altLang="ja-JP" dirty="0"/>
              <a:t>(linear collider)</a:t>
            </a:r>
            <a:endParaRPr kumimoji="1" lang="ja-JP" altLang="en-US" dirty="0"/>
          </a:p>
        </p:txBody>
      </p:sp>
      <p:sp>
        <p:nvSpPr>
          <p:cNvPr id="26" name="テキスト ボックス 25"/>
          <p:cNvSpPr txBox="1"/>
          <p:nvPr/>
        </p:nvSpPr>
        <p:spPr>
          <a:xfrm>
            <a:off x="4764098" y="2737870"/>
            <a:ext cx="6589702" cy="584775"/>
          </a:xfrm>
          <a:prstGeom prst="rect">
            <a:avLst/>
          </a:prstGeom>
          <a:noFill/>
        </p:spPr>
        <p:txBody>
          <a:bodyPr wrap="square" rtlCol="0">
            <a:spAutoFit/>
          </a:bodyPr>
          <a:lstStyle/>
          <a:p>
            <a:r>
              <a:rPr kumimoji="1" lang="ja-JP" altLang="en-US" sz="1600" dirty="0"/>
              <a:t>素粒子実験にとって放射光は不要。</a:t>
            </a:r>
            <a:r>
              <a:rPr kumimoji="1" lang="en-US" altLang="ja-JP" sz="1600" dirty="0"/>
              <a:t>(</a:t>
            </a:r>
            <a:r>
              <a:rPr kumimoji="1" lang="ja-JP" altLang="en-US" sz="1600" dirty="0"/>
              <a:t>陽</a:t>
            </a:r>
            <a:r>
              <a:rPr kumimoji="1" lang="en-US" altLang="ja-JP" sz="1600" dirty="0"/>
              <a:t>)</a:t>
            </a:r>
            <a:r>
              <a:rPr kumimoji="1" lang="ja-JP" altLang="en-US" sz="1600" dirty="0"/>
              <a:t>電子の場合円形加速器ではもっと大きな加速器を作らない限り、エネルギーを上げれない。</a:t>
            </a:r>
          </a:p>
        </p:txBody>
      </p:sp>
      <p:sp>
        <p:nvSpPr>
          <p:cNvPr id="27" name="テキスト ボックス 26"/>
          <p:cNvSpPr txBox="1"/>
          <p:nvPr/>
        </p:nvSpPr>
        <p:spPr>
          <a:xfrm>
            <a:off x="1656515" y="614321"/>
            <a:ext cx="1011815" cy="646331"/>
          </a:xfrm>
          <a:prstGeom prst="rect">
            <a:avLst/>
          </a:prstGeom>
          <a:noFill/>
        </p:spPr>
        <p:txBody>
          <a:bodyPr wrap="none" rtlCol="0">
            <a:spAutoFit/>
          </a:bodyPr>
          <a:lstStyle/>
          <a:p>
            <a:r>
              <a:rPr kumimoji="1" lang="en-US" altLang="ja-JP" dirty="0"/>
              <a:t>LHC</a:t>
            </a:r>
            <a:r>
              <a:rPr kumimoji="1" lang="ja-JP" altLang="en-US" dirty="0"/>
              <a:t>など</a:t>
            </a:r>
            <a:endParaRPr kumimoji="1" lang="en-US" altLang="ja-JP" dirty="0"/>
          </a:p>
          <a:p>
            <a:r>
              <a:rPr lang="en-US" altLang="ja-JP" dirty="0"/>
              <a:t>ρ=4.3km</a:t>
            </a:r>
            <a:endParaRPr kumimoji="1" lang="ja-JP" altLang="en-US" dirty="0"/>
          </a:p>
        </p:txBody>
      </p:sp>
      <mc:AlternateContent xmlns:mc="http://schemas.openxmlformats.org/markup-compatibility/2006" xmlns:a14="http://schemas.microsoft.com/office/drawing/2010/main">
        <mc:Choice Requires="a14">
          <p:sp>
            <p:nvSpPr>
              <p:cNvPr id="28" name="Object 6"/>
              <p:cNvSpPr txBox="1"/>
              <p:nvPr/>
            </p:nvSpPr>
            <p:spPr bwMode="auto">
              <a:xfrm>
                <a:off x="3036888" y="2119313"/>
                <a:ext cx="1398587" cy="708025"/>
              </a:xfrm>
              <a:prstGeom prst="rect">
                <a:avLst/>
              </a:prstGeom>
              <a:noFill/>
              <a:ln>
                <a:solidFill>
                  <a:srgbClr val="FF0000"/>
                </a:solidFill>
              </a:ln>
            </p:spPr>
            <p:txBody>
              <a:bodyPr>
                <a:normAutofit/>
              </a:bodyPr>
              <a:lstStyle/>
              <a:p>
                <a:pPr/>
                <a14:m>
                  <m:oMathPara xmlns:m="http://schemas.openxmlformats.org/officeDocument/2006/math">
                    <m:oMathParaPr>
                      <m:jc m:val="left"/>
                    </m:oMathParaPr>
                    <m:oMath xmlns:m="http://schemas.openxmlformats.org/officeDocument/2006/math">
                      <m:r>
                        <a:rPr lang="ja-JP" altLang="en-US" i="1" smtClean="0">
                          <a:solidFill>
                            <a:srgbClr val="000000"/>
                          </a:solidFill>
                          <a:latin typeface="Cambria Math" panose="02040503050406030204" pitchFamily="18" charset="0"/>
                        </a:rPr>
                        <m:t>𝑈</m:t>
                      </m:r>
                      <m:r>
                        <a:rPr lang="ja-JP" altLang="en-US" i="1" smtClean="0">
                          <a:solidFill>
                            <a:srgbClr val="000000"/>
                          </a:solidFill>
                          <a:latin typeface="Cambria Math" panose="02040503050406030204" pitchFamily="18" charset="0"/>
                        </a:rPr>
                        <m:t>∝</m:t>
                      </m:r>
                      <m:f>
                        <m:fPr>
                          <m:ctrlPr>
                            <a:rPr lang="ja-JP" altLang="en-US" i="1">
                              <a:solidFill>
                                <a:srgbClr val="000000"/>
                              </a:solidFill>
                              <a:latin typeface="Cambria Math" panose="02040503050406030204" pitchFamily="18" charset="0"/>
                            </a:rPr>
                          </m:ctrlPr>
                        </m:fPr>
                        <m:num>
                          <m:sSup>
                            <m:sSupPr>
                              <m:ctrlPr>
                                <a:rPr lang="ja-JP" altLang="en-US" i="1">
                                  <a:solidFill>
                                    <a:srgbClr val="000000"/>
                                  </a:solidFill>
                                  <a:latin typeface="Cambria Math" panose="02040503050406030204" pitchFamily="18" charset="0"/>
                                </a:rPr>
                              </m:ctrlPr>
                            </m:sSupPr>
                            <m:e>
                              <m:r>
                                <a:rPr lang="ja-JP" altLang="en-US" i="1">
                                  <a:solidFill>
                                    <a:srgbClr val="000000"/>
                                  </a:solidFill>
                                  <a:latin typeface="Cambria Math" panose="02040503050406030204" pitchFamily="18" charset="0"/>
                                </a:rPr>
                                <m:t>𝐸</m:t>
                              </m:r>
                            </m:e>
                            <m:sup>
                              <m:r>
                                <a:rPr lang="ja-JP" altLang="en-US" i="1">
                                  <a:solidFill>
                                    <a:srgbClr val="000000"/>
                                  </a:solidFill>
                                  <a:latin typeface="Cambria Math" panose="02040503050406030204" pitchFamily="18" charset="0"/>
                                </a:rPr>
                                <m:t>4</m:t>
                              </m:r>
                            </m:sup>
                          </m:sSup>
                        </m:num>
                        <m:den>
                          <m:sSup>
                            <m:sSupPr>
                              <m:ctrlPr>
                                <a:rPr lang="en-US" altLang="ja-JP" i="1" smtClean="0">
                                  <a:solidFill>
                                    <a:srgbClr val="000000"/>
                                  </a:solidFill>
                                  <a:latin typeface="Cambria Math" panose="02040503050406030204" pitchFamily="18" charset="0"/>
                                </a:rPr>
                              </m:ctrlPr>
                            </m:sSupPr>
                            <m:e>
                              <m:r>
                                <a:rPr lang="en-US" altLang="ja-JP" b="0" i="1" smtClean="0">
                                  <a:solidFill>
                                    <a:srgbClr val="000000"/>
                                  </a:solidFill>
                                  <a:latin typeface="Cambria Math" panose="02040503050406030204" pitchFamily="18" charset="0"/>
                                </a:rPr>
                                <m:t>𝑚</m:t>
                              </m:r>
                            </m:e>
                            <m:sup>
                              <m:r>
                                <a:rPr lang="en-US" altLang="ja-JP" b="0" i="1" smtClean="0">
                                  <a:solidFill>
                                    <a:srgbClr val="000000"/>
                                  </a:solidFill>
                                  <a:latin typeface="Cambria Math" panose="02040503050406030204" pitchFamily="18" charset="0"/>
                                </a:rPr>
                                <m:t>4</m:t>
                              </m:r>
                            </m:sup>
                          </m:sSup>
                          <m:r>
                            <a:rPr lang="ja-JP" altLang="en-US" i="1">
                              <a:solidFill>
                                <a:srgbClr val="000000"/>
                              </a:solidFill>
                              <a:latin typeface="Cambria Math" panose="02040503050406030204" pitchFamily="18" charset="0"/>
                            </a:rPr>
                            <m:t>𝜌</m:t>
                          </m:r>
                        </m:den>
                      </m:f>
                    </m:oMath>
                  </m:oMathPara>
                </a14:m>
                <a:endParaRPr lang="ja-JP" altLang="en-US" dirty="0"/>
              </a:p>
            </p:txBody>
          </p:sp>
        </mc:Choice>
        <mc:Fallback xmlns="">
          <p:sp>
            <p:nvSpPr>
              <p:cNvPr id="28" name="Object 6"/>
              <p:cNvSpPr txBox="1">
                <a:spLocks noRot="1" noChangeAspect="1" noMove="1" noResize="1" noEditPoints="1" noAdjustHandles="1" noChangeArrowheads="1" noChangeShapeType="1" noTextEdit="1"/>
              </p:cNvSpPr>
              <p:nvPr/>
            </p:nvSpPr>
            <p:spPr bwMode="auto">
              <a:xfrm>
                <a:off x="3036888" y="2119313"/>
                <a:ext cx="1398587" cy="708025"/>
              </a:xfrm>
              <a:prstGeom prst="rect">
                <a:avLst/>
              </a:prstGeom>
              <a:blipFill>
                <a:blip r:embed="rId4"/>
                <a:stretch>
                  <a:fillRect/>
                </a:stretch>
              </a:blipFill>
              <a:ln>
                <a:solidFill>
                  <a:srgbClr val="FF0000"/>
                </a:solidFill>
              </a:ln>
            </p:spPr>
            <p:txBody>
              <a:bodyPr/>
              <a:lstStyle/>
              <a:p>
                <a:r>
                  <a:rPr lang="ja-JP" altLang="en-US">
                    <a:noFill/>
                  </a:rPr>
                  <a:t> </a:t>
                </a:r>
              </a:p>
            </p:txBody>
          </p:sp>
        </mc:Fallback>
      </mc:AlternateContent>
      <p:graphicFrame>
        <p:nvGraphicFramePr>
          <p:cNvPr id="30" name="Object 6"/>
          <p:cNvGraphicFramePr>
            <a:graphicFrameLocks noChangeAspect="1"/>
          </p:cNvGraphicFramePr>
          <p:nvPr/>
        </p:nvGraphicFramePr>
        <p:xfrm>
          <a:off x="5085208" y="542267"/>
          <a:ext cx="2089056" cy="907275"/>
        </p:xfrm>
        <a:graphic>
          <a:graphicData uri="http://schemas.openxmlformats.org/presentationml/2006/ole">
            <mc:AlternateContent xmlns:mc="http://schemas.openxmlformats.org/markup-compatibility/2006">
              <mc:Choice xmlns:v="urn:schemas-microsoft-com:vml" Requires="v">
                <p:oleObj name="数式" r:id="rId5" imgW="1460160" imgH="672840" progId="Equation.3">
                  <p:embed/>
                </p:oleObj>
              </mc:Choice>
              <mc:Fallback>
                <p:oleObj name="数式" r:id="rId5" imgW="1460160" imgH="672840" progId="Equation.3">
                  <p:embed/>
                  <p:pic>
                    <p:nvPicPr>
                      <p:cNvPr id="30" name="Object 6"/>
                      <p:cNvPicPr>
                        <a:picLocks noChangeAspect="1" noChangeArrowheads="1"/>
                      </p:cNvPicPr>
                      <p:nvPr/>
                    </p:nvPicPr>
                    <p:blipFill>
                      <a:blip r:embed="rId6"/>
                      <a:srcRect/>
                      <a:stretch>
                        <a:fillRect/>
                      </a:stretch>
                    </p:blipFill>
                    <p:spPr bwMode="auto">
                      <a:xfrm>
                        <a:off x="5085208" y="542267"/>
                        <a:ext cx="2089056" cy="907275"/>
                      </a:xfrm>
                      <a:prstGeom prst="rect">
                        <a:avLst/>
                      </a:prstGeom>
                      <a:solidFill>
                        <a:srgbClr val="FFCCCC"/>
                      </a:solidFill>
                      <a:ln>
                        <a:solidFill>
                          <a:srgbClr val="FF0000"/>
                        </a:solidFill>
                      </a:ln>
                    </p:spPr>
                  </p:pic>
                </p:oleObj>
              </mc:Fallback>
            </mc:AlternateContent>
          </a:graphicData>
        </a:graphic>
      </p:graphicFrame>
      <p:cxnSp>
        <p:nvCxnSpPr>
          <p:cNvPr id="32" name="直線矢印コネクタ 31"/>
          <p:cNvCxnSpPr>
            <a:endCxn id="15" idx="7"/>
          </p:cNvCxnSpPr>
          <p:nvPr/>
        </p:nvCxnSpPr>
        <p:spPr>
          <a:xfrm flipV="1">
            <a:off x="3677112" y="1225581"/>
            <a:ext cx="749536" cy="813354"/>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3" name="Object 6"/>
          <p:cNvGraphicFramePr>
            <a:graphicFrameLocks noChangeAspect="1"/>
          </p:cNvGraphicFramePr>
          <p:nvPr/>
        </p:nvGraphicFramePr>
        <p:xfrm>
          <a:off x="3776147" y="1386280"/>
          <a:ext cx="373062" cy="263525"/>
        </p:xfrm>
        <a:graphic>
          <a:graphicData uri="http://schemas.openxmlformats.org/presentationml/2006/ole">
            <mc:AlternateContent xmlns:mc="http://schemas.openxmlformats.org/markup-compatibility/2006">
              <mc:Choice xmlns:v="urn:schemas-microsoft-com:vml" Requires="v">
                <p:oleObj name="数式" r:id="rId7" imgW="152280" imgH="164880" progId="Equation.3">
                  <p:embed/>
                </p:oleObj>
              </mc:Choice>
              <mc:Fallback>
                <p:oleObj name="数式" r:id="rId7" imgW="152280" imgH="164880" progId="Equation.3">
                  <p:embed/>
                  <p:pic>
                    <p:nvPicPr>
                      <p:cNvPr id="33" name="Object 6"/>
                      <p:cNvPicPr>
                        <a:picLocks noChangeAspect="1" noChangeArrowheads="1"/>
                      </p:cNvPicPr>
                      <p:nvPr/>
                    </p:nvPicPr>
                    <p:blipFill>
                      <a:blip r:embed="rId8"/>
                      <a:srcRect/>
                      <a:stretch>
                        <a:fillRect/>
                      </a:stretch>
                    </p:blipFill>
                    <p:spPr bwMode="auto">
                      <a:xfrm>
                        <a:off x="3776147" y="1386280"/>
                        <a:ext cx="373062" cy="263525"/>
                      </a:xfrm>
                      <a:prstGeom prst="rect">
                        <a:avLst/>
                      </a:prstGeom>
                      <a:noFill/>
                      <a:ln>
                        <a:noFill/>
                      </a:ln>
                    </p:spPr>
                  </p:pic>
                </p:oleObj>
              </mc:Fallback>
            </mc:AlternateContent>
          </a:graphicData>
        </a:graphic>
      </p:graphicFrame>
      <p:sp>
        <p:nvSpPr>
          <p:cNvPr id="35" name="テキスト ボックス 34"/>
          <p:cNvSpPr txBox="1"/>
          <p:nvPr/>
        </p:nvSpPr>
        <p:spPr>
          <a:xfrm>
            <a:off x="1628688" y="157560"/>
            <a:ext cx="2929007" cy="369332"/>
          </a:xfrm>
          <a:prstGeom prst="rect">
            <a:avLst/>
          </a:prstGeom>
          <a:solidFill>
            <a:srgbClr val="FFFF00"/>
          </a:solidFill>
        </p:spPr>
        <p:txBody>
          <a:bodyPr wrap="none" rtlCol="0">
            <a:spAutoFit/>
          </a:bodyPr>
          <a:lstStyle/>
          <a:p>
            <a:r>
              <a:rPr kumimoji="1" lang="en-US" altLang="ja-JP" dirty="0"/>
              <a:t>U:</a:t>
            </a:r>
            <a:r>
              <a:rPr kumimoji="1" lang="ja-JP" altLang="en-US" dirty="0"/>
              <a:t>放射光による</a:t>
            </a:r>
            <a:r>
              <a:rPr kumimoji="1" lang="en-US" altLang="ja-JP" dirty="0"/>
              <a:t>Energy loss</a:t>
            </a:r>
            <a:endParaRPr kumimoji="1" lang="ja-JP" altLang="en-US" dirty="0"/>
          </a:p>
        </p:txBody>
      </p:sp>
      <p:sp>
        <p:nvSpPr>
          <p:cNvPr id="36" name="テキスト ボックス 35"/>
          <p:cNvSpPr txBox="1"/>
          <p:nvPr/>
        </p:nvSpPr>
        <p:spPr>
          <a:xfrm>
            <a:off x="5306046" y="5971361"/>
            <a:ext cx="5391219" cy="523220"/>
          </a:xfrm>
          <a:prstGeom prst="rect">
            <a:avLst/>
          </a:prstGeom>
          <a:noFill/>
        </p:spPr>
        <p:txBody>
          <a:bodyPr wrap="none" rtlCol="0">
            <a:spAutoFit/>
          </a:bodyPr>
          <a:lstStyle/>
          <a:p>
            <a:r>
              <a:rPr lang="ja-JP" altLang="en-US" sz="1400" dirty="0"/>
              <a:t>陽子は素粒子ではないため、新粒子探索には複雑な仮定が入る。</a:t>
            </a:r>
            <a:endParaRPr lang="en-US" altLang="ja-JP" sz="1400" dirty="0"/>
          </a:p>
          <a:p>
            <a:r>
              <a:rPr kumimoji="1" lang="en-US" altLang="ja-JP" sz="1400" dirty="0"/>
              <a:t>e- e+</a:t>
            </a:r>
            <a:r>
              <a:rPr kumimoji="1" lang="ja-JP" altLang="en-US" sz="1400" dirty="0"/>
              <a:t>は素粒子なので、反応の素課程明確</a:t>
            </a:r>
            <a:r>
              <a:rPr kumimoji="1" lang="en-US" altLang="ja-JP" sz="1400" dirty="0">
                <a:sym typeface="Wingdings" panose="05000000000000000000" pitchFamily="2" charset="2"/>
              </a:rPr>
              <a:t></a:t>
            </a:r>
            <a:r>
              <a:rPr kumimoji="1" lang="ja-JP" altLang="en-US" sz="1400" dirty="0">
                <a:sym typeface="Wingdings" panose="05000000000000000000" pitchFamily="2" charset="2"/>
              </a:rPr>
              <a:t>詳細研究可能</a:t>
            </a:r>
            <a:endParaRPr kumimoji="1" lang="ja-JP" altLang="en-US" sz="1400" dirty="0"/>
          </a:p>
        </p:txBody>
      </p:sp>
      <p:graphicFrame>
        <p:nvGraphicFramePr>
          <p:cNvPr id="37" name="Object 6"/>
          <p:cNvGraphicFramePr>
            <a:graphicFrameLocks noChangeAspect="1"/>
          </p:cNvGraphicFramePr>
          <p:nvPr/>
        </p:nvGraphicFramePr>
        <p:xfrm>
          <a:off x="7875588" y="898526"/>
          <a:ext cx="2393950" cy="322263"/>
        </p:xfrm>
        <a:graphic>
          <a:graphicData uri="http://schemas.openxmlformats.org/presentationml/2006/ole">
            <mc:AlternateContent xmlns:mc="http://schemas.openxmlformats.org/markup-compatibility/2006">
              <mc:Choice xmlns:v="urn:schemas-microsoft-com:vml" Requires="v">
                <p:oleObj name="数式" r:id="rId9" imgW="977760" imgH="203040" progId="Equation.3">
                  <p:embed/>
                </p:oleObj>
              </mc:Choice>
              <mc:Fallback>
                <p:oleObj name="数式" r:id="rId9" imgW="977760" imgH="203040" progId="Equation.3">
                  <p:embed/>
                  <p:pic>
                    <p:nvPicPr>
                      <p:cNvPr id="37" name="Object 6"/>
                      <p:cNvPicPr>
                        <a:picLocks noChangeAspect="1" noChangeArrowheads="1"/>
                      </p:cNvPicPr>
                      <p:nvPr/>
                    </p:nvPicPr>
                    <p:blipFill>
                      <a:blip r:embed="rId10"/>
                      <a:srcRect/>
                      <a:stretch>
                        <a:fillRect/>
                      </a:stretch>
                    </p:blipFill>
                    <p:spPr bwMode="auto">
                      <a:xfrm>
                        <a:off x="7875588" y="898526"/>
                        <a:ext cx="2393950" cy="322263"/>
                      </a:xfrm>
                      <a:prstGeom prst="rect">
                        <a:avLst/>
                      </a:prstGeom>
                      <a:noFill/>
                      <a:ln>
                        <a:noFill/>
                      </a:ln>
                    </p:spPr>
                  </p:pic>
                </p:oleObj>
              </mc:Fallback>
            </mc:AlternateContent>
          </a:graphicData>
        </a:graphic>
      </p:graphicFrame>
      <p:sp>
        <p:nvSpPr>
          <p:cNvPr id="38" name="テキスト ボックス 37"/>
          <p:cNvSpPr txBox="1"/>
          <p:nvPr/>
        </p:nvSpPr>
        <p:spPr>
          <a:xfrm>
            <a:off x="7585106" y="1304171"/>
            <a:ext cx="3082895" cy="369332"/>
          </a:xfrm>
          <a:prstGeom prst="rect">
            <a:avLst/>
          </a:prstGeom>
          <a:noFill/>
        </p:spPr>
        <p:txBody>
          <a:bodyPr wrap="none" rtlCol="0">
            <a:spAutoFit/>
          </a:bodyPr>
          <a:lstStyle/>
          <a:p>
            <a:r>
              <a:rPr lang="ja-JP" altLang="en-US" dirty="0"/>
              <a:t>放射光による</a:t>
            </a:r>
            <a:r>
              <a:rPr lang="en-US" altLang="ja-JP" dirty="0"/>
              <a:t>Energy loss</a:t>
            </a:r>
            <a:r>
              <a:rPr lang="ja-JP" altLang="en-US" dirty="0"/>
              <a:t>なし</a:t>
            </a:r>
            <a:endParaRPr kumimoji="1" lang="ja-JP" altLang="en-US" dirty="0"/>
          </a:p>
        </p:txBody>
      </p:sp>
      <p:sp>
        <p:nvSpPr>
          <p:cNvPr id="7" name="円/楕円 6"/>
          <p:cNvSpPr/>
          <p:nvPr/>
        </p:nvSpPr>
        <p:spPr>
          <a:xfrm>
            <a:off x="6326095" y="4106844"/>
            <a:ext cx="342344" cy="294357"/>
          </a:xfrm>
          <a:prstGeom prst="ellipse">
            <a:avLst/>
          </a:prstGeom>
          <a:noFill/>
          <a:ln>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8976321" y="4036433"/>
            <a:ext cx="239231" cy="256664"/>
          </a:xfrm>
          <a:prstGeom prst="ellipse">
            <a:avLst/>
          </a:prstGeom>
          <a:noFill/>
          <a:ln>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610906" y="1788640"/>
            <a:ext cx="646331" cy="369332"/>
          </a:xfrm>
          <a:prstGeom prst="rect">
            <a:avLst/>
          </a:prstGeom>
          <a:noFill/>
        </p:spPr>
        <p:txBody>
          <a:bodyPr wrap="none" rtlCol="0">
            <a:spAutoFit/>
          </a:bodyPr>
          <a:lstStyle/>
          <a:p>
            <a:r>
              <a:rPr kumimoji="1" lang="ja-JP" altLang="en-US" dirty="0"/>
              <a:t>加速</a:t>
            </a:r>
          </a:p>
        </p:txBody>
      </p:sp>
      <p:sp>
        <p:nvSpPr>
          <p:cNvPr id="39" name="テキスト ボックス 38"/>
          <p:cNvSpPr txBox="1"/>
          <p:nvPr/>
        </p:nvSpPr>
        <p:spPr>
          <a:xfrm>
            <a:off x="8690254" y="1773317"/>
            <a:ext cx="646331" cy="369332"/>
          </a:xfrm>
          <a:prstGeom prst="rect">
            <a:avLst/>
          </a:prstGeom>
          <a:noFill/>
        </p:spPr>
        <p:txBody>
          <a:bodyPr wrap="none" rtlCol="0">
            <a:spAutoFit/>
          </a:bodyPr>
          <a:lstStyle/>
          <a:p>
            <a:r>
              <a:rPr kumimoji="1" lang="ja-JP" altLang="en-US" dirty="0"/>
              <a:t>加速</a:t>
            </a:r>
          </a:p>
        </p:txBody>
      </p:sp>
      <p:sp>
        <p:nvSpPr>
          <p:cNvPr id="21" name="テキスト ボックス 20"/>
          <p:cNvSpPr txBox="1"/>
          <p:nvPr/>
        </p:nvSpPr>
        <p:spPr>
          <a:xfrm>
            <a:off x="5227420" y="5378840"/>
            <a:ext cx="2723823" cy="369332"/>
          </a:xfrm>
          <a:prstGeom prst="rect">
            <a:avLst/>
          </a:prstGeom>
          <a:noFill/>
        </p:spPr>
        <p:txBody>
          <a:bodyPr wrap="none" rtlCol="0">
            <a:spAutoFit/>
          </a:bodyPr>
          <a:lstStyle/>
          <a:p>
            <a:r>
              <a:rPr kumimoji="1" lang="ja-JP" altLang="en-US" dirty="0">
                <a:solidFill>
                  <a:schemeClr val="bg1"/>
                </a:solidFill>
              </a:rPr>
              <a:t>たくさんの反応から選別</a:t>
            </a:r>
          </a:p>
        </p:txBody>
      </p:sp>
      <p:sp>
        <p:nvSpPr>
          <p:cNvPr id="40" name="テキスト ボックス 39"/>
          <p:cNvSpPr txBox="1"/>
          <p:nvPr/>
        </p:nvSpPr>
        <p:spPr>
          <a:xfrm>
            <a:off x="8509350" y="5375135"/>
            <a:ext cx="1800493" cy="369332"/>
          </a:xfrm>
          <a:prstGeom prst="rect">
            <a:avLst/>
          </a:prstGeom>
          <a:noFill/>
        </p:spPr>
        <p:txBody>
          <a:bodyPr wrap="none" rtlCol="0">
            <a:spAutoFit/>
          </a:bodyPr>
          <a:lstStyle/>
          <a:p>
            <a:r>
              <a:rPr kumimoji="1" lang="ja-JP" altLang="en-US" dirty="0">
                <a:solidFill>
                  <a:schemeClr val="bg1"/>
                </a:solidFill>
              </a:rPr>
              <a:t>反応がシンプル</a:t>
            </a:r>
          </a:p>
        </p:txBody>
      </p:sp>
      <p:sp>
        <p:nvSpPr>
          <p:cNvPr id="29" name="テキスト ボックス 28"/>
          <p:cNvSpPr txBox="1"/>
          <p:nvPr/>
        </p:nvSpPr>
        <p:spPr>
          <a:xfrm>
            <a:off x="8304564" y="500738"/>
            <a:ext cx="1569660" cy="369332"/>
          </a:xfrm>
          <a:prstGeom prst="rect">
            <a:avLst/>
          </a:prstGeom>
          <a:noFill/>
        </p:spPr>
        <p:txBody>
          <a:bodyPr wrap="none" rtlCol="0">
            <a:spAutoFit/>
          </a:bodyPr>
          <a:lstStyle/>
          <a:p>
            <a:r>
              <a:rPr kumimoji="1" lang="ja-JP" altLang="en-US" dirty="0"/>
              <a:t>半径を無限大</a:t>
            </a:r>
          </a:p>
        </p:txBody>
      </p:sp>
      <p:sp>
        <p:nvSpPr>
          <p:cNvPr id="31" name="右矢印 30"/>
          <p:cNvSpPr/>
          <p:nvPr/>
        </p:nvSpPr>
        <p:spPr>
          <a:xfrm>
            <a:off x="5577240" y="1957984"/>
            <a:ext cx="416236" cy="381953"/>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665693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6FE3FD-66D2-3657-91BE-55AADDD485C7}"/>
              </a:ext>
            </a:extLst>
          </p:cNvPr>
          <p:cNvSpPr>
            <a:spLocks noGrp="1"/>
          </p:cNvSpPr>
          <p:nvPr>
            <p:ph type="title"/>
          </p:nvPr>
        </p:nvSpPr>
        <p:spPr>
          <a:xfrm>
            <a:off x="1518932" y="17661"/>
            <a:ext cx="8102498" cy="542482"/>
          </a:xfrm>
        </p:spPr>
        <p:txBody>
          <a:bodyPr>
            <a:normAutofit fontScale="90000"/>
          </a:bodyPr>
          <a:lstStyle/>
          <a:p>
            <a:r>
              <a:rPr kumimoji="1" lang="en-US" altLang="ja-SE" sz="3200" dirty="0">
                <a:latin typeface="メイリオ" panose="020B0604030504040204" pitchFamily="50" charset="-128"/>
                <a:ea typeface="メイリオ" panose="020B0604030504040204" pitchFamily="50" charset="-128"/>
              </a:rPr>
              <a:t>Compare ILC and FCC-ee (and others…)</a:t>
            </a:r>
            <a:endParaRPr kumimoji="1" lang="ja-SE" altLang="en-US" sz="3200" dirty="0">
              <a:latin typeface="メイリオ" panose="020B0604030504040204" pitchFamily="50" charset="-128"/>
              <a:ea typeface="メイリオ" panose="020B0604030504040204" pitchFamily="50" charset="-128"/>
            </a:endParaRPr>
          </a:p>
        </p:txBody>
      </p:sp>
      <mc:AlternateContent xmlns:mc="http://schemas.openxmlformats.org/markup-compatibility/2006" xmlns:a14="http://schemas.microsoft.com/office/drawing/2010/main">
        <mc:Choice Requires="a14">
          <p:graphicFrame>
            <p:nvGraphicFramePr>
              <p:cNvPr id="3" name="表 2">
                <a:extLst>
                  <a:ext uri="{FF2B5EF4-FFF2-40B4-BE49-F238E27FC236}">
                    <a16:creationId xmlns:a16="http://schemas.microsoft.com/office/drawing/2014/main" id="{5BA2CEE3-E884-A8E6-EDF4-39B9564CF664}"/>
                  </a:ext>
                </a:extLst>
              </p:cNvPr>
              <p:cNvGraphicFramePr>
                <a:graphicFrameLocks noGrp="1"/>
              </p:cNvGraphicFramePr>
              <p:nvPr/>
            </p:nvGraphicFramePr>
            <p:xfrm>
              <a:off x="239486" y="1253438"/>
              <a:ext cx="5039678" cy="2797620"/>
            </p:xfrm>
            <a:graphic>
              <a:graphicData uri="http://schemas.openxmlformats.org/drawingml/2006/table">
                <a:tbl>
                  <a:tblPr firstRow="1" bandRow="1">
                    <a:tableStyleId>{5C22544A-7EE6-4342-B048-85BDC9FD1C3A}</a:tableStyleId>
                  </a:tblPr>
                  <a:tblGrid>
                    <a:gridCol w="1924495">
                      <a:extLst>
                        <a:ext uri="{9D8B030D-6E8A-4147-A177-3AD203B41FA5}">
                          <a16:colId xmlns:a16="http://schemas.microsoft.com/office/drawing/2014/main" val="2800210695"/>
                        </a:ext>
                      </a:extLst>
                    </a:gridCol>
                    <a:gridCol w="1641729">
                      <a:extLst>
                        <a:ext uri="{9D8B030D-6E8A-4147-A177-3AD203B41FA5}">
                          <a16:colId xmlns:a16="http://schemas.microsoft.com/office/drawing/2014/main" val="3166593578"/>
                        </a:ext>
                      </a:extLst>
                    </a:gridCol>
                    <a:gridCol w="1473454">
                      <a:extLst>
                        <a:ext uri="{9D8B030D-6E8A-4147-A177-3AD203B41FA5}">
                          <a16:colId xmlns:a16="http://schemas.microsoft.com/office/drawing/2014/main" val="1990897297"/>
                        </a:ext>
                      </a:extLst>
                    </a:gridCol>
                  </a:tblGrid>
                  <a:tr h="370840">
                    <a:tc>
                      <a:txBody>
                        <a:bodyPr/>
                        <a:lstStyle/>
                        <a:p>
                          <a:endParaRPr lang="ja-SE" altLang="en-US" sz="2000" dirty="0"/>
                        </a:p>
                      </a:txBody>
                      <a:tcPr/>
                    </a:tc>
                    <a:tc>
                      <a:txBody>
                        <a:bodyPr/>
                        <a:lstStyle/>
                        <a:p>
                          <a:r>
                            <a:rPr lang="en-US" altLang="ja-SE" sz="2000" dirty="0"/>
                            <a:t>ILC</a:t>
                          </a:r>
                          <a:endParaRPr lang="ja-SE" altLang="en-US" sz="2000" dirty="0"/>
                        </a:p>
                      </a:txBody>
                      <a:tcPr/>
                    </a:tc>
                    <a:tc>
                      <a:txBody>
                        <a:bodyPr/>
                        <a:lstStyle/>
                        <a:p>
                          <a:r>
                            <a:rPr lang="en-US" altLang="ja-SE" sz="2000" dirty="0" err="1"/>
                            <a:t>FCCee</a:t>
                          </a:r>
                          <a:r>
                            <a:rPr lang="en-US" altLang="ja-SE" sz="2000" dirty="0"/>
                            <a:t> ZH</a:t>
                          </a:r>
                          <a:endParaRPr lang="ja-SE" altLang="en-US" sz="2000" dirty="0"/>
                        </a:p>
                      </a:txBody>
                      <a:tcPr/>
                    </a:tc>
                    <a:extLst>
                      <a:ext uri="{0D108BD9-81ED-4DB2-BD59-A6C34878D82A}">
                        <a16:rowId xmlns:a16="http://schemas.microsoft.com/office/drawing/2014/main" val="2621110638"/>
                      </a:ext>
                    </a:extLst>
                  </a:tr>
                  <a:tr h="370840">
                    <a:tc>
                      <a:txBody>
                        <a:bodyPr/>
                        <a:lstStyle/>
                        <a:p>
                          <a14:m>
                            <m:oMath xmlns:m="http://schemas.openxmlformats.org/officeDocument/2006/math">
                              <m:r>
                                <a:rPr kumimoji="1" lang="en-US" altLang="ja-SE" sz="2000" i="1" smtClean="0">
                                  <a:solidFill>
                                    <a:schemeClr val="tx1"/>
                                  </a:solidFill>
                                  <a:latin typeface="Cambria Math" panose="02040503050406030204" pitchFamily="18" charset="0"/>
                                  <a:ea typeface="Cambria Math" panose="02040503050406030204" pitchFamily="18" charset="0"/>
                                </a:rPr>
                                <m:t>ℒ</m:t>
                              </m:r>
                              <m:r>
                                <a:rPr kumimoji="1" lang="en-US" altLang="ja-SE" sz="2000" b="0" i="0" smtClean="0">
                                  <a:solidFill>
                                    <a:schemeClr val="tx1"/>
                                  </a:solidFill>
                                  <a:latin typeface="Cambria Math" panose="02040503050406030204" pitchFamily="18" charset="0"/>
                                  <a:ea typeface="Cambria Math" panose="02040503050406030204" pitchFamily="18" charset="0"/>
                                </a:rPr>
                                <m:t> [</m:t>
                              </m:r>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m:rPr>
                                      <m:sty m:val="p"/>
                                    </m:rPr>
                                    <a:rPr kumimoji="1" lang="en-US" altLang="ja-SE" sz="2000" b="0" i="0" smtClean="0">
                                      <a:solidFill>
                                        <a:schemeClr val="tx1"/>
                                      </a:solidFill>
                                      <a:latin typeface="Cambria Math" panose="02040503050406030204" pitchFamily="18" charset="0"/>
                                      <a:ea typeface="Cambria Math" panose="02040503050406030204" pitchFamily="18" charset="0"/>
                                    </a:rPr>
                                    <m:t>cm</m:t>
                                  </m:r>
                                </m:e>
                                <m:sup>
                                  <m:r>
                                    <a:rPr kumimoji="1" lang="en-US" altLang="ja-SE" sz="2000" b="0" i="0" smtClean="0">
                                      <a:solidFill>
                                        <a:schemeClr val="tx1"/>
                                      </a:solidFill>
                                      <a:latin typeface="Cambria Math" panose="02040503050406030204" pitchFamily="18" charset="0"/>
                                      <a:ea typeface="Cambria Math" panose="02040503050406030204" pitchFamily="18" charset="0"/>
                                    </a:rPr>
                                    <m:t>−2</m:t>
                                  </m:r>
                                </m:sup>
                              </m:sSup>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m:rPr>
                                      <m:sty m:val="p"/>
                                    </m:rPr>
                                    <a:rPr kumimoji="1" lang="en-US" altLang="ja-SE" sz="2000" b="0" i="0" smtClean="0">
                                      <a:solidFill>
                                        <a:schemeClr val="tx1"/>
                                      </a:solidFill>
                                      <a:latin typeface="Cambria Math" panose="02040503050406030204" pitchFamily="18" charset="0"/>
                                      <a:ea typeface="Cambria Math" panose="02040503050406030204" pitchFamily="18" charset="0"/>
                                    </a:rPr>
                                    <m:t>s</m:t>
                                  </m:r>
                                </m:e>
                                <m:sup>
                                  <m:r>
                                    <a:rPr kumimoji="1" lang="en-US" altLang="ja-SE" sz="2000" b="0" i="0" smtClean="0">
                                      <a:solidFill>
                                        <a:schemeClr val="tx1"/>
                                      </a:solidFill>
                                      <a:latin typeface="Cambria Math" panose="02040503050406030204" pitchFamily="18" charset="0"/>
                                      <a:ea typeface="Cambria Math" panose="02040503050406030204" pitchFamily="18" charset="0"/>
                                    </a:rPr>
                                    <m:t>−1</m:t>
                                  </m:r>
                                </m:sup>
                              </m:sSup>
                              <m:r>
                                <a:rPr kumimoji="1" lang="en-US" altLang="ja-SE" sz="2000" b="0" i="0" smtClean="0">
                                  <a:solidFill>
                                    <a:schemeClr val="tx1"/>
                                  </a:solidFill>
                                  <a:latin typeface="Cambria Math" panose="02040503050406030204" pitchFamily="18" charset="0"/>
                                  <a:ea typeface="Cambria Math" panose="02040503050406030204" pitchFamily="18" charset="0"/>
                                </a:rPr>
                                <m:t>]</m:t>
                              </m:r>
                            </m:oMath>
                          </a14:m>
                          <a:r>
                            <a:rPr lang="en-US" altLang="ja-SE" sz="2000" dirty="0"/>
                            <a:t> </a:t>
                          </a:r>
                          <a:endParaRPr lang="ja-SE" altLang="en-US" sz="2000" dirty="0"/>
                        </a:p>
                      </a:txBody>
                      <a:tcPr/>
                    </a:tc>
                    <a:tc>
                      <a:txBody>
                        <a:bodyPr/>
                        <a:lstStyle/>
                        <a:p>
                          <a:pPr/>
                          <a14:m>
                            <m:oMathPara xmlns:m="http://schemas.openxmlformats.org/officeDocument/2006/math">
                              <m:oMathParaPr>
                                <m:jc m:val="centerGroup"/>
                              </m:oMathParaPr>
                              <m:oMath xmlns:m="http://schemas.openxmlformats.org/officeDocument/2006/math">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a:rPr kumimoji="1" lang="en-US" altLang="ja-SE" sz="2000" b="0" i="1" smtClean="0">
                                        <a:solidFill>
                                          <a:schemeClr val="tx1"/>
                                        </a:solidFill>
                                        <a:latin typeface="Cambria Math" panose="02040503050406030204" pitchFamily="18" charset="0"/>
                                        <a:ea typeface="Cambria Math" panose="02040503050406030204" pitchFamily="18" charset="0"/>
                                      </a:rPr>
                                      <m:t>1.35×</m:t>
                                    </m:r>
                                    <m:r>
                                      <a:rPr kumimoji="1" lang="en-US" altLang="ja-SE" sz="2000" b="0" i="0" smtClean="0">
                                        <a:solidFill>
                                          <a:schemeClr val="tx1"/>
                                        </a:solidFill>
                                        <a:latin typeface="Cambria Math" panose="02040503050406030204" pitchFamily="18" charset="0"/>
                                        <a:ea typeface="Cambria Math" panose="02040503050406030204" pitchFamily="18" charset="0"/>
                                      </a:rPr>
                                      <m:t>10</m:t>
                                    </m:r>
                                  </m:e>
                                  <m:sup>
                                    <m:r>
                                      <a:rPr kumimoji="1" lang="en-US" altLang="ja-SE" sz="2000" b="0" i="0" smtClean="0">
                                        <a:solidFill>
                                          <a:schemeClr val="tx1"/>
                                        </a:solidFill>
                                        <a:latin typeface="Cambria Math" panose="02040503050406030204" pitchFamily="18" charset="0"/>
                                        <a:ea typeface="Cambria Math" panose="02040503050406030204" pitchFamily="18" charset="0"/>
                                      </a:rPr>
                                      <m:t>34</m:t>
                                    </m:r>
                                  </m:sup>
                                </m:sSup>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a:rPr kumimoji="1" lang="en-US" altLang="ja-SE" sz="2000" b="0" i="1" smtClean="0">
                                        <a:solidFill>
                                          <a:schemeClr val="tx1"/>
                                        </a:solidFill>
                                        <a:latin typeface="Cambria Math" panose="02040503050406030204" pitchFamily="18" charset="0"/>
                                        <a:ea typeface="Cambria Math" panose="02040503050406030204" pitchFamily="18" charset="0"/>
                                      </a:rPr>
                                      <m:t>6.9×</m:t>
                                    </m:r>
                                    <m:r>
                                      <a:rPr kumimoji="1" lang="en-US" altLang="ja-SE" sz="2000" b="0" i="0" smtClean="0">
                                        <a:solidFill>
                                          <a:schemeClr val="tx1"/>
                                        </a:solidFill>
                                        <a:latin typeface="Cambria Math" panose="02040503050406030204" pitchFamily="18" charset="0"/>
                                        <a:ea typeface="Cambria Math" panose="02040503050406030204" pitchFamily="18" charset="0"/>
                                      </a:rPr>
                                      <m:t>10</m:t>
                                    </m:r>
                                  </m:e>
                                  <m:sup>
                                    <m:r>
                                      <a:rPr kumimoji="1" lang="en-US" altLang="ja-SE" sz="2000" b="0" i="0" smtClean="0">
                                        <a:solidFill>
                                          <a:schemeClr val="tx1"/>
                                        </a:solidFill>
                                        <a:latin typeface="Cambria Math" panose="02040503050406030204" pitchFamily="18" charset="0"/>
                                        <a:ea typeface="Cambria Math" panose="02040503050406030204" pitchFamily="18" charset="0"/>
                                      </a:rPr>
                                      <m:t>34</m:t>
                                    </m:r>
                                  </m:sup>
                                </m:sSup>
                              </m:oMath>
                            </m:oMathPara>
                          </a14:m>
                          <a:endParaRPr lang="ja-SE" altLang="en-US" sz="2000" dirty="0"/>
                        </a:p>
                      </a:txBody>
                      <a:tcPr/>
                    </a:tc>
                    <a:extLst>
                      <a:ext uri="{0D108BD9-81ED-4DB2-BD59-A6C34878D82A}">
                        <a16:rowId xmlns:a16="http://schemas.microsoft.com/office/drawing/2014/main" val="1423913921"/>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𝑁</m:t>
                                  </m:r>
                                </m:e>
                                <m:sub>
                                  <m:r>
                                    <a:rPr lang="en-US" altLang="ja-SE" sz="2000" b="0" i="1" smtClean="0">
                                      <a:latin typeface="Cambria Math" panose="02040503050406030204" pitchFamily="18" charset="0"/>
                                    </a:rPr>
                                    <m:t>𝑒</m:t>
                                  </m:r>
                                </m:sub>
                              </m:sSub>
                            </m:oMath>
                          </a14:m>
                          <a:r>
                            <a:rPr lang="en-US" altLang="ja-SE" sz="2000" dirty="0"/>
                            <a:t> </a:t>
                          </a:r>
                          <a:endParaRPr lang="ja-SE" altLang="en-US" sz="2000" dirty="0"/>
                        </a:p>
                      </a:txBody>
                      <a:tcPr/>
                    </a:tc>
                    <a:tc>
                      <a:txBody>
                        <a:bodyPr/>
                        <a:lstStyle/>
                        <a:p>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2.0×</m:t>
                                </m:r>
                                <m:sSup>
                                  <m:sSupPr>
                                    <m:ctrlPr>
                                      <a:rPr lang="en-US" altLang="ja-SE" sz="2000" b="0" i="1" smtClean="0">
                                        <a:latin typeface="Cambria Math" panose="02040503050406030204" pitchFamily="18" charset="0"/>
                                      </a:rPr>
                                    </m:ctrlPr>
                                  </m:sSupPr>
                                  <m:e>
                                    <m:r>
                                      <a:rPr lang="en-US" altLang="ja-SE" sz="2000" b="0" i="1" smtClean="0">
                                        <a:latin typeface="Cambria Math" panose="02040503050406030204" pitchFamily="18" charset="0"/>
                                      </a:rPr>
                                      <m:t>10</m:t>
                                    </m:r>
                                  </m:e>
                                  <m:sup>
                                    <m:r>
                                      <a:rPr lang="en-US" altLang="ja-SE" sz="2000" b="0" i="1" smtClean="0">
                                        <a:latin typeface="Cambria Math" panose="02040503050406030204" pitchFamily="18" charset="0"/>
                                      </a:rPr>
                                      <m:t>10</m:t>
                                    </m:r>
                                  </m:sup>
                                </m:sSup>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2.0×</m:t>
                                </m:r>
                                <m:sSup>
                                  <m:sSupPr>
                                    <m:ctrlPr>
                                      <a:rPr lang="en-US" altLang="ja-SE" sz="2000" b="0" i="1" smtClean="0">
                                        <a:latin typeface="Cambria Math" panose="02040503050406030204" pitchFamily="18" charset="0"/>
                                      </a:rPr>
                                    </m:ctrlPr>
                                  </m:sSupPr>
                                  <m:e>
                                    <m:r>
                                      <a:rPr lang="en-US" altLang="ja-SE" sz="2000" b="0" i="1" smtClean="0">
                                        <a:latin typeface="Cambria Math" panose="02040503050406030204" pitchFamily="18" charset="0"/>
                                      </a:rPr>
                                      <m:t>10</m:t>
                                    </m:r>
                                  </m:e>
                                  <m:sup>
                                    <m:r>
                                      <a:rPr lang="en-US" altLang="ja-SE" sz="2000" b="0" i="1" smtClean="0">
                                        <a:latin typeface="Cambria Math" panose="02040503050406030204" pitchFamily="18" charset="0"/>
                                      </a:rPr>
                                      <m:t>17</m:t>
                                    </m:r>
                                  </m:sup>
                                </m:sSup>
                              </m:oMath>
                            </m:oMathPara>
                          </a14:m>
                          <a:endParaRPr lang="ja-SE" altLang="en-US" sz="2000" dirty="0"/>
                        </a:p>
                      </a:txBody>
                      <a:tcPr/>
                    </a:tc>
                    <a:extLst>
                      <a:ext uri="{0D108BD9-81ED-4DB2-BD59-A6C34878D82A}">
                        <a16:rowId xmlns:a16="http://schemas.microsoft.com/office/drawing/2014/main" val="3472027640"/>
                      </a:ext>
                    </a:extLst>
                  </a:tr>
                  <a:tr h="370840">
                    <a:tc>
                      <a:txBody>
                        <a:bodyPr/>
                        <a:lstStyle/>
                        <a:p>
                          <a14:m>
                            <m:oMath xmlns:m="http://schemas.openxmlformats.org/officeDocument/2006/math">
                              <m:r>
                                <a:rPr lang="en-US" altLang="ja-SE" sz="2000" b="0" i="1" smtClean="0">
                                  <a:latin typeface="Cambria Math" panose="02040503050406030204" pitchFamily="18" charset="0"/>
                                </a:rPr>
                                <m:t>𝑓</m:t>
                              </m:r>
                              <m:r>
                                <a:rPr lang="en-US" altLang="ja-SE" sz="2000" b="0" i="1" smtClean="0">
                                  <a:latin typeface="Cambria Math" panose="02040503050406030204" pitchFamily="18" charset="0"/>
                                </a:rPr>
                                <m:t> </m:t>
                              </m:r>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Hz</m:t>
                              </m:r>
                              <m:r>
                                <a:rPr lang="en-US" altLang="ja-SE" sz="2000" b="0" i="0" smtClean="0">
                                  <a:latin typeface="Cambria Math" panose="02040503050406030204" pitchFamily="18" charset="0"/>
                                </a:rPr>
                                <m:t>]</m:t>
                              </m:r>
                            </m:oMath>
                          </a14:m>
                          <a:r>
                            <a:rPr lang="en-US" altLang="ja-SE" sz="2000" dirty="0"/>
                            <a:t> </a:t>
                          </a:r>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5</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0" smtClean="0">
                                    <a:latin typeface="Cambria Math" panose="02040503050406030204" pitchFamily="18" charset="0"/>
                                  </a:rPr>
                                  <m:t>3000</m:t>
                                </m:r>
                              </m:oMath>
                            </m:oMathPara>
                          </a14:m>
                          <a:endParaRPr lang="ja-SE" altLang="en-US" sz="2000" dirty="0"/>
                        </a:p>
                      </a:txBody>
                      <a:tcPr/>
                    </a:tc>
                    <a:extLst>
                      <a:ext uri="{0D108BD9-81ED-4DB2-BD59-A6C34878D82A}">
                        <a16:rowId xmlns:a16="http://schemas.microsoft.com/office/drawing/2014/main" val="2843272753"/>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𝑛</m:t>
                                  </m:r>
                                </m:e>
                                <m:sub>
                                  <m:r>
                                    <a:rPr lang="en-US" altLang="ja-SE" sz="2000" b="0" i="1" smtClean="0">
                                      <a:latin typeface="Cambria Math" panose="02040503050406030204" pitchFamily="18" charset="0"/>
                                    </a:rPr>
                                    <m:t>𝑏</m:t>
                                  </m:r>
                                </m:sub>
                              </m:sSub>
                            </m:oMath>
                          </a14:m>
                          <a:r>
                            <a:rPr lang="en-US" altLang="ja-SE" sz="2000" dirty="0"/>
                            <a:t> </a:t>
                          </a:r>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1312</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0" smtClean="0">
                                    <a:latin typeface="Cambria Math" panose="02040503050406030204" pitchFamily="18" charset="0"/>
                                  </a:rPr>
                                  <m:t>260</m:t>
                                </m:r>
                              </m:oMath>
                            </m:oMathPara>
                          </a14:m>
                          <a:endParaRPr lang="ja-SE" altLang="en-US" sz="2000" dirty="0"/>
                        </a:p>
                      </a:txBody>
                      <a:tcPr/>
                    </a:tc>
                    <a:extLst>
                      <a:ext uri="{0D108BD9-81ED-4DB2-BD59-A6C34878D82A}">
                        <a16:rowId xmlns:a16="http://schemas.microsoft.com/office/drawing/2014/main" val="71065510"/>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𝜎</m:t>
                                  </m:r>
                                </m:e>
                                <m:sub>
                                  <m:r>
                                    <a:rPr lang="en-US" altLang="ja-SE" sz="2000" b="0" i="1" smtClean="0">
                                      <a:latin typeface="Cambria Math" panose="02040503050406030204" pitchFamily="18" charset="0"/>
                                    </a:rPr>
                                    <m:t>𝑥</m:t>
                                  </m:r>
                                </m:sub>
                              </m:sSub>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nm</m:t>
                              </m:r>
                              <m:r>
                                <a:rPr lang="en-US" altLang="ja-SE" sz="2000" b="0" i="0" smtClean="0">
                                  <a:latin typeface="Cambria Math" panose="02040503050406030204" pitchFamily="18" charset="0"/>
                                </a:rPr>
                                <m:t>] </m:t>
                              </m:r>
                            </m:oMath>
                          </a14:m>
                          <a:r>
                            <a:rPr lang="en-US" altLang="ja-SE" sz="2000" i="0" dirty="0"/>
                            <a:t> </a:t>
                          </a:r>
                          <a:endParaRPr lang="ja-SE" altLang="en-US" sz="20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516</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6300</m:t>
                                </m:r>
                              </m:oMath>
                            </m:oMathPara>
                          </a14:m>
                          <a:endParaRPr lang="ja-SE" altLang="en-US" sz="2000" dirty="0"/>
                        </a:p>
                      </a:txBody>
                      <a:tcPr/>
                    </a:tc>
                    <a:extLst>
                      <a:ext uri="{0D108BD9-81ED-4DB2-BD59-A6C34878D82A}">
                        <a16:rowId xmlns:a16="http://schemas.microsoft.com/office/drawing/2014/main" val="763566974"/>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𝜎</m:t>
                                  </m:r>
                                </m:e>
                                <m:sub>
                                  <m:r>
                                    <a:rPr lang="en-US" altLang="ja-SE" sz="2000" b="0" i="1" smtClean="0">
                                      <a:latin typeface="Cambria Math" panose="02040503050406030204" pitchFamily="18" charset="0"/>
                                    </a:rPr>
                                    <m:t>𝑦</m:t>
                                  </m:r>
                                </m:sub>
                              </m:sSub>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nm</m:t>
                              </m:r>
                              <m:r>
                                <a:rPr lang="en-US" altLang="ja-SE" sz="2000" b="0" i="0" smtClean="0">
                                  <a:latin typeface="Cambria Math" panose="02040503050406030204" pitchFamily="18" charset="0"/>
                                </a:rPr>
                                <m:t>] </m:t>
                              </m:r>
                            </m:oMath>
                          </a14:m>
                          <a:r>
                            <a:rPr lang="en-US" altLang="ja-SE" sz="2000" i="0" dirty="0"/>
                            <a:t> </a:t>
                          </a:r>
                          <a:endParaRPr lang="ja-SE" altLang="en-US" sz="20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7.7</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28</m:t>
                                </m:r>
                              </m:oMath>
                            </m:oMathPara>
                          </a14:m>
                          <a:endParaRPr lang="ja-SE" altLang="en-US" sz="2000" dirty="0"/>
                        </a:p>
                      </a:txBody>
                      <a:tcPr/>
                    </a:tc>
                    <a:extLst>
                      <a:ext uri="{0D108BD9-81ED-4DB2-BD59-A6C34878D82A}">
                        <a16:rowId xmlns:a16="http://schemas.microsoft.com/office/drawing/2014/main" val="1640497373"/>
                      </a:ext>
                    </a:extLst>
                  </a:tr>
                </a:tbl>
              </a:graphicData>
            </a:graphic>
          </p:graphicFrame>
        </mc:Choice>
        <mc:Fallback xmlns="">
          <p:graphicFrame>
            <p:nvGraphicFramePr>
              <p:cNvPr id="3" name="表 2">
                <a:extLst>
                  <a:ext uri="{FF2B5EF4-FFF2-40B4-BE49-F238E27FC236}">
                    <a16:creationId xmlns:a16="http://schemas.microsoft.com/office/drawing/2014/main" id="{5BA2CEE3-E884-A8E6-EDF4-39B9564CF664}"/>
                  </a:ext>
                </a:extLst>
              </p:cNvPr>
              <p:cNvGraphicFramePr>
                <a:graphicFrameLocks noGrp="1"/>
              </p:cNvGraphicFramePr>
              <p:nvPr>
                <p:extLst>
                  <p:ext uri="{D42A27DB-BD31-4B8C-83A1-F6EECF244321}">
                    <p14:modId xmlns:p14="http://schemas.microsoft.com/office/powerpoint/2010/main" val="3568616075"/>
                  </p:ext>
                </p:extLst>
              </p:nvPr>
            </p:nvGraphicFramePr>
            <p:xfrm>
              <a:off x="239486" y="1253438"/>
              <a:ext cx="5039678" cy="2797620"/>
            </p:xfrm>
            <a:graphic>
              <a:graphicData uri="http://schemas.openxmlformats.org/drawingml/2006/table">
                <a:tbl>
                  <a:tblPr firstRow="1" bandRow="1">
                    <a:tableStyleId>{5C22544A-7EE6-4342-B048-85BDC9FD1C3A}</a:tableStyleId>
                  </a:tblPr>
                  <a:tblGrid>
                    <a:gridCol w="1924495">
                      <a:extLst>
                        <a:ext uri="{9D8B030D-6E8A-4147-A177-3AD203B41FA5}">
                          <a16:colId xmlns:a16="http://schemas.microsoft.com/office/drawing/2014/main" val="2800210695"/>
                        </a:ext>
                      </a:extLst>
                    </a:gridCol>
                    <a:gridCol w="1641729">
                      <a:extLst>
                        <a:ext uri="{9D8B030D-6E8A-4147-A177-3AD203B41FA5}">
                          <a16:colId xmlns:a16="http://schemas.microsoft.com/office/drawing/2014/main" val="3166593578"/>
                        </a:ext>
                      </a:extLst>
                    </a:gridCol>
                    <a:gridCol w="1473454">
                      <a:extLst>
                        <a:ext uri="{9D8B030D-6E8A-4147-A177-3AD203B41FA5}">
                          <a16:colId xmlns:a16="http://schemas.microsoft.com/office/drawing/2014/main" val="1990897297"/>
                        </a:ext>
                      </a:extLst>
                    </a:gridCol>
                  </a:tblGrid>
                  <a:tr h="396240">
                    <a:tc>
                      <a:txBody>
                        <a:bodyPr/>
                        <a:lstStyle/>
                        <a:p>
                          <a:endParaRPr lang="ja-SE" altLang="en-US" sz="2000" dirty="0"/>
                        </a:p>
                      </a:txBody>
                      <a:tcPr/>
                    </a:tc>
                    <a:tc>
                      <a:txBody>
                        <a:bodyPr/>
                        <a:lstStyle/>
                        <a:p>
                          <a:r>
                            <a:rPr lang="en-US" altLang="ja-SE" sz="2000" dirty="0"/>
                            <a:t>ILC</a:t>
                          </a:r>
                          <a:endParaRPr lang="ja-SE" altLang="en-US" sz="2000" dirty="0"/>
                        </a:p>
                      </a:txBody>
                      <a:tcPr/>
                    </a:tc>
                    <a:tc>
                      <a:txBody>
                        <a:bodyPr/>
                        <a:lstStyle/>
                        <a:p>
                          <a:r>
                            <a:rPr lang="en-US" altLang="ja-SE" sz="2000" dirty="0" err="1"/>
                            <a:t>FCCee</a:t>
                          </a:r>
                          <a:r>
                            <a:rPr lang="en-US" altLang="ja-SE" sz="2000" dirty="0"/>
                            <a:t> ZH</a:t>
                          </a:r>
                          <a:endParaRPr lang="ja-SE" altLang="en-US" sz="2000" dirty="0"/>
                        </a:p>
                      </a:txBody>
                      <a:tcPr/>
                    </a:tc>
                    <a:extLst>
                      <a:ext uri="{0D108BD9-81ED-4DB2-BD59-A6C34878D82A}">
                        <a16:rowId xmlns:a16="http://schemas.microsoft.com/office/drawing/2014/main" val="2621110638"/>
                      </a:ext>
                    </a:extLst>
                  </a:tr>
                  <a:tr h="396240">
                    <a:tc>
                      <a:txBody>
                        <a:bodyPr/>
                        <a:lstStyle/>
                        <a:p>
                          <a:endParaRPr lang="ja-JP"/>
                        </a:p>
                      </a:txBody>
                      <a:tcPr>
                        <a:blipFill>
                          <a:blip r:embed="rId2"/>
                          <a:stretch>
                            <a:fillRect l="-316" t="-107692" r="-163291" b="-518462"/>
                          </a:stretch>
                        </a:blipFill>
                      </a:tcPr>
                    </a:tc>
                    <a:tc>
                      <a:txBody>
                        <a:bodyPr/>
                        <a:lstStyle/>
                        <a:p>
                          <a:endParaRPr lang="ja-JP"/>
                        </a:p>
                      </a:txBody>
                      <a:tcPr>
                        <a:blipFill>
                          <a:blip r:embed="rId2"/>
                          <a:stretch>
                            <a:fillRect l="-117407" t="-107692" r="-91111" b="-518462"/>
                          </a:stretch>
                        </a:blipFill>
                      </a:tcPr>
                    </a:tc>
                    <a:tc>
                      <a:txBody>
                        <a:bodyPr/>
                        <a:lstStyle/>
                        <a:p>
                          <a:endParaRPr lang="ja-JP"/>
                        </a:p>
                      </a:txBody>
                      <a:tcPr>
                        <a:blipFill>
                          <a:blip r:embed="rId2"/>
                          <a:stretch>
                            <a:fillRect l="-242562" t="-107692" r="-1653" b="-518462"/>
                          </a:stretch>
                        </a:blipFill>
                      </a:tcPr>
                    </a:tc>
                    <a:extLst>
                      <a:ext uri="{0D108BD9-81ED-4DB2-BD59-A6C34878D82A}">
                        <a16:rowId xmlns:a16="http://schemas.microsoft.com/office/drawing/2014/main" val="1423913921"/>
                      </a:ext>
                    </a:extLst>
                  </a:tr>
                  <a:tr h="396240">
                    <a:tc>
                      <a:txBody>
                        <a:bodyPr/>
                        <a:lstStyle/>
                        <a:p>
                          <a:endParaRPr lang="ja-JP"/>
                        </a:p>
                      </a:txBody>
                      <a:tcPr>
                        <a:blipFill>
                          <a:blip r:embed="rId2"/>
                          <a:stretch>
                            <a:fillRect l="-316" t="-207692" r="-163291" b="-418462"/>
                          </a:stretch>
                        </a:blipFill>
                      </a:tcPr>
                    </a:tc>
                    <a:tc>
                      <a:txBody>
                        <a:bodyPr/>
                        <a:lstStyle/>
                        <a:p>
                          <a:endParaRPr lang="ja-JP"/>
                        </a:p>
                      </a:txBody>
                      <a:tcPr>
                        <a:blipFill>
                          <a:blip r:embed="rId2"/>
                          <a:stretch>
                            <a:fillRect l="-117407" t="-207692" r="-91111" b="-418462"/>
                          </a:stretch>
                        </a:blipFill>
                      </a:tcPr>
                    </a:tc>
                    <a:tc>
                      <a:txBody>
                        <a:bodyPr/>
                        <a:lstStyle/>
                        <a:p>
                          <a:endParaRPr lang="ja-JP"/>
                        </a:p>
                      </a:txBody>
                      <a:tcPr>
                        <a:blipFill>
                          <a:blip r:embed="rId2"/>
                          <a:stretch>
                            <a:fillRect l="-242562" t="-207692" r="-1653" b="-418462"/>
                          </a:stretch>
                        </a:blipFill>
                      </a:tcPr>
                    </a:tc>
                    <a:extLst>
                      <a:ext uri="{0D108BD9-81ED-4DB2-BD59-A6C34878D82A}">
                        <a16:rowId xmlns:a16="http://schemas.microsoft.com/office/drawing/2014/main" val="3472027640"/>
                      </a:ext>
                    </a:extLst>
                  </a:tr>
                  <a:tr h="396240">
                    <a:tc>
                      <a:txBody>
                        <a:bodyPr/>
                        <a:lstStyle/>
                        <a:p>
                          <a:endParaRPr lang="ja-JP"/>
                        </a:p>
                      </a:txBody>
                      <a:tcPr>
                        <a:blipFill>
                          <a:blip r:embed="rId2"/>
                          <a:stretch>
                            <a:fillRect l="-316" t="-303030" r="-163291" b="-312121"/>
                          </a:stretch>
                        </a:blipFill>
                      </a:tcPr>
                    </a:tc>
                    <a:tc>
                      <a:txBody>
                        <a:bodyPr/>
                        <a:lstStyle/>
                        <a:p>
                          <a:endParaRPr lang="ja-JP"/>
                        </a:p>
                      </a:txBody>
                      <a:tcPr>
                        <a:blipFill>
                          <a:blip r:embed="rId2"/>
                          <a:stretch>
                            <a:fillRect l="-117407" t="-303030" r="-91111" b="-312121"/>
                          </a:stretch>
                        </a:blipFill>
                      </a:tcPr>
                    </a:tc>
                    <a:tc>
                      <a:txBody>
                        <a:bodyPr/>
                        <a:lstStyle/>
                        <a:p>
                          <a:endParaRPr lang="ja-JP"/>
                        </a:p>
                      </a:txBody>
                      <a:tcPr>
                        <a:blipFill>
                          <a:blip r:embed="rId2"/>
                          <a:stretch>
                            <a:fillRect l="-242562" t="-303030" r="-1653" b="-312121"/>
                          </a:stretch>
                        </a:blipFill>
                      </a:tcPr>
                    </a:tc>
                    <a:extLst>
                      <a:ext uri="{0D108BD9-81ED-4DB2-BD59-A6C34878D82A}">
                        <a16:rowId xmlns:a16="http://schemas.microsoft.com/office/drawing/2014/main" val="2843272753"/>
                      </a:ext>
                    </a:extLst>
                  </a:tr>
                  <a:tr h="396240">
                    <a:tc>
                      <a:txBody>
                        <a:bodyPr/>
                        <a:lstStyle/>
                        <a:p>
                          <a:endParaRPr lang="ja-JP"/>
                        </a:p>
                      </a:txBody>
                      <a:tcPr>
                        <a:blipFill>
                          <a:blip r:embed="rId2"/>
                          <a:stretch>
                            <a:fillRect l="-316" t="-409231" r="-163291" b="-216923"/>
                          </a:stretch>
                        </a:blipFill>
                      </a:tcPr>
                    </a:tc>
                    <a:tc>
                      <a:txBody>
                        <a:bodyPr/>
                        <a:lstStyle/>
                        <a:p>
                          <a:endParaRPr lang="ja-JP"/>
                        </a:p>
                      </a:txBody>
                      <a:tcPr>
                        <a:blipFill>
                          <a:blip r:embed="rId2"/>
                          <a:stretch>
                            <a:fillRect l="-117407" t="-409231" r="-91111" b="-216923"/>
                          </a:stretch>
                        </a:blipFill>
                      </a:tcPr>
                    </a:tc>
                    <a:tc>
                      <a:txBody>
                        <a:bodyPr/>
                        <a:lstStyle/>
                        <a:p>
                          <a:endParaRPr lang="ja-JP"/>
                        </a:p>
                      </a:txBody>
                      <a:tcPr>
                        <a:blipFill>
                          <a:blip r:embed="rId2"/>
                          <a:stretch>
                            <a:fillRect l="-242562" t="-409231" r="-1653" b="-216923"/>
                          </a:stretch>
                        </a:blipFill>
                      </a:tcPr>
                    </a:tc>
                    <a:extLst>
                      <a:ext uri="{0D108BD9-81ED-4DB2-BD59-A6C34878D82A}">
                        <a16:rowId xmlns:a16="http://schemas.microsoft.com/office/drawing/2014/main" val="71065510"/>
                      </a:ext>
                    </a:extLst>
                  </a:tr>
                  <a:tr h="396240">
                    <a:tc>
                      <a:txBody>
                        <a:bodyPr/>
                        <a:lstStyle/>
                        <a:p>
                          <a:endParaRPr lang="ja-JP"/>
                        </a:p>
                      </a:txBody>
                      <a:tcPr>
                        <a:blipFill>
                          <a:blip r:embed="rId2"/>
                          <a:stretch>
                            <a:fillRect l="-316" t="-509231" r="-163291" b="-116923"/>
                          </a:stretch>
                        </a:blipFill>
                      </a:tcPr>
                    </a:tc>
                    <a:tc>
                      <a:txBody>
                        <a:bodyPr/>
                        <a:lstStyle/>
                        <a:p>
                          <a:endParaRPr lang="ja-JP"/>
                        </a:p>
                      </a:txBody>
                      <a:tcPr>
                        <a:blipFill>
                          <a:blip r:embed="rId2"/>
                          <a:stretch>
                            <a:fillRect l="-117407" t="-509231" r="-91111" b="-116923"/>
                          </a:stretch>
                        </a:blipFill>
                      </a:tcPr>
                    </a:tc>
                    <a:tc>
                      <a:txBody>
                        <a:bodyPr/>
                        <a:lstStyle/>
                        <a:p>
                          <a:endParaRPr lang="ja-JP"/>
                        </a:p>
                      </a:txBody>
                      <a:tcPr>
                        <a:blipFill>
                          <a:blip r:embed="rId2"/>
                          <a:stretch>
                            <a:fillRect l="-242562" t="-509231" r="-1653" b="-116923"/>
                          </a:stretch>
                        </a:blipFill>
                      </a:tcPr>
                    </a:tc>
                    <a:extLst>
                      <a:ext uri="{0D108BD9-81ED-4DB2-BD59-A6C34878D82A}">
                        <a16:rowId xmlns:a16="http://schemas.microsoft.com/office/drawing/2014/main" val="763566974"/>
                      </a:ext>
                    </a:extLst>
                  </a:tr>
                  <a:tr h="420180">
                    <a:tc>
                      <a:txBody>
                        <a:bodyPr/>
                        <a:lstStyle/>
                        <a:p>
                          <a:endParaRPr lang="ja-JP"/>
                        </a:p>
                      </a:txBody>
                      <a:tcPr>
                        <a:blipFill>
                          <a:blip r:embed="rId2"/>
                          <a:stretch>
                            <a:fillRect l="-316" t="-573913" r="-163291" b="-10145"/>
                          </a:stretch>
                        </a:blipFill>
                      </a:tcPr>
                    </a:tc>
                    <a:tc>
                      <a:txBody>
                        <a:bodyPr/>
                        <a:lstStyle/>
                        <a:p>
                          <a:endParaRPr lang="ja-JP"/>
                        </a:p>
                      </a:txBody>
                      <a:tcPr>
                        <a:blipFill>
                          <a:blip r:embed="rId2"/>
                          <a:stretch>
                            <a:fillRect l="-117407" t="-573913" r="-91111" b="-10145"/>
                          </a:stretch>
                        </a:blipFill>
                      </a:tcPr>
                    </a:tc>
                    <a:tc>
                      <a:txBody>
                        <a:bodyPr/>
                        <a:lstStyle/>
                        <a:p>
                          <a:endParaRPr lang="ja-JP"/>
                        </a:p>
                      </a:txBody>
                      <a:tcPr>
                        <a:blipFill>
                          <a:blip r:embed="rId2"/>
                          <a:stretch>
                            <a:fillRect l="-242562" t="-573913" r="-1653" b="-10145"/>
                          </a:stretch>
                        </a:blipFill>
                      </a:tcPr>
                    </a:tc>
                    <a:extLst>
                      <a:ext uri="{0D108BD9-81ED-4DB2-BD59-A6C34878D82A}">
                        <a16:rowId xmlns:a16="http://schemas.microsoft.com/office/drawing/2014/main" val="1640497373"/>
                      </a:ext>
                    </a:extLst>
                  </a:tr>
                </a:tbl>
              </a:graphicData>
            </a:graphic>
          </p:graphicFrame>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1F0B55F0-7414-28AC-9E37-1CE6456EC80B}"/>
                  </a:ext>
                </a:extLst>
              </p:cNvPr>
              <p:cNvSpPr txBox="1"/>
              <p:nvPr/>
            </p:nvSpPr>
            <p:spPr>
              <a:xfrm>
                <a:off x="8978317" y="399866"/>
                <a:ext cx="2269879" cy="596317"/>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SE" i="1" smtClean="0">
                          <a:latin typeface="Cambria Math" panose="02040503050406030204" pitchFamily="18" charset="0"/>
                          <a:ea typeface="Cambria Math" panose="02040503050406030204" pitchFamily="18" charset="0"/>
                        </a:rPr>
                        <m:t>ℒ</m:t>
                      </m:r>
                      <m:r>
                        <a:rPr kumimoji="1" lang="en-US" altLang="ja-SE" b="0" i="1" smtClean="0">
                          <a:latin typeface="Cambria Math" panose="02040503050406030204" pitchFamily="18" charset="0"/>
                          <a:ea typeface="Cambria Math" panose="02040503050406030204" pitchFamily="18" charset="0"/>
                        </a:rPr>
                        <m:t>~</m:t>
                      </m:r>
                      <m:f>
                        <m:fPr>
                          <m:ctrlPr>
                            <a:rPr kumimoji="1" lang="en-US" altLang="ja-SE" b="0" i="1" smtClean="0">
                              <a:latin typeface="Cambria Math" panose="02040503050406030204" pitchFamily="18" charset="0"/>
                            </a:rPr>
                          </m:ctrlPr>
                        </m:fPr>
                        <m:num>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𝑁</m:t>
                              </m:r>
                            </m:e>
                            <m:sub>
                              <m:sSup>
                                <m:sSupPr>
                                  <m:ctrlPr>
                                    <a:rPr kumimoji="1" lang="en-US" altLang="ja-SE" b="0" i="1" smtClean="0">
                                      <a:latin typeface="Cambria Math" panose="02040503050406030204" pitchFamily="18" charset="0"/>
                                    </a:rPr>
                                  </m:ctrlPr>
                                </m:sSupPr>
                                <m:e>
                                  <m:r>
                                    <a:rPr kumimoji="1" lang="en-US" altLang="ja-SE" b="0" i="1" smtClean="0">
                                      <a:latin typeface="Cambria Math" panose="02040503050406030204" pitchFamily="18" charset="0"/>
                                    </a:rPr>
                                    <m:t>𝑒</m:t>
                                  </m:r>
                                </m:e>
                                <m:sup>
                                  <m:r>
                                    <a:rPr kumimoji="1" lang="en-US" altLang="ja-SE" b="0" i="1" smtClean="0">
                                      <a:latin typeface="Cambria Math" panose="02040503050406030204" pitchFamily="18" charset="0"/>
                                    </a:rPr>
                                    <m:t>+</m:t>
                                  </m:r>
                                </m:sup>
                              </m:sSup>
                            </m:sub>
                          </m:sSub>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𝑁</m:t>
                              </m:r>
                            </m:e>
                            <m:sub>
                              <m:sSup>
                                <m:sSupPr>
                                  <m:ctrlPr>
                                    <a:rPr kumimoji="1" lang="en-US" altLang="ja-SE" b="0" i="1" smtClean="0">
                                      <a:latin typeface="Cambria Math" panose="02040503050406030204" pitchFamily="18" charset="0"/>
                                    </a:rPr>
                                  </m:ctrlPr>
                                </m:sSupPr>
                                <m:e>
                                  <m:r>
                                    <a:rPr kumimoji="1" lang="en-US" altLang="ja-SE" b="0" i="1" smtClean="0">
                                      <a:latin typeface="Cambria Math" panose="02040503050406030204" pitchFamily="18" charset="0"/>
                                    </a:rPr>
                                    <m:t>𝑒</m:t>
                                  </m:r>
                                </m:e>
                                <m:sup>
                                  <m:r>
                                    <a:rPr kumimoji="1" lang="en-US" altLang="ja-SE" b="0" i="1" smtClean="0">
                                      <a:latin typeface="Cambria Math" panose="02040503050406030204" pitchFamily="18" charset="0"/>
                                    </a:rPr>
                                    <m:t>−</m:t>
                                  </m:r>
                                </m:sup>
                              </m:sSup>
                            </m:sub>
                          </m:sSub>
                        </m:num>
                        <m:den>
                          <m:r>
                            <a:rPr kumimoji="1" lang="en-US" altLang="ja-SE" b="0" i="1" smtClean="0">
                              <a:latin typeface="Cambria Math" panose="02040503050406030204" pitchFamily="18" charset="0"/>
                            </a:rPr>
                            <m:t>4</m:t>
                          </m:r>
                          <m:r>
                            <a:rPr kumimoji="1" lang="en-US" altLang="ja-SE" b="0" i="1" smtClean="0">
                              <a:latin typeface="Cambria Math" panose="02040503050406030204" pitchFamily="18" charset="0"/>
                            </a:rPr>
                            <m:t>𝜋</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𝜎</m:t>
                              </m:r>
                            </m:e>
                            <m:sub>
                              <m:r>
                                <a:rPr kumimoji="1" lang="en-US" altLang="ja-SE" b="0" i="1" smtClean="0">
                                  <a:latin typeface="Cambria Math" panose="02040503050406030204" pitchFamily="18" charset="0"/>
                                </a:rPr>
                                <m:t>𝑥</m:t>
                              </m:r>
                            </m:sub>
                          </m:sSub>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𝜎</m:t>
                              </m:r>
                            </m:e>
                            <m:sub>
                              <m:r>
                                <a:rPr kumimoji="1" lang="en-US" altLang="ja-SE" b="0" i="1" smtClean="0">
                                  <a:latin typeface="Cambria Math" panose="02040503050406030204" pitchFamily="18" charset="0"/>
                                </a:rPr>
                                <m:t>𝑦</m:t>
                              </m:r>
                            </m:sub>
                          </m:sSub>
                        </m:den>
                      </m:f>
                      <m:r>
                        <a:rPr kumimoji="1" lang="en-US" altLang="ja-SE" b="0" i="1" smtClean="0">
                          <a:latin typeface="Cambria Math" panose="02040503050406030204" pitchFamily="18" charset="0"/>
                        </a:rPr>
                        <m:t>×</m:t>
                      </m:r>
                      <m:r>
                        <a:rPr kumimoji="1" lang="en-US" altLang="ja-SE" b="0" i="1" smtClean="0">
                          <a:latin typeface="Cambria Math" panose="02040503050406030204" pitchFamily="18" charset="0"/>
                        </a:rPr>
                        <m:t>𝑓</m:t>
                      </m:r>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𝑛</m:t>
                          </m:r>
                        </m:e>
                        <m:sub>
                          <m:r>
                            <a:rPr kumimoji="1" lang="en-US" altLang="ja-SE" b="0" i="1" smtClean="0">
                              <a:latin typeface="Cambria Math" panose="02040503050406030204" pitchFamily="18" charset="0"/>
                            </a:rPr>
                            <m:t>𝑏</m:t>
                          </m:r>
                        </m:sub>
                      </m:sSub>
                    </m:oMath>
                  </m:oMathPara>
                </a14:m>
                <a:endParaRPr kumimoji="1" lang="ja-SE" altLang="en-US" i="1" dirty="0"/>
              </a:p>
            </p:txBody>
          </p:sp>
        </mc:Choice>
        <mc:Fallback xmlns="">
          <p:sp>
            <p:nvSpPr>
              <p:cNvPr id="4" name="テキスト ボックス 3">
                <a:extLst>
                  <a:ext uri="{FF2B5EF4-FFF2-40B4-BE49-F238E27FC236}">
                    <a16:creationId xmlns:a16="http://schemas.microsoft.com/office/drawing/2014/main" id="{1F0B55F0-7414-28AC-9E37-1CE6456EC80B}"/>
                  </a:ext>
                </a:extLst>
              </p:cNvPr>
              <p:cNvSpPr txBox="1">
                <a:spLocks noRot="1" noChangeAspect="1" noMove="1" noResize="1" noEditPoints="1" noAdjustHandles="1" noChangeArrowheads="1" noChangeShapeType="1" noTextEdit="1"/>
              </p:cNvSpPr>
              <p:nvPr/>
            </p:nvSpPr>
            <p:spPr>
              <a:xfrm>
                <a:off x="8978317" y="399866"/>
                <a:ext cx="2269879" cy="596317"/>
              </a:xfrm>
              <a:prstGeom prst="rect">
                <a:avLst/>
              </a:prstGeom>
              <a:blipFill>
                <a:blip r:embed="rId3"/>
                <a:stretch>
                  <a:fillRect/>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BA1F9E69-F91F-BE36-65D3-DE23B1FA2A91}"/>
              </a:ext>
            </a:extLst>
          </p:cNvPr>
          <p:cNvSpPr txBox="1"/>
          <p:nvPr/>
        </p:nvSpPr>
        <p:spPr>
          <a:xfrm>
            <a:off x="-32689" y="4866963"/>
            <a:ext cx="12328679" cy="1323439"/>
          </a:xfrm>
          <a:prstGeom prst="rect">
            <a:avLst/>
          </a:prstGeom>
          <a:noFill/>
        </p:spPr>
        <p:txBody>
          <a:bodyPr wrap="square" rtlCol="0">
            <a:spAutoFit/>
          </a:bodyPr>
          <a:lstStyle/>
          <a:p>
            <a:pPr marL="457200" indent="-457200">
              <a:buFont typeface="Arial" panose="020B0604020202020204" pitchFamily="34" charset="0"/>
              <a:buChar char="•"/>
            </a:pPr>
            <a:r>
              <a:rPr kumimoji="1" lang="en-US" altLang="ja-SE" sz="2000" dirty="0"/>
              <a:t>Both are almost comparable for Higgs measurement @250GeV CM</a:t>
            </a:r>
            <a:r>
              <a:rPr lang="ja-JP" altLang="en-US" sz="2000" dirty="0"/>
              <a:t> </a:t>
            </a:r>
            <a:r>
              <a:rPr lang="en-US" altLang="ja-JP" sz="2000" b="1" dirty="0"/>
              <a:t>(</a:t>
            </a:r>
            <a:r>
              <a:rPr lang="ja-JP" altLang="en-US" sz="2000" b="1" dirty="0"/>
              <a:t>電力はインフラ込</a:t>
            </a:r>
            <a:r>
              <a:rPr lang="en-US" altLang="ja-JP" sz="2000" b="1" dirty="0"/>
              <a:t>)</a:t>
            </a:r>
            <a:endParaRPr kumimoji="1" lang="en-US" altLang="ja-SE" sz="2000" b="1" dirty="0"/>
          </a:p>
          <a:p>
            <a:pPr marL="457200" indent="-457200">
              <a:buFont typeface="Arial" panose="020B0604020202020204" pitchFamily="34" charset="0"/>
              <a:buChar char="•"/>
            </a:pPr>
            <a:r>
              <a:rPr kumimoji="1" lang="en-US" altLang="ja-SE" sz="2000" dirty="0"/>
              <a:t>Circular colliders are better for lower energy (Z-pole 90GeV) </a:t>
            </a:r>
            <a:r>
              <a:rPr kumimoji="1" lang="en-US" altLang="ja-SE" sz="2000" b="1" dirty="0">
                <a:sym typeface="Wingdings" panose="05000000000000000000" pitchFamily="2" charset="2"/>
              </a:rPr>
              <a:t> FCC-ee, CEPC </a:t>
            </a:r>
            <a:endParaRPr kumimoji="1" lang="en-US" altLang="ja-SE" sz="2000" b="1" dirty="0"/>
          </a:p>
          <a:p>
            <a:pPr marL="457200" indent="-457200">
              <a:buFont typeface="Arial" panose="020B0604020202020204" pitchFamily="34" charset="0"/>
              <a:buChar char="•"/>
            </a:pPr>
            <a:r>
              <a:rPr kumimoji="1" lang="en-US" altLang="ja-SE" sz="2000" dirty="0"/>
              <a:t>Linear colliders are more advantageous for higher energy (ttbar 350GeV, HHH 500GeV) </a:t>
            </a:r>
            <a:r>
              <a:rPr kumimoji="1" lang="en-US" altLang="ja-SE" sz="2000" b="1" dirty="0">
                <a:sym typeface="Wingdings" panose="05000000000000000000" pitchFamily="2" charset="2"/>
              </a:rPr>
              <a:t> ILC (as Future collider) </a:t>
            </a:r>
            <a:endParaRPr kumimoji="1" lang="en-US" altLang="ja-SE" sz="2000" b="1" dirty="0"/>
          </a:p>
          <a:p>
            <a:pPr marL="457200" indent="-457200">
              <a:buFont typeface="Arial" panose="020B0604020202020204" pitchFamily="34" charset="0"/>
              <a:buChar char="•"/>
            </a:pPr>
            <a:r>
              <a:rPr kumimoji="1" lang="en-US" altLang="ja-SE" sz="2000" dirty="0"/>
              <a:t>For even higher energy: </a:t>
            </a:r>
            <a:r>
              <a:rPr kumimoji="1" lang="en-US" altLang="ja-SE" sz="2000" dirty="0" err="1"/>
              <a:t>FCChh</a:t>
            </a:r>
            <a:r>
              <a:rPr kumimoji="1" lang="en-US" altLang="ja-SE" sz="2000" dirty="0"/>
              <a:t>, MuCol, Plasma (more than 1 TeV to 10 TeV) (energy scale of new physics?)</a:t>
            </a:r>
            <a:r>
              <a:rPr lang="ja-JP" altLang="en-US" sz="2000" dirty="0"/>
              <a:t> </a:t>
            </a:r>
            <a:endParaRPr kumimoji="1" lang="en-US" altLang="ja-SE" sz="2000" u="sng" dirty="0"/>
          </a:p>
        </p:txBody>
      </p:sp>
      <p:pic>
        <p:nvPicPr>
          <p:cNvPr id="7" name="Picture 23">
            <a:extLst>
              <a:ext uri="{FF2B5EF4-FFF2-40B4-BE49-F238E27FC236}">
                <a16:creationId xmlns:a16="http://schemas.microsoft.com/office/drawing/2014/main" id="{BCD06CCB-2E51-FD99-BB67-B1C88ACD38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0181" y="996183"/>
            <a:ext cx="6161314" cy="3793417"/>
          </a:xfrm>
          <a:prstGeom prst="rect">
            <a:avLst/>
          </a:prstGeom>
        </p:spPr>
      </p:pic>
      <p:sp>
        <p:nvSpPr>
          <p:cNvPr id="8" name="星 5 7">
            <a:extLst>
              <a:ext uri="{FF2B5EF4-FFF2-40B4-BE49-F238E27FC236}">
                <a16:creationId xmlns:a16="http://schemas.microsoft.com/office/drawing/2014/main" id="{FE86F888-5B09-995C-448C-855EA1C7D308}"/>
              </a:ext>
            </a:extLst>
          </p:cNvPr>
          <p:cNvSpPr/>
          <p:nvPr/>
        </p:nvSpPr>
        <p:spPr>
          <a:xfrm>
            <a:off x="6712461" y="2892891"/>
            <a:ext cx="457280" cy="392073"/>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SE" altLang="en-US" dirty="0"/>
          </a:p>
        </p:txBody>
      </p:sp>
      <p:sp>
        <p:nvSpPr>
          <p:cNvPr id="9" name="テキスト ボックス 8">
            <a:extLst>
              <a:ext uri="{FF2B5EF4-FFF2-40B4-BE49-F238E27FC236}">
                <a16:creationId xmlns:a16="http://schemas.microsoft.com/office/drawing/2014/main" id="{4E5B07E8-EAE8-4D87-76AB-3B67B0678641}"/>
              </a:ext>
            </a:extLst>
          </p:cNvPr>
          <p:cNvSpPr txBox="1"/>
          <p:nvPr/>
        </p:nvSpPr>
        <p:spPr>
          <a:xfrm>
            <a:off x="8810171" y="1550832"/>
            <a:ext cx="2158525" cy="523220"/>
          </a:xfrm>
          <a:prstGeom prst="rect">
            <a:avLst/>
          </a:prstGeom>
          <a:noFill/>
        </p:spPr>
        <p:txBody>
          <a:bodyPr wrap="square" rtlCol="0">
            <a:spAutoFit/>
          </a:bodyPr>
          <a:lstStyle/>
          <a:p>
            <a:r>
              <a:rPr kumimoji="1" lang="en-US" altLang="ja-SE" sz="2800" b="1" i="1" dirty="0"/>
              <a:t>Snowmass</a:t>
            </a:r>
            <a:endParaRPr kumimoji="1" lang="ja-SE" altLang="en-US" sz="2800" b="1" i="1" dirty="0"/>
          </a:p>
        </p:txBody>
      </p:sp>
      <p:sp>
        <p:nvSpPr>
          <p:cNvPr id="10" name="テキスト ボックス 9">
            <a:extLst>
              <a:ext uri="{FF2B5EF4-FFF2-40B4-BE49-F238E27FC236}">
                <a16:creationId xmlns:a16="http://schemas.microsoft.com/office/drawing/2014/main" id="{EF062157-6B33-D7EB-5940-A034318BF23C}"/>
              </a:ext>
            </a:extLst>
          </p:cNvPr>
          <p:cNvSpPr txBox="1"/>
          <p:nvPr/>
        </p:nvSpPr>
        <p:spPr>
          <a:xfrm>
            <a:off x="1115719" y="765770"/>
            <a:ext cx="3906707" cy="369332"/>
          </a:xfrm>
          <a:prstGeom prst="rect">
            <a:avLst/>
          </a:prstGeom>
          <a:noFill/>
        </p:spPr>
        <p:txBody>
          <a:bodyPr wrap="square">
            <a:spAutoFit/>
          </a:bodyPr>
          <a:lstStyle/>
          <a:p>
            <a:r>
              <a:rPr lang="en-US" altLang="ja-SE" dirty="0"/>
              <a:t>A. Miyazaki, LCWS2024 pre-school</a:t>
            </a:r>
            <a:endParaRPr lang="ja-JP" altLang="en-US" dirty="0"/>
          </a:p>
        </p:txBody>
      </p:sp>
      <p:sp>
        <p:nvSpPr>
          <p:cNvPr id="11" name="テキスト ボックス 10">
            <a:extLst>
              <a:ext uri="{FF2B5EF4-FFF2-40B4-BE49-F238E27FC236}">
                <a16:creationId xmlns:a16="http://schemas.microsoft.com/office/drawing/2014/main" id="{15D194D6-611C-712A-0718-C1184FD60702}"/>
              </a:ext>
            </a:extLst>
          </p:cNvPr>
          <p:cNvSpPr txBox="1"/>
          <p:nvPr/>
        </p:nvSpPr>
        <p:spPr>
          <a:xfrm>
            <a:off x="506118" y="6313412"/>
            <a:ext cx="11479361" cy="369332"/>
          </a:xfrm>
          <a:prstGeom prst="rect">
            <a:avLst/>
          </a:prstGeom>
          <a:solidFill>
            <a:schemeClr val="bg1"/>
          </a:solidFill>
        </p:spPr>
        <p:txBody>
          <a:bodyPr wrap="none" rtlCol="0">
            <a:spAutoFit/>
          </a:bodyPr>
          <a:lstStyle/>
          <a:p>
            <a:r>
              <a:rPr lang="ja-JP" altLang="en-US" b="1" dirty="0">
                <a:latin typeface="メイリオ" panose="020B0604030504040204" pitchFamily="50" charset="-128"/>
                <a:ea typeface="メイリオ" panose="020B0604030504040204" pitchFamily="50" charset="-128"/>
              </a:rPr>
              <a:t>現在の技術で</a:t>
            </a:r>
            <a:r>
              <a:rPr lang="en-US" altLang="ja-JP" b="1" u="sng" dirty="0">
                <a:latin typeface="メイリオ" panose="020B0604030504040204" pitchFamily="50" charset="-128"/>
                <a:ea typeface="メイリオ" panose="020B0604030504040204" pitchFamily="50" charset="-128"/>
              </a:rPr>
              <a:t>250GeV</a:t>
            </a:r>
            <a:r>
              <a:rPr lang="ja-JP" altLang="en-US" b="1" u="sng" dirty="0">
                <a:latin typeface="メイリオ" panose="020B0604030504040204" pitchFamily="50" charset="-128"/>
                <a:ea typeface="メイリオ" panose="020B0604030504040204" pitchFamily="50" charset="-128"/>
              </a:rPr>
              <a:t>以上</a:t>
            </a:r>
            <a:r>
              <a:rPr lang="ja-JP" altLang="en-US" b="1" dirty="0">
                <a:latin typeface="メイリオ" panose="020B0604030504040204" pitchFamily="50" charset="-128"/>
                <a:ea typeface="メイリオ" panose="020B0604030504040204" pitchFamily="50" charset="-128"/>
              </a:rPr>
              <a:t>の高エネルギーを狙う次世代加速器としては、</a:t>
            </a:r>
            <a:r>
              <a:rPr lang="en-US" altLang="ja-JP" b="1" dirty="0">
                <a:latin typeface="メイリオ" panose="020B0604030504040204" pitchFamily="50" charset="-128"/>
                <a:ea typeface="メイリオ" panose="020B0604030504040204" pitchFamily="50" charset="-128"/>
              </a:rPr>
              <a:t>ILC</a:t>
            </a:r>
            <a:r>
              <a:rPr lang="ja-JP" altLang="en-US" b="1" dirty="0">
                <a:latin typeface="メイリオ" panose="020B0604030504040204" pitchFamily="50" charset="-128"/>
                <a:ea typeface="メイリオ" panose="020B0604030504040204" pitchFamily="50" charset="-128"/>
              </a:rPr>
              <a:t>が非常に有力な加速器である。</a:t>
            </a:r>
            <a:endParaRPr kumimoji="1" lang="ja-JP" altLang="en-US" b="1"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C91D83F-531E-7195-9827-3707B05B7DE2}"/>
              </a:ext>
            </a:extLst>
          </p:cNvPr>
          <p:cNvSpPr txBox="1"/>
          <p:nvPr/>
        </p:nvSpPr>
        <p:spPr>
          <a:xfrm>
            <a:off x="770132" y="4157044"/>
            <a:ext cx="6203950" cy="646331"/>
          </a:xfrm>
          <a:prstGeom prst="rect">
            <a:avLst/>
          </a:prstGeom>
          <a:noFill/>
        </p:spPr>
        <p:txBody>
          <a:bodyPr wrap="square">
            <a:spAutoFit/>
          </a:bodyPr>
          <a:lstStyle/>
          <a:p>
            <a:r>
              <a:rPr lang="en-US" altLang="ja-JP" sz="1200" dirty="0"/>
              <a:t>Report of the Snowmass’21 Collider Implementation Task Force</a:t>
            </a:r>
          </a:p>
          <a:p>
            <a:r>
              <a:rPr lang="en-US" altLang="ja-JP" sz="1200" dirty="0"/>
              <a:t>Thomas </a:t>
            </a:r>
            <a:r>
              <a:rPr lang="en-US" altLang="ja-JP" sz="1200" dirty="0" err="1"/>
              <a:t>Roser</a:t>
            </a:r>
            <a:r>
              <a:rPr lang="en-US" altLang="ja-JP" sz="1200" dirty="0"/>
              <a:t> for the Snowmass Implementation Task Force</a:t>
            </a:r>
          </a:p>
          <a:p>
            <a:r>
              <a:rPr lang="en-US" altLang="ja-JP" sz="1200" dirty="0"/>
              <a:t>P5 committee </a:t>
            </a:r>
            <a:r>
              <a:rPr lang="en-US" altLang="ja-JP" sz="1200" dirty="0" err="1"/>
              <a:t>meetingApril</a:t>
            </a:r>
            <a:r>
              <a:rPr lang="en-US" altLang="ja-JP" sz="1200" dirty="0"/>
              <a:t> 13, 2023</a:t>
            </a:r>
            <a:endParaRPr lang="ja-JP" altLang="en-US" sz="1200" dirty="0"/>
          </a:p>
        </p:txBody>
      </p:sp>
      <p:sp>
        <p:nvSpPr>
          <p:cNvPr id="5" name="テキスト ボックス 4">
            <a:extLst>
              <a:ext uri="{FF2B5EF4-FFF2-40B4-BE49-F238E27FC236}">
                <a16:creationId xmlns:a16="http://schemas.microsoft.com/office/drawing/2014/main" id="{98D47179-2FBF-1B0E-6CA7-6659C12B1F4E}"/>
              </a:ext>
            </a:extLst>
          </p:cNvPr>
          <p:cNvSpPr txBox="1"/>
          <p:nvPr/>
        </p:nvSpPr>
        <p:spPr>
          <a:xfrm>
            <a:off x="7626665" y="529212"/>
            <a:ext cx="1351652" cy="369332"/>
          </a:xfrm>
          <a:prstGeom prst="rect">
            <a:avLst/>
          </a:prstGeom>
          <a:noFill/>
        </p:spPr>
        <p:txBody>
          <a:bodyPr wrap="none" rtlCol="0">
            <a:spAutoFit/>
          </a:bodyPr>
          <a:lstStyle/>
          <a:p>
            <a:r>
              <a:rPr kumimoji="1" lang="en-US" altLang="ja-JP">
                <a:latin typeface="Arial" panose="020B0604020202020204" pitchFamily="34" charset="0"/>
                <a:cs typeface="Arial" panose="020B0604020202020204" pitchFamily="34" charset="0"/>
              </a:rPr>
              <a:t>Luminosity:</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09496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A94ECD-EFA5-9CC6-0DCE-6781BD4451DC}"/>
              </a:ext>
            </a:extLst>
          </p:cNvPr>
          <p:cNvSpPr>
            <a:spLocks noGrp="1"/>
          </p:cNvSpPr>
          <p:nvPr>
            <p:ph type="title"/>
          </p:nvPr>
        </p:nvSpPr>
        <p:spPr>
          <a:xfrm>
            <a:off x="204763" y="136525"/>
            <a:ext cx="12026900" cy="663575"/>
          </a:xfrm>
          <a:solidFill>
            <a:schemeClr val="bg1"/>
          </a:solidFill>
        </p:spPr>
        <p:txBody>
          <a:bodyPr>
            <a:normAutofit fontScale="90000"/>
          </a:bodyPr>
          <a:lstStyle/>
          <a:p>
            <a:pPr algn="ctr"/>
            <a:r>
              <a:rPr lang="en-US" altLang="ja-JP" sz="3600" dirty="0">
                <a:latin typeface="メイリオ" panose="020B0604030504040204" pitchFamily="50" charset="-128"/>
                <a:ea typeface="メイリオ" panose="020B0604030504040204" pitchFamily="50" charset="-128"/>
              </a:rPr>
              <a:t>2023</a:t>
            </a:r>
            <a:r>
              <a:rPr lang="ja-JP" altLang="en-US" sz="3600" dirty="0">
                <a:latin typeface="メイリオ" panose="020B0604030504040204" pitchFamily="50" charset="-128"/>
                <a:ea typeface="メイリオ" panose="020B0604030504040204" pitchFamily="50" charset="-128"/>
              </a:rPr>
              <a:t>年度から</a:t>
            </a:r>
            <a:r>
              <a:rPr lang="en-US" altLang="ja-JP" sz="3600" dirty="0">
                <a:latin typeface="メイリオ" panose="020B0604030504040204" pitchFamily="50" charset="-128"/>
                <a:ea typeface="メイリオ" panose="020B0604030504040204" pitchFamily="50" charset="-128"/>
              </a:rPr>
              <a:t>5</a:t>
            </a:r>
            <a:r>
              <a:rPr lang="ja-JP" altLang="en-US" sz="3600" dirty="0">
                <a:latin typeface="メイリオ" panose="020B0604030504040204" pitchFamily="50" charset="-128"/>
                <a:ea typeface="メイリオ" panose="020B0604030504040204" pitchFamily="50" charset="-128"/>
              </a:rPr>
              <a:t>年での具体的な</a:t>
            </a:r>
            <a:r>
              <a:rPr lang="en-US" altLang="ja-JP" sz="3600" dirty="0">
                <a:latin typeface="メイリオ" panose="020B0604030504040204" pitchFamily="50" charset="-128"/>
                <a:ea typeface="メイリオ" panose="020B0604030504040204" pitchFamily="50" charset="-128"/>
              </a:rPr>
              <a:t>ILC</a:t>
            </a:r>
            <a:r>
              <a:rPr lang="ja-JP" altLang="en-US" sz="3600" dirty="0">
                <a:latin typeface="メイリオ" panose="020B0604030504040204" pitchFamily="50" charset="-128"/>
                <a:ea typeface="メイリオ" panose="020B0604030504040204" pitchFamily="50" charset="-128"/>
              </a:rPr>
              <a:t>加速器開発目標 </a:t>
            </a:r>
            <a:r>
              <a:rPr lang="en-US" altLang="ja-JP" sz="3600" dirty="0">
                <a:latin typeface="メイリオ" panose="020B0604030504040204" pitchFamily="50" charset="-128"/>
                <a:ea typeface="メイリオ" panose="020B0604030504040204" pitchFamily="50" charset="-128"/>
              </a:rPr>
              <a:t>(WPP</a:t>
            </a:r>
            <a:r>
              <a:rPr lang="ja-JP" altLang="en-US" sz="3600" dirty="0">
                <a:latin typeface="メイリオ" panose="020B0604030504040204" pitchFamily="50" charset="-128"/>
                <a:ea typeface="メイリオ" panose="020B0604030504040204" pitchFamily="50" charset="-128"/>
              </a:rPr>
              <a:t>４つ）</a:t>
            </a:r>
            <a:endParaRPr kumimoji="1" lang="ja-JP" altLang="en-US" sz="3600"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F4C89C83-B7A2-799E-B65E-99EC14230D13}"/>
              </a:ext>
            </a:extLst>
          </p:cNvPr>
          <p:cNvSpPr>
            <a:spLocks noGrp="1"/>
          </p:cNvSpPr>
          <p:nvPr>
            <p:ph type="sldNum" sz="quarter" idx="2"/>
          </p:nvPr>
        </p:nvSpPr>
        <p:spPr/>
        <p:txBody>
          <a:bodyPr/>
          <a:lstStyle/>
          <a:p>
            <a:fld id="{86CB4B4D-7CA3-9044-876B-883B54F8677D}" type="slidenum">
              <a:rPr lang="en-US" altLang="ja-JP" smtClean="0"/>
              <a:t>35</a:t>
            </a:fld>
            <a:endParaRPr lang="ja-JP" altLang="en-US"/>
          </a:p>
        </p:txBody>
      </p:sp>
      <p:pic>
        <p:nvPicPr>
          <p:cNvPr id="4" name="図 3" descr="ダイアグラム&#10;&#10;自動的に生成された説明">
            <a:extLst>
              <a:ext uri="{FF2B5EF4-FFF2-40B4-BE49-F238E27FC236}">
                <a16:creationId xmlns:a16="http://schemas.microsoft.com/office/drawing/2014/main" id="{79A16F3A-C7C7-DAFF-0012-32F123DA2D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362" y="1216626"/>
            <a:ext cx="9932692" cy="5266079"/>
          </a:xfrm>
          <a:prstGeom prst="rect">
            <a:avLst/>
          </a:prstGeom>
        </p:spPr>
      </p:pic>
      <p:sp>
        <p:nvSpPr>
          <p:cNvPr id="11" name="テキスト ボックス 10">
            <a:extLst>
              <a:ext uri="{FF2B5EF4-FFF2-40B4-BE49-F238E27FC236}">
                <a16:creationId xmlns:a16="http://schemas.microsoft.com/office/drawing/2014/main" id="{7B920CAD-9993-0F3F-A8D5-E16A46C68672}"/>
              </a:ext>
            </a:extLst>
          </p:cNvPr>
          <p:cNvSpPr txBox="1"/>
          <p:nvPr/>
        </p:nvSpPr>
        <p:spPr>
          <a:xfrm>
            <a:off x="7704141" y="800100"/>
            <a:ext cx="4319516" cy="1200329"/>
          </a:xfrm>
          <a:prstGeom prst="rect">
            <a:avLst/>
          </a:prstGeom>
          <a:solidFill>
            <a:srgbClr val="FFFF00"/>
          </a:solidFill>
        </p:spPr>
        <p:txBody>
          <a:bodyPr wrap="none" rtlCol="0">
            <a:spAutoFit/>
          </a:bodyPr>
          <a:lstStyle/>
          <a:p>
            <a:r>
              <a:rPr kumimoji="1" lang="en-US" altLang="ja-JP" sz="2400" b="1" dirty="0">
                <a:solidFill>
                  <a:srgbClr val="FF0000"/>
                </a:solidFill>
              </a:rPr>
              <a:t>2023</a:t>
            </a:r>
            <a:r>
              <a:rPr kumimoji="1" lang="ja-JP" altLang="en-US" sz="2400" b="1" dirty="0">
                <a:solidFill>
                  <a:srgbClr val="FF0000"/>
                </a:solidFill>
              </a:rPr>
              <a:t>年度から</a:t>
            </a:r>
            <a:r>
              <a:rPr kumimoji="1" lang="en-US" altLang="ja-JP" sz="2400" b="1" dirty="0">
                <a:solidFill>
                  <a:srgbClr val="FF0000"/>
                </a:solidFill>
              </a:rPr>
              <a:t>5</a:t>
            </a:r>
            <a:r>
              <a:rPr kumimoji="1" lang="ja-JP" altLang="en-US" sz="2400" b="1" dirty="0">
                <a:solidFill>
                  <a:srgbClr val="FF0000"/>
                </a:solidFill>
              </a:rPr>
              <a:t>か年で</a:t>
            </a:r>
            <a:endParaRPr kumimoji="1" lang="en-US" altLang="ja-JP" sz="2400" b="1" dirty="0">
              <a:solidFill>
                <a:srgbClr val="FF0000"/>
              </a:solidFill>
            </a:endParaRPr>
          </a:p>
          <a:p>
            <a:r>
              <a:rPr kumimoji="1" lang="en-US" altLang="ja-JP" sz="2400" b="1" dirty="0">
                <a:solidFill>
                  <a:srgbClr val="FF0000"/>
                </a:solidFill>
              </a:rPr>
              <a:t>KEK</a:t>
            </a:r>
            <a:r>
              <a:rPr kumimoji="1" lang="ja-JP" altLang="en-US" sz="2400" b="1" dirty="0">
                <a:solidFill>
                  <a:srgbClr val="FF0000"/>
                </a:solidFill>
              </a:rPr>
              <a:t>では文科省補助金</a:t>
            </a:r>
            <a:endParaRPr kumimoji="1" lang="en-US" altLang="ja-JP" sz="2400" b="1" dirty="0">
              <a:solidFill>
                <a:srgbClr val="FF0000"/>
              </a:solidFill>
            </a:endParaRPr>
          </a:p>
          <a:p>
            <a:r>
              <a:rPr kumimoji="1" lang="ja-JP" altLang="en-US" sz="2400" b="1" dirty="0">
                <a:solidFill>
                  <a:srgbClr val="FF0000"/>
                </a:solidFill>
              </a:rPr>
              <a:t>（</a:t>
            </a:r>
            <a:r>
              <a:rPr kumimoji="1" lang="en-US" altLang="ja-JP" sz="2400" b="1" dirty="0">
                <a:solidFill>
                  <a:srgbClr val="FF0000"/>
                </a:solidFill>
              </a:rPr>
              <a:t>MEXT-ATD program)</a:t>
            </a:r>
            <a:r>
              <a:rPr kumimoji="1" lang="ja-JP" altLang="en-US" sz="2400" b="1" dirty="0">
                <a:solidFill>
                  <a:srgbClr val="FF0000"/>
                </a:solidFill>
              </a:rPr>
              <a:t>で実施。</a:t>
            </a:r>
          </a:p>
        </p:txBody>
      </p:sp>
      <p:sp>
        <p:nvSpPr>
          <p:cNvPr id="5" name="テキスト ボックス 4">
            <a:extLst>
              <a:ext uri="{FF2B5EF4-FFF2-40B4-BE49-F238E27FC236}">
                <a16:creationId xmlns:a16="http://schemas.microsoft.com/office/drawing/2014/main" id="{4572EC51-7D51-9565-44A8-07BCC1378789}"/>
              </a:ext>
            </a:extLst>
          </p:cNvPr>
          <p:cNvSpPr txBox="1"/>
          <p:nvPr/>
        </p:nvSpPr>
        <p:spPr>
          <a:xfrm>
            <a:off x="8815363" y="2123433"/>
            <a:ext cx="3302507" cy="1200329"/>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目標（空洞単体テスト）</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冷凍機則に則った</a:t>
            </a:r>
            <a:r>
              <a:rPr kumimoji="1" lang="en-US" altLang="ja-JP" dirty="0">
                <a:latin typeface="メイリオ" panose="020B0604030504040204" pitchFamily="50" charset="-128"/>
                <a:ea typeface="メイリオ" panose="020B0604030504040204" pitchFamily="50" charset="-128"/>
              </a:rPr>
              <a:t>9</a:t>
            </a:r>
            <a:r>
              <a:rPr kumimoji="1" lang="ja-JP" altLang="en-US" dirty="0">
                <a:latin typeface="メイリオ" panose="020B0604030504040204" pitchFamily="50" charset="-128"/>
                <a:ea typeface="メイリオ" panose="020B0604030504040204" pitchFamily="50" charset="-128"/>
              </a:rPr>
              <a:t>セル空洞で</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加速勾配：</a:t>
            </a:r>
            <a:r>
              <a:rPr kumimoji="1" lang="en-US" altLang="ja-JP" dirty="0">
                <a:latin typeface="メイリオ" panose="020B0604030504040204" pitchFamily="50" charset="-128"/>
                <a:ea typeface="メイリオ" panose="020B0604030504040204" pitchFamily="50" charset="-128"/>
              </a:rPr>
              <a:t>35MV/m</a:t>
            </a:r>
          </a:p>
          <a:p>
            <a:r>
              <a:rPr kumimoji="1" lang="en-US" altLang="ja-JP" dirty="0">
                <a:latin typeface="メイリオ" panose="020B0604030504040204" pitchFamily="50" charset="-128"/>
                <a:ea typeface="メイリオ" panose="020B0604030504040204" pitchFamily="50" charset="-128"/>
              </a:rPr>
              <a:t>Q</a:t>
            </a:r>
            <a:r>
              <a:rPr kumimoji="1" lang="ja-JP" altLang="en-US" dirty="0">
                <a:latin typeface="メイリオ" panose="020B0604030504040204" pitchFamily="50" charset="-128"/>
                <a:ea typeface="メイリオ" panose="020B0604030504040204" pitchFamily="50" charset="-128"/>
              </a:rPr>
              <a:t>値：</a:t>
            </a:r>
            <a:r>
              <a:rPr kumimoji="1" lang="en-US" altLang="ja-JP" dirty="0">
                <a:latin typeface="メイリオ" panose="020B0604030504040204" pitchFamily="50" charset="-128"/>
                <a:ea typeface="メイリオ" panose="020B0604030504040204" pitchFamily="50" charset="-128"/>
              </a:rPr>
              <a:t>~1x10</a:t>
            </a:r>
            <a:r>
              <a:rPr kumimoji="1" lang="en-US" altLang="ja-JP" baseline="30000" dirty="0">
                <a:latin typeface="メイリオ" panose="020B0604030504040204" pitchFamily="50" charset="-128"/>
                <a:ea typeface="メイリオ" panose="020B0604030504040204" pitchFamily="50" charset="-128"/>
              </a:rPr>
              <a:t>10</a:t>
            </a:r>
            <a:endParaRPr kumimoji="1" lang="ja-JP" altLang="en-US" baseline="30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A586BD4B-F64B-1B9E-405F-845542FA6E0A}"/>
              </a:ext>
            </a:extLst>
          </p:cNvPr>
          <p:cNvSpPr txBox="1"/>
          <p:nvPr/>
        </p:nvSpPr>
        <p:spPr>
          <a:xfrm>
            <a:off x="0" y="2368128"/>
            <a:ext cx="2521844" cy="1200329"/>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目標（モジュール）</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8</a:t>
            </a:r>
            <a:r>
              <a:rPr kumimoji="1" lang="ja-JP" altLang="en-US" dirty="0">
                <a:latin typeface="メイリオ" panose="020B0604030504040204" pitchFamily="50" charset="-128"/>
                <a:ea typeface="メイリオ" panose="020B0604030504040204" pitchFamily="50" charset="-128"/>
              </a:rPr>
              <a:t>空洞入りモジュール</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加速勾配：</a:t>
            </a:r>
            <a:r>
              <a:rPr kumimoji="1" lang="en-US" altLang="ja-JP" dirty="0">
                <a:latin typeface="メイリオ" panose="020B0604030504040204" pitchFamily="50" charset="-128"/>
                <a:ea typeface="メイリオ" panose="020B0604030504040204" pitchFamily="50" charset="-128"/>
              </a:rPr>
              <a:t>31.5MV/m</a:t>
            </a:r>
          </a:p>
          <a:p>
            <a:r>
              <a:rPr kumimoji="1" lang="en-US" altLang="ja-JP" dirty="0">
                <a:latin typeface="メイリオ" panose="020B0604030504040204" pitchFamily="50" charset="-128"/>
                <a:ea typeface="メイリオ" panose="020B0604030504040204" pitchFamily="50" charset="-128"/>
              </a:rPr>
              <a:t>Q</a:t>
            </a:r>
            <a:r>
              <a:rPr kumimoji="1" lang="ja-JP" altLang="en-US" dirty="0">
                <a:latin typeface="メイリオ" panose="020B0604030504040204" pitchFamily="50" charset="-128"/>
                <a:ea typeface="メイリオ" panose="020B0604030504040204" pitchFamily="50" charset="-128"/>
              </a:rPr>
              <a:t>値：</a:t>
            </a:r>
            <a:r>
              <a:rPr kumimoji="1" lang="en-US" altLang="ja-JP" dirty="0">
                <a:latin typeface="メイリオ" panose="020B0604030504040204" pitchFamily="50" charset="-128"/>
                <a:ea typeface="メイリオ" panose="020B0604030504040204" pitchFamily="50" charset="-128"/>
              </a:rPr>
              <a:t>&lt;1x10</a:t>
            </a:r>
            <a:r>
              <a:rPr kumimoji="1" lang="en-US" altLang="ja-JP" baseline="30000" dirty="0">
                <a:latin typeface="メイリオ" panose="020B0604030504040204" pitchFamily="50" charset="-128"/>
                <a:ea typeface="メイリオ" panose="020B0604030504040204" pitchFamily="50" charset="-128"/>
              </a:rPr>
              <a:t>10</a:t>
            </a:r>
            <a:endParaRPr kumimoji="1" lang="ja-JP" altLang="en-US" baseline="300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B93E2617-EAD6-2D8E-DC56-F9DCBC6B2E33}"/>
              </a:ext>
            </a:extLst>
          </p:cNvPr>
          <p:cNvSpPr txBox="1"/>
          <p:nvPr/>
        </p:nvSpPr>
        <p:spPr>
          <a:xfrm>
            <a:off x="9863899" y="5457778"/>
            <a:ext cx="2519792" cy="1107996"/>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ATF-FF</a:t>
            </a:r>
            <a:r>
              <a:rPr kumimoji="1" lang="ja-JP" altLang="en-US" dirty="0">
                <a:latin typeface="メイリオ" panose="020B0604030504040204" pitchFamily="50" charset="-128"/>
                <a:ea typeface="メイリオ" panose="020B0604030504040204" pitchFamily="50" charset="-128"/>
              </a:rPr>
              <a:t>で垂直方向</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37nm</a:t>
            </a:r>
            <a:r>
              <a:rPr kumimoji="1" lang="ja-JP" altLang="en-US" dirty="0">
                <a:latin typeface="メイリオ" panose="020B0604030504040204" pitchFamily="50" charset="-128"/>
                <a:ea typeface="メイリオ" panose="020B0604030504040204" pitchFamily="50" charset="-128"/>
              </a:rPr>
              <a:t>を安定に</a:t>
            </a:r>
            <a:r>
              <a:rPr kumimoji="1" lang="en-US" altLang="ja-JP" dirty="0">
                <a:latin typeface="メイリオ" panose="020B0604030504040204" pitchFamily="50" charset="-128"/>
                <a:ea typeface="メイリオ" panose="020B0604030504040204" pitchFamily="50" charset="-128"/>
              </a:rPr>
              <a:t>keep</a:t>
            </a:r>
            <a:r>
              <a:rPr kumimoji="1" lang="ja-JP" altLang="en-US" dirty="0">
                <a:latin typeface="メイリオ" panose="020B0604030504040204" pitchFamily="50" charset="-128"/>
                <a:ea typeface="メイリオ" panose="020B0604030504040204" pitchFamily="50" charset="-128"/>
              </a:rPr>
              <a:t>。</a:t>
            </a:r>
            <a:endParaRPr kumimoji="1" lang="en-US" altLang="ja-JP" dirty="0">
              <a:latin typeface="メイリオ" panose="020B0604030504040204" pitchFamily="50" charset="-128"/>
              <a:ea typeface="メイリオ" panose="020B0604030504040204" pitchFamily="50" charset="-128"/>
            </a:endParaRPr>
          </a:p>
          <a:p>
            <a:endParaRPr kumimoji="1" lang="ja-JP" altLang="en-US" baseline="30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45B8390-66F0-5D0D-CD1D-76636ECA0139}"/>
              </a:ext>
            </a:extLst>
          </p:cNvPr>
          <p:cNvSpPr txBox="1"/>
          <p:nvPr/>
        </p:nvSpPr>
        <p:spPr>
          <a:xfrm>
            <a:off x="281276" y="4499859"/>
            <a:ext cx="1800443" cy="1661993"/>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目標</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SLC</a:t>
            </a:r>
            <a:r>
              <a:rPr kumimoji="1" lang="ja-JP" altLang="en-US" dirty="0">
                <a:latin typeface="メイリオ" panose="020B0604030504040204" pitchFamily="50" charset="-128"/>
                <a:ea typeface="メイリオ" panose="020B0604030504040204" pitchFamily="50" charset="-128"/>
              </a:rPr>
              <a:t>や</a:t>
            </a:r>
            <a:r>
              <a:rPr kumimoji="1" lang="en-US" altLang="ja-JP" dirty="0">
                <a:latin typeface="メイリオ" panose="020B0604030504040204" pitchFamily="50" charset="-128"/>
                <a:ea typeface="メイリオ" panose="020B0604030504040204" pitchFamily="50" charset="-128"/>
              </a:rPr>
              <a:t>S-KEKB</a:t>
            </a:r>
            <a:r>
              <a:rPr kumimoji="1" lang="ja-JP" altLang="en-US" dirty="0">
                <a:latin typeface="メイリオ" panose="020B0604030504040204" pitchFamily="50" charset="-128"/>
                <a:ea typeface="メイリオ" panose="020B0604030504040204" pitchFamily="50" charset="-128"/>
              </a:rPr>
              <a:t>を超える大量の陽電子生成技術確立</a:t>
            </a:r>
            <a:endParaRPr kumimoji="1" lang="en-US" altLang="ja-JP" dirty="0">
              <a:latin typeface="メイリオ" panose="020B0604030504040204" pitchFamily="50" charset="-128"/>
              <a:ea typeface="メイリオ" panose="020B0604030504040204" pitchFamily="50" charset="-128"/>
            </a:endParaRPr>
          </a:p>
          <a:p>
            <a:endParaRPr kumimoji="1" lang="ja-JP" altLang="en-US" baseline="30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AC136B32-FEDD-75EC-BB1F-A3D287298081}"/>
              </a:ext>
            </a:extLst>
          </p:cNvPr>
          <p:cNvSpPr txBox="1"/>
          <p:nvPr/>
        </p:nvSpPr>
        <p:spPr>
          <a:xfrm>
            <a:off x="704106" y="948891"/>
            <a:ext cx="1800493"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超伝導空洞開発</a:t>
            </a:r>
          </a:p>
        </p:txBody>
      </p:sp>
      <p:sp>
        <p:nvSpPr>
          <p:cNvPr id="10" name="テキスト ボックス 9">
            <a:extLst>
              <a:ext uri="{FF2B5EF4-FFF2-40B4-BE49-F238E27FC236}">
                <a16:creationId xmlns:a16="http://schemas.microsoft.com/office/drawing/2014/main" id="{7698C287-E95D-7E7A-84ED-16C024000278}"/>
              </a:ext>
            </a:extLst>
          </p:cNvPr>
          <p:cNvSpPr txBox="1"/>
          <p:nvPr/>
        </p:nvSpPr>
        <p:spPr>
          <a:xfrm>
            <a:off x="344850" y="4130527"/>
            <a:ext cx="1338828"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陽電子開発</a:t>
            </a:r>
          </a:p>
        </p:txBody>
      </p:sp>
      <p:sp>
        <p:nvSpPr>
          <p:cNvPr id="12" name="テキスト ボックス 11">
            <a:extLst>
              <a:ext uri="{FF2B5EF4-FFF2-40B4-BE49-F238E27FC236}">
                <a16:creationId xmlns:a16="http://schemas.microsoft.com/office/drawing/2014/main" id="{1A548F6E-B907-2B43-89A8-B9C3E1C0D170}"/>
              </a:ext>
            </a:extLst>
          </p:cNvPr>
          <p:cNvSpPr txBox="1"/>
          <p:nvPr/>
        </p:nvSpPr>
        <p:spPr>
          <a:xfrm>
            <a:off x="10317377" y="5146189"/>
            <a:ext cx="1800493"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ナノビーム開発</a:t>
            </a:r>
          </a:p>
        </p:txBody>
      </p:sp>
    </p:spTree>
    <p:extLst>
      <p:ext uri="{BB962C8B-B14F-4D97-AF65-F5344CB8AC3E}">
        <p14:creationId xmlns:p14="http://schemas.microsoft.com/office/powerpoint/2010/main" val="35164143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863751E-2850-4CBA-6268-4F21586E1A17}"/>
              </a:ext>
            </a:extLst>
          </p:cNvPr>
          <p:cNvSpPr txBox="1"/>
          <p:nvPr/>
        </p:nvSpPr>
        <p:spPr>
          <a:xfrm>
            <a:off x="3219214" y="1428376"/>
            <a:ext cx="3057591" cy="1926168"/>
          </a:xfrm>
          <a:prstGeom prst="rect">
            <a:avLst/>
          </a:prstGeom>
          <a:solidFill>
            <a:schemeClr val="accent5">
              <a:lumMod val="20000"/>
              <a:lumOff val="80000"/>
            </a:schemeClr>
          </a:solidFill>
          <a:ln w="12700">
            <a:solidFill>
              <a:schemeClr val="tx1"/>
            </a:solidFill>
          </a:ln>
        </p:spPr>
        <p:txBody>
          <a:bodyPr wrap="square" rtlCol="0">
            <a:spAutoFit/>
          </a:bodyPr>
          <a:lstStyle/>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クライオモジュール</a:t>
            </a:r>
            <a:r>
              <a:rPr lang="en-US" altLang="ja-JP" sz="1200" dirty="0">
                <a:latin typeface="メイリオ" panose="020B0604030504040204" pitchFamily="50" charset="-128"/>
                <a:ea typeface="メイリオ" panose="020B0604030504040204" pitchFamily="50" charset="-128"/>
                <a:cs typeface="Arial" panose="020B0604020202020204" pitchFamily="34" charset="0"/>
              </a:rPr>
              <a:t>(CM)</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の設計と周辺機器の設計</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機器の製作、性能評価</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en-US" altLang="ja-JP" sz="1200" dirty="0">
                <a:latin typeface="メイリオ" panose="020B0604030504040204" pitchFamily="50" charset="-128"/>
                <a:ea typeface="メイリオ" panose="020B0604030504040204" pitchFamily="50" charset="-128"/>
                <a:cs typeface="Arial" panose="020B0604020202020204" pitchFamily="34" charset="0"/>
              </a:rPr>
              <a:t>(a)</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で性能が出た超伝導空洞と周辺機器を連結し組み立て</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en-US" altLang="ja-JP" sz="1200" dirty="0">
                <a:latin typeface="メイリオ" panose="020B0604030504040204" pitchFamily="50" charset="-128"/>
                <a:ea typeface="メイリオ" panose="020B0604030504040204" pitchFamily="50" charset="-128"/>
                <a:cs typeface="Arial" panose="020B0604020202020204" pitchFamily="34" charset="0"/>
              </a:rPr>
              <a:t>CM</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としてすべて組み立てる。</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クライオモジュールでの性能評価（放射線シールド内に</a:t>
            </a:r>
            <a:r>
              <a:rPr lang="en-US" altLang="ja-JP"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CM</a:t>
            </a:r>
            <a:r>
              <a:rPr lang="ja-JP" altLang="en-US"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を設置、冷凍機で</a:t>
            </a:r>
            <a:r>
              <a:rPr lang="en-US" altLang="ja-JP"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2K</a:t>
            </a:r>
            <a:r>
              <a:rPr lang="ja-JP" altLang="en-US"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まで冷却、高周波投入試験を行う）</a:t>
            </a:r>
            <a:endParaRPr lang="en-US" altLang="ja-JP"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27" name="テキスト ボックス 26">
            <a:extLst>
              <a:ext uri="{FF2B5EF4-FFF2-40B4-BE49-F238E27FC236}">
                <a16:creationId xmlns:a16="http://schemas.microsoft.com/office/drawing/2014/main" id="{D83CB263-8673-180C-7B22-18EDD666B811}"/>
              </a:ext>
            </a:extLst>
          </p:cNvPr>
          <p:cNvSpPr txBox="1"/>
          <p:nvPr/>
        </p:nvSpPr>
        <p:spPr>
          <a:xfrm>
            <a:off x="581400" y="1531522"/>
            <a:ext cx="2104712" cy="1380506"/>
          </a:xfrm>
          <a:prstGeom prst="rect">
            <a:avLst/>
          </a:prstGeom>
          <a:solidFill>
            <a:schemeClr val="accent5">
              <a:lumMod val="20000"/>
              <a:lumOff val="80000"/>
            </a:schemeClr>
          </a:solidFill>
          <a:ln w="12700">
            <a:solidFill>
              <a:schemeClr val="tx1"/>
            </a:solidFill>
          </a:ln>
        </p:spPr>
        <p:txBody>
          <a:bodyPr wrap="square" rtlCol="0">
            <a:spAutoFit/>
          </a:bodyPr>
          <a:lstStyle/>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空洞製造</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空洞表面処理</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空洞単体での性能評価</a:t>
            </a:r>
            <a:endParaRPr lang="en-US" altLang="ja-JP"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（縦測定）</a:t>
            </a:r>
            <a:endParaRPr lang="en-US" altLang="ja-JP" sz="1200"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ja-JP" altLang="en-US" sz="12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pPr algn="ctr">
              <a:lnSpc>
                <a:spcPts val="1125"/>
              </a:lnSpc>
            </a:pPr>
            <a:r>
              <a:rPr lang="en-US" altLang="ja-JP" sz="1200" dirty="0">
                <a:solidFill>
                  <a:srgbClr val="0000FF"/>
                </a:solidFill>
                <a:latin typeface="メイリオ" panose="020B0604030504040204" pitchFamily="50" charset="-128"/>
                <a:ea typeface="メイリオ" panose="020B0604030504040204" pitchFamily="50" charset="-128"/>
                <a:cs typeface="Arial" panose="020B0604020202020204" pitchFamily="34" charset="0"/>
              </a:rPr>
              <a:t>((b)</a:t>
            </a:r>
            <a:r>
              <a:rPr lang="ja-JP" altLang="en-US" sz="1200" dirty="0">
                <a:solidFill>
                  <a:srgbClr val="0000FF"/>
                </a:solidFill>
                <a:latin typeface="メイリオ" panose="020B0604030504040204" pitchFamily="50" charset="-128"/>
                <a:ea typeface="メイリオ" panose="020B0604030504040204" pitchFamily="50" charset="-128"/>
                <a:cs typeface="Arial" panose="020B0604020202020204" pitchFamily="34" charset="0"/>
              </a:rPr>
              <a:t>クライオモジュールでの性能評価へ</a:t>
            </a:r>
            <a:r>
              <a:rPr lang="en-US" altLang="ja-JP" sz="1200" dirty="0">
                <a:solidFill>
                  <a:srgbClr val="0000FF"/>
                </a:solidFill>
                <a:latin typeface="メイリオ" panose="020B0604030504040204" pitchFamily="50" charset="-128"/>
                <a:ea typeface="メイリオ" panose="020B0604030504040204" pitchFamily="50" charset="-128"/>
                <a:cs typeface="Arial" panose="020B0604020202020204" pitchFamily="34" charset="0"/>
              </a:rPr>
              <a:t>)</a:t>
            </a:r>
            <a:endParaRPr lang="ja-JP" altLang="en-US" sz="1200" dirty="0">
              <a:solidFill>
                <a:srgbClr val="0000FF"/>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28" name="テキスト ボックス 27">
            <a:extLst>
              <a:ext uri="{FF2B5EF4-FFF2-40B4-BE49-F238E27FC236}">
                <a16:creationId xmlns:a16="http://schemas.microsoft.com/office/drawing/2014/main" id="{129052E1-AEF6-6732-BBA8-49D76567FEF5}"/>
              </a:ext>
            </a:extLst>
          </p:cNvPr>
          <p:cNvSpPr txBox="1"/>
          <p:nvPr/>
        </p:nvSpPr>
        <p:spPr>
          <a:xfrm>
            <a:off x="135105" y="1122055"/>
            <a:ext cx="2779927" cy="276999"/>
          </a:xfrm>
          <a:prstGeom prst="rect">
            <a:avLst/>
          </a:prstGeom>
          <a:noFill/>
          <a:ln w="12700">
            <a:solidFill>
              <a:schemeClr val="tx1"/>
            </a:solidFill>
          </a:ln>
        </p:spPr>
        <p:txBody>
          <a:bodyPr wrap="none" rtlCol="0" anchor="ctr">
            <a:spAutoFit/>
          </a:bodyPr>
          <a:lstStyle/>
          <a:p>
            <a:pPr algn="ctr"/>
            <a:r>
              <a:rPr lang="ja-JP" altLang="en-US" sz="1200" b="1" dirty="0">
                <a:latin typeface="メイリオ" panose="020B0604030504040204" pitchFamily="50" charset="-128"/>
                <a:ea typeface="メイリオ" panose="020B0604030504040204" pitchFamily="50" charset="-128"/>
              </a:rPr>
              <a:t>（</a:t>
            </a:r>
            <a:r>
              <a:rPr lang="en-US" altLang="ja-JP" sz="1200" b="1" dirty="0">
                <a:latin typeface="メイリオ" panose="020B0604030504040204" pitchFamily="50" charset="-128"/>
                <a:ea typeface="メイリオ" panose="020B0604030504040204" pitchFamily="50" charset="-128"/>
              </a:rPr>
              <a:t>a) </a:t>
            </a:r>
            <a:r>
              <a:rPr lang="ja-JP" altLang="en-US" sz="1200" b="1" dirty="0">
                <a:latin typeface="メイリオ" panose="020B0604030504040204" pitchFamily="50" charset="-128"/>
                <a:ea typeface="メイリオ" panose="020B0604030504040204" pitchFamily="50" charset="-128"/>
              </a:rPr>
              <a:t>空洞単体での性能評価 </a:t>
            </a:r>
            <a:r>
              <a:rPr lang="en-US" altLang="ja-JP" sz="1200" b="1" dirty="0">
                <a:latin typeface="メイリオ" panose="020B0604030504040204" pitchFamily="50" charset="-128"/>
                <a:ea typeface="メイリオ" panose="020B0604030504040204" pitchFamily="50" charset="-128"/>
              </a:rPr>
              <a:t>(WPP1)</a:t>
            </a:r>
            <a:endParaRPr lang="ja-JP" altLang="en-US" sz="1200" b="1" dirty="0">
              <a:latin typeface="メイリオ" panose="020B0604030504040204" pitchFamily="50" charset="-128"/>
              <a:ea typeface="メイリオ" panose="020B0604030504040204" pitchFamily="50" charset="-128"/>
            </a:endParaRPr>
          </a:p>
        </p:txBody>
      </p:sp>
      <p:pic>
        <p:nvPicPr>
          <p:cNvPr id="29" name="Content Placeholder 5" descr="A close-up of a machine&#10;&#10;Description automatically generated with low confidence">
            <a:extLst>
              <a:ext uri="{FF2B5EF4-FFF2-40B4-BE49-F238E27FC236}">
                <a16:creationId xmlns:a16="http://schemas.microsoft.com/office/drawing/2014/main" id="{5513CE0C-A3A7-6D49-4984-784746ACA3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214" y="3972417"/>
            <a:ext cx="1262195" cy="984905"/>
          </a:xfrm>
          <a:prstGeom prst="rect">
            <a:avLst/>
          </a:prstGeom>
          <a:ln w="12700">
            <a:solidFill>
              <a:srgbClr val="9933FF"/>
            </a:solidFill>
          </a:ln>
        </p:spPr>
      </p:pic>
      <p:pic>
        <p:nvPicPr>
          <p:cNvPr id="30" name="Content Placeholder 7" descr="A picture containing logo&#10;&#10;Description automatically generated">
            <a:extLst>
              <a:ext uri="{FF2B5EF4-FFF2-40B4-BE49-F238E27FC236}">
                <a16:creationId xmlns:a16="http://schemas.microsoft.com/office/drawing/2014/main" id="{2F67360F-4526-5648-FCB9-78A717EB6C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0921" y="4629433"/>
            <a:ext cx="1615544" cy="607235"/>
          </a:xfrm>
          <a:prstGeom prst="rect">
            <a:avLst/>
          </a:prstGeom>
          <a:ln w="12700">
            <a:solidFill>
              <a:srgbClr val="9933FF"/>
            </a:solidFill>
          </a:ln>
        </p:spPr>
      </p:pic>
      <p:pic>
        <p:nvPicPr>
          <p:cNvPr id="31" name="Picture 12" descr="A picture containing LEGO, toy&#10;&#10;Description automatically generated">
            <a:extLst>
              <a:ext uri="{FF2B5EF4-FFF2-40B4-BE49-F238E27FC236}">
                <a16:creationId xmlns:a16="http://schemas.microsoft.com/office/drawing/2014/main" id="{2051EFBA-B110-8884-4173-27603D02AA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56280" y="5182022"/>
            <a:ext cx="1406321" cy="914248"/>
          </a:xfrm>
          <a:prstGeom prst="rect">
            <a:avLst/>
          </a:prstGeom>
          <a:ln w="12700">
            <a:solidFill>
              <a:srgbClr val="9933FF"/>
            </a:solidFill>
          </a:ln>
        </p:spPr>
      </p:pic>
      <p:sp>
        <p:nvSpPr>
          <p:cNvPr id="32" name="テキスト ボックス 31">
            <a:extLst>
              <a:ext uri="{FF2B5EF4-FFF2-40B4-BE49-F238E27FC236}">
                <a16:creationId xmlns:a16="http://schemas.microsoft.com/office/drawing/2014/main" id="{F291CCCE-470D-729D-A804-5AEEB4506A03}"/>
              </a:ext>
            </a:extLst>
          </p:cNvPr>
          <p:cNvSpPr txBox="1"/>
          <p:nvPr/>
        </p:nvSpPr>
        <p:spPr>
          <a:xfrm>
            <a:off x="4456280" y="4958390"/>
            <a:ext cx="1623933" cy="276999"/>
          </a:xfrm>
          <a:prstGeom prst="rect">
            <a:avLst/>
          </a:prstGeom>
          <a:noFill/>
          <a:ln w="12700">
            <a:solidFill>
              <a:schemeClr val="bg1">
                <a:lumMod val="65000"/>
              </a:schemeClr>
            </a:solidFill>
          </a:ln>
        </p:spPr>
        <p:txBody>
          <a:bodyPr wrap="square" rtlCol="0" anchor="ctr">
            <a:spAutoFit/>
          </a:bodyPr>
          <a:lstStyle/>
          <a:p>
            <a:pPr algn="ctr"/>
            <a:r>
              <a:rPr lang="ja-JP" altLang="en-US" sz="1200" dirty="0">
                <a:latin typeface="メイリオ" panose="020B0604030504040204" pitchFamily="50" charset="-128"/>
                <a:ea typeface="メイリオ" panose="020B0604030504040204" pitchFamily="50" charset="-128"/>
                <a:cs typeface="Times New Roman" panose="02020603050405020304" pitchFamily="18" charset="0"/>
              </a:rPr>
              <a:t>周波数チューナー</a:t>
            </a:r>
            <a:endParaRPr lang="en-US" altLang="ja-JP" sz="1200" dirty="0">
              <a:latin typeface="メイリオ" panose="020B0604030504040204" pitchFamily="50" charset="-128"/>
              <a:ea typeface="メイリオ" panose="020B0604030504040204" pitchFamily="50" charset="-128"/>
              <a:cs typeface="Times New Roman" panose="02020603050405020304" pitchFamily="18" charset="0"/>
            </a:endParaRPr>
          </a:p>
        </p:txBody>
      </p:sp>
      <p:pic>
        <p:nvPicPr>
          <p:cNvPr id="34" name="Picture 3">
            <a:extLst>
              <a:ext uri="{FF2B5EF4-FFF2-40B4-BE49-F238E27FC236}">
                <a16:creationId xmlns:a16="http://schemas.microsoft.com/office/drawing/2014/main" id="{653DB1B2-F5BD-25A4-DD15-30528ED809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5131" y="4040934"/>
            <a:ext cx="1481780" cy="655534"/>
          </a:xfrm>
          <a:prstGeom prst="rect">
            <a:avLst/>
          </a:prstGeom>
          <a:ln w="12700">
            <a:solidFill>
              <a:srgbClr val="9933FF"/>
            </a:solidFill>
          </a:ln>
        </p:spPr>
      </p:pic>
      <p:sp>
        <p:nvSpPr>
          <p:cNvPr id="35" name="テキスト ボックス 34">
            <a:extLst>
              <a:ext uri="{FF2B5EF4-FFF2-40B4-BE49-F238E27FC236}">
                <a16:creationId xmlns:a16="http://schemas.microsoft.com/office/drawing/2014/main" id="{77908A45-3038-722D-033B-B701634F25A4}"/>
              </a:ext>
            </a:extLst>
          </p:cNvPr>
          <p:cNvSpPr txBox="1"/>
          <p:nvPr/>
        </p:nvSpPr>
        <p:spPr>
          <a:xfrm>
            <a:off x="5006005" y="3642785"/>
            <a:ext cx="1308611" cy="276999"/>
          </a:xfrm>
          <a:prstGeom prst="rect">
            <a:avLst/>
          </a:prstGeom>
          <a:solidFill>
            <a:schemeClr val="bg1"/>
          </a:solidFill>
          <a:ln w="12700">
            <a:solidFill>
              <a:schemeClr val="bg1">
                <a:lumMod val="65000"/>
              </a:schemeClr>
            </a:solidFill>
          </a:ln>
        </p:spPr>
        <p:txBody>
          <a:bodyPr wrap="square" rtlCol="0" anchor="ctr">
            <a:spAutoFit/>
          </a:bodyPr>
          <a:lstStyle/>
          <a:p>
            <a:pPr algn="ctr"/>
            <a:r>
              <a:rPr lang="ja-JP" altLang="en-US" sz="1200" dirty="0">
                <a:latin typeface="メイリオ" panose="020B0604030504040204" pitchFamily="50" charset="-128"/>
                <a:ea typeface="メイリオ" panose="020B0604030504040204" pitchFamily="50" charset="-128"/>
                <a:cs typeface="Times New Roman" panose="02020603050405020304" pitchFamily="18" charset="0"/>
              </a:rPr>
              <a:t>超伝導電磁石</a:t>
            </a:r>
          </a:p>
        </p:txBody>
      </p:sp>
      <p:sp>
        <p:nvSpPr>
          <p:cNvPr id="36" name="テキスト ボックス 35">
            <a:extLst>
              <a:ext uri="{FF2B5EF4-FFF2-40B4-BE49-F238E27FC236}">
                <a16:creationId xmlns:a16="http://schemas.microsoft.com/office/drawing/2014/main" id="{218BCB84-4C17-5BC8-F140-6F22187B097B}"/>
              </a:ext>
            </a:extLst>
          </p:cNvPr>
          <p:cNvSpPr txBox="1"/>
          <p:nvPr/>
        </p:nvSpPr>
        <p:spPr>
          <a:xfrm>
            <a:off x="1619811" y="3976670"/>
            <a:ext cx="903678" cy="461665"/>
          </a:xfrm>
          <a:prstGeom prst="rect">
            <a:avLst/>
          </a:prstGeom>
          <a:noFill/>
          <a:ln w="12700">
            <a:solidFill>
              <a:schemeClr val="bg1">
                <a:lumMod val="65000"/>
              </a:schemeClr>
            </a:solidFill>
          </a:ln>
        </p:spPr>
        <p:txBody>
          <a:bodyPr wrap="square" rtlCol="0" anchor="ctr">
            <a:spAutoFit/>
          </a:bodyPr>
          <a:lstStyle/>
          <a:p>
            <a:pPr algn="ctr"/>
            <a:r>
              <a:rPr lang="ja-JP" altLang="en-US" sz="1200" dirty="0">
                <a:latin typeface="メイリオ" panose="020B0604030504040204" pitchFamily="50" charset="-128"/>
                <a:ea typeface="メイリオ" panose="020B0604030504040204" pitchFamily="50" charset="-128"/>
                <a:cs typeface="Times New Roman" panose="02020603050405020304" pitchFamily="18" charset="0"/>
              </a:rPr>
              <a:t>入力カプラー </a:t>
            </a:r>
          </a:p>
        </p:txBody>
      </p:sp>
      <p:sp>
        <p:nvSpPr>
          <p:cNvPr id="37" name="テキスト ボックス 36">
            <a:extLst>
              <a:ext uri="{FF2B5EF4-FFF2-40B4-BE49-F238E27FC236}">
                <a16:creationId xmlns:a16="http://schemas.microsoft.com/office/drawing/2014/main" id="{B4BD159E-701F-C319-13A4-A1F4181A8627}"/>
              </a:ext>
            </a:extLst>
          </p:cNvPr>
          <p:cNvSpPr txBox="1"/>
          <p:nvPr/>
        </p:nvSpPr>
        <p:spPr>
          <a:xfrm>
            <a:off x="246571" y="4246008"/>
            <a:ext cx="1224851" cy="307777"/>
          </a:xfrm>
          <a:prstGeom prst="rect">
            <a:avLst/>
          </a:prstGeom>
          <a:noFill/>
          <a:ln w="12700">
            <a:solidFill>
              <a:schemeClr val="bg1">
                <a:lumMod val="65000"/>
              </a:schemeClr>
            </a:solidFill>
          </a:ln>
        </p:spPr>
        <p:txBody>
          <a:bodyPr wrap="square" rtlCol="0" anchor="ctr">
            <a:spAutoFit/>
          </a:bodyPr>
          <a:lstStyle/>
          <a:p>
            <a:pPr algn="ct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超伝導空洞</a:t>
            </a:r>
          </a:p>
        </p:txBody>
      </p:sp>
      <p:cxnSp>
        <p:nvCxnSpPr>
          <p:cNvPr id="38" name="直線矢印コネクタ 37">
            <a:extLst>
              <a:ext uri="{FF2B5EF4-FFF2-40B4-BE49-F238E27FC236}">
                <a16:creationId xmlns:a16="http://schemas.microsoft.com/office/drawing/2014/main" id="{B882F254-DB37-6F98-C2CD-D2FF0F96832D}"/>
              </a:ext>
            </a:extLst>
          </p:cNvPr>
          <p:cNvCxnSpPr>
            <a:cxnSpLocks/>
          </p:cNvCxnSpPr>
          <p:nvPr/>
        </p:nvCxnSpPr>
        <p:spPr>
          <a:xfrm>
            <a:off x="2218351" y="4933460"/>
            <a:ext cx="164513" cy="20778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DF834DC0-D63C-E6FA-786B-5CDA15AF7BFC}"/>
              </a:ext>
            </a:extLst>
          </p:cNvPr>
          <p:cNvCxnSpPr>
            <a:cxnSpLocks/>
            <a:stCxn id="34" idx="2"/>
          </p:cNvCxnSpPr>
          <p:nvPr/>
        </p:nvCxnSpPr>
        <p:spPr>
          <a:xfrm>
            <a:off x="3326021" y="4696468"/>
            <a:ext cx="268598" cy="35480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0C61A0CB-F056-1D84-8FF7-08ABF3BD1EE1}"/>
              </a:ext>
            </a:extLst>
          </p:cNvPr>
          <p:cNvCxnSpPr>
            <a:cxnSpLocks/>
            <a:stCxn id="29" idx="1"/>
          </p:cNvCxnSpPr>
          <p:nvPr/>
        </p:nvCxnSpPr>
        <p:spPr>
          <a:xfrm flipH="1">
            <a:off x="3993257" y="4464867"/>
            <a:ext cx="489957" cy="58640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951553A7-6643-2642-CE28-DDEB5A1A0DF4}"/>
              </a:ext>
            </a:extLst>
          </p:cNvPr>
          <p:cNvSpPr txBox="1"/>
          <p:nvPr/>
        </p:nvSpPr>
        <p:spPr>
          <a:xfrm>
            <a:off x="213491" y="6440151"/>
            <a:ext cx="1406320" cy="461665"/>
          </a:xfrm>
          <a:prstGeom prst="rect">
            <a:avLst/>
          </a:prstGeom>
          <a:noFill/>
          <a:ln w="12700">
            <a:solidFill>
              <a:schemeClr val="tx1"/>
            </a:solidFill>
          </a:ln>
        </p:spPr>
        <p:txBody>
          <a:bodyPr wrap="square" rtlCol="0">
            <a:spAutoFit/>
          </a:bodyPr>
          <a:lstStyle/>
          <a:p>
            <a:pPr algn="ctr"/>
            <a:r>
              <a:rPr lang="en-US" altLang="ja-JP" sz="1200" b="1" dirty="0">
                <a:solidFill>
                  <a:srgbClr val="FF0000"/>
                </a:solidFill>
                <a:latin typeface="メイリオ" panose="020B0604030504040204" pitchFamily="50" charset="-128"/>
                <a:ea typeface="メイリオ" panose="020B0604030504040204" pitchFamily="50" charset="-128"/>
              </a:rPr>
              <a:t> ITN</a:t>
            </a:r>
            <a:r>
              <a:rPr lang="ja-JP" altLang="en-US" sz="1200" b="1" dirty="0">
                <a:solidFill>
                  <a:srgbClr val="FF0000"/>
                </a:solidFill>
                <a:latin typeface="メイリオ" panose="020B0604030504040204" pitchFamily="50" charset="-128"/>
                <a:ea typeface="メイリオ" panose="020B0604030504040204" pitchFamily="50" charset="-128"/>
              </a:rPr>
              <a:t>用のクライオモジュール</a:t>
            </a:r>
            <a:endParaRPr lang="en-US" altLang="ja-JP" sz="1200" b="1" dirty="0">
              <a:solidFill>
                <a:srgbClr val="FF0000"/>
              </a:solidFill>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BEB76CEA-9941-8502-C49B-4B70273D809B}"/>
              </a:ext>
            </a:extLst>
          </p:cNvPr>
          <p:cNvSpPr txBox="1"/>
          <p:nvPr/>
        </p:nvSpPr>
        <p:spPr>
          <a:xfrm>
            <a:off x="2986745" y="1050971"/>
            <a:ext cx="3815468" cy="276999"/>
          </a:xfrm>
          <a:prstGeom prst="rect">
            <a:avLst/>
          </a:prstGeom>
          <a:noFill/>
          <a:ln w="12700">
            <a:solidFill>
              <a:schemeClr val="tx1"/>
            </a:solidFill>
          </a:ln>
        </p:spPr>
        <p:txBody>
          <a:bodyPr wrap="none" rtlCol="0" anchor="ctr">
            <a:spAutoFit/>
          </a:bodyPr>
          <a:lstStyle/>
          <a:p>
            <a:pPr algn="ctr"/>
            <a:r>
              <a:rPr lang="ja-JP" altLang="en-US" sz="1200" b="1" dirty="0">
                <a:latin typeface="メイリオ" panose="020B0604030504040204" pitchFamily="50" charset="-128"/>
                <a:ea typeface="メイリオ" panose="020B0604030504040204" pitchFamily="50" charset="-128"/>
              </a:rPr>
              <a:t>（ｂ）クライオモジュールでの性能評価　（</a:t>
            </a:r>
            <a:r>
              <a:rPr lang="en-US" altLang="ja-JP" sz="1200" b="1" dirty="0">
                <a:latin typeface="メイリオ" panose="020B0604030504040204" pitchFamily="50" charset="-128"/>
                <a:ea typeface="メイリオ" panose="020B0604030504040204" pitchFamily="50" charset="-128"/>
              </a:rPr>
              <a:t>WPP2)</a:t>
            </a:r>
            <a:endParaRPr lang="ja-JP" altLang="en-US" sz="1200" b="1" dirty="0">
              <a:latin typeface="メイリオ" panose="020B0604030504040204" pitchFamily="50" charset="-128"/>
              <a:ea typeface="メイリオ" panose="020B0604030504040204" pitchFamily="50" charset="-128"/>
            </a:endParaRPr>
          </a:p>
        </p:txBody>
      </p:sp>
      <p:pic>
        <p:nvPicPr>
          <p:cNvPr id="43" name="Content Placeholder 9" descr="A close-up of a computer part&#10;&#10;Description automatically generated with low confidence">
            <a:extLst>
              <a:ext uri="{FF2B5EF4-FFF2-40B4-BE49-F238E27FC236}">
                <a16:creationId xmlns:a16="http://schemas.microsoft.com/office/drawing/2014/main" id="{79C21EC0-8A28-8384-98EA-A1B288943A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16983" y="5032448"/>
            <a:ext cx="1754170" cy="1054141"/>
          </a:xfrm>
          <a:prstGeom prst="rect">
            <a:avLst/>
          </a:prstGeom>
          <a:ln w="12700">
            <a:solidFill>
              <a:schemeClr val="accent4"/>
            </a:solidFill>
          </a:ln>
        </p:spPr>
      </p:pic>
      <p:cxnSp>
        <p:nvCxnSpPr>
          <p:cNvPr id="44" name="直線矢印コネクタ 43">
            <a:extLst>
              <a:ext uri="{FF2B5EF4-FFF2-40B4-BE49-F238E27FC236}">
                <a16:creationId xmlns:a16="http://schemas.microsoft.com/office/drawing/2014/main" id="{6D5CB27B-8BDD-05B6-3505-F3DA2B1B08D1}"/>
              </a:ext>
            </a:extLst>
          </p:cNvPr>
          <p:cNvCxnSpPr>
            <a:cxnSpLocks/>
            <a:stCxn id="31" idx="1"/>
            <a:endCxn id="43" idx="3"/>
          </p:cNvCxnSpPr>
          <p:nvPr/>
        </p:nvCxnSpPr>
        <p:spPr>
          <a:xfrm flipH="1" flipV="1">
            <a:off x="4171153" y="5559518"/>
            <a:ext cx="285127" cy="7962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5" name="Content Placeholder 6" descr="A picture containing telescope&#10;&#10;Description automatically generated">
            <a:extLst>
              <a:ext uri="{FF2B5EF4-FFF2-40B4-BE49-F238E27FC236}">
                <a16:creationId xmlns:a16="http://schemas.microsoft.com/office/drawing/2014/main" id="{FC86BDC3-0D1F-BB83-0B4E-6E1134E9E38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6710" y="5654944"/>
            <a:ext cx="1250224" cy="760769"/>
          </a:xfrm>
          <a:prstGeom prst="rect">
            <a:avLst/>
          </a:prstGeom>
          <a:ln w="12700">
            <a:solidFill>
              <a:srgbClr val="9933FF"/>
            </a:solidFill>
          </a:ln>
        </p:spPr>
      </p:pic>
      <p:cxnSp>
        <p:nvCxnSpPr>
          <p:cNvPr id="46" name="直線矢印コネクタ 45">
            <a:extLst>
              <a:ext uri="{FF2B5EF4-FFF2-40B4-BE49-F238E27FC236}">
                <a16:creationId xmlns:a16="http://schemas.microsoft.com/office/drawing/2014/main" id="{55E5E945-6BA9-DA32-C6F1-2F9B2E1A5B49}"/>
              </a:ext>
            </a:extLst>
          </p:cNvPr>
          <p:cNvCxnSpPr>
            <a:cxnSpLocks/>
            <a:stCxn id="45" idx="3"/>
            <a:endCxn id="43" idx="1"/>
          </p:cNvCxnSpPr>
          <p:nvPr/>
        </p:nvCxnSpPr>
        <p:spPr>
          <a:xfrm flipV="1">
            <a:off x="2026935" y="5559518"/>
            <a:ext cx="390049" cy="47581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F38DCEB6-BCBE-6026-0B38-8C5E3AD37DFB}"/>
              </a:ext>
            </a:extLst>
          </p:cNvPr>
          <p:cNvSpPr txBox="1"/>
          <p:nvPr/>
        </p:nvSpPr>
        <p:spPr>
          <a:xfrm>
            <a:off x="620611" y="5384666"/>
            <a:ext cx="1142212" cy="276999"/>
          </a:xfrm>
          <a:prstGeom prst="rect">
            <a:avLst/>
          </a:prstGeom>
          <a:noFill/>
          <a:ln w="12700">
            <a:solidFill>
              <a:schemeClr val="bg1">
                <a:lumMod val="65000"/>
              </a:schemeClr>
            </a:solidFill>
          </a:ln>
        </p:spPr>
        <p:txBody>
          <a:bodyPr wrap="square" rtlCol="0" anchor="ctr">
            <a:spAutoFit/>
          </a:bodyPr>
          <a:lstStyle/>
          <a:p>
            <a:pPr algn="ctr"/>
            <a:r>
              <a:rPr lang="ja-JP" altLang="en-US" sz="1200" dirty="0">
                <a:latin typeface="メイリオ" panose="020B0604030504040204" pitchFamily="50" charset="-128"/>
                <a:ea typeface="メイリオ" panose="020B0604030504040204" pitchFamily="50" charset="-128"/>
                <a:cs typeface="Times New Roman" panose="02020603050405020304" pitchFamily="18" charset="0"/>
              </a:rPr>
              <a:t>磁気シールド</a:t>
            </a:r>
          </a:p>
        </p:txBody>
      </p:sp>
      <p:sp>
        <p:nvSpPr>
          <p:cNvPr id="49" name="吹き出し: 角を丸めた四角形 48">
            <a:extLst>
              <a:ext uri="{FF2B5EF4-FFF2-40B4-BE49-F238E27FC236}">
                <a16:creationId xmlns:a16="http://schemas.microsoft.com/office/drawing/2014/main" id="{67E90942-CCF3-787B-1EBC-296F81A3B88B}"/>
              </a:ext>
            </a:extLst>
          </p:cNvPr>
          <p:cNvSpPr/>
          <p:nvPr/>
        </p:nvSpPr>
        <p:spPr>
          <a:xfrm>
            <a:off x="2313691" y="6131597"/>
            <a:ext cx="2411270" cy="628734"/>
          </a:xfrm>
          <a:prstGeom prst="wedgeRoundRectCallout">
            <a:avLst>
              <a:gd name="adj1" fmla="val -15224"/>
              <a:gd name="adj2" fmla="val -102782"/>
              <a:gd name="adj3" fmla="val 16667"/>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クライオモジュールの試験は、日本及び他国（</a:t>
            </a:r>
            <a:r>
              <a:rPr lang="en-US" altLang="ja-JP"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EU</a:t>
            </a:r>
            <a:r>
              <a:rPr lang="ja-JP" altLang="en-US"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等）を集めて実施する（</a:t>
            </a:r>
            <a:r>
              <a:rPr lang="en-US" altLang="ja-JP"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ITN</a:t>
            </a:r>
            <a:r>
              <a:rPr lang="ja-JP" altLang="en-US"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協力のもと）。</a:t>
            </a:r>
            <a:endParaRPr lang="en-US" altLang="ja-JP" sz="1200" b="1" dirty="0">
              <a:solidFill>
                <a:schemeClr val="tx1"/>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20" name="テキスト ボックス 19">
            <a:extLst>
              <a:ext uri="{FF2B5EF4-FFF2-40B4-BE49-F238E27FC236}">
                <a16:creationId xmlns:a16="http://schemas.microsoft.com/office/drawing/2014/main" id="{C2558A2B-85D1-1E36-1940-C4DB3E7CC3BA}"/>
              </a:ext>
            </a:extLst>
          </p:cNvPr>
          <p:cNvSpPr txBox="1"/>
          <p:nvPr/>
        </p:nvSpPr>
        <p:spPr>
          <a:xfrm>
            <a:off x="7216421" y="4040934"/>
            <a:ext cx="4511238" cy="1815882"/>
          </a:xfrm>
          <a:prstGeom prst="rect">
            <a:avLst/>
          </a:prstGeom>
          <a:solidFill>
            <a:schemeClr val="bg1"/>
          </a:solidFill>
          <a:ln>
            <a:solidFill>
              <a:schemeClr val="tx1"/>
            </a:solidFill>
          </a:ln>
        </p:spPr>
        <p:txBody>
          <a:bodyPr wrap="square">
            <a:spAutoFit/>
          </a:bodyPr>
          <a:lstStyle/>
          <a:p>
            <a:r>
              <a:rPr lang="ja-JP" altLang="en-US"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空洞性能の目標値</a:t>
            </a:r>
            <a:endParaRPr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a:p>
            <a:pPr marL="160735" indent="-160735">
              <a:buFont typeface="Wingdings" panose="05000000000000000000" pitchFamily="2" charset="2"/>
              <a:buChar char="u"/>
            </a:pPr>
            <a:r>
              <a:rPr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(a) </a:t>
            </a:r>
            <a:r>
              <a:rPr lang="ja-JP" altLang="en-US"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縦測定（空洞単体テスト）</a:t>
            </a:r>
            <a:r>
              <a:rPr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(WPP1):</a:t>
            </a:r>
          </a:p>
          <a:p>
            <a:r>
              <a:rPr lang="ja-JP" altLang="en-US"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加速勾配</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 &lt;35.0 MV/m &gt;,</a:t>
            </a:r>
          </a:p>
          <a:p>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a:t>
            </a:r>
            <a:r>
              <a:rPr lang="ja-JP" altLang="en-US"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Q</a:t>
            </a:r>
            <a:r>
              <a:rPr lang="en-US" altLang="ja-JP" sz="1600" b="1" baseline="-250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0</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 1.0 x 10</a:t>
            </a:r>
            <a:r>
              <a:rPr lang="en-US" altLang="ja-JP" sz="1600" b="1" baseline="300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10</a:t>
            </a:r>
          </a:p>
          <a:p>
            <a:pPr marL="160735" indent="-160735">
              <a:buFont typeface="Wingdings" panose="05000000000000000000" pitchFamily="2" charset="2"/>
              <a:buChar char="u"/>
            </a:pPr>
            <a:r>
              <a:rPr lang="ja-JP" altLang="en-US"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クライオモジュールでの性能評価 </a:t>
            </a:r>
            <a:r>
              <a:rPr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(WPP2):</a:t>
            </a:r>
          </a:p>
          <a:p>
            <a:r>
              <a:rPr lang="ja-JP" altLang="en-US"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加速勾配</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&lt;31.5 MV/m &gt;, </a:t>
            </a:r>
          </a:p>
          <a:p>
            <a:r>
              <a:rPr lang="ja-JP" altLang="en-US"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Q</a:t>
            </a:r>
            <a:r>
              <a:rPr lang="en-US" altLang="ja-JP" sz="1600" b="1" baseline="-250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0</a:t>
            </a:r>
            <a:r>
              <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 = 1.0 x 10</a:t>
            </a:r>
            <a:r>
              <a:rPr lang="en-US" altLang="ja-JP" sz="1600" b="1" baseline="300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10</a:t>
            </a:r>
            <a:endParaRPr lang="en-US" altLang="ja-JP" sz="16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DDA556C9-C25E-BC9D-9315-75D1549D9233}"/>
              </a:ext>
            </a:extLst>
          </p:cNvPr>
          <p:cNvSpPr txBox="1"/>
          <p:nvPr/>
        </p:nvSpPr>
        <p:spPr>
          <a:xfrm>
            <a:off x="6990723" y="605304"/>
            <a:ext cx="4580234" cy="369332"/>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（超伝導空洞とクライオモジュール）</a:t>
            </a:r>
          </a:p>
        </p:txBody>
      </p:sp>
      <p:sp>
        <p:nvSpPr>
          <p:cNvPr id="7" name="テキスト ボックス 6">
            <a:extLst>
              <a:ext uri="{FF2B5EF4-FFF2-40B4-BE49-F238E27FC236}">
                <a16:creationId xmlns:a16="http://schemas.microsoft.com/office/drawing/2014/main" id="{D5C2C11D-CAFA-F1B8-E881-8EEBFDE7B504}"/>
              </a:ext>
            </a:extLst>
          </p:cNvPr>
          <p:cNvSpPr txBox="1"/>
          <p:nvPr/>
        </p:nvSpPr>
        <p:spPr>
          <a:xfrm>
            <a:off x="1554126" y="620256"/>
            <a:ext cx="3647152"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超伝導加速器ができるまでの手順</a:t>
            </a:r>
          </a:p>
        </p:txBody>
      </p:sp>
      <p:pic>
        <p:nvPicPr>
          <p:cNvPr id="8" name="図 5" descr="ILC-cryomodule.jpg">
            <a:extLst>
              <a:ext uri="{FF2B5EF4-FFF2-40B4-BE49-F238E27FC236}">
                <a16:creationId xmlns:a16="http://schemas.microsoft.com/office/drawing/2014/main" id="{DC043C5C-0F5C-48D7-AFC5-5BD18E580926}"/>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05181" y="1139425"/>
            <a:ext cx="4296050" cy="154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a:extLst>
              <a:ext uri="{FF2B5EF4-FFF2-40B4-BE49-F238E27FC236}">
                <a16:creationId xmlns:a16="http://schemas.microsoft.com/office/drawing/2014/main" id="{83CE7722-9473-4C8A-EB22-1970428A73D7}"/>
              </a:ext>
            </a:extLst>
          </p:cNvPr>
          <p:cNvSpPr txBox="1"/>
          <p:nvPr/>
        </p:nvSpPr>
        <p:spPr>
          <a:xfrm>
            <a:off x="246075" y="3617724"/>
            <a:ext cx="4108817"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クライオモジュールと必要な周辺機器</a:t>
            </a:r>
            <a:endParaRPr kumimoji="1" lang="ja-JP" altLang="en-US" dirty="0">
              <a:latin typeface="メイリオ" panose="020B0604030504040204" pitchFamily="50" charset="-128"/>
              <a:ea typeface="メイリオ" panose="020B0604030504040204" pitchFamily="50" charset="-128"/>
            </a:endParaRPr>
          </a:p>
        </p:txBody>
      </p:sp>
      <p:sp>
        <p:nvSpPr>
          <p:cNvPr id="10" name="TextBox 4">
            <a:extLst>
              <a:ext uri="{FF2B5EF4-FFF2-40B4-BE49-F238E27FC236}">
                <a16:creationId xmlns:a16="http://schemas.microsoft.com/office/drawing/2014/main" id="{623FE9BE-90DD-C038-F40A-CEA742433D35}"/>
              </a:ext>
            </a:extLst>
          </p:cNvPr>
          <p:cNvSpPr txBox="1">
            <a:spLocks noChangeArrowheads="1"/>
          </p:cNvSpPr>
          <p:nvPr/>
        </p:nvSpPr>
        <p:spPr bwMode="auto">
          <a:xfrm>
            <a:off x="6681811" y="2534529"/>
            <a:ext cx="53300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400" b="1" dirty="0">
                <a:latin typeface="メイリオ" panose="020B0604030504040204" pitchFamily="50" charset="-128"/>
                <a:ea typeface="メイリオ" panose="020B0604030504040204" pitchFamily="50" charset="-128"/>
                <a:cs typeface="Helvetica" charset="0"/>
              </a:rPr>
              <a:t>8</a:t>
            </a:r>
            <a:r>
              <a:rPr lang="ja-JP" altLang="en-US" sz="1400" b="1" dirty="0">
                <a:latin typeface="メイリオ" panose="020B0604030504040204" pitchFamily="50" charset="-128"/>
                <a:ea typeface="メイリオ" panose="020B0604030504040204" pitchFamily="50" charset="-128"/>
                <a:cs typeface="Helvetica" charset="0"/>
              </a:rPr>
              <a:t>台の超伝導加速空洞を納める直径</a:t>
            </a:r>
            <a:r>
              <a:rPr lang="en-US" altLang="ja-JP" sz="1400" b="1" dirty="0">
                <a:latin typeface="メイリオ" panose="020B0604030504040204" pitchFamily="50" charset="-128"/>
                <a:ea typeface="メイリオ" panose="020B0604030504040204" pitchFamily="50" charset="-128"/>
                <a:cs typeface="Helvetica" charset="0"/>
              </a:rPr>
              <a:t>1m</a:t>
            </a:r>
            <a:r>
              <a:rPr lang="ja-JP" altLang="en-US" sz="1400" b="1" dirty="0">
                <a:latin typeface="メイリオ" panose="020B0604030504040204" pitchFamily="50" charset="-128"/>
                <a:ea typeface="メイリオ" panose="020B0604030504040204" pitchFamily="50" charset="-128"/>
                <a:cs typeface="Helvetica" charset="0"/>
              </a:rPr>
              <a:t>、</a:t>
            </a:r>
            <a:r>
              <a:rPr lang="en-US" altLang="ja-JP" sz="1400" b="1" dirty="0">
                <a:latin typeface="メイリオ" panose="020B0604030504040204" pitchFamily="50" charset="-128"/>
                <a:ea typeface="メイリオ" panose="020B0604030504040204" pitchFamily="50" charset="-128"/>
                <a:cs typeface="Helvetica" charset="0"/>
              </a:rPr>
              <a:t>12m</a:t>
            </a:r>
            <a:r>
              <a:rPr lang="ja-JP" altLang="en-US" sz="1400" b="1" dirty="0">
                <a:latin typeface="メイリオ" panose="020B0604030504040204" pitchFamily="50" charset="-128"/>
                <a:ea typeface="メイリオ" panose="020B0604030504040204" pitchFamily="50" charset="-128"/>
                <a:cs typeface="Helvetica" charset="0"/>
              </a:rPr>
              <a:t>長のクライオモジュール（と呼ぶ）。これが並びビームを加速していく。断熱槽に囲まれ、内部の超伝導空洞は液体ヘリウムで冷やされる。</a:t>
            </a:r>
            <a:endParaRPr lang="en-US" altLang="ja-JP" sz="1400" b="1" dirty="0">
              <a:latin typeface="メイリオ" panose="020B0604030504040204" pitchFamily="50" charset="-128"/>
              <a:ea typeface="メイリオ" panose="020B0604030504040204" pitchFamily="50" charset="-128"/>
              <a:cs typeface="Helvetica" charset="0"/>
            </a:endParaRPr>
          </a:p>
        </p:txBody>
      </p:sp>
      <p:sp>
        <p:nvSpPr>
          <p:cNvPr id="12" name="テキスト ボックス 11">
            <a:extLst>
              <a:ext uri="{FF2B5EF4-FFF2-40B4-BE49-F238E27FC236}">
                <a16:creationId xmlns:a16="http://schemas.microsoft.com/office/drawing/2014/main" id="{A25520EC-71B2-3253-FEB7-22C2E91197EE}"/>
              </a:ext>
            </a:extLst>
          </p:cNvPr>
          <p:cNvSpPr txBox="1"/>
          <p:nvPr/>
        </p:nvSpPr>
        <p:spPr>
          <a:xfrm>
            <a:off x="6587565" y="3273193"/>
            <a:ext cx="5548907" cy="584775"/>
          </a:xfrm>
          <a:prstGeom prst="rect">
            <a:avLst/>
          </a:prstGeom>
          <a:solidFill>
            <a:srgbClr val="FFFF00"/>
          </a:solidFill>
          <a:ln>
            <a:solidFill>
              <a:srgbClr val="3366FF"/>
            </a:solidFill>
          </a:ln>
        </p:spPr>
        <p:txBody>
          <a:bodyPr wrap="square" rtlCol="0">
            <a:spAutoFit/>
          </a:bodyPr>
          <a:lstStyle/>
          <a:p>
            <a:pPr defTabSz="914400" eaLnBrk="0" fontAlgn="base" hangingPunct="0">
              <a:spcBef>
                <a:spcPct val="0"/>
              </a:spcBef>
              <a:spcAft>
                <a:spcPct val="0"/>
              </a:spcAft>
            </a:pPr>
            <a:r>
              <a:rPr lang="ja-JP" altLang="en-US" sz="1600" dirty="0">
                <a:solidFill>
                  <a:srgbClr val="000000"/>
                </a:solidFill>
                <a:latin typeface="メイリオ" panose="020B0604030504040204" pitchFamily="50" charset="-128"/>
                <a:ea typeface="メイリオ" panose="020B0604030504040204" pitchFamily="50" charset="-128"/>
                <a:cs typeface="Arial Unicode MS" pitchFamily="-112" charset="0"/>
              </a:rPr>
              <a:t>国内外の空洞をテストし、最終的に、</a:t>
            </a:r>
            <a:r>
              <a:rPr lang="en-US" altLang="ja-JP" sz="1600" dirty="0">
                <a:solidFill>
                  <a:srgbClr val="000000"/>
                </a:solidFill>
                <a:latin typeface="メイリオ" panose="020B0604030504040204" pitchFamily="50" charset="-128"/>
                <a:ea typeface="メイリオ" panose="020B0604030504040204" pitchFamily="50" charset="-128"/>
                <a:cs typeface="Arial Unicode MS" pitchFamily="-112" charset="0"/>
              </a:rPr>
              <a:t>8</a:t>
            </a:r>
            <a:r>
              <a:rPr lang="ja-JP" altLang="en-US" sz="1600" dirty="0">
                <a:solidFill>
                  <a:srgbClr val="000000"/>
                </a:solidFill>
                <a:latin typeface="メイリオ" panose="020B0604030504040204" pitchFamily="50" charset="-128"/>
                <a:ea typeface="メイリオ" panose="020B0604030504040204" pitchFamily="50" charset="-128"/>
                <a:cs typeface="Arial Unicode MS" pitchFamily="-112" charset="0"/>
              </a:rPr>
              <a:t>空洞をクライオモジュールに組み込み。</a:t>
            </a:r>
            <a:r>
              <a:rPr lang="en-US" altLang="ja-JP" sz="1600" dirty="0">
                <a:solidFill>
                  <a:srgbClr val="000000"/>
                </a:solidFill>
                <a:latin typeface="メイリオ" panose="020B0604030504040204" pitchFamily="50" charset="-128"/>
                <a:ea typeface="メイリオ" panose="020B0604030504040204" pitchFamily="50" charset="-128"/>
                <a:cs typeface="Arial Unicode MS" pitchFamily="-112" charset="0"/>
              </a:rPr>
              <a:t>ILC</a:t>
            </a:r>
            <a:r>
              <a:rPr lang="ja-JP" altLang="en-US" sz="1600" dirty="0">
                <a:solidFill>
                  <a:srgbClr val="000000"/>
                </a:solidFill>
                <a:latin typeface="メイリオ" panose="020B0604030504040204" pitchFamily="50" charset="-128"/>
                <a:ea typeface="メイリオ" panose="020B0604030504040204" pitchFamily="50" charset="-128"/>
                <a:cs typeface="Arial Unicode MS" pitchFamily="-112" charset="0"/>
              </a:rPr>
              <a:t>の目標は、</a:t>
            </a:r>
            <a:r>
              <a:rPr lang="en-US" altLang="ja-JP" sz="1600" dirty="0">
                <a:solidFill>
                  <a:srgbClr val="FF0000"/>
                </a:solidFill>
                <a:latin typeface="メイリオ" panose="020B0604030504040204" pitchFamily="50" charset="-128"/>
                <a:ea typeface="メイリオ" panose="020B0604030504040204" pitchFamily="50" charset="-128"/>
                <a:cs typeface="Arial Unicode MS" pitchFamily="-112" charset="0"/>
              </a:rPr>
              <a:t>31.5 MV/m</a:t>
            </a:r>
            <a:r>
              <a:rPr lang="ja-JP" altLang="en-US" sz="1600" dirty="0">
                <a:solidFill>
                  <a:srgbClr val="000000"/>
                </a:solidFill>
                <a:latin typeface="メイリオ" panose="020B0604030504040204" pitchFamily="50" charset="-128"/>
                <a:ea typeface="メイリオ" panose="020B0604030504040204" pitchFamily="50" charset="-128"/>
                <a:cs typeface="Arial Unicode MS" pitchFamily="-112" charset="0"/>
              </a:rPr>
              <a:t>である。</a:t>
            </a:r>
            <a:r>
              <a:rPr lang="en-US" altLang="ja-JP" sz="1600" dirty="0">
                <a:solidFill>
                  <a:srgbClr val="000000"/>
                </a:solidFill>
                <a:latin typeface="メイリオ" panose="020B0604030504040204" pitchFamily="50" charset="-128"/>
                <a:ea typeface="メイリオ" panose="020B0604030504040204" pitchFamily="50" charset="-128"/>
                <a:cs typeface="Arial Unicode MS" pitchFamily="-112" charset="0"/>
              </a:rPr>
              <a:t> </a:t>
            </a:r>
            <a:endParaRPr lang="ja-JP" altLang="en-US" sz="1600" dirty="0">
              <a:solidFill>
                <a:srgbClr val="000000"/>
              </a:solidFill>
              <a:latin typeface="メイリオ" panose="020B0604030504040204" pitchFamily="50" charset="-128"/>
              <a:ea typeface="メイリオ" panose="020B0604030504040204" pitchFamily="50" charset="-128"/>
              <a:cs typeface="Arial Unicode MS" pitchFamily="-112" charset="0"/>
            </a:endParaRPr>
          </a:p>
        </p:txBody>
      </p:sp>
      <p:cxnSp>
        <p:nvCxnSpPr>
          <p:cNvPr id="14" name="直線矢印コネクタ 13">
            <a:extLst>
              <a:ext uri="{FF2B5EF4-FFF2-40B4-BE49-F238E27FC236}">
                <a16:creationId xmlns:a16="http://schemas.microsoft.com/office/drawing/2014/main" id="{C1D77154-2828-7576-C873-328C7B228720}"/>
              </a:ext>
            </a:extLst>
          </p:cNvPr>
          <p:cNvCxnSpPr>
            <a:cxnSpLocks/>
          </p:cNvCxnSpPr>
          <p:nvPr/>
        </p:nvCxnSpPr>
        <p:spPr>
          <a:xfrm flipH="1" flipV="1">
            <a:off x="8504413" y="1903270"/>
            <a:ext cx="717093"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133F59F7-74E8-8E63-463D-53052636C349}"/>
              </a:ext>
            </a:extLst>
          </p:cNvPr>
          <p:cNvSpPr txBox="1"/>
          <p:nvPr/>
        </p:nvSpPr>
        <p:spPr>
          <a:xfrm>
            <a:off x="8692605" y="2295393"/>
            <a:ext cx="1261884"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超伝導空洞</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８</a:t>
            </a:r>
          </a:p>
        </p:txBody>
      </p:sp>
      <p:cxnSp>
        <p:nvCxnSpPr>
          <p:cNvPr id="17" name="直線矢印コネクタ 16">
            <a:extLst>
              <a:ext uri="{FF2B5EF4-FFF2-40B4-BE49-F238E27FC236}">
                <a16:creationId xmlns:a16="http://schemas.microsoft.com/office/drawing/2014/main" id="{F1167312-F851-21B4-63B0-A07EBCD10DB3}"/>
              </a:ext>
            </a:extLst>
          </p:cNvPr>
          <p:cNvCxnSpPr>
            <a:cxnSpLocks/>
          </p:cNvCxnSpPr>
          <p:nvPr/>
        </p:nvCxnSpPr>
        <p:spPr>
          <a:xfrm flipH="1" flipV="1">
            <a:off x="7751995" y="1842592"/>
            <a:ext cx="1401385" cy="452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9A1C6BA6-DB8C-D898-BABB-4A3975835143}"/>
              </a:ext>
            </a:extLst>
          </p:cNvPr>
          <p:cNvCxnSpPr>
            <a:cxnSpLocks/>
          </p:cNvCxnSpPr>
          <p:nvPr/>
        </p:nvCxnSpPr>
        <p:spPr>
          <a:xfrm flipH="1" flipV="1">
            <a:off x="9106798" y="1997109"/>
            <a:ext cx="216024" cy="268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AAF4F0F1-2D98-1611-B4EB-609D28F1200E}"/>
              </a:ext>
            </a:extLst>
          </p:cNvPr>
          <p:cNvCxnSpPr>
            <a:cxnSpLocks/>
          </p:cNvCxnSpPr>
          <p:nvPr/>
        </p:nvCxnSpPr>
        <p:spPr>
          <a:xfrm flipH="1" flipV="1">
            <a:off x="9340715" y="1955435"/>
            <a:ext cx="21304" cy="377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FCD5CC1C-29ED-EC4F-4174-234B4AA87EFC}"/>
              </a:ext>
            </a:extLst>
          </p:cNvPr>
          <p:cNvCxnSpPr>
            <a:cxnSpLocks/>
          </p:cNvCxnSpPr>
          <p:nvPr/>
        </p:nvCxnSpPr>
        <p:spPr>
          <a:xfrm flipV="1">
            <a:off x="9555983" y="1922883"/>
            <a:ext cx="169579" cy="3671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AD9B1EE2-BC81-04EC-CBAD-64CAB87A75FE}"/>
              </a:ext>
            </a:extLst>
          </p:cNvPr>
          <p:cNvCxnSpPr>
            <a:cxnSpLocks/>
          </p:cNvCxnSpPr>
          <p:nvPr/>
        </p:nvCxnSpPr>
        <p:spPr>
          <a:xfrm flipV="1">
            <a:off x="9704210" y="1936257"/>
            <a:ext cx="355828" cy="3671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EEB53CE0-7B9A-7D5D-77A7-22D9BC90E4D0}"/>
              </a:ext>
            </a:extLst>
          </p:cNvPr>
          <p:cNvCxnSpPr>
            <a:cxnSpLocks/>
          </p:cNvCxnSpPr>
          <p:nvPr/>
        </p:nvCxnSpPr>
        <p:spPr>
          <a:xfrm flipV="1">
            <a:off x="9722575" y="1912173"/>
            <a:ext cx="740753" cy="413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FF5AAE58-A96D-5AB7-C7CF-B534840BEB28}"/>
              </a:ext>
            </a:extLst>
          </p:cNvPr>
          <p:cNvCxnSpPr>
            <a:cxnSpLocks/>
          </p:cNvCxnSpPr>
          <p:nvPr/>
        </p:nvCxnSpPr>
        <p:spPr>
          <a:xfrm flipV="1">
            <a:off x="9905797" y="1931699"/>
            <a:ext cx="892570" cy="4014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67E03005-A755-89C4-FFCD-0AEC0BEE9790}"/>
              </a:ext>
            </a:extLst>
          </p:cNvPr>
          <p:cNvCxnSpPr/>
          <p:nvPr/>
        </p:nvCxnSpPr>
        <p:spPr>
          <a:xfrm flipH="1">
            <a:off x="9221506" y="1276552"/>
            <a:ext cx="501069" cy="338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テキスト ボックス 61">
            <a:extLst>
              <a:ext uri="{FF2B5EF4-FFF2-40B4-BE49-F238E27FC236}">
                <a16:creationId xmlns:a16="http://schemas.microsoft.com/office/drawing/2014/main" id="{D3EE95DD-E263-8639-CCB0-BA8782DE6E0C}"/>
              </a:ext>
            </a:extLst>
          </p:cNvPr>
          <p:cNvSpPr txBox="1"/>
          <p:nvPr/>
        </p:nvSpPr>
        <p:spPr>
          <a:xfrm>
            <a:off x="9078081" y="1036971"/>
            <a:ext cx="1968777"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ヘリウム配管（多数）</a:t>
            </a:r>
            <a:endParaRPr kumimoji="1" lang="ja-JP" altLang="en-US" sz="1200" dirty="0">
              <a:latin typeface="メイリオ" panose="020B0604030504040204" pitchFamily="50" charset="-128"/>
              <a:ea typeface="メイリオ" panose="020B0604030504040204" pitchFamily="50" charset="-128"/>
            </a:endParaRPr>
          </a:p>
        </p:txBody>
      </p:sp>
      <p:sp>
        <p:nvSpPr>
          <p:cNvPr id="4" name="スライド番号プレースホルダ 3">
            <a:extLst>
              <a:ext uri="{FF2B5EF4-FFF2-40B4-BE49-F238E27FC236}">
                <a16:creationId xmlns:a16="http://schemas.microsoft.com/office/drawing/2014/main" id="{8E942B1F-14C8-968B-8A8B-B031069A8E26}"/>
              </a:ext>
            </a:extLst>
          </p:cNvPr>
          <p:cNvSpPr>
            <a:spLocks noGrp="1"/>
          </p:cNvSpPr>
          <p:nvPr>
            <p:ph type="sldNum" sz="quarter" idx="12"/>
          </p:nvPr>
        </p:nvSpPr>
        <p:spPr>
          <a:xfrm>
            <a:off x="9732791" y="6524902"/>
            <a:ext cx="21336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FontTx/>
              <a:buNone/>
            </a:pPr>
            <a:fld id="{D2D8002D-B5B0-4BAC-B1F6-782DDCCE6D9C}" type="slidenum">
              <a:rPr lang="ja-JP" altLang="en-US" smtClean="0">
                <a:latin typeface="メイリオ" panose="020B0604030504040204" pitchFamily="50" charset="-128"/>
                <a:ea typeface="メイリオ" panose="020B0604030504040204" pitchFamily="50" charset="-128"/>
              </a:rPr>
              <a:pPr>
                <a:spcBef>
                  <a:spcPct val="0"/>
                </a:spcBef>
                <a:buFontTx/>
                <a:buNone/>
              </a:pPr>
              <a:t>36</a:t>
            </a:fld>
            <a:endParaRPr lang="en-US" altLang="ja-JP" sz="1050">
              <a:latin typeface="メイリオ" panose="020B0604030504040204" pitchFamily="50" charset="-128"/>
              <a:ea typeface="メイリオ" panose="020B0604030504040204" pitchFamily="50" charset="-128"/>
            </a:endParaRPr>
          </a:p>
        </p:txBody>
      </p:sp>
      <p:sp>
        <p:nvSpPr>
          <p:cNvPr id="48" name="タイトル 1">
            <a:extLst>
              <a:ext uri="{FF2B5EF4-FFF2-40B4-BE49-F238E27FC236}">
                <a16:creationId xmlns:a16="http://schemas.microsoft.com/office/drawing/2014/main" id="{EA367F09-97B9-EE0B-01B1-C30FD3D1F6A0}"/>
              </a:ext>
            </a:extLst>
          </p:cNvPr>
          <p:cNvSpPr txBox="1">
            <a:spLocks/>
          </p:cNvSpPr>
          <p:nvPr/>
        </p:nvSpPr>
        <p:spPr>
          <a:xfrm>
            <a:off x="811783" y="114837"/>
            <a:ext cx="9975273" cy="50030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3200" dirty="0">
                <a:latin typeface="メイリオ" panose="020B0604030504040204" pitchFamily="50" charset="-128"/>
                <a:ea typeface="メイリオ" panose="020B0604030504040204" pitchFamily="50" charset="-128"/>
              </a:rPr>
              <a:t>①超伝導空洞開発</a:t>
            </a:r>
          </a:p>
        </p:txBody>
      </p:sp>
      <p:sp>
        <p:nvSpPr>
          <p:cNvPr id="5" name="テキスト ボックス 4">
            <a:extLst>
              <a:ext uri="{FF2B5EF4-FFF2-40B4-BE49-F238E27FC236}">
                <a16:creationId xmlns:a16="http://schemas.microsoft.com/office/drawing/2014/main" id="{E1283C27-0672-3A19-89BC-53DA25E63095}"/>
              </a:ext>
            </a:extLst>
          </p:cNvPr>
          <p:cNvSpPr txBox="1"/>
          <p:nvPr/>
        </p:nvSpPr>
        <p:spPr>
          <a:xfrm>
            <a:off x="459399" y="2979109"/>
            <a:ext cx="2760522" cy="307777"/>
          </a:xfrm>
          <a:prstGeom prst="rect">
            <a:avLst/>
          </a:prstGeom>
          <a:noFill/>
        </p:spPr>
        <p:txBody>
          <a:bodyPr wrap="square">
            <a:spAutoFit/>
          </a:bodyPr>
          <a:lstStyle/>
          <a:p>
            <a:r>
              <a:rPr lang="ja-JP" altLang="en-US" sz="1400" b="1" dirty="0">
                <a:solidFill>
                  <a:srgbClr val="FF0000"/>
                </a:solidFill>
                <a:latin typeface="メイリオ" panose="020B0604030504040204" pitchFamily="50" charset="-128"/>
                <a:ea typeface="メイリオ" panose="020B0604030504040204" pitchFamily="50" charset="-128"/>
              </a:rPr>
              <a:t>冷凍則への整合</a:t>
            </a:r>
            <a:r>
              <a:rPr lang="ja-JP" altLang="en-US" sz="1400" dirty="0">
                <a:latin typeface="メイリオ" panose="020B0604030504040204" pitchFamily="50" charset="-128"/>
                <a:ea typeface="メイリオ" panose="020B0604030504040204" pitchFamily="50" charset="-128"/>
              </a:rPr>
              <a:t>も今回重要。</a:t>
            </a:r>
            <a:endParaRPr lang="en-US" altLang="ja-JP" sz="14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09D126B0-EBD0-8F71-9259-B67B0E5AA611}"/>
              </a:ext>
            </a:extLst>
          </p:cNvPr>
          <p:cNvSpPr txBox="1"/>
          <p:nvPr/>
        </p:nvSpPr>
        <p:spPr>
          <a:xfrm>
            <a:off x="6378927" y="5867693"/>
            <a:ext cx="5548906" cy="646331"/>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この性能評価は</a:t>
            </a:r>
            <a:r>
              <a:rPr kumimoji="1" lang="en-US" altLang="ja-JP" dirty="0">
                <a:latin typeface="メイリオ" panose="020B0604030504040204" pitchFamily="50" charset="-128"/>
                <a:ea typeface="メイリオ" panose="020B0604030504040204" pitchFamily="50" charset="-128"/>
              </a:rPr>
              <a:t>KEK</a:t>
            </a:r>
            <a:r>
              <a:rPr kumimoji="1" lang="ja-JP" altLang="en-US" dirty="0">
                <a:latin typeface="メイリオ" panose="020B0604030504040204" pitchFamily="50" charset="-128"/>
                <a:ea typeface="メイリオ" panose="020B0604030504040204" pitchFamily="50" charset="-128"/>
              </a:rPr>
              <a:t>にある</a:t>
            </a:r>
            <a:r>
              <a:rPr kumimoji="1" lang="en-US" altLang="ja-JP" dirty="0">
                <a:latin typeface="メイリオ" panose="020B0604030504040204" pitchFamily="50" charset="-128"/>
                <a:ea typeface="メイリオ" panose="020B0604030504040204" pitchFamily="50" charset="-128"/>
              </a:rPr>
              <a:t>COI</a:t>
            </a:r>
            <a:r>
              <a:rPr kumimoji="1" lang="ja-JP" altLang="en-US" dirty="0">
                <a:latin typeface="メイリオ" panose="020B0604030504040204" pitchFamily="50" charset="-128"/>
                <a:ea typeface="メイリオ" panose="020B0604030504040204" pitchFamily="50" charset="-128"/>
              </a:rPr>
              <a:t>棟にて、最終的に</a:t>
            </a:r>
            <a:r>
              <a:rPr kumimoji="1" lang="en-US" altLang="ja-JP" dirty="0">
                <a:latin typeface="メイリオ" panose="020B0604030504040204" pitchFamily="50" charset="-128"/>
                <a:ea typeface="メイリオ" panose="020B0604030504040204" pitchFamily="50" charset="-128"/>
              </a:rPr>
              <a:t>2027</a:t>
            </a:r>
            <a:r>
              <a:rPr kumimoji="1" lang="ja-JP" altLang="en-US" dirty="0">
                <a:latin typeface="メイリオ" panose="020B0604030504040204" pitchFamily="50" charset="-128"/>
                <a:ea typeface="メイリオ" panose="020B0604030504040204" pitchFamily="50" charset="-128"/>
              </a:rPr>
              <a:t>年度にクライオモジュールを組みテストを行う。</a:t>
            </a:r>
          </a:p>
        </p:txBody>
      </p:sp>
      <p:cxnSp>
        <p:nvCxnSpPr>
          <p:cNvPr id="13" name="直線矢印コネクタ 12">
            <a:extLst>
              <a:ext uri="{FF2B5EF4-FFF2-40B4-BE49-F238E27FC236}">
                <a16:creationId xmlns:a16="http://schemas.microsoft.com/office/drawing/2014/main" id="{A308B720-D41F-A04B-A1F5-33D39F3D7974}"/>
              </a:ext>
            </a:extLst>
          </p:cNvPr>
          <p:cNvCxnSpPr>
            <a:cxnSpLocks/>
          </p:cNvCxnSpPr>
          <p:nvPr/>
        </p:nvCxnSpPr>
        <p:spPr>
          <a:xfrm>
            <a:off x="6802213" y="1842592"/>
            <a:ext cx="414208" cy="0"/>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18" name="テキスト ボックス 17">
            <a:extLst>
              <a:ext uri="{FF2B5EF4-FFF2-40B4-BE49-F238E27FC236}">
                <a16:creationId xmlns:a16="http://schemas.microsoft.com/office/drawing/2014/main" id="{5CAB4259-8AC5-B238-020B-BEB246A44E59}"/>
              </a:ext>
            </a:extLst>
          </p:cNvPr>
          <p:cNvSpPr txBox="1"/>
          <p:nvPr/>
        </p:nvSpPr>
        <p:spPr>
          <a:xfrm>
            <a:off x="6595266" y="1873741"/>
            <a:ext cx="716863" cy="369332"/>
          </a:xfrm>
          <a:prstGeom prst="rect">
            <a:avLst/>
          </a:prstGeom>
          <a:noFill/>
        </p:spPr>
        <p:txBody>
          <a:bodyPr wrap="none" rtlCol="0">
            <a:spAutoFit/>
          </a:bodyPr>
          <a:lstStyle/>
          <a:p>
            <a:r>
              <a:rPr kumimoji="1" lang="en-US" altLang="ja-JP" dirty="0">
                <a:solidFill>
                  <a:srgbClr val="FF0000"/>
                </a:solidFill>
              </a:rPr>
              <a:t>beam</a:t>
            </a:r>
            <a:endParaRPr kumimoji="1" lang="ja-JP" altLang="en-US" dirty="0">
              <a:solidFill>
                <a:srgbClr val="FF0000"/>
              </a:solidFill>
            </a:endParaRPr>
          </a:p>
        </p:txBody>
      </p:sp>
      <p:sp>
        <p:nvSpPr>
          <p:cNvPr id="2" name="テキスト ボックス 1">
            <a:extLst>
              <a:ext uri="{FF2B5EF4-FFF2-40B4-BE49-F238E27FC236}">
                <a16:creationId xmlns:a16="http://schemas.microsoft.com/office/drawing/2014/main" id="{0B12416C-58F4-0AC4-2E93-7790B772D304}"/>
              </a:ext>
            </a:extLst>
          </p:cNvPr>
          <p:cNvSpPr txBox="1"/>
          <p:nvPr/>
        </p:nvSpPr>
        <p:spPr>
          <a:xfrm>
            <a:off x="8122929" y="98406"/>
            <a:ext cx="2492990" cy="369332"/>
          </a:xfrm>
          <a:prstGeom prst="rect">
            <a:avLst/>
          </a:prstGeom>
          <a:noFill/>
        </p:spPr>
        <p:txBody>
          <a:bodyPr wrap="none" rtlCol="0">
            <a:spAutoFit/>
          </a:bodyPr>
          <a:lstStyle/>
          <a:p>
            <a:r>
              <a:rPr kumimoji="1" lang="ja-JP" altLang="en-US" dirty="0"/>
              <a:t>詳細は道前さんから。</a:t>
            </a:r>
          </a:p>
        </p:txBody>
      </p:sp>
      <p:sp>
        <p:nvSpPr>
          <p:cNvPr id="15" name="テキスト ボックス 14">
            <a:extLst>
              <a:ext uri="{FF2B5EF4-FFF2-40B4-BE49-F238E27FC236}">
                <a16:creationId xmlns:a16="http://schemas.microsoft.com/office/drawing/2014/main" id="{13936C16-D82F-1A48-FDE5-7CD10E944A57}"/>
              </a:ext>
            </a:extLst>
          </p:cNvPr>
          <p:cNvSpPr txBox="1"/>
          <p:nvPr/>
        </p:nvSpPr>
        <p:spPr>
          <a:xfrm>
            <a:off x="5201278" y="6461344"/>
            <a:ext cx="6420668" cy="369332"/>
          </a:xfrm>
          <a:prstGeom prst="rect">
            <a:avLst/>
          </a:prstGeom>
          <a:noFill/>
        </p:spPr>
        <p:txBody>
          <a:bodyPr wrap="none" rtlCol="0">
            <a:spAutoFit/>
          </a:bodyPr>
          <a:lstStyle/>
          <a:p>
            <a:r>
              <a:rPr kumimoji="1" lang="ja-JP" altLang="en-US" b="1" u="sng" dirty="0"/>
              <a:t>なお、</a:t>
            </a:r>
            <a:r>
              <a:rPr kumimoji="1" lang="en-US" altLang="ja-JP" b="1" u="sng" dirty="0"/>
              <a:t>ILC</a:t>
            </a:r>
            <a:r>
              <a:rPr kumimoji="1" lang="ja-JP" altLang="en-US" b="1" u="sng" dirty="0"/>
              <a:t>だけでなく</a:t>
            </a:r>
            <a:r>
              <a:rPr kumimoji="1" lang="en-US" altLang="ja-JP" b="1" u="sng" dirty="0"/>
              <a:t>FCC-ee</a:t>
            </a:r>
            <a:r>
              <a:rPr kumimoji="1" lang="ja-JP" altLang="en-US" b="1" u="sng" dirty="0"/>
              <a:t>にとっても超伝導空洞開発は肝。</a:t>
            </a:r>
          </a:p>
        </p:txBody>
      </p:sp>
    </p:spTree>
    <p:extLst>
      <p:ext uri="{BB962C8B-B14F-4D97-AF65-F5344CB8AC3E}">
        <p14:creationId xmlns:p14="http://schemas.microsoft.com/office/powerpoint/2010/main" val="3568757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D49F57-5AC1-B15D-88A4-450CB7D763B2}"/>
              </a:ext>
            </a:extLst>
          </p:cNvPr>
          <p:cNvSpPr>
            <a:spLocks noGrp="1"/>
          </p:cNvSpPr>
          <p:nvPr>
            <p:ph type="title"/>
          </p:nvPr>
        </p:nvSpPr>
        <p:spPr>
          <a:xfrm>
            <a:off x="1006770" y="92665"/>
            <a:ext cx="9975273" cy="500303"/>
          </a:xfrm>
        </p:spPr>
        <p:txBody>
          <a:bodyPr/>
          <a:lstStyle/>
          <a:p>
            <a:pPr algn="ctr"/>
            <a:r>
              <a:rPr kumimoji="1" lang="ja-JP" altLang="en-US" dirty="0"/>
              <a:t>②陽電子源開発</a:t>
            </a:r>
          </a:p>
        </p:txBody>
      </p:sp>
      <p:sp>
        <p:nvSpPr>
          <p:cNvPr id="3" name="スライド番号プレースホルダー 2">
            <a:extLst>
              <a:ext uri="{FF2B5EF4-FFF2-40B4-BE49-F238E27FC236}">
                <a16:creationId xmlns:a16="http://schemas.microsoft.com/office/drawing/2014/main" id="{43AF31D3-8D32-B251-85AE-F36951C86077}"/>
              </a:ext>
            </a:extLst>
          </p:cNvPr>
          <p:cNvSpPr>
            <a:spLocks noGrp="1"/>
          </p:cNvSpPr>
          <p:nvPr>
            <p:ph type="sldNum" sz="quarter" idx="4"/>
          </p:nvPr>
        </p:nvSpPr>
        <p:spPr>
          <a:xfrm>
            <a:off x="11696700" y="6492875"/>
            <a:ext cx="410877" cy="365125"/>
          </a:xfrm>
        </p:spPr>
        <p:txBody>
          <a:bodyPr/>
          <a:lstStyle/>
          <a:p>
            <a:fld id="{AAB6FA28-7AEC-3F43-9C2D-3DB969CFEC6A}" type="slidenum">
              <a:rPr lang="en-US" smtClean="0"/>
              <a:pPr/>
              <a:t>37</a:t>
            </a:fld>
            <a:endParaRPr lang="en-US"/>
          </a:p>
        </p:txBody>
      </p:sp>
      <p:sp>
        <p:nvSpPr>
          <p:cNvPr id="7" name="テキスト ボックス 6">
            <a:extLst>
              <a:ext uri="{FF2B5EF4-FFF2-40B4-BE49-F238E27FC236}">
                <a16:creationId xmlns:a16="http://schemas.microsoft.com/office/drawing/2014/main" id="{754F265F-CBE5-CA32-40AA-0A9CB6CBAECD}"/>
              </a:ext>
            </a:extLst>
          </p:cNvPr>
          <p:cNvSpPr txBox="1"/>
          <p:nvPr/>
        </p:nvSpPr>
        <p:spPr>
          <a:xfrm>
            <a:off x="1113279" y="515673"/>
            <a:ext cx="9563100" cy="646331"/>
          </a:xfrm>
          <a:prstGeom prst="rect">
            <a:avLst/>
          </a:prstGeom>
          <a:solidFill>
            <a:schemeClr val="bg1"/>
          </a:solidFill>
          <a:ln>
            <a:solidFill>
              <a:schemeClr val="accent1"/>
            </a:solidFill>
          </a:ln>
        </p:spPr>
        <p:txBody>
          <a:bodyPr wrap="square">
            <a:spAutoFit/>
          </a:bodyPr>
          <a:lstStyle/>
          <a:p>
            <a:r>
              <a:rPr lang="ja-JP" altLang="en-US" dirty="0">
                <a:latin typeface="メイリオ" panose="020B0604030504040204" pitchFamily="50" charset="-128"/>
                <a:ea typeface="メイリオ" panose="020B0604030504040204" pitchFamily="50" charset="-128"/>
              </a:rPr>
              <a:t>自然界では安定に存在しない粒子。高いエネルギーの電子あるいは光（ガンマ線）を金属ターゲットに当てて電子・陽電子の対を生成する。</a:t>
            </a:r>
          </a:p>
        </p:txBody>
      </p:sp>
      <p:sp>
        <p:nvSpPr>
          <p:cNvPr id="9" name="テキスト ボックス 8">
            <a:extLst>
              <a:ext uri="{FF2B5EF4-FFF2-40B4-BE49-F238E27FC236}">
                <a16:creationId xmlns:a16="http://schemas.microsoft.com/office/drawing/2014/main" id="{FF424644-BA12-9925-B6C8-866C612BCB0D}"/>
              </a:ext>
            </a:extLst>
          </p:cNvPr>
          <p:cNvSpPr txBox="1"/>
          <p:nvPr/>
        </p:nvSpPr>
        <p:spPr>
          <a:xfrm>
            <a:off x="520713" y="1229230"/>
            <a:ext cx="10461330" cy="646331"/>
          </a:xfrm>
          <a:prstGeom prst="rect">
            <a:avLst/>
          </a:prstGeom>
          <a:noFill/>
        </p:spPr>
        <p:txBody>
          <a:bodyPr wrap="square">
            <a:spAutoFit/>
          </a:bodyPr>
          <a:lstStyle/>
          <a:p>
            <a:r>
              <a:rPr lang="ja-JP" altLang="en-US" b="1" u="sng" dirty="0">
                <a:latin typeface="メイリオ" panose="020B0604030504040204" pitchFamily="50" charset="-128"/>
                <a:ea typeface="メイリオ" panose="020B0604030504040204" pitchFamily="50" charset="-128"/>
              </a:rPr>
              <a:t>アンジュレータ方式</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125GeV</a:t>
            </a:r>
            <a:r>
              <a:rPr lang="ja-JP" altLang="en-US" dirty="0">
                <a:latin typeface="メイリオ" panose="020B0604030504040204" pitchFamily="50" charset="-128"/>
                <a:ea typeface="メイリオ" panose="020B0604030504040204" pitchFamily="50" charset="-128"/>
              </a:rPr>
              <a:t>の電子をヘリカルアンジュレータに通し、発生したガンマ線をターゲットに当てて電子・陽電子対を生成させる。</a:t>
            </a:r>
            <a:r>
              <a:rPr lang="ja-JP" altLang="en-US" u="sng" dirty="0">
                <a:latin typeface="メイリオ" panose="020B0604030504040204" pitchFamily="50" charset="-128"/>
                <a:ea typeface="メイリオ" panose="020B0604030504040204" pitchFamily="50" charset="-128"/>
              </a:rPr>
              <a:t>偏極陽電子（</a:t>
            </a:r>
            <a:r>
              <a:rPr lang="en-US" altLang="ja-JP" u="sng" dirty="0">
                <a:latin typeface="メイリオ" panose="020B0604030504040204" pitchFamily="50" charset="-128"/>
                <a:ea typeface="メイリオ" panose="020B0604030504040204" pitchFamily="50" charset="-128"/>
              </a:rPr>
              <a:t>30</a:t>
            </a:r>
            <a:r>
              <a:rPr lang="ja-JP" altLang="en-US" u="sng" dirty="0">
                <a:latin typeface="メイリオ" panose="020B0604030504040204" pitchFamily="50" charset="-128"/>
                <a:ea typeface="メイリオ" panose="020B0604030504040204" pitchFamily="50" charset="-128"/>
              </a:rPr>
              <a:t>％）が得られる。</a:t>
            </a:r>
          </a:p>
        </p:txBody>
      </p:sp>
      <p:pic>
        <p:nvPicPr>
          <p:cNvPr id="11" name="図 10" descr="ダイアグラム&#10;&#10;自動的に生成された説明">
            <a:extLst>
              <a:ext uri="{FF2B5EF4-FFF2-40B4-BE49-F238E27FC236}">
                <a16:creationId xmlns:a16="http://schemas.microsoft.com/office/drawing/2014/main" id="{BFBEAC7A-A61C-31BC-9240-2DE6DEB62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7925" y="1835049"/>
            <a:ext cx="6542007" cy="1906081"/>
          </a:xfrm>
          <a:prstGeom prst="rect">
            <a:avLst/>
          </a:prstGeom>
        </p:spPr>
      </p:pic>
      <p:sp>
        <p:nvSpPr>
          <p:cNvPr id="13" name="テキスト ボックス 12">
            <a:extLst>
              <a:ext uri="{FF2B5EF4-FFF2-40B4-BE49-F238E27FC236}">
                <a16:creationId xmlns:a16="http://schemas.microsoft.com/office/drawing/2014/main" id="{79BD1600-82F3-F501-F021-44202FF09BC4}"/>
              </a:ext>
            </a:extLst>
          </p:cNvPr>
          <p:cNvSpPr txBox="1"/>
          <p:nvPr/>
        </p:nvSpPr>
        <p:spPr>
          <a:xfrm>
            <a:off x="681479" y="3741312"/>
            <a:ext cx="9104230" cy="646331"/>
          </a:xfrm>
          <a:prstGeom prst="rect">
            <a:avLst/>
          </a:prstGeom>
          <a:noFill/>
        </p:spPr>
        <p:txBody>
          <a:bodyPr wrap="square">
            <a:spAutoFit/>
          </a:bodyPr>
          <a:lstStyle/>
          <a:p>
            <a:r>
              <a:rPr lang="ja-JP" altLang="en-US" b="1" u="sng" dirty="0">
                <a:latin typeface="メイリオ" panose="020B0604030504040204" pitchFamily="50" charset="-128"/>
                <a:ea typeface="メイリオ" panose="020B0604030504040204" pitchFamily="50" charset="-128"/>
              </a:rPr>
              <a:t>電子駆動方式</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3GeV</a:t>
            </a:r>
            <a:r>
              <a:rPr lang="ja-JP" altLang="en-US" dirty="0">
                <a:latin typeface="メイリオ" panose="020B0604030504040204" pitchFamily="50" charset="-128"/>
                <a:ea typeface="メイリオ" panose="020B0604030504040204" pitchFamily="50" charset="-128"/>
              </a:rPr>
              <a:t>の電子をターゲットに当て、電子・陽電子対を生成させる。高エネルギーの電子が不要で、</a:t>
            </a:r>
            <a:r>
              <a:rPr lang="ja-JP" altLang="en-US" u="sng" dirty="0">
                <a:latin typeface="メイリオ" panose="020B0604030504040204" pitchFamily="50" charset="-128"/>
                <a:ea typeface="メイリオ" panose="020B0604030504040204" pitchFamily="50" charset="-128"/>
              </a:rPr>
              <a:t>陽電子側のコミッショニングが電子側に左右されない。</a:t>
            </a:r>
          </a:p>
        </p:txBody>
      </p:sp>
      <p:pic>
        <p:nvPicPr>
          <p:cNvPr id="15" name="図 14" descr="ダイアグラム&#10;&#10;中程度の精度で自動的に生成された説明">
            <a:extLst>
              <a:ext uri="{FF2B5EF4-FFF2-40B4-BE49-F238E27FC236}">
                <a16:creationId xmlns:a16="http://schemas.microsoft.com/office/drawing/2014/main" id="{0194F587-A88C-8F24-31AC-BBD70E6C67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6034" y="4387643"/>
            <a:ext cx="7489675" cy="2084755"/>
          </a:xfrm>
          <a:prstGeom prst="rect">
            <a:avLst/>
          </a:prstGeom>
        </p:spPr>
      </p:pic>
      <p:sp>
        <p:nvSpPr>
          <p:cNvPr id="16" name="テキスト ボックス 15">
            <a:extLst>
              <a:ext uri="{FF2B5EF4-FFF2-40B4-BE49-F238E27FC236}">
                <a16:creationId xmlns:a16="http://schemas.microsoft.com/office/drawing/2014/main" id="{FB081883-0E11-199A-7DD7-5388647EAF05}"/>
              </a:ext>
            </a:extLst>
          </p:cNvPr>
          <p:cNvSpPr txBox="1"/>
          <p:nvPr/>
        </p:nvSpPr>
        <p:spPr>
          <a:xfrm>
            <a:off x="344352" y="5060688"/>
            <a:ext cx="1800493"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日本中心で開発</a:t>
            </a:r>
          </a:p>
        </p:txBody>
      </p:sp>
      <p:sp>
        <p:nvSpPr>
          <p:cNvPr id="17" name="テキスト ボックス 16">
            <a:extLst>
              <a:ext uri="{FF2B5EF4-FFF2-40B4-BE49-F238E27FC236}">
                <a16:creationId xmlns:a16="http://schemas.microsoft.com/office/drawing/2014/main" id="{C81CDB5C-67C2-2319-4511-BE70C2C29786}"/>
              </a:ext>
            </a:extLst>
          </p:cNvPr>
          <p:cNvSpPr txBox="1"/>
          <p:nvPr/>
        </p:nvSpPr>
        <p:spPr>
          <a:xfrm>
            <a:off x="274992" y="2439013"/>
            <a:ext cx="1940659"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国外中心で開発</a:t>
            </a:r>
          </a:p>
        </p:txBody>
      </p:sp>
      <p:sp>
        <p:nvSpPr>
          <p:cNvPr id="4" name="テキスト ボックス 3">
            <a:extLst>
              <a:ext uri="{FF2B5EF4-FFF2-40B4-BE49-F238E27FC236}">
                <a16:creationId xmlns:a16="http://schemas.microsoft.com/office/drawing/2014/main" id="{087E273A-CE87-3ED9-D05B-CE8F4906CED4}"/>
              </a:ext>
            </a:extLst>
          </p:cNvPr>
          <p:cNvSpPr txBox="1"/>
          <p:nvPr/>
        </p:nvSpPr>
        <p:spPr>
          <a:xfrm>
            <a:off x="631095" y="6437436"/>
            <a:ext cx="7943200" cy="369332"/>
          </a:xfrm>
          <a:prstGeom prst="rect">
            <a:avLst/>
          </a:prstGeom>
          <a:noFill/>
        </p:spPr>
        <p:txBody>
          <a:bodyPr wrap="none" rtlCol="0">
            <a:spAutoFit/>
          </a:bodyPr>
          <a:lstStyle/>
          <a:p>
            <a:r>
              <a:rPr kumimoji="1" lang="en-US" altLang="ja-JP" dirty="0">
                <a:solidFill>
                  <a:srgbClr val="FF0000"/>
                </a:solidFill>
                <a:latin typeface="メイリオ" panose="020B0604030504040204" pitchFamily="50" charset="-128"/>
                <a:ea typeface="メイリオ" panose="020B0604030504040204" pitchFamily="50" charset="-128"/>
              </a:rPr>
              <a:t>KEKB</a:t>
            </a:r>
            <a:r>
              <a:rPr kumimoji="1" lang="ja-JP" altLang="en-US" dirty="0">
                <a:solidFill>
                  <a:srgbClr val="FF0000"/>
                </a:solidFill>
                <a:latin typeface="メイリオ" panose="020B0604030504040204" pitchFamily="50" charset="-128"/>
                <a:ea typeface="メイリオ" panose="020B0604030504040204" pitchFamily="50" charset="-128"/>
              </a:rPr>
              <a:t>で使っていた固定ターゲットから熱負荷が少ない</a:t>
            </a:r>
            <a:r>
              <a:rPr kumimoji="1" lang="ja-JP" altLang="en-US" b="1" dirty="0">
                <a:solidFill>
                  <a:srgbClr val="FF0000"/>
                </a:solidFill>
                <a:latin typeface="メイリオ" panose="020B0604030504040204" pitchFamily="50" charset="-128"/>
                <a:ea typeface="メイリオ" panose="020B0604030504040204" pitchFamily="50" charset="-128"/>
              </a:rPr>
              <a:t>回転ターゲットへ</a:t>
            </a:r>
          </a:p>
        </p:txBody>
      </p:sp>
      <p:pic>
        <p:nvPicPr>
          <p:cNvPr id="5" name="target-movie-1(回っているところ)">
            <a:hlinkClick r:id="" action="ppaction://media"/>
            <a:extLst>
              <a:ext uri="{FF2B5EF4-FFF2-40B4-BE49-F238E27FC236}">
                <a16:creationId xmlns:a16="http://schemas.microsoft.com/office/drawing/2014/main" id="{0DFAFBF2-7241-E1AF-65CA-FF3CC9998A4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9895966" y="1942787"/>
            <a:ext cx="2152907" cy="3799247"/>
          </a:xfrm>
          <a:prstGeom prst="rect">
            <a:avLst/>
          </a:prstGeom>
        </p:spPr>
      </p:pic>
      <p:sp>
        <p:nvSpPr>
          <p:cNvPr id="6" name="テキスト ボックス 5">
            <a:extLst>
              <a:ext uri="{FF2B5EF4-FFF2-40B4-BE49-F238E27FC236}">
                <a16:creationId xmlns:a16="http://schemas.microsoft.com/office/drawing/2014/main" id="{BDD05443-DA21-0797-F979-18AC5CF523CF}"/>
              </a:ext>
            </a:extLst>
          </p:cNvPr>
          <p:cNvSpPr txBox="1"/>
          <p:nvPr/>
        </p:nvSpPr>
        <p:spPr>
          <a:xfrm>
            <a:off x="8587783" y="5865273"/>
            <a:ext cx="3519794" cy="954107"/>
          </a:xfrm>
          <a:prstGeom prst="rect">
            <a:avLst/>
          </a:prstGeom>
          <a:noFill/>
        </p:spPr>
        <p:txBody>
          <a:bodyPr wrap="square">
            <a:spAutoFit/>
          </a:bodyPr>
          <a:lstStyle/>
          <a:p>
            <a:r>
              <a:rPr lang="en-US" altLang="ja-JP" sz="1400" dirty="0"/>
              <a:t>2024</a:t>
            </a:r>
            <a:r>
              <a:rPr lang="ja-JP" altLang="en-US" sz="1400" dirty="0"/>
              <a:t>年度、</a:t>
            </a:r>
            <a:r>
              <a:rPr lang="en-US" altLang="ja-JP" sz="1400" dirty="0"/>
              <a:t>KEK</a:t>
            </a:r>
            <a:r>
              <a:rPr lang="ja-JP" altLang="en-US" sz="1400" dirty="0"/>
              <a:t>では回転ターゲットを新に開発。回転ターゲットは真空条件下で安定して回転 </a:t>
            </a:r>
            <a:r>
              <a:rPr lang="en-US" altLang="ja-JP" sz="1400" dirty="0">
                <a:sym typeface="Wingdings" panose="05000000000000000000" pitchFamily="2" charset="2"/>
              </a:rPr>
              <a:t> </a:t>
            </a:r>
            <a:r>
              <a:rPr lang="ja-JP" altLang="en-US" sz="1400" b="1" u="sng" dirty="0">
                <a:sym typeface="Wingdings" panose="05000000000000000000" pitchFamily="2" charset="2"/>
              </a:rPr>
              <a:t>将来の</a:t>
            </a:r>
            <a:r>
              <a:rPr lang="en-US" altLang="ja-JP" sz="1400" b="1" u="sng" dirty="0" err="1">
                <a:sym typeface="Wingdings" panose="05000000000000000000" pitchFamily="2" charset="2"/>
              </a:rPr>
              <a:t>e+e</a:t>
            </a:r>
            <a:r>
              <a:rPr lang="en-US" altLang="ja-JP" sz="1400" b="1" u="sng" dirty="0">
                <a:sym typeface="Wingdings" panose="05000000000000000000" pitchFamily="2" charset="2"/>
              </a:rPr>
              <a:t>- colliders</a:t>
            </a:r>
            <a:r>
              <a:rPr lang="ja-JP" altLang="en-US" sz="1400" b="1" u="sng" dirty="0">
                <a:sym typeface="Wingdings" panose="05000000000000000000" pitchFamily="2" charset="2"/>
              </a:rPr>
              <a:t>に対して、大きなマイルストーンを達成。</a:t>
            </a:r>
            <a:r>
              <a:rPr lang="en-US" altLang="ja-JP" sz="1400" b="1" u="sng" dirty="0"/>
              <a:t>  </a:t>
            </a:r>
          </a:p>
        </p:txBody>
      </p:sp>
      <p:sp>
        <p:nvSpPr>
          <p:cNvPr id="8" name="テキスト ボックス 7">
            <a:extLst>
              <a:ext uri="{FF2B5EF4-FFF2-40B4-BE49-F238E27FC236}">
                <a16:creationId xmlns:a16="http://schemas.microsoft.com/office/drawing/2014/main" id="{D4726093-7F59-535D-B5DD-8278F2E8A9AD}"/>
              </a:ext>
            </a:extLst>
          </p:cNvPr>
          <p:cNvSpPr txBox="1"/>
          <p:nvPr/>
        </p:nvSpPr>
        <p:spPr>
          <a:xfrm>
            <a:off x="9784075" y="1604168"/>
            <a:ext cx="2266967" cy="276999"/>
          </a:xfrm>
          <a:prstGeom prst="rect">
            <a:avLst/>
          </a:prstGeom>
          <a:noFill/>
        </p:spPr>
        <p:txBody>
          <a:bodyPr wrap="none" rtlCol="0">
            <a:spAutoFit/>
          </a:bodyPr>
          <a:lstStyle/>
          <a:p>
            <a:r>
              <a:rPr kumimoji="1" lang="en-US" altLang="ja-JP" sz="1200" dirty="0"/>
              <a:t>KEK</a:t>
            </a:r>
            <a:r>
              <a:rPr kumimoji="1" lang="ja-JP" altLang="en-US" sz="1200" dirty="0"/>
              <a:t>で開発した回転ターゲット</a:t>
            </a:r>
          </a:p>
        </p:txBody>
      </p:sp>
    </p:spTree>
    <p:extLst>
      <p:ext uri="{BB962C8B-B14F-4D97-AF65-F5344CB8AC3E}">
        <p14:creationId xmlns:p14="http://schemas.microsoft.com/office/powerpoint/2010/main" val="10444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348BD550-0661-EF77-486A-48B8841E75FA}"/>
              </a:ext>
            </a:extLst>
          </p:cNvPr>
          <p:cNvSpPr>
            <a:spLocks noGrp="1"/>
          </p:cNvSpPr>
          <p:nvPr>
            <p:ph type="sldNum" sz="quarter" idx="12"/>
          </p:nvPr>
        </p:nvSpPr>
        <p:spPr>
          <a:xfrm>
            <a:off x="9282882" y="6492875"/>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38</a:t>
            </a:fld>
            <a:endParaRPr kumimoji="1" lang="ja-JP" altLang="en-US"/>
          </a:p>
        </p:txBody>
      </p:sp>
      <p:sp>
        <p:nvSpPr>
          <p:cNvPr id="4" name="タイトル 3">
            <a:extLst>
              <a:ext uri="{FF2B5EF4-FFF2-40B4-BE49-F238E27FC236}">
                <a16:creationId xmlns:a16="http://schemas.microsoft.com/office/drawing/2014/main" id="{FCD9CF24-5699-830F-8C9B-3518982D907B}"/>
              </a:ext>
            </a:extLst>
          </p:cNvPr>
          <p:cNvSpPr>
            <a:spLocks noGrp="1"/>
          </p:cNvSpPr>
          <p:nvPr>
            <p:ph type="title" idx="4294967295"/>
          </p:nvPr>
        </p:nvSpPr>
        <p:spPr>
          <a:xfrm>
            <a:off x="-469807" y="98406"/>
            <a:ext cx="10515600" cy="574674"/>
          </a:xfrm>
        </p:spPr>
        <p:txBody>
          <a:bodyPr>
            <a:normAutofit fontScale="90000"/>
          </a:bodyPr>
          <a:lstStyle/>
          <a:p>
            <a:pPr algn="ctr"/>
            <a:r>
              <a:rPr lang="ja-JP" altLang="en-US" dirty="0">
                <a:latin typeface="メイリオ" panose="020B0604030504040204" pitchFamily="50" charset="-128"/>
                <a:ea typeface="メイリオ" panose="020B0604030504040204" pitchFamily="50" charset="-128"/>
              </a:rPr>
              <a:t>③ナノビーム開発 </a:t>
            </a:r>
            <a:r>
              <a:rPr lang="en-US" altLang="ja-JP" dirty="0">
                <a:latin typeface="メイリオ" panose="020B0604030504040204" pitchFamily="50" charset="-128"/>
                <a:ea typeface="メイリオ" panose="020B0604030504040204" pitchFamily="50" charset="-128"/>
              </a:rPr>
              <a:t>(ATF</a:t>
            </a:r>
            <a:r>
              <a:rPr lang="ja-JP" altLang="en-US"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92A0C358-6AA6-9B4E-9283-CB63C4939E83}"/>
              </a:ext>
            </a:extLst>
          </p:cNvPr>
          <p:cNvPicPr>
            <a:picLocks noChangeAspect="1"/>
          </p:cNvPicPr>
          <p:nvPr/>
        </p:nvPicPr>
        <p:blipFill>
          <a:blip r:embed="rId2"/>
          <a:stretch>
            <a:fillRect/>
          </a:stretch>
        </p:blipFill>
        <p:spPr>
          <a:xfrm>
            <a:off x="388022" y="3973025"/>
            <a:ext cx="7079578" cy="2698244"/>
          </a:xfrm>
          <a:prstGeom prst="rect">
            <a:avLst/>
          </a:prstGeom>
        </p:spPr>
      </p:pic>
      <p:sp>
        <p:nvSpPr>
          <p:cNvPr id="9" name="テキスト ボックス 8">
            <a:extLst>
              <a:ext uri="{FF2B5EF4-FFF2-40B4-BE49-F238E27FC236}">
                <a16:creationId xmlns:a16="http://schemas.microsoft.com/office/drawing/2014/main" id="{20D776DB-6490-4CA2-D53C-5A4DD87B3386}"/>
              </a:ext>
            </a:extLst>
          </p:cNvPr>
          <p:cNvSpPr txBox="1"/>
          <p:nvPr/>
        </p:nvSpPr>
        <p:spPr>
          <a:xfrm>
            <a:off x="7716268" y="511183"/>
            <a:ext cx="4270978" cy="1815882"/>
          </a:xfrm>
          <a:prstGeom prst="rect">
            <a:avLst/>
          </a:prstGeom>
          <a:solidFill>
            <a:srgbClr val="FFF3BD"/>
          </a:solidFill>
          <a:ln>
            <a:noFill/>
          </a:ln>
        </p:spPr>
        <p:txBody>
          <a:bodyPr wrap="square" rtlCol="0">
            <a:spAutoFit/>
          </a:bodyPr>
          <a:lstStyle/>
          <a:p>
            <a:r>
              <a:rPr lang="en-US" altLang="ja-JP" sz="1600" b="1" dirty="0">
                <a:solidFill>
                  <a:srgbClr val="002060"/>
                </a:solidFill>
                <a:ea typeface="Arial" charset="0"/>
                <a:cs typeface="Arial" charset="0"/>
              </a:rPr>
              <a:t>Goal 1:</a:t>
            </a:r>
          </a:p>
          <a:p>
            <a:r>
              <a:rPr lang="en-US" altLang="ja-JP" sz="1600" dirty="0">
                <a:solidFill>
                  <a:srgbClr val="002060"/>
                </a:solidFill>
                <a:ea typeface="Arial" charset="0"/>
                <a:cs typeface="Arial" charset="0"/>
              </a:rPr>
              <a:t>Establish the ILC final focus method with same optics and comparable beamline tolerances (optics</a:t>
            </a:r>
            <a:r>
              <a:rPr lang="ja-JP" altLang="en-US" sz="1600" dirty="0">
                <a:solidFill>
                  <a:srgbClr val="002060"/>
                </a:solidFill>
                <a:ea typeface="Arial" charset="0"/>
                <a:cs typeface="Arial" charset="0"/>
              </a:rPr>
              <a:t>の詳細設計と調整</a:t>
            </a:r>
            <a:r>
              <a:rPr lang="en-US" altLang="ja-JP" sz="1600" dirty="0">
                <a:solidFill>
                  <a:srgbClr val="002060"/>
                </a:solidFill>
                <a:ea typeface="Arial" charset="0"/>
                <a:cs typeface="Arial" charset="0"/>
              </a:rPr>
              <a:t>)</a:t>
            </a:r>
          </a:p>
          <a:p>
            <a:pPr marL="342900" indent="-342900">
              <a:buFont typeface="Wingdings" charset="2"/>
              <a:buChar char="l"/>
            </a:pPr>
            <a:r>
              <a:rPr lang="en-US" altLang="ja-JP" sz="1600" dirty="0">
                <a:solidFill>
                  <a:srgbClr val="0432FF"/>
                </a:solidFill>
                <a:ea typeface="Arial" charset="0"/>
                <a:cs typeface="Arial" charset="0"/>
              </a:rPr>
              <a:t>ATF2 Goal : </a:t>
            </a:r>
            <a:r>
              <a:rPr lang="en-US" altLang="ja-JP" sz="1600" b="1" dirty="0">
                <a:solidFill>
                  <a:srgbClr val="0432FF"/>
                </a:solidFill>
                <a:ea typeface="Arial" charset="0"/>
                <a:cs typeface="Arial" charset="0"/>
              </a:rPr>
              <a:t>37</a:t>
            </a:r>
            <a:r>
              <a:rPr lang="en-US" altLang="ja-JP" sz="1600" dirty="0">
                <a:solidFill>
                  <a:srgbClr val="0432FF"/>
                </a:solidFill>
                <a:ea typeface="Arial" charset="0"/>
                <a:cs typeface="Arial" charset="0"/>
              </a:rPr>
              <a:t> nm (1.28GeV) </a:t>
            </a:r>
            <a:r>
              <a:rPr lang="en-US" altLang="ja-JP" sz="1600" dirty="0">
                <a:solidFill>
                  <a:srgbClr val="0432FF"/>
                </a:solidFill>
                <a:ea typeface="Arial" charset="0"/>
                <a:cs typeface="Arial" charset="0"/>
                <a:sym typeface="Wingdings"/>
              </a:rPr>
              <a:t></a:t>
            </a:r>
            <a:r>
              <a:rPr lang="en-US" altLang="ja-JP" sz="1600" dirty="0">
                <a:solidFill>
                  <a:srgbClr val="0432FF"/>
                </a:solidFill>
                <a:ea typeface="Arial" charset="0"/>
                <a:cs typeface="Arial" charset="0"/>
              </a:rPr>
              <a:t> ILC </a:t>
            </a:r>
            <a:r>
              <a:rPr lang="en-US" altLang="ja-JP" sz="1600" b="1" dirty="0">
                <a:solidFill>
                  <a:srgbClr val="0432FF"/>
                </a:solidFill>
                <a:ea typeface="Arial" charset="0"/>
                <a:cs typeface="Arial" charset="0"/>
              </a:rPr>
              <a:t>7.7</a:t>
            </a:r>
            <a:r>
              <a:rPr lang="en-US" altLang="ja-JP" sz="1600" dirty="0">
                <a:solidFill>
                  <a:srgbClr val="0432FF"/>
                </a:solidFill>
                <a:ea typeface="Arial" charset="0"/>
                <a:cs typeface="Arial" charset="0"/>
              </a:rPr>
              <a:t> nm (125 GeV)</a:t>
            </a:r>
          </a:p>
          <a:p>
            <a:pPr marL="699516" lvl="1" indent="-342900">
              <a:buFont typeface="Wingdings" charset="2"/>
              <a:buChar char="l"/>
            </a:pPr>
            <a:r>
              <a:rPr lang="en-US" altLang="ja-JP" sz="1600" dirty="0">
                <a:solidFill>
                  <a:srgbClr val="FF0000"/>
                </a:solidFill>
                <a:ea typeface="Arial" charset="0"/>
                <a:cs typeface="Arial" charset="0"/>
              </a:rPr>
              <a:t>Achieved </a:t>
            </a:r>
            <a:r>
              <a:rPr lang="en-US" altLang="ja-JP" sz="1600" b="1" dirty="0">
                <a:solidFill>
                  <a:srgbClr val="FF0000"/>
                </a:solidFill>
                <a:ea typeface="Arial" charset="0"/>
                <a:cs typeface="Arial" charset="0"/>
              </a:rPr>
              <a:t>41</a:t>
            </a:r>
            <a:r>
              <a:rPr lang="en-US" altLang="ja-JP" sz="1600" dirty="0">
                <a:solidFill>
                  <a:srgbClr val="FF0000"/>
                </a:solidFill>
                <a:ea typeface="Arial" charset="0"/>
                <a:cs typeface="Arial" charset="0"/>
              </a:rPr>
              <a:t> nm (2016) </a:t>
            </a:r>
            <a:r>
              <a:rPr lang="en-US" altLang="ja-JP" sz="1600" dirty="0">
                <a:solidFill>
                  <a:srgbClr val="FF0000"/>
                </a:solidFill>
                <a:ea typeface="Arial" charset="0"/>
                <a:cs typeface="Arial" charset="0"/>
                <a:sym typeface="Wingdings" panose="05000000000000000000" pitchFamily="2" charset="2"/>
              </a:rPr>
              <a:t></a:t>
            </a:r>
            <a:endParaRPr lang="en-US" altLang="ja-JP" sz="1600" dirty="0">
              <a:solidFill>
                <a:srgbClr val="FF0000"/>
              </a:solidFill>
              <a:ea typeface="Arial" charset="0"/>
              <a:cs typeface="Arial" charset="0"/>
            </a:endParaRPr>
          </a:p>
        </p:txBody>
      </p:sp>
      <p:sp>
        <p:nvSpPr>
          <p:cNvPr id="10" name="テキスト ボックス 9">
            <a:extLst>
              <a:ext uri="{FF2B5EF4-FFF2-40B4-BE49-F238E27FC236}">
                <a16:creationId xmlns:a16="http://schemas.microsoft.com/office/drawing/2014/main" id="{F667835B-DA13-5343-60DE-97892174AD0E}"/>
              </a:ext>
            </a:extLst>
          </p:cNvPr>
          <p:cNvSpPr txBox="1"/>
          <p:nvPr/>
        </p:nvSpPr>
        <p:spPr>
          <a:xfrm>
            <a:off x="7601256" y="2442421"/>
            <a:ext cx="4575778" cy="1504937"/>
          </a:xfrm>
          <a:prstGeom prst="rect">
            <a:avLst/>
          </a:prstGeom>
          <a:solidFill>
            <a:srgbClr val="CCFFCC"/>
          </a:solidFill>
          <a:ln>
            <a:noFill/>
          </a:ln>
        </p:spPr>
        <p:txBody>
          <a:bodyPr wrap="square" lIns="27342" tIns="13671" rIns="27342" bIns="13671" rtlCol="0">
            <a:spAutoFit/>
          </a:bodyPr>
          <a:lstStyle/>
          <a:p>
            <a:pPr marL="88900"/>
            <a:r>
              <a:rPr lang="en-US" altLang="ja-JP" sz="1600" b="1" dirty="0">
                <a:solidFill>
                  <a:srgbClr val="002060"/>
                </a:solidFill>
                <a:ea typeface="Arial" charset="0"/>
                <a:cs typeface="Arial" charset="0"/>
              </a:rPr>
              <a:t>Goal 2:</a:t>
            </a:r>
          </a:p>
          <a:p>
            <a:pPr marL="88900"/>
            <a:r>
              <a:rPr lang="en-US" altLang="ja-JP" sz="1600" dirty="0">
                <a:solidFill>
                  <a:srgbClr val="002060"/>
                </a:solidFill>
                <a:ea typeface="Arial" charset="0"/>
                <a:cs typeface="Arial" charset="0"/>
              </a:rPr>
              <a:t>Develop a few nm position stabilization for the ILC collision by feedback</a:t>
            </a:r>
          </a:p>
          <a:p>
            <a:pPr marL="374650" indent="-285750">
              <a:buFont typeface="Wingdings" charset="2"/>
              <a:buChar char="l"/>
            </a:pPr>
            <a:r>
              <a:rPr lang="en-US" altLang="ja-JP" sz="1600" b="1" dirty="0">
                <a:solidFill>
                  <a:srgbClr val="FF0000"/>
                </a:solidFill>
                <a:ea typeface="Arial" charset="0"/>
                <a:cs typeface="Arial" charset="0"/>
              </a:rPr>
              <a:t>FB latency</a:t>
            </a:r>
            <a:r>
              <a:rPr lang="en-US" altLang="ja-JP" sz="1600" dirty="0">
                <a:solidFill>
                  <a:srgbClr val="FF0000"/>
                </a:solidFill>
                <a:ea typeface="Arial" charset="0"/>
                <a:cs typeface="Arial" charset="0"/>
              </a:rPr>
              <a:t> </a:t>
            </a:r>
            <a:r>
              <a:rPr lang="en-US" altLang="ja-JP" sz="1600" b="1" dirty="0">
                <a:solidFill>
                  <a:srgbClr val="FF0000"/>
                </a:solidFill>
                <a:ea typeface="Arial" charset="0"/>
                <a:cs typeface="Arial" charset="0"/>
              </a:rPr>
              <a:t>133 </a:t>
            </a:r>
            <a:r>
              <a:rPr lang="en-US" altLang="ja-JP" sz="1600" b="1" dirty="0" err="1">
                <a:solidFill>
                  <a:srgbClr val="FF0000"/>
                </a:solidFill>
                <a:ea typeface="Arial" charset="0"/>
                <a:cs typeface="Arial" charset="0"/>
              </a:rPr>
              <a:t>nsec</a:t>
            </a:r>
            <a:r>
              <a:rPr lang="en-US" altLang="ja-JP" sz="1600" b="1" dirty="0">
                <a:solidFill>
                  <a:srgbClr val="FF0000"/>
                </a:solidFill>
                <a:ea typeface="Arial" charset="0"/>
                <a:cs typeface="Arial" charset="0"/>
              </a:rPr>
              <a:t> achieved </a:t>
            </a:r>
            <a:r>
              <a:rPr lang="en-US" altLang="ja-JP" sz="1600" dirty="0">
                <a:solidFill>
                  <a:srgbClr val="002060"/>
                </a:solidFill>
                <a:ea typeface="Arial" charset="0"/>
                <a:cs typeface="Arial" charset="0"/>
              </a:rPr>
              <a:t>(target: &lt; 300 </a:t>
            </a:r>
            <a:r>
              <a:rPr lang="en-US" altLang="ja-JP" sz="1600" dirty="0" err="1">
                <a:solidFill>
                  <a:srgbClr val="002060"/>
                </a:solidFill>
                <a:ea typeface="Arial" charset="0"/>
                <a:cs typeface="Arial" charset="0"/>
              </a:rPr>
              <a:t>nsec</a:t>
            </a:r>
            <a:r>
              <a:rPr lang="en-US" altLang="ja-JP" sz="1600" dirty="0">
                <a:solidFill>
                  <a:srgbClr val="002060"/>
                </a:solidFill>
                <a:ea typeface="Arial" charset="0"/>
                <a:cs typeface="Arial" charset="0"/>
              </a:rPr>
              <a:t>) </a:t>
            </a:r>
            <a:endParaRPr lang="en-US" altLang="ja-JP" sz="1600" b="1" dirty="0">
              <a:solidFill>
                <a:srgbClr val="002060"/>
              </a:solidFill>
              <a:ea typeface="Arial" charset="0"/>
              <a:cs typeface="Arial" charset="0"/>
            </a:endParaRPr>
          </a:p>
          <a:p>
            <a:pPr marL="374650" indent="-285750">
              <a:buFont typeface="Wingdings" charset="2"/>
              <a:buChar char="l"/>
            </a:pPr>
            <a:r>
              <a:rPr lang="en-US" altLang="ja-JP" sz="1600" b="1" dirty="0">
                <a:solidFill>
                  <a:srgbClr val="0432FF"/>
                </a:solidFill>
                <a:ea typeface="Arial" charset="0"/>
                <a:cs typeface="Arial" charset="0"/>
              </a:rPr>
              <a:t>positon jitter at IP: 410 </a:t>
            </a:r>
            <a:r>
              <a:rPr lang="en-US" altLang="ja-JP" sz="1600" b="1" dirty="0">
                <a:solidFill>
                  <a:srgbClr val="0432FF"/>
                </a:solidFill>
                <a:ea typeface="Arial" charset="0"/>
                <a:cs typeface="Arial" charset="0"/>
                <a:sym typeface="Wingdings"/>
              </a:rPr>
              <a:t> 67 nm (2015) </a:t>
            </a:r>
            <a:r>
              <a:rPr lang="en-US" altLang="ja-JP" sz="1600" dirty="0">
                <a:ea typeface="Arial" charset="0"/>
                <a:cs typeface="Arial" charset="0"/>
                <a:sym typeface="Wingdings"/>
              </a:rPr>
              <a:t>(limited by the BPM resolution)</a:t>
            </a:r>
          </a:p>
        </p:txBody>
      </p:sp>
      <p:pic>
        <p:nvPicPr>
          <p:cNvPr id="12" name="図 11">
            <a:extLst>
              <a:ext uri="{FF2B5EF4-FFF2-40B4-BE49-F238E27FC236}">
                <a16:creationId xmlns:a16="http://schemas.microsoft.com/office/drawing/2014/main" id="{0C177862-25B2-39FC-2F4B-0B7ECD2A2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4080" y="4331141"/>
            <a:ext cx="2290131" cy="2594599"/>
          </a:xfrm>
          <a:prstGeom prst="rect">
            <a:avLst/>
          </a:prstGeom>
        </p:spPr>
      </p:pic>
      <p:sp>
        <p:nvSpPr>
          <p:cNvPr id="13" name="テキスト ボックス 12">
            <a:extLst>
              <a:ext uri="{FF2B5EF4-FFF2-40B4-BE49-F238E27FC236}">
                <a16:creationId xmlns:a16="http://schemas.microsoft.com/office/drawing/2014/main" id="{8778BE89-7265-76B3-CCA3-BD5538C581A9}"/>
              </a:ext>
            </a:extLst>
          </p:cNvPr>
          <p:cNvSpPr txBox="1"/>
          <p:nvPr/>
        </p:nvSpPr>
        <p:spPr>
          <a:xfrm>
            <a:off x="3299304" y="4331141"/>
            <a:ext cx="2124845" cy="523220"/>
          </a:xfrm>
          <a:prstGeom prst="rect">
            <a:avLst/>
          </a:prstGeom>
          <a:solidFill>
            <a:schemeClr val="accent6">
              <a:lumMod val="20000"/>
              <a:lumOff val="80000"/>
            </a:schemeClr>
          </a:solidFill>
        </p:spPr>
        <p:txBody>
          <a:bodyPr wrap="square" rtlCol="0">
            <a:spAutoFit/>
          </a:bodyPr>
          <a:lstStyle/>
          <a:p>
            <a:r>
              <a:rPr kumimoji="1" lang="en-US" altLang="ja-JP" sz="1400" dirty="0"/>
              <a:t>T. </a:t>
            </a:r>
            <a:r>
              <a:rPr kumimoji="1" lang="en-US" altLang="ja-JP" sz="1400" dirty="0" err="1"/>
              <a:t>Okugi</a:t>
            </a:r>
            <a:r>
              <a:rPr kumimoji="1" lang="en-US" altLang="ja-JP" sz="1400" dirty="0"/>
              <a:t>, </a:t>
            </a:r>
          </a:p>
          <a:p>
            <a:r>
              <a:rPr lang="en-US" altLang="ja-JP" sz="1400" dirty="0"/>
              <a:t>ECFA-LCW, </a:t>
            </a:r>
            <a:r>
              <a:rPr kumimoji="1" lang="en-US" altLang="ja-JP" sz="1400" dirty="0"/>
              <a:t>June, 2016</a:t>
            </a:r>
            <a:endParaRPr kumimoji="1" lang="ja-JP" altLang="en-US" sz="1400" dirty="0"/>
          </a:p>
        </p:txBody>
      </p:sp>
      <p:sp>
        <p:nvSpPr>
          <p:cNvPr id="14" name="円/楕円 6">
            <a:extLst>
              <a:ext uri="{FF2B5EF4-FFF2-40B4-BE49-F238E27FC236}">
                <a16:creationId xmlns:a16="http://schemas.microsoft.com/office/drawing/2014/main" id="{A8ACB23D-1B3D-872A-055D-AA1E07871BCC}"/>
              </a:ext>
            </a:extLst>
          </p:cNvPr>
          <p:cNvSpPr/>
          <p:nvPr/>
        </p:nvSpPr>
        <p:spPr>
          <a:xfrm>
            <a:off x="7445275" y="5804815"/>
            <a:ext cx="97353" cy="12271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0000"/>
              </a:solidFill>
            </a:endParaRPr>
          </a:p>
        </p:txBody>
      </p:sp>
      <p:sp>
        <p:nvSpPr>
          <p:cNvPr id="16" name="円/楕円 16">
            <a:extLst>
              <a:ext uri="{FF2B5EF4-FFF2-40B4-BE49-F238E27FC236}">
                <a16:creationId xmlns:a16="http://schemas.microsoft.com/office/drawing/2014/main" id="{25865CDD-F486-F714-25B6-71E9B5E78818}"/>
              </a:ext>
            </a:extLst>
          </p:cNvPr>
          <p:cNvSpPr/>
          <p:nvPr/>
        </p:nvSpPr>
        <p:spPr>
          <a:xfrm>
            <a:off x="4721464" y="5866173"/>
            <a:ext cx="1225316" cy="751317"/>
          </a:xfrm>
          <a:prstGeom prst="ellipse">
            <a:avLst/>
          </a:prstGeom>
          <a:noFill/>
          <a:ln w="19050"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843BE513-A442-B699-6ED1-6008982A091A}"/>
              </a:ext>
            </a:extLst>
          </p:cNvPr>
          <p:cNvSpPr txBox="1"/>
          <p:nvPr/>
        </p:nvSpPr>
        <p:spPr>
          <a:xfrm>
            <a:off x="922622" y="4146475"/>
            <a:ext cx="899255" cy="369332"/>
          </a:xfrm>
          <a:prstGeom prst="rect">
            <a:avLst/>
          </a:prstGeom>
          <a:solidFill>
            <a:schemeClr val="accent6">
              <a:lumMod val="20000"/>
              <a:lumOff val="80000"/>
            </a:schemeClr>
          </a:solidFill>
        </p:spPr>
        <p:txBody>
          <a:bodyPr wrap="none" rtlCol="0">
            <a:spAutoFit/>
          </a:bodyPr>
          <a:lstStyle/>
          <a:p>
            <a:r>
              <a:rPr kumimoji="1" lang="en-US" altLang="ja-JP" dirty="0"/>
              <a:t>K. Kubo</a:t>
            </a:r>
            <a:endParaRPr kumimoji="1" lang="ja-JP" altLang="en-US" dirty="0"/>
          </a:p>
        </p:txBody>
      </p:sp>
      <p:cxnSp>
        <p:nvCxnSpPr>
          <p:cNvPr id="18" name="直線矢印コネクタ 17">
            <a:extLst>
              <a:ext uri="{FF2B5EF4-FFF2-40B4-BE49-F238E27FC236}">
                <a16:creationId xmlns:a16="http://schemas.microsoft.com/office/drawing/2014/main" id="{A0864307-B828-16A3-2B2A-19E255A61183}"/>
              </a:ext>
            </a:extLst>
          </p:cNvPr>
          <p:cNvCxnSpPr/>
          <p:nvPr/>
        </p:nvCxnSpPr>
        <p:spPr>
          <a:xfrm flipV="1">
            <a:off x="5951403" y="5866173"/>
            <a:ext cx="2938597" cy="3756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テキスト ボックス 18">
            <a:extLst>
              <a:ext uri="{FF2B5EF4-FFF2-40B4-BE49-F238E27FC236}">
                <a16:creationId xmlns:a16="http://schemas.microsoft.com/office/drawing/2014/main" id="{BF57B68A-2941-E3AA-7BAC-038735052D42}"/>
              </a:ext>
            </a:extLst>
          </p:cNvPr>
          <p:cNvSpPr txBox="1"/>
          <p:nvPr/>
        </p:nvSpPr>
        <p:spPr>
          <a:xfrm>
            <a:off x="11010509" y="4755481"/>
            <a:ext cx="1072416" cy="523220"/>
          </a:xfrm>
          <a:prstGeom prst="rect">
            <a:avLst/>
          </a:prstGeom>
          <a:noFill/>
        </p:spPr>
        <p:txBody>
          <a:bodyPr wrap="square" rtlCol="0">
            <a:spAutoFit/>
          </a:bodyPr>
          <a:lstStyle/>
          <a:p>
            <a:r>
              <a:rPr kumimoji="1" lang="ja-JP" altLang="en-US" sz="1400" dirty="0"/>
              <a:t>衝突点での安定性</a:t>
            </a:r>
          </a:p>
        </p:txBody>
      </p:sp>
      <p:sp>
        <p:nvSpPr>
          <p:cNvPr id="20" name="テキスト ボックス 19">
            <a:extLst>
              <a:ext uri="{FF2B5EF4-FFF2-40B4-BE49-F238E27FC236}">
                <a16:creationId xmlns:a16="http://schemas.microsoft.com/office/drawing/2014/main" id="{85CC1F33-3B04-4E44-F98E-93DA60C555BA}"/>
              </a:ext>
            </a:extLst>
          </p:cNvPr>
          <p:cNvSpPr txBox="1"/>
          <p:nvPr/>
        </p:nvSpPr>
        <p:spPr>
          <a:xfrm>
            <a:off x="10298455" y="5315913"/>
            <a:ext cx="712054" cy="369332"/>
          </a:xfrm>
          <a:prstGeom prst="rect">
            <a:avLst/>
          </a:prstGeom>
          <a:noFill/>
        </p:spPr>
        <p:txBody>
          <a:bodyPr wrap="none" rtlCol="0">
            <a:spAutoFit/>
          </a:bodyPr>
          <a:lstStyle/>
          <a:p>
            <a:r>
              <a:rPr kumimoji="1" lang="en-US" altLang="ja-JP" dirty="0"/>
              <a:t>FB on</a:t>
            </a:r>
            <a:endParaRPr kumimoji="1" lang="ja-JP" altLang="en-US" dirty="0"/>
          </a:p>
        </p:txBody>
      </p:sp>
      <p:sp>
        <p:nvSpPr>
          <p:cNvPr id="23" name="テキスト ボックス 22">
            <a:extLst>
              <a:ext uri="{FF2B5EF4-FFF2-40B4-BE49-F238E27FC236}">
                <a16:creationId xmlns:a16="http://schemas.microsoft.com/office/drawing/2014/main" id="{238C9791-C6C2-6006-EA95-85BB8B4CC199}"/>
              </a:ext>
            </a:extLst>
          </p:cNvPr>
          <p:cNvSpPr txBox="1"/>
          <p:nvPr/>
        </p:nvSpPr>
        <p:spPr>
          <a:xfrm>
            <a:off x="2026929" y="6670544"/>
            <a:ext cx="6096000" cy="215444"/>
          </a:xfrm>
          <a:prstGeom prst="rect">
            <a:avLst/>
          </a:prstGeom>
          <a:noFill/>
        </p:spPr>
        <p:txBody>
          <a:bodyPr wrap="square">
            <a:spAutoFit/>
          </a:bodyPr>
          <a:lstStyle/>
          <a:p>
            <a:r>
              <a:rPr lang="en-US" altLang="ja-JP" sz="800" dirty="0"/>
              <a:t>https://agenda.linearcollider.org/event/7371/contributions/38027/attachments/30831/46133/LCWS_FONT_presentation.pdf</a:t>
            </a:r>
            <a:endParaRPr lang="ja-JP" altLang="en-US" sz="800" dirty="0"/>
          </a:p>
        </p:txBody>
      </p:sp>
      <p:sp>
        <p:nvSpPr>
          <p:cNvPr id="24" name="テキスト ボックス 23">
            <a:extLst>
              <a:ext uri="{FF2B5EF4-FFF2-40B4-BE49-F238E27FC236}">
                <a16:creationId xmlns:a16="http://schemas.microsoft.com/office/drawing/2014/main" id="{D463D8ED-18BF-12BA-D80F-8E799CC9C514}"/>
              </a:ext>
            </a:extLst>
          </p:cNvPr>
          <p:cNvSpPr txBox="1"/>
          <p:nvPr/>
        </p:nvSpPr>
        <p:spPr>
          <a:xfrm>
            <a:off x="6286368" y="5096830"/>
            <a:ext cx="2179385" cy="738664"/>
          </a:xfrm>
          <a:prstGeom prst="rect">
            <a:avLst/>
          </a:prstGeom>
          <a:solidFill>
            <a:schemeClr val="bg1"/>
          </a:solid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2017</a:t>
            </a:r>
            <a:r>
              <a:rPr kumimoji="1" lang="ja-JP" altLang="en-US" sz="1400" dirty="0">
                <a:latin typeface="メイリオ" panose="020B0604030504040204" pitchFamily="50" charset="-128"/>
                <a:ea typeface="メイリオ" panose="020B0604030504040204" pitchFamily="50" charset="-128"/>
              </a:rPr>
              <a:t>以降は</a:t>
            </a:r>
            <a:r>
              <a:rPr kumimoji="1" lang="en-US" altLang="ja-JP" sz="1400" dirty="0">
                <a:latin typeface="メイリオ" panose="020B0604030504040204" pitchFamily="50" charset="-128"/>
                <a:ea typeface="メイリオ" panose="020B0604030504040204" pitchFamily="50" charset="-128"/>
              </a:rPr>
              <a:t>Wake study</a:t>
            </a:r>
            <a:r>
              <a:rPr kumimoji="1" lang="ja-JP" altLang="en-US" sz="1400" dirty="0">
                <a:latin typeface="メイリオ" panose="020B0604030504040204" pitchFamily="50" charset="-128"/>
                <a:ea typeface="メイリオ" panose="020B0604030504040204" pitchFamily="50" charset="-128"/>
              </a:rPr>
              <a:t>が中心。</a:t>
            </a:r>
            <a:r>
              <a:rPr kumimoji="1" lang="en-US" altLang="ja-JP" sz="1400" dirty="0">
                <a:latin typeface="メイリオ" panose="020B0604030504040204" pitchFamily="50" charset="-128"/>
                <a:ea typeface="メイリオ" panose="020B0604030504040204" pitchFamily="50" charset="-128"/>
              </a:rPr>
              <a:t>(intensity dependence)</a:t>
            </a:r>
            <a:endParaRPr kumimoji="1" lang="ja-JP" altLang="en-US" sz="1400" dirty="0">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6976CEC8-6108-EC88-95D7-54C2168DE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1465" y="977886"/>
            <a:ext cx="4152323" cy="2566426"/>
          </a:xfrm>
          <a:prstGeom prst="rect">
            <a:avLst/>
          </a:prstGeom>
        </p:spPr>
      </p:pic>
      <p:sp>
        <p:nvSpPr>
          <p:cNvPr id="21" name="テキスト ボックス 20">
            <a:extLst>
              <a:ext uri="{FF2B5EF4-FFF2-40B4-BE49-F238E27FC236}">
                <a16:creationId xmlns:a16="http://schemas.microsoft.com/office/drawing/2014/main" id="{E36378A6-E5AD-1548-BBFC-B5B9E0D4EE7B}"/>
              </a:ext>
            </a:extLst>
          </p:cNvPr>
          <p:cNvSpPr txBox="1"/>
          <p:nvPr/>
        </p:nvSpPr>
        <p:spPr>
          <a:xfrm>
            <a:off x="5471466" y="3011550"/>
            <a:ext cx="2163540" cy="369332"/>
          </a:xfrm>
          <a:prstGeom prst="rect">
            <a:avLst/>
          </a:prstGeom>
          <a:noFill/>
        </p:spPr>
        <p:txBody>
          <a:bodyPr wrap="square">
            <a:spAutoFit/>
          </a:bodyPr>
          <a:lstStyle/>
          <a:p>
            <a:r>
              <a:rPr kumimoji="1" lang="ja-JP" altLang="en-US" b="1" dirty="0">
                <a:solidFill>
                  <a:srgbClr val="0000FF"/>
                </a:solidFill>
                <a:highlight>
                  <a:srgbClr val="FFFF00"/>
                </a:highlight>
                <a:latin typeface="メイリオ" panose="020B0604030504040204" pitchFamily="50" charset="-128"/>
                <a:ea typeface="メイリオ" panose="020B0604030504040204" pitchFamily="50" charset="-128"/>
              </a:rPr>
              <a:t>ダンピングリング</a:t>
            </a:r>
            <a:endParaRPr lang="ja-JP" altLang="en-US"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271155D4-8492-5D0E-76FF-D9256D18C197}"/>
              </a:ext>
            </a:extLst>
          </p:cNvPr>
          <p:cNvSpPr txBox="1"/>
          <p:nvPr/>
        </p:nvSpPr>
        <p:spPr>
          <a:xfrm>
            <a:off x="4413659" y="1671795"/>
            <a:ext cx="748668"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FFS</a:t>
            </a:r>
            <a:endParaRPr lang="ja-JP" altLang="en-US"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C2B20A29-4897-0E63-E354-98DEC7B685F2}"/>
              </a:ext>
            </a:extLst>
          </p:cNvPr>
          <p:cNvSpPr txBox="1"/>
          <p:nvPr/>
        </p:nvSpPr>
        <p:spPr>
          <a:xfrm>
            <a:off x="4123260" y="3548366"/>
            <a:ext cx="1039067" cy="369332"/>
          </a:xfrm>
          <a:prstGeom prst="rect">
            <a:avLst/>
          </a:prstGeom>
          <a:noFill/>
        </p:spPr>
        <p:txBody>
          <a:bodyPr wrap="none" rtlCol="0">
            <a:spAutoFit/>
          </a:bodyPr>
          <a:lstStyle/>
          <a:p>
            <a:r>
              <a:rPr kumimoji="1" lang="en-US" altLang="ja-JP" dirty="0"/>
              <a:t>1.28 GeV</a:t>
            </a:r>
            <a:endParaRPr kumimoji="1" lang="ja-JP" altLang="en-US" dirty="0"/>
          </a:p>
        </p:txBody>
      </p:sp>
      <p:pic>
        <p:nvPicPr>
          <p:cNvPr id="35" name="Picture 5" descr="OT0105H.jpg">
            <a:extLst>
              <a:ext uri="{FF2B5EF4-FFF2-40B4-BE49-F238E27FC236}">
                <a16:creationId xmlns:a16="http://schemas.microsoft.com/office/drawing/2014/main" id="{36A8C19F-13A4-972E-9130-2A9FD259CFF9}"/>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bwMode="auto">
          <a:xfrm>
            <a:off x="71762" y="1214473"/>
            <a:ext cx="3485774" cy="1300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四角形: 角を丸くする 35">
            <a:extLst>
              <a:ext uri="{FF2B5EF4-FFF2-40B4-BE49-F238E27FC236}">
                <a16:creationId xmlns:a16="http://schemas.microsoft.com/office/drawing/2014/main" id="{EF050614-B5FF-351D-577A-8E32F8BB4BE7}"/>
              </a:ext>
            </a:extLst>
          </p:cNvPr>
          <p:cNvSpPr/>
          <p:nvPr/>
        </p:nvSpPr>
        <p:spPr>
          <a:xfrm>
            <a:off x="1093077" y="1379407"/>
            <a:ext cx="1283912" cy="58477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直線矢印コネクタ 36">
            <a:extLst>
              <a:ext uri="{FF2B5EF4-FFF2-40B4-BE49-F238E27FC236}">
                <a16:creationId xmlns:a16="http://schemas.microsoft.com/office/drawing/2014/main" id="{DA502594-F764-4CF3-0FF9-32C7E48B4709}"/>
              </a:ext>
            </a:extLst>
          </p:cNvPr>
          <p:cNvCxnSpPr/>
          <p:nvPr/>
        </p:nvCxnSpPr>
        <p:spPr>
          <a:xfrm flipV="1">
            <a:off x="1539419" y="1992621"/>
            <a:ext cx="362925" cy="4887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テキスト ボックス 38">
            <a:extLst>
              <a:ext uri="{FF2B5EF4-FFF2-40B4-BE49-F238E27FC236}">
                <a16:creationId xmlns:a16="http://schemas.microsoft.com/office/drawing/2014/main" id="{5FEA4049-E5BF-1471-A677-EFDEFB6559E7}"/>
              </a:ext>
            </a:extLst>
          </p:cNvPr>
          <p:cNvSpPr txBox="1"/>
          <p:nvPr/>
        </p:nvSpPr>
        <p:spPr>
          <a:xfrm>
            <a:off x="1300157" y="2464012"/>
            <a:ext cx="1338828" cy="369332"/>
          </a:xfrm>
          <a:prstGeom prst="rect">
            <a:avLst/>
          </a:prstGeom>
          <a:noFill/>
        </p:spPr>
        <p:txBody>
          <a:bodyPr wrap="none" rtlCol="0">
            <a:spAutoFit/>
          </a:bodyPr>
          <a:lstStyle/>
          <a:p>
            <a:r>
              <a:rPr kumimoji="1" lang="ja-JP" altLang="en-US" dirty="0"/>
              <a:t>最終収束系</a:t>
            </a:r>
          </a:p>
        </p:txBody>
      </p:sp>
      <p:sp>
        <p:nvSpPr>
          <p:cNvPr id="40" name="テキスト ボックス 39">
            <a:extLst>
              <a:ext uri="{FF2B5EF4-FFF2-40B4-BE49-F238E27FC236}">
                <a16:creationId xmlns:a16="http://schemas.microsoft.com/office/drawing/2014/main" id="{47917832-CFFB-D544-B328-B6E6E72150CE}"/>
              </a:ext>
            </a:extLst>
          </p:cNvPr>
          <p:cNvSpPr txBox="1"/>
          <p:nvPr/>
        </p:nvSpPr>
        <p:spPr>
          <a:xfrm>
            <a:off x="105306" y="1222774"/>
            <a:ext cx="1283913" cy="646331"/>
          </a:xfrm>
          <a:prstGeom prst="rect">
            <a:avLst/>
          </a:prstGeom>
          <a:noFill/>
        </p:spPr>
        <p:txBody>
          <a:bodyPr wrap="square" rtlCol="0">
            <a:spAutoFit/>
          </a:bodyPr>
          <a:lstStyle/>
          <a:p>
            <a:r>
              <a:rPr kumimoji="1" lang="ja-JP" altLang="en-US" dirty="0"/>
              <a:t>ダンピングリング</a:t>
            </a:r>
          </a:p>
        </p:txBody>
      </p:sp>
      <p:sp>
        <p:nvSpPr>
          <p:cNvPr id="41" name="テキスト ボックス 40">
            <a:extLst>
              <a:ext uri="{FF2B5EF4-FFF2-40B4-BE49-F238E27FC236}">
                <a16:creationId xmlns:a16="http://schemas.microsoft.com/office/drawing/2014/main" id="{DC8C9546-C5EE-2AD4-E45D-D8EA5AC54FF7}"/>
              </a:ext>
            </a:extLst>
          </p:cNvPr>
          <p:cNvSpPr txBox="1"/>
          <p:nvPr/>
        </p:nvSpPr>
        <p:spPr>
          <a:xfrm>
            <a:off x="321420" y="2939040"/>
            <a:ext cx="2595198" cy="923330"/>
          </a:xfrm>
          <a:prstGeom prst="rect">
            <a:avLst/>
          </a:prstGeom>
          <a:noFill/>
        </p:spPr>
        <p:txBody>
          <a:bodyPr wrap="none" rtlCol="0">
            <a:spAutoFit/>
          </a:bodyPr>
          <a:lstStyle/>
          <a:p>
            <a:r>
              <a:rPr kumimoji="1" lang="ja-JP" altLang="en-US" dirty="0"/>
              <a:t>ダンピングリングと</a:t>
            </a:r>
            <a:endParaRPr kumimoji="1" lang="en-US" altLang="ja-JP" dirty="0"/>
          </a:p>
          <a:p>
            <a:r>
              <a:rPr kumimoji="1" lang="ja-JP" altLang="en-US" dirty="0"/>
              <a:t>最終収束系の開発を</a:t>
            </a:r>
            <a:endParaRPr kumimoji="1" lang="en-US" altLang="ja-JP" dirty="0"/>
          </a:p>
          <a:p>
            <a:r>
              <a:rPr kumimoji="1" lang="ja-JP" altLang="en-US" dirty="0"/>
              <a:t>行うために</a:t>
            </a:r>
            <a:r>
              <a:rPr kumimoji="1" lang="en-US" altLang="ja-JP" dirty="0"/>
              <a:t>ATF</a:t>
            </a:r>
            <a:r>
              <a:rPr kumimoji="1" lang="ja-JP" altLang="en-US" dirty="0"/>
              <a:t>でテスト</a:t>
            </a:r>
          </a:p>
        </p:txBody>
      </p:sp>
      <p:sp>
        <p:nvSpPr>
          <p:cNvPr id="2" name="テキスト ボックス 1">
            <a:extLst>
              <a:ext uri="{FF2B5EF4-FFF2-40B4-BE49-F238E27FC236}">
                <a16:creationId xmlns:a16="http://schemas.microsoft.com/office/drawing/2014/main" id="{BBE117CE-B2D6-FF53-9254-7685B64AACDE}"/>
              </a:ext>
            </a:extLst>
          </p:cNvPr>
          <p:cNvSpPr txBox="1"/>
          <p:nvPr/>
        </p:nvSpPr>
        <p:spPr>
          <a:xfrm>
            <a:off x="8122929" y="98406"/>
            <a:ext cx="2492990" cy="369332"/>
          </a:xfrm>
          <a:prstGeom prst="rect">
            <a:avLst/>
          </a:prstGeom>
          <a:noFill/>
        </p:spPr>
        <p:txBody>
          <a:bodyPr wrap="none" rtlCol="0">
            <a:spAutoFit/>
          </a:bodyPr>
          <a:lstStyle/>
          <a:p>
            <a:r>
              <a:rPr kumimoji="1" lang="ja-JP" altLang="en-US" dirty="0"/>
              <a:t>詳細は奥木さんから。</a:t>
            </a:r>
          </a:p>
        </p:txBody>
      </p:sp>
    </p:spTree>
    <p:extLst>
      <p:ext uri="{BB962C8B-B14F-4D97-AF65-F5344CB8AC3E}">
        <p14:creationId xmlns:p14="http://schemas.microsoft.com/office/powerpoint/2010/main" val="25797417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C84B030-92F6-5378-0BC0-9961320B053B}"/>
              </a:ext>
            </a:extLst>
          </p:cNvPr>
          <p:cNvSpPr>
            <a:spLocks noGrp="1"/>
          </p:cNvSpPr>
          <p:nvPr>
            <p:ph type="title" idx="4294967295"/>
          </p:nvPr>
        </p:nvSpPr>
        <p:spPr>
          <a:xfrm>
            <a:off x="1196663" y="174021"/>
            <a:ext cx="10515600" cy="625475"/>
          </a:xfrm>
        </p:spPr>
        <p:txBody>
          <a:bodyPr>
            <a:normAutofit/>
          </a:bodyPr>
          <a:lstStyle/>
          <a:p>
            <a:pPr algn="ctr"/>
            <a:r>
              <a:rPr lang="en-US" altLang="ja-JP" sz="3200" b="1" dirty="0">
                <a:latin typeface="メイリオ" panose="020B0604030504040204" pitchFamily="50" charset="-128"/>
                <a:ea typeface="メイリオ" panose="020B0604030504040204" pitchFamily="50" charset="-128"/>
                <a:cs typeface="Arial" panose="020B0604020202020204" pitchFamily="34" charset="0"/>
              </a:rPr>
              <a:t>LC vision (To discuss more future LC) </a:t>
            </a:r>
            <a:endParaRPr lang="ja-JP" altLang="en-US" sz="3200" b="1" dirty="0">
              <a:latin typeface="メイリオ" panose="020B0604030504040204" pitchFamily="50" charset="-128"/>
              <a:ea typeface="メイリオ" panose="020B0604030504040204" pitchFamily="50" charset="-128"/>
              <a:cs typeface="Arial" panose="020B0604020202020204" pitchFamily="34" charset="0"/>
            </a:endParaRPr>
          </a:p>
        </p:txBody>
      </p:sp>
      <p:pic>
        <p:nvPicPr>
          <p:cNvPr id="4" name="図 3" descr="ダイアグラム&#10;&#10;自動的に生成された説明">
            <a:extLst>
              <a:ext uri="{FF2B5EF4-FFF2-40B4-BE49-F238E27FC236}">
                <a16:creationId xmlns:a16="http://schemas.microsoft.com/office/drawing/2014/main" id="{DBF3B0FB-B805-192B-0550-DBEF8C881F48}"/>
              </a:ext>
            </a:extLst>
          </p:cNvPr>
          <p:cNvPicPr>
            <a:picLocks noChangeAspect="1"/>
          </p:cNvPicPr>
          <p:nvPr/>
        </p:nvPicPr>
        <p:blipFill>
          <a:blip r:embed="rId2"/>
          <a:stretch>
            <a:fillRect/>
          </a:stretch>
        </p:blipFill>
        <p:spPr>
          <a:xfrm>
            <a:off x="0" y="1110042"/>
            <a:ext cx="8330986" cy="4736724"/>
          </a:xfrm>
          <a:prstGeom prst="rect">
            <a:avLst/>
          </a:prstGeom>
        </p:spPr>
      </p:pic>
      <p:sp>
        <p:nvSpPr>
          <p:cNvPr id="5" name="テキスト ボックス 4">
            <a:extLst>
              <a:ext uri="{FF2B5EF4-FFF2-40B4-BE49-F238E27FC236}">
                <a16:creationId xmlns:a16="http://schemas.microsoft.com/office/drawing/2014/main" id="{0CD54E9D-2D3F-EEDC-9857-C35DCB0EACFE}"/>
              </a:ext>
            </a:extLst>
          </p:cNvPr>
          <p:cNvSpPr txBox="1"/>
          <p:nvPr/>
        </p:nvSpPr>
        <p:spPr>
          <a:xfrm>
            <a:off x="581817" y="642481"/>
            <a:ext cx="10886955" cy="369332"/>
          </a:xfrm>
          <a:prstGeom prst="rect">
            <a:avLst/>
          </a:prstGeom>
          <a:noFill/>
        </p:spPr>
        <p:txBody>
          <a:bodyPr wrap="none" rtlCol="0">
            <a:spAutoFit/>
          </a:bodyPr>
          <a:lstStyle/>
          <a:p>
            <a:r>
              <a:rPr kumimoji="1" lang="en-US" altLang="ja-JP" dirty="0"/>
              <a:t>We only show that the LC vision is undergoing to gather future possibilities LC for TeV region (1) all over the world.</a:t>
            </a:r>
            <a:endParaRPr kumimoji="1" lang="ja-JP" altLang="en-US" dirty="0"/>
          </a:p>
        </p:txBody>
      </p:sp>
      <p:sp>
        <p:nvSpPr>
          <p:cNvPr id="14" name="Slide Number Placeholder 5">
            <a:extLst>
              <a:ext uri="{FF2B5EF4-FFF2-40B4-BE49-F238E27FC236}">
                <a16:creationId xmlns:a16="http://schemas.microsoft.com/office/drawing/2014/main" id="{EF21251F-4195-14B1-9375-D2F6C7E8ACDF}"/>
              </a:ext>
            </a:extLst>
          </p:cNvPr>
          <p:cNvSpPr txBox="1">
            <a:spLocks/>
          </p:cNvSpPr>
          <p:nvPr/>
        </p:nvSpPr>
        <p:spPr>
          <a:xfrm>
            <a:off x="9296695" y="6437827"/>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FB38A4CB-0881-4971-A4C8-0AF354B693A7}" type="slidenum">
              <a:rPr lang="ja-JP" altLang="en-US" smtClean="0"/>
              <a:pPr>
                <a:defRPr/>
              </a:pPr>
              <a:t>39</a:t>
            </a:fld>
            <a:endParaRPr kumimoji="0" lang="fr-FR" sz="2002" dirty="0">
              <a:solidFill>
                <a:prstClr val="white"/>
              </a:solidFill>
              <a:latin typeface="News Gothic MT"/>
            </a:endParaRPr>
          </a:p>
        </p:txBody>
      </p:sp>
      <p:sp>
        <p:nvSpPr>
          <p:cNvPr id="15" name="Rectangle 23">
            <a:extLst>
              <a:ext uri="{FF2B5EF4-FFF2-40B4-BE49-F238E27FC236}">
                <a16:creationId xmlns:a16="http://schemas.microsoft.com/office/drawing/2014/main" id="{5E170026-4E6A-47B3-EA05-396499953610}"/>
              </a:ext>
            </a:extLst>
          </p:cNvPr>
          <p:cNvSpPr/>
          <p:nvPr/>
        </p:nvSpPr>
        <p:spPr>
          <a:xfrm>
            <a:off x="8455769" y="1075665"/>
            <a:ext cx="3608076" cy="985270"/>
          </a:xfrm>
          <a:prstGeom prst="rect">
            <a:avLst/>
          </a:prstGeom>
          <a:solidFill>
            <a:schemeClr val="accent5">
              <a:lumMod val="20000"/>
              <a:lumOff val="80000"/>
            </a:schemeClr>
          </a:solidFill>
          <a:ln>
            <a:solidFill>
              <a:schemeClr val="accent5">
                <a:lumMod val="75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600"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E</a:t>
            </a:r>
            <a:r>
              <a:rPr kumimoji="0" lang="en-DE" sz="1600"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nergy upgrades</a:t>
            </a:r>
            <a:r>
              <a:rPr kumimoji="0" lang="en-DE" sz="16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endParaRPr kumimoji="0" lang="en-US" sz="16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1" dirty="0">
                <a:solidFill>
                  <a:srgbClr val="2F2F2F">
                    <a:lumMod val="90000"/>
                    <a:lumOff val="10000"/>
                  </a:srgbClr>
                </a:solidFill>
                <a:latin typeface="Arial Unicode MS" panose="020B0604020202020204" pitchFamily="50" charset="-128"/>
                <a:cs typeface="Arial" panose="020B0604020202020204" pitchFamily="34" charset="0"/>
              </a:rPr>
              <a:t>•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500GeV</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31.5 MV/m Q</a:t>
            </a:r>
            <a:r>
              <a:rPr kumimoji="0" lang="en-US" sz="1401" b="1" i="0" u="none" strike="noStrike" kern="1200" cap="none" spc="0" normalizeH="0" baseline="-25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0</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x 10</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10</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a:t>
            </a:r>
          </a:p>
          <a:p>
            <a:pPr marR="0" lvl="0" algn="l" defTabSz="914400" rtl="0" eaLnBrk="1" fontAlgn="auto" latinLnBrk="0" hangingPunct="1">
              <a:lnSpc>
                <a:spcPct val="100000"/>
              </a:lnSpc>
              <a:spcBef>
                <a:spcPts val="0"/>
              </a:spcBef>
              <a:spcAft>
                <a:spcPts val="0"/>
              </a:spcAft>
              <a:buClrTx/>
              <a:buSzTx/>
              <a:tabLst/>
              <a:defRPr/>
            </a:pPr>
            <a:r>
              <a:rPr kumimoji="0" lang="ja-JP" alt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altLang="ja-JP"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1TeV</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45 MV/m Q</a:t>
            </a:r>
            <a:r>
              <a:rPr kumimoji="0" lang="en-US" sz="1401" b="1" i="0" u="none" strike="noStrike" kern="1200" cap="none" spc="0" normalizeH="0" baseline="-25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0</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=2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x 10</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10</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300 MW)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endPar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r>
              <a:rPr kumimoji="0" lang="en-US" sz="1401" dirty="0">
                <a:solidFill>
                  <a:srgbClr val="2F2F2F">
                    <a:lumMod val="90000"/>
                    <a:lumOff val="10000"/>
                  </a:srgbClr>
                </a:solidFill>
                <a:latin typeface="Arial Unicode MS" panose="020B0604020202020204" pitchFamily="50" charset="-128"/>
                <a:cs typeface="Arial" panose="020B0604020202020204" pitchFamily="34" charset="0"/>
              </a:rPr>
              <a:t>    -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more SCRF,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tunnel extension</a:t>
            </a:r>
          </a:p>
        </p:txBody>
      </p:sp>
      <p:sp>
        <p:nvSpPr>
          <p:cNvPr id="17" name="テキスト ボックス 16">
            <a:extLst>
              <a:ext uri="{FF2B5EF4-FFF2-40B4-BE49-F238E27FC236}">
                <a16:creationId xmlns:a16="http://schemas.microsoft.com/office/drawing/2014/main" id="{8C6FDE28-CBBC-F031-33F0-3362E19374EB}"/>
              </a:ext>
            </a:extLst>
          </p:cNvPr>
          <p:cNvSpPr txBox="1"/>
          <p:nvPr/>
        </p:nvSpPr>
        <p:spPr>
          <a:xfrm>
            <a:off x="8368579" y="5102285"/>
            <a:ext cx="3782456" cy="1323439"/>
          </a:xfrm>
          <a:prstGeom prst="rect">
            <a:avLst/>
          </a:prstGeom>
          <a:solidFill>
            <a:schemeClr val="accent4">
              <a:lumMod val="20000"/>
              <a:lumOff val="80000"/>
            </a:schemeClr>
          </a:solidFill>
        </p:spPr>
        <p:txBody>
          <a:bodyPr wrap="square" rtlCol="0">
            <a:spAutoFit/>
          </a:bodyPr>
          <a:lstStyle/>
          <a:p>
            <a:r>
              <a:rPr kumimoji="1" lang="en-US" altLang="ja-JP" sz="1600" dirty="0">
                <a:solidFill>
                  <a:srgbClr val="FF0000"/>
                </a:solidFill>
                <a:latin typeface="メイリオ" panose="020B0604030504040204" pitchFamily="50" charset="-128"/>
                <a:ea typeface="メイリオ" panose="020B0604030504040204" pitchFamily="50" charset="-128"/>
              </a:rPr>
              <a:t>Further energy upgrades </a:t>
            </a:r>
            <a:r>
              <a:rPr kumimoji="1" lang="en-US" altLang="ja-JP" sz="1600" dirty="0">
                <a:latin typeface="メイリオ" panose="020B0604030504040204" pitchFamily="50" charset="-128"/>
                <a:ea typeface="メイリオ" panose="020B0604030504040204" pitchFamily="50" charset="-128"/>
              </a:rPr>
              <a:t>can be realized by</a:t>
            </a:r>
          </a:p>
          <a:p>
            <a:pPr marL="285750" indent="-285750">
              <a:buFontTx/>
              <a:buChar char="-"/>
            </a:pPr>
            <a:r>
              <a:rPr kumimoji="1" lang="en-US" altLang="ja-JP" sz="1600" dirty="0">
                <a:solidFill>
                  <a:srgbClr val="FF0000"/>
                </a:solidFill>
                <a:latin typeface="メイリオ" panose="020B0604030504040204" pitchFamily="50" charset="-128"/>
                <a:ea typeface="メイリオ" panose="020B0604030504040204" pitchFamily="50" charset="-128"/>
              </a:rPr>
              <a:t>Nb</a:t>
            </a:r>
            <a:r>
              <a:rPr kumimoji="1" lang="en-US" altLang="ja-JP" sz="1600" baseline="-25000" dirty="0">
                <a:solidFill>
                  <a:srgbClr val="FF0000"/>
                </a:solidFill>
                <a:latin typeface="メイリオ" panose="020B0604030504040204" pitchFamily="50" charset="-128"/>
                <a:ea typeface="メイリオ" panose="020B0604030504040204" pitchFamily="50" charset="-128"/>
              </a:rPr>
              <a:t>3</a:t>
            </a:r>
            <a:r>
              <a:rPr kumimoji="1" lang="en-US" altLang="ja-JP" sz="1600" dirty="0">
                <a:solidFill>
                  <a:srgbClr val="FF0000"/>
                </a:solidFill>
                <a:latin typeface="メイリオ" panose="020B0604030504040204" pitchFamily="50" charset="-128"/>
                <a:ea typeface="メイリオ" panose="020B0604030504040204" pitchFamily="50" charset="-128"/>
              </a:rPr>
              <a:t>Sn</a:t>
            </a:r>
            <a:r>
              <a:rPr kumimoji="1" lang="en-US" altLang="ja-JP" sz="1600" dirty="0">
                <a:latin typeface="メイリオ" panose="020B0604030504040204" pitchFamily="50" charset="-128"/>
                <a:ea typeface="メイリオ" panose="020B0604030504040204" pitchFamily="50" charset="-128"/>
              </a:rPr>
              <a:t> cavity (&gt;80MV/m ?)</a:t>
            </a:r>
            <a:endParaRPr kumimoji="1" lang="ja-JP" altLang="en-US" sz="1600" dirty="0">
              <a:latin typeface="メイリオ" panose="020B0604030504040204" pitchFamily="50" charset="-128"/>
              <a:ea typeface="メイリオ" panose="020B0604030504040204" pitchFamily="50" charset="-128"/>
            </a:endParaRPr>
          </a:p>
          <a:p>
            <a:pPr marL="285750" indent="-285750">
              <a:buFontTx/>
              <a:buChar char="-"/>
            </a:pPr>
            <a:r>
              <a:rPr kumimoji="1" lang="en-US" altLang="ja-JP" sz="1600" dirty="0">
                <a:latin typeface="メイリオ" panose="020B0604030504040204" pitchFamily="50" charset="-128"/>
                <a:ea typeface="メイリオ" panose="020B0604030504040204" pitchFamily="50" charset="-128"/>
              </a:rPr>
              <a:t>Nb Traveling Wave (</a:t>
            </a:r>
            <a:r>
              <a:rPr kumimoji="1" lang="en-US" altLang="ja-JP" sz="1600" dirty="0">
                <a:solidFill>
                  <a:srgbClr val="FF0000"/>
                </a:solidFill>
                <a:latin typeface="メイリオ" panose="020B0604030504040204" pitchFamily="50" charset="-128"/>
                <a:ea typeface="メイリオ" panose="020B0604030504040204" pitchFamily="50" charset="-128"/>
              </a:rPr>
              <a:t>TW</a:t>
            </a:r>
            <a:r>
              <a:rPr kumimoji="1" lang="en-US" altLang="ja-JP" sz="1600" dirty="0">
                <a:latin typeface="メイリオ" panose="020B0604030504040204" pitchFamily="50" charset="-128"/>
                <a:ea typeface="メイリオ" panose="020B0604030504040204" pitchFamily="50" charset="-128"/>
              </a:rPr>
              <a:t>) structures (HELEN) (&gt;70MV/m)</a:t>
            </a:r>
            <a:endParaRPr kumimoji="1" lang="en-US" altLang="ja-JP" sz="1600" b="1" u="sng" dirty="0">
              <a:latin typeface="メイリオ" panose="020B0604030504040204" pitchFamily="50" charset="-128"/>
              <a:ea typeface="メイリオ" panose="020B0604030504040204" pitchFamily="50" charset="-128"/>
            </a:endParaRPr>
          </a:p>
        </p:txBody>
      </p:sp>
      <p:pic>
        <p:nvPicPr>
          <p:cNvPr id="19" name="図 18">
            <a:extLst>
              <a:ext uri="{FF2B5EF4-FFF2-40B4-BE49-F238E27FC236}">
                <a16:creationId xmlns:a16="http://schemas.microsoft.com/office/drawing/2014/main" id="{789F1261-2620-5411-19C3-E77DD57C11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928" t="54830" r="6928"/>
          <a:stretch/>
        </p:blipFill>
        <p:spPr bwMode="auto">
          <a:xfrm>
            <a:off x="8598263" y="2256330"/>
            <a:ext cx="3345700" cy="2694247"/>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cxnSp>
        <p:nvCxnSpPr>
          <p:cNvPr id="21" name="直線矢印コネクタ 20">
            <a:extLst>
              <a:ext uri="{FF2B5EF4-FFF2-40B4-BE49-F238E27FC236}">
                <a16:creationId xmlns:a16="http://schemas.microsoft.com/office/drawing/2014/main" id="{6FBAD089-64D4-1C5B-626C-09E864D6A38B}"/>
              </a:ext>
            </a:extLst>
          </p:cNvPr>
          <p:cNvCxnSpPr/>
          <p:nvPr/>
        </p:nvCxnSpPr>
        <p:spPr>
          <a:xfrm flipV="1">
            <a:off x="8156864" y="1828800"/>
            <a:ext cx="374072" cy="1049482"/>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22" name="テキスト ボックス 21">
            <a:extLst>
              <a:ext uri="{FF2B5EF4-FFF2-40B4-BE49-F238E27FC236}">
                <a16:creationId xmlns:a16="http://schemas.microsoft.com/office/drawing/2014/main" id="{3D8416B7-AE02-F5A0-9EF3-65B29926C0DF}"/>
              </a:ext>
            </a:extLst>
          </p:cNvPr>
          <p:cNvSpPr txBox="1"/>
          <p:nvPr/>
        </p:nvSpPr>
        <p:spPr>
          <a:xfrm>
            <a:off x="3584864" y="1028059"/>
            <a:ext cx="4687625" cy="584775"/>
          </a:xfrm>
          <a:prstGeom prst="rect">
            <a:avLst/>
          </a:prstGeom>
          <a:noFill/>
        </p:spPr>
        <p:txBody>
          <a:bodyPr wrap="square" rtlCol="0">
            <a:spAutoFit/>
          </a:bodyPr>
          <a:lstStyle/>
          <a:p>
            <a:r>
              <a:rPr kumimoji="1" lang="ja-JP" altLang="en-US" sz="1600" u="sng" dirty="0">
                <a:solidFill>
                  <a:srgbClr val="FF0000"/>
                </a:solidFill>
                <a:latin typeface="メイリオ" panose="020B0604030504040204" pitchFamily="50" charset="-128"/>
                <a:ea typeface="メイリオ" panose="020B0604030504040204" pitchFamily="50" charset="-128"/>
              </a:rPr>
              <a:t>大電流ビーム加速可能な超伝導空洞（</a:t>
            </a:r>
            <a:r>
              <a:rPr kumimoji="1" lang="en-US" altLang="ja-JP" sz="1600" u="sng" dirty="0">
                <a:solidFill>
                  <a:srgbClr val="FF0000"/>
                </a:solidFill>
                <a:latin typeface="メイリオ" panose="020B0604030504040204" pitchFamily="50" charset="-128"/>
                <a:ea typeface="メイリオ" panose="020B0604030504040204" pitchFamily="50" charset="-128"/>
              </a:rPr>
              <a:t>SCRF)</a:t>
            </a:r>
            <a:r>
              <a:rPr kumimoji="1" lang="ja-JP" altLang="en-US" sz="1600" u="sng" dirty="0">
                <a:latin typeface="メイリオ" panose="020B0604030504040204" pitchFamily="50" charset="-128"/>
                <a:ea typeface="メイリオ" panose="020B0604030504040204" pitchFamily="50" charset="-128"/>
              </a:rPr>
              <a:t>の観点からは将来右のような</a:t>
            </a:r>
            <a:r>
              <a:rPr kumimoji="1" lang="en-US" altLang="ja-JP" sz="1600" u="sng" dirty="0">
                <a:latin typeface="メイリオ" panose="020B0604030504040204" pitchFamily="50" charset="-128"/>
                <a:ea typeface="メイリオ" panose="020B0604030504040204" pitchFamily="50" charset="-128"/>
              </a:rPr>
              <a:t>upgrade</a:t>
            </a:r>
            <a:r>
              <a:rPr kumimoji="1" lang="ja-JP" altLang="en-US" sz="1600" u="sng" dirty="0">
                <a:latin typeface="メイリオ" panose="020B0604030504040204" pitchFamily="50" charset="-128"/>
                <a:ea typeface="メイリオ" panose="020B0604030504040204" pitchFamily="50" charset="-128"/>
              </a:rPr>
              <a:t>は期待される。</a:t>
            </a:r>
          </a:p>
        </p:txBody>
      </p:sp>
      <p:sp>
        <p:nvSpPr>
          <p:cNvPr id="23" name="テキスト ボックス 22">
            <a:extLst>
              <a:ext uri="{FF2B5EF4-FFF2-40B4-BE49-F238E27FC236}">
                <a16:creationId xmlns:a16="http://schemas.microsoft.com/office/drawing/2014/main" id="{8A0B267A-787D-B480-7B2A-9F8AA0A24B91}"/>
              </a:ext>
            </a:extLst>
          </p:cNvPr>
          <p:cNvSpPr txBox="1"/>
          <p:nvPr/>
        </p:nvSpPr>
        <p:spPr>
          <a:xfrm>
            <a:off x="2161309" y="3244334"/>
            <a:ext cx="442750" cy="369332"/>
          </a:xfrm>
          <a:prstGeom prst="rect">
            <a:avLst/>
          </a:prstGeom>
          <a:noFill/>
        </p:spPr>
        <p:txBody>
          <a:bodyPr wrap="none" rtlCol="0">
            <a:spAutoFit/>
          </a:bodyPr>
          <a:lstStyle/>
          <a:p>
            <a:r>
              <a:rPr kumimoji="1" lang="en-US" altLang="ja-JP" dirty="0"/>
              <a:t>(1)</a:t>
            </a:r>
            <a:endParaRPr kumimoji="1" lang="ja-JP" altLang="en-US" dirty="0"/>
          </a:p>
        </p:txBody>
      </p:sp>
      <p:sp>
        <p:nvSpPr>
          <p:cNvPr id="24" name="テキスト ボックス 23">
            <a:extLst>
              <a:ext uri="{FF2B5EF4-FFF2-40B4-BE49-F238E27FC236}">
                <a16:creationId xmlns:a16="http://schemas.microsoft.com/office/drawing/2014/main" id="{9086B74B-FDD9-95DF-5085-364A31A72E55}"/>
              </a:ext>
            </a:extLst>
          </p:cNvPr>
          <p:cNvSpPr txBox="1"/>
          <p:nvPr/>
        </p:nvSpPr>
        <p:spPr>
          <a:xfrm>
            <a:off x="2161309" y="3843544"/>
            <a:ext cx="442750" cy="369332"/>
          </a:xfrm>
          <a:prstGeom prst="rect">
            <a:avLst/>
          </a:prstGeom>
          <a:noFill/>
        </p:spPr>
        <p:txBody>
          <a:bodyPr wrap="none" rtlCol="0">
            <a:spAutoFit/>
          </a:bodyPr>
          <a:lstStyle/>
          <a:p>
            <a:r>
              <a:rPr kumimoji="1" lang="en-US" altLang="ja-JP" dirty="0"/>
              <a:t>(2)</a:t>
            </a:r>
            <a:endParaRPr kumimoji="1" lang="ja-JP" altLang="en-US" dirty="0"/>
          </a:p>
        </p:txBody>
      </p:sp>
      <p:cxnSp>
        <p:nvCxnSpPr>
          <p:cNvPr id="26" name="直線コネクタ 25">
            <a:extLst>
              <a:ext uri="{FF2B5EF4-FFF2-40B4-BE49-F238E27FC236}">
                <a16:creationId xmlns:a16="http://schemas.microsoft.com/office/drawing/2014/main" id="{C5AD1BB1-8F06-3D6E-67EF-00D4D2D2CDD2}"/>
              </a:ext>
            </a:extLst>
          </p:cNvPr>
          <p:cNvCxnSpPr/>
          <p:nvPr/>
        </p:nvCxnSpPr>
        <p:spPr>
          <a:xfrm>
            <a:off x="6317673" y="2102819"/>
            <a:ext cx="1839191" cy="0"/>
          </a:xfrm>
          <a:prstGeom prst="line">
            <a:avLst/>
          </a:prstGeom>
          <a:ln w="38100">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8" name="直線矢印コネクタ 27">
            <a:extLst>
              <a:ext uri="{FF2B5EF4-FFF2-40B4-BE49-F238E27FC236}">
                <a16:creationId xmlns:a16="http://schemas.microsoft.com/office/drawing/2014/main" id="{48DB4A46-E4FE-BE94-6943-8C3F597AE2E8}"/>
              </a:ext>
            </a:extLst>
          </p:cNvPr>
          <p:cNvCxnSpPr>
            <a:cxnSpLocks/>
          </p:cNvCxnSpPr>
          <p:nvPr/>
        </p:nvCxnSpPr>
        <p:spPr>
          <a:xfrm>
            <a:off x="4083628" y="4121728"/>
            <a:ext cx="352029" cy="0"/>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30" name="テキスト ボックス 29">
            <a:extLst>
              <a:ext uri="{FF2B5EF4-FFF2-40B4-BE49-F238E27FC236}">
                <a16:creationId xmlns:a16="http://schemas.microsoft.com/office/drawing/2014/main" id="{72AC6222-1B8B-AB98-AC4F-90D94EAA51B3}"/>
              </a:ext>
            </a:extLst>
          </p:cNvPr>
          <p:cNvSpPr txBox="1"/>
          <p:nvPr/>
        </p:nvSpPr>
        <p:spPr>
          <a:xfrm>
            <a:off x="4400003" y="3860118"/>
            <a:ext cx="1515223" cy="523220"/>
          </a:xfrm>
          <a:prstGeom prst="rect">
            <a:avLst/>
          </a:prstGeom>
          <a:noFill/>
        </p:spPr>
        <p:txBody>
          <a:bodyPr wrap="none" rtlCol="0">
            <a:spAutoFit/>
          </a:bodyPr>
          <a:lstStyle/>
          <a:p>
            <a:r>
              <a:rPr kumimoji="1" lang="en-US" altLang="ja-JP" sz="1400" dirty="0">
                <a:solidFill>
                  <a:schemeClr val="accent2"/>
                </a:solidFill>
              </a:rPr>
              <a:t>Based on ILC</a:t>
            </a:r>
          </a:p>
          <a:p>
            <a:r>
              <a:rPr kumimoji="1" lang="en-US" altLang="ja-JP" sz="1400" dirty="0">
                <a:solidFill>
                  <a:schemeClr val="accent2"/>
                </a:solidFill>
              </a:rPr>
              <a:t>Technology (SCRF)</a:t>
            </a:r>
            <a:endParaRPr kumimoji="1" lang="ja-JP" altLang="en-US" sz="1400" dirty="0">
              <a:solidFill>
                <a:schemeClr val="accent2"/>
              </a:solidFill>
            </a:endParaRPr>
          </a:p>
        </p:txBody>
      </p:sp>
      <p:cxnSp>
        <p:nvCxnSpPr>
          <p:cNvPr id="32" name="直線コネクタ 31">
            <a:extLst>
              <a:ext uri="{FF2B5EF4-FFF2-40B4-BE49-F238E27FC236}">
                <a16:creationId xmlns:a16="http://schemas.microsoft.com/office/drawing/2014/main" id="{F52D121F-345B-0DE1-2EB0-D519F6297135}"/>
              </a:ext>
            </a:extLst>
          </p:cNvPr>
          <p:cNvCxnSpPr/>
          <p:nvPr/>
        </p:nvCxnSpPr>
        <p:spPr>
          <a:xfrm>
            <a:off x="6288232" y="3086492"/>
            <a:ext cx="1839191"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33" name="テキスト ボックス 32">
            <a:extLst>
              <a:ext uri="{FF2B5EF4-FFF2-40B4-BE49-F238E27FC236}">
                <a16:creationId xmlns:a16="http://schemas.microsoft.com/office/drawing/2014/main" id="{58AD4916-C06B-743B-AB9A-24E20D6EB595}"/>
              </a:ext>
            </a:extLst>
          </p:cNvPr>
          <p:cNvSpPr txBox="1"/>
          <p:nvPr/>
        </p:nvSpPr>
        <p:spPr>
          <a:xfrm>
            <a:off x="286452" y="5994410"/>
            <a:ext cx="4707680" cy="523220"/>
          </a:xfrm>
          <a:prstGeom prst="rect">
            <a:avLst/>
          </a:prstGeom>
          <a:noFill/>
          <a:ln>
            <a:solidFill>
              <a:srgbClr val="FF0000"/>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現在この部分が将来のコライダーで議論されている。</a:t>
            </a:r>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sz="1400" dirty="0">
                <a:latin typeface="メイリオ" panose="020B0604030504040204" pitchFamily="50" charset="-128"/>
                <a:ea typeface="メイリオ" panose="020B0604030504040204" pitchFamily="50" charset="-128"/>
                <a:sym typeface="Wingdings" panose="05000000000000000000" pitchFamily="2" charset="2"/>
              </a:rPr>
              <a:t>石野さんの発表参照。</a:t>
            </a:r>
            <a:endParaRPr kumimoji="1" lang="en-US" altLang="ja-JP" sz="1400" dirty="0">
              <a:latin typeface="メイリオ" panose="020B0604030504040204" pitchFamily="50" charset="-128"/>
              <a:ea typeface="メイリオ" panose="020B0604030504040204" pitchFamily="50" charset="-128"/>
            </a:endParaRPr>
          </a:p>
        </p:txBody>
      </p:sp>
      <p:cxnSp>
        <p:nvCxnSpPr>
          <p:cNvPr id="34" name="直線コネクタ 33">
            <a:extLst>
              <a:ext uri="{FF2B5EF4-FFF2-40B4-BE49-F238E27FC236}">
                <a16:creationId xmlns:a16="http://schemas.microsoft.com/office/drawing/2014/main" id="{597339CE-C513-1A81-29FD-F40ADC3A32D0}"/>
              </a:ext>
            </a:extLst>
          </p:cNvPr>
          <p:cNvCxnSpPr>
            <a:cxnSpLocks/>
          </p:cNvCxnSpPr>
          <p:nvPr/>
        </p:nvCxnSpPr>
        <p:spPr>
          <a:xfrm>
            <a:off x="6854536" y="3952403"/>
            <a:ext cx="706582"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39" name="テキスト ボックス 38">
            <a:extLst>
              <a:ext uri="{FF2B5EF4-FFF2-40B4-BE49-F238E27FC236}">
                <a16:creationId xmlns:a16="http://schemas.microsoft.com/office/drawing/2014/main" id="{333C8125-739F-F0E8-F197-363AD70E9667}"/>
              </a:ext>
            </a:extLst>
          </p:cNvPr>
          <p:cNvSpPr txBox="1"/>
          <p:nvPr/>
        </p:nvSpPr>
        <p:spPr>
          <a:xfrm>
            <a:off x="5280584" y="5780802"/>
            <a:ext cx="3021806"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更に更に将来</a:t>
            </a:r>
            <a:r>
              <a:rPr kumimoji="1" lang="en-US" altLang="ja-JP" sz="1400" dirty="0">
                <a:latin typeface="メイリオ" panose="020B0604030504040204" pitchFamily="50" charset="-128"/>
                <a:ea typeface="メイリオ" panose="020B0604030504040204" pitchFamily="50" charset="-128"/>
              </a:rPr>
              <a:t>1x10</a:t>
            </a:r>
            <a:r>
              <a:rPr kumimoji="1" lang="en-US" altLang="ja-JP" sz="1400" baseline="30000" dirty="0">
                <a:latin typeface="メイリオ" panose="020B0604030504040204" pitchFamily="50" charset="-128"/>
                <a:ea typeface="メイリオ" panose="020B0604030504040204" pitchFamily="50" charset="-128"/>
              </a:rPr>
              <a:t>36</a:t>
            </a:r>
            <a:r>
              <a:rPr kumimoji="1" lang="en-US" altLang="ja-JP" sz="1400" dirty="0">
                <a:latin typeface="メイリオ" panose="020B0604030504040204" pitchFamily="50" charset="-128"/>
                <a:ea typeface="メイリオ" panose="020B0604030504040204" pitchFamily="50" charset="-128"/>
              </a:rPr>
              <a:t>cm</a:t>
            </a:r>
            <a:r>
              <a:rPr kumimoji="1" lang="en-US" altLang="ja-JP" sz="1400" baseline="30000" dirty="0">
                <a:latin typeface="メイリオ" panose="020B0604030504040204" pitchFamily="50" charset="-128"/>
                <a:ea typeface="メイリオ" panose="020B0604030504040204" pitchFamily="50" charset="-128"/>
              </a:rPr>
              <a:t>-2</a:t>
            </a:r>
            <a:r>
              <a:rPr kumimoji="1" lang="en-US" altLang="ja-JP" sz="1400" dirty="0">
                <a:latin typeface="メイリオ" panose="020B0604030504040204" pitchFamily="50" charset="-128"/>
                <a:ea typeface="メイリオ" panose="020B0604030504040204" pitchFamily="50" charset="-128"/>
              </a:rPr>
              <a:t>s</a:t>
            </a:r>
            <a:r>
              <a:rPr kumimoji="1" lang="en-US" altLang="ja-JP" sz="1400" baseline="300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以上の</a:t>
            </a:r>
            <a:r>
              <a:rPr kumimoji="1" lang="en-US" altLang="ja-JP" sz="1400" dirty="0">
                <a:latin typeface="メイリオ" panose="020B0604030504040204" pitchFamily="50" charset="-128"/>
                <a:ea typeface="メイリオ" panose="020B0604030504040204" pitchFamily="50" charset="-128"/>
              </a:rPr>
              <a:t>luminosity</a:t>
            </a:r>
            <a:r>
              <a:rPr kumimoji="1" lang="ja-JP" altLang="en-US" sz="1400" dirty="0">
                <a:latin typeface="メイリオ" panose="020B0604030504040204" pitchFamily="50" charset="-128"/>
                <a:ea typeface="メイリオ" panose="020B0604030504040204" pitchFamily="50" charset="-128"/>
              </a:rPr>
              <a:t>として超伝導</a:t>
            </a:r>
            <a:r>
              <a:rPr kumimoji="1" lang="en-US" altLang="ja-JP" sz="1400" dirty="0">
                <a:latin typeface="メイリオ" panose="020B0604030504040204" pitchFamily="50" charset="-128"/>
                <a:ea typeface="メイリオ" panose="020B0604030504040204" pitchFamily="50" charset="-128"/>
              </a:rPr>
              <a:t>ERL</a:t>
            </a:r>
            <a:r>
              <a:rPr kumimoji="1" lang="ja-JP" altLang="en-US" sz="1400" dirty="0">
                <a:latin typeface="メイリオ" panose="020B0604030504040204" pitchFamily="50" charset="-128"/>
                <a:ea typeface="メイリオ" panose="020B0604030504040204" pitchFamily="50" charset="-128"/>
              </a:rPr>
              <a:t>技術を用いた</a:t>
            </a:r>
            <a:r>
              <a:rPr kumimoji="1" lang="en-US" altLang="ja-JP" sz="1400" dirty="0">
                <a:latin typeface="メイリオ" panose="020B0604030504040204" pitchFamily="50" charset="-128"/>
                <a:ea typeface="メイリオ" panose="020B0604030504040204" pitchFamily="50" charset="-128"/>
              </a:rPr>
              <a:t>LC</a:t>
            </a:r>
            <a:r>
              <a:rPr kumimoji="1" lang="ja-JP" altLang="en-US" sz="1400" dirty="0">
                <a:latin typeface="メイリオ" panose="020B0604030504040204" pitchFamily="50" charset="-128"/>
                <a:ea typeface="メイリオ" panose="020B0604030504040204" pitchFamily="50" charset="-128"/>
              </a:rPr>
              <a:t>も提案されている。</a:t>
            </a:r>
            <a:endParaRPr kumimoji="1" lang="en-US" altLang="ja-JP" sz="1400" dirty="0">
              <a:latin typeface="メイリオ" panose="020B0604030504040204" pitchFamily="50" charset="-128"/>
              <a:ea typeface="メイリオ" panose="020B0604030504040204" pitchFamily="50" charset="-128"/>
            </a:endParaRPr>
          </a:p>
        </p:txBody>
      </p:sp>
      <p:cxnSp>
        <p:nvCxnSpPr>
          <p:cNvPr id="40" name="直線矢印コネクタ 39">
            <a:extLst>
              <a:ext uri="{FF2B5EF4-FFF2-40B4-BE49-F238E27FC236}">
                <a16:creationId xmlns:a16="http://schemas.microsoft.com/office/drawing/2014/main" id="{2EFBE596-BDC8-8661-76D9-15995D049A91}"/>
              </a:ext>
            </a:extLst>
          </p:cNvPr>
          <p:cNvCxnSpPr>
            <a:cxnSpLocks/>
            <a:endCxn id="39" idx="0"/>
          </p:cNvCxnSpPr>
          <p:nvPr/>
        </p:nvCxnSpPr>
        <p:spPr>
          <a:xfrm flipH="1">
            <a:off x="6791487" y="3952403"/>
            <a:ext cx="408958" cy="1828399"/>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4" name="テキスト ボックス 43">
            <a:extLst>
              <a:ext uri="{FF2B5EF4-FFF2-40B4-BE49-F238E27FC236}">
                <a16:creationId xmlns:a16="http://schemas.microsoft.com/office/drawing/2014/main" id="{3DF6A369-9CC9-3F9A-6A37-868491EBE3F7}"/>
              </a:ext>
            </a:extLst>
          </p:cNvPr>
          <p:cNvSpPr txBox="1"/>
          <p:nvPr/>
        </p:nvSpPr>
        <p:spPr>
          <a:xfrm>
            <a:off x="6210001" y="1499707"/>
            <a:ext cx="2062488" cy="369332"/>
          </a:xfrm>
          <a:prstGeom prst="rect">
            <a:avLst/>
          </a:prstGeom>
          <a:noFill/>
        </p:spPr>
        <p:txBody>
          <a:bodyPr wrap="none" rtlCol="0">
            <a:spAutoFit/>
          </a:bodyPr>
          <a:lstStyle/>
          <a:p>
            <a:r>
              <a:rPr kumimoji="1" lang="en-US" altLang="ja-JP" dirty="0">
                <a:solidFill>
                  <a:srgbClr val="FF0000"/>
                </a:solidFill>
              </a:rPr>
              <a:t>Baseline technology</a:t>
            </a:r>
            <a:endParaRPr kumimoji="1" lang="ja-JP" altLang="en-US" dirty="0">
              <a:solidFill>
                <a:srgbClr val="FF0000"/>
              </a:solidFill>
            </a:endParaRPr>
          </a:p>
        </p:txBody>
      </p:sp>
      <p:cxnSp>
        <p:nvCxnSpPr>
          <p:cNvPr id="45" name="直線矢印コネクタ 44">
            <a:extLst>
              <a:ext uri="{FF2B5EF4-FFF2-40B4-BE49-F238E27FC236}">
                <a16:creationId xmlns:a16="http://schemas.microsoft.com/office/drawing/2014/main" id="{C1EBCBAB-DE2B-D4AC-AD9D-1674AA12081F}"/>
              </a:ext>
            </a:extLst>
          </p:cNvPr>
          <p:cNvCxnSpPr>
            <a:cxnSpLocks/>
          </p:cNvCxnSpPr>
          <p:nvPr/>
        </p:nvCxnSpPr>
        <p:spPr>
          <a:xfrm>
            <a:off x="8194750" y="3181650"/>
            <a:ext cx="225684" cy="1930836"/>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51" name="テキスト ボックス 50">
            <a:extLst>
              <a:ext uri="{FF2B5EF4-FFF2-40B4-BE49-F238E27FC236}">
                <a16:creationId xmlns:a16="http://schemas.microsoft.com/office/drawing/2014/main" id="{9F16E1D6-DCBB-B8DD-5F90-FD44FF657182}"/>
              </a:ext>
            </a:extLst>
          </p:cNvPr>
          <p:cNvSpPr txBox="1"/>
          <p:nvPr/>
        </p:nvSpPr>
        <p:spPr>
          <a:xfrm>
            <a:off x="5280584" y="6498285"/>
            <a:ext cx="4016111" cy="400110"/>
          </a:xfrm>
          <a:prstGeom prst="rect">
            <a:avLst/>
          </a:prstGeom>
          <a:noFill/>
        </p:spPr>
        <p:txBody>
          <a:bodyPr wrap="square">
            <a:spAutoFit/>
          </a:bodyPr>
          <a:lstStyle/>
          <a:p>
            <a:r>
              <a:rPr kumimoji="1" lang="en-US" altLang="ja-JP" sz="1000" dirty="0">
                <a:latin typeface="メイリオ" panose="020B0604030504040204" pitchFamily="50" charset="-128"/>
                <a:ea typeface="メイリオ" panose="020B0604030504040204" pitchFamily="50" charset="-128"/>
              </a:rPr>
              <a:t>Future </a:t>
            </a:r>
            <a:r>
              <a:rPr kumimoji="1" lang="en-US" altLang="ja-JP" sz="1000" dirty="0" err="1">
                <a:latin typeface="メイリオ" panose="020B0604030504040204" pitchFamily="50" charset="-128"/>
                <a:ea typeface="メイリオ" panose="020B0604030504040204" pitchFamily="50" charset="-128"/>
              </a:rPr>
              <a:t>e+e</a:t>
            </a:r>
            <a:r>
              <a:rPr kumimoji="1" lang="en-US" altLang="ja-JP" sz="1000" dirty="0">
                <a:latin typeface="メイリオ" panose="020B0604030504040204" pitchFamily="50" charset="-128"/>
                <a:ea typeface="メイリオ" panose="020B0604030504040204" pitchFamily="50" charset="-128"/>
              </a:rPr>
              <a:t>- colliders using recycling Energy-Recovery Linacs</a:t>
            </a:r>
          </a:p>
          <a:p>
            <a:r>
              <a:rPr kumimoji="1" lang="en-US" altLang="ja-JP" sz="1000" dirty="0">
                <a:latin typeface="メイリオ" panose="020B0604030504040204" pitchFamily="50" charset="-128"/>
                <a:ea typeface="メイリオ" panose="020B0604030504040204" pitchFamily="50" charset="-128"/>
              </a:rPr>
              <a:t>- Vladimir Litvinenko, MOCD2 (IPAC25)</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84693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1507138" y="3307122"/>
            <a:ext cx="2908382" cy="3272760"/>
          </a:xfrm>
          <a:prstGeom prst="roundRect">
            <a:avLst>
              <a:gd name="adj" fmla="val 9074"/>
            </a:avLst>
          </a:prstGeom>
          <a:solidFill>
            <a:srgbClr val="FFCC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4" name="角丸四角形 23"/>
          <p:cNvSpPr/>
          <p:nvPr/>
        </p:nvSpPr>
        <p:spPr>
          <a:xfrm>
            <a:off x="7466830" y="3279286"/>
            <a:ext cx="3456347" cy="3300596"/>
          </a:xfrm>
          <a:prstGeom prst="roundRect">
            <a:avLst>
              <a:gd name="adj" fmla="val 9074"/>
            </a:avLst>
          </a:prstGeom>
          <a:solidFill>
            <a:srgbClr val="CCFFCC"/>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3" name="角丸四角形 22"/>
          <p:cNvSpPr/>
          <p:nvPr/>
        </p:nvSpPr>
        <p:spPr>
          <a:xfrm>
            <a:off x="4508524" y="3279287"/>
            <a:ext cx="2857389" cy="3300596"/>
          </a:xfrm>
          <a:prstGeom prst="roundRect">
            <a:avLst>
              <a:gd name="adj" fmla="val 9074"/>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2777924" y="71074"/>
            <a:ext cx="5900577" cy="548680"/>
          </a:xfrm>
        </p:spPr>
        <p:txBody>
          <a:bodyPr>
            <a:normAutofit fontScale="90000"/>
          </a:bodyPr>
          <a:lstStyle/>
          <a:p>
            <a:r>
              <a:rPr lang="ja-JP" altLang="en-US" sz="2400" dirty="0">
                <a:solidFill>
                  <a:schemeClr val="tx1"/>
                </a:solidFill>
                <a:latin typeface="メイリオ" panose="020B0604030504040204" pitchFamily="50" charset="-128"/>
                <a:ea typeface="メイリオ" panose="020B0604030504040204" pitchFamily="50" charset="-128"/>
              </a:rPr>
              <a:t>加速器を使って何をする。何ができるのか？</a:t>
            </a:r>
          </a:p>
        </p:txBody>
      </p:sp>
      <p:pic>
        <p:nvPicPr>
          <p:cNvPr id="9" name="コンテンツ プレースホルダー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97323" y="3990034"/>
            <a:ext cx="2605521" cy="2500176"/>
          </a:xfrm>
        </p:spPr>
      </p:pic>
      <p:sp>
        <p:nvSpPr>
          <p:cNvPr id="5" name="スライド番号プレースホルダー 4"/>
          <p:cNvSpPr>
            <a:spLocks noGrp="1"/>
          </p:cNvSpPr>
          <p:nvPr>
            <p:ph type="sldNum" sz="quarter" idx="12"/>
          </p:nvPr>
        </p:nvSpPr>
        <p:spPr>
          <a:xfrm>
            <a:off x="6379752" y="6413329"/>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AE4F173-2DA2-441F-A63E-C88858557A3C}" type="slidenum">
              <a:rPr lang="en-US" altLang="ja-JP" smtClean="0">
                <a:latin typeface="メイリオ" panose="020B0604030504040204" pitchFamily="50" charset="-128"/>
                <a:ea typeface="メイリオ" panose="020B0604030504040204" pitchFamily="50" charset="-128"/>
              </a:rPr>
              <a:pPr>
                <a:defRPr/>
              </a:pPr>
              <a:t>4</a:t>
            </a:fld>
            <a:endParaRPr lang="en-US" altLang="ja-JP" dirty="0">
              <a:latin typeface="メイリオ" panose="020B0604030504040204" pitchFamily="50" charset="-128"/>
              <a:ea typeface="メイリオ" panose="020B0604030504040204" pitchFamily="50" charset="-128"/>
            </a:endParaRPr>
          </a:p>
        </p:txBody>
      </p:sp>
      <p:sp>
        <p:nvSpPr>
          <p:cNvPr id="12" name="正方形/長方形 11"/>
          <p:cNvSpPr/>
          <p:nvPr/>
        </p:nvSpPr>
        <p:spPr>
          <a:xfrm>
            <a:off x="7545250" y="3429906"/>
            <a:ext cx="3230390" cy="646331"/>
          </a:xfrm>
          <a:prstGeom prst="rect">
            <a:avLst/>
          </a:prstGeom>
        </p:spPr>
        <p:txBody>
          <a:bodyPr wrap="square">
            <a:spAutoFit/>
          </a:bodyPr>
          <a:lstStyle/>
          <a:p>
            <a:r>
              <a:rPr lang="ja-JP" altLang="en-US" b="1" dirty="0">
                <a:solidFill>
                  <a:srgbClr val="333333"/>
                </a:solidFill>
                <a:latin typeface="メイリオ" panose="020B0604030504040204" pitchFamily="50" charset="-128"/>
                <a:ea typeface="メイリオ" panose="020B0604030504040204" pitchFamily="50" charset="-128"/>
              </a:rPr>
              <a:t>医療用加速器</a:t>
            </a:r>
            <a:r>
              <a:rPr lang="en-US" altLang="ja-JP" dirty="0">
                <a:solidFill>
                  <a:srgbClr val="333333"/>
                </a:solidFill>
                <a:latin typeface="メイリオ" panose="020B0604030504040204" pitchFamily="50" charset="-128"/>
                <a:ea typeface="メイリオ" panose="020B0604030504040204" pitchFamily="50" charset="-128"/>
              </a:rPr>
              <a:t>PET</a:t>
            </a:r>
            <a:r>
              <a:rPr lang="ja-JP" altLang="en-US" dirty="0">
                <a:solidFill>
                  <a:srgbClr val="333333"/>
                </a:solidFill>
                <a:latin typeface="メイリオ" panose="020B0604030504040204" pitchFamily="50" charset="-128"/>
                <a:ea typeface="メイリオ" panose="020B0604030504040204" pitchFamily="50" charset="-128"/>
              </a:rPr>
              <a:t>用の薬剤</a:t>
            </a:r>
            <a:endParaRPr lang="en-US" altLang="ja-JP" dirty="0">
              <a:solidFill>
                <a:srgbClr val="333333"/>
              </a:solidFill>
              <a:latin typeface="メイリオ" panose="020B0604030504040204" pitchFamily="50" charset="-128"/>
              <a:ea typeface="メイリオ" panose="020B0604030504040204" pitchFamily="50" charset="-128"/>
            </a:endParaRPr>
          </a:p>
          <a:p>
            <a:r>
              <a:rPr lang="ja-JP" altLang="en-US" dirty="0">
                <a:solidFill>
                  <a:srgbClr val="333333"/>
                </a:solidFill>
                <a:latin typeface="メイリオ" panose="020B0604030504040204" pitchFamily="50" charset="-128"/>
                <a:ea typeface="メイリオ" panose="020B0604030504040204" pitchFamily="50" charset="-128"/>
              </a:rPr>
              <a:t>ガン治療用陽子線加速器など</a:t>
            </a:r>
            <a:endParaRPr lang="ja-JP" altLang="en-US"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761" y="423196"/>
            <a:ext cx="5728991" cy="2668073"/>
          </a:xfrm>
          <a:prstGeom prst="rect">
            <a:avLst/>
          </a:prstGeom>
        </p:spPr>
      </p:pic>
      <p:pic>
        <p:nvPicPr>
          <p:cNvPr id="14" name="図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250" y="4156517"/>
            <a:ext cx="2857500" cy="2105025"/>
          </a:xfrm>
          <a:prstGeom prst="rect">
            <a:avLst/>
          </a:prstGeom>
        </p:spPr>
      </p:pic>
      <p:sp>
        <p:nvSpPr>
          <p:cNvPr id="15" name="テキスト ボックス 14"/>
          <p:cNvSpPr txBox="1"/>
          <p:nvPr/>
        </p:nvSpPr>
        <p:spPr>
          <a:xfrm>
            <a:off x="1697323" y="3325797"/>
            <a:ext cx="2723823" cy="646331"/>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宇宙の起源・新粒子探索</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素粒子実験</a:t>
            </a:r>
            <a:r>
              <a:rPr lang="ja-JP" altLang="en-US"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7225050" y="619754"/>
            <a:ext cx="4378052" cy="2585323"/>
          </a:xfrm>
          <a:prstGeom prst="rect">
            <a:avLst/>
          </a:prstGeom>
          <a:solidFill>
            <a:schemeClr val="bg1"/>
          </a:solidFill>
          <a:ln>
            <a:solidFill>
              <a:srgbClr val="FF00FF"/>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加速器を使って電子や陽子などの粒子を加速し、</a:t>
            </a:r>
            <a:r>
              <a:rPr lang="ja-JP" altLang="en-US" dirty="0">
                <a:solidFill>
                  <a:srgbClr val="0000FF"/>
                </a:solidFill>
                <a:latin typeface="メイリオ" panose="020B0604030504040204" pitchFamily="50" charset="-128"/>
                <a:ea typeface="メイリオ" panose="020B0604030504040204" pitchFamily="50" charset="-128"/>
              </a:rPr>
              <a:t>衝突</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素粒子実験（新粒子探索）</a:t>
            </a:r>
            <a:endParaRPr lang="en-US" altLang="ja-JP" dirty="0">
              <a:solidFill>
                <a:srgbClr val="FF0000"/>
              </a:solidFill>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高エネルギー粒子を用いて生成されるＸ線や</a:t>
            </a:r>
            <a:r>
              <a:rPr lang="ja-JP" altLang="en-US" dirty="0">
                <a:solidFill>
                  <a:srgbClr val="0000FF"/>
                </a:solidFill>
                <a:latin typeface="メイリオ" panose="020B0604030504040204" pitchFamily="50" charset="-128"/>
                <a:ea typeface="メイリオ" panose="020B0604030504040204" pitchFamily="50" charset="-128"/>
              </a:rPr>
              <a:t>放射光</a:t>
            </a:r>
            <a:r>
              <a:rPr lang="ja-JP" altLang="en-US" dirty="0">
                <a:latin typeface="メイリオ" panose="020B0604030504040204" pitchFamily="50" charset="-128"/>
                <a:ea typeface="メイリオ" panose="020B0604030504040204" pitchFamily="50" charset="-128"/>
              </a:rPr>
              <a:t>で</a:t>
            </a:r>
            <a:r>
              <a:rPr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新</a:t>
            </a:r>
            <a:r>
              <a:rPr lang="ja-JP" altLang="en-US" dirty="0">
                <a:solidFill>
                  <a:srgbClr val="FF0000"/>
                </a:solidFill>
                <a:latin typeface="メイリオ" panose="020B0604030504040204" pitchFamily="50" charset="-128"/>
                <a:ea typeface="メイリオ" panose="020B0604030504040204" pitchFamily="50" charset="-128"/>
              </a:rPr>
              <a:t>物質構造解析やたんぱく質、細胞の構造解析。</a:t>
            </a:r>
            <a:endParaRPr lang="en-US" altLang="ja-JP" dirty="0">
              <a:solidFill>
                <a:srgbClr val="FF0000"/>
              </a:solidFill>
              <a:latin typeface="メイリオ" panose="020B0604030504040204" pitchFamily="50" charset="-128"/>
              <a:ea typeface="メイリオ" panose="020B0604030504040204" pitchFamily="50" charset="-128"/>
            </a:endParaRPr>
          </a:p>
          <a:p>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粒子線治療などの</a:t>
            </a:r>
            <a:r>
              <a:rPr lang="ja-JP" altLang="en-US" dirty="0">
                <a:solidFill>
                  <a:srgbClr val="FF0000"/>
                </a:solidFill>
                <a:latin typeface="メイリオ" panose="020B0604030504040204" pitchFamily="50" charset="-128"/>
                <a:ea typeface="メイリオ" panose="020B0604030504040204" pitchFamily="50" charset="-128"/>
              </a:rPr>
              <a:t>医学応用</a:t>
            </a:r>
            <a:endParaRPr kumimoji="1" lang="en-US" altLang="ja-JP" dirty="0">
              <a:solidFill>
                <a:srgbClr val="FF0000"/>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1684064" y="2891027"/>
            <a:ext cx="2031325" cy="369332"/>
          </a:xfrm>
          <a:prstGeom prst="rect">
            <a:avLst/>
          </a:prstGeom>
          <a:solidFill>
            <a:srgbClr val="FFFF00"/>
          </a:solid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加速器の基本構成</a:t>
            </a:r>
          </a:p>
        </p:txBody>
      </p:sp>
      <p:pic>
        <p:nvPicPr>
          <p:cNvPr id="18" name="Picture 12" descr="磁石.tif                                                       00029BCDMacintosh HD                   B191BFF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5203" y="3365811"/>
            <a:ext cx="1180844" cy="130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5" descr="偏向電磁石の放射光                                             0003E7BAMacintosh HD                   B191BFFC:"/>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76224" y="3708966"/>
            <a:ext cx="1215776" cy="93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3"/>
          <p:cNvSpPr txBox="1">
            <a:spLocks noChangeArrowheads="1"/>
          </p:cNvSpPr>
          <p:nvPr/>
        </p:nvSpPr>
        <p:spPr bwMode="auto">
          <a:xfrm>
            <a:off x="6130114" y="3272443"/>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solidFill>
                  <a:srgbClr val="FF0000"/>
                </a:solidFill>
                <a:latin typeface="メイリオ" panose="020B0604030504040204" pitchFamily="50" charset="-128"/>
                <a:ea typeface="メイリオ" panose="020B0604030504040204" pitchFamily="50" charset="-128"/>
              </a:rPr>
              <a:t>放射光</a:t>
            </a:r>
          </a:p>
        </p:txBody>
      </p:sp>
      <p:pic>
        <p:nvPicPr>
          <p:cNvPr id="21" name="図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27289" y="4697547"/>
            <a:ext cx="2267932" cy="1742435"/>
          </a:xfrm>
          <a:prstGeom prst="rect">
            <a:avLst/>
          </a:prstGeom>
        </p:spPr>
      </p:pic>
      <p:sp>
        <p:nvSpPr>
          <p:cNvPr id="26" name="テキスト ボックス 25"/>
          <p:cNvSpPr txBox="1"/>
          <p:nvPr/>
        </p:nvSpPr>
        <p:spPr>
          <a:xfrm>
            <a:off x="4516438" y="4697547"/>
            <a:ext cx="1380447" cy="646331"/>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たんぱく質の構造解析</a:t>
            </a:r>
          </a:p>
        </p:txBody>
      </p:sp>
    </p:spTree>
    <p:extLst>
      <p:ext uri="{BB962C8B-B14F-4D97-AF65-F5344CB8AC3E}">
        <p14:creationId xmlns:p14="http://schemas.microsoft.com/office/powerpoint/2010/main" val="40029173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FB58B3-FC90-9A05-6F73-C1880ECC9BF7}"/>
              </a:ext>
            </a:extLst>
          </p:cNvPr>
          <p:cNvSpPr>
            <a:spLocks noGrp="1"/>
          </p:cNvSpPr>
          <p:nvPr>
            <p:ph type="title"/>
          </p:nvPr>
        </p:nvSpPr>
        <p:spPr>
          <a:xfrm>
            <a:off x="4168239" y="79749"/>
            <a:ext cx="4655127" cy="723900"/>
          </a:xfrm>
        </p:spPr>
        <p:txBody>
          <a:bodyPr>
            <a:normAutofit/>
          </a:bodyPr>
          <a:lstStyle/>
          <a:p>
            <a:r>
              <a:rPr lang="ja-JP" altLang="en-US" sz="3600" u="sng" dirty="0">
                <a:latin typeface="メイリオ" panose="020B0604030504040204" pitchFamily="50" charset="-128"/>
                <a:ea typeface="メイリオ" panose="020B0604030504040204" pitchFamily="50" charset="-128"/>
                <a:cs typeface="Arial" panose="020B0604020202020204" pitchFamily="34" charset="0"/>
              </a:rPr>
              <a:t>まとめと今後＆期待</a:t>
            </a:r>
            <a:r>
              <a:rPr kumimoji="1" lang="en-US" altLang="ja-JP" sz="3600" u="sng" dirty="0">
                <a:latin typeface="メイリオ" panose="020B0604030504040204" pitchFamily="50" charset="-128"/>
                <a:ea typeface="メイリオ" panose="020B0604030504040204" pitchFamily="50" charset="-128"/>
                <a:cs typeface="Arial" panose="020B0604020202020204" pitchFamily="34" charset="0"/>
              </a:rPr>
              <a:t> </a:t>
            </a:r>
            <a:endParaRPr kumimoji="1" lang="ja-JP" altLang="en-US" sz="3600" u="sng"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3" name="コンテンツ プレースホルダー 2">
            <a:extLst>
              <a:ext uri="{FF2B5EF4-FFF2-40B4-BE49-F238E27FC236}">
                <a16:creationId xmlns:a16="http://schemas.microsoft.com/office/drawing/2014/main" id="{B874613C-EA64-75D6-FE5A-0518A8019879}"/>
              </a:ext>
            </a:extLst>
          </p:cNvPr>
          <p:cNvSpPr>
            <a:spLocks noGrp="1"/>
          </p:cNvSpPr>
          <p:nvPr>
            <p:ph idx="1"/>
          </p:nvPr>
        </p:nvSpPr>
        <p:spPr>
          <a:xfrm>
            <a:off x="120448" y="803649"/>
            <a:ext cx="11951104" cy="3311680"/>
          </a:xfrm>
        </p:spPr>
        <p:txBody>
          <a:bodyPr>
            <a:noAutofit/>
          </a:bodyPr>
          <a:lstStyle/>
          <a:p>
            <a:r>
              <a:rPr lang="ja-JP" altLang="en-US" sz="2000" dirty="0">
                <a:latin typeface="メイリオ" panose="020B0604030504040204" pitchFamily="50" charset="-128"/>
                <a:ea typeface="メイリオ" panose="020B0604030504040204" pitchFamily="50" charset="-128"/>
                <a:cs typeface="Arial" panose="020B0604020202020204" pitchFamily="34" charset="0"/>
              </a:rPr>
              <a:t>加速器は、人類の知的財産拡大と繁栄に貢献する極めて有力なものであり、</a:t>
            </a:r>
            <a:r>
              <a:rPr lang="ja-JP" altLang="en-US" sz="2000" b="1" dirty="0">
                <a:latin typeface="メイリオ" panose="020B0604030504040204" pitchFamily="50" charset="-128"/>
                <a:ea typeface="メイリオ" panose="020B0604030504040204" pitchFamily="50" charset="-128"/>
                <a:cs typeface="Arial" panose="020B0604020202020204" pitchFamily="34" charset="0"/>
              </a:rPr>
              <a:t>高エネルギー実験は今までこの加速器の開発でなりたっております</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a:p>
            <a:r>
              <a:rPr lang="ja-JP" altLang="en-US" sz="2000" dirty="0">
                <a:latin typeface="メイリオ" panose="020B0604030504040204" pitchFamily="50" charset="-128"/>
                <a:ea typeface="メイリオ" panose="020B0604030504040204" pitchFamily="50" charset="-128"/>
                <a:cs typeface="Arial" panose="020B0604020202020204" pitchFamily="34" charset="0"/>
              </a:rPr>
              <a:t>今回はこの加速器について、特に</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KEK</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での加速器の現状とともに、その基礎をお話しました。</a:t>
            </a:r>
            <a:r>
              <a:rPr lang="ja-JP" altLang="en-US" sz="2000" b="1" dirty="0">
                <a:latin typeface="メイリオ" panose="020B0604030504040204" pitchFamily="50" charset="-128"/>
                <a:ea typeface="メイリオ" panose="020B0604030504040204" pitchFamily="50" charset="-128"/>
                <a:cs typeface="Arial" panose="020B0604020202020204" pitchFamily="34" charset="0"/>
              </a:rPr>
              <a:t>加速器に求められる性能は、基礎科学用応用を問わず、ますます高度化が求められている</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のが現状です。</a:t>
            </a:r>
          </a:p>
          <a:p>
            <a:r>
              <a:rPr lang="ja-JP" altLang="en-US" sz="2000" dirty="0">
                <a:latin typeface="メイリオ" panose="020B0604030504040204" pitchFamily="50" charset="-128"/>
                <a:ea typeface="メイリオ" panose="020B0604030504040204" pitchFamily="50" charset="-128"/>
                <a:cs typeface="Arial" panose="020B0604020202020204" pitchFamily="34" charset="0"/>
              </a:rPr>
              <a:t>将来のコライダーについては</a:t>
            </a:r>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FCC-</a:t>
            </a:r>
            <a:r>
              <a:rPr lang="en-US" altLang="ja-JP" sz="2000" b="1" dirty="0" err="1">
                <a:solidFill>
                  <a:srgbClr val="FF0000"/>
                </a:solidFill>
                <a:latin typeface="メイリオ" panose="020B0604030504040204" pitchFamily="50" charset="-128"/>
                <a:ea typeface="メイリオ" panose="020B0604030504040204" pitchFamily="50" charset="-128"/>
                <a:cs typeface="Arial" panose="020B0604020202020204" pitchFamily="34" charset="0"/>
              </a:rPr>
              <a:t>ee,CEPC</a:t>
            </a:r>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、および</a:t>
            </a:r>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ILC</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を紹介し、</a:t>
            </a:r>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ILC</a:t>
            </a:r>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については</a:t>
            </a:r>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250GeV</a:t>
            </a:r>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以上のコライダーを実現する次世代加速器</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として、非常に有望なプロジェクトであるといいうことをお話ししました。</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a:p>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ILC</a:t>
            </a:r>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加速器開発</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は、</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 ITN</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の下で国際的な協力を通じて実施されており、特に、日本では、文部科学省の補助金により、</a:t>
            </a:r>
            <a:r>
              <a:rPr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ILC</a:t>
            </a:r>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実現に重要な超伝導空洞、ナノビーム、陽電子</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といった</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3</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つの重要な加速器技術の開発を</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5</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か年計画で</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2023</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年度から行っており、</a:t>
            </a:r>
            <a:r>
              <a:rPr kumimoji="1" lang="ja-JP" altLang="en-US" sz="20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開発は順調に進んで</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おります</a:t>
            </a:r>
            <a:r>
              <a:rPr kumimoji="1" lang="ja-JP" altLang="en-US" sz="20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a:t>
            </a:r>
            <a:endParaRPr kumimoji="1" lang="en-US" altLang="ja-JP" sz="2000" dirty="0">
              <a:solidFill>
                <a:schemeClr val="tx1"/>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7" name="スライド番号プレースホルダー 3">
            <a:extLst>
              <a:ext uri="{FF2B5EF4-FFF2-40B4-BE49-F238E27FC236}">
                <a16:creationId xmlns:a16="http://schemas.microsoft.com/office/drawing/2014/main" id="{27DAB025-CF9E-20A9-683D-C1667EF3EB18}"/>
              </a:ext>
            </a:extLst>
          </p:cNvPr>
          <p:cNvSpPr txBox="1">
            <a:spLocks/>
          </p:cNvSpPr>
          <p:nvPr/>
        </p:nvSpPr>
        <p:spPr>
          <a:xfrm>
            <a:off x="11587480" y="6509365"/>
            <a:ext cx="60452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8F63A3B-78C7-47BE-AE5E-E10140E04643}" type="slidenum">
              <a:rPr lang="en-US" smtClean="0"/>
              <a:pPr algn="r"/>
              <a:t>40</a:t>
            </a:fld>
            <a:endParaRPr lang="en-US" dirty="0"/>
          </a:p>
        </p:txBody>
      </p:sp>
      <p:sp>
        <p:nvSpPr>
          <p:cNvPr id="8" name="テキスト ボックス 7">
            <a:extLst>
              <a:ext uri="{FF2B5EF4-FFF2-40B4-BE49-F238E27FC236}">
                <a16:creationId xmlns:a16="http://schemas.microsoft.com/office/drawing/2014/main" id="{CFF26667-9E2B-5ECD-B384-890777F5C14B}"/>
              </a:ext>
            </a:extLst>
          </p:cNvPr>
          <p:cNvSpPr txBox="1"/>
          <p:nvPr/>
        </p:nvSpPr>
        <p:spPr>
          <a:xfrm>
            <a:off x="120448" y="4262596"/>
            <a:ext cx="9689260" cy="1938992"/>
          </a:xfrm>
          <a:prstGeom prst="rect">
            <a:avLst/>
          </a:prstGeom>
          <a:noFill/>
        </p:spPr>
        <p:txBody>
          <a:bodyPr wrap="square">
            <a:spAutoFit/>
          </a:bodyPr>
          <a:lstStyle/>
          <a:p>
            <a:r>
              <a:rPr lang="en-US" altLang="ja-JP"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(ILC</a:t>
            </a:r>
            <a:r>
              <a:rPr lang="ja-JP" altLang="en-US"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用</a:t>
            </a:r>
            <a:r>
              <a:rPr lang="en-US" altLang="ja-JP"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最先端加速器技術開発は</a:t>
            </a:r>
            <a:r>
              <a:rPr lang="en-US" altLang="ja-JP"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KEK</a:t>
            </a:r>
            <a:r>
              <a:rPr lang="ja-JP" altLang="en-US" sz="20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でしかできない開発</a:t>
            </a:r>
            <a:endParaRPr lang="en-US" altLang="ja-JP" sz="2000" dirty="0">
              <a:solidFill>
                <a:srgbClr val="7030A0"/>
              </a:solidFill>
              <a:latin typeface="メイリオ" panose="020B0604030504040204" pitchFamily="50" charset="-128"/>
              <a:ea typeface="メイリオ" panose="020B0604030504040204" pitchFamily="50" charset="-128"/>
            </a:endParaRPr>
          </a:p>
          <a:p>
            <a:pPr marL="800100" lvl="1" indent="-342900">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日本では</a:t>
            </a:r>
            <a:r>
              <a:rPr lang="ja-JP" altLang="en-US" sz="2000" b="1" u="sng" dirty="0">
                <a:latin typeface="メイリオ" panose="020B0604030504040204" pitchFamily="50" charset="-128"/>
                <a:ea typeface="メイリオ" panose="020B0604030504040204" pitchFamily="50" charset="-128"/>
              </a:rPr>
              <a:t>超伝導空洞開発、ナノビーム開発は</a:t>
            </a:r>
            <a:r>
              <a:rPr lang="en-US" altLang="ja-JP" sz="2000" b="1" u="sng" dirty="0">
                <a:latin typeface="メイリオ" panose="020B0604030504040204" pitchFamily="50" charset="-128"/>
                <a:ea typeface="メイリオ" panose="020B0604030504040204" pitchFamily="50" charset="-128"/>
              </a:rPr>
              <a:t>KEK</a:t>
            </a:r>
            <a:r>
              <a:rPr lang="ja-JP" altLang="en-US" sz="2000" dirty="0">
                <a:latin typeface="メイリオ" panose="020B0604030504040204" pitchFamily="50" charset="-128"/>
                <a:ea typeface="メイリオ" panose="020B0604030504040204" pitchFamily="50" charset="-128"/>
              </a:rPr>
              <a:t>でしかできない。</a:t>
            </a:r>
            <a:endParaRPr lang="en-US" altLang="ja-JP" sz="2000" dirty="0">
              <a:latin typeface="メイリオ" panose="020B0604030504040204" pitchFamily="50" charset="-128"/>
              <a:ea typeface="メイリオ" panose="020B0604030504040204" pitchFamily="50" charset="-128"/>
            </a:endParaRPr>
          </a:p>
          <a:p>
            <a:pPr marL="800100" lvl="1" indent="-342900">
              <a:buFont typeface="Arial" panose="020B0604020202020204" pitchFamily="34" charset="0"/>
              <a:buChar char="•"/>
            </a:pPr>
            <a:r>
              <a:rPr lang="ja-JP" altLang="en-US" sz="2000" b="1" u="sng" dirty="0">
                <a:latin typeface="メイリオ" panose="020B0604030504040204" pitchFamily="50" charset="-128"/>
                <a:ea typeface="メイリオ" panose="020B0604030504040204" pitchFamily="50" charset="-128"/>
              </a:rPr>
              <a:t>世界の最先端を走る加速器開発</a:t>
            </a:r>
            <a:r>
              <a:rPr lang="ja-JP" altLang="en-US" sz="2000" dirty="0">
                <a:latin typeface="メイリオ" panose="020B0604030504040204" pitchFamily="50" charset="-128"/>
                <a:ea typeface="メイリオ" panose="020B0604030504040204" pitchFamily="50" charset="-128"/>
              </a:rPr>
              <a:t>を一から行える。</a:t>
            </a:r>
            <a:endParaRPr lang="en-US" altLang="ja-JP" sz="2000" dirty="0">
              <a:latin typeface="メイリオ" panose="020B0604030504040204" pitchFamily="50" charset="-128"/>
              <a:ea typeface="メイリオ" panose="020B0604030504040204" pitchFamily="50" charset="-128"/>
            </a:endParaRPr>
          </a:p>
          <a:p>
            <a:pPr marL="800100" lvl="1" indent="-342900">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特に</a:t>
            </a:r>
            <a:r>
              <a:rPr lang="en-US" altLang="ja-JP" sz="2000" dirty="0">
                <a:latin typeface="メイリオ" panose="020B0604030504040204" pitchFamily="50" charset="-128"/>
                <a:ea typeface="メイリオ" panose="020B0604030504040204" pitchFamily="50" charset="-128"/>
              </a:rPr>
              <a:t>KEK</a:t>
            </a:r>
            <a:r>
              <a:rPr lang="ja-JP" altLang="en-US" sz="2000" dirty="0">
                <a:latin typeface="メイリオ" panose="020B0604030504040204" pitchFamily="50" charset="-128"/>
                <a:ea typeface="メイリオ" panose="020B0604030504040204" pitchFamily="50" charset="-128"/>
              </a:rPr>
              <a:t>にあるインフラを最大限に生かし、</a:t>
            </a:r>
            <a:r>
              <a:rPr lang="ja-JP" altLang="en-US" sz="2000" b="1" u="sng" dirty="0">
                <a:latin typeface="メイリオ" panose="020B0604030504040204" pitchFamily="50" charset="-128"/>
                <a:ea typeface="メイリオ" panose="020B0604030504040204" pitchFamily="50" charset="-128"/>
              </a:rPr>
              <a:t>自分なりのアイデアを生かし、</a:t>
            </a:r>
            <a:r>
              <a:rPr lang="ja-JP" altLang="en-US" sz="2000" dirty="0">
                <a:latin typeface="メイリオ" panose="020B0604030504040204" pitchFamily="50" charset="-128"/>
                <a:ea typeface="メイリオ" panose="020B0604030504040204" pitchFamily="50" charset="-128"/>
              </a:rPr>
              <a:t>将来の新しい加速器の設計・製作を行うことができる。</a:t>
            </a:r>
            <a:r>
              <a:rPr lang="en-US" altLang="ja-JP" sz="2000" dirty="0">
                <a:solidFill>
                  <a:srgbClr val="7030A0"/>
                </a:solidFill>
                <a:latin typeface="メイリオ" panose="020B0604030504040204" pitchFamily="50" charset="-128"/>
                <a:ea typeface="メイリオ" panose="020B0604030504040204" pitchFamily="50" charset="-128"/>
              </a:rPr>
              <a:t>	</a:t>
            </a:r>
          </a:p>
          <a:p>
            <a:r>
              <a:rPr lang="ja-JP" altLang="en-US"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将来の高エネルギーを担う加速器への若い学生・研究者の参加を期待します。</a:t>
            </a:r>
            <a:endParaRPr kumimoji="1" lang="en-US" altLang="ja-JP" sz="2000" b="1" dirty="0">
              <a:solidFill>
                <a:srgbClr val="FF0000"/>
              </a:solidFill>
              <a:latin typeface="メイリオ" panose="020B0604030504040204" pitchFamily="50" charset="-128"/>
              <a:ea typeface="メイリオ" panose="020B0604030504040204" pitchFamily="50" charset="-128"/>
              <a:cs typeface="Arial" panose="020B0604020202020204" pitchFamily="34" charset="0"/>
            </a:endParaRPr>
          </a:p>
        </p:txBody>
      </p:sp>
      <p:pic>
        <p:nvPicPr>
          <p:cNvPr id="9" name="図 8" descr="荷物, テーブル, 部屋, キッチン が含まれている画像&#10;&#10;自動的に生成された説明">
            <a:extLst>
              <a:ext uri="{FF2B5EF4-FFF2-40B4-BE49-F238E27FC236}">
                <a16:creationId xmlns:a16="http://schemas.microsoft.com/office/drawing/2014/main" id="{308E05F6-F286-4EEE-C917-CDE2F38B7C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9543535" y="4037858"/>
            <a:ext cx="2335937" cy="1751953"/>
          </a:xfrm>
          <a:prstGeom prst="rect">
            <a:avLst/>
          </a:prstGeom>
        </p:spPr>
      </p:pic>
      <p:sp>
        <p:nvSpPr>
          <p:cNvPr id="11" name="テキスト ボックス 10">
            <a:extLst>
              <a:ext uri="{FF2B5EF4-FFF2-40B4-BE49-F238E27FC236}">
                <a16:creationId xmlns:a16="http://schemas.microsoft.com/office/drawing/2014/main" id="{7BE0CF93-BAF9-4618-D217-CC9B2FBB45C2}"/>
              </a:ext>
            </a:extLst>
          </p:cNvPr>
          <p:cNvSpPr txBox="1"/>
          <p:nvPr/>
        </p:nvSpPr>
        <p:spPr>
          <a:xfrm>
            <a:off x="9196878" y="6140033"/>
            <a:ext cx="2995122" cy="738664"/>
          </a:xfrm>
          <a:prstGeom prst="rect">
            <a:avLst/>
          </a:prstGeom>
          <a:noFill/>
        </p:spPr>
        <p:txBody>
          <a:bodyPr wrap="square">
            <a:spAutoFit/>
          </a:bodyPr>
          <a:lstStyle/>
          <a:p>
            <a:r>
              <a:rPr kumimoji="1" lang="ja-JP" altLang="en-US" sz="1400" dirty="0">
                <a:latin typeface="メイリオ" panose="020B0604030504040204" pitchFamily="50" charset="-128"/>
                <a:ea typeface="メイリオ" panose="020B0604030504040204" pitchFamily="50" charset="-128"/>
              </a:rPr>
              <a:t>総研大入学</a:t>
            </a:r>
            <a:r>
              <a:rPr kumimoji="1" lang="en-US" altLang="ja-JP" sz="1400" dirty="0">
                <a:latin typeface="メイリオ" panose="020B0604030504040204" pitchFamily="50" charset="-128"/>
                <a:ea typeface="メイリオ" panose="020B0604030504040204" pitchFamily="50" charset="-128"/>
              </a:rPr>
              <a:t>(2022.10) Pragya</a:t>
            </a:r>
            <a:r>
              <a:rPr kumimoji="1" lang="ja-JP" altLang="en-US" sz="1400" dirty="0">
                <a:latin typeface="メイリオ" panose="020B0604030504040204" pitchFamily="50" charset="-128"/>
                <a:ea typeface="メイリオ" panose="020B0604030504040204" pitchFamily="50" charset="-128"/>
              </a:rPr>
              <a:t>さん</a:t>
            </a:r>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err="1">
                <a:latin typeface="メイリオ" panose="020B0604030504040204" pitchFamily="50" charset="-128"/>
                <a:ea typeface="メイリオ" panose="020B0604030504040204" pitchFamily="50" charset="-128"/>
              </a:rPr>
              <a:t>iCASA</a:t>
            </a:r>
            <a:r>
              <a:rPr kumimoji="1" lang="ja-JP" altLang="en-US" sz="1400" dirty="0">
                <a:latin typeface="メイリオ" panose="020B0604030504040204" pitchFamily="50" charset="-128"/>
                <a:ea typeface="メイリオ" panose="020B0604030504040204" pitchFamily="50" charset="-128"/>
              </a:rPr>
              <a:t>で超伝導空洞用の大電力</a:t>
            </a:r>
            <a:r>
              <a:rPr lang="ja-JP" altLang="en-US" sz="1400" dirty="0">
                <a:latin typeface="メイリオ" panose="020B0604030504040204" pitchFamily="50" charset="-128"/>
                <a:ea typeface="メイリオ" panose="020B0604030504040204" pitchFamily="50" charset="-128"/>
              </a:rPr>
              <a:t>入力カプラー開発。</a:t>
            </a:r>
            <a:endParaRPr lang="ja-JP" altLang="en-US" sz="1400" dirty="0"/>
          </a:p>
        </p:txBody>
      </p:sp>
      <p:sp>
        <p:nvSpPr>
          <p:cNvPr id="12" name="テキスト ボックス 11">
            <a:extLst>
              <a:ext uri="{FF2B5EF4-FFF2-40B4-BE49-F238E27FC236}">
                <a16:creationId xmlns:a16="http://schemas.microsoft.com/office/drawing/2014/main" id="{B5523BDB-5902-3C6C-B6A1-4CBF16F74485}"/>
              </a:ext>
            </a:extLst>
          </p:cNvPr>
          <p:cNvSpPr txBox="1"/>
          <p:nvPr/>
        </p:nvSpPr>
        <p:spPr>
          <a:xfrm>
            <a:off x="1563104" y="6280272"/>
            <a:ext cx="6822702" cy="646331"/>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KEK</a:t>
            </a:r>
            <a:r>
              <a:rPr kumimoji="1" lang="ja-JP" altLang="en-US" dirty="0">
                <a:latin typeface="メイリオ" panose="020B0604030504040204" pitchFamily="50" charset="-128"/>
                <a:ea typeface="メイリオ" panose="020B0604030504040204" pitchFamily="50" charset="-128"/>
              </a:rPr>
              <a:t>の加速器博士研究員の公募</a:t>
            </a:r>
            <a:r>
              <a:rPr kumimoji="1" lang="en-US" altLang="ja-JP" dirty="0">
                <a:latin typeface="メイリオ" panose="020B0604030504040204" pitchFamily="50" charset="-128"/>
                <a:ea typeface="メイリオ" panose="020B0604030504040204" pitchFamily="50" charset="-128"/>
              </a:rPr>
              <a:t>(2025</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12</a:t>
            </a:r>
            <a:r>
              <a:rPr kumimoji="1" lang="ja-JP" altLang="en-US" dirty="0">
                <a:latin typeface="メイリオ" panose="020B0604030504040204" pitchFamily="50" charset="-128"/>
                <a:ea typeface="メイリオ" panose="020B0604030504040204" pitchFamily="50" charset="-128"/>
              </a:rPr>
              <a:t>月</a:t>
            </a:r>
            <a:r>
              <a:rPr kumimoji="1" lang="en-US" altLang="ja-JP" dirty="0">
                <a:latin typeface="メイリオ" panose="020B0604030504040204" pitchFamily="50" charset="-128"/>
                <a:ea typeface="メイリオ" panose="020B0604030504040204" pitchFamily="50" charset="-128"/>
              </a:rPr>
              <a:t>24</a:t>
            </a:r>
            <a:r>
              <a:rPr kumimoji="1" lang="ja-JP" altLang="en-US" dirty="0">
                <a:latin typeface="メイリオ" panose="020B0604030504040204" pitchFamily="50" charset="-128"/>
                <a:ea typeface="メイリオ" panose="020B0604030504040204" pitchFamily="50" charset="-128"/>
              </a:rPr>
              <a:t>日　正午必着</a:t>
            </a:r>
            <a:r>
              <a:rPr kumimoji="1" lang="en-US" altLang="ja-JP" dirty="0">
                <a:latin typeface="メイリオ" panose="020B0604030504040204" pitchFamily="50" charset="-128"/>
                <a:ea typeface="メイリオ" panose="020B0604030504040204" pitchFamily="50" charset="-128"/>
              </a:rPr>
              <a:t>)</a:t>
            </a:r>
          </a:p>
          <a:p>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加速器</a:t>
            </a:r>
            <a:r>
              <a:rPr kumimoji="1" lang="en-US" altLang="ja-JP" dirty="0">
                <a:latin typeface="メイリオ" panose="020B0604030504040204" pitchFamily="50" charset="-128"/>
                <a:ea typeface="メイリオ" panose="020B0604030504040204" pitchFamily="50" charset="-128"/>
              </a:rPr>
              <a:t>25-3) https://www.kek.jp/ja/career/accl25-3j</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14692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871FB3-8AF2-082E-5A83-104C492BAB87}"/>
              </a:ext>
            </a:extLst>
          </p:cNvPr>
          <p:cNvSpPr>
            <a:spLocks noGrp="1"/>
          </p:cNvSpPr>
          <p:nvPr>
            <p:ph type="title"/>
          </p:nvPr>
        </p:nvSpPr>
        <p:spPr>
          <a:xfrm>
            <a:off x="5527971" y="204553"/>
            <a:ext cx="1577680" cy="500303"/>
          </a:xfrm>
        </p:spPr>
        <p:txBody>
          <a:bodyPr/>
          <a:lstStyle/>
          <a:p>
            <a:r>
              <a:rPr kumimoji="1" lang="ja-JP" altLang="en-US" dirty="0"/>
              <a:t>教科書</a:t>
            </a:r>
          </a:p>
        </p:txBody>
      </p:sp>
      <p:sp>
        <p:nvSpPr>
          <p:cNvPr id="3" name="スライド番号プレースホルダー 2">
            <a:extLst>
              <a:ext uri="{FF2B5EF4-FFF2-40B4-BE49-F238E27FC236}">
                <a16:creationId xmlns:a16="http://schemas.microsoft.com/office/drawing/2014/main" id="{A24D557D-3295-A845-3E89-830143897704}"/>
              </a:ext>
            </a:extLst>
          </p:cNvPr>
          <p:cNvSpPr>
            <a:spLocks noGrp="1"/>
          </p:cNvSpPr>
          <p:nvPr>
            <p:ph type="sldNum" sz="quarter" idx="4"/>
          </p:nvPr>
        </p:nvSpPr>
        <p:spPr/>
        <p:txBody>
          <a:bodyPr/>
          <a:lstStyle/>
          <a:p>
            <a:fld id="{AAB6FA28-7AEC-3F43-9C2D-3DB969CFEC6A}" type="slidenum">
              <a:rPr lang="en-US" smtClean="0"/>
              <a:pPr/>
              <a:t>41</a:t>
            </a:fld>
            <a:endParaRPr lang="en-US"/>
          </a:p>
        </p:txBody>
      </p:sp>
      <p:sp>
        <p:nvSpPr>
          <p:cNvPr id="15" name="テキスト ボックス 14">
            <a:extLst>
              <a:ext uri="{FF2B5EF4-FFF2-40B4-BE49-F238E27FC236}">
                <a16:creationId xmlns:a16="http://schemas.microsoft.com/office/drawing/2014/main" id="{272BFF34-154C-524D-8E86-E2F5135904E5}"/>
              </a:ext>
            </a:extLst>
          </p:cNvPr>
          <p:cNvSpPr txBox="1"/>
          <p:nvPr/>
        </p:nvSpPr>
        <p:spPr>
          <a:xfrm>
            <a:off x="1041688" y="1219840"/>
            <a:ext cx="9397711" cy="5909310"/>
          </a:xfrm>
          <a:prstGeom prst="rect">
            <a:avLst/>
          </a:prstGeom>
          <a:noFill/>
        </p:spPr>
        <p:txBody>
          <a:bodyPr wrap="square">
            <a:spAutoFit/>
          </a:bodyPr>
          <a:lstStyle/>
          <a:p>
            <a:pPr lvl="1" eaLnBrk="1" hangingPunct="1">
              <a:lnSpc>
                <a:spcPct val="80000"/>
              </a:lnSpc>
            </a:pPr>
            <a:r>
              <a:rPr lang="ja-JP" altLang="en-US" sz="1800" dirty="0"/>
              <a:t>全体：</a:t>
            </a:r>
            <a:endParaRPr lang="en-US" altLang="ja-JP" sz="1800" dirty="0"/>
          </a:p>
          <a:p>
            <a:pPr lvl="1" eaLnBrk="1" hangingPunct="1">
              <a:lnSpc>
                <a:spcPct val="80000"/>
              </a:lnSpc>
            </a:pPr>
            <a:endParaRPr lang="en-US" altLang="ja-JP" dirty="0"/>
          </a:p>
          <a:p>
            <a:pPr lvl="1" eaLnBrk="1" hangingPunct="1">
              <a:lnSpc>
                <a:spcPct val="80000"/>
              </a:lnSpc>
            </a:pPr>
            <a:r>
              <a:rPr lang="ja-JP" altLang="en-US" sz="1800" dirty="0"/>
              <a:t>高エネルギー加速器セミナー </a:t>
            </a:r>
            <a:r>
              <a:rPr lang="en-US" altLang="ja-JP" sz="1800" dirty="0"/>
              <a:t>OHO (</a:t>
            </a:r>
            <a:r>
              <a:rPr lang="ja-JP" altLang="en-US" sz="1800" dirty="0"/>
              <a:t>日本語</a:t>
            </a:r>
            <a:r>
              <a:rPr lang="en-US" altLang="ja-JP" sz="1800" dirty="0"/>
              <a:t>). online </a:t>
            </a:r>
            <a:r>
              <a:rPr lang="ja-JP" altLang="en-US" sz="1800" dirty="0"/>
              <a:t>閲覧可能 → </a:t>
            </a:r>
            <a:r>
              <a:rPr lang="en-US" altLang="ja-JP" sz="1800" dirty="0">
                <a:hlinkClick r:id="rId2"/>
              </a:rPr>
              <a:t>http://accwww2.kek.jp/oho/OHOtxt4.html</a:t>
            </a:r>
            <a:endParaRPr lang="en-US" altLang="ja-JP" sz="1800" dirty="0"/>
          </a:p>
          <a:p>
            <a:pPr lvl="1" eaLnBrk="1" hangingPunct="1">
              <a:lnSpc>
                <a:spcPct val="80000"/>
              </a:lnSpc>
            </a:pPr>
            <a:endParaRPr lang="en-US" altLang="ja-JP" sz="1800" dirty="0"/>
          </a:p>
          <a:p>
            <a:pPr lvl="1" eaLnBrk="1" hangingPunct="1">
              <a:lnSpc>
                <a:spcPct val="80000"/>
              </a:lnSpc>
            </a:pPr>
            <a:r>
              <a:rPr lang="ja-JP" altLang="en-US" sz="1800" dirty="0"/>
              <a:t>ビーム物理</a:t>
            </a:r>
            <a:endParaRPr lang="en-US" altLang="ja-JP" sz="1800" dirty="0"/>
          </a:p>
          <a:p>
            <a:pPr lvl="1" eaLnBrk="1" hangingPunct="1">
              <a:lnSpc>
                <a:spcPct val="80000"/>
              </a:lnSpc>
            </a:pPr>
            <a:endParaRPr lang="en-US" altLang="ja-JP" dirty="0"/>
          </a:p>
          <a:p>
            <a:pPr lvl="1" eaLnBrk="1" hangingPunct="1">
              <a:lnSpc>
                <a:spcPct val="80000"/>
              </a:lnSpc>
            </a:pPr>
            <a:r>
              <a:rPr lang="en-US" altLang="ja-JP" sz="1800" dirty="0" err="1"/>
              <a:t>S.Y.Lee</a:t>
            </a:r>
            <a:r>
              <a:rPr lang="en-US" altLang="ja-JP" sz="1800" dirty="0"/>
              <a:t>: Accelerator Physics, World Scientific, 2004. </a:t>
            </a:r>
            <a:r>
              <a:rPr lang="ja-JP" altLang="en-US" sz="1800" dirty="0"/>
              <a:t>→ </a:t>
            </a:r>
            <a:r>
              <a:rPr lang="en-US" altLang="ja-JP" sz="1800" dirty="0">
                <a:hlinkClick r:id="rId3"/>
              </a:rPr>
              <a:t>https://books.google.co.jp/books?id=VTc8Sdld5S8C&amp;printsec=frontcover&amp;dq=accelerator+physics+lee&amp;hl=ja&amp;ei=31bOTPOYJ42lcbac7dMO&amp;sa=X&amp;oi=book_result&amp;ct=result#v=onepage&amp;q&amp;f=false</a:t>
            </a:r>
            <a:endParaRPr lang="en-US" altLang="ja-JP" sz="1800" dirty="0"/>
          </a:p>
          <a:p>
            <a:pPr lvl="1" eaLnBrk="1" hangingPunct="1">
              <a:lnSpc>
                <a:spcPct val="80000"/>
              </a:lnSpc>
            </a:pPr>
            <a:endParaRPr lang="en-US" altLang="ja-JP" sz="1800" dirty="0"/>
          </a:p>
          <a:p>
            <a:pPr lvl="1" eaLnBrk="1" hangingPunct="1">
              <a:lnSpc>
                <a:spcPct val="80000"/>
              </a:lnSpc>
            </a:pPr>
            <a:r>
              <a:rPr lang="en-US" altLang="ja-JP" sz="1800" dirty="0" err="1"/>
              <a:t>D.Edwards</a:t>
            </a:r>
            <a:r>
              <a:rPr lang="en-US" altLang="ja-JP" sz="1800" dirty="0"/>
              <a:t> and </a:t>
            </a:r>
            <a:r>
              <a:rPr lang="en-US" altLang="ja-JP" sz="1800" dirty="0" err="1"/>
              <a:t>M.Syphers</a:t>
            </a:r>
            <a:r>
              <a:rPr lang="en-US" altLang="ja-JP" sz="1800" dirty="0"/>
              <a:t>: AIP Conf. Proc. 184, 1989, American Institute of Physics </a:t>
            </a:r>
            <a:r>
              <a:rPr lang="ja-JP" altLang="en-US" sz="1800" dirty="0"/>
              <a:t>→ </a:t>
            </a:r>
            <a:r>
              <a:rPr lang="en-US" altLang="ja-JP" sz="1800" dirty="0">
                <a:hlinkClick r:id="rId4"/>
              </a:rPr>
              <a:t>http://scitation.aip.org/content/aip/proceeding/aipcp/10.1063/1.38066;jsessionid=xlEo7HyrcW4jjcXLvsYaGQg8.x-aip-live-03</a:t>
            </a:r>
            <a:endParaRPr lang="en-US" altLang="ja-JP" sz="1800" dirty="0"/>
          </a:p>
          <a:p>
            <a:pPr lvl="1" eaLnBrk="1" hangingPunct="1">
              <a:lnSpc>
                <a:spcPct val="80000"/>
              </a:lnSpc>
            </a:pPr>
            <a:endParaRPr lang="en-US" altLang="ja-JP" sz="1800" dirty="0"/>
          </a:p>
          <a:p>
            <a:pPr lvl="1" eaLnBrk="1" hangingPunct="1">
              <a:lnSpc>
                <a:spcPct val="80000"/>
              </a:lnSpc>
            </a:pPr>
            <a:r>
              <a:rPr lang="en-US" altLang="ja-JP" sz="1800" dirty="0" err="1"/>
              <a:t>H.Wiedemann</a:t>
            </a:r>
            <a:r>
              <a:rPr lang="en-US" altLang="ja-JP" sz="1800" dirty="0"/>
              <a:t>: Particle Accelerator Physics, Springer Verlag, 1993. </a:t>
            </a:r>
            <a:r>
              <a:rPr lang="ja-JP" altLang="en-US" sz="1800" dirty="0"/>
              <a:t>→ </a:t>
            </a:r>
            <a:r>
              <a:rPr lang="en-US" altLang="ja-JP" sz="1800" dirty="0">
                <a:hlinkClick r:id="rId5"/>
              </a:rPr>
              <a:t>http://ph381.edu.physics.uoc.gr/Particle_Accelerator_Physics.pdf</a:t>
            </a:r>
            <a:endParaRPr lang="en-US" altLang="ja-JP" sz="1800" dirty="0"/>
          </a:p>
          <a:p>
            <a:pPr lvl="1" eaLnBrk="1" hangingPunct="1">
              <a:lnSpc>
                <a:spcPct val="80000"/>
              </a:lnSpc>
            </a:pPr>
            <a:endParaRPr lang="en-US" altLang="ja-JP" dirty="0"/>
          </a:p>
          <a:p>
            <a:pPr lvl="1" eaLnBrk="1" hangingPunct="1">
              <a:lnSpc>
                <a:spcPct val="80000"/>
              </a:lnSpc>
            </a:pPr>
            <a:r>
              <a:rPr lang="ja-JP" altLang="en-US" sz="1800" dirty="0"/>
              <a:t>超伝導空洞</a:t>
            </a:r>
            <a:endParaRPr lang="en-US" altLang="ja-JP" sz="1800" dirty="0"/>
          </a:p>
          <a:p>
            <a:pPr lvl="1" eaLnBrk="1" hangingPunct="1">
              <a:lnSpc>
                <a:spcPct val="80000"/>
              </a:lnSpc>
            </a:pPr>
            <a:endParaRPr lang="en-US" altLang="ja-JP" dirty="0"/>
          </a:p>
          <a:p>
            <a:pPr lvl="1" eaLnBrk="1" hangingPunct="1">
              <a:lnSpc>
                <a:spcPct val="80000"/>
              </a:lnSpc>
            </a:pPr>
            <a:r>
              <a:rPr lang="en-US" altLang="ja-JP" sz="1800" dirty="0"/>
              <a:t>Hasan </a:t>
            </a:r>
            <a:r>
              <a:rPr lang="en-US" altLang="ja-JP" sz="1800" dirty="0" err="1"/>
              <a:t>Padamsee</a:t>
            </a:r>
            <a:r>
              <a:rPr lang="en-US" altLang="ja-JP" sz="1800" dirty="0"/>
              <a:t>: </a:t>
            </a:r>
          </a:p>
          <a:p>
            <a:pPr lvl="1" eaLnBrk="1" hangingPunct="1">
              <a:lnSpc>
                <a:spcPct val="80000"/>
              </a:lnSpc>
            </a:pPr>
            <a:r>
              <a:rPr lang="en-US" altLang="ja-JP" sz="1800" dirty="0"/>
              <a:t>Superconducting Radiofrequency Technology for Accelerators</a:t>
            </a:r>
          </a:p>
          <a:p>
            <a:pPr lvl="1" eaLnBrk="1" hangingPunct="1">
              <a:lnSpc>
                <a:spcPct val="80000"/>
              </a:lnSpc>
            </a:pPr>
            <a:endParaRPr lang="en-US" altLang="ja-JP" sz="2000" dirty="0"/>
          </a:p>
          <a:p>
            <a:pPr lvl="1" eaLnBrk="1" hangingPunct="1">
              <a:lnSpc>
                <a:spcPct val="80000"/>
              </a:lnSpc>
            </a:pPr>
            <a:endParaRPr lang="en-US" altLang="ja-JP" sz="2000" dirty="0"/>
          </a:p>
        </p:txBody>
      </p:sp>
    </p:spTree>
    <p:extLst>
      <p:ext uri="{BB962C8B-B14F-4D97-AF65-F5344CB8AC3E}">
        <p14:creationId xmlns:p14="http://schemas.microsoft.com/office/powerpoint/2010/main" val="6926440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8231" y="66538"/>
            <a:ext cx="10515600" cy="699660"/>
          </a:xfrm>
        </p:spPr>
        <p:txBody>
          <a:bodyPr>
            <a:normAutofit fontScale="90000"/>
          </a:bodyPr>
          <a:lstStyle/>
          <a:p>
            <a:pPr algn="ctr"/>
            <a:r>
              <a:rPr lang="en-US" altLang="ja-JP" b="1" dirty="0">
                <a:latin typeface="メイリオ" panose="020B0604030504040204" pitchFamily="50" charset="-128"/>
                <a:ea typeface="メイリオ" panose="020B0604030504040204" pitchFamily="50" charset="-128"/>
              </a:rPr>
              <a:t>KEK</a:t>
            </a:r>
            <a:r>
              <a:rPr lang="ja-JP" altLang="en-US" b="1" dirty="0">
                <a:latin typeface="メイリオ" panose="020B0604030504040204" pitchFamily="50" charset="-128"/>
                <a:ea typeface="メイリオ" panose="020B0604030504040204" pitchFamily="50" charset="-128"/>
              </a:rPr>
              <a:t> </a:t>
            </a:r>
            <a:r>
              <a:rPr lang="en-US" altLang="ja-JP" b="1" dirty="0">
                <a:latin typeface="メイリオ" panose="020B0604030504040204" pitchFamily="50" charset="-128"/>
                <a:ea typeface="メイリオ" panose="020B0604030504040204" pitchFamily="50" charset="-128"/>
              </a:rPr>
              <a:t>ITN</a:t>
            </a:r>
            <a:r>
              <a:rPr lang="ja-JP" altLang="en-US" b="1" dirty="0">
                <a:latin typeface="メイリオ" panose="020B0604030504040204" pitchFamily="50" charset="-128"/>
                <a:ea typeface="メイリオ" panose="020B0604030504040204" pitchFamily="50" charset="-128"/>
              </a:rPr>
              <a:t>メンバーと謝辞</a:t>
            </a:r>
            <a:endParaRPr kumimoji="1" lang="ja-JP" altLang="en-US" b="1"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9322605" y="6456798"/>
            <a:ext cx="28448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B4356179-C135-4594-A06C-936E7DF3B214}" type="slidenum">
              <a:rPr lang="ja-JP" altLang="en-US" smtClean="0"/>
              <a:pPr>
                <a:defRPr/>
              </a:pPr>
              <a:t>42</a:t>
            </a:fld>
            <a:endParaRPr lang="en-US" dirty="0"/>
          </a:p>
        </p:txBody>
      </p:sp>
      <p:sp>
        <p:nvSpPr>
          <p:cNvPr id="6" name="テキスト ボックス 5">
            <a:extLst>
              <a:ext uri="{FF2B5EF4-FFF2-40B4-BE49-F238E27FC236}">
                <a16:creationId xmlns:a16="http://schemas.microsoft.com/office/drawing/2014/main" id="{AB010681-5653-7AE9-EE73-608EE21482C0}"/>
              </a:ext>
            </a:extLst>
          </p:cNvPr>
          <p:cNvSpPr txBox="1"/>
          <p:nvPr/>
        </p:nvSpPr>
        <p:spPr>
          <a:xfrm>
            <a:off x="6550208" y="4563385"/>
            <a:ext cx="4751581" cy="584775"/>
          </a:xfrm>
          <a:prstGeom prst="rect">
            <a:avLst/>
          </a:prstGeom>
          <a:noFill/>
        </p:spPr>
        <p:txBody>
          <a:bodyPr wrap="square" rtlCol="0">
            <a:spAutoFit/>
          </a:bodyPr>
          <a:lstStyle/>
          <a:p>
            <a:r>
              <a:rPr kumimoji="1" lang="en-US" altLang="ja-JP" sz="1600" dirty="0" err="1">
                <a:latin typeface="Arial" panose="020B0604020202020204" pitchFamily="34" charset="0"/>
                <a:ea typeface="メイリオ" panose="020B0604030504040204" pitchFamily="50" charset="-128"/>
                <a:cs typeface="Arial" panose="020B0604020202020204" pitchFamily="34" charset="0"/>
              </a:rPr>
              <a:t>iCASA</a:t>
            </a:r>
            <a:r>
              <a:rPr kumimoji="1" lang="ja-JP" altLang="en-US" sz="1600" dirty="0">
                <a:latin typeface="Arial" panose="020B0604020202020204" pitchFamily="34" charset="0"/>
                <a:ea typeface="メイリオ" panose="020B0604030504040204" pitchFamily="50" charset="-128"/>
                <a:cs typeface="Arial" panose="020B0604020202020204" pitchFamily="34" charset="0"/>
              </a:rPr>
              <a:t>メンバーを中心とした現在の</a:t>
            </a:r>
            <a:r>
              <a:rPr kumimoji="1" lang="en-US" altLang="ja-JP" sz="1600" dirty="0">
                <a:latin typeface="Arial" panose="020B0604020202020204" pitchFamily="34" charset="0"/>
                <a:ea typeface="メイリオ" panose="020B0604030504040204" pitchFamily="50" charset="-128"/>
                <a:cs typeface="Arial" panose="020B0604020202020204" pitchFamily="34" charset="0"/>
              </a:rPr>
              <a:t>KEK</a:t>
            </a:r>
            <a:r>
              <a:rPr kumimoji="1" lang="ja-JP" altLang="en-US" sz="1600" dirty="0">
                <a:latin typeface="Arial" panose="020B0604020202020204" pitchFamily="34" charset="0"/>
                <a:ea typeface="メイリオ" panose="020B0604030504040204" pitchFamily="50" charset="-128"/>
                <a:cs typeface="Arial" panose="020B0604020202020204" pitchFamily="34" charset="0"/>
              </a:rPr>
              <a:t>の</a:t>
            </a:r>
            <a:r>
              <a:rPr kumimoji="1" lang="en-US" altLang="ja-JP" sz="1600" dirty="0">
                <a:latin typeface="Arial" panose="020B0604020202020204" pitchFamily="34" charset="0"/>
                <a:ea typeface="メイリオ" panose="020B0604030504040204" pitchFamily="50" charset="-128"/>
                <a:cs typeface="Arial" panose="020B0604020202020204" pitchFamily="34" charset="0"/>
              </a:rPr>
              <a:t>ILC</a:t>
            </a:r>
            <a:r>
              <a:rPr kumimoji="1" lang="ja-JP" altLang="en-US" sz="1600" dirty="0">
                <a:latin typeface="Arial" panose="020B0604020202020204" pitchFamily="34" charset="0"/>
                <a:ea typeface="メイリオ" panose="020B0604030504040204" pitchFamily="50" charset="-128"/>
                <a:cs typeface="Arial" panose="020B0604020202020204" pitchFamily="34" charset="0"/>
              </a:rPr>
              <a:t>開発メンバー</a:t>
            </a:r>
            <a:r>
              <a:rPr kumimoji="1" lang="en-US" altLang="ja-JP" sz="1600" dirty="0">
                <a:latin typeface="Arial" panose="020B0604020202020204" pitchFamily="34" charset="0"/>
                <a:ea typeface="メイリオ" panose="020B0604030504040204" pitchFamily="50" charset="-128"/>
                <a:cs typeface="Arial" panose="020B0604020202020204" pitchFamily="34" charset="0"/>
              </a:rPr>
              <a:t>(+α)  (picture on 2025.April)</a:t>
            </a:r>
          </a:p>
        </p:txBody>
      </p:sp>
      <p:pic>
        <p:nvPicPr>
          <p:cNvPr id="10" name="図 9" descr="屋内, 人, 天井, 民衆 が含まれている画像&#10;&#10;AI によって生成されたコンテンツは間違っている可能性があります。">
            <a:extLst>
              <a:ext uri="{FF2B5EF4-FFF2-40B4-BE49-F238E27FC236}">
                <a16:creationId xmlns:a16="http://schemas.microsoft.com/office/drawing/2014/main" id="{B091B6DE-82E4-4660-0932-E3F5BB4083DA}"/>
              </a:ext>
            </a:extLst>
          </p:cNvPr>
          <p:cNvPicPr>
            <a:picLocks noChangeAspect="1"/>
          </p:cNvPicPr>
          <p:nvPr/>
        </p:nvPicPr>
        <p:blipFill>
          <a:blip r:embed="rId2"/>
          <a:stretch>
            <a:fillRect/>
          </a:stretch>
        </p:blipFill>
        <p:spPr>
          <a:xfrm>
            <a:off x="6323111" y="766198"/>
            <a:ext cx="4989086" cy="3741815"/>
          </a:xfrm>
          <a:prstGeom prst="rect">
            <a:avLst/>
          </a:prstGeom>
        </p:spPr>
      </p:pic>
      <p:sp>
        <p:nvSpPr>
          <p:cNvPr id="5" name="テキスト ボックス 4">
            <a:extLst>
              <a:ext uri="{FF2B5EF4-FFF2-40B4-BE49-F238E27FC236}">
                <a16:creationId xmlns:a16="http://schemas.microsoft.com/office/drawing/2014/main" id="{63F697EB-8571-024A-0283-96D99395A233}"/>
              </a:ext>
            </a:extLst>
          </p:cNvPr>
          <p:cNvSpPr txBox="1"/>
          <p:nvPr/>
        </p:nvSpPr>
        <p:spPr>
          <a:xfrm>
            <a:off x="503185" y="719819"/>
            <a:ext cx="5416112" cy="4247317"/>
          </a:xfrm>
          <a:prstGeom prst="rect">
            <a:avLst/>
          </a:prstGeom>
          <a:noFill/>
        </p:spPr>
        <p:txBody>
          <a:bodyPr wrap="square" rtlCol="0">
            <a:spAutoFit/>
          </a:bodyPr>
          <a:lstStyle/>
          <a:p>
            <a:r>
              <a:rPr kumimoji="1" lang="en-US" altLang="ja-JP" u="sng" dirty="0">
                <a:latin typeface="メイリオ" panose="020B0604030504040204" pitchFamily="50" charset="-128"/>
                <a:ea typeface="メイリオ" panose="020B0604030504040204" pitchFamily="50" charset="-128"/>
              </a:rPr>
              <a:t>KEK</a:t>
            </a:r>
            <a:r>
              <a:rPr kumimoji="1" lang="ja-JP" altLang="en-US" u="sng" dirty="0">
                <a:latin typeface="メイリオ" panose="020B0604030504040204" pitchFamily="50" charset="-128"/>
                <a:ea typeface="メイリオ" panose="020B0604030504040204" pitchFamily="50" charset="-128"/>
              </a:rPr>
              <a:t> </a:t>
            </a:r>
            <a:r>
              <a:rPr kumimoji="1" lang="en-US" altLang="ja-JP" u="sng" dirty="0">
                <a:latin typeface="メイリオ" panose="020B0604030504040204" pitchFamily="50" charset="-128"/>
                <a:ea typeface="メイリオ" panose="020B0604030504040204" pitchFamily="50" charset="-128"/>
              </a:rPr>
              <a:t>ITN</a:t>
            </a:r>
            <a:r>
              <a:rPr kumimoji="1" lang="ja-JP" altLang="en-US" u="sng" dirty="0">
                <a:latin typeface="メイリオ" panose="020B0604030504040204" pitchFamily="50" charset="-128"/>
                <a:ea typeface="メイリオ" panose="020B0604030504040204" pitchFamily="50" charset="-128"/>
              </a:rPr>
              <a:t>メンバー</a:t>
            </a:r>
            <a:r>
              <a:rPr kumimoji="1" lang="en-US" altLang="ja-JP" u="sng" dirty="0">
                <a:latin typeface="メイリオ" panose="020B0604030504040204" pitchFamily="50" charset="-128"/>
                <a:ea typeface="メイリオ" panose="020B0604030504040204" pitchFamily="50" charset="-128"/>
              </a:rPr>
              <a:t>(2025</a:t>
            </a:r>
            <a:r>
              <a:rPr kumimoji="1" lang="ja-JP" altLang="en-US" u="sng" dirty="0">
                <a:latin typeface="メイリオ" panose="020B0604030504040204" pitchFamily="50" charset="-128"/>
                <a:ea typeface="メイリオ" panose="020B0604030504040204" pitchFamily="50" charset="-128"/>
              </a:rPr>
              <a:t>年度現在</a:t>
            </a:r>
            <a:r>
              <a:rPr kumimoji="1" lang="en-US" altLang="ja-JP" u="sng" dirty="0">
                <a:latin typeface="メイリオ" panose="020B0604030504040204" pitchFamily="50" charset="-128"/>
                <a:ea typeface="メイリオ" panose="020B0604030504040204" pitchFamily="50" charset="-128"/>
              </a:rPr>
              <a:t>)</a:t>
            </a:r>
          </a:p>
          <a:p>
            <a:r>
              <a:rPr kumimoji="1" lang="ja-JP" altLang="en-US" dirty="0">
                <a:latin typeface="メイリオ" panose="020B0604030504040204" pitchFamily="50" charset="-128"/>
                <a:ea typeface="メイリオ" panose="020B0604030504040204" pitchFamily="50" charset="-128"/>
              </a:rPr>
              <a:t>  阪井 寛志、梅森 健成、佐伯 学行、山本 康史、道園 真一郎、山本 明、オメット マチュー、道前 武、山田 智宏、片山 領、井藤 隼人、荒木 隼人、有本 靖、植木 竜一、クマール アシーシ、シャナブ サフワン、原 隆文、後藤 剛喜、新井 宇宙、江木昌人、加古永治、久保毅幸、荒川 大、片桐 広明、松本利広、中島 啓光、明本 光生、松本 修二、三浦 孝子、中西 功太、原　和文、清水 洋孝、仲井 浩孝、本間 輝也、平木 雅彦</a:t>
            </a:r>
            <a:r>
              <a:rPr kumimoji="1" lang="ja-JP" altLang="en-US">
                <a:latin typeface="メイリオ" panose="020B0604030504040204" pitchFamily="50" charset="-128"/>
                <a:ea typeface="メイリオ" panose="020B0604030504040204" pitchFamily="50" charset="-128"/>
              </a:rPr>
              <a:t>、渡辺 勇一</a:t>
            </a:r>
            <a:r>
              <a:rPr kumimoji="1" lang="ja-JP" altLang="en-US" dirty="0">
                <a:latin typeface="メイリオ" panose="020B0604030504040204" pitchFamily="50" charset="-128"/>
                <a:ea typeface="メイリオ" panose="020B0604030504040204" pitchFamily="50" charset="-128"/>
              </a:rPr>
              <a:t>、照沼 信浩、奥木 敏行、阿部 優樹、荒木 栄、アリセフ アレクサンダー、久保 浄、倉田 正和、黒田 茂、中村 英滋、ポポフ コンスタンテイン、榎本 嘉範 、福田 将史、</a:t>
            </a:r>
            <a:r>
              <a:rPr kumimoji="1" lang="en-US" altLang="ja-JP"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森川 祐、佐藤 幹、横谷 馨、リジャブバジパイ、エリックビクルンド、結束汐織</a:t>
            </a:r>
          </a:p>
        </p:txBody>
      </p:sp>
      <p:sp>
        <p:nvSpPr>
          <p:cNvPr id="7" name="テキスト ボックス 6">
            <a:extLst>
              <a:ext uri="{FF2B5EF4-FFF2-40B4-BE49-F238E27FC236}">
                <a16:creationId xmlns:a16="http://schemas.microsoft.com/office/drawing/2014/main" id="{77942D98-4163-877F-330D-90B622D24B21}"/>
              </a:ext>
            </a:extLst>
          </p:cNvPr>
          <p:cNvSpPr txBox="1"/>
          <p:nvPr/>
        </p:nvSpPr>
        <p:spPr>
          <a:xfrm>
            <a:off x="1099814" y="5190707"/>
            <a:ext cx="10446593" cy="1631216"/>
          </a:xfrm>
          <a:prstGeom prst="rect">
            <a:avLst/>
          </a:prstGeom>
          <a:noFill/>
        </p:spPr>
        <p:txBody>
          <a:bodyPr wrap="square">
            <a:spAutoFit/>
          </a:bodyPr>
          <a:lstStyle/>
          <a:p>
            <a:pPr marL="342900" indent="-342900" algn="just">
              <a:spcAft>
                <a:spcPts val="0"/>
              </a:spcAft>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cs typeface="Arial" panose="020B0604020202020204" pitchFamily="34" charset="0"/>
              </a:rPr>
              <a:t>本研究は、文部科学省「将来加速器の性能向上に向けた重要要素技術開発」事業</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JPMXP1423812204</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の助成を受けたものです。 </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a:p>
            <a:pPr marL="342900" indent="-342900" algn="just">
              <a:spcAft>
                <a:spcPts val="0"/>
              </a:spcAft>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cs typeface="Arial" panose="020B0604020202020204" pitchFamily="34" charset="0"/>
              </a:rPr>
              <a:t>また本研究は一部、日米科学技術協力事業（高エネルギー物理学） </a:t>
            </a:r>
            <a:r>
              <a:rPr lang="en-US" altLang="ja-JP" sz="2000" dirty="0">
                <a:latin typeface="Arial" panose="020B0604020202020204" pitchFamily="34" charset="0"/>
                <a:cs typeface="Arial" panose="020B0604020202020204" pitchFamily="34" charset="0"/>
              </a:rPr>
              <a:t>(2022-19-3</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2025-04-3) </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のサポートを受け、開発が進められております。</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a:p>
            <a:pPr marL="342900" indent="-342900" algn="just">
              <a:spcAft>
                <a:spcPts val="0"/>
              </a:spcAft>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cs typeface="Arial" panose="020B0604020202020204" pitchFamily="34" charset="0"/>
              </a:rPr>
              <a:t>また</a:t>
            </a:r>
            <a:r>
              <a:rPr lang="en-US" altLang="ja-JP" sz="2000" dirty="0">
                <a:latin typeface="メイリオ" panose="020B0604030504040204" pitchFamily="50" charset="-128"/>
                <a:ea typeface="メイリオ" panose="020B0604030504040204" pitchFamily="50" charset="-128"/>
                <a:cs typeface="Arial" panose="020B0604020202020204" pitchFamily="34" charset="0"/>
              </a:rPr>
              <a:t>ITN</a:t>
            </a:r>
            <a:r>
              <a:rPr lang="ja-JP" altLang="en-US" sz="2000" dirty="0">
                <a:latin typeface="メイリオ" panose="020B0604030504040204" pitchFamily="50" charset="-128"/>
                <a:ea typeface="メイリオ" panose="020B0604030504040204" pitchFamily="50" charset="-128"/>
                <a:cs typeface="Arial" panose="020B0604020202020204" pitchFamily="34" charset="0"/>
              </a:rPr>
              <a:t>に関係する国内（大学、研究機関関係者）、国外の研究者に感謝いたします。</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p:txBody>
      </p:sp>
    </p:spTree>
    <p:extLst>
      <p:ext uri="{BB962C8B-B14F-4D97-AF65-F5344CB8AC3E}">
        <p14:creationId xmlns:p14="http://schemas.microsoft.com/office/powerpoint/2010/main" val="214398574"/>
      </p:ext>
    </p:extLst>
  </p:cSld>
  <p:clrMapOvr>
    <a:masterClrMapping/>
  </p:clrMapOvr>
  <mc:AlternateContent xmlns:mc="http://schemas.openxmlformats.org/markup-compatibility/2006" xmlns:p14="http://schemas.microsoft.com/office/powerpoint/2010/main">
    <mc:Choice Requires="p14">
      <p:transition spd="slow" p14:dur="2000" advTm="7113"/>
    </mc:Choice>
    <mc:Fallback xmlns="">
      <p:transition spd="slow" advTm="7113"/>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B0CADE-D74E-1490-1A7B-204EAD6C2C3A}"/>
              </a:ext>
            </a:extLst>
          </p:cNvPr>
          <p:cNvSpPr>
            <a:spLocks noGrp="1"/>
          </p:cNvSpPr>
          <p:nvPr>
            <p:ph type="title"/>
          </p:nvPr>
        </p:nvSpPr>
        <p:spPr>
          <a:xfrm>
            <a:off x="5410200" y="3263967"/>
            <a:ext cx="2031460" cy="821649"/>
          </a:xfrm>
        </p:spPr>
        <p:txBody>
          <a:bodyPr/>
          <a:lstStyle/>
          <a:p>
            <a:r>
              <a:rPr kumimoji="1" lang="en-US" altLang="ja-JP" dirty="0"/>
              <a:t>backup</a:t>
            </a:r>
            <a:endParaRPr kumimoji="1" lang="ja-JP" altLang="en-US" dirty="0"/>
          </a:p>
        </p:txBody>
      </p:sp>
      <p:sp>
        <p:nvSpPr>
          <p:cNvPr id="3" name="スライド番号プレースホルダー 2">
            <a:extLst>
              <a:ext uri="{FF2B5EF4-FFF2-40B4-BE49-F238E27FC236}">
                <a16:creationId xmlns:a16="http://schemas.microsoft.com/office/drawing/2014/main" id="{9D7FDBA6-8D46-1577-ADBF-E8E4FAB208D6}"/>
              </a:ext>
            </a:extLst>
          </p:cNvPr>
          <p:cNvSpPr>
            <a:spLocks noGrp="1"/>
          </p:cNvSpPr>
          <p:nvPr>
            <p:ph type="sldNum" sz="quarter" idx="4"/>
          </p:nvPr>
        </p:nvSpPr>
        <p:spPr/>
        <p:txBody>
          <a:bodyPr/>
          <a:lstStyle/>
          <a:p>
            <a:pPr algn="r"/>
            <a:fld id="{48F63A3B-78C7-47BE-AE5E-E10140E04643}" type="slidenum">
              <a:rPr lang="en-US" smtClean="0"/>
              <a:pPr algn="r"/>
              <a:t>43</a:t>
            </a:fld>
            <a:endParaRPr lang="en-US" dirty="0"/>
          </a:p>
        </p:txBody>
      </p:sp>
    </p:spTree>
    <p:extLst>
      <p:ext uri="{BB962C8B-B14F-4D97-AF65-F5344CB8AC3E}">
        <p14:creationId xmlns:p14="http://schemas.microsoft.com/office/powerpoint/2010/main" val="973127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4792" y="0"/>
            <a:ext cx="9328926" cy="657200"/>
          </a:xfrm>
        </p:spPr>
        <p:txBody>
          <a:bodyPr>
            <a:normAutofit/>
          </a:bodyPr>
          <a:lstStyle/>
          <a:p>
            <a:r>
              <a:rPr kumimoji="1" lang="ja-JP" altLang="en-US" sz="3200" dirty="0">
                <a:latin typeface="メイリオ" panose="020B0604030504040204" pitchFamily="50" charset="-128"/>
                <a:ea typeface="メイリオ" panose="020B0604030504040204" pitchFamily="50" charset="-128"/>
              </a:rPr>
              <a:t>１．加速器の歴史（</a:t>
            </a:r>
            <a:r>
              <a:rPr lang="en-US" altLang="ja-JP" sz="3200" dirty="0">
                <a:latin typeface="メイリオ" panose="020B0604030504040204" pitchFamily="50" charset="-128"/>
                <a:ea typeface="メイリオ" panose="020B0604030504040204" pitchFamily="50" charset="-128"/>
              </a:rPr>
              <a:t>1</a:t>
            </a:r>
            <a:r>
              <a:rPr kumimoji="1" lang="ja-JP" altLang="en-US" sz="3200" dirty="0">
                <a:latin typeface="メイリオ" panose="020B0604030504040204" pitchFamily="50" charset="-128"/>
                <a:ea typeface="メイリオ" panose="020B0604030504040204" pitchFamily="50" charset="-128"/>
              </a:rPr>
              <a:t>）（加速器の始まり）</a:t>
            </a:r>
          </a:p>
        </p:txBody>
      </p:sp>
      <p:sp>
        <p:nvSpPr>
          <p:cNvPr id="8" name="コンテンツ プレースホルダー 7"/>
          <p:cNvSpPr>
            <a:spLocks noGrp="1"/>
          </p:cNvSpPr>
          <p:nvPr>
            <p:ph idx="1"/>
          </p:nvPr>
        </p:nvSpPr>
        <p:spPr>
          <a:xfrm>
            <a:off x="729574" y="567360"/>
            <a:ext cx="10266977" cy="3523515"/>
          </a:xfrm>
          <a:solidFill>
            <a:srgbClr val="FFFFCC"/>
          </a:solidFill>
        </p:spPr>
        <p:txBody>
          <a:bodyPr>
            <a:normAutofit fontScale="70000" lnSpcReduction="20000"/>
          </a:bodyPr>
          <a:lstStyle/>
          <a:p>
            <a:r>
              <a:rPr lang="ja-JP" altLang="en-US" sz="2400" dirty="0">
                <a:latin typeface="メイリオ" panose="020B0604030504040204" pitchFamily="50" charset="-128"/>
                <a:ea typeface="メイリオ" panose="020B0604030504040204" pitchFamily="50" charset="-128"/>
              </a:rPr>
              <a:t>どこからが加速器の始まり</a:t>
            </a:r>
            <a:endParaRPr lang="en-US" altLang="ja-JP" sz="2400" dirty="0">
              <a:latin typeface="メイリオ" panose="020B0604030504040204" pitchFamily="50" charset="-128"/>
              <a:ea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rPr>
              <a:t>　</a:t>
            </a:r>
            <a:r>
              <a:rPr lang="en-US" altLang="ja-JP" sz="2400" dirty="0">
                <a:solidFill>
                  <a:srgbClr val="0000FF"/>
                </a:solidFill>
                <a:latin typeface="メイリオ" panose="020B0604030504040204" pitchFamily="50" charset="-128"/>
                <a:ea typeface="メイリオ" panose="020B0604030504040204" pitchFamily="50" charset="-128"/>
              </a:rPr>
              <a:t>1890</a:t>
            </a:r>
            <a:r>
              <a:rPr lang="ja-JP" altLang="en-US" sz="2400" dirty="0">
                <a:solidFill>
                  <a:srgbClr val="0000FF"/>
                </a:solidFill>
                <a:latin typeface="メイリオ" panose="020B0604030504040204" pitchFamily="50" charset="-128"/>
                <a:ea typeface="メイリオ" panose="020B0604030504040204" pitchFamily="50" charset="-128"/>
              </a:rPr>
              <a:t>年代</a:t>
            </a:r>
            <a:r>
              <a:rPr lang="ja-JP" altLang="en-US" sz="2400" dirty="0">
                <a:latin typeface="メイリオ" panose="020B0604030504040204" pitchFamily="50" charset="-128"/>
                <a:ea typeface="メイリオ" panose="020B0604030504040204" pitchFamily="50" charset="-128"/>
              </a:rPr>
              <a:t>：おそらく陰極管による実験 </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 </a:t>
            </a: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電子の発見</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 JJ</a:t>
            </a: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トムソン</a:t>
            </a:r>
            <a:endParaRPr lang="en-US" altLang="ja-JP" sz="2400" dirty="0">
              <a:latin typeface="メイリオ" panose="020B0604030504040204" pitchFamily="50" charset="-128"/>
              <a:ea typeface="メイリオ" panose="020B0604030504040204" pitchFamily="50" charset="-128"/>
            </a:endParaRPr>
          </a:p>
          <a:p>
            <a:r>
              <a:rPr lang="en-US" altLang="ja-JP" sz="2400" dirty="0">
                <a:solidFill>
                  <a:srgbClr val="0000FF"/>
                </a:solidFill>
                <a:latin typeface="メイリオ" panose="020B0604030504040204" pitchFamily="50" charset="-128"/>
                <a:ea typeface="メイリオ" panose="020B0604030504040204" pitchFamily="50" charset="-128"/>
              </a:rPr>
              <a:t>1905</a:t>
            </a:r>
            <a:r>
              <a:rPr lang="ja-JP" altLang="en-US" sz="2400" dirty="0">
                <a:solidFill>
                  <a:srgbClr val="0000FF"/>
                </a:solidFill>
                <a:latin typeface="メイリオ" panose="020B0604030504040204" pitchFamily="50" charset="-128"/>
                <a:ea typeface="メイリオ" panose="020B0604030504040204" pitchFamily="50" charset="-128"/>
              </a:rPr>
              <a:t>年：</a:t>
            </a:r>
            <a:r>
              <a:rPr lang="ja-JP" altLang="en-US" sz="2400" dirty="0">
                <a:latin typeface="メイリオ" panose="020B0604030504040204" pitchFamily="50" charset="-128"/>
                <a:ea typeface="メイリオ" panose="020B0604030504040204" pitchFamily="50" charset="-128"/>
              </a:rPr>
              <a:t>特殊相対性理論　（アインシュタイン）　：奇跡の年</a:t>
            </a:r>
            <a:endParaRPr lang="en-US" altLang="ja-JP" sz="2400" dirty="0">
              <a:latin typeface="メイリオ" panose="020B0604030504040204" pitchFamily="50" charset="-128"/>
              <a:ea typeface="メイリオ" panose="020B0604030504040204" pitchFamily="50" charset="-128"/>
            </a:endParaRPr>
          </a:p>
          <a:p>
            <a:r>
              <a:rPr lang="en-US" altLang="ja-JP" sz="2400" dirty="0">
                <a:solidFill>
                  <a:srgbClr val="0000FF"/>
                </a:solidFill>
                <a:latin typeface="メイリオ" panose="020B0604030504040204" pitchFamily="50" charset="-128"/>
                <a:ea typeface="メイリオ" panose="020B0604030504040204" pitchFamily="50" charset="-128"/>
              </a:rPr>
              <a:t>1911</a:t>
            </a:r>
            <a:r>
              <a:rPr lang="ja-JP" altLang="en-US" sz="2400" dirty="0">
                <a:solidFill>
                  <a:srgbClr val="0000FF"/>
                </a:solidFill>
                <a:latin typeface="メイリオ" panose="020B0604030504040204" pitchFamily="50" charset="-128"/>
                <a:ea typeface="メイリオ" panose="020B0604030504040204" pitchFamily="50" charset="-128"/>
              </a:rPr>
              <a:t>年</a:t>
            </a:r>
            <a:r>
              <a:rPr lang="ja-JP" altLang="en-US" sz="2400" dirty="0">
                <a:latin typeface="メイリオ" panose="020B0604030504040204" pitchFamily="50" charset="-128"/>
                <a:ea typeface="メイリオ" panose="020B0604030504040204" pitchFamily="50" charset="-128"/>
              </a:rPr>
              <a:t>　ラザフォード散乱による原子の構造の詳細がわかる。</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原子が原子核を中心に電子がまわっている構造。</a:t>
            </a:r>
            <a:endParaRPr lang="en-US" altLang="ja-JP" sz="2400" dirty="0">
              <a:latin typeface="メイリオ" panose="020B0604030504040204" pitchFamily="50" charset="-128"/>
              <a:ea typeface="メイリオ" panose="020B0604030504040204" pitchFamily="50" charset="-128"/>
              <a:sym typeface="Wingdings" panose="05000000000000000000" pitchFamily="2" charset="2"/>
            </a:endParaRPr>
          </a:p>
          <a:p>
            <a:pPr marL="0" indent="0">
              <a:buNone/>
            </a:pP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　　</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 </a:t>
            </a: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原子核の詳細な実験を行いたい。粒子を加速し、核変換実験へ。</a:t>
            </a:r>
            <a:endParaRPr lang="en-US" altLang="ja-JP" sz="2400" dirty="0">
              <a:latin typeface="メイリオ" panose="020B0604030504040204" pitchFamily="50" charset="-128"/>
              <a:ea typeface="メイリオ" panose="020B0604030504040204" pitchFamily="50" charset="-128"/>
              <a:sym typeface="Wingdings" panose="05000000000000000000" pitchFamily="2" charset="2"/>
            </a:endParaRPr>
          </a:p>
          <a:p>
            <a:r>
              <a:rPr lang="ja-JP" altLang="en-US" sz="2400" dirty="0">
                <a:solidFill>
                  <a:srgbClr val="FF0000"/>
                </a:solidFill>
                <a:latin typeface="メイリオ" panose="020B0604030504040204" pitchFamily="50" charset="-128"/>
                <a:ea typeface="メイリオ" panose="020B0604030504040204" pitchFamily="50" charset="-128"/>
              </a:rPr>
              <a:t>２つの静電加速器</a:t>
            </a:r>
            <a:endParaRPr lang="en-US" altLang="ja-JP" sz="2400" dirty="0">
              <a:solidFill>
                <a:srgbClr val="FF0000"/>
              </a:solidFill>
              <a:latin typeface="メイリオ" panose="020B0604030504040204" pitchFamily="50" charset="-128"/>
              <a:ea typeface="メイリオ" panose="020B0604030504040204" pitchFamily="50" charset="-128"/>
            </a:endParaRPr>
          </a:p>
          <a:p>
            <a:pPr lvl="1"/>
            <a:r>
              <a:rPr lang="ja-JP" altLang="en-US" dirty="0">
                <a:latin typeface="メイリオ" panose="020B0604030504040204" pitchFamily="50" charset="-128"/>
                <a:ea typeface="メイリオ" panose="020B0604030504040204" pitchFamily="50" charset="-128"/>
              </a:rPr>
              <a:t>多段のコンデンサー整流管回路による電圧増培 </a:t>
            </a:r>
            <a:r>
              <a:rPr lang="en-US" altLang="ja-JP" u="sng" dirty="0">
                <a:solidFill>
                  <a:srgbClr val="0000FF"/>
                </a:solidFill>
                <a:latin typeface="メイリオ" panose="020B0604030504040204" pitchFamily="50" charset="-128"/>
                <a:ea typeface="メイリオ" panose="020B0604030504040204" pitchFamily="50" charset="-128"/>
              </a:rPr>
              <a:t>: </a:t>
            </a:r>
            <a:r>
              <a:rPr lang="ja-JP" altLang="en-US" u="sng" dirty="0">
                <a:solidFill>
                  <a:srgbClr val="0000FF"/>
                </a:solidFill>
                <a:latin typeface="メイリオ" panose="020B0604030504040204" pitchFamily="50" charset="-128"/>
                <a:ea typeface="メイリオ" panose="020B0604030504040204" pitchFamily="50" charset="-128"/>
              </a:rPr>
              <a:t>コッククロフト・ ウォルトン</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800 kV </a:t>
            </a:r>
            <a:r>
              <a:rPr lang="ja-JP" altLang="en-US" dirty="0">
                <a:latin typeface="メイリオ" panose="020B0604030504040204" pitchFamily="50" charset="-128"/>
                <a:ea typeface="メイリオ" panose="020B0604030504040204" pitchFamily="50" charset="-128"/>
              </a:rPr>
              <a:t>加速器 </a:t>
            </a:r>
            <a:r>
              <a:rPr lang="en-US" altLang="ja-JP" dirty="0">
                <a:solidFill>
                  <a:srgbClr val="0000FF"/>
                </a:solidFill>
                <a:latin typeface="メイリオ" panose="020B0604030504040204" pitchFamily="50" charset="-128"/>
                <a:ea typeface="メイリオ" panose="020B0604030504040204" pitchFamily="50" charset="-128"/>
              </a:rPr>
              <a:t>(1932)</a:t>
            </a:r>
            <a:r>
              <a:rPr lang="ja-JP" altLang="en-US" dirty="0" err="1">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pPr marL="342900" lvl="1" indent="0">
              <a:buNone/>
            </a:pPr>
            <a:r>
              <a:rPr lang="ja-JP" altLang="en-US" dirty="0">
                <a:latin typeface="メイリオ" panose="020B0604030504040204" pitchFamily="50" charset="-128"/>
                <a:ea typeface="メイリオ" panose="020B0604030504040204" pitchFamily="50" charset="-128"/>
              </a:rPr>
              <a:t>　　これで原子核変換。</a:t>
            </a:r>
            <a:r>
              <a:rPr lang="en-US" altLang="ja-JP" dirty="0">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latin typeface="メイリオ" panose="020B0604030504040204" pitchFamily="50" charset="-128"/>
                <a:ea typeface="メイリオ" panose="020B0604030504040204" pitchFamily="50" charset="-128"/>
                <a:sym typeface="Wingdings" panose="05000000000000000000" pitchFamily="2" charset="2"/>
              </a:rPr>
              <a:t>高エネルギー実験の始まり。</a:t>
            </a:r>
            <a:endParaRPr lang="en-US" altLang="ja-JP" dirty="0">
              <a:latin typeface="メイリオ" panose="020B0604030504040204" pitchFamily="50" charset="-128"/>
              <a:ea typeface="メイリオ" panose="020B0604030504040204" pitchFamily="50" charset="-128"/>
            </a:endParaRPr>
          </a:p>
          <a:p>
            <a:pPr lvl="1"/>
            <a:r>
              <a:rPr lang="ja-JP" altLang="en-US" dirty="0">
                <a:latin typeface="メイリオ" panose="020B0604030504040204" pitchFamily="50" charset="-128"/>
                <a:ea typeface="メイリオ" panose="020B0604030504040204" pitchFamily="50" charset="-128"/>
              </a:rPr>
              <a:t>帯電ベルト方式 </a:t>
            </a:r>
            <a:r>
              <a:rPr lang="en-US" altLang="ja-JP" dirty="0">
                <a:latin typeface="メイリオ" panose="020B0604030504040204" pitchFamily="50" charset="-128"/>
                <a:ea typeface="メイリオ" panose="020B0604030504040204" pitchFamily="50" charset="-128"/>
              </a:rPr>
              <a:t>: </a:t>
            </a:r>
            <a:r>
              <a:rPr lang="ja-JP" altLang="en-US" u="sng" dirty="0">
                <a:solidFill>
                  <a:srgbClr val="0000FF"/>
                </a:solidFill>
                <a:latin typeface="メイリオ" panose="020B0604030504040204" pitchFamily="50" charset="-128"/>
                <a:ea typeface="メイリオ" panose="020B0604030504040204" pitchFamily="50" charset="-128"/>
              </a:rPr>
              <a:t>バンデグラフ</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(Robert J. Van de </a:t>
            </a:r>
            <a:r>
              <a:rPr lang="en-US" altLang="ja-JP" dirty="0" err="1">
                <a:latin typeface="メイリオ" panose="020B0604030504040204" pitchFamily="50" charset="-128"/>
                <a:ea typeface="メイリオ" panose="020B0604030504040204" pitchFamily="50" charset="-128"/>
              </a:rPr>
              <a:t>Graaff</a:t>
            </a:r>
            <a:r>
              <a:rPr lang="en-US" altLang="ja-JP" dirty="0">
                <a:latin typeface="メイリオ" panose="020B0604030504040204" pitchFamily="50" charset="-128"/>
                <a:ea typeface="メイリオ" panose="020B0604030504040204" pitchFamily="50" charset="-128"/>
              </a:rPr>
              <a:t>) 1.5 MV </a:t>
            </a:r>
            <a:r>
              <a:rPr lang="ja-JP" altLang="en-US" dirty="0">
                <a:latin typeface="メイリオ" panose="020B0604030504040204" pitchFamily="50" charset="-128"/>
                <a:ea typeface="メイリオ" panose="020B0604030504040204" pitchFamily="50" charset="-128"/>
              </a:rPr>
              <a:t>静電圧型加速器 </a:t>
            </a:r>
            <a:r>
              <a:rPr lang="en-US" altLang="ja-JP" dirty="0">
                <a:solidFill>
                  <a:srgbClr val="0000FF"/>
                </a:solidFill>
                <a:latin typeface="メイリオ" panose="020B0604030504040204" pitchFamily="50" charset="-128"/>
                <a:ea typeface="メイリオ" panose="020B0604030504040204" pitchFamily="50" charset="-128"/>
              </a:rPr>
              <a:t>(1931)</a:t>
            </a:r>
            <a:r>
              <a:rPr lang="ja-JP" altLang="en-US" dirty="0" err="1">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pPr lvl="1"/>
            <a:r>
              <a:rPr lang="ja-JP" altLang="en-US" sz="2300" b="1" dirty="0">
                <a:solidFill>
                  <a:srgbClr val="FF0000"/>
                </a:solidFill>
                <a:latin typeface="メイリオ" panose="020B0604030504040204" pitchFamily="50" charset="-128"/>
                <a:ea typeface="メイリオ" panose="020B0604030504040204" pitchFamily="50" charset="-128"/>
              </a:rPr>
              <a:t>両方とも放電が問題。（</a:t>
            </a:r>
            <a:r>
              <a:rPr lang="en-US" altLang="ja-JP" sz="2300" b="1" dirty="0">
                <a:solidFill>
                  <a:srgbClr val="FF0000"/>
                </a:solidFill>
                <a:latin typeface="メイリオ" panose="020B0604030504040204" pitchFamily="50" charset="-128"/>
                <a:ea typeface="メイリオ" panose="020B0604030504040204" pitchFamily="50" charset="-128"/>
              </a:rPr>
              <a:t>SF6</a:t>
            </a:r>
            <a:r>
              <a:rPr lang="ja-JP" altLang="en-US" sz="2300" b="1" dirty="0">
                <a:solidFill>
                  <a:srgbClr val="FF0000"/>
                </a:solidFill>
                <a:latin typeface="メイリオ" panose="020B0604030504040204" pitchFamily="50" charset="-128"/>
                <a:ea typeface="メイリオ" panose="020B0604030504040204" pitchFamily="50" charset="-128"/>
              </a:rPr>
              <a:t>により耐電圧を上げるが</a:t>
            </a:r>
            <a:r>
              <a:rPr lang="en-US" altLang="ja-JP" sz="2300" b="1" dirty="0">
                <a:solidFill>
                  <a:srgbClr val="FF0000"/>
                </a:solidFill>
                <a:latin typeface="メイリオ" panose="020B0604030504040204" pitchFamily="50" charset="-128"/>
                <a:ea typeface="メイリオ" panose="020B0604030504040204" pitchFamily="50" charset="-128"/>
              </a:rPr>
              <a:t>20MV</a:t>
            </a:r>
            <a:r>
              <a:rPr lang="ja-JP" altLang="en-US" sz="2300" b="1" dirty="0">
                <a:solidFill>
                  <a:srgbClr val="FF0000"/>
                </a:solidFill>
                <a:latin typeface="メイリオ" panose="020B0604030504040204" pitchFamily="50" charset="-128"/>
                <a:ea typeface="メイリオ" panose="020B0604030504040204" pitchFamily="50" charset="-128"/>
              </a:rPr>
              <a:t>が限界。）</a:t>
            </a:r>
            <a:endParaRPr lang="en-US" altLang="ja-JP" b="1" dirty="0">
              <a:solidFill>
                <a:srgbClr val="FF0000"/>
              </a:solidFill>
              <a:latin typeface="メイリオ" panose="020B0604030504040204" pitchFamily="50" charset="-128"/>
              <a:ea typeface="メイリオ" panose="020B0604030504040204" pitchFamily="50" charset="-128"/>
              <a:sym typeface="Wingdings" panose="05000000000000000000" pitchFamily="2" charset="2"/>
            </a:endParaRPr>
          </a:p>
          <a:p>
            <a:r>
              <a:rPr lang="ja-JP" altLang="en-US" sz="2400" dirty="0">
                <a:solidFill>
                  <a:srgbClr val="0000FF"/>
                </a:solidFill>
                <a:latin typeface="メイリオ" panose="020B0604030504040204" pitchFamily="50" charset="-128"/>
                <a:ea typeface="メイリオ" panose="020B0604030504040204" pitchFamily="50" charset="-128"/>
              </a:rPr>
              <a:t>ベータトロン </a:t>
            </a:r>
            <a:r>
              <a:rPr lang="en-US" altLang="ja-JP" sz="2400" dirty="0">
                <a:solidFill>
                  <a:srgbClr val="0000FF"/>
                </a:solidFill>
                <a:latin typeface="メイリオ" panose="020B0604030504040204" pitchFamily="50" charset="-128"/>
                <a:ea typeface="メイリオ" panose="020B0604030504040204" pitchFamily="50" charset="-128"/>
              </a:rPr>
              <a:t>(1940)</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2400" dirty="0">
                <a:latin typeface="メイリオ" panose="020B0604030504040204" pitchFamily="50" charset="-128"/>
                <a:ea typeface="メイリオ" panose="020B0604030504040204" pitchFamily="50" charset="-128"/>
                <a:sym typeface="Wingdings" panose="05000000000000000000" pitchFamily="2" charset="2"/>
              </a:rPr>
              <a:t>磁束の変化により加速電場を増大。</a:t>
            </a:r>
            <a:r>
              <a:rPr lang="en-US" altLang="ja-JP" sz="2400" dirty="0">
                <a:latin typeface="メイリオ" panose="020B0604030504040204" pitchFamily="50" charset="-128"/>
                <a:ea typeface="メイリオ" panose="020B0604030504040204" pitchFamily="50" charset="-128"/>
                <a:sym typeface="Wingdings" panose="05000000000000000000" pitchFamily="2" charset="2"/>
              </a:rPr>
              <a:t>(backup)</a:t>
            </a:r>
            <a:endParaRPr lang="en-US" altLang="ja-JP" sz="2400" dirty="0">
              <a:latin typeface="メイリオ" panose="020B0604030504040204" pitchFamily="50" charset="-128"/>
              <a:ea typeface="メイリオ" panose="020B0604030504040204" pitchFamily="50" charset="-128"/>
            </a:endParaRPr>
          </a:p>
          <a:p>
            <a:pPr marL="0" indent="0">
              <a:buNone/>
            </a:pPr>
            <a:endParaRPr lang="en-US" altLang="ja-JP" sz="2400" dirty="0">
              <a:solidFill>
                <a:srgbClr val="0000FF"/>
              </a:solidFill>
              <a:latin typeface="メイリオ" panose="020B0604030504040204" pitchFamily="50" charset="-128"/>
              <a:ea typeface="メイリオ" panose="020B0604030504040204" pitchFamily="50" charset="-128"/>
            </a:endParaRPr>
          </a:p>
          <a:p>
            <a:pPr marL="342900" lvl="1" indent="0">
              <a:buNone/>
            </a:pPr>
            <a:endParaRPr lang="en-US" altLang="ja-JP" sz="2300" dirty="0">
              <a:latin typeface="メイリオ" panose="020B0604030504040204" pitchFamily="50" charset="-128"/>
              <a:ea typeface="メイリオ" panose="020B0604030504040204" pitchFamily="50" charset="-128"/>
            </a:endParaRPr>
          </a:p>
          <a:p>
            <a:pPr marL="342900" lvl="1" indent="0">
              <a:buNone/>
            </a:pPr>
            <a:endParaRPr lang="ja-JP" altLang="en-US" sz="2300"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a:xfrm>
            <a:off x="11353800" y="2955053"/>
            <a:ext cx="604520" cy="365125"/>
          </a:xfrm>
        </p:spPr>
        <p:txBody>
          <a:bodyPr/>
          <a:lstStyle/>
          <a:p>
            <a:pPr>
              <a:defRPr/>
            </a:pPr>
            <a:fld id="{EAE4F173-2DA2-441F-A63E-C88858557A3C}" type="slidenum">
              <a:rPr lang="en-US" altLang="ja-JP" smtClean="0"/>
              <a:pPr>
                <a:defRPr/>
              </a:pPr>
              <a:t>44</a:t>
            </a:fld>
            <a:endParaRPr lang="en-US" altLang="ja-JP" dirty="0"/>
          </a:p>
        </p:txBody>
      </p:sp>
      <p:sp>
        <p:nvSpPr>
          <p:cNvPr id="10" name="テキスト ボックス 9"/>
          <p:cNvSpPr txBox="1"/>
          <p:nvPr/>
        </p:nvSpPr>
        <p:spPr>
          <a:xfrm>
            <a:off x="9885134" y="910650"/>
            <a:ext cx="2185727" cy="369332"/>
          </a:xfrm>
          <a:prstGeom prst="rect">
            <a:avLst/>
          </a:prstGeom>
          <a:noFill/>
        </p:spPr>
        <p:txBody>
          <a:bodyPr wrap="none" rtlCol="0">
            <a:spAutoFit/>
          </a:bodyPr>
          <a:lstStyle/>
          <a:p>
            <a:r>
              <a:rPr kumimoji="1" lang="en-US" altLang="ja-JP" dirty="0"/>
              <a:t>Courtesy of K. </a:t>
            </a:r>
            <a:r>
              <a:rPr kumimoji="1" lang="en-US" altLang="ja-JP" dirty="0" err="1"/>
              <a:t>Yokoya</a:t>
            </a:r>
            <a:endParaRPr kumimoji="1" lang="ja-JP" altLang="en-US" dirty="0"/>
          </a:p>
        </p:txBody>
      </p:sp>
      <p:pic>
        <p:nvPicPr>
          <p:cNvPr id="3" name="図 17">
            <a:extLst>
              <a:ext uri="{FF2B5EF4-FFF2-40B4-BE49-F238E27FC236}">
                <a16:creationId xmlns:a16="http://schemas.microsoft.com/office/drawing/2014/main" id="{11C446F4-96C0-A7AE-BBBC-428256D385B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1482" y="4251248"/>
            <a:ext cx="2954446" cy="2212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6">
            <a:extLst>
              <a:ext uri="{FF2B5EF4-FFF2-40B4-BE49-F238E27FC236}">
                <a16:creationId xmlns:a16="http://schemas.microsoft.com/office/drawing/2014/main" id="{8FAD2C49-3DD0-FC10-4A05-06CA78C263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04" y="4090875"/>
            <a:ext cx="3280178" cy="1518791"/>
          </a:xfrm>
          <a:prstGeom prst="rect">
            <a:avLst/>
          </a:prstGeom>
        </p:spPr>
      </p:pic>
      <p:sp>
        <p:nvSpPr>
          <p:cNvPr id="9" name="テキスト ボックス 8">
            <a:extLst>
              <a:ext uri="{FF2B5EF4-FFF2-40B4-BE49-F238E27FC236}">
                <a16:creationId xmlns:a16="http://schemas.microsoft.com/office/drawing/2014/main" id="{D5334477-DE1D-3742-BE23-A6BD1E8B958F}"/>
              </a:ext>
            </a:extLst>
          </p:cNvPr>
          <p:cNvSpPr txBox="1"/>
          <p:nvPr/>
        </p:nvSpPr>
        <p:spPr>
          <a:xfrm>
            <a:off x="1702363" y="6482339"/>
            <a:ext cx="9187130" cy="369332"/>
          </a:xfrm>
          <a:prstGeom prst="rect">
            <a:avLst/>
          </a:prstGeom>
          <a:noFill/>
        </p:spPr>
        <p:txBody>
          <a:bodyPr wrap="none" rtlCol="0">
            <a:spAutoFit/>
          </a:bodyPr>
          <a:lstStyle/>
          <a:p>
            <a:r>
              <a:rPr kumimoji="1" lang="ja-JP" altLang="en-US" dirty="0"/>
              <a:t>静電型</a:t>
            </a:r>
            <a:r>
              <a:rPr kumimoji="1" lang="en-US" altLang="ja-JP" dirty="0"/>
              <a:t>(DC)</a:t>
            </a:r>
            <a:r>
              <a:rPr kumimoji="1" lang="ja-JP" altLang="en-US" dirty="0"/>
              <a:t>加速器は放電問題でこれ以上高い電圧</a:t>
            </a:r>
            <a:r>
              <a:rPr kumimoji="1" lang="en-US" altLang="ja-JP" dirty="0"/>
              <a:t>(1MV</a:t>
            </a:r>
            <a:r>
              <a:rPr kumimoji="1" lang="ja-JP" altLang="en-US" dirty="0"/>
              <a:t>以上が現実的</a:t>
            </a:r>
            <a:r>
              <a:rPr kumimoji="1" lang="en-US" altLang="ja-JP" dirty="0"/>
              <a:t>)</a:t>
            </a:r>
            <a:r>
              <a:rPr kumimoji="1" lang="ja-JP" altLang="en-US" dirty="0"/>
              <a:t>で加速できない。</a:t>
            </a:r>
            <a:endParaRPr kumimoji="1" lang="en-US" altLang="ja-JP" dirty="0"/>
          </a:p>
        </p:txBody>
      </p:sp>
      <p:sp>
        <p:nvSpPr>
          <p:cNvPr id="14" name="テキスト ボックス 13">
            <a:extLst>
              <a:ext uri="{FF2B5EF4-FFF2-40B4-BE49-F238E27FC236}">
                <a16:creationId xmlns:a16="http://schemas.microsoft.com/office/drawing/2014/main" id="{E84F6D9C-D875-BE72-D04E-8D503F7F49E3}"/>
              </a:ext>
            </a:extLst>
          </p:cNvPr>
          <p:cNvSpPr txBox="1"/>
          <p:nvPr/>
        </p:nvSpPr>
        <p:spPr>
          <a:xfrm>
            <a:off x="294293" y="5735367"/>
            <a:ext cx="3047189" cy="646331"/>
          </a:xfrm>
          <a:prstGeom prst="rect">
            <a:avLst/>
          </a:prstGeom>
          <a:noFill/>
        </p:spPr>
        <p:txBody>
          <a:bodyPr wrap="square">
            <a:spAutoFit/>
          </a:bodyPr>
          <a:lstStyle/>
          <a:p>
            <a:r>
              <a:rPr lang="ja-JP" altLang="en-US" dirty="0"/>
              <a:t>コッククロフトウォルトン型静電加速器</a:t>
            </a:r>
            <a:r>
              <a:rPr lang="en-US" altLang="ja-JP" dirty="0"/>
              <a:t>(1932</a:t>
            </a:r>
            <a:r>
              <a:rPr lang="ja-JP" altLang="en-US" dirty="0"/>
              <a:t>年</a:t>
            </a:r>
            <a:r>
              <a:rPr lang="en-US" altLang="ja-JP" dirty="0"/>
              <a:t>)</a:t>
            </a:r>
            <a:endParaRPr lang="ja-JP" altLang="en-US" dirty="0"/>
          </a:p>
        </p:txBody>
      </p:sp>
      <p:pic>
        <p:nvPicPr>
          <p:cNvPr id="17" name="コンテンツ プレースホルダー 7">
            <a:extLst>
              <a:ext uri="{FF2B5EF4-FFF2-40B4-BE49-F238E27FC236}">
                <a16:creationId xmlns:a16="http://schemas.microsoft.com/office/drawing/2014/main" id="{5EC4903E-A1C7-9DFE-04C5-92FFD88D35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5969" y="4216576"/>
            <a:ext cx="3161373" cy="1665287"/>
          </a:xfrm>
          <a:prstGeom prst="rect">
            <a:avLst/>
          </a:prstGeom>
        </p:spPr>
      </p:pic>
      <p:pic>
        <p:nvPicPr>
          <p:cNvPr id="18" name="1.jpg" descr="1.jpg">
            <a:extLst>
              <a:ext uri="{FF2B5EF4-FFF2-40B4-BE49-F238E27FC236}">
                <a16:creationId xmlns:a16="http://schemas.microsoft.com/office/drawing/2014/main" id="{8C79778C-F83B-D0BE-8006-03DB802FF735}"/>
              </a:ext>
            </a:extLst>
          </p:cNvPr>
          <p:cNvPicPr>
            <a:picLocks noChangeAspect="1"/>
          </p:cNvPicPr>
          <p:nvPr/>
        </p:nvPicPr>
        <p:blipFill>
          <a:blip r:embed="rId5"/>
          <a:stretch>
            <a:fillRect/>
          </a:stretch>
        </p:blipFill>
        <p:spPr>
          <a:xfrm>
            <a:off x="10212495" y="4173875"/>
            <a:ext cx="1858366" cy="2313475"/>
          </a:xfrm>
          <a:prstGeom prst="rect">
            <a:avLst/>
          </a:prstGeom>
          <a:ln w="12700">
            <a:miter lim="400000"/>
          </a:ln>
        </p:spPr>
      </p:pic>
      <p:sp>
        <p:nvSpPr>
          <p:cNvPr id="20" name="テキスト ボックス 19">
            <a:extLst>
              <a:ext uri="{FF2B5EF4-FFF2-40B4-BE49-F238E27FC236}">
                <a16:creationId xmlns:a16="http://schemas.microsoft.com/office/drawing/2014/main" id="{52053A3B-94DA-5D21-396F-56D1F5213CB6}"/>
              </a:ext>
            </a:extLst>
          </p:cNvPr>
          <p:cNvSpPr txBox="1"/>
          <p:nvPr/>
        </p:nvSpPr>
        <p:spPr>
          <a:xfrm>
            <a:off x="7034712" y="5861068"/>
            <a:ext cx="2876956" cy="646331"/>
          </a:xfrm>
          <a:prstGeom prst="rect">
            <a:avLst/>
          </a:prstGeom>
          <a:noFill/>
        </p:spPr>
        <p:txBody>
          <a:bodyPr wrap="square">
            <a:spAutoFit/>
          </a:bodyPr>
          <a:lstStyle/>
          <a:p>
            <a:r>
              <a:rPr lang="ja-JP" altLang="en-US" dirty="0"/>
              <a:t>ヴァンデグラフ型静電加速器</a:t>
            </a:r>
            <a:r>
              <a:rPr lang="en-US" altLang="ja-JP" dirty="0"/>
              <a:t>(1931</a:t>
            </a:r>
            <a:r>
              <a:rPr lang="ja-JP" altLang="en-US" dirty="0"/>
              <a:t>年</a:t>
            </a:r>
            <a:r>
              <a:rPr lang="en-US" altLang="ja-JP" dirty="0"/>
              <a:t>)</a:t>
            </a:r>
            <a:endParaRPr lang="ja-JP" altLang="en-US" dirty="0"/>
          </a:p>
        </p:txBody>
      </p:sp>
    </p:spTree>
    <p:extLst>
      <p:ext uri="{BB962C8B-B14F-4D97-AF65-F5344CB8AC3E}">
        <p14:creationId xmlns:p14="http://schemas.microsoft.com/office/powerpoint/2010/main" val="118866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7791" y="439515"/>
            <a:ext cx="3405570" cy="4848104"/>
          </a:xfrm>
          <a:prstGeom prst="rect">
            <a:avLst/>
          </a:prstGeom>
        </p:spPr>
      </p:pic>
      <p:sp>
        <p:nvSpPr>
          <p:cNvPr id="2" name="タイトル 1"/>
          <p:cNvSpPr>
            <a:spLocks noGrp="1"/>
          </p:cNvSpPr>
          <p:nvPr>
            <p:ph type="title"/>
          </p:nvPr>
        </p:nvSpPr>
        <p:spPr>
          <a:xfrm>
            <a:off x="4750060" y="236024"/>
            <a:ext cx="3599596" cy="543594"/>
          </a:xfrm>
        </p:spPr>
        <p:txBody>
          <a:bodyPr>
            <a:normAutofit fontScale="90000"/>
          </a:bodyPr>
          <a:lstStyle/>
          <a:p>
            <a:r>
              <a:rPr kumimoji="1" lang="ja-JP" altLang="en-US" dirty="0"/>
              <a:t>ベータトロン</a:t>
            </a:r>
          </a:p>
        </p:txBody>
      </p:sp>
      <p:sp>
        <p:nvSpPr>
          <p:cNvPr id="3" name="コンテンツ プレースホルダー 2"/>
          <p:cNvSpPr>
            <a:spLocks noGrp="1"/>
          </p:cNvSpPr>
          <p:nvPr>
            <p:ph idx="1"/>
          </p:nvPr>
        </p:nvSpPr>
        <p:spPr>
          <a:xfrm>
            <a:off x="1702661" y="936281"/>
            <a:ext cx="5415131" cy="4351338"/>
          </a:xfrm>
        </p:spPr>
        <p:txBody>
          <a:bodyPr>
            <a:normAutofit lnSpcReduction="10000"/>
          </a:bodyPr>
          <a:lstStyle/>
          <a:p>
            <a:r>
              <a:rPr lang="en-US" altLang="ja-JP" sz="1800" dirty="0"/>
              <a:t>Donald W. </a:t>
            </a:r>
            <a:r>
              <a:rPr lang="en-US" altLang="ja-JP" sz="1800" dirty="0" err="1"/>
              <a:t>Kerst</a:t>
            </a:r>
            <a:r>
              <a:rPr lang="ja-JP" altLang="en-US" sz="1800" dirty="0"/>
              <a:t>提案 </a:t>
            </a:r>
            <a:r>
              <a:rPr lang="en-US" altLang="ja-JP" sz="1800" dirty="0"/>
              <a:t>(</a:t>
            </a:r>
            <a:r>
              <a:rPr lang="en-US" altLang="ja-JP" sz="1800" dirty="0">
                <a:solidFill>
                  <a:srgbClr val="0000FF"/>
                </a:solidFill>
              </a:rPr>
              <a:t>1940</a:t>
            </a:r>
            <a:r>
              <a:rPr lang="en-US" altLang="ja-JP" sz="1800" dirty="0"/>
              <a:t>)</a:t>
            </a:r>
          </a:p>
          <a:p>
            <a:r>
              <a:rPr lang="ja-JP" altLang="en-US" sz="1800" u="sng" dirty="0">
                <a:solidFill>
                  <a:srgbClr val="FF3300"/>
                </a:solidFill>
              </a:rPr>
              <a:t>磁束の時間変化にともなうソレノイド電場</a:t>
            </a:r>
            <a:r>
              <a:rPr lang="ja-JP" altLang="en-US" sz="1800" dirty="0"/>
              <a:t>を使う。</a:t>
            </a:r>
            <a:endParaRPr lang="en-US" altLang="ja-JP" sz="1800" dirty="0"/>
          </a:p>
          <a:p>
            <a:r>
              <a:rPr lang="ja-JP" altLang="en-US" sz="1800" dirty="0"/>
              <a:t>トランスと同原理 </a:t>
            </a:r>
            <a:r>
              <a:rPr lang="en-US" altLang="ja-JP" sz="1800" dirty="0">
                <a:sym typeface="Wingdings" panose="05000000000000000000" pitchFamily="2" charset="2"/>
              </a:rPr>
              <a:t> </a:t>
            </a:r>
            <a:r>
              <a:rPr lang="ja-JP" altLang="en-US" sz="1800" dirty="0"/>
              <a:t>高周波加速への序曲</a:t>
            </a:r>
            <a:endParaRPr lang="en-US" altLang="ja-JP" sz="1800" dirty="0"/>
          </a:p>
          <a:p>
            <a:r>
              <a:rPr lang="en-US" altLang="ja-JP" sz="1800" dirty="0"/>
              <a:t>Maxwell </a:t>
            </a:r>
            <a:r>
              <a:rPr lang="ja-JP" altLang="en-US" sz="1800" dirty="0"/>
              <a:t>方程式</a:t>
            </a:r>
            <a:endParaRPr lang="en-US" altLang="ja-JP" sz="1800" dirty="0"/>
          </a:p>
          <a:p>
            <a:endParaRPr lang="en-US" altLang="ja-JP" sz="1800" dirty="0"/>
          </a:p>
          <a:p>
            <a:pPr marL="0" indent="0">
              <a:buNone/>
            </a:pPr>
            <a:endParaRPr lang="en-US" altLang="ja-JP" sz="1800" dirty="0"/>
          </a:p>
          <a:p>
            <a:r>
              <a:rPr lang="ja-JP" altLang="en-US" sz="1800" dirty="0"/>
              <a:t>閉曲線</a:t>
            </a:r>
            <a:r>
              <a:rPr lang="en-US" altLang="ja-JP" sz="1800" i="1" dirty="0"/>
              <a:t>C </a:t>
            </a:r>
            <a:r>
              <a:rPr lang="ja-JP" altLang="en-US" sz="1800" dirty="0"/>
              <a:t>に沿って電場の接線成分</a:t>
            </a:r>
            <a:r>
              <a:rPr lang="en-US" altLang="ja-JP" sz="1800" i="1" dirty="0" err="1"/>
              <a:t>Es</a:t>
            </a:r>
            <a:r>
              <a:rPr lang="en-US" altLang="ja-JP" sz="1800" i="1" dirty="0"/>
              <a:t> </a:t>
            </a:r>
            <a:r>
              <a:rPr lang="ja-JP" altLang="en-US" sz="1800" dirty="0"/>
              <a:t>を積分</a:t>
            </a:r>
            <a:endParaRPr lang="en-US" altLang="ja-JP" sz="1800" dirty="0"/>
          </a:p>
          <a:p>
            <a:endParaRPr lang="en-US" altLang="ja-JP" sz="1800" dirty="0"/>
          </a:p>
          <a:p>
            <a:endParaRPr lang="en-US" altLang="ja-JP" sz="1800" dirty="0"/>
          </a:p>
          <a:p>
            <a:endParaRPr lang="en-US" altLang="ja-JP" sz="1800" dirty="0"/>
          </a:p>
          <a:p>
            <a:r>
              <a:rPr lang="ja-JP" altLang="en-US" sz="1800" dirty="0"/>
              <a:t>磁場を上げることで円周上の電場を上げることが可能。最大、</a:t>
            </a:r>
            <a:r>
              <a:rPr lang="en-US" altLang="ja-JP" sz="1800" dirty="0"/>
              <a:t>300MeV</a:t>
            </a:r>
            <a:r>
              <a:rPr lang="ja-JP" altLang="en-US" sz="1800" dirty="0"/>
              <a:t>程度まで加速された。</a:t>
            </a:r>
          </a:p>
        </p:txBody>
      </p:sp>
      <p:sp>
        <p:nvSpPr>
          <p:cNvPr id="4" name="日付プレースホルダー 3"/>
          <p:cNvSpPr>
            <a:spLocks noGrp="1"/>
          </p:cNvSpPr>
          <p:nvPr>
            <p:ph type="dt" sz="half" idx="10"/>
          </p:nvPr>
        </p:nvSpPr>
        <p:spPr/>
        <p:txBody>
          <a:bodyPr/>
          <a:lstStyle/>
          <a:p>
            <a:pPr>
              <a:defRPr/>
            </a:pPr>
            <a:r>
              <a:rPr lang="en-US" altLang="ja-JP"/>
              <a:t>2019.Apr.18</a:t>
            </a:r>
          </a:p>
        </p:txBody>
      </p:sp>
      <p:sp>
        <p:nvSpPr>
          <p:cNvPr id="5" name="フッター プレースホルダー 4"/>
          <p:cNvSpPr>
            <a:spLocks noGrp="1"/>
          </p:cNvSpPr>
          <p:nvPr>
            <p:ph type="ftr" sz="quarter" idx="11"/>
          </p:nvPr>
        </p:nvSpPr>
        <p:spPr/>
        <p:txBody>
          <a:bodyPr/>
          <a:lstStyle/>
          <a:p>
            <a:pPr>
              <a:defRPr/>
            </a:pPr>
            <a:r>
              <a:rPr lang="ja-JP" altLang="en-US"/>
              <a:t>日本大学「</a:t>
            </a:r>
            <a:r>
              <a:rPr lang="en-US" altLang="ja-JP"/>
              <a:t>KEK</a:t>
            </a:r>
            <a:r>
              <a:rPr lang="ja-JP" altLang="en-US"/>
              <a:t>加速器科学セミナーシリーズ」</a:t>
            </a:r>
            <a:endParaRPr lang="en-US" altLang="ja-JP"/>
          </a:p>
        </p:txBody>
      </p:sp>
      <p:sp>
        <p:nvSpPr>
          <p:cNvPr id="6" name="スライド番号プレースホルダー 5"/>
          <p:cNvSpPr>
            <a:spLocks noGrp="1"/>
          </p:cNvSpPr>
          <p:nvPr>
            <p:ph type="sldNum" sz="quarter" idx="12"/>
          </p:nvPr>
        </p:nvSpPr>
        <p:spPr/>
        <p:txBody>
          <a:bodyPr/>
          <a:lstStyle/>
          <a:p>
            <a:pPr>
              <a:defRPr/>
            </a:pPr>
            <a:fld id="{EAE4F173-2DA2-441F-A63E-C88858557A3C}" type="slidenum">
              <a:rPr lang="en-US" altLang="ja-JP" smtClean="0"/>
              <a:pPr>
                <a:defRPr/>
              </a:pPr>
              <a:t>45</a:t>
            </a:fld>
            <a:endParaRPr lang="en-US" altLang="ja-JP"/>
          </a:p>
        </p:txBody>
      </p:sp>
      <p:graphicFrame>
        <p:nvGraphicFramePr>
          <p:cNvPr id="7" name="Object 6"/>
          <p:cNvGraphicFramePr>
            <a:graphicFrameLocks noChangeAspect="1"/>
          </p:cNvGraphicFramePr>
          <p:nvPr/>
        </p:nvGraphicFramePr>
        <p:xfrm>
          <a:off x="2783632" y="2149991"/>
          <a:ext cx="2350624" cy="817671"/>
        </p:xfrm>
        <a:graphic>
          <a:graphicData uri="http://schemas.openxmlformats.org/presentationml/2006/ole">
            <mc:AlternateContent xmlns:mc="http://schemas.openxmlformats.org/markup-compatibility/2006">
              <mc:Choice xmlns:v="urn:schemas-microsoft-com:vml" Requires="v">
                <p:oleObj name="数式" r:id="rId3" imgW="850680" imgH="419040" progId="Equation.3">
                  <p:embed/>
                </p:oleObj>
              </mc:Choice>
              <mc:Fallback>
                <p:oleObj name="数式" r:id="rId3" imgW="850680" imgH="419040" progId="Equation.3">
                  <p:embed/>
                  <p:pic>
                    <p:nvPicPr>
                      <p:cNvPr id="7" name="Object 6"/>
                      <p:cNvPicPr>
                        <a:picLocks noChangeAspect="1" noChangeArrowheads="1"/>
                      </p:cNvPicPr>
                      <p:nvPr/>
                    </p:nvPicPr>
                    <p:blipFill>
                      <a:blip r:embed="rId4"/>
                      <a:srcRect/>
                      <a:stretch>
                        <a:fillRect/>
                      </a:stretch>
                    </p:blipFill>
                    <p:spPr bwMode="auto">
                      <a:xfrm>
                        <a:off x="2783632" y="2149991"/>
                        <a:ext cx="2350624" cy="817671"/>
                      </a:xfrm>
                      <a:prstGeom prst="rect">
                        <a:avLst/>
                      </a:prstGeom>
                      <a:noFill/>
                      <a:ln>
                        <a:noFill/>
                      </a:ln>
                    </p:spPr>
                  </p:pic>
                </p:oleObj>
              </mc:Fallback>
            </mc:AlternateContent>
          </a:graphicData>
        </a:graphic>
      </p:graphicFrame>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2690" y="3417249"/>
            <a:ext cx="4680520" cy="939062"/>
          </a:xfrm>
          <a:prstGeom prst="rect">
            <a:avLst/>
          </a:prstGeom>
        </p:spPr>
      </p:pic>
      <p:sp>
        <p:nvSpPr>
          <p:cNvPr id="9" name="正方形/長方形 8"/>
          <p:cNvSpPr/>
          <p:nvPr/>
        </p:nvSpPr>
        <p:spPr>
          <a:xfrm>
            <a:off x="1730036" y="5213231"/>
            <a:ext cx="7235834" cy="1200329"/>
          </a:xfrm>
          <a:prstGeom prst="rect">
            <a:avLst/>
          </a:prstGeom>
          <a:solidFill>
            <a:srgbClr val="FFFFCC"/>
          </a:solidFill>
          <a:ln>
            <a:solidFill>
              <a:srgbClr val="FF3300"/>
            </a:solidFill>
          </a:ln>
        </p:spPr>
        <p:txBody>
          <a:bodyPr wrap="square">
            <a:spAutoFit/>
          </a:bodyPr>
          <a:lstStyle/>
          <a:p>
            <a:r>
              <a:rPr lang="ja-JP" altLang="en-US" dirty="0">
                <a:solidFill>
                  <a:srgbClr val="000000"/>
                </a:solidFill>
                <a:latin typeface="HiraKakuPro-W3-Identity-H"/>
              </a:rPr>
              <a:t>問題点</a:t>
            </a:r>
            <a:endParaRPr lang="en-US" altLang="ja-JP" dirty="0">
              <a:solidFill>
                <a:srgbClr val="000000"/>
              </a:solidFill>
              <a:latin typeface="HiraKakuPro-W3-Identity-H"/>
            </a:endParaRPr>
          </a:p>
          <a:p>
            <a:pPr marL="285750" indent="-285750">
              <a:buFont typeface="Arial" panose="020B0604020202020204" pitchFamily="34" charset="0"/>
              <a:buChar char="•"/>
            </a:pPr>
            <a:r>
              <a:rPr lang="ja-JP" altLang="en-US" dirty="0">
                <a:solidFill>
                  <a:srgbClr val="000000"/>
                </a:solidFill>
                <a:latin typeface="HiraKakuPro-W3-Identity-H"/>
              </a:rPr>
              <a:t>円軌道のまわりで蛇行するビーム運動の理論解析が必要</a:t>
            </a:r>
            <a:endParaRPr lang="en-US" altLang="ja-JP" dirty="0">
              <a:solidFill>
                <a:srgbClr val="000000"/>
              </a:solidFill>
              <a:latin typeface="HiraKakuPro-W3-Identity-H"/>
            </a:endParaRPr>
          </a:p>
          <a:p>
            <a:r>
              <a:rPr lang="ja-JP" altLang="en-US" dirty="0">
                <a:solidFill>
                  <a:srgbClr val="000000"/>
                </a:solidFill>
                <a:latin typeface="HiraKakuPro-W3-Identity-H"/>
              </a:rPr>
              <a:t>　　→今日の</a:t>
            </a:r>
            <a:r>
              <a:rPr lang="ja-JP" altLang="en-US" dirty="0">
                <a:solidFill>
                  <a:srgbClr val="FF0000"/>
                </a:solidFill>
                <a:latin typeface="HiraKakuPro-W3-Identity-H"/>
              </a:rPr>
              <a:t>ベータトロン振動論（横方向運動の理論）</a:t>
            </a:r>
            <a:r>
              <a:rPr lang="ja-JP" altLang="en-US" dirty="0">
                <a:solidFill>
                  <a:srgbClr val="000000"/>
                </a:solidFill>
                <a:latin typeface="HiraKakuPro-W3-Identity-H"/>
              </a:rPr>
              <a:t>のさきがけ</a:t>
            </a:r>
            <a:endParaRPr lang="en-US" altLang="ja-JP" dirty="0">
              <a:solidFill>
                <a:srgbClr val="000000"/>
              </a:solidFill>
              <a:latin typeface="HiraKakuPro-W3-Identity-H"/>
            </a:endParaRPr>
          </a:p>
          <a:p>
            <a:pPr marL="285750" indent="-285750">
              <a:buFont typeface="Arial" panose="020B0604020202020204" pitchFamily="34" charset="0"/>
              <a:buChar char="•"/>
            </a:pPr>
            <a:r>
              <a:rPr lang="ja-JP" altLang="en-US" dirty="0">
                <a:solidFill>
                  <a:srgbClr val="000000"/>
                </a:solidFill>
                <a:latin typeface="HiraKakuPro-W3-Identity-H"/>
              </a:rPr>
              <a:t>電子の場合、放射光のエネルギーロスが問題。</a:t>
            </a:r>
            <a:endParaRPr lang="en-US" altLang="ja-JP" dirty="0">
              <a:solidFill>
                <a:srgbClr val="000000"/>
              </a:solidFill>
              <a:latin typeface="HiraKakuPro-W3-Identity-H"/>
            </a:endParaRPr>
          </a:p>
        </p:txBody>
      </p:sp>
      <p:cxnSp>
        <p:nvCxnSpPr>
          <p:cNvPr id="12" name="直線コネクタ 11"/>
          <p:cNvCxnSpPr/>
          <p:nvPr/>
        </p:nvCxnSpPr>
        <p:spPr>
          <a:xfrm>
            <a:off x="2783632" y="4005064"/>
            <a:ext cx="207474" cy="0"/>
          </a:xfrm>
          <a:prstGeom prst="line">
            <a:avLst/>
          </a:prstGeom>
          <a:ln>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3183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ー 5"/>
          <p:cNvSpPr>
            <a:spLocks noGrp="1"/>
          </p:cNvSpPr>
          <p:nvPr>
            <p:ph type="sldNum" sz="quarter" idx="12"/>
          </p:nvPr>
        </p:nvSpPr>
        <p:spPr/>
        <p:txBody>
          <a:bodyPr/>
          <a:lstStyle/>
          <a:p>
            <a:fld id="{631E7FEB-014E-4296-9E64-A9A198C85A02}" type="slidenum">
              <a:rPr lang="en-US" altLang="ja-JP"/>
              <a:pPr/>
              <a:t>46</a:t>
            </a:fld>
            <a:endParaRPr lang="en-US" altLang="ja-JP"/>
          </a:p>
        </p:txBody>
      </p:sp>
      <p:sp>
        <p:nvSpPr>
          <p:cNvPr id="10242" name="Rectangle 2"/>
          <p:cNvSpPr>
            <a:spLocks noGrp="1" noChangeArrowheads="1"/>
          </p:cNvSpPr>
          <p:nvPr>
            <p:ph type="title"/>
          </p:nvPr>
        </p:nvSpPr>
        <p:spPr>
          <a:xfrm>
            <a:off x="1398156" y="165670"/>
            <a:ext cx="9253630" cy="533400"/>
          </a:xfrm>
        </p:spPr>
        <p:txBody>
          <a:bodyPr>
            <a:normAutofit fontScale="90000"/>
          </a:bodyPr>
          <a:lstStyle/>
          <a:p>
            <a:r>
              <a:rPr lang="ja-JP" altLang="en-US" sz="3200" dirty="0">
                <a:latin typeface="メイリオ" panose="020B0604030504040204" pitchFamily="50" charset="-128"/>
                <a:ea typeface="メイリオ" panose="020B0604030504040204" pitchFamily="50" charset="-128"/>
              </a:rPr>
              <a:t>蓄積リング（シンクロトロン）の電磁石の並びと役割</a:t>
            </a:r>
          </a:p>
        </p:txBody>
      </p:sp>
      <p:sp>
        <p:nvSpPr>
          <p:cNvPr id="10245" name="Text Box 5"/>
          <p:cNvSpPr txBox="1">
            <a:spLocks noChangeArrowheads="1"/>
          </p:cNvSpPr>
          <p:nvPr/>
        </p:nvSpPr>
        <p:spPr bwMode="auto">
          <a:xfrm>
            <a:off x="1524001" y="1066801"/>
            <a:ext cx="94609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One cell</a:t>
            </a:r>
          </a:p>
          <a:p>
            <a:r>
              <a:rPr lang="ja-JP" altLang="en-US"/>
              <a:t>の並び</a:t>
            </a:r>
          </a:p>
        </p:txBody>
      </p:sp>
      <p:pic>
        <p:nvPicPr>
          <p:cNvPr id="10247" name="Picture 7" descr="C:\cygwin\home\sakai\desktop\work\VUVSOR\Accelerator\alignment\qs_gadai\040817\product\cell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838201"/>
            <a:ext cx="7239000" cy="1520825"/>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pic>
      <p:sp>
        <p:nvSpPr>
          <p:cNvPr id="10249" name="Rectangle 9"/>
          <p:cNvSpPr>
            <a:spLocks noChangeArrowheads="1"/>
          </p:cNvSpPr>
          <p:nvPr/>
        </p:nvSpPr>
        <p:spPr bwMode="auto">
          <a:xfrm>
            <a:off x="1828800" y="2590801"/>
            <a:ext cx="9879628" cy="138499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a:t>Ｂ：　偏向電磁石　（電子ビームを曲げる。）</a:t>
            </a:r>
          </a:p>
          <a:p>
            <a:r>
              <a:rPr lang="ja-JP" altLang="en-US" sz="2800"/>
              <a:t>Ｑ：　四極電磁石　（電子ビームの大きさを絞る＆広げる）</a:t>
            </a:r>
          </a:p>
          <a:p>
            <a:r>
              <a:rPr lang="ja-JP" altLang="en-US" sz="2800"/>
              <a:t>Ｓ：　六極電磁石　（電子ビームの色収差を補正する。）　</a:t>
            </a:r>
          </a:p>
        </p:txBody>
      </p:sp>
      <p:sp>
        <p:nvSpPr>
          <p:cNvPr id="10250" name="Text Box 10"/>
          <p:cNvSpPr txBox="1">
            <a:spLocks noChangeArrowheads="1"/>
          </p:cNvSpPr>
          <p:nvPr/>
        </p:nvSpPr>
        <p:spPr bwMode="auto">
          <a:xfrm>
            <a:off x="4352435" y="4254059"/>
            <a:ext cx="268703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ja-JP" altLang="en-US" b="1" u="sng" dirty="0"/>
              <a:t>これらの電磁石を精度良く置くこと</a:t>
            </a:r>
            <a:r>
              <a:rPr lang="ja-JP" altLang="en-US" dirty="0"/>
              <a:t>で、電子ビームが理想軌道に沿って安定に回ってくれる。設置精度が悪いと理想軌道からのずれ（Ｃ</a:t>
            </a:r>
            <a:r>
              <a:rPr lang="en-US" altLang="ja-JP" dirty="0"/>
              <a:t>.</a:t>
            </a:r>
            <a:r>
              <a:rPr lang="ja-JP" altLang="en-US" dirty="0"/>
              <a:t>Ｏ</a:t>
            </a:r>
            <a:r>
              <a:rPr lang="en-US" altLang="ja-JP" dirty="0"/>
              <a:t>.</a:t>
            </a:r>
            <a:r>
              <a:rPr lang="ja-JP" altLang="en-US" dirty="0"/>
              <a:t>Ｄ）が大きくなり、ビームが揺れながら回ることになる。</a:t>
            </a:r>
          </a:p>
        </p:txBody>
      </p:sp>
      <p:graphicFrame>
        <p:nvGraphicFramePr>
          <p:cNvPr id="10251" name="Object 11"/>
          <p:cNvGraphicFramePr>
            <a:graphicFrameLocks noChangeAspect="1"/>
          </p:cNvGraphicFramePr>
          <p:nvPr/>
        </p:nvGraphicFramePr>
        <p:xfrm>
          <a:off x="7924800" y="4114800"/>
          <a:ext cx="2286000" cy="2198688"/>
        </p:xfrm>
        <a:graphic>
          <a:graphicData uri="http://schemas.openxmlformats.org/presentationml/2006/ole">
            <mc:AlternateContent xmlns:mc="http://schemas.openxmlformats.org/markup-compatibility/2006">
              <mc:Choice xmlns:v="urn:schemas-microsoft-com:vml" Requires="v">
                <p:oleObj name="CorelDRAW" r:id="rId3" imgW="3625560" imgH="3483360" progId="CorelDraw.Graphic.8">
                  <p:embed/>
                </p:oleObj>
              </mc:Choice>
              <mc:Fallback>
                <p:oleObj name="CorelDRAW" r:id="rId3" imgW="3625560" imgH="3483360" progId="CorelDraw.Graphic.8">
                  <p:embed/>
                  <p:pic>
                    <p:nvPicPr>
                      <p:cNvPr id="10251"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4114800"/>
                        <a:ext cx="2286000" cy="219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2" name="Line 12"/>
          <p:cNvSpPr>
            <a:spLocks noChangeShapeType="1"/>
          </p:cNvSpPr>
          <p:nvPr/>
        </p:nvSpPr>
        <p:spPr bwMode="auto">
          <a:xfrm>
            <a:off x="7620000" y="4799013"/>
            <a:ext cx="381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53" name="Text Box 13"/>
          <p:cNvSpPr txBox="1">
            <a:spLocks noChangeArrowheads="1"/>
          </p:cNvSpPr>
          <p:nvPr/>
        </p:nvSpPr>
        <p:spPr bwMode="auto">
          <a:xfrm>
            <a:off x="6929617" y="4187826"/>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t>理想軌道</a:t>
            </a:r>
          </a:p>
        </p:txBody>
      </p:sp>
      <p:sp>
        <p:nvSpPr>
          <p:cNvPr id="10254" name="Text Box 14"/>
          <p:cNvSpPr txBox="1">
            <a:spLocks noChangeArrowheads="1"/>
          </p:cNvSpPr>
          <p:nvPr/>
        </p:nvSpPr>
        <p:spPr bwMode="auto">
          <a:xfrm>
            <a:off x="6324600" y="6461125"/>
            <a:ext cx="362734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solidFill>
                  <a:srgbClr val="FF0000"/>
                </a:solidFill>
              </a:rPr>
              <a:t>Ｃ</a:t>
            </a:r>
            <a:r>
              <a:rPr lang="en-US" altLang="ja-JP" sz="2000">
                <a:solidFill>
                  <a:srgbClr val="FF0000"/>
                </a:solidFill>
              </a:rPr>
              <a:t>.</a:t>
            </a:r>
            <a:r>
              <a:rPr lang="ja-JP" altLang="en-US" sz="2000">
                <a:solidFill>
                  <a:srgbClr val="FF0000"/>
                </a:solidFill>
              </a:rPr>
              <a:t>Ｏ</a:t>
            </a:r>
            <a:r>
              <a:rPr lang="en-US" altLang="ja-JP" sz="2000">
                <a:solidFill>
                  <a:srgbClr val="FF0000"/>
                </a:solidFill>
              </a:rPr>
              <a:t>.</a:t>
            </a:r>
            <a:r>
              <a:rPr lang="ja-JP" altLang="en-US" sz="2000">
                <a:solidFill>
                  <a:srgbClr val="FF0000"/>
                </a:solidFill>
              </a:rPr>
              <a:t>Ｄ</a:t>
            </a:r>
            <a:r>
              <a:rPr lang="en-US" altLang="ja-JP" sz="2000">
                <a:solidFill>
                  <a:srgbClr val="FF0000"/>
                </a:solidFill>
              </a:rPr>
              <a:t>(Closed Orbit Distortion)</a:t>
            </a:r>
          </a:p>
        </p:txBody>
      </p:sp>
      <p:sp>
        <p:nvSpPr>
          <p:cNvPr id="10255" name="Line 15"/>
          <p:cNvSpPr>
            <a:spLocks noChangeShapeType="1"/>
          </p:cNvSpPr>
          <p:nvPr/>
        </p:nvSpPr>
        <p:spPr bwMode="auto">
          <a:xfrm flipV="1">
            <a:off x="7772400" y="6018213"/>
            <a:ext cx="304800" cy="457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5" name="図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4247" y="4114801"/>
            <a:ext cx="2747354" cy="2455771"/>
          </a:xfrm>
          <a:prstGeom prst="rect">
            <a:avLst/>
          </a:prstGeom>
        </p:spPr>
      </p:pic>
      <p:cxnSp>
        <p:nvCxnSpPr>
          <p:cNvPr id="3" name="直線矢印コネクタ 2"/>
          <p:cNvCxnSpPr/>
          <p:nvPr/>
        </p:nvCxnSpPr>
        <p:spPr>
          <a:xfrm flipV="1">
            <a:off x="3143672" y="2376488"/>
            <a:ext cx="1047328" cy="1738312"/>
          </a:xfrm>
          <a:prstGeom prst="straightConnector1">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2271402" y="4114800"/>
            <a:ext cx="1195698" cy="46990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227140" y="4881047"/>
            <a:ext cx="1800493" cy="369332"/>
          </a:xfrm>
          <a:prstGeom prst="rect">
            <a:avLst/>
          </a:prstGeom>
          <a:noFill/>
        </p:spPr>
        <p:txBody>
          <a:bodyPr wrap="none" rtlCol="0">
            <a:spAutoFit/>
          </a:bodyPr>
          <a:lstStyle/>
          <a:p>
            <a:r>
              <a:rPr lang="ja-JP" altLang="en-US" dirty="0"/>
              <a:t>シンクロトロン</a:t>
            </a:r>
            <a:endParaRPr kumimoji="1" lang="ja-JP" altLang="en-US" dirty="0"/>
          </a:p>
        </p:txBody>
      </p:sp>
      <p:sp>
        <p:nvSpPr>
          <p:cNvPr id="2" name="テキスト ボックス 1">
            <a:extLst>
              <a:ext uri="{FF2B5EF4-FFF2-40B4-BE49-F238E27FC236}">
                <a16:creationId xmlns:a16="http://schemas.microsoft.com/office/drawing/2014/main" id="{A70411CD-1E5C-8E1C-6AD8-8680EC63F795}"/>
              </a:ext>
            </a:extLst>
          </p:cNvPr>
          <p:cNvSpPr txBox="1"/>
          <p:nvPr/>
        </p:nvSpPr>
        <p:spPr>
          <a:xfrm>
            <a:off x="355036" y="1828801"/>
            <a:ext cx="1699651" cy="646331"/>
          </a:xfrm>
          <a:prstGeom prst="rect">
            <a:avLst/>
          </a:prstGeom>
          <a:noFill/>
        </p:spPr>
        <p:txBody>
          <a:bodyPr wrap="square" rtlCol="0">
            <a:spAutoFit/>
          </a:bodyPr>
          <a:lstStyle/>
          <a:p>
            <a:r>
              <a:rPr kumimoji="1" lang="ja-JP" altLang="en-US" dirty="0"/>
              <a:t>詳しくは奥木さんの講義で</a:t>
            </a:r>
          </a:p>
        </p:txBody>
      </p:sp>
    </p:spTree>
    <p:extLst>
      <p:ext uri="{BB962C8B-B14F-4D97-AF65-F5344CB8AC3E}">
        <p14:creationId xmlns:p14="http://schemas.microsoft.com/office/powerpoint/2010/main" val="20363290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5"/>
          <p:cNvSpPr>
            <a:spLocks noGrp="1"/>
          </p:cNvSpPr>
          <p:nvPr>
            <p:ph type="sldNum" sz="quarter" idx="12"/>
          </p:nvPr>
        </p:nvSpPr>
        <p:spPr/>
        <p:txBody>
          <a:bodyPr/>
          <a:lstStyle/>
          <a:p>
            <a:fld id="{AFA3A775-73C9-4C22-8078-E63610414FDB}" type="slidenum">
              <a:rPr lang="en-US" altLang="ja-JP"/>
              <a:pPr/>
              <a:t>47</a:t>
            </a:fld>
            <a:endParaRPr lang="en-US" altLang="ja-JP"/>
          </a:p>
        </p:txBody>
      </p:sp>
      <p:sp>
        <p:nvSpPr>
          <p:cNvPr id="13314" name="Rectangle 2"/>
          <p:cNvSpPr>
            <a:spLocks noGrp="1" noChangeArrowheads="1"/>
          </p:cNvSpPr>
          <p:nvPr>
            <p:ph type="title"/>
          </p:nvPr>
        </p:nvSpPr>
        <p:spPr>
          <a:xfrm>
            <a:off x="1828800" y="381000"/>
            <a:ext cx="7772400" cy="457200"/>
          </a:xfrm>
        </p:spPr>
        <p:txBody>
          <a:bodyPr>
            <a:normAutofit fontScale="90000"/>
          </a:bodyPr>
          <a:lstStyle/>
          <a:p>
            <a:r>
              <a:rPr lang="en-US" altLang="ja-JP" sz="2800" b="1" dirty="0"/>
              <a:t>Role of Bending magnet</a:t>
            </a:r>
            <a:endParaRPr lang="ja-JP" altLang="en-US" sz="2800" dirty="0"/>
          </a:p>
        </p:txBody>
      </p:sp>
      <p:pic>
        <p:nvPicPr>
          <p:cNvPr id="13316" name="Picture 4" descr="C:\cygwin\home\sakai\desktop\picture\2004_ippan_koukai\siryou\P10100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1295400"/>
            <a:ext cx="5410200" cy="4057650"/>
          </a:xfrm>
          <a:prstGeom prst="rect">
            <a:avLst/>
          </a:prstGeom>
          <a:noFill/>
          <a:extLst>
            <a:ext uri="{909E8E84-426E-40DD-AFC4-6F175D3DCCD1}">
              <a14:hiddenFill xmlns:a14="http://schemas.microsoft.com/office/drawing/2010/main">
                <a:solidFill>
                  <a:srgbClr val="FFFFFF"/>
                </a:solidFill>
              </a14:hiddenFill>
            </a:ext>
          </a:extLst>
        </p:spPr>
      </p:pic>
      <p:sp>
        <p:nvSpPr>
          <p:cNvPr id="13317" name="Text Box 5"/>
          <p:cNvSpPr txBox="1">
            <a:spLocks noChangeArrowheads="1"/>
          </p:cNvSpPr>
          <p:nvPr/>
        </p:nvSpPr>
        <p:spPr bwMode="auto">
          <a:xfrm>
            <a:off x="5334001" y="624840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b="1" dirty="0"/>
          </a:p>
        </p:txBody>
      </p:sp>
      <p:graphicFrame>
        <p:nvGraphicFramePr>
          <p:cNvPr id="13321" name="Object 9"/>
          <p:cNvGraphicFramePr>
            <a:graphicFrameLocks noChangeAspect="1"/>
          </p:cNvGraphicFramePr>
          <p:nvPr/>
        </p:nvGraphicFramePr>
        <p:xfrm>
          <a:off x="1905001" y="1295400"/>
          <a:ext cx="2784475" cy="2628900"/>
        </p:xfrm>
        <a:graphic>
          <a:graphicData uri="http://schemas.openxmlformats.org/presentationml/2006/ole">
            <mc:AlternateContent xmlns:mc="http://schemas.openxmlformats.org/markup-compatibility/2006">
              <mc:Choice xmlns:v="urn:schemas-microsoft-com:vml" Requires="v">
                <p:oleObj name="CorelDRAW" r:id="rId3" imgW="2784240" imgH="2629080" progId="CorelDraw.Graphic.8">
                  <p:embed/>
                </p:oleObj>
              </mc:Choice>
              <mc:Fallback>
                <p:oleObj name="CorelDRAW" r:id="rId3" imgW="2784240" imgH="2629080" progId="CorelDraw.Graphic.8">
                  <p:embed/>
                  <p:pic>
                    <p:nvPicPr>
                      <p:cNvPr id="13321"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1" y="1295400"/>
                        <a:ext cx="2784475"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22" name="Object 10"/>
          <p:cNvGraphicFramePr>
            <a:graphicFrameLocks noChangeAspect="1"/>
          </p:cNvGraphicFramePr>
          <p:nvPr/>
        </p:nvGraphicFramePr>
        <p:xfrm>
          <a:off x="2286000" y="4191000"/>
          <a:ext cx="1981200" cy="1733550"/>
        </p:xfrm>
        <a:graphic>
          <a:graphicData uri="http://schemas.openxmlformats.org/presentationml/2006/ole">
            <mc:AlternateContent xmlns:mc="http://schemas.openxmlformats.org/markup-compatibility/2006">
              <mc:Choice xmlns:v="urn:schemas-microsoft-com:vml" Requires="v">
                <p:oleObj name="CorelDRAW" r:id="rId5" imgW="991440" imgH="867960" progId="CorelDraw.Graphic.8">
                  <p:embed/>
                </p:oleObj>
              </mc:Choice>
              <mc:Fallback>
                <p:oleObj name="CorelDRAW" r:id="rId5" imgW="991440" imgH="867960" progId="CorelDraw.Graphic.8">
                  <p:embed/>
                  <p:pic>
                    <p:nvPicPr>
                      <p:cNvPr id="13322"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4191000"/>
                        <a:ext cx="198120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6"/>
          <p:cNvGraphicFramePr>
            <a:graphicFrameLocks noChangeAspect="1"/>
          </p:cNvGraphicFramePr>
          <p:nvPr/>
        </p:nvGraphicFramePr>
        <p:xfrm>
          <a:off x="3763652" y="4990790"/>
          <a:ext cx="504825" cy="404812"/>
        </p:xfrm>
        <a:graphic>
          <a:graphicData uri="http://schemas.openxmlformats.org/presentationml/2006/ole">
            <mc:AlternateContent xmlns:mc="http://schemas.openxmlformats.org/markup-compatibility/2006">
              <mc:Choice xmlns:v="urn:schemas-microsoft-com:vml" Requires="v">
                <p:oleObj name="数式" r:id="rId7" imgW="164880" imgH="203040" progId="Equation.3">
                  <p:embed/>
                </p:oleObj>
              </mc:Choice>
              <mc:Fallback>
                <p:oleObj name="数式" r:id="rId7" imgW="164880" imgH="203040" progId="Equation.3">
                  <p:embed/>
                  <p:pic>
                    <p:nvPicPr>
                      <p:cNvPr id="10" name="Object 6"/>
                      <p:cNvPicPr>
                        <a:picLocks noChangeAspect="1" noChangeArrowheads="1"/>
                      </p:cNvPicPr>
                      <p:nvPr/>
                    </p:nvPicPr>
                    <p:blipFill>
                      <a:blip r:embed="rId8"/>
                      <a:srcRect/>
                      <a:stretch>
                        <a:fillRect/>
                      </a:stretch>
                    </p:blipFill>
                    <p:spPr bwMode="auto">
                      <a:xfrm>
                        <a:off x="3763652" y="4990790"/>
                        <a:ext cx="504825" cy="404812"/>
                      </a:xfrm>
                      <a:prstGeom prst="rect">
                        <a:avLst/>
                      </a:prstGeom>
                      <a:noFill/>
                      <a:ln>
                        <a:noFill/>
                      </a:ln>
                    </p:spPr>
                  </p:pic>
                </p:oleObj>
              </mc:Fallback>
            </mc:AlternateContent>
          </a:graphicData>
        </a:graphic>
      </p:graphicFrame>
      <p:sp>
        <p:nvSpPr>
          <p:cNvPr id="4" name="右矢印 3"/>
          <p:cNvSpPr/>
          <p:nvPr/>
        </p:nvSpPr>
        <p:spPr>
          <a:xfrm flipH="1">
            <a:off x="4883542" y="6128103"/>
            <a:ext cx="374104" cy="2990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518150" y="5943050"/>
            <a:ext cx="2612062" cy="646331"/>
          </a:xfrm>
          <a:prstGeom prst="rect">
            <a:avLst/>
          </a:prstGeom>
          <a:noFill/>
        </p:spPr>
        <p:txBody>
          <a:bodyPr wrap="none" rtlCol="0">
            <a:spAutoFit/>
          </a:bodyPr>
          <a:lstStyle/>
          <a:p>
            <a:r>
              <a:rPr kumimoji="1" lang="en-US" altLang="ja-JP" dirty="0"/>
              <a:t>From Farada</a:t>
            </a:r>
            <a:r>
              <a:rPr lang="en-US" altLang="ja-JP" dirty="0"/>
              <a:t>y’s low </a:t>
            </a:r>
            <a:r>
              <a:rPr kumimoji="1" lang="en-US" altLang="ja-JP" dirty="0"/>
              <a:t>(later)</a:t>
            </a:r>
          </a:p>
          <a:p>
            <a:r>
              <a:rPr kumimoji="1" lang="en-US" altLang="ja-JP" dirty="0"/>
              <a:t>(Fleming’s left-hand rule)</a:t>
            </a:r>
            <a:endParaRPr kumimoji="1" lang="ja-JP" altLang="en-US" dirty="0"/>
          </a:p>
        </p:txBody>
      </p:sp>
      <p:graphicFrame>
        <p:nvGraphicFramePr>
          <p:cNvPr id="13" name="Object 6"/>
          <p:cNvGraphicFramePr>
            <a:graphicFrameLocks noChangeAspect="1"/>
          </p:cNvGraphicFramePr>
          <p:nvPr/>
        </p:nvGraphicFramePr>
        <p:xfrm>
          <a:off x="2177903" y="6155331"/>
          <a:ext cx="2362200" cy="479425"/>
        </p:xfrm>
        <a:graphic>
          <a:graphicData uri="http://schemas.openxmlformats.org/presentationml/2006/ole">
            <mc:AlternateContent xmlns:mc="http://schemas.openxmlformats.org/markup-compatibility/2006">
              <mc:Choice xmlns:v="urn:schemas-microsoft-com:vml" Requires="v">
                <p:oleObj name="数式" r:id="rId9" imgW="774360" imgH="241200" progId="Equation.3">
                  <p:embed/>
                </p:oleObj>
              </mc:Choice>
              <mc:Fallback>
                <p:oleObj name="数式" r:id="rId9" imgW="774360" imgH="241200" progId="Equation.3">
                  <p:embed/>
                  <p:pic>
                    <p:nvPicPr>
                      <p:cNvPr id="13" name="Object 6"/>
                      <p:cNvPicPr>
                        <a:picLocks noChangeAspect="1" noChangeArrowheads="1"/>
                      </p:cNvPicPr>
                      <p:nvPr/>
                    </p:nvPicPr>
                    <p:blipFill>
                      <a:blip r:embed="rId10"/>
                      <a:srcRect/>
                      <a:stretch>
                        <a:fillRect/>
                      </a:stretch>
                    </p:blipFill>
                    <p:spPr bwMode="auto">
                      <a:xfrm>
                        <a:off x="2177903" y="6155331"/>
                        <a:ext cx="2362200" cy="479425"/>
                      </a:xfrm>
                      <a:prstGeom prst="rect">
                        <a:avLst/>
                      </a:prstGeom>
                      <a:noFill/>
                      <a:ln>
                        <a:solidFill>
                          <a:srgbClr val="FF0000"/>
                        </a:solidFill>
                      </a:ln>
                    </p:spPr>
                  </p:pic>
                </p:oleObj>
              </mc:Fallback>
            </mc:AlternateContent>
          </a:graphicData>
        </a:graphic>
      </p:graphicFrame>
      <p:graphicFrame>
        <p:nvGraphicFramePr>
          <p:cNvPr id="14" name="Object 6"/>
          <p:cNvGraphicFramePr>
            <a:graphicFrameLocks noChangeAspect="1"/>
          </p:cNvGraphicFramePr>
          <p:nvPr/>
        </p:nvGraphicFramePr>
        <p:xfrm>
          <a:off x="2663163" y="5057776"/>
          <a:ext cx="387350" cy="354013"/>
        </p:xfrm>
        <a:graphic>
          <a:graphicData uri="http://schemas.openxmlformats.org/presentationml/2006/ole">
            <mc:AlternateContent xmlns:mc="http://schemas.openxmlformats.org/markup-compatibility/2006">
              <mc:Choice xmlns:v="urn:schemas-microsoft-com:vml" Requires="v">
                <p:oleObj name="数式" r:id="rId11" imgW="126720" imgH="177480" progId="Equation.3">
                  <p:embed/>
                </p:oleObj>
              </mc:Choice>
              <mc:Fallback>
                <p:oleObj name="数式" r:id="rId11" imgW="126720" imgH="177480" progId="Equation.3">
                  <p:embed/>
                  <p:pic>
                    <p:nvPicPr>
                      <p:cNvPr id="14" name="Object 6"/>
                      <p:cNvPicPr>
                        <a:picLocks noChangeAspect="1" noChangeArrowheads="1"/>
                      </p:cNvPicPr>
                      <p:nvPr/>
                    </p:nvPicPr>
                    <p:blipFill>
                      <a:blip r:embed="rId12"/>
                      <a:srcRect/>
                      <a:stretch>
                        <a:fillRect/>
                      </a:stretch>
                    </p:blipFill>
                    <p:spPr bwMode="auto">
                      <a:xfrm>
                        <a:off x="2663163" y="5057776"/>
                        <a:ext cx="387350" cy="354013"/>
                      </a:xfrm>
                      <a:prstGeom prst="rect">
                        <a:avLst/>
                      </a:prstGeom>
                      <a:noFill/>
                      <a:ln>
                        <a:noFill/>
                      </a:ln>
                    </p:spPr>
                  </p:pic>
                </p:oleObj>
              </mc:Fallback>
            </mc:AlternateContent>
          </a:graphicData>
        </a:graphic>
      </p:graphicFrame>
      <p:graphicFrame>
        <p:nvGraphicFramePr>
          <p:cNvPr id="15" name="Object 6"/>
          <p:cNvGraphicFramePr>
            <a:graphicFrameLocks noChangeAspect="1"/>
          </p:cNvGraphicFramePr>
          <p:nvPr/>
        </p:nvGraphicFramePr>
        <p:xfrm>
          <a:off x="2585377" y="4054320"/>
          <a:ext cx="465137" cy="403225"/>
        </p:xfrm>
        <a:graphic>
          <a:graphicData uri="http://schemas.openxmlformats.org/presentationml/2006/ole">
            <mc:AlternateContent xmlns:mc="http://schemas.openxmlformats.org/markup-compatibility/2006">
              <mc:Choice xmlns:v="urn:schemas-microsoft-com:vml" Requires="v">
                <p:oleObj name="数式" r:id="rId13" imgW="152280" imgH="203040" progId="Equation.3">
                  <p:embed/>
                </p:oleObj>
              </mc:Choice>
              <mc:Fallback>
                <p:oleObj name="数式" r:id="rId13" imgW="152280" imgH="203040" progId="Equation.3">
                  <p:embed/>
                  <p:pic>
                    <p:nvPicPr>
                      <p:cNvPr id="15" name="Object 6"/>
                      <p:cNvPicPr>
                        <a:picLocks noChangeAspect="1" noChangeArrowheads="1"/>
                      </p:cNvPicPr>
                      <p:nvPr/>
                    </p:nvPicPr>
                    <p:blipFill>
                      <a:blip r:embed="rId14"/>
                      <a:srcRect/>
                      <a:stretch>
                        <a:fillRect/>
                      </a:stretch>
                    </p:blipFill>
                    <p:spPr bwMode="auto">
                      <a:xfrm>
                        <a:off x="2585377" y="4054320"/>
                        <a:ext cx="465137" cy="403225"/>
                      </a:xfrm>
                      <a:prstGeom prst="rect">
                        <a:avLst/>
                      </a:prstGeom>
                      <a:noFill/>
                      <a:ln>
                        <a:noFill/>
                      </a:ln>
                    </p:spPr>
                  </p:pic>
                </p:oleObj>
              </mc:Fallback>
            </mc:AlternateContent>
          </a:graphicData>
        </a:graphic>
      </p:graphicFrame>
      <p:pic>
        <p:nvPicPr>
          <p:cNvPr id="6" name="図 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585494" y="5443186"/>
            <a:ext cx="1478074" cy="1368425"/>
          </a:xfrm>
          <a:prstGeom prst="rect">
            <a:avLst/>
          </a:prstGeom>
        </p:spPr>
      </p:pic>
      <p:sp>
        <p:nvSpPr>
          <p:cNvPr id="7" name="テキスト ボックス 6"/>
          <p:cNvSpPr txBox="1"/>
          <p:nvPr/>
        </p:nvSpPr>
        <p:spPr>
          <a:xfrm>
            <a:off x="2795506" y="5739884"/>
            <a:ext cx="1568827" cy="369332"/>
          </a:xfrm>
          <a:prstGeom prst="rect">
            <a:avLst/>
          </a:prstGeom>
          <a:noFill/>
        </p:spPr>
        <p:txBody>
          <a:bodyPr wrap="none" rtlCol="0">
            <a:spAutoFit/>
          </a:bodyPr>
          <a:lstStyle/>
          <a:p>
            <a:r>
              <a:rPr kumimoji="1" lang="en-US" altLang="ja-JP" dirty="0"/>
              <a:t>(electron case)</a:t>
            </a:r>
            <a:endParaRPr kumimoji="1" lang="ja-JP" altLang="en-US" dirty="0"/>
          </a:p>
        </p:txBody>
      </p:sp>
      <p:cxnSp>
        <p:nvCxnSpPr>
          <p:cNvPr id="11" name="直線矢印コネクタ 10"/>
          <p:cNvCxnSpPr/>
          <p:nvPr/>
        </p:nvCxnSpPr>
        <p:spPr>
          <a:xfrm>
            <a:off x="8184232" y="3886599"/>
            <a:ext cx="1416968" cy="3693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8952601" y="3802740"/>
            <a:ext cx="370614" cy="369332"/>
          </a:xfrm>
          <a:prstGeom prst="rect">
            <a:avLst/>
          </a:prstGeom>
          <a:noFill/>
        </p:spPr>
        <p:txBody>
          <a:bodyPr wrap="none" rtlCol="0">
            <a:spAutoFit/>
          </a:bodyPr>
          <a:lstStyle/>
          <a:p>
            <a:r>
              <a:rPr lang="en-US" altLang="ja-JP" dirty="0">
                <a:solidFill>
                  <a:srgbClr val="FF0000"/>
                </a:solidFill>
              </a:rPr>
              <a:t>e</a:t>
            </a:r>
            <a:r>
              <a:rPr kumimoji="1" lang="en-US" altLang="ja-JP" dirty="0">
                <a:solidFill>
                  <a:srgbClr val="FF0000"/>
                </a:solidFill>
              </a:rPr>
              <a:t>-</a:t>
            </a:r>
            <a:endParaRPr kumimoji="1" lang="ja-JP" altLang="en-US" dirty="0">
              <a:solidFill>
                <a:srgbClr val="FF0000"/>
              </a:solidFill>
            </a:endParaRPr>
          </a:p>
        </p:txBody>
      </p:sp>
      <p:sp>
        <p:nvSpPr>
          <p:cNvPr id="18" name="Text Box 15"/>
          <p:cNvSpPr txBox="1">
            <a:spLocks noChangeArrowheads="1"/>
          </p:cNvSpPr>
          <p:nvPr/>
        </p:nvSpPr>
        <p:spPr bwMode="auto">
          <a:xfrm>
            <a:off x="6041536" y="292515"/>
            <a:ext cx="2422458" cy="707886"/>
          </a:xfrm>
          <a:prstGeom prst="rect">
            <a:avLst/>
          </a:prstGeom>
          <a:noFill/>
          <a:ln w="9525">
            <a:noFill/>
            <a:miter lim="800000"/>
            <a:headEnd/>
            <a:tailEnd/>
          </a:ln>
        </p:spPr>
        <p:txBody>
          <a:bodyPr wrap="none">
            <a:prstTxWarp prst="textNoShape">
              <a:avLst/>
            </a:prstTxWarp>
            <a:spAutoFit/>
          </a:bodyPr>
          <a:lstStyle/>
          <a:p>
            <a:r>
              <a:rPr lang="en-US" altLang="ja-JP" sz="2000" dirty="0">
                <a:solidFill>
                  <a:srgbClr val="0000FF"/>
                </a:solidFill>
              </a:rPr>
              <a:t>• </a:t>
            </a:r>
            <a:r>
              <a:rPr lang="ja-JP" altLang="en-US" sz="2000" dirty="0">
                <a:solidFill>
                  <a:srgbClr val="0000FF"/>
                </a:solidFill>
              </a:rPr>
              <a:t>電子ビームの偏向</a:t>
            </a:r>
            <a:endParaRPr lang="en-US" altLang="ja-JP" sz="2000" dirty="0">
              <a:solidFill>
                <a:srgbClr val="0000FF"/>
              </a:solidFill>
            </a:endParaRPr>
          </a:p>
          <a:p>
            <a:r>
              <a:rPr lang="en-US" altLang="ja-JP" sz="2000" dirty="0">
                <a:solidFill>
                  <a:srgbClr val="0000FF"/>
                </a:solidFill>
              </a:rPr>
              <a:t>• </a:t>
            </a:r>
            <a:r>
              <a:rPr lang="ja-JP" altLang="en-US" sz="2000" dirty="0">
                <a:solidFill>
                  <a:srgbClr val="0000FF"/>
                </a:solidFill>
              </a:rPr>
              <a:t>放射光の発生</a:t>
            </a:r>
          </a:p>
        </p:txBody>
      </p:sp>
      <p:pic>
        <p:nvPicPr>
          <p:cNvPr id="19" name="Picture 4" descr="偏向電磁石（前）.jpg                                           00060AC6Macintosh HD                   B7472E7A:"/>
          <p:cNvPicPr>
            <a:picLocks noChangeAspect="1" noChangeArrowheads="1"/>
          </p:cNvPicPr>
          <p:nvPr/>
        </p:nvPicPr>
        <p:blipFill>
          <a:blip r:embed="rId16"/>
          <a:srcRect/>
          <a:stretch>
            <a:fillRect/>
          </a:stretch>
        </p:blipFill>
        <p:spPr bwMode="auto">
          <a:xfrm>
            <a:off x="8997146" y="88517"/>
            <a:ext cx="1534032" cy="2266095"/>
          </a:xfrm>
          <a:prstGeom prst="rect">
            <a:avLst/>
          </a:prstGeom>
          <a:noFill/>
          <a:ln w="9525">
            <a:noFill/>
            <a:miter lim="800000"/>
            <a:headEnd/>
            <a:tailEnd/>
          </a:ln>
        </p:spPr>
      </p:pic>
      <p:cxnSp>
        <p:nvCxnSpPr>
          <p:cNvPr id="8" name="直線矢印コネクタ 7"/>
          <p:cNvCxnSpPr/>
          <p:nvPr/>
        </p:nvCxnSpPr>
        <p:spPr>
          <a:xfrm>
            <a:off x="8262629" y="3924300"/>
            <a:ext cx="1061903" cy="533244"/>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7841394" y="4059115"/>
            <a:ext cx="877163" cy="369332"/>
          </a:xfrm>
          <a:prstGeom prst="rect">
            <a:avLst/>
          </a:prstGeom>
          <a:noFill/>
        </p:spPr>
        <p:txBody>
          <a:bodyPr wrap="none" rtlCol="0">
            <a:spAutoFit/>
          </a:bodyPr>
          <a:lstStyle/>
          <a:p>
            <a:r>
              <a:rPr kumimoji="1" lang="ja-JP" altLang="en-US" dirty="0">
                <a:solidFill>
                  <a:srgbClr val="0000FF"/>
                </a:solidFill>
              </a:rPr>
              <a:t>放射光</a:t>
            </a:r>
          </a:p>
        </p:txBody>
      </p:sp>
      <p:sp>
        <p:nvSpPr>
          <p:cNvPr id="2" name="テキスト ボックス 1">
            <a:extLst>
              <a:ext uri="{FF2B5EF4-FFF2-40B4-BE49-F238E27FC236}">
                <a16:creationId xmlns:a16="http://schemas.microsoft.com/office/drawing/2014/main" id="{4EAA7576-6BEE-D0FF-FE40-DFB1A270AE25}"/>
              </a:ext>
            </a:extLst>
          </p:cNvPr>
          <p:cNvSpPr txBox="1"/>
          <p:nvPr/>
        </p:nvSpPr>
        <p:spPr>
          <a:xfrm>
            <a:off x="321945" y="857728"/>
            <a:ext cx="2954655" cy="369332"/>
          </a:xfrm>
          <a:prstGeom prst="rect">
            <a:avLst/>
          </a:prstGeom>
          <a:noFill/>
        </p:spPr>
        <p:txBody>
          <a:bodyPr wrap="none" rtlCol="0">
            <a:spAutoFit/>
          </a:bodyPr>
          <a:lstStyle/>
          <a:p>
            <a:r>
              <a:rPr kumimoji="1" lang="ja-JP" altLang="en-US" dirty="0"/>
              <a:t>詳しくは奥木さんの講義で</a:t>
            </a:r>
          </a:p>
        </p:txBody>
      </p:sp>
    </p:spTree>
    <p:extLst>
      <p:ext uri="{BB962C8B-B14F-4D97-AF65-F5344CB8AC3E}">
        <p14:creationId xmlns:p14="http://schemas.microsoft.com/office/powerpoint/2010/main" val="25872257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9169D201-D197-461D-9717-1B314C73847F}" type="slidenum">
              <a:rPr lang="en-US" altLang="ja-JP" smtClean="0"/>
              <a:pPr>
                <a:defRPr/>
              </a:pPr>
              <a:t>48</a:t>
            </a:fld>
            <a:endParaRPr lang="en-US" altLang="ja-JP"/>
          </a:p>
        </p:txBody>
      </p:sp>
      <p:sp>
        <p:nvSpPr>
          <p:cNvPr id="11266" name="Rectangle 2"/>
          <p:cNvSpPr>
            <a:spLocks noGrp="1" noChangeArrowheads="1"/>
          </p:cNvSpPr>
          <p:nvPr>
            <p:ph type="ctrTitle"/>
          </p:nvPr>
        </p:nvSpPr>
        <p:spPr>
          <a:xfrm>
            <a:off x="3863752" y="104703"/>
            <a:ext cx="4954922" cy="533400"/>
          </a:xfrm>
        </p:spPr>
        <p:txBody>
          <a:bodyPr anchor="ctr"/>
          <a:lstStyle/>
          <a:p>
            <a:r>
              <a:rPr lang="en-US" altLang="ja-JP" sz="3200" dirty="0"/>
              <a:t>Role of Quadrupole magnet</a:t>
            </a:r>
            <a:endParaRPr lang="ja-JP" altLang="en-US" sz="3200" dirty="0"/>
          </a:p>
        </p:txBody>
      </p:sp>
      <p:pic>
        <p:nvPicPr>
          <p:cNvPr id="11268" name="Picture 4" descr="C:\cygwin\home\sakai\desktop\picture\2004_ippan_koukai\siryou\P10100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9876" y="1484784"/>
            <a:ext cx="5343858" cy="400789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271" name="Object 7"/>
          <p:cNvGraphicFramePr>
            <a:graphicFrameLocks noChangeAspect="1"/>
          </p:cNvGraphicFramePr>
          <p:nvPr/>
        </p:nvGraphicFramePr>
        <p:xfrm>
          <a:off x="1981200" y="3886201"/>
          <a:ext cx="2508250" cy="2003425"/>
        </p:xfrm>
        <a:graphic>
          <a:graphicData uri="http://schemas.openxmlformats.org/presentationml/2006/ole">
            <mc:AlternateContent xmlns:mc="http://schemas.openxmlformats.org/markup-compatibility/2006">
              <mc:Choice xmlns:v="urn:schemas-microsoft-com:vml" Requires="v">
                <p:oleObj name="CorelDRAW" r:id="rId3" imgW="2507760" imgH="2003400" progId="CorelDraw.Graphic.8">
                  <p:embed/>
                </p:oleObj>
              </mc:Choice>
              <mc:Fallback>
                <p:oleObj name="CorelDRAW" r:id="rId3" imgW="2507760" imgH="2003400" progId="CorelDraw.Graphic.8">
                  <p:embed/>
                  <p:pic>
                    <p:nvPicPr>
                      <p:cNvPr id="11271"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886201"/>
                        <a:ext cx="2508250" cy="200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 name="テキスト ボックス 23"/>
          <p:cNvSpPr txBox="1"/>
          <p:nvPr/>
        </p:nvSpPr>
        <p:spPr>
          <a:xfrm>
            <a:off x="4550491" y="4887912"/>
            <a:ext cx="276038" cy="369332"/>
          </a:xfrm>
          <a:prstGeom prst="rect">
            <a:avLst/>
          </a:prstGeom>
          <a:noFill/>
        </p:spPr>
        <p:txBody>
          <a:bodyPr wrap="none" rtlCol="0">
            <a:spAutoFit/>
          </a:bodyPr>
          <a:lstStyle/>
          <a:p>
            <a:r>
              <a:rPr kumimoji="1" lang="en-US" altLang="ja-JP" dirty="0"/>
              <a:t>z</a:t>
            </a:r>
            <a:endParaRPr kumimoji="1" lang="ja-JP" altLang="en-US" dirty="0"/>
          </a:p>
        </p:txBody>
      </p:sp>
      <p:sp>
        <p:nvSpPr>
          <p:cNvPr id="2" name="正方形/長方形 1"/>
          <p:cNvSpPr/>
          <p:nvPr/>
        </p:nvSpPr>
        <p:spPr>
          <a:xfrm>
            <a:off x="5718146" y="5970027"/>
            <a:ext cx="3100529" cy="369332"/>
          </a:xfrm>
          <a:prstGeom prst="rect">
            <a:avLst/>
          </a:prstGeom>
        </p:spPr>
        <p:txBody>
          <a:bodyPr wrap="none">
            <a:spAutoFit/>
          </a:bodyPr>
          <a:lstStyle/>
          <a:p>
            <a:r>
              <a:rPr lang="ja-JP" altLang="en-US" dirty="0">
                <a:solidFill>
                  <a:srgbClr val="0000FF"/>
                </a:solidFill>
              </a:rPr>
              <a:t>四極電磁石</a:t>
            </a:r>
            <a:r>
              <a:rPr lang="en-US" altLang="ja-JP" dirty="0">
                <a:solidFill>
                  <a:srgbClr val="0000FF"/>
                </a:solidFill>
              </a:rPr>
              <a:t> ---  </a:t>
            </a:r>
            <a:r>
              <a:rPr lang="ja-JP" altLang="en-US" dirty="0">
                <a:solidFill>
                  <a:srgbClr val="0000FF"/>
                </a:solidFill>
              </a:rPr>
              <a:t>ビームの収束</a:t>
            </a:r>
            <a:endParaRPr lang="en-US" altLang="ja-JP" dirty="0">
              <a:solidFill>
                <a:srgbClr val="0000FF"/>
              </a:solidFill>
            </a:endParaRPr>
          </a:p>
        </p:txBody>
      </p:sp>
      <p:pic>
        <p:nvPicPr>
          <p:cNvPr id="9" name="Picture 14" descr="四極電磁石.tif                                                 00066969Macintosh HD                   B7472E7A:"/>
          <p:cNvPicPr>
            <a:picLocks noChangeAspect="1" noChangeArrowheads="1"/>
          </p:cNvPicPr>
          <p:nvPr/>
        </p:nvPicPr>
        <p:blipFill>
          <a:blip r:embed="rId5"/>
          <a:srcRect/>
          <a:stretch>
            <a:fillRect/>
          </a:stretch>
        </p:blipFill>
        <p:spPr bwMode="auto">
          <a:xfrm>
            <a:off x="1753021" y="985108"/>
            <a:ext cx="2718779" cy="2866813"/>
          </a:xfrm>
          <a:prstGeom prst="rect">
            <a:avLst/>
          </a:prstGeom>
          <a:noFill/>
          <a:ln w="9525">
            <a:noFill/>
            <a:miter lim="800000"/>
            <a:headEnd/>
            <a:tailEnd/>
          </a:ln>
        </p:spPr>
      </p:pic>
      <p:sp>
        <p:nvSpPr>
          <p:cNvPr id="3" name="テキスト ボックス 2">
            <a:extLst>
              <a:ext uri="{FF2B5EF4-FFF2-40B4-BE49-F238E27FC236}">
                <a16:creationId xmlns:a16="http://schemas.microsoft.com/office/drawing/2014/main" id="{2D09D061-A486-6C20-6C67-14766FE204ED}"/>
              </a:ext>
            </a:extLst>
          </p:cNvPr>
          <p:cNvSpPr txBox="1"/>
          <p:nvPr/>
        </p:nvSpPr>
        <p:spPr>
          <a:xfrm>
            <a:off x="6634263" y="930786"/>
            <a:ext cx="2954655" cy="369332"/>
          </a:xfrm>
          <a:prstGeom prst="rect">
            <a:avLst/>
          </a:prstGeom>
          <a:noFill/>
        </p:spPr>
        <p:txBody>
          <a:bodyPr wrap="none" rtlCol="0">
            <a:spAutoFit/>
          </a:bodyPr>
          <a:lstStyle/>
          <a:p>
            <a:r>
              <a:rPr kumimoji="1" lang="ja-JP" altLang="en-US" dirty="0"/>
              <a:t>詳しくは奥木さんの講義で</a:t>
            </a:r>
          </a:p>
        </p:txBody>
      </p:sp>
    </p:spTree>
    <p:extLst>
      <p:ext uri="{BB962C8B-B14F-4D97-AF65-F5344CB8AC3E}">
        <p14:creationId xmlns:p14="http://schemas.microsoft.com/office/powerpoint/2010/main" val="1782583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5"/>
          <p:cNvSpPr>
            <a:spLocks noGrp="1"/>
          </p:cNvSpPr>
          <p:nvPr>
            <p:ph type="sldNum" sz="quarter" idx="12"/>
          </p:nvPr>
        </p:nvSpPr>
        <p:spPr/>
        <p:txBody>
          <a:bodyPr/>
          <a:lstStyle/>
          <a:p>
            <a:fld id="{37BA04FA-208C-4C14-AF5E-150642A38FD4}" type="slidenum">
              <a:rPr lang="en-US" altLang="ja-JP"/>
              <a:pPr/>
              <a:t>49</a:t>
            </a:fld>
            <a:endParaRPr lang="en-US" altLang="ja-JP"/>
          </a:p>
        </p:txBody>
      </p:sp>
      <p:sp>
        <p:nvSpPr>
          <p:cNvPr id="12290" name="Rectangle 2"/>
          <p:cNvSpPr>
            <a:spLocks noGrp="1" noChangeArrowheads="1"/>
          </p:cNvSpPr>
          <p:nvPr>
            <p:ph type="title"/>
          </p:nvPr>
        </p:nvSpPr>
        <p:spPr>
          <a:xfrm>
            <a:off x="2315580" y="187318"/>
            <a:ext cx="7772400" cy="457200"/>
          </a:xfrm>
        </p:spPr>
        <p:txBody>
          <a:bodyPr/>
          <a:lstStyle/>
          <a:p>
            <a:r>
              <a:rPr lang="en-US" altLang="ja-JP" sz="2400" b="1" dirty="0"/>
              <a:t>Role of </a:t>
            </a:r>
            <a:r>
              <a:rPr lang="en-US" altLang="ja-JP" sz="2400" b="1" dirty="0" err="1"/>
              <a:t>Sextupole</a:t>
            </a:r>
            <a:r>
              <a:rPr lang="en-US" altLang="ja-JP" sz="2400" b="1" dirty="0"/>
              <a:t> magnet</a:t>
            </a:r>
            <a:endParaRPr lang="ja-JP" altLang="en-US" dirty="0"/>
          </a:p>
        </p:txBody>
      </p:sp>
      <p:pic>
        <p:nvPicPr>
          <p:cNvPr id="12292" name="Picture 4" descr="C:\cygwin\home\sakai\desktop\picture\2004_ippan_koukai\siryou\P10100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1676400"/>
            <a:ext cx="5181600" cy="3886200"/>
          </a:xfrm>
          <a:prstGeom prst="rect">
            <a:avLst/>
          </a:prstGeom>
          <a:noFill/>
          <a:extLst>
            <a:ext uri="{909E8E84-426E-40DD-AFC4-6F175D3DCCD1}">
              <a14:hiddenFill xmlns:a14="http://schemas.microsoft.com/office/drawing/2010/main">
                <a:solidFill>
                  <a:srgbClr val="FFFFFF"/>
                </a:solidFill>
              </a14:hiddenFill>
            </a:ext>
          </a:extLst>
        </p:spPr>
      </p:pic>
      <p:sp>
        <p:nvSpPr>
          <p:cNvPr id="12293" name="Text Box 5"/>
          <p:cNvSpPr txBox="1">
            <a:spLocks noChangeArrowheads="1"/>
          </p:cNvSpPr>
          <p:nvPr/>
        </p:nvSpPr>
        <p:spPr bwMode="auto">
          <a:xfrm>
            <a:off x="5089526" y="634523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b="1"/>
          </a:p>
        </p:txBody>
      </p:sp>
      <p:graphicFrame>
        <p:nvGraphicFramePr>
          <p:cNvPr id="12294" name="Object 6"/>
          <p:cNvGraphicFramePr>
            <a:graphicFrameLocks noChangeAspect="1"/>
          </p:cNvGraphicFramePr>
          <p:nvPr/>
        </p:nvGraphicFramePr>
        <p:xfrm>
          <a:off x="1752600" y="1447801"/>
          <a:ext cx="3429000" cy="1858963"/>
        </p:xfrm>
        <a:graphic>
          <a:graphicData uri="http://schemas.openxmlformats.org/presentationml/2006/ole">
            <mc:AlternateContent xmlns:mc="http://schemas.openxmlformats.org/markup-compatibility/2006">
              <mc:Choice xmlns:v="urn:schemas-microsoft-com:vml" Requires="v">
                <p:oleObj name="CorelDRAW" r:id="rId3" imgW="3901680" imgH="2116440" progId="CorelDraw.Graphic.8">
                  <p:embed/>
                </p:oleObj>
              </mc:Choice>
              <mc:Fallback>
                <p:oleObj name="CorelDRAW" r:id="rId3" imgW="3901680" imgH="2116440" progId="CorelDraw.Graphic.8">
                  <p:embed/>
                  <p:pic>
                    <p:nvPicPr>
                      <p:cNvPr id="12294"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447801"/>
                        <a:ext cx="3429000" cy="185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5" name="Object 7"/>
          <p:cNvGraphicFramePr>
            <a:graphicFrameLocks noChangeAspect="1"/>
          </p:cNvGraphicFramePr>
          <p:nvPr/>
        </p:nvGraphicFramePr>
        <p:xfrm>
          <a:off x="1752600" y="3733801"/>
          <a:ext cx="3429000" cy="1878013"/>
        </p:xfrm>
        <a:graphic>
          <a:graphicData uri="http://schemas.openxmlformats.org/presentationml/2006/ole">
            <mc:AlternateContent xmlns:mc="http://schemas.openxmlformats.org/markup-compatibility/2006">
              <mc:Choice xmlns:v="urn:schemas-microsoft-com:vml" Requires="v">
                <p:oleObj name="CorelDRAW" r:id="rId5" imgW="3865320" imgH="2116440" progId="CorelDraw.Graphic.8">
                  <p:embed/>
                </p:oleObj>
              </mc:Choice>
              <mc:Fallback>
                <p:oleObj name="CorelDRAW" r:id="rId5" imgW="3865320" imgH="2116440" progId="CorelDraw.Graphic.8">
                  <p:embed/>
                  <p:pic>
                    <p:nvPicPr>
                      <p:cNvPr id="12295"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3733801"/>
                        <a:ext cx="3429000"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テキスト ボックス 1"/>
          <p:cNvSpPr txBox="1"/>
          <p:nvPr/>
        </p:nvSpPr>
        <p:spPr>
          <a:xfrm>
            <a:off x="5031559" y="4833156"/>
            <a:ext cx="276038" cy="369332"/>
          </a:xfrm>
          <a:prstGeom prst="rect">
            <a:avLst/>
          </a:prstGeom>
          <a:noFill/>
        </p:spPr>
        <p:txBody>
          <a:bodyPr wrap="none" rtlCol="0">
            <a:spAutoFit/>
          </a:bodyPr>
          <a:lstStyle/>
          <a:p>
            <a:r>
              <a:rPr kumimoji="1" lang="en-US" altLang="ja-JP" dirty="0"/>
              <a:t>z</a:t>
            </a:r>
            <a:endParaRPr kumimoji="1" lang="ja-JP" altLang="en-US" dirty="0"/>
          </a:p>
        </p:txBody>
      </p:sp>
      <p:sp>
        <p:nvSpPr>
          <p:cNvPr id="3" name="正方形/長方形 2"/>
          <p:cNvSpPr/>
          <p:nvPr/>
        </p:nvSpPr>
        <p:spPr>
          <a:xfrm>
            <a:off x="5807969" y="5993808"/>
            <a:ext cx="2916183" cy="369332"/>
          </a:xfrm>
          <a:prstGeom prst="rect">
            <a:avLst/>
          </a:prstGeom>
        </p:spPr>
        <p:txBody>
          <a:bodyPr wrap="none">
            <a:spAutoFit/>
          </a:bodyPr>
          <a:lstStyle/>
          <a:p>
            <a:r>
              <a:rPr lang="ja-JP" altLang="en-US" dirty="0">
                <a:solidFill>
                  <a:srgbClr val="0000FF"/>
                </a:solidFill>
              </a:rPr>
              <a:t>六極電磁石</a:t>
            </a:r>
            <a:r>
              <a:rPr lang="en-US" altLang="ja-JP" dirty="0">
                <a:solidFill>
                  <a:srgbClr val="0000FF"/>
                </a:solidFill>
              </a:rPr>
              <a:t> ---  </a:t>
            </a:r>
            <a:r>
              <a:rPr lang="ja-JP" altLang="en-US" dirty="0">
                <a:solidFill>
                  <a:srgbClr val="0000FF"/>
                </a:solidFill>
              </a:rPr>
              <a:t>色収差補正</a:t>
            </a:r>
            <a:endParaRPr lang="en-US" altLang="ja-JP" dirty="0">
              <a:solidFill>
                <a:srgbClr val="0000FF"/>
              </a:solidFill>
            </a:endParaRPr>
          </a:p>
        </p:txBody>
      </p:sp>
      <p:sp>
        <p:nvSpPr>
          <p:cNvPr id="4" name="テキスト ボックス 3">
            <a:extLst>
              <a:ext uri="{FF2B5EF4-FFF2-40B4-BE49-F238E27FC236}">
                <a16:creationId xmlns:a16="http://schemas.microsoft.com/office/drawing/2014/main" id="{34554261-53C8-FBC8-FE5A-721AFC5F4105}"/>
              </a:ext>
            </a:extLst>
          </p:cNvPr>
          <p:cNvSpPr txBox="1"/>
          <p:nvPr/>
        </p:nvSpPr>
        <p:spPr>
          <a:xfrm>
            <a:off x="6400800" y="1089498"/>
            <a:ext cx="2954655" cy="369332"/>
          </a:xfrm>
          <a:prstGeom prst="rect">
            <a:avLst/>
          </a:prstGeom>
          <a:noFill/>
        </p:spPr>
        <p:txBody>
          <a:bodyPr wrap="none" rtlCol="0">
            <a:spAutoFit/>
          </a:bodyPr>
          <a:lstStyle/>
          <a:p>
            <a:r>
              <a:rPr kumimoji="1" lang="ja-JP" altLang="en-US" dirty="0"/>
              <a:t>詳しくは奥木さんの講義で</a:t>
            </a:r>
          </a:p>
        </p:txBody>
      </p:sp>
    </p:spTree>
    <p:extLst>
      <p:ext uri="{BB962C8B-B14F-4D97-AF65-F5344CB8AC3E}">
        <p14:creationId xmlns:p14="http://schemas.microsoft.com/office/powerpoint/2010/main" val="1660234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50385" y="56841"/>
            <a:ext cx="5396705" cy="667315"/>
          </a:xfrm>
        </p:spPr>
        <p:txBody>
          <a:bodyPr>
            <a:normAutofit fontScale="90000"/>
          </a:bodyPr>
          <a:lstStyle/>
          <a:p>
            <a:r>
              <a:rPr lang="ja-JP" altLang="en-US" dirty="0"/>
              <a:t>荷電</a:t>
            </a:r>
            <a:r>
              <a:rPr kumimoji="1" lang="ja-JP" altLang="en-US" dirty="0"/>
              <a:t>粒子を操るには？</a:t>
            </a:r>
          </a:p>
        </p:txBody>
      </p:sp>
      <p:sp>
        <p:nvSpPr>
          <p:cNvPr id="5" name="スライド番号プレースホルダー 4"/>
          <p:cNvSpPr>
            <a:spLocks noGrp="1"/>
          </p:cNvSpPr>
          <p:nvPr>
            <p:ph type="sldNum" sz="quarter" idx="12"/>
          </p:nvPr>
        </p:nvSpPr>
        <p:spPr>
          <a:xfrm>
            <a:off x="6457950" y="6356351"/>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9D29C2B-EDC7-4B98-B7A9-990CA53DC367}" type="slidenum">
              <a:rPr lang="en-US" altLang="ja-JP" smtClean="0"/>
              <a:pPr>
                <a:defRPr/>
              </a:pPr>
              <a:t>5</a:t>
            </a:fld>
            <a:endParaRPr lang="en-US" altLang="ja-JP"/>
          </a:p>
        </p:txBody>
      </p:sp>
      <p:sp>
        <p:nvSpPr>
          <p:cNvPr id="6" name="コンテンツ プレースホルダー 7"/>
          <p:cNvSpPr txBox="1">
            <a:spLocks/>
          </p:cNvSpPr>
          <p:nvPr/>
        </p:nvSpPr>
        <p:spPr>
          <a:xfrm>
            <a:off x="1740761" y="948440"/>
            <a:ext cx="8245888" cy="351645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ja-JP" altLang="en-US" sz="2400" dirty="0"/>
              <a:t>電磁気学</a:t>
            </a:r>
            <a:endParaRPr lang="en-US" altLang="ja-JP" sz="2400" dirty="0"/>
          </a:p>
          <a:p>
            <a:endParaRPr lang="en-US" altLang="ja-JP" sz="2400" dirty="0">
              <a:solidFill>
                <a:srgbClr val="0000FF"/>
              </a:solidFill>
            </a:endParaRPr>
          </a:p>
          <a:p>
            <a:pPr marL="342900" lvl="1" indent="0">
              <a:buNone/>
            </a:pPr>
            <a:endParaRPr lang="en-US" altLang="ja-JP" sz="2300" dirty="0"/>
          </a:p>
          <a:p>
            <a:pPr marL="342900" lvl="1" indent="0">
              <a:buNone/>
            </a:pPr>
            <a:endParaRPr lang="ja-JP" altLang="en-US" sz="2300" dirty="0"/>
          </a:p>
        </p:txBody>
      </p:sp>
      <p:graphicFrame>
        <p:nvGraphicFramePr>
          <p:cNvPr id="7" name="Object 6"/>
          <p:cNvGraphicFramePr>
            <a:graphicFrameLocks noChangeAspect="1"/>
          </p:cNvGraphicFramePr>
          <p:nvPr/>
        </p:nvGraphicFramePr>
        <p:xfrm>
          <a:off x="2152650" y="2609301"/>
          <a:ext cx="3286442" cy="2835049"/>
        </p:xfrm>
        <a:graphic>
          <a:graphicData uri="http://schemas.openxmlformats.org/presentationml/2006/ole">
            <mc:AlternateContent xmlns:mc="http://schemas.openxmlformats.org/markup-compatibility/2006">
              <mc:Choice xmlns:v="urn:schemas-microsoft-com:vml" Requires="v">
                <p:oleObj name="数式" r:id="rId2" imgW="1015920" imgH="1346040" progId="Equation.3">
                  <p:embed/>
                </p:oleObj>
              </mc:Choice>
              <mc:Fallback>
                <p:oleObj name="数式" r:id="rId2" imgW="1015920" imgH="1346040" progId="Equation.3">
                  <p:embed/>
                  <p:pic>
                    <p:nvPicPr>
                      <p:cNvPr id="7" name="Object 6"/>
                      <p:cNvPicPr>
                        <a:picLocks noChangeAspect="1" noChangeArrowheads="1"/>
                      </p:cNvPicPr>
                      <p:nvPr/>
                    </p:nvPicPr>
                    <p:blipFill>
                      <a:blip r:embed="rId3"/>
                      <a:srcRect/>
                      <a:stretch>
                        <a:fillRect/>
                      </a:stretch>
                    </p:blipFill>
                    <p:spPr bwMode="auto">
                      <a:xfrm>
                        <a:off x="2152650" y="2609301"/>
                        <a:ext cx="3286442" cy="2835049"/>
                      </a:xfrm>
                      <a:prstGeom prst="rect">
                        <a:avLst/>
                      </a:prstGeom>
                      <a:noFill/>
                      <a:ln>
                        <a:solidFill>
                          <a:srgbClr val="FF3300"/>
                        </a:solidFill>
                      </a:ln>
                    </p:spPr>
                  </p:pic>
                </p:oleObj>
              </mc:Fallback>
            </mc:AlternateContent>
          </a:graphicData>
        </a:graphic>
      </p:graphicFrame>
      <p:sp>
        <p:nvSpPr>
          <p:cNvPr id="8" name="テキスト ボックス 7"/>
          <p:cNvSpPr txBox="1"/>
          <p:nvPr/>
        </p:nvSpPr>
        <p:spPr>
          <a:xfrm>
            <a:off x="1857997" y="1558893"/>
            <a:ext cx="3885936" cy="369332"/>
          </a:xfrm>
          <a:prstGeom prst="rect">
            <a:avLst/>
          </a:prstGeom>
          <a:noFill/>
        </p:spPr>
        <p:txBody>
          <a:bodyPr wrap="none" rtlCol="0">
            <a:spAutoFit/>
          </a:bodyPr>
          <a:lstStyle/>
          <a:p>
            <a:r>
              <a:rPr kumimoji="1" lang="en-US" altLang="ja-JP" dirty="0"/>
              <a:t>Maxwell</a:t>
            </a:r>
            <a:r>
              <a:rPr kumimoji="1" lang="ja-JP" altLang="en-US" dirty="0"/>
              <a:t>　</a:t>
            </a:r>
            <a:r>
              <a:rPr kumimoji="1" lang="en-US" altLang="ja-JP" dirty="0"/>
              <a:t>Equation</a:t>
            </a:r>
            <a:r>
              <a:rPr kumimoji="1" lang="ja-JP" altLang="en-US" dirty="0"/>
              <a:t>これだけでいい。</a:t>
            </a:r>
          </a:p>
        </p:txBody>
      </p:sp>
      <p:graphicFrame>
        <p:nvGraphicFramePr>
          <p:cNvPr id="9" name="Object 6"/>
          <p:cNvGraphicFramePr>
            <a:graphicFrameLocks noChangeAspect="1"/>
          </p:cNvGraphicFramePr>
          <p:nvPr/>
        </p:nvGraphicFramePr>
        <p:xfrm>
          <a:off x="6690217" y="1044543"/>
          <a:ext cx="1565275" cy="514350"/>
        </p:xfrm>
        <a:graphic>
          <a:graphicData uri="http://schemas.openxmlformats.org/presentationml/2006/ole">
            <mc:AlternateContent xmlns:mc="http://schemas.openxmlformats.org/markup-compatibility/2006">
              <mc:Choice xmlns:v="urn:schemas-microsoft-com:vml" Requires="v">
                <p:oleObj name="数式" r:id="rId4" imgW="520560" imgH="241200" progId="Equation.3">
                  <p:embed/>
                </p:oleObj>
              </mc:Choice>
              <mc:Fallback>
                <p:oleObj name="数式" r:id="rId4" imgW="520560" imgH="241200" progId="Equation.3">
                  <p:embed/>
                  <p:pic>
                    <p:nvPicPr>
                      <p:cNvPr id="9" name="Object 6"/>
                      <p:cNvPicPr>
                        <a:picLocks noChangeAspect="1" noChangeArrowheads="1"/>
                      </p:cNvPicPr>
                      <p:nvPr/>
                    </p:nvPicPr>
                    <p:blipFill>
                      <a:blip r:embed="rId5"/>
                      <a:srcRect/>
                      <a:stretch>
                        <a:fillRect/>
                      </a:stretch>
                    </p:blipFill>
                    <p:spPr bwMode="auto">
                      <a:xfrm>
                        <a:off x="6690217" y="1044543"/>
                        <a:ext cx="1565275" cy="514350"/>
                      </a:xfrm>
                      <a:prstGeom prst="rect">
                        <a:avLst/>
                      </a:prstGeom>
                      <a:noFill/>
                      <a:ln>
                        <a:solidFill>
                          <a:srgbClr val="0000CC"/>
                        </a:solidFill>
                      </a:ln>
                    </p:spPr>
                  </p:pic>
                </p:oleObj>
              </mc:Fallback>
            </mc:AlternateContent>
          </a:graphicData>
        </a:graphic>
      </p:graphicFrame>
      <p:sp>
        <p:nvSpPr>
          <p:cNvPr id="10" name="テキスト ボックス 9"/>
          <p:cNvSpPr txBox="1"/>
          <p:nvPr/>
        </p:nvSpPr>
        <p:spPr>
          <a:xfrm>
            <a:off x="7827202" y="164263"/>
            <a:ext cx="2646878" cy="461665"/>
          </a:xfrm>
          <a:prstGeom prst="rect">
            <a:avLst/>
          </a:prstGeom>
          <a:noFill/>
        </p:spPr>
        <p:txBody>
          <a:bodyPr wrap="none" rtlCol="0">
            <a:spAutoFit/>
          </a:bodyPr>
          <a:lstStyle/>
          <a:p>
            <a:r>
              <a:rPr kumimoji="1" lang="ja-JP" altLang="en-US" sz="2400" b="1" u="sng" dirty="0">
                <a:solidFill>
                  <a:srgbClr val="FF0000"/>
                </a:solidFill>
              </a:rPr>
              <a:t>粒子を加速する。</a:t>
            </a:r>
          </a:p>
        </p:txBody>
      </p:sp>
      <p:cxnSp>
        <p:nvCxnSpPr>
          <p:cNvPr id="12" name="直線矢印コネクタ 11"/>
          <p:cNvCxnSpPr>
            <a:stCxn id="13" idx="0"/>
          </p:cNvCxnSpPr>
          <p:nvPr/>
        </p:nvCxnSpPr>
        <p:spPr>
          <a:xfrm flipV="1">
            <a:off x="7740236" y="1498961"/>
            <a:ext cx="241715" cy="1387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7417070" y="2886091"/>
            <a:ext cx="646331" cy="369332"/>
          </a:xfrm>
          <a:prstGeom prst="rect">
            <a:avLst/>
          </a:prstGeom>
          <a:noFill/>
        </p:spPr>
        <p:txBody>
          <a:bodyPr wrap="none" rtlCol="0">
            <a:spAutoFit/>
          </a:bodyPr>
          <a:lstStyle/>
          <a:p>
            <a:r>
              <a:rPr kumimoji="1" lang="ja-JP" altLang="en-US" dirty="0"/>
              <a:t>電場</a:t>
            </a:r>
          </a:p>
        </p:txBody>
      </p:sp>
      <p:cxnSp>
        <p:nvCxnSpPr>
          <p:cNvPr id="15" name="直線矢印コネクタ 14"/>
          <p:cNvCxnSpPr>
            <a:stCxn id="16" idx="0"/>
          </p:cNvCxnSpPr>
          <p:nvPr/>
        </p:nvCxnSpPr>
        <p:spPr>
          <a:xfrm flipV="1">
            <a:off x="7047091" y="1492915"/>
            <a:ext cx="602320" cy="7687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6608510" y="2261684"/>
            <a:ext cx="877163" cy="646331"/>
          </a:xfrm>
          <a:prstGeom prst="rect">
            <a:avLst/>
          </a:prstGeom>
          <a:noFill/>
        </p:spPr>
        <p:txBody>
          <a:bodyPr wrap="none" rtlCol="0">
            <a:spAutoFit/>
          </a:bodyPr>
          <a:lstStyle/>
          <a:p>
            <a:r>
              <a:rPr kumimoji="1" lang="ja-JP" altLang="en-US" dirty="0"/>
              <a:t>粒子の</a:t>
            </a:r>
            <a:endParaRPr kumimoji="1" lang="en-US" altLang="ja-JP" dirty="0"/>
          </a:p>
          <a:p>
            <a:r>
              <a:rPr kumimoji="1" lang="ja-JP" altLang="en-US" dirty="0"/>
              <a:t>電荷</a:t>
            </a:r>
          </a:p>
        </p:txBody>
      </p:sp>
      <p:cxnSp>
        <p:nvCxnSpPr>
          <p:cNvPr id="18" name="直線矢印コネクタ 17"/>
          <p:cNvCxnSpPr/>
          <p:nvPr/>
        </p:nvCxnSpPr>
        <p:spPr>
          <a:xfrm flipV="1">
            <a:off x="6221568" y="1416943"/>
            <a:ext cx="680487" cy="714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5630886" y="2105847"/>
            <a:ext cx="1338828" cy="369332"/>
          </a:xfrm>
          <a:prstGeom prst="rect">
            <a:avLst/>
          </a:prstGeom>
          <a:noFill/>
        </p:spPr>
        <p:txBody>
          <a:bodyPr wrap="none" rtlCol="0">
            <a:spAutoFit/>
          </a:bodyPr>
          <a:lstStyle/>
          <a:p>
            <a:r>
              <a:rPr kumimoji="1" lang="ja-JP" altLang="en-US" dirty="0"/>
              <a:t>力（加速）</a:t>
            </a:r>
          </a:p>
        </p:txBody>
      </p:sp>
      <p:cxnSp>
        <p:nvCxnSpPr>
          <p:cNvPr id="22" name="直線矢印コネクタ 21"/>
          <p:cNvCxnSpPr>
            <a:endCxn id="9" idx="1"/>
          </p:cNvCxnSpPr>
          <p:nvPr/>
        </p:nvCxnSpPr>
        <p:spPr>
          <a:xfrm flipV="1">
            <a:off x="4030122" y="1301718"/>
            <a:ext cx="2660095" cy="1518352"/>
          </a:xfrm>
          <a:prstGeom prst="straightConnector1">
            <a:avLst/>
          </a:prstGeom>
          <a:ln>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6288319" y="3610473"/>
            <a:ext cx="4185761" cy="461665"/>
          </a:xfrm>
          <a:prstGeom prst="rect">
            <a:avLst/>
          </a:prstGeom>
          <a:noFill/>
        </p:spPr>
        <p:txBody>
          <a:bodyPr wrap="none" rtlCol="0">
            <a:spAutoFit/>
          </a:bodyPr>
          <a:lstStyle/>
          <a:p>
            <a:r>
              <a:rPr kumimoji="1" lang="ja-JP" altLang="en-US" sz="2400" b="1" u="sng" dirty="0">
                <a:solidFill>
                  <a:srgbClr val="FF0000"/>
                </a:solidFill>
              </a:rPr>
              <a:t>粒子を曲げる（方向転換）。</a:t>
            </a:r>
          </a:p>
        </p:txBody>
      </p:sp>
      <p:graphicFrame>
        <p:nvGraphicFramePr>
          <p:cNvPr id="25" name="Object 10"/>
          <p:cNvGraphicFramePr>
            <a:graphicFrameLocks noChangeAspect="1"/>
          </p:cNvGraphicFramePr>
          <p:nvPr/>
        </p:nvGraphicFramePr>
        <p:xfrm>
          <a:off x="7625680" y="4141104"/>
          <a:ext cx="1981200" cy="1733550"/>
        </p:xfrm>
        <a:graphic>
          <a:graphicData uri="http://schemas.openxmlformats.org/presentationml/2006/ole">
            <mc:AlternateContent xmlns:mc="http://schemas.openxmlformats.org/markup-compatibility/2006">
              <mc:Choice xmlns:v="urn:schemas-microsoft-com:vml" Requires="v">
                <p:oleObj name="CorelDRAW" r:id="rId6" imgW="991440" imgH="867960" progId="CorelDraw.Graphic.8">
                  <p:embed/>
                </p:oleObj>
              </mc:Choice>
              <mc:Fallback>
                <p:oleObj name="CorelDRAW" r:id="rId6" imgW="991440" imgH="867960" progId="CorelDraw.Graphic.8">
                  <p:embed/>
                  <p:pic>
                    <p:nvPicPr>
                      <p:cNvPr id="25"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5680" y="4141104"/>
                        <a:ext cx="198120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 name="Object 6"/>
          <p:cNvGraphicFramePr>
            <a:graphicFrameLocks noChangeAspect="1"/>
          </p:cNvGraphicFramePr>
          <p:nvPr/>
        </p:nvGraphicFramePr>
        <p:xfrm>
          <a:off x="9103332" y="4940894"/>
          <a:ext cx="504825" cy="404812"/>
        </p:xfrm>
        <a:graphic>
          <a:graphicData uri="http://schemas.openxmlformats.org/presentationml/2006/ole">
            <mc:AlternateContent xmlns:mc="http://schemas.openxmlformats.org/markup-compatibility/2006">
              <mc:Choice xmlns:v="urn:schemas-microsoft-com:vml" Requires="v">
                <p:oleObj name="数式" r:id="rId8" imgW="164880" imgH="203040" progId="Equation.3">
                  <p:embed/>
                </p:oleObj>
              </mc:Choice>
              <mc:Fallback>
                <p:oleObj name="数式" r:id="rId8" imgW="164880" imgH="203040" progId="Equation.3">
                  <p:embed/>
                  <p:pic>
                    <p:nvPicPr>
                      <p:cNvPr id="26" name="Object 6"/>
                      <p:cNvPicPr>
                        <a:picLocks noChangeAspect="1" noChangeArrowheads="1"/>
                      </p:cNvPicPr>
                      <p:nvPr/>
                    </p:nvPicPr>
                    <p:blipFill>
                      <a:blip r:embed="rId9"/>
                      <a:srcRect/>
                      <a:stretch>
                        <a:fillRect/>
                      </a:stretch>
                    </p:blipFill>
                    <p:spPr bwMode="auto">
                      <a:xfrm>
                        <a:off x="9103332" y="4940894"/>
                        <a:ext cx="504825" cy="404812"/>
                      </a:xfrm>
                      <a:prstGeom prst="rect">
                        <a:avLst/>
                      </a:prstGeom>
                      <a:noFill/>
                      <a:ln>
                        <a:noFill/>
                      </a:ln>
                    </p:spPr>
                  </p:pic>
                </p:oleObj>
              </mc:Fallback>
            </mc:AlternateContent>
          </a:graphicData>
        </a:graphic>
      </p:graphicFrame>
      <p:graphicFrame>
        <p:nvGraphicFramePr>
          <p:cNvPr id="27" name="Object 6"/>
          <p:cNvGraphicFramePr>
            <a:graphicFrameLocks noChangeAspect="1"/>
          </p:cNvGraphicFramePr>
          <p:nvPr/>
        </p:nvGraphicFramePr>
        <p:xfrm>
          <a:off x="7517583" y="6105435"/>
          <a:ext cx="2362200" cy="479425"/>
        </p:xfrm>
        <a:graphic>
          <a:graphicData uri="http://schemas.openxmlformats.org/presentationml/2006/ole">
            <mc:AlternateContent xmlns:mc="http://schemas.openxmlformats.org/markup-compatibility/2006">
              <mc:Choice xmlns:v="urn:schemas-microsoft-com:vml" Requires="v">
                <p:oleObj name="数式" r:id="rId10" imgW="774360" imgH="241200" progId="Equation.3">
                  <p:embed/>
                </p:oleObj>
              </mc:Choice>
              <mc:Fallback>
                <p:oleObj name="数式" r:id="rId10" imgW="774360" imgH="241200" progId="Equation.3">
                  <p:embed/>
                  <p:pic>
                    <p:nvPicPr>
                      <p:cNvPr id="27" name="Object 6"/>
                      <p:cNvPicPr>
                        <a:picLocks noChangeAspect="1" noChangeArrowheads="1"/>
                      </p:cNvPicPr>
                      <p:nvPr/>
                    </p:nvPicPr>
                    <p:blipFill>
                      <a:blip r:embed="rId11"/>
                      <a:srcRect/>
                      <a:stretch>
                        <a:fillRect/>
                      </a:stretch>
                    </p:blipFill>
                    <p:spPr bwMode="auto">
                      <a:xfrm>
                        <a:off x="7517583" y="6105435"/>
                        <a:ext cx="2362200" cy="479425"/>
                      </a:xfrm>
                      <a:prstGeom prst="rect">
                        <a:avLst/>
                      </a:prstGeom>
                      <a:noFill/>
                      <a:ln>
                        <a:solidFill>
                          <a:srgbClr val="0000FF"/>
                        </a:solidFill>
                      </a:ln>
                    </p:spPr>
                  </p:pic>
                </p:oleObj>
              </mc:Fallback>
            </mc:AlternateContent>
          </a:graphicData>
        </a:graphic>
      </p:graphicFrame>
      <p:graphicFrame>
        <p:nvGraphicFramePr>
          <p:cNvPr id="28" name="Object 6"/>
          <p:cNvGraphicFramePr>
            <a:graphicFrameLocks noChangeAspect="1"/>
          </p:cNvGraphicFramePr>
          <p:nvPr/>
        </p:nvGraphicFramePr>
        <p:xfrm>
          <a:off x="8002843" y="5007880"/>
          <a:ext cx="387350" cy="354013"/>
        </p:xfrm>
        <a:graphic>
          <a:graphicData uri="http://schemas.openxmlformats.org/presentationml/2006/ole">
            <mc:AlternateContent xmlns:mc="http://schemas.openxmlformats.org/markup-compatibility/2006">
              <mc:Choice xmlns:v="urn:schemas-microsoft-com:vml" Requires="v">
                <p:oleObj name="数式" r:id="rId12" imgW="126720" imgH="177480" progId="Equation.3">
                  <p:embed/>
                </p:oleObj>
              </mc:Choice>
              <mc:Fallback>
                <p:oleObj name="数式" r:id="rId12" imgW="126720" imgH="177480" progId="Equation.3">
                  <p:embed/>
                  <p:pic>
                    <p:nvPicPr>
                      <p:cNvPr id="28" name="Object 6"/>
                      <p:cNvPicPr>
                        <a:picLocks noChangeAspect="1" noChangeArrowheads="1"/>
                      </p:cNvPicPr>
                      <p:nvPr/>
                    </p:nvPicPr>
                    <p:blipFill>
                      <a:blip r:embed="rId13"/>
                      <a:srcRect/>
                      <a:stretch>
                        <a:fillRect/>
                      </a:stretch>
                    </p:blipFill>
                    <p:spPr bwMode="auto">
                      <a:xfrm>
                        <a:off x="8002843" y="5007880"/>
                        <a:ext cx="387350" cy="354013"/>
                      </a:xfrm>
                      <a:prstGeom prst="rect">
                        <a:avLst/>
                      </a:prstGeom>
                      <a:noFill/>
                      <a:ln>
                        <a:noFill/>
                      </a:ln>
                    </p:spPr>
                  </p:pic>
                </p:oleObj>
              </mc:Fallback>
            </mc:AlternateContent>
          </a:graphicData>
        </a:graphic>
      </p:graphicFrame>
      <p:graphicFrame>
        <p:nvGraphicFramePr>
          <p:cNvPr id="29" name="Object 6"/>
          <p:cNvGraphicFramePr>
            <a:graphicFrameLocks noChangeAspect="1"/>
          </p:cNvGraphicFramePr>
          <p:nvPr/>
        </p:nvGraphicFramePr>
        <p:xfrm>
          <a:off x="7925057" y="4004424"/>
          <a:ext cx="465137" cy="403225"/>
        </p:xfrm>
        <a:graphic>
          <a:graphicData uri="http://schemas.openxmlformats.org/presentationml/2006/ole">
            <mc:AlternateContent xmlns:mc="http://schemas.openxmlformats.org/markup-compatibility/2006">
              <mc:Choice xmlns:v="urn:schemas-microsoft-com:vml" Requires="v">
                <p:oleObj name="数式" r:id="rId14" imgW="152280" imgH="203040" progId="Equation.3">
                  <p:embed/>
                </p:oleObj>
              </mc:Choice>
              <mc:Fallback>
                <p:oleObj name="数式" r:id="rId14" imgW="152280" imgH="203040" progId="Equation.3">
                  <p:embed/>
                  <p:pic>
                    <p:nvPicPr>
                      <p:cNvPr id="29" name="Object 6"/>
                      <p:cNvPicPr>
                        <a:picLocks noChangeAspect="1" noChangeArrowheads="1"/>
                      </p:cNvPicPr>
                      <p:nvPr/>
                    </p:nvPicPr>
                    <p:blipFill>
                      <a:blip r:embed="rId15"/>
                      <a:srcRect/>
                      <a:stretch>
                        <a:fillRect/>
                      </a:stretch>
                    </p:blipFill>
                    <p:spPr bwMode="auto">
                      <a:xfrm>
                        <a:off x="7925057" y="4004424"/>
                        <a:ext cx="465137" cy="403225"/>
                      </a:xfrm>
                      <a:prstGeom prst="rect">
                        <a:avLst/>
                      </a:prstGeom>
                      <a:noFill/>
                      <a:ln>
                        <a:noFill/>
                      </a:ln>
                    </p:spPr>
                  </p:pic>
                </p:oleObj>
              </mc:Fallback>
            </mc:AlternateContent>
          </a:graphicData>
        </a:graphic>
      </p:graphicFrame>
      <p:sp>
        <p:nvSpPr>
          <p:cNvPr id="30" name="テキスト ボックス 29"/>
          <p:cNvSpPr txBox="1"/>
          <p:nvPr/>
        </p:nvSpPr>
        <p:spPr>
          <a:xfrm>
            <a:off x="8135186" y="5689988"/>
            <a:ext cx="1568827" cy="369332"/>
          </a:xfrm>
          <a:prstGeom prst="rect">
            <a:avLst/>
          </a:prstGeom>
          <a:noFill/>
        </p:spPr>
        <p:txBody>
          <a:bodyPr wrap="none" rtlCol="0">
            <a:spAutoFit/>
          </a:bodyPr>
          <a:lstStyle/>
          <a:p>
            <a:r>
              <a:rPr kumimoji="1" lang="en-US" altLang="ja-JP" dirty="0"/>
              <a:t>(electron case)</a:t>
            </a:r>
            <a:endParaRPr kumimoji="1" lang="ja-JP" altLang="en-US" dirty="0"/>
          </a:p>
        </p:txBody>
      </p:sp>
      <p:cxnSp>
        <p:nvCxnSpPr>
          <p:cNvPr id="32" name="直線矢印コネクタ 31"/>
          <p:cNvCxnSpPr/>
          <p:nvPr/>
        </p:nvCxnSpPr>
        <p:spPr>
          <a:xfrm>
            <a:off x="4299027" y="4293096"/>
            <a:ext cx="3218556" cy="1944216"/>
          </a:xfrm>
          <a:prstGeom prst="straightConnector1">
            <a:avLst/>
          </a:prstGeom>
          <a:ln>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1857997" y="5650501"/>
            <a:ext cx="3875748" cy="646331"/>
          </a:xfrm>
          <a:prstGeom prst="rect">
            <a:avLst/>
          </a:prstGeom>
          <a:noFill/>
        </p:spPr>
        <p:txBody>
          <a:bodyPr wrap="square" rtlCol="0">
            <a:spAutoFit/>
          </a:bodyPr>
          <a:lstStyle/>
          <a:p>
            <a:r>
              <a:rPr kumimoji="1" lang="ja-JP" altLang="en-US" dirty="0"/>
              <a:t>加速器では電磁相互作用により粒子を加速し、</a:t>
            </a:r>
            <a:r>
              <a:rPr lang="ja-JP" altLang="en-US" dirty="0"/>
              <a:t>制御する。</a:t>
            </a:r>
            <a:endParaRPr kumimoji="1" lang="ja-JP" altLang="en-US" dirty="0"/>
          </a:p>
        </p:txBody>
      </p:sp>
      <p:pic>
        <p:nvPicPr>
          <p:cNvPr id="34" name="図 3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131560" y="4107528"/>
            <a:ext cx="1478074" cy="1368425"/>
          </a:xfrm>
          <a:prstGeom prst="rect">
            <a:avLst/>
          </a:prstGeom>
        </p:spPr>
      </p:pic>
      <p:cxnSp>
        <p:nvCxnSpPr>
          <p:cNvPr id="75" name="直線矢印コネクタ 74"/>
          <p:cNvCxnSpPr/>
          <p:nvPr/>
        </p:nvCxnSpPr>
        <p:spPr>
          <a:xfrm flipH="1" flipV="1">
            <a:off x="4730750" y="4260850"/>
            <a:ext cx="146050" cy="3127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6" name="図 7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290981" y="702590"/>
            <a:ext cx="2281102" cy="2481563"/>
          </a:xfrm>
          <a:prstGeom prst="rect">
            <a:avLst/>
          </a:prstGeom>
        </p:spPr>
      </p:pic>
      <p:cxnSp>
        <p:nvCxnSpPr>
          <p:cNvPr id="82" name="直線矢印コネクタ 81"/>
          <p:cNvCxnSpPr/>
          <p:nvPr/>
        </p:nvCxnSpPr>
        <p:spPr>
          <a:xfrm flipH="1">
            <a:off x="9103331" y="1174528"/>
            <a:ext cx="831660" cy="7698"/>
          </a:xfrm>
          <a:prstGeom prst="straightConnector1">
            <a:avLst/>
          </a:prstGeom>
          <a:ln>
            <a:solidFill>
              <a:srgbClr val="FF33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テキスト ボックス 82"/>
              <p:cNvSpPr txBox="1"/>
              <p:nvPr/>
            </p:nvSpPr>
            <p:spPr>
              <a:xfrm>
                <a:off x="9665879" y="863929"/>
                <a:ext cx="206210"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kumimoji="1" lang="en-US" altLang="ja-JP" i="1">
                              <a:latin typeface="Cambria Math" panose="02040503050406030204" pitchFamily="18" charset="0"/>
                            </a:rPr>
                          </m:ctrlPr>
                        </m:accPr>
                        <m:e>
                          <m:r>
                            <a:rPr kumimoji="1" lang="en-US" altLang="ja-JP" i="1">
                              <a:latin typeface="Cambria Math" panose="02040503050406030204" pitchFamily="18" charset="0"/>
                            </a:rPr>
                            <m:t>𝐸</m:t>
                          </m:r>
                        </m:e>
                      </m:acc>
                    </m:oMath>
                  </m:oMathPara>
                </a14:m>
                <a:endParaRPr kumimoji="1" lang="ja-JP" altLang="en-US" dirty="0"/>
              </a:p>
            </p:txBody>
          </p:sp>
        </mc:Choice>
        <mc:Fallback xmlns="">
          <p:sp>
            <p:nvSpPr>
              <p:cNvPr id="83" name="テキスト ボックス 82"/>
              <p:cNvSpPr txBox="1">
                <a:spLocks noRot="1" noChangeAspect="1" noMove="1" noResize="1" noEditPoints="1" noAdjustHandles="1" noChangeArrowheads="1" noChangeShapeType="1" noTextEdit="1"/>
              </p:cNvSpPr>
              <p:nvPr/>
            </p:nvSpPr>
            <p:spPr>
              <a:xfrm>
                <a:off x="9665879" y="863929"/>
                <a:ext cx="206210" cy="310598"/>
              </a:xfrm>
              <a:prstGeom prst="rect">
                <a:avLst/>
              </a:prstGeom>
              <a:blipFill>
                <a:blip r:embed="rId18"/>
                <a:stretch>
                  <a:fillRect l="-30303" r="-24242" b="-5882"/>
                </a:stretch>
              </a:blipFill>
            </p:spPr>
            <p:txBody>
              <a:bodyPr/>
              <a:lstStyle/>
              <a:p>
                <a:r>
                  <a:rPr lang="ja-JP" altLang="en-US">
                    <a:noFill/>
                  </a:rPr>
                  <a:t> </a:t>
                </a:r>
              </a:p>
            </p:txBody>
          </p:sp>
        </mc:Fallback>
      </mc:AlternateContent>
      <p:sp>
        <p:nvSpPr>
          <p:cNvPr id="11" name="テキスト ボックス 10">
            <a:extLst>
              <a:ext uri="{FF2B5EF4-FFF2-40B4-BE49-F238E27FC236}">
                <a16:creationId xmlns:a16="http://schemas.microsoft.com/office/drawing/2014/main" id="{289E2D15-173B-A1DA-469A-8104E8D783BE}"/>
              </a:ext>
            </a:extLst>
          </p:cNvPr>
          <p:cNvSpPr txBox="1"/>
          <p:nvPr/>
        </p:nvSpPr>
        <p:spPr>
          <a:xfrm>
            <a:off x="10421640" y="2904889"/>
            <a:ext cx="1107996" cy="369332"/>
          </a:xfrm>
          <a:prstGeom prst="rect">
            <a:avLst/>
          </a:prstGeom>
          <a:noFill/>
        </p:spPr>
        <p:txBody>
          <a:bodyPr wrap="none" rtlCol="0">
            <a:spAutoFit/>
          </a:bodyPr>
          <a:lstStyle/>
          <a:p>
            <a:r>
              <a:rPr kumimoji="1" lang="ja-JP" altLang="en-US" dirty="0"/>
              <a:t>静電加速</a:t>
            </a:r>
          </a:p>
        </p:txBody>
      </p:sp>
      <p:sp>
        <p:nvSpPr>
          <p:cNvPr id="14" name="テキスト ボックス 13">
            <a:extLst>
              <a:ext uri="{FF2B5EF4-FFF2-40B4-BE49-F238E27FC236}">
                <a16:creationId xmlns:a16="http://schemas.microsoft.com/office/drawing/2014/main" id="{ECBB1208-872F-EE09-7C8F-C1605625CB89}"/>
              </a:ext>
            </a:extLst>
          </p:cNvPr>
          <p:cNvSpPr txBox="1"/>
          <p:nvPr/>
        </p:nvSpPr>
        <p:spPr>
          <a:xfrm>
            <a:off x="10693389" y="1051062"/>
            <a:ext cx="1405325" cy="1754326"/>
          </a:xfrm>
          <a:prstGeom prst="rect">
            <a:avLst/>
          </a:prstGeom>
          <a:noFill/>
        </p:spPr>
        <p:txBody>
          <a:bodyPr wrap="square" rtlCol="0">
            <a:spAutoFit/>
          </a:bodyPr>
          <a:lstStyle/>
          <a:p>
            <a:r>
              <a:rPr kumimoji="1" lang="en-US" altLang="ja-JP" dirty="0"/>
              <a:t>1.5V</a:t>
            </a:r>
            <a:r>
              <a:rPr kumimoji="1" lang="ja-JP" altLang="en-US" dirty="0"/>
              <a:t>の</a:t>
            </a:r>
            <a:endParaRPr kumimoji="1" lang="en-US" altLang="ja-JP" dirty="0"/>
          </a:p>
          <a:p>
            <a:r>
              <a:rPr kumimoji="1" lang="ja-JP" altLang="en-US" dirty="0"/>
              <a:t>電子を加速するエネルギーを</a:t>
            </a:r>
            <a:endParaRPr kumimoji="1" lang="en-US" altLang="ja-JP" dirty="0"/>
          </a:p>
          <a:p>
            <a:r>
              <a:rPr kumimoji="1" lang="en-US" altLang="ja-JP" dirty="0"/>
              <a:t>1.5 eV</a:t>
            </a:r>
            <a:r>
              <a:rPr kumimoji="1" lang="ja-JP" altLang="en-US" dirty="0"/>
              <a:t>と呼ぶ</a:t>
            </a:r>
          </a:p>
        </p:txBody>
      </p:sp>
    </p:spTree>
    <p:extLst>
      <p:ext uri="{BB962C8B-B14F-4D97-AF65-F5344CB8AC3E}">
        <p14:creationId xmlns:p14="http://schemas.microsoft.com/office/powerpoint/2010/main" val="35263618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236785" y="775"/>
            <a:ext cx="4463703" cy="798602"/>
          </a:xfrm>
        </p:spPr>
        <p:txBody>
          <a:bodyPr>
            <a:normAutofit/>
          </a:bodyPr>
          <a:lstStyle/>
          <a:p>
            <a:r>
              <a:rPr lang="ja-JP" altLang="en-US" sz="4000" b="1" dirty="0"/>
              <a:t>電子ビームを作る</a:t>
            </a:r>
            <a:r>
              <a:rPr lang="ja-JP" altLang="en-US" sz="4000" dirty="0"/>
              <a:t> 　</a:t>
            </a:r>
          </a:p>
        </p:txBody>
      </p:sp>
      <p:grpSp>
        <p:nvGrpSpPr>
          <p:cNvPr id="53253" name="Group 5"/>
          <p:cNvGrpSpPr>
            <a:grpSpLocks/>
          </p:cNvGrpSpPr>
          <p:nvPr/>
        </p:nvGrpSpPr>
        <p:grpSpPr bwMode="auto">
          <a:xfrm>
            <a:off x="3644553" y="1404779"/>
            <a:ext cx="3086100" cy="1778000"/>
            <a:chOff x="2498" y="7701"/>
            <a:chExt cx="4860" cy="2800"/>
          </a:xfrm>
        </p:grpSpPr>
        <p:sp>
          <p:nvSpPr>
            <p:cNvPr id="53254" name="Rectangle 6"/>
            <p:cNvSpPr>
              <a:spLocks noChangeArrowheads="1"/>
            </p:cNvSpPr>
            <p:nvPr/>
          </p:nvSpPr>
          <p:spPr bwMode="auto">
            <a:xfrm>
              <a:off x="4658" y="8901"/>
              <a:ext cx="360" cy="1600"/>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255" name="Line 7"/>
            <p:cNvSpPr>
              <a:spLocks noChangeShapeType="1"/>
            </p:cNvSpPr>
            <p:nvPr/>
          </p:nvSpPr>
          <p:spPr bwMode="auto">
            <a:xfrm>
              <a:off x="2498" y="8901"/>
              <a:ext cx="1620"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53256" name="Group 8"/>
            <p:cNvGrpSpPr>
              <a:grpSpLocks/>
            </p:cNvGrpSpPr>
            <p:nvPr/>
          </p:nvGrpSpPr>
          <p:grpSpPr bwMode="auto">
            <a:xfrm>
              <a:off x="4118" y="8901"/>
              <a:ext cx="203" cy="400"/>
              <a:chOff x="3578" y="5101"/>
              <a:chExt cx="203" cy="400"/>
            </a:xfrm>
          </p:grpSpPr>
          <p:sp>
            <p:nvSpPr>
              <p:cNvPr id="53257" name="Line 9"/>
              <p:cNvSpPr>
                <a:spLocks noChangeShapeType="1"/>
              </p:cNvSpPr>
              <p:nvPr/>
            </p:nvSpPr>
            <p:spPr bwMode="auto">
              <a:xfrm>
                <a:off x="3578" y="51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258" name="Line 10"/>
              <p:cNvSpPr>
                <a:spLocks noChangeShapeType="1"/>
              </p:cNvSpPr>
              <p:nvPr/>
            </p:nvSpPr>
            <p:spPr bwMode="auto">
              <a:xfrm flipH="1">
                <a:off x="3601" y="53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59" name="Group 11"/>
            <p:cNvGrpSpPr>
              <a:grpSpLocks/>
            </p:cNvGrpSpPr>
            <p:nvPr/>
          </p:nvGrpSpPr>
          <p:grpSpPr bwMode="auto">
            <a:xfrm>
              <a:off x="4118" y="9301"/>
              <a:ext cx="203" cy="400"/>
              <a:chOff x="3578" y="5101"/>
              <a:chExt cx="203" cy="400"/>
            </a:xfrm>
          </p:grpSpPr>
          <p:sp>
            <p:nvSpPr>
              <p:cNvPr id="53260" name="Line 12"/>
              <p:cNvSpPr>
                <a:spLocks noChangeShapeType="1"/>
              </p:cNvSpPr>
              <p:nvPr/>
            </p:nvSpPr>
            <p:spPr bwMode="auto">
              <a:xfrm>
                <a:off x="3578" y="51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261" name="Line 13"/>
              <p:cNvSpPr>
                <a:spLocks noChangeShapeType="1"/>
              </p:cNvSpPr>
              <p:nvPr/>
            </p:nvSpPr>
            <p:spPr bwMode="auto">
              <a:xfrm flipH="1">
                <a:off x="3601" y="53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62" name="Group 14"/>
            <p:cNvGrpSpPr>
              <a:grpSpLocks/>
            </p:cNvGrpSpPr>
            <p:nvPr/>
          </p:nvGrpSpPr>
          <p:grpSpPr bwMode="auto">
            <a:xfrm>
              <a:off x="4118" y="9701"/>
              <a:ext cx="203" cy="400"/>
              <a:chOff x="3578" y="5101"/>
              <a:chExt cx="203" cy="400"/>
            </a:xfrm>
          </p:grpSpPr>
          <p:sp>
            <p:nvSpPr>
              <p:cNvPr id="53263" name="Line 15"/>
              <p:cNvSpPr>
                <a:spLocks noChangeShapeType="1"/>
              </p:cNvSpPr>
              <p:nvPr/>
            </p:nvSpPr>
            <p:spPr bwMode="auto">
              <a:xfrm>
                <a:off x="3578" y="51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264" name="Line 16"/>
              <p:cNvSpPr>
                <a:spLocks noChangeShapeType="1"/>
              </p:cNvSpPr>
              <p:nvPr/>
            </p:nvSpPr>
            <p:spPr bwMode="auto">
              <a:xfrm flipH="1">
                <a:off x="3601" y="53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65" name="Group 17"/>
            <p:cNvGrpSpPr>
              <a:grpSpLocks/>
            </p:cNvGrpSpPr>
            <p:nvPr/>
          </p:nvGrpSpPr>
          <p:grpSpPr bwMode="auto">
            <a:xfrm>
              <a:off x="4118" y="10101"/>
              <a:ext cx="203" cy="400"/>
              <a:chOff x="3578" y="5101"/>
              <a:chExt cx="203" cy="400"/>
            </a:xfrm>
          </p:grpSpPr>
          <p:sp>
            <p:nvSpPr>
              <p:cNvPr id="53266" name="Line 18"/>
              <p:cNvSpPr>
                <a:spLocks noChangeShapeType="1"/>
              </p:cNvSpPr>
              <p:nvPr/>
            </p:nvSpPr>
            <p:spPr bwMode="auto">
              <a:xfrm>
                <a:off x="3578" y="51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267" name="Line 19"/>
              <p:cNvSpPr>
                <a:spLocks noChangeShapeType="1"/>
              </p:cNvSpPr>
              <p:nvPr/>
            </p:nvSpPr>
            <p:spPr bwMode="auto">
              <a:xfrm flipH="1">
                <a:off x="3601" y="5301"/>
                <a:ext cx="180" cy="20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53268" name="Line 20"/>
            <p:cNvSpPr>
              <a:spLocks noChangeShapeType="1"/>
            </p:cNvSpPr>
            <p:nvPr/>
          </p:nvSpPr>
          <p:spPr bwMode="auto">
            <a:xfrm flipH="1">
              <a:off x="2498" y="10501"/>
              <a:ext cx="1620"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53269" name="Group 21"/>
            <p:cNvGrpSpPr>
              <a:grpSpLocks/>
            </p:cNvGrpSpPr>
            <p:nvPr/>
          </p:nvGrpSpPr>
          <p:grpSpPr bwMode="auto">
            <a:xfrm>
              <a:off x="5198" y="9016"/>
              <a:ext cx="2160" cy="1370"/>
              <a:chOff x="4658" y="5301"/>
              <a:chExt cx="2160" cy="1370"/>
            </a:xfrm>
          </p:grpSpPr>
          <p:grpSp>
            <p:nvGrpSpPr>
              <p:cNvPr id="53270" name="Group 22"/>
              <p:cNvGrpSpPr>
                <a:grpSpLocks/>
              </p:cNvGrpSpPr>
              <p:nvPr/>
            </p:nvGrpSpPr>
            <p:grpSpPr bwMode="auto">
              <a:xfrm>
                <a:off x="4658" y="5301"/>
                <a:ext cx="2160" cy="170"/>
                <a:chOff x="4658" y="5116"/>
                <a:chExt cx="2160" cy="170"/>
              </a:xfrm>
            </p:grpSpPr>
            <p:sp>
              <p:nvSpPr>
                <p:cNvPr id="53271" name="Line 23"/>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72" name="Oval 24"/>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73" name="Group 25"/>
              <p:cNvGrpSpPr>
                <a:grpSpLocks/>
              </p:cNvGrpSpPr>
              <p:nvPr/>
            </p:nvGrpSpPr>
            <p:grpSpPr bwMode="auto">
              <a:xfrm>
                <a:off x="4658" y="5701"/>
                <a:ext cx="2160" cy="170"/>
                <a:chOff x="4658" y="5116"/>
                <a:chExt cx="2160" cy="170"/>
              </a:xfrm>
            </p:grpSpPr>
            <p:sp>
              <p:nvSpPr>
                <p:cNvPr id="53274" name="Line 26"/>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75" name="Oval 27"/>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76" name="Group 28"/>
              <p:cNvGrpSpPr>
                <a:grpSpLocks/>
              </p:cNvGrpSpPr>
              <p:nvPr/>
            </p:nvGrpSpPr>
            <p:grpSpPr bwMode="auto">
              <a:xfrm>
                <a:off x="4658" y="6101"/>
                <a:ext cx="2160" cy="170"/>
                <a:chOff x="4658" y="5116"/>
                <a:chExt cx="2160" cy="170"/>
              </a:xfrm>
            </p:grpSpPr>
            <p:sp>
              <p:nvSpPr>
                <p:cNvPr id="53277" name="Line 29"/>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78" name="Oval 30"/>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79" name="Group 31"/>
              <p:cNvGrpSpPr>
                <a:grpSpLocks/>
              </p:cNvGrpSpPr>
              <p:nvPr/>
            </p:nvGrpSpPr>
            <p:grpSpPr bwMode="auto">
              <a:xfrm>
                <a:off x="4658" y="6501"/>
                <a:ext cx="2160" cy="170"/>
                <a:chOff x="4658" y="5116"/>
                <a:chExt cx="2160" cy="170"/>
              </a:xfrm>
            </p:grpSpPr>
            <p:sp>
              <p:nvSpPr>
                <p:cNvPr id="53280" name="Line 32"/>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81" name="Oval 33"/>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sp>
          <p:nvSpPr>
            <p:cNvPr id="53282" name="Text Box 34"/>
            <p:cNvSpPr txBox="1">
              <a:spLocks noChangeArrowheads="1"/>
            </p:cNvSpPr>
            <p:nvPr/>
          </p:nvSpPr>
          <p:spPr bwMode="auto">
            <a:xfrm>
              <a:off x="2498" y="8188"/>
              <a:ext cx="1800" cy="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a:solidFill>
                    <a:srgbClr val="FF0000"/>
                  </a:solidFill>
                  <a:latin typeface="Times" pitchFamily="-1" charset="0"/>
                  <a:ea typeface="Osaka" pitchFamily="-1" charset="-128"/>
                </a:rPr>
                <a:t>ヒーター</a:t>
              </a:r>
              <a:endParaRPr kumimoji="1" lang="ja-JP" altLang="ja-JP" sz="1400" b="1">
                <a:solidFill>
                  <a:srgbClr val="FF0000"/>
                </a:solidFill>
                <a:latin typeface="Times New Roman" pitchFamily="-1" charset="0"/>
                <a:ea typeface="Osaka" pitchFamily="-1" charset="-128"/>
              </a:endParaRPr>
            </a:p>
          </p:txBody>
        </p:sp>
        <p:sp>
          <p:nvSpPr>
            <p:cNvPr id="53283" name="Text Box 35"/>
            <p:cNvSpPr txBox="1">
              <a:spLocks noChangeArrowheads="1"/>
            </p:cNvSpPr>
            <p:nvPr/>
          </p:nvSpPr>
          <p:spPr bwMode="auto">
            <a:xfrm>
              <a:off x="4298" y="8101"/>
              <a:ext cx="1440" cy="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dirty="0">
                  <a:latin typeface="Century" pitchFamily="-1" charset="0"/>
                  <a:ea typeface="Osaka" pitchFamily="-1" charset="-128"/>
                </a:rPr>
                <a:t>金属等</a:t>
              </a:r>
              <a:endParaRPr kumimoji="1" lang="ja-JP" altLang="ja-JP" sz="1400" b="1" dirty="0">
                <a:latin typeface="Times New Roman" pitchFamily="-1" charset="0"/>
                <a:ea typeface="Osaka" pitchFamily="-1" charset="-128"/>
              </a:endParaRPr>
            </a:p>
          </p:txBody>
        </p:sp>
        <p:sp>
          <p:nvSpPr>
            <p:cNvPr id="53284" name="Text Box 36"/>
            <p:cNvSpPr txBox="1">
              <a:spLocks noChangeArrowheads="1"/>
            </p:cNvSpPr>
            <p:nvPr/>
          </p:nvSpPr>
          <p:spPr bwMode="auto">
            <a:xfrm>
              <a:off x="5918" y="7701"/>
              <a:ext cx="1440" cy="14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a:latin typeface="Century" pitchFamily="-1" charset="0"/>
                  <a:ea typeface="Osaka" pitchFamily="-1" charset="-128"/>
                </a:rPr>
                <a:t>熱電子</a:t>
              </a:r>
              <a:endParaRPr kumimoji="1" lang="ja-JP" altLang="ja-JP" sz="1400" b="1">
                <a:latin typeface="Times New Roman" pitchFamily="-1" charset="0"/>
                <a:ea typeface="Osaka" pitchFamily="-1" charset="-128"/>
              </a:endParaRPr>
            </a:p>
          </p:txBody>
        </p:sp>
        <p:sp>
          <p:nvSpPr>
            <p:cNvPr id="53285" name="Line 37"/>
            <p:cNvSpPr>
              <a:spLocks noChangeShapeType="1"/>
            </p:cNvSpPr>
            <p:nvPr/>
          </p:nvSpPr>
          <p:spPr bwMode="auto">
            <a:xfrm flipH="1">
              <a:off x="5378" y="8414"/>
              <a:ext cx="540" cy="600"/>
            </a:xfrm>
            <a:prstGeom prst="line">
              <a:avLst/>
            </a:prstGeom>
            <a:noFill/>
            <a:ln w="9525">
              <a:solidFill>
                <a:srgbClr val="000000"/>
              </a:solidFill>
              <a:round/>
              <a:headEnd/>
              <a:tailEnd type="arrow" w="sm" len="sm"/>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86" name="Group 38"/>
          <p:cNvGrpSpPr>
            <a:grpSpLocks/>
          </p:cNvGrpSpPr>
          <p:nvPr/>
        </p:nvGrpSpPr>
        <p:grpSpPr bwMode="auto">
          <a:xfrm>
            <a:off x="4387503" y="4553665"/>
            <a:ext cx="2057400" cy="2197100"/>
            <a:chOff x="4298" y="11841"/>
            <a:chExt cx="3240" cy="3460"/>
          </a:xfrm>
        </p:grpSpPr>
        <p:sp>
          <p:nvSpPr>
            <p:cNvPr id="53287" name="Rectangle 39"/>
            <p:cNvSpPr>
              <a:spLocks noChangeArrowheads="1"/>
            </p:cNvSpPr>
            <p:nvPr/>
          </p:nvSpPr>
          <p:spPr bwMode="auto">
            <a:xfrm>
              <a:off x="4658" y="13101"/>
              <a:ext cx="360" cy="1600"/>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53288" name="Group 40"/>
            <p:cNvGrpSpPr>
              <a:grpSpLocks/>
            </p:cNvGrpSpPr>
            <p:nvPr/>
          </p:nvGrpSpPr>
          <p:grpSpPr bwMode="auto">
            <a:xfrm>
              <a:off x="5198" y="13771"/>
              <a:ext cx="2160" cy="170"/>
              <a:chOff x="4658" y="5116"/>
              <a:chExt cx="2160" cy="170"/>
            </a:xfrm>
          </p:grpSpPr>
          <p:sp>
            <p:nvSpPr>
              <p:cNvPr id="53289" name="Line 41"/>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90" name="Oval 42"/>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91" name="Group 43"/>
            <p:cNvGrpSpPr>
              <a:grpSpLocks/>
            </p:cNvGrpSpPr>
            <p:nvPr/>
          </p:nvGrpSpPr>
          <p:grpSpPr bwMode="auto">
            <a:xfrm>
              <a:off x="5378" y="13701"/>
              <a:ext cx="2160" cy="170"/>
              <a:chOff x="4658" y="5116"/>
              <a:chExt cx="2160" cy="170"/>
            </a:xfrm>
          </p:grpSpPr>
          <p:sp>
            <p:nvSpPr>
              <p:cNvPr id="53292" name="Line 44"/>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93" name="Oval 45"/>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94" name="Group 46"/>
            <p:cNvGrpSpPr>
              <a:grpSpLocks/>
            </p:cNvGrpSpPr>
            <p:nvPr/>
          </p:nvGrpSpPr>
          <p:grpSpPr bwMode="auto">
            <a:xfrm>
              <a:off x="5378" y="13901"/>
              <a:ext cx="2160" cy="170"/>
              <a:chOff x="4658" y="5116"/>
              <a:chExt cx="2160" cy="170"/>
            </a:xfrm>
          </p:grpSpPr>
          <p:sp>
            <p:nvSpPr>
              <p:cNvPr id="53295" name="Line 47"/>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96" name="Oval 48"/>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53297" name="Group 49"/>
            <p:cNvGrpSpPr>
              <a:grpSpLocks/>
            </p:cNvGrpSpPr>
            <p:nvPr/>
          </p:nvGrpSpPr>
          <p:grpSpPr bwMode="auto">
            <a:xfrm>
              <a:off x="5198" y="13958"/>
              <a:ext cx="2160" cy="170"/>
              <a:chOff x="4658" y="5116"/>
              <a:chExt cx="2160" cy="170"/>
            </a:xfrm>
          </p:grpSpPr>
          <p:sp>
            <p:nvSpPr>
              <p:cNvPr id="53298" name="Line 50"/>
              <p:cNvSpPr>
                <a:spLocks noChangeShapeType="1"/>
              </p:cNvSpPr>
              <p:nvPr/>
            </p:nvSpPr>
            <p:spPr bwMode="auto">
              <a:xfrm>
                <a:off x="5018" y="5201"/>
                <a:ext cx="1800" cy="0"/>
              </a:xfrm>
              <a:prstGeom prst="line">
                <a:avLst/>
              </a:prstGeom>
              <a:noFill/>
              <a:ln w="12700">
                <a:solidFill>
                  <a:srgbClr val="000000"/>
                </a:solidFill>
                <a:round/>
                <a:headEnd/>
                <a:tailEnd type="arrow" w="med" len="med"/>
              </a:ln>
            </p:spPr>
            <p:txBody>
              <a:bodyPr vert="horz" wrap="square" lIns="91440" tIns="45720" rIns="91440" bIns="45720" numCol="1" anchor="t" anchorCtr="0" compatLnSpc="1">
                <a:prstTxWarp prst="textNoShape">
                  <a:avLst/>
                </a:prstTxWarp>
              </a:bodyPr>
              <a:lstStyle/>
              <a:p>
                <a:endParaRPr lang="ja-JP" altLang="en-US"/>
              </a:p>
            </p:txBody>
          </p:sp>
          <p:sp>
            <p:nvSpPr>
              <p:cNvPr id="53299" name="Oval 51"/>
              <p:cNvSpPr>
                <a:spLocks noChangeArrowheads="1"/>
              </p:cNvSpPr>
              <p:nvPr/>
            </p:nvSpPr>
            <p:spPr bwMode="auto">
              <a:xfrm>
                <a:off x="4658" y="5116"/>
                <a:ext cx="170" cy="170"/>
              </a:xfrm>
              <a:prstGeom prst="ellipse">
                <a:avLst/>
              </a:prstGeom>
              <a:solidFill>
                <a:srgbClr val="FF9900"/>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53300" name="Text Box 52"/>
            <p:cNvSpPr txBox="1">
              <a:spLocks noChangeArrowheads="1"/>
            </p:cNvSpPr>
            <p:nvPr/>
          </p:nvSpPr>
          <p:spPr bwMode="auto">
            <a:xfrm>
              <a:off x="4298" y="12301"/>
              <a:ext cx="1440" cy="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dirty="0">
                  <a:latin typeface="Century" pitchFamily="-1" charset="0"/>
                  <a:ea typeface="Osaka" pitchFamily="-1" charset="-128"/>
                </a:rPr>
                <a:t>金属等</a:t>
              </a:r>
              <a:endParaRPr kumimoji="1" lang="ja-JP" altLang="ja-JP" sz="1400" b="1" dirty="0">
                <a:latin typeface="Times New Roman" pitchFamily="-1" charset="0"/>
                <a:ea typeface="Osaka" pitchFamily="-1" charset="-128"/>
              </a:endParaRPr>
            </a:p>
          </p:txBody>
        </p:sp>
        <p:sp>
          <p:nvSpPr>
            <p:cNvPr id="53301" name="Text Box 53"/>
            <p:cNvSpPr txBox="1">
              <a:spLocks noChangeArrowheads="1"/>
            </p:cNvSpPr>
            <p:nvPr/>
          </p:nvSpPr>
          <p:spPr bwMode="auto">
            <a:xfrm>
              <a:off x="5918" y="14301"/>
              <a:ext cx="1440" cy="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a:latin typeface="Century" pitchFamily="-1" charset="0"/>
                  <a:ea typeface="Osaka" pitchFamily="-1" charset="-128"/>
                </a:rPr>
                <a:t>光電子</a:t>
              </a:r>
              <a:endParaRPr kumimoji="1" lang="ja-JP" altLang="ja-JP" sz="1400" b="1">
                <a:latin typeface="Times New Roman" pitchFamily="-1" charset="0"/>
                <a:ea typeface="Osaka" pitchFamily="-1" charset="-128"/>
              </a:endParaRPr>
            </a:p>
          </p:txBody>
        </p:sp>
        <p:sp>
          <p:nvSpPr>
            <p:cNvPr id="53302" name="Line 54"/>
            <p:cNvSpPr>
              <a:spLocks noChangeShapeType="1"/>
            </p:cNvSpPr>
            <p:nvPr/>
          </p:nvSpPr>
          <p:spPr bwMode="auto">
            <a:xfrm flipH="1">
              <a:off x="5018" y="12301"/>
              <a:ext cx="1260" cy="1600"/>
            </a:xfrm>
            <a:prstGeom prst="line">
              <a:avLst/>
            </a:prstGeom>
            <a:noFill/>
            <a:ln w="28575">
              <a:solidFill>
                <a:srgbClr val="FF0000"/>
              </a:solidFill>
              <a:round/>
              <a:headEnd/>
              <a:tailEnd type="arrow" w="sm" len="sm"/>
            </a:ln>
          </p:spPr>
          <p:txBody>
            <a:bodyPr vert="horz" wrap="square" lIns="91440" tIns="45720" rIns="91440" bIns="45720" numCol="1" anchor="t" anchorCtr="0" compatLnSpc="1">
              <a:prstTxWarp prst="textNoShape">
                <a:avLst/>
              </a:prstTxWarp>
            </a:bodyPr>
            <a:lstStyle/>
            <a:p>
              <a:endParaRPr lang="ja-JP" altLang="en-US"/>
            </a:p>
          </p:txBody>
        </p:sp>
        <p:sp>
          <p:nvSpPr>
            <p:cNvPr id="53303" name="Line 55"/>
            <p:cNvSpPr>
              <a:spLocks noChangeShapeType="1"/>
            </p:cNvSpPr>
            <p:nvPr/>
          </p:nvSpPr>
          <p:spPr bwMode="auto">
            <a:xfrm flipH="1" flipV="1">
              <a:off x="5378" y="14101"/>
              <a:ext cx="540" cy="600"/>
            </a:xfrm>
            <a:prstGeom prst="line">
              <a:avLst/>
            </a:prstGeom>
            <a:noFill/>
            <a:ln w="9525">
              <a:solidFill>
                <a:srgbClr val="000000"/>
              </a:solidFill>
              <a:round/>
              <a:headEnd/>
              <a:tailEnd type="arrow" w="sm" len="sm"/>
            </a:ln>
          </p:spPr>
          <p:txBody>
            <a:bodyPr vert="horz" wrap="square" lIns="91440" tIns="45720" rIns="91440" bIns="45720" numCol="1" anchor="t" anchorCtr="0" compatLnSpc="1">
              <a:prstTxWarp prst="textNoShape">
                <a:avLst/>
              </a:prstTxWarp>
            </a:bodyPr>
            <a:lstStyle/>
            <a:p>
              <a:endParaRPr lang="ja-JP" altLang="en-US"/>
            </a:p>
          </p:txBody>
        </p:sp>
        <p:sp>
          <p:nvSpPr>
            <p:cNvPr id="53304" name="Text Box 56"/>
            <p:cNvSpPr txBox="1">
              <a:spLocks noChangeArrowheads="1"/>
            </p:cNvSpPr>
            <p:nvPr/>
          </p:nvSpPr>
          <p:spPr bwMode="auto">
            <a:xfrm>
              <a:off x="6278" y="11841"/>
              <a:ext cx="1260" cy="460"/>
            </a:xfrm>
            <a:prstGeom prst="rect">
              <a:avLst/>
            </a:prstGeom>
            <a:noFill/>
            <a:ln w="9525">
              <a:noFill/>
              <a:miter lim="800000"/>
              <a:headEnd/>
              <a:tailEnd/>
            </a:ln>
          </p:spPr>
          <p:txBody>
            <a:bodyPr vert="horz" wrap="none" lIns="91440" tIns="45720" rIns="91440" bIns="45720" numCol="1" anchor="t" anchorCtr="0" compatLnSpc="1">
              <a:prstTxWarp prst="textNoShape">
                <a:avLst/>
              </a:prstTxWarp>
            </a:bodyPr>
            <a:lstStyle/>
            <a:p>
              <a:pPr algn="just" defTabSz="914400" fontAlgn="base">
                <a:spcBef>
                  <a:spcPct val="0"/>
                </a:spcBef>
                <a:spcAft>
                  <a:spcPct val="0"/>
                </a:spcAft>
              </a:pPr>
              <a:r>
                <a:rPr kumimoji="1" lang="ja-JP" altLang="en-US" sz="1400" b="1" dirty="0">
                  <a:solidFill>
                    <a:srgbClr val="FF0000"/>
                  </a:solidFill>
                  <a:latin typeface="Times" pitchFamily="-1" charset="0"/>
                  <a:ea typeface="Osaka" pitchFamily="-1" charset="-128"/>
                </a:rPr>
                <a:t>レーザー</a:t>
              </a:r>
              <a:endParaRPr kumimoji="1" lang="ja-JP" altLang="ja-JP" sz="1400" b="1" dirty="0">
                <a:solidFill>
                  <a:srgbClr val="FF0000"/>
                </a:solidFill>
                <a:latin typeface="Times New Roman" pitchFamily="-1" charset="0"/>
                <a:ea typeface="Osaka" pitchFamily="-1" charset="-128"/>
              </a:endParaRPr>
            </a:p>
          </p:txBody>
        </p:sp>
      </p:grpSp>
      <p:sp>
        <p:nvSpPr>
          <p:cNvPr id="66" name="テキスト ボックス 65"/>
          <p:cNvSpPr txBox="1"/>
          <p:nvPr/>
        </p:nvSpPr>
        <p:spPr>
          <a:xfrm>
            <a:off x="3550534" y="1060752"/>
            <a:ext cx="3469219" cy="369332"/>
          </a:xfrm>
          <a:prstGeom prst="rect">
            <a:avLst/>
          </a:prstGeom>
          <a:noFill/>
        </p:spPr>
        <p:txBody>
          <a:bodyPr wrap="none" rtlCol="0">
            <a:spAutoFit/>
          </a:bodyPr>
          <a:lstStyle/>
          <a:p>
            <a:r>
              <a:rPr lang="ja-JP" altLang="en-US" b="1" dirty="0"/>
              <a:t>ヒーターで熱電子を放出させる</a:t>
            </a:r>
            <a:r>
              <a:rPr lang="ja-JP" altLang="en-US" dirty="0"/>
              <a:t> </a:t>
            </a:r>
            <a:endParaRPr kumimoji="1" lang="ja-JP" altLang="en-US" dirty="0"/>
          </a:p>
        </p:txBody>
      </p:sp>
      <p:sp>
        <p:nvSpPr>
          <p:cNvPr id="67" name="正方形/長方形 66"/>
          <p:cNvSpPr/>
          <p:nvPr/>
        </p:nvSpPr>
        <p:spPr>
          <a:xfrm>
            <a:off x="2036396" y="3954349"/>
            <a:ext cx="4623382" cy="646331"/>
          </a:xfrm>
          <a:prstGeom prst="rect">
            <a:avLst/>
          </a:prstGeom>
        </p:spPr>
        <p:txBody>
          <a:bodyPr wrap="none">
            <a:spAutoFit/>
          </a:bodyPr>
          <a:lstStyle/>
          <a:p>
            <a:r>
              <a:rPr lang="ja-JP" altLang="en-US" b="1" dirty="0"/>
              <a:t>レーザーを当てて光電子を放出させる</a:t>
            </a:r>
            <a:endParaRPr lang="en-US" altLang="ja-JP" b="1" dirty="0"/>
          </a:p>
          <a:p>
            <a:r>
              <a:rPr lang="ja-JP" altLang="en-US" b="1" dirty="0"/>
              <a:t>（近年こちらの方法で高輝度ビーム生成）</a:t>
            </a:r>
            <a:r>
              <a:rPr lang="ja-JP" altLang="en-US" dirty="0"/>
              <a:t> </a:t>
            </a:r>
          </a:p>
        </p:txBody>
      </p:sp>
      <p:sp>
        <p:nvSpPr>
          <p:cNvPr id="57" name="正方形/長方形 56"/>
          <p:cNvSpPr/>
          <p:nvPr/>
        </p:nvSpPr>
        <p:spPr>
          <a:xfrm>
            <a:off x="1949221" y="2433369"/>
            <a:ext cx="1107996" cy="369332"/>
          </a:xfrm>
          <a:prstGeom prst="rect">
            <a:avLst/>
          </a:prstGeom>
          <a:ln>
            <a:solidFill>
              <a:srgbClr val="FF0000"/>
            </a:solidFill>
          </a:ln>
        </p:spPr>
        <p:txBody>
          <a:bodyPr wrap="none">
            <a:spAutoFit/>
          </a:bodyPr>
          <a:lstStyle/>
          <a:p>
            <a:r>
              <a:rPr lang="ja-JP" altLang="en-US" dirty="0">
                <a:solidFill>
                  <a:srgbClr val="FF0000"/>
                </a:solidFill>
              </a:rPr>
              <a:t>熱電子銃</a:t>
            </a:r>
          </a:p>
        </p:txBody>
      </p:sp>
      <p:sp>
        <p:nvSpPr>
          <p:cNvPr id="58" name="正方形/長方形 57"/>
          <p:cNvSpPr/>
          <p:nvPr/>
        </p:nvSpPr>
        <p:spPr>
          <a:xfrm>
            <a:off x="1984048" y="5528628"/>
            <a:ext cx="1569660" cy="369332"/>
          </a:xfrm>
          <a:prstGeom prst="rect">
            <a:avLst/>
          </a:prstGeom>
          <a:ln>
            <a:solidFill>
              <a:srgbClr val="FF0000"/>
            </a:solidFill>
          </a:ln>
        </p:spPr>
        <p:txBody>
          <a:bodyPr wrap="none">
            <a:spAutoFit/>
          </a:bodyPr>
          <a:lstStyle/>
          <a:p>
            <a:r>
              <a:rPr lang="ja-JP" altLang="en-US" dirty="0">
                <a:solidFill>
                  <a:srgbClr val="FF0000"/>
                </a:solidFill>
              </a:rPr>
              <a:t>光陰極電子銃</a:t>
            </a:r>
          </a:p>
        </p:txBody>
      </p:sp>
      <p:sp>
        <p:nvSpPr>
          <p:cNvPr id="59" name="テキスト ボックス 26"/>
          <p:cNvSpPr txBox="1">
            <a:spLocks noChangeArrowheads="1"/>
          </p:cNvSpPr>
          <p:nvPr/>
        </p:nvSpPr>
        <p:spPr bwMode="auto">
          <a:xfrm>
            <a:off x="6810159" y="879249"/>
            <a:ext cx="3780656"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t>カソード（負の高電圧をかけておく）を加熱して熱電子を得ることで電子源とする熱陰極電子銃</a:t>
            </a:r>
          </a:p>
        </p:txBody>
      </p:sp>
      <p:grpSp>
        <p:nvGrpSpPr>
          <p:cNvPr id="60" name="グループ化 1"/>
          <p:cNvGrpSpPr>
            <a:grpSpLocks/>
          </p:cNvGrpSpPr>
          <p:nvPr/>
        </p:nvGrpSpPr>
        <p:grpSpPr bwMode="auto">
          <a:xfrm>
            <a:off x="7224614" y="1430084"/>
            <a:ext cx="3064837" cy="2471704"/>
            <a:chOff x="935533" y="4020084"/>
            <a:chExt cx="3412010" cy="2550809"/>
          </a:xfrm>
        </p:grpSpPr>
        <p:pic>
          <p:nvPicPr>
            <p:cNvPr id="61"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5533" y="4020084"/>
              <a:ext cx="2681486" cy="255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2" name="直線矢印コネクタ 61"/>
            <p:cNvCxnSpPr/>
            <p:nvPr/>
          </p:nvCxnSpPr>
          <p:spPr>
            <a:xfrm>
              <a:off x="3058164" y="5343138"/>
              <a:ext cx="771577" cy="0"/>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
            <p:cNvSpPr txBox="1">
              <a:spLocks noChangeArrowheads="1"/>
            </p:cNvSpPr>
            <p:nvPr/>
          </p:nvSpPr>
          <p:spPr bwMode="auto">
            <a:xfrm>
              <a:off x="3487015" y="5394731"/>
              <a:ext cx="860528" cy="269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100"/>
                <a:t>Electrons</a:t>
              </a:r>
              <a:endParaRPr lang="ja-JP" altLang="en-US" sz="1100"/>
            </a:p>
          </p:txBody>
        </p:sp>
      </p:grpSp>
      <p:cxnSp>
        <p:nvCxnSpPr>
          <p:cNvPr id="64" name="カギ線コネクタ 63"/>
          <p:cNvCxnSpPr/>
          <p:nvPr/>
        </p:nvCxnSpPr>
        <p:spPr>
          <a:xfrm>
            <a:off x="7837461" y="1580496"/>
            <a:ext cx="1185060" cy="1131613"/>
          </a:xfrm>
          <a:prstGeom prst="bentConnector3">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775521" y="3920339"/>
            <a:ext cx="8815295" cy="0"/>
          </a:xfrm>
          <a:prstGeom prst="line">
            <a:avLst/>
          </a:prstGeom>
        </p:spPr>
        <p:style>
          <a:lnRef idx="1">
            <a:schemeClr val="accent1"/>
          </a:lnRef>
          <a:fillRef idx="0">
            <a:schemeClr val="accent1"/>
          </a:fillRef>
          <a:effectRef idx="0">
            <a:schemeClr val="accent1"/>
          </a:effectRef>
          <a:fontRef idx="minor">
            <a:schemeClr val="tx1"/>
          </a:fontRef>
        </p:style>
      </p:cxnSp>
      <p:pic>
        <p:nvPicPr>
          <p:cNvPr id="68" name="図 6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85898" y="4042296"/>
            <a:ext cx="2524903" cy="2856911"/>
          </a:xfrm>
          <a:prstGeom prst="rect">
            <a:avLst/>
          </a:prstGeom>
          <a:ln>
            <a:solidFill>
              <a:schemeClr val="tx1"/>
            </a:solidFill>
          </a:ln>
        </p:spPr>
      </p:pic>
      <p:sp>
        <p:nvSpPr>
          <p:cNvPr id="2" name="テキスト ボックス 1"/>
          <p:cNvSpPr txBox="1"/>
          <p:nvPr/>
        </p:nvSpPr>
        <p:spPr>
          <a:xfrm>
            <a:off x="7788270" y="4022227"/>
            <a:ext cx="877163" cy="646331"/>
          </a:xfrm>
          <a:prstGeom prst="rect">
            <a:avLst/>
          </a:prstGeom>
          <a:noFill/>
        </p:spPr>
        <p:txBody>
          <a:bodyPr wrap="none" rtlCol="0">
            <a:spAutoFit/>
          </a:bodyPr>
          <a:lstStyle/>
          <a:p>
            <a:r>
              <a:rPr kumimoji="1" lang="en-US" altLang="ja-JP" dirty="0" err="1"/>
              <a:t>cERL</a:t>
            </a:r>
            <a:endParaRPr kumimoji="1" lang="en-US" altLang="ja-JP" dirty="0"/>
          </a:p>
          <a:p>
            <a:r>
              <a:rPr kumimoji="1" lang="ja-JP" altLang="en-US" dirty="0"/>
              <a:t>電子銃</a:t>
            </a:r>
          </a:p>
        </p:txBody>
      </p:sp>
      <p:sp>
        <p:nvSpPr>
          <p:cNvPr id="3" name="テキスト ボックス 2">
            <a:extLst>
              <a:ext uri="{FF2B5EF4-FFF2-40B4-BE49-F238E27FC236}">
                <a16:creationId xmlns:a16="http://schemas.microsoft.com/office/drawing/2014/main" id="{B2109807-17F2-8A90-960B-640E06139693}"/>
              </a:ext>
            </a:extLst>
          </p:cNvPr>
          <p:cNvSpPr txBox="1"/>
          <p:nvPr/>
        </p:nvSpPr>
        <p:spPr>
          <a:xfrm>
            <a:off x="170518" y="1093079"/>
            <a:ext cx="2723823" cy="369332"/>
          </a:xfrm>
          <a:prstGeom prst="rect">
            <a:avLst/>
          </a:prstGeom>
          <a:noFill/>
        </p:spPr>
        <p:txBody>
          <a:bodyPr wrap="none" rtlCol="0">
            <a:spAutoFit/>
          </a:bodyPr>
          <a:lstStyle/>
          <a:p>
            <a:r>
              <a:rPr kumimoji="1" lang="ja-JP" altLang="en-US" dirty="0"/>
              <a:t>ここからめっちゃ飛ばす</a:t>
            </a:r>
          </a:p>
        </p:txBody>
      </p:sp>
    </p:spTree>
    <p:extLst>
      <p:ext uri="{BB962C8B-B14F-4D97-AF65-F5344CB8AC3E}">
        <p14:creationId xmlns:p14="http://schemas.microsoft.com/office/powerpoint/2010/main" val="20489587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idx="4294967295"/>
          </p:nvPr>
        </p:nvSpPr>
        <p:spPr>
          <a:xfrm>
            <a:off x="1524000" y="274638"/>
            <a:ext cx="4114800" cy="442912"/>
          </a:xfrm>
        </p:spPr>
        <p:txBody>
          <a:bodyPr/>
          <a:lstStyle/>
          <a:p>
            <a:pPr eaLnBrk="1" hangingPunct="1"/>
            <a:r>
              <a:rPr lang="ja-JP" altLang="en-US" sz="2400" dirty="0"/>
              <a:t>ビーム源（陽電子の場合）</a:t>
            </a:r>
          </a:p>
        </p:txBody>
      </p:sp>
      <p:sp>
        <p:nvSpPr>
          <p:cNvPr id="34819" name="スライド番号プレースホルダ 3"/>
          <p:cNvSpPr txBox="1">
            <a:spLocks noGrp="1"/>
          </p:cNvSpPr>
          <p:nvPr/>
        </p:nvSpPr>
        <p:spPr bwMode="auto">
          <a:xfrm>
            <a:off x="807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fld id="{BC1105EA-0141-4281-B3D0-DCE080A2D5D1}" type="slidenum">
              <a:rPr lang="en-US" altLang="ja-JP" sz="1400"/>
              <a:pPr algn="r" eaLnBrk="1" hangingPunct="1">
                <a:spcBef>
                  <a:spcPct val="0"/>
                </a:spcBef>
                <a:buFontTx/>
                <a:buNone/>
              </a:pPr>
              <a:t>51</a:t>
            </a:fld>
            <a:endParaRPr lang="en-US" altLang="ja-JP" sz="1400"/>
          </a:p>
        </p:txBody>
      </p:sp>
      <p:sp>
        <p:nvSpPr>
          <p:cNvPr id="34820" name="テキスト ボックス 5"/>
          <p:cNvSpPr txBox="1">
            <a:spLocks noChangeArrowheads="1"/>
          </p:cNvSpPr>
          <p:nvPr/>
        </p:nvSpPr>
        <p:spPr bwMode="auto">
          <a:xfrm>
            <a:off x="6337176" y="1"/>
            <a:ext cx="4330824"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600" dirty="0"/>
          </a:p>
          <a:p>
            <a:pPr eaLnBrk="1" hangingPunct="1">
              <a:spcBef>
                <a:spcPct val="0"/>
              </a:spcBef>
              <a:buFontTx/>
              <a:buNone/>
            </a:pPr>
            <a:r>
              <a:rPr lang="ja-JP" altLang="en-US" sz="1600" dirty="0"/>
              <a:t>高いエネルギーの電子または光子のビームをタングステン等の高密度の金属に照射し、電磁シャワーを起こさせる。</a:t>
            </a:r>
            <a:endParaRPr lang="en-US" altLang="ja-JP" sz="1600" dirty="0"/>
          </a:p>
          <a:p>
            <a:pPr eaLnBrk="1" hangingPunct="1">
              <a:spcBef>
                <a:spcPct val="0"/>
              </a:spcBef>
              <a:buFontTx/>
              <a:buNone/>
            </a:pPr>
            <a:endParaRPr lang="en-US" altLang="ja-JP" sz="1600" dirty="0"/>
          </a:p>
          <a:p>
            <a:pPr eaLnBrk="1" hangingPunct="1">
              <a:spcBef>
                <a:spcPct val="0"/>
              </a:spcBef>
              <a:buFontTx/>
              <a:buNone/>
            </a:pPr>
            <a:r>
              <a:rPr lang="ja-JP" altLang="en-US" sz="1600" dirty="0"/>
              <a:t>そのなかで発生する </a:t>
            </a:r>
            <a:r>
              <a:rPr lang="en-US" altLang="ja-JP" sz="1600" dirty="0" err="1"/>
              <a:t>e+e</a:t>
            </a:r>
            <a:r>
              <a:rPr lang="en-US" altLang="ja-JP" sz="1600" dirty="0"/>
              <a:t>- </a:t>
            </a:r>
            <a:r>
              <a:rPr lang="ja-JP" altLang="en-US" sz="1600" dirty="0"/>
              <a:t>対生成</a:t>
            </a:r>
            <a:r>
              <a:rPr lang="en-US" altLang="ja-JP" sz="1600" dirty="0"/>
              <a:t>(</a:t>
            </a:r>
            <a:r>
              <a:rPr lang="ja-JP" altLang="en-US" sz="1600" dirty="0"/>
              <a:t>エネルギー閾値</a:t>
            </a:r>
            <a:r>
              <a:rPr lang="en-US" altLang="ja-JP" sz="1600" dirty="0"/>
              <a:t> = 2 x 511keV) </a:t>
            </a:r>
            <a:r>
              <a:rPr lang="ja-JP" altLang="en-US" sz="1600" dirty="0"/>
              <a:t>から陽電子を集める</a:t>
            </a:r>
            <a:r>
              <a:rPr lang="en-US" altLang="ja-JP" sz="1600" dirty="0"/>
              <a:t>.</a:t>
            </a:r>
          </a:p>
          <a:p>
            <a:pPr eaLnBrk="1" hangingPunct="1">
              <a:spcBef>
                <a:spcPct val="0"/>
              </a:spcBef>
              <a:buFontTx/>
              <a:buNone/>
            </a:pPr>
            <a:endParaRPr lang="en-US" altLang="ja-JP" sz="1600" dirty="0"/>
          </a:p>
        </p:txBody>
      </p:sp>
      <p:pic>
        <p:nvPicPr>
          <p:cNvPr id="34821" name="Picture 6" descr="D:\MyDocument\Sokendai2010\Lec2010\ne20elwhite_smal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540" y="4414480"/>
            <a:ext cx="4081109" cy="182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8" descr="D:\MyDocument\Sokendai2010\Lec2010\emshow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6248" y="1129722"/>
            <a:ext cx="4315105" cy="2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F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5092" y="1908245"/>
            <a:ext cx="4381261" cy="1888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70503" y="3886680"/>
            <a:ext cx="4067175" cy="271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66882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057400" y="183034"/>
            <a:ext cx="5162550" cy="735012"/>
          </a:xfrm>
        </p:spPr>
        <p:txBody>
          <a:bodyPr>
            <a:normAutofit/>
          </a:bodyPr>
          <a:lstStyle/>
          <a:p>
            <a:r>
              <a:rPr lang="ja-JP" altLang="en-US" sz="4000" b="1" dirty="0"/>
              <a:t>高周波加速空洞　</a:t>
            </a:r>
          </a:p>
        </p:txBody>
      </p:sp>
      <p:sp>
        <p:nvSpPr>
          <p:cNvPr id="38915" name="Text Box 3"/>
          <p:cNvSpPr txBox="1">
            <a:spLocks noChangeArrowheads="1"/>
          </p:cNvSpPr>
          <p:nvPr/>
        </p:nvSpPr>
        <p:spPr bwMode="auto">
          <a:xfrm>
            <a:off x="3200400" y="5029201"/>
            <a:ext cx="1708150" cy="409575"/>
          </a:xfrm>
          <a:prstGeom prst="rect">
            <a:avLst/>
          </a:prstGeom>
          <a:noFill/>
          <a:ln w="9525">
            <a:noFill/>
            <a:miter lim="800000"/>
            <a:headEnd/>
            <a:tailEnd/>
          </a:ln>
        </p:spPr>
        <p:txBody>
          <a:bodyPr wrap="none">
            <a:prstTxWarp prst="textNoShape">
              <a:avLst/>
            </a:prstTxWarp>
            <a:spAutoFit/>
          </a:bodyPr>
          <a:lstStyle/>
          <a:p>
            <a:r>
              <a:rPr lang="ja-JP" altLang="en-US" sz="2000" dirty="0"/>
              <a:t>加速空洞の例</a:t>
            </a:r>
          </a:p>
        </p:txBody>
      </p:sp>
      <p:sp>
        <p:nvSpPr>
          <p:cNvPr id="38916" name="Text Box 4"/>
          <p:cNvSpPr txBox="1">
            <a:spLocks noChangeArrowheads="1"/>
          </p:cNvSpPr>
          <p:nvPr/>
        </p:nvSpPr>
        <p:spPr bwMode="auto">
          <a:xfrm>
            <a:off x="7010400" y="4953001"/>
            <a:ext cx="2438400" cy="409575"/>
          </a:xfrm>
          <a:prstGeom prst="rect">
            <a:avLst/>
          </a:prstGeom>
          <a:noFill/>
          <a:ln w="9525">
            <a:noFill/>
            <a:miter lim="800000"/>
            <a:headEnd/>
            <a:tailEnd/>
          </a:ln>
        </p:spPr>
        <p:txBody>
          <a:bodyPr>
            <a:prstTxWarp prst="textNoShape">
              <a:avLst/>
            </a:prstTxWarp>
            <a:spAutoFit/>
          </a:bodyPr>
          <a:lstStyle/>
          <a:p>
            <a:pPr>
              <a:spcBef>
                <a:spcPct val="50000"/>
              </a:spcBef>
            </a:pPr>
            <a:r>
              <a:rPr lang="ja-JP" altLang="en-US" sz="2000"/>
              <a:t>加速空洞のしくみ</a:t>
            </a:r>
          </a:p>
        </p:txBody>
      </p:sp>
      <p:pic>
        <p:nvPicPr>
          <p:cNvPr id="38917" name="Picture 5" descr="空洞                                                           0004CD1CMacintosh HD                   B7472E7A:"/>
          <p:cNvPicPr>
            <a:picLocks noChangeAspect="1" noChangeArrowheads="1"/>
          </p:cNvPicPr>
          <p:nvPr/>
        </p:nvPicPr>
        <p:blipFill>
          <a:blip r:embed="rId2"/>
          <a:srcRect/>
          <a:stretch>
            <a:fillRect/>
          </a:stretch>
        </p:blipFill>
        <p:spPr bwMode="auto">
          <a:xfrm>
            <a:off x="2571685" y="983560"/>
            <a:ext cx="3164461" cy="2374665"/>
          </a:xfrm>
          <a:prstGeom prst="rect">
            <a:avLst/>
          </a:prstGeom>
          <a:noFill/>
          <a:ln w="9525">
            <a:noFill/>
            <a:miter lim="800000"/>
            <a:headEnd/>
            <a:tailEnd/>
          </a:ln>
        </p:spPr>
      </p:pic>
      <p:pic>
        <p:nvPicPr>
          <p:cNvPr id="38918" name="Picture 6" descr="加速空洞.tif                                                   00066969Macintosh HD                   B7472E7A:"/>
          <p:cNvPicPr>
            <a:picLocks noChangeAspect="1" noChangeArrowheads="1"/>
          </p:cNvPicPr>
          <p:nvPr/>
        </p:nvPicPr>
        <p:blipFill>
          <a:blip r:embed="rId3"/>
          <a:srcRect/>
          <a:stretch>
            <a:fillRect/>
          </a:stretch>
        </p:blipFill>
        <p:spPr bwMode="auto">
          <a:xfrm>
            <a:off x="2105025" y="3303672"/>
            <a:ext cx="3810000" cy="2752725"/>
          </a:xfrm>
          <a:prstGeom prst="rect">
            <a:avLst/>
          </a:prstGeom>
          <a:noFill/>
          <a:ln w="9525">
            <a:noFill/>
            <a:miter lim="800000"/>
            <a:headEnd/>
            <a:tailEnd/>
          </a:ln>
        </p:spPr>
      </p:pic>
      <p:sp>
        <p:nvSpPr>
          <p:cNvPr id="7" name="Text Box 15"/>
          <p:cNvSpPr txBox="1">
            <a:spLocks noChangeArrowheads="1"/>
          </p:cNvSpPr>
          <p:nvPr/>
        </p:nvSpPr>
        <p:spPr bwMode="auto">
          <a:xfrm>
            <a:off x="2453736" y="6015112"/>
            <a:ext cx="4474302" cy="707886"/>
          </a:xfrm>
          <a:prstGeom prst="rect">
            <a:avLst/>
          </a:prstGeom>
          <a:noFill/>
          <a:ln w="9525">
            <a:noFill/>
            <a:miter lim="800000"/>
            <a:headEnd/>
            <a:tailEnd/>
          </a:ln>
        </p:spPr>
        <p:txBody>
          <a:bodyPr wrap="none">
            <a:prstTxWarp prst="textNoShape">
              <a:avLst/>
            </a:prstTxWarp>
            <a:spAutoFit/>
          </a:bodyPr>
          <a:lstStyle/>
          <a:p>
            <a:r>
              <a:rPr lang="en-US" altLang="ja-JP" sz="2000" dirty="0">
                <a:solidFill>
                  <a:srgbClr val="0000FF"/>
                </a:solidFill>
              </a:rPr>
              <a:t>• </a:t>
            </a:r>
            <a:r>
              <a:rPr lang="ja-JP" altLang="en-US" sz="2000" dirty="0">
                <a:solidFill>
                  <a:srgbClr val="0000FF"/>
                </a:solidFill>
              </a:rPr>
              <a:t>ビームの加速</a:t>
            </a:r>
            <a:endParaRPr lang="en-US" altLang="ja-JP" sz="2000" dirty="0">
              <a:solidFill>
                <a:srgbClr val="0000FF"/>
              </a:solidFill>
            </a:endParaRPr>
          </a:p>
          <a:p>
            <a:r>
              <a:rPr lang="en-US" altLang="ja-JP" sz="2000" dirty="0">
                <a:solidFill>
                  <a:srgbClr val="0000FF"/>
                </a:solidFill>
              </a:rPr>
              <a:t>• </a:t>
            </a:r>
            <a:r>
              <a:rPr lang="ja-JP" altLang="en-US" sz="2000" dirty="0">
                <a:solidFill>
                  <a:srgbClr val="0000FF"/>
                </a:solidFill>
              </a:rPr>
              <a:t>放射光によるエネルギー損失の補給</a:t>
            </a:r>
          </a:p>
        </p:txBody>
      </p:sp>
      <p:pic>
        <p:nvPicPr>
          <p:cNvPr id="8" name="図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00950" y="908721"/>
            <a:ext cx="268605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499350" y="3375696"/>
            <a:ext cx="2889250"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16"/>
          <p:cNvSpPr txBox="1">
            <a:spLocks noChangeArrowheads="1"/>
          </p:cNvSpPr>
          <p:nvPr/>
        </p:nvSpPr>
        <p:spPr bwMode="auto">
          <a:xfrm>
            <a:off x="7850187" y="3235995"/>
            <a:ext cx="85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H-field</a:t>
            </a:r>
            <a:endParaRPr lang="ja-JP" altLang="en-US" sz="1800"/>
          </a:p>
        </p:txBody>
      </p:sp>
      <p:sp>
        <p:nvSpPr>
          <p:cNvPr id="11" name="テキスト ボックス 17"/>
          <p:cNvSpPr txBox="1">
            <a:spLocks noChangeArrowheads="1"/>
          </p:cNvSpPr>
          <p:nvPr/>
        </p:nvSpPr>
        <p:spPr bwMode="auto">
          <a:xfrm>
            <a:off x="7858126" y="786484"/>
            <a:ext cx="8397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E-field</a:t>
            </a:r>
            <a:endParaRPr lang="ja-JP" altLang="en-US" sz="1800"/>
          </a:p>
        </p:txBody>
      </p:sp>
      <p:sp>
        <p:nvSpPr>
          <p:cNvPr id="13" name="テキスト ボックス 20"/>
          <p:cNvSpPr txBox="1">
            <a:spLocks noChangeArrowheads="1"/>
          </p:cNvSpPr>
          <p:nvPr/>
        </p:nvSpPr>
        <p:spPr bwMode="auto">
          <a:xfrm>
            <a:off x="7967662" y="395958"/>
            <a:ext cx="2039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TM010 </a:t>
            </a:r>
            <a:r>
              <a:rPr lang="ja-JP" altLang="en-US" sz="1800"/>
              <a:t>加速モード</a:t>
            </a:r>
          </a:p>
        </p:txBody>
      </p:sp>
      <p:sp>
        <p:nvSpPr>
          <p:cNvPr id="14" name="テキスト ボックス 33"/>
          <p:cNvSpPr txBox="1">
            <a:spLocks noChangeArrowheads="1"/>
          </p:cNvSpPr>
          <p:nvPr/>
        </p:nvSpPr>
        <p:spPr bwMode="auto">
          <a:xfrm>
            <a:off x="8213726" y="5864895"/>
            <a:ext cx="109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1.30GHz</a:t>
            </a:r>
            <a:endParaRPr lang="ja-JP" altLang="en-US" sz="1800"/>
          </a:p>
        </p:txBody>
      </p:sp>
      <p:sp>
        <p:nvSpPr>
          <p:cNvPr id="15" name="テキスト ボックス 47"/>
          <p:cNvSpPr txBox="1">
            <a:spLocks noChangeArrowheads="1"/>
          </p:cNvSpPr>
          <p:nvPr/>
        </p:nvSpPr>
        <p:spPr bwMode="auto">
          <a:xfrm>
            <a:off x="7534275" y="5510883"/>
            <a:ext cx="1409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 = 88.5mm</a:t>
            </a:r>
            <a:endParaRPr lang="ja-JP" altLang="en-US" sz="1800"/>
          </a:p>
        </p:txBody>
      </p:sp>
      <p:sp>
        <p:nvSpPr>
          <p:cNvPr id="16" name="テキスト ボックス 47"/>
          <p:cNvSpPr txBox="1">
            <a:spLocks noChangeArrowheads="1"/>
          </p:cNvSpPr>
          <p:nvPr/>
        </p:nvSpPr>
        <p:spPr bwMode="auto">
          <a:xfrm>
            <a:off x="8951913" y="5506120"/>
            <a:ext cx="1393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d=115.4mm</a:t>
            </a:r>
            <a:endParaRPr lang="ja-JP" altLang="en-US" sz="1800"/>
          </a:p>
        </p:txBody>
      </p:sp>
      <p:sp>
        <p:nvSpPr>
          <p:cNvPr id="2" name="テキスト ボックス 1"/>
          <p:cNvSpPr txBox="1"/>
          <p:nvPr/>
        </p:nvSpPr>
        <p:spPr>
          <a:xfrm>
            <a:off x="6682984" y="212485"/>
            <a:ext cx="762325" cy="369332"/>
          </a:xfrm>
          <a:prstGeom prst="rect">
            <a:avLst/>
          </a:prstGeom>
          <a:noFill/>
        </p:spPr>
        <p:txBody>
          <a:bodyPr wrap="none" rtlCol="0">
            <a:spAutoFit/>
          </a:bodyPr>
          <a:lstStyle/>
          <a:p>
            <a:r>
              <a:rPr kumimoji="1" lang="en-US" altLang="ja-JP" dirty="0"/>
              <a:t>movie</a:t>
            </a:r>
            <a:endParaRPr kumimoji="1" lang="ja-JP" altLang="en-US" dirty="0"/>
          </a:p>
        </p:txBody>
      </p:sp>
    </p:spTree>
    <p:extLst>
      <p:ext uri="{BB962C8B-B14F-4D97-AF65-F5344CB8AC3E}">
        <p14:creationId xmlns:p14="http://schemas.microsoft.com/office/powerpoint/2010/main" val="42542278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p:cNvSpPr>
            <a:spLocks noGrp="1"/>
          </p:cNvSpPr>
          <p:nvPr>
            <p:ph type="title"/>
          </p:nvPr>
        </p:nvSpPr>
        <p:spPr/>
        <p:txBody>
          <a:bodyPr/>
          <a:lstStyle/>
          <a:p>
            <a:r>
              <a:rPr lang="ja-JP" altLang="en-US" dirty="0"/>
              <a:t>ビーム源（陽子の場合）</a:t>
            </a:r>
          </a:p>
        </p:txBody>
      </p:sp>
      <p:sp>
        <p:nvSpPr>
          <p:cNvPr id="64515" name="コンテンツ プレースホルダ 2"/>
          <p:cNvSpPr>
            <a:spLocks noGrp="1"/>
          </p:cNvSpPr>
          <p:nvPr>
            <p:ph idx="1"/>
          </p:nvPr>
        </p:nvSpPr>
        <p:spPr>
          <a:xfrm>
            <a:off x="1631950" y="1628776"/>
            <a:ext cx="3671888" cy="4824413"/>
          </a:xfrm>
        </p:spPr>
        <p:txBody>
          <a:bodyPr/>
          <a:lstStyle/>
          <a:p>
            <a:pPr>
              <a:defRPr/>
            </a:pPr>
            <a:r>
              <a:rPr lang="ja-JP" altLang="en-US" sz="1600" dirty="0"/>
              <a:t>水素分子 </a:t>
            </a:r>
            <a:r>
              <a:rPr lang="en-US" altLang="ja-JP" sz="1600" dirty="0"/>
              <a:t>H</a:t>
            </a:r>
            <a:r>
              <a:rPr lang="en-US" altLang="ja-JP" sz="1600" baseline="-25000" dirty="0"/>
              <a:t>2</a:t>
            </a:r>
            <a:r>
              <a:rPr lang="en-US" altLang="ja-JP" sz="1600" dirty="0"/>
              <a:t>, </a:t>
            </a:r>
            <a:r>
              <a:rPr lang="ja-JP" altLang="en-US" sz="1600" dirty="0"/>
              <a:t>から電子をはぎ取って </a:t>
            </a:r>
            <a:r>
              <a:rPr lang="en-US" altLang="ja-JP" sz="1600" dirty="0"/>
              <a:t>p</a:t>
            </a:r>
            <a:r>
              <a:rPr lang="ja-JP" altLang="en-US" sz="1600" dirty="0"/>
              <a:t>とできるが、電子を余分につけて </a:t>
            </a:r>
            <a:r>
              <a:rPr lang="en-US" altLang="ja-JP" sz="1600" dirty="0"/>
              <a:t>H</a:t>
            </a:r>
            <a:r>
              <a:rPr lang="en-US" altLang="ja-JP" sz="1600" baseline="30000" dirty="0"/>
              <a:t>-</a:t>
            </a:r>
            <a:r>
              <a:rPr lang="ja-JP" altLang="en-US" sz="1600" dirty="0"/>
              <a:t>イオンにするほうが容易</a:t>
            </a:r>
            <a:endParaRPr lang="en-US" altLang="ja-JP" sz="1600" dirty="0"/>
          </a:p>
          <a:p>
            <a:pPr lvl="1">
              <a:defRPr/>
            </a:pPr>
            <a:r>
              <a:rPr lang="ja-JP" altLang="en-US" sz="1600" dirty="0"/>
              <a:t>シンクロトロンへの入射のとき、</a:t>
            </a:r>
            <a:r>
              <a:rPr lang="en-US" altLang="ja-JP" sz="1600" dirty="0"/>
              <a:t>H- </a:t>
            </a:r>
            <a:r>
              <a:rPr lang="ja-JP" altLang="en-US" sz="1600" dirty="0" err="1"/>
              <a:t>のほうが</a:t>
            </a:r>
            <a:r>
              <a:rPr lang="ja-JP" altLang="en-US" sz="1600" dirty="0"/>
              <a:t>実は楽でもある</a:t>
            </a:r>
            <a:endParaRPr lang="en-US" altLang="ja-JP" sz="1600" dirty="0"/>
          </a:p>
          <a:p>
            <a:pPr marL="457200" lvl="1" indent="0">
              <a:buNone/>
              <a:defRPr/>
            </a:pPr>
            <a:endParaRPr lang="en-US" altLang="ja-JP" sz="1600" dirty="0"/>
          </a:p>
          <a:p>
            <a:pPr>
              <a:defRPr/>
            </a:pPr>
            <a:r>
              <a:rPr lang="en-US" altLang="ja-JP" sz="2000" dirty="0"/>
              <a:t>J-PARC </a:t>
            </a:r>
            <a:r>
              <a:rPr lang="ja-JP" altLang="en-US" sz="2000" dirty="0"/>
              <a:t>では </a:t>
            </a:r>
            <a:r>
              <a:rPr lang="en-US" altLang="ja-JP" sz="2000" dirty="0"/>
              <a:t>H</a:t>
            </a:r>
            <a:r>
              <a:rPr lang="en-US" altLang="ja-JP" sz="2000" baseline="30000" dirty="0"/>
              <a:t>- </a:t>
            </a:r>
            <a:r>
              <a:rPr lang="ja-JP" altLang="en-US" sz="2000" dirty="0"/>
              <a:t>を使用</a:t>
            </a:r>
            <a:r>
              <a:rPr lang="en-US" altLang="ja-JP" sz="2000" dirty="0"/>
              <a:t> </a:t>
            </a:r>
          </a:p>
          <a:p>
            <a:pPr lvl="1">
              <a:defRPr/>
            </a:pPr>
            <a:r>
              <a:rPr lang="ja-JP" altLang="en-US" sz="1600" dirty="0"/>
              <a:t>真空容器内で</a:t>
            </a:r>
            <a:r>
              <a:rPr lang="en-US" altLang="ja-JP" sz="1600" dirty="0"/>
              <a:t> TaB</a:t>
            </a:r>
            <a:r>
              <a:rPr lang="en-US" altLang="ja-JP" sz="1600" baseline="-25000" dirty="0"/>
              <a:t>6</a:t>
            </a:r>
            <a:r>
              <a:rPr lang="en-US" altLang="ja-JP" sz="1600" dirty="0"/>
              <a:t> </a:t>
            </a:r>
            <a:r>
              <a:rPr lang="ja-JP" altLang="en-US" sz="1600" dirty="0"/>
              <a:t>フィラメントから</a:t>
            </a:r>
            <a:r>
              <a:rPr lang="en-US" altLang="ja-JP" sz="1600" dirty="0"/>
              <a:t> H</a:t>
            </a:r>
            <a:r>
              <a:rPr lang="en-US" altLang="ja-JP" sz="1600" baseline="30000" dirty="0"/>
              <a:t>-</a:t>
            </a:r>
            <a:r>
              <a:rPr lang="en-US" altLang="ja-JP" sz="1600" dirty="0"/>
              <a:t> </a:t>
            </a:r>
            <a:r>
              <a:rPr lang="ja-JP" altLang="en-US" sz="1600" dirty="0"/>
              <a:t>を得て</a:t>
            </a:r>
            <a:r>
              <a:rPr lang="en-US" altLang="ja-JP" sz="1600" dirty="0"/>
              <a:t> </a:t>
            </a:r>
            <a:r>
              <a:rPr lang="en-US" altLang="ja-JP" sz="1600" dirty="0">
                <a:sym typeface="Wingdings" panose="05000000000000000000" pitchFamily="2" charset="2"/>
              </a:rPr>
              <a:t> </a:t>
            </a:r>
          </a:p>
          <a:p>
            <a:pPr lvl="1">
              <a:defRPr/>
            </a:pPr>
            <a:r>
              <a:rPr lang="en-US" altLang="ja-JP" sz="1600" dirty="0"/>
              <a:t>H</a:t>
            </a:r>
            <a:r>
              <a:rPr lang="en-US" altLang="ja-JP" sz="1600" baseline="30000" dirty="0"/>
              <a:t>-</a:t>
            </a:r>
            <a:r>
              <a:rPr lang="en-US" altLang="ja-JP" sz="1600" dirty="0">
                <a:sym typeface="Wingdings" panose="05000000000000000000" pitchFamily="2" charset="2"/>
              </a:rPr>
              <a:t> </a:t>
            </a:r>
            <a:r>
              <a:rPr lang="ja-JP" altLang="en-US" sz="1600" dirty="0">
                <a:sym typeface="Wingdings" panose="05000000000000000000" pitchFamily="2" charset="2"/>
              </a:rPr>
              <a:t>を複数段の電極による電場により引き出し</a:t>
            </a:r>
            <a:r>
              <a:rPr lang="en-US" altLang="ja-JP" sz="1600" dirty="0">
                <a:sym typeface="Wingdings" panose="05000000000000000000" pitchFamily="2" charset="2"/>
              </a:rPr>
              <a:t> (50kV)</a:t>
            </a:r>
            <a:r>
              <a:rPr lang="en-US" altLang="ja-JP" sz="1600" dirty="0"/>
              <a:t> </a:t>
            </a:r>
          </a:p>
          <a:p>
            <a:pPr lvl="1">
              <a:defRPr/>
            </a:pPr>
            <a:r>
              <a:rPr lang="ja-JP" altLang="en-US" sz="1600" dirty="0">
                <a:sym typeface="Wingdings" panose="05000000000000000000" pitchFamily="2" charset="2"/>
              </a:rPr>
              <a:t>初段加速器</a:t>
            </a:r>
            <a:r>
              <a:rPr lang="en-US" altLang="ja-JP" sz="1600" dirty="0">
                <a:sym typeface="Wingdings" panose="05000000000000000000" pitchFamily="2" charset="2"/>
              </a:rPr>
              <a:t>(RF-Q</a:t>
            </a:r>
            <a:r>
              <a:rPr lang="ja-JP" altLang="en-US" sz="1600" dirty="0">
                <a:sym typeface="Wingdings" panose="05000000000000000000" pitchFamily="2" charset="2"/>
              </a:rPr>
              <a:t>と呼ばれるタイプのもの、詳細はここでは省略</a:t>
            </a:r>
            <a:r>
              <a:rPr lang="en-US" altLang="ja-JP" sz="1600" dirty="0">
                <a:sym typeface="Wingdings" panose="05000000000000000000" pitchFamily="2" charset="2"/>
              </a:rPr>
              <a:t>)</a:t>
            </a:r>
            <a:r>
              <a:rPr lang="ja-JP" altLang="en-US" sz="1600" dirty="0">
                <a:sym typeface="Wingdings" panose="05000000000000000000" pitchFamily="2" charset="2"/>
              </a:rPr>
              <a:t>に渡す</a:t>
            </a:r>
            <a:endParaRPr lang="en-US" altLang="ja-JP" sz="1600" dirty="0">
              <a:sym typeface="Wingdings" panose="05000000000000000000" pitchFamily="2" charset="2"/>
            </a:endParaRPr>
          </a:p>
        </p:txBody>
      </p:sp>
      <p:sp>
        <p:nvSpPr>
          <p:cNvPr id="38916"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BE976172-7721-483A-AFDB-D3CA8E13856C}" type="slidenum">
              <a:rPr lang="en-US" altLang="ja-JP" sz="1400"/>
              <a:pPr>
                <a:spcBef>
                  <a:spcPct val="0"/>
                </a:spcBef>
                <a:buFontTx/>
                <a:buNone/>
              </a:pPr>
              <a:t>53</a:t>
            </a:fld>
            <a:endParaRPr lang="en-US" altLang="ja-JP" sz="1400"/>
          </a:p>
        </p:txBody>
      </p:sp>
      <p:sp>
        <p:nvSpPr>
          <p:cNvPr id="38917" name="テキスト ボックス 5"/>
          <p:cNvSpPr txBox="1">
            <a:spLocks noChangeArrowheads="1"/>
          </p:cNvSpPr>
          <p:nvPr/>
        </p:nvSpPr>
        <p:spPr bwMode="auto">
          <a:xfrm>
            <a:off x="8832850" y="6021388"/>
            <a:ext cx="7635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800"/>
              <a:t>H.Oguri et al</a:t>
            </a:r>
            <a:endParaRPr lang="ja-JP" altLang="en-US" sz="800"/>
          </a:p>
        </p:txBody>
      </p:sp>
      <p:pic>
        <p:nvPicPr>
          <p:cNvPr id="3891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64200" y="1546226"/>
            <a:ext cx="4929188" cy="447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B5940FF6-B4F1-C780-71A7-A7BCCF4EE9A2}"/>
              </a:ext>
            </a:extLst>
          </p:cNvPr>
          <p:cNvSpPr txBox="1"/>
          <p:nvPr/>
        </p:nvSpPr>
        <p:spPr>
          <a:xfrm>
            <a:off x="2190750" y="6104495"/>
            <a:ext cx="2492990" cy="369332"/>
          </a:xfrm>
          <a:prstGeom prst="rect">
            <a:avLst/>
          </a:prstGeom>
          <a:noFill/>
        </p:spPr>
        <p:txBody>
          <a:bodyPr wrap="none" rtlCol="0">
            <a:spAutoFit/>
          </a:bodyPr>
          <a:lstStyle/>
          <a:p>
            <a:r>
              <a:rPr kumimoji="1" lang="ja-JP" altLang="en-US" dirty="0"/>
              <a:t>これは非常に難しい。</a:t>
            </a:r>
          </a:p>
        </p:txBody>
      </p:sp>
    </p:spTree>
    <p:extLst>
      <p:ext uri="{BB962C8B-B14F-4D97-AF65-F5344CB8AC3E}">
        <p14:creationId xmlns:p14="http://schemas.microsoft.com/office/powerpoint/2010/main" val="32939430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991544" y="74148"/>
            <a:ext cx="8229600" cy="618549"/>
          </a:xfrm>
        </p:spPr>
        <p:txBody>
          <a:bodyPr>
            <a:normAutofit fontScale="90000"/>
          </a:bodyPr>
          <a:lstStyle/>
          <a:p>
            <a:pPr>
              <a:defRPr/>
            </a:pPr>
            <a:r>
              <a:rPr lang="ja-JP" altLang="en-US" sz="4000" b="1" dirty="0"/>
              <a:t>真空チェンバー</a:t>
            </a:r>
          </a:p>
        </p:txBody>
      </p:sp>
      <p:sp>
        <p:nvSpPr>
          <p:cNvPr id="54275" name="Text Box 3"/>
          <p:cNvSpPr txBox="1">
            <a:spLocks noChangeArrowheads="1"/>
          </p:cNvSpPr>
          <p:nvPr/>
        </p:nvSpPr>
        <p:spPr bwMode="auto">
          <a:xfrm>
            <a:off x="3198168" y="4409729"/>
            <a:ext cx="1200150" cy="409575"/>
          </a:xfrm>
          <a:prstGeom prst="rect">
            <a:avLst/>
          </a:prstGeom>
          <a:noFill/>
          <a:ln w="9525">
            <a:noFill/>
            <a:miter lim="800000"/>
            <a:headEnd/>
            <a:tailEnd/>
          </a:ln>
        </p:spPr>
        <p:txBody>
          <a:bodyPr wrap="none">
            <a:prstTxWarp prst="textNoShape">
              <a:avLst/>
            </a:prstTxWarp>
            <a:spAutoFit/>
          </a:bodyPr>
          <a:lstStyle/>
          <a:p>
            <a:r>
              <a:rPr lang="ja-JP" altLang="en-US" sz="2000"/>
              <a:t>加速空洞</a:t>
            </a:r>
          </a:p>
        </p:txBody>
      </p:sp>
      <p:pic>
        <p:nvPicPr>
          <p:cNvPr id="54276" name="Picture 9" descr=" Qduct.eps                                                      00060AC6Macintosh HD                   B7472E7A:"/>
          <p:cNvPicPr>
            <a:picLocks noChangeAspect="1" noChangeArrowheads="1"/>
          </p:cNvPicPr>
          <p:nvPr/>
        </p:nvPicPr>
        <p:blipFill>
          <a:blip r:embed="rId2"/>
          <a:srcRect/>
          <a:stretch>
            <a:fillRect/>
          </a:stretch>
        </p:blipFill>
        <p:spPr bwMode="auto">
          <a:xfrm>
            <a:off x="2283768" y="3266729"/>
            <a:ext cx="6400800" cy="1585913"/>
          </a:xfrm>
          <a:prstGeom prst="rect">
            <a:avLst/>
          </a:prstGeom>
          <a:noFill/>
          <a:ln w="9525">
            <a:noFill/>
            <a:miter lim="800000"/>
            <a:headEnd/>
            <a:tailEnd/>
          </a:ln>
        </p:spPr>
      </p:pic>
      <p:pic>
        <p:nvPicPr>
          <p:cNvPr id="54277" name="Picture 10" descr=" Bduct.eps                                                      00060AC6Macintosh HD                   B7472E7A:"/>
          <p:cNvPicPr>
            <a:picLocks noChangeAspect="1" noChangeArrowheads="1"/>
          </p:cNvPicPr>
          <p:nvPr/>
        </p:nvPicPr>
        <p:blipFill>
          <a:blip r:embed="rId3"/>
          <a:srcRect/>
          <a:stretch>
            <a:fillRect/>
          </a:stretch>
        </p:blipFill>
        <p:spPr bwMode="auto">
          <a:xfrm>
            <a:off x="2207568" y="980728"/>
            <a:ext cx="5943600" cy="1646238"/>
          </a:xfrm>
          <a:prstGeom prst="rect">
            <a:avLst/>
          </a:prstGeom>
          <a:noFill/>
          <a:ln w="9525">
            <a:noFill/>
            <a:miter lim="800000"/>
            <a:headEnd/>
            <a:tailEnd/>
          </a:ln>
        </p:spPr>
      </p:pic>
      <p:sp>
        <p:nvSpPr>
          <p:cNvPr id="54278" name="Text Box 11"/>
          <p:cNvSpPr txBox="1">
            <a:spLocks noChangeArrowheads="1"/>
          </p:cNvSpPr>
          <p:nvPr/>
        </p:nvSpPr>
        <p:spPr bwMode="auto">
          <a:xfrm>
            <a:off x="3960168" y="2657129"/>
            <a:ext cx="3232150" cy="409575"/>
          </a:xfrm>
          <a:prstGeom prst="rect">
            <a:avLst/>
          </a:prstGeom>
          <a:noFill/>
          <a:ln w="9525">
            <a:noFill/>
            <a:miter lim="800000"/>
            <a:headEnd/>
            <a:tailEnd/>
          </a:ln>
        </p:spPr>
        <p:txBody>
          <a:bodyPr wrap="none">
            <a:prstTxWarp prst="textNoShape">
              <a:avLst/>
            </a:prstTxWarp>
            <a:spAutoFit/>
          </a:bodyPr>
          <a:lstStyle/>
          <a:p>
            <a:r>
              <a:rPr lang="ja-JP" altLang="en-US" sz="2000"/>
              <a:t>偏向部真空チェンバーの例</a:t>
            </a:r>
          </a:p>
        </p:txBody>
      </p:sp>
      <p:sp>
        <p:nvSpPr>
          <p:cNvPr id="54279" name="Text Box 12"/>
          <p:cNvSpPr txBox="1">
            <a:spLocks noChangeArrowheads="1"/>
          </p:cNvSpPr>
          <p:nvPr/>
        </p:nvSpPr>
        <p:spPr bwMode="auto">
          <a:xfrm>
            <a:off x="4112568" y="4866929"/>
            <a:ext cx="3232150" cy="409575"/>
          </a:xfrm>
          <a:prstGeom prst="rect">
            <a:avLst/>
          </a:prstGeom>
          <a:noFill/>
          <a:ln w="9525">
            <a:noFill/>
            <a:miter lim="800000"/>
            <a:headEnd/>
            <a:tailEnd/>
          </a:ln>
        </p:spPr>
        <p:txBody>
          <a:bodyPr wrap="none">
            <a:prstTxWarp prst="textNoShape">
              <a:avLst/>
            </a:prstTxWarp>
            <a:spAutoFit/>
          </a:bodyPr>
          <a:lstStyle/>
          <a:p>
            <a:r>
              <a:rPr lang="ja-JP" altLang="en-US" sz="2000"/>
              <a:t>直線部真空チェンバーの例</a:t>
            </a:r>
          </a:p>
        </p:txBody>
      </p:sp>
      <p:sp>
        <p:nvSpPr>
          <p:cNvPr id="54281" name="Text Box 16"/>
          <p:cNvSpPr txBox="1">
            <a:spLocks noChangeArrowheads="1"/>
          </p:cNvSpPr>
          <p:nvPr/>
        </p:nvSpPr>
        <p:spPr bwMode="auto">
          <a:xfrm>
            <a:off x="2207569" y="5400328"/>
            <a:ext cx="4987263" cy="707886"/>
          </a:xfrm>
          <a:prstGeom prst="rect">
            <a:avLst/>
          </a:prstGeom>
          <a:noFill/>
          <a:ln w="9525">
            <a:noFill/>
            <a:miter lim="800000"/>
            <a:headEnd/>
            <a:tailEnd/>
          </a:ln>
        </p:spPr>
        <p:txBody>
          <a:bodyPr wrap="none">
            <a:prstTxWarp prst="textNoShape">
              <a:avLst/>
            </a:prstTxWarp>
            <a:spAutoFit/>
          </a:bodyPr>
          <a:lstStyle/>
          <a:p>
            <a:r>
              <a:rPr lang="en-US" altLang="ja-JP" sz="2000" dirty="0">
                <a:solidFill>
                  <a:srgbClr val="0000FF"/>
                </a:solidFill>
              </a:rPr>
              <a:t>• </a:t>
            </a:r>
            <a:r>
              <a:rPr lang="ja-JP" altLang="en-US" sz="2000" dirty="0">
                <a:solidFill>
                  <a:srgbClr val="0000FF"/>
                </a:solidFill>
              </a:rPr>
              <a:t>超高真空の実現によるビーム寿命の確保</a:t>
            </a:r>
            <a:endParaRPr lang="en-US" altLang="ja-JP" sz="2000" dirty="0">
              <a:solidFill>
                <a:srgbClr val="0000FF"/>
              </a:solidFill>
            </a:endParaRPr>
          </a:p>
          <a:p>
            <a:r>
              <a:rPr lang="en-US" altLang="ja-JP" sz="2000" dirty="0">
                <a:solidFill>
                  <a:srgbClr val="0000FF"/>
                </a:solidFill>
              </a:rPr>
              <a:t>• </a:t>
            </a:r>
            <a:r>
              <a:rPr lang="ja-JP" altLang="en-US" sz="2000" dirty="0">
                <a:solidFill>
                  <a:srgbClr val="0000FF"/>
                </a:solidFill>
              </a:rPr>
              <a:t>放射光の取り出し</a:t>
            </a:r>
          </a:p>
        </p:txBody>
      </p:sp>
      <p:pic>
        <p:nvPicPr>
          <p:cNvPr id="10" name="Picture 4" descr="偏向電磁石（前）.jpg                                           00060AC6Macintosh HD                   B7472E7A:"/>
          <p:cNvPicPr>
            <a:picLocks noChangeAspect="1" noChangeArrowheads="1"/>
          </p:cNvPicPr>
          <p:nvPr/>
        </p:nvPicPr>
        <p:blipFill>
          <a:blip r:embed="rId4"/>
          <a:srcRect/>
          <a:stretch>
            <a:fillRect/>
          </a:stretch>
        </p:blipFill>
        <p:spPr bwMode="auto">
          <a:xfrm>
            <a:off x="8509367" y="980728"/>
            <a:ext cx="1289050" cy="1904204"/>
          </a:xfrm>
          <a:prstGeom prst="rect">
            <a:avLst/>
          </a:prstGeom>
          <a:noFill/>
          <a:ln w="9525">
            <a:noFill/>
            <a:miter lim="800000"/>
            <a:headEnd/>
            <a:tailEnd/>
          </a:ln>
        </p:spPr>
      </p:pic>
      <p:sp>
        <p:nvSpPr>
          <p:cNvPr id="3" name="テキスト ボックス 2"/>
          <p:cNvSpPr txBox="1"/>
          <p:nvPr/>
        </p:nvSpPr>
        <p:spPr>
          <a:xfrm>
            <a:off x="8904313" y="3789040"/>
            <a:ext cx="1656184" cy="923330"/>
          </a:xfrm>
          <a:prstGeom prst="rect">
            <a:avLst/>
          </a:prstGeom>
          <a:noFill/>
        </p:spPr>
        <p:txBody>
          <a:bodyPr wrap="square" rtlCol="0">
            <a:spAutoFit/>
          </a:bodyPr>
          <a:lstStyle/>
          <a:p>
            <a:r>
              <a:rPr kumimoji="1" lang="ja-JP" altLang="en-US" dirty="0"/>
              <a:t>左のチェンバーは</a:t>
            </a:r>
            <a:r>
              <a:rPr lang="ja-JP" altLang="en-US" dirty="0"/>
              <a:t>アルミで出来ている。</a:t>
            </a:r>
            <a:endParaRPr kumimoji="1" lang="ja-JP" altLang="en-US" dirty="0"/>
          </a:p>
        </p:txBody>
      </p:sp>
      <p:sp>
        <p:nvSpPr>
          <p:cNvPr id="4" name="テキスト ボックス 3">
            <a:extLst>
              <a:ext uri="{FF2B5EF4-FFF2-40B4-BE49-F238E27FC236}">
                <a16:creationId xmlns:a16="http://schemas.microsoft.com/office/drawing/2014/main" id="{034549E1-AFED-7792-66DD-41CD7F115FAD}"/>
              </a:ext>
            </a:extLst>
          </p:cNvPr>
          <p:cNvSpPr txBox="1"/>
          <p:nvPr/>
        </p:nvSpPr>
        <p:spPr>
          <a:xfrm>
            <a:off x="3286125" y="6286568"/>
            <a:ext cx="6186309" cy="369332"/>
          </a:xfrm>
          <a:prstGeom prst="rect">
            <a:avLst/>
          </a:prstGeom>
          <a:noFill/>
        </p:spPr>
        <p:txBody>
          <a:bodyPr wrap="none" rtlCol="0">
            <a:spAutoFit/>
          </a:bodyPr>
          <a:lstStyle/>
          <a:p>
            <a:r>
              <a:rPr kumimoji="1" lang="ja-JP" altLang="en-US" dirty="0"/>
              <a:t>材質・材料選び、さらには大電流に持つ内部構造が重要。</a:t>
            </a:r>
          </a:p>
        </p:txBody>
      </p:sp>
    </p:spTree>
    <p:extLst>
      <p:ext uri="{BB962C8B-B14F-4D97-AF65-F5344CB8AC3E}">
        <p14:creationId xmlns:p14="http://schemas.microsoft.com/office/powerpoint/2010/main" val="32477852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981200" y="381000"/>
            <a:ext cx="8229600" cy="685800"/>
          </a:xfrm>
        </p:spPr>
        <p:txBody>
          <a:bodyPr>
            <a:normAutofit fontScale="90000"/>
          </a:bodyPr>
          <a:lstStyle/>
          <a:p>
            <a:pPr>
              <a:defRPr/>
            </a:pPr>
            <a:r>
              <a:rPr lang="ja-JP" altLang="en-US" b="1" dirty="0"/>
              <a:t>ビームモニタ</a:t>
            </a:r>
          </a:p>
        </p:txBody>
      </p:sp>
      <p:sp>
        <p:nvSpPr>
          <p:cNvPr id="55299" name="Text Box 3"/>
          <p:cNvSpPr txBox="1">
            <a:spLocks noChangeArrowheads="1"/>
          </p:cNvSpPr>
          <p:nvPr/>
        </p:nvSpPr>
        <p:spPr bwMode="auto">
          <a:xfrm>
            <a:off x="2514600" y="5715000"/>
            <a:ext cx="3262432" cy="400110"/>
          </a:xfrm>
          <a:prstGeom prst="rect">
            <a:avLst/>
          </a:prstGeom>
          <a:noFill/>
          <a:ln w="9525">
            <a:noFill/>
            <a:miter lim="800000"/>
            <a:headEnd/>
            <a:tailEnd/>
          </a:ln>
        </p:spPr>
        <p:txBody>
          <a:bodyPr wrap="none">
            <a:prstTxWarp prst="textNoShape">
              <a:avLst/>
            </a:prstTxWarp>
            <a:spAutoFit/>
          </a:bodyPr>
          <a:lstStyle/>
          <a:p>
            <a:r>
              <a:rPr lang="ja-JP" altLang="en-US" sz="2000" dirty="0"/>
              <a:t>電子ビーム位置モニタの例</a:t>
            </a:r>
          </a:p>
        </p:txBody>
      </p:sp>
      <p:sp>
        <p:nvSpPr>
          <p:cNvPr id="55300" name="Text Box 4"/>
          <p:cNvSpPr txBox="1">
            <a:spLocks noChangeArrowheads="1"/>
          </p:cNvSpPr>
          <p:nvPr/>
        </p:nvSpPr>
        <p:spPr bwMode="auto">
          <a:xfrm>
            <a:off x="6400799" y="5029201"/>
            <a:ext cx="4708187" cy="707886"/>
          </a:xfrm>
          <a:prstGeom prst="rect">
            <a:avLst/>
          </a:prstGeom>
          <a:noFill/>
          <a:ln w="9525">
            <a:noFill/>
            <a:miter lim="800000"/>
            <a:headEnd/>
            <a:tailEnd/>
          </a:ln>
        </p:spPr>
        <p:txBody>
          <a:bodyPr wrap="square">
            <a:prstTxWarp prst="textNoShape">
              <a:avLst/>
            </a:prstTxWarp>
            <a:spAutoFit/>
          </a:bodyPr>
          <a:lstStyle/>
          <a:p>
            <a:r>
              <a:rPr lang="ja-JP" altLang="en-US" sz="2000" dirty="0"/>
              <a:t>放射光モニタビームラインの例</a:t>
            </a:r>
            <a:endParaRPr lang="en-US" altLang="ja-JP" sz="2000" dirty="0"/>
          </a:p>
          <a:p>
            <a:r>
              <a:rPr lang="ja-JP" altLang="en-US" sz="2000" dirty="0"/>
              <a:t>（下図は測定されたビーム像</a:t>
            </a:r>
            <a:r>
              <a:rPr lang="en-US" altLang="ja-JP" sz="2000" dirty="0"/>
              <a:t>KEK-ATF</a:t>
            </a:r>
            <a:r>
              <a:rPr lang="ja-JP" altLang="en-US" sz="2000" dirty="0"/>
              <a:t>）</a:t>
            </a:r>
          </a:p>
        </p:txBody>
      </p:sp>
      <p:pic>
        <p:nvPicPr>
          <p:cNvPr id="55301" name="Picture 6" descr="BPMdesign2.tif                                                 00063CFBMacintosh HD                   B7472E7A:"/>
          <p:cNvPicPr>
            <a:picLocks noChangeAspect="1" noChangeArrowheads="1"/>
          </p:cNvPicPr>
          <p:nvPr/>
        </p:nvPicPr>
        <p:blipFill>
          <a:blip r:embed="rId2"/>
          <a:srcRect/>
          <a:stretch>
            <a:fillRect/>
          </a:stretch>
        </p:blipFill>
        <p:spPr bwMode="auto">
          <a:xfrm>
            <a:off x="2362200" y="2667000"/>
            <a:ext cx="3429000" cy="3011488"/>
          </a:xfrm>
          <a:prstGeom prst="rect">
            <a:avLst/>
          </a:prstGeom>
          <a:noFill/>
          <a:ln w="9525">
            <a:noFill/>
            <a:miter lim="800000"/>
            <a:headEnd/>
            <a:tailEnd/>
          </a:ln>
        </p:spPr>
      </p:pic>
      <p:pic>
        <p:nvPicPr>
          <p:cNvPr id="55302" name="Picture 7" descr="BPM1.jpg                                                       00063CFBMacintosh HD                   B7472E7A:"/>
          <p:cNvPicPr>
            <a:picLocks noChangeAspect="1" noChangeArrowheads="1"/>
          </p:cNvPicPr>
          <p:nvPr/>
        </p:nvPicPr>
        <p:blipFill>
          <a:blip r:embed="rId3"/>
          <a:srcRect/>
          <a:stretch>
            <a:fillRect/>
          </a:stretch>
        </p:blipFill>
        <p:spPr bwMode="auto">
          <a:xfrm>
            <a:off x="2362200" y="1346200"/>
            <a:ext cx="3429000" cy="2255838"/>
          </a:xfrm>
          <a:prstGeom prst="rect">
            <a:avLst/>
          </a:prstGeom>
          <a:noFill/>
          <a:ln w="9525">
            <a:noFill/>
            <a:miter lim="800000"/>
            <a:headEnd/>
            <a:tailEnd/>
          </a:ln>
        </p:spPr>
      </p:pic>
      <p:pic>
        <p:nvPicPr>
          <p:cNvPr id="55303" name="Picture 9" descr="&#10;Beamline2.eps                                                  0004ECBCMacintosh HD                   B7472E7A:"/>
          <p:cNvPicPr>
            <a:picLocks noChangeAspect="1" noChangeArrowheads="1"/>
          </p:cNvPicPr>
          <p:nvPr/>
        </p:nvPicPr>
        <p:blipFill>
          <a:blip r:embed="rId4"/>
          <a:srcRect/>
          <a:stretch>
            <a:fillRect/>
          </a:stretch>
        </p:blipFill>
        <p:spPr bwMode="auto">
          <a:xfrm>
            <a:off x="6324600" y="1371600"/>
            <a:ext cx="3352800" cy="2173288"/>
          </a:xfrm>
          <a:prstGeom prst="rect">
            <a:avLst/>
          </a:prstGeom>
          <a:noFill/>
          <a:ln w="9525">
            <a:noFill/>
            <a:miter lim="800000"/>
            <a:headEnd/>
            <a:tailEnd/>
          </a:ln>
        </p:spPr>
      </p:pic>
      <p:pic>
        <p:nvPicPr>
          <p:cNvPr id="55304" name="Picture 11" descr=" image.eps                                                      0004ECBCMacintosh HD                   B7472E7A:"/>
          <p:cNvPicPr>
            <a:picLocks noChangeAspect="1" noChangeArrowheads="1"/>
          </p:cNvPicPr>
          <p:nvPr/>
        </p:nvPicPr>
        <p:blipFill>
          <a:blip r:embed="rId5"/>
          <a:srcRect/>
          <a:stretch>
            <a:fillRect/>
          </a:stretch>
        </p:blipFill>
        <p:spPr bwMode="auto">
          <a:xfrm>
            <a:off x="8077200" y="3505200"/>
            <a:ext cx="1524000" cy="1524000"/>
          </a:xfrm>
          <a:prstGeom prst="rect">
            <a:avLst/>
          </a:prstGeom>
          <a:noFill/>
          <a:ln w="9525">
            <a:noFill/>
            <a:miter lim="800000"/>
            <a:headEnd/>
            <a:tailEnd/>
          </a:ln>
        </p:spPr>
      </p:pic>
      <p:sp>
        <p:nvSpPr>
          <p:cNvPr id="55305" name="Text Box 12"/>
          <p:cNvSpPr txBox="1">
            <a:spLocks noChangeArrowheads="1"/>
          </p:cNvSpPr>
          <p:nvPr/>
        </p:nvSpPr>
        <p:spPr bwMode="auto">
          <a:xfrm>
            <a:off x="6324601" y="5867400"/>
            <a:ext cx="3191899" cy="707886"/>
          </a:xfrm>
          <a:prstGeom prst="rect">
            <a:avLst/>
          </a:prstGeom>
          <a:noFill/>
          <a:ln w="9525">
            <a:noFill/>
            <a:miter lim="800000"/>
            <a:headEnd/>
            <a:tailEnd/>
          </a:ln>
        </p:spPr>
        <p:txBody>
          <a:bodyPr wrap="none">
            <a:prstTxWarp prst="textNoShape">
              <a:avLst/>
            </a:prstTxWarp>
            <a:spAutoFit/>
          </a:bodyPr>
          <a:lstStyle/>
          <a:p>
            <a:r>
              <a:rPr lang="en-US" altLang="ja-JP" sz="2000" dirty="0">
                <a:solidFill>
                  <a:srgbClr val="0000FF"/>
                </a:solidFill>
              </a:rPr>
              <a:t>• </a:t>
            </a:r>
            <a:r>
              <a:rPr lang="ja-JP" altLang="en-US" sz="2000" dirty="0">
                <a:solidFill>
                  <a:srgbClr val="0000FF"/>
                </a:solidFill>
              </a:rPr>
              <a:t>ビームの診断</a:t>
            </a:r>
            <a:endParaRPr lang="en-US" altLang="ja-JP" sz="2000" dirty="0">
              <a:solidFill>
                <a:srgbClr val="0000FF"/>
              </a:solidFill>
            </a:endParaRPr>
          </a:p>
          <a:p>
            <a:r>
              <a:rPr lang="en-US" altLang="ja-JP" sz="2000" dirty="0">
                <a:solidFill>
                  <a:srgbClr val="0000FF"/>
                </a:solidFill>
              </a:rPr>
              <a:t>• </a:t>
            </a:r>
            <a:r>
              <a:rPr lang="ja-JP" altLang="en-US" sz="2000" dirty="0">
                <a:solidFill>
                  <a:srgbClr val="0000FF"/>
                </a:solidFill>
              </a:rPr>
              <a:t>ビームパラメータの測定</a:t>
            </a:r>
          </a:p>
        </p:txBody>
      </p:sp>
    </p:spTree>
    <p:extLst>
      <p:ext uri="{BB962C8B-B14F-4D97-AF65-F5344CB8AC3E}">
        <p14:creationId xmlns:p14="http://schemas.microsoft.com/office/powerpoint/2010/main" val="20826640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991544" y="152254"/>
            <a:ext cx="8229600" cy="838200"/>
          </a:xfrm>
        </p:spPr>
        <p:txBody>
          <a:bodyPr>
            <a:normAutofit/>
          </a:bodyPr>
          <a:lstStyle/>
          <a:p>
            <a:pPr>
              <a:defRPr/>
            </a:pPr>
            <a:r>
              <a:rPr lang="ja-JP" altLang="en-US" sz="4000" b="1" dirty="0"/>
              <a:t>制御システム</a:t>
            </a:r>
          </a:p>
        </p:txBody>
      </p:sp>
      <p:sp>
        <p:nvSpPr>
          <p:cNvPr id="56324" name="Text Box 4"/>
          <p:cNvSpPr txBox="1">
            <a:spLocks noChangeArrowheads="1"/>
          </p:cNvSpPr>
          <p:nvPr/>
        </p:nvSpPr>
        <p:spPr bwMode="auto">
          <a:xfrm>
            <a:off x="2423592" y="4411080"/>
            <a:ext cx="2879314" cy="646331"/>
          </a:xfrm>
          <a:prstGeom prst="rect">
            <a:avLst/>
          </a:prstGeom>
          <a:noFill/>
          <a:ln w="9525">
            <a:noFill/>
            <a:miter lim="800000"/>
            <a:headEnd/>
            <a:tailEnd/>
          </a:ln>
        </p:spPr>
        <p:txBody>
          <a:bodyPr wrap="none">
            <a:prstTxWarp prst="textNoShape">
              <a:avLst/>
            </a:prstTxWarp>
            <a:spAutoFit/>
          </a:bodyPr>
          <a:lstStyle/>
          <a:p>
            <a:r>
              <a:rPr lang="ja-JP" altLang="en-US" dirty="0"/>
              <a:t>制御室の例</a:t>
            </a:r>
            <a:r>
              <a:rPr lang="en-US" altLang="ja-JP" dirty="0"/>
              <a:t>(KEK-PF 1980</a:t>
            </a:r>
            <a:r>
              <a:rPr lang="ja-JP" altLang="en-US" dirty="0"/>
              <a:t>代</a:t>
            </a:r>
            <a:r>
              <a:rPr lang="en-US" altLang="ja-JP" dirty="0"/>
              <a:t>)</a:t>
            </a:r>
          </a:p>
          <a:p>
            <a:endParaRPr lang="ja-JP" altLang="en-US" dirty="0"/>
          </a:p>
        </p:txBody>
      </p:sp>
      <p:sp>
        <p:nvSpPr>
          <p:cNvPr id="56331" name="Text Box 14"/>
          <p:cNvSpPr txBox="1">
            <a:spLocks noChangeArrowheads="1"/>
          </p:cNvSpPr>
          <p:nvPr/>
        </p:nvSpPr>
        <p:spPr bwMode="auto">
          <a:xfrm>
            <a:off x="6730848" y="91613"/>
            <a:ext cx="2935194" cy="707886"/>
          </a:xfrm>
          <a:prstGeom prst="rect">
            <a:avLst/>
          </a:prstGeom>
          <a:noFill/>
          <a:ln w="9525">
            <a:noFill/>
            <a:miter lim="800000"/>
            <a:headEnd/>
            <a:tailEnd/>
          </a:ln>
        </p:spPr>
        <p:txBody>
          <a:bodyPr wrap="none">
            <a:prstTxWarp prst="textNoShape">
              <a:avLst/>
            </a:prstTxWarp>
            <a:spAutoFit/>
          </a:bodyPr>
          <a:lstStyle/>
          <a:p>
            <a:r>
              <a:rPr lang="en-US" altLang="ja-JP" sz="2000" dirty="0">
                <a:solidFill>
                  <a:srgbClr val="0000FF"/>
                </a:solidFill>
              </a:rPr>
              <a:t>• </a:t>
            </a:r>
            <a:r>
              <a:rPr lang="ja-JP" altLang="en-US" sz="2000" dirty="0">
                <a:solidFill>
                  <a:srgbClr val="0000FF"/>
                </a:solidFill>
              </a:rPr>
              <a:t>放射光源加速器の制御</a:t>
            </a:r>
            <a:endParaRPr lang="en-US" altLang="ja-JP" sz="2000" dirty="0">
              <a:solidFill>
                <a:srgbClr val="0000FF"/>
              </a:solidFill>
            </a:endParaRPr>
          </a:p>
          <a:p>
            <a:r>
              <a:rPr lang="en-US" altLang="ja-JP" sz="2000" dirty="0">
                <a:solidFill>
                  <a:srgbClr val="0000FF"/>
                </a:solidFill>
              </a:rPr>
              <a:t>• </a:t>
            </a:r>
            <a:r>
              <a:rPr lang="ja-JP" altLang="en-US" sz="2000" dirty="0">
                <a:solidFill>
                  <a:srgbClr val="0000FF"/>
                </a:solidFill>
              </a:rPr>
              <a:t>安全管理</a:t>
            </a:r>
          </a:p>
        </p:txBody>
      </p:sp>
      <p:pic>
        <p:nvPicPr>
          <p:cNvPr id="12" name="図 11" descr="PF制御室１.jpg"/>
          <p:cNvPicPr>
            <a:picLocks noChangeAspect="1"/>
          </p:cNvPicPr>
          <p:nvPr/>
        </p:nvPicPr>
        <p:blipFill>
          <a:blip r:embed="rId2"/>
          <a:stretch>
            <a:fillRect/>
          </a:stretch>
        </p:blipFill>
        <p:spPr>
          <a:xfrm>
            <a:off x="1700121" y="978347"/>
            <a:ext cx="4255684" cy="3191763"/>
          </a:xfrm>
          <a:prstGeom prst="rect">
            <a:avLst/>
          </a:prstGeom>
        </p:spPr>
      </p:pic>
      <p:pic>
        <p:nvPicPr>
          <p:cNvPr id="9"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60982" y="990455"/>
            <a:ext cx="4242876" cy="317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右矢印 2"/>
          <p:cNvSpPr/>
          <p:nvPr/>
        </p:nvSpPr>
        <p:spPr>
          <a:xfrm>
            <a:off x="6013122" y="2366138"/>
            <a:ext cx="331548" cy="4161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Text Box 4"/>
          <p:cNvSpPr txBox="1">
            <a:spLocks noChangeArrowheads="1"/>
          </p:cNvSpPr>
          <p:nvPr/>
        </p:nvSpPr>
        <p:spPr bwMode="auto">
          <a:xfrm>
            <a:off x="6754453" y="4355747"/>
            <a:ext cx="2839239" cy="646331"/>
          </a:xfrm>
          <a:prstGeom prst="rect">
            <a:avLst/>
          </a:prstGeom>
          <a:noFill/>
          <a:ln w="9525">
            <a:noFill/>
            <a:miter lim="800000"/>
            <a:headEnd/>
            <a:tailEnd/>
          </a:ln>
        </p:spPr>
        <p:txBody>
          <a:bodyPr wrap="none">
            <a:prstTxWarp prst="textNoShape">
              <a:avLst/>
            </a:prstTxWarp>
            <a:spAutoFit/>
          </a:bodyPr>
          <a:lstStyle/>
          <a:p>
            <a:r>
              <a:rPr lang="ja-JP" altLang="en-US" dirty="0"/>
              <a:t>制御室の例</a:t>
            </a:r>
            <a:r>
              <a:rPr lang="en-US" altLang="ja-JP" dirty="0"/>
              <a:t>(KEK</a:t>
            </a:r>
            <a:r>
              <a:rPr lang="ja-JP" altLang="en-US" dirty="0"/>
              <a:t> </a:t>
            </a:r>
            <a:r>
              <a:rPr lang="en-US" altLang="ja-JP" dirty="0" err="1"/>
              <a:t>cERL</a:t>
            </a:r>
            <a:r>
              <a:rPr lang="en-US" altLang="ja-JP" dirty="0"/>
              <a:t> 2014)</a:t>
            </a:r>
          </a:p>
          <a:p>
            <a:endParaRPr lang="ja-JP" altLang="en-US" dirty="0"/>
          </a:p>
        </p:txBody>
      </p:sp>
      <p:sp>
        <p:nvSpPr>
          <p:cNvPr id="4" name="テキスト ボックス 3"/>
          <p:cNvSpPr txBox="1"/>
          <p:nvPr/>
        </p:nvSpPr>
        <p:spPr>
          <a:xfrm>
            <a:off x="6014776" y="4872744"/>
            <a:ext cx="2042547" cy="369332"/>
          </a:xfrm>
          <a:prstGeom prst="rect">
            <a:avLst/>
          </a:prstGeom>
          <a:noFill/>
        </p:spPr>
        <p:txBody>
          <a:bodyPr wrap="none" rtlCol="0">
            <a:spAutoFit/>
          </a:bodyPr>
          <a:lstStyle/>
          <a:p>
            <a:r>
              <a:rPr lang="ja-JP" altLang="en-US" dirty="0"/>
              <a:t>ほとんど</a:t>
            </a:r>
            <a:r>
              <a:rPr lang="en-US" altLang="ja-JP" dirty="0"/>
              <a:t>PC</a:t>
            </a:r>
            <a:r>
              <a:rPr lang="ja-JP" altLang="en-US" dirty="0"/>
              <a:t>で制御</a:t>
            </a:r>
            <a:endParaRPr kumimoji="1" lang="ja-JP" altLang="en-US" dirty="0"/>
          </a:p>
        </p:txBody>
      </p:sp>
      <p:sp>
        <p:nvSpPr>
          <p:cNvPr id="5" name="テキスト ボックス 4"/>
          <p:cNvSpPr txBox="1"/>
          <p:nvPr/>
        </p:nvSpPr>
        <p:spPr>
          <a:xfrm>
            <a:off x="2774122" y="4811535"/>
            <a:ext cx="2246128" cy="369332"/>
          </a:xfrm>
          <a:prstGeom prst="rect">
            <a:avLst/>
          </a:prstGeom>
          <a:noFill/>
        </p:spPr>
        <p:txBody>
          <a:bodyPr wrap="none" rtlCol="0">
            <a:spAutoFit/>
          </a:bodyPr>
          <a:lstStyle/>
          <a:p>
            <a:r>
              <a:rPr kumimoji="1" lang="ja-JP" altLang="en-US" dirty="0"/>
              <a:t>制御機器がパネル化</a:t>
            </a:r>
          </a:p>
        </p:txBody>
      </p:sp>
      <p:pic>
        <p:nvPicPr>
          <p:cNvPr id="14" name="Picture 2" descr="E:\ERL\LLRF\Digital_FB_system\三菱電機特機打ち合わせ\20100512打ち合わせ\DSC_6381.JPG"/>
          <p:cNvPicPr>
            <a:picLocks noChangeAspect="1" noChangeArrowheads="1"/>
          </p:cNvPicPr>
          <p:nvPr/>
        </p:nvPicPr>
        <p:blipFill>
          <a:blip r:embed="rId4">
            <a:extLst>
              <a:ext uri="{28A0092B-C50C-407E-A947-70E740481C1C}">
                <a14:useLocalDpi xmlns:a14="http://schemas.microsoft.com/office/drawing/2010/main" val="0"/>
              </a:ext>
            </a:extLst>
          </a:blip>
          <a:srcRect l="34271" t="23997" r="28493" b="15546"/>
          <a:stretch>
            <a:fillRect/>
          </a:stretch>
        </p:blipFill>
        <p:spPr bwMode="auto">
          <a:xfrm>
            <a:off x="8541717" y="4888940"/>
            <a:ext cx="1679427" cy="1819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6926533" y="5475463"/>
            <a:ext cx="1569660" cy="646331"/>
          </a:xfrm>
          <a:prstGeom prst="rect">
            <a:avLst/>
          </a:prstGeom>
          <a:noFill/>
        </p:spPr>
        <p:txBody>
          <a:bodyPr wrap="none" rtlCol="0">
            <a:spAutoFit/>
          </a:bodyPr>
          <a:lstStyle/>
          <a:p>
            <a:r>
              <a:rPr kumimoji="1" lang="en-US" altLang="ja-JP" dirty="0"/>
              <a:t>FPGA</a:t>
            </a:r>
            <a:r>
              <a:rPr kumimoji="1" lang="ja-JP" altLang="en-US" dirty="0"/>
              <a:t>による</a:t>
            </a:r>
            <a:endParaRPr kumimoji="1" lang="en-US" altLang="ja-JP" dirty="0"/>
          </a:p>
          <a:p>
            <a:r>
              <a:rPr lang="ja-JP" altLang="en-US" dirty="0"/>
              <a:t>デジタル制御</a:t>
            </a:r>
            <a:endParaRPr kumimoji="1" lang="ja-JP" altLang="en-US" dirty="0"/>
          </a:p>
        </p:txBody>
      </p:sp>
    </p:spTree>
    <p:extLst>
      <p:ext uri="{BB962C8B-B14F-4D97-AF65-F5344CB8AC3E}">
        <p14:creationId xmlns:p14="http://schemas.microsoft.com/office/powerpoint/2010/main" val="14345185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txBox="1">
            <a:spLocks noGrp="1"/>
          </p:cNvSpPr>
          <p:nvPr/>
        </p:nvSpPr>
        <p:spPr bwMode="auto">
          <a:xfrm>
            <a:off x="8099743" y="5882378"/>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0"/>
              </a:spcBef>
              <a:buFontTx/>
              <a:buNone/>
            </a:pPr>
            <a:fld id="{E6FCC007-7F15-48BF-97DC-0A596EFA41D1}" type="slidenum">
              <a:rPr lang="en-US" altLang="ja-JP" sz="1400"/>
              <a:pPr algn="r" eaLnBrk="1" hangingPunct="1">
                <a:spcBef>
                  <a:spcPct val="0"/>
                </a:spcBef>
                <a:buFontTx/>
                <a:buNone/>
              </a:pPr>
              <a:t>57</a:t>
            </a:fld>
            <a:endParaRPr lang="en-US" altLang="ja-JP" sz="1400" dirty="0"/>
          </a:p>
        </p:txBody>
      </p:sp>
      <p:sp>
        <p:nvSpPr>
          <p:cNvPr id="29" name="スライド番号プレースホルダー 3"/>
          <p:cNvSpPr>
            <a:spLocks noGrp="1"/>
          </p:cNvSpPr>
          <p:nvPr>
            <p:ph type="sldNum" sz="quarter" idx="12"/>
          </p:nvPr>
        </p:nvSpPr>
        <p:spPr>
          <a:xfrm>
            <a:off x="8099743" y="5882378"/>
            <a:ext cx="2133600" cy="476250"/>
          </a:xfrm>
          <a:noFill/>
        </p:spPr>
        <p:txBody>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fld id="{69B156D7-42A8-426A-B352-40C6798F9CA3}" type="slidenum">
              <a:rPr lang="en-US" altLang="ja-JP" sz="1400"/>
              <a:pPr eaLnBrk="1" hangingPunct="1">
                <a:spcBef>
                  <a:spcPct val="0"/>
                </a:spcBef>
                <a:buFontTx/>
                <a:buNone/>
              </a:pPr>
              <a:t>57</a:t>
            </a:fld>
            <a:endParaRPr lang="en-US" altLang="ja-JP" sz="1400" dirty="0"/>
          </a:p>
        </p:txBody>
      </p:sp>
      <p:sp>
        <p:nvSpPr>
          <p:cNvPr id="56" name="Text Box 3"/>
          <p:cNvSpPr txBox="1">
            <a:spLocks noChangeArrowheads="1"/>
          </p:cNvSpPr>
          <p:nvPr/>
        </p:nvSpPr>
        <p:spPr bwMode="auto">
          <a:xfrm>
            <a:off x="2690813" y="312738"/>
            <a:ext cx="1841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lang="ja-JP" altLang="ja-JP" sz="900" dirty="0">
              <a:latin typeface="Calibri" pitchFamily="34" charset="0"/>
            </a:endParaRPr>
          </a:p>
        </p:txBody>
      </p:sp>
      <p:sp>
        <p:nvSpPr>
          <p:cNvPr id="57" name="Rectangle 4"/>
          <p:cNvSpPr>
            <a:spLocks noChangeArrowheads="1"/>
          </p:cNvSpPr>
          <p:nvPr/>
        </p:nvSpPr>
        <p:spPr bwMode="auto">
          <a:xfrm>
            <a:off x="2276802" y="156500"/>
            <a:ext cx="803454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endParaRPr lang="en-US" altLang="ja-JP" sz="2000" dirty="0">
              <a:solidFill>
                <a:schemeClr val="tx2"/>
              </a:solidFill>
            </a:endParaRPr>
          </a:p>
        </p:txBody>
      </p:sp>
      <p:grpSp>
        <p:nvGrpSpPr>
          <p:cNvPr id="129" name="グループ化 128"/>
          <p:cNvGrpSpPr/>
          <p:nvPr/>
        </p:nvGrpSpPr>
        <p:grpSpPr>
          <a:xfrm>
            <a:off x="3177978" y="5864610"/>
            <a:ext cx="2170775" cy="646331"/>
            <a:chOff x="1364192" y="6316337"/>
            <a:chExt cx="2170775" cy="646331"/>
          </a:xfrm>
        </p:grpSpPr>
        <p:sp>
          <p:nvSpPr>
            <p:cNvPr id="52" name="円/楕円 10"/>
            <p:cNvSpPr>
              <a:spLocks noChangeArrowheads="1"/>
            </p:cNvSpPr>
            <p:nvPr/>
          </p:nvSpPr>
          <p:spPr bwMode="auto">
            <a:xfrm>
              <a:off x="1364192" y="6413238"/>
              <a:ext cx="185737" cy="185737"/>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dirty="0">
                <a:solidFill>
                  <a:schemeClr val="lt1"/>
                </a:solidFill>
              </a:endParaRPr>
            </a:p>
          </p:txBody>
        </p:sp>
        <p:sp>
          <p:nvSpPr>
            <p:cNvPr id="54" name="テキスト ボックス 20"/>
            <p:cNvSpPr txBox="1">
              <a:spLocks noChangeArrowheads="1"/>
            </p:cNvSpPr>
            <p:nvPr/>
          </p:nvSpPr>
          <p:spPr bwMode="auto">
            <a:xfrm>
              <a:off x="1619058" y="6316337"/>
              <a:ext cx="191590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dirty="0"/>
                <a:t>Loss (radiation) monitors,</a:t>
              </a:r>
            </a:p>
            <a:p>
              <a:pPr eaLnBrk="1" hangingPunct="1">
                <a:spcBef>
                  <a:spcPct val="0"/>
                </a:spcBef>
                <a:buFontTx/>
                <a:buNone/>
              </a:pPr>
              <a:r>
                <a:rPr lang="en-US" altLang="ja-JP" sz="1200" dirty="0"/>
                <a:t> ALOKA MAR-782, </a:t>
              </a:r>
            </a:p>
            <a:p>
              <a:pPr eaLnBrk="1" hangingPunct="1">
                <a:spcBef>
                  <a:spcPct val="0"/>
                </a:spcBef>
                <a:buFontTx/>
                <a:buNone/>
              </a:pPr>
              <a:r>
                <a:rPr lang="en-US" altLang="ja-JP" sz="1200" dirty="0"/>
                <a:t>for interlock (MPS)</a:t>
              </a:r>
            </a:p>
          </p:txBody>
        </p:sp>
      </p:grpSp>
      <p:grpSp>
        <p:nvGrpSpPr>
          <p:cNvPr id="127" name="グループ化 126"/>
          <p:cNvGrpSpPr/>
          <p:nvPr/>
        </p:nvGrpSpPr>
        <p:grpSpPr>
          <a:xfrm>
            <a:off x="2578659" y="5369321"/>
            <a:ext cx="2676792" cy="461665"/>
            <a:chOff x="1128394" y="6036142"/>
            <a:chExt cx="2676792" cy="461665"/>
          </a:xfrm>
        </p:grpSpPr>
        <p:sp>
          <p:nvSpPr>
            <p:cNvPr id="53" name="円/楕円 10"/>
            <p:cNvSpPr/>
            <p:nvPr/>
          </p:nvSpPr>
          <p:spPr bwMode="auto">
            <a:xfrm>
              <a:off x="1128394" y="6102088"/>
              <a:ext cx="184150" cy="1857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5" name="テキスト ボックス 66"/>
            <p:cNvSpPr txBox="1">
              <a:spLocks noChangeArrowheads="1"/>
            </p:cNvSpPr>
            <p:nvPr/>
          </p:nvSpPr>
          <p:spPr bwMode="auto">
            <a:xfrm>
              <a:off x="1336240" y="6036142"/>
              <a:ext cx="24689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dirty="0"/>
                <a:t>Radiation monitors (Organge1-6),</a:t>
              </a:r>
            </a:p>
            <a:p>
              <a:pPr eaLnBrk="1" hangingPunct="1">
                <a:spcBef>
                  <a:spcPct val="0"/>
                </a:spcBef>
                <a:buFontTx/>
                <a:buNone/>
              </a:pPr>
              <a:r>
                <a:rPr lang="en-US" altLang="ja-JP" sz="1200" dirty="0"/>
                <a:t>for interlock (PPS)</a:t>
              </a:r>
            </a:p>
          </p:txBody>
        </p:sp>
      </p:grpSp>
      <p:pic>
        <p:nvPicPr>
          <p:cNvPr id="59" name="Picture 4" descr="Screen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4964" y="2132857"/>
            <a:ext cx="6583363" cy="2507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円/楕円 59"/>
          <p:cNvSpPr/>
          <p:nvPr/>
        </p:nvSpPr>
        <p:spPr bwMode="auto">
          <a:xfrm>
            <a:off x="5454591" y="2369447"/>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1" name="円/楕円 10"/>
          <p:cNvSpPr/>
          <p:nvPr/>
        </p:nvSpPr>
        <p:spPr bwMode="auto">
          <a:xfrm>
            <a:off x="7173580" y="2209434"/>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2" name="円/楕円 10"/>
          <p:cNvSpPr/>
          <p:nvPr/>
        </p:nvSpPr>
        <p:spPr bwMode="auto">
          <a:xfrm>
            <a:off x="8961146" y="3516963"/>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3" name="円/楕円 10"/>
          <p:cNvSpPr/>
          <p:nvPr/>
        </p:nvSpPr>
        <p:spPr bwMode="auto">
          <a:xfrm>
            <a:off x="7998787" y="4365028"/>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4" name="円/楕円 10"/>
          <p:cNvSpPr/>
          <p:nvPr/>
        </p:nvSpPr>
        <p:spPr bwMode="auto">
          <a:xfrm>
            <a:off x="3593876" y="4362743"/>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5" name="円/楕円 10"/>
          <p:cNvSpPr/>
          <p:nvPr/>
        </p:nvSpPr>
        <p:spPr bwMode="auto">
          <a:xfrm>
            <a:off x="3186988" y="3290660"/>
            <a:ext cx="133725" cy="133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00" dirty="0"/>
          </a:p>
        </p:txBody>
      </p:sp>
      <p:sp>
        <p:nvSpPr>
          <p:cNvPr id="66" name="円/楕円 10"/>
          <p:cNvSpPr>
            <a:spLocks noChangeArrowheads="1"/>
          </p:cNvSpPr>
          <p:nvPr/>
        </p:nvSpPr>
        <p:spPr bwMode="auto">
          <a:xfrm>
            <a:off x="8626263" y="2788907"/>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67" name="円/楕円 10"/>
          <p:cNvSpPr>
            <a:spLocks noChangeArrowheads="1"/>
          </p:cNvSpPr>
          <p:nvPr/>
        </p:nvSpPr>
        <p:spPr bwMode="auto">
          <a:xfrm>
            <a:off x="3726458" y="3878134"/>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68" name="円/楕円 10"/>
          <p:cNvSpPr>
            <a:spLocks noChangeArrowheads="1"/>
          </p:cNvSpPr>
          <p:nvPr/>
        </p:nvSpPr>
        <p:spPr bwMode="auto">
          <a:xfrm>
            <a:off x="7425028" y="3235799"/>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69" name="円/楕円 10"/>
          <p:cNvSpPr>
            <a:spLocks noChangeArrowheads="1"/>
          </p:cNvSpPr>
          <p:nvPr/>
        </p:nvSpPr>
        <p:spPr bwMode="auto">
          <a:xfrm>
            <a:off x="3664739" y="3390096"/>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0" name="円/楕円 10"/>
          <p:cNvSpPr>
            <a:spLocks noChangeArrowheads="1"/>
          </p:cNvSpPr>
          <p:nvPr/>
        </p:nvSpPr>
        <p:spPr bwMode="auto">
          <a:xfrm>
            <a:off x="5335725" y="2698615"/>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1" name="円/楕円 10"/>
          <p:cNvSpPr>
            <a:spLocks noChangeArrowheads="1"/>
          </p:cNvSpPr>
          <p:nvPr/>
        </p:nvSpPr>
        <p:spPr bwMode="auto">
          <a:xfrm>
            <a:off x="5717468" y="3228941"/>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2" name="円/楕円 10"/>
          <p:cNvSpPr>
            <a:spLocks noChangeArrowheads="1"/>
          </p:cNvSpPr>
          <p:nvPr/>
        </p:nvSpPr>
        <p:spPr bwMode="auto">
          <a:xfrm>
            <a:off x="6258081" y="2676899"/>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3" name="円/楕円 10"/>
          <p:cNvSpPr>
            <a:spLocks noChangeArrowheads="1"/>
          </p:cNvSpPr>
          <p:nvPr/>
        </p:nvSpPr>
        <p:spPr bwMode="auto">
          <a:xfrm>
            <a:off x="7401026" y="2528316"/>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4" name="円/楕円 10"/>
          <p:cNvSpPr>
            <a:spLocks noChangeArrowheads="1"/>
          </p:cNvSpPr>
          <p:nvPr/>
        </p:nvSpPr>
        <p:spPr bwMode="auto">
          <a:xfrm>
            <a:off x="8475395" y="3527250"/>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5" name="円/楕円 10"/>
          <p:cNvSpPr>
            <a:spLocks noChangeArrowheads="1"/>
          </p:cNvSpPr>
          <p:nvPr/>
        </p:nvSpPr>
        <p:spPr bwMode="auto">
          <a:xfrm>
            <a:off x="7419313" y="4053004"/>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76" name="Text Box 48"/>
          <p:cNvSpPr txBox="1">
            <a:spLocks noChangeArrowheads="1"/>
          </p:cNvSpPr>
          <p:nvPr/>
        </p:nvSpPr>
        <p:spPr bwMode="auto">
          <a:xfrm>
            <a:off x="6423809" y="2571749"/>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N3</a:t>
            </a:r>
          </a:p>
        </p:txBody>
      </p:sp>
      <p:sp>
        <p:nvSpPr>
          <p:cNvPr id="77" name="Text Box 48"/>
          <p:cNvSpPr txBox="1">
            <a:spLocks noChangeArrowheads="1"/>
          </p:cNvSpPr>
          <p:nvPr/>
        </p:nvSpPr>
        <p:spPr bwMode="auto">
          <a:xfrm>
            <a:off x="4961977" y="2662041"/>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N4</a:t>
            </a:r>
          </a:p>
        </p:txBody>
      </p:sp>
      <p:sp>
        <p:nvSpPr>
          <p:cNvPr id="78" name="Text Box 48"/>
          <p:cNvSpPr txBox="1">
            <a:spLocks noChangeArrowheads="1"/>
          </p:cNvSpPr>
          <p:nvPr/>
        </p:nvSpPr>
        <p:spPr bwMode="auto">
          <a:xfrm>
            <a:off x="3729886" y="3521536"/>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N7</a:t>
            </a:r>
          </a:p>
        </p:txBody>
      </p:sp>
      <p:sp>
        <p:nvSpPr>
          <p:cNvPr id="79" name="Text Box 48"/>
          <p:cNvSpPr txBox="1">
            <a:spLocks noChangeArrowheads="1"/>
          </p:cNvSpPr>
          <p:nvPr/>
        </p:nvSpPr>
        <p:spPr bwMode="auto">
          <a:xfrm>
            <a:off x="3868835" y="3812986"/>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N8</a:t>
            </a:r>
          </a:p>
        </p:txBody>
      </p:sp>
      <p:sp>
        <p:nvSpPr>
          <p:cNvPr id="80" name="Text Box 48"/>
          <p:cNvSpPr txBox="1">
            <a:spLocks noChangeArrowheads="1"/>
          </p:cNvSpPr>
          <p:nvPr/>
        </p:nvSpPr>
        <p:spPr bwMode="auto">
          <a:xfrm>
            <a:off x="5349437" y="3196937"/>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N9</a:t>
            </a:r>
          </a:p>
        </p:txBody>
      </p:sp>
      <p:sp>
        <p:nvSpPr>
          <p:cNvPr id="81" name="Text Box 48"/>
          <p:cNvSpPr txBox="1">
            <a:spLocks noChangeArrowheads="1"/>
          </p:cNvSpPr>
          <p:nvPr/>
        </p:nvSpPr>
        <p:spPr bwMode="auto">
          <a:xfrm>
            <a:off x="6952984" y="3962711"/>
            <a:ext cx="399468"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N10</a:t>
            </a:r>
          </a:p>
        </p:txBody>
      </p:sp>
      <p:sp>
        <p:nvSpPr>
          <p:cNvPr id="82" name="Text Box 48"/>
          <p:cNvSpPr txBox="1">
            <a:spLocks noChangeArrowheads="1"/>
          </p:cNvSpPr>
          <p:nvPr/>
        </p:nvSpPr>
        <p:spPr bwMode="auto">
          <a:xfrm>
            <a:off x="8399956" y="3681548"/>
            <a:ext cx="399468"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N11</a:t>
            </a:r>
          </a:p>
        </p:txBody>
      </p:sp>
      <p:sp>
        <p:nvSpPr>
          <p:cNvPr id="83" name="Text Box 48"/>
          <p:cNvSpPr txBox="1">
            <a:spLocks noChangeArrowheads="1"/>
          </p:cNvSpPr>
          <p:nvPr/>
        </p:nvSpPr>
        <p:spPr bwMode="auto">
          <a:xfrm>
            <a:off x="7596468" y="3167222"/>
            <a:ext cx="399468"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N12</a:t>
            </a:r>
          </a:p>
        </p:txBody>
      </p:sp>
      <p:sp>
        <p:nvSpPr>
          <p:cNvPr id="84" name="Text Box 48"/>
          <p:cNvSpPr txBox="1">
            <a:spLocks noChangeArrowheads="1"/>
          </p:cNvSpPr>
          <p:nvPr/>
        </p:nvSpPr>
        <p:spPr bwMode="auto">
          <a:xfrm>
            <a:off x="8556543" y="2506596"/>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N1</a:t>
            </a:r>
          </a:p>
        </p:txBody>
      </p:sp>
      <p:sp>
        <p:nvSpPr>
          <p:cNvPr id="85" name="Text Box 48"/>
          <p:cNvSpPr txBox="1">
            <a:spLocks noChangeArrowheads="1"/>
          </p:cNvSpPr>
          <p:nvPr/>
        </p:nvSpPr>
        <p:spPr bwMode="auto">
          <a:xfrm>
            <a:off x="7558752" y="2476883"/>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N2</a:t>
            </a:r>
          </a:p>
        </p:txBody>
      </p:sp>
      <p:sp>
        <p:nvSpPr>
          <p:cNvPr id="86" name="円/楕円 10"/>
          <p:cNvSpPr>
            <a:spLocks noChangeArrowheads="1"/>
          </p:cNvSpPr>
          <p:nvPr/>
        </p:nvSpPr>
        <p:spPr bwMode="auto">
          <a:xfrm>
            <a:off x="6032921" y="3040355"/>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87" name="円/楕円 10"/>
          <p:cNvSpPr>
            <a:spLocks noChangeArrowheads="1"/>
          </p:cNvSpPr>
          <p:nvPr/>
        </p:nvSpPr>
        <p:spPr bwMode="auto">
          <a:xfrm>
            <a:off x="6599822" y="3038069"/>
            <a:ext cx="133725" cy="133725"/>
          </a:xfrm>
          <a:prstGeom prst="ellipse">
            <a:avLst/>
          </a:prstGeom>
          <a:solidFill>
            <a:srgbClr val="FF99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sz="1000" dirty="0">
              <a:solidFill>
                <a:schemeClr val="lt1"/>
              </a:solidFill>
            </a:endParaRPr>
          </a:p>
        </p:txBody>
      </p:sp>
      <p:sp>
        <p:nvSpPr>
          <p:cNvPr id="88" name="Text Box 48"/>
          <p:cNvSpPr txBox="1">
            <a:spLocks noChangeArrowheads="1"/>
          </p:cNvSpPr>
          <p:nvPr/>
        </p:nvSpPr>
        <p:spPr bwMode="auto">
          <a:xfrm>
            <a:off x="6780410" y="2862056"/>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N5</a:t>
            </a:r>
          </a:p>
        </p:txBody>
      </p:sp>
      <p:sp>
        <p:nvSpPr>
          <p:cNvPr id="89" name="Text Box 48"/>
          <p:cNvSpPr txBox="1">
            <a:spLocks noChangeArrowheads="1"/>
          </p:cNvSpPr>
          <p:nvPr/>
        </p:nvSpPr>
        <p:spPr bwMode="auto">
          <a:xfrm>
            <a:off x="5840898" y="2794619"/>
            <a:ext cx="333746" cy="24622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ja-JP" sz="1000" dirty="0">
                <a:ea typeface="ＭＳ Ｐゴシック" charset="0"/>
              </a:rPr>
              <a:t>N6</a:t>
            </a:r>
          </a:p>
        </p:txBody>
      </p:sp>
      <p:sp>
        <p:nvSpPr>
          <p:cNvPr id="90" name="Text Box 48"/>
          <p:cNvSpPr txBox="1">
            <a:spLocks noChangeArrowheads="1"/>
          </p:cNvSpPr>
          <p:nvPr/>
        </p:nvSpPr>
        <p:spPr bwMode="auto">
          <a:xfrm>
            <a:off x="6968992" y="1936267"/>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Org1</a:t>
            </a:r>
          </a:p>
        </p:txBody>
      </p:sp>
      <p:sp>
        <p:nvSpPr>
          <p:cNvPr id="91" name="Text Box 48"/>
          <p:cNvSpPr txBox="1">
            <a:spLocks noChangeArrowheads="1"/>
          </p:cNvSpPr>
          <p:nvPr/>
        </p:nvSpPr>
        <p:spPr bwMode="auto">
          <a:xfrm>
            <a:off x="5205428" y="2097424"/>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Org2</a:t>
            </a:r>
          </a:p>
        </p:txBody>
      </p:sp>
      <p:sp>
        <p:nvSpPr>
          <p:cNvPr id="92" name="Text Box 48"/>
          <p:cNvSpPr txBox="1">
            <a:spLocks noChangeArrowheads="1"/>
          </p:cNvSpPr>
          <p:nvPr/>
        </p:nvSpPr>
        <p:spPr bwMode="auto">
          <a:xfrm>
            <a:off x="2674938" y="3191228"/>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Org3</a:t>
            </a:r>
          </a:p>
        </p:txBody>
      </p:sp>
      <p:sp>
        <p:nvSpPr>
          <p:cNvPr id="93" name="Text Box 48"/>
          <p:cNvSpPr txBox="1">
            <a:spLocks noChangeArrowheads="1"/>
          </p:cNvSpPr>
          <p:nvPr/>
        </p:nvSpPr>
        <p:spPr bwMode="auto">
          <a:xfrm>
            <a:off x="3421291" y="4505611"/>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Org4</a:t>
            </a:r>
          </a:p>
        </p:txBody>
      </p:sp>
      <p:sp>
        <p:nvSpPr>
          <p:cNvPr id="94" name="Text Box 48"/>
          <p:cNvSpPr txBox="1">
            <a:spLocks noChangeArrowheads="1"/>
          </p:cNvSpPr>
          <p:nvPr/>
        </p:nvSpPr>
        <p:spPr bwMode="auto">
          <a:xfrm>
            <a:off x="7886777" y="4523899"/>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Org5</a:t>
            </a:r>
          </a:p>
        </p:txBody>
      </p:sp>
      <p:sp>
        <p:nvSpPr>
          <p:cNvPr id="95" name="Text Box 48"/>
          <p:cNvSpPr txBox="1">
            <a:spLocks noChangeArrowheads="1"/>
          </p:cNvSpPr>
          <p:nvPr/>
        </p:nvSpPr>
        <p:spPr bwMode="auto">
          <a:xfrm>
            <a:off x="8969146" y="3673548"/>
            <a:ext cx="468398" cy="24622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dirty="0"/>
              <a:t>Org6</a:t>
            </a:r>
          </a:p>
        </p:txBody>
      </p:sp>
      <p:sp>
        <p:nvSpPr>
          <p:cNvPr id="96" name="テキスト ボックス 23"/>
          <p:cNvSpPr txBox="1">
            <a:spLocks noChangeArrowheads="1"/>
          </p:cNvSpPr>
          <p:nvPr/>
        </p:nvSpPr>
        <p:spPr bwMode="auto">
          <a:xfrm>
            <a:off x="4381787" y="1446187"/>
            <a:ext cx="433131" cy="52322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400" dirty="0">
                <a:solidFill>
                  <a:srgbClr val="FF0000"/>
                </a:solidFill>
              </a:rPr>
              <a:t>3.1</a:t>
            </a:r>
            <a:endParaRPr lang="en-US" altLang="ja-JP" sz="1400" dirty="0"/>
          </a:p>
          <a:p>
            <a:pPr algn="ctr" eaLnBrk="1" hangingPunct="1">
              <a:spcBef>
                <a:spcPct val="0"/>
              </a:spcBef>
              <a:buFontTx/>
              <a:buNone/>
            </a:pPr>
            <a:r>
              <a:rPr lang="en-US" altLang="ja-JP" sz="1400" dirty="0">
                <a:solidFill>
                  <a:srgbClr val="3333FF"/>
                </a:solidFill>
              </a:rPr>
              <a:t>1.5</a:t>
            </a:r>
          </a:p>
        </p:txBody>
      </p:sp>
      <p:cxnSp>
        <p:nvCxnSpPr>
          <p:cNvPr id="97" name="直線コネクタ 96"/>
          <p:cNvCxnSpPr>
            <a:endCxn id="98" idx="2"/>
          </p:cNvCxnSpPr>
          <p:nvPr/>
        </p:nvCxnSpPr>
        <p:spPr>
          <a:xfrm flipH="1" flipV="1">
            <a:off x="8652744" y="1966830"/>
            <a:ext cx="33053" cy="872008"/>
          </a:xfrm>
          <a:prstGeom prst="line">
            <a:avLst/>
          </a:prstGeom>
          <a:ln w="12700"/>
        </p:spPr>
        <p:style>
          <a:lnRef idx="1">
            <a:schemeClr val="dk1"/>
          </a:lnRef>
          <a:fillRef idx="0">
            <a:schemeClr val="dk1"/>
          </a:fillRef>
          <a:effectRef idx="0">
            <a:schemeClr val="dk1"/>
          </a:effectRef>
          <a:fontRef idx="minor">
            <a:schemeClr val="tx1"/>
          </a:fontRef>
        </p:style>
      </p:cxnSp>
      <p:sp>
        <p:nvSpPr>
          <p:cNvPr id="98" name="テキスト ボックス 23"/>
          <p:cNvSpPr txBox="1">
            <a:spLocks noChangeArrowheads="1"/>
          </p:cNvSpPr>
          <p:nvPr/>
        </p:nvSpPr>
        <p:spPr bwMode="auto">
          <a:xfrm>
            <a:off x="8336791" y="1443610"/>
            <a:ext cx="631904" cy="52322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400" dirty="0">
                <a:solidFill>
                  <a:srgbClr val="FF0000"/>
                </a:solidFill>
              </a:rPr>
              <a:t>0.017</a:t>
            </a:r>
          </a:p>
          <a:p>
            <a:pPr algn="ctr" eaLnBrk="1" hangingPunct="1">
              <a:spcBef>
                <a:spcPct val="0"/>
              </a:spcBef>
              <a:buFontTx/>
              <a:buNone/>
            </a:pPr>
            <a:r>
              <a:rPr lang="en-US" altLang="ja-JP" sz="1400" dirty="0">
                <a:solidFill>
                  <a:srgbClr val="0000FF"/>
                </a:solidFill>
              </a:rPr>
              <a:t>0.16</a:t>
            </a:r>
            <a:endParaRPr lang="en-US" altLang="ja-JP" sz="1400" dirty="0"/>
          </a:p>
        </p:txBody>
      </p:sp>
      <p:cxnSp>
        <p:nvCxnSpPr>
          <p:cNvPr id="99" name="直線コネクタ 21"/>
          <p:cNvCxnSpPr/>
          <p:nvPr/>
        </p:nvCxnSpPr>
        <p:spPr>
          <a:xfrm flipV="1">
            <a:off x="7482368" y="2028835"/>
            <a:ext cx="323453" cy="537614"/>
          </a:xfrm>
          <a:prstGeom prst="line">
            <a:avLst/>
          </a:prstGeom>
          <a:ln w="12700"/>
        </p:spPr>
        <p:style>
          <a:lnRef idx="1">
            <a:schemeClr val="dk1"/>
          </a:lnRef>
          <a:fillRef idx="0">
            <a:schemeClr val="dk1"/>
          </a:fillRef>
          <a:effectRef idx="0">
            <a:schemeClr val="dk1"/>
          </a:effectRef>
          <a:fontRef idx="minor">
            <a:schemeClr val="tx1"/>
          </a:fontRef>
        </p:style>
      </p:cxnSp>
      <p:sp>
        <p:nvSpPr>
          <p:cNvPr id="100" name="テキスト ボックス 23"/>
          <p:cNvSpPr txBox="1">
            <a:spLocks noChangeArrowheads="1"/>
          </p:cNvSpPr>
          <p:nvPr/>
        </p:nvSpPr>
        <p:spPr bwMode="auto">
          <a:xfrm>
            <a:off x="7521873" y="1438032"/>
            <a:ext cx="532518" cy="52322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400" dirty="0">
                <a:solidFill>
                  <a:srgbClr val="FF0000"/>
                </a:solidFill>
              </a:rPr>
              <a:t>0.32</a:t>
            </a:r>
          </a:p>
          <a:p>
            <a:pPr algn="ctr" eaLnBrk="1" hangingPunct="1">
              <a:spcBef>
                <a:spcPct val="0"/>
              </a:spcBef>
              <a:buFontTx/>
              <a:buNone/>
            </a:pPr>
            <a:r>
              <a:rPr lang="en-US" altLang="ja-JP" sz="1400" dirty="0">
                <a:solidFill>
                  <a:srgbClr val="0000FF"/>
                </a:solidFill>
              </a:rPr>
              <a:t>0.20</a:t>
            </a:r>
            <a:endParaRPr lang="en-US" altLang="ja-JP" sz="1400" dirty="0"/>
          </a:p>
        </p:txBody>
      </p:sp>
      <p:cxnSp>
        <p:nvCxnSpPr>
          <p:cNvPr id="101" name="直線コネクタ 21"/>
          <p:cNvCxnSpPr>
            <a:endCxn id="112" idx="2"/>
          </p:cNvCxnSpPr>
          <p:nvPr/>
        </p:nvCxnSpPr>
        <p:spPr>
          <a:xfrm flipH="1" flipV="1">
            <a:off x="6153442" y="1961252"/>
            <a:ext cx="171501" cy="770906"/>
          </a:xfrm>
          <a:prstGeom prst="line">
            <a:avLst/>
          </a:prstGeom>
          <a:ln w="12700"/>
        </p:spPr>
        <p:style>
          <a:lnRef idx="1">
            <a:schemeClr val="dk1"/>
          </a:lnRef>
          <a:fillRef idx="0">
            <a:schemeClr val="dk1"/>
          </a:fillRef>
          <a:effectRef idx="0">
            <a:schemeClr val="dk1"/>
          </a:effectRef>
          <a:fontRef idx="minor">
            <a:schemeClr val="tx1"/>
          </a:fontRef>
        </p:style>
      </p:cxnSp>
      <p:sp>
        <p:nvSpPr>
          <p:cNvPr id="102" name="Line 54"/>
          <p:cNvSpPr>
            <a:spLocks noChangeShapeType="1"/>
          </p:cNvSpPr>
          <p:nvPr/>
        </p:nvSpPr>
        <p:spPr bwMode="auto">
          <a:xfrm>
            <a:off x="8542256" y="3612639"/>
            <a:ext cx="360248" cy="119062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3" name="Line 55"/>
          <p:cNvSpPr>
            <a:spLocks noChangeShapeType="1"/>
          </p:cNvSpPr>
          <p:nvPr/>
        </p:nvSpPr>
        <p:spPr bwMode="auto">
          <a:xfrm flipH="1">
            <a:off x="7307304" y="4140033"/>
            <a:ext cx="178870" cy="66323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4" name="Line 56"/>
          <p:cNvSpPr>
            <a:spLocks noChangeShapeType="1"/>
          </p:cNvSpPr>
          <p:nvPr/>
        </p:nvSpPr>
        <p:spPr bwMode="auto">
          <a:xfrm flipH="1">
            <a:off x="6310632" y="3295803"/>
            <a:ext cx="1163636" cy="155318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5" name="Line 57"/>
          <p:cNvSpPr>
            <a:spLocks noChangeShapeType="1"/>
          </p:cNvSpPr>
          <p:nvPr/>
        </p:nvSpPr>
        <p:spPr bwMode="auto">
          <a:xfrm flipH="1">
            <a:off x="5205427" y="3320047"/>
            <a:ext cx="578900" cy="15289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6" name="Line 58"/>
          <p:cNvSpPr>
            <a:spLocks noChangeShapeType="1"/>
          </p:cNvSpPr>
          <p:nvPr/>
        </p:nvSpPr>
        <p:spPr bwMode="auto">
          <a:xfrm>
            <a:off x="3805625" y="3975283"/>
            <a:ext cx="222863" cy="8737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7" name="Line 59"/>
          <p:cNvSpPr>
            <a:spLocks noChangeShapeType="1"/>
          </p:cNvSpPr>
          <p:nvPr/>
        </p:nvSpPr>
        <p:spPr bwMode="auto">
          <a:xfrm flipH="1" flipV="1">
            <a:off x="3421291" y="1969407"/>
            <a:ext cx="305166" cy="144403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8" name="Line 60"/>
          <p:cNvSpPr>
            <a:spLocks noChangeShapeType="1"/>
          </p:cNvSpPr>
          <p:nvPr/>
        </p:nvSpPr>
        <p:spPr bwMode="auto">
          <a:xfrm flipH="1" flipV="1">
            <a:off x="4649787" y="1936266"/>
            <a:ext cx="734317" cy="8407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09" name="Line 61"/>
          <p:cNvSpPr>
            <a:spLocks noChangeShapeType="1"/>
          </p:cNvSpPr>
          <p:nvPr/>
        </p:nvSpPr>
        <p:spPr bwMode="auto">
          <a:xfrm flipH="1" flipV="1">
            <a:off x="5673826" y="1969407"/>
            <a:ext cx="420281" cy="111299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10" name="Line 62"/>
          <p:cNvSpPr>
            <a:spLocks noChangeShapeType="1"/>
          </p:cNvSpPr>
          <p:nvPr/>
        </p:nvSpPr>
        <p:spPr bwMode="auto">
          <a:xfrm flipV="1">
            <a:off x="6683504" y="1969407"/>
            <a:ext cx="96907" cy="113886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p>
        </p:txBody>
      </p:sp>
      <p:sp>
        <p:nvSpPr>
          <p:cNvPr id="111" name="Text Box 63"/>
          <p:cNvSpPr txBox="1">
            <a:spLocks noChangeArrowheads="1"/>
          </p:cNvSpPr>
          <p:nvPr/>
        </p:nvSpPr>
        <p:spPr bwMode="auto">
          <a:xfrm>
            <a:off x="6588690" y="1438032"/>
            <a:ext cx="383438"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78</a:t>
            </a:r>
          </a:p>
          <a:p>
            <a:pPr algn="ctr" eaLnBrk="1" hangingPunct="1"/>
            <a:r>
              <a:rPr lang="en-US" altLang="ja-JP" sz="1400" dirty="0">
                <a:solidFill>
                  <a:srgbClr val="0000FF"/>
                </a:solidFill>
              </a:rPr>
              <a:t>82</a:t>
            </a:r>
            <a:endParaRPr lang="en-US" altLang="ja-JP" sz="1400" dirty="0"/>
          </a:p>
        </p:txBody>
      </p:sp>
      <p:sp>
        <p:nvSpPr>
          <p:cNvPr id="112" name="Text Box 64"/>
          <p:cNvSpPr txBox="1">
            <a:spLocks noChangeArrowheads="1"/>
          </p:cNvSpPr>
          <p:nvPr/>
        </p:nvSpPr>
        <p:spPr bwMode="auto">
          <a:xfrm>
            <a:off x="5887182" y="1438032"/>
            <a:ext cx="532518"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1.00</a:t>
            </a:r>
          </a:p>
          <a:p>
            <a:pPr algn="ctr" eaLnBrk="1" hangingPunct="1"/>
            <a:r>
              <a:rPr lang="en-US" altLang="ja-JP" sz="1400" dirty="0">
                <a:solidFill>
                  <a:srgbClr val="0000FF"/>
                </a:solidFill>
              </a:rPr>
              <a:t>0.71</a:t>
            </a:r>
            <a:endParaRPr lang="en-US" altLang="ja-JP" sz="1400" dirty="0"/>
          </a:p>
        </p:txBody>
      </p:sp>
      <p:sp>
        <p:nvSpPr>
          <p:cNvPr id="113" name="Text Box 65"/>
          <p:cNvSpPr txBox="1">
            <a:spLocks noChangeArrowheads="1"/>
          </p:cNvSpPr>
          <p:nvPr/>
        </p:nvSpPr>
        <p:spPr bwMode="auto">
          <a:xfrm>
            <a:off x="5319767" y="1434632"/>
            <a:ext cx="482824"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197</a:t>
            </a:r>
          </a:p>
          <a:p>
            <a:pPr algn="ctr" eaLnBrk="1" hangingPunct="1"/>
            <a:r>
              <a:rPr lang="en-US" altLang="ja-JP" sz="1400" dirty="0">
                <a:solidFill>
                  <a:srgbClr val="0000FF"/>
                </a:solidFill>
              </a:rPr>
              <a:t>232</a:t>
            </a:r>
            <a:endParaRPr lang="en-US" altLang="ja-JP" sz="1400" dirty="0"/>
          </a:p>
        </p:txBody>
      </p:sp>
      <p:sp>
        <p:nvSpPr>
          <p:cNvPr id="114" name="Text Box 66"/>
          <p:cNvSpPr txBox="1">
            <a:spLocks noChangeArrowheads="1"/>
          </p:cNvSpPr>
          <p:nvPr/>
        </p:nvSpPr>
        <p:spPr bwMode="auto">
          <a:xfrm>
            <a:off x="3157950" y="1438520"/>
            <a:ext cx="532518"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3.4</a:t>
            </a:r>
          </a:p>
          <a:p>
            <a:pPr algn="ctr" eaLnBrk="1" hangingPunct="1"/>
            <a:r>
              <a:rPr lang="en-US" altLang="ja-JP" sz="1400" dirty="0">
                <a:solidFill>
                  <a:srgbClr val="0000FF"/>
                </a:solidFill>
              </a:rPr>
              <a:t>0.38</a:t>
            </a:r>
            <a:endParaRPr lang="en-US" altLang="ja-JP" sz="1400" dirty="0"/>
          </a:p>
        </p:txBody>
      </p:sp>
      <p:sp>
        <p:nvSpPr>
          <p:cNvPr id="115" name="Text Box 67"/>
          <p:cNvSpPr txBox="1">
            <a:spLocks noChangeArrowheads="1"/>
          </p:cNvSpPr>
          <p:nvPr/>
        </p:nvSpPr>
        <p:spPr bwMode="auto">
          <a:xfrm>
            <a:off x="3811799" y="4803267"/>
            <a:ext cx="532518"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0.49</a:t>
            </a:r>
          </a:p>
          <a:p>
            <a:pPr algn="ctr" eaLnBrk="1" hangingPunct="1"/>
            <a:r>
              <a:rPr lang="en-US" altLang="ja-JP" sz="1400" dirty="0">
                <a:solidFill>
                  <a:srgbClr val="0000FF"/>
                </a:solidFill>
              </a:rPr>
              <a:t>0.32</a:t>
            </a:r>
            <a:endParaRPr lang="en-US" altLang="ja-JP" sz="1400" dirty="0"/>
          </a:p>
        </p:txBody>
      </p:sp>
      <p:sp>
        <p:nvSpPr>
          <p:cNvPr id="116" name="Text Box 68"/>
          <p:cNvSpPr txBox="1">
            <a:spLocks noChangeArrowheads="1"/>
          </p:cNvSpPr>
          <p:nvPr/>
        </p:nvSpPr>
        <p:spPr bwMode="auto">
          <a:xfrm>
            <a:off x="4958424" y="4794123"/>
            <a:ext cx="433132"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9.5</a:t>
            </a:r>
          </a:p>
          <a:p>
            <a:pPr algn="ctr" eaLnBrk="1" hangingPunct="1"/>
            <a:r>
              <a:rPr lang="en-US" altLang="ja-JP" sz="1400" dirty="0">
                <a:solidFill>
                  <a:srgbClr val="0000FF"/>
                </a:solidFill>
              </a:rPr>
              <a:t>9.7</a:t>
            </a:r>
            <a:endParaRPr lang="en-US" altLang="ja-JP" sz="1400" dirty="0"/>
          </a:p>
        </p:txBody>
      </p:sp>
      <p:sp>
        <p:nvSpPr>
          <p:cNvPr id="117" name="Text Box 69"/>
          <p:cNvSpPr txBox="1">
            <a:spLocks noChangeArrowheads="1"/>
          </p:cNvSpPr>
          <p:nvPr/>
        </p:nvSpPr>
        <p:spPr bwMode="auto">
          <a:xfrm>
            <a:off x="7096185" y="4783750"/>
            <a:ext cx="433132"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5.1</a:t>
            </a:r>
          </a:p>
          <a:p>
            <a:pPr algn="ctr" eaLnBrk="1" hangingPunct="1"/>
            <a:r>
              <a:rPr lang="en-US" altLang="ja-JP" sz="1400" dirty="0">
                <a:solidFill>
                  <a:srgbClr val="0000FF"/>
                </a:solidFill>
              </a:rPr>
              <a:t>8.9</a:t>
            </a:r>
            <a:endParaRPr lang="en-US" altLang="ja-JP" sz="1400" dirty="0"/>
          </a:p>
        </p:txBody>
      </p:sp>
      <p:sp>
        <p:nvSpPr>
          <p:cNvPr id="118" name="Text Box 70"/>
          <p:cNvSpPr txBox="1">
            <a:spLocks noChangeArrowheads="1"/>
          </p:cNvSpPr>
          <p:nvPr/>
        </p:nvSpPr>
        <p:spPr bwMode="auto">
          <a:xfrm>
            <a:off x="6092610" y="4785707"/>
            <a:ext cx="433132"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6.8</a:t>
            </a:r>
          </a:p>
          <a:p>
            <a:pPr algn="ctr" eaLnBrk="1" hangingPunct="1"/>
            <a:r>
              <a:rPr lang="en-US" altLang="ja-JP" sz="1400" dirty="0">
                <a:solidFill>
                  <a:srgbClr val="0000FF"/>
                </a:solidFill>
              </a:rPr>
              <a:t>3.4</a:t>
            </a:r>
            <a:endParaRPr lang="en-US" altLang="ja-JP" sz="1400" dirty="0"/>
          </a:p>
        </p:txBody>
      </p:sp>
      <p:sp>
        <p:nvSpPr>
          <p:cNvPr id="119" name="Text Box 71"/>
          <p:cNvSpPr txBox="1">
            <a:spLocks noChangeArrowheads="1"/>
          </p:cNvSpPr>
          <p:nvPr/>
        </p:nvSpPr>
        <p:spPr bwMode="auto">
          <a:xfrm>
            <a:off x="8636243" y="4781981"/>
            <a:ext cx="532518" cy="523220"/>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400" dirty="0">
                <a:solidFill>
                  <a:srgbClr val="FF0000"/>
                </a:solidFill>
              </a:rPr>
              <a:t>0.11</a:t>
            </a:r>
          </a:p>
          <a:p>
            <a:pPr algn="ctr" eaLnBrk="1" hangingPunct="1"/>
            <a:r>
              <a:rPr lang="en-US" altLang="ja-JP" sz="1400" dirty="0">
                <a:solidFill>
                  <a:srgbClr val="0000FF"/>
                </a:solidFill>
              </a:rPr>
              <a:t>0.71</a:t>
            </a:r>
            <a:endParaRPr lang="en-US" altLang="ja-JP" sz="1400" dirty="0"/>
          </a:p>
        </p:txBody>
      </p:sp>
      <p:pic>
        <p:nvPicPr>
          <p:cNvPr id="128" name="Picture 18" descr="Orage_Monit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1226" y="5019962"/>
            <a:ext cx="764520" cy="1454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57" descr="Screen_0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9361" y="5301518"/>
            <a:ext cx="1210572" cy="1174828"/>
          </a:xfrm>
          <a:prstGeom prst="rect">
            <a:avLst/>
          </a:prstGeom>
          <a:noFill/>
          <a:extLst>
            <a:ext uri="{909E8E84-426E-40DD-AFC4-6F175D3DCCD1}">
              <a14:hiddenFill xmlns:a14="http://schemas.microsoft.com/office/drawing/2010/main">
                <a:solidFill>
                  <a:srgbClr val="FFFFFF"/>
                </a:solidFill>
              </a14:hiddenFill>
            </a:ext>
          </a:extLst>
        </p:spPr>
      </p:pic>
      <p:cxnSp>
        <p:nvCxnSpPr>
          <p:cNvPr id="132" name="直線コネクタ 131"/>
          <p:cNvCxnSpPr/>
          <p:nvPr/>
        </p:nvCxnSpPr>
        <p:spPr>
          <a:xfrm flipH="1">
            <a:off x="2459093" y="5326487"/>
            <a:ext cx="508528" cy="0"/>
          </a:xfrm>
          <a:prstGeom prst="line">
            <a:avLst/>
          </a:prstGeom>
          <a:ln w="19050">
            <a:solidFill>
              <a:srgbClr val="CC660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5349438" y="6141797"/>
            <a:ext cx="302105" cy="0"/>
          </a:xfrm>
          <a:prstGeom prst="line">
            <a:avLst/>
          </a:prstGeom>
          <a:ln w="19050">
            <a:solidFill>
              <a:srgbClr val="CC6600"/>
            </a:solidFill>
            <a:tailEnd type="triangle"/>
          </a:ln>
        </p:spPr>
        <p:style>
          <a:lnRef idx="1">
            <a:schemeClr val="accent1"/>
          </a:lnRef>
          <a:fillRef idx="0">
            <a:schemeClr val="accent1"/>
          </a:fillRef>
          <a:effectRef idx="0">
            <a:schemeClr val="accent1"/>
          </a:effectRef>
          <a:fontRef idx="minor">
            <a:schemeClr val="tx1"/>
          </a:fontRef>
        </p:style>
      </p:cxnSp>
      <p:sp>
        <p:nvSpPr>
          <p:cNvPr id="139" name="円/楕円 10"/>
          <p:cNvSpPr>
            <a:spLocks noChangeArrowheads="1"/>
          </p:cNvSpPr>
          <p:nvPr/>
        </p:nvSpPr>
        <p:spPr bwMode="auto">
          <a:xfrm>
            <a:off x="5753458" y="2932826"/>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0" name="円/楕円 10"/>
          <p:cNvSpPr>
            <a:spLocks noChangeArrowheads="1"/>
          </p:cNvSpPr>
          <p:nvPr/>
        </p:nvSpPr>
        <p:spPr bwMode="auto">
          <a:xfrm>
            <a:off x="4269904" y="2951113"/>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1" name="円/楕円 10"/>
          <p:cNvSpPr>
            <a:spLocks noChangeArrowheads="1"/>
          </p:cNvSpPr>
          <p:nvPr/>
        </p:nvSpPr>
        <p:spPr bwMode="auto">
          <a:xfrm>
            <a:off x="4044617" y="3041414"/>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2" name="円/楕円 10"/>
          <p:cNvSpPr>
            <a:spLocks noChangeArrowheads="1"/>
          </p:cNvSpPr>
          <p:nvPr/>
        </p:nvSpPr>
        <p:spPr bwMode="auto">
          <a:xfrm>
            <a:off x="4044616" y="3662933"/>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3" name="円/楕円 10"/>
          <p:cNvSpPr>
            <a:spLocks noChangeArrowheads="1"/>
          </p:cNvSpPr>
          <p:nvPr/>
        </p:nvSpPr>
        <p:spPr bwMode="auto">
          <a:xfrm>
            <a:off x="7470674" y="2932824"/>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4" name="円/楕円 10"/>
          <p:cNvSpPr>
            <a:spLocks noChangeArrowheads="1"/>
          </p:cNvSpPr>
          <p:nvPr/>
        </p:nvSpPr>
        <p:spPr bwMode="auto">
          <a:xfrm>
            <a:off x="7340544" y="2948681"/>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5" name="円/楕円 10"/>
          <p:cNvSpPr>
            <a:spLocks noChangeArrowheads="1"/>
          </p:cNvSpPr>
          <p:nvPr/>
        </p:nvSpPr>
        <p:spPr bwMode="auto">
          <a:xfrm>
            <a:off x="8143190" y="3124365"/>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sp>
        <p:nvSpPr>
          <p:cNvPr id="146" name="円/楕円 10"/>
          <p:cNvSpPr>
            <a:spLocks noChangeArrowheads="1"/>
          </p:cNvSpPr>
          <p:nvPr/>
        </p:nvSpPr>
        <p:spPr bwMode="auto">
          <a:xfrm>
            <a:off x="8132512" y="3650633"/>
            <a:ext cx="133725" cy="133725"/>
          </a:xfrm>
          <a:prstGeom prst="ellipse">
            <a:avLst/>
          </a:prstGeom>
          <a:solidFill>
            <a:srgbClr val="3399FF"/>
          </a:solidFill>
          <a:ln>
            <a:noFill/>
          </a:ln>
        </p:spPr>
        <p:txBody>
          <a:bodyPr anchor="ctr"/>
          <a:lstStyle/>
          <a:p>
            <a:pPr algn="ctr">
              <a:defRPr/>
            </a:pPr>
            <a:endParaRPr lang="ja-JP" altLang="en-US" sz="1000" dirty="0">
              <a:solidFill>
                <a:schemeClr val="lt1"/>
              </a:solidFill>
            </a:endParaRPr>
          </a:p>
        </p:txBody>
      </p:sp>
      <p:grpSp>
        <p:nvGrpSpPr>
          <p:cNvPr id="147" name="グループ化 146"/>
          <p:cNvGrpSpPr/>
          <p:nvPr/>
        </p:nvGrpSpPr>
        <p:grpSpPr>
          <a:xfrm>
            <a:off x="7450598" y="5529118"/>
            <a:ext cx="1711180" cy="646331"/>
            <a:chOff x="1128394" y="6334605"/>
            <a:chExt cx="1711180" cy="646331"/>
          </a:xfrm>
        </p:grpSpPr>
        <p:sp>
          <p:nvSpPr>
            <p:cNvPr id="148" name="円/楕円 10"/>
            <p:cNvSpPr>
              <a:spLocks noChangeArrowheads="1"/>
            </p:cNvSpPr>
            <p:nvPr/>
          </p:nvSpPr>
          <p:spPr bwMode="auto">
            <a:xfrm>
              <a:off x="1128394" y="6413238"/>
              <a:ext cx="185737" cy="185737"/>
            </a:xfrm>
            <a:prstGeom prst="ellipse">
              <a:avLst/>
            </a:prstGeom>
            <a:solidFill>
              <a:srgbClr val="3399FF"/>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ja-JP" altLang="en-US" dirty="0">
                <a:solidFill>
                  <a:schemeClr val="lt1"/>
                </a:solidFill>
              </a:endParaRPr>
            </a:p>
          </p:txBody>
        </p:sp>
        <p:sp>
          <p:nvSpPr>
            <p:cNvPr id="149" name="テキスト ボックス 20"/>
            <p:cNvSpPr txBox="1">
              <a:spLocks noChangeArrowheads="1"/>
            </p:cNvSpPr>
            <p:nvPr/>
          </p:nvSpPr>
          <p:spPr bwMode="auto">
            <a:xfrm>
              <a:off x="1364490" y="6334605"/>
              <a:ext cx="14750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dirty="0"/>
                <a:t>Fast loss monitors,</a:t>
              </a:r>
            </a:p>
            <a:p>
              <a:pPr eaLnBrk="1" hangingPunct="1">
                <a:spcBef>
                  <a:spcPct val="0"/>
                </a:spcBef>
                <a:buFontTx/>
                <a:buNone/>
              </a:pPr>
              <a:r>
                <a:rPr lang="en-US" altLang="ja-JP" sz="1200" dirty="0"/>
                <a:t>for fast interlock </a:t>
              </a:r>
            </a:p>
            <a:p>
              <a:pPr eaLnBrk="1" hangingPunct="1">
                <a:spcBef>
                  <a:spcPct val="0"/>
                </a:spcBef>
                <a:buFontTx/>
                <a:buNone/>
              </a:pPr>
              <a:r>
                <a:rPr lang="en-US" altLang="ja-JP" sz="1200" dirty="0"/>
                <a:t>(MPS)</a:t>
              </a:r>
            </a:p>
          </p:txBody>
        </p:sp>
      </p:grpSp>
      <p:pic>
        <p:nvPicPr>
          <p:cNvPr id="150" name="図 149"/>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574827" y="5142891"/>
            <a:ext cx="756000" cy="1188000"/>
          </a:xfrm>
          <a:prstGeom prst="rect">
            <a:avLst/>
          </a:prstGeom>
        </p:spPr>
      </p:pic>
      <p:cxnSp>
        <p:nvCxnSpPr>
          <p:cNvPr id="153" name="直線コネクタ 152"/>
          <p:cNvCxnSpPr/>
          <p:nvPr/>
        </p:nvCxnSpPr>
        <p:spPr>
          <a:xfrm>
            <a:off x="9061194" y="5830063"/>
            <a:ext cx="436820" cy="0"/>
          </a:xfrm>
          <a:prstGeom prst="line">
            <a:avLst/>
          </a:prstGeom>
          <a:ln w="19050">
            <a:solidFill>
              <a:srgbClr val="CC6600"/>
            </a:solidFill>
            <a:tailEnd type="triangle"/>
          </a:ln>
        </p:spPr>
        <p:style>
          <a:lnRef idx="1">
            <a:schemeClr val="accent1"/>
          </a:lnRef>
          <a:fillRef idx="0">
            <a:schemeClr val="accent1"/>
          </a:fillRef>
          <a:effectRef idx="0">
            <a:schemeClr val="accent1"/>
          </a:effectRef>
          <a:fontRef idx="minor">
            <a:schemeClr val="tx1"/>
          </a:fontRef>
        </p:style>
      </p:cxnSp>
      <p:sp>
        <p:nvSpPr>
          <p:cNvPr id="156" name="テキスト ボックス 155"/>
          <p:cNvSpPr txBox="1"/>
          <p:nvPr/>
        </p:nvSpPr>
        <p:spPr>
          <a:xfrm>
            <a:off x="3384307" y="744267"/>
            <a:ext cx="5215146" cy="707886"/>
          </a:xfrm>
          <a:prstGeom prst="rect">
            <a:avLst/>
          </a:prstGeom>
          <a:noFill/>
          <a:ln>
            <a:solidFill>
              <a:schemeClr val="tx1"/>
            </a:solidFill>
          </a:ln>
        </p:spPr>
        <p:txBody>
          <a:bodyPr wrap="none" rtlCol="0">
            <a:spAutoFit/>
          </a:bodyPr>
          <a:lstStyle/>
          <a:p>
            <a:r>
              <a:rPr kumimoji="1" lang="en-US" altLang="ja-JP" sz="1400" dirty="0">
                <a:solidFill>
                  <a:srgbClr val="008000"/>
                </a:solidFill>
              </a:rPr>
              <a:t>Radiation levels</a:t>
            </a:r>
            <a:r>
              <a:rPr kumimoji="1" lang="en-US" altLang="ja-JP" sz="1400" dirty="0">
                <a:solidFill>
                  <a:srgbClr val="FF66FF"/>
                </a:solidFill>
              </a:rPr>
              <a:t> </a:t>
            </a:r>
            <a:r>
              <a:rPr kumimoji="1" lang="en-US" altLang="ja-JP" sz="1400" dirty="0">
                <a:solidFill>
                  <a:srgbClr val="A50021"/>
                </a:solidFill>
              </a:rPr>
              <a:t>inside</a:t>
            </a:r>
            <a:r>
              <a:rPr kumimoji="1" lang="en-US" altLang="ja-JP" sz="1400" dirty="0">
                <a:solidFill>
                  <a:srgbClr val="FF66FF"/>
                </a:solidFill>
              </a:rPr>
              <a:t> </a:t>
            </a:r>
            <a:r>
              <a:rPr kumimoji="1" lang="en-US" altLang="ja-JP" sz="1400" dirty="0">
                <a:solidFill>
                  <a:srgbClr val="008000"/>
                </a:solidFill>
              </a:rPr>
              <a:t>the accelerator room under two conditions:</a:t>
            </a:r>
          </a:p>
          <a:p>
            <a:r>
              <a:rPr kumimoji="1" lang="en-US" altLang="ja-JP" sz="1400" dirty="0">
                <a:solidFill>
                  <a:srgbClr val="FF0000"/>
                </a:solidFill>
              </a:rPr>
              <a:t>  </a:t>
            </a:r>
            <a:r>
              <a:rPr kumimoji="1" lang="en-US" altLang="ja-JP" sz="1200" dirty="0">
                <a:solidFill>
                  <a:srgbClr val="FF0000"/>
                </a:solidFill>
              </a:rPr>
              <a:t>Red</a:t>
            </a:r>
            <a:r>
              <a:rPr kumimoji="1" lang="en-US" altLang="ja-JP" sz="1200" dirty="0"/>
              <a:t>: using collimators No. 2, 3, 4 (shown in the previous page), on Apr</a:t>
            </a:r>
            <a:r>
              <a:rPr lang="en-US" altLang="ja-JP" sz="1200" dirty="0"/>
              <a:t>il</a:t>
            </a:r>
            <a:r>
              <a:rPr kumimoji="1" lang="en-US" altLang="ja-JP" sz="1200" dirty="0"/>
              <a:t> 2, 2015</a:t>
            </a:r>
          </a:p>
          <a:p>
            <a:r>
              <a:rPr lang="en-US" altLang="ja-JP" sz="1200" dirty="0">
                <a:solidFill>
                  <a:srgbClr val="3333FF"/>
                </a:solidFill>
              </a:rPr>
              <a:t>  Blue</a:t>
            </a:r>
            <a:r>
              <a:rPr lang="en-US" altLang="ja-JP" sz="1200" dirty="0"/>
              <a:t>:</a:t>
            </a:r>
            <a:r>
              <a:rPr lang="ja-JP" altLang="en-US" sz="1200" dirty="0"/>
              <a:t> </a:t>
            </a:r>
            <a:r>
              <a:rPr lang="en-US" altLang="ja-JP" sz="1200" dirty="0"/>
              <a:t>using collimator No. 2 (right 2.0 mm, top 3.4 mm), on April 3, 2015</a:t>
            </a:r>
            <a:endParaRPr kumimoji="1" lang="ja-JP" altLang="en-US" sz="1200" dirty="0"/>
          </a:p>
        </p:txBody>
      </p:sp>
      <p:sp>
        <p:nvSpPr>
          <p:cNvPr id="157" name="テキスト ボックス 156"/>
          <p:cNvSpPr txBox="1"/>
          <p:nvPr/>
        </p:nvSpPr>
        <p:spPr>
          <a:xfrm>
            <a:off x="1755075" y="858619"/>
            <a:ext cx="1302601" cy="369332"/>
          </a:xfrm>
          <a:prstGeom prst="rect">
            <a:avLst/>
          </a:prstGeom>
          <a:noFill/>
        </p:spPr>
        <p:txBody>
          <a:bodyPr wrap="none" rtlCol="0">
            <a:spAutoFit/>
          </a:bodyPr>
          <a:lstStyle/>
          <a:p>
            <a:r>
              <a:rPr kumimoji="1" lang="en-US" altLang="ja-JP" dirty="0"/>
              <a:t>Unit: mSv/h</a:t>
            </a:r>
            <a:endParaRPr kumimoji="1" lang="ja-JP" altLang="en-US" dirty="0"/>
          </a:p>
        </p:txBody>
      </p:sp>
      <p:cxnSp>
        <p:nvCxnSpPr>
          <p:cNvPr id="159" name="直線コネクタ 158"/>
          <p:cNvCxnSpPr/>
          <p:nvPr/>
        </p:nvCxnSpPr>
        <p:spPr>
          <a:xfrm flipH="1">
            <a:off x="7396740" y="2908261"/>
            <a:ext cx="2181154" cy="157678"/>
          </a:xfrm>
          <a:prstGeom prst="line">
            <a:avLst/>
          </a:prstGeom>
          <a:ln w="19050">
            <a:solidFill>
              <a:srgbClr val="FF66FF"/>
            </a:solidFill>
            <a:tailEnd type="triangle" w="med" len="med"/>
          </a:ln>
        </p:spPr>
        <p:style>
          <a:lnRef idx="1">
            <a:schemeClr val="accent1"/>
          </a:lnRef>
          <a:fillRef idx="0">
            <a:schemeClr val="accent1"/>
          </a:fillRef>
          <a:effectRef idx="0">
            <a:schemeClr val="accent1"/>
          </a:effectRef>
          <a:fontRef idx="minor">
            <a:schemeClr val="tx1"/>
          </a:fontRef>
        </p:style>
      </p:cxnSp>
      <p:sp>
        <p:nvSpPr>
          <p:cNvPr id="3075" name="テキスト ボックス 3074"/>
          <p:cNvSpPr txBox="1"/>
          <p:nvPr/>
        </p:nvSpPr>
        <p:spPr>
          <a:xfrm>
            <a:off x="9550488" y="2677837"/>
            <a:ext cx="1075744" cy="307777"/>
          </a:xfrm>
          <a:prstGeom prst="rect">
            <a:avLst/>
          </a:prstGeom>
          <a:noFill/>
        </p:spPr>
        <p:txBody>
          <a:bodyPr wrap="none" rtlCol="0">
            <a:spAutoFit/>
          </a:bodyPr>
          <a:lstStyle/>
          <a:p>
            <a:r>
              <a:rPr kumimoji="1" lang="en-US" altLang="ja-JP" sz="1400" dirty="0">
                <a:solidFill>
                  <a:srgbClr val="FF66FF"/>
                </a:solidFill>
              </a:rPr>
              <a:t>Collimator</a:t>
            </a:r>
            <a:r>
              <a:rPr lang="ja-JP" altLang="en-US" sz="1400" dirty="0">
                <a:solidFill>
                  <a:srgbClr val="FF66FF"/>
                </a:solidFill>
              </a:rPr>
              <a:t> </a:t>
            </a:r>
            <a:r>
              <a:rPr lang="en-US" altLang="ja-JP" sz="1400" dirty="0">
                <a:solidFill>
                  <a:srgbClr val="FF66FF"/>
                </a:solidFill>
              </a:rPr>
              <a:t>2</a:t>
            </a:r>
          </a:p>
        </p:txBody>
      </p:sp>
      <p:sp>
        <p:nvSpPr>
          <p:cNvPr id="165" name="テキスト ボックス 164"/>
          <p:cNvSpPr txBox="1"/>
          <p:nvPr/>
        </p:nvSpPr>
        <p:spPr>
          <a:xfrm>
            <a:off x="1665376" y="2046704"/>
            <a:ext cx="1075744" cy="307777"/>
          </a:xfrm>
          <a:prstGeom prst="rect">
            <a:avLst/>
          </a:prstGeom>
          <a:noFill/>
        </p:spPr>
        <p:txBody>
          <a:bodyPr wrap="none" rtlCol="0">
            <a:spAutoFit/>
          </a:bodyPr>
          <a:lstStyle/>
          <a:p>
            <a:r>
              <a:rPr kumimoji="1" lang="en-US" altLang="ja-JP" sz="1400" dirty="0">
                <a:solidFill>
                  <a:srgbClr val="FF66FF"/>
                </a:solidFill>
              </a:rPr>
              <a:t>Collimator</a:t>
            </a:r>
            <a:r>
              <a:rPr lang="ja-JP" altLang="en-US" sz="1400" dirty="0">
                <a:solidFill>
                  <a:srgbClr val="FF66FF"/>
                </a:solidFill>
              </a:rPr>
              <a:t> </a:t>
            </a:r>
            <a:r>
              <a:rPr lang="en-US" altLang="ja-JP" sz="1400" dirty="0">
                <a:solidFill>
                  <a:srgbClr val="FF66FF"/>
                </a:solidFill>
              </a:rPr>
              <a:t>3</a:t>
            </a:r>
          </a:p>
        </p:txBody>
      </p:sp>
      <p:cxnSp>
        <p:nvCxnSpPr>
          <p:cNvPr id="166" name="直線コネクタ 165"/>
          <p:cNvCxnSpPr/>
          <p:nvPr/>
        </p:nvCxnSpPr>
        <p:spPr>
          <a:xfrm>
            <a:off x="2508785" y="2346706"/>
            <a:ext cx="1922091" cy="768467"/>
          </a:xfrm>
          <a:prstGeom prst="line">
            <a:avLst/>
          </a:prstGeom>
          <a:ln w="19050">
            <a:solidFill>
              <a:srgbClr val="FF66FF"/>
            </a:solidFill>
            <a:tailEnd type="triangle" w="med" len="med"/>
          </a:ln>
        </p:spPr>
        <p:style>
          <a:lnRef idx="1">
            <a:schemeClr val="accent1"/>
          </a:lnRef>
          <a:fillRef idx="0">
            <a:schemeClr val="accent1"/>
          </a:fillRef>
          <a:effectRef idx="0">
            <a:schemeClr val="accent1"/>
          </a:effectRef>
          <a:fontRef idx="minor">
            <a:schemeClr val="tx1"/>
          </a:fontRef>
        </p:style>
      </p:cxnSp>
      <p:sp>
        <p:nvSpPr>
          <p:cNvPr id="3078" name="テキスト ボックス 3077"/>
          <p:cNvSpPr txBox="1"/>
          <p:nvPr/>
        </p:nvSpPr>
        <p:spPr>
          <a:xfrm>
            <a:off x="9253830" y="863524"/>
            <a:ext cx="1243482" cy="276999"/>
          </a:xfrm>
          <a:prstGeom prst="rect">
            <a:avLst/>
          </a:prstGeom>
          <a:noFill/>
        </p:spPr>
        <p:txBody>
          <a:bodyPr wrap="none" rtlCol="0">
            <a:spAutoFit/>
          </a:bodyPr>
          <a:lstStyle/>
          <a:p>
            <a:r>
              <a:rPr kumimoji="1" lang="en-US" altLang="ja-JP" sz="1200" dirty="0"/>
              <a:t>Beam optics: LCS</a:t>
            </a:r>
            <a:endParaRPr kumimoji="1" lang="ja-JP" altLang="en-US" sz="1200" dirty="0"/>
          </a:p>
        </p:txBody>
      </p:sp>
      <p:cxnSp>
        <p:nvCxnSpPr>
          <p:cNvPr id="169" name="直線コネクタ 168"/>
          <p:cNvCxnSpPr/>
          <p:nvPr/>
        </p:nvCxnSpPr>
        <p:spPr>
          <a:xfrm>
            <a:off x="2670735" y="2691422"/>
            <a:ext cx="1479803" cy="503434"/>
          </a:xfrm>
          <a:prstGeom prst="line">
            <a:avLst/>
          </a:prstGeom>
          <a:ln w="19050">
            <a:solidFill>
              <a:srgbClr val="FF66FF"/>
            </a:solidFill>
            <a:tailEnd type="triangle" w="med" len="med"/>
          </a:ln>
        </p:spPr>
        <p:style>
          <a:lnRef idx="1">
            <a:schemeClr val="accent1"/>
          </a:lnRef>
          <a:fillRef idx="0">
            <a:schemeClr val="accent1"/>
          </a:fillRef>
          <a:effectRef idx="0">
            <a:schemeClr val="accent1"/>
          </a:effectRef>
          <a:fontRef idx="minor">
            <a:schemeClr val="tx1"/>
          </a:fontRef>
        </p:style>
      </p:cxnSp>
      <p:sp>
        <p:nvSpPr>
          <p:cNvPr id="171" name="テキスト ボックス 170"/>
          <p:cNvSpPr txBox="1"/>
          <p:nvPr/>
        </p:nvSpPr>
        <p:spPr>
          <a:xfrm>
            <a:off x="1646449" y="2437005"/>
            <a:ext cx="1075744" cy="307777"/>
          </a:xfrm>
          <a:prstGeom prst="rect">
            <a:avLst/>
          </a:prstGeom>
          <a:noFill/>
        </p:spPr>
        <p:txBody>
          <a:bodyPr wrap="none" rtlCol="0">
            <a:spAutoFit/>
          </a:bodyPr>
          <a:lstStyle/>
          <a:p>
            <a:r>
              <a:rPr kumimoji="1" lang="en-US" altLang="ja-JP" sz="1400" dirty="0">
                <a:solidFill>
                  <a:srgbClr val="FF66FF"/>
                </a:solidFill>
              </a:rPr>
              <a:t>Collimator</a:t>
            </a:r>
            <a:r>
              <a:rPr lang="ja-JP" altLang="en-US" sz="1400" dirty="0">
                <a:solidFill>
                  <a:srgbClr val="FF66FF"/>
                </a:solidFill>
              </a:rPr>
              <a:t> </a:t>
            </a:r>
            <a:r>
              <a:rPr lang="en-US" altLang="ja-JP" sz="1400" dirty="0">
                <a:solidFill>
                  <a:srgbClr val="FF66FF"/>
                </a:solidFill>
              </a:rPr>
              <a:t>4</a:t>
            </a:r>
          </a:p>
        </p:txBody>
      </p:sp>
      <p:sp>
        <p:nvSpPr>
          <p:cNvPr id="2" name="テキスト ボックス 1"/>
          <p:cNvSpPr txBox="1"/>
          <p:nvPr/>
        </p:nvSpPr>
        <p:spPr>
          <a:xfrm>
            <a:off x="5402562" y="167078"/>
            <a:ext cx="5724644" cy="369332"/>
          </a:xfrm>
          <a:prstGeom prst="rect">
            <a:avLst/>
          </a:prstGeom>
          <a:noFill/>
        </p:spPr>
        <p:txBody>
          <a:bodyPr wrap="none" rtlCol="0">
            <a:spAutoFit/>
          </a:bodyPr>
          <a:lstStyle/>
          <a:p>
            <a:r>
              <a:rPr lang="ja-JP" altLang="en-US" dirty="0"/>
              <a:t>加速器全体はコンクリートシールドに覆われている。</a:t>
            </a:r>
            <a:endParaRPr kumimoji="1" lang="ja-JP" altLang="en-US" dirty="0"/>
          </a:p>
        </p:txBody>
      </p:sp>
      <p:sp>
        <p:nvSpPr>
          <p:cNvPr id="3" name="タイトル 2"/>
          <p:cNvSpPr>
            <a:spLocks noGrp="1"/>
          </p:cNvSpPr>
          <p:nvPr>
            <p:ph type="title" idx="4294967295"/>
          </p:nvPr>
        </p:nvSpPr>
        <p:spPr>
          <a:xfrm>
            <a:off x="1649108" y="24602"/>
            <a:ext cx="3309317" cy="702671"/>
          </a:xfrm>
        </p:spPr>
        <p:txBody>
          <a:bodyPr/>
          <a:lstStyle/>
          <a:p>
            <a:pPr rtl="0" eaLnBrk="1" fontAlgn="base" hangingPunct="1"/>
            <a:r>
              <a:rPr lang="ja-JP" altLang="ja-JP" sz="2400" dirty="0">
                <a:solidFill>
                  <a:srgbClr val="44546A"/>
                </a:solidFill>
                <a:latin typeface="Arial" panose="020B0604020202020204" pitchFamily="34" charset="0"/>
                <a:ea typeface="ＭＳ Ｐゴシック" panose="020B0600070205080204" pitchFamily="50" charset="-128"/>
                <a:cs typeface="+mn-cs"/>
              </a:rPr>
              <a:t>放射線防護、施設安全 </a:t>
            </a:r>
            <a:endParaRPr lang="ja-JP" altLang="ja-JP" dirty="0">
              <a:effectLst/>
            </a:endParaRPr>
          </a:p>
        </p:txBody>
      </p:sp>
    </p:spTree>
    <p:extLst>
      <p:ext uri="{BB962C8B-B14F-4D97-AF65-F5344CB8AC3E}">
        <p14:creationId xmlns:p14="http://schemas.microsoft.com/office/powerpoint/2010/main" val="1558322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08045" y="117303"/>
            <a:ext cx="7886700" cy="622265"/>
          </a:xfrm>
        </p:spPr>
        <p:txBody>
          <a:bodyPr>
            <a:normAutofit/>
          </a:bodyPr>
          <a:lstStyle/>
          <a:p>
            <a:r>
              <a:rPr kumimoji="1" lang="ja-JP" altLang="en-US" sz="2800" dirty="0">
                <a:latin typeface="メイリオ" panose="020B0604030504040204" pitchFamily="50" charset="-128"/>
                <a:ea typeface="メイリオ" panose="020B0604030504040204" pitchFamily="50" charset="-128"/>
              </a:rPr>
              <a:t>加速器全体がつながったらどうなるか？</a:t>
            </a:r>
          </a:p>
        </p:txBody>
      </p:sp>
      <p:sp>
        <p:nvSpPr>
          <p:cNvPr id="5" name="スライド番号プレースホルダー 4"/>
          <p:cNvSpPr>
            <a:spLocks noGrp="1"/>
          </p:cNvSpPr>
          <p:nvPr>
            <p:ph type="sldNum" sz="quarter" idx="12"/>
          </p:nvPr>
        </p:nvSpPr>
        <p:spPr>
          <a:xfrm>
            <a:off x="9878466" y="6414789"/>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9D29C2B-EDC7-4B98-B7A9-990CA53DC367}" type="slidenum">
              <a:rPr lang="en-US" altLang="ja-JP" smtClean="0"/>
              <a:pPr>
                <a:defRPr/>
              </a:pPr>
              <a:t>58</a:t>
            </a:fld>
            <a:endParaRPr lang="en-US" altLang="ja-JP"/>
          </a:p>
        </p:txBody>
      </p:sp>
      <p:pic>
        <p:nvPicPr>
          <p:cNvPr id="6" name="図 5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906764"/>
            <a:ext cx="7958929" cy="5282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4505197" y="980728"/>
            <a:ext cx="3476753" cy="369332"/>
          </a:xfrm>
          <a:prstGeom prst="rect">
            <a:avLst/>
          </a:prstGeom>
          <a:noFill/>
        </p:spPr>
        <p:txBody>
          <a:bodyPr wrap="square" rtlCol="0">
            <a:spAutoFit/>
          </a:bodyPr>
          <a:lstStyle/>
          <a:p>
            <a:r>
              <a:rPr kumimoji="1" lang="en-US" altLang="ja-JP" dirty="0">
                <a:solidFill>
                  <a:srgbClr val="FFFF00"/>
                </a:solidFill>
              </a:rPr>
              <a:t>Compact ERL (</a:t>
            </a:r>
            <a:r>
              <a:rPr kumimoji="1" lang="en-US" altLang="ja-JP" dirty="0" err="1">
                <a:solidFill>
                  <a:srgbClr val="FFFF00"/>
                </a:solidFill>
              </a:rPr>
              <a:t>cERL</a:t>
            </a:r>
            <a:r>
              <a:rPr kumimoji="1" lang="en-US" altLang="ja-JP" dirty="0">
                <a:solidFill>
                  <a:srgbClr val="FFFF00"/>
                </a:solidFill>
              </a:rPr>
              <a:t>) @ KEK </a:t>
            </a:r>
            <a:endParaRPr kumimoji="1" lang="ja-JP" altLang="en-US" dirty="0">
              <a:solidFill>
                <a:srgbClr val="FFFF00"/>
              </a:solidFill>
            </a:endParaRPr>
          </a:p>
        </p:txBody>
      </p:sp>
      <p:cxnSp>
        <p:nvCxnSpPr>
          <p:cNvPr id="9" name="直線矢印コネクタ 8"/>
          <p:cNvCxnSpPr/>
          <p:nvPr/>
        </p:nvCxnSpPr>
        <p:spPr>
          <a:xfrm flipH="1">
            <a:off x="8904312" y="476672"/>
            <a:ext cx="648072"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9624392" y="260648"/>
            <a:ext cx="1107996" cy="369332"/>
          </a:xfrm>
          <a:prstGeom prst="rect">
            <a:avLst/>
          </a:prstGeom>
          <a:noFill/>
        </p:spPr>
        <p:txBody>
          <a:bodyPr wrap="none" rtlCol="0">
            <a:spAutoFit/>
          </a:bodyPr>
          <a:lstStyle/>
          <a:p>
            <a:r>
              <a:rPr kumimoji="1" lang="ja-JP" altLang="en-US" dirty="0"/>
              <a:t>シールド</a:t>
            </a:r>
          </a:p>
        </p:txBody>
      </p:sp>
      <p:cxnSp>
        <p:nvCxnSpPr>
          <p:cNvPr id="12" name="直線矢印コネクタ 11"/>
          <p:cNvCxnSpPr/>
          <p:nvPr/>
        </p:nvCxnSpPr>
        <p:spPr>
          <a:xfrm flipV="1">
            <a:off x="5591944" y="4509120"/>
            <a:ext cx="936104"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4939361" y="4157257"/>
            <a:ext cx="1338828" cy="369332"/>
          </a:xfrm>
          <a:prstGeom prst="rect">
            <a:avLst/>
          </a:prstGeom>
          <a:noFill/>
        </p:spPr>
        <p:txBody>
          <a:bodyPr wrap="none" rtlCol="0">
            <a:spAutoFit/>
          </a:bodyPr>
          <a:lstStyle/>
          <a:p>
            <a:r>
              <a:rPr kumimoji="1" lang="ja-JP" altLang="en-US" dirty="0">
                <a:solidFill>
                  <a:srgbClr val="FFFF00"/>
                </a:solidFill>
              </a:rPr>
              <a:t>電子ビーム</a:t>
            </a:r>
          </a:p>
        </p:txBody>
      </p:sp>
    </p:spTree>
    <p:extLst>
      <p:ext uri="{BB962C8B-B14F-4D97-AF65-F5344CB8AC3E}">
        <p14:creationId xmlns:p14="http://schemas.microsoft.com/office/powerpoint/2010/main" val="2521740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D8A4B-B8BE-D424-54B0-78B7F8D9DE34}"/>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D67C6F-BCAB-71C2-12EB-6B0313704F0F}"/>
              </a:ext>
            </a:extLst>
          </p:cNvPr>
          <p:cNvSpPr>
            <a:spLocks noGrp="1"/>
          </p:cNvSpPr>
          <p:nvPr>
            <p:ph type="sldNum" sz="quarter" idx="4"/>
          </p:nvPr>
        </p:nvSpPr>
        <p:spPr/>
        <p:txBody>
          <a:bodyPr/>
          <a:lstStyle/>
          <a:p>
            <a:pPr algn="r"/>
            <a:fld id="{48F63A3B-78C7-47BE-AE5E-E10140E04643}" type="slidenum">
              <a:rPr lang="en-US" smtClean="0"/>
              <a:pPr algn="r"/>
              <a:t>6</a:t>
            </a:fld>
            <a:endParaRPr lang="en-US" dirty="0"/>
          </a:p>
        </p:txBody>
      </p:sp>
      <p:sp>
        <p:nvSpPr>
          <p:cNvPr id="5" name="テキスト ボックス 4">
            <a:extLst>
              <a:ext uri="{FF2B5EF4-FFF2-40B4-BE49-F238E27FC236}">
                <a16:creationId xmlns:a16="http://schemas.microsoft.com/office/drawing/2014/main" id="{F3419128-B99E-E9B7-17BE-9CFF0FFDF509}"/>
              </a:ext>
            </a:extLst>
          </p:cNvPr>
          <p:cNvSpPr txBox="1"/>
          <p:nvPr/>
        </p:nvSpPr>
        <p:spPr>
          <a:xfrm>
            <a:off x="184150" y="921626"/>
            <a:ext cx="11823700" cy="3970318"/>
          </a:xfrm>
          <a:prstGeom prst="rect">
            <a:avLst/>
          </a:prstGeom>
          <a:noFill/>
          <a:ln>
            <a:noFill/>
          </a:ln>
        </p:spPr>
        <p:txBody>
          <a:bodyPr wrap="square" rtlCol="0">
            <a:spAutoFit/>
          </a:bodyPr>
          <a:lstStyle/>
          <a:p>
            <a:r>
              <a:rPr lang="en-US" altLang="ja-JP" sz="2800" dirty="0">
                <a:latin typeface="メイリオ" panose="020B0604030504040204" pitchFamily="50" charset="-128"/>
                <a:ea typeface="メイリオ" panose="020B0604030504040204" pitchFamily="50" charset="-128"/>
                <a:cs typeface="Arial" panose="020B0604020202020204" pitchFamily="34" charset="0"/>
              </a:rPr>
              <a:t>Contents : </a:t>
            </a:r>
          </a:p>
          <a:p>
            <a:pPr marL="514350" indent="-514350">
              <a:buAutoNum type="alphaUcParenR"/>
            </a:pP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Introduction </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加速器で何をする？</a:t>
            </a:r>
          </a:p>
          <a:p>
            <a:pPr marL="514350" indent="-514350">
              <a:buAutoNum type="alphaUcParenR"/>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加速器の基礎</a:t>
            </a:r>
          </a:p>
          <a:p>
            <a:pPr marL="971550" lvl="1" indent="-514350">
              <a:buFont typeface="+mj-lt"/>
              <a:buAutoNum type="arabicPeriod"/>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加速器の簡単な歴史</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(synchrotron</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、高周波加速</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p>
          <a:p>
            <a:pPr marL="971550" lvl="1" indent="-514350">
              <a:buFont typeface="+mj-lt"/>
              <a:buAutoNum type="arabicPeriod"/>
            </a:pP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en-US" altLang="ja-JP" sz="2800" dirty="0" err="1">
                <a:latin typeface="メイリオ" panose="020B0604030504040204" pitchFamily="50" charset="-128"/>
                <a:ea typeface="メイリオ" panose="020B0604030504040204" pitchFamily="50" charset="-128"/>
                <a:cs typeface="Arial" panose="020B0604020202020204" pitchFamily="34" charset="0"/>
              </a:rPr>
              <a:t>synchrotron,linac</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を構成するもの</a:t>
            </a:r>
            <a:endParaRPr lang="en-US" altLang="ja-JP" sz="2800" dirty="0">
              <a:latin typeface="メイリオ" panose="020B0604030504040204" pitchFamily="50" charset="-128"/>
              <a:ea typeface="メイリオ" panose="020B0604030504040204" pitchFamily="50" charset="-128"/>
              <a:cs typeface="Arial" panose="020B0604020202020204" pitchFamily="34" charset="0"/>
            </a:endParaRPr>
          </a:p>
          <a:p>
            <a:pPr marL="971550" lvl="1" indent="-514350">
              <a:buFont typeface="+mj-lt"/>
              <a:buAutoNum type="arabicPeriod"/>
            </a:pPr>
            <a:r>
              <a:rPr lang="en-US" altLang="ja-JP" sz="2800" dirty="0">
                <a:latin typeface="メイリオ" panose="020B0604030504040204" pitchFamily="50" charset="-128"/>
                <a:ea typeface="メイリオ" panose="020B0604030504040204" pitchFamily="50" charset="-128"/>
                <a:cs typeface="Arial" panose="020B0604020202020204" pitchFamily="34" charset="0"/>
              </a:rPr>
              <a:t>KEK</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の加速器（高エネルギー物理の歴史、</a:t>
            </a:r>
            <a:r>
              <a:rPr lang="en-US" altLang="ja-JP" sz="2800" dirty="0">
                <a:latin typeface="メイリオ" panose="020B0604030504040204" pitchFamily="50" charset="-128"/>
                <a:ea typeface="メイリオ" panose="020B0604030504040204" pitchFamily="50" charset="-128"/>
                <a:cs typeface="Arial" panose="020B0604020202020204" pitchFamily="34" charset="0"/>
              </a:rPr>
              <a:t> KEK</a:t>
            </a:r>
            <a:r>
              <a:rPr lang="ja-JP" altLang="en-US" sz="2800" dirty="0">
                <a:latin typeface="メイリオ" panose="020B0604030504040204" pitchFamily="50" charset="-128"/>
                <a:ea typeface="メイリオ" panose="020B0604030504040204" pitchFamily="50" charset="-128"/>
                <a:cs typeface="Arial" panose="020B0604020202020204" pitchFamily="34" charset="0"/>
              </a:rPr>
              <a:t>加速器の紹介、 ）</a:t>
            </a:r>
          </a:p>
          <a:p>
            <a:pPr marL="514350" indent="-514350">
              <a:buAutoNum type="alphaUcParen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加速器最前線</a:t>
            </a:r>
          </a:p>
          <a:p>
            <a:pPr marL="971550" lvl="1" indent="-514350">
              <a:buFont typeface="Arial" panose="020B0604020202020204" pitchFamily="34" charset="0"/>
              <a:buChar char="•"/>
            </a:pP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将来のコライダー</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(ILC, FCC</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など</a:t>
            </a:r>
            <a:r>
              <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rPr>
              <a:t>と開発技術</a:t>
            </a:r>
            <a:endParaRPr lang="en-US" altLang="ja-JP" sz="2800" dirty="0">
              <a:solidFill>
                <a:schemeClr val="bg1">
                  <a:lumMod val="65000"/>
                </a:schemeClr>
              </a:solidFill>
              <a:latin typeface="メイリオ" panose="020B0604030504040204" pitchFamily="50" charset="-128"/>
              <a:ea typeface="メイリオ" panose="020B0604030504040204" pitchFamily="50" charset="-128"/>
              <a:cs typeface="Arial" panose="020B0604020202020204" pitchFamily="34" charset="0"/>
            </a:endParaRPr>
          </a:p>
        </p:txBody>
      </p:sp>
      <p:sp>
        <p:nvSpPr>
          <p:cNvPr id="2" name="タイトル 3">
            <a:extLst>
              <a:ext uri="{FF2B5EF4-FFF2-40B4-BE49-F238E27FC236}">
                <a16:creationId xmlns:a16="http://schemas.microsoft.com/office/drawing/2014/main" id="{9CD1AC61-41F2-CC1A-0D6D-2DDFFE4DD995}"/>
              </a:ext>
            </a:extLst>
          </p:cNvPr>
          <p:cNvSpPr txBox="1">
            <a:spLocks/>
          </p:cNvSpPr>
          <p:nvPr/>
        </p:nvSpPr>
        <p:spPr>
          <a:xfrm>
            <a:off x="838200" y="225425"/>
            <a:ext cx="10515600" cy="892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dirty="0">
                <a:latin typeface="Arial" panose="020B0604020202020204" pitchFamily="34" charset="0"/>
                <a:cs typeface="Arial" panose="020B0604020202020204" pitchFamily="34" charset="0"/>
              </a:rPr>
              <a:t>(A)</a:t>
            </a:r>
            <a:endParaRPr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9621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69" name="直線コネクタ 5168">
            <a:extLst>
              <a:ext uri="{FF2B5EF4-FFF2-40B4-BE49-F238E27FC236}">
                <a16:creationId xmlns:a16="http://schemas.microsoft.com/office/drawing/2014/main" id="{6CA3C104-5A5F-0DD4-0837-708EF89B4DED}"/>
              </a:ext>
            </a:extLst>
          </p:cNvPr>
          <p:cNvCxnSpPr/>
          <p:nvPr/>
        </p:nvCxnSpPr>
        <p:spPr>
          <a:xfrm>
            <a:off x="5949950" y="436564"/>
            <a:ext cx="57150" cy="63976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6147" name="図 3">
            <a:extLst>
              <a:ext uri="{FF2B5EF4-FFF2-40B4-BE49-F238E27FC236}">
                <a16:creationId xmlns:a16="http://schemas.microsoft.com/office/drawing/2014/main" id="{91E7AAEB-4DD5-78BB-9E11-AC7227D7B7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3989" y="981075"/>
            <a:ext cx="154463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タイトル 1">
            <a:extLst>
              <a:ext uri="{FF2B5EF4-FFF2-40B4-BE49-F238E27FC236}">
                <a16:creationId xmlns:a16="http://schemas.microsoft.com/office/drawing/2014/main" id="{9E520FC3-A139-74F0-DD97-3F3022DC2BE7}"/>
              </a:ext>
            </a:extLst>
          </p:cNvPr>
          <p:cNvSpPr>
            <a:spLocks noGrp="1"/>
          </p:cNvSpPr>
          <p:nvPr>
            <p:ph type="title"/>
          </p:nvPr>
        </p:nvSpPr>
        <p:spPr>
          <a:xfrm>
            <a:off x="3489325" y="1589"/>
            <a:ext cx="5319713" cy="500062"/>
          </a:xfrm>
        </p:spPr>
        <p:txBody>
          <a:bodyPr>
            <a:noAutofit/>
          </a:bodyPr>
          <a:lstStyle/>
          <a:p>
            <a:r>
              <a:rPr lang="ja-JP" altLang="en-US" sz="2000" dirty="0">
                <a:latin typeface="メイリオ" panose="020B0604030504040204" pitchFamily="50" charset="-128"/>
                <a:ea typeface="メイリオ" panose="020B0604030504040204" pitchFamily="50" charset="-128"/>
              </a:rPr>
              <a:t>粒子を加速する加速器とは？</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高周波加速）</a:t>
            </a:r>
          </a:p>
        </p:txBody>
      </p:sp>
      <p:sp>
        <p:nvSpPr>
          <p:cNvPr id="6149" name="スライド番号プレースホルダー 4">
            <a:extLst>
              <a:ext uri="{FF2B5EF4-FFF2-40B4-BE49-F238E27FC236}">
                <a16:creationId xmlns:a16="http://schemas.microsoft.com/office/drawing/2014/main" id="{BCC01DBF-1C28-AAAA-C43C-BBCB79793B6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6A14F59-D89E-4F10-84DB-69A29B0C16E1}" type="slidenum">
              <a:rPr lang="en-US" altLang="ja-JP" sz="1400"/>
              <a:pPr>
                <a:spcBef>
                  <a:spcPct val="0"/>
                </a:spcBef>
                <a:buFontTx/>
                <a:buNone/>
              </a:pPr>
              <a:t>7</a:t>
            </a:fld>
            <a:endParaRPr lang="en-US" altLang="ja-JP" sz="1400"/>
          </a:p>
        </p:txBody>
      </p:sp>
      <p:grpSp>
        <p:nvGrpSpPr>
          <p:cNvPr id="6150" name="グループ化 50">
            <a:extLst>
              <a:ext uri="{FF2B5EF4-FFF2-40B4-BE49-F238E27FC236}">
                <a16:creationId xmlns:a16="http://schemas.microsoft.com/office/drawing/2014/main" id="{888B7A0B-F458-C227-5B8D-8C898C49D221}"/>
              </a:ext>
            </a:extLst>
          </p:cNvPr>
          <p:cNvGrpSpPr>
            <a:grpSpLocks/>
          </p:cNvGrpSpPr>
          <p:nvPr/>
        </p:nvGrpSpPr>
        <p:grpSpPr bwMode="auto">
          <a:xfrm>
            <a:off x="1984375" y="1306513"/>
            <a:ext cx="3309938" cy="3714750"/>
            <a:chOff x="4935241" y="2175693"/>
            <a:chExt cx="3309074" cy="3713643"/>
          </a:xfrm>
        </p:grpSpPr>
        <p:cxnSp>
          <p:nvCxnSpPr>
            <p:cNvPr id="9" name="直線コネクタ 8">
              <a:extLst>
                <a:ext uri="{FF2B5EF4-FFF2-40B4-BE49-F238E27FC236}">
                  <a16:creationId xmlns:a16="http://schemas.microsoft.com/office/drawing/2014/main" id="{A8EA5C44-D9A0-541F-460E-9C628C0C1851}"/>
                </a:ext>
              </a:extLst>
            </p:cNvPr>
            <p:cNvCxnSpPr/>
            <p:nvPr/>
          </p:nvCxnSpPr>
          <p:spPr>
            <a:xfrm>
              <a:off x="5363754" y="3316765"/>
              <a:ext cx="0" cy="241545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平行四辺形 1">
              <a:extLst>
                <a:ext uri="{FF2B5EF4-FFF2-40B4-BE49-F238E27FC236}">
                  <a16:creationId xmlns:a16="http://schemas.microsoft.com/office/drawing/2014/main" id="{DF6410E8-E80E-5F35-45B5-6AE3B44F1CC4}"/>
                </a:ext>
              </a:extLst>
            </p:cNvPr>
            <p:cNvSpPr/>
            <p:nvPr/>
          </p:nvSpPr>
          <p:spPr>
            <a:xfrm rot="5400000" flipV="1">
              <a:off x="4990029" y="3055689"/>
              <a:ext cx="1799689" cy="531674"/>
            </a:xfrm>
            <a:prstGeom prst="parallelogram">
              <a:avLst>
                <a:gd name="adj" fmla="val 76801"/>
              </a:avLst>
            </a:prstGeom>
            <a:solidFill>
              <a:schemeClr val="accent3">
                <a:lumMod val="9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 name="平行四辺形 7">
              <a:extLst>
                <a:ext uri="{FF2B5EF4-FFF2-40B4-BE49-F238E27FC236}">
                  <a16:creationId xmlns:a16="http://schemas.microsoft.com/office/drawing/2014/main" id="{736962F2-93A9-29EA-CC0A-8907494069A5}"/>
                </a:ext>
              </a:extLst>
            </p:cNvPr>
            <p:cNvSpPr/>
            <p:nvPr/>
          </p:nvSpPr>
          <p:spPr>
            <a:xfrm rot="5400000" flipV="1">
              <a:off x="6720745" y="3054896"/>
              <a:ext cx="1799689" cy="533261"/>
            </a:xfrm>
            <a:prstGeom prst="parallelogram">
              <a:avLst>
                <a:gd name="adj" fmla="val 76801"/>
              </a:avLst>
            </a:prstGeom>
            <a:solidFill>
              <a:schemeClr val="accent3">
                <a:lumMod val="9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フリーフォーム 5">
              <a:extLst>
                <a:ext uri="{FF2B5EF4-FFF2-40B4-BE49-F238E27FC236}">
                  <a16:creationId xmlns:a16="http://schemas.microsoft.com/office/drawing/2014/main" id="{FDB68A9A-03D7-E153-E95D-367BEFB918C3}"/>
                </a:ext>
              </a:extLst>
            </p:cNvPr>
            <p:cNvSpPr/>
            <p:nvPr/>
          </p:nvSpPr>
          <p:spPr>
            <a:xfrm>
              <a:off x="6208084" y="3005708"/>
              <a:ext cx="580873" cy="99983"/>
            </a:xfrm>
            <a:custGeom>
              <a:avLst/>
              <a:gdLst>
                <a:gd name="connsiteX0" fmla="*/ 0 w 851770"/>
                <a:gd name="connsiteY0" fmla="*/ 0 h 100209"/>
                <a:gd name="connsiteX1" fmla="*/ 551145 w 851770"/>
                <a:gd name="connsiteY1" fmla="*/ 37578 h 100209"/>
                <a:gd name="connsiteX2" fmla="*/ 851770 w 851770"/>
                <a:gd name="connsiteY2" fmla="*/ 100209 h 100209"/>
                <a:gd name="connsiteX3" fmla="*/ 851770 w 851770"/>
                <a:gd name="connsiteY3" fmla="*/ 100209 h 100209"/>
                <a:gd name="connsiteX4" fmla="*/ 814192 w 851770"/>
                <a:gd name="connsiteY4" fmla="*/ 75157 h 100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770" h="100209">
                  <a:moveTo>
                    <a:pt x="0" y="0"/>
                  </a:moveTo>
                  <a:cubicBezTo>
                    <a:pt x="204591" y="10438"/>
                    <a:pt x="409183" y="20877"/>
                    <a:pt x="551145" y="37578"/>
                  </a:cubicBezTo>
                  <a:cubicBezTo>
                    <a:pt x="693107" y="54280"/>
                    <a:pt x="851770" y="100209"/>
                    <a:pt x="851770" y="100209"/>
                  </a:cubicBezTo>
                  <a:lnTo>
                    <a:pt x="851770" y="100209"/>
                  </a:lnTo>
                  <a:lnTo>
                    <a:pt x="814192" y="751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フリーフォーム 9">
              <a:extLst>
                <a:ext uri="{FF2B5EF4-FFF2-40B4-BE49-F238E27FC236}">
                  <a16:creationId xmlns:a16="http://schemas.microsoft.com/office/drawing/2014/main" id="{0DDDD914-38F4-9330-9FEA-36B3B3843596}"/>
                </a:ext>
              </a:extLst>
            </p:cNvPr>
            <p:cNvSpPr/>
            <p:nvPr/>
          </p:nvSpPr>
          <p:spPr>
            <a:xfrm>
              <a:off x="6181104" y="3186629"/>
              <a:ext cx="631660" cy="46024"/>
            </a:xfrm>
            <a:custGeom>
              <a:avLst/>
              <a:gdLst>
                <a:gd name="connsiteX0" fmla="*/ 0 w 839244"/>
                <a:gd name="connsiteY0" fmla="*/ 0 h 12526"/>
                <a:gd name="connsiteX1" fmla="*/ 839244 w 839244"/>
                <a:gd name="connsiteY1" fmla="*/ 12526 h 12526"/>
                <a:gd name="connsiteX2" fmla="*/ 839244 w 839244"/>
                <a:gd name="connsiteY2" fmla="*/ 12526 h 12526"/>
              </a:gdLst>
              <a:ahLst/>
              <a:cxnLst>
                <a:cxn ang="0">
                  <a:pos x="connsiteX0" y="connsiteY0"/>
                </a:cxn>
                <a:cxn ang="0">
                  <a:pos x="connsiteX1" y="connsiteY1"/>
                </a:cxn>
                <a:cxn ang="0">
                  <a:pos x="connsiteX2" y="connsiteY2"/>
                </a:cxn>
              </a:cxnLst>
              <a:rect l="l" t="t" r="r" b="b"/>
              <a:pathLst>
                <a:path w="839244" h="12526">
                  <a:moveTo>
                    <a:pt x="0" y="0"/>
                  </a:moveTo>
                  <a:lnTo>
                    <a:pt x="839244" y="12526"/>
                  </a:lnTo>
                  <a:lnTo>
                    <a:pt x="839244" y="1252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フリーフォーム 11">
              <a:extLst>
                <a:ext uri="{FF2B5EF4-FFF2-40B4-BE49-F238E27FC236}">
                  <a16:creationId xmlns:a16="http://schemas.microsoft.com/office/drawing/2014/main" id="{32C19376-1F26-3F70-009B-0FBF37DEF4CC}"/>
                </a:ext>
              </a:extLst>
            </p:cNvPr>
            <p:cNvSpPr/>
            <p:nvPr/>
          </p:nvSpPr>
          <p:spPr>
            <a:xfrm>
              <a:off x="6127143" y="3361202"/>
              <a:ext cx="660228" cy="99983"/>
            </a:xfrm>
            <a:custGeom>
              <a:avLst/>
              <a:gdLst>
                <a:gd name="connsiteX0" fmla="*/ 0 w 851770"/>
                <a:gd name="connsiteY0" fmla="*/ 100208 h 100208"/>
                <a:gd name="connsiteX1" fmla="*/ 488515 w 851770"/>
                <a:gd name="connsiteY1" fmla="*/ 62630 h 100208"/>
                <a:gd name="connsiteX2" fmla="*/ 851770 w 851770"/>
                <a:gd name="connsiteY2" fmla="*/ 0 h 100208"/>
              </a:gdLst>
              <a:ahLst/>
              <a:cxnLst>
                <a:cxn ang="0">
                  <a:pos x="connsiteX0" y="connsiteY0"/>
                </a:cxn>
                <a:cxn ang="0">
                  <a:pos x="connsiteX1" y="connsiteY1"/>
                </a:cxn>
                <a:cxn ang="0">
                  <a:pos x="connsiteX2" y="connsiteY2"/>
                </a:cxn>
              </a:cxnLst>
              <a:rect l="l" t="t" r="r" b="b"/>
              <a:pathLst>
                <a:path w="851770" h="100208">
                  <a:moveTo>
                    <a:pt x="0" y="100208"/>
                  </a:moveTo>
                  <a:cubicBezTo>
                    <a:pt x="173276" y="89769"/>
                    <a:pt x="346553" y="79331"/>
                    <a:pt x="488515" y="62630"/>
                  </a:cubicBezTo>
                  <a:cubicBezTo>
                    <a:pt x="630477" y="45929"/>
                    <a:pt x="741123" y="22964"/>
                    <a:pt x="85177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円/楕円 12">
              <a:extLst>
                <a:ext uri="{FF2B5EF4-FFF2-40B4-BE49-F238E27FC236}">
                  <a16:creationId xmlns:a16="http://schemas.microsoft.com/office/drawing/2014/main" id="{52849E02-7691-532B-ADA2-0FA5184DF895}"/>
                </a:ext>
              </a:extLst>
            </p:cNvPr>
            <p:cNvSpPr/>
            <p:nvPr/>
          </p:nvSpPr>
          <p:spPr>
            <a:xfrm>
              <a:off x="6812764" y="3105691"/>
              <a:ext cx="352333" cy="3554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6184" name="テキスト ボックス 13">
              <a:extLst>
                <a:ext uri="{FF2B5EF4-FFF2-40B4-BE49-F238E27FC236}">
                  <a16:creationId xmlns:a16="http://schemas.microsoft.com/office/drawing/2014/main" id="{3FA19735-7D98-27AF-C228-576778B67E16}"/>
                </a:ext>
              </a:extLst>
            </p:cNvPr>
            <p:cNvSpPr txBox="1">
              <a:spLocks noChangeArrowheads="1"/>
            </p:cNvSpPr>
            <p:nvPr/>
          </p:nvSpPr>
          <p:spPr bwMode="auto">
            <a:xfrm>
              <a:off x="5676900" y="2897188"/>
              <a:ext cx="261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85" name="テキスト ボックス 17">
              <a:extLst>
                <a:ext uri="{FF2B5EF4-FFF2-40B4-BE49-F238E27FC236}">
                  <a16:creationId xmlns:a16="http://schemas.microsoft.com/office/drawing/2014/main" id="{96CD2A87-BC71-F6EA-A0D4-B1AC309A83C4}"/>
                </a:ext>
              </a:extLst>
            </p:cNvPr>
            <p:cNvSpPr txBox="1">
              <a:spLocks noChangeArrowheads="1"/>
            </p:cNvSpPr>
            <p:nvPr/>
          </p:nvSpPr>
          <p:spPr bwMode="auto">
            <a:xfrm>
              <a:off x="5676900" y="3316288"/>
              <a:ext cx="261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86" name="テキスト ボックス 18">
              <a:extLst>
                <a:ext uri="{FF2B5EF4-FFF2-40B4-BE49-F238E27FC236}">
                  <a16:creationId xmlns:a16="http://schemas.microsoft.com/office/drawing/2014/main" id="{9B827245-72D1-8F4F-5BD8-7069F1B79C05}"/>
                </a:ext>
              </a:extLst>
            </p:cNvPr>
            <p:cNvSpPr txBox="1">
              <a:spLocks noChangeArrowheads="1"/>
            </p:cNvSpPr>
            <p:nvPr/>
          </p:nvSpPr>
          <p:spPr bwMode="auto">
            <a:xfrm>
              <a:off x="5691188" y="3616325"/>
              <a:ext cx="261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87" name="テキスト ボックス 19">
              <a:extLst>
                <a:ext uri="{FF2B5EF4-FFF2-40B4-BE49-F238E27FC236}">
                  <a16:creationId xmlns:a16="http://schemas.microsoft.com/office/drawing/2014/main" id="{D91E2FEB-F9F3-D548-2EE1-32D52FD135D9}"/>
                </a:ext>
              </a:extLst>
            </p:cNvPr>
            <p:cNvSpPr txBox="1">
              <a:spLocks noChangeArrowheads="1"/>
            </p:cNvSpPr>
            <p:nvPr/>
          </p:nvSpPr>
          <p:spPr bwMode="auto">
            <a:xfrm>
              <a:off x="5880100" y="3430588"/>
              <a:ext cx="261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88" name="テキスト ボックス 20">
              <a:extLst>
                <a:ext uri="{FF2B5EF4-FFF2-40B4-BE49-F238E27FC236}">
                  <a16:creationId xmlns:a16="http://schemas.microsoft.com/office/drawing/2014/main" id="{4AA3DF4A-DC2E-5D4D-45D9-048BAE3D2821}"/>
                </a:ext>
              </a:extLst>
            </p:cNvPr>
            <p:cNvSpPr txBox="1">
              <a:spLocks noChangeArrowheads="1"/>
            </p:cNvSpPr>
            <p:nvPr/>
          </p:nvSpPr>
          <p:spPr bwMode="auto">
            <a:xfrm>
              <a:off x="5921375" y="2911475"/>
              <a:ext cx="26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89" name="テキスト ボックス 14">
              <a:extLst>
                <a:ext uri="{FF2B5EF4-FFF2-40B4-BE49-F238E27FC236}">
                  <a16:creationId xmlns:a16="http://schemas.microsoft.com/office/drawing/2014/main" id="{CAE41F23-16FB-DA4C-7B38-2A36E27C793A}"/>
                </a:ext>
              </a:extLst>
            </p:cNvPr>
            <p:cNvSpPr txBox="1">
              <a:spLocks noChangeArrowheads="1"/>
            </p:cNvSpPr>
            <p:nvPr/>
          </p:nvSpPr>
          <p:spPr bwMode="auto">
            <a:xfrm>
              <a:off x="7566025" y="2735263"/>
              <a:ext cx="320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90" name="テキスト ボックス 22">
              <a:extLst>
                <a:ext uri="{FF2B5EF4-FFF2-40B4-BE49-F238E27FC236}">
                  <a16:creationId xmlns:a16="http://schemas.microsoft.com/office/drawing/2014/main" id="{BD52E630-AE7F-540C-5561-A0B3091C31AA}"/>
                </a:ext>
              </a:extLst>
            </p:cNvPr>
            <p:cNvSpPr txBox="1">
              <a:spLocks noChangeArrowheads="1"/>
            </p:cNvSpPr>
            <p:nvPr/>
          </p:nvSpPr>
          <p:spPr bwMode="auto">
            <a:xfrm>
              <a:off x="7377113" y="2990850"/>
              <a:ext cx="3190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91" name="テキスト ボックス 23">
              <a:extLst>
                <a:ext uri="{FF2B5EF4-FFF2-40B4-BE49-F238E27FC236}">
                  <a16:creationId xmlns:a16="http://schemas.microsoft.com/office/drawing/2014/main" id="{E2763325-79BB-F1D0-F7B1-239CB737D44C}"/>
                </a:ext>
              </a:extLst>
            </p:cNvPr>
            <p:cNvSpPr txBox="1">
              <a:spLocks noChangeArrowheads="1"/>
            </p:cNvSpPr>
            <p:nvPr/>
          </p:nvSpPr>
          <p:spPr bwMode="auto">
            <a:xfrm>
              <a:off x="7566025" y="3305175"/>
              <a:ext cx="32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92" name="テキスト ボックス 24">
              <a:extLst>
                <a:ext uri="{FF2B5EF4-FFF2-40B4-BE49-F238E27FC236}">
                  <a16:creationId xmlns:a16="http://schemas.microsoft.com/office/drawing/2014/main" id="{B2FA217B-2182-0428-EE73-BBED91CED0DD}"/>
                </a:ext>
              </a:extLst>
            </p:cNvPr>
            <p:cNvSpPr txBox="1">
              <a:spLocks noChangeArrowheads="1"/>
            </p:cNvSpPr>
            <p:nvPr/>
          </p:nvSpPr>
          <p:spPr bwMode="auto">
            <a:xfrm>
              <a:off x="7351713" y="3446463"/>
              <a:ext cx="319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193" name="テキスト ボックス 25">
              <a:extLst>
                <a:ext uri="{FF2B5EF4-FFF2-40B4-BE49-F238E27FC236}">
                  <a16:creationId xmlns:a16="http://schemas.microsoft.com/office/drawing/2014/main" id="{72568B29-23DA-8FD0-373B-30E9C81990AD}"/>
                </a:ext>
              </a:extLst>
            </p:cNvPr>
            <p:cNvSpPr txBox="1">
              <a:spLocks noChangeArrowheads="1"/>
            </p:cNvSpPr>
            <p:nvPr/>
          </p:nvSpPr>
          <p:spPr bwMode="auto">
            <a:xfrm>
              <a:off x="7504113" y="3598863"/>
              <a:ext cx="319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cxnSp>
          <p:nvCxnSpPr>
            <p:cNvPr id="27" name="直線コネクタ 26">
              <a:extLst>
                <a:ext uri="{FF2B5EF4-FFF2-40B4-BE49-F238E27FC236}">
                  <a16:creationId xmlns:a16="http://schemas.microsoft.com/office/drawing/2014/main" id="{49227841-F61F-52C2-C7CF-599257A28778}"/>
                </a:ext>
              </a:extLst>
            </p:cNvPr>
            <p:cNvCxnSpPr>
              <a:endCxn id="2" idx="0"/>
            </p:cNvCxnSpPr>
            <p:nvPr/>
          </p:nvCxnSpPr>
          <p:spPr>
            <a:xfrm>
              <a:off x="5363754" y="3316765"/>
              <a:ext cx="260282" cy="476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1A91FB86-FF5B-37B2-42CF-6887E50DC48E}"/>
                </a:ext>
              </a:extLst>
            </p:cNvPr>
            <p:cNvCxnSpPr/>
            <p:nvPr/>
          </p:nvCxnSpPr>
          <p:spPr>
            <a:xfrm>
              <a:off x="7650745" y="3318352"/>
              <a:ext cx="593570" cy="634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043AEF50-EEC8-73B4-6EFA-3E069238B9EE}"/>
                </a:ext>
              </a:extLst>
            </p:cNvPr>
            <p:cNvCxnSpPr/>
            <p:nvPr/>
          </p:nvCxnSpPr>
          <p:spPr>
            <a:xfrm>
              <a:off x="8239553" y="3305656"/>
              <a:ext cx="0" cy="179334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DF1D6F1-5C7F-1328-5881-AD273A012490}"/>
                </a:ext>
              </a:extLst>
            </p:cNvPr>
            <p:cNvCxnSpPr/>
            <p:nvPr/>
          </p:nvCxnSpPr>
          <p:spPr>
            <a:xfrm flipV="1">
              <a:off x="6274741" y="4741915"/>
              <a:ext cx="1077632" cy="317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54BDCADB-610C-87C0-CEDC-474AEF2063B9}"/>
                </a:ext>
              </a:extLst>
            </p:cNvPr>
            <p:cNvCxnSpPr/>
            <p:nvPr/>
          </p:nvCxnSpPr>
          <p:spPr>
            <a:xfrm flipV="1">
              <a:off x="6274741" y="5413228"/>
              <a:ext cx="1077632" cy="317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DAF68029-7A49-D3F8-F777-0F07247A2318}"/>
                </a:ext>
              </a:extLst>
            </p:cNvPr>
            <p:cNvCxnSpPr/>
            <p:nvPr/>
          </p:nvCxnSpPr>
          <p:spPr>
            <a:xfrm flipV="1">
              <a:off x="6274741" y="4732393"/>
              <a:ext cx="0" cy="6697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A4FEB6ED-B911-ED75-1CE8-46DCD25C4D05}"/>
                </a:ext>
              </a:extLst>
            </p:cNvPr>
            <p:cNvCxnSpPr/>
            <p:nvPr/>
          </p:nvCxnSpPr>
          <p:spPr>
            <a:xfrm flipV="1">
              <a:off x="7352373" y="4732393"/>
              <a:ext cx="1587" cy="2428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9C7DC9EF-53B0-8500-5A95-B4E48C64BBCF}"/>
                </a:ext>
              </a:extLst>
            </p:cNvPr>
            <p:cNvCxnSpPr/>
            <p:nvPr/>
          </p:nvCxnSpPr>
          <p:spPr>
            <a:xfrm flipH="1" flipV="1">
              <a:off x="7352373" y="5249764"/>
              <a:ext cx="1587" cy="1634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B0850941-9182-184F-9558-D51604870D5E}"/>
                </a:ext>
              </a:extLst>
            </p:cNvPr>
            <p:cNvCxnSpPr/>
            <p:nvPr/>
          </p:nvCxnSpPr>
          <p:spPr>
            <a:xfrm flipV="1">
              <a:off x="7544410" y="4976795"/>
              <a:ext cx="3174" cy="2428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F359756C-478C-704E-BCE7-46FE451296DE}"/>
                </a:ext>
              </a:extLst>
            </p:cNvPr>
            <p:cNvCxnSpPr/>
            <p:nvPr/>
          </p:nvCxnSpPr>
          <p:spPr>
            <a:xfrm flipH="1" flipV="1">
              <a:off x="7350785" y="4975208"/>
              <a:ext cx="215844" cy="95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7077D008-CDA5-4724-A5CA-871CFEB2186F}"/>
                </a:ext>
              </a:extLst>
            </p:cNvPr>
            <p:cNvCxnSpPr/>
            <p:nvPr/>
          </p:nvCxnSpPr>
          <p:spPr>
            <a:xfrm flipH="1" flipV="1">
              <a:off x="7350785" y="5222785"/>
              <a:ext cx="215844" cy="95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D04F8C95-1DCC-81AE-6611-6999F4B9519C}"/>
                </a:ext>
              </a:extLst>
            </p:cNvPr>
            <p:cNvCxnSpPr/>
            <p:nvPr/>
          </p:nvCxnSpPr>
          <p:spPr>
            <a:xfrm>
              <a:off x="5360580" y="5098997"/>
              <a:ext cx="91416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0DB86D5D-FD2A-C629-0F58-A4F2CF250647}"/>
                </a:ext>
              </a:extLst>
            </p:cNvPr>
            <p:cNvCxnSpPr/>
            <p:nvPr/>
          </p:nvCxnSpPr>
          <p:spPr>
            <a:xfrm>
              <a:off x="7536475" y="5095823"/>
              <a:ext cx="701492" cy="634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D7BB506B-1D6D-6FAD-9761-1D304815719C}"/>
                </a:ext>
              </a:extLst>
            </p:cNvPr>
            <p:cNvCxnSpPr/>
            <p:nvPr/>
          </p:nvCxnSpPr>
          <p:spPr>
            <a:xfrm>
              <a:off x="4935241" y="5732220"/>
              <a:ext cx="91416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2E1B5292-DD06-333A-5D54-D8B8BF825DD6}"/>
                </a:ext>
              </a:extLst>
            </p:cNvPr>
            <p:cNvCxnSpPr/>
            <p:nvPr/>
          </p:nvCxnSpPr>
          <p:spPr>
            <a:xfrm>
              <a:off x="5039989" y="5805223"/>
              <a:ext cx="65070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A7599A07-C50C-F43A-6FA8-64A45E78E639}"/>
                </a:ext>
              </a:extLst>
            </p:cNvPr>
            <p:cNvCxnSpPr/>
            <p:nvPr/>
          </p:nvCxnSpPr>
          <p:spPr>
            <a:xfrm>
              <a:off x="5155846" y="5876640"/>
              <a:ext cx="468190" cy="1269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EA5813A8-574B-F9F3-FE62-A7DB9A1E08F9}"/>
                </a:ext>
              </a:extLst>
            </p:cNvPr>
            <p:cNvCxnSpPr/>
            <p:nvPr/>
          </p:nvCxnSpPr>
          <p:spPr>
            <a:xfrm>
              <a:off x="6552482" y="2518491"/>
              <a:ext cx="260282" cy="47293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11" name="テキスト ボックス 42">
              <a:extLst>
                <a:ext uri="{FF2B5EF4-FFF2-40B4-BE49-F238E27FC236}">
                  <a16:creationId xmlns:a16="http://schemas.microsoft.com/office/drawing/2014/main" id="{DC6BBCD6-8EE0-C040-A43C-98180017FCBD}"/>
                </a:ext>
              </a:extLst>
            </p:cNvPr>
            <p:cNvSpPr txBox="1">
              <a:spLocks noChangeArrowheads="1"/>
            </p:cNvSpPr>
            <p:nvPr/>
          </p:nvSpPr>
          <p:spPr bwMode="auto">
            <a:xfrm>
              <a:off x="6483583" y="4937343"/>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1.5V</a:t>
              </a:r>
              <a:endParaRPr lang="ja-JP" altLang="en-US" sz="1800"/>
            </a:p>
          </p:txBody>
        </p:sp>
        <p:sp>
          <p:nvSpPr>
            <p:cNvPr id="6212" name="テキスト ボックス 46">
              <a:extLst>
                <a:ext uri="{FF2B5EF4-FFF2-40B4-BE49-F238E27FC236}">
                  <a16:creationId xmlns:a16="http://schemas.microsoft.com/office/drawing/2014/main" id="{3D17BFD0-8BAF-97FC-342A-77E6DF05365F}"/>
                </a:ext>
              </a:extLst>
            </p:cNvPr>
            <p:cNvSpPr txBox="1">
              <a:spLocks noChangeArrowheads="1"/>
            </p:cNvSpPr>
            <p:nvPr/>
          </p:nvSpPr>
          <p:spPr bwMode="auto">
            <a:xfrm>
              <a:off x="6244371" y="2175693"/>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電子</a:t>
              </a:r>
            </a:p>
          </p:txBody>
        </p:sp>
        <p:sp>
          <p:nvSpPr>
            <p:cNvPr id="6213" name="テキスト ボックス 22">
              <a:extLst>
                <a:ext uri="{FF2B5EF4-FFF2-40B4-BE49-F238E27FC236}">
                  <a16:creationId xmlns:a16="http://schemas.microsoft.com/office/drawing/2014/main" id="{21903D71-02DE-97CC-C94F-51E4F548C0AC}"/>
                </a:ext>
              </a:extLst>
            </p:cNvPr>
            <p:cNvSpPr txBox="1">
              <a:spLocks noChangeArrowheads="1"/>
            </p:cNvSpPr>
            <p:nvPr/>
          </p:nvSpPr>
          <p:spPr bwMode="auto">
            <a:xfrm>
              <a:off x="7298969" y="4901960"/>
              <a:ext cx="3190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214" name="テキスト ボックス 22">
              <a:extLst>
                <a:ext uri="{FF2B5EF4-FFF2-40B4-BE49-F238E27FC236}">
                  <a16:creationId xmlns:a16="http://schemas.microsoft.com/office/drawing/2014/main" id="{FE661FB5-C5F6-04A3-F484-0DA900CBB071}"/>
                </a:ext>
              </a:extLst>
            </p:cNvPr>
            <p:cNvSpPr txBox="1">
              <a:spLocks noChangeArrowheads="1"/>
            </p:cNvSpPr>
            <p:nvPr/>
          </p:nvSpPr>
          <p:spPr bwMode="auto">
            <a:xfrm>
              <a:off x="6267028" y="4901960"/>
              <a:ext cx="2616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a:t>-</a:t>
              </a:r>
              <a:endParaRPr lang="ja-JP" altLang="en-US" sz="1800"/>
            </a:p>
          </p:txBody>
        </p:sp>
        <p:sp>
          <p:nvSpPr>
            <p:cNvPr id="6215" name="テキスト ボックス 49">
              <a:extLst>
                <a:ext uri="{FF2B5EF4-FFF2-40B4-BE49-F238E27FC236}">
                  <a16:creationId xmlns:a16="http://schemas.microsoft.com/office/drawing/2014/main" id="{B1053A12-47E1-D677-649B-1FC7AEC2071C}"/>
                </a:ext>
              </a:extLst>
            </p:cNvPr>
            <p:cNvSpPr txBox="1">
              <a:spLocks noChangeArrowheads="1"/>
            </p:cNvSpPr>
            <p:nvPr/>
          </p:nvSpPr>
          <p:spPr bwMode="auto">
            <a:xfrm>
              <a:off x="5419265" y="4319076"/>
              <a:ext cx="2764778"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a:t>
              </a:r>
              <a:r>
                <a:rPr lang="en-US" altLang="ja-JP" sz="1800"/>
                <a:t>1.5eV</a:t>
              </a:r>
              <a:r>
                <a:rPr lang="ja-JP" altLang="en-US" sz="1800"/>
                <a:t>」に加速される電子</a:t>
              </a:r>
              <a:endParaRPr lang="en-US" altLang="ja-JP" sz="1800"/>
            </a:p>
          </p:txBody>
        </p:sp>
      </p:grpSp>
      <p:sp>
        <p:nvSpPr>
          <p:cNvPr id="6151" name="テキスト ボックス 51">
            <a:extLst>
              <a:ext uri="{FF2B5EF4-FFF2-40B4-BE49-F238E27FC236}">
                <a16:creationId xmlns:a16="http://schemas.microsoft.com/office/drawing/2014/main" id="{45CC2BE3-D957-9DCD-49D1-DEA4B82531CA}"/>
              </a:ext>
            </a:extLst>
          </p:cNvPr>
          <p:cNvSpPr txBox="1">
            <a:spLocks noChangeArrowheads="1"/>
          </p:cNvSpPr>
          <p:nvPr/>
        </p:nvSpPr>
        <p:spPr bwMode="auto">
          <a:xfrm>
            <a:off x="2085975" y="5226051"/>
            <a:ext cx="3709988" cy="6461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a:solidFill>
                  <a:srgbClr val="FF0000"/>
                </a:solidFill>
              </a:rPr>
              <a:t>静電加速器</a:t>
            </a:r>
            <a:endParaRPr lang="en-US" altLang="ja-JP" sz="1800" b="1" u="sng">
              <a:solidFill>
                <a:srgbClr val="FF0000"/>
              </a:solidFill>
            </a:endParaRPr>
          </a:p>
          <a:p>
            <a:pPr>
              <a:spcBef>
                <a:spcPct val="0"/>
              </a:spcBef>
              <a:buFontTx/>
              <a:buNone/>
            </a:pPr>
            <a:r>
              <a:rPr lang="ja-JP" altLang="en-US" sz="1800"/>
              <a:t>定電圧（電池）で電圧をかけて加速。</a:t>
            </a:r>
          </a:p>
        </p:txBody>
      </p:sp>
      <p:sp>
        <p:nvSpPr>
          <p:cNvPr id="6152" name="テキスト ボックス 56">
            <a:extLst>
              <a:ext uri="{FF2B5EF4-FFF2-40B4-BE49-F238E27FC236}">
                <a16:creationId xmlns:a16="http://schemas.microsoft.com/office/drawing/2014/main" id="{23C7EFB0-82D6-57E7-271B-8861DEE01ACA}"/>
              </a:ext>
            </a:extLst>
          </p:cNvPr>
          <p:cNvSpPr txBox="1">
            <a:spLocks noChangeArrowheads="1"/>
          </p:cNvSpPr>
          <p:nvPr/>
        </p:nvSpPr>
        <p:spPr bwMode="auto">
          <a:xfrm>
            <a:off x="2044700" y="6084888"/>
            <a:ext cx="3690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高電圧では放電が起こり（持続し）、</a:t>
            </a:r>
            <a:endParaRPr lang="en-US" altLang="ja-JP" sz="1800"/>
          </a:p>
          <a:p>
            <a:pPr>
              <a:spcBef>
                <a:spcPct val="0"/>
              </a:spcBef>
              <a:buFontTx/>
              <a:buNone/>
            </a:pPr>
            <a:r>
              <a:rPr lang="en-US" altLang="ja-JP" sz="1800"/>
              <a:t>0.8MV</a:t>
            </a:r>
            <a:r>
              <a:rPr lang="ja-JP" altLang="en-US" sz="1800"/>
              <a:t>程度で制限される。</a:t>
            </a:r>
          </a:p>
        </p:txBody>
      </p:sp>
      <p:sp>
        <p:nvSpPr>
          <p:cNvPr id="58" name="右矢印 57">
            <a:extLst>
              <a:ext uri="{FF2B5EF4-FFF2-40B4-BE49-F238E27FC236}">
                <a16:creationId xmlns:a16="http://schemas.microsoft.com/office/drawing/2014/main" id="{E3F11486-472F-7A28-603D-11172C17436A}"/>
              </a:ext>
            </a:extLst>
          </p:cNvPr>
          <p:cNvSpPr/>
          <p:nvPr/>
        </p:nvSpPr>
        <p:spPr>
          <a:xfrm>
            <a:off x="5891214" y="6234114"/>
            <a:ext cx="371475"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54" name="テキスト ボックス 73">
            <a:extLst>
              <a:ext uri="{FF2B5EF4-FFF2-40B4-BE49-F238E27FC236}">
                <a16:creationId xmlns:a16="http://schemas.microsoft.com/office/drawing/2014/main" id="{A72E4FB4-CD94-96D3-8910-353141673540}"/>
              </a:ext>
            </a:extLst>
          </p:cNvPr>
          <p:cNvSpPr txBox="1">
            <a:spLocks noChangeArrowheads="1"/>
          </p:cNvSpPr>
          <p:nvPr/>
        </p:nvSpPr>
        <p:spPr bwMode="auto">
          <a:xfrm>
            <a:off x="6789739" y="6100763"/>
            <a:ext cx="2841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a:solidFill>
                  <a:srgbClr val="0000FF"/>
                </a:solidFill>
              </a:rPr>
              <a:t>高エネルギー加速するには</a:t>
            </a:r>
            <a:endParaRPr lang="en-US" altLang="ja-JP" sz="1800" b="1" u="sng">
              <a:solidFill>
                <a:srgbClr val="0000FF"/>
              </a:solidFill>
            </a:endParaRPr>
          </a:p>
          <a:p>
            <a:pPr>
              <a:spcBef>
                <a:spcPct val="0"/>
              </a:spcBef>
              <a:buFontTx/>
              <a:buNone/>
            </a:pPr>
            <a:r>
              <a:rPr lang="ja-JP" altLang="en-US" sz="1800" b="1" u="sng">
                <a:solidFill>
                  <a:srgbClr val="FF0000"/>
                </a:solidFill>
              </a:rPr>
              <a:t>高周波加速</a:t>
            </a:r>
            <a:r>
              <a:rPr lang="ja-JP" altLang="en-US" sz="1800" b="1" u="sng">
                <a:solidFill>
                  <a:srgbClr val="0000FF"/>
                </a:solidFill>
              </a:rPr>
              <a:t>が必要。</a:t>
            </a:r>
          </a:p>
        </p:txBody>
      </p:sp>
      <p:pic>
        <p:nvPicPr>
          <p:cNvPr id="59" name="TM010_E_pillbox.avi">
            <a:hlinkClick r:id="" action="ppaction://media"/>
            <a:extLst>
              <a:ext uri="{FF2B5EF4-FFF2-40B4-BE49-F238E27FC236}">
                <a16:creationId xmlns:a16="http://schemas.microsoft.com/office/drawing/2014/main" id="{F42DBBA4-61A3-A890-72F3-56CEBAAB4C32}"/>
              </a:ext>
            </a:extLst>
          </p:cNvPr>
          <p:cNvPicPr>
            <a:picLocks noRot="1" noChangeAspect="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7104064" y="2443164"/>
            <a:ext cx="2224087"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円/楕円 59">
            <a:extLst>
              <a:ext uri="{FF2B5EF4-FFF2-40B4-BE49-F238E27FC236}">
                <a16:creationId xmlns:a16="http://schemas.microsoft.com/office/drawing/2014/main" id="{17C4BEFB-A0D6-DB1F-A580-7A4745F3B4D8}"/>
              </a:ext>
            </a:extLst>
          </p:cNvPr>
          <p:cNvSpPr/>
          <p:nvPr/>
        </p:nvSpPr>
        <p:spPr>
          <a:xfrm>
            <a:off x="6365875" y="1308101"/>
            <a:ext cx="3690938" cy="370046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正方形/長方形 60">
            <a:extLst>
              <a:ext uri="{FF2B5EF4-FFF2-40B4-BE49-F238E27FC236}">
                <a16:creationId xmlns:a16="http://schemas.microsoft.com/office/drawing/2014/main" id="{372CB24D-CBAF-EEC5-06CC-C5AA304AEB48}"/>
              </a:ext>
            </a:extLst>
          </p:cNvPr>
          <p:cNvSpPr/>
          <p:nvPr/>
        </p:nvSpPr>
        <p:spPr>
          <a:xfrm>
            <a:off x="7967663" y="908050"/>
            <a:ext cx="576262" cy="958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63" name="直線コネクタ 62">
            <a:extLst>
              <a:ext uri="{FF2B5EF4-FFF2-40B4-BE49-F238E27FC236}">
                <a16:creationId xmlns:a16="http://schemas.microsoft.com/office/drawing/2014/main" id="{6F852D1C-A9F5-E7E3-C7DD-A32873AFF447}"/>
              </a:ext>
            </a:extLst>
          </p:cNvPr>
          <p:cNvCxnSpPr/>
          <p:nvPr/>
        </p:nvCxnSpPr>
        <p:spPr>
          <a:xfrm>
            <a:off x="7967663" y="908050"/>
            <a:ext cx="0" cy="9588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07696021-1E9C-A6ED-A8A5-2AEEB9B0466D}"/>
              </a:ext>
            </a:extLst>
          </p:cNvPr>
          <p:cNvCxnSpPr/>
          <p:nvPr/>
        </p:nvCxnSpPr>
        <p:spPr>
          <a:xfrm>
            <a:off x="8550275" y="908050"/>
            <a:ext cx="0" cy="95885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円弧 63">
            <a:extLst>
              <a:ext uri="{FF2B5EF4-FFF2-40B4-BE49-F238E27FC236}">
                <a16:creationId xmlns:a16="http://schemas.microsoft.com/office/drawing/2014/main" id="{18C20C70-44CC-E90F-15DB-8B4C7B67D071}"/>
              </a:ext>
            </a:extLst>
          </p:cNvPr>
          <p:cNvSpPr/>
          <p:nvPr/>
        </p:nvSpPr>
        <p:spPr>
          <a:xfrm rot="16200000">
            <a:off x="6901657" y="1797844"/>
            <a:ext cx="912812" cy="984250"/>
          </a:xfrm>
          <a:prstGeom prst="arc">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82" name="円弧 81">
            <a:extLst>
              <a:ext uri="{FF2B5EF4-FFF2-40B4-BE49-F238E27FC236}">
                <a16:creationId xmlns:a16="http://schemas.microsoft.com/office/drawing/2014/main" id="{F9E4398C-0D3C-772E-C47E-3F81FC02263A}"/>
              </a:ext>
            </a:extLst>
          </p:cNvPr>
          <p:cNvSpPr/>
          <p:nvPr/>
        </p:nvSpPr>
        <p:spPr>
          <a:xfrm>
            <a:off x="8709026" y="1951038"/>
            <a:ext cx="912813" cy="984250"/>
          </a:xfrm>
          <a:prstGeom prst="arc">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83" name="円/楕円 82">
            <a:extLst>
              <a:ext uri="{FF2B5EF4-FFF2-40B4-BE49-F238E27FC236}">
                <a16:creationId xmlns:a16="http://schemas.microsoft.com/office/drawing/2014/main" id="{9B374316-333B-739D-D9D7-56ED29A9EA0E}"/>
              </a:ext>
            </a:extLst>
          </p:cNvPr>
          <p:cNvSpPr/>
          <p:nvPr/>
        </p:nvSpPr>
        <p:spPr>
          <a:xfrm>
            <a:off x="6602414" y="2363788"/>
            <a:ext cx="350837" cy="355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6163" name="テキスト ボックス 51">
            <a:extLst>
              <a:ext uri="{FF2B5EF4-FFF2-40B4-BE49-F238E27FC236}">
                <a16:creationId xmlns:a16="http://schemas.microsoft.com/office/drawing/2014/main" id="{D723BDEF-A933-CBE9-FB5F-D9AE79D531DC}"/>
              </a:ext>
            </a:extLst>
          </p:cNvPr>
          <p:cNvSpPr txBox="1">
            <a:spLocks noChangeArrowheads="1"/>
          </p:cNvSpPr>
          <p:nvPr/>
        </p:nvSpPr>
        <p:spPr bwMode="auto">
          <a:xfrm>
            <a:off x="6621464" y="5121276"/>
            <a:ext cx="3635375" cy="9239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a:solidFill>
                  <a:srgbClr val="FF0000"/>
                </a:solidFill>
              </a:rPr>
              <a:t>高周波加速器</a:t>
            </a:r>
            <a:r>
              <a:rPr lang="ja-JP" altLang="en-US" sz="1800" u="sng"/>
              <a:t>（円形加速器の場合）</a:t>
            </a:r>
            <a:endParaRPr lang="en-US" altLang="ja-JP" sz="1800" u="sng"/>
          </a:p>
          <a:p>
            <a:pPr>
              <a:spcBef>
                <a:spcPct val="0"/>
              </a:spcBef>
              <a:buFontTx/>
              <a:buNone/>
            </a:pPr>
            <a:r>
              <a:rPr lang="ja-JP" altLang="en-US" sz="1800"/>
              <a:t>高周波の山（の近く）に来たときに電子が来れば加速される。</a:t>
            </a:r>
          </a:p>
        </p:txBody>
      </p:sp>
      <p:cxnSp>
        <p:nvCxnSpPr>
          <p:cNvPr id="7" name="直線矢印コネクタ 6">
            <a:extLst>
              <a:ext uri="{FF2B5EF4-FFF2-40B4-BE49-F238E27FC236}">
                <a16:creationId xmlns:a16="http://schemas.microsoft.com/office/drawing/2014/main" id="{5DC845B4-5A16-A35C-DCE0-0BCC84B35923}"/>
              </a:ext>
            </a:extLst>
          </p:cNvPr>
          <p:cNvCxnSpPr/>
          <p:nvPr/>
        </p:nvCxnSpPr>
        <p:spPr>
          <a:xfrm flipH="1">
            <a:off x="8256588" y="1144589"/>
            <a:ext cx="787400" cy="1619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6F2B3D65-7ECC-B682-2AC6-1B30B3074743}"/>
              </a:ext>
            </a:extLst>
          </p:cNvPr>
          <p:cNvCxnSpPr/>
          <p:nvPr/>
        </p:nvCxnSpPr>
        <p:spPr>
          <a:xfrm>
            <a:off x="8108950" y="1184275"/>
            <a:ext cx="3302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13896F7A-FC6C-109C-6995-81B8872D7039}"/>
              </a:ext>
            </a:extLst>
          </p:cNvPr>
          <p:cNvCxnSpPr/>
          <p:nvPr/>
        </p:nvCxnSpPr>
        <p:spPr>
          <a:xfrm flipH="1">
            <a:off x="8064500" y="1420813"/>
            <a:ext cx="293688" cy="47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167" name="図 16">
            <a:extLst>
              <a:ext uri="{FF2B5EF4-FFF2-40B4-BE49-F238E27FC236}">
                <a16:creationId xmlns:a16="http://schemas.microsoft.com/office/drawing/2014/main" id="{A72914CA-D3F6-BFF4-889F-797FADB477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56626" y="20639"/>
            <a:ext cx="20478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8" name="図 17">
            <a:extLst>
              <a:ext uri="{FF2B5EF4-FFF2-40B4-BE49-F238E27FC236}">
                <a16:creationId xmlns:a16="http://schemas.microsoft.com/office/drawing/2014/main" id="{FCEA1C9A-0BD6-37A2-D9DF-BBF7D3C2B5C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17651" y="58739"/>
            <a:ext cx="1833563"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直線矢印コネクタ 24">
            <a:extLst>
              <a:ext uri="{FF2B5EF4-FFF2-40B4-BE49-F238E27FC236}">
                <a16:creationId xmlns:a16="http://schemas.microsoft.com/office/drawing/2014/main" id="{D1231D2C-FCF8-EC1A-3CF7-34FB4E0B5945}"/>
              </a:ext>
            </a:extLst>
          </p:cNvPr>
          <p:cNvCxnSpPr/>
          <p:nvPr/>
        </p:nvCxnSpPr>
        <p:spPr>
          <a:xfrm flipH="1" flipV="1">
            <a:off x="4730750" y="4260850"/>
            <a:ext cx="146050" cy="3127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70" name="テキスト ボックス 25">
            <a:extLst>
              <a:ext uri="{FF2B5EF4-FFF2-40B4-BE49-F238E27FC236}">
                <a16:creationId xmlns:a16="http://schemas.microsoft.com/office/drawing/2014/main" id="{443C96C8-4964-E5AF-CB1A-D9A820E8FC17}"/>
              </a:ext>
            </a:extLst>
          </p:cNvPr>
          <p:cNvSpPr txBox="1">
            <a:spLocks noChangeArrowheads="1"/>
          </p:cNvSpPr>
          <p:nvPr/>
        </p:nvSpPr>
        <p:spPr bwMode="auto">
          <a:xfrm>
            <a:off x="3863976" y="4638675"/>
            <a:ext cx="2049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この部分も高電圧になり、放電が起こりやすい。</a:t>
            </a:r>
          </a:p>
        </p:txBody>
      </p:sp>
      <p:sp>
        <p:nvSpPr>
          <p:cNvPr id="6171" name="テキスト ボックス 5153">
            <a:extLst>
              <a:ext uri="{FF2B5EF4-FFF2-40B4-BE49-F238E27FC236}">
                <a16:creationId xmlns:a16="http://schemas.microsoft.com/office/drawing/2014/main" id="{23FFE1A2-1678-0DA0-25F4-7C7BB6A94236}"/>
              </a:ext>
            </a:extLst>
          </p:cNvPr>
          <p:cNvSpPr txBox="1">
            <a:spLocks noChangeArrowheads="1"/>
          </p:cNvSpPr>
          <p:nvPr/>
        </p:nvSpPr>
        <p:spPr bwMode="auto">
          <a:xfrm>
            <a:off x="7702550" y="1960564"/>
            <a:ext cx="1106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加速空洞</a:t>
            </a:r>
          </a:p>
        </p:txBody>
      </p:sp>
      <p:sp>
        <p:nvSpPr>
          <p:cNvPr id="81" name="円/楕円 80">
            <a:extLst>
              <a:ext uri="{FF2B5EF4-FFF2-40B4-BE49-F238E27FC236}">
                <a16:creationId xmlns:a16="http://schemas.microsoft.com/office/drawing/2014/main" id="{ACC96CAF-A1B8-9221-61D5-4688942744F2}"/>
              </a:ext>
            </a:extLst>
          </p:cNvPr>
          <p:cNvSpPr/>
          <p:nvPr/>
        </p:nvSpPr>
        <p:spPr>
          <a:xfrm>
            <a:off x="9471025" y="2473325"/>
            <a:ext cx="350838" cy="355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sp>
        <p:nvSpPr>
          <p:cNvPr id="6173" name="テキスト ボックス 5160">
            <a:extLst>
              <a:ext uri="{FF2B5EF4-FFF2-40B4-BE49-F238E27FC236}">
                <a16:creationId xmlns:a16="http://schemas.microsoft.com/office/drawing/2014/main" id="{699A3790-B292-8177-3ED1-EBBBD2376792}"/>
              </a:ext>
            </a:extLst>
          </p:cNvPr>
          <p:cNvSpPr txBox="1">
            <a:spLocks noChangeArrowheads="1"/>
          </p:cNvSpPr>
          <p:nvPr/>
        </p:nvSpPr>
        <p:spPr bwMode="auto">
          <a:xfrm>
            <a:off x="7124700" y="4202114"/>
            <a:ext cx="24257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空洞の中だけ電磁波が立つ。</a:t>
            </a:r>
            <a:endParaRPr lang="en-US" altLang="ja-JP" sz="1400"/>
          </a:p>
          <a:p>
            <a:pPr>
              <a:spcBef>
                <a:spcPct val="0"/>
              </a:spcBef>
              <a:buFontTx/>
              <a:buNone/>
            </a:pPr>
            <a:r>
              <a:rPr lang="ja-JP" altLang="en-US" sz="1400"/>
              <a:t>　　放電の影響は小さい。</a:t>
            </a:r>
          </a:p>
        </p:txBody>
      </p:sp>
      <p:sp>
        <p:nvSpPr>
          <p:cNvPr id="91" name="右矢印 90">
            <a:extLst>
              <a:ext uri="{FF2B5EF4-FFF2-40B4-BE49-F238E27FC236}">
                <a16:creationId xmlns:a16="http://schemas.microsoft.com/office/drawing/2014/main" id="{88EBD650-3CBB-2159-8B90-C18E45034301}"/>
              </a:ext>
            </a:extLst>
          </p:cNvPr>
          <p:cNvSpPr/>
          <p:nvPr/>
        </p:nvSpPr>
        <p:spPr>
          <a:xfrm>
            <a:off x="5851526" y="3009901"/>
            <a:ext cx="371475"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3" name="円/楕円 92">
            <a:extLst>
              <a:ext uri="{FF2B5EF4-FFF2-40B4-BE49-F238E27FC236}">
                <a16:creationId xmlns:a16="http://schemas.microsoft.com/office/drawing/2014/main" id="{75189A78-52DC-41FE-6F9F-E64213C1C7F5}"/>
              </a:ext>
            </a:extLst>
          </p:cNvPr>
          <p:cNvSpPr/>
          <p:nvPr/>
        </p:nvSpPr>
        <p:spPr>
          <a:xfrm>
            <a:off x="9723439" y="908050"/>
            <a:ext cx="242887" cy="209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t>-</a:t>
            </a:r>
            <a:endParaRPr lang="ja-JP" altLang="en-US" b="1" dirty="0"/>
          </a:p>
        </p:txBody>
      </p:sp>
      <p:pic>
        <p:nvPicPr>
          <p:cNvPr id="5166" name="図 5165">
            <a:extLst>
              <a:ext uri="{FF2B5EF4-FFF2-40B4-BE49-F238E27FC236}">
                <a16:creationId xmlns:a16="http://schemas.microsoft.com/office/drawing/2014/main" id="{8EB81F59-0CF8-66E0-FFE1-195067D9068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27614" y="527050"/>
            <a:ext cx="2657475"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a:extLst>
              <a:ext uri="{FF2B5EF4-FFF2-40B4-BE49-F238E27FC236}">
                <a16:creationId xmlns:a16="http://schemas.microsoft.com/office/drawing/2014/main" id="{E7696113-4FFE-B168-C242-E44C094F4B5A}"/>
              </a:ext>
            </a:extLst>
          </p:cNvPr>
          <p:cNvSpPr txBox="1"/>
          <p:nvPr/>
        </p:nvSpPr>
        <p:spPr>
          <a:xfrm>
            <a:off x="10588625" y="5008563"/>
            <a:ext cx="1530349" cy="1200329"/>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今までの静電加速器加速器の歴史は</a:t>
            </a:r>
            <a:r>
              <a:rPr kumimoji="1" lang="en-US" altLang="ja-JP" dirty="0">
                <a:latin typeface="メイリオ" panose="020B0604030504040204" pitchFamily="50" charset="-128"/>
                <a:ea typeface="メイリオ" panose="020B0604030504040204" pitchFamily="50" charset="-128"/>
              </a:rPr>
              <a:t>backup</a:t>
            </a:r>
            <a:endParaRPr kumimoji="1" lang="ja-JP" altLang="en-US"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166"/>
                                        </p:tgtEl>
                                        <p:attrNameLst>
                                          <p:attrName>style.visibility</p:attrName>
                                        </p:attrNameLst>
                                      </p:cBhvr>
                                      <p:to>
                                        <p:strVal val="visible"/>
                                      </p:to>
                                    </p:set>
                                    <p:animEffect transition="in" filter="wipe(down)">
                                      <p:cBhvr>
                                        <p:cTn id="7" dur="500"/>
                                        <p:tgtEl>
                                          <p:spTgt spid="516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59"/>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9"/>
                                        </p:tgtEl>
                                      </p:cBhvr>
                                    </p:cmd>
                                  </p:childTnLst>
                                </p:cTn>
                              </p:par>
                            </p:childTnLst>
                          </p:cTn>
                        </p:par>
                      </p:childTnLst>
                    </p:cTn>
                  </p:par>
                </p:childTnLst>
              </p:cTn>
              <p:nextCondLst>
                <p:cond evt="onClick" delay="0">
                  <p:tgtEl>
                    <p:spTgt spid="59"/>
                  </p:tgtEl>
                </p:cond>
              </p:nextCondLst>
            </p:seq>
            <p:video>
              <p:cMediaNode vol="80000">
                <p:cTn id="13" fill="hold" display="0">
                  <p:stCondLst>
                    <p:cond delay="indefinite"/>
                  </p:stCondLst>
                </p:cTn>
                <p:tgtEl>
                  <p:spTgt spid="59"/>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9EB1A-4B7A-EC3D-60DC-D8DA96F999A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60B8DB0-A1E0-1A90-79A1-D05512B6AC8A}"/>
              </a:ext>
            </a:extLst>
          </p:cNvPr>
          <p:cNvSpPr>
            <a:spLocks noGrp="1"/>
          </p:cNvSpPr>
          <p:nvPr>
            <p:ph type="title"/>
          </p:nvPr>
        </p:nvSpPr>
        <p:spPr>
          <a:xfrm>
            <a:off x="1302662" y="40242"/>
            <a:ext cx="10964409" cy="674658"/>
          </a:xfrm>
        </p:spPr>
        <p:txBody>
          <a:bodyPr>
            <a:noAutofit/>
          </a:bodyPr>
          <a:lstStyle/>
          <a:p>
            <a:r>
              <a:rPr lang="ja-JP" altLang="en-US" sz="3200" dirty="0">
                <a:latin typeface="メイリオ" panose="020B0604030504040204" pitchFamily="50" charset="-128"/>
                <a:ea typeface="メイリオ" panose="020B0604030504040204" pitchFamily="50" charset="-128"/>
              </a:rPr>
              <a:t>加速器の歴史（高周波による高エネルギー加速）</a:t>
            </a:r>
            <a:endParaRPr kumimoji="1" lang="ja-JP" altLang="en-US" sz="3200"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8669F7AA-8C6A-9EA6-D5F9-CB0B1B5FB328}"/>
              </a:ext>
            </a:extLst>
          </p:cNvPr>
          <p:cNvSpPr>
            <a:spLocks noGrp="1"/>
          </p:cNvSpPr>
          <p:nvPr>
            <p:ph idx="1"/>
          </p:nvPr>
        </p:nvSpPr>
        <p:spPr>
          <a:xfrm>
            <a:off x="355282" y="909412"/>
            <a:ext cx="4323954" cy="4538077"/>
          </a:xfrm>
          <a:solidFill>
            <a:srgbClr val="FFFFCC"/>
          </a:solidFill>
        </p:spPr>
        <p:txBody>
          <a:bodyPr>
            <a:noAutofit/>
          </a:bodyPr>
          <a:lstStyle/>
          <a:p>
            <a:pPr marL="0" indent="0">
              <a:buNone/>
            </a:pPr>
            <a:r>
              <a:rPr lang="ja-JP" altLang="en-US" sz="1600" b="1" u="sng" dirty="0">
                <a:solidFill>
                  <a:srgbClr val="FF0000"/>
                </a:solidFill>
                <a:latin typeface="メイリオ" panose="020B0604030504040204" pitchFamily="50" charset="-128"/>
                <a:ea typeface="メイリオ" panose="020B0604030504040204" pitchFamily="50" charset="-128"/>
              </a:rPr>
              <a:t>高周波</a:t>
            </a:r>
            <a:r>
              <a:rPr lang="ja-JP" altLang="en-US" sz="1600" dirty="0">
                <a:latin typeface="メイリオ" panose="020B0604030504040204" pitchFamily="50" charset="-128"/>
                <a:ea typeface="メイリオ" panose="020B0604030504040204" pitchFamily="50" charset="-128"/>
              </a:rPr>
              <a:t>による加速により、放電限界を突破。</a:t>
            </a:r>
            <a:endParaRPr lang="en-US" altLang="ja-JP" sz="1600" dirty="0">
              <a:latin typeface="メイリオ" panose="020B0604030504040204" pitchFamily="50" charset="-128"/>
              <a:ea typeface="メイリオ" panose="020B0604030504040204" pitchFamily="50" charset="-128"/>
            </a:endParaRPr>
          </a:p>
          <a:p>
            <a:pPr marL="0" indent="0">
              <a:buNone/>
            </a:pPr>
            <a:r>
              <a:rPr lang="ja-JP" altLang="en-US" sz="1600" dirty="0">
                <a:latin typeface="メイリオ" panose="020B0604030504040204" pitchFamily="50" charset="-128"/>
                <a:ea typeface="メイリオ" panose="020B0604030504040204" pitchFamily="50" charset="-128"/>
              </a:rPr>
              <a:t>さらに</a:t>
            </a:r>
            <a:r>
              <a:rPr lang="ja-JP" altLang="en-US" sz="1600" u="sng" dirty="0">
                <a:solidFill>
                  <a:srgbClr val="FF0000"/>
                </a:solidFill>
                <a:latin typeface="メイリオ" panose="020B0604030504040204" pitchFamily="50" charset="-128"/>
                <a:ea typeface="メイリオ" panose="020B0604030504040204" pitchFamily="50" charset="-128"/>
              </a:rPr>
              <a:t>多段（繰り返し）加速</a:t>
            </a:r>
            <a:r>
              <a:rPr lang="ja-JP" altLang="en-US" sz="1600" dirty="0">
                <a:latin typeface="メイリオ" panose="020B0604030504040204" pitchFamily="50" charset="-128"/>
                <a:ea typeface="メイリオ" panose="020B0604030504040204" pitchFamily="50" charset="-128"/>
              </a:rPr>
              <a:t>により、高エネルギーのビーム加速が可能。</a:t>
            </a:r>
            <a:endParaRPr lang="en-US" altLang="ja-JP" sz="16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ja-JP" altLang="en-US" sz="1600" u="sng" dirty="0">
                <a:solidFill>
                  <a:srgbClr val="0000FF"/>
                </a:solidFill>
                <a:latin typeface="メイリオ" panose="020B0604030504040204" pitchFamily="50" charset="-128"/>
                <a:ea typeface="メイリオ" panose="020B0604030504040204" pitchFamily="50" charset="-128"/>
              </a:rPr>
              <a:t>円形（リング型）加速器</a:t>
            </a:r>
            <a:endParaRPr lang="en-US" altLang="ja-JP" sz="1600" u="sng" dirty="0">
              <a:solidFill>
                <a:srgbClr val="0000FF"/>
              </a:solidFill>
              <a:latin typeface="メイリオ" panose="020B0604030504040204" pitchFamily="50" charset="-128"/>
              <a:ea typeface="メイリオ" panose="020B0604030504040204" pitchFamily="50" charset="-128"/>
            </a:endParaRPr>
          </a:p>
          <a:p>
            <a:pPr lvl="2"/>
            <a:r>
              <a:rPr lang="ja-JP" altLang="en-US" sz="1600" dirty="0">
                <a:latin typeface="メイリオ" panose="020B0604030504040204" pitchFamily="50" charset="-128"/>
                <a:ea typeface="メイリオ" panose="020B0604030504040204" pitchFamily="50" charset="-128"/>
              </a:rPr>
              <a:t>サイクロトロン</a:t>
            </a:r>
            <a:endParaRPr lang="en-US" altLang="ja-JP" sz="1600" dirty="0">
              <a:latin typeface="メイリオ" panose="020B0604030504040204" pitchFamily="50" charset="-128"/>
              <a:ea typeface="メイリオ" panose="020B0604030504040204" pitchFamily="50" charset="-128"/>
            </a:endParaRPr>
          </a:p>
          <a:p>
            <a:pPr lvl="1"/>
            <a:r>
              <a:rPr lang="ja-JP" altLang="en-US" sz="1600" dirty="0">
                <a:solidFill>
                  <a:srgbClr val="FF00FF"/>
                </a:solidFill>
                <a:latin typeface="メイリオ" panose="020B0604030504040204" pitchFamily="50" charset="-128"/>
                <a:ea typeface="メイリオ" panose="020B0604030504040204" pitchFamily="50" charset="-128"/>
              </a:rPr>
              <a:t>シンクロトロン </a:t>
            </a:r>
            <a:r>
              <a:rPr lang="en-US" altLang="ja-JP" sz="1600" dirty="0">
                <a:solidFill>
                  <a:srgbClr val="FF00FF"/>
                </a:solidFill>
                <a:latin typeface="メイリオ" panose="020B0604030504040204" pitchFamily="50" charset="-128"/>
                <a:ea typeface="メイリオ" panose="020B0604030504040204" pitchFamily="50" charset="-128"/>
              </a:rPr>
              <a:t>(</a:t>
            </a:r>
            <a:r>
              <a:rPr lang="ja-JP" altLang="en-US" sz="1600" dirty="0">
                <a:solidFill>
                  <a:srgbClr val="FF00FF"/>
                </a:solidFill>
                <a:latin typeface="メイリオ" panose="020B0604030504040204" pitchFamily="50" charset="-128"/>
                <a:ea typeface="メイリオ" panose="020B0604030504040204" pitchFamily="50" charset="-128"/>
              </a:rPr>
              <a:t>次ページ）</a:t>
            </a:r>
            <a:endParaRPr lang="en-US" altLang="ja-JP" sz="1600" dirty="0">
              <a:solidFill>
                <a:srgbClr val="FF00FF"/>
              </a:solidFill>
              <a:latin typeface="メイリオ" panose="020B0604030504040204" pitchFamily="50" charset="-128"/>
              <a:ea typeface="メイリオ" panose="020B0604030504040204" pitchFamily="50" charset="-128"/>
            </a:endParaRPr>
          </a:p>
          <a:p>
            <a:pPr lvl="2"/>
            <a:r>
              <a:rPr lang="ja-JP" altLang="en-US" sz="1600" dirty="0">
                <a:latin typeface="メイリオ" panose="020B0604030504040204" pitchFamily="50" charset="-128"/>
                <a:ea typeface="メイリオ" panose="020B0604030504040204" pitchFamily="50" charset="-128"/>
              </a:rPr>
              <a:t>２大発見</a:t>
            </a:r>
            <a:endParaRPr lang="en-US" altLang="ja-JP" sz="1600" dirty="0">
              <a:latin typeface="メイリオ" panose="020B0604030504040204" pitchFamily="50" charset="-128"/>
              <a:ea typeface="メイリオ" panose="020B0604030504040204" pitchFamily="50" charset="-128"/>
            </a:endParaRPr>
          </a:p>
          <a:p>
            <a:pPr lvl="3"/>
            <a:r>
              <a:rPr lang="ja-JP" altLang="en-US" sz="1600" dirty="0">
                <a:latin typeface="メイリオ" panose="020B0604030504040204" pitchFamily="50" charset="-128"/>
                <a:ea typeface="メイリオ" panose="020B0604030504040204" pitchFamily="50" charset="-128"/>
              </a:rPr>
              <a:t>位相安定性原理</a:t>
            </a:r>
            <a:endParaRPr lang="en-US" altLang="ja-JP" sz="1600" dirty="0">
              <a:latin typeface="メイリオ" panose="020B0604030504040204" pitchFamily="50" charset="-128"/>
              <a:ea typeface="メイリオ" panose="020B0604030504040204" pitchFamily="50" charset="-128"/>
            </a:endParaRPr>
          </a:p>
          <a:p>
            <a:pPr lvl="3"/>
            <a:r>
              <a:rPr lang="ja-JP" altLang="en-US" sz="1600" dirty="0">
                <a:latin typeface="メイリオ" panose="020B0604030504040204" pitchFamily="50" charset="-128"/>
                <a:ea typeface="メイリオ" panose="020B0604030504040204" pitchFamily="50" charset="-128"/>
              </a:rPr>
              <a:t>強収束の原理</a:t>
            </a:r>
            <a:endParaRPr lang="en-US" altLang="ja-JP" sz="1600" dirty="0">
              <a:latin typeface="メイリオ" panose="020B0604030504040204" pitchFamily="50" charset="-128"/>
              <a:ea typeface="メイリオ" panose="020B0604030504040204" pitchFamily="50" charset="-128"/>
            </a:endParaRPr>
          </a:p>
          <a:p>
            <a:pPr lvl="2"/>
            <a:r>
              <a:rPr lang="ja-JP" altLang="en-US" sz="1600" dirty="0">
                <a:solidFill>
                  <a:srgbClr val="FF0000"/>
                </a:solidFill>
                <a:latin typeface="メイリオ" panose="020B0604030504040204" pitchFamily="50" charset="-128"/>
                <a:ea typeface="メイリオ" panose="020B0604030504040204" pitchFamily="50" charset="-128"/>
              </a:rPr>
              <a:t>現在の円形加速器の主流</a:t>
            </a:r>
            <a:r>
              <a:rPr lang="ja-JP" altLang="en-US" sz="1600" dirty="0">
                <a:latin typeface="メイリオ" panose="020B0604030504040204" pitchFamily="50" charset="-128"/>
                <a:ea typeface="メイリオ" panose="020B0604030504040204" pitchFamily="50" charset="-128"/>
              </a:rPr>
              <a:t>になる。</a:t>
            </a:r>
            <a:endParaRPr lang="en-US" altLang="ja-JP" sz="16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ja-JP" altLang="en-US" sz="1600" u="sng" dirty="0">
                <a:solidFill>
                  <a:srgbClr val="0000FF"/>
                </a:solidFill>
                <a:latin typeface="メイリオ" panose="020B0604030504040204" pitchFamily="50" charset="-128"/>
                <a:ea typeface="メイリオ" panose="020B0604030504040204" pitchFamily="50" charset="-128"/>
              </a:rPr>
              <a:t>線形加速器（リニアック）</a:t>
            </a:r>
            <a:endParaRPr lang="en-US" altLang="ja-JP" sz="1600" u="sng" dirty="0">
              <a:solidFill>
                <a:srgbClr val="0000FF"/>
              </a:solidFill>
              <a:latin typeface="メイリオ" panose="020B0604030504040204" pitchFamily="50" charset="-128"/>
              <a:ea typeface="メイリオ" panose="020B0604030504040204" pitchFamily="50" charset="-128"/>
            </a:endParaRPr>
          </a:p>
          <a:p>
            <a:pPr lvl="1"/>
            <a:r>
              <a:rPr lang="ja-JP" altLang="en-US" sz="1600" dirty="0">
                <a:latin typeface="メイリオ" panose="020B0604030504040204" pitchFamily="50" charset="-128"/>
                <a:ea typeface="メイリオ" panose="020B0604030504040204" pitchFamily="50" charset="-128"/>
              </a:rPr>
              <a:t>　イオン</a:t>
            </a:r>
            <a:endParaRPr lang="en-US" altLang="ja-JP" sz="1600" dirty="0">
              <a:latin typeface="メイリオ" panose="020B0604030504040204" pitchFamily="50" charset="-128"/>
              <a:ea typeface="メイリオ" panose="020B0604030504040204" pitchFamily="50" charset="-128"/>
            </a:endParaRPr>
          </a:p>
          <a:p>
            <a:pPr lvl="1"/>
            <a:r>
              <a:rPr lang="ja-JP" altLang="en-US" sz="1600" dirty="0">
                <a:latin typeface="メイリオ" panose="020B0604030504040204" pitchFamily="50" charset="-128"/>
                <a:ea typeface="メイリオ" panose="020B0604030504040204" pitchFamily="50" charset="-128"/>
              </a:rPr>
              <a:t>　電子</a:t>
            </a:r>
            <a:endParaRPr lang="en-US" altLang="ja-JP" sz="16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他、マイクロトロン</a:t>
            </a:r>
            <a:endParaRPr lang="en-US" altLang="ja-JP" sz="1600" dirty="0">
              <a:latin typeface="メイリオ" panose="020B0604030504040204" pitchFamily="50" charset="-128"/>
              <a:ea typeface="メイリオ" panose="020B0604030504040204" pitchFamily="50" charset="-128"/>
            </a:endParaRPr>
          </a:p>
        </p:txBody>
      </p:sp>
      <p:sp>
        <p:nvSpPr>
          <p:cNvPr id="6" name="スライド番号プレースホルダー 5">
            <a:extLst>
              <a:ext uri="{FF2B5EF4-FFF2-40B4-BE49-F238E27FC236}">
                <a16:creationId xmlns:a16="http://schemas.microsoft.com/office/drawing/2014/main" id="{972BC1D8-88CD-9966-8087-EEAD9B9D122A}"/>
              </a:ext>
            </a:extLst>
          </p:cNvPr>
          <p:cNvSpPr>
            <a:spLocks noGrp="1"/>
          </p:cNvSpPr>
          <p:nvPr>
            <p:ph type="sldNum" sz="quarter" idx="12"/>
          </p:nvPr>
        </p:nvSpPr>
        <p:spPr>
          <a:xfrm>
            <a:off x="11372777" y="6492875"/>
            <a:ext cx="604520" cy="365125"/>
          </a:xfrm>
        </p:spPr>
        <p:txBody>
          <a:bodyPr/>
          <a:lstStyle/>
          <a:p>
            <a:pPr>
              <a:defRPr/>
            </a:pPr>
            <a:fld id="{EAE4F173-2DA2-441F-A63E-C88858557A3C}" type="slidenum">
              <a:rPr lang="en-US" altLang="ja-JP" smtClean="0"/>
              <a:pPr>
                <a:defRPr/>
              </a:pPr>
              <a:t>8</a:t>
            </a:fld>
            <a:endParaRPr lang="en-US" altLang="ja-JP"/>
          </a:p>
        </p:txBody>
      </p:sp>
      <p:sp>
        <p:nvSpPr>
          <p:cNvPr id="7" name="テキスト ボックス 6">
            <a:extLst>
              <a:ext uri="{FF2B5EF4-FFF2-40B4-BE49-F238E27FC236}">
                <a16:creationId xmlns:a16="http://schemas.microsoft.com/office/drawing/2014/main" id="{09638596-DCF1-B69A-83D9-B6B656DE6277}"/>
              </a:ext>
            </a:extLst>
          </p:cNvPr>
          <p:cNvSpPr txBox="1"/>
          <p:nvPr/>
        </p:nvSpPr>
        <p:spPr>
          <a:xfrm>
            <a:off x="4858525" y="5483254"/>
            <a:ext cx="3213709" cy="1077218"/>
          </a:xfrm>
          <a:prstGeom prst="rect">
            <a:avLst/>
          </a:prstGeom>
          <a:noFill/>
        </p:spPr>
        <p:txBody>
          <a:bodyPr wrap="square" rtlCol="0">
            <a:spAutoFit/>
          </a:bodyPr>
          <a:lstStyle/>
          <a:p>
            <a:r>
              <a:rPr lang="en-US" altLang="ja-JP" sz="1600" dirty="0"/>
              <a:t>Livingston Chart</a:t>
            </a:r>
          </a:p>
          <a:p>
            <a:r>
              <a:rPr lang="en-US" altLang="ja-JP" sz="1600" dirty="0"/>
              <a:t>By Stanley Livingston (1954)</a:t>
            </a:r>
          </a:p>
          <a:p>
            <a:r>
              <a:rPr lang="ja-JP" altLang="en-US" sz="1600" dirty="0"/>
              <a:t>粒子加速器の到達ビームエネルギーの推移</a:t>
            </a:r>
          </a:p>
        </p:txBody>
      </p:sp>
      <p:pic>
        <p:nvPicPr>
          <p:cNvPr id="8" name="コンテンツ プレースホルダー 4">
            <a:extLst>
              <a:ext uri="{FF2B5EF4-FFF2-40B4-BE49-F238E27FC236}">
                <a16:creationId xmlns:a16="http://schemas.microsoft.com/office/drawing/2014/main" id="{90524DDD-05AA-9736-EE55-14060F35E9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673045" y="1026686"/>
            <a:ext cx="3213709" cy="4339294"/>
          </a:xfrm>
          <a:prstGeom prst="rect">
            <a:avLst/>
          </a:prstGeom>
        </p:spPr>
      </p:pic>
      <p:sp>
        <p:nvSpPr>
          <p:cNvPr id="9" name="テキスト ボックス 8">
            <a:extLst>
              <a:ext uri="{FF2B5EF4-FFF2-40B4-BE49-F238E27FC236}">
                <a16:creationId xmlns:a16="http://schemas.microsoft.com/office/drawing/2014/main" id="{722559EF-13DB-AA52-3279-A6CFB7A8D273}"/>
              </a:ext>
            </a:extLst>
          </p:cNvPr>
          <p:cNvSpPr txBox="1"/>
          <p:nvPr/>
        </p:nvSpPr>
        <p:spPr>
          <a:xfrm>
            <a:off x="282798" y="5646151"/>
            <a:ext cx="4153016" cy="954107"/>
          </a:xfrm>
          <a:prstGeom prst="rect">
            <a:avLst/>
          </a:prstGeom>
          <a:solidFill>
            <a:schemeClr val="accent5">
              <a:lumMod val="20000"/>
              <a:lumOff val="80000"/>
            </a:schemeClr>
          </a:solidFill>
          <a:ln>
            <a:solidFill>
              <a:srgbClr val="FF3300"/>
            </a:solidFill>
          </a:ln>
        </p:spPr>
        <p:txBody>
          <a:bodyPr wrap="square" rtlCol="0">
            <a:spAutoFit/>
          </a:bodyPr>
          <a:lstStyle/>
          <a:p>
            <a:r>
              <a:rPr kumimoji="1" lang="ja-JP" altLang="en-US" dirty="0"/>
              <a:t>上記</a:t>
            </a:r>
            <a:r>
              <a:rPr kumimoji="1" lang="ja-JP" altLang="en-US" b="1" dirty="0">
                <a:solidFill>
                  <a:srgbClr val="FF0000"/>
                </a:solidFill>
              </a:rPr>
              <a:t>シンクロトロン</a:t>
            </a:r>
            <a:r>
              <a:rPr kumimoji="1" lang="ja-JP" altLang="en-US" dirty="0"/>
              <a:t>と</a:t>
            </a:r>
            <a:r>
              <a:rPr kumimoji="1" lang="ja-JP" altLang="en-US" sz="2000" b="1" dirty="0">
                <a:solidFill>
                  <a:srgbClr val="FF0000"/>
                </a:solidFill>
              </a:rPr>
              <a:t>リニアック</a:t>
            </a:r>
            <a:r>
              <a:rPr kumimoji="1" lang="ja-JP" altLang="en-US" dirty="0"/>
              <a:t>の組み合わせにより、現在の高エネルギー加速器が実現可能。</a:t>
            </a:r>
          </a:p>
        </p:txBody>
      </p:sp>
      <p:grpSp>
        <p:nvGrpSpPr>
          <p:cNvPr id="10" name="グループ化 25">
            <a:extLst>
              <a:ext uri="{FF2B5EF4-FFF2-40B4-BE49-F238E27FC236}">
                <a16:creationId xmlns:a16="http://schemas.microsoft.com/office/drawing/2014/main" id="{0E6AAACD-0717-B8AF-EDB6-47E10B842ABD}"/>
              </a:ext>
            </a:extLst>
          </p:cNvPr>
          <p:cNvGrpSpPr>
            <a:grpSpLocks/>
          </p:cNvGrpSpPr>
          <p:nvPr/>
        </p:nvGrpSpPr>
        <p:grpSpPr bwMode="auto">
          <a:xfrm>
            <a:off x="9868454" y="1026686"/>
            <a:ext cx="2186664" cy="2317128"/>
            <a:chOff x="-370770" y="1340768"/>
            <a:chExt cx="4498550" cy="4451680"/>
          </a:xfrm>
        </p:grpSpPr>
        <p:grpSp>
          <p:nvGrpSpPr>
            <p:cNvPr id="11" name="グループ化 23">
              <a:extLst>
                <a:ext uri="{FF2B5EF4-FFF2-40B4-BE49-F238E27FC236}">
                  <a16:creationId xmlns:a16="http://schemas.microsoft.com/office/drawing/2014/main" id="{29B58F37-A535-9709-ECD2-C4DDD1F53A7B}"/>
                </a:ext>
              </a:extLst>
            </p:cNvPr>
            <p:cNvGrpSpPr>
              <a:grpSpLocks/>
            </p:cNvGrpSpPr>
            <p:nvPr/>
          </p:nvGrpSpPr>
          <p:grpSpPr bwMode="auto">
            <a:xfrm>
              <a:off x="-370770" y="1340768"/>
              <a:ext cx="4498550" cy="4451680"/>
              <a:chOff x="936351" y="1618228"/>
              <a:chExt cx="4498550" cy="4451680"/>
            </a:xfrm>
          </p:grpSpPr>
          <p:grpSp>
            <p:nvGrpSpPr>
              <p:cNvPr id="13" name="グループ化 1">
                <a:extLst>
                  <a:ext uri="{FF2B5EF4-FFF2-40B4-BE49-F238E27FC236}">
                    <a16:creationId xmlns:a16="http://schemas.microsoft.com/office/drawing/2014/main" id="{9374502B-5E03-A013-BE03-284978688C29}"/>
                  </a:ext>
                </a:extLst>
              </p:cNvPr>
              <p:cNvGrpSpPr>
                <a:grpSpLocks/>
              </p:cNvGrpSpPr>
              <p:nvPr/>
            </p:nvGrpSpPr>
            <p:grpSpPr bwMode="auto">
              <a:xfrm>
                <a:off x="2051720" y="1987560"/>
                <a:ext cx="3383181" cy="2447925"/>
                <a:chOff x="5003800" y="908050"/>
                <a:chExt cx="3383181" cy="2447925"/>
              </a:xfrm>
            </p:grpSpPr>
            <p:pic>
              <p:nvPicPr>
                <p:cNvPr id="25" name="Picture 9" descr="cyclotron">
                  <a:extLst>
                    <a:ext uri="{FF2B5EF4-FFF2-40B4-BE49-F238E27FC236}">
                      <a16:creationId xmlns:a16="http://schemas.microsoft.com/office/drawing/2014/main" id="{37C9B802-4DE6-D8B0-A5A0-4A0263422B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3800" y="908050"/>
                  <a:ext cx="295433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テキスト ボックス 14">
                  <a:extLst>
                    <a:ext uri="{FF2B5EF4-FFF2-40B4-BE49-F238E27FC236}">
                      <a16:creationId xmlns:a16="http://schemas.microsoft.com/office/drawing/2014/main" id="{BBADFCBA-F03D-8889-6147-1E35C1CC90CB}"/>
                    </a:ext>
                  </a:extLst>
                </p:cNvPr>
                <p:cNvSpPr txBox="1">
                  <a:spLocks noChangeArrowheads="1"/>
                </p:cNvSpPr>
                <p:nvPr/>
              </p:nvSpPr>
              <p:spPr bwMode="auto">
                <a:xfrm>
                  <a:off x="7740650" y="249237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陽子</a:t>
                  </a:r>
                </a:p>
              </p:txBody>
            </p:sp>
          </p:grpSp>
          <p:sp>
            <p:nvSpPr>
              <p:cNvPr id="14" name="テキスト ボックス 2">
                <a:extLst>
                  <a:ext uri="{FF2B5EF4-FFF2-40B4-BE49-F238E27FC236}">
                    <a16:creationId xmlns:a16="http://schemas.microsoft.com/office/drawing/2014/main" id="{4489DA6E-C447-AD09-E3BD-210A3653290E}"/>
                  </a:ext>
                </a:extLst>
              </p:cNvPr>
              <p:cNvSpPr txBox="1">
                <a:spLocks noChangeArrowheads="1"/>
              </p:cNvSpPr>
              <p:nvPr/>
            </p:nvSpPr>
            <p:spPr bwMode="auto">
              <a:xfrm>
                <a:off x="2339752" y="161822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solidFill>
                      <a:srgbClr val="FF0000"/>
                    </a:solidFill>
                  </a:rPr>
                  <a:t>電磁石の </a:t>
                </a:r>
                <a:r>
                  <a:rPr lang="en-US" altLang="ja-JP" sz="1800">
                    <a:solidFill>
                      <a:srgbClr val="FF0000"/>
                    </a:solidFill>
                  </a:rPr>
                  <a:t>N</a:t>
                </a:r>
                <a:r>
                  <a:rPr lang="ja-JP" altLang="en-US" sz="1800">
                    <a:solidFill>
                      <a:srgbClr val="FF0000"/>
                    </a:solidFill>
                  </a:rPr>
                  <a:t>極</a:t>
                </a:r>
              </a:p>
            </p:txBody>
          </p:sp>
          <p:sp>
            <p:nvSpPr>
              <p:cNvPr id="15" name="テキスト ボックス 14">
                <a:extLst>
                  <a:ext uri="{FF2B5EF4-FFF2-40B4-BE49-F238E27FC236}">
                    <a16:creationId xmlns:a16="http://schemas.microsoft.com/office/drawing/2014/main" id="{C7D4F3C7-ECC0-F71D-CB6B-076809622480}"/>
                  </a:ext>
                </a:extLst>
              </p:cNvPr>
              <p:cNvSpPr txBox="1">
                <a:spLocks noChangeArrowheads="1"/>
              </p:cNvSpPr>
              <p:nvPr/>
            </p:nvSpPr>
            <p:spPr bwMode="auto">
              <a:xfrm>
                <a:off x="2354060" y="4467916"/>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solidFill>
                      <a:srgbClr val="0000FF"/>
                    </a:solidFill>
                  </a:rPr>
                  <a:t>電磁石の </a:t>
                </a:r>
                <a:r>
                  <a:rPr lang="en-US" altLang="ja-JP" sz="1800">
                    <a:solidFill>
                      <a:srgbClr val="0000FF"/>
                    </a:solidFill>
                  </a:rPr>
                  <a:t>S</a:t>
                </a:r>
                <a:r>
                  <a:rPr lang="ja-JP" altLang="en-US" sz="1800">
                    <a:solidFill>
                      <a:srgbClr val="0000FF"/>
                    </a:solidFill>
                  </a:rPr>
                  <a:t>極</a:t>
                </a:r>
              </a:p>
            </p:txBody>
          </p:sp>
          <p:grpSp>
            <p:nvGrpSpPr>
              <p:cNvPr id="16" name="グループ化 19">
                <a:extLst>
                  <a:ext uri="{FF2B5EF4-FFF2-40B4-BE49-F238E27FC236}">
                    <a16:creationId xmlns:a16="http://schemas.microsoft.com/office/drawing/2014/main" id="{371E48B0-48EB-448B-5AFA-8DEB2E2346D0}"/>
                  </a:ext>
                </a:extLst>
              </p:cNvPr>
              <p:cNvGrpSpPr>
                <a:grpSpLocks/>
              </p:cNvGrpSpPr>
              <p:nvPr/>
            </p:nvGrpSpPr>
            <p:grpSpPr bwMode="auto">
              <a:xfrm>
                <a:off x="936351" y="3485148"/>
                <a:ext cx="2132954" cy="2584760"/>
                <a:chOff x="952393" y="3498834"/>
                <a:chExt cx="2132954" cy="2584760"/>
              </a:xfrm>
            </p:grpSpPr>
            <p:grpSp>
              <p:nvGrpSpPr>
                <p:cNvPr id="17" name="グループ化 16">
                  <a:extLst>
                    <a:ext uri="{FF2B5EF4-FFF2-40B4-BE49-F238E27FC236}">
                      <a16:creationId xmlns:a16="http://schemas.microsoft.com/office/drawing/2014/main" id="{35A1DB9D-7FDE-9BDF-8D31-895A99EE810C}"/>
                    </a:ext>
                  </a:extLst>
                </p:cNvPr>
                <p:cNvGrpSpPr>
                  <a:grpSpLocks/>
                </p:cNvGrpSpPr>
                <p:nvPr/>
              </p:nvGrpSpPr>
              <p:grpSpPr bwMode="auto">
                <a:xfrm>
                  <a:off x="952393" y="3498834"/>
                  <a:ext cx="2132954" cy="2450446"/>
                  <a:chOff x="952393" y="3498834"/>
                  <a:chExt cx="2132954" cy="2450446"/>
                </a:xfrm>
              </p:grpSpPr>
              <p:cxnSp>
                <p:nvCxnSpPr>
                  <p:cNvPr id="20" name="直線コネクタ 19">
                    <a:extLst>
                      <a:ext uri="{FF2B5EF4-FFF2-40B4-BE49-F238E27FC236}">
                        <a16:creationId xmlns:a16="http://schemas.microsoft.com/office/drawing/2014/main" id="{C56E87D6-89D8-4D48-AD35-127F5198F2DC}"/>
                      </a:ext>
                    </a:extLst>
                  </p:cNvPr>
                  <p:cNvCxnSpPr/>
                  <p:nvPr/>
                </p:nvCxnSpPr>
                <p:spPr>
                  <a:xfrm flipH="1">
                    <a:off x="952393" y="3498286"/>
                    <a:ext cx="1382581" cy="1006191"/>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746B5BB6-08BA-0AA8-080B-A10AFD81209F}"/>
                      </a:ext>
                    </a:extLst>
                  </p:cNvPr>
                  <p:cNvCxnSpPr/>
                  <p:nvPr/>
                </p:nvCxnSpPr>
                <p:spPr>
                  <a:xfrm flipH="1">
                    <a:off x="1703209" y="3655405"/>
                    <a:ext cx="1382582" cy="1006191"/>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FBAE7FCF-14DD-F519-9F6A-9B7E745ABB4E}"/>
                      </a:ext>
                    </a:extLst>
                  </p:cNvPr>
                  <p:cNvCxnSpPr/>
                  <p:nvPr/>
                </p:nvCxnSpPr>
                <p:spPr>
                  <a:xfrm>
                    <a:off x="1703209" y="4652073"/>
                    <a:ext cx="0" cy="1296621"/>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82D0DB06-12D5-1C67-B60F-357A779AFDD8}"/>
                      </a:ext>
                    </a:extLst>
                  </p:cNvPr>
                  <p:cNvCxnSpPr/>
                  <p:nvPr/>
                </p:nvCxnSpPr>
                <p:spPr>
                  <a:xfrm>
                    <a:off x="955568" y="4504477"/>
                    <a:ext cx="0" cy="1114110"/>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08EDBC3-BA88-291E-362A-906F8BEC94EE}"/>
                      </a:ext>
                    </a:extLst>
                  </p:cNvPr>
                  <p:cNvCxnSpPr/>
                  <p:nvPr/>
                </p:nvCxnSpPr>
                <p:spPr>
                  <a:xfrm>
                    <a:off x="952393" y="5618587"/>
                    <a:ext cx="750816" cy="330107"/>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8" name="円/楕円 17">
                  <a:extLst>
                    <a:ext uri="{FF2B5EF4-FFF2-40B4-BE49-F238E27FC236}">
                      <a16:creationId xmlns:a16="http://schemas.microsoft.com/office/drawing/2014/main" id="{95FFB7B0-77DB-04D2-C782-0711CA96B45D}"/>
                    </a:ext>
                  </a:extLst>
                </p:cNvPr>
                <p:cNvSpPr/>
                <p:nvPr/>
              </p:nvSpPr>
              <p:spPr>
                <a:xfrm>
                  <a:off x="1063507" y="5363072"/>
                  <a:ext cx="528587" cy="720522"/>
                </a:xfrm>
                <a:prstGeom prst="ellipse">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 name="テキスト ボックス 18">
                  <a:extLst>
                    <a:ext uri="{FF2B5EF4-FFF2-40B4-BE49-F238E27FC236}">
                      <a16:creationId xmlns:a16="http://schemas.microsoft.com/office/drawing/2014/main" id="{6C604D12-FCC8-73CA-19E1-EAAB22EFAAB1}"/>
                    </a:ext>
                  </a:extLst>
                </p:cNvPr>
                <p:cNvSpPr txBox="1">
                  <a:spLocks noChangeArrowheads="1"/>
                </p:cNvSpPr>
                <p:nvPr/>
              </p:nvSpPr>
              <p:spPr bwMode="auto">
                <a:xfrm>
                  <a:off x="1030121" y="5431166"/>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600" b="1"/>
                    <a:t>AC</a:t>
                  </a:r>
                </a:p>
                <a:p>
                  <a:pPr algn="ctr">
                    <a:spcBef>
                      <a:spcPct val="0"/>
                    </a:spcBef>
                    <a:buFontTx/>
                    <a:buNone/>
                  </a:pPr>
                  <a:r>
                    <a:rPr lang="ja-JP" altLang="en-US" sz="1600" b="1"/>
                    <a:t>電源</a:t>
                  </a:r>
                </a:p>
              </p:txBody>
            </p:sp>
          </p:grpSp>
        </p:grpSp>
        <p:sp>
          <p:nvSpPr>
            <p:cNvPr id="12" name="下矢印 5">
              <a:extLst>
                <a:ext uri="{FF2B5EF4-FFF2-40B4-BE49-F238E27FC236}">
                  <a16:creationId xmlns:a16="http://schemas.microsoft.com/office/drawing/2014/main" id="{98768D04-5C62-011D-4559-D2878A4EBE2B}"/>
                </a:ext>
              </a:extLst>
            </p:cNvPr>
            <p:cNvSpPr/>
            <p:nvPr/>
          </p:nvSpPr>
          <p:spPr>
            <a:xfrm>
              <a:off x="2548366" y="2535818"/>
              <a:ext cx="288898" cy="945883"/>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pic>
        <p:nvPicPr>
          <p:cNvPr id="27" name="図 4">
            <a:extLst>
              <a:ext uri="{FF2B5EF4-FFF2-40B4-BE49-F238E27FC236}">
                <a16:creationId xmlns:a16="http://schemas.microsoft.com/office/drawing/2014/main" id="{53EEA7C1-92F6-649A-2645-5A72E2DAEF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66068" y="1012745"/>
            <a:ext cx="1395718" cy="2122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テキスト ボックス 13">
            <a:extLst>
              <a:ext uri="{FF2B5EF4-FFF2-40B4-BE49-F238E27FC236}">
                <a16:creationId xmlns:a16="http://schemas.microsoft.com/office/drawing/2014/main" id="{0CF36B04-361F-78A3-67D8-CDD5D31F88F9}"/>
              </a:ext>
            </a:extLst>
          </p:cNvPr>
          <p:cNvSpPr txBox="1">
            <a:spLocks noChangeArrowheads="1"/>
          </p:cNvSpPr>
          <p:nvPr/>
        </p:nvSpPr>
        <p:spPr bwMode="auto">
          <a:xfrm>
            <a:off x="8563041" y="3564991"/>
            <a:ext cx="3414256" cy="2308324"/>
          </a:xfrm>
          <a:prstGeom prst="rect">
            <a:avLst/>
          </a:prstGeom>
          <a:solidFill>
            <a:srgbClr val="CCECFF"/>
          </a:solid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u="sng" dirty="0"/>
              <a:t>非相対論的速度 </a:t>
            </a:r>
            <a:r>
              <a:rPr lang="en-US" altLang="ja-JP" sz="1800" u="sng" dirty="0"/>
              <a:t>v </a:t>
            </a:r>
            <a:r>
              <a:rPr lang="ja-JP" altLang="en-US" sz="1800" dirty="0"/>
              <a:t>ならば</a:t>
            </a:r>
            <a:r>
              <a:rPr lang="en-US" altLang="ja-JP" sz="1800" dirty="0"/>
              <a:t>,</a:t>
            </a:r>
          </a:p>
          <a:p>
            <a:pPr eaLnBrk="1" hangingPunct="1">
              <a:spcBef>
                <a:spcPct val="0"/>
              </a:spcBef>
              <a:buFontTx/>
              <a:buNone/>
            </a:pPr>
            <a:r>
              <a:rPr lang="en-US" altLang="ja-JP" sz="1800" dirty="0"/>
              <a:t>         </a:t>
            </a:r>
            <a:r>
              <a:rPr lang="en-US" altLang="ja-JP" sz="1800" i="1" dirty="0"/>
              <a:t>F = </a:t>
            </a:r>
            <a:r>
              <a:rPr lang="en-US" altLang="ja-JP" sz="1800" i="1" dirty="0" err="1"/>
              <a:t>evB</a:t>
            </a:r>
            <a:r>
              <a:rPr lang="en-US" altLang="ja-JP" sz="1800" i="1" dirty="0"/>
              <a:t> = mv</a:t>
            </a:r>
            <a:r>
              <a:rPr lang="en-US" altLang="ja-JP" sz="1800" i="1" baseline="30000" dirty="0"/>
              <a:t>2</a:t>
            </a:r>
            <a:r>
              <a:rPr lang="en-US" altLang="ja-JP" sz="1800" i="1" dirty="0"/>
              <a:t>/r</a:t>
            </a:r>
          </a:p>
          <a:p>
            <a:pPr eaLnBrk="1" hangingPunct="1">
              <a:spcBef>
                <a:spcPct val="0"/>
              </a:spcBef>
              <a:buFontTx/>
              <a:buNone/>
            </a:pPr>
            <a:r>
              <a:rPr lang="en-US" altLang="ja-JP" sz="1800" dirty="0"/>
              <a:t>         </a:t>
            </a:r>
            <a:r>
              <a:rPr lang="en-US" altLang="ja-JP" sz="1800" i="1" dirty="0" err="1"/>
              <a:t>eB</a:t>
            </a:r>
            <a:r>
              <a:rPr lang="en-US" altLang="ja-JP" sz="1800" i="1" dirty="0"/>
              <a:t> = mv / r</a:t>
            </a:r>
            <a:endParaRPr lang="en-US" altLang="ja-JP" sz="1800" dirty="0"/>
          </a:p>
          <a:p>
            <a:pPr eaLnBrk="1" hangingPunct="1">
              <a:spcBef>
                <a:spcPct val="0"/>
              </a:spcBef>
              <a:buFontTx/>
              <a:buNone/>
            </a:pPr>
            <a:r>
              <a:rPr lang="ja-JP" altLang="en-US" sz="1800" dirty="0"/>
              <a:t>陽子の周回周期 </a:t>
            </a:r>
            <a:r>
              <a:rPr lang="en-US" altLang="ja-JP" sz="1800" dirty="0"/>
              <a:t>T </a:t>
            </a:r>
            <a:r>
              <a:rPr lang="ja-JP" altLang="en-US" sz="1800" dirty="0"/>
              <a:t>は一定</a:t>
            </a:r>
            <a:endParaRPr lang="en-US" altLang="ja-JP" sz="1800" dirty="0"/>
          </a:p>
          <a:p>
            <a:pPr eaLnBrk="1" hangingPunct="1">
              <a:spcBef>
                <a:spcPct val="0"/>
              </a:spcBef>
              <a:buFontTx/>
              <a:buNone/>
            </a:pPr>
            <a:r>
              <a:rPr lang="en-US" altLang="ja-JP" sz="1800" dirty="0"/>
              <a:t>          </a:t>
            </a:r>
            <a:r>
              <a:rPr lang="en-US" altLang="ja-JP" sz="1800" i="1" dirty="0"/>
              <a:t>T = 2 </a:t>
            </a:r>
            <a:r>
              <a:rPr lang="en-US" altLang="ja-JP" sz="1800" i="1" dirty="0" err="1">
                <a:latin typeface="Symbol" panose="05050102010706020507" pitchFamily="18" charset="2"/>
              </a:rPr>
              <a:t>p</a:t>
            </a:r>
            <a:r>
              <a:rPr lang="en-US" altLang="ja-JP" sz="1800" i="1" dirty="0" err="1"/>
              <a:t>r</a:t>
            </a:r>
            <a:r>
              <a:rPr lang="en-US" altLang="ja-JP" sz="1800" i="1" dirty="0"/>
              <a:t> / v = 2 </a:t>
            </a:r>
            <a:r>
              <a:rPr lang="en-US" altLang="ja-JP" sz="1800" i="1" dirty="0">
                <a:latin typeface="Symbol" panose="05050102010706020507" pitchFamily="18" charset="2"/>
              </a:rPr>
              <a:t>p</a:t>
            </a:r>
            <a:r>
              <a:rPr lang="en-US" altLang="ja-JP" sz="1800" i="1" dirty="0"/>
              <a:t> m / </a:t>
            </a:r>
            <a:r>
              <a:rPr lang="en-US" altLang="ja-JP" sz="1800" i="1" dirty="0" err="1"/>
              <a:t>eB</a:t>
            </a:r>
            <a:endParaRPr lang="en-US" altLang="ja-JP" sz="1800" i="1" dirty="0"/>
          </a:p>
          <a:p>
            <a:pPr eaLnBrk="1" hangingPunct="1">
              <a:spcBef>
                <a:spcPct val="0"/>
              </a:spcBef>
              <a:buFontTx/>
              <a:buNone/>
            </a:pPr>
            <a:endParaRPr lang="en-US" altLang="ja-JP" sz="1800" dirty="0"/>
          </a:p>
          <a:p>
            <a:pPr eaLnBrk="1" hangingPunct="1">
              <a:spcBef>
                <a:spcPct val="0"/>
              </a:spcBef>
              <a:buFontTx/>
              <a:buNone/>
            </a:pPr>
            <a:r>
              <a:rPr lang="en-US" altLang="ja-JP" sz="1800" dirty="0"/>
              <a:t>AC</a:t>
            </a:r>
            <a:r>
              <a:rPr lang="ja-JP" altLang="en-US" sz="1800" dirty="0"/>
              <a:t>周期と</a:t>
            </a:r>
            <a:r>
              <a:rPr lang="en-US" altLang="ja-JP" sz="1800" dirty="0"/>
              <a:t>T</a:t>
            </a:r>
            <a:r>
              <a:rPr lang="ja-JP" altLang="en-US" sz="1800" dirty="0"/>
              <a:t>を一致させれば、</a:t>
            </a:r>
            <a:endParaRPr lang="en-US" altLang="ja-JP" sz="1800" dirty="0"/>
          </a:p>
          <a:p>
            <a:pPr eaLnBrk="1" hangingPunct="1">
              <a:spcBef>
                <a:spcPct val="0"/>
              </a:spcBef>
              <a:buFontTx/>
              <a:buNone/>
            </a:pPr>
            <a:r>
              <a:rPr lang="ja-JP" altLang="en-US" sz="1800" dirty="0"/>
              <a:t>繰り返し加速が成立する。</a:t>
            </a:r>
            <a:endParaRPr lang="en-US" altLang="ja-JP" sz="1800" dirty="0"/>
          </a:p>
        </p:txBody>
      </p:sp>
      <p:sp>
        <p:nvSpPr>
          <p:cNvPr id="30" name="テキスト ボックス 29">
            <a:extLst>
              <a:ext uri="{FF2B5EF4-FFF2-40B4-BE49-F238E27FC236}">
                <a16:creationId xmlns:a16="http://schemas.microsoft.com/office/drawing/2014/main" id="{3B02B1B7-3B71-2672-4DEC-D8B89BACF855}"/>
              </a:ext>
            </a:extLst>
          </p:cNvPr>
          <p:cNvSpPr txBox="1"/>
          <p:nvPr/>
        </p:nvSpPr>
        <p:spPr>
          <a:xfrm>
            <a:off x="7999807" y="611026"/>
            <a:ext cx="2700617" cy="369332"/>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サイクロトロン</a:t>
            </a:r>
            <a:r>
              <a:rPr lang="en-US" altLang="ja-JP" dirty="0">
                <a:latin typeface="メイリオ" panose="020B0604030504040204" pitchFamily="50" charset="-128"/>
                <a:ea typeface="メイリオ" panose="020B0604030504040204" pitchFamily="50" charset="-128"/>
              </a:rPr>
              <a:t>(1931)</a:t>
            </a:r>
          </a:p>
        </p:txBody>
      </p:sp>
      <p:sp>
        <p:nvSpPr>
          <p:cNvPr id="32" name="テキスト ボックス 31">
            <a:extLst>
              <a:ext uri="{FF2B5EF4-FFF2-40B4-BE49-F238E27FC236}">
                <a16:creationId xmlns:a16="http://schemas.microsoft.com/office/drawing/2014/main" id="{FB81CA82-8E1F-92EB-21CE-8DE100FAFD00}"/>
              </a:ext>
            </a:extLst>
          </p:cNvPr>
          <p:cNvSpPr txBox="1"/>
          <p:nvPr/>
        </p:nvSpPr>
        <p:spPr>
          <a:xfrm>
            <a:off x="8035671" y="3218198"/>
            <a:ext cx="1922655" cy="369332"/>
          </a:xfrm>
          <a:prstGeom prst="rect">
            <a:avLst/>
          </a:prstGeom>
          <a:noFill/>
        </p:spPr>
        <p:txBody>
          <a:bodyPr wrap="square">
            <a:spAutoFit/>
          </a:bodyPr>
          <a:lstStyle/>
          <a:p>
            <a:r>
              <a:rPr lang="ja-JP" altLang="en-US" dirty="0"/>
              <a:t>理研仁科</a:t>
            </a:r>
            <a:r>
              <a:rPr lang="en-US" altLang="ja-JP" dirty="0"/>
              <a:t>(1943)</a:t>
            </a:r>
            <a:endParaRPr lang="ja-JP" altLang="en-US" dirty="0"/>
          </a:p>
        </p:txBody>
      </p:sp>
      <p:sp>
        <p:nvSpPr>
          <p:cNvPr id="33" name="テキスト ボックス 32">
            <a:extLst>
              <a:ext uri="{FF2B5EF4-FFF2-40B4-BE49-F238E27FC236}">
                <a16:creationId xmlns:a16="http://schemas.microsoft.com/office/drawing/2014/main" id="{C3ADC95D-9059-BC54-ED84-8EB4EBA59E55}"/>
              </a:ext>
            </a:extLst>
          </p:cNvPr>
          <p:cNvSpPr txBox="1"/>
          <p:nvPr/>
        </p:nvSpPr>
        <p:spPr>
          <a:xfrm>
            <a:off x="8192487" y="5911321"/>
            <a:ext cx="3787044" cy="923330"/>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理研や阪大の</a:t>
            </a:r>
            <a:r>
              <a:rPr kumimoji="1" lang="en-US" altLang="ja-JP" dirty="0">
                <a:latin typeface="メイリオ" panose="020B0604030504040204" pitchFamily="50" charset="-128"/>
                <a:ea typeface="メイリオ" panose="020B0604030504040204" pitchFamily="50" charset="-128"/>
              </a:rPr>
              <a:t>RCNP</a:t>
            </a:r>
            <a:r>
              <a:rPr kumimoji="1" lang="ja-JP" altLang="en-US" dirty="0">
                <a:latin typeface="メイリオ" panose="020B0604030504040204" pitchFamily="50" charset="-128"/>
                <a:ea typeface="メイリオ" panose="020B0604030504040204" pitchFamily="50" charset="-128"/>
              </a:rPr>
              <a:t>は現在もこのサイクロトロンで原子核実験を行っている。また医療加速器でも利用。</a:t>
            </a:r>
          </a:p>
        </p:txBody>
      </p:sp>
    </p:spTree>
    <p:extLst>
      <p:ext uri="{BB962C8B-B14F-4D97-AF65-F5344CB8AC3E}">
        <p14:creationId xmlns:p14="http://schemas.microsoft.com/office/powerpoint/2010/main" val="922556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3AFAFBDE-D8B5-DD91-0A2B-0F802D4EA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4154" y="2644279"/>
            <a:ext cx="3548368" cy="3171772"/>
          </a:xfrm>
          <a:prstGeom prst="rect">
            <a:avLst/>
          </a:prstGeom>
        </p:spPr>
      </p:pic>
      <p:sp>
        <p:nvSpPr>
          <p:cNvPr id="2" name="タイトル 1"/>
          <p:cNvSpPr>
            <a:spLocks noGrp="1"/>
          </p:cNvSpPr>
          <p:nvPr>
            <p:ph type="title"/>
          </p:nvPr>
        </p:nvSpPr>
        <p:spPr>
          <a:xfrm>
            <a:off x="1669107" y="66801"/>
            <a:ext cx="9538253" cy="543594"/>
          </a:xfrm>
          <a:solidFill>
            <a:schemeClr val="bg1"/>
          </a:solidFill>
        </p:spPr>
        <p:txBody>
          <a:bodyPr>
            <a:noAutofit/>
          </a:bodyPr>
          <a:lstStyle/>
          <a:p>
            <a:r>
              <a:rPr lang="ja-JP" altLang="en-US" sz="3600" dirty="0">
                <a:latin typeface="メイリオ" panose="020B0604030504040204" pitchFamily="50" charset="-128"/>
                <a:ea typeface="メイリオ" panose="020B0604030504040204" pitchFamily="50" charset="-128"/>
              </a:rPr>
              <a:t>シンクロトロン（円形加速器）　</a:t>
            </a:r>
            <a:r>
              <a:rPr lang="en-US" altLang="ja-JP" sz="3600" dirty="0">
                <a:latin typeface="メイリオ" panose="020B0604030504040204" pitchFamily="50" charset="-128"/>
                <a:ea typeface="メイリオ" panose="020B0604030504040204" pitchFamily="50" charset="-128"/>
              </a:rPr>
              <a:t>(1945</a:t>
            </a:r>
            <a:r>
              <a:rPr lang="ja-JP" altLang="en-US" sz="3600" dirty="0">
                <a:latin typeface="メイリオ" panose="020B0604030504040204" pitchFamily="50" charset="-128"/>
                <a:ea typeface="メイリオ" panose="020B0604030504040204" pitchFamily="50" charset="-128"/>
              </a:rPr>
              <a:t>以降</a:t>
            </a:r>
            <a:r>
              <a:rPr lang="en-US" altLang="ja-JP" sz="3600" dirty="0">
                <a:latin typeface="メイリオ" panose="020B0604030504040204" pitchFamily="50" charset="-128"/>
                <a:ea typeface="メイリオ" panose="020B0604030504040204" pitchFamily="50" charset="-128"/>
              </a:rPr>
              <a:t>)</a:t>
            </a:r>
            <a:endParaRPr kumimoji="1" lang="ja-JP" altLang="en-US" sz="36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249197" y="968030"/>
            <a:ext cx="7488832" cy="3764247"/>
          </a:xfrm>
          <a:solidFill>
            <a:srgbClr val="FFFFCC"/>
          </a:solidFill>
          <a:ln>
            <a:solidFill>
              <a:srgbClr val="00B0F0"/>
            </a:solidFill>
          </a:ln>
        </p:spPr>
        <p:txBody>
          <a:bodyPr>
            <a:normAutofit fontScale="92500"/>
          </a:bodyPr>
          <a:lstStyle/>
          <a:p>
            <a:r>
              <a:rPr lang="ja-JP" altLang="en-US" sz="2000" dirty="0">
                <a:latin typeface="メイリオ" panose="020B0604030504040204" pitchFamily="50" charset="-128"/>
                <a:ea typeface="メイリオ" panose="020B0604030504040204" pitchFamily="50" charset="-128"/>
              </a:rPr>
              <a:t>サイクロトロンの限界</a:t>
            </a:r>
          </a:p>
          <a:p>
            <a:pPr lvl="1"/>
            <a:r>
              <a:rPr lang="ja-JP" altLang="en-US" sz="2000" dirty="0">
                <a:latin typeface="メイリオ" panose="020B0604030504040204" pitchFamily="50" charset="-128"/>
                <a:ea typeface="メイリオ" panose="020B0604030504040204" pitchFamily="50" charset="-128"/>
              </a:rPr>
              <a:t>エネルギーを上げるには磁石を大きくするしかない。</a:t>
            </a:r>
            <a:endParaRPr lang="en-US" altLang="ja-JP" sz="2000" dirty="0">
              <a:latin typeface="メイリオ" panose="020B0604030504040204" pitchFamily="50" charset="-128"/>
              <a:ea typeface="メイリオ" panose="020B0604030504040204" pitchFamily="50" charset="-128"/>
            </a:endParaRPr>
          </a:p>
          <a:p>
            <a:pPr lvl="1"/>
            <a:r>
              <a:rPr lang="ja-JP" altLang="en-US" sz="2000" dirty="0">
                <a:solidFill>
                  <a:srgbClr val="FF0000"/>
                </a:solidFill>
                <a:latin typeface="メイリオ" panose="020B0604030504040204" pitchFamily="50" charset="-128"/>
                <a:ea typeface="メイリオ" panose="020B0604030504040204" pitchFamily="50" charset="-128"/>
              </a:rPr>
              <a:t>エネルギーがあがりすぎると、</a:t>
            </a:r>
            <a:r>
              <a:rPr lang="en-US" altLang="ja-JP" sz="2000" dirty="0">
                <a:solidFill>
                  <a:srgbClr val="FF0000"/>
                </a:solidFill>
                <a:latin typeface="メイリオ" panose="020B0604030504040204" pitchFamily="50" charset="-128"/>
                <a:ea typeface="メイリオ" panose="020B0604030504040204" pitchFamily="50" charset="-128"/>
              </a:rPr>
              <a:t>1</a:t>
            </a:r>
            <a:r>
              <a:rPr lang="ja-JP" altLang="en-US" sz="2000" dirty="0">
                <a:solidFill>
                  <a:srgbClr val="FF0000"/>
                </a:solidFill>
                <a:latin typeface="メイリオ" panose="020B0604030504040204" pitchFamily="50" charset="-128"/>
                <a:ea typeface="メイリオ" panose="020B0604030504040204" pitchFamily="50" charset="-128"/>
              </a:rPr>
              <a:t>周する時間があわなくなる。</a:t>
            </a:r>
            <a:endParaRPr lang="en-US" altLang="ja-JP" sz="2000" dirty="0">
              <a:solidFill>
                <a:srgbClr val="FF0000"/>
              </a:solidFill>
              <a:latin typeface="メイリオ" panose="020B0604030504040204" pitchFamily="50" charset="-128"/>
              <a:ea typeface="メイリオ" panose="020B0604030504040204" pitchFamily="50" charset="-128"/>
            </a:endParaRPr>
          </a:p>
          <a:p>
            <a:pPr marL="342900" lvl="1" indent="0">
              <a:buNone/>
            </a:pPr>
            <a:r>
              <a:rPr lang="ja-JP" altLang="en-US" sz="2000" dirty="0">
                <a:solidFill>
                  <a:srgbClr val="FF0000"/>
                </a:solidFill>
                <a:latin typeface="メイリオ" panose="020B0604030504040204" pitchFamily="50" charset="-128"/>
                <a:ea typeface="メイリオ" panose="020B0604030504040204" pitchFamily="50" charset="-128"/>
              </a:rPr>
              <a:t>   （相対性理論が必要</a:t>
            </a:r>
            <a:r>
              <a:rPr lang="en-US" altLang="ja-JP" sz="20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sz="20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後述</a:t>
            </a:r>
            <a:r>
              <a:rPr lang="ja-JP" altLang="en-US" sz="2000" dirty="0">
                <a:solidFill>
                  <a:srgbClr val="FF0000"/>
                </a:solidFill>
                <a:latin typeface="メイリオ" panose="020B0604030504040204" pitchFamily="50" charset="-128"/>
                <a:ea typeface="メイリオ" panose="020B0604030504040204" pitchFamily="50" charset="-128"/>
              </a:rPr>
              <a:t>） </a:t>
            </a:r>
            <a:r>
              <a:rPr lang="en-US" altLang="ja-JP" sz="2000" dirty="0">
                <a:solidFill>
                  <a:srgbClr val="FF00FF"/>
                </a:solidFill>
                <a:latin typeface="メイリオ" panose="020B0604030504040204" pitchFamily="50" charset="-128"/>
                <a:ea typeface="メイリオ" panose="020B0604030504040204" pitchFamily="50" charset="-128"/>
                <a:sym typeface="Wingdings" panose="05000000000000000000" pitchFamily="2" charset="2"/>
              </a:rPr>
              <a:t> </a:t>
            </a:r>
            <a:r>
              <a:rPr lang="ja-JP" altLang="en-US" sz="2000" dirty="0">
                <a:solidFill>
                  <a:srgbClr val="FF00FF"/>
                </a:solidFill>
                <a:latin typeface="メイリオ" panose="020B0604030504040204" pitchFamily="50" charset="-128"/>
                <a:ea typeface="メイリオ" panose="020B0604030504040204" pitchFamily="50" charset="-128"/>
                <a:sym typeface="Wingdings" panose="05000000000000000000" pitchFamily="2" charset="2"/>
              </a:rPr>
              <a:t>高周波加速で位相安定性原理</a:t>
            </a:r>
            <a:endParaRPr lang="en-US" altLang="ja-JP" sz="2000" dirty="0">
              <a:solidFill>
                <a:srgbClr val="FF00FF"/>
              </a:solidFill>
              <a:latin typeface="メイリオ" panose="020B0604030504040204" pitchFamily="50" charset="-128"/>
              <a:ea typeface="メイリオ" panose="020B0604030504040204" pitchFamily="50" charset="-128"/>
            </a:endParaRPr>
          </a:p>
          <a:p>
            <a:pPr lvl="1"/>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低エネルギー分野ではいまでも使われている</a:t>
            </a:r>
            <a:endParaRPr lang="en-US" altLang="ja-JP" sz="2000" dirty="0">
              <a:latin typeface="メイリオ" panose="020B0604030504040204" pitchFamily="50" charset="-128"/>
              <a:ea typeface="メイリオ" panose="020B0604030504040204" pitchFamily="50" charset="-128"/>
            </a:endParaRPr>
          </a:p>
          <a:p>
            <a:pPr marL="342900" lvl="1" indent="0">
              <a:buNone/>
            </a:pPr>
            <a:r>
              <a:rPr lang="ja-JP" altLang="en-US" sz="2000" dirty="0">
                <a:latin typeface="メイリオ" panose="020B0604030504040204" pitchFamily="50" charset="-128"/>
                <a:ea typeface="メイリオ" panose="020B0604030504040204" pitchFamily="50" charset="-128"/>
              </a:rPr>
              <a:t>    （ビームが連続的に出ることが強み）</a:t>
            </a:r>
          </a:p>
          <a:p>
            <a:r>
              <a:rPr lang="ja-JP" altLang="en-US" sz="2000" u="sng" dirty="0">
                <a:solidFill>
                  <a:srgbClr val="FF0000"/>
                </a:solidFill>
                <a:latin typeface="メイリオ" panose="020B0604030504040204" pitchFamily="50" charset="-128"/>
                <a:ea typeface="メイリオ" panose="020B0604030504040204" pitchFamily="50" charset="-128"/>
              </a:rPr>
              <a:t>エネルギーが上がっても半径が変わらないようにすればよい</a:t>
            </a:r>
            <a:endParaRPr lang="en-US" altLang="ja-JP" sz="2000" u="sng" dirty="0">
              <a:solidFill>
                <a:srgbClr val="FF0000"/>
              </a:solidFill>
              <a:latin typeface="メイリオ" panose="020B0604030504040204" pitchFamily="50" charset="-128"/>
              <a:ea typeface="メイリオ" panose="020B0604030504040204" pitchFamily="50" charset="-128"/>
            </a:endParaRPr>
          </a:p>
          <a:p>
            <a:pPr lvl="1"/>
            <a:r>
              <a:rPr lang="ja-JP" altLang="en-US" sz="2000" dirty="0">
                <a:latin typeface="メイリオ" panose="020B0604030504040204" pitchFamily="50" charset="-128"/>
                <a:ea typeface="メイリオ" panose="020B0604030504040204" pitchFamily="50" charset="-128"/>
              </a:rPr>
              <a:t>エネルギーが上がるとともに磁石を強くする</a:t>
            </a:r>
            <a:endParaRPr lang="en-US" altLang="ja-JP" sz="2000" dirty="0">
              <a:latin typeface="メイリオ" panose="020B0604030504040204" pitchFamily="50" charset="-128"/>
              <a:ea typeface="メイリオ" panose="020B0604030504040204" pitchFamily="50" charset="-128"/>
            </a:endParaRPr>
          </a:p>
          <a:p>
            <a:pPr lvl="1"/>
            <a:r>
              <a:rPr lang="ja-JP" altLang="en-US" sz="2000" dirty="0">
                <a:solidFill>
                  <a:srgbClr val="FF00FF"/>
                </a:solidFill>
                <a:latin typeface="メイリオ" panose="020B0604030504040204" pitchFamily="50" charset="-128"/>
                <a:ea typeface="メイリオ" panose="020B0604030504040204" pitchFamily="50" charset="-128"/>
              </a:rPr>
              <a:t>磁石の体積の節約 </a:t>
            </a:r>
            <a:r>
              <a:rPr lang="en-US" altLang="ja-JP" sz="2000" dirty="0">
                <a:solidFill>
                  <a:srgbClr val="FF00FF"/>
                </a:solidFill>
                <a:latin typeface="メイリオ" panose="020B0604030504040204" pitchFamily="50" charset="-128"/>
                <a:ea typeface="メイリオ" panose="020B0604030504040204" pitchFamily="50" charset="-128"/>
                <a:sym typeface="Wingdings" panose="05000000000000000000" pitchFamily="2" charset="2"/>
              </a:rPr>
              <a:t> </a:t>
            </a:r>
            <a:r>
              <a:rPr lang="ja-JP" altLang="en-US" sz="2000" dirty="0">
                <a:solidFill>
                  <a:srgbClr val="FF00FF"/>
                </a:solidFill>
                <a:latin typeface="メイリオ" panose="020B0604030504040204" pitchFamily="50" charset="-128"/>
                <a:ea typeface="メイリオ" panose="020B0604030504040204" pitchFamily="50" charset="-128"/>
                <a:sym typeface="Wingdings" panose="05000000000000000000" pitchFamily="2" charset="2"/>
              </a:rPr>
              <a:t>強収束法により磁石が分離可能。解決。</a:t>
            </a:r>
            <a:endParaRPr lang="en-US" altLang="ja-JP" sz="2000" dirty="0">
              <a:solidFill>
                <a:srgbClr val="FF00FF"/>
              </a:solidFill>
              <a:latin typeface="メイリオ" panose="020B0604030504040204" pitchFamily="50" charset="-128"/>
              <a:ea typeface="メイリオ" panose="020B0604030504040204" pitchFamily="50" charset="-128"/>
            </a:endParaRPr>
          </a:p>
          <a:p>
            <a:pPr lvl="1"/>
            <a:r>
              <a:rPr lang="ja-JP" altLang="en-US" sz="2000" dirty="0">
                <a:latin typeface="メイリオ" panose="020B0604030504040204" pitchFamily="50" charset="-128"/>
                <a:ea typeface="メイリオ" panose="020B0604030504040204" pitchFamily="50" charset="-128"/>
              </a:rPr>
              <a:t>ビームは連続的に出ない</a:t>
            </a:r>
            <a:endParaRPr lang="en-US" altLang="ja-JP" sz="2000" dirty="0">
              <a:latin typeface="メイリオ" panose="020B0604030504040204" pitchFamily="50" charset="-128"/>
              <a:ea typeface="メイリオ" panose="020B0604030504040204" pitchFamily="50" charset="-128"/>
            </a:endParaRPr>
          </a:p>
          <a:p>
            <a:r>
              <a:rPr lang="ja-JP" altLang="en-US" sz="2000" u="sng" dirty="0">
                <a:solidFill>
                  <a:srgbClr val="0000FF"/>
                </a:solidFill>
                <a:latin typeface="メイリオ" panose="020B0604030504040204" pitchFamily="50" charset="-128"/>
                <a:ea typeface="メイリオ" panose="020B0604030504040204" pitchFamily="50" charset="-128"/>
              </a:rPr>
              <a:t>現在の円形加速器の主流</a:t>
            </a:r>
          </a:p>
        </p:txBody>
      </p:sp>
      <p:sp>
        <p:nvSpPr>
          <p:cNvPr id="6" name="スライド番号プレースホルダー 5"/>
          <p:cNvSpPr>
            <a:spLocks noGrp="1"/>
          </p:cNvSpPr>
          <p:nvPr>
            <p:ph type="sldNum" sz="quarter" idx="12"/>
          </p:nvPr>
        </p:nvSpPr>
        <p:spPr>
          <a:xfrm>
            <a:off x="8040938" y="6664276"/>
            <a:ext cx="2057400" cy="365125"/>
          </a:xfrm>
        </p:spPr>
        <p:txBody>
          <a:bodyPr/>
          <a:lstStyle/>
          <a:p>
            <a:pPr>
              <a:defRPr/>
            </a:pPr>
            <a:fld id="{EAE4F173-2DA2-441F-A63E-C88858557A3C}" type="slidenum">
              <a:rPr lang="en-US" altLang="ja-JP" smtClean="0"/>
              <a:pPr>
                <a:defRPr/>
              </a:pPr>
              <a:t>9</a:t>
            </a:fld>
            <a:endParaRPr lang="en-US" altLang="ja-JP"/>
          </a:p>
        </p:txBody>
      </p:sp>
      <p:cxnSp>
        <p:nvCxnSpPr>
          <p:cNvPr id="14" name="直線矢印コネクタ 13"/>
          <p:cNvCxnSpPr>
            <a:cxnSpLocks/>
          </p:cNvCxnSpPr>
          <p:nvPr/>
        </p:nvCxnSpPr>
        <p:spPr>
          <a:xfrm flipH="1" flipV="1">
            <a:off x="10350104" y="5579654"/>
            <a:ext cx="374218" cy="547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10620986" y="5883214"/>
            <a:ext cx="1437828"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この閉軌道上だけを加速する。</a:t>
            </a:r>
            <a:endParaRPr kumimoji="1" lang="ja-JP" altLang="en-US" dirty="0">
              <a:latin typeface="メイリオ" panose="020B0604030504040204" pitchFamily="50" charset="-128"/>
              <a:ea typeface="メイリオ" panose="020B0604030504040204" pitchFamily="50" charset="-128"/>
            </a:endParaRPr>
          </a:p>
        </p:txBody>
      </p:sp>
      <p:sp>
        <p:nvSpPr>
          <p:cNvPr id="9" name="スライド番号プレースホルダー 5">
            <a:extLst>
              <a:ext uri="{FF2B5EF4-FFF2-40B4-BE49-F238E27FC236}">
                <a16:creationId xmlns:a16="http://schemas.microsoft.com/office/drawing/2014/main" id="{FD8CD701-DD74-14BF-8CD4-9884E3BACCFA}"/>
              </a:ext>
            </a:extLst>
          </p:cNvPr>
          <p:cNvSpPr txBox="1">
            <a:spLocks/>
          </p:cNvSpPr>
          <p:nvPr/>
        </p:nvSpPr>
        <p:spPr>
          <a:xfrm>
            <a:off x="9149960" y="532556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EAE4F173-2DA2-441F-A63E-C88858557A3C}" type="slidenum">
              <a:rPr lang="en-US" altLang="ja-JP" smtClean="0"/>
              <a:pPr>
                <a:defRPr/>
              </a:pPr>
              <a:t>9</a:t>
            </a:fld>
            <a:endParaRPr lang="en-US" altLang="ja-JP"/>
          </a:p>
        </p:txBody>
      </p:sp>
      <p:sp>
        <p:nvSpPr>
          <p:cNvPr id="11" name="テキスト ボックス 10">
            <a:extLst>
              <a:ext uri="{FF2B5EF4-FFF2-40B4-BE49-F238E27FC236}">
                <a16:creationId xmlns:a16="http://schemas.microsoft.com/office/drawing/2014/main" id="{D5D9BA77-4CF9-4C46-3350-3AF8B8C225C2}"/>
              </a:ext>
            </a:extLst>
          </p:cNvPr>
          <p:cNvSpPr txBox="1"/>
          <p:nvPr/>
        </p:nvSpPr>
        <p:spPr>
          <a:xfrm>
            <a:off x="9308467" y="3952157"/>
            <a:ext cx="877163" cy="646331"/>
          </a:xfrm>
          <a:prstGeom prst="rect">
            <a:avLst/>
          </a:prstGeom>
          <a:noFill/>
        </p:spPr>
        <p:txBody>
          <a:bodyPr wrap="none" rtlCol="0">
            <a:spAutoFit/>
          </a:bodyPr>
          <a:lstStyle/>
          <a:p>
            <a:r>
              <a:rPr kumimoji="1" lang="ja-JP" altLang="en-US" dirty="0"/>
              <a:t>高周波</a:t>
            </a:r>
            <a:endParaRPr kumimoji="1" lang="en-US" altLang="ja-JP" dirty="0"/>
          </a:p>
          <a:p>
            <a:r>
              <a:rPr lang="ja-JP" altLang="en-US" dirty="0"/>
              <a:t>加速</a:t>
            </a:r>
            <a:endParaRPr kumimoji="1" lang="ja-JP" altLang="en-US" dirty="0"/>
          </a:p>
        </p:txBody>
      </p:sp>
      <p:sp>
        <p:nvSpPr>
          <p:cNvPr id="13" name="円弧 12">
            <a:extLst>
              <a:ext uri="{FF2B5EF4-FFF2-40B4-BE49-F238E27FC236}">
                <a16:creationId xmlns:a16="http://schemas.microsoft.com/office/drawing/2014/main" id="{727259FA-376B-0DEF-9897-CB6EAC2037A1}"/>
              </a:ext>
            </a:extLst>
          </p:cNvPr>
          <p:cNvSpPr/>
          <p:nvPr/>
        </p:nvSpPr>
        <p:spPr>
          <a:xfrm>
            <a:off x="8691150" y="2850154"/>
            <a:ext cx="2736304" cy="2783335"/>
          </a:xfrm>
          <a:prstGeom prst="arc">
            <a:avLst>
              <a:gd name="adj1" fmla="val 16020024"/>
              <a:gd name="adj2" fmla="val 15250127"/>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6" name="直線矢印コネクタ 15">
            <a:extLst>
              <a:ext uri="{FF2B5EF4-FFF2-40B4-BE49-F238E27FC236}">
                <a16:creationId xmlns:a16="http://schemas.microsoft.com/office/drawing/2014/main" id="{CC85FC4F-561F-DDE0-84BF-BFBD1DDA55A4}"/>
              </a:ext>
            </a:extLst>
          </p:cNvPr>
          <p:cNvCxnSpPr>
            <a:cxnSpLocks/>
          </p:cNvCxnSpPr>
          <p:nvPr/>
        </p:nvCxnSpPr>
        <p:spPr>
          <a:xfrm flipH="1">
            <a:off x="9863400" y="2577116"/>
            <a:ext cx="860922" cy="1341589"/>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363E6C48-4EF2-8B7F-7F20-7B21BE7C4039}"/>
              </a:ext>
            </a:extLst>
          </p:cNvPr>
          <p:cNvSpPr txBox="1"/>
          <p:nvPr/>
        </p:nvSpPr>
        <p:spPr>
          <a:xfrm>
            <a:off x="8019960" y="2253951"/>
            <a:ext cx="1469900" cy="646331"/>
          </a:xfrm>
          <a:prstGeom prst="rect">
            <a:avLst/>
          </a:prstGeom>
          <a:noFill/>
        </p:spPr>
        <p:txBody>
          <a:bodyPr wrap="square" rtlCol="0">
            <a:spAutoFit/>
          </a:bodyPr>
          <a:lstStyle/>
          <a:p>
            <a:r>
              <a:rPr kumimoji="1" lang="ja-JP" altLang="en-US" dirty="0"/>
              <a:t>マグネットを分離可能。</a:t>
            </a:r>
          </a:p>
        </p:txBody>
      </p:sp>
      <p:sp>
        <p:nvSpPr>
          <p:cNvPr id="18" name="正方形/長方形 17">
            <a:extLst>
              <a:ext uri="{FF2B5EF4-FFF2-40B4-BE49-F238E27FC236}">
                <a16:creationId xmlns:a16="http://schemas.microsoft.com/office/drawing/2014/main" id="{276B80FA-E30F-C31B-3B20-37952CE91F69}"/>
              </a:ext>
            </a:extLst>
          </p:cNvPr>
          <p:cNvSpPr/>
          <p:nvPr/>
        </p:nvSpPr>
        <p:spPr>
          <a:xfrm>
            <a:off x="7841300" y="649387"/>
            <a:ext cx="2266150" cy="923330"/>
          </a:xfrm>
          <a:prstGeom prst="rect">
            <a:avLst/>
          </a:prstGeom>
          <a:ln>
            <a:solidFill>
              <a:srgbClr val="FF0000"/>
            </a:solidFill>
          </a:ln>
        </p:spPr>
        <p:txBody>
          <a:bodyPr wrap="square">
            <a:spAutoFit/>
          </a:bodyPr>
          <a:lstStyle/>
          <a:p>
            <a:pPr fontAlgn="auto">
              <a:spcAft>
                <a:spcPts val="0"/>
              </a:spcAft>
            </a:pPr>
            <a:r>
              <a:rPr lang="ja-JP" altLang="en-US" dirty="0"/>
              <a:t>新しいビーム集束法（強集束法）の発明</a:t>
            </a:r>
            <a:r>
              <a:rPr lang="en-US" altLang="ja-JP" dirty="0"/>
              <a:t>(1952)</a:t>
            </a:r>
            <a:endParaRPr lang="ja-JP" altLang="en-US" dirty="0"/>
          </a:p>
        </p:txBody>
      </p:sp>
      <p:cxnSp>
        <p:nvCxnSpPr>
          <p:cNvPr id="19" name="直線矢印コネクタ 18">
            <a:extLst>
              <a:ext uri="{FF2B5EF4-FFF2-40B4-BE49-F238E27FC236}">
                <a16:creationId xmlns:a16="http://schemas.microsoft.com/office/drawing/2014/main" id="{42E2DC4E-5929-F4D6-F8E7-8079033DA8AE}"/>
              </a:ext>
            </a:extLst>
          </p:cNvPr>
          <p:cNvCxnSpPr/>
          <p:nvPr/>
        </p:nvCxnSpPr>
        <p:spPr>
          <a:xfrm>
            <a:off x="8324154" y="1663741"/>
            <a:ext cx="168062" cy="5902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BB0A1168-EE91-1387-560D-221BDA07E852}"/>
              </a:ext>
            </a:extLst>
          </p:cNvPr>
          <p:cNvSpPr/>
          <p:nvPr/>
        </p:nvSpPr>
        <p:spPr>
          <a:xfrm>
            <a:off x="9743668" y="1619350"/>
            <a:ext cx="2128854" cy="923330"/>
          </a:xfrm>
          <a:prstGeom prst="rect">
            <a:avLst/>
          </a:prstGeom>
          <a:ln>
            <a:solidFill>
              <a:srgbClr val="0000FF"/>
            </a:solidFill>
          </a:ln>
        </p:spPr>
        <p:txBody>
          <a:bodyPr wrap="square">
            <a:spAutoFit/>
          </a:bodyPr>
          <a:lstStyle/>
          <a:p>
            <a:pPr fontAlgn="auto">
              <a:spcAft>
                <a:spcPts val="0"/>
              </a:spcAft>
            </a:pPr>
            <a:r>
              <a:rPr lang="ja-JP" altLang="en-US" dirty="0"/>
              <a:t>高周波加速における位相安定性の原理の発見</a:t>
            </a:r>
            <a:r>
              <a:rPr lang="en-US" altLang="ja-JP" dirty="0"/>
              <a:t>(1945)</a:t>
            </a:r>
          </a:p>
        </p:txBody>
      </p:sp>
      <p:sp>
        <p:nvSpPr>
          <p:cNvPr id="25" name="テキスト ボックス 24">
            <a:extLst>
              <a:ext uri="{FF2B5EF4-FFF2-40B4-BE49-F238E27FC236}">
                <a16:creationId xmlns:a16="http://schemas.microsoft.com/office/drawing/2014/main" id="{050CACC3-D5A6-4C67-E58B-069F2B72997F}"/>
              </a:ext>
            </a:extLst>
          </p:cNvPr>
          <p:cNvSpPr txBox="1"/>
          <p:nvPr/>
        </p:nvSpPr>
        <p:spPr>
          <a:xfrm>
            <a:off x="137666" y="5184133"/>
            <a:ext cx="7925164" cy="1200329"/>
          </a:xfrm>
          <a:prstGeom prst="rect">
            <a:avLst/>
          </a:prstGeom>
          <a:noFill/>
          <a:ln>
            <a:solidFill>
              <a:srgbClr val="FF0000"/>
            </a:solidFill>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すなわち、シンクロトロンでは</a:t>
            </a:r>
            <a:endParaRPr kumimoji="1"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10km</a:t>
            </a:r>
            <a:r>
              <a:rPr lang="ja-JP" altLang="en-US" dirty="0" err="1">
                <a:latin typeface="メイリオ" panose="020B0604030504040204" pitchFamily="50" charset="-128"/>
                <a:ea typeface="メイリオ" panose="020B0604030504040204" pitchFamily="50" charset="-128"/>
              </a:rPr>
              <a:t>だろう</a:t>
            </a:r>
            <a:r>
              <a:rPr lang="ja-JP" altLang="en-US" dirty="0">
                <a:latin typeface="メイリオ" panose="020B0604030504040204" pitchFamily="50" charset="-128"/>
                <a:ea typeface="メイリオ" panose="020B0604030504040204" pitchFamily="50" charset="-128"/>
              </a:rPr>
              <a:t>が</a:t>
            </a:r>
            <a:r>
              <a:rPr lang="en-US" altLang="ja-JP" dirty="0">
                <a:latin typeface="メイリオ" panose="020B0604030504040204" pitchFamily="50" charset="-128"/>
                <a:ea typeface="メイリオ" panose="020B0604030504040204" pitchFamily="50" charset="-128"/>
              </a:rPr>
              <a:t>100km</a:t>
            </a:r>
            <a:r>
              <a:rPr lang="ja-JP" altLang="en-US" dirty="0">
                <a:latin typeface="メイリオ" panose="020B0604030504040204" pitchFamily="50" charset="-128"/>
                <a:ea typeface="メイリオ" panose="020B0604030504040204" pitchFamily="50" charset="-128"/>
              </a:rPr>
              <a:t>だろうが、原理的には無限に</a:t>
            </a:r>
            <a:r>
              <a:rPr kumimoji="1" lang="ja-JP" altLang="en-US" dirty="0">
                <a:latin typeface="メイリオ" panose="020B0604030504040204" pitchFamily="50" charset="-128"/>
                <a:ea typeface="メイリオ" panose="020B0604030504040204" pitchFamily="50" charset="-128"/>
              </a:rPr>
              <a:t>大きな加速器が作成できるようになった。かつ高エネルギー加速器が作れるようになった。</a:t>
            </a:r>
            <a:endParaRPr kumimoji="1" lang="en-US" altLang="ja-JP" dirty="0">
              <a:latin typeface="メイリオ" panose="020B0604030504040204" pitchFamily="50" charset="-128"/>
              <a:ea typeface="メイリオ" panose="020B0604030504040204" pitchFamily="50" charset="-128"/>
            </a:endParaRPr>
          </a:p>
          <a:p>
            <a:r>
              <a:rPr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dirty="0">
                <a:solidFill>
                  <a:srgbClr val="FF0000"/>
                </a:solidFill>
                <a:latin typeface="メイリオ" panose="020B0604030504040204" pitchFamily="50" charset="-128"/>
                <a:ea typeface="メイリオ" panose="020B0604030504040204" pitchFamily="50" charset="-128"/>
              </a:rPr>
              <a:t>大型加速器時代へ一気に向かう。今の加速器のベースとなる。</a:t>
            </a:r>
          </a:p>
        </p:txBody>
      </p:sp>
      <p:sp>
        <p:nvSpPr>
          <p:cNvPr id="29" name="矢印: 下 28">
            <a:extLst>
              <a:ext uri="{FF2B5EF4-FFF2-40B4-BE49-F238E27FC236}">
                <a16:creationId xmlns:a16="http://schemas.microsoft.com/office/drawing/2014/main" id="{1AFF1373-0F68-165B-9BED-D8CF06D145C2}"/>
              </a:ext>
            </a:extLst>
          </p:cNvPr>
          <p:cNvSpPr/>
          <p:nvPr/>
        </p:nvSpPr>
        <p:spPr>
          <a:xfrm>
            <a:off x="3993613" y="4840357"/>
            <a:ext cx="459117" cy="24955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761179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76.7|13.1|6.7|1.1|7.4"/>
</p:tagLst>
</file>

<file path=ppt/tags/tag2.xml><?xml version="1.0" encoding="utf-8"?>
<p:tagLst xmlns:a="http://schemas.openxmlformats.org/drawingml/2006/main" xmlns:r="http://schemas.openxmlformats.org/officeDocument/2006/relationships" xmlns:p="http://schemas.openxmlformats.org/presentationml/2006/main">
  <p:tag name="TIMING" val="|30|15.6|48.1|12.5"/>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usepackage{color}&#10;\newcommand{\E}{{\cal E}}&#10;\newcommand{\g}{\gamma}&#10;\renewcommand{\L}{{\cal L}}&#10;\newcommand{\sx}{\sigma_x}&#10;\newcommand{\sy}{\sigma_y}&#10;\newcommand{\sz}{\sigma_z}&#10;\newcommand{\ex}{\epsilon_x}&#10;\newcommand{\ey}{\epsilon_y}&#10;\newcommand{\bx}{\beta_x}&#10;\newcommand{\by}{\beta_y}&#10;\newcommand{\xix}{\xi_x}&#10;\newcommand{\xiy}{\xi_y}&#10;\newcommand{\dbs}{\delta_{{}_{BS}}}&#10;\begin{document}&#10;\begin{eqnarray*}&#10;{\cal L} = f_{rep} \frac{n_b N^2}{4\pi \sigma_x^* \sigma_y^*}&#10;     \times H_D&#10;\end{eqnarray*}&#10;\end{document}"/>
  <p:tag name="EXTERNALNAME" val="txp_fig"/>
  <p:tag name="BLEND" val="False"/>
  <p:tag name="TRANSPARENT" val="False"/>
  <p:tag name="KEEPFILES" val="False"/>
  <p:tag name="DEBUGPAUSE" val="False"/>
  <p:tag name="RESOLUTION" val="300"/>
  <p:tag name="TIMEOUT" val="---"/>
  <p:tag name="BITMAPFORMAT" val="bmp16m"/>
  <p:tag name="DEBUGINTERACTIVE" val="True"/>
  <p:tag name="ORIGWIDTH" val="210.9604"/>
  <p:tag name="PICTUREFILESIZE" val="61517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headEnd type="triangle"/>
          <a:tailEnd type="triangle"/>
        </a:ln>
      </a:spPr>
      <a:bodyPr/>
      <a:lstStyle/>
      <a:style>
        <a:lnRef idx="3">
          <a:schemeClr val="accent2"/>
        </a:lnRef>
        <a:fillRef idx="0">
          <a:schemeClr val="accent2"/>
        </a:fillRef>
        <a:effectRef idx="2">
          <a:schemeClr val="accent2"/>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3448</TotalTime>
  <Words>12252</Words>
  <Application>Microsoft Office PowerPoint</Application>
  <PresentationFormat>ワイド画面</PresentationFormat>
  <Paragraphs>1042</Paragraphs>
  <Slides>58</Slides>
  <Notes>6</Notes>
  <HiddenSlides>0</HiddenSlides>
  <MMClips>3</MMClips>
  <ScaleCrop>false</ScaleCrop>
  <HeadingPairs>
    <vt:vector size="8" baseType="variant">
      <vt:variant>
        <vt:lpstr>使用されているフォント</vt:lpstr>
      </vt:variant>
      <vt:variant>
        <vt:i4>23</vt:i4>
      </vt:variant>
      <vt:variant>
        <vt:lpstr>テーマ</vt:lpstr>
      </vt:variant>
      <vt:variant>
        <vt:i4>1</vt:i4>
      </vt:variant>
      <vt:variant>
        <vt:lpstr>埋め込まれた OLE サーバー</vt:lpstr>
      </vt:variant>
      <vt:variant>
        <vt:i4>2</vt:i4>
      </vt:variant>
      <vt:variant>
        <vt:lpstr>スライド タイトル</vt:lpstr>
      </vt:variant>
      <vt:variant>
        <vt:i4>58</vt:i4>
      </vt:variant>
    </vt:vector>
  </HeadingPairs>
  <TitlesOfParts>
    <vt:vector size="84" baseType="lpstr">
      <vt:lpstr>Arial Unicode MS</vt:lpstr>
      <vt:lpstr>CMMI12</vt:lpstr>
      <vt:lpstr>CMMI8</vt:lpstr>
      <vt:lpstr>CMR12</vt:lpstr>
      <vt:lpstr>CMR8</vt:lpstr>
      <vt:lpstr>CMSS12</vt:lpstr>
      <vt:lpstr>HiraKakuPro-W3-Identity-H</vt:lpstr>
      <vt:lpstr>ＭＳ Ｐゴシック</vt:lpstr>
      <vt:lpstr>NotoSansCJKtc-DemiLight</vt:lpstr>
      <vt:lpstr>NotoSansCJKtc-Medium</vt:lpstr>
      <vt:lpstr>ヒラギノ角ゴ ProN W6</vt:lpstr>
      <vt:lpstr>メイリオ</vt:lpstr>
      <vt:lpstr>游ゴシック</vt:lpstr>
      <vt:lpstr>Arial</vt:lpstr>
      <vt:lpstr>Calibri</vt:lpstr>
      <vt:lpstr>Calibri Light</vt:lpstr>
      <vt:lpstr>Cambria Math</vt:lpstr>
      <vt:lpstr>Century</vt:lpstr>
      <vt:lpstr>News Gothic MT</vt:lpstr>
      <vt:lpstr>Symbol</vt:lpstr>
      <vt:lpstr>Times</vt:lpstr>
      <vt:lpstr>Times New Roman</vt:lpstr>
      <vt:lpstr>Wingdings</vt:lpstr>
      <vt:lpstr>Office Theme</vt:lpstr>
      <vt:lpstr>数式</vt:lpstr>
      <vt:lpstr>CorelDRAW</vt:lpstr>
      <vt:lpstr>粒子加速器の基礎 (Introduction of particle accelerators)</vt:lpstr>
      <vt:lpstr>PowerPoint プレゼンテーション</vt:lpstr>
      <vt:lpstr>PowerPoint プレゼンテーション</vt:lpstr>
      <vt:lpstr>加速器を使って何をする。何ができるのか？</vt:lpstr>
      <vt:lpstr>荷電粒子を操るには？</vt:lpstr>
      <vt:lpstr>PowerPoint プレゼンテーション</vt:lpstr>
      <vt:lpstr>粒子を加速する加速器とは？(高周波加速）</vt:lpstr>
      <vt:lpstr>加速器の歴史（高周波による高エネルギー加速）</vt:lpstr>
      <vt:lpstr>シンクロトロン（円形加速器）　(1945以降)</vt:lpstr>
      <vt:lpstr>速度とエネルギーの関係（相対論の中で）</vt:lpstr>
      <vt:lpstr>位相安定性の原理（1945） 高周波加速でのビームの同期</vt:lpstr>
      <vt:lpstr>位相安定性の原理(1945) シンクロトロン内のビームの構造（バンチ）</vt:lpstr>
      <vt:lpstr>強収束の原理(1952)</vt:lpstr>
      <vt:lpstr>交流 (AC) 電場による線形多段加速器（リニアック）</vt:lpstr>
      <vt:lpstr>進行波形加速管(2p/3)</vt:lpstr>
      <vt:lpstr>現在用いられている高周波加速空洞の現状 (常伝導加速空洞と超伝導加速空洞）</vt:lpstr>
      <vt:lpstr>現在の加速器の分類(まとめ)</vt:lpstr>
      <vt:lpstr>２．syncrotronからなる円形加速器(Collider)と要素</vt:lpstr>
      <vt:lpstr>KEKコンポーネント（要素）</vt:lpstr>
      <vt:lpstr>３．KEK-高エネルギー加速器研究機構-</vt:lpstr>
      <vt:lpstr>東京ディズニーリゾートとKEKつくば</vt:lpstr>
      <vt:lpstr>高エネルギー加速器の歴史（先端加速器の発展）</vt:lpstr>
      <vt:lpstr>KEK（つくば）</vt:lpstr>
      <vt:lpstr>Super-KEKB　＆BELLE II 実験</vt:lpstr>
      <vt:lpstr>放射光リング(KEKつくば市）</vt:lpstr>
      <vt:lpstr>J-PARCの目的</vt:lpstr>
      <vt:lpstr>KEK東海(J-PARC)の粒子加速器</vt:lpstr>
      <vt:lpstr>Innovation Center for Applied Superconducting Accelerator （iCASA)</vt:lpstr>
      <vt:lpstr>学術利用を主とした世界の大規模超伝導空洞加速器(XFEL &amp; ILC)  </vt:lpstr>
      <vt:lpstr>PowerPoint プレゼンテーション</vt:lpstr>
      <vt:lpstr>Candidates of Future e+e- colliders for a Higgs factory </vt:lpstr>
      <vt:lpstr>ILC 加速器の概要</vt:lpstr>
      <vt:lpstr>Why LC (Linear Collider) </vt:lpstr>
      <vt:lpstr>Compare ILC and FCC-ee (and others…)</vt:lpstr>
      <vt:lpstr>2023年度から5年での具体的なILC加速器開発目標 (WPP４つ）</vt:lpstr>
      <vt:lpstr>PowerPoint プレゼンテーション</vt:lpstr>
      <vt:lpstr>②陽電子源開発</vt:lpstr>
      <vt:lpstr>③ナノビーム開発 (ATF）</vt:lpstr>
      <vt:lpstr>LC vision (To discuss more future LC) </vt:lpstr>
      <vt:lpstr>まとめと今後＆期待 </vt:lpstr>
      <vt:lpstr>教科書</vt:lpstr>
      <vt:lpstr>KEK ITNメンバーと謝辞</vt:lpstr>
      <vt:lpstr>backup</vt:lpstr>
      <vt:lpstr>１．加速器の歴史（1）（加速器の始まり）</vt:lpstr>
      <vt:lpstr>ベータトロン</vt:lpstr>
      <vt:lpstr>蓄積リング（シンクロトロン）の電磁石の並びと役割</vt:lpstr>
      <vt:lpstr>Role of Bending magnet</vt:lpstr>
      <vt:lpstr>Role of Quadrupole magnet</vt:lpstr>
      <vt:lpstr>Role of Sextupole magnet</vt:lpstr>
      <vt:lpstr>電子ビームを作る 　</vt:lpstr>
      <vt:lpstr>ビーム源（陽電子の場合）</vt:lpstr>
      <vt:lpstr>高周波加速空洞　</vt:lpstr>
      <vt:lpstr>ビーム源（陽子の場合）</vt:lpstr>
      <vt:lpstr>真空チェンバー</vt:lpstr>
      <vt:lpstr>ビームモニタ</vt:lpstr>
      <vt:lpstr>制御システム</vt:lpstr>
      <vt:lpstr>放射線防護、施設安全 </vt:lpstr>
      <vt:lpstr>加速器全体がつながったらどうなるか？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hiros</dc:creator>
  <cp:lastModifiedBy>SAKAI Hiroshi</cp:lastModifiedBy>
  <cp:revision>158</cp:revision>
  <cp:lastPrinted>2025-08-29T09:09:57Z</cp:lastPrinted>
  <dcterms:created xsi:type="dcterms:W3CDTF">2019-12-02T02:21:05Z</dcterms:created>
  <dcterms:modified xsi:type="dcterms:W3CDTF">2025-08-29T09:20:38Z</dcterms:modified>
</cp:coreProperties>
</file>