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40"/>
  </p:notesMasterIdLst>
  <p:sldIdLst>
    <p:sldId id="257" r:id="rId2"/>
    <p:sldId id="877" r:id="rId3"/>
    <p:sldId id="3388" r:id="rId4"/>
    <p:sldId id="3380" r:id="rId5"/>
    <p:sldId id="1108" r:id="rId6"/>
    <p:sldId id="21396" r:id="rId7"/>
    <p:sldId id="1300" r:id="rId8"/>
    <p:sldId id="1083" r:id="rId9"/>
    <p:sldId id="21276" r:id="rId10"/>
    <p:sldId id="1321" r:id="rId11"/>
    <p:sldId id="21261" r:id="rId12"/>
    <p:sldId id="21132" r:id="rId13"/>
    <p:sldId id="21263" r:id="rId14"/>
    <p:sldId id="21403" r:id="rId15"/>
    <p:sldId id="3378" r:id="rId16"/>
    <p:sldId id="21047" r:id="rId17"/>
    <p:sldId id="3342" r:id="rId18"/>
    <p:sldId id="606" r:id="rId19"/>
    <p:sldId id="21479" r:id="rId20"/>
    <p:sldId id="21392" r:id="rId21"/>
    <p:sldId id="21348" r:id="rId22"/>
    <p:sldId id="21138" r:id="rId23"/>
    <p:sldId id="21419" r:id="rId24"/>
    <p:sldId id="21262" r:id="rId25"/>
    <p:sldId id="21365" r:id="rId26"/>
    <p:sldId id="256" r:id="rId27"/>
    <p:sldId id="21267" r:id="rId28"/>
    <p:sldId id="21400" r:id="rId29"/>
    <p:sldId id="21420" r:id="rId30"/>
    <p:sldId id="21475" r:id="rId31"/>
    <p:sldId id="21421" r:id="rId32"/>
    <p:sldId id="21422" r:id="rId33"/>
    <p:sldId id="21476" r:id="rId34"/>
    <p:sldId id="21477" r:id="rId35"/>
    <p:sldId id="21111" r:id="rId36"/>
    <p:sldId id="21478" r:id="rId37"/>
    <p:sldId id="3385" r:id="rId38"/>
    <p:sldId id="21265" r:id="rId39"/>
  </p:sldIdLst>
  <p:sldSz cx="12192000" cy="6858000"/>
  <p:notesSz cx="6022975" cy="110632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met Mathieu" initials="OM" lastIdx="1" clrIdx="0">
    <p:extLst>
      <p:ext uri="{19B8F6BF-5375-455C-9EA6-DF929625EA0E}">
        <p15:presenceInfo xmlns:p15="http://schemas.microsoft.com/office/powerpoint/2012/main" userId="0400952d450a930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0000CC"/>
    <a:srgbClr val="FFFFCC"/>
    <a:srgbClr val="1D50A1"/>
    <a:srgbClr val="6C9BD2"/>
    <a:srgbClr val="DD6430"/>
    <a:srgbClr val="D176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70" autoAdjust="0"/>
    <p:restoredTop sz="86431" autoAdjust="0"/>
  </p:normalViewPr>
  <p:slideViewPr>
    <p:cSldViewPr snapToGrid="0">
      <p:cViewPr varScale="1">
        <p:scale>
          <a:sx n="74" d="100"/>
          <a:sy n="74" d="100"/>
        </p:scale>
        <p:origin x="756" y="54"/>
      </p:cViewPr>
      <p:guideLst/>
    </p:cSldViewPr>
  </p:slideViewPr>
  <p:outlineViewPr>
    <p:cViewPr>
      <p:scale>
        <a:sx n="33" d="100"/>
        <a:sy n="33" d="100"/>
      </p:scale>
      <p:origin x="0" y="-432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Lst>
  </p:outlineViewPr>
  <p:notesTextViewPr>
    <p:cViewPr>
      <p:scale>
        <a:sx n="1" d="1"/>
        <a:sy n="1" d="1"/>
      </p:scale>
      <p:origin x="0" y="0"/>
    </p:cViewPr>
  </p:notesTextViewPr>
  <p:notesViewPr>
    <p:cSldViewPr snapToGrid="0">
      <p:cViewPr varScale="1">
        <p:scale>
          <a:sx n="88" d="100"/>
          <a:sy n="88" d="100"/>
        </p:scale>
        <p:origin x="2064"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1.xml"/><Relationship Id="rId26" Type="http://schemas.openxmlformats.org/officeDocument/2006/relationships/slide" Target="slides/slide34.xml"/><Relationship Id="rId3" Type="http://schemas.openxmlformats.org/officeDocument/2006/relationships/slide" Target="slides/slide3.xml"/><Relationship Id="rId21" Type="http://schemas.openxmlformats.org/officeDocument/2006/relationships/slide" Target="slides/slide25.xml"/><Relationship Id="rId7" Type="http://schemas.openxmlformats.org/officeDocument/2006/relationships/slide" Target="slides/slide9.xml"/><Relationship Id="rId12" Type="http://schemas.openxmlformats.org/officeDocument/2006/relationships/slide" Target="slides/slide14.xml"/><Relationship Id="rId17" Type="http://schemas.openxmlformats.org/officeDocument/2006/relationships/slide" Target="slides/slide19.xml"/><Relationship Id="rId25" Type="http://schemas.openxmlformats.org/officeDocument/2006/relationships/slide" Target="slides/slide32.xml"/><Relationship Id="rId2" Type="http://schemas.openxmlformats.org/officeDocument/2006/relationships/slide" Target="slides/slide2.xml"/><Relationship Id="rId16" Type="http://schemas.openxmlformats.org/officeDocument/2006/relationships/slide" Target="slides/slide18.xml"/><Relationship Id="rId20" Type="http://schemas.openxmlformats.org/officeDocument/2006/relationships/slide" Target="slides/slide24.xml"/><Relationship Id="rId29" Type="http://schemas.openxmlformats.org/officeDocument/2006/relationships/slide" Target="slides/slide38.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3.xml"/><Relationship Id="rId24" Type="http://schemas.openxmlformats.org/officeDocument/2006/relationships/slide" Target="slides/slide29.xml"/><Relationship Id="rId5" Type="http://schemas.openxmlformats.org/officeDocument/2006/relationships/slide" Target="slides/slide5.xml"/><Relationship Id="rId15" Type="http://schemas.openxmlformats.org/officeDocument/2006/relationships/slide" Target="slides/slide17.xml"/><Relationship Id="rId23" Type="http://schemas.openxmlformats.org/officeDocument/2006/relationships/slide" Target="slides/slide28.xml"/><Relationship Id="rId28" Type="http://schemas.openxmlformats.org/officeDocument/2006/relationships/slide" Target="slides/slide37.xml"/><Relationship Id="rId10" Type="http://schemas.openxmlformats.org/officeDocument/2006/relationships/slide" Target="slides/slide12.xml"/><Relationship Id="rId19" Type="http://schemas.openxmlformats.org/officeDocument/2006/relationships/slide" Target="slides/slide22.xml"/><Relationship Id="rId4" Type="http://schemas.openxmlformats.org/officeDocument/2006/relationships/slide" Target="slides/slide4.xml"/><Relationship Id="rId9" Type="http://schemas.openxmlformats.org/officeDocument/2006/relationships/slide" Target="slides/slide11.xml"/><Relationship Id="rId14" Type="http://schemas.openxmlformats.org/officeDocument/2006/relationships/slide" Target="slides/slide16.xml"/><Relationship Id="rId22" Type="http://schemas.openxmlformats.org/officeDocument/2006/relationships/slide" Target="slides/slide27.xml"/><Relationship Id="rId27" Type="http://schemas.openxmlformats.org/officeDocument/2006/relationships/slide" Target="slides/slide36.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Sheet1!$D$1</c:f>
              <c:strCache>
                <c:ptCount val="1"/>
                <c:pt idx="0">
                  <c:v>Ne+/Ne-/GeV</c:v>
                </c:pt>
              </c:strCache>
            </c:strRef>
          </c:tx>
          <c:spPr>
            <a:ln w="19050" cap="rnd">
              <a:noFill/>
              <a:round/>
            </a:ln>
            <a:effectLst/>
          </c:spPr>
          <c:marker>
            <c:symbol val="circle"/>
            <c:size val="14"/>
            <c:spPr>
              <a:solidFill>
                <a:schemeClr val="accent6"/>
              </a:solidFill>
              <a:ln w="9525">
                <a:solidFill>
                  <a:schemeClr val="accent1"/>
                </a:solidFill>
              </a:ln>
              <a:effectLst/>
            </c:spPr>
          </c:marker>
          <c:dPt>
            <c:idx val="0"/>
            <c:marker>
              <c:symbol val="triangle"/>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0-F30E-4F4F-93D0-499EC9CFC7BE}"/>
              </c:ext>
            </c:extLst>
          </c:dPt>
          <c:dPt>
            <c:idx val="1"/>
            <c:marker>
              <c:symbol val="triangle"/>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1-F30E-4F4F-93D0-499EC9CFC7BE}"/>
              </c:ext>
            </c:extLst>
          </c:dPt>
          <c:dPt>
            <c:idx val="2"/>
            <c:marker>
              <c:symbol val="triangle"/>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2-F30E-4F4F-93D0-499EC9CFC7BE}"/>
              </c:ext>
            </c:extLst>
          </c:dPt>
          <c:dPt>
            <c:idx val="4"/>
            <c:marker>
              <c:symbol val="diamond"/>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3-F30E-4F4F-93D0-499EC9CFC7BE}"/>
              </c:ext>
            </c:extLst>
          </c:dPt>
          <c:dPt>
            <c:idx val="7"/>
            <c:marker>
              <c:symbol val="triangle"/>
              <c:size val="14"/>
              <c:spPr>
                <a:solidFill>
                  <a:srgbClr val="FF0000"/>
                </a:solidFill>
                <a:ln w="9525">
                  <a:solidFill>
                    <a:schemeClr val="accent1"/>
                  </a:solidFill>
                </a:ln>
                <a:effectLst/>
              </c:spPr>
            </c:marker>
            <c:bubble3D val="0"/>
            <c:extLst>
              <c:ext xmlns:c16="http://schemas.microsoft.com/office/drawing/2014/chart" uri="{C3380CC4-5D6E-409C-BE32-E72D297353CC}">
                <c16:uniqueId val="{00000004-F30E-4F4F-93D0-499EC9CFC7BE}"/>
              </c:ext>
            </c:extLst>
          </c:dPt>
          <c:dPt>
            <c:idx val="9"/>
            <c:marker>
              <c:symbol val="diamond"/>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5-F30E-4F4F-93D0-499EC9CFC7BE}"/>
              </c:ext>
            </c:extLst>
          </c:dPt>
          <c:dPt>
            <c:idx val="10"/>
            <c:marker>
              <c:symbol val="circle"/>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6-F30E-4F4F-93D0-499EC9CFC7BE}"/>
              </c:ext>
            </c:extLst>
          </c:dPt>
          <c:dPt>
            <c:idx val="11"/>
            <c:marker>
              <c:symbol val="diamond"/>
              <c:size val="14"/>
              <c:spPr>
                <a:solidFill>
                  <a:schemeClr val="accent6"/>
                </a:solidFill>
                <a:ln w="9525">
                  <a:solidFill>
                    <a:schemeClr val="accent1"/>
                  </a:solidFill>
                </a:ln>
                <a:effectLst/>
              </c:spPr>
            </c:marker>
            <c:bubble3D val="0"/>
            <c:extLst>
              <c:ext xmlns:c16="http://schemas.microsoft.com/office/drawing/2014/chart" uri="{C3380CC4-5D6E-409C-BE32-E72D297353CC}">
                <c16:uniqueId val="{00000007-F30E-4F4F-93D0-499EC9CFC7BE}"/>
              </c:ext>
            </c:extLst>
          </c:dPt>
          <c:dPt>
            <c:idx val="12"/>
            <c:marker>
              <c:symbol val="diamond"/>
              <c:size val="14"/>
              <c:spPr>
                <a:solidFill>
                  <a:schemeClr val="accent2"/>
                </a:solidFill>
                <a:ln w="9525">
                  <a:solidFill>
                    <a:schemeClr val="accent1"/>
                  </a:solidFill>
                </a:ln>
                <a:effectLst/>
              </c:spPr>
            </c:marker>
            <c:bubble3D val="0"/>
            <c:extLst>
              <c:ext xmlns:c16="http://schemas.microsoft.com/office/drawing/2014/chart" uri="{C3380CC4-5D6E-409C-BE32-E72D297353CC}">
                <c16:uniqueId val="{00000008-F30E-4F4F-93D0-499EC9CFC7BE}"/>
              </c:ext>
            </c:extLst>
          </c:dPt>
          <c:dPt>
            <c:idx val="13"/>
            <c:marker>
              <c:symbol val="diamond"/>
              <c:size val="14"/>
              <c:spPr>
                <a:solidFill>
                  <a:schemeClr val="accent2">
                    <a:alpha val="81000"/>
                  </a:schemeClr>
                </a:solidFill>
                <a:ln w="9525">
                  <a:noFill/>
                </a:ln>
                <a:effectLst/>
              </c:spPr>
            </c:marker>
            <c:bubble3D val="0"/>
            <c:extLst>
              <c:ext xmlns:c16="http://schemas.microsoft.com/office/drawing/2014/chart" uri="{C3380CC4-5D6E-409C-BE32-E72D297353CC}">
                <c16:uniqueId val="{00000009-F30E-4F4F-93D0-499EC9CFC7BE}"/>
              </c:ext>
            </c:extLst>
          </c:dPt>
          <c:xVal>
            <c:numRef>
              <c:f>Sheet1!$B$2:$B$15</c:f>
              <c:numCache>
                <c:formatCode>General</c:formatCode>
                <c:ptCount val="14"/>
                <c:pt idx="0">
                  <c:v>8.9999999999999993E-3</c:v>
                </c:pt>
                <c:pt idx="1">
                  <c:v>1.52E-2</c:v>
                </c:pt>
                <c:pt idx="2">
                  <c:v>4.2999999999999997E-2</c:v>
                </c:pt>
                <c:pt idx="3">
                  <c:v>0.125</c:v>
                </c:pt>
                <c:pt idx="4">
                  <c:v>4</c:v>
                </c:pt>
                <c:pt idx="5">
                  <c:v>0.91200000000000003</c:v>
                </c:pt>
                <c:pt idx="6">
                  <c:v>1</c:v>
                </c:pt>
                <c:pt idx="7">
                  <c:v>3.5</c:v>
                </c:pt>
                <c:pt idx="8">
                  <c:v>4</c:v>
                </c:pt>
                <c:pt idx="9">
                  <c:v>13.32</c:v>
                </c:pt>
                <c:pt idx="10">
                  <c:v>27</c:v>
                </c:pt>
                <c:pt idx="11">
                  <c:v>56.32</c:v>
                </c:pt>
                <c:pt idx="12">
                  <c:v>62.9</c:v>
                </c:pt>
                <c:pt idx="13">
                  <c:v>73.260000000000005</c:v>
                </c:pt>
              </c:numCache>
            </c:numRef>
          </c:xVal>
          <c:yVal>
            <c:numRef>
              <c:f>Sheet1!$D$2:$D$15</c:f>
              <c:numCache>
                <c:formatCode>General</c:formatCode>
                <c:ptCount val="14"/>
                <c:pt idx="0">
                  <c:v>7.2999999999999995E-2</c:v>
                </c:pt>
                <c:pt idx="1">
                  <c:v>6.3E-2</c:v>
                </c:pt>
                <c:pt idx="2">
                  <c:v>0.05</c:v>
                </c:pt>
                <c:pt idx="3">
                  <c:v>1.4E-2</c:v>
                </c:pt>
                <c:pt idx="4">
                  <c:v>3.7499999999999999E-2</c:v>
                </c:pt>
                <c:pt idx="5">
                  <c:v>1.2999999999999999E-2</c:v>
                </c:pt>
                <c:pt idx="6">
                  <c:v>0.03</c:v>
                </c:pt>
                <c:pt idx="7">
                  <c:v>0.114</c:v>
                </c:pt>
                <c:pt idx="8">
                  <c:v>2.5000000000000001E-2</c:v>
                </c:pt>
                <c:pt idx="9">
                  <c:v>0.11666666666666665</c:v>
                </c:pt>
                <c:pt idx="10">
                  <c:v>3.5999999999999997E-2</c:v>
                </c:pt>
                <c:pt idx="11">
                  <c:v>0.28000000000000003</c:v>
                </c:pt>
                <c:pt idx="12">
                  <c:v>0</c:v>
                </c:pt>
                <c:pt idx="13">
                  <c:v>0.43</c:v>
                </c:pt>
              </c:numCache>
            </c:numRef>
          </c:yVal>
          <c:smooth val="0"/>
          <c:extLst>
            <c:ext xmlns:c16="http://schemas.microsoft.com/office/drawing/2014/chart" uri="{C3380CC4-5D6E-409C-BE32-E72D297353CC}">
              <c16:uniqueId val="{0000000A-F30E-4F4F-93D0-499EC9CFC7BE}"/>
            </c:ext>
          </c:extLst>
        </c:ser>
        <c:dLbls>
          <c:showLegendKey val="0"/>
          <c:showVal val="0"/>
          <c:showCatName val="0"/>
          <c:showSerName val="0"/>
          <c:showPercent val="0"/>
          <c:showBubbleSize val="0"/>
        </c:dLbls>
        <c:axId val="728712144"/>
        <c:axId val="728713392"/>
      </c:scatterChart>
      <c:valAx>
        <c:axId val="7287121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e- beam power (kW)</a:t>
                </a:r>
                <a:endParaRPr lang="ja-JP"/>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crossAx val="728713392"/>
        <c:crosses val="autoZero"/>
        <c:crossBetween val="midCat"/>
      </c:valAx>
      <c:valAx>
        <c:axId val="7287133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a:t>Ne+/Ne-/GeV</a:t>
                </a:r>
                <a:endParaRPr lang="ja-JP"/>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crossAx val="72871214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609955" cy="555086"/>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411626" y="2"/>
            <a:ext cx="2609955" cy="555086"/>
          </a:xfrm>
          <a:prstGeom prst="rect">
            <a:avLst/>
          </a:prstGeom>
        </p:spPr>
        <p:txBody>
          <a:bodyPr vert="horz" lIns="91440" tIns="45720" rIns="91440" bIns="45720" rtlCol="0"/>
          <a:lstStyle>
            <a:lvl1pPr algn="r">
              <a:defRPr sz="1200"/>
            </a:lvl1pPr>
          </a:lstStyle>
          <a:p>
            <a:fld id="{C272FD1B-8103-4D2E-B2B8-F6B4FA21BB42}" type="datetimeFigureOut">
              <a:rPr kumimoji="1" lang="ja-JP" altLang="en-US" smtClean="0"/>
              <a:t>2025/10/9</a:t>
            </a:fld>
            <a:endParaRPr kumimoji="1" lang="ja-JP" altLang="en-US"/>
          </a:p>
        </p:txBody>
      </p:sp>
      <p:sp>
        <p:nvSpPr>
          <p:cNvPr id="4" name="Slide Image Placeholder 3"/>
          <p:cNvSpPr>
            <a:spLocks noGrp="1" noRot="1" noChangeAspect="1"/>
          </p:cNvSpPr>
          <p:nvPr>
            <p:ph type="sldImg" idx="2"/>
          </p:nvPr>
        </p:nvSpPr>
        <p:spPr>
          <a:xfrm>
            <a:off x="-303213" y="1384300"/>
            <a:ext cx="6629401" cy="3730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02298" y="5324208"/>
            <a:ext cx="4818380" cy="4356169"/>
          </a:xfrm>
          <a:prstGeom prst="rect">
            <a:avLst/>
          </a:prstGeom>
        </p:spPr>
        <p:txBody>
          <a:bodyPr vert="horz" lIns="91440" tIns="45720" rIns="91440" bIns="45720" rtlCol="0"/>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0" y="10508206"/>
            <a:ext cx="2609955" cy="555083"/>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411626" y="10508206"/>
            <a:ext cx="2609955" cy="555083"/>
          </a:xfrm>
          <a:prstGeom prst="rect">
            <a:avLst/>
          </a:prstGeom>
        </p:spPr>
        <p:txBody>
          <a:bodyPr vert="horz" lIns="91440" tIns="45720" rIns="91440" bIns="45720" rtlCol="0" anchor="b"/>
          <a:lstStyle>
            <a:lvl1pPr algn="r">
              <a:defRPr sz="1200"/>
            </a:lvl1pPr>
          </a:lstStyle>
          <a:p>
            <a:fld id="{9848FCD5-2B77-4CDA-9A16-0E7825A18A20}" type="slidenum">
              <a:rPr kumimoji="1" lang="ja-JP" altLang="en-US" smtClean="0"/>
              <a:t>‹#›</a:t>
            </a:fld>
            <a:endParaRPr kumimoji="1" lang="ja-JP" altLang="en-US"/>
          </a:p>
        </p:txBody>
      </p:sp>
    </p:spTree>
    <p:extLst>
      <p:ext uri="{BB962C8B-B14F-4D97-AF65-F5344CB8AC3E}">
        <p14:creationId xmlns:p14="http://schemas.microsoft.com/office/powerpoint/2010/main" val="19836573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48FCD5-2B77-4CDA-9A16-0E7825A18A20}" type="slidenum">
              <a:rPr kumimoji="1" lang="ja-JP" altLang="en-US" smtClean="0"/>
              <a:t>2</a:t>
            </a:fld>
            <a:endParaRPr kumimoji="1" lang="ja-JP" altLang="en-US"/>
          </a:p>
        </p:txBody>
      </p:sp>
    </p:spTree>
    <p:extLst>
      <p:ext uri="{BB962C8B-B14F-4D97-AF65-F5344CB8AC3E}">
        <p14:creationId xmlns:p14="http://schemas.microsoft.com/office/powerpoint/2010/main" val="2756926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54050" y="855663"/>
            <a:ext cx="7591425" cy="42703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48FCD5-2B77-4CDA-9A16-0E7825A18A20}" type="slidenum">
              <a:rPr kumimoji="1" lang="ja-JP" altLang="en-US" smtClean="0"/>
              <a:pPr/>
              <a:t>30</a:t>
            </a:fld>
            <a:endParaRPr kumimoji="1" lang="ja-JP" altLang="en-US" dirty="0"/>
          </a:p>
        </p:txBody>
      </p:sp>
    </p:spTree>
    <p:extLst>
      <p:ext uri="{BB962C8B-B14F-4D97-AF65-F5344CB8AC3E}">
        <p14:creationId xmlns:p14="http://schemas.microsoft.com/office/powerpoint/2010/main" val="825237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1FA6ECF-BA1B-4C01-9267-29F32CB7CB30}" type="slidenum">
              <a:rPr lang="ja-JP" altLang="en-US" smtClean="0">
                <a:solidFill>
                  <a:prstClr val="black"/>
                </a:solidFill>
              </a:rPr>
              <a:pPr/>
              <a:t>7</a:t>
            </a:fld>
            <a:endParaRPr lang="ja-JP" altLang="en-US">
              <a:solidFill>
                <a:prstClr val="black"/>
              </a:solidFill>
            </a:endParaRPr>
          </a:p>
        </p:txBody>
      </p:sp>
    </p:spTree>
    <p:extLst>
      <p:ext uri="{BB962C8B-B14F-4D97-AF65-F5344CB8AC3E}">
        <p14:creationId xmlns:p14="http://schemas.microsoft.com/office/powerpoint/2010/main" val="1491950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今日のお話は</a:t>
            </a:r>
            <a:r>
              <a:rPr kumimoji="1" lang="en-US" altLang="ja-JP" dirty="0"/>
              <a:t>1</a:t>
            </a:r>
            <a:r>
              <a:rPr kumimoji="1" lang="ja-JP" altLang="en-US" dirty="0"/>
              <a:t>～３の話です。</a:t>
            </a:r>
          </a:p>
        </p:txBody>
      </p:sp>
      <p:sp>
        <p:nvSpPr>
          <p:cNvPr id="4" name="スライド番号プレースホルダー 3"/>
          <p:cNvSpPr>
            <a:spLocks noGrp="1"/>
          </p:cNvSpPr>
          <p:nvPr>
            <p:ph type="sldNum" sz="quarter" idx="5"/>
          </p:nvPr>
        </p:nvSpPr>
        <p:spPr/>
        <p:txBody>
          <a:bodyPr/>
          <a:lstStyle/>
          <a:p>
            <a:fld id="{82DAE8D0-DE77-4A42-9D96-CEC2D44FE4D7}" type="slidenum">
              <a:rPr kumimoji="1" lang="ja-JP" altLang="en-US" smtClean="0"/>
              <a:t>9</a:t>
            </a:fld>
            <a:endParaRPr kumimoji="1" lang="ja-JP" altLang="en-US"/>
          </a:p>
        </p:txBody>
      </p:sp>
    </p:spTree>
    <p:extLst>
      <p:ext uri="{BB962C8B-B14F-4D97-AF65-F5344CB8AC3E}">
        <p14:creationId xmlns:p14="http://schemas.microsoft.com/office/powerpoint/2010/main" val="294904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メイリオ" panose="020B0604030504040204" pitchFamily="50" charset="-128"/>
                <a:ea typeface="メイリオ" panose="020B0604030504040204" pitchFamily="50" charset="-128"/>
              </a:rPr>
              <a:t>原子力発電所</a:t>
            </a:r>
            <a:r>
              <a:rPr lang="en-US" altLang="ja-JP" dirty="0">
                <a:latin typeface="メイリオ" panose="020B0604030504040204" pitchFamily="50" charset="-128"/>
                <a:ea typeface="メイリオ" panose="020B0604030504040204" pitchFamily="50" charset="-128"/>
              </a:rPr>
              <a:t>power</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1000MW</a:t>
            </a:r>
            <a:endParaRPr kumimoji="1" lang="ja-JP" altLang="en-US" dirty="0">
              <a:latin typeface="メイリオ" panose="020B0604030504040204" pitchFamily="50" charset="-128"/>
              <a:ea typeface="メイリオ" panose="020B0604030504040204" pitchFamily="50"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82DAE8D0-DE77-4A42-9D96-CEC2D44FE4D7}" type="slidenum">
              <a:rPr kumimoji="1" lang="ja-JP" altLang="en-US" smtClean="0"/>
              <a:t>10</a:t>
            </a:fld>
            <a:endParaRPr kumimoji="1" lang="ja-JP" altLang="en-US"/>
          </a:p>
        </p:txBody>
      </p:sp>
    </p:spTree>
    <p:extLst>
      <p:ext uri="{BB962C8B-B14F-4D97-AF65-F5344CB8AC3E}">
        <p14:creationId xmlns:p14="http://schemas.microsoft.com/office/powerpoint/2010/main" val="1213195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614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Arial" panose="020B0604020202020204" pitchFamily="34" charset="0"/>
                <a:ea typeface="ＭＳ Ｐゴシック" panose="020B0600070205080204" pitchFamily="50" charset="-128"/>
              </a:defRPr>
            </a:lvl1pPr>
            <a:lvl2pPr marL="710432" indent="-273243">
              <a:defRPr kumimoji="1">
                <a:solidFill>
                  <a:schemeClr val="tx1"/>
                </a:solidFill>
                <a:latin typeface="Arial" panose="020B0604020202020204" pitchFamily="34" charset="0"/>
                <a:ea typeface="ＭＳ Ｐゴシック" panose="020B0600070205080204" pitchFamily="50" charset="-128"/>
              </a:defRPr>
            </a:lvl2pPr>
            <a:lvl3pPr marL="1092973" indent="-218594">
              <a:defRPr kumimoji="1">
                <a:solidFill>
                  <a:schemeClr val="tx1"/>
                </a:solidFill>
                <a:latin typeface="Arial" panose="020B0604020202020204" pitchFamily="34" charset="0"/>
                <a:ea typeface="ＭＳ Ｐゴシック" panose="020B0600070205080204" pitchFamily="50" charset="-128"/>
              </a:defRPr>
            </a:lvl3pPr>
            <a:lvl4pPr marL="1530161" indent="-218594">
              <a:defRPr kumimoji="1">
                <a:solidFill>
                  <a:schemeClr val="tx1"/>
                </a:solidFill>
                <a:latin typeface="Arial" panose="020B0604020202020204" pitchFamily="34" charset="0"/>
                <a:ea typeface="ＭＳ Ｐゴシック" panose="020B0600070205080204" pitchFamily="50" charset="-128"/>
              </a:defRPr>
            </a:lvl4pPr>
            <a:lvl5pPr marL="1967350" indent="-218594">
              <a:defRPr kumimoji="1">
                <a:solidFill>
                  <a:schemeClr val="tx1"/>
                </a:solidFill>
                <a:latin typeface="Arial" panose="020B0604020202020204" pitchFamily="34" charset="0"/>
                <a:ea typeface="ＭＳ Ｐゴシック" panose="020B0600070205080204" pitchFamily="50" charset="-128"/>
              </a:defRPr>
            </a:lvl5pPr>
            <a:lvl6pPr marL="2404539" indent="-218594"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841728" indent="-218594"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278917" indent="-218594"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716106" indent="-218594"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332207A8-A2A2-41A0-B38A-F87D4042C25B}" type="slidenum">
              <a:rPr lang="ja-JP" altLang="en-US" smtClean="0"/>
              <a:pPr/>
              <a:t>16</a:t>
            </a:fld>
            <a:endParaRPr lang="ja-JP" altLang="en-US"/>
          </a:p>
        </p:txBody>
      </p:sp>
    </p:spTree>
    <p:extLst>
      <p:ext uri="{BB962C8B-B14F-4D97-AF65-F5344CB8AC3E}">
        <p14:creationId xmlns:p14="http://schemas.microsoft.com/office/powerpoint/2010/main" val="314652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ー 1"/>
          <p:cNvSpPr>
            <a:spLocks noGrp="1" noRot="1" noChangeAspect="1" noTextEdit="1"/>
          </p:cNvSpPr>
          <p:nvPr>
            <p:ph type="sldImg"/>
          </p:nvPr>
        </p:nvSpPr>
        <p:spPr>
          <a:ln/>
        </p:spPr>
      </p:sp>
      <p:sp>
        <p:nvSpPr>
          <p:cNvPr id="440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dirty="0">
                <a:latin typeface="Arial" panose="020B0604020202020204" pitchFamily="34" charset="0"/>
              </a:rPr>
              <a:t>KEK</a:t>
            </a:r>
            <a:r>
              <a:rPr lang="ja-JP" altLang="en-US" dirty="0">
                <a:latin typeface="Arial" panose="020B0604020202020204" pitchFamily="34" charset="0"/>
              </a:rPr>
              <a:t>では</a:t>
            </a:r>
            <a:r>
              <a:rPr lang="en-US" altLang="ja-JP" dirty="0">
                <a:latin typeface="Arial" panose="020B0604020202020204" pitchFamily="34" charset="0"/>
              </a:rPr>
              <a:t>ILC</a:t>
            </a:r>
            <a:r>
              <a:rPr lang="ja-JP" altLang="en-US" dirty="0">
                <a:latin typeface="Arial" panose="020B0604020202020204" pitchFamily="34" charset="0"/>
              </a:rPr>
              <a:t>用素粒子実験加速器、物構研の</a:t>
            </a:r>
            <a:r>
              <a:rPr lang="en-US" altLang="ja-JP" dirty="0">
                <a:latin typeface="Arial" panose="020B0604020202020204" pitchFamily="34" charset="0"/>
              </a:rPr>
              <a:t>Hybrid-ring</a:t>
            </a:r>
            <a:r>
              <a:rPr lang="ja-JP" altLang="en-US" dirty="0">
                <a:latin typeface="Arial" panose="020B0604020202020204" pitchFamily="34" charset="0"/>
              </a:rPr>
              <a:t>放射光源の入射器ようとして、超伝導加速空洞の大型加速器建設を提案中である。</a:t>
            </a:r>
          </a:p>
        </p:txBody>
      </p:sp>
      <p:sp>
        <p:nvSpPr>
          <p:cNvPr id="440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57526" indent="-291355">
              <a:defRPr kumimoji="1">
                <a:solidFill>
                  <a:schemeClr val="tx1"/>
                </a:solidFill>
                <a:latin typeface="Arial" panose="020B0604020202020204" pitchFamily="34" charset="0"/>
                <a:ea typeface="ＭＳ Ｐゴシック" panose="020B0600070205080204" pitchFamily="50" charset="-128"/>
              </a:defRPr>
            </a:lvl2pPr>
            <a:lvl3pPr marL="1165427" indent="-233087">
              <a:defRPr kumimoji="1">
                <a:solidFill>
                  <a:schemeClr val="tx1"/>
                </a:solidFill>
                <a:latin typeface="Arial" panose="020B0604020202020204" pitchFamily="34" charset="0"/>
                <a:ea typeface="ＭＳ Ｐゴシック" panose="020B0600070205080204" pitchFamily="50" charset="-128"/>
              </a:defRPr>
            </a:lvl3pPr>
            <a:lvl4pPr marL="1631591" indent="-233087">
              <a:defRPr kumimoji="1">
                <a:solidFill>
                  <a:schemeClr val="tx1"/>
                </a:solidFill>
                <a:latin typeface="Arial" panose="020B0604020202020204" pitchFamily="34" charset="0"/>
                <a:ea typeface="ＭＳ Ｐゴシック" panose="020B0600070205080204" pitchFamily="50" charset="-128"/>
              </a:defRPr>
            </a:lvl4pPr>
            <a:lvl5pPr marL="2097762" indent="-233087">
              <a:defRPr kumimoji="1">
                <a:solidFill>
                  <a:schemeClr val="tx1"/>
                </a:solidFill>
                <a:latin typeface="Arial" panose="020B0604020202020204" pitchFamily="34" charset="0"/>
                <a:ea typeface="ＭＳ Ｐゴシック" panose="020B0600070205080204" pitchFamily="50" charset="-128"/>
              </a:defRPr>
            </a:lvl5pPr>
            <a:lvl6pPr marL="2563931"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30104"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96270"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962441" indent="-23308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23FD3998-A082-45FC-AAEC-5B2534310EE7}" type="slidenum">
              <a:rPr lang="en-US" altLang="ja-JP" smtClean="0">
                <a:solidFill>
                  <a:prstClr val="black"/>
                </a:solidFill>
              </a:rPr>
              <a:pPr/>
              <a:t>17</a:t>
            </a:fld>
            <a:endParaRPr lang="en-US" altLang="ja-JP">
              <a:solidFill>
                <a:prstClr val="black"/>
              </a:solidFill>
            </a:endParaRPr>
          </a:p>
        </p:txBody>
      </p:sp>
    </p:spTree>
    <p:extLst>
      <p:ext uri="{BB962C8B-B14F-4D97-AF65-F5344CB8AC3E}">
        <p14:creationId xmlns:p14="http://schemas.microsoft.com/office/powerpoint/2010/main" val="1945679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7DE023F-86BC-48CD-BF83-F5B95771F52D}" type="slidenum">
              <a:rPr kumimoji="1" lang="ja-JP" altLang="en-US" smtClean="0"/>
              <a:t>19</a:t>
            </a:fld>
            <a:endParaRPr kumimoji="1" lang="ja-JP" altLang="en-US"/>
          </a:p>
        </p:txBody>
      </p:sp>
    </p:spTree>
    <p:extLst>
      <p:ext uri="{BB962C8B-B14F-4D97-AF65-F5344CB8AC3E}">
        <p14:creationId xmlns:p14="http://schemas.microsoft.com/office/powerpoint/2010/main" val="3146081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6C5BDF1-BB3B-1E41-99E5-FE90AB362078}" type="slidenum">
              <a:rPr kumimoji="1" lang="ja-JP" altLang="en-US" smtClean="0"/>
              <a:t>24</a:t>
            </a:fld>
            <a:endParaRPr kumimoji="1" lang="ja-JP" altLang="en-US"/>
          </a:p>
        </p:txBody>
      </p:sp>
    </p:spTree>
    <p:extLst>
      <p:ext uri="{BB962C8B-B14F-4D97-AF65-F5344CB8AC3E}">
        <p14:creationId xmlns:p14="http://schemas.microsoft.com/office/powerpoint/2010/main" val="840989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48FCD5-2B77-4CDA-9A16-0E7825A18A20}" type="slidenum">
              <a:rPr kumimoji="1" lang="ja-JP" altLang="en-US" smtClean="0"/>
              <a:pPr/>
              <a:t>29</a:t>
            </a:fld>
            <a:endParaRPr kumimoji="1" lang="ja-JP" altLang="en-US" dirty="0"/>
          </a:p>
        </p:txBody>
      </p:sp>
    </p:spTree>
    <p:extLst>
      <p:ext uri="{BB962C8B-B14F-4D97-AF65-F5344CB8AC3E}">
        <p14:creationId xmlns:p14="http://schemas.microsoft.com/office/powerpoint/2010/main" val="812160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10" name="Date Placeholder 3">
            <a:extLst>
              <a:ext uri="{FF2B5EF4-FFF2-40B4-BE49-F238E27FC236}">
                <a16:creationId xmlns:a16="http://schemas.microsoft.com/office/drawing/2014/main" id="{A3AEF057-80C9-4608-B16D-388BCDBF416F}"/>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
        <p:nvSpPr>
          <p:cNvPr id="11" name="Footer Placeholder 4">
            <a:extLst>
              <a:ext uri="{FF2B5EF4-FFF2-40B4-BE49-F238E27FC236}">
                <a16:creationId xmlns:a16="http://schemas.microsoft.com/office/drawing/2014/main" id="{78F9F536-F701-4951-BCB9-6C6F94FDFB41}"/>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2" name="Slide Number Placeholder 5">
            <a:extLst>
              <a:ext uri="{FF2B5EF4-FFF2-40B4-BE49-F238E27FC236}">
                <a16:creationId xmlns:a16="http://schemas.microsoft.com/office/drawing/2014/main" id="{3B8B18CA-0BB9-4C11-BF9E-AD2979E620C4}"/>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50A1"/>
                </a:solidFill>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Footer Placeholder 4">
            <a:extLst>
              <a:ext uri="{FF2B5EF4-FFF2-40B4-BE49-F238E27FC236}">
                <a16:creationId xmlns:a16="http://schemas.microsoft.com/office/drawing/2014/main" id="{4AED926A-4B86-45C7-B292-8D89BE092C2F}"/>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9" name="Slide Number Placeholder 5">
            <a:extLst>
              <a:ext uri="{FF2B5EF4-FFF2-40B4-BE49-F238E27FC236}">
                <a16:creationId xmlns:a16="http://schemas.microsoft.com/office/drawing/2014/main" id="{119E0886-86FC-4A2D-A295-309F62C05DD1}"/>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0" name="Date Placeholder 3">
            <a:extLst>
              <a:ext uri="{FF2B5EF4-FFF2-40B4-BE49-F238E27FC236}">
                <a16:creationId xmlns:a16="http://schemas.microsoft.com/office/drawing/2014/main" id="{4A78908A-8004-4403-ADBD-423D01A47A6A}"/>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defRPr>
                <a:solidFill>
                  <a:srgbClr val="1D50A1"/>
                </a:solidFill>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Footer Placeholder 4">
            <a:extLst>
              <a:ext uri="{FF2B5EF4-FFF2-40B4-BE49-F238E27FC236}">
                <a16:creationId xmlns:a16="http://schemas.microsoft.com/office/drawing/2014/main" id="{9BF8CB5E-D785-4338-8700-86D88E800F91}"/>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9" name="Slide Number Placeholder 5">
            <a:extLst>
              <a:ext uri="{FF2B5EF4-FFF2-40B4-BE49-F238E27FC236}">
                <a16:creationId xmlns:a16="http://schemas.microsoft.com/office/drawing/2014/main" id="{2A808530-7C9C-4EE1-9130-912439B44BAD}"/>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0" name="Date Placeholder 3">
            <a:extLst>
              <a:ext uri="{FF2B5EF4-FFF2-40B4-BE49-F238E27FC236}">
                <a16:creationId xmlns:a16="http://schemas.microsoft.com/office/drawing/2014/main" id="{FBA6A365-E806-4BEE-82EA-4E4EAD38C814}"/>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08370" y="1023703"/>
            <a:ext cx="9975273" cy="500303"/>
          </a:xfrm>
          <a:prstGeom prst="rect">
            <a:avLst/>
          </a:prstGeom>
        </p:spPr>
        <p:txBody>
          <a:bodyPr vert="horz" lIns="0" tIns="0" rIns="0" bIns="0"/>
          <a:lstStyle>
            <a:lvl1pPr algn="l">
              <a:defRPr sz="2700" b="1">
                <a:latin typeface="Arial"/>
                <a:cs typeface="Arial"/>
              </a:defRPr>
            </a:lvl1pPr>
          </a:lstStyle>
          <a:p>
            <a:r>
              <a:rPr lang="en-US"/>
              <a:t>Click to edit Master title style</a:t>
            </a:r>
            <a:endParaRPr lang="en-US" dirty="0"/>
          </a:p>
        </p:txBody>
      </p:sp>
      <p:sp>
        <p:nvSpPr>
          <p:cNvPr id="8" name="Slide Number Placeholder 5"/>
          <p:cNvSpPr>
            <a:spLocks noGrp="1"/>
          </p:cNvSpPr>
          <p:nvPr>
            <p:ph type="sldNum" sz="quarter" idx="4"/>
          </p:nvPr>
        </p:nvSpPr>
        <p:spPr>
          <a:xfrm>
            <a:off x="1108364" y="6356351"/>
            <a:ext cx="28448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Footer Placeholder 4"/>
          <p:cNvSpPr>
            <a:spLocks noGrp="1"/>
          </p:cNvSpPr>
          <p:nvPr>
            <p:ph type="ftr" sz="quarter" idx="3"/>
          </p:nvPr>
        </p:nvSpPr>
        <p:spPr>
          <a:xfrm>
            <a:off x="8636006" y="6356351"/>
            <a:ext cx="3269748"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ja-JP" altLang="en-US"/>
              <a:t>筑波大学　</a:t>
            </a:r>
            <a:r>
              <a:rPr lang="en-US" altLang="ja-JP"/>
              <a:t>ILC</a:t>
            </a:r>
            <a:r>
              <a:rPr lang="ja-JP" altLang="en-US"/>
              <a:t>セミナー </a:t>
            </a:r>
            <a:r>
              <a:rPr lang="en-US" altLang="ja-JP"/>
              <a:t>(2025.Oct.9)</a:t>
            </a:r>
            <a:endParaRPr lang="en-US"/>
          </a:p>
        </p:txBody>
      </p:sp>
    </p:spTree>
    <p:extLst>
      <p:ext uri="{BB962C8B-B14F-4D97-AF65-F5344CB8AC3E}">
        <p14:creationId xmlns:p14="http://schemas.microsoft.com/office/powerpoint/2010/main" val="1896040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2" name="Title Text"/>
          <p:cNvSpPr txBox="1">
            <a:spLocks noGrp="1"/>
          </p:cNvSpPr>
          <p:nvPr>
            <p:ph type="title"/>
          </p:nvPr>
        </p:nvSpPr>
        <p:spPr>
          <a:prstGeom prst="rect">
            <a:avLst/>
          </a:prstGeom>
        </p:spPr>
        <p:txBody>
          <a:bodyPr/>
          <a:lstStyle/>
          <a:p>
            <a:r>
              <a:t>Title Text</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1983285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accent2">
                    <a:lumMod val="50000"/>
                  </a:schemeClr>
                </a:solidFill>
              </a:defRPr>
            </a:lvl1pPr>
          </a:lstStyle>
          <a:p>
            <a:r>
              <a:rPr kumimoji="1" lang="ja-JP" altLang="en-US"/>
              <a:t>マスター タイトルの書式設定</a:t>
            </a:r>
          </a:p>
        </p:txBody>
      </p:sp>
      <p:sp>
        <p:nvSpPr>
          <p:cNvPr id="7" name="コンテンツ プレースホルダー 6"/>
          <p:cNvSpPr>
            <a:spLocks noGrp="1"/>
          </p:cNvSpPr>
          <p:nvPr>
            <p:ph sz="quarter" idx="13"/>
          </p:nvPr>
        </p:nvSpPr>
        <p:spPr>
          <a:xfrm>
            <a:off x="431371" y="1052736"/>
            <a:ext cx="10657184" cy="4968552"/>
          </a:xfrm>
        </p:spPr>
        <p:txBody>
          <a:bodyPr/>
          <a:lstStyle>
            <a:lvl1pPr>
              <a:defRPr>
                <a:solidFill>
                  <a:schemeClr val="accent2">
                    <a:lumMod val="50000"/>
                  </a:schemeClr>
                </a:solidFill>
              </a:defRPr>
            </a:lvl1pPr>
            <a:lvl2pPr>
              <a:defRPr>
                <a:solidFill>
                  <a:schemeClr val="accent2">
                    <a:lumMod val="50000"/>
                  </a:schemeClr>
                </a:solidFill>
              </a:defRPr>
            </a:lvl2pPr>
            <a:lvl3pPr>
              <a:defRPr>
                <a:solidFill>
                  <a:schemeClr val="accent2">
                    <a:lumMod val="50000"/>
                  </a:schemeClr>
                </a:solidFill>
              </a:defRPr>
            </a:lvl3pPr>
            <a:lvl4pPr>
              <a:defRPr>
                <a:solidFill>
                  <a:schemeClr val="accent2">
                    <a:lumMod val="50000"/>
                  </a:schemeClr>
                </a:solidFill>
              </a:defRPr>
            </a:lvl4pPr>
            <a:lvl5pPr>
              <a:defRPr>
                <a:solidFill>
                  <a:schemeClr val="accent2">
                    <a:lumMod val="50000"/>
                  </a:schemeClr>
                </a:solidFill>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6" name="日付プレースホルダー 5"/>
          <p:cNvSpPr>
            <a:spLocks noGrp="1"/>
          </p:cNvSpPr>
          <p:nvPr>
            <p:ph type="dt" sz="half" idx="14"/>
          </p:nvPr>
        </p:nvSpPr>
        <p:spPr/>
        <p:txBody>
          <a:bodyPr/>
          <a:lstStyle/>
          <a:p>
            <a:endParaRPr lang="ja-JP" altLang="en-US" dirty="0"/>
          </a:p>
        </p:txBody>
      </p:sp>
      <p:sp>
        <p:nvSpPr>
          <p:cNvPr id="8" name="フッター プレースホルダー 7"/>
          <p:cNvSpPr>
            <a:spLocks noGrp="1"/>
          </p:cNvSpPr>
          <p:nvPr>
            <p:ph type="ftr" sz="quarter" idx="15"/>
          </p:nvPr>
        </p:nvSpPr>
        <p:spPr/>
        <p:txBody>
          <a:bodyPr/>
          <a:lstStyle/>
          <a:p>
            <a:r>
              <a:rPr lang="ja-JP" altLang="en-US"/>
              <a:t>筑波大学　</a:t>
            </a:r>
            <a:r>
              <a:rPr lang="en-US" altLang="ja-JP"/>
              <a:t>ILC</a:t>
            </a:r>
            <a:r>
              <a:rPr lang="ja-JP" altLang="en-US"/>
              <a:t>セミナー </a:t>
            </a:r>
            <a:r>
              <a:rPr lang="en-US" altLang="ja-JP"/>
              <a:t>(2025.Oct.9)</a:t>
            </a:r>
            <a:endParaRPr lang="en-US" altLang="en-US" dirty="0"/>
          </a:p>
        </p:txBody>
      </p:sp>
      <p:sp>
        <p:nvSpPr>
          <p:cNvPr id="9" name="スライド番号プレースホルダー 8"/>
          <p:cNvSpPr>
            <a:spLocks noGrp="1"/>
          </p:cNvSpPr>
          <p:nvPr>
            <p:ph type="sldNum" sz="quarter" idx="16"/>
          </p:nvPr>
        </p:nvSpPr>
        <p:spPr/>
        <p:txBody>
          <a:bodyPr/>
          <a:lstStyle/>
          <a:p>
            <a:fld id="{B0C199F8-A211-45E5-AEA2-CC5E857C2E77}" type="slidenum">
              <a:rPr kumimoji="1" lang="ja-JP" altLang="en-US" smtClean="0"/>
              <a:t>‹#›</a:t>
            </a:fld>
            <a:endParaRPr kumimoji="1" lang="ja-JP" altLang="en-US"/>
          </a:p>
        </p:txBody>
      </p:sp>
    </p:spTree>
    <p:extLst>
      <p:ext uri="{BB962C8B-B14F-4D97-AF65-F5344CB8AC3E}">
        <p14:creationId xmlns:p14="http://schemas.microsoft.com/office/powerpoint/2010/main" val="2868877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ja-JP" altLang="en-US"/>
              <a:t>筑波大学　</a:t>
            </a:r>
            <a:r>
              <a:rPr lang="en-US" altLang="ja-JP"/>
              <a:t>ILC</a:t>
            </a:r>
            <a:r>
              <a:rPr lang="ja-JP" altLang="en-US"/>
              <a:t>セミナー </a:t>
            </a:r>
            <a:r>
              <a:rPr lang="en-US" altLang="ja-JP"/>
              <a:t>(2025.Oct.9)</a:t>
            </a:r>
            <a:endParaRPr lang="en-US">
              <a:latin typeface="Helvetica" panose="020B0604020202020204" pitchFamily="34" charset="0"/>
              <a:cs typeface="Helvetica" panose="020B0604020202020204" pitchFamily="34" charset="0"/>
            </a:endParaRPr>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66817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580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361101" y="291210"/>
            <a:ext cx="7699768" cy="1215114"/>
          </a:xfrm>
        </p:spPr>
        <p:txBody>
          <a:bodyPr/>
          <a:lstStyle>
            <a:lvl1pPr>
              <a:defRPr>
                <a:solidFill>
                  <a:srgbClr val="1D50A1"/>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84569" y="1595832"/>
            <a:ext cx="11397795" cy="4671010"/>
          </a:xfrm>
        </p:spPr>
        <p:txBody>
          <a:bodyPr/>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a:extLst>
              <a:ext uri="{FF2B5EF4-FFF2-40B4-BE49-F238E27FC236}">
                <a16:creationId xmlns:a16="http://schemas.microsoft.com/office/drawing/2014/main" id="{8E6C49D2-B768-45B5-82C7-5783C355439D}"/>
              </a:ext>
            </a:extLst>
          </p:cNvPr>
          <p:cNvSpPr>
            <a:spLocks noGrp="1"/>
          </p:cNvSpPr>
          <p:nvPr>
            <p:ph type="dt" sz="half" idx="2"/>
          </p:nvPr>
        </p:nvSpPr>
        <p:spPr>
          <a:xfrm>
            <a:off x="1618061" y="6356350"/>
            <a:ext cx="2743200" cy="365125"/>
          </a:xfrm>
          <a:prstGeom prst="rect">
            <a:avLst/>
          </a:prstGeom>
        </p:spPr>
        <p:txBody>
          <a:bodyPr anchor="ctr"/>
          <a:lstStyle>
            <a:lvl1pPr>
              <a:defRPr sz="1200">
                <a:solidFill>
                  <a:srgbClr val="6C9BD2"/>
                </a:solidFill>
              </a:defRPr>
            </a:lvl1pPr>
          </a:lstStyle>
          <a:p>
            <a:endParaRPr lang="en-US" sz="1200" dirty="0"/>
          </a:p>
        </p:txBody>
      </p:sp>
      <p:sp>
        <p:nvSpPr>
          <p:cNvPr id="8" name="Footer Placeholder 4">
            <a:extLst>
              <a:ext uri="{FF2B5EF4-FFF2-40B4-BE49-F238E27FC236}">
                <a16:creationId xmlns:a16="http://schemas.microsoft.com/office/drawing/2014/main" id="{E76915AD-03D4-4732-A51D-2978E46F1AFD}"/>
              </a:ext>
            </a:extLst>
          </p:cNvPr>
          <p:cNvSpPr>
            <a:spLocks noGrp="1"/>
          </p:cNvSpPr>
          <p:nvPr>
            <p:ph type="ftr" sz="quarter" idx="3"/>
          </p:nvPr>
        </p:nvSpPr>
        <p:spPr>
          <a:xfrm>
            <a:off x="4472988" y="6356350"/>
            <a:ext cx="6880811"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9" name="Slide Number Placeholder 5">
            <a:extLst>
              <a:ext uri="{FF2B5EF4-FFF2-40B4-BE49-F238E27FC236}">
                <a16:creationId xmlns:a16="http://schemas.microsoft.com/office/drawing/2014/main" id="{B5466798-AB9E-42BB-BF1D-95A152C5AA38}"/>
              </a:ext>
            </a:extLst>
          </p:cNvPr>
          <p:cNvSpPr>
            <a:spLocks noGrp="1"/>
          </p:cNvSpPr>
          <p:nvPr>
            <p:ph type="sldNum" sz="quarter" idx="4"/>
          </p:nvPr>
        </p:nvSpPr>
        <p:spPr>
          <a:xfrm>
            <a:off x="11436536" y="6354658"/>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rgbClr val="1D50A1"/>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rgbClr val="1D50A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10" name="Footer Placeholder 4">
            <a:extLst>
              <a:ext uri="{FF2B5EF4-FFF2-40B4-BE49-F238E27FC236}">
                <a16:creationId xmlns:a16="http://schemas.microsoft.com/office/drawing/2014/main" id="{7538FC61-1EC9-4BC0-A5D1-AF31EE230628}"/>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1" name="Slide Number Placeholder 5">
            <a:extLst>
              <a:ext uri="{FF2B5EF4-FFF2-40B4-BE49-F238E27FC236}">
                <a16:creationId xmlns:a16="http://schemas.microsoft.com/office/drawing/2014/main" id="{B57A3908-8832-4F58-86EA-72FE4C34FBE9}"/>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2" name="Date Placeholder 3">
            <a:extLst>
              <a:ext uri="{FF2B5EF4-FFF2-40B4-BE49-F238E27FC236}">
                <a16:creationId xmlns:a16="http://schemas.microsoft.com/office/drawing/2014/main" id="{124C1486-B79E-4E04-8D5A-CA37ED002C69}"/>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50A1"/>
                </a:solidFill>
              </a:defRPr>
            </a:lvl1p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Footer Placeholder 4">
            <a:extLst>
              <a:ext uri="{FF2B5EF4-FFF2-40B4-BE49-F238E27FC236}">
                <a16:creationId xmlns:a16="http://schemas.microsoft.com/office/drawing/2014/main" id="{7A9C7CC5-3D7C-45D3-9C90-A2A87E645480}"/>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0" name="Slide Number Placeholder 5">
            <a:extLst>
              <a:ext uri="{FF2B5EF4-FFF2-40B4-BE49-F238E27FC236}">
                <a16:creationId xmlns:a16="http://schemas.microsoft.com/office/drawing/2014/main" id="{324FF08C-28BB-4C24-A1FB-6BBBBBCC151A}"/>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1" name="Date Placeholder 3">
            <a:extLst>
              <a:ext uri="{FF2B5EF4-FFF2-40B4-BE49-F238E27FC236}">
                <a16:creationId xmlns:a16="http://schemas.microsoft.com/office/drawing/2014/main" id="{AB9DE162-3E60-4AF4-915B-2985FF3C4FC7}"/>
              </a:ext>
            </a:extLst>
          </p:cNvPr>
          <p:cNvSpPr>
            <a:spLocks noGrp="1"/>
          </p:cNvSpPr>
          <p:nvPr>
            <p:ph type="dt" sz="half" idx="10"/>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rgbClr val="1D50A1"/>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rgbClr val="1D50A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rgbClr val="1D50A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lvl1pPr>
              <a:defRPr>
                <a:solidFill>
                  <a:srgbClr val="1D50A1"/>
                </a:solidFill>
              </a:defRPr>
            </a:lvl1pPr>
            <a:lvl2pPr>
              <a:defRPr>
                <a:solidFill>
                  <a:srgbClr val="1D50A1"/>
                </a:solidFill>
              </a:defRPr>
            </a:lvl2pPr>
            <a:lvl3pPr>
              <a:defRPr>
                <a:solidFill>
                  <a:srgbClr val="1D50A1"/>
                </a:solidFill>
              </a:defRPr>
            </a:lvl3pPr>
            <a:lvl4pPr>
              <a:defRPr>
                <a:solidFill>
                  <a:srgbClr val="1D50A1"/>
                </a:solidFill>
              </a:defRPr>
            </a:lvl4pPr>
            <a:lvl5pPr>
              <a:defRPr>
                <a:solidFill>
                  <a:srgbClr val="1D50A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Footer Placeholder 4">
            <a:extLst>
              <a:ext uri="{FF2B5EF4-FFF2-40B4-BE49-F238E27FC236}">
                <a16:creationId xmlns:a16="http://schemas.microsoft.com/office/drawing/2014/main" id="{625264B7-E440-49D2-AF5C-8A699A8F8092}"/>
              </a:ext>
            </a:extLst>
          </p:cNvPr>
          <p:cNvSpPr>
            <a:spLocks noGrp="1"/>
          </p:cNvSpPr>
          <p:nvPr>
            <p:ph type="ftr" sz="quarter" idx="11"/>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2" name="Slide Number Placeholder 5">
            <a:extLst>
              <a:ext uri="{FF2B5EF4-FFF2-40B4-BE49-F238E27FC236}">
                <a16:creationId xmlns:a16="http://schemas.microsoft.com/office/drawing/2014/main" id="{4ECC2BF5-011F-4586-80B8-15AD6530D41B}"/>
              </a:ext>
            </a:extLst>
          </p:cNvPr>
          <p:cNvSpPr>
            <a:spLocks noGrp="1"/>
          </p:cNvSpPr>
          <p:nvPr>
            <p:ph type="sldNum" sz="quarter" idx="12"/>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3" name="Date Placeholder 3">
            <a:extLst>
              <a:ext uri="{FF2B5EF4-FFF2-40B4-BE49-F238E27FC236}">
                <a16:creationId xmlns:a16="http://schemas.microsoft.com/office/drawing/2014/main" id="{4D4E5174-E206-4BD1-957B-D1A1DB85A39B}"/>
              </a:ext>
            </a:extLst>
          </p:cNvPr>
          <p:cNvSpPr>
            <a:spLocks noGrp="1"/>
          </p:cNvSpPr>
          <p:nvPr>
            <p:ph type="dt" sz="half" idx="13"/>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50A1"/>
                </a:solidFill>
              </a:defRPr>
            </a:lvl1pPr>
          </a:lstStyle>
          <a:p>
            <a:r>
              <a:rPr lang="ja-JP" altLang="en-US"/>
              <a:t>マスター タイトルの書式設定</a:t>
            </a:r>
            <a:endParaRPr lang="en-US" dirty="0"/>
          </a:p>
        </p:txBody>
      </p:sp>
      <p:sp>
        <p:nvSpPr>
          <p:cNvPr id="7" name="Footer Placeholder 4">
            <a:extLst>
              <a:ext uri="{FF2B5EF4-FFF2-40B4-BE49-F238E27FC236}">
                <a16:creationId xmlns:a16="http://schemas.microsoft.com/office/drawing/2014/main" id="{F8ABBF98-260C-4D92-85B5-9BAB7F2BFF0F}"/>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8" name="Slide Number Placeholder 5">
            <a:extLst>
              <a:ext uri="{FF2B5EF4-FFF2-40B4-BE49-F238E27FC236}">
                <a16:creationId xmlns:a16="http://schemas.microsoft.com/office/drawing/2014/main" id="{69320617-6FE9-49B6-AD8B-DA3E5F86882F}"/>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9" name="Date Placeholder 3">
            <a:extLst>
              <a:ext uri="{FF2B5EF4-FFF2-40B4-BE49-F238E27FC236}">
                <a16:creationId xmlns:a16="http://schemas.microsoft.com/office/drawing/2014/main" id="{FD622247-6132-4697-A5EC-41A7684813AC}"/>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CFD31073-5F42-4238-AA33-E5C65276C5C9}"/>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7" name="Slide Number Placeholder 5">
            <a:extLst>
              <a:ext uri="{FF2B5EF4-FFF2-40B4-BE49-F238E27FC236}">
                <a16:creationId xmlns:a16="http://schemas.microsoft.com/office/drawing/2014/main" id="{6561B24D-50D9-4742-9103-E7C6414E2F44}"/>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8" name="Date Placeholder 3">
            <a:extLst>
              <a:ext uri="{FF2B5EF4-FFF2-40B4-BE49-F238E27FC236}">
                <a16:creationId xmlns:a16="http://schemas.microsoft.com/office/drawing/2014/main" id="{A8D217AB-9441-4952-A158-3F3CE317D67F}"/>
              </a:ext>
            </a:extLst>
          </p:cNvPr>
          <p:cNvSpPr>
            <a:spLocks noGrp="1"/>
          </p:cNvSpPr>
          <p:nvPr>
            <p:ph type="dt" sz="half" idx="2"/>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1D50A1"/>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solidFill>
                  <a:srgbClr val="1D50A1"/>
                </a:solidFill>
              </a:defRPr>
            </a:lvl1pPr>
            <a:lvl2pPr>
              <a:defRPr sz="2800">
                <a:solidFill>
                  <a:srgbClr val="1D50A1"/>
                </a:solidFill>
              </a:defRPr>
            </a:lvl2pPr>
            <a:lvl3pPr>
              <a:defRPr sz="2400">
                <a:solidFill>
                  <a:srgbClr val="1D50A1"/>
                </a:solidFill>
              </a:defRPr>
            </a:lvl3pPr>
            <a:lvl4pPr>
              <a:defRPr sz="2000">
                <a:solidFill>
                  <a:srgbClr val="1D50A1"/>
                </a:solidFill>
              </a:defRPr>
            </a:lvl4pPr>
            <a:lvl5pPr>
              <a:defRPr sz="2000">
                <a:solidFill>
                  <a:srgbClr val="1D50A1"/>
                </a:solidFill>
              </a:defRPr>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1D50A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9" name="Footer Placeholder 4">
            <a:extLst>
              <a:ext uri="{FF2B5EF4-FFF2-40B4-BE49-F238E27FC236}">
                <a16:creationId xmlns:a16="http://schemas.microsoft.com/office/drawing/2014/main" id="{E11678FC-6856-4C4E-B397-A83FE2A90556}"/>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0" name="Slide Number Placeholder 5">
            <a:extLst>
              <a:ext uri="{FF2B5EF4-FFF2-40B4-BE49-F238E27FC236}">
                <a16:creationId xmlns:a16="http://schemas.microsoft.com/office/drawing/2014/main" id="{59AC7561-7E46-405F-8D17-988C4A9A983A}"/>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1" name="Date Placeholder 3">
            <a:extLst>
              <a:ext uri="{FF2B5EF4-FFF2-40B4-BE49-F238E27FC236}">
                <a16:creationId xmlns:a16="http://schemas.microsoft.com/office/drawing/2014/main" id="{A402911D-65C7-45CA-9394-6C0A7DFD4261}"/>
              </a:ext>
            </a:extLst>
          </p:cNvPr>
          <p:cNvSpPr>
            <a:spLocks noGrp="1"/>
          </p:cNvSpPr>
          <p:nvPr>
            <p:ph type="dt" sz="half" idx="10"/>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1D50A1"/>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solidFill>
                  <a:srgbClr val="1D50A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1D50A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9" name="Footer Placeholder 4">
            <a:extLst>
              <a:ext uri="{FF2B5EF4-FFF2-40B4-BE49-F238E27FC236}">
                <a16:creationId xmlns:a16="http://schemas.microsoft.com/office/drawing/2014/main" id="{3CEC779B-132A-4582-9A57-F94B7E99CDF1}"/>
              </a:ext>
            </a:extLst>
          </p:cNvPr>
          <p:cNvSpPr>
            <a:spLocks noGrp="1"/>
          </p:cNvSpPr>
          <p:nvPr>
            <p:ph type="ftr" sz="quarter" idx="3"/>
          </p:nvPr>
        </p:nvSpPr>
        <p:spPr>
          <a:xfrm>
            <a:off x="6050280" y="6356350"/>
            <a:ext cx="4693920"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0" name="Slide Number Placeholder 5">
            <a:extLst>
              <a:ext uri="{FF2B5EF4-FFF2-40B4-BE49-F238E27FC236}">
                <a16:creationId xmlns:a16="http://schemas.microsoft.com/office/drawing/2014/main" id="{C4C56F00-6750-49DC-A495-CB6B4C806B71}"/>
              </a:ext>
            </a:extLst>
          </p:cNvPr>
          <p:cNvSpPr>
            <a:spLocks noGrp="1"/>
          </p:cNvSpPr>
          <p:nvPr>
            <p:ph type="sldNum" sz="quarter" idx="4"/>
          </p:nvPr>
        </p:nvSpPr>
        <p:spPr>
          <a:xfrm>
            <a:off x="10749280" y="6356350"/>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sp>
        <p:nvSpPr>
          <p:cNvPr id="11" name="Date Placeholder 3">
            <a:extLst>
              <a:ext uri="{FF2B5EF4-FFF2-40B4-BE49-F238E27FC236}">
                <a16:creationId xmlns:a16="http://schemas.microsoft.com/office/drawing/2014/main" id="{7C9C7A72-4BD9-4688-85A7-DD13DF0ED545}"/>
              </a:ext>
            </a:extLst>
          </p:cNvPr>
          <p:cNvSpPr>
            <a:spLocks noGrp="1"/>
          </p:cNvSpPr>
          <p:nvPr>
            <p:ph type="dt" sz="half" idx="10"/>
          </p:nvPr>
        </p:nvSpPr>
        <p:spPr>
          <a:xfrm>
            <a:off x="3307080" y="6356350"/>
            <a:ext cx="2743200" cy="365125"/>
          </a:xfrm>
          <a:prstGeom prst="rect">
            <a:avLst/>
          </a:prstGeom>
        </p:spPr>
        <p:txBody>
          <a:bodyPr anchor="ctr"/>
          <a:lstStyle>
            <a:lvl1pPr>
              <a:defRPr sz="1200">
                <a:solidFill>
                  <a:srgbClr val="6C9BD2"/>
                </a:solidFill>
              </a:defRPr>
            </a:lvl1pPr>
          </a:lstStyle>
          <a:p>
            <a:endParaRPr lang="en-US" sz="12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1101" y="136525"/>
            <a:ext cx="7699768" cy="1173921"/>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177088" y="1847004"/>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pic>
        <p:nvPicPr>
          <p:cNvPr id="8" name="Picture 7" descr="A picture containing drawing, food&#10;&#10;Description automatically generated">
            <a:extLst>
              <a:ext uri="{FF2B5EF4-FFF2-40B4-BE49-F238E27FC236}">
                <a16:creationId xmlns:a16="http://schemas.microsoft.com/office/drawing/2014/main" id="{69C8DE71-210D-4A86-AF36-B35607A0F63F}"/>
              </a:ext>
            </a:extLst>
          </p:cNvPr>
          <p:cNvPicPr>
            <a:picLocks noChangeAspect="1"/>
          </p:cNvPicPr>
          <p:nvPr userDrawn="1"/>
        </p:nvPicPr>
        <p:blipFill>
          <a:blip r:embed="rId18"/>
          <a:stretch>
            <a:fillRect/>
          </a:stretch>
        </p:blipFill>
        <p:spPr>
          <a:xfrm>
            <a:off x="10846044" y="208809"/>
            <a:ext cx="1129833" cy="661613"/>
          </a:xfrm>
          <a:prstGeom prst="rect">
            <a:avLst/>
          </a:prstGeom>
        </p:spPr>
      </p:pic>
      <p:pic>
        <p:nvPicPr>
          <p:cNvPr id="12" name="Picture 11">
            <a:extLst>
              <a:ext uri="{FF2B5EF4-FFF2-40B4-BE49-F238E27FC236}">
                <a16:creationId xmlns:a16="http://schemas.microsoft.com/office/drawing/2014/main" id="{D352A519-9CAA-44DF-8093-10C07AD7F8CC}"/>
              </a:ext>
            </a:extLst>
          </p:cNvPr>
          <p:cNvPicPr>
            <a:picLocks noChangeAspect="1"/>
          </p:cNvPicPr>
          <p:nvPr userDrawn="1"/>
        </p:nvPicPr>
        <p:blipFill>
          <a:blip r:embed="rId19"/>
          <a:stretch>
            <a:fillRect/>
          </a:stretch>
        </p:blipFill>
        <p:spPr>
          <a:xfrm>
            <a:off x="0" y="6317081"/>
            <a:ext cx="1840448" cy="540920"/>
          </a:xfrm>
          <a:prstGeom prst="rect">
            <a:avLst/>
          </a:prstGeom>
        </p:spPr>
      </p:pic>
      <p:sp>
        <p:nvSpPr>
          <p:cNvPr id="11" name="Date Placeholder 3">
            <a:extLst>
              <a:ext uri="{FF2B5EF4-FFF2-40B4-BE49-F238E27FC236}">
                <a16:creationId xmlns:a16="http://schemas.microsoft.com/office/drawing/2014/main" id="{05A1D9F0-4713-4456-BC8D-0DB8675FE655}"/>
              </a:ext>
            </a:extLst>
          </p:cNvPr>
          <p:cNvSpPr>
            <a:spLocks noGrp="1"/>
          </p:cNvSpPr>
          <p:nvPr>
            <p:ph type="dt" sz="half" idx="2"/>
          </p:nvPr>
        </p:nvSpPr>
        <p:spPr>
          <a:xfrm>
            <a:off x="1618061" y="6356350"/>
            <a:ext cx="2743200" cy="365125"/>
          </a:xfrm>
          <a:prstGeom prst="rect">
            <a:avLst/>
          </a:prstGeom>
        </p:spPr>
        <p:txBody>
          <a:bodyPr anchor="ctr"/>
          <a:lstStyle>
            <a:lvl1pPr>
              <a:defRPr sz="1200">
                <a:solidFill>
                  <a:srgbClr val="6C9BD2"/>
                </a:solidFill>
              </a:defRPr>
            </a:lvl1pPr>
          </a:lstStyle>
          <a:p>
            <a:endParaRPr lang="en-US" sz="1200" dirty="0"/>
          </a:p>
        </p:txBody>
      </p:sp>
      <p:sp>
        <p:nvSpPr>
          <p:cNvPr id="13" name="Footer Placeholder 4">
            <a:extLst>
              <a:ext uri="{FF2B5EF4-FFF2-40B4-BE49-F238E27FC236}">
                <a16:creationId xmlns:a16="http://schemas.microsoft.com/office/drawing/2014/main" id="{76309B28-2831-43AB-8C00-31958F2C3252}"/>
              </a:ext>
            </a:extLst>
          </p:cNvPr>
          <p:cNvSpPr>
            <a:spLocks noGrp="1"/>
          </p:cNvSpPr>
          <p:nvPr>
            <p:ph type="ftr" sz="quarter" idx="3"/>
          </p:nvPr>
        </p:nvSpPr>
        <p:spPr>
          <a:xfrm>
            <a:off x="4472988" y="6356350"/>
            <a:ext cx="6880811" cy="365125"/>
          </a:xfrm>
          <a:prstGeom prst="rect">
            <a:avLst/>
          </a:prstGeom>
        </p:spPr>
        <p:txBody>
          <a:bodyPr anchor="ctr"/>
          <a:lstStyle>
            <a:lvl1pPr>
              <a:defRPr sz="1200">
                <a:solidFill>
                  <a:srgbClr val="6C9BD2"/>
                </a:solidFill>
              </a:defRPr>
            </a:lvl1pPr>
          </a:lstStyle>
          <a:p>
            <a:pPr algn="ctr"/>
            <a:r>
              <a:rPr lang="ja-JP" altLang="en-US"/>
              <a:t>筑波大学　</a:t>
            </a:r>
            <a:r>
              <a:rPr lang="en-US" altLang="ja-JP"/>
              <a:t>ILC</a:t>
            </a:r>
            <a:r>
              <a:rPr lang="ja-JP" altLang="en-US"/>
              <a:t>セミナー </a:t>
            </a:r>
            <a:r>
              <a:rPr lang="en-US" altLang="ja-JP"/>
              <a:t>(2025.Oct.9)</a:t>
            </a:r>
            <a:endParaRPr lang="en-US" dirty="0"/>
          </a:p>
        </p:txBody>
      </p:sp>
      <p:sp>
        <p:nvSpPr>
          <p:cNvPr id="14" name="Slide Number Placeholder 5">
            <a:extLst>
              <a:ext uri="{FF2B5EF4-FFF2-40B4-BE49-F238E27FC236}">
                <a16:creationId xmlns:a16="http://schemas.microsoft.com/office/drawing/2014/main" id="{478F6E2C-DC1E-4AD1-8983-AAD2AFBF1351}"/>
              </a:ext>
            </a:extLst>
          </p:cNvPr>
          <p:cNvSpPr>
            <a:spLocks noGrp="1"/>
          </p:cNvSpPr>
          <p:nvPr>
            <p:ph type="sldNum" sz="quarter" idx="4"/>
          </p:nvPr>
        </p:nvSpPr>
        <p:spPr>
          <a:xfrm>
            <a:off x="11436536" y="6354658"/>
            <a:ext cx="604520" cy="365125"/>
          </a:xfrm>
          <a:prstGeom prst="rect">
            <a:avLst/>
          </a:prstGeom>
        </p:spPr>
        <p:txBody>
          <a:bodyPr anchor="ctr"/>
          <a:lstStyle>
            <a:lvl1pPr algn="r">
              <a:defRPr sz="1200">
                <a:solidFill>
                  <a:srgbClr val="6C9BD2"/>
                </a:solidFill>
              </a:defRPr>
            </a:lvl1pPr>
          </a:lstStyle>
          <a:p>
            <a:pPr algn="r"/>
            <a:fld id="{48F63A3B-78C7-47BE-AE5E-E10140E04643}" type="slidenum">
              <a:rPr lang="en-US" smtClean="0"/>
              <a:pPr/>
              <a:t>‹#›</a:t>
            </a:fld>
            <a:endParaRPr lang="en-US" dirty="0"/>
          </a:p>
        </p:txBody>
      </p:sp>
      <p:pic>
        <p:nvPicPr>
          <p:cNvPr id="5" name="Picture 4" descr="Text&#10;&#10;Description automatically generated">
            <a:extLst>
              <a:ext uri="{FF2B5EF4-FFF2-40B4-BE49-F238E27FC236}">
                <a16:creationId xmlns:a16="http://schemas.microsoft.com/office/drawing/2014/main" id="{71817C92-9248-425F-9F26-D14C73DA5D4B}"/>
              </a:ext>
            </a:extLst>
          </p:cNvPr>
          <p:cNvPicPr>
            <a:picLocks noChangeAspect="1"/>
          </p:cNvPicPr>
          <p:nvPr userDrawn="1"/>
        </p:nvPicPr>
        <p:blipFill>
          <a:blip r:embed="rId20"/>
          <a:stretch>
            <a:fillRect/>
          </a:stretch>
        </p:blipFill>
        <p:spPr>
          <a:xfrm>
            <a:off x="9318186" y="208022"/>
            <a:ext cx="1412079" cy="662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5" r:id="rId15"/>
    <p:sldLayoutId id="2147483666" r:id="rId16"/>
  </p:sldLayoutIdLst>
  <p:hf hdr="0" dt="0"/>
  <p:txStyles>
    <p:titleStyle>
      <a:lvl1pPr algn="l" defTabSz="914400" rtl="0" eaLnBrk="1" latinLnBrk="0" hangingPunct="1">
        <a:lnSpc>
          <a:spcPct val="90000"/>
        </a:lnSpc>
        <a:spcBef>
          <a:spcPct val="0"/>
        </a:spcBef>
        <a:buNone/>
        <a:defRPr kumimoji="1" sz="4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20.png"/><Relationship Id="rId3" Type="http://schemas.openxmlformats.org/officeDocument/2006/relationships/image" Target="../media/image32.png"/><Relationship Id="rId7" Type="http://schemas.openxmlformats.org/officeDocument/2006/relationships/image" Target="../media/image34.wmf"/><Relationship Id="rId12" Type="http://schemas.openxmlformats.org/officeDocument/2006/relationships/image" Target="../media/image310.png"/><Relationship Id="rId2" Type="http://schemas.openxmlformats.org/officeDocument/2006/relationships/notesSlide" Target="../notesSlides/notesSlide4.xml"/><Relationship Id="rId16" Type="http://schemas.openxmlformats.org/officeDocument/2006/relationships/image" Target="../media/image160.png"/><Relationship Id="rId1" Type="http://schemas.openxmlformats.org/officeDocument/2006/relationships/slideLayout" Target="../slideLayouts/slideLayout7.xml"/><Relationship Id="rId6" Type="http://schemas.openxmlformats.org/officeDocument/2006/relationships/oleObject" Target="../embeddings/oleObject2.bin"/><Relationship Id="rId11" Type="http://schemas.openxmlformats.org/officeDocument/2006/relationships/image" Target="../media/image30.png"/><Relationship Id="rId5" Type="http://schemas.openxmlformats.org/officeDocument/2006/relationships/image" Target="../media/image33.wmf"/><Relationship Id="rId15" Type="http://schemas.openxmlformats.org/officeDocument/2006/relationships/image" Target="../media/image150.png"/><Relationship Id="rId4" Type="http://schemas.openxmlformats.org/officeDocument/2006/relationships/oleObject" Target="../embeddings/oleObject1.bin"/><Relationship Id="rId9" Type="http://schemas.openxmlformats.org/officeDocument/2006/relationships/image" Target="../media/image35.wmf"/><Relationship Id="rId14" Type="http://schemas.openxmlformats.org/officeDocument/2006/relationships/image" Target="../media/image140.PNG"/></Relationships>
</file>

<file path=ppt/slides/_rels/slide1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42.png"/><Relationship Id="rId11" Type="http://schemas.openxmlformats.org/officeDocument/2006/relationships/image" Target="../media/image47.jpeg"/><Relationship Id="rId5" Type="http://schemas.openxmlformats.org/officeDocument/2006/relationships/image" Target="../media/image41.jpg"/><Relationship Id="rId10" Type="http://schemas.openxmlformats.org/officeDocument/2006/relationships/image" Target="../media/image46.jpeg"/><Relationship Id="rId4" Type="http://schemas.openxmlformats.org/officeDocument/2006/relationships/image" Target="../media/image40.jpeg"/><Relationship Id="rId9" Type="http://schemas.openxmlformats.org/officeDocument/2006/relationships/image" Target="../media/image45.jpeg"/></Relationships>
</file>

<file path=ppt/slides/_rels/slide16.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5.jpeg"/><Relationship Id="rId7" Type="http://schemas.openxmlformats.org/officeDocument/2006/relationships/image" Target="../media/image49.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8.png"/><Relationship Id="rId10" Type="http://schemas.openxmlformats.org/officeDocument/2006/relationships/image" Target="../media/image51.jpeg"/><Relationship Id="rId4" Type="http://schemas.openxmlformats.org/officeDocument/2006/relationships/image" Target="../media/image46.jpeg"/><Relationship Id="rId9" Type="http://schemas.openxmlformats.org/officeDocument/2006/relationships/image" Target="../media/image50.emf"/></Relationships>
</file>

<file path=ppt/slides/_rels/slide17.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g"/><Relationship Id="rId7" Type="http://schemas.openxmlformats.org/officeDocument/2006/relationships/image" Target="../media/image56.emf"/><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55.jpeg"/><Relationship Id="rId11" Type="http://schemas.openxmlformats.org/officeDocument/2006/relationships/image" Target="../media/image46.jpeg"/><Relationship Id="rId5" Type="http://schemas.openxmlformats.org/officeDocument/2006/relationships/image" Target="../media/image54.jpeg"/><Relationship Id="rId10" Type="http://schemas.openxmlformats.org/officeDocument/2006/relationships/image" Target="../media/image59.jpg"/><Relationship Id="rId4" Type="http://schemas.openxmlformats.org/officeDocument/2006/relationships/image" Target="../media/image53.jpeg"/><Relationship Id="rId9" Type="http://schemas.openxmlformats.org/officeDocument/2006/relationships/image" Target="../media/image58.jpeg"/></Relationships>
</file>

<file path=ppt/slides/_rels/slide18.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61.jpg"/><Relationship Id="rId7" Type="http://schemas.openxmlformats.org/officeDocument/2006/relationships/image" Target="../media/image65.emf"/><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jpg"/><Relationship Id="rId4" Type="http://schemas.openxmlformats.org/officeDocument/2006/relationships/image" Target="../media/image62.jpeg"/><Relationship Id="rId9" Type="http://schemas.openxmlformats.org/officeDocument/2006/relationships/image" Target="../media/image67.jpeg"/></Relationships>
</file>

<file path=ppt/slides/_rels/slide19.xml.rels><?xml version="1.0" encoding="UTF-8" standalone="yes"?>
<Relationships xmlns="http://schemas.openxmlformats.org/package/2006/relationships"><Relationship Id="rId8" Type="http://schemas.openxmlformats.org/officeDocument/2006/relationships/hyperlink" Target="https://www.kek.jp/ja/newsroom/2019/05/22/1700/" TargetMode="External"/><Relationship Id="rId3" Type="http://schemas.openxmlformats.org/officeDocument/2006/relationships/image" Target="../media/image68.png"/><Relationship Id="rId7" Type="http://schemas.openxmlformats.org/officeDocument/2006/relationships/image" Target="../media/image7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 Id="rId9" Type="http://schemas.openxmlformats.org/officeDocument/2006/relationships/image" Target="../media/image73.pn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jpeg"/><Relationship Id="rId4" Type="http://schemas.openxmlformats.org/officeDocument/2006/relationships/image" Target="../media/image76.png"/></Relationships>
</file>

<file path=ppt/slides/_rels/slide2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jp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emf"/></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2.xml"/><Relationship Id="rId4" Type="http://schemas.openxmlformats.org/officeDocument/2006/relationships/image" Target="../media/image90.png"/></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4.xml"/><Relationship Id="rId1" Type="http://schemas.openxmlformats.org/officeDocument/2006/relationships/tags" Target="../tags/tag4.xml"/><Relationship Id="rId5" Type="http://schemas.openxmlformats.org/officeDocument/2006/relationships/image" Target="../media/image92.jpeg"/><Relationship Id="rId4" Type="http://schemas.openxmlformats.org/officeDocument/2006/relationships/image" Target="../media/image91.png"/></Relationships>
</file>

<file path=ppt/slides/_rels/slide24.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3.png"/><Relationship Id="rId7" Type="http://schemas.openxmlformats.org/officeDocument/2006/relationships/image" Target="../media/image96.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2.jpeg"/><Relationship Id="rId5" Type="http://schemas.openxmlformats.org/officeDocument/2006/relationships/image" Target="../media/image95.png"/><Relationship Id="rId4" Type="http://schemas.openxmlformats.org/officeDocument/2006/relationships/image" Target="../media/image9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99.png"/><Relationship Id="rId4" Type="http://schemas.openxmlformats.org/officeDocument/2006/relationships/image" Target="../media/image98.png"/></Relationships>
</file>

<file path=ppt/slides/_rels/slide2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27.xml.rels><?xml version="1.0" encoding="UTF-8" standalone="yes"?>
<Relationships xmlns="http://schemas.openxmlformats.org/package/2006/relationships"><Relationship Id="rId8" Type="http://schemas.openxmlformats.org/officeDocument/2006/relationships/image" Target="../media/image108.wmf"/><Relationship Id="rId3" Type="http://schemas.openxmlformats.org/officeDocument/2006/relationships/image" Target="../media/image105.jpeg"/><Relationship Id="rId7" Type="http://schemas.openxmlformats.org/officeDocument/2006/relationships/oleObject" Target="../embeddings/oleObject5.bin"/><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107.wmf"/><Relationship Id="rId5" Type="http://schemas.openxmlformats.org/officeDocument/2006/relationships/oleObject" Target="../embeddings/oleObject4.bin"/><Relationship Id="rId4" Type="http://schemas.openxmlformats.org/officeDocument/2006/relationships/image" Target="../media/image106.jpeg"/><Relationship Id="rId9" Type="http://schemas.openxmlformats.org/officeDocument/2006/relationships/image" Target="../media/image109.jpeg"/></Relationships>
</file>

<file path=ppt/slides/_rels/slide28.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image" Target="../media/image110.png"/><Relationship Id="rId1" Type="http://schemas.openxmlformats.org/officeDocument/2006/relationships/slideLayout" Target="../slideLayouts/slideLayout7.xml"/><Relationship Id="rId4" Type="http://schemas.openxmlformats.org/officeDocument/2006/relationships/image" Target="../media/image112.jpg"/></Relationships>
</file>

<file path=ppt/slides/_rels/slide29.xml.rels><?xml version="1.0" encoding="UTF-8" standalone="yes"?>
<Relationships xmlns="http://schemas.openxmlformats.org/package/2006/relationships"><Relationship Id="rId3" Type="http://schemas.openxmlformats.org/officeDocument/2006/relationships/image" Target="../media/image112.jpg"/><Relationship Id="rId7" Type="http://schemas.openxmlformats.org/officeDocument/2006/relationships/image" Target="../media/image116.gi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22.jpeg"/><Relationship Id="rId3" Type="http://schemas.openxmlformats.org/officeDocument/2006/relationships/image" Target="../media/image117.jpeg"/><Relationship Id="rId7" Type="http://schemas.openxmlformats.org/officeDocument/2006/relationships/image" Target="../media/image12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0.jpeg"/><Relationship Id="rId5" Type="http://schemas.openxmlformats.org/officeDocument/2006/relationships/image" Target="../media/image119.jpeg"/><Relationship Id="rId4" Type="http://schemas.openxmlformats.org/officeDocument/2006/relationships/image" Target="../media/image118.jpeg"/></Relationships>
</file>

<file path=ppt/slides/_rels/slide31.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131.emf"/><Relationship Id="rId3" Type="http://schemas.openxmlformats.org/officeDocument/2006/relationships/image" Target="../media/image126.emf"/><Relationship Id="rId7" Type="http://schemas.openxmlformats.org/officeDocument/2006/relationships/image" Target="../media/image130.png"/><Relationship Id="rId2" Type="http://schemas.openxmlformats.org/officeDocument/2006/relationships/image" Target="../media/image125.jpg"/><Relationship Id="rId1" Type="http://schemas.openxmlformats.org/officeDocument/2006/relationships/slideLayout" Target="../slideLayouts/slideLayout6.xml"/><Relationship Id="rId6" Type="http://schemas.openxmlformats.org/officeDocument/2006/relationships/image" Target="../media/image129.emf"/><Relationship Id="rId5" Type="http://schemas.openxmlformats.org/officeDocument/2006/relationships/image" Target="../media/image128.png"/><Relationship Id="rId4" Type="http://schemas.openxmlformats.org/officeDocument/2006/relationships/image" Target="../media/image127.png"/><Relationship Id="rId9" Type="http://schemas.openxmlformats.org/officeDocument/2006/relationships/image" Target="../media/image132.png"/></Relationships>
</file>

<file path=ppt/slides/_rels/slide33.xml.rels><?xml version="1.0" encoding="UTF-8" standalone="yes"?>
<Relationships xmlns="http://schemas.openxmlformats.org/package/2006/relationships"><Relationship Id="rId8" Type="http://schemas.openxmlformats.org/officeDocument/2006/relationships/image" Target="../media/image139.jpg"/><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image" Target="../media/image133.png"/><Relationship Id="rId1" Type="http://schemas.openxmlformats.org/officeDocument/2006/relationships/slideLayout" Target="../slideLayouts/slideLayout7.xml"/><Relationship Id="rId6" Type="http://schemas.openxmlformats.org/officeDocument/2006/relationships/image" Target="../media/image137.jpeg"/><Relationship Id="rId5" Type="http://schemas.openxmlformats.org/officeDocument/2006/relationships/image" Target="../media/image136.jpeg"/><Relationship Id="rId4" Type="http://schemas.openxmlformats.org/officeDocument/2006/relationships/image" Target="../media/image135.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41.png"/><Relationship Id="rId5" Type="http://schemas.openxmlformats.org/officeDocument/2006/relationships/image" Target="../media/image140.jpe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45.jpeg"/><Relationship Id="rId5" Type="http://schemas.openxmlformats.org/officeDocument/2006/relationships/image" Target="../media/image144.emf"/><Relationship Id="rId4" Type="http://schemas.openxmlformats.org/officeDocument/2006/relationships/image" Target="../media/image143.png"/></Relationships>
</file>

<file path=ppt/slides/_rels/slide36.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2.xml"/><Relationship Id="rId6" Type="http://schemas.openxmlformats.org/officeDocument/2006/relationships/image" Target="../media/image151.emf"/><Relationship Id="rId5" Type="http://schemas.openxmlformats.org/officeDocument/2006/relationships/image" Target="../media/image150.emf"/><Relationship Id="rId4" Type="http://schemas.openxmlformats.org/officeDocument/2006/relationships/image" Target="../media/image149.png"/></Relationships>
</file>

<file path=ppt/slides/_rels/slide37.xml.rels><?xml version="1.0" encoding="UTF-8" standalone="yes"?>
<Relationships xmlns="http://schemas.openxmlformats.org/package/2006/relationships"><Relationship Id="rId2" Type="http://schemas.openxmlformats.org/officeDocument/2006/relationships/hyperlink" Target="https://www.kek.jp/ja/career/accl25-3j" TargetMode="Externa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52.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6.jp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emf"/><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emf"/><Relationship Id="rId9"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1.pn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90618" y="1182196"/>
            <a:ext cx="11810763" cy="1446550"/>
          </a:xfrm>
          <a:prstGeom prst="rect">
            <a:avLst/>
          </a:prstGeom>
          <a:noFill/>
        </p:spPr>
        <p:txBody>
          <a:bodyPr wrap="square" rtlCol="0">
            <a:spAutoFit/>
          </a:bodyPr>
          <a:lstStyle/>
          <a:p>
            <a:pPr algn="ctr"/>
            <a:r>
              <a:rPr lang="en-US" altLang="ja-JP" sz="4400" b="1" dirty="0">
                <a:latin typeface="メイリオ" panose="020B0604030504040204" pitchFamily="50" charset="-128"/>
                <a:ea typeface="メイリオ" panose="020B0604030504040204" pitchFamily="50" charset="-128"/>
              </a:rPr>
              <a:t>ILC (International Linear Collider) </a:t>
            </a:r>
          </a:p>
          <a:p>
            <a:pPr algn="ctr"/>
            <a:r>
              <a:rPr lang="ja-JP" altLang="en-US" sz="4400" b="1" dirty="0">
                <a:latin typeface="メイリオ" panose="020B0604030504040204" pitchFamily="50" charset="-128"/>
                <a:ea typeface="メイリオ" panose="020B0604030504040204" pitchFamily="50" charset="-128"/>
              </a:rPr>
              <a:t>の加速器</a:t>
            </a:r>
            <a:endParaRPr kumimoji="1" lang="ja-JP" altLang="en-US" sz="4400" b="1"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55F11543-55F6-999A-F1D4-7352B8FAB71A}"/>
              </a:ext>
            </a:extLst>
          </p:cNvPr>
          <p:cNvSpPr txBox="1"/>
          <p:nvPr/>
        </p:nvSpPr>
        <p:spPr>
          <a:xfrm>
            <a:off x="1527566" y="3988244"/>
            <a:ext cx="8891477" cy="1323439"/>
          </a:xfrm>
          <a:prstGeom prst="rect">
            <a:avLst/>
          </a:prstGeom>
          <a:noFill/>
        </p:spPr>
        <p:txBody>
          <a:bodyPr wrap="square">
            <a:spAutoFit/>
          </a:bodyPr>
          <a:lstStyle/>
          <a:p>
            <a:pPr algn="ctr"/>
            <a:r>
              <a:rPr lang="ja-JP" altLang="en-US" sz="3200" b="1" u="sng" dirty="0">
                <a:latin typeface="メイリオ" panose="020B0604030504040204" pitchFamily="50" charset="-128"/>
                <a:ea typeface="メイリオ" panose="020B0604030504040204" pitchFamily="50" charset="-128"/>
              </a:rPr>
              <a:t>阪井 寛志</a:t>
            </a:r>
            <a:endParaRPr lang="en-US" altLang="ja-JP" sz="3200" b="1" u="sng" dirty="0">
              <a:latin typeface="メイリオ" panose="020B0604030504040204" pitchFamily="50" charset="-128"/>
              <a:ea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rPr>
              <a:t>高エネルギー加速器研究機構</a:t>
            </a:r>
            <a:r>
              <a:rPr lang="en-US" altLang="ja-JP" sz="2400" dirty="0">
                <a:latin typeface="メイリオ" panose="020B0604030504040204" pitchFamily="50" charset="-128"/>
                <a:ea typeface="メイリオ" panose="020B0604030504040204" pitchFamily="50" charset="-128"/>
              </a:rPr>
              <a:t>(KEK)</a:t>
            </a:r>
            <a:r>
              <a:rPr lang="ja-JP" altLang="en-US" sz="2400" dirty="0">
                <a:latin typeface="メイリオ" panose="020B0604030504040204" pitchFamily="50" charset="-128"/>
                <a:ea typeface="メイリオ" panose="020B0604030504040204" pitchFamily="50" charset="-128"/>
              </a:rPr>
              <a:t>　加速器研究施設</a:t>
            </a:r>
            <a:endParaRPr lang="en-US" altLang="ja-JP" sz="2400" dirty="0">
              <a:latin typeface="メイリオ" panose="020B0604030504040204" pitchFamily="50" charset="-128"/>
              <a:ea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rPr>
              <a:t>応用超伝導加速器イノベーションセンター</a:t>
            </a:r>
            <a:r>
              <a:rPr lang="en-US" altLang="ja-JP" sz="2400" dirty="0">
                <a:latin typeface="メイリオ" panose="020B0604030504040204" pitchFamily="50" charset="-128"/>
                <a:ea typeface="メイリオ" panose="020B0604030504040204" pitchFamily="50" charset="-128"/>
              </a:rPr>
              <a:t>(</a:t>
            </a:r>
            <a:r>
              <a:rPr lang="en-US" altLang="ja-JP" sz="2400" dirty="0" err="1">
                <a:latin typeface="メイリオ" panose="020B0604030504040204" pitchFamily="50" charset="-128"/>
                <a:ea typeface="メイリオ" panose="020B0604030504040204" pitchFamily="50" charset="-128"/>
              </a:rPr>
              <a:t>iCASA</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7" name="フッター プレースホルダー 6">
            <a:extLst>
              <a:ext uri="{FF2B5EF4-FFF2-40B4-BE49-F238E27FC236}">
                <a16:creationId xmlns:a16="http://schemas.microsoft.com/office/drawing/2014/main" id="{80981F7D-088E-21CE-B8BE-94455E264D89}"/>
              </a:ext>
            </a:extLst>
          </p:cNvPr>
          <p:cNvSpPr>
            <a:spLocks noGrp="1"/>
          </p:cNvSpPr>
          <p:nvPr>
            <p:ph type="ftr" sz="quarter" idx="11"/>
          </p:nvPr>
        </p:nvSpPr>
        <p:spPr>
          <a:xfrm>
            <a:off x="3531961" y="6492874"/>
            <a:ext cx="4654090" cy="365126"/>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筑波大学　</a:t>
            </a:r>
            <a:r>
              <a:rPr lang="en-US" altLang="ja-JP" dirty="0"/>
              <a:t>ILC</a:t>
            </a:r>
            <a:r>
              <a:rPr lang="ja-JP" altLang="en-US" dirty="0"/>
              <a:t>セミナー </a:t>
            </a:r>
            <a:r>
              <a:rPr lang="en-US" altLang="ja-JP" dirty="0"/>
              <a:t>(2025.Oct.9)</a:t>
            </a:r>
            <a:endParaRPr kumimoji="1" lang="ja-JP" altLang="en-US" dirty="0"/>
          </a:p>
        </p:txBody>
      </p:sp>
      <p:sp>
        <p:nvSpPr>
          <p:cNvPr id="8" name="スライド番号プレースホルダー 7">
            <a:extLst>
              <a:ext uri="{FF2B5EF4-FFF2-40B4-BE49-F238E27FC236}">
                <a16:creationId xmlns:a16="http://schemas.microsoft.com/office/drawing/2014/main" id="{8EF79DF3-3CC7-4171-D4A2-BDBE9FD51F3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1</a:t>
            </a:fld>
            <a:endParaRPr kumimoji="1" lang="ja-JP" altLang="en-US"/>
          </a:p>
        </p:txBody>
      </p:sp>
      <p:sp>
        <p:nvSpPr>
          <p:cNvPr id="2" name="テキスト ボックス 1">
            <a:extLst>
              <a:ext uri="{FF2B5EF4-FFF2-40B4-BE49-F238E27FC236}">
                <a16:creationId xmlns:a16="http://schemas.microsoft.com/office/drawing/2014/main" id="{2B1E4757-75EC-F176-57D7-E8696B8380B2}"/>
              </a:ext>
            </a:extLst>
          </p:cNvPr>
          <p:cNvSpPr txBox="1"/>
          <p:nvPr/>
        </p:nvSpPr>
        <p:spPr>
          <a:xfrm>
            <a:off x="9132244" y="5696402"/>
            <a:ext cx="1443024"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30</a:t>
            </a:r>
            <a:r>
              <a:rPr kumimoji="1" lang="ja-JP" altLang="en-US" dirty="0">
                <a:latin typeface="メイリオ" panose="020B0604030504040204" pitchFamily="50" charset="-128"/>
                <a:ea typeface="メイリオ" panose="020B0604030504040204" pitchFamily="50" charset="-128"/>
              </a:rPr>
              <a:t>分</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発表</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 </a:t>
            </a:r>
          </a:p>
        </p:txBody>
      </p:sp>
      <p:sp>
        <p:nvSpPr>
          <p:cNvPr id="3" name="テキスト ボックス 2">
            <a:extLst>
              <a:ext uri="{FF2B5EF4-FFF2-40B4-BE49-F238E27FC236}">
                <a16:creationId xmlns:a16="http://schemas.microsoft.com/office/drawing/2014/main" id="{62D83710-CF7E-F9E9-ADE5-8B48158FB4C0}"/>
              </a:ext>
            </a:extLst>
          </p:cNvPr>
          <p:cNvSpPr txBox="1"/>
          <p:nvPr/>
        </p:nvSpPr>
        <p:spPr>
          <a:xfrm>
            <a:off x="8794940" y="6065734"/>
            <a:ext cx="2949846" cy="646331"/>
          </a:xfrm>
          <a:prstGeom prst="rect">
            <a:avLst/>
          </a:prstGeom>
          <a:noFill/>
        </p:spPr>
        <p:txBody>
          <a:bodyPr wrap="none" rtlCol="0">
            <a:spAutoFit/>
          </a:bodyPr>
          <a:lstStyle/>
          <a:p>
            <a:r>
              <a:rPr kumimoji="1" lang="en-US" altLang="ja-JP" dirty="0"/>
              <a:t>38 pages (</a:t>
            </a:r>
            <a:r>
              <a:rPr kumimoji="1" lang="ja-JP" altLang="en-US" dirty="0"/>
              <a:t>目次など含む）</a:t>
            </a:r>
            <a:endParaRPr kumimoji="1" lang="en-US" altLang="ja-JP" dirty="0"/>
          </a:p>
          <a:p>
            <a:r>
              <a:rPr kumimoji="1" lang="en-US" altLang="ja-JP" dirty="0">
                <a:sym typeface="Wingdings" panose="05000000000000000000" pitchFamily="2" charset="2"/>
              </a:rPr>
              <a:t></a:t>
            </a:r>
            <a:r>
              <a:rPr kumimoji="1" lang="ja-JP" altLang="en-US">
                <a:sym typeface="Wingdings" panose="05000000000000000000" pitchFamily="2" charset="2"/>
              </a:rPr>
              <a:t>最後は省く</a:t>
            </a:r>
            <a:r>
              <a:rPr kumimoji="1" lang="ja-JP" altLang="en-US" dirty="0">
                <a:sym typeface="Wingdings" panose="05000000000000000000" pitchFamily="2" charset="2"/>
              </a:rPr>
              <a:t>可能性あり。</a:t>
            </a:r>
            <a:endParaRPr kumimoji="1" lang="ja-JP" altLang="en-US" dirty="0"/>
          </a:p>
        </p:txBody>
      </p:sp>
      <p:sp>
        <p:nvSpPr>
          <p:cNvPr id="5" name="テキスト ボックス 4">
            <a:extLst>
              <a:ext uri="{FF2B5EF4-FFF2-40B4-BE49-F238E27FC236}">
                <a16:creationId xmlns:a16="http://schemas.microsoft.com/office/drawing/2014/main" id="{14AA3EDA-4350-F89C-1F17-6305F7C4EC83}"/>
              </a:ext>
            </a:extLst>
          </p:cNvPr>
          <p:cNvSpPr txBox="1"/>
          <p:nvPr/>
        </p:nvSpPr>
        <p:spPr>
          <a:xfrm>
            <a:off x="3341816" y="6224162"/>
            <a:ext cx="5262979"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ちょいちょい宣伝入ってます。ご了承ください。</a:t>
            </a:r>
          </a:p>
        </p:txBody>
      </p:sp>
    </p:spTree>
    <p:extLst>
      <p:ext uri="{BB962C8B-B14F-4D97-AF65-F5344CB8AC3E}">
        <p14:creationId xmlns:p14="http://schemas.microsoft.com/office/powerpoint/2010/main" val="4049250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FB38A4CB-0881-4971-A4C8-0AF354B693A7}" type="slidenum">
              <a:rPr lang="ja-JP" altLang="en-US" smtClean="0"/>
              <a:pPr>
                <a:defRPr/>
              </a:pPr>
              <a:t>10</a:t>
            </a:fld>
            <a:endParaRPr lang="en-US" altLang="ja-JP">
              <a:latin typeface="メイリオ" panose="020B0604030504040204" pitchFamily="50" charset="-128"/>
              <a:ea typeface="メイリオ" panose="020B0604030504040204" pitchFamily="50" charset="-128"/>
            </a:endParaRPr>
          </a:p>
        </p:txBody>
      </p:sp>
      <p:sp>
        <p:nvSpPr>
          <p:cNvPr id="5" name="タイトル 4"/>
          <p:cNvSpPr>
            <a:spLocks noGrp="1"/>
          </p:cNvSpPr>
          <p:nvPr>
            <p:ph type="title" idx="4294967295"/>
          </p:nvPr>
        </p:nvSpPr>
        <p:spPr>
          <a:xfrm>
            <a:off x="4933554" y="116634"/>
            <a:ext cx="3756700" cy="255290"/>
          </a:xfrm>
        </p:spPr>
        <p:txBody>
          <a:bodyPr>
            <a:noAutofit/>
          </a:bodyPr>
          <a:lstStyle/>
          <a:p>
            <a:r>
              <a:rPr lang="en-US" altLang="ja-JP" sz="2000" dirty="0">
                <a:latin typeface="メイリオ" panose="020B0604030504040204" pitchFamily="50" charset="-128"/>
                <a:ea typeface="メイリオ" panose="020B0604030504040204" pitchFamily="50" charset="-128"/>
              </a:rPr>
              <a:t>Why LC (Linear Collider) </a:t>
            </a:r>
            <a:endParaRPr lang="ja-JP" altLang="en-US" sz="2000" dirty="0">
              <a:latin typeface="メイリオ" panose="020B0604030504040204" pitchFamily="50" charset="-128"/>
              <a:ea typeface="メイリオ" panose="020B0604030504040204" pitchFamily="50" charset="-128"/>
            </a:endParaRPr>
          </a:p>
        </p:txBody>
      </p:sp>
      <p:sp>
        <p:nvSpPr>
          <p:cNvPr id="9" name="円/楕円 8"/>
          <p:cNvSpPr/>
          <p:nvPr/>
        </p:nvSpPr>
        <p:spPr>
          <a:xfrm>
            <a:off x="2126228" y="849177"/>
            <a:ext cx="2304256" cy="2304256"/>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cxnSp>
        <p:nvCxnSpPr>
          <p:cNvPr id="10" name="曲線コネクタ 9"/>
          <p:cNvCxnSpPr/>
          <p:nvPr/>
        </p:nvCxnSpPr>
        <p:spPr>
          <a:xfrm rot="5400000" flipH="1" flipV="1">
            <a:off x="4272394" y="1852653"/>
            <a:ext cx="685800" cy="673100"/>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曲線コネクタ 10"/>
          <p:cNvCxnSpPr/>
          <p:nvPr/>
        </p:nvCxnSpPr>
        <p:spPr>
          <a:xfrm rot="16200000" flipV="1">
            <a:off x="3524169" y="641166"/>
            <a:ext cx="649288" cy="503237"/>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曲線コネクタ 11"/>
          <p:cNvCxnSpPr/>
          <p:nvPr/>
        </p:nvCxnSpPr>
        <p:spPr>
          <a:xfrm rot="5400000">
            <a:off x="1578406" y="1461555"/>
            <a:ext cx="792162" cy="576262"/>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曲線コネクタ 12"/>
          <p:cNvCxnSpPr/>
          <p:nvPr/>
        </p:nvCxnSpPr>
        <p:spPr>
          <a:xfrm rot="16200000" flipH="1">
            <a:off x="2226900" y="2757749"/>
            <a:ext cx="576262" cy="504825"/>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爆発 1 13"/>
          <p:cNvSpPr/>
          <p:nvPr/>
        </p:nvSpPr>
        <p:spPr>
          <a:xfrm>
            <a:off x="3116626" y="727555"/>
            <a:ext cx="288032" cy="288132"/>
          </a:xfrm>
          <a:prstGeom prst="irregularSeal1">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sp>
        <p:nvSpPr>
          <p:cNvPr id="15" name="円/楕円 14"/>
          <p:cNvSpPr/>
          <p:nvPr/>
        </p:nvSpPr>
        <p:spPr>
          <a:xfrm>
            <a:off x="2002580" y="849177"/>
            <a:ext cx="2304256" cy="2304256"/>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cxnSp>
        <p:nvCxnSpPr>
          <p:cNvPr id="22" name="直線コネクタ 21"/>
          <p:cNvCxnSpPr/>
          <p:nvPr/>
        </p:nvCxnSpPr>
        <p:spPr>
          <a:xfrm>
            <a:off x="6386073" y="2005634"/>
            <a:ext cx="1728192" cy="0"/>
          </a:xfrm>
          <a:prstGeom prst="line">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8281755" y="2005634"/>
            <a:ext cx="1728192" cy="0"/>
          </a:xfrm>
          <a:prstGeom prst="line">
            <a:avLst/>
          </a:prstGeom>
          <a:ln w="19050">
            <a:solidFill>
              <a:srgbClr val="FF00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爆発 1 23"/>
          <p:cNvSpPr/>
          <p:nvPr/>
        </p:nvSpPr>
        <p:spPr>
          <a:xfrm>
            <a:off x="8056085" y="1861568"/>
            <a:ext cx="225670" cy="293138"/>
          </a:xfrm>
          <a:prstGeom prst="irregularSeal1">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6837157" y="2160198"/>
            <a:ext cx="3044423"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線形加速器</a:t>
            </a:r>
            <a:r>
              <a:rPr lang="en-US" altLang="ja-JP" dirty="0">
                <a:latin typeface="メイリオ" panose="020B0604030504040204" pitchFamily="50" charset="-128"/>
                <a:ea typeface="メイリオ" panose="020B0604030504040204" pitchFamily="50" charset="-128"/>
              </a:rPr>
              <a:t>(linear collider)</a:t>
            </a:r>
            <a:endParaRPr lang="ja-JP" altLang="en-US"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4348562" y="2634088"/>
            <a:ext cx="6141148" cy="584775"/>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素粒子実験にとって放射光は不要。</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陽</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電子の場合円形加速器ではもっと大きな加速器を作らない限り、エネルギーを上げれない。</a:t>
            </a:r>
          </a:p>
        </p:txBody>
      </p:sp>
      <p:sp>
        <p:nvSpPr>
          <p:cNvPr id="27" name="テキスト ボックス 26"/>
          <p:cNvSpPr txBox="1"/>
          <p:nvPr/>
        </p:nvSpPr>
        <p:spPr>
          <a:xfrm>
            <a:off x="201311" y="633784"/>
            <a:ext cx="2015295" cy="646331"/>
          </a:xfrm>
          <a:prstGeom prst="rect">
            <a:avLst/>
          </a:prstGeom>
          <a:noFill/>
        </p:spPr>
        <p:txBody>
          <a:bodyPr wrap="none" rtlCol="0">
            <a:spAutoFit/>
          </a:bodyPr>
          <a:lstStyle/>
          <a:p>
            <a:r>
              <a:rPr lang="en-US" altLang="ja-JP" dirty="0">
                <a:latin typeface="メイリオ" panose="020B0604030504040204" pitchFamily="50" charset="-128"/>
                <a:ea typeface="メイリオ" panose="020B0604030504040204" pitchFamily="50" charset="-128"/>
              </a:rPr>
              <a:t>LHC</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周長</a:t>
            </a:r>
            <a:r>
              <a:rPr lang="en-US" altLang="ja-JP" dirty="0">
                <a:latin typeface="メイリオ" panose="020B0604030504040204" pitchFamily="50" charset="-128"/>
                <a:ea typeface="メイリオ" panose="020B0604030504040204" pitchFamily="50" charset="-128"/>
              </a:rPr>
              <a:t>27km)</a:t>
            </a:r>
          </a:p>
          <a:p>
            <a:r>
              <a:rPr lang="en-US" altLang="ja-JP" dirty="0">
                <a:latin typeface="メイリオ" panose="020B0604030504040204" pitchFamily="50" charset="-128"/>
                <a:ea typeface="メイリオ" panose="020B0604030504040204" pitchFamily="50" charset="-128"/>
              </a:rPr>
              <a:t>ρ=4.3km</a:t>
            </a:r>
            <a:endParaRPr lang="ja-JP" altLang="en-US" dirty="0">
              <a:latin typeface="メイリオ" panose="020B0604030504040204" pitchFamily="50" charset="-128"/>
              <a:ea typeface="メイリオ" panose="020B0604030504040204" pitchFamily="50" charset="-128"/>
            </a:endParaRPr>
          </a:p>
        </p:txBody>
      </p:sp>
      <mc:AlternateContent xmlns:mc="http://schemas.openxmlformats.org/markup-compatibility/2006">
        <mc:Choice xmlns:a14="http://schemas.microsoft.com/office/drawing/2010/main" Requires="a14">
          <p:sp>
            <p:nvSpPr>
              <p:cNvPr id="28" name="Object 6"/>
              <p:cNvSpPr txBox="1"/>
              <p:nvPr/>
            </p:nvSpPr>
            <p:spPr bwMode="auto">
              <a:xfrm>
                <a:off x="2578100" y="2079625"/>
                <a:ext cx="1400175" cy="708025"/>
              </a:xfrm>
              <a:prstGeom prst="rect">
                <a:avLst/>
              </a:prstGeom>
              <a:noFill/>
              <a:ln>
                <a:solidFill>
                  <a:srgbClr val="FF0000"/>
                </a:solidFill>
              </a:ln>
            </p:spPr>
            <p:txBody>
              <a:bodyPr>
                <a:normAutofit/>
              </a:bodyPr>
              <a:lstStyle/>
              <a:p>
                <a:pPr/>
                <a14:m>
                  <m:oMathPara xmlns:m="http://schemas.openxmlformats.org/officeDocument/2006/math">
                    <m:oMathParaPr>
                      <m:jc m:val="left"/>
                    </m:oMathParaPr>
                    <m:oMath xmlns:m="http://schemas.openxmlformats.org/officeDocument/2006/math">
                      <m:r>
                        <a:rPr lang="ja-JP" altLang="en-US" i="1" smtClean="0">
                          <a:solidFill>
                            <a:srgbClr val="000000"/>
                          </a:solidFill>
                          <a:latin typeface="Cambria Math" panose="02040503050406030204" pitchFamily="18" charset="0"/>
                        </a:rPr>
                        <m:t>𝑈</m:t>
                      </m:r>
                      <m:r>
                        <a:rPr lang="ja-JP" altLang="en-US" i="1" smtClean="0">
                          <a:solidFill>
                            <a:srgbClr val="000000"/>
                          </a:solidFill>
                          <a:latin typeface="Cambria Math" panose="02040503050406030204" pitchFamily="18" charset="0"/>
                        </a:rPr>
                        <m:t>∝</m:t>
                      </m:r>
                      <m:f>
                        <m:fPr>
                          <m:ctrlPr>
                            <a:rPr lang="ja-JP" altLang="en-US" i="1">
                              <a:solidFill>
                                <a:srgbClr val="000000"/>
                              </a:solidFill>
                              <a:latin typeface="Cambria Math" panose="02040503050406030204" pitchFamily="18" charset="0"/>
                            </a:rPr>
                          </m:ctrlPr>
                        </m:fPr>
                        <m:num>
                          <m:sSup>
                            <m:sSupPr>
                              <m:ctrlPr>
                                <a:rPr lang="ja-JP" altLang="en-US" i="1">
                                  <a:solidFill>
                                    <a:srgbClr val="000000"/>
                                  </a:solidFill>
                                  <a:latin typeface="Cambria Math" panose="02040503050406030204" pitchFamily="18" charset="0"/>
                                </a:rPr>
                              </m:ctrlPr>
                            </m:sSupPr>
                            <m:e>
                              <m:r>
                                <a:rPr lang="ja-JP" altLang="en-US" i="1">
                                  <a:solidFill>
                                    <a:srgbClr val="000000"/>
                                  </a:solidFill>
                                  <a:latin typeface="Cambria Math" panose="02040503050406030204" pitchFamily="18" charset="0"/>
                                </a:rPr>
                                <m:t>𝐸</m:t>
                              </m:r>
                            </m:e>
                            <m:sup>
                              <m:r>
                                <a:rPr lang="ja-JP" altLang="en-US" i="1">
                                  <a:solidFill>
                                    <a:srgbClr val="000000"/>
                                  </a:solidFill>
                                  <a:latin typeface="Cambria Math" panose="02040503050406030204" pitchFamily="18" charset="0"/>
                                </a:rPr>
                                <m:t>4</m:t>
                              </m:r>
                            </m:sup>
                          </m:sSup>
                        </m:num>
                        <m:den>
                          <m:sSup>
                            <m:sSupPr>
                              <m:ctrlPr>
                                <a:rPr lang="en-US" altLang="ja-JP" i="1" smtClean="0">
                                  <a:solidFill>
                                    <a:srgbClr val="000000"/>
                                  </a:solidFill>
                                  <a:latin typeface="Cambria Math" panose="02040503050406030204" pitchFamily="18" charset="0"/>
                                </a:rPr>
                              </m:ctrlPr>
                            </m:sSupPr>
                            <m:e>
                              <m:r>
                                <a:rPr lang="en-US" altLang="ja-JP" b="0" i="1" smtClean="0">
                                  <a:solidFill>
                                    <a:srgbClr val="000000"/>
                                  </a:solidFill>
                                  <a:latin typeface="Cambria Math" panose="02040503050406030204" pitchFamily="18" charset="0"/>
                                </a:rPr>
                                <m:t>𝑚</m:t>
                              </m:r>
                            </m:e>
                            <m:sup>
                              <m:r>
                                <a:rPr lang="en-US" altLang="ja-JP" b="0" i="1" smtClean="0">
                                  <a:solidFill>
                                    <a:srgbClr val="000000"/>
                                  </a:solidFill>
                                  <a:latin typeface="Cambria Math" panose="02040503050406030204" pitchFamily="18" charset="0"/>
                                </a:rPr>
                                <m:t>4</m:t>
                              </m:r>
                            </m:sup>
                          </m:sSup>
                          <m:r>
                            <a:rPr lang="ja-JP" altLang="en-US" i="1">
                              <a:solidFill>
                                <a:srgbClr val="000000"/>
                              </a:solidFill>
                              <a:latin typeface="Cambria Math" panose="02040503050406030204" pitchFamily="18" charset="0"/>
                            </a:rPr>
                            <m:t>𝜌</m:t>
                          </m:r>
                        </m:den>
                      </m:f>
                    </m:oMath>
                  </m:oMathPara>
                </a14:m>
                <a:endParaRPr lang="ja-JP" altLang="en-US" dirty="0"/>
              </a:p>
            </p:txBody>
          </p:sp>
        </mc:Choice>
        <mc:Fallback>
          <p:sp>
            <p:nvSpPr>
              <p:cNvPr id="28" name="Object 6"/>
              <p:cNvSpPr txBox="1">
                <a:spLocks noRot="1" noChangeAspect="1" noMove="1" noResize="1" noEditPoints="1" noAdjustHandles="1" noChangeArrowheads="1" noChangeShapeType="1" noTextEdit="1"/>
              </p:cNvSpPr>
              <p:nvPr/>
            </p:nvSpPr>
            <p:spPr bwMode="auto">
              <a:xfrm>
                <a:off x="2578100" y="2079625"/>
                <a:ext cx="1400175" cy="708025"/>
              </a:xfrm>
              <a:prstGeom prst="rect">
                <a:avLst/>
              </a:prstGeom>
              <a:blipFill>
                <a:blip r:embed="rId3"/>
                <a:stretch>
                  <a:fillRect/>
                </a:stretch>
              </a:blipFill>
              <a:ln>
                <a:solidFill>
                  <a:srgbClr val="FF0000"/>
                </a:solidFill>
              </a:ln>
            </p:spPr>
            <p:txBody>
              <a:bodyPr/>
              <a:lstStyle/>
              <a:p>
                <a:r>
                  <a:rPr lang="ja-JP" altLang="en-US">
                    <a:noFill/>
                  </a:rPr>
                  <a:t> </a:t>
                </a:r>
              </a:p>
            </p:txBody>
          </p:sp>
        </mc:Fallback>
      </mc:AlternateContent>
      <p:graphicFrame>
        <p:nvGraphicFramePr>
          <p:cNvPr id="30" name="Object 6"/>
          <p:cNvGraphicFramePr>
            <a:graphicFrameLocks noChangeAspect="1"/>
          </p:cNvGraphicFramePr>
          <p:nvPr/>
        </p:nvGraphicFramePr>
        <p:xfrm>
          <a:off x="5085208" y="542267"/>
          <a:ext cx="2089056" cy="907275"/>
        </p:xfrm>
        <a:graphic>
          <a:graphicData uri="http://schemas.openxmlformats.org/presentationml/2006/ole">
            <mc:AlternateContent xmlns:mc="http://schemas.openxmlformats.org/markup-compatibility/2006">
              <mc:Choice xmlns:v="urn:schemas-microsoft-com:vml" Requires="v">
                <p:oleObj name="数式" r:id="rId4" imgW="1460160" imgH="672840" progId="Equation.3">
                  <p:embed/>
                </p:oleObj>
              </mc:Choice>
              <mc:Fallback>
                <p:oleObj name="数式" r:id="rId4" imgW="1460160" imgH="672840" progId="Equation.3">
                  <p:embed/>
                  <p:pic>
                    <p:nvPicPr>
                      <p:cNvPr id="30" name="Object 6"/>
                      <p:cNvPicPr>
                        <a:picLocks noChangeAspect="1" noChangeArrowheads="1"/>
                      </p:cNvPicPr>
                      <p:nvPr/>
                    </p:nvPicPr>
                    <p:blipFill>
                      <a:blip r:embed="rId5"/>
                      <a:srcRect/>
                      <a:stretch>
                        <a:fillRect/>
                      </a:stretch>
                    </p:blipFill>
                    <p:spPr bwMode="auto">
                      <a:xfrm>
                        <a:off x="5085208" y="542267"/>
                        <a:ext cx="2089056" cy="907275"/>
                      </a:xfrm>
                      <a:prstGeom prst="rect">
                        <a:avLst/>
                      </a:prstGeom>
                      <a:solidFill>
                        <a:srgbClr val="FFCCCC"/>
                      </a:solidFill>
                      <a:ln>
                        <a:solidFill>
                          <a:srgbClr val="FF0000"/>
                        </a:solidFill>
                      </a:ln>
                    </p:spPr>
                  </p:pic>
                </p:oleObj>
              </mc:Fallback>
            </mc:AlternateContent>
          </a:graphicData>
        </a:graphic>
      </p:graphicFrame>
      <p:cxnSp>
        <p:nvCxnSpPr>
          <p:cNvPr id="32" name="直線矢印コネクタ 31"/>
          <p:cNvCxnSpPr>
            <a:endCxn id="15" idx="7"/>
          </p:cNvCxnSpPr>
          <p:nvPr/>
        </p:nvCxnSpPr>
        <p:spPr>
          <a:xfrm flipV="1">
            <a:off x="3219850" y="1186627"/>
            <a:ext cx="749536" cy="813354"/>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3" name="Object 6"/>
          <p:cNvGraphicFramePr>
            <a:graphicFrameLocks noChangeAspect="1"/>
          </p:cNvGraphicFramePr>
          <p:nvPr/>
        </p:nvGraphicFramePr>
        <p:xfrm>
          <a:off x="3318885" y="1347326"/>
          <a:ext cx="373062" cy="263525"/>
        </p:xfrm>
        <a:graphic>
          <a:graphicData uri="http://schemas.openxmlformats.org/presentationml/2006/ole">
            <mc:AlternateContent xmlns:mc="http://schemas.openxmlformats.org/markup-compatibility/2006">
              <mc:Choice xmlns:v="urn:schemas-microsoft-com:vml" Requires="v">
                <p:oleObj name="数式" r:id="rId6" imgW="152280" imgH="164880" progId="Equation.3">
                  <p:embed/>
                </p:oleObj>
              </mc:Choice>
              <mc:Fallback>
                <p:oleObj name="数式" r:id="rId6" imgW="152280" imgH="164880" progId="Equation.3">
                  <p:embed/>
                  <p:pic>
                    <p:nvPicPr>
                      <p:cNvPr id="33" name="Object 6"/>
                      <p:cNvPicPr>
                        <a:picLocks noChangeAspect="1" noChangeArrowheads="1"/>
                      </p:cNvPicPr>
                      <p:nvPr/>
                    </p:nvPicPr>
                    <p:blipFill>
                      <a:blip r:embed="rId7"/>
                      <a:srcRect/>
                      <a:stretch>
                        <a:fillRect/>
                      </a:stretch>
                    </p:blipFill>
                    <p:spPr bwMode="auto">
                      <a:xfrm>
                        <a:off x="3318885" y="1347326"/>
                        <a:ext cx="373062" cy="263525"/>
                      </a:xfrm>
                      <a:prstGeom prst="rect">
                        <a:avLst/>
                      </a:prstGeom>
                      <a:noFill/>
                      <a:ln>
                        <a:noFill/>
                      </a:ln>
                    </p:spPr>
                  </p:pic>
                </p:oleObj>
              </mc:Fallback>
            </mc:AlternateContent>
          </a:graphicData>
        </a:graphic>
      </p:graphicFrame>
      <p:sp>
        <p:nvSpPr>
          <p:cNvPr id="35" name="テキスト ボックス 34"/>
          <p:cNvSpPr txBox="1"/>
          <p:nvPr/>
        </p:nvSpPr>
        <p:spPr>
          <a:xfrm>
            <a:off x="1171426" y="118606"/>
            <a:ext cx="3126177" cy="369332"/>
          </a:xfrm>
          <a:prstGeom prst="rect">
            <a:avLst/>
          </a:prstGeom>
          <a:solidFill>
            <a:srgbClr val="FFFF00"/>
          </a:solidFill>
        </p:spPr>
        <p:txBody>
          <a:bodyPr wrap="none" rtlCol="0">
            <a:spAutoFit/>
          </a:bodyPr>
          <a:lstStyle/>
          <a:p>
            <a:r>
              <a:rPr lang="en-US" altLang="ja-JP" dirty="0">
                <a:latin typeface="メイリオ" panose="020B0604030504040204" pitchFamily="50" charset="-128"/>
                <a:ea typeface="メイリオ" panose="020B0604030504040204" pitchFamily="50" charset="-128"/>
              </a:rPr>
              <a:t>U:</a:t>
            </a:r>
            <a:r>
              <a:rPr lang="ja-JP" altLang="en-US" dirty="0">
                <a:latin typeface="メイリオ" panose="020B0604030504040204" pitchFamily="50" charset="-128"/>
                <a:ea typeface="メイリオ" panose="020B0604030504040204" pitchFamily="50" charset="-128"/>
              </a:rPr>
              <a:t>放射光による</a:t>
            </a:r>
            <a:r>
              <a:rPr lang="en-US" altLang="ja-JP" dirty="0">
                <a:latin typeface="メイリオ" panose="020B0604030504040204" pitchFamily="50" charset="-128"/>
                <a:ea typeface="メイリオ" panose="020B0604030504040204" pitchFamily="50" charset="-128"/>
              </a:rPr>
              <a:t>Energy loss</a:t>
            </a:r>
            <a:endParaRPr lang="ja-JP" altLang="en-US" dirty="0">
              <a:latin typeface="メイリオ" panose="020B0604030504040204" pitchFamily="50" charset="-128"/>
              <a:ea typeface="メイリオ" panose="020B0604030504040204" pitchFamily="50" charset="-128"/>
            </a:endParaRPr>
          </a:p>
        </p:txBody>
      </p:sp>
      <p:graphicFrame>
        <p:nvGraphicFramePr>
          <p:cNvPr id="37" name="Object 6"/>
          <p:cNvGraphicFramePr>
            <a:graphicFrameLocks noChangeAspect="1"/>
          </p:cNvGraphicFramePr>
          <p:nvPr/>
        </p:nvGraphicFramePr>
        <p:xfrm>
          <a:off x="7875588" y="898526"/>
          <a:ext cx="2393950" cy="322263"/>
        </p:xfrm>
        <a:graphic>
          <a:graphicData uri="http://schemas.openxmlformats.org/presentationml/2006/ole">
            <mc:AlternateContent xmlns:mc="http://schemas.openxmlformats.org/markup-compatibility/2006">
              <mc:Choice xmlns:v="urn:schemas-microsoft-com:vml" Requires="v">
                <p:oleObj name="数式" r:id="rId8" imgW="977760" imgH="203040" progId="Equation.3">
                  <p:embed/>
                </p:oleObj>
              </mc:Choice>
              <mc:Fallback>
                <p:oleObj name="数式" r:id="rId8" imgW="977760" imgH="203040" progId="Equation.3">
                  <p:embed/>
                  <p:pic>
                    <p:nvPicPr>
                      <p:cNvPr id="37" name="Object 6"/>
                      <p:cNvPicPr>
                        <a:picLocks noChangeAspect="1" noChangeArrowheads="1"/>
                      </p:cNvPicPr>
                      <p:nvPr/>
                    </p:nvPicPr>
                    <p:blipFill>
                      <a:blip r:embed="rId9"/>
                      <a:srcRect/>
                      <a:stretch>
                        <a:fillRect/>
                      </a:stretch>
                    </p:blipFill>
                    <p:spPr bwMode="auto">
                      <a:xfrm>
                        <a:off x="7875588" y="898526"/>
                        <a:ext cx="2393950" cy="322263"/>
                      </a:xfrm>
                      <a:prstGeom prst="rect">
                        <a:avLst/>
                      </a:prstGeom>
                      <a:noFill/>
                      <a:ln>
                        <a:noFill/>
                      </a:ln>
                    </p:spPr>
                  </p:pic>
                </p:oleObj>
              </mc:Fallback>
            </mc:AlternateContent>
          </a:graphicData>
        </a:graphic>
      </p:graphicFrame>
      <p:sp>
        <p:nvSpPr>
          <p:cNvPr id="38" name="テキスト ボックス 37"/>
          <p:cNvSpPr txBox="1"/>
          <p:nvPr/>
        </p:nvSpPr>
        <p:spPr>
          <a:xfrm>
            <a:off x="7585106" y="1304171"/>
            <a:ext cx="3320140"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放射光による</a:t>
            </a:r>
            <a:r>
              <a:rPr lang="en-US" altLang="ja-JP" dirty="0">
                <a:latin typeface="メイリオ" panose="020B0604030504040204" pitchFamily="50" charset="-128"/>
                <a:ea typeface="メイリオ" panose="020B0604030504040204" pitchFamily="50" charset="-128"/>
              </a:rPr>
              <a:t>Energy loss</a:t>
            </a:r>
            <a:r>
              <a:rPr lang="ja-JP" altLang="en-US" dirty="0">
                <a:latin typeface="メイリオ" panose="020B0604030504040204" pitchFamily="50" charset="-128"/>
                <a:ea typeface="メイリオ" panose="020B0604030504040204" pitchFamily="50" charset="-128"/>
              </a:rPr>
              <a:t>なし</a:t>
            </a:r>
          </a:p>
        </p:txBody>
      </p:sp>
      <p:sp>
        <p:nvSpPr>
          <p:cNvPr id="8" name="テキスト ボックス 7"/>
          <p:cNvSpPr txBox="1"/>
          <p:nvPr/>
        </p:nvSpPr>
        <p:spPr>
          <a:xfrm>
            <a:off x="6768250" y="1609949"/>
            <a:ext cx="646331"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加速</a:t>
            </a:r>
          </a:p>
        </p:txBody>
      </p:sp>
      <p:sp>
        <p:nvSpPr>
          <p:cNvPr id="39" name="テキスト ボックス 38"/>
          <p:cNvSpPr txBox="1"/>
          <p:nvPr/>
        </p:nvSpPr>
        <p:spPr>
          <a:xfrm>
            <a:off x="8847598" y="1594626"/>
            <a:ext cx="646331"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加速</a:t>
            </a:r>
          </a:p>
        </p:txBody>
      </p:sp>
      <p:sp>
        <p:nvSpPr>
          <p:cNvPr id="29" name="テキスト ボックス 28"/>
          <p:cNvSpPr txBox="1"/>
          <p:nvPr/>
        </p:nvSpPr>
        <p:spPr>
          <a:xfrm>
            <a:off x="8304564" y="500738"/>
            <a:ext cx="1569660" cy="369332"/>
          </a:xfrm>
          <a:prstGeom prst="rect">
            <a:avLst/>
          </a:prstGeom>
          <a:solidFill>
            <a:schemeClr val="bg1"/>
          </a:solidFill>
        </p:spPr>
        <p:txBody>
          <a:bodyPr wrap="none" rtlCol="0">
            <a:spAutoFit/>
          </a:bodyPr>
          <a:lstStyle/>
          <a:p>
            <a:r>
              <a:rPr lang="ja-JP" altLang="en-US" dirty="0">
                <a:latin typeface="メイリオ" panose="020B0604030504040204" pitchFamily="50" charset="-128"/>
                <a:ea typeface="メイリオ" panose="020B0604030504040204" pitchFamily="50" charset="-128"/>
              </a:rPr>
              <a:t>半径を無限大</a:t>
            </a:r>
          </a:p>
        </p:txBody>
      </p:sp>
      <p:sp>
        <p:nvSpPr>
          <p:cNvPr id="31" name="右矢印 30"/>
          <p:cNvSpPr/>
          <p:nvPr/>
        </p:nvSpPr>
        <p:spPr>
          <a:xfrm>
            <a:off x="5119978" y="1919030"/>
            <a:ext cx="416236" cy="381953"/>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grpSp>
        <p:nvGrpSpPr>
          <p:cNvPr id="40" name="グループ化 39">
            <a:extLst>
              <a:ext uri="{FF2B5EF4-FFF2-40B4-BE49-F238E27FC236}">
                <a16:creationId xmlns:a16="http://schemas.microsoft.com/office/drawing/2014/main" id="{F8BDB22C-AEE9-4B99-893B-527C4491D722}"/>
              </a:ext>
            </a:extLst>
          </p:cNvPr>
          <p:cNvGrpSpPr/>
          <p:nvPr/>
        </p:nvGrpSpPr>
        <p:grpSpPr>
          <a:xfrm>
            <a:off x="6128111" y="2259297"/>
            <a:ext cx="5963877" cy="4396952"/>
            <a:chOff x="6128111" y="2259297"/>
            <a:chExt cx="5963877" cy="4396952"/>
          </a:xfrm>
        </p:grpSpPr>
        <p:sp>
          <p:nvSpPr>
            <p:cNvPr id="77" name="矢印: 左カーブ 76">
              <a:extLst>
                <a:ext uri="{FF2B5EF4-FFF2-40B4-BE49-F238E27FC236}">
                  <a16:creationId xmlns:a16="http://schemas.microsoft.com/office/drawing/2014/main" id="{4688670E-FBB4-31BC-E2BC-EAAFCB5B1705}"/>
                </a:ext>
              </a:extLst>
            </p:cNvPr>
            <p:cNvSpPr/>
            <p:nvPr/>
          </p:nvSpPr>
          <p:spPr>
            <a:xfrm>
              <a:off x="10527879" y="2259297"/>
              <a:ext cx="663916" cy="1434150"/>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36" name="グループ化 35">
              <a:extLst>
                <a:ext uri="{FF2B5EF4-FFF2-40B4-BE49-F238E27FC236}">
                  <a16:creationId xmlns:a16="http://schemas.microsoft.com/office/drawing/2014/main" id="{B8C0C747-0D9E-59DD-6375-CD11B90DFAE9}"/>
                </a:ext>
              </a:extLst>
            </p:cNvPr>
            <p:cNvGrpSpPr/>
            <p:nvPr/>
          </p:nvGrpSpPr>
          <p:grpSpPr>
            <a:xfrm>
              <a:off x="6128111" y="3344563"/>
              <a:ext cx="5963877" cy="3311686"/>
              <a:chOff x="6128111" y="3344563"/>
              <a:chExt cx="5963877" cy="3311686"/>
            </a:xfrm>
          </p:grpSpPr>
          <p:sp>
            <p:nvSpPr>
              <p:cNvPr id="67" name="テキスト ボックス 66">
                <a:extLst>
                  <a:ext uri="{FF2B5EF4-FFF2-40B4-BE49-F238E27FC236}">
                    <a16:creationId xmlns:a16="http://schemas.microsoft.com/office/drawing/2014/main" id="{D8828DBF-6DC6-680F-DAB1-313493004C27}"/>
                  </a:ext>
                </a:extLst>
              </p:cNvPr>
              <p:cNvSpPr txBox="1"/>
              <p:nvPr/>
            </p:nvSpPr>
            <p:spPr>
              <a:xfrm>
                <a:off x="6787174" y="3344563"/>
                <a:ext cx="3674678" cy="369332"/>
              </a:xfrm>
              <a:prstGeom prst="rect">
                <a:avLst/>
              </a:prstGeom>
              <a:noFill/>
            </p:spPr>
            <p:txBody>
              <a:bodyPr wrap="square" rtlCol="0">
                <a:spAutoFit/>
              </a:bodyPr>
              <a:lstStyle/>
              <a:p>
                <a:r>
                  <a:rPr kumimoji="1" lang="ja-JP" altLang="en-US" b="1" dirty="0">
                    <a:latin typeface="メイリオ" panose="020B0604030504040204" pitchFamily="50" charset="-128"/>
                    <a:ea typeface="メイリオ" panose="020B0604030504040204" pitchFamily="50" charset="-128"/>
                  </a:rPr>
                  <a:t>リニアコライダー（</a:t>
                </a:r>
                <a:r>
                  <a:rPr kumimoji="1" lang="en-US" altLang="ja-JP" b="1" dirty="0">
                    <a:latin typeface="メイリオ" panose="020B0604030504040204" pitchFamily="50" charset="-128"/>
                    <a:ea typeface="メイリオ" panose="020B0604030504040204" pitchFamily="50" charset="-128"/>
                  </a:rPr>
                  <a:t>ILC</a:t>
                </a:r>
                <a:r>
                  <a:rPr kumimoji="1" lang="ja-JP" altLang="en-US" b="1" dirty="0">
                    <a:latin typeface="メイリオ" panose="020B0604030504040204" pitchFamily="50" charset="-128"/>
                    <a:ea typeface="メイリオ" panose="020B0604030504040204" pitchFamily="50" charset="-128"/>
                  </a:rPr>
                  <a:t>）の場合。</a:t>
                </a:r>
              </a:p>
            </p:txBody>
          </p:sp>
          <mc:AlternateContent xmlns:mc="http://schemas.openxmlformats.org/markup-compatibility/2006" xmlns:a14="http://schemas.microsoft.com/office/drawing/2010/main">
            <mc:Choice Requires="a14">
              <p:sp>
                <p:nvSpPr>
                  <p:cNvPr id="68" name="テキスト ボックス 150">
                    <a:extLst>
                      <a:ext uri="{FF2B5EF4-FFF2-40B4-BE49-F238E27FC236}">
                        <a16:creationId xmlns:a16="http://schemas.microsoft.com/office/drawing/2014/main" id="{6893378E-FBBD-A596-0898-89B9FEFABEE5}"/>
                      </a:ext>
                    </a:extLst>
                  </p:cNvPr>
                  <p:cNvSpPr txBox="1"/>
                  <p:nvPr/>
                </p:nvSpPr>
                <p:spPr>
                  <a:xfrm>
                    <a:off x="6673040" y="4933893"/>
                    <a:ext cx="5052354" cy="667747"/>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SE" dirty="0">
                        <a:latin typeface="メイリオ" panose="020B0604030504040204" pitchFamily="50" charset="-128"/>
                        <a:ea typeface="メイリオ" panose="020B0604030504040204" pitchFamily="50" charset="-128"/>
                      </a:rPr>
                      <a:t>Power loss (beam dump)</a:t>
                    </a:r>
                  </a:p>
                  <a:p>
                    <a:pPr/>
                    <a14:m>
                      <m:oMathPara xmlns:m="http://schemas.openxmlformats.org/officeDocument/2006/math">
                        <m:oMathParaPr>
                          <m:jc m:val="centerGroup"/>
                        </m:oMathParaPr>
                        <m:oMath xmlns:m="http://schemas.openxmlformats.org/officeDocument/2006/math">
                          <m:r>
                            <a:rPr kumimoji="1" lang="en-US" altLang="ja-SE" b="0" i="1" smtClean="0">
                              <a:latin typeface="Cambria Math" panose="02040503050406030204" pitchFamily="18" charset="0"/>
                            </a:rPr>
                            <m:t>𝑃</m:t>
                          </m:r>
                          <m:r>
                            <a:rPr kumimoji="1" lang="en-US" altLang="ja-SE" b="0" i="1" smtClean="0">
                              <a:latin typeface="Cambria Math" panose="02040503050406030204" pitchFamily="18" charset="0"/>
                            </a:rPr>
                            <m:t>=</m:t>
                          </m:r>
                          <m:r>
                            <a:rPr kumimoji="1" lang="en-US" altLang="ja-SE" b="0" i="0" smtClean="0">
                              <a:latin typeface="Cambria Math" panose="02040503050406030204" pitchFamily="18" charset="0"/>
                            </a:rPr>
                            <m:t>2</m:t>
                          </m:r>
                          <m:r>
                            <a:rPr kumimoji="1" lang="en-US" altLang="ja-SE" b="0" i="1" smtClean="0">
                              <a:latin typeface="Cambria Math" panose="02040503050406030204" pitchFamily="18" charset="0"/>
                            </a:rPr>
                            <m:t>×</m:t>
                          </m:r>
                          <m:r>
                            <a:rPr kumimoji="1" lang="en-US" altLang="ja-SE" b="0" i="1" smtClean="0">
                              <a:latin typeface="Cambria Math" panose="02040503050406030204" pitchFamily="18" charset="0"/>
                            </a:rPr>
                            <m:t>𝐸</m:t>
                          </m:r>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𝐼</m:t>
                              </m:r>
                            </m:e>
                            <m:sub>
                              <m:r>
                                <a:rPr kumimoji="1" lang="en-US" altLang="ja-SE" b="0" i="1" smtClean="0">
                                  <a:latin typeface="Cambria Math" panose="02040503050406030204" pitchFamily="18" charset="0"/>
                                </a:rPr>
                                <m:t>𝑒</m:t>
                              </m:r>
                            </m:sub>
                          </m:sSub>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𝑓</m:t>
                              </m:r>
                            </m:e>
                            <m:sub>
                              <m:r>
                                <a:rPr kumimoji="1" lang="en-US" altLang="ja-SE" b="0" i="1" smtClean="0">
                                  <a:latin typeface="Cambria Math" panose="02040503050406030204" pitchFamily="18" charset="0"/>
                                </a:rPr>
                                <m:t>𝑟𝑒𝑝</m:t>
                              </m:r>
                            </m:sub>
                          </m:sSub>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𝐿</m:t>
                              </m:r>
                            </m:e>
                            <m:sub>
                              <m:r>
                                <a:rPr kumimoji="1" lang="en-US" altLang="ja-SE" b="0" i="1" smtClean="0">
                                  <a:latin typeface="Cambria Math" panose="02040503050406030204" pitchFamily="18" charset="0"/>
                                </a:rPr>
                                <m:t>𝑝𝑢𝑙𝑠𝑒</m:t>
                              </m:r>
                            </m:sub>
                          </m:sSub>
                          <m:r>
                            <a:rPr kumimoji="1" lang="en-US" altLang="ja-SE" b="0" i="0" smtClean="0">
                              <a:latin typeface="Cambria Math" panose="02040503050406030204" pitchFamily="18" charset="0"/>
                            </a:rPr>
                            <m:t>=5.3 </m:t>
                          </m:r>
                          <m:r>
                            <m:rPr>
                              <m:sty m:val="p"/>
                            </m:rPr>
                            <a:rPr kumimoji="1" lang="en-US" altLang="ja-SE" b="0" i="0" smtClean="0">
                              <a:latin typeface="Cambria Math" panose="02040503050406030204" pitchFamily="18" charset="0"/>
                            </a:rPr>
                            <m:t>MW</m:t>
                          </m:r>
                        </m:oMath>
                      </m:oMathPara>
                    </a14:m>
                    <a:endParaRPr kumimoji="1" lang="ja-SE" altLang="en-US" dirty="0">
                      <a:latin typeface="メイリオ" panose="020B0604030504040204" pitchFamily="50" charset="-128"/>
                      <a:ea typeface="メイリオ" panose="020B0604030504040204" pitchFamily="50" charset="-128"/>
                    </a:endParaRPr>
                  </a:p>
                </p:txBody>
              </p:sp>
            </mc:Choice>
            <mc:Fallback xmlns="">
              <p:sp>
                <p:nvSpPr>
                  <p:cNvPr id="68" name="テキスト ボックス 150">
                    <a:extLst>
                      <a:ext uri="{FF2B5EF4-FFF2-40B4-BE49-F238E27FC236}">
                        <a16:creationId xmlns:a16="http://schemas.microsoft.com/office/drawing/2014/main" id="{6893378E-FBBD-A596-0898-89B9FEFABEE5}"/>
                      </a:ext>
                    </a:extLst>
                  </p:cNvPr>
                  <p:cNvSpPr txBox="1">
                    <a:spLocks noRot="1" noChangeAspect="1" noMove="1" noResize="1" noEditPoints="1" noAdjustHandles="1" noChangeArrowheads="1" noChangeShapeType="1" noTextEdit="1"/>
                  </p:cNvSpPr>
                  <p:nvPr/>
                </p:nvSpPr>
                <p:spPr>
                  <a:xfrm>
                    <a:off x="6673040" y="4933893"/>
                    <a:ext cx="5052354" cy="667747"/>
                  </a:xfrm>
                  <a:prstGeom prst="rect">
                    <a:avLst/>
                  </a:prstGeom>
                  <a:blipFill>
                    <a:blip r:embed="rId11"/>
                    <a:stretch>
                      <a:fillRect l="-1087" t="-3636" b="-3636"/>
                    </a:stretch>
                  </a:blipFill>
                </p:spPr>
                <p:txBody>
                  <a:bodyPr/>
                  <a:lstStyle/>
                  <a:p>
                    <a:r>
                      <a:rPr lang="ja-JP" altLang="en-US">
                        <a:noFill/>
                      </a:rPr>
                      <a:t> </a:t>
                    </a:r>
                  </a:p>
                </p:txBody>
              </p:sp>
            </mc:Fallback>
          </mc:AlternateContent>
          <p:sp>
            <p:nvSpPr>
              <p:cNvPr id="69" name="テキスト ボックス 151">
                <a:extLst>
                  <a:ext uri="{FF2B5EF4-FFF2-40B4-BE49-F238E27FC236}">
                    <a16:creationId xmlns:a16="http://schemas.microsoft.com/office/drawing/2014/main" id="{1D628E29-D9E2-BFB3-4261-AEE380BAB023}"/>
                  </a:ext>
                </a:extLst>
              </p:cNvPr>
              <p:cNvSpPr txBox="1"/>
              <p:nvPr/>
            </p:nvSpPr>
            <p:spPr>
              <a:xfrm>
                <a:off x="6579495" y="4191926"/>
                <a:ext cx="5512493" cy="369332"/>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SE" dirty="0">
                    <a:latin typeface="メイリオ" panose="020B0604030504040204" pitchFamily="50" charset="-128"/>
                    <a:ea typeface="メイリオ" panose="020B0604030504040204" pitchFamily="50" charset="-128"/>
                  </a:rPr>
                  <a:t>For ILC250 (125 GeV, 5.8 mA, 5 Hz, 0.73 </a:t>
                </a:r>
                <a:r>
                  <a:rPr kumimoji="1" lang="en-US" altLang="ja-SE" dirty="0" err="1">
                    <a:latin typeface="メイリオ" panose="020B0604030504040204" pitchFamily="50" charset="-128"/>
                    <a:ea typeface="メイリオ" panose="020B0604030504040204" pitchFamily="50" charset="-128"/>
                  </a:rPr>
                  <a:t>ms</a:t>
                </a:r>
                <a:r>
                  <a:rPr kumimoji="1" lang="en-US" altLang="ja-SE" dirty="0">
                    <a:latin typeface="メイリオ" panose="020B0604030504040204" pitchFamily="50" charset="-128"/>
                    <a:ea typeface="メイリオ" panose="020B0604030504040204" pitchFamily="50" charset="-128"/>
                  </a:rPr>
                  <a:t>)</a:t>
                </a:r>
                <a:endParaRPr kumimoji="1" lang="ja-SE" altLang="en-US" dirty="0">
                  <a:latin typeface="メイリオ" panose="020B0604030504040204" pitchFamily="50" charset="-128"/>
                  <a:ea typeface="メイリオ" panose="020B0604030504040204" pitchFamily="50" charset="-128"/>
                </a:endParaRPr>
              </a:p>
            </p:txBody>
          </p:sp>
          <p:sp>
            <p:nvSpPr>
              <p:cNvPr id="70" name="正方形/長方形 69">
                <a:extLst>
                  <a:ext uri="{FF2B5EF4-FFF2-40B4-BE49-F238E27FC236}">
                    <a16:creationId xmlns:a16="http://schemas.microsoft.com/office/drawing/2014/main" id="{33F2F759-D48D-F1CB-1A49-7A9CE3134AB5}"/>
                  </a:ext>
                </a:extLst>
              </p:cNvPr>
              <p:cNvSpPr/>
              <p:nvPr/>
            </p:nvSpPr>
            <p:spPr>
              <a:xfrm>
                <a:off x="10401219" y="5231385"/>
                <a:ext cx="952581" cy="411513"/>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S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SE" altLang="en-US">
                  <a:latin typeface="メイリオ" panose="020B0604030504040204" pitchFamily="50" charset="-128"/>
                  <a:ea typeface="メイリオ" panose="020B0604030504040204" pitchFamily="50" charset="-128"/>
                </a:endParaRPr>
              </a:p>
            </p:txBody>
          </p:sp>
          <mc:AlternateContent xmlns:mc="http://schemas.openxmlformats.org/markup-compatibility/2006" xmlns:a14="http://schemas.microsoft.com/office/drawing/2010/main">
            <mc:Choice Requires="a14">
              <p:sp>
                <p:nvSpPr>
                  <p:cNvPr id="72" name="テキスト ボックス 154">
                    <a:extLst>
                      <a:ext uri="{FF2B5EF4-FFF2-40B4-BE49-F238E27FC236}">
                        <a16:creationId xmlns:a16="http://schemas.microsoft.com/office/drawing/2014/main" id="{A0A093EA-E71E-F79A-728D-BE7356ECE332}"/>
                      </a:ext>
                    </a:extLst>
                  </p:cNvPr>
                  <p:cNvSpPr txBox="1"/>
                  <p:nvPr/>
                </p:nvSpPr>
                <p:spPr>
                  <a:xfrm>
                    <a:off x="6643017" y="4534345"/>
                    <a:ext cx="4181814" cy="369332"/>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SE" dirty="0">
                        <a:latin typeface="メイリオ" panose="020B0604030504040204" pitchFamily="50" charset="-128"/>
                        <a:ea typeface="メイリオ" panose="020B0604030504040204" pitchFamily="50" charset="-128"/>
                      </a:rPr>
                      <a:t>Duty cycle </a:t>
                    </a:r>
                    <a14:m>
                      <m:oMath xmlns:m="http://schemas.openxmlformats.org/officeDocument/2006/math">
                        <m:r>
                          <a:rPr kumimoji="1" lang="en-US" altLang="ja-SE" b="0" i="1" smtClean="0">
                            <a:latin typeface="Cambria Math" panose="02040503050406030204" pitchFamily="18" charset="0"/>
                          </a:rPr>
                          <m:t>5×0.73=0.36</m:t>
                        </m:r>
                        <m:r>
                          <a:rPr kumimoji="1" lang="en-US" altLang="ja-SE" b="0" i="0" smtClean="0">
                            <a:latin typeface="Cambria Math" panose="02040503050406030204" pitchFamily="18" charset="0"/>
                          </a:rPr>
                          <m:t>%</m:t>
                        </m:r>
                      </m:oMath>
                    </a14:m>
                    <a:endParaRPr kumimoji="1" lang="ja-SE" altLang="en-US" dirty="0">
                      <a:latin typeface="メイリオ" panose="020B0604030504040204" pitchFamily="50" charset="-128"/>
                      <a:ea typeface="メイリオ" panose="020B0604030504040204" pitchFamily="50" charset="-128"/>
                    </a:endParaRPr>
                  </a:p>
                </p:txBody>
              </p:sp>
            </mc:Choice>
            <mc:Fallback xmlns="">
              <p:sp>
                <p:nvSpPr>
                  <p:cNvPr id="72" name="テキスト ボックス 154">
                    <a:extLst>
                      <a:ext uri="{FF2B5EF4-FFF2-40B4-BE49-F238E27FC236}">
                        <a16:creationId xmlns:a16="http://schemas.microsoft.com/office/drawing/2014/main" id="{A0A093EA-E71E-F79A-728D-BE7356ECE332}"/>
                      </a:ext>
                    </a:extLst>
                  </p:cNvPr>
                  <p:cNvSpPr txBox="1">
                    <a:spLocks noRot="1" noChangeAspect="1" noMove="1" noResize="1" noEditPoints="1" noAdjustHandles="1" noChangeArrowheads="1" noChangeShapeType="1" noTextEdit="1"/>
                  </p:cNvSpPr>
                  <p:nvPr/>
                </p:nvSpPr>
                <p:spPr>
                  <a:xfrm>
                    <a:off x="6643017" y="4534345"/>
                    <a:ext cx="4181814" cy="369332"/>
                  </a:xfrm>
                  <a:prstGeom prst="rect">
                    <a:avLst/>
                  </a:prstGeom>
                  <a:blipFill>
                    <a:blip r:embed="rId12"/>
                    <a:stretch>
                      <a:fillRect l="-1312" t="-6667" b="-3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4" name="テキスト ボックス 73">
                    <a:extLst>
                      <a:ext uri="{FF2B5EF4-FFF2-40B4-BE49-F238E27FC236}">
                        <a16:creationId xmlns:a16="http://schemas.microsoft.com/office/drawing/2014/main" id="{205947FA-E05C-B0F6-AD49-A7B0DEB7662A}"/>
                      </a:ext>
                    </a:extLst>
                  </p:cNvPr>
                  <p:cNvSpPr txBox="1"/>
                  <p:nvPr/>
                </p:nvSpPr>
                <p:spPr>
                  <a:xfrm>
                    <a:off x="6578918" y="3550791"/>
                    <a:ext cx="4212501" cy="689163"/>
                  </a:xfrm>
                  <a:prstGeom prst="rect">
                    <a:avLst/>
                  </a:prstGeom>
                  <a:noFill/>
                </p:spPr>
                <p:txBody>
                  <a:bodyPr wrap="square">
                    <a:spAutoFit/>
                  </a:bodyPr>
                  <a:lstStyle/>
                  <a:p>
                    <a:r>
                      <a:rPr kumimoji="1" lang="en-US" altLang="ja-SE" sz="1800" dirty="0">
                        <a:latin typeface="メイリオ" panose="020B0604030504040204" pitchFamily="50" charset="-128"/>
                        <a:ea typeface="メイリオ" panose="020B0604030504040204" pitchFamily="50" charset="-128"/>
                      </a:rPr>
                      <a:t>Repetition frequency of pulses: </a:t>
                    </a:r>
                    <a14:m>
                      <m:oMath xmlns:m="http://schemas.openxmlformats.org/officeDocument/2006/math">
                        <m:sSub>
                          <m:sSubPr>
                            <m:ctrlPr>
                              <a:rPr kumimoji="1" lang="en-US" altLang="ja-SE" sz="1800" i="1" smtClean="0">
                                <a:latin typeface="Cambria Math" panose="02040503050406030204" pitchFamily="18" charset="0"/>
                              </a:rPr>
                            </m:ctrlPr>
                          </m:sSubPr>
                          <m:e>
                            <m:r>
                              <a:rPr kumimoji="1" lang="en-US" altLang="ja-SE" sz="1800" i="1">
                                <a:latin typeface="Cambria Math" panose="02040503050406030204" pitchFamily="18" charset="0"/>
                              </a:rPr>
                              <m:t>𝑓</m:t>
                            </m:r>
                          </m:e>
                          <m:sub>
                            <m:r>
                              <a:rPr kumimoji="1" lang="en-US" altLang="ja-SE" sz="1800" i="1">
                                <a:latin typeface="Cambria Math" panose="02040503050406030204" pitchFamily="18" charset="0"/>
                              </a:rPr>
                              <m:t>𝑟𝑒𝑝</m:t>
                            </m:r>
                          </m:sub>
                        </m:sSub>
                      </m:oMath>
                    </a14:m>
                    <a:endParaRPr lang="en-US" altLang="ja-SE" sz="1800" dirty="0">
                      <a:latin typeface="メイリオ" panose="020B0604030504040204" pitchFamily="50" charset="-128"/>
                      <a:ea typeface="メイリオ" panose="020B0604030504040204" pitchFamily="50" charset="-128"/>
                    </a:endParaRPr>
                  </a:p>
                  <a:p>
                    <a:r>
                      <a:rPr lang="en-US" altLang="ja-SE" sz="1800" dirty="0">
                        <a:latin typeface="メイリオ" panose="020B0604030504040204" pitchFamily="50" charset="-128"/>
                        <a:ea typeface="メイリオ" panose="020B0604030504040204" pitchFamily="50" charset="-128"/>
                      </a:rPr>
                      <a:t>Pulse length: </a:t>
                    </a:r>
                    <a14:m>
                      <m:oMath xmlns:m="http://schemas.openxmlformats.org/officeDocument/2006/math">
                        <m:sSub>
                          <m:sSubPr>
                            <m:ctrlPr>
                              <a:rPr lang="en-US" altLang="ja-SE" sz="1800" b="0" i="1" smtClean="0">
                                <a:latin typeface="Cambria Math" panose="02040503050406030204" pitchFamily="18" charset="0"/>
                              </a:rPr>
                            </m:ctrlPr>
                          </m:sSubPr>
                          <m:e>
                            <m:r>
                              <a:rPr lang="en-US" altLang="ja-SE" sz="1800" b="0" i="1" smtClean="0">
                                <a:latin typeface="Cambria Math" panose="02040503050406030204" pitchFamily="18" charset="0"/>
                              </a:rPr>
                              <m:t>𝐿</m:t>
                            </m:r>
                          </m:e>
                          <m:sub>
                            <m:r>
                              <a:rPr lang="en-US" altLang="ja-SE" sz="1800" b="0" i="1" smtClean="0">
                                <a:latin typeface="Cambria Math" panose="02040503050406030204" pitchFamily="18" charset="0"/>
                              </a:rPr>
                              <m:t>𝑝𝑢𝑙𝑠𝑒</m:t>
                            </m:r>
                          </m:sub>
                        </m:sSub>
                      </m:oMath>
                    </a14:m>
                    <a:endParaRPr lang="en-US" altLang="ja-SE" sz="1800" dirty="0">
                      <a:latin typeface="メイリオ" panose="020B0604030504040204" pitchFamily="50" charset="-128"/>
                      <a:ea typeface="メイリオ" panose="020B0604030504040204" pitchFamily="50" charset="-128"/>
                    </a:endParaRPr>
                  </a:p>
                </p:txBody>
              </p:sp>
            </mc:Choice>
            <mc:Fallback xmlns="">
              <p:sp>
                <p:nvSpPr>
                  <p:cNvPr id="74" name="テキスト ボックス 73">
                    <a:extLst>
                      <a:ext uri="{FF2B5EF4-FFF2-40B4-BE49-F238E27FC236}">
                        <a16:creationId xmlns:a16="http://schemas.microsoft.com/office/drawing/2014/main" id="{205947FA-E05C-B0F6-AD49-A7B0DEB7662A}"/>
                      </a:ext>
                    </a:extLst>
                  </p:cNvPr>
                  <p:cNvSpPr txBox="1">
                    <a:spLocks noRot="1" noChangeAspect="1" noMove="1" noResize="1" noEditPoints="1" noAdjustHandles="1" noChangeArrowheads="1" noChangeShapeType="1" noTextEdit="1"/>
                  </p:cNvSpPr>
                  <p:nvPr/>
                </p:nvSpPr>
                <p:spPr>
                  <a:xfrm>
                    <a:off x="6578918" y="3550791"/>
                    <a:ext cx="4212501" cy="689163"/>
                  </a:xfrm>
                  <a:prstGeom prst="rect">
                    <a:avLst/>
                  </a:prstGeom>
                  <a:blipFill>
                    <a:blip r:embed="rId13"/>
                    <a:stretch>
                      <a:fillRect l="-1158" t="-877" b="-13158"/>
                    </a:stretch>
                  </a:blipFill>
                </p:spPr>
                <p:txBody>
                  <a:bodyPr/>
                  <a:lstStyle/>
                  <a:p>
                    <a:r>
                      <a:rPr lang="ja-JP" altLang="en-US">
                        <a:noFill/>
                      </a:rPr>
                      <a:t> </a:t>
                    </a:r>
                  </a:p>
                </p:txBody>
              </p:sp>
            </mc:Fallback>
          </mc:AlternateContent>
          <p:sp>
            <p:nvSpPr>
              <p:cNvPr id="76" name="テキスト ボックス 75">
                <a:extLst>
                  <a:ext uri="{FF2B5EF4-FFF2-40B4-BE49-F238E27FC236}">
                    <a16:creationId xmlns:a16="http://schemas.microsoft.com/office/drawing/2014/main" id="{A9EFCE54-941F-285B-6DDD-E032C9B06EE9}"/>
                  </a:ext>
                </a:extLst>
              </p:cNvPr>
              <p:cNvSpPr txBox="1"/>
              <p:nvPr/>
            </p:nvSpPr>
            <p:spPr>
              <a:xfrm>
                <a:off x="6386073" y="5732919"/>
                <a:ext cx="5651621" cy="923330"/>
              </a:xfrm>
              <a:prstGeom prst="rect">
                <a:avLst/>
              </a:prstGeom>
              <a:noFill/>
              <a:ln>
                <a:solidFill>
                  <a:srgbClr val="FF0000"/>
                </a:solidFill>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Total</a:t>
                </a:r>
                <a:r>
                  <a:rPr kumimoji="1" lang="ja-JP" altLang="en-US" dirty="0">
                    <a:latin typeface="メイリオ" panose="020B0604030504040204" pitchFamily="50" charset="-128"/>
                    <a:ea typeface="メイリオ" panose="020B0604030504040204" pitchFamily="50" charset="-128"/>
                  </a:rPr>
                  <a:t>のインフラの電力で細かい比較は必要だが、</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エネルギーが</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乗で放射光ロスは効いてくるので、</a:t>
                </a:r>
                <a:endParaRPr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高エネルギー実験としては将来は</a:t>
                </a:r>
                <a:r>
                  <a:rPr kumimoji="1" lang="en-US" altLang="ja-JP" dirty="0">
                    <a:latin typeface="メイリオ" panose="020B0604030504040204" pitchFamily="50" charset="-128"/>
                    <a:ea typeface="メイリオ" panose="020B0604030504040204" pitchFamily="50" charset="-128"/>
                  </a:rPr>
                  <a:t>LC</a:t>
                </a:r>
                <a:r>
                  <a:rPr lang="ja-JP" altLang="en-US" dirty="0">
                    <a:latin typeface="メイリオ" panose="020B0604030504040204" pitchFamily="50" charset="-128"/>
                    <a:ea typeface="メイリオ" panose="020B0604030504040204" pitchFamily="50" charset="-128"/>
                  </a:rPr>
                  <a:t>が圧倒的に有利。</a:t>
                </a:r>
                <a:endParaRPr kumimoji="1" lang="en-US" altLang="ja-JP" dirty="0">
                  <a:latin typeface="メイリオ" panose="020B0604030504040204" pitchFamily="50" charset="-128"/>
                  <a:ea typeface="メイリオ" panose="020B0604030504040204" pitchFamily="50" charset="-128"/>
                </a:endParaRPr>
              </a:p>
            </p:txBody>
          </p:sp>
          <p:cxnSp>
            <p:nvCxnSpPr>
              <p:cNvPr id="18" name="直線コネクタ 17">
                <a:extLst>
                  <a:ext uri="{FF2B5EF4-FFF2-40B4-BE49-F238E27FC236}">
                    <a16:creationId xmlns:a16="http://schemas.microsoft.com/office/drawing/2014/main" id="{D20A0E62-F747-47EA-AC06-69F37C5FD969}"/>
                  </a:ext>
                </a:extLst>
              </p:cNvPr>
              <p:cNvCxnSpPr/>
              <p:nvPr/>
            </p:nvCxnSpPr>
            <p:spPr>
              <a:xfrm>
                <a:off x="6128111" y="3515267"/>
                <a:ext cx="0" cy="3049072"/>
              </a:xfrm>
              <a:prstGeom prst="line">
                <a:avLst/>
              </a:prstGeom>
              <a:ln>
                <a:prstDash val="dash"/>
              </a:ln>
            </p:spPr>
            <p:style>
              <a:lnRef idx="2">
                <a:schemeClr val="dk1"/>
              </a:lnRef>
              <a:fillRef idx="0">
                <a:schemeClr val="dk1"/>
              </a:fillRef>
              <a:effectRef idx="1">
                <a:schemeClr val="dk1"/>
              </a:effectRef>
              <a:fontRef idx="minor">
                <a:schemeClr val="tx1"/>
              </a:fontRef>
            </p:style>
          </p:cxnSp>
        </p:grpSp>
      </p:grpSp>
      <p:grpSp>
        <p:nvGrpSpPr>
          <p:cNvPr id="34" name="グループ化 33">
            <a:extLst>
              <a:ext uri="{FF2B5EF4-FFF2-40B4-BE49-F238E27FC236}">
                <a16:creationId xmlns:a16="http://schemas.microsoft.com/office/drawing/2014/main" id="{65F98C2D-899E-50EF-1C48-49B12902DBDE}"/>
              </a:ext>
            </a:extLst>
          </p:cNvPr>
          <p:cNvGrpSpPr/>
          <p:nvPr/>
        </p:nvGrpSpPr>
        <p:grpSpPr>
          <a:xfrm>
            <a:off x="32111" y="3134357"/>
            <a:ext cx="12192000" cy="3709109"/>
            <a:chOff x="32111" y="3134357"/>
            <a:chExt cx="12192000" cy="3709109"/>
          </a:xfrm>
        </p:grpSpPr>
        <p:sp>
          <p:nvSpPr>
            <p:cNvPr id="54" name="テキスト ボックス 52">
              <a:extLst>
                <a:ext uri="{FF2B5EF4-FFF2-40B4-BE49-F238E27FC236}">
                  <a16:creationId xmlns:a16="http://schemas.microsoft.com/office/drawing/2014/main" id="{8774E9D7-3401-ECE3-40FF-D7179F3806CB}"/>
                </a:ext>
              </a:extLst>
            </p:cNvPr>
            <p:cNvSpPr txBox="1"/>
            <p:nvPr/>
          </p:nvSpPr>
          <p:spPr>
            <a:xfrm>
              <a:off x="231805" y="4303721"/>
              <a:ext cx="3301610" cy="369332"/>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ja-JP" altLang="en-US" dirty="0">
                  <a:latin typeface="メイリオ" panose="020B0604030504040204" pitchFamily="50" charset="-128"/>
                  <a:ea typeface="メイリオ" panose="020B0604030504040204" pitchFamily="50" charset="-128"/>
                </a:rPr>
                <a:t>放射光ロス（電子の場合</a:t>
              </a:r>
              <a:r>
                <a:rPr kumimoji="1" lang="en-US" altLang="ja-JP" dirty="0">
                  <a:latin typeface="メイリオ" panose="020B0604030504040204" pitchFamily="50" charset="-128"/>
                  <a:ea typeface="メイリオ" panose="020B0604030504040204" pitchFamily="50" charset="-128"/>
                </a:rPr>
                <a:t>)</a:t>
              </a:r>
              <a:endParaRPr kumimoji="1" lang="ja-SE" altLang="en-US" dirty="0">
                <a:latin typeface="メイリオ" panose="020B0604030504040204" pitchFamily="50" charset="-128"/>
                <a:ea typeface="メイリオ" panose="020B0604030504040204" pitchFamily="50" charset="-128"/>
              </a:endParaRPr>
            </a:p>
          </p:txBody>
        </p:sp>
        <mc:AlternateContent xmlns:mc="http://schemas.openxmlformats.org/markup-compatibility/2006" xmlns:a14="http://schemas.microsoft.com/office/drawing/2010/main">
          <mc:Choice Requires="a14">
            <p:sp>
              <p:nvSpPr>
                <p:cNvPr id="55" name="テキスト ボックス 53">
                  <a:extLst>
                    <a:ext uri="{FF2B5EF4-FFF2-40B4-BE49-F238E27FC236}">
                      <a16:creationId xmlns:a16="http://schemas.microsoft.com/office/drawing/2014/main" id="{153F3D04-76CA-08F2-93C2-175E82008DC2}"/>
                    </a:ext>
                  </a:extLst>
                </p:cNvPr>
                <p:cNvSpPr txBox="1"/>
                <p:nvPr/>
              </p:nvSpPr>
              <p:spPr>
                <a:xfrm>
                  <a:off x="1023185" y="4497424"/>
                  <a:ext cx="3586507" cy="601511"/>
                </a:xfrm>
                <a:prstGeom prst="rect">
                  <a:avLst/>
                </a:prstGeom>
                <a:noFill/>
              </p:spPr>
              <p:txBody>
                <a:bodyPr wrap="square" lIns="0" tIns="0" rIns="0" bIns="0"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kumimoji="1" lang="en-US" altLang="ja-SE" b="0" i="0" smtClean="0">
                            <a:latin typeface="Cambria Math" panose="02040503050406030204" pitchFamily="18" charset="0"/>
                          </a:rPr>
                          <m:t>Δ</m:t>
                        </m:r>
                        <m:r>
                          <a:rPr kumimoji="1" lang="en-US" altLang="ja-SE" b="0" i="1" smtClean="0">
                            <a:latin typeface="Cambria Math" panose="02040503050406030204" pitchFamily="18" charset="0"/>
                          </a:rPr>
                          <m:t>𝐸</m:t>
                        </m:r>
                        <m:d>
                          <m:dPr>
                            <m:begChr m:val="["/>
                            <m:endChr m:val="]"/>
                            <m:ctrlPr>
                              <a:rPr kumimoji="1" lang="en-US" altLang="ja-SE" b="0" i="1" smtClean="0">
                                <a:latin typeface="Cambria Math" panose="02040503050406030204" pitchFamily="18" charset="0"/>
                              </a:rPr>
                            </m:ctrlPr>
                          </m:dPr>
                          <m:e>
                            <m:r>
                              <m:rPr>
                                <m:sty m:val="p"/>
                              </m:rPr>
                              <a:rPr kumimoji="1" lang="en-US" altLang="ja-SE" b="0" i="0" smtClean="0">
                                <a:latin typeface="Cambria Math" panose="02040503050406030204" pitchFamily="18" charset="0"/>
                              </a:rPr>
                              <m:t>keV</m:t>
                            </m:r>
                          </m:e>
                        </m:d>
                        <m:r>
                          <a:rPr kumimoji="1" lang="en-US" altLang="ja-SE" b="0" i="1" smtClean="0">
                            <a:latin typeface="Cambria Math" panose="02040503050406030204" pitchFamily="18" charset="0"/>
                          </a:rPr>
                          <m:t>=88.5×</m:t>
                        </m:r>
                        <m:f>
                          <m:fPr>
                            <m:ctrlPr>
                              <a:rPr kumimoji="1" lang="en-US" altLang="ja-SE" b="0" i="1" smtClean="0">
                                <a:latin typeface="Cambria Math" panose="02040503050406030204" pitchFamily="18" charset="0"/>
                              </a:rPr>
                            </m:ctrlPr>
                          </m:fPr>
                          <m:num>
                            <m:r>
                              <a:rPr kumimoji="1" lang="en-US" altLang="ja-SE" b="0" i="1" smtClean="0">
                                <a:latin typeface="Cambria Math" panose="02040503050406030204" pitchFamily="18" charset="0"/>
                              </a:rPr>
                              <m:t>(</m:t>
                            </m:r>
                            <m:sSup>
                              <m:sSupPr>
                                <m:ctrlPr>
                                  <a:rPr kumimoji="1" lang="en-US" altLang="ja-SE" b="0" i="1" smtClean="0">
                                    <a:latin typeface="Cambria Math" panose="02040503050406030204" pitchFamily="18" charset="0"/>
                                  </a:rPr>
                                </m:ctrlPr>
                              </m:sSupPr>
                              <m:e>
                                <m:r>
                                  <a:rPr kumimoji="1" lang="en-US" altLang="ja-SE" b="0" i="1" smtClean="0">
                                    <a:latin typeface="Cambria Math" panose="02040503050406030204" pitchFamily="18" charset="0"/>
                                  </a:rPr>
                                  <m:t>𝐸</m:t>
                                </m:r>
                                <m:r>
                                  <a:rPr kumimoji="1" lang="en-US" altLang="ja-SE" b="0" i="1" smtClean="0">
                                    <a:latin typeface="Cambria Math" panose="02040503050406030204" pitchFamily="18" charset="0"/>
                                  </a:rPr>
                                  <m:t> </m:t>
                                </m:r>
                                <m:d>
                                  <m:dPr>
                                    <m:begChr m:val="["/>
                                    <m:endChr m:val="]"/>
                                    <m:ctrlPr>
                                      <a:rPr kumimoji="1" lang="en-US" altLang="ja-SE" b="0" i="1" smtClean="0">
                                        <a:latin typeface="Cambria Math" panose="02040503050406030204" pitchFamily="18" charset="0"/>
                                      </a:rPr>
                                    </m:ctrlPr>
                                  </m:dPr>
                                  <m:e>
                                    <m:r>
                                      <m:rPr>
                                        <m:sty m:val="p"/>
                                      </m:rPr>
                                      <a:rPr kumimoji="1" lang="en-US" altLang="ja-SE" b="0" i="0" smtClean="0">
                                        <a:latin typeface="Cambria Math" panose="02040503050406030204" pitchFamily="18" charset="0"/>
                                      </a:rPr>
                                      <m:t>GeV</m:t>
                                    </m:r>
                                  </m:e>
                                </m:d>
                                <m:r>
                                  <a:rPr kumimoji="1" lang="en-US" altLang="ja-SE" b="0" i="1" smtClean="0">
                                    <a:latin typeface="Cambria Math" panose="02040503050406030204" pitchFamily="18" charset="0"/>
                                  </a:rPr>
                                  <m:t>)</m:t>
                                </m:r>
                              </m:e>
                              <m:sup>
                                <m:r>
                                  <a:rPr kumimoji="1" lang="en-US" altLang="ja-SE" b="0" i="1" smtClean="0">
                                    <a:latin typeface="Cambria Math" panose="02040503050406030204" pitchFamily="18" charset="0"/>
                                  </a:rPr>
                                  <m:t>4</m:t>
                                </m:r>
                              </m:sup>
                            </m:sSup>
                          </m:num>
                          <m:den>
                            <m:r>
                              <a:rPr kumimoji="1" lang="en-US" altLang="ja-SE" b="0" i="1" smtClean="0">
                                <a:latin typeface="Cambria Math" panose="02040503050406030204" pitchFamily="18" charset="0"/>
                                <a:ea typeface="Cambria Math" panose="02040503050406030204" pitchFamily="18" charset="0"/>
                              </a:rPr>
                              <m:t>𝜌</m:t>
                            </m:r>
                            <m:r>
                              <a:rPr kumimoji="1" lang="en-US" altLang="ja-SE" b="0" i="1" smtClean="0">
                                <a:latin typeface="Cambria Math" panose="02040503050406030204" pitchFamily="18" charset="0"/>
                              </a:rPr>
                              <m:t> </m:t>
                            </m:r>
                            <m:d>
                              <m:dPr>
                                <m:begChr m:val="["/>
                                <m:endChr m:val="]"/>
                                <m:ctrlPr>
                                  <a:rPr kumimoji="1" lang="en-US" altLang="ja-SE" b="0" i="1" smtClean="0">
                                    <a:latin typeface="Cambria Math" panose="02040503050406030204" pitchFamily="18" charset="0"/>
                                  </a:rPr>
                                </m:ctrlPr>
                              </m:dPr>
                              <m:e>
                                <m:r>
                                  <m:rPr>
                                    <m:sty m:val="p"/>
                                  </m:rPr>
                                  <a:rPr kumimoji="1" lang="en-US" altLang="ja-SE" b="0" i="0" smtClean="0">
                                    <a:latin typeface="Cambria Math" panose="02040503050406030204" pitchFamily="18" charset="0"/>
                                  </a:rPr>
                                  <m:t>m</m:t>
                                </m:r>
                              </m:e>
                            </m:d>
                          </m:den>
                        </m:f>
                      </m:oMath>
                    </m:oMathPara>
                  </a14:m>
                  <a:endParaRPr kumimoji="1" lang="ja-SE" altLang="en-US" dirty="0">
                    <a:latin typeface="メイリオ" panose="020B0604030504040204" pitchFamily="50" charset="-128"/>
                    <a:ea typeface="メイリオ" panose="020B0604030504040204" pitchFamily="50" charset="-128"/>
                  </a:endParaRPr>
                </a:p>
              </p:txBody>
            </p:sp>
          </mc:Choice>
          <mc:Fallback xmlns="">
            <p:sp>
              <p:nvSpPr>
                <p:cNvPr id="55" name="テキスト ボックス 53">
                  <a:extLst>
                    <a:ext uri="{FF2B5EF4-FFF2-40B4-BE49-F238E27FC236}">
                      <a16:creationId xmlns:a16="http://schemas.microsoft.com/office/drawing/2014/main" id="{153F3D04-76CA-08F2-93C2-175E82008DC2}"/>
                    </a:ext>
                  </a:extLst>
                </p:cNvPr>
                <p:cNvSpPr txBox="1">
                  <a:spLocks noRot="1" noChangeAspect="1" noMove="1" noResize="1" noEditPoints="1" noAdjustHandles="1" noChangeArrowheads="1" noChangeShapeType="1" noTextEdit="1"/>
                </p:cNvSpPr>
                <p:nvPr/>
              </p:nvSpPr>
              <p:spPr>
                <a:xfrm>
                  <a:off x="1023185" y="4497424"/>
                  <a:ext cx="3586507" cy="601511"/>
                </a:xfrm>
                <a:prstGeom prst="rect">
                  <a:avLst/>
                </a:prstGeom>
                <a:blipFill>
                  <a:blip r:embed="rId14"/>
                  <a:stretch>
                    <a:fillRect/>
                  </a:stretch>
                </a:blipFill>
              </p:spPr>
              <p:txBody>
                <a:bodyPr/>
                <a:lstStyle/>
                <a:p>
                  <a:r>
                    <a:rPr lang="ja-JP" altLang="en-US">
                      <a:noFill/>
                    </a:rPr>
                    <a:t> </a:t>
                  </a:r>
                </a:p>
              </p:txBody>
            </p:sp>
          </mc:Fallback>
        </mc:AlternateContent>
        <p:sp>
          <p:nvSpPr>
            <p:cNvPr id="56" name="テキスト ボックス 54">
              <a:extLst>
                <a:ext uri="{FF2B5EF4-FFF2-40B4-BE49-F238E27FC236}">
                  <a16:creationId xmlns:a16="http://schemas.microsoft.com/office/drawing/2014/main" id="{5910F1F4-848B-EEB9-2DC2-FE57D52E6712}"/>
                </a:ext>
              </a:extLst>
            </p:cNvPr>
            <p:cNvSpPr txBox="1"/>
            <p:nvPr/>
          </p:nvSpPr>
          <p:spPr>
            <a:xfrm>
              <a:off x="279548" y="5053568"/>
              <a:ext cx="5508233" cy="369332"/>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SE" dirty="0">
                  <a:latin typeface="メイリオ" panose="020B0604030504040204" pitchFamily="50" charset="-128"/>
                  <a:ea typeface="メイリオ" panose="020B0604030504040204" pitchFamily="50" charset="-128"/>
                </a:rPr>
                <a:t>For </a:t>
              </a:r>
              <a:r>
                <a:rPr kumimoji="1" lang="en-US" altLang="ja-SE" dirty="0" err="1">
                  <a:latin typeface="メイリオ" panose="020B0604030504040204" pitchFamily="50" charset="-128"/>
                  <a:ea typeface="メイリオ" panose="020B0604030504040204" pitchFamily="50" charset="-128"/>
                </a:rPr>
                <a:t>FCCee</a:t>
              </a:r>
              <a:r>
                <a:rPr kumimoji="1" lang="en-US" altLang="ja-SE" dirty="0">
                  <a:latin typeface="メイリオ" panose="020B0604030504040204" pitchFamily="50" charset="-128"/>
                  <a:ea typeface="メイリオ" panose="020B0604030504040204" pitchFamily="50" charset="-128"/>
                </a:rPr>
                <a:t> ZH operation (125 GeV, 26.7 mA)</a:t>
              </a:r>
              <a:endParaRPr kumimoji="1" lang="ja-SE" altLang="en-US" dirty="0">
                <a:latin typeface="メイリオ" panose="020B0604030504040204" pitchFamily="50" charset="-128"/>
                <a:ea typeface="メイリオ" panose="020B0604030504040204" pitchFamily="50" charset="-128"/>
              </a:endParaRPr>
            </a:p>
          </p:txBody>
        </p:sp>
        <mc:AlternateContent xmlns:mc="http://schemas.openxmlformats.org/markup-compatibility/2006" xmlns:a14="http://schemas.microsoft.com/office/drawing/2010/main">
          <mc:Choice Requires="a14">
            <p:sp>
              <p:nvSpPr>
                <p:cNvPr id="57" name="テキスト ボックス 55">
                  <a:extLst>
                    <a:ext uri="{FF2B5EF4-FFF2-40B4-BE49-F238E27FC236}">
                      <a16:creationId xmlns:a16="http://schemas.microsoft.com/office/drawing/2014/main" id="{F6C97F0E-C2BC-3D58-BB4C-2364085BAA03}"/>
                    </a:ext>
                  </a:extLst>
                </p:cNvPr>
                <p:cNvSpPr txBox="1"/>
                <p:nvPr/>
              </p:nvSpPr>
              <p:spPr>
                <a:xfrm>
                  <a:off x="812202" y="5390200"/>
                  <a:ext cx="1523014" cy="276999"/>
                </a:xfrm>
                <a:prstGeom prst="rect">
                  <a:avLst/>
                </a:prstGeom>
                <a:noFill/>
              </p:spPr>
              <p:txBody>
                <a:bodyPr wrap="square" lIns="0" tIns="0" rIns="0" bIns="0"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kumimoji="1" lang="en-US" altLang="ja-SE" b="0" i="0" smtClean="0">
                            <a:latin typeface="Cambria Math" panose="02040503050406030204" pitchFamily="18" charset="0"/>
                          </a:rPr>
                          <m:t>Δ</m:t>
                        </m:r>
                        <m:r>
                          <a:rPr kumimoji="1" lang="en-US" altLang="ja-SE" b="0" i="1" smtClean="0">
                            <a:latin typeface="Cambria Math" panose="02040503050406030204" pitchFamily="18" charset="0"/>
                          </a:rPr>
                          <m:t>𝐸</m:t>
                        </m:r>
                        <m:d>
                          <m:dPr>
                            <m:begChr m:val="["/>
                            <m:endChr m:val="]"/>
                            <m:ctrlPr>
                              <a:rPr kumimoji="1" lang="en-US" altLang="ja-SE" b="0" i="1" smtClean="0">
                                <a:latin typeface="Cambria Math" panose="02040503050406030204" pitchFamily="18" charset="0"/>
                              </a:rPr>
                            </m:ctrlPr>
                          </m:dPr>
                          <m:e>
                            <m:r>
                              <m:rPr>
                                <m:sty m:val="p"/>
                              </m:rPr>
                              <a:rPr kumimoji="1" lang="en-US" altLang="ja-SE" b="0" i="0" smtClean="0">
                                <a:latin typeface="Cambria Math" panose="02040503050406030204" pitchFamily="18" charset="0"/>
                              </a:rPr>
                              <m:t>keV</m:t>
                            </m:r>
                          </m:e>
                        </m:d>
                        <m:r>
                          <a:rPr kumimoji="1" lang="en-US" altLang="ja-SE" b="0" i="1" smtClean="0">
                            <a:latin typeface="Cambria Math" panose="02040503050406030204" pitchFamily="18" charset="0"/>
                          </a:rPr>
                          <m:t>~1.</m:t>
                        </m:r>
                        <m:r>
                          <a:rPr kumimoji="1" lang="en-US" altLang="ja-SE" b="0" i="0" smtClean="0">
                            <a:latin typeface="Cambria Math" panose="02040503050406030204" pitchFamily="18" charset="0"/>
                          </a:rPr>
                          <m:t>89</m:t>
                        </m:r>
                        <m:r>
                          <m:rPr>
                            <m:sty m:val="p"/>
                          </m:rPr>
                          <a:rPr kumimoji="1" lang="en-US" altLang="ja-SE" b="0" i="0" smtClean="0">
                            <a:latin typeface="Cambria Math" panose="02040503050406030204" pitchFamily="18" charset="0"/>
                          </a:rPr>
                          <m:t>GeV</m:t>
                        </m:r>
                      </m:oMath>
                    </m:oMathPara>
                  </a14:m>
                  <a:endParaRPr kumimoji="1" lang="ja-SE" altLang="en-US" dirty="0">
                    <a:latin typeface="メイリオ" panose="020B0604030504040204" pitchFamily="50" charset="-128"/>
                    <a:ea typeface="メイリオ" panose="020B0604030504040204" pitchFamily="50" charset="-128"/>
                  </a:endParaRPr>
                </a:p>
              </p:txBody>
            </p:sp>
          </mc:Choice>
          <mc:Fallback xmlns="">
            <p:sp>
              <p:nvSpPr>
                <p:cNvPr id="57" name="テキスト ボックス 55">
                  <a:extLst>
                    <a:ext uri="{FF2B5EF4-FFF2-40B4-BE49-F238E27FC236}">
                      <a16:creationId xmlns:a16="http://schemas.microsoft.com/office/drawing/2014/main" id="{F6C97F0E-C2BC-3D58-BB4C-2364085BAA03}"/>
                    </a:ext>
                  </a:extLst>
                </p:cNvPr>
                <p:cNvSpPr txBox="1">
                  <a:spLocks noRot="1" noChangeAspect="1" noMove="1" noResize="1" noEditPoints="1" noAdjustHandles="1" noChangeArrowheads="1" noChangeShapeType="1" noTextEdit="1"/>
                </p:cNvSpPr>
                <p:nvPr/>
              </p:nvSpPr>
              <p:spPr>
                <a:xfrm>
                  <a:off x="812202" y="5390200"/>
                  <a:ext cx="1523014" cy="276999"/>
                </a:xfrm>
                <a:prstGeom prst="rect">
                  <a:avLst/>
                </a:prstGeom>
                <a:blipFill>
                  <a:blip r:embed="rId15"/>
                  <a:stretch>
                    <a:fillRect l="-5200" t="-2174" r="-24000" b="-217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6">
                  <a:extLst>
                    <a:ext uri="{FF2B5EF4-FFF2-40B4-BE49-F238E27FC236}">
                      <a16:creationId xmlns:a16="http://schemas.microsoft.com/office/drawing/2014/main" id="{D4FE3FE1-7C49-6DAC-3378-C81A5A15B16E}"/>
                    </a:ext>
                  </a:extLst>
                </p:cNvPr>
                <p:cNvSpPr txBox="1"/>
                <p:nvPr/>
              </p:nvSpPr>
              <p:spPr>
                <a:xfrm>
                  <a:off x="398314" y="5581798"/>
                  <a:ext cx="4839460" cy="646331"/>
                </a:xfrm>
                <a:prstGeom prst="rect">
                  <a:avLst/>
                </a:prstGeom>
                <a:noFill/>
              </p:spPr>
              <p:txBody>
                <a:bodyPr wrap="square" rtlCol="0">
                  <a:spAutoFit/>
                </a:bodyPr>
                <a:lstStyle>
                  <a:defPPr>
                    <a:defRPr lang="ja-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en-US" altLang="ja-SE" dirty="0">
                      <a:latin typeface="メイリオ" panose="020B0604030504040204" pitchFamily="50" charset="-128"/>
                      <a:ea typeface="メイリオ" panose="020B0604030504040204" pitchFamily="50" charset="-128"/>
                    </a:rPr>
                    <a:t>Power loss</a:t>
                  </a:r>
                </a:p>
                <a:p>
                  <a:pPr/>
                  <a14:m>
                    <m:oMathPara xmlns:m="http://schemas.openxmlformats.org/officeDocument/2006/math">
                      <m:oMathParaPr>
                        <m:jc m:val="centerGroup"/>
                      </m:oMathParaPr>
                      <m:oMath xmlns:m="http://schemas.openxmlformats.org/officeDocument/2006/math">
                        <m:r>
                          <a:rPr kumimoji="1" lang="en-US" altLang="ja-SE" b="0" i="1" smtClean="0">
                            <a:latin typeface="Cambria Math" panose="02040503050406030204" pitchFamily="18" charset="0"/>
                          </a:rPr>
                          <m:t>𝑃</m:t>
                        </m:r>
                        <m:r>
                          <a:rPr kumimoji="1" lang="en-US" altLang="ja-SE" b="0" i="1" smtClean="0">
                            <a:latin typeface="Cambria Math" panose="02040503050406030204" pitchFamily="18" charset="0"/>
                          </a:rPr>
                          <m:t>=</m:t>
                        </m:r>
                        <m:r>
                          <a:rPr kumimoji="1" lang="en-US" altLang="ja-SE" b="0" i="0" smtClean="0">
                            <a:latin typeface="Cambria Math" panose="02040503050406030204" pitchFamily="18" charset="0"/>
                          </a:rPr>
                          <m:t>2</m:t>
                        </m:r>
                        <m:r>
                          <a:rPr kumimoji="1" lang="en-US" altLang="ja-SE" b="0" i="1" smtClean="0">
                            <a:latin typeface="Cambria Math" panose="02040503050406030204" pitchFamily="18" charset="0"/>
                          </a:rPr>
                          <m:t>×</m:t>
                        </m:r>
                        <m:r>
                          <m:rPr>
                            <m:sty m:val="p"/>
                          </m:rPr>
                          <a:rPr kumimoji="1" lang="en-US" altLang="ja-SE" b="0" i="0" smtClean="0">
                            <a:latin typeface="Cambria Math" panose="02040503050406030204" pitchFamily="18" charset="0"/>
                          </a:rPr>
                          <m:t>Δ</m:t>
                        </m:r>
                        <m:r>
                          <a:rPr kumimoji="1" lang="en-US" altLang="ja-SE" b="0" i="1" smtClean="0">
                            <a:latin typeface="Cambria Math" panose="02040503050406030204" pitchFamily="18" charset="0"/>
                          </a:rPr>
                          <m:t>𝐸</m:t>
                        </m:r>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𝐼</m:t>
                            </m:r>
                          </m:e>
                          <m:sub>
                            <m:r>
                              <a:rPr kumimoji="1" lang="en-US" altLang="ja-SE" b="0" i="1" smtClean="0">
                                <a:latin typeface="Cambria Math" panose="02040503050406030204" pitchFamily="18" charset="0"/>
                              </a:rPr>
                              <m:t>𝑒</m:t>
                            </m:r>
                          </m:sub>
                        </m:sSub>
                        <m:r>
                          <a:rPr kumimoji="1" lang="en-US" altLang="ja-SE" b="0" i="0" smtClean="0">
                            <a:latin typeface="Cambria Math" panose="02040503050406030204" pitchFamily="18" charset="0"/>
                          </a:rPr>
                          <m:t>=100 </m:t>
                        </m:r>
                        <m:r>
                          <m:rPr>
                            <m:sty m:val="p"/>
                          </m:rPr>
                          <a:rPr kumimoji="1" lang="en-US" altLang="ja-SE" b="0" i="0" smtClean="0">
                            <a:latin typeface="Cambria Math" panose="02040503050406030204" pitchFamily="18" charset="0"/>
                          </a:rPr>
                          <m:t>MW</m:t>
                        </m:r>
                      </m:oMath>
                    </m:oMathPara>
                  </a14:m>
                  <a:endParaRPr kumimoji="1" lang="ja-SE" altLang="en-US" dirty="0">
                    <a:latin typeface="メイリオ" panose="020B0604030504040204" pitchFamily="50" charset="-128"/>
                    <a:ea typeface="メイリオ" panose="020B0604030504040204" pitchFamily="50" charset="-128"/>
                  </a:endParaRPr>
                </a:p>
              </p:txBody>
            </p:sp>
          </mc:Choice>
          <mc:Fallback xmlns="">
            <p:sp>
              <p:nvSpPr>
                <p:cNvPr id="58" name="テキスト ボックス 56">
                  <a:extLst>
                    <a:ext uri="{FF2B5EF4-FFF2-40B4-BE49-F238E27FC236}">
                      <a16:creationId xmlns:a16="http://schemas.microsoft.com/office/drawing/2014/main" id="{D4FE3FE1-7C49-6DAC-3378-C81A5A15B16E}"/>
                    </a:ext>
                  </a:extLst>
                </p:cNvPr>
                <p:cNvSpPr txBox="1">
                  <a:spLocks noRot="1" noChangeAspect="1" noMove="1" noResize="1" noEditPoints="1" noAdjustHandles="1" noChangeArrowheads="1" noChangeShapeType="1" noTextEdit="1"/>
                </p:cNvSpPr>
                <p:nvPr/>
              </p:nvSpPr>
              <p:spPr>
                <a:xfrm>
                  <a:off x="398314" y="5581798"/>
                  <a:ext cx="4839460" cy="646331"/>
                </a:xfrm>
                <a:prstGeom prst="rect">
                  <a:avLst/>
                </a:prstGeom>
                <a:blipFill>
                  <a:blip r:embed="rId16"/>
                  <a:stretch>
                    <a:fillRect l="-1008" t="-4717"/>
                  </a:stretch>
                </a:blipFill>
              </p:spPr>
              <p:txBody>
                <a:bodyPr/>
                <a:lstStyle/>
                <a:p>
                  <a:r>
                    <a:rPr lang="ja-JP" altLang="en-US">
                      <a:noFill/>
                    </a:rPr>
                    <a:t> </a:t>
                  </a:r>
                </a:p>
              </p:txBody>
            </p:sp>
          </mc:Fallback>
        </mc:AlternateContent>
        <p:sp>
          <p:nvSpPr>
            <p:cNvPr id="59" name="正方形/長方形 58">
              <a:extLst>
                <a:ext uri="{FF2B5EF4-FFF2-40B4-BE49-F238E27FC236}">
                  <a16:creationId xmlns:a16="http://schemas.microsoft.com/office/drawing/2014/main" id="{7C0CF2D5-254D-2033-D931-1EF0151E58BE}"/>
                </a:ext>
              </a:extLst>
            </p:cNvPr>
            <p:cNvSpPr/>
            <p:nvPr/>
          </p:nvSpPr>
          <p:spPr>
            <a:xfrm>
              <a:off x="3297100" y="5906969"/>
              <a:ext cx="1093709" cy="32116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S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ja-SE" altLang="en-US">
                <a:latin typeface="メイリオ" panose="020B0604030504040204" pitchFamily="50" charset="-128"/>
                <a:ea typeface="メイリオ" panose="020B0604030504040204" pitchFamily="50" charset="-128"/>
              </a:endParaRPr>
            </a:p>
          </p:txBody>
        </p:sp>
        <p:sp>
          <p:nvSpPr>
            <p:cNvPr id="60" name="テキスト ボックス 59">
              <a:extLst>
                <a:ext uri="{FF2B5EF4-FFF2-40B4-BE49-F238E27FC236}">
                  <a16:creationId xmlns:a16="http://schemas.microsoft.com/office/drawing/2014/main" id="{74593B98-9E10-EE0F-9D55-A3DCDF8348AE}"/>
                </a:ext>
              </a:extLst>
            </p:cNvPr>
            <p:cNvSpPr txBox="1"/>
            <p:nvPr/>
          </p:nvSpPr>
          <p:spPr>
            <a:xfrm>
              <a:off x="89495" y="3404722"/>
              <a:ext cx="5776446" cy="923330"/>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円形加速器の将来計画</a:t>
              </a:r>
              <a:r>
                <a:rPr lang="ja-JP" altLang="en-US" dirty="0">
                  <a:latin typeface="メイリオ" panose="020B0604030504040204" pitchFamily="50" charset="-128"/>
                  <a:ea typeface="メイリオ" panose="020B0604030504040204" pitchFamily="50" charset="-128"/>
                </a:rPr>
                <a:t>例</a:t>
              </a:r>
              <a:r>
                <a:rPr kumimoji="1" lang="en-US" altLang="ja-JP" dirty="0">
                  <a:latin typeface="メイリオ" panose="020B0604030504040204" pitchFamily="50" charset="-128"/>
                  <a:ea typeface="メイリオ" panose="020B0604030504040204" pitchFamily="50" charset="-128"/>
                </a:rPr>
                <a:t>) </a:t>
              </a:r>
              <a:r>
                <a:rPr kumimoji="1" lang="en-US" altLang="ja-JP" b="1" dirty="0">
                  <a:latin typeface="メイリオ" panose="020B0604030504040204" pitchFamily="50" charset="-128"/>
                  <a:ea typeface="メイリオ" panose="020B0604030504040204" pitchFamily="50" charset="-128"/>
                </a:rPr>
                <a:t>FCC-</a:t>
              </a:r>
              <a:r>
                <a:rPr kumimoji="1" lang="en-US" altLang="ja-JP" b="1" dirty="0" err="1">
                  <a:latin typeface="メイリオ" panose="020B0604030504040204" pitchFamily="50" charset="-128"/>
                  <a:ea typeface="メイリオ" panose="020B0604030504040204" pitchFamily="50" charset="-128"/>
                </a:rPr>
                <a:t>ee</a:t>
              </a:r>
              <a:r>
                <a:rPr kumimoji="1" lang="en-US" altLang="ja-JP" b="1" dirty="0">
                  <a:latin typeface="メイリオ" panose="020B0604030504040204" pitchFamily="50" charset="-128"/>
                  <a:ea typeface="メイリオ" panose="020B0604030504040204" pitchFamily="50" charset="-128"/>
                </a:rPr>
                <a:t> (previous talk)</a:t>
              </a:r>
            </a:p>
            <a:p>
              <a:r>
                <a:rPr kumimoji="1" lang="ja-JP" altLang="en-US" u="sng" dirty="0">
                  <a:latin typeface="メイリオ" panose="020B0604030504040204" pitchFamily="50" charset="-128"/>
                  <a:ea typeface="メイリオ" panose="020B0604030504040204" pitchFamily="50" charset="-128"/>
                </a:rPr>
                <a:t>周長</a:t>
              </a:r>
              <a:r>
                <a:rPr lang="en-US" altLang="ja-JP" u="sng" dirty="0">
                  <a:latin typeface="メイリオ" panose="020B0604030504040204" pitchFamily="50" charset="-128"/>
                  <a:ea typeface="メイリオ" panose="020B0604030504040204" pitchFamily="50" charset="-128"/>
                </a:rPr>
                <a:t>90km</a:t>
              </a:r>
              <a:r>
                <a:rPr lang="ja-JP" altLang="en-US" dirty="0">
                  <a:latin typeface="メイリオ" panose="020B0604030504040204" pitchFamily="50" charset="-128"/>
                  <a:ea typeface="メイリオ" panose="020B0604030504040204" pitchFamily="50" charset="-128"/>
                </a:rPr>
                <a:t>の加速器を提案。</a:t>
              </a:r>
              <a:r>
                <a:rPr lang="el-GR" altLang="ja-JP" dirty="0">
                  <a:latin typeface="メイリオ" panose="020B0604030504040204" pitchFamily="50" charset="-128"/>
                  <a:ea typeface="メイリオ" panose="020B0604030504040204" pitchFamily="50" charset="-128"/>
                </a:rPr>
                <a:t>Ρ</a:t>
              </a:r>
              <a:r>
                <a:rPr lang="ja-JP" altLang="en-US" dirty="0">
                  <a:latin typeface="メイリオ" panose="020B0604030504040204" pitchFamily="50" charset="-128"/>
                  <a:ea typeface="メイリオ" panose="020B0604030504040204" pitchFamily="50" charset="-128"/>
                </a:rPr>
                <a:t>をより大きくして、</a:t>
              </a:r>
              <a:r>
                <a:rPr lang="en-US" altLang="ja-JP" dirty="0">
                  <a:latin typeface="メイリオ" panose="020B0604030504040204" pitchFamily="50" charset="-128"/>
                  <a:ea typeface="メイリオ" panose="020B0604030504040204" pitchFamily="50" charset="-128"/>
                </a:rPr>
                <a:t>U</a:t>
              </a:r>
              <a:r>
                <a:rPr lang="ja-JP" altLang="en-US" dirty="0">
                  <a:latin typeface="メイリオ" panose="020B0604030504040204" pitchFamily="50" charset="-128"/>
                  <a:ea typeface="メイリオ" panose="020B0604030504040204" pitchFamily="50" charset="-128"/>
                </a:rPr>
                <a:t>を抑えて高エネルギーを狙う。</a:t>
              </a:r>
              <a:endParaRPr kumimoji="1" lang="ja-JP" altLang="en-US" dirty="0">
                <a:latin typeface="メイリオ" panose="020B0604030504040204" pitchFamily="50" charset="-128"/>
                <a:ea typeface="メイリオ" panose="020B0604030504040204" pitchFamily="50" charset="-128"/>
              </a:endParaRPr>
            </a:p>
          </p:txBody>
        </p:sp>
        <p:cxnSp>
          <p:nvCxnSpPr>
            <p:cNvPr id="62" name="直線コネクタ 61">
              <a:extLst>
                <a:ext uri="{FF2B5EF4-FFF2-40B4-BE49-F238E27FC236}">
                  <a16:creationId xmlns:a16="http://schemas.microsoft.com/office/drawing/2014/main" id="{4EF10600-9453-647E-2054-9659BDC26265}"/>
                </a:ext>
              </a:extLst>
            </p:cNvPr>
            <p:cNvCxnSpPr/>
            <p:nvPr/>
          </p:nvCxnSpPr>
          <p:spPr>
            <a:xfrm>
              <a:off x="32111" y="3267907"/>
              <a:ext cx="12192000" cy="0"/>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cxnSp>
          <p:nvCxnSpPr>
            <p:cNvPr id="64" name="直線矢印コネクタ 63">
              <a:extLst>
                <a:ext uri="{FF2B5EF4-FFF2-40B4-BE49-F238E27FC236}">
                  <a16:creationId xmlns:a16="http://schemas.microsoft.com/office/drawing/2014/main" id="{0378AEDE-C83D-F35C-E99D-7918FA934E66}"/>
                </a:ext>
              </a:extLst>
            </p:cNvPr>
            <p:cNvCxnSpPr/>
            <p:nvPr/>
          </p:nvCxnSpPr>
          <p:spPr>
            <a:xfrm flipH="1">
              <a:off x="4310855" y="3134357"/>
              <a:ext cx="604355" cy="2966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9" name="テキスト ボックス 78">
              <a:extLst>
                <a:ext uri="{FF2B5EF4-FFF2-40B4-BE49-F238E27FC236}">
                  <a16:creationId xmlns:a16="http://schemas.microsoft.com/office/drawing/2014/main" id="{4A5A5651-3820-16AB-A66D-107B2C21012D}"/>
                </a:ext>
              </a:extLst>
            </p:cNvPr>
            <p:cNvSpPr txBox="1"/>
            <p:nvPr/>
          </p:nvSpPr>
          <p:spPr>
            <a:xfrm>
              <a:off x="920696" y="6289860"/>
              <a:ext cx="4545470" cy="369332"/>
            </a:xfrm>
            <a:prstGeom prst="rect">
              <a:avLst/>
            </a:prstGeom>
            <a:noFill/>
          </p:spPr>
          <p:txBody>
            <a:bodyPr wrap="square" rtlCol="0">
              <a:spAutoFit/>
            </a:bodyPr>
            <a:lstStyle/>
            <a:p>
              <a:r>
                <a:rPr lang="ja-JP" altLang="en-US" b="1" dirty="0">
                  <a:solidFill>
                    <a:srgbClr val="FF0000"/>
                  </a:solidFill>
                  <a:latin typeface="メイリオ" panose="020B0604030504040204" pitchFamily="50" charset="-128"/>
                  <a:ea typeface="メイリオ" panose="020B0604030504040204" pitchFamily="50" charset="-128"/>
                </a:rPr>
                <a:t>～</a:t>
              </a:r>
              <a:r>
                <a:rPr lang="en-US" altLang="ja-JP" b="1" dirty="0">
                  <a:solidFill>
                    <a:srgbClr val="FF0000"/>
                  </a:solidFill>
                  <a:latin typeface="メイリオ" panose="020B0604030504040204" pitchFamily="50" charset="-128"/>
                  <a:ea typeface="メイリオ" panose="020B0604030504040204" pitchFamily="50" charset="-128"/>
                </a:rPr>
                <a:t>100</a:t>
              </a:r>
              <a:r>
                <a:rPr kumimoji="1" lang="en-US" altLang="ja-JP" b="1" dirty="0">
                  <a:solidFill>
                    <a:srgbClr val="FF0000"/>
                  </a:solidFill>
                  <a:latin typeface="メイリオ" panose="020B0604030504040204" pitchFamily="50" charset="-128"/>
                  <a:ea typeface="メイリオ" panose="020B0604030504040204" pitchFamily="50" charset="-128"/>
                </a:rPr>
                <a:t>MW</a:t>
              </a:r>
              <a:r>
                <a:rPr kumimoji="1" lang="ja-JP" altLang="en-US" b="1" dirty="0">
                  <a:solidFill>
                    <a:srgbClr val="FF0000"/>
                  </a:solidFill>
                  <a:latin typeface="メイリオ" panose="020B0604030504040204" pitchFamily="50" charset="-128"/>
                  <a:ea typeface="メイリオ" panose="020B0604030504040204" pitchFamily="50" charset="-128"/>
                </a:rPr>
                <a:t>もの放射光ロス</a:t>
              </a:r>
              <a:r>
                <a:rPr lang="ja-JP" altLang="en-US" b="1" dirty="0">
                  <a:solidFill>
                    <a:srgbClr val="FF0000"/>
                  </a:solidFill>
                  <a:latin typeface="メイリオ" panose="020B0604030504040204" pitchFamily="50" charset="-128"/>
                  <a:ea typeface="メイリオ" panose="020B0604030504040204" pitchFamily="50" charset="-128"/>
                </a:rPr>
                <a:t>を補う必要あり。</a:t>
              </a:r>
              <a:endParaRPr kumimoji="1" lang="en-US" altLang="ja-JP" b="1"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C2242561-0EBD-726A-F5BC-35E2C0ED7A92}"/>
                </a:ext>
              </a:extLst>
            </p:cNvPr>
            <p:cNvSpPr txBox="1"/>
            <p:nvPr/>
          </p:nvSpPr>
          <p:spPr>
            <a:xfrm>
              <a:off x="3193431" y="5375052"/>
              <a:ext cx="2391360"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Total RF : 2GV/turn</a:t>
              </a:r>
              <a:endParaRPr kumimoji="1" lang="ja-JP" altLang="en-US" dirty="0">
                <a:latin typeface="メイリオ" panose="020B0604030504040204" pitchFamily="50" charset="-128"/>
                <a:ea typeface="メイリオ" panose="020B0604030504040204" pitchFamily="50" charset="-128"/>
              </a:endParaRPr>
            </a:p>
          </p:txBody>
        </p:sp>
        <p:cxnSp>
          <p:nvCxnSpPr>
            <p:cNvPr id="6" name="直線矢印コネクタ 5">
              <a:extLst>
                <a:ext uri="{FF2B5EF4-FFF2-40B4-BE49-F238E27FC236}">
                  <a16:creationId xmlns:a16="http://schemas.microsoft.com/office/drawing/2014/main" id="{580022B0-02E0-71D1-C467-46A1C58008BA}"/>
                </a:ext>
              </a:extLst>
            </p:cNvPr>
            <p:cNvCxnSpPr>
              <a:cxnSpLocks/>
              <a:endCxn id="2" idx="1"/>
            </p:cNvCxnSpPr>
            <p:nvPr/>
          </p:nvCxnSpPr>
          <p:spPr>
            <a:xfrm>
              <a:off x="2625543" y="5536637"/>
              <a:ext cx="567888" cy="230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8E25D501-E50B-6DD1-8319-9A0BDEC01AE7}"/>
                </a:ext>
              </a:extLst>
            </p:cNvPr>
            <p:cNvSpPr txBox="1"/>
            <p:nvPr/>
          </p:nvSpPr>
          <p:spPr>
            <a:xfrm>
              <a:off x="422874" y="6563272"/>
              <a:ext cx="4733612" cy="280194"/>
            </a:xfrm>
            <a:prstGeom prst="rect">
              <a:avLst/>
            </a:prstGeom>
            <a:solidFill>
              <a:schemeClr val="bg1"/>
            </a:solidFill>
          </p:spPr>
          <p:txBody>
            <a:bodyPr wrap="square">
              <a:spAutoFit/>
            </a:bodyPr>
            <a:lstStyle/>
            <a:p>
              <a:r>
                <a:rPr lang="en-US" altLang="ja-JP" sz="1200" i="1" dirty="0"/>
                <a:t>Ref: FCC week 2024, </a:t>
              </a:r>
              <a:r>
                <a:rPr lang="en-US" altLang="ja-JP" sz="1200" i="1" dirty="0" err="1"/>
                <a:t>F.Zimmermann</a:t>
              </a:r>
              <a:r>
                <a:rPr lang="en-US" altLang="ja-JP" sz="1200" i="1" dirty="0"/>
                <a:t> : FCC Accelerators status</a:t>
              </a:r>
              <a:endParaRPr lang="ja-JP" altLang="en-US" sz="1200" i="1" dirty="0"/>
            </a:p>
          </p:txBody>
        </p:sp>
      </p:grpSp>
      <p:sp>
        <p:nvSpPr>
          <p:cNvPr id="3" name="フッター プレースホルダー 2">
            <a:extLst>
              <a:ext uri="{FF2B5EF4-FFF2-40B4-BE49-F238E27FC236}">
                <a16:creationId xmlns:a16="http://schemas.microsoft.com/office/drawing/2014/main" id="{FE204D96-743D-1583-ACDA-D17E031C9561}"/>
              </a:ext>
            </a:extLst>
          </p:cNvPr>
          <p:cNvSpPr>
            <a:spLocks noGrp="1"/>
          </p:cNvSpPr>
          <p:nvPr>
            <p:ph type="ftr" sz="quarter" idx="3"/>
          </p:nvPr>
        </p:nvSpPr>
        <p:spPr>
          <a:xfrm>
            <a:off x="4660569" y="6629487"/>
            <a:ext cx="3193047"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1166569332"/>
      </p:ext>
    </p:extLst>
  </p:cSld>
  <p:clrMapOvr>
    <a:masterClrMapping/>
  </p:clrMapOvr>
  <mc:AlternateContent xmlns:mc="http://schemas.openxmlformats.org/markup-compatibility/2006" xmlns:p14="http://schemas.microsoft.com/office/powerpoint/2010/main">
    <mc:Choice Requires="p14">
      <p:transition spd="slow" p14:dur="2000" advTm="103501"/>
    </mc:Choice>
    <mc:Fallback xmlns="">
      <p:transition spd="slow" advTm="1035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6FE3FD-66D2-3657-91BE-55AADDD485C7}"/>
              </a:ext>
            </a:extLst>
          </p:cNvPr>
          <p:cNvSpPr>
            <a:spLocks noGrp="1"/>
          </p:cNvSpPr>
          <p:nvPr>
            <p:ph type="title"/>
          </p:nvPr>
        </p:nvSpPr>
        <p:spPr>
          <a:xfrm>
            <a:off x="37892" y="100279"/>
            <a:ext cx="8102498" cy="542482"/>
          </a:xfrm>
        </p:spPr>
        <p:txBody>
          <a:bodyPr>
            <a:normAutofit fontScale="90000"/>
          </a:bodyPr>
          <a:lstStyle/>
          <a:p>
            <a:r>
              <a:rPr kumimoji="1" lang="en-US" altLang="ja-SE" sz="3200" dirty="0">
                <a:latin typeface="メイリオ" panose="020B0604030504040204" pitchFamily="50" charset="-128"/>
                <a:ea typeface="メイリオ" panose="020B0604030504040204" pitchFamily="50" charset="-128"/>
              </a:rPr>
              <a:t>Compare ILC and </a:t>
            </a:r>
            <a:r>
              <a:rPr kumimoji="1" lang="en-US" altLang="ja-SE" sz="3200" dirty="0" err="1">
                <a:latin typeface="メイリオ" panose="020B0604030504040204" pitchFamily="50" charset="-128"/>
                <a:ea typeface="メイリオ" panose="020B0604030504040204" pitchFamily="50" charset="-128"/>
              </a:rPr>
              <a:t>FCCee</a:t>
            </a:r>
            <a:r>
              <a:rPr kumimoji="1" lang="en-US" altLang="ja-SE" sz="3200" dirty="0">
                <a:latin typeface="メイリオ" panose="020B0604030504040204" pitchFamily="50" charset="-128"/>
                <a:ea typeface="メイリオ" panose="020B0604030504040204" pitchFamily="50" charset="-128"/>
              </a:rPr>
              <a:t> (and others…)</a:t>
            </a:r>
            <a:endParaRPr kumimoji="1" lang="ja-SE" altLang="en-US" sz="3200" dirty="0">
              <a:latin typeface="メイリオ" panose="020B0604030504040204" pitchFamily="50" charset="-128"/>
              <a:ea typeface="メイリオ" panose="020B0604030504040204" pitchFamily="50" charset="-128"/>
            </a:endParaRPr>
          </a:p>
        </p:txBody>
      </p:sp>
      <mc:AlternateContent xmlns:mc="http://schemas.openxmlformats.org/markup-compatibility/2006" xmlns:a14="http://schemas.microsoft.com/office/drawing/2010/main">
        <mc:Choice Requires="a14">
          <p:graphicFrame>
            <p:nvGraphicFramePr>
              <p:cNvPr id="3" name="表 2">
                <a:extLst>
                  <a:ext uri="{FF2B5EF4-FFF2-40B4-BE49-F238E27FC236}">
                    <a16:creationId xmlns:a16="http://schemas.microsoft.com/office/drawing/2014/main" id="{5BA2CEE3-E884-A8E6-EDF4-39B9564CF664}"/>
                  </a:ext>
                </a:extLst>
              </p:cNvPr>
              <p:cNvGraphicFramePr>
                <a:graphicFrameLocks noGrp="1"/>
              </p:cNvGraphicFramePr>
              <p:nvPr/>
            </p:nvGraphicFramePr>
            <p:xfrm>
              <a:off x="239486" y="1253438"/>
              <a:ext cx="5039678" cy="2797620"/>
            </p:xfrm>
            <a:graphic>
              <a:graphicData uri="http://schemas.openxmlformats.org/drawingml/2006/table">
                <a:tbl>
                  <a:tblPr firstRow="1" bandRow="1">
                    <a:tableStyleId>{5C22544A-7EE6-4342-B048-85BDC9FD1C3A}</a:tableStyleId>
                  </a:tblPr>
                  <a:tblGrid>
                    <a:gridCol w="1924495">
                      <a:extLst>
                        <a:ext uri="{9D8B030D-6E8A-4147-A177-3AD203B41FA5}">
                          <a16:colId xmlns:a16="http://schemas.microsoft.com/office/drawing/2014/main" val="2800210695"/>
                        </a:ext>
                      </a:extLst>
                    </a:gridCol>
                    <a:gridCol w="1641729">
                      <a:extLst>
                        <a:ext uri="{9D8B030D-6E8A-4147-A177-3AD203B41FA5}">
                          <a16:colId xmlns:a16="http://schemas.microsoft.com/office/drawing/2014/main" val="3166593578"/>
                        </a:ext>
                      </a:extLst>
                    </a:gridCol>
                    <a:gridCol w="1473454">
                      <a:extLst>
                        <a:ext uri="{9D8B030D-6E8A-4147-A177-3AD203B41FA5}">
                          <a16:colId xmlns:a16="http://schemas.microsoft.com/office/drawing/2014/main" val="1990897297"/>
                        </a:ext>
                      </a:extLst>
                    </a:gridCol>
                  </a:tblGrid>
                  <a:tr h="370840">
                    <a:tc>
                      <a:txBody>
                        <a:bodyPr/>
                        <a:lstStyle/>
                        <a:p>
                          <a:endParaRPr lang="ja-SE" altLang="en-US" sz="2000" dirty="0"/>
                        </a:p>
                      </a:txBody>
                      <a:tcPr/>
                    </a:tc>
                    <a:tc>
                      <a:txBody>
                        <a:bodyPr/>
                        <a:lstStyle/>
                        <a:p>
                          <a:r>
                            <a:rPr lang="en-US" altLang="ja-SE" sz="2000" dirty="0"/>
                            <a:t>ILC</a:t>
                          </a:r>
                          <a:endParaRPr lang="ja-SE" altLang="en-US" sz="2000" dirty="0"/>
                        </a:p>
                      </a:txBody>
                      <a:tcPr/>
                    </a:tc>
                    <a:tc>
                      <a:txBody>
                        <a:bodyPr/>
                        <a:lstStyle/>
                        <a:p>
                          <a:r>
                            <a:rPr lang="en-US" altLang="ja-SE" sz="2000" dirty="0" err="1"/>
                            <a:t>FCCee</a:t>
                          </a:r>
                          <a:r>
                            <a:rPr lang="en-US" altLang="ja-SE" sz="2000" dirty="0"/>
                            <a:t> ZH</a:t>
                          </a:r>
                          <a:endParaRPr lang="ja-SE" altLang="en-US" sz="2000" dirty="0"/>
                        </a:p>
                      </a:txBody>
                      <a:tcPr/>
                    </a:tc>
                    <a:extLst>
                      <a:ext uri="{0D108BD9-81ED-4DB2-BD59-A6C34878D82A}">
                        <a16:rowId xmlns:a16="http://schemas.microsoft.com/office/drawing/2014/main" val="2621110638"/>
                      </a:ext>
                    </a:extLst>
                  </a:tr>
                  <a:tr h="370840">
                    <a:tc>
                      <a:txBody>
                        <a:bodyPr/>
                        <a:lstStyle/>
                        <a:p>
                          <a14:m>
                            <m:oMath xmlns:m="http://schemas.openxmlformats.org/officeDocument/2006/math">
                              <m:r>
                                <a:rPr kumimoji="1" lang="en-US" altLang="ja-SE" sz="2000" i="1" smtClean="0">
                                  <a:solidFill>
                                    <a:schemeClr val="tx1"/>
                                  </a:solidFill>
                                  <a:latin typeface="Cambria Math" panose="02040503050406030204" pitchFamily="18" charset="0"/>
                                  <a:ea typeface="Cambria Math" panose="02040503050406030204" pitchFamily="18" charset="0"/>
                                </a:rPr>
                                <m:t>ℒ</m:t>
                              </m:r>
                              <m:r>
                                <a:rPr kumimoji="1" lang="en-US" altLang="ja-SE" sz="2000" b="0" i="0" smtClean="0">
                                  <a:solidFill>
                                    <a:schemeClr val="tx1"/>
                                  </a:solidFill>
                                  <a:latin typeface="Cambria Math" panose="02040503050406030204" pitchFamily="18" charset="0"/>
                                  <a:ea typeface="Cambria Math" panose="02040503050406030204" pitchFamily="18" charset="0"/>
                                </a:rPr>
                                <m:t> [</m:t>
                              </m:r>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m:rPr>
                                      <m:sty m:val="p"/>
                                    </m:rPr>
                                    <a:rPr kumimoji="1" lang="en-US" altLang="ja-SE" sz="2000" b="0" i="0" smtClean="0">
                                      <a:solidFill>
                                        <a:schemeClr val="tx1"/>
                                      </a:solidFill>
                                      <a:latin typeface="Cambria Math" panose="02040503050406030204" pitchFamily="18" charset="0"/>
                                      <a:ea typeface="Cambria Math" panose="02040503050406030204" pitchFamily="18" charset="0"/>
                                    </a:rPr>
                                    <m:t>cm</m:t>
                                  </m:r>
                                </m:e>
                                <m:sup>
                                  <m:r>
                                    <a:rPr kumimoji="1" lang="en-US" altLang="ja-SE" sz="2000" b="0" i="0" smtClean="0">
                                      <a:solidFill>
                                        <a:schemeClr val="tx1"/>
                                      </a:solidFill>
                                      <a:latin typeface="Cambria Math" panose="02040503050406030204" pitchFamily="18" charset="0"/>
                                      <a:ea typeface="Cambria Math" panose="02040503050406030204" pitchFamily="18" charset="0"/>
                                    </a:rPr>
                                    <m:t>−2</m:t>
                                  </m:r>
                                </m:sup>
                              </m:sSup>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m:rPr>
                                      <m:sty m:val="p"/>
                                    </m:rPr>
                                    <a:rPr kumimoji="1" lang="en-US" altLang="ja-SE" sz="2000" b="0" i="0" smtClean="0">
                                      <a:solidFill>
                                        <a:schemeClr val="tx1"/>
                                      </a:solidFill>
                                      <a:latin typeface="Cambria Math" panose="02040503050406030204" pitchFamily="18" charset="0"/>
                                      <a:ea typeface="Cambria Math" panose="02040503050406030204" pitchFamily="18" charset="0"/>
                                    </a:rPr>
                                    <m:t>s</m:t>
                                  </m:r>
                                </m:e>
                                <m:sup>
                                  <m:r>
                                    <a:rPr kumimoji="1" lang="en-US" altLang="ja-SE" sz="2000" b="0" i="0" smtClean="0">
                                      <a:solidFill>
                                        <a:schemeClr val="tx1"/>
                                      </a:solidFill>
                                      <a:latin typeface="Cambria Math" panose="02040503050406030204" pitchFamily="18" charset="0"/>
                                      <a:ea typeface="Cambria Math" panose="02040503050406030204" pitchFamily="18" charset="0"/>
                                    </a:rPr>
                                    <m:t>−1</m:t>
                                  </m:r>
                                </m:sup>
                              </m:sSup>
                              <m:r>
                                <a:rPr kumimoji="1" lang="en-US" altLang="ja-SE" sz="2000" b="0" i="0" smtClean="0">
                                  <a:solidFill>
                                    <a:schemeClr val="tx1"/>
                                  </a:solidFill>
                                  <a:latin typeface="Cambria Math" panose="02040503050406030204" pitchFamily="18" charset="0"/>
                                  <a:ea typeface="Cambria Math" panose="02040503050406030204" pitchFamily="18" charset="0"/>
                                </a:rPr>
                                <m:t>]</m:t>
                              </m:r>
                            </m:oMath>
                          </a14:m>
                          <a:r>
                            <a:rPr lang="en-US" altLang="ja-SE" sz="2000" dirty="0"/>
                            <a:t> </a:t>
                          </a:r>
                          <a:endParaRPr lang="ja-SE" altLang="en-US" sz="2000" dirty="0"/>
                        </a:p>
                      </a:txBody>
                      <a:tcPr/>
                    </a:tc>
                    <a:tc>
                      <a:txBody>
                        <a:bodyPr/>
                        <a:lstStyle/>
                        <a:p>
                          <a:pPr/>
                          <a14:m>
                            <m:oMathPara xmlns:m="http://schemas.openxmlformats.org/officeDocument/2006/math">
                              <m:oMathParaPr>
                                <m:jc m:val="centerGroup"/>
                              </m:oMathParaPr>
                              <m:oMath xmlns:m="http://schemas.openxmlformats.org/officeDocument/2006/math">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a:rPr kumimoji="1" lang="en-US" altLang="ja-SE" sz="2000" b="0" i="1" smtClean="0">
                                        <a:solidFill>
                                          <a:schemeClr val="tx1"/>
                                        </a:solidFill>
                                        <a:latin typeface="Cambria Math" panose="02040503050406030204" pitchFamily="18" charset="0"/>
                                        <a:ea typeface="Cambria Math" panose="02040503050406030204" pitchFamily="18" charset="0"/>
                                      </a:rPr>
                                      <m:t>1.35×</m:t>
                                    </m:r>
                                    <m:r>
                                      <a:rPr kumimoji="1" lang="en-US" altLang="ja-SE" sz="2000" b="0" i="0" smtClean="0">
                                        <a:solidFill>
                                          <a:schemeClr val="tx1"/>
                                        </a:solidFill>
                                        <a:latin typeface="Cambria Math" panose="02040503050406030204" pitchFamily="18" charset="0"/>
                                        <a:ea typeface="Cambria Math" panose="02040503050406030204" pitchFamily="18" charset="0"/>
                                      </a:rPr>
                                      <m:t>10</m:t>
                                    </m:r>
                                  </m:e>
                                  <m:sup>
                                    <m:r>
                                      <a:rPr kumimoji="1" lang="en-US" altLang="ja-SE" sz="2000" b="0" i="0" smtClean="0">
                                        <a:solidFill>
                                          <a:schemeClr val="tx1"/>
                                        </a:solidFill>
                                        <a:latin typeface="Cambria Math" panose="02040503050406030204" pitchFamily="18" charset="0"/>
                                        <a:ea typeface="Cambria Math" panose="02040503050406030204" pitchFamily="18" charset="0"/>
                                      </a:rPr>
                                      <m:t>34</m:t>
                                    </m:r>
                                  </m:sup>
                                </m:sSup>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1" lang="en-US" altLang="ja-SE" sz="2000" b="0" i="1" smtClean="0">
                                        <a:solidFill>
                                          <a:schemeClr val="tx1"/>
                                        </a:solidFill>
                                        <a:latin typeface="Cambria Math" panose="02040503050406030204" pitchFamily="18" charset="0"/>
                                        <a:ea typeface="Cambria Math" panose="02040503050406030204" pitchFamily="18" charset="0"/>
                                      </a:rPr>
                                    </m:ctrlPr>
                                  </m:sSupPr>
                                  <m:e>
                                    <m:r>
                                      <a:rPr kumimoji="1" lang="en-US" altLang="ja-SE" sz="2000" b="0" i="1" smtClean="0">
                                        <a:solidFill>
                                          <a:schemeClr val="tx1"/>
                                        </a:solidFill>
                                        <a:latin typeface="Cambria Math" panose="02040503050406030204" pitchFamily="18" charset="0"/>
                                        <a:ea typeface="Cambria Math" panose="02040503050406030204" pitchFamily="18" charset="0"/>
                                      </a:rPr>
                                      <m:t>6.9×</m:t>
                                    </m:r>
                                    <m:r>
                                      <a:rPr kumimoji="1" lang="en-US" altLang="ja-SE" sz="2000" b="0" i="0" smtClean="0">
                                        <a:solidFill>
                                          <a:schemeClr val="tx1"/>
                                        </a:solidFill>
                                        <a:latin typeface="Cambria Math" panose="02040503050406030204" pitchFamily="18" charset="0"/>
                                        <a:ea typeface="Cambria Math" panose="02040503050406030204" pitchFamily="18" charset="0"/>
                                      </a:rPr>
                                      <m:t>10</m:t>
                                    </m:r>
                                  </m:e>
                                  <m:sup>
                                    <m:r>
                                      <a:rPr kumimoji="1" lang="en-US" altLang="ja-SE" sz="2000" b="0" i="0" smtClean="0">
                                        <a:solidFill>
                                          <a:schemeClr val="tx1"/>
                                        </a:solidFill>
                                        <a:latin typeface="Cambria Math" panose="02040503050406030204" pitchFamily="18" charset="0"/>
                                        <a:ea typeface="Cambria Math" panose="02040503050406030204" pitchFamily="18" charset="0"/>
                                      </a:rPr>
                                      <m:t>34</m:t>
                                    </m:r>
                                  </m:sup>
                                </m:sSup>
                              </m:oMath>
                            </m:oMathPara>
                          </a14:m>
                          <a:endParaRPr lang="ja-SE" altLang="en-US" sz="2000" dirty="0"/>
                        </a:p>
                      </a:txBody>
                      <a:tcPr/>
                    </a:tc>
                    <a:extLst>
                      <a:ext uri="{0D108BD9-81ED-4DB2-BD59-A6C34878D82A}">
                        <a16:rowId xmlns:a16="http://schemas.microsoft.com/office/drawing/2014/main" val="1423913921"/>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𝑁</m:t>
                                  </m:r>
                                </m:e>
                                <m:sub>
                                  <m:r>
                                    <a:rPr lang="en-US" altLang="ja-SE" sz="2000" b="0" i="1" smtClean="0">
                                      <a:latin typeface="Cambria Math" panose="02040503050406030204" pitchFamily="18" charset="0"/>
                                    </a:rPr>
                                    <m:t>𝑒</m:t>
                                  </m:r>
                                </m:sub>
                              </m:sSub>
                            </m:oMath>
                          </a14:m>
                          <a:r>
                            <a:rPr lang="en-US" altLang="ja-SE" sz="2000" dirty="0"/>
                            <a:t> </a:t>
                          </a:r>
                          <a:endParaRPr lang="ja-SE" altLang="en-US" sz="2000" dirty="0"/>
                        </a:p>
                      </a:txBody>
                      <a:tcPr/>
                    </a:tc>
                    <a:tc>
                      <a:txBody>
                        <a:bodyPr/>
                        <a:lstStyle/>
                        <a:p>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2.0×</m:t>
                                </m:r>
                                <m:sSup>
                                  <m:sSupPr>
                                    <m:ctrlPr>
                                      <a:rPr lang="en-US" altLang="ja-SE" sz="2000" b="0" i="1" smtClean="0">
                                        <a:latin typeface="Cambria Math" panose="02040503050406030204" pitchFamily="18" charset="0"/>
                                      </a:rPr>
                                    </m:ctrlPr>
                                  </m:sSupPr>
                                  <m:e>
                                    <m:r>
                                      <a:rPr lang="en-US" altLang="ja-SE" sz="2000" b="0" i="1" smtClean="0">
                                        <a:latin typeface="Cambria Math" panose="02040503050406030204" pitchFamily="18" charset="0"/>
                                      </a:rPr>
                                      <m:t>10</m:t>
                                    </m:r>
                                  </m:e>
                                  <m:sup>
                                    <m:r>
                                      <a:rPr lang="en-US" altLang="ja-SE" sz="2000" b="0" i="1" smtClean="0">
                                        <a:latin typeface="Cambria Math" panose="02040503050406030204" pitchFamily="18" charset="0"/>
                                      </a:rPr>
                                      <m:t>10</m:t>
                                    </m:r>
                                  </m:sup>
                                </m:sSup>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2.0×</m:t>
                                </m:r>
                                <m:sSup>
                                  <m:sSupPr>
                                    <m:ctrlPr>
                                      <a:rPr lang="en-US" altLang="ja-SE" sz="2000" b="0" i="1" smtClean="0">
                                        <a:latin typeface="Cambria Math" panose="02040503050406030204" pitchFamily="18" charset="0"/>
                                      </a:rPr>
                                    </m:ctrlPr>
                                  </m:sSupPr>
                                  <m:e>
                                    <m:r>
                                      <a:rPr lang="en-US" altLang="ja-SE" sz="2000" b="0" i="1" smtClean="0">
                                        <a:latin typeface="Cambria Math" panose="02040503050406030204" pitchFamily="18" charset="0"/>
                                      </a:rPr>
                                      <m:t>10</m:t>
                                    </m:r>
                                  </m:e>
                                  <m:sup>
                                    <m:r>
                                      <a:rPr lang="en-US" altLang="ja-SE" sz="2000" b="0" i="1" smtClean="0">
                                        <a:latin typeface="Cambria Math" panose="02040503050406030204" pitchFamily="18" charset="0"/>
                                      </a:rPr>
                                      <m:t>17</m:t>
                                    </m:r>
                                  </m:sup>
                                </m:sSup>
                              </m:oMath>
                            </m:oMathPara>
                          </a14:m>
                          <a:endParaRPr lang="ja-SE" altLang="en-US" sz="2000" dirty="0"/>
                        </a:p>
                      </a:txBody>
                      <a:tcPr/>
                    </a:tc>
                    <a:extLst>
                      <a:ext uri="{0D108BD9-81ED-4DB2-BD59-A6C34878D82A}">
                        <a16:rowId xmlns:a16="http://schemas.microsoft.com/office/drawing/2014/main" val="3472027640"/>
                      </a:ext>
                    </a:extLst>
                  </a:tr>
                  <a:tr h="370840">
                    <a:tc>
                      <a:txBody>
                        <a:bodyPr/>
                        <a:lstStyle/>
                        <a:p>
                          <a14:m>
                            <m:oMath xmlns:m="http://schemas.openxmlformats.org/officeDocument/2006/math">
                              <m:r>
                                <a:rPr lang="en-US" altLang="ja-SE" sz="2000" b="0" i="1" smtClean="0">
                                  <a:latin typeface="Cambria Math" panose="02040503050406030204" pitchFamily="18" charset="0"/>
                                </a:rPr>
                                <m:t>𝑓</m:t>
                              </m:r>
                              <m:r>
                                <a:rPr lang="en-US" altLang="ja-SE" sz="2000" b="0" i="1" smtClean="0">
                                  <a:latin typeface="Cambria Math" panose="02040503050406030204" pitchFamily="18" charset="0"/>
                                </a:rPr>
                                <m:t> </m:t>
                              </m:r>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Hz</m:t>
                              </m:r>
                              <m:r>
                                <a:rPr lang="en-US" altLang="ja-SE" sz="2000" b="0" i="0" smtClean="0">
                                  <a:latin typeface="Cambria Math" panose="02040503050406030204" pitchFamily="18" charset="0"/>
                                </a:rPr>
                                <m:t>]</m:t>
                              </m:r>
                            </m:oMath>
                          </a14:m>
                          <a:r>
                            <a:rPr lang="en-US" altLang="ja-SE" sz="2000" dirty="0"/>
                            <a:t> </a:t>
                          </a:r>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5</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0" smtClean="0">
                                    <a:latin typeface="Cambria Math" panose="02040503050406030204" pitchFamily="18" charset="0"/>
                                  </a:rPr>
                                  <m:t>3000</m:t>
                                </m:r>
                              </m:oMath>
                            </m:oMathPara>
                          </a14:m>
                          <a:endParaRPr lang="ja-SE" altLang="en-US" sz="2000" dirty="0"/>
                        </a:p>
                      </a:txBody>
                      <a:tcPr/>
                    </a:tc>
                    <a:extLst>
                      <a:ext uri="{0D108BD9-81ED-4DB2-BD59-A6C34878D82A}">
                        <a16:rowId xmlns:a16="http://schemas.microsoft.com/office/drawing/2014/main" val="2843272753"/>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𝑛</m:t>
                                  </m:r>
                                </m:e>
                                <m:sub>
                                  <m:r>
                                    <a:rPr lang="en-US" altLang="ja-SE" sz="2000" b="0" i="1" smtClean="0">
                                      <a:latin typeface="Cambria Math" panose="02040503050406030204" pitchFamily="18" charset="0"/>
                                    </a:rPr>
                                    <m:t>𝑏</m:t>
                                  </m:r>
                                </m:sub>
                              </m:sSub>
                            </m:oMath>
                          </a14:m>
                          <a:r>
                            <a:rPr lang="en-US" altLang="ja-SE" sz="2000" dirty="0"/>
                            <a:t> </a:t>
                          </a:r>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1312</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0" smtClean="0">
                                    <a:latin typeface="Cambria Math" panose="02040503050406030204" pitchFamily="18" charset="0"/>
                                  </a:rPr>
                                  <m:t>260</m:t>
                                </m:r>
                              </m:oMath>
                            </m:oMathPara>
                          </a14:m>
                          <a:endParaRPr lang="ja-SE" altLang="en-US" sz="2000" dirty="0"/>
                        </a:p>
                      </a:txBody>
                      <a:tcPr/>
                    </a:tc>
                    <a:extLst>
                      <a:ext uri="{0D108BD9-81ED-4DB2-BD59-A6C34878D82A}">
                        <a16:rowId xmlns:a16="http://schemas.microsoft.com/office/drawing/2014/main" val="71065510"/>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𝜎</m:t>
                                  </m:r>
                                </m:e>
                                <m:sub>
                                  <m:r>
                                    <a:rPr lang="en-US" altLang="ja-SE" sz="2000" b="0" i="1" smtClean="0">
                                      <a:latin typeface="Cambria Math" panose="02040503050406030204" pitchFamily="18" charset="0"/>
                                    </a:rPr>
                                    <m:t>𝑥</m:t>
                                  </m:r>
                                </m:sub>
                              </m:sSub>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nm</m:t>
                              </m:r>
                              <m:r>
                                <a:rPr lang="en-US" altLang="ja-SE" sz="2000" b="0" i="0" smtClean="0">
                                  <a:latin typeface="Cambria Math" panose="02040503050406030204" pitchFamily="18" charset="0"/>
                                </a:rPr>
                                <m:t>] </m:t>
                              </m:r>
                            </m:oMath>
                          </a14:m>
                          <a:r>
                            <a:rPr lang="en-US" altLang="ja-SE" sz="2000" i="0" dirty="0"/>
                            <a:t> </a:t>
                          </a:r>
                          <a:endParaRPr lang="ja-SE" altLang="en-US" sz="20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516</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6300</m:t>
                                </m:r>
                              </m:oMath>
                            </m:oMathPara>
                          </a14:m>
                          <a:endParaRPr lang="ja-SE" altLang="en-US" sz="2000" dirty="0"/>
                        </a:p>
                      </a:txBody>
                      <a:tcPr/>
                    </a:tc>
                    <a:extLst>
                      <a:ext uri="{0D108BD9-81ED-4DB2-BD59-A6C34878D82A}">
                        <a16:rowId xmlns:a16="http://schemas.microsoft.com/office/drawing/2014/main" val="763566974"/>
                      </a:ext>
                    </a:extLst>
                  </a:tr>
                  <a:tr h="370840">
                    <a:tc>
                      <a:txBody>
                        <a:bodyPr/>
                        <a:lstStyle/>
                        <a:p>
                          <a14:m>
                            <m:oMath xmlns:m="http://schemas.openxmlformats.org/officeDocument/2006/math">
                              <m:sSub>
                                <m:sSubPr>
                                  <m:ctrlPr>
                                    <a:rPr lang="en-US" altLang="ja-SE" sz="2000" b="0" i="1" smtClean="0">
                                      <a:latin typeface="Cambria Math" panose="02040503050406030204" pitchFamily="18" charset="0"/>
                                    </a:rPr>
                                  </m:ctrlPr>
                                </m:sSubPr>
                                <m:e>
                                  <m:r>
                                    <a:rPr lang="en-US" altLang="ja-SE" sz="2000" b="0" i="1" smtClean="0">
                                      <a:latin typeface="Cambria Math" panose="02040503050406030204" pitchFamily="18" charset="0"/>
                                    </a:rPr>
                                    <m:t>𝜎</m:t>
                                  </m:r>
                                </m:e>
                                <m:sub>
                                  <m:r>
                                    <a:rPr lang="en-US" altLang="ja-SE" sz="2000" b="0" i="1" smtClean="0">
                                      <a:latin typeface="Cambria Math" panose="02040503050406030204" pitchFamily="18" charset="0"/>
                                    </a:rPr>
                                    <m:t>𝑦</m:t>
                                  </m:r>
                                </m:sub>
                              </m:sSub>
                              <m:r>
                                <a:rPr lang="en-US" altLang="ja-SE" sz="2000" b="0" i="0" smtClean="0">
                                  <a:latin typeface="Cambria Math" panose="02040503050406030204" pitchFamily="18" charset="0"/>
                                </a:rPr>
                                <m:t>[</m:t>
                              </m:r>
                              <m:r>
                                <m:rPr>
                                  <m:sty m:val="p"/>
                                </m:rPr>
                                <a:rPr lang="en-US" altLang="ja-SE" sz="2000" b="0" i="0" smtClean="0">
                                  <a:latin typeface="Cambria Math" panose="02040503050406030204" pitchFamily="18" charset="0"/>
                                </a:rPr>
                                <m:t>nm</m:t>
                              </m:r>
                              <m:r>
                                <a:rPr lang="en-US" altLang="ja-SE" sz="2000" b="0" i="0" smtClean="0">
                                  <a:latin typeface="Cambria Math" panose="02040503050406030204" pitchFamily="18" charset="0"/>
                                </a:rPr>
                                <m:t>] </m:t>
                              </m:r>
                            </m:oMath>
                          </a14:m>
                          <a:r>
                            <a:rPr lang="en-US" altLang="ja-SE" sz="2000" i="0" dirty="0"/>
                            <a:t> </a:t>
                          </a:r>
                          <a:endParaRPr lang="ja-SE" altLang="en-US" sz="20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7.7</m:t>
                                </m:r>
                              </m:oMath>
                            </m:oMathPara>
                          </a14:m>
                          <a:endParaRPr lang="ja-SE" alt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ja-SE" sz="2000" b="0" i="1" smtClean="0">
                                    <a:latin typeface="Cambria Math" panose="02040503050406030204" pitchFamily="18" charset="0"/>
                                  </a:rPr>
                                  <m:t>28</m:t>
                                </m:r>
                              </m:oMath>
                            </m:oMathPara>
                          </a14:m>
                          <a:endParaRPr lang="ja-SE" altLang="en-US" sz="2000" dirty="0"/>
                        </a:p>
                      </a:txBody>
                      <a:tcPr/>
                    </a:tc>
                    <a:extLst>
                      <a:ext uri="{0D108BD9-81ED-4DB2-BD59-A6C34878D82A}">
                        <a16:rowId xmlns:a16="http://schemas.microsoft.com/office/drawing/2014/main" val="1640497373"/>
                      </a:ext>
                    </a:extLst>
                  </a:tr>
                </a:tbl>
              </a:graphicData>
            </a:graphic>
          </p:graphicFrame>
        </mc:Choice>
        <mc:Fallback xmlns="">
          <p:graphicFrame>
            <p:nvGraphicFramePr>
              <p:cNvPr id="3" name="表 2">
                <a:extLst>
                  <a:ext uri="{FF2B5EF4-FFF2-40B4-BE49-F238E27FC236}">
                    <a16:creationId xmlns:a16="http://schemas.microsoft.com/office/drawing/2014/main" id="{5BA2CEE3-E884-A8E6-EDF4-39B9564CF664}"/>
                  </a:ext>
                </a:extLst>
              </p:cNvPr>
              <p:cNvGraphicFramePr>
                <a:graphicFrameLocks noGrp="1"/>
              </p:cNvGraphicFramePr>
              <p:nvPr>
                <p:extLst>
                  <p:ext uri="{D42A27DB-BD31-4B8C-83A1-F6EECF244321}">
                    <p14:modId xmlns:p14="http://schemas.microsoft.com/office/powerpoint/2010/main" val="3568616075"/>
                  </p:ext>
                </p:extLst>
              </p:nvPr>
            </p:nvGraphicFramePr>
            <p:xfrm>
              <a:off x="239486" y="1253438"/>
              <a:ext cx="5039678" cy="2797620"/>
            </p:xfrm>
            <a:graphic>
              <a:graphicData uri="http://schemas.openxmlformats.org/drawingml/2006/table">
                <a:tbl>
                  <a:tblPr firstRow="1" bandRow="1">
                    <a:tableStyleId>{5C22544A-7EE6-4342-B048-85BDC9FD1C3A}</a:tableStyleId>
                  </a:tblPr>
                  <a:tblGrid>
                    <a:gridCol w="1924495">
                      <a:extLst>
                        <a:ext uri="{9D8B030D-6E8A-4147-A177-3AD203B41FA5}">
                          <a16:colId xmlns:a16="http://schemas.microsoft.com/office/drawing/2014/main" val="2800210695"/>
                        </a:ext>
                      </a:extLst>
                    </a:gridCol>
                    <a:gridCol w="1641729">
                      <a:extLst>
                        <a:ext uri="{9D8B030D-6E8A-4147-A177-3AD203B41FA5}">
                          <a16:colId xmlns:a16="http://schemas.microsoft.com/office/drawing/2014/main" val="3166593578"/>
                        </a:ext>
                      </a:extLst>
                    </a:gridCol>
                    <a:gridCol w="1473454">
                      <a:extLst>
                        <a:ext uri="{9D8B030D-6E8A-4147-A177-3AD203B41FA5}">
                          <a16:colId xmlns:a16="http://schemas.microsoft.com/office/drawing/2014/main" val="1990897297"/>
                        </a:ext>
                      </a:extLst>
                    </a:gridCol>
                  </a:tblGrid>
                  <a:tr h="396240">
                    <a:tc>
                      <a:txBody>
                        <a:bodyPr/>
                        <a:lstStyle/>
                        <a:p>
                          <a:endParaRPr lang="ja-SE" altLang="en-US" sz="2000" dirty="0"/>
                        </a:p>
                      </a:txBody>
                      <a:tcPr/>
                    </a:tc>
                    <a:tc>
                      <a:txBody>
                        <a:bodyPr/>
                        <a:lstStyle/>
                        <a:p>
                          <a:r>
                            <a:rPr lang="en-US" altLang="ja-SE" sz="2000" dirty="0"/>
                            <a:t>ILC</a:t>
                          </a:r>
                          <a:endParaRPr lang="ja-SE" altLang="en-US" sz="2000" dirty="0"/>
                        </a:p>
                      </a:txBody>
                      <a:tcPr/>
                    </a:tc>
                    <a:tc>
                      <a:txBody>
                        <a:bodyPr/>
                        <a:lstStyle/>
                        <a:p>
                          <a:r>
                            <a:rPr lang="en-US" altLang="ja-SE" sz="2000" dirty="0" err="1"/>
                            <a:t>FCCee</a:t>
                          </a:r>
                          <a:r>
                            <a:rPr lang="en-US" altLang="ja-SE" sz="2000" dirty="0"/>
                            <a:t> ZH</a:t>
                          </a:r>
                          <a:endParaRPr lang="ja-SE" altLang="en-US" sz="2000" dirty="0"/>
                        </a:p>
                      </a:txBody>
                      <a:tcPr/>
                    </a:tc>
                    <a:extLst>
                      <a:ext uri="{0D108BD9-81ED-4DB2-BD59-A6C34878D82A}">
                        <a16:rowId xmlns:a16="http://schemas.microsoft.com/office/drawing/2014/main" val="2621110638"/>
                      </a:ext>
                    </a:extLst>
                  </a:tr>
                  <a:tr h="396240">
                    <a:tc>
                      <a:txBody>
                        <a:bodyPr/>
                        <a:lstStyle/>
                        <a:p>
                          <a:endParaRPr lang="ja-JP"/>
                        </a:p>
                      </a:txBody>
                      <a:tcPr>
                        <a:blipFill>
                          <a:blip r:embed="rId2"/>
                          <a:stretch>
                            <a:fillRect l="-316" t="-107692" r="-163291" b="-518462"/>
                          </a:stretch>
                        </a:blipFill>
                      </a:tcPr>
                    </a:tc>
                    <a:tc>
                      <a:txBody>
                        <a:bodyPr/>
                        <a:lstStyle/>
                        <a:p>
                          <a:endParaRPr lang="ja-JP"/>
                        </a:p>
                      </a:txBody>
                      <a:tcPr>
                        <a:blipFill>
                          <a:blip r:embed="rId2"/>
                          <a:stretch>
                            <a:fillRect l="-117407" t="-107692" r="-91111" b="-518462"/>
                          </a:stretch>
                        </a:blipFill>
                      </a:tcPr>
                    </a:tc>
                    <a:tc>
                      <a:txBody>
                        <a:bodyPr/>
                        <a:lstStyle/>
                        <a:p>
                          <a:endParaRPr lang="ja-JP"/>
                        </a:p>
                      </a:txBody>
                      <a:tcPr>
                        <a:blipFill>
                          <a:blip r:embed="rId2"/>
                          <a:stretch>
                            <a:fillRect l="-242562" t="-107692" r="-1653" b="-518462"/>
                          </a:stretch>
                        </a:blipFill>
                      </a:tcPr>
                    </a:tc>
                    <a:extLst>
                      <a:ext uri="{0D108BD9-81ED-4DB2-BD59-A6C34878D82A}">
                        <a16:rowId xmlns:a16="http://schemas.microsoft.com/office/drawing/2014/main" val="1423913921"/>
                      </a:ext>
                    </a:extLst>
                  </a:tr>
                  <a:tr h="396240">
                    <a:tc>
                      <a:txBody>
                        <a:bodyPr/>
                        <a:lstStyle/>
                        <a:p>
                          <a:endParaRPr lang="ja-JP"/>
                        </a:p>
                      </a:txBody>
                      <a:tcPr>
                        <a:blipFill>
                          <a:blip r:embed="rId2"/>
                          <a:stretch>
                            <a:fillRect l="-316" t="-207692" r="-163291" b="-418462"/>
                          </a:stretch>
                        </a:blipFill>
                      </a:tcPr>
                    </a:tc>
                    <a:tc>
                      <a:txBody>
                        <a:bodyPr/>
                        <a:lstStyle/>
                        <a:p>
                          <a:endParaRPr lang="ja-JP"/>
                        </a:p>
                      </a:txBody>
                      <a:tcPr>
                        <a:blipFill>
                          <a:blip r:embed="rId2"/>
                          <a:stretch>
                            <a:fillRect l="-117407" t="-207692" r="-91111" b="-418462"/>
                          </a:stretch>
                        </a:blipFill>
                      </a:tcPr>
                    </a:tc>
                    <a:tc>
                      <a:txBody>
                        <a:bodyPr/>
                        <a:lstStyle/>
                        <a:p>
                          <a:endParaRPr lang="ja-JP"/>
                        </a:p>
                      </a:txBody>
                      <a:tcPr>
                        <a:blipFill>
                          <a:blip r:embed="rId2"/>
                          <a:stretch>
                            <a:fillRect l="-242562" t="-207692" r="-1653" b="-418462"/>
                          </a:stretch>
                        </a:blipFill>
                      </a:tcPr>
                    </a:tc>
                    <a:extLst>
                      <a:ext uri="{0D108BD9-81ED-4DB2-BD59-A6C34878D82A}">
                        <a16:rowId xmlns:a16="http://schemas.microsoft.com/office/drawing/2014/main" val="3472027640"/>
                      </a:ext>
                    </a:extLst>
                  </a:tr>
                  <a:tr h="396240">
                    <a:tc>
                      <a:txBody>
                        <a:bodyPr/>
                        <a:lstStyle/>
                        <a:p>
                          <a:endParaRPr lang="ja-JP"/>
                        </a:p>
                      </a:txBody>
                      <a:tcPr>
                        <a:blipFill>
                          <a:blip r:embed="rId2"/>
                          <a:stretch>
                            <a:fillRect l="-316" t="-303030" r="-163291" b="-312121"/>
                          </a:stretch>
                        </a:blipFill>
                      </a:tcPr>
                    </a:tc>
                    <a:tc>
                      <a:txBody>
                        <a:bodyPr/>
                        <a:lstStyle/>
                        <a:p>
                          <a:endParaRPr lang="ja-JP"/>
                        </a:p>
                      </a:txBody>
                      <a:tcPr>
                        <a:blipFill>
                          <a:blip r:embed="rId2"/>
                          <a:stretch>
                            <a:fillRect l="-117407" t="-303030" r="-91111" b="-312121"/>
                          </a:stretch>
                        </a:blipFill>
                      </a:tcPr>
                    </a:tc>
                    <a:tc>
                      <a:txBody>
                        <a:bodyPr/>
                        <a:lstStyle/>
                        <a:p>
                          <a:endParaRPr lang="ja-JP"/>
                        </a:p>
                      </a:txBody>
                      <a:tcPr>
                        <a:blipFill>
                          <a:blip r:embed="rId2"/>
                          <a:stretch>
                            <a:fillRect l="-242562" t="-303030" r="-1653" b="-312121"/>
                          </a:stretch>
                        </a:blipFill>
                      </a:tcPr>
                    </a:tc>
                    <a:extLst>
                      <a:ext uri="{0D108BD9-81ED-4DB2-BD59-A6C34878D82A}">
                        <a16:rowId xmlns:a16="http://schemas.microsoft.com/office/drawing/2014/main" val="2843272753"/>
                      </a:ext>
                    </a:extLst>
                  </a:tr>
                  <a:tr h="396240">
                    <a:tc>
                      <a:txBody>
                        <a:bodyPr/>
                        <a:lstStyle/>
                        <a:p>
                          <a:endParaRPr lang="ja-JP"/>
                        </a:p>
                      </a:txBody>
                      <a:tcPr>
                        <a:blipFill>
                          <a:blip r:embed="rId2"/>
                          <a:stretch>
                            <a:fillRect l="-316" t="-409231" r="-163291" b="-216923"/>
                          </a:stretch>
                        </a:blipFill>
                      </a:tcPr>
                    </a:tc>
                    <a:tc>
                      <a:txBody>
                        <a:bodyPr/>
                        <a:lstStyle/>
                        <a:p>
                          <a:endParaRPr lang="ja-JP"/>
                        </a:p>
                      </a:txBody>
                      <a:tcPr>
                        <a:blipFill>
                          <a:blip r:embed="rId2"/>
                          <a:stretch>
                            <a:fillRect l="-117407" t="-409231" r="-91111" b="-216923"/>
                          </a:stretch>
                        </a:blipFill>
                      </a:tcPr>
                    </a:tc>
                    <a:tc>
                      <a:txBody>
                        <a:bodyPr/>
                        <a:lstStyle/>
                        <a:p>
                          <a:endParaRPr lang="ja-JP"/>
                        </a:p>
                      </a:txBody>
                      <a:tcPr>
                        <a:blipFill>
                          <a:blip r:embed="rId2"/>
                          <a:stretch>
                            <a:fillRect l="-242562" t="-409231" r="-1653" b="-216923"/>
                          </a:stretch>
                        </a:blipFill>
                      </a:tcPr>
                    </a:tc>
                    <a:extLst>
                      <a:ext uri="{0D108BD9-81ED-4DB2-BD59-A6C34878D82A}">
                        <a16:rowId xmlns:a16="http://schemas.microsoft.com/office/drawing/2014/main" val="71065510"/>
                      </a:ext>
                    </a:extLst>
                  </a:tr>
                  <a:tr h="396240">
                    <a:tc>
                      <a:txBody>
                        <a:bodyPr/>
                        <a:lstStyle/>
                        <a:p>
                          <a:endParaRPr lang="ja-JP"/>
                        </a:p>
                      </a:txBody>
                      <a:tcPr>
                        <a:blipFill>
                          <a:blip r:embed="rId2"/>
                          <a:stretch>
                            <a:fillRect l="-316" t="-509231" r="-163291" b="-116923"/>
                          </a:stretch>
                        </a:blipFill>
                      </a:tcPr>
                    </a:tc>
                    <a:tc>
                      <a:txBody>
                        <a:bodyPr/>
                        <a:lstStyle/>
                        <a:p>
                          <a:endParaRPr lang="ja-JP"/>
                        </a:p>
                      </a:txBody>
                      <a:tcPr>
                        <a:blipFill>
                          <a:blip r:embed="rId2"/>
                          <a:stretch>
                            <a:fillRect l="-117407" t="-509231" r="-91111" b="-116923"/>
                          </a:stretch>
                        </a:blipFill>
                      </a:tcPr>
                    </a:tc>
                    <a:tc>
                      <a:txBody>
                        <a:bodyPr/>
                        <a:lstStyle/>
                        <a:p>
                          <a:endParaRPr lang="ja-JP"/>
                        </a:p>
                      </a:txBody>
                      <a:tcPr>
                        <a:blipFill>
                          <a:blip r:embed="rId2"/>
                          <a:stretch>
                            <a:fillRect l="-242562" t="-509231" r="-1653" b="-116923"/>
                          </a:stretch>
                        </a:blipFill>
                      </a:tcPr>
                    </a:tc>
                    <a:extLst>
                      <a:ext uri="{0D108BD9-81ED-4DB2-BD59-A6C34878D82A}">
                        <a16:rowId xmlns:a16="http://schemas.microsoft.com/office/drawing/2014/main" val="763566974"/>
                      </a:ext>
                    </a:extLst>
                  </a:tr>
                  <a:tr h="420180">
                    <a:tc>
                      <a:txBody>
                        <a:bodyPr/>
                        <a:lstStyle/>
                        <a:p>
                          <a:endParaRPr lang="ja-JP"/>
                        </a:p>
                      </a:txBody>
                      <a:tcPr>
                        <a:blipFill>
                          <a:blip r:embed="rId2"/>
                          <a:stretch>
                            <a:fillRect l="-316" t="-573913" r="-163291" b="-10145"/>
                          </a:stretch>
                        </a:blipFill>
                      </a:tcPr>
                    </a:tc>
                    <a:tc>
                      <a:txBody>
                        <a:bodyPr/>
                        <a:lstStyle/>
                        <a:p>
                          <a:endParaRPr lang="ja-JP"/>
                        </a:p>
                      </a:txBody>
                      <a:tcPr>
                        <a:blipFill>
                          <a:blip r:embed="rId2"/>
                          <a:stretch>
                            <a:fillRect l="-117407" t="-573913" r="-91111" b="-10145"/>
                          </a:stretch>
                        </a:blipFill>
                      </a:tcPr>
                    </a:tc>
                    <a:tc>
                      <a:txBody>
                        <a:bodyPr/>
                        <a:lstStyle/>
                        <a:p>
                          <a:endParaRPr lang="ja-JP"/>
                        </a:p>
                      </a:txBody>
                      <a:tcPr>
                        <a:blipFill>
                          <a:blip r:embed="rId2"/>
                          <a:stretch>
                            <a:fillRect l="-242562" t="-573913" r="-1653" b="-10145"/>
                          </a:stretch>
                        </a:blipFill>
                      </a:tcPr>
                    </a:tc>
                    <a:extLst>
                      <a:ext uri="{0D108BD9-81ED-4DB2-BD59-A6C34878D82A}">
                        <a16:rowId xmlns:a16="http://schemas.microsoft.com/office/drawing/2014/main" val="1640497373"/>
                      </a:ext>
                    </a:extLst>
                  </a:tr>
                </a:tbl>
              </a:graphicData>
            </a:graphic>
          </p:graphicFrame>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1F0B55F0-7414-28AC-9E37-1CE6456EC80B}"/>
                  </a:ext>
                </a:extLst>
              </p:cNvPr>
              <p:cNvSpPr txBox="1"/>
              <p:nvPr/>
            </p:nvSpPr>
            <p:spPr>
              <a:xfrm>
                <a:off x="8056785" y="248404"/>
                <a:ext cx="2269879" cy="596317"/>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SE" i="1" smtClean="0">
                          <a:latin typeface="Cambria Math" panose="02040503050406030204" pitchFamily="18" charset="0"/>
                          <a:ea typeface="Cambria Math" panose="02040503050406030204" pitchFamily="18" charset="0"/>
                        </a:rPr>
                        <m:t>ℒ</m:t>
                      </m:r>
                      <m:r>
                        <a:rPr kumimoji="1" lang="en-US" altLang="ja-SE" b="0" i="1" smtClean="0">
                          <a:latin typeface="Cambria Math" panose="02040503050406030204" pitchFamily="18" charset="0"/>
                          <a:ea typeface="Cambria Math" panose="02040503050406030204" pitchFamily="18" charset="0"/>
                        </a:rPr>
                        <m:t>~</m:t>
                      </m:r>
                      <m:f>
                        <m:fPr>
                          <m:ctrlPr>
                            <a:rPr kumimoji="1" lang="en-US" altLang="ja-SE" b="0" i="1" smtClean="0">
                              <a:latin typeface="Cambria Math" panose="02040503050406030204" pitchFamily="18" charset="0"/>
                            </a:rPr>
                          </m:ctrlPr>
                        </m:fPr>
                        <m:num>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𝑁</m:t>
                              </m:r>
                            </m:e>
                            <m:sub>
                              <m:sSup>
                                <m:sSupPr>
                                  <m:ctrlPr>
                                    <a:rPr kumimoji="1" lang="en-US" altLang="ja-SE" b="0" i="1" smtClean="0">
                                      <a:latin typeface="Cambria Math" panose="02040503050406030204" pitchFamily="18" charset="0"/>
                                    </a:rPr>
                                  </m:ctrlPr>
                                </m:sSupPr>
                                <m:e>
                                  <m:r>
                                    <a:rPr kumimoji="1" lang="en-US" altLang="ja-SE" b="0" i="1" smtClean="0">
                                      <a:latin typeface="Cambria Math" panose="02040503050406030204" pitchFamily="18" charset="0"/>
                                    </a:rPr>
                                    <m:t>𝑒</m:t>
                                  </m:r>
                                </m:e>
                                <m:sup>
                                  <m:r>
                                    <a:rPr kumimoji="1" lang="en-US" altLang="ja-SE" b="0" i="1" smtClean="0">
                                      <a:latin typeface="Cambria Math" panose="02040503050406030204" pitchFamily="18" charset="0"/>
                                    </a:rPr>
                                    <m:t>+</m:t>
                                  </m:r>
                                </m:sup>
                              </m:sSup>
                            </m:sub>
                          </m:sSub>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𝑁</m:t>
                              </m:r>
                            </m:e>
                            <m:sub>
                              <m:sSup>
                                <m:sSupPr>
                                  <m:ctrlPr>
                                    <a:rPr kumimoji="1" lang="en-US" altLang="ja-SE" b="0" i="1" smtClean="0">
                                      <a:latin typeface="Cambria Math" panose="02040503050406030204" pitchFamily="18" charset="0"/>
                                    </a:rPr>
                                  </m:ctrlPr>
                                </m:sSupPr>
                                <m:e>
                                  <m:r>
                                    <a:rPr kumimoji="1" lang="en-US" altLang="ja-SE" b="0" i="1" smtClean="0">
                                      <a:latin typeface="Cambria Math" panose="02040503050406030204" pitchFamily="18" charset="0"/>
                                    </a:rPr>
                                    <m:t>𝑒</m:t>
                                  </m:r>
                                </m:e>
                                <m:sup>
                                  <m:r>
                                    <a:rPr kumimoji="1" lang="en-US" altLang="ja-SE" b="0" i="1" smtClean="0">
                                      <a:latin typeface="Cambria Math" panose="02040503050406030204" pitchFamily="18" charset="0"/>
                                    </a:rPr>
                                    <m:t>−</m:t>
                                  </m:r>
                                </m:sup>
                              </m:sSup>
                            </m:sub>
                          </m:sSub>
                        </m:num>
                        <m:den>
                          <m:r>
                            <a:rPr kumimoji="1" lang="en-US" altLang="ja-SE" b="0" i="1" smtClean="0">
                              <a:latin typeface="Cambria Math" panose="02040503050406030204" pitchFamily="18" charset="0"/>
                            </a:rPr>
                            <m:t>4</m:t>
                          </m:r>
                          <m:r>
                            <a:rPr kumimoji="1" lang="en-US" altLang="ja-SE" b="0" i="1" smtClean="0">
                              <a:latin typeface="Cambria Math" panose="02040503050406030204" pitchFamily="18" charset="0"/>
                            </a:rPr>
                            <m:t>𝜋</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𝜎</m:t>
                              </m:r>
                            </m:e>
                            <m:sub>
                              <m:r>
                                <a:rPr kumimoji="1" lang="en-US" altLang="ja-SE" b="0" i="1" smtClean="0">
                                  <a:latin typeface="Cambria Math" panose="02040503050406030204" pitchFamily="18" charset="0"/>
                                </a:rPr>
                                <m:t>𝑥</m:t>
                              </m:r>
                            </m:sub>
                          </m:sSub>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𝜎</m:t>
                              </m:r>
                            </m:e>
                            <m:sub>
                              <m:r>
                                <a:rPr kumimoji="1" lang="en-US" altLang="ja-SE" b="0" i="1" smtClean="0">
                                  <a:latin typeface="Cambria Math" panose="02040503050406030204" pitchFamily="18" charset="0"/>
                                </a:rPr>
                                <m:t>𝑦</m:t>
                              </m:r>
                            </m:sub>
                          </m:sSub>
                        </m:den>
                      </m:f>
                      <m:r>
                        <a:rPr kumimoji="1" lang="en-US" altLang="ja-SE" b="0" i="1" smtClean="0">
                          <a:latin typeface="Cambria Math" panose="02040503050406030204" pitchFamily="18" charset="0"/>
                        </a:rPr>
                        <m:t>×</m:t>
                      </m:r>
                      <m:r>
                        <a:rPr kumimoji="1" lang="en-US" altLang="ja-SE" b="0" i="1" smtClean="0">
                          <a:latin typeface="Cambria Math" panose="02040503050406030204" pitchFamily="18" charset="0"/>
                        </a:rPr>
                        <m:t>𝑓</m:t>
                      </m:r>
                      <m:r>
                        <a:rPr kumimoji="1" lang="en-US" altLang="ja-SE" b="0" i="1" smtClean="0">
                          <a:latin typeface="Cambria Math" panose="02040503050406030204" pitchFamily="18" charset="0"/>
                        </a:rPr>
                        <m:t>×</m:t>
                      </m:r>
                      <m:sSub>
                        <m:sSubPr>
                          <m:ctrlPr>
                            <a:rPr kumimoji="1" lang="en-US" altLang="ja-SE" b="0" i="1" smtClean="0">
                              <a:latin typeface="Cambria Math" panose="02040503050406030204" pitchFamily="18" charset="0"/>
                            </a:rPr>
                          </m:ctrlPr>
                        </m:sSubPr>
                        <m:e>
                          <m:r>
                            <a:rPr kumimoji="1" lang="en-US" altLang="ja-SE" b="0" i="1" smtClean="0">
                              <a:latin typeface="Cambria Math" panose="02040503050406030204" pitchFamily="18" charset="0"/>
                            </a:rPr>
                            <m:t>𝑛</m:t>
                          </m:r>
                        </m:e>
                        <m:sub>
                          <m:r>
                            <a:rPr kumimoji="1" lang="en-US" altLang="ja-SE" b="0" i="1" smtClean="0">
                              <a:latin typeface="Cambria Math" panose="02040503050406030204" pitchFamily="18" charset="0"/>
                            </a:rPr>
                            <m:t>𝑏</m:t>
                          </m:r>
                        </m:sub>
                      </m:sSub>
                    </m:oMath>
                  </m:oMathPara>
                </a14:m>
                <a:endParaRPr kumimoji="1" lang="ja-SE" altLang="en-US" i="1" dirty="0"/>
              </a:p>
            </p:txBody>
          </p:sp>
        </mc:Choice>
        <mc:Fallback xmlns="">
          <p:sp>
            <p:nvSpPr>
              <p:cNvPr id="4" name="テキスト ボックス 3">
                <a:extLst>
                  <a:ext uri="{FF2B5EF4-FFF2-40B4-BE49-F238E27FC236}">
                    <a16:creationId xmlns:a16="http://schemas.microsoft.com/office/drawing/2014/main" id="{1F0B55F0-7414-28AC-9E37-1CE6456EC80B}"/>
                  </a:ext>
                </a:extLst>
              </p:cNvPr>
              <p:cNvSpPr txBox="1">
                <a:spLocks noRot="1" noChangeAspect="1" noMove="1" noResize="1" noEditPoints="1" noAdjustHandles="1" noChangeArrowheads="1" noChangeShapeType="1" noTextEdit="1"/>
              </p:cNvSpPr>
              <p:nvPr/>
            </p:nvSpPr>
            <p:spPr>
              <a:xfrm>
                <a:off x="8056785" y="248404"/>
                <a:ext cx="2269879" cy="596317"/>
              </a:xfrm>
              <a:prstGeom prst="rect">
                <a:avLst/>
              </a:prstGeom>
              <a:blipFill>
                <a:blip r:embed="rId3"/>
                <a:stretch>
                  <a:fillRect/>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BA1F9E69-F91F-BE36-65D3-DE23B1FA2A91}"/>
              </a:ext>
            </a:extLst>
          </p:cNvPr>
          <p:cNvSpPr txBox="1"/>
          <p:nvPr/>
        </p:nvSpPr>
        <p:spPr>
          <a:xfrm>
            <a:off x="-32688" y="4866963"/>
            <a:ext cx="12192000" cy="1323439"/>
          </a:xfrm>
          <a:prstGeom prst="rect">
            <a:avLst/>
          </a:prstGeom>
          <a:noFill/>
        </p:spPr>
        <p:txBody>
          <a:bodyPr wrap="square" rtlCol="0">
            <a:spAutoFit/>
          </a:bodyPr>
          <a:lstStyle/>
          <a:p>
            <a:pPr marL="457200" indent="-457200">
              <a:buFont typeface="Arial" panose="020B0604020202020204" pitchFamily="34" charset="0"/>
              <a:buChar char="•"/>
            </a:pPr>
            <a:r>
              <a:rPr kumimoji="1" lang="en-US" altLang="ja-SE" sz="2000" dirty="0"/>
              <a:t>Both are almost comparable for Higgs measurement @250GeV CM</a:t>
            </a:r>
            <a:r>
              <a:rPr lang="ja-JP" altLang="en-US" sz="2000" dirty="0"/>
              <a:t> </a:t>
            </a:r>
            <a:r>
              <a:rPr lang="en-US" altLang="ja-JP" sz="2000" b="1" dirty="0"/>
              <a:t>(</a:t>
            </a:r>
            <a:r>
              <a:rPr lang="ja-JP" altLang="en-US" sz="2000" b="1" dirty="0"/>
              <a:t>電力はインフラ込</a:t>
            </a:r>
            <a:r>
              <a:rPr lang="en-US" altLang="ja-JP" sz="2000" b="1" dirty="0"/>
              <a:t>)</a:t>
            </a:r>
            <a:endParaRPr kumimoji="1" lang="en-US" altLang="ja-SE" sz="2000" b="1" dirty="0"/>
          </a:p>
          <a:p>
            <a:pPr marL="457200" indent="-457200">
              <a:buFont typeface="Arial" panose="020B0604020202020204" pitchFamily="34" charset="0"/>
              <a:buChar char="•"/>
            </a:pPr>
            <a:r>
              <a:rPr kumimoji="1" lang="en-US" altLang="ja-SE" sz="2000" dirty="0"/>
              <a:t>Circular colliders are better for lower energy (Z-pole) </a:t>
            </a:r>
            <a:r>
              <a:rPr kumimoji="1" lang="en-US" altLang="ja-SE" sz="2000" b="1" dirty="0">
                <a:sym typeface="Wingdings" panose="05000000000000000000" pitchFamily="2" charset="2"/>
              </a:rPr>
              <a:t> FCC-</a:t>
            </a:r>
            <a:r>
              <a:rPr kumimoji="1" lang="en-US" altLang="ja-SE" sz="2000" b="1" dirty="0" err="1">
                <a:sym typeface="Wingdings" panose="05000000000000000000" pitchFamily="2" charset="2"/>
              </a:rPr>
              <a:t>ee</a:t>
            </a:r>
            <a:r>
              <a:rPr kumimoji="1" lang="en-US" altLang="ja-SE" sz="2000" b="1" dirty="0">
                <a:sym typeface="Wingdings" panose="05000000000000000000" pitchFamily="2" charset="2"/>
              </a:rPr>
              <a:t>, CEPC </a:t>
            </a:r>
            <a:endParaRPr kumimoji="1" lang="en-US" altLang="ja-SE" sz="2000" b="1" dirty="0"/>
          </a:p>
          <a:p>
            <a:pPr marL="457200" indent="-457200">
              <a:buFont typeface="Arial" panose="020B0604020202020204" pitchFamily="34" charset="0"/>
              <a:buChar char="•"/>
            </a:pPr>
            <a:r>
              <a:rPr kumimoji="1" lang="en-US" altLang="ja-SE" sz="2000" dirty="0"/>
              <a:t>Linear colliders are more advantageous for higher energy (ttbar, HHH) </a:t>
            </a:r>
            <a:r>
              <a:rPr kumimoji="1" lang="en-US" altLang="ja-SE" sz="2000" b="1" dirty="0">
                <a:sym typeface="Wingdings" panose="05000000000000000000" pitchFamily="2" charset="2"/>
              </a:rPr>
              <a:t> ILC (as Future collider) </a:t>
            </a:r>
            <a:endParaRPr kumimoji="1" lang="en-US" altLang="ja-SE" sz="2000" b="1" dirty="0"/>
          </a:p>
          <a:p>
            <a:pPr marL="457200" indent="-457200">
              <a:buFont typeface="Arial" panose="020B0604020202020204" pitchFamily="34" charset="0"/>
              <a:buChar char="•"/>
            </a:pPr>
            <a:r>
              <a:rPr kumimoji="1" lang="en-US" altLang="ja-SE" sz="2000" dirty="0"/>
              <a:t>For even higher energy: </a:t>
            </a:r>
            <a:r>
              <a:rPr kumimoji="1" lang="en-US" altLang="ja-SE" sz="2000" dirty="0" err="1"/>
              <a:t>FCChh</a:t>
            </a:r>
            <a:r>
              <a:rPr kumimoji="1" lang="en-US" altLang="ja-SE" sz="2000" dirty="0"/>
              <a:t>, </a:t>
            </a:r>
            <a:r>
              <a:rPr kumimoji="1" lang="en-US" altLang="ja-SE" sz="2000" dirty="0" err="1"/>
              <a:t>MuCol</a:t>
            </a:r>
            <a:r>
              <a:rPr kumimoji="1" lang="en-US" altLang="ja-SE" sz="2000" dirty="0"/>
              <a:t>, Plasma (energy scale of new physics?)</a:t>
            </a:r>
            <a:r>
              <a:rPr lang="ja-JP" altLang="en-US" sz="2000" dirty="0"/>
              <a:t> </a:t>
            </a:r>
            <a:endParaRPr kumimoji="1" lang="en-US" altLang="ja-SE" sz="2000" u="sng" dirty="0"/>
          </a:p>
        </p:txBody>
      </p:sp>
      <p:pic>
        <p:nvPicPr>
          <p:cNvPr id="7" name="Picture 23">
            <a:extLst>
              <a:ext uri="{FF2B5EF4-FFF2-40B4-BE49-F238E27FC236}">
                <a16:creationId xmlns:a16="http://schemas.microsoft.com/office/drawing/2014/main" id="{BCD06CCB-2E51-FD99-BB67-B1C88ACD38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0181" y="996183"/>
            <a:ext cx="6161314" cy="3793417"/>
          </a:xfrm>
          <a:prstGeom prst="rect">
            <a:avLst/>
          </a:prstGeom>
        </p:spPr>
      </p:pic>
      <p:sp>
        <p:nvSpPr>
          <p:cNvPr id="8" name="星 5 7">
            <a:extLst>
              <a:ext uri="{FF2B5EF4-FFF2-40B4-BE49-F238E27FC236}">
                <a16:creationId xmlns:a16="http://schemas.microsoft.com/office/drawing/2014/main" id="{FE86F888-5B09-995C-448C-855EA1C7D308}"/>
              </a:ext>
            </a:extLst>
          </p:cNvPr>
          <p:cNvSpPr/>
          <p:nvPr/>
        </p:nvSpPr>
        <p:spPr>
          <a:xfrm>
            <a:off x="6712461" y="2892891"/>
            <a:ext cx="457280" cy="392073"/>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SE" altLang="en-US" dirty="0"/>
          </a:p>
        </p:txBody>
      </p:sp>
      <p:sp>
        <p:nvSpPr>
          <p:cNvPr id="9" name="テキスト ボックス 8">
            <a:extLst>
              <a:ext uri="{FF2B5EF4-FFF2-40B4-BE49-F238E27FC236}">
                <a16:creationId xmlns:a16="http://schemas.microsoft.com/office/drawing/2014/main" id="{4E5B07E8-EAE8-4D87-76AB-3B67B0678641}"/>
              </a:ext>
            </a:extLst>
          </p:cNvPr>
          <p:cNvSpPr txBox="1"/>
          <p:nvPr/>
        </p:nvSpPr>
        <p:spPr>
          <a:xfrm>
            <a:off x="8810171" y="1550832"/>
            <a:ext cx="2158525" cy="523220"/>
          </a:xfrm>
          <a:prstGeom prst="rect">
            <a:avLst/>
          </a:prstGeom>
          <a:noFill/>
        </p:spPr>
        <p:txBody>
          <a:bodyPr wrap="square" rtlCol="0">
            <a:spAutoFit/>
          </a:bodyPr>
          <a:lstStyle/>
          <a:p>
            <a:r>
              <a:rPr kumimoji="1" lang="en-US" altLang="ja-SE" sz="2800" b="1" i="1" dirty="0"/>
              <a:t>Snowmass</a:t>
            </a:r>
            <a:endParaRPr kumimoji="1" lang="ja-SE" altLang="en-US" sz="2800" b="1" i="1" dirty="0"/>
          </a:p>
        </p:txBody>
      </p:sp>
      <p:sp>
        <p:nvSpPr>
          <p:cNvPr id="10" name="テキスト ボックス 9">
            <a:extLst>
              <a:ext uri="{FF2B5EF4-FFF2-40B4-BE49-F238E27FC236}">
                <a16:creationId xmlns:a16="http://schemas.microsoft.com/office/drawing/2014/main" id="{EF062157-6B33-D7EB-5940-A034318BF23C}"/>
              </a:ext>
            </a:extLst>
          </p:cNvPr>
          <p:cNvSpPr txBox="1"/>
          <p:nvPr/>
        </p:nvSpPr>
        <p:spPr>
          <a:xfrm>
            <a:off x="1115719" y="765770"/>
            <a:ext cx="3906707" cy="369332"/>
          </a:xfrm>
          <a:prstGeom prst="rect">
            <a:avLst/>
          </a:prstGeom>
          <a:noFill/>
        </p:spPr>
        <p:txBody>
          <a:bodyPr wrap="square">
            <a:spAutoFit/>
          </a:bodyPr>
          <a:lstStyle/>
          <a:p>
            <a:r>
              <a:rPr lang="en-US" altLang="ja-SE" dirty="0"/>
              <a:t>A. Miyazaki, LCWS2024 pre-school</a:t>
            </a:r>
            <a:endParaRPr lang="ja-JP" altLang="en-US" dirty="0"/>
          </a:p>
        </p:txBody>
      </p:sp>
      <p:sp>
        <p:nvSpPr>
          <p:cNvPr id="11" name="テキスト ボックス 10">
            <a:extLst>
              <a:ext uri="{FF2B5EF4-FFF2-40B4-BE49-F238E27FC236}">
                <a16:creationId xmlns:a16="http://schemas.microsoft.com/office/drawing/2014/main" id="{15D194D6-611C-712A-0718-C1184FD60702}"/>
              </a:ext>
            </a:extLst>
          </p:cNvPr>
          <p:cNvSpPr txBox="1"/>
          <p:nvPr/>
        </p:nvSpPr>
        <p:spPr>
          <a:xfrm>
            <a:off x="506118" y="6313412"/>
            <a:ext cx="11479361" cy="369332"/>
          </a:xfrm>
          <a:prstGeom prst="rect">
            <a:avLst/>
          </a:prstGeom>
          <a:solidFill>
            <a:schemeClr val="bg1"/>
          </a:solidFill>
        </p:spPr>
        <p:txBody>
          <a:bodyPr wrap="none" rtlCol="0">
            <a:spAutoFit/>
          </a:bodyPr>
          <a:lstStyle/>
          <a:p>
            <a:r>
              <a:rPr lang="ja-JP" altLang="en-US" b="1" dirty="0">
                <a:latin typeface="メイリオ" panose="020B0604030504040204" pitchFamily="50" charset="-128"/>
                <a:ea typeface="メイリオ" panose="020B0604030504040204" pitchFamily="50" charset="-128"/>
              </a:rPr>
              <a:t>現在の技術で</a:t>
            </a:r>
            <a:r>
              <a:rPr lang="en-US" altLang="ja-JP" b="1" dirty="0">
                <a:latin typeface="メイリオ" panose="020B0604030504040204" pitchFamily="50" charset="-128"/>
                <a:ea typeface="メイリオ" panose="020B0604030504040204" pitchFamily="50" charset="-128"/>
              </a:rPr>
              <a:t>250GeV</a:t>
            </a:r>
            <a:r>
              <a:rPr lang="ja-JP" altLang="en-US" b="1" dirty="0">
                <a:latin typeface="メイリオ" panose="020B0604030504040204" pitchFamily="50" charset="-128"/>
                <a:ea typeface="メイリオ" panose="020B0604030504040204" pitchFamily="50" charset="-128"/>
              </a:rPr>
              <a:t>以上の高エネルギーを狙う次世代加速器としては、</a:t>
            </a:r>
            <a:r>
              <a:rPr lang="en-US" altLang="ja-JP" b="1" dirty="0">
                <a:latin typeface="メイリオ" panose="020B0604030504040204" pitchFamily="50" charset="-128"/>
                <a:ea typeface="メイリオ" panose="020B0604030504040204" pitchFamily="50" charset="-128"/>
              </a:rPr>
              <a:t>ILC</a:t>
            </a:r>
            <a:r>
              <a:rPr lang="ja-JP" altLang="en-US" b="1" dirty="0">
                <a:latin typeface="メイリオ" panose="020B0604030504040204" pitchFamily="50" charset="-128"/>
                <a:ea typeface="メイリオ" panose="020B0604030504040204" pitchFamily="50" charset="-128"/>
              </a:rPr>
              <a:t>が非常に有力な加速器である。</a:t>
            </a:r>
            <a:endParaRPr kumimoji="1" lang="ja-JP" altLang="en-US" b="1"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C91D83F-531E-7195-9827-3707B05B7DE2}"/>
              </a:ext>
            </a:extLst>
          </p:cNvPr>
          <p:cNvSpPr txBox="1"/>
          <p:nvPr/>
        </p:nvSpPr>
        <p:spPr>
          <a:xfrm>
            <a:off x="770132" y="4157044"/>
            <a:ext cx="6203950" cy="646331"/>
          </a:xfrm>
          <a:prstGeom prst="rect">
            <a:avLst/>
          </a:prstGeom>
          <a:noFill/>
        </p:spPr>
        <p:txBody>
          <a:bodyPr wrap="square">
            <a:spAutoFit/>
          </a:bodyPr>
          <a:lstStyle/>
          <a:p>
            <a:r>
              <a:rPr lang="en-US" altLang="ja-JP" sz="1200" dirty="0"/>
              <a:t>Report of the Snowmass’21 Collider Implementation Task Force</a:t>
            </a:r>
          </a:p>
          <a:p>
            <a:r>
              <a:rPr lang="en-US" altLang="ja-JP" sz="1200" dirty="0"/>
              <a:t>Thomas </a:t>
            </a:r>
            <a:r>
              <a:rPr lang="en-US" altLang="ja-JP" sz="1200" dirty="0" err="1"/>
              <a:t>Roser</a:t>
            </a:r>
            <a:r>
              <a:rPr lang="en-US" altLang="ja-JP" sz="1200" dirty="0"/>
              <a:t> for the Snowmass Implementation Task Force</a:t>
            </a:r>
          </a:p>
          <a:p>
            <a:r>
              <a:rPr lang="en-US" altLang="ja-JP" sz="1200" dirty="0"/>
              <a:t>P5 committee </a:t>
            </a:r>
            <a:r>
              <a:rPr lang="en-US" altLang="ja-JP" sz="1200" dirty="0" err="1"/>
              <a:t>meetingApril</a:t>
            </a:r>
            <a:r>
              <a:rPr lang="en-US" altLang="ja-JP" sz="1200" dirty="0"/>
              <a:t> 13, 2023</a:t>
            </a:r>
            <a:endParaRPr lang="ja-JP" altLang="en-US" sz="1200" dirty="0"/>
          </a:p>
        </p:txBody>
      </p:sp>
      <p:sp>
        <p:nvSpPr>
          <p:cNvPr id="5" name="フッター プレースホルダー 4">
            <a:extLst>
              <a:ext uri="{FF2B5EF4-FFF2-40B4-BE49-F238E27FC236}">
                <a16:creationId xmlns:a16="http://schemas.microsoft.com/office/drawing/2014/main" id="{8FEE3F7B-8BA7-4BAD-7634-13B5B3C50C40}"/>
              </a:ext>
            </a:extLst>
          </p:cNvPr>
          <p:cNvSpPr>
            <a:spLocks noGrp="1"/>
          </p:cNvSpPr>
          <p:nvPr>
            <p:ph type="ftr" sz="quarter" idx="3"/>
          </p:nvPr>
        </p:nvSpPr>
        <p:spPr>
          <a:xfrm>
            <a:off x="6063312" y="6530088"/>
            <a:ext cx="4693920"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
        <p:nvSpPr>
          <p:cNvPr id="12" name="スライド番号プレースホルダー 11">
            <a:extLst>
              <a:ext uri="{FF2B5EF4-FFF2-40B4-BE49-F238E27FC236}">
                <a16:creationId xmlns:a16="http://schemas.microsoft.com/office/drawing/2014/main" id="{F1A543B5-819C-8334-AB08-8F1FD9E31E0B}"/>
              </a:ext>
            </a:extLst>
          </p:cNvPr>
          <p:cNvSpPr>
            <a:spLocks noGrp="1"/>
          </p:cNvSpPr>
          <p:nvPr>
            <p:ph type="sldNum" sz="quarter" idx="4"/>
          </p:nvPr>
        </p:nvSpPr>
        <p:spPr/>
        <p:txBody>
          <a:bodyPr/>
          <a:lstStyle/>
          <a:p>
            <a:pPr algn="r"/>
            <a:fld id="{48F63A3B-78C7-47BE-AE5E-E10140E04643}" type="slidenum">
              <a:rPr lang="en-US" smtClean="0"/>
              <a:pPr algn="r"/>
              <a:t>11</a:t>
            </a:fld>
            <a:endParaRPr lang="en-US" dirty="0"/>
          </a:p>
        </p:txBody>
      </p:sp>
    </p:spTree>
    <p:extLst>
      <p:ext uri="{BB962C8B-B14F-4D97-AF65-F5344CB8AC3E}">
        <p14:creationId xmlns:p14="http://schemas.microsoft.com/office/powerpoint/2010/main" val="853161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D6F709-6B5C-3053-474A-416DEE2EB117}"/>
              </a:ext>
            </a:extLst>
          </p:cNvPr>
          <p:cNvSpPr>
            <a:spLocks noGrp="1"/>
          </p:cNvSpPr>
          <p:nvPr>
            <p:ph type="title"/>
          </p:nvPr>
        </p:nvSpPr>
        <p:spPr>
          <a:xfrm>
            <a:off x="406400" y="65749"/>
            <a:ext cx="10947400" cy="944176"/>
          </a:xfrm>
          <a:solidFill>
            <a:schemeClr val="bg1"/>
          </a:solidFill>
        </p:spPr>
        <p:txBody>
          <a:bodyPr>
            <a:normAutofit fontScale="90000"/>
          </a:bodyPr>
          <a:lstStyle/>
          <a:p>
            <a:r>
              <a:rPr lang="en-US" altLang="ja-JP" u="sng" dirty="0">
                <a:solidFill>
                  <a:srgbClr val="0000CC"/>
                </a:solidFill>
                <a:latin typeface="メイリオ" panose="020B0604030504040204" pitchFamily="50" charset="-128"/>
                <a:ea typeface="メイリオ" panose="020B0604030504040204" pitchFamily="50" charset="-128"/>
                <a:cs typeface="Arial" panose="020B0604020202020204" pitchFamily="34" charset="0"/>
              </a:rPr>
              <a:t>ITN (ILC Technology Network)</a:t>
            </a:r>
            <a:r>
              <a:rPr lang="ja-JP" altLang="en-US" u="sng" dirty="0">
                <a:solidFill>
                  <a:srgbClr val="0000CC"/>
                </a:solidFill>
                <a:latin typeface="メイリオ" panose="020B0604030504040204" pitchFamily="50" charset="-128"/>
                <a:ea typeface="メイリオ" panose="020B0604030504040204" pitchFamily="50" charset="-128"/>
                <a:cs typeface="Arial" panose="020B0604020202020204" pitchFamily="34" charset="0"/>
              </a:rPr>
              <a:t>の経緯と概要</a:t>
            </a:r>
            <a:endParaRPr kumimoji="1" lang="ja-JP" altLang="en-US" dirty="0"/>
          </a:p>
        </p:txBody>
      </p:sp>
      <p:pic>
        <p:nvPicPr>
          <p:cNvPr id="9" name="図 8" descr="テキスト が含まれている画像&#10;&#10;自動的に生成された説明">
            <a:extLst>
              <a:ext uri="{FF2B5EF4-FFF2-40B4-BE49-F238E27FC236}">
                <a16:creationId xmlns:a16="http://schemas.microsoft.com/office/drawing/2014/main" id="{084727D3-6146-AFA1-F507-B714DD86A1B2}"/>
              </a:ext>
            </a:extLst>
          </p:cNvPr>
          <p:cNvPicPr>
            <a:picLocks noChangeAspect="1"/>
          </p:cNvPicPr>
          <p:nvPr/>
        </p:nvPicPr>
        <p:blipFill rotWithShape="1">
          <a:blip r:embed="rId2">
            <a:extLst>
              <a:ext uri="{28A0092B-C50C-407E-A947-70E740481C1C}">
                <a14:useLocalDpi xmlns:a14="http://schemas.microsoft.com/office/drawing/2010/main" val="0"/>
              </a:ext>
            </a:extLst>
          </a:blip>
          <a:srcRect t="30370"/>
          <a:stretch/>
        </p:blipFill>
        <p:spPr>
          <a:xfrm>
            <a:off x="282900" y="1393194"/>
            <a:ext cx="11429309" cy="4812143"/>
          </a:xfrm>
          <a:prstGeom prst="rect">
            <a:avLst/>
          </a:prstGeom>
        </p:spPr>
      </p:pic>
      <p:sp>
        <p:nvSpPr>
          <p:cNvPr id="10" name="テキスト ボックス 9">
            <a:extLst>
              <a:ext uri="{FF2B5EF4-FFF2-40B4-BE49-F238E27FC236}">
                <a16:creationId xmlns:a16="http://schemas.microsoft.com/office/drawing/2014/main" id="{1E0B2041-2DF6-ABA4-839C-051EA32D34F1}"/>
              </a:ext>
            </a:extLst>
          </p:cNvPr>
          <p:cNvSpPr txBox="1"/>
          <p:nvPr/>
        </p:nvSpPr>
        <p:spPr>
          <a:xfrm>
            <a:off x="851782" y="1189376"/>
            <a:ext cx="2353529" cy="276999"/>
          </a:xfrm>
          <a:prstGeom prst="rect">
            <a:avLst/>
          </a:prstGeom>
          <a:noFill/>
        </p:spPr>
        <p:txBody>
          <a:bodyPr wrap="none" rtlCol="0">
            <a:spAutoFit/>
          </a:bodyPr>
          <a:lstStyle/>
          <a:p>
            <a:r>
              <a:rPr lang="ja-JP" altLang="en-US" sz="1200" dirty="0">
                <a:solidFill>
                  <a:srgbClr val="FF0000"/>
                </a:solidFill>
              </a:rPr>
              <a:t>テクノロジー・ネットワークフェーズ</a:t>
            </a:r>
            <a:endParaRPr kumimoji="1" lang="ja-JP" altLang="en-US" sz="1200" dirty="0">
              <a:solidFill>
                <a:srgbClr val="FF0000"/>
              </a:solidFill>
            </a:endParaRPr>
          </a:p>
        </p:txBody>
      </p:sp>
      <p:sp>
        <p:nvSpPr>
          <p:cNvPr id="11" name="テキスト ボックス 10">
            <a:extLst>
              <a:ext uri="{FF2B5EF4-FFF2-40B4-BE49-F238E27FC236}">
                <a16:creationId xmlns:a16="http://schemas.microsoft.com/office/drawing/2014/main" id="{017240E2-895E-4A89-6900-4D4F7296CD18}"/>
              </a:ext>
            </a:extLst>
          </p:cNvPr>
          <p:cNvSpPr txBox="1"/>
          <p:nvPr/>
        </p:nvSpPr>
        <p:spPr>
          <a:xfrm>
            <a:off x="3894548" y="1189376"/>
            <a:ext cx="1059906" cy="276999"/>
          </a:xfrm>
          <a:prstGeom prst="rect">
            <a:avLst/>
          </a:prstGeom>
          <a:noFill/>
        </p:spPr>
        <p:txBody>
          <a:bodyPr wrap="none" rtlCol="0">
            <a:spAutoFit/>
          </a:bodyPr>
          <a:lstStyle/>
          <a:p>
            <a:r>
              <a:rPr lang="ja-JP" altLang="en-US" sz="1200" dirty="0">
                <a:solidFill>
                  <a:srgbClr val="FFC000"/>
                </a:solidFill>
              </a:rPr>
              <a:t>準備フェーズ</a:t>
            </a:r>
            <a:endParaRPr kumimoji="1" lang="ja-JP" altLang="en-US" sz="1200" dirty="0">
              <a:solidFill>
                <a:srgbClr val="FFC000"/>
              </a:solidFill>
            </a:endParaRPr>
          </a:p>
        </p:txBody>
      </p:sp>
      <p:sp>
        <p:nvSpPr>
          <p:cNvPr id="12" name="テキスト ボックス 11">
            <a:extLst>
              <a:ext uri="{FF2B5EF4-FFF2-40B4-BE49-F238E27FC236}">
                <a16:creationId xmlns:a16="http://schemas.microsoft.com/office/drawing/2014/main" id="{70BFE001-45CB-F06E-8862-3DAEC6D08B91}"/>
              </a:ext>
            </a:extLst>
          </p:cNvPr>
          <p:cNvSpPr txBox="1"/>
          <p:nvPr/>
        </p:nvSpPr>
        <p:spPr>
          <a:xfrm>
            <a:off x="6280701" y="1177513"/>
            <a:ext cx="2993127" cy="276999"/>
          </a:xfrm>
          <a:prstGeom prst="rect">
            <a:avLst/>
          </a:prstGeom>
          <a:noFill/>
        </p:spPr>
        <p:txBody>
          <a:bodyPr wrap="none" rtlCol="0">
            <a:spAutoFit/>
          </a:bodyPr>
          <a:lstStyle/>
          <a:p>
            <a:r>
              <a:rPr lang="ja-JP" altLang="en-US" sz="1200" dirty="0">
                <a:solidFill>
                  <a:srgbClr val="00B050"/>
                </a:solidFill>
              </a:rPr>
              <a:t>建設フェーズ（建設および試運転で</a:t>
            </a:r>
            <a:r>
              <a:rPr lang="en-US" altLang="ja-JP" sz="1200" dirty="0">
                <a:solidFill>
                  <a:srgbClr val="00B050"/>
                </a:solidFill>
              </a:rPr>
              <a:t>10</a:t>
            </a:r>
            <a:r>
              <a:rPr lang="ja-JP" altLang="en-US" sz="1200" dirty="0">
                <a:solidFill>
                  <a:srgbClr val="00B050"/>
                </a:solidFill>
              </a:rPr>
              <a:t>年間）</a:t>
            </a:r>
            <a:endParaRPr kumimoji="1" lang="ja-JP" altLang="en-US" sz="1200" dirty="0">
              <a:solidFill>
                <a:srgbClr val="00B050"/>
              </a:solidFill>
            </a:endParaRPr>
          </a:p>
        </p:txBody>
      </p:sp>
      <p:sp>
        <p:nvSpPr>
          <p:cNvPr id="13" name="テキスト ボックス 12">
            <a:extLst>
              <a:ext uri="{FF2B5EF4-FFF2-40B4-BE49-F238E27FC236}">
                <a16:creationId xmlns:a16="http://schemas.microsoft.com/office/drawing/2014/main" id="{B92CBB2B-DDCD-D987-299F-4B0CBE0BBB94}"/>
              </a:ext>
            </a:extLst>
          </p:cNvPr>
          <p:cNvSpPr txBox="1"/>
          <p:nvPr/>
        </p:nvSpPr>
        <p:spPr>
          <a:xfrm>
            <a:off x="604110" y="5863449"/>
            <a:ext cx="10893175" cy="369332"/>
          </a:xfrm>
          <a:prstGeom prst="rect">
            <a:avLst/>
          </a:prstGeom>
          <a:noFill/>
        </p:spPr>
        <p:txBody>
          <a:bodyPr wrap="none" rtlCol="0">
            <a:spAutoFit/>
          </a:bodyPr>
          <a:lstStyle/>
          <a:p>
            <a:r>
              <a:rPr lang="en-US" altLang="ja-JP" sz="1800" dirty="0">
                <a:latin typeface="メイリオ" panose="020B0604030504040204" pitchFamily="50" charset="-128"/>
                <a:ea typeface="メイリオ" panose="020B0604030504040204" pitchFamily="50" charset="-128"/>
              </a:rPr>
              <a:t>ILC</a:t>
            </a:r>
            <a:r>
              <a:rPr lang="ja-JP" altLang="en-US" sz="1800" dirty="0">
                <a:latin typeface="メイリオ" panose="020B0604030504040204" pitchFamily="50" charset="-128"/>
                <a:ea typeface="メイリオ" panose="020B0604030504040204" pitchFamily="50" charset="-128"/>
              </a:rPr>
              <a:t>国際推進チーム（</a:t>
            </a:r>
            <a:r>
              <a:rPr lang="en-US" altLang="ja-JP" sz="1800" dirty="0">
                <a:latin typeface="メイリオ" panose="020B0604030504040204" pitchFamily="50" charset="-128"/>
                <a:ea typeface="メイリオ" panose="020B0604030504040204" pitchFamily="50" charset="-128"/>
              </a:rPr>
              <a:t>IDT</a:t>
            </a:r>
            <a:r>
              <a:rPr lang="ja-JP" altLang="en-US" sz="1800" dirty="0">
                <a:latin typeface="メイリオ" panose="020B0604030504040204" pitchFamily="50" charset="-128"/>
                <a:ea typeface="メイリオ" panose="020B0604030504040204" pitchFamily="50" charset="-128"/>
              </a:rPr>
              <a:t>）が研究者間の議論のために作成した流れ（すべて順調に行った場合を想定）</a:t>
            </a:r>
            <a:endParaRPr kumimoji="1" lang="ja-JP" altLang="en-US" sz="1800" dirty="0">
              <a:latin typeface="メイリオ" panose="020B0604030504040204" pitchFamily="50" charset="-128"/>
              <a:ea typeface="メイリオ" panose="020B0604030504040204" pitchFamily="50" charset="-128"/>
            </a:endParaRPr>
          </a:p>
        </p:txBody>
      </p:sp>
      <p:sp>
        <p:nvSpPr>
          <p:cNvPr id="16" name="スライド番号プレースホルダー 15">
            <a:extLst>
              <a:ext uri="{FF2B5EF4-FFF2-40B4-BE49-F238E27FC236}">
                <a16:creationId xmlns:a16="http://schemas.microsoft.com/office/drawing/2014/main" id="{67B633C4-30CE-68E1-F800-25323DC071BB}"/>
              </a:ext>
            </a:extLst>
          </p:cNvPr>
          <p:cNvSpPr>
            <a:spLocks noGrp="1"/>
          </p:cNvSpPr>
          <p:nvPr>
            <p:ph type="sldNum" sz="quarter" idx="2"/>
          </p:nvPr>
        </p:nvSpPr>
        <p:spPr>
          <a:xfrm>
            <a:off x="8610600" y="5726294"/>
            <a:ext cx="2743200" cy="365125"/>
          </a:xfrm>
        </p:spPr>
        <p:txBody>
          <a:bodyPr/>
          <a:lstStyle/>
          <a:p>
            <a:fld id="{86CB4B4D-7CA3-9044-876B-883B54F8677D}" type="slidenum">
              <a:rPr lang="en-US" altLang="ja-JP" smtClean="0"/>
              <a:t>12</a:t>
            </a:fld>
            <a:endParaRPr lang="ja-JP" altLang="en-US"/>
          </a:p>
        </p:txBody>
      </p:sp>
      <p:sp>
        <p:nvSpPr>
          <p:cNvPr id="4" name="テキスト ボックス 3">
            <a:extLst>
              <a:ext uri="{FF2B5EF4-FFF2-40B4-BE49-F238E27FC236}">
                <a16:creationId xmlns:a16="http://schemas.microsoft.com/office/drawing/2014/main" id="{14A2BE1B-3854-1915-941E-84324505228F}"/>
              </a:ext>
            </a:extLst>
          </p:cNvPr>
          <p:cNvSpPr txBox="1"/>
          <p:nvPr/>
        </p:nvSpPr>
        <p:spPr>
          <a:xfrm>
            <a:off x="2028546" y="959146"/>
            <a:ext cx="651140" cy="276999"/>
          </a:xfrm>
          <a:prstGeom prst="rect">
            <a:avLst/>
          </a:prstGeom>
          <a:noFill/>
        </p:spPr>
        <p:txBody>
          <a:bodyPr wrap="none" rtlCol="0">
            <a:spAutoFit/>
          </a:bodyPr>
          <a:lstStyle/>
          <a:p>
            <a:r>
              <a:rPr lang="en-US" altLang="ja-JP" sz="1200" dirty="0">
                <a:solidFill>
                  <a:srgbClr val="FF0000"/>
                </a:solidFill>
              </a:rPr>
              <a:t>(~4</a:t>
            </a:r>
            <a:r>
              <a:rPr lang="ja-JP" altLang="en-US" sz="1200" dirty="0">
                <a:solidFill>
                  <a:srgbClr val="FF0000"/>
                </a:solidFill>
              </a:rPr>
              <a:t>年</a:t>
            </a:r>
            <a:r>
              <a:rPr lang="en-US" altLang="ja-JP" sz="1200" dirty="0">
                <a:solidFill>
                  <a:srgbClr val="FF0000"/>
                </a:solidFill>
              </a:rPr>
              <a:t>)</a:t>
            </a:r>
            <a:endParaRPr kumimoji="1" lang="ja-JP" altLang="en-US" sz="1200" dirty="0">
              <a:solidFill>
                <a:srgbClr val="FF0000"/>
              </a:solidFill>
            </a:endParaRPr>
          </a:p>
        </p:txBody>
      </p:sp>
      <p:sp>
        <p:nvSpPr>
          <p:cNvPr id="5" name="テキスト ボックス 4">
            <a:extLst>
              <a:ext uri="{FF2B5EF4-FFF2-40B4-BE49-F238E27FC236}">
                <a16:creationId xmlns:a16="http://schemas.microsoft.com/office/drawing/2014/main" id="{E5F9EEDF-CCC3-755A-7B13-879B50EC2330}"/>
              </a:ext>
            </a:extLst>
          </p:cNvPr>
          <p:cNvSpPr txBox="1"/>
          <p:nvPr/>
        </p:nvSpPr>
        <p:spPr>
          <a:xfrm>
            <a:off x="4154623" y="946784"/>
            <a:ext cx="651140" cy="276999"/>
          </a:xfrm>
          <a:prstGeom prst="rect">
            <a:avLst/>
          </a:prstGeom>
          <a:noFill/>
        </p:spPr>
        <p:txBody>
          <a:bodyPr wrap="none" rtlCol="0">
            <a:spAutoFit/>
          </a:bodyPr>
          <a:lstStyle/>
          <a:p>
            <a:r>
              <a:rPr lang="en-US" altLang="ja-JP" sz="1200" dirty="0">
                <a:solidFill>
                  <a:srgbClr val="FFC000"/>
                </a:solidFill>
              </a:rPr>
              <a:t>(~4</a:t>
            </a:r>
            <a:r>
              <a:rPr lang="ja-JP" altLang="en-US" sz="1200" dirty="0">
                <a:solidFill>
                  <a:srgbClr val="FFC000"/>
                </a:solidFill>
              </a:rPr>
              <a:t>年</a:t>
            </a:r>
            <a:r>
              <a:rPr lang="en-US" altLang="ja-JP" sz="1200" dirty="0">
                <a:solidFill>
                  <a:srgbClr val="FFC000"/>
                </a:solidFill>
              </a:rPr>
              <a:t>)</a:t>
            </a:r>
            <a:endParaRPr kumimoji="1" lang="ja-JP" altLang="en-US" sz="1200" dirty="0">
              <a:solidFill>
                <a:srgbClr val="FFC000"/>
              </a:solidFill>
            </a:endParaRPr>
          </a:p>
        </p:txBody>
      </p:sp>
      <p:grpSp>
        <p:nvGrpSpPr>
          <p:cNvPr id="15" name="グループ化 14">
            <a:extLst>
              <a:ext uri="{FF2B5EF4-FFF2-40B4-BE49-F238E27FC236}">
                <a16:creationId xmlns:a16="http://schemas.microsoft.com/office/drawing/2014/main" id="{9D2FAEA6-FF25-E6EF-212D-54B3FCA6BDB8}"/>
              </a:ext>
            </a:extLst>
          </p:cNvPr>
          <p:cNvGrpSpPr/>
          <p:nvPr/>
        </p:nvGrpSpPr>
        <p:grpSpPr>
          <a:xfrm>
            <a:off x="330567" y="4159405"/>
            <a:ext cx="11381642" cy="2554211"/>
            <a:chOff x="330567" y="4159405"/>
            <a:chExt cx="11381642" cy="2554211"/>
          </a:xfrm>
        </p:grpSpPr>
        <p:sp>
          <p:nvSpPr>
            <p:cNvPr id="3" name="四角形: 角を丸くする 2">
              <a:extLst>
                <a:ext uri="{FF2B5EF4-FFF2-40B4-BE49-F238E27FC236}">
                  <a16:creationId xmlns:a16="http://schemas.microsoft.com/office/drawing/2014/main" id="{70F811D7-3877-19A6-F6C5-3C830A8785EE}"/>
                </a:ext>
              </a:extLst>
            </p:cNvPr>
            <p:cNvSpPr/>
            <p:nvPr/>
          </p:nvSpPr>
          <p:spPr>
            <a:xfrm>
              <a:off x="6980663" y="4159405"/>
              <a:ext cx="2196791" cy="89209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B524EAFD-D611-FCD4-648B-09361D223A8D}"/>
                </a:ext>
              </a:extLst>
            </p:cNvPr>
            <p:cNvCxnSpPr>
              <a:cxnSpLocks/>
            </p:cNvCxnSpPr>
            <p:nvPr/>
          </p:nvCxnSpPr>
          <p:spPr>
            <a:xfrm flipV="1">
              <a:off x="6818259" y="5025045"/>
              <a:ext cx="959005" cy="1310884"/>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sp>
          <p:nvSpPr>
            <p:cNvPr id="14" name="テキスト ボックス 13">
              <a:extLst>
                <a:ext uri="{FF2B5EF4-FFF2-40B4-BE49-F238E27FC236}">
                  <a16:creationId xmlns:a16="http://schemas.microsoft.com/office/drawing/2014/main" id="{96C7349A-501B-EE5B-F5E4-D28696CBB565}"/>
                </a:ext>
              </a:extLst>
            </p:cNvPr>
            <p:cNvSpPr txBox="1"/>
            <p:nvPr/>
          </p:nvSpPr>
          <p:spPr>
            <a:xfrm>
              <a:off x="330567" y="6344284"/>
              <a:ext cx="11381642" cy="369332"/>
            </a:xfrm>
            <a:prstGeom prst="rect">
              <a:avLst/>
            </a:prstGeom>
            <a:solidFill>
              <a:schemeClr val="bg1"/>
            </a:solidFill>
            <a:ln>
              <a:solidFill>
                <a:srgbClr val="FF0000"/>
              </a:solidFill>
            </a:ln>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今日はこの重要な</a:t>
              </a:r>
              <a:r>
                <a:rPr kumimoji="1" lang="en-US" altLang="ja-JP" b="1" dirty="0">
                  <a:latin typeface="メイリオ" panose="020B0604030504040204" pitchFamily="50" charset="-128"/>
                  <a:ea typeface="メイリオ" panose="020B0604030504040204" pitchFamily="50" charset="-128"/>
                </a:rPr>
                <a:t>3</a:t>
              </a:r>
              <a:r>
                <a:rPr kumimoji="1" lang="ja-JP" altLang="en-US" b="1" dirty="0">
                  <a:latin typeface="メイリオ" panose="020B0604030504040204" pitchFamily="50" charset="-128"/>
                  <a:ea typeface="メイリオ" panose="020B0604030504040204" pitchFamily="50" charset="-128"/>
                </a:rPr>
                <a:t>つの加速器開発（①超伝導空洞、②陽電子開発、③ナノビーム）についてお話します、</a:t>
              </a:r>
            </a:p>
          </p:txBody>
        </p:sp>
      </p:grpSp>
    </p:spTree>
    <p:extLst>
      <p:ext uri="{BB962C8B-B14F-4D97-AF65-F5344CB8AC3E}">
        <p14:creationId xmlns:p14="http://schemas.microsoft.com/office/powerpoint/2010/main" val="16015600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62F934-D33A-CE1B-D3EF-521F8713450A}"/>
              </a:ext>
            </a:extLst>
          </p:cNvPr>
          <p:cNvSpPr>
            <a:spLocks noGrp="1"/>
          </p:cNvSpPr>
          <p:nvPr>
            <p:ph type="sldNum" sz="quarter" idx="2"/>
          </p:nvPr>
        </p:nvSpPr>
        <p:spPr/>
        <p:txBody>
          <a:bodyPr/>
          <a:lstStyle/>
          <a:p>
            <a:fld id="{86CB4B4D-7CA3-9044-876B-883B54F8677D}" type="slidenum">
              <a:rPr lang="en-US" altLang="ja-JP" smtClean="0"/>
              <a:t>13</a:t>
            </a:fld>
            <a:endParaRPr lang="ja-JP" altLang="en-US"/>
          </a:p>
        </p:txBody>
      </p:sp>
      <p:sp>
        <p:nvSpPr>
          <p:cNvPr id="5" name="テキスト ボックス 4">
            <a:extLst>
              <a:ext uri="{FF2B5EF4-FFF2-40B4-BE49-F238E27FC236}">
                <a16:creationId xmlns:a16="http://schemas.microsoft.com/office/drawing/2014/main" id="{80D65336-DD63-074C-5326-47A789C7F9A9}"/>
              </a:ext>
            </a:extLst>
          </p:cNvPr>
          <p:cNvSpPr txBox="1"/>
          <p:nvPr/>
        </p:nvSpPr>
        <p:spPr>
          <a:xfrm>
            <a:off x="838200" y="1889383"/>
            <a:ext cx="10671576" cy="4832092"/>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2800" dirty="0">
                <a:solidFill>
                  <a:schemeClr val="bg1">
                    <a:lumMod val="75000"/>
                  </a:schemeClr>
                </a:solidFill>
                <a:latin typeface="メイリオ" panose="020B0604030504040204" pitchFamily="50" charset="-128"/>
                <a:ea typeface="メイリオ" panose="020B0604030504040204" pitchFamily="50" charset="-128"/>
              </a:rPr>
              <a:t>ILC</a:t>
            </a:r>
            <a:r>
              <a:rPr kumimoji="1" lang="ja-JP" altLang="en-US" sz="2800" dirty="0">
                <a:solidFill>
                  <a:schemeClr val="bg1">
                    <a:lumMod val="75000"/>
                  </a:schemeClr>
                </a:solidFill>
                <a:latin typeface="メイリオ" panose="020B0604030504040204" pitchFamily="50" charset="-128"/>
                <a:ea typeface="メイリオ" panose="020B0604030504040204" pitchFamily="50" charset="-128"/>
              </a:rPr>
              <a:t>で何を目指しているのか？ </a:t>
            </a:r>
            <a:r>
              <a:rPr kumimoji="1" lang="en-US" altLang="ja-JP" sz="2800" dirty="0">
                <a:solidFill>
                  <a:schemeClr val="bg1">
                    <a:lumMod val="75000"/>
                  </a:schemeClr>
                </a:solidFill>
                <a:latin typeface="メイリオ" panose="020B0604030504040204" pitchFamily="50" charset="-128"/>
                <a:ea typeface="メイリオ" panose="020B0604030504040204" pitchFamily="50" charset="-128"/>
              </a:rPr>
              <a:t>(</a:t>
            </a:r>
            <a:r>
              <a:rPr kumimoji="1" lang="ja-JP" altLang="en-US" sz="2800" dirty="0">
                <a:solidFill>
                  <a:schemeClr val="bg1">
                    <a:lumMod val="75000"/>
                  </a:schemeClr>
                </a:solidFill>
                <a:latin typeface="メイリオ" panose="020B0604030504040204" pitchFamily="50" charset="-128"/>
                <a:ea typeface="メイリオ" panose="020B0604030504040204" pitchFamily="50" charset="-128"/>
              </a:rPr>
              <a:t>新しい物理を切り開く加速器）</a:t>
            </a:r>
            <a:endParaRPr kumimoji="1"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kumimoji="1" lang="en-US" altLang="ja-JP" sz="2800" b="1"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en-US" altLang="ja-JP" sz="2800" dirty="0">
                <a:solidFill>
                  <a:schemeClr val="bg1">
                    <a:lumMod val="75000"/>
                  </a:schemeClr>
                </a:solidFill>
                <a:latin typeface="メイリオ" panose="020B0604030504040204" pitchFamily="50" charset="-128"/>
                <a:ea typeface="メイリオ" panose="020B0604030504040204" pitchFamily="50" charset="-128"/>
              </a:rPr>
              <a:t>ILC</a:t>
            </a:r>
            <a:r>
              <a:rPr lang="ja-JP" altLang="en-US" sz="2800" dirty="0">
                <a:solidFill>
                  <a:schemeClr val="bg1">
                    <a:lumMod val="75000"/>
                  </a:schemeClr>
                </a:solidFill>
                <a:latin typeface="メイリオ" panose="020B0604030504040204" pitchFamily="50" charset="-128"/>
                <a:ea typeface="メイリオ" panose="020B0604030504040204" pitchFamily="50" charset="-128"/>
              </a:rPr>
              <a:t>加速器って何？</a:t>
            </a:r>
            <a:endParaRPr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en-US" altLang="ja-JP" sz="2800" b="1" dirty="0">
                <a:latin typeface="メイリオ" panose="020B0604030504040204" pitchFamily="50" charset="-128"/>
                <a:ea typeface="メイリオ" panose="020B0604030504040204" pitchFamily="50" charset="-128"/>
              </a:rPr>
              <a:t>ILC</a:t>
            </a:r>
            <a:r>
              <a:rPr kumimoji="1" lang="ja-JP" altLang="en-US" sz="2800" b="1" dirty="0">
                <a:latin typeface="メイリオ" panose="020B0604030504040204" pitchFamily="50" charset="-128"/>
                <a:ea typeface="メイリオ" panose="020B0604030504040204" pitchFamily="50" charset="-128"/>
              </a:rPr>
              <a:t>加速器に必要な最先端技術とその開発について</a:t>
            </a:r>
            <a:endParaRPr kumimoji="1" lang="en-US" altLang="ja-JP" sz="2800" b="1" dirty="0">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lang="en-US" altLang="ja-JP" sz="2800" b="1" dirty="0">
                <a:latin typeface="メイリオ" panose="020B0604030504040204" pitchFamily="50" charset="-128"/>
                <a:ea typeface="メイリオ" panose="020B0604030504040204" pitchFamily="50" charset="-128"/>
              </a:rPr>
              <a:t>KEK</a:t>
            </a:r>
            <a:r>
              <a:rPr lang="ja-JP" altLang="en-US" sz="2800" b="1" dirty="0">
                <a:latin typeface="メイリオ" panose="020B0604030504040204" pitchFamily="50" charset="-128"/>
                <a:ea typeface="メイリオ" panose="020B0604030504040204" pitchFamily="50" charset="-128"/>
              </a:rPr>
              <a:t>で取り組んでいる</a:t>
            </a:r>
            <a:r>
              <a:rPr lang="en-US" altLang="ja-JP" sz="2800" b="1" dirty="0">
                <a:latin typeface="メイリオ" panose="020B0604030504040204" pitchFamily="50" charset="-128"/>
                <a:ea typeface="メイリオ" panose="020B0604030504040204" pitchFamily="50" charset="-128"/>
              </a:rPr>
              <a:t>5</a:t>
            </a:r>
            <a:r>
              <a:rPr lang="ja-JP" altLang="en-US" sz="2800" b="1" dirty="0">
                <a:latin typeface="メイリオ" panose="020B0604030504040204" pitchFamily="50" charset="-128"/>
                <a:ea typeface="メイリオ" panose="020B0604030504040204" pitchFamily="50" charset="-128"/>
              </a:rPr>
              <a:t>か年計画での加速器開発現状</a:t>
            </a:r>
            <a:endParaRPr lang="en-US" altLang="ja-JP" sz="2800" b="1" dirty="0">
              <a:latin typeface="メイリオ" panose="020B0604030504040204" pitchFamily="50" charset="-128"/>
              <a:ea typeface="メイリオ" panose="020B0604030504040204" pitchFamily="50" charset="-128"/>
            </a:endParaRPr>
          </a:p>
          <a:p>
            <a:pPr marL="1428750" lvl="2" indent="-514350">
              <a:buFont typeface="+mj-ea"/>
              <a:buAutoNum type="circleNumDbPlain"/>
            </a:pPr>
            <a:r>
              <a:rPr lang="ja-JP" altLang="en-US" sz="2800" b="1" dirty="0">
                <a:latin typeface="メイリオ" panose="020B0604030504040204" pitchFamily="50" charset="-128"/>
                <a:ea typeface="メイリオ" panose="020B0604030504040204" pitchFamily="50" charset="-128"/>
              </a:rPr>
              <a:t>超伝導加速器技術</a:t>
            </a:r>
            <a:endParaRPr lang="en-US" altLang="ja-JP" sz="2800" b="1" dirty="0">
              <a:latin typeface="メイリオ" panose="020B0604030504040204" pitchFamily="50" charset="-128"/>
              <a:ea typeface="メイリオ" panose="020B0604030504040204" pitchFamily="50" charset="-128"/>
            </a:endParaRPr>
          </a:p>
          <a:p>
            <a:pPr marL="1428750" lvl="2" indent="-514350">
              <a:buFont typeface="+mj-ea"/>
              <a:buAutoNum type="circleNumDbPlain"/>
            </a:pPr>
            <a:r>
              <a:rPr lang="ja-JP" altLang="en-US" sz="2800" b="1" dirty="0">
                <a:latin typeface="メイリオ" panose="020B0604030504040204" pitchFamily="50" charset="-128"/>
                <a:ea typeface="メイリオ" panose="020B0604030504040204" pitchFamily="50" charset="-128"/>
              </a:rPr>
              <a:t>陽電子生成技術</a:t>
            </a:r>
            <a:endParaRPr kumimoji="1"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1428750" lvl="2" indent="-514350">
              <a:buFont typeface="+mj-ea"/>
              <a:buAutoNum type="circleNumDbPlain"/>
            </a:pPr>
            <a:r>
              <a:rPr lang="ja-JP" altLang="en-US" sz="2800" b="1" dirty="0">
                <a:latin typeface="メイリオ" panose="020B0604030504040204" pitchFamily="50" charset="-128"/>
                <a:ea typeface="メイリオ" panose="020B0604030504040204" pitchFamily="50" charset="-128"/>
              </a:rPr>
              <a:t>ナノビーム技術</a:t>
            </a:r>
            <a:endParaRPr lang="en-US" altLang="ja-JP" sz="2800" b="1"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sz="2800" dirty="0">
                <a:solidFill>
                  <a:schemeClr val="bg1">
                    <a:lumMod val="75000"/>
                  </a:schemeClr>
                </a:solidFill>
                <a:latin typeface="メイリオ" panose="020B0604030504040204" pitchFamily="50" charset="-128"/>
                <a:ea typeface="メイリオ" panose="020B0604030504040204" pitchFamily="50" charset="-128"/>
              </a:rPr>
              <a:t>まとめ</a:t>
            </a:r>
          </a:p>
        </p:txBody>
      </p:sp>
    </p:spTree>
    <p:extLst>
      <p:ext uri="{BB962C8B-B14F-4D97-AF65-F5344CB8AC3E}">
        <p14:creationId xmlns:p14="http://schemas.microsoft.com/office/powerpoint/2010/main" val="141978721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A94ECD-EFA5-9CC6-0DCE-6781BD4451DC}"/>
              </a:ext>
            </a:extLst>
          </p:cNvPr>
          <p:cNvSpPr>
            <a:spLocks noGrp="1"/>
          </p:cNvSpPr>
          <p:nvPr>
            <p:ph type="title"/>
          </p:nvPr>
        </p:nvSpPr>
        <p:spPr>
          <a:xfrm>
            <a:off x="204763" y="136525"/>
            <a:ext cx="12026900" cy="663575"/>
          </a:xfrm>
          <a:solidFill>
            <a:schemeClr val="bg1"/>
          </a:solidFill>
        </p:spPr>
        <p:txBody>
          <a:bodyPr>
            <a:normAutofit fontScale="90000"/>
          </a:bodyPr>
          <a:lstStyle/>
          <a:p>
            <a:pPr algn="ctr"/>
            <a:r>
              <a:rPr lang="en-US" altLang="ja-JP" sz="3600" dirty="0">
                <a:latin typeface="メイリオ" panose="020B0604030504040204" pitchFamily="50" charset="-128"/>
                <a:ea typeface="メイリオ" panose="020B0604030504040204" pitchFamily="50" charset="-128"/>
              </a:rPr>
              <a:t>2023</a:t>
            </a:r>
            <a:r>
              <a:rPr lang="ja-JP" altLang="en-US" sz="3600" dirty="0">
                <a:latin typeface="メイリオ" panose="020B0604030504040204" pitchFamily="50" charset="-128"/>
                <a:ea typeface="メイリオ" panose="020B0604030504040204" pitchFamily="50" charset="-128"/>
              </a:rPr>
              <a:t>年度から</a:t>
            </a:r>
            <a:r>
              <a:rPr lang="en-US" altLang="ja-JP" sz="3600" dirty="0">
                <a:latin typeface="メイリオ" panose="020B0604030504040204" pitchFamily="50" charset="-128"/>
                <a:ea typeface="メイリオ" panose="020B0604030504040204" pitchFamily="50" charset="-128"/>
              </a:rPr>
              <a:t>5</a:t>
            </a:r>
            <a:r>
              <a:rPr lang="ja-JP" altLang="en-US" sz="3600" dirty="0">
                <a:latin typeface="メイリオ" panose="020B0604030504040204" pitchFamily="50" charset="-128"/>
                <a:ea typeface="メイリオ" panose="020B0604030504040204" pitchFamily="50" charset="-128"/>
              </a:rPr>
              <a:t>年での具体的な</a:t>
            </a:r>
            <a:r>
              <a:rPr lang="en-US" altLang="ja-JP" sz="3600" dirty="0">
                <a:latin typeface="メイリオ" panose="020B0604030504040204" pitchFamily="50" charset="-128"/>
                <a:ea typeface="メイリオ" panose="020B0604030504040204" pitchFamily="50" charset="-128"/>
              </a:rPr>
              <a:t>ILC</a:t>
            </a:r>
            <a:r>
              <a:rPr lang="ja-JP" altLang="en-US" sz="3600" dirty="0">
                <a:latin typeface="メイリオ" panose="020B0604030504040204" pitchFamily="50" charset="-128"/>
                <a:ea typeface="メイリオ" panose="020B0604030504040204" pitchFamily="50" charset="-128"/>
              </a:rPr>
              <a:t>加速器開発目標 </a:t>
            </a:r>
            <a:r>
              <a:rPr lang="en-US" altLang="ja-JP" sz="3600" dirty="0">
                <a:latin typeface="メイリオ" panose="020B0604030504040204" pitchFamily="50" charset="-128"/>
                <a:ea typeface="メイリオ" panose="020B0604030504040204" pitchFamily="50" charset="-128"/>
              </a:rPr>
              <a:t>(WPP</a:t>
            </a:r>
            <a:r>
              <a:rPr lang="ja-JP" altLang="en-US" sz="3600" dirty="0">
                <a:latin typeface="メイリオ" panose="020B0604030504040204" pitchFamily="50" charset="-128"/>
                <a:ea typeface="メイリオ" panose="020B0604030504040204" pitchFamily="50" charset="-128"/>
              </a:rPr>
              <a:t>４つ）</a:t>
            </a:r>
            <a:endParaRPr kumimoji="1" lang="ja-JP" altLang="en-US" sz="3600"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F4C89C83-B7A2-799E-B65E-99EC14230D13}"/>
              </a:ext>
            </a:extLst>
          </p:cNvPr>
          <p:cNvSpPr>
            <a:spLocks noGrp="1"/>
          </p:cNvSpPr>
          <p:nvPr>
            <p:ph type="sldNum" sz="quarter" idx="2"/>
          </p:nvPr>
        </p:nvSpPr>
        <p:spPr/>
        <p:txBody>
          <a:bodyPr/>
          <a:lstStyle/>
          <a:p>
            <a:fld id="{86CB4B4D-7CA3-9044-876B-883B54F8677D}" type="slidenum">
              <a:rPr lang="en-US" altLang="ja-JP" smtClean="0"/>
              <a:t>14</a:t>
            </a:fld>
            <a:endParaRPr lang="ja-JP" altLang="en-US"/>
          </a:p>
        </p:txBody>
      </p:sp>
      <p:pic>
        <p:nvPicPr>
          <p:cNvPr id="4" name="図 3" descr="ダイアグラム&#10;&#10;自動的に生成された説明">
            <a:extLst>
              <a:ext uri="{FF2B5EF4-FFF2-40B4-BE49-F238E27FC236}">
                <a16:creationId xmlns:a16="http://schemas.microsoft.com/office/drawing/2014/main" id="{79A16F3A-C7C7-DAFF-0012-32F123DA2D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362" y="1216626"/>
            <a:ext cx="9932692" cy="5266079"/>
          </a:xfrm>
          <a:prstGeom prst="rect">
            <a:avLst/>
          </a:prstGeom>
        </p:spPr>
      </p:pic>
      <p:sp>
        <p:nvSpPr>
          <p:cNvPr id="11" name="テキスト ボックス 10">
            <a:extLst>
              <a:ext uri="{FF2B5EF4-FFF2-40B4-BE49-F238E27FC236}">
                <a16:creationId xmlns:a16="http://schemas.microsoft.com/office/drawing/2014/main" id="{7B920CAD-9993-0F3F-A8D5-E16A46C68672}"/>
              </a:ext>
            </a:extLst>
          </p:cNvPr>
          <p:cNvSpPr txBox="1"/>
          <p:nvPr/>
        </p:nvSpPr>
        <p:spPr>
          <a:xfrm>
            <a:off x="7704141" y="800100"/>
            <a:ext cx="4319516" cy="1200329"/>
          </a:xfrm>
          <a:prstGeom prst="rect">
            <a:avLst/>
          </a:prstGeom>
          <a:solidFill>
            <a:srgbClr val="FFFF00"/>
          </a:solidFill>
        </p:spPr>
        <p:txBody>
          <a:bodyPr wrap="none" rtlCol="0">
            <a:spAutoFit/>
          </a:bodyPr>
          <a:lstStyle/>
          <a:p>
            <a:r>
              <a:rPr kumimoji="1" lang="en-US" altLang="ja-JP" sz="2400" b="1" dirty="0">
                <a:solidFill>
                  <a:srgbClr val="FF0000"/>
                </a:solidFill>
              </a:rPr>
              <a:t>2023</a:t>
            </a:r>
            <a:r>
              <a:rPr kumimoji="1" lang="ja-JP" altLang="en-US" sz="2400" b="1" dirty="0">
                <a:solidFill>
                  <a:srgbClr val="FF0000"/>
                </a:solidFill>
              </a:rPr>
              <a:t>年度から</a:t>
            </a:r>
            <a:r>
              <a:rPr kumimoji="1" lang="en-US" altLang="ja-JP" sz="2400" b="1" dirty="0">
                <a:solidFill>
                  <a:srgbClr val="FF0000"/>
                </a:solidFill>
              </a:rPr>
              <a:t>5</a:t>
            </a:r>
            <a:r>
              <a:rPr kumimoji="1" lang="ja-JP" altLang="en-US" sz="2400" b="1" dirty="0">
                <a:solidFill>
                  <a:srgbClr val="FF0000"/>
                </a:solidFill>
              </a:rPr>
              <a:t>か年で</a:t>
            </a:r>
            <a:endParaRPr kumimoji="1" lang="en-US" altLang="ja-JP" sz="2400" b="1" dirty="0">
              <a:solidFill>
                <a:srgbClr val="FF0000"/>
              </a:solidFill>
            </a:endParaRPr>
          </a:p>
          <a:p>
            <a:r>
              <a:rPr kumimoji="1" lang="en-US" altLang="ja-JP" sz="2400" b="1" dirty="0">
                <a:solidFill>
                  <a:srgbClr val="FF0000"/>
                </a:solidFill>
              </a:rPr>
              <a:t>KEK</a:t>
            </a:r>
            <a:r>
              <a:rPr kumimoji="1" lang="ja-JP" altLang="en-US" sz="2400" b="1" dirty="0">
                <a:solidFill>
                  <a:srgbClr val="FF0000"/>
                </a:solidFill>
              </a:rPr>
              <a:t>では文科省補助金</a:t>
            </a:r>
            <a:endParaRPr kumimoji="1" lang="en-US" altLang="ja-JP" sz="2400" b="1" dirty="0">
              <a:solidFill>
                <a:srgbClr val="FF0000"/>
              </a:solidFill>
            </a:endParaRPr>
          </a:p>
          <a:p>
            <a:r>
              <a:rPr kumimoji="1" lang="ja-JP" altLang="en-US" sz="2400" b="1" dirty="0">
                <a:solidFill>
                  <a:srgbClr val="FF0000"/>
                </a:solidFill>
              </a:rPr>
              <a:t>（</a:t>
            </a:r>
            <a:r>
              <a:rPr kumimoji="1" lang="en-US" altLang="ja-JP" sz="2400" b="1" dirty="0">
                <a:solidFill>
                  <a:srgbClr val="FF0000"/>
                </a:solidFill>
              </a:rPr>
              <a:t>MEXT-ATD program)</a:t>
            </a:r>
            <a:r>
              <a:rPr kumimoji="1" lang="ja-JP" altLang="en-US" sz="2400" b="1" dirty="0">
                <a:solidFill>
                  <a:srgbClr val="FF0000"/>
                </a:solidFill>
              </a:rPr>
              <a:t>で実施。</a:t>
            </a:r>
          </a:p>
        </p:txBody>
      </p:sp>
      <p:sp>
        <p:nvSpPr>
          <p:cNvPr id="5" name="テキスト ボックス 4">
            <a:extLst>
              <a:ext uri="{FF2B5EF4-FFF2-40B4-BE49-F238E27FC236}">
                <a16:creationId xmlns:a16="http://schemas.microsoft.com/office/drawing/2014/main" id="{4572EC51-7D51-9565-44A8-07BCC1378789}"/>
              </a:ext>
            </a:extLst>
          </p:cNvPr>
          <p:cNvSpPr txBox="1"/>
          <p:nvPr/>
        </p:nvSpPr>
        <p:spPr>
          <a:xfrm>
            <a:off x="8815363" y="2123433"/>
            <a:ext cx="3302507" cy="1200329"/>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目標（空洞単体テスト）</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冷凍機則に則った</a:t>
            </a:r>
            <a:r>
              <a:rPr kumimoji="1" lang="en-US" altLang="ja-JP" dirty="0">
                <a:latin typeface="メイリオ" panose="020B0604030504040204" pitchFamily="50" charset="-128"/>
                <a:ea typeface="メイリオ" panose="020B0604030504040204" pitchFamily="50" charset="-128"/>
              </a:rPr>
              <a:t>9</a:t>
            </a:r>
            <a:r>
              <a:rPr kumimoji="1" lang="ja-JP" altLang="en-US" dirty="0">
                <a:latin typeface="メイリオ" panose="020B0604030504040204" pitchFamily="50" charset="-128"/>
                <a:ea typeface="メイリオ" panose="020B0604030504040204" pitchFamily="50" charset="-128"/>
              </a:rPr>
              <a:t>セル空洞で</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加速勾配：</a:t>
            </a:r>
            <a:r>
              <a:rPr kumimoji="1" lang="en-US" altLang="ja-JP" dirty="0">
                <a:latin typeface="メイリオ" panose="020B0604030504040204" pitchFamily="50" charset="-128"/>
                <a:ea typeface="メイリオ" panose="020B0604030504040204" pitchFamily="50" charset="-128"/>
              </a:rPr>
              <a:t>35MV/m</a:t>
            </a:r>
          </a:p>
          <a:p>
            <a:r>
              <a:rPr kumimoji="1" lang="en-US" altLang="ja-JP" dirty="0">
                <a:latin typeface="メイリオ" panose="020B0604030504040204" pitchFamily="50" charset="-128"/>
                <a:ea typeface="メイリオ" panose="020B0604030504040204" pitchFamily="50" charset="-128"/>
              </a:rPr>
              <a:t>Q</a:t>
            </a:r>
            <a:r>
              <a:rPr kumimoji="1" lang="ja-JP" altLang="en-US" dirty="0">
                <a:latin typeface="メイリオ" panose="020B0604030504040204" pitchFamily="50" charset="-128"/>
                <a:ea typeface="メイリオ" panose="020B0604030504040204" pitchFamily="50" charset="-128"/>
              </a:rPr>
              <a:t>値：</a:t>
            </a:r>
            <a:r>
              <a:rPr kumimoji="1" lang="en-US" altLang="ja-JP" dirty="0">
                <a:latin typeface="メイリオ" panose="020B0604030504040204" pitchFamily="50" charset="-128"/>
                <a:ea typeface="メイリオ" panose="020B0604030504040204" pitchFamily="50" charset="-128"/>
              </a:rPr>
              <a:t>~1x10</a:t>
            </a:r>
            <a:r>
              <a:rPr kumimoji="1" lang="en-US" altLang="ja-JP" baseline="30000" dirty="0">
                <a:latin typeface="メイリオ" panose="020B0604030504040204" pitchFamily="50" charset="-128"/>
                <a:ea typeface="メイリオ" panose="020B0604030504040204" pitchFamily="50" charset="-128"/>
              </a:rPr>
              <a:t>10</a:t>
            </a:r>
            <a:endParaRPr kumimoji="1" lang="ja-JP" altLang="en-US" baseline="30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A586BD4B-F64B-1B9E-405F-845542FA6E0A}"/>
              </a:ext>
            </a:extLst>
          </p:cNvPr>
          <p:cNvSpPr txBox="1"/>
          <p:nvPr/>
        </p:nvSpPr>
        <p:spPr>
          <a:xfrm>
            <a:off x="0" y="2368128"/>
            <a:ext cx="2521844" cy="1200329"/>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目標（モジュール）</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8</a:t>
            </a:r>
            <a:r>
              <a:rPr kumimoji="1" lang="ja-JP" altLang="en-US" dirty="0">
                <a:latin typeface="メイリオ" panose="020B0604030504040204" pitchFamily="50" charset="-128"/>
                <a:ea typeface="メイリオ" panose="020B0604030504040204" pitchFamily="50" charset="-128"/>
              </a:rPr>
              <a:t>空洞入りモジュール</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加速勾配：</a:t>
            </a:r>
            <a:r>
              <a:rPr kumimoji="1" lang="en-US" altLang="ja-JP" dirty="0">
                <a:latin typeface="メイリオ" panose="020B0604030504040204" pitchFamily="50" charset="-128"/>
                <a:ea typeface="メイリオ" panose="020B0604030504040204" pitchFamily="50" charset="-128"/>
              </a:rPr>
              <a:t>31.5MV/m</a:t>
            </a:r>
          </a:p>
          <a:p>
            <a:r>
              <a:rPr kumimoji="1" lang="en-US" altLang="ja-JP" dirty="0">
                <a:latin typeface="メイリオ" panose="020B0604030504040204" pitchFamily="50" charset="-128"/>
                <a:ea typeface="メイリオ" panose="020B0604030504040204" pitchFamily="50" charset="-128"/>
              </a:rPr>
              <a:t>Q</a:t>
            </a:r>
            <a:r>
              <a:rPr kumimoji="1" lang="ja-JP" altLang="en-US" dirty="0">
                <a:latin typeface="メイリオ" panose="020B0604030504040204" pitchFamily="50" charset="-128"/>
                <a:ea typeface="メイリオ" panose="020B0604030504040204" pitchFamily="50" charset="-128"/>
              </a:rPr>
              <a:t>値：</a:t>
            </a:r>
            <a:r>
              <a:rPr kumimoji="1" lang="en-US" altLang="ja-JP" dirty="0">
                <a:latin typeface="メイリオ" panose="020B0604030504040204" pitchFamily="50" charset="-128"/>
                <a:ea typeface="メイリオ" panose="020B0604030504040204" pitchFamily="50" charset="-128"/>
              </a:rPr>
              <a:t>&lt;1x10</a:t>
            </a:r>
            <a:r>
              <a:rPr kumimoji="1" lang="en-US" altLang="ja-JP" baseline="30000" dirty="0">
                <a:latin typeface="メイリオ" panose="020B0604030504040204" pitchFamily="50" charset="-128"/>
                <a:ea typeface="メイリオ" panose="020B0604030504040204" pitchFamily="50" charset="-128"/>
              </a:rPr>
              <a:t>10</a:t>
            </a:r>
            <a:endParaRPr kumimoji="1" lang="ja-JP" altLang="en-US" baseline="300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B93E2617-EAD6-2D8E-DC56-F9DCBC6B2E33}"/>
              </a:ext>
            </a:extLst>
          </p:cNvPr>
          <p:cNvSpPr txBox="1"/>
          <p:nvPr/>
        </p:nvSpPr>
        <p:spPr>
          <a:xfrm>
            <a:off x="9863899" y="5457778"/>
            <a:ext cx="2519792" cy="1107996"/>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目標：</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ATF-FF</a:t>
            </a:r>
            <a:r>
              <a:rPr kumimoji="1" lang="ja-JP" altLang="en-US" dirty="0">
                <a:latin typeface="メイリオ" panose="020B0604030504040204" pitchFamily="50" charset="-128"/>
                <a:ea typeface="メイリオ" panose="020B0604030504040204" pitchFamily="50" charset="-128"/>
              </a:rPr>
              <a:t>で垂直方向</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37nm</a:t>
            </a:r>
            <a:r>
              <a:rPr kumimoji="1" lang="ja-JP" altLang="en-US" dirty="0">
                <a:latin typeface="メイリオ" panose="020B0604030504040204" pitchFamily="50" charset="-128"/>
                <a:ea typeface="メイリオ" panose="020B0604030504040204" pitchFamily="50" charset="-128"/>
              </a:rPr>
              <a:t>を安定に</a:t>
            </a:r>
            <a:r>
              <a:rPr kumimoji="1" lang="en-US" altLang="ja-JP" dirty="0">
                <a:latin typeface="メイリオ" panose="020B0604030504040204" pitchFamily="50" charset="-128"/>
                <a:ea typeface="メイリオ" panose="020B0604030504040204" pitchFamily="50" charset="-128"/>
              </a:rPr>
              <a:t>keep</a:t>
            </a:r>
            <a:r>
              <a:rPr kumimoji="1" lang="ja-JP" altLang="en-US" dirty="0">
                <a:latin typeface="メイリオ" panose="020B0604030504040204" pitchFamily="50" charset="-128"/>
                <a:ea typeface="メイリオ" panose="020B0604030504040204" pitchFamily="50" charset="-128"/>
              </a:rPr>
              <a:t>。</a:t>
            </a:r>
            <a:endParaRPr kumimoji="1" lang="en-US" altLang="ja-JP" dirty="0">
              <a:latin typeface="メイリオ" panose="020B0604030504040204" pitchFamily="50" charset="-128"/>
              <a:ea typeface="メイリオ" panose="020B0604030504040204" pitchFamily="50" charset="-128"/>
            </a:endParaRPr>
          </a:p>
          <a:p>
            <a:endParaRPr kumimoji="1" lang="ja-JP" altLang="en-US" baseline="30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45B8390-66F0-5D0D-CD1D-76636ECA0139}"/>
              </a:ext>
            </a:extLst>
          </p:cNvPr>
          <p:cNvSpPr txBox="1"/>
          <p:nvPr/>
        </p:nvSpPr>
        <p:spPr>
          <a:xfrm>
            <a:off x="281276" y="4499859"/>
            <a:ext cx="1800443" cy="1661993"/>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目標</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SLC</a:t>
            </a:r>
            <a:r>
              <a:rPr kumimoji="1" lang="ja-JP" altLang="en-US" dirty="0">
                <a:latin typeface="メイリオ" panose="020B0604030504040204" pitchFamily="50" charset="-128"/>
                <a:ea typeface="メイリオ" panose="020B0604030504040204" pitchFamily="50" charset="-128"/>
              </a:rPr>
              <a:t>や</a:t>
            </a:r>
            <a:r>
              <a:rPr kumimoji="1" lang="en-US" altLang="ja-JP" dirty="0">
                <a:latin typeface="メイリオ" panose="020B0604030504040204" pitchFamily="50" charset="-128"/>
                <a:ea typeface="メイリオ" panose="020B0604030504040204" pitchFamily="50" charset="-128"/>
              </a:rPr>
              <a:t>S-KEKB</a:t>
            </a:r>
            <a:r>
              <a:rPr kumimoji="1" lang="ja-JP" altLang="en-US" dirty="0">
                <a:latin typeface="メイリオ" panose="020B0604030504040204" pitchFamily="50" charset="-128"/>
                <a:ea typeface="メイリオ" panose="020B0604030504040204" pitchFamily="50" charset="-128"/>
              </a:rPr>
              <a:t>を超える大量の陽電子生成技術確立</a:t>
            </a:r>
            <a:endParaRPr kumimoji="1" lang="en-US" altLang="ja-JP" dirty="0">
              <a:latin typeface="メイリオ" panose="020B0604030504040204" pitchFamily="50" charset="-128"/>
              <a:ea typeface="メイリオ" panose="020B0604030504040204" pitchFamily="50" charset="-128"/>
            </a:endParaRPr>
          </a:p>
          <a:p>
            <a:endParaRPr kumimoji="1" lang="ja-JP" altLang="en-US" baseline="30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AC136B32-FEDD-75EC-BB1F-A3D287298081}"/>
              </a:ext>
            </a:extLst>
          </p:cNvPr>
          <p:cNvSpPr txBox="1"/>
          <p:nvPr/>
        </p:nvSpPr>
        <p:spPr>
          <a:xfrm>
            <a:off x="704106" y="948891"/>
            <a:ext cx="1800493"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超伝導空洞開発</a:t>
            </a:r>
          </a:p>
        </p:txBody>
      </p:sp>
      <p:sp>
        <p:nvSpPr>
          <p:cNvPr id="10" name="テキスト ボックス 9">
            <a:extLst>
              <a:ext uri="{FF2B5EF4-FFF2-40B4-BE49-F238E27FC236}">
                <a16:creationId xmlns:a16="http://schemas.microsoft.com/office/drawing/2014/main" id="{7698C287-E95D-7E7A-84ED-16C024000278}"/>
              </a:ext>
            </a:extLst>
          </p:cNvPr>
          <p:cNvSpPr txBox="1"/>
          <p:nvPr/>
        </p:nvSpPr>
        <p:spPr>
          <a:xfrm>
            <a:off x="344850" y="4130527"/>
            <a:ext cx="1338828"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陽電子開発</a:t>
            </a:r>
          </a:p>
        </p:txBody>
      </p:sp>
      <p:sp>
        <p:nvSpPr>
          <p:cNvPr id="12" name="テキスト ボックス 11">
            <a:extLst>
              <a:ext uri="{FF2B5EF4-FFF2-40B4-BE49-F238E27FC236}">
                <a16:creationId xmlns:a16="http://schemas.microsoft.com/office/drawing/2014/main" id="{1A548F6E-B907-2B43-89A8-B9C3E1C0D170}"/>
              </a:ext>
            </a:extLst>
          </p:cNvPr>
          <p:cNvSpPr txBox="1"/>
          <p:nvPr/>
        </p:nvSpPr>
        <p:spPr>
          <a:xfrm>
            <a:off x="10317377" y="5146189"/>
            <a:ext cx="1800493" cy="369332"/>
          </a:xfrm>
          <a:prstGeom prst="rect">
            <a:avLst/>
          </a:prstGeom>
          <a:noFill/>
        </p:spPr>
        <p:txBody>
          <a:bodyPr wrap="non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ナノビーム開発</a:t>
            </a:r>
          </a:p>
        </p:txBody>
      </p:sp>
    </p:spTree>
    <p:extLst>
      <p:ext uri="{BB962C8B-B14F-4D97-AF65-F5344CB8AC3E}">
        <p14:creationId xmlns:p14="http://schemas.microsoft.com/office/powerpoint/2010/main" val="306155235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タイトル 1"/>
          <p:cNvSpPr>
            <a:spLocks noGrp="1"/>
          </p:cNvSpPr>
          <p:nvPr>
            <p:ph type="title"/>
          </p:nvPr>
        </p:nvSpPr>
        <p:spPr>
          <a:xfrm>
            <a:off x="1894288" y="39628"/>
            <a:ext cx="7210546" cy="339726"/>
          </a:xfrm>
        </p:spPr>
        <p:txBody>
          <a:bodyPr>
            <a:noAutofit/>
          </a:bodyPr>
          <a:lstStyle/>
          <a:p>
            <a:pPr algn="ctr"/>
            <a:r>
              <a:rPr lang="ja-JP" altLang="en-US" sz="2400" dirty="0">
                <a:solidFill>
                  <a:schemeClr val="tx1"/>
                </a:solidFill>
                <a:latin typeface="メイリオ" panose="020B0604030504040204" pitchFamily="50" charset="-128"/>
                <a:ea typeface="メイリオ" panose="020B0604030504040204" pitchFamily="50" charset="-128"/>
              </a:rPr>
              <a:t>①超伝導加速空洞の魅力と</a:t>
            </a:r>
            <a:r>
              <a:rPr lang="en-US" altLang="ja-JP" sz="2400" dirty="0">
                <a:solidFill>
                  <a:schemeClr val="tx1"/>
                </a:solidFill>
                <a:latin typeface="メイリオ" panose="020B0604030504040204" pitchFamily="50" charset="-128"/>
                <a:ea typeface="メイリオ" panose="020B0604030504040204" pitchFamily="50" charset="-128"/>
              </a:rPr>
              <a:t>ILC</a:t>
            </a:r>
            <a:r>
              <a:rPr lang="ja-JP" altLang="en-US" sz="2400" dirty="0">
                <a:solidFill>
                  <a:schemeClr val="tx1"/>
                </a:solidFill>
                <a:latin typeface="メイリオ" panose="020B0604030504040204" pitchFamily="50" charset="-128"/>
                <a:ea typeface="メイリオ" panose="020B0604030504040204" pitchFamily="50" charset="-128"/>
              </a:rPr>
              <a:t>の超伝導空洞開発</a:t>
            </a:r>
            <a:endParaRPr lang="ja-JP" altLang="en-US" sz="2400" dirty="0">
              <a:solidFill>
                <a:schemeClr val="tx1"/>
              </a:solidFill>
            </a:endParaRPr>
          </a:p>
        </p:txBody>
      </p:sp>
      <p:sp>
        <p:nvSpPr>
          <p:cNvPr id="7174" name="スライド番号プレースホルダー 4"/>
          <p:cNvSpPr>
            <a:spLocks noGrp="1"/>
          </p:cNvSpPr>
          <p:nvPr>
            <p:ph type="sldNum" sz="quarter" idx="12"/>
          </p:nvPr>
        </p:nvSpPr>
        <p:spPr>
          <a:xfrm>
            <a:off x="8610600" y="6356350"/>
            <a:ext cx="27432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FontTx/>
              <a:buNone/>
            </a:pPr>
            <a:fld id="{FB38A4CB-0881-4971-A4C8-0AF354B693A7}" type="slidenum">
              <a:rPr lang="ja-JP" altLang="en-US" smtClean="0"/>
              <a:pPr>
                <a:spcBef>
                  <a:spcPct val="0"/>
                </a:spcBef>
                <a:buFontTx/>
                <a:buNone/>
              </a:pPr>
              <a:t>15</a:t>
            </a:fld>
            <a:endParaRPr lang="en-US" altLang="ja-JP" sz="1400">
              <a:latin typeface="メイリオ" panose="020B0604030504040204" pitchFamily="50" charset="-128"/>
              <a:ea typeface="メイリオ" panose="020B0604030504040204" pitchFamily="50" charset="-128"/>
            </a:endParaRPr>
          </a:p>
        </p:txBody>
      </p:sp>
      <p:sp>
        <p:nvSpPr>
          <p:cNvPr id="7183" name="テキスト ボックス 32"/>
          <p:cNvSpPr txBox="1">
            <a:spLocks noChangeArrowheads="1"/>
          </p:cNvSpPr>
          <p:nvPr/>
        </p:nvSpPr>
        <p:spPr bwMode="auto">
          <a:xfrm>
            <a:off x="264732" y="520193"/>
            <a:ext cx="4353740" cy="584775"/>
          </a:xfrm>
          <a:prstGeom prst="rect">
            <a:avLst/>
          </a:prstGeom>
          <a:no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dirty="0">
                <a:latin typeface="メイリオ" panose="020B0604030504040204" pitchFamily="50" charset="-128"/>
                <a:ea typeface="メイリオ" panose="020B0604030504040204" pitchFamily="50" charset="-128"/>
              </a:rPr>
              <a:t>普通の加速空洞は銅でできている。（通常、低加速か、</a:t>
            </a:r>
            <a:r>
              <a:rPr lang="ja-JP" altLang="en-US" sz="1600" b="1" dirty="0">
                <a:latin typeface="メイリオ" panose="020B0604030504040204" pitchFamily="50" charset="-128"/>
                <a:ea typeface="メイリオ" panose="020B0604030504040204" pitchFamily="50" charset="-128"/>
              </a:rPr>
              <a:t>パルス運転</a:t>
            </a:r>
            <a:r>
              <a:rPr lang="ja-JP" altLang="en-US" sz="1600" dirty="0">
                <a:latin typeface="メイリオ" panose="020B0604030504040204" pitchFamily="50" charset="-128"/>
                <a:ea typeface="メイリオ" panose="020B0604030504040204" pitchFamily="50" charset="-128"/>
              </a:rPr>
              <a:t>。）小電流ビーム加速</a:t>
            </a:r>
          </a:p>
        </p:txBody>
      </p:sp>
      <p:grpSp>
        <p:nvGrpSpPr>
          <p:cNvPr id="42" name="グループ化 41"/>
          <p:cNvGrpSpPr>
            <a:grpSpLocks/>
          </p:cNvGrpSpPr>
          <p:nvPr/>
        </p:nvGrpSpPr>
        <p:grpSpPr bwMode="auto">
          <a:xfrm>
            <a:off x="5815659" y="1328243"/>
            <a:ext cx="2733251" cy="1931360"/>
            <a:chOff x="5310621" y="620688"/>
            <a:chExt cx="3720356" cy="2480237"/>
          </a:xfrm>
        </p:grpSpPr>
        <p:pic>
          <p:nvPicPr>
            <p:cNvPr id="7197" name="図 6" descr="20080527Di-006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0621" y="620688"/>
              <a:ext cx="3720356" cy="248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8" name="テキスト ボックス 33"/>
            <p:cNvSpPr txBox="1">
              <a:spLocks noChangeArrowheads="1"/>
            </p:cNvSpPr>
            <p:nvPr/>
          </p:nvSpPr>
          <p:spPr bwMode="auto">
            <a:xfrm>
              <a:off x="5473666" y="702090"/>
              <a:ext cx="1983707" cy="4742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メイリオ" panose="020B0604030504040204" pitchFamily="50" charset="-128"/>
                  <a:ea typeface="メイリオ" panose="020B0604030504040204" pitchFamily="50" charset="-128"/>
                </a:rPr>
                <a:t>超伝導空洞</a:t>
              </a:r>
            </a:p>
          </p:txBody>
        </p:sp>
      </p:grpSp>
      <p:sp>
        <p:nvSpPr>
          <p:cNvPr id="38" name="右矢印 37"/>
          <p:cNvSpPr/>
          <p:nvPr/>
        </p:nvSpPr>
        <p:spPr>
          <a:xfrm>
            <a:off x="4716316" y="1932731"/>
            <a:ext cx="1099343"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0" name="テキスト ボックス 39"/>
          <p:cNvSpPr txBox="1">
            <a:spLocks noChangeArrowheads="1"/>
          </p:cNvSpPr>
          <p:nvPr/>
        </p:nvSpPr>
        <p:spPr bwMode="auto">
          <a:xfrm>
            <a:off x="4844022" y="509732"/>
            <a:ext cx="4827835" cy="830997"/>
          </a:xfrm>
          <a:prstGeom prst="rect">
            <a:avLst/>
          </a:prstGeom>
          <a:no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dirty="0">
                <a:solidFill>
                  <a:srgbClr val="FF0000"/>
                </a:solidFill>
                <a:latin typeface="メイリオ" panose="020B0604030504040204" pitchFamily="50" charset="-128"/>
                <a:ea typeface="メイリオ" panose="020B0604030504040204" pitchFamily="50" charset="-128"/>
              </a:rPr>
              <a:t>抵抗を</a:t>
            </a:r>
            <a:r>
              <a:rPr lang="en-US" altLang="ja-JP" sz="1600" dirty="0">
                <a:solidFill>
                  <a:srgbClr val="FF0000"/>
                </a:solidFill>
                <a:latin typeface="メイリオ" panose="020B0604030504040204" pitchFamily="50" charset="-128"/>
                <a:ea typeface="メイリオ" panose="020B0604030504040204" pitchFamily="50" charset="-128"/>
              </a:rPr>
              <a:t>0</a:t>
            </a:r>
            <a:r>
              <a:rPr lang="ja-JP" altLang="en-US" sz="1600" dirty="0">
                <a:latin typeface="メイリオ" panose="020B0604030504040204" pitchFamily="50" charset="-128"/>
                <a:ea typeface="メイリオ" panose="020B0604030504040204" pitchFamily="50" charset="-128"/>
              </a:rPr>
              <a:t>にすれば</a:t>
            </a:r>
            <a:r>
              <a:rPr lang="ja-JP" altLang="en-US" sz="1600" dirty="0">
                <a:solidFill>
                  <a:srgbClr val="FF0000"/>
                </a:solidFill>
                <a:latin typeface="メイリオ" panose="020B0604030504040204" pitchFamily="50" charset="-128"/>
                <a:ea typeface="メイリオ" panose="020B0604030504040204" pitchFamily="50" charset="-128"/>
              </a:rPr>
              <a:t>空洞内に大きな電場</a:t>
            </a:r>
            <a:r>
              <a:rPr lang="ja-JP" altLang="en-US" sz="1600" dirty="0">
                <a:latin typeface="メイリオ" panose="020B0604030504040204" pitchFamily="50" charset="-128"/>
                <a:ea typeface="メイリオ" panose="020B0604030504040204" pitchFamily="50" charset="-128"/>
              </a:rPr>
              <a:t>を立てることができる。省電力</a:t>
            </a:r>
            <a:endParaRPr lang="en-US" altLang="ja-JP" sz="1600" dirty="0">
              <a:latin typeface="メイリオ" panose="020B0604030504040204" pitchFamily="50" charset="-128"/>
              <a:ea typeface="メイリオ" panose="020B0604030504040204" pitchFamily="50" charset="-128"/>
            </a:endParaRPr>
          </a:p>
          <a:p>
            <a:pPr>
              <a:spcBef>
                <a:spcPct val="0"/>
              </a:spcBef>
              <a:buFontTx/>
              <a:buNone/>
            </a:pPr>
            <a:r>
              <a:rPr lang="ja-JP" altLang="en-US" sz="1600" dirty="0">
                <a:latin typeface="メイリオ" panose="020B0604030504040204" pitchFamily="50" charset="-128"/>
                <a:ea typeface="メイリオ" panose="020B0604030504040204" pitchFamily="50" charset="-128"/>
              </a:rPr>
              <a:t>（</a:t>
            </a:r>
            <a:r>
              <a:rPr lang="ja-JP" altLang="en-US" sz="1600" b="1" dirty="0">
                <a:latin typeface="メイリオ" panose="020B0604030504040204" pitchFamily="50" charset="-128"/>
                <a:ea typeface="メイリオ" panose="020B0604030504040204" pitchFamily="50" charset="-128"/>
              </a:rPr>
              <a:t>大電流で高加速勾配のビーム加速が可能</a:t>
            </a:r>
            <a:r>
              <a:rPr lang="ja-JP" altLang="en-US" sz="1600" dirty="0">
                <a:latin typeface="メイリオ" panose="020B0604030504040204" pitchFamily="50" charset="-128"/>
                <a:ea typeface="メイリオ" panose="020B0604030504040204" pitchFamily="50" charset="-128"/>
              </a:rPr>
              <a:t>）</a:t>
            </a:r>
          </a:p>
        </p:txBody>
      </p:sp>
      <p:sp>
        <p:nvSpPr>
          <p:cNvPr id="7195" name="テキスト ボックス 50"/>
          <p:cNvSpPr txBox="1">
            <a:spLocks noChangeArrowheads="1"/>
          </p:cNvSpPr>
          <p:nvPr/>
        </p:nvSpPr>
        <p:spPr bwMode="auto">
          <a:xfrm>
            <a:off x="7290806" y="2898213"/>
            <a:ext cx="1391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err="1">
                <a:latin typeface="メイリオ" panose="020B0604030504040204" pitchFamily="50" charset="-128"/>
                <a:ea typeface="メイリオ" panose="020B0604030504040204" pitchFamily="50" charset="-128"/>
              </a:rPr>
              <a:t>Nb</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ニオブ</a:t>
            </a:r>
            <a:r>
              <a:rPr lang="en-US" altLang="ja-JP" sz="1800"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p:txBody>
      </p:sp>
      <p:pic>
        <p:nvPicPr>
          <p:cNvPr id="28" name="図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7467" y="1197278"/>
            <a:ext cx="2868619" cy="2151464"/>
          </a:xfrm>
          <a:prstGeom prst="rect">
            <a:avLst/>
          </a:prstGeom>
        </p:spPr>
      </p:pic>
      <p:pic>
        <p:nvPicPr>
          <p:cNvPr id="29" name="図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549" y="2330213"/>
            <a:ext cx="1299634" cy="1040685"/>
          </a:xfrm>
          <a:prstGeom prst="rect">
            <a:avLst/>
          </a:prstGeom>
        </p:spPr>
      </p:pic>
      <p:sp>
        <p:nvSpPr>
          <p:cNvPr id="30" name="テキスト ボックス 50"/>
          <p:cNvSpPr txBox="1">
            <a:spLocks noChangeArrowheads="1"/>
          </p:cNvSpPr>
          <p:nvPr/>
        </p:nvSpPr>
        <p:spPr bwMode="auto">
          <a:xfrm>
            <a:off x="984630" y="1771280"/>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メイリオ" panose="020B0604030504040204" pitchFamily="50" charset="-128"/>
                <a:ea typeface="メイリオ" panose="020B0604030504040204" pitchFamily="50" charset="-128"/>
              </a:rPr>
              <a:t>銅</a:t>
            </a:r>
          </a:p>
        </p:txBody>
      </p:sp>
      <p:pic>
        <p:nvPicPr>
          <p:cNvPr id="31" name="Picture 6" descr="加速空洞.tif                                                   00066969Macintosh HD                   B7472E7A:"/>
          <p:cNvPicPr>
            <a:picLocks noChangeAspect="1" noChangeArrowheads="1"/>
          </p:cNvPicPr>
          <p:nvPr/>
        </p:nvPicPr>
        <p:blipFill>
          <a:blip r:embed="rId6"/>
          <a:srcRect/>
          <a:stretch>
            <a:fillRect/>
          </a:stretch>
        </p:blipFill>
        <p:spPr bwMode="auto">
          <a:xfrm>
            <a:off x="389029" y="3402673"/>
            <a:ext cx="2294708" cy="1657927"/>
          </a:xfrm>
          <a:prstGeom prst="rect">
            <a:avLst/>
          </a:prstGeom>
          <a:noFill/>
          <a:ln w="9525">
            <a:noFill/>
            <a:miter lim="800000"/>
            <a:headEnd/>
            <a:tailEnd/>
          </a:ln>
        </p:spPr>
      </p:pic>
      <p:sp>
        <p:nvSpPr>
          <p:cNvPr id="32" name="テキスト ボックス 21"/>
          <p:cNvSpPr txBox="1">
            <a:spLocks noChangeArrowheads="1"/>
          </p:cNvSpPr>
          <p:nvPr/>
        </p:nvSpPr>
        <p:spPr bwMode="auto">
          <a:xfrm>
            <a:off x="2707905" y="3985257"/>
            <a:ext cx="18742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メイリオ" panose="020B0604030504040204" pitchFamily="50" charset="-128"/>
                <a:ea typeface="メイリオ" panose="020B0604030504040204" pitchFamily="50" charset="-128"/>
              </a:rPr>
              <a:t>E: </a:t>
            </a:r>
            <a:r>
              <a:rPr lang="ja-JP" altLang="en-US" sz="1800" dirty="0">
                <a:latin typeface="メイリオ" panose="020B0604030504040204" pitchFamily="50" charset="-128"/>
                <a:ea typeface="メイリオ" panose="020B0604030504040204" pitchFamily="50" charset="-128"/>
              </a:rPr>
              <a:t>加速電場</a:t>
            </a:r>
            <a:endParaRPr lang="en-US" altLang="ja-JP" sz="1800" dirty="0">
              <a:latin typeface="メイリオ" panose="020B0604030504040204" pitchFamily="50" charset="-128"/>
              <a:ea typeface="メイリオ" panose="020B0604030504040204" pitchFamily="50" charset="-128"/>
            </a:endParaRPr>
          </a:p>
          <a:p>
            <a:pPr>
              <a:spcBef>
                <a:spcPct val="0"/>
              </a:spcBef>
              <a:buFontTx/>
              <a:buNone/>
            </a:pPr>
            <a:r>
              <a:rPr lang="en-US" altLang="ja-JP" sz="1800" dirty="0">
                <a:latin typeface="メイリオ" panose="020B0604030504040204" pitchFamily="50" charset="-128"/>
                <a:ea typeface="メイリオ" panose="020B0604030504040204" pitchFamily="50" charset="-128"/>
              </a:rPr>
              <a:t>B: </a:t>
            </a:r>
            <a:r>
              <a:rPr lang="ja-JP" altLang="en-US" sz="1800" dirty="0">
                <a:latin typeface="メイリオ" panose="020B0604030504040204" pitchFamily="50" charset="-128"/>
                <a:ea typeface="メイリオ" panose="020B0604030504040204" pitchFamily="50" charset="-128"/>
              </a:rPr>
              <a:t>磁場</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壁電流</a:t>
            </a:r>
            <a:r>
              <a:rPr lang="en-US" altLang="ja-JP" sz="1800" dirty="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p:txBody>
      </p:sp>
      <p:sp>
        <p:nvSpPr>
          <p:cNvPr id="33" name="正方形/長方形 32"/>
          <p:cNvSpPr/>
          <p:nvPr/>
        </p:nvSpPr>
        <p:spPr>
          <a:xfrm>
            <a:off x="870037" y="4989332"/>
            <a:ext cx="3190745" cy="923330"/>
          </a:xfrm>
          <a:prstGeom prst="rect">
            <a:avLst/>
          </a:prstGeom>
        </p:spPr>
        <p:txBody>
          <a:bodyPr wrap="square">
            <a:spAutoFit/>
          </a:bodyPr>
          <a:lstStyle/>
          <a:p>
            <a:r>
              <a:rPr lang="ja-JP" altLang="en-US" dirty="0">
                <a:latin typeface="メイリオ" panose="020B0604030504040204" pitchFamily="50" charset="-128"/>
                <a:ea typeface="メイリオ" panose="020B0604030504040204" pitchFamily="50" charset="-128"/>
              </a:rPr>
              <a:t>壁電流が空洞壁でロスする。</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銅では投入パワーの約半分が壁でロス。</a:t>
            </a:r>
            <a:r>
              <a:rPr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連続加速不可</a:t>
            </a:r>
            <a:endParaRPr lang="ja-JP" altLang="en-US" dirty="0">
              <a:solidFill>
                <a:srgbClr val="FF0000"/>
              </a:solidFill>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809DC305-9B15-400B-90FD-4AF6773E4FC3}"/>
              </a:ext>
            </a:extLst>
          </p:cNvPr>
          <p:cNvGrpSpPr/>
          <p:nvPr/>
        </p:nvGrpSpPr>
        <p:grpSpPr>
          <a:xfrm>
            <a:off x="824585" y="3346155"/>
            <a:ext cx="7575232" cy="3002113"/>
            <a:chOff x="-1755305" y="3221535"/>
            <a:chExt cx="8882334" cy="3609170"/>
          </a:xfrm>
        </p:grpSpPr>
        <p:grpSp>
          <p:nvGrpSpPr>
            <p:cNvPr id="47" name="グループ化 46"/>
            <p:cNvGrpSpPr/>
            <p:nvPr/>
          </p:nvGrpSpPr>
          <p:grpSpPr>
            <a:xfrm>
              <a:off x="3047501" y="3968593"/>
              <a:ext cx="3757462" cy="2862112"/>
              <a:chOff x="5985999" y="1689319"/>
              <a:chExt cx="3757462" cy="2862112"/>
            </a:xfrm>
          </p:grpSpPr>
          <p:pic>
            <p:nvPicPr>
              <p:cNvPr id="48" name="図 4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5999" y="1689319"/>
                <a:ext cx="2862112" cy="2862112"/>
              </a:xfrm>
              <a:prstGeom prst="rect">
                <a:avLst/>
              </a:prstGeom>
            </p:spPr>
          </p:pic>
          <p:cxnSp>
            <p:nvCxnSpPr>
              <p:cNvPr id="49" name="直線コネクタ 48"/>
              <p:cNvCxnSpPr/>
              <p:nvPr/>
            </p:nvCxnSpPr>
            <p:spPr>
              <a:xfrm>
                <a:off x="8158852" y="2795590"/>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8157016" y="3025108"/>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8157016" y="2824596"/>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8157016" y="3048198"/>
                <a:ext cx="1584609" cy="10477"/>
              </a:xfrm>
              <a:prstGeom prst="line">
                <a:avLst/>
              </a:prstGeom>
              <a:ln w="28575">
                <a:solidFill>
                  <a:srgbClr val="009900"/>
                </a:solidFill>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a:spLocks noChangeArrowheads="1"/>
            </p:cNvSpPr>
            <p:nvPr/>
          </p:nvSpPr>
          <p:spPr bwMode="auto">
            <a:xfrm>
              <a:off x="4867262" y="3314290"/>
              <a:ext cx="2259767" cy="55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200" dirty="0">
                  <a:solidFill>
                    <a:srgbClr val="FF0000"/>
                  </a:solidFill>
                  <a:latin typeface="メイリオ" panose="020B0604030504040204" pitchFamily="50" charset="-128"/>
                  <a:ea typeface="メイリオ" panose="020B0604030504040204" pitchFamily="50" charset="-128"/>
                </a:rPr>
                <a:t>常伝導空洞によるビーム加速イメージ</a:t>
              </a:r>
            </a:p>
          </p:txBody>
        </p:sp>
        <p:sp>
          <p:nvSpPr>
            <p:cNvPr id="56" name="テキスト ボックス 55"/>
            <p:cNvSpPr txBox="1"/>
            <p:nvPr/>
          </p:nvSpPr>
          <p:spPr>
            <a:xfrm>
              <a:off x="-1755305" y="6358283"/>
              <a:ext cx="8454721" cy="444015"/>
            </a:xfrm>
            <a:prstGeom prst="rect">
              <a:avLst/>
            </a:prstGeom>
            <a:noFill/>
            <a:ln>
              <a:solidFill>
                <a:srgbClr val="FF00FF"/>
              </a:solidFill>
            </a:ln>
          </p:spPr>
          <p:txBody>
            <a:bodyPr wrap="square" rtlCol="0">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省電力で</a:t>
              </a:r>
              <a:r>
                <a:rPr kumimoji="1" lang="en-US" altLang="ja-JP" b="1" dirty="0">
                  <a:solidFill>
                    <a:srgbClr val="FF0000"/>
                  </a:solidFill>
                  <a:latin typeface="メイリオ" panose="020B0604030504040204" pitchFamily="50" charset="-128"/>
                  <a:ea typeface="メイリオ" panose="020B0604030504040204" pitchFamily="50" charset="-128"/>
                </a:rPr>
                <a:t>ILC</a:t>
              </a:r>
              <a:r>
                <a:rPr kumimoji="1" lang="ja-JP" altLang="en-US" b="1" dirty="0">
                  <a:solidFill>
                    <a:srgbClr val="FF0000"/>
                  </a:solidFill>
                  <a:latin typeface="メイリオ" panose="020B0604030504040204" pitchFamily="50" charset="-128"/>
                  <a:ea typeface="メイリオ" panose="020B0604030504040204" pitchFamily="50" charset="-128"/>
                </a:rPr>
                <a:t>に必要な大電流</a:t>
              </a:r>
              <a:r>
                <a:rPr lang="ja-JP" altLang="en-US" b="1" dirty="0">
                  <a:solidFill>
                    <a:srgbClr val="FF0000"/>
                  </a:solidFill>
                  <a:latin typeface="メイリオ" panose="020B0604030504040204" pitchFamily="50" charset="-128"/>
                  <a:ea typeface="メイリオ" panose="020B0604030504040204" pitchFamily="50" charset="-128"/>
                </a:rPr>
                <a:t>で高エネルギーのビームの加速が可能。</a:t>
              </a:r>
              <a:endParaRPr kumimoji="1" lang="ja-JP" altLang="en-US" dirty="0">
                <a:latin typeface="メイリオ" panose="020B0604030504040204" pitchFamily="50" charset="-128"/>
                <a:ea typeface="メイリオ" panose="020B0604030504040204" pitchFamily="50" charset="-128"/>
              </a:endParaRPr>
            </a:p>
          </p:txBody>
        </p:sp>
        <p:sp>
          <p:nvSpPr>
            <p:cNvPr id="57" name="テキスト ボックス 56"/>
            <p:cNvSpPr txBox="1">
              <a:spLocks noChangeArrowheads="1"/>
            </p:cNvSpPr>
            <p:nvPr/>
          </p:nvSpPr>
          <p:spPr bwMode="auto">
            <a:xfrm>
              <a:off x="4629371" y="5600794"/>
              <a:ext cx="2204566" cy="55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200" dirty="0">
                  <a:solidFill>
                    <a:srgbClr val="FF0000"/>
                  </a:solidFill>
                  <a:latin typeface="メイリオ" panose="020B0604030504040204" pitchFamily="50" charset="-128"/>
                  <a:ea typeface="メイリオ" panose="020B0604030504040204" pitchFamily="50" charset="-128"/>
                </a:rPr>
                <a:t>超伝導空洞によるビーム加速イメージ</a:t>
              </a:r>
            </a:p>
          </p:txBody>
        </p:sp>
        <p:grpSp>
          <p:nvGrpSpPr>
            <p:cNvPr id="58" name="グループ化 57"/>
            <p:cNvGrpSpPr/>
            <p:nvPr/>
          </p:nvGrpSpPr>
          <p:grpSpPr>
            <a:xfrm>
              <a:off x="3610799" y="3221535"/>
              <a:ext cx="3117627" cy="1559263"/>
              <a:chOff x="6702575" y="927564"/>
              <a:chExt cx="3117627" cy="1559263"/>
            </a:xfrm>
          </p:grpSpPr>
          <p:grpSp>
            <p:nvGrpSpPr>
              <p:cNvPr id="59" name="グループ化 58"/>
              <p:cNvGrpSpPr/>
              <p:nvPr/>
            </p:nvGrpSpPr>
            <p:grpSpPr>
              <a:xfrm>
                <a:off x="6702575" y="927564"/>
                <a:ext cx="2318849" cy="1559263"/>
                <a:chOff x="6111448" y="905865"/>
                <a:chExt cx="2318849" cy="1559263"/>
              </a:xfrm>
            </p:grpSpPr>
            <p:pic>
              <p:nvPicPr>
                <p:cNvPr id="62" name="図 6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1448" y="905865"/>
                  <a:ext cx="1935865" cy="1559263"/>
                </a:xfrm>
                <a:prstGeom prst="rect">
                  <a:avLst/>
                </a:prstGeom>
              </p:spPr>
            </p:pic>
            <p:sp>
              <p:nvSpPr>
                <p:cNvPr id="63" name="楕円 62"/>
                <p:cNvSpPr/>
                <p:nvPr/>
              </p:nvSpPr>
              <p:spPr>
                <a:xfrm>
                  <a:off x="8273142" y="1672488"/>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60" name="楕円 59"/>
              <p:cNvSpPr/>
              <p:nvPr/>
            </p:nvSpPr>
            <p:spPr>
              <a:xfrm>
                <a:off x="9278272" y="1723705"/>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1" name="楕円 60"/>
              <p:cNvSpPr/>
              <p:nvPr/>
            </p:nvSpPr>
            <p:spPr>
              <a:xfrm>
                <a:off x="9663047" y="1755869"/>
                <a:ext cx="157155" cy="8599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sp>
        <p:nvSpPr>
          <p:cNvPr id="36" name="テキスト ボックス 35"/>
          <p:cNvSpPr txBox="1"/>
          <p:nvPr/>
        </p:nvSpPr>
        <p:spPr>
          <a:xfrm>
            <a:off x="8682534" y="5856106"/>
            <a:ext cx="3032074" cy="584775"/>
          </a:xfrm>
          <a:prstGeom prst="rect">
            <a:avLst/>
          </a:prstGeom>
          <a:noFill/>
        </p:spPr>
        <p:txBody>
          <a:bodyPr wrap="square" rtlCol="0">
            <a:spAutoFit/>
          </a:bodyPr>
          <a:lstStyle/>
          <a:p>
            <a:r>
              <a:rPr lang="en-US" altLang="ja-JP" sz="1600" b="1" dirty="0">
                <a:solidFill>
                  <a:srgbClr val="FF0000"/>
                </a:solidFill>
                <a:latin typeface="メイリオ" panose="020B0604030504040204" pitchFamily="50" charset="-128"/>
                <a:ea typeface="メイリオ" panose="020B0604030504040204" pitchFamily="50" charset="-128"/>
              </a:rPr>
              <a:t>KEK</a:t>
            </a:r>
            <a:r>
              <a:rPr lang="ja-JP" altLang="en-US" sz="1600" b="1" dirty="0">
                <a:solidFill>
                  <a:srgbClr val="FF0000"/>
                </a:solidFill>
                <a:latin typeface="メイリオ" panose="020B0604030504040204" pitchFamily="50" charset="-128"/>
                <a:ea typeface="メイリオ" panose="020B0604030504040204" pitchFamily="50" charset="-128"/>
              </a:rPr>
              <a:t>では</a:t>
            </a:r>
            <a:r>
              <a:rPr lang="en-US" altLang="ja-JP" sz="1600" b="1" dirty="0">
                <a:solidFill>
                  <a:srgbClr val="FF0000"/>
                </a:solidFill>
                <a:latin typeface="メイリオ" panose="020B0604030504040204" pitchFamily="50" charset="-128"/>
                <a:ea typeface="メイリオ" panose="020B0604030504040204" pitchFamily="50" charset="-128"/>
              </a:rPr>
              <a:t>STF</a:t>
            </a:r>
            <a:r>
              <a:rPr lang="ja-JP" altLang="en-US" sz="1600" b="1" dirty="0">
                <a:solidFill>
                  <a:srgbClr val="FF0000"/>
                </a:solidFill>
                <a:latin typeface="メイリオ" panose="020B0604030504040204" pitchFamily="50" charset="-128"/>
                <a:ea typeface="メイリオ" panose="020B0604030504040204" pitchFamily="50" charset="-128"/>
              </a:rPr>
              <a:t>を中心に</a:t>
            </a:r>
            <a:r>
              <a:rPr lang="en-US" altLang="ja-JP" sz="1600" b="1" dirty="0">
                <a:solidFill>
                  <a:srgbClr val="FF0000"/>
                </a:solidFill>
                <a:latin typeface="メイリオ" panose="020B0604030504040204" pitchFamily="50" charset="-128"/>
                <a:ea typeface="メイリオ" panose="020B0604030504040204" pitchFamily="50" charset="-128"/>
              </a:rPr>
              <a:t>ILC</a:t>
            </a:r>
            <a:r>
              <a:rPr lang="ja-JP" altLang="en-US" sz="1600" b="1" dirty="0">
                <a:solidFill>
                  <a:srgbClr val="FF0000"/>
                </a:solidFill>
                <a:latin typeface="メイリオ" panose="020B0604030504040204" pitchFamily="50" charset="-128"/>
                <a:ea typeface="メイリオ" panose="020B0604030504040204" pitchFamily="50" charset="-128"/>
              </a:rPr>
              <a:t>の超伝導空洞開発を行っている。</a:t>
            </a:r>
            <a:endParaRPr kumimoji="1" lang="ja-JP" altLang="en-US" sz="1600" b="1" u="sng" dirty="0">
              <a:latin typeface="メイリオ" panose="020B0604030504040204" pitchFamily="50" charset="-128"/>
              <a:ea typeface="メイリオ" panose="020B0604030504040204" pitchFamily="50" charset="-128"/>
            </a:endParaRPr>
          </a:p>
        </p:txBody>
      </p:sp>
      <p:cxnSp>
        <p:nvCxnSpPr>
          <p:cNvPr id="5" name="直線矢印コネクタ 4">
            <a:extLst>
              <a:ext uri="{FF2B5EF4-FFF2-40B4-BE49-F238E27FC236}">
                <a16:creationId xmlns:a16="http://schemas.microsoft.com/office/drawing/2014/main" id="{E2F87D9B-4CFE-4DB2-80C1-EC6B5D7A7CFB}"/>
              </a:ext>
            </a:extLst>
          </p:cNvPr>
          <p:cNvCxnSpPr/>
          <p:nvPr/>
        </p:nvCxnSpPr>
        <p:spPr>
          <a:xfrm flipV="1">
            <a:off x="5807308" y="2792149"/>
            <a:ext cx="692002" cy="441759"/>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9" name="テキスト ボックス 8">
            <a:extLst>
              <a:ext uri="{FF2B5EF4-FFF2-40B4-BE49-F238E27FC236}">
                <a16:creationId xmlns:a16="http://schemas.microsoft.com/office/drawing/2014/main" id="{6CC7B4E6-10B5-40A6-8921-15B5317C0CD7}"/>
              </a:ext>
            </a:extLst>
          </p:cNvPr>
          <p:cNvSpPr txBox="1"/>
          <p:nvPr/>
        </p:nvSpPr>
        <p:spPr>
          <a:xfrm>
            <a:off x="4903387" y="2672764"/>
            <a:ext cx="1107996" cy="369332"/>
          </a:xfrm>
          <a:prstGeom prst="rect">
            <a:avLst/>
          </a:prstGeom>
          <a:no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荷電粒子</a:t>
            </a:r>
          </a:p>
        </p:txBody>
      </p:sp>
      <p:cxnSp>
        <p:nvCxnSpPr>
          <p:cNvPr id="41" name="直線矢印コネクタ 40">
            <a:extLst>
              <a:ext uri="{FF2B5EF4-FFF2-40B4-BE49-F238E27FC236}">
                <a16:creationId xmlns:a16="http://schemas.microsoft.com/office/drawing/2014/main" id="{E0A1D9EF-EFD7-4015-B762-AD3D50497F83}"/>
              </a:ext>
            </a:extLst>
          </p:cNvPr>
          <p:cNvCxnSpPr/>
          <p:nvPr/>
        </p:nvCxnSpPr>
        <p:spPr>
          <a:xfrm>
            <a:off x="1019744" y="1697989"/>
            <a:ext cx="860986" cy="196592"/>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4" name="テキスト ボックス 43">
            <a:extLst>
              <a:ext uri="{FF2B5EF4-FFF2-40B4-BE49-F238E27FC236}">
                <a16:creationId xmlns:a16="http://schemas.microsoft.com/office/drawing/2014/main" id="{C4B1B9B0-5B07-4867-8A4E-EDF521226E09}"/>
              </a:ext>
            </a:extLst>
          </p:cNvPr>
          <p:cNvSpPr txBox="1"/>
          <p:nvPr/>
        </p:nvSpPr>
        <p:spPr>
          <a:xfrm>
            <a:off x="389029" y="1313950"/>
            <a:ext cx="1107996" cy="369332"/>
          </a:xfrm>
          <a:prstGeom prst="rect">
            <a:avLst/>
          </a:prstGeom>
          <a:no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荷電粒子</a:t>
            </a:r>
          </a:p>
        </p:txBody>
      </p:sp>
      <p:sp>
        <p:nvSpPr>
          <p:cNvPr id="2" name="テキスト ボックス 33">
            <a:extLst>
              <a:ext uri="{FF2B5EF4-FFF2-40B4-BE49-F238E27FC236}">
                <a16:creationId xmlns:a16="http://schemas.microsoft.com/office/drawing/2014/main" id="{E2682062-D96A-D4DD-3DB4-8F7F2AEDD827}"/>
              </a:ext>
            </a:extLst>
          </p:cNvPr>
          <p:cNvSpPr txBox="1">
            <a:spLocks noChangeArrowheads="1"/>
          </p:cNvSpPr>
          <p:nvPr/>
        </p:nvSpPr>
        <p:spPr bwMode="auto">
          <a:xfrm>
            <a:off x="1774482" y="1282851"/>
            <a:ext cx="1431969" cy="369332"/>
          </a:xfrm>
          <a:prstGeom prst="rect">
            <a:avLst/>
          </a:prstGeom>
          <a:solidFill>
            <a:schemeClr val="bg1"/>
          </a:solidFill>
          <a:ln>
            <a:noFill/>
          </a:ln>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メイリオ" panose="020B0604030504040204" pitchFamily="50" charset="-128"/>
                <a:ea typeface="メイリオ" panose="020B0604030504040204" pitchFamily="50" charset="-128"/>
              </a:rPr>
              <a:t>常伝導空洞</a:t>
            </a:r>
          </a:p>
        </p:txBody>
      </p:sp>
      <p:pic>
        <p:nvPicPr>
          <p:cNvPr id="8" name="図 1">
            <a:extLst>
              <a:ext uri="{FF2B5EF4-FFF2-40B4-BE49-F238E27FC236}">
                <a16:creationId xmlns:a16="http://schemas.microsoft.com/office/drawing/2014/main" id="{3AD2596D-CBEE-9365-944F-73574495CEAC}"/>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379326" y="220447"/>
            <a:ext cx="2655888"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45">
            <a:extLst>
              <a:ext uri="{FF2B5EF4-FFF2-40B4-BE49-F238E27FC236}">
                <a16:creationId xmlns:a16="http://schemas.microsoft.com/office/drawing/2014/main" id="{461C3FF0-498F-D862-BFE9-2149428A8F3A}"/>
              </a:ext>
            </a:extLst>
          </p:cNvPr>
          <p:cNvSpPr/>
          <p:nvPr/>
        </p:nvSpPr>
        <p:spPr>
          <a:xfrm>
            <a:off x="10810926" y="1424235"/>
            <a:ext cx="192087" cy="296862"/>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2" name="直線矢印コネクタ 11">
            <a:extLst>
              <a:ext uri="{FF2B5EF4-FFF2-40B4-BE49-F238E27FC236}">
                <a16:creationId xmlns:a16="http://schemas.microsoft.com/office/drawing/2014/main" id="{FA765C36-05C1-5189-FE44-40BD1D19EA50}"/>
              </a:ext>
            </a:extLst>
          </p:cNvPr>
          <p:cNvCxnSpPr/>
          <p:nvPr/>
        </p:nvCxnSpPr>
        <p:spPr>
          <a:xfrm flipH="1">
            <a:off x="10910938" y="1252908"/>
            <a:ext cx="379413" cy="187203"/>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54">
            <a:extLst>
              <a:ext uri="{FF2B5EF4-FFF2-40B4-BE49-F238E27FC236}">
                <a16:creationId xmlns:a16="http://schemas.microsoft.com/office/drawing/2014/main" id="{5FDC97FD-1F03-0D84-0C23-DBB6DA47741F}"/>
              </a:ext>
            </a:extLst>
          </p:cNvPr>
          <p:cNvSpPr txBox="1">
            <a:spLocks noChangeArrowheads="1"/>
          </p:cNvSpPr>
          <p:nvPr/>
        </p:nvSpPr>
        <p:spPr bwMode="auto">
          <a:xfrm>
            <a:off x="11033039" y="975095"/>
            <a:ext cx="476250" cy="277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a:solidFill>
                  <a:srgbClr val="0000FF"/>
                </a:solidFill>
                <a:latin typeface="メイリオ" panose="020B0604030504040204" pitchFamily="50" charset="-128"/>
                <a:ea typeface="メイリオ" panose="020B0604030504040204" pitchFamily="50" charset="-128"/>
              </a:rPr>
              <a:t>STF</a:t>
            </a:r>
            <a:endParaRPr lang="ja-JP" altLang="en-US" sz="1200">
              <a:solidFill>
                <a:srgbClr val="0000FF"/>
              </a:solidFill>
              <a:latin typeface="メイリオ" panose="020B0604030504040204" pitchFamily="50" charset="-128"/>
              <a:ea typeface="メイリオ" panose="020B0604030504040204" pitchFamily="50" charset="-128"/>
            </a:endParaRPr>
          </a:p>
        </p:txBody>
      </p:sp>
      <p:sp>
        <p:nvSpPr>
          <p:cNvPr id="16" name="角丸四角形 51">
            <a:extLst>
              <a:ext uri="{FF2B5EF4-FFF2-40B4-BE49-F238E27FC236}">
                <a16:creationId xmlns:a16="http://schemas.microsoft.com/office/drawing/2014/main" id="{30515562-79F9-6AA3-5315-D529B2EE49D4}"/>
              </a:ext>
            </a:extLst>
          </p:cNvPr>
          <p:cNvSpPr/>
          <p:nvPr/>
        </p:nvSpPr>
        <p:spPr>
          <a:xfrm>
            <a:off x="10906038" y="2339494"/>
            <a:ext cx="264320" cy="177860"/>
          </a:xfrm>
          <a:prstGeom prst="round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id="{09032EF1-99BE-5C4D-33AD-CC888B8AF952}"/>
              </a:ext>
            </a:extLst>
          </p:cNvPr>
          <p:cNvCxnSpPr/>
          <p:nvPr/>
        </p:nvCxnSpPr>
        <p:spPr>
          <a:xfrm flipV="1">
            <a:off x="10954457" y="2569742"/>
            <a:ext cx="78582" cy="305206"/>
          </a:xfrm>
          <a:prstGeom prst="straightConnector1">
            <a:avLst/>
          </a:prstGeom>
          <a:ln w="28575">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57">
            <a:extLst>
              <a:ext uri="{FF2B5EF4-FFF2-40B4-BE49-F238E27FC236}">
                <a16:creationId xmlns:a16="http://schemas.microsoft.com/office/drawing/2014/main" id="{CA17827F-4C0B-D299-2DD8-8C712FEBDF89}"/>
              </a:ext>
            </a:extLst>
          </p:cNvPr>
          <p:cNvSpPr txBox="1">
            <a:spLocks noChangeArrowheads="1"/>
          </p:cNvSpPr>
          <p:nvPr/>
        </p:nvSpPr>
        <p:spPr bwMode="auto">
          <a:xfrm>
            <a:off x="10700307" y="2916630"/>
            <a:ext cx="465192"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a:solidFill>
                  <a:srgbClr val="FF9900"/>
                </a:solidFill>
                <a:latin typeface="メイリオ" panose="020B0604030504040204" pitchFamily="50" charset="-128"/>
                <a:ea typeface="メイリオ" panose="020B0604030504040204" pitchFamily="50" charset="-128"/>
              </a:rPr>
              <a:t>CFF</a:t>
            </a:r>
            <a:endParaRPr lang="ja-JP" altLang="en-US" sz="1200" dirty="0">
              <a:solidFill>
                <a:srgbClr val="FF9900"/>
              </a:solidFill>
              <a:latin typeface="メイリオ" panose="020B0604030504040204" pitchFamily="50" charset="-128"/>
              <a:ea typeface="メイリオ" panose="020B0604030504040204" pitchFamily="50" charset="-128"/>
            </a:endParaRPr>
          </a:p>
        </p:txBody>
      </p:sp>
      <p:pic>
        <p:nvPicPr>
          <p:cNvPr id="21" name="図 20">
            <a:extLst>
              <a:ext uri="{FF2B5EF4-FFF2-40B4-BE49-F238E27FC236}">
                <a16:creationId xmlns:a16="http://schemas.microsoft.com/office/drawing/2014/main" id="{A89FAD0C-D97C-E5AB-CBEB-770FC1617D9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614397" y="4216193"/>
            <a:ext cx="1399298" cy="1049473"/>
          </a:xfrm>
          <a:prstGeom prst="rect">
            <a:avLst/>
          </a:prstGeom>
        </p:spPr>
      </p:pic>
      <p:sp>
        <p:nvSpPr>
          <p:cNvPr id="22" name="テキスト ボックス 21">
            <a:extLst>
              <a:ext uri="{FF2B5EF4-FFF2-40B4-BE49-F238E27FC236}">
                <a16:creationId xmlns:a16="http://schemas.microsoft.com/office/drawing/2014/main" id="{1BFAC828-B54B-D743-CD5D-4809F4226F6C}"/>
              </a:ext>
            </a:extLst>
          </p:cNvPr>
          <p:cNvSpPr txBox="1"/>
          <p:nvPr/>
        </p:nvSpPr>
        <p:spPr>
          <a:xfrm>
            <a:off x="10261009" y="5296531"/>
            <a:ext cx="1971734" cy="584775"/>
          </a:xfrm>
          <a:prstGeom prst="rect">
            <a:avLst/>
          </a:prstGeom>
          <a:noFill/>
        </p:spPr>
        <p:txBody>
          <a:bodyPr wrap="square" rtlCol="0">
            <a:spAutoFit/>
          </a:bodyPr>
          <a:lstStyle/>
          <a:p>
            <a:pPr algn="ctr"/>
            <a:r>
              <a:rPr kumimoji="1" lang="en-US" altLang="ja-JP" sz="1600" dirty="0">
                <a:latin typeface="メイリオ" panose="020B0604030504040204" pitchFamily="50" charset="-128"/>
                <a:ea typeface="メイリオ" panose="020B0604030504040204" pitchFamily="50" charset="-128"/>
              </a:rPr>
              <a:t>STF</a:t>
            </a:r>
            <a:r>
              <a:rPr kumimoji="1" lang="ja-JP" altLang="en-US" sz="1600" dirty="0">
                <a:latin typeface="メイリオ" panose="020B0604030504040204" pitchFamily="50" charset="-128"/>
                <a:ea typeface="メイリオ" panose="020B0604030504040204" pitchFamily="50" charset="-128"/>
              </a:rPr>
              <a:t> </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超伝導空洞開発</a:t>
            </a:r>
          </a:p>
        </p:txBody>
      </p:sp>
      <p:sp>
        <p:nvSpPr>
          <p:cNvPr id="23" name="テキスト ボックス 22">
            <a:extLst>
              <a:ext uri="{FF2B5EF4-FFF2-40B4-BE49-F238E27FC236}">
                <a16:creationId xmlns:a16="http://schemas.microsoft.com/office/drawing/2014/main" id="{5E836789-BD03-76F3-D116-A2A4D7B0F601}"/>
              </a:ext>
            </a:extLst>
          </p:cNvPr>
          <p:cNvSpPr txBox="1"/>
          <p:nvPr/>
        </p:nvSpPr>
        <p:spPr>
          <a:xfrm>
            <a:off x="9095736" y="5282284"/>
            <a:ext cx="1005403" cy="584775"/>
          </a:xfrm>
          <a:prstGeom prst="rect">
            <a:avLst/>
          </a:prstGeom>
          <a:noFill/>
        </p:spPr>
        <p:txBody>
          <a:bodyPr wrap="none" rtlCol="0">
            <a:spAutoFit/>
          </a:bodyPr>
          <a:lstStyle/>
          <a:p>
            <a:pPr algn="ctr"/>
            <a:r>
              <a:rPr lang="en-US" altLang="ja-JP" sz="1600" dirty="0">
                <a:latin typeface="メイリオ" panose="020B0604030504040204" pitchFamily="50" charset="-128"/>
                <a:ea typeface="メイリオ" panose="020B0604030504040204" pitchFamily="50" charset="-128"/>
              </a:rPr>
              <a:t>CFF</a:t>
            </a:r>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gn="ctr"/>
            <a:r>
              <a:rPr lang="ja-JP" altLang="en-US" sz="1600" dirty="0">
                <a:latin typeface="メイリオ" panose="020B0604030504040204" pitchFamily="50" charset="-128"/>
                <a:ea typeface="メイリオ" panose="020B0604030504040204" pitchFamily="50" charset="-128"/>
              </a:rPr>
              <a:t>空洞製作</a:t>
            </a:r>
            <a:endParaRPr lang="en-US" altLang="ja-JP" sz="1600" dirty="0">
              <a:latin typeface="メイリオ" panose="020B0604030504040204" pitchFamily="50" charset="-128"/>
              <a:ea typeface="メイリオ" panose="020B0604030504040204" pitchFamily="50" charset="-128"/>
            </a:endParaRPr>
          </a:p>
        </p:txBody>
      </p:sp>
      <p:pic>
        <p:nvPicPr>
          <p:cNvPr id="24" name="Picture 16" descr="DSC04920">
            <a:extLst>
              <a:ext uri="{FF2B5EF4-FFF2-40B4-BE49-F238E27FC236}">
                <a16:creationId xmlns:a16="http://schemas.microsoft.com/office/drawing/2014/main" id="{17F6EE41-C781-0B57-0002-23C3B7A7B18F}"/>
              </a:ext>
            </a:extLst>
          </p:cNvPr>
          <p:cNvPicPr>
            <a:picLocks noChangeAspect="1" noChangeArrowheads="1"/>
          </p:cNvPicPr>
          <p:nvPr/>
        </p:nvPicPr>
        <p:blipFill rotWithShape="1">
          <a:blip r:embed="rId11" cstate="print">
            <a:extLst>
              <a:ext uri="{28A0092B-C50C-407E-A947-70E740481C1C}">
                <a14:useLocalDpi xmlns:a14="http://schemas.microsoft.com/office/drawing/2010/main"/>
              </a:ext>
            </a:extLst>
          </a:blip>
          <a:srcRect/>
          <a:stretch/>
        </p:blipFill>
        <p:spPr bwMode="auto">
          <a:xfrm>
            <a:off x="8742486" y="4252260"/>
            <a:ext cx="1459843" cy="1003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 name="テキスト ボックス 24">
            <a:extLst>
              <a:ext uri="{FF2B5EF4-FFF2-40B4-BE49-F238E27FC236}">
                <a16:creationId xmlns:a16="http://schemas.microsoft.com/office/drawing/2014/main" id="{1E7C1AB7-E874-388A-F1E8-AB5C2DF14451}"/>
              </a:ext>
            </a:extLst>
          </p:cNvPr>
          <p:cNvSpPr txBox="1"/>
          <p:nvPr/>
        </p:nvSpPr>
        <p:spPr>
          <a:xfrm>
            <a:off x="10349783" y="25110"/>
            <a:ext cx="1340432"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KEK</a:t>
            </a:r>
            <a:r>
              <a:rPr lang="ja-JP" altLang="en-US" dirty="0">
                <a:latin typeface="メイリオ" panose="020B0604030504040204" pitchFamily="50" charset="-128"/>
                <a:ea typeface="メイリオ" panose="020B0604030504040204" pitchFamily="50" charset="-128"/>
              </a:rPr>
              <a:t>鳥観図</a:t>
            </a:r>
            <a:endParaRPr kumimoji="1" lang="ja-JP" altLang="en-US" dirty="0">
              <a:latin typeface="メイリオ" panose="020B0604030504040204" pitchFamily="50" charset="-128"/>
              <a:ea typeface="メイリオ" panose="020B0604030504040204" pitchFamily="50" charset="-128"/>
            </a:endParaRPr>
          </a:p>
        </p:txBody>
      </p:sp>
      <p:sp>
        <p:nvSpPr>
          <p:cNvPr id="27" name="思考の吹き出し: 雲形 26">
            <a:extLst>
              <a:ext uri="{FF2B5EF4-FFF2-40B4-BE49-F238E27FC236}">
                <a16:creationId xmlns:a16="http://schemas.microsoft.com/office/drawing/2014/main" id="{C104FEAD-8520-FFC5-2A88-4DB89A5A0CB5}"/>
              </a:ext>
            </a:extLst>
          </p:cNvPr>
          <p:cNvSpPr/>
          <p:nvPr/>
        </p:nvSpPr>
        <p:spPr>
          <a:xfrm rot="11536591">
            <a:off x="8628896" y="2465448"/>
            <a:ext cx="1759607" cy="1401670"/>
          </a:xfrm>
          <a:prstGeom prst="cloudCallout">
            <a:avLst>
              <a:gd name="adj1" fmla="val -28070"/>
              <a:gd name="adj2" fmla="val 89991"/>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FA2A0A59-ED8A-8629-744B-6CD45F375F82}"/>
              </a:ext>
            </a:extLst>
          </p:cNvPr>
          <p:cNvSpPr txBox="1"/>
          <p:nvPr/>
        </p:nvSpPr>
        <p:spPr>
          <a:xfrm>
            <a:off x="8818561" y="3008648"/>
            <a:ext cx="1442448" cy="738664"/>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新しい超伝導材料の空洞開発もやってるよ！</a:t>
            </a:r>
            <a:endParaRPr kumimoji="1" lang="ja-JP" altLang="en-US" sz="14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339F6F5B-3197-FB2C-9F2F-939A807D10A2}"/>
              </a:ext>
            </a:extLst>
          </p:cNvPr>
          <p:cNvSpPr txBox="1"/>
          <p:nvPr/>
        </p:nvSpPr>
        <p:spPr>
          <a:xfrm>
            <a:off x="306074" y="6372755"/>
            <a:ext cx="11927268" cy="369332"/>
          </a:xfrm>
          <a:prstGeom prst="rect">
            <a:avLst/>
          </a:prstGeom>
          <a:solidFill>
            <a:schemeClr val="bg1"/>
          </a:solidFill>
          <a:ln>
            <a:noFill/>
          </a:ln>
        </p:spPr>
        <p:txBody>
          <a:bodyPr wrap="square" rtlCol="0">
            <a:spAutoFit/>
          </a:bodyPr>
          <a:lstStyle/>
          <a:p>
            <a:pPr>
              <a:spcBef>
                <a:spcPct val="0"/>
              </a:spcBef>
              <a:buFontTx/>
              <a:buNone/>
            </a:pPr>
            <a:r>
              <a:rPr lang="ja-JP" altLang="en-US" sz="1800" b="1" u="sng" dirty="0">
                <a:latin typeface="メイリオ" panose="020B0604030504040204" pitchFamily="50" charset="-128"/>
                <a:ea typeface="メイリオ" panose="020B0604030504040204" pitchFamily="50" charset="-128"/>
              </a:rPr>
              <a:t>超伝導空洞加速器（技術）開発</a:t>
            </a:r>
            <a:r>
              <a:rPr lang="ja-JP" altLang="en-US" b="1" u="sng" dirty="0">
                <a:latin typeface="メイリオ" panose="020B0604030504040204" pitchFamily="50" charset="-128"/>
                <a:ea typeface="メイリオ" panose="020B0604030504040204" pitchFamily="50" charset="-128"/>
              </a:rPr>
              <a:t>は現在、世界的にも開発が盛んで</a:t>
            </a:r>
            <a:r>
              <a:rPr lang="ja-JP" altLang="en-US" sz="1800" b="1" u="sng" dirty="0">
                <a:latin typeface="メイリオ" panose="020B0604030504040204" pitchFamily="50" charset="-128"/>
                <a:ea typeface="メイリオ" panose="020B0604030504040204" pitchFamily="50" charset="-128"/>
              </a:rPr>
              <a:t>、その中で最先端の研究開発を</a:t>
            </a:r>
            <a:r>
              <a:rPr lang="en-US" altLang="ja-JP" sz="1800" b="1" u="sng" dirty="0">
                <a:latin typeface="メイリオ" panose="020B0604030504040204" pitchFamily="50" charset="-128"/>
                <a:ea typeface="メイリオ" panose="020B0604030504040204" pitchFamily="50" charset="-128"/>
              </a:rPr>
              <a:t>KEK</a:t>
            </a:r>
            <a:r>
              <a:rPr lang="ja-JP" altLang="en-US" sz="1800" b="1" u="sng" dirty="0">
                <a:latin typeface="メイリオ" panose="020B0604030504040204" pitchFamily="50" charset="-128"/>
                <a:ea typeface="メイリオ" panose="020B0604030504040204" pitchFamily="50" charset="-128"/>
              </a:rPr>
              <a:t>で行っている。</a:t>
            </a:r>
          </a:p>
        </p:txBody>
      </p:sp>
      <p:sp>
        <p:nvSpPr>
          <p:cNvPr id="3" name="フッター プレースホルダー 2">
            <a:extLst>
              <a:ext uri="{FF2B5EF4-FFF2-40B4-BE49-F238E27FC236}">
                <a16:creationId xmlns:a16="http://schemas.microsoft.com/office/drawing/2014/main" id="{509FE68D-EEBC-BBB3-C941-4B12AD26B799}"/>
              </a:ext>
            </a:extLst>
          </p:cNvPr>
          <p:cNvSpPr>
            <a:spLocks noGrp="1"/>
          </p:cNvSpPr>
          <p:nvPr>
            <p:ph type="ftr" sz="quarter" idx="3"/>
          </p:nvPr>
        </p:nvSpPr>
        <p:spPr>
          <a:xfrm>
            <a:off x="4261927" y="6559301"/>
            <a:ext cx="6880811"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custDataLst>
      <p:tags r:id="rId1"/>
    </p:custDataLst>
    <p:extLst>
      <p:ext uri="{BB962C8B-B14F-4D97-AF65-F5344CB8AC3E}">
        <p14:creationId xmlns:p14="http://schemas.microsoft.com/office/powerpoint/2010/main" val="136859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500"/>
                                        <p:tgtEl>
                                          <p:spTgt spid="717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animBg="1"/>
      <p:bldP spid="36" grpId="0"/>
      <p:bldP spid="11" grpId="0" animBg="1"/>
      <p:bldP spid="13" grpId="0" animBg="1"/>
      <p:bldP spid="16" grpId="0" animBg="1"/>
      <p:bldP spid="18" grpId="0" animBg="1"/>
      <p:bldP spid="22" grpId="0"/>
      <p:bldP spid="23" grpId="0"/>
      <p:bldP spid="25" grpId="0"/>
      <p:bldP spid="27" grpId="0" animBg="1"/>
      <p:bldP spid="26"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タイトル 1"/>
          <p:cNvSpPr>
            <a:spLocks noGrp="1"/>
          </p:cNvSpPr>
          <p:nvPr>
            <p:ph type="title"/>
          </p:nvPr>
        </p:nvSpPr>
        <p:spPr>
          <a:xfrm>
            <a:off x="2554196" y="133325"/>
            <a:ext cx="7537834" cy="455613"/>
          </a:xfrm>
        </p:spPr>
        <p:txBody>
          <a:bodyPr>
            <a:noAutofit/>
          </a:bodyPr>
          <a:lstStyle/>
          <a:p>
            <a:pPr algn="ctr"/>
            <a:r>
              <a:rPr lang="ja-JP" altLang="en-US" sz="2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今までの</a:t>
            </a:r>
            <a:r>
              <a:rPr lang="en-US" altLang="ja-JP" sz="2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KEK</a:t>
            </a:r>
            <a:r>
              <a:rPr lang="ja-JP" altLang="en-US" sz="2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での超伝導空洞開発</a:t>
            </a:r>
          </a:p>
        </p:txBody>
      </p:sp>
      <p:sp>
        <p:nvSpPr>
          <p:cNvPr id="5124" name="スライド番号プレースホルダー 3"/>
          <p:cNvSpPr>
            <a:spLocks noGrp="1"/>
          </p:cNvSpPr>
          <p:nvPr>
            <p:ph type="sldNum" sz="quarter" idx="12"/>
          </p:nvPr>
        </p:nvSpPr>
        <p:spPr bwMode="auto">
          <a:xfrm>
            <a:off x="8610600" y="635635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FontTx/>
              <a:buNone/>
            </a:pPr>
            <a:fld id="{FB38A4CB-0881-4971-A4C8-0AF354B693A7}" type="slidenum">
              <a:rPr lang="ja-JP" altLang="en-US" smtClean="0"/>
              <a:pPr>
                <a:spcBef>
                  <a:spcPct val="0"/>
                </a:spcBef>
                <a:buFontTx/>
                <a:buNone/>
              </a:pPr>
              <a:t>16</a:t>
            </a:fld>
            <a:endParaRPr lang="en-US" altLang="ja-JP" sz="1400">
              <a:latin typeface="メイリオ" panose="020B0604030504040204" pitchFamily="50" charset="-128"/>
              <a:ea typeface="メイリオ" panose="020B0604030504040204" pitchFamily="50" charset="-128"/>
            </a:endParaRPr>
          </a:p>
        </p:txBody>
      </p:sp>
      <p:cxnSp>
        <p:nvCxnSpPr>
          <p:cNvPr id="32" name="直線コネクタ 31"/>
          <p:cNvCxnSpPr/>
          <p:nvPr/>
        </p:nvCxnSpPr>
        <p:spPr>
          <a:xfrm flipH="1">
            <a:off x="4761787" y="808137"/>
            <a:ext cx="38100" cy="5280025"/>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5147"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94064" y="1261009"/>
            <a:ext cx="2655888"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角丸四角形 18"/>
          <p:cNvSpPr/>
          <p:nvPr/>
        </p:nvSpPr>
        <p:spPr>
          <a:xfrm>
            <a:off x="3249790" y="3139020"/>
            <a:ext cx="398463" cy="222250"/>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6" name="角丸四角形 45"/>
          <p:cNvSpPr/>
          <p:nvPr/>
        </p:nvSpPr>
        <p:spPr>
          <a:xfrm>
            <a:off x="3324403" y="2467508"/>
            <a:ext cx="192087" cy="296862"/>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47" name="直線矢印コネクタ 46"/>
          <p:cNvCxnSpPr/>
          <p:nvPr/>
        </p:nvCxnSpPr>
        <p:spPr>
          <a:xfrm flipH="1">
            <a:off x="3424415" y="2296181"/>
            <a:ext cx="379413" cy="187203"/>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5155" name="テキスト ボックス 54"/>
          <p:cNvSpPr txBox="1">
            <a:spLocks noChangeArrowheads="1"/>
          </p:cNvSpPr>
          <p:nvPr/>
        </p:nvSpPr>
        <p:spPr bwMode="auto">
          <a:xfrm>
            <a:off x="3546516" y="2018368"/>
            <a:ext cx="476250" cy="277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a:solidFill>
                  <a:srgbClr val="0000FF"/>
                </a:solidFill>
                <a:latin typeface="メイリオ" panose="020B0604030504040204" pitchFamily="50" charset="-128"/>
                <a:ea typeface="メイリオ" panose="020B0604030504040204" pitchFamily="50" charset="-128"/>
              </a:rPr>
              <a:t>STF</a:t>
            </a:r>
            <a:endParaRPr lang="ja-JP" altLang="en-US" sz="1200">
              <a:solidFill>
                <a:srgbClr val="0000FF"/>
              </a:solidFill>
              <a:latin typeface="メイリオ" panose="020B0604030504040204" pitchFamily="50" charset="-128"/>
              <a:ea typeface="メイリオ" panose="020B0604030504040204" pitchFamily="50" charset="-128"/>
            </a:endParaRPr>
          </a:p>
        </p:txBody>
      </p:sp>
      <p:cxnSp>
        <p:nvCxnSpPr>
          <p:cNvPr id="56" name="直線矢印コネクタ 55"/>
          <p:cNvCxnSpPr>
            <a:stCxn id="5157" idx="0"/>
          </p:cNvCxnSpPr>
          <p:nvPr/>
        </p:nvCxnSpPr>
        <p:spPr>
          <a:xfrm flipH="1" flipV="1">
            <a:off x="3638971" y="3208503"/>
            <a:ext cx="462756" cy="137502"/>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5157" name="テキスト ボックス 57"/>
          <p:cNvSpPr txBox="1">
            <a:spLocks noChangeArrowheads="1"/>
          </p:cNvSpPr>
          <p:nvPr/>
        </p:nvSpPr>
        <p:spPr bwMode="auto">
          <a:xfrm>
            <a:off x="3821533" y="3346006"/>
            <a:ext cx="560388" cy="277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err="1">
                <a:solidFill>
                  <a:srgbClr val="0000FF"/>
                </a:solidFill>
                <a:latin typeface="メイリオ" panose="020B0604030504040204" pitchFamily="50" charset="-128"/>
                <a:ea typeface="メイリオ" panose="020B0604030504040204" pitchFamily="50" charset="-128"/>
              </a:rPr>
              <a:t>cERL</a:t>
            </a:r>
            <a:endParaRPr lang="ja-JP" altLang="en-US" sz="1200" dirty="0">
              <a:solidFill>
                <a:srgbClr val="0000FF"/>
              </a:solidFill>
              <a:latin typeface="メイリオ" panose="020B0604030504040204" pitchFamily="50" charset="-128"/>
              <a:ea typeface="メイリオ" panose="020B0604030504040204" pitchFamily="50" charset="-128"/>
            </a:endParaRPr>
          </a:p>
        </p:txBody>
      </p:sp>
      <p:sp>
        <p:nvSpPr>
          <p:cNvPr id="52" name="角丸四角形 51"/>
          <p:cNvSpPr/>
          <p:nvPr/>
        </p:nvSpPr>
        <p:spPr>
          <a:xfrm>
            <a:off x="3372026" y="3373910"/>
            <a:ext cx="264320" cy="177860"/>
          </a:xfrm>
          <a:prstGeom prst="round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2" name="直線矢印コネクタ 11"/>
          <p:cNvCxnSpPr/>
          <p:nvPr/>
        </p:nvCxnSpPr>
        <p:spPr>
          <a:xfrm flipV="1">
            <a:off x="3420445" y="3604158"/>
            <a:ext cx="78582" cy="305206"/>
          </a:xfrm>
          <a:prstGeom prst="straightConnector1">
            <a:avLst/>
          </a:prstGeom>
          <a:ln w="28575">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7"/>
          <p:cNvSpPr txBox="1">
            <a:spLocks noChangeArrowheads="1"/>
          </p:cNvSpPr>
          <p:nvPr/>
        </p:nvSpPr>
        <p:spPr bwMode="auto">
          <a:xfrm>
            <a:off x="3166295" y="3951046"/>
            <a:ext cx="465192" cy="2769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200" dirty="0">
                <a:solidFill>
                  <a:srgbClr val="FF9900"/>
                </a:solidFill>
                <a:latin typeface="メイリオ" panose="020B0604030504040204" pitchFamily="50" charset="-128"/>
                <a:ea typeface="メイリオ" panose="020B0604030504040204" pitchFamily="50" charset="-128"/>
              </a:rPr>
              <a:t>CFF</a:t>
            </a:r>
            <a:endParaRPr lang="ja-JP" altLang="en-US" sz="1200" dirty="0">
              <a:solidFill>
                <a:srgbClr val="FF9900"/>
              </a:solidFill>
              <a:latin typeface="メイリオ" panose="020B0604030504040204" pitchFamily="50" charset="-128"/>
              <a:ea typeface="メイリオ" panose="020B0604030504040204" pitchFamily="50" charset="-128"/>
            </a:endParaRPr>
          </a:p>
        </p:txBody>
      </p:sp>
      <p:sp>
        <p:nvSpPr>
          <p:cNvPr id="54" name="テキスト ボックス 29"/>
          <p:cNvSpPr txBox="1">
            <a:spLocks noChangeArrowheads="1"/>
          </p:cNvSpPr>
          <p:nvPr/>
        </p:nvSpPr>
        <p:spPr bwMode="auto">
          <a:xfrm>
            <a:off x="8930494" y="5131051"/>
            <a:ext cx="23230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600" dirty="0">
                <a:latin typeface="メイリオ" panose="020B0604030504040204" pitchFamily="50" charset="-128"/>
                <a:ea typeface="メイリオ" panose="020B0604030504040204" pitchFamily="50" charset="-128"/>
              </a:rPr>
              <a:t>Compact ERL (</a:t>
            </a:r>
            <a:r>
              <a:rPr lang="en-US" altLang="ja-JP" sz="1600" dirty="0" err="1">
                <a:latin typeface="メイリオ" panose="020B0604030504040204" pitchFamily="50" charset="-128"/>
                <a:ea typeface="メイリオ" panose="020B0604030504040204" pitchFamily="50" charset="-128"/>
              </a:rPr>
              <a:t>cERL</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algn="ctr">
              <a:spcBef>
                <a:spcPct val="0"/>
              </a:spcBef>
              <a:buFontTx/>
              <a:buNone/>
            </a:pPr>
            <a:r>
              <a:rPr lang="en-US" altLang="ja-JP" sz="1600" dirty="0">
                <a:latin typeface="メイリオ" panose="020B0604030504040204" pitchFamily="50" charset="-128"/>
                <a:ea typeface="メイリオ" panose="020B0604030504040204" pitchFamily="50" charset="-128"/>
              </a:rPr>
              <a:t>(2013-)</a:t>
            </a:r>
          </a:p>
          <a:p>
            <a:pPr algn="ctr">
              <a:spcBef>
                <a:spcPct val="0"/>
              </a:spcBef>
              <a:buFontTx/>
              <a:buNone/>
            </a:pPr>
            <a:r>
              <a:rPr lang="ja-JP" altLang="en-US" sz="1600" dirty="0">
                <a:latin typeface="メイリオ" panose="020B0604030504040204" pitchFamily="50" charset="-128"/>
                <a:ea typeface="メイリオ" panose="020B0604030504040204" pitchFamily="50" charset="-128"/>
              </a:rPr>
              <a:t>モジュールテスト</a:t>
            </a:r>
          </a:p>
        </p:txBody>
      </p:sp>
      <p:pic>
        <p:nvPicPr>
          <p:cNvPr id="29" name="図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0224" y="3083180"/>
            <a:ext cx="2695397" cy="2021547"/>
          </a:xfrm>
          <a:prstGeom prst="rect">
            <a:avLst/>
          </a:prstGeom>
        </p:spPr>
      </p:pic>
      <p:pic>
        <p:nvPicPr>
          <p:cNvPr id="30" name="Picture 4" descr="D:\My Pictures\2014\ERL開発棟\2014_04_14_cERL写真(帯名)\DSC02802.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8467208" y="3081166"/>
            <a:ext cx="3029523" cy="2009907"/>
          </a:xfrm>
          <a:prstGeom prst="rect">
            <a:avLst/>
          </a:prstGeom>
          <a:noFill/>
          <a:extLst>
            <a:ext uri="{909E8E84-426E-40DD-AFC4-6F175D3DCCD1}">
              <a14:hiddenFill xmlns:a14="http://schemas.microsoft.com/office/drawing/2010/main">
                <a:solidFill>
                  <a:srgbClr val="FFFFFF"/>
                </a:solidFill>
              </a14:hiddenFill>
            </a:ext>
          </a:extLst>
        </p:spPr>
      </p:pic>
      <p:sp>
        <p:nvSpPr>
          <p:cNvPr id="37" name="テキスト ボックス 36"/>
          <p:cNvSpPr txBox="1"/>
          <p:nvPr/>
        </p:nvSpPr>
        <p:spPr>
          <a:xfrm>
            <a:off x="616393" y="4519332"/>
            <a:ext cx="1234633" cy="276999"/>
          </a:xfrm>
          <a:prstGeom prst="rect">
            <a:avLst/>
          </a:prstGeom>
          <a:noFill/>
        </p:spPr>
        <p:txBody>
          <a:bodyPr wrap="none" rtlCol="0">
            <a:spAutoFit/>
          </a:bodyPr>
          <a:lstStyle/>
          <a:p>
            <a:r>
              <a:rPr lang="en-US" altLang="ja-JP" sz="1200" dirty="0">
                <a:latin typeface="メイリオ" panose="020B0604030504040204" pitchFamily="50" charset="-128"/>
                <a:ea typeface="メイリオ" panose="020B0604030504040204" pitchFamily="50" charset="-128"/>
              </a:rPr>
              <a:t>CFF</a:t>
            </a:r>
            <a:r>
              <a:rPr lang="ja-JP" altLang="en-US" sz="1200" dirty="0">
                <a:latin typeface="メイリオ" panose="020B0604030504040204" pitchFamily="50" charset="-128"/>
                <a:ea typeface="メイリオ" panose="020B0604030504040204" pitchFamily="50" charset="-128"/>
              </a:rPr>
              <a:t>　空洞製作</a:t>
            </a:r>
            <a:endParaRPr lang="en-US" altLang="ja-JP" sz="12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7"/>
          <a:stretch>
            <a:fillRect/>
          </a:stretch>
        </p:blipFill>
        <p:spPr>
          <a:xfrm>
            <a:off x="307244" y="1365622"/>
            <a:ext cx="1520996" cy="762321"/>
          </a:xfrm>
          <a:prstGeom prst="rect">
            <a:avLst/>
          </a:prstGeom>
        </p:spPr>
      </p:pic>
      <p:sp>
        <p:nvSpPr>
          <p:cNvPr id="10" name="テキスト ボックス 9"/>
          <p:cNvSpPr txBox="1"/>
          <p:nvPr/>
        </p:nvSpPr>
        <p:spPr>
          <a:xfrm>
            <a:off x="33971" y="2296246"/>
            <a:ext cx="2031325" cy="738664"/>
          </a:xfrm>
          <a:prstGeom prst="rect">
            <a:avLst/>
          </a:prstGeom>
          <a:noFill/>
        </p:spPr>
        <p:txBody>
          <a:bodyPr wrap="none" rtlCol="0">
            <a:spAutoFit/>
          </a:bodyPr>
          <a:lstStyle/>
          <a:p>
            <a:pPr algn="r"/>
            <a:r>
              <a:rPr kumimoji="1" lang="en-US" altLang="ja-JP" sz="1400" dirty="0">
                <a:latin typeface="メイリオ" panose="020B0604030504040204" pitchFamily="50" charset="-128"/>
                <a:ea typeface="メイリオ" panose="020B0604030504040204" pitchFamily="50" charset="-128"/>
              </a:rPr>
              <a:t>COI</a:t>
            </a:r>
            <a:r>
              <a:rPr kumimoji="1" lang="ja-JP" altLang="en-US" sz="1400" dirty="0">
                <a:latin typeface="メイリオ" panose="020B0604030504040204" pitchFamily="50" charset="-128"/>
                <a:ea typeface="メイリオ" panose="020B0604030504040204" pitchFamily="50" charset="-128"/>
              </a:rPr>
              <a:t>棟</a:t>
            </a:r>
            <a:endParaRPr kumimoji="1" lang="en-US" altLang="ja-JP" sz="1400" dirty="0">
              <a:latin typeface="メイリオ" panose="020B0604030504040204" pitchFamily="50" charset="-128"/>
              <a:ea typeface="メイリオ" panose="020B0604030504040204" pitchFamily="50" charset="-128"/>
            </a:endParaRPr>
          </a:p>
          <a:p>
            <a:pPr algn="r"/>
            <a:r>
              <a:rPr lang="ja-JP" altLang="en-US" sz="1400" dirty="0">
                <a:latin typeface="メイリオ" panose="020B0604030504040204" pitchFamily="50" charset="-128"/>
                <a:ea typeface="メイリオ" panose="020B0604030504040204" pitchFamily="50" charset="-128"/>
              </a:rPr>
              <a:t>真空炉等で</a:t>
            </a:r>
            <a:r>
              <a:rPr lang="en-US" altLang="ja-JP" sz="1400" dirty="0">
                <a:latin typeface="メイリオ" panose="020B0604030504040204" pitchFamily="50" charset="-128"/>
                <a:ea typeface="メイリオ" panose="020B0604030504040204" pitchFamily="50" charset="-128"/>
              </a:rPr>
              <a:t>high-Q</a:t>
            </a:r>
            <a:r>
              <a:rPr lang="ja-JP" altLang="en-US" sz="1400" dirty="0">
                <a:latin typeface="メイリオ" panose="020B0604030504040204" pitchFamily="50" charset="-128"/>
                <a:ea typeface="メイリオ" panose="020B0604030504040204" pitchFamily="50" charset="-128"/>
              </a:rPr>
              <a:t>開発</a:t>
            </a:r>
            <a:endParaRPr lang="en-US" altLang="ja-JP" sz="1400" dirty="0">
              <a:latin typeface="メイリオ" panose="020B0604030504040204" pitchFamily="50" charset="-128"/>
              <a:ea typeface="メイリオ" panose="020B0604030504040204" pitchFamily="50" charset="-128"/>
            </a:endParaRPr>
          </a:p>
          <a:p>
            <a:pPr algn="r"/>
            <a:r>
              <a:rPr kumimoji="1" lang="en-US" altLang="ja-JP" sz="1400" dirty="0">
                <a:latin typeface="メイリオ" panose="020B0604030504040204" pitchFamily="50" charset="-128"/>
                <a:ea typeface="メイリオ" panose="020B0604030504040204" pitchFamily="50" charset="-128"/>
              </a:rPr>
              <a:t>Nb3Sn</a:t>
            </a:r>
            <a:r>
              <a:rPr kumimoji="1" lang="ja-JP" altLang="en-US" sz="1400" dirty="0">
                <a:latin typeface="メイリオ" panose="020B0604030504040204" pitchFamily="50" charset="-128"/>
                <a:ea typeface="メイリオ" panose="020B0604030504040204" pitchFamily="50" charset="-128"/>
              </a:rPr>
              <a:t>空洞開発</a:t>
            </a:r>
          </a:p>
        </p:txBody>
      </p:sp>
      <p:sp>
        <p:nvSpPr>
          <p:cNvPr id="11" name="角丸四角形 10"/>
          <p:cNvSpPr/>
          <p:nvPr/>
        </p:nvSpPr>
        <p:spPr>
          <a:xfrm>
            <a:off x="3154310" y="2328328"/>
            <a:ext cx="294710" cy="148879"/>
          </a:xfrm>
          <a:prstGeom prst="roundRect">
            <a:avLst/>
          </a:prstGeom>
          <a:solidFill>
            <a:schemeClr val="accent3">
              <a:lumMod val="60000"/>
              <a:lumOff val="40000"/>
            </a:schemeClr>
          </a:solid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cxnSp>
        <p:nvCxnSpPr>
          <p:cNvPr id="14" name="直線矢印コネクタ 13"/>
          <p:cNvCxnSpPr/>
          <p:nvPr/>
        </p:nvCxnSpPr>
        <p:spPr>
          <a:xfrm>
            <a:off x="1522590" y="2134397"/>
            <a:ext cx="1577437" cy="26257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8561502" y="5939112"/>
            <a:ext cx="2638864" cy="307777"/>
          </a:xfrm>
          <a:prstGeom prst="rect">
            <a:avLst/>
          </a:prstGeom>
          <a:noFill/>
        </p:spPr>
        <p:txBody>
          <a:bodyPr wrap="none" rtlCol="0">
            <a:spAutoFit/>
          </a:bodyPr>
          <a:lstStyle/>
          <a:p>
            <a:r>
              <a:rPr lang="ja-JP" altLang="en-US" sz="1400" dirty="0">
                <a:solidFill>
                  <a:srgbClr val="FF0000"/>
                </a:solidFill>
                <a:latin typeface="メイリオ" panose="020B0604030504040204" pitchFamily="50" charset="-128"/>
                <a:ea typeface="メイリオ" panose="020B0604030504040204" pitchFamily="50" charset="-128"/>
              </a:rPr>
              <a:t>産業応用利用で</a:t>
            </a:r>
            <a:r>
              <a:rPr lang="en-US" altLang="ja-JP" sz="1400" dirty="0">
                <a:solidFill>
                  <a:srgbClr val="FF0000"/>
                </a:solidFill>
                <a:latin typeface="メイリオ" panose="020B0604030504040204" pitchFamily="50" charset="-128"/>
                <a:ea typeface="メイリオ" panose="020B0604030504040204" pitchFamily="50" charset="-128"/>
              </a:rPr>
              <a:t>CW</a:t>
            </a:r>
            <a:r>
              <a:rPr lang="ja-JP" altLang="en-US" sz="1400" dirty="0">
                <a:solidFill>
                  <a:srgbClr val="FF0000"/>
                </a:solidFill>
                <a:latin typeface="メイリオ" panose="020B0604030504040204" pitchFamily="50" charset="-128"/>
                <a:ea typeface="メイリオ" panose="020B0604030504040204" pitchFamily="50" charset="-128"/>
              </a:rPr>
              <a:t>ビーム運転</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5155826" y="2992855"/>
            <a:ext cx="6629643" cy="3279891"/>
          </a:xfrm>
          <a:prstGeom prst="roundRect">
            <a:avLst>
              <a:gd name="adj" fmla="val 4421"/>
            </a:avLst>
          </a:prstGeom>
          <a:noFill/>
          <a:ln>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49" name="Picture 16" descr="DSC04920">
            <a:extLst>
              <a:ext uri="{FF2B5EF4-FFF2-40B4-BE49-F238E27FC236}">
                <a16:creationId xmlns:a16="http://schemas.microsoft.com/office/drawing/2014/main" id="{36D7B61B-04B9-45EB-BC4C-0527797DC27A}"/>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320375" y="3220372"/>
            <a:ext cx="1715806" cy="11795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0" name="直線矢印コネクタ 49">
            <a:extLst>
              <a:ext uri="{FF2B5EF4-FFF2-40B4-BE49-F238E27FC236}">
                <a16:creationId xmlns:a16="http://schemas.microsoft.com/office/drawing/2014/main" id="{4A9C97B2-9535-4A8D-A756-57CB64D59FCE}"/>
              </a:ext>
            </a:extLst>
          </p:cNvPr>
          <p:cNvCxnSpPr>
            <a:endCxn id="52" idx="2"/>
          </p:cNvCxnSpPr>
          <p:nvPr/>
        </p:nvCxnSpPr>
        <p:spPr>
          <a:xfrm flipV="1">
            <a:off x="2007605" y="3551770"/>
            <a:ext cx="1496581" cy="276225"/>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61" name="図 60">
            <a:extLst>
              <a:ext uri="{FF2B5EF4-FFF2-40B4-BE49-F238E27FC236}">
                <a16:creationId xmlns:a16="http://schemas.microsoft.com/office/drawing/2014/main" id="{068F536A-B3C9-4309-B0D2-EE522EE61AA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550399" y="1479946"/>
            <a:ext cx="2857500" cy="1042667"/>
          </a:xfrm>
          <a:prstGeom prst="rect">
            <a:avLst/>
          </a:prstGeom>
        </p:spPr>
      </p:pic>
      <p:sp>
        <p:nvSpPr>
          <p:cNvPr id="62" name="テキスト ボックス 61">
            <a:extLst>
              <a:ext uri="{FF2B5EF4-FFF2-40B4-BE49-F238E27FC236}">
                <a16:creationId xmlns:a16="http://schemas.microsoft.com/office/drawing/2014/main" id="{11D784B9-8AF4-4A67-8C86-8B148D1DD118}"/>
              </a:ext>
            </a:extLst>
          </p:cNvPr>
          <p:cNvSpPr txBox="1"/>
          <p:nvPr/>
        </p:nvSpPr>
        <p:spPr>
          <a:xfrm>
            <a:off x="5464439" y="2580163"/>
            <a:ext cx="3029419"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508MHz TRISTAN</a:t>
            </a: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(1989)</a:t>
            </a:r>
            <a:endParaRPr kumimoji="1" lang="ja-JP" altLang="en-US" dirty="0">
              <a:latin typeface="メイリオ" panose="020B0604030504040204" pitchFamily="50" charset="-128"/>
              <a:ea typeface="メイリオ" panose="020B0604030504040204" pitchFamily="50" charset="-128"/>
            </a:endParaRPr>
          </a:p>
        </p:txBody>
      </p:sp>
      <p:sp>
        <p:nvSpPr>
          <p:cNvPr id="63" name="テキスト ボックス 62">
            <a:extLst>
              <a:ext uri="{FF2B5EF4-FFF2-40B4-BE49-F238E27FC236}">
                <a16:creationId xmlns:a16="http://schemas.microsoft.com/office/drawing/2014/main" id="{9A94F8C3-487F-460A-9EC9-13F730009DA6}"/>
              </a:ext>
            </a:extLst>
          </p:cNvPr>
          <p:cNvSpPr txBox="1"/>
          <p:nvPr/>
        </p:nvSpPr>
        <p:spPr>
          <a:xfrm>
            <a:off x="5550399" y="5131302"/>
            <a:ext cx="2888855" cy="830997"/>
          </a:xfrm>
          <a:prstGeom prst="rect">
            <a:avLst/>
          </a:prstGeom>
          <a:noFill/>
        </p:spPr>
        <p:txBody>
          <a:bodyPr wrap="square" rtlCol="0">
            <a:spAutoFit/>
          </a:bodyPr>
          <a:lstStyle/>
          <a:p>
            <a:pPr algn="ctr"/>
            <a:r>
              <a:rPr kumimoji="1" lang="en-US" altLang="ja-JP" sz="1600" dirty="0">
                <a:latin typeface="メイリオ" panose="020B0604030504040204" pitchFamily="50" charset="-128"/>
                <a:ea typeface="メイリオ" panose="020B0604030504040204" pitchFamily="50" charset="-128"/>
              </a:rPr>
              <a:t>STF</a:t>
            </a: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(2005-)</a:t>
            </a:r>
          </a:p>
          <a:p>
            <a:pPr algn="ctr"/>
            <a:r>
              <a:rPr kumimoji="1" lang="ja-JP" altLang="en-US" sz="1600" dirty="0">
                <a:latin typeface="メイリオ" panose="020B0604030504040204" pitchFamily="50" charset="-128"/>
                <a:ea typeface="メイリオ" panose="020B0604030504040204" pitchFamily="50" charset="-128"/>
              </a:rPr>
              <a:t>超伝導空洞開発、電界研磨、縦測定、モジュールテスト</a:t>
            </a:r>
          </a:p>
        </p:txBody>
      </p:sp>
      <p:sp>
        <p:nvSpPr>
          <p:cNvPr id="64" name="テキスト ボックス 63">
            <a:extLst>
              <a:ext uri="{FF2B5EF4-FFF2-40B4-BE49-F238E27FC236}">
                <a16:creationId xmlns:a16="http://schemas.microsoft.com/office/drawing/2014/main" id="{A7AC9200-B51E-495A-86C1-2B3232BC298B}"/>
              </a:ext>
            </a:extLst>
          </p:cNvPr>
          <p:cNvSpPr txBox="1"/>
          <p:nvPr/>
        </p:nvSpPr>
        <p:spPr>
          <a:xfrm>
            <a:off x="5522149" y="5922092"/>
            <a:ext cx="2576346" cy="307777"/>
          </a:xfrm>
          <a:prstGeom prst="rect">
            <a:avLst/>
          </a:prstGeom>
          <a:noFill/>
        </p:spPr>
        <p:txBody>
          <a:bodyPr wrap="none" rtlCol="0">
            <a:spAutoFit/>
          </a:bodyPr>
          <a:lstStyle/>
          <a:p>
            <a:r>
              <a:rPr kumimoji="1" lang="en-US" altLang="ja-JP" sz="1400" dirty="0">
                <a:solidFill>
                  <a:srgbClr val="FF0000"/>
                </a:solidFill>
                <a:latin typeface="メイリオ" panose="020B0604030504040204" pitchFamily="50" charset="-128"/>
                <a:ea typeface="メイリオ" panose="020B0604030504040204" pitchFamily="50" charset="-128"/>
              </a:rPr>
              <a:t>ILC</a:t>
            </a:r>
            <a:r>
              <a:rPr kumimoji="1" lang="ja-JP" altLang="en-US" sz="1400" dirty="0">
                <a:solidFill>
                  <a:srgbClr val="FF0000"/>
                </a:solidFill>
                <a:latin typeface="メイリオ" panose="020B0604030504040204" pitchFamily="50" charset="-128"/>
                <a:ea typeface="メイリオ" panose="020B0604030504040204" pitchFamily="50" charset="-128"/>
              </a:rPr>
              <a:t>用 </a:t>
            </a:r>
            <a:r>
              <a:rPr kumimoji="1" lang="en-US" altLang="ja-JP" sz="1400" dirty="0">
                <a:solidFill>
                  <a:srgbClr val="FF0000"/>
                </a:solidFill>
                <a:latin typeface="メイリオ" panose="020B0604030504040204" pitchFamily="50" charset="-128"/>
                <a:ea typeface="メイリオ" panose="020B0604030504040204" pitchFamily="50" charset="-128"/>
              </a:rPr>
              <a:t>Long-pulse</a:t>
            </a:r>
            <a:r>
              <a:rPr kumimoji="1" lang="ja-JP" altLang="en-US" sz="1400" dirty="0">
                <a:solidFill>
                  <a:srgbClr val="FF0000"/>
                </a:solidFill>
                <a:latin typeface="メイリオ" panose="020B0604030504040204" pitchFamily="50" charset="-128"/>
                <a:ea typeface="メイリオ" panose="020B0604030504040204" pitchFamily="50" charset="-128"/>
              </a:rPr>
              <a:t>ビーム運転</a:t>
            </a:r>
          </a:p>
        </p:txBody>
      </p:sp>
      <p:pic>
        <p:nvPicPr>
          <p:cNvPr id="66" name="図 65">
            <a:extLst>
              <a:ext uri="{FF2B5EF4-FFF2-40B4-BE49-F238E27FC236}">
                <a16:creationId xmlns:a16="http://schemas.microsoft.com/office/drawing/2014/main" id="{8A097035-B99B-4BFF-9F82-520A9074AB8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51514" y="1502193"/>
            <a:ext cx="2257322" cy="1088826"/>
          </a:xfrm>
          <a:prstGeom prst="rect">
            <a:avLst/>
          </a:prstGeom>
        </p:spPr>
      </p:pic>
      <p:sp>
        <p:nvSpPr>
          <p:cNvPr id="67" name="テキスト ボックス 66">
            <a:extLst>
              <a:ext uri="{FF2B5EF4-FFF2-40B4-BE49-F238E27FC236}">
                <a16:creationId xmlns:a16="http://schemas.microsoft.com/office/drawing/2014/main" id="{AA811BC4-A8F8-4F4C-BE4F-B621DB73ACAF}"/>
              </a:ext>
            </a:extLst>
          </p:cNvPr>
          <p:cNvSpPr txBox="1"/>
          <p:nvPr/>
        </p:nvSpPr>
        <p:spPr>
          <a:xfrm>
            <a:off x="8726040" y="2612866"/>
            <a:ext cx="2626040"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508MHz KEKB</a:t>
            </a: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(1998)</a:t>
            </a:r>
            <a:endParaRPr kumimoji="1" lang="ja-JP" altLang="en-US" dirty="0">
              <a:latin typeface="メイリオ" panose="020B0604030504040204" pitchFamily="50" charset="-128"/>
              <a:ea typeface="メイリオ" panose="020B0604030504040204" pitchFamily="50" charset="-128"/>
            </a:endParaRPr>
          </a:p>
        </p:txBody>
      </p:sp>
      <p:sp>
        <p:nvSpPr>
          <p:cNvPr id="68" name="テキスト ボックス 67">
            <a:extLst>
              <a:ext uri="{FF2B5EF4-FFF2-40B4-BE49-F238E27FC236}">
                <a16:creationId xmlns:a16="http://schemas.microsoft.com/office/drawing/2014/main" id="{E020D8D7-70B7-4C8D-BCE8-F852950B4967}"/>
              </a:ext>
            </a:extLst>
          </p:cNvPr>
          <p:cNvSpPr txBox="1"/>
          <p:nvPr/>
        </p:nvSpPr>
        <p:spPr>
          <a:xfrm>
            <a:off x="6565547" y="768561"/>
            <a:ext cx="3294492" cy="646331"/>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1980</a:t>
            </a:r>
            <a:r>
              <a:rPr kumimoji="1" lang="ja-JP" altLang="en-US" dirty="0">
                <a:latin typeface="メイリオ" panose="020B0604030504040204" pitchFamily="50" charset="-128"/>
                <a:ea typeface="メイリオ" panose="020B0604030504040204" pitchFamily="50" charset="-128"/>
              </a:rPr>
              <a:t>年代から超伝導空洞開発</a:t>
            </a:r>
            <a:endParaRPr kumimoji="1"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TRISTAN/KEKB/SuperKEKB</a:t>
            </a:r>
            <a:endParaRPr kumimoji="1" lang="ja-JP" altLang="en-US" dirty="0">
              <a:latin typeface="メイリオ" panose="020B0604030504040204" pitchFamily="50" charset="-128"/>
              <a:ea typeface="メイリオ" panose="020B0604030504040204" pitchFamily="50" charset="-128"/>
            </a:endParaRPr>
          </a:p>
        </p:txBody>
      </p:sp>
      <p:sp>
        <p:nvSpPr>
          <p:cNvPr id="69" name="テキスト ボックス 68">
            <a:extLst>
              <a:ext uri="{FF2B5EF4-FFF2-40B4-BE49-F238E27FC236}">
                <a16:creationId xmlns:a16="http://schemas.microsoft.com/office/drawing/2014/main" id="{EFACA52C-E82C-4957-89A1-2B5A8B94D1AC}"/>
              </a:ext>
            </a:extLst>
          </p:cNvPr>
          <p:cNvSpPr txBox="1"/>
          <p:nvPr/>
        </p:nvSpPr>
        <p:spPr>
          <a:xfrm>
            <a:off x="1559156" y="6301885"/>
            <a:ext cx="8342136" cy="369332"/>
          </a:xfrm>
          <a:prstGeom prst="rect">
            <a:avLst/>
          </a:prstGeom>
          <a:solidFill>
            <a:srgbClr val="FFFF00"/>
          </a:solid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KEK </a:t>
            </a:r>
            <a:r>
              <a:rPr kumimoji="1" lang="ja-JP" altLang="en-US" dirty="0">
                <a:latin typeface="メイリオ" panose="020B0604030504040204" pitchFamily="50" charset="-128"/>
                <a:ea typeface="メイリオ" panose="020B0604030504040204" pitchFamily="50" charset="-128"/>
              </a:rPr>
              <a:t>は</a:t>
            </a:r>
            <a:r>
              <a:rPr kumimoji="1" lang="en-US" altLang="ja-JP" dirty="0">
                <a:latin typeface="メイリオ" panose="020B0604030504040204" pitchFamily="50" charset="-128"/>
                <a:ea typeface="メイリオ" panose="020B0604030504040204" pitchFamily="50" charset="-128"/>
              </a:rPr>
              <a:t> TRISTAN</a:t>
            </a:r>
            <a:r>
              <a:rPr kumimoji="1" lang="ja-JP" altLang="en-US" dirty="0">
                <a:latin typeface="メイリオ" panose="020B0604030504040204" pitchFamily="50" charset="-128"/>
                <a:ea typeface="メイリオ" panose="020B0604030504040204" pitchFamily="50" charset="-128"/>
              </a:rPr>
              <a:t>以来の長年の豊富な超伝導加速器の開発の経験を持っている。</a:t>
            </a:r>
          </a:p>
        </p:txBody>
      </p:sp>
      <p:sp>
        <p:nvSpPr>
          <p:cNvPr id="21" name="テキスト ボックス 20">
            <a:extLst>
              <a:ext uri="{FF2B5EF4-FFF2-40B4-BE49-F238E27FC236}">
                <a16:creationId xmlns:a16="http://schemas.microsoft.com/office/drawing/2014/main" id="{3521AD43-3AA8-4ACD-8E6E-D20B4CBB2798}"/>
              </a:ext>
            </a:extLst>
          </p:cNvPr>
          <p:cNvSpPr txBox="1"/>
          <p:nvPr/>
        </p:nvSpPr>
        <p:spPr>
          <a:xfrm>
            <a:off x="280247" y="5216546"/>
            <a:ext cx="4235920" cy="830997"/>
          </a:xfrm>
          <a:prstGeom prst="rect">
            <a:avLst/>
          </a:prstGeom>
          <a:solidFill>
            <a:schemeClr val="bg1"/>
          </a:solid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cs typeface="Arial" panose="020B0604020202020204" pitchFamily="34" charset="0"/>
              </a:rPr>
              <a:t>さらに超伝導空洞の製作、高</a:t>
            </a:r>
            <a:r>
              <a:rPr kumimoji="1" lang="en-US" altLang="ja-JP" sz="1600" dirty="0">
                <a:latin typeface="メイリオ" panose="020B0604030504040204" pitchFamily="50" charset="-128"/>
                <a:ea typeface="メイリオ" panose="020B0604030504040204" pitchFamily="50" charset="-128"/>
                <a:cs typeface="Arial" panose="020B0604020202020204" pitchFamily="34" charset="0"/>
              </a:rPr>
              <a:t>Q</a:t>
            </a:r>
            <a:r>
              <a:rPr kumimoji="1" lang="ja-JP" altLang="en-US" sz="1600" dirty="0">
                <a:latin typeface="メイリオ" panose="020B0604030504040204" pitchFamily="50" charset="-128"/>
                <a:ea typeface="メイリオ" panose="020B0604030504040204" pitchFamily="50" charset="-128"/>
                <a:cs typeface="Arial" panose="020B0604020202020204" pitchFamily="34" charset="0"/>
              </a:rPr>
              <a:t>値のための</a:t>
            </a:r>
            <a:r>
              <a:rPr kumimoji="1" lang="en-US" altLang="ja-JP" sz="1600" dirty="0">
                <a:latin typeface="メイリオ" panose="020B0604030504040204" pitchFamily="50" charset="-128"/>
                <a:ea typeface="メイリオ" panose="020B0604030504040204" pitchFamily="50" charset="-128"/>
                <a:cs typeface="Arial" panose="020B0604020202020204" pitchFamily="34" charset="0"/>
              </a:rPr>
              <a:t>R&amp;D</a:t>
            </a:r>
            <a:r>
              <a:rPr kumimoji="1" lang="ja-JP" altLang="en-US" sz="1600" dirty="0">
                <a:latin typeface="メイリオ" panose="020B0604030504040204" pitchFamily="50" charset="-128"/>
                <a:ea typeface="メイリオ" panose="020B0604030504040204" pitchFamily="50" charset="-128"/>
                <a:cs typeface="Arial" panose="020B0604020202020204" pitchFamily="34" charset="0"/>
              </a:rPr>
              <a:t>や</a:t>
            </a:r>
            <a:r>
              <a:rPr kumimoji="1" lang="ja-JP" altLang="en-US"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新しく</a:t>
            </a:r>
            <a:r>
              <a:rPr kumimoji="1"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Nb</a:t>
            </a:r>
            <a:r>
              <a:rPr kumimoji="1" lang="en-US" altLang="ja-JP" sz="1600" baseline="-250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3</a:t>
            </a:r>
            <a:r>
              <a:rPr kumimoji="1" lang="en-US" altLang="ja-JP"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Sn</a:t>
            </a:r>
            <a:r>
              <a:rPr kumimoji="1" lang="ja-JP" altLang="en-US" sz="16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空洞の開発を行っている。</a:t>
            </a:r>
            <a:endParaRPr kumimoji="1" lang="ja-JP" altLang="en-US" sz="1600"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22" name="テキスト ボックス 21">
            <a:extLst>
              <a:ext uri="{FF2B5EF4-FFF2-40B4-BE49-F238E27FC236}">
                <a16:creationId xmlns:a16="http://schemas.microsoft.com/office/drawing/2014/main" id="{1A404471-0323-47A3-AB42-3068C75E0B14}"/>
              </a:ext>
            </a:extLst>
          </p:cNvPr>
          <p:cNvSpPr txBox="1"/>
          <p:nvPr/>
        </p:nvSpPr>
        <p:spPr>
          <a:xfrm>
            <a:off x="11332469" y="2656430"/>
            <a:ext cx="859531"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iCASA</a:t>
            </a:r>
            <a:endParaRPr kumimoji="1" lang="ja-JP" altLang="en-US"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BE05A421-0B58-1A7D-123B-7105B53B71CE}"/>
              </a:ext>
            </a:extLst>
          </p:cNvPr>
          <p:cNvSpPr txBox="1"/>
          <p:nvPr/>
        </p:nvSpPr>
        <p:spPr>
          <a:xfrm>
            <a:off x="1151596" y="456840"/>
            <a:ext cx="2297424" cy="369332"/>
          </a:xfrm>
          <a:prstGeom prst="rect">
            <a:avLst/>
          </a:prstGeom>
          <a:noFill/>
        </p:spPr>
        <p:txBody>
          <a:bodyPr wrap="none" rtlCol="0">
            <a:spAutoFit/>
          </a:bodyPr>
          <a:lstStyle/>
          <a:p>
            <a:r>
              <a:rPr kumimoji="1" lang="en-US" altLang="ja-JP" dirty="0"/>
              <a:t>KEK</a:t>
            </a:r>
            <a:r>
              <a:rPr kumimoji="1" lang="ja-JP" altLang="en-US" dirty="0"/>
              <a:t>つくばキャンパス</a:t>
            </a:r>
          </a:p>
        </p:txBody>
      </p:sp>
      <p:sp>
        <p:nvSpPr>
          <p:cNvPr id="3" name="楕円 2">
            <a:extLst>
              <a:ext uri="{FF2B5EF4-FFF2-40B4-BE49-F238E27FC236}">
                <a16:creationId xmlns:a16="http://schemas.microsoft.com/office/drawing/2014/main" id="{753DFEDC-0E89-37A0-207D-CF56F20887D7}"/>
              </a:ext>
            </a:extLst>
          </p:cNvPr>
          <p:cNvSpPr/>
          <p:nvPr/>
        </p:nvSpPr>
        <p:spPr>
          <a:xfrm>
            <a:off x="2363307" y="1527706"/>
            <a:ext cx="1846494" cy="1723153"/>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矢印コネクタ 3">
            <a:extLst>
              <a:ext uri="{FF2B5EF4-FFF2-40B4-BE49-F238E27FC236}">
                <a16:creationId xmlns:a16="http://schemas.microsoft.com/office/drawing/2014/main" id="{2914D0EC-C7E8-4281-E621-781DF99DA2F4}"/>
              </a:ext>
            </a:extLst>
          </p:cNvPr>
          <p:cNvCxnSpPr>
            <a:cxnSpLocks/>
          </p:cNvCxnSpPr>
          <p:nvPr/>
        </p:nvCxnSpPr>
        <p:spPr>
          <a:xfrm>
            <a:off x="2524398" y="1162931"/>
            <a:ext cx="301665" cy="500570"/>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6" name="テキスト ボックス 5">
            <a:extLst>
              <a:ext uri="{FF2B5EF4-FFF2-40B4-BE49-F238E27FC236}">
                <a16:creationId xmlns:a16="http://schemas.microsoft.com/office/drawing/2014/main" id="{99595297-EFDC-4537-0BAB-B77B5FE644E2}"/>
              </a:ext>
            </a:extLst>
          </p:cNvPr>
          <p:cNvSpPr txBox="1"/>
          <p:nvPr/>
        </p:nvSpPr>
        <p:spPr>
          <a:xfrm>
            <a:off x="1852441" y="867854"/>
            <a:ext cx="1260281" cy="369332"/>
          </a:xfrm>
          <a:prstGeom prst="rect">
            <a:avLst/>
          </a:prstGeom>
          <a:noFill/>
        </p:spPr>
        <p:txBody>
          <a:bodyPr wrap="none" rtlCol="0">
            <a:spAutoFit/>
          </a:bodyPr>
          <a:lstStyle/>
          <a:p>
            <a:r>
              <a:rPr kumimoji="1" lang="en-US" altLang="ja-JP" dirty="0"/>
              <a:t>Super KEKB</a:t>
            </a:r>
            <a:endParaRPr kumimoji="1" lang="ja-JP" altLang="en-US" dirty="0"/>
          </a:p>
        </p:txBody>
      </p:sp>
      <p:sp>
        <p:nvSpPr>
          <p:cNvPr id="7" name="フッター プレースホルダー 6">
            <a:extLst>
              <a:ext uri="{FF2B5EF4-FFF2-40B4-BE49-F238E27FC236}">
                <a16:creationId xmlns:a16="http://schemas.microsoft.com/office/drawing/2014/main" id="{6BD26704-ADCD-62C2-0430-B457CEA051DE}"/>
              </a:ext>
            </a:extLst>
          </p:cNvPr>
          <p:cNvSpPr>
            <a:spLocks noGrp="1"/>
          </p:cNvSpPr>
          <p:nvPr>
            <p:ph type="ftr" sz="quarter" idx="3"/>
          </p:nvPr>
        </p:nvSpPr>
        <p:spPr>
          <a:xfrm>
            <a:off x="4319555" y="6577670"/>
            <a:ext cx="6880811"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2855320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F4966D1-D75B-4643-A5AA-54F55929CF31}"/>
              </a:ext>
            </a:extLst>
          </p:cNvPr>
          <p:cNvPicPr>
            <a:picLocks noChangeAspect="1"/>
          </p:cNvPicPr>
          <p:nvPr/>
        </p:nvPicPr>
        <p:blipFill>
          <a:blip r:embed="rId3"/>
          <a:stretch>
            <a:fillRect/>
          </a:stretch>
        </p:blipFill>
        <p:spPr>
          <a:xfrm>
            <a:off x="2912293" y="1735264"/>
            <a:ext cx="5980044" cy="2992946"/>
          </a:xfrm>
          <a:prstGeom prst="rect">
            <a:avLst/>
          </a:prstGeom>
        </p:spPr>
      </p:pic>
      <p:pic>
        <p:nvPicPr>
          <p:cNvPr id="11" name="図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52367" y="715110"/>
            <a:ext cx="3153201" cy="1264947"/>
          </a:xfrm>
          <a:prstGeom prst="rect">
            <a:avLst/>
          </a:prstGeom>
        </p:spPr>
      </p:pic>
      <p:pic>
        <p:nvPicPr>
          <p:cNvPr id="15" name="図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2587" y="631829"/>
            <a:ext cx="3336032" cy="1067530"/>
          </a:xfrm>
          <a:prstGeom prst="rect">
            <a:avLst/>
          </a:prstGeom>
        </p:spPr>
      </p:pic>
      <p:pic>
        <p:nvPicPr>
          <p:cNvPr id="23" name="図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10658" y="621319"/>
            <a:ext cx="1130567" cy="1088550"/>
          </a:xfrm>
          <a:prstGeom prst="rect">
            <a:avLst/>
          </a:prstGeom>
        </p:spPr>
      </p:pic>
      <p:sp>
        <p:nvSpPr>
          <p:cNvPr id="28" name="テキスト ボックス 27"/>
          <p:cNvSpPr txBox="1"/>
          <p:nvPr/>
        </p:nvSpPr>
        <p:spPr>
          <a:xfrm>
            <a:off x="512469" y="4150688"/>
            <a:ext cx="2399824" cy="830997"/>
          </a:xfrm>
          <a:prstGeom prst="rect">
            <a:avLst/>
          </a:prstGeom>
          <a:solidFill>
            <a:schemeClr val="bg1">
              <a:alpha val="50000"/>
            </a:schemeClr>
          </a:solidFill>
        </p:spPr>
        <p:txBody>
          <a:bodyPr wrap="none" rtlCol="0">
            <a:spAutoFit/>
          </a:bodyPr>
          <a:lstStyle/>
          <a:p>
            <a:r>
              <a:rPr lang="en-US" altLang="ja-JP" sz="2400" dirty="0">
                <a:solidFill>
                  <a:srgbClr val="FF0000"/>
                </a:solidFill>
                <a:latin typeface="Calibri" panose="020F0502020204030204" pitchFamily="34" charset="0"/>
                <a:cs typeface="Calibri" panose="020F0502020204030204" pitchFamily="34" charset="0"/>
              </a:rPr>
              <a:t>SHINE (China)</a:t>
            </a:r>
          </a:p>
          <a:p>
            <a:r>
              <a:rPr lang="en-US" altLang="ja-JP" sz="2400" dirty="0">
                <a:solidFill>
                  <a:srgbClr val="FF0000"/>
                </a:solidFill>
                <a:latin typeface="Calibri" panose="020F0502020204030204" pitchFamily="34" charset="0"/>
                <a:cs typeface="Calibri" panose="020F0502020204030204" pitchFamily="34" charset="0"/>
              </a:rPr>
              <a:t> </a:t>
            </a:r>
            <a:r>
              <a:rPr lang="en-US" altLang="ja-JP" sz="2000" dirty="0">
                <a:solidFill>
                  <a:srgbClr val="FF0000"/>
                </a:solidFill>
                <a:latin typeface="Calibri" panose="020F0502020204030204" pitchFamily="34" charset="0"/>
                <a:cs typeface="Calibri" panose="020F0502020204030204" pitchFamily="34" charset="0"/>
              </a:rPr>
              <a:t>(under construction)</a:t>
            </a:r>
            <a:endParaRPr lang="ja-JP" altLang="en-US" sz="2000" dirty="0">
              <a:solidFill>
                <a:srgbClr val="FF0000"/>
              </a:solidFill>
              <a:latin typeface="Calibri" panose="020F0502020204030204" pitchFamily="34" charset="0"/>
              <a:cs typeface="Calibri" panose="020F0502020204030204" pitchFamily="34" charset="0"/>
            </a:endParaRPr>
          </a:p>
        </p:txBody>
      </p:sp>
      <p:sp>
        <p:nvSpPr>
          <p:cNvPr id="34" name="テキスト ボックス 33"/>
          <p:cNvSpPr txBox="1"/>
          <p:nvPr/>
        </p:nvSpPr>
        <p:spPr>
          <a:xfrm>
            <a:off x="4941225" y="595924"/>
            <a:ext cx="3368455" cy="769441"/>
          </a:xfrm>
          <a:prstGeom prst="rect">
            <a:avLst/>
          </a:prstGeom>
          <a:noFill/>
        </p:spPr>
        <p:txBody>
          <a:bodyPr wrap="square" rtlCol="0">
            <a:spAutoFit/>
          </a:bodyPr>
          <a:lstStyle/>
          <a:p>
            <a:r>
              <a:rPr lang="en-US" altLang="ja-JP" sz="2400" dirty="0" err="1">
                <a:solidFill>
                  <a:srgbClr val="FF0000"/>
                </a:solidFill>
                <a:latin typeface="Calibri" panose="020F0502020204030204" pitchFamily="34" charset="0"/>
                <a:cs typeface="Calibri" panose="020F0502020204030204" pitchFamily="34" charset="0"/>
              </a:rPr>
              <a:t>EuXFEL</a:t>
            </a:r>
            <a:r>
              <a:rPr lang="en-US" altLang="ja-JP" sz="2400" dirty="0">
                <a:solidFill>
                  <a:srgbClr val="FF0000"/>
                </a:solidFill>
                <a:latin typeface="Calibri" panose="020F0502020204030204" pitchFamily="34" charset="0"/>
                <a:cs typeface="Calibri" panose="020F0502020204030204" pitchFamily="34" charset="0"/>
              </a:rPr>
              <a:t> (</a:t>
            </a:r>
            <a:r>
              <a:rPr lang="en-US" altLang="ja-JP" sz="2400" dirty="0" err="1">
                <a:solidFill>
                  <a:srgbClr val="FF0000"/>
                </a:solidFill>
                <a:latin typeface="Calibri" panose="020F0502020204030204" pitchFamily="34" charset="0"/>
                <a:cs typeface="Calibri" panose="020F0502020204030204" pitchFamily="34" charset="0"/>
              </a:rPr>
              <a:t>Germany,EU</a:t>
            </a:r>
            <a:r>
              <a:rPr lang="en-US" altLang="ja-JP" sz="2400" dirty="0">
                <a:solidFill>
                  <a:srgbClr val="FF0000"/>
                </a:solidFill>
                <a:latin typeface="Calibri" panose="020F0502020204030204" pitchFamily="34" charset="0"/>
                <a:cs typeface="Calibri" panose="020F0502020204030204" pitchFamily="34" charset="0"/>
              </a:rPr>
              <a:t>)</a:t>
            </a:r>
          </a:p>
          <a:p>
            <a:r>
              <a:rPr lang="en-US" altLang="ja-JP" sz="2000" dirty="0">
                <a:solidFill>
                  <a:srgbClr val="FF0000"/>
                </a:solidFill>
                <a:latin typeface="Calibri" panose="020F0502020204030204" pitchFamily="34" charset="0"/>
                <a:cs typeface="Calibri" panose="020F0502020204030204" pitchFamily="34" charset="0"/>
              </a:rPr>
              <a:t>Operation started from 2017</a:t>
            </a:r>
            <a:endParaRPr lang="ja-JP" altLang="en-US" sz="2000" dirty="0">
              <a:solidFill>
                <a:srgbClr val="FF0000"/>
              </a:solidFill>
              <a:latin typeface="Calibri" panose="020F0502020204030204" pitchFamily="34" charset="0"/>
              <a:cs typeface="Calibri" panose="020F0502020204030204" pitchFamily="34" charset="0"/>
            </a:endParaRPr>
          </a:p>
        </p:txBody>
      </p:sp>
      <p:sp>
        <p:nvSpPr>
          <p:cNvPr id="37" name="テキスト ボックス 36"/>
          <p:cNvSpPr txBox="1"/>
          <p:nvPr/>
        </p:nvSpPr>
        <p:spPr>
          <a:xfrm>
            <a:off x="9293349" y="2106058"/>
            <a:ext cx="2612219" cy="769441"/>
          </a:xfrm>
          <a:prstGeom prst="rect">
            <a:avLst/>
          </a:prstGeom>
          <a:noFill/>
        </p:spPr>
        <p:txBody>
          <a:bodyPr wrap="square" rtlCol="0">
            <a:spAutoFit/>
          </a:bodyPr>
          <a:lstStyle/>
          <a:p>
            <a:pPr algn="ctr"/>
            <a:r>
              <a:rPr lang="en-US" altLang="ja-JP" sz="2400" dirty="0">
                <a:solidFill>
                  <a:srgbClr val="FF0000"/>
                </a:solidFill>
                <a:latin typeface="Calibri" panose="020F0502020204030204" pitchFamily="34" charset="0"/>
                <a:cs typeface="Calibri" panose="020F0502020204030204" pitchFamily="34" charset="0"/>
              </a:rPr>
              <a:t>LCLS-II (U.S)</a:t>
            </a:r>
          </a:p>
          <a:p>
            <a:r>
              <a:rPr lang="en-US" altLang="ja-JP" sz="2000" dirty="0">
                <a:solidFill>
                  <a:srgbClr val="FF0000"/>
                </a:solidFill>
                <a:latin typeface="Calibri" panose="020F0502020204030204" pitchFamily="34" charset="0"/>
                <a:cs typeface="Calibri" panose="020F0502020204030204" pitchFamily="34" charset="0"/>
              </a:rPr>
              <a:t>(beam operation 2022)</a:t>
            </a:r>
            <a:endParaRPr lang="ja-JP" altLang="en-US" sz="2000" dirty="0">
              <a:solidFill>
                <a:srgbClr val="FF0000"/>
              </a:solidFill>
              <a:latin typeface="Calibri" panose="020F0502020204030204" pitchFamily="34" charset="0"/>
              <a:cs typeface="Calibri" panose="020F0502020204030204" pitchFamily="34" charset="0"/>
            </a:endParaRPr>
          </a:p>
        </p:txBody>
      </p:sp>
      <p:pic>
        <p:nvPicPr>
          <p:cNvPr id="40" name="図 3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09079" y="3587536"/>
            <a:ext cx="2379747" cy="1214218"/>
          </a:xfrm>
          <a:prstGeom prst="rect">
            <a:avLst/>
          </a:prstGeom>
        </p:spPr>
      </p:pic>
      <p:sp>
        <p:nvSpPr>
          <p:cNvPr id="41" name="テキスト ボックス 40"/>
          <p:cNvSpPr txBox="1"/>
          <p:nvPr/>
        </p:nvSpPr>
        <p:spPr>
          <a:xfrm>
            <a:off x="10357852" y="3921091"/>
            <a:ext cx="1388720" cy="246221"/>
          </a:xfrm>
          <a:prstGeom prst="rect">
            <a:avLst/>
          </a:prstGeom>
          <a:noFill/>
        </p:spPr>
        <p:txBody>
          <a:bodyPr wrap="square" rtlCol="0">
            <a:spAutoFit/>
          </a:bodyPr>
          <a:lstStyle/>
          <a:p>
            <a:r>
              <a:rPr lang="en-US" altLang="ja-JP" sz="1000" dirty="0"/>
              <a:t>© </a:t>
            </a:r>
            <a:r>
              <a:rPr lang="en-US" altLang="ja-JP" sz="1000" dirty="0" err="1"/>
              <a:t>Rey.Hori</a:t>
            </a:r>
            <a:r>
              <a:rPr lang="en-US" altLang="ja-JP" sz="1000" dirty="0"/>
              <a:t>/KEK </a:t>
            </a:r>
            <a:endParaRPr lang="ja-JP" altLang="en-US" sz="1000" dirty="0"/>
          </a:p>
        </p:txBody>
      </p:sp>
      <p:pic>
        <p:nvPicPr>
          <p:cNvPr id="48" name="图片 14">
            <a:extLst>
              <a:ext uri="{FF2B5EF4-FFF2-40B4-BE49-F238E27FC236}">
                <a16:creationId xmlns:a16="http://schemas.microsoft.com/office/drawing/2014/main" id="{09315F2B-1273-45AD-9D24-B47240FC2C0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80616" y="3220928"/>
            <a:ext cx="2590550" cy="989029"/>
          </a:xfrm>
          <a:prstGeom prst="rect">
            <a:avLst/>
          </a:prstGeom>
          <a:ln>
            <a:noFill/>
          </a:ln>
          <a:effectLst>
            <a:softEdge rad="112500"/>
          </a:effectLst>
        </p:spPr>
      </p:pic>
      <p:pic>
        <p:nvPicPr>
          <p:cNvPr id="14" name="図 1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52587" y="1709869"/>
            <a:ext cx="1857233" cy="1043765"/>
          </a:xfrm>
          <a:prstGeom prst="rect">
            <a:avLst/>
          </a:prstGeom>
        </p:spPr>
      </p:pic>
      <p:sp>
        <p:nvSpPr>
          <p:cNvPr id="4" name="テキスト ボックス 3"/>
          <p:cNvSpPr txBox="1"/>
          <p:nvPr/>
        </p:nvSpPr>
        <p:spPr>
          <a:xfrm>
            <a:off x="9762003" y="3257792"/>
            <a:ext cx="1992452" cy="461665"/>
          </a:xfrm>
          <a:prstGeom prst="rect">
            <a:avLst/>
          </a:prstGeom>
          <a:noFill/>
        </p:spPr>
        <p:txBody>
          <a:bodyPr wrap="square" rtlCol="0">
            <a:spAutoFit/>
          </a:bodyPr>
          <a:lstStyle/>
          <a:p>
            <a:r>
              <a:rPr lang="en-US" altLang="ja-JP" sz="2400" dirty="0">
                <a:solidFill>
                  <a:srgbClr val="FF0000"/>
                </a:solidFill>
                <a:latin typeface="Calibri" panose="020F0502020204030204" pitchFamily="34" charset="0"/>
                <a:cs typeface="Calibri" panose="020F0502020204030204" pitchFamily="34" charset="0"/>
              </a:rPr>
              <a:t>ILC</a:t>
            </a:r>
            <a:r>
              <a:rPr lang="en-US" altLang="ja-JP" sz="2000" dirty="0">
                <a:solidFill>
                  <a:srgbClr val="FF0000"/>
                </a:solidFill>
                <a:latin typeface="Calibri" panose="020F0502020204030204" pitchFamily="34" charset="0"/>
                <a:cs typeface="Calibri" panose="020F0502020204030204" pitchFamily="34" charset="0"/>
              </a:rPr>
              <a:t> (Japan)(Plan)</a:t>
            </a:r>
          </a:p>
        </p:txBody>
      </p:sp>
      <p:sp>
        <p:nvSpPr>
          <p:cNvPr id="49" name="タイトル 3">
            <a:extLst>
              <a:ext uri="{FF2B5EF4-FFF2-40B4-BE49-F238E27FC236}">
                <a16:creationId xmlns:a16="http://schemas.microsoft.com/office/drawing/2014/main" id="{728806F9-D2F3-4F0C-8186-EA724B688DFD}"/>
              </a:ext>
            </a:extLst>
          </p:cNvPr>
          <p:cNvSpPr txBox="1">
            <a:spLocks/>
          </p:cNvSpPr>
          <p:nvPr/>
        </p:nvSpPr>
        <p:spPr>
          <a:xfrm>
            <a:off x="-29083" y="127281"/>
            <a:ext cx="12181668" cy="538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2400" dirty="0">
              <a:latin typeface="Calibri" panose="020F0502020204030204" pitchFamily="34" charset="0"/>
              <a:cs typeface="Calibri" panose="020F0502020204030204" pitchFamily="34" charset="0"/>
            </a:endParaRPr>
          </a:p>
        </p:txBody>
      </p:sp>
      <p:sp>
        <p:nvSpPr>
          <p:cNvPr id="35" name="スライド番号プレースホルダー 1">
            <a:extLst>
              <a:ext uri="{FF2B5EF4-FFF2-40B4-BE49-F238E27FC236}">
                <a16:creationId xmlns:a16="http://schemas.microsoft.com/office/drawing/2014/main" id="{EF184500-E37E-4681-AEDE-E7D7C12E5C16}"/>
              </a:ext>
            </a:extLst>
          </p:cNvPr>
          <p:cNvSpPr txBox="1">
            <a:spLocks/>
          </p:cNvSpPr>
          <p:nvPr/>
        </p:nvSpPr>
        <p:spPr>
          <a:xfrm>
            <a:off x="8481571" y="6365594"/>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DBF39866-D6A0-DB46-ABEE-551451B0E291}" type="slidenum">
              <a:rPr lang="ja-JP" altLang="en-US" sz="1200" smtClean="0">
                <a:solidFill>
                  <a:schemeClr val="bg1"/>
                </a:solidFill>
                <a:latin typeface="メイリオ" panose="020B0604030504040204" pitchFamily="50" charset="-128"/>
                <a:ea typeface="メイリオ" panose="020B0604030504040204" pitchFamily="50" charset="-128"/>
              </a:rPr>
              <a:pPr algn="r"/>
              <a:t>17</a:t>
            </a:fld>
            <a:endParaRPr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5" name="タイトル 4">
            <a:extLst>
              <a:ext uri="{FF2B5EF4-FFF2-40B4-BE49-F238E27FC236}">
                <a16:creationId xmlns:a16="http://schemas.microsoft.com/office/drawing/2014/main" id="{A2BFEAF1-BB9C-42E6-B9FB-F87042F4DE84}"/>
              </a:ext>
            </a:extLst>
          </p:cNvPr>
          <p:cNvSpPr>
            <a:spLocks noGrp="1"/>
          </p:cNvSpPr>
          <p:nvPr>
            <p:ph type="title" idx="4294967295"/>
          </p:nvPr>
        </p:nvSpPr>
        <p:spPr>
          <a:xfrm>
            <a:off x="483319" y="177721"/>
            <a:ext cx="9569863" cy="418203"/>
          </a:xfrm>
        </p:spPr>
        <p:txBody>
          <a:bodyPr>
            <a:noAutofit/>
          </a:bodyPr>
          <a:lstStyle/>
          <a:p>
            <a:pPr algn="ctr" rtl="0" eaLnBrk="1" latinLnBrk="0" hangingPunct="1"/>
            <a:r>
              <a:rPr lang="ja-JP" altLang="en-US" sz="2000" kern="1200" dirty="0">
                <a:solidFill>
                  <a:srgbClr val="000000"/>
                </a:solidFill>
                <a:effectLst/>
                <a:latin typeface="メイリオ" panose="020B0604030504040204" pitchFamily="50" charset="-128"/>
                <a:ea typeface="メイリオ" panose="020B0604030504040204" pitchFamily="50" charset="-128"/>
                <a:cs typeface="Arial" panose="020B0604020202020204" pitchFamily="34" charset="0"/>
              </a:rPr>
              <a:t>学術利用を主とした世界の大規模超伝導空洞加速器</a:t>
            </a:r>
            <a:r>
              <a:rPr lang="en-US" altLang="ja-JP" sz="2000" kern="1200" dirty="0">
                <a:solidFill>
                  <a:srgbClr val="000000"/>
                </a:solidFill>
                <a:effectLst/>
                <a:latin typeface="メイリオ" panose="020B0604030504040204" pitchFamily="50" charset="-128"/>
                <a:ea typeface="メイリオ" panose="020B0604030504040204" pitchFamily="50" charset="-128"/>
                <a:cs typeface="Arial" panose="020B0604020202020204" pitchFamily="34" charset="0"/>
              </a:rPr>
              <a:t>(XFEL &amp; ILC)  </a:t>
            </a:r>
            <a:endParaRPr lang="ja-JP" altLang="ja-JP" sz="2000" dirty="0">
              <a:effectLst/>
              <a:latin typeface="メイリオ" panose="020B0604030504040204" pitchFamily="50" charset="-128"/>
              <a:ea typeface="メイリオ" panose="020B0604030504040204" pitchFamily="50" charset="-128"/>
              <a:cs typeface="Arial" panose="020B0604020202020204" pitchFamily="34" charset="0"/>
            </a:endParaRPr>
          </a:p>
        </p:txBody>
      </p:sp>
      <p:sp>
        <p:nvSpPr>
          <p:cNvPr id="50" name="コンテンツ プレースホルダー 2">
            <a:extLst>
              <a:ext uri="{FF2B5EF4-FFF2-40B4-BE49-F238E27FC236}">
                <a16:creationId xmlns:a16="http://schemas.microsoft.com/office/drawing/2014/main" id="{31D9577C-C89C-4021-915F-8A9ED20435BC}"/>
              </a:ext>
            </a:extLst>
          </p:cNvPr>
          <p:cNvSpPr txBox="1">
            <a:spLocks/>
          </p:cNvSpPr>
          <p:nvPr/>
        </p:nvSpPr>
        <p:spPr>
          <a:xfrm>
            <a:off x="280616" y="5311429"/>
            <a:ext cx="11841237" cy="978837"/>
          </a:xfrm>
          <a:prstGeom prst="rect">
            <a:avLst/>
          </a:prstGeom>
          <a:solidFill>
            <a:schemeClr val="bg1"/>
          </a:solidFill>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1600" dirty="0">
                <a:latin typeface="メイリオ" panose="020B0604030504040204" pitchFamily="50" charset="-128"/>
                <a:ea typeface="メイリオ" panose="020B0604030504040204" pitchFamily="50" charset="-128"/>
              </a:rPr>
              <a:t>新たな窒素ドープ技術による超伝導空洞の</a:t>
            </a:r>
            <a:r>
              <a:rPr kumimoji="1" lang="en-US" altLang="ja-JP" sz="1600" dirty="0">
                <a:latin typeface="メイリオ" panose="020B0604030504040204" pitchFamily="50" charset="-128"/>
                <a:ea typeface="メイリオ" panose="020B0604030504040204" pitchFamily="50" charset="-128"/>
              </a:rPr>
              <a:t>high-Q</a:t>
            </a:r>
            <a:r>
              <a:rPr kumimoji="1" lang="ja-JP" altLang="en-US" sz="1600" dirty="0">
                <a:latin typeface="メイリオ" panose="020B0604030504040204" pitchFamily="50" charset="-128"/>
                <a:ea typeface="メイリオ" panose="020B0604030504040204" pitchFamily="50" charset="-128"/>
              </a:rPr>
              <a:t>化</a:t>
            </a:r>
            <a:r>
              <a:rPr kumimoji="1" lang="en-US" altLang="ja-JP" sz="1600" dirty="0">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sz="1600" dirty="0">
                <a:latin typeface="メイリオ" panose="020B0604030504040204" pitchFamily="50" charset="-128"/>
                <a:ea typeface="メイリオ" panose="020B0604030504040204" pitchFamily="50" charset="-128"/>
                <a:sym typeface="Wingdings" panose="05000000000000000000" pitchFamily="2" charset="2"/>
              </a:rPr>
              <a:t>世界的に</a:t>
            </a:r>
            <a:r>
              <a:rPr kumimoji="1" lang="en-US" altLang="ja-JP" sz="1600" dirty="0">
                <a:latin typeface="メイリオ" panose="020B0604030504040204" pitchFamily="50" charset="-128"/>
                <a:ea typeface="メイリオ" panose="020B0604030504040204" pitchFamily="50" charset="-128"/>
              </a:rPr>
              <a:t>high-duty (CW)</a:t>
            </a:r>
            <a:r>
              <a:rPr kumimoji="1" lang="ja-JP" altLang="en-US" sz="1600" dirty="0">
                <a:latin typeface="メイリオ" panose="020B0604030504040204" pitchFamily="50" charset="-128"/>
                <a:ea typeface="メイリオ" panose="020B0604030504040204" pitchFamily="50" charset="-128"/>
              </a:rPr>
              <a:t>加速器 </a:t>
            </a:r>
            <a:r>
              <a:rPr kumimoji="1" lang="en-US" altLang="ja-JP" sz="1600" dirty="0">
                <a:latin typeface="メイリオ" panose="020B0604030504040204" pitchFamily="50" charset="-128"/>
                <a:ea typeface="メイリオ" panose="020B0604030504040204" pitchFamily="50" charset="-128"/>
              </a:rPr>
              <a:t>(LCLS-II</a:t>
            </a:r>
            <a:r>
              <a:rPr kumimoji="1" lang="ja-JP" altLang="en-US" sz="1600" dirty="0">
                <a:latin typeface="メイリオ" panose="020B0604030504040204" pitchFamily="50" charset="-128"/>
                <a:ea typeface="メイリオ" panose="020B0604030504040204" pitchFamily="50" charset="-128"/>
              </a:rPr>
              <a:t>等</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の建設が進む。</a:t>
            </a:r>
          </a:p>
          <a:p>
            <a:r>
              <a:rPr lang="ja-JP" altLang="en-US" sz="1600" dirty="0">
                <a:latin typeface="メイリオ" panose="020B0604030504040204" pitchFamily="50" charset="-128"/>
                <a:ea typeface="メイリオ" panose="020B0604030504040204" pitchFamily="50" charset="-128"/>
              </a:rPr>
              <a:t>さらに陽子・イオン加速器（日本では</a:t>
            </a:r>
            <a:r>
              <a:rPr lang="en-US" altLang="ja-JP" sz="1600" dirty="0">
                <a:latin typeface="メイリオ" panose="020B0604030504040204" pitchFamily="50" charset="-128"/>
                <a:ea typeface="メイリオ" panose="020B0604030504040204" pitchFamily="50" charset="-128"/>
              </a:rPr>
              <a:t>IFMIF(</a:t>
            </a:r>
            <a:r>
              <a:rPr lang="ja-JP" altLang="en-US" sz="1600" dirty="0">
                <a:latin typeface="メイリオ" panose="020B0604030504040204" pitchFamily="50" charset="-128"/>
                <a:ea typeface="メイリオ" panose="020B0604030504040204" pitchFamily="50" charset="-128"/>
              </a:rPr>
              <a:t>青森</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RIBF(</a:t>
            </a:r>
            <a:r>
              <a:rPr lang="ja-JP" altLang="en-US" sz="1600" dirty="0">
                <a:latin typeface="メイリオ" panose="020B0604030504040204" pitchFamily="50" charset="-128"/>
                <a:ea typeface="メイリオ" panose="020B0604030504040204" pitchFamily="50" charset="-128"/>
              </a:rPr>
              <a:t>和光</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）での超伝導空洞の応用も進んでいる。</a:t>
            </a:r>
            <a:endParaRPr lang="en-US" altLang="ja-JP" sz="1600" dirty="0">
              <a:latin typeface="メイリオ" panose="020B0604030504040204" pitchFamily="50" charset="-128"/>
              <a:ea typeface="メイリオ" panose="020B0604030504040204" pitchFamily="50" charset="-128"/>
            </a:endParaRPr>
          </a:p>
          <a:p>
            <a:r>
              <a:rPr lang="ja-JP" altLang="en-US" sz="1600" dirty="0">
                <a:solidFill>
                  <a:srgbClr val="FF0000"/>
                </a:solidFill>
                <a:latin typeface="メイリオ" panose="020B0604030504040204" pitchFamily="50" charset="-128"/>
                <a:ea typeface="メイリオ" panose="020B0604030504040204" pitchFamily="50" charset="-128"/>
              </a:rPr>
              <a:t>さらに高勾配・高</a:t>
            </a:r>
            <a:r>
              <a:rPr lang="en-US" altLang="ja-JP" sz="1600" dirty="0">
                <a:solidFill>
                  <a:srgbClr val="FF0000"/>
                </a:solidFill>
                <a:latin typeface="メイリオ" panose="020B0604030504040204" pitchFamily="50" charset="-128"/>
                <a:ea typeface="メイリオ" panose="020B0604030504040204" pitchFamily="50" charset="-128"/>
              </a:rPr>
              <a:t>Q</a:t>
            </a:r>
            <a:r>
              <a:rPr lang="ja-JP" altLang="en-US" sz="1600" dirty="0">
                <a:solidFill>
                  <a:srgbClr val="FF0000"/>
                </a:solidFill>
                <a:latin typeface="メイリオ" panose="020B0604030504040204" pitchFamily="50" charset="-128"/>
                <a:ea typeface="メイリオ" panose="020B0604030504040204" pitchFamily="50" charset="-128"/>
              </a:rPr>
              <a:t>値の加速空洞の開発や</a:t>
            </a:r>
            <a:r>
              <a:rPr lang="en-US" altLang="ja-JP" sz="1600" dirty="0">
                <a:solidFill>
                  <a:srgbClr val="FF0000"/>
                </a:solidFill>
                <a:latin typeface="メイリオ" panose="020B0604030504040204" pitchFamily="50" charset="-128"/>
                <a:ea typeface="メイリオ" panose="020B0604030504040204" pitchFamily="50" charset="-128"/>
              </a:rPr>
              <a:t>Nb</a:t>
            </a:r>
            <a:r>
              <a:rPr lang="ja-JP" altLang="en-US" sz="1600" dirty="0">
                <a:solidFill>
                  <a:srgbClr val="FF0000"/>
                </a:solidFill>
                <a:latin typeface="メイリオ" panose="020B0604030504040204" pitchFamily="50" charset="-128"/>
                <a:ea typeface="メイリオ" panose="020B0604030504040204" pitchFamily="50" charset="-128"/>
              </a:rPr>
              <a:t>に代わる新たな</a:t>
            </a:r>
            <a:r>
              <a:rPr lang="en-US" altLang="ja-JP" sz="1600" dirty="0">
                <a:solidFill>
                  <a:srgbClr val="FF0000"/>
                </a:solidFill>
                <a:latin typeface="メイリオ" panose="020B0604030504040204" pitchFamily="50" charset="-128"/>
                <a:ea typeface="メイリオ" panose="020B0604030504040204" pitchFamily="50" charset="-128"/>
              </a:rPr>
              <a:t>Nb</a:t>
            </a:r>
            <a:r>
              <a:rPr lang="en-US" altLang="ja-JP" sz="1600" baseline="-25000" dirty="0">
                <a:solidFill>
                  <a:srgbClr val="FF0000"/>
                </a:solidFill>
                <a:latin typeface="メイリオ" panose="020B0604030504040204" pitchFamily="50" charset="-128"/>
                <a:ea typeface="メイリオ" panose="020B0604030504040204" pitchFamily="50" charset="-128"/>
              </a:rPr>
              <a:t>3</a:t>
            </a:r>
            <a:r>
              <a:rPr lang="en-US" altLang="ja-JP" sz="1600" dirty="0">
                <a:solidFill>
                  <a:srgbClr val="FF0000"/>
                </a:solidFill>
                <a:latin typeface="メイリオ" panose="020B0604030504040204" pitchFamily="50" charset="-128"/>
                <a:ea typeface="メイリオ" panose="020B0604030504040204" pitchFamily="50" charset="-128"/>
              </a:rPr>
              <a:t>Sn</a:t>
            </a:r>
            <a:r>
              <a:rPr lang="ja-JP" altLang="en-US" sz="1600" dirty="0">
                <a:solidFill>
                  <a:srgbClr val="FF0000"/>
                </a:solidFill>
                <a:latin typeface="メイリオ" panose="020B0604030504040204" pitchFamily="50" charset="-128"/>
                <a:ea typeface="メイリオ" panose="020B0604030504040204" pitchFamily="50" charset="-128"/>
              </a:rPr>
              <a:t>などの空洞開発も進んでいる。</a:t>
            </a:r>
            <a:r>
              <a:rPr lang="en-US" altLang="ja-JP" sz="16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sz="16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今後のブレークスルー。</a:t>
            </a:r>
            <a:endParaRPr lang="en-US" altLang="ja-JP" sz="1600" dirty="0">
              <a:solidFill>
                <a:srgbClr val="FF0000"/>
              </a:solidFill>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pPr marL="0" indent="0">
              <a:buNone/>
            </a:pPr>
            <a:r>
              <a:rPr lang="ja-JP" altLang="en-US" sz="1600" dirty="0">
                <a:solidFill>
                  <a:srgbClr val="FF0000"/>
                </a:solidFill>
                <a:latin typeface="メイリオ" panose="020B0604030504040204" pitchFamily="50" charset="-128"/>
                <a:ea typeface="メイリオ" panose="020B0604030504040204" pitchFamily="50" charset="-128"/>
              </a:rPr>
              <a:t>     </a:t>
            </a:r>
            <a:endParaRPr lang="en-US" altLang="ja-JP" sz="16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endParaRPr>
          </a:p>
        </p:txBody>
      </p:sp>
      <p:sp>
        <p:nvSpPr>
          <p:cNvPr id="52" name="テキスト ボックス 51">
            <a:extLst>
              <a:ext uri="{FF2B5EF4-FFF2-40B4-BE49-F238E27FC236}">
                <a16:creationId xmlns:a16="http://schemas.microsoft.com/office/drawing/2014/main" id="{E1F0FF0A-DBDB-413B-8A2A-CDF04B52B3D4}"/>
              </a:ext>
            </a:extLst>
          </p:cNvPr>
          <p:cNvSpPr txBox="1"/>
          <p:nvPr/>
        </p:nvSpPr>
        <p:spPr>
          <a:xfrm>
            <a:off x="967229" y="6396109"/>
            <a:ext cx="6584762" cy="369332"/>
          </a:xfrm>
          <a:prstGeom prst="rect">
            <a:avLst/>
          </a:prstGeom>
          <a:solidFill>
            <a:srgbClr val="FFFF00"/>
          </a:solidFill>
        </p:spPr>
        <p:txBody>
          <a:bodyPr wrap="square">
            <a:spAutoFit/>
          </a:bodyPr>
          <a:lstStyle/>
          <a:p>
            <a:r>
              <a:rPr lang="en-US" altLang="ja-JP" b="1"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 </a:t>
            </a:r>
            <a:r>
              <a:rPr lang="ja-JP" altLang="en-US" b="1" dirty="0">
                <a:solidFill>
                  <a:srgbClr val="FF0000"/>
                </a:solidFill>
                <a:latin typeface="メイリオ" panose="020B0604030504040204" pitchFamily="50" charset="-128"/>
                <a:ea typeface="メイリオ" panose="020B0604030504040204" pitchFamily="50" charset="-128"/>
              </a:rPr>
              <a:t>超伝導空洞を利用した加速器建設が精力的に進んでいる。</a:t>
            </a:r>
            <a:endParaRPr lang="en-US" altLang="ja-JP" sz="1800" b="1" u="sng" dirty="0">
              <a:solidFill>
                <a:srgbClr val="FF0000"/>
              </a:solidFill>
              <a:latin typeface="メイリオ" panose="020B0604030504040204" pitchFamily="50" charset="-128"/>
              <a:ea typeface="メイリオ" panose="020B0604030504040204" pitchFamily="50" charset="-128"/>
            </a:endParaRPr>
          </a:p>
        </p:txBody>
      </p:sp>
      <p:cxnSp>
        <p:nvCxnSpPr>
          <p:cNvPr id="8" name="直線矢印コネクタ 7">
            <a:extLst>
              <a:ext uri="{FF2B5EF4-FFF2-40B4-BE49-F238E27FC236}">
                <a16:creationId xmlns:a16="http://schemas.microsoft.com/office/drawing/2014/main" id="{6DF4E68B-30F4-4F83-B99B-E1907228B0F5}"/>
              </a:ext>
            </a:extLst>
          </p:cNvPr>
          <p:cNvCxnSpPr/>
          <p:nvPr/>
        </p:nvCxnSpPr>
        <p:spPr>
          <a:xfrm flipH="1">
            <a:off x="7189313" y="1692346"/>
            <a:ext cx="1703024" cy="770216"/>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5" name="直線矢印コネクタ 684">
            <a:extLst>
              <a:ext uri="{FF2B5EF4-FFF2-40B4-BE49-F238E27FC236}">
                <a16:creationId xmlns:a16="http://schemas.microsoft.com/office/drawing/2014/main" id="{957F8168-75B8-40AE-9BB2-6D783C35DED3}"/>
              </a:ext>
            </a:extLst>
          </p:cNvPr>
          <p:cNvCxnSpPr>
            <a:cxnSpLocks/>
          </p:cNvCxnSpPr>
          <p:nvPr/>
        </p:nvCxnSpPr>
        <p:spPr>
          <a:xfrm flipH="1">
            <a:off x="2746664" y="2750157"/>
            <a:ext cx="2618852" cy="1031552"/>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6" name="直線矢印コネクタ 685">
            <a:extLst>
              <a:ext uri="{FF2B5EF4-FFF2-40B4-BE49-F238E27FC236}">
                <a16:creationId xmlns:a16="http://schemas.microsoft.com/office/drawing/2014/main" id="{AA5341A9-0737-4E31-81B6-857B853F9E4A}"/>
              </a:ext>
            </a:extLst>
          </p:cNvPr>
          <p:cNvCxnSpPr/>
          <p:nvPr/>
        </p:nvCxnSpPr>
        <p:spPr>
          <a:xfrm flipH="1">
            <a:off x="2267864" y="2251617"/>
            <a:ext cx="1803504" cy="76584"/>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cxnSp>
        <p:nvCxnSpPr>
          <p:cNvPr id="687" name="直線矢印コネクタ 686">
            <a:extLst>
              <a:ext uri="{FF2B5EF4-FFF2-40B4-BE49-F238E27FC236}">
                <a16:creationId xmlns:a16="http://schemas.microsoft.com/office/drawing/2014/main" id="{33554263-9F3C-4A18-B1D5-6B86639BB6AC}"/>
              </a:ext>
            </a:extLst>
          </p:cNvPr>
          <p:cNvCxnSpPr/>
          <p:nvPr/>
        </p:nvCxnSpPr>
        <p:spPr>
          <a:xfrm flipH="1" flipV="1">
            <a:off x="5766528" y="2462562"/>
            <a:ext cx="3396207" cy="1641285"/>
          </a:xfrm>
          <a:prstGeom prst="straightConnector1">
            <a:avLst/>
          </a:prstGeom>
          <a:ln>
            <a:solidFill>
              <a:schemeClr val="tx1"/>
            </a:solidFill>
            <a:headEnd type="oval" w="med" len="med"/>
            <a:tailEnd type="oval" w="med" len="med"/>
          </a:ln>
        </p:spPr>
        <p:style>
          <a:lnRef idx="3">
            <a:schemeClr val="accent2"/>
          </a:lnRef>
          <a:fillRef idx="0">
            <a:schemeClr val="accent2"/>
          </a:fillRef>
          <a:effectRef idx="2">
            <a:schemeClr val="accent2"/>
          </a:effectRef>
          <a:fontRef idx="minor">
            <a:schemeClr val="tx1"/>
          </a:fontRef>
        </p:style>
      </p:cxnSp>
      <p:pic>
        <p:nvPicPr>
          <p:cNvPr id="25" name="図 24">
            <a:extLst>
              <a:ext uri="{FF2B5EF4-FFF2-40B4-BE49-F238E27FC236}">
                <a16:creationId xmlns:a16="http://schemas.microsoft.com/office/drawing/2014/main" id="{8E0FC24A-5DD9-4697-9D1B-AFB28285A1C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43170" y="3987243"/>
            <a:ext cx="1845611" cy="1214218"/>
          </a:xfrm>
          <a:prstGeom prst="rect">
            <a:avLst/>
          </a:prstGeom>
        </p:spPr>
      </p:pic>
      <p:pic>
        <p:nvPicPr>
          <p:cNvPr id="26" name="図 25">
            <a:extLst>
              <a:ext uri="{FF2B5EF4-FFF2-40B4-BE49-F238E27FC236}">
                <a16:creationId xmlns:a16="http://schemas.microsoft.com/office/drawing/2014/main" id="{63F6ACFB-3A43-40B3-BD10-C9D357BCA9E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367085" y="3944857"/>
            <a:ext cx="1731987" cy="1298990"/>
          </a:xfrm>
          <a:prstGeom prst="rect">
            <a:avLst/>
          </a:prstGeom>
        </p:spPr>
      </p:pic>
      <p:sp>
        <p:nvSpPr>
          <p:cNvPr id="7" name="矢印: 右 6">
            <a:extLst>
              <a:ext uri="{FF2B5EF4-FFF2-40B4-BE49-F238E27FC236}">
                <a16:creationId xmlns:a16="http://schemas.microsoft.com/office/drawing/2014/main" id="{A207B9D3-77FF-4841-93FC-EDA544F7638F}"/>
              </a:ext>
            </a:extLst>
          </p:cNvPr>
          <p:cNvSpPr/>
          <p:nvPr/>
        </p:nvSpPr>
        <p:spPr>
          <a:xfrm>
            <a:off x="5873870" y="4805692"/>
            <a:ext cx="307024" cy="263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2CEB3A52-E0DA-4B2B-AEAF-2F2010BCDC76}"/>
              </a:ext>
            </a:extLst>
          </p:cNvPr>
          <p:cNvSpPr txBox="1"/>
          <p:nvPr/>
        </p:nvSpPr>
        <p:spPr>
          <a:xfrm>
            <a:off x="2950678" y="4497575"/>
            <a:ext cx="954107" cy="461665"/>
          </a:xfrm>
          <a:prstGeom prst="rect">
            <a:avLst/>
          </a:prstGeom>
          <a:noFill/>
        </p:spPr>
        <p:txBody>
          <a:bodyPr wrap="none" rtlCol="0">
            <a:spAutoFit/>
          </a:bodyPr>
          <a:lstStyle/>
          <a:p>
            <a:r>
              <a:rPr kumimoji="1" lang="en-US" altLang="ja-JP" sz="1200" dirty="0">
                <a:latin typeface="メイリオ" panose="020B0604030504040204" pitchFamily="50" charset="-128"/>
                <a:ea typeface="メイリオ" panose="020B0604030504040204" pitchFamily="50" charset="-128"/>
              </a:rPr>
              <a:t>TESLA</a:t>
            </a:r>
            <a:r>
              <a:rPr kumimoji="1" lang="ja-JP" altLang="en-US" sz="1200" dirty="0">
                <a:latin typeface="メイリオ" panose="020B0604030504040204" pitchFamily="50" charset="-128"/>
                <a:ea typeface="メイリオ" panose="020B0604030504040204" pitchFamily="50" charset="-128"/>
              </a:rPr>
              <a:t>型</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超伝導空洞</a:t>
            </a:r>
          </a:p>
        </p:txBody>
      </p:sp>
      <p:sp>
        <p:nvSpPr>
          <p:cNvPr id="2" name="テキスト ボックス 1">
            <a:extLst>
              <a:ext uri="{FF2B5EF4-FFF2-40B4-BE49-F238E27FC236}">
                <a16:creationId xmlns:a16="http://schemas.microsoft.com/office/drawing/2014/main" id="{083ABBCB-99B4-4CBF-C851-AAE76E7876A9}"/>
              </a:ext>
            </a:extLst>
          </p:cNvPr>
          <p:cNvSpPr txBox="1"/>
          <p:nvPr/>
        </p:nvSpPr>
        <p:spPr>
          <a:xfrm>
            <a:off x="7757879" y="6432022"/>
            <a:ext cx="4190584" cy="369332"/>
          </a:xfrm>
          <a:prstGeom prst="rect">
            <a:avLst/>
          </a:prstGeom>
          <a:noFill/>
        </p:spPr>
        <p:txBody>
          <a:bodyPr wrap="square" rtlCol="0">
            <a:spAutoFit/>
          </a:bodyPr>
          <a:lstStyle/>
          <a:p>
            <a:r>
              <a:rPr kumimoji="1" lang="ja-JP" altLang="en-US" dirty="0"/>
              <a:t>他の</a:t>
            </a:r>
            <a:r>
              <a:rPr kumimoji="1" lang="en-US" altLang="ja-JP" dirty="0"/>
              <a:t>low-beta</a:t>
            </a:r>
            <a:r>
              <a:rPr kumimoji="1" lang="ja-JP" altLang="en-US" dirty="0"/>
              <a:t>などの加速は</a:t>
            </a:r>
            <a:r>
              <a:rPr kumimoji="1" lang="en-US" altLang="ja-JP" dirty="0"/>
              <a:t>backup</a:t>
            </a:r>
            <a:r>
              <a:rPr kumimoji="1" lang="ja-JP" altLang="en-US" dirty="0"/>
              <a:t>参照。</a:t>
            </a:r>
          </a:p>
        </p:txBody>
      </p:sp>
    </p:spTree>
    <p:extLst>
      <p:ext uri="{BB962C8B-B14F-4D97-AF65-F5344CB8AC3E}">
        <p14:creationId xmlns:p14="http://schemas.microsoft.com/office/powerpoint/2010/main" val="40864448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8452" y="399642"/>
            <a:ext cx="4315051" cy="105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a:xfrm>
            <a:off x="362021" y="0"/>
            <a:ext cx="6763607" cy="430074"/>
          </a:xfrm>
        </p:spPr>
        <p:txBody>
          <a:bodyPr>
            <a:normAutofit fontScale="90000"/>
          </a:bodyPr>
          <a:lstStyle/>
          <a:p>
            <a:r>
              <a:rPr lang="ja-JP" altLang="en-US" sz="1800" dirty="0">
                <a:solidFill>
                  <a:schemeClr val="tx1"/>
                </a:solidFill>
                <a:latin typeface="メイリオ" panose="020B0604030504040204" pitchFamily="50" charset="-128"/>
                <a:ea typeface="メイリオ" panose="020B0604030504040204" pitchFamily="50" charset="-128"/>
              </a:rPr>
              <a:t>世界の超伝導空洞開発現状（</a:t>
            </a:r>
            <a:r>
              <a:rPr lang="en-US" altLang="ja-JP" sz="1800" dirty="0">
                <a:solidFill>
                  <a:schemeClr val="tx1"/>
                </a:solidFill>
                <a:latin typeface="メイリオ" panose="020B0604030504040204" pitchFamily="50" charset="-128"/>
                <a:ea typeface="メイリオ" panose="020B0604030504040204" pitchFamily="50" charset="-128"/>
              </a:rPr>
              <a:t>EURO-XFEL</a:t>
            </a:r>
            <a:r>
              <a:rPr lang="ja-JP" altLang="en-US" sz="1800" dirty="0">
                <a:solidFill>
                  <a:schemeClr val="tx1"/>
                </a:solidFill>
                <a:latin typeface="メイリオ" panose="020B0604030504040204" pitchFamily="50" charset="-128"/>
                <a:ea typeface="メイリオ" panose="020B0604030504040204" pitchFamily="50" charset="-128"/>
              </a:rPr>
              <a:t>での空洞生産の流れ </a:t>
            </a:r>
            <a:r>
              <a:rPr lang="en-US" altLang="ja-JP" sz="1800" dirty="0">
                <a:solidFill>
                  <a:schemeClr val="tx1"/>
                </a:solidFill>
                <a:latin typeface="メイリオ" panose="020B0604030504040204" pitchFamily="50" charset="-128"/>
                <a:ea typeface="メイリオ" panose="020B0604030504040204" pitchFamily="50" charset="-128"/>
              </a:rPr>
              <a:t>(2016</a:t>
            </a:r>
            <a:r>
              <a:rPr lang="ja-JP" altLang="en-US" sz="1800" dirty="0">
                <a:solidFill>
                  <a:schemeClr val="tx1"/>
                </a:solidFill>
                <a:latin typeface="メイリオ" panose="020B0604030504040204" pitchFamily="50" charset="-128"/>
                <a:ea typeface="メイリオ" panose="020B0604030504040204" pitchFamily="50" charset="-128"/>
              </a:rPr>
              <a:t>）</a:t>
            </a:r>
          </a:p>
        </p:txBody>
      </p:sp>
      <p:sp>
        <p:nvSpPr>
          <p:cNvPr id="5" name="スライド番号プレースホルダー 4"/>
          <p:cNvSpPr>
            <a:spLocks noGrp="1"/>
          </p:cNvSpPr>
          <p:nvPr>
            <p:ph type="sldNum" sz="quarter" idx="12"/>
          </p:nvPr>
        </p:nvSpPr>
        <p:spPr>
          <a:xfrm>
            <a:off x="9364309" y="6538066"/>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18</a:t>
            </a:fld>
            <a:endParaRPr lang="ja-JP" altLang="en-US" dirty="0">
              <a:solidFill>
                <a:prstClr val="black">
                  <a:tint val="75000"/>
                </a:prstClr>
              </a:solidFill>
              <a:latin typeface="メイリオ" panose="020B0604030504040204" pitchFamily="50" charset="-128"/>
              <a:ea typeface="メイリオ" panose="020B0604030504040204" pitchFamily="50" charset="-128"/>
            </a:endParaRPr>
          </a:p>
        </p:txBody>
      </p:sp>
      <p:grpSp>
        <p:nvGrpSpPr>
          <p:cNvPr id="14" name="Group 5"/>
          <p:cNvGrpSpPr/>
          <p:nvPr/>
        </p:nvGrpSpPr>
        <p:grpSpPr>
          <a:xfrm>
            <a:off x="1633775" y="403312"/>
            <a:ext cx="9102134" cy="3694885"/>
            <a:chOff x="41865" y="4034448"/>
            <a:chExt cx="9102134" cy="3694885"/>
          </a:xfrm>
        </p:grpSpPr>
        <p:pic>
          <p:nvPicPr>
            <p:cNvPr id="15" name="Picture 6" descr="OT0139M.jpg"/>
            <p:cNvPicPr>
              <a:picLocks noChangeAspect="1"/>
            </p:cNvPicPr>
            <p:nvPr/>
          </p:nvPicPr>
          <p:blipFill rotWithShape="1">
            <a:blip r:embed="rId3">
              <a:extLst>
                <a:ext uri="{28A0092B-C50C-407E-A947-70E740481C1C}">
                  <a14:useLocalDpi xmlns:a14="http://schemas.microsoft.com/office/drawing/2010/main" val="0"/>
                </a:ext>
              </a:extLst>
            </a:blip>
            <a:srcRect l="13806" r="14082" b="5026"/>
            <a:stretch/>
          </p:blipFill>
          <p:spPr>
            <a:xfrm>
              <a:off x="41865" y="4034448"/>
              <a:ext cx="1093366" cy="2160000"/>
            </a:xfrm>
            <a:prstGeom prst="rect">
              <a:avLst/>
            </a:prstGeom>
          </p:spPr>
        </p:pic>
        <p:pic>
          <p:nvPicPr>
            <p:cNvPr id="16" name="Picture 7" descr="OT0145M.jpg"/>
            <p:cNvPicPr>
              <a:picLocks noChangeAspect="1"/>
            </p:cNvPicPr>
            <p:nvPr/>
          </p:nvPicPr>
          <p:blipFill rotWithShape="1">
            <a:blip r:embed="rId4" cstate="print">
              <a:extLst>
                <a:ext uri="{28A0092B-C50C-407E-A947-70E740481C1C}">
                  <a14:useLocalDpi xmlns:a14="http://schemas.microsoft.com/office/drawing/2010/main" val="0"/>
                </a:ext>
              </a:extLst>
            </a:blip>
            <a:srcRect r="58732"/>
            <a:stretch/>
          </p:blipFill>
          <p:spPr>
            <a:xfrm>
              <a:off x="2509379" y="4633160"/>
              <a:ext cx="1337075" cy="2160000"/>
            </a:xfrm>
            <a:prstGeom prst="rect">
              <a:avLst/>
            </a:prstGeom>
          </p:spPr>
        </p:pic>
        <p:pic>
          <p:nvPicPr>
            <p:cNvPr id="17" name="Picture 8" descr="DE0081M.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1433" y="4328362"/>
              <a:ext cx="1435216" cy="2160000"/>
            </a:xfrm>
            <a:prstGeom prst="rect">
              <a:avLst/>
            </a:prstGeom>
          </p:spPr>
        </p:pic>
        <p:pic>
          <p:nvPicPr>
            <p:cNvPr id="18" name="Picture 9" descr="OT0148M.jpg"/>
            <p:cNvPicPr>
              <a:picLocks noChangeAspect="1"/>
            </p:cNvPicPr>
            <p:nvPr/>
          </p:nvPicPr>
          <p:blipFill rotWithShape="1">
            <a:blip r:embed="rId6" cstate="print">
              <a:extLst>
                <a:ext uri="{28A0092B-C50C-407E-A947-70E740481C1C}">
                  <a14:useLocalDpi xmlns:a14="http://schemas.microsoft.com/office/drawing/2010/main" val="0"/>
                </a:ext>
              </a:extLst>
            </a:blip>
            <a:srcRect r="56703"/>
            <a:stretch/>
          </p:blipFill>
          <p:spPr>
            <a:xfrm>
              <a:off x="5007898" y="5046820"/>
              <a:ext cx="1402824" cy="2160000"/>
            </a:xfrm>
            <a:prstGeom prst="rect">
              <a:avLst/>
            </a:prstGeom>
          </p:spPr>
        </p:pic>
        <p:pic>
          <p:nvPicPr>
            <p:cNvPr id="19" name="Picture 10"/>
            <p:cNvPicPr>
              <a:picLocks noChangeAspect="1"/>
            </p:cNvPicPr>
            <p:nvPr/>
          </p:nvPicPr>
          <p:blipFill rotWithShape="1">
            <a:blip r:embed="rId7"/>
            <a:srcRect l="9777" r="17004"/>
            <a:stretch/>
          </p:blipFill>
          <p:spPr>
            <a:xfrm>
              <a:off x="3830956" y="4883534"/>
              <a:ext cx="1186172" cy="2160000"/>
            </a:xfrm>
            <a:prstGeom prst="rect">
              <a:avLst/>
            </a:prstGeom>
          </p:spPr>
        </p:pic>
        <p:pic>
          <p:nvPicPr>
            <p:cNvPr id="20" name="Picture 11"/>
            <p:cNvPicPr>
              <a:picLocks noChangeAspect="1"/>
            </p:cNvPicPr>
            <p:nvPr/>
          </p:nvPicPr>
          <p:blipFill rotWithShape="1">
            <a:blip r:embed="rId8"/>
            <a:srcRect l="19723" r="34676"/>
            <a:stretch/>
          </p:blipFill>
          <p:spPr>
            <a:xfrm>
              <a:off x="6265786" y="5297191"/>
              <a:ext cx="1409453" cy="2160000"/>
            </a:xfrm>
            <a:prstGeom prst="rect">
              <a:avLst/>
            </a:prstGeom>
          </p:spPr>
        </p:pic>
        <p:pic>
          <p:nvPicPr>
            <p:cNvPr id="21" name="Picture 12" descr="16-03-09-545.jpg"/>
            <p:cNvPicPr>
              <a:picLocks noChangeAspect="1"/>
            </p:cNvPicPr>
            <p:nvPr/>
          </p:nvPicPr>
          <p:blipFill rotWithShape="1">
            <a:blip r:embed="rId9" cstate="print">
              <a:extLst>
                <a:ext uri="{28A0092B-C50C-407E-A947-70E740481C1C}">
                  <a14:useLocalDpi xmlns:a14="http://schemas.microsoft.com/office/drawing/2010/main" val="0"/>
                </a:ext>
              </a:extLst>
            </a:blip>
            <a:srcRect l="6371" r="46754"/>
            <a:stretch/>
          </p:blipFill>
          <p:spPr>
            <a:xfrm>
              <a:off x="7624804" y="5569333"/>
              <a:ext cx="1519195" cy="2160000"/>
            </a:xfrm>
            <a:prstGeom prst="rect">
              <a:avLst/>
            </a:prstGeom>
          </p:spPr>
        </p:pic>
      </p:grpSp>
      <p:cxnSp>
        <p:nvCxnSpPr>
          <p:cNvPr id="4" name="直線矢印コネクタ 3"/>
          <p:cNvCxnSpPr/>
          <p:nvPr/>
        </p:nvCxnSpPr>
        <p:spPr>
          <a:xfrm>
            <a:off x="2203377" y="248369"/>
            <a:ext cx="7600631" cy="1387931"/>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4" name="テキスト ボックス 23"/>
          <p:cNvSpPr txBox="1"/>
          <p:nvPr/>
        </p:nvSpPr>
        <p:spPr>
          <a:xfrm>
            <a:off x="1369108" y="2563311"/>
            <a:ext cx="1432378" cy="1277273"/>
          </a:xfrm>
          <a:prstGeom prst="rect">
            <a:avLst/>
          </a:prstGeom>
          <a:noFill/>
        </p:spPr>
        <p:txBody>
          <a:bodyPr wrap="square" rtlCol="0">
            <a:spAutoFit/>
          </a:bodyPr>
          <a:lstStyle/>
          <a:p>
            <a:r>
              <a:rPr lang="en-US" altLang="ja-JP" sz="1100" dirty="0">
                <a:solidFill>
                  <a:srgbClr val="FF0000"/>
                </a:solidFill>
                <a:latin typeface="メイリオ" panose="020B0604030504040204" pitchFamily="50" charset="-128"/>
                <a:ea typeface="メイリオ" panose="020B0604030504040204" pitchFamily="50" charset="-128"/>
              </a:rPr>
              <a:t>Pure </a:t>
            </a:r>
            <a:r>
              <a:rPr lang="en-US" altLang="ja-JP" sz="1100" dirty="0" err="1">
                <a:solidFill>
                  <a:srgbClr val="FF0000"/>
                </a:solidFill>
                <a:latin typeface="メイリオ" panose="020B0604030504040204" pitchFamily="50" charset="-128"/>
                <a:ea typeface="メイリオ" panose="020B0604030504040204" pitchFamily="50" charset="-128"/>
              </a:rPr>
              <a:t>Nb</a:t>
            </a:r>
            <a:r>
              <a:rPr lang="en-US" altLang="ja-JP" sz="1100" dirty="0">
                <a:solidFill>
                  <a:srgbClr val="FF0000"/>
                </a:solidFill>
                <a:latin typeface="メイリオ" panose="020B0604030504040204" pitchFamily="50" charset="-128"/>
                <a:ea typeface="メイリオ" panose="020B0604030504040204" pitchFamily="50" charset="-128"/>
              </a:rPr>
              <a:t> sheets</a:t>
            </a:r>
          </a:p>
          <a:p>
            <a:r>
              <a:rPr lang="en-US" altLang="ja-JP" sz="1100" dirty="0">
                <a:latin typeface="メイリオ" panose="020B0604030504040204" pitchFamily="50" charset="-128"/>
                <a:ea typeface="メイリオ" panose="020B0604030504040204" pitchFamily="50" charset="-128"/>
              </a:rPr>
              <a:t>(RRR &gt; 300)</a:t>
            </a:r>
          </a:p>
          <a:p>
            <a:r>
              <a:rPr lang="en-US" altLang="ja-JP" sz="1100" dirty="0">
                <a:latin typeface="メイリオ" panose="020B0604030504040204" pitchFamily="50" charset="-128"/>
                <a:ea typeface="メイリオ" panose="020B0604030504040204" pitchFamily="50" charset="-128"/>
              </a:rPr>
              <a:t>800</a:t>
            </a:r>
            <a:r>
              <a:rPr lang="ja-JP" altLang="en-US" sz="1100" dirty="0">
                <a:latin typeface="メイリオ" panose="020B0604030504040204" pitchFamily="50" charset="-128"/>
                <a:ea typeface="メイリオ" panose="020B0604030504040204" pitchFamily="50" charset="-128"/>
              </a:rPr>
              <a:t>台で約</a:t>
            </a:r>
            <a:r>
              <a:rPr lang="en-US" altLang="ja-JP" sz="1100" dirty="0">
                <a:latin typeface="メイリオ" panose="020B0604030504040204" pitchFamily="50" charset="-128"/>
                <a:ea typeface="メイリオ" panose="020B0604030504040204" pitchFamily="50" charset="-128"/>
              </a:rPr>
              <a:t>3</a:t>
            </a:r>
            <a:r>
              <a:rPr lang="ja-JP" altLang="en-US" sz="1100" dirty="0">
                <a:latin typeface="メイリオ" panose="020B0604030504040204" pitchFamily="50" charset="-128"/>
                <a:ea typeface="メイリオ" panose="020B0604030504040204" pitchFamily="50" charset="-128"/>
              </a:rPr>
              <a:t>年 </a:t>
            </a:r>
            <a:r>
              <a:rPr lang="en-US" altLang="ja-JP" sz="1100" dirty="0">
                <a:latin typeface="メイリオ" panose="020B0604030504040204" pitchFamily="50" charset="-128"/>
                <a:ea typeface="メイリオ" panose="020B0604030504040204" pitchFamily="50" charset="-128"/>
              </a:rPr>
              <a:t>(several tons) </a:t>
            </a:r>
            <a:r>
              <a:rPr lang="ja-JP" altLang="en-US" sz="1100" dirty="0">
                <a:latin typeface="メイリオ" panose="020B0604030504040204" pitchFamily="50" charset="-128"/>
                <a:ea typeface="メイリオ" panose="020B0604030504040204" pitchFamily="50" charset="-128"/>
              </a:rPr>
              <a:t>作成</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東京電解（株）</a:t>
            </a:r>
            <a:endParaRPr lang="en-US" altLang="ja-JP" sz="1100" dirty="0">
              <a:latin typeface="メイリオ" panose="020B0604030504040204" pitchFamily="50" charset="-128"/>
              <a:ea typeface="メイリオ" panose="020B0604030504040204" pitchFamily="50" charset="-128"/>
            </a:endParaRPr>
          </a:p>
          <a:p>
            <a:r>
              <a:rPr lang="en-US" altLang="ja-JP" sz="1100" dirty="0" err="1">
                <a:latin typeface="メイリオ" panose="020B0604030504040204" pitchFamily="50" charset="-128"/>
                <a:ea typeface="メイリオ" panose="020B0604030504040204" pitchFamily="50" charset="-128"/>
              </a:rPr>
              <a:t>Ninxia</a:t>
            </a:r>
            <a:r>
              <a:rPr lang="en-US" altLang="ja-JP" sz="1100" dirty="0">
                <a:latin typeface="メイリオ" panose="020B0604030504040204" pitchFamily="50" charset="-128"/>
                <a:ea typeface="メイリオ" panose="020B0604030504040204" pitchFamily="50" charset="-128"/>
              </a:rPr>
              <a:t>, </a:t>
            </a:r>
            <a:endParaRPr lang="ja-JP" altLang="en-US" sz="11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2745850" y="2916281"/>
            <a:ext cx="1355439" cy="1107996"/>
          </a:xfrm>
          <a:prstGeom prst="rect">
            <a:avLst/>
          </a:prstGeom>
          <a:noFill/>
        </p:spPr>
        <p:txBody>
          <a:bodyPr wrap="square" rtlCol="0">
            <a:spAutoFit/>
          </a:bodyPr>
          <a:lstStyle/>
          <a:p>
            <a:r>
              <a:rPr lang="ja-JP" altLang="en-US" sz="1100" dirty="0">
                <a:solidFill>
                  <a:srgbClr val="FF0000"/>
                </a:solidFill>
                <a:latin typeface="メイリオ" panose="020B0604030504040204" pitchFamily="50" charset="-128"/>
                <a:ea typeface="メイリオ" panose="020B0604030504040204" pitchFamily="50" charset="-128"/>
              </a:rPr>
              <a:t>空洞製作</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プレス、電子ビーム溶接</a:t>
            </a:r>
            <a:r>
              <a:rPr lang="en-US" altLang="ja-JP" sz="1100" dirty="0">
                <a:latin typeface="メイリオ" panose="020B0604030504040204" pitchFamily="50" charset="-128"/>
                <a:ea typeface="メイリオ" panose="020B0604030504040204" pitchFamily="50" charset="-128"/>
              </a:rPr>
              <a:t>)</a:t>
            </a:r>
          </a:p>
          <a:p>
            <a:r>
              <a:rPr lang="en-US" altLang="ja-JP" sz="1100" dirty="0">
                <a:latin typeface="メイリオ" panose="020B0604030504040204" pitchFamily="50" charset="-128"/>
                <a:ea typeface="メイリオ" panose="020B0604030504040204" pitchFamily="50" charset="-128"/>
              </a:rPr>
              <a:t>800</a:t>
            </a:r>
            <a:r>
              <a:rPr lang="ja-JP" altLang="en-US" sz="1100" dirty="0">
                <a:latin typeface="メイリオ" panose="020B0604030504040204" pitchFamily="50" charset="-128"/>
                <a:ea typeface="メイリオ" panose="020B0604030504040204" pitchFamily="50" charset="-128"/>
              </a:rPr>
              <a:t>台で</a:t>
            </a:r>
            <a:r>
              <a:rPr lang="en-US" altLang="ja-JP" sz="1100" dirty="0">
                <a:latin typeface="メイリオ" panose="020B0604030504040204" pitchFamily="50" charset="-128"/>
                <a:ea typeface="メイリオ" panose="020B0604030504040204" pitchFamily="50" charset="-128"/>
              </a:rPr>
              <a:t>3</a:t>
            </a:r>
            <a:r>
              <a:rPr lang="ja-JP" altLang="en-US" sz="1100" dirty="0">
                <a:latin typeface="メイリオ" panose="020B0604030504040204" pitchFamily="50" charset="-128"/>
                <a:ea typeface="メイリオ" panose="020B0604030504040204" pitchFamily="50" charset="-128"/>
              </a:rPr>
              <a:t>年 表面処理含む</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RI(</a:t>
            </a:r>
            <a:r>
              <a:rPr lang="ja-JP" altLang="en-US" sz="1100" dirty="0">
                <a:latin typeface="メイリオ" panose="020B0604030504040204" pitchFamily="50" charset="-128"/>
                <a:ea typeface="メイリオ" panose="020B0604030504040204" pitchFamily="50" charset="-128"/>
              </a:rPr>
              <a:t>独</a:t>
            </a:r>
            <a:r>
              <a:rPr lang="en-US" altLang="ja-JP" sz="1100" dirty="0">
                <a:latin typeface="メイリオ" panose="020B0604030504040204" pitchFamily="50" charset="-128"/>
                <a:ea typeface="メイリオ" panose="020B0604030504040204" pitchFamily="50" charset="-128"/>
              </a:rPr>
              <a:t>)</a:t>
            </a:r>
            <a:r>
              <a:rPr lang="ja-JP" altLang="en-US" sz="1100" dirty="0" err="1">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ZANON(</a:t>
            </a:r>
            <a:r>
              <a:rPr lang="ja-JP" altLang="en-US" sz="1100" dirty="0">
                <a:latin typeface="メイリオ" panose="020B0604030504040204" pitchFamily="50" charset="-128"/>
                <a:ea typeface="メイリオ" panose="020B0604030504040204" pitchFamily="50" charset="-128"/>
              </a:rPr>
              <a:t>伊</a:t>
            </a:r>
            <a:r>
              <a:rPr lang="en-US" altLang="ja-JP" sz="1100" dirty="0">
                <a:latin typeface="メイリオ" panose="020B0604030504040204" pitchFamily="50" charset="-128"/>
                <a:ea typeface="メイリオ" panose="020B0604030504040204" pitchFamily="50" charset="-128"/>
              </a:rPr>
              <a:t>)</a:t>
            </a:r>
            <a:endParaRPr lang="ja-JP" altLang="en-US" sz="11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4106489" y="3221078"/>
            <a:ext cx="1355439" cy="1277273"/>
          </a:xfrm>
          <a:prstGeom prst="rect">
            <a:avLst/>
          </a:prstGeom>
          <a:noFill/>
        </p:spPr>
        <p:txBody>
          <a:bodyPr wrap="square" rtlCol="0">
            <a:spAutoFit/>
          </a:bodyPr>
          <a:lstStyle/>
          <a:p>
            <a:r>
              <a:rPr lang="ja-JP" altLang="en-US" sz="1100" dirty="0">
                <a:solidFill>
                  <a:srgbClr val="FF0000"/>
                </a:solidFill>
                <a:latin typeface="メイリオ" panose="020B0604030504040204" pitchFamily="50" charset="-128"/>
                <a:ea typeface="メイリオ" panose="020B0604030504040204" pitchFamily="50" charset="-128"/>
              </a:rPr>
              <a:t>空洞表面処理</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電解研磨、化学研磨、超純水洗浄</a:t>
            </a:r>
            <a:r>
              <a:rPr lang="en-US" altLang="ja-JP" sz="1100" dirty="0">
                <a:latin typeface="メイリオ" panose="020B0604030504040204" pitchFamily="50" charset="-128"/>
                <a:ea typeface="メイリオ" panose="020B0604030504040204" pitchFamily="50" charset="-128"/>
              </a:rPr>
              <a:t>(HPR))</a:t>
            </a:r>
          </a:p>
          <a:p>
            <a:r>
              <a:rPr lang="ja-JP" altLang="en-US" sz="1100" dirty="0">
                <a:latin typeface="メイリオ" panose="020B0604030504040204" pitchFamily="50" charset="-128"/>
                <a:ea typeface="メイリオ" panose="020B0604030504040204" pitchFamily="50" charset="-128"/>
              </a:rPr>
              <a:t>クリーン</a:t>
            </a:r>
            <a:r>
              <a:rPr lang="en-US" altLang="ja-JP" sz="1100" dirty="0">
                <a:latin typeface="メイリオ" panose="020B0604030504040204" pitchFamily="50" charset="-128"/>
                <a:ea typeface="メイリオ" panose="020B0604030504040204" pitchFamily="50" charset="-128"/>
              </a:rPr>
              <a:t>assembly</a:t>
            </a:r>
          </a:p>
          <a:p>
            <a:r>
              <a:rPr lang="en-US" altLang="ja-JP" sz="1100" dirty="0">
                <a:latin typeface="メイリオ" panose="020B0604030504040204" pitchFamily="50" charset="-128"/>
                <a:ea typeface="メイリオ" panose="020B0604030504040204" pitchFamily="50" charset="-128"/>
              </a:rPr>
              <a:t>RI(</a:t>
            </a:r>
            <a:r>
              <a:rPr lang="ja-JP" altLang="en-US" sz="1100" dirty="0">
                <a:latin typeface="メイリオ" panose="020B0604030504040204" pitchFamily="50" charset="-128"/>
                <a:ea typeface="メイリオ" panose="020B0604030504040204" pitchFamily="50" charset="-128"/>
              </a:rPr>
              <a:t>独</a:t>
            </a:r>
            <a:r>
              <a:rPr lang="en-US" altLang="ja-JP" sz="1100" dirty="0">
                <a:latin typeface="メイリオ" panose="020B0604030504040204" pitchFamily="50" charset="-128"/>
                <a:ea typeface="メイリオ" panose="020B0604030504040204" pitchFamily="50" charset="-128"/>
              </a:rPr>
              <a:t>)</a:t>
            </a:r>
            <a:r>
              <a:rPr lang="ja-JP" altLang="en-US" sz="1100" dirty="0" err="1">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ZANON(</a:t>
            </a:r>
            <a:r>
              <a:rPr lang="ja-JP" altLang="en-US" sz="1100" dirty="0">
                <a:latin typeface="メイリオ" panose="020B0604030504040204" pitchFamily="50" charset="-128"/>
                <a:ea typeface="メイリオ" panose="020B0604030504040204" pitchFamily="50" charset="-128"/>
              </a:rPr>
              <a:t>伊</a:t>
            </a:r>
            <a:r>
              <a:rPr lang="en-US" altLang="ja-JP" sz="1100" dirty="0">
                <a:latin typeface="メイリオ" panose="020B0604030504040204" pitchFamily="50" charset="-128"/>
                <a:ea typeface="メイリオ" panose="020B0604030504040204" pitchFamily="50" charset="-128"/>
              </a:rPr>
              <a:t>)</a:t>
            </a:r>
          </a:p>
        </p:txBody>
      </p:sp>
      <p:sp>
        <p:nvSpPr>
          <p:cNvPr id="27" name="テキスト ボックス 26"/>
          <p:cNvSpPr txBox="1"/>
          <p:nvPr/>
        </p:nvSpPr>
        <p:spPr>
          <a:xfrm>
            <a:off x="5438364" y="3398154"/>
            <a:ext cx="1201390" cy="938719"/>
          </a:xfrm>
          <a:prstGeom prst="rect">
            <a:avLst/>
          </a:prstGeom>
          <a:noFill/>
        </p:spPr>
        <p:txBody>
          <a:bodyPr wrap="square" rtlCol="0">
            <a:spAutoFit/>
          </a:bodyPr>
          <a:lstStyle/>
          <a:p>
            <a:r>
              <a:rPr lang="ja-JP" altLang="en-US" sz="1100" dirty="0">
                <a:solidFill>
                  <a:srgbClr val="FF0000"/>
                </a:solidFill>
                <a:latin typeface="メイリオ" panose="020B0604030504040204" pitchFamily="50" charset="-128"/>
                <a:ea typeface="メイリオ" panose="020B0604030504040204" pitchFamily="50" charset="-128"/>
              </a:rPr>
              <a:t>縦測定</a:t>
            </a:r>
            <a:r>
              <a:rPr lang="en-US" altLang="ja-JP" sz="1100" dirty="0">
                <a:solidFill>
                  <a:srgbClr val="FF0000"/>
                </a:solidFill>
                <a:latin typeface="メイリオ" panose="020B0604030504040204" pitchFamily="50" charset="-128"/>
                <a:ea typeface="メイリオ" panose="020B0604030504040204" pitchFamily="50" charset="-128"/>
              </a:rPr>
              <a:t>(VT)</a:t>
            </a:r>
            <a:r>
              <a:rPr lang="ja-JP" altLang="en-US" sz="1100" dirty="0">
                <a:latin typeface="メイリオ" panose="020B0604030504040204" pitchFamily="50" charset="-128"/>
                <a:ea typeface="メイリオ" panose="020B0604030504040204" pitchFamily="50" charset="-128"/>
              </a:rPr>
              <a:t>　</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空洞単体での性能評価試験）</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DESY(</a:t>
            </a:r>
            <a:r>
              <a:rPr lang="ja-JP" altLang="en-US" sz="1100" dirty="0">
                <a:latin typeface="メイリオ" panose="020B0604030504040204" pitchFamily="50" charset="-128"/>
                <a:ea typeface="メイリオ" panose="020B0604030504040204" pitchFamily="50" charset="-128"/>
              </a:rPr>
              <a:t>独</a:t>
            </a:r>
            <a:r>
              <a:rPr lang="en-US" altLang="ja-JP" sz="1100" dirty="0">
                <a:latin typeface="メイリオ" panose="020B0604030504040204" pitchFamily="50" charset="-128"/>
                <a:ea typeface="メイリオ" panose="020B0604030504040204" pitchFamily="50" charset="-128"/>
              </a:rPr>
              <a:t>)</a:t>
            </a:r>
          </a:p>
          <a:p>
            <a:r>
              <a:rPr lang="ja-JP" altLang="en-US" sz="1100" dirty="0">
                <a:solidFill>
                  <a:srgbClr val="0000CC"/>
                </a:solidFill>
                <a:latin typeface="メイリオ" panose="020B0604030504040204" pitchFamily="50" charset="-128"/>
                <a:ea typeface="メイリオ" panose="020B0604030504040204" pitchFamily="50" charset="-128"/>
              </a:rPr>
              <a:t>週に</a:t>
            </a:r>
            <a:r>
              <a:rPr lang="en-US" altLang="ja-JP" sz="1100" dirty="0">
                <a:solidFill>
                  <a:srgbClr val="0000CC"/>
                </a:solidFill>
                <a:latin typeface="メイリオ" panose="020B0604030504040204" pitchFamily="50" charset="-128"/>
                <a:ea typeface="メイリオ" panose="020B0604030504040204" pitchFamily="50" charset="-128"/>
              </a:rPr>
              <a:t>8</a:t>
            </a:r>
            <a:r>
              <a:rPr lang="ja-JP" altLang="en-US" sz="1100" dirty="0">
                <a:solidFill>
                  <a:srgbClr val="0000CC"/>
                </a:solidFill>
                <a:latin typeface="メイリオ" panose="020B0604030504040204" pitchFamily="50" charset="-128"/>
                <a:ea typeface="メイリオ" panose="020B0604030504040204" pitchFamily="50" charset="-128"/>
              </a:rPr>
              <a:t>台測定</a:t>
            </a:r>
          </a:p>
        </p:txBody>
      </p:sp>
      <p:sp>
        <p:nvSpPr>
          <p:cNvPr id="31" name="テキスト ボックス 30"/>
          <p:cNvSpPr txBox="1"/>
          <p:nvPr/>
        </p:nvSpPr>
        <p:spPr>
          <a:xfrm>
            <a:off x="9393644" y="39998"/>
            <a:ext cx="1712328" cy="830997"/>
          </a:xfrm>
          <a:prstGeom prst="rect">
            <a:avLst/>
          </a:prstGeom>
          <a:solidFill>
            <a:srgbClr val="FFFF99"/>
          </a:solidFill>
        </p:spPr>
        <p:txBody>
          <a:bodyPr wrap="none" rtlCol="0">
            <a:spAutoFit/>
          </a:bodyPr>
          <a:lstStyle/>
          <a:p>
            <a:r>
              <a:rPr lang="ja-JP" altLang="en-US" sz="1200" dirty="0">
                <a:solidFill>
                  <a:srgbClr val="FF0000"/>
                </a:solidFill>
                <a:latin typeface="メイリオ" panose="020B0604030504040204" pitchFamily="50" charset="-128"/>
                <a:ea typeface="メイリオ" panose="020B0604030504040204" pitchFamily="50" charset="-128"/>
              </a:rPr>
              <a:t>空洞</a:t>
            </a:r>
            <a:r>
              <a:rPr lang="en-US" altLang="ja-JP" sz="1200" dirty="0">
                <a:solidFill>
                  <a:srgbClr val="FF0000"/>
                </a:solidFill>
                <a:latin typeface="メイリオ" panose="020B0604030504040204" pitchFamily="50" charset="-128"/>
                <a:ea typeface="メイリオ" panose="020B0604030504040204" pitchFamily="50" charset="-128"/>
              </a:rPr>
              <a:t>:800</a:t>
            </a:r>
            <a:r>
              <a:rPr lang="ja-JP" altLang="en-US" sz="1200" dirty="0">
                <a:solidFill>
                  <a:srgbClr val="FF0000"/>
                </a:solidFill>
                <a:latin typeface="メイリオ" panose="020B0604030504040204" pitchFamily="50" charset="-128"/>
                <a:ea typeface="メイリオ" panose="020B0604030504040204" pitchFamily="50" charset="-128"/>
              </a:rPr>
              <a:t>台</a:t>
            </a:r>
            <a:endParaRPr lang="en-US" altLang="ja-JP" sz="1200" dirty="0">
              <a:solidFill>
                <a:srgbClr val="FF0000"/>
              </a:solidFill>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加速勾配</a:t>
            </a:r>
            <a:r>
              <a:rPr lang="en-US" altLang="ja-JP" sz="1200" dirty="0">
                <a:latin typeface="メイリオ" panose="020B0604030504040204" pitchFamily="50" charset="-128"/>
                <a:ea typeface="メイリオ" panose="020B0604030504040204" pitchFamily="50" charset="-128"/>
              </a:rPr>
              <a:t>:23.6 MV/m</a:t>
            </a:r>
          </a:p>
          <a:p>
            <a:r>
              <a:rPr lang="ja-JP" altLang="en-US" sz="1200" dirty="0">
                <a:latin typeface="メイリオ" panose="020B0604030504040204" pitchFamily="50" charset="-128"/>
                <a:ea typeface="メイリオ" panose="020B0604030504040204" pitchFamily="50" charset="-128"/>
              </a:rPr>
              <a:t>Ｑ値：</a:t>
            </a:r>
            <a:r>
              <a:rPr lang="en-US" altLang="ja-JP" sz="1200" dirty="0">
                <a:latin typeface="メイリオ" panose="020B0604030504040204" pitchFamily="50" charset="-128"/>
                <a:ea typeface="メイリオ" panose="020B0604030504040204" pitchFamily="50" charset="-128"/>
              </a:rPr>
              <a:t> &gt; 1x10</a:t>
            </a:r>
            <a:r>
              <a:rPr lang="en-US" altLang="ja-JP" sz="1200" baseline="30000" dirty="0">
                <a:latin typeface="メイリオ" panose="020B0604030504040204" pitchFamily="50" charset="-128"/>
                <a:ea typeface="メイリオ" panose="020B0604030504040204" pitchFamily="50" charset="-128"/>
              </a:rPr>
              <a:t>10</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加速部</a:t>
            </a:r>
            <a:r>
              <a:rPr lang="en-US" altLang="ja-JP" sz="1200" dirty="0">
                <a:latin typeface="メイリオ" panose="020B0604030504040204" pitchFamily="50" charset="-128"/>
                <a:ea typeface="メイリオ" panose="020B0604030504040204" pitchFamily="50" charset="-128"/>
              </a:rPr>
              <a:t>:1.5km</a:t>
            </a:r>
          </a:p>
        </p:txBody>
      </p:sp>
      <p:cxnSp>
        <p:nvCxnSpPr>
          <p:cNvPr id="33" name="直線矢印コネクタ 32"/>
          <p:cNvCxnSpPr/>
          <p:nvPr/>
        </p:nvCxnSpPr>
        <p:spPr>
          <a:xfrm flipH="1" flipV="1">
            <a:off x="6505932" y="376327"/>
            <a:ext cx="483000" cy="1353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テキスト ボックス 33"/>
          <p:cNvSpPr txBox="1"/>
          <p:nvPr/>
        </p:nvSpPr>
        <p:spPr>
          <a:xfrm>
            <a:off x="5427823" y="390631"/>
            <a:ext cx="755335" cy="369332"/>
          </a:xfrm>
          <a:prstGeom prst="rect">
            <a:avLst/>
          </a:prstGeom>
          <a:noFill/>
        </p:spPr>
        <p:txBody>
          <a:bodyPr wrap="none" rtlCol="0">
            <a:spAutoFit/>
          </a:bodyPr>
          <a:lstStyle/>
          <a:p>
            <a:r>
              <a:rPr lang="en-US" altLang="ja-JP" dirty="0">
                <a:latin typeface="メイリオ" panose="020B0604030504040204" pitchFamily="50" charset="-128"/>
                <a:ea typeface="メイリオ" panose="020B0604030504040204" pitchFamily="50" charset="-128"/>
              </a:rPr>
              <a:t>XFEL</a:t>
            </a:r>
            <a:endParaRPr lang="ja-JP" altLang="en-US" dirty="0">
              <a:latin typeface="メイリオ" panose="020B0604030504040204" pitchFamily="50" charset="-128"/>
              <a:ea typeface="メイリオ" panose="020B0604030504040204" pitchFamily="50" charset="-128"/>
            </a:endParaRPr>
          </a:p>
        </p:txBody>
      </p:sp>
      <p:cxnSp>
        <p:nvCxnSpPr>
          <p:cNvPr id="35" name="直線矢印コネクタ 34"/>
          <p:cNvCxnSpPr/>
          <p:nvPr/>
        </p:nvCxnSpPr>
        <p:spPr>
          <a:xfrm flipH="1" flipV="1">
            <a:off x="5982258" y="495954"/>
            <a:ext cx="483000" cy="1353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6" name="テキスト ボックス 35"/>
          <p:cNvSpPr txBox="1"/>
          <p:nvPr/>
        </p:nvSpPr>
        <p:spPr>
          <a:xfrm>
            <a:off x="6588380" y="3512531"/>
            <a:ext cx="1287457" cy="1107996"/>
          </a:xfrm>
          <a:prstGeom prst="rect">
            <a:avLst/>
          </a:prstGeom>
          <a:noFill/>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cryomodule</a:t>
            </a:r>
            <a:r>
              <a:rPr lang="ja-JP" altLang="en-US" sz="1100" dirty="0">
                <a:latin typeface="メイリオ" panose="020B0604030504040204" pitchFamily="50" charset="-128"/>
                <a:ea typeface="メイリオ" panose="020B0604030504040204" pitchFamily="50" charset="-128"/>
              </a:rPr>
              <a:t>に組み入れ。クリーンルーム作業</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a:t>
            </a:r>
            <a:r>
              <a:rPr lang="en-US" altLang="ja-JP" sz="1100" dirty="0">
                <a:solidFill>
                  <a:srgbClr val="FF0000"/>
                </a:solidFill>
                <a:latin typeface="メイリオ" panose="020B0604030504040204" pitchFamily="50" charset="-128"/>
                <a:ea typeface="メイリオ" panose="020B0604030504040204" pitchFamily="50" charset="-128"/>
              </a:rPr>
              <a:t>string-assembly)</a:t>
            </a:r>
            <a:r>
              <a:rPr lang="ja-JP" altLang="en-US" sz="1100" dirty="0">
                <a:latin typeface="メイリオ" panose="020B0604030504040204" pitchFamily="50" charset="-128"/>
                <a:ea typeface="メイリオ" panose="020B0604030504040204" pitchFamily="50" charset="-128"/>
              </a:rPr>
              <a:t>　</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CEA-</a:t>
            </a:r>
            <a:r>
              <a:rPr lang="en-US" altLang="ja-JP" sz="1100" dirty="0" err="1">
                <a:latin typeface="メイリオ" panose="020B0604030504040204" pitchFamily="50" charset="-128"/>
                <a:ea typeface="メイリオ" panose="020B0604030504040204" pitchFamily="50" charset="-128"/>
              </a:rPr>
              <a:t>Sacley</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仏</a:t>
            </a:r>
            <a:r>
              <a:rPr lang="en-US" altLang="ja-JP" sz="1100" dirty="0">
                <a:latin typeface="メイリオ" panose="020B0604030504040204" pitchFamily="50" charset="-128"/>
                <a:ea typeface="メイリオ" panose="020B0604030504040204" pitchFamily="50" charset="-128"/>
              </a:rPr>
              <a:t>)</a:t>
            </a:r>
          </a:p>
        </p:txBody>
      </p:sp>
      <p:sp>
        <p:nvSpPr>
          <p:cNvPr id="37" name="テキスト ボックス 36"/>
          <p:cNvSpPr txBox="1"/>
          <p:nvPr/>
        </p:nvSpPr>
        <p:spPr>
          <a:xfrm>
            <a:off x="7890407" y="3826055"/>
            <a:ext cx="1468759" cy="769441"/>
          </a:xfrm>
          <a:prstGeom prst="rect">
            <a:avLst/>
          </a:prstGeom>
          <a:noFill/>
        </p:spPr>
        <p:txBody>
          <a:bodyPr wrap="square" rtlCol="0">
            <a:spAutoFit/>
          </a:bodyPr>
          <a:lstStyle/>
          <a:p>
            <a:r>
              <a:rPr lang="en-US" altLang="ja-JP" sz="1100" dirty="0">
                <a:solidFill>
                  <a:srgbClr val="FF0000"/>
                </a:solidFill>
                <a:latin typeface="メイリオ" panose="020B0604030504040204" pitchFamily="50" charset="-128"/>
                <a:ea typeface="メイリオ" panose="020B0604030504040204" pitchFamily="50" charset="-128"/>
              </a:rPr>
              <a:t>Cryomodule</a:t>
            </a:r>
            <a:r>
              <a:rPr lang="ja-JP" altLang="en-US" sz="1100" dirty="0" err="1">
                <a:solidFill>
                  <a:srgbClr val="FF0000"/>
                </a:solidFill>
                <a:latin typeface="メイリオ" panose="020B0604030504040204" pitchFamily="50" charset="-128"/>
                <a:ea typeface="メイリオ" panose="020B0604030504040204" pitchFamily="50" charset="-128"/>
              </a:rPr>
              <a:t>での</a:t>
            </a:r>
            <a:r>
              <a:rPr lang="ja-JP" altLang="en-US" sz="1100" dirty="0">
                <a:solidFill>
                  <a:srgbClr val="FF0000"/>
                </a:solidFill>
                <a:latin typeface="メイリオ" panose="020B0604030504040204" pitchFamily="50" charset="-128"/>
                <a:ea typeface="メイリオ" panose="020B0604030504040204" pitchFamily="50" charset="-128"/>
              </a:rPr>
              <a:t>空洞性能評価 </a:t>
            </a:r>
            <a:r>
              <a:rPr lang="en-US" altLang="ja-JP" sz="1100" dirty="0">
                <a:solidFill>
                  <a:srgbClr val="FF0000"/>
                </a:solidFill>
                <a:latin typeface="メイリオ" panose="020B0604030504040204" pitchFamily="50" charset="-128"/>
                <a:ea typeface="メイリオ" panose="020B0604030504040204" pitchFamily="50" charset="-128"/>
              </a:rPr>
              <a:t>(CM)</a:t>
            </a:r>
            <a:r>
              <a:rPr lang="ja-JP" altLang="en-US" sz="1100" dirty="0">
                <a:latin typeface="メイリオ" panose="020B0604030504040204" pitchFamily="50" charset="-128"/>
                <a:ea typeface="メイリオ" panose="020B0604030504040204" pitchFamily="50" charset="-128"/>
              </a:rPr>
              <a:t>　</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DESY(</a:t>
            </a:r>
            <a:r>
              <a:rPr lang="ja-JP" altLang="en-US" sz="1100" dirty="0">
                <a:latin typeface="メイリオ" panose="020B0604030504040204" pitchFamily="50" charset="-128"/>
                <a:ea typeface="メイリオ" panose="020B0604030504040204" pitchFamily="50" charset="-128"/>
              </a:rPr>
              <a:t>独</a:t>
            </a:r>
            <a:r>
              <a:rPr lang="en-US" altLang="ja-JP" sz="1100" dirty="0">
                <a:latin typeface="メイリオ" panose="020B0604030504040204" pitchFamily="50" charset="-128"/>
                <a:ea typeface="メイリオ" panose="020B0604030504040204" pitchFamily="50" charset="-128"/>
              </a:rPr>
              <a:t>)</a:t>
            </a:r>
          </a:p>
          <a:p>
            <a:r>
              <a:rPr lang="en-US" altLang="ja-JP" sz="1100" dirty="0">
                <a:solidFill>
                  <a:srgbClr val="0000CC"/>
                </a:solidFill>
                <a:latin typeface="メイリオ" panose="020B0604030504040204" pitchFamily="50" charset="-128"/>
                <a:ea typeface="メイリオ" panose="020B0604030504040204" pitchFamily="50" charset="-128"/>
              </a:rPr>
              <a:t>1</a:t>
            </a:r>
            <a:r>
              <a:rPr lang="ja-JP" altLang="en-US" sz="1100" dirty="0">
                <a:solidFill>
                  <a:srgbClr val="0000CC"/>
                </a:solidFill>
                <a:latin typeface="メイリオ" panose="020B0604030504040204" pitchFamily="50" charset="-128"/>
                <a:ea typeface="メイリオ" panose="020B0604030504040204" pitchFamily="50" charset="-128"/>
              </a:rPr>
              <a:t>週間で</a:t>
            </a:r>
            <a:r>
              <a:rPr lang="en-US" altLang="ja-JP" sz="1100" dirty="0">
                <a:solidFill>
                  <a:srgbClr val="0000CC"/>
                </a:solidFill>
                <a:latin typeface="メイリオ" panose="020B0604030504040204" pitchFamily="50" charset="-128"/>
                <a:ea typeface="メイリオ" panose="020B0604030504040204" pitchFamily="50" charset="-128"/>
              </a:rPr>
              <a:t>1module</a:t>
            </a:r>
          </a:p>
        </p:txBody>
      </p:sp>
      <p:sp>
        <p:nvSpPr>
          <p:cNvPr id="38" name="テキスト ボックス 37"/>
          <p:cNvSpPr txBox="1"/>
          <p:nvPr/>
        </p:nvSpPr>
        <p:spPr>
          <a:xfrm>
            <a:off x="9267150" y="4085373"/>
            <a:ext cx="1287457" cy="430887"/>
          </a:xfrm>
          <a:prstGeom prst="rect">
            <a:avLst/>
          </a:prstGeom>
          <a:noFill/>
        </p:spPr>
        <p:txBody>
          <a:bodyPr wrap="square" rtlCol="0">
            <a:spAutoFit/>
          </a:bodyPr>
          <a:lstStyle/>
          <a:p>
            <a:r>
              <a:rPr lang="ja-JP" altLang="en-US" sz="1100" dirty="0">
                <a:solidFill>
                  <a:srgbClr val="FF0000"/>
                </a:solidFill>
                <a:latin typeface="メイリオ" panose="020B0604030504040204" pitchFamily="50" charset="-128"/>
                <a:ea typeface="メイリオ" panose="020B0604030504040204" pitchFamily="50" charset="-128"/>
              </a:rPr>
              <a:t>ビームラインへ</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DESY(</a:t>
            </a:r>
            <a:r>
              <a:rPr lang="ja-JP" altLang="en-US" sz="1100" dirty="0">
                <a:latin typeface="メイリオ" panose="020B0604030504040204" pitchFamily="50" charset="-128"/>
                <a:ea typeface="メイリオ" panose="020B0604030504040204" pitchFamily="50" charset="-128"/>
              </a:rPr>
              <a:t>独</a:t>
            </a:r>
            <a:r>
              <a:rPr lang="en-US" altLang="ja-JP" sz="1100" dirty="0">
                <a:latin typeface="メイリオ" panose="020B0604030504040204" pitchFamily="50" charset="-128"/>
                <a:ea typeface="メイリオ" panose="020B0604030504040204" pitchFamily="50" charset="-128"/>
              </a:rPr>
              <a:t>)</a:t>
            </a:r>
          </a:p>
        </p:txBody>
      </p:sp>
      <p:sp>
        <p:nvSpPr>
          <p:cNvPr id="43" name="テキスト ボックス 42"/>
          <p:cNvSpPr txBox="1"/>
          <p:nvPr/>
        </p:nvSpPr>
        <p:spPr>
          <a:xfrm>
            <a:off x="6999828" y="123118"/>
            <a:ext cx="2271776" cy="307777"/>
          </a:xfrm>
          <a:prstGeom prst="rect">
            <a:avLst/>
          </a:prstGeom>
          <a:noFill/>
        </p:spPr>
        <p:txBody>
          <a:bodyPr wrap="none" rtlCol="0">
            <a:spAutoFit/>
          </a:bodyPr>
          <a:lstStyle/>
          <a:p>
            <a:r>
              <a:rPr lang="en-US" altLang="ja-JP" sz="1400" dirty="0">
                <a:latin typeface="メイリオ" panose="020B0604030504040204" pitchFamily="50" charset="-128"/>
                <a:ea typeface="メイリオ" panose="020B0604030504040204" pitchFamily="50" charset="-128"/>
              </a:rPr>
              <a:t>EURO-XFEL@DESY </a:t>
            </a:r>
            <a:r>
              <a:rPr lang="ja-JP" altLang="en-US" sz="1400" dirty="0">
                <a:latin typeface="メイリオ" panose="020B0604030504040204" pitchFamily="50" charset="-128"/>
                <a:ea typeface="メイリオ" panose="020B0604030504040204" pitchFamily="50" charset="-128"/>
              </a:rPr>
              <a:t>概要</a:t>
            </a:r>
          </a:p>
        </p:txBody>
      </p:sp>
      <p:sp>
        <p:nvSpPr>
          <p:cNvPr id="44" name="テキスト プレースホルダ 2"/>
          <p:cNvSpPr txBox="1">
            <a:spLocks/>
          </p:cNvSpPr>
          <p:nvPr/>
        </p:nvSpPr>
        <p:spPr bwMode="auto">
          <a:xfrm>
            <a:off x="28227" y="4668379"/>
            <a:ext cx="5954031" cy="1843919"/>
          </a:xfrm>
          <a:prstGeom prst="rect">
            <a:avLst/>
          </a:prstGeom>
          <a:solidFill>
            <a:srgbClr val="FFFFCC"/>
          </a:solidFill>
          <a:ln w="9525">
            <a:solidFill>
              <a:srgbClr val="00B0F0"/>
            </a:solidFill>
            <a:miter lim="800000"/>
            <a:headEnd/>
            <a:tailEnd/>
          </a:ln>
        </p:spPr>
        <p:txBody>
          <a:bodyPr/>
          <a:lstStyle/>
          <a:p>
            <a:pPr>
              <a:spcBef>
                <a:spcPct val="20000"/>
              </a:spcBef>
              <a:defRPr/>
            </a:pPr>
            <a:r>
              <a:rPr lang="ja-JP" altLang="en-US" sz="1400" b="1" dirty="0">
                <a:latin typeface="メイリオ" panose="020B0604030504040204" pitchFamily="50" charset="-128"/>
                <a:ea typeface="メイリオ" panose="020B0604030504040204" pitchFamily="50" charset="-128"/>
              </a:rPr>
              <a:t>超伝導空洞性能劣化の主な原因</a:t>
            </a:r>
            <a:endParaRPr lang="en-US" altLang="ja-JP" sz="1400" b="1" dirty="0">
              <a:latin typeface="メイリオ" panose="020B0604030504040204" pitchFamily="50" charset="-128"/>
              <a:ea typeface="メイリオ" panose="020B0604030504040204" pitchFamily="50" charset="-128"/>
            </a:endParaRPr>
          </a:p>
          <a:p>
            <a:pPr marL="342900" indent="-342900">
              <a:spcBef>
                <a:spcPct val="20000"/>
              </a:spcBef>
              <a:buFont typeface="Arial" charset="0"/>
              <a:buChar char="•"/>
              <a:defRPr/>
            </a:pPr>
            <a:r>
              <a:rPr lang="ja-JP" altLang="en-US" sz="1400" dirty="0">
                <a:latin typeface="メイリオ" panose="020B0604030504040204" pitchFamily="50" charset="-128"/>
                <a:ea typeface="メイリオ" panose="020B0604030504040204" pitchFamily="50" charset="-128"/>
              </a:rPr>
              <a:t>局所的な空洞内面欠損</a:t>
            </a:r>
            <a:r>
              <a:rPr lang="en-US" altLang="ja-JP" sz="1400" dirty="0">
                <a:latin typeface="メイリオ" panose="020B0604030504040204" pitchFamily="50" charset="-128"/>
                <a:ea typeface="メイリオ" panose="020B0604030504040204" pitchFamily="50" charset="-128"/>
              </a:rPr>
              <a:t>(10um</a:t>
            </a:r>
            <a:r>
              <a:rPr lang="ja-JP" altLang="en-US" sz="1400" dirty="0">
                <a:latin typeface="メイリオ" panose="020B0604030504040204" pitchFamily="50" charset="-128"/>
                <a:ea typeface="メイリオ" panose="020B0604030504040204" pitchFamily="50" charset="-128"/>
              </a:rPr>
              <a:t>程度</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などから生じる温度上昇による</a:t>
            </a:r>
            <a:r>
              <a:rPr lang="ja-JP" altLang="en-US" sz="1400" dirty="0">
                <a:solidFill>
                  <a:srgbClr val="FF0000"/>
                </a:solidFill>
                <a:latin typeface="メイリオ" panose="020B0604030504040204" pitchFamily="50" charset="-128"/>
                <a:ea typeface="メイリオ" panose="020B0604030504040204" pitchFamily="50" charset="-128"/>
              </a:rPr>
              <a:t>超伝導状態の破壊（クエンチ）</a:t>
            </a:r>
            <a:endParaRPr lang="en-US" altLang="ja-JP" sz="1400" dirty="0">
              <a:solidFill>
                <a:srgbClr val="FF0000"/>
              </a:solidFill>
              <a:latin typeface="メイリオ" panose="020B0604030504040204" pitchFamily="50" charset="-128"/>
              <a:ea typeface="メイリオ" panose="020B0604030504040204" pitchFamily="50" charset="-128"/>
            </a:endParaRPr>
          </a:p>
          <a:p>
            <a:pPr>
              <a:spcBef>
                <a:spcPct val="20000"/>
              </a:spcBef>
              <a:defRPr/>
            </a:pPr>
            <a:r>
              <a:rPr lang="ja-JP" altLang="en-US" sz="1400"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　　　</a:t>
            </a:r>
            <a:r>
              <a:rPr lang="en-US" altLang="ja-JP" sz="1400" dirty="0">
                <a:solidFill>
                  <a:srgbClr val="0000CC"/>
                </a:solidFill>
                <a:latin typeface="メイリオ" panose="020B0604030504040204" pitchFamily="50" charset="-128"/>
                <a:ea typeface="メイリオ" panose="020B0604030504040204" pitchFamily="50" charset="-128"/>
                <a:sym typeface="Wingdings" panose="05000000000000000000" pitchFamily="2" charset="2"/>
              </a:rPr>
              <a:t></a:t>
            </a:r>
            <a:r>
              <a:rPr lang="ja-JP" altLang="en-US" sz="1400" dirty="0">
                <a:solidFill>
                  <a:srgbClr val="0000CC"/>
                </a:solidFill>
                <a:latin typeface="メイリオ" panose="020B0604030504040204" pitchFamily="50" charset="-128"/>
                <a:ea typeface="メイリオ" panose="020B0604030504040204" pitchFamily="50" charset="-128"/>
                <a:sym typeface="Wingdings" panose="05000000000000000000" pitchFamily="2" charset="2"/>
              </a:rPr>
              <a:t>縦測定で判断可能。材料や表面処理の向上で性能は向上。</a:t>
            </a:r>
            <a:endParaRPr lang="en-US" altLang="ja-JP" sz="1400" dirty="0">
              <a:solidFill>
                <a:srgbClr val="0000CC"/>
              </a:solidFill>
              <a:latin typeface="メイリオ" panose="020B0604030504040204" pitchFamily="50" charset="-128"/>
              <a:ea typeface="メイリオ" panose="020B0604030504040204" pitchFamily="50" charset="-128"/>
              <a:sym typeface="Wingdings" panose="05000000000000000000" pitchFamily="2" charset="2"/>
            </a:endParaRPr>
          </a:p>
          <a:p>
            <a:pPr marL="342900" indent="-342900">
              <a:spcBef>
                <a:spcPct val="20000"/>
              </a:spcBef>
              <a:buFont typeface="Arial" charset="0"/>
              <a:buChar char="•"/>
              <a:defRPr/>
            </a:pPr>
            <a:r>
              <a:rPr lang="ja-JP" altLang="en-US" sz="1400" dirty="0">
                <a:latin typeface="メイリオ" panose="020B0604030504040204" pitchFamily="50" charset="-128"/>
                <a:ea typeface="メイリオ" panose="020B0604030504040204" pitchFamily="50" charset="-128"/>
              </a:rPr>
              <a:t>内面の突起や微小物</a:t>
            </a:r>
            <a:r>
              <a:rPr lang="en-US" altLang="ja-JP" sz="1400" dirty="0">
                <a:latin typeface="メイリオ" panose="020B0604030504040204" pitchFamily="50" charset="-128"/>
                <a:ea typeface="メイリオ" panose="020B0604030504040204" pitchFamily="50" charset="-128"/>
              </a:rPr>
              <a:t>(0.1um</a:t>
            </a:r>
            <a:r>
              <a:rPr lang="ja-JP" altLang="en-US" sz="1400" dirty="0">
                <a:latin typeface="メイリオ" panose="020B0604030504040204" pitchFamily="50" charset="-128"/>
                <a:ea typeface="メイリオ" panose="020B0604030504040204" pitchFamily="50" charset="-128"/>
              </a:rPr>
              <a:t>程度</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から生じた</a:t>
            </a:r>
            <a:r>
              <a:rPr lang="ja-JP" altLang="en-US" sz="1400" dirty="0">
                <a:solidFill>
                  <a:srgbClr val="FF00FF"/>
                </a:solidFill>
                <a:latin typeface="メイリオ" panose="020B0604030504040204" pitchFamily="50" charset="-128"/>
                <a:ea typeface="メイリオ" panose="020B0604030504040204" pitchFamily="50" charset="-128"/>
              </a:rPr>
              <a:t>電磁放射</a:t>
            </a:r>
            <a:r>
              <a:rPr lang="en-US" altLang="ja-JP" sz="1400" dirty="0">
                <a:solidFill>
                  <a:srgbClr val="FF00FF"/>
                </a:solidFill>
                <a:latin typeface="メイリオ" panose="020B0604030504040204" pitchFamily="50" charset="-128"/>
                <a:ea typeface="メイリオ" panose="020B0604030504040204" pitchFamily="50" charset="-128"/>
              </a:rPr>
              <a:t>(field emission)</a:t>
            </a:r>
            <a:r>
              <a:rPr lang="ja-JP" altLang="en-US" sz="1400" dirty="0">
                <a:latin typeface="メイリオ" panose="020B0604030504040204" pitchFamily="50" charset="-128"/>
                <a:ea typeface="メイリオ" panose="020B0604030504040204" pitchFamily="50" charset="-128"/>
              </a:rPr>
              <a:t>による</a:t>
            </a:r>
            <a:r>
              <a:rPr lang="en-US" altLang="ja-JP" sz="1400" dirty="0">
                <a:latin typeface="メイリオ" panose="020B0604030504040204" pitchFamily="50" charset="-128"/>
                <a:ea typeface="メイリオ" panose="020B0604030504040204" pitchFamily="50" charset="-128"/>
              </a:rPr>
              <a:t>Q</a:t>
            </a:r>
            <a:r>
              <a:rPr lang="ja-JP" altLang="en-US" sz="1400" dirty="0">
                <a:latin typeface="メイリオ" panose="020B0604030504040204" pitchFamily="50" charset="-128"/>
                <a:ea typeface="メイリオ" panose="020B0604030504040204" pitchFamily="50" charset="-128"/>
              </a:rPr>
              <a:t>値劣化</a:t>
            </a:r>
            <a:endParaRPr lang="en-US" altLang="ja-JP" sz="1400" dirty="0">
              <a:latin typeface="メイリオ" panose="020B0604030504040204" pitchFamily="50" charset="-128"/>
              <a:ea typeface="メイリオ" panose="020B0604030504040204" pitchFamily="50" charset="-128"/>
            </a:endParaRPr>
          </a:p>
          <a:p>
            <a:pPr>
              <a:spcBef>
                <a:spcPct val="20000"/>
              </a:spcBef>
              <a:defRPr/>
            </a:pPr>
            <a:r>
              <a:rPr lang="ja-JP" altLang="en-US" sz="1400" dirty="0">
                <a:latin typeface="メイリオ" panose="020B0604030504040204" pitchFamily="50" charset="-128"/>
                <a:ea typeface="メイリオ" panose="020B0604030504040204" pitchFamily="50" charset="-128"/>
                <a:sym typeface="Wingdings" panose="05000000000000000000" pitchFamily="2" charset="2"/>
              </a:rPr>
              <a:t>　　</a:t>
            </a:r>
            <a:r>
              <a:rPr lang="en-US" altLang="ja-JP" sz="1400"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1400" dirty="0">
                <a:solidFill>
                  <a:srgbClr val="FF00FF"/>
                </a:solidFill>
                <a:latin typeface="メイリオ" panose="020B0604030504040204" pitchFamily="50" charset="-128"/>
                <a:ea typeface="メイリオ" panose="020B0604030504040204" pitchFamily="50" charset="-128"/>
                <a:sym typeface="Wingdings" panose="05000000000000000000" pitchFamily="2" charset="2"/>
              </a:rPr>
              <a:t>埃が問題（組立時の問題）、埃レスのクリーンルーム作業が重要。</a:t>
            </a:r>
            <a:endParaRPr lang="en-US" altLang="ja-JP" sz="1400" dirty="0">
              <a:solidFill>
                <a:srgbClr val="FF00FF"/>
              </a:solidFill>
              <a:latin typeface="メイリオ" panose="020B0604030504040204" pitchFamily="50" charset="-128"/>
              <a:ea typeface="メイリオ" panose="020B0604030504040204" pitchFamily="50" charset="-128"/>
            </a:endParaRPr>
          </a:p>
        </p:txBody>
      </p:sp>
      <p:sp>
        <p:nvSpPr>
          <p:cNvPr id="46" name="テキスト ボックス 18"/>
          <p:cNvSpPr txBox="1">
            <a:spLocks noChangeArrowheads="1"/>
          </p:cNvSpPr>
          <p:nvPr/>
        </p:nvSpPr>
        <p:spPr bwMode="auto">
          <a:xfrm>
            <a:off x="1337731" y="6501575"/>
            <a:ext cx="43396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u="sng" dirty="0">
                <a:solidFill>
                  <a:srgbClr val="FF0000"/>
                </a:solidFill>
                <a:latin typeface="メイリオ" panose="020B0604030504040204" pitchFamily="50" charset="-128"/>
                <a:ea typeface="メイリオ" panose="020B0604030504040204" pitchFamily="50" charset="-128"/>
              </a:rPr>
              <a:t>（いい溶接、いい表面処理、いい組立）</a:t>
            </a:r>
          </a:p>
        </p:txBody>
      </p:sp>
      <p:sp>
        <p:nvSpPr>
          <p:cNvPr id="3" name="テキスト ボックス 2"/>
          <p:cNvSpPr txBox="1"/>
          <p:nvPr/>
        </p:nvSpPr>
        <p:spPr>
          <a:xfrm>
            <a:off x="703065" y="4351333"/>
            <a:ext cx="3446777" cy="261610"/>
          </a:xfrm>
          <a:prstGeom prst="rect">
            <a:avLst/>
          </a:prstGeom>
          <a:solidFill>
            <a:srgbClr val="FFFF00"/>
          </a:solidFill>
        </p:spPr>
        <p:txBody>
          <a:bodyPr wrap="none" rtlCol="0">
            <a:spAutoFit/>
          </a:bodyPr>
          <a:lstStyle/>
          <a:p>
            <a:r>
              <a:rPr lang="en-US" altLang="ja-JP" sz="1100" dirty="0">
                <a:solidFill>
                  <a:srgbClr val="0000CC"/>
                </a:solidFill>
                <a:latin typeface="メイリオ" panose="020B0604030504040204" pitchFamily="50" charset="-128"/>
                <a:ea typeface="メイリオ" panose="020B0604030504040204" pitchFamily="50" charset="-128"/>
              </a:rPr>
              <a:t>8 cavity fabrication per week of each company.</a:t>
            </a:r>
          </a:p>
        </p:txBody>
      </p:sp>
      <p:graphicFrame>
        <p:nvGraphicFramePr>
          <p:cNvPr id="6" name="Table 4">
            <a:extLst>
              <a:ext uri="{FF2B5EF4-FFF2-40B4-BE49-F238E27FC236}">
                <a16:creationId xmlns:a16="http://schemas.microsoft.com/office/drawing/2014/main" id="{41D80202-B58B-D891-66F5-19A956574A8C}"/>
              </a:ext>
            </a:extLst>
          </p:cNvPr>
          <p:cNvGraphicFramePr>
            <a:graphicFrameLocks noGrp="1"/>
          </p:cNvGraphicFramePr>
          <p:nvPr>
            <p:extLst>
              <p:ext uri="{D42A27DB-BD31-4B8C-83A1-F6EECF244321}">
                <p14:modId xmlns:p14="http://schemas.microsoft.com/office/powerpoint/2010/main" val="3425178019"/>
              </p:ext>
            </p:extLst>
          </p:nvPr>
        </p:nvGraphicFramePr>
        <p:xfrm>
          <a:off x="6096000" y="4692673"/>
          <a:ext cx="4557441" cy="1112520"/>
        </p:xfrm>
        <a:graphic>
          <a:graphicData uri="http://schemas.openxmlformats.org/drawingml/2006/table">
            <a:tbl>
              <a:tblPr firstRow="1" bandRow="1">
                <a:tableStyleId>{5C22544A-7EE6-4342-B048-85BDC9FD1C3A}</a:tableStyleId>
              </a:tblPr>
              <a:tblGrid>
                <a:gridCol w="561603">
                  <a:extLst>
                    <a:ext uri="{9D8B030D-6E8A-4147-A177-3AD203B41FA5}">
                      <a16:colId xmlns:a16="http://schemas.microsoft.com/office/drawing/2014/main" val="20000"/>
                    </a:ext>
                  </a:extLst>
                </a:gridCol>
                <a:gridCol w="854046">
                  <a:extLst>
                    <a:ext uri="{9D8B030D-6E8A-4147-A177-3AD203B41FA5}">
                      <a16:colId xmlns:a16="http://schemas.microsoft.com/office/drawing/2014/main" val="20001"/>
                    </a:ext>
                  </a:extLst>
                </a:gridCol>
                <a:gridCol w="2002432">
                  <a:extLst>
                    <a:ext uri="{9D8B030D-6E8A-4147-A177-3AD203B41FA5}">
                      <a16:colId xmlns:a16="http://schemas.microsoft.com/office/drawing/2014/main" val="20002"/>
                    </a:ext>
                  </a:extLst>
                </a:gridCol>
                <a:gridCol w="1139360">
                  <a:extLst>
                    <a:ext uri="{9D8B030D-6E8A-4147-A177-3AD203B41FA5}">
                      <a16:colId xmlns:a16="http://schemas.microsoft.com/office/drawing/2014/main" val="20003"/>
                    </a:ext>
                  </a:extLst>
                </a:gridCol>
              </a:tblGrid>
              <a:tr h="370840">
                <a:tc>
                  <a:txBody>
                    <a:bodyPr/>
                    <a:lstStyle/>
                    <a:p>
                      <a:endParaRPr lang="de-DE" dirty="0"/>
                    </a:p>
                  </a:txBody>
                  <a:tcPr/>
                </a:tc>
                <a:tc>
                  <a:txBody>
                    <a:bodyPr/>
                    <a:lstStyle/>
                    <a:p>
                      <a:pPr algn="ctr"/>
                      <a:r>
                        <a:rPr lang="de-DE" dirty="0" err="1"/>
                        <a:t>N</a:t>
                      </a:r>
                      <a:r>
                        <a:rPr lang="de-DE" baseline="-25000" dirty="0" err="1"/>
                        <a:t>cavs</a:t>
                      </a:r>
                      <a:endParaRPr lang="de-DE" baseline="-25000" dirty="0"/>
                    </a:p>
                  </a:txBody>
                  <a:tcPr/>
                </a:tc>
                <a:tc>
                  <a:txBody>
                    <a:bodyPr/>
                    <a:lstStyle/>
                    <a:p>
                      <a:pPr algn="ctr"/>
                      <a:r>
                        <a:rPr lang="de-DE" dirty="0"/>
                        <a:t>Average </a:t>
                      </a:r>
                    </a:p>
                  </a:txBody>
                  <a:tcPr/>
                </a:tc>
                <a:tc>
                  <a:txBody>
                    <a:bodyPr/>
                    <a:lstStyle/>
                    <a:p>
                      <a:pPr algn="ctr"/>
                      <a:r>
                        <a:rPr lang="de-DE" dirty="0"/>
                        <a:t>RMS</a:t>
                      </a:r>
                    </a:p>
                  </a:txBody>
                  <a:tcPr/>
                </a:tc>
                <a:extLst>
                  <a:ext uri="{0D108BD9-81ED-4DB2-BD59-A6C34878D82A}">
                    <a16:rowId xmlns:a16="http://schemas.microsoft.com/office/drawing/2014/main" val="10000"/>
                  </a:ext>
                </a:extLst>
              </a:tr>
              <a:tr h="370840">
                <a:tc>
                  <a:txBody>
                    <a:bodyPr/>
                    <a:lstStyle/>
                    <a:p>
                      <a:r>
                        <a:rPr lang="de-DE" dirty="0"/>
                        <a:t>VT</a:t>
                      </a:r>
                    </a:p>
                  </a:txBody>
                  <a:tcPr/>
                </a:tc>
                <a:tc>
                  <a:txBody>
                    <a:bodyPr/>
                    <a:lstStyle/>
                    <a:p>
                      <a:pPr algn="ctr"/>
                      <a:r>
                        <a:rPr lang="de-DE" dirty="0">
                          <a:solidFill>
                            <a:srgbClr val="0000CC"/>
                          </a:solidFill>
                          <a:effectLst>
                            <a:outerShdw blurRad="38100" dist="38100" dir="2700000" algn="tl">
                              <a:srgbClr val="000000">
                                <a:alpha val="43137"/>
                              </a:srgbClr>
                            </a:outerShdw>
                          </a:effectLst>
                        </a:rPr>
                        <a:t>815</a:t>
                      </a:r>
                    </a:p>
                  </a:txBody>
                  <a:tcPr/>
                </a:tc>
                <a:tc>
                  <a:txBody>
                    <a:bodyPr/>
                    <a:lstStyle/>
                    <a:p>
                      <a:pPr algn="ctr"/>
                      <a:r>
                        <a:rPr lang="de-DE" dirty="0">
                          <a:solidFill>
                            <a:srgbClr val="FF0000"/>
                          </a:solidFill>
                        </a:rPr>
                        <a:t>28.3 MV/m</a:t>
                      </a:r>
                    </a:p>
                  </a:txBody>
                  <a:tcPr/>
                </a:tc>
                <a:tc>
                  <a:txBody>
                    <a:bodyPr/>
                    <a:lstStyle/>
                    <a:p>
                      <a:pPr algn="ctr"/>
                      <a:r>
                        <a:rPr lang="de-DE" dirty="0"/>
                        <a:t>3.5</a:t>
                      </a:r>
                    </a:p>
                  </a:txBody>
                  <a:tcPr/>
                </a:tc>
                <a:extLst>
                  <a:ext uri="{0D108BD9-81ED-4DB2-BD59-A6C34878D82A}">
                    <a16:rowId xmlns:a16="http://schemas.microsoft.com/office/drawing/2014/main" val="10001"/>
                  </a:ext>
                </a:extLst>
              </a:tr>
              <a:tr h="370840">
                <a:tc>
                  <a:txBody>
                    <a:bodyPr/>
                    <a:lstStyle/>
                    <a:p>
                      <a:r>
                        <a:rPr lang="de-DE" dirty="0"/>
                        <a:t>CM</a:t>
                      </a:r>
                    </a:p>
                  </a:txBody>
                  <a:tcPr/>
                </a:tc>
                <a:tc>
                  <a:txBody>
                    <a:bodyPr/>
                    <a:lstStyle/>
                    <a:p>
                      <a:pPr algn="ctr"/>
                      <a:r>
                        <a:rPr lang="de-DE" dirty="0">
                          <a:solidFill>
                            <a:srgbClr val="0000CC"/>
                          </a:solidFill>
                          <a:effectLst>
                            <a:outerShdw blurRad="38100" dist="38100" dir="2700000" algn="tl">
                              <a:srgbClr val="000000">
                                <a:alpha val="43137"/>
                              </a:srgbClr>
                            </a:outerShdw>
                          </a:effectLst>
                        </a:rPr>
                        <a:t>815</a:t>
                      </a:r>
                    </a:p>
                  </a:txBody>
                  <a:tcPr/>
                </a:tc>
                <a:tc>
                  <a:txBody>
                    <a:bodyPr/>
                    <a:lstStyle/>
                    <a:p>
                      <a:pPr algn="ctr"/>
                      <a:r>
                        <a:rPr lang="de-DE" dirty="0">
                          <a:solidFill>
                            <a:srgbClr val="FF0000"/>
                          </a:solidFill>
                        </a:rPr>
                        <a:t>27.5 MV/m</a:t>
                      </a:r>
                    </a:p>
                  </a:txBody>
                  <a:tcPr/>
                </a:tc>
                <a:tc>
                  <a:txBody>
                    <a:bodyPr/>
                    <a:lstStyle/>
                    <a:p>
                      <a:pPr algn="ctr"/>
                      <a:r>
                        <a:rPr lang="de-DE" dirty="0"/>
                        <a:t>4.8</a:t>
                      </a:r>
                    </a:p>
                  </a:txBody>
                  <a:tcPr/>
                </a:tc>
                <a:extLst>
                  <a:ext uri="{0D108BD9-81ED-4DB2-BD59-A6C34878D82A}">
                    <a16:rowId xmlns:a16="http://schemas.microsoft.com/office/drawing/2014/main" val="10002"/>
                  </a:ext>
                </a:extLst>
              </a:tr>
            </a:tbl>
          </a:graphicData>
        </a:graphic>
      </p:graphicFrame>
      <p:sp>
        <p:nvSpPr>
          <p:cNvPr id="7" name="矢印: 下 6">
            <a:extLst>
              <a:ext uri="{FF2B5EF4-FFF2-40B4-BE49-F238E27FC236}">
                <a16:creationId xmlns:a16="http://schemas.microsoft.com/office/drawing/2014/main" id="{C8CF7CD1-BB16-3BB3-0554-33A04FC253C1}"/>
              </a:ext>
            </a:extLst>
          </p:cNvPr>
          <p:cNvSpPr/>
          <p:nvPr/>
        </p:nvSpPr>
        <p:spPr>
          <a:xfrm>
            <a:off x="8131041" y="5906465"/>
            <a:ext cx="536859" cy="12594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25AB8763-7C54-99C6-BCF3-D0CFF0032AFC}"/>
              </a:ext>
            </a:extLst>
          </p:cNvPr>
          <p:cNvSpPr txBox="1"/>
          <p:nvPr/>
        </p:nvSpPr>
        <p:spPr>
          <a:xfrm>
            <a:off x="6074538" y="6012821"/>
            <a:ext cx="4870257" cy="923330"/>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800</a:t>
            </a:r>
            <a:r>
              <a:rPr kumimoji="1" lang="ja-JP" altLang="en-US" dirty="0">
                <a:latin typeface="メイリオ" panose="020B0604030504040204" pitchFamily="50" charset="-128"/>
                <a:ea typeface="メイリオ" panose="020B0604030504040204" pitchFamily="50" charset="-128"/>
              </a:rPr>
              <a:t>空洞で</a:t>
            </a:r>
            <a:r>
              <a:rPr kumimoji="1" lang="en-US" altLang="ja-JP" dirty="0">
                <a:latin typeface="メイリオ" panose="020B0604030504040204" pitchFamily="50" charset="-128"/>
                <a:ea typeface="メイリオ" panose="020B0604030504040204" pitchFamily="50" charset="-128"/>
              </a:rPr>
              <a:t>CM</a:t>
            </a:r>
            <a:r>
              <a:rPr kumimoji="1" lang="ja-JP" altLang="en-US" dirty="0">
                <a:latin typeface="メイリオ" panose="020B0604030504040204" pitchFamily="50" charset="-128"/>
                <a:ea typeface="メイリオ" panose="020B0604030504040204" pitchFamily="50" charset="-128"/>
              </a:rPr>
              <a:t>量産化で</a:t>
            </a:r>
            <a:r>
              <a:rPr lang="en-US" altLang="ja-JP" dirty="0">
                <a:latin typeface="メイリオ" panose="020B0604030504040204" pitchFamily="50" charset="-128"/>
                <a:ea typeface="メイリオ" panose="020B0604030504040204" pitchFamily="50" charset="-128"/>
              </a:rPr>
              <a:t>27.5MV/m±4.8MV/m</a:t>
            </a:r>
            <a:r>
              <a:rPr lang="ja-JP" altLang="en-US" dirty="0">
                <a:latin typeface="メイリオ" panose="020B0604030504040204" pitchFamily="50" charset="-128"/>
                <a:ea typeface="メイリオ" panose="020B0604030504040204" pitchFamily="50" charset="-128"/>
              </a:rPr>
              <a:t>の空洞性能が</a:t>
            </a:r>
            <a:r>
              <a:rPr lang="en-US" altLang="ja-JP" dirty="0">
                <a:latin typeface="メイリオ" panose="020B0604030504040204" pitchFamily="50" charset="-128"/>
                <a:ea typeface="メイリオ" panose="020B0604030504040204" pitchFamily="50" charset="-128"/>
              </a:rPr>
              <a:t>E-XFEL</a:t>
            </a:r>
            <a:r>
              <a:rPr lang="ja-JP" altLang="en-US" dirty="0">
                <a:latin typeface="メイリオ" panose="020B0604030504040204" pitchFamily="50" charset="-128"/>
                <a:ea typeface="メイリオ" panose="020B0604030504040204" pitchFamily="50" charset="-128"/>
              </a:rPr>
              <a:t>で出ている。</a:t>
            </a:r>
            <a:endParaRPr kumimoji="1"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7CC042CE-D355-2D02-F54B-8132618026A6}"/>
              </a:ext>
            </a:extLst>
          </p:cNvPr>
          <p:cNvSpPr txBox="1"/>
          <p:nvPr/>
        </p:nvSpPr>
        <p:spPr>
          <a:xfrm>
            <a:off x="10883900" y="2563311"/>
            <a:ext cx="1178316" cy="1477328"/>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KEK</a:t>
            </a:r>
            <a:r>
              <a:rPr lang="ja-JP" altLang="en-US" dirty="0">
                <a:latin typeface="メイリオ" panose="020B0604030504040204" pitchFamily="50" charset="-128"/>
                <a:ea typeface="メイリオ" panose="020B0604030504040204" pitchFamily="50" charset="-128"/>
              </a:rPr>
              <a:t>での</a:t>
            </a:r>
            <a:r>
              <a:rPr kumimoji="1" lang="ja-JP" altLang="en-US" dirty="0">
                <a:latin typeface="メイリオ" panose="020B0604030504040204" pitchFamily="50" charset="-128"/>
                <a:ea typeface="メイリオ" panose="020B0604030504040204" pitchFamily="50" charset="-128"/>
              </a:rPr>
              <a:t>開発も同じモジュールを使用</a:t>
            </a:r>
            <a:r>
              <a:rPr lang="ja-JP" altLang="en-US"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10" name="矢印: 右 9">
            <a:extLst>
              <a:ext uri="{FF2B5EF4-FFF2-40B4-BE49-F238E27FC236}">
                <a16:creationId xmlns:a16="http://schemas.microsoft.com/office/drawing/2014/main" id="{3DD28200-40DE-C28E-318C-EE892A8B7251}"/>
              </a:ext>
            </a:extLst>
          </p:cNvPr>
          <p:cNvSpPr/>
          <p:nvPr/>
        </p:nvSpPr>
        <p:spPr>
          <a:xfrm>
            <a:off x="10735910" y="5537200"/>
            <a:ext cx="230348" cy="3084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A9A9F687-A42F-4E6E-C543-A6276AF237B4}"/>
              </a:ext>
            </a:extLst>
          </p:cNvPr>
          <p:cNvSpPr txBox="1"/>
          <p:nvPr/>
        </p:nvSpPr>
        <p:spPr>
          <a:xfrm>
            <a:off x="10966256" y="4595496"/>
            <a:ext cx="1225744" cy="2031325"/>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31.5MV/m</a:t>
            </a:r>
            <a:r>
              <a:rPr lang="ja-JP" altLang="en-US" dirty="0">
                <a:latin typeface="メイリオ" panose="020B0604030504040204" pitchFamily="50" charset="-128"/>
                <a:ea typeface="メイリオ" panose="020B0604030504040204" pitchFamily="50" charset="-128"/>
              </a:rPr>
              <a:t>の</a:t>
            </a:r>
            <a:r>
              <a:rPr lang="en-US" altLang="ja-JP" dirty="0">
                <a:latin typeface="メイリオ" panose="020B0604030504040204" pitchFamily="50" charset="-128"/>
                <a:ea typeface="メイリオ" panose="020B0604030504040204" pitchFamily="50" charset="-128"/>
              </a:rPr>
              <a:t>ILC</a:t>
            </a:r>
            <a:r>
              <a:rPr lang="ja-JP" altLang="en-US" dirty="0">
                <a:latin typeface="メイリオ" panose="020B0604030504040204" pitchFamily="50" charset="-128"/>
                <a:ea typeface="メイリオ" panose="020B0604030504040204" pitchFamily="50" charset="-128"/>
              </a:rPr>
              <a:t>スペックにかなり肉薄。成熟がさらに必要。</a:t>
            </a:r>
            <a:endParaRPr kumimoji="1" lang="ja-JP" altLang="en-US"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35DA8600-BA66-4235-D591-1BE63BE7169B}"/>
              </a:ext>
            </a:extLst>
          </p:cNvPr>
          <p:cNvSpPr txBox="1"/>
          <p:nvPr/>
        </p:nvSpPr>
        <p:spPr>
          <a:xfrm>
            <a:off x="99592" y="1018356"/>
            <a:ext cx="1432377" cy="1200329"/>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800</a:t>
            </a:r>
            <a:r>
              <a:rPr kumimoji="1" lang="ja-JP" altLang="en-US" dirty="0">
                <a:latin typeface="メイリオ" panose="020B0604030504040204" pitchFamily="50" charset="-128"/>
                <a:ea typeface="メイリオ" panose="020B0604030504040204" pitchFamily="50" charset="-128"/>
              </a:rPr>
              <a:t>台もの超伝導空洞開発の経験。</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私も参加）</a:t>
            </a:r>
          </a:p>
        </p:txBody>
      </p:sp>
      <p:sp>
        <p:nvSpPr>
          <p:cNvPr id="13" name="フッター プレースホルダー 12">
            <a:extLst>
              <a:ext uri="{FF2B5EF4-FFF2-40B4-BE49-F238E27FC236}">
                <a16:creationId xmlns:a16="http://schemas.microsoft.com/office/drawing/2014/main" id="{620F4297-7EAA-778E-DE26-D72EECFEDA82}"/>
              </a:ext>
            </a:extLst>
          </p:cNvPr>
          <p:cNvSpPr>
            <a:spLocks noGrp="1"/>
          </p:cNvSpPr>
          <p:nvPr>
            <p:ph type="ftr" sz="quarter" idx="3"/>
          </p:nvPr>
        </p:nvSpPr>
        <p:spPr>
          <a:xfrm>
            <a:off x="5461928" y="6571026"/>
            <a:ext cx="6880811"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1629960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stf_generalView_A1_130830_low.pn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94764" y="1327421"/>
            <a:ext cx="5436207" cy="3857625"/>
          </a:xfrm>
          <a:prstGeom prst="rect">
            <a:avLst/>
          </a:prstGeom>
        </p:spPr>
      </p:pic>
      <p:pic>
        <p:nvPicPr>
          <p:cNvPr id="36" name="図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3009" y="2338073"/>
            <a:ext cx="1687909" cy="1310612"/>
          </a:xfrm>
          <a:prstGeom prst="rect">
            <a:avLst/>
          </a:prstGeom>
          <a:ln w="28575">
            <a:solidFill>
              <a:srgbClr val="0000FF"/>
            </a:solidFill>
          </a:ln>
        </p:spPr>
      </p:pic>
      <p:pic>
        <p:nvPicPr>
          <p:cNvPr id="37" name="図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03891" y="3322258"/>
            <a:ext cx="1920056" cy="1310612"/>
          </a:xfrm>
          <a:prstGeom prst="rect">
            <a:avLst/>
          </a:prstGeom>
          <a:ln w="28575">
            <a:solidFill>
              <a:srgbClr val="0000FF"/>
            </a:solidFill>
          </a:ln>
        </p:spPr>
      </p:pic>
      <p:pic>
        <p:nvPicPr>
          <p:cNvPr id="39" name="図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22171" y="1079980"/>
            <a:ext cx="1813277" cy="1237113"/>
          </a:xfrm>
          <a:prstGeom prst="rect">
            <a:avLst/>
          </a:prstGeom>
          <a:ln w="28575">
            <a:solidFill>
              <a:srgbClr val="0000FF"/>
            </a:solidFill>
          </a:ln>
        </p:spPr>
      </p:pic>
      <p:cxnSp>
        <p:nvCxnSpPr>
          <p:cNvPr id="14" name="直線矢印コネクタ 13"/>
          <p:cNvCxnSpPr>
            <a:stCxn id="36" idx="2"/>
          </p:cNvCxnSpPr>
          <p:nvPr/>
        </p:nvCxnSpPr>
        <p:spPr bwMode="auto">
          <a:xfrm>
            <a:off x="1536964" y="3648687"/>
            <a:ext cx="297521" cy="870239"/>
          </a:xfrm>
          <a:prstGeom prst="straightConnector1">
            <a:avLst/>
          </a:prstGeom>
          <a:solidFill>
            <a:schemeClr val="accent1"/>
          </a:solidFill>
          <a:ln w="28575" cap="flat" cmpd="sng" algn="ctr">
            <a:solidFill>
              <a:srgbClr val="0000FF"/>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p:cNvCxnSpPr/>
          <p:nvPr/>
        </p:nvCxnSpPr>
        <p:spPr bwMode="auto">
          <a:xfrm>
            <a:off x="4535446" y="1705368"/>
            <a:ext cx="915758" cy="13229"/>
          </a:xfrm>
          <a:prstGeom prst="straightConnector1">
            <a:avLst/>
          </a:prstGeom>
          <a:solidFill>
            <a:schemeClr val="accent1"/>
          </a:solidFill>
          <a:ln w="28575" cap="flat" cmpd="sng" algn="ctr">
            <a:solidFill>
              <a:srgbClr val="0000FF"/>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16"/>
          <p:cNvCxnSpPr>
            <a:stCxn id="37" idx="1"/>
          </p:cNvCxnSpPr>
          <p:nvPr/>
        </p:nvCxnSpPr>
        <p:spPr bwMode="auto">
          <a:xfrm flipH="1" flipV="1">
            <a:off x="2977528" y="3804234"/>
            <a:ext cx="826362" cy="173330"/>
          </a:xfrm>
          <a:prstGeom prst="straightConnector1">
            <a:avLst/>
          </a:prstGeom>
          <a:solidFill>
            <a:schemeClr val="accent1"/>
          </a:solidFill>
          <a:ln w="28575" cap="flat" cmpd="sng" algn="ctr">
            <a:solidFill>
              <a:srgbClr val="0000FF"/>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右矢印 17"/>
          <p:cNvSpPr/>
          <p:nvPr/>
        </p:nvSpPr>
        <p:spPr bwMode="auto">
          <a:xfrm rot="19139462">
            <a:off x="1890023" y="4714488"/>
            <a:ext cx="162018" cy="147450"/>
          </a:xfrm>
          <a:prstGeom prst="rightArrow">
            <a:avLst/>
          </a:prstGeom>
          <a:solidFill>
            <a:srgbClr val="FFFF00"/>
          </a:solidFill>
          <a:ln w="1905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ctr" hangingPunct="0">
              <a:spcBef>
                <a:spcPct val="0"/>
              </a:spcBef>
              <a:spcAft>
                <a:spcPct val="0"/>
              </a:spcAft>
            </a:pPr>
            <a:endParaRPr kumimoji="0" lang="ja-JP" altLang="en-US" sz="2700">
              <a:latin typeface="Arial" panose="020B0604020202020204" pitchFamily="34" charset="0"/>
              <a:ea typeface="Arial Unicode MS" panose="020B0604020202020204" pitchFamily="50" charset="-128"/>
              <a:cs typeface="Arial Unicode MS" panose="020B0604020202020204" pitchFamily="50" charset="-128"/>
            </a:endParaRPr>
          </a:p>
        </p:txBody>
      </p:sp>
      <p:sp>
        <p:nvSpPr>
          <p:cNvPr id="19" name="右矢印 18"/>
          <p:cNvSpPr/>
          <p:nvPr/>
        </p:nvSpPr>
        <p:spPr bwMode="auto">
          <a:xfrm rot="19421998">
            <a:off x="2662639" y="4071208"/>
            <a:ext cx="300393" cy="147450"/>
          </a:xfrm>
          <a:prstGeom prst="rightArrow">
            <a:avLst/>
          </a:prstGeom>
          <a:solidFill>
            <a:srgbClr val="FFFF00"/>
          </a:solidFill>
          <a:ln w="1905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ctr" hangingPunct="0">
              <a:spcBef>
                <a:spcPct val="0"/>
              </a:spcBef>
              <a:spcAft>
                <a:spcPct val="0"/>
              </a:spcAft>
            </a:pPr>
            <a:endParaRPr kumimoji="0" lang="ja-JP" altLang="en-US" sz="2700">
              <a:latin typeface="Arial" panose="020B0604020202020204" pitchFamily="34" charset="0"/>
              <a:ea typeface="Arial Unicode MS" panose="020B0604020202020204" pitchFamily="50" charset="-128"/>
              <a:cs typeface="Arial Unicode MS" panose="020B0604020202020204" pitchFamily="50" charset="-128"/>
            </a:endParaRPr>
          </a:p>
        </p:txBody>
      </p:sp>
      <p:sp>
        <p:nvSpPr>
          <p:cNvPr id="20" name="右矢印 19"/>
          <p:cNvSpPr/>
          <p:nvPr/>
        </p:nvSpPr>
        <p:spPr bwMode="auto">
          <a:xfrm rot="19270180">
            <a:off x="4492770" y="2388005"/>
            <a:ext cx="640124" cy="147450"/>
          </a:xfrm>
          <a:prstGeom prst="rightArrow">
            <a:avLst/>
          </a:prstGeom>
          <a:solidFill>
            <a:srgbClr val="FFFF00"/>
          </a:solidFill>
          <a:ln w="1905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ctr" hangingPunct="0">
              <a:spcBef>
                <a:spcPct val="0"/>
              </a:spcBef>
              <a:spcAft>
                <a:spcPct val="0"/>
              </a:spcAft>
            </a:pPr>
            <a:endParaRPr kumimoji="0" lang="ja-JP" altLang="en-US" sz="2700">
              <a:latin typeface="Arial" panose="020B0604020202020204" pitchFamily="34" charset="0"/>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2113637" y="4703195"/>
            <a:ext cx="699230" cy="276999"/>
          </a:xfrm>
          <a:prstGeom prst="rect">
            <a:avLst/>
          </a:prstGeom>
          <a:solidFill>
            <a:schemeClr val="bg1"/>
          </a:solidFill>
          <a:ln w="19050">
            <a:solidFill>
              <a:srgbClr val="FF0000"/>
            </a:solidFill>
          </a:ln>
        </p:spPr>
        <p:txBody>
          <a:bodyPr wrap="none" rtlCol="0" anchor="ctr">
            <a:spAutoFit/>
          </a:bodyPr>
          <a:lstStyle/>
          <a:p>
            <a:pPr algn="ctr"/>
            <a:r>
              <a:rPr lang="en-US" altLang="ja-JP" sz="1200" dirty="0">
                <a:latin typeface="Times New Roman" panose="02020603050405020304" pitchFamily="18" charset="0"/>
                <a:cs typeface="Times New Roman" panose="02020603050405020304" pitchFamily="18" charset="0"/>
              </a:rPr>
              <a:t>~3 MeV</a:t>
            </a:r>
            <a:endParaRPr lang="ja-JP" altLang="en-US" sz="1200" dirty="0">
              <a:latin typeface="Times New Roman" panose="02020603050405020304" pitchFamily="18" charset="0"/>
              <a:cs typeface="Times New Roman" panose="02020603050405020304" pitchFamily="18" charset="0"/>
            </a:endParaRPr>
          </a:p>
        </p:txBody>
      </p:sp>
      <p:sp>
        <p:nvSpPr>
          <p:cNvPr id="22" name="テキスト ボックス 21"/>
          <p:cNvSpPr txBox="1"/>
          <p:nvPr/>
        </p:nvSpPr>
        <p:spPr>
          <a:xfrm>
            <a:off x="2804556" y="4220176"/>
            <a:ext cx="776175" cy="276999"/>
          </a:xfrm>
          <a:prstGeom prst="rect">
            <a:avLst/>
          </a:prstGeom>
          <a:solidFill>
            <a:schemeClr val="bg1"/>
          </a:solidFill>
          <a:ln w="19050">
            <a:solidFill>
              <a:srgbClr val="FF0000"/>
            </a:solidFill>
          </a:ln>
        </p:spPr>
        <p:txBody>
          <a:bodyPr wrap="none" rtlCol="0" anchor="ctr">
            <a:spAutoFit/>
          </a:bodyPr>
          <a:lstStyle/>
          <a:p>
            <a:pPr algn="ctr"/>
            <a:r>
              <a:rPr lang="en-US" altLang="ja-JP" sz="1200" dirty="0">
                <a:latin typeface="Times New Roman" panose="02020603050405020304" pitchFamily="18" charset="0"/>
                <a:cs typeface="Times New Roman" panose="02020603050405020304" pitchFamily="18" charset="0"/>
              </a:rPr>
              <a:t>~40 MeV</a:t>
            </a:r>
            <a:endParaRPr lang="ja-JP" altLang="en-US" sz="1200" dirty="0">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a:off x="4933478" y="2499079"/>
            <a:ext cx="853119" cy="276999"/>
          </a:xfrm>
          <a:prstGeom prst="rect">
            <a:avLst/>
          </a:prstGeom>
          <a:solidFill>
            <a:schemeClr val="bg1"/>
          </a:solidFill>
          <a:ln w="19050">
            <a:solidFill>
              <a:srgbClr val="FF0000"/>
            </a:solidFill>
          </a:ln>
        </p:spPr>
        <p:txBody>
          <a:bodyPr wrap="none" rtlCol="0" anchor="ctr">
            <a:spAutoFit/>
          </a:bodyPr>
          <a:lstStyle/>
          <a:p>
            <a:pPr algn="ctr"/>
            <a:r>
              <a:rPr lang="en-US" altLang="ja-JP" sz="1200" dirty="0">
                <a:latin typeface="Times New Roman" panose="02020603050405020304" pitchFamily="18" charset="0"/>
                <a:cs typeface="Times New Roman" panose="02020603050405020304" pitchFamily="18" charset="0"/>
              </a:rPr>
              <a:t>~280 MeV</a:t>
            </a:r>
            <a:endParaRPr lang="ja-JP" altLang="en-US" sz="1200" dirty="0">
              <a:latin typeface="Times New Roman" panose="02020603050405020304" pitchFamily="18" charset="0"/>
              <a:cs typeface="Times New Roman" panose="02020603050405020304" pitchFamily="18" charset="0"/>
            </a:endParaRPr>
          </a:p>
        </p:txBody>
      </p:sp>
      <p:graphicFrame>
        <p:nvGraphicFramePr>
          <p:cNvPr id="24" name="表 23"/>
          <p:cNvGraphicFramePr>
            <a:graphicFrameLocks noGrp="1"/>
          </p:cNvGraphicFramePr>
          <p:nvPr/>
        </p:nvGraphicFramePr>
        <p:xfrm>
          <a:off x="5763512" y="3379200"/>
          <a:ext cx="4014658" cy="2119721"/>
        </p:xfrm>
        <a:graphic>
          <a:graphicData uri="http://schemas.openxmlformats.org/drawingml/2006/table">
            <a:tbl>
              <a:tblPr firstRow="1" bandRow="1">
                <a:tableStyleId>{5940675A-B579-460E-94D1-54222C63F5DA}</a:tableStyleId>
              </a:tblPr>
              <a:tblGrid>
                <a:gridCol w="3089579">
                  <a:extLst>
                    <a:ext uri="{9D8B030D-6E8A-4147-A177-3AD203B41FA5}">
                      <a16:colId xmlns:a16="http://schemas.microsoft.com/office/drawing/2014/main" val="20000"/>
                    </a:ext>
                  </a:extLst>
                </a:gridCol>
                <a:gridCol w="925079">
                  <a:extLst>
                    <a:ext uri="{9D8B030D-6E8A-4147-A177-3AD203B41FA5}">
                      <a16:colId xmlns:a16="http://schemas.microsoft.com/office/drawing/2014/main" val="20001"/>
                    </a:ext>
                  </a:extLst>
                </a:gridCol>
              </a:tblGrid>
              <a:tr h="287863">
                <a:tc gridSpan="2">
                  <a:txBody>
                    <a:bodyPr/>
                    <a:lstStyle/>
                    <a:p>
                      <a:pPr algn="ctr"/>
                      <a:r>
                        <a:rPr kumimoji="1" lang="en-US" altLang="ja-JP" sz="1400" b="1" dirty="0">
                          <a:latin typeface="Times New Roman" panose="02020603050405020304" pitchFamily="18" charset="0"/>
                          <a:cs typeface="Times New Roman" panose="02020603050405020304" pitchFamily="18" charset="0"/>
                        </a:rPr>
                        <a:t>Achievements in STF-2 beam</a:t>
                      </a:r>
                      <a:r>
                        <a:rPr kumimoji="1" lang="en-US" altLang="ja-JP" sz="1400" b="1" baseline="0" dirty="0">
                          <a:latin typeface="Times New Roman" panose="02020603050405020304" pitchFamily="18" charset="0"/>
                          <a:cs typeface="Times New Roman" panose="02020603050405020304" pitchFamily="18" charset="0"/>
                        </a:rPr>
                        <a:t> commissioning</a:t>
                      </a:r>
                      <a:endParaRPr kumimoji="1" lang="ja-JP" altLang="en-US" sz="1400" b="1"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hMerge="1">
                  <a:txBody>
                    <a:bodyPr/>
                    <a:lstStyle/>
                    <a:p>
                      <a:endParaRPr kumimoji="1" lang="ja-JP" altLang="en-US"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0000"/>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Beam</a:t>
                      </a:r>
                      <a:r>
                        <a:rPr kumimoji="1" lang="en-US" altLang="ja-JP" sz="1200" baseline="0" dirty="0">
                          <a:latin typeface="Times New Roman" panose="02020603050405020304" pitchFamily="18" charset="0"/>
                          <a:cs typeface="Times New Roman" panose="02020603050405020304" pitchFamily="18" charset="0"/>
                        </a:rPr>
                        <a:t> energy</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280 MeV</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extLst>
                  <a:ext uri="{0D108BD9-81ED-4DB2-BD59-A6C34878D82A}">
                    <a16:rowId xmlns:a16="http://schemas.microsoft.com/office/drawing/2014/main" val="10001"/>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Beam power</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75</a:t>
                      </a:r>
                      <a:r>
                        <a:rPr kumimoji="1" lang="en-US" altLang="ja-JP" sz="1200" baseline="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W</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extLst>
                  <a:ext uri="{0D108BD9-81ED-4DB2-BD59-A6C34878D82A}">
                    <a16:rowId xmlns:a16="http://schemas.microsoft.com/office/drawing/2014/main" val="10002"/>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Beam current</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275 </a:t>
                      </a:r>
                      <a:r>
                        <a:rPr kumimoji="1" lang="en-US" altLang="ja-JP" sz="1200" dirty="0" err="1">
                          <a:latin typeface="Times New Roman" panose="02020603050405020304" pitchFamily="18" charset="0"/>
                          <a:cs typeface="Times New Roman" panose="02020603050405020304" pitchFamily="18" charset="0"/>
                        </a:rPr>
                        <a:t>nA</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extLst>
                  <a:ext uri="{0D108BD9-81ED-4DB2-BD59-A6C34878D82A}">
                    <a16:rowId xmlns:a16="http://schemas.microsoft.com/office/drawing/2014/main" val="10003"/>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Charge</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55 </a:t>
                      </a:r>
                      <a:r>
                        <a:rPr kumimoji="1" lang="en-US" altLang="ja-JP" sz="1200" dirty="0" err="1">
                          <a:latin typeface="Times New Roman" panose="02020603050405020304" pitchFamily="18" charset="0"/>
                          <a:cs typeface="Times New Roman" panose="02020603050405020304" pitchFamily="18" charset="0"/>
                        </a:rPr>
                        <a:t>nC</a:t>
                      </a:r>
                      <a:r>
                        <a:rPr kumimoji="1" lang="en-US" altLang="ja-JP" sz="1200" dirty="0">
                          <a:latin typeface="Times New Roman" panose="02020603050405020304" pitchFamily="18" charset="0"/>
                          <a:cs typeface="Times New Roman" panose="02020603050405020304" pitchFamily="18" charset="0"/>
                        </a:rPr>
                        <a:t>/pulse</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extLst>
                  <a:ext uri="{0D108BD9-81ED-4DB2-BD59-A6C34878D82A}">
                    <a16:rowId xmlns:a16="http://schemas.microsoft.com/office/drawing/2014/main" val="10004"/>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 of bunches</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1000 / pulse</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extLst>
                  <a:ext uri="{0D108BD9-81ED-4DB2-BD59-A6C34878D82A}">
                    <a16:rowId xmlns:a16="http://schemas.microsoft.com/office/drawing/2014/main" val="10005"/>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Average gradient estimated</a:t>
                      </a:r>
                      <a:r>
                        <a:rPr kumimoji="1" lang="en-US" altLang="ja-JP" sz="1200" baseline="0" dirty="0">
                          <a:latin typeface="Times New Roman" panose="02020603050405020304" pitchFamily="18" charset="0"/>
                          <a:cs typeface="Times New Roman" panose="02020603050405020304" pitchFamily="18" charset="0"/>
                        </a:rPr>
                        <a:t> from beam energy</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33.1 MV/m</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rgbClr val="CCFFCC"/>
                    </a:solidFill>
                  </a:tcPr>
                </a:tc>
                <a:extLst>
                  <a:ext uri="{0D108BD9-81ED-4DB2-BD59-A6C34878D82A}">
                    <a16:rowId xmlns:a16="http://schemas.microsoft.com/office/drawing/2014/main" val="10006"/>
                  </a:ext>
                </a:extLst>
              </a:tr>
              <a:tr h="261694">
                <a:tc>
                  <a:txBody>
                    <a:bodyPr/>
                    <a:lstStyle/>
                    <a:p>
                      <a:pPr algn="ctr"/>
                      <a:r>
                        <a:rPr kumimoji="1" lang="en-US" altLang="ja-JP" sz="1200" dirty="0">
                          <a:latin typeface="Times New Roman" panose="02020603050405020304" pitchFamily="18" charset="0"/>
                          <a:cs typeface="Times New Roman" panose="02020603050405020304" pitchFamily="18" charset="0"/>
                        </a:rPr>
                        <a:t>Average gradient measured</a:t>
                      </a:r>
                      <a:r>
                        <a:rPr kumimoji="1" lang="en-US" altLang="ja-JP" sz="1200" baseline="0" dirty="0">
                          <a:latin typeface="Times New Roman" panose="02020603050405020304" pitchFamily="18" charset="0"/>
                          <a:cs typeface="Times New Roman" panose="02020603050405020304" pitchFamily="18" charset="0"/>
                        </a:rPr>
                        <a:t> by power meter</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chemeClr val="bg1"/>
                    </a:solidFill>
                  </a:tcPr>
                </a:tc>
                <a:tc>
                  <a:txBody>
                    <a:bodyPr/>
                    <a:lstStyle/>
                    <a:p>
                      <a:pPr algn="ctr"/>
                      <a:r>
                        <a:rPr kumimoji="1" lang="en-US" altLang="ja-JP" sz="1200" dirty="0">
                          <a:latin typeface="Times New Roman" panose="02020603050405020304" pitchFamily="18" charset="0"/>
                          <a:cs typeface="Times New Roman" panose="02020603050405020304" pitchFamily="18" charset="0"/>
                        </a:rPr>
                        <a:t>33.8 MV/m</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solidFill>
                      <a:srgbClr val="CCFFCC"/>
                    </a:solidFill>
                  </a:tcPr>
                </a:tc>
                <a:extLst>
                  <a:ext uri="{0D108BD9-81ED-4DB2-BD59-A6C34878D82A}">
                    <a16:rowId xmlns:a16="http://schemas.microsoft.com/office/drawing/2014/main" val="10007"/>
                  </a:ext>
                </a:extLst>
              </a:tr>
            </a:tbl>
          </a:graphicData>
        </a:graphic>
      </p:graphicFrame>
      <p:sp>
        <p:nvSpPr>
          <p:cNvPr id="34" name="テキスト ボックス 33"/>
          <p:cNvSpPr txBox="1"/>
          <p:nvPr/>
        </p:nvSpPr>
        <p:spPr>
          <a:xfrm>
            <a:off x="5423914" y="2840977"/>
            <a:ext cx="4229043" cy="415498"/>
          </a:xfrm>
          <a:prstGeom prst="rect">
            <a:avLst/>
          </a:prstGeom>
          <a:noFill/>
          <a:ln w="28575">
            <a:solidFill>
              <a:srgbClr val="FF0000"/>
            </a:solidFill>
          </a:ln>
        </p:spPr>
        <p:txBody>
          <a:bodyPr wrap="none" rtlCol="0" anchor="ctr">
            <a:spAutoFit/>
          </a:bodyPr>
          <a:lstStyle/>
          <a:p>
            <a:pPr algn="ctr"/>
            <a:r>
              <a:rPr lang="en-US" altLang="ja-JP" sz="2100" dirty="0">
                <a:solidFill>
                  <a:srgbClr val="FF0000"/>
                </a:solidFill>
                <a:latin typeface="Times New Roman" panose="02020603050405020304" pitchFamily="18" charset="0"/>
                <a:cs typeface="Times New Roman" panose="02020603050405020304" pitchFamily="18" charset="0"/>
              </a:rPr>
              <a:t>33.1 MV/m </a:t>
            </a:r>
            <a:r>
              <a:rPr lang="en-US" altLang="ja-JP" sz="2100" dirty="0">
                <a:latin typeface="Times New Roman" panose="02020603050405020304" pitchFamily="18" charset="0"/>
                <a:cs typeface="Times New Roman" panose="02020603050405020304" pitchFamily="18" charset="0"/>
              </a:rPr>
              <a:t>(averaging for 7 cavities)</a:t>
            </a:r>
            <a:endParaRPr lang="ja-JP" altLang="en-US" sz="2100" dirty="0">
              <a:latin typeface="Times New Roman" panose="02020603050405020304" pitchFamily="18" charset="0"/>
              <a:cs typeface="Times New Roman" panose="02020603050405020304" pitchFamily="18" charset="0"/>
            </a:endParaRPr>
          </a:p>
        </p:txBody>
      </p:sp>
      <p:sp>
        <p:nvSpPr>
          <p:cNvPr id="25" name="角丸四角形吹き出し 24"/>
          <p:cNvSpPr/>
          <p:nvPr/>
        </p:nvSpPr>
        <p:spPr>
          <a:xfrm>
            <a:off x="3180199" y="4698038"/>
            <a:ext cx="2047037" cy="397931"/>
          </a:xfrm>
          <a:prstGeom prst="wedgeRoundRectCallout">
            <a:avLst>
              <a:gd name="adj1" fmla="val 75419"/>
              <a:gd name="adj2" fmla="val 386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500" b="1" dirty="0">
                <a:solidFill>
                  <a:srgbClr val="FF0000"/>
                </a:solidFill>
                <a:latin typeface="Times New Roman" panose="02020603050405020304" pitchFamily="18" charset="0"/>
                <a:cs typeface="Times New Roman" panose="02020603050405020304" pitchFamily="18" charset="0"/>
              </a:rPr>
              <a:t>Consistent within 2%!</a:t>
            </a:r>
            <a:endParaRPr lang="ja-JP" altLang="en-US" sz="1500" b="1" dirty="0">
              <a:solidFill>
                <a:srgbClr val="FF0000"/>
              </a:solidFill>
              <a:latin typeface="Times New Roman" panose="02020603050405020304" pitchFamily="18" charset="0"/>
              <a:cs typeface="Times New Roman" panose="02020603050405020304" pitchFamily="18" charset="0"/>
            </a:endParaRPr>
          </a:p>
        </p:txBody>
      </p:sp>
      <p:pic>
        <p:nvPicPr>
          <p:cNvPr id="3" name="図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9537" y="802773"/>
            <a:ext cx="1670852" cy="1113902"/>
          </a:xfrm>
          <a:prstGeom prst="rect">
            <a:avLst/>
          </a:prstGeom>
          <a:ln w="19050">
            <a:solidFill>
              <a:schemeClr val="accent2"/>
            </a:solidFill>
          </a:ln>
        </p:spPr>
      </p:pic>
      <p:sp>
        <p:nvSpPr>
          <p:cNvPr id="26" name="テキスト ボックス 25"/>
          <p:cNvSpPr txBox="1"/>
          <p:nvPr/>
        </p:nvSpPr>
        <p:spPr>
          <a:xfrm>
            <a:off x="863540" y="1982871"/>
            <a:ext cx="1346844" cy="253916"/>
          </a:xfrm>
          <a:prstGeom prst="rect">
            <a:avLst/>
          </a:prstGeom>
          <a:solidFill>
            <a:schemeClr val="bg1"/>
          </a:solidFill>
          <a:ln w="19050">
            <a:solidFill>
              <a:schemeClr val="tx1"/>
            </a:solidFill>
          </a:ln>
        </p:spPr>
        <p:txBody>
          <a:bodyPr wrap="none" rtlCol="0" anchor="ctr">
            <a:spAutoFit/>
          </a:bodyPr>
          <a:lstStyle/>
          <a:p>
            <a:pPr algn="ctr"/>
            <a:r>
              <a:rPr lang="en-US" altLang="ja-JP" sz="1050" dirty="0">
                <a:latin typeface="Times New Roman" panose="02020603050405020304" pitchFamily="18" charset="0"/>
                <a:cs typeface="Times New Roman" panose="02020603050405020304" pitchFamily="18" charset="0"/>
              </a:rPr>
              <a:t>Beam profile monitor</a:t>
            </a:r>
            <a:endParaRPr lang="ja-JP" altLang="en-US" sz="1050" dirty="0">
              <a:latin typeface="Times New Roman" panose="02020603050405020304" pitchFamily="18" charset="0"/>
              <a:cs typeface="Times New Roman" panose="02020603050405020304" pitchFamily="18" charset="0"/>
            </a:endParaRPr>
          </a:p>
        </p:txBody>
      </p:sp>
      <p:sp>
        <p:nvSpPr>
          <p:cNvPr id="2" name="タイトル 1"/>
          <p:cNvSpPr>
            <a:spLocks noGrp="1"/>
          </p:cNvSpPr>
          <p:nvPr>
            <p:ph type="ctrTitle"/>
          </p:nvPr>
        </p:nvSpPr>
        <p:spPr>
          <a:xfrm>
            <a:off x="914400" y="45784"/>
            <a:ext cx="10268465" cy="756989"/>
          </a:xfrm>
          <a:solidFill>
            <a:schemeClr val="bg1"/>
          </a:solidFill>
        </p:spPr>
        <p:txBody>
          <a:bodyPr>
            <a:normAutofit fontScale="90000"/>
          </a:bodyPr>
          <a:lstStyle/>
          <a:p>
            <a:pPr rtl="0" eaLnBrk="1" latinLnBrk="0" hangingPunct="1"/>
            <a:r>
              <a:rPr lang="en-US" altLang="ja-JP" sz="2400" dirty="0">
                <a:solidFill>
                  <a:srgbClr val="000000"/>
                </a:solidFill>
                <a:latin typeface="メイリオ" panose="020B0604030504040204" pitchFamily="50" charset="-128"/>
                <a:ea typeface="メイリオ" panose="020B0604030504040204" pitchFamily="50" charset="-128"/>
                <a:cs typeface="+mn-cs"/>
              </a:rPr>
              <a:t>KEK</a:t>
            </a:r>
            <a:r>
              <a:rPr lang="ja-JP" altLang="en-US" sz="2400" dirty="0">
                <a:solidFill>
                  <a:srgbClr val="000000"/>
                </a:solidFill>
                <a:latin typeface="メイリオ" panose="020B0604030504040204" pitchFamily="50" charset="-128"/>
                <a:ea typeface="メイリオ" panose="020B0604030504040204" pitchFamily="50" charset="-128"/>
                <a:cs typeface="+mn-cs"/>
              </a:rPr>
              <a:t>での今迄の開発状況</a:t>
            </a:r>
            <a:r>
              <a:rPr lang="en-US" altLang="ja-JP" sz="2400" dirty="0">
                <a:solidFill>
                  <a:srgbClr val="000000"/>
                </a:solidFill>
                <a:latin typeface="メイリオ" panose="020B0604030504040204" pitchFamily="50" charset="-128"/>
                <a:ea typeface="メイリオ" panose="020B0604030504040204" pitchFamily="50" charset="-128"/>
                <a:cs typeface="+mn-cs"/>
              </a:rPr>
              <a:t> STF-2 high-G module study (2019 - 2021)</a:t>
            </a:r>
            <a:br>
              <a:rPr lang="en-US" altLang="ja-JP" sz="2400" dirty="0">
                <a:solidFill>
                  <a:srgbClr val="000000"/>
                </a:solidFill>
                <a:latin typeface="メイリオ" panose="020B0604030504040204" pitchFamily="50" charset="-128"/>
                <a:ea typeface="メイリオ" panose="020B0604030504040204" pitchFamily="50" charset="-128"/>
                <a:cs typeface="+mn-cs"/>
              </a:rPr>
            </a:br>
            <a:r>
              <a:rPr lang="en-US" altLang="ja-JP" sz="2400" dirty="0">
                <a:solidFill>
                  <a:srgbClr val="000000"/>
                </a:solidFill>
                <a:latin typeface="メイリオ" panose="020B0604030504040204" pitchFamily="50" charset="-128"/>
                <a:ea typeface="メイリオ" panose="020B0604030504040204" pitchFamily="50" charset="-128"/>
                <a:cs typeface="+mn-cs"/>
              </a:rPr>
              <a:t>STF</a:t>
            </a:r>
            <a:r>
              <a:rPr lang="ja-JP" altLang="en-US" sz="2400" dirty="0">
                <a:solidFill>
                  <a:srgbClr val="000000"/>
                </a:solidFill>
                <a:latin typeface="メイリオ" panose="020B0604030504040204" pitchFamily="50" charset="-128"/>
                <a:ea typeface="メイリオ" panose="020B0604030504040204" pitchFamily="50" charset="-128"/>
                <a:cs typeface="+mn-cs"/>
              </a:rPr>
              <a:t>でのビーム運転</a:t>
            </a:r>
            <a:endParaRPr lang="ja-JP" altLang="ja-JP" sz="2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819538" y="5350106"/>
            <a:ext cx="4756880" cy="300082"/>
          </a:xfrm>
          <a:prstGeom prst="rect">
            <a:avLst/>
          </a:prstGeom>
        </p:spPr>
        <p:txBody>
          <a:bodyPr wrap="none">
            <a:spAutoFit/>
          </a:bodyPr>
          <a:lstStyle/>
          <a:p>
            <a:r>
              <a:rPr lang="en-US" altLang="ja-JP" sz="1350">
                <a:latin typeface="メイリオ" panose="020B0604030504040204" pitchFamily="50" charset="-128"/>
                <a:ea typeface="メイリオ" panose="020B0604030504040204" pitchFamily="50" charset="-128"/>
                <a:hlinkClick r:id="rId8"/>
              </a:rPr>
              <a:t>https://www.kek.jp/ja/newsroom/2019/05/22/1700/</a:t>
            </a:r>
            <a:endParaRPr lang="ja-JP" altLang="en-US" sz="1350" dirty="0">
              <a:latin typeface="メイリオ" panose="020B0604030504040204" pitchFamily="50" charset="-128"/>
              <a:ea typeface="メイリオ" panose="020B0604030504040204" pitchFamily="50" charset="-128"/>
            </a:endParaRPr>
          </a:p>
        </p:txBody>
      </p:sp>
      <p:sp>
        <p:nvSpPr>
          <p:cNvPr id="7" name="正方形/長方形 6"/>
          <p:cNvSpPr/>
          <p:nvPr/>
        </p:nvSpPr>
        <p:spPr>
          <a:xfrm>
            <a:off x="744253" y="5136066"/>
            <a:ext cx="4980018" cy="300082"/>
          </a:xfrm>
          <a:prstGeom prst="rect">
            <a:avLst/>
          </a:prstGeom>
        </p:spPr>
        <p:txBody>
          <a:bodyPr wrap="none">
            <a:spAutoFit/>
          </a:bodyPr>
          <a:lstStyle/>
          <a:p>
            <a:r>
              <a:rPr lang="en-US" altLang="ja-JP" sz="1350" dirty="0">
                <a:latin typeface="メイリオ" panose="020B0604030504040204" pitchFamily="50" charset="-128"/>
                <a:ea typeface="メイリオ" panose="020B0604030504040204" pitchFamily="50" charset="-128"/>
              </a:rPr>
              <a:t>STF-2</a:t>
            </a:r>
            <a:r>
              <a:rPr lang="ja-JP" altLang="en-US" sz="1350" dirty="0">
                <a:latin typeface="メイリオ" panose="020B0604030504040204" pitchFamily="50" charset="-128"/>
                <a:ea typeface="メイリオ" panose="020B0604030504040204" pitchFamily="50" charset="-128"/>
              </a:rPr>
              <a:t>加速器のビーム運転で、</a:t>
            </a:r>
            <a:r>
              <a:rPr lang="en-US" altLang="ja-JP" sz="1350" b="1" u="sng" dirty="0">
                <a:solidFill>
                  <a:srgbClr val="FF0000"/>
                </a:solidFill>
                <a:latin typeface="メイリオ" panose="020B0604030504040204" pitchFamily="50" charset="-128"/>
                <a:ea typeface="メイリオ" panose="020B0604030504040204" pitchFamily="50" charset="-128"/>
              </a:rPr>
              <a:t>ILC</a:t>
            </a:r>
            <a:r>
              <a:rPr lang="ja-JP" altLang="en-US" sz="1350" b="1" u="sng" dirty="0">
                <a:solidFill>
                  <a:srgbClr val="FF0000"/>
                </a:solidFill>
                <a:latin typeface="メイリオ" panose="020B0604030504040204" pitchFamily="50" charset="-128"/>
                <a:ea typeface="メイリオ" panose="020B0604030504040204" pitchFamily="50" charset="-128"/>
              </a:rPr>
              <a:t>の仕様を実証 </a:t>
            </a:r>
            <a:r>
              <a:rPr lang="en-US" altLang="ja-JP" sz="1350" dirty="0">
                <a:latin typeface="メイリオ" panose="020B0604030504040204" pitchFamily="50" charset="-128"/>
                <a:ea typeface="メイリオ" panose="020B0604030504040204" pitchFamily="50" charset="-128"/>
              </a:rPr>
              <a:t>(KEK news)</a:t>
            </a:r>
            <a:endParaRPr lang="ja-JP" altLang="en-US" sz="135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6477" y="1331968"/>
            <a:ext cx="3851260" cy="1275235"/>
          </a:xfrm>
          <a:prstGeom prst="rect">
            <a:avLst/>
          </a:prstGeom>
        </p:spPr>
      </p:pic>
      <p:sp>
        <p:nvSpPr>
          <p:cNvPr id="27" name="テキスト ボックス 26"/>
          <p:cNvSpPr txBox="1"/>
          <p:nvPr/>
        </p:nvSpPr>
        <p:spPr>
          <a:xfrm>
            <a:off x="5970290" y="1013547"/>
            <a:ext cx="3894015" cy="300082"/>
          </a:xfrm>
          <a:prstGeom prst="rect">
            <a:avLst/>
          </a:prstGeom>
          <a:noFill/>
        </p:spPr>
        <p:txBody>
          <a:bodyPr wrap="none" rtlCol="0">
            <a:spAutoFit/>
          </a:bodyPr>
          <a:lstStyle/>
          <a:p>
            <a:r>
              <a:rPr lang="en-US" altLang="ja-JP" sz="1350" dirty="0"/>
              <a:t>2018</a:t>
            </a:r>
            <a:r>
              <a:rPr lang="ja-JP" altLang="en-US" sz="1350" dirty="0"/>
              <a:t>年度ビームライン建設</a:t>
            </a:r>
            <a:r>
              <a:rPr lang="en-US" altLang="ja-JP" sz="1350" dirty="0">
                <a:sym typeface="Wingdings" panose="05000000000000000000" pitchFamily="2" charset="2"/>
              </a:rPr>
              <a:t>2019</a:t>
            </a:r>
            <a:r>
              <a:rPr lang="ja-JP" altLang="en-US" sz="1350" dirty="0">
                <a:sym typeface="Wingdings" panose="05000000000000000000" pitchFamily="2" charset="2"/>
              </a:rPr>
              <a:t>年ビーム運転</a:t>
            </a:r>
            <a:endParaRPr lang="ja-JP" altLang="en-US" sz="1350" dirty="0"/>
          </a:p>
        </p:txBody>
      </p:sp>
      <p:sp>
        <p:nvSpPr>
          <p:cNvPr id="4" name="テキスト ボックス 3"/>
          <p:cNvSpPr txBox="1"/>
          <p:nvPr/>
        </p:nvSpPr>
        <p:spPr>
          <a:xfrm>
            <a:off x="444844" y="5708544"/>
            <a:ext cx="11518556" cy="646331"/>
          </a:xfrm>
          <a:prstGeom prst="rect">
            <a:avLst/>
          </a:prstGeom>
          <a:solidFill>
            <a:schemeClr val="bg1"/>
          </a:solidFill>
          <a:ln>
            <a:solidFill>
              <a:srgbClr val="0000FF"/>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GV</a:t>
            </a:r>
            <a:r>
              <a:rPr lang="ja-JP" altLang="en-US" dirty="0">
                <a:latin typeface="メイリオ" panose="020B0604030504040204" pitchFamily="50" charset="-128"/>
                <a:ea typeface="メイリオ" panose="020B0604030504040204" pitchFamily="50" charset="-128"/>
              </a:rPr>
              <a:t>を</a:t>
            </a:r>
            <a:r>
              <a:rPr lang="en-US" altLang="ja-JP" dirty="0">
                <a:latin typeface="メイリオ" panose="020B0604030504040204" pitchFamily="50" charset="-128"/>
                <a:ea typeface="メイリオ" panose="020B0604030504040204" pitchFamily="50" charset="-128"/>
              </a:rPr>
              <a:t>open</a:t>
            </a:r>
            <a:r>
              <a:rPr lang="ja-JP" altLang="en-US" dirty="0">
                <a:latin typeface="メイリオ" panose="020B0604030504040204" pitchFamily="50" charset="-128"/>
                <a:ea typeface="メイリオ" panose="020B0604030504040204" pitchFamily="50" charset="-128"/>
              </a:rPr>
              <a:t>し、ビーム運転開始。組み替えた場所での</a:t>
            </a:r>
            <a:r>
              <a:rPr lang="en-US" altLang="ja-JP" dirty="0">
                <a:latin typeface="メイリオ" panose="020B0604030504040204" pitchFamily="50" charset="-128"/>
                <a:ea typeface="メイリオ" panose="020B0604030504040204" pitchFamily="50" charset="-128"/>
              </a:rPr>
              <a:t>field emission</a:t>
            </a:r>
            <a:r>
              <a:rPr lang="ja-JP" altLang="en-US" dirty="0">
                <a:latin typeface="メイリオ" panose="020B0604030504040204" pitchFamily="50" charset="-128"/>
                <a:ea typeface="メイリオ" panose="020B0604030504040204" pitchFamily="50" charset="-128"/>
              </a:rPr>
              <a:t>による劣化が見られなかった。そのため、</a:t>
            </a:r>
            <a:r>
              <a:rPr lang="en-US" altLang="ja-JP" dirty="0">
                <a:latin typeface="メイリオ" panose="020B0604030504040204" pitchFamily="50" charset="-128"/>
                <a:ea typeface="メイリオ" panose="020B0604030504040204" pitchFamily="50" charset="-128"/>
              </a:rPr>
              <a:t>31.5MV/m</a:t>
            </a:r>
            <a:r>
              <a:rPr lang="ja-JP" altLang="en-US" dirty="0">
                <a:latin typeface="メイリオ" panose="020B0604030504040204" pitchFamily="50" charset="-128"/>
                <a:ea typeface="メイリオ" panose="020B0604030504040204" pitchFamily="50" charset="-128"/>
              </a:rPr>
              <a:t>以上の</a:t>
            </a:r>
            <a:r>
              <a:rPr lang="en-US" altLang="ja-JP" dirty="0">
                <a:latin typeface="メイリオ" panose="020B0604030504040204" pitchFamily="50" charset="-128"/>
                <a:ea typeface="メイリオ" panose="020B0604030504040204" pitchFamily="50" charset="-128"/>
              </a:rPr>
              <a:t>field</a:t>
            </a:r>
            <a:r>
              <a:rPr lang="ja-JP" altLang="en-US" dirty="0">
                <a:latin typeface="メイリオ" panose="020B0604030504040204" pitchFamily="50" charset="-128"/>
                <a:ea typeface="メイリオ" panose="020B0604030504040204" pitchFamily="50" charset="-128"/>
              </a:rPr>
              <a:t>を</a:t>
            </a:r>
            <a:r>
              <a:rPr lang="en-US" altLang="ja-JP" dirty="0">
                <a:latin typeface="メイリオ" panose="020B0604030504040204" pitchFamily="50" charset="-128"/>
                <a:ea typeface="メイリオ" panose="020B0604030504040204" pitchFamily="50" charset="-128"/>
              </a:rPr>
              <a:t>keep</a:t>
            </a:r>
            <a:r>
              <a:rPr lang="ja-JP" altLang="en-US" dirty="0">
                <a:latin typeface="メイリオ" panose="020B0604030504040204" pitchFamily="50" charset="-128"/>
                <a:ea typeface="メイリオ" panose="020B0604030504040204" pitchFamily="50" charset="-128"/>
              </a:rPr>
              <a:t>した。</a:t>
            </a:r>
            <a:r>
              <a:rPr lang="ja-JP" altLang="en-US" b="1" u="sng" dirty="0">
                <a:solidFill>
                  <a:srgbClr val="FF0000"/>
                </a:solidFill>
                <a:latin typeface="メイリオ" panose="020B0604030504040204" pitchFamily="50" charset="-128"/>
                <a:ea typeface="メイリオ" panose="020B0604030504040204" pitchFamily="50" charset="-128"/>
              </a:rPr>
              <a:t>モジュールでの</a:t>
            </a:r>
            <a:r>
              <a:rPr lang="en-US" altLang="ja-JP" b="1" u="sng" dirty="0">
                <a:solidFill>
                  <a:srgbClr val="FF0000"/>
                </a:solidFill>
                <a:latin typeface="メイリオ" panose="020B0604030504040204" pitchFamily="50" charset="-128"/>
                <a:ea typeface="メイリオ" panose="020B0604030504040204" pitchFamily="50" charset="-128"/>
              </a:rPr>
              <a:t>field emission</a:t>
            </a:r>
            <a:r>
              <a:rPr lang="ja-JP" altLang="en-US" b="1" u="sng" dirty="0">
                <a:solidFill>
                  <a:srgbClr val="FF0000"/>
                </a:solidFill>
                <a:latin typeface="メイリオ" panose="020B0604030504040204" pitchFamily="50" charset="-128"/>
                <a:ea typeface="メイリオ" panose="020B0604030504040204" pitchFamily="50" charset="-128"/>
              </a:rPr>
              <a:t>による劣化のない組立方法を確立できた。</a:t>
            </a:r>
            <a:endParaRPr lang="ja-JP" altLang="en-US"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444844" y="6447036"/>
            <a:ext cx="11423134" cy="369332"/>
          </a:xfrm>
          <a:prstGeom prst="rect">
            <a:avLst/>
          </a:prstGeom>
          <a:solidFill>
            <a:schemeClr val="bg1"/>
          </a:solidFill>
          <a:ln>
            <a:solidFill>
              <a:srgbClr val="0000FF"/>
            </a:solidFill>
          </a:ln>
        </p:spPr>
        <p:txBody>
          <a:bodyPr wrap="square" rtlCol="0">
            <a:spAutoFit/>
          </a:bodyPr>
          <a:lstStyle/>
          <a:p>
            <a:r>
              <a:rPr lang="ja-JP" altLang="en-US" b="1" u="sng" dirty="0">
                <a:solidFill>
                  <a:srgbClr val="FF0000"/>
                </a:solidFill>
                <a:latin typeface="メイリオ" panose="020B0604030504040204" pitchFamily="50" charset="-128"/>
                <a:ea typeface="メイリオ" panose="020B0604030504040204" pitchFamily="50" charset="-128"/>
              </a:rPr>
              <a:t>前述の</a:t>
            </a:r>
            <a:r>
              <a:rPr lang="en-US" altLang="ja-JP" b="1" u="sng" dirty="0">
                <a:solidFill>
                  <a:srgbClr val="FF0000"/>
                </a:solidFill>
                <a:latin typeface="メイリオ" panose="020B0604030504040204" pitchFamily="50" charset="-128"/>
                <a:ea typeface="メイリオ" panose="020B0604030504040204" pitchFamily="50" charset="-128"/>
              </a:rPr>
              <a:t>ITN</a:t>
            </a:r>
            <a:r>
              <a:rPr lang="ja-JP" altLang="en-US" b="1" u="sng" dirty="0">
                <a:solidFill>
                  <a:srgbClr val="FF0000"/>
                </a:solidFill>
                <a:latin typeface="メイリオ" panose="020B0604030504040204" pitchFamily="50" charset="-128"/>
                <a:ea typeface="メイリオ" panose="020B0604030504040204" pitchFamily="50" charset="-128"/>
              </a:rPr>
              <a:t>に向けては国際協力での</a:t>
            </a:r>
            <a:r>
              <a:rPr lang="en-US" altLang="ja-JP" b="1" u="sng" dirty="0">
                <a:solidFill>
                  <a:srgbClr val="FF0000"/>
                </a:solidFill>
                <a:latin typeface="メイリオ" panose="020B0604030504040204" pitchFamily="50" charset="-128"/>
                <a:ea typeface="メイリオ" panose="020B0604030504040204" pitchFamily="50" charset="-128"/>
              </a:rPr>
              <a:t>ILC</a:t>
            </a:r>
            <a:r>
              <a:rPr lang="ja-JP" altLang="en-US" b="1" u="sng" dirty="0">
                <a:solidFill>
                  <a:srgbClr val="FF0000"/>
                </a:solidFill>
                <a:latin typeface="メイリオ" panose="020B0604030504040204" pitchFamily="50" charset="-128"/>
                <a:ea typeface="メイリオ" panose="020B0604030504040204" pitchFamily="50" charset="-128"/>
              </a:rPr>
              <a:t>用の冷凍機則に則った</a:t>
            </a:r>
            <a:r>
              <a:rPr lang="en-US" altLang="ja-JP" b="1" u="sng" dirty="0">
                <a:solidFill>
                  <a:srgbClr val="FF0000"/>
                </a:solidFill>
                <a:latin typeface="メイリオ" panose="020B0604030504040204" pitchFamily="50" charset="-128"/>
                <a:ea typeface="メイリオ" panose="020B0604030504040204" pitchFamily="50" charset="-128"/>
              </a:rPr>
              <a:t>8</a:t>
            </a:r>
            <a:r>
              <a:rPr lang="ja-JP" altLang="en-US" b="1" u="sng" dirty="0">
                <a:solidFill>
                  <a:srgbClr val="FF0000"/>
                </a:solidFill>
                <a:latin typeface="メイリオ" panose="020B0604030504040204" pitchFamily="50" charset="-128"/>
                <a:ea typeface="メイリオ" panose="020B0604030504040204" pitchFamily="50" charset="-128"/>
              </a:rPr>
              <a:t>空洞入りクライオモジュール開発が今後重要。</a:t>
            </a:r>
          </a:p>
        </p:txBody>
      </p:sp>
      <p:sp>
        <p:nvSpPr>
          <p:cNvPr id="9" name="矢印: 右 8">
            <a:extLst>
              <a:ext uri="{FF2B5EF4-FFF2-40B4-BE49-F238E27FC236}">
                <a16:creationId xmlns:a16="http://schemas.microsoft.com/office/drawing/2014/main" id="{503A739B-B8FB-FD41-140C-9FBC60ED020D}"/>
              </a:ext>
            </a:extLst>
          </p:cNvPr>
          <p:cNvSpPr/>
          <p:nvPr/>
        </p:nvSpPr>
        <p:spPr>
          <a:xfrm flipH="1">
            <a:off x="9864305" y="1787998"/>
            <a:ext cx="316543" cy="30008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FCBD7AD-3175-D1D9-F03F-E024D0008968}"/>
              </a:ext>
            </a:extLst>
          </p:cNvPr>
          <p:cNvSpPr txBox="1"/>
          <p:nvPr/>
        </p:nvSpPr>
        <p:spPr>
          <a:xfrm>
            <a:off x="10281165" y="1012396"/>
            <a:ext cx="1803400" cy="2031325"/>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空洞性能評価の終わった高性能の空洞を加速器室の現場でもゴミが入らないクリーンな組み立てを敢行。</a:t>
            </a:r>
          </a:p>
        </p:txBody>
      </p:sp>
      <p:sp>
        <p:nvSpPr>
          <p:cNvPr id="12" name="テキスト ボックス 11">
            <a:extLst>
              <a:ext uri="{FF2B5EF4-FFF2-40B4-BE49-F238E27FC236}">
                <a16:creationId xmlns:a16="http://schemas.microsoft.com/office/drawing/2014/main" id="{140016F3-44F6-3291-EE6A-9D26FEDE7F40}"/>
              </a:ext>
            </a:extLst>
          </p:cNvPr>
          <p:cNvSpPr txBox="1"/>
          <p:nvPr/>
        </p:nvSpPr>
        <p:spPr>
          <a:xfrm>
            <a:off x="10041464" y="4109875"/>
            <a:ext cx="1931929" cy="1107996"/>
          </a:xfrm>
          <a:prstGeom prst="rect">
            <a:avLst/>
          </a:prstGeom>
          <a:noFill/>
        </p:spPr>
        <p:txBody>
          <a:bodyPr wrap="square">
            <a:spAutoFit/>
          </a:bodyPr>
          <a:lstStyle/>
          <a:p>
            <a:r>
              <a:rPr lang="en-US" altLang="ja-JP" sz="1100" i="1" dirty="0">
                <a:latin typeface="メイリオ" panose="020B0604030504040204" pitchFamily="50" charset="-128"/>
                <a:ea typeface="メイリオ" panose="020B0604030504040204" pitchFamily="50" charset="-128"/>
              </a:rPr>
              <a:t>M. Kurata, et al,” High current, long-pulse operation at the KEK superconducting rf test facility” Phys. Rev. Accel. Beams 28, 021001</a:t>
            </a:r>
            <a:endParaRPr lang="ja-JP" altLang="en-US" sz="1100" i="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80627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 2"/>
          <p:cNvSpPr txBox="1">
            <a:spLocks/>
          </p:cNvSpPr>
          <p:nvPr/>
        </p:nvSpPr>
        <p:spPr bwMode="auto">
          <a:xfrm>
            <a:off x="241300" y="871002"/>
            <a:ext cx="10238871" cy="5244808"/>
          </a:xfrm>
          <a:prstGeom prst="rect">
            <a:avLst/>
          </a:prstGeom>
          <a:no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1800" b="1" kern="0" dirty="0">
                <a:latin typeface="メイリオ" panose="020B0604030504040204" pitchFamily="50" charset="-128"/>
                <a:ea typeface="メイリオ" panose="020B0604030504040204" pitchFamily="50" charset="-128"/>
              </a:rPr>
              <a:t>京都大学　修士・博士課程</a:t>
            </a:r>
            <a:r>
              <a:rPr lang="en-US" altLang="ja-JP" sz="1800" b="1" kern="0" dirty="0">
                <a:latin typeface="メイリオ" panose="020B0604030504040204" pitchFamily="50" charset="-128"/>
                <a:ea typeface="メイリオ" panose="020B0604030504040204" pitchFamily="50" charset="-128"/>
              </a:rPr>
              <a:t>(1997-2001) </a:t>
            </a:r>
            <a:r>
              <a:rPr lang="ja-JP" altLang="en-US" sz="1800" b="1" kern="0" dirty="0">
                <a:latin typeface="メイリオ" panose="020B0604030504040204" pitchFamily="50" charset="-128"/>
                <a:ea typeface="メイリオ" panose="020B0604030504040204" pitchFamily="50" charset="-128"/>
              </a:rPr>
              <a:t>＆</a:t>
            </a:r>
            <a:r>
              <a:rPr lang="en-US" altLang="ja-JP" sz="1800" b="1" kern="0" dirty="0">
                <a:latin typeface="メイリオ" panose="020B0604030504040204" pitchFamily="50" charset="-128"/>
                <a:ea typeface="メイリオ" panose="020B0604030504040204" pitchFamily="50" charset="-128"/>
              </a:rPr>
              <a:t>KEK</a:t>
            </a:r>
            <a:r>
              <a:rPr lang="ja-JP" altLang="en-US" sz="1800" b="1" kern="0" dirty="0">
                <a:latin typeface="メイリオ" panose="020B0604030504040204" pitchFamily="50" charset="-128"/>
                <a:ea typeface="メイリオ" panose="020B0604030504040204" pitchFamily="50" charset="-128"/>
              </a:rPr>
              <a:t>博士研究員</a:t>
            </a:r>
            <a:r>
              <a:rPr lang="en-US" altLang="ja-JP" sz="1800" b="1" kern="0" dirty="0">
                <a:latin typeface="メイリオ" panose="020B0604030504040204" pitchFamily="50" charset="-128"/>
                <a:ea typeface="メイリオ" panose="020B0604030504040204" pitchFamily="50" charset="-128"/>
              </a:rPr>
              <a:t>(2001-2002)</a:t>
            </a:r>
          </a:p>
          <a:p>
            <a:pPr lvl="1"/>
            <a:r>
              <a:rPr lang="en-US" altLang="ja-JP" sz="1600" u="sng" dirty="0">
                <a:solidFill>
                  <a:srgbClr val="FF0000"/>
                </a:solidFill>
                <a:latin typeface="メイリオ" panose="020B0604030504040204" pitchFamily="50" charset="-128"/>
                <a:ea typeface="メイリオ" panose="020B0604030504040204" pitchFamily="50" charset="-128"/>
              </a:rPr>
              <a:t>Linear collider</a:t>
            </a:r>
            <a:r>
              <a:rPr lang="ja-JP" altLang="en-US" sz="1600" u="sng" dirty="0">
                <a:solidFill>
                  <a:srgbClr val="FF0000"/>
                </a:solidFill>
                <a:latin typeface="メイリオ" panose="020B0604030504040204" pitchFamily="50" charset="-128"/>
                <a:ea typeface="メイリオ" panose="020B0604030504040204" pitchFamily="50" charset="-128"/>
              </a:rPr>
              <a:t>用</a:t>
            </a:r>
            <a:r>
              <a:rPr lang="en-US" altLang="ja-JP" sz="1600" u="sng" dirty="0">
                <a:solidFill>
                  <a:srgbClr val="FF0000"/>
                </a:solidFill>
                <a:latin typeface="メイリオ" panose="020B0604030504040204" pitchFamily="50" charset="-128"/>
                <a:ea typeface="メイリオ" panose="020B0604030504040204" pitchFamily="50" charset="-128"/>
              </a:rPr>
              <a:t>laser wire beam profile monitor</a:t>
            </a:r>
            <a:r>
              <a:rPr lang="ja-JP" altLang="en-US" sz="1600" u="sng" dirty="0">
                <a:solidFill>
                  <a:srgbClr val="FF0000"/>
                </a:solidFill>
                <a:latin typeface="メイリオ" panose="020B0604030504040204" pitchFamily="50" charset="-128"/>
                <a:ea typeface="メイリオ" panose="020B0604030504040204" pitchFamily="50" charset="-128"/>
              </a:rPr>
              <a:t>の開発 </a:t>
            </a:r>
            <a:r>
              <a:rPr lang="en-US" altLang="ja-JP" sz="1600" u="sng" dirty="0">
                <a:latin typeface="メイリオ" panose="020B0604030504040204" pitchFamily="50" charset="-128"/>
                <a:ea typeface="メイリオ" panose="020B0604030504040204" pitchFamily="50" charset="-128"/>
              </a:rPr>
              <a:t>(</a:t>
            </a:r>
            <a:r>
              <a:rPr lang="ja-JP" altLang="en-US" sz="1600" u="sng" dirty="0">
                <a:latin typeface="メイリオ" panose="020B0604030504040204" pitchFamily="50" charset="-128"/>
                <a:ea typeface="メイリオ" panose="020B0604030504040204" pitchFamily="50" charset="-128"/>
              </a:rPr>
              <a:t>博士論文</a:t>
            </a:r>
            <a:r>
              <a:rPr lang="en-US" altLang="ja-JP" sz="1600" u="sng" dirty="0">
                <a:latin typeface="メイリオ" panose="020B0604030504040204" pitchFamily="50" charset="-128"/>
                <a:ea typeface="メイリオ" panose="020B0604030504040204" pitchFamily="50" charset="-128"/>
              </a:rPr>
              <a:t>):</a:t>
            </a:r>
          </a:p>
          <a:p>
            <a:pPr lvl="1">
              <a:buFont typeface="Arial" panose="020B0604020202020204" pitchFamily="34" charset="0"/>
              <a:buNone/>
            </a:pPr>
            <a:r>
              <a:rPr lang="en-US" altLang="ja-JP" sz="1600" dirty="0">
                <a:latin typeface="メイリオ" panose="020B0604030504040204" pitchFamily="50" charset="-128"/>
                <a:ea typeface="メイリオ" panose="020B0604030504040204" pitchFamily="50" charset="-128"/>
              </a:rPr>
              <a:t>      </a:t>
            </a:r>
            <a:r>
              <a:rPr lang="en-US" altLang="ja-JP" sz="1600" b="1" dirty="0">
                <a:latin typeface="メイリオ" panose="020B0604030504040204" pitchFamily="50" charset="-128"/>
                <a:ea typeface="メイリオ" panose="020B0604030504040204" pitchFamily="50" charset="-128"/>
              </a:rPr>
              <a:t>KEK-ATF damping ring</a:t>
            </a:r>
            <a:r>
              <a:rPr lang="ja-JP" altLang="en-US" sz="1600" dirty="0">
                <a:latin typeface="メイリオ" panose="020B0604030504040204" pitchFamily="50" charset="-128"/>
                <a:ea typeface="メイリオ" panose="020B0604030504040204" pitchFamily="50" charset="-128"/>
              </a:rPr>
              <a:t>内の</a:t>
            </a:r>
            <a:r>
              <a:rPr lang="en-US" altLang="ja-JP" sz="1600" dirty="0">
                <a:latin typeface="メイリオ" panose="020B0604030504040204" pitchFamily="50" charset="-128"/>
                <a:ea typeface="メイリオ" panose="020B0604030504040204" pitchFamily="50" charset="-128"/>
              </a:rPr>
              <a:t>7μm</a:t>
            </a:r>
            <a:r>
              <a:rPr lang="ja-JP" altLang="en-US" sz="1600" dirty="0">
                <a:latin typeface="メイリオ" panose="020B0604030504040204" pitchFamily="50" charset="-128"/>
                <a:ea typeface="メイリオ" panose="020B0604030504040204" pitchFamily="50" charset="-128"/>
              </a:rPr>
              <a:t>の垂直ビームサイズ測定に成功。</a:t>
            </a:r>
            <a:endParaRPr lang="en-US" altLang="ja-JP" sz="1600" dirty="0">
              <a:latin typeface="メイリオ" panose="020B0604030504040204" pitchFamily="50" charset="-128"/>
              <a:ea typeface="メイリオ" panose="020B0604030504040204" pitchFamily="50" charset="-128"/>
            </a:endParaRPr>
          </a:p>
          <a:p>
            <a:pPr lvl="1">
              <a:lnSpc>
                <a:spcPts val="600"/>
              </a:lnSpc>
              <a:buFont typeface="Arial" panose="020B0604020202020204" pitchFamily="34" charset="0"/>
              <a:buNone/>
            </a:pPr>
            <a:endParaRPr lang="en-US" altLang="ja-JP" sz="1600" dirty="0">
              <a:latin typeface="メイリオ" panose="020B0604030504040204" pitchFamily="50" charset="-128"/>
              <a:ea typeface="メイリオ" panose="020B0604030504040204" pitchFamily="50" charset="-128"/>
            </a:endParaRPr>
          </a:p>
          <a:p>
            <a:r>
              <a:rPr lang="ja-JP" altLang="en-US" sz="1800" b="1" kern="0" dirty="0">
                <a:latin typeface="メイリオ" panose="020B0604030504040204" pitchFamily="50" charset="-128"/>
                <a:ea typeface="メイリオ" panose="020B0604030504040204" pitchFamily="50" charset="-128"/>
              </a:rPr>
              <a:t>東京大学　物性研究所　助教（助手）</a:t>
            </a:r>
            <a:r>
              <a:rPr lang="en-US" altLang="ja-JP" sz="1800" b="1" kern="0" dirty="0">
                <a:latin typeface="メイリオ" panose="020B0604030504040204" pitchFamily="50" charset="-128"/>
                <a:ea typeface="メイリオ" panose="020B0604030504040204" pitchFamily="50" charset="-128"/>
              </a:rPr>
              <a:t> (2002-2009.5)</a:t>
            </a:r>
          </a:p>
          <a:p>
            <a:pPr lvl="1"/>
            <a:r>
              <a:rPr lang="ja-JP" altLang="en-US" sz="1600" u="sng" dirty="0">
                <a:latin typeface="メイリオ" panose="020B0604030504040204" pitchFamily="50" charset="-128"/>
                <a:ea typeface="メイリオ" panose="020B0604030504040204" pitchFamily="50" charset="-128"/>
              </a:rPr>
              <a:t>第３世代</a:t>
            </a:r>
            <a:r>
              <a:rPr lang="en-US" altLang="ja-JP" sz="1600" u="sng" dirty="0">
                <a:latin typeface="メイリオ" panose="020B0604030504040204" pitchFamily="50" charset="-128"/>
                <a:ea typeface="メイリオ" panose="020B0604030504040204" pitchFamily="50" charset="-128"/>
              </a:rPr>
              <a:t>VUV-SX</a:t>
            </a:r>
            <a:r>
              <a:rPr lang="ja-JP" altLang="en-US" sz="1600" u="sng" dirty="0">
                <a:latin typeface="メイリオ" panose="020B0604030504040204" pitchFamily="50" charset="-128"/>
                <a:ea typeface="メイリオ" panose="020B0604030504040204" pitchFamily="50" charset="-128"/>
              </a:rPr>
              <a:t>放射光源の設計・開発</a:t>
            </a:r>
            <a:r>
              <a:rPr lang="en-US" altLang="ja-JP" sz="1600" u="sng" dirty="0">
                <a:latin typeface="メイリオ" panose="020B0604030504040204" pitchFamily="50" charset="-128"/>
                <a:ea typeface="メイリオ" panose="020B0604030504040204" pitchFamily="50" charset="-128"/>
              </a:rPr>
              <a:t>(2002-2005)</a:t>
            </a:r>
          </a:p>
          <a:p>
            <a:pPr marL="457200" lvl="1" indent="0">
              <a:buNone/>
            </a:pPr>
            <a:r>
              <a:rPr lang="ja-JP" altLang="en-US" sz="1600" dirty="0">
                <a:latin typeface="メイリオ" panose="020B0604030504040204" pitchFamily="50" charset="-128"/>
                <a:ea typeface="メイリオ" panose="020B0604030504040204" pitchFamily="50" charset="-128"/>
              </a:rPr>
              <a:t>　　入射器、真空システム開発、</a:t>
            </a:r>
            <a:r>
              <a:rPr lang="ja-JP" altLang="en-US" sz="1600" dirty="0">
                <a:solidFill>
                  <a:srgbClr val="FF0000"/>
                </a:solidFill>
                <a:latin typeface="メイリオ" panose="020B0604030504040204" pitchFamily="50" charset="-128"/>
                <a:ea typeface="メイリオ" panose="020B0604030504040204" pitchFamily="50" charset="-128"/>
              </a:rPr>
              <a:t>Ｘ線</a:t>
            </a:r>
            <a:r>
              <a:rPr lang="en-US" altLang="ja-JP" sz="1600" dirty="0">
                <a:solidFill>
                  <a:srgbClr val="FF0000"/>
                </a:solidFill>
                <a:latin typeface="メイリオ" panose="020B0604030504040204" pitchFamily="50" charset="-128"/>
                <a:ea typeface="メイリオ" panose="020B0604030504040204" pitchFamily="50" charset="-128"/>
              </a:rPr>
              <a:t>SR</a:t>
            </a:r>
            <a:r>
              <a:rPr lang="ja-JP" altLang="en-US" sz="1600" dirty="0">
                <a:solidFill>
                  <a:srgbClr val="FF0000"/>
                </a:solidFill>
                <a:latin typeface="メイリオ" panose="020B0604030504040204" pitchFamily="50" charset="-128"/>
                <a:ea typeface="メイリオ" panose="020B0604030504040204" pitchFamily="50" charset="-128"/>
              </a:rPr>
              <a:t>モニターの開発</a:t>
            </a:r>
            <a:r>
              <a:rPr lang="ja-JP" altLang="en-US" sz="1600" dirty="0">
                <a:latin typeface="メイリオ" panose="020B0604030504040204" pitchFamily="50" charset="-128"/>
                <a:ea typeface="メイリオ" panose="020B0604030504040204" pitchFamily="50" charset="-128"/>
              </a:rPr>
              <a:t>（</a:t>
            </a:r>
            <a:r>
              <a:rPr lang="en-US" altLang="ja-JP" sz="1600" b="1" dirty="0">
                <a:latin typeface="メイリオ" panose="020B0604030504040204" pitchFamily="50" charset="-128"/>
                <a:ea typeface="メイリオ" panose="020B0604030504040204" pitchFamily="50" charset="-128"/>
              </a:rPr>
              <a:t>KEK-ATF</a:t>
            </a:r>
            <a:r>
              <a:rPr lang="ja-JP" altLang="en-US" sz="1600" b="1" dirty="0">
                <a:latin typeface="メイリオ" panose="020B0604030504040204" pitchFamily="50" charset="-128"/>
                <a:ea typeface="メイリオ" panose="020B0604030504040204" pitchFamily="50" charset="-128"/>
              </a:rPr>
              <a:t>にて実用化）</a:t>
            </a:r>
            <a:endParaRPr lang="en-US" altLang="ja-JP" sz="1600" b="1" dirty="0">
              <a:latin typeface="メイリオ" panose="020B0604030504040204" pitchFamily="50" charset="-128"/>
              <a:ea typeface="メイリオ" panose="020B0604030504040204" pitchFamily="50" charset="-128"/>
            </a:endParaRPr>
          </a:p>
          <a:p>
            <a:pPr lvl="1"/>
            <a:r>
              <a:rPr lang="en-US" altLang="ja-JP" sz="1600" u="sng" dirty="0">
                <a:latin typeface="メイリオ" panose="020B0604030504040204" pitchFamily="50" charset="-128"/>
                <a:ea typeface="メイリオ" panose="020B0604030504040204" pitchFamily="50" charset="-128"/>
              </a:rPr>
              <a:t>ERL (Energy Recovery Linac)</a:t>
            </a:r>
            <a:r>
              <a:rPr lang="ja-JP" altLang="en-US" sz="1600" u="sng" dirty="0">
                <a:latin typeface="メイリオ" panose="020B0604030504040204" pitchFamily="50" charset="-128"/>
                <a:ea typeface="メイリオ" panose="020B0604030504040204" pitchFamily="50" charset="-128"/>
              </a:rPr>
              <a:t> </a:t>
            </a:r>
            <a:r>
              <a:rPr lang="en-US" altLang="ja-JP" sz="1600" u="sng" dirty="0">
                <a:latin typeface="メイリオ" panose="020B0604030504040204" pitchFamily="50" charset="-128"/>
                <a:ea typeface="メイリオ" panose="020B0604030504040204" pitchFamily="50" charset="-128"/>
              </a:rPr>
              <a:t>(2006-2009.5)</a:t>
            </a:r>
          </a:p>
          <a:p>
            <a:pPr marL="914400" lvl="2" indent="0">
              <a:buNone/>
            </a:pPr>
            <a:r>
              <a:rPr lang="en-US" altLang="ja-JP" sz="1600" b="1" dirty="0" err="1">
                <a:solidFill>
                  <a:srgbClr val="FF0000"/>
                </a:solidFill>
                <a:latin typeface="メイリオ" panose="020B0604030504040204" pitchFamily="50" charset="-128"/>
                <a:ea typeface="メイリオ" panose="020B0604030504040204" pitchFamily="50" charset="-128"/>
              </a:rPr>
              <a:t>cERL</a:t>
            </a:r>
            <a:r>
              <a:rPr lang="ja-JP" altLang="en-US" sz="1600" dirty="0">
                <a:solidFill>
                  <a:srgbClr val="FF0000"/>
                </a:solidFill>
                <a:latin typeface="メイリオ" panose="020B0604030504040204" pitchFamily="50" charset="-128"/>
                <a:ea typeface="メイリオ" panose="020B0604030504040204" pitchFamily="50" charset="-128"/>
              </a:rPr>
              <a:t>主加速器超伝導空洞の開発</a:t>
            </a:r>
            <a:r>
              <a:rPr lang="en-US" altLang="ja-JP" sz="1600" dirty="0">
                <a:solidFill>
                  <a:srgbClr val="FF0000"/>
                </a:solidFill>
                <a:latin typeface="メイリオ" panose="020B0604030504040204" pitchFamily="50" charset="-128"/>
                <a:ea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rPr>
              <a:t>(with KEK,JAEA)</a:t>
            </a:r>
            <a:r>
              <a:rPr lang="ja-JP" altLang="en-US" sz="1600" dirty="0">
                <a:latin typeface="メイリオ" panose="020B0604030504040204" pitchFamily="50" charset="-128"/>
                <a:ea typeface="メイリオ" panose="020B0604030504040204" pitchFamily="50" charset="-128"/>
              </a:rPr>
              <a:t>、</a:t>
            </a:r>
            <a:r>
              <a:rPr lang="en-US" altLang="ja-JP" sz="1600" b="1" dirty="0">
                <a:latin typeface="メイリオ" panose="020B0604030504040204" pitchFamily="50" charset="-128"/>
                <a:ea typeface="メイリオ" panose="020B0604030504040204" pitchFamily="50" charset="-128"/>
              </a:rPr>
              <a:t>KEK-STF</a:t>
            </a:r>
            <a:r>
              <a:rPr lang="ja-JP" altLang="en-US" sz="1600" dirty="0">
                <a:latin typeface="メイリオ" panose="020B0604030504040204" pitchFamily="50" charset="-128"/>
                <a:ea typeface="メイリオ" panose="020B0604030504040204" pitchFamily="50" charset="-128"/>
              </a:rPr>
              <a:t>で縦測定。</a:t>
            </a:r>
            <a:endParaRPr lang="en-US" altLang="ja-JP" sz="1600" dirty="0">
              <a:latin typeface="メイリオ" panose="020B0604030504040204" pitchFamily="50" charset="-128"/>
              <a:ea typeface="メイリオ" panose="020B0604030504040204" pitchFamily="50" charset="-128"/>
            </a:endParaRPr>
          </a:p>
          <a:p>
            <a:pPr marL="914400" lvl="2" indent="0">
              <a:lnSpc>
                <a:spcPts val="600"/>
              </a:lnSpc>
              <a:buNone/>
            </a:pPr>
            <a:endParaRPr lang="en-US" altLang="ja-JP" sz="1800" kern="0" dirty="0">
              <a:latin typeface="メイリオ" panose="020B0604030504040204" pitchFamily="50" charset="-128"/>
              <a:ea typeface="メイリオ" panose="020B0604030504040204" pitchFamily="50" charset="-128"/>
            </a:endParaRPr>
          </a:p>
          <a:p>
            <a:r>
              <a:rPr lang="en-US" altLang="ja-JP" sz="1800" b="1" kern="0" dirty="0">
                <a:latin typeface="メイリオ" panose="020B0604030504040204" pitchFamily="50" charset="-128"/>
                <a:ea typeface="メイリオ" panose="020B0604030504040204" pitchFamily="50" charset="-128"/>
              </a:rPr>
              <a:t>KEK</a:t>
            </a:r>
            <a:r>
              <a:rPr lang="ja-JP" altLang="en-US" sz="1800" b="1" kern="0" dirty="0">
                <a:latin typeface="メイリオ" panose="020B0604030504040204" pitchFamily="50" charset="-128"/>
                <a:ea typeface="メイリオ" panose="020B0604030504040204" pitchFamily="50" charset="-128"/>
              </a:rPr>
              <a:t>　加速器研究施設　助教・准教授・教授　</a:t>
            </a:r>
            <a:r>
              <a:rPr lang="en-US" altLang="ja-JP" sz="1800" b="1" kern="0" dirty="0">
                <a:latin typeface="メイリオ" panose="020B0604030504040204" pitchFamily="50" charset="-128"/>
                <a:ea typeface="メイリオ" panose="020B0604030504040204" pitchFamily="50" charset="-128"/>
              </a:rPr>
              <a:t>(2009.6-</a:t>
            </a:r>
            <a:r>
              <a:rPr lang="ja-JP" altLang="en-US" sz="1800" b="1" kern="0" dirty="0">
                <a:latin typeface="メイリオ" panose="020B0604030504040204" pitchFamily="50" charset="-128"/>
                <a:ea typeface="メイリオ" panose="020B0604030504040204" pitchFamily="50" charset="-128"/>
              </a:rPr>
              <a:t>現在</a:t>
            </a:r>
            <a:r>
              <a:rPr lang="en-US" altLang="ja-JP" sz="1800" b="1" kern="0" dirty="0">
                <a:latin typeface="メイリオ" panose="020B0604030504040204" pitchFamily="50" charset="-128"/>
                <a:ea typeface="メイリオ" panose="020B0604030504040204" pitchFamily="50" charset="-128"/>
              </a:rPr>
              <a:t>)</a:t>
            </a:r>
          </a:p>
          <a:p>
            <a:pPr lvl="1"/>
            <a:r>
              <a:rPr lang="ja-JP" altLang="en-US" sz="1600" kern="0" dirty="0">
                <a:latin typeface="メイリオ" panose="020B0604030504040204" pitchFamily="50" charset="-128"/>
                <a:ea typeface="メイリオ" panose="020B0604030504040204" pitchFamily="50" charset="-128"/>
              </a:rPr>
              <a:t>引き続き、</a:t>
            </a:r>
            <a:r>
              <a:rPr lang="en-US" altLang="ja-JP" sz="1600" b="1" kern="0" dirty="0" err="1">
                <a:solidFill>
                  <a:srgbClr val="FF0000"/>
                </a:solidFill>
                <a:latin typeface="メイリオ" panose="020B0604030504040204" pitchFamily="50" charset="-128"/>
                <a:ea typeface="メイリオ" panose="020B0604030504040204" pitchFamily="50" charset="-128"/>
              </a:rPr>
              <a:t>cERL</a:t>
            </a:r>
            <a:r>
              <a:rPr lang="ja-JP" altLang="en-US" sz="1600" kern="0" dirty="0">
                <a:solidFill>
                  <a:srgbClr val="FF0000"/>
                </a:solidFill>
                <a:latin typeface="メイリオ" panose="020B0604030504040204" pitchFamily="50" charset="-128"/>
                <a:ea typeface="メイリオ" panose="020B0604030504040204" pitchFamily="50" charset="-128"/>
              </a:rPr>
              <a:t>主加速器超伝導空洞開発</a:t>
            </a:r>
            <a:r>
              <a:rPr lang="ja-JP" altLang="en-US" sz="1600" kern="0" dirty="0">
                <a:latin typeface="メイリオ" panose="020B0604030504040204" pitchFamily="50" charset="-128"/>
                <a:ea typeface="メイリオ" panose="020B0604030504040204" pitchFamily="50" charset="-128"/>
              </a:rPr>
              <a:t>。</a:t>
            </a:r>
            <a:r>
              <a:rPr lang="en-US" altLang="ja-JP" sz="1600" kern="0" dirty="0">
                <a:latin typeface="メイリオ" panose="020B0604030504040204" pitchFamily="50" charset="-128"/>
                <a:ea typeface="メイリオ" panose="020B0604030504040204" pitchFamily="50" charset="-128"/>
              </a:rPr>
              <a:t>2016</a:t>
            </a:r>
            <a:r>
              <a:rPr lang="ja-JP" altLang="en-US" sz="1600" kern="0" dirty="0">
                <a:latin typeface="メイリオ" panose="020B0604030504040204" pitchFamily="50" charset="-128"/>
                <a:ea typeface="メイリオ" panose="020B0604030504040204" pitchFamily="50" charset="-128"/>
              </a:rPr>
              <a:t>年には</a:t>
            </a:r>
            <a:r>
              <a:rPr lang="en-US" altLang="ja-JP" sz="1600" b="1" kern="0" dirty="0" err="1">
                <a:latin typeface="メイリオ" panose="020B0604030504040204" pitchFamily="50" charset="-128"/>
                <a:ea typeface="メイリオ" panose="020B0604030504040204" pitchFamily="50" charset="-128"/>
              </a:rPr>
              <a:t>cERL</a:t>
            </a:r>
            <a:r>
              <a:rPr lang="ja-JP" altLang="en-US" sz="1600" kern="0" dirty="0">
                <a:latin typeface="メイリオ" panose="020B0604030504040204" pitchFamily="50" charset="-128"/>
                <a:ea typeface="メイリオ" panose="020B0604030504040204" pitchFamily="50" charset="-128"/>
              </a:rPr>
              <a:t>で</a:t>
            </a:r>
            <a:r>
              <a:rPr lang="en-US" altLang="ja-JP" sz="1600" u="sng" kern="0" dirty="0">
                <a:latin typeface="メイリオ" panose="020B0604030504040204" pitchFamily="50" charset="-128"/>
                <a:ea typeface="メイリオ" panose="020B0604030504040204" pitchFamily="50" charset="-128"/>
              </a:rPr>
              <a:t>1mA</a:t>
            </a:r>
            <a:r>
              <a:rPr lang="ja-JP" altLang="en-US" sz="1600" u="sng" kern="0" dirty="0">
                <a:latin typeface="メイリオ" panose="020B0604030504040204" pitchFamily="50" charset="-128"/>
                <a:ea typeface="メイリオ" panose="020B0604030504040204" pitchFamily="50" charset="-128"/>
              </a:rPr>
              <a:t>のエネルギー回収達成</a:t>
            </a:r>
            <a:r>
              <a:rPr lang="ja-JP" altLang="en-US" sz="1600" kern="0" dirty="0">
                <a:latin typeface="メイリオ" panose="020B0604030504040204" pitchFamily="50" charset="-128"/>
                <a:ea typeface="メイリオ" panose="020B0604030504040204" pitchFamily="50" charset="-128"/>
              </a:rPr>
              <a:t>。</a:t>
            </a:r>
            <a:endParaRPr lang="en-US" altLang="ja-JP" sz="1600" kern="0" dirty="0">
              <a:latin typeface="メイリオ" panose="020B0604030504040204" pitchFamily="50" charset="-128"/>
              <a:ea typeface="メイリオ" panose="020B0604030504040204" pitchFamily="50" charset="-128"/>
            </a:endParaRPr>
          </a:p>
          <a:p>
            <a:pPr lvl="1"/>
            <a:r>
              <a:rPr lang="en-US" altLang="ja-JP" sz="1600" dirty="0">
                <a:latin typeface="メイリオ" panose="020B0604030504040204" pitchFamily="50" charset="-128"/>
                <a:ea typeface="メイリオ" panose="020B0604030504040204" pitchFamily="50" charset="-128"/>
              </a:rPr>
              <a:t>2016</a:t>
            </a:r>
            <a:r>
              <a:rPr lang="ja-JP" altLang="en-US" sz="1600" dirty="0">
                <a:latin typeface="メイリオ" panose="020B0604030504040204" pitchFamily="50" charset="-128"/>
                <a:ea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rPr>
              <a:t>4</a:t>
            </a:r>
            <a:r>
              <a:rPr lang="ja-JP" altLang="en-US" sz="1600" dirty="0">
                <a:latin typeface="メイリオ" panose="020B0604030504040204" pitchFamily="50" charset="-128"/>
                <a:ea typeface="メイリオ" panose="020B0604030504040204" pitchFamily="50" charset="-128"/>
              </a:rPr>
              <a:t>月から</a:t>
            </a:r>
            <a:r>
              <a:rPr lang="en-US" altLang="ja-JP" sz="1600" dirty="0">
                <a:latin typeface="メイリオ" panose="020B0604030504040204" pitchFamily="50" charset="-128"/>
                <a:ea typeface="メイリオ" panose="020B0604030504040204" pitchFamily="50" charset="-128"/>
              </a:rPr>
              <a:t>1</a:t>
            </a:r>
            <a:r>
              <a:rPr lang="ja-JP" altLang="en-US" sz="1600" dirty="0">
                <a:latin typeface="メイリオ" panose="020B0604030504040204" pitchFamily="50" charset="-128"/>
                <a:ea typeface="メイリオ" panose="020B0604030504040204" pitchFamily="50" charset="-128"/>
              </a:rPr>
              <a:t>年間</a:t>
            </a:r>
            <a:r>
              <a:rPr lang="en-US" altLang="ja-JP" sz="1600" b="1" dirty="0">
                <a:latin typeface="メイリオ" panose="020B0604030504040204" pitchFamily="50" charset="-128"/>
                <a:ea typeface="メイリオ" panose="020B0604030504040204" pitchFamily="50" charset="-128"/>
              </a:rPr>
              <a:t>EURO-XFEL(DESY)</a:t>
            </a:r>
            <a:r>
              <a:rPr lang="ja-JP" altLang="en-US" sz="1600" dirty="0">
                <a:latin typeface="メイリオ" panose="020B0604030504040204" pitchFamily="50" charset="-128"/>
                <a:ea typeface="メイリオ" panose="020B0604030504040204" pitchFamily="50" charset="-128"/>
              </a:rPr>
              <a:t>で</a:t>
            </a:r>
            <a:r>
              <a:rPr lang="en-US" altLang="ja-JP" sz="1600" u="sng" dirty="0">
                <a:latin typeface="メイリオ" panose="020B0604030504040204" pitchFamily="50" charset="-128"/>
                <a:ea typeface="メイリオ" panose="020B0604030504040204" pitchFamily="50" charset="-128"/>
              </a:rPr>
              <a:t>800</a:t>
            </a:r>
            <a:r>
              <a:rPr lang="ja-JP" altLang="en-US" sz="1600" u="sng" dirty="0">
                <a:latin typeface="メイリオ" panose="020B0604030504040204" pitchFamily="50" charset="-128"/>
                <a:ea typeface="メイリオ" panose="020B0604030504040204" pitchFamily="50" charset="-128"/>
              </a:rPr>
              <a:t>台超伝導空洞のクライオモジュール建設</a:t>
            </a:r>
            <a:r>
              <a:rPr lang="ja-JP" altLang="en-US" sz="1600" dirty="0">
                <a:latin typeface="メイリオ" panose="020B0604030504040204" pitchFamily="50" charset="-128"/>
                <a:ea typeface="メイリオ" panose="020B0604030504040204" pitchFamily="50" charset="-128"/>
              </a:rPr>
              <a:t>に携わる。</a:t>
            </a:r>
            <a:r>
              <a:rPr lang="en-US" altLang="ja-JP" sz="1600" dirty="0">
                <a:latin typeface="メイリオ" panose="020B0604030504040204" pitchFamily="50" charset="-128"/>
                <a:ea typeface="メイリオ" panose="020B0604030504040204" pitchFamily="50" charset="-128"/>
              </a:rPr>
              <a:t> </a:t>
            </a:r>
          </a:p>
          <a:p>
            <a:pPr lvl="1"/>
            <a:r>
              <a:rPr lang="en-US" altLang="ja-JP" sz="1600" kern="0" dirty="0">
                <a:latin typeface="メイリオ" panose="020B0604030504040204" pitchFamily="50" charset="-128"/>
                <a:ea typeface="メイリオ" panose="020B0604030504040204" pitchFamily="50" charset="-128"/>
              </a:rPr>
              <a:t>2017</a:t>
            </a:r>
            <a:r>
              <a:rPr lang="ja-JP" altLang="en-US" sz="1600" kern="0" dirty="0">
                <a:latin typeface="メイリオ" panose="020B0604030504040204" pitchFamily="50" charset="-128"/>
                <a:ea typeface="メイリオ" panose="020B0604030504040204" pitchFamily="50" charset="-128"/>
              </a:rPr>
              <a:t>年</a:t>
            </a:r>
            <a:r>
              <a:rPr lang="en-US" altLang="ja-JP" sz="1600" kern="0" dirty="0">
                <a:latin typeface="メイリオ" panose="020B0604030504040204" pitchFamily="50" charset="-128"/>
                <a:ea typeface="メイリオ" panose="020B0604030504040204" pitchFamily="50" charset="-128"/>
              </a:rPr>
              <a:t>4</a:t>
            </a:r>
            <a:r>
              <a:rPr lang="ja-JP" altLang="en-US" sz="1600" kern="0" dirty="0">
                <a:latin typeface="メイリオ" panose="020B0604030504040204" pitchFamily="50" charset="-128"/>
                <a:ea typeface="メイリオ" panose="020B0604030504040204" pitchFamily="50" charset="-128"/>
              </a:rPr>
              <a:t>月帰国後、</a:t>
            </a:r>
            <a:r>
              <a:rPr lang="en-US" altLang="ja-JP" sz="1600" u="sng" kern="0" dirty="0">
                <a:solidFill>
                  <a:srgbClr val="FF0000"/>
                </a:solidFill>
                <a:latin typeface="メイリオ" panose="020B0604030504040204" pitchFamily="50" charset="-128"/>
                <a:ea typeface="メイリオ" panose="020B0604030504040204" pitchFamily="50" charset="-128"/>
              </a:rPr>
              <a:t>ILC</a:t>
            </a:r>
            <a:r>
              <a:rPr lang="ja-JP" altLang="en-US" sz="1600" u="sng" kern="0" dirty="0">
                <a:solidFill>
                  <a:srgbClr val="FF0000"/>
                </a:solidFill>
                <a:latin typeface="メイリオ" panose="020B0604030504040204" pitchFamily="50" charset="-128"/>
                <a:ea typeface="メイリオ" panose="020B0604030504040204" pitchFamily="50" charset="-128"/>
              </a:rPr>
              <a:t>用高加速勾配、高</a:t>
            </a:r>
            <a:r>
              <a:rPr lang="en-US" altLang="ja-JP" sz="1600" u="sng" kern="0" dirty="0">
                <a:solidFill>
                  <a:srgbClr val="FF0000"/>
                </a:solidFill>
                <a:latin typeface="メイリオ" panose="020B0604030504040204" pitchFamily="50" charset="-128"/>
                <a:ea typeface="メイリオ" panose="020B0604030504040204" pitchFamily="50" charset="-128"/>
              </a:rPr>
              <a:t>Q</a:t>
            </a:r>
            <a:r>
              <a:rPr lang="ja-JP" altLang="en-US" sz="1600" u="sng" kern="0" dirty="0">
                <a:solidFill>
                  <a:srgbClr val="FF0000"/>
                </a:solidFill>
                <a:latin typeface="メイリオ" panose="020B0604030504040204" pitchFamily="50" charset="-128"/>
                <a:ea typeface="メイリオ" panose="020B0604030504040204" pitchFamily="50" charset="-128"/>
              </a:rPr>
              <a:t>値に向けた超伝導空洞開発</a:t>
            </a:r>
            <a:r>
              <a:rPr lang="ja-JP" altLang="en-US" sz="1600" kern="0" dirty="0">
                <a:latin typeface="メイリオ" panose="020B0604030504040204" pitchFamily="50" charset="-128"/>
                <a:ea typeface="メイリオ" panose="020B0604030504040204" pitchFamily="50" charset="-128"/>
              </a:rPr>
              <a:t>に従事。その一環で、</a:t>
            </a:r>
            <a:r>
              <a:rPr lang="en-US" altLang="ja-JP" sz="1600" b="1" u="sng" kern="0" dirty="0">
                <a:latin typeface="メイリオ" panose="020B0604030504040204" pitchFamily="50" charset="-128"/>
                <a:ea typeface="メイリオ" panose="020B0604030504040204" pitchFamily="50" charset="-128"/>
              </a:rPr>
              <a:t>KEK-STF</a:t>
            </a:r>
            <a:r>
              <a:rPr lang="ja-JP" altLang="en-US" sz="1600" u="sng" kern="0" dirty="0">
                <a:latin typeface="メイリオ" panose="020B0604030504040204" pitchFamily="50" charset="-128"/>
                <a:ea typeface="メイリオ" panose="020B0604030504040204" pitchFamily="50" charset="-128"/>
              </a:rPr>
              <a:t>での高勾配超伝導空洞のモジュール組立て</a:t>
            </a:r>
            <a:r>
              <a:rPr lang="ja-JP" altLang="en-US" sz="1600" kern="0" dirty="0">
                <a:latin typeface="メイリオ" panose="020B0604030504040204" pitchFamily="50" charset="-128"/>
                <a:ea typeface="メイリオ" panose="020B0604030504040204" pitchFamily="50" charset="-128"/>
              </a:rPr>
              <a:t>を行い、</a:t>
            </a:r>
            <a:r>
              <a:rPr lang="en-US" altLang="ja-JP" sz="1600" kern="0" dirty="0">
                <a:latin typeface="メイリオ" panose="020B0604030504040204" pitchFamily="50" charset="-128"/>
                <a:ea typeface="メイリオ" panose="020B0604030504040204" pitchFamily="50" charset="-128"/>
              </a:rPr>
              <a:t>31.5MV/m</a:t>
            </a:r>
            <a:r>
              <a:rPr lang="ja-JP" altLang="en-US" sz="1600" kern="0" dirty="0">
                <a:latin typeface="メイリオ" panose="020B0604030504040204" pitchFamily="50" charset="-128"/>
                <a:ea typeface="メイリオ" panose="020B0604030504040204" pitchFamily="50" charset="-128"/>
              </a:rPr>
              <a:t>のビーム加速達成。</a:t>
            </a:r>
            <a:endParaRPr lang="en-US" altLang="ja-JP" sz="1600" kern="0" dirty="0">
              <a:latin typeface="メイリオ" panose="020B0604030504040204" pitchFamily="50" charset="-128"/>
              <a:ea typeface="メイリオ" panose="020B0604030504040204" pitchFamily="50" charset="-128"/>
            </a:endParaRPr>
          </a:p>
          <a:p>
            <a:pPr lvl="1"/>
            <a:r>
              <a:rPr lang="en-US" altLang="ja-JP" sz="1600" kern="0" dirty="0">
                <a:latin typeface="メイリオ" panose="020B0604030504040204" pitchFamily="50" charset="-128"/>
                <a:ea typeface="メイリオ" panose="020B0604030504040204" pitchFamily="50" charset="-128"/>
              </a:rPr>
              <a:t>2018</a:t>
            </a:r>
            <a:r>
              <a:rPr lang="ja-JP" altLang="en-US" sz="1600" kern="0" dirty="0">
                <a:latin typeface="メイリオ" panose="020B0604030504040204" pitchFamily="50" charset="-128"/>
                <a:ea typeface="メイリオ" panose="020B0604030504040204" pitchFamily="50" charset="-128"/>
              </a:rPr>
              <a:t>年</a:t>
            </a:r>
            <a:r>
              <a:rPr lang="en-US" altLang="ja-JP" sz="1600" kern="0" dirty="0">
                <a:latin typeface="メイリオ" panose="020B0604030504040204" pitchFamily="50" charset="-128"/>
                <a:ea typeface="メイリオ" panose="020B0604030504040204" pitchFamily="50" charset="-128"/>
              </a:rPr>
              <a:t>4</a:t>
            </a:r>
            <a:r>
              <a:rPr lang="ja-JP" altLang="en-US" sz="1600" kern="0" dirty="0">
                <a:latin typeface="メイリオ" panose="020B0604030504040204" pitchFamily="50" charset="-128"/>
                <a:ea typeface="メイリオ" panose="020B0604030504040204" pitchFamily="50" charset="-128"/>
              </a:rPr>
              <a:t>月から、</a:t>
            </a:r>
            <a:r>
              <a:rPr lang="ja-JP" altLang="en-US" sz="1600" u="sng" kern="0" dirty="0">
                <a:solidFill>
                  <a:srgbClr val="FF0000"/>
                </a:solidFill>
                <a:latin typeface="メイリオ" panose="020B0604030504040204" pitchFamily="50" charset="-128"/>
                <a:ea typeface="メイリオ" panose="020B0604030504040204" pitchFamily="50" charset="-128"/>
              </a:rPr>
              <a:t>超伝導加速器利用推進チームのチームリーダー</a:t>
            </a:r>
            <a:r>
              <a:rPr lang="ja-JP" altLang="en-US" sz="1600" kern="0" dirty="0">
                <a:latin typeface="メイリオ" panose="020B0604030504040204" pitchFamily="50" charset="-128"/>
                <a:ea typeface="メイリオ" panose="020B0604030504040204" pitchFamily="50" charset="-128"/>
              </a:rPr>
              <a:t>として、</a:t>
            </a:r>
            <a:r>
              <a:rPr lang="en-US" altLang="ja-JP" sz="1600" b="1" u="sng" kern="0" dirty="0" err="1">
                <a:latin typeface="メイリオ" panose="020B0604030504040204" pitchFamily="50" charset="-128"/>
                <a:ea typeface="メイリオ" panose="020B0604030504040204" pitchFamily="50" charset="-128"/>
              </a:rPr>
              <a:t>cERL</a:t>
            </a:r>
            <a:r>
              <a:rPr lang="ja-JP" altLang="en-US" sz="1600" u="sng" kern="0" dirty="0">
                <a:latin typeface="メイリオ" panose="020B0604030504040204" pitchFamily="50" charset="-128"/>
                <a:ea typeface="メイリオ" panose="020B0604030504040204" pitchFamily="50" charset="-128"/>
              </a:rPr>
              <a:t>を中心に超伝導空洞を用いた産業応用展開</a:t>
            </a:r>
            <a:r>
              <a:rPr lang="en-US" altLang="ja-JP" sz="1600" u="sng" kern="0" dirty="0">
                <a:latin typeface="メイリオ" panose="020B0604030504040204" pitchFamily="50" charset="-128"/>
                <a:ea typeface="メイリオ" panose="020B0604030504040204" pitchFamily="50" charset="-128"/>
              </a:rPr>
              <a:t>(</a:t>
            </a:r>
            <a:r>
              <a:rPr lang="en-US" altLang="ja-JP" sz="1600" u="sng" kern="0" dirty="0" err="1">
                <a:latin typeface="メイリオ" panose="020B0604030504040204" pitchFamily="50" charset="-128"/>
                <a:ea typeface="メイリオ" panose="020B0604030504040204" pitchFamily="50" charset="-128"/>
              </a:rPr>
              <a:t>cERL</a:t>
            </a:r>
            <a:r>
              <a:rPr lang="en-US" altLang="ja-JP" sz="1600" u="sng" kern="0" dirty="0">
                <a:latin typeface="メイリオ" panose="020B0604030504040204" pitchFamily="50" charset="-128"/>
                <a:ea typeface="メイリオ" panose="020B0604030504040204" pitchFamily="50" charset="-128"/>
              </a:rPr>
              <a:t>-FEL</a:t>
            </a:r>
            <a:r>
              <a:rPr lang="ja-JP" altLang="en-US" sz="1600" u="sng" kern="0" dirty="0">
                <a:latin typeface="メイリオ" panose="020B0604030504040204" pitchFamily="50" charset="-128"/>
                <a:ea typeface="メイリオ" panose="020B0604030504040204" pitchFamily="50" charset="-128"/>
              </a:rPr>
              <a:t>開発、照射実験）</a:t>
            </a:r>
            <a:r>
              <a:rPr lang="ja-JP" altLang="en-US" sz="1600" kern="0" dirty="0">
                <a:latin typeface="メイリオ" panose="020B0604030504040204" pitchFamily="50" charset="-128"/>
                <a:ea typeface="メイリオ" panose="020B0604030504040204" pitchFamily="50" charset="-128"/>
              </a:rPr>
              <a:t>、新たな</a:t>
            </a:r>
            <a:r>
              <a:rPr lang="en-US" altLang="ja-JP" sz="1600" u="sng" kern="0" dirty="0">
                <a:latin typeface="メイリオ" panose="020B0604030504040204" pitchFamily="50" charset="-128"/>
                <a:ea typeface="メイリオ" panose="020B0604030504040204" pitchFamily="50" charset="-128"/>
              </a:rPr>
              <a:t>Nb</a:t>
            </a:r>
            <a:r>
              <a:rPr lang="en-US" altLang="ja-JP" sz="1600" u="sng" kern="0" baseline="-25000" dirty="0">
                <a:latin typeface="メイリオ" panose="020B0604030504040204" pitchFamily="50" charset="-128"/>
                <a:ea typeface="メイリオ" panose="020B0604030504040204" pitchFamily="50" charset="-128"/>
              </a:rPr>
              <a:t>3</a:t>
            </a:r>
            <a:r>
              <a:rPr lang="en-US" altLang="ja-JP" sz="1600" u="sng" kern="0" dirty="0">
                <a:latin typeface="メイリオ" panose="020B0604030504040204" pitchFamily="50" charset="-128"/>
                <a:ea typeface="メイリオ" panose="020B0604030504040204" pitchFamily="50" charset="-128"/>
              </a:rPr>
              <a:t>Sn</a:t>
            </a:r>
            <a:r>
              <a:rPr lang="ja-JP" altLang="en-US" sz="1600" u="sng" kern="0" dirty="0">
                <a:latin typeface="メイリオ" panose="020B0604030504040204" pitchFamily="50" charset="-128"/>
                <a:ea typeface="メイリオ" panose="020B0604030504040204" pitchFamily="50" charset="-128"/>
              </a:rPr>
              <a:t>空洞開発</a:t>
            </a:r>
            <a:r>
              <a:rPr lang="ja-JP" altLang="en-US" sz="1600" kern="0" dirty="0">
                <a:latin typeface="メイリオ" panose="020B0604030504040204" pitchFamily="50" charset="-128"/>
                <a:ea typeface="メイリオ" panose="020B0604030504040204" pitchFamily="50" charset="-128"/>
              </a:rPr>
              <a:t>等を行っている。</a:t>
            </a:r>
            <a:endParaRPr lang="en-US" altLang="ja-JP" sz="1600" kern="0" dirty="0">
              <a:latin typeface="メイリオ" panose="020B0604030504040204" pitchFamily="50" charset="-128"/>
              <a:ea typeface="メイリオ" panose="020B0604030504040204" pitchFamily="50" charset="-128"/>
            </a:endParaRPr>
          </a:p>
          <a:p>
            <a:pPr lvl="1"/>
            <a:r>
              <a:rPr lang="ja-JP" altLang="en-US" sz="1600" kern="0" dirty="0">
                <a:latin typeface="メイリオ" panose="020B0604030504040204" pitchFamily="50" charset="-128"/>
                <a:ea typeface="メイリオ" panose="020B0604030504040204" pitchFamily="50" charset="-128"/>
              </a:rPr>
              <a:t>現在、</a:t>
            </a:r>
            <a:r>
              <a:rPr lang="en-US" altLang="ja-JP" sz="1600" u="sng" kern="0" dirty="0">
                <a:solidFill>
                  <a:srgbClr val="FF0000"/>
                </a:solidFill>
                <a:latin typeface="メイリオ" panose="020B0604030504040204" pitchFamily="50" charset="-128"/>
                <a:ea typeface="メイリオ" panose="020B0604030504040204" pitchFamily="50" charset="-128"/>
              </a:rPr>
              <a:t>iCASA</a:t>
            </a:r>
            <a:r>
              <a:rPr lang="ja-JP" altLang="en-US" sz="1600" u="sng" kern="0" dirty="0">
                <a:solidFill>
                  <a:srgbClr val="FF0000"/>
                </a:solidFill>
                <a:latin typeface="メイリオ" panose="020B0604030504040204" pitchFamily="50" charset="-128"/>
                <a:ea typeface="メイリオ" panose="020B0604030504040204" pitchFamily="50" charset="-128"/>
              </a:rPr>
              <a:t>センター長</a:t>
            </a:r>
            <a:r>
              <a:rPr lang="ja-JP" altLang="en-US" sz="1600" kern="0" dirty="0">
                <a:latin typeface="メイリオ" panose="020B0604030504040204" pitchFamily="50" charset="-128"/>
                <a:ea typeface="メイリオ" panose="020B0604030504040204" pitchFamily="50" charset="-128"/>
              </a:rPr>
              <a:t>。</a:t>
            </a:r>
            <a:r>
              <a:rPr lang="en-US" altLang="ja-JP" sz="1600" u="sng" kern="0" dirty="0">
                <a:latin typeface="メイリオ" panose="020B0604030504040204" pitchFamily="50" charset="-128"/>
                <a:ea typeface="メイリオ" panose="020B0604030504040204" pitchFamily="50" charset="-128"/>
              </a:rPr>
              <a:t>TTC(Tesla Technology Collaboration) Technical-Board co-chair</a:t>
            </a:r>
            <a:r>
              <a:rPr lang="ja-JP" altLang="en-US" sz="1600" kern="0" dirty="0">
                <a:latin typeface="メイリオ" panose="020B0604030504040204" pitchFamily="50" charset="-128"/>
                <a:ea typeface="メイリオ" panose="020B0604030504040204" pitchFamily="50" charset="-128"/>
              </a:rPr>
              <a:t>、</a:t>
            </a:r>
            <a:r>
              <a:rPr lang="en-US" altLang="ja-JP" sz="1600" u="sng" kern="0" dirty="0">
                <a:latin typeface="メイリオ" panose="020B0604030504040204" pitchFamily="50" charset="-128"/>
                <a:ea typeface="メイリオ" panose="020B0604030504040204" pitchFamily="50" charset="-128"/>
              </a:rPr>
              <a:t>AAA(</a:t>
            </a:r>
            <a:r>
              <a:rPr lang="zh-TW" altLang="en-US" sz="1600" u="sng" kern="0" dirty="0">
                <a:latin typeface="メイリオ" panose="020B0604030504040204" pitchFamily="50" charset="-128"/>
                <a:ea typeface="メイリオ" panose="020B0604030504040204" pitchFamily="50" charset="-128"/>
              </a:rPr>
              <a:t>先端加速器科学技術推進協議会</a:t>
            </a:r>
            <a:r>
              <a:rPr lang="ja-JP" altLang="en-US" sz="1600" u="sng" kern="0" dirty="0">
                <a:latin typeface="メイリオ" panose="020B0604030504040204" pitchFamily="50" charset="-128"/>
                <a:ea typeface="メイリオ" panose="020B0604030504040204" pitchFamily="50" charset="-128"/>
              </a:rPr>
              <a:t>）の技術部会長</a:t>
            </a:r>
            <a:r>
              <a:rPr lang="ja-JP" altLang="en-US" sz="1600" kern="0" dirty="0">
                <a:latin typeface="メイリオ" panose="020B0604030504040204" pitchFamily="50" charset="-128"/>
                <a:ea typeface="メイリオ" panose="020B0604030504040204" pitchFamily="50" charset="-128"/>
              </a:rPr>
              <a:t>を担い、国内外の超伝導加速器開発を推進中。</a:t>
            </a:r>
            <a:endParaRPr lang="en-US" altLang="ja-JP" sz="1600" kern="0" dirty="0">
              <a:latin typeface="メイリオ" panose="020B0604030504040204" pitchFamily="50" charset="-128"/>
              <a:ea typeface="メイリオ" panose="020B0604030504040204" pitchFamily="50" charset="-128"/>
            </a:endParaRPr>
          </a:p>
          <a:p>
            <a:pPr lvl="1"/>
            <a:endParaRPr lang="en-US" altLang="ja-JP" sz="1800" kern="0" dirty="0">
              <a:latin typeface="メイリオ" panose="020B0604030504040204" pitchFamily="50" charset="-128"/>
              <a:ea typeface="メイリオ" panose="020B0604030504040204" pitchFamily="50" charset="-128"/>
            </a:endParaRPr>
          </a:p>
          <a:p>
            <a:endParaRPr lang="en-US" altLang="ja-JP" sz="1800" kern="0" dirty="0"/>
          </a:p>
          <a:p>
            <a:pPr>
              <a:buFont typeface="Arial" panose="020B0604020202020204" pitchFamily="34" charset="0"/>
              <a:buNone/>
            </a:pPr>
            <a:r>
              <a:rPr lang="en-US" altLang="ja-JP" sz="1800" kern="0" dirty="0"/>
              <a:t>	</a:t>
            </a:r>
          </a:p>
          <a:p>
            <a:pPr>
              <a:buFont typeface="Arial" panose="020B0604020202020204" pitchFamily="34" charset="0"/>
              <a:buNone/>
            </a:pPr>
            <a:endParaRPr lang="en-US" altLang="ja-JP" sz="1800" kern="0" dirty="0"/>
          </a:p>
        </p:txBody>
      </p:sp>
      <p:pic>
        <p:nvPicPr>
          <p:cNvPr id="4" name="図 3">
            <a:extLst>
              <a:ext uri="{FF2B5EF4-FFF2-40B4-BE49-F238E27FC236}">
                <a16:creationId xmlns:a16="http://schemas.microsoft.com/office/drawing/2014/main" id="{EA5A103B-24BA-4634-855A-9981E2F14309}"/>
              </a:ext>
            </a:extLst>
          </p:cNvPr>
          <p:cNvPicPr>
            <a:picLocks noChangeAspect="1"/>
          </p:cNvPicPr>
          <p:nvPr/>
        </p:nvPicPr>
        <p:blipFill>
          <a:blip r:embed="rId3"/>
          <a:stretch>
            <a:fillRect/>
          </a:stretch>
        </p:blipFill>
        <p:spPr>
          <a:xfrm>
            <a:off x="8865072" y="184947"/>
            <a:ext cx="1747321" cy="1212426"/>
          </a:xfrm>
          <a:prstGeom prst="rect">
            <a:avLst/>
          </a:prstGeom>
        </p:spPr>
      </p:pic>
      <p:pic>
        <p:nvPicPr>
          <p:cNvPr id="13" name="図 12">
            <a:extLst>
              <a:ext uri="{FF2B5EF4-FFF2-40B4-BE49-F238E27FC236}">
                <a16:creationId xmlns:a16="http://schemas.microsoft.com/office/drawing/2014/main" id="{53DED9A3-65DF-83C6-CB63-8511AE78BB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879600" cy="881713"/>
          </a:xfrm>
          <a:prstGeom prst="rect">
            <a:avLst/>
          </a:prstGeom>
        </p:spPr>
      </p:pic>
      <p:sp>
        <p:nvSpPr>
          <p:cNvPr id="2" name="タイトル 1"/>
          <p:cNvSpPr>
            <a:spLocks noGrp="1"/>
          </p:cNvSpPr>
          <p:nvPr>
            <p:ph type="title"/>
          </p:nvPr>
        </p:nvSpPr>
        <p:spPr>
          <a:xfrm>
            <a:off x="961594" y="121721"/>
            <a:ext cx="8229600" cy="596663"/>
          </a:xfrm>
        </p:spPr>
        <p:txBody>
          <a:bodyPr>
            <a:noAutofit/>
          </a:bodyPr>
          <a:lstStyle/>
          <a:p>
            <a:pPr algn="ctr"/>
            <a:r>
              <a:rPr lang="ja-JP" altLang="en-US" sz="2800" dirty="0">
                <a:solidFill>
                  <a:schemeClr val="tx1"/>
                </a:solidFill>
                <a:latin typeface="メイリオ" panose="020B0604030504040204" pitchFamily="50" charset="-128"/>
                <a:ea typeface="メイリオ" panose="020B0604030504040204" pitchFamily="50" charset="-128"/>
              </a:rPr>
              <a:t>私の研究歴について（簡単に自己紹介）</a:t>
            </a:r>
          </a:p>
        </p:txBody>
      </p:sp>
      <p:sp>
        <p:nvSpPr>
          <p:cNvPr id="6" name="スライド番号プレースホルダー 5"/>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B4356179-C135-4594-A06C-936E7DF3B214}" type="slidenum">
              <a:rPr lang="ja-JP" altLang="en-US" smtClean="0"/>
              <a:pPr>
                <a:defRPr/>
              </a:pPr>
              <a:t>2</a:t>
            </a:fld>
            <a:endParaRPr lang="en-US" altLang="ja-JP" dirty="0"/>
          </a:p>
        </p:txBody>
      </p:sp>
      <p:sp>
        <p:nvSpPr>
          <p:cNvPr id="23" name="テキスト ボックス 50"/>
          <p:cNvSpPr txBox="1">
            <a:spLocks noChangeArrowheads="1"/>
          </p:cNvSpPr>
          <p:nvPr/>
        </p:nvSpPr>
        <p:spPr bwMode="auto">
          <a:xfrm>
            <a:off x="8178536" y="47291"/>
            <a:ext cx="1395478" cy="307777"/>
          </a:xfrm>
          <a:prstGeom prst="rect">
            <a:avLst/>
          </a:prstGeom>
          <a:solidFill>
            <a:schemeClr val="bg1"/>
          </a:solidFill>
          <a:ln w="9525">
            <a:solidFill>
              <a:schemeClr val="bg1"/>
            </a:solidFill>
            <a:miter lim="800000"/>
            <a:headEnd/>
            <a:tailEnd/>
          </a:ln>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dirty="0"/>
              <a:t>ATF Laser wire</a:t>
            </a:r>
            <a:endParaRPr lang="ja-JP" altLang="en-US" sz="1400" dirty="0"/>
          </a:p>
        </p:txBody>
      </p:sp>
      <p:pic>
        <p:nvPicPr>
          <p:cNvPr id="18" name="図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65236" y="5599554"/>
            <a:ext cx="2038345" cy="1005379"/>
          </a:xfrm>
          <a:prstGeom prst="rect">
            <a:avLst/>
          </a:prstGeom>
        </p:spPr>
      </p:pic>
      <p:sp>
        <p:nvSpPr>
          <p:cNvPr id="24" name="テキスト ボックス 23"/>
          <p:cNvSpPr txBox="1"/>
          <p:nvPr/>
        </p:nvSpPr>
        <p:spPr>
          <a:xfrm>
            <a:off x="10039922" y="5456642"/>
            <a:ext cx="1082785" cy="276999"/>
          </a:xfrm>
          <a:prstGeom prst="rect">
            <a:avLst/>
          </a:prstGeom>
          <a:solidFill>
            <a:schemeClr val="bg1"/>
          </a:solidFill>
          <a:ln>
            <a:noFill/>
          </a:ln>
        </p:spPr>
        <p:txBody>
          <a:bodyPr wrap="square" rtlCol="0">
            <a:spAutoFit/>
          </a:bodyPr>
          <a:lstStyle/>
          <a:p>
            <a:r>
              <a:rPr kumimoji="1" lang="en-US" altLang="ja-JP" sz="1200" dirty="0"/>
              <a:t>EURO-XFEL</a:t>
            </a:r>
            <a:endParaRPr kumimoji="1" lang="ja-JP" altLang="en-US" sz="1200" dirty="0"/>
          </a:p>
        </p:txBody>
      </p:sp>
      <p:pic>
        <p:nvPicPr>
          <p:cNvPr id="25" name="Picture 2" descr="C:\Documents and Settings\furuya\My Documents\ERL関連\ERL_9連空洞関連\9連　photos\20080527Di-006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1547" y="1460599"/>
            <a:ext cx="1865341" cy="124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テキスト ボックス 57"/>
          <p:cNvSpPr txBox="1">
            <a:spLocks noChangeArrowheads="1"/>
          </p:cNvSpPr>
          <p:nvPr/>
        </p:nvSpPr>
        <p:spPr bwMode="auto">
          <a:xfrm>
            <a:off x="9422700" y="1493463"/>
            <a:ext cx="1504572" cy="307777"/>
          </a:xfrm>
          <a:prstGeom prst="rect">
            <a:avLst/>
          </a:prstGeom>
          <a:solidFill>
            <a:schemeClr val="bg1"/>
          </a:solidFill>
          <a:ln>
            <a:noFill/>
          </a:ln>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dirty="0" err="1"/>
              <a:t>cERL</a:t>
            </a:r>
            <a:r>
              <a:rPr lang="ja-JP" altLang="en-US" sz="1400" dirty="0"/>
              <a:t> </a:t>
            </a:r>
            <a:r>
              <a:rPr lang="en-US" altLang="ja-JP" sz="1400" dirty="0"/>
              <a:t>Main </a:t>
            </a:r>
            <a:r>
              <a:rPr lang="en-US" altLang="ja-JP" sz="1400" dirty="0" err="1"/>
              <a:t>linac</a:t>
            </a:r>
            <a:endParaRPr lang="en-US" altLang="ja-JP" sz="1400" dirty="0"/>
          </a:p>
        </p:txBody>
      </p:sp>
      <p:sp>
        <p:nvSpPr>
          <p:cNvPr id="5" name="テキスト ボックス 4">
            <a:extLst>
              <a:ext uri="{FF2B5EF4-FFF2-40B4-BE49-F238E27FC236}">
                <a16:creationId xmlns:a16="http://schemas.microsoft.com/office/drawing/2014/main" id="{8DCCEA47-4AB0-8C6F-08A1-72FF948C6024}"/>
              </a:ext>
            </a:extLst>
          </p:cNvPr>
          <p:cNvSpPr txBox="1"/>
          <p:nvPr/>
        </p:nvSpPr>
        <p:spPr>
          <a:xfrm>
            <a:off x="1059964" y="6161268"/>
            <a:ext cx="8362736" cy="584775"/>
          </a:xfrm>
          <a:prstGeom prst="rect">
            <a:avLst/>
          </a:prstGeom>
          <a:solidFill>
            <a:srgbClr val="FFFFCC"/>
          </a:solidFill>
          <a:ln>
            <a:solidFill>
              <a:schemeClr val="accent1"/>
            </a:solidFill>
          </a:ln>
        </p:spPr>
        <p:txBody>
          <a:bodyPr wrap="square">
            <a:spAutoFit/>
          </a:bodyPr>
          <a:lstStyle/>
          <a:p>
            <a:pPr marL="285750" indent="-285750">
              <a:buFont typeface="Arial" panose="020B0604020202020204" pitchFamily="34" charset="0"/>
              <a:buChar char="•"/>
            </a:pPr>
            <a:r>
              <a:rPr lang="ja-JP" altLang="en-US" sz="1600" u="sng" kern="0" dirty="0">
                <a:latin typeface="メイリオ" panose="020B0604030504040204" pitchFamily="50" charset="-128"/>
                <a:ea typeface="メイリオ" panose="020B0604030504040204" pitchFamily="50" charset="-128"/>
              </a:rPr>
              <a:t>修士以降、</a:t>
            </a:r>
            <a:r>
              <a:rPr lang="en-US" altLang="ja-JP" sz="1600" b="1" u="sng" kern="0" dirty="0">
                <a:latin typeface="メイリオ" panose="020B0604030504040204" pitchFamily="50" charset="-128"/>
                <a:ea typeface="メイリオ" panose="020B0604030504040204" pitchFamily="50" charset="-128"/>
              </a:rPr>
              <a:t>ILC</a:t>
            </a:r>
            <a:r>
              <a:rPr lang="ja-JP" altLang="en-US" sz="1600" b="1" u="sng" kern="0" dirty="0">
                <a:latin typeface="メイリオ" panose="020B0604030504040204" pitchFamily="50" charset="-128"/>
                <a:ea typeface="メイリオ" panose="020B0604030504040204" pitchFamily="50" charset="-128"/>
              </a:rPr>
              <a:t>などの先端的な低エミッタンス電子ビーム</a:t>
            </a:r>
            <a:r>
              <a:rPr lang="ja-JP" altLang="en-US" sz="1600" u="sng" kern="0" dirty="0">
                <a:latin typeface="メイリオ" panose="020B0604030504040204" pitchFamily="50" charset="-128"/>
                <a:ea typeface="メイリオ" panose="020B0604030504040204" pitchFamily="50" charset="-128"/>
              </a:rPr>
              <a:t>加速器の研究開発に従事。</a:t>
            </a:r>
          </a:p>
          <a:p>
            <a:pPr marL="285750" indent="-285750">
              <a:buFont typeface="Arial" panose="020B0604020202020204" pitchFamily="34" charset="0"/>
              <a:buChar char="•"/>
            </a:pPr>
            <a:r>
              <a:rPr lang="ja-JP" altLang="en-US" sz="1600" u="sng" kern="0" dirty="0">
                <a:latin typeface="メイリオ" panose="020B0604030504040204" pitchFamily="50" charset="-128"/>
                <a:ea typeface="メイリオ" panose="020B0604030504040204" pitchFamily="50" charset="-128"/>
              </a:rPr>
              <a:t>現在まで、１５年以上</a:t>
            </a:r>
            <a:r>
              <a:rPr lang="ja-JP" altLang="en-US" sz="1600" b="1" u="sng" kern="0" dirty="0">
                <a:latin typeface="メイリオ" panose="020B0604030504040204" pitchFamily="50" charset="-128"/>
                <a:ea typeface="メイリオ" panose="020B0604030504040204" pitchFamily="50" charset="-128"/>
              </a:rPr>
              <a:t>超伝導加速空洞開発</a:t>
            </a:r>
            <a:r>
              <a:rPr lang="ja-JP" altLang="en-US" sz="1600" u="sng" kern="0" dirty="0">
                <a:latin typeface="メイリオ" panose="020B0604030504040204" pitchFamily="50" charset="-128"/>
                <a:ea typeface="メイリオ" panose="020B0604030504040204" pitchFamily="50" charset="-128"/>
              </a:rPr>
              <a:t>に従事し、さらに応用展開を実施中。</a:t>
            </a:r>
          </a:p>
        </p:txBody>
      </p:sp>
      <p:pic>
        <p:nvPicPr>
          <p:cNvPr id="8" name="図 3">
            <a:extLst>
              <a:ext uri="{FF2B5EF4-FFF2-40B4-BE49-F238E27FC236}">
                <a16:creationId xmlns:a16="http://schemas.microsoft.com/office/drawing/2014/main" id="{AE228CC1-B96F-A566-5341-36273988FA9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90714" y="71194"/>
            <a:ext cx="1461086" cy="132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48">
            <a:extLst>
              <a:ext uri="{FF2B5EF4-FFF2-40B4-BE49-F238E27FC236}">
                <a16:creationId xmlns:a16="http://schemas.microsoft.com/office/drawing/2014/main" id="{1212FAA0-84E7-6DB5-B605-B1C194AB9302}"/>
              </a:ext>
            </a:extLst>
          </p:cNvPr>
          <p:cNvSpPr txBox="1">
            <a:spLocks noChangeArrowheads="1"/>
          </p:cNvSpPr>
          <p:nvPr/>
        </p:nvSpPr>
        <p:spPr bwMode="auto">
          <a:xfrm>
            <a:off x="10894045" y="933242"/>
            <a:ext cx="11794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solidFill>
                  <a:schemeClr val="bg1"/>
                </a:solidFill>
              </a:rPr>
              <a:t>水平：</a:t>
            </a:r>
            <a:r>
              <a:rPr lang="en-US" altLang="ja-JP" sz="1400" dirty="0">
                <a:solidFill>
                  <a:schemeClr val="bg1"/>
                </a:solidFill>
              </a:rPr>
              <a:t>50μm</a:t>
            </a:r>
          </a:p>
          <a:p>
            <a:pPr eaLnBrk="1" hangingPunct="1"/>
            <a:r>
              <a:rPr lang="ja-JP" altLang="en-US" sz="1400" dirty="0">
                <a:solidFill>
                  <a:schemeClr val="bg1"/>
                </a:solidFill>
              </a:rPr>
              <a:t>垂直</a:t>
            </a:r>
            <a:r>
              <a:rPr lang="en-US" altLang="ja-JP" sz="1400" dirty="0">
                <a:solidFill>
                  <a:schemeClr val="bg1"/>
                </a:solidFill>
              </a:rPr>
              <a:t>:6μm</a:t>
            </a:r>
            <a:endParaRPr lang="ja-JP" altLang="en-US" sz="1400" dirty="0">
              <a:solidFill>
                <a:schemeClr val="bg1"/>
              </a:solidFill>
            </a:endParaRPr>
          </a:p>
        </p:txBody>
      </p:sp>
      <p:sp>
        <p:nvSpPr>
          <p:cNvPr id="10" name="テキスト ボックス 49">
            <a:extLst>
              <a:ext uri="{FF2B5EF4-FFF2-40B4-BE49-F238E27FC236}">
                <a16:creationId xmlns:a16="http://schemas.microsoft.com/office/drawing/2014/main" id="{4B18113F-1F0D-C841-3272-B0D2B7396276}"/>
              </a:ext>
            </a:extLst>
          </p:cNvPr>
          <p:cNvSpPr txBox="1">
            <a:spLocks noChangeArrowheads="1"/>
          </p:cNvSpPr>
          <p:nvPr/>
        </p:nvSpPr>
        <p:spPr bwMode="auto">
          <a:xfrm>
            <a:off x="10375909" y="68410"/>
            <a:ext cx="1461086" cy="276999"/>
          </a:xfrm>
          <a:prstGeom prst="rect">
            <a:avLst/>
          </a:prstGeom>
          <a:solidFill>
            <a:schemeClr val="bg1"/>
          </a:solidFill>
          <a:ln w="9525">
            <a:solidFill>
              <a:schemeClr val="bg1"/>
            </a:solidFill>
            <a:miter lim="800000"/>
            <a:headEnd/>
            <a:tailEnd/>
          </a:ln>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200" dirty="0"/>
              <a:t>ATF </a:t>
            </a:r>
            <a:r>
              <a:rPr lang="ja-JP" altLang="en-US" sz="1200" dirty="0"/>
              <a:t>Ｘ</a:t>
            </a:r>
            <a:r>
              <a:rPr lang="en-US" altLang="ja-JP" sz="1200" dirty="0"/>
              <a:t>SR</a:t>
            </a:r>
            <a:r>
              <a:rPr lang="ja-JP" altLang="en-US" sz="1200" dirty="0"/>
              <a:t>モニター</a:t>
            </a:r>
            <a:r>
              <a:rPr lang="en-US" altLang="ja-JP" sz="1200" dirty="0"/>
              <a:t> </a:t>
            </a:r>
          </a:p>
        </p:txBody>
      </p:sp>
      <p:pic>
        <p:nvPicPr>
          <p:cNvPr id="12" name="Picture 2" descr="local_booth_KOACH">
            <a:extLst>
              <a:ext uri="{FF2B5EF4-FFF2-40B4-BE49-F238E27FC236}">
                <a16:creationId xmlns:a16="http://schemas.microsoft.com/office/drawing/2014/main" id="{434DDCCD-D3FD-8F1C-60E3-6E567ECF54B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151556" y="2779487"/>
            <a:ext cx="2038344" cy="152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10">
            <a:extLst>
              <a:ext uri="{FF2B5EF4-FFF2-40B4-BE49-F238E27FC236}">
                <a16:creationId xmlns:a16="http://schemas.microsoft.com/office/drawing/2014/main" id="{F1E5BB30-D611-CE5A-AD2D-1611923D1EA5}"/>
              </a:ext>
            </a:extLst>
          </p:cNvPr>
          <p:cNvSpPr txBox="1"/>
          <p:nvPr/>
        </p:nvSpPr>
        <p:spPr>
          <a:xfrm>
            <a:off x="9191194" y="2827916"/>
            <a:ext cx="1181285" cy="461665"/>
          </a:xfrm>
          <a:prstGeom prst="rect">
            <a:avLst/>
          </a:prstGeom>
          <a:solidFill>
            <a:schemeClr val="bg1"/>
          </a:solidFill>
          <a:ln>
            <a:noFill/>
          </a:ln>
        </p:spPr>
        <p:txBody>
          <a:bodyPr wrap="none" rtlCol="0">
            <a:spAutoFit/>
          </a:bodyPr>
          <a:lstStyle/>
          <a:p>
            <a:r>
              <a:rPr kumimoji="1" lang="ja-JP" altLang="en-US" sz="1200" dirty="0"/>
              <a:t>クリーン組立</a:t>
            </a:r>
            <a:endParaRPr kumimoji="1" lang="en-US" altLang="ja-JP" sz="1200" dirty="0"/>
          </a:p>
          <a:p>
            <a:r>
              <a:rPr kumimoji="1" lang="en-US" altLang="ja-JP" sz="1200" dirty="0"/>
              <a:t>STF cryomodule</a:t>
            </a:r>
            <a:endParaRPr kumimoji="1" lang="ja-JP" altLang="en-US" sz="1200" dirty="0"/>
          </a:p>
        </p:txBody>
      </p:sp>
      <p:sp>
        <p:nvSpPr>
          <p:cNvPr id="3" name="フッター プレースホルダー 2">
            <a:extLst>
              <a:ext uri="{FF2B5EF4-FFF2-40B4-BE49-F238E27FC236}">
                <a16:creationId xmlns:a16="http://schemas.microsoft.com/office/drawing/2014/main" id="{E8F52A66-52FD-C425-500D-502C973899AA}"/>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2236846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216B54E-8835-EAD0-CFC5-F0EE9EA49272}"/>
              </a:ext>
            </a:extLst>
          </p:cNvPr>
          <p:cNvSpPr>
            <a:spLocks noGrp="1"/>
          </p:cNvSpPr>
          <p:nvPr>
            <p:ph type="sldNum" sz="quarter" idx="4"/>
          </p:nvPr>
        </p:nvSpPr>
        <p:spPr>
          <a:xfrm>
            <a:off x="11384280" y="6452279"/>
            <a:ext cx="604520" cy="365125"/>
          </a:xfrm>
        </p:spPr>
        <p:txBody>
          <a:bodyPr/>
          <a:lstStyle/>
          <a:p>
            <a:pPr algn="r"/>
            <a:fld id="{48F63A3B-78C7-47BE-AE5E-E10140E04643}" type="slidenum">
              <a:rPr lang="en-US" smtClean="0"/>
              <a:pPr algn="r"/>
              <a:t>20</a:t>
            </a:fld>
            <a:endParaRPr lang="en-US" dirty="0"/>
          </a:p>
        </p:txBody>
      </p:sp>
      <p:sp>
        <p:nvSpPr>
          <p:cNvPr id="3" name="テキスト ボックス 2">
            <a:extLst>
              <a:ext uri="{FF2B5EF4-FFF2-40B4-BE49-F238E27FC236}">
                <a16:creationId xmlns:a16="http://schemas.microsoft.com/office/drawing/2014/main" id="{C650F028-F0F9-7DD4-6DF4-E95597679429}"/>
              </a:ext>
            </a:extLst>
          </p:cNvPr>
          <p:cNvSpPr txBox="1"/>
          <p:nvPr/>
        </p:nvSpPr>
        <p:spPr>
          <a:xfrm>
            <a:off x="191921" y="1348563"/>
            <a:ext cx="2806283" cy="1438855"/>
          </a:xfrm>
          <a:prstGeom prst="rect">
            <a:avLst/>
          </a:prstGeom>
          <a:solidFill>
            <a:schemeClr val="accent5">
              <a:lumMod val="20000"/>
              <a:lumOff val="80000"/>
            </a:schemeClr>
          </a:solidFill>
          <a:ln w="12700">
            <a:solidFill>
              <a:schemeClr val="tx1"/>
            </a:solidFill>
          </a:ln>
        </p:spPr>
        <p:txBody>
          <a:bodyPr wrap="square" rtlCol="0">
            <a:spAutoFit/>
          </a:bodyPr>
          <a:lstStyle/>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空洞製造</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表面処理</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性能試験・実証</a:t>
            </a:r>
            <a:r>
              <a:rPr kumimoji="1" lang="en-US" altLang="ja-JP" sz="1400" dirty="0">
                <a:latin typeface="ＭＳ Ｐゴシック" panose="020B0600070205080204" pitchFamily="50" charset="-128"/>
                <a:ea typeface="ＭＳ Ｐゴシック" panose="020B0600070205080204" pitchFamily="50" charset="-128"/>
              </a:rPr>
              <a:t> </a:t>
            </a:r>
            <a:r>
              <a:rPr kumimoji="1" lang="ja-JP" altLang="en-US" sz="1400" dirty="0">
                <a:latin typeface="ＭＳ Ｐゴシック" panose="020B0600070205080204" pitchFamily="50" charset="-128"/>
                <a:ea typeface="ＭＳ Ｐゴシック" panose="020B0600070205080204" pitchFamily="50" charset="-128"/>
              </a:rPr>
              <a:t>（含歩留評価）</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en-US" altLang="ja-JP" sz="1400" dirty="0">
                <a:solidFill>
                  <a:srgbClr val="0000FF"/>
                </a:solidFill>
                <a:latin typeface="ＭＳ Ｐゴシック" panose="020B0600070205080204" pitchFamily="50" charset="-128"/>
                <a:ea typeface="ＭＳ Ｐゴシック" panose="020B0600070205080204" pitchFamily="50" charset="-128"/>
              </a:rPr>
              <a:t>(WPP-2: </a:t>
            </a:r>
            <a:r>
              <a:rPr kumimoji="1" lang="ja-JP" altLang="en-US" sz="1400" dirty="0">
                <a:solidFill>
                  <a:srgbClr val="0000FF"/>
                </a:solidFill>
                <a:latin typeface="ＭＳ Ｐゴシック" panose="020B0600070205080204" pitchFamily="50" charset="-128"/>
                <a:ea typeface="ＭＳ Ｐゴシック" panose="020B0600070205080204" pitchFamily="50" charset="-128"/>
              </a:rPr>
              <a:t>モジュール組込</a:t>
            </a:r>
            <a:r>
              <a:rPr kumimoji="1" lang="en-US" altLang="ja-JP" sz="1400" dirty="0">
                <a:solidFill>
                  <a:srgbClr val="0000FF"/>
                </a:solidFill>
                <a:latin typeface="ＭＳ Ｐゴシック" panose="020B0600070205080204" pitchFamily="50" charset="-128"/>
                <a:ea typeface="ＭＳ Ｐゴシック" panose="020B0600070205080204" pitchFamily="50" charset="-128"/>
              </a:rPr>
              <a:t>)</a:t>
            </a:r>
            <a:endParaRPr kumimoji="1" lang="ja-JP" altLang="en-US" sz="1400" dirty="0">
              <a:solidFill>
                <a:srgbClr val="0000FF"/>
              </a:solidFill>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4995CAD5-0D8C-2DC6-C8B7-B3CEE44119E6}"/>
              </a:ext>
            </a:extLst>
          </p:cNvPr>
          <p:cNvSpPr txBox="1"/>
          <p:nvPr/>
        </p:nvSpPr>
        <p:spPr>
          <a:xfrm>
            <a:off x="535316" y="907888"/>
            <a:ext cx="2119491" cy="307777"/>
          </a:xfrm>
          <a:prstGeom prst="rect">
            <a:avLst/>
          </a:prstGeom>
          <a:noFill/>
          <a:ln w="12700">
            <a:solidFill>
              <a:schemeClr val="tx1"/>
            </a:solidFill>
          </a:ln>
        </p:spPr>
        <p:txBody>
          <a:bodyPr wrap="none" rtlCol="0" anchor="ctr">
            <a:spAutoFit/>
          </a:bodyPr>
          <a:lstStyle/>
          <a:p>
            <a:pPr algn="ctr"/>
            <a:r>
              <a:rPr kumimoji="1" lang="en-US" altLang="ja-JP" sz="1400" b="1" dirty="0">
                <a:latin typeface="ＭＳ Ｐゴシック" panose="020B0600070205080204" pitchFamily="50" charset="-128"/>
                <a:ea typeface="ＭＳ Ｐゴシック" panose="020B0600070205080204" pitchFamily="50" charset="-128"/>
              </a:rPr>
              <a:t>WPP-1: </a:t>
            </a:r>
            <a:r>
              <a:rPr kumimoji="1" lang="ja-JP" altLang="en-US" sz="1400" b="1" dirty="0">
                <a:latin typeface="ＭＳ Ｐゴシック" panose="020B0600070205080204" pitchFamily="50" charset="-128"/>
                <a:ea typeface="ＭＳ Ｐゴシック" panose="020B0600070205080204" pitchFamily="50" charset="-128"/>
              </a:rPr>
              <a:t>空洞処理の流れ</a:t>
            </a:r>
          </a:p>
        </p:txBody>
      </p:sp>
      <p:sp>
        <p:nvSpPr>
          <p:cNvPr id="18" name="スライド番号プレースホルダー 2">
            <a:extLst>
              <a:ext uri="{FF2B5EF4-FFF2-40B4-BE49-F238E27FC236}">
                <a16:creationId xmlns:a16="http://schemas.microsoft.com/office/drawing/2014/main" id="{898A8AC6-18D2-7137-841C-1EC33F77942E}"/>
              </a:ext>
            </a:extLst>
          </p:cNvPr>
          <p:cNvSpPr txBox="1">
            <a:spLocks/>
          </p:cNvSpPr>
          <p:nvPr/>
        </p:nvSpPr>
        <p:spPr>
          <a:xfrm>
            <a:off x="7736768" y="5827937"/>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20</a:t>
            </a:fld>
            <a:endParaRPr lang="en-US" dirty="0"/>
          </a:p>
        </p:txBody>
      </p:sp>
      <p:pic>
        <p:nvPicPr>
          <p:cNvPr id="27" name="Content Placeholder 5" descr="A close-up of a machine&#10;&#10;Description automatically generated with low confidence">
            <a:extLst>
              <a:ext uri="{FF2B5EF4-FFF2-40B4-BE49-F238E27FC236}">
                <a16:creationId xmlns:a16="http://schemas.microsoft.com/office/drawing/2014/main" id="{0D85FD29-4E97-6FE3-001D-5DB173D30CF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2897" y="2981908"/>
            <a:ext cx="1682926" cy="1313207"/>
          </a:xfrm>
          <a:prstGeom prst="rect">
            <a:avLst/>
          </a:prstGeom>
          <a:ln w="12700">
            <a:solidFill>
              <a:srgbClr val="9933FF"/>
            </a:solidFill>
          </a:ln>
        </p:spPr>
      </p:pic>
      <p:pic>
        <p:nvPicPr>
          <p:cNvPr id="28" name="Content Placeholder 7" descr="A picture containing logo&#10;&#10;Description automatically generated">
            <a:extLst>
              <a:ext uri="{FF2B5EF4-FFF2-40B4-BE49-F238E27FC236}">
                <a16:creationId xmlns:a16="http://schemas.microsoft.com/office/drawing/2014/main" id="{27CFB258-9FD7-1DDA-E902-4545A36843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175" y="3857931"/>
            <a:ext cx="2154058" cy="809646"/>
          </a:xfrm>
          <a:prstGeom prst="rect">
            <a:avLst/>
          </a:prstGeom>
          <a:ln w="12700">
            <a:solidFill>
              <a:srgbClr val="9933FF"/>
            </a:solidFill>
          </a:ln>
        </p:spPr>
      </p:pic>
      <p:pic>
        <p:nvPicPr>
          <p:cNvPr id="29" name="Picture 12" descr="A picture containing LEGO, toy&#10;&#10;Description automatically generated">
            <a:extLst>
              <a:ext uri="{FF2B5EF4-FFF2-40B4-BE49-F238E27FC236}">
                <a16:creationId xmlns:a16="http://schemas.microsoft.com/office/drawing/2014/main" id="{DB5FD7BD-3376-C242-5FE1-F2FFCCD925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16985" y="4594717"/>
            <a:ext cx="1875095" cy="1218997"/>
          </a:xfrm>
          <a:prstGeom prst="rect">
            <a:avLst/>
          </a:prstGeom>
          <a:ln w="12700">
            <a:solidFill>
              <a:srgbClr val="9933FF"/>
            </a:solidFill>
          </a:ln>
        </p:spPr>
      </p:pic>
      <p:sp>
        <p:nvSpPr>
          <p:cNvPr id="30" name="テキスト ボックス 29">
            <a:extLst>
              <a:ext uri="{FF2B5EF4-FFF2-40B4-BE49-F238E27FC236}">
                <a16:creationId xmlns:a16="http://schemas.microsoft.com/office/drawing/2014/main" id="{047BB160-33A8-2561-E5A0-4F44782455B2}"/>
              </a:ext>
            </a:extLst>
          </p:cNvPr>
          <p:cNvSpPr txBox="1"/>
          <p:nvPr/>
        </p:nvSpPr>
        <p:spPr>
          <a:xfrm>
            <a:off x="5525649" y="4298268"/>
            <a:ext cx="1523961" cy="261610"/>
          </a:xfrm>
          <a:prstGeom prst="rect">
            <a:avLst/>
          </a:prstGeom>
          <a:noFill/>
          <a:ln w="12700">
            <a:solidFill>
              <a:schemeClr val="bg1">
                <a:lumMod val="65000"/>
              </a:schemeClr>
            </a:solidFill>
          </a:ln>
        </p:spPr>
        <p:txBody>
          <a:bodyPr wrap="square" rtlCol="0" anchor="ctr">
            <a:spAutoFit/>
          </a:bodyPr>
          <a:lstStyle/>
          <a:p>
            <a:pPr algn="ct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改良版チューナー</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1" name="テキスト ボックス 30">
            <a:extLst>
              <a:ext uri="{FF2B5EF4-FFF2-40B4-BE49-F238E27FC236}">
                <a16:creationId xmlns:a16="http://schemas.microsoft.com/office/drawing/2014/main" id="{3F01DB3B-4A38-E1B9-1887-E4173421D91E}"/>
              </a:ext>
            </a:extLst>
          </p:cNvPr>
          <p:cNvSpPr txBox="1"/>
          <p:nvPr/>
        </p:nvSpPr>
        <p:spPr>
          <a:xfrm>
            <a:off x="3389706" y="1345701"/>
            <a:ext cx="1972014" cy="1438855"/>
          </a:xfrm>
          <a:prstGeom prst="rect">
            <a:avLst/>
          </a:prstGeom>
          <a:solidFill>
            <a:schemeClr val="accent5">
              <a:lumMod val="20000"/>
              <a:lumOff val="80000"/>
            </a:schemeClr>
          </a:solidFill>
          <a:ln w="12700">
            <a:solidFill>
              <a:schemeClr val="tx1"/>
            </a:solidFill>
          </a:ln>
        </p:spPr>
        <p:txBody>
          <a:bodyPr wrap="none" rtlCol="0">
            <a:spAutoFit/>
          </a:bodyPr>
          <a:lstStyle/>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空洞連結作業</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クライオモジュール製造</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endParaRPr kumimoji="1" lang="en-US" altLang="ja-JP" sz="1400" dirty="0">
              <a:latin typeface="ＭＳ Ｐゴシック" panose="020B0600070205080204" pitchFamily="50" charset="-128"/>
              <a:ea typeface="ＭＳ Ｐゴシック" panose="020B0600070205080204" pitchFamily="50" charset="-128"/>
            </a:endParaRP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クライオモジュール試験</a:t>
            </a: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a:t>
            </a:r>
          </a:p>
          <a:p>
            <a:pPr algn="ctr">
              <a:lnSpc>
                <a:spcPts val="1500"/>
              </a:lnSpc>
            </a:pPr>
            <a:r>
              <a:rPr kumimoji="1" lang="ja-JP" altLang="en-US" sz="1400" dirty="0">
                <a:latin typeface="ＭＳ Ｐゴシック" panose="020B0600070205080204" pitchFamily="50" charset="-128"/>
                <a:ea typeface="ＭＳ Ｐゴシック" panose="020B0600070205080204" pitchFamily="50" charset="-128"/>
              </a:rPr>
              <a:t>モジュール設計の決定</a:t>
            </a:r>
          </a:p>
        </p:txBody>
      </p:sp>
      <p:pic>
        <p:nvPicPr>
          <p:cNvPr id="32" name="Picture 3">
            <a:extLst>
              <a:ext uri="{FF2B5EF4-FFF2-40B4-BE49-F238E27FC236}">
                <a16:creationId xmlns:a16="http://schemas.microsoft.com/office/drawing/2014/main" id="{2D42E5A2-748E-DC6B-5A09-F551EF9B632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22120" y="3073266"/>
            <a:ext cx="1975707" cy="874045"/>
          </a:xfrm>
          <a:prstGeom prst="rect">
            <a:avLst/>
          </a:prstGeom>
          <a:ln w="12700">
            <a:solidFill>
              <a:srgbClr val="9933FF"/>
            </a:solidFill>
          </a:ln>
        </p:spPr>
      </p:pic>
      <p:sp>
        <p:nvSpPr>
          <p:cNvPr id="33" name="テキスト ボックス 32">
            <a:extLst>
              <a:ext uri="{FF2B5EF4-FFF2-40B4-BE49-F238E27FC236}">
                <a16:creationId xmlns:a16="http://schemas.microsoft.com/office/drawing/2014/main" id="{A1F57A7D-3D73-9326-9A0C-5447E2EA1853}"/>
              </a:ext>
            </a:extLst>
          </p:cNvPr>
          <p:cNvSpPr txBox="1"/>
          <p:nvPr/>
        </p:nvSpPr>
        <p:spPr>
          <a:xfrm>
            <a:off x="5005113" y="2979899"/>
            <a:ext cx="1091980" cy="261610"/>
          </a:xfrm>
          <a:prstGeom prst="rect">
            <a:avLst/>
          </a:prstGeom>
          <a:solidFill>
            <a:schemeClr val="bg1"/>
          </a:solidFill>
          <a:ln w="12700">
            <a:solidFill>
              <a:schemeClr val="bg1">
                <a:lumMod val="65000"/>
              </a:schemeClr>
            </a:solidFill>
          </a:ln>
        </p:spPr>
        <p:txBody>
          <a:bodyPr wrap="square" rtlCol="0" anchor="ctr">
            <a:spAutoFit/>
          </a:bodyPr>
          <a:lstStyle/>
          <a:p>
            <a:pPr algn="ct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電磁石</a:t>
            </a:r>
          </a:p>
        </p:txBody>
      </p:sp>
      <p:sp>
        <p:nvSpPr>
          <p:cNvPr id="34" name="テキスト ボックス 33">
            <a:extLst>
              <a:ext uri="{FF2B5EF4-FFF2-40B4-BE49-F238E27FC236}">
                <a16:creationId xmlns:a16="http://schemas.microsoft.com/office/drawing/2014/main" id="{3718FC88-42A8-5FDB-93D0-C480952F195C}"/>
              </a:ext>
            </a:extLst>
          </p:cNvPr>
          <p:cNvSpPr txBox="1"/>
          <p:nvPr/>
        </p:nvSpPr>
        <p:spPr>
          <a:xfrm>
            <a:off x="1651076" y="3477070"/>
            <a:ext cx="1204904" cy="261610"/>
          </a:xfrm>
          <a:prstGeom prst="rect">
            <a:avLst/>
          </a:prstGeom>
          <a:noFill/>
          <a:ln w="12700">
            <a:solidFill>
              <a:schemeClr val="bg1">
                <a:lumMod val="65000"/>
              </a:schemeClr>
            </a:solidFill>
          </a:ln>
        </p:spPr>
        <p:txBody>
          <a:bodyPr wrap="square" rtlCol="0" anchor="ctr">
            <a:spAutoFit/>
          </a:bodyPr>
          <a:lstStyle/>
          <a:p>
            <a:pPr algn="ct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入力カップラー</a:t>
            </a:r>
          </a:p>
        </p:txBody>
      </p:sp>
      <p:sp>
        <p:nvSpPr>
          <p:cNvPr id="35" name="テキスト ボックス 34">
            <a:extLst>
              <a:ext uri="{FF2B5EF4-FFF2-40B4-BE49-F238E27FC236}">
                <a16:creationId xmlns:a16="http://schemas.microsoft.com/office/drawing/2014/main" id="{AD7CBF95-2A7D-164B-46FF-9CE27E814060}"/>
              </a:ext>
            </a:extLst>
          </p:cNvPr>
          <p:cNvSpPr txBox="1"/>
          <p:nvPr/>
        </p:nvSpPr>
        <p:spPr>
          <a:xfrm>
            <a:off x="184093" y="3557588"/>
            <a:ext cx="588106" cy="261610"/>
          </a:xfrm>
          <a:prstGeom prst="rect">
            <a:avLst/>
          </a:prstGeom>
          <a:noFill/>
          <a:ln w="12700">
            <a:solidFill>
              <a:schemeClr val="bg1">
                <a:lumMod val="65000"/>
              </a:schemeClr>
            </a:solidFill>
          </a:ln>
        </p:spPr>
        <p:txBody>
          <a:bodyPr wrap="square" rtlCol="0" anchor="ctr">
            <a:spAutoFit/>
          </a:bodyPr>
          <a:lstStyle/>
          <a:p>
            <a:pPr algn="ct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空洞</a:t>
            </a:r>
          </a:p>
        </p:txBody>
      </p:sp>
      <p:cxnSp>
        <p:nvCxnSpPr>
          <p:cNvPr id="36" name="直線矢印コネクタ 35">
            <a:extLst>
              <a:ext uri="{FF2B5EF4-FFF2-40B4-BE49-F238E27FC236}">
                <a16:creationId xmlns:a16="http://schemas.microsoft.com/office/drawing/2014/main" id="{9E1973DF-B408-F7EB-4A7A-12D5F416C596}"/>
              </a:ext>
            </a:extLst>
          </p:cNvPr>
          <p:cNvCxnSpPr>
            <a:cxnSpLocks/>
          </p:cNvCxnSpPr>
          <p:nvPr/>
        </p:nvCxnSpPr>
        <p:spPr>
          <a:xfrm>
            <a:off x="2433080" y="4263300"/>
            <a:ext cx="219350" cy="27704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A9D11755-AEC0-45F0-66CB-DEF487F08C0C}"/>
              </a:ext>
            </a:extLst>
          </p:cNvPr>
          <p:cNvCxnSpPr>
            <a:cxnSpLocks/>
            <a:stCxn id="32" idx="2"/>
          </p:cNvCxnSpPr>
          <p:nvPr/>
        </p:nvCxnSpPr>
        <p:spPr>
          <a:xfrm>
            <a:off x="3909974" y="3947311"/>
            <a:ext cx="358131" cy="4730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24FCBFF1-3A50-E6F2-09DD-3833F558D180}"/>
              </a:ext>
            </a:extLst>
          </p:cNvPr>
          <p:cNvCxnSpPr>
            <a:cxnSpLocks/>
            <a:stCxn id="27" idx="1"/>
          </p:cNvCxnSpPr>
          <p:nvPr/>
        </p:nvCxnSpPr>
        <p:spPr>
          <a:xfrm flipH="1">
            <a:off x="4799621" y="3638511"/>
            <a:ext cx="653276" cy="78187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FA5F8545-E891-945D-CF43-D256B5B01DF7}"/>
              </a:ext>
            </a:extLst>
          </p:cNvPr>
          <p:cNvSpPr txBox="1"/>
          <p:nvPr/>
        </p:nvSpPr>
        <p:spPr>
          <a:xfrm>
            <a:off x="1336691" y="6444381"/>
            <a:ext cx="3730509" cy="338554"/>
          </a:xfrm>
          <a:prstGeom prst="rect">
            <a:avLst/>
          </a:prstGeom>
          <a:noFill/>
          <a:ln w="12700">
            <a:solidFill>
              <a:schemeClr val="tx1"/>
            </a:solidFill>
          </a:ln>
        </p:spPr>
        <p:txBody>
          <a:bodyPr wrap="none" rtlCol="0">
            <a:spAutoFit/>
          </a:bodyPr>
          <a:lstStyle/>
          <a:p>
            <a:pPr algn="ctr"/>
            <a:r>
              <a:rPr kumimoji="1" lang="ja-JP" altLang="en-US" sz="1600" b="1" dirty="0">
                <a:solidFill>
                  <a:srgbClr val="FF0000"/>
                </a:solidFill>
                <a:latin typeface="ＭＳ Ｐゴシック" panose="020B0600070205080204" pitchFamily="50" charset="-128"/>
                <a:ea typeface="ＭＳ Ｐゴシック" panose="020B0600070205080204" pitchFamily="50" charset="-128"/>
              </a:rPr>
              <a:t>共通設計による</a:t>
            </a:r>
            <a:r>
              <a:rPr kumimoji="1" lang="en-US" altLang="ja-JP" sz="1600" b="1" dirty="0">
                <a:solidFill>
                  <a:srgbClr val="FF0000"/>
                </a:solidFill>
                <a:latin typeface="ＭＳ Ｐゴシック" panose="020B0600070205080204" pitchFamily="50" charset="-128"/>
                <a:ea typeface="ＭＳ Ｐゴシック" panose="020B0600070205080204" pitchFamily="50" charset="-128"/>
              </a:rPr>
              <a:t>ILC</a:t>
            </a:r>
            <a:r>
              <a:rPr kumimoji="1" lang="ja-JP" altLang="en-US" sz="1600" b="1" dirty="0">
                <a:solidFill>
                  <a:srgbClr val="FF0000"/>
                </a:solidFill>
                <a:latin typeface="ＭＳ Ｐゴシック" panose="020B0600070205080204" pitchFamily="50" charset="-128"/>
                <a:ea typeface="ＭＳ Ｐゴシック" panose="020B0600070205080204" pitchFamily="50" charset="-128"/>
              </a:rPr>
              <a:t>初の</a:t>
            </a:r>
            <a:r>
              <a:rPr kumimoji="1" lang="en-US" altLang="ja-JP" sz="1600" b="1" dirty="0">
                <a:solidFill>
                  <a:srgbClr val="FF0000"/>
                </a:solidFill>
                <a:latin typeface="ＭＳ Ｐゴシック" panose="020B0600070205080204" pitchFamily="50" charset="-128"/>
                <a:ea typeface="ＭＳ Ｐゴシック" panose="020B0600070205080204" pitchFamily="50" charset="-128"/>
              </a:rPr>
              <a:t>CM</a:t>
            </a:r>
            <a:r>
              <a:rPr kumimoji="1" lang="ja-JP" altLang="en-US" sz="1600" b="1" dirty="0">
                <a:solidFill>
                  <a:srgbClr val="FF0000"/>
                </a:solidFill>
                <a:latin typeface="ＭＳ Ｐゴシック" panose="020B0600070205080204" pitchFamily="50" charset="-128"/>
                <a:ea typeface="ＭＳ Ｐゴシック" panose="020B0600070205080204" pitchFamily="50" charset="-128"/>
              </a:rPr>
              <a:t>を完成させる</a:t>
            </a:r>
            <a:endParaRPr kumimoji="1" lang="en-US" altLang="ja-JP" sz="1600" b="1" dirty="0">
              <a:solidFill>
                <a:srgbClr val="FF0000"/>
              </a:solidFill>
              <a:latin typeface="ＭＳ Ｐゴシック" panose="020B0600070205080204" pitchFamily="50" charset="-128"/>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4B890299-44C5-A4A6-B6D5-D8112005D142}"/>
              </a:ext>
            </a:extLst>
          </p:cNvPr>
          <p:cNvSpPr txBox="1"/>
          <p:nvPr/>
        </p:nvSpPr>
        <p:spPr>
          <a:xfrm>
            <a:off x="3267621" y="948699"/>
            <a:ext cx="2488182" cy="307777"/>
          </a:xfrm>
          <a:prstGeom prst="rect">
            <a:avLst/>
          </a:prstGeom>
          <a:noFill/>
          <a:ln w="12700">
            <a:solidFill>
              <a:schemeClr val="tx1"/>
            </a:solidFill>
          </a:ln>
        </p:spPr>
        <p:txBody>
          <a:bodyPr wrap="none" rtlCol="0" anchor="ctr">
            <a:spAutoFit/>
          </a:bodyPr>
          <a:lstStyle/>
          <a:p>
            <a:pPr algn="ctr"/>
            <a:r>
              <a:rPr kumimoji="1" lang="en-US" altLang="ja-JP" sz="1400" b="1" dirty="0">
                <a:latin typeface="ＭＳ Ｐゴシック" panose="020B0600070205080204" pitchFamily="50" charset="-128"/>
                <a:ea typeface="ＭＳ Ｐゴシック" panose="020B0600070205080204" pitchFamily="50" charset="-128"/>
              </a:rPr>
              <a:t>WPP-2: CM</a:t>
            </a:r>
            <a:r>
              <a:rPr kumimoji="1" lang="ja-JP" altLang="en-US" sz="1400" b="1" dirty="0">
                <a:latin typeface="ＭＳ Ｐゴシック" panose="020B0600070205080204" pitchFamily="50" charset="-128"/>
                <a:ea typeface="ＭＳ Ｐゴシック" panose="020B0600070205080204" pitchFamily="50" charset="-128"/>
              </a:rPr>
              <a:t>製造・試験の流れ</a:t>
            </a:r>
          </a:p>
        </p:txBody>
      </p:sp>
      <p:pic>
        <p:nvPicPr>
          <p:cNvPr id="41" name="Content Placeholder 9" descr="A close-up of a computer part&#10;&#10;Description automatically generated with low confidence">
            <a:extLst>
              <a:ext uri="{FF2B5EF4-FFF2-40B4-BE49-F238E27FC236}">
                <a16:creationId xmlns:a16="http://schemas.microsoft.com/office/drawing/2014/main" id="{0346BD9C-9788-9E7B-43D5-1B5AA3F79AF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97923" y="4395283"/>
            <a:ext cx="2338893" cy="1405521"/>
          </a:xfrm>
          <a:prstGeom prst="rect">
            <a:avLst/>
          </a:prstGeom>
          <a:ln w="12700">
            <a:solidFill>
              <a:schemeClr val="accent4"/>
            </a:solidFill>
          </a:ln>
        </p:spPr>
      </p:pic>
      <p:cxnSp>
        <p:nvCxnSpPr>
          <p:cNvPr id="42" name="直線矢印コネクタ 41">
            <a:extLst>
              <a:ext uri="{FF2B5EF4-FFF2-40B4-BE49-F238E27FC236}">
                <a16:creationId xmlns:a16="http://schemas.microsoft.com/office/drawing/2014/main" id="{36F3E66A-992C-9345-D858-28423B77E7F2}"/>
              </a:ext>
            </a:extLst>
          </p:cNvPr>
          <p:cNvCxnSpPr>
            <a:cxnSpLocks/>
            <a:stCxn id="29" idx="1"/>
            <a:endCxn id="41" idx="3"/>
          </p:cNvCxnSpPr>
          <p:nvPr/>
        </p:nvCxnSpPr>
        <p:spPr>
          <a:xfrm flipH="1" flipV="1">
            <a:off x="5036816" y="5098044"/>
            <a:ext cx="380169" cy="1061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4" name="Content Placeholder 6" descr="A picture containing telescope&#10;&#10;Description automatically generated">
            <a:extLst>
              <a:ext uri="{FF2B5EF4-FFF2-40B4-BE49-F238E27FC236}">
                <a16:creationId xmlns:a16="http://schemas.microsoft.com/office/drawing/2014/main" id="{338A1F9A-66D4-B9DD-97B2-8FA7695771E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0893" y="5225278"/>
            <a:ext cx="1666965" cy="1014358"/>
          </a:xfrm>
          <a:prstGeom prst="rect">
            <a:avLst/>
          </a:prstGeom>
          <a:ln w="12700">
            <a:solidFill>
              <a:srgbClr val="9933FF"/>
            </a:solidFill>
          </a:ln>
        </p:spPr>
      </p:pic>
      <p:cxnSp>
        <p:nvCxnSpPr>
          <p:cNvPr id="45" name="直線矢印コネクタ 44">
            <a:extLst>
              <a:ext uri="{FF2B5EF4-FFF2-40B4-BE49-F238E27FC236}">
                <a16:creationId xmlns:a16="http://schemas.microsoft.com/office/drawing/2014/main" id="{B5E9A69C-189D-872C-6FF4-A1C5C69760CB}"/>
              </a:ext>
            </a:extLst>
          </p:cNvPr>
          <p:cNvCxnSpPr>
            <a:cxnSpLocks/>
            <a:stCxn id="44" idx="3"/>
            <a:endCxn id="41" idx="1"/>
          </p:cNvCxnSpPr>
          <p:nvPr/>
        </p:nvCxnSpPr>
        <p:spPr>
          <a:xfrm flipV="1">
            <a:off x="2177858" y="5098044"/>
            <a:ext cx="520065" cy="63441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1CE4FF5F-1024-77EA-FA3F-6ED249083123}"/>
              </a:ext>
            </a:extLst>
          </p:cNvPr>
          <p:cNvSpPr txBox="1"/>
          <p:nvPr/>
        </p:nvSpPr>
        <p:spPr>
          <a:xfrm>
            <a:off x="302762" y="4918768"/>
            <a:ext cx="1045284" cy="261610"/>
          </a:xfrm>
          <a:prstGeom prst="rect">
            <a:avLst/>
          </a:prstGeom>
          <a:noFill/>
          <a:ln w="12700">
            <a:solidFill>
              <a:schemeClr val="bg1">
                <a:lumMod val="65000"/>
              </a:schemeClr>
            </a:solidFill>
          </a:ln>
        </p:spPr>
        <p:txBody>
          <a:bodyPr wrap="square" rtlCol="0" anchor="ctr">
            <a:spAutoFit/>
          </a:bodyPr>
          <a:lstStyle/>
          <a:p>
            <a:pPr algn="ctr"/>
            <a:r>
              <a:rPr kumimoji="1" lang="ja-JP" altLang="en-US" sz="1100" dirty="0">
                <a:latin typeface="Times New Roman" panose="02020603050405020304" pitchFamily="18" charset="0"/>
                <a:ea typeface="ＭＳ Ｐゴシック" panose="020B0600070205080204" pitchFamily="50" charset="-128"/>
                <a:cs typeface="Times New Roman" panose="02020603050405020304" pitchFamily="18" charset="0"/>
              </a:rPr>
              <a:t>磁気シールド</a:t>
            </a:r>
          </a:p>
        </p:txBody>
      </p:sp>
      <p:sp>
        <p:nvSpPr>
          <p:cNvPr id="47" name="テキスト ボックス 46">
            <a:extLst>
              <a:ext uri="{FF2B5EF4-FFF2-40B4-BE49-F238E27FC236}">
                <a16:creationId xmlns:a16="http://schemas.microsoft.com/office/drawing/2014/main" id="{0DC1B0C2-CB50-E909-26F7-F99539DD1523}"/>
              </a:ext>
            </a:extLst>
          </p:cNvPr>
          <p:cNvSpPr txBox="1"/>
          <p:nvPr/>
        </p:nvSpPr>
        <p:spPr>
          <a:xfrm>
            <a:off x="2677757" y="3965940"/>
            <a:ext cx="2806283" cy="369332"/>
          </a:xfrm>
          <a:prstGeom prst="rect">
            <a:avLst/>
          </a:prstGeom>
          <a:solidFill>
            <a:srgbClr val="FFFF00"/>
          </a:solidFill>
        </p:spPr>
        <p:txBody>
          <a:bodyPr wrap="square">
            <a:spAutoFit/>
          </a:bodyPr>
          <a:lstStyle/>
          <a:p>
            <a:r>
              <a:rPr kumimoji="1" lang="ja-JP" altLang="en-US" b="1" dirty="0">
                <a:solidFill>
                  <a:srgbClr val="0000FF"/>
                </a:solidFill>
                <a:latin typeface="ＭＳ Ｐゴシック" panose="020B0600070205080204" pitchFamily="50" charset="-128"/>
                <a:ea typeface="ＭＳ Ｐゴシック" panose="020B0600070205080204" pitchFamily="50" charset="-128"/>
              </a:rPr>
              <a:t>高性能空洞を確実に作る</a:t>
            </a:r>
            <a:endParaRPr lang="ja-JP" altLang="en-US" b="1" dirty="0">
              <a:solidFill>
                <a:srgbClr val="0000FF"/>
              </a:solidFill>
              <a:latin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881BAE44-122E-93F2-A604-8523BC624076}"/>
              </a:ext>
            </a:extLst>
          </p:cNvPr>
          <p:cNvGrpSpPr/>
          <p:nvPr/>
        </p:nvGrpSpPr>
        <p:grpSpPr>
          <a:xfrm>
            <a:off x="7830312" y="2387257"/>
            <a:ext cx="4361688" cy="4470743"/>
            <a:chOff x="7830312" y="2387257"/>
            <a:chExt cx="4361688" cy="4470743"/>
          </a:xfrm>
        </p:grpSpPr>
        <p:cxnSp>
          <p:nvCxnSpPr>
            <p:cNvPr id="26" name="直線コネクタ 25">
              <a:extLst>
                <a:ext uri="{FF2B5EF4-FFF2-40B4-BE49-F238E27FC236}">
                  <a16:creationId xmlns:a16="http://schemas.microsoft.com/office/drawing/2014/main" id="{1AE36A7F-04B1-A0AD-B9DA-C9141713220A}"/>
                </a:ext>
              </a:extLst>
            </p:cNvPr>
            <p:cNvCxnSpPr/>
            <p:nvPr/>
          </p:nvCxnSpPr>
          <p:spPr>
            <a:xfrm flipH="1">
              <a:off x="7830312" y="2474364"/>
              <a:ext cx="19068" cy="4282508"/>
            </a:xfrm>
            <a:prstGeom prst="line">
              <a:avLst/>
            </a:prstGeom>
            <a:ln>
              <a:prstDash val="dash"/>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08F7DE05-47FF-FC20-BC5E-7D7AA9162D1A}"/>
                </a:ext>
              </a:extLst>
            </p:cNvPr>
            <p:cNvGrpSpPr/>
            <p:nvPr/>
          </p:nvGrpSpPr>
          <p:grpSpPr>
            <a:xfrm>
              <a:off x="8176157" y="2387257"/>
              <a:ext cx="4015843" cy="4470743"/>
              <a:chOff x="8176157" y="2387257"/>
              <a:chExt cx="4015843" cy="4470743"/>
            </a:xfrm>
          </p:grpSpPr>
          <p:sp>
            <p:nvSpPr>
              <p:cNvPr id="19" name="テキスト ボックス 18">
                <a:extLst>
                  <a:ext uri="{FF2B5EF4-FFF2-40B4-BE49-F238E27FC236}">
                    <a16:creationId xmlns:a16="http://schemas.microsoft.com/office/drawing/2014/main" id="{56CF9324-A53D-2DEA-1E28-898664057EE1}"/>
                  </a:ext>
                </a:extLst>
              </p:cNvPr>
              <p:cNvSpPr txBox="1"/>
              <p:nvPr/>
            </p:nvSpPr>
            <p:spPr>
              <a:xfrm>
                <a:off x="8561334" y="2387257"/>
                <a:ext cx="2736647" cy="369332"/>
              </a:xfrm>
              <a:prstGeom prst="rect">
                <a:avLst/>
              </a:prstGeom>
              <a:solidFill>
                <a:schemeClr val="bg1"/>
              </a:solidFill>
            </p:spPr>
            <p:txBody>
              <a:bodyPr wrap="none" rtlCol="0">
                <a:spAutoFit/>
              </a:bodyPr>
              <a:lstStyle/>
              <a:p>
                <a:r>
                  <a:rPr kumimoji="1" lang="en-US" altLang="ja-JP" b="1" dirty="0"/>
                  <a:t>2023</a:t>
                </a:r>
                <a:r>
                  <a:rPr kumimoji="1" lang="ja-JP" altLang="en-US" b="1" dirty="0"/>
                  <a:t>年度～</a:t>
                </a:r>
                <a:r>
                  <a:rPr kumimoji="1" lang="en-US" altLang="ja-JP" b="1" dirty="0"/>
                  <a:t>2024</a:t>
                </a:r>
                <a:r>
                  <a:rPr kumimoji="1" lang="ja-JP" altLang="en-US" b="1" dirty="0"/>
                  <a:t>年度成果</a:t>
                </a:r>
              </a:p>
            </p:txBody>
          </p:sp>
          <p:pic>
            <p:nvPicPr>
              <p:cNvPr id="20" name="図 19" descr="グラフ, 折れ線グラフ&#10;&#10;自動的に生成された説明">
                <a:extLst>
                  <a:ext uri="{FF2B5EF4-FFF2-40B4-BE49-F238E27FC236}">
                    <a16:creationId xmlns:a16="http://schemas.microsoft.com/office/drawing/2014/main" id="{B4BFCC55-AB02-CAAC-76FF-F8D4C0F48F3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02230" y="3541489"/>
                <a:ext cx="3454856" cy="2682880"/>
              </a:xfrm>
              <a:prstGeom prst="rect">
                <a:avLst/>
              </a:prstGeom>
            </p:spPr>
          </p:pic>
          <p:sp>
            <p:nvSpPr>
              <p:cNvPr id="21" name="テキスト ボックス 20">
                <a:extLst>
                  <a:ext uri="{FF2B5EF4-FFF2-40B4-BE49-F238E27FC236}">
                    <a16:creationId xmlns:a16="http://schemas.microsoft.com/office/drawing/2014/main" id="{BE6CD56A-482C-E192-9C63-03A8597F10CD}"/>
                  </a:ext>
                </a:extLst>
              </p:cNvPr>
              <p:cNvSpPr txBox="1"/>
              <p:nvPr/>
            </p:nvSpPr>
            <p:spPr>
              <a:xfrm>
                <a:off x="8913899" y="3651176"/>
                <a:ext cx="558166" cy="300082"/>
              </a:xfrm>
              <a:prstGeom prst="rect">
                <a:avLst/>
              </a:prstGeom>
              <a:noFill/>
              <a:ln>
                <a:solidFill>
                  <a:schemeClr val="tx1"/>
                </a:solidFill>
              </a:ln>
            </p:spPr>
            <p:txBody>
              <a:bodyPr wrap="none" rtlCol="0">
                <a:spAutoFit/>
              </a:bodyPr>
              <a:lstStyle/>
              <a:p>
                <a:r>
                  <a:rPr lang="en-US" altLang="ja-JP" sz="1350" dirty="0"/>
                  <a:t>MT-5</a:t>
                </a:r>
                <a:endParaRPr lang="ja-JP" altLang="en-US" sz="1350" dirty="0"/>
              </a:p>
            </p:txBody>
          </p:sp>
          <p:sp>
            <p:nvSpPr>
              <p:cNvPr id="22" name="テキスト ボックス 21">
                <a:extLst>
                  <a:ext uri="{FF2B5EF4-FFF2-40B4-BE49-F238E27FC236}">
                    <a16:creationId xmlns:a16="http://schemas.microsoft.com/office/drawing/2014/main" id="{6333823A-F655-7E93-9218-CA907B250C20}"/>
                  </a:ext>
                </a:extLst>
              </p:cNvPr>
              <p:cNvSpPr txBox="1"/>
              <p:nvPr/>
            </p:nvSpPr>
            <p:spPr>
              <a:xfrm>
                <a:off x="10446241" y="5175661"/>
                <a:ext cx="1204369" cy="276999"/>
              </a:xfrm>
              <a:prstGeom prst="rect">
                <a:avLst/>
              </a:prstGeom>
              <a:noFill/>
              <a:ln>
                <a:solidFill>
                  <a:srgbClr val="0070C0"/>
                </a:solidFill>
              </a:ln>
            </p:spPr>
            <p:txBody>
              <a:bodyPr wrap="none" rtlCol="0">
                <a:spAutoFit/>
              </a:bodyPr>
              <a:lstStyle/>
              <a:p>
                <a:r>
                  <a:rPr lang="en-US" altLang="ja-JP" sz="1200" dirty="0">
                    <a:solidFill>
                      <a:srgbClr val="0070C0"/>
                    </a:solidFill>
                  </a:rPr>
                  <a:t>Quench at cell-1</a:t>
                </a:r>
                <a:endParaRPr lang="ja-JP" altLang="en-US" sz="1200" dirty="0">
                  <a:solidFill>
                    <a:srgbClr val="0070C0"/>
                  </a:solidFill>
                </a:endParaRPr>
              </a:p>
            </p:txBody>
          </p:sp>
          <p:sp>
            <p:nvSpPr>
              <p:cNvPr id="24" name="テキスト ボックス 23">
                <a:extLst>
                  <a:ext uri="{FF2B5EF4-FFF2-40B4-BE49-F238E27FC236}">
                    <a16:creationId xmlns:a16="http://schemas.microsoft.com/office/drawing/2014/main" id="{A236EBBE-69BD-3EE1-CF2D-7054B2745CF9}"/>
                  </a:ext>
                </a:extLst>
              </p:cNvPr>
              <p:cNvSpPr txBox="1"/>
              <p:nvPr/>
            </p:nvSpPr>
            <p:spPr>
              <a:xfrm>
                <a:off x="8751405" y="4806329"/>
                <a:ext cx="1589498" cy="646331"/>
              </a:xfrm>
              <a:prstGeom prst="rect">
                <a:avLst/>
              </a:prstGeom>
              <a:noFill/>
              <a:ln>
                <a:solidFill>
                  <a:srgbClr val="FF0000"/>
                </a:solidFill>
              </a:ln>
            </p:spPr>
            <p:txBody>
              <a:bodyPr wrap="square" rtlCol="0">
                <a:spAutoFit/>
              </a:bodyPr>
              <a:lstStyle/>
              <a:p>
                <a:r>
                  <a:rPr lang="en-US" altLang="ja-JP" dirty="0">
                    <a:solidFill>
                      <a:srgbClr val="FF0000"/>
                    </a:solidFill>
                  </a:rPr>
                  <a:t>Preliminary results</a:t>
                </a:r>
                <a:endParaRPr lang="ja-JP" altLang="en-US" dirty="0">
                  <a:solidFill>
                    <a:srgbClr val="FF0000"/>
                  </a:solidFill>
                </a:endParaRPr>
              </a:p>
            </p:txBody>
          </p:sp>
          <p:sp>
            <p:nvSpPr>
              <p:cNvPr id="25" name="テキスト ボックス 24">
                <a:extLst>
                  <a:ext uri="{FF2B5EF4-FFF2-40B4-BE49-F238E27FC236}">
                    <a16:creationId xmlns:a16="http://schemas.microsoft.com/office/drawing/2014/main" id="{CA6E029D-246B-DB43-EC27-AAB84A7CF90E}"/>
                  </a:ext>
                </a:extLst>
              </p:cNvPr>
              <p:cNvSpPr txBox="1"/>
              <p:nvPr/>
            </p:nvSpPr>
            <p:spPr>
              <a:xfrm>
                <a:off x="8502544" y="2718543"/>
                <a:ext cx="3237160" cy="923330"/>
              </a:xfrm>
              <a:prstGeom prst="rect">
                <a:avLst/>
              </a:prstGeom>
              <a:noFill/>
            </p:spPr>
            <p:txBody>
              <a:bodyPr wrap="square" rtlCol="0">
                <a:spAutoFit/>
              </a:bodyPr>
              <a:lstStyle/>
              <a:p>
                <a:r>
                  <a:rPr lang="en-US" altLang="ja-JP" b="1" dirty="0">
                    <a:solidFill>
                      <a:srgbClr val="FF0000"/>
                    </a:solidFill>
                    <a:latin typeface="Calibri" panose="020F0502020204030204" pitchFamily="34" charset="0"/>
                    <a:cs typeface="Calibri" panose="020F0502020204030204" pitchFamily="34" charset="0"/>
                  </a:rPr>
                  <a:t>2</a:t>
                </a:r>
                <a:r>
                  <a:rPr lang="ja-JP" altLang="en-US" b="1" dirty="0">
                    <a:solidFill>
                      <a:srgbClr val="FF0000"/>
                    </a:solidFill>
                    <a:latin typeface="Calibri" panose="020F0502020204030204" pitchFamily="34" charset="0"/>
                    <a:cs typeface="Calibri" panose="020F0502020204030204" pitchFamily="34" charset="0"/>
                  </a:rPr>
                  <a:t>段階ベーキングを適用した</a:t>
                </a:r>
                <a:r>
                  <a:rPr lang="en-US" altLang="ja-JP" b="1" dirty="0">
                    <a:solidFill>
                      <a:srgbClr val="FF0000"/>
                    </a:solidFill>
                    <a:latin typeface="Calibri" panose="020F0502020204030204" pitchFamily="34" charset="0"/>
                    <a:cs typeface="Calibri" panose="020F0502020204030204" pitchFamily="34" charset="0"/>
                  </a:rPr>
                  <a:t>Fine grain</a:t>
                </a:r>
                <a:r>
                  <a:rPr lang="ja-JP" altLang="en-US" b="1" dirty="0">
                    <a:solidFill>
                      <a:srgbClr val="FF0000"/>
                    </a:solidFill>
                    <a:latin typeface="Calibri" panose="020F0502020204030204" pitchFamily="34" charset="0"/>
                    <a:cs typeface="Calibri" panose="020F0502020204030204" pitchFamily="34" charset="0"/>
                  </a:rPr>
                  <a:t> </a:t>
                </a:r>
                <a:r>
                  <a:rPr lang="en-US" altLang="ja-JP" b="1" dirty="0">
                    <a:solidFill>
                      <a:srgbClr val="FF0000"/>
                    </a:solidFill>
                    <a:latin typeface="Calibri" panose="020F0502020204030204" pitchFamily="34" charset="0"/>
                    <a:cs typeface="Calibri" panose="020F0502020204030204" pitchFamily="34" charset="0"/>
                  </a:rPr>
                  <a:t>9</a:t>
                </a:r>
                <a:r>
                  <a:rPr lang="ja-JP" altLang="en-US" b="1" dirty="0">
                    <a:solidFill>
                      <a:srgbClr val="FF0000"/>
                    </a:solidFill>
                    <a:latin typeface="Calibri" panose="020F0502020204030204" pitchFamily="34" charset="0"/>
                    <a:cs typeface="Calibri" panose="020F0502020204030204" pitchFamily="34" charset="0"/>
                  </a:rPr>
                  <a:t>セル空洞で</a:t>
                </a:r>
                <a:r>
                  <a:rPr lang="en-US" altLang="ja-JP" b="1" dirty="0">
                    <a:solidFill>
                      <a:srgbClr val="FF0000"/>
                    </a:solidFill>
                    <a:latin typeface="Calibri" panose="020F0502020204030204" pitchFamily="34" charset="0"/>
                    <a:cs typeface="Calibri" panose="020F0502020204030204" pitchFamily="34" charset="0"/>
                  </a:rPr>
                  <a:t>40MV/m</a:t>
                </a:r>
                <a:r>
                  <a:rPr lang="ja-JP" altLang="en-US" b="1" dirty="0">
                    <a:solidFill>
                      <a:srgbClr val="FF0000"/>
                    </a:solidFill>
                    <a:latin typeface="Calibri" panose="020F0502020204030204" pitchFamily="34" charset="0"/>
                    <a:cs typeface="Calibri" panose="020F0502020204030204" pitchFamily="34" charset="0"/>
                  </a:rPr>
                  <a:t>以上の性能を達成</a:t>
                </a:r>
              </a:p>
            </p:txBody>
          </p:sp>
          <p:sp>
            <p:nvSpPr>
              <p:cNvPr id="66" name="テキスト ボックス 65">
                <a:extLst>
                  <a:ext uri="{FF2B5EF4-FFF2-40B4-BE49-F238E27FC236}">
                    <a16:creationId xmlns:a16="http://schemas.microsoft.com/office/drawing/2014/main" id="{DFA66CE0-63D9-1C69-1E3C-DCF639B5F6DD}"/>
                  </a:ext>
                </a:extLst>
              </p:cNvPr>
              <p:cNvSpPr txBox="1"/>
              <p:nvPr/>
            </p:nvSpPr>
            <p:spPr>
              <a:xfrm>
                <a:off x="8176157" y="6211669"/>
                <a:ext cx="4015843" cy="646331"/>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2025</a:t>
                </a:r>
                <a:r>
                  <a:rPr kumimoji="1" lang="ja-JP" altLang="en-US" b="1" dirty="0">
                    <a:solidFill>
                      <a:srgbClr val="FF0000"/>
                    </a:solidFill>
                    <a:latin typeface="メイリオ" panose="020B0604030504040204" pitchFamily="50" charset="-128"/>
                    <a:ea typeface="メイリオ" panose="020B0604030504040204" pitchFamily="50" charset="-128"/>
                  </a:rPr>
                  <a:t>年度　</a:t>
                </a:r>
                <a:r>
                  <a:rPr kumimoji="1" lang="en-US" altLang="ja-JP" b="1" dirty="0">
                    <a:solidFill>
                      <a:srgbClr val="FF0000"/>
                    </a:solidFill>
                    <a:latin typeface="メイリオ" panose="020B0604030504040204" pitchFamily="50" charset="-128"/>
                    <a:ea typeface="メイリオ" panose="020B0604030504040204" pitchFamily="50" charset="-128"/>
                  </a:rPr>
                  <a:t>COI</a:t>
                </a:r>
                <a:r>
                  <a:rPr kumimoji="1" lang="ja-JP" altLang="en-US" b="1" dirty="0">
                    <a:solidFill>
                      <a:srgbClr val="FF0000"/>
                    </a:solidFill>
                    <a:latin typeface="メイリオ" panose="020B0604030504040204" pitchFamily="50" charset="-128"/>
                    <a:ea typeface="メイリオ" panose="020B0604030504040204" pitchFamily="50" charset="-128"/>
                  </a:rPr>
                  <a:t>棟で</a:t>
                </a:r>
                <a:endParaRPr kumimoji="1" lang="en-US" altLang="ja-JP" b="1" dirty="0">
                  <a:solidFill>
                    <a:srgbClr val="FF0000"/>
                  </a:solidFill>
                  <a:latin typeface="メイリオ" panose="020B0604030504040204" pitchFamily="50" charset="-128"/>
                  <a:ea typeface="メイリオ" panose="020B0604030504040204" pitchFamily="50" charset="-128"/>
                </a:endParaRPr>
              </a:p>
              <a:p>
                <a:r>
                  <a:rPr lang="en-US" altLang="ja-JP" b="1" dirty="0">
                    <a:solidFill>
                      <a:srgbClr val="FF0000"/>
                    </a:solidFill>
                    <a:latin typeface="メイリオ" panose="020B0604030504040204" pitchFamily="50" charset="-128"/>
                    <a:ea typeface="メイリオ" panose="020B0604030504040204" pitchFamily="50" charset="-128"/>
                  </a:rPr>
                  <a:t>CM</a:t>
                </a:r>
                <a:r>
                  <a:rPr lang="ja-JP" altLang="en-US" b="1" dirty="0">
                    <a:solidFill>
                      <a:srgbClr val="FF0000"/>
                    </a:solidFill>
                    <a:latin typeface="メイリオ" panose="020B0604030504040204" pitchFamily="50" charset="-128"/>
                    <a:ea typeface="メイリオ" panose="020B0604030504040204" pitchFamily="50" charset="-128"/>
                  </a:rPr>
                  <a:t>モジュールの開発を進めている。</a:t>
                </a:r>
                <a:endParaRPr kumimoji="1" lang="ja-JP" altLang="en-US" b="1" dirty="0">
                  <a:solidFill>
                    <a:srgbClr val="FF0000"/>
                  </a:solidFill>
                  <a:latin typeface="メイリオ" panose="020B0604030504040204" pitchFamily="50" charset="-128"/>
                  <a:ea typeface="メイリオ" panose="020B0604030504040204" pitchFamily="50" charset="-128"/>
                </a:endParaRPr>
              </a:p>
            </p:txBody>
          </p:sp>
        </p:grpSp>
      </p:grpSp>
      <p:sp>
        <p:nvSpPr>
          <p:cNvPr id="67" name="吹き出し: 角を丸めた四角形 66">
            <a:extLst>
              <a:ext uri="{FF2B5EF4-FFF2-40B4-BE49-F238E27FC236}">
                <a16:creationId xmlns:a16="http://schemas.microsoft.com/office/drawing/2014/main" id="{9AA4E77E-9A76-7B02-C7E3-E9BE24723231}"/>
              </a:ext>
            </a:extLst>
          </p:cNvPr>
          <p:cNvSpPr/>
          <p:nvPr/>
        </p:nvSpPr>
        <p:spPr>
          <a:xfrm>
            <a:off x="2917940" y="5860815"/>
            <a:ext cx="2857287" cy="459921"/>
          </a:xfrm>
          <a:prstGeom prst="wedgeRoundRectCallout">
            <a:avLst>
              <a:gd name="adj1" fmla="val -15224"/>
              <a:gd name="adj2" fmla="val -102782"/>
              <a:gd name="adj3" fmla="val 16667"/>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ＭＳ Ｐゴシック" panose="020B0600070205080204" pitchFamily="50" charset="-128"/>
                <a:ea typeface="ＭＳ Ｐゴシック" panose="020B0600070205080204" pitchFamily="50" charset="-128"/>
              </a:rPr>
              <a:t>日米欧各領域から空洞を持ち寄り、</a:t>
            </a:r>
            <a:endParaRPr kumimoji="1" lang="en-US" altLang="ja-JP" sz="12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200" dirty="0">
                <a:solidFill>
                  <a:schemeClr val="tx1"/>
                </a:solidFill>
                <a:latin typeface="ＭＳ Ｐゴシック" panose="020B0600070205080204" pitchFamily="50" charset="-128"/>
                <a:ea typeface="ＭＳ Ｐゴシック" panose="020B0600070205080204" pitchFamily="50" charset="-128"/>
              </a:rPr>
              <a:t>一つのモジュールに入れて試験を行う</a:t>
            </a:r>
          </a:p>
        </p:txBody>
      </p:sp>
      <p:sp>
        <p:nvSpPr>
          <p:cNvPr id="71" name="タイトル 70">
            <a:extLst>
              <a:ext uri="{FF2B5EF4-FFF2-40B4-BE49-F238E27FC236}">
                <a16:creationId xmlns:a16="http://schemas.microsoft.com/office/drawing/2014/main" id="{435E05CF-43ED-DEF4-828B-D72026A9F779}"/>
              </a:ext>
            </a:extLst>
          </p:cNvPr>
          <p:cNvSpPr>
            <a:spLocks noGrp="1"/>
          </p:cNvSpPr>
          <p:nvPr>
            <p:ph type="title" idx="4294967295"/>
          </p:nvPr>
        </p:nvSpPr>
        <p:spPr>
          <a:xfrm>
            <a:off x="725709" y="101128"/>
            <a:ext cx="7572006" cy="577366"/>
          </a:xfrm>
        </p:spPr>
        <p:txBody>
          <a:bodyPr>
            <a:noAutofit/>
          </a:bodyPr>
          <a:lstStyle/>
          <a:p>
            <a:r>
              <a:rPr lang="en-US" altLang="ja-JP" sz="200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WPP-1: </a:t>
            </a:r>
            <a:r>
              <a:rPr lang="ja-JP" altLang="ja-JP" sz="200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空洞量産実証</a:t>
            </a:r>
            <a:r>
              <a:rPr lang="en-US" altLang="ja-JP" sz="200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 under ITN</a:t>
            </a:r>
            <a:br>
              <a:rPr lang="en-US" altLang="ja-JP" sz="200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br>
            <a:r>
              <a:rPr kumimoji="1" lang="en-US" altLang="ja-JP" sz="200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WPP-2: </a:t>
            </a:r>
            <a:r>
              <a:rPr kumimoji="1" lang="ja-JP" altLang="ja-JP" sz="200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クライオモジュール組立・試験・設計決定</a:t>
            </a:r>
            <a:r>
              <a:rPr kumimoji="1" lang="en-US" altLang="ja-JP" sz="200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 under ITN</a:t>
            </a:r>
            <a:r>
              <a:rPr kumimoji="1" lang="ja-JP" altLang="ja-JP" sz="200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altLang="ja-JP" sz="2000" b="1" dirty="0">
              <a:effectLst/>
              <a:latin typeface="メイリオ" panose="020B0604030504040204" pitchFamily="50" charset="-128"/>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9953EB04-4B48-534E-061E-AC8720CED843}"/>
              </a:ext>
            </a:extLst>
          </p:cNvPr>
          <p:cNvSpPr txBox="1"/>
          <p:nvPr/>
        </p:nvSpPr>
        <p:spPr>
          <a:xfrm>
            <a:off x="5866207" y="869329"/>
            <a:ext cx="6189518" cy="1499321"/>
          </a:xfrm>
          <a:prstGeom prst="rect">
            <a:avLst/>
          </a:prstGeom>
          <a:solidFill>
            <a:srgbClr val="FFFFCC"/>
          </a:solidFill>
          <a:ln w="12700">
            <a:solidFill>
              <a:schemeClr val="tx1"/>
            </a:solidFill>
          </a:ln>
        </p:spPr>
        <p:txBody>
          <a:bodyPr wrap="square" rtlCol="0">
            <a:spAutoFit/>
          </a:bodyPr>
          <a:lstStyle/>
          <a:p>
            <a:pPr marL="214313" indent="-214313">
              <a:lnSpc>
                <a:spcPts val="1700"/>
              </a:lnSpc>
              <a:buFont typeface="Wingdings" panose="05000000000000000000" pitchFamily="2" charset="2"/>
              <a:buChar char="u"/>
            </a:pP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国内で</a:t>
            </a:r>
            <a:r>
              <a:rPr lang="ja-JP" altLang="en-US" sz="1600" b="1" dirty="0">
                <a:latin typeface="ＭＳ Ｐゴシック" panose="020B0600070205080204" pitchFamily="50" charset="-128"/>
                <a:ea typeface="ＭＳ Ｐゴシック" panose="020B0600070205080204" pitchFamily="50" charset="-128"/>
                <a:cs typeface="Times New Roman" panose="02020603050405020304" pitchFamily="18" charset="0"/>
              </a:rPr>
              <a:t>１台のクライオモジュール</a:t>
            </a: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rPr>
              <a:t>CM</a:t>
            </a: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）を製造 </a:t>
            </a:r>
            <a:r>
              <a:rPr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rPr>
              <a:t>(WPP-2)</a:t>
            </a:r>
          </a:p>
          <a:p>
            <a:pPr marL="214313" indent="-214313">
              <a:lnSpc>
                <a:spcPts val="1700"/>
              </a:lnSpc>
              <a:buFont typeface="Wingdings" panose="05000000000000000000" pitchFamily="2" charset="2"/>
              <a:buChar char="u"/>
            </a:pP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製造された空洞</a:t>
            </a:r>
            <a:r>
              <a:rPr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rPr>
              <a:t>(WPP-1)</a:t>
            </a: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のうち</a:t>
            </a:r>
            <a:r>
              <a:rPr lang="en-US" altLang="ja-JP" sz="1600" b="1" dirty="0">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altLang="en-US" sz="1600" b="1" dirty="0">
                <a:latin typeface="ＭＳ Ｐゴシック" panose="020B0600070205080204" pitchFamily="50" charset="-128"/>
                <a:ea typeface="ＭＳ Ｐゴシック" panose="020B0600070205080204" pitchFamily="50" charset="-128"/>
                <a:cs typeface="Times New Roman" panose="02020603050405020304" pitchFamily="18" charset="0"/>
              </a:rPr>
              <a:t>空洞</a:t>
            </a: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を実装（</a:t>
            </a:r>
            <a:r>
              <a:rPr lang="ja-JP" altLang="en-US" sz="1600" u="sng" dirty="0">
                <a:latin typeface="ＭＳ Ｐゴシック" panose="020B0600070205080204" pitchFamily="50" charset="-128"/>
                <a:ea typeface="ＭＳ Ｐゴシック" panose="020B0600070205080204" pitchFamily="50" charset="-128"/>
                <a:cs typeface="Times New Roman" panose="02020603050405020304" pitchFamily="18" charset="0"/>
              </a:rPr>
              <a:t>海外からの持込含む</a:t>
            </a:r>
            <a:r>
              <a:rPr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14313" indent="-214313">
              <a:lnSpc>
                <a:spcPts val="1700"/>
              </a:lnSpc>
              <a:buFont typeface="Wingdings" panose="05000000000000000000" pitchFamily="2" charset="2"/>
              <a:buChar char="u"/>
            </a:pPr>
            <a:r>
              <a:rPr kumimoji="1" lang="ja-JP" altLang="en-US" sz="1600" dirty="0">
                <a:latin typeface="ＭＳ Ｐゴシック" panose="020B0600070205080204" pitchFamily="50" charset="-128"/>
                <a:ea typeface="ＭＳ Ｐゴシック" panose="020B0600070205080204" pitchFamily="50" charset="-128"/>
                <a:cs typeface="Times New Roman" panose="02020603050405020304" pitchFamily="18" charset="0"/>
              </a:rPr>
              <a:t>日本の高圧ガス保安法に整合</a:t>
            </a:r>
            <a:endParaRPr kumimoji="1" lang="en-US" altLang="ja-JP" sz="16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endParaRPr kumimoji="1" lang="en-US" altLang="ja-JP" sz="8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nSpc>
                <a:spcPts val="1700"/>
              </a:lnSpc>
            </a:pPr>
            <a:r>
              <a:rPr kumimoji="1" lang="ja-JP" altLang="en-US" sz="1400" b="1" i="1" dirty="0">
                <a:latin typeface="ＭＳ Ｐゴシック" panose="020B0600070205080204" pitchFamily="50" charset="-128"/>
                <a:ea typeface="ＭＳ Ｐゴシック" panose="020B0600070205080204" pitchFamily="50" charset="-128"/>
                <a:cs typeface="Times New Roman" panose="02020603050405020304" pitchFamily="18" charset="0"/>
              </a:rPr>
              <a:t>（最終確認事項）</a:t>
            </a:r>
            <a:endParaRPr kumimoji="1" lang="en-US" altLang="ja-JP" sz="14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14313" indent="-214313">
              <a:lnSpc>
                <a:spcPts val="1700"/>
              </a:lnSpc>
              <a:buFont typeface="Wingdings" panose="05000000000000000000" pitchFamily="2" charset="2"/>
              <a:buChar char="u"/>
            </a:pPr>
            <a:r>
              <a:rPr kumimoji="1" lang="ja-JP" altLang="en-US" sz="1400" dirty="0">
                <a:latin typeface="ＭＳ Ｐゴシック" panose="020B0600070205080204" pitchFamily="50" charset="-128"/>
                <a:ea typeface="ＭＳ Ｐゴシック" panose="020B0600070205080204" pitchFamily="50" charset="-128"/>
                <a:cs typeface="Times New Roman" panose="02020603050405020304" pitchFamily="18" charset="0"/>
              </a:rPr>
              <a:t>付属部品（入力カップラー、チューナー、超伝導電磁石、磁気シールド材）実装</a:t>
            </a:r>
            <a:endParaRPr kumimoji="1" lang="en-US" altLang="ja-JP" sz="14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14313" indent="-214313">
              <a:lnSpc>
                <a:spcPts val="1700"/>
              </a:lnSpc>
              <a:buFont typeface="Wingdings" panose="05000000000000000000" pitchFamily="2" charset="2"/>
              <a:buChar char="u"/>
            </a:pPr>
            <a:r>
              <a:rPr lang="ja-JP" altLang="en-US" sz="1400" dirty="0">
                <a:latin typeface="ＭＳ Ｐゴシック" panose="020B0600070205080204" pitchFamily="50" charset="-128"/>
                <a:ea typeface="ＭＳ Ｐゴシック" panose="020B0600070205080204" pitchFamily="50" charset="-128"/>
                <a:cs typeface="Times New Roman" panose="02020603050405020304" pitchFamily="18" charset="0"/>
              </a:rPr>
              <a:t>設計変更（</a:t>
            </a:r>
            <a:r>
              <a:rPr lang="en-US" altLang="ja-JP" sz="1400" dirty="0">
                <a:latin typeface="ＭＳ Ｐゴシック" panose="020B0600070205080204" pitchFamily="50" charset="-128"/>
                <a:ea typeface="ＭＳ Ｐゴシック" panose="020B0600070205080204" pitchFamily="50" charset="-128"/>
                <a:cs typeface="Times New Roman" panose="02020603050405020304" pitchFamily="18" charset="0"/>
              </a:rPr>
              <a:t>Change request</a:t>
            </a:r>
            <a:r>
              <a:rPr lang="ja-JP" altLang="en-US" sz="1400" dirty="0">
                <a:latin typeface="ＭＳ Ｐゴシック" panose="020B0600070205080204" pitchFamily="50" charset="-128"/>
                <a:ea typeface="ＭＳ Ｐゴシック" panose="020B0600070205080204" pitchFamily="50" charset="-128"/>
                <a:cs typeface="Times New Roman" panose="02020603050405020304" pitchFamily="18" charset="0"/>
              </a:rPr>
              <a:t>）の検討</a:t>
            </a:r>
            <a:endParaRPr lang="en-US" altLang="ja-JP" sz="14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E8C812D2-670A-FEF8-EBFD-654BA0EAFBE3}"/>
              </a:ext>
            </a:extLst>
          </p:cNvPr>
          <p:cNvSpPr>
            <a:spLocks noGrp="1"/>
          </p:cNvSpPr>
          <p:nvPr>
            <p:ph type="ftr" sz="quarter" idx="3"/>
          </p:nvPr>
        </p:nvSpPr>
        <p:spPr>
          <a:xfrm>
            <a:off x="5039531" y="6543957"/>
            <a:ext cx="2857287"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47400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83F83C-17B7-0175-BD57-C7870E23365E}"/>
              </a:ext>
            </a:extLst>
          </p:cNvPr>
          <p:cNvSpPr>
            <a:spLocks noGrp="1"/>
          </p:cNvSpPr>
          <p:nvPr>
            <p:ph type="title"/>
          </p:nvPr>
        </p:nvSpPr>
        <p:spPr>
          <a:xfrm>
            <a:off x="505610" y="53752"/>
            <a:ext cx="10336562" cy="437309"/>
          </a:xfrm>
          <a:solidFill>
            <a:schemeClr val="bg1"/>
          </a:solidFill>
        </p:spPr>
        <p:txBody>
          <a:bodyPr>
            <a:normAutofit/>
          </a:bodyPr>
          <a:lstStyle/>
          <a:p>
            <a:r>
              <a:rPr kumimoji="1" lang="en-US" altLang="ja-JP" sz="2400" u="sng" dirty="0">
                <a:solidFill>
                  <a:srgbClr val="FF0000"/>
                </a:solidFill>
                <a:latin typeface="Arial" panose="020B0604020202020204" pitchFamily="34" charset="0"/>
                <a:cs typeface="Arial" panose="020B0604020202020204" pitchFamily="34" charset="0"/>
              </a:rPr>
              <a:t>ITN 5</a:t>
            </a:r>
            <a:r>
              <a:rPr lang="en-US" altLang="ja-JP" sz="2400" u="sng" dirty="0">
                <a:solidFill>
                  <a:srgbClr val="FF0000"/>
                </a:solidFill>
                <a:latin typeface="Arial" panose="020B0604020202020204" pitchFamily="34" charset="0"/>
                <a:cs typeface="Arial" panose="020B0604020202020204" pitchFamily="34" charset="0"/>
              </a:rPr>
              <a:t>yeas</a:t>
            </a:r>
            <a:r>
              <a:rPr lang="ja-JP" altLang="en-US" sz="2400" u="sng" dirty="0">
                <a:solidFill>
                  <a:srgbClr val="FF0000"/>
                </a:solidFill>
                <a:latin typeface="Arial" panose="020B0604020202020204" pitchFamily="34" charset="0"/>
                <a:cs typeface="Arial" panose="020B0604020202020204" pitchFamily="34" charset="0"/>
              </a:rPr>
              <a:t> </a:t>
            </a:r>
            <a:r>
              <a:rPr lang="en-US" altLang="ja-JP" sz="2400" u="sng" dirty="0">
                <a:solidFill>
                  <a:srgbClr val="FF0000"/>
                </a:solidFill>
                <a:latin typeface="Arial" panose="020B0604020202020204" pitchFamily="34" charset="0"/>
                <a:cs typeface="Arial" panose="020B0604020202020204" pitchFamily="34" charset="0"/>
              </a:rPr>
              <a:t>plan</a:t>
            </a:r>
            <a:r>
              <a:rPr lang="ja-JP" altLang="en-US" sz="2400" u="sng" dirty="0">
                <a:solidFill>
                  <a:srgbClr val="FF0000"/>
                </a:solidFill>
                <a:latin typeface="Arial" panose="020B0604020202020204" pitchFamily="34" charset="0"/>
                <a:cs typeface="Arial" panose="020B0604020202020204" pitchFamily="34" charset="0"/>
              </a:rPr>
              <a:t> </a:t>
            </a:r>
            <a:r>
              <a:rPr kumimoji="1" lang="en-US" altLang="ja-JP" sz="2400" u="sng" dirty="0">
                <a:solidFill>
                  <a:srgbClr val="FF0000"/>
                </a:solidFill>
                <a:latin typeface="Arial" panose="020B0604020202020204" pitchFamily="34" charset="0"/>
                <a:cs typeface="Arial" panose="020B0604020202020204" pitchFamily="34" charset="0"/>
              </a:rPr>
              <a:t>(FY2023</a:t>
            </a:r>
            <a:r>
              <a:rPr kumimoji="1" lang="ja-JP" altLang="en-US" sz="2400" u="sng" dirty="0">
                <a:solidFill>
                  <a:srgbClr val="FF0000"/>
                </a:solidFill>
                <a:latin typeface="Arial" panose="020B0604020202020204" pitchFamily="34" charset="0"/>
                <a:cs typeface="Arial" panose="020B0604020202020204" pitchFamily="34" charset="0"/>
              </a:rPr>
              <a:t>～</a:t>
            </a:r>
            <a:r>
              <a:rPr kumimoji="1" lang="en-US" altLang="ja-JP" sz="2400" u="sng" dirty="0">
                <a:solidFill>
                  <a:srgbClr val="FF0000"/>
                </a:solidFill>
                <a:latin typeface="Arial" panose="020B0604020202020204" pitchFamily="34" charset="0"/>
                <a:cs typeface="Arial" panose="020B0604020202020204" pitchFamily="34" charset="0"/>
              </a:rPr>
              <a:t>2027)(</a:t>
            </a:r>
            <a:r>
              <a:rPr lang="ja-JP" altLang="en-US" sz="2400" u="sng" dirty="0">
                <a:solidFill>
                  <a:srgbClr val="FF0000"/>
                </a:solidFill>
                <a:latin typeface="Arial" panose="020B0604020202020204" pitchFamily="34" charset="0"/>
                <a:cs typeface="Arial" panose="020B0604020202020204" pitchFamily="34" charset="0"/>
              </a:rPr>
              <a:t>超伝導空洞の成果全体</a:t>
            </a:r>
            <a:r>
              <a:rPr lang="en-US" altLang="ja-JP" sz="2400" u="sng" dirty="0">
                <a:solidFill>
                  <a:srgbClr val="FF0000"/>
                </a:solidFill>
                <a:latin typeface="Arial" panose="020B0604020202020204" pitchFamily="34" charset="0"/>
                <a:cs typeface="Arial" panose="020B0604020202020204" pitchFamily="34" charset="0"/>
              </a:rPr>
              <a:t>) </a:t>
            </a:r>
            <a:r>
              <a:rPr lang="en-US" altLang="ja-JP" sz="2400" u="sng" dirty="0">
                <a:solidFill>
                  <a:srgbClr val="FF0000"/>
                </a:solidFill>
              </a:rPr>
              <a:t>MEXT5</a:t>
            </a:r>
            <a:r>
              <a:rPr lang="ja-JP" altLang="en-US" sz="2400" u="sng" dirty="0">
                <a:solidFill>
                  <a:srgbClr val="FF0000"/>
                </a:solidFill>
              </a:rPr>
              <a:t>か年補助金</a:t>
            </a:r>
            <a:endParaRPr kumimoji="1" lang="ja-JP" altLang="en-US" sz="2400" u="sng" dirty="0">
              <a:solidFill>
                <a:srgbClr val="FF0000"/>
              </a:solidFill>
              <a:latin typeface="Arial" panose="020B0604020202020204" pitchFamily="34" charset="0"/>
              <a:cs typeface="Arial" panose="020B0604020202020204" pitchFamily="34" charset="0"/>
            </a:endParaRPr>
          </a:p>
        </p:txBody>
      </p:sp>
      <p:pic>
        <p:nvPicPr>
          <p:cNvPr id="8" name="図 7">
            <a:extLst>
              <a:ext uri="{FF2B5EF4-FFF2-40B4-BE49-F238E27FC236}">
                <a16:creationId xmlns:a16="http://schemas.microsoft.com/office/drawing/2014/main" id="{7DAF361B-08DA-4FB8-A543-EE6B3C1B4342}"/>
              </a:ext>
            </a:extLst>
          </p:cNvPr>
          <p:cNvPicPr>
            <a:picLocks noChangeAspect="1"/>
          </p:cNvPicPr>
          <p:nvPr/>
        </p:nvPicPr>
        <p:blipFill rotWithShape="1">
          <a:blip r:embed="rId2"/>
          <a:srcRect l="13825" t="27163" r="18023" b="16361"/>
          <a:stretch/>
        </p:blipFill>
        <p:spPr>
          <a:xfrm>
            <a:off x="251980" y="547463"/>
            <a:ext cx="11635220" cy="5381052"/>
          </a:xfrm>
          <a:prstGeom prst="rect">
            <a:avLst/>
          </a:prstGeom>
        </p:spPr>
      </p:pic>
      <p:sp>
        <p:nvSpPr>
          <p:cNvPr id="3" name="正方形/長方形 2">
            <a:extLst>
              <a:ext uri="{FF2B5EF4-FFF2-40B4-BE49-F238E27FC236}">
                <a16:creationId xmlns:a16="http://schemas.microsoft.com/office/drawing/2014/main" id="{6ADAE2DA-7233-81E8-A543-6585B0AF583E}"/>
              </a:ext>
            </a:extLst>
          </p:cNvPr>
          <p:cNvSpPr/>
          <p:nvPr/>
        </p:nvSpPr>
        <p:spPr>
          <a:xfrm>
            <a:off x="3569484" y="793357"/>
            <a:ext cx="3355572" cy="377553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2">
            <a:extLst>
              <a:ext uri="{FF2B5EF4-FFF2-40B4-BE49-F238E27FC236}">
                <a16:creationId xmlns:a16="http://schemas.microsoft.com/office/drawing/2014/main" id="{91DBDCC9-1ECC-5075-9554-BB8488341131}"/>
              </a:ext>
            </a:extLst>
          </p:cNvPr>
          <p:cNvSpPr>
            <a:spLocks noGrp="1"/>
          </p:cNvSpPr>
          <p:nvPr>
            <p:ph type="sldNum" sz="quarter" idx="12"/>
          </p:nvPr>
        </p:nvSpPr>
        <p:spPr>
          <a:xfrm>
            <a:off x="10749280" y="6356350"/>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21</a:t>
            </a:fld>
            <a:endParaRPr lang="en-US" dirty="0"/>
          </a:p>
        </p:txBody>
      </p:sp>
      <p:sp>
        <p:nvSpPr>
          <p:cNvPr id="9" name="テキスト ボックス 8">
            <a:extLst>
              <a:ext uri="{FF2B5EF4-FFF2-40B4-BE49-F238E27FC236}">
                <a16:creationId xmlns:a16="http://schemas.microsoft.com/office/drawing/2014/main" id="{33F154E8-4726-6E92-0E53-BFBBB0C28111}"/>
              </a:ext>
            </a:extLst>
          </p:cNvPr>
          <p:cNvSpPr txBox="1"/>
          <p:nvPr/>
        </p:nvSpPr>
        <p:spPr>
          <a:xfrm>
            <a:off x="5876050" y="6275044"/>
            <a:ext cx="5128533" cy="369332"/>
          </a:xfrm>
          <a:prstGeom prst="rect">
            <a:avLst/>
          </a:prstGeom>
          <a:noFill/>
        </p:spPr>
        <p:txBody>
          <a:bodyPr wrap="square">
            <a:spAutoFit/>
          </a:bodyPr>
          <a:lstStyle/>
          <a:p>
            <a:r>
              <a:rPr lang="en-US" altLang="ja-JP" b="1" u="sng" dirty="0">
                <a:latin typeface="Arial" panose="020B0604020202020204" pitchFamily="34" charset="0"/>
                <a:cs typeface="Arial" panose="020B0604020202020204" pitchFamily="34" charset="0"/>
              </a:rPr>
              <a:t>In 2027, we plan to complete ITN cryomodule</a:t>
            </a:r>
            <a:endParaRPr lang="ja-JP" altLang="en-US" b="1" u="sng" dirty="0">
              <a:latin typeface="Arial" panose="020B0604020202020204" pitchFamily="34" charset="0"/>
              <a:cs typeface="Arial" panose="020B0604020202020204" pitchFamily="34" charset="0"/>
            </a:endParaRPr>
          </a:p>
        </p:txBody>
      </p:sp>
      <p:pic>
        <p:nvPicPr>
          <p:cNvPr id="12" name="Picture 9" descr="A machine with wires and a computer&#10;&#10;Description automatically generated with medium confidence">
            <a:extLst>
              <a:ext uri="{FF2B5EF4-FFF2-40B4-BE49-F238E27FC236}">
                <a16:creationId xmlns:a16="http://schemas.microsoft.com/office/drawing/2014/main" id="{489E6358-960E-63E9-16A7-A9B9FB195DD0}"/>
              </a:ext>
            </a:extLst>
          </p:cNvPr>
          <p:cNvPicPr>
            <a:picLocks noChangeAspect="1"/>
          </p:cNvPicPr>
          <p:nvPr/>
        </p:nvPicPr>
        <p:blipFill>
          <a:blip r:embed="rId3"/>
          <a:srcRect t="4246" b="9692"/>
          <a:stretch/>
        </p:blipFill>
        <p:spPr>
          <a:xfrm>
            <a:off x="10486310" y="2922437"/>
            <a:ext cx="1872193" cy="1208440"/>
          </a:xfrm>
          <a:prstGeom prst="rect">
            <a:avLst/>
          </a:prstGeom>
        </p:spPr>
      </p:pic>
      <p:pic>
        <p:nvPicPr>
          <p:cNvPr id="13" name="図 12">
            <a:extLst>
              <a:ext uri="{FF2B5EF4-FFF2-40B4-BE49-F238E27FC236}">
                <a16:creationId xmlns:a16="http://schemas.microsoft.com/office/drawing/2014/main" id="{722C970E-BC6C-A8D6-24EB-6F19F743442D}"/>
              </a:ext>
            </a:extLst>
          </p:cNvPr>
          <p:cNvPicPr>
            <a:picLocks noChangeAspect="1"/>
          </p:cNvPicPr>
          <p:nvPr/>
        </p:nvPicPr>
        <p:blipFill>
          <a:blip r:embed="rId4"/>
          <a:stretch>
            <a:fillRect/>
          </a:stretch>
        </p:blipFill>
        <p:spPr>
          <a:xfrm>
            <a:off x="3971975" y="4806687"/>
            <a:ext cx="1283268" cy="968112"/>
          </a:xfrm>
          <a:prstGeom prst="rect">
            <a:avLst/>
          </a:prstGeom>
        </p:spPr>
      </p:pic>
      <p:sp>
        <p:nvSpPr>
          <p:cNvPr id="14" name="Coil bobbin">
            <a:extLst>
              <a:ext uri="{FF2B5EF4-FFF2-40B4-BE49-F238E27FC236}">
                <a16:creationId xmlns:a16="http://schemas.microsoft.com/office/drawing/2014/main" id="{218F1498-2618-F8E2-E344-311FDD40DC78}"/>
              </a:ext>
            </a:extLst>
          </p:cNvPr>
          <p:cNvSpPr txBox="1"/>
          <p:nvPr/>
        </p:nvSpPr>
        <p:spPr>
          <a:xfrm>
            <a:off x="3808870" y="4217243"/>
            <a:ext cx="2059128" cy="533479"/>
          </a:xfrm>
          <a:prstGeom prst="rect">
            <a:avLst/>
          </a:prstGeom>
          <a:solidFill>
            <a:srgbClr val="FFFF00"/>
          </a:solidFill>
          <a:ln w="1905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000"/>
            </a:lvl1pPr>
          </a:lstStyle>
          <a:p>
            <a:pPr algn="ctr"/>
            <a:r>
              <a:rPr lang="en-US" altLang="ja-JP" sz="1400" dirty="0">
                <a:latin typeface="Arial" panose="020B0604020202020204" pitchFamily="34" charset="0"/>
                <a:cs typeface="Arial" panose="020B0604020202020204" pitchFamily="34" charset="0"/>
              </a:rPr>
              <a:t>Clean Assembly</a:t>
            </a:r>
          </a:p>
          <a:p>
            <a:pPr algn="ctr"/>
            <a:r>
              <a:rPr lang="en-US" sz="1400" dirty="0">
                <a:latin typeface="Arial" panose="020B0604020202020204" pitchFamily="34" charset="0"/>
                <a:cs typeface="Arial" panose="020B0604020202020204" pitchFamily="34" charset="0"/>
              </a:rPr>
              <a:t>by robot</a:t>
            </a:r>
            <a:endParaRPr sz="1400" dirty="0">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3A0B3ABF-95A3-7634-52B0-F078A599746E}"/>
              </a:ext>
            </a:extLst>
          </p:cNvPr>
          <p:cNvSpPr txBox="1"/>
          <p:nvPr/>
        </p:nvSpPr>
        <p:spPr>
          <a:xfrm>
            <a:off x="8622517" y="5412822"/>
            <a:ext cx="3554178" cy="523220"/>
          </a:xfrm>
          <a:prstGeom prst="rect">
            <a:avLst/>
          </a:prstGeom>
          <a:solidFill>
            <a:srgbClr val="FFFF00"/>
          </a:solidFill>
          <a:ln>
            <a:solidFill>
              <a:srgbClr val="FF0000"/>
            </a:solidFill>
          </a:ln>
        </p:spPr>
        <p:txBody>
          <a:bodyPr wrap="none" rtlCol="0">
            <a:spAutoFit/>
          </a:bodyPr>
          <a:lstStyle/>
          <a:p>
            <a:r>
              <a:rPr kumimoji="1" lang="en-US" altLang="ja-JP" sz="1400" dirty="0">
                <a:latin typeface="Arial" panose="020B0604020202020204" pitchFamily="34" charset="0"/>
                <a:cs typeface="Arial" panose="020B0604020202020204" pitchFamily="34" charset="0"/>
              </a:rPr>
              <a:t>Cryomodule design for ITN</a:t>
            </a:r>
          </a:p>
          <a:p>
            <a:r>
              <a:rPr kumimoji="1" lang="ja-JP" altLang="en-US" sz="1400" dirty="0">
                <a:latin typeface="Arial" panose="020B0604020202020204" pitchFamily="34" charset="0"/>
                <a:cs typeface="Arial" panose="020B0604020202020204" pitchFamily="34" charset="0"/>
              </a:rPr>
              <a:t>そして、</a:t>
            </a:r>
            <a:r>
              <a:rPr kumimoji="1" lang="en-US" altLang="ja-JP" sz="1400" dirty="0">
                <a:latin typeface="Arial" panose="020B0604020202020204" pitchFamily="34" charset="0"/>
                <a:cs typeface="Arial" panose="020B0604020202020204" pitchFamily="34" charset="0"/>
              </a:rPr>
              <a:t>COI</a:t>
            </a:r>
            <a:r>
              <a:rPr kumimoji="1" lang="ja-JP" altLang="en-US" sz="1400" dirty="0">
                <a:latin typeface="Arial" panose="020B0604020202020204" pitchFamily="34" charset="0"/>
                <a:cs typeface="Arial" panose="020B0604020202020204" pitchFamily="34" charset="0"/>
              </a:rPr>
              <a:t>棟の整備、</a:t>
            </a:r>
            <a:r>
              <a:rPr kumimoji="1" lang="en-US" altLang="ja-JP" sz="1400" dirty="0">
                <a:latin typeface="Arial" panose="020B0604020202020204" pitchFamily="34" charset="0"/>
                <a:cs typeface="Arial" panose="020B0604020202020204" pitchFamily="34" charset="0"/>
              </a:rPr>
              <a:t>(</a:t>
            </a:r>
            <a:r>
              <a:rPr kumimoji="1" lang="ja-JP" altLang="en-US" sz="1400" dirty="0">
                <a:latin typeface="Arial" panose="020B0604020202020204" pitchFamily="34" charset="0"/>
                <a:cs typeface="Arial" panose="020B0604020202020204" pitchFamily="34" charset="0"/>
              </a:rPr>
              <a:t>冷凍機、</a:t>
            </a:r>
            <a:r>
              <a:rPr kumimoji="1" lang="en-US" altLang="ja-JP" sz="1400" dirty="0">
                <a:latin typeface="Arial" panose="020B0604020202020204" pitchFamily="34" charset="0"/>
                <a:cs typeface="Arial" panose="020B0604020202020204" pitchFamily="34" charset="0"/>
              </a:rPr>
              <a:t>RF</a:t>
            </a:r>
            <a:r>
              <a:rPr kumimoji="1" lang="ja-JP" altLang="en-US" sz="1400" dirty="0">
                <a:latin typeface="Arial" panose="020B0604020202020204" pitchFamily="34" charset="0"/>
                <a:cs typeface="Arial" panose="020B0604020202020204" pitchFamily="34" charset="0"/>
              </a:rPr>
              <a:t>含む</a:t>
            </a:r>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p:txBody>
      </p:sp>
      <p:sp>
        <p:nvSpPr>
          <p:cNvPr id="17" name="Coil bobbin">
            <a:extLst>
              <a:ext uri="{FF2B5EF4-FFF2-40B4-BE49-F238E27FC236}">
                <a16:creationId xmlns:a16="http://schemas.microsoft.com/office/drawing/2014/main" id="{3C632D48-18CC-4BC8-842B-608D610D1ED8}"/>
              </a:ext>
            </a:extLst>
          </p:cNvPr>
          <p:cNvSpPr txBox="1"/>
          <p:nvPr/>
        </p:nvSpPr>
        <p:spPr>
          <a:xfrm>
            <a:off x="8622517" y="4353609"/>
            <a:ext cx="2059128" cy="318036"/>
          </a:xfrm>
          <a:prstGeom prst="rect">
            <a:avLst/>
          </a:prstGeom>
          <a:solidFill>
            <a:srgbClr val="FFFF00"/>
          </a:solidFill>
          <a:ln w="1905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000"/>
            </a:lvl1pPr>
          </a:lstStyle>
          <a:p>
            <a:pPr algn="ctr"/>
            <a:r>
              <a:rPr lang="en-US" altLang="ja-JP" sz="1400" dirty="0">
                <a:latin typeface="Arial" panose="020B0604020202020204" pitchFamily="34" charset="0"/>
                <a:cs typeface="Arial" panose="020B0604020202020204" pitchFamily="34" charset="0"/>
              </a:rPr>
              <a:t>(</a:t>
            </a:r>
            <a:r>
              <a:rPr lang="ja-JP" altLang="en-US" sz="1400" dirty="0">
                <a:latin typeface="Arial" panose="020B0604020202020204" pitchFamily="34" charset="0"/>
                <a:cs typeface="Arial" panose="020B0604020202020204" pitchFamily="34" charset="0"/>
              </a:rPr>
              <a:t>製作</a:t>
            </a:r>
            <a:r>
              <a:rPr lang="en-US" altLang="ja-JP" sz="1400" dirty="0">
                <a:latin typeface="Arial" panose="020B0604020202020204" pitchFamily="34" charset="0"/>
                <a:cs typeface="Arial" panose="020B0604020202020204" pitchFamily="34" charset="0"/>
              </a:rPr>
              <a:t>)Input coupler 4</a:t>
            </a:r>
            <a:r>
              <a:rPr lang="ja-JP" altLang="en-US" sz="1400" dirty="0">
                <a:latin typeface="Arial" panose="020B0604020202020204" pitchFamily="34" charset="0"/>
                <a:cs typeface="Arial" panose="020B0604020202020204" pitchFamily="34" charset="0"/>
              </a:rPr>
              <a:t>台</a:t>
            </a:r>
            <a:endParaRPr sz="1400" dirty="0">
              <a:latin typeface="Arial" panose="020B0604020202020204" pitchFamily="34" charset="0"/>
              <a:cs typeface="Arial" panose="020B0604020202020204" pitchFamily="34" charset="0"/>
            </a:endParaRPr>
          </a:p>
        </p:txBody>
      </p:sp>
      <p:sp>
        <p:nvSpPr>
          <p:cNvPr id="18" name="Coil bobbin">
            <a:extLst>
              <a:ext uri="{FF2B5EF4-FFF2-40B4-BE49-F238E27FC236}">
                <a16:creationId xmlns:a16="http://schemas.microsoft.com/office/drawing/2014/main" id="{BDDDDBCA-5F11-0605-CBDC-029F1D07ED58}"/>
              </a:ext>
            </a:extLst>
          </p:cNvPr>
          <p:cNvSpPr txBox="1"/>
          <p:nvPr/>
        </p:nvSpPr>
        <p:spPr>
          <a:xfrm>
            <a:off x="10993295" y="4232706"/>
            <a:ext cx="1365208" cy="533479"/>
          </a:xfrm>
          <a:prstGeom prst="rect">
            <a:avLst/>
          </a:prstGeom>
          <a:solidFill>
            <a:srgbClr val="FFFF00"/>
          </a:solidFill>
          <a:ln w="1905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000"/>
            </a:lvl1pPr>
          </a:lstStyle>
          <a:p>
            <a:pPr algn="ctr"/>
            <a:r>
              <a:rPr lang="en-US" altLang="ja-JP" sz="1400" dirty="0">
                <a:latin typeface="Arial" panose="020B0604020202020204" pitchFamily="34" charset="0"/>
                <a:cs typeface="Arial" panose="020B0604020202020204" pitchFamily="34" charset="0"/>
              </a:rPr>
              <a:t>Tuner test with cavity</a:t>
            </a:r>
            <a:endParaRPr sz="1400" dirty="0">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17A47461-5EE6-E816-8782-5628DADFCF5B}"/>
              </a:ext>
            </a:extLst>
          </p:cNvPr>
          <p:cNvSpPr txBox="1"/>
          <p:nvPr/>
        </p:nvSpPr>
        <p:spPr>
          <a:xfrm>
            <a:off x="9499957" y="2420109"/>
            <a:ext cx="2498646" cy="523220"/>
          </a:xfrm>
          <a:prstGeom prst="rect">
            <a:avLst/>
          </a:prstGeom>
          <a:solidFill>
            <a:srgbClr val="FFFF00"/>
          </a:solidFill>
          <a:ln>
            <a:solidFill>
              <a:srgbClr val="FF0000"/>
            </a:solidFill>
          </a:ln>
        </p:spPr>
        <p:txBody>
          <a:bodyPr wrap="square" rtlCol="0">
            <a:spAutoFit/>
          </a:bodyPr>
          <a:lstStyle/>
          <a:p>
            <a:r>
              <a:rPr kumimoji="1" lang="en-US" altLang="ja-JP" sz="1400" dirty="0">
                <a:latin typeface="Arial" panose="020B0604020202020204" pitchFamily="34" charset="0"/>
                <a:cs typeface="Arial" panose="020B0604020202020204" pitchFamily="34" charset="0"/>
              </a:rPr>
              <a:t>9cell 4 </a:t>
            </a:r>
            <a:r>
              <a:rPr kumimoji="1" lang="ja-JP" altLang="en-US" sz="1400" dirty="0">
                <a:latin typeface="Arial" panose="020B0604020202020204" pitchFamily="34" charset="0"/>
                <a:cs typeface="Arial" panose="020B0604020202020204" pitchFamily="34" charset="0"/>
              </a:rPr>
              <a:t>空洞</a:t>
            </a:r>
            <a:r>
              <a:rPr kumimoji="1" lang="en-US" altLang="ja-JP" sz="1400" dirty="0">
                <a:latin typeface="Arial" panose="020B0604020202020204" pitchFamily="34" charset="0"/>
                <a:cs typeface="Arial" panose="020B0604020202020204" pitchFamily="34" charset="0"/>
              </a:rPr>
              <a:t> (2 MG and 2 FG ) </a:t>
            </a:r>
            <a:r>
              <a:rPr kumimoji="1" lang="ja-JP" altLang="en-US" sz="1400" dirty="0">
                <a:latin typeface="Arial" panose="020B0604020202020204" pitchFamily="34" charset="0"/>
                <a:cs typeface="Arial" panose="020B0604020202020204" pitchFamily="34" charset="0"/>
              </a:rPr>
              <a:t>を</a:t>
            </a:r>
            <a:r>
              <a:rPr kumimoji="1" lang="en-US" altLang="ja-JP" sz="1400" dirty="0">
                <a:latin typeface="Arial" panose="020B0604020202020204" pitchFamily="34" charset="0"/>
                <a:cs typeface="Arial" panose="020B0604020202020204" pitchFamily="34" charset="0"/>
              </a:rPr>
              <a:t>KEK</a:t>
            </a:r>
            <a:r>
              <a:rPr kumimoji="1" lang="ja-JP" altLang="en-US" sz="1400" dirty="0">
                <a:latin typeface="Arial" panose="020B0604020202020204" pitchFamily="34" charset="0"/>
                <a:cs typeface="Arial" panose="020B0604020202020204" pitchFamily="34" charset="0"/>
              </a:rPr>
              <a:t>で製作中。</a:t>
            </a:r>
          </a:p>
        </p:txBody>
      </p:sp>
      <p:sp>
        <p:nvSpPr>
          <p:cNvPr id="4" name="テキスト ボックス 3">
            <a:extLst>
              <a:ext uri="{FF2B5EF4-FFF2-40B4-BE49-F238E27FC236}">
                <a16:creationId xmlns:a16="http://schemas.microsoft.com/office/drawing/2014/main" id="{BCC3DEE7-A944-311C-034F-67545FFBC692}"/>
              </a:ext>
            </a:extLst>
          </p:cNvPr>
          <p:cNvSpPr txBox="1"/>
          <p:nvPr/>
        </p:nvSpPr>
        <p:spPr>
          <a:xfrm>
            <a:off x="251980" y="6073922"/>
            <a:ext cx="4931158" cy="646331"/>
          </a:xfrm>
          <a:prstGeom prst="rect">
            <a:avLst/>
          </a:prstGeom>
          <a:solidFill>
            <a:schemeClr val="bg1"/>
          </a:solidFill>
          <a:ln w="38100">
            <a:solidFill>
              <a:srgbClr val="FF0000"/>
            </a:solidFill>
          </a:ln>
        </p:spPr>
        <p:txBody>
          <a:bodyPr wrap="none" rtlCol="0">
            <a:spAutoFit/>
          </a:bodyPr>
          <a:lstStyle/>
          <a:p>
            <a:r>
              <a:rPr lang="en-US" altLang="ja-JP" b="1" dirty="0">
                <a:solidFill>
                  <a:srgbClr val="FF0000"/>
                </a:solidFill>
              </a:rPr>
              <a:t>Goal:</a:t>
            </a:r>
            <a:r>
              <a:rPr lang="ja-JP" altLang="en-US" b="1" dirty="0">
                <a:solidFill>
                  <a:srgbClr val="FF0000"/>
                </a:solidFill>
              </a:rPr>
              <a:t> </a:t>
            </a:r>
            <a:r>
              <a:rPr lang="en-US" altLang="ja-JP" b="1" dirty="0">
                <a:solidFill>
                  <a:srgbClr val="FF0000"/>
                </a:solidFill>
              </a:rPr>
              <a:t>Perform high power cryomodule test</a:t>
            </a:r>
          </a:p>
          <a:p>
            <a:r>
              <a:rPr lang="en-US" altLang="ja-JP" b="1" dirty="0">
                <a:solidFill>
                  <a:srgbClr val="FF0000"/>
                </a:solidFill>
              </a:rPr>
              <a:t>Of </a:t>
            </a:r>
            <a:r>
              <a:rPr kumimoji="1" lang="en-US" altLang="ja-JP" b="1" dirty="0">
                <a:solidFill>
                  <a:srgbClr val="FF0000"/>
                </a:solidFill>
              </a:rPr>
              <a:t>8 ILC cavities with &lt;31.5 MV/m </a:t>
            </a:r>
            <a:r>
              <a:rPr kumimoji="1" lang="en-US" altLang="ja-JP" b="1" dirty="0" err="1">
                <a:solidFill>
                  <a:srgbClr val="FF0000"/>
                </a:solidFill>
              </a:rPr>
              <a:t>ave.</a:t>
            </a:r>
            <a:r>
              <a:rPr kumimoji="1" lang="en-US" altLang="ja-JP" b="1" dirty="0">
                <a:solidFill>
                  <a:srgbClr val="FF0000"/>
                </a:solidFill>
              </a:rPr>
              <a:t> </a:t>
            </a:r>
            <a:endParaRPr kumimoji="1" lang="ja-JP" altLang="en-US" b="1" dirty="0">
              <a:solidFill>
                <a:srgbClr val="FF0000"/>
              </a:solidFill>
            </a:endParaRPr>
          </a:p>
        </p:txBody>
      </p:sp>
      <p:pic>
        <p:nvPicPr>
          <p:cNvPr id="6" name="図 5" descr="製品 が含まれている画像&#10;&#10;自動的に生成された説明">
            <a:extLst>
              <a:ext uri="{FF2B5EF4-FFF2-40B4-BE49-F238E27FC236}">
                <a16:creationId xmlns:a16="http://schemas.microsoft.com/office/drawing/2014/main" id="{1B79EC83-B58C-EE08-A9E2-A5FE83DC3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52081" y="1671664"/>
            <a:ext cx="1977039" cy="699591"/>
          </a:xfrm>
          <a:prstGeom prst="rect">
            <a:avLst/>
          </a:prstGeom>
        </p:spPr>
      </p:pic>
      <p:pic>
        <p:nvPicPr>
          <p:cNvPr id="10" name="図 9" descr="屋内, テーブル, 座る, カウンター が含まれている画像&#10;&#10;自動的に生成された説明">
            <a:extLst>
              <a:ext uri="{FF2B5EF4-FFF2-40B4-BE49-F238E27FC236}">
                <a16:creationId xmlns:a16="http://schemas.microsoft.com/office/drawing/2014/main" id="{1C6A9AC5-5CE5-A2AF-985E-67FBC2FDDDE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15109" y="3016956"/>
            <a:ext cx="1548824" cy="1161618"/>
          </a:xfrm>
          <a:prstGeom prst="rect">
            <a:avLst/>
          </a:prstGeom>
        </p:spPr>
      </p:pic>
      <p:pic>
        <p:nvPicPr>
          <p:cNvPr id="21" name="図 20" descr="カラフルな光のcg&#10;&#10;低い精度で自動的に生成された説明">
            <a:extLst>
              <a:ext uri="{FF2B5EF4-FFF2-40B4-BE49-F238E27FC236}">
                <a16:creationId xmlns:a16="http://schemas.microsoft.com/office/drawing/2014/main" id="{80EB45FA-F200-87C4-8DD0-FF2B80C91FD5}"/>
              </a:ext>
            </a:extLst>
          </p:cNvPr>
          <p:cNvPicPr>
            <a:picLocks noChangeAspect="1"/>
          </p:cNvPicPr>
          <p:nvPr/>
        </p:nvPicPr>
        <p:blipFill rotWithShape="1">
          <a:blip r:embed="rId7"/>
          <a:srcRect l="4561" t="26079" r="6401" b="24585"/>
          <a:stretch/>
        </p:blipFill>
        <p:spPr>
          <a:xfrm>
            <a:off x="5876050" y="4957426"/>
            <a:ext cx="2548889" cy="817372"/>
          </a:xfrm>
          <a:prstGeom prst="rect">
            <a:avLst/>
          </a:prstGeom>
        </p:spPr>
      </p:pic>
      <p:pic>
        <p:nvPicPr>
          <p:cNvPr id="22" name="図 21" descr="テレビゲームの一場面&#10;&#10;中程度の精度で自動的に生成された説明">
            <a:extLst>
              <a:ext uri="{FF2B5EF4-FFF2-40B4-BE49-F238E27FC236}">
                <a16:creationId xmlns:a16="http://schemas.microsoft.com/office/drawing/2014/main" id="{9B52A59B-AA59-F6BA-209A-0632273E0E96}"/>
              </a:ext>
            </a:extLst>
          </p:cNvPr>
          <p:cNvPicPr>
            <a:picLocks noChangeAspect="1"/>
          </p:cNvPicPr>
          <p:nvPr/>
        </p:nvPicPr>
        <p:blipFill rotWithShape="1">
          <a:blip r:embed="rId8"/>
          <a:srcRect l="5810" t="30194" r="6663" b="25712"/>
          <a:stretch/>
        </p:blipFill>
        <p:spPr>
          <a:xfrm>
            <a:off x="5426667" y="5318411"/>
            <a:ext cx="2389893" cy="696769"/>
          </a:xfrm>
          <a:prstGeom prst="rect">
            <a:avLst/>
          </a:prstGeom>
        </p:spPr>
      </p:pic>
      <p:sp>
        <p:nvSpPr>
          <p:cNvPr id="23" name="正方形/長方形 22">
            <a:extLst>
              <a:ext uri="{FF2B5EF4-FFF2-40B4-BE49-F238E27FC236}">
                <a16:creationId xmlns:a16="http://schemas.microsoft.com/office/drawing/2014/main" id="{FED1CB27-7C8F-4E76-E64F-8BD0C636C3C1}"/>
              </a:ext>
            </a:extLst>
          </p:cNvPr>
          <p:cNvSpPr/>
          <p:nvPr/>
        </p:nvSpPr>
        <p:spPr>
          <a:xfrm>
            <a:off x="6951009" y="782831"/>
            <a:ext cx="1636746" cy="3775531"/>
          </a:xfrm>
          <a:prstGeom prst="rect">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4D67BEA2-F4FE-8AB0-C2B6-5B749312A06F}"/>
              </a:ext>
            </a:extLst>
          </p:cNvPr>
          <p:cNvSpPr txBox="1"/>
          <p:nvPr/>
        </p:nvSpPr>
        <p:spPr>
          <a:xfrm>
            <a:off x="634689" y="949878"/>
            <a:ext cx="2552087" cy="646331"/>
          </a:xfrm>
          <a:prstGeom prst="rect">
            <a:avLst/>
          </a:prstGeom>
          <a:solidFill>
            <a:schemeClr val="bg1"/>
          </a:solidFill>
          <a:ln>
            <a:solidFill>
              <a:srgbClr val="FF0000"/>
            </a:solidFill>
          </a:ln>
        </p:spPr>
        <p:txBody>
          <a:bodyPr wrap="square" rtlCol="0">
            <a:spAutoFit/>
          </a:bodyPr>
          <a:lstStyle/>
          <a:p>
            <a:r>
              <a:rPr kumimoji="1" lang="ja-JP" altLang="en-US" dirty="0"/>
              <a:t>黄色の赤枠が</a:t>
            </a:r>
            <a:r>
              <a:rPr kumimoji="1" lang="en-US" altLang="ja-JP" dirty="0"/>
              <a:t>2023</a:t>
            </a:r>
            <a:r>
              <a:rPr kumimoji="1" lang="ja-JP" altLang="en-US" dirty="0"/>
              <a:t>年度～</a:t>
            </a:r>
            <a:r>
              <a:rPr kumimoji="1" lang="en-US" altLang="ja-JP" dirty="0"/>
              <a:t>2024</a:t>
            </a:r>
            <a:r>
              <a:rPr kumimoji="1" lang="ja-JP" altLang="en-US" dirty="0"/>
              <a:t>年度の成果</a:t>
            </a:r>
            <a:endParaRPr kumimoji="1" lang="en-US" altLang="ja-JP" dirty="0"/>
          </a:p>
        </p:txBody>
      </p:sp>
      <p:sp>
        <p:nvSpPr>
          <p:cNvPr id="11" name="フッター プレースホルダー 10">
            <a:extLst>
              <a:ext uri="{FF2B5EF4-FFF2-40B4-BE49-F238E27FC236}">
                <a16:creationId xmlns:a16="http://schemas.microsoft.com/office/drawing/2014/main" id="{5E49602C-335E-FF0E-7566-50E521DB3839}"/>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983777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D49F57-5AC1-B15D-88A4-450CB7D763B2}"/>
              </a:ext>
            </a:extLst>
          </p:cNvPr>
          <p:cNvSpPr>
            <a:spLocks noGrp="1"/>
          </p:cNvSpPr>
          <p:nvPr>
            <p:ph type="title"/>
          </p:nvPr>
        </p:nvSpPr>
        <p:spPr>
          <a:xfrm>
            <a:off x="1006770" y="92665"/>
            <a:ext cx="9975273" cy="500303"/>
          </a:xfrm>
        </p:spPr>
        <p:txBody>
          <a:bodyPr/>
          <a:lstStyle/>
          <a:p>
            <a:pPr algn="ctr"/>
            <a:r>
              <a:rPr kumimoji="1" lang="ja-JP" altLang="en-US" dirty="0"/>
              <a:t>②陽電子源開発</a:t>
            </a:r>
          </a:p>
        </p:txBody>
      </p:sp>
      <p:sp>
        <p:nvSpPr>
          <p:cNvPr id="3" name="スライド番号プレースホルダー 2">
            <a:extLst>
              <a:ext uri="{FF2B5EF4-FFF2-40B4-BE49-F238E27FC236}">
                <a16:creationId xmlns:a16="http://schemas.microsoft.com/office/drawing/2014/main" id="{43AF31D3-8D32-B251-85AE-F36951C86077}"/>
              </a:ext>
            </a:extLst>
          </p:cNvPr>
          <p:cNvSpPr>
            <a:spLocks noGrp="1"/>
          </p:cNvSpPr>
          <p:nvPr>
            <p:ph type="sldNum" sz="quarter" idx="4"/>
          </p:nvPr>
        </p:nvSpPr>
        <p:spPr/>
        <p:txBody>
          <a:bodyPr/>
          <a:lstStyle/>
          <a:p>
            <a:fld id="{AAB6FA28-7AEC-3F43-9C2D-3DB969CFEC6A}" type="slidenum">
              <a:rPr lang="en-US" smtClean="0"/>
              <a:pPr/>
              <a:t>22</a:t>
            </a:fld>
            <a:endParaRPr lang="en-US"/>
          </a:p>
        </p:txBody>
      </p:sp>
      <p:sp>
        <p:nvSpPr>
          <p:cNvPr id="7" name="テキスト ボックス 6">
            <a:extLst>
              <a:ext uri="{FF2B5EF4-FFF2-40B4-BE49-F238E27FC236}">
                <a16:creationId xmlns:a16="http://schemas.microsoft.com/office/drawing/2014/main" id="{754F265F-CBE5-CA32-40AA-0A9CB6CBAECD}"/>
              </a:ext>
            </a:extLst>
          </p:cNvPr>
          <p:cNvSpPr txBox="1"/>
          <p:nvPr/>
        </p:nvSpPr>
        <p:spPr>
          <a:xfrm>
            <a:off x="479138" y="476053"/>
            <a:ext cx="9563100" cy="646331"/>
          </a:xfrm>
          <a:prstGeom prst="rect">
            <a:avLst/>
          </a:prstGeom>
          <a:solidFill>
            <a:schemeClr val="bg1"/>
          </a:solidFill>
          <a:ln>
            <a:solidFill>
              <a:schemeClr val="accent1"/>
            </a:solidFill>
          </a:ln>
        </p:spPr>
        <p:txBody>
          <a:bodyPr wrap="square">
            <a:spAutoFit/>
          </a:bodyPr>
          <a:lstStyle/>
          <a:p>
            <a:r>
              <a:rPr lang="ja-JP" altLang="en-US" dirty="0">
                <a:latin typeface="メイリオ" panose="020B0604030504040204" pitchFamily="50" charset="-128"/>
                <a:ea typeface="メイリオ" panose="020B0604030504040204" pitchFamily="50" charset="-128"/>
              </a:rPr>
              <a:t>自然界では安定に存在しない粒子。高いエネルギーの電子あるいは光（ガンマ線）を金属ターゲットに当てて電子・陽電子の対を生成する。</a:t>
            </a:r>
          </a:p>
        </p:txBody>
      </p:sp>
      <p:sp>
        <p:nvSpPr>
          <p:cNvPr id="9" name="テキスト ボックス 8">
            <a:extLst>
              <a:ext uri="{FF2B5EF4-FFF2-40B4-BE49-F238E27FC236}">
                <a16:creationId xmlns:a16="http://schemas.microsoft.com/office/drawing/2014/main" id="{FF424644-BA12-9925-B6C8-866C612BCB0D}"/>
              </a:ext>
            </a:extLst>
          </p:cNvPr>
          <p:cNvSpPr txBox="1"/>
          <p:nvPr/>
        </p:nvSpPr>
        <p:spPr>
          <a:xfrm>
            <a:off x="520713" y="1229230"/>
            <a:ext cx="10461330" cy="646331"/>
          </a:xfrm>
          <a:prstGeom prst="rect">
            <a:avLst/>
          </a:prstGeom>
          <a:noFill/>
        </p:spPr>
        <p:txBody>
          <a:bodyPr wrap="square">
            <a:spAutoFit/>
          </a:bodyPr>
          <a:lstStyle/>
          <a:p>
            <a:r>
              <a:rPr lang="ja-JP" altLang="en-US" b="1" u="sng" dirty="0">
                <a:latin typeface="メイリオ" panose="020B0604030504040204" pitchFamily="50" charset="-128"/>
                <a:ea typeface="メイリオ" panose="020B0604030504040204" pitchFamily="50" charset="-128"/>
              </a:rPr>
              <a:t>アンジュレータ方式</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125GeV</a:t>
            </a:r>
            <a:r>
              <a:rPr lang="ja-JP" altLang="en-US" dirty="0">
                <a:latin typeface="メイリオ" panose="020B0604030504040204" pitchFamily="50" charset="-128"/>
                <a:ea typeface="メイリオ" panose="020B0604030504040204" pitchFamily="50" charset="-128"/>
              </a:rPr>
              <a:t>の電子をヘリカルアンジュレータに通し、発生したガンマ線をターゲットに当てて電子・陽電子対を生成させる。</a:t>
            </a:r>
            <a:r>
              <a:rPr lang="ja-JP" altLang="en-US" u="sng" dirty="0">
                <a:latin typeface="メイリオ" panose="020B0604030504040204" pitchFamily="50" charset="-128"/>
                <a:ea typeface="メイリオ" panose="020B0604030504040204" pitchFamily="50" charset="-128"/>
              </a:rPr>
              <a:t>偏極陽電子（</a:t>
            </a:r>
            <a:r>
              <a:rPr lang="en-US" altLang="ja-JP" u="sng" dirty="0">
                <a:latin typeface="メイリオ" panose="020B0604030504040204" pitchFamily="50" charset="-128"/>
                <a:ea typeface="メイリオ" panose="020B0604030504040204" pitchFamily="50" charset="-128"/>
              </a:rPr>
              <a:t>30</a:t>
            </a:r>
            <a:r>
              <a:rPr lang="ja-JP" altLang="en-US" u="sng" dirty="0">
                <a:latin typeface="メイリオ" panose="020B0604030504040204" pitchFamily="50" charset="-128"/>
                <a:ea typeface="メイリオ" panose="020B0604030504040204" pitchFamily="50" charset="-128"/>
              </a:rPr>
              <a:t>％）が得られる。</a:t>
            </a:r>
          </a:p>
        </p:txBody>
      </p:sp>
      <p:pic>
        <p:nvPicPr>
          <p:cNvPr id="11" name="図 10" descr="ダイアグラム&#10;&#10;自動的に生成された説明">
            <a:extLst>
              <a:ext uri="{FF2B5EF4-FFF2-40B4-BE49-F238E27FC236}">
                <a16:creationId xmlns:a16="http://schemas.microsoft.com/office/drawing/2014/main" id="{BFBEAC7A-A61C-31BC-9240-2DE6DEB62C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9568" y="1855854"/>
            <a:ext cx="7290523" cy="2124169"/>
          </a:xfrm>
          <a:prstGeom prst="rect">
            <a:avLst/>
          </a:prstGeom>
        </p:spPr>
      </p:pic>
      <p:sp>
        <p:nvSpPr>
          <p:cNvPr id="13" name="テキスト ボックス 12">
            <a:extLst>
              <a:ext uri="{FF2B5EF4-FFF2-40B4-BE49-F238E27FC236}">
                <a16:creationId xmlns:a16="http://schemas.microsoft.com/office/drawing/2014/main" id="{79BD1600-82F3-F501-F021-44202FF09BC4}"/>
              </a:ext>
            </a:extLst>
          </p:cNvPr>
          <p:cNvSpPr txBox="1"/>
          <p:nvPr/>
        </p:nvSpPr>
        <p:spPr>
          <a:xfrm>
            <a:off x="635013" y="3990390"/>
            <a:ext cx="9994900" cy="646331"/>
          </a:xfrm>
          <a:prstGeom prst="rect">
            <a:avLst/>
          </a:prstGeom>
          <a:noFill/>
        </p:spPr>
        <p:txBody>
          <a:bodyPr wrap="square">
            <a:spAutoFit/>
          </a:bodyPr>
          <a:lstStyle/>
          <a:p>
            <a:r>
              <a:rPr lang="ja-JP" altLang="en-US" b="1" u="sng" dirty="0">
                <a:latin typeface="メイリオ" panose="020B0604030504040204" pitchFamily="50" charset="-128"/>
                <a:ea typeface="メイリオ" panose="020B0604030504040204" pitchFamily="50" charset="-128"/>
              </a:rPr>
              <a:t>電子駆動方式</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3GeV</a:t>
            </a:r>
            <a:r>
              <a:rPr lang="ja-JP" altLang="en-US" dirty="0">
                <a:latin typeface="メイリオ" panose="020B0604030504040204" pitchFamily="50" charset="-128"/>
                <a:ea typeface="メイリオ" panose="020B0604030504040204" pitchFamily="50" charset="-128"/>
              </a:rPr>
              <a:t>の電子をターゲットに当て、電子・陽電子対を生成させる。高エネルギーの電子が不要で、</a:t>
            </a:r>
            <a:r>
              <a:rPr lang="ja-JP" altLang="en-US" u="sng" dirty="0">
                <a:latin typeface="メイリオ" panose="020B0604030504040204" pitchFamily="50" charset="-128"/>
                <a:ea typeface="メイリオ" panose="020B0604030504040204" pitchFamily="50" charset="-128"/>
              </a:rPr>
              <a:t>陽電子側のコミッショニングが電子側に左右されない。</a:t>
            </a:r>
          </a:p>
        </p:txBody>
      </p:sp>
      <p:pic>
        <p:nvPicPr>
          <p:cNvPr id="15" name="図 14" descr="ダイアグラム&#10;&#10;中程度の精度で自動的に生成された説明">
            <a:extLst>
              <a:ext uri="{FF2B5EF4-FFF2-40B4-BE49-F238E27FC236}">
                <a16:creationId xmlns:a16="http://schemas.microsoft.com/office/drawing/2014/main" id="{0194F587-A88C-8F24-31AC-BBD70E6C67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9568" y="4636721"/>
            <a:ext cx="7489675" cy="2084755"/>
          </a:xfrm>
          <a:prstGeom prst="rect">
            <a:avLst/>
          </a:prstGeom>
        </p:spPr>
      </p:pic>
      <p:sp>
        <p:nvSpPr>
          <p:cNvPr id="16" name="テキスト ボックス 15">
            <a:extLst>
              <a:ext uri="{FF2B5EF4-FFF2-40B4-BE49-F238E27FC236}">
                <a16:creationId xmlns:a16="http://schemas.microsoft.com/office/drawing/2014/main" id="{FB081883-0E11-199A-7DD7-5388647EAF05}"/>
              </a:ext>
            </a:extLst>
          </p:cNvPr>
          <p:cNvSpPr txBox="1"/>
          <p:nvPr/>
        </p:nvSpPr>
        <p:spPr>
          <a:xfrm>
            <a:off x="10236200" y="4636721"/>
            <a:ext cx="1800493"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国内中心で開発</a:t>
            </a:r>
          </a:p>
        </p:txBody>
      </p:sp>
      <p:sp>
        <p:nvSpPr>
          <p:cNvPr id="17" name="テキスト ボックス 16">
            <a:extLst>
              <a:ext uri="{FF2B5EF4-FFF2-40B4-BE49-F238E27FC236}">
                <a16:creationId xmlns:a16="http://schemas.microsoft.com/office/drawing/2014/main" id="{C81CDB5C-67C2-2319-4511-BE70C2C29786}"/>
              </a:ext>
            </a:extLst>
          </p:cNvPr>
          <p:cNvSpPr txBox="1"/>
          <p:nvPr/>
        </p:nvSpPr>
        <p:spPr>
          <a:xfrm>
            <a:off x="10166918" y="1650383"/>
            <a:ext cx="1940659"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国外中心で開発</a:t>
            </a:r>
          </a:p>
        </p:txBody>
      </p:sp>
      <p:pic>
        <p:nvPicPr>
          <p:cNvPr id="4" name="Picture 8" descr="D:\MyDocument\Sokendai2010\Lec2010\emshower.png">
            <a:extLst>
              <a:ext uri="{FF2B5EF4-FFF2-40B4-BE49-F238E27FC236}">
                <a16:creationId xmlns:a16="http://schemas.microsoft.com/office/drawing/2014/main" id="{33392653-923B-B593-9CD0-FDCBBD3A87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6661" y="-114692"/>
            <a:ext cx="2065339" cy="137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フッター プレースホルダー 4">
            <a:extLst>
              <a:ext uri="{FF2B5EF4-FFF2-40B4-BE49-F238E27FC236}">
                <a16:creationId xmlns:a16="http://schemas.microsoft.com/office/drawing/2014/main" id="{1FCB7D1B-CE1A-9EFB-1246-A7117E7472AF}"/>
              </a:ext>
            </a:extLst>
          </p:cNvPr>
          <p:cNvSpPr>
            <a:spLocks noGrp="1"/>
          </p:cNvSpPr>
          <p:nvPr>
            <p:ph type="ftr" sz="quarter" idx="3"/>
          </p:nvPr>
        </p:nvSpPr>
        <p:spPr/>
        <p:txBody>
          <a:bodyPr/>
          <a:lstStyle/>
          <a:p>
            <a:r>
              <a:rPr lang="ja-JP" altLang="en-US"/>
              <a:t>筑波大学　</a:t>
            </a:r>
            <a:r>
              <a:rPr lang="en-US" altLang="ja-JP"/>
              <a:t>ILC</a:t>
            </a:r>
            <a:r>
              <a:rPr lang="ja-JP" altLang="en-US"/>
              <a:t>セミナー </a:t>
            </a:r>
            <a:r>
              <a:rPr lang="en-US" altLang="ja-JP"/>
              <a:t>(2025.Oct.9)</a:t>
            </a:r>
            <a:endParaRPr lang="en-US"/>
          </a:p>
        </p:txBody>
      </p:sp>
    </p:spTree>
    <p:extLst>
      <p:ext uri="{BB962C8B-B14F-4D97-AF65-F5344CB8AC3E}">
        <p14:creationId xmlns:p14="http://schemas.microsoft.com/office/powerpoint/2010/main" val="1791028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B52D86-6073-5F79-1B78-034F26D4C869}"/>
              </a:ext>
            </a:extLst>
          </p:cNvPr>
          <p:cNvSpPr>
            <a:spLocks noGrp="1"/>
          </p:cNvSpPr>
          <p:nvPr>
            <p:ph type="title"/>
          </p:nvPr>
        </p:nvSpPr>
        <p:spPr>
          <a:xfrm>
            <a:off x="798965" y="81258"/>
            <a:ext cx="10515600" cy="687612"/>
          </a:xfrm>
        </p:spPr>
        <p:txBody>
          <a:bodyPr anchor="ctr"/>
          <a:lstStyle/>
          <a:p>
            <a:pPr algn="ctr"/>
            <a:r>
              <a:rPr lang="ja-JP" altLang="en-US" sz="2903" dirty="0">
                <a:solidFill>
                  <a:schemeClr val="tx1"/>
                </a:solidFill>
                <a:latin typeface="メイリオ" panose="020B0604030504040204" pitchFamily="50" charset="-128"/>
                <a:ea typeface="メイリオ" panose="020B0604030504040204" pitchFamily="50" charset="-128"/>
              </a:rPr>
              <a:t>具体的な</a:t>
            </a:r>
            <a:r>
              <a:rPr lang="zh-TW" altLang="en-US" sz="2903" dirty="0">
                <a:solidFill>
                  <a:schemeClr val="tx1"/>
                </a:solidFill>
                <a:latin typeface="メイリオ" panose="020B0604030504040204" pitchFamily="50" charset="-128"/>
                <a:ea typeface="メイリオ" panose="020B0604030504040204" pitchFamily="50" charset="-128"/>
              </a:rPr>
              <a:t>陽電子源開発</a:t>
            </a:r>
            <a:r>
              <a:rPr lang="ja-JP" altLang="en-US" sz="2903" dirty="0">
                <a:solidFill>
                  <a:schemeClr val="tx1"/>
                </a:solidFill>
                <a:latin typeface="メイリオ" panose="020B0604030504040204" pitchFamily="50" charset="-128"/>
                <a:ea typeface="メイリオ" panose="020B0604030504040204" pitchFamily="50" charset="-128"/>
              </a:rPr>
              <a:t>の目標値</a:t>
            </a:r>
          </a:p>
        </p:txBody>
      </p:sp>
      <p:sp>
        <p:nvSpPr>
          <p:cNvPr id="6" name="スライド番号プレースホルダー 5">
            <a:extLst>
              <a:ext uri="{FF2B5EF4-FFF2-40B4-BE49-F238E27FC236}">
                <a16:creationId xmlns:a16="http://schemas.microsoft.com/office/drawing/2014/main" id="{83D9BBCB-E312-2195-170F-7FC310BD6F65}"/>
              </a:ext>
            </a:extLst>
          </p:cNvPr>
          <p:cNvSpPr>
            <a:spLocks noGrp="1"/>
          </p:cNvSpPr>
          <p:nvPr>
            <p:ph type="sldNum" sz="quarter" idx="16"/>
          </p:nvPr>
        </p:nvSpPr>
        <p:spPr>
          <a:xfrm>
            <a:off x="9379575" y="6563305"/>
            <a:ext cx="2743200" cy="365125"/>
          </a:xfrm>
        </p:spPr>
        <p:txBody>
          <a:bodyPr/>
          <a:lstStyle/>
          <a:p>
            <a:fld id="{B0C199F8-A211-45E5-AEA2-CC5E857C2E77}" type="slidenum">
              <a:rPr kumimoji="1" lang="ja-JP" altLang="en-US" smtClean="0"/>
              <a:t>23</a:t>
            </a:fld>
            <a:endParaRPr kumimoji="1" lang="ja-JP" altLang="en-US"/>
          </a:p>
        </p:txBody>
      </p:sp>
      <p:graphicFrame>
        <p:nvGraphicFramePr>
          <p:cNvPr id="7" name="グラフ 6">
            <a:extLst>
              <a:ext uri="{FF2B5EF4-FFF2-40B4-BE49-F238E27FC236}">
                <a16:creationId xmlns:a16="http://schemas.microsoft.com/office/drawing/2014/main" id="{FD0DDB57-201C-4EF0-8C4F-70F250110734}"/>
              </a:ext>
            </a:extLst>
          </p:cNvPr>
          <p:cNvGraphicFramePr>
            <a:graphicFrameLocks/>
          </p:cNvGraphicFramePr>
          <p:nvPr/>
        </p:nvGraphicFramePr>
        <p:xfrm>
          <a:off x="6207570" y="914012"/>
          <a:ext cx="5690892" cy="5029975"/>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ボックス 8">
            <a:extLst>
              <a:ext uri="{FF2B5EF4-FFF2-40B4-BE49-F238E27FC236}">
                <a16:creationId xmlns:a16="http://schemas.microsoft.com/office/drawing/2014/main" id="{14441422-F767-D805-C53B-D18990689BE0}"/>
              </a:ext>
            </a:extLst>
          </p:cNvPr>
          <p:cNvSpPr txBox="1"/>
          <p:nvPr/>
        </p:nvSpPr>
        <p:spPr>
          <a:xfrm>
            <a:off x="7258015" y="1109986"/>
            <a:ext cx="761747" cy="55303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998" dirty="0"/>
              <a:t>●</a:t>
            </a:r>
            <a:r>
              <a:rPr lang="en-US" altLang="ja-JP" sz="998" dirty="0"/>
              <a:t>past</a:t>
            </a:r>
          </a:p>
          <a:p>
            <a:r>
              <a:rPr lang="ja-JP" altLang="en-US" sz="998" dirty="0"/>
              <a:t>▲</a:t>
            </a:r>
            <a:r>
              <a:rPr lang="en-US" altLang="ja-JP" sz="998" dirty="0"/>
              <a:t>present</a:t>
            </a:r>
          </a:p>
          <a:p>
            <a:r>
              <a:rPr lang="ja-JP" altLang="en-US" sz="998" dirty="0"/>
              <a:t>◆</a:t>
            </a:r>
            <a:r>
              <a:rPr lang="en-US" altLang="ja-JP" sz="998" dirty="0"/>
              <a:t>future</a:t>
            </a:r>
            <a:endParaRPr lang="ja-JP" altLang="en-US" sz="998" dirty="0"/>
          </a:p>
        </p:txBody>
      </p:sp>
      <p:sp>
        <p:nvSpPr>
          <p:cNvPr id="10" name="テキスト ボックス 9">
            <a:extLst>
              <a:ext uri="{FF2B5EF4-FFF2-40B4-BE49-F238E27FC236}">
                <a16:creationId xmlns:a16="http://schemas.microsoft.com/office/drawing/2014/main" id="{93C012D2-29DA-6F9C-2648-1E594FECEA1E}"/>
              </a:ext>
            </a:extLst>
          </p:cNvPr>
          <p:cNvSpPr txBox="1"/>
          <p:nvPr/>
        </p:nvSpPr>
        <p:spPr>
          <a:xfrm>
            <a:off x="9925566" y="1358624"/>
            <a:ext cx="1415772" cy="338554"/>
          </a:xfrm>
          <a:prstGeom prst="rect">
            <a:avLst/>
          </a:prstGeom>
          <a:noFill/>
        </p:spPr>
        <p:txBody>
          <a:bodyPr wrap="none" rtlCol="0">
            <a:spAutoFit/>
          </a:bodyPr>
          <a:lstStyle/>
          <a:p>
            <a:r>
              <a:rPr lang="en-US" altLang="ja-JP" sz="1600" b="1" dirty="0">
                <a:solidFill>
                  <a:schemeClr val="accent2"/>
                </a:solidFill>
              </a:rPr>
              <a:t>ILC e-driven</a:t>
            </a:r>
            <a:endParaRPr lang="ja-JP" altLang="en-US" sz="1600" b="1" dirty="0">
              <a:solidFill>
                <a:schemeClr val="accent2"/>
              </a:solidFill>
            </a:endParaRPr>
          </a:p>
        </p:txBody>
      </p:sp>
      <p:sp>
        <p:nvSpPr>
          <p:cNvPr id="11" name="テキスト ボックス 10">
            <a:extLst>
              <a:ext uri="{FF2B5EF4-FFF2-40B4-BE49-F238E27FC236}">
                <a16:creationId xmlns:a16="http://schemas.microsoft.com/office/drawing/2014/main" id="{062F56B0-1D6F-2B15-C161-6BA89F8A98BE}"/>
              </a:ext>
            </a:extLst>
          </p:cNvPr>
          <p:cNvSpPr txBox="1"/>
          <p:nvPr/>
        </p:nvSpPr>
        <p:spPr>
          <a:xfrm>
            <a:off x="9251577" y="6003116"/>
            <a:ext cx="1043876" cy="287771"/>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altLang="ja-JP" sz="1270" dirty="0"/>
              <a:t>High power</a:t>
            </a:r>
            <a:endParaRPr lang="ja-JP" altLang="en-US" sz="1270" dirty="0"/>
          </a:p>
        </p:txBody>
      </p:sp>
      <p:sp>
        <p:nvSpPr>
          <p:cNvPr id="12" name="矢印: 右 11">
            <a:extLst>
              <a:ext uri="{FF2B5EF4-FFF2-40B4-BE49-F238E27FC236}">
                <a16:creationId xmlns:a16="http://schemas.microsoft.com/office/drawing/2014/main" id="{560E612B-F795-0E74-1464-8477824CC671}"/>
              </a:ext>
            </a:extLst>
          </p:cNvPr>
          <p:cNvSpPr/>
          <p:nvPr/>
        </p:nvSpPr>
        <p:spPr>
          <a:xfrm>
            <a:off x="7187434" y="5777578"/>
            <a:ext cx="4507380" cy="195973"/>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633"/>
          </a:p>
        </p:txBody>
      </p:sp>
      <p:sp>
        <p:nvSpPr>
          <p:cNvPr id="13" name="矢印: 右 12">
            <a:extLst>
              <a:ext uri="{FF2B5EF4-FFF2-40B4-BE49-F238E27FC236}">
                <a16:creationId xmlns:a16="http://schemas.microsoft.com/office/drawing/2014/main" id="{157D337A-E1AB-4AF5-3FF5-55B8A1ED72AD}"/>
              </a:ext>
            </a:extLst>
          </p:cNvPr>
          <p:cNvSpPr/>
          <p:nvPr/>
        </p:nvSpPr>
        <p:spPr>
          <a:xfrm rot="16200000">
            <a:off x="4117190" y="3102378"/>
            <a:ext cx="4180758" cy="195973"/>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633"/>
          </a:p>
        </p:txBody>
      </p:sp>
      <p:sp>
        <p:nvSpPr>
          <p:cNvPr id="14" name="テキスト ボックス 13">
            <a:extLst>
              <a:ext uri="{FF2B5EF4-FFF2-40B4-BE49-F238E27FC236}">
                <a16:creationId xmlns:a16="http://schemas.microsoft.com/office/drawing/2014/main" id="{A196947F-728F-9231-D0CF-7C0171674570}"/>
              </a:ext>
            </a:extLst>
          </p:cNvPr>
          <p:cNvSpPr txBox="1"/>
          <p:nvPr/>
        </p:nvSpPr>
        <p:spPr>
          <a:xfrm rot="16200000">
            <a:off x="5285535" y="3028463"/>
            <a:ext cx="1303562" cy="287771"/>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altLang="ja-JP" sz="1270" dirty="0"/>
              <a:t>High efficiency</a:t>
            </a:r>
            <a:endParaRPr lang="ja-JP" altLang="en-US" sz="1270" dirty="0"/>
          </a:p>
        </p:txBody>
      </p:sp>
      <p:sp>
        <p:nvSpPr>
          <p:cNvPr id="15" name="テキスト ボックス 14">
            <a:extLst>
              <a:ext uri="{FF2B5EF4-FFF2-40B4-BE49-F238E27FC236}">
                <a16:creationId xmlns:a16="http://schemas.microsoft.com/office/drawing/2014/main" id="{BC56F85F-3FB6-8168-86B2-376E9A8FA806}"/>
              </a:ext>
            </a:extLst>
          </p:cNvPr>
          <p:cNvSpPr txBox="1"/>
          <p:nvPr/>
        </p:nvSpPr>
        <p:spPr>
          <a:xfrm>
            <a:off x="8819529" y="4791894"/>
            <a:ext cx="543739" cy="307777"/>
          </a:xfrm>
          <a:prstGeom prst="rect">
            <a:avLst/>
          </a:prstGeom>
          <a:noFill/>
        </p:spPr>
        <p:txBody>
          <a:bodyPr wrap="none" rtlCol="0">
            <a:spAutoFit/>
          </a:bodyPr>
          <a:lstStyle/>
          <a:p>
            <a:r>
              <a:rPr lang="en-US" altLang="ja-JP" sz="1400" b="1" dirty="0"/>
              <a:t>SLC</a:t>
            </a:r>
            <a:endParaRPr lang="ja-JP" altLang="en-US" sz="1400" b="1" dirty="0"/>
          </a:p>
        </p:txBody>
      </p:sp>
      <p:sp>
        <p:nvSpPr>
          <p:cNvPr id="16" name="テキスト ボックス 15">
            <a:extLst>
              <a:ext uri="{FF2B5EF4-FFF2-40B4-BE49-F238E27FC236}">
                <a16:creationId xmlns:a16="http://schemas.microsoft.com/office/drawing/2014/main" id="{546937C4-4C1D-83F1-13B8-D24D7C80048A}"/>
              </a:ext>
            </a:extLst>
          </p:cNvPr>
          <p:cNvSpPr txBox="1"/>
          <p:nvPr/>
        </p:nvSpPr>
        <p:spPr>
          <a:xfrm>
            <a:off x="7187434" y="3723466"/>
            <a:ext cx="1200970" cy="307777"/>
          </a:xfrm>
          <a:prstGeom prst="rect">
            <a:avLst/>
          </a:prstGeom>
          <a:noFill/>
        </p:spPr>
        <p:txBody>
          <a:bodyPr wrap="none" rtlCol="0">
            <a:spAutoFit/>
          </a:bodyPr>
          <a:lstStyle/>
          <a:p>
            <a:r>
              <a:rPr lang="en-US" altLang="ja-JP" sz="1400" b="1" dirty="0" err="1">
                <a:solidFill>
                  <a:srgbClr val="FF0000"/>
                </a:solidFill>
              </a:rPr>
              <a:t>SuperKEKB</a:t>
            </a:r>
            <a:endParaRPr lang="ja-JP" altLang="en-US" sz="1400" b="1" dirty="0">
              <a:solidFill>
                <a:srgbClr val="FF0000"/>
              </a:solidFill>
            </a:endParaRPr>
          </a:p>
        </p:txBody>
      </p:sp>
      <p:sp>
        <p:nvSpPr>
          <p:cNvPr id="17" name="テキスト ボックス 16">
            <a:extLst>
              <a:ext uri="{FF2B5EF4-FFF2-40B4-BE49-F238E27FC236}">
                <a16:creationId xmlns:a16="http://schemas.microsoft.com/office/drawing/2014/main" id="{A3537F3B-EFC1-7A22-6848-C5CEC185B88B}"/>
              </a:ext>
            </a:extLst>
          </p:cNvPr>
          <p:cNvSpPr txBox="1"/>
          <p:nvPr/>
        </p:nvSpPr>
        <p:spPr>
          <a:xfrm>
            <a:off x="7941659" y="4111495"/>
            <a:ext cx="580608" cy="245901"/>
          </a:xfrm>
          <a:prstGeom prst="rect">
            <a:avLst/>
          </a:prstGeom>
          <a:noFill/>
        </p:spPr>
        <p:txBody>
          <a:bodyPr wrap="none" rtlCol="0">
            <a:spAutoFit/>
          </a:bodyPr>
          <a:lstStyle/>
          <a:p>
            <a:r>
              <a:rPr lang="en-US" altLang="ja-JP" sz="998" dirty="0" err="1"/>
              <a:t>FCCee</a:t>
            </a:r>
            <a:endParaRPr lang="ja-JP" altLang="en-US" sz="998" dirty="0"/>
          </a:p>
        </p:txBody>
      </p:sp>
      <p:sp>
        <p:nvSpPr>
          <p:cNvPr id="18" name="テキスト ボックス 17">
            <a:extLst>
              <a:ext uri="{FF2B5EF4-FFF2-40B4-BE49-F238E27FC236}">
                <a16:creationId xmlns:a16="http://schemas.microsoft.com/office/drawing/2014/main" id="{7A7898D8-E978-9586-2FDB-DA8CDFC80975}"/>
              </a:ext>
            </a:extLst>
          </p:cNvPr>
          <p:cNvSpPr txBox="1"/>
          <p:nvPr/>
        </p:nvSpPr>
        <p:spPr>
          <a:xfrm>
            <a:off x="10152439" y="4645557"/>
            <a:ext cx="1552028" cy="338554"/>
          </a:xfrm>
          <a:prstGeom prst="rect">
            <a:avLst/>
          </a:prstGeom>
          <a:noFill/>
        </p:spPr>
        <p:txBody>
          <a:bodyPr wrap="none" rtlCol="0">
            <a:spAutoFit/>
          </a:bodyPr>
          <a:lstStyle/>
          <a:p>
            <a:r>
              <a:rPr lang="en-US" altLang="ja-JP" sz="1600" b="1" dirty="0">
                <a:solidFill>
                  <a:schemeClr val="accent2"/>
                </a:solidFill>
              </a:rPr>
              <a:t>ILC undulator</a:t>
            </a:r>
            <a:endParaRPr lang="ja-JP" altLang="en-US" sz="1600" b="1" dirty="0">
              <a:solidFill>
                <a:schemeClr val="accent2"/>
              </a:solidFill>
            </a:endParaRPr>
          </a:p>
        </p:txBody>
      </p:sp>
      <p:sp>
        <p:nvSpPr>
          <p:cNvPr id="19" name="テキスト ボックス 18">
            <a:extLst>
              <a:ext uri="{FF2B5EF4-FFF2-40B4-BE49-F238E27FC236}">
                <a16:creationId xmlns:a16="http://schemas.microsoft.com/office/drawing/2014/main" id="{33BB2873-C415-BCD0-AED5-EA416128377E}"/>
              </a:ext>
            </a:extLst>
          </p:cNvPr>
          <p:cNvSpPr txBox="1"/>
          <p:nvPr/>
        </p:nvSpPr>
        <p:spPr>
          <a:xfrm>
            <a:off x="9802024" y="2808419"/>
            <a:ext cx="471604" cy="245901"/>
          </a:xfrm>
          <a:prstGeom prst="rect">
            <a:avLst/>
          </a:prstGeom>
          <a:noFill/>
        </p:spPr>
        <p:txBody>
          <a:bodyPr wrap="none" rtlCol="0">
            <a:spAutoFit/>
          </a:bodyPr>
          <a:lstStyle/>
          <a:p>
            <a:r>
              <a:rPr lang="en-US" altLang="ja-JP" sz="998" dirty="0"/>
              <a:t>CLIC</a:t>
            </a:r>
            <a:endParaRPr lang="ja-JP" altLang="en-US" sz="998" dirty="0"/>
          </a:p>
        </p:txBody>
      </p:sp>
      <p:sp>
        <p:nvSpPr>
          <p:cNvPr id="20" name="テキスト ボックス 19">
            <a:extLst>
              <a:ext uri="{FF2B5EF4-FFF2-40B4-BE49-F238E27FC236}">
                <a16:creationId xmlns:a16="http://schemas.microsoft.com/office/drawing/2014/main" id="{28211BAE-FE7E-8C7E-2130-96FA8FB0E063}"/>
              </a:ext>
            </a:extLst>
          </p:cNvPr>
          <p:cNvSpPr txBox="1"/>
          <p:nvPr/>
        </p:nvSpPr>
        <p:spPr>
          <a:xfrm>
            <a:off x="7383408" y="4770257"/>
            <a:ext cx="521297" cy="245901"/>
          </a:xfrm>
          <a:prstGeom prst="rect">
            <a:avLst/>
          </a:prstGeom>
          <a:noFill/>
        </p:spPr>
        <p:txBody>
          <a:bodyPr wrap="none" rtlCol="0">
            <a:spAutoFit/>
          </a:bodyPr>
          <a:lstStyle/>
          <a:p>
            <a:r>
              <a:rPr lang="en-US" altLang="ja-JP" sz="998" dirty="0"/>
              <a:t>CEPC</a:t>
            </a:r>
            <a:endParaRPr lang="ja-JP" altLang="en-US" sz="998" dirty="0"/>
          </a:p>
        </p:txBody>
      </p:sp>
      <p:sp>
        <p:nvSpPr>
          <p:cNvPr id="21" name="テキスト ボックス 20">
            <a:extLst>
              <a:ext uri="{FF2B5EF4-FFF2-40B4-BE49-F238E27FC236}">
                <a16:creationId xmlns:a16="http://schemas.microsoft.com/office/drawing/2014/main" id="{BC7CABE3-42DC-9CB6-49C6-201633A5A8DA}"/>
              </a:ext>
            </a:extLst>
          </p:cNvPr>
          <p:cNvSpPr txBox="1"/>
          <p:nvPr/>
        </p:nvSpPr>
        <p:spPr>
          <a:xfrm>
            <a:off x="7388835" y="4910558"/>
            <a:ext cx="526106" cy="245901"/>
          </a:xfrm>
          <a:prstGeom prst="rect">
            <a:avLst/>
          </a:prstGeom>
          <a:noFill/>
        </p:spPr>
        <p:txBody>
          <a:bodyPr wrap="none" rtlCol="0">
            <a:spAutoFit/>
          </a:bodyPr>
          <a:lstStyle/>
          <a:p>
            <a:r>
              <a:rPr lang="en-US" altLang="ja-JP" sz="998" dirty="0"/>
              <a:t>KEKB</a:t>
            </a:r>
            <a:endParaRPr lang="ja-JP" altLang="en-US" sz="998" dirty="0"/>
          </a:p>
        </p:txBody>
      </p:sp>
      <p:sp>
        <p:nvSpPr>
          <p:cNvPr id="22" name="テキスト ボックス 21">
            <a:extLst>
              <a:ext uri="{FF2B5EF4-FFF2-40B4-BE49-F238E27FC236}">
                <a16:creationId xmlns:a16="http://schemas.microsoft.com/office/drawing/2014/main" id="{E079A079-7063-A0FC-DBE1-83D4423EAF11}"/>
              </a:ext>
            </a:extLst>
          </p:cNvPr>
          <p:cNvSpPr txBox="1"/>
          <p:nvPr/>
        </p:nvSpPr>
        <p:spPr>
          <a:xfrm>
            <a:off x="7122110" y="4441527"/>
            <a:ext cx="429926" cy="204030"/>
          </a:xfrm>
          <a:prstGeom prst="rect">
            <a:avLst/>
          </a:prstGeom>
          <a:noFill/>
        </p:spPr>
        <p:txBody>
          <a:bodyPr wrap="none" rtlCol="0">
            <a:spAutoFit/>
          </a:bodyPr>
          <a:lstStyle/>
          <a:p>
            <a:r>
              <a:rPr lang="en-US" altLang="ja-JP" sz="726" dirty="0"/>
              <a:t>BEPC</a:t>
            </a:r>
            <a:endParaRPr lang="ja-JP" altLang="en-US" sz="726" dirty="0"/>
          </a:p>
        </p:txBody>
      </p:sp>
      <p:sp>
        <p:nvSpPr>
          <p:cNvPr id="23" name="テキスト ボックス 22">
            <a:extLst>
              <a:ext uri="{FF2B5EF4-FFF2-40B4-BE49-F238E27FC236}">
                <a16:creationId xmlns:a16="http://schemas.microsoft.com/office/drawing/2014/main" id="{BC6EA9B2-75E1-15AE-63E4-6F5FFC1B5CDC}"/>
              </a:ext>
            </a:extLst>
          </p:cNvPr>
          <p:cNvSpPr txBox="1"/>
          <p:nvPr/>
        </p:nvSpPr>
        <p:spPr>
          <a:xfrm>
            <a:off x="7122110" y="4536841"/>
            <a:ext cx="497252" cy="204030"/>
          </a:xfrm>
          <a:prstGeom prst="rect">
            <a:avLst/>
          </a:prstGeom>
          <a:noFill/>
        </p:spPr>
        <p:txBody>
          <a:bodyPr wrap="none" rtlCol="0">
            <a:spAutoFit/>
          </a:bodyPr>
          <a:lstStyle/>
          <a:p>
            <a:r>
              <a:rPr lang="en-US" altLang="ja-JP" sz="726" dirty="0"/>
              <a:t>DAFNE</a:t>
            </a:r>
            <a:endParaRPr lang="ja-JP" altLang="en-US" sz="726" dirty="0"/>
          </a:p>
        </p:txBody>
      </p:sp>
      <p:sp>
        <p:nvSpPr>
          <p:cNvPr id="24" name="テキスト ボックス 23">
            <a:extLst>
              <a:ext uri="{FF2B5EF4-FFF2-40B4-BE49-F238E27FC236}">
                <a16:creationId xmlns:a16="http://schemas.microsoft.com/office/drawing/2014/main" id="{FE1E9E72-BE05-4C8E-6241-36DAF0D29DBC}"/>
              </a:ext>
            </a:extLst>
          </p:cNvPr>
          <p:cNvSpPr txBox="1"/>
          <p:nvPr/>
        </p:nvSpPr>
        <p:spPr>
          <a:xfrm>
            <a:off x="7122110" y="4638775"/>
            <a:ext cx="516488" cy="204030"/>
          </a:xfrm>
          <a:prstGeom prst="rect">
            <a:avLst/>
          </a:prstGeom>
          <a:noFill/>
        </p:spPr>
        <p:txBody>
          <a:bodyPr wrap="none" rtlCol="0">
            <a:spAutoFit/>
          </a:bodyPr>
          <a:lstStyle/>
          <a:p>
            <a:r>
              <a:rPr lang="en-US" altLang="ja-JP" sz="726" dirty="0"/>
              <a:t>VEPP-5</a:t>
            </a:r>
            <a:endParaRPr lang="ja-JP" altLang="en-US" sz="726" dirty="0"/>
          </a:p>
        </p:txBody>
      </p:sp>
      <p:cxnSp>
        <p:nvCxnSpPr>
          <p:cNvPr id="26" name="直線矢印コネクタ 25">
            <a:extLst>
              <a:ext uri="{FF2B5EF4-FFF2-40B4-BE49-F238E27FC236}">
                <a16:creationId xmlns:a16="http://schemas.microsoft.com/office/drawing/2014/main" id="{434AFE27-6DEF-1F8E-863E-8D046BBD90FA}"/>
              </a:ext>
            </a:extLst>
          </p:cNvPr>
          <p:cNvCxnSpPr>
            <a:cxnSpLocks/>
          </p:cNvCxnSpPr>
          <p:nvPr/>
        </p:nvCxnSpPr>
        <p:spPr>
          <a:xfrm flipV="1">
            <a:off x="7383408" y="1697904"/>
            <a:ext cx="3810493" cy="2524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C582CEAF-6B97-277F-C126-B10E43B74FB4}"/>
              </a:ext>
            </a:extLst>
          </p:cNvPr>
          <p:cNvSpPr txBox="1"/>
          <p:nvPr/>
        </p:nvSpPr>
        <p:spPr>
          <a:xfrm>
            <a:off x="7411729" y="6346400"/>
            <a:ext cx="3935693" cy="399468"/>
          </a:xfrm>
          <a:prstGeom prst="rect">
            <a:avLst/>
          </a:prstGeom>
          <a:noFill/>
        </p:spPr>
        <p:txBody>
          <a:bodyPr wrap="none" rtlCol="0">
            <a:spAutoFit/>
          </a:bodyPr>
          <a:lstStyle/>
          <a:p>
            <a:r>
              <a:rPr lang="en-US" altLang="ja-JP" sz="998" dirty="0"/>
              <a:t>*Since it’s not possible to evaluate Ne+/Ne for ILC(undulator), </a:t>
            </a:r>
          </a:p>
          <a:p>
            <a:r>
              <a:rPr lang="en-US" altLang="ja-JP" sz="998" dirty="0"/>
              <a:t>the value set to 0</a:t>
            </a:r>
            <a:endParaRPr lang="ja-JP" altLang="en-US" sz="998" dirty="0"/>
          </a:p>
        </p:txBody>
      </p:sp>
      <p:sp>
        <p:nvSpPr>
          <p:cNvPr id="25" name="コンテンツ プレースホルダー 2">
            <a:extLst>
              <a:ext uri="{FF2B5EF4-FFF2-40B4-BE49-F238E27FC236}">
                <a16:creationId xmlns:a16="http://schemas.microsoft.com/office/drawing/2014/main" id="{0A7027B7-7AA4-A9A5-FC89-5CE9FCFB10B9}"/>
              </a:ext>
            </a:extLst>
          </p:cNvPr>
          <p:cNvSpPr txBox="1">
            <a:spLocks/>
          </p:cNvSpPr>
          <p:nvPr/>
        </p:nvSpPr>
        <p:spPr>
          <a:xfrm>
            <a:off x="-64950" y="1109985"/>
            <a:ext cx="6190805" cy="32560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1800" dirty="0">
                <a:latin typeface="メイリオ" panose="020B0604030504040204" pitchFamily="50" charset="-128"/>
                <a:ea typeface="メイリオ" panose="020B0604030504040204" pitchFamily="50" charset="-128"/>
              </a:rPr>
              <a:t>Linear collider</a:t>
            </a:r>
            <a:r>
              <a:rPr lang="ja-JP" altLang="en-US" sz="1800" dirty="0">
                <a:latin typeface="メイリオ" panose="020B0604030504040204" pitchFamily="50" charset="-128"/>
                <a:ea typeface="メイリオ" panose="020B0604030504040204" pitchFamily="50" charset="-128"/>
              </a:rPr>
              <a:t>は</a:t>
            </a:r>
            <a:r>
              <a:rPr lang="en-US" altLang="ja-JP" sz="1800" dirty="0">
                <a:latin typeface="メイリオ" panose="020B0604030504040204" pitchFamily="50" charset="-128"/>
                <a:ea typeface="メイリオ" panose="020B0604030504040204" pitchFamily="50" charset="-128"/>
              </a:rPr>
              <a:t>Circular</a:t>
            </a:r>
            <a:r>
              <a:rPr lang="ja-JP" altLang="en-US" sz="1800" dirty="0">
                <a:latin typeface="メイリオ" panose="020B0604030504040204" pitchFamily="50" charset="-128"/>
                <a:ea typeface="メイリオ" panose="020B0604030504040204" pitchFamily="50" charset="-128"/>
              </a:rPr>
              <a:t>と比べて、粒子が一度しか衝突しないため、たくさんの粒子が必要</a:t>
            </a:r>
          </a:p>
          <a:p>
            <a:pPr marL="0" indent="0">
              <a:buNone/>
            </a:pPr>
            <a:r>
              <a:rPr lang="ja-JP" altLang="en-US" sz="1800" dirty="0">
                <a:latin typeface="メイリオ" panose="020B0604030504040204" pitchFamily="50" charset="-128"/>
                <a:ea typeface="メイリオ" panose="020B0604030504040204" pitchFamily="50" charset="-128"/>
              </a:rPr>
              <a:t>    過去唯一建設された</a:t>
            </a:r>
            <a:r>
              <a:rPr lang="en-US" altLang="ja-JP" sz="1800" dirty="0">
                <a:latin typeface="メイリオ" panose="020B0604030504040204" pitchFamily="50" charset="-128"/>
                <a:ea typeface="メイリオ" panose="020B0604030504040204" pitchFamily="50" charset="-128"/>
              </a:rPr>
              <a:t>Linear collider</a:t>
            </a:r>
            <a:r>
              <a:rPr lang="ja-JP" altLang="en-US" sz="1800" dirty="0">
                <a:latin typeface="メイリオ" panose="020B0604030504040204" pitchFamily="50" charset="-128"/>
                <a:ea typeface="メイリオ" panose="020B0604030504040204" pitchFamily="50" charset="-128"/>
              </a:rPr>
              <a:t>である</a:t>
            </a:r>
            <a:r>
              <a:rPr lang="en-US" altLang="ja-JP" sz="1800" dirty="0">
                <a:latin typeface="メイリオ" panose="020B0604030504040204" pitchFamily="50" charset="-128"/>
                <a:ea typeface="メイリオ" panose="020B0604030504040204" pitchFamily="50" charset="-128"/>
              </a:rPr>
              <a:t>SLC</a:t>
            </a:r>
          </a:p>
          <a:p>
            <a:pPr marL="0" indent="0">
              <a:buNone/>
            </a:pPr>
            <a:r>
              <a:rPr lang="en-US" altLang="ja-JP" sz="1800" dirty="0">
                <a:latin typeface="メイリオ" panose="020B0604030504040204" pitchFamily="50" charset="-128"/>
                <a:ea typeface="メイリオ" panose="020B0604030504040204" pitchFamily="50" charset="-128"/>
                <a:sym typeface="Wingdings" panose="05000000000000000000" pitchFamily="2" charset="2"/>
              </a:rPr>
              <a:t>    </a:t>
            </a:r>
            <a:r>
              <a:rPr lang="ja-JP" altLang="en-US" sz="1800" dirty="0">
                <a:latin typeface="メイリオ" panose="020B0604030504040204" pitchFamily="50" charset="-128"/>
                <a:ea typeface="メイリオ" panose="020B0604030504040204" pitchFamily="50" charset="-128"/>
              </a:rPr>
              <a:t>最も大強度の陽電子源。パワーでは未だ破られず。</a:t>
            </a:r>
          </a:p>
          <a:p>
            <a:r>
              <a:rPr lang="en-US" altLang="ja-JP" sz="1800" dirty="0">
                <a:latin typeface="メイリオ" panose="020B0604030504040204" pitchFamily="50" charset="-128"/>
                <a:ea typeface="メイリオ" panose="020B0604030504040204" pitchFamily="50" charset="-128"/>
              </a:rPr>
              <a:t>SLC</a:t>
            </a:r>
            <a:r>
              <a:rPr lang="ja-JP" altLang="en-US" sz="1800" dirty="0">
                <a:latin typeface="メイリオ" panose="020B0604030504040204" pitchFamily="50" charset="-128"/>
                <a:ea typeface="メイリオ" panose="020B0604030504040204" pitchFamily="50" charset="-128"/>
              </a:rPr>
              <a:t>との</a:t>
            </a:r>
            <a:r>
              <a:rPr lang="en-US" altLang="ja-JP" sz="1800" dirty="0">
                <a:latin typeface="メイリオ" panose="020B0604030504040204" pitchFamily="50" charset="-128"/>
                <a:ea typeface="メイリオ" panose="020B0604030504040204" pitchFamily="50" charset="-128"/>
              </a:rPr>
              <a:t>Luminosity ~x5000</a:t>
            </a:r>
            <a:r>
              <a:rPr lang="ja-JP" altLang="en-US" sz="1800" dirty="0">
                <a:latin typeface="メイリオ" panose="020B0604030504040204" pitchFamily="50" charset="-128"/>
                <a:ea typeface="メイリオ" panose="020B0604030504040204" pitchFamily="50" charset="-128"/>
              </a:rPr>
              <a:t>の差があり、主に</a:t>
            </a:r>
            <a:endParaRPr lang="en-US" altLang="ja-JP" sz="1800" dirty="0">
              <a:latin typeface="メイリオ" panose="020B0604030504040204" pitchFamily="50" charset="-128"/>
              <a:ea typeface="メイリオ" panose="020B0604030504040204" pitchFamily="50" charset="-128"/>
            </a:endParaRPr>
          </a:p>
          <a:p>
            <a:pPr lvl="1"/>
            <a:r>
              <a:rPr lang="ja-JP" altLang="en-US" sz="1800" b="1" dirty="0">
                <a:latin typeface="メイリオ" panose="020B0604030504040204" pitchFamily="50" charset="-128"/>
                <a:ea typeface="メイリオ" panose="020B0604030504040204" pitchFamily="50" charset="-128"/>
              </a:rPr>
              <a:t>バンチ数ｘ繰返しで </a:t>
            </a:r>
            <a:r>
              <a:rPr lang="en-US" altLang="ja-JP" sz="1800" b="1" dirty="0">
                <a:latin typeface="メイリオ" panose="020B0604030504040204" pitchFamily="50" charset="-128"/>
                <a:ea typeface="メイリオ" panose="020B0604030504040204" pitchFamily="50" charset="-128"/>
              </a:rPr>
              <a:t>~ x50 </a:t>
            </a:r>
            <a:r>
              <a:rPr lang="en-US" altLang="ja-JP" sz="1800" b="1"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1800" b="1"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粒子源開発</a:t>
            </a:r>
            <a:endParaRPr lang="en-US" altLang="ja-JP" sz="1800" b="1" dirty="0">
              <a:solidFill>
                <a:srgbClr val="FF0000"/>
              </a:solidFill>
              <a:latin typeface="メイリオ" panose="020B0604030504040204" pitchFamily="50" charset="-128"/>
              <a:ea typeface="メイリオ" panose="020B0604030504040204" pitchFamily="50" charset="-128"/>
            </a:endParaRPr>
          </a:p>
          <a:p>
            <a:pPr lvl="1"/>
            <a:r>
              <a:rPr lang="en-US" altLang="ja-JP" sz="1800" b="1" dirty="0">
                <a:latin typeface="メイリオ" panose="020B0604030504040204" pitchFamily="50" charset="-128"/>
                <a:ea typeface="メイリオ" panose="020B0604030504040204" pitchFamily="50" charset="-128"/>
              </a:rPr>
              <a:t>Vertical beam size ~ x80</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1800" b="1" dirty="0">
                <a:latin typeface="メイリオ" panose="020B0604030504040204" pitchFamily="50" charset="-128"/>
                <a:ea typeface="メイリオ" panose="020B0604030504040204" pitchFamily="50" charset="-128"/>
                <a:sym typeface="Wingdings" panose="05000000000000000000" pitchFamily="2" charset="2"/>
              </a:rPr>
              <a:t> </a:t>
            </a:r>
            <a:r>
              <a:rPr lang="ja-JP" altLang="en-US" sz="1800" b="1"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ナノビーム開発</a:t>
            </a:r>
            <a:endParaRPr lang="en-US" altLang="ja-JP" sz="1800" b="1" dirty="0">
              <a:solidFill>
                <a:srgbClr val="FF0000"/>
              </a:solidFill>
              <a:latin typeface="メイリオ" panose="020B0604030504040204" pitchFamily="50" charset="-128"/>
              <a:ea typeface="メイリオ" panose="020B0604030504040204" pitchFamily="50" charset="-128"/>
              <a:sym typeface="Wingdings" panose="05000000000000000000" pitchFamily="2" charset="2"/>
            </a:endParaRPr>
          </a:p>
          <a:p>
            <a:pPr marL="457200" lvl="1" indent="0">
              <a:buNone/>
            </a:pPr>
            <a:r>
              <a:rPr lang="ja-JP" altLang="en-US" sz="1800" dirty="0">
                <a:latin typeface="メイリオ" panose="020B0604030504040204" pitchFamily="50" charset="-128"/>
                <a:ea typeface="メイリオ" panose="020B0604030504040204" pitchFamily="50" charset="-128"/>
                <a:sym typeface="Wingdings" panose="05000000000000000000" pitchFamily="2" charset="2"/>
              </a:rPr>
              <a:t>これら</a:t>
            </a:r>
            <a:r>
              <a:rPr lang="en-US" altLang="ja-JP" sz="1800" dirty="0">
                <a:latin typeface="メイリオ" panose="020B0604030504040204" pitchFamily="50" charset="-128"/>
                <a:ea typeface="メイリオ" panose="020B0604030504040204" pitchFamily="50" charset="-128"/>
                <a:sym typeface="Wingdings" panose="05000000000000000000" pitchFamily="2" charset="2"/>
              </a:rPr>
              <a:t>2</a:t>
            </a:r>
            <a:r>
              <a:rPr lang="ja-JP" altLang="en-US" sz="1800" dirty="0">
                <a:latin typeface="メイリオ" panose="020B0604030504040204" pitchFamily="50" charset="-128"/>
                <a:ea typeface="メイリオ" panose="020B0604030504040204" pitchFamily="50" charset="-128"/>
                <a:sym typeface="Wingdings" panose="05000000000000000000" pitchFamily="2" charset="2"/>
              </a:rPr>
              <a:t>つが必要。</a:t>
            </a:r>
            <a:endParaRPr lang="en-US" altLang="ja-JP" sz="1800" dirty="0">
              <a:latin typeface="メイリオ" panose="020B0604030504040204" pitchFamily="50" charset="-128"/>
              <a:ea typeface="メイリオ" panose="020B0604030504040204" pitchFamily="50" charset="-128"/>
              <a:sym typeface="Wingdings" panose="05000000000000000000" pitchFamily="2" charset="2"/>
            </a:endParaRPr>
          </a:p>
        </p:txBody>
      </p:sp>
      <p:cxnSp>
        <p:nvCxnSpPr>
          <p:cNvPr id="28" name="直線コネクタ 27">
            <a:extLst>
              <a:ext uri="{FF2B5EF4-FFF2-40B4-BE49-F238E27FC236}">
                <a16:creationId xmlns:a16="http://schemas.microsoft.com/office/drawing/2014/main" id="{66D0AAE2-7015-F5B4-3E04-450B91BBA7C4}"/>
              </a:ext>
            </a:extLst>
          </p:cNvPr>
          <p:cNvCxnSpPr>
            <a:cxnSpLocks/>
          </p:cNvCxnSpPr>
          <p:nvPr/>
        </p:nvCxnSpPr>
        <p:spPr>
          <a:xfrm>
            <a:off x="8819529" y="5016158"/>
            <a:ext cx="42832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29" name="図 28">
            <a:extLst>
              <a:ext uri="{FF2B5EF4-FFF2-40B4-BE49-F238E27FC236}">
                <a16:creationId xmlns:a16="http://schemas.microsoft.com/office/drawing/2014/main" id="{D04054ED-FC74-27D8-5096-4BF01555FEBD}"/>
              </a:ext>
            </a:extLst>
          </p:cNvPr>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1168942" y="3787887"/>
            <a:ext cx="3308138" cy="1054918"/>
          </a:xfrm>
          <a:prstGeom prst="rect">
            <a:avLst/>
          </a:prstGeom>
        </p:spPr>
      </p:pic>
      <p:sp>
        <p:nvSpPr>
          <p:cNvPr id="33" name="テキスト ボックス 32">
            <a:extLst>
              <a:ext uri="{FF2B5EF4-FFF2-40B4-BE49-F238E27FC236}">
                <a16:creationId xmlns:a16="http://schemas.microsoft.com/office/drawing/2014/main" id="{0D351563-DD9B-574B-E317-537783396F01}"/>
              </a:ext>
            </a:extLst>
          </p:cNvPr>
          <p:cNvSpPr txBox="1"/>
          <p:nvPr/>
        </p:nvSpPr>
        <p:spPr>
          <a:xfrm>
            <a:off x="631095" y="4939465"/>
            <a:ext cx="4798714" cy="1477328"/>
          </a:xfrm>
          <a:prstGeom prst="rect">
            <a:avLst/>
          </a:prstGeom>
          <a:noFill/>
        </p:spPr>
        <p:txBody>
          <a:bodyPr wrap="square">
            <a:spAutoFit/>
          </a:bodyPr>
          <a:lstStyle/>
          <a:p>
            <a:r>
              <a:rPr lang="ja-JP" altLang="en-US" sz="1800" dirty="0">
                <a:latin typeface="メイリオ" panose="020B0604030504040204" pitchFamily="50" charset="-128"/>
                <a:ea typeface="メイリオ" panose="020B0604030504040204" pitchFamily="50" charset="-128"/>
              </a:rPr>
              <a:t>陽電子開発としては、</a:t>
            </a:r>
            <a:endParaRPr lang="en-US" altLang="ja-JP" sz="1800" dirty="0">
              <a:latin typeface="メイリオ" panose="020B0604030504040204" pitchFamily="50" charset="-128"/>
              <a:ea typeface="メイリオ" panose="020B0604030504040204" pitchFamily="50" charset="-128"/>
            </a:endParaRPr>
          </a:p>
          <a:p>
            <a:r>
              <a:rPr lang="ja-JP" altLang="en-US" sz="1800" b="1" dirty="0">
                <a:latin typeface="メイリオ" panose="020B0604030504040204" pitchFamily="50" charset="-128"/>
                <a:ea typeface="メイリオ" panose="020B0604030504040204" pitchFamily="50" charset="-128"/>
              </a:rPr>
              <a:t>現在、世界最大の陽電子源である</a:t>
            </a:r>
            <a:r>
              <a:rPr lang="en-US" altLang="ja-JP" sz="1800" b="1" dirty="0">
                <a:latin typeface="メイリオ" panose="020B0604030504040204" pitchFamily="50" charset="-128"/>
                <a:ea typeface="メイリオ" panose="020B0604030504040204" pitchFamily="50" charset="-128"/>
              </a:rPr>
              <a:t>Super KEKB</a:t>
            </a:r>
            <a:r>
              <a:rPr lang="ja-JP" altLang="en-US" sz="1800" dirty="0">
                <a:latin typeface="メイリオ" panose="020B0604030504040204" pitchFamily="50" charset="-128"/>
                <a:ea typeface="メイリオ" panose="020B0604030504040204" pitchFamily="50" charset="-128"/>
              </a:rPr>
              <a:t>での粒子生成の経験を活かし、 開発を行う</a:t>
            </a:r>
            <a:r>
              <a:rPr lang="ja-JP" altLang="en-US" dirty="0">
                <a:latin typeface="メイリオ" panose="020B0604030504040204" pitchFamily="50" charset="-128"/>
                <a:ea typeface="メイリオ" panose="020B0604030504040204" pitchFamily="50" charset="-128"/>
              </a:rPr>
              <a:t>（後述）</a:t>
            </a:r>
            <a:r>
              <a:rPr lang="ja-JP" altLang="en-US" sz="1800" dirty="0">
                <a:latin typeface="メイリオ" panose="020B0604030504040204" pitchFamily="50" charset="-128"/>
                <a:ea typeface="メイリオ" panose="020B0604030504040204" pitchFamily="50" charset="-128"/>
              </a:rPr>
              <a:t>が、さらに</a:t>
            </a:r>
            <a:r>
              <a:rPr lang="en-US" altLang="ja-JP" dirty="0">
                <a:latin typeface="メイリオ" panose="020B0604030504040204" pitchFamily="50" charset="-128"/>
                <a:ea typeface="メイリオ" panose="020B0604030504040204" pitchFamily="50" charset="-128"/>
              </a:rPr>
              <a:t>Super KEKB</a:t>
            </a:r>
            <a:r>
              <a:rPr lang="ja-JP" altLang="en-US" dirty="0">
                <a:latin typeface="メイリオ" panose="020B0604030504040204" pitchFamily="50" charset="-128"/>
                <a:ea typeface="メイリオ" panose="020B0604030504040204" pitchFamily="50" charset="-128"/>
              </a:rPr>
              <a:t>よりも効率の良い陽電子源の開発が必要。</a:t>
            </a:r>
            <a:endParaRPr lang="en-US" altLang="ja-JP" sz="1800" dirty="0">
              <a:latin typeface="メイリオ" panose="020B0604030504040204" pitchFamily="50" charset="-128"/>
              <a:ea typeface="メイリオ" panose="020B0604030504040204" pitchFamily="50" charset="-128"/>
            </a:endParaRPr>
          </a:p>
        </p:txBody>
      </p:sp>
      <p:cxnSp>
        <p:nvCxnSpPr>
          <p:cNvPr id="35" name="直線コネクタ 34">
            <a:extLst>
              <a:ext uri="{FF2B5EF4-FFF2-40B4-BE49-F238E27FC236}">
                <a16:creationId xmlns:a16="http://schemas.microsoft.com/office/drawing/2014/main" id="{92821F85-94BE-BE4F-A7E3-67357DF4883A}"/>
              </a:ext>
            </a:extLst>
          </p:cNvPr>
          <p:cNvCxnSpPr/>
          <p:nvPr/>
        </p:nvCxnSpPr>
        <p:spPr>
          <a:xfrm>
            <a:off x="2092134" y="4222464"/>
            <a:ext cx="100584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F24BCE27-A693-CEA2-6708-83EBA01C860A}"/>
              </a:ext>
            </a:extLst>
          </p:cNvPr>
          <p:cNvCxnSpPr>
            <a:cxnSpLocks/>
          </p:cNvCxnSpPr>
          <p:nvPr/>
        </p:nvCxnSpPr>
        <p:spPr>
          <a:xfrm>
            <a:off x="3097978" y="4861569"/>
            <a:ext cx="59772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3" name="図 2">
            <a:extLst>
              <a:ext uri="{FF2B5EF4-FFF2-40B4-BE49-F238E27FC236}">
                <a16:creationId xmlns:a16="http://schemas.microsoft.com/office/drawing/2014/main" id="{051BC2EC-7C81-54DA-9608-6900EEF5CE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97552" y="1692409"/>
            <a:ext cx="1716974" cy="1086038"/>
          </a:xfrm>
          <a:prstGeom prst="rect">
            <a:avLst/>
          </a:prstGeom>
        </p:spPr>
      </p:pic>
      <p:cxnSp>
        <p:nvCxnSpPr>
          <p:cNvPr id="4" name="直線矢印コネクタ 3">
            <a:extLst>
              <a:ext uri="{FF2B5EF4-FFF2-40B4-BE49-F238E27FC236}">
                <a16:creationId xmlns:a16="http://schemas.microsoft.com/office/drawing/2014/main" id="{0746CDBE-304F-6FD6-2997-CD856C34F1A0}"/>
              </a:ext>
            </a:extLst>
          </p:cNvPr>
          <p:cNvCxnSpPr>
            <a:cxnSpLocks/>
          </p:cNvCxnSpPr>
          <p:nvPr/>
        </p:nvCxnSpPr>
        <p:spPr>
          <a:xfrm flipH="1">
            <a:off x="7445151" y="2786106"/>
            <a:ext cx="580608" cy="1180247"/>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5" name="テキスト ボックス 4">
            <a:extLst>
              <a:ext uri="{FF2B5EF4-FFF2-40B4-BE49-F238E27FC236}">
                <a16:creationId xmlns:a16="http://schemas.microsoft.com/office/drawing/2014/main" id="{2B42578C-053F-9C5D-A656-56E2C8EF3E28}"/>
              </a:ext>
            </a:extLst>
          </p:cNvPr>
          <p:cNvSpPr txBox="1"/>
          <p:nvPr/>
        </p:nvSpPr>
        <p:spPr>
          <a:xfrm>
            <a:off x="631095" y="6437436"/>
            <a:ext cx="5724644" cy="369332"/>
          </a:xfrm>
          <a:prstGeom prst="rect">
            <a:avLst/>
          </a:prstGeom>
          <a:solidFill>
            <a:schemeClr val="bg1"/>
          </a:solidFill>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固定ターゲットから熱負荷が少ない</a:t>
            </a:r>
            <a:r>
              <a:rPr kumimoji="1" lang="ja-JP" altLang="en-US" b="1" dirty="0">
                <a:solidFill>
                  <a:srgbClr val="FF0000"/>
                </a:solidFill>
                <a:latin typeface="メイリオ" panose="020B0604030504040204" pitchFamily="50" charset="-128"/>
                <a:ea typeface="メイリオ" panose="020B0604030504040204" pitchFamily="50" charset="-128"/>
              </a:rPr>
              <a:t>回転ターゲットへ</a:t>
            </a:r>
          </a:p>
        </p:txBody>
      </p:sp>
      <p:sp>
        <p:nvSpPr>
          <p:cNvPr id="27" name="フッター プレースホルダー 26">
            <a:extLst>
              <a:ext uri="{FF2B5EF4-FFF2-40B4-BE49-F238E27FC236}">
                <a16:creationId xmlns:a16="http://schemas.microsoft.com/office/drawing/2014/main" id="{72541C7D-9AA4-9A47-37BF-B906ED914997}"/>
              </a:ext>
            </a:extLst>
          </p:cNvPr>
          <p:cNvSpPr>
            <a:spLocks noGrp="1"/>
          </p:cNvSpPr>
          <p:nvPr>
            <p:ph type="ftr" sz="quarter" idx="15"/>
          </p:nvPr>
        </p:nvSpPr>
        <p:spPr/>
        <p:txBody>
          <a:bodyPr/>
          <a:lstStyle/>
          <a:p>
            <a:r>
              <a:rPr lang="ja-JP" altLang="en-US"/>
              <a:t>筑波大学　</a:t>
            </a:r>
            <a:r>
              <a:rPr lang="en-US" altLang="ja-JP"/>
              <a:t>ILC</a:t>
            </a:r>
            <a:r>
              <a:rPr lang="ja-JP" altLang="en-US"/>
              <a:t>セミナー </a:t>
            </a:r>
            <a:r>
              <a:rPr lang="en-US" altLang="ja-JP"/>
              <a:t>(2025.Oct.9)</a:t>
            </a:r>
            <a:endParaRPr lang="en-US" altLang="en-US" dirty="0"/>
          </a:p>
        </p:txBody>
      </p:sp>
    </p:spTree>
    <p:extLst>
      <p:ext uri="{BB962C8B-B14F-4D97-AF65-F5344CB8AC3E}">
        <p14:creationId xmlns:p14="http://schemas.microsoft.com/office/powerpoint/2010/main" val="613480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7187A861-1CBF-C27E-7BB7-5654C9895593}"/>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24</a:t>
            </a:fld>
            <a:endParaRPr kumimoji="1" lang="ja-JP" altLang="en-US"/>
          </a:p>
        </p:txBody>
      </p:sp>
      <p:sp>
        <p:nvSpPr>
          <p:cNvPr id="3" name="コンテンツ プレースホルダー 23">
            <a:extLst>
              <a:ext uri="{FF2B5EF4-FFF2-40B4-BE49-F238E27FC236}">
                <a16:creationId xmlns:a16="http://schemas.microsoft.com/office/drawing/2014/main" id="{55786170-77B5-DDDA-F5DC-5FC40EF79913}"/>
              </a:ext>
            </a:extLst>
          </p:cNvPr>
          <p:cNvSpPr>
            <a:spLocks noGrp="1"/>
          </p:cNvSpPr>
          <p:nvPr>
            <p:ph idx="4294967295"/>
          </p:nvPr>
        </p:nvSpPr>
        <p:spPr>
          <a:xfrm>
            <a:off x="370152" y="4450062"/>
            <a:ext cx="5024367" cy="1863725"/>
          </a:xfrm>
          <a:solidFill>
            <a:schemeClr val="accent6">
              <a:lumMod val="20000"/>
              <a:lumOff val="80000"/>
              <a:alpha val="78435"/>
            </a:schemeClr>
          </a:solidFill>
          <a:ln>
            <a:solidFill>
              <a:srgbClr val="00B050"/>
            </a:solidFill>
          </a:ln>
        </p:spPr>
        <p:txBody>
          <a:bodyPr>
            <a:noAutofit/>
          </a:bodyPr>
          <a:lstStyle/>
          <a:p>
            <a:pPr>
              <a:defRPr/>
            </a:pPr>
            <a:r>
              <a:rPr lang="ja-JP" altLang="en-US" sz="1800" dirty="0">
                <a:solidFill>
                  <a:prstClr val="black"/>
                </a:solidFill>
                <a:latin typeface="メイリオ" panose="020B0604030504040204" pitchFamily="50" charset="-128"/>
                <a:ea typeface="メイリオ" panose="020B0604030504040204" pitchFamily="50" charset="-128"/>
              </a:rPr>
              <a:t>電子駆動型は、</a:t>
            </a:r>
            <a:r>
              <a:rPr lang="en-US" altLang="ja-JP" sz="1800" dirty="0">
                <a:solidFill>
                  <a:prstClr val="black"/>
                </a:solidFill>
                <a:latin typeface="メイリオ" panose="020B0604030504040204" pitchFamily="50" charset="-128"/>
                <a:ea typeface="メイリオ" panose="020B0604030504040204" pitchFamily="50" charset="-128"/>
              </a:rPr>
              <a:t>KEKB</a:t>
            </a:r>
            <a:r>
              <a:rPr lang="ja-JP" altLang="en-US" sz="1800" dirty="0">
                <a:solidFill>
                  <a:prstClr val="black"/>
                </a:solidFill>
                <a:latin typeface="メイリオ" panose="020B0604030504040204" pitchFamily="50" charset="-128"/>
                <a:ea typeface="メイリオ" panose="020B0604030504040204" pitchFamily="50" charset="-128"/>
              </a:rPr>
              <a:t>や</a:t>
            </a:r>
            <a:r>
              <a:rPr lang="en-US" altLang="ja-JP" sz="1800" dirty="0" err="1">
                <a:solidFill>
                  <a:prstClr val="black"/>
                </a:solidFill>
                <a:latin typeface="メイリオ" panose="020B0604030504040204" pitchFamily="50" charset="-128"/>
                <a:ea typeface="メイリオ" panose="020B0604030504040204" pitchFamily="50" charset="-128"/>
              </a:rPr>
              <a:t>SuperKEKB</a:t>
            </a:r>
            <a:r>
              <a:rPr lang="ja-JP" altLang="en-US" sz="1800" dirty="0">
                <a:solidFill>
                  <a:prstClr val="black"/>
                </a:solidFill>
                <a:latin typeface="メイリオ" panose="020B0604030504040204" pitchFamily="50" charset="-128"/>
                <a:ea typeface="メイリオ" panose="020B0604030504040204" pitchFamily="50" charset="-128"/>
              </a:rPr>
              <a:t>陽電子源で</a:t>
            </a:r>
            <a:r>
              <a:rPr lang="ja-JP" altLang="en-US" sz="1800" b="1" dirty="0">
                <a:solidFill>
                  <a:srgbClr val="0000FF"/>
                </a:solidFill>
                <a:latin typeface="メイリオ" panose="020B0604030504040204" pitchFamily="50" charset="-128"/>
                <a:ea typeface="メイリオ" panose="020B0604030504040204" pitchFamily="50" charset="-128"/>
              </a:rPr>
              <a:t>実績のある方式</a:t>
            </a:r>
            <a:r>
              <a:rPr lang="ja-JP" altLang="en-US" sz="1800" dirty="0">
                <a:solidFill>
                  <a:prstClr val="black"/>
                </a:solidFill>
                <a:latin typeface="メイリオ" panose="020B0604030504040204" pitchFamily="50" charset="-128"/>
                <a:ea typeface="メイリオ" panose="020B0604030504040204" pitchFamily="50" charset="-128"/>
              </a:rPr>
              <a:t>。</a:t>
            </a:r>
            <a:endParaRPr lang="en-US" altLang="ja-JP" sz="1800" dirty="0">
              <a:solidFill>
                <a:prstClr val="black"/>
              </a:solidFill>
              <a:latin typeface="メイリオ" panose="020B0604030504040204" pitchFamily="50" charset="-128"/>
              <a:ea typeface="メイリオ" panose="020B0604030504040204" pitchFamily="50" charset="-128"/>
            </a:endParaRPr>
          </a:p>
          <a:p>
            <a:pPr>
              <a:defRPr/>
            </a:pPr>
            <a:r>
              <a:rPr lang="en-US" altLang="ja-JP" sz="1800" dirty="0" err="1">
                <a:solidFill>
                  <a:prstClr val="black"/>
                </a:solidFill>
                <a:latin typeface="メイリオ" panose="020B0604030504040204" pitchFamily="50" charset="-128"/>
                <a:ea typeface="メイリオ" panose="020B0604030504040204" pitchFamily="50" charset="-128"/>
              </a:rPr>
              <a:t>SuperKEKB</a:t>
            </a:r>
            <a:r>
              <a:rPr lang="ja-JP" altLang="en-US" sz="1800" dirty="0">
                <a:solidFill>
                  <a:prstClr val="black"/>
                </a:solidFill>
                <a:latin typeface="メイリオ" panose="020B0604030504040204" pitchFamily="50" charset="-128"/>
                <a:ea typeface="メイリオ" panose="020B0604030504040204" pitchFamily="50" charset="-128"/>
              </a:rPr>
              <a:t>は現在稼働する世界最大の陽電子源を持つ。</a:t>
            </a:r>
            <a:endParaRPr lang="en-US" altLang="ja-JP" sz="1800" dirty="0">
              <a:solidFill>
                <a:prstClr val="black"/>
              </a:solidFill>
              <a:latin typeface="メイリオ" panose="020B0604030504040204" pitchFamily="50" charset="-128"/>
              <a:ea typeface="メイリオ" panose="020B0604030504040204" pitchFamily="50" charset="-128"/>
            </a:endParaRPr>
          </a:p>
          <a:p>
            <a:pPr>
              <a:defRPr/>
            </a:pPr>
            <a:r>
              <a:rPr lang="ja-JP" altLang="en-US" sz="1800" dirty="0">
                <a:solidFill>
                  <a:prstClr val="black"/>
                </a:solidFill>
                <a:latin typeface="メイリオ" panose="020B0604030504040204" pitchFamily="50" charset="-128"/>
                <a:ea typeface="メイリオ" panose="020B0604030504040204" pitchFamily="50" charset="-128"/>
              </a:rPr>
              <a:t>詳細設計を進め重要部品の評価を進める。</a:t>
            </a:r>
            <a:endParaRPr lang="en-US" altLang="ja-JP" sz="1800" dirty="0">
              <a:solidFill>
                <a:prstClr val="black"/>
              </a:solidFill>
              <a:latin typeface="メイリオ" panose="020B0604030504040204" pitchFamily="50" charset="-128"/>
              <a:ea typeface="メイリオ" panose="020B0604030504040204" pitchFamily="50" charset="-128"/>
            </a:endParaRPr>
          </a:p>
          <a:p>
            <a:pPr>
              <a:defRPr/>
            </a:pPr>
            <a:endParaRPr lang="en-US" altLang="ja-JP" sz="1800" dirty="0">
              <a:solidFill>
                <a:prstClr val="black"/>
              </a:solidFill>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96E5AFCE-5B3E-0176-1A48-926B8BC26C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35287" y="5370351"/>
            <a:ext cx="4005288" cy="1062212"/>
          </a:xfrm>
          <a:prstGeom prst="rect">
            <a:avLst/>
          </a:prstGeom>
          <a:ln>
            <a:solidFill>
              <a:schemeClr val="bg1">
                <a:lumMod val="65000"/>
              </a:schemeClr>
            </a:solidFill>
          </a:ln>
        </p:spPr>
      </p:pic>
      <p:pic>
        <p:nvPicPr>
          <p:cNvPr id="10" name="図 9">
            <a:extLst>
              <a:ext uri="{FF2B5EF4-FFF2-40B4-BE49-F238E27FC236}">
                <a16:creationId xmlns:a16="http://schemas.microsoft.com/office/drawing/2014/main" id="{4E9A38C6-D848-985E-65F2-E7583CE3E2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65342" y="2935855"/>
            <a:ext cx="5024367" cy="2185188"/>
          </a:xfrm>
          <a:prstGeom prst="rect">
            <a:avLst/>
          </a:prstGeom>
        </p:spPr>
      </p:pic>
      <p:pic>
        <p:nvPicPr>
          <p:cNvPr id="8" name="図 7">
            <a:extLst>
              <a:ext uri="{FF2B5EF4-FFF2-40B4-BE49-F238E27FC236}">
                <a16:creationId xmlns:a16="http://schemas.microsoft.com/office/drawing/2014/main" id="{F31BA545-8A3A-6A09-2329-641336D2137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98226" y="562711"/>
            <a:ext cx="2265013" cy="2285983"/>
          </a:xfrm>
          <a:prstGeom prst="rect">
            <a:avLst/>
          </a:prstGeom>
        </p:spPr>
      </p:pic>
      <p:pic>
        <p:nvPicPr>
          <p:cNvPr id="11" name="図 10">
            <a:extLst>
              <a:ext uri="{FF2B5EF4-FFF2-40B4-BE49-F238E27FC236}">
                <a16:creationId xmlns:a16="http://schemas.microsoft.com/office/drawing/2014/main" id="{72FDD784-0370-97F4-28C7-484F87F971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04023" y="654131"/>
            <a:ext cx="3213154" cy="2032417"/>
          </a:xfrm>
          <a:prstGeom prst="rect">
            <a:avLst/>
          </a:prstGeom>
        </p:spPr>
      </p:pic>
      <p:pic>
        <p:nvPicPr>
          <p:cNvPr id="23" name="図 22">
            <a:extLst>
              <a:ext uri="{FF2B5EF4-FFF2-40B4-BE49-F238E27FC236}">
                <a16:creationId xmlns:a16="http://schemas.microsoft.com/office/drawing/2014/main" id="{192295BB-BA4E-D02A-E669-EB780FE0FE3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28311" y="2039021"/>
            <a:ext cx="1534297" cy="809673"/>
          </a:xfrm>
          <a:prstGeom prst="rect">
            <a:avLst/>
          </a:prstGeom>
          <a:ln>
            <a:solidFill>
              <a:schemeClr val="bg1"/>
            </a:solidFill>
          </a:ln>
        </p:spPr>
      </p:pic>
      <p:cxnSp>
        <p:nvCxnSpPr>
          <p:cNvPr id="26" name="直線矢印コネクタ 25">
            <a:extLst>
              <a:ext uri="{FF2B5EF4-FFF2-40B4-BE49-F238E27FC236}">
                <a16:creationId xmlns:a16="http://schemas.microsoft.com/office/drawing/2014/main" id="{3B04B9BC-E236-63C3-5B5F-7531374C4B27}"/>
              </a:ext>
            </a:extLst>
          </p:cNvPr>
          <p:cNvCxnSpPr>
            <a:cxnSpLocks/>
          </p:cNvCxnSpPr>
          <p:nvPr/>
        </p:nvCxnSpPr>
        <p:spPr>
          <a:xfrm flipV="1">
            <a:off x="6172126" y="1696401"/>
            <a:ext cx="1485546" cy="471447"/>
          </a:xfrm>
          <a:prstGeom prst="straightConnector1">
            <a:avLst/>
          </a:prstGeom>
          <a:ln>
            <a:solidFill>
              <a:srgbClr val="FFC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FEAB51DD-C386-8658-A37A-CF3D3A7CAA1F}"/>
              </a:ext>
            </a:extLst>
          </p:cNvPr>
          <p:cNvCxnSpPr>
            <a:cxnSpLocks/>
            <a:stCxn id="23" idx="1"/>
          </p:cNvCxnSpPr>
          <p:nvPr/>
        </p:nvCxnSpPr>
        <p:spPr>
          <a:xfrm flipH="1" flipV="1">
            <a:off x="7822058" y="1696401"/>
            <a:ext cx="1306252" cy="747457"/>
          </a:xfrm>
          <a:prstGeom prst="straightConnector1">
            <a:avLst/>
          </a:prstGeom>
          <a:ln>
            <a:solidFill>
              <a:srgbClr val="FFFF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F7E425AD-4D3B-96D6-E2AA-1C4F2BA9A92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602293" y="680193"/>
            <a:ext cx="2795875" cy="2296815"/>
          </a:xfrm>
          <a:prstGeom prst="rect">
            <a:avLst/>
          </a:prstGeom>
          <a:ln>
            <a:solidFill>
              <a:schemeClr val="bg1"/>
            </a:solidFill>
          </a:ln>
        </p:spPr>
      </p:pic>
      <p:sp>
        <p:nvSpPr>
          <p:cNvPr id="7" name="下矢印 6">
            <a:extLst>
              <a:ext uri="{FF2B5EF4-FFF2-40B4-BE49-F238E27FC236}">
                <a16:creationId xmlns:a16="http://schemas.microsoft.com/office/drawing/2014/main" id="{67111E0C-578C-660F-0E81-9A3B6D17BA7A}"/>
              </a:ext>
            </a:extLst>
          </p:cNvPr>
          <p:cNvSpPr/>
          <p:nvPr/>
        </p:nvSpPr>
        <p:spPr>
          <a:xfrm>
            <a:off x="7004023" y="4941272"/>
            <a:ext cx="234632" cy="440653"/>
          </a:xfrm>
          <a:prstGeom prst="downArrow">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1399CB44-09FD-0BC8-1F29-AB1AC8DEED79}"/>
              </a:ext>
            </a:extLst>
          </p:cNvPr>
          <p:cNvSpPr txBox="1"/>
          <p:nvPr/>
        </p:nvSpPr>
        <p:spPr>
          <a:xfrm>
            <a:off x="199356" y="3098001"/>
            <a:ext cx="5195164" cy="1200329"/>
          </a:xfrm>
          <a:prstGeom prst="rect">
            <a:avLst/>
          </a:prstGeom>
          <a:solidFill>
            <a:schemeClr val="accent5">
              <a:lumMod val="20000"/>
              <a:lumOff val="80000"/>
            </a:schemeClr>
          </a:solidFill>
        </p:spPr>
        <p:txBody>
          <a:bodyPr wrap="square" rtlCol="0">
            <a:spAutoFit/>
          </a:bodyPr>
          <a:lstStyle/>
          <a:p>
            <a:r>
              <a:rPr lang="ja-JP" altLang="en-US" dirty="0">
                <a:latin typeface="メイリオ" panose="020B0604030504040204" pitchFamily="50" charset="-128"/>
                <a:ea typeface="メイリオ" panose="020B0604030504040204" pitchFamily="50" charset="-128"/>
              </a:rPr>
              <a:t>陽電子は</a:t>
            </a:r>
            <a:r>
              <a:rPr lang="ja-JP" altLang="en-US" b="1" dirty="0">
                <a:solidFill>
                  <a:srgbClr val="0000FF"/>
                </a:solidFill>
                <a:latin typeface="メイリオ" panose="020B0604030504040204" pitchFamily="50" charset="-128"/>
                <a:ea typeface="メイリオ" panose="020B0604030504040204" pitchFamily="50" charset="-128"/>
              </a:rPr>
              <a:t>人工的に作る</a:t>
            </a:r>
            <a:r>
              <a:rPr lang="ja-JP" altLang="en-US" dirty="0">
                <a:latin typeface="メイリオ" panose="020B0604030504040204" pitchFamily="50" charset="-128"/>
                <a:ea typeface="メイリオ" panose="020B0604030504040204" pitchFamily="50" charset="-128"/>
              </a:rPr>
              <a:t>必要があり、</a:t>
            </a:r>
            <a:r>
              <a:rPr lang="ja-JP" altLang="en-US" dirty="0">
                <a:solidFill>
                  <a:srgbClr val="0000FF"/>
                </a:solidFill>
                <a:latin typeface="メイリオ" panose="020B0604030504040204" pitchFamily="50" charset="-128"/>
                <a:ea typeface="メイリオ" panose="020B0604030504040204" pitchFamily="50" charset="-128"/>
              </a:rPr>
              <a:t>ターゲット</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WPP-8</a:t>
            </a:r>
            <a:r>
              <a:rPr lang="ja-JP" altLang="en-US" dirty="0">
                <a:latin typeface="メイリオ" panose="020B0604030504040204" pitchFamily="50" charset="-128"/>
                <a:ea typeface="メイリオ" panose="020B0604030504040204" pitchFamily="50" charset="-128"/>
              </a:rPr>
              <a:t>）、磁気収束（</a:t>
            </a:r>
            <a:r>
              <a:rPr lang="ja-JP" altLang="en-US" dirty="0">
                <a:solidFill>
                  <a:srgbClr val="0000FF"/>
                </a:solidFill>
                <a:latin typeface="メイリオ" panose="020B0604030504040204" pitchFamily="50" charset="-128"/>
                <a:ea typeface="メイリオ" panose="020B0604030504040204" pitchFamily="50" charset="-128"/>
              </a:rPr>
              <a:t>フラックスコンセントレータ</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WPP-9</a:t>
            </a:r>
            <a:r>
              <a:rPr lang="ja-JP" altLang="en-US" dirty="0">
                <a:latin typeface="メイリオ" panose="020B0604030504040204" pitchFamily="50" charset="-128"/>
                <a:ea typeface="メイリオ" panose="020B0604030504040204" pitchFamily="50" charset="-128"/>
              </a:rPr>
              <a:t>） 、陽電子捕獲</a:t>
            </a:r>
            <a:r>
              <a:rPr lang="ja-JP" altLang="en-US" dirty="0">
                <a:solidFill>
                  <a:srgbClr val="0000FF"/>
                </a:solidFill>
                <a:latin typeface="メイリオ" panose="020B0604030504040204" pitchFamily="50" charset="-128"/>
                <a:ea typeface="メイリオ" panose="020B0604030504040204" pitchFamily="50" charset="-128"/>
              </a:rPr>
              <a:t>空洞</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WPP-10</a:t>
            </a:r>
            <a:r>
              <a:rPr lang="ja-JP" altLang="en-US" dirty="0">
                <a:latin typeface="メイリオ" panose="020B0604030504040204" pitchFamily="50" charset="-128"/>
                <a:ea typeface="メイリオ" panose="020B0604030504040204" pitchFamily="50" charset="-128"/>
              </a:rPr>
              <a:t>）が重要部品</a:t>
            </a:r>
            <a:endParaRPr lang="en-US" altLang="ja-JP" dirty="0">
              <a:latin typeface="メイリオ" panose="020B0604030504040204" pitchFamily="50" charset="-128"/>
              <a:ea typeface="メイリオ" panose="020B0604030504040204" pitchFamily="50" charset="-128"/>
            </a:endParaRPr>
          </a:p>
        </p:txBody>
      </p:sp>
      <p:sp>
        <p:nvSpPr>
          <p:cNvPr id="4" name="タイトル 3">
            <a:extLst>
              <a:ext uri="{FF2B5EF4-FFF2-40B4-BE49-F238E27FC236}">
                <a16:creationId xmlns:a16="http://schemas.microsoft.com/office/drawing/2014/main" id="{2E7DDAAE-AE63-BC16-3183-0CB0850B5DEF}"/>
              </a:ext>
            </a:extLst>
          </p:cNvPr>
          <p:cNvSpPr>
            <a:spLocks noGrp="1"/>
          </p:cNvSpPr>
          <p:nvPr>
            <p:ph type="title" idx="4294967295"/>
          </p:nvPr>
        </p:nvSpPr>
        <p:spPr>
          <a:xfrm>
            <a:off x="838200" y="191684"/>
            <a:ext cx="10515600" cy="438589"/>
          </a:xfrm>
        </p:spPr>
        <p:txBody>
          <a:bodyPr>
            <a:normAutofit fontScale="90000"/>
          </a:bodyPr>
          <a:lstStyle/>
          <a:p>
            <a:pPr algn="ctr" rtl="0" eaLnBrk="1" latinLnBrk="0" hangingPunct="1"/>
            <a:r>
              <a:rPr kumimoji="1" lang="en-US" altLang="ja-JP" sz="3200" kern="1200" dirty="0">
                <a:solidFill>
                  <a:srgbClr val="000000"/>
                </a:solidFill>
                <a:effectLst/>
                <a:latin typeface="メイリオ" panose="020B0604030504040204" pitchFamily="50" charset="-128"/>
                <a:ea typeface="メイリオ" panose="020B0604030504040204" pitchFamily="50" charset="-128"/>
                <a:cs typeface="+mn-cs"/>
              </a:rPr>
              <a:t>WPP-8</a:t>
            </a:r>
            <a:r>
              <a:rPr kumimoji="1" lang="ja-JP" altLang="ja-JP" sz="3200" kern="1200" dirty="0">
                <a:solidFill>
                  <a:srgbClr val="000000"/>
                </a:solidFill>
                <a:effectLst/>
                <a:latin typeface="メイリオ" panose="020B0604030504040204" pitchFamily="50" charset="-128"/>
                <a:ea typeface="メイリオ" panose="020B0604030504040204" pitchFamily="50" charset="-128"/>
                <a:cs typeface="+mn-cs"/>
              </a:rPr>
              <a:t>～</a:t>
            </a:r>
            <a:r>
              <a:rPr kumimoji="1" lang="en-US" altLang="ja-JP" sz="3200" kern="1200" dirty="0">
                <a:solidFill>
                  <a:srgbClr val="000000"/>
                </a:solidFill>
                <a:effectLst/>
                <a:latin typeface="メイリオ" panose="020B0604030504040204" pitchFamily="50" charset="-128"/>
                <a:ea typeface="メイリオ" panose="020B0604030504040204" pitchFamily="50" charset="-128"/>
                <a:cs typeface="+mn-cs"/>
              </a:rPr>
              <a:t>11</a:t>
            </a:r>
            <a:r>
              <a:rPr kumimoji="1" lang="en-US" altLang="ja-JP" sz="3200"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kumimoji="1" lang="ja-JP" altLang="ja-JP" sz="3200" kern="1200" dirty="0">
                <a:solidFill>
                  <a:srgbClr val="000000"/>
                </a:solidFill>
                <a:effectLst/>
                <a:latin typeface="メイリオ" panose="020B0604030504040204" pitchFamily="50" charset="-128"/>
                <a:ea typeface="メイリオ" panose="020B0604030504040204" pitchFamily="50" charset="-128"/>
                <a:cs typeface="+mn-cs"/>
              </a:rPr>
              <a:t>　電子駆動型陽電子源</a:t>
            </a:r>
            <a:endParaRPr lang="ja-JP" altLang="ja-JP" dirty="0">
              <a:effectLst/>
              <a:latin typeface="メイリオ" panose="020B0604030504040204" pitchFamily="50" charset="-128"/>
              <a:ea typeface="メイリオ" panose="020B0604030504040204" pitchFamily="50" charset="-128"/>
            </a:endParaRPr>
          </a:p>
        </p:txBody>
      </p:sp>
      <p:sp>
        <p:nvSpPr>
          <p:cNvPr id="9" name="フッター プレースホルダー 8">
            <a:extLst>
              <a:ext uri="{FF2B5EF4-FFF2-40B4-BE49-F238E27FC236}">
                <a16:creationId xmlns:a16="http://schemas.microsoft.com/office/drawing/2014/main" id="{715FC8C8-F201-CA7C-C376-093DCB99B747}"/>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2074198089"/>
      </p:ext>
    </p:extLst>
  </p:cSld>
  <p:clrMapOvr>
    <a:masterClrMapping/>
  </p:clrMapOvr>
  <mc:AlternateContent xmlns:mc="http://schemas.openxmlformats.org/markup-compatibility/2006" xmlns:p14="http://schemas.microsoft.com/office/powerpoint/2010/main">
    <mc:Choice Requires="p14">
      <p:transition spd="slow" p14:dur="2000" advTm="53120"/>
    </mc:Choice>
    <mc:Fallback xmlns="">
      <p:transition spd="slow" advTm="5312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E5EAF1AF-B718-6FCE-03BB-1F1B4A6A4DF2}"/>
              </a:ext>
            </a:extLst>
          </p:cNvPr>
          <p:cNvSpPr txBox="1"/>
          <p:nvPr/>
        </p:nvSpPr>
        <p:spPr>
          <a:xfrm>
            <a:off x="105425" y="-34051"/>
            <a:ext cx="12206848" cy="523220"/>
          </a:xfrm>
          <a:prstGeom prst="rect">
            <a:avLst/>
          </a:prstGeom>
          <a:noFill/>
        </p:spPr>
        <p:txBody>
          <a:bodyPr wrap="square">
            <a:spAutoFit/>
          </a:bodyPr>
          <a:lstStyle/>
          <a:p>
            <a:pPr algn="ctr"/>
            <a:r>
              <a:rPr kumimoji="1" lang="en-US" altLang="ja-JP" sz="2800" dirty="0">
                <a:latin typeface="Arial" panose="020B0604020202020204" pitchFamily="34" charset="0"/>
                <a:cs typeface="Arial" panose="020B0604020202020204" pitchFamily="34" charset="0"/>
              </a:rPr>
              <a:t>The latest development of positron source (in KEK) </a:t>
            </a:r>
          </a:p>
        </p:txBody>
      </p:sp>
      <p:pic>
        <p:nvPicPr>
          <p:cNvPr id="21" name="図 20" descr="ダイアグラム&#10;&#10;自動的に生成された説明">
            <a:extLst>
              <a:ext uri="{FF2B5EF4-FFF2-40B4-BE49-F238E27FC236}">
                <a16:creationId xmlns:a16="http://schemas.microsoft.com/office/drawing/2014/main" id="{530727A1-77E3-98CE-E0A1-BB6E94B1A409}"/>
              </a:ext>
            </a:extLst>
          </p:cNvPr>
          <p:cNvPicPr>
            <a:picLocks noChangeAspect="1"/>
          </p:cNvPicPr>
          <p:nvPr/>
        </p:nvPicPr>
        <p:blipFill>
          <a:blip r:embed="rId4"/>
          <a:stretch>
            <a:fillRect/>
          </a:stretch>
        </p:blipFill>
        <p:spPr>
          <a:xfrm>
            <a:off x="4457400" y="774376"/>
            <a:ext cx="7355100" cy="4549790"/>
          </a:xfrm>
          <a:prstGeom prst="rect">
            <a:avLst/>
          </a:prstGeom>
        </p:spPr>
      </p:pic>
      <p:sp>
        <p:nvSpPr>
          <p:cNvPr id="4" name="スライド番号プレースホルダー 2">
            <a:extLst>
              <a:ext uri="{FF2B5EF4-FFF2-40B4-BE49-F238E27FC236}">
                <a16:creationId xmlns:a16="http://schemas.microsoft.com/office/drawing/2014/main" id="{1F8DC8C7-067F-DE39-B707-485B01FB5AB8}"/>
              </a:ext>
            </a:extLst>
          </p:cNvPr>
          <p:cNvSpPr>
            <a:spLocks noGrp="1"/>
          </p:cNvSpPr>
          <p:nvPr>
            <p:ph type="sldNum" sz="quarter" idx="12"/>
          </p:nvPr>
        </p:nvSpPr>
        <p:spPr>
          <a:xfrm>
            <a:off x="10749280" y="6356350"/>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25</a:t>
            </a:fld>
            <a:endParaRPr lang="en-US" dirty="0"/>
          </a:p>
        </p:txBody>
      </p:sp>
      <p:pic>
        <p:nvPicPr>
          <p:cNvPr id="2" name="target-movie-1(回っているところ)">
            <a:hlinkClick r:id="" action="ppaction://media"/>
            <a:extLst>
              <a:ext uri="{FF2B5EF4-FFF2-40B4-BE49-F238E27FC236}">
                <a16:creationId xmlns:a16="http://schemas.microsoft.com/office/drawing/2014/main" id="{2A209F68-E20D-9866-8FDB-A5296CF587E8}"/>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6240" y="2469296"/>
            <a:ext cx="2152907" cy="3799247"/>
          </a:xfrm>
          <a:prstGeom prst="rect">
            <a:avLst/>
          </a:prstGeom>
        </p:spPr>
      </p:pic>
      <p:sp>
        <p:nvSpPr>
          <p:cNvPr id="5" name="四角形: 角を丸くする 4">
            <a:extLst>
              <a:ext uri="{FF2B5EF4-FFF2-40B4-BE49-F238E27FC236}">
                <a16:creationId xmlns:a16="http://schemas.microsoft.com/office/drawing/2014/main" id="{F254E01E-4518-63B2-5459-31B3DAD2D88F}"/>
              </a:ext>
            </a:extLst>
          </p:cNvPr>
          <p:cNvSpPr/>
          <p:nvPr/>
        </p:nvSpPr>
        <p:spPr>
          <a:xfrm>
            <a:off x="4457400" y="774376"/>
            <a:ext cx="3767863" cy="4549790"/>
          </a:xfrm>
          <a:prstGeom prst="roundRect">
            <a:avLst>
              <a:gd name="adj" fmla="val 9564"/>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506724D-D8AD-C001-1A3D-FAB70344B773}"/>
              </a:ext>
            </a:extLst>
          </p:cNvPr>
          <p:cNvSpPr txBox="1"/>
          <p:nvPr/>
        </p:nvSpPr>
        <p:spPr>
          <a:xfrm>
            <a:off x="4577707" y="774376"/>
            <a:ext cx="1771138" cy="923330"/>
          </a:xfrm>
          <a:prstGeom prst="rect">
            <a:avLst/>
          </a:prstGeom>
          <a:noFill/>
        </p:spPr>
        <p:txBody>
          <a:bodyPr wrap="square" rtlCol="0">
            <a:spAutoFit/>
          </a:bodyPr>
          <a:lstStyle/>
          <a:p>
            <a:r>
              <a:rPr kumimoji="1" lang="ja-JP" altLang="en-US" dirty="0">
                <a:solidFill>
                  <a:srgbClr val="FF0000"/>
                </a:solidFill>
              </a:rPr>
              <a:t>これらの部分を</a:t>
            </a:r>
            <a:r>
              <a:rPr kumimoji="1" lang="en-US" altLang="ja-JP" dirty="0">
                <a:solidFill>
                  <a:srgbClr val="FF0000"/>
                </a:solidFill>
              </a:rPr>
              <a:t>2024</a:t>
            </a:r>
            <a:r>
              <a:rPr kumimoji="1" lang="ja-JP" altLang="en-US" dirty="0">
                <a:solidFill>
                  <a:srgbClr val="FF0000"/>
                </a:solidFill>
              </a:rPr>
              <a:t>年度までに製作</a:t>
            </a:r>
            <a:r>
              <a:rPr kumimoji="1" lang="en-US" altLang="ja-JP" dirty="0">
                <a:solidFill>
                  <a:srgbClr val="FF0000"/>
                </a:solidFill>
              </a:rPr>
              <a:t> </a:t>
            </a:r>
            <a:r>
              <a:rPr kumimoji="1" lang="ja-JP" altLang="en-US" dirty="0">
                <a:solidFill>
                  <a:srgbClr val="FF0000"/>
                </a:solidFill>
              </a:rPr>
              <a:t>。</a:t>
            </a:r>
          </a:p>
        </p:txBody>
      </p:sp>
      <p:sp>
        <p:nvSpPr>
          <p:cNvPr id="8" name="テキスト ボックス 7">
            <a:extLst>
              <a:ext uri="{FF2B5EF4-FFF2-40B4-BE49-F238E27FC236}">
                <a16:creationId xmlns:a16="http://schemas.microsoft.com/office/drawing/2014/main" id="{3DFB349D-908E-D0CB-E4C4-1D604B6D31A9}"/>
              </a:ext>
            </a:extLst>
          </p:cNvPr>
          <p:cNvSpPr txBox="1"/>
          <p:nvPr/>
        </p:nvSpPr>
        <p:spPr>
          <a:xfrm>
            <a:off x="2670376" y="4444239"/>
            <a:ext cx="1773455" cy="1815882"/>
          </a:xfrm>
          <a:prstGeom prst="rect">
            <a:avLst/>
          </a:prstGeom>
          <a:noFill/>
          <a:ln>
            <a:solidFill>
              <a:srgbClr val="FF0000"/>
            </a:solidFill>
          </a:ln>
        </p:spPr>
        <p:txBody>
          <a:bodyPr wrap="square" rtlCol="0">
            <a:spAutoFit/>
          </a:bodyPr>
          <a:lstStyle/>
          <a:p>
            <a:r>
              <a:rPr kumimoji="1" lang="ja-JP" altLang="en-US" sz="1600" b="1" u="sng" dirty="0">
                <a:latin typeface="Arial" panose="020B0604020202020204" pitchFamily="34" charset="0"/>
                <a:cs typeface="Arial" panose="020B0604020202020204" pitchFamily="34" charset="0"/>
              </a:rPr>
              <a:t>陽電子生成に必要な</a:t>
            </a:r>
            <a:r>
              <a:rPr kumimoji="1" lang="en-US" altLang="ja-JP" sz="1600" b="1" u="sng" dirty="0">
                <a:latin typeface="Arial" panose="020B0604020202020204" pitchFamily="34" charset="0"/>
                <a:cs typeface="Arial" panose="020B0604020202020204" pitchFamily="34" charset="0"/>
              </a:rPr>
              <a:t>200 r p m</a:t>
            </a:r>
          </a:p>
          <a:p>
            <a:r>
              <a:rPr kumimoji="1" lang="ja-JP" altLang="en-US" sz="1600" b="1" u="sng" dirty="0">
                <a:latin typeface="Arial" panose="020B0604020202020204" pitchFamily="34" charset="0"/>
                <a:cs typeface="Arial" panose="020B0604020202020204" pitchFamily="34" charset="0"/>
              </a:rPr>
              <a:t>の回転数を冷却水を流して達成。</a:t>
            </a:r>
            <a:endParaRPr kumimoji="1" lang="en-US" altLang="ja-JP" sz="1600" b="1" u="sng" dirty="0">
              <a:latin typeface="Arial" panose="020B0604020202020204" pitchFamily="34" charset="0"/>
              <a:cs typeface="Arial" panose="020B0604020202020204" pitchFamily="34" charset="0"/>
            </a:endParaRPr>
          </a:p>
          <a:p>
            <a:r>
              <a:rPr kumimoji="1" lang="ja-JP" altLang="en-US" sz="1600" dirty="0">
                <a:latin typeface="Arial" panose="020B0604020202020204" pitchFamily="34" charset="0"/>
                <a:cs typeface="Arial" panose="020B0604020202020204" pitchFamily="34" charset="0"/>
              </a:rPr>
              <a:t>真空度は</a:t>
            </a:r>
            <a:r>
              <a:rPr kumimoji="1" lang="en-US" altLang="ja-JP" sz="1600" b="1" u="sng" dirty="0">
                <a:latin typeface="Arial" panose="020B0604020202020204" pitchFamily="34" charset="0"/>
                <a:cs typeface="Arial" panose="020B0604020202020204" pitchFamily="34" charset="0"/>
              </a:rPr>
              <a:t> 10^-6 Pa level.</a:t>
            </a:r>
            <a:r>
              <a:rPr kumimoji="1" lang="en-US" altLang="ja-JP" sz="1600" dirty="0">
                <a:latin typeface="Arial" panose="020B0604020202020204" pitchFamily="34" charset="0"/>
                <a:cs typeface="Arial" panose="020B0604020202020204" pitchFamily="34" charset="0"/>
              </a:rPr>
              <a:t> </a:t>
            </a:r>
            <a:r>
              <a:rPr kumimoji="1" lang="ja-JP" altLang="en-US" sz="1600" dirty="0">
                <a:latin typeface="Arial" panose="020B0604020202020204" pitchFamily="34" charset="0"/>
                <a:cs typeface="Arial" panose="020B0604020202020204" pitchFamily="34" charset="0"/>
              </a:rPr>
              <a:t>で動作確認。</a:t>
            </a:r>
            <a:endParaRPr kumimoji="1" lang="en-US" altLang="ja-JP" sz="1600" dirty="0">
              <a:latin typeface="Arial" panose="020B0604020202020204" pitchFamily="34" charset="0"/>
              <a:cs typeface="Arial" panose="020B0604020202020204" pitchFamily="34" charset="0"/>
            </a:endParaRPr>
          </a:p>
        </p:txBody>
      </p:sp>
      <p:sp>
        <p:nvSpPr>
          <p:cNvPr id="9" name="矢印: 右 8">
            <a:extLst>
              <a:ext uri="{FF2B5EF4-FFF2-40B4-BE49-F238E27FC236}">
                <a16:creationId xmlns:a16="http://schemas.microsoft.com/office/drawing/2014/main" id="{C15C2DCB-8DE2-D1F9-97DA-71FF52B43DB7}"/>
              </a:ext>
            </a:extLst>
          </p:cNvPr>
          <p:cNvSpPr/>
          <p:nvPr/>
        </p:nvSpPr>
        <p:spPr>
          <a:xfrm flipH="1">
            <a:off x="2605481" y="4023302"/>
            <a:ext cx="1778844" cy="3135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580B330C-8AEE-3F44-CD7D-3E1F0E922561}"/>
              </a:ext>
            </a:extLst>
          </p:cNvPr>
          <p:cNvSpPr txBox="1"/>
          <p:nvPr/>
        </p:nvSpPr>
        <p:spPr>
          <a:xfrm>
            <a:off x="2741611" y="2698707"/>
            <a:ext cx="1679251" cy="338554"/>
          </a:xfrm>
          <a:prstGeom prst="rect">
            <a:avLst/>
          </a:prstGeom>
          <a:noFill/>
        </p:spPr>
        <p:txBody>
          <a:bodyPr wrap="square" rtlCol="0">
            <a:spAutoFit/>
          </a:bodyPr>
          <a:lstStyle/>
          <a:p>
            <a:r>
              <a:rPr kumimoji="1" lang="ja-JP" altLang="en-US" sz="1600" dirty="0">
                <a:latin typeface="Arial" panose="020B0604020202020204" pitchFamily="34" charset="0"/>
                <a:cs typeface="Arial" panose="020B0604020202020204" pitchFamily="34" charset="0"/>
              </a:rPr>
              <a:t>回転ターゲット</a:t>
            </a:r>
          </a:p>
        </p:txBody>
      </p:sp>
      <p:cxnSp>
        <p:nvCxnSpPr>
          <p:cNvPr id="11" name="直線矢印コネクタ 10">
            <a:extLst>
              <a:ext uri="{FF2B5EF4-FFF2-40B4-BE49-F238E27FC236}">
                <a16:creationId xmlns:a16="http://schemas.microsoft.com/office/drawing/2014/main" id="{7CFB6B0D-EFA9-7594-66C8-FAB1F64FB0FE}"/>
              </a:ext>
            </a:extLst>
          </p:cNvPr>
          <p:cNvCxnSpPr>
            <a:cxnSpLocks/>
          </p:cNvCxnSpPr>
          <p:nvPr/>
        </p:nvCxnSpPr>
        <p:spPr>
          <a:xfrm flipH="1">
            <a:off x="1828800" y="2897358"/>
            <a:ext cx="927382" cy="771062"/>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14" name="直線矢印コネクタ 13">
            <a:extLst>
              <a:ext uri="{FF2B5EF4-FFF2-40B4-BE49-F238E27FC236}">
                <a16:creationId xmlns:a16="http://schemas.microsoft.com/office/drawing/2014/main" id="{6F8485C6-006F-2555-A0C0-549C397EE1CE}"/>
              </a:ext>
            </a:extLst>
          </p:cNvPr>
          <p:cNvCxnSpPr>
            <a:cxnSpLocks/>
          </p:cNvCxnSpPr>
          <p:nvPr/>
        </p:nvCxnSpPr>
        <p:spPr>
          <a:xfrm flipH="1">
            <a:off x="1505415" y="3499955"/>
            <a:ext cx="1396478" cy="1134140"/>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15" name="テキスト ボックス 14">
            <a:extLst>
              <a:ext uri="{FF2B5EF4-FFF2-40B4-BE49-F238E27FC236}">
                <a16:creationId xmlns:a16="http://schemas.microsoft.com/office/drawing/2014/main" id="{3EEB9B8E-719F-C7C2-7D11-746A22AB7388}"/>
              </a:ext>
            </a:extLst>
          </p:cNvPr>
          <p:cNvSpPr txBox="1"/>
          <p:nvPr/>
        </p:nvSpPr>
        <p:spPr>
          <a:xfrm>
            <a:off x="2901893" y="3135955"/>
            <a:ext cx="1401807" cy="830997"/>
          </a:xfrm>
          <a:prstGeom prst="rect">
            <a:avLst/>
          </a:prstGeom>
          <a:noFill/>
        </p:spPr>
        <p:txBody>
          <a:bodyPr wrap="square" rtlCol="0">
            <a:spAutoFit/>
          </a:bodyPr>
          <a:lstStyle/>
          <a:p>
            <a:r>
              <a:rPr kumimoji="1" lang="en-US" altLang="ja-JP" sz="1600" dirty="0">
                <a:latin typeface="Arial" panose="020B0604020202020204" pitchFamily="34" charset="0"/>
                <a:cs typeface="Arial" panose="020B0604020202020204" pitchFamily="34" charset="0"/>
              </a:rPr>
              <a:t>Flux concentrator (FC)</a:t>
            </a:r>
            <a:endParaRPr kumimoji="1" lang="ja-JP" altLang="en-US" sz="1600" dirty="0">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C605B859-6A60-BE91-215C-F9FA86D66255}"/>
              </a:ext>
            </a:extLst>
          </p:cNvPr>
          <p:cNvSpPr txBox="1"/>
          <p:nvPr/>
        </p:nvSpPr>
        <p:spPr>
          <a:xfrm>
            <a:off x="852142" y="6243549"/>
            <a:ext cx="1181101" cy="338554"/>
          </a:xfrm>
          <a:prstGeom prst="rect">
            <a:avLst/>
          </a:prstGeom>
          <a:noFill/>
        </p:spPr>
        <p:txBody>
          <a:bodyPr wrap="square">
            <a:spAutoFit/>
          </a:bodyPr>
          <a:lstStyle/>
          <a:p>
            <a:r>
              <a:rPr kumimoji="1" lang="en-US" altLang="ja-JP" sz="1600" dirty="0">
                <a:latin typeface="Arial" panose="020B0604020202020204" pitchFamily="34" charset="0"/>
                <a:cs typeface="Arial" panose="020B0604020202020204" pitchFamily="34" charset="0"/>
              </a:rPr>
              <a:t>Movie </a:t>
            </a:r>
            <a:endParaRPr lang="ja-JP" altLang="en-US" sz="1600" dirty="0">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203376EC-9D4E-EF76-5A22-AEF8E2A0E87D}"/>
              </a:ext>
            </a:extLst>
          </p:cNvPr>
          <p:cNvSpPr txBox="1"/>
          <p:nvPr/>
        </p:nvSpPr>
        <p:spPr>
          <a:xfrm>
            <a:off x="310349" y="6475030"/>
            <a:ext cx="11265513" cy="369332"/>
          </a:xfrm>
          <a:prstGeom prst="rect">
            <a:avLst/>
          </a:prstGeom>
          <a:solidFill>
            <a:schemeClr val="bg1"/>
          </a:solidFill>
        </p:spPr>
        <p:txBody>
          <a:bodyPr wrap="square">
            <a:spAutoFit/>
          </a:bodyPr>
          <a:lstStyle/>
          <a:p>
            <a:r>
              <a:rPr lang="ja-JP" altLang="en-US" dirty="0"/>
              <a:t>回転ターゲットは真空条件下で安定して回転 </a:t>
            </a:r>
            <a:r>
              <a:rPr lang="en-US" altLang="ja-JP" dirty="0">
                <a:sym typeface="Wingdings" panose="05000000000000000000" pitchFamily="2" charset="2"/>
              </a:rPr>
              <a:t> </a:t>
            </a:r>
            <a:r>
              <a:rPr lang="ja-JP" altLang="en-US" b="1" u="sng" dirty="0">
                <a:sym typeface="Wingdings" panose="05000000000000000000" pitchFamily="2" charset="2"/>
              </a:rPr>
              <a:t>将来の</a:t>
            </a:r>
            <a:r>
              <a:rPr lang="en-US" altLang="ja-JP" b="1" u="sng" dirty="0" err="1">
                <a:sym typeface="Wingdings" panose="05000000000000000000" pitchFamily="2" charset="2"/>
              </a:rPr>
              <a:t>e+e</a:t>
            </a:r>
            <a:r>
              <a:rPr lang="en-US" altLang="ja-JP" b="1" u="sng" dirty="0">
                <a:sym typeface="Wingdings" panose="05000000000000000000" pitchFamily="2" charset="2"/>
              </a:rPr>
              <a:t>- colliders</a:t>
            </a:r>
            <a:r>
              <a:rPr lang="ja-JP" altLang="en-US" b="1" u="sng" dirty="0">
                <a:sym typeface="Wingdings" panose="05000000000000000000" pitchFamily="2" charset="2"/>
              </a:rPr>
              <a:t>に対して、大きなマイルストーンを達成。</a:t>
            </a:r>
            <a:r>
              <a:rPr lang="en-US" altLang="ja-JP" b="1" u="sng" dirty="0"/>
              <a:t>  </a:t>
            </a:r>
          </a:p>
        </p:txBody>
      </p:sp>
      <p:cxnSp>
        <p:nvCxnSpPr>
          <p:cNvPr id="20" name="直線矢印コネクタ 19">
            <a:extLst>
              <a:ext uri="{FF2B5EF4-FFF2-40B4-BE49-F238E27FC236}">
                <a16:creationId xmlns:a16="http://schemas.microsoft.com/office/drawing/2014/main" id="{43433C31-AED4-0F76-CB15-707ACC0C1CC7}"/>
              </a:ext>
            </a:extLst>
          </p:cNvPr>
          <p:cNvCxnSpPr>
            <a:cxnSpLocks/>
          </p:cNvCxnSpPr>
          <p:nvPr/>
        </p:nvCxnSpPr>
        <p:spPr>
          <a:xfrm flipH="1">
            <a:off x="2562314" y="2161355"/>
            <a:ext cx="1895086" cy="438741"/>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13" name="テキスト ボックス 12">
            <a:extLst>
              <a:ext uri="{FF2B5EF4-FFF2-40B4-BE49-F238E27FC236}">
                <a16:creationId xmlns:a16="http://schemas.microsoft.com/office/drawing/2014/main" id="{66539999-0F16-741B-D605-B8B62D8338A0}"/>
              </a:ext>
            </a:extLst>
          </p:cNvPr>
          <p:cNvSpPr txBox="1"/>
          <p:nvPr/>
        </p:nvSpPr>
        <p:spPr>
          <a:xfrm>
            <a:off x="1112703" y="407727"/>
            <a:ext cx="10355855" cy="369332"/>
          </a:xfrm>
          <a:prstGeom prst="rect">
            <a:avLst/>
          </a:prstGeom>
          <a:solidFill>
            <a:schemeClr val="bg1"/>
          </a:solidFill>
        </p:spPr>
        <p:txBody>
          <a:bodyPr wrap="square">
            <a:spAutoFit/>
          </a:bodyPr>
          <a:lstStyle/>
          <a:p>
            <a:pPr lvl="1"/>
            <a:r>
              <a:rPr kumimoji="1" lang="ja-JP" altLang="en-US" sz="1800" dirty="0">
                <a:latin typeface="メイリオ" panose="020B0604030504040204" pitchFamily="50" charset="-128"/>
                <a:ea typeface="メイリオ" panose="020B0604030504040204" pitchFamily="50" charset="-128"/>
              </a:rPr>
              <a:t>口頭発表　</a:t>
            </a:r>
            <a:r>
              <a:rPr kumimoji="1" lang="en-US" altLang="ja-JP" sz="1800" dirty="0">
                <a:latin typeface="メイリオ" panose="020B0604030504040204" pitchFamily="50" charset="-128"/>
                <a:ea typeface="メイリオ" panose="020B0604030504040204" pitchFamily="50" charset="-128"/>
              </a:rPr>
              <a:t>FRO704</a:t>
            </a:r>
            <a:r>
              <a:rPr kumimoji="1" lang="ja-JP" altLang="en-US" sz="1800" dirty="0">
                <a:latin typeface="メイリオ" panose="020B0604030504040204" pitchFamily="50" charset="-128"/>
                <a:ea typeface="メイリオ" panose="020B0604030504040204" pitchFamily="50" charset="-128"/>
              </a:rPr>
              <a:t>「大強度陽電子生成標的の開発」森川 祐、他、（他陽電子関係発表参照）</a:t>
            </a:r>
            <a:endParaRPr kumimoji="1" lang="en-US" altLang="ja-JP" sz="18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995D1C11-3FF5-750F-5937-BF2FAFAF342D}"/>
              </a:ext>
            </a:extLst>
          </p:cNvPr>
          <p:cNvSpPr txBox="1"/>
          <p:nvPr/>
        </p:nvSpPr>
        <p:spPr>
          <a:xfrm>
            <a:off x="4592788" y="5675346"/>
            <a:ext cx="7264949" cy="584775"/>
          </a:xfrm>
          <a:prstGeom prst="rect">
            <a:avLst/>
          </a:prstGeom>
          <a:noFill/>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2024</a:t>
            </a:r>
            <a:r>
              <a:rPr kumimoji="1" lang="ja-JP" altLang="en-US" sz="1600" dirty="0">
                <a:latin typeface="メイリオ" panose="020B0604030504040204" pitchFamily="50" charset="-128"/>
                <a:ea typeface="メイリオ" panose="020B0604030504040204" pitchFamily="50" charset="-128"/>
              </a:rPr>
              <a:t>年度で陽電子テストのインフラ整備を進めた。</a:t>
            </a:r>
            <a:r>
              <a:rPr kumimoji="1" lang="en-US" altLang="ja-JP" sz="1600" b="1" dirty="0">
                <a:latin typeface="メイリオ" panose="020B0604030504040204" pitchFamily="50" charset="-128"/>
                <a:ea typeface="メイリオ" panose="020B0604030504040204" pitchFamily="50" charset="-128"/>
              </a:rPr>
              <a:t>W-Cu</a:t>
            </a:r>
            <a:r>
              <a:rPr kumimoji="1" lang="ja-JP" altLang="en-US" sz="1600" b="1" dirty="0">
                <a:latin typeface="メイリオ" panose="020B0604030504040204" pitchFamily="50" charset="-128"/>
                <a:ea typeface="メイリオ" panose="020B0604030504040204" pitchFamily="50" charset="-128"/>
              </a:rPr>
              <a:t>のターゲット部</a:t>
            </a:r>
            <a:r>
              <a:rPr kumimoji="1" lang="ja-JP" altLang="en-US" sz="1600" dirty="0">
                <a:latin typeface="メイリオ" panose="020B0604030504040204" pitchFamily="50" charset="-128"/>
                <a:ea typeface="メイリオ" panose="020B0604030504040204" pitchFamily="50" charset="-128"/>
              </a:rPr>
              <a:t>の冷やしはめテスト。加速管製作テスト、</a:t>
            </a:r>
            <a:r>
              <a:rPr kumimoji="1" lang="en-US" altLang="ja-JP" sz="1600" dirty="0">
                <a:latin typeface="メイリオ" panose="020B0604030504040204" pitchFamily="50" charset="-128"/>
                <a:ea typeface="メイリオ" panose="020B0604030504040204" pitchFamily="50" charset="-128"/>
              </a:rPr>
              <a:t>FC</a:t>
            </a:r>
            <a:r>
              <a:rPr kumimoji="1" lang="ja-JP" altLang="en-US" sz="1600" dirty="0">
                <a:latin typeface="メイリオ" panose="020B0604030504040204" pitchFamily="50" charset="-128"/>
                <a:ea typeface="メイリオ" panose="020B0604030504040204" pitchFamily="50" charset="-128"/>
              </a:rPr>
              <a:t>の</a:t>
            </a:r>
            <a:r>
              <a:rPr kumimoji="1" lang="en-US" altLang="ja-JP" sz="1600" dirty="0">
                <a:latin typeface="メイリオ" panose="020B0604030504040204" pitchFamily="50" charset="-128"/>
                <a:ea typeface="メイリオ" panose="020B0604030504040204" pitchFamily="50" charset="-128"/>
              </a:rPr>
              <a:t>install</a:t>
            </a:r>
            <a:r>
              <a:rPr kumimoji="1" lang="ja-JP" altLang="en-US" sz="1600" dirty="0">
                <a:latin typeface="メイリオ" panose="020B0604030504040204" pitchFamily="50" charset="-128"/>
                <a:ea typeface="メイリオ" panose="020B0604030504040204" pitchFamily="50" charset="-128"/>
              </a:rPr>
              <a:t>、などを進めた。</a:t>
            </a:r>
          </a:p>
        </p:txBody>
      </p:sp>
      <p:sp>
        <p:nvSpPr>
          <p:cNvPr id="18" name="コンテンツ プレースホルダー 2">
            <a:extLst>
              <a:ext uri="{FF2B5EF4-FFF2-40B4-BE49-F238E27FC236}">
                <a16:creationId xmlns:a16="http://schemas.microsoft.com/office/drawing/2014/main" id="{0211BC13-AFBF-9B3E-72CF-94844D1786E2}"/>
              </a:ext>
            </a:extLst>
          </p:cNvPr>
          <p:cNvSpPr txBox="1">
            <a:spLocks/>
          </p:cNvSpPr>
          <p:nvPr/>
        </p:nvSpPr>
        <p:spPr>
          <a:xfrm>
            <a:off x="310349" y="784273"/>
            <a:ext cx="3642547" cy="1650391"/>
          </a:xfrm>
          <a:prstGeom prst="rect">
            <a:avLst/>
          </a:prstGeom>
          <a:ln>
            <a:solidFill>
              <a:srgbClr val="FF0000"/>
            </a:solidFill>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800" b="1" dirty="0">
                <a:latin typeface="メイリオ" panose="020B0604030504040204" pitchFamily="50" charset="-128"/>
                <a:ea typeface="メイリオ" panose="020B0604030504040204" pitchFamily="50" charset="-128"/>
              </a:rPr>
              <a:t>回転ターゲット</a:t>
            </a:r>
            <a:r>
              <a:rPr lang="en-US" altLang="ja-JP" sz="1800" b="1" dirty="0">
                <a:latin typeface="メイリオ" panose="020B0604030504040204" pitchFamily="50" charset="-128"/>
                <a:ea typeface="メイリオ" panose="020B0604030504040204" pitchFamily="50" charset="-128"/>
              </a:rPr>
              <a:t> disk</a:t>
            </a:r>
            <a:r>
              <a:rPr lang="ja-JP" altLang="en-US" sz="1800" dirty="0">
                <a:latin typeface="メイリオ" panose="020B0604030504040204" pitchFamily="50" charset="-128"/>
                <a:ea typeface="メイリオ" panose="020B0604030504040204" pitchFamily="50" charset="-128"/>
              </a:rPr>
              <a:t>の製作</a:t>
            </a:r>
            <a:endParaRPr lang="en-US" altLang="ja-JP" sz="1800" dirty="0">
              <a:latin typeface="メイリオ" panose="020B0604030504040204" pitchFamily="50" charset="-128"/>
              <a:ea typeface="メイリオ" panose="020B0604030504040204" pitchFamily="50" charset="-128"/>
            </a:endParaRPr>
          </a:p>
          <a:p>
            <a:r>
              <a:rPr lang="en-US" altLang="ja-JP" sz="1800" dirty="0">
                <a:latin typeface="メイリオ" panose="020B0604030504040204" pitchFamily="50" charset="-128"/>
                <a:ea typeface="メイリオ" panose="020B0604030504040204" pitchFamily="50" charset="-128"/>
              </a:rPr>
              <a:t>FC</a:t>
            </a:r>
            <a:r>
              <a:rPr lang="ja-JP" altLang="en-US" sz="1800" dirty="0">
                <a:latin typeface="メイリオ" panose="020B0604030504040204" pitchFamily="50" charset="-128"/>
                <a:ea typeface="メイリオ" panose="020B0604030504040204" pitchFamily="50" charset="-128"/>
              </a:rPr>
              <a:t>の組み立て</a:t>
            </a:r>
            <a:r>
              <a:rPr lang="en-US" altLang="ja-JP" sz="1800" dirty="0">
                <a:latin typeface="メイリオ" panose="020B0604030504040204" pitchFamily="50" charset="-128"/>
                <a:ea typeface="メイリオ" panose="020B0604030504040204" pitchFamily="50" charset="-128"/>
              </a:rPr>
              <a:t>install</a:t>
            </a:r>
          </a:p>
          <a:p>
            <a:r>
              <a:rPr lang="ja-JP" altLang="en-US" sz="1800" dirty="0">
                <a:latin typeface="メイリオ" panose="020B0604030504040204" pitchFamily="50" charset="-128"/>
                <a:ea typeface="メイリオ" panose="020B0604030504040204" pitchFamily="50" charset="-128"/>
              </a:rPr>
              <a:t>ピローシール付き</a:t>
            </a:r>
            <a:r>
              <a:rPr lang="ja-JP" altLang="en-US" sz="1800" b="1" dirty="0">
                <a:latin typeface="メイリオ" panose="020B0604030504040204" pitchFamily="50" charset="-128"/>
                <a:ea typeface="メイリオ" panose="020B0604030504040204" pitchFamily="50" charset="-128"/>
              </a:rPr>
              <a:t>コリメータの製作</a:t>
            </a:r>
            <a:endParaRPr lang="en-US" altLang="ja-JP" sz="1800" b="1" dirty="0">
              <a:latin typeface="メイリオ" panose="020B0604030504040204" pitchFamily="50" charset="-128"/>
              <a:ea typeface="メイリオ" panose="020B0604030504040204" pitchFamily="50" charset="-128"/>
            </a:endParaRPr>
          </a:p>
          <a:p>
            <a:r>
              <a:rPr lang="ja-JP" altLang="en-US" sz="1800" b="1" dirty="0">
                <a:latin typeface="メイリオ" panose="020B0604030504040204" pitchFamily="50" charset="-128"/>
                <a:ea typeface="メイリオ" panose="020B0604030504040204" pitchFamily="50" charset="-128"/>
              </a:rPr>
              <a:t>ソレノイドの製作</a:t>
            </a:r>
            <a:endParaRPr lang="en-US" altLang="ja-JP" sz="1800" b="1" dirty="0">
              <a:latin typeface="メイリオ" panose="020B0604030504040204" pitchFamily="50" charset="-128"/>
              <a:ea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rPr>
              <a:t>加速管の製作テスト</a:t>
            </a:r>
            <a:endParaRPr lang="en-US" altLang="ja-JP" sz="1800" dirty="0">
              <a:latin typeface="メイリオ" panose="020B0604030504040204" pitchFamily="50" charset="-128"/>
              <a:ea typeface="メイリオ" panose="020B0604030504040204" pitchFamily="50" charset="-128"/>
            </a:endParaRPr>
          </a:p>
        </p:txBody>
      </p:sp>
      <p:sp>
        <p:nvSpPr>
          <p:cNvPr id="3" name="フッター プレースホルダー 2">
            <a:extLst>
              <a:ext uri="{FF2B5EF4-FFF2-40B4-BE49-F238E27FC236}">
                <a16:creationId xmlns:a16="http://schemas.microsoft.com/office/drawing/2014/main" id="{F245763B-CC74-9CF5-2BFB-76A8F74EA71F}"/>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225653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グループ化 26">
            <a:extLst>
              <a:ext uri="{FF2B5EF4-FFF2-40B4-BE49-F238E27FC236}">
                <a16:creationId xmlns:a16="http://schemas.microsoft.com/office/drawing/2014/main" id="{75F71AFE-28ED-493C-8461-CF2D34B3A918}"/>
              </a:ext>
            </a:extLst>
          </p:cNvPr>
          <p:cNvGrpSpPr>
            <a:grpSpLocks noChangeAspect="1"/>
          </p:cNvGrpSpPr>
          <p:nvPr/>
        </p:nvGrpSpPr>
        <p:grpSpPr>
          <a:xfrm>
            <a:off x="6228110" y="871804"/>
            <a:ext cx="4968295" cy="1447038"/>
            <a:chOff x="5981631" y="4886533"/>
            <a:chExt cx="6210369" cy="1808798"/>
          </a:xfrm>
        </p:grpSpPr>
        <p:pic>
          <p:nvPicPr>
            <p:cNvPr id="5" name="図 4">
              <a:extLst>
                <a:ext uri="{FF2B5EF4-FFF2-40B4-BE49-F238E27FC236}">
                  <a16:creationId xmlns:a16="http://schemas.microsoft.com/office/drawing/2014/main" id="{2A4C7F00-85F4-40DC-9172-AFB2B8E078D7}"/>
                </a:ext>
              </a:extLst>
            </p:cNvPr>
            <p:cNvPicPr>
              <a:picLocks noChangeAspect="1"/>
            </p:cNvPicPr>
            <p:nvPr/>
          </p:nvPicPr>
          <p:blipFill>
            <a:blip r:embed="rId2"/>
            <a:stretch>
              <a:fillRect/>
            </a:stretch>
          </p:blipFill>
          <p:spPr>
            <a:xfrm>
              <a:off x="9377362" y="4886533"/>
              <a:ext cx="2814638" cy="1808798"/>
            </a:xfrm>
            <a:prstGeom prst="rect">
              <a:avLst/>
            </a:prstGeom>
          </p:spPr>
        </p:pic>
        <p:grpSp>
          <p:nvGrpSpPr>
            <p:cNvPr id="26" name="グループ化 25">
              <a:extLst>
                <a:ext uri="{FF2B5EF4-FFF2-40B4-BE49-F238E27FC236}">
                  <a16:creationId xmlns:a16="http://schemas.microsoft.com/office/drawing/2014/main" id="{E3039495-9B1D-4922-B46D-78B1C5A3BB7E}"/>
                </a:ext>
              </a:extLst>
            </p:cNvPr>
            <p:cNvGrpSpPr/>
            <p:nvPr/>
          </p:nvGrpSpPr>
          <p:grpSpPr>
            <a:xfrm>
              <a:off x="5981631" y="4933082"/>
              <a:ext cx="3675720" cy="1223447"/>
              <a:chOff x="5981631" y="4933082"/>
              <a:chExt cx="3675720" cy="1223447"/>
            </a:xfrm>
          </p:grpSpPr>
          <p:pic>
            <p:nvPicPr>
              <p:cNvPr id="7" name="図 6">
                <a:extLst>
                  <a:ext uri="{FF2B5EF4-FFF2-40B4-BE49-F238E27FC236}">
                    <a16:creationId xmlns:a16="http://schemas.microsoft.com/office/drawing/2014/main" id="{5097CDCB-ADBC-4144-BCD7-FB0EEA2148E5}"/>
                  </a:ext>
                </a:extLst>
              </p:cNvPr>
              <p:cNvPicPr>
                <a:picLocks noChangeAspect="1"/>
              </p:cNvPicPr>
              <p:nvPr/>
            </p:nvPicPr>
            <p:blipFill>
              <a:blip r:embed="rId3"/>
              <a:stretch>
                <a:fillRect/>
              </a:stretch>
            </p:blipFill>
            <p:spPr>
              <a:xfrm rot="18900000" flipH="1">
                <a:off x="8859986" y="5086884"/>
                <a:ext cx="451485" cy="373380"/>
              </a:xfrm>
              <a:prstGeom prst="rect">
                <a:avLst/>
              </a:prstGeom>
            </p:spPr>
          </p:pic>
          <p:pic>
            <p:nvPicPr>
              <p:cNvPr id="8" name="図 7">
                <a:extLst>
                  <a:ext uri="{FF2B5EF4-FFF2-40B4-BE49-F238E27FC236}">
                    <a16:creationId xmlns:a16="http://schemas.microsoft.com/office/drawing/2014/main" id="{5226B890-9091-444C-9327-DDDB1C8353DF}"/>
                  </a:ext>
                </a:extLst>
              </p:cNvPr>
              <p:cNvPicPr>
                <a:picLocks noChangeAspect="1"/>
              </p:cNvPicPr>
              <p:nvPr/>
            </p:nvPicPr>
            <p:blipFill>
              <a:blip r:embed="rId3"/>
              <a:stretch>
                <a:fillRect/>
              </a:stretch>
            </p:blipFill>
            <p:spPr>
              <a:xfrm rot="18900000" flipH="1">
                <a:off x="7052966" y="5478788"/>
                <a:ext cx="451485" cy="373380"/>
              </a:xfrm>
              <a:prstGeom prst="rect">
                <a:avLst/>
              </a:prstGeom>
            </p:spPr>
          </p:pic>
          <p:pic>
            <p:nvPicPr>
              <p:cNvPr id="9" name="図 8">
                <a:extLst>
                  <a:ext uri="{FF2B5EF4-FFF2-40B4-BE49-F238E27FC236}">
                    <a16:creationId xmlns:a16="http://schemas.microsoft.com/office/drawing/2014/main" id="{01F53B03-4617-4BCE-9036-F6D7EAC49890}"/>
                  </a:ext>
                </a:extLst>
              </p:cNvPr>
              <p:cNvPicPr>
                <a:picLocks noChangeAspect="1"/>
              </p:cNvPicPr>
              <p:nvPr/>
            </p:nvPicPr>
            <p:blipFill>
              <a:blip r:embed="rId3"/>
              <a:stretch>
                <a:fillRect/>
              </a:stretch>
            </p:blipFill>
            <p:spPr>
              <a:xfrm rot="18900000" flipH="1">
                <a:off x="7890196" y="5445294"/>
                <a:ext cx="451485" cy="373380"/>
              </a:xfrm>
              <a:prstGeom prst="rect">
                <a:avLst/>
              </a:prstGeom>
            </p:spPr>
          </p:pic>
          <p:pic>
            <p:nvPicPr>
              <p:cNvPr id="16" name="図 15">
                <a:extLst>
                  <a:ext uri="{FF2B5EF4-FFF2-40B4-BE49-F238E27FC236}">
                    <a16:creationId xmlns:a16="http://schemas.microsoft.com/office/drawing/2014/main" id="{8F7A3E4F-D346-4794-87C9-642A63152CCA}"/>
                  </a:ext>
                </a:extLst>
              </p:cNvPr>
              <p:cNvPicPr>
                <a:picLocks noChangeAspect="1"/>
              </p:cNvPicPr>
              <p:nvPr/>
            </p:nvPicPr>
            <p:blipFill>
              <a:blip r:embed="rId3"/>
              <a:stretch>
                <a:fillRect/>
              </a:stretch>
            </p:blipFill>
            <p:spPr>
              <a:xfrm rot="18900000" flipH="1">
                <a:off x="7485811" y="5043393"/>
                <a:ext cx="451485" cy="373380"/>
              </a:xfrm>
              <a:prstGeom prst="rect">
                <a:avLst/>
              </a:prstGeom>
            </p:spPr>
          </p:pic>
          <p:pic>
            <p:nvPicPr>
              <p:cNvPr id="17" name="図 16">
                <a:extLst>
                  <a:ext uri="{FF2B5EF4-FFF2-40B4-BE49-F238E27FC236}">
                    <a16:creationId xmlns:a16="http://schemas.microsoft.com/office/drawing/2014/main" id="{B58F2C49-0C09-4ED1-8FE8-F34B743225F1}"/>
                  </a:ext>
                </a:extLst>
              </p:cNvPr>
              <p:cNvPicPr>
                <a:picLocks noChangeAspect="1"/>
              </p:cNvPicPr>
              <p:nvPr/>
            </p:nvPicPr>
            <p:blipFill>
              <a:blip r:embed="rId3"/>
              <a:stretch>
                <a:fillRect/>
              </a:stretch>
            </p:blipFill>
            <p:spPr>
              <a:xfrm rot="18900000" flipH="1">
                <a:off x="8219296" y="5086884"/>
                <a:ext cx="451485" cy="373380"/>
              </a:xfrm>
              <a:prstGeom prst="rect">
                <a:avLst/>
              </a:prstGeom>
            </p:spPr>
          </p:pic>
          <p:pic>
            <p:nvPicPr>
              <p:cNvPr id="18" name="図 17">
                <a:extLst>
                  <a:ext uri="{FF2B5EF4-FFF2-40B4-BE49-F238E27FC236}">
                    <a16:creationId xmlns:a16="http://schemas.microsoft.com/office/drawing/2014/main" id="{77052646-9E95-4688-8AFA-8F63ECBFD94C}"/>
                  </a:ext>
                </a:extLst>
              </p:cNvPr>
              <p:cNvPicPr>
                <a:picLocks noChangeAspect="1"/>
              </p:cNvPicPr>
              <p:nvPr/>
            </p:nvPicPr>
            <p:blipFill>
              <a:blip r:embed="rId3"/>
              <a:stretch>
                <a:fillRect/>
              </a:stretch>
            </p:blipFill>
            <p:spPr>
              <a:xfrm rot="18900000" flipH="1">
                <a:off x="6276262" y="4933082"/>
                <a:ext cx="451485" cy="373380"/>
              </a:xfrm>
              <a:prstGeom prst="rect">
                <a:avLst/>
              </a:prstGeom>
            </p:spPr>
          </p:pic>
          <p:pic>
            <p:nvPicPr>
              <p:cNvPr id="19" name="図 18">
                <a:extLst>
                  <a:ext uri="{FF2B5EF4-FFF2-40B4-BE49-F238E27FC236}">
                    <a16:creationId xmlns:a16="http://schemas.microsoft.com/office/drawing/2014/main" id="{57C5B639-5456-497D-ADD7-1C7557A9D6CF}"/>
                  </a:ext>
                </a:extLst>
              </p:cNvPr>
              <p:cNvPicPr>
                <a:picLocks noChangeAspect="1"/>
              </p:cNvPicPr>
              <p:nvPr/>
            </p:nvPicPr>
            <p:blipFill>
              <a:blip r:embed="rId3"/>
              <a:stretch>
                <a:fillRect/>
              </a:stretch>
            </p:blipFill>
            <p:spPr>
              <a:xfrm rot="18900000" flipH="1">
                <a:off x="6028479" y="5431573"/>
                <a:ext cx="451485" cy="373380"/>
              </a:xfrm>
              <a:prstGeom prst="rect">
                <a:avLst/>
              </a:prstGeom>
            </p:spPr>
          </p:pic>
          <p:pic>
            <p:nvPicPr>
              <p:cNvPr id="20" name="図 19">
                <a:extLst>
                  <a:ext uri="{FF2B5EF4-FFF2-40B4-BE49-F238E27FC236}">
                    <a16:creationId xmlns:a16="http://schemas.microsoft.com/office/drawing/2014/main" id="{FD03E2EB-9A6F-4E0D-8B97-EA849D2F426C}"/>
                  </a:ext>
                </a:extLst>
              </p:cNvPr>
              <p:cNvPicPr>
                <a:picLocks noChangeAspect="1"/>
              </p:cNvPicPr>
              <p:nvPr/>
            </p:nvPicPr>
            <p:blipFill>
              <a:blip r:embed="rId3"/>
              <a:stretch>
                <a:fillRect/>
              </a:stretch>
            </p:blipFill>
            <p:spPr>
              <a:xfrm rot="18900000" flipH="1">
                <a:off x="6495092" y="5712906"/>
                <a:ext cx="451485" cy="373380"/>
              </a:xfrm>
              <a:prstGeom prst="rect">
                <a:avLst/>
              </a:prstGeom>
            </p:spPr>
          </p:pic>
          <p:pic>
            <p:nvPicPr>
              <p:cNvPr id="21" name="図 20">
                <a:extLst>
                  <a:ext uri="{FF2B5EF4-FFF2-40B4-BE49-F238E27FC236}">
                    <a16:creationId xmlns:a16="http://schemas.microsoft.com/office/drawing/2014/main" id="{F87ADCF0-1526-451E-BD14-79281E1886C7}"/>
                  </a:ext>
                </a:extLst>
              </p:cNvPr>
              <p:cNvPicPr>
                <a:picLocks noChangeAspect="1"/>
              </p:cNvPicPr>
              <p:nvPr/>
            </p:nvPicPr>
            <p:blipFill>
              <a:blip r:embed="rId3"/>
              <a:stretch>
                <a:fillRect/>
              </a:stretch>
            </p:blipFill>
            <p:spPr>
              <a:xfrm rot="18900000" flipH="1">
                <a:off x="6689905" y="5181069"/>
                <a:ext cx="451485" cy="373380"/>
              </a:xfrm>
              <a:prstGeom prst="rect">
                <a:avLst/>
              </a:prstGeom>
            </p:spPr>
          </p:pic>
          <p:sp>
            <p:nvSpPr>
              <p:cNvPr id="10" name="楕円 9">
                <a:extLst>
                  <a:ext uri="{FF2B5EF4-FFF2-40B4-BE49-F238E27FC236}">
                    <a16:creationId xmlns:a16="http://schemas.microsoft.com/office/drawing/2014/main" id="{D8DD9272-512D-441D-8046-A5FC136EE960}"/>
                  </a:ext>
                </a:extLst>
              </p:cNvPr>
              <p:cNvSpPr/>
              <p:nvPr/>
            </p:nvSpPr>
            <p:spPr>
              <a:xfrm>
                <a:off x="5981631" y="5024694"/>
                <a:ext cx="376968" cy="1131835"/>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772590C3-A65F-45B0-8C7C-C754CB8B891F}"/>
                  </a:ext>
                </a:extLst>
              </p:cNvPr>
              <p:cNvCxnSpPr>
                <a:cxnSpLocks/>
                <a:stCxn id="10" idx="0"/>
              </p:cNvCxnSpPr>
              <p:nvPr/>
            </p:nvCxnSpPr>
            <p:spPr>
              <a:xfrm>
                <a:off x="6170115" y="5024694"/>
                <a:ext cx="3382959" cy="4379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73E6ED5-709B-4D61-96F4-EF2B2E05C89C}"/>
                  </a:ext>
                </a:extLst>
              </p:cNvPr>
              <p:cNvCxnSpPr>
                <a:cxnSpLocks/>
                <a:stCxn id="10" idx="4"/>
              </p:cNvCxnSpPr>
              <p:nvPr/>
            </p:nvCxnSpPr>
            <p:spPr>
              <a:xfrm flipV="1">
                <a:off x="6170115" y="5306369"/>
                <a:ext cx="3487236" cy="8501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43" name="グループ化 42">
            <a:extLst>
              <a:ext uri="{FF2B5EF4-FFF2-40B4-BE49-F238E27FC236}">
                <a16:creationId xmlns:a16="http://schemas.microsoft.com/office/drawing/2014/main" id="{A33CB415-6E01-496A-8356-FBFE21F9DB7E}"/>
              </a:ext>
            </a:extLst>
          </p:cNvPr>
          <p:cNvGrpSpPr>
            <a:grpSpLocks noChangeAspect="1"/>
          </p:cNvGrpSpPr>
          <p:nvPr/>
        </p:nvGrpSpPr>
        <p:grpSpPr>
          <a:xfrm flipH="1">
            <a:off x="1120153" y="870860"/>
            <a:ext cx="4968295" cy="1447038"/>
            <a:chOff x="5981631" y="4886533"/>
            <a:chExt cx="6210369" cy="1808798"/>
          </a:xfrm>
        </p:grpSpPr>
        <p:pic>
          <p:nvPicPr>
            <p:cNvPr id="44" name="図 43">
              <a:extLst>
                <a:ext uri="{FF2B5EF4-FFF2-40B4-BE49-F238E27FC236}">
                  <a16:creationId xmlns:a16="http://schemas.microsoft.com/office/drawing/2014/main" id="{15E3FF0D-BDFE-4489-94FF-CF03391A39DE}"/>
                </a:ext>
              </a:extLst>
            </p:cNvPr>
            <p:cNvPicPr>
              <a:picLocks noChangeAspect="1"/>
            </p:cNvPicPr>
            <p:nvPr/>
          </p:nvPicPr>
          <p:blipFill>
            <a:blip r:embed="rId2"/>
            <a:stretch>
              <a:fillRect/>
            </a:stretch>
          </p:blipFill>
          <p:spPr>
            <a:xfrm>
              <a:off x="9377362" y="4886533"/>
              <a:ext cx="2814638" cy="1808798"/>
            </a:xfrm>
            <a:prstGeom prst="rect">
              <a:avLst/>
            </a:prstGeom>
          </p:spPr>
        </p:pic>
        <p:grpSp>
          <p:nvGrpSpPr>
            <p:cNvPr id="45" name="グループ化 44">
              <a:extLst>
                <a:ext uri="{FF2B5EF4-FFF2-40B4-BE49-F238E27FC236}">
                  <a16:creationId xmlns:a16="http://schemas.microsoft.com/office/drawing/2014/main" id="{B0E744F5-491A-4D8A-BEFC-9F3DE4F8C195}"/>
                </a:ext>
              </a:extLst>
            </p:cNvPr>
            <p:cNvGrpSpPr/>
            <p:nvPr/>
          </p:nvGrpSpPr>
          <p:grpSpPr>
            <a:xfrm>
              <a:off x="5981631" y="4933082"/>
              <a:ext cx="3675720" cy="1223447"/>
              <a:chOff x="5981631" y="4933082"/>
              <a:chExt cx="3675720" cy="1223447"/>
            </a:xfrm>
          </p:grpSpPr>
          <p:pic>
            <p:nvPicPr>
              <p:cNvPr id="46" name="図 45">
                <a:extLst>
                  <a:ext uri="{FF2B5EF4-FFF2-40B4-BE49-F238E27FC236}">
                    <a16:creationId xmlns:a16="http://schemas.microsoft.com/office/drawing/2014/main" id="{F7A75FFD-4D15-4262-9286-03C78A9C91CB}"/>
                  </a:ext>
                </a:extLst>
              </p:cNvPr>
              <p:cNvPicPr>
                <a:picLocks noChangeAspect="1"/>
              </p:cNvPicPr>
              <p:nvPr/>
            </p:nvPicPr>
            <p:blipFill>
              <a:blip r:embed="rId3"/>
              <a:stretch>
                <a:fillRect/>
              </a:stretch>
            </p:blipFill>
            <p:spPr>
              <a:xfrm rot="18900000" flipH="1">
                <a:off x="8859986" y="5086884"/>
                <a:ext cx="451485" cy="373380"/>
              </a:xfrm>
              <a:prstGeom prst="rect">
                <a:avLst/>
              </a:prstGeom>
            </p:spPr>
          </p:pic>
          <p:pic>
            <p:nvPicPr>
              <p:cNvPr id="47" name="図 46">
                <a:extLst>
                  <a:ext uri="{FF2B5EF4-FFF2-40B4-BE49-F238E27FC236}">
                    <a16:creationId xmlns:a16="http://schemas.microsoft.com/office/drawing/2014/main" id="{62D92E7E-3723-4753-B49D-6D34401857DE}"/>
                  </a:ext>
                </a:extLst>
              </p:cNvPr>
              <p:cNvPicPr>
                <a:picLocks noChangeAspect="1"/>
              </p:cNvPicPr>
              <p:nvPr/>
            </p:nvPicPr>
            <p:blipFill>
              <a:blip r:embed="rId3"/>
              <a:stretch>
                <a:fillRect/>
              </a:stretch>
            </p:blipFill>
            <p:spPr>
              <a:xfrm rot="18900000" flipH="1">
                <a:off x="7052966" y="5478788"/>
                <a:ext cx="451485" cy="373380"/>
              </a:xfrm>
              <a:prstGeom prst="rect">
                <a:avLst/>
              </a:prstGeom>
            </p:spPr>
          </p:pic>
          <p:pic>
            <p:nvPicPr>
              <p:cNvPr id="48" name="図 47">
                <a:extLst>
                  <a:ext uri="{FF2B5EF4-FFF2-40B4-BE49-F238E27FC236}">
                    <a16:creationId xmlns:a16="http://schemas.microsoft.com/office/drawing/2014/main" id="{46E89A25-736D-4283-9E13-33B666049C1C}"/>
                  </a:ext>
                </a:extLst>
              </p:cNvPr>
              <p:cNvPicPr>
                <a:picLocks noChangeAspect="1"/>
              </p:cNvPicPr>
              <p:nvPr/>
            </p:nvPicPr>
            <p:blipFill>
              <a:blip r:embed="rId3"/>
              <a:stretch>
                <a:fillRect/>
              </a:stretch>
            </p:blipFill>
            <p:spPr>
              <a:xfrm rot="18900000" flipH="1">
                <a:off x="7890196" y="5445294"/>
                <a:ext cx="451485" cy="373380"/>
              </a:xfrm>
              <a:prstGeom prst="rect">
                <a:avLst/>
              </a:prstGeom>
            </p:spPr>
          </p:pic>
          <p:pic>
            <p:nvPicPr>
              <p:cNvPr id="49" name="図 48">
                <a:extLst>
                  <a:ext uri="{FF2B5EF4-FFF2-40B4-BE49-F238E27FC236}">
                    <a16:creationId xmlns:a16="http://schemas.microsoft.com/office/drawing/2014/main" id="{42F2DE31-0DAC-4467-AA05-2CA7828D71C3}"/>
                  </a:ext>
                </a:extLst>
              </p:cNvPr>
              <p:cNvPicPr>
                <a:picLocks noChangeAspect="1"/>
              </p:cNvPicPr>
              <p:nvPr/>
            </p:nvPicPr>
            <p:blipFill>
              <a:blip r:embed="rId3"/>
              <a:stretch>
                <a:fillRect/>
              </a:stretch>
            </p:blipFill>
            <p:spPr>
              <a:xfrm rot="18900000" flipH="1">
                <a:off x="7485811" y="5043393"/>
                <a:ext cx="451485" cy="373380"/>
              </a:xfrm>
              <a:prstGeom prst="rect">
                <a:avLst/>
              </a:prstGeom>
            </p:spPr>
          </p:pic>
          <p:pic>
            <p:nvPicPr>
              <p:cNvPr id="50" name="図 49">
                <a:extLst>
                  <a:ext uri="{FF2B5EF4-FFF2-40B4-BE49-F238E27FC236}">
                    <a16:creationId xmlns:a16="http://schemas.microsoft.com/office/drawing/2014/main" id="{FE827138-7A38-4821-A0AA-4048989E66CB}"/>
                  </a:ext>
                </a:extLst>
              </p:cNvPr>
              <p:cNvPicPr>
                <a:picLocks noChangeAspect="1"/>
              </p:cNvPicPr>
              <p:nvPr/>
            </p:nvPicPr>
            <p:blipFill>
              <a:blip r:embed="rId3"/>
              <a:stretch>
                <a:fillRect/>
              </a:stretch>
            </p:blipFill>
            <p:spPr>
              <a:xfrm rot="18900000" flipH="1">
                <a:off x="8219296" y="5086884"/>
                <a:ext cx="451485" cy="373380"/>
              </a:xfrm>
              <a:prstGeom prst="rect">
                <a:avLst/>
              </a:prstGeom>
            </p:spPr>
          </p:pic>
          <p:pic>
            <p:nvPicPr>
              <p:cNvPr id="51" name="図 50">
                <a:extLst>
                  <a:ext uri="{FF2B5EF4-FFF2-40B4-BE49-F238E27FC236}">
                    <a16:creationId xmlns:a16="http://schemas.microsoft.com/office/drawing/2014/main" id="{144CAC66-FA02-4F86-8B11-D5D53A455EED}"/>
                  </a:ext>
                </a:extLst>
              </p:cNvPr>
              <p:cNvPicPr>
                <a:picLocks noChangeAspect="1"/>
              </p:cNvPicPr>
              <p:nvPr/>
            </p:nvPicPr>
            <p:blipFill>
              <a:blip r:embed="rId3"/>
              <a:stretch>
                <a:fillRect/>
              </a:stretch>
            </p:blipFill>
            <p:spPr>
              <a:xfrm rot="18900000" flipH="1">
                <a:off x="6276262" y="4933082"/>
                <a:ext cx="451485" cy="373380"/>
              </a:xfrm>
              <a:prstGeom prst="rect">
                <a:avLst/>
              </a:prstGeom>
            </p:spPr>
          </p:pic>
          <p:pic>
            <p:nvPicPr>
              <p:cNvPr id="52" name="図 51">
                <a:extLst>
                  <a:ext uri="{FF2B5EF4-FFF2-40B4-BE49-F238E27FC236}">
                    <a16:creationId xmlns:a16="http://schemas.microsoft.com/office/drawing/2014/main" id="{A82B0A92-7711-4F80-BCFA-49D0233347AC}"/>
                  </a:ext>
                </a:extLst>
              </p:cNvPr>
              <p:cNvPicPr>
                <a:picLocks noChangeAspect="1"/>
              </p:cNvPicPr>
              <p:nvPr/>
            </p:nvPicPr>
            <p:blipFill>
              <a:blip r:embed="rId3"/>
              <a:stretch>
                <a:fillRect/>
              </a:stretch>
            </p:blipFill>
            <p:spPr>
              <a:xfrm rot="18900000" flipH="1">
                <a:off x="6028479" y="5431573"/>
                <a:ext cx="451485" cy="373380"/>
              </a:xfrm>
              <a:prstGeom prst="rect">
                <a:avLst/>
              </a:prstGeom>
            </p:spPr>
          </p:pic>
          <p:pic>
            <p:nvPicPr>
              <p:cNvPr id="53" name="図 52">
                <a:extLst>
                  <a:ext uri="{FF2B5EF4-FFF2-40B4-BE49-F238E27FC236}">
                    <a16:creationId xmlns:a16="http://schemas.microsoft.com/office/drawing/2014/main" id="{66252D05-0760-4DA5-88DE-E9A049176B17}"/>
                  </a:ext>
                </a:extLst>
              </p:cNvPr>
              <p:cNvPicPr>
                <a:picLocks noChangeAspect="1"/>
              </p:cNvPicPr>
              <p:nvPr/>
            </p:nvPicPr>
            <p:blipFill>
              <a:blip r:embed="rId3"/>
              <a:stretch>
                <a:fillRect/>
              </a:stretch>
            </p:blipFill>
            <p:spPr>
              <a:xfrm rot="18900000" flipH="1">
                <a:off x="6495092" y="5712906"/>
                <a:ext cx="451485" cy="373380"/>
              </a:xfrm>
              <a:prstGeom prst="rect">
                <a:avLst/>
              </a:prstGeom>
            </p:spPr>
          </p:pic>
          <p:pic>
            <p:nvPicPr>
              <p:cNvPr id="54" name="図 53">
                <a:extLst>
                  <a:ext uri="{FF2B5EF4-FFF2-40B4-BE49-F238E27FC236}">
                    <a16:creationId xmlns:a16="http://schemas.microsoft.com/office/drawing/2014/main" id="{AE5FE723-E91A-4792-8734-54EE0EEA176E}"/>
                  </a:ext>
                </a:extLst>
              </p:cNvPr>
              <p:cNvPicPr>
                <a:picLocks noChangeAspect="1"/>
              </p:cNvPicPr>
              <p:nvPr/>
            </p:nvPicPr>
            <p:blipFill>
              <a:blip r:embed="rId3"/>
              <a:stretch>
                <a:fillRect/>
              </a:stretch>
            </p:blipFill>
            <p:spPr>
              <a:xfrm rot="18900000" flipH="1">
                <a:off x="6689905" y="5181069"/>
                <a:ext cx="451485" cy="373380"/>
              </a:xfrm>
              <a:prstGeom prst="rect">
                <a:avLst/>
              </a:prstGeom>
            </p:spPr>
          </p:pic>
          <p:sp>
            <p:nvSpPr>
              <p:cNvPr id="55" name="楕円 54">
                <a:extLst>
                  <a:ext uri="{FF2B5EF4-FFF2-40B4-BE49-F238E27FC236}">
                    <a16:creationId xmlns:a16="http://schemas.microsoft.com/office/drawing/2014/main" id="{4A8B6240-E57F-4456-86A9-421449F83CAF}"/>
                  </a:ext>
                </a:extLst>
              </p:cNvPr>
              <p:cNvSpPr/>
              <p:nvPr/>
            </p:nvSpPr>
            <p:spPr>
              <a:xfrm>
                <a:off x="5981631" y="5024694"/>
                <a:ext cx="376968" cy="1131835"/>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6" name="直線コネクタ 55">
                <a:extLst>
                  <a:ext uri="{FF2B5EF4-FFF2-40B4-BE49-F238E27FC236}">
                    <a16:creationId xmlns:a16="http://schemas.microsoft.com/office/drawing/2014/main" id="{CAB7569F-62F8-4E0F-B46B-CB81EE461736}"/>
                  </a:ext>
                </a:extLst>
              </p:cNvPr>
              <p:cNvCxnSpPr>
                <a:cxnSpLocks/>
                <a:stCxn id="55" idx="0"/>
              </p:cNvCxnSpPr>
              <p:nvPr/>
            </p:nvCxnSpPr>
            <p:spPr>
              <a:xfrm>
                <a:off x="6170115" y="5024694"/>
                <a:ext cx="3382959" cy="4379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9D856C6E-C5E4-4EDE-84E4-0EB8B06115BA}"/>
                  </a:ext>
                </a:extLst>
              </p:cNvPr>
              <p:cNvCxnSpPr>
                <a:cxnSpLocks/>
                <a:stCxn id="55" idx="4"/>
              </p:cNvCxnSpPr>
              <p:nvPr/>
            </p:nvCxnSpPr>
            <p:spPr>
              <a:xfrm flipV="1">
                <a:off x="6170115" y="5306369"/>
                <a:ext cx="3487236" cy="8501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60" name="テキスト ボックス 59">
            <a:extLst>
              <a:ext uri="{FF2B5EF4-FFF2-40B4-BE49-F238E27FC236}">
                <a16:creationId xmlns:a16="http://schemas.microsoft.com/office/drawing/2014/main" id="{997F2CC5-2B55-490D-A899-FF9FDB232CAE}"/>
              </a:ext>
            </a:extLst>
          </p:cNvPr>
          <p:cNvSpPr txBox="1"/>
          <p:nvPr/>
        </p:nvSpPr>
        <p:spPr>
          <a:xfrm>
            <a:off x="1651767" y="361009"/>
            <a:ext cx="8270213" cy="584775"/>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sz="1600" dirty="0"/>
              <a:t>ビームには沢山の粒子が詰まっている。その中の粒子同士をぶつける。</a:t>
            </a:r>
            <a:endParaRPr kumimoji="1" lang="en-US" altLang="ja-JP" sz="1600" dirty="0"/>
          </a:p>
          <a:p>
            <a:pPr marL="285750" indent="-285750">
              <a:buFont typeface="Arial" panose="020B0604020202020204" pitchFamily="34" charset="0"/>
              <a:buChar char="•"/>
            </a:pPr>
            <a:r>
              <a:rPr kumimoji="1" lang="ja-JP" altLang="en-US" sz="1600" dirty="0"/>
              <a:t>衝突イベントを作り出すためには、粒子を出来るだけ同じ場所に集める必要がある。</a:t>
            </a:r>
            <a:endParaRPr kumimoji="1" lang="en-US" altLang="ja-JP" sz="1600" dirty="0"/>
          </a:p>
        </p:txBody>
      </p:sp>
      <p:sp>
        <p:nvSpPr>
          <p:cNvPr id="61" name="テキスト ボックス 60">
            <a:extLst>
              <a:ext uri="{FF2B5EF4-FFF2-40B4-BE49-F238E27FC236}">
                <a16:creationId xmlns:a16="http://schemas.microsoft.com/office/drawing/2014/main" id="{07AF8865-1C9E-47E7-9E78-B538F8369A64}"/>
              </a:ext>
            </a:extLst>
          </p:cNvPr>
          <p:cNvSpPr txBox="1"/>
          <p:nvPr/>
        </p:nvSpPr>
        <p:spPr>
          <a:xfrm>
            <a:off x="3519753" y="2043184"/>
            <a:ext cx="7981672" cy="584775"/>
          </a:xfrm>
          <a:prstGeom prst="rect">
            <a:avLst/>
          </a:prstGeom>
          <a:noFill/>
        </p:spPr>
        <p:txBody>
          <a:bodyPr wrap="none" rtlCol="0">
            <a:spAutoFit/>
          </a:bodyPr>
          <a:lstStyle/>
          <a:p>
            <a:r>
              <a:rPr kumimoji="1" lang="ja-JP" altLang="en-US" sz="1600" b="1" dirty="0">
                <a:solidFill>
                  <a:srgbClr val="FF0000"/>
                </a:solidFill>
              </a:rPr>
              <a:t>コントロールが良い方が衝突頻度が高い。</a:t>
            </a:r>
            <a:endParaRPr kumimoji="1" lang="en-US" altLang="ja-JP" sz="1600" b="1" dirty="0">
              <a:solidFill>
                <a:srgbClr val="FF0000"/>
              </a:solidFill>
            </a:endParaRPr>
          </a:p>
          <a:p>
            <a:r>
              <a:rPr lang="ja-JP" altLang="en-US" sz="1600" dirty="0"/>
              <a:t>　⇒コントロールが良いということは、加速器ではビームサイズが小さいことに相当</a:t>
            </a:r>
            <a:endParaRPr kumimoji="1" lang="ja-JP" altLang="en-US" sz="1600" dirty="0"/>
          </a:p>
        </p:txBody>
      </p:sp>
      <p:sp>
        <p:nvSpPr>
          <p:cNvPr id="62" name="テキスト ボックス 61">
            <a:extLst>
              <a:ext uri="{FF2B5EF4-FFF2-40B4-BE49-F238E27FC236}">
                <a16:creationId xmlns:a16="http://schemas.microsoft.com/office/drawing/2014/main" id="{C40B15E3-17C5-4D74-AFB5-89F5489EBC47}"/>
              </a:ext>
            </a:extLst>
          </p:cNvPr>
          <p:cNvSpPr txBox="1"/>
          <p:nvPr/>
        </p:nvSpPr>
        <p:spPr>
          <a:xfrm>
            <a:off x="2027837" y="2844240"/>
            <a:ext cx="8084264" cy="523220"/>
          </a:xfrm>
          <a:prstGeom prst="rect">
            <a:avLst/>
          </a:prstGeom>
          <a:noFill/>
        </p:spPr>
        <p:txBody>
          <a:bodyPr wrap="none" rtlCol="0">
            <a:spAutoFit/>
          </a:bodyPr>
          <a:lstStyle/>
          <a:p>
            <a:r>
              <a:rPr kumimoji="1" lang="ja-JP" altLang="en-US" sz="2800" b="1" dirty="0">
                <a:solidFill>
                  <a:srgbClr val="0070C0"/>
                </a:solidFill>
              </a:rPr>
              <a:t>ビームサイズを小さくするために重要なことは？</a:t>
            </a:r>
          </a:p>
        </p:txBody>
      </p:sp>
      <p:sp>
        <p:nvSpPr>
          <p:cNvPr id="74" name="テキスト ボックス 73">
            <a:extLst>
              <a:ext uri="{FF2B5EF4-FFF2-40B4-BE49-F238E27FC236}">
                <a16:creationId xmlns:a16="http://schemas.microsoft.com/office/drawing/2014/main" id="{AF5A30F9-98AB-4464-A88B-34A4CFE3A8C0}"/>
              </a:ext>
            </a:extLst>
          </p:cNvPr>
          <p:cNvSpPr txBox="1"/>
          <p:nvPr/>
        </p:nvSpPr>
        <p:spPr>
          <a:xfrm>
            <a:off x="6656310" y="3438420"/>
            <a:ext cx="5064207" cy="369332"/>
          </a:xfrm>
          <a:prstGeom prst="rect">
            <a:avLst/>
          </a:prstGeom>
          <a:noFill/>
        </p:spPr>
        <p:txBody>
          <a:bodyPr wrap="none" rtlCol="0">
            <a:spAutoFit/>
          </a:bodyPr>
          <a:lstStyle/>
          <a:p>
            <a:r>
              <a:rPr kumimoji="1" lang="en-US" altLang="ja-JP" b="1" dirty="0">
                <a:solidFill>
                  <a:srgbClr val="00B050"/>
                </a:solidFill>
              </a:rPr>
              <a:t>2. </a:t>
            </a:r>
            <a:r>
              <a:rPr lang="ja-JP" altLang="en-US" b="1" dirty="0">
                <a:solidFill>
                  <a:srgbClr val="00B050"/>
                </a:solidFill>
              </a:rPr>
              <a:t>高性能な</a:t>
            </a:r>
            <a:r>
              <a:rPr kumimoji="1" lang="ja-JP" altLang="en-US" b="1" dirty="0">
                <a:solidFill>
                  <a:srgbClr val="00B050"/>
                </a:solidFill>
              </a:rPr>
              <a:t>（収差の少ない）収束レンズを作る</a:t>
            </a:r>
          </a:p>
        </p:txBody>
      </p:sp>
      <p:pic>
        <p:nvPicPr>
          <p:cNvPr id="76" name="図 75">
            <a:extLst>
              <a:ext uri="{FF2B5EF4-FFF2-40B4-BE49-F238E27FC236}">
                <a16:creationId xmlns:a16="http://schemas.microsoft.com/office/drawing/2014/main" id="{FF330315-7458-499F-AAEE-35ECB02D9852}"/>
              </a:ext>
            </a:extLst>
          </p:cNvPr>
          <p:cNvPicPr>
            <a:picLocks noChangeAspect="1"/>
          </p:cNvPicPr>
          <p:nvPr/>
        </p:nvPicPr>
        <p:blipFill>
          <a:blip r:embed="rId4"/>
          <a:stretch>
            <a:fillRect/>
          </a:stretch>
        </p:blipFill>
        <p:spPr>
          <a:xfrm>
            <a:off x="7499080" y="3801773"/>
            <a:ext cx="2683193" cy="1745933"/>
          </a:xfrm>
          <a:prstGeom prst="rect">
            <a:avLst/>
          </a:prstGeom>
        </p:spPr>
      </p:pic>
      <p:sp>
        <p:nvSpPr>
          <p:cNvPr id="78" name="テキスト ボックス 77">
            <a:extLst>
              <a:ext uri="{FF2B5EF4-FFF2-40B4-BE49-F238E27FC236}">
                <a16:creationId xmlns:a16="http://schemas.microsoft.com/office/drawing/2014/main" id="{DF6F0594-FCBD-406C-BFD3-DD22188BB98D}"/>
              </a:ext>
            </a:extLst>
          </p:cNvPr>
          <p:cNvSpPr txBox="1"/>
          <p:nvPr/>
        </p:nvSpPr>
        <p:spPr>
          <a:xfrm>
            <a:off x="6679491" y="5680340"/>
            <a:ext cx="5146643" cy="954107"/>
          </a:xfrm>
          <a:prstGeom prst="rect">
            <a:avLst/>
          </a:prstGeom>
          <a:noFill/>
        </p:spPr>
        <p:txBody>
          <a:bodyPr wrap="square" rtlCol="0">
            <a:spAutoFit/>
          </a:bodyPr>
          <a:lstStyle/>
          <a:p>
            <a:r>
              <a:rPr kumimoji="1" lang="ja-JP" altLang="en-US" sz="1400" dirty="0"/>
              <a:t>複数枚のレンズを組み合わせることで、色の違いなど性質の違う光が同じ場所に焦点を結ぶようにできる。</a:t>
            </a:r>
            <a:endParaRPr kumimoji="1" lang="en-US" altLang="ja-JP" sz="1400" dirty="0"/>
          </a:p>
          <a:p>
            <a:r>
              <a:rPr lang="ja-JP" altLang="en-US" sz="1400" dirty="0"/>
              <a:t>　⇒粒子ビームでも、ビーム内のエネルギーなどの違った</a:t>
            </a:r>
            <a:endParaRPr lang="en-US" altLang="ja-JP" sz="1400" dirty="0"/>
          </a:p>
          <a:p>
            <a:r>
              <a:rPr lang="ja-JP" altLang="en-US" sz="1400" dirty="0"/>
              <a:t>　　粒子たちを同じ位置に集められる。</a:t>
            </a:r>
            <a:endParaRPr kumimoji="1" lang="ja-JP" altLang="en-US" sz="1400" dirty="0"/>
          </a:p>
        </p:txBody>
      </p:sp>
      <p:grpSp>
        <p:nvGrpSpPr>
          <p:cNvPr id="81" name="グループ化 80">
            <a:extLst>
              <a:ext uri="{FF2B5EF4-FFF2-40B4-BE49-F238E27FC236}">
                <a16:creationId xmlns:a16="http://schemas.microsoft.com/office/drawing/2014/main" id="{E7888FA1-2358-48C2-B7EA-E07D791AF6B3}"/>
              </a:ext>
            </a:extLst>
          </p:cNvPr>
          <p:cNvGrpSpPr/>
          <p:nvPr/>
        </p:nvGrpSpPr>
        <p:grpSpPr>
          <a:xfrm>
            <a:off x="411480" y="3382598"/>
            <a:ext cx="5692204" cy="3368722"/>
            <a:chOff x="411480" y="3382598"/>
            <a:chExt cx="5692204" cy="3368722"/>
          </a:xfrm>
        </p:grpSpPr>
        <p:grpSp>
          <p:nvGrpSpPr>
            <p:cNvPr id="73" name="グループ化 72">
              <a:extLst>
                <a:ext uri="{FF2B5EF4-FFF2-40B4-BE49-F238E27FC236}">
                  <a16:creationId xmlns:a16="http://schemas.microsoft.com/office/drawing/2014/main" id="{0D0BB654-D6CC-45BB-A437-3790CBAE638D}"/>
                </a:ext>
              </a:extLst>
            </p:cNvPr>
            <p:cNvGrpSpPr/>
            <p:nvPr/>
          </p:nvGrpSpPr>
          <p:grpSpPr>
            <a:xfrm flipH="1">
              <a:off x="1323135" y="3941556"/>
              <a:ext cx="3381375" cy="2238375"/>
              <a:chOff x="1324067" y="4272822"/>
              <a:chExt cx="3381375" cy="2238375"/>
            </a:xfrm>
          </p:grpSpPr>
          <p:pic>
            <p:nvPicPr>
              <p:cNvPr id="64" name="図 63">
                <a:extLst>
                  <a:ext uri="{FF2B5EF4-FFF2-40B4-BE49-F238E27FC236}">
                    <a16:creationId xmlns:a16="http://schemas.microsoft.com/office/drawing/2014/main" id="{0B421489-E4EF-4089-990B-7E39F0A0EC17}"/>
                  </a:ext>
                </a:extLst>
              </p:cNvPr>
              <p:cNvPicPr>
                <a:picLocks noChangeAspect="1"/>
              </p:cNvPicPr>
              <p:nvPr/>
            </p:nvPicPr>
            <p:blipFill>
              <a:blip r:embed="rId5"/>
              <a:stretch>
                <a:fillRect/>
              </a:stretch>
            </p:blipFill>
            <p:spPr>
              <a:xfrm rot="2520000">
                <a:off x="1324067" y="4272822"/>
                <a:ext cx="3381375" cy="2238375"/>
              </a:xfrm>
              <a:prstGeom prst="rect">
                <a:avLst/>
              </a:prstGeom>
            </p:spPr>
          </p:pic>
          <p:grpSp>
            <p:nvGrpSpPr>
              <p:cNvPr id="68" name="グループ化 67">
                <a:extLst>
                  <a:ext uri="{FF2B5EF4-FFF2-40B4-BE49-F238E27FC236}">
                    <a16:creationId xmlns:a16="http://schemas.microsoft.com/office/drawing/2014/main" id="{FFB2F61F-7529-4C48-BE5B-69C070DBF3DC}"/>
                  </a:ext>
                </a:extLst>
              </p:cNvPr>
              <p:cNvGrpSpPr/>
              <p:nvPr/>
            </p:nvGrpSpPr>
            <p:grpSpPr>
              <a:xfrm>
                <a:off x="1403870" y="4280839"/>
                <a:ext cx="3038086" cy="788670"/>
                <a:chOff x="7190751" y="4729162"/>
                <a:chExt cx="3038086" cy="788670"/>
              </a:xfrm>
            </p:grpSpPr>
            <p:pic>
              <p:nvPicPr>
                <p:cNvPr id="66" name="図 65">
                  <a:extLst>
                    <a:ext uri="{FF2B5EF4-FFF2-40B4-BE49-F238E27FC236}">
                      <a16:creationId xmlns:a16="http://schemas.microsoft.com/office/drawing/2014/main" id="{A0A7FDC0-B290-4814-A1D0-411316D812E7}"/>
                    </a:ext>
                  </a:extLst>
                </p:cNvPr>
                <p:cNvPicPr>
                  <a:picLocks noChangeAspect="1"/>
                </p:cNvPicPr>
                <p:nvPr/>
              </p:nvPicPr>
              <p:blipFill>
                <a:blip r:embed="rId6"/>
                <a:stretch>
                  <a:fillRect/>
                </a:stretch>
              </p:blipFill>
              <p:spPr>
                <a:xfrm>
                  <a:off x="8213347" y="4729162"/>
                  <a:ext cx="2015490" cy="788670"/>
                </a:xfrm>
                <a:prstGeom prst="rect">
                  <a:avLst/>
                </a:prstGeom>
              </p:spPr>
            </p:pic>
            <p:sp>
              <p:nvSpPr>
                <p:cNvPr id="67" name="正方形/長方形 66">
                  <a:extLst>
                    <a:ext uri="{FF2B5EF4-FFF2-40B4-BE49-F238E27FC236}">
                      <a16:creationId xmlns:a16="http://schemas.microsoft.com/office/drawing/2014/main" id="{1A6879E7-5821-46B3-9F10-A0E7F7AF96A3}"/>
                    </a:ext>
                  </a:extLst>
                </p:cNvPr>
                <p:cNvSpPr/>
                <p:nvPr/>
              </p:nvSpPr>
              <p:spPr>
                <a:xfrm>
                  <a:off x="7190751" y="4729162"/>
                  <a:ext cx="1146845" cy="685049"/>
                </a:xfrm>
                <a:prstGeom prst="rect">
                  <a:avLst/>
                </a:prstGeom>
                <a:gradFill>
                  <a:gsLst>
                    <a:gs pos="0">
                      <a:schemeClr val="accent4">
                        <a:lumMod val="0"/>
                        <a:lumOff val="100000"/>
                      </a:schemeClr>
                    </a:gs>
                    <a:gs pos="40000">
                      <a:schemeClr val="accent4">
                        <a:lumMod val="20000"/>
                        <a:lumOff val="80000"/>
                      </a:schemeClr>
                    </a:gs>
                    <a:gs pos="60000">
                      <a:schemeClr val="accent4">
                        <a:lumMod val="20000"/>
                        <a:lumOff val="80000"/>
                      </a:schemeClr>
                    </a:gs>
                    <a:gs pos="100000">
                      <a:schemeClr val="accent4">
                        <a:lumMod val="0"/>
                        <a:lumOff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69" name="テキスト ボックス 68">
              <a:extLst>
                <a:ext uri="{FF2B5EF4-FFF2-40B4-BE49-F238E27FC236}">
                  <a16:creationId xmlns:a16="http://schemas.microsoft.com/office/drawing/2014/main" id="{450BFD1A-20DB-4176-87E0-E89AC593411D}"/>
                </a:ext>
              </a:extLst>
            </p:cNvPr>
            <p:cNvSpPr txBox="1"/>
            <p:nvPr/>
          </p:nvSpPr>
          <p:spPr>
            <a:xfrm>
              <a:off x="1055273" y="3466704"/>
              <a:ext cx="4602542" cy="369332"/>
            </a:xfrm>
            <a:prstGeom prst="rect">
              <a:avLst/>
            </a:prstGeom>
            <a:noFill/>
          </p:spPr>
          <p:txBody>
            <a:bodyPr wrap="none" rtlCol="0">
              <a:spAutoFit/>
            </a:bodyPr>
            <a:lstStyle/>
            <a:p>
              <a:r>
                <a:rPr kumimoji="1" lang="en-US" altLang="ja-JP" b="1" dirty="0">
                  <a:solidFill>
                    <a:srgbClr val="00B050"/>
                  </a:solidFill>
                </a:rPr>
                <a:t>1. </a:t>
              </a:r>
              <a:r>
                <a:rPr kumimoji="1" lang="ja-JP" altLang="en-US" b="1" dirty="0">
                  <a:solidFill>
                    <a:srgbClr val="00B050"/>
                  </a:solidFill>
                </a:rPr>
                <a:t>質の良い（平行性の良い）ビームを作る</a:t>
              </a:r>
            </a:p>
          </p:txBody>
        </p:sp>
        <p:sp>
          <p:nvSpPr>
            <p:cNvPr id="70" name="テキスト ボックス 69">
              <a:extLst>
                <a:ext uri="{FF2B5EF4-FFF2-40B4-BE49-F238E27FC236}">
                  <a16:creationId xmlns:a16="http://schemas.microsoft.com/office/drawing/2014/main" id="{39A8053F-7A3A-4C26-8585-46A5003B2466}"/>
                </a:ext>
              </a:extLst>
            </p:cNvPr>
            <p:cNvSpPr txBox="1"/>
            <p:nvPr/>
          </p:nvSpPr>
          <p:spPr>
            <a:xfrm>
              <a:off x="675902" y="5691400"/>
              <a:ext cx="5261759" cy="954107"/>
            </a:xfrm>
            <a:prstGeom prst="rect">
              <a:avLst/>
            </a:prstGeom>
            <a:noFill/>
          </p:spPr>
          <p:txBody>
            <a:bodyPr wrap="square" rtlCol="0">
              <a:spAutoFit/>
            </a:bodyPr>
            <a:lstStyle/>
            <a:p>
              <a:r>
                <a:rPr kumimoji="1" lang="ja-JP" altLang="en-US" sz="1400" dirty="0"/>
                <a:t>同じレンズを使って、懐中電灯の光とレーザーの光を絞った時、レーザーの方が小さく絞れる。</a:t>
              </a:r>
              <a:endParaRPr kumimoji="1" lang="en-US" altLang="ja-JP" sz="1400" dirty="0"/>
            </a:p>
            <a:p>
              <a:r>
                <a:rPr lang="ja-JP" altLang="en-US" sz="1400" dirty="0"/>
                <a:t>　⇒レーザーの方が質が良い（平行性が良い）から。</a:t>
              </a:r>
              <a:endParaRPr lang="en-US" altLang="ja-JP" sz="1400" dirty="0"/>
            </a:p>
            <a:p>
              <a:r>
                <a:rPr kumimoji="1" lang="ja-JP" altLang="en-US" sz="1400" dirty="0"/>
                <a:t>　⇒粒子ビームにも質の良し悪しがあり。質は良い方が良い。</a:t>
              </a:r>
            </a:p>
          </p:txBody>
        </p:sp>
        <p:sp>
          <p:nvSpPr>
            <p:cNvPr id="79" name="四角形: 角を丸くする 78">
              <a:extLst>
                <a:ext uri="{FF2B5EF4-FFF2-40B4-BE49-F238E27FC236}">
                  <a16:creationId xmlns:a16="http://schemas.microsoft.com/office/drawing/2014/main" id="{DCD5E356-6A48-40F1-81C3-CE839033D1F3}"/>
                </a:ext>
              </a:extLst>
            </p:cNvPr>
            <p:cNvSpPr/>
            <p:nvPr/>
          </p:nvSpPr>
          <p:spPr>
            <a:xfrm>
              <a:off x="411480" y="3382598"/>
              <a:ext cx="5692204" cy="336872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0" name="四角形: 角を丸くする 79">
            <a:extLst>
              <a:ext uri="{FF2B5EF4-FFF2-40B4-BE49-F238E27FC236}">
                <a16:creationId xmlns:a16="http://schemas.microsoft.com/office/drawing/2014/main" id="{4D28FCE6-5C3A-4189-B91A-CD911108881B}"/>
              </a:ext>
            </a:extLst>
          </p:cNvPr>
          <p:cNvSpPr/>
          <p:nvPr/>
        </p:nvSpPr>
        <p:spPr>
          <a:xfrm>
            <a:off x="6202083" y="3376382"/>
            <a:ext cx="5692204" cy="336872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スライド番号プレースホルダー 12">
            <a:extLst>
              <a:ext uri="{FF2B5EF4-FFF2-40B4-BE49-F238E27FC236}">
                <a16:creationId xmlns:a16="http://schemas.microsoft.com/office/drawing/2014/main" id="{C40B73BD-E27F-44AA-8D7D-AAB80036B54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E2DC3EB-90E4-40BA-961E-ABC817AC59DF}" type="slidenum">
              <a:rPr lang="ja-JP" altLang="en-US" smtClean="0"/>
              <a:pPr/>
              <a:t>26</a:t>
            </a:fld>
            <a:endParaRPr kumimoji="1" lang="ja-JP" altLang="en-US"/>
          </a:p>
        </p:txBody>
      </p:sp>
      <p:sp>
        <p:nvSpPr>
          <p:cNvPr id="2" name="タイトル 2">
            <a:extLst>
              <a:ext uri="{FF2B5EF4-FFF2-40B4-BE49-F238E27FC236}">
                <a16:creationId xmlns:a16="http://schemas.microsoft.com/office/drawing/2014/main" id="{2040B4B8-D958-F0DC-6896-31CE49A65A54}"/>
              </a:ext>
            </a:extLst>
          </p:cNvPr>
          <p:cNvSpPr txBox="1">
            <a:spLocks/>
          </p:cNvSpPr>
          <p:nvPr/>
        </p:nvSpPr>
        <p:spPr>
          <a:xfrm>
            <a:off x="4707633" y="52077"/>
            <a:ext cx="4068763" cy="47625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4200" kern="1200">
                <a:solidFill>
                  <a:schemeClr val="tx1"/>
                </a:solidFill>
                <a:latin typeface="+mj-lt"/>
                <a:ea typeface="+mj-ea"/>
                <a:cs typeface="+mj-cs"/>
              </a:defRPr>
            </a:lvl1pPr>
          </a:lstStyle>
          <a:p>
            <a:r>
              <a:rPr lang="ja-JP" altLang="en-US" sz="2400">
                <a:latin typeface="メイリオ" panose="020B0604030504040204" pitchFamily="50" charset="-128"/>
                <a:ea typeface="メイリオ" panose="020B0604030504040204" pitchFamily="50" charset="-128"/>
              </a:rPr>
              <a:t>③ナノビーム開発</a:t>
            </a:r>
            <a:endParaRPr lang="ja-JP" altLang="en-US" sz="2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946EC764-9599-65C2-A829-A5B6C63BDD4B}"/>
              </a:ext>
            </a:extLst>
          </p:cNvPr>
          <p:cNvSpPr txBox="1"/>
          <p:nvPr/>
        </p:nvSpPr>
        <p:spPr>
          <a:xfrm>
            <a:off x="4912615" y="4839846"/>
            <a:ext cx="1027845" cy="646331"/>
          </a:xfrm>
          <a:prstGeom prst="rect">
            <a:avLst/>
          </a:prstGeom>
          <a:noFill/>
        </p:spPr>
        <p:txBody>
          <a:bodyPr wrap="none" rtlCol="0">
            <a:spAutoFit/>
          </a:bodyPr>
          <a:lstStyle/>
          <a:p>
            <a:r>
              <a:rPr kumimoji="1" lang="en-US" altLang="ja-JP" dirty="0"/>
              <a:t>Damping</a:t>
            </a:r>
          </a:p>
          <a:p>
            <a:r>
              <a:rPr kumimoji="1" lang="en-US" altLang="ja-JP" dirty="0"/>
              <a:t>ring</a:t>
            </a:r>
            <a:endParaRPr kumimoji="1" lang="ja-JP" altLang="en-US" dirty="0"/>
          </a:p>
        </p:txBody>
      </p:sp>
      <p:sp>
        <p:nvSpPr>
          <p:cNvPr id="4" name="テキスト ボックス 3">
            <a:extLst>
              <a:ext uri="{FF2B5EF4-FFF2-40B4-BE49-F238E27FC236}">
                <a16:creationId xmlns:a16="http://schemas.microsoft.com/office/drawing/2014/main" id="{11F74259-F6C0-2767-B7E1-D44F9D27B837}"/>
              </a:ext>
            </a:extLst>
          </p:cNvPr>
          <p:cNvSpPr txBox="1"/>
          <p:nvPr/>
        </p:nvSpPr>
        <p:spPr>
          <a:xfrm>
            <a:off x="10437472" y="4788074"/>
            <a:ext cx="1178464" cy="369332"/>
          </a:xfrm>
          <a:prstGeom prst="rect">
            <a:avLst/>
          </a:prstGeom>
          <a:noFill/>
        </p:spPr>
        <p:txBody>
          <a:bodyPr wrap="none" rtlCol="0">
            <a:spAutoFit/>
          </a:bodyPr>
          <a:lstStyle/>
          <a:p>
            <a:r>
              <a:rPr kumimoji="1" lang="en-US" altLang="ja-JP" dirty="0"/>
              <a:t>Final focus</a:t>
            </a:r>
            <a:endParaRPr kumimoji="1" lang="ja-JP" altLang="en-US" dirty="0"/>
          </a:p>
        </p:txBody>
      </p:sp>
      <p:sp>
        <p:nvSpPr>
          <p:cNvPr id="6" name="フッター プレースホルダー 5">
            <a:extLst>
              <a:ext uri="{FF2B5EF4-FFF2-40B4-BE49-F238E27FC236}">
                <a16:creationId xmlns:a16="http://schemas.microsoft.com/office/drawing/2014/main" id="{D6E1ABDF-8463-27F7-6BC1-4650947934F8}"/>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2573363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スライド番号プレースホルダ 1">
            <a:extLst>
              <a:ext uri="{FF2B5EF4-FFF2-40B4-BE49-F238E27FC236}">
                <a16:creationId xmlns:a16="http://schemas.microsoft.com/office/drawing/2014/main" id="{DFF72099-6BA2-D85C-4228-EC8414393E89}"/>
              </a:ext>
            </a:extLst>
          </p:cNvPr>
          <p:cNvSpPr>
            <a:spLocks noGrp="1"/>
          </p:cNvSpPr>
          <p:nvPr>
            <p:ph type="sldNum" sz="quarter" idx="12"/>
          </p:nvPr>
        </p:nvSpPr>
        <p:spPr>
          <a:xfrm>
            <a:off x="8610600" y="6356350"/>
            <a:ext cx="27432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fld id="{FB38A4CB-0881-4971-A4C8-0AF354B693A7}" type="slidenum">
              <a:rPr lang="ja-JP" altLang="en-US" smtClean="0"/>
              <a:pPr eaLnBrk="1" hangingPunct="1"/>
              <a:t>27</a:t>
            </a:fld>
            <a:endParaRPr lang="en-US" altLang="ja-JP" dirty="0"/>
          </a:p>
        </p:txBody>
      </p:sp>
      <p:sp>
        <p:nvSpPr>
          <p:cNvPr id="4100" name="タイトル 2">
            <a:extLst>
              <a:ext uri="{FF2B5EF4-FFF2-40B4-BE49-F238E27FC236}">
                <a16:creationId xmlns:a16="http://schemas.microsoft.com/office/drawing/2014/main" id="{9FB5970B-C6CF-73EF-93AF-4B58C57AACF7}"/>
              </a:ext>
            </a:extLst>
          </p:cNvPr>
          <p:cNvSpPr>
            <a:spLocks noGrp="1"/>
          </p:cNvSpPr>
          <p:nvPr>
            <p:ph type="title" idx="4294967295"/>
          </p:nvPr>
        </p:nvSpPr>
        <p:spPr>
          <a:xfrm>
            <a:off x="6311901" y="0"/>
            <a:ext cx="4068763" cy="476250"/>
          </a:xfrm>
        </p:spPr>
        <p:txBody>
          <a:bodyPr>
            <a:normAutofit/>
          </a:bodyPr>
          <a:lstStyle/>
          <a:p>
            <a:r>
              <a:rPr lang="ja-JP" altLang="en-US" sz="2400" dirty="0">
                <a:latin typeface="メイリオ" panose="020B0604030504040204" pitchFamily="50" charset="-128"/>
                <a:ea typeface="メイリオ" panose="020B0604030504040204" pitchFamily="50" charset="-128"/>
              </a:rPr>
              <a:t>③ナノビーム開発</a:t>
            </a:r>
          </a:p>
        </p:txBody>
      </p:sp>
      <p:pic>
        <p:nvPicPr>
          <p:cNvPr id="6" name="Picture 5" descr="OT0105H.jpg">
            <a:extLst>
              <a:ext uri="{FF2B5EF4-FFF2-40B4-BE49-F238E27FC236}">
                <a16:creationId xmlns:a16="http://schemas.microsoft.com/office/drawing/2014/main" id="{F0BEE609-FCB6-784F-4FF4-BBEA2D2370F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bwMode="auto">
          <a:xfrm>
            <a:off x="7457989" y="899557"/>
            <a:ext cx="4334418" cy="161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四角形: 角を丸くする 6">
            <a:extLst>
              <a:ext uri="{FF2B5EF4-FFF2-40B4-BE49-F238E27FC236}">
                <a16:creationId xmlns:a16="http://schemas.microsoft.com/office/drawing/2014/main" id="{44E77AB1-5A24-A693-A40F-3A1419A7EF2F}"/>
              </a:ext>
            </a:extLst>
          </p:cNvPr>
          <p:cNvSpPr/>
          <p:nvPr/>
        </p:nvSpPr>
        <p:spPr>
          <a:xfrm>
            <a:off x="8905117" y="1115437"/>
            <a:ext cx="1283912" cy="58477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0AF4ACDA-8346-1221-9140-4ED273A2D6E6}"/>
              </a:ext>
            </a:extLst>
          </p:cNvPr>
          <p:cNvSpPr txBox="1"/>
          <p:nvPr/>
        </p:nvSpPr>
        <p:spPr>
          <a:xfrm>
            <a:off x="7266133" y="405913"/>
            <a:ext cx="4903907" cy="584775"/>
          </a:xfrm>
          <a:prstGeom prst="rect">
            <a:avLst/>
          </a:prstGeom>
          <a:solidFill>
            <a:schemeClr val="bg1"/>
          </a:solidFill>
        </p:spPr>
        <p:txBody>
          <a:bodyPr wrap="none" rtlCol="0">
            <a:spAutoFit/>
          </a:bodyPr>
          <a:lstStyle/>
          <a:p>
            <a:r>
              <a:rPr kumimoji="1" lang="ja-JP" altLang="en-US" sz="1600" dirty="0">
                <a:latin typeface="メイリオ" panose="020B0604030504040204" pitchFamily="50" charset="-128"/>
                <a:ea typeface="メイリオ" panose="020B0604030504040204" pitchFamily="50" charset="-128"/>
              </a:rPr>
              <a:t>ダンピングリングで質のいいビームを作る</a:t>
            </a:r>
            <a:endParaRPr kumimoji="1"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最後に質のいいビームによってナノビームに絞る。</a:t>
            </a:r>
          </a:p>
        </p:txBody>
      </p:sp>
      <p:grpSp>
        <p:nvGrpSpPr>
          <p:cNvPr id="5" name="グループ化 4">
            <a:extLst>
              <a:ext uri="{FF2B5EF4-FFF2-40B4-BE49-F238E27FC236}">
                <a16:creationId xmlns:a16="http://schemas.microsoft.com/office/drawing/2014/main" id="{9010F74C-57E2-1E0F-850C-4E2AA1E8C2F2}"/>
              </a:ext>
            </a:extLst>
          </p:cNvPr>
          <p:cNvGrpSpPr/>
          <p:nvPr/>
        </p:nvGrpSpPr>
        <p:grpSpPr>
          <a:xfrm>
            <a:off x="6493359" y="1841249"/>
            <a:ext cx="5929828" cy="4597802"/>
            <a:chOff x="6493359" y="1841249"/>
            <a:chExt cx="5929828" cy="4597802"/>
          </a:xfrm>
        </p:grpSpPr>
        <p:pic>
          <p:nvPicPr>
            <p:cNvPr id="11" name="Picture 4" descr="C:\cygwin\home\sakai\desktop\picture\2004_ippan_koukai\siryou\P1010021.JPG">
              <a:extLst>
                <a:ext uri="{FF2B5EF4-FFF2-40B4-BE49-F238E27FC236}">
                  <a16:creationId xmlns:a16="http://schemas.microsoft.com/office/drawing/2014/main" id="{E0D3A3D6-B70E-D64B-C01E-3507CF393A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0582" y="2547940"/>
              <a:ext cx="2156135" cy="16171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cygwin\home\sakai\desktop\picture\2004_ippan_koukai\siryou\P1010020.JPG">
              <a:extLst>
                <a:ext uri="{FF2B5EF4-FFF2-40B4-BE49-F238E27FC236}">
                  <a16:creationId xmlns:a16="http://schemas.microsoft.com/office/drawing/2014/main" id="{A424EAA6-102F-3EDE-E4F2-A75A65E2419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6752" y="2618686"/>
              <a:ext cx="2115398" cy="1586549"/>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92">
              <a:extLst>
                <a:ext uri="{FF2B5EF4-FFF2-40B4-BE49-F238E27FC236}">
                  <a16:creationId xmlns:a16="http://schemas.microsoft.com/office/drawing/2014/main" id="{980FF380-36C0-083A-FA5C-F81C826A7A7C}"/>
                </a:ext>
              </a:extLst>
            </p:cNvPr>
            <p:cNvSpPr txBox="1">
              <a:spLocks noChangeArrowheads="1"/>
            </p:cNvSpPr>
            <p:nvPr/>
          </p:nvSpPr>
          <p:spPr bwMode="auto">
            <a:xfrm>
              <a:off x="7505677" y="4174211"/>
              <a:ext cx="9540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四極電磁石</a:t>
              </a:r>
            </a:p>
          </p:txBody>
        </p:sp>
        <p:sp>
          <p:nvSpPr>
            <p:cNvPr id="20" name="テキスト ボックス 93">
              <a:extLst>
                <a:ext uri="{FF2B5EF4-FFF2-40B4-BE49-F238E27FC236}">
                  <a16:creationId xmlns:a16="http://schemas.microsoft.com/office/drawing/2014/main" id="{C7EC22BE-E233-B044-AE5B-7F2664C03735}"/>
                </a:ext>
              </a:extLst>
            </p:cNvPr>
            <p:cNvSpPr txBox="1">
              <a:spLocks noChangeArrowheads="1"/>
            </p:cNvSpPr>
            <p:nvPr/>
          </p:nvSpPr>
          <p:spPr bwMode="auto">
            <a:xfrm>
              <a:off x="10251662" y="4179496"/>
              <a:ext cx="954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六極電磁石</a:t>
              </a:r>
            </a:p>
          </p:txBody>
        </p:sp>
        <p:graphicFrame>
          <p:nvGraphicFramePr>
            <p:cNvPr id="22" name="Object 7">
              <a:extLst>
                <a:ext uri="{FF2B5EF4-FFF2-40B4-BE49-F238E27FC236}">
                  <a16:creationId xmlns:a16="http://schemas.microsoft.com/office/drawing/2014/main" id="{5036E36E-64A6-4330-0A57-EBB1B70FF831}"/>
                </a:ext>
              </a:extLst>
            </p:cNvPr>
            <p:cNvGraphicFramePr>
              <a:graphicFrameLocks noChangeAspect="1"/>
            </p:cNvGraphicFramePr>
            <p:nvPr/>
          </p:nvGraphicFramePr>
          <p:xfrm>
            <a:off x="7122721" y="4408774"/>
            <a:ext cx="2047594" cy="1635483"/>
          </p:xfrm>
          <a:graphic>
            <a:graphicData uri="http://schemas.openxmlformats.org/presentationml/2006/ole">
              <mc:AlternateContent xmlns:mc="http://schemas.openxmlformats.org/markup-compatibility/2006">
                <mc:Choice xmlns:v="urn:schemas-microsoft-com:vml" Requires="v">
                  <p:oleObj name="CorelDRAW" r:id="rId5" imgW="2507760" imgH="2003400" progId="CorelDraw.Graphic.8">
                    <p:embed/>
                  </p:oleObj>
                </mc:Choice>
                <mc:Fallback>
                  <p:oleObj name="CorelDRAW" r:id="rId5" imgW="2507760" imgH="2003400" progId="CorelDraw.Graphic.8">
                    <p:embed/>
                    <p:pic>
                      <p:nvPicPr>
                        <p:cNvPr id="22" name="Object 7">
                          <a:extLst>
                            <a:ext uri="{FF2B5EF4-FFF2-40B4-BE49-F238E27FC236}">
                              <a16:creationId xmlns:a16="http://schemas.microsoft.com/office/drawing/2014/main" id="{5036E36E-64A6-4330-0A57-EBB1B70FF8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2721" y="4408774"/>
                          <a:ext cx="2047594" cy="1635483"/>
                        </a:xfrm>
                        <a:prstGeom prst="rect">
                          <a:avLst/>
                        </a:prstGeom>
                        <a:noFill/>
                        <a:ln>
                          <a:noFill/>
                        </a:ln>
                        <a:effectLst/>
                      </p:spPr>
                    </p:pic>
                  </p:oleObj>
                </mc:Fallback>
              </mc:AlternateContent>
            </a:graphicData>
          </a:graphic>
        </p:graphicFrame>
        <p:cxnSp>
          <p:nvCxnSpPr>
            <p:cNvPr id="27" name="直線矢印コネクタ 26">
              <a:extLst>
                <a:ext uri="{FF2B5EF4-FFF2-40B4-BE49-F238E27FC236}">
                  <a16:creationId xmlns:a16="http://schemas.microsoft.com/office/drawing/2014/main" id="{710592F1-5444-010D-A587-B2142A0A8F1E}"/>
                </a:ext>
              </a:extLst>
            </p:cNvPr>
            <p:cNvCxnSpPr/>
            <p:nvPr/>
          </p:nvCxnSpPr>
          <p:spPr>
            <a:xfrm>
              <a:off x="8741804" y="4310149"/>
              <a:ext cx="0" cy="418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29" name="Object 7">
              <a:extLst>
                <a:ext uri="{FF2B5EF4-FFF2-40B4-BE49-F238E27FC236}">
                  <a16:creationId xmlns:a16="http://schemas.microsoft.com/office/drawing/2014/main" id="{42A9E2C4-F5C1-E02B-8E72-E5E920A7E983}"/>
                </a:ext>
              </a:extLst>
            </p:cNvPr>
            <p:cNvGraphicFramePr>
              <a:graphicFrameLocks noChangeAspect="1"/>
            </p:cNvGraphicFramePr>
            <p:nvPr/>
          </p:nvGraphicFramePr>
          <p:xfrm>
            <a:off x="9218478" y="4474244"/>
            <a:ext cx="2747090" cy="1504541"/>
          </p:xfrm>
          <a:graphic>
            <a:graphicData uri="http://schemas.openxmlformats.org/presentationml/2006/ole">
              <mc:AlternateContent xmlns:mc="http://schemas.openxmlformats.org/markup-compatibility/2006">
                <mc:Choice xmlns:v="urn:schemas-microsoft-com:vml" Requires="v">
                  <p:oleObj name="CorelDRAW" r:id="rId7" imgW="3865320" imgH="2116440" progId="CorelDraw.Graphic.8">
                    <p:embed/>
                  </p:oleObj>
                </mc:Choice>
                <mc:Fallback>
                  <p:oleObj name="CorelDRAW" r:id="rId7" imgW="3865320" imgH="2116440" progId="CorelDraw.Graphic.8">
                    <p:embed/>
                    <p:pic>
                      <p:nvPicPr>
                        <p:cNvPr id="29" name="Object 7">
                          <a:extLst>
                            <a:ext uri="{FF2B5EF4-FFF2-40B4-BE49-F238E27FC236}">
                              <a16:creationId xmlns:a16="http://schemas.microsoft.com/office/drawing/2014/main" id="{42A9E2C4-F5C1-E02B-8E72-E5E920A7E9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18478" y="4474244"/>
                          <a:ext cx="2747090" cy="1504541"/>
                        </a:xfrm>
                        <a:prstGeom prst="rect">
                          <a:avLst/>
                        </a:prstGeom>
                        <a:noFill/>
                        <a:ln>
                          <a:noFill/>
                        </a:ln>
                        <a:effectLst/>
                      </p:spPr>
                    </p:pic>
                  </p:oleObj>
                </mc:Fallback>
              </mc:AlternateContent>
            </a:graphicData>
          </a:graphic>
        </p:graphicFrame>
        <p:cxnSp>
          <p:nvCxnSpPr>
            <p:cNvPr id="31" name="直線矢印コネクタ 30">
              <a:extLst>
                <a:ext uri="{FF2B5EF4-FFF2-40B4-BE49-F238E27FC236}">
                  <a16:creationId xmlns:a16="http://schemas.microsoft.com/office/drawing/2014/main" id="{E2D38120-820E-8C9F-1AE4-3D701852D2AB}"/>
                </a:ext>
              </a:extLst>
            </p:cNvPr>
            <p:cNvCxnSpPr/>
            <p:nvPr/>
          </p:nvCxnSpPr>
          <p:spPr>
            <a:xfrm>
              <a:off x="11300520" y="4310149"/>
              <a:ext cx="0" cy="4189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テキスト ボックス 81">
              <a:extLst>
                <a:ext uri="{FF2B5EF4-FFF2-40B4-BE49-F238E27FC236}">
                  <a16:creationId xmlns:a16="http://schemas.microsoft.com/office/drawing/2014/main" id="{9E464F07-9643-A834-556E-4EEE74AA536B}"/>
                </a:ext>
              </a:extLst>
            </p:cNvPr>
            <p:cNvSpPr txBox="1">
              <a:spLocks noChangeArrowheads="1"/>
            </p:cNvSpPr>
            <p:nvPr/>
          </p:nvSpPr>
          <p:spPr bwMode="auto">
            <a:xfrm>
              <a:off x="6493359" y="6131274"/>
              <a:ext cx="59298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latin typeface="メイリオ" panose="020B0604030504040204" pitchFamily="50" charset="-128"/>
                  <a:ea typeface="メイリオ" panose="020B0604030504040204" pitchFamily="50" charset="-128"/>
                </a:rPr>
                <a:t>最後に、最終収束用の電磁石を</a:t>
              </a:r>
              <a:r>
                <a:rPr lang="ja-JP" altLang="en-US" sz="1400" u="sng" dirty="0">
                  <a:latin typeface="メイリオ" panose="020B0604030504040204" pitchFamily="50" charset="-128"/>
                  <a:ea typeface="メイリオ" panose="020B0604030504040204" pitchFamily="50" charset="-128"/>
                </a:rPr>
                <a:t>きれいに並べ</a:t>
              </a:r>
              <a:r>
                <a:rPr lang="ja-JP" altLang="en-US" sz="1400" dirty="0">
                  <a:latin typeface="メイリオ" panose="020B0604030504040204" pitchFamily="50" charset="-128"/>
                  <a:ea typeface="メイリオ" panose="020B0604030504040204" pitchFamily="50" charset="-128"/>
                </a:rPr>
                <a:t>、衝突直前でさらに絞る。</a:t>
              </a:r>
            </a:p>
          </p:txBody>
        </p:sp>
        <p:cxnSp>
          <p:nvCxnSpPr>
            <p:cNvPr id="39" name="直線矢印コネクタ 38">
              <a:extLst>
                <a:ext uri="{FF2B5EF4-FFF2-40B4-BE49-F238E27FC236}">
                  <a16:creationId xmlns:a16="http://schemas.microsoft.com/office/drawing/2014/main" id="{54EDA412-CD58-1950-F80E-AD134C9AB08B}"/>
                </a:ext>
              </a:extLst>
            </p:cNvPr>
            <p:cNvCxnSpPr/>
            <p:nvPr/>
          </p:nvCxnSpPr>
          <p:spPr>
            <a:xfrm flipV="1">
              <a:off x="9083842" y="1915496"/>
              <a:ext cx="362925" cy="4887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直線矢印コネクタ 39">
              <a:extLst>
                <a:ext uri="{FF2B5EF4-FFF2-40B4-BE49-F238E27FC236}">
                  <a16:creationId xmlns:a16="http://schemas.microsoft.com/office/drawing/2014/main" id="{9D1FBF8E-6FF1-639A-9F40-F9A14E239BB0}"/>
                </a:ext>
              </a:extLst>
            </p:cNvPr>
            <p:cNvCxnSpPr/>
            <p:nvPr/>
          </p:nvCxnSpPr>
          <p:spPr>
            <a:xfrm flipH="1" flipV="1">
              <a:off x="9877539" y="1841249"/>
              <a:ext cx="838086" cy="5519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45" name="テキスト ボックス 44">
            <a:extLst>
              <a:ext uri="{FF2B5EF4-FFF2-40B4-BE49-F238E27FC236}">
                <a16:creationId xmlns:a16="http://schemas.microsoft.com/office/drawing/2014/main" id="{6C4215BC-0CD9-9B8C-2FCD-AD2DC9D18044}"/>
              </a:ext>
            </a:extLst>
          </p:cNvPr>
          <p:cNvSpPr txBox="1"/>
          <p:nvPr/>
        </p:nvSpPr>
        <p:spPr>
          <a:xfrm>
            <a:off x="34285" y="6494498"/>
            <a:ext cx="12192000" cy="338554"/>
          </a:xfrm>
          <a:prstGeom prst="rect">
            <a:avLst/>
          </a:prstGeom>
          <a:solidFill>
            <a:schemeClr val="bg1"/>
          </a:solid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初期ビームはばらばらで動き、絞れない。ダンピングリングで質のいいビームを作り、最後に設計でナノビームへ。</a:t>
            </a:r>
            <a:r>
              <a:rPr kumimoji="1" lang="en-US" altLang="ja-JP" sz="1600" dirty="0">
                <a:latin typeface="メイリオ" panose="020B0604030504040204" pitchFamily="50" charset="-128"/>
                <a:ea typeface="メイリオ" panose="020B0604030504040204" pitchFamily="50" charset="-128"/>
              </a:rPr>
              <a:t>ATF</a:t>
            </a:r>
            <a:r>
              <a:rPr kumimoji="1" lang="ja-JP" altLang="en-US" sz="1600" dirty="0">
                <a:latin typeface="メイリオ" panose="020B0604030504040204" pitchFamily="50" charset="-128"/>
                <a:ea typeface="メイリオ" panose="020B0604030504040204" pitchFamily="50" charset="-128"/>
              </a:rPr>
              <a:t>で開発中。</a:t>
            </a:r>
          </a:p>
        </p:txBody>
      </p:sp>
      <p:sp>
        <p:nvSpPr>
          <p:cNvPr id="46" name="テキスト ボックス 45">
            <a:extLst>
              <a:ext uri="{FF2B5EF4-FFF2-40B4-BE49-F238E27FC236}">
                <a16:creationId xmlns:a16="http://schemas.microsoft.com/office/drawing/2014/main" id="{329E56EC-7C18-1B03-827F-703680B03B07}"/>
              </a:ext>
            </a:extLst>
          </p:cNvPr>
          <p:cNvSpPr txBox="1"/>
          <p:nvPr/>
        </p:nvSpPr>
        <p:spPr>
          <a:xfrm>
            <a:off x="9112197" y="2200042"/>
            <a:ext cx="1338828" cy="369332"/>
          </a:xfrm>
          <a:prstGeom prst="rect">
            <a:avLst/>
          </a:prstGeom>
          <a:noFill/>
        </p:spPr>
        <p:txBody>
          <a:bodyPr wrap="none" rtlCol="0">
            <a:spAutoFit/>
          </a:bodyPr>
          <a:lstStyle/>
          <a:p>
            <a:r>
              <a:rPr kumimoji="1" lang="ja-JP" altLang="en-US" dirty="0"/>
              <a:t>最終収束系</a:t>
            </a:r>
          </a:p>
        </p:txBody>
      </p:sp>
      <p:sp>
        <p:nvSpPr>
          <p:cNvPr id="48" name="テキスト ボックス 47">
            <a:extLst>
              <a:ext uri="{FF2B5EF4-FFF2-40B4-BE49-F238E27FC236}">
                <a16:creationId xmlns:a16="http://schemas.microsoft.com/office/drawing/2014/main" id="{7316BF12-A3AC-67B0-3A8B-7F62157703BF}"/>
              </a:ext>
            </a:extLst>
          </p:cNvPr>
          <p:cNvSpPr txBox="1"/>
          <p:nvPr/>
        </p:nvSpPr>
        <p:spPr>
          <a:xfrm>
            <a:off x="7504561" y="1010538"/>
            <a:ext cx="1283913" cy="646331"/>
          </a:xfrm>
          <a:prstGeom prst="rect">
            <a:avLst/>
          </a:prstGeom>
          <a:noFill/>
        </p:spPr>
        <p:txBody>
          <a:bodyPr wrap="square" rtlCol="0">
            <a:spAutoFit/>
          </a:bodyPr>
          <a:lstStyle/>
          <a:p>
            <a:r>
              <a:rPr kumimoji="1" lang="ja-JP" altLang="en-US" dirty="0"/>
              <a:t>ダンピングリング</a:t>
            </a:r>
          </a:p>
        </p:txBody>
      </p:sp>
      <p:grpSp>
        <p:nvGrpSpPr>
          <p:cNvPr id="4" name="グループ化 3">
            <a:extLst>
              <a:ext uri="{FF2B5EF4-FFF2-40B4-BE49-F238E27FC236}">
                <a16:creationId xmlns:a16="http://schemas.microsoft.com/office/drawing/2014/main" id="{FD0816CE-F6C1-1B96-8C5F-B2F60F09CE09}"/>
              </a:ext>
            </a:extLst>
          </p:cNvPr>
          <p:cNvGrpSpPr/>
          <p:nvPr/>
        </p:nvGrpSpPr>
        <p:grpSpPr>
          <a:xfrm>
            <a:off x="0" y="71058"/>
            <a:ext cx="7033623" cy="6182534"/>
            <a:chOff x="0" y="71058"/>
            <a:chExt cx="7033623" cy="6182534"/>
          </a:xfrm>
        </p:grpSpPr>
        <p:pic>
          <p:nvPicPr>
            <p:cNvPr id="4101" name="Picture 2" descr="C:\Users\sakai\Desktop\work\presen\放射光第５回若手研究会\放射光学会_シンポジウム_130910\siryou\emittancs.jpg">
              <a:extLst>
                <a:ext uri="{FF2B5EF4-FFF2-40B4-BE49-F238E27FC236}">
                  <a16:creationId xmlns:a16="http://schemas.microsoft.com/office/drawing/2014/main" id="{CD01E6E7-024D-7673-75BB-4A78B47D566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4752" y="4029504"/>
              <a:ext cx="5905500" cy="222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円/楕円 11">
              <a:extLst>
                <a:ext uri="{FF2B5EF4-FFF2-40B4-BE49-F238E27FC236}">
                  <a16:creationId xmlns:a16="http://schemas.microsoft.com/office/drawing/2014/main" id="{46543DB6-6C72-7A51-9481-4DFFE59D01DF}"/>
                </a:ext>
              </a:extLst>
            </p:cNvPr>
            <p:cNvSpPr/>
            <p:nvPr/>
          </p:nvSpPr>
          <p:spPr>
            <a:xfrm>
              <a:off x="1187450" y="655021"/>
              <a:ext cx="2520950" cy="252095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39D09C82-7C67-6CC7-5021-90C1DB71AD32}"/>
                </a:ext>
              </a:extLst>
            </p:cNvPr>
            <p:cNvSpPr/>
            <p:nvPr/>
          </p:nvSpPr>
          <p:spPr>
            <a:xfrm>
              <a:off x="2124075" y="2599709"/>
              <a:ext cx="647700" cy="10795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5" name="直線矢印コネクタ 14">
              <a:extLst>
                <a:ext uri="{FF2B5EF4-FFF2-40B4-BE49-F238E27FC236}">
                  <a16:creationId xmlns:a16="http://schemas.microsoft.com/office/drawing/2014/main" id="{D523A3F8-D6FD-BCF4-92CF-CB1068C0A26E}"/>
                </a:ext>
              </a:extLst>
            </p:cNvPr>
            <p:cNvCxnSpPr/>
            <p:nvPr/>
          </p:nvCxnSpPr>
          <p:spPr>
            <a:xfrm>
              <a:off x="2195514" y="2887046"/>
              <a:ext cx="5048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FC7340E6-55E8-6945-B846-3883561736FE}"/>
                </a:ext>
              </a:extLst>
            </p:cNvPr>
            <p:cNvCxnSpPr/>
            <p:nvPr/>
          </p:nvCxnSpPr>
          <p:spPr>
            <a:xfrm>
              <a:off x="2195514" y="3391871"/>
              <a:ext cx="5048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9259EDE0-8562-06BF-0C3B-150F229BFCD0}"/>
                </a:ext>
              </a:extLst>
            </p:cNvPr>
            <p:cNvSpPr/>
            <p:nvPr/>
          </p:nvSpPr>
          <p:spPr>
            <a:xfrm>
              <a:off x="5412666" y="1195387"/>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9" name="曲線コネクタ 18">
              <a:extLst>
                <a:ext uri="{FF2B5EF4-FFF2-40B4-BE49-F238E27FC236}">
                  <a16:creationId xmlns:a16="http://schemas.microsoft.com/office/drawing/2014/main" id="{BA8C2773-CBEA-98BA-EB2C-8AF4052659B5}"/>
                </a:ext>
              </a:extLst>
            </p:cNvPr>
            <p:cNvCxnSpPr/>
            <p:nvPr/>
          </p:nvCxnSpPr>
          <p:spPr>
            <a:xfrm flipV="1">
              <a:off x="5701592" y="763587"/>
              <a:ext cx="503237" cy="431800"/>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C54376B7-2F15-1F12-BBE2-F3A17B40F21A}"/>
                </a:ext>
              </a:extLst>
            </p:cNvPr>
            <p:cNvCxnSpPr/>
            <p:nvPr/>
          </p:nvCxnSpPr>
          <p:spPr>
            <a:xfrm flipH="1">
              <a:off x="5052304" y="1411287"/>
              <a:ext cx="288925" cy="21590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F6FF3064-798C-3CFC-9096-0F2FBEDD8B2C}"/>
                </a:ext>
              </a:extLst>
            </p:cNvPr>
            <p:cNvCxnSpPr/>
            <p:nvPr/>
          </p:nvCxnSpPr>
          <p:spPr>
            <a:xfrm>
              <a:off x="5125329" y="1843087"/>
              <a:ext cx="358775"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円/楕円 23">
              <a:extLst>
                <a:ext uri="{FF2B5EF4-FFF2-40B4-BE49-F238E27FC236}">
                  <a16:creationId xmlns:a16="http://schemas.microsoft.com/office/drawing/2014/main" id="{C2583AB8-9B60-69AA-CCAD-630D2E4B4D3F}"/>
                </a:ext>
              </a:extLst>
            </p:cNvPr>
            <p:cNvSpPr/>
            <p:nvPr/>
          </p:nvSpPr>
          <p:spPr>
            <a:xfrm>
              <a:off x="5412666" y="1484312"/>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25" name="曲線コネクタ 24">
              <a:extLst>
                <a:ext uri="{FF2B5EF4-FFF2-40B4-BE49-F238E27FC236}">
                  <a16:creationId xmlns:a16="http://schemas.microsoft.com/office/drawing/2014/main" id="{BE384446-0471-672E-1DD0-B9D55A1449BC}"/>
                </a:ext>
              </a:extLst>
            </p:cNvPr>
            <p:cNvCxnSpPr/>
            <p:nvPr/>
          </p:nvCxnSpPr>
          <p:spPr>
            <a:xfrm flipV="1">
              <a:off x="5701592" y="1123950"/>
              <a:ext cx="719137" cy="360363"/>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630728FD-D329-2651-6BEF-C5E06F420ECF}"/>
                </a:ext>
              </a:extLst>
            </p:cNvPr>
            <p:cNvCxnSpPr>
              <a:stCxn id="24" idx="3"/>
            </p:cNvCxnSpPr>
            <p:nvPr/>
          </p:nvCxnSpPr>
          <p:spPr>
            <a:xfrm flipH="1">
              <a:off x="5052304" y="1668463"/>
              <a:ext cx="392113" cy="174625"/>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65B48C7-6B48-07A3-A59D-E3D6095F5891}"/>
                </a:ext>
              </a:extLst>
            </p:cNvPr>
            <p:cNvCxnSpPr>
              <a:endCxn id="24" idx="2"/>
            </p:cNvCxnSpPr>
            <p:nvPr/>
          </p:nvCxnSpPr>
          <p:spPr>
            <a:xfrm>
              <a:off x="5125328" y="1592262"/>
              <a:ext cx="28733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276C3B67-5959-4227-799A-C5325661BD09}"/>
                </a:ext>
              </a:extLst>
            </p:cNvPr>
            <p:cNvCxnSpPr/>
            <p:nvPr/>
          </p:nvCxnSpPr>
          <p:spPr>
            <a:xfrm>
              <a:off x="4188704" y="2060574"/>
              <a:ext cx="261468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8876B28-5570-AA64-BDC7-A6B61E6BB27D}"/>
                </a:ext>
              </a:extLst>
            </p:cNvPr>
            <p:cNvSpPr/>
            <p:nvPr/>
          </p:nvSpPr>
          <p:spPr>
            <a:xfrm rot="18990388">
              <a:off x="1193800" y="2331421"/>
              <a:ext cx="527050" cy="649288"/>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7D0C9575-0A37-3E79-B2C8-0A149B74A0EC}"/>
                </a:ext>
              </a:extLst>
            </p:cNvPr>
            <p:cNvSpPr/>
            <p:nvPr/>
          </p:nvSpPr>
          <p:spPr>
            <a:xfrm rot="1863271">
              <a:off x="1173163" y="888385"/>
              <a:ext cx="525462" cy="649287"/>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6" name="正方形/長方形 35">
              <a:extLst>
                <a:ext uri="{FF2B5EF4-FFF2-40B4-BE49-F238E27FC236}">
                  <a16:creationId xmlns:a16="http://schemas.microsoft.com/office/drawing/2014/main" id="{E148E718-589A-8B90-3631-17705B9C81B8}"/>
                </a:ext>
              </a:extLst>
            </p:cNvPr>
            <p:cNvSpPr/>
            <p:nvPr/>
          </p:nvSpPr>
          <p:spPr>
            <a:xfrm rot="7995478">
              <a:off x="3068638" y="745509"/>
              <a:ext cx="527050" cy="647700"/>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id="{9DF38467-CF5B-065F-5153-F94888842225}"/>
                </a:ext>
              </a:extLst>
            </p:cNvPr>
            <p:cNvSpPr/>
            <p:nvPr/>
          </p:nvSpPr>
          <p:spPr>
            <a:xfrm rot="12984686">
              <a:off x="3200400" y="2259985"/>
              <a:ext cx="527050" cy="649287"/>
            </a:xfrm>
            <a:prstGeom prst="rect">
              <a:avLst/>
            </a:prstGeom>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19" name="テキスト ボックス 37">
              <a:extLst>
                <a:ext uri="{FF2B5EF4-FFF2-40B4-BE49-F238E27FC236}">
                  <a16:creationId xmlns:a16="http://schemas.microsoft.com/office/drawing/2014/main" id="{55C0DC16-CCD7-731A-1771-37D8D035EB57}"/>
                </a:ext>
              </a:extLst>
            </p:cNvPr>
            <p:cNvSpPr txBox="1">
              <a:spLocks noChangeArrowheads="1"/>
            </p:cNvSpPr>
            <p:nvPr/>
          </p:nvSpPr>
          <p:spPr bwMode="auto">
            <a:xfrm>
              <a:off x="5412666" y="476250"/>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solidFill>
                    <a:srgbClr val="0000FF"/>
                  </a:solidFill>
                  <a:latin typeface="メイリオ" panose="020B0604030504040204" pitchFamily="50" charset="-128"/>
                  <a:ea typeface="メイリオ" panose="020B0604030504040204" pitchFamily="50" charset="-128"/>
                </a:rPr>
                <a:t>放射光からの反跳</a:t>
              </a:r>
            </a:p>
          </p:txBody>
        </p:sp>
        <p:sp>
          <p:nvSpPr>
            <p:cNvPr id="43" name="円/楕円 42">
              <a:extLst>
                <a:ext uri="{FF2B5EF4-FFF2-40B4-BE49-F238E27FC236}">
                  <a16:creationId xmlns:a16="http://schemas.microsoft.com/office/drawing/2014/main" id="{A59D3333-EFEE-1116-AE8A-568F41E23F12}"/>
                </a:ext>
              </a:extLst>
            </p:cNvPr>
            <p:cNvSpPr/>
            <p:nvPr/>
          </p:nvSpPr>
          <p:spPr>
            <a:xfrm>
              <a:off x="5412666" y="1771649"/>
              <a:ext cx="215900" cy="21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44" name="曲線コネクタ 43">
              <a:extLst>
                <a:ext uri="{FF2B5EF4-FFF2-40B4-BE49-F238E27FC236}">
                  <a16:creationId xmlns:a16="http://schemas.microsoft.com/office/drawing/2014/main" id="{6E9616E7-211D-2FED-228D-88BB5888ED17}"/>
                </a:ext>
              </a:extLst>
            </p:cNvPr>
            <p:cNvCxnSpPr/>
            <p:nvPr/>
          </p:nvCxnSpPr>
          <p:spPr>
            <a:xfrm flipV="1">
              <a:off x="5628566" y="1484313"/>
              <a:ext cx="863600" cy="358775"/>
            </a:xfrm>
            <a:prstGeom prst="curvedConnector3">
              <a:avLst>
                <a:gd name="adj1" fmla="val 50000"/>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922289C1-1EC7-33F4-524C-D2D6A1A5B984}"/>
                </a:ext>
              </a:extLst>
            </p:cNvPr>
            <p:cNvCxnSpPr/>
            <p:nvPr/>
          </p:nvCxnSpPr>
          <p:spPr>
            <a:xfrm flipV="1">
              <a:off x="5125329" y="1916112"/>
              <a:ext cx="142875" cy="431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23" name="テキスト ボックス 48">
              <a:extLst>
                <a:ext uri="{FF2B5EF4-FFF2-40B4-BE49-F238E27FC236}">
                  <a16:creationId xmlns:a16="http://schemas.microsoft.com/office/drawing/2014/main" id="{A01DDFC5-2C47-16DC-1BE3-2B663E6FA5D7}"/>
                </a:ext>
              </a:extLst>
            </p:cNvPr>
            <p:cNvSpPr txBox="1">
              <a:spLocks noChangeArrowheads="1"/>
            </p:cNvSpPr>
            <p:nvPr/>
          </p:nvSpPr>
          <p:spPr bwMode="auto">
            <a:xfrm>
              <a:off x="4260141" y="2347913"/>
              <a:ext cx="1306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a:solidFill>
                    <a:srgbClr val="FF0000"/>
                  </a:solidFill>
                  <a:latin typeface="メイリオ" panose="020B0604030504040204" pitchFamily="50" charset="-128"/>
                  <a:ea typeface="メイリオ" panose="020B0604030504040204" pitchFamily="50" charset="-128"/>
                </a:rPr>
                <a:t>RF</a:t>
              </a:r>
              <a:r>
                <a:rPr lang="ja-JP" altLang="en-US" sz="1400">
                  <a:solidFill>
                    <a:srgbClr val="FF0000"/>
                  </a:solidFill>
                  <a:latin typeface="メイリオ" panose="020B0604030504040204" pitchFamily="50" charset="-128"/>
                  <a:ea typeface="メイリオ" panose="020B0604030504040204" pitchFamily="50" charset="-128"/>
                </a:rPr>
                <a:t>による加速</a:t>
              </a:r>
            </a:p>
          </p:txBody>
        </p:sp>
        <p:cxnSp>
          <p:nvCxnSpPr>
            <p:cNvPr id="51" name="曲線コネクタ 50">
              <a:extLst>
                <a:ext uri="{FF2B5EF4-FFF2-40B4-BE49-F238E27FC236}">
                  <a16:creationId xmlns:a16="http://schemas.microsoft.com/office/drawing/2014/main" id="{6D321321-E020-6EFE-A480-E2F0F328E365}"/>
                </a:ext>
              </a:extLst>
            </p:cNvPr>
            <p:cNvCxnSpPr/>
            <p:nvPr/>
          </p:nvCxnSpPr>
          <p:spPr>
            <a:xfrm rot="5400000" flipH="1" flipV="1">
              <a:off x="3460750" y="1885334"/>
              <a:ext cx="685800" cy="673100"/>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25" name="テキスト ボックス 55">
              <a:extLst>
                <a:ext uri="{FF2B5EF4-FFF2-40B4-BE49-F238E27FC236}">
                  <a16:creationId xmlns:a16="http://schemas.microsoft.com/office/drawing/2014/main" id="{A6C71AE4-FCB6-5CA5-7CA8-F98416E0F49A}"/>
                </a:ext>
              </a:extLst>
            </p:cNvPr>
            <p:cNvSpPr txBox="1">
              <a:spLocks noChangeArrowheads="1"/>
            </p:cNvSpPr>
            <p:nvPr/>
          </p:nvSpPr>
          <p:spPr bwMode="auto">
            <a:xfrm>
              <a:off x="5566909" y="2213812"/>
              <a:ext cx="1356889" cy="954107"/>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latin typeface="メイリオ" panose="020B0604030504040204" pitchFamily="50" charset="-128"/>
                  <a:ea typeface="メイリオ" panose="020B0604030504040204" pitchFamily="50" charset="-128"/>
                </a:rPr>
                <a:t>放射減衰によりビームの横方向の運動が揃ってくる。</a:t>
              </a:r>
              <a:endParaRPr lang="ja-JP" altLang="en-US" sz="1400" dirty="0">
                <a:solidFill>
                  <a:srgbClr val="FF0000"/>
                </a:solidFill>
                <a:latin typeface="メイリオ" panose="020B0604030504040204" pitchFamily="50" charset="-128"/>
                <a:ea typeface="メイリオ" panose="020B0604030504040204" pitchFamily="50" charset="-128"/>
              </a:endParaRPr>
            </a:p>
          </p:txBody>
        </p:sp>
        <p:cxnSp>
          <p:nvCxnSpPr>
            <p:cNvPr id="58" name="直線矢印コネクタ 57">
              <a:extLst>
                <a:ext uri="{FF2B5EF4-FFF2-40B4-BE49-F238E27FC236}">
                  <a16:creationId xmlns:a16="http://schemas.microsoft.com/office/drawing/2014/main" id="{8FEC093E-1D7A-09CB-3B8E-6650F627AFCF}"/>
                </a:ext>
              </a:extLst>
            </p:cNvPr>
            <p:cNvCxnSpPr/>
            <p:nvPr/>
          </p:nvCxnSpPr>
          <p:spPr>
            <a:xfrm flipV="1">
              <a:off x="4549066" y="763587"/>
              <a:ext cx="0" cy="12239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27" name="テキスト ボックス 58">
              <a:extLst>
                <a:ext uri="{FF2B5EF4-FFF2-40B4-BE49-F238E27FC236}">
                  <a16:creationId xmlns:a16="http://schemas.microsoft.com/office/drawing/2014/main" id="{87AA517F-C006-F9C3-278C-2F77717DEB38}"/>
                </a:ext>
              </a:extLst>
            </p:cNvPr>
            <p:cNvSpPr txBox="1">
              <a:spLocks noChangeArrowheads="1"/>
            </p:cNvSpPr>
            <p:nvPr/>
          </p:nvSpPr>
          <p:spPr bwMode="auto">
            <a:xfrm>
              <a:off x="3901366" y="547688"/>
              <a:ext cx="13276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latin typeface="メイリオ" panose="020B0604030504040204" pitchFamily="50" charset="-128"/>
                  <a:ea typeface="メイリオ" panose="020B0604030504040204" pitchFamily="50" charset="-128"/>
                </a:rPr>
                <a:t>横方向の位置</a:t>
              </a:r>
              <a:r>
                <a:rPr lang="en-US" altLang="ja-JP" sz="1200">
                  <a:latin typeface="メイリオ" panose="020B0604030504040204" pitchFamily="50" charset="-128"/>
                  <a:ea typeface="メイリオ" panose="020B0604030504040204" pitchFamily="50" charset="-128"/>
                </a:rPr>
                <a:t>(x)</a:t>
              </a:r>
              <a:endParaRPr lang="ja-JP" altLang="en-US" sz="1200">
                <a:latin typeface="メイリオ" panose="020B0604030504040204" pitchFamily="50" charset="-128"/>
                <a:ea typeface="メイリオ" panose="020B0604030504040204" pitchFamily="50" charset="-128"/>
              </a:endParaRPr>
            </a:p>
          </p:txBody>
        </p:sp>
        <p:cxnSp>
          <p:nvCxnSpPr>
            <p:cNvPr id="61" name="直線矢印コネクタ 60">
              <a:extLst>
                <a:ext uri="{FF2B5EF4-FFF2-40B4-BE49-F238E27FC236}">
                  <a16:creationId xmlns:a16="http://schemas.microsoft.com/office/drawing/2014/main" id="{38BAAC42-15E9-7DDE-FC06-55625FDF4F53}"/>
                </a:ext>
              </a:extLst>
            </p:cNvPr>
            <p:cNvCxnSpPr/>
            <p:nvPr/>
          </p:nvCxnSpPr>
          <p:spPr>
            <a:xfrm flipH="1">
              <a:off x="5196766" y="763587"/>
              <a:ext cx="360362" cy="64770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02F0B1E8-18CE-70E2-6DD6-AD5FFAEE1B0E}"/>
                </a:ext>
              </a:extLst>
            </p:cNvPr>
            <p:cNvCxnSpPr/>
            <p:nvPr/>
          </p:nvCxnSpPr>
          <p:spPr>
            <a:xfrm>
              <a:off x="6781091" y="1052512"/>
              <a:ext cx="0" cy="863600"/>
            </a:xfrm>
            <a:prstGeom prst="straightConnector1">
              <a:avLst/>
            </a:prstGeom>
            <a:ln>
              <a:solidFill>
                <a:srgbClr val="00B0F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8" name="曲線コネクタ 67">
              <a:extLst>
                <a:ext uri="{FF2B5EF4-FFF2-40B4-BE49-F238E27FC236}">
                  <a16:creationId xmlns:a16="http://schemas.microsoft.com/office/drawing/2014/main" id="{D73F310A-E153-F1EB-3E09-9D8075475F0E}"/>
                </a:ext>
              </a:extLst>
            </p:cNvPr>
            <p:cNvCxnSpPr/>
            <p:nvPr/>
          </p:nvCxnSpPr>
          <p:spPr>
            <a:xfrm rot="16200000" flipV="1">
              <a:off x="2843213" y="512147"/>
              <a:ext cx="649288" cy="503237"/>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右矢印 70">
              <a:extLst>
                <a:ext uri="{FF2B5EF4-FFF2-40B4-BE49-F238E27FC236}">
                  <a16:creationId xmlns:a16="http://schemas.microsoft.com/office/drawing/2014/main" id="{B2A53031-254E-49D4-C38F-50B9921FE89D}"/>
                </a:ext>
              </a:extLst>
            </p:cNvPr>
            <p:cNvSpPr/>
            <p:nvPr/>
          </p:nvSpPr>
          <p:spPr>
            <a:xfrm>
              <a:off x="3061603" y="5059793"/>
              <a:ext cx="576263" cy="287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33" name="テキスト ボックス 71">
              <a:extLst>
                <a:ext uri="{FF2B5EF4-FFF2-40B4-BE49-F238E27FC236}">
                  <a16:creationId xmlns:a16="http://schemas.microsoft.com/office/drawing/2014/main" id="{E5495F3D-1BA8-BAB4-6865-D193C1A12F9D}"/>
                </a:ext>
              </a:extLst>
            </p:cNvPr>
            <p:cNvSpPr txBox="1">
              <a:spLocks noChangeArrowheads="1"/>
            </p:cNvSpPr>
            <p:nvPr/>
          </p:nvSpPr>
          <p:spPr bwMode="auto">
            <a:xfrm>
              <a:off x="3206065" y="4627993"/>
              <a:ext cx="3118098" cy="307777"/>
            </a:xfrm>
            <a:prstGeom prst="rect">
              <a:avLst/>
            </a:prstGeom>
            <a:solidFill>
              <a:srgbClr val="99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latin typeface="メイリオ" panose="020B0604030504040204" pitchFamily="50" charset="-128"/>
                  <a:ea typeface="メイリオ" panose="020B0604030504040204" pitchFamily="50" charset="-128"/>
                </a:rPr>
                <a:t>減衰</a:t>
              </a:r>
              <a:r>
                <a:rPr lang="en-US" altLang="ja-JP" sz="1400">
                  <a:latin typeface="メイリオ" panose="020B0604030504040204" pitchFamily="50" charset="-128"/>
                  <a:ea typeface="メイリオ" panose="020B0604030504040204" pitchFamily="50" charset="-128"/>
                </a:rPr>
                <a:t>(ms</a:t>
              </a:r>
              <a:r>
                <a:rPr lang="ja-JP" altLang="en-US" sz="1400">
                  <a:latin typeface="メイリオ" panose="020B0604030504040204" pitchFamily="50" charset="-128"/>
                  <a:ea typeface="メイリオ" panose="020B0604030504040204" pitchFamily="50" charset="-128"/>
                </a:rPr>
                <a:t>オーダー</a:t>
              </a:r>
              <a:r>
                <a:rPr lang="en-US" altLang="ja-JP" sz="1400">
                  <a:latin typeface="メイリオ" panose="020B0604030504040204" pitchFamily="50" charset="-128"/>
                  <a:ea typeface="メイリオ" panose="020B0604030504040204" pitchFamily="50" charset="-128"/>
                </a:rPr>
                <a:t>(1000turn</a:t>
              </a:r>
              <a:r>
                <a:rPr lang="ja-JP" altLang="en-US" sz="1400">
                  <a:latin typeface="メイリオ" panose="020B0604030504040204" pitchFamily="50" charset="-128"/>
                  <a:ea typeface="メイリオ" panose="020B0604030504040204" pitchFamily="50" charset="-128"/>
                </a:rPr>
                <a:t>程度</a:t>
              </a:r>
              <a:r>
                <a:rPr lang="en-US" altLang="ja-JP" sz="1400">
                  <a:latin typeface="メイリオ" panose="020B0604030504040204" pitchFamily="50" charset="-128"/>
                  <a:ea typeface="メイリオ" panose="020B0604030504040204" pitchFamily="50" charset="-128"/>
                </a:rPr>
                <a:t>)</a:t>
              </a:r>
              <a:r>
                <a:rPr lang="ja-JP" altLang="en-US" sz="1400">
                  <a:latin typeface="メイリオ" panose="020B0604030504040204" pitchFamily="50" charset="-128"/>
                  <a:ea typeface="メイリオ" panose="020B0604030504040204" pitchFamily="50" charset="-128"/>
                </a:rPr>
                <a:t>）</a:t>
              </a:r>
            </a:p>
          </p:txBody>
        </p:sp>
        <p:cxnSp>
          <p:nvCxnSpPr>
            <p:cNvPr id="74" name="曲線コネクタ 73">
              <a:extLst>
                <a:ext uri="{FF2B5EF4-FFF2-40B4-BE49-F238E27FC236}">
                  <a16:creationId xmlns:a16="http://schemas.microsoft.com/office/drawing/2014/main" id="{F4022CC2-391E-D20C-4577-204109F95423}"/>
                </a:ext>
              </a:extLst>
            </p:cNvPr>
            <p:cNvCxnSpPr/>
            <p:nvPr/>
          </p:nvCxnSpPr>
          <p:spPr>
            <a:xfrm rot="5400000">
              <a:off x="719138" y="1339234"/>
              <a:ext cx="792162" cy="576262"/>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曲線コネクタ 75">
              <a:extLst>
                <a:ext uri="{FF2B5EF4-FFF2-40B4-BE49-F238E27FC236}">
                  <a16:creationId xmlns:a16="http://schemas.microsoft.com/office/drawing/2014/main" id="{A5BA93B0-6997-AA3D-23A3-8CD4CCFDA866}"/>
                </a:ext>
              </a:extLst>
            </p:cNvPr>
            <p:cNvCxnSpPr/>
            <p:nvPr/>
          </p:nvCxnSpPr>
          <p:spPr>
            <a:xfrm rot="16200000" flipH="1">
              <a:off x="1367632" y="2635428"/>
              <a:ext cx="576262" cy="504825"/>
            </a:xfrm>
            <a:prstGeom prst="curvedConnector3">
              <a:avLst>
                <a:gd name="adj1" fmla="val 5000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36" name="テキスト ボックス 77">
              <a:extLst>
                <a:ext uri="{FF2B5EF4-FFF2-40B4-BE49-F238E27FC236}">
                  <a16:creationId xmlns:a16="http://schemas.microsoft.com/office/drawing/2014/main" id="{ADA74F48-4B59-1DA0-4757-1D03060C3038}"/>
                </a:ext>
              </a:extLst>
            </p:cNvPr>
            <p:cNvSpPr txBox="1">
              <a:spLocks noChangeArrowheads="1"/>
            </p:cNvSpPr>
            <p:nvPr/>
          </p:nvSpPr>
          <p:spPr bwMode="auto">
            <a:xfrm>
              <a:off x="179389" y="101538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dirty="0">
                  <a:latin typeface="メイリオ" panose="020B0604030504040204" pitchFamily="50" charset="-128"/>
                  <a:ea typeface="メイリオ" panose="020B0604030504040204" pitchFamily="50" charset="-128"/>
                </a:rPr>
                <a:t>偏向電磁石</a:t>
              </a:r>
            </a:p>
          </p:txBody>
        </p:sp>
        <p:cxnSp>
          <p:nvCxnSpPr>
            <p:cNvPr id="80" name="直線矢印コネクタ 79">
              <a:extLst>
                <a:ext uri="{FF2B5EF4-FFF2-40B4-BE49-F238E27FC236}">
                  <a16:creationId xmlns:a16="http://schemas.microsoft.com/office/drawing/2014/main" id="{1706150E-B471-0F61-0DDD-2C855ED98C5E}"/>
                </a:ext>
              </a:extLst>
            </p:cNvPr>
            <p:cNvCxnSpPr/>
            <p:nvPr/>
          </p:nvCxnSpPr>
          <p:spPr>
            <a:xfrm flipV="1">
              <a:off x="323850" y="1952010"/>
              <a:ext cx="431800" cy="5032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38" name="テキスト ボックス 80">
              <a:extLst>
                <a:ext uri="{FF2B5EF4-FFF2-40B4-BE49-F238E27FC236}">
                  <a16:creationId xmlns:a16="http://schemas.microsoft.com/office/drawing/2014/main" id="{8544A1C4-9C1C-F19D-C5B0-D6F2E087E3F9}"/>
                </a:ext>
              </a:extLst>
            </p:cNvPr>
            <p:cNvSpPr txBox="1">
              <a:spLocks noChangeArrowheads="1"/>
            </p:cNvSpPr>
            <p:nvPr/>
          </p:nvSpPr>
          <p:spPr bwMode="auto">
            <a:xfrm>
              <a:off x="0" y="2528271"/>
              <a:ext cx="877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solidFill>
                    <a:srgbClr val="FF0000"/>
                  </a:solidFill>
                  <a:latin typeface="メイリオ" panose="020B0604030504040204" pitchFamily="50" charset="-128"/>
                  <a:ea typeface="メイリオ" panose="020B0604030504040204" pitchFamily="50" charset="-128"/>
                </a:rPr>
                <a:t>放射光</a:t>
              </a:r>
            </a:p>
          </p:txBody>
        </p:sp>
        <p:sp>
          <p:nvSpPr>
            <p:cNvPr id="4139" name="テキスト ボックス 81">
              <a:extLst>
                <a:ext uri="{FF2B5EF4-FFF2-40B4-BE49-F238E27FC236}">
                  <a16:creationId xmlns:a16="http://schemas.microsoft.com/office/drawing/2014/main" id="{2843B98F-D933-D8A8-E132-AAF4895FA704}"/>
                </a:ext>
              </a:extLst>
            </p:cNvPr>
            <p:cNvSpPr txBox="1">
              <a:spLocks noChangeArrowheads="1"/>
            </p:cNvSpPr>
            <p:nvPr/>
          </p:nvSpPr>
          <p:spPr bwMode="auto">
            <a:xfrm>
              <a:off x="1763713" y="2239347"/>
              <a:ext cx="1463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dirty="0">
                  <a:latin typeface="メイリオ" panose="020B0604030504040204" pitchFamily="50" charset="-128"/>
                  <a:ea typeface="メイリオ" panose="020B0604030504040204" pitchFamily="50" charset="-128"/>
                </a:rPr>
                <a:t>RF(</a:t>
              </a:r>
              <a:r>
                <a:rPr lang="ja-JP" altLang="en-US" sz="1400" dirty="0">
                  <a:latin typeface="メイリオ" panose="020B0604030504040204" pitchFamily="50" charset="-128"/>
                  <a:ea typeface="メイリオ" panose="020B0604030504040204" pitchFamily="50" charset="-128"/>
                </a:rPr>
                <a:t>高周波</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空洞</a:t>
              </a:r>
            </a:p>
          </p:txBody>
        </p:sp>
        <p:sp>
          <p:nvSpPr>
            <p:cNvPr id="4140" name="テキスト ボックス 82">
              <a:extLst>
                <a:ext uri="{FF2B5EF4-FFF2-40B4-BE49-F238E27FC236}">
                  <a16:creationId xmlns:a16="http://schemas.microsoft.com/office/drawing/2014/main" id="{FCAE9702-AEBB-5F80-90DF-809FC7446267}"/>
                </a:ext>
              </a:extLst>
            </p:cNvPr>
            <p:cNvSpPr txBox="1">
              <a:spLocks noChangeArrowheads="1"/>
            </p:cNvSpPr>
            <p:nvPr/>
          </p:nvSpPr>
          <p:spPr bwMode="auto">
            <a:xfrm>
              <a:off x="425069" y="5819398"/>
              <a:ext cx="2670942" cy="369332"/>
            </a:xfrm>
            <a:prstGeom prst="rect">
              <a:avLst/>
            </a:prstGeom>
            <a:solidFill>
              <a:srgbClr val="FFFF66"/>
            </a:solidFill>
            <a:ln>
              <a:noFill/>
            </a:ln>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dirty="0">
                  <a:latin typeface="メイリオ" panose="020B0604030504040204" pitchFamily="50" charset="-128"/>
                  <a:ea typeface="メイリオ" panose="020B0604030504040204" pitchFamily="50" charset="-128"/>
                </a:rPr>
                <a:t>入射ビーム</a:t>
              </a:r>
            </a:p>
          </p:txBody>
        </p:sp>
        <p:sp>
          <p:nvSpPr>
            <p:cNvPr id="4141" name="テキスト ボックス 83">
              <a:extLst>
                <a:ext uri="{FF2B5EF4-FFF2-40B4-BE49-F238E27FC236}">
                  <a16:creationId xmlns:a16="http://schemas.microsoft.com/office/drawing/2014/main" id="{5446C7E3-88D0-447F-9186-5A9BF00C3513}"/>
                </a:ext>
              </a:extLst>
            </p:cNvPr>
            <p:cNvSpPr txBox="1">
              <a:spLocks noChangeArrowheads="1"/>
            </p:cNvSpPr>
            <p:nvPr/>
          </p:nvSpPr>
          <p:spPr bwMode="auto">
            <a:xfrm>
              <a:off x="3291309" y="5828906"/>
              <a:ext cx="2954655" cy="369332"/>
            </a:xfrm>
            <a:prstGeom prst="rect">
              <a:avLst/>
            </a:prstGeom>
            <a:solidFill>
              <a:srgbClr val="FFFF66"/>
            </a:solidFill>
            <a:ln>
              <a:noFill/>
            </a:ln>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latin typeface="メイリオ" panose="020B0604030504040204" pitchFamily="50" charset="-128"/>
                  <a:ea typeface="メイリオ" panose="020B0604030504040204" pitchFamily="50" charset="-128"/>
                </a:rPr>
                <a:t>リング内の平衡状態ビーム</a:t>
              </a:r>
            </a:p>
          </p:txBody>
        </p:sp>
        <p:sp>
          <p:nvSpPr>
            <p:cNvPr id="4142" name="テキスト ボックス 84">
              <a:extLst>
                <a:ext uri="{FF2B5EF4-FFF2-40B4-BE49-F238E27FC236}">
                  <a16:creationId xmlns:a16="http://schemas.microsoft.com/office/drawing/2014/main" id="{B09A355A-5BD0-34F3-31AC-CE96695D6B3B}"/>
                </a:ext>
              </a:extLst>
            </p:cNvPr>
            <p:cNvSpPr txBox="1">
              <a:spLocks noChangeArrowheads="1"/>
            </p:cNvSpPr>
            <p:nvPr/>
          </p:nvSpPr>
          <p:spPr bwMode="auto">
            <a:xfrm>
              <a:off x="4980867" y="979488"/>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メイリオ" panose="020B0604030504040204" pitchFamily="50" charset="-128"/>
                  <a:ea typeface="メイリオ" panose="020B0604030504040204" pitchFamily="50" charset="-128"/>
                </a:rPr>
                <a:t>e-</a:t>
              </a:r>
              <a:endParaRPr lang="ja-JP" altLang="en-US">
                <a:latin typeface="メイリオ" panose="020B0604030504040204" pitchFamily="50" charset="-128"/>
                <a:ea typeface="メイリオ" panose="020B0604030504040204" pitchFamily="50" charset="-128"/>
              </a:endParaRPr>
            </a:p>
          </p:txBody>
        </p:sp>
        <p:sp>
          <p:nvSpPr>
            <p:cNvPr id="4143" name="正方形/長方形 86">
              <a:extLst>
                <a:ext uri="{FF2B5EF4-FFF2-40B4-BE49-F238E27FC236}">
                  <a16:creationId xmlns:a16="http://schemas.microsoft.com/office/drawing/2014/main" id="{0710CE33-D39A-EF67-4275-EC35C8F90617}"/>
                </a:ext>
              </a:extLst>
            </p:cNvPr>
            <p:cNvSpPr>
              <a:spLocks noChangeArrowheads="1"/>
            </p:cNvSpPr>
            <p:nvPr/>
          </p:nvSpPr>
          <p:spPr bwMode="auto">
            <a:xfrm>
              <a:off x="3801258" y="3222006"/>
              <a:ext cx="2840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solidFill>
                    <a:srgbClr val="FF0000"/>
                  </a:solidFill>
                  <a:latin typeface="メイリオ" panose="020B0604030504040204" pitchFamily="50" charset="-128"/>
                  <a:ea typeface="メイリオ" panose="020B0604030504040204" pitchFamily="50" charset="-128"/>
                </a:rPr>
                <a:t>質のいいビーム生成にはダンピングリングが必要。</a:t>
              </a:r>
              <a:endParaRPr lang="en-US" altLang="ja-JP" dirty="0">
                <a:solidFill>
                  <a:srgbClr val="FF0000"/>
                </a:solidFill>
                <a:latin typeface="メイリオ" panose="020B0604030504040204" pitchFamily="50" charset="-128"/>
                <a:ea typeface="メイリオ" panose="020B0604030504040204" pitchFamily="50" charset="-128"/>
              </a:endParaRPr>
            </a:p>
          </p:txBody>
        </p:sp>
        <p:sp>
          <p:nvSpPr>
            <p:cNvPr id="89" name="正方形/長方形 88">
              <a:extLst>
                <a:ext uri="{FF2B5EF4-FFF2-40B4-BE49-F238E27FC236}">
                  <a16:creationId xmlns:a16="http://schemas.microsoft.com/office/drawing/2014/main" id="{D95838E1-5C27-6C2A-3661-A39843C6093A}"/>
                </a:ext>
              </a:extLst>
            </p:cNvPr>
            <p:cNvSpPr/>
            <p:nvPr/>
          </p:nvSpPr>
          <p:spPr>
            <a:xfrm>
              <a:off x="971550" y="1736110"/>
              <a:ext cx="431800" cy="142875"/>
            </a:xfrm>
            <a:prstGeom prst="rect">
              <a:avLst/>
            </a:prstGeom>
            <a:solidFill>
              <a:srgbClr val="00B0F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0" name="正方形/長方形 89">
              <a:extLst>
                <a:ext uri="{FF2B5EF4-FFF2-40B4-BE49-F238E27FC236}">
                  <a16:creationId xmlns:a16="http://schemas.microsoft.com/office/drawing/2014/main" id="{18055C2E-0DA7-7309-F7E4-45125B183CF0}"/>
                </a:ext>
              </a:extLst>
            </p:cNvPr>
            <p:cNvSpPr/>
            <p:nvPr/>
          </p:nvSpPr>
          <p:spPr>
            <a:xfrm>
              <a:off x="971550" y="2023447"/>
              <a:ext cx="431800" cy="144463"/>
            </a:xfrm>
            <a:prstGeom prst="rect">
              <a:avLst/>
            </a:prstGeom>
            <a:solidFill>
              <a:srgbClr val="FFFFCC"/>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1" name="正方形/長方形 90">
              <a:extLst>
                <a:ext uri="{FF2B5EF4-FFF2-40B4-BE49-F238E27FC236}">
                  <a16:creationId xmlns:a16="http://schemas.microsoft.com/office/drawing/2014/main" id="{1D55C1B0-1522-A07E-E8B3-308751E9DEB9}"/>
                </a:ext>
              </a:extLst>
            </p:cNvPr>
            <p:cNvSpPr/>
            <p:nvPr/>
          </p:nvSpPr>
          <p:spPr>
            <a:xfrm>
              <a:off x="3492500" y="1952009"/>
              <a:ext cx="431800" cy="144462"/>
            </a:xfrm>
            <a:prstGeom prst="rect">
              <a:avLst/>
            </a:prstGeom>
            <a:solidFill>
              <a:srgbClr val="00B0F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92" name="正方形/長方形 91">
              <a:extLst>
                <a:ext uri="{FF2B5EF4-FFF2-40B4-BE49-F238E27FC236}">
                  <a16:creationId xmlns:a16="http://schemas.microsoft.com/office/drawing/2014/main" id="{04DA6819-1D81-812B-6790-BF8BABCD7E58}"/>
                </a:ext>
              </a:extLst>
            </p:cNvPr>
            <p:cNvSpPr/>
            <p:nvPr/>
          </p:nvSpPr>
          <p:spPr>
            <a:xfrm>
              <a:off x="3492500" y="1591647"/>
              <a:ext cx="431800" cy="144463"/>
            </a:xfrm>
            <a:prstGeom prst="rect">
              <a:avLst/>
            </a:prstGeom>
            <a:solidFill>
              <a:srgbClr val="FFFFCC"/>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sp>
          <p:nvSpPr>
            <p:cNvPr id="4148" name="テキスト ボックス 92">
              <a:extLst>
                <a:ext uri="{FF2B5EF4-FFF2-40B4-BE49-F238E27FC236}">
                  <a16:creationId xmlns:a16="http://schemas.microsoft.com/office/drawing/2014/main" id="{F5C0E883-8E72-D9A8-45F6-16CB8A5602D0}"/>
                </a:ext>
              </a:extLst>
            </p:cNvPr>
            <p:cNvSpPr txBox="1">
              <a:spLocks noChangeArrowheads="1"/>
            </p:cNvSpPr>
            <p:nvPr/>
          </p:nvSpPr>
          <p:spPr bwMode="auto">
            <a:xfrm>
              <a:off x="1476375" y="1663084"/>
              <a:ext cx="9540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四極電磁石</a:t>
              </a:r>
            </a:p>
          </p:txBody>
        </p:sp>
        <p:sp>
          <p:nvSpPr>
            <p:cNvPr id="4149" name="テキスト ボックス 93">
              <a:extLst>
                <a:ext uri="{FF2B5EF4-FFF2-40B4-BE49-F238E27FC236}">
                  <a16:creationId xmlns:a16="http://schemas.microsoft.com/office/drawing/2014/main" id="{08F91892-9F61-5CF3-50CF-F87DEF090BC6}"/>
                </a:ext>
              </a:extLst>
            </p:cNvPr>
            <p:cNvSpPr txBox="1">
              <a:spLocks noChangeArrowheads="1"/>
            </p:cNvSpPr>
            <p:nvPr/>
          </p:nvSpPr>
          <p:spPr bwMode="auto">
            <a:xfrm>
              <a:off x="1547814" y="1952010"/>
              <a:ext cx="954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六極電磁石</a:t>
              </a:r>
            </a:p>
          </p:txBody>
        </p:sp>
        <p:sp>
          <p:nvSpPr>
            <p:cNvPr id="4153" name="テキスト ボックス 99">
              <a:extLst>
                <a:ext uri="{FF2B5EF4-FFF2-40B4-BE49-F238E27FC236}">
                  <a16:creationId xmlns:a16="http://schemas.microsoft.com/office/drawing/2014/main" id="{2F58F827-DFDA-445B-8B95-9B3382C06335}"/>
                </a:ext>
              </a:extLst>
            </p:cNvPr>
            <p:cNvSpPr txBox="1">
              <a:spLocks noChangeArrowheads="1"/>
            </p:cNvSpPr>
            <p:nvPr/>
          </p:nvSpPr>
          <p:spPr bwMode="auto">
            <a:xfrm>
              <a:off x="131494" y="3214175"/>
              <a:ext cx="15128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600" dirty="0">
                  <a:latin typeface="メイリオ" panose="020B0604030504040204" pitchFamily="50" charset="-128"/>
                  <a:ea typeface="メイリオ" panose="020B0604030504040204" pitchFamily="50" charset="-128"/>
                </a:rPr>
                <a:t>ダンピングリングの配置</a:t>
              </a:r>
            </a:p>
          </p:txBody>
        </p:sp>
        <p:sp>
          <p:nvSpPr>
            <p:cNvPr id="113" name="円/楕円 112">
              <a:extLst>
                <a:ext uri="{FF2B5EF4-FFF2-40B4-BE49-F238E27FC236}">
                  <a16:creationId xmlns:a16="http://schemas.microsoft.com/office/drawing/2014/main" id="{E2B73A1B-FB4C-B09D-A91E-0C861C2406D2}"/>
                </a:ext>
              </a:extLst>
            </p:cNvPr>
            <p:cNvSpPr/>
            <p:nvPr/>
          </p:nvSpPr>
          <p:spPr>
            <a:xfrm>
              <a:off x="2268538" y="3031509"/>
              <a:ext cx="431800" cy="21590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115" name="直線矢印コネクタ 114">
              <a:extLst>
                <a:ext uri="{FF2B5EF4-FFF2-40B4-BE49-F238E27FC236}">
                  <a16:creationId xmlns:a16="http://schemas.microsoft.com/office/drawing/2014/main" id="{63A998FD-BBE7-DED8-2C5D-9AF35C50C6DD}"/>
                </a:ext>
              </a:extLst>
            </p:cNvPr>
            <p:cNvCxnSpPr>
              <a:endCxn id="113" idx="3"/>
            </p:cNvCxnSpPr>
            <p:nvPr/>
          </p:nvCxnSpPr>
          <p:spPr>
            <a:xfrm flipV="1">
              <a:off x="1835150" y="3215660"/>
              <a:ext cx="496888" cy="536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63" name="テキスト ボックス 117">
              <a:extLst>
                <a:ext uri="{FF2B5EF4-FFF2-40B4-BE49-F238E27FC236}">
                  <a16:creationId xmlns:a16="http://schemas.microsoft.com/office/drawing/2014/main" id="{4FAB2B21-1C34-BD81-5BB2-0BBB9AD5E00B}"/>
                </a:ext>
              </a:extLst>
            </p:cNvPr>
            <p:cNvSpPr txBox="1">
              <a:spLocks noChangeArrowheads="1"/>
            </p:cNvSpPr>
            <p:nvPr/>
          </p:nvSpPr>
          <p:spPr bwMode="auto">
            <a:xfrm>
              <a:off x="1403350" y="375223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a:latin typeface="メイリオ" panose="020B0604030504040204" pitchFamily="50" charset="-128"/>
                  <a:ea typeface="メイリオ" panose="020B0604030504040204" pitchFamily="50" charset="-128"/>
                </a:rPr>
                <a:t>電子ビーム</a:t>
              </a:r>
            </a:p>
          </p:txBody>
        </p:sp>
        <p:sp>
          <p:nvSpPr>
            <p:cNvPr id="120" name="ひし形 119">
              <a:extLst>
                <a:ext uri="{FF2B5EF4-FFF2-40B4-BE49-F238E27FC236}">
                  <a16:creationId xmlns:a16="http://schemas.microsoft.com/office/drawing/2014/main" id="{313DD1EE-A7B6-85B2-40BC-A939F1115CDB}"/>
                </a:ext>
              </a:extLst>
            </p:cNvPr>
            <p:cNvSpPr/>
            <p:nvPr/>
          </p:nvSpPr>
          <p:spPr>
            <a:xfrm>
              <a:off x="3563938" y="1375747"/>
              <a:ext cx="144462" cy="144463"/>
            </a:xfrm>
            <a:prstGeom prst="diamond">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anose="020B0604030504040204" pitchFamily="50" charset="-128"/>
                <a:ea typeface="メイリオ" panose="020B0604030504040204" pitchFamily="50" charset="-128"/>
              </a:endParaRPr>
            </a:p>
          </p:txBody>
        </p:sp>
        <p:cxnSp>
          <p:nvCxnSpPr>
            <p:cNvPr id="75" name="直線矢印コネクタ 74">
              <a:extLst>
                <a:ext uri="{FF2B5EF4-FFF2-40B4-BE49-F238E27FC236}">
                  <a16:creationId xmlns:a16="http://schemas.microsoft.com/office/drawing/2014/main" id="{848C1930-B18D-605C-9C25-8EE36CCABD6F}"/>
                </a:ext>
              </a:extLst>
            </p:cNvPr>
            <p:cNvCxnSpPr/>
            <p:nvPr/>
          </p:nvCxnSpPr>
          <p:spPr>
            <a:xfrm flipV="1">
              <a:off x="2987676" y="2960071"/>
              <a:ext cx="144463" cy="64770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69" name="テキスト ボックス 77">
              <a:extLst>
                <a:ext uri="{FF2B5EF4-FFF2-40B4-BE49-F238E27FC236}">
                  <a16:creationId xmlns:a16="http://schemas.microsoft.com/office/drawing/2014/main" id="{1CF1BFCF-7DE3-85CE-6448-583CD7C88405}"/>
                </a:ext>
              </a:extLst>
            </p:cNvPr>
            <p:cNvSpPr txBox="1">
              <a:spLocks noChangeArrowheads="1"/>
            </p:cNvSpPr>
            <p:nvPr/>
          </p:nvSpPr>
          <p:spPr bwMode="auto">
            <a:xfrm>
              <a:off x="3059113" y="3175972"/>
              <a:ext cx="4937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a:latin typeface="メイリオ" panose="020B0604030504040204" pitchFamily="50" charset="-128"/>
                  <a:ea typeface="メイリオ" panose="020B0604030504040204" pitchFamily="50" charset="-128"/>
                </a:rPr>
                <a:t>入射</a:t>
              </a:r>
            </a:p>
          </p:txBody>
        </p:sp>
        <p:cxnSp>
          <p:nvCxnSpPr>
            <p:cNvPr id="81" name="直線コネクタ 80">
              <a:extLst>
                <a:ext uri="{FF2B5EF4-FFF2-40B4-BE49-F238E27FC236}">
                  <a16:creationId xmlns:a16="http://schemas.microsoft.com/office/drawing/2014/main" id="{CC84F458-DA15-162C-889E-C4B6B75C430B}"/>
                </a:ext>
              </a:extLst>
            </p:cNvPr>
            <p:cNvCxnSpPr>
              <a:endCxn id="4169" idx="1"/>
            </p:cNvCxnSpPr>
            <p:nvPr/>
          </p:nvCxnSpPr>
          <p:spPr>
            <a:xfrm flipV="1">
              <a:off x="2987675" y="3314085"/>
              <a:ext cx="71438" cy="29368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71" name="テキスト ボックス 84">
              <a:extLst>
                <a:ext uri="{FF2B5EF4-FFF2-40B4-BE49-F238E27FC236}">
                  <a16:creationId xmlns:a16="http://schemas.microsoft.com/office/drawing/2014/main" id="{044E2510-617C-5FCB-DDD9-0901FAEEE364}"/>
                </a:ext>
              </a:extLst>
            </p:cNvPr>
            <p:cNvSpPr txBox="1">
              <a:spLocks noChangeArrowheads="1"/>
            </p:cNvSpPr>
            <p:nvPr/>
          </p:nvSpPr>
          <p:spPr bwMode="auto">
            <a:xfrm>
              <a:off x="2771776" y="3536335"/>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メイリオ" panose="020B0604030504040204" pitchFamily="50" charset="-128"/>
                  <a:ea typeface="メイリオ" panose="020B0604030504040204" pitchFamily="50" charset="-128"/>
                </a:rPr>
                <a:t>e-</a:t>
              </a:r>
              <a:endParaRPr lang="ja-JP" altLang="en-US">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61375566-3979-78FC-F831-C31906A0CF3A}"/>
                </a:ext>
              </a:extLst>
            </p:cNvPr>
            <p:cNvSpPr txBox="1"/>
            <p:nvPr/>
          </p:nvSpPr>
          <p:spPr>
            <a:xfrm>
              <a:off x="266989" y="71058"/>
              <a:ext cx="2723823"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ダンピングリングの役割</a:t>
              </a:r>
            </a:p>
          </p:txBody>
        </p:sp>
        <p:sp>
          <p:nvSpPr>
            <p:cNvPr id="3" name="テキスト ボックス 2">
              <a:extLst>
                <a:ext uri="{FF2B5EF4-FFF2-40B4-BE49-F238E27FC236}">
                  <a16:creationId xmlns:a16="http://schemas.microsoft.com/office/drawing/2014/main" id="{310E6C7B-1D25-D4B6-241B-AEB8894829AD}"/>
                </a:ext>
              </a:extLst>
            </p:cNvPr>
            <p:cNvSpPr txBox="1"/>
            <p:nvPr/>
          </p:nvSpPr>
          <p:spPr>
            <a:xfrm>
              <a:off x="5564906" y="5370857"/>
              <a:ext cx="646331" cy="369332"/>
            </a:xfrm>
            <a:prstGeom prst="rect">
              <a:avLst/>
            </a:prstGeom>
            <a:solidFill>
              <a:schemeClr val="bg1"/>
            </a:solidFill>
          </p:spPr>
          <p:txBody>
            <a:bodyPr wrap="none" rtlCol="0">
              <a:spAutoFit/>
            </a:bodyPr>
            <a:lstStyle/>
            <a:p>
              <a:r>
                <a:rPr kumimoji="1" lang="ja-JP" altLang="en-US" dirty="0"/>
                <a:t>揃う</a:t>
              </a:r>
            </a:p>
          </p:txBody>
        </p:sp>
      </p:grpSp>
      <p:sp>
        <p:nvSpPr>
          <p:cNvPr id="9" name="フッター プレースホルダー 8">
            <a:extLst>
              <a:ext uri="{FF2B5EF4-FFF2-40B4-BE49-F238E27FC236}">
                <a16:creationId xmlns:a16="http://schemas.microsoft.com/office/drawing/2014/main" id="{F5EBB7B4-48E0-7DCB-CEF2-F4C739148DCE}"/>
              </a:ext>
            </a:extLst>
          </p:cNvPr>
          <p:cNvSpPr>
            <a:spLocks noGrp="1"/>
          </p:cNvSpPr>
          <p:nvPr>
            <p:ph type="ftr" sz="quarter" idx="3"/>
          </p:nvPr>
        </p:nvSpPr>
        <p:spPr>
          <a:xfrm>
            <a:off x="1975483" y="6202489"/>
            <a:ext cx="4693920"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63F10-5F88-3061-BAA0-20C3C8E3EEEE}"/>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7ABF578C-640B-BB56-E69B-491196AB973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B38A4CB-0881-4971-A4C8-0AF354B693A7}" type="slidenum">
              <a:rPr lang="ja-JP" altLang="en-US" smtClean="0"/>
              <a:pPr/>
              <a:t>28</a:t>
            </a:fld>
            <a:endParaRPr kumimoji="1" lang="ja-JP" altLang="en-US"/>
          </a:p>
        </p:txBody>
      </p:sp>
      <p:sp>
        <p:nvSpPr>
          <p:cNvPr id="4" name="タイトル 3">
            <a:extLst>
              <a:ext uri="{FF2B5EF4-FFF2-40B4-BE49-F238E27FC236}">
                <a16:creationId xmlns:a16="http://schemas.microsoft.com/office/drawing/2014/main" id="{C713FE89-2048-44F8-782B-1ABFACC54AC9}"/>
              </a:ext>
            </a:extLst>
          </p:cNvPr>
          <p:cNvSpPr>
            <a:spLocks noGrp="1"/>
          </p:cNvSpPr>
          <p:nvPr>
            <p:ph type="title" idx="4294967295"/>
          </p:nvPr>
        </p:nvSpPr>
        <p:spPr>
          <a:xfrm>
            <a:off x="939800" y="136526"/>
            <a:ext cx="10515600" cy="574674"/>
          </a:xfrm>
        </p:spPr>
        <p:txBody>
          <a:bodyPr>
            <a:normAutofit fontScale="90000"/>
          </a:bodyPr>
          <a:lstStyle/>
          <a:p>
            <a:pPr algn="ctr"/>
            <a:r>
              <a:rPr kumimoji="1" lang="ja-JP" altLang="en-US" dirty="0">
                <a:latin typeface="メイリオ" panose="020B0604030504040204" pitchFamily="50" charset="-128"/>
                <a:ea typeface="メイリオ" panose="020B0604030504040204" pitchFamily="50" charset="-128"/>
              </a:rPr>
              <a:t>A</a:t>
            </a:r>
            <a:r>
              <a:rPr kumimoji="1" lang="en-US" altLang="ja-JP" dirty="0">
                <a:latin typeface="メイリオ" panose="020B0604030504040204" pitchFamily="50" charset="-128"/>
                <a:ea typeface="メイリオ" panose="020B0604030504040204" pitchFamily="50" charset="-128"/>
              </a:rPr>
              <a:t>TF</a:t>
            </a:r>
            <a:r>
              <a:rPr kumimoji="1" lang="ja-JP" altLang="en-US" dirty="0">
                <a:latin typeface="メイリオ" panose="020B0604030504040204" pitchFamily="50" charset="-128"/>
                <a:ea typeface="メイリオ" panose="020B0604030504040204" pitchFamily="50" charset="-128"/>
              </a:rPr>
              <a:t>での今迄の開発</a:t>
            </a:r>
          </a:p>
        </p:txBody>
      </p:sp>
      <p:pic>
        <p:nvPicPr>
          <p:cNvPr id="6" name="図 5">
            <a:extLst>
              <a:ext uri="{FF2B5EF4-FFF2-40B4-BE49-F238E27FC236}">
                <a16:creationId xmlns:a16="http://schemas.microsoft.com/office/drawing/2014/main" id="{36432E15-F297-AEB2-E9AE-5101B5184AF1}"/>
              </a:ext>
            </a:extLst>
          </p:cNvPr>
          <p:cNvPicPr>
            <a:picLocks noChangeAspect="1"/>
          </p:cNvPicPr>
          <p:nvPr/>
        </p:nvPicPr>
        <p:blipFill>
          <a:blip r:embed="rId2"/>
          <a:stretch>
            <a:fillRect/>
          </a:stretch>
        </p:blipFill>
        <p:spPr>
          <a:xfrm>
            <a:off x="388022" y="3973025"/>
            <a:ext cx="7079578" cy="2698244"/>
          </a:xfrm>
          <a:prstGeom prst="rect">
            <a:avLst/>
          </a:prstGeom>
        </p:spPr>
      </p:pic>
      <p:sp>
        <p:nvSpPr>
          <p:cNvPr id="9" name="テキスト ボックス 8">
            <a:extLst>
              <a:ext uri="{FF2B5EF4-FFF2-40B4-BE49-F238E27FC236}">
                <a16:creationId xmlns:a16="http://schemas.microsoft.com/office/drawing/2014/main" id="{B6D83857-4AF0-3699-9C7E-FF5F9581C34E}"/>
              </a:ext>
            </a:extLst>
          </p:cNvPr>
          <p:cNvSpPr txBox="1"/>
          <p:nvPr/>
        </p:nvSpPr>
        <p:spPr>
          <a:xfrm>
            <a:off x="4619022" y="911644"/>
            <a:ext cx="7348622" cy="1323439"/>
          </a:xfrm>
          <a:prstGeom prst="rect">
            <a:avLst/>
          </a:prstGeom>
          <a:solidFill>
            <a:srgbClr val="FFF3BD"/>
          </a:solidFill>
          <a:ln>
            <a:noFill/>
          </a:ln>
        </p:spPr>
        <p:txBody>
          <a:bodyPr wrap="square" rtlCol="0">
            <a:spAutoFit/>
          </a:bodyPr>
          <a:lstStyle/>
          <a:p>
            <a:r>
              <a:rPr lang="en-US" altLang="ja-JP" sz="1600" b="1" dirty="0">
                <a:solidFill>
                  <a:srgbClr val="002060"/>
                </a:solidFill>
                <a:ea typeface="Arial" charset="0"/>
                <a:cs typeface="Arial" charset="0"/>
              </a:rPr>
              <a:t>Goal 1:</a:t>
            </a:r>
          </a:p>
          <a:p>
            <a:r>
              <a:rPr lang="en-US" altLang="ja-JP" sz="1600" dirty="0">
                <a:solidFill>
                  <a:srgbClr val="002060"/>
                </a:solidFill>
                <a:ea typeface="Arial" charset="0"/>
                <a:cs typeface="Arial" charset="0"/>
              </a:rPr>
              <a:t>Establish the ILC final focus method with same optics and comparable beamline tolerances (optics</a:t>
            </a:r>
            <a:r>
              <a:rPr lang="ja-JP" altLang="en-US" sz="1600" dirty="0">
                <a:solidFill>
                  <a:srgbClr val="002060"/>
                </a:solidFill>
                <a:ea typeface="Arial" charset="0"/>
                <a:cs typeface="Arial" charset="0"/>
              </a:rPr>
              <a:t>の詳細設計と調整</a:t>
            </a:r>
            <a:r>
              <a:rPr lang="en-US" altLang="ja-JP" sz="1600" dirty="0">
                <a:solidFill>
                  <a:srgbClr val="002060"/>
                </a:solidFill>
                <a:ea typeface="Arial" charset="0"/>
                <a:cs typeface="Arial" charset="0"/>
              </a:rPr>
              <a:t>)</a:t>
            </a:r>
          </a:p>
          <a:p>
            <a:pPr marL="342900" indent="-342900">
              <a:buFont typeface="Wingdings" charset="2"/>
              <a:buChar char="l"/>
            </a:pPr>
            <a:r>
              <a:rPr lang="en-US" altLang="ja-JP" sz="1600" dirty="0">
                <a:solidFill>
                  <a:srgbClr val="0432FF"/>
                </a:solidFill>
                <a:ea typeface="Arial" charset="0"/>
                <a:cs typeface="Arial" charset="0"/>
              </a:rPr>
              <a:t>ATF2 Goal : </a:t>
            </a:r>
            <a:r>
              <a:rPr lang="en-US" altLang="ja-JP" sz="1600" b="1" dirty="0">
                <a:solidFill>
                  <a:srgbClr val="0432FF"/>
                </a:solidFill>
                <a:ea typeface="Arial" charset="0"/>
                <a:cs typeface="Arial" charset="0"/>
              </a:rPr>
              <a:t>37</a:t>
            </a:r>
            <a:r>
              <a:rPr lang="en-US" altLang="ja-JP" sz="1600" dirty="0">
                <a:solidFill>
                  <a:srgbClr val="0432FF"/>
                </a:solidFill>
                <a:ea typeface="Arial" charset="0"/>
                <a:cs typeface="Arial" charset="0"/>
              </a:rPr>
              <a:t> nm </a:t>
            </a:r>
            <a:r>
              <a:rPr lang="en-US" altLang="ja-JP" sz="1600" dirty="0">
                <a:solidFill>
                  <a:srgbClr val="0432FF"/>
                </a:solidFill>
                <a:ea typeface="Arial" charset="0"/>
                <a:cs typeface="Arial" charset="0"/>
                <a:sym typeface="Wingdings"/>
              </a:rPr>
              <a:t></a:t>
            </a:r>
            <a:r>
              <a:rPr lang="en-US" altLang="ja-JP" sz="1600" dirty="0">
                <a:solidFill>
                  <a:srgbClr val="0432FF"/>
                </a:solidFill>
                <a:ea typeface="Arial" charset="0"/>
                <a:cs typeface="Arial" charset="0"/>
              </a:rPr>
              <a:t> ILC </a:t>
            </a:r>
            <a:r>
              <a:rPr lang="en-US" altLang="ja-JP" sz="1600" b="1" dirty="0">
                <a:solidFill>
                  <a:srgbClr val="0432FF"/>
                </a:solidFill>
                <a:ea typeface="Arial" charset="0"/>
                <a:cs typeface="Arial" charset="0"/>
              </a:rPr>
              <a:t>6</a:t>
            </a:r>
            <a:r>
              <a:rPr lang="en-US" altLang="ja-JP" sz="1600" dirty="0">
                <a:solidFill>
                  <a:srgbClr val="0432FF"/>
                </a:solidFill>
                <a:ea typeface="Arial" charset="0"/>
                <a:cs typeface="Arial" charset="0"/>
              </a:rPr>
              <a:t> nm</a:t>
            </a:r>
          </a:p>
          <a:p>
            <a:pPr marL="699516" lvl="1" indent="-342900">
              <a:buFont typeface="Wingdings" charset="2"/>
              <a:buChar char="l"/>
            </a:pPr>
            <a:r>
              <a:rPr lang="en-US" altLang="ja-JP" sz="1600" dirty="0">
                <a:solidFill>
                  <a:srgbClr val="FF0000"/>
                </a:solidFill>
                <a:ea typeface="Arial" charset="0"/>
                <a:cs typeface="Arial" charset="0"/>
              </a:rPr>
              <a:t>Achieved </a:t>
            </a:r>
            <a:r>
              <a:rPr lang="en-US" altLang="ja-JP" sz="1600" b="1" dirty="0">
                <a:solidFill>
                  <a:srgbClr val="FF0000"/>
                </a:solidFill>
                <a:ea typeface="Arial" charset="0"/>
                <a:cs typeface="Arial" charset="0"/>
              </a:rPr>
              <a:t>41</a:t>
            </a:r>
            <a:r>
              <a:rPr lang="en-US" altLang="ja-JP" sz="1600" dirty="0">
                <a:solidFill>
                  <a:srgbClr val="FF0000"/>
                </a:solidFill>
                <a:ea typeface="Arial" charset="0"/>
                <a:cs typeface="Arial" charset="0"/>
              </a:rPr>
              <a:t> nm (2016)</a:t>
            </a:r>
          </a:p>
        </p:txBody>
      </p:sp>
      <p:sp>
        <p:nvSpPr>
          <p:cNvPr id="10" name="テキスト ボックス 9">
            <a:extLst>
              <a:ext uri="{FF2B5EF4-FFF2-40B4-BE49-F238E27FC236}">
                <a16:creationId xmlns:a16="http://schemas.microsoft.com/office/drawing/2014/main" id="{9A089D46-6374-36A0-7233-47DFC1475D75}"/>
              </a:ext>
            </a:extLst>
          </p:cNvPr>
          <p:cNvSpPr txBox="1"/>
          <p:nvPr/>
        </p:nvSpPr>
        <p:spPr>
          <a:xfrm>
            <a:off x="4619022" y="2313817"/>
            <a:ext cx="7333670" cy="1012494"/>
          </a:xfrm>
          <a:prstGeom prst="rect">
            <a:avLst/>
          </a:prstGeom>
          <a:solidFill>
            <a:srgbClr val="CCFFCC"/>
          </a:solidFill>
          <a:ln>
            <a:noFill/>
          </a:ln>
        </p:spPr>
        <p:txBody>
          <a:bodyPr wrap="square" lIns="27342" tIns="13671" rIns="27342" bIns="13671" rtlCol="0">
            <a:spAutoFit/>
          </a:bodyPr>
          <a:lstStyle/>
          <a:p>
            <a:pPr marL="88900"/>
            <a:r>
              <a:rPr lang="en-US" altLang="ja-JP" sz="1600" b="1" dirty="0">
                <a:solidFill>
                  <a:srgbClr val="002060"/>
                </a:solidFill>
                <a:ea typeface="Arial" charset="0"/>
                <a:cs typeface="Arial" charset="0"/>
              </a:rPr>
              <a:t>Goal 2:</a:t>
            </a:r>
          </a:p>
          <a:p>
            <a:pPr marL="88900"/>
            <a:r>
              <a:rPr lang="en-US" altLang="ja-JP" sz="1600" dirty="0">
                <a:solidFill>
                  <a:srgbClr val="002060"/>
                </a:solidFill>
                <a:ea typeface="Arial" charset="0"/>
                <a:cs typeface="Arial" charset="0"/>
              </a:rPr>
              <a:t>Develop a few nm position stabilization for the ILC collision by feedback</a:t>
            </a:r>
          </a:p>
          <a:p>
            <a:pPr marL="374650" indent="-285750">
              <a:buFont typeface="Wingdings" charset="2"/>
              <a:buChar char="l"/>
            </a:pPr>
            <a:r>
              <a:rPr lang="en-US" altLang="ja-JP" sz="1600" b="1" dirty="0">
                <a:solidFill>
                  <a:srgbClr val="FF0000"/>
                </a:solidFill>
                <a:ea typeface="Arial" charset="0"/>
                <a:cs typeface="Arial" charset="0"/>
              </a:rPr>
              <a:t>FB latency</a:t>
            </a:r>
            <a:r>
              <a:rPr lang="en-US" altLang="ja-JP" sz="1600" dirty="0">
                <a:solidFill>
                  <a:srgbClr val="FF0000"/>
                </a:solidFill>
                <a:ea typeface="Arial" charset="0"/>
                <a:cs typeface="Arial" charset="0"/>
              </a:rPr>
              <a:t> </a:t>
            </a:r>
            <a:r>
              <a:rPr lang="en-US" altLang="ja-JP" sz="1600" b="1" dirty="0">
                <a:solidFill>
                  <a:srgbClr val="FF0000"/>
                </a:solidFill>
                <a:ea typeface="Arial" charset="0"/>
                <a:cs typeface="Arial" charset="0"/>
              </a:rPr>
              <a:t>133 </a:t>
            </a:r>
            <a:r>
              <a:rPr lang="en-US" altLang="ja-JP" sz="1600" b="1" dirty="0" err="1">
                <a:solidFill>
                  <a:srgbClr val="FF0000"/>
                </a:solidFill>
                <a:ea typeface="Arial" charset="0"/>
                <a:cs typeface="Arial" charset="0"/>
              </a:rPr>
              <a:t>nsec</a:t>
            </a:r>
            <a:r>
              <a:rPr lang="en-US" altLang="ja-JP" sz="1600" b="1" dirty="0">
                <a:solidFill>
                  <a:srgbClr val="FF0000"/>
                </a:solidFill>
                <a:ea typeface="Arial" charset="0"/>
                <a:cs typeface="Arial" charset="0"/>
              </a:rPr>
              <a:t> achieved </a:t>
            </a:r>
            <a:r>
              <a:rPr lang="en-US" altLang="ja-JP" sz="1600" dirty="0">
                <a:solidFill>
                  <a:srgbClr val="002060"/>
                </a:solidFill>
                <a:ea typeface="Arial" charset="0"/>
                <a:cs typeface="Arial" charset="0"/>
              </a:rPr>
              <a:t>(target: &lt; 300 </a:t>
            </a:r>
            <a:r>
              <a:rPr lang="en-US" altLang="ja-JP" sz="1600" dirty="0" err="1">
                <a:solidFill>
                  <a:srgbClr val="002060"/>
                </a:solidFill>
                <a:ea typeface="Arial" charset="0"/>
                <a:cs typeface="Arial" charset="0"/>
              </a:rPr>
              <a:t>nsec</a:t>
            </a:r>
            <a:r>
              <a:rPr lang="en-US" altLang="ja-JP" sz="1600" dirty="0">
                <a:solidFill>
                  <a:srgbClr val="002060"/>
                </a:solidFill>
                <a:ea typeface="Arial" charset="0"/>
                <a:cs typeface="Arial" charset="0"/>
              </a:rPr>
              <a:t>) </a:t>
            </a:r>
            <a:endParaRPr lang="en-US" altLang="ja-JP" sz="1600" b="1" dirty="0">
              <a:solidFill>
                <a:srgbClr val="002060"/>
              </a:solidFill>
              <a:ea typeface="Arial" charset="0"/>
              <a:cs typeface="Arial" charset="0"/>
            </a:endParaRPr>
          </a:p>
          <a:p>
            <a:pPr marL="374650" indent="-285750">
              <a:buFont typeface="Wingdings" charset="2"/>
              <a:buChar char="l"/>
            </a:pPr>
            <a:r>
              <a:rPr lang="en-US" altLang="ja-JP" sz="1600" b="1" dirty="0">
                <a:solidFill>
                  <a:srgbClr val="0432FF"/>
                </a:solidFill>
                <a:ea typeface="Arial" charset="0"/>
                <a:cs typeface="Arial" charset="0"/>
              </a:rPr>
              <a:t>positon jitter at IP: 410 </a:t>
            </a:r>
            <a:r>
              <a:rPr lang="en-US" altLang="ja-JP" sz="1600" b="1" dirty="0">
                <a:solidFill>
                  <a:srgbClr val="0432FF"/>
                </a:solidFill>
                <a:ea typeface="Arial" charset="0"/>
                <a:cs typeface="Arial" charset="0"/>
                <a:sym typeface="Wingdings"/>
              </a:rPr>
              <a:t> 67 nm (2015) </a:t>
            </a:r>
            <a:r>
              <a:rPr lang="en-US" altLang="ja-JP" sz="1600" dirty="0">
                <a:ea typeface="Arial" charset="0"/>
                <a:cs typeface="Arial" charset="0"/>
                <a:sym typeface="Wingdings"/>
              </a:rPr>
              <a:t>(limited by the BPM resolution)</a:t>
            </a:r>
          </a:p>
        </p:txBody>
      </p:sp>
      <p:pic>
        <p:nvPicPr>
          <p:cNvPr id="12" name="図 11">
            <a:extLst>
              <a:ext uri="{FF2B5EF4-FFF2-40B4-BE49-F238E27FC236}">
                <a16:creationId xmlns:a16="http://schemas.microsoft.com/office/drawing/2014/main" id="{98E5B224-A314-A39D-3601-0142C7B466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8258" y="4200015"/>
            <a:ext cx="2290131" cy="2594599"/>
          </a:xfrm>
          <a:prstGeom prst="rect">
            <a:avLst/>
          </a:prstGeom>
        </p:spPr>
      </p:pic>
      <p:sp>
        <p:nvSpPr>
          <p:cNvPr id="13" name="テキスト ボックス 12">
            <a:extLst>
              <a:ext uri="{FF2B5EF4-FFF2-40B4-BE49-F238E27FC236}">
                <a16:creationId xmlns:a16="http://schemas.microsoft.com/office/drawing/2014/main" id="{298C6AF0-E065-EA0F-D92F-E48D019E25D8}"/>
              </a:ext>
            </a:extLst>
          </p:cNvPr>
          <p:cNvSpPr txBox="1"/>
          <p:nvPr/>
        </p:nvSpPr>
        <p:spPr>
          <a:xfrm>
            <a:off x="3299304" y="4331141"/>
            <a:ext cx="2124845" cy="523220"/>
          </a:xfrm>
          <a:prstGeom prst="rect">
            <a:avLst/>
          </a:prstGeom>
          <a:solidFill>
            <a:schemeClr val="accent6">
              <a:lumMod val="20000"/>
              <a:lumOff val="80000"/>
            </a:schemeClr>
          </a:solidFill>
        </p:spPr>
        <p:txBody>
          <a:bodyPr wrap="square" rtlCol="0">
            <a:spAutoFit/>
          </a:bodyPr>
          <a:lstStyle/>
          <a:p>
            <a:r>
              <a:rPr kumimoji="1" lang="en-US" altLang="ja-JP" sz="1400" dirty="0"/>
              <a:t>T. </a:t>
            </a:r>
            <a:r>
              <a:rPr kumimoji="1" lang="en-US" altLang="ja-JP" sz="1400" dirty="0" err="1"/>
              <a:t>Okugi</a:t>
            </a:r>
            <a:r>
              <a:rPr kumimoji="1" lang="en-US" altLang="ja-JP" sz="1400" dirty="0"/>
              <a:t>, </a:t>
            </a:r>
          </a:p>
          <a:p>
            <a:r>
              <a:rPr lang="en-US" altLang="ja-JP" sz="1400" dirty="0"/>
              <a:t>ECFA-LCW, </a:t>
            </a:r>
            <a:r>
              <a:rPr kumimoji="1" lang="en-US" altLang="ja-JP" sz="1400" dirty="0"/>
              <a:t>June, 2016</a:t>
            </a:r>
            <a:endParaRPr kumimoji="1" lang="ja-JP" altLang="en-US" sz="1400" dirty="0"/>
          </a:p>
        </p:txBody>
      </p:sp>
      <p:sp>
        <p:nvSpPr>
          <p:cNvPr id="14" name="円/楕円 6">
            <a:extLst>
              <a:ext uri="{FF2B5EF4-FFF2-40B4-BE49-F238E27FC236}">
                <a16:creationId xmlns:a16="http://schemas.microsoft.com/office/drawing/2014/main" id="{DE196D67-7C11-6A71-3720-FB4AB6BC404E}"/>
              </a:ext>
            </a:extLst>
          </p:cNvPr>
          <p:cNvSpPr/>
          <p:nvPr/>
        </p:nvSpPr>
        <p:spPr>
          <a:xfrm>
            <a:off x="7445275" y="5804815"/>
            <a:ext cx="97353" cy="12271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0000"/>
              </a:solidFill>
            </a:endParaRPr>
          </a:p>
        </p:txBody>
      </p:sp>
      <p:sp>
        <p:nvSpPr>
          <p:cNvPr id="16" name="円/楕円 16">
            <a:extLst>
              <a:ext uri="{FF2B5EF4-FFF2-40B4-BE49-F238E27FC236}">
                <a16:creationId xmlns:a16="http://schemas.microsoft.com/office/drawing/2014/main" id="{5F0F5848-1874-ED2E-E2A2-C2914FC5A917}"/>
              </a:ext>
            </a:extLst>
          </p:cNvPr>
          <p:cNvSpPr/>
          <p:nvPr/>
        </p:nvSpPr>
        <p:spPr>
          <a:xfrm>
            <a:off x="4721464" y="5866173"/>
            <a:ext cx="1225316" cy="751317"/>
          </a:xfrm>
          <a:prstGeom prst="ellipse">
            <a:avLst/>
          </a:prstGeom>
          <a:noFill/>
          <a:ln w="19050"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20102BC9-5D11-940B-3293-B915D5EA7C99}"/>
              </a:ext>
            </a:extLst>
          </p:cNvPr>
          <p:cNvSpPr txBox="1"/>
          <p:nvPr/>
        </p:nvSpPr>
        <p:spPr>
          <a:xfrm>
            <a:off x="11068389" y="177268"/>
            <a:ext cx="899255" cy="369332"/>
          </a:xfrm>
          <a:prstGeom prst="rect">
            <a:avLst/>
          </a:prstGeom>
          <a:solidFill>
            <a:schemeClr val="accent6">
              <a:lumMod val="20000"/>
              <a:lumOff val="80000"/>
            </a:schemeClr>
          </a:solidFill>
        </p:spPr>
        <p:txBody>
          <a:bodyPr wrap="none" rtlCol="0">
            <a:spAutoFit/>
          </a:bodyPr>
          <a:lstStyle/>
          <a:p>
            <a:r>
              <a:rPr kumimoji="1" lang="en-US" altLang="ja-JP" dirty="0"/>
              <a:t>K. Kubo</a:t>
            </a:r>
            <a:endParaRPr kumimoji="1" lang="ja-JP" altLang="en-US" dirty="0"/>
          </a:p>
        </p:txBody>
      </p:sp>
      <p:cxnSp>
        <p:nvCxnSpPr>
          <p:cNvPr id="18" name="直線矢印コネクタ 17">
            <a:extLst>
              <a:ext uri="{FF2B5EF4-FFF2-40B4-BE49-F238E27FC236}">
                <a16:creationId xmlns:a16="http://schemas.microsoft.com/office/drawing/2014/main" id="{CFF5794F-BF3B-6214-7C8F-75E3F482EABB}"/>
              </a:ext>
            </a:extLst>
          </p:cNvPr>
          <p:cNvCxnSpPr/>
          <p:nvPr/>
        </p:nvCxnSpPr>
        <p:spPr>
          <a:xfrm flipV="1">
            <a:off x="5951403" y="5866173"/>
            <a:ext cx="2938597" cy="3756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テキスト ボックス 18">
            <a:extLst>
              <a:ext uri="{FF2B5EF4-FFF2-40B4-BE49-F238E27FC236}">
                <a16:creationId xmlns:a16="http://schemas.microsoft.com/office/drawing/2014/main" id="{67FB2AAF-9ED8-53C9-9F50-AF2AE5A127E3}"/>
              </a:ext>
            </a:extLst>
          </p:cNvPr>
          <p:cNvSpPr txBox="1"/>
          <p:nvPr/>
        </p:nvSpPr>
        <p:spPr>
          <a:xfrm>
            <a:off x="9340725" y="3999571"/>
            <a:ext cx="1603324" cy="307777"/>
          </a:xfrm>
          <a:prstGeom prst="rect">
            <a:avLst/>
          </a:prstGeom>
          <a:noFill/>
        </p:spPr>
        <p:txBody>
          <a:bodyPr wrap="none" rtlCol="0">
            <a:spAutoFit/>
          </a:bodyPr>
          <a:lstStyle/>
          <a:p>
            <a:r>
              <a:rPr kumimoji="1" lang="ja-JP" altLang="en-US" sz="1400" dirty="0"/>
              <a:t>衝突点での安定性</a:t>
            </a:r>
          </a:p>
        </p:txBody>
      </p:sp>
      <p:sp>
        <p:nvSpPr>
          <p:cNvPr id="20" name="テキスト ボックス 19">
            <a:extLst>
              <a:ext uri="{FF2B5EF4-FFF2-40B4-BE49-F238E27FC236}">
                <a16:creationId xmlns:a16="http://schemas.microsoft.com/office/drawing/2014/main" id="{5E7ABF63-B6C8-3C79-6A84-C082270D7C3B}"/>
              </a:ext>
            </a:extLst>
          </p:cNvPr>
          <p:cNvSpPr txBox="1"/>
          <p:nvPr/>
        </p:nvSpPr>
        <p:spPr>
          <a:xfrm>
            <a:off x="10332633" y="5184787"/>
            <a:ext cx="712054" cy="369332"/>
          </a:xfrm>
          <a:prstGeom prst="rect">
            <a:avLst/>
          </a:prstGeom>
          <a:noFill/>
        </p:spPr>
        <p:txBody>
          <a:bodyPr wrap="none" rtlCol="0">
            <a:spAutoFit/>
          </a:bodyPr>
          <a:lstStyle/>
          <a:p>
            <a:r>
              <a:rPr kumimoji="1" lang="en-US" altLang="ja-JP" dirty="0"/>
              <a:t>FB on</a:t>
            </a:r>
            <a:endParaRPr kumimoji="1" lang="ja-JP" altLang="en-US" dirty="0"/>
          </a:p>
        </p:txBody>
      </p:sp>
      <p:sp>
        <p:nvSpPr>
          <p:cNvPr id="23" name="テキスト ボックス 22">
            <a:extLst>
              <a:ext uri="{FF2B5EF4-FFF2-40B4-BE49-F238E27FC236}">
                <a16:creationId xmlns:a16="http://schemas.microsoft.com/office/drawing/2014/main" id="{4B2915CD-4A4F-1472-7769-BE081E7A6E26}"/>
              </a:ext>
            </a:extLst>
          </p:cNvPr>
          <p:cNvSpPr txBox="1"/>
          <p:nvPr/>
        </p:nvSpPr>
        <p:spPr>
          <a:xfrm>
            <a:off x="2026929" y="6670544"/>
            <a:ext cx="6096000" cy="215444"/>
          </a:xfrm>
          <a:prstGeom prst="rect">
            <a:avLst/>
          </a:prstGeom>
          <a:noFill/>
        </p:spPr>
        <p:txBody>
          <a:bodyPr wrap="square">
            <a:spAutoFit/>
          </a:bodyPr>
          <a:lstStyle/>
          <a:p>
            <a:r>
              <a:rPr lang="en-US" altLang="ja-JP" sz="800" dirty="0"/>
              <a:t>https://agenda.linearcollider.org/event/7371/contributions/38027/attachments/30831/46133/LCWS_FONT_presentation.pdf</a:t>
            </a:r>
            <a:endParaRPr lang="ja-JP" altLang="en-US" sz="800" dirty="0"/>
          </a:p>
        </p:txBody>
      </p:sp>
      <p:sp>
        <p:nvSpPr>
          <p:cNvPr id="24" name="テキスト ボックス 23">
            <a:extLst>
              <a:ext uri="{FF2B5EF4-FFF2-40B4-BE49-F238E27FC236}">
                <a16:creationId xmlns:a16="http://schemas.microsoft.com/office/drawing/2014/main" id="{DB72E0A6-3918-E517-F86A-939FCC4CACE9}"/>
              </a:ext>
            </a:extLst>
          </p:cNvPr>
          <p:cNvSpPr txBox="1"/>
          <p:nvPr/>
        </p:nvSpPr>
        <p:spPr>
          <a:xfrm>
            <a:off x="6286368" y="5096830"/>
            <a:ext cx="2179385" cy="738664"/>
          </a:xfrm>
          <a:prstGeom prst="rect">
            <a:avLst/>
          </a:prstGeom>
          <a:solidFill>
            <a:schemeClr val="bg1"/>
          </a:solid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2017</a:t>
            </a:r>
            <a:r>
              <a:rPr kumimoji="1" lang="ja-JP" altLang="en-US" sz="1400" dirty="0">
                <a:latin typeface="メイリオ" panose="020B0604030504040204" pitchFamily="50" charset="-128"/>
                <a:ea typeface="メイリオ" panose="020B0604030504040204" pitchFamily="50" charset="-128"/>
              </a:rPr>
              <a:t>以降は</a:t>
            </a:r>
            <a:r>
              <a:rPr kumimoji="1" lang="en-US" altLang="ja-JP" sz="1400" dirty="0">
                <a:latin typeface="メイリオ" panose="020B0604030504040204" pitchFamily="50" charset="-128"/>
                <a:ea typeface="メイリオ" panose="020B0604030504040204" pitchFamily="50" charset="-128"/>
              </a:rPr>
              <a:t>Wake study</a:t>
            </a:r>
            <a:r>
              <a:rPr kumimoji="1" lang="ja-JP" altLang="en-US" sz="1400" dirty="0">
                <a:latin typeface="メイリオ" panose="020B0604030504040204" pitchFamily="50" charset="-128"/>
                <a:ea typeface="メイリオ" panose="020B0604030504040204" pitchFamily="50" charset="-128"/>
              </a:rPr>
              <a:t>が中心。</a:t>
            </a:r>
            <a:r>
              <a:rPr kumimoji="1" lang="en-US" altLang="ja-JP" sz="1400" dirty="0">
                <a:latin typeface="メイリオ" panose="020B0604030504040204" pitchFamily="50" charset="-128"/>
                <a:ea typeface="メイリオ" panose="020B0604030504040204" pitchFamily="50" charset="-128"/>
              </a:rPr>
              <a:t>(intensity dependence)</a:t>
            </a:r>
            <a:endParaRPr kumimoji="1" lang="ja-JP" altLang="en-US" sz="1400" dirty="0">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DAA3F76D-759B-AF49-4D23-611EDEBC96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308" y="905500"/>
            <a:ext cx="4152323" cy="2566426"/>
          </a:xfrm>
          <a:prstGeom prst="rect">
            <a:avLst/>
          </a:prstGeom>
        </p:spPr>
      </p:pic>
      <p:sp>
        <p:nvSpPr>
          <p:cNvPr id="21" name="テキスト ボックス 20">
            <a:extLst>
              <a:ext uri="{FF2B5EF4-FFF2-40B4-BE49-F238E27FC236}">
                <a16:creationId xmlns:a16="http://schemas.microsoft.com/office/drawing/2014/main" id="{7A9E213A-E7B6-5970-DB43-8B3043C2B09A}"/>
              </a:ext>
            </a:extLst>
          </p:cNvPr>
          <p:cNvSpPr txBox="1"/>
          <p:nvPr/>
        </p:nvSpPr>
        <p:spPr>
          <a:xfrm>
            <a:off x="2228092" y="2902581"/>
            <a:ext cx="2163540" cy="369332"/>
          </a:xfrm>
          <a:prstGeom prst="rect">
            <a:avLst/>
          </a:prstGeom>
          <a:noFill/>
        </p:spPr>
        <p:txBody>
          <a:bodyPr wrap="square">
            <a:spAutoFit/>
          </a:bodyPr>
          <a:lstStyle/>
          <a:p>
            <a:r>
              <a:rPr kumimoji="1" lang="ja-JP" altLang="en-US" b="1" dirty="0">
                <a:solidFill>
                  <a:srgbClr val="0000FF"/>
                </a:solidFill>
                <a:highlight>
                  <a:srgbClr val="FFFF00"/>
                </a:highlight>
                <a:latin typeface="メイリオ" panose="020B0604030504040204" pitchFamily="50" charset="-128"/>
                <a:ea typeface="メイリオ" panose="020B0604030504040204" pitchFamily="50" charset="-128"/>
              </a:rPr>
              <a:t>ダンピングリング</a:t>
            </a:r>
            <a:endParaRPr lang="ja-JP" altLang="en-US"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37AF65C4-4240-9A52-56D8-7190C616E4D0}"/>
              </a:ext>
            </a:extLst>
          </p:cNvPr>
          <p:cNvSpPr txBox="1"/>
          <p:nvPr/>
        </p:nvSpPr>
        <p:spPr>
          <a:xfrm>
            <a:off x="1551502" y="1599409"/>
            <a:ext cx="748668"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FFS</a:t>
            </a:r>
            <a:endParaRPr lang="ja-JP" altLang="en-US" dirty="0">
              <a:latin typeface="メイリオ" panose="020B0604030504040204" pitchFamily="50" charset="-128"/>
              <a:ea typeface="メイリオ" panose="020B0604030504040204" pitchFamily="50" charset="-128"/>
            </a:endParaRPr>
          </a:p>
        </p:txBody>
      </p:sp>
      <p:sp>
        <p:nvSpPr>
          <p:cNvPr id="2" name="フッター プレースホルダー 1">
            <a:extLst>
              <a:ext uri="{FF2B5EF4-FFF2-40B4-BE49-F238E27FC236}">
                <a16:creationId xmlns:a16="http://schemas.microsoft.com/office/drawing/2014/main" id="{DE4EEEEE-1DBA-B445-C945-E3341E1C1BCC}"/>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
        <p:nvSpPr>
          <p:cNvPr id="5" name="テキスト ボックス 4">
            <a:extLst>
              <a:ext uri="{FF2B5EF4-FFF2-40B4-BE49-F238E27FC236}">
                <a16:creationId xmlns:a16="http://schemas.microsoft.com/office/drawing/2014/main" id="{66A60F70-281C-4D1F-7F15-36B21978C7DD}"/>
              </a:ext>
            </a:extLst>
          </p:cNvPr>
          <p:cNvSpPr txBox="1"/>
          <p:nvPr/>
        </p:nvSpPr>
        <p:spPr>
          <a:xfrm>
            <a:off x="5520700" y="4311948"/>
            <a:ext cx="3257558" cy="584775"/>
          </a:xfrm>
          <a:prstGeom prst="rect">
            <a:avLst/>
          </a:prstGeom>
          <a:noFill/>
        </p:spPr>
        <p:txBody>
          <a:bodyPr wrap="none" rtlCol="0">
            <a:spAutoFit/>
          </a:bodyPr>
          <a:lstStyle/>
          <a:p>
            <a:r>
              <a:rPr kumimoji="1" lang="en-US" altLang="ja-JP" sz="1600" i="1" dirty="0">
                <a:latin typeface="Calibri" panose="020F0502020204030204" pitchFamily="34" charset="0"/>
              </a:rPr>
              <a:t> presented by Y. Kano and T. Okugi</a:t>
            </a:r>
          </a:p>
          <a:p>
            <a:r>
              <a:rPr kumimoji="1" lang="en-US" altLang="ja-JP" sz="1600" i="1" dirty="0">
                <a:latin typeface="Calibri" panose="020F0502020204030204" pitchFamily="34" charset="0"/>
              </a:rPr>
              <a:t>                  at ECFA LC workshop 2016.</a:t>
            </a:r>
            <a:endParaRPr kumimoji="1" lang="ja-JP" altLang="en-US" sz="1600" i="1" dirty="0">
              <a:latin typeface="Calibri" panose="020F0502020204030204" pitchFamily="34" charset="0"/>
            </a:endParaRPr>
          </a:p>
        </p:txBody>
      </p:sp>
    </p:spTree>
    <p:extLst>
      <p:ext uri="{BB962C8B-B14F-4D97-AF65-F5344CB8AC3E}">
        <p14:creationId xmlns:p14="http://schemas.microsoft.com/office/powerpoint/2010/main" val="751712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3031170B-D969-44EC-6D5F-9953B98AEE64}"/>
              </a:ext>
            </a:extLst>
          </p:cNvPr>
          <p:cNvSpPr txBox="1">
            <a:spLocks/>
          </p:cNvSpPr>
          <p:nvPr/>
        </p:nvSpPr>
        <p:spPr>
          <a:xfrm>
            <a:off x="319433" y="7547"/>
            <a:ext cx="11533900" cy="468076"/>
          </a:xfrm>
          <a:prstGeom prst="rect">
            <a:avLst/>
          </a:prstGeom>
          <a:noFill/>
        </p:spPr>
        <p:txBody>
          <a:bodyPr vert="horz" lIns="91440" tIns="45720" rIns="91440" bIns="45720" rtlCol="0" anchor="ctr">
            <a:normAutofit fontScale="77500" lnSpcReduction="20000"/>
          </a:bodyPr>
          <a:lstStyle>
            <a:lvl1pPr algn="ctr" defTabSz="914377" rtl="0" eaLnBrk="1" latinLnBrk="0" hangingPunct="1">
              <a:spcBef>
                <a:spcPct val="0"/>
              </a:spcBef>
              <a:buNone/>
              <a:defRPr kumimoji="1" sz="4400" kern="1200">
                <a:solidFill>
                  <a:schemeClr val="tx1"/>
                </a:solidFill>
                <a:latin typeface="ＭＳ Ｐゴシック" panose="020B0600070205080204" pitchFamily="50" charset="-128"/>
                <a:ea typeface="+mj-ea"/>
                <a:cs typeface="+mj-cs"/>
              </a:defRPr>
            </a:lvl1pPr>
          </a:lstStyle>
          <a:p>
            <a:pPr algn="just">
              <a:lnSpc>
                <a:spcPts val="2000"/>
              </a:lnSpc>
            </a:pPr>
            <a:r>
              <a:rPr lang="ja-JP" altLang="en-US" sz="3200" b="1" kern="100" dirty="0">
                <a:latin typeface="メイリオ" panose="020B0604030504040204" pitchFamily="50" charset="-128"/>
                <a:ea typeface="メイリオ" panose="020B0604030504040204" pitchFamily="50" charset="-128"/>
                <a:cs typeface="Arial" panose="020B0604020202020204" pitchFamily="34" charset="0"/>
              </a:rPr>
              <a:t>ナノビーム開発の目標と最近のナノビーム開発</a:t>
            </a:r>
            <a:r>
              <a:rPr lang="en-US" altLang="ja-JP" sz="3200" b="1" kern="100" dirty="0">
                <a:latin typeface="メイリオ" panose="020B0604030504040204" pitchFamily="50" charset="-128"/>
                <a:ea typeface="メイリオ" panose="020B0604030504040204" pitchFamily="50" charset="-128"/>
                <a:cs typeface="Arial" panose="020B0604020202020204" pitchFamily="34" charset="0"/>
              </a:rPr>
              <a:t> (ATF) (JFY2023-2024)</a:t>
            </a:r>
          </a:p>
        </p:txBody>
      </p:sp>
      <p:pic>
        <p:nvPicPr>
          <p:cNvPr id="13" name="図 12">
            <a:extLst>
              <a:ext uri="{FF2B5EF4-FFF2-40B4-BE49-F238E27FC236}">
                <a16:creationId xmlns:a16="http://schemas.microsoft.com/office/drawing/2014/main" id="{1358EE0C-E33E-92D7-554C-34689C6497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545" y="907217"/>
            <a:ext cx="3584832" cy="2215677"/>
          </a:xfrm>
          <a:prstGeom prst="rect">
            <a:avLst/>
          </a:prstGeom>
        </p:spPr>
      </p:pic>
      <p:sp>
        <p:nvSpPr>
          <p:cNvPr id="16" name="テキスト ボックス 15">
            <a:extLst>
              <a:ext uri="{FF2B5EF4-FFF2-40B4-BE49-F238E27FC236}">
                <a16:creationId xmlns:a16="http://schemas.microsoft.com/office/drawing/2014/main" id="{34681679-F209-962C-8F32-66CB4F7317C3}"/>
              </a:ext>
            </a:extLst>
          </p:cNvPr>
          <p:cNvSpPr txBox="1"/>
          <p:nvPr/>
        </p:nvSpPr>
        <p:spPr>
          <a:xfrm>
            <a:off x="1641661" y="1301551"/>
            <a:ext cx="748668" cy="369332"/>
          </a:xfrm>
          <a:prstGeom prst="rect">
            <a:avLst/>
          </a:prstGeom>
          <a:noFill/>
        </p:spPr>
        <p:txBody>
          <a:bodyPr wrap="square">
            <a:spAutoFit/>
          </a:bodyPr>
          <a:lstStyle/>
          <a:p>
            <a:r>
              <a:rPr kumimoji="1" lang="en-US" altLang="ja-JP" b="1" dirty="0">
                <a:solidFill>
                  <a:srgbClr val="0000FF"/>
                </a:solidFill>
                <a:highlight>
                  <a:srgbClr val="FFFF00"/>
                </a:highlight>
                <a:latin typeface="メイリオ" panose="020B0604030504040204" pitchFamily="50" charset="-128"/>
                <a:ea typeface="メイリオ" panose="020B0604030504040204" pitchFamily="50" charset="-128"/>
              </a:rPr>
              <a:t>FFS</a:t>
            </a:r>
            <a:endParaRPr lang="ja-JP" altLang="en-US" dirty="0">
              <a:latin typeface="メイリオ" panose="020B0604030504040204" pitchFamily="50" charset="-128"/>
              <a:ea typeface="メイリオ" panose="020B0604030504040204" pitchFamily="50" charset="-128"/>
            </a:endParaRPr>
          </a:p>
        </p:txBody>
      </p:sp>
      <p:cxnSp>
        <p:nvCxnSpPr>
          <p:cNvPr id="23" name="直線矢印コネクタ 22">
            <a:extLst>
              <a:ext uri="{FF2B5EF4-FFF2-40B4-BE49-F238E27FC236}">
                <a16:creationId xmlns:a16="http://schemas.microsoft.com/office/drawing/2014/main" id="{6ED8EAE9-2218-C80C-CB4C-D7AFE1C86DC9}"/>
              </a:ext>
            </a:extLst>
          </p:cNvPr>
          <p:cNvCxnSpPr>
            <a:stCxn id="16" idx="3"/>
          </p:cNvCxnSpPr>
          <p:nvPr/>
        </p:nvCxnSpPr>
        <p:spPr>
          <a:xfrm flipV="1">
            <a:off x="2390329" y="1262889"/>
            <a:ext cx="2667283" cy="223328"/>
          </a:xfrm>
          <a:prstGeom prst="straightConnector1">
            <a:avLst/>
          </a:prstGeom>
          <a:ln>
            <a:solidFill>
              <a:srgbClr val="FF0000"/>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25" name="テキスト ボックス 24">
            <a:extLst>
              <a:ext uri="{FF2B5EF4-FFF2-40B4-BE49-F238E27FC236}">
                <a16:creationId xmlns:a16="http://schemas.microsoft.com/office/drawing/2014/main" id="{BB62D3EB-0028-1683-2DA9-7E16EE1AD5CF}"/>
              </a:ext>
            </a:extLst>
          </p:cNvPr>
          <p:cNvSpPr txBox="1"/>
          <p:nvPr/>
        </p:nvSpPr>
        <p:spPr>
          <a:xfrm>
            <a:off x="230270" y="1670883"/>
            <a:ext cx="744222" cy="646331"/>
          </a:xfrm>
          <a:prstGeom prst="rect">
            <a:avLst/>
          </a:prstGeom>
          <a:noFill/>
        </p:spPr>
        <p:txBody>
          <a:bodyPr wrap="square" rtlCol="0">
            <a:spAutoFit/>
          </a:bodyPr>
          <a:lstStyle/>
          <a:p>
            <a:r>
              <a:rPr kumimoji="1" lang="en-US" altLang="ja-JP" dirty="0"/>
              <a:t>1.28 GeV</a:t>
            </a:r>
            <a:endParaRPr kumimoji="1" lang="ja-JP" altLang="en-US" dirty="0"/>
          </a:p>
        </p:txBody>
      </p:sp>
      <p:sp>
        <p:nvSpPr>
          <p:cNvPr id="19" name="テキスト ボックス 18">
            <a:extLst>
              <a:ext uri="{FF2B5EF4-FFF2-40B4-BE49-F238E27FC236}">
                <a16:creationId xmlns:a16="http://schemas.microsoft.com/office/drawing/2014/main" id="{23F8DDDB-F995-3A08-7A39-39D5C015ED3E}"/>
              </a:ext>
            </a:extLst>
          </p:cNvPr>
          <p:cNvSpPr txBox="1"/>
          <p:nvPr/>
        </p:nvSpPr>
        <p:spPr>
          <a:xfrm>
            <a:off x="0" y="3237012"/>
            <a:ext cx="3584831" cy="584775"/>
          </a:xfrm>
          <a:prstGeom prst="rect">
            <a:avLst/>
          </a:prstGeom>
          <a:noFill/>
        </p:spPr>
        <p:txBody>
          <a:bodyPr wrap="square" rtlCol="0">
            <a:spAutoFit/>
          </a:bodyPr>
          <a:lstStyle/>
          <a:p>
            <a:pPr marL="285750" indent="-285750">
              <a:spcAft>
                <a:spcPts val="500"/>
              </a:spcAft>
              <a:buFont typeface="Wingdings" panose="05000000000000000000" pitchFamily="2" charset="2"/>
              <a:buChar char="n"/>
            </a:pPr>
            <a:r>
              <a:rPr lang="en-US" altLang="ja-JP" sz="1600" b="1" dirty="0">
                <a:latin typeface="Arial" panose="020B0604020202020204" pitchFamily="34" charset="0"/>
                <a:cs typeface="Arial" panose="020B0604020202020204" pitchFamily="34" charset="0"/>
              </a:rPr>
              <a:t>ATF2 final focus magnet installed in beam line </a:t>
            </a:r>
          </a:p>
        </p:txBody>
      </p:sp>
      <p:pic>
        <p:nvPicPr>
          <p:cNvPr id="22" name="図 21">
            <a:extLst>
              <a:ext uri="{FF2B5EF4-FFF2-40B4-BE49-F238E27FC236}">
                <a16:creationId xmlns:a16="http://schemas.microsoft.com/office/drawing/2014/main" id="{F918A38A-AF8F-83CF-2D6A-231671F7B515}"/>
              </a:ext>
            </a:extLst>
          </p:cNvPr>
          <p:cNvPicPr>
            <a:picLocks noChangeAspect="1"/>
          </p:cNvPicPr>
          <p:nvPr/>
        </p:nvPicPr>
        <p:blipFill>
          <a:blip r:embed="rId4"/>
          <a:stretch>
            <a:fillRect/>
          </a:stretch>
        </p:blipFill>
        <p:spPr>
          <a:xfrm>
            <a:off x="3192923" y="3944486"/>
            <a:ext cx="2461546" cy="1888141"/>
          </a:xfrm>
          <a:prstGeom prst="rect">
            <a:avLst/>
          </a:prstGeom>
        </p:spPr>
      </p:pic>
      <p:sp>
        <p:nvSpPr>
          <p:cNvPr id="28" name="テキスト ボックス 27">
            <a:extLst>
              <a:ext uri="{FF2B5EF4-FFF2-40B4-BE49-F238E27FC236}">
                <a16:creationId xmlns:a16="http://schemas.microsoft.com/office/drawing/2014/main" id="{C58A4355-80E6-FC52-2103-A5D784E49894}"/>
              </a:ext>
            </a:extLst>
          </p:cNvPr>
          <p:cNvSpPr txBox="1"/>
          <p:nvPr/>
        </p:nvSpPr>
        <p:spPr>
          <a:xfrm>
            <a:off x="3213994" y="3257329"/>
            <a:ext cx="2654077" cy="584775"/>
          </a:xfrm>
          <a:prstGeom prst="rect">
            <a:avLst/>
          </a:prstGeom>
          <a:solidFill>
            <a:schemeClr val="bg1"/>
          </a:solidFill>
        </p:spPr>
        <p:txBody>
          <a:bodyPr wrap="square">
            <a:spAutoFit/>
          </a:bodyPr>
          <a:lstStyle/>
          <a:p>
            <a:pPr marL="285750" indent="-285750">
              <a:spcAft>
                <a:spcPts val="500"/>
              </a:spcAft>
              <a:buFont typeface="Wingdings" panose="05000000000000000000" pitchFamily="2" charset="2"/>
              <a:buChar char="n"/>
            </a:pPr>
            <a:r>
              <a:rPr lang="en-US" altLang="ja-JP" sz="1600" b="1" dirty="0">
                <a:latin typeface="Arial" panose="020B0604020202020204" pitchFamily="34" charset="0"/>
                <a:cs typeface="Arial" panose="020B0604020202020204" pitchFamily="34" charset="0"/>
              </a:rPr>
              <a:t>Wakefield effect for nanobeam (see next)</a:t>
            </a:r>
          </a:p>
        </p:txBody>
      </p:sp>
      <p:pic>
        <p:nvPicPr>
          <p:cNvPr id="30" name="図 29" descr="屋内, 座る, テーブル, トラック が含まれている画像&#10;&#10;自動的に生成された説明">
            <a:extLst>
              <a:ext uri="{FF2B5EF4-FFF2-40B4-BE49-F238E27FC236}">
                <a16:creationId xmlns:a16="http://schemas.microsoft.com/office/drawing/2014/main" id="{55C68CB5-C9FA-E57D-2017-7E0A8C4975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267" y="3907046"/>
            <a:ext cx="2138274" cy="2016086"/>
          </a:xfrm>
          <a:prstGeom prst="rect">
            <a:avLst/>
          </a:prstGeom>
        </p:spPr>
      </p:pic>
      <p:sp>
        <p:nvSpPr>
          <p:cNvPr id="31" name="正方形/長方形 30">
            <a:extLst>
              <a:ext uri="{FF2B5EF4-FFF2-40B4-BE49-F238E27FC236}">
                <a16:creationId xmlns:a16="http://schemas.microsoft.com/office/drawing/2014/main" id="{CBCDB487-56B4-FE78-3E9B-816A72FA9329}"/>
              </a:ext>
            </a:extLst>
          </p:cNvPr>
          <p:cNvSpPr/>
          <p:nvPr/>
        </p:nvSpPr>
        <p:spPr>
          <a:xfrm>
            <a:off x="5761000" y="2941806"/>
            <a:ext cx="3584831" cy="830997"/>
          </a:xfrm>
          <a:prstGeom prst="rect">
            <a:avLst/>
          </a:prstGeom>
          <a:solidFill>
            <a:schemeClr val="bg1"/>
          </a:solidFill>
        </p:spPr>
        <p:txBody>
          <a:bodyPr wrap="square">
            <a:spAutoFit/>
          </a:bodyPr>
          <a:lstStyle/>
          <a:p>
            <a:pPr marL="311150" indent="-258763">
              <a:lnSpc>
                <a:spcPct val="100000"/>
              </a:lnSpc>
              <a:spcBef>
                <a:spcPts val="1200"/>
              </a:spcBef>
              <a:buFont typeface="Wingdings" pitchFamily="2" charset="2"/>
              <a:buChar char="n"/>
            </a:pPr>
            <a:r>
              <a:rPr lang="en-US" altLang="ja-JP" sz="1600" b="1" dirty="0">
                <a:latin typeface="Arial" panose="020B0604020202020204" pitchFamily="34" charset="0"/>
                <a:cs typeface="Arial" panose="020B0604020202020204" pitchFamily="34" charset="0"/>
              </a:rPr>
              <a:t>Improvement of nano Beam measurement Systems</a:t>
            </a:r>
            <a:r>
              <a:rPr lang="ja-JP" altLang="en-US" sz="1600" b="1" dirty="0">
                <a:latin typeface="Arial" panose="020B0604020202020204" pitchFamily="34" charset="0"/>
                <a:cs typeface="Arial" panose="020B0604020202020204" pitchFamily="34" charset="0"/>
              </a:rPr>
              <a:t> </a:t>
            </a:r>
            <a:r>
              <a:rPr lang="en-US" altLang="ja-JP" sz="1600" b="1" dirty="0">
                <a:latin typeface="Arial" panose="020B0604020202020204" pitchFamily="34" charset="0"/>
                <a:cs typeface="Arial" panose="020B0604020202020204" pitchFamily="34" charset="0"/>
              </a:rPr>
              <a:t>by using laser interference</a:t>
            </a:r>
          </a:p>
        </p:txBody>
      </p:sp>
      <p:pic>
        <p:nvPicPr>
          <p:cNvPr id="32" name="図 31">
            <a:extLst>
              <a:ext uri="{FF2B5EF4-FFF2-40B4-BE49-F238E27FC236}">
                <a16:creationId xmlns:a16="http://schemas.microsoft.com/office/drawing/2014/main" id="{FEE645BB-9375-AD26-001D-E9F32ED3B4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47084" y="3739479"/>
            <a:ext cx="1788818" cy="2016087"/>
          </a:xfrm>
          <a:prstGeom prst="rect">
            <a:avLst/>
          </a:prstGeom>
        </p:spPr>
      </p:pic>
      <p:sp>
        <p:nvSpPr>
          <p:cNvPr id="33" name="テキスト ボックス 32">
            <a:extLst>
              <a:ext uri="{FF2B5EF4-FFF2-40B4-BE49-F238E27FC236}">
                <a16:creationId xmlns:a16="http://schemas.microsoft.com/office/drawing/2014/main" id="{52A460B9-4814-5F8C-2A44-88F60E03BC03}"/>
              </a:ext>
            </a:extLst>
          </p:cNvPr>
          <p:cNvSpPr txBox="1"/>
          <p:nvPr/>
        </p:nvSpPr>
        <p:spPr>
          <a:xfrm>
            <a:off x="6415522" y="5767773"/>
            <a:ext cx="1981200" cy="461665"/>
          </a:xfrm>
          <a:prstGeom prst="rect">
            <a:avLst/>
          </a:prstGeom>
          <a:solidFill>
            <a:schemeClr val="bg1"/>
          </a:solidFill>
        </p:spPr>
        <p:txBody>
          <a:bodyPr wrap="square" rtlCol="0">
            <a:spAutoFit/>
          </a:bodyPr>
          <a:lstStyle/>
          <a:p>
            <a:r>
              <a:rPr lang="en-US" sz="1200" dirty="0"/>
              <a:t>Beam size measurement  by laser interference pattern</a:t>
            </a:r>
          </a:p>
        </p:txBody>
      </p:sp>
      <p:sp>
        <p:nvSpPr>
          <p:cNvPr id="34" name="テキスト ボックス 33">
            <a:extLst>
              <a:ext uri="{FF2B5EF4-FFF2-40B4-BE49-F238E27FC236}">
                <a16:creationId xmlns:a16="http://schemas.microsoft.com/office/drawing/2014/main" id="{A44F916E-A5BC-ED8C-13BB-C65EF88710E3}"/>
              </a:ext>
            </a:extLst>
          </p:cNvPr>
          <p:cNvSpPr txBox="1"/>
          <p:nvPr/>
        </p:nvSpPr>
        <p:spPr>
          <a:xfrm>
            <a:off x="3337144" y="5831966"/>
            <a:ext cx="2407775" cy="369332"/>
          </a:xfrm>
          <a:prstGeom prst="rect">
            <a:avLst/>
          </a:prstGeom>
          <a:noFill/>
        </p:spPr>
        <p:txBody>
          <a:bodyPr wrap="none" rtlCol="0">
            <a:spAutoFit/>
          </a:bodyPr>
          <a:lstStyle/>
          <a:p>
            <a:r>
              <a:rPr kumimoji="1" lang="en-US" altLang="ja-JP" dirty="0"/>
              <a:t>Test chamber prepared.</a:t>
            </a:r>
            <a:endParaRPr kumimoji="1" lang="ja-JP" altLang="en-US" dirty="0"/>
          </a:p>
        </p:txBody>
      </p:sp>
      <p:pic>
        <p:nvPicPr>
          <p:cNvPr id="35" name="図 34" descr="グラフ&#10;&#10;自動的に生成された説明">
            <a:extLst>
              <a:ext uri="{FF2B5EF4-FFF2-40B4-BE49-F238E27FC236}">
                <a16:creationId xmlns:a16="http://schemas.microsoft.com/office/drawing/2014/main" id="{2323F4B4-CA32-CCB8-0C69-6704D5D20F5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71161" y="3737951"/>
            <a:ext cx="2895600" cy="2171700"/>
          </a:xfrm>
          <a:prstGeom prst="rect">
            <a:avLst/>
          </a:prstGeom>
        </p:spPr>
      </p:pic>
      <p:sp>
        <p:nvSpPr>
          <p:cNvPr id="36" name="正方形/長方形 35">
            <a:extLst>
              <a:ext uri="{FF2B5EF4-FFF2-40B4-BE49-F238E27FC236}">
                <a16:creationId xmlns:a16="http://schemas.microsoft.com/office/drawing/2014/main" id="{EFEBC99A-094C-B8A2-14C4-C420BF542A37}"/>
              </a:ext>
            </a:extLst>
          </p:cNvPr>
          <p:cNvSpPr/>
          <p:nvPr/>
        </p:nvSpPr>
        <p:spPr>
          <a:xfrm>
            <a:off x="8817539" y="2988534"/>
            <a:ext cx="3215585" cy="830997"/>
          </a:xfrm>
          <a:prstGeom prst="rect">
            <a:avLst/>
          </a:prstGeom>
          <a:solidFill>
            <a:schemeClr val="bg1"/>
          </a:solidFill>
        </p:spPr>
        <p:txBody>
          <a:bodyPr wrap="square">
            <a:spAutoFit/>
          </a:bodyPr>
          <a:lstStyle/>
          <a:p>
            <a:pPr marL="311150" indent="-258763">
              <a:lnSpc>
                <a:spcPct val="100000"/>
              </a:lnSpc>
              <a:spcBef>
                <a:spcPts val="1200"/>
              </a:spcBef>
              <a:buFont typeface="Wingdings" pitchFamily="2" charset="2"/>
              <a:buChar char="n"/>
            </a:pPr>
            <a:r>
              <a:rPr lang="en-US" altLang="ja-JP" sz="1600" b="1" dirty="0">
                <a:latin typeface="Arial" panose="020B0604020202020204" pitchFamily="34" charset="0"/>
                <a:cs typeface="Arial" panose="020B0604020202020204" pitchFamily="34" charset="0"/>
              </a:rPr>
              <a:t>Stabilization beam size by optics tuning and machine learning.</a:t>
            </a:r>
          </a:p>
        </p:txBody>
      </p:sp>
      <p:sp>
        <p:nvSpPr>
          <p:cNvPr id="37" name="スライド番号プレースホルダー 4">
            <a:extLst>
              <a:ext uri="{FF2B5EF4-FFF2-40B4-BE49-F238E27FC236}">
                <a16:creationId xmlns:a16="http://schemas.microsoft.com/office/drawing/2014/main" id="{0F58D84A-9A66-E66C-E031-38BF98566067}"/>
              </a:ext>
            </a:extLst>
          </p:cNvPr>
          <p:cNvSpPr txBox="1">
            <a:spLocks/>
          </p:cNvSpPr>
          <p:nvPr/>
        </p:nvSpPr>
        <p:spPr>
          <a:xfrm>
            <a:off x="11763981" y="6495830"/>
            <a:ext cx="714877" cy="30336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7E1C93C-5050-FC42-8F10-D22D4F119D13}" type="slidenum">
              <a:rPr lang="en-US" smtClean="0"/>
              <a:pPr/>
              <a:t>29</a:t>
            </a:fld>
            <a:endParaRPr lang="en-US" dirty="0"/>
          </a:p>
        </p:txBody>
      </p:sp>
      <p:sp>
        <p:nvSpPr>
          <p:cNvPr id="2" name="スライド番号プレースホルダー 1">
            <a:extLst>
              <a:ext uri="{FF2B5EF4-FFF2-40B4-BE49-F238E27FC236}">
                <a16:creationId xmlns:a16="http://schemas.microsoft.com/office/drawing/2014/main" id="{8D94D31F-6BF3-2403-040B-31F0C2F88A0B}"/>
              </a:ext>
            </a:extLst>
          </p:cNvPr>
          <p:cNvSpPr>
            <a:spLocks noGrp="1"/>
          </p:cNvSpPr>
          <p:nvPr>
            <p:ph type="sldNum" sz="quarter" idx="12"/>
          </p:nvPr>
        </p:nvSpPr>
        <p:spPr>
          <a:xfrm>
            <a:off x="10749280" y="6356350"/>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29</a:t>
            </a:fld>
            <a:endParaRPr lang="en-US" dirty="0"/>
          </a:p>
        </p:txBody>
      </p:sp>
      <p:cxnSp>
        <p:nvCxnSpPr>
          <p:cNvPr id="4" name="直線矢印コネクタ 3">
            <a:extLst>
              <a:ext uri="{FF2B5EF4-FFF2-40B4-BE49-F238E27FC236}">
                <a16:creationId xmlns:a16="http://schemas.microsoft.com/office/drawing/2014/main" id="{15F38BE7-3D1C-4B03-DAF2-EBE9C4507552}"/>
              </a:ext>
            </a:extLst>
          </p:cNvPr>
          <p:cNvCxnSpPr>
            <a:cxnSpLocks/>
          </p:cNvCxnSpPr>
          <p:nvPr/>
        </p:nvCxnSpPr>
        <p:spPr>
          <a:xfrm flipV="1">
            <a:off x="1308559" y="1837702"/>
            <a:ext cx="698371" cy="1419627"/>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7" name="直線矢印コネクタ 6">
            <a:extLst>
              <a:ext uri="{FF2B5EF4-FFF2-40B4-BE49-F238E27FC236}">
                <a16:creationId xmlns:a16="http://schemas.microsoft.com/office/drawing/2014/main" id="{7D77D4DE-2BE9-F0C2-DD72-0767A856C6F5}"/>
              </a:ext>
            </a:extLst>
          </p:cNvPr>
          <p:cNvCxnSpPr>
            <a:cxnSpLocks/>
          </p:cNvCxnSpPr>
          <p:nvPr/>
        </p:nvCxnSpPr>
        <p:spPr>
          <a:xfrm flipH="1" flipV="1">
            <a:off x="2193095" y="1774755"/>
            <a:ext cx="1512172" cy="1441940"/>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10" name="直線矢印コネクタ 9">
            <a:extLst>
              <a:ext uri="{FF2B5EF4-FFF2-40B4-BE49-F238E27FC236}">
                <a16:creationId xmlns:a16="http://schemas.microsoft.com/office/drawing/2014/main" id="{121ED5F2-3917-4653-B8DA-5074F217A526}"/>
              </a:ext>
            </a:extLst>
          </p:cNvPr>
          <p:cNvCxnSpPr>
            <a:cxnSpLocks/>
          </p:cNvCxnSpPr>
          <p:nvPr/>
        </p:nvCxnSpPr>
        <p:spPr>
          <a:xfrm flipH="1" flipV="1">
            <a:off x="1656200" y="1890940"/>
            <a:ext cx="4077533" cy="1438588"/>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3" name="テキスト ボックス 2">
            <a:extLst>
              <a:ext uri="{FF2B5EF4-FFF2-40B4-BE49-F238E27FC236}">
                <a16:creationId xmlns:a16="http://schemas.microsoft.com/office/drawing/2014/main" id="{14F5E7DC-7820-B0B6-AFB6-5EF2D56E9763}"/>
              </a:ext>
            </a:extLst>
          </p:cNvPr>
          <p:cNvSpPr txBox="1"/>
          <p:nvPr/>
        </p:nvSpPr>
        <p:spPr>
          <a:xfrm>
            <a:off x="5032616" y="610058"/>
            <a:ext cx="7000508" cy="2246769"/>
          </a:xfrm>
          <a:prstGeom prst="rect">
            <a:avLst/>
          </a:prstGeom>
          <a:solidFill>
            <a:srgbClr val="FFFFCC"/>
          </a:solidFill>
          <a:ln w="12700">
            <a:solidFill>
              <a:schemeClr val="tx1"/>
            </a:solidFill>
          </a:ln>
        </p:spPr>
        <p:txBody>
          <a:bodyPr wrap="square" rtlCol="0">
            <a:spAutoFit/>
          </a:bodyPr>
          <a:lstStyle/>
          <a:p>
            <a:pPr marL="214313" indent="-214313">
              <a:buFont typeface="Wingdings" panose="05000000000000000000" pitchFamily="2" charset="2"/>
              <a:buChar char="u"/>
            </a:pP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ATF2</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ビームラインは、リニアコライダーの最終焦点システム（</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FFS</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）をテストするための</a:t>
            </a:r>
            <a:r>
              <a:rPr kumimoji="1" lang="ja-JP" altLang="en-US" sz="1400" b="1"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rPr>
              <a:t>世界で唯一のテスト加速器</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である。</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214313" indent="-214313">
              <a:buFont typeface="Wingdings" panose="05000000000000000000" pitchFamily="2" charset="2"/>
              <a:buChar char="u"/>
            </a:pP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以下の</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3</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つの研究テーマは、</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ATF</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で進めるべき重要なテーマである。</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671513" lvl="1" indent="-214313">
              <a:buFont typeface="Wingdings" panose="05000000000000000000" pitchFamily="2" charset="2"/>
              <a:buChar char="u"/>
            </a:pP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ウエークフィールド緩和</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671513" lvl="1" indent="-214313">
              <a:buFont typeface="Wingdings" panose="05000000000000000000" pitchFamily="2" charset="2"/>
              <a:buChar char="u"/>
            </a:pP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高次収差の補正</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671513" lvl="1" indent="-214313">
              <a:buFont typeface="Wingdings" panose="05000000000000000000" pitchFamily="2" charset="2"/>
              <a:buChar char="u"/>
            </a:pP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ビームチューニング（</a:t>
            </a:r>
            <a:r>
              <a:rPr kumimoji="1" lang="ja-JP" altLang="en-US" sz="1400" b="1"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rPr>
              <a:t>機械学習</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214313" indent="-214313">
              <a:buFont typeface="Wingdings" panose="05000000000000000000" pitchFamily="2" charset="2"/>
              <a:buChar char="u"/>
            </a:pP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今迄のナノビーム開発</a:t>
            </a:r>
            <a:r>
              <a:rPr lang="en-US" altLang="ja-JP" sz="1400" dirty="0">
                <a:latin typeface="メイリオ" panose="020B0604030504040204" pitchFamily="50" charset="-128"/>
                <a:ea typeface="メイリオ" panose="020B0604030504040204" pitchFamily="50" charset="-128"/>
                <a:cs typeface="Times New Roman" panose="02020603050405020304" pitchFamily="18" charset="0"/>
              </a:rPr>
              <a:t>(IP</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測定、</a:t>
            </a:r>
            <a:r>
              <a:rPr lang="en-US" altLang="ja-JP" sz="1400" dirty="0">
                <a:latin typeface="メイリオ" panose="020B0604030504040204" pitchFamily="50" charset="-128"/>
                <a:ea typeface="メイリオ" panose="020B0604030504040204" pitchFamily="50" charset="-128"/>
                <a:cs typeface="Times New Roman" panose="02020603050405020304" pitchFamily="18" charset="0"/>
              </a:rPr>
              <a:t>FONT)</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とさらにこれらをもとにした</a:t>
            </a:r>
            <a:r>
              <a:rPr lang="ja-JP" altLang="en-US" sz="1400" b="1"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ナノビーム</a:t>
            </a:r>
            <a:r>
              <a:rPr lang="en-US" altLang="ja-JP" sz="1400" b="1"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(37nm)</a:t>
            </a:r>
            <a:r>
              <a:rPr lang="ja-JP" altLang="en-US" sz="1400" b="1"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の生成と長期安定化</a:t>
            </a:r>
            <a:r>
              <a:rPr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が最終目的。</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214313" indent="-214313">
              <a:buFont typeface="Wingdings" panose="05000000000000000000" pitchFamily="2" charset="2"/>
              <a:buChar char="u"/>
            </a:pP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ATF2</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ビームラインでの技術研究は、</a:t>
            </a:r>
            <a:r>
              <a:rPr kumimoji="1" lang="en-US" altLang="ja-JP" sz="1400" b="1"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ATF</a:t>
            </a:r>
            <a:r>
              <a:rPr kumimoji="1" lang="ja-JP" altLang="en-US" sz="1400" b="1"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国際コラボレーション</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で進められている。</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a:p>
            <a:pPr marL="214313" indent="-214313">
              <a:buFont typeface="Wingdings" panose="05000000000000000000" pitchFamily="2" charset="2"/>
              <a:buChar char="u"/>
            </a:pP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2023</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年度は</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14</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週運転。</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2024</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年度は</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20</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週運転。</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2025</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年度は</a:t>
            </a:r>
            <a:r>
              <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rPr>
              <a:t>14</a:t>
            </a:r>
            <a:r>
              <a:rPr kumimoji="1" lang="ja-JP" altLang="en-US" sz="1400" dirty="0">
                <a:latin typeface="メイリオ" panose="020B0604030504040204" pitchFamily="50" charset="-128"/>
                <a:ea typeface="メイリオ" panose="020B0604030504040204" pitchFamily="50" charset="-128"/>
                <a:cs typeface="Times New Roman" panose="02020603050405020304" pitchFamily="18" charset="0"/>
              </a:rPr>
              <a:t>週を予定。</a:t>
            </a:r>
            <a:endParaRPr kumimoji="1" lang="en-US" altLang="ja-JP" sz="1400" dirty="0">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6AA8E8DF-54F8-193E-0210-B5ECD9AD836E}"/>
              </a:ext>
            </a:extLst>
          </p:cNvPr>
          <p:cNvSpPr txBox="1"/>
          <p:nvPr/>
        </p:nvSpPr>
        <p:spPr>
          <a:xfrm>
            <a:off x="986698" y="6214419"/>
            <a:ext cx="9665855" cy="584775"/>
          </a:xfrm>
          <a:prstGeom prst="rect">
            <a:avLst/>
          </a:prstGeom>
          <a:solidFill>
            <a:schemeClr val="bg1"/>
          </a:solidFill>
        </p:spPr>
        <p:txBody>
          <a:bodyPr wrap="square">
            <a:spAutoFit/>
          </a:bodyPr>
          <a:lstStyle/>
          <a:p>
            <a:r>
              <a:rPr lang="ja-JP" altLang="en-US" sz="1600" dirty="0">
                <a:latin typeface="メイリオ" panose="020B0604030504040204" pitchFamily="50" charset="-128"/>
                <a:ea typeface="メイリオ" panose="020B0604030504040204" pitchFamily="50" charset="-128"/>
              </a:rPr>
              <a:t>ナノビーム高度化対策実施、ウェークフィールドの評価（</a:t>
            </a:r>
            <a:r>
              <a:rPr lang="en-US" altLang="ja-JP" sz="1600" b="1" dirty="0">
                <a:solidFill>
                  <a:srgbClr val="FF0000"/>
                </a:solidFill>
                <a:latin typeface="メイリオ" panose="020B0604030504040204" pitchFamily="50" charset="-128"/>
                <a:ea typeface="メイリオ" panose="020B0604030504040204" pitchFamily="50" charset="-128"/>
              </a:rPr>
              <a:t>2023</a:t>
            </a:r>
            <a:r>
              <a:rPr lang="ja-JP" altLang="en-US" sz="1600" b="1" dirty="0">
                <a:solidFill>
                  <a:srgbClr val="FF0000"/>
                </a:solidFill>
                <a:latin typeface="メイリオ" panose="020B0604030504040204" pitchFamily="50" charset="-128"/>
                <a:ea typeface="メイリオ" panose="020B0604030504040204" pitchFamily="50" charset="-128"/>
              </a:rPr>
              <a:t>年度　総研大博士論文：阿部優樹</a:t>
            </a:r>
            <a:r>
              <a:rPr lang="ja-JP" altLang="en-US" sz="1600" dirty="0">
                <a:latin typeface="メイリオ" panose="020B0604030504040204" pitchFamily="50" charset="-128"/>
                <a:ea typeface="メイリオ" panose="020B0604030504040204" pitchFamily="50" charset="-128"/>
              </a:rPr>
              <a:t>）</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ビーム安定化</a:t>
            </a:r>
            <a:r>
              <a:rPr lang="en-US" altLang="ja-JP" sz="1600" dirty="0">
                <a:latin typeface="メイリオ" panose="020B0604030504040204" pitchFamily="50" charset="-128"/>
                <a:ea typeface="メイリオ" panose="020B0604030504040204" pitchFamily="50" charset="-128"/>
              </a:rPr>
              <a:t>LLRF</a:t>
            </a:r>
            <a:r>
              <a:rPr lang="en-US" altLang="ja-JP" sz="1600" b="1" dirty="0">
                <a:solidFill>
                  <a:srgbClr val="FF0000"/>
                </a:solidFill>
                <a:latin typeface="メイリオ" panose="020B0604030504040204" pitchFamily="50" charset="-128"/>
                <a:ea typeface="メイリオ" panose="020B0604030504040204" pitchFamily="50" charset="-128"/>
              </a:rPr>
              <a:t>(2023</a:t>
            </a:r>
            <a:r>
              <a:rPr lang="ja-JP" altLang="en-US" sz="1600" b="1" dirty="0">
                <a:solidFill>
                  <a:srgbClr val="FF0000"/>
                </a:solidFill>
                <a:latin typeface="メイリオ" panose="020B0604030504040204" pitchFamily="50" charset="-128"/>
                <a:ea typeface="メイリオ" panose="020B0604030504040204" pitchFamily="50" charset="-128"/>
              </a:rPr>
              <a:t>年度　総研大博士論文：</a:t>
            </a:r>
            <a:r>
              <a:rPr lang="en-US" altLang="ja-JP" sz="1600" b="1" dirty="0">
                <a:solidFill>
                  <a:srgbClr val="FF0000"/>
                </a:solidFill>
                <a:latin typeface="メイリオ" panose="020B0604030504040204" pitchFamily="50" charset="-128"/>
                <a:ea typeface="メイリオ" panose="020B0604030504040204" pitchFamily="50" charset="-128"/>
              </a:rPr>
              <a:t>Popov Konstantin)</a:t>
            </a:r>
            <a:endParaRPr lang="ja-JP" altLang="en-US" sz="1600" b="1" dirty="0">
              <a:solidFill>
                <a:srgbClr val="FF0000"/>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E2938F2C-6D2F-5BA1-E54B-5AD472E02D55}"/>
              </a:ext>
            </a:extLst>
          </p:cNvPr>
          <p:cNvSpPr txBox="1"/>
          <p:nvPr/>
        </p:nvSpPr>
        <p:spPr>
          <a:xfrm>
            <a:off x="319433" y="522511"/>
            <a:ext cx="2982450" cy="369332"/>
          </a:xfrm>
          <a:prstGeom prst="rect">
            <a:avLst/>
          </a:prstGeom>
          <a:noFill/>
        </p:spPr>
        <p:txBody>
          <a:bodyPr wrap="square" rtlCol="0">
            <a:spAutoFit/>
          </a:bodyPr>
          <a:lstStyle/>
          <a:p>
            <a:r>
              <a:rPr kumimoji="1" lang="ja-JP" altLang="en-US" b="1" dirty="0">
                <a:solidFill>
                  <a:srgbClr val="0000FF"/>
                </a:solidFill>
                <a:highlight>
                  <a:srgbClr val="FFFF00"/>
                </a:highlight>
                <a:latin typeface="ＭＳ Ｐゴシック" panose="020B0600070205080204" pitchFamily="50" charset="-128"/>
                <a:ea typeface="ＭＳ Ｐゴシック" panose="020B0600070205080204" pitchFamily="50" charset="-128"/>
              </a:rPr>
              <a:t>安定なナノビームを創る</a:t>
            </a:r>
          </a:p>
        </p:txBody>
      </p:sp>
      <p:sp>
        <p:nvSpPr>
          <p:cNvPr id="12" name="テキスト ボックス 11">
            <a:extLst>
              <a:ext uri="{FF2B5EF4-FFF2-40B4-BE49-F238E27FC236}">
                <a16:creationId xmlns:a16="http://schemas.microsoft.com/office/drawing/2014/main" id="{FD99141F-8EEF-9A5B-2DF0-B5FC97FFF570}"/>
              </a:ext>
            </a:extLst>
          </p:cNvPr>
          <p:cNvSpPr txBox="1"/>
          <p:nvPr/>
        </p:nvSpPr>
        <p:spPr>
          <a:xfrm>
            <a:off x="859925" y="294245"/>
            <a:ext cx="6248400" cy="369332"/>
          </a:xfrm>
          <a:prstGeom prst="rect">
            <a:avLst/>
          </a:prstGeom>
          <a:noFill/>
        </p:spPr>
        <p:txBody>
          <a:bodyPr wrap="square">
            <a:spAutoFit/>
          </a:bodyPr>
          <a:lstStyle/>
          <a:p>
            <a:r>
              <a:rPr lang="en-US" altLang="ja-JP" sz="18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WPP-15: </a:t>
            </a:r>
            <a:r>
              <a:rPr lang="ja-JP" altLang="ja-JP" sz="18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最終収束系 </a:t>
            </a:r>
            <a:r>
              <a:rPr lang="en-US" altLang="ja-JP" sz="18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under ITN</a:t>
            </a:r>
            <a:endParaRPr lang="ja-JP" altLang="en-US" dirty="0"/>
          </a:p>
        </p:txBody>
      </p:sp>
      <p:sp>
        <p:nvSpPr>
          <p:cNvPr id="9" name="フッター プレースホルダー 8">
            <a:extLst>
              <a:ext uri="{FF2B5EF4-FFF2-40B4-BE49-F238E27FC236}">
                <a16:creationId xmlns:a16="http://schemas.microsoft.com/office/drawing/2014/main" id="{0AEE36B4-D824-E3C6-2914-531FF670EB07}"/>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1045500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CCC9195-CBD6-F689-1FAA-CDF4260D2F1D}"/>
              </a:ext>
            </a:extLst>
          </p:cNvPr>
          <p:cNvSpPr txBox="1"/>
          <p:nvPr/>
        </p:nvSpPr>
        <p:spPr>
          <a:xfrm>
            <a:off x="838200" y="2248606"/>
            <a:ext cx="8597290" cy="2246769"/>
          </a:xfrm>
          <a:prstGeom prst="rect">
            <a:avLst/>
          </a:prstGeom>
          <a:noFill/>
        </p:spPr>
        <p:txBody>
          <a:bodyPr wrap="none" rtlCol="0">
            <a:spAutoFit/>
          </a:bodyPr>
          <a:lstStyle/>
          <a:p>
            <a:pPr marL="285750" indent="-285750">
              <a:buFont typeface="Arial" panose="020B0604020202020204" pitchFamily="34" charset="0"/>
              <a:buChar char="•"/>
            </a:pPr>
            <a:r>
              <a:rPr lang="en-US" altLang="ja-JP" sz="2800" dirty="0">
                <a:latin typeface="メイリオ" panose="020B0604030504040204" pitchFamily="50" charset="-128"/>
                <a:ea typeface="メイリオ" panose="020B0604030504040204" pitchFamily="50" charset="-128"/>
              </a:rPr>
              <a:t>ILC</a:t>
            </a:r>
            <a:r>
              <a:rPr lang="ja-JP" altLang="en-US" sz="2800" dirty="0">
                <a:latin typeface="メイリオ" panose="020B0604030504040204" pitchFamily="50" charset="-128"/>
                <a:ea typeface="メイリオ" panose="020B0604030504040204" pitchFamily="50" charset="-128"/>
              </a:rPr>
              <a:t>加速器って何？</a:t>
            </a:r>
            <a:endParaRPr lang="en-US" altLang="ja-JP" sz="280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en-US" altLang="ja-JP" sz="2800" dirty="0">
                <a:latin typeface="メイリオ" panose="020B0604030504040204" pitchFamily="50" charset="-128"/>
                <a:ea typeface="メイリオ" panose="020B0604030504040204" pitchFamily="50" charset="-128"/>
              </a:rPr>
              <a:t>ILC</a:t>
            </a:r>
            <a:r>
              <a:rPr kumimoji="1" lang="ja-JP" altLang="en-US" sz="2800" dirty="0">
                <a:latin typeface="メイリオ" panose="020B0604030504040204" pitchFamily="50" charset="-128"/>
                <a:ea typeface="メイリオ" panose="020B0604030504040204" pitchFamily="50" charset="-128"/>
              </a:rPr>
              <a:t>加速器に必要な最先端技術とその開発について</a:t>
            </a:r>
            <a:endParaRPr kumimoji="1" lang="en-US" altLang="ja-JP" sz="280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sz="2800" dirty="0">
                <a:latin typeface="メイリオ" panose="020B0604030504040204" pitchFamily="50" charset="-128"/>
                <a:ea typeface="メイリオ" panose="020B0604030504040204" pitchFamily="50" charset="-128"/>
              </a:rPr>
              <a:t>まとめ</a:t>
            </a:r>
          </a:p>
        </p:txBody>
      </p:sp>
      <p:sp>
        <p:nvSpPr>
          <p:cNvPr id="7" name="タイトル 6">
            <a:extLst>
              <a:ext uri="{FF2B5EF4-FFF2-40B4-BE49-F238E27FC236}">
                <a16:creationId xmlns:a16="http://schemas.microsoft.com/office/drawing/2014/main" id="{9B22E056-7179-6D22-2F0D-3244DE8246DE}"/>
              </a:ext>
            </a:extLst>
          </p:cNvPr>
          <p:cNvSpPr>
            <a:spLocks noGrp="1"/>
          </p:cNvSpPr>
          <p:nvPr>
            <p:ph type="ctrTitle"/>
          </p:nvPr>
        </p:nvSpPr>
        <p:spPr>
          <a:xfrm>
            <a:off x="1524000" y="386093"/>
            <a:ext cx="9144000" cy="896442"/>
          </a:xfrm>
        </p:spPr>
        <p:txBody>
          <a:bodyPr>
            <a:normAutofit fontScale="90000"/>
          </a:bodyPr>
          <a:lstStyle/>
          <a:p>
            <a:r>
              <a:rPr lang="ja-JP" altLang="en-US" dirty="0">
                <a:latin typeface="メイリオ" panose="020B0604030504040204" pitchFamily="50" charset="-128"/>
                <a:ea typeface="メイリオ" panose="020B0604030504040204" pitchFamily="50" charset="-128"/>
              </a:rPr>
              <a:t>目次</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197073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DDE98F-0055-D312-F734-221A07FD2D67}"/>
            </a:ext>
          </a:extLst>
        </p:cNvPr>
        <p:cNvGrpSpPr/>
        <p:nvPr/>
      </p:nvGrpSpPr>
      <p:grpSpPr>
        <a:xfrm>
          <a:off x="0" y="0"/>
          <a:ext cx="0" cy="0"/>
          <a:chOff x="0" y="0"/>
          <a:chExt cx="0" cy="0"/>
        </a:xfrm>
      </p:grpSpPr>
      <p:sp>
        <p:nvSpPr>
          <p:cNvPr id="20" name="四角形: 角を丸くする 19">
            <a:extLst>
              <a:ext uri="{FF2B5EF4-FFF2-40B4-BE49-F238E27FC236}">
                <a16:creationId xmlns:a16="http://schemas.microsoft.com/office/drawing/2014/main" id="{FA9C952C-44E0-6F6C-9E3A-ECD68133A742}"/>
              </a:ext>
            </a:extLst>
          </p:cNvPr>
          <p:cNvSpPr/>
          <p:nvPr/>
        </p:nvSpPr>
        <p:spPr>
          <a:xfrm>
            <a:off x="6186563" y="3205561"/>
            <a:ext cx="4417598" cy="2226083"/>
          </a:xfrm>
          <a:prstGeom prst="roundRect">
            <a:avLst>
              <a:gd name="adj" fmla="val 1893"/>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8" name="四角形: 角を丸くする 17">
            <a:extLst>
              <a:ext uri="{FF2B5EF4-FFF2-40B4-BE49-F238E27FC236}">
                <a16:creationId xmlns:a16="http://schemas.microsoft.com/office/drawing/2014/main" id="{D0810939-4CD0-AD07-49D8-73DDDCEF685A}"/>
              </a:ext>
            </a:extLst>
          </p:cNvPr>
          <p:cNvSpPr/>
          <p:nvPr/>
        </p:nvSpPr>
        <p:spPr>
          <a:xfrm>
            <a:off x="1627411" y="3261088"/>
            <a:ext cx="4427606" cy="2154737"/>
          </a:xfrm>
          <a:prstGeom prst="roundRect">
            <a:avLst>
              <a:gd name="adj" fmla="val 1893"/>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 name="タイトル 1">
            <a:extLst>
              <a:ext uri="{FF2B5EF4-FFF2-40B4-BE49-F238E27FC236}">
                <a16:creationId xmlns:a16="http://schemas.microsoft.com/office/drawing/2014/main" id="{496AC1C3-7679-3AC9-57FE-DD02CE622FFD}"/>
              </a:ext>
            </a:extLst>
          </p:cNvPr>
          <p:cNvSpPr>
            <a:spLocks noGrp="1"/>
          </p:cNvSpPr>
          <p:nvPr>
            <p:ph type="title"/>
          </p:nvPr>
        </p:nvSpPr>
        <p:spPr>
          <a:xfrm>
            <a:off x="1223179" y="345297"/>
            <a:ext cx="9144000" cy="422191"/>
          </a:xfrm>
          <a:solidFill>
            <a:schemeClr val="bg1"/>
          </a:solidFill>
        </p:spPr>
        <p:txBody>
          <a:bodyPr>
            <a:noAutofit/>
          </a:bodyPr>
          <a:lstStyle/>
          <a:p>
            <a:pPr algn="ctr"/>
            <a:r>
              <a:rPr lang="ja-JP" altLang="en-US" sz="2400" dirty="0">
                <a:solidFill>
                  <a:schemeClr val="tx1"/>
                </a:solidFill>
                <a:latin typeface="Calibri" panose="020F0502020204030204" pitchFamily="34" charset="0"/>
                <a:cs typeface="Calibri" panose="020F0502020204030204" pitchFamily="34" charset="0"/>
              </a:rPr>
              <a:t>補助金＋</a:t>
            </a:r>
            <a:r>
              <a:rPr lang="en-US" altLang="ja-JP" sz="2400" dirty="0">
                <a:solidFill>
                  <a:schemeClr val="tx1"/>
                </a:solidFill>
                <a:latin typeface="Calibri" panose="020F0502020204030204" pitchFamily="34" charset="0"/>
                <a:cs typeface="Calibri" panose="020F0502020204030204" pitchFamily="34" charset="0"/>
              </a:rPr>
              <a:t>ITN</a:t>
            </a:r>
            <a:r>
              <a:rPr lang="ja-JP" altLang="en-US" sz="2400" dirty="0">
                <a:solidFill>
                  <a:schemeClr val="tx1"/>
                </a:solidFill>
                <a:latin typeface="Calibri" panose="020F0502020204030204" pitchFamily="34" charset="0"/>
                <a:cs typeface="Calibri" panose="020F0502020204030204" pitchFamily="34" charset="0"/>
              </a:rPr>
              <a:t>での若手採用状況 </a:t>
            </a:r>
            <a:r>
              <a:rPr lang="en-US" altLang="ja-JP" sz="2400" dirty="0">
                <a:solidFill>
                  <a:schemeClr val="tx1"/>
                </a:solidFill>
                <a:latin typeface="Calibri" panose="020F0502020204030204" pitchFamily="34" charset="0"/>
                <a:cs typeface="Calibri" panose="020F0502020204030204" pitchFamily="34" charset="0"/>
              </a:rPr>
              <a:t>(JFY2023-2024)</a:t>
            </a:r>
            <a:endParaRPr lang="ja-JP" altLang="en-US" sz="2400" dirty="0">
              <a:solidFill>
                <a:schemeClr val="tx1"/>
              </a:solidFill>
              <a:latin typeface="Calibri" panose="020F0502020204030204" pitchFamily="34" charset="0"/>
              <a:cs typeface="Calibri" panose="020F0502020204030204" pitchFamily="34" charset="0"/>
            </a:endParaRPr>
          </a:p>
        </p:txBody>
      </p:sp>
      <p:sp>
        <p:nvSpPr>
          <p:cNvPr id="16" name="テキスト ボックス 15">
            <a:extLst>
              <a:ext uri="{FF2B5EF4-FFF2-40B4-BE49-F238E27FC236}">
                <a16:creationId xmlns:a16="http://schemas.microsoft.com/office/drawing/2014/main" id="{CB7D9693-5119-CF9A-167E-B8A6EA54C15F}"/>
              </a:ext>
            </a:extLst>
          </p:cNvPr>
          <p:cNvSpPr txBox="1"/>
          <p:nvPr/>
        </p:nvSpPr>
        <p:spPr>
          <a:xfrm>
            <a:off x="2364806" y="1587077"/>
            <a:ext cx="8002373" cy="1477328"/>
          </a:xfrm>
          <a:prstGeom prst="rect">
            <a:avLst/>
          </a:prstGeom>
          <a:noFill/>
        </p:spPr>
        <p:txBody>
          <a:bodyPr wrap="square">
            <a:spAutoFit/>
          </a:bodyPr>
          <a:lstStyle/>
          <a:p>
            <a:pPr marL="214313" indent="-214313">
              <a:buFont typeface="Arial" panose="020B0604020202020204" pitchFamily="34" charset="0"/>
              <a:buChar char="•"/>
            </a:pPr>
            <a:r>
              <a:rPr lang="en-US" altLang="ja-JP" dirty="0">
                <a:solidFill>
                  <a:srgbClr val="0000FF"/>
                </a:solidFill>
              </a:rPr>
              <a:t>3</a:t>
            </a:r>
            <a:r>
              <a:rPr lang="ja-JP" altLang="en-US" dirty="0">
                <a:solidFill>
                  <a:srgbClr val="0000FF"/>
                </a:solidFill>
              </a:rPr>
              <a:t>人の特任助教が超伝導空洞で採用。</a:t>
            </a:r>
            <a:r>
              <a:rPr lang="en-US" altLang="ja-JP" dirty="0"/>
              <a:t>(</a:t>
            </a:r>
            <a:r>
              <a:rPr lang="ja-JP" altLang="en-US" dirty="0"/>
              <a:t>日本人１人</a:t>
            </a:r>
            <a:r>
              <a:rPr lang="en-US" altLang="ja-JP" dirty="0"/>
              <a:t>+</a:t>
            </a:r>
            <a:r>
              <a:rPr lang="ja-JP" altLang="en-US" dirty="0"/>
              <a:t>海外</a:t>
            </a:r>
            <a:r>
              <a:rPr lang="en-US" altLang="ja-JP" dirty="0"/>
              <a:t>2</a:t>
            </a:r>
            <a:r>
              <a:rPr lang="ja-JP" altLang="en-US" dirty="0"/>
              <a:t>人</a:t>
            </a:r>
            <a:r>
              <a:rPr lang="en-US" altLang="ja-JP" dirty="0"/>
              <a:t>) </a:t>
            </a:r>
          </a:p>
          <a:p>
            <a:pPr marL="214313" indent="-214313">
              <a:buFont typeface="Arial" panose="020B0604020202020204" pitchFamily="34" charset="0"/>
              <a:buChar char="•"/>
            </a:pPr>
            <a:r>
              <a:rPr lang="en-US" altLang="ja-JP" dirty="0">
                <a:solidFill>
                  <a:srgbClr val="0000FF"/>
                </a:solidFill>
              </a:rPr>
              <a:t>1</a:t>
            </a:r>
            <a:r>
              <a:rPr lang="ja-JP" altLang="en-US" dirty="0">
                <a:solidFill>
                  <a:srgbClr val="0000FF"/>
                </a:solidFill>
              </a:rPr>
              <a:t>人の特任助教が陽電子で採用</a:t>
            </a:r>
            <a:r>
              <a:rPr lang="en-US" altLang="ja-JP" dirty="0"/>
              <a:t> (</a:t>
            </a:r>
            <a:r>
              <a:rPr lang="ja-JP" altLang="en-US" dirty="0"/>
              <a:t>日本人</a:t>
            </a:r>
            <a:r>
              <a:rPr lang="en-US" altLang="ja-JP" dirty="0"/>
              <a:t>).</a:t>
            </a:r>
          </a:p>
          <a:p>
            <a:pPr marL="214313" indent="-214313">
              <a:buFont typeface="Arial" panose="020B0604020202020204" pitchFamily="34" charset="0"/>
              <a:buChar char="•"/>
            </a:pPr>
            <a:r>
              <a:rPr lang="en-US" altLang="ja-JP" dirty="0"/>
              <a:t>2</a:t>
            </a:r>
            <a:r>
              <a:rPr lang="ja-JP" altLang="en-US" dirty="0"/>
              <a:t>人の博士研究員がナノビームで採用</a:t>
            </a:r>
            <a:r>
              <a:rPr lang="en-US" altLang="ja-JP" dirty="0"/>
              <a:t>(</a:t>
            </a:r>
            <a:r>
              <a:rPr lang="ja-JP" altLang="en-US" dirty="0"/>
              <a:t>総研大の卒業生</a:t>
            </a:r>
            <a:r>
              <a:rPr lang="en-US" altLang="ja-JP" dirty="0"/>
              <a:t>)</a:t>
            </a:r>
          </a:p>
          <a:p>
            <a:pPr marL="214313" indent="-214313">
              <a:buFont typeface="Arial" panose="020B0604020202020204" pitchFamily="34" charset="0"/>
              <a:buChar char="•"/>
            </a:pPr>
            <a:endParaRPr lang="en-US" altLang="ja-JP" dirty="0"/>
          </a:p>
          <a:p>
            <a:r>
              <a:rPr lang="ja-JP" altLang="en-US" dirty="0"/>
              <a:t>本補助金に沿った</a:t>
            </a:r>
            <a:r>
              <a:rPr lang="ja-JP" altLang="en-US" b="1" dirty="0">
                <a:solidFill>
                  <a:srgbClr val="0000FF"/>
                </a:solidFill>
              </a:rPr>
              <a:t>若手研究者の育成</a:t>
            </a:r>
            <a:r>
              <a:rPr lang="ja-JP" altLang="en-US" dirty="0"/>
              <a:t>が着々と進められている。</a:t>
            </a:r>
            <a:endParaRPr lang="en-US" altLang="ja-JP" b="1" dirty="0">
              <a:solidFill>
                <a:srgbClr val="0000FF"/>
              </a:solidFill>
            </a:endParaRPr>
          </a:p>
        </p:txBody>
      </p:sp>
      <p:sp>
        <p:nvSpPr>
          <p:cNvPr id="24" name="スライド番号プレースホルダー 23">
            <a:extLst>
              <a:ext uri="{FF2B5EF4-FFF2-40B4-BE49-F238E27FC236}">
                <a16:creationId xmlns:a16="http://schemas.microsoft.com/office/drawing/2014/main" id="{42F5DC87-FCB0-9500-2374-E7377311D13E}"/>
              </a:ext>
            </a:extLst>
          </p:cNvPr>
          <p:cNvSpPr>
            <a:spLocks noGrp="1"/>
          </p:cNvSpPr>
          <p:nvPr>
            <p:ph type="sldNum" sz="quarter" idx="12"/>
          </p:nvPr>
        </p:nvSpPr>
        <p:spPr>
          <a:xfrm>
            <a:off x="7010400" y="6486531"/>
            <a:ext cx="2133600" cy="365125"/>
          </a:xfrm>
          <a:prstGeom prst="rect">
            <a:avLst/>
          </a:prstGeom>
        </p:spPr>
        <p:txBody>
          <a:bodyPr vert="horz" lIns="91400" tIns="45702" rIns="91400" bIns="45702" rtlCol="0" anchor="ctr"/>
          <a:lstStyle>
            <a:defPPr>
              <a:defRPr lang="ja-JP"/>
            </a:defPPr>
            <a:lvl1pPr marL="0" algn="r" defTabSz="457200" rtl="0" eaLnBrk="1" latinLnBrk="0" hangingPunct="1">
              <a:defRPr kumimoji="1" sz="1400" kern="1200">
                <a:solidFill>
                  <a:schemeClr val="tx1">
                    <a:tint val="75000"/>
                  </a:schemeClr>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fld id="{24E1A2B3-609E-40FD-BE5F-8B440CC83048}" type="slidenum">
              <a:rPr lang="ja-JP" altLang="en-US" smtClean="0"/>
              <a:pPr/>
              <a:t>30</a:t>
            </a:fld>
            <a:endParaRPr kumimoji="1" lang="ja-JP" altLang="en-US"/>
          </a:p>
        </p:txBody>
      </p:sp>
      <p:pic>
        <p:nvPicPr>
          <p:cNvPr id="4" name="図 3" descr="レストランで食事をしている人達&#10;&#10;AI によって生成されたコンテンツは間違っている可能性があります。">
            <a:extLst>
              <a:ext uri="{FF2B5EF4-FFF2-40B4-BE49-F238E27FC236}">
                <a16:creationId xmlns:a16="http://schemas.microsoft.com/office/drawing/2014/main" id="{389BB862-27CF-EFA7-56B0-6DB53222EB1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876857" y="3519193"/>
            <a:ext cx="1121894" cy="1422890"/>
          </a:xfrm>
          <a:prstGeom prst="rect">
            <a:avLst/>
          </a:prstGeom>
        </p:spPr>
      </p:pic>
      <p:pic>
        <p:nvPicPr>
          <p:cNvPr id="5" name="図 4" descr="人, 屋内, 建物, 男 が含まれている画像&#10;&#10;AI によって生成されたコンテンツは間違っている可能性があります。">
            <a:extLst>
              <a:ext uri="{FF2B5EF4-FFF2-40B4-BE49-F238E27FC236}">
                <a16:creationId xmlns:a16="http://schemas.microsoft.com/office/drawing/2014/main" id="{CE3882EA-F440-4A53-2CDE-30E8B87D238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027167" y="3501052"/>
            <a:ext cx="1356105" cy="1384959"/>
          </a:xfrm>
          <a:prstGeom prst="rect">
            <a:avLst/>
          </a:prstGeom>
        </p:spPr>
      </p:pic>
      <p:pic>
        <p:nvPicPr>
          <p:cNvPr id="6" name="図 5" descr="男, フロント, テレビ, 立つ が含まれている画像&#10;&#10;AI によって生成されたコンテンツは間違っている可能性があります。">
            <a:extLst>
              <a:ext uri="{FF2B5EF4-FFF2-40B4-BE49-F238E27FC236}">
                <a16:creationId xmlns:a16="http://schemas.microsoft.com/office/drawing/2014/main" id="{AB9550CA-BBC2-79C0-747D-A306117A3DF4}"/>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681877" y="3506329"/>
            <a:ext cx="1313357" cy="1396934"/>
          </a:xfrm>
          <a:prstGeom prst="rect">
            <a:avLst/>
          </a:prstGeom>
        </p:spPr>
      </p:pic>
      <p:pic>
        <p:nvPicPr>
          <p:cNvPr id="7" name="図 6" descr="白いシャツを着ている少年&#10;&#10;AI によって生成されたコンテンツは間違っている可能性があります。">
            <a:extLst>
              <a:ext uri="{FF2B5EF4-FFF2-40B4-BE49-F238E27FC236}">
                <a16:creationId xmlns:a16="http://schemas.microsoft.com/office/drawing/2014/main" id="{160F03F7-23B3-E2EC-33F4-27019C18063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656003" y="3470359"/>
            <a:ext cx="1306535" cy="1424222"/>
          </a:xfrm>
          <a:prstGeom prst="rect">
            <a:avLst/>
          </a:prstGeom>
        </p:spPr>
      </p:pic>
      <p:pic>
        <p:nvPicPr>
          <p:cNvPr id="8" name="図 7" descr="草の上にいる少年たち&#10;&#10;AI によって生成されたコンテンツは間違っている可能性があります。">
            <a:extLst>
              <a:ext uri="{FF2B5EF4-FFF2-40B4-BE49-F238E27FC236}">
                <a16:creationId xmlns:a16="http://schemas.microsoft.com/office/drawing/2014/main" id="{DA5C1298-5898-C4E3-1A00-E2E14F492950}"/>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6236734" y="3506329"/>
            <a:ext cx="1405697" cy="1422890"/>
          </a:xfrm>
          <a:prstGeom prst="rect">
            <a:avLst/>
          </a:prstGeom>
        </p:spPr>
      </p:pic>
      <p:sp>
        <p:nvSpPr>
          <p:cNvPr id="9" name="テキスト ボックス 8">
            <a:extLst>
              <a:ext uri="{FF2B5EF4-FFF2-40B4-BE49-F238E27FC236}">
                <a16:creationId xmlns:a16="http://schemas.microsoft.com/office/drawing/2014/main" id="{AF4E07A0-7D43-6759-5309-78F112F944A6}"/>
              </a:ext>
            </a:extLst>
          </p:cNvPr>
          <p:cNvSpPr txBox="1"/>
          <p:nvPr/>
        </p:nvSpPr>
        <p:spPr>
          <a:xfrm>
            <a:off x="1587843" y="4900265"/>
            <a:ext cx="1509173" cy="415498"/>
          </a:xfrm>
          <a:prstGeom prst="rect">
            <a:avLst/>
          </a:prstGeom>
          <a:noFill/>
        </p:spPr>
        <p:txBody>
          <a:bodyPr wrap="square" rtlCol="0">
            <a:spAutoFit/>
          </a:bodyPr>
          <a:lstStyle/>
          <a:p>
            <a:pPr algn="ctr"/>
            <a:r>
              <a:rPr lang="ja-JP" altLang="en-US" sz="1050" dirty="0"/>
              <a:t>原隆文</a:t>
            </a:r>
            <a:endParaRPr lang="en-US" altLang="ja-JP" sz="1050" dirty="0"/>
          </a:p>
          <a:p>
            <a:pPr algn="ctr"/>
            <a:r>
              <a:rPr lang="en-US" altLang="ja-JP" sz="1050" dirty="0"/>
              <a:t>(2024.4</a:t>
            </a:r>
            <a:r>
              <a:rPr lang="ja-JP" altLang="en-US" sz="1050" dirty="0"/>
              <a:t>月</a:t>
            </a:r>
            <a:r>
              <a:rPr lang="en-US" altLang="ja-JP" sz="1050" dirty="0"/>
              <a:t> ~)</a:t>
            </a:r>
            <a:endParaRPr lang="ja-JP" altLang="en-US" sz="1050" dirty="0"/>
          </a:p>
        </p:txBody>
      </p:sp>
      <p:sp>
        <p:nvSpPr>
          <p:cNvPr id="10" name="テキスト ボックス 9">
            <a:extLst>
              <a:ext uri="{FF2B5EF4-FFF2-40B4-BE49-F238E27FC236}">
                <a16:creationId xmlns:a16="http://schemas.microsoft.com/office/drawing/2014/main" id="{D9A93CAD-831C-A3EF-2B90-5A8845A27A7D}"/>
              </a:ext>
            </a:extLst>
          </p:cNvPr>
          <p:cNvSpPr txBox="1"/>
          <p:nvPr/>
        </p:nvSpPr>
        <p:spPr>
          <a:xfrm>
            <a:off x="6245795" y="4888507"/>
            <a:ext cx="1365312" cy="415498"/>
          </a:xfrm>
          <a:prstGeom prst="rect">
            <a:avLst/>
          </a:prstGeom>
          <a:noFill/>
        </p:spPr>
        <p:txBody>
          <a:bodyPr wrap="square" rtlCol="0">
            <a:spAutoFit/>
          </a:bodyPr>
          <a:lstStyle/>
          <a:p>
            <a:pPr algn="ctr"/>
            <a:r>
              <a:rPr lang="ja-JP" altLang="en-US" sz="1050" dirty="0"/>
              <a:t>佐藤幹</a:t>
            </a:r>
            <a:endParaRPr lang="en-US" altLang="ja-JP" sz="1050" dirty="0"/>
          </a:p>
          <a:p>
            <a:pPr algn="ctr"/>
            <a:r>
              <a:rPr lang="en-US" altLang="ja-JP" sz="1050" dirty="0"/>
              <a:t>(2024.4</a:t>
            </a:r>
            <a:r>
              <a:rPr lang="ja-JP" altLang="en-US" sz="1050" dirty="0"/>
              <a:t>月</a:t>
            </a:r>
            <a:r>
              <a:rPr lang="en-US" altLang="ja-JP" sz="1050" dirty="0"/>
              <a:t> ~)</a:t>
            </a:r>
            <a:endParaRPr lang="ja-JP" altLang="en-US" sz="1050" dirty="0"/>
          </a:p>
        </p:txBody>
      </p:sp>
      <p:sp>
        <p:nvSpPr>
          <p:cNvPr id="11" name="テキスト ボックス 10">
            <a:extLst>
              <a:ext uri="{FF2B5EF4-FFF2-40B4-BE49-F238E27FC236}">
                <a16:creationId xmlns:a16="http://schemas.microsoft.com/office/drawing/2014/main" id="{4BACD63D-A19E-2B0D-5567-7C973F29253D}"/>
              </a:ext>
            </a:extLst>
          </p:cNvPr>
          <p:cNvSpPr txBox="1"/>
          <p:nvPr/>
        </p:nvSpPr>
        <p:spPr>
          <a:xfrm>
            <a:off x="7778705" y="4938235"/>
            <a:ext cx="1261541" cy="415498"/>
          </a:xfrm>
          <a:prstGeom prst="rect">
            <a:avLst/>
          </a:prstGeom>
          <a:noFill/>
        </p:spPr>
        <p:txBody>
          <a:bodyPr wrap="square" rtlCol="0">
            <a:spAutoFit/>
          </a:bodyPr>
          <a:lstStyle/>
          <a:p>
            <a:pPr algn="ctr"/>
            <a:r>
              <a:rPr lang="en-US" altLang="ja-JP" sz="1050" dirty="0"/>
              <a:t>Y. Abe</a:t>
            </a:r>
          </a:p>
          <a:p>
            <a:pPr algn="ctr"/>
            <a:r>
              <a:rPr lang="en-US" altLang="ja-JP" sz="1050" dirty="0"/>
              <a:t>(2024.4</a:t>
            </a:r>
            <a:r>
              <a:rPr lang="ja-JP" altLang="en-US" sz="1050" dirty="0"/>
              <a:t>月</a:t>
            </a:r>
            <a:r>
              <a:rPr lang="en-US" altLang="ja-JP" sz="1050" dirty="0"/>
              <a:t>. ~)</a:t>
            </a:r>
            <a:endParaRPr lang="ja-JP" altLang="en-US" sz="1050" dirty="0"/>
          </a:p>
        </p:txBody>
      </p:sp>
      <p:sp>
        <p:nvSpPr>
          <p:cNvPr id="12" name="テキスト ボックス 11">
            <a:extLst>
              <a:ext uri="{FF2B5EF4-FFF2-40B4-BE49-F238E27FC236}">
                <a16:creationId xmlns:a16="http://schemas.microsoft.com/office/drawing/2014/main" id="{60B0291D-75DD-07A5-D475-BBA2A91AA382}"/>
              </a:ext>
            </a:extLst>
          </p:cNvPr>
          <p:cNvSpPr txBox="1"/>
          <p:nvPr/>
        </p:nvSpPr>
        <p:spPr>
          <a:xfrm>
            <a:off x="2969483" y="4931127"/>
            <a:ext cx="1533150" cy="415498"/>
          </a:xfrm>
          <a:prstGeom prst="rect">
            <a:avLst/>
          </a:prstGeom>
          <a:noFill/>
        </p:spPr>
        <p:txBody>
          <a:bodyPr wrap="square" rtlCol="0">
            <a:spAutoFit/>
          </a:bodyPr>
          <a:lstStyle/>
          <a:p>
            <a:pPr algn="ctr"/>
            <a:r>
              <a:rPr lang="en-US" altLang="ja-JP" sz="1050" dirty="0"/>
              <a:t>B. Rishabh</a:t>
            </a:r>
          </a:p>
          <a:p>
            <a:pPr algn="ctr"/>
            <a:r>
              <a:rPr lang="en-US" altLang="ja-JP" sz="1050" dirty="0"/>
              <a:t>(2024.12</a:t>
            </a:r>
            <a:r>
              <a:rPr lang="ja-JP" altLang="en-US" sz="1050" dirty="0"/>
              <a:t>月</a:t>
            </a:r>
            <a:r>
              <a:rPr lang="en-US" altLang="ja-JP" sz="1050" dirty="0"/>
              <a:t>. ~)</a:t>
            </a:r>
            <a:endParaRPr lang="ja-JP" altLang="en-US" sz="1050" dirty="0"/>
          </a:p>
        </p:txBody>
      </p:sp>
      <p:sp>
        <p:nvSpPr>
          <p:cNvPr id="13" name="テキスト ボックス 12">
            <a:extLst>
              <a:ext uri="{FF2B5EF4-FFF2-40B4-BE49-F238E27FC236}">
                <a16:creationId xmlns:a16="http://schemas.microsoft.com/office/drawing/2014/main" id="{BDC2459F-A23D-C39C-3AF9-76E9A9A9FF04}"/>
              </a:ext>
            </a:extLst>
          </p:cNvPr>
          <p:cNvSpPr txBox="1"/>
          <p:nvPr/>
        </p:nvSpPr>
        <p:spPr>
          <a:xfrm>
            <a:off x="4626838" y="4931127"/>
            <a:ext cx="1404704" cy="415498"/>
          </a:xfrm>
          <a:prstGeom prst="rect">
            <a:avLst/>
          </a:prstGeom>
          <a:noFill/>
        </p:spPr>
        <p:txBody>
          <a:bodyPr wrap="square" rtlCol="0">
            <a:spAutoFit/>
          </a:bodyPr>
          <a:lstStyle/>
          <a:p>
            <a:pPr algn="ctr"/>
            <a:r>
              <a:rPr lang="en-US" altLang="ja-JP" sz="1050" dirty="0"/>
              <a:t>E. Viklund</a:t>
            </a:r>
          </a:p>
          <a:p>
            <a:pPr algn="ctr"/>
            <a:r>
              <a:rPr lang="en-US" altLang="ja-JP" sz="1050" dirty="0"/>
              <a:t>(2025.1</a:t>
            </a:r>
            <a:r>
              <a:rPr lang="ja-JP" altLang="en-US" sz="1050" dirty="0"/>
              <a:t>月</a:t>
            </a:r>
            <a:r>
              <a:rPr lang="en-US" altLang="ja-JP" sz="1050" dirty="0"/>
              <a:t>. ~)</a:t>
            </a:r>
            <a:endParaRPr lang="ja-JP" altLang="en-US" sz="1050" dirty="0"/>
          </a:p>
        </p:txBody>
      </p:sp>
      <p:pic>
        <p:nvPicPr>
          <p:cNvPr id="14" name="図 13" descr="人, 天井, 屋内, 立つ が含まれている画像&#10;&#10;AI によって生成されたコンテンツは間違っている可能性があります。">
            <a:extLst>
              <a:ext uri="{FF2B5EF4-FFF2-40B4-BE49-F238E27FC236}">
                <a16:creationId xmlns:a16="http://schemas.microsoft.com/office/drawing/2014/main" id="{B0F25F18-1C51-D074-4B62-30E903BCE822}"/>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9167829" y="3505333"/>
            <a:ext cx="1321255" cy="1422890"/>
          </a:xfrm>
          <a:prstGeom prst="rect">
            <a:avLst/>
          </a:prstGeom>
        </p:spPr>
      </p:pic>
      <p:sp>
        <p:nvSpPr>
          <p:cNvPr id="15" name="テキスト ボックス 14">
            <a:extLst>
              <a:ext uri="{FF2B5EF4-FFF2-40B4-BE49-F238E27FC236}">
                <a16:creationId xmlns:a16="http://schemas.microsoft.com/office/drawing/2014/main" id="{50C8646B-26AC-EF13-B3F5-E01EDC279897}"/>
              </a:ext>
            </a:extLst>
          </p:cNvPr>
          <p:cNvSpPr txBox="1"/>
          <p:nvPr/>
        </p:nvSpPr>
        <p:spPr>
          <a:xfrm>
            <a:off x="9139080" y="4928223"/>
            <a:ext cx="1290536" cy="415498"/>
          </a:xfrm>
          <a:prstGeom prst="rect">
            <a:avLst/>
          </a:prstGeom>
          <a:noFill/>
        </p:spPr>
        <p:txBody>
          <a:bodyPr wrap="square" rtlCol="0">
            <a:spAutoFit/>
          </a:bodyPr>
          <a:lstStyle/>
          <a:p>
            <a:pPr algn="ctr"/>
            <a:r>
              <a:rPr lang="en-US" altLang="ja-JP" sz="1050" dirty="0"/>
              <a:t>P. Konstantin</a:t>
            </a:r>
          </a:p>
          <a:p>
            <a:pPr algn="ctr"/>
            <a:r>
              <a:rPr lang="en-US" altLang="ja-JP" sz="1050" dirty="0"/>
              <a:t>(2023.10</a:t>
            </a:r>
            <a:r>
              <a:rPr lang="ja-JP" altLang="en-US" sz="1050" dirty="0"/>
              <a:t>月</a:t>
            </a:r>
            <a:r>
              <a:rPr lang="en-US" altLang="ja-JP" sz="1050" dirty="0"/>
              <a:t>. ~)</a:t>
            </a:r>
          </a:p>
        </p:txBody>
      </p:sp>
      <p:sp>
        <p:nvSpPr>
          <p:cNvPr id="17" name="テキスト ボックス 16">
            <a:extLst>
              <a:ext uri="{FF2B5EF4-FFF2-40B4-BE49-F238E27FC236}">
                <a16:creationId xmlns:a16="http://schemas.microsoft.com/office/drawing/2014/main" id="{3106920E-AE13-6F00-2403-084D1258B66C}"/>
              </a:ext>
            </a:extLst>
          </p:cNvPr>
          <p:cNvSpPr txBox="1"/>
          <p:nvPr/>
        </p:nvSpPr>
        <p:spPr>
          <a:xfrm>
            <a:off x="3292059" y="3252670"/>
            <a:ext cx="1050288" cy="300082"/>
          </a:xfrm>
          <a:prstGeom prst="rect">
            <a:avLst/>
          </a:prstGeom>
          <a:noFill/>
        </p:spPr>
        <p:txBody>
          <a:bodyPr wrap="none" rtlCol="0">
            <a:spAutoFit/>
          </a:bodyPr>
          <a:lstStyle/>
          <a:p>
            <a:r>
              <a:rPr lang="ja-JP" altLang="en-US" sz="1350" dirty="0"/>
              <a:t>超伝導空洞</a:t>
            </a:r>
          </a:p>
        </p:txBody>
      </p:sp>
      <p:sp>
        <p:nvSpPr>
          <p:cNvPr id="21" name="テキスト ボックス 20">
            <a:extLst>
              <a:ext uri="{FF2B5EF4-FFF2-40B4-BE49-F238E27FC236}">
                <a16:creationId xmlns:a16="http://schemas.microsoft.com/office/drawing/2014/main" id="{316AE516-0939-0411-CE90-96C3862AFC54}"/>
              </a:ext>
            </a:extLst>
          </p:cNvPr>
          <p:cNvSpPr txBox="1"/>
          <p:nvPr/>
        </p:nvSpPr>
        <p:spPr>
          <a:xfrm>
            <a:off x="7844542" y="3200970"/>
            <a:ext cx="1050288" cy="300082"/>
          </a:xfrm>
          <a:prstGeom prst="rect">
            <a:avLst/>
          </a:prstGeom>
          <a:noFill/>
        </p:spPr>
        <p:txBody>
          <a:bodyPr wrap="none" rtlCol="0">
            <a:spAutoFit/>
          </a:bodyPr>
          <a:lstStyle/>
          <a:p>
            <a:r>
              <a:rPr lang="ja-JP" altLang="en-US" sz="1350" dirty="0"/>
              <a:t>ナノビーム</a:t>
            </a:r>
          </a:p>
        </p:txBody>
      </p:sp>
      <p:sp>
        <p:nvSpPr>
          <p:cNvPr id="22" name="右中かっこ 21">
            <a:extLst>
              <a:ext uri="{FF2B5EF4-FFF2-40B4-BE49-F238E27FC236}">
                <a16:creationId xmlns:a16="http://schemas.microsoft.com/office/drawing/2014/main" id="{A8C10A47-671B-E9BC-7796-7B80857D7A14}"/>
              </a:ext>
            </a:extLst>
          </p:cNvPr>
          <p:cNvSpPr/>
          <p:nvPr/>
        </p:nvSpPr>
        <p:spPr>
          <a:xfrm rot="5400000">
            <a:off x="4426585" y="2665890"/>
            <a:ext cx="571794" cy="613244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sp>
        <p:nvSpPr>
          <p:cNvPr id="25" name="テキスト ボックス 24">
            <a:extLst>
              <a:ext uri="{FF2B5EF4-FFF2-40B4-BE49-F238E27FC236}">
                <a16:creationId xmlns:a16="http://schemas.microsoft.com/office/drawing/2014/main" id="{E9AD333C-E4A2-78B3-C76B-BB49AC26E7CA}"/>
              </a:ext>
            </a:extLst>
          </p:cNvPr>
          <p:cNvSpPr txBox="1"/>
          <p:nvPr/>
        </p:nvSpPr>
        <p:spPr>
          <a:xfrm>
            <a:off x="3841217" y="6144081"/>
            <a:ext cx="2031325" cy="369332"/>
          </a:xfrm>
          <a:prstGeom prst="rect">
            <a:avLst/>
          </a:prstGeom>
          <a:noFill/>
        </p:spPr>
        <p:txBody>
          <a:bodyPr wrap="none" rtlCol="0">
            <a:spAutoFit/>
          </a:bodyPr>
          <a:lstStyle/>
          <a:p>
            <a:r>
              <a:rPr lang="ja-JP" altLang="en-US" dirty="0"/>
              <a:t>本補助金で採用。</a:t>
            </a:r>
          </a:p>
        </p:txBody>
      </p:sp>
      <p:sp>
        <p:nvSpPr>
          <p:cNvPr id="3" name="フッター プレースホルダー 2">
            <a:extLst>
              <a:ext uri="{FF2B5EF4-FFF2-40B4-BE49-F238E27FC236}">
                <a16:creationId xmlns:a16="http://schemas.microsoft.com/office/drawing/2014/main" id="{DBC6C72D-B5F4-0504-CC5C-7C2E287F8EE2}"/>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3335217275"/>
      </p:ext>
    </p:extLst>
  </p:cSld>
  <p:clrMapOvr>
    <a:masterClrMapping/>
  </p:clrMapOvr>
  <mc:AlternateContent xmlns:mc="http://schemas.openxmlformats.org/markup-compatibility/2006" xmlns:p14="http://schemas.microsoft.com/office/powerpoint/2010/main">
    <mc:Choice Requires="p14">
      <p:transition spd="slow" p14:dur="2000" advTm="35375"/>
    </mc:Choice>
    <mc:Fallback xmlns="">
      <p:transition spd="slow" advTm="35375"/>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C84B030-92F6-5378-0BC0-9961320B053B}"/>
              </a:ext>
            </a:extLst>
          </p:cNvPr>
          <p:cNvSpPr>
            <a:spLocks noGrp="1"/>
          </p:cNvSpPr>
          <p:nvPr>
            <p:ph type="title" idx="4294967295"/>
          </p:nvPr>
        </p:nvSpPr>
        <p:spPr>
          <a:xfrm>
            <a:off x="-263668" y="106595"/>
            <a:ext cx="10515600" cy="625475"/>
          </a:xfrm>
        </p:spPr>
        <p:txBody>
          <a:bodyPr>
            <a:normAutofit/>
          </a:bodyPr>
          <a:lstStyle/>
          <a:p>
            <a:pPr algn="ctr"/>
            <a:r>
              <a:rPr lang="en-US" altLang="ja-JP" sz="3200" b="1" dirty="0">
                <a:latin typeface="メイリオ" panose="020B0604030504040204" pitchFamily="50" charset="-128"/>
                <a:ea typeface="メイリオ" panose="020B0604030504040204" pitchFamily="50" charset="-128"/>
                <a:cs typeface="Arial" panose="020B0604020202020204" pitchFamily="34" charset="0"/>
              </a:rPr>
              <a:t>LC vision (To discuss more future LC) </a:t>
            </a:r>
            <a:endParaRPr lang="ja-JP" altLang="en-US" sz="3200" b="1" dirty="0">
              <a:latin typeface="メイリオ" panose="020B0604030504040204" pitchFamily="50" charset="-128"/>
              <a:ea typeface="メイリオ" panose="020B0604030504040204" pitchFamily="50" charset="-128"/>
              <a:cs typeface="Arial" panose="020B0604020202020204" pitchFamily="34" charset="0"/>
            </a:endParaRPr>
          </a:p>
        </p:txBody>
      </p:sp>
      <p:pic>
        <p:nvPicPr>
          <p:cNvPr id="4" name="図 3" descr="ダイアグラム&#10;&#10;自動的に生成された説明">
            <a:extLst>
              <a:ext uri="{FF2B5EF4-FFF2-40B4-BE49-F238E27FC236}">
                <a16:creationId xmlns:a16="http://schemas.microsoft.com/office/drawing/2014/main" id="{DBF3B0FB-B805-192B-0550-DBEF8C881F48}"/>
              </a:ext>
            </a:extLst>
          </p:cNvPr>
          <p:cNvPicPr>
            <a:picLocks noChangeAspect="1"/>
          </p:cNvPicPr>
          <p:nvPr/>
        </p:nvPicPr>
        <p:blipFill>
          <a:blip r:embed="rId2"/>
          <a:stretch>
            <a:fillRect/>
          </a:stretch>
        </p:blipFill>
        <p:spPr>
          <a:xfrm>
            <a:off x="0" y="1110042"/>
            <a:ext cx="8330986" cy="4736724"/>
          </a:xfrm>
          <a:prstGeom prst="rect">
            <a:avLst/>
          </a:prstGeom>
        </p:spPr>
      </p:pic>
      <p:sp>
        <p:nvSpPr>
          <p:cNvPr id="5" name="テキスト ボックス 4">
            <a:extLst>
              <a:ext uri="{FF2B5EF4-FFF2-40B4-BE49-F238E27FC236}">
                <a16:creationId xmlns:a16="http://schemas.microsoft.com/office/drawing/2014/main" id="{0CD54E9D-2D3F-EEDC-9857-C35DCB0EACFE}"/>
              </a:ext>
            </a:extLst>
          </p:cNvPr>
          <p:cNvSpPr txBox="1"/>
          <p:nvPr/>
        </p:nvSpPr>
        <p:spPr>
          <a:xfrm>
            <a:off x="581817" y="642481"/>
            <a:ext cx="10886955" cy="369332"/>
          </a:xfrm>
          <a:prstGeom prst="rect">
            <a:avLst/>
          </a:prstGeom>
          <a:noFill/>
        </p:spPr>
        <p:txBody>
          <a:bodyPr wrap="none" rtlCol="0">
            <a:spAutoFit/>
          </a:bodyPr>
          <a:lstStyle/>
          <a:p>
            <a:r>
              <a:rPr kumimoji="1" lang="en-US" altLang="ja-JP" dirty="0"/>
              <a:t>We only show that the LC vision is undergoing to gather future possibilities LC for TeV region (1) all over the world.</a:t>
            </a:r>
            <a:endParaRPr kumimoji="1" lang="ja-JP" altLang="en-US" dirty="0"/>
          </a:p>
        </p:txBody>
      </p:sp>
      <p:sp>
        <p:nvSpPr>
          <p:cNvPr id="14" name="Slide Number Placeholder 5">
            <a:extLst>
              <a:ext uri="{FF2B5EF4-FFF2-40B4-BE49-F238E27FC236}">
                <a16:creationId xmlns:a16="http://schemas.microsoft.com/office/drawing/2014/main" id="{EF21251F-4195-14B1-9375-D2F6C7E8ACDF}"/>
              </a:ext>
            </a:extLst>
          </p:cNvPr>
          <p:cNvSpPr txBox="1">
            <a:spLocks/>
          </p:cNvSpPr>
          <p:nvPr/>
        </p:nvSpPr>
        <p:spPr>
          <a:xfrm>
            <a:off x="9296695" y="6437827"/>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82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FB38A4CB-0881-4971-A4C8-0AF354B693A7}" type="slidenum">
              <a:rPr lang="ja-JP" altLang="en-US" smtClean="0"/>
              <a:pPr>
                <a:defRPr/>
              </a:pPr>
              <a:t>31</a:t>
            </a:fld>
            <a:endParaRPr kumimoji="0" lang="fr-FR" sz="2002" dirty="0">
              <a:solidFill>
                <a:prstClr val="white"/>
              </a:solidFill>
              <a:latin typeface="News Gothic MT"/>
            </a:endParaRPr>
          </a:p>
        </p:txBody>
      </p:sp>
      <p:sp>
        <p:nvSpPr>
          <p:cNvPr id="15" name="Rectangle 23">
            <a:extLst>
              <a:ext uri="{FF2B5EF4-FFF2-40B4-BE49-F238E27FC236}">
                <a16:creationId xmlns:a16="http://schemas.microsoft.com/office/drawing/2014/main" id="{5E170026-4E6A-47B3-EA05-396499953610}"/>
              </a:ext>
            </a:extLst>
          </p:cNvPr>
          <p:cNvSpPr/>
          <p:nvPr/>
        </p:nvSpPr>
        <p:spPr>
          <a:xfrm>
            <a:off x="8455769" y="1075665"/>
            <a:ext cx="3608076" cy="985270"/>
          </a:xfrm>
          <a:prstGeom prst="rect">
            <a:avLst/>
          </a:prstGeom>
          <a:solidFill>
            <a:schemeClr val="accent5">
              <a:lumMod val="20000"/>
              <a:lumOff val="80000"/>
            </a:schemeClr>
          </a:solidFill>
          <a:ln>
            <a:solidFill>
              <a:schemeClr val="accent5">
                <a:lumMod val="75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600"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E</a:t>
            </a:r>
            <a:r>
              <a:rPr kumimoji="0" lang="en-DE" sz="1600"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nergy upgrades</a:t>
            </a:r>
            <a:r>
              <a:rPr kumimoji="0" lang="en-DE" sz="16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endParaRPr kumimoji="0" lang="en-US" sz="1600"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1" dirty="0">
                <a:solidFill>
                  <a:srgbClr val="2F2F2F">
                    <a:lumMod val="90000"/>
                    <a:lumOff val="10000"/>
                  </a:srgbClr>
                </a:solidFill>
                <a:latin typeface="Arial Unicode MS" panose="020B0604020202020204" pitchFamily="50" charset="-128"/>
                <a:cs typeface="Arial" panose="020B0604020202020204" pitchFamily="34" charset="0"/>
              </a:rPr>
              <a:t>•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500GeV</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31.5 MV/m Q</a:t>
            </a:r>
            <a:r>
              <a:rPr kumimoji="0" lang="en-US" sz="1401" b="1" i="0" u="none" strike="noStrike" kern="1200" cap="none" spc="0" normalizeH="0" baseline="-25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0</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x 10</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10</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a:t>
            </a:r>
          </a:p>
          <a:p>
            <a:pPr marR="0" lvl="0" algn="l" defTabSz="914400" rtl="0" eaLnBrk="1" fontAlgn="auto" latinLnBrk="0" hangingPunct="1">
              <a:lnSpc>
                <a:spcPct val="100000"/>
              </a:lnSpc>
              <a:spcBef>
                <a:spcPts val="0"/>
              </a:spcBef>
              <a:spcAft>
                <a:spcPts val="0"/>
              </a:spcAft>
              <a:buClrTx/>
              <a:buSzTx/>
              <a:tabLst/>
              <a:defRPr/>
            </a:pPr>
            <a:r>
              <a:rPr kumimoji="0" lang="ja-JP" alt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altLang="ja-JP"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1TeV</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45 MV/m Q</a:t>
            </a:r>
            <a:r>
              <a:rPr kumimoji="0" lang="en-US" sz="1401" b="1" i="0" u="none" strike="noStrike" kern="1200" cap="none" spc="0" normalizeH="0" baseline="-25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0</a:t>
            </a:r>
            <a:r>
              <a:rPr kumimoji="0" lang="en-US" sz="1401" b="1"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=2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x 10</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10</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0" i="0" u="none" strike="noStrike" kern="1200" cap="none" spc="0" normalizeH="0" baseline="3000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300 MW)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 </a:t>
            </a:r>
            <a:endPar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r>
              <a:rPr kumimoji="0" lang="en-US" sz="1401" dirty="0">
                <a:solidFill>
                  <a:srgbClr val="2F2F2F">
                    <a:lumMod val="90000"/>
                    <a:lumOff val="10000"/>
                  </a:srgbClr>
                </a:solidFill>
                <a:latin typeface="Arial Unicode MS" panose="020B0604020202020204" pitchFamily="50" charset="-128"/>
                <a:cs typeface="Arial" panose="020B0604020202020204" pitchFamily="34" charset="0"/>
              </a:rPr>
              <a:t>    - </a:t>
            </a:r>
            <a:r>
              <a:rPr kumimoji="0" lang="en-US"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more SCRF, </a:t>
            </a:r>
            <a:r>
              <a:rPr kumimoji="0" lang="en-DE" sz="1401" b="0" i="0" u="none" strike="noStrike" kern="1200" cap="none" spc="0" normalizeH="0" baseline="0" noProof="0" dirty="0">
                <a:ln>
                  <a:noFill/>
                </a:ln>
                <a:solidFill>
                  <a:srgbClr val="2F2F2F">
                    <a:lumMod val="90000"/>
                    <a:lumOff val="10000"/>
                  </a:srgbClr>
                </a:solidFill>
                <a:effectLst/>
                <a:uLnTx/>
                <a:uFillTx/>
                <a:latin typeface="Arial Unicode MS" panose="020B0604020202020204" pitchFamily="50" charset="-128"/>
                <a:cs typeface="Arial" panose="020B0604020202020204" pitchFamily="34" charset="0"/>
              </a:rPr>
              <a:t>tunnel extension</a:t>
            </a:r>
          </a:p>
        </p:txBody>
      </p:sp>
      <p:sp>
        <p:nvSpPr>
          <p:cNvPr id="17" name="テキスト ボックス 16">
            <a:extLst>
              <a:ext uri="{FF2B5EF4-FFF2-40B4-BE49-F238E27FC236}">
                <a16:creationId xmlns:a16="http://schemas.microsoft.com/office/drawing/2014/main" id="{8C6FDE28-CBBC-F031-33F0-3362E19374EB}"/>
              </a:ext>
            </a:extLst>
          </p:cNvPr>
          <p:cNvSpPr txBox="1"/>
          <p:nvPr/>
        </p:nvSpPr>
        <p:spPr>
          <a:xfrm>
            <a:off x="8368579" y="5102285"/>
            <a:ext cx="3782456" cy="1323439"/>
          </a:xfrm>
          <a:prstGeom prst="rect">
            <a:avLst/>
          </a:prstGeom>
          <a:solidFill>
            <a:schemeClr val="accent4">
              <a:lumMod val="20000"/>
              <a:lumOff val="80000"/>
            </a:schemeClr>
          </a:solidFill>
        </p:spPr>
        <p:txBody>
          <a:bodyPr wrap="square" rtlCol="0">
            <a:spAutoFit/>
          </a:bodyPr>
          <a:lstStyle/>
          <a:p>
            <a:r>
              <a:rPr kumimoji="1" lang="en-US" altLang="ja-JP" sz="1600" dirty="0">
                <a:solidFill>
                  <a:srgbClr val="FF0000"/>
                </a:solidFill>
                <a:latin typeface="メイリオ" panose="020B0604030504040204" pitchFamily="50" charset="-128"/>
                <a:ea typeface="メイリオ" panose="020B0604030504040204" pitchFamily="50" charset="-128"/>
              </a:rPr>
              <a:t>Further energy upgrades </a:t>
            </a:r>
            <a:r>
              <a:rPr kumimoji="1" lang="en-US" altLang="ja-JP" sz="1600" dirty="0">
                <a:latin typeface="メイリオ" panose="020B0604030504040204" pitchFamily="50" charset="-128"/>
                <a:ea typeface="メイリオ" panose="020B0604030504040204" pitchFamily="50" charset="-128"/>
              </a:rPr>
              <a:t>can be realized by</a:t>
            </a:r>
          </a:p>
          <a:p>
            <a:pPr marL="285750" indent="-285750">
              <a:buFontTx/>
              <a:buChar char="-"/>
            </a:pPr>
            <a:r>
              <a:rPr kumimoji="1" lang="en-US" altLang="ja-JP" sz="1600" dirty="0">
                <a:solidFill>
                  <a:srgbClr val="FF0000"/>
                </a:solidFill>
                <a:latin typeface="メイリオ" panose="020B0604030504040204" pitchFamily="50" charset="-128"/>
                <a:ea typeface="メイリオ" panose="020B0604030504040204" pitchFamily="50" charset="-128"/>
              </a:rPr>
              <a:t>Nb</a:t>
            </a:r>
            <a:r>
              <a:rPr kumimoji="1" lang="en-US" altLang="ja-JP" sz="1600" baseline="-25000" dirty="0">
                <a:solidFill>
                  <a:srgbClr val="FF0000"/>
                </a:solidFill>
                <a:latin typeface="メイリオ" panose="020B0604030504040204" pitchFamily="50" charset="-128"/>
                <a:ea typeface="メイリオ" panose="020B0604030504040204" pitchFamily="50" charset="-128"/>
              </a:rPr>
              <a:t>3</a:t>
            </a:r>
            <a:r>
              <a:rPr kumimoji="1" lang="en-US" altLang="ja-JP" sz="1600" dirty="0">
                <a:solidFill>
                  <a:srgbClr val="FF0000"/>
                </a:solidFill>
                <a:latin typeface="メイリオ" panose="020B0604030504040204" pitchFamily="50" charset="-128"/>
                <a:ea typeface="メイリオ" panose="020B0604030504040204" pitchFamily="50" charset="-128"/>
              </a:rPr>
              <a:t>Sn</a:t>
            </a:r>
            <a:r>
              <a:rPr kumimoji="1" lang="en-US" altLang="ja-JP" sz="1600" dirty="0">
                <a:latin typeface="メイリオ" panose="020B0604030504040204" pitchFamily="50" charset="-128"/>
                <a:ea typeface="メイリオ" panose="020B0604030504040204" pitchFamily="50" charset="-128"/>
              </a:rPr>
              <a:t> cavity (&gt;80MV/m ?)</a:t>
            </a:r>
            <a:endParaRPr kumimoji="1" lang="ja-JP" altLang="en-US" sz="1600" dirty="0">
              <a:latin typeface="メイリオ" panose="020B0604030504040204" pitchFamily="50" charset="-128"/>
              <a:ea typeface="メイリオ" panose="020B0604030504040204" pitchFamily="50" charset="-128"/>
            </a:endParaRPr>
          </a:p>
          <a:p>
            <a:pPr marL="285750" indent="-285750">
              <a:buFontTx/>
              <a:buChar char="-"/>
            </a:pPr>
            <a:r>
              <a:rPr kumimoji="1" lang="en-US" altLang="ja-JP" sz="1600" dirty="0">
                <a:latin typeface="メイリオ" panose="020B0604030504040204" pitchFamily="50" charset="-128"/>
                <a:ea typeface="メイリオ" panose="020B0604030504040204" pitchFamily="50" charset="-128"/>
              </a:rPr>
              <a:t>Nb Traveling Wave (</a:t>
            </a:r>
            <a:r>
              <a:rPr kumimoji="1" lang="en-US" altLang="ja-JP" sz="1600" dirty="0">
                <a:solidFill>
                  <a:srgbClr val="FF0000"/>
                </a:solidFill>
                <a:latin typeface="メイリオ" panose="020B0604030504040204" pitchFamily="50" charset="-128"/>
                <a:ea typeface="メイリオ" panose="020B0604030504040204" pitchFamily="50" charset="-128"/>
              </a:rPr>
              <a:t>TW</a:t>
            </a:r>
            <a:r>
              <a:rPr kumimoji="1" lang="en-US" altLang="ja-JP" sz="1600" dirty="0">
                <a:latin typeface="メイリオ" panose="020B0604030504040204" pitchFamily="50" charset="-128"/>
                <a:ea typeface="メイリオ" panose="020B0604030504040204" pitchFamily="50" charset="-128"/>
              </a:rPr>
              <a:t>) structures (HELEN) (&gt;70MV/m)</a:t>
            </a:r>
            <a:endParaRPr kumimoji="1" lang="en-US" altLang="ja-JP" sz="1600" b="1" u="sng" dirty="0">
              <a:latin typeface="メイリオ" panose="020B0604030504040204" pitchFamily="50" charset="-128"/>
              <a:ea typeface="メイリオ" panose="020B0604030504040204" pitchFamily="50" charset="-128"/>
            </a:endParaRPr>
          </a:p>
        </p:txBody>
      </p:sp>
      <p:pic>
        <p:nvPicPr>
          <p:cNvPr id="19" name="図 18">
            <a:extLst>
              <a:ext uri="{FF2B5EF4-FFF2-40B4-BE49-F238E27FC236}">
                <a16:creationId xmlns:a16="http://schemas.microsoft.com/office/drawing/2014/main" id="{789F1261-2620-5411-19C3-E77DD57C11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928" t="54830" r="6928"/>
          <a:stretch/>
        </p:blipFill>
        <p:spPr bwMode="auto">
          <a:xfrm>
            <a:off x="8598263" y="2256330"/>
            <a:ext cx="3345700" cy="2694247"/>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cxnSp>
        <p:nvCxnSpPr>
          <p:cNvPr id="21" name="直線矢印コネクタ 20">
            <a:extLst>
              <a:ext uri="{FF2B5EF4-FFF2-40B4-BE49-F238E27FC236}">
                <a16:creationId xmlns:a16="http://schemas.microsoft.com/office/drawing/2014/main" id="{6FBAD089-64D4-1C5B-626C-09E864D6A38B}"/>
              </a:ext>
            </a:extLst>
          </p:cNvPr>
          <p:cNvCxnSpPr/>
          <p:nvPr/>
        </p:nvCxnSpPr>
        <p:spPr>
          <a:xfrm flipV="1">
            <a:off x="8156864" y="1828800"/>
            <a:ext cx="374072" cy="1049482"/>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22" name="テキスト ボックス 21">
            <a:extLst>
              <a:ext uri="{FF2B5EF4-FFF2-40B4-BE49-F238E27FC236}">
                <a16:creationId xmlns:a16="http://schemas.microsoft.com/office/drawing/2014/main" id="{3D8416B7-AE02-F5A0-9EF3-65B29926C0DF}"/>
              </a:ext>
            </a:extLst>
          </p:cNvPr>
          <p:cNvSpPr txBox="1"/>
          <p:nvPr/>
        </p:nvSpPr>
        <p:spPr>
          <a:xfrm>
            <a:off x="3584864" y="1028059"/>
            <a:ext cx="4687625" cy="584775"/>
          </a:xfrm>
          <a:prstGeom prst="rect">
            <a:avLst/>
          </a:prstGeom>
          <a:noFill/>
        </p:spPr>
        <p:txBody>
          <a:bodyPr wrap="square" rtlCol="0">
            <a:spAutoFit/>
          </a:bodyPr>
          <a:lstStyle/>
          <a:p>
            <a:r>
              <a:rPr kumimoji="1" lang="ja-JP" altLang="en-US" sz="1600" u="sng" dirty="0">
                <a:solidFill>
                  <a:srgbClr val="FF0000"/>
                </a:solidFill>
                <a:latin typeface="メイリオ" panose="020B0604030504040204" pitchFamily="50" charset="-128"/>
                <a:ea typeface="メイリオ" panose="020B0604030504040204" pitchFamily="50" charset="-128"/>
              </a:rPr>
              <a:t>大電流ビーム加速可能な超伝導空洞（</a:t>
            </a:r>
            <a:r>
              <a:rPr kumimoji="1" lang="en-US" altLang="ja-JP" sz="1600" u="sng" dirty="0">
                <a:solidFill>
                  <a:srgbClr val="FF0000"/>
                </a:solidFill>
                <a:latin typeface="メイリオ" panose="020B0604030504040204" pitchFamily="50" charset="-128"/>
                <a:ea typeface="メイリオ" panose="020B0604030504040204" pitchFamily="50" charset="-128"/>
              </a:rPr>
              <a:t>SCRF)</a:t>
            </a:r>
            <a:r>
              <a:rPr kumimoji="1" lang="ja-JP" altLang="en-US" sz="1600" u="sng" dirty="0">
                <a:latin typeface="メイリオ" panose="020B0604030504040204" pitchFamily="50" charset="-128"/>
                <a:ea typeface="メイリオ" panose="020B0604030504040204" pitchFamily="50" charset="-128"/>
              </a:rPr>
              <a:t>の観点からは将来右のような</a:t>
            </a:r>
            <a:r>
              <a:rPr kumimoji="1" lang="en-US" altLang="ja-JP" sz="1600" u="sng" dirty="0">
                <a:latin typeface="メイリオ" panose="020B0604030504040204" pitchFamily="50" charset="-128"/>
                <a:ea typeface="メイリオ" panose="020B0604030504040204" pitchFamily="50" charset="-128"/>
              </a:rPr>
              <a:t>upgrade</a:t>
            </a:r>
            <a:r>
              <a:rPr kumimoji="1" lang="ja-JP" altLang="en-US" sz="1600" u="sng" dirty="0">
                <a:latin typeface="メイリオ" panose="020B0604030504040204" pitchFamily="50" charset="-128"/>
                <a:ea typeface="メイリオ" panose="020B0604030504040204" pitchFamily="50" charset="-128"/>
              </a:rPr>
              <a:t>は期待される。</a:t>
            </a:r>
          </a:p>
        </p:txBody>
      </p:sp>
      <p:sp>
        <p:nvSpPr>
          <p:cNvPr id="23" name="テキスト ボックス 22">
            <a:extLst>
              <a:ext uri="{FF2B5EF4-FFF2-40B4-BE49-F238E27FC236}">
                <a16:creationId xmlns:a16="http://schemas.microsoft.com/office/drawing/2014/main" id="{8A0B267A-787D-B480-7B2A-9F8AA0A24B91}"/>
              </a:ext>
            </a:extLst>
          </p:cNvPr>
          <p:cNvSpPr txBox="1"/>
          <p:nvPr/>
        </p:nvSpPr>
        <p:spPr>
          <a:xfrm>
            <a:off x="2161309" y="3244334"/>
            <a:ext cx="442750" cy="369332"/>
          </a:xfrm>
          <a:prstGeom prst="rect">
            <a:avLst/>
          </a:prstGeom>
          <a:noFill/>
        </p:spPr>
        <p:txBody>
          <a:bodyPr wrap="none" rtlCol="0">
            <a:spAutoFit/>
          </a:bodyPr>
          <a:lstStyle/>
          <a:p>
            <a:r>
              <a:rPr kumimoji="1" lang="en-US" altLang="ja-JP" dirty="0"/>
              <a:t>(1)</a:t>
            </a:r>
            <a:endParaRPr kumimoji="1" lang="ja-JP" altLang="en-US" dirty="0"/>
          </a:p>
        </p:txBody>
      </p:sp>
      <p:sp>
        <p:nvSpPr>
          <p:cNvPr id="24" name="テキスト ボックス 23">
            <a:extLst>
              <a:ext uri="{FF2B5EF4-FFF2-40B4-BE49-F238E27FC236}">
                <a16:creationId xmlns:a16="http://schemas.microsoft.com/office/drawing/2014/main" id="{9086B74B-FDD9-95DF-5085-364A31A72E55}"/>
              </a:ext>
            </a:extLst>
          </p:cNvPr>
          <p:cNvSpPr txBox="1"/>
          <p:nvPr/>
        </p:nvSpPr>
        <p:spPr>
          <a:xfrm>
            <a:off x="2161309" y="3843544"/>
            <a:ext cx="442750" cy="369332"/>
          </a:xfrm>
          <a:prstGeom prst="rect">
            <a:avLst/>
          </a:prstGeom>
          <a:noFill/>
        </p:spPr>
        <p:txBody>
          <a:bodyPr wrap="none" rtlCol="0">
            <a:spAutoFit/>
          </a:bodyPr>
          <a:lstStyle/>
          <a:p>
            <a:r>
              <a:rPr kumimoji="1" lang="en-US" altLang="ja-JP" dirty="0"/>
              <a:t>(2)</a:t>
            </a:r>
            <a:endParaRPr kumimoji="1" lang="ja-JP" altLang="en-US" dirty="0"/>
          </a:p>
        </p:txBody>
      </p:sp>
      <p:cxnSp>
        <p:nvCxnSpPr>
          <p:cNvPr id="26" name="直線コネクタ 25">
            <a:extLst>
              <a:ext uri="{FF2B5EF4-FFF2-40B4-BE49-F238E27FC236}">
                <a16:creationId xmlns:a16="http://schemas.microsoft.com/office/drawing/2014/main" id="{C5AD1BB1-8F06-3D6E-67EF-00D4D2D2CDD2}"/>
              </a:ext>
            </a:extLst>
          </p:cNvPr>
          <p:cNvCxnSpPr/>
          <p:nvPr/>
        </p:nvCxnSpPr>
        <p:spPr>
          <a:xfrm>
            <a:off x="6317673" y="2102819"/>
            <a:ext cx="1839191" cy="0"/>
          </a:xfrm>
          <a:prstGeom prst="line">
            <a:avLst/>
          </a:prstGeom>
          <a:ln w="38100">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8" name="直線矢印コネクタ 27">
            <a:extLst>
              <a:ext uri="{FF2B5EF4-FFF2-40B4-BE49-F238E27FC236}">
                <a16:creationId xmlns:a16="http://schemas.microsoft.com/office/drawing/2014/main" id="{48DB4A46-E4FE-BE94-6943-8C3F597AE2E8}"/>
              </a:ext>
            </a:extLst>
          </p:cNvPr>
          <p:cNvCxnSpPr>
            <a:cxnSpLocks/>
          </p:cNvCxnSpPr>
          <p:nvPr/>
        </p:nvCxnSpPr>
        <p:spPr>
          <a:xfrm>
            <a:off x="4083628" y="4121728"/>
            <a:ext cx="352029" cy="0"/>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30" name="テキスト ボックス 29">
            <a:extLst>
              <a:ext uri="{FF2B5EF4-FFF2-40B4-BE49-F238E27FC236}">
                <a16:creationId xmlns:a16="http://schemas.microsoft.com/office/drawing/2014/main" id="{72AC6222-1B8B-AB98-AC4F-90D94EAA51B3}"/>
              </a:ext>
            </a:extLst>
          </p:cNvPr>
          <p:cNvSpPr txBox="1"/>
          <p:nvPr/>
        </p:nvSpPr>
        <p:spPr>
          <a:xfrm>
            <a:off x="4400003" y="3860118"/>
            <a:ext cx="1515223" cy="523220"/>
          </a:xfrm>
          <a:prstGeom prst="rect">
            <a:avLst/>
          </a:prstGeom>
          <a:noFill/>
        </p:spPr>
        <p:txBody>
          <a:bodyPr wrap="none" rtlCol="0">
            <a:spAutoFit/>
          </a:bodyPr>
          <a:lstStyle/>
          <a:p>
            <a:r>
              <a:rPr kumimoji="1" lang="en-US" altLang="ja-JP" sz="1400" dirty="0">
                <a:solidFill>
                  <a:schemeClr val="accent2"/>
                </a:solidFill>
              </a:rPr>
              <a:t>Based on ILC</a:t>
            </a:r>
          </a:p>
          <a:p>
            <a:r>
              <a:rPr kumimoji="1" lang="en-US" altLang="ja-JP" sz="1400" dirty="0">
                <a:solidFill>
                  <a:schemeClr val="accent2"/>
                </a:solidFill>
              </a:rPr>
              <a:t>Technology (SCRF)</a:t>
            </a:r>
            <a:endParaRPr kumimoji="1" lang="ja-JP" altLang="en-US" sz="1400" dirty="0">
              <a:solidFill>
                <a:schemeClr val="accent2"/>
              </a:solidFill>
            </a:endParaRPr>
          </a:p>
        </p:txBody>
      </p:sp>
      <p:cxnSp>
        <p:nvCxnSpPr>
          <p:cNvPr id="32" name="直線コネクタ 31">
            <a:extLst>
              <a:ext uri="{FF2B5EF4-FFF2-40B4-BE49-F238E27FC236}">
                <a16:creationId xmlns:a16="http://schemas.microsoft.com/office/drawing/2014/main" id="{F52D121F-345B-0DE1-2EB0-D519F6297135}"/>
              </a:ext>
            </a:extLst>
          </p:cNvPr>
          <p:cNvCxnSpPr/>
          <p:nvPr/>
        </p:nvCxnSpPr>
        <p:spPr>
          <a:xfrm>
            <a:off x="6288232" y="3086492"/>
            <a:ext cx="1839191"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33" name="テキスト ボックス 32">
            <a:extLst>
              <a:ext uri="{FF2B5EF4-FFF2-40B4-BE49-F238E27FC236}">
                <a16:creationId xmlns:a16="http://schemas.microsoft.com/office/drawing/2014/main" id="{58AD4916-C06B-743B-AB9A-24E20D6EB595}"/>
              </a:ext>
            </a:extLst>
          </p:cNvPr>
          <p:cNvSpPr txBox="1"/>
          <p:nvPr/>
        </p:nvSpPr>
        <p:spPr>
          <a:xfrm>
            <a:off x="286452" y="5994410"/>
            <a:ext cx="4707680" cy="738664"/>
          </a:xfrm>
          <a:prstGeom prst="rect">
            <a:avLst/>
          </a:prstGeom>
          <a:noFill/>
          <a:ln>
            <a:solidFill>
              <a:srgbClr val="FF0000"/>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詳細は　</a:t>
            </a:r>
            <a:r>
              <a:rPr kumimoji="1" lang="en-US" altLang="ja-JP" sz="1400" dirty="0">
                <a:latin typeface="メイリオ" panose="020B0604030504040204" pitchFamily="50" charset="-128"/>
                <a:ea typeface="メイリオ" panose="020B0604030504040204" pitchFamily="50" charset="-128"/>
              </a:rPr>
              <a:t>8</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日 企画セッション②　</a:t>
            </a:r>
            <a:r>
              <a:rPr kumimoji="1" lang="en-US" altLang="ja-JP" sz="1400" dirty="0">
                <a:latin typeface="メイリオ" panose="020B0604030504040204" pitchFamily="50" charset="-128"/>
                <a:ea typeface="メイリオ" panose="020B0604030504040204" pitchFamily="50" charset="-128"/>
              </a:rPr>
              <a:t>WEKO06</a:t>
            </a:r>
          </a:p>
          <a:p>
            <a:r>
              <a:rPr kumimoji="1" lang="ja-JP" altLang="en-US" sz="1400" dirty="0">
                <a:latin typeface="メイリオ" panose="020B0604030504040204" pitchFamily="50" charset="-128"/>
                <a:ea typeface="メイリオ" panose="020B0604030504040204" pitchFamily="50" charset="-128"/>
              </a:rPr>
              <a:t>「電子陽電子ヒッグスファクトリー計画の物理と展望」</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末原 大幹</a:t>
            </a:r>
            <a:endParaRPr kumimoji="1" lang="en-US" altLang="ja-JP" sz="1400" dirty="0">
              <a:latin typeface="メイリオ" panose="020B0604030504040204" pitchFamily="50" charset="-128"/>
              <a:ea typeface="メイリオ" panose="020B0604030504040204" pitchFamily="50" charset="-128"/>
            </a:endParaRPr>
          </a:p>
        </p:txBody>
      </p:sp>
      <p:cxnSp>
        <p:nvCxnSpPr>
          <p:cNvPr id="34" name="直線コネクタ 33">
            <a:extLst>
              <a:ext uri="{FF2B5EF4-FFF2-40B4-BE49-F238E27FC236}">
                <a16:creationId xmlns:a16="http://schemas.microsoft.com/office/drawing/2014/main" id="{597339CE-C513-1A81-29FD-F40ADC3A32D0}"/>
              </a:ext>
            </a:extLst>
          </p:cNvPr>
          <p:cNvCxnSpPr>
            <a:cxnSpLocks/>
          </p:cNvCxnSpPr>
          <p:nvPr/>
        </p:nvCxnSpPr>
        <p:spPr>
          <a:xfrm>
            <a:off x="6854536" y="3952403"/>
            <a:ext cx="706582"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39" name="テキスト ボックス 38">
            <a:extLst>
              <a:ext uri="{FF2B5EF4-FFF2-40B4-BE49-F238E27FC236}">
                <a16:creationId xmlns:a16="http://schemas.microsoft.com/office/drawing/2014/main" id="{333C8125-739F-F0E8-F197-363AD70E9667}"/>
              </a:ext>
            </a:extLst>
          </p:cNvPr>
          <p:cNvSpPr txBox="1"/>
          <p:nvPr/>
        </p:nvSpPr>
        <p:spPr>
          <a:xfrm>
            <a:off x="5280584" y="5780802"/>
            <a:ext cx="3021806"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更に更に将来</a:t>
            </a:r>
            <a:r>
              <a:rPr kumimoji="1" lang="en-US" altLang="ja-JP" sz="1400" dirty="0">
                <a:latin typeface="メイリオ" panose="020B0604030504040204" pitchFamily="50" charset="-128"/>
                <a:ea typeface="メイリオ" panose="020B0604030504040204" pitchFamily="50" charset="-128"/>
              </a:rPr>
              <a:t>1x10</a:t>
            </a:r>
            <a:r>
              <a:rPr kumimoji="1" lang="en-US" altLang="ja-JP" sz="1400" baseline="30000" dirty="0">
                <a:latin typeface="メイリオ" panose="020B0604030504040204" pitchFamily="50" charset="-128"/>
                <a:ea typeface="メイリオ" panose="020B0604030504040204" pitchFamily="50" charset="-128"/>
              </a:rPr>
              <a:t>36</a:t>
            </a:r>
            <a:r>
              <a:rPr kumimoji="1" lang="en-US" altLang="ja-JP" sz="1400" dirty="0">
                <a:latin typeface="メイリオ" panose="020B0604030504040204" pitchFamily="50" charset="-128"/>
                <a:ea typeface="メイリオ" panose="020B0604030504040204" pitchFamily="50" charset="-128"/>
              </a:rPr>
              <a:t>cm</a:t>
            </a:r>
            <a:r>
              <a:rPr kumimoji="1" lang="en-US" altLang="ja-JP" sz="1400" baseline="30000" dirty="0">
                <a:latin typeface="メイリオ" panose="020B0604030504040204" pitchFamily="50" charset="-128"/>
                <a:ea typeface="メイリオ" panose="020B0604030504040204" pitchFamily="50" charset="-128"/>
              </a:rPr>
              <a:t>-2</a:t>
            </a:r>
            <a:r>
              <a:rPr kumimoji="1" lang="en-US" altLang="ja-JP" sz="1400" dirty="0">
                <a:latin typeface="メイリオ" panose="020B0604030504040204" pitchFamily="50" charset="-128"/>
                <a:ea typeface="メイリオ" panose="020B0604030504040204" pitchFamily="50" charset="-128"/>
              </a:rPr>
              <a:t>s</a:t>
            </a:r>
            <a:r>
              <a:rPr kumimoji="1" lang="en-US" altLang="ja-JP" sz="1400" baseline="300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以上の</a:t>
            </a:r>
            <a:r>
              <a:rPr kumimoji="1" lang="en-US" altLang="ja-JP" sz="1400" dirty="0">
                <a:latin typeface="メイリオ" panose="020B0604030504040204" pitchFamily="50" charset="-128"/>
                <a:ea typeface="メイリオ" panose="020B0604030504040204" pitchFamily="50" charset="-128"/>
              </a:rPr>
              <a:t>luminosity</a:t>
            </a:r>
            <a:r>
              <a:rPr kumimoji="1" lang="ja-JP" altLang="en-US" sz="1400" dirty="0">
                <a:latin typeface="メイリオ" panose="020B0604030504040204" pitchFamily="50" charset="-128"/>
                <a:ea typeface="メイリオ" panose="020B0604030504040204" pitchFamily="50" charset="-128"/>
              </a:rPr>
              <a:t>として超伝導</a:t>
            </a:r>
            <a:r>
              <a:rPr kumimoji="1" lang="en-US" altLang="ja-JP" sz="1400" dirty="0">
                <a:latin typeface="メイリオ" panose="020B0604030504040204" pitchFamily="50" charset="-128"/>
                <a:ea typeface="メイリオ" panose="020B0604030504040204" pitchFamily="50" charset="-128"/>
              </a:rPr>
              <a:t>ERL</a:t>
            </a:r>
            <a:r>
              <a:rPr kumimoji="1" lang="ja-JP" altLang="en-US" sz="1400" dirty="0">
                <a:latin typeface="メイリオ" panose="020B0604030504040204" pitchFamily="50" charset="-128"/>
                <a:ea typeface="メイリオ" panose="020B0604030504040204" pitchFamily="50" charset="-128"/>
              </a:rPr>
              <a:t>技術を用いた</a:t>
            </a:r>
            <a:r>
              <a:rPr kumimoji="1" lang="en-US" altLang="ja-JP" sz="1400" dirty="0">
                <a:latin typeface="メイリオ" panose="020B0604030504040204" pitchFamily="50" charset="-128"/>
                <a:ea typeface="メイリオ" panose="020B0604030504040204" pitchFamily="50" charset="-128"/>
              </a:rPr>
              <a:t>LC</a:t>
            </a:r>
            <a:r>
              <a:rPr kumimoji="1" lang="ja-JP" altLang="en-US" sz="1400" dirty="0">
                <a:latin typeface="メイリオ" panose="020B0604030504040204" pitchFamily="50" charset="-128"/>
                <a:ea typeface="メイリオ" panose="020B0604030504040204" pitchFamily="50" charset="-128"/>
              </a:rPr>
              <a:t>も提案されている。</a:t>
            </a:r>
            <a:endParaRPr kumimoji="1" lang="en-US" altLang="ja-JP" sz="1400" dirty="0">
              <a:latin typeface="メイリオ" panose="020B0604030504040204" pitchFamily="50" charset="-128"/>
              <a:ea typeface="メイリオ" panose="020B0604030504040204" pitchFamily="50" charset="-128"/>
            </a:endParaRPr>
          </a:p>
        </p:txBody>
      </p:sp>
      <p:cxnSp>
        <p:nvCxnSpPr>
          <p:cNvPr id="40" name="直線矢印コネクタ 39">
            <a:extLst>
              <a:ext uri="{FF2B5EF4-FFF2-40B4-BE49-F238E27FC236}">
                <a16:creationId xmlns:a16="http://schemas.microsoft.com/office/drawing/2014/main" id="{2EFBE596-BDC8-8661-76D9-15995D049A91}"/>
              </a:ext>
            </a:extLst>
          </p:cNvPr>
          <p:cNvCxnSpPr>
            <a:cxnSpLocks/>
            <a:endCxn id="39" idx="0"/>
          </p:cNvCxnSpPr>
          <p:nvPr/>
        </p:nvCxnSpPr>
        <p:spPr>
          <a:xfrm flipH="1">
            <a:off x="6791487" y="3952403"/>
            <a:ext cx="408958" cy="1828399"/>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4" name="テキスト ボックス 43">
            <a:extLst>
              <a:ext uri="{FF2B5EF4-FFF2-40B4-BE49-F238E27FC236}">
                <a16:creationId xmlns:a16="http://schemas.microsoft.com/office/drawing/2014/main" id="{3DF6A369-9CC9-3F9A-6A37-868491EBE3F7}"/>
              </a:ext>
            </a:extLst>
          </p:cNvPr>
          <p:cNvSpPr txBox="1"/>
          <p:nvPr/>
        </p:nvSpPr>
        <p:spPr>
          <a:xfrm>
            <a:off x="6210001" y="1499707"/>
            <a:ext cx="2062488" cy="369332"/>
          </a:xfrm>
          <a:prstGeom prst="rect">
            <a:avLst/>
          </a:prstGeom>
          <a:noFill/>
        </p:spPr>
        <p:txBody>
          <a:bodyPr wrap="none" rtlCol="0">
            <a:spAutoFit/>
          </a:bodyPr>
          <a:lstStyle/>
          <a:p>
            <a:r>
              <a:rPr kumimoji="1" lang="en-US" altLang="ja-JP" dirty="0">
                <a:solidFill>
                  <a:srgbClr val="FF0000"/>
                </a:solidFill>
              </a:rPr>
              <a:t>Baseline technology</a:t>
            </a:r>
            <a:endParaRPr kumimoji="1" lang="ja-JP" altLang="en-US" dirty="0">
              <a:solidFill>
                <a:srgbClr val="FF0000"/>
              </a:solidFill>
            </a:endParaRPr>
          </a:p>
        </p:txBody>
      </p:sp>
      <p:cxnSp>
        <p:nvCxnSpPr>
          <p:cNvPr id="45" name="直線矢印コネクタ 44">
            <a:extLst>
              <a:ext uri="{FF2B5EF4-FFF2-40B4-BE49-F238E27FC236}">
                <a16:creationId xmlns:a16="http://schemas.microsoft.com/office/drawing/2014/main" id="{C1EBCBAB-DE2B-D4AC-AD9D-1674AA12081F}"/>
              </a:ext>
            </a:extLst>
          </p:cNvPr>
          <p:cNvCxnSpPr>
            <a:cxnSpLocks/>
          </p:cNvCxnSpPr>
          <p:nvPr/>
        </p:nvCxnSpPr>
        <p:spPr>
          <a:xfrm>
            <a:off x="8194750" y="3181650"/>
            <a:ext cx="225684" cy="1930836"/>
          </a:xfrm>
          <a:prstGeom prst="straightConnector1">
            <a:avLst/>
          </a:prstGeom>
          <a:ln>
            <a:solidFill>
              <a:schemeClr val="tx1"/>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51" name="テキスト ボックス 50">
            <a:extLst>
              <a:ext uri="{FF2B5EF4-FFF2-40B4-BE49-F238E27FC236}">
                <a16:creationId xmlns:a16="http://schemas.microsoft.com/office/drawing/2014/main" id="{9F16E1D6-DCBB-B8DD-5F90-FD44FF657182}"/>
              </a:ext>
            </a:extLst>
          </p:cNvPr>
          <p:cNvSpPr txBox="1"/>
          <p:nvPr/>
        </p:nvSpPr>
        <p:spPr>
          <a:xfrm>
            <a:off x="5280584" y="6498285"/>
            <a:ext cx="4016111" cy="400110"/>
          </a:xfrm>
          <a:prstGeom prst="rect">
            <a:avLst/>
          </a:prstGeom>
          <a:noFill/>
        </p:spPr>
        <p:txBody>
          <a:bodyPr wrap="square">
            <a:spAutoFit/>
          </a:bodyPr>
          <a:lstStyle/>
          <a:p>
            <a:r>
              <a:rPr kumimoji="1" lang="en-US" altLang="ja-JP" sz="1000" dirty="0">
                <a:latin typeface="メイリオ" panose="020B0604030504040204" pitchFamily="50" charset="-128"/>
                <a:ea typeface="メイリオ" panose="020B0604030504040204" pitchFamily="50" charset="-128"/>
              </a:rPr>
              <a:t>Future </a:t>
            </a:r>
            <a:r>
              <a:rPr kumimoji="1" lang="en-US" altLang="ja-JP" sz="1000" dirty="0" err="1">
                <a:latin typeface="メイリオ" panose="020B0604030504040204" pitchFamily="50" charset="-128"/>
                <a:ea typeface="メイリオ" panose="020B0604030504040204" pitchFamily="50" charset="-128"/>
              </a:rPr>
              <a:t>e+e</a:t>
            </a:r>
            <a:r>
              <a:rPr kumimoji="1" lang="en-US" altLang="ja-JP" sz="1000" dirty="0">
                <a:latin typeface="メイリオ" panose="020B0604030504040204" pitchFamily="50" charset="-128"/>
                <a:ea typeface="メイリオ" panose="020B0604030504040204" pitchFamily="50" charset="-128"/>
              </a:rPr>
              <a:t>- colliders using recycling Energy-Recovery Linacs</a:t>
            </a:r>
          </a:p>
          <a:p>
            <a:r>
              <a:rPr kumimoji="1" lang="en-US" altLang="ja-JP" sz="1000" dirty="0">
                <a:latin typeface="メイリオ" panose="020B0604030504040204" pitchFamily="50" charset="-128"/>
                <a:ea typeface="メイリオ" panose="020B0604030504040204" pitchFamily="50" charset="-128"/>
              </a:rPr>
              <a:t>- Vladimir Litvinenko, MOCD2 (IPAC25)</a:t>
            </a:r>
            <a:endParaRPr kumimoji="1" lang="ja-JP" altLang="en-US" sz="1000" dirty="0">
              <a:latin typeface="メイリオ" panose="020B0604030504040204" pitchFamily="50" charset="-128"/>
              <a:ea typeface="メイリオ" panose="020B0604030504040204" pitchFamily="50" charset="-128"/>
            </a:endParaRPr>
          </a:p>
        </p:txBody>
      </p:sp>
      <p:sp>
        <p:nvSpPr>
          <p:cNvPr id="2" name="フッター プレースホルダー 1">
            <a:extLst>
              <a:ext uri="{FF2B5EF4-FFF2-40B4-BE49-F238E27FC236}">
                <a16:creationId xmlns:a16="http://schemas.microsoft.com/office/drawing/2014/main" id="{1720772F-7700-B9E0-3429-4CA0345CA8A4}"/>
              </a:ext>
            </a:extLst>
          </p:cNvPr>
          <p:cNvSpPr>
            <a:spLocks noGrp="1"/>
          </p:cNvSpPr>
          <p:nvPr>
            <p:ph type="ftr" sz="quarter" idx="3"/>
          </p:nvPr>
        </p:nvSpPr>
        <p:spPr>
          <a:xfrm>
            <a:off x="8127423" y="6564155"/>
            <a:ext cx="4693920" cy="365125"/>
          </a:xfrm>
        </p:spPr>
        <p:txBody>
          <a:bodyPr/>
          <a:lstStyle/>
          <a:p>
            <a:pPr algn="ctr"/>
            <a:r>
              <a:rPr lang="ja-JP" altLang="en-US" dirty="0"/>
              <a:t>筑波大学　</a:t>
            </a:r>
            <a:r>
              <a:rPr lang="en-US" altLang="ja-JP" dirty="0"/>
              <a:t>ILC</a:t>
            </a:r>
            <a:r>
              <a:rPr lang="ja-JP" altLang="en-US" dirty="0"/>
              <a:t>セミナー </a:t>
            </a:r>
            <a:r>
              <a:rPr lang="en-US" altLang="ja-JP" dirty="0"/>
              <a:t>(2025.Oct.9)</a:t>
            </a:r>
            <a:endParaRPr lang="en-US" dirty="0"/>
          </a:p>
        </p:txBody>
      </p:sp>
      <p:sp>
        <p:nvSpPr>
          <p:cNvPr id="6" name="スライド番号プレースホルダー 5">
            <a:extLst>
              <a:ext uri="{FF2B5EF4-FFF2-40B4-BE49-F238E27FC236}">
                <a16:creationId xmlns:a16="http://schemas.microsoft.com/office/drawing/2014/main" id="{6A32DD0E-BCE8-B00A-5C25-2B27FDBCB1B7}"/>
              </a:ext>
            </a:extLst>
          </p:cNvPr>
          <p:cNvSpPr>
            <a:spLocks noGrp="1"/>
          </p:cNvSpPr>
          <p:nvPr>
            <p:ph type="sldNum" sz="quarter" idx="4"/>
          </p:nvPr>
        </p:nvSpPr>
        <p:spPr/>
        <p:txBody>
          <a:bodyPr/>
          <a:lstStyle/>
          <a:p>
            <a:pPr algn="r"/>
            <a:fld id="{48F63A3B-78C7-47BE-AE5E-E10140E04643}" type="slidenum">
              <a:rPr lang="en-US" smtClean="0"/>
              <a:pPr algn="r"/>
              <a:t>31</a:t>
            </a:fld>
            <a:endParaRPr lang="en-US" dirty="0"/>
          </a:p>
        </p:txBody>
      </p:sp>
    </p:spTree>
    <p:extLst>
      <p:ext uri="{BB962C8B-B14F-4D97-AF65-F5344CB8AC3E}">
        <p14:creationId xmlns:p14="http://schemas.microsoft.com/office/powerpoint/2010/main" val="7846936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3E580-E8EB-59E7-B518-302B7EA562D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8C40289-B82E-2EF4-9BB7-651BC10C0AC1}"/>
              </a:ext>
            </a:extLst>
          </p:cNvPr>
          <p:cNvSpPr>
            <a:spLocks noGrp="1"/>
          </p:cNvSpPr>
          <p:nvPr>
            <p:ph type="title"/>
          </p:nvPr>
        </p:nvSpPr>
        <p:spPr>
          <a:xfrm>
            <a:off x="345607" y="136920"/>
            <a:ext cx="8829301" cy="578353"/>
          </a:xfrm>
          <a:solidFill>
            <a:schemeClr val="bg1"/>
          </a:solidFill>
        </p:spPr>
        <p:txBody>
          <a:bodyPr>
            <a:noAutofit/>
          </a:bodyPr>
          <a:lstStyle/>
          <a:p>
            <a:r>
              <a:rPr kumimoji="1" lang="en-US" altLang="ja-JP" sz="2400" dirty="0">
                <a:solidFill>
                  <a:schemeClr val="tx1"/>
                </a:solidFill>
                <a:latin typeface="Arial" panose="020B0604020202020204" pitchFamily="34" charset="0"/>
                <a:ea typeface="メイリオ" panose="020B0604030504040204" pitchFamily="50" charset="-128"/>
                <a:cs typeface="Arial" panose="020B0604020202020204" pitchFamily="34" charset="0"/>
              </a:rPr>
              <a:t>The latest superconducting RF (SRF) technology (Nb</a:t>
            </a:r>
            <a:r>
              <a:rPr kumimoji="1" lang="en-US" altLang="ja-JP" sz="2400" baseline="-25000" dirty="0">
                <a:solidFill>
                  <a:schemeClr val="tx1"/>
                </a:solidFill>
                <a:latin typeface="Arial" panose="020B0604020202020204" pitchFamily="34" charset="0"/>
                <a:ea typeface="メイリオ" panose="020B0604030504040204" pitchFamily="50" charset="-128"/>
                <a:cs typeface="Arial" panose="020B0604020202020204" pitchFamily="34" charset="0"/>
              </a:rPr>
              <a:t>3</a:t>
            </a:r>
            <a:r>
              <a:rPr kumimoji="1" lang="en-US" altLang="ja-JP" sz="2400" dirty="0">
                <a:solidFill>
                  <a:schemeClr val="tx1"/>
                </a:solidFill>
                <a:latin typeface="Arial" panose="020B0604020202020204" pitchFamily="34" charset="0"/>
                <a:ea typeface="メイリオ" panose="020B0604030504040204" pitchFamily="50" charset="-128"/>
                <a:cs typeface="Arial" panose="020B0604020202020204" pitchFamily="34" charset="0"/>
              </a:rPr>
              <a:t>Sn cavity) </a:t>
            </a:r>
            <a:endParaRPr kumimoji="1" lang="ja-JP" altLang="en-US" sz="2400" dirty="0">
              <a:solidFill>
                <a:schemeClr val="tx1"/>
              </a:solidFill>
              <a:latin typeface="Arial" panose="020B0604020202020204" pitchFamily="34" charset="0"/>
              <a:ea typeface="メイリオ" panose="020B0604030504040204" pitchFamily="50" charset="-128"/>
              <a:cs typeface="Arial" panose="020B0604020202020204" pitchFamily="34" charset="0"/>
            </a:endParaRPr>
          </a:p>
        </p:txBody>
      </p:sp>
      <p:pic>
        <p:nvPicPr>
          <p:cNvPr id="9" name="図 8">
            <a:extLst>
              <a:ext uri="{FF2B5EF4-FFF2-40B4-BE49-F238E27FC236}">
                <a16:creationId xmlns:a16="http://schemas.microsoft.com/office/drawing/2014/main" id="{BDAF1943-7F3F-E98E-05C6-8D8FEBC15B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903" y="935698"/>
            <a:ext cx="2645664" cy="1865376"/>
          </a:xfrm>
          <a:prstGeom prst="rect">
            <a:avLst/>
          </a:prstGeom>
        </p:spPr>
      </p:pic>
      <p:sp>
        <p:nvSpPr>
          <p:cNvPr id="10" name="テキスト ボックス 9">
            <a:extLst>
              <a:ext uri="{FF2B5EF4-FFF2-40B4-BE49-F238E27FC236}">
                <a16:creationId xmlns:a16="http://schemas.microsoft.com/office/drawing/2014/main" id="{8095EF17-9D17-C6B4-67D1-4E56314D3C96}"/>
              </a:ext>
            </a:extLst>
          </p:cNvPr>
          <p:cNvSpPr txBox="1"/>
          <p:nvPr/>
        </p:nvSpPr>
        <p:spPr>
          <a:xfrm>
            <a:off x="2389945" y="2336940"/>
            <a:ext cx="1232132"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Nb cavity</a:t>
            </a:r>
            <a:endParaRPr kumimoji="1" lang="ja-JP" altLang="en-US" dirty="0">
              <a:latin typeface="メイリオ" panose="020B0604030504040204" pitchFamily="50" charset="-128"/>
              <a:ea typeface="メイリオ" panose="020B0604030504040204" pitchFamily="50" charset="-128"/>
            </a:endParaRPr>
          </a:p>
        </p:txBody>
      </p:sp>
      <p:pic>
        <p:nvPicPr>
          <p:cNvPr id="16" name="図 15">
            <a:extLst>
              <a:ext uri="{FF2B5EF4-FFF2-40B4-BE49-F238E27FC236}">
                <a16:creationId xmlns:a16="http://schemas.microsoft.com/office/drawing/2014/main" id="{7FB2362F-25F9-0E50-DA21-33767F731380}"/>
              </a:ext>
            </a:extLst>
          </p:cNvPr>
          <p:cNvPicPr>
            <a:picLocks noChangeAspect="1"/>
          </p:cNvPicPr>
          <p:nvPr/>
        </p:nvPicPr>
        <p:blipFill>
          <a:blip r:embed="rId3"/>
          <a:stretch>
            <a:fillRect/>
          </a:stretch>
        </p:blipFill>
        <p:spPr>
          <a:xfrm>
            <a:off x="4061031" y="1347662"/>
            <a:ext cx="1356163" cy="1088500"/>
          </a:xfrm>
          <a:prstGeom prst="rect">
            <a:avLst/>
          </a:prstGeom>
        </p:spPr>
      </p:pic>
      <p:sp>
        <p:nvSpPr>
          <p:cNvPr id="17" name="テキスト ボックス 16">
            <a:extLst>
              <a:ext uri="{FF2B5EF4-FFF2-40B4-BE49-F238E27FC236}">
                <a16:creationId xmlns:a16="http://schemas.microsoft.com/office/drawing/2014/main" id="{EE3C5AB6-3C08-DCE6-2AE0-6FD4D21659E1}"/>
              </a:ext>
            </a:extLst>
          </p:cNvPr>
          <p:cNvSpPr txBox="1"/>
          <p:nvPr/>
        </p:nvSpPr>
        <p:spPr>
          <a:xfrm>
            <a:off x="3542127" y="705203"/>
            <a:ext cx="5107745"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rPr>
              <a:t>Nb</a:t>
            </a:r>
            <a:r>
              <a:rPr lang="en-US" altLang="ja-JP" baseline="-25000" dirty="0">
                <a:latin typeface="メイリオ" panose="020B0604030504040204" pitchFamily="50" charset="-128"/>
                <a:ea typeface="メイリオ" panose="020B0604030504040204" pitchFamily="50" charset="-128"/>
              </a:rPr>
              <a:t>3</a:t>
            </a:r>
            <a:r>
              <a:rPr lang="en-US" altLang="ja-JP" dirty="0">
                <a:latin typeface="メイリオ" panose="020B0604030504040204" pitchFamily="50" charset="-128"/>
                <a:ea typeface="メイリオ" panose="020B0604030504040204" pitchFamily="50" charset="-128"/>
              </a:rPr>
              <a:t>Sn cavity (coating by Vaper deposition)</a:t>
            </a:r>
            <a:endParaRPr kumimoji="1" lang="ja-JP" altLang="en-US" dirty="0">
              <a:latin typeface="メイリオ" panose="020B0604030504040204" pitchFamily="50" charset="-128"/>
              <a:ea typeface="メイリオ" panose="020B0604030504040204" pitchFamily="50" charset="-128"/>
            </a:endParaRPr>
          </a:p>
        </p:txBody>
      </p:sp>
      <p:sp>
        <p:nvSpPr>
          <p:cNvPr id="18" name="矢印: 右 17">
            <a:extLst>
              <a:ext uri="{FF2B5EF4-FFF2-40B4-BE49-F238E27FC236}">
                <a16:creationId xmlns:a16="http://schemas.microsoft.com/office/drawing/2014/main" id="{3E08A37F-B28A-A995-543E-080C9650E791}"/>
              </a:ext>
            </a:extLst>
          </p:cNvPr>
          <p:cNvSpPr/>
          <p:nvPr/>
        </p:nvSpPr>
        <p:spPr>
          <a:xfrm>
            <a:off x="3405691" y="1691964"/>
            <a:ext cx="295299" cy="291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26" name="図 25">
            <a:extLst>
              <a:ext uri="{FF2B5EF4-FFF2-40B4-BE49-F238E27FC236}">
                <a16:creationId xmlns:a16="http://schemas.microsoft.com/office/drawing/2014/main" id="{F69A77A7-62AF-D14B-69E2-28E0BA078335}"/>
              </a:ext>
            </a:extLst>
          </p:cNvPr>
          <p:cNvPicPr>
            <a:picLocks noChangeAspect="1"/>
          </p:cNvPicPr>
          <p:nvPr/>
        </p:nvPicPr>
        <p:blipFill>
          <a:blip r:embed="rId4"/>
          <a:stretch>
            <a:fillRect/>
          </a:stretch>
        </p:blipFill>
        <p:spPr>
          <a:xfrm>
            <a:off x="5488349" y="944469"/>
            <a:ext cx="2382438" cy="1917051"/>
          </a:xfrm>
          <a:prstGeom prst="rect">
            <a:avLst/>
          </a:prstGeom>
        </p:spPr>
      </p:pic>
      <p:pic>
        <p:nvPicPr>
          <p:cNvPr id="21" name="Picture 5">
            <a:extLst>
              <a:ext uri="{FF2B5EF4-FFF2-40B4-BE49-F238E27FC236}">
                <a16:creationId xmlns:a16="http://schemas.microsoft.com/office/drawing/2014/main" id="{2619D18A-43E7-70FB-DD16-025118815F35}"/>
              </a:ext>
            </a:extLst>
          </p:cNvPr>
          <p:cNvPicPr>
            <a:picLocks noChangeAspect="1"/>
          </p:cNvPicPr>
          <p:nvPr/>
        </p:nvPicPr>
        <p:blipFill>
          <a:blip r:embed="rId5"/>
          <a:stretch>
            <a:fillRect/>
          </a:stretch>
        </p:blipFill>
        <p:spPr>
          <a:xfrm>
            <a:off x="7874955" y="3653614"/>
            <a:ext cx="3893641" cy="3029059"/>
          </a:xfrm>
          <a:prstGeom prst="rect">
            <a:avLst/>
          </a:prstGeom>
        </p:spPr>
      </p:pic>
      <p:sp>
        <p:nvSpPr>
          <p:cNvPr id="34" name="テキスト ボックス 33">
            <a:extLst>
              <a:ext uri="{FF2B5EF4-FFF2-40B4-BE49-F238E27FC236}">
                <a16:creationId xmlns:a16="http://schemas.microsoft.com/office/drawing/2014/main" id="{D154BB21-F608-D8D1-05AB-D847D854FF5C}"/>
              </a:ext>
            </a:extLst>
          </p:cNvPr>
          <p:cNvSpPr txBox="1"/>
          <p:nvPr/>
        </p:nvSpPr>
        <p:spPr>
          <a:xfrm>
            <a:off x="8066774" y="6595712"/>
            <a:ext cx="4096895" cy="307777"/>
          </a:xfrm>
          <a:prstGeom prst="rect">
            <a:avLst/>
          </a:prstGeom>
          <a:noFill/>
        </p:spPr>
        <p:txBody>
          <a:bodyPr wrap="square">
            <a:spAutoFit/>
          </a:bodyPr>
          <a:lstStyle/>
          <a:p>
            <a:r>
              <a:rPr lang="fr-FR" altLang="ja-JP" sz="1400" i="1" dirty="0"/>
              <a:t>S Posen et al 2021 Supercond. Sci. Technol. 34 025007</a:t>
            </a:r>
            <a:endParaRPr lang="ja-JP" altLang="en-US" sz="1400" i="1" dirty="0"/>
          </a:p>
        </p:txBody>
      </p:sp>
      <p:pic>
        <p:nvPicPr>
          <p:cNvPr id="4" name="図 3">
            <a:extLst>
              <a:ext uri="{FF2B5EF4-FFF2-40B4-BE49-F238E27FC236}">
                <a16:creationId xmlns:a16="http://schemas.microsoft.com/office/drawing/2014/main" id="{10B9CA62-B5D1-07CB-25BD-411819D4EA85}"/>
              </a:ext>
            </a:extLst>
          </p:cNvPr>
          <p:cNvPicPr>
            <a:picLocks noChangeAspect="1"/>
          </p:cNvPicPr>
          <p:nvPr/>
        </p:nvPicPr>
        <p:blipFill>
          <a:blip r:embed="rId6"/>
          <a:stretch>
            <a:fillRect/>
          </a:stretch>
        </p:blipFill>
        <p:spPr>
          <a:xfrm>
            <a:off x="4777452" y="3467504"/>
            <a:ext cx="3397429" cy="2579527"/>
          </a:xfrm>
          <a:prstGeom prst="rect">
            <a:avLst/>
          </a:prstGeom>
        </p:spPr>
      </p:pic>
      <p:sp>
        <p:nvSpPr>
          <p:cNvPr id="6" name="テキスト ボックス 5">
            <a:extLst>
              <a:ext uri="{FF2B5EF4-FFF2-40B4-BE49-F238E27FC236}">
                <a16:creationId xmlns:a16="http://schemas.microsoft.com/office/drawing/2014/main" id="{9FD52BBB-C987-20CA-9BDE-E77CABCBC3B4}"/>
              </a:ext>
            </a:extLst>
          </p:cNvPr>
          <p:cNvSpPr txBox="1"/>
          <p:nvPr/>
        </p:nvSpPr>
        <p:spPr>
          <a:xfrm>
            <a:off x="4965807" y="6440102"/>
            <a:ext cx="3591916" cy="461665"/>
          </a:xfrm>
          <a:prstGeom prst="rect">
            <a:avLst/>
          </a:prstGeom>
          <a:solidFill>
            <a:schemeClr val="bg1"/>
          </a:solidFill>
        </p:spPr>
        <p:txBody>
          <a:bodyPr wrap="square">
            <a:spAutoFit/>
          </a:bodyPr>
          <a:lstStyle/>
          <a:p>
            <a:r>
              <a:rPr lang="en-US" altLang="ja-JP" sz="1200" i="1" dirty="0">
                <a:effectLst/>
                <a:latin typeface="Century" panose="02040604050505020304" pitchFamily="18" charset="0"/>
                <a:ea typeface="ＭＳ 明朝" panose="02020609040205080304" pitchFamily="17" charset="-128"/>
                <a:cs typeface="Times New Roman" panose="02020603050405020304" pitchFamily="18" charset="0"/>
              </a:rPr>
              <a:t>S. Posen and D. L. Hall. Superconductor Science and Technology, 30(3):033004, 2017</a:t>
            </a:r>
            <a:endParaRPr lang="ja-JP" altLang="en-US" sz="1200" i="1" dirty="0"/>
          </a:p>
        </p:txBody>
      </p:sp>
      <p:sp>
        <p:nvSpPr>
          <p:cNvPr id="12" name="テキスト ボックス 11">
            <a:extLst>
              <a:ext uri="{FF2B5EF4-FFF2-40B4-BE49-F238E27FC236}">
                <a16:creationId xmlns:a16="http://schemas.microsoft.com/office/drawing/2014/main" id="{C84C6A16-5B4F-2F45-D2E7-10255CCC8C5E}"/>
              </a:ext>
            </a:extLst>
          </p:cNvPr>
          <p:cNvSpPr txBox="1"/>
          <p:nvPr/>
        </p:nvSpPr>
        <p:spPr>
          <a:xfrm>
            <a:off x="193526" y="2916092"/>
            <a:ext cx="4046692" cy="584775"/>
          </a:xfrm>
          <a:prstGeom prst="rect">
            <a:avLst/>
          </a:prstGeom>
          <a:noFill/>
        </p:spPr>
        <p:txBody>
          <a:bodyPr wrap="square" rtlCol="0">
            <a:spAutoFit/>
          </a:bodyPr>
          <a:lstStyle/>
          <a:p>
            <a:r>
              <a:rPr kumimoji="1" lang="en-US" altLang="ja-JP" sz="1600" dirty="0">
                <a:latin typeface="Arial" panose="020B0604020202020204" pitchFamily="34" charset="0"/>
                <a:ea typeface="メイリオ" panose="020B0604030504040204" pitchFamily="50" charset="-128"/>
                <a:cs typeface="Arial" panose="020B0604020202020204" pitchFamily="34" charset="0"/>
              </a:rPr>
              <a:t>Reduce heat load lower than </a:t>
            </a:r>
            <a:r>
              <a:rPr kumimoji="1" lang="en-US" altLang="ja-JP" sz="1600" dirty="0">
                <a:solidFill>
                  <a:srgbClr val="FF0000"/>
                </a:solidFill>
                <a:latin typeface="Arial" panose="020B0604020202020204" pitchFamily="34" charset="0"/>
                <a:ea typeface="メイリオ" panose="020B0604030504040204" pitchFamily="50" charset="-128"/>
                <a:cs typeface="Arial" panose="020B0604020202020204" pitchFamily="34" charset="0"/>
              </a:rPr>
              <a:t>1/5.</a:t>
            </a:r>
            <a:r>
              <a:rPr lang="en-US" altLang="ja-JP" sz="1600" dirty="0">
                <a:latin typeface="Arial" panose="020B0604020202020204" pitchFamily="34" charset="0"/>
                <a:ea typeface="メイリオ" panose="020B0604030504040204" pitchFamily="50" charset="-128"/>
                <a:cs typeface="Arial" panose="020B0604020202020204" pitchFamily="34" charset="0"/>
                <a:sym typeface="Wingdings" panose="05000000000000000000" pitchFamily="2" charset="2"/>
              </a:rPr>
              <a:t> Can </a:t>
            </a:r>
            <a:r>
              <a:rPr lang="en-US" altLang="ja-JP" sz="1600" b="1" dirty="0">
                <a:solidFill>
                  <a:srgbClr val="FF0000"/>
                </a:solidFill>
                <a:latin typeface="Arial" panose="020B0604020202020204" pitchFamily="34" charset="0"/>
                <a:ea typeface="メイリオ" panose="020B0604030504040204" pitchFamily="50" charset="-128"/>
                <a:cs typeface="Arial" panose="020B0604020202020204" pitchFamily="34" charset="0"/>
                <a:sym typeface="Wingdings" panose="05000000000000000000" pitchFamily="2" charset="2"/>
              </a:rPr>
              <a:t>conduction cooling </a:t>
            </a:r>
            <a:r>
              <a:rPr lang="en-US" altLang="ja-JP" sz="1600" dirty="0">
                <a:latin typeface="Arial" panose="020B0604020202020204" pitchFamily="34" charset="0"/>
                <a:ea typeface="メイリオ" panose="020B0604030504040204" pitchFamily="50" charset="-128"/>
                <a:cs typeface="Arial" panose="020B0604020202020204" pitchFamily="34" charset="0"/>
                <a:sym typeface="Wingdings" panose="05000000000000000000" pitchFamily="2" charset="2"/>
              </a:rPr>
              <a:t>by small refrigerator. </a:t>
            </a:r>
            <a:endParaRPr kumimoji="1" lang="ja-JP" altLang="en-US" sz="1600" dirty="0">
              <a:latin typeface="Arial" panose="020B0604020202020204" pitchFamily="34" charset="0"/>
              <a:ea typeface="メイリオ" panose="020B0604030504040204" pitchFamily="50" charset="-128"/>
              <a:cs typeface="Arial" panose="020B0604020202020204" pitchFamily="34" charset="0"/>
            </a:endParaRPr>
          </a:p>
        </p:txBody>
      </p:sp>
      <p:grpSp>
        <p:nvGrpSpPr>
          <p:cNvPr id="22" name="グループ化 21">
            <a:extLst>
              <a:ext uri="{FF2B5EF4-FFF2-40B4-BE49-F238E27FC236}">
                <a16:creationId xmlns:a16="http://schemas.microsoft.com/office/drawing/2014/main" id="{EDCE1C92-7BC4-EDEF-AD1A-7825341FF367}"/>
              </a:ext>
            </a:extLst>
          </p:cNvPr>
          <p:cNvGrpSpPr/>
          <p:nvPr/>
        </p:nvGrpSpPr>
        <p:grpSpPr>
          <a:xfrm>
            <a:off x="7941942" y="888824"/>
            <a:ext cx="4347561" cy="2678115"/>
            <a:chOff x="7941942" y="888824"/>
            <a:chExt cx="4347561" cy="2678115"/>
          </a:xfrm>
        </p:grpSpPr>
        <p:grpSp>
          <p:nvGrpSpPr>
            <p:cNvPr id="14" name="グループ化 13">
              <a:extLst>
                <a:ext uri="{FF2B5EF4-FFF2-40B4-BE49-F238E27FC236}">
                  <a16:creationId xmlns:a16="http://schemas.microsoft.com/office/drawing/2014/main" id="{5BBC6485-009B-2EA7-EEAA-748DC46F7359}"/>
                </a:ext>
              </a:extLst>
            </p:cNvPr>
            <p:cNvGrpSpPr/>
            <p:nvPr/>
          </p:nvGrpSpPr>
          <p:grpSpPr>
            <a:xfrm>
              <a:off x="8090340" y="888824"/>
              <a:ext cx="4199163" cy="2678115"/>
              <a:chOff x="8090340" y="888824"/>
              <a:chExt cx="4199163" cy="2678115"/>
            </a:xfrm>
          </p:grpSpPr>
          <p:sp>
            <p:nvSpPr>
              <p:cNvPr id="3" name="テキスト ボックス 2">
                <a:extLst>
                  <a:ext uri="{FF2B5EF4-FFF2-40B4-BE49-F238E27FC236}">
                    <a16:creationId xmlns:a16="http://schemas.microsoft.com/office/drawing/2014/main" id="{ABCBD7C2-DE24-D5FA-33F2-F0C3580858A6}"/>
                  </a:ext>
                </a:extLst>
              </p:cNvPr>
              <p:cNvSpPr txBox="1"/>
              <p:nvPr/>
            </p:nvSpPr>
            <p:spPr>
              <a:xfrm>
                <a:off x="8090340" y="3043719"/>
                <a:ext cx="4199163" cy="523220"/>
              </a:xfrm>
              <a:prstGeom prst="rect">
                <a:avLst/>
              </a:prstGeom>
              <a:noFill/>
            </p:spPr>
            <p:txBody>
              <a:bodyPr wrap="none" rtlCol="0">
                <a:spAutoFit/>
              </a:bodyPr>
              <a:lstStyle/>
              <a:p>
                <a:r>
                  <a:rPr kumimoji="1" lang="en-US" altLang="ja-JP" sz="1400" dirty="0">
                    <a:latin typeface="メイリオ" panose="020B0604030504040204" pitchFamily="50" charset="-128"/>
                    <a:ea typeface="メイリオ" panose="020B0604030504040204" pitchFamily="50" charset="-128"/>
                  </a:rPr>
                  <a:t>Nb</a:t>
                </a:r>
                <a:r>
                  <a:rPr kumimoji="1" lang="en-US" altLang="ja-JP" sz="1400" baseline="-25000" dirty="0">
                    <a:latin typeface="メイリオ" panose="020B0604030504040204" pitchFamily="50" charset="-128"/>
                    <a:ea typeface="メイリオ" panose="020B0604030504040204" pitchFamily="50" charset="-128"/>
                  </a:rPr>
                  <a:t>3</a:t>
                </a:r>
                <a:r>
                  <a:rPr kumimoji="1" lang="en-US" altLang="ja-JP" sz="1400" dirty="0">
                    <a:latin typeface="メイリオ" panose="020B0604030504040204" pitchFamily="50" charset="-128"/>
                    <a:ea typeface="メイリオ" panose="020B0604030504040204" pitchFamily="50" charset="-128"/>
                  </a:rPr>
                  <a:t>Sn cavity will be </a:t>
                </a:r>
                <a:r>
                  <a:rPr kumimoji="1" lang="en-US" altLang="ja-JP" sz="1400" b="1" dirty="0">
                    <a:solidFill>
                      <a:srgbClr val="FF0000"/>
                    </a:solidFill>
                    <a:latin typeface="メイリオ" panose="020B0604030504040204" pitchFamily="50" charset="-128"/>
                    <a:ea typeface="メイリオ" panose="020B0604030504040204" pitchFamily="50" charset="-128"/>
                  </a:rPr>
                  <a:t>without He tank.</a:t>
                </a:r>
              </a:p>
              <a:p>
                <a:r>
                  <a:rPr kumimoji="1" lang="en-US" altLang="ja-JP" sz="1400" dirty="0">
                    <a:latin typeface="メイリオ" panose="020B0604030504040204" pitchFamily="50" charset="-128"/>
                    <a:ea typeface="メイリオ" panose="020B0604030504040204" pitchFamily="50" charset="-128"/>
                  </a:rPr>
                  <a:t>Many R&amp;D were conducted all over the world.</a:t>
                </a:r>
                <a:endParaRPr kumimoji="1" lang="ja-JP" altLang="en-US" sz="1400" dirty="0">
                  <a:latin typeface="メイリオ" panose="020B0604030504040204" pitchFamily="50" charset="-128"/>
                  <a:ea typeface="メイリオ" panose="020B0604030504040204" pitchFamily="50" charset="-128"/>
                </a:endParaRPr>
              </a:p>
            </p:txBody>
          </p:sp>
          <p:grpSp>
            <p:nvGrpSpPr>
              <p:cNvPr id="8" name="グループ化 7">
                <a:extLst>
                  <a:ext uri="{FF2B5EF4-FFF2-40B4-BE49-F238E27FC236}">
                    <a16:creationId xmlns:a16="http://schemas.microsoft.com/office/drawing/2014/main" id="{805FC269-1C03-7887-941F-EF4C9589055F}"/>
                  </a:ext>
                </a:extLst>
              </p:cNvPr>
              <p:cNvGrpSpPr/>
              <p:nvPr/>
            </p:nvGrpSpPr>
            <p:grpSpPr>
              <a:xfrm>
                <a:off x="8179848" y="888824"/>
                <a:ext cx="3927190" cy="2108355"/>
                <a:chOff x="8179848" y="888824"/>
                <a:chExt cx="3927190" cy="2108355"/>
              </a:xfrm>
            </p:grpSpPr>
            <p:pic>
              <p:nvPicPr>
                <p:cNvPr id="30" name="図 29">
                  <a:extLst>
                    <a:ext uri="{FF2B5EF4-FFF2-40B4-BE49-F238E27FC236}">
                      <a16:creationId xmlns:a16="http://schemas.microsoft.com/office/drawing/2014/main" id="{B64CDEA0-4376-775D-29C1-AB1BD12E9EEA}"/>
                    </a:ext>
                  </a:extLst>
                </p:cNvPr>
                <p:cNvPicPr>
                  <a:picLocks noChangeAspect="1"/>
                </p:cNvPicPr>
                <p:nvPr/>
              </p:nvPicPr>
              <p:blipFill>
                <a:blip r:embed="rId7"/>
                <a:stretch>
                  <a:fillRect/>
                </a:stretch>
              </p:blipFill>
              <p:spPr>
                <a:xfrm>
                  <a:off x="8179848" y="969159"/>
                  <a:ext cx="3115263" cy="2028020"/>
                </a:xfrm>
                <a:prstGeom prst="rect">
                  <a:avLst/>
                </a:prstGeom>
              </p:spPr>
            </p:pic>
            <p:pic>
              <p:nvPicPr>
                <p:cNvPr id="5" name="図 4">
                  <a:extLst>
                    <a:ext uri="{FF2B5EF4-FFF2-40B4-BE49-F238E27FC236}">
                      <a16:creationId xmlns:a16="http://schemas.microsoft.com/office/drawing/2014/main" id="{89BFD374-A63F-E3C8-0C85-FEAD9F38D76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297987" y="1636707"/>
                  <a:ext cx="809051" cy="1224813"/>
                </a:xfrm>
                <a:prstGeom prst="rect">
                  <a:avLst/>
                </a:prstGeom>
                <a:ln>
                  <a:solidFill>
                    <a:srgbClr val="FF00FF"/>
                  </a:solidFill>
                </a:ln>
              </p:spPr>
            </p:pic>
            <p:sp>
              <p:nvSpPr>
                <p:cNvPr id="20" name="矢印: 左カーブ 19">
                  <a:extLst>
                    <a:ext uri="{FF2B5EF4-FFF2-40B4-BE49-F238E27FC236}">
                      <a16:creationId xmlns:a16="http://schemas.microsoft.com/office/drawing/2014/main" id="{A5DA7190-9739-7D69-D5D5-8466E6534C71}"/>
                    </a:ext>
                  </a:extLst>
                </p:cNvPr>
                <p:cNvSpPr/>
                <p:nvPr/>
              </p:nvSpPr>
              <p:spPr>
                <a:xfrm rot="8987281" flipH="1">
                  <a:off x="11483289" y="888824"/>
                  <a:ext cx="523257" cy="601397"/>
                </a:xfrm>
                <a:prstGeom prst="curved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grpSp>
        </p:grpSp>
        <p:sp>
          <p:nvSpPr>
            <p:cNvPr id="19" name="矢印: 右 18">
              <a:extLst>
                <a:ext uri="{FF2B5EF4-FFF2-40B4-BE49-F238E27FC236}">
                  <a16:creationId xmlns:a16="http://schemas.microsoft.com/office/drawing/2014/main" id="{C61CAC84-F361-B507-BBD9-104C71F54D07}"/>
                </a:ext>
              </a:extLst>
            </p:cNvPr>
            <p:cNvSpPr/>
            <p:nvPr/>
          </p:nvSpPr>
          <p:spPr>
            <a:xfrm>
              <a:off x="7941942" y="2109048"/>
              <a:ext cx="296796" cy="3873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1" name="テキスト ボックス 10">
            <a:extLst>
              <a:ext uri="{FF2B5EF4-FFF2-40B4-BE49-F238E27FC236}">
                <a16:creationId xmlns:a16="http://schemas.microsoft.com/office/drawing/2014/main" id="{BD52EA9E-9870-FA4C-BE8A-4593917B58CD}"/>
              </a:ext>
            </a:extLst>
          </p:cNvPr>
          <p:cNvSpPr txBox="1"/>
          <p:nvPr/>
        </p:nvSpPr>
        <p:spPr>
          <a:xfrm>
            <a:off x="8712115" y="3468948"/>
            <a:ext cx="3130281" cy="369332"/>
          </a:xfrm>
          <a:prstGeom prst="rect">
            <a:avLst/>
          </a:prstGeom>
          <a:noFill/>
        </p:spPr>
        <p:txBody>
          <a:bodyPr wrap="none" rtlCol="0">
            <a:spAutoFit/>
          </a:bodyPr>
          <a:lstStyle/>
          <a:p>
            <a:r>
              <a:rPr kumimoji="1" lang="en-US" altLang="ja-JP" dirty="0">
                <a:solidFill>
                  <a:srgbClr val="FF0000"/>
                </a:solidFill>
              </a:rPr>
              <a:t>20MV/m</a:t>
            </a:r>
            <a:r>
              <a:rPr kumimoji="1" lang="en-US" altLang="ja-JP" dirty="0"/>
              <a:t> </a:t>
            </a:r>
            <a:r>
              <a:rPr kumimoji="1" lang="en-US" altLang="ja-JP" dirty="0" err="1"/>
              <a:t>m</a:t>
            </a:r>
            <a:r>
              <a:rPr kumimoji="1" lang="en-US" altLang="ja-JP" dirty="0"/>
              <a:t>  Q0~1e10</a:t>
            </a:r>
            <a:r>
              <a:rPr kumimoji="1" lang="ja-JP" altLang="en-US" dirty="0">
                <a:solidFill>
                  <a:srgbClr val="FF0000"/>
                </a:solidFill>
              </a:rPr>
              <a:t>まで達成</a:t>
            </a:r>
          </a:p>
        </p:txBody>
      </p:sp>
      <p:pic>
        <p:nvPicPr>
          <p:cNvPr id="13" name="Content Placeholder 9">
            <a:extLst>
              <a:ext uri="{FF2B5EF4-FFF2-40B4-BE49-F238E27FC236}">
                <a16:creationId xmlns:a16="http://schemas.microsoft.com/office/drawing/2014/main" id="{F4DB702B-0383-65DB-456D-BB2FF844E17B}"/>
              </a:ext>
            </a:extLst>
          </p:cNvPr>
          <p:cNvPicPr>
            <a:picLocks noChangeAspect="1"/>
          </p:cNvPicPr>
          <p:nvPr/>
        </p:nvPicPr>
        <p:blipFill rotWithShape="1">
          <a:blip r:embed="rId9"/>
          <a:srcRect l="731"/>
          <a:stretch/>
        </p:blipFill>
        <p:spPr>
          <a:xfrm>
            <a:off x="118887" y="3511557"/>
            <a:ext cx="4743054" cy="3096552"/>
          </a:xfrm>
          <a:prstGeom prst="rect">
            <a:avLst/>
          </a:prstGeom>
        </p:spPr>
      </p:pic>
      <p:sp>
        <p:nvSpPr>
          <p:cNvPr id="23" name="テキスト ボックス 22">
            <a:extLst>
              <a:ext uri="{FF2B5EF4-FFF2-40B4-BE49-F238E27FC236}">
                <a16:creationId xmlns:a16="http://schemas.microsoft.com/office/drawing/2014/main" id="{C155078C-29D0-7363-9533-DF6C809058D0}"/>
              </a:ext>
            </a:extLst>
          </p:cNvPr>
          <p:cNvSpPr txBox="1"/>
          <p:nvPr/>
        </p:nvSpPr>
        <p:spPr>
          <a:xfrm>
            <a:off x="2826987" y="6168761"/>
            <a:ext cx="2326471" cy="369332"/>
          </a:xfrm>
          <a:prstGeom prst="rect">
            <a:avLst/>
          </a:prstGeom>
          <a:noFill/>
        </p:spPr>
        <p:txBody>
          <a:bodyPr wrap="none" rtlCol="0">
            <a:spAutoFit/>
          </a:bodyPr>
          <a:lstStyle/>
          <a:p>
            <a:r>
              <a:rPr kumimoji="1" lang="en-US" altLang="ja-JP" dirty="0"/>
              <a:t>40MV/m </a:t>
            </a:r>
            <a:r>
              <a:rPr kumimoji="1" lang="en-US" altLang="ja-JP" dirty="0">
                <a:sym typeface="Wingdings" panose="05000000000000000000" pitchFamily="2" charset="2"/>
              </a:rPr>
              <a:t> 80MV/m ?</a:t>
            </a:r>
            <a:endParaRPr kumimoji="1" lang="ja-JP" altLang="en-US" dirty="0"/>
          </a:p>
        </p:txBody>
      </p:sp>
      <p:sp>
        <p:nvSpPr>
          <p:cNvPr id="15" name="テキスト ボックス 14">
            <a:extLst>
              <a:ext uri="{FF2B5EF4-FFF2-40B4-BE49-F238E27FC236}">
                <a16:creationId xmlns:a16="http://schemas.microsoft.com/office/drawing/2014/main" id="{52A5C788-3149-F3A6-2786-3EC984865233}"/>
              </a:ext>
            </a:extLst>
          </p:cNvPr>
          <p:cNvSpPr txBox="1"/>
          <p:nvPr/>
        </p:nvSpPr>
        <p:spPr>
          <a:xfrm>
            <a:off x="5141531" y="6036342"/>
            <a:ext cx="3240469" cy="369332"/>
          </a:xfrm>
          <a:prstGeom prst="rect">
            <a:avLst/>
          </a:prstGeom>
          <a:solidFill>
            <a:schemeClr val="bg1"/>
          </a:solid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High Tc</a:t>
            </a:r>
            <a:r>
              <a:rPr kumimoji="1" lang="en-US" altLang="ja-JP" dirty="0">
                <a:latin typeface="メイリオ" panose="020B0604030504040204" pitchFamily="50" charset="-128"/>
                <a:ea typeface="メイリオ" panose="020B0604030504040204" pitchFamily="50" charset="-128"/>
                <a:sym typeface="Wingdings" panose="05000000000000000000" pitchFamily="2" charset="2"/>
              </a:rPr>
              <a:t> </a:t>
            </a:r>
            <a:r>
              <a:rPr kumimoji="1" lang="en-US" altLang="ja-JP" dirty="0">
                <a:solidFill>
                  <a:srgbClr val="FF0000"/>
                </a:solidFill>
                <a:latin typeface="メイリオ" panose="020B0604030504040204" pitchFamily="50" charset="-128"/>
                <a:ea typeface="メイリオ" panose="020B0604030504040204" pitchFamily="50" charset="-128"/>
                <a:sym typeface="Wingdings" panose="05000000000000000000" pitchFamily="2" charset="2"/>
              </a:rPr>
              <a:t>can operate 4.2K</a:t>
            </a:r>
            <a:endParaRPr kumimoji="1" lang="en-US" altLang="ja-JP" dirty="0">
              <a:latin typeface="メイリオ" panose="020B0604030504040204" pitchFamily="50" charset="-128"/>
              <a:ea typeface="メイリオ" panose="020B0604030504040204" pitchFamily="50" charset="-128"/>
              <a:sym typeface="Wingdings" panose="05000000000000000000" pitchFamily="2" charset="2"/>
            </a:endParaRPr>
          </a:p>
        </p:txBody>
      </p:sp>
      <p:sp>
        <p:nvSpPr>
          <p:cNvPr id="7" name="フッター プレースホルダー 6">
            <a:extLst>
              <a:ext uri="{FF2B5EF4-FFF2-40B4-BE49-F238E27FC236}">
                <a16:creationId xmlns:a16="http://schemas.microsoft.com/office/drawing/2014/main" id="{1DC873B6-DCF2-7310-CF7A-C1433200F920}"/>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
        <p:nvSpPr>
          <p:cNvPr id="24" name="スライド番号プレースホルダー 23">
            <a:extLst>
              <a:ext uri="{FF2B5EF4-FFF2-40B4-BE49-F238E27FC236}">
                <a16:creationId xmlns:a16="http://schemas.microsoft.com/office/drawing/2014/main" id="{866B99F6-4568-03B1-A519-98B96A72D6A7}"/>
              </a:ext>
            </a:extLst>
          </p:cNvPr>
          <p:cNvSpPr>
            <a:spLocks noGrp="1"/>
          </p:cNvSpPr>
          <p:nvPr>
            <p:ph type="sldNum" sz="quarter" idx="4"/>
          </p:nvPr>
        </p:nvSpPr>
        <p:spPr/>
        <p:txBody>
          <a:bodyPr/>
          <a:lstStyle/>
          <a:p>
            <a:pPr algn="r"/>
            <a:fld id="{48F63A3B-78C7-47BE-AE5E-E10140E04643}" type="slidenum">
              <a:rPr lang="en-US" smtClean="0"/>
              <a:pPr algn="r"/>
              <a:t>32</a:t>
            </a:fld>
            <a:endParaRPr lang="en-US" dirty="0"/>
          </a:p>
        </p:txBody>
      </p:sp>
    </p:spTree>
    <p:extLst>
      <p:ext uri="{BB962C8B-B14F-4D97-AF65-F5344CB8AC3E}">
        <p14:creationId xmlns:p14="http://schemas.microsoft.com/office/powerpoint/2010/main" val="32607311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A73E8-E86A-70E1-FEE5-E716240A9E6C}"/>
            </a:ext>
          </a:extLst>
        </p:cNvPr>
        <p:cNvGrpSpPr/>
        <p:nvPr/>
      </p:nvGrpSpPr>
      <p:grpSpPr>
        <a:xfrm>
          <a:off x="0" y="0"/>
          <a:ext cx="0" cy="0"/>
          <a:chOff x="0" y="0"/>
          <a:chExt cx="0" cy="0"/>
        </a:xfrm>
      </p:grpSpPr>
      <p:pic>
        <p:nvPicPr>
          <p:cNvPr id="4" name="図 3" descr="グラフ, 散布図&#10;&#10;自動的に生成された説明">
            <a:extLst>
              <a:ext uri="{FF2B5EF4-FFF2-40B4-BE49-F238E27FC236}">
                <a16:creationId xmlns:a16="http://schemas.microsoft.com/office/drawing/2014/main" id="{1A8356DD-C241-7329-964C-F79FC711F73B}"/>
              </a:ext>
            </a:extLst>
          </p:cNvPr>
          <p:cNvPicPr>
            <a:picLocks noChangeAspect="1"/>
          </p:cNvPicPr>
          <p:nvPr/>
        </p:nvPicPr>
        <p:blipFill>
          <a:blip r:embed="rId2"/>
          <a:stretch>
            <a:fillRect/>
          </a:stretch>
        </p:blipFill>
        <p:spPr>
          <a:xfrm>
            <a:off x="-27721" y="609104"/>
            <a:ext cx="2987728" cy="2987728"/>
          </a:xfrm>
          <a:prstGeom prst="rect">
            <a:avLst/>
          </a:prstGeom>
        </p:spPr>
      </p:pic>
      <p:sp>
        <p:nvSpPr>
          <p:cNvPr id="32" name="正方形/長方形 31">
            <a:extLst>
              <a:ext uri="{FF2B5EF4-FFF2-40B4-BE49-F238E27FC236}">
                <a16:creationId xmlns:a16="http://schemas.microsoft.com/office/drawing/2014/main" id="{B9763F91-A0F6-F3B9-4CDD-8B70CB17D661}"/>
              </a:ext>
            </a:extLst>
          </p:cNvPr>
          <p:cNvSpPr/>
          <p:nvPr/>
        </p:nvSpPr>
        <p:spPr>
          <a:xfrm>
            <a:off x="8080743" y="48206"/>
            <a:ext cx="4097983" cy="33137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A9C66944-961F-EC6C-E9D6-27268EFBC877}"/>
              </a:ext>
            </a:extLst>
          </p:cNvPr>
          <p:cNvSpPr>
            <a:spLocks noGrp="1"/>
          </p:cNvSpPr>
          <p:nvPr>
            <p:ph type="sldNum" sz="quarter" idx="12"/>
          </p:nvPr>
        </p:nvSpPr>
        <p:spPr>
          <a:xfrm>
            <a:off x="10749280" y="6356350"/>
            <a:ext cx="60452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33</a:t>
            </a:fld>
            <a:endParaRPr lang="en-US" dirty="0"/>
          </a:p>
        </p:txBody>
      </p:sp>
      <p:sp>
        <p:nvSpPr>
          <p:cNvPr id="5" name="テキスト ボックス 4">
            <a:extLst>
              <a:ext uri="{FF2B5EF4-FFF2-40B4-BE49-F238E27FC236}">
                <a16:creationId xmlns:a16="http://schemas.microsoft.com/office/drawing/2014/main" id="{38E91A63-5639-F218-28C9-60785913D6E2}"/>
              </a:ext>
            </a:extLst>
          </p:cNvPr>
          <p:cNvSpPr txBox="1"/>
          <p:nvPr/>
        </p:nvSpPr>
        <p:spPr>
          <a:xfrm>
            <a:off x="-27721" y="445338"/>
            <a:ext cx="7762875" cy="369332"/>
          </a:xfrm>
          <a:prstGeom prst="rect">
            <a:avLst/>
          </a:prstGeom>
          <a:noFill/>
        </p:spPr>
        <p:txBody>
          <a:bodyPr wrap="square">
            <a:spAutoFit/>
          </a:bodyPr>
          <a:lstStyle/>
          <a:p>
            <a:r>
              <a:rPr lang="en-US" altLang="ja-JP" b="1" dirty="0"/>
              <a:t>Optimization of Nb</a:t>
            </a:r>
            <a:r>
              <a:rPr lang="en-US" altLang="ja-JP" b="1" baseline="-25000" dirty="0"/>
              <a:t>3</a:t>
            </a:r>
            <a:r>
              <a:rPr lang="en-US" altLang="ja-JP" b="1" dirty="0"/>
              <a:t>Sn coating will lead Q0 to &gt;1e10 and 17 MV/m @4K in KEK.</a:t>
            </a:r>
            <a:endParaRPr lang="ja-JP" altLang="en-US" b="1" dirty="0"/>
          </a:p>
        </p:txBody>
      </p:sp>
      <p:sp>
        <p:nvSpPr>
          <p:cNvPr id="7" name="テキスト ボックス 6">
            <a:extLst>
              <a:ext uri="{FF2B5EF4-FFF2-40B4-BE49-F238E27FC236}">
                <a16:creationId xmlns:a16="http://schemas.microsoft.com/office/drawing/2014/main" id="{7FAAD8EC-CEE1-762B-812B-A4F1A809946D}"/>
              </a:ext>
            </a:extLst>
          </p:cNvPr>
          <p:cNvSpPr txBox="1"/>
          <p:nvPr/>
        </p:nvSpPr>
        <p:spPr>
          <a:xfrm>
            <a:off x="5822" y="3692194"/>
            <a:ext cx="1546570" cy="1200329"/>
          </a:xfrm>
          <a:prstGeom prst="rect">
            <a:avLst/>
          </a:prstGeom>
          <a:noFill/>
        </p:spPr>
        <p:txBody>
          <a:bodyPr wrap="square">
            <a:spAutoFit/>
          </a:bodyPr>
          <a:lstStyle/>
          <a:p>
            <a:r>
              <a:rPr lang="en-US" altLang="ja-JP" b="1" u="sng" dirty="0"/>
              <a:t>Nb</a:t>
            </a:r>
            <a:r>
              <a:rPr lang="en-US" altLang="ja-JP" b="1" u="sng" baseline="-25000" dirty="0"/>
              <a:t>3</a:t>
            </a:r>
            <a:r>
              <a:rPr lang="en-US" altLang="ja-JP" b="1" u="sng" dirty="0"/>
              <a:t>Sn cavity by conduction cooling study in JFY2024</a:t>
            </a:r>
            <a:endParaRPr lang="ja-JP" altLang="en-US" b="1" u="sng" dirty="0"/>
          </a:p>
        </p:txBody>
      </p:sp>
      <p:pic>
        <p:nvPicPr>
          <p:cNvPr id="9" name="図 8">
            <a:extLst>
              <a:ext uri="{FF2B5EF4-FFF2-40B4-BE49-F238E27FC236}">
                <a16:creationId xmlns:a16="http://schemas.microsoft.com/office/drawing/2014/main" id="{7938857B-012E-1192-B030-EBFB6A398FF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0635" y="3736837"/>
            <a:ext cx="3520010" cy="2238497"/>
          </a:xfrm>
          <a:prstGeom prst="rect">
            <a:avLst/>
          </a:prstGeom>
          <a:noFill/>
          <a:ln w="28575">
            <a:solidFill>
              <a:schemeClr val="accent1"/>
            </a:solidFill>
          </a:ln>
        </p:spPr>
      </p:pic>
      <p:sp>
        <p:nvSpPr>
          <p:cNvPr id="11" name="テキスト ボックス 10">
            <a:extLst>
              <a:ext uri="{FF2B5EF4-FFF2-40B4-BE49-F238E27FC236}">
                <a16:creationId xmlns:a16="http://schemas.microsoft.com/office/drawing/2014/main" id="{7B6A40F5-4EEF-D639-45E2-2253F967FD86}"/>
              </a:ext>
            </a:extLst>
          </p:cNvPr>
          <p:cNvSpPr txBox="1"/>
          <p:nvPr/>
        </p:nvSpPr>
        <p:spPr>
          <a:xfrm>
            <a:off x="8404043" y="5963219"/>
            <a:ext cx="3520010" cy="738664"/>
          </a:xfrm>
          <a:prstGeom prst="rect">
            <a:avLst/>
          </a:prstGeom>
          <a:noFill/>
        </p:spPr>
        <p:txBody>
          <a:bodyPr wrap="square">
            <a:spAutoFit/>
          </a:bodyPr>
          <a:lstStyle/>
          <a:p>
            <a:r>
              <a:rPr lang="en-US" altLang="ja-JP" sz="1400" dirty="0"/>
              <a:t>we designed a </a:t>
            </a:r>
            <a:r>
              <a:rPr lang="en-US" altLang="ja-JP" sz="1400" b="1" dirty="0"/>
              <a:t>10 MeV, 50 mA with Nb</a:t>
            </a:r>
            <a:r>
              <a:rPr lang="en-US" altLang="ja-JP" sz="1400" b="1" baseline="-25000" dirty="0"/>
              <a:t>3</a:t>
            </a:r>
            <a:r>
              <a:rPr lang="en-US" altLang="ja-JP" sz="1400" b="1" dirty="0"/>
              <a:t>Sn cavitie</a:t>
            </a:r>
            <a:r>
              <a:rPr lang="en-US" altLang="ja-JP" sz="1400" dirty="0"/>
              <a:t>s to meet the global demand for nanocellulose production based on </a:t>
            </a:r>
            <a:r>
              <a:rPr lang="en-US" altLang="ja-JP" sz="1400" dirty="0" err="1"/>
              <a:t>cERL</a:t>
            </a:r>
            <a:r>
              <a:rPr lang="en-US" altLang="ja-JP" sz="1400" dirty="0"/>
              <a:t> study. </a:t>
            </a:r>
            <a:endParaRPr lang="ja-JP" altLang="en-US" sz="1400" dirty="0"/>
          </a:p>
        </p:txBody>
      </p:sp>
      <p:sp>
        <p:nvSpPr>
          <p:cNvPr id="16" name="テキスト ボックス 15">
            <a:extLst>
              <a:ext uri="{FF2B5EF4-FFF2-40B4-BE49-F238E27FC236}">
                <a16:creationId xmlns:a16="http://schemas.microsoft.com/office/drawing/2014/main" id="{F46C9B74-C228-B756-BAC7-086DE6E0AEAF}"/>
              </a:ext>
            </a:extLst>
          </p:cNvPr>
          <p:cNvSpPr txBox="1"/>
          <p:nvPr/>
        </p:nvSpPr>
        <p:spPr>
          <a:xfrm>
            <a:off x="10488910" y="3693222"/>
            <a:ext cx="1547860" cy="369332"/>
          </a:xfrm>
          <a:prstGeom prst="rect">
            <a:avLst/>
          </a:prstGeom>
          <a:solidFill>
            <a:srgbClr val="FFFF00"/>
          </a:solidFill>
        </p:spPr>
        <p:txBody>
          <a:bodyPr wrap="none" rtlCol="0">
            <a:spAutoFit/>
          </a:bodyPr>
          <a:lstStyle/>
          <a:p>
            <a:r>
              <a:rPr kumimoji="1" lang="en-US" altLang="ja-JP" dirty="0"/>
              <a:t>Nb</a:t>
            </a:r>
            <a:r>
              <a:rPr kumimoji="1" lang="en-US" altLang="ja-JP" baseline="-25000" dirty="0"/>
              <a:t>3</a:t>
            </a:r>
            <a:r>
              <a:rPr kumimoji="1" lang="en-US" altLang="ja-JP" dirty="0"/>
              <a:t>Sn cavities</a:t>
            </a:r>
            <a:endParaRPr kumimoji="1" lang="ja-JP" altLang="en-US" dirty="0"/>
          </a:p>
        </p:txBody>
      </p:sp>
      <p:cxnSp>
        <p:nvCxnSpPr>
          <p:cNvPr id="20" name="直線コネクタ 19">
            <a:extLst>
              <a:ext uri="{FF2B5EF4-FFF2-40B4-BE49-F238E27FC236}">
                <a16:creationId xmlns:a16="http://schemas.microsoft.com/office/drawing/2014/main" id="{D45B3004-0AD5-62C1-165E-CC8A565B6952}"/>
              </a:ext>
            </a:extLst>
          </p:cNvPr>
          <p:cNvCxnSpPr/>
          <p:nvPr/>
        </p:nvCxnSpPr>
        <p:spPr>
          <a:xfrm>
            <a:off x="357865" y="1563259"/>
            <a:ext cx="2183185" cy="0"/>
          </a:xfrm>
          <a:prstGeom prst="line">
            <a:avLst/>
          </a:prstGeom>
          <a:ln>
            <a:prstDash val="dash"/>
            <a:headEnd type="none"/>
            <a:tailEnd type="none"/>
          </a:ln>
        </p:spPr>
        <p:style>
          <a:lnRef idx="1">
            <a:schemeClr val="accent2"/>
          </a:lnRef>
          <a:fillRef idx="0">
            <a:schemeClr val="accent2"/>
          </a:fillRef>
          <a:effectRef idx="0">
            <a:schemeClr val="accent2"/>
          </a:effectRef>
          <a:fontRef idx="minor">
            <a:schemeClr val="tx1"/>
          </a:fontRef>
        </p:style>
      </p:cxnSp>
      <p:cxnSp>
        <p:nvCxnSpPr>
          <p:cNvPr id="22" name="直線コネクタ 21">
            <a:extLst>
              <a:ext uri="{FF2B5EF4-FFF2-40B4-BE49-F238E27FC236}">
                <a16:creationId xmlns:a16="http://schemas.microsoft.com/office/drawing/2014/main" id="{897932F7-740F-BF03-BFC4-678D13C722EE}"/>
              </a:ext>
            </a:extLst>
          </p:cNvPr>
          <p:cNvCxnSpPr>
            <a:cxnSpLocks/>
          </p:cNvCxnSpPr>
          <p:nvPr/>
        </p:nvCxnSpPr>
        <p:spPr>
          <a:xfrm flipV="1">
            <a:off x="1514020" y="1091562"/>
            <a:ext cx="0" cy="2059169"/>
          </a:xfrm>
          <a:prstGeom prst="line">
            <a:avLst/>
          </a:prstGeom>
          <a:ln>
            <a:prstDash val="dash"/>
            <a:headEnd type="none"/>
            <a:tailEnd type="none"/>
          </a:ln>
        </p:spPr>
        <p:style>
          <a:lnRef idx="1">
            <a:schemeClr val="accent2"/>
          </a:lnRef>
          <a:fillRef idx="0">
            <a:schemeClr val="accent2"/>
          </a:fillRef>
          <a:effectRef idx="0">
            <a:schemeClr val="accent2"/>
          </a:effectRef>
          <a:fontRef idx="minor">
            <a:schemeClr val="tx1"/>
          </a:fontRef>
        </p:style>
      </p:cxnSp>
      <p:sp>
        <p:nvSpPr>
          <p:cNvPr id="25" name="テキスト ボックス 24">
            <a:extLst>
              <a:ext uri="{FF2B5EF4-FFF2-40B4-BE49-F238E27FC236}">
                <a16:creationId xmlns:a16="http://schemas.microsoft.com/office/drawing/2014/main" id="{21EF54FB-1171-B758-1164-0FD2932B3A8B}"/>
              </a:ext>
            </a:extLst>
          </p:cNvPr>
          <p:cNvSpPr txBox="1"/>
          <p:nvPr/>
        </p:nvSpPr>
        <p:spPr>
          <a:xfrm>
            <a:off x="1966765" y="1206067"/>
            <a:ext cx="651140" cy="369332"/>
          </a:xfrm>
          <a:prstGeom prst="rect">
            <a:avLst/>
          </a:prstGeom>
          <a:noFill/>
        </p:spPr>
        <p:txBody>
          <a:bodyPr wrap="none" rtlCol="0">
            <a:spAutoFit/>
          </a:bodyPr>
          <a:lstStyle/>
          <a:p>
            <a:r>
              <a:rPr kumimoji="1" lang="en-US" altLang="ja-JP" dirty="0"/>
              <a:t>1e10</a:t>
            </a:r>
            <a:endParaRPr kumimoji="1" lang="ja-JP" altLang="en-US" dirty="0"/>
          </a:p>
        </p:txBody>
      </p:sp>
      <p:sp>
        <p:nvSpPr>
          <p:cNvPr id="26" name="テキスト ボックス 25">
            <a:extLst>
              <a:ext uri="{FF2B5EF4-FFF2-40B4-BE49-F238E27FC236}">
                <a16:creationId xmlns:a16="http://schemas.microsoft.com/office/drawing/2014/main" id="{E114E665-273F-96D9-7FC9-3F017B937D9F}"/>
              </a:ext>
            </a:extLst>
          </p:cNvPr>
          <p:cNvSpPr txBox="1"/>
          <p:nvPr/>
        </p:nvSpPr>
        <p:spPr>
          <a:xfrm>
            <a:off x="1489666" y="2596449"/>
            <a:ext cx="1009507" cy="369332"/>
          </a:xfrm>
          <a:prstGeom prst="rect">
            <a:avLst/>
          </a:prstGeom>
          <a:noFill/>
        </p:spPr>
        <p:txBody>
          <a:bodyPr wrap="none" rtlCol="0">
            <a:spAutoFit/>
          </a:bodyPr>
          <a:lstStyle/>
          <a:p>
            <a:r>
              <a:rPr kumimoji="1" lang="en-US" altLang="ja-JP" dirty="0"/>
              <a:t>10MV/m</a:t>
            </a:r>
            <a:endParaRPr kumimoji="1" lang="ja-JP" altLang="en-US" dirty="0"/>
          </a:p>
        </p:txBody>
      </p:sp>
      <p:sp>
        <p:nvSpPr>
          <p:cNvPr id="28" name="テキスト ボックス 27">
            <a:extLst>
              <a:ext uri="{FF2B5EF4-FFF2-40B4-BE49-F238E27FC236}">
                <a16:creationId xmlns:a16="http://schemas.microsoft.com/office/drawing/2014/main" id="{1CF46035-A4F8-478B-B8F9-8543B3FF98F9}"/>
              </a:ext>
            </a:extLst>
          </p:cNvPr>
          <p:cNvSpPr txBox="1"/>
          <p:nvPr/>
        </p:nvSpPr>
        <p:spPr>
          <a:xfrm>
            <a:off x="8080743" y="6636798"/>
            <a:ext cx="4097983" cy="276999"/>
          </a:xfrm>
          <a:prstGeom prst="rect">
            <a:avLst/>
          </a:prstGeom>
          <a:noFill/>
        </p:spPr>
        <p:txBody>
          <a:bodyPr wrap="square">
            <a:spAutoFit/>
          </a:bodyPr>
          <a:lstStyle/>
          <a:p>
            <a:r>
              <a:rPr lang="en-US" altLang="ja-JP" sz="1200" b="1" i="1" dirty="0"/>
              <a:t>H Sakai et al 2024 J. Phys.: Conf. Ser. 2687 092013 (IPAC23)</a:t>
            </a:r>
            <a:endParaRPr lang="ja-JP" altLang="en-US" sz="1200" b="1" i="1" dirty="0"/>
          </a:p>
        </p:txBody>
      </p:sp>
      <p:sp>
        <p:nvSpPr>
          <p:cNvPr id="29" name="テキスト ボックス 28">
            <a:extLst>
              <a:ext uri="{FF2B5EF4-FFF2-40B4-BE49-F238E27FC236}">
                <a16:creationId xmlns:a16="http://schemas.microsoft.com/office/drawing/2014/main" id="{35C6703D-CDEB-E6AA-679E-052B3DF7CB25}"/>
              </a:ext>
            </a:extLst>
          </p:cNvPr>
          <p:cNvSpPr txBox="1"/>
          <p:nvPr/>
        </p:nvSpPr>
        <p:spPr>
          <a:xfrm>
            <a:off x="4271633" y="153152"/>
            <a:ext cx="3353352" cy="369332"/>
          </a:xfrm>
          <a:prstGeom prst="rect">
            <a:avLst/>
          </a:prstGeom>
          <a:solidFill>
            <a:srgbClr val="FFFF00"/>
          </a:solidFill>
        </p:spPr>
        <p:txBody>
          <a:bodyPr wrap="square" rtlCol="0">
            <a:spAutoFit/>
          </a:bodyPr>
          <a:lstStyle/>
          <a:p>
            <a:r>
              <a:rPr kumimoji="1" lang="en-US" altLang="ja-JP" dirty="0" err="1"/>
              <a:t>H.Ito</a:t>
            </a:r>
            <a:r>
              <a:rPr kumimoji="1" lang="en-US" altLang="ja-JP" dirty="0"/>
              <a:t> (TUPB036) in LINAC2024</a:t>
            </a:r>
            <a:endParaRPr kumimoji="1" lang="ja-JP" altLang="en-US" dirty="0"/>
          </a:p>
        </p:txBody>
      </p:sp>
      <p:sp>
        <p:nvSpPr>
          <p:cNvPr id="30" name="タイトル 29">
            <a:extLst>
              <a:ext uri="{FF2B5EF4-FFF2-40B4-BE49-F238E27FC236}">
                <a16:creationId xmlns:a16="http://schemas.microsoft.com/office/drawing/2014/main" id="{4898A5ED-7458-4CE7-9F1E-6BB8DCC06900}"/>
              </a:ext>
            </a:extLst>
          </p:cNvPr>
          <p:cNvSpPr>
            <a:spLocks noGrp="1"/>
          </p:cNvSpPr>
          <p:nvPr>
            <p:ph type="title" idx="4294967295"/>
          </p:nvPr>
        </p:nvSpPr>
        <p:spPr>
          <a:xfrm>
            <a:off x="1477178" y="97053"/>
            <a:ext cx="2770026" cy="348285"/>
          </a:xfrm>
        </p:spPr>
        <p:txBody>
          <a:bodyPr>
            <a:noAutofit/>
          </a:bodyPr>
          <a:lstStyle/>
          <a:p>
            <a:pPr rtl="0" eaLnBrk="1" latinLnBrk="0" hangingPunct="1"/>
            <a:r>
              <a:rPr lang="en-US" altLang="ja-JP" sz="2400" b="0" kern="1200" dirty="0">
                <a:solidFill>
                  <a:srgbClr val="000000"/>
                </a:solidFill>
                <a:effectLst/>
                <a:latin typeface="Calibri" panose="020F0502020204030204" pitchFamily="34" charset="0"/>
                <a:ea typeface="+mn-ea"/>
                <a:cs typeface="Calibri Light" panose="020F0302020204030204" pitchFamily="34" charset="0"/>
              </a:rPr>
              <a:t>Nb</a:t>
            </a:r>
            <a:r>
              <a:rPr lang="en-US" altLang="ja-JP" sz="2400" b="0" kern="1200" baseline="-25000" dirty="0">
                <a:solidFill>
                  <a:srgbClr val="000000"/>
                </a:solidFill>
                <a:effectLst/>
                <a:latin typeface="Calibri" panose="020F0502020204030204" pitchFamily="34" charset="0"/>
                <a:ea typeface="+mn-ea"/>
                <a:cs typeface="Calibri Light" panose="020F0302020204030204" pitchFamily="34" charset="0"/>
              </a:rPr>
              <a:t>3</a:t>
            </a:r>
            <a:r>
              <a:rPr lang="en-US" altLang="ja-JP" sz="2400" b="0" kern="1200" dirty="0">
                <a:solidFill>
                  <a:srgbClr val="000000"/>
                </a:solidFill>
                <a:effectLst/>
                <a:latin typeface="Calibri" panose="020F0502020204030204" pitchFamily="34" charset="0"/>
                <a:ea typeface="+mn-ea"/>
                <a:cs typeface="Calibri Light" panose="020F0302020204030204" pitchFamily="34" charset="0"/>
              </a:rPr>
              <a:t>Sn R&amp;D at KEK</a:t>
            </a:r>
            <a:endParaRPr lang="ja-JP" altLang="ja-JP" sz="2400" dirty="0">
              <a:effectLst/>
            </a:endParaRPr>
          </a:p>
        </p:txBody>
      </p:sp>
      <p:sp>
        <p:nvSpPr>
          <p:cNvPr id="33" name="テキスト ボックス 32">
            <a:extLst>
              <a:ext uri="{FF2B5EF4-FFF2-40B4-BE49-F238E27FC236}">
                <a16:creationId xmlns:a16="http://schemas.microsoft.com/office/drawing/2014/main" id="{460A672F-B012-3933-6557-F9538D4B8724}"/>
              </a:ext>
            </a:extLst>
          </p:cNvPr>
          <p:cNvSpPr txBox="1"/>
          <p:nvPr/>
        </p:nvSpPr>
        <p:spPr>
          <a:xfrm>
            <a:off x="10121861" y="97053"/>
            <a:ext cx="2056864" cy="646331"/>
          </a:xfrm>
          <a:prstGeom prst="rect">
            <a:avLst/>
          </a:prstGeom>
          <a:solidFill>
            <a:srgbClr val="FFFF00"/>
          </a:solidFill>
        </p:spPr>
        <p:txBody>
          <a:bodyPr wrap="square" rtlCol="0">
            <a:spAutoFit/>
          </a:bodyPr>
          <a:lstStyle/>
          <a:p>
            <a:r>
              <a:rPr kumimoji="1" lang="en-US" altLang="ja-JP" dirty="0" err="1"/>
              <a:t>N.Pragya</a:t>
            </a:r>
            <a:r>
              <a:rPr kumimoji="1" lang="en-US" altLang="ja-JP" dirty="0"/>
              <a:t> (THPB073) in LINAC2024</a:t>
            </a:r>
            <a:endParaRPr kumimoji="1" lang="ja-JP" altLang="en-US" dirty="0"/>
          </a:p>
        </p:txBody>
      </p:sp>
      <p:sp>
        <p:nvSpPr>
          <p:cNvPr id="34" name="テキスト ボックス 33">
            <a:extLst>
              <a:ext uri="{FF2B5EF4-FFF2-40B4-BE49-F238E27FC236}">
                <a16:creationId xmlns:a16="http://schemas.microsoft.com/office/drawing/2014/main" id="{AD9CF50B-5948-DCE6-8A44-A4B292074E8E}"/>
              </a:ext>
            </a:extLst>
          </p:cNvPr>
          <p:cNvSpPr txBox="1"/>
          <p:nvPr/>
        </p:nvSpPr>
        <p:spPr>
          <a:xfrm>
            <a:off x="7803816" y="48206"/>
            <a:ext cx="2649947" cy="923330"/>
          </a:xfrm>
          <a:prstGeom prst="rect">
            <a:avLst/>
          </a:prstGeom>
          <a:noFill/>
        </p:spPr>
        <p:txBody>
          <a:bodyPr wrap="square">
            <a:spAutoFit/>
          </a:bodyPr>
          <a:lstStyle/>
          <a:p>
            <a:r>
              <a:rPr lang="en-US" altLang="ja-JP" b="1" dirty="0"/>
              <a:t>High power coupler of 100 kW</a:t>
            </a:r>
            <a:r>
              <a:rPr lang="en-US" altLang="ja-JP" dirty="0"/>
              <a:t> is developed for Nb</a:t>
            </a:r>
            <a:r>
              <a:rPr lang="en-US" altLang="ja-JP" baseline="-25000" dirty="0"/>
              <a:t>3</a:t>
            </a:r>
            <a:r>
              <a:rPr lang="en-US" altLang="ja-JP" dirty="0"/>
              <a:t>Sn cryomodule</a:t>
            </a:r>
            <a:endParaRPr lang="ja-JP" altLang="en-US" dirty="0"/>
          </a:p>
        </p:txBody>
      </p:sp>
      <p:sp>
        <p:nvSpPr>
          <p:cNvPr id="36" name="右中かっこ 35">
            <a:extLst>
              <a:ext uri="{FF2B5EF4-FFF2-40B4-BE49-F238E27FC236}">
                <a16:creationId xmlns:a16="http://schemas.microsoft.com/office/drawing/2014/main" id="{BE359E54-DE53-925E-150A-60A26C1EBFF1}"/>
              </a:ext>
            </a:extLst>
          </p:cNvPr>
          <p:cNvSpPr/>
          <p:nvPr/>
        </p:nvSpPr>
        <p:spPr>
          <a:xfrm rot="5400000">
            <a:off x="10053286" y="1378507"/>
            <a:ext cx="152895" cy="4097983"/>
          </a:xfrm>
          <a:prstGeom prst="rightBrace">
            <a:avLst/>
          </a:prstGeom>
          <a:ln>
            <a:solidFill>
              <a:schemeClr val="tx1"/>
            </a:solidFill>
            <a:headEnd type="none"/>
            <a:tailEnd type="none"/>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ja-JP" altLang="en-US"/>
          </a:p>
        </p:txBody>
      </p:sp>
      <p:sp>
        <p:nvSpPr>
          <p:cNvPr id="37" name="矢印: 下 36">
            <a:extLst>
              <a:ext uri="{FF2B5EF4-FFF2-40B4-BE49-F238E27FC236}">
                <a16:creationId xmlns:a16="http://schemas.microsoft.com/office/drawing/2014/main" id="{E4BF084B-3596-674F-2124-9822F88477ED}"/>
              </a:ext>
            </a:extLst>
          </p:cNvPr>
          <p:cNvSpPr/>
          <p:nvPr/>
        </p:nvSpPr>
        <p:spPr>
          <a:xfrm>
            <a:off x="9838025" y="3552171"/>
            <a:ext cx="317357" cy="12946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右中かっこ 37">
            <a:extLst>
              <a:ext uri="{FF2B5EF4-FFF2-40B4-BE49-F238E27FC236}">
                <a16:creationId xmlns:a16="http://schemas.microsoft.com/office/drawing/2014/main" id="{1DF38F5B-C503-9CD4-826B-937B9FB840E7}"/>
              </a:ext>
            </a:extLst>
          </p:cNvPr>
          <p:cNvSpPr/>
          <p:nvPr/>
        </p:nvSpPr>
        <p:spPr>
          <a:xfrm>
            <a:off x="7671452" y="778232"/>
            <a:ext cx="409289" cy="5768042"/>
          </a:xfrm>
          <a:prstGeom prst="rightBrace">
            <a:avLst/>
          </a:prstGeom>
          <a:ln>
            <a:solidFill>
              <a:schemeClr val="tx1"/>
            </a:solidFill>
            <a:headEnd type="none"/>
            <a:tailEnd type="none"/>
          </a:ln>
        </p:spPr>
        <p:style>
          <a:lnRef idx="3">
            <a:schemeClr val="accent2"/>
          </a:lnRef>
          <a:fillRef idx="0">
            <a:schemeClr val="accent2"/>
          </a:fillRef>
          <a:effectRef idx="2">
            <a:schemeClr val="accent2"/>
          </a:effectRef>
          <a:fontRef idx="minor">
            <a:schemeClr val="tx1"/>
          </a:fontRef>
        </p:style>
        <p:txBody>
          <a:bodyPr rtlCol="0" anchor="ctr"/>
          <a:lstStyle/>
          <a:p>
            <a:pPr algn="ctr"/>
            <a:endParaRPr kumimoji="1" lang="ja-JP" altLang="en-US"/>
          </a:p>
        </p:txBody>
      </p:sp>
      <p:sp>
        <p:nvSpPr>
          <p:cNvPr id="39" name="矢印: 右 38">
            <a:extLst>
              <a:ext uri="{FF2B5EF4-FFF2-40B4-BE49-F238E27FC236}">
                <a16:creationId xmlns:a16="http://schemas.microsoft.com/office/drawing/2014/main" id="{EC66AB0E-95E9-1447-43B8-5CAD056A412B}"/>
              </a:ext>
            </a:extLst>
          </p:cNvPr>
          <p:cNvSpPr/>
          <p:nvPr/>
        </p:nvSpPr>
        <p:spPr>
          <a:xfrm>
            <a:off x="7945688" y="4734411"/>
            <a:ext cx="325547" cy="2769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5">
            <a:extLst>
              <a:ext uri="{FF2B5EF4-FFF2-40B4-BE49-F238E27FC236}">
                <a16:creationId xmlns:a16="http://schemas.microsoft.com/office/drawing/2014/main" id="{B99450D9-4E3F-89A6-7AF8-7AA85C55F761}"/>
              </a:ext>
            </a:extLst>
          </p:cNvPr>
          <p:cNvGrpSpPr/>
          <p:nvPr/>
        </p:nvGrpSpPr>
        <p:grpSpPr>
          <a:xfrm>
            <a:off x="3067614" y="1725525"/>
            <a:ext cx="4529650" cy="1468265"/>
            <a:chOff x="12938035" y="14825014"/>
            <a:chExt cx="16754400" cy="5399620"/>
          </a:xfrm>
        </p:grpSpPr>
        <p:pic>
          <p:nvPicPr>
            <p:cNvPr id="15" name="図 14" descr="ガラス, エンジン が含まれている画像&#10;&#10;自動的に生成された説明">
              <a:extLst>
                <a:ext uri="{FF2B5EF4-FFF2-40B4-BE49-F238E27FC236}">
                  <a16:creationId xmlns:a16="http://schemas.microsoft.com/office/drawing/2014/main" id="{BFCA0E74-4C8E-62E5-D174-B407D07D26D0}"/>
                </a:ext>
              </a:extLst>
            </p:cNvPr>
            <p:cNvPicPr>
              <a:picLocks noChangeAspect="1"/>
            </p:cNvPicPr>
            <p:nvPr/>
          </p:nvPicPr>
          <p:blipFill rotWithShape="1">
            <a:blip r:embed="rId4"/>
            <a:srcRect l="17907" t="26743" r="49702" b="30073"/>
            <a:stretch/>
          </p:blipFill>
          <p:spPr>
            <a:xfrm>
              <a:off x="12938035" y="14825014"/>
              <a:ext cx="5400000" cy="5399620"/>
            </a:xfrm>
            <a:prstGeom prst="rect">
              <a:avLst/>
            </a:prstGeom>
          </p:spPr>
        </p:pic>
        <p:pic>
          <p:nvPicPr>
            <p:cNvPr id="17" name="図 16" descr="小さい, 座る, 眺め, グレー が含まれている画像&#10;&#10;自動的に生成された説明">
              <a:extLst>
                <a:ext uri="{FF2B5EF4-FFF2-40B4-BE49-F238E27FC236}">
                  <a16:creationId xmlns:a16="http://schemas.microsoft.com/office/drawing/2014/main" id="{2846D954-224E-9C60-628E-757D7F92D897}"/>
                </a:ext>
              </a:extLst>
            </p:cNvPr>
            <p:cNvPicPr>
              <a:picLocks noChangeAspect="1"/>
            </p:cNvPicPr>
            <p:nvPr/>
          </p:nvPicPr>
          <p:blipFill rotWithShape="1">
            <a:blip r:embed="rId5"/>
            <a:srcRect l="16747" t="27495" r="50669" b="29063"/>
            <a:stretch/>
          </p:blipFill>
          <p:spPr>
            <a:xfrm>
              <a:off x="24292435" y="14825014"/>
              <a:ext cx="5400000" cy="5399618"/>
            </a:xfrm>
            <a:prstGeom prst="rect">
              <a:avLst/>
            </a:prstGeom>
          </p:spPr>
        </p:pic>
        <p:pic>
          <p:nvPicPr>
            <p:cNvPr id="18" name="図 17" descr="車のタイヤ&#10;&#10;低い精度で自動的に生成された説明">
              <a:extLst>
                <a:ext uri="{FF2B5EF4-FFF2-40B4-BE49-F238E27FC236}">
                  <a16:creationId xmlns:a16="http://schemas.microsoft.com/office/drawing/2014/main" id="{42928D9B-09B4-7DF8-8ABB-48EC2B066F3E}"/>
                </a:ext>
              </a:extLst>
            </p:cNvPr>
            <p:cNvPicPr>
              <a:picLocks noChangeAspect="1"/>
            </p:cNvPicPr>
            <p:nvPr/>
          </p:nvPicPr>
          <p:blipFill rotWithShape="1">
            <a:blip r:embed="rId6"/>
            <a:srcRect l="17701" t="28287" r="49901" b="28519"/>
            <a:stretch/>
          </p:blipFill>
          <p:spPr>
            <a:xfrm>
              <a:off x="18615235" y="14825014"/>
              <a:ext cx="5400000" cy="5399619"/>
            </a:xfrm>
            <a:prstGeom prst="rect">
              <a:avLst/>
            </a:prstGeom>
          </p:spPr>
        </p:pic>
      </p:grpSp>
      <p:sp>
        <p:nvSpPr>
          <p:cNvPr id="19" name="角丸四角形 22">
            <a:extLst>
              <a:ext uri="{FF2B5EF4-FFF2-40B4-BE49-F238E27FC236}">
                <a16:creationId xmlns:a16="http://schemas.microsoft.com/office/drawing/2014/main" id="{F01DC2B6-AFC7-AF4A-16C6-3CF66E036D7C}"/>
              </a:ext>
            </a:extLst>
          </p:cNvPr>
          <p:cNvSpPr/>
          <p:nvPr/>
        </p:nvSpPr>
        <p:spPr>
          <a:xfrm>
            <a:off x="3179395" y="927867"/>
            <a:ext cx="1273260" cy="719732"/>
          </a:xfrm>
          <a:prstGeom prst="roundRect">
            <a:avLst/>
          </a:prstGeom>
          <a:solidFill>
            <a:schemeClr val="bg1">
              <a:lumMod val="95000"/>
            </a:schemeClr>
          </a:solidFill>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400" dirty="0"/>
              <a:t>Nb cavity</a:t>
            </a:r>
            <a:endParaRPr kumimoji="1" lang="ja-JP" altLang="en-US" sz="2400" dirty="0"/>
          </a:p>
        </p:txBody>
      </p:sp>
      <p:sp>
        <p:nvSpPr>
          <p:cNvPr id="21" name="角丸四角形 23">
            <a:extLst>
              <a:ext uri="{FF2B5EF4-FFF2-40B4-BE49-F238E27FC236}">
                <a16:creationId xmlns:a16="http://schemas.microsoft.com/office/drawing/2014/main" id="{D203A401-BFE8-D2C6-8351-42E59A45C361}"/>
              </a:ext>
            </a:extLst>
          </p:cNvPr>
          <p:cNvSpPr/>
          <p:nvPr/>
        </p:nvSpPr>
        <p:spPr>
          <a:xfrm>
            <a:off x="4757178" y="893053"/>
            <a:ext cx="2497509" cy="377004"/>
          </a:xfrm>
          <a:prstGeom prst="roundRect">
            <a:avLst/>
          </a:prstGeom>
          <a:solidFill>
            <a:schemeClr val="bg1">
              <a:lumMod val="95000"/>
            </a:schemeClr>
          </a:solidFill>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a:t>Nb</a:t>
            </a:r>
            <a:r>
              <a:rPr kumimoji="1" lang="en-US" altLang="ja-JP" baseline="-25000" dirty="0"/>
              <a:t>3</a:t>
            </a:r>
            <a:r>
              <a:rPr kumimoji="1" lang="en-US" altLang="ja-JP" dirty="0"/>
              <a:t>Sn cavity</a:t>
            </a:r>
            <a:endParaRPr kumimoji="1" lang="ja-JP" altLang="en-US" dirty="0"/>
          </a:p>
        </p:txBody>
      </p:sp>
      <p:sp>
        <p:nvSpPr>
          <p:cNvPr id="23" name="テキスト ボックス 22">
            <a:extLst>
              <a:ext uri="{FF2B5EF4-FFF2-40B4-BE49-F238E27FC236}">
                <a16:creationId xmlns:a16="http://schemas.microsoft.com/office/drawing/2014/main" id="{86975C94-04DC-D324-B227-4659AC0E63A2}"/>
              </a:ext>
            </a:extLst>
          </p:cNvPr>
          <p:cNvSpPr txBox="1"/>
          <p:nvPr/>
        </p:nvSpPr>
        <p:spPr>
          <a:xfrm>
            <a:off x="4670214" y="1330590"/>
            <a:ext cx="1363592" cy="338554"/>
          </a:xfrm>
          <a:prstGeom prst="rect">
            <a:avLst/>
          </a:prstGeom>
          <a:solidFill>
            <a:schemeClr val="bg1"/>
          </a:solidFill>
          <a:ln w="25400">
            <a:solidFill>
              <a:srgbClr val="0432FF"/>
            </a:solidFill>
          </a:ln>
        </p:spPr>
        <p:txBody>
          <a:bodyPr wrap="square" rtlCol="0">
            <a:spAutoFit/>
          </a:bodyPr>
          <a:lstStyle/>
          <a:p>
            <a:r>
              <a:rPr kumimoji="1" lang="en-US" altLang="ja-JP" sz="1600" b="1" dirty="0">
                <a:solidFill>
                  <a:srgbClr val="0432FF"/>
                </a:solidFill>
              </a:rPr>
              <a:t>5</a:t>
            </a:r>
            <a:r>
              <a:rPr kumimoji="1" lang="en-US" altLang="ja-JP" sz="1600" b="1" baseline="30000" dirty="0">
                <a:solidFill>
                  <a:srgbClr val="0432FF"/>
                </a:solidFill>
              </a:rPr>
              <a:t>th</a:t>
            </a:r>
            <a:r>
              <a:rPr kumimoji="1" lang="en-US" altLang="ja-JP" sz="1600" b="1" dirty="0">
                <a:solidFill>
                  <a:srgbClr val="0432FF"/>
                </a:solidFill>
              </a:rPr>
              <a:t> coating</a:t>
            </a:r>
            <a:endParaRPr kumimoji="1" lang="ja-JP" altLang="en-US" sz="1600" b="1" dirty="0">
              <a:solidFill>
                <a:srgbClr val="0432FF"/>
              </a:solidFill>
            </a:endParaRPr>
          </a:p>
        </p:txBody>
      </p:sp>
      <p:sp>
        <p:nvSpPr>
          <p:cNvPr id="24" name="テキスト ボックス 23">
            <a:extLst>
              <a:ext uri="{FF2B5EF4-FFF2-40B4-BE49-F238E27FC236}">
                <a16:creationId xmlns:a16="http://schemas.microsoft.com/office/drawing/2014/main" id="{44BB7B99-B72C-C949-963A-F0DC471DDD29}"/>
              </a:ext>
            </a:extLst>
          </p:cNvPr>
          <p:cNvSpPr txBox="1"/>
          <p:nvPr/>
        </p:nvSpPr>
        <p:spPr>
          <a:xfrm>
            <a:off x="6217891" y="1295544"/>
            <a:ext cx="1236223" cy="369332"/>
          </a:xfrm>
          <a:prstGeom prst="rect">
            <a:avLst/>
          </a:prstGeom>
          <a:solidFill>
            <a:schemeClr val="bg1"/>
          </a:solidFill>
          <a:ln w="25400">
            <a:solidFill>
              <a:srgbClr val="0432FF"/>
            </a:solidFill>
          </a:ln>
        </p:spPr>
        <p:txBody>
          <a:bodyPr wrap="square" rtlCol="0">
            <a:spAutoFit/>
          </a:bodyPr>
          <a:lstStyle/>
          <a:p>
            <a:r>
              <a:rPr kumimoji="1" lang="en-US" altLang="ja-JP" b="1" dirty="0">
                <a:solidFill>
                  <a:srgbClr val="0432FF"/>
                </a:solidFill>
              </a:rPr>
              <a:t>6</a:t>
            </a:r>
            <a:r>
              <a:rPr kumimoji="1" lang="en-US" altLang="ja-JP" b="1" baseline="30000" dirty="0">
                <a:solidFill>
                  <a:srgbClr val="0432FF"/>
                </a:solidFill>
              </a:rPr>
              <a:t>th</a:t>
            </a:r>
            <a:r>
              <a:rPr kumimoji="1" lang="en-US" altLang="ja-JP" b="1" dirty="0">
                <a:solidFill>
                  <a:srgbClr val="0432FF"/>
                </a:solidFill>
              </a:rPr>
              <a:t> coating</a:t>
            </a:r>
            <a:endParaRPr kumimoji="1" lang="ja-JP" altLang="en-US" b="1" dirty="0">
              <a:solidFill>
                <a:srgbClr val="0432FF"/>
              </a:solidFill>
            </a:endParaRPr>
          </a:p>
        </p:txBody>
      </p:sp>
      <p:sp>
        <p:nvSpPr>
          <p:cNvPr id="27" name="テキスト ボックス 26">
            <a:extLst>
              <a:ext uri="{FF2B5EF4-FFF2-40B4-BE49-F238E27FC236}">
                <a16:creationId xmlns:a16="http://schemas.microsoft.com/office/drawing/2014/main" id="{565940A7-41AF-F5DB-4D1D-171332C91918}"/>
              </a:ext>
            </a:extLst>
          </p:cNvPr>
          <p:cNvSpPr txBox="1"/>
          <p:nvPr/>
        </p:nvSpPr>
        <p:spPr>
          <a:xfrm>
            <a:off x="762957" y="1145924"/>
            <a:ext cx="596638" cy="369332"/>
          </a:xfrm>
          <a:prstGeom prst="rect">
            <a:avLst/>
          </a:prstGeom>
          <a:noFill/>
        </p:spPr>
        <p:txBody>
          <a:bodyPr wrap="none" rtlCol="0">
            <a:spAutoFit/>
          </a:bodyPr>
          <a:lstStyle/>
          <a:p>
            <a:r>
              <a:rPr kumimoji="1" lang="en-US" altLang="ja-JP" dirty="0"/>
              <a:t>4.2K</a:t>
            </a:r>
            <a:endParaRPr kumimoji="1" lang="ja-JP" altLang="en-US" dirty="0"/>
          </a:p>
        </p:txBody>
      </p:sp>
      <p:sp>
        <p:nvSpPr>
          <p:cNvPr id="2" name="テキスト ボックス 1">
            <a:extLst>
              <a:ext uri="{FF2B5EF4-FFF2-40B4-BE49-F238E27FC236}">
                <a16:creationId xmlns:a16="http://schemas.microsoft.com/office/drawing/2014/main" id="{8EBD240B-B147-9C66-BAC1-CD15FB8D980B}"/>
              </a:ext>
            </a:extLst>
          </p:cNvPr>
          <p:cNvSpPr txBox="1"/>
          <p:nvPr/>
        </p:nvSpPr>
        <p:spPr>
          <a:xfrm>
            <a:off x="65982" y="5085285"/>
            <a:ext cx="1423684" cy="1200329"/>
          </a:xfrm>
          <a:prstGeom prst="rect">
            <a:avLst/>
          </a:prstGeom>
          <a:solidFill>
            <a:srgbClr val="FFFF00"/>
          </a:solidFill>
        </p:spPr>
        <p:txBody>
          <a:bodyPr wrap="square" rtlCol="0">
            <a:spAutoFit/>
          </a:bodyPr>
          <a:lstStyle/>
          <a:p>
            <a:r>
              <a:rPr kumimoji="1" lang="en-US" altLang="ja-JP" dirty="0"/>
              <a:t>T. Yamada, 2024.Nov.13, TTC meeting, in Lund </a:t>
            </a:r>
            <a:endParaRPr kumimoji="1" lang="ja-JP" altLang="en-US" dirty="0"/>
          </a:p>
        </p:txBody>
      </p:sp>
      <p:pic>
        <p:nvPicPr>
          <p:cNvPr id="10" name="図 9" descr="グラフィカル ユーザー インターフェイス が含まれている画像&#10;&#10;AI によって生成されたコンテンツは間違っている可能性があります。">
            <a:extLst>
              <a:ext uri="{FF2B5EF4-FFF2-40B4-BE49-F238E27FC236}">
                <a16:creationId xmlns:a16="http://schemas.microsoft.com/office/drawing/2014/main" id="{39DCC161-6DC3-652F-D077-123FAEE370AA}"/>
              </a:ext>
            </a:extLst>
          </p:cNvPr>
          <p:cNvPicPr>
            <a:picLocks noChangeAspect="1"/>
          </p:cNvPicPr>
          <p:nvPr/>
        </p:nvPicPr>
        <p:blipFill>
          <a:blip r:embed="rId7"/>
          <a:stretch>
            <a:fillRect/>
          </a:stretch>
        </p:blipFill>
        <p:spPr>
          <a:xfrm>
            <a:off x="1517275" y="3595775"/>
            <a:ext cx="6273552" cy="2978292"/>
          </a:xfrm>
          <a:prstGeom prst="rect">
            <a:avLst/>
          </a:prstGeom>
        </p:spPr>
      </p:pic>
      <p:sp>
        <p:nvSpPr>
          <p:cNvPr id="31" name="テキスト ボックス 30">
            <a:extLst>
              <a:ext uri="{FF2B5EF4-FFF2-40B4-BE49-F238E27FC236}">
                <a16:creationId xmlns:a16="http://schemas.microsoft.com/office/drawing/2014/main" id="{BEA65D3B-D26A-0763-43EF-FF4963CAF2AA}"/>
              </a:ext>
            </a:extLst>
          </p:cNvPr>
          <p:cNvSpPr txBox="1"/>
          <p:nvPr/>
        </p:nvSpPr>
        <p:spPr>
          <a:xfrm>
            <a:off x="1930786" y="1604000"/>
            <a:ext cx="428322" cy="369332"/>
          </a:xfrm>
          <a:prstGeom prst="rect">
            <a:avLst/>
          </a:prstGeom>
          <a:noFill/>
        </p:spPr>
        <p:txBody>
          <a:bodyPr wrap="none" rtlCol="0">
            <a:spAutoFit/>
          </a:bodyPr>
          <a:lstStyle/>
          <a:p>
            <a:r>
              <a:rPr kumimoji="1" lang="en-US" altLang="ja-JP" dirty="0"/>
              <a:t>VT</a:t>
            </a:r>
            <a:endParaRPr kumimoji="1" lang="ja-JP" altLang="en-US" dirty="0"/>
          </a:p>
        </p:txBody>
      </p:sp>
      <p:cxnSp>
        <p:nvCxnSpPr>
          <p:cNvPr id="42" name="直線コネクタ 41">
            <a:extLst>
              <a:ext uri="{FF2B5EF4-FFF2-40B4-BE49-F238E27FC236}">
                <a16:creationId xmlns:a16="http://schemas.microsoft.com/office/drawing/2014/main" id="{7A4482AA-015D-881E-B11E-3FD39CCF1E4F}"/>
              </a:ext>
            </a:extLst>
          </p:cNvPr>
          <p:cNvCxnSpPr/>
          <p:nvPr/>
        </p:nvCxnSpPr>
        <p:spPr>
          <a:xfrm>
            <a:off x="2359108" y="4269160"/>
            <a:ext cx="2398070"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43" name="直線コネクタ 42">
            <a:extLst>
              <a:ext uri="{FF2B5EF4-FFF2-40B4-BE49-F238E27FC236}">
                <a16:creationId xmlns:a16="http://schemas.microsoft.com/office/drawing/2014/main" id="{0D748A33-4145-7629-DFC7-A2048B7ECEBF}"/>
              </a:ext>
            </a:extLst>
          </p:cNvPr>
          <p:cNvCxnSpPr/>
          <p:nvPr/>
        </p:nvCxnSpPr>
        <p:spPr>
          <a:xfrm>
            <a:off x="3819821" y="754678"/>
            <a:ext cx="3634293"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45" name="直線コネクタ 44">
            <a:extLst>
              <a:ext uri="{FF2B5EF4-FFF2-40B4-BE49-F238E27FC236}">
                <a16:creationId xmlns:a16="http://schemas.microsoft.com/office/drawing/2014/main" id="{9EAAA811-B729-CA3C-CD2B-DFC40FEA0B10}"/>
              </a:ext>
            </a:extLst>
          </p:cNvPr>
          <p:cNvCxnSpPr/>
          <p:nvPr/>
        </p:nvCxnSpPr>
        <p:spPr>
          <a:xfrm>
            <a:off x="7953187" y="595778"/>
            <a:ext cx="700979" cy="0"/>
          </a:xfrm>
          <a:prstGeom prst="line">
            <a:avLst/>
          </a:prstGeom>
          <a:ln>
            <a:solidFill>
              <a:srgbClr val="FF0000"/>
            </a:solidFill>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8" name="テキスト ボックス 7">
            <a:extLst>
              <a:ext uri="{FF2B5EF4-FFF2-40B4-BE49-F238E27FC236}">
                <a16:creationId xmlns:a16="http://schemas.microsoft.com/office/drawing/2014/main" id="{3E07F999-EBC7-03AD-F18D-D1333B87FA21}"/>
              </a:ext>
            </a:extLst>
          </p:cNvPr>
          <p:cNvSpPr txBox="1"/>
          <p:nvPr/>
        </p:nvSpPr>
        <p:spPr>
          <a:xfrm>
            <a:off x="2867082" y="6575243"/>
            <a:ext cx="4817344"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さらに東北大の柏木氏の科研費基盤</a:t>
            </a:r>
            <a:r>
              <a:rPr kumimoji="1" lang="en-US" altLang="ja-JP" sz="1600" b="1" dirty="0">
                <a:latin typeface="メイリオ" panose="020B0604030504040204" pitchFamily="50" charset="-128"/>
                <a:ea typeface="メイリオ" panose="020B0604030504040204" pitchFamily="50" charset="-128"/>
              </a:rPr>
              <a:t>A</a:t>
            </a:r>
            <a:r>
              <a:rPr kumimoji="1" lang="ja-JP" altLang="en-US" sz="1600" b="1" dirty="0">
                <a:latin typeface="メイリオ" panose="020B0604030504040204" pitchFamily="50" charset="-128"/>
                <a:ea typeface="メイリオ" panose="020B0604030504040204" pitchFamily="50" charset="-128"/>
              </a:rPr>
              <a:t>で共同研究中</a:t>
            </a:r>
          </a:p>
        </p:txBody>
      </p:sp>
      <p:sp>
        <p:nvSpPr>
          <p:cNvPr id="12" name="フッター プレースホルダー 11">
            <a:extLst>
              <a:ext uri="{FF2B5EF4-FFF2-40B4-BE49-F238E27FC236}">
                <a16:creationId xmlns:a16="http://schemas.microsoft.com/office/drawing/2014/main" id="{38263D75-3FE7-B809-D116-AD5B374D79C4}"/>
              </a:ext>
            </a:extLst>
          </p:cNvPr>
          <p:cNvSpPr>
            <a:spLocks noGrp="1"/>
          </p:cNvSpPr>
          <p:nvPr>
            <p:ph type="ftr" sz="quarter" idx="3"/>
          </p:nvPr>
        </p:nvSpPr>
        <p:spPr>
          <a:xfrm>
            <a:off x="-992117" y="6574067"/>
            <a:ext cx="4693920"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
        <p:nvSpPr>
          <p:cNvPr id="13" name="テキスト ボックス 12">
            <a:extLst>
              <a:ext uri="{FF2B5EF4-FFF2-40B4-BE49-F238E27FC236}">
                <a16:creationId xmlns:a16="http://schemas.microsoft.com/office/drawing/2014/main" id="{D7E4BBAF-D46F-4EFD-74AE-1D1C1332A62B}"/>
              </a:ext>
            </a:extLst>
          </p:cNvPr>
          <p:cNvSpPr txBox="1"/>
          <p:nvPr/>
        </p:nvSpPr>
        <p:spPr>
          <a:xfrm>
            <a:off x="8011796" y="1263668"/>
            <a:ext cx="2087285" cy="2031325"/>
          </a:xfrm>
          <a:prstGeom prst="rect">
            <a:avLst/>
          </a:prstGeom>
          <a:noFill/>
        </p:spPr>
        <p:txBody>
          <a:bodyPr wrap="square" rtlCol="0">
            <a:spAutoFit/>
          </a:bodyPr>
          <a:lstStyle/>
          <a:p>
            <a:r>
              <a:rPr kumimoji="1" lang="en-US" altLang="ja-JP" dirty="0"/>
              <a:t>KEK</a:t>
            </a:r>
            <a:r>
              <a:rPr kumimoji="1" lang="ja-JP" altLang="en-US" b="1" dirty="0"/>
              <a:t>総研大の</a:t>
            </a:r>
            <a:r>
              <a:rPr kumimoji="1" lang="en-US" altLang="ja-JP" b="1" dirty="0" err="1"/>
              <a:t>Prafya</a:t>
            </a:r>
            <a:r>
              <a:rPr kumimoji="1" lang="ja-JP" altLang="en-US" b="1" dirty="0"/>
              <a:t>さんが本研究で</a:t>
            </a:r>
            <a:r>
              <a:rPr kumimoji="1" lang="en-US" altLang="ja-JP" b="1" dirty="0"/>
              <a:t>2025</a:t>
            </a:r>
            <a:r>
              <a:rPr kumimoji="1" lang="ja-JP" altLang="en-US" b="1" dirty="0"/>
              <a:t>年</a:t>
            </a:r>
            <a:r>
              <a:rPr kumimoji="1" lang="en-US" altLang="ja-JP" b="1" dirty="0"/>
              <a:t>9</a:t>
            </a:r>
            <a:r>
              <a:rPr kumimoji="1" lang="ja-JP" altLang="en-US" b="1" dirty="0"/>
              <a:t>月末で博士号を取得します。</a:t>
            </a:r>
            <a:r>
              <a:rPr kumimoji="1" lang="en-US" altLang="ja-JP" b="1" dirty="0">
                <a:solidFill>
                  <a:srgbClr val="FF0000"/>
                </a:solidFill>
              </a:rPr>
              <a:t>KEK</a:t>
            </a:r>
            <a:r>
              <a:rPr kumimoji="1" lang="ja-JP" altLang="en-US" b="1" dirty="0">
                <a:solidFill>
                  <a:srgbClr val="FF0000"/>
                </a:solidFill>
              </a:rPr>
              <a:t>総研大での加速器専攻の入学も受け入れてます。</a:t>
            </a:r>
          </a:p>
        </p:txBody>
      </p:sp>
      <p:pic>
        <p:nvPicPr>
          <p:cNvPr id="14" name="図 13" descr="荷物, テーブル, 部屋, キッチン が含まれている画像&#10;&#10;自動的に生成された説明">
            <a:extLst>
              <a:ext uri="{FF2B5EF4-FFF2-40B4-BE49-F238E27FC236}">
                <a16:creationId xmlns:a16="http://schemas.microsoft.com/office/drawing/2014/main" id="{721FA4F6-5535-F733-3724-67D09FE3610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9840608" y="1119538"/>
            <a:ext cx="2425266" cy="1818950"/>
          </a:xfrm>
          <a:prstGeom prst="rect">
            <a:avLst/>
          </a:prstGeom>
        </p:spPr>
      </p:pic>
    </p:spTree>
    <p:extLst>
      <p:ext uri="{BB962C8B-B14F-4D97-AF65-F5344CB8AC3E}">
        <p14:creationId xmlns:p14="http://schemas.microsoft.com/office/powerpoint/2010/main" val="1496161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CCB0E-AEB0-E386-FAAB-ECB6AF66341B}"/>
            </a:ext>
          </a:extLst>
        </p:cNvPr>
        <p:cNvGrpSpPr/>
        <p:nvPr/>
      </p:nvGrpSpPr>
      <p:grpSpPr>
        <a:xfrm>
          <a:off x="0" y="0"/>
          <a:ext cx="0" cy="0"/>
          <a:chOff x="0" y="0"/>
          <a:chExt cx="0" cy="0"/>
        </a:xfrm>
      </p:grpSpPr>
      <p:pic>
        <p:nvPicPr>
          <p:cNvPr id="7" name="SW-TW 01">
            <a:hlinkClick r:id="" action="ppaction://media"/>
            <a:extLst>
              <a:ext uri="{FF2B5EF4-FFF2-40B4-BE49-F238E27FC236}">
                <a16:creationId xmlns:a16="http://schemas.microsoft.com/office/drawing/2014/main" id="{AD084EA1-42E9-EB3B-E500-EDCBD2AA2C3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37" t="5091" r="4505" b="4423"/>
          <a:stretch/>
        </p:blipFill>
        <p:spPr>
          <a:xfrm>
            <a:off x="1066725" y="1491204"/>
            <a:ext cx="8188884" cy="3449598"/>
          </a:xfrm>
          <a:prstGeom prst="rect">
            <a:avLst/>
          </a:prstGeom>
        </p:spPr>
      </p:pic>
      <p:sp>
        <p:nvSpPr>
          <p:cNvPr id="9" name="TextBox 8">
            <a:extLst>
              <a:ext uri="{FF2B5EF4-FFF2-40B4-BE49-F238E27FC236}">
                <a16:creationId xmlns:a16="http://schemas.microsoft.com/office/drawing/2014/main" id="{2A817B83-0148-BBD4-234F-E231B92E3C78}"/>
              </a:ext>
            </a:extLst>
          </p:cNvPr>
          <p:cNvSpPr txBox="1"/>
          <p:nvPr/>
        </p:nvSpPr>
        <p:spPr>
          <a:xfrm>
            <a:off x="1166647" y="5614724"/>
            <a:ext cx="10580301" cy="646331"/>
          </a:xfrm>
          <a:prstGeom prst="rect">
            <a:avLst/>
          </a:prstGeom>
          <a:noFill/>
        </p:spPr>
        <p:txBody>
          <a:bodyPr wrap="square">
            <a:spAutoFit/>
          </a:bodyPr>
          <a:lstStyle/>
          <a:p>
            <a:r>
              <a:rPr lang="en-US" sz="1800" i="1">
                <a:effectLst/>
                <a:latin typeface="Times" pitchFamily="2" charset="0"/>
                <a:ea typeface="Yu Mincho" panose="02020400000000000000" pitchFamily="18" charset="-128"/>
                <a:cs typeface="Times New Roman" panose="02020603050405020304" pitchFamily="18" charset="0"/>
              </a:rPr>
              <a:t>Animations of accelerating field gradient profile in SW mode (Top, 9-cell structure) and TW mode (bottom, 16-cell structure). The points identify the amplitude of the field acting on the particle in sequential time-steps. </a:t>
            </a:r>
            <a:endParaRPr lang="en-US"/>
          </a:p>
        </p:txBody>
      </p:sp>
      <p:sp>
        <p:nvSpPr>
          <p:cNvPr id="10" name="TextBox 9">
            <a:extLst>
              <a:ext uri="{FF2B5EF4-FFF2-40B4-BE49-F238E27FC236}">
                <a16:creationId xmlns:a16="http://schemas.microsoft.com/office/drawing/2014/main" id="{F4FCD111-F243-ED89-9843-146A7D53CC96}"/>
              </a:ext>
            </a:extLst>
          </p:cNvPr>
          <p:cNvSpPr txBox="1"/>
          <p:nvPr/>
        </p:nvSpPr>
        <p:spPr>
          <a:xfrm>
            <a:off x="25293" y="897346"/>
            <a:ext cx="2181493" cy="707886"/>
          </a:xfrm>
          <a:prstGeom prst="rect">
            <a:avLst/>
          </a:prstGeom>
          <a:solidFill>
            <a:srgbClr val="00FDFF"/>
          </a:solidFill>
        </p:spPr>
        <p:txBody>
          <a:bodyPr wrap="square">
            <a:spAutoFit/>
          </a:bodyPr>
          <a:lstStyle/>
          <a:p>
            <a:pPr algn="ctr"/>
            <a:r>
              <a:rPr lang="en-US" sz="2000" dirty="0">
                <a:latin typeface="Times New Roman" panose="02020603050405020304" pitchFamily="18" charset="0"/>
                <a:cs typeface="Times New Roman" panose="02020603050405020304" pitchFamily="18" charset="0"/>
              </a:rPr>
              <a:t>Standing Wave </a:t>
            </a:r>
          </a:p>
          <a:p>
            <a:pPr algn="ctr"/>
            <a:r>
              <a:rPr lang="en-US" sz="2000" dirty="0">
                <a:latin typeface="Times New Roman" panose="02020603050405020304" pitchFamily="18" charset="0"/>
                <a:cs typeface="Times New Roman" panose="02020603050405020304" pitchFamily="18" charset="0"/>
              </a:rPr>
              <a:t>in 9-cell structure</a:t>
            </a:r>
          </a:p>
        </p:txBody>
      </p:sp>
      <p:sp>
        <p:nvSpPr>
          <p:cNvPr id="11" name="TextBox 10">
            <a:extLst>
              <a:ext uri="{FF2B5EF4-FFF2-40B4-BE49-F238E27FC236}">
                <a16:creationId xmlns:a16="http://schemas.microsoft.com/office/drawing/2014/main" id="{6DC55B28-F1FC-9708-EFDB-801DDE3D3AA3}"/>
              </a:ext>
            </a:extLst>
          </p:cNvPr>
          <p:cNvSpPr txBox="1"/>
          <p:nvPr/>
        </p:nvSpPr>
        <p:spPr>
          <a:xfrm>
            <a:off x="96989" y="4708439"/>
            <a:ext cx="2181493" cy="707886"/>
          </a:xfrm>
          <a:prstGeom prst="rect">
            <a:avLst/>
          </a:prstGeom>
          <a:solidFill>
            <a:srgbClr val="FFFF00"/>
          </a:solidFill>
        </p:spPr>
        <p:txBody>
          <a:bodyPr wrap="square">
            <a:spAutoFit/>
          </a:bodyPr>
          <a:lstStyle/>
          <a:p>
            <a:pPr algn="ctr"/>
            <a:r>
              <a:rPr lang="en-US" sz="2000" dirty="0">
                <a:latin typeface="Times New Roman" panose="02020603050405020304" pitchFamily="18" charset="0"/>
                <a:cs typeface="Times New Roman" panose="02020603050405020304" pitchFamily="18" charset="0"/>
              </a:rPr>
              <a:t>Traveling Wave </a:t>
            </a:r>
          </a:p>
          <a:p>
            <a:pPr algn="ctr"/>
            <a:r>
              <a:rPr lang="en-US" sz="2000" dirty="0">
                <a:latin typeface="Times New Roman" panose="02020603050405020304" pitchFamily="18" charset="0"/>
                <a:cs typeface="Times New Roman" panose="02020603050405020304" pitchFamily="18" charset="0"/>
              </a:rPr>
              <a:t>in 16-cell structure  </a:t>
            </a:r>
          </a:p>
        </p:txBody>
      </p:sp>
      <p:sp>
        <p:nvSpPr>
          <p:cNvPr id="14" name="Title 2">
            <a:extLst>
              <a:ext uri="{FF2B5EF4-FFF2-40B4-BE49-F238E27FC236}">
                <a16:creationId xmlns:a16="http://schemas.microsoft.com/office/drawing/2014/main" id="{5C85C036-3DEB-CE33-1DFD-3B828B5ABDB3}"/>
              </a:ext>
            </a:extLst>
          </p:cNvPr>
          <p:cNvSpPr>
            <a:spLocks noGrp="1"/>
          </p:cNvSpPr>
          <p:nvPr>
            <p:ph type="title"/>
          </p:nvPr>
        </p:nvSpPr>
        <p:spPr>
          <a:xfrm>
            <a:off x="2691810" y="20127"/>
            <a:ext cx="5137740" cy="895984"/>
          </a:xfrm>
        </p:spPr>
        <p:txBody>
          <a:bodyPr>
            <a:normAutofit/>
          </a:bodyPr>
          <a:lstStyle/>
          <a:p>
            <a:r>
              <a:rPr lang="en-US" altLang="ja-JP" sz="3200" dirty="0">
                <a:solidFill>
                  <a:schemeClr val="tx1"/>
                </a:solidFill>
              </a:rPr>
              <a:t>Traveling wave</a:t>
            </a:r>
            <a:r>
              <a:rPr lang="ja-JP" altLang="en-US" sz="3200" dirty="0">
                <a:solidFill>
                  <a:schemeClr val="tx1"/>
                </a:solidFill>
              </a:rPr>
              <a:t>での加速</a:t>
            </a:r>
            <a:endParaRPr lang="en-US" sz="3200" u="sng" dirty="0">
              <a:latin typeface="Helvetica" panose="020B0604020202020204" pitchFamily="34" charset="0"/>
              <a:cs typeface="Helvetica" panose="020B0604020202020204" pitchFamily="34" charset="0"/>
            </a:endParaRPr>
          </a:p>
        </p:txBody>
      </p:sp>
      <p:pic>
        <p:nvPicPr>
          <p:cNvPr id="2" name="Picture 28">
            <a:extLst>
              <a:ext uri="{FF2B5EF4-FFF2-40B4-BE49-F238E27FC236}">
                <a16:creationId xmlns:a16="http://schemas.microsoft.com/office/drawing/2014/main" id="{1B2895BE-A574-0D4C-0857-0BA9400DB207}"/>
              </a:ext>
            </a:extLst>
          </p:cNvPr>
          <p:cNvPicPr>
            <a:picLocks noChangeAspect="1"/>
          </p:cNvPicPr>
          <p:nvPr/>
        </p:nvPicPr>
        <p:blipFill>
          <a:blip r:embed="rId5"/>
          <a:stretch>
            <a:fillRect/>
          </a:stretch>
        </p:blipFill>
        <p:spPr>
          <a:xfrm>
            <a:off x="9588511" y="1910923"/>
            <a:ext cx="2253762" cy="1756779"/>
          </a:xfrm>
          <a:prstGeom prst="rect">
            <a:avLst/>
          </a:prstGeom>
        </p:spPr>
      </p:pic>
      <p:pic>
        <p:nvPicPr>
          <p:cNvPr id="3" name="Picture 29">
            <a:extLst>
              <a:ext uri="{FF2B5EF4-FFF2-40B4-BE49-F238E27FC236}">
                <a16:creationId xmlns:a16="http://schemas.microsoft.com/office/drawing/2014/main" id="{1BF9ABFD-DB49-C2F4-BEAC-34410884B376}"/>
              </a:ext>
            </a:extLst>
          </p:cNvPr>
          <p:cNvPicPr>
            <a:picLocks noChangeAspect="1"/>
          </p:cNvPicPr>
          <p:nvPr/>
        </p:nvPicPr>
        <p:blipFill>
          <a:blip r:embed="rId6"/>
          <a:stretch>
            <a:fillRect/>
          </a:stretch>
        </p:blipFill>
        <p:spPr>
          <a:xfrm>
            <a:off x="8478891" y="240631"/>
            <a:ext cx="3822807" cy="996370"/>
          </a:xfrm>
          <a:prstGeom prst="rect">
            <a:avLst/>
          </a:prstGeom>
        </p:spPr>
      </p:pic>
      <p:sp>
        <p:nvSpPr>
          <p:cNvPr id="8" name="TextBox 16">
            <a:extLst>
              <a:ext uri="{FF2B5EF4-FFF2-40B4-BE49-F238E27FC236}">
                <a16:creationId xmlns:a16="http://schemas.microsoft.com/office/drawing/2014/main" id="{4592BA95-D0FC-E031-E286-160A2DDAF66C}"/>
              </a:ext>
            </a:extLst>
          </p:cNvPr>
          <p:cNvSpPr txBox="1"/>
          <p:nvPr/>
        </p:nvSpPr>
        <p:spPr>
          <a:xfrm>
            <a:off x="8968154" y="1166985"/>
            <a:ext cx="2919046" cy="307777"/>
          </a:xfrm>
          <a:prstGeom prst="rect">
            <a:avLst/>
          </a:prstGeom>
          <a:noFill/>
        </p:spPr>
        <p:txBody>
          <a:bodyPr wrap="square">
            <a:spAutoFit/>
          </a:bodyPr>
          <a:lstStyle/>
          <a:p>
            <a:r>
              <a:rPr lang="en-US" sz="1400">
                <a:latin typeface="Times New Roman" panose="02020603050405020304" pitchFamily="18" charset="0"/>
                <a:cs typeface="Times New Roman" panose="02020603050405020304" pitchFamily="18" charset="0"/>
              </a:rPr>
              <a:t>Conceptual design by Pavel </a:t>
            </a:r>
            <a:r>
              <a:rPr lang="en-US" sz="1400" err="1">
                <a:latin typeface="Times New Roman" panose="02020603050405020304" pitchFamily="18" charset="0"/>
                <a:cs typeface="Times New Roman" panose="02020603050405020304" pitchFamily="18" charset="0"/>
              </a:rPr>
              <a:t>Avrakhov</a:t>
            </a:r>
            <a:endParaRPr lang="en-US" sz="1400">
              <a:latin typeface="Times New Roman" panose="02020603050405020304" pitchFamily="18" charset="0"/>
              <a:cs typeface="Times New Roman" panose="02020603050405020304" pitchFamily="18" charset="0"/>
            </a:endParaRPr>
          </a:p>
        </p:txBody>
      </p:sp>
      <p:sp>
        <p:nvSpPr>
          <p:cNvPr id="12" name="TextBox 15">
            <a:extLst>
              <a:ext uri="{FF2B5EF4-FFF2-40B4-BE49-F238E27FC236}">
                <a16:creationId xmlns:a16="http://schemas.microsoft.com/office/drawing/2014/main" id="{ECA118CA-8964-B9B8-61BF-6B80FA384E4A}"/>
              </a:ext>
            </a:extLst>
          </p:cNvPr>
          <p:cNvSpPr txBox="1"/>
          <p:nvPr/>
        </p:nvSpPr>
        <p:spPr>
          <a:xfrm>
            <a:off x="9588511" y="3815887"/>
            <a:ext cx="2253762" cy="1600438"/>
          </a:xfrm>
          <a:prstGeom prst="rect">
            <a:avLst/>
          </a:prstGeom>
          <a:noFill/>
        </p:spPr>
        <p:txBody>
          <a:bodyPr wrap="square">
            <a:spAutoFit/>
          </a:bodyPr>
          <a:lstStyle/>
          <a:p>
            <a:r>
              <a:rPr lang="en-US" altLang="ja-JP" sz="1400">
                <a:latin typeface="Helvetica" panose="020B0604020202020204" pitchFamily="34" charset="0"/>
                <a:cs typeface="Helvetica" panose="020B0604020202020204" pitchFamily="34" charset="0"/>
              </a:rPr>
              <a:t>FY23 US-Japan “Developing high-gradient traveling wave SRF accelerating cavity” in collaboration between KEK-Jlab-FNAL is awarded</a:t>
            </a:r>
            <a:endParaRPr lang="en-US" sz="1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789990C0-9391-521B-934D-2871FE71AA70}"/>
              </a:ext>
            </a:extLst>
          </p:cNvPr>
          <p:cNvSpPr txBox="1"/>
          <p:nvPr/>
        </p:nvSpPr>
        <p:spPr>
          <a:xfrm>
            <a:off x="3347273" y="1073436"/>
            <a:ext cx="3994812" cy="369332"/>
          </a:xfrm>
          <a:prstGeom prst="rect">
            <a:avLst/>
          </a:prstGeom>
          <a:noFill/>
        </p:spPr>
        <p:txBody>
          <a:bodyPr wrap="none" rtlCol="0">
            <a:spAutoFit/>
          </a:bodyPr>
          <a:lstStyle/>
          <a:p>
            <a:r>
              <a:rPr kumimoji="1" lang="en-US" altLang="ja-JP" dirty="0">
                <a:solidFill>
                  <a:srgbClr val="FF0000"/>
                </a:solidFill>
              </a:rPr>
              <a:t>Increase Transit Time Factor (TTF) for HG</a:t>
            </a:r>
            <a:endParaRPr kumimoji="1" lang="ja-JP" altLang="en-US" dirty="0">
              <a:solidFill>
                <a:srgbClr val="FF0000"/>
              </a:solidFill>
            </a:endParaRPr>
          </a:p>
        </p:txBody>
      </p:sp>
      <p:sp>
        <p:nvSpPr>
          <p:cNvPr id="5" name="テキスト ボックス 4">
            <a:extLst>
              <a:ext uri="{FF2B5EF4-FFF2-40B4-BE49-F238E27FC236}">
                <a16:creationId xmlns:a16="http://schemas.microsoft.com/office/drawing/2014/main" id="{DA685972-3A49-F8AA-1CFB-5EC9AFA5E4CE}"/>
              </a:ext>
            </a:extLst>
          </p:cNvPr>
          <p:cNvSpPr txBox="1"/>
          <p:nvPr/>
        </p:nvSpPr>
        <p:spPr>
          <a:xfrm>
            <a:off x="2691810" y="5056073"/>
            <a:ext cx="5982663" cy="369332"/>
          </a:xfrm>
          <a:prstGeom prst="rect">
            <a:avLst/>
          </a:prstGeom>
          <a:noFill/>
        </p:spPr>
        <p:txBody>
          <a:bodyPr wrap="none" rtlCol="0">
            <a:spAutoFit/>
          </a:bodyPr>
          <a:lstStyle/>
          <a:p>
            <a:r>
              <a:rPr kumimoji="1" lang="ja-JP" altLang="en-US" dirty="0"/>
              <a:t>定在波</a:t>
            </a:r>
            <a:r>
              <a:rPr kumimoji="1" lang="en-US" altLang="ja-JP" dirty="0"/>
              <a:t>(SW)</a:t>
            </a:r>
            <a:r>
              <a:rPr kumimoji="1" lang="ja-JP" altLang="en-US" dirty="0"/>
              <a:t>に対して</a:t>
            </a:r>
            <a:r>
              <a:rPr kumimoji="1" lang="en-US" altLang="ja-JP" dirty="0"/>
              <a:t>TW</a:t>
            </a:r>
            <a:r>
              <a:rPr kumimoji="1" lang="ja-JP" altLang="en-US" dirty="0"/>
              <a:t>はずっと高い</a:t>
            </a:r>
            <a:r>
              <a:rPr kumimoji="1" lang="en-US" altLang="ja-JP" dirty="0"/>
              <a:t>field</a:t>
            </a:r>
            <a:r>
              <a:rPr kumimoji="1" lang="ja-JP" altLang="en-US" dirty="0"/>
              <a:t>で加速できる。</a:t>
            </a:r>
          </a:p>
        </p:txBody>
      </p:sp>
      <p:sp>
        <p:nvSpPr>
          <p:cNvPr id="6" name="フッター プレースホルダー 5">
            <a:extLst>
              <a:ext uri="{FF2B5EF4-FFF2-40B4-BE49-F238E27FC236}">
                <a16:creationId xmlns:a16="http://schemas.microsoft.com/office/drawing/2014/main" id="{A4F6D7C0-16FC-2F34-66EE-1AB91C5573A6}"/>
              </a:ext>
            </a:extLst>
          </p:cNvPr>
          <p:cNvSpPr>
            <a:spLocks noGrp="1"/>
          </p:cNvSpPr>
          <p:nvPr>
            <p:ph type="ftr" sz="quarter" idx="3"/>
          </p:nvPr>
        </p:nvSpPr>
        <p:spPr/>
        <p:txBody>
          <a:bodyPr/>
          <a:lstStyle/>
          <a:p>
            <a:pPr>
              <a:defRPr/>
            </a:pPr>
            <a:r>
              <a:rPr lang="ja-JP" altLang="en-US"/>
              <a:t>筑波大学　</a:t>
            </a:r>
            <a:r>
              <a:rPr lang="en-US" altLang="ja-JP"/>
              <a:t>ILC</a:t>
            </a:r>
            <a:r>
              <a:rPr lang="ja-JP" altLang="en-US"/>
              <a:t>セミナー </a:t>
            </a:r>
            <a:r>
              <a:rPr lang="en-US" altLang="ja-JP"/>
              <a:t>(2025.Oct.9)</a:t>
            </a:r>
            <a:endParaRPr lang="en-US">
              <a:latin typeface="Helvetica" panose="020B0604020202020204" pitchFamily="34" charset="0"/>
              <a:cs typeface="Helvetica" panose="020B0604020202020204" pitchFamily="34" charset="0"/>
            </a:endParaRPr>
          </a:p>
        </p:txBody>
      </p:sp>
      <p:sp>
        <p:nvSpPr>
          <p:cNvPr id="15" name="スライド番号プレースホルダー 14">
            <a:extLst>
              <a:ext uri="{FF2B5EF4-FFF2-40B4-BE49-F238E27FC236}">
                <a16:creationId xmlns:a16="http://schemas.microsoft.com/office/drawing/2014/main" id="{E74EE520-3B9E-3FA4-36D0-C9785E00C4EC}"/>
              </a:ext>
            </a:extLst>
          </p:cNvPr>
          <p:cNvSpPr>
            <a:spLocks noGrp="1"/>
          </p:cNvSpPr>
          <p:nvPr>
            <p:ph type="sldNum" sz="quarter" idx="4"/>
          </p:nvPr>
        </p:nvSpPr>
        <p:spPr/>
        <p:txBody>
          <a:bodyPr/>
          <a:lstStyle/>
          <a:p>
            <a:pPr>
              <a:defRPr/>
            </a:pPr>
            <a:fld id="{148C009B-CB69-E04A-B9B3-34B26D69E9CF}" type="slidenum">
              <a:rPr lang="en-US" smtClean="0"/>
              <a:pPr>
                <a:defRPr/>
              </a:pPr>
              <a:t>34</a:t>
            </a:fld>
            <a:endParaRPr lang="en-US"/>
          </a:p>
        </p:txBody>
      </p:sp>
    </p:spTree>
    <p:extLst>
      <p:ext uri="{BB962C8B-B14F-4D97-AF65-F5344CB8AC3E}">
        <p14:creationId xmlns:p14="http://schemas.microsoft.com/office/powerpoint/2010/main" val="180345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3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repeatCount="indefinite" fill="hold" display="0">
                  <p:stCondLst>
                    <p:cond delay="indefinite"/>
                  </p:stCondLst>
                </p:cTn>
                <p:tgtEl>
                  <p:spTgt spid="7"/>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7AB98ADA-E3F9-437C-88BC-C8A1F3A7F45F}"/>
              </a:ext>
            </a:extLst>
          </p:cNvPr>
          <p:cNvSpPr>
            <a:spLocks noGrp="1"/>
          </p:cNvSpPr>
          <p:nvPr>
            <p:ph type="title"/>
          </p:nvPr>
        </p:nvSpPr>
        <p:spPr>
          <a:xfrm>
            <a:off x="88900" y="71306"/>
            <a:ext cx="11696700" cy="464405"/>
          </a:xfrm>
          <a:solidFill>
            <a:schemeClr val="bg1"/>
          </a:solidFill>
        </p:spPr>
        <p:txBody>
          <a:bodyPr>
            <a:noAutofit/>
          </a:bodyPr>
          <a:lstStyle/>
          <a:p>
            <a:pPr algn="ctr"/>
            <a:r>
              <a:rPr lang="ja-JP" altLang="en-US" sz="24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（超伝導技術の更なる応用）</a:t>
            </a:r>
            <a:r>
              <a:rPr lang="en-US" altLang="ja-JP" sz="24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ERL</a:t>
            </a:r>
            <a:r>
              <a:rPr lang="ja-JP" altLang="en-US" sz="2400" b="1"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技術による次世代半導体リソグラフィー光源開発</a:t>
            </a:r>
            <a:endParaRPr lang="ja-JP" altLang="en-US" sz="2400" b="1" dirty="0">
              <a:solidFill>
                <a:schemeClr val="tx1"/>
              </a:solidFill>
            </a:endParaRPr>
          </a:p>
        </p:txBody>
      </p:sp>
      <p:pic>
        <p:nvPicPr>
          <p:cNvPr id="2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4591" y="1665002"/>
            <a:ext cx="3536165" cy="216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図 1">
            <a:extLst>
              <a:ext uri="{FF2B5EF4-FFF2-40B4-BE49-F238E27FC236}">
                <a16:creationId xmlns:a16="http://schemas.microsoft.com/office/drawing/2014/main" id="{47D86FE5-7D38-49A0-B188-F8259B2A862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0776" y="2354687"/>
            <a:ext cx="2007975" cy="121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2292535" y="560007"/>
            <a:ext cx="7835725" cy="715581"/>
          </a:xfrm>
          <a:prstGeom prst="rect">
            <a:avLst/>
          </a:prstGeom>
          <a:noFill/>
        </p:spPr>
        <p:txBody>
          <a:bodyPr wrap="square" rtlCol="0">
            <a:spAutoFit/>
          </a:bodyPr>
          <a:lstStyle/>
          <a:p>
            <a:pPr marL="214313" indent="-214313">
              <a:buFont typeface="Arial" panose="020B0604020202020204" pitchFamily="34" charset="0"/>
              <a:buChar char="•"/>
            </a:pPr>
            <a:r>
              <a:rPr lang="ja-JP" altLang="en-US" sz="1350">
                <a:latin typeface="メイリオ" panose="020B0604030504040204" pitchFamily="50" charset="-128"/>
                <a:ea typeface="メイリオ" panose="020B0604030504040204" pitchFamily="50" charset="-128"/>
              </a:rPr>
              <a:t>半導体微細加工のための</a:t>
            </a:r>
            <a:r>
              <a:rPr lang="en-US" altLang="ja-JP" sz="1350" b="1" u="sng">
                <a:solidFill>
                  <a:srgbClr val="FF0000"/>
                </a:solidFill>
                <a:latin typeface="メイリオ" panose="020B0604030504040204" pitchFamily="50" charset="-128"/>
                <a:ea typeface="メイリオ" panose="020B0604030504040204" pitchFamily="50" charset="-128"/>
              </a:rPr>
              <a:t>EUV</a:t>
            </a:r>
            <a:r>
              <a:rPr lang="ja-JP" altLang="en-US" sz="1350" b="1" u="sng">
                <a:solidFill>
                  <a:srgbClr val="FF0000"/>
                </a:solidFill>
                <a:latin typeface="メイリオ" panose="020B0604030504040204" pitchFamily="50" charset="-128"/>
                <a:ea typeface="メイリオ" panose="020B0604030504040204" pitchFamily="50" charset="-128"/>
              </a:rPr>
              <a:t>リソグラフィー用大強度</a:t>
            </a:r>
            <a:r>
              <a:rPr lang="en-US" altLang="ja-JP" sz="1350" b="1" u="sng">
                <a:solidFill>
                  <a:srgbClr val="FF0000"/>
                </a:solidFill>
                <a:latin typeface="メイリオ" panose="020B0604030504040204" pitchFamily="50" charset="-128"/>
                <a:ea typeface="メイリオ" panose="020B0604030504040204" pitchFamily="50" charset="-128"/>
              </a:rPr>
              <a:t>EUV</a:t>
            </a:r>
            <a:r>
              <a:rPr lang="ja-JP" altLang="en-US" sz="1350" b="1" u="sng">
                <a:solidFill>
                  <a:srgbClr val="FF0000"/>
                </a:solidFill>
                <a:latin typeface="メイリオ" panose="020B0604030504040204" pitchFamily="50" charset="-128"/>
                <a:ea typeface="メイリオ" panose="020B0604030504040204" pitchFamily="50" charset="-128"/>
              </a:rPr>
              <a:t>光源開発が次の大きな課題</a:t>
            </a:r>
            <a:r>
              <a:rPr lang="ja-JP" altLang="en-US" sz="1350">
                <a:latin typeface="メイリオ" panose="020B0604030504040204" pitchFamily="50" charset="-128"/>
                <a:ea typeface="メイリオ" panose="020B0604030504040204" pitchFamily="50" charset="-128"/>
              </a:rPr>
              <a:t>。</a:t>
            </a:r>
            <a:endParaRPr lang="en-US" altLang="ja-JP" sz="1350">
              <a:latin typeface="メイリオ" panose="020B0604030504040204" pitchFamily="50" charset="-128"/>
              <a:ea typeface="メイリオ" panose="020B0604030504040204" pitchFamily="50" charset="-128"/>
            </a:endParaRPr>
          </a:p>
          <a:p>
            <a:pPr marL="214313" indent="-214313">
              <a:buFont typeface="Arial" panose="020B0604020202020204" pitchFamily="34" charset="0"/>
              <a:buChar char="•"/>
            </a:pPr>
            <a:r>
              <a:rPr lang="ja-JP" altLang="en-US" sz="1350">
                <a:latin typeface="メイリオ" panose="020B0604030504040204" pitchFamily="50" charset="-128"/>
                <a:ea typeface="メイリオ" panose="020B0604030504040204" pitchFamily="50" charset="-128"/>
              </a:rPr>
              <a:t>既存の</a:t>
            </a:r>
            <a:r>
              <a:rPr lang="en-US" altLang="ja-JP" sz="1350">
                <a:latin typeface="メイリオ" panose="020B0604030504040204" pitchFamily="50" charset="-128"/>
                <a:ea typeface="メイリオ" panose="020B0604030504040204" pitchFamily="50" charset="-128"/>
              </a:rPr>
              <a:t>LPP(~</a:t>
            </a:r>
            <a:r>
              <a:rPr lang="ja-JP" altLang="en-US" sz="1350">
                <a:latin typeface="メイリオ" panose="020B0604030504040204" pitchFamily="50" charset="-128"/>
                <a:ea typeface="メイリオ" panose="020B0604030504040204" pitchFamily="50" charset="-128"/>
              </a:rPr>
              <a:t>数</a:t>
            </a:r>
            <a:r>
              <a:rPr lang="en-US" altLang="ja-JP" sz="1350">
                <a:latin typeface="メイリオ" panose="020B0604030504040204" pitchFamily="50" charset="-128"/>
                <a:ea typeface="メイリオ" panose="020B0604030504040204" pitchFamily="50" charset="-128"/>
              </a:rPr>
              <a:t>100W)</a:t>
            </a:r>
            <a:r>
              <a:rPr lang="ja-JP" altLang="en-US" sz="1350">
                <a:latin typeface="メイリオ" panose="020B0604030504040204" pitchFamily="50" charset="-128"/>
                <a:ea typeface="メイリオ" panose="020B0604030504040204" pitchFamily="50" charset="-128"/>
              </a:rPr>
              <a:t>を</a:t>
            </a:r>
            <a:r>
              <a:rPr lang="en-US" altLang="ja-JP" sz="1350">
                <a:latin typeface="メイリオ" panose="020B0604030504040204" pitchFamily="50" charset="-128"/>
                <a:ea typeface="メイリオ" panose="020B0604030504040204" pitchFamily="50" charset="-128"/>
              </a:rPr>
              <a:t>20</a:t>
            </a:r>
            <a:r>
              <a:rPr lang="ja-JP" altLang="en-US" sz="1350">
                <a:latin typeface="メイリオ" panose="020B0604030504040204" pitchFamily="50" charset="-128"/>
                <a:ea typeface="メイリオ" panose="020B0604030504040204" pitchFamily="50" charset="-128"/>
              </a:rPr>
              <a:t>倍以上凌駕する</a:t>
            </a:r>
            <a:r>
              <a:rPr lang="en-US" altLang="ja-JP" sz="1350" b="1" u="sng">
                <a:solidFill>
                  <a:srgbClr val="FF0000"/>
                </a:solidFill>
                <a:latin typeface="メイリオ" panose="020B0604030504040204" pitchFamily="50" charset="-128"/>
                <a:ea typeface="メイリオ" panose="020B0604030504040204" pitchFamily="50" charset="-128"/>
              </a:rPr>
              <a:t>10kW</a:t>
            </a:r>
            <a:r>
              <a:rPr lang="ja-JP" altLang="en-US" sz="1350" b="1" u="sng">
                <a:solidFill>
                  <a:srgbClr val="FF0000"/>
                </a:solidFill>
                <a:latin typeface="メイリオ" panose="020B0604030504040204" pitchFamily="50" charset="-128"/>
                <a:ea typeface="メイリオ" panose="020B0604030504040204" pitchFamily="50" charset="-128"/>
              </a:rPr>
              <a:t>レベルの</a:t>
            </a:r>
            <a:r>
              <a:rPr lang="en-US" altLang="ja-JP" sz="1350" b="1" u="sng">
                <a:solidFill>
                  <a:srgbClr val="FF0000"/>
                </a:solidFill>
                <a:latin typeface="メイリオ" panose="020B0604030504040204" pitchFamily="50" charset="-128"/>
                <a:ea typeface="メイリオ" panose="020B0604030504040204" pitchFamily="50" charset="-128"/>
              </a:rPr>
              <a:t>EUV</a:t>
            </a:r>
            <a:r>
              <a:rPr lang="ja-JP" altLang="en-US" sz="1350" b="1" u="sng">
                <a:solidFill>
                  <a:srgbClr val="FF0000"/>
                </a:solidFill>
                <a:latin typeface="メイリオ" panose="020B0604030504040204" pitchFamily="50" charset="-128"/>
                <a:ea typeface="メイリオ" panose="020B0604030504040204" pitchFamily="50" charset="-128"/>
              </a:rPr>
              <a:t>光源が実現可能である</a:t>
            </a:r>
            <a:r>
              <a:rPr lang="ja-JP" altLang="en-US" sz="1350">
                <a:latin typeface="メイリオ" panose="020B0604030504040204" pitchFamily="50" charset="-128"/>
                <a:ea typeface="メイリオ" panose="020B0604030504040204" pitchFamily="50" charset="-128"/>
              </a:rPr>
              <a:t>。</a:t>
            </a:r>
            <a:endParaRPr lang="en-US" altLang="ja-JP" sz="1350">
              <a:latin typeface="メイリオ" panose="020B0604030504040204" pitchFamily="50" charset="-128"/>
              <a:ea typeface="メイリオ" panose="020B0604030504040204" pitchFamily="50" charset="-128"/>
            </a:endParaRPr>
          </a:p>
          <a:p>
            <a:pPr marL="214313" indent="-214313">
              <a:buFont typeface="Arial" panose="020B0604020202020204" pitchFamily="34" charset="0"/>
              <a:buChar char="•"/>
            </a:pPr>
            <a:r>
              <a:rPr lang="ja-JP" altLang="en-US" sz="1350">
                <a:latin typeface="メイリオ" panose="020B0604030504040204" pitchFamily="50" charset="-128"/>
                <a:ea typeface="メイリオ" panose="020B0604030504040204" pitchFamily="50" charset="-128"/>
              </a:rPr>
              <a:t>また、</a:t>
            </a:r>
            <a:r>
              <a:rPr lang="en-US" altLang="ja-JP" sz="1350">
                <a:latin typeface="メイリオ" panose="020B0604030504040204" pitchFamily="50" charset="-128"/>
                <a:ea typeface="メイリオ" panose="020B0604030504040204" pitchFamily="50" charset="-128"/>
              </a:rPr>
              <a:t>LPP</a:t>
            </a:r>
            <a:r>
              <a:rPr lang="ja-JP" altLang="en-US" sz="1350">
                <a:latin typeface="メイリオ" panose="020B0604030504040204" pitchFamily="50" charset="-128"/>
                <a:ea typeface="メイリオ" panose="020B0604030504040204" pitchFamily="50" charset="-128"/>
              </a:rPr>
              <a:t>に比べ、エネルギー回収技術を用いることで、</a:t>
            </a:r>
            <a:r>
              <a:rPr lang="ja-JP" altLang="en-US" sz="1350" b="1">
                <a:solidFill>
                  <a:srgbClr val="FF0000"/>
                </a:solidFill>
                <a:latin typeface="メイリオ" panose="020B0604030504040204" pitchFamily="50" charset="-128"/>
                <a:ea typeface="メイリオ" panose="020B0604030504040204" pitchFamily="50" charset="-128"/>
              </a:rPr>
              <a:t>省電力が</a:t>
            </a:r>
            <a:r>
              <a:rPr lang="ja-JP" altLang="en-US" sz="1350">
                <a:latin typeface="メイリオ" panose="020B0604030504040204" pitchFamily="50" charset="-128"/>
                <a:ea typeface="メイリオ" panose="020B0604030504040204" pitchFamily="50" charset="-128"/>
              </a:rPr>
              <a:t>可能。</a:t>
            </a:r>
            <a:r>
              <a:rPr lang="en-US" altLang="ja-JP" sz="1350">
                <a:latin typeface="メイリオ" panose="020B0604030504040204" pitchFamily="50" charset="-128"/>
                <a:ea typeface="メイリオ" panose="020B0604030504040204" pitchFamily="50" charset="-128"/>
              </a:rPr>
              <a:t>(10kW</a:t>
            </a:r>
            <a:r>
              <a:rPr lang="ja-JP" altLang="en-US" sz="1350">
                <a:latin typeface="メイリオ" panose="020B0604030504040204" pitchFamily="50" charset="-128"/>
                <a:ea typeface="メイリオ" panose="020B0604030504040204" pitchFamily="50" charset="-128"/>
              </a:rPr>
              <a:t>で</a:t>
            </a:r>
            <a:r>
              <a:rPr lang="en-US" altLang="ja-JP" sz="1350">
                <a:latin typeface="メイリオ" panose="020B0604030504040204" pitchFamily="50" charset="-128"/>
                <a:ea typeface="メイリオ" panose="020B0604030504040204" pitchFamily="50" charset="-128"/>
              </a:rPr>
              <a:t>5MW</a:t>
            </a:r>
            <a:r>
              <a:rPr lang="ja-JP" altLang="en-US" sz="1350">
                <a:latin typeface="メイリオ" panose="020B0604030504040204" pitchFamily="50" charset="-128"/>
                <a:ea typeface="メイリオ" panose="020B0604030504040204" pitchFamily="50" charset="-128"/>
              </a:rPr>
              <a:t>程度</a:t>
            </a:r>
            <a:r>
              <a:rPr lang="en-US" altLang="ja-JP" sz="1350">
                <a:latin typeface="メイリオ" panose="020B0604030504040204" pitchFamily="50" charset="-128"/>
                <a:ea typeface="メイリオ" panose="020B0604030504040204" pitchFamily="50" charset="-128"/>
              </a:rPr>
              <a:t>)</a:t>
            </a:r>
            <a:endParaRPr lang="ja-JP" altLang="en-US" sz="135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620949" y="1291716"/>
            <a:ext cx="1760786" cy="507831"/>
          </a:xfrm>
          <a:prstGeom prst="rect">
            <a:avLst/>
          </a:prstGeom>
          <a:noFill/>
        </p:spPr>
        <p:txBody>
          <a:bodyPr wrap="square" rtlCol="0">
            <a:spAutoFit/>
          </a:bodyPr>
          <a:lstStyle/>
          <a:p>
            <a:r>
              <a:rPr lang="ja-JP" altLang="en-US" sz="1350">
                <a:latin typeface="メイリオ" panose="020B0604030504040204" pitchFamily="50" charset="-128"/>
                <a:ea typeface="メイリオ" panose="020B0604030504040204" pitchFamily="50" charset="-128"/>
              </a:rPr>
              <a:t>現在の</a:t>
            </a:r>
            <a:r>
              <a:rPr lang="en-US" altLang="ja-JP" sz="1350">
                <a:latin typeface="メイリオ" panose="020B0604030504040204" pitchFamily="50" charset="-128"/>
                <a:ea typeface="メイリオ" panose="020B0604030504040204" pitchFamily="50" charset="-128"/>
              </a:rPr>
              <a:t>EUV</a:t>
            </a:r>
            <a:r>
              <a:rPr lang="ja-JP" altLang="en-US" sz="1350">
                <a:latin typeface="メイリオ" panose="020B0604030504040204" pitchFamily="50" charset="-128"/>
                <a:ea typeface="メイリオ" panose="020B0604030504040204" pitchFamily="50" charset="-128"/>
              </a:rPr>
              <a:t>リソグラフィー用</a:t>
            </a:r>
            <a:r>
              <a:rPr lang="en-US" altLang="ja-JP" sz="1350">
                <a:latin typeface="メイリオ" panose="020B0604030504040204" pitchFamily="50" charset="-128"/>
                <a:ea typeface="メイリオ" panose="020B0604030504040204" pitchFamily="50" charset="-128"/>
              </a:rPr>
              <a:t>LPP</a:t>
            </a:r>
            <a:r>
              <a:rPr lang="ja-JP" altLang="en-US" sz="1350">
                <a:latin typeface="メイリオ" panose="020B0604030504040204" pitchFamily="50" charset="-128"/>
                <a:ea typeface="メイリオ" panose="020B0604030504040204" pitchFamily="50" charset="-128"/>
              </a:rPr>
              <a:t>光源</a:t>
            </a:r>
          </a:p>
        </p:txBody>
      </p:sp>
      <p:pic>
        <p:nvPicPr>
          <p:cNvPr id="23" name="図 22"/>
          <p:cNvPicPr>
            <a:picLocks noChangeAspect="1"/>
          </p:cNvPicPr>
          <p:nvPr/>
        </p:nvPicPr>
        <p:blipFill>
          <a:blip r:embed="rId5"/>
          <a:stretch>
            <a:fillRect/>
          </a:stretch>
        </p:blipFill>
        <p:spPr>
          <a:xfrm>
            <a:off x="1571981" y="1747009"/>
            <a:ext cx="1895322" cy="1270589"/>
          </a:xfrm>
          <a:prstGeom prst="rect">
            <a:avLst/>
          </a:prstGeom>
        </p:spPr>
      </p:pic>
      <p:sp>
        <p:nvSpPr>
          <p:cNvPr id="7" name="正方形/長方形 6"/>
          <p:cNvSpPr/>
          <p:nvPr/>
        </p:nvSpPr>
        <p:spPr>
          <a:xfrm>
            <a:off x="1298773" y="3098170"/>
            <a:ext cx="2641067" cy="830997"/>
          </a:xfrm>
          <a:prstGeom prst="rect">
            <a:avLst/>
          </a:prstGeom>
          <a:solidFill>
            <a:schemeClr val="bg1"/>
          </a:solidFill>
        </p:spPr>
        <p:txBody>
          <a:bodyPr wrap="square">
            <a:spAutoFit/>
          </a:bodyPr>
          <a:lstStyle/>
          <a:p>
            <a:r>
              <a:rPr lang="en-US" altLang="ja-JP" sz="1200">
                <a:latin typeface="メイリオ" panose="020B0604030504040204" pitchFamily="50" charset="-128"/>
                <a:ea typeface="メイリオ" panose="020B0604030504040204" pitchFamily="50" charset="-128"/>
              </a:rPr>
              <a:t>LPP(Laser Produced Plasma</a:t>
            </a:r>
            <a:r>
              <a:rPr lang="ja-JP" altLang="en-US" sz="1200">
                <a:latin typeface="メイリオ" panose="020B0604030504040204" pitchFamily="50" charset="-128"/>
                <a:ea typeface="メイリオ" panose="020B0604030504040204" pitchFamily="50" charset="-128"/>
              </a:rPr>
              <a:t>方式</a:t>
            </a:r>
            <a:r>
              <a:rPr lang="en-US" altLang="ja-JP" sz="1200">
                <a:latin typeface="メイリオ" panose="020B0604030504040204" pitchFamily="50" charset="-128"/>
                <a:ea typeface="メイリオ" panose="020B0604030504040204" pitchFamily="50" charset="-128"/>
              </a:rPr>
              <a:t>) </a:t>
            </a:r>
            <a:r>
              <a:rPr lang="ja-JP" altLang="en-US" sz="1200">
                <a:latin typeface="メイリオ" panose="020B0604030504040204" pitchFamily="50" charset="-128"/>
                <a:ea typeface="メイリオ" panose="020B0604030504040204" pitchFamily="50" charset="-128"/>
              </a:rPr>
              <a:t>波長</a:t>
            </a:r>
            <a:r>
              <a:rPr lang="en-US" altLang="ja-JP" sz="1200">
                <a:latin typeface="メイリオ" panose="020B0604030504040204" pitchFamily="50" charset="-128"/>
                <a:ea typeface="メイリオ" panose="020B0604030504040204" pitchFamily="50" charset="-128"/>
              </a:rPr>
              <a:t>13.5nm(EUV)</a:t>
            </a:r>
            <a:r>
              <a:rPr lang="ja-JP" altLang="en-US" sz="1200">
                <a:latin typeface="メイリオ" panose="020B0604030504040204" pitchFamily="50" charset="-128"/>
                <a:ea typeface="メイリオ" panose="020B0604030504040204" pitchFamily="50" charset="-128"/>
              </a:rPr>
              <a:t>  </a:t>
            </a:r>
            <a:endParaRPr lang="en-US" altLang="ja-JP" sz="1200">
              <a:latin typeface="メイリオ" panose="020B0604030504040204" pitchFamily="50" charset="-128"/>
              <a:ea typeface="メイリオ" panose="020B0604030504040204" pitchFamily="50" charset="-128"/>
            </a:endParaRPr>
          </a:p>
          <a:p>
            <a:r>
              <a:rPr lang="en-US" altLang="ja-JP" sz="1200">
                <a:latin typeface="メイリオ" panose="020B0604030504040204" pitchFamily="50" charset="-128"/>
                <a:ea typeface="メイリオ" panose="020B0604030504040204" pitchFamily="50" charset="-128"/>
                <a:sym typeface="Wingdings" panose="05000000000000000000" pitchFamily="2" charset="2"/>
              </a:rPr>
              <a:t> </a:t>
            </a:r>
            <a:r>
              <a:rPr lang="ja-JP" altLang="en-US" sz="1200">
                <a:solidFill>
                  <a:srgbClr val="0000CC"/>
                </a:solidFill>
                <a:latin typeface="メイリオ" panose="020B0604030504040204" pitchFamily="50" charset="-128"/>
                <a:ea typeface="メイリオ" panose="020B0604030504040204" pitchFamily="50" charset="-128"/>
                <a:sym typeface="Wingdings" panose="05000000000000000000" pitchFamily="2" charset="2"/>
              </a:rPr>
              <a:t>数</a:t>
            </a:r>
            <a:r>
              <a:rPr lang="en-US" altLang="ja-JP" sz="1200">
                <a:solidFill>
                  <a:srgbClr val="0000CC"/>
                </a:solidFill>
                <a:latin typeface="メイリオ" panose="020B0604030504040204" pitchFamily="50" charset="-128"/>
                <a:ea typeface="メイリオ" panose="020B0604030504040204" pitchFamily="50" charset="-128"/>
                <a:sym typeface="Wingdings" panose="05000000000000000000" pitchFamily="2" charset="2"/>
              </a:rPr>
              <a:t>100W </a:t>
            </a:r>
            <a:r>
              <a:rPr lang="ja-JP" altLang="en-US" sz="1200">
                <a:solidFill>
                  <a:srgbClr val="0000CC"/>
                </a:solidFill>
                <a:latin typeface="メイリオ" panose="020B0604030504040204" pitchFamily="50" charset="-128"/>
                <a:ea typeface="メイリオ" panose="020B0604030504040204" pitchFamily="50" charset="-128"/>
                <a:sym typeface="Wingdings" panose="05000000000000000000" pitchFamily="2" charset="2"/>
              </a:rPr>
              <a:t>レベル</a:t>
            </a:r>
            <a:endParaRPr lang="en-US" altLang="ja-JP" sz="1200">
              <a:solidFill>
                <a:srgbClr val="0000CC"/>
              </a:solidFill>
              <a:latin typeface="メイリオ" panose="020B0604030504040204" pitchFamily="50" charset="-128"/>
              <a:ea typeface="メイリオ" panose="020B0604030504040204" pitchFamily="50" charset="-128"/>
              <a:sym typeface="Wingdings" panose="05000000000000000000" pitchFamily="2" charset="2"/>
            </a:endParaRPr>
          </a:p>
          <a:p>
            <a:r>
              <a:rPr lang="en-US" altLang="ja-JP" sz="1200">
                <a:solidFill>
                  <a:srgbClr val="FF0000"/>
                </a:solidFill>
                <a:latin typeface="メイリオ" panose="020B0604030504040204" pitchFamily="50" charset="-128"/>
                <a:ea typeface="メイリオ" panose="020B0604030504040204" pitchFamily="50" charset="-128"/>
                <a:sym typeface="Wingdings" panose="05000000000000000000" pitchFamily="2" charset="2"/>
              </a:rPr>
              <a:t>&gt;1kW</a:t>
            </a:r>
            <a:r>
              <a:rPr lang="ja-JP" altLang="en-US" sz="1200">
                <a:solidFill>
                  <a:srgbClr val="FF0000"/>
                </a:solidFill>
                <a:latin typeface="メイリオ" panose="020B0604030504040204" pitchFamily="50" charset="-128"/>
                <a:ea typeface="メイリオ" panose="020B0604030504040204" pitchFamily="50" charset="-128"/>
                <a:sym typeface="Wingdings" panose="05000000000000000000" pitchFamily="2" charset="2"/>
              </a:rPr>
              <a:t>：技術的ブレークスルー必要</a:t>
            </a:r>
            <a:endParaRPr lang="en-US" altLang="ja-JP" sz="1200">
              <a:solidFill>
                <a:srgbClr val="FF0000"/>
              </a:solidFill>
              <a:latin typeface="メイリオ" panose="020B0604030504040204" pitchFamily="50" charset="-128"/>
              <a:ea typeface="メイリオ" panose="020B0604030504040204" pitchFamily="50" charset="-128"/>
              <a:sym typeface="Wingdings" panose="05000000000000000000" pitchFamily="2" charset="2"/>
            </a:endParaRPr>
          </a:p>
        </p:txBody>
      </p:sp>
      <p:sp>
        <p:nvSpPr>
          <p:cNvPr id="10" name="テキスト ボックス 9"/>
          <p:cNvSpPr txBox="1"/>
          <p:nvPr/>
        </p:nvSpPr>
        <p:spPr>
          <a:xfrm>
            <a:off x="5985721" y="3153473"/>
            <a:ext cx="901209" cy="646331"/>
          </a:xfrm>
          <a:prstGeom prst="rect">
            <a:avLst/>
          </a:prstGeom>
          <a:solidFill>
            <a:schemeClr val="bg1">
              <a:lumMod val="95000"/>
            </a:schemeClr>
          </a:solidFill>
        </p:spPr>
        <p:txBody>
          <a:bodyPr wrap="none" rtlCol="0">
            <a:spAutoFit/>
          </a:bodyPr>
          <a:lstStyle/>
          <a:p>
            <a:r>
              <a:rPr lang="en-US" altLang="ja-JP" b="1" u="sng">
                <a:solidFill>
                  <a:srgbClr val="FF0000"/>
                </a:solidFill>
              </a:rPr>
              <a:t>10kW </a:t>
            </a:r>
          </a:p>
          <a:p>
            <a:r>
              <a:rPr lang="en-US" altLang="ja-JP" b="1" u="sng">
                <a:solidFill>
                  <a:srgbClr val="FF0000"/>
                </a:solidFill>
              </a:rPr>
              <a:t>EUV</a:t>
            </a:r>
            <a:r>
              <a:rPr lang="ja-JP" altLang="en-US" b="1" u="sng">
                <a:solidFill>
                  <a:srgbClr val="FF0000"/>
                </a:solidFill>
              </a:rPr>
              <a:t>光</a:t>
            </a:r>
          </a:p>
        </p:txBody>
      </p:sp>
      <p:sp>
        <p:nvSpPr>
          <p:cNvPr id="12" name="正方形/長方形 11"/>
          <p:cNvSpPr/>
          <p:nvPr/>
        </p:nvSpPr>
        <p:spPr>
          <a:xfrm>
            <a:off x="8365729" y="1318268"/>
            <a:ext cx="2260388" cy="415498"/>
          </a:xfrm>
          <a:prstGeom prst="rect">
            <a:avLst/>
          </a:prstGeom>
        </p:spPr>
        <p:txBody>
          <a:bodyPr wrap="square">
            <a:spAutoFit/>
          </a:bodyPr>
          <a:lstStyle/>
          <a:p>
            <a:r>
              <a:rPr lang="ja-JP" altLang="en-US" sz="1050">
                <a:latin typeface="メイリオ" panose="020B0604030504040204" pitchFamily="50" charset="-128"/>
                <a:ea typeface="メイリオ" panose="020B0604030504040204" pitchFamily="50" charset="-128"/>
              </a:rPr>
              <a:t>次世代</a:t>
            </a:r>
            <a:r>
              <a:rPr lang="en-US" altLang="ja-JP" sz="1050">
                <a:latin typeface="メイリオ" panose="020B0604030504040204" pitchFamily="50" charset="-128"/>
                <a:ea typeface="メイリオ" panose="020B0604030504040204" pitchFamily="50" charset="-128"/>
              </a:rPr>
              <a:t>EUV</a:t>
            </a:r>
            <a:r>
              <a:rPr lang="ja-JP" altLang="en-US" sz="1050">
                <a:latin typeface="メイリオ" panose="020B0604030504040204" pitchFamily="50" charset="-128"/>
                <a:ea typeface="メイリオ" panose="020B0604030504040204" pitchFamily="50" charset="-128"/>
              </a:rPr>
              <a:t>光源最有力候補</a:t>
            </a:r>
            <a:r>
              <a:rPr lang="en-US" altLang="ja-JP" sz="1050">
                <a:latin typeface="メイリオ" panose="020B0604030504040204" pitchFamily="50" charset="-128"/>
                <a:ea typeface="メイリオ" panose="020B0604030504040204" pitchFamily="50" charset="-128"/>
              </a:rPr>
              <a:t>( EUV Lithography </a:t>
            </a:r>
            <a:r>
              <a:rPr lang="ja-JP" altLang="en-US" sz="1050">
                <a:latin typeface="メイリオ" panose="020B0604030504040204" pitchFamily="50" charset="-128"/>
                <a:ea typeface="メイリオ" panose="020B0604030504040204" pitchFamily="50" charset="-128"/>
              </a:rPr>
              <a:t>国際学会にて</a:t>
            </a:r>
            <a:r>
              <a:rPr lang="en-US" altLang="ja-JP" sz="1050">
                <a:latin typeface="メイリオ" panose="020B0604030504040204" pitchFamily="50" charset="-128"/>
                <a:ea typeface="メイリオ" panose="020B0604030504040204" pitchFamily="50" charset="-128"/>
              </a:rPr>
              <a:t>)</a:t>
            </a:r>
            <a:endParaRPr lang="ja-JP" altLang="en-US" sz="1050">
              <a:latin typeface="メイリオ" panose="020B0604030504040204" pitchFamily="50" charset="-128"/>
              <a:ea typeface="メイリオ" panose="020B0604030504040204" pitchFamily="50" charset="-128"/>
            </a:endParaRPr>
          </a:p>
        </p:txBody>
      </p:sp>
      <p:sp>
        <p:nvSpPr>
          <p:cNvPr id="28" name="右矢印 27"/>
          <p:cNvSpPr/>
          <p:nvPr/>
        </p:nvSpPr>
        <p:spPr>
          <a:xfrm rot="1320006">
            <a:off x="6966711" y="2826588"/>
            <a:ext cx="459040" cy="1860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latin typeface="Calibri"/>
              <a:ea typeface="ＭＳ Ｐゴシック" panose="020B0600070205080204" pitchFamily="50" charset="-128"/>
            </a:endParaRPr>
          </a:p>
        </p:txBody>
      </p:sp>
      <p:sp>
        <p:nvSpPr>
          <p:cNvPr id="16" name="右矢印 15"/>
          <p:cNvSpPr/>
          <p:nvPr/>
        </p:nvSpPr>
        <p:spPr>
          <a:xfrm>
            <a:off x="3563172" y="2175411"/>
            <a:ext cx="435667" cy="391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latin typeface="メイリオ" panose="020B0604030504040204" pitchFamily="50" charset="-128"/>
              <a:ea typeface="メイリオ" panose="020B0604030504040204" pitchFamily="50" charset="-128"/>
            </a:endParaRPr>
          </a:p>
        </p:txBody>
      </p:sp>
      <p:sp>
        <p:nvSpPr>
          <p:cNvPr id="19" name="正方形/長方形 18"/>
          <p:cNvSpPr/>
          <p:nvPr/>
        </p:nvSpPr>
        <p:spPr>
          <a:xfrm>
            <a:off x="4466685" y="1295572"/>
            <a:ext cx="6488451" cy="26081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1" name="テキスト ボックス 20"/>
          <p:cNvSpPr txBox="1"/>
          <p:nvPr/>
        </p:nvSpPr>
        <p:spPr>
          <a:xfrm rot="19613004">
            <a:off x="8951286" y="2621146"/>
            <a:ext cx="1569660" cy="300082"/>
          </a:xfrm>
          <a:prstGeom prst="rect">
            <a:avLst/>
          </a:prstGeom>
          <a:solidFill>
            <a:schemeClr val="bg1"/>
          </a:solidFill>
        </p:spPr>
        <p:txBody>
          <a:bodyPr wrap="none" rtlCol="0">
            <a:spAutoFit/>
          </a:bodyPr>
          <a:lstStyle/>
          <a:p>
            <a:r>
              <a:rPr lang="ja-JP" altLang="en-US" sz="1350"/>
              <a:t>超伝導空洞加速器</a:t>
            </a:r>
          </a:p>
        </p:txBody>
      </p:sp>
      <p:sp>
        <p:nvSpPr>
          <p:cNvPr id="30" name="テキスト ボックス 29">
            <a:extLst>
              <a:ext uri="{FF2B5EF4-FFF2-40B4-BE49-F238E27FC236}">
                <a16:creationId xmlns:a16="http://schemas.microsoft.com/office/drawing/2014/main" id="{4FE451CE-5C8E-4A66-9435-4DC2B64AC34A}"/>
              </a:ext>
            </a:extLst>
          </p:cNvPr>
          <p:cNvSpPr txBox="1"/>
          <p:nvPr/>
        </p:nvSpPr>
        <p:spPr>
          <a:xfrm>
            <a:off x="4629474" y="1372412"/>
            <a:ext cx="2139923" cy="507831"/>
          </a:xfrm>
          <a:prstGeom prst="rect">
            <a:avLst/>
          </a:prstGeom>
          <a:solidFill>
            <a:srgbClr val="FFFF00"/>
          </a:solidFill>
        </p:spPr>
        <p:txBody>
          <a:bodyPr wrap="square" rtlCol="0">
            <a:spAutoFit/>
          </a:bodyPr>
          <a:lstStyle/>
          <a:p>
            <a:r>
              <a:rPr lang="en-US" altLang="ja-JP" sz="1350" b="1" err="1">
                <a:solidFill>
                  <a:srgbClr val="FF0000"/>
                </a:solidFill>
                <a:latin typeface="メイリオ" panose="020B0604030504040204" pitchFamily="50" charset="-128"/>
                <a:ea typeface="メイリオ" panose="020B0604030504040204" pitchFamily="50" charset="-128"/>
              </a:rPr>
              <a:t>cERL</a:t>
            </a:r>
            <a:r>
              <a:rPr lang="ja-JP" altLang="en-US" sz="1350" b="1">
                <a:solidFill>
                  <a:srgbClr val="FF0000"/>
                </a:solidFill>
                <a:latin typeface="メイリオ" panose="020B0604030504040204" pitchFamily="50" charset="-128"/>
                <a:ea typeface="メイリオ" panose="020B0604030504040204" pitchFamily="50" charset="-128"/>
              </a:rPr>
              <a:t>で</a:t>
            </a:r>
            <a:r>
              <a:rPr lang="en-US" altLang="ja-JP" sz="1350" b="1">
                <a:solidFill>
                  <a:srgbClr val="FF0000"/>
                </a:solidFill>
                <a:latin typeface="メイリオ" panose="020B0604030504040204" pitchFamily="50" charset="-128"/>
                <a:ea typeface="メイリオ" panose="020B0604030504040204" pitchFamily="50" charset="-128"/>
              </a:rPr>
              <a:t>FEL</a:t>
            </a:r>
            <a:r>
              <a:rPr lang="ja-JP" altLang="en-US" sz="1350" b="1">
                <a:solidFill>
                  <a:srgbClr val="FF0000"/>
                </a:solidFill>
                <a:latin typeface="メイリオ" panose="020B0604030504040204" pitchFamily="50" charset="-128"/>
                <a:ea typeface="メイリオ" panose="020B0604030504040204" pitchFamily="50" charset="-128"/>
              </a:rPr>
              <a:t>技術の開発</a:t>
            </a:r>
            <a:endParaRPr lang="en-US" altLang="ja-JP" sz="1350" b="1">
              <a:solidFill>
                <a:srgbClr val="FF0000"/>
              </a:solidFill>
              <a:latin typeface="メイリオ" panose="020B0604030504040204" pitchFamily="50" charset="-128"/>
              <a:ea typeface="メイリオ" panose="020B0604030504040204" pitchFamily="50" charset="-128"/>
            </a:endParaRPr>
          </a:p>
          <a:p>
            <a:r>
              <a:rPr lang="en-US" altLang="ja-JP" sz="1350" b="1">
                <a:solidFill>
                  <a:srgbClr val="FF0000"/>
                </a:solidFill>
                <a:latin typeface="メイリオ" panose="020B0604030504040204" pitchFamily="50" charset="-128"/>
                <a:ea typeface="メイリオ" panose="020B0604030504040204" pitchFamily="50" charset="-128"/>
              </a:rPr>
              <a:t>2021</a:t>
            </a:r>
            <a:r>
              <a:rPr lang="ja-JP" altLang="en-US" sz="1350" b="1">
                <a:solidFill>
                  <a:srgbClr val="FF0000"/>
                </a:solidFill>
                <a:latin typeface="メイリオ" panose="020B0604030504040204" pitchFamily="50" charset="-128"/>
                <a:ea typeface="メイリオ" panose="020B0604030504040204" pitchFamily="50" charset="-128"/>
              </a:rPr>
              <a:t>年</a:t>
            </a:r>
            <a:r>
              <a:rPr lang="en-US" altLang="ja-JP" sz="1350" b="1">
                <a:solidFill>
                  <a:srgbClr val="FF0000"/>
                </a:solidFill>
                <a:latin typeface="メイリオ" panose="020B0604030504040204" pitchFamily="50" charset="-128"/>
                <a:ea typeface="メイリオ" panose="020B0604030504040204" pitchFamily="50" charset="-128"/>
              </a:rPr>
              <a:t>IR-FEL</a:t>
            </a:r>
            <a:r>
              <a:rPr lang="ja-JP" altLang="en-US" sz="1350" b="1">
                <a:solidFill>
                  <a:srgbClr val="FF0000"/>
                </a:solidFill>
                <a:latin typeface="メイリオ" panose="020B0604030504040204" pitchFamily="50" charset="-128"/>
                <a:ea typeface="メイリオ" panose="020B0604030504040204" pitchFamily="50" charset="-128"/>
              </a:rPr>
              <a:t>を実証</a:t>
            </a:r>
            <a:endParaRPr lang="en-US" altLang="ja-JP" sz="1350" b="1">
              <a:solidFill>
                <a:srgbClr val="FF0000"/>
              </a:solidFill>
              <a:latin typeface="メイリオ" panose="020B0604030504040204" pitchFamily="50" charset="-128"/>
              <a:ea typeface="メイリオ" panose="020B0604030504040204" pitchFamily="50" charset="-128"/>
            </a:endParaRPr>
          </a:p>
        </p:txBody>
      </p:sp>
      <p:cxnSp>
        <p:nvCxnSpPr>
          <p:cNvPr id="31" name="直線矢印コネクタ 30">
            <a:extLst>
              <a:ext uri="{FF2B5EF4-FFF2-40B4-BE49-F238E27FC236}">
                <a16:creationId xmlns:a16="http://schemas.microsoft.com/office/drawing/2014/main" id="{9692A239-880D-427F-B3FD-C8272B499E88}"/>
              </a:ext>
            </a:extLst>
          </p:cNvPr>
          <p:cNvCxnSpPr/>
          <p:nvPr/>
        </p:nvCxnSpPr>
        <p:spPr>
          <a:xfrm flipH="1">
            <a:off x="4675044" y="2828430"/>
            <a:ext cx="673531" cy="250505"/>
          </a:xfrm>
          <a:prstGeom prst="straightConnector1">
            <a:avLst/>
          </a:prstGeom>
          <a:ln w="5715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F925294D-E84E-4D9A-92BF-B5016E6BE2BE}"/>
              </a:ext>
            </a:extLst>
          </p:cNvPr>
          <p:cNvSpPr/>
          <p:nvPr/>
        </p:nvSpPr>
        <p:spPr>
          <a:xfrm rot="20400000">
            <a:off x="5413536" y="2597675"/>
            <a:ext cx="681403" cy="127301"/>
          </a:xfrm>
          <a:prstGeom prst="rect">
            <a:avLst/>
          </a:prstGeom>
          <a:solidFill>
            <a:srgbClr val="FF40FF">
              <a:alpha val="74000"/>
            </a:srgbClr>
          </a:solidFill>
          <a:ln>
            <a:solidFill>
              <a:srgbClr val="FF0000">
                <a:alpha val="53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350">
              <a:solidFill>
                <a:prstClr val="white"/>
              </a:solidFill>
              <a:latin typeface="メイリオ" panose="020B0604030504040204" pitchFamily="50" charset="-128"/>
              <a:ea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1B620824-C882-42AA-93E3-0B2FEF44C520}"/>
              </a:ext>
            </a:extLst>
          </p:cNvPr>
          <p:cNvCxnSpPr>
            <a:cxnSpLocks/>
          </p:cNvCxnSpPr>
          <p:nvPr/>
        </p:nvCxnSpPr>
        <p:spPr>
          <a:xfrm flipH="1">
            <a:off x="6134414" y="2040884"/>
            <a:ext cx="935361" cy="467015"/>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1" name="テキスト ボックス 40">
            <a:extLst>
              <a:ext uri="{FF2B5EF4-FFF2-40B4-BE49-F238E27FC236}">
                <a16:creationId xmlns:a16="http://schemas.microsoft.com/office/drawing/2014/main" id="{73306638-6D46-4FE9-80D8-7A859E08F3B3}"/>
              </a:ext>
            </a:extLst>
          </p:cNvPr>
          <p:cNvSpPr txBox="1"/>
          <p:nvPr/>
        </p:nvSpPr>
        <p:spPr>
          <a:xfrm>
            <a:off x="9791156" y="2895619"/>
            <a:ext cx="892210" cy="415498"/>
          </a:xfrm>
          <a:prstGeom prst="rect">
            <a:avLst/>
          </a:prstGeom>
          <a:solidFill>
            <a:srgbClr val="FFFFCC"/>
          </a:solidFill>
        </p:spPr>
        <p:txBody>
          <a:bodyPr wrap="square" rtlCol="0">
            <a:spAutoFit/>
          </a:bodyPr>
          <a:lstStyle/>
          <a:p>
            <a:r>
              <a:rPr lang="ja-JP" altLang="en-US" sz="1050" b="1">
                <a:solidFill>
                  <a:srgbClr val="FF0000"/>
                </a:solidFill>
                <a:latin typeface="メイリオ" panose="020B0604030504040204" pitchFamily="50" charset="-128"/>
                <a:ea typeface="メイリオ" panose="020B0604030504040204" pitchFamily="50" charset="-128"/>
              </a:rPr>
              <a:t>エネルギー回収は必須</a:t>
            </a:r>
          </a:p>
        </p:txBody>
      </p:sp>
      <p:sp>
        <p:nvSpPr>
          <p:cNvPr id="42" name="テキスト ボックス 41">
            <a:extLst>
              <a:ext uri="{FF2B5EF4-FFF2-40B4-BE49-F238E27FC236}">
                <a16:creationId xmlns:a16="http://schemas.microsoft.com/office/drawing/2014/main" id="{AD43B994-034D-4900-9DFC-EA5D01F5DAEA}"/>
              </a:ext>
            </a:extLst>
          </p:cNvPr>
          <p:cNvSpPr txBox="1"/>
          <p:nvPr/>
        </p:nvSpPr>
        <p:spPr>
          <a:xfrm>
            <a:off x="8923028" y="3394633"/>
            <a:ext cx="1962397" cy="507831"/>
          </a:xfrm>
          <a:prstGeom prst="rect">
            <a:avLst/>
          </a:prstGeom>
          <a:noFill/>
        </p:spPr>
        <p:txBody>
          <a:bodyPr wrap="none" rtlCol="0">
            <a:spAutoFit/>
          </a:bodyPr>
          <a:lstStyle/>
          <a:p>
            <a:r>
              <a:rPr lang="ja-JP" altLang="en-US" sz="1350"/>
              <a:t>提案する</a:t>
            </a:r>
            <a:r>
              <a:rPr lang="en-US" altLang="ja-JP" sz="1350"/>
              <a:t>EUV-FEL</a:t>
            </a:r>
            <a:r>
              <a:rPr lang="ja-JP" altLang="en-US" sz="1350"/>
              <a:t>光源</a:t>
            </a:r>
            <a:endParaRPr lang="en-US" altLang="ja-JP" sz="1350"/>
          </a:p>
          <a:p>
            <a:r>
              <a:rPr lang="en-US" altLang="ja-JP" sz="1350"/>
              <a:t>800MeV 10mA</a:t>
            </a:r>
            <a:endParaRPr lang="ja-JP" altLang="en-US" sz="1350"/>
          </a:p>
        </p:txBody>
      </p:sp>
      <p:sp>
        <p:nvSpPr>
          <p:cNvPr id="43" name="テキスト ボックス 42">
            <a:extLst>
              <a:ext uri="{FF2B5EF4-FFF2-40B4-BE49-F238E27FC236}">
                <a16:creationId xmlns:a16="http://schemas.microsoft.com/office/drawing/2014/main" id="{1DD8D98D-CBA0-4925-A790-3A5461F6E5A3}"/>
              </a:ext>
            </a:extLst>
          </p:cNvPr>
          <p:cNvSpPr txBox="1"/>
          <p:nvPr/>
        </p:nvSpPr>
        <p:spPr>
          <a:xfrm>
            <a:off x="7142684" y="2324778"/>
            <a:ext cx="1249563" cy="369332"/>
          </a:xfrm>
          <a:prstGeom prst="rect">
            <a:avLst/>
          </a:prstGeom>
          <a:noFill/>
        </p:spPr>
        <p:txBody>
          <a:bodyPr wrap="square" rtlCol="0">
            <a:spAutoFit/>
          </a:bodyPr>
          <a:lstStyle/>
          <a:p>
            <a:r>
              <a:rPr lang="en-US" altLang="ja-JP" sz="900" err="1">
                <a:latin typeface="メイリオ" panose="020B0604030504040204" pitchFamily="50" charset="-128"/>
                <a:ea typeface="メイリオ" panose="020B0604030504040204" pitchFamily="50" charset="-128"/>
              </a:rPr>
              <a:t>cERL</a:t>
            </a:r>
            <a:r>
              <a:rPr lang="ja-JP" altLang="en-US" sz="900">
                <a:latin typeface="メイリオ" panose="020B0604030504040204" pitchFamily="50" charset="-128"/>
                <a:ea typeface="メイリオ" panose="020B0604030504040204" pitchFamily="50" charset="-128"/>
              </a:rPr>
              <a:t>アンジュレータ</a:t>
            </a:r>
          </a:p>
        </p:txBody>
      </p:sp>
      <p:sp>
        <p:nvSpPr>
          <p:cNvPr id="46" name="テキスト ボックス 45">
            <a:extLst>
              <a:ext uri="{FF2B5EF4-FFF2-40B4-BE49-F238E27FC236}">
                <a16:creationId xmlns:a16="http://schemas.microsoft.com/office/drawing/2014/main" id="{AD205070-4A48-46E2-A503-F1D5F8CEB951}"/>
              </a:ext>
            </a:extLst>
          </p:cNvPr>
          <p:cNvSpPr txBox="1"/>
          <p:nvPr/>
        </p:nvSpPr>
        <p:spPr>
          <a:xfrm>
            <a:off x="4753895" y="3311613"/>
            <a:ext cx="599844" cy="300082"/>
          </a:xfrm>
          <a:prstGeom prst="rect">
            <a:avLst/>
          </a:prstGeom>
          <a:noFill/>
        </p:spPr>
        <p:txBody>
          <a:bodyPr wrap="none" rtlCol="0">
            <a:spAutoFit/>
          </a:bodyPr>
          <a:lstStyle/>
          <a:p>
            <a:r>
              <a:rPr lang="en-US" altLang="ja-JP" sz="1350" err="1"/>
              <a:t>cERL</a:t>
            </a:r>
            <a:endParaRPr lang="ja-JP" altLang="en-US" sz="1350"/>
          </a:p>
        </p:txBody>
      </p:sp>
      <p:sp>
        <p:nvSpPr>
          <p:cNvPr id="2" name="テキスト ボックス 1">
            <a:extLst>
              <a:ext uri="{FF2B5EF4-FFF2-40B4-BE49-F238E27FC236}">
                <a16:creationId xmlns:a16="http://schemas.microsoft.com/office/drawing/2014/main" id="{09BEE09A-B3D8-4D34-9D0A-676D09B925C8}"/>
              </a:ext>
            </a:extLst>
          </p:cNvPr>
          <p:cNvSpPr txBox="1"/>
          <p:nvPr/>
        </p:nvSpPr>
        <p:spPr>
          <a:xfrm>
            <a:off x="4554904" y="1894781"/>
            <a:ext cx="1771457" cy="715581"/>
          </a:xfrm>
          <a:prstGeom prst="rect">
            <a:avLst/>
          </a:prstGeom>
          <a:noFill/>
        </p:spPr>
        <p:txBody>
          <a:bodyPr wrap="square" rtlCol="0">
            <a:spAutoFit/>
          </a:bodyPr>
          <a:lstStyle/>
          <a:p>
            <a:r>
              <a:rPr lang="en-US" altLang="ja-JP" sz="1350">
                <a:latin typeface="メイリオ" panose="020B0604030504040204" pitchFamily="50" charset="-128"/>
                <a:ea typeface="メイリオ" panose="020B0604030504040204" pitchFamily="50" charset="-128"/>
              </a:rPr>
              <a:t>10mA</a:t>
            </a:r>
            <a:r>
              <a:rPr lang="ja-JP" altLang="en-US" sz="1350">
                <a:latin typeface="メイリオ" panose="020B0604030504040204" pitchFamily="50" charset="-128"/>
                <a:ea typeface="メイリオ" panose="020B0604030504040204" pitchFamily="50" charset="-128"/>
              </a:rPr>
              <a:t>での</a:t>
            </a:r>
            <a:r>
              <a:rPr lang="en-US" altLang="ja-JP" sz="1350">
                <a:latin typeface="メイリオ" panose="020B0604030504040204" pitchFamily="50" charset="-128"/>
                <a:ea typeface="メイリオ" panose="020B0604030504040204" pitchFamily="50" charset="-128"/>
              </a:rPr>
              <a:t>ERL-SASE-FEL</a:t>
            </a:r>
            <a:r>
              <a:rPr lang="ja-JP" altLang="en-US" sz="1350">
                <a:latin typeface="メイリオ" panose="020B0604030504040204" pitchFamily="50" charset="-128"/>
                <a:ea typeface="メイリオ" panose="020B0604030504040204" pitchFamily="50" charset="-128"/>
              </a:rPr>
              <a:t>の実証が次の課題</a:t>
            </a:r>
          </a:p>
        </p:txBody>
      </p:sp>
      <p:cxnSp>
        <p:nvCxnSpPr>
          <p:cNvPr id="37" name="直線矢印コネクタ 36">
            <a:extLst>
              <a:ext uri="{FF2B5EF4-FFF2-40B4-BE49-F238E27FC236}">
                <a16:creationId xmlns:a16="http://schemas.microsoft.com/office/drawing/2014/main" id="{27FF4E60-71D0-48DF-852A-A53C7225A5BD}"/>
              </a:ext>
            </a:extLst>
          </p:cNvPr>
          <p:cNvCxnSpPr/>
          <p:nvPr/>
        </p:nvCxnSpPr>
        <p:spPr>
          <a:xfrm>
            <a:off x="8320870" y="2007549"/>
            <a:ext cx="825484" cy="231266"/>
          </a:xfrm>
          <a:prstGeom prst="straightConnector1">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pic>
        <p:nvPicPr>
          <p:cNvPr id="36" name="図 35">
            <a:extLst>
              <a:ext uri="{FF2B5EF4-FFF2-40B4-BE49-F238E27FC236}">
                <a16:creationId xmlns:a16="http://schemas.microsoft.com/office/drawing/2014/main" id="{3AEFB5D7-B656-421D-A3B5-464BB7F62B4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60229" y="1579747"/>
            <a:ext cx="963184" cy="630067"/>
          </a:xfrm>
          <a:prstGeom prst="rect">
            <a:avLst/>
          </a:prstGeom>
        </p:spPr>
      </p:pic>
      <p:sp>
        <p:nvSpPr>
          <p:cNvPr id="34" name="テキスト ボックス 33">
            <a:extLst>
              <a:ext uri="{FF2B5EF4-FFF2-40B4-BE49-F238E27FC236}">
                <a16:creationId xmlns:a16="http://schemas.microsoft.com/office/drawing/2014/main" id="{366F0D53-C0AA-4134-99D1-9B5C46F96882}"/>
              </a:ext>
            </a:extLst>
          </p:cNvPr>
          <p:cNvSpPr txBox="1"/>
          <p:nvPr/>
        </p:nvSpPr>
        <p:spPr>
          <a:xfrm>
            <a:off x="50101" y="6487871"/>
            <a:ext cx="7060813" cy="300082"/>
          </a:xfrm>
          <a:prstGeom prst="rect">
            <a:avLst/>
          </a:prstGeom>
          <a:solidFill>
            <a:schemeClr val="bg1"/>
          </a:solidFill>
          <a:ln>
            <a:solidFill>
              <a:srgbClr val="0000CC"/>
            </a:solidFill>
          </a:ln>
        </p:spPr>
        <p:txBody>
          <a:bodyPr wrap="square" rtlCol="0">
            <a:spAutoFit/>
          </a:bodyPr>
          <a:lstStyle/>
          <a:p>
            <a:r>
              <a:rPr lang="en-US" altLang="ja-JP" sz="1350" dirty="0">
                <a:solidFill>
                  <a:prstClr val="black"/>
                </a:solidFill>
                <a:latin typeface="メイリオ" panose="020B0604030504040204" pitchFamily="50" charset="-128"/>
                <a:ea typeface="メイリオ" panose="020B0604030504040204" pitchFamily="50" charset="-128"/>
              </a:rPr>
              <a:t>EUV-FEL</a:t>
            </a:r>
            <a:r>
              <a:rPr lang="ja-JP" altLang="en-US" sz="1350" dirty="0">
                <a:solidFill>
                  <a:prstClr val="black"/>
                </a:solidFill>
                <a:latin typeface="メイリオ" panose="020B0604030504040204" pitchFamily="50" charset="-128"/>
                <a:ea typeface="メイリオ" panose="020B0604030504040204" pitchFamily="50" charset="-128"/>
              </a:rPr>
              <a:t>実現に</a:t>
            </a:r>
            <a:r>
              <a:rPr lang="ja-JP" altLang="en-US" sz="1350" dirty="0">
                <a:solidFill>
                  <a:srgbClr val="0000CC"/>
                </a:solidFill>
                <a:latin typeface="メイリオ" panose="020B0604030504040204" pitchFamily="50" charset="-128"/>
                <a:ea typeface="メイリオ" panose="020B0604030504040204" pitchFamily="50" charset="-128"/>
              </a:rPr>
              <a:t>核となる加速器技術の課題を解決</a:t>
            </a:r>
            <a:r>
              <a:rPr lang="ja-JP" altLang="en-US" sz="1350" dirty="0">
                <a:solidFill>
                  <a:prstClr val="black"/>
                </a:solidFill>
                <a:latin typeface="メイリオ" panose="020B0604030504040204" pitchFamily="50" charset="-128"/>
                <a:ea typeface="メイリオ" panose="020B0604030504040204" pitchFamily="50" charset="-128"/>
              </a:rPr>
              <a:t>し、</a:t>
            </a:r>
            <a:r>
              <a:rPr lang="en-US" altLang="ja-JP" sz="1350" b="1" u="sng" dirty="0">
                <a:solidFill>
                  <a:srgbClr val="FF0000"/>
                </a:solidFill>
                <a:latin typeface="メイリオ" panose="020B0604030504040204" pitchFamily="50" charset="-128"/>
                <a:ea typeface="メイリオ" panose="020B0604030504040204" pitchFamily="50" charset="-128"/>
              </a:rPr>
              <a:t>10kWEUV</a:t>
            </a:r>
            <a:r>
              <a:rPr lang="ja-JP" altLang="en-US" sz="1350" b="1" u="sng" dirty="0">
                <a:solidFill>
                  <a:srgbClr val="FF0000"/>
                </a:solidFill>
                <a:latin typeface="メイリオ" panose="020B0604030504040204" pitchFamily="50" charset="-128"/>
                <a:ea typeface="メイリオ" panose="020B0604030504040204" pitchFamily="50" charset="-128"/>
              </a:rPr>
              <a:t>光源実現</a:t>
            </a:r>
            <a:r>
              <a:rPr lang="ja-JP" altLang="en-US" sz="1350" dirty="0">
                <a:solidFill>
                  <a:prstClr val="black"/>
                </a:solidFill>
                <a:latin typeface="メイリオ" panose="020B0604030504040204" pitchFamily="50" charset="-128"/>
                <a:ea typeface="メイリオ" panose="020B0604030504040204" pitchFamily="50" charset="-128"/>
              </a:rPr>
              <a:t>を目指す。</a:t>
            </a:r>
          </a:p>
        </p:txBody>
      </p:sp>
      <p:sp>
        <p:nvSpPr>
          <p:cNvPr id="15" name="テキスト ボックス 14">
            <a:extLst>
              <a:ext uri="{FF2B5EF4-FFF2-40B4-BE49-F238E27FC236}">
                <a16:creationId xmlns:a16="http://schemas.microsoft.com/office/drawing/2014/main" id="{A9F6485F-3E20-39B8-1929-6EAF7C6DEC80}"/>
              </a:ext>
            </a:extLst>
          </p:cNvPr>
          <p:cNvSpPr txBox="1"/>
          <p:nvPr/>
        </p:nvSpPr>
        <p:spPr>
          <a:xfrm>
            <a:off x="315042" y="5013437"/>
            <a:ext cx="5473700" cy="1384995"/>
          </a:xfrm>
          <a:prstGeom prst="rect">
            <a:avLst/>
          </a:prstGeom>
          <a:noFill/>
        </p:spPr>
        <p:txBody>
          <a:bodyPr wrap="square">
            <a:spAutoFit/>
          </a:bodyPr>
          <a:lstStyle/>
          <a:p>
            <a:r>
              <a:rPr lang="ja-JP" altLang="en-US" sz="1200" dirty="0">
                <a:latin typeface="メイリオ" panose="020B0604030504040204" pitchFamily="50" charset="-128"/>
                <a:ea typeface="メイリオ" panose="020B0604030504040204" pitchFamily="50" charset="-128"/>
              </a:rPr>
              <a:t>上記海外との競争に対するべく、「</a:t>
            </a:r>
            <a:r>
              <a:rPr lang="ja-JP" altLang="en-US" sz="1200" b="1" dirty="0">
                <a:solidFill>
                  <a:srgbClr val="FF0000"/>
                </a:solidFill>
                <a:latin typeface="メイリオ" panose="020B0604030504040204" pitchFamily="50" charset="-128"/>
                <a:ea typeface="メイリオ" panose="020B0604030504040204" pitchFamily="50" charset="-128"/>
              </a:rPr>
              <a:t>経済安全保障重要技術育成プログラム」</a:t>
            </a:r>
            <a:r>
              <a:rPr lang="en-US" altLang="ja-JP" sz="1200" b="1" dirty="0">
                <a:solidFill>
                  <a:srgbClr val="FF0000"/>
                </a:solidFill>
                <a:latin typeface="メイリオ" panose="020B0604030504040204" pitchFamily="50" charset="-128"/>
                <a:ea typeface="メイリオ" panose="020B0604030504040204" pitchFamily="50" charset="-128"/>
              </a:rPr>
              <a:t>K-program (K-pro)</a:t>
            </a:r>
            <a:r>
              <a:rPr lang="ja-JP" altLang="en-US" sz="1200" b="1" dirty="0">
                <a:solidFill>
                  <a:srgbClr val="FF0000"/>
                </a:solidFill>
                <a:latin typeface="メイリオ" panose="020B0604030504040204" pitchFamily="50" charset="-128"/>
                <a:ea typeface="メイリオ" panose="020B0604030504040204" pitchFamily="50" charset="-128"/>
              </a:rPr>
              <a:t>の経済安全保障重要技術育成プログラム研究開発構想名：「次世代半導体微細加工プロセス技術」</a:t>
            </a:r>
            <a:r>
              <a:rPr lang="ja-JP" altLang="en-US" sz="1200" dirty="0">
                <a:latin typeface="メイリオ" panose="020B0604030504040204" pitchFamily="50" charset="-128"/>
                <a:ea typeface="メイリオ" panose="020B0604030504040204" pitchFamily="50" charset="-128"/>
              </a:rPr>
              <a:t>に関する研究開発構想（プロジェクト型）に応募</a:t>
            </a:r>
            <a:r>
              <a:rPr lang="ja-JP" altLang="en-US" sz="1200" dirty="0">
                <a:latin typeface="メイリオ" panose="020B0604030504040204" pitchFamily="50" charset="-128"/>
                <a:ea typeface="メイリオ" panose="020B0604030504040204" pitchFamily="50" charset="-128"/>
                <a:sym typeface="Wingdings" panose="05000000000000000000" pitchFamily="2" charset="2"/>
              </a:rPr>
              <a:t>。</a:t>
            </a:r>
            <a:r>
              <a:rPr lang="en-US" altLang="zh-TW" sz="1200" b="1" u="sng" dirty="0">
                <a:latin typeface="メイリオ" panose="020B0604030504040204" pitchFamily="50" charset="-128"/>
                <a:ea typeface="メイリオ" panose="020B0604030504040204" pitchFamily="50" charset="-128"/>
              </a:rPr>
              <a:t>2025</a:t>
            </a:r>
            <a:r>
              <a:rPr lang="zh-TW" altLang="en-US" sz="1200" b="1" u="sng" dirty="0">
                <a:latin typeface="メイリオ" panose="020B0604030504040204" pitchFamily="50" charset="-128"/>
                <a:ea typeface="メイリオ" panose="020B0604030504040204" pitchFamily="50" charset="-128"/>
              </a:rPr>
              <a:t>年 </a:t>
            </a:r>
            <a:r>
              <a:rPr lang="en-US" altLang="zh-TW" sz="1200" b="1" u="sng" dirty="0">
                <a:latin typeface="メイリオ" panose="020B0604030504040204" pitchFamily="50" charset="-128"/>
                <a:ea typeface="メイリオ" panose="020B0604030504040204" pitchFamily="50" charset="-128"/>
              </a:rPr>
              <a:t>2</a:t>
            </a:r>
            <a:r>
              <a:rPr lang="zh-TW" altLang="en-US" sz="1200" b="1" u="sng" dirty="0">
                <a:latin typeface="メイリオ" panose="020B0604030504040204" pitchFamily="50" charset="-128"/>
                <a:ea typeface="メイリオ" panose="020B0604030504040204" pitchFamily="50" charset="-128"/>
              </a:rPr>
              <a:t>月 </a:t>
            </a:r>
            <a:r>
              <a:rPr lang="en-US" altLang="zh-TW" sz="1200" b="1" u="sng" dirty="0">
                <a:latin typeface="メイリオ" panose="020B0604030504040204" pitchFamily="50" charset="-128"/>
                <a:ea typeface="メイリオ" panose="020B0604030504040204" pitchFamily="50" charset="-128"/>
              </a:rPr>
              <a:t>6</a:t>
            </a:r>
            <a:r>
              <a:rPr lang="zh-TW" altLang="en-US" sz="1200" b="1" u="sng" dirty="0">
                <a:latin typeface="メイリオ" panose="020B0604030504040204" pitchFamily="50" charset="-128"/>
                <a:ea typeface="メイリオ" panose="020B0604030504040204" pitchFamily="50" charset="-128"/>
              </a:rPr>
              <a:t>日</a:t>
            </a:r>
            <a:r>
              <a:rPr lang="ja-JP" altLang="en-US" sz="1200" b="1" u="sng" dirty="0">
                <a:latin typeface="メイリオ" panose="020B0604030504040204" pitchFamily="50" charset="-128"/>
                <a:ea typeface="メイリオ" panose="020B0604030504040204" pitchFamily="50" charset="-128"/>
              </a:rPr>
              <a:t>に採択。</a:t>
            </a:r>
            <a:r>
              <a:rPr lang="en-US" altLang="ja-JP" sz="1200" b="1" u="sng" dirty="0">
                <a:latin typeface="メイリオ" panose="020B0604030504040204" pitchFamily="50" charset="-128"/>
                <a:ea typeface="メイリオ" panose="020B0604030504040204" pitchFamily="50" charset="-128"/>
                <a:sym typeface="Wingdings" panose="05000000000000000000" pitchFamily="2" charset="2"/>
              </a:rPr>
              <a:t></a:t>
            </a:r>
            <a:r>
              <a:rPr lang="ja-JP" altLang="en-US" sz="1200" b="1" u="sng" dirty="0">
                <a:latin typeface="メイリオ" panose="020B0604030504040204" pitchFamily="50" charset="-128"/>
                <a:ea typeface="メイリオ" panose="020B0604030504040204" pitchFamily="50" charset="-128"/>
                <a:sym typeface="Wingdings" panose="05000000000000000000" pitchFamily="2" charset="2"/>
              </a:rPr>
              <a:t>右参照。</a:t>
            </a:r>
            <a:endParaRPr lang="en-US" altLang="ja-JP" sz="1200" b="1" u="sng" dirty="0">
              <a:latin typeface="メイリオ" panose="020B0604030504040204" pitchFamily="50" charset="-128"/>
              <a:ea typeface="メイリオ" panose="020B0604030504040204" pitchFamily="50" charset="-128"/>
            </a:endParaRPr>
          </a:p>
          <a:p>
            <a:r>
              <a:rPr lang="en-US" altLang="ja-JP" sz="1200" b="1" u="sng" dirty="0">
                <a:solidFill>
                  <a:srgbClr val="FF0000"/>
                </a:solidFill>
                <a:latin typeface="メイリオ" panose="020B0604030504040204" pitchFamily="50" charset="-128"/>
                <a:ea typeface="メイリオ" panose="020B0604030504040204" pitchFamily="50" charset="-128"/>
              </a:rPr>
              <a:t>2025</a:t>
            </a:r>
            <a:r>
              <a:rPr lang="ja-JP" altLang="en-US" sz="1200" b="1" u="sng" dirty="0">
                <a:solidFill>
                  <a:srgbClr val="FF0000"/>
                </a:solidFill>
                <a:latin typeface="メイリオ" panose="020B0604030504040204" pitchFamily="50" charset="-128"/>
                <a:ea typeface="メイリオ" panose="020B0604030504040204" pitchFamily="50" charset="-128"/>
              </a:rPr>
              <a:t>年</a:t>
            </a:r>
            <a:r>
              <a:rPr lang="en-US" altLang="ja-JP" sz="1200" b="1" u="sng" dirty="0">
                <a:solidFill>
                  <a:srgbClr val="FF0000"/>
                </a:solidFill>
                <a:latin typeface="メイリオ" panose="020B0604030504040204" pitchFamily="50" charset="-128"/>
                <a:ea typeface="メイリオ" panose="020B0604030504040204" pitchFamily="50" charset="-128"/>
              </a:rPr>
              <a:t>4</a:t>
            </a:r>
            <a:r>
              <a:rPr lang="ja-JP" altLang="en-US" sz="1200" b="1" u="sng" dirty="0">
                <a:solidFill>
                  <a:srgbClr val="FF0000"/>
                </a:solidFill>
                <a:latin typeface="メイリオ" panose="020B0604030504040204" pitchFamily="50" charset="-128"/>
                <a:ea typeface="メイリオ" panose="020B0604030504040204" pitchFamily="50" charset="-128"/>
              </a:rPr>
              <a:t>月</a:t>
            </a:r>
            <a:r>
              <a:rPr lang="en-US" altLang="ja-JP" sz="1200" b="1" u="sng" dirty="0">
                <a:solidFill>
                  <a:srgbClr val="FF0000"/>
                </a:solidFill>
                <a:latin typeface="メイリオ" panose="020B0604030504040204" pitchFamily="50" charset="-128"/>
                <a:ea typeface="メイリオ" panose="020B0604030504040204" pitchFamily="50" charset="-128"/>
              </a:rPr>
              <a:t>1</a:t>
            </a:r>
            <a:r>
              <a:rPr lang="ja-JP" altLang="en-US" sz="1200" b="1" u="sng" dirty="0">
                <a:solidFill>
                  <a:srgbClr val="FF0000"/>
                </a:solidFill>
                <a:latin typeface="メイリオ" panose="020B0604030504040204" pitchFamily="50" charset="-128"/>
                <a:ea typeface="メイリオ" panose="020B0604030504040204" pitchFamily="50" charset="-128"/>
              </a:rPr>
              <a:t>日からプロジェクト開始。</a:t>
            </a:r>
            <a:r>
              <a:rPr lang="en-US" altLang="ja-JP" sz="1200" b="1" u="sng" dirty="0">
                <a:solidFill>
                  <a:srgbClr val="FF0000"/>
                </a:solidFill>
                <a:latin typeface="メイリオ" panose="020B0604030504040204" pitchFamily="50" charset="-128"/>
                <a:ea typeface="メイリオ" panose="020B0604030504040204" pitchFamily="50" charset="-128"/>
              </a:rPr>
              <a:t>(5</a:t>
            </a:r>
            <a:r>
              <a:rPr lang="ja-JP" altLang="en-US" sz="1200" b="1" u="sng" dirty="0">
                <a:solidFill>
                  <a:srgbClr val="FF0000"/>
                </a:solidFill>
                <a:latin typeface="メイリオ" panose="020B0604030504040204" pitchFamily="50" charset="-128"/>
                <a:ea typeface="メイリオ" panose="020B0604030504040204" pitchFamily="50" charset="-128"/>
              </a:rPr>
              <a:t>か年</a:t>
            </a:r>
            <a:r>
              <a:rPr lang="en-US" altLang="ja-JP" sz="1200" b="1" u="sng" dirty="0">
                <a:solidFill>
                  <a:srgbClr val="FF0000"/>
                </a:solidFill>
                <a:latin typeface="メイリオ" panose="020B0604030504040204" pitchFamily="50" charset="-128"/>
                <a:ea typeface="メイリオ" panose="020B0604030504040204" pitchFamily="50" charset="-128"/>
              </a:rPr>
              <a:t>)</a:t>
            </a:r>
          </a:p>
          <a:p>
            <a:r>
              <a:rPr lang="ja-JP" altLang="en-US" sz="1200" b="1" u="sng" dirty="0">
                <a:latin typeface="メイリオ" panose="020B0604030504040204" pitchFamily="50" charset="-128"/>
                <a:ea typeface="メイリオ" panose="020B0604030504040204" pitchFamily="50" charset="-128"/>
              </a:rPr>
              <a:t>プロジェクト名：「革新的な次世代</a:t>
            </a:r>
            <a:r>
              <a:rPr lang="en-US" altLang="ja-JP" sz="1200" b="1" u="sng" dirty="0">
                <a:latin typeface="メイリオ" panose="020B0604030504040204" pitchFamily="50" charset="-128"/>
                <a:ea typeface="メイリオ" panose="020B0604030504040204" pitchFamily="50" charset="-128"/>
              </a:rPr>
              <a:t>EUV</a:t>
            </a:r>
            <a:r>
              <a:rPr lang="ja-JP" altLang="en-US" sz="1200" b="1" u="sng" dirty="0">
                <a:latin typeface="メイリオ" panose="020B0604030504040204" pitchFamily="50" charset="-128"/>
                <a:ea typeface="メイリオ" panose="020B0604030504040204" pitchFamily="50" charset="-128"/>
              </a:rPr>
              <a:t>露光用光源の実現を目指した自由電子レーザーの基盤技術開発」</a:t>
            </a:r>
            <a:endParaRPr lang="en-US" altLang="ja-JP" sz="1200" b="1" u="sng" dirty="0">
              <a:latin typeface="メイリオ" panose="020B0604030504040204" pitchFamily="50" charset="-128"/>
              <a:ea typeface="メイリオ" panose="020B0604030504040204" pitchFamily="50" charset="-128"/>
            </a:endParaRPr>
          </a:p>
        </p:txBody>
      </p:sp>
      <p:grpSp>
        <p:nvGrpSpPr>
          <p:cNvPr id="39" name="グループ化 38">
            <a:extLst>
              <a:ext uri="{FF2B5EF4-FFF2-40B4-BE49-F238E27FC236}">
                <a16:creationId xmlns:a16="http://schemas.microsoft.com/office/drawing/2014/main" id="{DDAC6303-76AD-A56D-394B-931BFB1D9774}"/>
              </a:ext>
            </a:extLst>
          </p:cNvPr>
          <p:cNvGrpSpPr/>
          <p:nvPr/>
        </p:nvGrpSpPr>
        <p:grpSpPr>
          <a:xfrm>
            <a:off x="927633" y="4005984"/>
            <a:ext cx="4420942" cy="878698"/>
            <a:chOff x="-532628" y="3976809"/>
            <a:chExt cx="4420942" cy="880038"/>
          </a:xfrm>
        </p:grpSpPr>
        <p:sp>
          <p:nvSpPr>
            <p:cNvPr id="40" name="正方形/長方形 39">
              <a:extLst>
                <a:ext uri="{FF2B5EF4-FFF2-40B4-BE49-F238E27FC236}">
                  <a16:creationId xmlns:a16="http://schemas.microsoft.com/office/drawing/2014/main" id="{406D7939-22EC-4985-8688-30ECFDA89AC0}"/>
                </a:ext>
              </a:extLst>
            </p:cNvPr>
            <p:cNvSpPr/>
            <p:nvPr/>
          </p:nvSpPr>
          <p:spPr>
            <a:xfrm>
              <a:off x="-532628" y="3976809"/>
              <a:ext cx="4420942" cy="880037"/>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正方形/長方形 32">
              <a:extLst>
                <a:ext uri="{FF2B5EF4-FFF2-40B4-BE49-F238E27FC236}">
                  <a16:creationId xmlns:a16="http://schemas.microsoft.com/office/drawing/2014/main" id="{7D12D1DD-24BF-4921-BD53-72F9DB5BBF34}"/>
                </a:ext>
              </a:extLst>
            </p:cNvPr>
            <p:cNvSpPr/>
            <p:nvPr/>
          </p:nvSpPr>
          <p:spPr>
            <a:xfrm>
              <a:off x="-287137" y="4025850"/>
              <a:ext cx="4027108" cy="830997"/>
            </a:xfrm>
            <a:prstGeom prst="rect">
              <a:avLst/>
            </a:prstGeom>
            <a:noFill/>
            <a:ln>
              <a:noFill/>
            </a:ln>
          </p:spPr>
          <p:txBody>
            <a:bodyPr wrap="square">
              <a:spAutoFit/>
            </a:bodyPr>
            <a:lstStyle/>
            <a:p>
              <a:pPr marL="285750" indent="-285750">
                <a:buFont typeface="Arial" panose="020B0604020202020204" pitchFamily="34" charset="0"/>
                <a:buChar char="•"/>
              </a:pPr>
              <a:r>
                <a:rPr lang="ja-JP" altLang="en-US" sz="1200" u="sng" dirty="0">
                  <a:latin typeface="メイリオ" panose="020B0604030504040204" pitchFamily="50" charset="-128"/>
                  <a:ea typeface="メイリオ" panose="020B0604030504040204" pitchFamily="50" charset="-128"/>
                  <a:cs typeface="Arial"/>
                </a:rPr>
                <a:t>海外の状況</a:t>
              </a:r>
              <a:endParaRPr lang="en-US" altLang="ja-JP" sz="1200" u="sng" dirty="0">
                <a:latin typeface="メイリオ" panose="020B0604030504040204" pitchFamily="50" charset="-128"/>
                <a:ea typeface="メイリオ" panose="020B0604030504040204" pitchFamily="50" charset="-128"/>
                <a:cs typeface="Arial"/>
              </a:endParaRPr>
            </a:p>
            <a:p>
              <a:r>
                <a:rPr lang="ja-JP" altLang="en-US" sz="1200" u="sng" dirty="0">
                  <a:latin typeface="メイリオ" panose="020B0604030504040204" pitchFamily="50" charset="-128"/>
                  <a:ea typeface="メイリオ" panose="020B0604030504040204" pitchFamily="50" charset="-128"/>
                  <a:cs typeface="Arial"/>
                </a:rPr>
                <a:t>アメリカ</a:t>
              </a:r>
              <a:r>
                <a:rPr lang="en-US" altLang="ja-JP" sz="1200" u="sng" dirty="0" err="1">
                  <a:latin typeface="メイリオ" panose="020B0604030504040204" pitchFamily="50" charset="-128"/>
                  <a:ea typeface="メイリオ" panose="020B0604030504040204" pitchFamily="50" charset="-128"/>
                  <a:cs typeface="Arial"/>
                </a:rPr>
                <a:t>xlight</a:t>
              </a:r>
              <a:r>
                <a:rPr lang="ja-JP" altLang="en-US" sz="1200" u="sng" dirty="0">
                  <a:latin typeface="メイリオ" panose="020B0604030504040204" pitchFamily="50" charset="-128"/>
                  <a:ea typeface="メイリオ" panose="020B0604030504040204" pitchFamily="50" charset="-128"/>
                  <a:cs typeface="Arial"/>
                </a:rPr>
                <a:t>社による</a:t>
              </a:r>
              <a:r>
                <a:rPr lang="en-US" altLang="ja-JP" sz="1200" u="sng" dirty="0">
                  <a:latin typeface="メイリオ" panose="020B0604030504040204" pitchFamily="50" charset="-128"/>
                  <a:ea typeface="メイリオ" panose="020B0604030504040204" pitchFamily="50" charset="-128"/>
                  <a:cs typeface="Arial"/>
                </a:rPr>
                <a:t>EUV-FEL</a:t>
              </a:r>
              <a:r>
                <a:rPr lang="ja-JP" altLang="en-US" sz="1200" u="sng" dirty="0">
                  <a:latin typeface="メイリオ" panose="020B0604030504040204" pitchFamily="50" charset="-128"/>
                  <a:ea typeface="メイリオ" panose="020B0604030504040204" pitchFamily="50" charset="-128"/>
                  <a:cs typeface="Arial"/>
                </a:rPr>
                <a:t>光源開発が急速に進んでいる。本</a:t>
              </a:r>
              <a:r>
                <a:rPr lang="en-US" altLang="ja-JP" sz="1200" u="sng" dirty="0">
                  <a:latin typeface="メイリオ" panose="020B0604030504040204" pitchFamily="50" charset="-128"/>
                  <a:ea typeface="メイリオ" panose="020B0604030504040204" pitchFamily="50" charset="-128"/>
                  <a:cs typeface="Arial"/>
                </a:rPr>
                <a:t>ERL</a:t>
              </a:r>
              <a:r>
                <a:rPr lang="ja-JP" altLang="en-US" sz="1200" u="sng" dirty="0">
                  <a:latin typeface="メイリオ" panose="020B0604030504040204" pitchFamily="50" charset="-128"/>
                  <a:ea typeface="メイリオ" panose="020B0604030504040204" pitchFamily="50" charset="-128"/>
                  <a:cs typeface="Arial"/>
                </a:rPr>
                <a:t>技術が肝と認識。中国でも超伝導空洞量産の後、</a:t>
              </a:r>
              <a:r>
                <a:rPr lang="en-US" altLang="ja-JP" sz="1200" u="sng" dirty="0">
                  <a:latin typeface="メイリオ" panose="020B0604030504040204" pitchFamily="50" charset="-128"/>
                  <a:ea typeface="メイリオ" panose="020B0604030504040204" pitchFamily="50" charset="-128"/>
                  <a:cs typeface="Arial"/>
                </a:rPr>
                <a:t>EUV-FEL</a:t>
              </a:r>
              <a:r>
                <a:rPr lang="ja-JP" altLang="en-US" sz="1200" u="sng" dirty="0">
                  <a:latin typeface="メイリオ" panose="020B0604030504040204" pitchFamily="50" charset="-128"/>
                  <a:ea typeface="メイリオ" panose="020B0604030504040204" pitchFamily="50" charset="-128"/>
                  <a:cs typeface="Arial"/>
                </a:rPr>
                <a:t>の開発を進めている。</a:t>
              </a:r>
              <a:r>
                <a:rPr lang="en-US" altLang="ja-JP" sz="1200" u="sng" dirty="0">
                  <a:latin typeface="メイリオ" panose="020B0604030504040204" pitchFamily="50" charset="-128"/>
                  <a:ea typeface="メイリオ" panose="020B0604030504040204" pitchFamily="50" charset="-128"/>
                  <a:cs typeface="Arial"/>
                </a:rPr>
                <a:t>(private)</a:t>
              </a:r>
            </a:p>
          </p:txBody>
        </p:sp>
      </p:grpSp>
      <p:pic>
        <p:nvPicPr>
          <p:cNvPr id="4" name="図 3" descr="テーブル&#10;&#10;AI によって生成されたコンテンツは間違っている可能性があります。">
            <a:extLst>
              <a:ext uri="{FF2B5EF4-FFF2-40B4-BE49-F238E27FC236}">
                <a16:creationId xmlns:a16="http://schemas.microsoft.com/office/drawing/2014/main" id="{CFF62E49-E7E7-2D6D-6347-3F5495B4B9A1}"/>
              </a:ext>
            </a:extLst>
          </p:cNvPr>
          <p:cNvPicPr>
            <a:picLocks noChangeAspect="1"/>
          </p:cNvPicPr>
          <p:nvPr/>
        </p:nvPicPr>
        <p:blipFill>
          <a:blip r:embed="rId7"/>
          <a:stretch>
            <a:fillRect/>
          </a:stretch>
        </p:blipFill>
        <p:spPr>
          <a:xfrm>
            <a:off x="5882998" y="4319824"/>
            <a:ext cx="5700988" cy="2024334"/>
          </a:xfrm>
          <a:prstGeom prst="rect">
            <a:avLst/>
          </a:prstGeom>
        </p:spPr>
      </p:pic>
      <p:sp>
        <p:nvSpPr>
          <p:cNvPr id="5" name="テキスト ボックス 4">
            <a:extLst>
              <a:ext uri="{FF2B5EF4-FFF2-40B4-BE49-F238E27FC236}">
                <a16:creationId xmlns:a16="http://schemas.microsoft.com/office/drawing/2014/main" id="{8CB5D847-2848-C893-C6BC-ECC70B48ACE5}"/>
              </a:ext>
            </a:extLst>
          </p:cNvPr>
          <p:cNvSpPr txBox="1"/>
          <p:nvPr/>
        </p:nvSpPr>
        <p:spPr>
          <a:xfrm>
            <a:off x="6534193" y="3951955"/>
            <a:ext cx="4420943" cy="369332"/>
          </a:xfrm>
          <a:prstGeom prst="rect">
            <a:avLst/>
          </a:prstGeom>
          <a:noFill/>
        </p:spPr>
        <p:txBody>
          <a:bodyPr wrap="square">
            <a:spAutoFit/>
          </a:bodyPr>
          <a:lstStyle/>
          <a:p>
            <a:r>
              <a:rPr lang="en-US" altLang="ja-JP" b="1" dirty="0">
                <a:latin typeface="Arial" panose="020B0604020202020204" pitchFamily="34" charset="0"/>
                <a:cs typeface="Arial" panose="020B0604020202020204" pitchFamily="34" charset="0"/>
              </a:rPr>
              <a:t>https://www.jst.go.jp/pr/info/info1747/</a:t>
            </a:r>
            <a:endParaRPr lang="ja-JP" altLang="en-US" b="1" dirty="0">
              <a:latin typeface="Arial" panose="020B0604020202020204" pitchFamily="34" charset="0"/>
              <a:cs typeface="Arial" panose="020B0604020202020204" pitchFamily="34" charset="0"/>
            </a:endParaRPr>
          </a:p>
        </p:txBody>
      </p:sp>
      <p:sp>
        <p:nvSpPr>
          <p:cNvPr id="9" name="スライド番号プレースホルダー 8">
            <a:extLst>
              <a:ext uri="{FF2B5EF4-FFF2-40B4-BE49-F238E27FC236}">
                <a16:creationId xmlns:a16="http://schemas.microsoft.com/office/drawing/2014/main" id="{2D701A62-A759-7BE9-D514-EBFBB6D2F7D8}"/>
              </a:ext>
            </a:extLst>
          </p:cNvPr>
          <p:cNvSpPr>
            <a:spLocks noGrp="1"/>
          </p:cNvSpPr>
          <p:nvPr>
            <p:ph type="sldNum" sz="quarter" idx="4"/>
          </p:nvPr>
        </p:nvSpPr>
        <p:spPr/>
        <p:txBody>
          <a:bodyPr/>
          <a:lstStyle/>
          <a:p>
            <a:pPr algn="r"/>
            <a:fld id="{48F63A3B-78C7-47BE-AE5E-E10140E04643}" type="slidenum">
              <a:rPr lang="en-US" smtClean="0"/>
              <a:pPr algn="r"/>
              <a:t>35</a:t>
            </a:fld>
            <a:endParaRPr lang="en-US" dirty="0"/>
          </a:p>
        </p:txBody>
      </p:sp>
      <p:sp>
        <p:nvSpPr>
          <p:cNvPr id="6" name="テキスト ボックス 5">
            <a:extLst>
              <a:ext uri="{FF2B5EF4-FFF2-40B4-BE49-F238E27FC236}">
                <a16:creationId xmlns:a16="http://schemas.microsoft.com/office/drawing/2014/main" id="{0EF0F6FD-0481-433A-DF80-AAF0086FD99F}"/>
              </a:ext>
            </a:extLst>
          </p:cNvPr>
          <p:cNvSpPr txBox="1"/>
          <p:nvPr/>
        </p:nvSpPr>
        <p:spPr>
          <a:xfrm>
            <a:off x="7165533" y="6475142"/>
            <a:ext cx="4558748" cy="369332"/>
          </a:xfrm>
          <a:prstGeom prst="rect">
            <a:avLst/>
          </a:prstGeom>
          <a:noFill/>
        </p:spPr>
        <p:txBody>
          <a:bodyPr wrap="none" rtlCol="0">
            <a:spAutoFit/>
          </a:bodyPr>
          <a:lstStyle/>
          <a:p>
            <a:r>
              <a:rPr kumimoji="1" lang="en-US" altLang="ja-JP" b="1" dirty="0" err="1"/>
              <a:t>Kpro</a:t>
            </a:r>
            <a:r>
              <a:rPr kumimoji="1" lang="ja-JP" altLang="en-US" b="1" dirty="0"/>
              <a:t>で特任助教も年度後半から募集予定。</a:t>
            </a:r>
          </a:p>
        </p:txBody>
      </p:sp>
      <p:sp>
        <p:nvSpPr>
          <p:cNvPr id="13" name="フッター プレースホルダー 12">
            <a:extLst>
              <a:ext uri="{FF2B5EF4-FFF2-40B4-BE49-F238E27FC236}">
                <a16:creationId xmlns:a16="http://schemas.microsoft.com/office/drawing/2014/main" id="{E3E85A2D-AEF2-5AED-A091-24C43BCAA21B}"/>
              </a:ext>
            </a:extLst>
          </p:cNvPr>
          <p:cNvSpPr>
            <a:spLocks noGrp="1"/>
          </p:cNvSpPr>
          <p:nvPr>
            <p:ph type="ftr" sz="quarter" idx="3"/>
          </p:nvPr>
        </p:nvSpPr>
        <p:spPr>
          <a:xfrm>
            <a:off x="4528415" y="6218483"/>
            <a:ext cx="6880811" cy="365125"/>
          </a:xfrm>
        </p:spPr>
        <p:txBody>
          <a:bodyPr/>
          <a:lstStyle/>
          <a:p>
            <a:pPr algn="ctr"/>
            <a:r>
              <a:rPr lang="ja-JP" altLang="en-US" dirty="0"/>
              <a:t>筑波大学　</a:t>
            </a:r>
            <a:r>
              <a:rPr lang="en-US" altLang="ja-JP" dirty="0"/>
              <a:t>ILC</a:t>
            </a:r>
            <a:r>
              <a:rPr lang="ja-JP" altLang="en-US" dirty="0"/>
              <a:t>セミナー </a:t>
            </a:r>
            <a:r>
              <a:rPr lang="en-US" altLang="ja-JP" dirty="0"/>
              <a:t>(2025.Oct.9)</a:t>
            </a:r>
            <a:endParaRPr lang="en-US" dirty="0"/>
          </a:p>
        </p:txBody>
      </p:sp>
    </p:spTree>
    <p:custDataLst>
      <p:tags r:id="rId1"/>
    </p:custDataLst>
    <p:extLst>
      <p:ext uri="{BB962C8B-B14F-4D97-AF65-F5344CB8AC3E}">
        <p14:creationId xmlns:p14="http://schemas.microsoft.com/office/powerpoint/2010/main" val="30408830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extLst>
    <p:ext uri="{3A86A75C-4F4B-4683-9AE1-C65F6400EC91}">
      <p14:laserTraceLst xmlns:p14="http://schemas.microsoft.com/office/powerpoint/2010/main">
        <p14:tracePtLst>
          <p14:tracePt t="17758" x="6146800" y="2057400"/>
          <p14:tracePt t="18054" x="6146800" y="2089150"/>
          <p14:tracePt t="18063" x="6140450" y="2108200"/>
          <p14:tracePt t="18076" x="6140450" y="2133600"/>
          <p14:tracePt t="18092" x="6134100" y="2171700"/>
          <p14:tracePt t="18109" x="6134100" y="2209800"/>
          <p14:tracePt t="18126" x="6115050" y="2247900"/>
          <p14:tracePt t="18143" x="6108700" y="2279650"/>
          <p14:tracePt t="18159" x="6096000" y="2311400"/>
          <p14:tracePt t="18192" x="6076950" y="2381250"/>
          <p14:tracePt t="18226" x="6045200" y="2451100"/>
          <p14:tracePt t="18230" x="6045200" y="2470150"/>
          <p14:tracePt t="18259" x="6013450" y="2533650"/>
          <p14:tracePt t="18263" x="6007100" y="2552700"/>
          <p14:tracePt t="18276" x="5975350" y="2609850"/>
          <p14:tracePt t="18292" x="5930900" y="2705100"/>
          <p14:tracePt t="18311" x="5880100" y="2781300"/>
          <p14:tracePt t="18326" x="5822950" y="2857500"/>
          <p14:tracePt t="18343" x="5759450" y="2940050"/>
          <p14:tracePt t="18359" x="5689600" y="3022600"/>
          <p14:tracePt t="18378" x="5626100" y="3098800"/>
          <p14:tracePt t="18393" x="5568950" y="3155950"/>
          <p14:tracePt t="18409" x="5511800" y="3200400"/>
          <p14:tracePt t="18426" x="5441950" y="3263900"/>
          <p14:tracePt t="18442" x="5359400" y="3333750"/>
          <p14:tracePt t="18444" x="5327650" y="3352800"/>
          <p14:tracePt t="18459" x="5276850" y="3397250"/>
          <p14:tracePt t="18476" x="5105400" y="3517900"/>
          <p14:tracePt t="18492" x="4965700" y="3600450"/>
          <p14:tracePt t="18509" x="4838700" y="3670300"/>
          <p14:tracePt t="18525" x="4686300" y="3746500"/>
          <p14:tracePt t="18542" x="4540250" y="3810000"/>
          <p14:tracePt t="18559" x="4400550" y="3873500"/>
          <p14:tracePt t="18576" x="4267200" y="3924300"/>
          <p14:tracePt t="18592" x="4159250" y="3975100"/>
          <p14:tracePt t="18609" x="4076700" y="4006850"/>
          <p14:tracePt t="18626" x="4025900" y="4032250"/>
          <p14:tracePt t="18642" x="3975100" y="4051300"/>
          <p14:tracePt t="18645" x="3949700" y="4064000"/>
          <p14:tracePt t="18659" x="3911600" y="4076700"/>
          <p14:tracePt t="18676" x="3810000" y="4127500"/>
          <p14:tracePt t="18692" x="3752850" y="4146550"/>
          <p14:tracePt t="18709" x="3708400" y="4178300"/>
          <p14:tracePt t="18726" x="3657600" y="4203700"/>
          <p14:tracePt t="18742" x="3632200" y="4229100"/>
          <p14:tracePt t="18759" x="3594100" y="4248150"/>
          <p14:tracePt t="18776" x="3581400" y="4260850"/>
          <p14:tracePt t="18792" x="3568700" y="4273550"/>
          <p14:tracePt t="18809" x="3556000" y="4286250"/>
          <p14:tracePt t="18826" x="3556000" y="4298950"/>
          <p14:tracePt t="18842" x="3549650" y="4318000"/>
          <p14:tracePt t="18859" x="3536950" y="4343400"/>
          <p14:tracePt t="18860" x="3524250" y="4375150"/>
          <p14:tracePt t="18876" x="3524250" y="4419600"/>
          <p14:tracePt t="18892" x="3505200" y="4470400"/>
          <p14:tracePt t="18909" x="3492500" y="4552950"/>
          <p14:tracePt t="18926" x="3492500" y="4629150"/>
          <p14:tracePt t="18942" x="3486150" y="4705350"/>
          <p14:tracePt t="18959" x="3486150" y="4768850"/>
          <p14:tracePt t="18976" x="3473450" y="4826000"/>
          <p14:tracePt t="18992" x="3473450" y="4851400"/>
          <p14:tracePt t="19009" x="3467100" y="4870450"/>
          <p14:tracePt t="19026" x="3467100" y="4876800"/>
          <p14:tracePt t="19042" x="3467100" y="4889500"/>
          <p14:tracePt t="19059" x="3467100" y="4895850"/>
          <p14:tracePt t="19076" x="3467100" y="4921250"/>
          <p14:tracePt t="19092" x="3467100" y="4972050"/>
          <p14:tracePt t="19109" x="3467100" y="5060950"/>
          <p14:tracePt t="19126" x="3467100" y="5105400"/>
          <p14:tracePt t="19142" x="3467100" y="5149850"/>
          <p14:tracePt t="19159" x="3467100" y="5187950"/>
          <p14:tracePt t="19176" x="3467100" y="5207000"/>
          <p14:tracePt t="19192" x="3467100" y="5213350"/>
          <p14:tracePt t="19209" x="3467100" y="5226050"/>
          <p14:tracePt t="19226" x="3467100" y="5232400"/>
          <p14:tracePt t="19510" x="3467100" y="5245100"/>
          <p14:tracePt t="19518" x="3460750" y="5251450"/>
          <p14:tracePt t="19542" x="3460750" y="5264150"/>
          <p14:tracePt t="19565" x="3460750" y="5270500"/>
          <p14:tracePt t="19572" x="3454400" y="5270500"/>
          <p14:tracePt t="19588" x="3454400" y="5283200"/>
          <p14:tracePt t="19814" x="3448050" y="5289550"/>
          <p14:tracePt t="19822" x="3435350" y="5289550"/>
          <p14:tracePt t="19829" x="3429000" y="5289550"/>
          <p14:tracePt t="19842" x="3422650" y="5289550"/>
          <p14:tracePt t="19859" x="3390900" y="5308600"/>
          <p14:tracePt t="19862" x="3371850" y="5308600"/>
          <p14:tracePt t="19876" x="3359150" y="5314950"/>
          <p14:tracePt t="19892" x="3346450" y="5314950"/>
          <p14:tracePt t="19909" x="3327400" y="5314950"/>
          <p14:tracePt t="19925" x="3308350" y="5314950"/>
          <p14:tracePt t="19942" x="3276600" y="5327650"/>
          <p14:tracePt t="19959" x="3238500" y="5334000"/>
          <p14:tracePt t="19975" x="3200400" y="5334000"/>
          <p14:tracePt t="19993" x="3162300" y="5334000"/>
          <p14:tracePt t="20012" x="3092450" y="5334000"/>
          <p14:tracePt t="20030" x="3041650" y="5334000"/>
          <p14:tracePt t="20048" x="2965450" y="5334000"/>
          <p14:tracePt t="20065" x="2889250" y="5334000"/>
          <p14:tracePt t="20083" x="2819400" y="5334000"/>
          <p14:tracePt t="20085" x="2774950" y="5334000"/>
          <p14:tracePt t="20102" x="2679700" y="5334000"/>
          <p14:tracePt t="20119" x="2597150" y="5334000"/>
          <p14:tracePt t="20137" x="2527300" y="5340350"/>
          <p14:tracePt t="20155" x="2463800" y="5353050"/>
          <p14:tracePt t="20156" x="2438400" y="5353050"/>
          <p14:tracePt t="20175" x="2349500" y="5353050"/>
          <p14:tracePt t="20192" x="2279650" y="5359400"/>
          <p14:tracePt t="20209" x="2209800" y="5365750"/>
          <p14:tracePt t="20227" x="2159000" y="5365750"/>
          <p14:tracePt t="20244" x="2057400" y="5365750"/>
          <p14:tracePt t="20262" x="2006600" y="5365750"/>
          <p14:tracePt t="20279" x="1924050" y="5365750"/>
          <p14:tracePt t="20297" x="1835150" y="5365750"/>
          <p14:tracePt t="20314" x="1771650" y="5365750"/>
          <p14:tracePt t="20332" x="1651000" y="5365750"/>
          <p14:tracePt t="20350" x="1568450" y="5365750"/>
          <p14:tracePt t="20367" x="1498600" y="5365750"/>
          <p14:tracePt t="20385" x="1435100" y="5365750"/>
          <p14:tracePt t="20402" x="1377950" y="5365750"/>
          <p14:tracePt t="20421" x="1282700" y="5365750"/>
          <p14:tracePt t="20439" x="1219200" y="5365750"/>
          <p14:tracePt t="20457" x="1168400" y="5365750"/>
          <p14:tracePt t="20474" x="1123950" y="5359400"/>
          <p14:tracePt t="20492" x="1054100" y="5334000"/>
          <p14:tracePt t="20510" x="996950" y="5321300"/>
          <p14:tracePt t="20527" x="965200" y="5302250"/>
          <p14:tracePt t="20545" x="946150" y="5295900"/>
          <p14:tracePt t="20562" x="933450" y="5289550"/>
          <p14:tracePt t="20580" x="927100" y="5283200"/>
          <p14:tracePt t="20604" x="920750" y="5270500"/>
          <p14:tracePt t="20621" x="914400" y="5232400"/>
          <p14:tracePt t="20639" x="882650" y="5175250"/>
          <p14:tracePt t="20656" x="850900" y="5092700"/>
          <p14:tracePt t="20674" x="825500" y="5016500"/>
          <p14:tracePt t="20691" x="800100" y="4940300"/>
          <p14:tracePt t="20692" x="793750" y="4908550"/>
          <p14:tracePt t="20710" x="793750" y="4864100"/>
          <p14:tracePt t="20727" x="781050" y="4800600"/>
          <p14:tracePt t="20745" x="781050" y="4768850"/>
          <p14:tracePt t="20762" x="774700" y="4737100"/>
          <p14:tracePt t="20780" x="774700" y="4699000"/>
          <p14:tracePt t="20798" x="774700" y="4679950"/>
          <p14:tracePt t="20815" x="774700" y="4635500"/>
          <p14:tracePt t="20833" x="774700" y="4591050"/>
          <p14:tracePt t="20850" x="774700" y="4546600"/>
          <p14:tracePt t="20852" x="781050" y="4527550"/>
          <p14:tracePt t="20869" x="806450" y="4476750"/>
          <p14:tracePt t="20887" x="812800" y="4425950"/>
          <p14:tracePt t="20905" x="831850" y="4381500"/>
          <p14:tracePt t="20922" x="838200" y="4349750"/>
          <p14:tracePt t="20939" x="863600" y="4305300"/>
          <p14:tracePt t="20941" x="863600" y="4298950"/>
          <p14:tracePt t="20959" x="882650" y="4260850"/>
          <p14:tracePt t="20976" x="895350" y="4241800"/>
          <p14:tracePt t="20994" x="908050" y="4216400"/>
          <p14:tracePt t="21011" x="927100" y="4203700"/>
          <p14:tracePt t="21012" x="939800" y="4191000"/>
          <p14:tracePt t="21030" x="971550" y="4159250"/>
          <p14:tracePt t="21047" x="1003300" y="4133850"/>
          <p14:tracePt t="21064" x="1054100" y="4108450"/>
          <p14:tracePt t="21082" x="1066800" y="4089400"/>
          <p14:tracePt t="21098" x="1085850" y="4083050"/>
          <p14:tracePt t="21116" x="1111250" y="4076700"/>
          <p14:tracePt t="21133" x="1143000" y="4070350"/>
          <p14:tracePt t="21151" x="1200150" y="4064000"/>
          <p14:tracePt t="21168" x="1295400" y="4064000"/>
          <p14:tracePt t="21186" x="1384300" y="4064000"/>
          <p14:tracePt t="21203" x="1466850" y="4064000"/>
          <p14:tracePt t="21205" x="1504950" y="4064000"/>
          <p14:tracePt t="21223" x="1543050" y="4064000"/>
          <p14:tracePt t="21240" x="1581150" y="4064000"/>
          <p14:tracePt t="21257" x="1619250" y="4064000"/>
          <p14:tracePt t="21275" x="1651000" y="4064000"/>
          <p14:tracePt t="21292" x="1714500" y="4064000"/>
          <p14:tracePt t="21310" x="1752600" y="4064000"/>
          <p14:tracePt t="21327" x="1828800" y="4083050"/>
          <p14:tracePt t="21345" x="1885950" y="4102100"/>
          <p14:tracePt t="21362" x="1924050" y="4121150"/>
          <p14:tracePt t="21364" x="1930400" y="4121150"/>
          <p14:tracePt t="21382" x="1955800" y="4133850"/>
          <p14:tracePt t="21399" x="1968500" y="4146550"/>
          <p14:tracePt t="21416" x="1987550" y="4165600"/>
          <p14:tracePt t="21434" x="2012950" y="4184650"/>
          <p14:tracePt t="21452" x="2070100" y="4248150"/>
          <p14:tracePt t="21470" x="2114550" y="4292600"/>
          <p14:tracePt t="21487" x="2146300" y="4330700"/>
          <p14:tracePt t="21505" x="2178050" y="4387850"/>
          <p14:tracePt t="21522" x="2216150" y="4470400"/>
          <p14:tracePt t="21540" x="2279650" y="4584700"/>
          <p14:tracePt t="21558" x="2311400" y="4641850"/>
          <p14:tracePt t="21575" x="2343150" y="4718050"/>
          <p14:tracePt t="21593" x="2362200" y="4749800"/>
          <p14:tracePt t="21610" x="2381250" y="4794250"/>
          <p14:tracePt t="21628" x="2393950" y="4832350"/>
          <p14:tracePt t="21646" x="2400300" y="4851400"/>
          <p14:tracePt t="21663" x="2406650" y="4870450"/>
          <p14:tracePt t="21680" x="2413000" y="4895850"/>
          <p14:tracePt t="21698" x="2413000" y="4933950"/>
          <p14:tracePt t="21716" x="2432050" y="5010150"/>
          <p14:tracePt t="21733" x="2444750" y="5073650"/>
          <p14:tracePt t="21751" x="2463800" y="5137150"/>
          <p14:tracePt t="21769" x="2470150" y="5200650"/>
          <p14:tracePt t="21787" x="2482850" y="5257800"/>
          <p14:tracePt t="21804" x="2489200" y="5302250"/>
          <p14:tracePt t="21822" x="2495550" y="5334000"/>
          <p14:tracePt t="21840" x="2501900" y="5378450"/>
          <p14:tracePt t="21856" x="2501900" y="5422900"/>
          <p14:tracePt t="21873" x="2514600" y="5454650"/>
          <p14:tracePt t="21890" x="2514600" y="5492750"/>
          <p14:tracePt t="21909" x="2520950" y="5568950"/>
          <p14:tracePt t="21926" x="2520950" y="5613400"/>
          <p14:tracePt t="21945" x="2520950" y="5645150"/>
          <p14:tracePt t="21964" x="2520950" y="5715000"/>
          <p14:tracePt t="21983" x="2514600" y="5772150"/>
          <p14:tracePt t="22001" x="2482850" y="5835650"/>
          <p14:tracePt t="22008" x="2463800" y="5867400"/>
          <p14:tracePt t="22025" x="2425700" y="5937250"/>
          <p14:tracePt t="22043" x="2381250" y="5981700"/>
          <p14:tracePt t="22045" x="2368550" y="6007100"/>
          <p14:tracePt t="22059" x="2336800" y="6019800"/>
          <p14:tracePt t="22077" x="2273300" y="6070600"/>
          <p14:tracePt t="22092" x="2241550" y="6083300"/>
          <p14:tracePt t="22109" x="2197100" y="6096000"/>
          <p14:tracePt t="22125" x="2146300" y="6102350"/>
          <p14:tracePt t="22142" x="2101850" y="6102350"/>
          <p14:tracePt t="22159" x="2051050" y="6102350"/>
          <p14:tracePt t="22175" x="1993900" y="6102350"/>
          <p14:tracePt t="22192" x="1917700" y="6102350"/>
          <p14:tracePt t="22209" x="1835150" y="6102350"/>
          <p14:tracePt t="22212" x="1803400" y="6102350"/>
          <p14:tracePt t="22225" x="1771650" y="6089650"/>
          <p14:tracePt t="22242" x="1733550" y="6083300"/>
          <p14:tracePt t="22246" x="1714500" y="6083300"/>
          <p14:tracePt t="22259" x="1708150" y="6083300"/>
          <p14:tracePt t="22275" x="1676400" y="6076950"/>
          <p14:tracePt t="22280" x="1663700" y="6064250"/>
          <p14:tracePt t="22292" x="1600200" y="6038850"/>
          <p14:tracePt t="22308" x="1536700" y="6007100"/>
          <p14:tracePt t="22325" x="1479550" y="5975350"/>
          <p14:tracePt t="22342" x="1422400" y="5943600"/>
          <p14:tracePt t="22358" x="1365250" y="5899150"/>
          <p14:tracePt t="22375" x="1327150" y="5873750"/>
          <p14:tracePt t="22392" x="1308100" y="5854700"/>
          <p14:tracePt t="22409" x="1301750" y="5842000"/>
          <p14:tracePt t="22425" x="1295400" y="5822950"/>
          <p14:tracePt t="22442" x="1276350" y="5791200"/>
          <p14:tracePt t="22444" x="1270000" y="5772150"/>
          <p14:tracePt t="22458" x="1263650" y="5753100"/>
          <p14:tracePt t="22475" x="1250950" y="5727700"/>
          <p14:tracePt t="22492" x="1238250" y="5683250"/>
          <p14:tracePt t="22508" x="1231900" y="5657850"/>
          <p14:tracePt t="22525" x="1225550" y="5626100"/>
          <p14:tracePt t="22547" x="1225550" y="5588000"/>
          <p14:tracePt t="22565" x="1225550" y="5518150"/>
          <p14:tracePt t="22586" x="1225550" y="5473700"/>
          <p14:tracePt t="22605" x="1225550" y="5403850"/>
          <p14:tracePt t="22622" x="1238250" y="5327650"/>
          <p14:tracePt t="22641" x="1263650" y="5245100"/>
          <p14:tracePt t="22658" x="1282700" y="5162550"/>
          <p14:tracePt t="22676" x="1308100" y="5048250"/>
          <p14:tracePt t="22694" x="1333500" y="4991100"/>
          <p14:tracePt t="22711" x="1358900" y="4946650"/>
          <p14:tracePt t="22729" x="1384300" y="4889500"/>
          <p14:tracePt t="22746" x="1409700" y="4845050"/>
          <p14:tracePt t="22764" x="1454150" y="4762500"/>
          <p14:tracePt t="22781" x="1492250" y="4711700"/>
          <p14:tracePt t="22799" x="1536700" y="4660900"/>
          <p14:tracePt t="22816" x="1568450" y="4629150"/>
          <p14:tracePt t="22835" x="1600200" y="4591050"/>
          <p14:tracePt t="22852" x="1657350" y="4546600"/>
          <p14:tracePt t="22869" x="1720850" y="4502150"/>
          <p14:tracePt t="22886" x="1822450" y="4445000"/>
          <p14:tracePt t="22904" x="1885950" y="4419600"/>
          <p14:tracePt t="22921" x="1968500" y="4381500"/>
          <p14:tracePt t="22938" x="2044700" y="4349750"/>
          <p14:tracePt t="22957" x="2139950" y="4318000"/>
          <p14:tracePt t="22974" x="2203450" y="4311650"/>
          <p14:tracePt t="22992" x="2241550" y="4298950"/>
          <p14:tracePt t="23009" x="2292350" y="4292600"/>
          <p14:tracePt t="23026" x="2362200" y="4286250"/>
          <p14:tracePt t="23044" x="2482850" y="4279900"/>
          <p14:tracePt t="23061" x="2552700" y="4279900"/>
          <p14:tracePt t="23078" x="2603500" y="4279900"/>
          <p14:tracePt t="23095" x="2641600" y="4279900"/>
          <p14:tracePt t="23113" x="2673350" y="4279900"/>
          <p14:tracePt t="23130" x="2736850" y="4279900"/>
          <p14:tracePt t="23132" x="2768600" y="4298950"/>
          <p14:tracePt t="23150" x="2838450" y="4324350"/>
          <p14:tracePt t="23167" x="2882900" y="4349750"/>
          <p14:tracePt t="23184" x="2933700" y="4394200"/>
          <p14:tracePt t="23202" x="2978150" y="4419600"/>
          <p14:tracePt t="23220" x="3054350" y="4489450"/>
          <p14:tracePt t="23238" x="3098800" y="4533900"/>
          <p14:tracePt t="23255" x="3168650" y="4603750"/>
          <p14:tracePt t="23273" x="3238500" y="4679950"/>
          <p14:tracePt t="23290" x="3314700" y="4775200"/>
          <p14:tracePt t="23292" x="3333750" y="4806950"/>
          <p14:tracePt t="23309" x="3390900" y="4889500"/>
          <p14:tracePt t="23325" x="3429000" y="4965700"/>
          <p14:tracePt t="23342" x="3460750" y="5029200"/>
          <p14:tracePt t="23359" x="3479800" y="5080000"/>
          <p14:tracePt t="23375" x="3498850" y="5143500"/>
          <p14:tracePt t="23392" x="3530600" y="5226050"/>
          <p14:tracePt t="23409" x="3556000" y="5308600"/>
          <p14:tracePt t="23425" x="3581400" y="5397500"/>
          <p14:tracePt t="23442" x="3606800" y="5486400"/>
          <p14:tracePt t="23459" x="3625850" y="5556250"/>
          <p14:tracePt t="23475" x="3632200" y="5619750"/>
          <p14:tracePt t="23477" x="3638550" y="5638800"/>
          <p14:tracePt t="23492" x="3638550" y="5695950"/>
          <p14:tracePt t="23508" x="3644900" y="5740400"/>
          <p14:tracePt t="23525" x="3651250" y="5791200"/>
          <p14:tracePt t="23542" x="3663950" y="5854700"/>
          <p14:tracePt t="23558" x="3663950" y="5930900"/>
          <p14:tracePt t="23575" x="3663950" y="6000750"/>
          <p14:tracePt t="23592" x="3663950" y="6064250"/>
          <p14:tracePt t="23608" x="3670300" y="6115050"/>
          <p14:tracePt t="23625" x="3670300" y="6191250"/>
          <p14:tracePt t="23642" x="3670300" y="6242050"/>
          <p14:tracePt t="23658" x="3670300" y="6286500"/>
          <p14:tracePt t="23675" x="3670300" y="6324600"/>
          <p14:tracePt t="23678" x="3670300" y="6343650"/>
          <p14:tracePt t="23692" x="3663950" y="6394450"/>
          <p14:tracePt t="23708" x="3657600" y="6426200"/>
          <p14:tracePt t="23725" x="3644900" y="6457950"/>
          <p14:tracePt t="23741" x="3644900" y="6489700"/>
          <p14:tracePt t="23759" x="3625850" y="6540500"/>
          <p14:tracePt t="23775" x="3600450" y="6584950"/>
          <p14:tracePt t="23792" x="3575050" y="6616700"/>
          <p14:tracePt t="23808" x="3549650" y="6654800"/>
          <p14:tracePt t="23825" x="3530600" y="6686550"/>
          <p14:tracePt t="23828" x="3511550" y="6718300"/>
          <p14:tracePt t="23841" x="3486150" y="6731000"/>
          <p14:tracePt t="23858" x="3460750" y="6756400"/>
          <p14:tracePt t="23861" x="3435350" y="6769100"/>
          <p14:tracePt t="23875" x="3429000" y="6775450"/>
          <p14:tracePt t="23893" x="3384550" y="6788150"/>
          <p14:tracePt t="23908" x="3359150" y="6794500"/>
          <p14:tracePt t="23925" x="3321050" y="6794500"/>
          <p14:tracePt t="23942" x="3276600" y="6800850"/>
          <p14:tracePt t="23959" x="3213100" y="6800850"/>
          <p14:tracePt t="23975" x="3155950" y="6800850"/>
          <p14:tracePt t="23992" x="3117850" y="6800850"/>
          <p14:tracePt t="24011" x="3086100" y="6800850"/>
          <p14:tracePt t="24461" x="3079750" y="6800850"/>
          <p14:tracePt t="24510" x="3067050" y="6800850"/>
          <p14:tracePt t="24519" x="3041650" y="6800850"/>
          <p14:tracePt t="24526" x="3022600" y="6800850"/>
          <p14:tracePt t="24542" x="2990850" y="6800850"/>
          <p14:tracePt t="24558" x="2971800" y="6800850"/>
          <p14:tracePt t="24591" x="2959100" y="6800850"/>
          <p14:tracePt t="24625" x="2901950" y="6800850"/>
          <p14:tracePt t="24629" x="2876550" y="6800850"/>
          <p14:tracePt t="24659" x="2787650" y="6800850"/>
          <p14:tracePt t="24663" x="2762250" y="6800850"/>
          <p14:tracePt t="24675" x="2743200" y="6800850"/>
          <p14:tracePt t="24692" x="2679700" y="6800850"/>
          <p14:tracePt t="24709" x="2641600" y="6800850"/>
          <p14:tracePt t="24725" x="2584450" y="6800850"/>
          <p14:tracePt t="24742" x="2495550" y="6788150"/>
          <p14:tracePt t="24758" x="2400300" y="6769100"/>
          <p14:tracePt t="24775" x="2324100" y="6769100"/>
          <p14:tracePt t="24791" x="2260600" y="6762750"/>
          <p14:tracePt t="24808" x="2190750" y="6756400"/>
          <p14:tracePt t="24825" x="2127250" y="6756400"/>
          <p14:tracePt t="24841" x="2063750" y="6743700"/>
          <p14:tracePt t="24858" x="2006600" y="6731000"/>
          <p14:tracePt t="24875" x="1949450" y="6724650"/>
          <p14:tracePt t="24879" x="1930400" y="6724650"/>
          <p14:tracePt t="24892" x="1873250" y="6711950"/>
          <p14:tracePt t="24908" x="1841500" y="6711950"/>
          <p14:tracePt t="24925" x="1816100" y="6705600"/>
          <p14:tracePt t="24942" x="1790700" y="6699250"/>
          <p14:tracePt t="24958" x="1746250" y="6692900"/>
          <p14:tracePt t="24975" x="1701800" y="6686550"/>
          <p14:tracePt t="24992" x="1657350" y="6680200"/>
          <p14:tracePt t="25008" x="1631950" y="6667500"/>
          <p14:tracePt t="25026" x="1600200" y="6654800"/>
          <p14:tracePt t="25042" x="1524000" y="6629400"/>
          <p14:tracePt t="25058" x="1447800" y="6604000"/>
          <p14:tracePt t="25060" x="1428750" y="6591300"/>
          <p14:tracePt t="25075" x="1377950" y="6565900"/>
          <p14:tracePt t="25092" x="1289050" y="6527800"/>
          <p14:tracePt t="25108" x="1238250" y="6489700"/>
          <p14:tracePt t="25125" x="1238250" y="6457950"/>
          <p14:tracePt t="25142" x="1200150" y="6426200"/>
          <p14:tracePt t="25158" x="1168400" y="6407150"/>
          <p14:tracePt t="25175" x="1143000" y="6394450"/>
          <p14:tracePt t="25192" x="1098550" y="6375400"/>
          <p14:tracePt t="25208" x="1085850" y="6369050"/>
          <p14:tracePt t="25225" x="1085850" y="6362700"/>
          <p14:tracePt t="25262" x="1079500" y="6356350"/>
          <p14:tracePt t="25343" x="1079500" y="6350000"/>
          <p14:tracePt t="25350" x="1104900" y="6330950"/>
          <p14:tracePt t="25358" x="1174750" y="6311900"/>
          <p14:tracePt t="25375" x="1301750" y="6299200"/>
          <p14:tracePt t="25392" x="1409700" y="6280150"/>
          <p14:tracePt t="25408" x="1492250" y="6273800"/>
          <p14:tracePt t="25425" x="1549400" y="6267450"/>
          <p14:tracePt t="25442" x="1593850" y="6254750"/>
          <p14:tracePt t="25444" x="1619250" y="6254750"/>
          <p14:tracePt t="25458" x="1657350" y="6254750"/>
          <p14:tracePt t="25475" x="1746250" y="6254750"/>
          <p14:tracePt t="25477" x="1809750" y="6254750"/>
          <p14:tracePt t="25492" x="1924050" y="6254750"/>
          <p14:tracePt t="25508" x="2070100" y="6254750"/>
          <p14:tracePt t="25525" x="2190750" y="6254750"/>
          <p14:tracePt t="25541" x="2298700" y="6254750"/>
          <p14:tracePt t="25558" x="2362200" y="6254750"/>
          <p14:tracePt t="25575" x="2406650" y="6248400"/>
          <p14:tracePt t="25591" x="2444750" y="6248400"/>
          <p14:tracePt t="25608" x="2482850" y="6242050"/>
          <p14:tracePt t="25625" x="2514600" y="6229350"/>
          <p14:tracePt t="25641" x="2527300" y="6229350"/>
          <p14:tracePt t="25658" x="2559050" y="6229350"/>
          <p14:tracePt t="25675" x="2584450" y="6229350"/>
          <p14:tracePt t="25677" x="2603500" y="6229350"/>
          <p14:tracePt t="25691" x="2622550" y="6229350"/>
          <p14:tracePt t="25708" x="2686050" y="6229350"/>
          <p14:tracePt t="25725" x="2730500" y="6229350"/>
          <p14:tracePt t="25741" x="2781300" y="6229350"/>
          <p14:tracePt t="25758" x="2825750" y="6229350"/>
          <p14:tracePt t="25775" x="2870200" y="6229350"/>
          <p14:tracePt t="25791" x="2901950" y="6229350"/>
          <p14:tracePt t="25808" x="2921000" y="6229350"/>
          <p14:tracePt t="25824" x="2946400" y="6229350"/>
          <p14:tracePt t="25841" x="2978150" y="6229350"/>
          <p14:tracePt t="25858" x="3003550" y="6229350"/>
          <p14:tracePt t="25860" x="3009900" y="6229350"/>
          <p14:tracePt t="25875" x="3022600" y="6229350"/>
          <p14:tracePt t="25891" x="3028950" y="6229350"/>
          <p14:tracePt t="26078" x="3035300" y="6229350"/>
          <p14:tracePt t="26086" x="3054350" y="6229350"/>
          <p14:tracePt t="26094" x="3079750" y="6229350"/>
          <p14:tracePt t="26109" x="3136900" y="6229350"/>
          <p14:tracePt t="26125" x="3181350" y="6229350"/>
          <p14:tracePt t="26142" x="3200400" y="6229350"/>
          <p14:tracePt t="30222" x="3206750" y="6229350"/>
          <p14:tracePt t="30326" x="3194050" y="6229350"/>
          <p14:tracePt t="30333" x="3187700" y="6229350"/>
          <p14:tracePt t="30350" x="3181350" y="6229350"/>
          <p14:tracePt t="30358" x="3168650" y="6235700"/>
          <p14:tracePt t="30381" x="3162300" y="6242050"/>
          <p14:tracePt t="30398" x="3155950" y="6248400"/>
          <p14:tracePt t="30486" x="3149600" y="6254750"/>
          <p14:tracePt t="30501" x="3143250" y="6254750"/>
          <p14:tracePt t="30517" x="3136900" y="6254750"/>
          <p14:tracePt t="30526" x="3124200" y="6261100"/>
          <p14:tracePt t="30542" x="3111500" y="6261100"/>
          <p14:tracePt t="30558" x="3079750" y="6267450"/>
          <p14:tracePt t="30574" x="3028950" y="6273800"/>
          <p14:tracePt t="30591" x="2978150" y="6286500"/>
          <p14:tracePt t="30608" x="2914650" y="6292850"/>
          <p14:tracePt t="30624" x="2857500" y="6299200"/>
          <p14:tracePt t="30641" x="2794000" y="6299200"/>
          <p14:tracePt t="30658" x="2724150" y="6299200"/>
          <p14:tracePt t="30674" x="2660650" y="6299200"/>
          <p14:tracePt t="30677" x="2635250" y="6299200"/>
          <p14:tracePt t="30691" x="2609850" y="6299200"/>
          <p14:tracePt t="30708" x="2508250" y="6299200"/>
          <p14:tracePt t="30724" x="2413000" y="6299200"/>
          <p14:tracePt t="30741" x="2317750" y="6299200"/>
          <p14:tracePt t="30758" x="2216150" y="6299200"/>
          <p14:tracePt t="30774" x="2114550" y="6299200"/>
          <p14:tracePt t="30791" x="2032000" y="6299200"/>
          <p14:tracePt t="30808" x="1949450" y="6305550"/>
          <p14:tracePt t="30824" x="1873250" y="6318250"/>
          <p14:tracePt t="30841" x="1778000" y="6324600"/>
          <p14:tracePt t="30844" x="1752600" y="6330950"/>
          <p14:tracePt t="30858" x="1695450" y="6330950"/>
          <p14:tracePt t="30874" x="1606550" y="6330950"/>
          <p14:tracePt t="30891" x="1536700" y="6330950"/>
          <p14:tracePt t="30907" x="1466850" y="6330950"/>
          <p14:tracePt t="30909" x="1454150" y="6330950"/>
          <p14:tracePt t="30925" x="1422400" y="6330950"/>
          <p14:tracePt t="30941" x="1397000" y="6330950"/>
          <p14:tracePt t="30957" x="1365250" y="6330950"/>
          <p14:tracePt t="30974" x="1327150" y="6337300"/>
          <p14:tracePt t="30991" x="1308100" y="6343650"/>
          <p14:tracePt t="31007" x="1295400" y="6343650"/>
          <p14:tracePt t="31024" x="1289050" y="6350000"/>
          <p14:tracePt t="31041" x="1282700" y="6350000"/>
          <p14:tracePt t="31057" x="1276350" y="6350000"/>
          <p14:tracePt t="31333" x="1282700" y="6350000"/>
          <p14:tracePt t="31341" x="1301750" y="6350000"/>
          <p14:tracePt t="31357" x="1346200" y="6350000"/>
          <p14:tracePt t="31374" x="1384300" y="6350000"/>
          <p14:tracePt t="31391" x="1416050" y="6369050"/>
          <p14:tracePt t="31407" x="1441450" y="6375400"/>
          <p14:tracePt t="31424" x="1473200" y="6375400"/>
          <p14:tracePt t="31441" x="1511300" y="6375400"/>
          <p14:tracePt t="31446" x="1536700" y="6375400"/>
          <p14:tracePt t="31457" x="1555750" y="6375400"/>
          <p14:tracePt t="31474" x="1600200" y="6375400"/>
          <p14:tracePt t="31491" x="1638300" y="6375400"/>
          <p14:tracePt t="31494" x="1657350" y="6375400"/>
          <p14:tracePt t="31507" x="1663700" y="6375400"/>
          <p14:tracePt t="31524" x="1695450" y="6375400"/>
          <p14:tracePt t="31541" x="1727200" y="6375400"/>
          <p14:tracePt t="31557" x="1771650" y="6375400"/>
          <p14:tracePt t="31574" x="1809750" y="6375400"/>
          <p14:tracePt t="31591" x="1854200" y="6375400"/>
          <p14:tracePt t="31607" x="1898650" y="6375400"/>
          <p14:tracePt t="31624" x="1924050" y="6375400"/>
          <p14:tracePt t="31641" x="1949450" y="6375400"/>
          <p14:tracePt t="31657" x="1987550" y="6375400"/>
          <p14:tracePt t="31674" x="2012950" y="6375400"/>
          <p14:tracePt t="31691" x="2038350" y="6375400"/>
          <p14:tracePt t="31694" x="2057400" y="6375400"/>
          <p14:tracePt t="31708" x="2089150" y="6375400"/>
          <p14:tracePt t="31725" x="2120900" y="6375400"/>
          <p14:tracePt t="31741" x="2146300" y="6375400"/>
          <p14:tracePt t="31757" x="2171700" y="6375400"/>
          <p14:tracePt t="31774" x="2197100" y="6375400"/>
          <p14:tracePt t="31791" x="2222500" y="6375400"/>
          <p14:tracePt t="31807" x="2247900" y="6375400"/>
          <p14:tracePt t="31824" x="2266950" y="6375400"/>
          <p14:tracePt t="31841" x="2286000" y="6375400"/>
          <p14:tracePt t="31857" x="2305050" y="6375400"/>
          <p14:tracePt t="31874" x="2330450" y="6375400"/>
          <p14:tracePt t="31891" x="2355850" y="6375400"/>
          <p14:tracePt t="31907" x="2387600" y="6375400"/>
          <p14:tracePt t="31909" x="2400300" y="6375400"/>
          <p14:tracePt t="31924" x="2425700" y="6375400"/>
          <p14:tracePt t="31941" x="2463800" y="6375400"/>
          <p14:tracePt t="31957" x="2489200" y="6375400"/>
          <p14:tracePt t="31974" x="2514600" y="6375400"/>
          <p14:tracePt t="31991" x="2546350" y="6375400"/>
          <p14:tracePt t="32007" x="2584450" y="6375400"/>
          <p14:tracePt t="32024" x="2622550" y="6375400"/>
          <p14:tracePt t="32040" x="2654300" y="6375400"/>
          <p14:tracePt t="32057" x="2667000" y="6375400"/>
          <p14:tracePt t="32074" x="2673350" y="6375400"/>
          <p14:tracePt t="32090" x="2686050" y="6375400"/>
          <p14:tracePt t="32124" x="2692400" y="6375400"/>
          <p14:tracePt t="32141" x="2717800" y="6375400"/>
          <p14:tracePt t="32157" x="2755900" y="6375400"/>
          <p14:tracePt t="32174" x="2806700" y="6375400"/>
          <p14:tracePt t="32191" x="2876550" y="6381750"/>
          <p14:tracePt t="32208" x="2927350" y="6381750"/>
          <p14:tracePt t="32224" x="2965450" y="6394450"/>
          <p14:tracePt t="32241" x="2990850" y="6400800"/>
          <p14:tracePt t="32257" x="3022600" y="6407150"/>
          <p14:tracePt t="32277" x="3028950" y="6407150"/>
          <p14:tracePt t="32293" x="3035300" y="6407150"/>
          <p14:tracePt t="32854" x="3048000" y="6407150"/>
          <p14:tracePt t="32870" x="3054350" y="6407150"/>
          <p14:tracePt t="32902" x="3060700" y="6407150"/>
          <p14:tracePt t="34053" x="3067050" y="6407150"/>
          <p14:tracePt t="34061" x="3073400" y="6407150"/>
          <p14:tracePt t="34094" x="3079750" y="6407150"/>
          <p14:tracePt t="34134" x="3086100" y="6407150"/>
          <p14:tracePt t="34613" x="3092450" y="6407150"/>
          <p14:tracePt t="34621" x="3098800" y="6407150"/>
          <p14:tracePt t="34629" x="3105150" y="6407150"/>
          <p14:tracePt t="34640" x="3111500" y="6407150"/>
          <p14:tracePt t="34661" x="3117850" y="6407150"/>
          <p14:tracePt t="34674" x="3124200" y="6407150"/>
          <p14:tracePt t="34690" x="3130550" y="6407150"/>
          <p14:tracePt t="34724" x="3149600" y="6413500"/>
          <p14:tracePt t="34757" x="3168650" y="6413500"/>
          <p14:tracePt t="34791" x="3206750" y="6419850"/>
          <p14:tracePt t="34807" x="3219450" y="6426200"/>
          <p14:tracePt t="34824" x="3244850" y="6426200"/>
          <p14:tracePt t="34840" x="3276600" y="6426200"/>
          <p14:tracePt t="34857" x="3327400" y="6426200"/>
          <p14:tracePt t="34874" x="3371850" y="6426200"/>
          <p14:tracePt t="34890" x="3429000" y="6426200"/>
          <p14:tracePt t="34907" x="3473450" y="6426200"/>
          <p14:tracePt t="34924" x="3536950" y="6426200"/>
          <p14:tracePt t="34940" x="3575050" y="6426200"/>
          <p14:tracePt t="34957" x="3600450" y="6426200"/>
          <p14:tracePt t="34974" x="3625850" y="6426200"/>
          <p14:tracePt t="34990" x="3657600" y="6426200"/>
          <p14:tracePt t="35007" x="3689350" y="6426200"/>
          <p14:tracePt t="35024" x="3714750" y="6426200"/>
          <p14:tracePt t="35040" x="3740150" y="6426200"/>
          <p14:tracePt t="35044" x="3752850" y="6426200"/>
          <p14:tracePt t="35057" x="3771900" y="6426200"/>
          <p14:tracePt t="35074" x="3797300" y="6426200"/>
          <p14:tracePt t="35090" x="3835400" y="6426200"/>
          <p14:tracePt t="35094" x="3854450" y="6426200"/>
          <p14:tracePt t="35107" x="3867150" y="6426200"/>
          <p14:tracePt t="35124" x="3898900" y="6426200"/>
          <p14:tracePt t="35140" x="3924300" y="6426200"/>
          <p14:tracePt t="35157" x="3943350" y="6426200"/>
          <p14:tracePt t="35174" x="3975100" y="6426200"/>
          <p14:tracePt t="35190" x="4006850" y="6426200"/>
          <p14:tracePt t="35207" x="4038600" y="6426200"/>
          <p14:tracePt t="35223" x="4070350" y="6426200"/>
          <p14:tracePt t="35240" x="4102100" y="6426200"/>
          <p14:tracePt t="35257" x="4146550" y="6426200"/>
          <p14:tracePt t="35273" x="4191000" y="6426200"/>
          <p14:tracePt t="35290" x="4248150" y="6426200"/>
          <p14:tracePt t="35307" x="4343400" y="6426200"/>
          <p14:tracePt t="35311" x="4381500" y="6426200"/>
          <p14:tracePt t="35324" x="4438650" y="6426200"/>
          <p14:tracePt t="35340" x="4489450" y="6426200"/>
          <p14:tracePt t="35357" x="4533900" y="6426200"/>
          <p14:tracePt t="35374" x="4565650" y="6426200"/>
          <p14:tracePt t="35391" x="4603750" y="6426200"/>
          <p14:tracePt t="35407" x="4635500" y="6426200"/>
          <p14:tracePt t="35424" x="4673600" y="6426200"/>
          <p14:tracePt t="35440" x="4692650" y="6426200"/>
          <p14:tracePt t="35458" x="4699000" y="6426200"/>
          <p14:tracePt t="35606" x="4692650" y="6426200"/>
          <p14:tracePt t="35614" x="4679950" y="6426200"/>
          <p14:tracePt t="35623" x="4660900" y="6426200"/>
          <p14:tracePt t="35640" x="4648200" y="6426200"/>
          <p14:tracePt t="35657" x="4629150" y="6426200"/>
          <p14:tracePt t="35674" x="4622800" y="6426200"/>
          <p14:tracePt t="35690" x="4597400" y="6426200"/>
          <p14:tracePt t="35707" x="4591050" y="6426200"/>
          <p14:tracePt t="35724" x="4578350" y="6426200"/>
          <p14:tracePt t="35758" x="4572000" y="6419850"/>
          <p14:tracePt t="35766" x="4565650" y="6413500"/>
          <p14:tracePt t="35773" x="4546600" y="6388100"/>
          <p14:tracePt t="35790" x="4527550" y="6362700"/>
          <p14:tracePt t="35807" x="4495800" y="6311900"/>
          <p14:tracePt t="35824" x="4470400" y="6267450"/>
          <p14:tracePt t="35842" x="4457700" y="6216650"/>
          <p14:tracePt t="35857" x="4451350" y="6172200"/>
          <p14:tracePt t="35874" x="4445000" y="6127750"/>
          <p14:tracePt t="35890" x="4445000" y="6083300"/>
          <p14:tracePt t="35907" x="4445000" y="6019800"/>
          <p14:tracePt t="35909" x="4445000" y="5994400"/>
          <p14:tracePt t="35925" x="4476750" y="5924550"/>
          <p14:tracePt t="35940" x="4508500" y="5854700"/>
          <p14:tracePt t="35957" x="4552950" y="5778500"/>
          <p14:tracePt t="35974" x="4597400" y="5715000"/>
          <p14:tracePt t="35990" x="4673600" y="5632450"/>
          <p14:tracePt t="36007" x="4724400" y="5575300"/>
          <p14:tracePt t="36024" x="4787900" y="5518150"/>
          <p14:tracePt t="36040" x="4851400" y="5467350"/>
          <p14:tracePt t="36057" x="4908550" y="5416550"/>
          <p14:tracePt t="36063" x="4940300" y="5384800"/>
          <p14:tracePt t="36073" x="4965700" y="5365750"/>
          <p14:tracePt t="36091" x="5041900" y="5302250"/>
          <p14:tracePt t="36092" x="5073650" y="5276850"/>
          <p14:tracePt t="36107" x="5111750" y="5245100"/>
          <p14:tracePt t="36125" x="5226050" y="5156200"/>
          <p14:tracePt t="36140" x="5340350" y="5080000"/>
          <p14:tracePt t="36157" x="5422900" y="5022850"/>
          <p14:tracePt t="36174" x="5518150" y="4953000"/>
          <p14:tracePt t="36190" x="5600700" y="4902200"/>
          <p14:tracePt t="36207" x="5683250" y="4838700"/>
          <p14:tracePt t="36223" x="5778500" y="4756150"/>
          <p14:tracePt t="36240" x="5899150" y="4660900"/>
          <p14:tracePt t="36256" x="6026150" y="4552950"/>
          <p14:tracePt t="36273" x="6146800" y="4470400"/>
          <p14:tracePt t="36290" x="6261100" y="4381500"/>
          <p14:tracePt t="36307" x="6362700" y="4311650"/>
          <p14:tracePt t="36324" x="6553200" y="4165600"/>
          <p14:tracePt t="36340" x="6680200" y="4070350"/>
          <p14:tracePt t="36357" x="6819900" y="3981450"/>
          <p14:tracePt t="36374" x="6940550" y="3905250"/>
          <p14:tracePt t="36390" x="7067550" y="3816350"/>
          <p14:tracePt t="36407" x="7175500" y="3759200"/>
          <p14:tracePt t="36424" x="7289800" y="3702050"/>
          <p14:tracePt t="36440" x="7435850" y="3632200"/>
          <p14:tracePt t="36457" x="7581900" y="3562350"/>
          <p14:tracePt t="36462" x="7658100" y="3530600"/>
          <p14:tracePt t="36473" x="7734300" y="3498850"/>
          <p14:tracePt t="36490" x="7854950" y="3448050"/>
          <p14:tracePt t="36507" x="7956550" y="3422650"/>
          <p14:tracePt t="36523" x="8039100" y="3390900"/>
          <p14:tracePt t="36540" x="8204200" y="3371850"/>
          <p14:tracePt t="36557" x="8299450" y="3371850"/>
          <p14:tracePt t="36573" x="8369300" y="3371850"/>
          <p14:tracePt t="36590" x="8458200" y="3371850"/>
          <p14:tracePt t="36607" x="8496300" y="3371850"/>
          <p14:tracePt t="36623" x="8502650" y="3371850"/>
          <p14:tracePt t="36653" x="8509000" y="3378200"/>
          <p14:tracePt t="36661" x="8521700" y="3390900"/>
          <p14:tracePt t="36674" x="8528050" y="3397250"/>
          <p14:tracePt t="36690" x="8585200" y="3467100"/>
          <p14:tracePt t="36707" x="8648700" y="3562350"/>
          <p14:tracePt t="36711" x="8693150" y="3613150"/>
          <p14:tracePt t="36723" x="8724900" y="3670300"/>
          <p14:tracePt t="36740" x="8788400" y="3790950"/>
          <p14:tracePt t="36757" x="8813800" y="3860800"/>
          <p14:tracePt t="36773" x="8826500" y="3898900"/>
          <p14:tracePt t="36790" x="8832850" y="3930650"/>
          <p14:tracePt t="36807" x="8832850" y="3956050"/>
          <p14:tracePt t="36826" x="8839200" y="4000500"/>
          <p14:tracePt t="36840" x="8851900" y="4064000"/>
          <p14:tracePt t="36857" x="8864600" y="4127500"/>
          <p14:tracePt t="36874" x="8877300" y="4222750"/>
          <p14:tracePt t="36890" x="8883650" y="4324350"/>
          <p14:tracePt t="36892" x="8883650" y="4375150"/>
          <p14:tracePt t="36907" x="8902700" y="4445000"/>
          <p14:tracePt t="36924" x="8915400" y="4603750"/>
          <p14:tracePt t="36927" x="8940800" y="4705350"/>
          <p14:tracePt t="36940" x="8972550" y="4895850"/>
          <p14:tracePt t="36957" x="8991600" y="5073650"/>
          <p14:tracePt t="36974" x="9017000" y="5245100"/>
          <p14:tracePt t="36990" x="9042400" y="5391150"/>
          <p14:tracePt t="37007" x="9055100" y="5505450"/>
          <p14:tracePt t="37024" x="9061450" y="5594350"/>
          <p14:tracePt t="37040" x="9074150" y="5664200"/>
          <p14:tracePt t="37057" x="9074150" y="5708650"/>
          <p14:tracePt t="37060" x="9074150" y="5734050"/>
          <p14:tracePt t="37074" x="9074150" y="5740400"/>
          <p14:tracePt t="37090" x="9074150" y="5765800"/>
          <p14:tracePt t="37107" x="9074150" y="5784850"/>
          <p14:tracePt t="37108" x="9074150" y="5791200"/>
          <p14:tracePt t="37124" x="9074150" y="5810250"/>
          <p14:tracePt t="37141" x="9074150" y="5842000"/>
          <p14:tracePt t="37157" x="9074150" y="5873750"/>
          <p14:tracePt t="37173" x="9067800" y="5918200"/>
          <p14:tracePt t="37190" x="9067800" y="5969000"/>
          <p14:tracePt t="37207" x="9042400" y="6007100"/>
          <p14:tracePt t="37223" x="9036050" y="6032500"/>
          <p14:tracePt t="37240" x="9029700" y="6051550"/>
          <p14:tracePt t="37257" x="9023350" y="6057900"/>
          <p14:tracePt t="37273" x="9023350" y="6064250"/>
          <p14:tracePt t="37293" x="9017000" y="6064250"/>
          <p14:tracePt t="37307" x="9004300" y="6070600"/>
          <p14:tracePt t="37323" x="8959850" y="6083300"/>
          <p14:tracePt t="37340" x="8858250" y="6102350"/>
          <p14:tracePt t="37357" x="8769350" y="6121400"/>
          <p14:tracePt t="37373" x="8674100" y="6127750"/>
          <p14:tracePt t="37390" x="8591550" y="6153150"/>
          <p14:tracePt t="37407" x="8515350" y="6153150"/>
          <p14:tracePt t="37423" x="8464550" y="6159500"/>
          <p14:tracePt t="37440" x="8401050" y="6159500"/>
          <p14:tracePt t="37458" x="8324850" y="6159500"/>
          <p14:tracePt t="37473" x="8223250" y="6159500"/>
          <p14:tracePt t="37490" x="8089900" y="6159500"/>
          <p14:tracePt t="37507" x="7962900" y="6159500"/>
          <p14:tracePt t="37523" x="7842250" y="6159500"/>
          <p14:tracePt t="37526" x="7804150" y="6159500"/>
          <p14:tracePt t="37540" x="7708900" y="6159500"/>
          <p14:tracePt t="37557" x="7600950" y="6159500"/>
          <p14:tracePt t="37573" x="7486650" y="6159500"/>
          <p14:tracePt t="37590" x="7378700" y="6159500"/>
          <p14:tracePt t="37607" x="7258050" y="6159500"/>
          <p14:tracePt t="37623" x="7175500" y="6159500"/>
          <p14:tracePt t="37640" x="7105650" y="6159500"/>
          <p14:tracePt t="37657" x="7016750" y="6159500"/>
          <p14:tracePt t="37673" x="6927850" y="6159500"/>
          <p14:tracePt t="37690" x="6838950" y="6159500"/>
          <p14:tracePt t="37706" x="6737350" y="6159500"/>
          <p14:tracePt t="37723" x="6635750" y="6159500"/>
          <p14:tracePt t="37725" x="6578600" y="6159500"/>
          <p14:tracePt t="37740" x="6483350" y="6153150"/>
          <p14:tracePt t="37756" x="6343650" y="6140450"/>
          <p14:tracePt t="37773" x="6248400" y="6134100"/>
          <p14:tracePt t="37790" x="6197600" y="6121400"/>
          <p14:tracePt t="37807" x="6172200" y="6121400"/>
          <p14:tracePt t="37838" x="6165850" y="6121400"/>
          <p14:tracePt t="37871" x="6159500" y="6121400"/>
          <p14:tracePt t="37878" x="6153150" y="6121400"/>
          <p14:tracePt t="37890" x="6134100" y="6121400"/>
          <p14:tracePt t="37908" x="6102350" y="6121400"/>
          <p14:tracePt t="37923" x="6089650" y="6121400"/>
          <p14:tracePt t="37940" x="6057900" y="6121400"/>
          <p14:tracePt t="37956" x="6051550" y="6121400"/>
          <p14:tracePt t="37973" x="6045200" y="6115050"/>
          <p14:tracePt t="37990" x="6032500" y="6115050"/>
          <p14:tracePt t="38023" x="6026150" y="6115050"/>
          <p14:tracePt t="41493" x="6026150" y="6108700"/>
          <p14:tracePt t="41517" x="6026150" y="6083300"/>
          <p14:tracePt t="41526" x="6032500" y="6032500"/>
          <p14:tracePt t="41533" x="6038850" y="6000750"/>
          <p14:tracePt t="41541" x="6051550" y="5949950"/>
          <p14:tracePt t="41556" x="6070600" y="5854700"/>
          <p14:tracePt t="41573" x="6108700" y="5740400"/>
          <p14:tracePt t="41590" x="6134100" y="5613400"/>
          <p14:tracePt t="41623" x="6203950" y="5327650"/>
          <p14:tracePt t="41656" x="6286500" y="5003800"/>
          <p14:tracePt t="41690" x="6394450" y="4641850"/>
          <p14:tracePt t="41694" x="6413500" y="4540250"/>
          <p14:tracePt t="41706" x="6419850" y="4457700"/>
          <p14:tracePt t="41723" x="6451600" y="4318000"/>
          <p14:tracePt t="41741" x="6464300" y="4165600"/>
          <p14:tracePt t="41756" x="6483350" y="4076700"/>
          <p14:tracePt t="41773" x="6496050" y="3981450"/>
          <p14:tracePt t="41790" x="6508750" y="3892550"/>
          <p14:tracePt t="41806" x="6527800" y="3803650"/>
          <p14:tracePt t="41823" x="6553200" y="3714750"/>
          <p14:tracePt t="41839" x="6572250" y="3619500"/>
          <p14:tracePt t="41856" x="6584950" y="3543300"/>
          <p14:tracePt t="41873" x="6610350" y="3460750"/>
          <p14:tracePt t="41877" x="6623050" y="3409950"/>
          <p14:tracePt t="41890" x="6642100" y="3365500"/>
          <p14:tracePt t="41906" x="6673850" y="3238500"/>
          <p14:tracePt t="41908" x="6692900" y="3175000"/>
          <p14:tracePt t="41923" x="6711950" y="3105150"/>
          <p14:tracePt t="41940" x="6781800" y="2870200"/>
          <p14:tracePt t="41956" x="6813550" y="2698750"/>
          <p14:tracePt t="41973" x="6832600" y="2565400"/>
          <p14:tracePt t="41992" x="6851650" y="2444750"/>
          <p14:tracePt t="42006" x="6864350" y="2355850"/>
          <p14:tracePt t="42023" x="6864350" y="2317750"/>
          <p14:tracePt t="42039" x="6870700" y="2298700"/>
          <p14:tracePt t="42246" x="6845300" y="2298700"/>
          <p14:tracePt t="42253" x="6788150" y="2298700"/>
          <p14:tracePt t="42262" x="6705600" y="2298700"/>
          <p14:tracePt t="42273" x="6616700" y="2298700"/>
          <p14:tracePt t="42289" x="6464300" y="2336800"/>
          <p14:tracePt t="42306" x="6343650" y="2368550"/>
          <p14:tracePt t="42323" x="6280150" y="2387600"/>
          <p14:tracePt t="42339" x="6223000" y="2400300"/>
          <p14:tracePt t="42342" x="6203950" y="2400300"/>
          <p14:tracePt t="42356" x="6197600" y="2400300"/>
          <p14:tracePt t="42373" x="6197600" y="2406650"/>
          <p14:tracePt t="42456" x="6223000" y="2406650"/>
          <p14:tracePt t="42461" x="6292850" y="2406650"/>
          <p14:tracePt t="42472" x="6356350" y="2406650"/>
          <p14:tracePt t="42489" x="6553200" y="2425700"/>
          <p14:tracePt t="42506" x="6819900" y="2470150"/>
          <p14:tracePt t="42508" x="6927850" y="2482850"/>
          <p14:tracePt t="42523" x="7016750" y="2495550"/>
          <p14:tracePt t="42539" x="7143750" y="2514600"/>
          <p14:tracePt t="42556" x="7239000" y="2527300"/>
          <p14:tracePt t="42573" x="7264400" y="2527300"/>
          <p14:tracePt t="42589" x="7302500" y="2527300"/>
          <p14:tracePt t="42606" x="7385050" y="2533650"/>
          <p14:tracePt t="42623" x="7448550" y="2546350"/>
          <p14:tracePt t="42639" x="7524750" y="2559050"/>
          <p14:tracePt t="42656" x="7550150" y="2559050"/>
          <p14:tracePt t="42694" x="7556500" y="2559050"/>
          <p14:tracePt t="43398" x="7556500" y="2571750"/>
          <p14:tracePt t="43406" x="7556500" y="2609850"/>
          <p14:tracePt t="43415" x="7556500" y="2647950"/>
          <p14:tracePt t="43423" x="7556500" y="2679700"/>
          <p14:tracePt t="43439" x="7575550" y="2743200"/>
          <p14:tracePt t="43456" x="7581900" y="2800350"/>
          <p14:tracePt t="43461" x="7581900" y="2813050"/>
          <p14:tracePt t="43472" x="7581900" y="2819400"/>
          <p14:tracePt t="43506" x="7581900" y="2832100"/>
          <p14:tracePt t="43582" x="7581900" y="2838450"/>
          <p14:tracePt t="43606" x="7562850" y="2838450"/>
          <p14:tracePt t="43614" x="7550150" y="2838450"/>
          <p14:tracePt t="43622" x="7505700" y="2838450"/>
          <p14:tracePt t="43639" x="7410450" y="2844800"/>
          <p14:tracePt t="43656" x="7264400" y="2870200"/>
          <p14:tracePt t="43673" x="7118350" y="2889250"/>
          <p14:tracePt t="43676" x="7035800" y="2895600"/>
          <p14:tracePt t="43689" x="6965950" y="2901950"/>
          <p14:tracePt t="43706" x="6858000" y="2901950"/>
          <p14:tracePt t="43709" x="6794500" y="2901950"/>
          <p14:tracePt t="43722" x="6769100" y="2901950"/>
          <p14:tracePt t="43739" x="6711950" y="2901950"/>
          <p14:tracePt t="43744" x="6673850" y="2901950"/>
          <p14:tracePt t="43756" x="6597650" y="2901950"/>
          <p14:tracePt t="43772" x="6527800" y="2901950"/>
          <p14:tracePt t="43789" x="6419850" y="2901950"/>
          <p14:tracePt t="43806" x="6318250" y="2901950"/>
          <p14:tracePt t="43824" x="6229350" y="2901950"/>
          <p14:tracePt t="43839" x="6153150" y="2901950"/>
          <p14:tracePt t="43858" x="6115050" y="2901950"/>
          <p14:tracePt t="43872" x="6108700" y="2901950"/>
          <p14:tracePt t="44118" x="6115050" y="2901950"/>
          <p14:tracePt t="44126" x="6134100" y="2901950"/>
          <p14:tracePt t="44139" x="6153150" y="2901950"/>
          <p14:tracePt t="44156" x="6210300" y="2901950"/>
          <p14:tracePt t="44172" x="6254750" y="2901950"/>
          <p14:tracePt t="44189" x="6305550" y="2901950"/>
          <p14:tracePt t="44206" x="6375400" y="2901950"/>
          <p14:tracePt t="44223" x="6470650" y="2901950"/>
          <p14:tracePt t="44241" x="6591300" y="2901950"/>
          <p14:tracePt t="44256" x="6711950" y="2901950"/>
          <p14:tracePt t="44272" x="6832600" y="2901950"/>
          <p14:tracePt t="44289" x="6940550" y="2901950"/>
          <p14:tracePt t="44306" x="7035800" y="2901950"/>
          <p14:tracePt t="44322" x="7118350" y="2908300"/>
          <p14:tracePt t="44339" x="7194550" y="2908300"/>
          <p14:tracePt t="44342" x="7226300" y="2908300"/>
          <p14:tracePt t="44356" x="7321550" y="2908300"/>
          <p14:tracePt t="44372" x="7435850" y="2908300"/>
          <p14:tracePt t="44389" x="7556500" y="2908300"/>
          <p14:tracePt t="44406" x="7658100" y="2921000"/>
          <p14:tracePt t="44422" x="7727950" y="2927350"/>
          <p14:tracePt t="44439" x="7778750" y="2933700"/>
          <p14:tracePt t="44456" x="7804150" y="2933700"/>
          <p14:tracePt t="44472" x="7823200" y="2933700"/>
          <p14:tracePt t="44489" x="7854950" y="2940050"/>
          <p14:tracePt t="44506" x="7880350" y="2946400"/>
          <p14:tracePt t="44522" x="7899400" y="2952750"/>
          <p14:tracePt t="44539" x="7918450" y="2952750"/>
          <p14:tracePt t="44556" x="7931150" y="2952750"/>
          <p14:tracePt t="44572" x="7937500" y="2952750"/>
          <p14:tracePt t="44589" x="7943850" y="2952750"/>
          <p14:tracePt t="46733" x="7943850" y="2959100"/>
          <p14:tracePt t="46743" x="7943850" y="2971800"/>
          <p14:tracePt t="46749" x="7931150" y="3009900"/>
          <p14:tracePt t="46758" x="7880350" y="3035300"/>
          <p14:tracePt t="46772" x="7810500" y="3124200"/>
          <p14:tracePt t="46789" x="7721600" y="3219450"/>
          <p14:tracePt t="46806" x="7639050" y="3321050"/>
          <p14:tracePt t="46822" x="7550150" y="3422650"/>
          <p14:tracePt t="46856" x="7378700" y="3575050"/>
          <p14:tracePt t="46889" x="7181850" y="3695700"/>
          <p14:tracePt t="46922" x="6940550" y="3835400"/>
          <p14:tracePt t="46927" x="6877050" y="3860800"/>
          <p14:tracePt t="46939" x="6807200" y="3892550"/>
          <p14:tracePt t="46956" x="6673850" y="3956050"/>
          <p14:tracePt t="46972" x="6496050" y="4019550"/>
          <p14:tracePt t="46989" x="6438900" y="4051300"/>
          <p14:tracePt t="47005" x="6407150" y="4057650"/>
          <p14:tracePt t="47022" x="6375400" y="4070350"/>
          <p14:tracePt t="47039" x="6324600" y="4083050"/>
          <p14:tracePt t="47055" x="6242050" y="4108450"/>
          <p14:tracePt t="47072" x="6172200" y="4114800"/>
          <p14:tracePt t="47089" x="6076950" y="4127500"/>
          <p14:tracePt t="47105" x="6000750" y="4140200"/>
          <p14:tracePt t="47108" x="5969000" y="4146550"/>
          <p14:tracePt t="47122" x="5924550" y="4146550"/>
          <p14:tracePt t="47139" x="5861050" y="4165600"/>
          <p14:tracePt t="47144" x="5829300" y="4165600"/>
          <p14:tracePt t="47155" x="5784850" y="4171950"/>
          <p14:tracePt t="47158" x="5734050" y="4171950"/>
          <p14:tracePt t="47172" x="5626100" y="4171950"/>
          <p14:tracePt t="47189" x="5524500" y="4171950"/>
          <p14:tracePt t="47205" x="5422900" y="4171950"/>
          <p14:tracePt t="47222" x="5308600" y="4171950"/>
          <p14:tracePt t="47238" x="5213350" y="4159250"/>
          <p14:tracePt t="47255" x="5073650" y="4121150"/>
          <p14:tracePt t="47272" x="4959350" y="4089400"/>
          <p14:tracePt t="47289" x="4870450" y="4064000"/>
          <p14:tracePt t="47305" x="4800600" y="4044950"/>
          <p14:tracePt t="47322" x="4737100" y="4025900"/>
          <p14:tracePt t="47324" x="4705350" y="4019550"/>
          <p14:tracePt t="47339" x="4686300" y="4019550"/>
          <p14:tracePt t="47355" x="4641850" y="4000500"/>
          <p14:tracePt t="47358" x="4629150" y="3994150"/>
          <p14:tracePt t="47372" x="4610100" y="3994150"/>
          <p14:tracePt t="47389" x="4597400" y="3994150"/>
          <p14:tracePt t="47405" x="4584700" y="3994150"/>
          <p14:tracePt t="47422" x="4565650" y="3994150"/>
          <p14:tracePt t="47438" x="4552950" y="3994150"/>
          <p14:tracePt t="47535" x="4552950" y="3987800"/>
          <p14:tracePt t="47590" x="4552950" y="3981450"/>
          <p14:tracePt t="47598" x="4591050" y="3981450"/>
          <p14:tracePt t="47605" x="4660900" y="3981450"/>
          <p14:tracePt t="47622" x="4819650" y="3981450"/>
          <p14:tracePt t="47639" x="4978400" y="3981450"/>
          <p14:tracePt t="47655" x="5130800" y="3981450"/>
          <p14:tracePt t="47672" x="5264150" y="3981450"/>
          <p14:tracePt t="47689" x="5378450" y="3981450"/>
          <p14:tracePt t="47705" x="5467350" y="3981450"/>
          <p14:tracePt t="47722" x="5537200" y="3981450"/>
          <p14:tracePt t="47739" x="5575300" y="3981450"/>
          <p14:tracePt t="47741" x="5588000" y="3981450"/>
          <p14:tracePt t="47755" x="5607050" y="3981450"/>
          <p14:tracePt t="47772" x="5619750" y="3981450"/>
          <p14:tracePt t="47791" x="5626100" y="3981450"/>
          <p14:tracePt t="51318" x="5626100" y="4013200"/>
          <p14:tracePt t="51325" x="5607050" y="4051300"/>
          <p14:tracePt t="51338" x="5581650" y="4089400"/>
          <p14:tracePt t="51355" x="5537200" y="4171950"/>
          <p14:tracePt t="51373" x="5505450" y="4229100"/>
          <p14:tracePt t="51388" x="5492750" y="4241800"/>
          <p14:tracePt t="51406" x="5486400" y="4254500"/>
          <p14:tracePt t="51422" x="5473700" y="4260850"/>
          <p14:tracePt t="51455" x="5365750" y="4292600"/>
          <p14:tracePt t="51488" x="5194300" y="4298950"/>
          <p14:tracePt t="51522" x="5041900" y="4298950"/>
          <p14:tracePt t="51524" x="4997450" y="4298950"/>
          <p14:tracePt t="51538" x="4965700" y="4298950"/>
          <p14:tracePt t="51555" x="4851400" y="4298950"/>
          <p14:tracePt t="51572" x="4692650" y="4298950"/>
          <p14:tracePt t="51588" x="4622800" y="4298950"/>
          <p14:tracePt t="51605" x="4597400" y="4298950"/>
          <p14:tracePt t="51622" x="4591050" y="4298950"/>
          <p14:tracePt t="52838" x="4597400" y="4298950"/>
          <p14:tracePt t="52846" x="4616450" y="4298950"/>
          <p14:tracePt t="52855" x="4635500" y="4298950"/>
          <p14:tracePt t="52871" x="4641850" y="4298950"/>
          <p14:tracePt t="52941" x="4654550" y="4298950"/>
          <p14:tracePt t="52949" x="4660900" y="4298950"/>
          <p14:tracePt t="52958" x="4667250" y="4298950"/>
          <p14:tracePt t="52988" x="4724400" y="4305300"/>
          <p14:tracePt t="53021" x="4743450" y="4311650"/>
          <p14:tracePt t="53055" x="4756150" y="4311650"/>
          <p14:tracePt t="53071" x="4762500" y="4311650"/>
          <p14:tracePt t="53093" x="4768850" y="4311650"/>
          <p14:tracePt t="53158" x="4775200" y="4311650"/>
          <p14:tracePt t="53397" x="4800600" y="4311650"/>
          <p14:tracePt t="53407" x="4806950" y="4311650"/>
          <p14:tracePt t="53414" x="4826000" y="4311650"/>
          <p14:tracePt t="53422" x="4832350" y="4318000"/>
          <p14:tracePt t="53438" x="4851400" y="4318000"/>
          <p14:tracePt t="53455" x="4864100" y="4318000"/>
          <p14:tracePt t="53472" x="4870450" y="4318000"/>
          <p14:tracePt t="53526" x="4876800" y="4318000"/>
          <p14:tracePt t="57908" x="0" y="0"/>
        </p14:tracePtLst>
      </p14:laserTraceLst>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四角形: 角を丸くする 22">
            <a:extLst>
              <a:ext uri="{FF2B5EF4-FFF2-40B4-BE49-F238E27FC236}">
                <a16:creationId xmlns:a16="http://schemas.microsoft.com/office/drawing/2014/main" id="{A96126A1-CC5D-D7C0-7FB5-A26EDFB15218}"/>
              </a:ext>
            </a:extLst>
          </p:cNvPr>
          <p:cNvSpPr/>
          <p:nvPr/>
        </p:nvSpPr>
        <p:spPr>
          <a:xfrm>
            <a:off x="63500" y="4976732"/>
            <a:ext cx="6947601" cy="1819380"/>
          </a:xfrm>
          <a:prstGeom prst="roundRect">
            <a:avLst>
              <a:gd name="adj" fmla="val 8366"/>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1" name="四角形: 角を丸くする 20">
            <a:extLst>
              <a:ext uri="{FF2B5EF4-FFF2-40B4-BE49-F238E27FC236}">
                <a16:creationId xmlns:a16="http://schemas.microsoft.com/office/drawing/2014/main" id="{B6C86440-3DE6-E4A1-6BC2-12CA969A2048}"/>
              </a:ext>
            </a:extLst>
          </p:cNvPr>
          <p:cNvSpPr/>
          <p:nvPr/>
        </p:nvSpPr>
        <p:spPr>
          <a:xfrm>
            <a:off x="7101162" y="431800"/>
            <a:ext cx="5027338" cy="6321544"/>
          </a:xfrm>
          <a:prstGeom prst="roundRect">
            <a:avLst>
              <a:gd name="adj" fmla="val 43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05CA9584-9C53-5AFD-CEE3-5AA679382C16}"/>
              </a:ext>
            </a:extLst>
          </p:cNvPr>
          <p:cNvSpPr>
            <a:spLocks noGrp="1"/>
          </p:cNvSpPr>
          <p:nvPr>
            <p:ph type="title"/>
          </p:nvPr>
        </p:nvSpPr>
        <p:spPr>
          <a:xfrm>
            <a:off x="141680" y="100013"/>
            <a:ext cx="6768809" cy="720399"/>
          </a:xfrm>
        </p:spPr>
        <p:txBody>
          <a:bodyPr>
            <a:normAutofit/>
          </a:bodyPr>
          <a:lstStyle/>
          <a:p>
            <a:r>
              <a:rPr kumimoji="1" lang="ja-JP" altLang="en-US" sz="3200" dirty="0">
                <a:latin typeface="メイリオ" panose="020B0604030504040204" pitchFamily="50" charset="-128"/>
                <a:ea typeface="メイリオ" panose="020B0604030504040204" pitchFamily="50" charset="-128"/>
              </a:rPr>
              <a:t>超伝導空洞の非加速器応用</a:t>
            </a:r>
          </a:p>
        </p:txBody>
      </p:sp>
      <p:pic>
        <p:nvPicPr>
          <p:cNvPr id="5" name="コンテンツ プレースホルダー 4">
            <a:extLst>
              <a:ext uri="{FF2B5EF4-FFF2-40B4-BE49-F238E27FC236}">
                <a16:creationId xmlns:a16="http://schemas.microsoft.com/office/drawing/2014/main" id="{8BAD75BB-1208-596A-9EB1-F640DFA62C7B}"/>
              </a:ext>
            </a:extLst>
          </p:cNvPr>
          <p:cNvPicPr>
            <a:picLocks noGrp="1" noChangeAspect="1"/>
          </p:cNvPicPr>
          <p:nvPr>
            <p:ph idx="1"/>
          </p:nvPr>
        </p:nvPicPr>
        <p:blipFill>
          <a:blip r:embed="rId2"/>
          <a:stretch>
            <a:fillRect/>
          </a:stretch>
        </p:blipFill>
        <p:spPr>
          <a:xfrm>
            <a:off x="566786" y="625189"/>
            <a:ext cx="5906489" cy="3294272"/>
          </a:xfrm>
        </p:spPr>
      </p:pic>
      <p:pic>
        <p:nvPicPr>
          <p:cNvPr id="7" name="図 6">
            <a:extLst>
              <a:ext uri="{FF2B5EF4-FFF2-40B4-BE49-F238E27FC236}">
                <a16:creationId xmlns:a16="http://schemas.microsoft.com/office/drawing/2014/main" id="{BD4A29AA-C58A-0F0A-D8ED-E67C91862C2D}"/>
              </a:ext>
            </a:extLst>
          </p:cNvPr>
          <p:cNvPicPr>
            <a:picLocks noChangeAspect="1"/>
          </p:cNvPicPr>
          <p:nvPr/>
        </p:nvPicPr>
        <p:blipFill>
          <a:blip r:embed="rId3"/>
          <a:stretch>
            <a:fillRect/>
          </a:stretch>
        </p:blipFill>
        <p:spPr>
          <a:xfrm>
            <a:off x="7132717" y="998283"/>
            <a:ext cx="4221878" cy="4015042"/>
          </a:xfrm>
          <a:prstGeom prst="rect">
            <a:avLst/>
          </a:prstGeom>
        </p:spPr>
      </p:pic>
      <p:pic>
        <p:nvPicPr>
          <p:cNvPr id="9" name="図 8">
            <a:extLst>
              <a:ext uri="{FF2B5EF4-FFF2-40B4-BE49-F238E27FC236}">
                <a16:creationId xmlns:a16="http://schemas.microsoft.com/office/drawing/2014/main" id="{38E8FB67-4C90-45A4-38E2-A3DB81DD56E0}"/>
              </a:ext>
            </a:extLst>
          </p:cNvPr>
          <p:cNvPicPr>
            <a:picLocks noChangeAspect="1"/>
          </p:cNvPicPr>
          <p:nvPr/>
        </p:nvPicPr>
        <p:blipFill>
          <a:blip r:embed="rId4"/>
          <a:stretch>
            <a:fillRect/>
          </a:stretch>
        </p:blipFill>
        <p:spPr>
          <a:xfrm>
            <a:off x="10634538" y="903093"/>
            <a:ext cx="1347944" cy="2407866"/>
          </a:xfrm>
          <a:prstGeom prst="rect">
            <a:avLst/>
          </a:prstGeom>
        </p:spPr>
      </p:pic>
      <p:sp>
        <p:nvSpPr>
          <p:cNvPr id="10" name="テキスト ボックス 9">
            <a:extLst>
              <a:ext uri="{FF2B5EF4-FFF2-40B4-BE49-F238E27FC236}">
                <a16:creationId xmlns:a16="http://schemas.microsoft.com/office/drawing/2014/main" id="{95253B3C-D7CB-23B2-10B4-65AE1933FC6D}"/>
              </a:ext>
            </a:extLst>
          </p:cNvPr>
          <p:cNvSpPr txBox="1"/>
          <p:nvPr/>
        </p:nvSpPr>
        <p:spPr>
          <a:xfrm>
            <a:off x="8634750" y="5067240"/>
            <a:ext cx="3171959" cy="369332"/>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Temperature = 10~20 </a:t>
            </a:r>
            <a:r>
              <a:rPr kumimoji="1" lang="en-US" altLang="ja-JP" dirty="0" err="1">
                <a:latin typeface="メイリオ" panose="020B0604030504040204" pitchFamily="50" charset="-128"/>
                <a:ea typeface="メイリオ" panose="020B0604030504040204" pitchFamily="50" charset="-128"/>
              </a:rPr>
              <a:t>mK</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09D61687-0572-C816-AB9E-662D3C3A83A9}"/>
              </a:ext>
            </a:extLst>
          </p:cNvPr>
          <p:cNvSpPr txBox="1"/>
          <p:nvPr/>
        </p:nvSpPr>
        <p:spPr>
          <a:xfrm>
            <a:off x="7584909" y="5457825"/>
            <a:ext cx="4390319" cy="1200329"/>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トランズモンの量子状態に対応した電磁波のモードが発生</a:t>
            </a:r>
            <a:r>
              <a:rPr lang="en-US" altLang="ja-JP" dirty="0">
                <a:latin typeface="メイリオ" panose="020B0604030504040204" pitchFamily="50" charset="-128"/>
                <a:ea typeface="メイリオ" panose="020B0604030504040204" pitchFamily="50" charset="-128"/>
                <a:sym typeface="Wingdings" panose="05000000000000000000" pitchFamily="2" charset="2"/>
              </a:rPr>
              <a:t></a:t>
            </a:r>
            <a:r>
              <a:rPr lang="en-US" altLang="ja-JP" b="1" dirty="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秒保存</a:t>
            </a:r>
          </a:p>
          <a:p>
            <a:r>
              <a:rPr lang="ja-JP" altLang="en-US" dirty="0">
                <a:latin typeface="メイリオ" panose="020B0604030504040204" pitchFamily="50" charset="-128"/>
                <a:ea typeface="メイリオ" panose="020B0604030504040204" pitchFamily="50" charset="-128"/>
              </a:rPr>
              <a:t>メモリー的な利用複数のエネルギー準位を用いた</a:t>
            </a:r>
            <a:r>
              <a:rPr lang="en-US" altLang="ja-JP" b="1" dirty="0">
                <a:latin typeface="メイリオ" panose="020B0604030504040204" pitchFamily="50" charset="-128"/>
                <a:ea typeface="メイリオ" panose="020B0604030504040204" pitchFamily="50" charset="-128"/>
                <a:sym typeface="Wingdings" panose="05000000000000000000" pitchFamily="2" charset="2"/>
              </a:rPr>
              <a:t></a:t>
            </a:r>
            <a:r>
              <a:rPr lang="ja-JP" altLang="en-US" b="1" dirty="0">
                <a:latin typeface="メイリオ" panose="020B0604030504040204" pitchFamily="50" charset="-128"/>
                <a:ea typeface="メイリオ" panose="020B0604030504040204" pitchFamily="50" charset="-128"/>
              </a:rPr>
              <a:t>量子計算の可能性</a:t>
            </a:r>
          </a:p>
        </p:txBody>
      </p:sp>
      <p:sp>
        <p:nvSpPr>
          <p:cNvPr id="6" name="テキスト ボックス 5">
            <a:extLst>
              <a:ext uri="{FF2B5EF4-FFF2-40B4-BE49-F238E27FC236}">
                <a16:creationId xmlns:a16="http://schemas.microsoft.com/office/drawing/2014/main" id="{CA65EC59-DD81-C469-0BA9-2A3D58B856FB}"/>
              </a:ext>
            </a:extLst>
          </p:cNvPr>
          <p:cNvSpPr txBox="1"/>
          <p:nvPr/>
        </p:nvSpPr>
        <p:spPr>
          <a:xfrm>
            <a:off x="837405" y="3974725"/>
            <a:ext cx="5454122" cy="646331"/>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Fermi</a:t>
            </a:r>
            <a:r>
              <a:rPr kumimoji="1" lang="ja-JP" altLang="en-US" dirty="0">
                <a:latin typeface="メイリオ" panose="020B0604030504040204" pitchFamily="50" charset="-128"/>
                <a:ea typeface="メイリオ" panose="020B0604030504040204" pitchFamily="50" charset="-128"/>
              </a:rPr>
              <a:t>の例</a:t>
            </a:r>
            <a:r>
              <a:rPr kumimoji="1" lang="en-US" altLang="ja-JP" dirty="0">
                <a:latin typeface="メイリオ" panose="020B0604030504040204" pitchFamily="50" charset="-128"/>
                <a:ea typeface="メイリオ" panose="020B0604030504040204" pitchFamily="50" charset="-128"/>
              </a:rPr>
              <a:t>(SQMS)</a:t>
            </a:r>
            <a:r>
              <a:rPr kumimoji="1" lang="ja-JP" altLang="en-US" dirty="0">
                <a:latin typeface="メイリオ" panose="020B0604030504040204" pitchFamily="50" charset="-128"/>
                <a:ea typeface="メイリオ" panose="020B0604030504040204" pitchFamily="50" charset="-128"/>
              </a:rPr>
              <a:t>： 超伝導マイクロ波技術の応用</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sym typeface="Wingdings" panose="05000000000000000000" pitchFamily="2" charset="2"/>
              </a:rPr>
              <a:t> </a:t>
            </a:r>
            <a:r>
              <a:rPr kumimoji="1" lang="ja-JP" altLang="en-US" dirty="0">
                <a:latin typeface="メイリオ" panose="020B0604030504040204" pitchFamily="50" charset="-128"/>
                <a:ea typeface="メイリオ" panose="020B0604030504040204" pitchFamily="50" charset="-128"/>
                <a:sym typeface="Wingdings" panose="05000000000000000000" pitchFamily="2" charset="2"/>
              </a:rPr>
              <a:t>日本では、東大、</a:t>
            </a:r>
            <a:r>
              <a:rPr kumimoji="1" lang="en-US" altLang="ja-JP" dirty="0">
                <a:latin typeface="メイリオ" panose="020B0604030504040204" pitchFamily="50" charset="-128"/>
                <a:ea typeface="メイリオ" panose="020B0604030504040204" pitchFamily="50" charset="-128"/>
                <a:sym typeface="Wingdings" panose="05000000000000000000" pitchFamily="2" charset="2"/>
              </a:rPr>
              <a:t>QUP</a:t>
            </a:r>
            <a:r>
              <a:rPr kumimoji="1" lang="ja-JP" altLang="en-US" dirty="0">
                <a:latin typeface="メイリオ" panose="020B0604030504040204" pitchFamily="50" charset="-128"/>
                <a:ea typeface="メイリオ" panose="020B0604030504040204" pitchFamily="50" charset="-128"/>
                <a:sym typeface="Wingdings" panose="05000000000000000000" pitchFamily="2" charset="2"/>
              </a:rPr>
              <a:t>、など連携して研究。</a:t>
            </a:r>
            <a:endParaRPr kumimoji="1" lang="ja-JP" altLang="en-US" dirty="0">
              <a:latin typeface="メイリオ" panose="020B0604030504040204" pitchFamily="50" charset="-128"/>
              <a:ea typeface="メイリオ" panose="020B0604030504040204" pitchFamily="50" charset="-128"/>
            </a:endParaRPr>
          </a:p>
        </p:txBody>
      </p:sp>
      <p:sp>
        <p:nvSpPr>
          <p:cNvPr id="14" name="矢印: 右 13">
            <a:extLst>
              <a:ext uri="{FF2B5EF4-FFF2-40B4-BE49-F238E27FC236}">
                <a16:creationId xmlns:a16="http://schemas.microsoft.com/office/drawing/2014/main" id="{6494F863-A6B9-8C0D-FD53-6453805F6426}"/>
              </a:ext>
            </a:extLst>
          </p:cNvPr>
          <p:cNvSpPr/>
          <p:nvPr/>
        </p:nvSpPr>
        <p:spPr>
          <a:xfrm>
            <a:off x="6441579" y="2323546"/>
            <a:ext cx="569522" cy="3937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596FD501-2DC9-3493-F4C4-4703FBBE8E8E}"/>
              </a:ext>
            </a:extLst>
          </p:cNvPr>
          <p:cNvSpPr txBox="1"/>
          <p:nvPr/>
        </p:nvSpPr>
        <p:spPr>
          <a:xfrm>
            <a:off x="7446880" y="591367"/>
            <a:ext cx="2954655" cy="369332"/>
          </a:xfrm>
          <a:prstGeom prst="rect">
            <a:avLst/>
          </a:prstGeom>
          <a:solidFill>
            <a:schemeClr val="bg1"/>
          </a:solidFill>
        </p:spPr>
        <p:txBody>
          <a:bodyPr wrap="none" rtlCol="0">
            <a:spAutoFit/>
          </a:bodyPr>
          <a:lstStyle/>
          <a:p>
            <a:r>
              <a:rPr kumimoji="1" lang="ja-JP" altLang="en-US" b="1" u="sng" dirty="0">
                <a:solidFill>
                  <a:srgbClr val="FF0000"/>
                </a:solidFill>
                <a:latin typeface="メイリオ" panose="020B0604030504040204" pitchFamily="50" charset="-128"/>
                <a:ea typeface="メイリオ" panose="020B0604030504040204" pitchFamily="50" charset="-128"/>
              </a:rPr>
              <a:t>量子コンピュータへの応用</a:t>
            </a:r>
          </a:p>
        </p:txBody>
      </p:sp>
      <p:sp>
        <p:nvSpPr>
          <p:cNvPr id="16" name="テキスト ボックス 15">
            <a:extLst>
              <a:ext uri="{FF2B5EF4-FFF2-40B4-BE49-F238E27FC236}">
                <a16:creationId xmlns:a16="http://schemas.microsoft.com/office/drawing/2014/main" id="{6A74CC66-8962-A242-FCB5-38016B9A1E13}"/>
              </a:ext>
            </a:extLst>
          </p:cNvPr>
          <p:cNvSpPr txBox="1"/>
          <p:nvPr/>
        </p:nvSpPr>
        <p:spPr>
          <a:xfrm>
            <a:off x="141680" y="5013325"/>
            <a:ext cx="1564000" cy="646331"/>
          </a:xfrm>
          <a:prstGeom prst="rect">
            <a:avLst/>
          </a:prstGeom>
          <a:solidFill>
            <a:schemeClr val="bg1"/>
          </a:solidFill>
        </p:spPr>
        <p:txBody>
          <a:bodyPr wrap="square" rtlCol="0">
            <a:spAutoFit/>
          </a:bodyPr>
          <a:lstStyle/>
          <a:p>
            <a:r>
              <a:rPr kumimoji="1" lang="ja-JP" altLang="en-US" b="1" u="sng" dirty="0">
                <a:solidFill>
                  <a:srgbClr val="FF0000"/>
                </a:solidFill>
                <a:latin typeface="メイリオ" panose="020B0604030504040204" pitchFamily="50" charset="-128"/>
                <a:ea typeface="メイリオ" panose="020B0604030504040204" pitchFamily="50" charset="-128"/>
              </a:rPr>
              <a:t>量子センサーへの応用</a:t>
            </a:r>
          </a:p>
        </p:txBody>
      </p:sp>
      <p:pic>
        <p:nvPicPr>
          <p:cNvPr id="18" name="図 17">
            <a:extLst>
              <a:ext uri="{FF2B5EF4-FFF2-40B4-BE49-F238E27FC236}">
                <a16:creationId xmlns:a16="http://schemas.microsoft.com/office/drawing/2014/main" id="{D422D882-EDF6-92C5-ADFC-4EFBA4B9A9D8}"/>
              </a:ext>
            </a:extLst>
          </p:cNvPr>
          <p:cNvPicPr>
            <a:picLocks noChangeAspect="1"/>
          </p:cNvPicPr>
          <p:nvPr/>
        </p:nvPicPr>
        <p:blipFill>
          <a:blip r:embed="rId5"/>
          <a:stretch>
            <a:fillRect/>
          </a:stretch>
        </p:blipFill>
        <p:spPr>
          <a:xfrm>
            <a:off x="1743285" y="5100905"/>
            <a:ext cx="3434867" cy="1313940"/>
          </a:xfrm>
          <a:prstGeom prst="rect">
            <a:avLst/>
          </a:prstGeom>
        </p:spPr>
      </p:pic>
      <p:pic>
        <p:nvPicPr>
          <p:cNvPr id="19" name="図 18">
            <a:extLst>
              <a:ext uri="{FF2B5EF4-FFF2-40B4-BE49-F238E27FC236}">
                <a16:creationId xmlns:a16="http://schemas.microsoft.com/office/drawing/2014/main" id="{E28EFCA4-16AA-9711-B20A-78DC3CF0F365}"/>
              </a:ext>
            </a:extLst>
          </p:cNvPr>
          <p:cNvPicPr>
            <a:picLocks noChangeAspect="1"/>
          </p:cNvPicPr>
          <p:nvPr/>
        </p:nvPicPr>
        <p:blipFill>
          <a:blip r:embed="rId6"/>
          <a:stretch>
            <a:fillRect/>
          </a:stretch>
        </p:blipFill>
        <p:spPr>
          <a:xfrm>
            <a:off x="5158639" y="5282939"/>
            <a:ext cx="1805430" cy="949872"/>
          </a:xfrm>
          <a:prstGeom prst="rect">
            <a:avLst/>
          </a:prstGeom>
        </p:spPr>
      </p:pic>
      <p:sp>
        <p:nvSpPr>
          <p:cNvPr id="20" name="テキスト ボックス 19">
            <a:extLst>
              <a:ext uri="{FF2B5EF4-FFF2-40B4-BE49-F238E27FC236}">
                <a16:creationId xmlns:a16="http://schemas.microsoft.com/office/drawing/2014/main" id="{0F4018A9-0D89-5BBF-FCBC-CEDD54D7C2BF}"/>
              </a:ext>
            </a:extLst>
          </p:cNvPr>
          <p:cNvSpPr txBox="1"/>
          <p:nvPr/>
        </p:nvSpPr>
        <p:spPr>
          <a:xfrm>
            <a:off x="3315162" y="6426780"/>
            <a:ext cx="2563522"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重力波測定への応用例</a:t>
            </a:r>
          </a:p>
        </p:txBody>
      </p:sp>
      <p:sp>
        <p:nvSpPr>
          <p:cNvPr id="22" name="矢印: 下 21">
            <a:extLst>
              <a:ext uri="{FF2B5EF4-FFF2-40B4-BE49-F238E27FC236}">
                <a16:creationId xmlns:a16="http://schemas.microsoft.com/office/drawing/2014/main" id="{1E0AE8DB-CD40-A085-4113-D1B5C89ECF7F}"/>
              </a:ext>
            </a:extLst>
          </p:cNvPr>
          <p:cNvSpPr/>
          <p:nvPr/>
        </p:nvSpPr>
        <p:spPr>
          <a:xfrm>
            <a:off x="3315162" y="4667223"/>
            <a:ext cx="647237" cy="2633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6D3606EF-D386-C6CC-C738-493ADD0B2AF1}"/>
              </a:ext>
            </a:extLst>
          </p:cNvPr>
          <p:cNvSpPr txBox="1"/>
          <p:nvPr/>
        </p:nvSpPr>
        <p:spPr>
          <a:xfrm>
            <a:off x="143580" y="5632646"/>
            <a:ext cx="1805430" cy="1200329"/>
          </a:xfrm>
          <a:prstGeom prst="rect">
            <a:avLst/>
          </a:prstGeom>
          <a:noFill/>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Axion</a:t>
            </a:r>
            <a:r>
              <a:rPr kumimoji="1" lang="ja-JP" altLang="en-US" dirty="0">
                <a:latin typeface="メイリオ" panose="020B0604030504040204" pitchFamily="50" charset="-128"/>
                <a:ea typeface="メイリオ" panose="020B0604030504040204" pitchFamily="50" charset="-128"/>
              </a:rPr>
              <a:t>サーチ、重力波測定など、 高い</a:t>
            </a:r>
            <a:r>
              <a:rPr kumimoji="1" lang="en-US" altLang="ja-JP" dirty="0">
                <a:latin typeface="メイリオ" panose="020B0604030504040204" pitchFamily="50" charset="-128"/>
                <a:ea typeface="メイリオ" panose="020B0604030504040204" pitchFamily="50" charset="-128"/>
              </a:rPr>
              <a:t>Q</a:t>
            </a:r>
            <a:r>
              <a:rPr kumimoji="1" lang="ja-JP" altLang="en-US" dirty="0">
                <a:latin typeface="メイリオ" panose="020B0604030504040204" pitchFamily="50" charset="-128"/>
                <a:ea typeface="メイリオ" panose="020B0604030504040204" pitchFamily="50" charset="-128"/>
              </a:rPr>
              <a:t>値を利用して測定。</a:t>
            </a:r>
          </a:p>
        </p:txBody>
      </p:sp>
      <p:sp>
        <p:nvSpPr>
          <p:cNvPr id="25" name="スライド番号プレースホルダー 3">
            <a:extLst>
              <a:ext uri="{FF2B5EF4-FFF2-40B4-BE49-F238E27FC236}">
                <a16:creationId xmlns:a16="http://schemas.microsoft.com/office/drawing/2014/main" id="{1937D66B-B52D-BC13-F04E-96E06CB188A3}"/>
              </a:ext>
            </a:extLst>
          </p:cNvPr>
          <p:cNvSpPr>
            <a:spLocks noGrp="1"/>
          </p:cNvSpPr>
          <p:nvPr>
            <p:ph type="sldNum" sz="quarter" idx="4"/>
          </p:nvPr>
        </p:nvSpPr>
        <p:spPr>
          <a:xfrm>
            <a:off x="11370708" y="6414845"/>
            <a:ext cx="604520" cy="365125"/>
          </a:xfrm>
        </p:spPr>
        <p:txBody>
          <a:bodyPr/>
          <a:lstStyle/>
          <a:p>
            <a:pPr algn="r"/>
            <a:fld id="{48F63A3B-78C7-47BE-AE5E-E10140E04643}" type="slidenum">
              <a:rPr lang="en-US" smtClean="0"/>
              <a:pPr algn="r"/>
              <a:t>36</a:t>
            </a:fld>
            <a:endParaRPr lang="en-US" dirty="0"/>
          </a:p>
        </p:txBody>
      </p:sp>
      <p:sp>
        <p:nvSpPr>
          <p:cNvPr id="3" name="フッター プレースホルダー 2">
            <a:extLst>
              <a:ext uri="{FF2B5EF4-FFF2-40B4-BE49-F238E27FC236}">
                <a16:creationId xmlns:a16="http://schemas.microsoft.com/office/drawing/2014/main" id="{9E6E31B7-3078-6187-2DFF-AD0EE8BBDEA7}"/>
              </a:ext>
            </a:extLst>
          </p:cNvPr>
          <p:cNvSpPr>
            <a:spLocks noGrp="1"/>
          </p:cNvSpPr>
          <p:nvPr>
            <p:ph type="ftr" sz="quarter" idx="3"/>
          </p:nvPr>
        </p:nvSpPr>
        <p:spPr>
          <a:xfrm>
            <a:off x="3460718" y="6513933"/>
            <a:ext cx="6880811" cy="365125"/>
          </a:xfrm>
        </p:spPr>
        <p:txBody>
          <a:bodyPr/>
          <a:lstStyle/>
          <a:p>
            <a:pPr algn="ctr"/>
            <a:r>
              <a:rPr lang="ja-JP" altLang="en-US" dirty="0"/>
              <a:t>筑波大学　</a:t>
            </a:r>
            <a:r>
              <a:rPr lang="en-US" altLang="ja-JP" dirty="0"/>
              <a:t>ILC</a:t>
            </a:r>
            <a:r>
              <a:rPr lang="ja-JP" altLang="en-US" dirty="0"/>
              <a:t>セミナー </a:t>
            </a:r>
            <a:r>
              <a:rPr lang="en-US" altLang="ja-JP" dirty="0"/>
              <a:t>(2025.Oct.9)</a:t>
            </a:r>
            <a:endParaRPr lang="en-US" dirty="0"/>
          </a:p>
        </p:txBody>
      </p:sp>
    </p:spTree>
    <p:extLst>
      <p:ext uri="{BB962C8B-B14F-4D97-AF65-F5344CB8AC3E}">
        <p14:creationId xmlns:p14="http://schemas.microsoft.com/office/powerpoint/2010/main" val="3999729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B20FD5-08DB-7B4E-1E97-E0168C8BB853}"/>
              </a:ext>
            </a:extLst>
          </p:cNvPr>
          <p:cNvSpPr>
            <a:spLocks noGrp="1"/>
          </p:cNvSpPr>
          <p:nvPr>
            <p:ph type="title"/>
          </p:nvPr>
        </p:nvSpPr>
        <p:spPr>
          <a:xfrm>
            <a:off x="838200" y="136525"/>
            <a:ext cx="10515600" cy="884902"/>
          </a:xfrm>
        </p:spPr>
        <p:txBody>
          <a:bodyPr/>
          <a:lstStyle/>
          <a:p>
            <a:pPr algn="ctr"/>
            <a:r>
              <a:rPr kumimoji="1" lang="en-US" altLang="ja-JP" dirty="0">
                <a:latin typeface="メイリオ" panose="020B0604030504040204" pitchFamily="50" charset="-128"/>
                <a:ea typeface="メイリオ" panose="020B0604030504040204" pitchFamily="50" charset="-128"/>
              </a:rPr>
              <a:t>Summary</a:t>
            </a:r>
            <a:endParaRPr kumimoji="1" lang="ja-JP" altLang="en-US"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2162F934-D33A-CE1B-D3EF-521F8713450A}"/>
              </a:ext>
            </a:extLst>
          </p:cNvPr>
          <p:cNvSpPr>
            <a:spLocks noGrp="1"/>
          </p:cNvSpPr>
          <p:nvPr>
            <p:ph type="sldNum" sz="quarter" idx="2"/>
          </p:nvPr>
        </p:nvSpPr>
        <p:spPr/>
        <p:txBody>
          <a:bodyPr/>
          <a:lstStyle/>
          <a:p>
            <a:fld id="{86CB4B4D-7CA3-9044-876B-883B54F8677D}" type="slidenum">
              <a:rPr lang="en-US" altLang="ja-JP" smtClean="0"/>
              <a:t>37</a:t>
            </a:fld>
            <a:endParaRPr lang="ja-JP" altLang="en-US"/>
          </a:p>
        </p:txBody>
      </p:sp>
      <p:sp>
        <p:nvSpPr>
          <p:cNvPr id="5" name="テキスト ボックス 4">
            <a:extLst>
              <a:ext uri="{FF2B5EF4-FFF2-40B4-BE49-F238E27FC236}">
                <a16:creationId xmlns:a16="http://schemas.microsoft.com/office/drawing/2014/main" id="{6A85E00F-DEDC-C633-FE7D-C991391A03D8}"/>
              </a:ext>
            </a:extLst>
          </p:cNvPr>
          <p:cNvSpPr txBox="1"/>
          <p:nvPr/>
        </p:nvSpPr>
        <p:spPr>
          <a:xfrm>
            <a:off x="324723" y="775402"/>
            <a:ext cx="11304900" cy="4031873"/>
          </a:xfrm>
          <a:prstGeom prst="rect">
            <a:avLst/>
          </a:prstGeom>
          <a:solidFill>
            <a:schemeClr val="bg1"/>
          </a:solidFill>
        </p:spPr>
        <p:txBody>
          <a:bodyPr wrap="square">
            <a:spAutoFit/>
          </a:bodyPr>
          <a:lstStyle/>
          <a:p>
            <a:pPr marL="571500" indent="-571500">
              <a:buFont typeface="Arial" panose="020B0604020202020204" pitchFamily="34" charset="0"/>
              <a:buChar char="•"/>
            </a:pPr>
            <a:r>
              <a:rPr lang="ja-JP" altLang="en-US" sz="3200" dirty="0">
                <a:latin typeface="メイリオ" panose="020B0604030504040204" pitchFamily="50" charset="-128"/>
                <a:ea typeface="メイリオ" panose="020B0604030504040204" pitchFamily="50" charset="-128"/>
              </a:rPr>
              <a:t>現在の技術で</a:t>
            </a:r>
            <a:r>
              <a:rPr lang="en-US" altLang="ja-JP" sz="3200" dirty="0">
                <a:latin typeface="メイリオ" panose="020B0604030504040204" pitchFamily="50" charset="-128"/>
                <a:ea typeface="メイリオ" panose="020B0604030504040204" pitchFamily="50" charset="-128"/>
              </a:rPr>
              <a:t>250GeV</a:t>
            </a:r>
            <a:r>
              <a:rPr lang="ja-JP" altLang="en-US" sz="3200" dirty="0">
                <a:latin typeface="メイリオ" panose="020B0604030504040204" pitchFamily="50" charset="-128"/>
                <a:ea typeface="メイリオ" panose="020B0604030504040204" pitchFamily="50" charset="-128"/>
              </a:rPr>
              <a:t>以上の高エネルギーを狙う次世代加速器としては、</a:t>
            </a:r>
            <a:r>
              <a:rPr lang="en-US" altLang="ja-JP" sz="3200" dirty="0">
                <a:latin typeface="メイリオ" panose="020B0604030504040204" pitchFamily="50" charset="-128"/>
                <a:ea typeface="メイリオ" panose="020B0604030504040204" pitchFamily="50" charset="-128"/>
              </a:rPr>
              <a:t>ILC</a:t>
            </a:r>
            <a:r>
              <a:rPr lang="ja-JP" altLang="en-US" sz="3200" dirty="0">
                <a:latin typeface="メイリオ" panose="020B0604030504040204" pitchFamily="50" charset="-128"/>
                <a:ea typeface="メイリオ" panose="020B0604030504040204" pitchFamily="50" charset="-128"/>
              </a:rPr>
              <a:t>が非常に有力な加速器である。</a:t>
            </a:r>
          </a:p>
          <a:p>
            <a:pPr marL="571500" indent="-571500">
              <a:buFont typeface="Arial" panose="020B0604020202020204" pitchFamily="34" charset="0"/>
              <a:buChar char="•"/>
            </a:pPr>
            <a:r>
              <a:rPr lang="en-US" altLang="ja-JP" sz="3200" dirty="0">
                <a:latin typeface="メイリオ" panose="020B0604030504040204" pitchFamily="50" charset="-128"/>
                <a:ea typeface="メイリオ" panose="020B0604030504040204" pitchFamily="50" charset="-128"/>
              </a:rPr>
              <a:t>ILC</a:t>
            </a:r>
            <a:r>
              <a:rPr lang="ja-JP" altLang="en-US" sz="3200" dirty="0">
                <a:latin typeface="メイリオ" panose="020B0604030504040204" pitchFamily="50" charset="-128"/>
                <a:ea typeface="メイリオ" panose="020B0604030504040204" pitchFamily="50" charset="-128"/>
              </a:rPr>
              <a:t>実現にむけて、現在</a:t>
            </a:r>
            <a:r>
              <a:rPr lang="en-US" altLang="ja-JP" sz="3200" dirty="0">
                <a:latin typeface="メイリオ" panose="020B0604030504040204" pitchFamily="50" charset="-128"/>
                <a:ea typeface="メイリオ" panose="020B0604030504040204" pitchFamily="50" charset="-128"/>
              </a:rPr>
              <a:t>ITN</a:t>
            </a:r>
            <a:r>
              <a:rPr lang="ja-JP" altLang="en-US" sz="3200" dirty="0">
                <a:latin typeface="メイリオ" panose="020B0604030504040204" pitchFamily="50" charset="-128"/>
                <a:ea typeface="メイリオ" panose="020B0604030504040204" pitchFamily="50" charset="-128"/>
              </a:rPr>
              <a:t>が提案された。</a:t>
            </a:r>
            <a:endParaRPr lang="en-US" altLang="ja-JP" sz="3200" dirty="0">
              <a:latin typeface="メイリオ" panose="020B0604030504040204" pitchFamily="50" charset="-128"/>
              <a:ea typeface="メイリオ" panose="020B0604030504040204" pitchFamily="50" charset="-128"/>
            </a:endParaRPr>
          </a:p>
          <a:p>
            <a:pPr marL="571500" indent="-571500">
              <a:buFont typeface="Arial" panose="020B0604020202020204" pitchFamily="34" charset="0"/>
              <a:buChar char="•"/>
            </a:pPr>
            <a:r>
              <a:rPr lang="ja-JP" altLang="en-US" sz="3200" dirty="0">
                <a:latin typeface="メイリオ" panose="020B0604030504040204" pitchFamily="50" charset="-128"/>
                <a:ea typeface="メイリオ" panose="020B0604030504040204" pitchFamily="50" charset="-128"/>
              </a:rPr>
              <a:t>その枠組みの中で、</a:t>
            </a:r>
            <a:r>
              <a:rPr lang="ja-JP" altLang="en-US" sz="3200" b="1" u="sng" dirty="0">
                <a:latin typeface="メイリオ" panose="020B0604030504040204" pitchFamily="50" charset="-128"/>
                <a:ea typeface="メイリオ" panose="020B0604030504040204" pitchFamily="50" charset="-128"/>
              </a:rPr>
              <a:t>粒子源（特に陽電子源）超伝導加速空洞、ナノビーム</a:t>
            </a:r>
            <a:r>
              <a:rPr lang="ja-JP" altLang="en-US" sz="3200" dirty="0">
                <a:latin typeface="メイリオ" panose="020B0604030504040204" pitchFamily="50" charset="-128"/>
                <a:ea typeface="メイリオ" panose="020B0604030504040204" pitchFamily="50" charset="-128"/>
              </a:rPr>
              <a:t>の開発を行っている。</a:t>
            </a:r>
            <a:endParaRPr lang="en-US" altLang="ja-JP" sz="3200" dirty="0">
              <a:latin typeface="メイリオ" panose="020B0604030504040204" pitchFamily="50" charset="-128"/>
              <a:ea typeface="メイリオ" panose="020B0604030504040204" pitchFamily="50" charset="-128"/>
            </a:endParaRPr>
          </a:p>
          <a:p>
            <a:pPr marL="571500" indent="-571500">
              <a:buFont typeface="Arial" panose="020B0604020202020204" pitchFamily="34" charset="0"/>
              <a:buChar char="•"/>
            </a:pPr>
            <a:r>
              <a:rPr lang="ja-JP" altLang="en-US" sz="3200" dirty="0">
                <a:latin typeface="メイリオ" panose="020B0604030504040204" pitchFamily="50" charset="-128"/>
                <a:ea typeface="メイリオ" panose="020B0604030504040204" pitchFamily="50" charset="-128"/>
              </a:rPr>
              <a:t>３つの開発をメインに、</a:t>
            </a:r>
            <a:r>
              <a:rPr lang="en-US" altLang="ja-JP" sz="3200" dirty="0">
                <a:latin typeface="メイリオ" panose="020B0604030504040204" pitchFamily="50" charset="-128"/>
                <a:ea typeface="メイリオ" panose="020B0604030504040204" pitchFamily="50" charset="-128"/>
              </a:rPr>
              <a:t> ITN</a:t>
            </a:r>
            <a:r>
              <a:rPr lang="ja-JP" altLang="en-US" sz="3200" dirty="0">
                <a:latin typeface="メイリオ" panose="020B0604030504040204" pitchFamily="50" charset="-128"/>
                <a:ea typeface="メイリオ" panose="020B0604030504040204" pitchFamily="50" charset="-128"/>
              </a:rPr>
              <a:t>の下で</a:t>
            </a:r>
            <a:r>
              <a:rPr lang="ja-JP" altLang="en-US" sz="3200" b="1" u="sng" dirty="0">
                <a:latin typeface="メイリオ" panose="020B0604030504040204" pitchFamily="50" charset="-128"/>
                <a:ea typeface="メイリオ" panose="020B0604030504040204" pitchFamily="50" charset="-128"/>
              </a:rPr>
              <a:t>国際協働を通じて実施</a:t>
            </a:r>
            <a:r>
              <a:rPr lang="ja-JP" altLang="en-US" sz="3200" dirty="0">
                <a:latin typeface="メイリオ" panose="020B0604030504040204" pitchFamily="50" charset="-128"/>
                <a:ea typeface="メイリオ" panose="020B0604030504040204" pitchFamily="50" charset="-128"/>
              </a:rPr>
              <a:t>し、加速器技術の完成度を今後高めている。</a:t>
            </a:r>
            <a:endParaRPr lang="en-US" altLang="ja-JP" sz="3200" dirty="0">
              <a:latin typeface="メイリオ" panose="020B0604030504040204" pitchFamily="50" charset="-128"/>
              <a:ea typeface="メイリオ" panose="020B0604030504040204" pitchFamily="50" charset="-128"/>
            </a:endParaRPr>
          </a:p>
          <a:p>
            <a:pPr marL="571500" indent="-571500">
              <a:buFont typeface="Arial" panose="020B0604020202020204" pitchFamily="34" charset="0"/>
              <a:buChar char="•"/>
            </a:pPr>
            <a:r>
              <a:rPr lang="ja-JP" altLang="en-US" sz="3200" dirty="0">
                <a:latin typeface="メイリオ" panose="020B0604030504040204" pitchFamily="50" charset="-128"/>
                <a:ea typeface="メイリオ" panose="020B0604030504040204" pitchFamily="50" charset="-128"/>
              </a:rPr>
              <a:t>超伝導空洞技術の高勾配化、応用も大きく発展。</a:t>
            </a:r>
            <a:endParaRPr lang="en-US" altLang="ja-JP"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CAE443C5-AC02-C63B-3585-2D7D4732F41C}"/>
              </a:ext>
            </a:extLst>
          </p:cNvPr>
          <p:cNvSpPr txBox="1"/>
          <p:nvPr/>
        </p:nvSpPr>
        <p:spPr>
          <a:xfrm>
            <a:off x="1051982" y="4694015"/>
            <a:ext cx="10384554" cy="1200329"/>
          </a:xfrm>
          <a:prstGeom prst="rect">
            <a:avLst/>
          </a:prstGeom>
          <a:noFill/>
        </p:spPr>
        <p:txBody>
          <a:bodyPr wrap="square">
            <a:spAutoFit/>
          </a:bodyPr>
          <a:lstStyle/>
          <a:p>
            <a:r>
              <a:rPr lang="ja-JP" altLang="en-US" sz="3600" b="1" dirty="0">
                <a:solidFill>
                  <a:srgbClr val="FF0000"/>
                </a:solidFill>
                <a:latin typeface="メイリオ" panose="020B0604030504040204" pitchFamily="50" charset="-128"/>
                <a:ea typeface="メイリオ" panose="020B0604030504040204" pitchFamily="50" charset="-128"/>
              </a:rPr>
              <a:t>本開発を</a:t>
            </a:r>
            <a:r>
              <a:rPr lang="en-US" altLang="ja-JP" sz="3600" b="1" dirty="0">
                <a:solidFill>
                  <a:srgbClr val="FF0000"/>
                </a:solidFill>
                <a:latin typeface="メイリオ" panose="020B0604030504040204" pitchFamily="50" charset="-128"/>
                <a:ea typeface="メイリオ" panose="020B0604030504040204" pitchFamily="50" charset="-128"/>
              </a:rPr>
              <a:t>2023</a:t>
            </a:r>
            <a:r>
              <a:rPr lang="ja-JP" altLang="en-US" sz="3600" b="1" dirty="0">
                <a:solidFill>
                  <a:srgbClr val="FF0000"/>
                </a:solidFill>
                <a:latin typeface="メイリオ" panose="020B0604030504040204" pitchFamily="50" charset="-128"/>
                <a:ea typeface="メイリオ" panose="020B0604030504040204" pitchFamily="50" charset="-128"/>
              </a:rPr>
              <a:t>年度からの</a:t>
            </a:r>
            <a:r>
              <a:rPr lang="en-US" altLang="ja-JP" sz="3600" b="1" dirty="0">
                <a:solidFill>
                  <a:srgbClr val="FF0000"/>
                </a:solidFill>
                <a:latin typeface="メイリオ" panose="020B0604030504040204" pitchFamily="50" charset="-128"/>
                <a:ea typeface="メイリオ" panose="020B0604030504040204" pitchFamily="50" charset="-128"/>
              </a:rPr>
              <a:t>5</a:t>
            </a:r>
            <a:r>
              <a:rPr lang="ja-JP" altLang="en-US" sz="3600" b="1" dirty="0">
                <a:solidFill>
                  <a:srgbClr val="FF0000"/>
                </a:solidFill>
                <a:latin typeface="メイリオ" panose="020B0604030504040204" pitchFamily="50" charset="-128"/>
                <a:ea typeface="メイリオ" panose="020B0604030504040204" pitchFamily="50" charset="-128"/>
              </a:rPr>
              <a:t>年計画で進めており、現在若手の方々の加速器開発の参加を募集中です。</a:t>
            </a:r>
          </a:p>
        </p:txBody>
      </p:sp>
      <p:sp>
        <p:nvSpPr>
          <p:cNvPr id="7" name="テキスト ボックス 6">
            <a:extLst>
              <a:ext uri="{FF2B5EF4-FFF2-40B4-BE49-F238E27FC236}">
                <a16:creationId xmlns:a16="http://schemas.microsoft.com/office/drawing/2014/main" id="{6EAD6F6B-A23B-C154-EACC-FD4BDE742100}"/>
              </a:ext>
            </a:extLst>
          </p:cNvPr>
          <p:cNvSpPr txBox="1"/>
          <p:nvPr/>
        </p:nvSpPr>
        <p:spPr>
          <a:xfrm>
            <a:off x="2039622" y="5890889"/>
            <a:ext cx="7423827" cy="1200329"/>
          </a:xfrm>
          <a:prstGeom prst="rect">
            <a:avLst/>
          </a:prstGeom>
          <a:noFill/>
        </p:spPr>
        <p:txBody>
          <a:bodyPr wrap="none" rtlCol="0">
            <a:spAutoFit/>
          </a:bodyPr>
          <a:lstStyle/>
          <a:p>
            <a:r>
              <a:rPr kumimoji="1" lang="en-US" altLang="ja-JP" dirty="0">
                <a:latin typeface="メイリオ" panose="020B0604030504040204" pitchFamily="50" charset="-128"/>
                <a:ea typeface="メイリオ" panose="020B0604030504040204" pitchFamily="50" charset="-128"/>
              </a:rPr>
              <a:t>KEK</a:t>
            </a:r>
            <a:r>
              <a:rPr kumimoji="1" lang="ja-JP" altLang="en-US" dirty="0">
                <a:latin typeface="メイリオ" panose="020B0604030504040204" pitchFamily="50" charset="-128"/>
                <a:ea typeface="メイリオ" panose="020B0604030504040204" pitchFamily="50" charset="-128"/>
              </a:rPr>
              <a:t>の加速器博士研究員＆助教の公募</a:t>
            </a:r>
            <a:r>
              <a:rPr kumimoji="1" lang="en-US" altLang="ja-JP" dirty="0">
                <a:latin typeface="メイリオ" panose="020B0604030504040204" pitchFamily="50" charset="-128"/>
                <a:ea typeface="メイリオ" panose="020B0604030504040204" pitchFamily="50" charset="-128"/>
              </a:rPr>
              <a:t>(2025</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12</a:t>
            </a:r>
            <a:r>
              <a:rPr kumimoji="1" lang="ja-JP" altLang="en-US" dirty="0">
                <a:latin typeface="メイリオ" panose="020B0604030504040204" pitchFamily="50" charset="-128"/>
                <a:ea typeface="メイリオ" panose="020B0604030504040204" pitchFamily="50" charset="-128"/>
              </a:rPr>
              <a:t>月</a:t>
            </a:r>
            <a:r>
              <a:rPr kumimoji="1" lang="en-US" altLang="ja-JP" dirty="0">
                <a:latin typeface="メイリオ" panose="020B0604030504040204" pitchFamily="50" charset="-128"/>
                <a:ea typeface="メイリオ" panose="020B0604030504040204" pitchFamily="50" charset="-128"/>
              </a:rPr>
              <a:t>24</a:t>
            </a:r>
            <a:r>
              <a:rPr kumimoji="1" lang="ja-JP" altLang="en-US" dirty="0">
                <a:latin typeface="メイリオ" panose="020B0604030504040204" pitchFamily="50" charset="-128"/>
                <a:ea typeface="メイリオ" panose="020B0604030504040204" pitchFamily="50" charset="-128"/>
              </a:rPr>
              <a:t>日　正午必着</a:t>
            </a:r>
            <a:r>
              <a:rPr kumimoji="1" lang="en-US" altLang="ja-JP" dirty="0">
                <a:latin typeface="メイリオ" panose="020B0604030504040204" pitchFamily="50" charset="-128"/>
                <a:ea typeface="メイリオ" panose="020B0604030504040204" pitchFamily="50" charset="-128"/>
              </a:rPr>
              <a:t>)</a:t>
            </a:r>
          </a:p>
          <a:p>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加速器</a:t>
            </a:r>
            <a:r>
              <a:rPr kumimoji="1" lang="en-US" altLang="ja-JP" dirty="0">
                <a:latin typeface="メイリオ" panose="020B0604030504040204" pitchFamily="50" charset="-128"/>
                <a:ea typeface="メイリオ" panose="020B0604030504040204" pitchFamily="50" charset="-128"/>
              </a:rPr>
              <a:t>25-3</a:t>
            </a:r>
            <a:r>
              <a:rPr kumimoji="1" lang="ja-JP" altLang="en-US" dirty="0">
                <a:latin typeface="メイリオ" panose="020B0604030504040204" pitchFamily="50" charset="-128"/>
                <a:ea typeface="メイリオ" panose="020B0604030504040204" pitchFamily="50" charset="-128"/>
              </a:rPr>
              <a:t> 博士研究員</a:t>
            </a:r>
            <a:r>
              <a:rPr kumimoji="1" lang="en-US" altLang="ja-JP"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hlinkClick r:id="rId2"/>
              </a:rPr>
              <a:t>https://www.kek.jp/ja/career/accl25-3j</a:t>
            </a:r>
            <a:endParaRPr kumimoji="1" lang="en-US" altLang="ja-JP" dirty="0">
              <a:latin typeface="メイリオ" panose="020B0604030504040204" pitchFamily="50" charset="-128"/>
              <a:ea typeface="メイリオ" panose="020B0604030504040204" pitchFamily="50" charset="-128"/>
            </a:endParaRPr>
          </a:p>
          <a:p>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加速器</a:t>
            </a:r>
            <a:r>
              <a:rPr kumimoji="1" lang="en-US" altLang="ja-JP" dirty="0">
                <a:latin typeface="メイリオ" panose="020B0604030504040204" pitchFamily="50" charset="-128"/>
                <a:ea typeface="メイリオ" panose="020B0604030504040204" pitchFamily="50" charset="-128"/>
              </a:rPr>
              <a:t>25-6 </a:t>
            </a:r>
            <a:r>
              <a:rPr kumimoji="1" lang="ja-JP" altLang="en-US" dirty="0">
                <a:latin typeface="メイリオ" panose="020B0604030504040204" pitchFamily="50" charset="-128"/>
                <a:ea typeface="メイリオ" panose="020B0604030504040204" pitchFamily="50" charset="-128"/>
              </a:rPr>
              <a:t>助教</a:t>
            </a:r>
            <a:r>
              <a:rPr kumimoji="1" lang="en-US" altLang="ja-JP"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hlinkClick r:id="rId2"/>
              </a:rPr>
              <a:t>https://www.kek.jp/ja/career/accl25-6j</a:t>
            </a:r>
            <a:endParaRPr kumimoji="1"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80929460"/>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C5A76-B2EB-A7CA-4EF9-9CEF2382E30E}"/>
              </a:ext>
            </a:extLst>
          </p:cNvPr>
          <p:cNvSpPr>
            <a:spLocks noGrp="1"/>
          </p:cNvSpPr>
          <p:nvPr>
            <p:ph type="title"/>
          </p:nvPr>
        </p:nvSpPr>
        <p:spPr>
          <a:xfrm>
            <a:off x="838200" y="136525"/>
            <a:ext cx="10515600" cy="737961"/>
          </a:xfrm>
        </p:spPr>
        <p:txBody>
          <a:bodyPr/>
          <a:lstStyle/>
          <a:p>
            <a:pPr algn="ctr"/>
            <a:r>
              <a:rPr kumimoji="1" lang="ja-JP" altLang="en-US" dirty="0">
                <a:latin typeface="メイリオ" panose="020B0604030504040204" pitchFamily="50" charset="-128"/>
                <a:ea typeface="メイリオ" panose="020B0604030504040204" pitchFamily="50" charset="-128"/>
              </a:rPr>
              <a:t>謝辞</a:t>
            </a:r>
            <a:r>
              <a:rPr lang="ja-JP" altLang="en-US" dirty="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9E665A64-B234-BA21-6C29-4583AABCD5F2}"/>
              </a:ext>
            </a:extLst>
          </p:cNvPr>
          <p:cNvSpPr>
            <a:spLocks noGrp="1"/>
          </p:cNvSpPr>
          <p:nvPr>
            <p:ph type="sldNum" sz="quarter" idx="2"/>
          </p:nvPr>
        </p:nvSpPr>
        <p:spPr/>
        <p:txBody>
          <a:bodyPr/>
          <a:lstStyle/>
          <a:p>
            <a:fld id="{86CB4B4D-7CA3-9044-876B-883B54F8677D}" type="slidenum">
              <a:rPr lang="en-US" altLang="ja-JP" smtClean="0"/>
              <a:t>38</a:t>
            </a:fld>
            <a:endParaRPr lang="ja-JP" altLang="en-US"/>
          </a:p>
        </p:txBody>
      </p:sp>
      <p:sp>
        <p:nvSpPr>
          <p:cNvPr id="5" name="テキスト ボックス 4">
            <a:extLst>
              <a:ext uri="{FF2B5EF4-FFF2-40B4-BE49-F238E27FC236}">
                <a16:creationId xmlns:a16="http://schemas.microsoft.com/office/drawing/2014/main" id="{E5E71878-E400-0205-5297-CD577769889E}"/>
              </a:ext>
            </a:extLst>
          </p:cNvPr>
          <p:cNvSpPr txBox="1"/>
          <p:nvPr/>
        </p:nvSpPr>
        <p:spPr>
          <a:xfrm>
            <a:off x="1266371" y="874486"/>
            <a:ext cx="9659258" cy="1569660"/>
          </a:xfrm>
          <a:prstGeom prst="rect">
            <a:avLst/>
          </a:prstGeom>
          <a:noFill/>
        </p:spPr>
        <p:txBody>
          <a:bodyPr wrap="square">
            <a:spAutoFit/>
          </a:bodyPr>
          <a:lstStyle/>
          <a:p>
            <a:pPr marL="342900" indent="-342900" algn="just">
              <a:spcAft>
                <a:spcPts val="0"/>
              </a:spcAft>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cs typeface="Arial" panose="020B0604020202020204" pitchFamily="34" charset="0"/>
              </a:rPr>
              <a:t>本研究は</a:t>
            </a:r>
            <a:r>
              <a:rPr lang="en-US" altLang="ja-JP" sz="2400" dirty="0">
                <a:latin typeface="メイリオ" panose="020B0604030504040204" pitchFamily="50" charset="-128"/>
                <a:ea typeface="メイリオ" panose="020B0604030504040204" pitchFamily="50" charset="-128"/>
                <a:cs typeface="Arial" panose="020B0604020202020204" pitchFamily="34" charset="0"/>
              </a:rPr>
              <a:t>ILC</a:t>
            </a:r>
            <a:r>
              <a:rPr lang="ja-JP" altLang="en-US" sz="2400" dirty="0">
                <a:latin typeface="メイリオ" panose="020B0604030504040204" pitchFamily="50" charset="-128"/>
                <a:ea typeface="メイリオ" panose="020B0604030504040204" pitchFamily="50" charset="-128"/>
                <a:cs typeface="Arial" panose="020B0604020202020204" pitchFamily="34" charset="0"/>
              </a:rPr>
              <a:t>関係者および</a:t>
            </a:r>
            <a:r>
              <a:rPr lang="en-US" altLang="ja-JP" sz="2400" dirty="0">
                <a:latin typeface="メイリオ" panose="020B0604030504040204" pitchFamily="50" charset="-128"/>
                <a:ea typeface="メイリオ" panose="020B0604030504040204" pitchFamily="50" charset="-128"/>
                <a:cs typeface="Arial" panose="020B0604020202020204" pitchFamily="34" charset="0"/>
              </a:rPr>
              <a:t>KEK</a:t>
            </a:r>
            <a:r>
              <a:rPr lang="ja-JP" altLang="en-US" sz="2400" dirty="0">
                <a:latin typeface="メイリオ" panose="020B0604030504040204" pitchFamily="50" charset="-128"/>
                <a:ea typeface="メイリオ" panose="020B0604030504040204" pitchFamily="50" charset="-128"/>
                <a:cs typeface="Arial" panose="020B0604020202020204" pitchFamily="34" charset="0"/>
              </a:rPr>
              <a:t>での</a:t>
            </a:r>
            <a:r>
              <a:rPr lang="en-US" altLang="ja-JP" sz="2400" dirty="0" err="1">
                <a:latin typeface="メイリオ" panose="020B0604030504040204" pitchFamily="50" charset="-128"/>
                <a:ea typeface="メイリオ" panose="020B0604030504040204" pitchFamily="50" charset="-128"/>
                <a:cs typeface="Arial" panose="020B0604020202020204" pitchFamily="34" charset="0"/>
              </a:rPr>
              <a:t>iCASA</a:t>
            </a:r>
            <a:r>
              <a:rPr lang="ja-JP" altLang="en-US" sz="2400" dirty="0">
                <a:latin typeface="メイリオ" panose="020B0604030504040204" pitchFamily="50" charset="-128"/>
                <a:ea typeface="メイリオ" panose="020B0604030504040204" pitchFamily="50" charset="-128"/>
                <a:cs typeface="Arial" panose="020B0604020202020204" pitchFamily="34" charset="0"/>
              </a:rPr>
              <a:t>のメンバーを中心として開発がすすめられましたここに深く感謝いたします。</a:t>
            </a:r>
            <a:endParaRPr lang="en-US" altLang="ja-JP" sz="2400" dirty="0">
              <a:latin typeface="メイリオ" panose="020B0604030504040204" pitchFamily="50" charset="-128"/>
              <a:ea typeface="メイリオ" panose="020B0604030504040204" pitchFamily="50" charset="-128"/>
              <a:cs typeface="Arial" panose="020B0604020202020204" pitchFamily="34" charset="0"/>
            </a:endParaRPr>
          </a:p>
          <a:p>
            <a:pPr marL="342900" indent="-342900" algn="just">
              <a:spcAft>
                <a:spcPts val="0"/>
              </a:spcAft>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cs typeface="Arial" panose="020B0604020202020204" pitchFamily="34" charset="0"/>
              </a:rPr>
              <a:t>本研究は、文部科学省「将来加速器の性能向上に向けた重要要素技術開発」事業</a:t>
            </a:r>
            <a:r>
              <a:rPr lang="en-US" altLang="ja-JP" sz="2400" dirty="0">
                <a:latin typeface="メイリオ" panose="020B0604030504040204" pitchFamily="50" charset="-128"/>
                <a:ea typeface="メイリオ" panose="020B0604030504040204" pitchFamily="50" charset="-128"/>
                <a:cs typeface="Arial" panose="020B0604020202020204" pitchFamily="34" charset="0"/>
              </a:rPr>
              <a:t>JPMXP1423812204</a:t>
            </a:r>
            <a:r>
              <a:rPr lang="ja-JP" altLang="en-US" sz="2400" dirty="0">
                <a:latin typeface="メイリオ" panose="020B0604030504040204" pitchFamily="50" charset="-128"/>
                <a:ea typeface="メイリオ" panose="020B0604030504040204" pitchFamily="50" charset="-128"/>
                <a:cs typeface="Arial" panose="020B0604020202020204" pitchFamily="34" charset="0"/>
              </a:rPr>
              <a:t>の助成を受けたものです。 </a:t>
            </a:r>
            <a:endParaRPr lang="en-US" altLang="ja-JP" sz="2400"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8" name="テキスト ボックス 7">
            <a:extLst>
              <a:ext uri="{FF2B5EF4-FFF2-40B4-BE49-F238E27FC236}">
                <a16:creationId xmlns:a16="http://schemas.microsoft.com/office/drawing/2014/main" id="{5F4A786B-AE13-C109-79D9-1F6417074E7E}"/>
              </a:ext>
            </a:extLst>
          </p:cNvPr>
          <p:cNvSpPr txBox="1"/>
          <p:nvPr/>
        </p:nvSpPr>
        <p:spPr>
          <a:xfrm>
            <a:off x="9309100" y="3606800"/>
            <a:ext cx="2380960" cy="1477328"/>
          </a:xfrm>
          <a:prstGeom prst="rect">
            <a:avLst/>
          </a:prstGeom>
          <a:noFill/>
        </p:spPr>
        <p:txBody>
          <a:bodyPr wrap="square" rtlCol="0">
            <a:spAutoFit/>
          </a:bodyPr>
          <a:lstStyle/>
          <a:p>
            <a:r>
              <a:rPr kumimoji="1" lang="en-US" altLang="ja-JP" dirty="0" err="1">
                <a:latin typeface="メイリオ" panose="020B0604030504040204" pitchFamily="50" charset="-128"/>
                <a:ea typeface="メイリオ" panose="020B0604030504040204" pitchFamily="50" charset="-128"/>
              </a:rPr>
              <a:t>iCASA</a:t>
            </a:r>
            <a:r>
              <a:rPr kumimoji="1" lang="ja-JP" altLang="en-US" dirty="0">
                <a:latin typeface="メイリオ" panose="020B0604030504040204" pitchFamily="50" charset="-128"/>
                <a:ea typeface="メイリオ" panose="020B0604030504040204" pitchFamily="50" charset="-128"/>
              </a:rPr>
              <a:t>メンバーを中心とした現在の</a:t>
            </a:r>
            <a:r>
              <a:rPr kumimoji="1" lang="en-US" altLang="ja-JP" dirty="0">
                <a:latin typeface="メイリオ" panose="020B0604030504040204" pitchFamily="50" charset="-128"/>
                <a:ea typeface="メイリオ" panose="020B0604030504040204" pitchFamily="50" charset="-128"/>
              </a:rPr>
              <a:t>KEK</a:t>
            </a:r>
            <a:r>
              <a:rPr kumimoji="1" lang="ja-JP" altLang="en-US" dirty="0">
                <a:latin typeface="メイリオ" panose="020B0604030504040204" pitchFamily="50" charset="-128"/>
                <a:ea typeface="メイリオ" panose="020B0604030504040204" pitchFamily="50" charset="-128"/>
              </a:rPr>
              <a:t>の</a:t>
            </a:r>
            <a:r>
              <a:rPr kumimoji="1" lang="en-US" altLang="ja-JP" dirty="0">
                <a:latin typeface="メイリオ" panose="020B0604030504040204" pitchFamily="50" charset="-128"/>
                <a:ea typeface="メイリオ" panose="020B0604030504040204" pitchFamily="50" charset="-128"/>
              </a:rPr>
              <a:t>ILC</a:t>
            </a:r>
            <a:r>
              <a:rPr kumimoji="1" lang="ja-JP" altLang="en-US" dirty="0">
                <a:latin typeface="メイリオ" panose="020B0604030504040204" pitchFamily="50" charset="-128"/>
                <a:ea typeface="メイリオ" panose="020B0604030504040204" pitchFamily="50" charset="-128"/>
              </a:rPr>
              <a:t>開発メンバー</a:t>
            </a:r>
            <a:r>
              <a:rPr kumimoji="1" lang="en-US" altLang="ja-JP" dirty="0">
                <a:latin typeface="メイリオ" panose="020B0604030504040204" pitchFamily="50" charset="-128"/>
                <a:ea typeface="メイリオ" panose="020B0604030504040204" pitchFamily="50" charset="-128"/>
              </a:rPr>
              <a:t>(+α)</a:t>
            </a:r>
          </a:p>
          <a:p>
            <a:r>
              <a:rPr kumimoji="1" lang="en-US" altLang="ja-JP" dirty="0">
                <a:latin typeface="メイリオ" panose="020B0604030504040204" pitchFamily="50" charset="-128"/>
                <a:ea typeface="メイリオ" panose="020B0604030504040204" pitchFamily="50" charset="-128"/>
              </a:rPr>
              <a:t>(2025.April)</a:t>
            </a:r>
          </a:p>
        </p:txBody>
      </p:sp>
      <p:pic>
        <p:nvPicPr>
          <p:cNvPr id="6" name="図 5" descr="屋内, 人, 天井, 民衆 が含まれている画像&#10;&#10;AI によって生成されたコンテンツは間違っている可能性があります。">
            <a:extLst>
              <a:ext uri="{FF2B5EF4-FFF2-40B4-BE49-F238E27FC236}">
                <a16:creationId xmlns:a16="http://schemas.microsoft.com/office/drawing/2014/main" id="{BD19455C-20D2-7DD6-78AD-3F841A3674EA}"/>
              </a:ext>
            </a:extLst>
          </p:cNvPr>
          <p:cNvPicPr>
            <a:picLocks noChangeAspect="1"/>
          </p:cNvPicPr>
          <p:nvPr/>
        </p:nvPicPr>
        <p:blipFill>
          <a:blip r:embed="rId2"/>
          <a:stretch>
            <a:fillRect/>
          </a:stretch>
        </p:blipFill>
        <p:spPr>
          <a:xfrm>
            <a:off x="3275461" y="2410046"/>
            <a:ext cx="5819553" cy="4364665"/>
          </a:xfrm>
          <a:prstGeom prst="rect">
            <a:avLst/>
          </a:prstGeom>
        </p:spPr>
      </p:pic>
    </p:spTree>
    <p:extLst>
      <p:ext uri="{BB962C8B-B14F-4D97-AF65-F5344CB8AC3E}">
        <p14:creationId xmlns:p14="http://schemas.microsoft.com/office/powerpoint/2010/main" val="192777295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62F934-D33A-CE1B-D3EF-521F8713450A}"/>
              </a:ext>
            </a:extLst>
          </p:cNvPr>
          <p:cNvSpPr>
            <a:spLocks noGrp="1"/>
          </p:cNvSpPr>
          <p:nvPr>
            <p:ph type="sldNum" sz="quarter" idx="2"/>
          </p:nvPr>
        </p:nvSpPr>
        <p:spPr/>
        <p:txBody>
          <a:bodyPr/>
          <a:lstStyle/>
          <a:p>
            <a:fld id="{86CB4B4D-7CA3-9044-876B-883B54F8677D}" type="slidenum">
              <a:rPr lang="en-US" altLang="ja-JP" smtClean="0"/>
              <a:t>4</a:t>
            </a:fld>
            <a:endParaRPr lang="ja-JP" altLang="en-US"/>
          </a:p>
        </p:txBody>
      </p:sp>
      <p:sp>
        <p:nvSpPr>
          <p:cNvPr id="5" name="テキスト ボックス 4">
            <a:extLst>
              <a:ext uri="{FF2B5EF4-FFF2-40B4-BE49-F238E27FC236}">
                <a16:creationId xmlns:a16="http://schemas.microsoft.com/office/drawing/2014/main" id="{80D65336-DD63-074C-5326-47A789C7F9A9}"/>
              </a:ext>
            </a:extLst>
          </p:cNvPr>
          <p:cNvSpPr txBox="1"/>
          <p:nvPr/>
        </p:nvSpPr>
        <p:spPr>
          <a:xfrm>
            <a:off x="760212" y="1889383"/>
            <a:ext cx="8597290" cy="4401205"/>
          </a:xfrm>
          <a:prstGeom prst="rect">
            <a:avLst/>
          </a:prstGeom>
          <a:noFill/>
        </p:spPr>
        <p:txBody>
          <a:bodyPr wrap="none" rtlCol="0">
            <a:spAutoFit/>
          </a:bodyPr>
          <a:lstStyle/>
          <a:p>
            <a:pPr marL="285750" indent="-285750">
              <a:buFont typeface="Arial" panose="020B0604020202020204" pitchFamily="34" charset="0"/>
              <a:buChar char="•"/>
            </a:pP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加速器って何？</a:t>
            </a:r>
            <a:endParaRPr lang="en-US" altLang="ja-JP" sz="2800" b="1" dirty="0">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lang="ja-JP" altLang="en-US" sz="2800" b="1" dirty="0">
                <a:latin typeface="メイリオ" panose="020B0604030504040204" pitchFamily="50" charset="-128"/>
                <a:ea typeface="メイリオ" panose="020B0604030504040204" pitchFamily="50" charset="-128"/>
              </a:rPr>
              <a:t>加速器</a:t>
            </a:r>
            <a:r>
              <a:rPr lang="en-US" altLang="ja-JP" sz="2800" b="1" dirty="0">
                <a:latin typeface="メイリオ" panose="020B0604030504040204" pitchFamily="50" charset="-128"/>
                <a:ea typeface="メイリオ" panose="020B0604030504040204" pitchFamily="50" charset="-128"/>
              </a:rPr>
              <a:t>intro</a:t>
            </a:r>
          </a:p>
          <a:p>
            <a:pPr marL="742950" lvl="1" indent="-285750">
              <a:buFont typeface="Arial" panose="020B0604020202020204" pitchFamily="34" charset="0"/>
              <a:buChar char="•"/>
            </a:pP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加速器の概要</a:t>
            </a:r>
            <a:r>
              <a:rPr lang="en-US" altLang="ja-JP" sz="2800" b="1" dirty="0">
                <a:latin typeface="メイリオ" panose="020B0604030504040204" pitchFamily="50" charset="-128"/>
                <a:ea typeface="メイリオ" panose="020B0604030504040204" pitchFamily="50" charset="-128"/>
              </a:rPr>
              <a:t>(</a:t>
            </a:r>
            <a:r>
              <a:rPr lang="ja-JP" altLang="en-US" sz="2800" b="1" dirty="0">
                <a:latin typeface="メイリオ" panose="020B0604030504040204" pitchFamily="50" charset="-128"/>
                <a:ea typeface="メイリオ" panose="020B0604030504040204" pitchFamily="50" charset="-128"/>
              </a:rPr>
              <a:t>線形加速器の重要性</a:t>
            </a:r>
            <a:r>
              <a:rPr lang="en-US" altLang="ja-JP" sz="2800" b="1" dirty="0">
                <a:latin typeface="メイリオ" panose="020B0604030504040204" pitchFamily="50" charset="-128"/>
                <a:ea typeface="メイリオ" panose="020B0604030504040204" pitchFamily="50" charset="-128"/>
              </a:rPr>
              <a:t>)</a:t>
            </a:r>
          </a:p>
          <a:p>
            <a:pPr marL="742950" lvl="1" indent="-285750">
              <a:buFont typeface="Arial" panose="020B0604020202020204" pitchFamily="34" charset="0"/>
              <a:buChar char="•"/>
            </a:pPr>
            <a:r>
              <a:rPr lang="ja-JP" altLang="en-US" sz="2800" b="1" dirty="0">
                <a:latin typeface="メイリオ" panose="020B0604030504040204" pitchFamily="50" charset="-128"/>
                <a:ea typeface="メイリオ" panose="020B0604030504040204" pitchFamily="50" charset="-128"/>
              </a:rPr>
              <a:t>近年の国際的な</a:t>
            </a: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加速器開発の枠組み</a:t>
            </a:r>
            <a:endParaRPr lang="en-US" altLang="ja-JP" sz="2800" b="1" dirty="0">
              <a:latin typeface="メイリオ" panose="020B0604030504040204" pitchFamily="50" charset="-128"/>
              <a:ea typeface="メイリオ" panose="020B0604030504040204" pitchFamily="50" charset="-128"/>
            </a:endParaRPr>
          </a:p>
          <a:p>
            <a:pPr marL="1200150" lvl="2" indent="-285750">
              <a:buFont typeface="Arial" panose="020B0604020202020204" pitchFamily="34" charset="0"/>
              <a:buChar char="•"/>
            </a:pPr>
            <a:r>
              <a:rPr lang="en-US" altLang="ja-JP" sz="2800" b="1" dirty="0">
                <a:latin typeface="メイリオ" panose="020B0604030504040204" pitchFamily="50" charset="-128"/>
                <a:ea typeface="メイリオ" panose="020B0604030504040204" pitchFamily="50" charset="-128"/>
              </a:rPr>
              <a:t>ITN(ILC Technology Network)</a:t>
            </a:r>
          </a:p>
          <a:p>
            <a:pPr marL="1200150" lvl="2" indent="-285750">
              <a:buFont typeface="Arial" panose="020B0604020202020204" pitchFamily="34" charset="0"/>
              <a:buChar char="•"/>
            </a:pPr>
            <a:r>
              <a:rPr lang="ja-JP" altLang="en-US" sz="2800" b="1" dirty="0">
                <a:latin typeface="メイリオ" panose="020B0604030504040204" pitchFamily="50" charset="-128"/>
                <a:ea typeface="メイリオ" panose="020B0604030504040204" pitchFamily="50" charset="-128"/>
              </a:rPr>
              <a:t>重要加速器開発項目について</a:t>
            </a:r>
            <a:endParaRPr lang="en-US" altLang="ja-JP" sz="2800" b="1"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en-US" altLang="ja-JP" sz="2800" dirty="0">
                <a:solidFill>
                  <a:schemeClr val="bg1">
                    <a:lumMod val="75000"/>
                  </a:schemeClr>
                </a:solidFill>
                <a:latin typeface="メイリオ" panose="020B0604030504040204" pitchFamily="50" charset="-128"/>
                <a:ea typeface="メイリオ" panose="020B0604030504040204" pitchFamily="50" charset="-128"/>
              </a:rPr>
              <a:t>ILC</a:t>
            </a:r>
            <a:r>
              <a:rPr kumimoji="1" lang="ja-JP" altLang="en-US" sz="2800" dirty="0">
                <a:solidFill>
                  <a:schemeClr val="bg1">
                    <a:lumMod val="75000"/>
                  </a:schemeClr>
                </a:solidFill>
                <a:latin typeface="メイリオ" panose="020B0604030504040204" pitchFamily="50" charset="-128"/>
                <a:ea typeface="メイリオ" panose="020B0604030504040204" pitchFamily="50" charset="-128"/>
              </a:rPr>
              <a:t>加速器に必要な最先端技術とその開発について</a:t>
            </a:r>
            <a:endParaRPr kumimoji="1"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sz="2800" dirty="0">
              <a:solidFill>
                <a:schemeClr val="bg1">
                  <a:lumMod val="75000"/>
                </a:schemeClr>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sz="2800" dirty="0">
                <a:solidFill>
                  <a:schemeClr val="bg1">
                    <a:lumMod val="75000"/>
                  </a:schemeClr>
                </a:solidFill>
                <a:latin typeface="メイリオ" panose="020B0604030504040204" pitchFamily="50" charset="-128"/>
                <a:ea typeface="メイリオ" panose="020B0604030504040204" pitchFamily="50" charset="-128"/>
              </a:rPr>
              <a:t>まとめ</a:t>
            </a:r>
          </a:p>
        </p:txBody>
      </p:sp>
    </p:spTree>
    <p:extLst>
      <p:ext uri="{BB962C8B-B14F-4D97-AF65-F5344CB8AC3E}">
        <p14:creationId xmlns:p14="http://schemas.microsoft.com/office/powerpoint/2010/main" val="126167754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1557836" y="3421720"/>
            <a:ext cx="2908382" cy="3272760"/>
          </a:xfrm>
          <a:prstGeom prst="roundRect">
            <a:avLst>
              <a:gd name="adj" fmla="val 9074"/>
            </a:avLst>
          </a:prstGeom>
          <a:solidFill>
            <a:srgbClr val="FFCC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7517528" y="3393884"/>
            <a:ext cx="3033659" cy="3300596"/>
          </a:xfrm>
          <a:prstGeom prst="roundRect">
            <a:avLst>
              <a:gd name="adj" fmla="val 9074"/>
            </a:avLst>
          </a:prstGeom>
          <a:solidFill>
            <a:srgbClr val="CCFFCC"/>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4559222" y="3393885"/>
            <a:ext cx="2857389" cy="3300596"/>
          </a:xfrm>
          <a:prstGeom prst="roundRect">
            <a:avLst>
              <a:gd name="adj" fmla="val 9074"/>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26789" y="39123"/>
            <a:ext cx="5900577" cy="548680"/>
          </a:xfrm>
        </p:spPr>
        <p:txBody>
          <a:bodyPr>
            <a:normAutofit fontScale="90000"/>
          </a:bodyPr>
          <a:lstStyle/>
          <a:p>
            <a:r>
              <a:rPr lang="ja-JP" altLang="en-US" sz="2400" dirty="0"/>
              <a:t>加速器を使って何をする。何ができるのか？</a:t>
            </a:r>
          </a:p>
        </p:txBody>
      </p:sp>
      <p:pic>
        <p:nvPicPr>
          <p:cNvPr id="9" name="コンテンツ プレースホルダー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48021" y="4104632"/>
            <a:ext cx="2605521" cy="2500176"/>
          </a:xfrm>
        </p:spPr>
      </p:pic>
      <p:sp>
        <p:nvSpPr>
          <p:cNvPr id="5" name="スライド番号プレースホルダー 4"/>
          <p:cNvSpPr>
            <a:spLocks noGrp="1"/>
          </p:cNvSpPr>
          <p:nvPr>
            <p:ph type="sldNum" sz="quarter" idx="12"/>
          </p:nvPr>
        </p:nvSpPr>
        <p:spPr>
          <a:xfrm>
            <a:off x="6430450" y="6527927"/>
            <a:ext cx="2057400" cy="365125"/>
          </a:xfrm>
          <a:prstGeom prst="rect">
            <a:avLst/>
          </a:prstGeom>
        </p:spPr>
        <p:txBody>
          <a:bodyPr vert="horz" lIns="91440" tIns="45720" rIns="91440" bIns="45720" rtlCol="0" anchor="ctr"/>
          <a:lstStyle>
            <a:defPPr>
              <a:defRPr lang="ja-JP"/>
            </a:defPPr>
            <a:lvl1pPr algn="r" rtl="0" eaLnBrk="0" fontAlgn="base" hangingPunct="0">
              <a:spcBef>
                <a:spcPct val="0"/>
              </a:spcBef>
              <a:spcAft>
                <a:spcPct val="0"/>
              </a:spcAft>
              <a:defRPr kumimoji="1" sz="900" kern="1200">
                <a:solidFill>
                  <a:schemeClr val="tx1">
                    <a:tint val="75000"/>
                  </a:schemeClr>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AE4F173-2DA2-441F-A63E-C88858557A3C}" type="slidenum">
              <a:rPr lang="en-US" altLang="ja-JP" smtClean="0"/>
              <a:pPr>
                <a:defRPr/>
              </a:pPr>
              <a:t>5</a:t>
            </a:fld>
            <a:endParaRPr lang="en-US" altLang="ja-JP" dirty="0"/>
          </a:p>
        </p:txBody>
      </p:sp>
      <p:sp>
        <p:nvSpPr>
          <p:cNvPr id="12" name="正方形/長方形 11"/>
          <p:cNvSpPr/>
          <p:nvPr/>
        </p:nvSpPr>
        <p:spPr>
          <a:xfrm>
            <a:off x="7595948" y="3544504"/>
            <a:ext cx="3230390" cy="646331"/>
          </a:xfrm>
          <a:prstGeom prst="rect">
            <a:avLst/>
          </a:prstGeom>
        </p:spPr>
        <p:txBody>
          <a:bodyPr wrap="square">
            <a:spAutoFit/>
          </a:bodyPr>
          <a:lstStyle/>
          <a:p>
            <a:r>
              <a:rPr lang="ja-JP" altLang="en-US" b="1" dirty="0">
                <a:solidFill>
                  <a:srgbClr val="333333"/>
                </a:solidFill>
                <a:latin typeface="ヒラギノ角ゴ Pro W3"/>
              </a:rPr>
              <a:t>医療用加速器</a:t>
            </a:r>
            <a:r>
              <a:rPr lang="en-US" altLang="ja-JP" dirty="0">
                <a:solidFill>
                  <a:srgbClr val="333333"/>
                </a:solidFill>
                <a:latin typeface="ヒラギノ角ゴ Pro W3"/>
              </a:rPr>
              <a:t>PET</a:t>
            </a:r>
            <a:r>
              <a:rPr lang="ja-JP" altLang="en-US" dirty="0">
                <a:solidFill>
                  <a:srgbClr val="333333"/>
                </a:solidFill>
                <a:latin typeface="ヒラギノ角ゴ Pro W3"/>
              </a:rPr>
              <a:t>用の薬剤</a:t>
            </a:r>
            <a:endParaRPr lang="en-US" altLang="ja-JP" dirty="0">
              <a:solidFill>
                <a:srgbClr val="333333"/>
              </a:solidFill>
              <a:latin typeface="ヒラギノ角ゴ Pro W3"/>
            </a:endParaRPr>
          </a:p>
          <a:p>
            <a:r>
              <a:rPr lang="ja-JP" altLang="en-US" dirty="0">
                <a:solidFill>
                  <a:srgbClr val="333333"/>
                </a:solidFill>
                <a:latin typeface="ヒラギノ角ゴ Pro W3"/>
              </a:rPr>
              <a:t>ガン治療用陽子線加速器など</a:t>
            </a:r>
            <a:endParaRPr lang="ja-JP" altLang="en-US" dirty="0"/>
          </a:p>
        </p:txBody>
      </p:sp>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5948" y="4271115"/>
            <a:ext cx="2857500" cy="2105025"/>
          </a:xfrm>
          <a:prstGeom prst="rect">
            <a:avLst/>
          </a:prstGeom>
        </p:spPr>
      </p:pic>
      <p:sp>
        <p:nvSpPr>
          <p:cNvPr id="15" name="テキスト ボックス 14"/>
          <p:cNvSpPr txBox="1"/>
          <p:nvPr/>
        </p:nvSpPr>
        <p:spPr>
          <a:xfrm>
            <a:off x="1748021" y="3440395"/>
            <a:ext cx="2723823" cy="646331"/>
          </a:xfrm>
          <a:prstGeom prst="rect">
            <a:avLst/>
          </a:prstGeom>
          <a:noFill/>
        </p:spPr>
        <p:txBody>
          <a:bodyPr wrap="none" rtlCol="0">
            <a:spAutoFit/>
          </a:bodyPr>
          <a:lstStyle/>
          <a:p>
            <a:r>
              <a:rPr kumimoji="1" lang="ja-JP" altLang="en-US" dirty="0"/>
              <a:t>宇宙の起源・新粒子探索</a:t>
            </a:r>
            <a:endParaRPr kumimoji="1" lang="en-US" altLang="ja-JP" dirty="0"/>
          </a:p>
          <a:p>
            <a:r>
              <a:rPr lang="ja-JP" altLang="en-US" dirty="0"/>
              <a:t>（</a:t>
            </a:r>
            <a:r>
              <a:rPr lang="ja-JP" altLang="en-US" b="1" dirty="0"/>
              <a:t>素粒子実験</a:t>
            </a:r>
            <a:r>
              <a:rPr lang="ja-JP" altLang="en-US" dirty="0"/>
              <a:t>）</a:t>
            </a:r>
            <a:endParaRPr kumimoji="1" lang="ja-JP" altLang="en-US" dirty="0"/>
          </a:p>
        </p:txBody>
      </p:sp>
      <p:sp>
        <p:nvSpPr>
          <p:cNvPr id="16" name="テキスト ボックス 15"/>
          <p:cNvSpPr txBox="1"/>
          <p:nvPr/>
        </p:nvSpPr>
        <p:spPr>
          <a:xfrm>
            <a:off x="7595948" y="289679"/>
            <a:ext cx="2955238" cy="3139321"/>
          </a:xfrm>
          <a:prstGeom prst="rect">
            <a:avLst/>
          </a:prstGeom>
          <a:solidFill>
            <a:schemeClr val="bg1"/>
          </a:solidFill>
          <a:ln>
            <a:solidFill>
              <a:srgbClr val="FF00FF"/>
            </a:solidFill>
          </a:ln>
        </p:spPr>
        <p:txBody>
          <a:bodyPr wrap="square" rtlCol="0">
            <a:spAutoFit/>
          </a:bodyPr>
          <a:lstStyle/>
          <a:p>
            <a:r>
              <a:rPr lang="ja-JP" altLang="en-US" dirty="0"/>
              <a:t>加速器を使って電子や陽子などの粒子を加速し、</a:t>
            </a:r>
            <a:r>
              <a:rPr lang="ja-JP" altLang="en-US" dirty="0">
                <a:solidFill>
                  <a:srgbClr val="0000FF"/>
                </a:solidFill>
              </a:rPr>
              <a:t>衝突</a:t>
            </a:r>
            <a:r>
              <a:rPr lang="ja-JP" altLang="en-US" dirty="0"/>
              <a:t>。</a:t>
            </a:r>
            <a:endParaRPr lang="en-US" altLang="ja-JP" dirty="0"/>
          </a:p>
          <a:p>
            <a:r>
              <a:rPr lang="en-US" altLang="ja-JP" dirty="0">
                <a:solidFill>
                  <a:srgbClr val="FF0000"/>
                </a:solidFill>
                <a:sym typeface="Wingdings" panose="05000000000000000000" pitchFamily="2" charset="2"/>
              </a:rPr>
              <a:t></a:t>
            </a:r>
            <a:r>
              <a:rPr lang="ja-JP" altLang="en-US" dirty="0">
                <a:solidFill>
                  <a:srgbClr val="FF0000"/>
                </a:solidFill>
                <a:sym typeface="Wingdings" panose="05000000000000000000" pitchFamily="2" charset="2"/>
              </a:rPr>
              <a:t>素粒子実験（新粒子探索）</a:t>
            </a:r>
            <a:endParaRPr lang="en-US" altLang="ja-JP" dirty="0">
              <a:solidFill>
                <a:srgbClr val="FF0000"/>
              </a:solidFill>
            </a:endParaRPr>
          </a:p>
          <a:p>
            <a:endParaRPr lang="en-US" altLang="ja-JP" dirty="0"/>
          </a:p>
          <a:p>
            <a:r>
              <a:rPr lang="ja-JP" altLang="en-US" dirty="0"/>
              <a:t>高エネルギー粒子を用いて生成されるＸ線や</a:t>
            </a:r>
            <a:r>
              <a:rPr lang="ja-JP" altLang="en-US" dirty="0">
                <a:solidFill>
                  <a:srgbClr val="0000FF"/>
                </a:solidFill>
              </a:rPr>
              <a:t>放射光</a:t>
            </a:r>
            <a:r>
              <a:rPr lang="ja-JP" altLang="en-US" dirty="0"/>
              <a:t>で</a:t>
            </a:r>
            <a:r>
              <a:rPr lang="en-US" altLang="ja-JP" dirty="0">
                <a:solidFill>
                  <a:srgbClr val="FF0000"/>
                </a:solidFill>
                <a:sym typeface="Wingdings" panose="05000000000000000000" pitchFamily="2" charset="2"/>
              </a:rPr>
              <a:t></a:t>
            </a:r>
            <a:r>
              <a:rPr lang="ja-JP" altLang="en-US" dirty="0">
                <a:solidFill>
                  <a:srgbClr val="FF0000"/>
                </a:solidFill>
                <a:sym typeface="Wingdings" panose="05000000000000000000" pitchFamily="2" charset="2"/>
              </a:rPr>
              <a:t>新</a:t>
            </a:r>
            <a:r>
              <a:rPr lang="ja-JP" altLang="en-US" dirty="0">
                <a:solidFill>
                  <a:srgbClr val="FF0000"/>
                </a:solidFill>
              </a:rPr>
              <a:t>物質構造解析やたんぱく質、細胞の構造解析。</a:t>
            </a:r>
            <a:endParaRPr lang="en-US" altLang="ja-JP" dirty="0">
              <a:solidFill>
                <a:srgbClr val="FF0000"/>
              </a:solidFill>
            </a:endParaRPr>
          </a:p>
          <a:p>
            <a:endParaRPr kumimoji="1" lang="en-US" altLang="ja-JP" dirty="0"/>
          </a:p>
          <a:p>
            <a:r>
              <a:rPr lang="ja-JP" altLang="en-US" dirty="0"/>
              <a:t>粒子線治療などの</a:t>
            </a:r>
            <a:r>
              <a:rPr lang="ja-JP" altLang="en-US" dirty="0">
                <a:solidFill>
                  <a:srgbClr val="FF0000"/>
                </a:solidFill>
              </a:rPr>
              <a:t>医学応用</a:t>
            </a:r>
            <a:endParaRPr kumimoji="1" lang="en-US" altLang="ja-JP" dirty="0">
              <a:solidFill>
                <a:srgbClr val="FF0000"/>
              </a:solidFill>
            </a:endParaRPr>
          </a:p>
        </p:txBody>
      </p:sp>
      <p:sp>
        <p:nvSpPr>
          <p:cNvPr id="17" name="テキスト ボックス 16"/>
          <p:cNvSpPr txBox="1"/>
          <p:nvPr/>
        </p:nvSpPr>
        <p:spPr>
          <a:xfrm>
            <a:off x="2431883" y="2948033"/>
            <a:ext cx="2031325" cy="369332"/>
          </a:xfrm>
          <a:prstGeom prst="rect">
            <a:avLst/>
          </a:prstGeom>
          <a:solidFill>
            <a:srgbClr val="FFFF00"/>
          </a:solidFill>
        </p:spPr>
        <p:txBody>
          <a:bodyPr wrap="none" rtlCol="0">
            <a:spAutoFit/>
          </a:bodyPr>
          <a:lstStyle/>
          <a:p>
            <a:r>
              <a:rPr kumimoji="1" lang="ja-JP" altLang="en-US" dirty="0">
                <a:solidFill>
                  <a:srgbClr val="FF0000"/>
                </a:solidFill>
              </a:rPr>
              <a:t>加速器の基本構成</a:t>
            </a:r>
          </a:p>
        </p:txBody>
      </p:sp>
      <p:pic>
        <p:nvPicPr>
          <p:cNvPr id="18" name="Picture 12" descr="磁石.tif                                                       00029BCDMacintosh HD                   B191BFFC:"/>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5901" y="3480409"/>
            <a:ext cx="1180844" cy="130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5" descr="偏向電磁石の放射光                                             0003E7BAMacintosh HD                   B191BFF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26922" y="3823564"/>
            <a:ext cx="1215776" cy="93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3"/>
          <p:cNvSpPr txBox="1">
            <a:spLocks noChangeArrowheads="1"/>
          </p:cNvSpPr>
          <p:nvPr/>
        </p:nvSpPr>
        <p:spPr bwMode="auto">
          <a:xfrm>
            <a:off x="6180812" y="338704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solidFill>
                  <a:srgbClr val="FF0000"/>
                </a:solidFill>
              </a:rPr>
              <a:t>放射光</a:t>
            </a:r>
          </a:p>
        </p:txBody>
      </p:sp>
      <p:pic>
        <p:nvPicPr>
          <p:cNvPr id="21" name="図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7987" y="4812145"/>
            <a:ext cx="2267932" cy="1742435"/>
          </a:xfrm>
          <a:prstGeom prst="rect">
            <a:avLst/>
          </a:prstGeom>
        </p:spPr>
      </p:pic>
      <p:sp>
        <p:nvSpPr>
          <p:cNvPr id="26" name="テキスト ボックス 25"/>
          <p:cNvSpPr txBox="1"/>
          <p:nvPr/>
        </p:nvSpPr>
        <p:spPr>
          <a:xfrm>
            <a:off x="4567136" y="4812145"/>
            <a:ext cx="1380447" cy="646331"/>
          </a:xfrm>
          <a:prstGeom prst="rect">
            <a:avLst/>
          </a:prstGeom>
          <a:noFill/>
        </p:spPr>
        <p:txBody>
          <a:bodyPr wrap="square" rtlCol="0">
            <a:spAutoFit/>
          </a:bodyPr>
          <a:lstStyle/>
          <a:p>
            <a:r>
              <a:rPr kumimoji="1" lang="ja-JP" altLang="en-US" dirty="0"/>
              <a:t>たんぱく質の構造解析</a:t>
            </a:r>
          </a:p>
        </p:txBody>
      </p:sp>
      <p:pic>
        <p:nvPicPr>
          <p:cNvPr id="13" name="図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96501" y="576240"/>
            <a:ext cx="5961913" cy="2776548"/>
          </a:xfrm>
          <a:prstGeom prst="rect">
            <a:avLst/>
          </a:prstGeom>
        </p:spPr>
      </p:pic>
      <p:sp>
        <p:nvSpPr>
          <p:cNvPr id="3" name="フッター プレースホルダー 2">
            <a:extLst>
              <a:ext uri="{FF2B5EF4-FFF2-40B4-BE49-F238E27FC236}">
                <a16:creationId xmlns:a16="http://schemas.microsoft.com/office/drawing/2014/main" id="{7CF7A29B-0307-150A-F448-FBAE17A1519C}"/>
              </a:ext>
            </a:extLst>
          </p:cNvPr>
          <p:cNvSpPr>
            <a:spLocks noGrp="1"/>
          </p:cNvSpPr>
          <p:nvPr>
            <p:ph type="ftr" sz="quarter" idx="3"/>
          </p:nvPr>
        </p:nvSpPr>
        <p:spPr>
          <a:xfrm>
            <a:off x="3107326" y="6391402"/>
            <a:ext cx="6880811"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extLst>
      <p:ext uri="{BB962C8B-B14F-4D97-AF65-F5344CB8AC3E}">
        <p14:creationId xmlns:p14="http://schemas.microsoft.com/office/powerpoint/2010/main" val="699473581"/>
      </p:ext>
    </p:extLst>
  </p:cSld>
  <p:clrMapOvr>
    <a:masterClrMapping/>
  </p:clrMapOvr>
  <mc:AlternateContent xmlns:mc="http://schemas.openxmlformats.org/markup-compatibility/2006" xmlns:p14="http://schemas.microsoft.com/office/powerpoint/2010/main">
    <mc:Choice Requires="p14">
      <p:transition spd="slow" p14:dur="2000" advTm="155435"/>
    </mc:Choice>
    <mc:Fallback xmlns="">
      <p:transition spd="slow" advTm="15543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FC348A-0AF1-6D37-3251-29D15416BC84}"/>
              </a:ext>
            </a:extLst>
          </p:cNvPr>
          <p:cNvSpPr>
            <a:spLocks noGrp="1"/>
          </p:cNvSpPr>
          <p:nvPr>
            <p:ph type="title"/>
          </p:nvPr>
        </p:nvSpPr>
        <p:spPr/>
        <p:txBody>
          <a:bodyPr/>
          <a:lstStyle/>
          <a:p>
            <a:r>
              <a:rPr kumimoji="1" lang="ja-JP" altLang="en-US" dirty="0"/>
              <a:t>ビームの加速</a:t>
            </a:r>
          </a:p>
        </p:txBody>
      </p:sp>
      <p:sp>
        <p:nvSpPr>
          <p:cNvPr id="4" name="フッター プレースホルダー 3">
            <a:extLst>
              <a:ext uri="{FF2B5EF4-FFF2-40B4-BE49-F238E27FC236}">
                <a16:creationId xmlns:a16="http://schemas.microsoft.com/office/drawing/2014/main" id="{21838A08-2D83-2159-F366-4EAEE1D04513}"/>
              </a:ext>
            </a:extLst>
          </p:cNvPr>
          <p:cNvSpPr>
            <a:spLocks noGrp="1"/>
          </p:cNvSpPr>
          <p:nvPr>
            <p:ph type="ftr" sz="quarter" idx="3"/>
          </p:nvPr>
        </p:nvSpPr>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
        <p:nvSpPr>
          <p:cNvPr id="5" name="スライド番号プレースホルダー 4">
            <a:extLst>
              <a:ext uri="{FF2B5EF4-FFF2-40B4-BE49-F238E27FC236}">
                <a16:creationId xmlns:a16="http://schemas.microsoft.com/office/drawing/2014/main" id="{FD199243-2391-77A5-68D2-921507F580D0}"/>
              </a:ext>
            </a:extLst>
          </p:cNvPr>
          <p:cNvSpPr>
            <a:spLocks noGrp="1"/>
          </p:cNvSpPr>
          <p:nvPr>
            <p:ph type="sldNum" sz="quarter" idx="4"/>
          </p:nvPr>
        </p:nvSpPr>
        <p:spPr/>
        <p:txBody>
          <a:bodyPr/>
          <a:lstStyle/>
          <a:p>
            <a:pPr algn="r"/>
            <a:fld id="{48F63A3B-78C7-47BE-AE5E-E10140E04643}" type="slidenum">
              <a:rPr lang="en-US" smtClean="0"/>
              <a:pPr algn="r"/>
              <a:t>6</a:t>
            </a:fld>
            <a:endParaRPr lang="en-US" dirty="0"/>
          </a:p>
        </p:txBody>
      </p:sp>
      <p:grpSp>
        <p:nvGrpSpPr>
          <p:cNvPr id="7" name="グループ化 6">
            <a:extLst>
              <a:ext uri="{FF2B5EF4-FFF2-40B4-BE49-F238E27FC236}">
                <a16:creationId xmlns:a16="http://schemas.microsoft.com/office/drawing/2014/main" id="{0E16B735-111D-FEFA-0563-C3E733B1F360}"/>
              </a:ext>
            </a:extLst>
          </p:cNvPr>
          <p:cNvGrpSpPr/>
          <p:nvPr/>
        </p:nvGrpSpPr>
        <p:grpSpPr>
          <a:xfrm>
            <a:off x="1555669" y="1177983"/>
            <a:ext cx="9215250" cy="4854682"/>
            <a:chOff x="1308024" y="2417748"/>
            <a:chExt cx="9791776" cy="4149041"/>
          </a:xfrm>
        </p:grpSpPr>
        <p:pic>
          <p:nvPicPr>
            <p:cNvPr id="8" name="SW-TW 01">
              <a:hlinkClick r:id="" action="ppaction://media"/>
              <a:extLst>
                <a:ext uri="{FF2B5EF4-FFF2-40B4-BE49-F238E27FC236}">
                  <a16:creationId xmlns:a16="http://schemas.microsoft.com/office/drawing/2014/main" id="{737D665B-802C-D4EA-4727-27A42170525E}"/>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37" t="5091" r="4505" b="4423"/>
            <a:stretch/>
          </p:blipFill>
          <p:spPr>
            <a:xfrm>
              <a:off x="1308024" y="2417748"/>
              <a:ext cx="9779075" cy="4119472"/>
            </a:xfrm>
            <a:prstGeom prst="rect">
              <a:avLst/>
            </a:prstGeom>
          </p:spPr>
        </p:pic>
        <p:sp>
          <p:nvSpPr>
            <p:cNvPr id="6" name="正方形/長方形 5">
              <a:extLst>
                <a:ext uri="{FF2B5EF4-FFF2-40B4-BE49-F238E27FC236}">
                  <a16:creationId xmlns:a16="http://schemas.microsoft.com/office/drawing/2014/main" id="{800F0DDC-A62A-4827-327F-140FE87EB8E8}"/>
                </a:ext>
              </a:extLst>
            </p:cNvPr>
            <p:cNvSpPr/>
            <p:nvPr/>
          </p:nvSpPr>
          <p:spPr>
            <a:xfrm>
              <a:off x="1346200" y="4584700"/>
              <a:ext cx="9753600" cy="19820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174320131"/>
      </p:ext>
    </p:extLst>
  </p:cSld>
  <p:clrMapOvr>
    <a:masterClrMapping/>
  </p:clrMapOvr>
  <p:timing>
    <p:tnLst>
      <p:par>
        <p:cTn id="1" dur="indefinite" restart="never" nodeType="tmRoot">
          <p:childTnLst>
            <p:video>
              <p:cMediaNode vol="80000">
                <p:cTn id="2" repeatCount="indefinite" fill="hold" display="0">
                  <p:stCondLst>
                    <p:cond delay="indefinite"/>
                  </p:stCondLst>
                </p:cTn>
                <p:tgtEl>
                  <p:spTgt spid="8"/>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169" y="1886288"/>
            <a:ext cx="3265562" cy="3006390"/>
          </a:xfrm>
          <a:prstGeom prst="rect">
            <a:avLst/>
          </a:prstGeom>
        </p:spPr>
      </p:pic>
      <p:sp>
        <p:nvSpPr>
          <p:cNvPr id="2" name="タイトル 1"/>
          <p:cNvSpPr>
            <a:spLocks noGrp="1"/>
          </p:cNvSpPr>
          <p:nvPr>
            <p:ph type="ctrTitle"/>
          </p:nvPr>
        </p:nvSpPr>
        <p:spPr>
          <a:xfrm>
            <a:off x="1524000" y="-23901"/>
            <a:ext cx="9144000" cy="779210"/>
          </a:xfrm>
          <a:solidFill>
            <a:srgbClr val="92D050"/>
          </a:solidFill>
        </p:spPr>
        <p:txBody>
          <a:bodyPr anchor="ctr">
            <a:normAutofit/>
          </a:bodyPr>
          <a:lstStyle/>
          <a:p>
            <a:r>
              <a:rPr lang="en-US" altLang="ja-JP" sz="4000" dirty="0">
                <a:latin typeface="ＭＳ Ｐゴシック" panose="020B0600070205080204" pitchFamily="50" charset="-128"/>
                <a:ea typeface="ＭＳ Ｐゴシック" panose="020B0600070205080204" pitchFamily="50" charset="-128"/>
                <a:cs typeface="Times New Roman" panose="02020603050405020304" pitchFamily="18" charset="0"/>
              </a:rPr>
              <a:t>KEK-</a:t>
            </a:r>
            <a:r>
              <a:rPr lang="ja-JP" altLang="en-US" sz="4000" dirty="0">
                <a:latin typeface="ＭＳ Ｐゴシック" panose="020B0600070205080204" pitchFamily="50" charset="-128"/>
                <a:ea typeface="ＭＳ Ｐゴシック" panose="020B0600070205080204" pitchFamily="50" charset="-128"/>
                <a:cs typeface="Times New Roman" panose="02020603050405020304" pitchFamily="18" charset="0"/>
              </a:rPr>
              <a:t>高エネルギー加速器研究機構</a:t>
            </a:r>
            <a:r>
              <a:rPr lang="en-US" altLang="ja-JP" sz="4000" dirty="0">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40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61651" y="2274910"/>
            <a:ext cx="3978076" cy="2653377"/>
          </a:xfrm>
          <a:prstGeom prst="rect">
            <a:avLst/>
          </a:prstGeom>
          <a:ln w="28575">
            <a:solidFill>
              <a:srgbClr val="0000CC"/>
            </a:solidFill>
          </a:ln>
        </p:spPr>
      </p:pic>
      <p:pic>
        <p:nvPicPr>
          <p:cNvPr id="11" name="図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1578" y="2924590"/>
            <a:ext cx="3736422" cy="2802317"/>
          </a:xfrm>
          <a:prstGeom prst="rect">
            <a:avLst/>
          </a:prstGeom>
          <a:ln w="28575">
            <a:solidFill>
              <a:srgbClr val="C00000"/>
            </a:solidFill>
          </a:ln>
        </p:spPr>
      </p:pic>
      <p:cxnSp>
        <p:nvCxnSpPr>
          <p:cNvPr id="15" name="直線矢印コネクタ 14"/>
          <p:cNvCxnSpPr>
            <a:stCxn id="9" idx="0"/>
          </p:cNvCxnSpPr>
          <p:nvPr/>
        </p:nvCxnSpPr>
        <p:spPr>
          <a:xfrm flipV="1">
            <a:off x="4177379" y="3282399"/>
            <a:ext cx="1203005" cy="319201"/>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cxnSpLocks/>
            <a:stCxn id="11" idx="0"/>
          </p:cNvCxnSpPr>
          <p:nvPr/>
        </p:nvCxnSpPr>
        <p:spPr>
          <a:xfrm flipH="1" flipV="1">
            <a:off x="6751984" y="2224871"/>
            <a:ext cx="2047807" cy="69971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180121" y="1653666"/>
            <a:ext cx="1341137" cy="300082"/>
          </a:xfrm>
          <a:prstGeom prst="rect">
            <a:avLst/>
          </a:prstGeom>
          <a:solidFill>
            <a:schemeClr val="bg1"/>
          </a:solidFill>
          <a:ln w="19050">
            <a:solidFill>
              <a:srgbClr val="0000CC"/>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Tsukuba campus</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sp>
        <p:nvSpPr>
          <p:cNvPr id="22" name="テキスト ボックス 21"/>
          <p:cNvSpPr txBox="1"/>
          <p:nvPr/>
        </p:nvSpPr>
        <p:spPr>
          <a:xfrm>
            <a:off x="9467259" y="2552002"/>
            <a:ext cx="1148776" cy="300082"/>
          </a:xfrm>
          <a:prstGeom prst="rect">
            <a:avLst/>
          </a:prstGeom>
          <a:solidFill>
            <a:schemeClr val="bg1"/>
          </a:solidFill>
          <a:ln w="19050">
            <a:solidFill>
              <a:srgbClr val="C00000"/>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Tokai campus</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a:off x="4777661" y="5121597"/>
            <a:ext cx="624595" cy="300082"/>
          </a:xfrm>
          <a:prstGeom prst="rect">
            <a:avLst/>
          </a:prstGeom>
          <a:solidFill>
            <a:schemeClr val="bg1"/>
          </a:solidFill>
          <a:ln w="19050">
            <a:solidFill>
              <a:srgbClr val="FF0000"/>
            </a:solidFill>
          </a:ln>
        </p:spPr>
        <p:txBody>
          <a:bodyPr wrap="none" rtlCol="0">
            <a:spAutoFit/>
          </a:bodyPr>
          <a:lstStyle/>
          <a:p>
            <a:pPr algn="ctr" defTabSz="685800"/>
            <a:r>
              <a:rPr lang="en-US" altLang="ja-JP" sz="1350" dirty="0">
                <a:solidFill>
                  <a:prstClr val="black"/>
                </a:solidFill>
                <a:latin typeface="Times New Roman" panose="02020603050405020304" pitchFamily="18" charset="0"/>
                <a:cs typeface="Times New Roman" panose="02020603050405020304" pitchFamily="18" charset="0"/>
              </a:rPr>
              <a:t>Tokyo</a:t>
            </a:r>
            <a:endParaRPr lang="ja-JP" altLang="en-US" sz="1350" dirty="0">
              <a:solidFill>
                <a:prstClr val="black"/>
              </a:solidFill>
              <a:latin typeface="Times New Roman" panose="02020603050405020304" pitchFamily="18" charset="0"/>
              <a:cs typeface="Times New Roman" panose="02020603050405020304" pitchFamily="18" charset="0"/>
            </a:endParaRPr>
          </a:p>
        </p:txBody>
      </p:sp>
      <p:cxnSp>
        <p:nvCxnSpPr>
          <p:cNvPr id="24" name="直線矢印コネクタ 23"/>
          <p:cNvCxnSpPr>
            <a:cxnSpLocks/>
            <a:stCxn id="23" idx="0"/>
          </p:cNvCxnSpPr>
          <p:nvPr/>
        </p:nvCxnSpPr>
        <p:spPr>
          <a:xfrm flipH="1" flipV="1">
            <a:off x="4651408" y="4485033"/>
            <a:ext cx="438551" cy="6365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1929492" y="4853010"/>
            <a:ext cx="489238"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err="1">
                <a:solidFill>
                  <a:prstClr val="black"/>
                </a:solidFill>
                <a:latin typeface="Times New Roman" panose="02020603050405020304" pitchFamily="18" charset="0"/>
                <a:cs typeface="Times New Roman" panose="02020603050405020304" pitchFamily="18" charset="0"/>
              </a:rPr>
              <a:t>Linac</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8" name="テキスト ボックス 27"/>
          <p:cNvSpPr txBox="1"/>
          <p:nvPr/>
        </p:nvSpPr>
        <p:spPr>
          <a:xfrm>
            <a:off x="2669997" y="2403002"/>
            <a:ext cx="910827"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Super-KEKB</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9" name="テキスト ボックス 28"/>
          <p:cNvSpPr txBox="1"/>
          <p:nvPr/>
        </p:nvSpPr>
        <p:spPr>
          <a:xfrm>
            <a:off x="1723170" y="3784553"/>
            <a:ext cx="335349"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PF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0" name="テキスト ボックス 29"/>
          <p:cNvSpPr txBox="1"/>
          <p:nvPr/>
        </p:nvSpPr>
        <p:spPr>
          <a:xfrm>
            <a:off x="1792603" y="2985429"/>
            <a:ext cx="567784"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PF-AR</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1" name="テキスト ボックス 30"/>
          <p:cNvSpPr txBox="1"/>
          <p:nvPr/>
        </p:nvSpPr>
        <p:spPr>
          <a:xfrm>
            <a:off x="2442684" y="2933722"/>
            <a:ext cx="439544"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ATF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32" name="テキスト ボックス 31"/>
          <p:cNvSpPr txBox="1"/>
          <p:nvPr/>
        </p:nvSpPr>
        <p:spPr>
          <a:xfrm>
            <a:off x="2932622" y="2808509"/>
            <a:ext cx="417102"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STF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0" name="テキスト ボックス 19"/>
          <p:cNvSpPr txBox="1"/>
          <p:nvPr/>
        </p:nvSpPr>
        <p:spPr>
          <a:xfrm>
            <a:off x="3083571" y="3657595"/>
            <a:ext cx="497252"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err="1">
                <a:solidFill>
                  <a:prstClr val="black"/>
                </a:solidFill>
                <a:latin typeface="Times New Roman" panose="02020603050405020304" pitchFamily="18" charset="0"/>
                <a:cs typeface="Times New Roman" panose="02020603050405020304" pitchFamily="18" charset="0"/>
              </a:rPr>
              <a:t>cERL</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25" name="テキスト ボックス 24"/>
          <p:cNvSpPr txBox="1"/>
          <p:nvPr/>
        </p:nvSpPr>
        <p:spPr>
          <a:xfrm>
            <a:off x="3126657" y="3945656"/>
            <a:ext cx="425116" cy="253916"/>
          </a:xfrm>
          <a:prstGeom prst="rect">
            <a:avLst/>
          </a:prstGeom>
          <a:solidFill>
            <a:schemeClr val="bg1"/>
          </a:solidFill>
          <a:ln w="19050">
            <a:solidFill>
              <a:schemeClr val="accent4"/>
            </a:solidFill>
          </a:ln>
        </p:spPr>
        <p:txBody>
          <a:bodyPr wrap="none" rtlCol="0">
            <a:spAutoFit/>
          </a:bodyPr>
          <a:lstStyle/>
          <a:p>
            <a:pPr algn="ctr" defTabSz="685800"/>
            <a:r>
              <a:rPr lang="en-US" altLang="ja-JP" sz="1050" dirty="0">
                <a:solidFill>
                  <a:prstClr val="black"/>
                </a:solidFill>
                <a:latin typeface="Times New Roman" panose="02020603050405020304" pitchFamily="18" charset="0"/>
                <a:cs typeface="Times New Roman" panose="02020603050405020304" pitchFamily="18" charset="0"/>
              </a:rPr>
              <a:t>CFF</a:t>
            </a:r>
            <a:endParaRPr lang="ja-JP" altLang="en-US" sz="1050" dirty="0">
              <a:solidFill>
                <a:prstClr val="black"/>
              </a:solidFill>
              <a:latin typeface="Times New Roman" panose="02020603050405020304" pitchFamily="18" charset="0"/>
              <a:cs typeface="Times New Roman" panose="02020603050405020304" pitchFamily="18" charset="0"/>
            </a:endParaRPr>
          </a:p>
        </p:txBody>
      </p:sp>
      <p:sp>
        <p:nvSpPr>
          <p:cNvPr id="7" name="テキスト ボックス 5">
            <a:extLst>
              <a:ext uri="{FF2B5EF4-FFF2-40B4-BE49-F238E27FC236}">
                <a16:creationId xmlns:a16="http://schemas.microsoft.com/office/drawing/2014/main" id="{0D2C3AD1-467C-9911-15CA-35876A6E0D92}"/>
              </a:ext>
            </a:extLst>
          </p:cNvPr>
          <p:cNvSpPr txBox="1">
            <a:spLocks noChangeArrowheads="1"/>
          </p:cNvSpPr>
          <p:nvPr/>
        </p:nvSpPr>
        <p:spPr bwMode="auto">
          <a:xfrm>
            <a:off x="884893" y="5935182"/>
            <a:ext cx="5416868" cy="461665"/>
          </a:xfrm>
          <a:prstGeom prst="rect">
            <a:avLst/>
          </a:prstGeom>
          <a:solidFill>
            <a:srgbClr val="FFFF00"/>
          </a:solidFill>
          <a:ln w="25400">
            <a:solidFill>
              <a:srgbClr val="FFFF00"/>
            </a:solidFill>
            <a:miter lim="800000"/>
            <a:headEnd/>
            <a:tailEnd/>
          </a:ln>
        </p:spPr>
        <p:txBody>
          <a:bodyPr wrap="none">
            <a:prstTxWarp prst="textNoShape">
              <a:avLst/>
            </a:prstTxWarp>
            <a:spAutoFit/>
          </a:bodyPr>
          <a:lstStyle/>
          <a:p>
            <a:r>
              <a:rPr lang="ja-JP" altLang="en-US" sz="2400" b="1" dirty="0">
                <a:ln w="3175">
                  <a:solidFill>
                    <a:prstClr val="white"/>
                  </a:solidFill>
                </a:ln>
                <a:solidFill>
                  <a:srgbClr val="0070C0"/>
                </a:solidFill>
                <a:latin typeface="+mn-ea"/>
                <a:cs typeface="HG教科書体" pitchFamily="17" charset="-128"/>
              </a:rPr>
              <a:t>東京ディズニーリゾートと同じ大きさ</a:t>
            </a:r>
          </a:p>
        </p:txBody>
      </p:sp>
    </p:spTree>
    <p:extLst>
      <p:ext uri="{BB962C8B-B14F-4D97-AF65-F5344CB8AC3E}">
        <p14:creationId xmlns:p14="http://schemas.microsoft.com/office/powerpoint/2010/main" val="1425726519"/>
      </p:ext>
    </p:extLst>
  </p:cSld>
  <p:clrMapOvr>
    <a:masterClrMapping/>
  </p:clrMapOvr>
  <mc:AlternateContent xmlns:mc="http://schemas.openxmlformats.org/markup-compatibility/2006" xmlns:p14="http://schemas.microsoft.com/office/powerpoint/2010/main">
    <mc:Choice Requires="p14">
      <p:transition p14:dur="10" advTm="211421"/>
    </mc:Choice>
    <mc:Fallback xmlns="">
      <p:transition advTm="21142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図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8625" y="4021139"/>
            <a:ext cx="4432300"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図 2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0375" y="338138"/>
            <a:ext cx="2408238"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タイトル 1"/>
          <p:cNvSpPr>
            <a:spLocks noGrp="1"/>
          </p:cNvSpPr>
          <p:nvPr>
            <p:ph type="title"/>
          </p:nvPr>
        </p:nvSpPr>
        <p:spPr>
          <a:xfrm>
            <a:off x="3984625" y="-63500"/>
            <a:ext cx="4241800" cy="454025"/>
          </a:xfrm>
        </p:spPr>
        <p:txBody>
          <a:bodyPr/>
          <a:lstStyle/>
          <a:p>
            <a:r>
              <a:rPr lang="ja-JP" altLang="en-US" sz="2400" dirty="0"/>
              <a:t>高エネルギー加速器</a:t>
            </a:r>
            <a:r>
              <a:rPr lang="en-US" altLang="ja-JP" sz="2400" dirty="0"/>
              <a:t>(Collider)</a:t>
            </a:r>
            <a:endParaRPr lang="ja-JP" altLang="en-US" sz="2400" dirty="0"/>
          </a:p>
        </p:txBody>
      </p:sp>
      <p:sp>
        <p:nvSpPr>
          <p:cNvPr id="5125" name="スライド番号プレースホルダー 4"/>
          <p:cNvSpPr>
            <a:spLocks noGrp="1"/>
          </p:cNvSpPr>
          <p:nvPr>
            <p:ph type="sldNum" sz="quarter" idx="12"/>
          </p:nvPr>
        </p:nvSpPr>
        <p:spPr bwMode="auto">
          <a:xfrm>
            <a:off x="9647238" y="6258324"/>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ja-JP"/>
            </a:defPPr>
            <a:lvl1pPr algn="r" rtl="0" eaLnBrk="1" fontAlgn="base" hangingPunct="1">
              <a:spcBef>
                <a:spcPct val="0"/>
              </a:spcBef>
              <a:spcAft>
                <a:spcPct val="0"/>
              </a:spcAft>
              <a:defRPr kumimoji="1" sz="14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defRPr/>
            </a:pPr>
            <a:fld id="{EAE4F173-2DA2-441F-A63E-C88858557A3C}" type="slidenum">
              <a:rPr lang="en-US" altLang="ja-JP" smtClean="0"/>
              <a:pPr>
                <a:spcBef>
                  <a:spcPct val="0"/>
                </a:spcBef>
                <a:buFontTx/>
                <a:buNone/>
                <a:defRPr/>
              </a:pPr>
              <a:t>8</a:t>
            </a:fld>
            <a:endParaRPr lang="en-US" altLang="ja-JP" sz="1400" dirty="0"/>
          </a:p>
        </p:txBody>
      </p:sp>
      <p:pic>
        <p:nvPicPr>
          <p:cNvPr id="5126" name="コンテンツ プレースホルダー 12"/>
          <p:cNvPicPr>
            <a:picLocks noGrp="1" noChangeAspect="1"/>
          </p:cNvPicPr>
          <p:nvPr>
            <p:ph idx="1"/>
          </p:nvPr>
        </p:nvPicPr>
        <p:blipFill>
          <a:blip r:embed="rId5" cstate="print">
            <a:extLst>
              <a:ext uri="{28A0092B-C50C-407E-A947-70E740481C1C}">
                <a14:useLocalDpi xmlns:a14="http://schemas.microsoft.com/office/drawing/2010/main" val="0"/>
              </a:ext>
            </a:extLst>
          </a:blip>
          <a:srcRect/>
          <a:stretch>
            <a:fillRect/>
          </a:stretch>
        </p:blipFill>
        <p:spPr>
          <a:xfrm>
            <a:off x="1717676" y="1447800"/>
            <a:ext cx="3948113" cy="2660650"/>
          </a:xfrm>
        </p:spPr>
      </p:pic>
      <p:sp>
        <p:nvSpPr>
          <p:cNvPr id="5127" name="テキスト ボックス 6"/>
          <p:cNvSpPr txBox="1">
            <a:spLocks noChangeArrowheads="1"/>
          </p:cNvSpPr>
          <p:nvPr/>
        </p:nvSpPr>
        <p:spPr bwMode="auto">
          <a:xfrm>
            <a:off x="5868989" y="1446213"/>
            <a:ext cx="4719637" cy="1477962"/>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ノーベル物理学賞：　</a:t>
            </a:r>
            <a:endParaRPr lang="en-US" altLang="ja-JP" sz="1800"/>
          </a:p>
          <a:p>
            <a:pPr>
              <a:spcBef>
                <a:spcPct val="0"/>
              </a:spcBef>
              <a:buFontTx/>
              <a:buNone/>
            </a:pPr>
            <a:r>
              <a:rPr lang="en-US" altLang="ja-JP" sz="1800"/>
              <a:t>2008</a:t>
            </a:r>
            <a:r>
              <a:rPr lang="ja-JP" altLang="en-US" sz="1800"/>
              <a:t>年：小林益川理論の証明</a:t>
            </a:r>
            <a:endParaRPr lang="en-US" altLang="ja-JP" sz="1800"/>
          </a:p>
          <a:p>
            <a:pPr>
              <a:spcBef>
                <a:spcPct val="0"/>
              </a:spcBef>
              <a:buFontTx/>
              <a:buNone/>
            </a:pPr>
            <a:r>
              <a:rPr lang="ja-JP" altLang="en-US" sz="1800"/>
              <a:t>　　　　　　クォークが３世代以上。</a:t>
            </a:r>
            <a:endParaRPr lang="en-US" altLang="ja-JP" sz="1800"/>
          </a:p>
          <a:p>
            <a:pPr>
              <a:spcBef>
                <a:spcPct val="0"/>
              </a:spcBef>
              <a:buFontTx/>
              <a:buNone/>
            </a:pPr>
            <a:r>
              <a:rPr lang="en-US" altLang="ja-JP" sz="1800"/>
              <a:t>             </a:t>
            </a:r>
            <a:r>
              <a:rPr lang="ja-JP" altLang="en-US" sz="1800"/>
              <a:t>（</a:t>
            </a:r>
            <a:r>
              <a:rPr lang="en-US" altLang="ja-JP" sz="1800">
                <a:solidFill>
                  <a:srgbClr val="00B050"/>
                </a:solidFill>
              </a:rPr>
              <a:t>KEKB</a:t>
            </a:r>
            <a:r>
              <a:rPr lang="ja-JP" altLang="en-US" sz="1800">
                <a:solidFill>
                  <a:srgbClr val="00B050"/>
                </a:solidFill>
              </a:rPr>
              <a:t>加速器</a:t>
            </a:r>
            <a:r>
              <a:rPr lang="ja-JP" altLang="en-US" sz="1800"/>
              <a:t>が実験で証明</a:t>
            </a:r>
            <a:r>
              <a:rPr lang="en-US" altLang="ja-JP" sz="1800"/>
              <a:t>)</a:t>
            </a:r>
          </a:p>
          <a:p>
            <a:pPr>
              <a:spcBef>
                <a:spcPct val="0"/>
              </a:spcBef>
              <a:buFontTx/>
              <a:buNone/>
            </a:pPr>
            <a:r>
              <a:rPr lang="en-US" altLang="ja-JP" sz="1800"/>
              <a:t>2013</a:t>
            </a:r>
            <a:r>
              <a:rPr lang="ja-JP" altLang="en-US" sz="1800"/>
              <a:t>年：</a:t>
            </a:r>
            <a:r>
              <a:rPr lang="en-US" altLang="ja-JP" sz="1800">
                <a:solidFill>
                  <a:srgbClr val="CC00FF"/>
                </a:solidFill>
              </a:rPr>
              <a:t>LHC</a:t>
            </a:r>
            <a:r>
              <a:rPr lang="ja-JP" altLang="en-US" sz="1800">
                <a:solidFill>
                  <a:srgbClr val="CC00FF"/>
                </a:solidFill>
              </a:rPr>
              <a:t>加速器</a:t>
            </a:r>
            <a:r>
              <a:rPr lang="ja-JP" altLang="en-US" sz="1800"/>
              <a:t>で</a:t>
            </a:r>
            <a:r>
              <a:rPr lang="en-US" altLang="ja-JP" sz="1800"/>
              <a:t>Higgs</a:t>
            </a:r>
            <a:r>
              <a:rPr lang="ja-JP" altLang="en-US" sz="1800"/>
              <a:t>粒子発見。</a:t>
            </a:r>
          </a:p>
        </p:txBody>
      </p:sp>
      <p:sp>
        <p:nvSpPr>
          <p:cNvPr id="10" name="円/楕円 9"/>
          <p:cNvSpPr/>
          <p:nvPr/>
        </p:nvSpPr>
        <p:spPr>
          <a:xfrm>
            <a:off x="4391026" y="1704976"/>
            <a:ext cx="728663" cy="549275"/>
          </a:xfrm>
          <a:prstGeom prst="ellipse">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29" name="テキスト ボックス 18"/>
          <p:cNvSpPr txBox="1">
            <a:spLocks noChangeArrowheads="1"/>
          </p:cNvSpPr>
          <p:nvPr/>
        </p:nvSpPr>
        <p:spPr bwMode="auto">
          <a:xfrm>
            <a:off x="2058989" y="1685925"/>
            <a:ext cx="1825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b="1"/>
              <a:t>陽子衝突型加速器</a:t>
            </a:r>
          </a:p>
        </p:txBody>
      </p:sp>
      <p:sp>
        <p:nvSpPr>
          <p:cNvPr id="5130" name="テキスト ボックス 23"/>
          <p:cNvSpPr txBox="1">
            <a:spLocks noChangeArrowheads="1"/>
          </p:cNvSpPr>
          <p:nvPr/>
        </p:nvSpPr>
        <p:spPr bwMode="auto">
          <a:xfrm>
            <a:off x="1981200" y="4391026"/>
            <a:ext cx="24590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b="1"/>
              <a:t>電子陽電子衝突型加速器</a:t>
            </a:r>
          </a:p>
        </p:txBody>
      </p:sp>
      <p:sp>
        <p:nvSpPr>
          <p:cNvPr id="5131" name="テキスト ボックス 20"/>
          <p:cNvSpPr txBox="1">
            <a:spLocks noChangeArrowheads="1"/>
          </p:cNvSpPr>
          <p:nvPr/>
        </p:nvSpPr>
        <p:spPr bwMode="auto">
          <a:xfrm rot="-5400000">
            <a:off x="827088" y="3465513"/>
            <a:ext cx="1743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a:solidFill>
                  <a:srgbClr val="FF00FF"/>
                </a:solidFill>
              </a:rPr>
              <a:t>衝突エネルギー</a:t>
            </a:r>
          </a:p>
        </p:txBody>
      </p:sp>
      <p:pic>
        <p:nvPicPr>
          <p:cNvPr id="5133" name="図 2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265864" y="2997200"/>
            <a:ext cx="418782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29"/>
          <p:cNvSpPr txBox="1">
            <a:spLocks noChangeArrowheads="1"/>
          </p:cNvSpPr>
          <p:nvPr/>
        </p:nvSpPr>
        <p:spPr bwMode="auto">
          <a:xfrm>
            <a:off x="3994151" y="423864"/>
            <a:ext cx="225266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電子陽電子などを高エネルギーで新粒子の探索生成を行う。</a:t>
            </a:r>
          </a:p>
        </p:txBody>
      </p:sp>
      <p:sp>
        <p:nvSpPr>
          <p:cNvPr id="5134" name="テキスト ボックス 30"/>
          <p:cNvSpPr txBox="1">
            <a:spLocks noChangeArrowheads="1"/>
          </p:cNvSpPr>
          <p:nvPr/>
        </p:nvSpPr>
        <p:spPr bwMode="auto">
          <a:xfrm>
            <a:off x="1958975" y="1114426"/>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400"/>
              <a:t>新粒子？</a:t>
            </a:r>
          </a:p>
        </p:txBody>
      </p:sp>
      <p:sp>
        <p:nvSpPr>
          <p:cNvPr id="6145" name="右矢印 6144"/>
          <p:cNvSpPr/>
          <p:nvPr/>
        </p:nvSpPr>
        <p:spPr>
          <a:xfrm>
            <a:off x="6321425" y="762001"/>
            <a:ext cx="431800" cy="3095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36" name="テキスト ボックス 6149"/>
          <p:cNvSpPr txBox="1">
            <a:spLocks noChangeArrowheads="1"/>
          </p:cNvSpPr>
          <p:nvPr/>
        </p:nvSpPr>
        <p:spPr bwMode="auto">
          <a:xfrm>
            <a:off x="6965950" y="706438"/>
            <a:ext cx="3487738" cy="646112"/>
          </a:xfrm>
          <a:prstGeom prst="rect">
            <a:avLst/>
          </a:prstGeom>
          <a:solidFill>
            <a:schemeClr val="bg1"/>
          </a:solidFill>
          <a:ln w="9525">
            <a:solidFill>
              <a:srgbClr val="FF0000"/>
            </a:solidFill>
            <a:miter lim="800000"/>
            <a:headEnd/>
            <a:tailEnd/>
          </a:ln>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b="1" u="sng" dirty="0">
                <a:solidFill>
                  <a:srgbClr val="FF0000"/>
                </a:solidFill>
              </a:rPr>
              <a:t>より高エネルギー（高加速勾配）</a:t>
            </a:r>
            <a:r>
              <a:rPr lang="ja-JP" altLang="en-US" sz="1800" dirty="0"/>
              <a:t>で</a:t>
            </a:r>
            <a:endParaRPr lang="en-US" altLang="ja-JP" sz="1800" dirty="0"/>
          </a:p>
          <a:p>
            <a:pPr>
              <a:spcBef>
                <a:spcPct val="0"/>
              </a:spcBef>
              <a:buFontTx/>
              <a:buNone/>
            </a:pPr>
            <a:r>
              <a:rPr lang="ja-JP" altLang="en-US" sz="1800" b="1" u="sng" dirty="0">
                <a:solidFill>
                  <a:srgbClr val="0000FF"/>
                </a:solidFill>
              </a:rPr>
              <a:t>より大電流ビーム</a:t>
            </a:r>
            <a:r>
              <a:rPr lang="ja-JP" altLang="en-US" sz="1800" dirty="0"/>
              <a:t>の加速が重要</a:t>
            </a:r>
          </a:p>
        </p:txBody>
      </p:sp>
      <p:cxnSp>
        <p:nvCxnSpPr>
          <p:cNvPr id="6152" name="直線コネクタ 6151"/>
          <p:cNvCxnSpPr/>
          <p:nvPr/>
        </p:nvCxnSpPr>
        <p:spPr>
          <a:xfrm flipV="1">
            <a:off x="1698626" y="1385889"/>
            <a:ext cx="8969375" cy="285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5139" name="図 615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67626" y="4814889"/>
            <a:ext cx="2786063"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155" name="直線矢印コネクタ 6154"/>
          <p:cNvCxnSpPr>
            <a:stCxn id="10" idx="5"/>
          </p:cNvCxnSpPr>
          <p:nvPr/>
        </p:nvCxnSpPr>
        <p:spPr>
          <a:xfrm>
            <a:off x="5013325" y="2173288"/>
            <a:ext cx="1233488" cy="1255712"/>
          </a:xfrm>
          <a:prstGeom prst="straightConnector1">
            <a:avLst/>
          </a:prstGeom>
          <a:ln>
            <a:solidFill>
              <a:srgbClr val="CC00FF"/>
            </a:solidFill>
            <a:tailEnd type="triangle"/>
          </a:ln>
        </p:spPr>
        <p:style>
          <a:lnRef idx="1">
            <a:schemeClr val="accent1"/>
          </a:lnRef>
          <a:fillRef idx="0">
            <a:schemeClr val="accent1"/>
          </a:fillRef>
          <a:effectRef idx="0">
            <a:schemeClr val="accent1"/>
          </a:effectRef>
          <a:fontRef idx="minor">
            <a:schemeClr val="tx1"/>
          </a:fontRef>
        </p:style>
      </p:cxnSp>
      <p:sp>
        <p:nvSpPr>
          <p:cNvPr id="6156" name="右矢印 6155"/>
          <p:cNvSpPr/>
          <p:nvPr/>
        </p:nvSpPr>
        <p:spPr>
          <a:xfrm rot="19378888">
            <a:off x="2908300" y="5943601"/>
            <a:ext cx="755650" cy="3095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5" name="右矢印 44"/>
          <p:cNvSpPr/>
          <p:nvPr/>
        </p:nvSpPr>
        <p:spPr>
          <a:xfrm rot="19378888">
            <a:off x="3132138" y="3332163"/>
            <a:ext cx="755650" cy="309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145" name="テキスト ボックス 6158"/>
          <p:cNvSpPr txBox="1">
            <a:spLocks noChangeArrowheads="1"/>
          </p:cNvSpPr>
          <p:nvPr/>
        </p:nvSpPr>
        <p:spPr bwMode="auto">
          <a:xfrm>
            <a:off x="7667625" y="5765800"/>
            <a:ext cx="2825750" cy="369888"/>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（将来）</a:t>
            </a:r>
            <a:r>
              <a:rPr lang="en-US" altLang="ja-JP" sz="1800"/>
              <a:t>Linear collider (LC)</a:t>
            </a:r>
            <a:endParaRPr lang="ja-JP" altLang="en-US" sz="1800"/>
          </a:p>
        </p:txBody>
      </p:sp>
      <p:sp>
        <p:nvSpPr>
          <p:cNvPr id="5147" name="テキスト ボックス 25"/>
          <p:cNvSpPr txBox="1">
            <a:spLocks noChangeArrowheads="1"/>
          </p:cNvSpPr>
          <p:nvPr/>
        </p:nvSpPr>
        <p:spPr bwMode="auto">
          <a:xfrm>
            <a:off x="7494588" y="4437064"/>
            <a:ext cx="3257550" cy="3397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a:t>LHC: CERN(</a:t>
            </a:r>
            <a:r>
              <a:rPr lang="ja-JP" altLang="en-US" sz="1600"/>
              <a:t>ジュネーブ</a:t>
            </a:r>
            <a:r>
              <a:rPr lang="en-US" altLang="ja-JP" sz="1600"/>
              <a:t>)</a:t>
            </a:r>
            <a:r>
              <a:rPr lang="ja-JP" altLang="en-US" sz="1600"/>
              <a:t>周長</a:t>
            </a:r>
            <a:r>
              <a:rPr lang="en-US" altLang="ja-JP" sz="1600"/>
              <a:t>27km</a:t>
            </a:r>
            <a:endParaRPr lang="ja-JP" altLang="en-US" sz="1600"/>
          </a:p>
        </p:txBody>
      </p:sp>
      <p:sp>
        <p:nvSpPr>
          <p:cNvPr id="5148" name="テキスト ボックス 6160"/>
          <p:cNvSpPr txBox="1">
            <a:spLocks noChangeArrowheads="1"/>
          </p:cNvSpPr>
          <p:nvPr/>
        </p:nvSpPr>
        <p:spPr bwMode="auto">
          <a:xfrm>
            <a:off x="7556501" y="6134103"/>
            <a:ext cx="31892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600" dirty="0"/>
              <a:t>LHC</a:t>
            </a:r>
            <a:r>
              <a:rPr lang="ja-JP" altLang="en-US" sz="1600" dirty="0"/>
              <a:t>では</a:t>
            </a:r>
            <a:r>
              <a:rPr lang="ja-JP" altLang="en-US" sz="1600" dirty="0">
                <a:solidFill>
                  <a:srgbClr val="0000FF"/>
                </a:solidFill>
              </a:rPr>
              <a:t>超伝導電磁石</a:t>
            </a:r>
            <a:r>
              <a:rPr lang="ja-JP" altLang="en-US" sz="1600" dirty="0"/>
              <a:t>を</a:t>
            </a:r>
            <a:endParaRPr lang="en-US" altLang="ja-JP" sz="1600" dirty="0"/>
          </a:p>
          <a:p>
            <a:pPr>
              <a:spcBef>
                <a:spcPct val="0"/>
              </a:spcBef>
              <a:buFontTx/>
              <a:buNone/>
            </a:pPr>
            <a:r>
              <a:rPr lang="en-US" altLang="ja-JP" sz="1600" dirty="0"/>
              <a:t>KEKB,LC</a:t>
            </a:r>
            <a:r>
              <a:rPr lang="ja-JP" altLang="en-US" sz="1600" dirty="0"/>
              <a:t>では</a:t>
            </a:r>
            <a:r>
              <a:rPr lang="ja-JP" altLang="en-US" sz="1600" dirty="0">
                <a:solidFill>
                  <a:srgbClr val="FF0000"/>
                </a:solidFill>
              </a:rPr>
              <a:t>超伝導空洞</a:t>
            </a:r>
            <a:r>
              <a:rPr lang="ja-JP" altLang="en-US" sz="1600" dirty="0"/>
              <a:t>を使用。</a:t>
            </a:r>
          </a:p>
        </p:txBody>
      </p:sp>
      <p:pic>
        <p:nvPicPr>
          <p:cNvPr id="3" name="図 616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647239" y="1533525"/>
            <a:ext cx="911225"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6" name="テキスト ボックス 6162"/>
          <p:cNvSpPr txBox="1">
            <a:spLocks noChangeArrowheads="1"/>
          </p:cNvSpPr>
          <p:nvPr/>
        </p:nvSpPr>
        <p:spPr bwMode="auto">
          <a:xfrm>
            <a:off x="7705726" y="278606"/>
            <a:ext cx="3883025" cy="369887"/>
          </a:xfrm>
          <a:prstGeom prst="rect">
            <a:avLst/>
          </a:prstGeom>
          <a:solidFill>
            <a:schemeClr val="bg1"/>
          </a:solidFill>
          <a:ln>
            <a:noFill/>
          </a:ln>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高エネルギーで衝突頻度を上げたい。</a:t>
            </a:r>
          </a:p>
        </p:txBody>
      </p:sp>
      <p:grpSp>
        <p:nvGrpSpPr>
          <p:cNvPr id="5" name="グループ化 4"/>
          <p:cNvGrpSpPr>
            <a:grpSpLocks/>
          </p:cNvGrpSpPr>
          <p:nvPr/>
        </p:nvGrpSpPr>
        <p:grpSpPr bwMode="auto">
          <a:xfrm>
            <a:off x="4079876" y="4724401"/>
            <a:ext cx="3476625" cy="1954213"/>
            <a:chOff x="2555875" y="4724400"/>
            <a:chExt cx="3476625" cy="1954213"/>
          </a:xfrm>
        </p:grpSpPr>
        <p:grpSp>
          <p:nvGrpSpPr>
            <p:cNvPr id="5151" name="グループ化 3"/>
            <p:cNvGrpSpPr>
              <a:grpSpLocks/>
            </p:cNvGrpSpPr>
            <p:nvPr/>
          </p:nvGrpSpPr>
          <p:grpSpPr bwMode="auto">
            <a:xfrm>
              <a:off x="2555875" y="4724400"/>
              <a:ext cx="3476625" cy="1954213"/>
              <a:chOff x="2555875" y="4724400"/>
              <a:chExt cx="3476625" cy="1954213"/>
            </a:xfrm>
          </p:grpSpPr>
          <p:grpSp>
            <p:nvGrpSpPr>
              <p:cNvPr id="5153" name="グループ化 1"/>
              <p:cNvGrpSpPr>
                <a:grpSpLocks/>
              </p:cNvGrpSpPr>
              <p:nvPr/>
            </p:nvGrpSpPr>
            <p:grpSpPr bwMode="auto">
              <a:xfrm>
                <a:off x="2555875" y="4724400"/>
                <a:ext cx="3476625" cy="1954213"/>
                <a:chOff x="2555875" y="4724400"/>
                <a:chExt cx="3476625" cy="1954213"/>
              </a:xfrm>
            </p:grpSpPr>
            <p:sp>
              <p:nvSpPr>
                <p:cNvPr id="16" name="円/楕円 15"/>
                <p:cNvSpPr/>
                <p:nvPr/>
              </p:nvSpPr>
              <p:spPr>
                <a:xfrm>
                  <a:off x="2555875" y="5151438"/>
                  <a:ext cx="720725" cy="6477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5156" name="図 615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489325" y="4724400"/>
                  <a:ext cx="2543175"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7" name="直線矢印コネクタ 46"/>
                <p:cNvCxnSpPr/>
                <p:nvPr/>
              </p:nvCxnSpPr>
              <p:spPr>
                <a:xfrm>
                  <a:off x="3187700" y="5611813"/>
                  <a:ext cx="663575" cy="43338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158" name="テキスト ボックス 6159"/>
                <p:cNvSpPr txBox="1">
                  <a:spLocks noChangeArrowheads="1"/>
                </p:cNvSpPr>
                <p:nvPr/>
              </p:nvSpPr>
              <p:spPr bwMode="auto">
                <a:xfrm>
                  <a:off x="2646363" y="6181725"/>
                  <a:ext cx="1082675"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周長</a:t>
                  </a:r>
                  <a:r>
                    <a:rPr lang="en-US" altLang="ja-JP" sz="1800"/>
                    <a:t>3km</a:t>
                  </a:r>
                  <a:endParaRPr lang="ja-JP" altLang="en-US" sz="1800"/>
                </a:p>
              </p:txBody>
            </p:sp>
          </p:grpSp>
          <p:sp>
            <p:nvSpPr>
              <p:cNvPr id="5154" name="テキスト ボックス 2"/>
              <p:cNvSpPr txBox="1">
                <a:spLocks noChangeArrowheads="1"/>
              </p:cNvSpPr>
              <p:nvPr/>
            </p:nvSpPr>
            <p:spPr bwMode="auto">
              <a:xfrm>
                <a:off x="4839545" y="4831799"/>
                <a:ext cx="1192955" cy="30777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400"/>
                  <a:t>Super KEKB</a:t>
                </a:r>
                <a:endParaRPr lang="ja-JP" altLang="en-US" sz="1400"/>
              </a:p>
            </p:txBody>
          </p:sp>
        </p:grpSp>
        <p:sp>
          <p:nvSpPr>
            <p:cNvPr id="35" name="右矢印 34"/>
            <p:cNvSpPr/>
            <p:nvPr/>
          </p:nvSpPr>
          <p:spPr>
            <a:xfrm>
              <a:off x="4560888" y="4859338"/>
              <a:ext cx="239712"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4" name="テキスト ボックス 3"/>
          <p:cNvSpPr txBox="1">
            <a:spLocks noChangeArrowheads="1"/>
          </p:cNvSpPr>
          <p:nvPr/>
        </p:nvSpPr>
        <p:spPr bwMode="auto">
          <a:xfrm>
            <a:off x="1730375" y="41275"/>
            <a:ext cx="85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電子</a:t>
            </a:r>
            <a:r>
              <a:rPr lang="en-US" altLang="ja-JP" sz="1800"/>
              <a:t>e-</a:t>
            </a:r>
            <a:endParaRPr lang="ja-JP" altLang="en-US" sz="1800"/>
          </a:p>
        </p:txBody>
      </p:sp>
      <p:sp>
        <p:nvSpPr>
          <p:cNvPr id="5149" name="テキスト ボックス 37"/>
          <p:cNvSpPr txBox="1">
            <a:spLocks noChangeArrowheads="1"/>
          </p:cNvSpPr>
          <p:nvPr/>
        </p:nvSpPr>
        <p:spPr bwMode="auto">
          <a:xfrm>
            <a:off x="2976564" y="68263"/>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陽電子</a:t>
            </a:r>
            <a:r>
              <a:rPr lang="en-US" altLang="ja-JP" sz="1800"/>
              <a:t>e+</a:t>
            </a:r>
            <a:endParaRPr lang="ja-JP" altLang="en-US" sz="1800"/>
          </a:p>
        </p:txBody>
      </p:sp>
      <p:cxnSp>
        <p:nvCxnSpPr>
          <p:cNvPr id="6165" name="直線矢印コネクタ 6164"/>
          <p:cNvCxnSpPr/>
          <p:nvPr/>
        </p:nvCxnSpPr>
        <p:spPr>
          <a:xfrm>
            <a:off x="5665789" y="4573589"/>
            <a:ext cx="2001837" cy="4397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フッター プレースホルダー 5">
            <a:extLst>
              <a:ext uri="{FF2B5EF4-FFF2-40B4-BE49-F238E27FC236}">
                <a16:creationId xmlns:a16="http://schemas.microsoft.com/office/drawing/2014/main" id="{BAD42839-8903-D046-C74A-4EF602E0F317}"/>
              </a:ext>
            </a:extLst>
          </p:cNvPr>
          <p:cNvSpPr>
            <a:spLocks noGrp="1"/>
          </p:cNvSpPr>
          <p:nvPr>
            <p:ph type="ftr" sz="quarter" idx="3"/>
          </p:nvPr>
        </p:nvSpPr>
        <p:spPr>
          <a:xfrm>
            <a:off x="7118058" y="6622257"/>
            <a:ext cx="6880811" cy="365125"/>
          </a:xfrm>
        </p:spPr>
        <p:txBody>
          <a:bodyPr/>
          <a:lstStyle/>
          <a:p>
            <a:pPr algn="ctr"/>
            <a:r>
              <a:rPr lang="ja-JP" altLang="en-US"/>
              <a:t>筑波大学　</a:t>
            </a:r>
            <a:r>
              <a:rPr lang="en-US" altLang="ja-JP"/>
              <a:t>ILC</a:t>
            </a:r>
            <a:r>
              <a:rPr lang="ja-JP" altLang="en-US"/>
              <a:t>セミナー </a:t>
            </a:r>
            <a:r>
              <a:rPr lang="en-US" altLang="ja-JP"/>
              <a:t>(2025.Oct.9)</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5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4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616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4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145" grpId="0" animBg="1"/>
      <p:bldP spid="5147" grpId="0" animBg="1"/>
      <p:bldP spid="51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a:xfrm>
            <a:off x="10976139" y="6516517"/>
            <a:ext cx="2133600" cy="365125"/>
          </a:xfrm>
        </p:spPr>
        <p:txBody>
          <a:bodyPr/>
          <a:lstStyle/>
          <a:p>
            <a:pPr algn="ctr"/>
            <a:fld id="{DC0A8B60-5C01-C045-B858-59631D469114}" type="slidenum">
              <a:rPr kumimoji="1" lang="ja-JP" altLang="en-US" smtClean="0">
                <a:latin typeface="Calibri"/>
                <a:ea typeface="ＭＳ Ｐゴシック"/>
              </a:rPr>
              <a:pPr algn="ctr"/>
              <a:t>9</a:t>
            </a:fld>
            <a:endParaRPr kumimoji="1" lang="ja-JP" altLang="en-US" dirty="0">
              <a:latin typeface="Calibri"/>
              <a:ea typeface="ＭＳ Ｐゴシック"/>
            </a:endParaRPr>
          </a:p>
        </p:txBody>
      </p:sp>
      <p:sp>
        <p:nvSpPr>
          <p:cNvPr id="38" name="正方形/長方形 37"/>
          <p:cNvSpPr/>
          <p:nvPr/>
        </p:nvSpPr>
        <p:spPr>
          <a:xfrm rot="20646862">
            <a:off x="316267" y="1603218"/>
            <a:ext cx="7866509" cy="3032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4580" name="Picture 5" descr="OT0105H.jpg"/>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bwMode="auto">
          <a:xfrm>
            <a:off x="1249534" y="129073"/>
            <a:ext cx="8715375" cy="325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Box 9"/>
          <p:cNvSpPr txBox="1">
            <a:spLocks noChangeArrowheads="1"/>
          </p:cNvSpPr>
          <p:nvPr/>
        </p:nvSpPr>
        <p:spPr bwMode="auto">
          <a:xfrm>
            <a:off x="6808771" y="473509"/>
            <a:ext cx="1235456" cy="5232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Source:</a:t>
            </a:r>
          </a:p>
          <a:p>
            <a:pPr defTabSz="457016"/>
            <a:r>
              <a:rPr lang="ja-JP" altLang="en-US" sz="1400" dirty="0">
                <a:solidFill>
                  <a:srgbClr val="0000CC"/>
                </a:solidFill>
                <a:latin typeface="メイリオ" panose="020B0604030504040204" pitchFamily="50" charset="-128"/>
                <a:ea typeface="メイリオ" panose="020B0604030504040204" pitchFamily="50" charset="-128"/>
              </a:rPr>
              <a:t>偏極</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rot="20646862">
            <a:off x="3184662" y="2259406"/>
            <a:ext cx="7866509" cy="3032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4584" name="TextBox 15"/>
          <p:cNvSpPr txBox="1">
            <a:spLocks noChangeArrowheads="1"/>
          </p:cNvSpPr>
          <p:nvPr/>
        </p:nvSpPr>
        <p:spPr bwMode="auto">
          <a:xfrm>
            <a:off x="3847639" y="2577423"/>
            <a:ext cx="1419852" cy="307766"/>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Source</a:t>
            </a:r>
          </a:p>
        </p:txBody>
      </p:sp>
      <p:sp>
        <p:nvSpPr>
          <p:cNvPr id="24593" name="TextBox 25"/>
          <p:cNvSpPr txBox="1">
            <a:spLocks noChangeArrowheads="1"/>
          </p:cNvSpPr>
          <p:nvPr/>
        </p:nvSpPr>
        <p:spPr bwMode="auto">
          <a:xfrm>
            <a:off x="764092" y="2927634"/>
            <a:ext cx="2887213" cy="276989"/>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200" dirty="0">
                <a:solidFill>
                  <a:srgbClr val="0000CC"/>
                </a:solidFill>
                <a:latin typeface="メイリオ" panose="020B0604030504040204" pitchFamily="50" charset="-128"/>
                <a:ea typeface="メイリオ" panose="020B0604030504040204" pitchFamily="50" charset="-128"/>
              </a:rPr>
              <a:t>e- Main </a:t>
            </a:r>
            <a:r>
              <a:rPr lang="en-US" sz="1200" dirty="0" err="1">
                <a:solidFill>
                  <a:srgbClr val="0000CC"/>
                </a:solidFill>
                <a:latin typeface="メイリオ" panose="020B0604030504040204" pitchFamily="50" charset="-128"/>
                <a:ea typeface="メイリオ" panose="020B0604030504040204" pitchFamily="50" charset="-128"/>
              </a:rPr>
              <a:t>Linac</a:t>
            </a:r>
            <a:r>
              <a:rPr lang="en-US" sz="1200" dirty="0">
                <a:solidFill>
                  <a:srgbClr val="0000CC"/>
                </a:solidFill>
                <a:latin typeface="メイリオ" panose="020B0604030504040204" pitchFamily="50" charset="-128"/>
                <a:ea typeface="メイリオ" panose="020B0604030504040204" pitchFamily="50" charset="-128"/>
              </a:rPr>
              <a:t> :</a:t>
            </a:r>
            <a:r>
              <a:rPr lang="ja-JP" altLang="en-US" sz="1200" dirty="0">
                <a:solidFill>
                  <a:srgbClr val="0000CC"/>
                </a:solidFill>
                <a:latin typeface="メイリオ" panose="020B0604030504040204" pitchFamily="50" charset="-128"/>
                <a:ea typeface="メイリオ" panose="020B0604030504040204" pitchFamily="50" charset="-128"/>
              </a:rPr>
              <a:t>加速 </a:t>
            </a:r>
            <a:r>
              <a:rPr lang="en-US" altLang="ja-JP" sz="1200" dirty="0">
                <a:solidFill>
                  <a:srgbClr val="0000CC"/>
                </a:solidFill>
                <a:latin typeface="メイリオ" panose="020B0604030504040204" pitchFamily="50" charset="-128"/>
                <a:ea typeface="メイリオ" panose="020B0604030504040204" pitchFamily="50" charset="-128"/>
              </a:rPr>
              <a:t>125 GeV</a:t>
            </a:r>
            <a:endParaRPr lang="en-GB" sz="1200" dirty="0">
              <a:solidFill>
                <a:srgbClr val="0000CC"/>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7460512" y="1757822"/>
            <a:ext cx="2360048" cy="97510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rot="20646862">
            <a:off x="1377653" y="816586"/>
            <a:ext cx="6703469" cy="22892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flipV="1">
            <a:off x="4595191" y="2175234"/>
            <a:ext cx="175277" cy="4512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598" name="TextBox 32"/>
          <p:cNvSpPr txBox="1">
            <a:spLocks noChangeArrowheads="1"/>
          </p:cNvSpPr>
          <p:nvPr/>
        </p:nvSpPr>
        <p:spPr bwMode="auto">
          <a:xfrm>
            <a:off x="8640536" y="1255830"/>
            <a:ext cx="1586040" cy="738654"/>
          </a:xfrm>
          <a:prstGeom prst="rect">
            <a:avLst/>
          </a:prstGeom>
          <a:solidFill>
            <a:srgbClr val="FFFFFF"/>
          </a:solid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e+ Main </a:t>
            </a:r>
            <a:r>
              <a:rPr lang="en-US" sz="1400" dirty="0" err="1">
                <a:solidFill>
                  <a:srgbClr val="0000CC"/>
                </a:solidFill>
                <a:latin typeface="メイリオ" panose="020B0604030504040204" pitchFamily="50" charset="-128"/>
                <a:ea typeface="メイリオ" panose="020B0604030504040204" pitchFamily="50" charset="-128"/>
              </a:rPr>
              <a:t>Liinac</a:t>
            </a:r>
            <a:r>
              <a:rPr lang="ja-JP" altLang="en-US" sz="1400" dirty="0">
                <a:solidFill>
                  <a:srgbClr val="0000CC"/>
                </a:solidFill>
                <a:latin typeface="メイリオ" panose="020B0604030504040204" pitchFamily="50" charset="-128"/>
                <a:ea typeface="メイリオ" panose="020B0604030504040204" pitchFamily="50" charset="-128"/>
              </a:rPr>
              <a:t>：</a:t>
            </a:r>
            <a:endParaRPr lang="en-US" sz="1400" dirty="0">
              <a:solidFill>
                <a:srgbClr val="0000CC"/>
              </a:solidFill>
              <a:latin typeface="メイリオ" panose="020B0604030504040204" pitchFamily="50" charset="-128"/>
              <a:ea typeface="メイリオ" panose="020B0604030504040204" pitchFamily="50" charset="-128"/>
            </a:endParaRPr>
          </a:p>
          <a:p>
            <a:pPr defTabSz="457016"/>
            <a:r>
              <a:rPr lang="ja-JP" altLang="en-US" sz="1400" dirty="0">
                <a:solidFill>
                  <a:srgbClr val="0000CC"/>
                </a:solidFill>
                <a:latin typeface="メイリオ" panose="020B0604030504040204" pitchFamily="50" charset="-128"/>
                <a:ea typeface="メイリオ" panose="020B0604030504040204" pitchFamily="50" charset="-128"/>
              </a:rPr>
              <a:t>加速 </a:t>
            </a:r>
            <a:r>
              <a:rPr lang="en-US" altLang="ja-JP" sz="1400" dirty="0">
                <a:solidFill>
                  <a:srgbClr val="0000CC"/>
                </a:solidFill>
                <a:latin typeface="メイリオ" panose="020B0604030504040204" pitchFamily="50" charset="-128"/>
                <a:ea typeface="メイリオ" panose="020B0604030504040204" pitchFamily="50" charset="-128"/>
              </a:rPr>
              <a:t>125 GeV</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24581" name="TextBox 6"/>
          <p:cNvSpPr txBox="1">
            <a:spLocks noChangeArrowheads="1"/>
          </p:cNvSpPr>
          <p:nvPr/>
        </p:nvSpPr>
        <p:spPr bwMode="auto">
          <a:xfrm>
            <a:off x="2054169" y="692452"/>
            <a:ext cx="2609992" cy="523210"/>
          </a:xfrm>
          <a:prstGeom prst="rect">
            <a:avLst/>
          </a:prstGeom>
          <a:solidFill>
            <a:schemeClr val="bg1"/>
          </a:solid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57016"/>
            <a:r>
              <a:rPr lang="en-US" sz="1400" dirty="0">
                <a:solidFill>
                  <a:srgbClr val="0000CC"/>
                </a:solidFill>
                <a:latin typeface="メイリオ" panose="020B0604030504040204" pitchFamily="50" charset="-128"/>
                <a:ea typeface="メイリオ" panose="020B0604030504040204" pitchFamily="50" charset="-128"/>
              </a:rPr>
              <a:t>Damping Ring</a:t>
            </a:r>
            <a:r>
              <a:rPr lang="ja-JP" altLang="en-US" sz="1400" dirty="0">
                <a:solidFill>
                  <a:srgbClr val="0000CC"/>
                </a:solidFill>
                <a:latin typeface="メイリオ" panose="020B0604030504040204" pitchFamily="50" charset="-128"/>
                <a:ea typeface="メイリオ" panose="020B0604030504040204" pitchFamily="50" charset="-128"/>
              </a:rPr>
              <a:t> </a:t>
            </a:r>
            <a:r>
              <a:rPr lang="en-US" altLang="ja-JP" sz="1400" dirty="0">
                <a:solidFill>
                  <a:srgbClr val="0000CC"/>
                </a:solidFill>
                <a:latin typeface="メイリオ" panose="020B0604030504040204" pitchFamily="50" charset="-128"/>
                <a:ea typeface="メイリオ" panose="020B0604030504040204" pitchFamily="50" charset="-128"/>
              </a:rPr>
              <a:t>(a few GeV))</a:t>
            </a:r>
            <a:endParaRPr lang="en-US" sz="1400" dirty="0">
              <a:solidFill>
                <a:srgbClr val="0000CC"/>
              </a:solidFill>
              <a:latin typeface="メイリオ" panose="020B0604030504040204" pitchFamily="50" charset="-128"/>
              <a:ea typeface="メイリオ" panose="020B0604030504040204" pitchFamily="50" charset="-128"/>
            </a:endParaRPr>
          </a:p>
          <a:p>
            <a:pPr defTabSz="457016"/>
            <a:r>
              <a:rPr lang="ja-JP" altLang="en-US" sz="1400" dirty="0">
                <a:solidFill>
                  <a:srgbClr val="0000CC"/>
                </a:solidFill>
                <a:latin typeface="メイリオ" panose="020B0604030504040204" pitchFamily="50" charset="-128"/>
                <a:ea typeface="メイリオ" panose="020B0604030504040204" pitchFamily="50" charset="-128"/>
              </a:rPr>
              <a:t>：ビームを扁平に小さく</a:t>
            </a:r>
            <a:endParaRPr lang="en-GB" sz="1400" dirty="0">
              <a:solidFill>
                <a:srgbClr val="0000CC"/>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556379" y="2442476"/>
            <a:ext cx="723275" cy="307777"/>
          </a:xfrm>
          <a:prstGeom prst="rect">
            <a:avLst/>
          </a:prstGeom>
          <a:noFill/>
        </p:spPr>
        <p:txBody>
          <a:bodyPr wrap="none" rtlCol="0">
            <a:spAutoFit/>
          </a:bodyPr>
          <a:lstStyle/>
          <a:p>
            <a:r>
              <a:rPr lang="ja-JP" altLang="en-US" sz="1400" dirty="0">
                <a:solidFill>
                  <a:srgbClr val="0000CC"/>
                </a:solidFill>
                <a:latin typeface="メイリオ" panose="020B0604030504040204" pitchFamily="50" charset="-128"/>
                <a:ea typeface="メイリオ" panose="020B0604030504040204" pitchFamily="50" charset="-128"/>
              </a:rPr>
              <a:t>衝突点</a:t>
            </a:r>
            <a:endParaRPr kumimoji="1" lang="ja-JP" altLang="en-US" sz="1400" dirty="0">
              <a:solidFill>
                <a:srgbClr val="0000CC"/>
              </a:solidFill>
              <a:latin typeface="メイリオ" panose="020B0604030504040204" pitchFamily="50" charset="-128"/>
              <a:ea typeface="メイリオ" panose="020B0604030504040204" pitchFamily="50" charset="-128"/>
            </a:endParaRPr>
          </a:p>
        </p:txBody>
      </p:sp>
      <p:sp>
        <p:nvSpPr>
          <p:cNvPr id="2" name="Title 1"/>
          <p:cNvSpPr>
            <a:spLocks noGrp="1"/>
          </p:cNvSpPr>
          <p:nvPr>
            <p:ph type="title"/>
          </p:nvPr>
        </p:nvSpPr>
        <p:spPr>
          <a:xfrm>
            <a:off x="3408317" y="131487"/>
            <a:ext cx="4513618" cy="403950"/>
          </a:xfrm>
          <a:solidFill>
            <a:schemeClr val="bg1"/>
          </a:solidFill>
        </p:spPr>
        <p:txBody>
          <a:bodyPr anchor="ctr">
            <a:noAutofit/>
          </a:bodyPr>
          <a:lstStyle/>
          <a:p>
            <a:pPr algn="ctr">
              <a:defRPr/>
            </a:pPr>
            <a:r>
              <a:rPr lang="en-US" altLang="ja-JP" sz="2800" b="0" dirty="0">
                <a:latin typeface="メイリオ" panose="020B0604030504040204" pitchFamily="50" charset="-128"/>
                <a:ea typeface="メイリオ" panose="020B0604030504040204" pitchFamily="50" charset="-128"/>
              </a:rPr>
              <a:t>ILC </a:t>
            </a:r>
            <a:r>
              <a:rPr lang="ja-JP" altLang="en-US" sz="2800" b="0" dirty="0">
                <a:latin typeface="メイリオ" panose="020B0604030504040204" pitchFamily="50" charset="-128"/>
                <a:ea typeface="メイリオ" panose="020B0604030504040204" pitchFamily="50" charset="-128"/>
              </a:rPr>
              <a:t>加速器の概要</a:t>
            </a:r>
            <a:endParaRPr lang="en-GB" sz="2800" b="0" dirty="0">
              <a:solidFill>
                <a:schemeClr val="bg1">
                  <a:lumMod val="65000"/>
                </a:schemeClr>
              </a:solidFill>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96CF80D8-B63A-54AA-64F6-A38B271FF3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79600" cy="881713"/>
          </a:xfrm>
          <a:prstGeom prst="rect">
            <a:avLst/>
          </a:prstGeom>
        </p:spPr>
      </p:pic>
      <p:pic>
        <p:nvPicPr>
          <p:cNvPr id="4" name="Picture 4" descr="tesla9cell.pdf">
            <a:extLst>
              <a:ext uri="{FF2B5EF4-FFF2-40B4-BE49-F238E27FC236}">
                <a16:creationId xmlns:a16="http://schemas.microsoft.com/office/drawing/2014/main" id="{F996664F-F930-7B1F-47F5-3E4CF79769F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24972" y="1499525"/>
            <a:ext cx="2249285" cy="692152"/>
          </a:xfrm>
          <a:prstGeom prst="rect">
            <a:avLst/>
          </a:prstGeom>
        </p:spPr>
      </p:pic>
      <p:cxnSp>
        <p:nvCxnSpPr>
          <p:cNvPr id="8" name="直線矢印コネクタ 7">
            <a:extLst>
              <a:ext uri="{FF2B5EF4-FFF2-40B4-BE49-F238E27FC236}">
                <a16:creationId xmlns:a16="http://schemas.microsoft.com/office/drawing/2014/main" id="{89777B16-17BD-236B-55BD-83785ED30342}"/>
              </a:ext>
            </a:extLst>
          </p:cNvPr>
          <p:cNvCxnSpPr>
            <a:cxnSpLocks/>
          </p:cNvCxnSpPr>
          <p:nvPr/>
        </p:nvCxnSpPr>
        <p:spPr>
          <a:xfrm>
            <a:off x="1834901" y="2169152"/>
            <a:ext cx="729117" cy="3615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174AA453-B872-2DE7-675D-18857AC082F0}"/>
              </a:ext>
            </a:extLst>
          </p:cNvPr>
          <p:cNvSpPr txBox="1"/>
          <p:nvPr/>
        </p:nvSpPr>
        <p:spPr>
          <a:xfrm>
            <a:off x="63500" y="1113765"/>
            <a:ext cx="2011293" cy="369332"/>
          </a:xfrm>
          <a:prstGeom prst="rect">
            <a:avLst/>
          </a:prstGeom>
          <a:noFill/>
        </p:spPr>
        <p:txBody>
          <a:bodyPr wrap="square">
            <a:spAutoFit/>
          </a:bodyPr>
          <a:lstStyle/>
          <a:p>
            <a:r>
              <a:rPr kumimoji="1" lang="ja-JP" altLang="en-US" sz="1800" dirty="0">
                <a:latin typeface="メイリオ" panose="020B0604030504040204" pitchFamily="50" charset="-128"/>
                <a:ea typeface="メイリオ" panose="020B0604030504040204" pitchFamily="50" charset="-128"/>
              </a:rPr>
              <a:t>超伝導加速空洞</a:t>
            </a:r>
            <a:endParaRPr lang="ja-JP" altLang="en-US" dirty="0">
              <a:latin typeface="メイリオ" panose="020B0604030504040204" pitchFamily="50" charset="-128"/>
              <a:ea typeface="メイリオ" panose="020B0604030504040204" pitchFamily="50" charset="-128"/>
            </a:endParaRPr>
          </a:p>
        </p:txBody>
      </p:sp>
      <p:grpSp>
        <p:nvGrpSpPr>
          <p:cNvPr id="19" name="グループ化 18">
            <a:extLst>
              <a:ext uri="{FF2B5EF4-FFF2-40B4-BE49-F238E27FC236}">
                <a16:creationId xmlns:a16="http://schemas.microsoft.com/office/drawing/2014/main" id="{2C408148-5931-27C7-115F-71849B9C05BD}"/>
              </a:ext>
            </a:extLst>
          </p:cNvPr>
          <p:cNvGrpSpPr/>
          <p:nvPr/>
        </p:nvGrpSpPr>
        <p:grpSpPr>
          <a:xfrm>
            <a:off x="0" y="5403074"/>
            <a:ext cx="11741056" cy="1323439"/>
            <a:chOff x="-49059" y="5171479"/>
            <a:chExt cx="11741056" cy="1323439"/>
          </a:xfrm>
        </p:grpSpPr>
        <p:sp>
          <p:nvSpPr>
            <p:cNvPr id="12" name="テキスト ボックス 11"/>
            <p:cNvSpPr txBox="1"/>
            <p:nvPr/>
          </p:nvSpPr>
          <p:spPr>
            <a:xfrm>
              <a:off x="5464087" y="5291872"/>
              <a:ext cx="6227910" cy="1169551"/>
            </a:xfrm>
            <a:prstGeom prst="rect">
              <a:avLst/>
            </a:prstGeom>
            <a:noFill/>
            <a:ln>
              <a:solidFill>
                <a:srgbClr val="FF0000"/>
              </a:solid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ILC</a:t>
              </a:r>
              <a:r>
                <a:rPr lang="ja-JP" altLang="en-US" sz="1400" dirty="0">
                  <a:latin typeface="メイリオ" panose="020B0604030504040204" pitchFamily="50" charset="-128"/>
                  <a:ea typeface="メイリオ" panose="020B0604030504040204" pitchFamily="50" charset="-128"/>
                </a:rPr>
                <a:t>加速器開発の具体的課題）</a:t>
              </a:r>
              <a:endParaRPr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1. </a:t>
              </a:r>
              <a:r>
                <a:rPr lang="ja-JP" altLang="en-US" sz="1400" u="sng" dirty="0">
                  <a:solidFill>
                    <a:srgbClr val="FF0000"/>
                  </a:solidFill>
                  <a:latin typeface="メイリオ" panose="020B0604030504040204" pitchFamily="50" charset="-128"/>
                  <a:ea typeface="メイリオ" panose="020B0604030504040204" pitchFamily="50" charset="-128"/>
                </a:rPr>
                <a:t>ナノビーム</a:t>
              </a:r>
              <a:r>
                <a:rPr lang="ja-JP" altLang="en-US" sz="1400" dirty="0">
                  <a:latin typeface="メイリオ" panose="020B0604030504040204" pitchFamily="50" charset="-128"/>
                  <a:ea typeface="メイリオ" panose="020B0604030504040204" pitchFamily="50" charset="-128"/>
                </a:rPr>
                <a:t>生成とその衝突の安定性。</a:t>
              </a:r>
              <a:endParaRPr kumimoji="1"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2. </a:t>
              </a:r>
              <a:r>
                <a:rPr lang="ja-JP" altLang="en-US" sz="1400" dirty="0">
                  <a:solidFill>
                    <a:srgbClr val="FF0000"/>
                  </a:solidFill>
                  <a:latin typeface="メイリオ" panose="020B0604030504040204" pitchFamily="50" charset="-128"/>
                  <a:ea typeface="メイリオ" panose="020B0604030504040204" pitchFamily="50" charset="-128"/>
                </a:rPr>
                <a:t>大量の</a:t>
              </a:r>
              <a:r>
                <a:rPr lang="ja-JP" altLang="en-US" sz="1400" dirty="0">
                  <a:latin typeface="メイリオ" panose="020B0604030504040204" pitchFamily="50" charset="-128"/>
                  <a:ea typeface="メイリオ" panose="020B0604030504040204" pitchFamily="50" charset="-128"/>
                </a:rPr>
                <a:t>電子</a:t>
              </a:r>
              <a:r>
                <a:rPr lang="ja-JP" altLang="en-US" sz="1400" u="sng" dirty="0">
                  <a:solidFill>
                    <a:srgbClr val="FF0000"/>
                  </a:solidFill>
                  <a:latin typeface="メイリオ" panose="020B0604030504040204" pitchFamily="50" charset="-128"/>
                  <a:ea typeface="メイリオ" panose="020B0604030504040204" pitchFamily="50" charset="-128"/>
                </a:rPr>
                <a:t>陽電子</a:t>
              </a:r>
              <a:r>
                <a:rPr lang="ja-JP" altLang="en-US" sz="1400" dirty="0">
                  <a:latin typeface="メイリオ" panose="020B0604030504040204" pitchFamily="50" charset="-128"/>
                  <a:ea typeface="メイリオ" panose="020B0604030504040204" pitchFamily="50" charset="-128"/>
                </a:rPr>
                <a:t>の生成（リングのように繰り返し当てれない。）</a:t>
              </a:r>
              <a:endParaRPr lang="en-US" altLang="ja-JP" sz="1400" dirty="0">
                <a:latin typeface="メイリオ" panose="020B0604030504040204" pitchFamily="50" charset="-128"/>
                <a:ea typeface="メイリオ" panose="020B0604030504040204" pitchFamily="50" charset="-128"/>
              </a:endParaRPr>
            </a:p>
            <a:p>
              <a:r>
                <a:rPr lang="en-US" altLang="ja-JP" sz="1400" b="1" dirty="0">
                  <a:solidFill>
                    <a:srgbClr val="FF0000"/>
                  </a:solidFill>
                  <a:latin typeface="メイリオ" panose="020B0604030504040204" pitchFamily="50" charset="-128"/>
                  <a:ea typeface="メイリオ" panose="020B0604030504040204" pitchFamily="50" charset="-128"/>
                </a:rPr>
                <a:t>3. </a:t>
              </a:r>
              <a:r>
                <a:rPr lang="ja-JP" altLang="en-US" sz="1400" dirty="0">
                  <a:latin typeface="メイリオ" panose="020B0604030504040204" pitchFamily="50" charset="-128"/>
                  <a:ea typeface="メイリオ" panose="020B0604030504040204" pitchFamily="50" charset="-128"/>
                </a:rPr>
                <a:t>高加速勾配、高Ｑ値</a:t>
              </a:r>
              <a:r>
                <a:rPr lang="ja-JP" altLang="en-US" sz="1400" u="sng" dirty="0">
                  <a:solidFill>
                    <a:srgbClr val="FF0000"/>
                  </a:solidFill>
                  <a:latin typeface="メイリオ" panose="020B0604030504040204" pitchFamily="50" charset="-128"/>
                  <a:ea typeface="メイリオ" panose="020B0604030504040204" pitchFamily="50" charset="-128"/>
                </a:rPr>
                <a:t>超伝導空洞大量生産 </a:t>
              </a:r>
              <a:r>
                <a:rPr lang="en-US" altLang="ja-JP" sz="1400" u="sng" dirty="0">
                  <a:solidFill>
                    <a:srgbClr val="FF0000"/>
                  </a:solidFill>
                  <a:latin typeface="メイリオ" panose="020B0604030504040204" pitchFamily="50" charset="-128"/>
                  <a:ea typeface="メイリオ" panose="020B0604030504040204" pitchFamily="50" charset="-128"/>
                </a:rPr>
                <a:t>9000</a:t>
              </a:r>
              <a:r>
                <a:rPr lang="ja-JP" altLang="en-US" sz="1400" u="sng" dirty="0">
                  <a:solidFill>
                    <a:srgbClr val="FF0000"/>
                  </a:solidFill>
                  <a:latin typeface="メイリオ" panose="020B0604030504040204" pitchFamily="50" charset="-128"/>
                  <a:ea typeface="メイリオ" panose="020B0604030504040204" pitchFamily="50" charset="-128"/>
                </a:rPr>
                <a:t>台 </a:t>
              </a:r>
              <a:r>
                <a:rPr lang="en-US" altLang="ja-JP" sz="1400" dirty="0">
                  <a:latin typeface="メイリオ" panose="020B0604030504040204" pitchFamily="50" charset="-128"/>
                  <a:ea typeface="メイリオ" panose="020B0604030504040204" pitchFamily="50" charset="-128"/>
                </a:rPr>
                <a:t>(EURO-XFEL 800</a:t>
              </a:r>
              <a:r>
                <a:rPr lang="ja-JP" altLang="en-US" sz="1400" dirty="0">
                  <a:latin typeface="メイリオ" panose="020B0604030504040204" pitchFamily="50" charset="-128"/>
                  <a:ea typeface="メイリオ" panose="020B0604030504040204" pitchFamily="50" charset="-128"/>
                </a:rPr>
                <a:t>台</a:t>
              </a:r>
              <a:r>
                <a:rPr lang="en-US" altLang="ja-JP" sz="1400" dirty="0">
                  <a:latin typeface="メイリオ" panose="020B0604030504040204" pitchFamily="50" charset="-128"/>
                  <a:ea typeface="メイリオ" panose="020B0604030504040204" pitchFamily="50" charset="-128"/>
                </a:rPr>
                <a:t>)</a:t>
              </a:r>
            </a:p>
            <a:p>
              <a:r>
                <a:rPr lang="en-US" altLang="ja-JP" sz="1400" dirty="0">
                  <a:latin typeface="メイリオ" panose="020B0604030504040204" pitchFamily="50" charset="-128"/>
                  <a:ea typeface="メイリオ" panose="020B0604030504040204" pitchFamily="50" charset="-128"/>
                </a:rPr>
                <a:t>4. </a:t>
              </a:r>
              <a:r>
                <a:rPr lang="ja-JP" altLang="en-US" sz="1400" dirty="0">
                  <a:latin typeface="メイリオ" panose="020B0604030504040204" pitchFamily="50" charset="-128"/>
                  <a:ea typeface="メイリオ" panose="020B0604030504040204" pitchFamily="50" charset="-128"/>
                </a:rPr>
                <a:t>衝突後の高エネルギー大電流ビームをいかに</a:t>
              </a:r>
              <a:r>
                <a:rPr lang="ja-JP" altLang="en-US" sz="1400" u="sng" dirty="0">
                  <a:solidFill>
                    <a:srgbClr val="FF0000"/>
                  </a:solidFill>
                  <a:latin typeface="メイリオ" panose="020B0604030504040204" pitchFamily="50" charset="-128"/>
                  <a:ea typeface="メイリオ" panose="020B0604030504040204" pitchFamily="50" charset="-128"/>
                </a:rPr>
                <a:t>ダンプ</a:t>
              </a:r>
              <a:r>
                <a:rPr lang="ja-JP" altLang="en-US" sz="1400" dirty="0">
                  <a:latin typeface="メイリオ" panose="020B0604030504040204" pitchFamily="50" charset="-128"/>
                  <a:ea typeface="メイリオ" panose="020B0604030504040204" pitchFamily="50" charset="-128"/>
                </a:rPr>
                <a:t>するか？</a:t>
              </a:r>
              <a:endParaRPr lang="en-US" altLang="ja-JP" sz="14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55D3505-FEA0-4750-7ED2-8892930F9468}"/>
                </a:ext>
              </a:extLst>
            </p:cNvPr>
            <p:cNvSpPr txBox="1"/>
            <p:nvPr/>
          </p:nvSpPr>
          <p:spPr>
            <a:xfrm>
              <a:off x="-49059" y="5171479"/>
              <a:ext cx="5504959" cy="1323439"/>
            </a:xfrm>
            <a:prstGeom prst="rect">
              <a:avLst/>
            </a:prstGeom>
            <a:solidFill>
              <a:schemeClr val="bg1"/>
            </a:solidFill>
          </p:spPr>
          <p:txBody>
            <a:bodyPr wrap="square">
              <a:spAutoFit/>
            </a:bodyPr>
            <a:lstStyle/>
            <a:p>
              <a:pPr marL="342900" indent="-342900">
                <a:buFont typeface="Arial" panose="020B0604020202020204" pitchFamily="34" charset="0"/>
                <a:buChar char="•"/>
              </a:pPr>
              <a:r>
                <a:rPr lang="en-US" altLang="ja-JP" sz="1600" dirty="0">
                  <a:latin typeface="メイリオ" panose="020B0604030504040204" pitchFamily="50" charset="-128"/>
                  <a:ea typeface="メイリオ" panose="020B0604030504040204" pitchFamily="50" charset="-128"/>
                </a:rPr>
                <a:t>ILC</a:t>
              </a:r>
              <a:r>
                <a:rPr lang="ja-JP" altLang="en-US" sz="1600" dirty="0">
                  <a:latin typeface="メイリオ" panose="020B0604030504040204" pitchFamily="50" charset="-128"/>
                  <a:ea typeface="メイリオ" panose="020B0604030504040204" pitchFamily="50" charset="-128"/>
                </a:rPr>
                <a:t>は</a:t>
              </a:r>
              <a:r>
                <a:rPr lang="en-US" altLang="ja-JP" sz="1600" u="sng" dirty="0">
                  <a:latin typeface="メイリオ" panose="020B0604030504040204" pitchFamily="50" charset="-128"/>
                  <a:ea typeface="メイリオ" panose="020B0604030504040204" pitchFamily="50" charset="-128"/>
                </a:rPr>
                <a:t>20</a:t>
              </a:r>
              <a:r>
                <a:rPr lang="ja-JP" altLang="en-US" sz="1600" u="sng" dirty="0">
                  <a:latin typeface="メイリオ" panose="020B0604030504040204" pitchFamily="50" charset="-128"/>
                  <a:ea typeface="メイリオ" panose="020B0604030504040204" pitchFamily="50" charset="-128"/>
                </a:rPr>
                <a:t>～</a:t>
              </a:r>
              <a:r>
                <a:rPr lang="en-US" altLang="ja-JP" sz="1600" u="sng" dirty="0">
                  <a:latin typeface="メイリオ" panose="020B0604030504040204" pitchFamily="50" charset="-128"/>
                  <a:ea typeface="メイリオ" panose="020B0604030504040204" pitchFamily="50" charset="-128"/>
                </a:rPr>
                <a:t>30km</a:t>
              </a:r>
              <a:r>
                <a:rPr lang="ja-JP" altLang="en-US" sz="1600" u="sng" dirty="0">
                  <a:latin typeface="メイリオ" panose="020B0604030504040204" pitchFamily="50" charset="-128"/>
                  <a:ea typeface="メイリオ" panose="020B0604030504040204" pitchFamily="50" charset="-128"/>
                </a:rPr>
                <a:t>とコンパクトで放射光ロスなしで、</a:t>
              </a:r>
              <a:r>
                <a:rPr lang="en-US" altLang="ja-JP" sz="1600" u="sng" dirty="0">
                  <a:latin typeface="メイリオ" panose="020B0604030504040204" pitchFamily="50" charset="-128"/>
                  <a:ea typeface="メイリオ" panose="020B0604030504040204" pitchFamily="50" charset="-128"/>
                </a:rPr>
                <a:t>250GeV</a:t>
              </a:r>
              <a:r>
                <a:rPr lang="ja-JP" altLang="en-US" sz="1600" u="sng" dirty="0">
                  <a:latin typeface="メイリオ" panose="020B0604030504040204" pitchFamily="50" charset="-128"/>
                  <a:ea typeface="メイリオ" panose="020B0604030504040204" pitchFamily="50" charset="-128"/>
                </a:rPr>
                <a:t>のコライダー実験を行うことが可能</a:t>
              </a:r>
              <a:r>
                <a:rPr lang="ja-JP" altLang="en-US" sz="1600" dirty="0">
                  <a:latin typeface="メイリオ" panose="020B0604030504040204" pitchFamily="50" charset="-128"/>
                  <a:ea typeface="メイリオ" panose="020B0604030504040204" pitchFamily="50" charset="-128"/>
                </a:rPr>
                <a:t>。さらに加速器を追加してエネルギー拡張性あり。従来のリング型コライダーに対して、非常に大きなメリット</a:t>
              </a:r>
              <a:endParaRPr lang="en-US" altLang="ja-JP" sz="16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en-US" altLang="ja-JP" sz="1600" dirty="0">
                  <a:solidFill>
                    <a:srgbClr val="FF0000"/>
                  </a:solidFill>
                  <a:latin typeface="メイリオ" panose="020B0604030504040204" pitchFamily="50" charset="-128"/>
                  <a:ea typeface="メイリオ" panose="020B0604030504040204" pitchFamily="50" charset="-128"/>
                </a:rPr>
                <a:t>ILC</a:t>
              </a:r>
              <a:r>
                <a:rPr lang="ja-JP" altLang="en-US" sz="1600" dirty="0">
                  <a:solidFill>
                    <a:srgbClr val="FF0000"/>
                  </a:solidFill>
                  <a:latin typeface="メイリオ" panose="020B0604030504040204" pitchFamily="50" charset="-128"/>
                  <a:ea typeface="メイリオ" panose="020B0604030504040204" pitchFamily="50" charset="-128"/>
                </a:rPr>
                <a:t>実現には特有の加速器開発</a:t>
              </a:r>
              <a:r>
                <a:rPr lang="ja-JP" altLang="en-US" sz="1600" dirty="0">
                  <a:latin typeface="メイリオ" panose="020B0604030504040204" pitchFamily="50" charset="-128"/>
                  <a:ea typeface="メイリオ" panose="020B0604030504040204" pitchFamily="50" charset="-128"/>
                </a:rPr>
                <a:t>が重要（右）。</a:t>
              </a:r>
              <a:endParaRPr lang="en-US" altLang="ja-JP" sz="1600" dirty="0">
                <a:latin typeface="メイリオ" panose="020B0604030504040204" pitchFamily="50" charset="-128"/>
                <a:ea typeface="メイリオ" panose="020B0604030504040204" pitchFamily="50" charset="-128"/>
              </a:endParaRPr>
            </a:p>
          </p:txBody>
        </p:sp>
      </p:grpSp>
      <p:grpSp>
        <p:nvGrpSpPr>
          <p:cNvPr id="15" name="グループ化 14">
            <a:extLst>
              <a:ext uri="{FF2B5EF4-FFF2-40B4-BE49-F238E27FC236}">
                <a16:creationId xmlns:a16="http://schemas.microsoft.com/office/drawing/2014/main" id="{A9048BC0-D5F1-7574-DB05-4AB059D17A9E}"/>
              </a:ext>
            </a:extLst>
          </p:cNvPr>
          <p:cNvGrpSpPr/>
          <p:nvPr/>
        </p:nvGrpSpPr>
        <p:grpSpPr>
          <a:xfrm>
            <a:off x="376496" y="151616"/>
            <a:ext cx="11667669" cy="4986367"/>
            <a:chOff x="376496" y="151616"/>
            <a:chExt cx="11667669" cy="4986367"/>
          </a:xfrm>
        </p:grpSpPr>
        <p:sp>
          <p:nvSpPr>
            <p:cNvPr id="40" name="四角形: 角を丸くする 39">
              <a:extLst>
                <a:ext uri="{FF2B5EF4-FFF2-40B4-BE49-F238E27FC236}">
                  <a16:creationId xmlns:a16="http://schemas.microsoft.com/office/drawing/2014/main" id="{AEC3E000-253D-7A87-6541-1E99D1A1ADCF}"/>
                </a:ext>
              </a:extLst>
            </p:cNvPr>
            <p:cNvSpPr/>
            <p:nvPr/>
          </p:nvSpPr>
          <p:spPr>
            <a:xfrm>
              <a:off x="9858812" y="151616"/>
              <a:ext cx="2185353" cy="1392091"/>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4" name="図 43" descr="txp_fig.bmp"/>
            <p:cNvPicPr>
              <a:picLocks noChangeAspect="1"/>
            </p:cNvPicPr>
            <p:nvPr>
              <p:custDataLst>
                <p:tags r:id="rId1"/>
              </p:custDataLst>
            </p:nvPr>
          </p:nvPicPr>
          <p:blipFill>
            <a:blip r:embed="rId7" cstate="email">
              <a:lum/>
              <a:extLst>
                <a:ext uri="{28A0092B-C50C-407E-A947-70E740481C1C}">
                  <a14:useLocalDpi xmlns:a14="http://schemas.microsoft.com/office/drawing/2010/main"/>
                </a:ext>
              </a:extLst>
            </a:blip>
            <a:stretch>
              <a:fillRect/>
            </a:stretch>
          </p:blipFill>
          <p:spPr>
            <a:xfrm>
              <a:off x="735209" y="3835740"/>
              <a:ext cx="2175634" cy="576704"/>
            </a:xfrm>
            <a:prstGeom prst="rect">
              <a:avLst/>
            </a:prstGeom>
            <a:solidFill>
              <a:srgbClr val="CCFFCC"/>
            </a:solidFill>
            <a:ln>
              <a:solidFill>
                <a:srgbClr val="FF0000"/>
              </a:solidFill>
            </a:ln>
          </p:spPr>
        </p:pic>
        <p:sp>
          <p:nvSpPr>
            <p:cNvPr id="16" name="テキスト ボックス 15"/>
            <p:cNvSpPr txBox="1"/>
            <p:nvPr/>
          </p:nvSpPr>
          <p:spPr>
            <a:xfrm>
              <a:off x="2981900" y="3417890"/>
              <a:ext cx="3257695" cy="1107996"/>
            </a:xfrm>
            <a:prstGeom prst="rect">
              <a:avLst/>
            </a:prstGeom>
            <a:noFill/>
          </p:spPr>
          <p:txBody>
            <a:bodyPr wrap="square" rtlCol="0">
              <a:spAutoFit/>
            </a:bodyPr>
            <a:lstStyle/>
            <a:p>
              <a:r>
                <a:rPr kumimoji="1" lang="en-US" altLang="ja-JP" sz="1100" dirty="0" err="1">
                  <a:latin typeface="メイリオ" panose="020B0604030504040204" pitchFamily="50" charset="-128"/>
                  <a:ea typeface="メイリオ" panose="020B0604030504040204" pitchFamily="50" charset="-128"/>
                </a:rPr>
                <a:t>Frep</a:t>
              </a:r>
              <a:r>
                <a:rPr kumimoji="1" lang="en-US" altLang="ja-JP"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ビーム繰り返し</a:t>
              </a:r>
              <a:endParaRPr kumimoji="1" lang="en-US" altLang="ja-JP" sz="1100" dirty="0">
                <a:latin typeface="メイリオ" panose="020B0604030504040204" pitchFamily="50" charset="-128"/>
                <a:ea typeface="メイリオ" panose="020B0604030504040204" pitchFamily="50" charset="-128"/>
              </a:endParaRPr>
            </a:p>
            <a:p>
              <a:r>
                <a:rPr lang="en-US" altLang="ja-JP" sz="1100" dirty="0" err="1">
                  <a:latin typeface="メイリオ" panose="020B0604030504040204" pitchFamily="50" charset="-128"/>
                  <a:ea typeface="メイリオ" panose="020B0604030504040204" pitchFamily="50" charset="-128"/>
                </a:rPr>
                <a:t>nb</a:t>
              </a:r>
              <a:r>
                <a:rPr lang="en-US" altLang="ja-JP" sz="1100" dirty="0">
                  <a:latin typeface="メイリオ" panose="020B0604030504040204" pitchFamily="50" charset="-128"/>
                  <a:ea typeface="メイリオ" panose="020B0604030504040204" pitchFamily="50" charset="-128"/>
                </a:rPr>
                <a:t> : train</a:t>
              </a:r>
              <a:r>
                <a:rPr lang="ja-JP" altLang="en-US" sz="1100" dirty="0">
                  <a:latin typeface="メイリオ" panose="020B0604030504040204" pitchFamily="50" charset="-128"/>
                  <a:ea typeface="メイリオ" panose="020B0604030504040204" pitchFamily="50" charset="-128"/>
                </a:rPr>
                <a:t>の</a:t>
              </a:r>
              <a:r>
                <a:rPr lang="en-US" altLang="ja-JP" sz="1100" dirty="0">
                  <a:latin typeface="メイリオ" panose="020B0604030504040204" pitchFamily="50" charset="-128"/>
                  <a:ea typeface="メイリオ" panose="020B0604030504040204" pitchFamily="50" charset="-128"/>
                </a:rPr>
                <a:t>bunch</a:t>
              </a:r>
              <a:r>
                <a:rPr lang="ja-JP" altLang="en-US" sz="1100" dirty="0">
                  <a:latin typeface="メイリオ" panose="020B0604030504040204" pitchFamily="50" charset="-128"/>
                  <a:ea typeface="メイリオ" panose="020B0604030504040204" pitchFamily="50" charset="-128"/>
                </a:rPr>
                <a:t>数</a:t>
              </a:r>
              <a:endParaRPr lang="en-US" altLang="ja-JP" sz="1100"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N:bunch</a:t>
              </a:r>
              <a:r>
                <a:rPr lang="ja-JP" altLang="en-US" sz="1100" dirty="0">
                  <a:latin typeface="メイリオ" panose="020B0604030504040204" pitchFamily="50" charset="-128"/>
                  <a:ea typeface="メイリオ" panose="020B0604030504040204" pitchFamily="50" charset="-128"/>
                </a:rPr>
                <a:t>内の</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陽</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電子の数</a:t>
              </a:r>
              <a:endParaRPr lang="en-US" altLang="ja-JP" sz="1100" dirty="0">
                <a:latin typeface="メイリオ" panose="020B0604030504040204" pitchFamily="50" charset="-128"/>
                <a:ea typeface="メイリオ" panose="020B0604030504040204" pitchFamily="50" charset="-128"/>
              </a:endParaRPr>
            </a:p>
            <a:p>
              <a:r>
                <a:rPr lang="en-US" altLang="ja-JP" sz="1100" dirty="0" err="1">
                  <a:latin typeface="メイリオ" panose="020B0604030504040204" pitchFamily="50" charset="-128"/>
                  <a:ea typeface="メイリオ" panose="020B0604030504040204" pitchFamily="50" charset="-128"/>
                </a:rPr>
                <a:t>σ</a:t>
              </a:r>
              <a:r>
                <a:rPr kumimoji="1" lang="en-US" altLang="ja-JP" sz="1100" dirty="0" err="1">
                  <a:latin typeface="メイリオ" panose="020B0604030504040204" pitchFamily="50" charset="-128"/>
                  <a:ea typeface="メイリオ" panose="020B0604030504040204" pitchFamily="50" charset="-128"/>
                </a:rPr>
                <a:t>x</a:t>
              </a:r>
              <a:r>
                <a:rPr kumimoji="1" lang="en-US" altLang="ja-JP" sz="1100" dirty="0">
                  <a:latin typeface="メイリオ" panose="020B0604030504040204" pitchFamily="50" charset="-128"/>
                  <a:ea typeface="メイリオ" panose="020B0604030504040204" pitchFamily="50" charset="-128"/>
                </a:rPr>
                <a:t>*,</a:t>
              </a:r>
              <a:r>
                <a:rPr kumimoji="1" lang="en-US" altLang="ja-JP" sz="1100" dirty="0" err="1">
                  <a:latin typeface="メイリオ" panose="020B0604030504040204" pitchFamily="50" charset="-128"/>
                  <a:ea typeface="メイリオ" panose="020B0604030504040204" pitchFamily="50" charset="-128"/>
                </a:rPr>
                <a:t>σy</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水平</a:t>
              </a:r>
              <a:r>
                <a:rPr lang="ja-JP" altLang="en-US" sz="1100" dirty="0">
                  <a:latin typeface="メイリオ" panose="020B0604030504040204" pitchFamily="50" charset="-128"/>
                  <a:ea typeface="メイリオ" panose="020B0604030504040204" pitchFamily="50" charset="-128"/>
                </a:rPr>
                <a:t>、垂直のビームサイズ</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衝突点</a:t>
              </a:r>
              <a:r>
                <a:rPr lang="en-US" altLang="ja-JP" sz="1100" dirty="0">
                  <a:latin typeface="メイリオ" panose="020B0604030504040204" pitchFamily="50" charset="-128"/>
                  <a:ea typeface="メイリオ" panose="020B0604030504040204" pitchFamily="50" charset="-128"/>
                </a:rPr>
                <a:t>)</a:t>
              </a:r>
            </a:p>
            <a:p>
              <a:r>
                <a:rPr kumimoji="1" lang="en-US" altLang="ja-JP" sz="1100" dirty="0">
                  <a:latin typeface="メイリオ" panose="020B0604030504040204" pitchFamily="50" charset="-128"/>
                  <a:ea typeface="メイリオ" panose="020B0604030504040204" pitchFamily="50" charset="-128"/>
                </a:rPr>
                <a:t>HD:</a:t>
              </a:r>
              <a:r>
                <a:rPr kumimoji="1" lang="ja-JP" altLang="en-US" sz="1100" dirty="0">
                  <a:latin typeface="メイリオ" panose="020B0604030504040204" pitchFamily="50" charset="-128"/>
                  <a:ea typeface="メイリオ" panose="020B0604030504040204" pitchFamily="50" charset="-128"/>
                </a:rPr>
                <a:t>衝突時のビーム相互作用による</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減衰効果</a:t>
              </a:r>
              <a:r>
                <a:rPr lang="ja-JP" altLang="en-US" sz="1100" dirty="0">
                  <a:latin typeface="メイリオ" panose="020B0604030504040204" pitchFamily="50" charset="-128"/>
                  <a:ea typeface="メイリオ" panose="020B0604030504040204" pitchFamily="50" charset="-128"/>
                </a:rPr>
                <a:t>。扁平ビームが良い。</a:t>
              </a:r>
              <a:endParaRPr kumimoji="1" lang="en-US" altLang="ja-JP" sz="11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645041" y="3429338"/>
              <a:ext cx="1657826" cy="369332"/>
            </a:xfrm>
            <a:prstGeom prst="rect">
              <a:avLst/>
            </a:prstGeom>
            <a:noFill/>
          </p:spPr>
          <p:txBody>
            <a:bodyPr wrap="none" rtlCol="0">
              <a:spAutoFit/>
            </a:bodyPr>
            <a:lstStyle/>
            <a:p>
              <a:r>
                <a:rPr kumimoji="1" lang="en-US" altLang="ja-JP" b="1" u="sng" dirty="0"/>
                <a:t>Luminosity</a:t>
              </a:r>
              <a:r>
                <a:rPr kumimoji="1" lang="ja-JP" altLang="en-US" b="1" u="sng" dirty="0"/>
                <a:t>：</a:t>
              </a:r>
              <a:endParaRPr kumimoji="1" lang="en-US" altLang="ja-JP" b="1" u="sng" dirty="0"/>
            </a:p>
          </p:txBody>
        </p:sp>
        <p:sp>
          <p:nvSpPr>
            <p:cNvPr id="20" name="テキスト ボックス 19">
              <a:extLst>
                <a:ext uri="{FF2B5EF4-FFF2-40B4-BE49-F238E27FC236}">
                  <a16:creationId xmlns:a16="http://schemas.microsoft.com/office/drawing/2014/main" id="{93A9B305-3DCB-43AE-5785-313B0207BC3C}"/>
                </a:ext>
              </a:extLst>
            </p:cNvPr>
            <p:cNvSpPr txBox="1"/>
            <p:nvPr/>
          </p:nvSpPr>
          <p:spPr>
            <a:xfrm>
              <a:off x="645041" y="4507327"/>
              <a:ext cx="4993925" cy="584775"/>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ビームのぶつかる頻度を表す。これが大きいと新しい粒子が発見されやすい</a:t>
              </a:r>
            </a:p>
          </p:txBody>
        </p:sp>
        <p:sp>
          <p:nvSpPr>
            <p:cNvPr id="21" name="テキスト ボックス 20">
              <a:extLst>
                <a:ext uri="{FF2B5EF4-FFF2-40B4-BE49-F238E27FC236}">
                  <a16:creationId xmlns:a16="http://schemas.microsoft.com/office/drawing/2014/main" id="{06EFD235-F994-9200-16A7-3AEE355E49BA}"/>
                </a:ext>
              </a:extLst>
            </p:cNvPr>
            <p:cNvSpPr txBox="1"/>
            <p:nvPr/>
          </p:nvSpPr>
          <p:spPr>
            <a:xfrm>
              <a:off x="10005747" y="202014"/>
              <a:ext cx="2002995" cy="1323439"/>
            </a:xfrm>
            <a:prstGeom prst="rect">
              <a:avLst/>
            </a:prstGeom>
            <a:noFill/>
          </p:spPr>
          <p:txBody>
            <a:bodyPr wrap="square" rtlCol="0">
              <a:spAutoFit/>
            </a:bodyPr>
            <a:lstStyle/>
            <a:p>
              <a:r>
                <a:rPr kumimoji="1" lang="ja-JP" altLang="en-US" sz="1600" b="1" u="sng" dirty="0">
                  <a:latin typeface="メイリオ" panose="020B0604030504040204" pitchFamily="50" charset="-128"/>
                  <a:ea typeface="メイリオ" panose="020B0604030504040204" pitchFamily="50" charset="-128"/>
                </a:rPr>
                <a:t>エネルギー：</a:t>
              </a:r>
              <a:endParaRPr kumimoji="1" lang="en-US" altLang="ja-JP" sz="1600" b="1" u="sng" dirty="0">
                <a:latin typeface="メイリオ" panose="020B0604030504040204" pitchFamily="50" charset="-128"/>
                <a:ea typeface="メイリオ" panose="020B0604030504040204" pitchFamily="50" charset="-128"/>
              </a:endParaRPr>
            </a:p>
            <a:p>
              <a:r>
                <a:rPr kumimoji="1" lang="en-US" altLang="ja-JP" sz="1600" dirty="0">
                  <a:latin typeface="メイリオ" panose="020B0604030504040204" pitchFamily="50" charset="-128"/>
                  <a:ea typeface="メイリオ" panose="020B0604030504040204" pitchFamily="50" charset="-128"/>
                </a:rPr>
                <a:t>125 GeV + 125 GeV = 250GeV</a:t>
              </a:r>
              <a:r>
                <a:rPr kumimoji="1" lang="ja-JP" altLang="en-US" sz="1600" dirty="0">
                  <a:latin typeface="メイリオ" panose="020B0604030504040204" pitchFamily="50" charset="-128"/>
                  <a:ea typeface="メイリオ" panose="020B0604030504040204" pitchFamily="50" charset="-128"/>
                </a:rPr>
                <a:t>が</a:t>
              </a:r>
              <a:endParaRPr kumimoji="1"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ヒッグス粒子生成には必要。</a:t>
              </a:r>
              <a:endParaRPr kumimoji="1" lang="ja-JP" altLang="en-US" sz="1600" dirty="0">
                <a:latin typeface="メイリオ" panose="020B0604030504040204" pitchFamily="50" charset="-128"/>
                <a:ea typeface="メイリオ" panose="020B0604030504040204" pitchFamily="50" charset="-128"/>
              </a:endParaRPr>
            </a:p>
          </p:txBody>
        </p:sp>
        <p:sp>
          <p:nvSpPr>
            <p:cNvPr id="36" name="四角形: 角を丸くする 35">
              <a:extLst>
                <a:ext uri="{FF2B5EF4-FFF2-40B4-BE49-F238E27FC236}">
                  <a16:creationId xmlns:a16="http://schemas.microsoft.com/office/drawing/2014/main" id="{8D4CC48B-ACB6-6568-FAE3-9759E49BC286}"/>
                </a:ext>
              </a:extLst>
            </p:cNvPr>
            <p:cNvSpPr/>
            <p:nvPr/>
          </p:nvSpPr>
          <p:spPr>
            <a:xfrm>
              <a:off x="376496" y="3390508"/>
              <a:ext cx="5884136" cy="174747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1C4F6C2A-0369-BA05-8702-0A5B903C16F3}"/>
              </a:ext>
            </a:extLst>
          </p:cNvPr>
          <p:cNvGrpSpPr/>
          <p:nvPr/>
        </p:nvGrpSpPr>
        <p:grpSpPr>
          <a:xfrm>
            <a:off x="6493655" y="1939839"/>
            <a:ext cx="5376676" cy="3221018"/>
            <a:chOff x="6493655" y="1939839"/>
            <a:chExt cx="5376676" cy="3221018"/>
          </a:xfrm>
        </p:grpSpPr>
        <p:graphicFrame>
          <p:nvGraphicFramePr>
            <p:cNvPr id="37" name="コンテンツ プレースホルダ 9"/>
            <p:cNvGraphicFramePr>
              <a:graphicFrameLocks/>
            </p:cNvGraphicFramePr>
            <p:nvPr>
              <p:extLst>
                <p:ext uri="{D42A27DB-BD31-4B8C-83A1-F6EECF244321}">
                  <p14:modId xmlns:p14="http://schemas.microsoft.com/office/powerpoint/2010/main" val="3152023630"/>
                </p:ext>
              </p:extLst>
            </p:nvPr>
          </p:nvGraphicFramePr>
          <p:xfrm>
            <a:off x="6493655" y="2783417"/>
            <a:ext cx="3101143" cy="2377440"/>
          </p:xfrm>
          <a:graphic>
            <a:graphicData uri="http://schemas.openxmlformats.org/drawingml/2006/table">
              <a:tbl>
                <a:tblPr firstRow="1">
                  <a:tableStyleId>{93296810-A885-4BE3-A3E7-6D5BEEA58F35}</a:tableStyleId>
                </a:tblPr>
                <a:tblGrid>
                  <a:gridCol w="1674808">
                    <a:extLst>
                      <a:ext uri="{9D8B030D-6E8A-4147-A177-3AD203B41FA5}">
                        <a16:colId xmlns:a16="http://schemas.microsoft.com/office/drawing/2014/main" val="20000"/>
                      </a:ext>
                    </a:extLst>
                  </a:gridCol>
                  <a:gridCol w="1426335">
                    <a:extLst>
                      <a:ext uri="{9D8B030D-6E8A-4147-A177-3AD203B41FA5}">
                        <a16:colId xmlns:a16="http://schemas.microsoft.com/office/drawing/2014/main" val="20001"/>
                      </a:ext>
                    </a:extLst>
                  </a:gridCol>
                </a:tblGrid>
                <a:tr h="25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chemeClr val="bg1"/>
                            </a:solidFill>
                            <a:effectLst/>
                            <a:latin typeface="+mn-lt"/>
                            <a:ea typeface="+mn-ea"/>
                            <a:cs typeface="+mn-cs"/>
                          </a:rPr>
                          <a:t>Item</a:t>
                        </a:r>
                        <a:endParaRPr kumimoji="1" lang="ja-JP" altLang="en-US" sz="1200" b="1" i="0" u="none" strike="noStrike" cap="none" normalizeH="0" baseline="0" dirty="0">
                          <a:ln>
                            <a:noFill/>
                          </a:ln>
                          <a:solidFill>
                            <a:schemeClr val="bg1"/>
                          </a:solidFill>
                          <a:effectLst/>
                          <a:latin typeface="+mn-lt"/>
                          <a:ea typeface="Osaka" pitchFamily="-108" charset="-128"/>
                          <a:cs typeface="Osaka" pitchFamily="-108" charset="-128"/>
                        </a:endParaRPr>
                      </a:p>
                    </a:txBody>
                    <a:tcPr marL="76200" marR="76200" horzOverflow="overflow">
                      <a:solidFill>
                        <a:schemeClr val="accent6">
                          <a:lumMod val="75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chemeClr val="bg1"/>
                            </a:solidFill>
                            <a:effectLst/>
                            <a:latin typeface="+mn-lt"/>
                            <a:ea typeface="Osaka" pitchFamily="-108" charset="-128"/>
                            <a:cs typeface="Osaka" pitchFamily="-108" charset="-128"/>
                          </a:rPr>
                          <a:t>Parameters</a:t>
                        </a:r>
                        <a:endParaRPr kumimoji="1" lang="ja-JP" altLang="en-US" sz="1200" b="1" i="0" u="none" strike="noStrike" cap="none" normalizeH="0" baseline="0" dirty="0">
                          <a:ln>
                            <a:noFill/>
                          </a:ln>
                          <a:solidFill>
                            <a:schemeClr val="bg1"/>
                          </a:solidFill>
                          <a:effectLst/>
                          <a:latin typeface="+mn-lt"/>
                          <a:ea typeface="Osaka" pitchFamily="-108" charset="-128"/>
                          <a:cs typeface="Osaka" pitchFamily="-108" charset="-128"/>
                        </a:endParaRPr>
                      </a:p>
                    </a:txBody>
                    <a:tcPr marL="76200" marR="76200" horzOverflow="overflow">
                      <a:solidFill>
                        <a:schemeClr val="accent6">
                          <a:lumMod val="75000"/>
                        </a:schemeClr>
                      </a:solidFill>
                    </a:tcPr>
                  </a:tc>
                  <a:extLst>
                    <a:ext uri="{0D108BD9-81ED-4DB2-BD59-A6C34878D82A}">
                      <a16:rowId xmlns:a16="http://schemas.microsoft.com/office/drawing/2014/main" val="10000"/>
                    </a:ext>
                  </a:extLst>
                </a:tr>
                <a:tr h="25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C.M. Energy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250 GeV</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1"/>
                    </a:ext>
                  </a:extLst>
                </a:tr>
                <a:tr h="25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Length</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20 km</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2"/>
                    </a:ext>
                  </a:extLst>
                </a:tr>
                <a:tr h="25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Luminosity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1.3 x10</a:t>
                        </a:r>
                        <a:r>
                          <a:rPr kumimoji="1" lang="en-US" altLang="ja-JP" sz="1200" u="none" strike="noStrike" cap="none" normalizeH="0" baseline="30000" dirty="0">
                            <a:ln>
                              <a:noFill/>
                            </a:ln>
                            <a:effectLst/>
                          </a:rPr>
                          <a:t>34</a:t>
                        </a:r>
                        <a:r>
                          <a:rPr kumimoji="1" lang="en-US" altLang="ja-JP" sz="1200" u="none" strike="noStrike" cap="none" normalizeH="0" baseline="0" dirty="0">
                            <a:ln>
                              <a:noFill/>
                            </a:ln>
                            <a:effectLst/>
                          </a:rPr>
                          <a:t> cm</a:t>
                        </a:r>
                        <a:r>
                          <a:rPr kumimoji="1" lang="en-US" altLang="ja-JP" sz="1200" u="none" strike="noStrike" cap="none" normalizeH="0" baseline="30000" dirty="0">
                            <a:ln>
                              <a:noFill/>
                            </a:ln>
                            <a:effectLst/>
                          </a:rPr>
                          <a:t>-2</a:t>
                        </a:r>
                        <a:r>
                          <a:rPr kumimoji="1" lang="en-US" altLang="ja-JP" sz="1200" u="none" strike="noStrike" cap="none" normalizeH="0" baseline="0" dirty="0">
                            <a:ln>
                              <a:noFill/>
                            </a:ln>
                            <a:effectLst/>
                          </a:rPr>
                          <a:t>s</a:t>
                        </a:r>
                        <a:r>
                          <a:rPr kumimoji="1" lang="en-US" altLang="ja-JP" sz="1200" u="none" strike="noStrike" cap="none" normalizeH="0" baseline="30000" dirty="0">
                            <a:ln>
                              <a:noFill/>
                            </a:ln>
                            <a:effectLst/>
                          </a:rPr>
                          <a:t>-1</a:t>
                        </a:r>
                        <a:endParaRPr kumimoji="1" lang="ja-JP" altLang="en-US" sz="12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3"/>
                    </a:ext>
                  </a:extLst>
                </a:tr>
                <a:tr h="2628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Beam Current</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 5.8 mA (in pulse)</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6"/>
                    </a:ext>
                  </a:extLst>
                </a:tr>
                <a:tr h="2628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Beam size (x/y) at FF</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200" b="1" i="0" u="none" strike="noStrike" cap="none" normalizeH="0" baseline="0" dirty="0">
                            <a:ln>
                              <a:noFill/>
                            </a:ln>
                            <a:solidFill>
                              <a:srgbClr val="FF0000"/>
                            </a:solidFill>
                            <a:effectLst/>
                            <a:latin typeface="+mn-lt"/>
                            <a:ea typeface="Osaka" pitchFamily="-108" charset="-128"/>
                            <a:cs typeface="Osaka" pitchFamily="-108" charset="-128"/>
                          </a:rPr>
                          <a:t>516</a:t>
                        </a: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 nm/</a:t>
                        </a:r>
                        <a:r>
                          <a:rPr kumimoji="1" lang="en-US" altLang="ja-JP" sz="1200" b="1" i="0" u="none" strike="noStrike" cap="none" normalizeH="0" baseline="0" dirty="0">
                            <a:ln>
                              <a:noFill/>
                            </a:ln>
                            <a:solidFill>
                              <a:srgbClr val="FF0000"/>
                            </a:solidFill>
                            <a:effectLst/>
                            <a:latin typeface="+mn-lt"/>
                            <a:ea typeface="Osaka" pitchFamily="-108" charset="-128"/>
                            <a:cs typeface="Osaka" pitchFamily="-108" charset="-128"/>
                          </a:rPr>
                          <a:t>7.7</a:t>
                        </a:r>
                        <a:r>
                          <a:rPr kumimoji="1" lang="en-US" altLang="ja-JP" sz="1200" b="0" i="0" u="none" strike="noStrike" cap="none" normalizeH="0" baseline="0" dirty="0">
                            <a:ln>
                              <a:noFill/>
                            </a:ln>
                            <a:solidFill>
                              <a:srgbClr val="000514"/>
                            </a:solidFill>
                            <a:effectLst/>
                            <a:latin typeface="+mn-lt"/>
                            <a:ea typeface="Osaka" pitchFamily="-108" charset="-128"/>
                            <a:cs typeface="Osaka" pitchFamily="-108" charset="-128"/>
                          </a:rPr>
                          <a:t> nm</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7"/>
                    </a:ext>
                  </a:extLst>
                </a:tr>
                <a:tr h="41134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SRF Cavity G.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Q</a:t>
                        </a:r>
                        <a:r>
                          <a:rPr kumimoji="1" lang="en-US" altLang="ja-JP" sz="1200" b="0" i="0" u="none" strike="noStrike" cap="none" normalizeH="0" baseline="-25000" dirty="0">
                            <a:ln>
                              <a:noFill/>
                            </a:ln>
                            <a:solidFill>
                              <a:schemeClr val="dk1"/>
                            </a:solidFill>
                            <a:effectLst/>
                            <a:latin typeface="+mn-lt"/>
                            <a:ea typeface="+mn-ea"/>
                            <a:cs typeface="+mn-cs"/>
                          </a:rPr>
                          <a:t>0</a:t>
                        </a:r>
                        <a:endParaRPr kumimoji="1" lang="ja-JP" altLang="en-US" sz="1200" b="1" i="0" u="none" strike="noStrike" cap="none" normalizeH="0" baseline="-25000" dirty="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u="none" strike="noStrike" cap="none" normalizeH="0" baseline="0" dirty="0">
                            <a:ln>
                              <a:noFill/>
                            </a:ln>
                            <a:solidFill>
                              <a:srgbClr val="FF0000"/>
                            </a:solidFill>
                            <a:effectLst/>
                          </a:rPr>
                          <a:t>31.5</a:t>
                        </a:r>
                        <a:r>
                          <a:rPr kumimoji="1" lang="en-US" altLang="ja-JP" sz="1200" u="none" strike="noStrike" cap="none" normalizeH="0" baseline="0" dirty="0">
                            <a:ln>
                              <a:noFill/>
                            </a:ln>
                            <a:effectLst/>
                          </a:rPr>
                          <a:t>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Q</a:t>
                        </a:r>
                        <a:r>
                          <a:rPr kumimoji="1" lang="en-US" altLang="ja-JP" sz="1200" u="none" strike="noStrike" cap="none" normalizeH="0" baseline="-25000" dirty="0">
                            <a:ln>
                              <a:noFill/>
                            </a:ln>
                            <a:effectLst/>
                          </a:rPr>
                          <a:t>0</a:t>
                        </a:r>
                        <a:r>
                          <a:rPr kumimoji="1" lang="en-US" altLang="ja-JP" sz="1200" u="none" strike="noStrike" cap="none" normalizeH="0" baseline="0" dirty="0">
                            <a:ln>
                              <a:noFill/>
                            </a:ln>
                            <a:effectLst/>
                          </a:rPr>
                          <a:t> = 1x10 </a:t>
                        </a:r>
                        <a:r>
                          <a:rPr kumimoji="1" lang="en-US" altLang="ja-JP" sz="1200" u="none" strike="noStrike" cap="none" normalizeH="0" baseline="30000" dirty="0">
                            <a:ln>
                              <a:noFill/>
                            </a:ln>
                            <a:effectLst/>
                          </a:rPr>
                          <a:t>10</a:t>
                        </a:r>
                        <a:endParaRPr kumimoji="1" lang="ja-JP" altLang="en-US" sz="1200" b="1" i="0" u="none" strike="noStrike" cap="none" normalizeH="0" baseline="30000" dirty="0">
                          <a:ln>
                            <a:noFill/>
                          </a:ln>
                          <a:solidFill>
                            <a:srgbClr val="3366FF"/>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8"/>
                    </a:ext>
                  </a:extLst>
                </a:tr>
                <a:tr h="2360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dk1"/>
                            </a:solidFill>
                            <a:effectLst/>
                            <a:latin typeface="+mn-lt"/>
                            <a:ea typeface="+mn-ea"/>
                            <a:cs typeface="+mn-cs"/>
                          </a:rPr>
                          <a:t>Total </a:t>
                        </a:r>
                        <a:r>
                          <a:rPr kumimoji="1" lang="ja-JP" altLang="en-US" sz="1200" b="0" i="0" u="none" strike="noStrike" cap="none" normalizeH="0" baseline="0" dirty="0">
                            <a:ln>
                              <a:noFill/>
                            </a:ln>
                            <a:solidFill>
                              <a:schemeClr val="dk1"/>
                            </a:solidFill>
                            <a:effectLst/>
                            <a:latin typeface="+mn-lt"/>
                            <a:ea typeface="+mn-ea"/>
                            <a:cs typeface="+mn-cs"/>
                          </a:rPr>
                          <a:t>電力</a:t>
                        </a:r>
                        <a:endParaRPr kumimoji="1" lang="ja-JP" altLang="en-US" sz="1200" b="1" i="0" u="none" strike="noStrike" cap="none" normalizeH="0" baseline="-25000" dirty="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u="none" strike="noStrike" cap="none" normalizeH="0" baseline="0" dirty="0">
                            <a:ln>
                              <a:noFill/>
                            </a:ln>
                            <a:solidFill>
                              <a:schemeClr val="tx1"/>
                            </a:solidFill>
                            <a:effectLst/>
                          </a:rPr>
                          <a:t>111 MW</a:t>
                        </a:r>
                        <a:endParaRPr kumimoji="1" lang="ja-JP" altLang="en-US" sz="1200" b="0" i="0" u="none" strike="noStrike" cap="none" normalizeH="0" baseline="30000" dirty="0">
                          <a:ln>
                            <a:noFill/>
                          </a:ln>
                          <a:solidFill>
                            <a:schemeClr val="tx1"/>
                          </a:solidFill>
                          <a:effectLst/>
                          <a:latin typeface="+mn-lt"/>
                          <a:ea typeface="Osaka" pitchFamily="-108" charset="-128"/>
                          <a:cs typeface="Osaka" pitchFamily="-108" charset="-128"/>
                        </a:endParaRPr>
                      </a:p>
                    </a:txBody>
                    <a:tcPr marL="76200" marR="76200" horzOverflow="overflow"/>
                  </a:tc>
                  <a:extLst>
                    <a:ext uri="{0D108BD9-81ED-4DB2-BD59-A6C34878D82A}">
                      <a16:rowId xmlns:a16="http://schemas.microsoft.com/office/drawing/2014/main" val="314506832"/>
                    </a:ext>
                  </a:extLst>
                </a:tr>
              </a:tbl>
            </a:graphicData>
          </a:graphic>
        </p:graphicFrame>
        <p:sp>
          <p:nvSpPr>
            <p:cNvPr id="9" name="テキスト ボックス 8"/>
            <p:cNvSpPr txBox="1"/>
            <p:nvPr/>
          </p:nvSpPr>
          <p:spPr>
            <a:xfrm>
              <a:off x="9809022" y="2631778"/>
              <a:ext cx="1684293" cy="646331"/>
            </a:xfrm>
            <a:prstGeom prst="rect">
              <a:avLst/>
            </a:prstGeom>
            <a:noFill/>
            <a:ln>
              <a:solidFill>
                <a:schemeClr val="tx1"/>
              </a:solidFill>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非常に高い</a:t>
              </a:r>
              <a:endParaRPr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世界一を走る</a:t>
              </a:r>
              <a:r>
                <a:rPr kumimoji="1" lang="en-US" altLang="ja-JP" sz="1200" dirty="0">
                  <a:latin typeface="メイリオ" panose="020B0604030504040204" pitchFamily="50" charset="-128"/>
                  <a:ea typeface="メイリオ" panose="020B0604030504040204" pitchFamily="50" charset="-128"/>
                </a:rPr>
                <a:t>KEKB</a:t>
              </a:r>
              <a:r>
                <a:rPr kumimoji="1" lang="ja-JP" altLang="en-US" sz="1200" dirty="0">
                  <a:latin typeface="メイリオ" panose="020B0604030504040204" pitchFamily="50" charset="-128"/>
                  <a:ea typeface="メイリオ" panose="020B0604030504040204" pitchFamily="50" charset="-128"/>
                </a:rPr>
                <a:t>と同じくらい。</a:t>
              </a:r>
            </a:p>
          </p:txBody>
        </p:sp>
        <p:sp>
          <p:nvSpPr>
            <p:cNvPr id="31" name="テキスト ボックス 30"/>
            <p:cNvSpPr txBox="1"/>
            <p:nvPr/>
          </p:nvSpPr>
          <p:spPr>
            <a:xfrm>
              <a:off x="9860118" y="4098860"/>
              <a:ext cx="1082348" cy="307777"/>
            </a:xfrm>
            <a:prstGeom prst="rect">
              <a:avLst/>
            </a:prstGeom>
            <a:noFill/>
            <a:ln>
              <a:solidFill>
                <a:srgbClr val="FF0000"/>
              </a:solidFill>
            </a:ln>
          </p:spPr>
          <p:txBody>
            <a:bodyPr wrap="none" rtlCol="0">
              <a:spAutoFit/>
            </a:bodyPr>
            <a:lstStyle/>
            <a:p>
              <a:r>
                <a:rPr lang="ja-JP" altLang="en-US" sz="1400" dirty="0">
                  <a:latin typeface="メイリオ" panose="020B0604030504040204" pitchFamily="50" charset="-128"/>
                  <a:ea typeface="メイリオ" panose="020B0604030504040204" pitchFamily="50" charset="-128"/>
                </a:rPr>
                <a:t>ナノビーム</a:t>
              </a:r>
              <a:endParaRPr kumimoji="1" lang="ja-JP" altLang="en-US" sz="1400" dirty="0">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9789503" y="4459894"/>
              <a:ext cx="2080828" cy="523220"/>
            </a:xfrm>
            <a:prstGeom prst="rect">
              <a:avLst/>
            </a:prstGeom>
            <a:noFill/>
            <a:ln>
              <a:solidFill>
                <a:srgbClr val="FF0000"/>
              </a:solidFill>
            </a:ln>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高加速勾配（大電力）</a:t>
              </a:r>
              <a:endParaRPr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sym typeface="Wingdings" panose="05000000000000000000" pitchFamily="2" charset="2"/>
                </a:rPr>
                <a:t></a:t>
              </a:r>
              <a:r>
                <a:rPr kumimoji="1" lang="ja-JP" altLang="en-US" sz="1400" dirty="0">
                  <a:latin typeface="メイリオ" panose="020B0604030504040204" pitchFamily="50" charset="-128"/>
                  <a:ea typeface="メイリオ" panose="020B0604030504040204" pitchFamily="50" charset="-128"/>
                </a:rPr>
                <a:t>超伝導加速空洞</a:t>
              </a:r>
            </a:p>
          </p:txBody>
        </p:sp>
        <p:sp>
          <p:nvSpPr>
            <p:cNvPr id="41" name="テキスト ボックス 40"/>
            <p:cNvSpPr txBox="1"/>
            <p:nvPr/>
          </p:nvSpPr>
          <p:spPr>
            <a:xfrm>
              <a:off x="9824887" y="3348893"/>
              <a:ext cx="1429046" cy="307777"/>
            </a:xfrm>
            <a:prstGeom prst="rect">
              <a:avLst/>
            </a:prstGeom>
            <a:solidFill>
              <a:srgbClr val="3366FF"/>
            </a:solidFill>
            <a:ln>
              <a:solidFill>
                <a:srgbClr val="3366FF"/>
              </a:solidFill>
            </a:ln>
          </p:spPr>
          <p:txBody>
            <a:bodyPr wrap="none" rtlCol="0">
              <a:spAutoFit/>
            </a:bodyPr>
            <a:lstStyle/>
            <a:p>
              <a:r>
                <a:rPr lang="en-US" altLang="ja-JP" sz="1400" dirty="0">
                  <a:solidFill>
                    <a:srgbClr val="FFFF00"/>
                  </a:solidFill>
                </a:rPr>
                <a:t>Key Technologies</a:t>
              </a:r>
              <a:endParaRPr kumimoji="1" lang="ja-JP" altLang="en-US" sz="1400" dirty="0">
                <a:solidFill>
                  <a:srgbClr val="FFFF00"/>
                </a:solidFill>
              </a:endParaRPr>
            </a:p>
          </p:txBody>
        </p:sp>
        <p:sp>
          <p:nvSpPr>
            <p:cNvPr id="29" name="テキスト ボックス 28"/>
            <p:cNvSpPr txBox="1"/>
            <p:nvPr/>
          </p:nvSpPr>
          <p:spPr>
            <a:xfrm>
              <a:off x="9248066" y="2284267"/>
              <a:ext cx="2492990"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加速器開発のポイント</a:t>
              </a:r>
            </a:p>
          </p:txBody>
        </p:sp>
        <p:sp>
          <p:nvSpPr>
            <p:cNvPr id="52" name="テキスト ボックス 51"/>
            <p:cNvSpPr txBox="1"/>
            <p:nvPr/>
          </p:nvSpPr>
          <p:spPr>
            <a:xfrm>
              <a:off x="9834955" y="3705755"/>
              <a:ext cx="1418978" cy="307777"/>
            </a:xfrm>
            <a:prstGeom prst="rect">
              <a:avLst/>
            </a:prstGeom>
            <a:noFill/>
            <a:ln>
              <a:solidFill>
                <a:srgbClr val="FF0000"/>
              </a:solidFill>
            </a:ln>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rPr>
                <a:t>多くの</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陽</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電子</a:t>
              </a:r>
            </a:p>
          </p:txBody>
        </p:sp>
        <p:sp>
          <p:nvSpPr>
            <p:cNvPr id="35" name="テキスト ボックス 34"/>
            <p:cNvSpPr txBox="1"/>
            <p:nvPr/>
          </p:nvSpPr>
          <p:spPr>
            <a:xfrm>
              <a:off x="7784614" y="1939839"/>
              <a:ext cx="3120470" cy="338554"/>
            </a:xfrm>
            <a:prstGeom prst="rect">
              <a:avLst/>
            </a:prstGeom>
            <a:solidFill>
              <a:schemeClr val="accent3">
                <a:lumMod val="20000"/>
                <a:lumOff val="80000"/>
              </a:schemeClr>
            </a:solidFill>
          </p:spPr>
          <p:txBody>
            <a:bodyPr wrap="none" rtlCol="0">
              <a:spAutoFit/>
            </a:bodyPr>
            <a:lstStyle/>
            <a:p>
              <a:r>
                <a:rPr kumimoji="1" lang="en-US" altLang="ja-JP" sz="1600" b="1" dirty="0">
                  <a:solidFill>
                    <a:srgbClr val="FF0000"/>
                  </a:solidFill>
                </a:rPr>
                <a:t>ILC</a:t>
              </a:r>
              <a:r>
                <a:rPr kumimoji="1" lang="ja-JP" altLang="en-US" sz="1600" b="1" dirty="0">
                  <a:solidFill>
                    <a:srgbClr val="FF0000"/>
                  </a:solidFill>
                </a:rPr>
                <a:t>の開発の</a:t>
              </a:r>
              <a:r>
                <a:rPr lang="ja-JP" altLang="en-US" sz="1600" b="1" dirty="0">
                  <a:solidFill>
                    <a:srgbClr val="FF0000"/>
                  </a:solidFill>
                </a:rPr>
                <a:t>大半</a:t>
              </a:r>
              <a:r>
                <a:rPr kumimoji="1" lang="ja-JP" altLang="en-US" sz="1600" b="1" dirty="0">
                  <a:solidFill>
                    <a:srgbClr val="FF0000"/>
                  </a:solidFill>
                </a:rPr>
                <a:t>が加速器の開発</a:t>
              </a:r>
            </a:p>
          </p:txBody>
        </p:sp>
        <p:cxnSp>
          <p:nvCxnSpPr>
            <p:cNvPr id="47" name="直線矢印コネクタ 46"/>
            <p:cNvCxnSpPr>
              <a:cxnSpLocks/>
              <a:endCxn id="52" idx="1"/>
            </p:cNvCxnSpPr>
            <p:nvPr/>
          </p:nvCxnSpPr>
          <p:spPr>
            <a:xfrm flipV="1">
              <a:off x="9416254" y="3859644"/>
              <a:ext cx="418701" cy="1538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a:cxnSpLocks/>
            </p:cNvCxnSpPr>
            <p:nvPr/>
          </p:nvCxnSpPr>
          <p:spPr>
            <a:xfrm flipV="1">
              <a:off x="9404689" y="4187559"/>
              <a:ext cx="470256" cy="1127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cxnSpLocks/>
            </p:cNvCxnSpPr>
            <p:nvPr/>
          </p:nvCxnSpPr>
          <p:spPr>
            <a:xfrm flipV="1">
              <a:off x="9293288" y="4647664"/>
              <a:ext cx="496215" cy="323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cxnSpLocks/>
            </p:cNvCxnSpPr>
            <p:nvPr/>
          </p:nvCxnSpPr>
          <p:spPr>
            <a:xfrm flipV="1">
              <a:off x="9417600" y="3051589"/>
              <a:ext cx="428880" cy="6262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6" name="フッター プレースホルダー 5">
            <a:extLst>
              <a:ext uri="{FF2B5EF4-FFF2-40B4-BE49-F238E27FC236}">
                <a16:creationId xmlns:a16="http://schemas.microsoft.com/office/drawing/2014/main" id="{7AA04367-44A8-0736-2E64-E11172487777}"/>
              </a:ext>
            </a:extLst>
          </p:cNvPr>
          <p:cNvSpPr>
            <a:spLocks noGrp="1"/>
          </p:cNvSpPr>
          <p:nvPr>
            <p:ph type="ftr" sz="quarter" idx="3"/>
          </p:nvPr>
        </p:nvSpPr>
        <p:spPr>
          <a:xfrm>
            <a:off x="2614647" y="6546430"/>
            <a:ext cx="3269748" cy="365125"/>
          </a:xfrm>
        </p:spPr>
        <p:txBody>
          <a:bodyPr/>
          <a:lstStyle/>
          <a:p>
            <a:r>
              <a:rPr lang="ja-JP" altLang="en-US"/>
              <a:t>筑波大学　</a:t>
            </a:r>
            <a:r>
              <a:rPr lang="en-US" altLang="ja-JP"/>
              <a:t>ILC</a:t>
            </a:r>
            <a:r>
              <a:rPr lang="ja-JP" altLang="en-US"/>
              <a:t>セミナー </a:t>
            </a:r>
            <a:r>
              <a:rPr lang="en-US" altLang="ja-JP"/>
              <a:t>(2025.Oct.9)</a:t>
            </a:r>
            <a:endParaRPr lang="en-US"/>
          </a:p>
        </p:txBody>
      </p:sp>
    </p:spTree>
    <p:extLst>
      <p:ext uri="{BB962C8B-B14F-4D97-AF65-F5344CB8AC3E}">
        <p14:creationId xmlns:p14="http://schemas.microsoft.com/office/powerpoint/2010/main" val="147440762"/>
      </p:ext>
    </p:extLst>
  </p:cSld>
  <p:clrMapOvr>
    <a:masterClrMapping/>
  </p:clrMapOvr>
  <mc:AlternateContent xmlns:mc="http://schemas.openxmlformats.org/markup-compatibility/2006" xmlns:p14="http://schemas.microsoft.com/office/powerpoint/2010/main">
    <mc:Choice Requires="p14">
      <p:transition spd="slow" p14:dur="2000" advTm="44251"/>
    </mc:Choice>
    <mc:Fallback xmlns="">
      <p:transition spd="slow" advTm="442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0|15.6|48.1|12.5"/>
</p:tagLst>
</file>

<file path=ppt/tags/tag2.xml><?xml version="1.0" encoding="utf-8"?>
<p:tagLst xmlns:a="http://schemas.openxmlformats.org/drawingml/2006/main" xmlns:r="http://schemas.openxmlformats.org/officeDocument/2006/relationships" xmlns:p="http://schemas.openxmlformats.org/presentationml/2006/main">
  <p:tag name="SOURCE" val="\documentclass{slides}\pagestyle{empty}&#10;\usepackage{color}&#10;\newcommand{\E}{{\cal E}}&#10;\newcommand{\g}{\gamma}&#10;\renewcommand{\L}{{\cal L}}&#10;\newcommand{\sx}{\sigma_x}&#10;\newcommand{\sy}{\sigma_y}&#10;\newcommand{\sz}{\sigma_z}&#10;\newcommand{\ex}{\epsilon_x}&#10;\newcommand{\ey}{\epsilon_y}&#10;\newcommand{\bx}{\beta_x}&#10;\newcommand{\by}{\beta_y}&#10;\newcommand{\xix}{\xi_x}&#10;\newcommand{\xiy}{\xi_y}&#10;\newcommand{\dbs}{\delta_{{}_{BS}}}&#10;\begin{document}&#10;\begin{eqnarray*}&#10;{\cal L} = f_{rep} \frac{n_b N^2}{4\pi \sigma_x^* \sigma_y^*}&#10;     \times H_D&#10;\end{eqnarray*}&#10;\end{document}"/>
  <p:tag name="EXTERNALNAME" val="txp_fig"/>
  <p:tag name="BLEND" val="False"/>
  <p:tag name="TRANSPARENT" val="False"/>
  <p:tag name="KEEPFILES" val="False"/>
  <p:tag name="DEBUGPAUSE" val="False"/>
  <p:tag name="RESOLUTION" val="300"/>
  <p:tag name="TIMEOUT" val="---"/>
  <p:tag name="BITMAPFORMAT" val="bmp16m"/>
  <p:tag name="DEBUGINTERACTIVE" val="True"/>
  <p:tag name="ORIGWIDTH" val="210.9604"/>
  <p:tag name="PICTUREFILESIZE" val="615174"/>
</p:tagLst>
</file>

<file path=ppt/tags/tag3.xml><?xml version="1.0" encoding="utf-8"?>
<p:tagLst xmlns:a="http://schemas.openxmlformats.org/drawingml/2006/main" xmlns:r="http://schemas.openxmlformats.org/officeDocument/2006/relationships" xmlns:p="http://schemas.openxmlformats.org/presentationml/2006/main">
  <p:tag name="TIMING" val="|76.7|13.1|6.7|1.1|7.4"/>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309.0432"/>
  <p:tag name="ORIGINALWIDTH" val="969.1353"/>
  <p:tag name="LATEXADDIN" val="\documentclass{article}&#10;\usepackage{bm}&#10;\usepackage{amsmath}&#10;\usepackage{color}&#10;\pagestyle{empty}&#10;\newcommand{\avr}[1]{\left&lt; #1 \right&gt;}&#10;\newcommand{\abs}[1]{\left\vert #1 \right\vert}&#10;\newcommand{\scp}{{\mathchoice{\cdot}{\cdot}{\cdot}{\cdot}}}&#10;\newcommand{\vcp}{{\mathchoice{\times}{\times}{\times}{\times}}}&#10;\newcommand{\pd}[2]{{\partial{#1}\over\partial{#2}}}&#10;\newcommand{\vn}{{\bm n}}&#10;\newcommand{\ve}{{\bm e}}&#10;\begin{document}&#10;\begin{displaymath}&#10;  {\cal L} = \frac{\textcolor{blue}{f_{rep} n_b} N^2}{4\pi\sigma_x \textcolor{blue}{\sigma_y}} H_D &#10;\end{displaymath}&#10;\end{document}"/>
  <p:tag name="IGUANATEXSIZE" val="22"/>
  <p:tag name="IGUANATEXCURSOR" val="490"/>
  <p:tag name="TRANSPARENCY" val="True"/>
  <p:tag name="LATEXENGINEID" val="1"/>
  <p:tag name="TEMPFOLDER" val="c:\temp\"/>
  <p:tag name="LATEXFORMHEIGHT" val="414.6"/>
  <p:tag name="LATEXFORMWIDTH" val="606.6"/>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TIMING" val="|37.3"/>
</p:tagLst>
</file>

<file path=ppt/theme/theme1.xml><?xml version="1.0" encoding="utf-8"?>
<a:theme xmlns:a="http://schemas.openxmlformats.org/drawingml/2006/main" name="Office テーマ">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tx1"/>
          </a:solidFill>
          <a:headEnd type="none"/>
          <a:tailEnd type="none"/>
        </a:ln>
      </a:spPr>
      <a:bodyPr/>
      <a:lstStyle/>
      <a:style>
        <a:lnRef idx="3">
          <a:schemeClr val="accent2"/>
        </a:lnRef>
        <a:fillRef idx="0">
          <a:schemeClr val="accent2"/>
        </a:fillRef>
        <a:effectRef idx="2">
          <a:schemeClr val="accent2"/>
        </a:effectRef>
        <a:fontRef idx="minor">
          <a:schemeClr val="tx1"/>
        </a:fontRef>
      </a:style>
    </a:lnDef>
  </a:objectDefaults>
  <a:extraClrSchemeLst/>
  <a:extLst>
    <a:ext uri="{05A4C25C-085E-4340-85A3-A5531E510DB2}">
      <thm15:themeFamily xmlns:thm15="http://schemas.microsoft.com/office/thememl/2012/main" name="THZA002_talk.potx" id="{F22CE5CE-F597-420D-89AC-119CC165C643}" vid="{60403AE5-7327-4BCD-B5CF-48EFDD4942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iCASA</Template>
  <TotalTime>812</TotalTime>
  <Words>6401</Words>
  <Application>Microsoft Office PowerPoint</Application>
  <PresentationFormat>ワイド画面</PresentationFormat>
  <Paragraphs>827</Paragraphs>
  <Slides>38</Slides>
  <Notes>10</Notes>
  <HiddenSlides>0</HiddenSlides>
  <MMClips>3</MMClips>
  <ScaleCrop>false</ScaleCrop>
  <HeadingPairs>
    <vt:vector size="8" baseType="variant">
      <vt:variant>
        <vt:lpstr>使用されているフォント</vt:lpstr>
      </vt:variant>
      <vt:variant>
        <vt:i4>15</vt:i4>
      </vt:variant>
      <vt:variant>
        <vt:lpstr>テーマ</vt:lpstr>
      </vt:variant>
      <vt:variant>
        <vt:i4>1</vt:i4>
      </vt:variant>
      <vt:variant>
        <vt:lpstr>埋め込まれた OLE サーバー</vt:lpstr>
      </vt:variant>
      <vt:variant>
        <vt:i4>2</vt:i4>
      </vt:variant>
      <vt:variant>
        <vt:lpstr>スライド タイトル</vt:lpstr>
      </vt:variant>
      <vt:variant>
        <vt:i4>38</vt:i4>
      </vt:variant>
    </vt:vector>
  </HeadingPairs>
  <TitlesOfParts>
    <vt:vector size="56" baseType="lpstr">
      <vt:lpstr>Arial Unicode MS</vt:lpstr>
      <vt:lpstr>ＭＳ Ｐゴシック</vt:lpstr>
      <vt:lpstr>ヒラギノ角ゴ Pro W3</vt:lpstr>
      <vt:lpstr>メイリオ</vt:lpstr>
      <vt:lpstr>游ゴシック</vt:lpstr>
      <vt:lpstr>Arial</vt:lpstr>
      <vt:lpstr>Calibri</vt:lpstr>
      <vt:lpstr>Calibri Light</vt:lpstr>
      <vt:lpstr>Cambria Math</vt:lpstr>
      <vt:lpstr>Century</vt:lpstr>
      <vt:lpstr>Helvetica</vt:lpstr>
      <vt:lpstr>News Gothic MT</vt:lpstr>
      <vt:lpstr>Times</vt:lpstr>
      <vt:lpstr>Times New Roman</vt:lpstr>
      <vt:lpstr>Wingdings</vt:lpstr>
      <vt:lpstr>Office テーマ</vt:lpstr>
      <vt:lpstr>数式</vt:lpstr>
      <vt:lpstr>CorelDRAW</vt:lpstr>
      <vt:lpstr>PowerPoint プレゼンテーション</vt:lpstr>
      <vt:lpstr>私の研究歴について（簡単に自己紹介）</vt:lpstr>
      <vt:lpstr>目次</vt:lpstr>
      <vt:lpstr>PowerPoint プレゼンテーション</vt:lpstr>
      <vt:lpstr>加速器を使って何をする。何ができるのか？</vt:lpstr>
      <vt:lpstr>ビームの加速</vt:lpstr>
      <vt:lpstr>KEK-高エネルギー加速器研究機構-</vt:lpstr>
      <vt:lpstr>高エネルギー加速器(Collider)</vt:lpstr>
      <vt:lpstr>ILC 加速器の概要</vt:lpstr>
      <vt:lpstr>Why LC (Linear Collider) </vt:lpstr>
      <vt:lpstr>Compare ILC and FCCee (and others…)</vt:lpstr>
      <vt:lpstr>ITN (ILC Technology Network)の経緯と概要</vt:lpstr>
      <vt:lpstr>PowerPoint プレゼンテーション</vt:lpstr>
      <vt:lpstr>2023年度から5年での具体的なILC加速器開発目標 (WPP４つ）</vt:lpstr>
      <vt:lpstr>①超伝導加速空洞の魅力とILCの超伝導空洞開発</vt:lpstr>
      <vt:lpstr>今までのKEKでの超伝導空洞開発</vt:lpstr>
      <vt:lpstr>学術利用を主とした世界の大規模超伝導空洞加速器(XFEL &amp; ILC)  </vt:lpstr>
      <vt:lpstr>世界の超伝導空洞開発現状（EURO-XFELでの空洞生産の流れ (2016）</vt:lpstr>
      <vt:lpstr>KEKでの今迄の開発状況 STF-2 high-G module study (2019 - 2021) STFでのビーム運転</vt:lpstr>
      <vt:lpstr>WPP-1: 空洞量産実証 under ITN WPP-2: クライオモジュール組立・試験・設計決定 under ITN　　　</vt:lpstr>
      <vt:lpstr>ITN 5yeas plan (FY2023～2027)(超伝導空洞の成果全体) MEXT5か年補助金</vt:lpstr>
      <vt:lpstr>②陽電子源開発</vt:lpstr>
      <vt:lpstr>具体的な陽電子源開発の目標値</vt:lpstr>
      <vt:lpstr>WPP-8～11: 　電子駆動型陽電子源</vt:lpstr>
      <vt:lpstr>PowerPoint プレゼンテーション</vt:lpstr>
      <vt:lpstr>PowerPoint プレゼンテーション</vt:lpstr>
      <vt:lpstr>③ナノビーム開発</vt:lpstr>
      <vt:lpstr>ATFでの今迄の開発</vt:lpstr>
      <vt:lpstr>PowerPoint プレゼンテーション</vt:lpstr>
      <vt:lpstr>補助金＋ITNでの若手採用状況 (JFY2023-2024)</vt:lpstr>
      <vt:lpstr>LC vision (To discuss more future LC) </vt:lpstr>
      <vt:lpstr>The latest superconducting RF (SRF) technology (Nb3Sn cavity) </vt:lpstr>
      <vt:lpstr>Nb3Sn R&amp;D at KEK</vt:lpstr>
      <vt:lpstr>Traveling waveでの加速</vt:lpstr>
      <vt:lpstr>（超伝導技術の更なる応用）ERL技術による次世代半導体リソグラフィー光源開発</vt:lpstr>
      <vt:lpstr>超伝導空洞の非加速器応用</vt:lpstr>
      <vt:lpstr>Summary</vt:lpstr>
      <vt:lpstr>謝辞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SAKAI Hiroshi</dc:creator>
  <cp:lastModifiedBy>SAKAI Hiroshi</cp:lastModifiedBy>
  <cp:revision>65</cp:revision>
  <cp:lastPrinted>2025-09-10T05:28:17Z</cp:lastPrinted>
  <dcterms:created xsi:type="dcterms:W3CDTF">2024-09-08T15:56:47Z</dcterms:created>
  <dcterms:modified xsi:type="dcterms:W3CDTF">2025-10-09T05:38:48Z</dcterms:modified>
</cp:coreProperties>
</file>