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30"/>
  </p:notesMasterIdLst>
  <p:sldIdLst>
    <p:sldId id="256" r:id="rId2"/>
    <p:sldId id="21495" r:id="rId3"/>
    <p:sldId id="21257" r:id="rId4"/>
    <p:sldId id="21496" r:id="rId5"/>
    <p:sldId id="21336" r:id="rId6"/>
    <p:sldId id="21332" r:id="rId7"/>
    <p:sldId id="21405" r:id="rId8"/>
    <p:sldId id="21497" r:id="rId9"/>
    <p:sldId id="21471" r:id="rId10"/>
    <p:sldId id="21153" r:id="rId11"/>
    <p:sldId id="21499" r:id="rId12"/>
    <p:sldId id="21483" r:id="rId13"/>
    <p:sldId id="21484" r:id="rId14"/>
    <p:sldId id="21500" r:id="rId15"/>
    <p:sldId id="1074" r:id="rId16"/>
    <p:sldId id="21474" r:id="rId17"/>
    <p:sldId id="21493" r:id="rId18"/>
    <p:sldId id="21501" r:id="rId19"/>
    <p:sldId id="21313" r:id="rId20"/>
    <p:sldId id="21487" r:id="rId21"/>
    <p:sldId id="21502" r:id="rId22"/>
    <p:sldId id="21504" r:id="rId23"/>
    <p:sldId id="21503" r:id="rId24"/>
    <p:sldId id="21334" r:id="rId25"/>
    <p:sldId id="1063" r:id="rId26"/>
    <p:sldId id="20964" r:id="rId27"/>
    <p:sldId id="21144" r:id="rId28"/>
    <p:sldId id="21152" r:id="rId29"/>
  </p:sldIdLst>
  <p:sldSz cx="12192000" cy="6858000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0000FF"/>
    <a:srgbClr val="1D50A1"/>
    <a:srgbClr val="FF00FF"/>
    <a:srgbClr val="FFCCFF"/>
    <a:srgbClr val="6C9BD2"/>
    <a:srgbClr val="DD6430"/>
    <a:srgbClr val="D176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79" autoAdjust="0"/>
    <p:restoredTop sz="95238" autoAdjust="0"/>
  </p:normalViewPr>
  <p:slideViewPr>
    <p:cSldViewPr snapToGrid="0">
      <p:cViewPr varScale="1">
        <p:scale>
          <a:sx n="97" d="100"/>
          <a:sy n="97" d="100"/>
        </p:scale>
        <p:origin x="522" y="78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4016" y="8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6" cy="498693"/>
          </a:xfrm>
          <a:prstGeom prst="rect">
            <a:avLst/>
          </a:prstGeom>
        </p:spPr>
        <p:txBody>
          <a:bodyPr vert="horz" lIns="91486" tIns="45743" rIns="91486" bIns="4574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6" cy="498693"/>
          </a:xfrm>
          <a:prstGeom prst="rect">
            <a:avLst/>
          </a:prstGeom>
        </p:spPr>
        <p:txBody>
          <a:bodyPr vert="horz" lIns="91486" tIns="45743" rIns="91486" bIns="45743" rtlCol="0"/>
          <a:lstStyle>
            <a:lvl1pPr algn="r">
              <a:defRPr sz="1200"/>
            </a:lvl1pPr>
          </a:lstStyle>
          <a:p>
            <a:fld id="{C272FD1B-8103-4D2E-B2B8-F6B4FA21BB42}" type="datetimeFigureOut">
              <a:rPr kumimoji="1" lang="ja-JP" altLang="en-US" smtClean="0"/>
              <a:t>2025/11/26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57888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86" tIns="45743" rIns="91486" bIns="45743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83308"/>
            <a:ext cx="5445760" cy="3913614"/>
          </a:xfrm>
          <a:prstGeom prst="rect">
            <a:avLst/>
          </a:prstGeom>
        </p:spPr>
        <p:txBody>
          <a:bodyPr vert="horz" lIns="91486" tIns="45743" rIns="91486" bIns="45743" rtlCol="0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786" cy="498692"/>
          </a:xfrm>
          <a:prstGeom prst="rect">
            <a:avLst/>
          </a:prstGeom>
        </p:spPr>
        <p:txBody>
          <a:bodyPr vert="horz" lIns="91486" tIns="45743" rIns="91486" bIns="4574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9" y="9440647"/>
            <a:ext cx="2949786" cy="498692"/>
          </a:xfrm>
          <a:prstGeom prst="rect">
            <a:avLst/>
          </a:prstGeom>
        </p:spPr>
        <p:txBody>
          <a:bodyPr vert="horz" lIns="91486" tIns="45743" rIns="91486" bIns="45743" rtlCol="0" anchor="b"/>
          <a:lstStyle>
            <a:lvl1pPr algn="r">
              <a:defRPr sz="1200"/>
            </a:lvl1pPr>
          </a:lstStyle>
          <a:p>
            <a:fld id="{9848FCD5-2B77-4CDA-9A16-0E7825A18A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657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B17D13-32BB-B27B-4813-496D27B112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4D6775F-F749-AF88-C027-737FBAEA39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1DC44D5-956F-0383-0201-68AF6389AC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37E6E6-B0A6-2C51-7F30-645CCC7395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6B21C8-0DB3-4E09-93CA-25F9CC6AA170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70584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BB3A35-7151-4E49-B4BD-681B0E67E730}" type="slidenum">
              <a:rPr lang="en-US" altLang="ja-JP" smtClean="0"/>
              <a:pPr>
                <a:defRPr/>
              </a:pPr>
              <a:t>26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545620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6B21C8-0DB3-4E09-93CA-25F9CC6AA170}" type="slidenum">
              <a:rPr kumimoji="1" lang="ja-JP" altLang="en-US" smtClean="0"/>
              <a:pPr/>
              <a:t>28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3571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41288" y="766763"/>
            <a:ext cx="6799262" cy="38242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67212">
              <a:defRPr/>
            </a:pPr>
            <a:fld id="{D8F323B9-74E9-4E07-907A-A9B91B4945BF}" type="slidenum">
              <a:rPr kumimoji="1" lang="ja-JP" altLang="en-US">
                <a:solidFill>
                  <a:prstClr val="black"/>
                </a:solidFill>
                <a:ea typeface="ＭＳ Ｐゴシック" panose="020B0600070205080204" pitchFamily="34" charset="-128"/>
              </a:rPr>
              <a:pPr defTabSz="467212">
                <a:defRPr/>
              </a:pPr>
              <a:t>3</a:t>
            </a:fld>
            <a:endParaRPr kumimoji="1" lang="ja-JP" altLang="en-US" dirty="0">
              <a:solidFill>
                <a:prstClr val="black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7072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7B226D-5071-7ECB-433D-CAB7F9D77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77649C71-B8F8-9171-DEA2-3EC779C107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CCA3ABE6-C1C7-8F05-3E9B-B9263FE2C0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17EE115-14F1-18DB-594B-EA3ACFE296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6B21C8-0DB3-4E09-93CA-25F9CC6AA170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19990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5BDF1-BB3B-1E41-99E5-FE90AB362078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0233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5BDF1-BB3B-1E41-99E5-FE90AB362078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598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E071FD-35F1-2269-AB42-EA383887F3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D09523A0-2241-A809-A951-BCA605191C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A287DB8-A382-B223-6711-8361C6CA37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21C2632-09C4-D6EE-FBF4-6B5DE19ADB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F88EEC-26AD-DB4E-BB65-3A45219224C8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06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DE507C-B01E-10F7-6096-186583C10A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9A6F95-3136-4632-2768-5D38B4D3CF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628507-E3E3-9491-A83B-1C51D97CD3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AD3A9E-2A80-6E48-F902-09384EBB51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654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2B94CF-AA81-A33C-D141-DA487EBB3B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F8ED652-9DD7-4264-3646-EC0347B5F0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94C8986-FA1B-BAF3-0715-77BD86A296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C59449-DF07-69E0-C4B1-C1B36F9C03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F323B9-74E9-4E07-907A-A9B91B4945BF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9156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C5BDF1-BB3B-1E41-99E5-FE90AB362078}" type="slidenum">
              <a:rPr kumimoji="1" lang="ja-JP" altLang="en-US" smtClean="0"/>
              <a:t>24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3574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5736" y="6481317"/>
            <a:ext cx="4693920" cy="365125"/>
          </a:xfrm>
        </p:spPr>
        <p:txBody>
          <a:bodyPr/>
          <a:lstStyle/>
          <a:p>
            <a:r>
              <a:rPr lang="ja-JP" altLang="en-US"/>
              <a:t>京都大学　</a:t>
            </a:r>
            <a:r>
              <a:rPr lang="en-US" altLang="ja-JP"/>
              <a:t>ILC</a:t>
            </a:r>
            <a:r>
              <a:rPr lang="ja-JP" altLang="en-US"/>
              <a:t>セミナー </a:t>
            </a:r>
            <a:r>
              <a:rPr lang="en-US" altLang="ja-JP"/>
              <a:t>(2025.Jan.28)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京都大学　</a:t>
            </a:r>
            <a:r>
              <a:rPr lang="en-US" altLang="ja-JP"/>
              <a:t>ILC</a:t>
            </a:r>
            <a:r>
              <a:rPr lang="ja-JP" altLang="en-US"/>
              <a:t>セミナー </a:t>
            </a:r>
            <a:r>
              <a:rPr lang="en-US" altLang="ja-JP"/>
              <a:t>(2025.Jan.28)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ja-JP" dirty="0"/>
              <a:t>Click to edit Master subtitle style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3AEF057-80C9-4608-B16D-388BCDBF41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07080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6C9BD2"/>
                </a:solidFill>
              </a:defRPr>
            </a:lvl1pPr>
          </a:lstStyle>
          <a:p>
            <a:endParaRPr lang="en-US" sz="1200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8F9F536-F701-4951-BCB9-6C6F94FDFB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0280" y="6356350"/>
            <a:ext cx="469392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6C9BD2"/>
                </a:solidFill>
              </a:defRPr>
            </a:lvl1pPr>
          </a:lstStyle>
          <a:p>
            <a:pPr algn="ctr"/>
            <a:r>
              <a:rPr lang="ja-JP" altLang="en-US"/>
              <a:t>京都大学　</a:t>
            </a:r>
            <a:r>
              <a:rPr lang="en-US" altLang="ja-JP"/>
              <a:t>ILC</a:t>
            </a:r>
            <a:r>
              <a:rPr lang="ja-JP" altLang="en-US"/>
              <a:t>セミナー </a:t>
            </a:r>
            <a:r>
              <a:rPr lang="en-US" altLang="ja-JP"/>
              <a:t>(2025.Jan.28)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B8B18CA-0BB9-4C11-BF9E-AD2979E620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49280" y="6356350"/>
            <a:ext cx="60452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6C9BD2"/>
                </a:solidFill>
              </a:defRPr>
            </a:lvl1pPr>
          </a:lstStyle>
          <a:p>
            <a:pPr algn="r"/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015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370" y="1023703"/>
            <a:ext cx="9975273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8364" y="6356351"/>
            <a:ext cx="284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36006" y="6356351"/>
            <a:ext cx="32697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ja-JP" altLang="en-US"/>
              <a:t>京都大学　</a:t>
            </a:r>
            <a:r>
              <a:rPr lang="en-US" altLang="ja-JP"/>
              <a:t>ILC</a:t>
            </a:r>
            <a:r>
              <a:rPr lang="ja-JP" altLang="en-US"/>
              <a:t>セミナー </a:t>
            </a:r>
            <a:r>
              <a:rPr lang="en-US" altLang="ja-JP"/>
              <a:t>(2025.Jan.28)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292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D50A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8ABBF98-260C-4D92-85B5-9BAB7F2BFF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0280" y="6356350"/>
            <a:ext cx="469392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6C9BD2"/>
                </a:solidFill>
              </a:defRPr>
            </a:lvl1pPr>
          </a:lstStyle>
          <a:p>
            <a:pPr algn="ctr"/>
            <a:r>
              <a:rPr lang="ja-JP" altLang="en-US"/>
              <a:t>京都大学　</a:t>
            </a:r>
            <a:r>
              <a:rPr lang="en-US" altLang="ja-JP"/>
              <a:t>ILC</a:t>
            </a:r>
            <a:r>
              <a:rPr lang="ja-JP" altLang="en-US"/>
              <a:t>セミナー </a:t>
            </a:r>
            <a:r>
              <a:rPr lang="en-US" altLang="ja-JP"/>
              <a:t>(2025.Jan.28)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9320617-6FE9-49B6-AD8B-DA3E5F8688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49280" y="6356350"/>
            <a:ext cx="60452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6C9BD2"/>
                </a:solidFill>
              </a:defRPr>
            </a:lvl1pPr>
          </a:lstStyle>
          <a:p>
            <a:pPr algn="r"/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D622247-6132-4697-A5EC-41A7684813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07080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6C9BD2"/>
                </a:solidFill>
              </a:defRPr>
            </a:lvl1pPr>
          </a:lstStyle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70820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dirty="0"/>
              <a:t>Click to edit Master text styles</a:t>
            </a:r>
          </a:p>
          <a:p>
            <a:pPr lvl="1"/>
            <a:r>
              <a:rPr lang="en-US" altLang="ja-JP" dirty="0"/>
              <a:t>Second level</a:t>
            </a:r>
          </a:p>
          <a:p>
            <a:pPr lvl="2"/>
            <a:r>
              <a:rPr lang="en-US" altLang="ja-JP" dirty="0"/>
              <a:t>Third level</a:t>
            </a:r>
          </a:p>
          <a:p>
            <a:pPr lvl="3"/>
            <a:r>
              <a:rPr lang="en-US" altLang="ja-JP" dirty="0"/>
              <a:t>Fourth level</a:t>
            </a:r>
          </a:p>
          <a:p>
            <a:pPr lvl="4"/>
            <a:r>
              <a:rPr lang="en-US" altLang="ja-JP"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0767" y="6487896"/>
            <a:ext cx="4693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/>
              <a:t>京都大学　</a:t>
            </a:r>
            <a:r>
              <a:rPr lang="en-US" altLang="ja-JP"/>
              <a:t>ILC</a:t>
            </a:r>
            <a:r>
              <a:rPr lang="ja-JP" altLang="en-US"/>
              <a:t>セミナー </a:t>
            </a:r>
            <a:r>
              <a:rPr lang="en-US" altLang="ja-JP"/>
              <a:t>(2025.Jan.28)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49280" y="6356350"/>
            <a:ext cx="6045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Picture 7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69C8DE71-210D-4A86-AF36-B35607A0F63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8883" y="208809"/>
            <a:ext cx="1129833" cy="6616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508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14D896C-916A-F671-5BEF-9FCA352A66D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78"/>
            <a:ext cx="1485903" cy="695898"/>
          </a:xfrm>
          <a:prstGeom prst="rect">
            <a:avLst/>
          </a:prstGeom>
          <a:solidFill>
            <a:schemeClr val="bg1"/>
          </a:solid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7" r:id="rId3"/>
    <p:sldLayoutId id="2147483658" r:id="rId4"/>
    <p:sldLayoutId id="2147483661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video" Target="../media/media1.MOV"/><Relationship Id="rId2" Type="http://schemas.microsoft.com/office/2007/relationships/media" Target="../media/media1.MOV"/><Relationship Id="rId1" Type="http://schemas.openxmlformats.org/officeDocument/2006/relationships/tags" Target="../tags/tag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tiff"/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12" Type="http://schemas.openxmlformats.org/officeDocument/2006/relationships/image" Target="../media/image51.tiff"/><Relationship Id="rId2" Type="http://schemas.openxmlformats.org/officeDocument/2006/relationships/image" Target="../media/image41.png"/><Relationship Id="rId16" Type="http://schemas.openxmlformats.org/officeDocument/2006/relationships/image" Target="../media/image55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11" Type="http://schemas.openxmlformats.org/officeDocument/2006/relationships/image" Target="../media/image50.tiff"/><Relationship Id="rId5" Type="http://schemas.openxmlformats.org/officeDocument/2006/relationships/image" Target="../media/image44.png"/><Relationship Id="rId15" Type="http://schemas.openxmlformats.org/officeDocument/2006/relationships/image" Target="../media/image54.tiff"/><Relationship Id="rId10" Type="http://schemas.openxmlformats.org/officeDocument/2006/relationships/image" Target="../media/image49.jpeg"/><Relationship Id="rId4" Type="http://schemas.openxmlformats.org/officeDocument/2006/relationships/image" Target="../media/image43.png"/><Relationship Id="rId9" Type="http://schemas.openxmlformats.org/officeDocument/2006/relationships/image" Target="../media/image48.tiff"/><Relationship Id="rId14" Type="http://schemas.openxmlformats.org/officeDocument/2006/relationships/image" Target="../media/image53.tiff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jpe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4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agenda.infn.it/event/44943/contributions/265962/attachments/137433/206492/ESPPU_LCs_AFG_V4.pptx" TargetMode="External"/><Relationship Id="rId5" Type="http://schemas.openxmlformats.org/officeDocument/2006/relationships/hyperlink" Target="https://agenda.infn.it/event/44943/contributions/265967/attachments/137421/206545/McIntosh%20-%20Superconducting%20RF.pptx" TargetMode="External"/><Relationship Id="rId4" Type="http://schemas.openxmlformats.org/officeDocument/2006/relationships/image" Target="../media/image65.png"/><Relationship Id="rId9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emf"/><Relationship Id="rId13" Type="http://schemas.openxmlformats.org/officeDocument/2006/relationships/image" Target="../media/image80.emf"/><Relationship Id="rId3" Type="http://schemas.openxmlformats.org/officeDocument/2006/relationships/image" Target="../media/image70.emf"/><Relationship Id="rId7" Type="http://schemas.openxmlformats.org/officeDocument/2006/relationships/image" Target="../media/image74.emf"/><Relationship Id="rId12" Type="http://schemas.openxmlformats.org/officeDocument/2006/relationships/image" Target="../media/image79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emf"/><Relationship Id="rId11" Type="http://schemas.openxmlformats.org/officeDocument/2006/relationships/image" Target="../media/image78.emf"/><Relationship Id="rId5" Type="http://schemas.openxmlformats.org/officeDocument/2006/relationships/image" Target="../media/image72.emf"/><Relationship Id="rId10" Type="http://schemas.openxmlformats.org/officeDocument/2006/relationships/image" Target="../media/image77.emf"/><Relationship Id="rId4" Type="http://schemas.openxmlformats.org/officeDocument/2006/relationships/image" Target="../media/image71.emf"/><Relationship Id="rId9" Type="http://schemas.openxmlformats.org/officeDocument/2006/relationships/image" Target="../media/image7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7" Type="http://schemas.openxmlformats.org/officeDocument/2006/relationships/image" Target="../media/image8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eg"/><Relationship Id="rId3" Type="http://schemas.openxmlformats.org/officeDocument/2006/relationships/image" Target="../media/image86.jpeg"/><Relationship Id="rId7" Type="http://schemas.openxmlformats.org/officeDocument/2006/relationships/image" Target="../media/image9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9.tiff"/><Relationship Id="rId5" Type="http://schemas.openxmlformats.org/officeDocument/2006/relationships/image" Target="../media/image88.jpeg"/><Relationship Id="rId4" Type="http://schemas.openxmlformats.org/officeDocument/2006/relationships/image" Target="../media/image87.tiff"/><Relationship Id="rId9" Type="http://schemas.openxmlformats.org/officeDocument/2006/relationships/image" Target="../media/image9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7.jpeg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99.jpeg"/><Relationship Id="rId7" Type="http://schemas.openxmlformats.org/officeDocument/2006/relationships/image" Target="../media/image10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2.png"/><Relationship Id="rId11" Type="http://schemas.openxmlformats.org/officeDocument/2006/relationships/image" Target="../media/image107.jpeg"/><Relationship Id="rId5" Type="http://schemas.openxmlformats.org/officeDocument/2006/relationships/image" Target="../media/image101.jpeg"/><Relationship Id="rId10" Type="http://schemas.openxmlformats.org/officeDocument/2006/relationships/image" Target="../media/image106.png"/><Relationship Id="rId4" Type="http://schemas.openxmlformats.org/officeDocument/2006/relationships/image" Target="../media/image100.jpeg"/><Relationship Id="rId9" Type="http://schemas.openxmlformats.org/officeDocument/2006/relationships/image" Target="../media/image10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31.jpeg"/><Relationship Id="rId2" Type="http://schemas.openxmlformats.org/officeDocument/2006/relationships/image" Target="../media/image16.jpeg"/><Relationship Id="rId16" Type="http://schemas.openxmlformats.org/officeDocument/2006/relationships/image" Target="../media/image3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29.png"/><Relationship Id="rId10" Type="http://schemas.openxmlformats.org/officeDocument/2006/relationships/image" Target="../media/image24.jpeg"/><Relationship Id="rId19" Type="http://schemas.openxmlformats.org/officeDocument/2006/relationships/image" Target="../media/image33.jpeg"/><Relationship Id="rId4" Type="http://schemas.openxmlformats.org/officeDocument/2006/relationships/image" Target="../media/image18.png"/><Relationship Id="rId9" Type="http://schemas.openxmlformats.org/officeDocument/2006/relationships/image" Target="../media/image23.jpeg"/><Relationship Id="rId1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71A8B-B578-4FEA-808A-A1C4E6F20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5497" y="363426"/>
            <a:ext cx="10252712" cy="625366"/>
          </a:xfrm>
        </p:spPr>
        <p:txBody>
          <a:bodyPr>
            <a:normAutofit/>
          </a:bodyPr>
          <a:lstStyle/>
          <a:p>
            <a:r>
              <a:rPr lang="en-US" altLang="ja-JP" sz="3600" b="1" dirty="0">
                <a:latin typeface="Arial" panose="020B0604020202020204" pitchFamily="34" charset="0"/>
                <a:cs typeface="Arial" panose="020B0604020202020204" pitchFamily="34" charset="0"/>
              </a:rPr>
              <a:t>ATF contribution to ITN</a:t>
            </a:r>
            <a:endParaRPr kumimoji="1" lang="ja-JP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E137C7-B0C0-4A05-96D0-3AE6E3A036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9790" y="1209019"/>
            <a:ext cx="9435353" cy="625365"/>
          </a:xfrm>
        </p:spPr>
        <p:txBody>
          <a:bodyPr>
            <a:normAutofit/>
          </a:bodyPr>
          <a:lstStyle/>
          <a:p>
            <a:r>
              <a:rPr lang="en-US" altLang="ja-JP" b="1" u="sng" dirty="0">
                <a:solidFill>
                  <a:schemeClr val="tx1"/>
                </a:solidFill>
              </a:rPr>
              <a:t>Hiroshi Sakai (KEK)</a:t>
            </a:r>
            <a:endParaRPr lang="en-US" altLang="ja-JP" sz="1800" b="1" i="1" u="sng" dirty="0">
              <a:solidFill>
                <a:schemeClr val="tx1"/>
              </a:solidFill>
            </a:endParaRP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9C31DD9-C9F2-FDB5-2923-4EFC16415A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7480" y="6518234"/>
            <a:ext cx="604520" cy="365125"/>
          </a:xfrm>
        </p:spPr>
        <p:txBody>
          <a:bodyPr/>
          <a:lstStyle/>
          <a:p>
            <a:pPr algn="r"/>
            <a:fld id="{48F63A3B-78C7-47BE-AE5E-E10140E04643}" type="slidenum">
              <a:rPr lang="en-US" smtClean="0"/>
              <a:pPr algn="r"/>
              <a:t>1</a:t>
            </a:fld>
            <a:endParaRPr 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7AB17D2-2048-6165-93FF-F286EC17A9E1}"/>
              </a:ext>
            </a:extLst>
          </p:cNvPr>
          <p:cNvSpPr txBox="1"/>
          <p:nvPr/>
        </p:nvSpPr>
        <p:spPr>
          <a:xfrm>
            <a:off x="2783262" y="5317905"/>
            <a:ext cx="7003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This presentation is based on LCWS2025 presentation of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Steinar </a:t>
            </a:r>
            <a:r>
              <a:rPr kumimoji="1" lang="en-US" altLang="ja-JP" dirty="0" err="1"/>
              <a:t>Stepnes</a:t>
            </a:r>
            <a:r>
              <a:rPr kumimoji="1" lang="en-US" altLang="ja-JP" dirty="0"/>
              <a:t>, “A linear collider @ CERN“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Shin </a:t>
            </a:r>
            <a:r>
              <a:rPr kumimoji="1" lang="en-US" altLang="ja-JP" dirty="0" err="1"/>
              <a:t>Michizono</a:t>
            </a:r>
            <a:r>
              <a:rPr kumimoji="1" lang="en-US" altLang="ja-JP" dirty="0"/>
              <a:t>, “ILC Technology Network (ITN)”</a:t>
            </a:r>
          </a:p>
          <a:p>
            <a:r>
              <a:rPr kumimoji="1" lang="en-US" altLang="ja-JP" dirty="0"/>
              <a:t>https://agenda.linearcollider.org/event/10594/timetable/#20251020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A84B658-3B0D-5917-DCA4-FC0EB68F34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50203" y="6492875"/>
            <a:ext cx="4693920" cy="365125"/>
          </a:xfrm>
        </p:spPr>
        <p:txBody>
          <a:bodyPr/>
          <a:lstStyle/>
          <a:p>
            <a:pPr algn="ctr"/>
            <a:r>
              <a:rPr lang="en-US" altLang="ja-JP" dirty="0"/>
              <a:t>ATF project meeting  (2025.Nov.27-28)</a:t>
            </a:r>
            <a:endParaRPr 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CBCB07B-A635-8D9C-0855-6E1A9A292006}"/>
              </a:ext>
            </a:extLst>
          </p:cNvPr>
          <p:cNvSpPr txBox="1"/>
          <p:nvPr/>
        </p:nvSpPr>
        <p:spPr>
          <a:xfrm>
            <a:off x="3096306" y="1976628"/>
            <a:ext cx="5801713" cy="2677656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r>
              <a:rPr lang="en-US" altLang="ja-JP" sz="2400" u="sng" dirty="0">
                <a:latin typeface="Calibri" panose="020F0502020204030204" pitchFamily="34" charset="0"/>
                <a:ea typeface="Calibri" panose="020F0502020204030204" pitchFamily="34" charset="0"/>
              </a:rPr>
              <a:t>Contents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ILC technology Network (ITN)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ILC Accelerator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R&amp;D of ILC Technology Network (ITN)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Worldwide ITN status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Others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23606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E582E-3F94-83F0-69DB-EA6ED9225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4DB1A7-46A1-F81D-90D5-489A9BD15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1827" y="6492876"/>
            <a:ext cx="30801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F8205C-53F2-4FC3-AB38-4372D95CE470}" type="slidenum">
              <a:rPr kumimoji="1" lang="ja-JP" altLang="en-US" smtClean="0"/>
              <a:pPr/>
              <a:t>10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 descr="ダイアグラム&#10;&#10;自動的に生成された説明">
            <a:extLst>
              <a:ext uri="{FF2B5EF4-FFF2-40B4-BE49-F238E27FC236}">
                <a16:creationId xmlns:a16="http://schemas.microsoft.com/office/drawing/2014/main" id="{75EF39B6-FC00-1164-8477-FF093E8CCF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02" y="2827772"/>
            <a:ext cx="7591057" cy="3689395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629B1D6-D43F-597F-34F2-C69766D80A97}"/>
              </a:ext>
            </a:extLst>
          </p:cNvPr>
          <p:cNvSpPr txBox="1"/>
          <p:nvPr/>
        </p:nvSpPr>
        <p:spPr>
          <a:xfrm>
            <a:off x="7784354" y="820380"/>
            <a:ext cx="1098378" cy="276999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DBF8A1E7-E55E-D1D3-9742-5805DCC5E34D}"/>
              </a:ext>
            </a:extLst>
          </p:cNvPr>
          <p:cNvGraphicFramePr>
            <a:graphicFrameLocks noGrp="1"/>
          </p:cNvGraphicFramePr>
          <p:nvPr/>
        </p:nvGraphicFramePr>
        <p:xfrm>
          <a:off x="7862882" y="1192230"/>
          <a:ext cx="4166706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3223">
                  <a:extLst>
                    <a:ext uri="{9D8B030D-6E8A-4147-A177-3AD203B41FA5}">
                      <a16:colId xmlns:a16="http://schemas.microsoft.com/office/drawing/2014/main" val="4287069804"/>
                    </a:ext>
                  </a:extLst>
                </a:gridCol>
                <a:gridCol w="2083483">
                  <a:extLst>
                    <a:ext uri="{9D8B030D-6E8A-4147-A177-3AD203B41FA5}">
                      <a16:colId xmlns:a16="http://schemas.microsoft.com/office/drawing/2014/main" val="5129545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8382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Thermal shield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Single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9610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Vacuum vessel length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12,652 m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344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Vacuum vessel diameter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OD965mm, ID946mm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288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Coupler pitch distance 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1326.7 mm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769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length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1247.4 mm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465550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233DE9C-62CC-8A85-A68D-28953449F839}"/>
              </a:ext>
            </a:extLst>
          </p:cNvPr>
          <p:cNvSpPr txBox="1"/>
          <p:nvPr/>
        </p:nvSpPr>
        <p:spPr>
          <a:xfrm>
            <a:off x="6960817" y="6507267"/>
            <a:ext cx="3377335" cy="276999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Takeshi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Dohmae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/Tomohiro Yamada/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Takafumi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Hara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Content Placeholder 6" descr="A colorful tube with a rainbow colored tube&#10;&#10;Description automatically generated with medium confidence">
            <a:extLst>
              <a:ext uri="{FF2B5EF4-FFF2-40B4-BE49-F238E27FC236}">
                <a16:creationId xmlns:a16="http://schemas.microsoft.com/office/drawing/2014/main" id="{B353533B-162F-5480-7142-4F209EC1E3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44205" y="4405607"/>
            <a:ext cx="3404059" cy="1754042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5179319-8B81-F789-3CFA-F7F61FD832FA}"/>
              </a:ext>
            </a:extLst>
          </p:cNvPr>
          <p:cNvSpPr txBox="1"/>
          <p:nvPr/>
        </p:nvSpPr>
        <p:spPr>
          <a:xfrm>
            <a:off x="2240435" y="3155269"/>
            <a:ext cx="2727029" cy="276999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2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3D model of CM with waveguide system</a:t>
            </a:r>
            <a:endParaRPr kumimoji="1" lang="ja-JP" altLang="en-US" sz="12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DE43608-B30F-D7C8-FA71-88E4D2D35FFF}"/>
              </a:ext>
            </a:extLst>
          </p:cNvPr>
          <p:cNvSpPr txBox="1"/>
          <p:nvPr/>
        </p:nvSpPr>
        <p:spPr>
          <a:xfrm>
            <a:off x="8860039" y="3780990"/>
            <a:ext cx="2172390" cy="276999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2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Thermal analysis for 40K shield</a:t>
            </a:r>
            <a:endParaRPr kumimoji="1" lang="ja-JP" altLang="en-US" sz="12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50D50BD-1DE1-B0D8-CE7F-0C1AB7D2EA45}"/>
              </a:ext>
            </a:extLst>
          </p:cNvPr>
          <p:cNvSpPr txBox="1"/>
          <p:nvPr/>
        </p:nvSpPr>
        <p:spPr>
          <a:xfrm>
            <a:off x="186982" y="851895"/>
            <a:ext cx="6833937" cy="20313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ILC “Type B” CM chosen (eight cavities + one SC magnet/BPM)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thermal shield @40K </a:t>
            </a:r>
            <a:r>
              <a:rPr lang="en-US" altLang="ja-JP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(5K dropped (</a:t>
            </a:r>
            <a:r>
              <a:rPr lang="en-US" altLang="ja-JP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t.b.d.</a:t>
            </a:r>
            <a:r>
              <a:rPr lang="en-US" altLang="ja-JP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Tuner access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 completed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 load simulation done (dynamic under progress)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Waveguide support frame designed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cost for contract under estimation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40C4B94-F4ED-1770-6034-93DA8780C118}"/>
              </a:ext>
            </a:extLst>
          </p:cNvPr>
          <p:cNvSpPr txBox="1"/>
          <p:nvPr/>
        </p:nvSpPr>
        <p:spPr>
          <a:xfrm>
            <a:off x="11229369" y="5665770"/>
            <a:ext cx="800219" cy="276999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Kumar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タイトル 1">
            <a:extLst>
              <a:ext uri="{FF2B5EF4-FFF2-40B4-BE49-F238E27FC236}">
                <a16:creationId xmlns:a16="http://schemas.microsoft.com/office/drawing/2014/main" id="{3C64330E-5519-5CBB-5850-07258D586B1C}"/>
              </a:ext>
            </a:extLst>
          </p:cNvPr>
          <p:cNvSpPr txBox="1">
            <a:spLocks/>
          </p:cNvSpPr>
          <p:nvPr/>
        </p:nvSpPr>
        <p:spPr>
          <a:xfrm>
            <a:off x="0" y="3"/>
            <a:ext cx="12192000" cy="537156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baseline="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j-cs"/>
              </a:defRPr>
            </a:lvl1pPr>
          </a:lstStyle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altLang="ja-JP" sz="3200" dirty="0">
                <a:solidFill>
                  <a:prstClr val="black"/>
                </a:solidFill>
                <a:latin typeface="+mn-lt"/>
                <a:ea typeface="Arial Unicode MS" panose="020B0604020202020204" pitchFamily="50" charset="-128"/>
                <a:cs typeface="Times New Roman" panose="02020603050405020304" pitchFamily="18" charset="0"/>
              </a:rPr>
              <a:t>WPP-2 Cryomodule design in KEK</a:t>
            </a:r>
            <a:endParaRPr kumimoji="1" lang="en-US" altLang="ja-JP" sz="3200" dirty="0">
              <a:solidFill>
                <a:prstClr val="black"/>
              </a:solidFill>
              <a:latin typeface="+mn-lt"/>
              <a:ea typeface="Arial Unicode MS" panose="020B060402020202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8A4B170-11BD-4F41-CEA9-B8F0AD7F53E7}"/>
              </a:ext>
            </a:extLst>
          </p:cNvPr>
          <p:cNvSpPr txBox="1"/>
          <p:nvPr/>
        </p:nvSpPr>
        <p:spPr>
          <a:xfrm>
            <a:off x="9111827" y="112362"/>
            <a:ext cx="305104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BPM design and test is important for this cryomodule </a:t>
            </a:r>
            <a:r>
              <a:rPr kumimoji="1" lang="en-US" altLang="ja-JP" dirty="0">
                <a:solidFill>
                  <a:srgbClr val="FF0000"/>
                </a:solidFill>
                <a:sym typeface="Wingdings" panose="05000000000000000000" pitchFamily="2" charset="2"/>
              </a:rPr>
              <a:t> to be test in ATF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30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908"/>
    </mc:Choice>
    <mc:Fallback xmlns="">
      <p:transition spd="slow" advTm="4490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012024-A672-F5AE-5F90-6C3B6F386F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EACF1F1-1060-2519-DB8A-49AA86A90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A057C6F-9726-6D49-FF1B-D7E1BF62952A}"/>
              </a:ext>
            </a:extLst>
          </p:cNvPr>
          <p:cNvSpPr txBox="1"/>
          <p:nvPr/>
        </p:nvSpPr>
        <p:spPr>
          <a:xfrm>
            <a:off x="2726870" y="1905506"/>
            <a:ext cx="5801713" cy="3785652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Overview of linear collider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ILC technology Network (ITN)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ILC Accelerator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R&amp;D of ILC Technology Network (ITN)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SRF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Sources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Nanobeam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Worldwide ITN status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Others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476448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ダイアグラム&#10;&#10;自動的に生成された説明">
            <a:extLst>
              <a:ext uri="{FF2B5EF4-FFF2-40B4-BE49-F238E27FC236}">
                <a16:creationId xmlns:a16="http://schemas.microsoft.com/office/drawing/2014/main" id="{BFBEAC7A-A61C-31BC-9240-2DE6DEB62C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8944" y="1547134"/>
            <a:ext cx="6543619" cy="1906551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1D49F57-5AC1-B15D-88A4-450CB7D76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92968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3200" b="0" dirty="0">
                <a:latin typeface="+mn-lt"/>
              </a:rPr>
              <a:t>Undulator scheme and e-driven scheme positron source</a:t>
            </a:r>
            <a:endParaRPr kumimoji="1" lang="ja-JP" altLang="en-US" sz="3200" b="0" dirty="0">
              <a:latin typeface="+mn-lt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3AF31D3-8D32-B251-85AE-F36951C860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9902" y="6492986"/>
            <a:ext cx="2844800" cy="365125"/>
          </a:xfrm>
        </p:spPr>
        <p:txBody>
          <a:bodyPr/>
          <a:lstStyle/>
          <a:p>
            <a:fld id="{AAB6FA28-7AEC-3F43-9C2D-3DB969CFEC6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F424644-BA12-9925-B6C8-866C612BCB0D}"/>
              </a:ext>
            </a:extLst>
          </p:cNvPr>
          <p:cNvSpPr txBox="1"/>
          <p:nvPr/>
        </p:nvSpPr>
        <p:spPr>
          <a:xfrm>
            <a:off x="520713" y="754328"/>
            <a:ext cx="971548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u="sng" dirty="0">
                <a:ea typeface="メイリオ" panose="020B0604030504040204" pitchFamily="50" charset="-128"/>
              </a:rPr>
              <a:t>Undulator method (baseline): </a:t>
            </a:r>
            <a:r>
              <a:rPr lang="en-US" altLang="ja-JP" dirty="0">
                <a:ea typeface="メイリオ" panose="020B0604030504040204" pitchFamily="50" charset="-128"/>
              </a:rPr>
              <a:t>125 GeV electrons are passed through a helical undulator, and the produced gamma rays hit the target to produce electron-positron pairs. </a:t>
            </a:r>
            <a:r>
              <a:rPr lang="en-US" altLang="ja-JP" u="sng" dirty="0">
                <a:ea typeface="メイリオ" panose="020B0604030504040204" pitchFamily="50" charset="-128"/>
              </a:rPr>
              <a:t>Polarized positrons (30%) are obtained. Need 125 GeV electron beam.</a:t>
            </a:r>
          </a:p>
          <a:p>
            <a:endParaRPr lang="en-US" altLang="ja-JP" b="1" u="sng" dirty="0"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9BD1600-82F3-F501-F021-44202FF09BC4}"/>
              </a:ext>
            </a:extLst>
          </p:cNvPr>
          <p:cNvSpPr txBox="1"/>
          <p:nvPr/>
        </p:nvSpPr>
        <p:spPr>
          <a:xfrm>
            <a:off x="520712" y="3503787"/>
            <a:ext cx="99949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u="sng" dirty="0">
                <a:ea typeface="メイリオ" panose="020B0604030504040204" pitchFamily="50" charset="-128"/>
              </a:rPr>
              <a:t>Electron driven method</a:t>
            </a:r>
            <a:r>
              <a:rPr lang="ja-JP" altLang="en-US" dirty="0">
                <a:ea typeface="メイリオ" panose="020B0604030504040204" pitchFamily="50" charset="-128"/>
              </a:rPr>
              <a:t>：</a:t>
            </a:r>
            <a:r>
              <a:rPr lang="en-US" altLang="ja-JP" dirty="0">
                <a:ea typeface="メイリオ" panose="020B0604030504040204" pitchFamily="50" charset="-128"/>
              </a:rPr>
              <a:t>3GeV electrons hit the target to produce electron-positron pairs. </a:t>
            </a:r>
            <a:r>
              <a:rPr lang="en-US" altLang="ja-JP" u="sng" dirty="0">
                <a:ea typeface="メイリオ" panose="020B0604030504040204" pitchFamily="50" charset="-128"/>
              </a:rPr>
              <a:t>High-energy electrons are not required, and the commissioning of the positron production is independent from electron beam commissioning.</a:t>
            </a:r>
            <a:endParaRPr lang="ja-JP" altLang="en-US" u="sng" dirty="0">
              <a:ea typeface="メイリオ" panose="020B0604030504040204" pitchFamily="50" charset="-128"/>
            </a:endParaRPr>
          </a:p>
        </p:txBody>
      </p:sp>
      <p:pic>
        <p:nvPicPr>
          <p:cNvPr id="15" name="図 14" descr="ダイアグラム&#10;&#10;中程度の精度で自動的に生成された説明">
            <a:extLst>
              <a:ext uri="{FF2B5EF4-FFF2-40B4-BE49-F238E27FC236}">
                <a16:creationId xmlns:a16="http://schemas.microsoft.com/office/drawing/2014/main" id="{0194F587-A88C-8F24-31AC-BBD70E6C67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9906" y="4406630"/>
            <a:ext cx="6497100" cy="1808471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B081883-0E11-199A-7DD7-5388647EAF05}"/>
              </a:ext>
            </a:extLst>
          </p:cNvPr>
          <p:cNvSpPr txBox="1"/>
          <p:nvPr/>
        </p:nvSpPr>
        <p:spPr>
          <a:xfrm>
            <a:off x="10367820" y="4635319"/>
            <a:ext cx="1802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Developed </a:t>
            </a:r>
            <a:r>
              <a:rPr kumimoji="1" lang="en-US" altLang="ja-JP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mainly in Japan.</a:t>
            </a:r>
            <a:endParaRPr kumimoji="1" lang="ja-JP" altLang="en-US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81CDB5C-67C2-2319-4511-BE70C2C29786}"/>
              </a:ext>
            </a:extLst>
          </p:cNvPr>
          <p:cNvSpPr txBox="1"/>
          <p:nvPr/>
        </p:nvSpPr>
        <p:spPr>
          <a:xfrm>
            <a:off x="10104577" y="2369951"/>
            <a:ext cx="1940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Developed </a:t>
            </a:r>
            <a:r>
              <a:rPr kumimoji="1" lang="en-US" altLang="ja-JP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in mainly EU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.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Picture 8" descr="D:\MyDocument\Sokendai2010\Lec2010\emshower.png">
            <a:extLst>
              <a:ext uri="{FF2B5EF4-FFF2-40B4-BE49-F238E27FC236}">
                <a16:creationId xmlns:a16="http://schemas.microsoft.com/office/drawing/2014/main" id="{33392653-923B-B593-9CD0-FDCBBD3A8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26661" y="907943"/>
            <a:ext cx="2065339" cy="137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7E85CD4-1A30-E6B3-7361-7983E1D6E2C9}"/>
              </a:ext>
            </a:extLst>
          </p:cNvPr>
          <p:cNvSpPr txBox="1"/>
          <p:nvPr/>
        </p:nvSpPr>
        <p:spPr>
          <a:xfrm>
            <a:off x="198267" y="6204100"/>
            <a:ext cx="118400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ea typeface="メイリオ" panose="020B0604030504040204" pitchFamily="50" charset="-128"/>
              </a:rPr>
              <a:t>Both needs strong target and sophisticated design of Flux concentrator and capture section (cavity and solenoid) </a:t>
            </a:r>
            <a:r>
              <a:rPr lang="en-US" altLang="ja-JP" b="1" u="sng" dirty="0">
                <a:ea typeface="メイリオ" panose="020B0604030504040204" pitchFamily="50" charset="-128"/>
                <a:sym typeface="Wingdings" panose="05000000000000000000" pitchFamily="2" charset="2"/>
              </a:rPr>
              <a:t> In KEK, prototype of positron source based on e-driven method start to develop.</a:t>
            </a:r>
            <a:endParaRPr lang="ja-JP" altLang="en-US" u="sng" dirty="0"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137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587"/>
    </mc:Choice>
    <mc:Fallback xmlns="">
      <p:transition spd="slow" advTm="58587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D51EC2-AF4D-5FA2-F706-E42AD01AA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425" y="845965"/>
            <a:ext cx="4248255" cy="1461842"/>
          </a:xfrm>
        </p:spPr>
        <p:txBody>
          <a:bodyPr>
            <a:noAutofit/>
          </a:bodyPr>
          <a:lstStyle/>
          <a:p>
            <a:r>
              <a:rPr kumimoji="1" lang="en-US" altLang="ja-JP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Fabrication of Target disk (W-Cu)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Install Flux Concentrator (FC)</a:t>
            </a:r>
          </a:p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Fabrication of collimator with pillow seal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Fabrication of solenoid</a:t>
            </a:r>
          </a:p>
        </p:txBody>
      </p:sp>
      <p:pic>
        <p:nvPicPr>
          <p:cNvPr id="21" name="図 20" descr="ダイアグラム&#10;&#10;自動的に生成された説明">
            <a:extLst>
              <a:ext uri="{FF2B5EF4-FFF2-40B4-BE49-F238E27FC236}">
                <a16:creationId xmlns:a16="http://schemas.microsoft.com/office/drawing/2014/main" id="{530727A1-77E3-98CE-E0A1-BB6E94B1A4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7400" y="774376"/>
            <a:ext cx="7355100" cy="4549790"/>
          </a:xfrm>
          <a:prstGeom prst="rect">
            <a:avLst/>
          </a:prstGeom>
        </p:spPr>
      </p:pic>
      <p:sp>
        <p:nvSpPr>
          <p:cNvPr id="4" name="スライド番号プレースホルダー 2">
            <a:extLst>
              <a:ext uri="{FF2B5EF4-FFF2-40B4-BE49-F238E27FC236}">
                <a16:creationId xmlns:a16="http://schemas.microsoft.com/office/drawing/2014/main" id="{1F8DC8C7-067F-DE39-B707-485B01FB5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488186"/>
            <a:ext cx="28448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F4BC28-1639-12D3-AF08-260F3B624A80}"/>
              </a:ext>
            </a:extLst>
          </p:cNvPr>
          <p:cNvSpPr txBox="1"/>
          <p:nvPr/>
        </p:nvSpPr>
        <p:spPr>
          <a:xfrm>
            <a:off x="4697256" y="5490677"/>
            <a:ext cx="71152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The infrastructure for positron test stand was developed until JFY2024, including a </a:t>
            </a:r>
            <a:r>
              <a:rPr lang="en-US" altLang="ja-JP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cold fit test of the W-Cu target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. From 2025, we will conduct the accelerator structure fabrication.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target-movie-1(回っているところ)">
            <a:hlinkClick r:id="" action="ppaction://media"/>
            <a:extLst>
              <a:ext uri="{FF2B5EF4-FFF2-40B4-BE49-F238E27FC236}">
                <a16:creationId xmlns:a16="http://schemas.microsoft.com/office/drawing/2014/main" id="{2A209F68-E20D-9866-8FDB-A5296CF587E8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13749" y="2431470"/>
            <a:ext cx="2152907" cy="3799247"/>
          </a:xfrm>
          <a:prstGeom prst="rect">
            <a:avLst/>
          </a:prstGeom>
        </p:spPr>
      </p:pic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F254E01E-4518-63B2-5459-31B3DAD2D88F}"/>
              </a:ext>
            </a:extLst>
          </p:cNvPr>
          <p:cNvSpPr/>
          <p:nvPr/>
        </p:nvSpPr>
        <p:spPr>
          <a:xfrm>
            <a:off x="4457400" y="774376"/>
            <a:ext cx="3767863" cy="4549790"/>
          </a:xfrm>
          <a:prstGeom prst="roundRect">
            <a:avLst>
              <a:gd name="adj" fmla="val 956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506724D-D8AD-C001-1A3D-FAB70344B773}"/>
              </a:ext>
            </a:extLst>
          </p:cNvPr>
          <p:cNvSpPr txBox="1"/>
          <p:nvPr/>
        </p:nvSpPr>
        <p:spPr>
          <a:xfrm>
            <a:off x="4577707" y="774376"/>
            <a:ext cx="1774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Build these parts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Until FY2024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DFB349D-908E-D0CB-E4C4-1D604B6D31A9}"/>
              </a:ext>
            </a:extLst>
          </p:cNvPr>
          <p:cNvSpPr txBox="1"/>
          <p:nvPr/>
        </p:nvSpPr>
        <p:spPr>
          <a:xfrm>
            <a:off x="2605481" y="4191767"/>
            <a:ext cx="177345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About </a:t>
            </a:r>
            <a:r>
              <a:rPr kumimoji="1" lang="en-US" altLang="ja-JP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200 r p m</a:t>
            </a:r>
          </a:p>
          <a:p>
            <a:r>
              <a:rPr kumimoji="1" lang="en-US" altLang="ja-JP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with water cooling.</a:t>
            </a:r>
          </a:p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Vacuum is </a:t>
            </a:r>
            <a:r>
              <a:rPr kumimoji="1" lang="en-US" altLang="ja-JP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around 10^-6 Pa level.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(last year &amp; this year)</a:t>
            </a:r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C15C2DCB-8DE2-D1F9-97DA-71FF52B43DB7}"/>
              </a:ext>
            </a:extLst>
          </p:cNvPr>
          <p:cNvSpPr/>
          <p:nvPr/>
        </p:nvSpPr>
        <p:spPr>
          <a:xfrm flipH="1">
            <a:off x="2605481" y="4023302"/>
            <a:ext cx="1778844" cy="3135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80B330C-8AEE-3F44-CD7D-3E1F0E922561}"/>
              </a:ext>
            </a:extLst>
          </p:cNvPr>
          <p:cNvSpPr txBox="1"/>
          <p:nvPr/>
        </p:nvSpPr>
        <p:spPr>
          <a:xfrm>
            <a:off x="2778149" y="2469296"/>
            <a:ext cx="16792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rotating target. 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7CFB6B0D-EFA9-7594-66C8-FAB1F64FB0FE}"/>
              </a:ext>
            </a:extLst>
          </p:cNvPr>
          <p:cNvCxnSpPr>
            <a:cxnSpLocks/>
          </p:cNvCxnSpPr>
          <p:nvPr/>
        </p:nvCxnSpPr>
        <p:spPr>
          <a:xfrm flipH="1">
            <a:off x="1828800" y="2897358"/>
            <a:ext cx="927382" cy="771062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6F8485C6-006F-2555-A0C0-549C397EE1CE}"/>
              </a:ext>
            </a:extLst>
          </p:cNvPr>
          <p:cNvCxnSpPr>
            <a:cxnSpLocks/>
          </p:cNvCxnSpPr>
          <p:nvPr/>
        </p:nvCxnSpPr>
        <p:spPr>
          <a:xfrm flipH="1">
            <a:off x="1505415" y="3499955"/>
            <a:ext cx="1396478" cy="113414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EEB9B8E-719F-C7C2-7D11-746A22AB7388}"/>
              </a:ext>
            </a:extLst>
          </p:cNvPr>
          <p:cNvSpPr txBox="1"/>
          <p:nvPr/>
        </p:nvSpPr>
        <p:spPr>
          <a:xfrm>
            <a:off x="2951873" y="2820121"/>
            <a:ext cx="1401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Flux concentrator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605B859-6A60-BE91-215C-F9FA86D66255}"/>
              </a:ext>
            </a:extLst>
          </p:cNvPr>
          <p:cNvSpPr txBox="1"/>
          <p:nvPr/>
        </p:nvSpPr>
        <p:spPr>
          <a:xfrm>
            <a:off x="962623" y="6166740"/>
            <a:ext cx="11811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Movie 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03376EC-9D4E-EF76-5A22-AEF8E2A0E87D}"/>
              </a:ext>
            </a:extLst>
          </p:cNvPr>
          <p:cNvSpPr txBox="1"/>
          <p:nvPr/>
        </p:nvSpPr>
        <p:spPr>
          <a:xfrm>
            <a:off x="320740" y="6488185"/>
            <a:ext cx="112655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 Stable rotating target was produced under good vacuum condition. </a:t>
            </a:r>
            <a:r>
              <a:rPr lang="en-US" altLang="ja-JP" dirty="0">
                <a:sym typeface="Wingdings" panose="05000000000000000000" pitchFamily="2" charset="2"/>
              </a:rPr>
              <a:t> </a:t>
            </a:r>
            <a:r>
              <a:rPr lang="en-US" altLang="ja-JP" b="1" u="sng" dirty="0">
                <a:sym typeface="Wingdings" panose="05000000000000000000" pitchFamily="2" charset="2"/>
              </a:rPr>
              <a:t>impressive progress for future </a:t>
            </a:r>
            <a:r>
              <a:rPr lang="en-US" altLang="ja-JP" b="1" u="sng" dirty="0" err="1">
                <a:sym typeface="Wingdings" panose="05000000000000000000" pitchFamily="2" charset="2"/>
              </a:rPr>
              <a:t>e+e</a:t>
            </a:r>
            <a:r>
              <a:rPr lang="en-US" altLang="ja-JP" b="1" u="sng" dirty="0">
                <a:sym typeface="Wingdings" panose="05000000000000000000" pitchFamily="2" charset="2"/>
              </a:rPr>
              <a:t>- colliders</a:t>
            </a:r>
            <a:r>
              <a:rPr lang="en-US" altLang="ja-JP" b="1" u="sng" dirty="0"/>
              <a:t>  </a:t>
            </a: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43433C31-AED4-0F76-CB15-707ACC0C1CC7}"/>
              </a:ext>
            </a:extLst>
          </p:cNvPr>
          <p:cNvCxnSpPr>
            <a:cxnSpLocks/>
          </p:cNvCxnSpPr>
          <p:nvPr/>
        </p:nvCxnSpPr>
        <p:spPr>
          <a:xfrm flipH="1">
            <a:off x="2605481" y="2161355"/>
            <a:ext cx="1851919" cy="30794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タイトル 1">
            <a:extLst>
              <a:ext uri="{FF2B5EF4-FFF2-40B4-BE49-F238E27FC236}">
                <a16:creationId xmlns:a16="http://schemas.microsoft.com/office/drawing/2014/main" id="{B8362B8C-D61E-7AF3-000E-E90DADF49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3945" y="12544"/>
            <a:ext cx="7031421" cy="607862"/>
          </a:xfrm>
        </p:spPr>
        <p:txBody>
          <a:bodyPr>
            <a:normAutofit/>
          </a:bodyPr>
          <a:lstStyle/>
          <a:p>
            <a:r>
              <a:rPr kumimoji="1" lang="en-US" altLang="ja-JP" sz="2800" dirty="0">
                <a:solidFill>
                  <a:schemeClr val="tx1"/>
                </a:solidFill>
              </a:rPr>
              <a:t>WPP-8/9/10: e-Driven positron source in KEK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76639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847"/>
    </mc:Choice>
    <mc:Fallback xmlns="">
      <p:transition spd="slow" advTm="658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  <p:extLst>
    <p:ext uri="{E180D4A7-C9FB-4DFB-919C-405C955672EB}">
      <p14:showEvtLst xmlns:p14="http://schemas.microsoft.com/office/powerpoint/2010/main">
        <p14:playEvt time="44236" objId="2"/>
        <p14:triggerEvt type="onClick" time="44236" objId="2"/>
        <p14:stopEvt time="54752" objId="2"/>
        <p14:playEvt time="62053" objId="2"/>
        <p14:stopEvt time="65847" objId="2"/>
      </p14:showEvtLst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A43FE6-A033-8CA4-A353-E590287D78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D50ED46-0184-8976-D8F9-4138B510A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14</a:t>
            </a:fld>
            <a:endParaRPr 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244980B-2469-9019-496C-680C13995955}"/>
              </a:ext>
            </a:extLst>
          </p:cNvPr>
          <p:cNvSpPr txBox="1"/>
          <p:nvPr/>
        </p:nvSpPr>
        <p:spPr>
          <a:xfrm>
            <a:off x="2726870" y="1905506"/>
            <a:ext cx="5801713" cy="3785652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Overview of linear collider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ILC technology Network (ITN)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ILC Accelerator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R&amp;D of ILC Technology Network (ITN)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SRF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Sources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Nanobeam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Worldwide ITN status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Others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7427212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8ADE634-0915-48B4-B592-0F0E812EB7BF}"/>
              </a:ext>
            </a:extLst>
          </p:cNvPr>
          <p:cNvSpPr/>
          <p:nvPr/>
        </p:nvSpPr>
        <p:spPr>
          <a:xfrm>
            <a:off x="10896600" y="20096"/>
            <a:ext cx="1273032" cy="10152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061" y="4181262"/>
            <a:ext cx="6138789" cy="2408360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2" name="テキスト ボックス 1"/>
          <p:cNvSpPr txBox="1"/>
          <p:nvPr/>
        </p:nvSpPr>
        <p:spPr>
          <a:xfrm>
            <a:off x="0" y="1741907"/>
            <a:ext cx="6010337" cy="1015663"/>
          </a:xfrm>
          <a:prstGeom prst="rect">
            <a:avLst/>
          </a:prstGeom>
          <a:solidFill>
            <a:srgbClr val="FFF3BD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002060"/>
                </a:solidFill>
                <a:ea typeface="Arial" charset="0"/>
                <a:cs typeface="Arial" charset="0"/>
              </a:rPr>
              <a:t>Goal 1: </a:t>
            </a:r>
            <a:r>
              <a:rPr lang="en-US" altLang="ja-JP" dirty="0">
                <a:solidFill>
                  <a:srgbClr val="002060"/>
                </a:solidFill>
                <a:ea typeface="Arial" charset="0"/>
                <a:cs typeface="Arial" charset="0"/>
              </a:rPr>
              <a:t>Establish the ILC final focus method with same optics and comparable beamline tolerances</a:t>
            </a:r>
          </a:p>
          <a:p>
            <a:r>
              <a:rPr lang="en-US" altLang="ja-JP" sz="1600" dirty="0">
                <a:solidFill>
                  <a:srgbClr val="0432FF"/>
                </a:solidFill>
                <a:ea typeface="Arial" charset="0"/>
                <a:cs typeface="Arial" charset="0"/>
              </a:rPr>
              <a:t>ATF2 Goal : </a:t>
            </a:r>
            <a:r>
              <a:rPr lang="en-US" altLang="ja-JP" b="1" dirty="0">
                <a:solidFill>
                  <a:srgbClr val="0432FF"/>
                </a:solidFill>
                <a:ea typeface="Arial" charset="0"/>
                <a:cs typeface="Arial" charset="0"/>
              </a:rPr>
              <a:t>37</a:t>
            </a:r>
            <a:r>
              <a:rPr lang="en-US" altLang="ja-JP" sz="1600" dirty="0">
                <a:solidFill>
                  <a:srgbClr val="0432FF"/>
                </a:solidFill>
                <a:ea typeface="Arial" charset="0"/>
                <a:cs typeface="Arial" charset="0"/>
              </a:rPr>
              <a:t> nm </a:t>
            </a:r>
            <a:r>
              <a:rPr lang="en-US" altLang="ja-JP" sz="1600" dirty="0">
                <a:solidFill>
                  <a:srgbClr val="0432FF"/>
                </a:solidFill>
                <a:ea typeface="Arial" charset="0"/>
                <a:cs typeface="Arial" charset="0"/>
                <a:sym typeface="Wingdings"/>
              </a:rPr>
              <a:t></a:t>
            </a:r>
            <a:r>
              <a:rPr lang="en-US" altLang="ja-JP" sz="1600" dirty="0">
                <a:solidFill>
                  <a:srgbClr val="0432FF"/>
                </a:solidFill>
                <a:ea typeface="Arial" charset="0"/>
                <a:cs typeface="Arial" charset="0"/>
              </a:rPr>
              <a:t> ILC </a:t>
            </a:r>
            <a:r>
              <a:rPr lang="en-US" altLang="ja-JP" b="1" dirty="0">
                <a:solidFill>
                  <a:srgbClr val="0432FF"/>
                </a:solidFill>
                <a:ea typeface="Arial" charset="0"/>
                <a:cs typeface="Arial" charset="0"/>
              </a:rPr>
              <a:t>7.7</a:t>
            </a:r>
            <a:r>
              <a:rPr lang="en-US" altLang="ja-JP" sz="1600" dirty="0">
                <a:solidFill>
                  <a:srgbClr val="0432FF"/>
                </a:solidFill>
                <a:ea typeface="Arial" charset="0"/>
                <a:cs typeface="Arial" charset="0"/>
              </a:rPr>
              <a:t> nm (ILC250); </a:t>
            </a:r>
            <a:r>
              <a:rPr lang="en-US" altLang="ja-JP" dirty="0">
                <a:solidFill>
                  <a:srgbClr val="FF0000"/>
                </a:solidFill>
                <a:ea typeface="Arial" charset="0"/>
                <a:cs typeface="Arial" charset="0"/>
              </a:rPr>
              <a:t>achieved </a:t>
            </a:r>
            <a:r>
              <a:rPr lang="en-US" altLang="ja-JP" sz="2400" b="1" dirty="0">
                <a:solidFill>
                  <a:srgbClr val="FF0000"/>
                </a:solidFill>
                <a:ea typeface="Arial" charset="0"/>
                <a:cs typeface="Arial" charset="0"/>
              </a:rPr>
              <a:t>41 </a:t>
            </a:r>
            <a:r>
              <a:rPr lang="en-US" altLang="ja-JP" sz="2000" b="1" dirty="0">
                <a:solidFill>
                  <a:srgbClr val="FF0000"/>
                </a:solidFill>
                <a:ea typeface="Arial" charset="0"/>
                <a:cs typeface="Arial" charset="0"/>
              </a:rPr>
              <a:t>nm </a:t>
            </a:r>
            <a:r>
              <a:rPr lang="en-US" altLang="ja-JP" dirty="0">
                <a:solidFill>
                  <a:srgbClr val="FF0000"/>
                </a:solidFill>
                <a:ea typeface="Arial" charset="0"/>
                <a:cs typeface="Arial" charset="0"/>
              </a:rPr>
              <a:t>(2016)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014544" y="1732395"/>
            <a:ext cx="6138789" cy="858606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square" lIns="27342" tIns="13671" rIns="27342" bIns="13671" rtlCol="0">
            <a:spAutoFit/>
          </a:bodyPr>
          <a:lstStyle/>
          <a:p>
            <a:pPr marL="88900"/>
            <a:r>
              <a:rPr lang="en-US" altLang="ja-JP" b="1" dirty="0">
                <a:solidFill>
                  <a:srgbClr val="002060"/>
                </a:solidFill>
                <a:ea typeface="Arial" charset="0"/>
                <a:cs typeface="Arial" charset="0"/>
              </a:rPr>
              <a:t>Goal 2: </a:t>
            </a:r>
            <a:r>
              <a:rPr lang="en-US" altLang="ja-JP" dirty="0">
                <a:solidFill>
                  <a:srgbClr val="002060"/>
                </a:solidFill>
                <a:ea typeface="Arial" charset="0"/>
                <a:cs typeface="Arial" charset="0"/>
              </a:rPr>
              <a:t>Develop the position stabilization for the ILC collision </a:t>
            </a:r>
          </a:p>
          <a:p>
            <a:pPr marL="374650" indent="-285750">
              <a:buFont typeface="Wingdings" charset="2"/>
              <a:buChar char="l"/>
            </a:pPr>
            <a:r>
              <a:rPr lang="en-US" altLang="ja-JP" sz="1600" b="1" dirty="0">
                <a:solidFill>
                  <a:srgbClr val="FF0000"/>
                </a:solidFill>
                <a:ea typeface="Arial" charset="0"/>
                <a:cs typeface="Arial" charset="0"/>
              </a:rPr>
              <a:t>FB latency</a:t>
            </a:r>
            <a:r>
              <a:rPr lang="en-US" altLang="ja-JP" sz="1600" dirty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  <a:r>
              <a:rPr lang="en-US" altLang="ja-JP" sz="2000" b="1" dirty="0">
                <a:solidFill>
                  <a:srgbClr val="FF0000"/>
                </a:solidFill>
                <a:ea typeface="Arial" charset="0"/>
                <a:cs typeface="Arial" charset="0"/>
              </a:rPr>
              <a:t>133 </a:t>
            </a:r>
            <a:r>
              <a:rPr lang="en-US" altLang="ja-JP" b="1" dirty="0" err="1">
                <a:solidFill>
                  <a:srgbClr val="FF0000"/>
                </a:solidFill>
                <a:ea typeface="Arial" charset="0"/>
                <a:cs typeface="Arial" charset="0"/>
              </a:rPr>
              <a:t>nsec</a:t>
            </a:r>
            <a:r>
              <a:rPr lang="en-US" altLang="ja-JP" b="1" dirty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  <a:ea typeface="Arial" charset="0"/>
                <a:cs typeface="Arial" charset="0"/>
              </a:rPr>
              <a:t>achieved       </a:t>
            </a:r>
            <a:r>
              <a:rPr lang="en-US" altLang="ja-JP" sz="1600" dirty="0">
                <a:solidFill>
                  <a:srgbClr val="002060"/>
                </a:solidFill>
                <a:ea typeface="Arial" charset="0"/>
                <a:cs typeface="Arial" charset="0"/>
              </a:rPr>
              <a:t>(target: &lt; 366 </a:t>
            </a:r>
            <a:r>
              <a:rPr lang="en-US" altLang="ja-JP" sz="1600" dirty="0" err="1">
                <a:solidFill>
                  <a:srgbClr val="002060"/>
                </a:solidFill>
                <a:ea typeface="Arial" charset="0"/>
                <a:cs typeface="Arial" charset="0"/>
              </a:rPr>
              <a:t>nsec</a:t>
            </a:r>
            <a:r>
              <a:rPr lang="en-US" altLang="ja-JP" sz="1600" dirty="0">
                <a:solidFill>
                  <a:srgbClr val="002060"/>
                </a:solidFill>
                <a:ea typeface="Arial" charset="0"/>
                <a:cs typeface="Arial" charset="0"/>
              </a:rPr>
              <a:t>) </a:t>
            </a:r>
            <a:endParaRPr lang="en-US" altLang="ja-JP" sz="1600" b="1" dirty="0">
              <a:solidFill>
                <a:srgbClr val="002060"/>
              </a:solidFill>
              <a:ea typeface="Arial" charset="0"/>
              <a:cs typeface="Arial" charset="0"/>
            </a:endParaRPr>
          </a:p>
          <a:p>
            <a:pPr marL="374650" indent="-285750">
              <a:buFont typeface="Wingdings" charset="2"/>
              <a:buChar char="l"/>
            </a:pPr>
            <a:r>
              <a:rPr lang="en-US" altLang="ja-JP" sz="1600" b="1" dirty="0">
                <a:solidFill>
                  <a:srgbClr val="0432FF"/>
                </a:solidFill>
                <a:ea typeface="Arial" charset="0"/>
                <a:cs typeface="Arial" charset="0"/>
              </a:rPr>
              <a:t>positon jitter at IP: 106 </a:t>
            </a:r>
            <a:r>
              <a:rPr lang="en-US" altLang="ja-JP" sz="1600" b="1" dirty="0">
                <a:solidFill>
                  <a:srgbClr val="0432FF"/>
                </a:solidFill>
                <a:ea typeface="Arial" charset="0"/>
                <a:cs typeface="Arial" charset="0"/>
                <a:sym typeface="Wingdings"/>
              </a:rPr>
              <a:t> 41 nm (2018) </a:t>
            </a:r>
            <a:r>
              <a:rPr lang="en-US" altLang="ja-JP" sz="1400" dirty="0">
                <a:ea typeface="Arial" charset="0"/>
                <a:cs typeface="Arial" charset="0"/>
                <a:sym typeface="Wingdings"/>
              </a:rPr>
              <a:t>(limited by the BPM resolution)</a:t>
            </a:r>
          </a:p>
        </p:txBody>
      </p:sp>
      <p:sp>
        <p:nvSpPr>
          <p:cNvPr id="17" name="円/楕円 16"/>
          <p:cNvSpPr/>
          <p:nvPr/>
        </p:nvSpPr>
        <p:spPr>
          <a:xfrm>
            <a:off x="5270885" y="5787595"/>
            <a:ext cx="1225316" cy="751317"/>
          </a:xfrm>
          <a:prstGeom prst="ellipse">
            <a:avLst/>
          </a:prstGeom>
          <a:noFill/>
          <a:ln w="2540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-1199407" y="319336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846" y="2907089"/>
            <a:ext cx="8018258" cy="1682603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20" name="正方形/長方形 19"/>
          <p:cNvSpPr/>
          <p:nvPr/>
        </p:nvSpPr>
        <p:spPr>
          <a:xfrm>
            <a:off x="2402406" y="4589692"/>
            <a:ext cx="3481137" cy="400091"/>
          </a:xfrm>
          <a:prstGeom prst="rect">
            <a:avLst/>
          </a:prstGeom>
          <a:solidFill>
            <a:schemeClr val="bg1"/>
          </a:solidFill>
        </p:spPr>
        <p:txBody>
          <a:bodyPr wrap="square" lIns="91421" tIns="45711" rIns="91421" bIns="45711">
            <a:spAutoFit/>
          </a:bodyPr>
          <a:lstStyle/>
          <a:p>
            <a:r>
              <a:rPr lang="en-US" altLang="fr-FR" sz="2000" b="1" dirty="0">
                <a:solidFill>
                  <a:srgbClr val="000000"/>
                </a:solidFill>
                <a:cs typeface="Times New Roman" pitchFamily="18" charset="0"/>
              </a:rPr>
              <a:t>History of ATF2 small beam </a:t>
            </a:r>
            <a:endParaRPr lang="ja-JP" altLang="en-US" sz="1600" dirty="0">
              <a:solidFill>
                <a:srgbClr val="0432FF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F306741-3C5A-F643-829E-C885F83F82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2264" y="3395805"/>
            <a:ext cx="2521536" cy="2878241"/>
          </a:xfrm>
          <a:prstGeom prst="rect">
            <a:avLst/>
          </a:prstGeom>
        </p:spPr>
      </p:pic>
      <p:sp>
        <p:nvSpPr>
          <p:cNvPr id="19" name="正方形/長方形 18"/>
          <p:cNvSpPr/>
          <p:nvPr/>
        </p:nvSpPr>
        <p:spPr>
          <a:xfrm>
            <a:off x="8479348" y="3070891"/>
            <a:ext cx="3328198" cy="646313"/>
          </a:xfrm>
          <a:prstGeom prst="rect">
            <a:avLst/>
          </a:prstGeom>
          <a:solidFill>
            <a:schemeClr val="bg1"/>
          </a:solidFill>
        </p:spPr>
        <p:txBody>
          <a:bodyPr wrap="square" lIns="91421" tIns="45711" rIns="91421" bIns="45711">
            <a:spAutoFit/>
          </a:bodyPr>
          <a:lstStyle/>
          <a:p>
            <a:r>
              <a:rPr lang="en-CA" altLang="fr-FR" sz="2000" b="1" dirty="0">
                <a:solidFill>
                  <a:srgbClr val="000000"/>
                </a:solidFill>
                <a:cs typeface="Times New Roman" pitchFamily="18" charset="0"/>
              </a:rPr>
              <a:t>Nano-meter stabilization</a:t>
            </a:r>
            <a:r>
              <a:rPr lang="en-US" altLang="fr-FR" sz="2000" b="1" dirty="0">
                <a:solidFill>
                  <a:srgbClr val="000000"/>
                </a:solidFill>
                <a:cs typeface="Times New Roman" pitchFamily="18" charset="0"/>
              </a:rPr>
              <a:t> at IP</a:t>
            </a:r>
          </a:p>
          <a:p>
            <a:r>
              <a:rPr lang="en-US" altLang="ja-JP" sz="1600" dirty="0">
                <a:solidFill>
                  <a:srgbClr val="0432FF"/>
                </a:solidFill>
              </a:rPr>
              <a:t>(2018)</a:t>
            </a:r>
            <a:endParaRPr lang="ja-JP" altLang="en-US" sz="1600" dirty="0">
              <a:solidFill>
                <a:srgbClr val="0432FF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67754F2-50D3-1947-9D7D-427CAEE0670B}"/>
              </a:ext>
            </a:extLst>
          </p:cNvPr>
          <p:cNvSpPr txBox="1"/>
          <p:nvPr/>
        </p:nvSpPr>
        <p:spPr>
          <a:xfrm>
            <a:off x="9162290" y="4154215"/>
            <a:ext cx="729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FB off</a:t>
            </a:r>
            <a:endParaRPr kumimoji="1"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0FCC01F-1E11-6942-BE3F-75DA90C85104}"/>
              </a:ext>
            </a:extLst>
          </p:cNvPr>
          <p:cNvSpPr txBox="1"/>
          <p:nvPr/>
        </p:nvSpPr>
        <p:spPr>
          <a:xfrm>
            <a:off x="10675960" y="4138186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FB on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2E719F0-6B12-4B63-858C-CF2507CCD0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082" y="614156"/>
            <a:ext cx="493580" cy="664160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ACDB49BC-DCC9-4175-983A-DDEE9023130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68" y="661867"/>
            <a:ext cx="953138" cy="549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http://www.google.fr/url?source=imglanding&amp;ct=img&amp;q=http://design-guidelines.web.cern.ch/sites/design-guidelines.web.cern.ch/files/u6/CERN-logo.jpg&amp;sa=X&amp;ei=WxBOVY2OHOPnygPdnICICg&amp;ved=0CAkQ8wc&amp;usg=AFQjCNEJZpUSPPL9FephUfdbYybhfSpUEw">
            <a:extLst>
              <a:ext uri="{FF2B5EF4-FFF2-40B4-BE49-F238E27FC236}">
                <a16:creationId xmlns:a16="http://schemas.microsoft.com/office/drawing/2014/main" id="{BFDAA1A4-62B5-42F8-920B-B81ED061D9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93330" y="583954"/>
            <a:ext cx="848756" cy="84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8449B9A-93DD-404B-A844-DBE998DD77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33068" y="613617"/>
            <a:ext cx="1829222" cy="59326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D9957792-BFA9-42A3-8B89-9B3714B6D9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22024" y="614159"/>
            <a:ext cx="823216" cy="531924"/>
          </a:xfrm>
          <a:prstGeom prst="rect">
            <a:avLst/>
          </a:prstGeom>
        </p:spPr>
      </p:pic>
      <p:pic>
        <p:nvPicPr>
          <p:cNvPr id="15" name="Picture 5" descr="http://phil.lal.in2p3.fr/plugins/kitcnrs/images/l-coul-500.jpg">
            <a:extLst>
              <a:ext uri="{FF2B5EF4-FFF2-40B4-BE49-F238E27FC236}">
                <a16:creationId xmlns:a16="http://schemas.microsoft.com/office/drawing/2014/main" id="{5999E209-8CE5-4EC3-8334-B2DEA6ADD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34569" y="644369"/>
            <a:ext cx="1152733" cy="666165"/>
          </a:xfrm>
          <a:prstGeom prst="rect">
            <a:avLst/>
          </a:prstGeom>
          <a:noFill/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55136D28-9144-4D41-BB23-57BB0A080C48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9914" y="615581"/>
            <a:ext cx="1115608" cy="557807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F2B833B6-F551-4400-8759-9454DE4942D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38" y="1273743"/>
            <a:ext cx="2535175" cy="458651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3D7D4340-EA06-4AC8-8572-FFFF447AD1C4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5941" y="662213"/>
            <a:ext cx="1738537" cy="373128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02A525D5-D495-47DC-BF8D-CC8FB75170A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01684" y="590291"/>
            <a:ext cx="1934268" cy="531924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671F5272-75C9-441D-A5D5-32C09674982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167108" y="620797"/>
            <a:ext cx="976339" cy="683436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DF433C52-4FC2-43EE-8A73-AAB83B248F6B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7810" y="1105364"/>
            <a:ext cx="1829222" cy="46025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タイトル 1">
            <a:extLst>
              <a:ext uri="{FF2B5EF4-FFF2-40B4-BE49-F238E27FC236}">
                <a16:creationId xmlns:a16="http://schemas.microsoft.com/office/drawing/2014/main" id="{1AF02F4B-7A78-B1B3-4F21-ABCCD219F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8354" y="70034"/>
            <a:ext cx="5422707" cy="549244"/>
          </a:xfrm>
        </p:spPr>
        <p:txBody>
          <a:bodyPr>
            <a:normAutofit/>
          </a:bodyPr>
          <a:lstStyle/>
          <a:p>
            <a:r>
              <a:rPr lang="en-US" altLang="ja-JP" sz="2800" dirty="0">
                <a:ea typeface="Arial" charset="0"/>
                <a:cs typeface="Arial" charset="0"/>
              </a:rPr>
              <a:t>WPP-15: Final focus at ATF in KEK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1390DA1-2D1D-D4C1-273E-2D450D77574A}"/>
              </a:ext>
            </a:extLst>
          </p:cNvPr>
          <p:cNvSpPr txBox="1"/>
          <p:nvPr/>
        </p:nvSpPr>
        <p:spPr>
          <a:xfrm>
            <a:off x="2952229" y="3768854"/>
            <a:ext cx="7335663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Long-term (a few days) stabilization is the goal of WPP-15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3907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1893"/>
    </mc:Choice>
    <mc:Fallback xmlns="">
      <p:transition advTm="51893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ダイアグラム&#10;&#10;自動的に生成された説明">
            <a:extLst>
              <a:ext uri="{FF2B5EF4-FFF2-40B4-BE49-F238E27FC236}">
                <a16:creationId xmlns:a16="http://schemas.microsoft.com/office/drawing/2014/main" id="{E07E53CE-BB7B-73F2-FD90-524462D144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0704" y="1391858"/>
            <a:ext cx="5089404" cy="2995044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4F094FE1-AF5F-2B6C-3924-B7015A80B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678" y="21021"/>
            <a:ext cx="5412828" cy="792479"/>
          </a:xfrm>
        </p:spPr>
        <p:txBody>
          <a:bodyPr>
            <a:normAutofit/>
          </a:bodyPr>
          <a:lstStyle/>
          <a:p>
            <a:r>
              <a:rPr kumimoji="1" lang="en-US" altLang="ja-JP" sz="2800" dirty="0"/>
              <a:t>WPP-15: Final focus at ATF in KEK</a:t>
            </a:r>
            <a:endParaRPr kumimoji="1" lang="ja-JP" altLang="en-US" sz="28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991A893-12EC-D69B-56E3-A467EEA32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9844343-2A8A-B152-3DEF-F47C205339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5710" y="3950862"/>
            <a:ext cx="4417023" cy="2690717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8DF7F05-530D-5D99-C7CD-0D91316E63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1448" y="858250"/>
            <a:ext cx="4681856" cy="2937573"/>
          </a:xfrm>
          <a:prstGeom prst="rect">
            <a:avLst/>
          </a:prstGeom>
        </p:spPr>
      </p:pic>
      <p:sp>
        <p:nvSpPr>
          <p:cNvPr id="8" name="スライド番号プレースホルダー 6">
            <a:extLst>
              <a:ext uri="{FF2B5EF4-FFF2-40B4-BE49-F238E27FC236}">
                <a16:creationId xmlns:a16="http://schemas.microsoft.com/office/drawing/2014/main" id="{3F13B07B-CB5B-70AF-E2B4-CEAD309CA9D6}"/>
              </a:ext>
            </a:extLst>
          </p:cNvPr>
          <p:cNvSpPr txBox="1">
            <a:spLocks/>
          </p:cNvSpPr>
          <p:nvPr/>
        </p:nvSpPr>
        <p:spPr>
          <a:xfrm>
            <a:off x="9448800" y="647683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FA1E2C4-6342-4C9B-8893-79A9E85B9966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11F9B03-767C-FF84-17AB-6AA34E2003F4}"/>
              </a:ext>
            </a:extLst>
          </p:cNvPr>
          <p:cNvSpPr txBox="1"/>
          <p:nvPr/>
        </p:nvSpPr>
        <p:spPr>
          <a:xfrm>
            <a:off x="123357" y="727302"/>
            <a:ext cx="6748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i="1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ja-JP" altLang="en-US" sz="2400" i="1" dirty="0">
                <a:latin typeface="Calibri" panose="020F0502020204030204" pitchFamily="34" charset="0"/>
                <a:cs typeface="Calibri" panose="020F0502020204030204" pitchFamily="34" charset="0"/>
              </a:rPr>
              <a:t>ncreased operating weeks to </a:t>
            </a:r>
            <a:r>
              <a:rPr lang="ja-JP" altLang="en-US" sz="24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 weeks</a:t>
            </a:r>
            <a:r>
              <a:rPr lang="ja-JP" altLang="en-US" sz="24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sz="2400" i="1"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ja-JP" altLang="en-US" sz="24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sz="2400" i="1" dirty="0">
                <a:latin typeface="Calibri" panose="020F0502020204030204" pitchFamily="34" charset="0"/>
                <a:cs typeface="Calibri" panose="020F0502020204030204" pitchFamily="34" charset="0"/>
              </a:rPr>
              <a:t>JFY2024.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B7FBE74-1383-18CC-D805-343C5A014CEB}"/>
              </a:ext>
            </a:extLst>
          </p:cNvPr>
          <p:cNvSpPr txBox="1"/>
          <p:nvPr/>
        </p:nvSpPr>
        <p:spPr>
          <a:xfrm>
            <a:off x="9404619" y="3870955"/>
            <a:ext cx="1347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JFY2024</a:t>
            </a:r>
            <a:endParaRPr kumimoji="1" lang="ja-JP" altLang="en-US" sz="24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図 6" descr="テーブル, 座る, 項目, 木製 が含まれている画像&#10;&#10;自動的に生成された説明">
            <a:extLst>
              <a:ext uri="{FF2B5EF4-FFF2-40B4-BE49-F238E27FC236}">
                <a16:creationId xmlns:a16="http://schemas.microsoft.com/office/drawing/2014/main" id="{9834BCC2-36BF-E55A-BCF2-0A8BA8EE50E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364" y="1430219"/>
            <a:ext cx="3130314" cy="1633207"/>
          </a:xfrm>
          <a:prstGeom prst="rect">
            <a:avLst/>
          </a:prstGeom>
        </p:spPr>
      </p:pic>
      <p:pic>
        <p:nvPicPr>
          <p:cNvPr id="14" name="図 13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4D960825-B537-B9B3-5CE8-AB09A7E19CC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219" y="3699595"/>
            <a:ext cx="2738271" cy="2053703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6A8A5B-748C-F32B-46D6-BEA625130D40}"/>
              </a:ext>
            </a:extLst>
          </p:cNvPr>
          <p:cNvSpPr txBox="1"/>
          <p:nvPr/>
        </p:nvSpPr>
        <p:spPr>
          <a:xfrm>
            <a:off x="180665" y="5403084"/>
            <a:ext cx="244342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1800" b="1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Install to ATF beamline step-by-step </a:t>
            </a:r>
            <a:endParaRPr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312A99C-41E4-9115-1ED9-E522A28015D4}"/>
              </a:ext>
            </a:extLst>
          </p:cNvPr>
          <p:cNvSpPr txBox="1"/>
          <p:nvPr/>
        </p:nvSpPr>
        <p:spPr>
          <a:xfrm>
            <a:off x="199952" y="6088067"/>
            <a:ext cx="33787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800" b="1" i="1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mover control system</a:t>
            </a:r>
            <a:endParaRPr kumimoji="1" lang="ja-JP" altLang="en-US" sz="1800" b="1" i="1" dirty="0">
              <a:solidFill>
                <a:srgbClr val="00808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D9B934F-4257-9DA6-2BF9-D5B5C8A7774C}"/>
              </a:ext>
            </a:extLst>
          </p:cNvPr>
          <p:cNvSpPr txBox="1"/>
          <p:nvPr/>
        </p:nvSpPr>
        <p:spPr>
          <a:xfrm>
            <a:off x="769680" y="2969816"/>
            <a:ext cx="30223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ja-JP" sz="1800" b="1" i="1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Skew </a:t>
            </a:r>
            <a:r>
              <a:rPr lang="en-US" altLang="ja-JP" sz="1800" b="1" i="1" dirty="0" err="1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US" altLang="ja-JP" sz="1800" b="1" i="1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magnets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17BD4F6-EAC3-568B-5150-5171149403F2}"/>
              </a:ext>
            </a:extLst>
          </p:cNvPr>
          <p:cNvSpPr txBox="1"/>
          <p:nvPr/>
        </p:nvSpPr>
        <p:spPr>
          <a:xfrm>
            <a:off x="4029883" y="1268651"/>
            <a:ext cx="30223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ja-JP" sz="1800" b="1" i="1" dirty="0">
                <a:solidFill>
                  <a:srgbClr val="0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Wakefield evaluation</a:t>
            </a:r>
          </a:p>
        </p:txBody>
      </p:sp>
      <p:pic>
        <p:nvPicPr>
          <p:cNvPr id="11" name="図 10" descr="病室にいる人たち&#10;&#10;AI 生成コンテンツは誤りを含む可能性があります。">
            <a:extLst>
              <a:ext uri="{FF2B5EF4-FFF2-40B4-BE49-F238E27FC236}">
                <a16:creationId xmlns:a16="http://schemas.microsoft.com/office/drawing/2014/main" id="{B2FE34C9-442D-D573-6C21-0695AE561CB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14753" y="4425263"/>
            <a:ext cx="4340957" cy="1974398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C5FD983-8323-904B-8478-EBB0D27C92EA}"/>
              </a:ext>
            </a:extLst>
          </p:cNvPr>
          <p:cNvSpPr txBox="1"/>
          <p:nvPr/>
        </p:nvSpPr>
        <p:spPr>
          <a:xfrm>
            <a:off x="3158577" y="6536517"/>
            <a:ext cx="469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u="sng" dirty="0">
                <a:solidFill>
                  <a:srgbClr val="FF0000"/>
                </a:solidFill>
              </a:rPr>
              <a:t>Details will be discussed in this project meeting</a:t>
            </a:r>
            <a:endParaRPr kumimoji="1" lang="ja-JP" altLang="en-US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39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258"/>
    </mc:Choice>
    <mc:Fallback xmlns="">
      <p:transition spd="slow" advTm="57258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75F957-9686-56D6-32B5-352777377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C0AC376-CD3C-4848-3034-704ABA9EF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77317" y="5942873"/>
            <a:ext cx="2133600" cy="365125"/>
          </a:xfrm>
        </p:spPr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17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147A2AE-3859-D033-CF04-2DE55DABFA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6549" y="4179803"/>
            <a:ext cx="5427878" cy="2011680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5EF8BF2-7216-DCD3-E940-A45B2F01FD04}"/>
              </a:ext>
            </a:extLst>
          </p:cNvPr>
          <p:cNvSpPr/>
          <p:nvPr/>
        </p:nvSpPr>
        <p:spPr>
          <a:xfrm>
            <a:off x="2467701" y="4084208"/>
            <a:ext cx="1682496" cy="369332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7030A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17F4109-1639-2FA2-3D51-8197F48ABFB9}"/>
              </a:ext>
            </a:extLst>
          </p:cNvPr>
          <p:cNvSpPr txBox="1"/>
          <p:nvPr/>
        </p:nvSpPr>
        <p:spPr>
          <a:xfrm>
            <a:off x="2388453" y="4583038"/>
            <a:ext cx="2465833" cy="1449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ja-JP" sz="1200" b="1" dirty="0"/>
              <a:t>Upgrade vacuum chamber to suppress </a:t>
            </a:r>
            <a:r>
              <a:rPr lang="en-US" altLang="ja-JP" sz="1200" b="1" dirty="0" err="1"/>
              <a:t>wakefield</a:t>
            </a:r>
            <a:r>
              <a:rPr lang="en-US" altLang="ja-JP" sz="1200" b="1" dirty="0"/>
              <a:t> </a:t>
            </a:r>
            <a:r>
              <a:rPr lang="ja-JP" altLang="en-US" sz="1200" b="1" dirty="0">
                <a:solidFill>
                  <a:srgbClr val="FF0000"/>
                </a:solidFill>
              </a:rPr>
              <a:t>（</a:t>
            </a:r>
            <a:r>
              <a:rPr lang="en-US" altLang="ja-JP" sz="1200" b="1" dirty="0">
                <a:solidFill>
                  <a:srgbClr val="0070C0"/>
                </a:solidFill>
              </a:rPr>
              <a:t>JFY2023</a:t>
            </a:r>
            <a:r>
              <a:rPr lang="ja-JP" altLang="en-US" sz="1200" b="1" dirty="0">
                <a:solidFill>
                  <a:srgbClr val="0070C0"/>
                </a:solidFill>
              </a:rPr>
              <a:t> </a:t>
            </a:r>
            <a:r>
              <a:rPr lang="en-US" altLang="ja-JP" sz="1200" b="1" dirty="0">
                <a:solidFill>
                  <a:srgbClr val="0070C0"/>
                </a:solidFill>
              </a:rPr>
              <a:t>prototype</a:t>
            </a:r>
            <a:r>
              <a:rPr lang="ja-JP" altLang="en-US" sz="1200" b="1" dirty="0">
                <a:solidFill>
                  <a:srgbClr val="FF0000"/>
                </a:solidFill>
              </a:rPr>
              <a:t>、</a:t>
            </a:r>
            <a:r>
              <a:rPr lang="en-US" altLang="ja-JP" sz="1200" b="1" dirty="0">
                <a:solidFill>
                  <a:srgbClr val="FFC000"/>
                </a:solidFill>
              </a:rPr>
              <a:t>JFY2024</a:t>
            </a:r>
            <a:r>
              <a:rPr lang="ja-JP" altLang="en-US" sz="1200" b="1" dirty="0">
                <a:solidFill>
                  <a:srgbClr val="FFC000"/>
                </a:solidFill>
              </a:rPr>
              <a:t> </a:t>
            </a:r>
            <a:r>
              <a:rPr lang="en-US" altLang="ja-JP" sz="1200" b="1" dirty="0">
                <a:solidFill>
                  <a:srgbClr val="FFC000"/>
                </a:solidFill>
              </a:rPr>
              <a:t>install</a:t>
            </a:r>
            <a:r>
              <a:rPr lang="ja-JP" altLang="en-US" sz="1200" b="1" dirty="0">
                <a:solidFill>
                  <a:srgbClr val="FF0000"/>
                </a:solidFill>
              </a:rPr>
              <a:t>）</a:t>
            </a:r>
            <a:endParaRPr lang="en-US" altLang="ja-JP" sz="1200" b="1" dirty="0">
              <a:solidFill>
                <a:srgbClr val="FF0000"/>
              </a:solidFill>
            </a:endParaRPr>
          </a:p>
          <a:p>
            <a:pPr marL="171450" indent="-1714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ja-JP" sz="1200" b="1" dirty="0"/>
              <a:t>Upgrade precise position control system of magnet</a:t>
            </a:r>
            <a:r>
              <a:rPr lang="ja-JP" altLang="en-US" sz="1200" b="1" dirty="0">
                <a:solidFill>
                  <a:srgbClr val="FF0000"/>
                </a:solidFill>
              </a:rPr>
              <a:t>（</a:t>
            </a:r>
            <a:r>
              <a:rPr lang="en-US" altLang="ja-JP" sz="1200" b="1" dirty="0">
                <a:solidFill>
                  <a:srgbClr val="0070C0"/>
                </a:solidFill>
              </a:rPr>
              <a:t>JFY2023</a:t>
            </a:r>
            <a:r>
              <a:rPr lang="ja-JP" altLang="en-US" sz="1200" b="1" dirty="0">
                <a:solidFill>
                  <a:srgbClr val="0070C0"/>
                </a:solidFill>
              </a:rPr>
              <a:t> </a:t>
            </a:r>
            <a:r>
              <a:rPr lang="en-US" altLang="ja-JP" sz="1200" b="1" dirty="0">
                <a:solidFill>
                  <a:srgbClr val="0070C0"/>
                </a:solidFill>
              </a:rPr>
              <a:t>prototype</a:t>
            </a:r>
            <a:r>
              <a:rPr lang="ja-JP" altLang="en-US" sz="1200" b="1" dirty="0">
                <a:solidFill>
                  <a:srgbClr val="FF0000"/>
                </a:solidFill>
              </a:rPr>
              <a:t>、</a:t>
            </a:r>
            <a:r>
              <a:rPr lang="en-US" altLang="ja-JP" sz="1200" b="1" dirty="0">
                <a:solidFill>
                  <a:srgbClr val="FFC000"/>
                </a:solidFill>
              </a:rPr>
              <a:t>JFY2024</a:t>
            </a:r>
            <a:r>
              <a:rPr lang="ja-JP" altLang="en-US" sz="1200" b="1" dirty="0">
                <a:solidFill>
                  <a:srgbClr val="FFC000"/>
                </a:solidFill>
              </a:rPr>
              <a:t> </a:t>
            </a:r>
            <a:r>
              <a:rPr lang="en-US" altLang="ja-JP" sz="1200" b="1" dirty="0">
                <a:solidFill>
                  <a:srgbClr val="FFC000"/>
                </a:solidFill>
              </a:rPr>
              <a:t>upgrade</a:t>
            </a:r>
            <a:r>
              <a:rPr lang="ja-JP" altLang="en-US" sz="1200" b="1" dirty="0">
                <a:solidFill>
                  <a:srgbClr val="FF0000"/>
                </a:solidFill>
              </a:rPr>
              <a:t>、</a:t>
            </a:r>
            <a:r>
              <a:rPr lang="en-US" altLang="ja-JP" sz="1200" b="1" dirty="0">
                <a:solidFill>
                  <a:srgbClr val="00B050"/>
                </a:solidFill>
              </a:rPr>
              <a:t>JFY2025</a:t>
            </a:r>
            <a:r>
              <a:rPr lang="ja-JP" altLang="en-US" sz="1200" b="1" dirty="0">
                <a:solidFill>
                  <a:srgbClr val="00B050"/>
                </a:solidFill>
              </a:rPr>
              <a:t> </a:t>
            </a:r>
            <a:r>
              <a:rPr lang="en-US" altLang="ja-JP" sz="1200" b="1" dirty="0">
                <a:solidFill>
                  <a:srgbClr val="00B050"/>
                </a:solidFill>
              </a:rPr>
              <a:t>upgrade</a:t>
            </a:r>
            <a:r>
              <a:rPr lang="ja-JP" altLang="en-US" sz="1200" b="1" dirty="0">
                <a:solidFill>
                  <a:srgbClr val="00B050"/>
                </a:solidFill>
              </a:rPr>
              <a:t> </a:t>
            </a:r>
            <a:r>
              <a:rPr lang="en-US" altLang="ja-JP" sz="1200" b="1" dirty="0">
                <a:solidFill>
                  <a:srgbClr val="00B050"/>
                </a:solidFill>
              </a:rPr>
              <a:t>all</a:t>
            </a:r>
            <a:r>
              <a:rPr lang="ja-JP" altLang="en-US" sz="1200" b="1" dirty="0">
                <a:solidFill>
                  <a:srgbClr val="FF0000"/>
                </a:solidFill>
              </a:rPr>
              <a:t>）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9EDBB97-8ADB-FF8D-4F3C-3AC0C28022AE}"/>
              </a:ext>
            </a:extLst>
          </p:cNvPr>
          <p:cNvSpPr txBox="1"/>
          <p:nvPr/>
        </p:nvSpPr>
        <p:spPr>
          <a:xfrm>
            <a:off x="326336" y="3560489"/>
            <a:ext cx="2315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Upgrade focal magnet</a:t>
            </a:r>
          </a:p>
          <a:p>
            <a:r>
              <a:rPr lang="ja-JP" altLang="en-US" sz="1200" b="1" dirty="0"/>
              <a:t> （</a:t>
            </a:r>
            <a:r>
              <a:rPr lang="en-US" altLang="ja-JP" sz="1200" b="1" dirty="0">
                <a:solidFill>
                  <a:srgbClr val="FFC000"/>
                </a:solidFill>
              </a:rPr>
              <a:t>JFY2024</a:t>
            </a:r>
            <a:r>
              <a:rPr lang="ja-JP" altLang="en-US" sz="1200" b="1" dirty="0">
                <a:solidFill>
                  <a:srgbClr val="FFC000"/>
                </a:solidFill>
              </a:rPr>
              <a:t> </a:t>
            </a:r>
            <a:r>
              <a:rPr lang="en-US" altLang="ja-JP" sz="1200" b="1" dirty="0">
                <a:solidFill>
                  <a:srgbClr val="FFC000"/>
                </a:solidFill>
              </a:rPr>
              <a:t>buy</a:t>
            </a:r>
            <a:r>
              <a:rPr lang="ja-JP" altLang="en-US" sz="1200" b="1" dirty="0"/>
              <a:t>、</a:t>
            </a:r>
            <a:r>
              <a:rPr lang="en-US" altLang="ja-JP" sz="1200" b="1" dirty="0">
                <a:solidFill>
                  <a:srgbClr val="00B050"/>
                </a:solidFill>
              </a:rPr>
              <a:t>JFY2025</a:t>
            </a:r>
            <a:r>
              <a:rPr lang="ja-JP" altLang="en-US" sz="1200" b="1" dirty="0">
                <a:solidFill>
                  <a:srgbClr val="00B050"/>
                </a:solidFill>
              </a:rPr>
              <a:t> </a:t>
            </a:r>
            <a:r>
              <a:rPr lang="en-US" altLang="ja-JP" sz="1200" b="1" dirty="0">
                <a:solidFill>
                  <a:srgbClr val="00B050"/>
                </a:solidFill>
              </a:rPr>
              <a:t>install</a:t>
            </a:r>
            <a:r>
              <a:rPr lang="ja-JP" altLang="en-US" sz="1200" b="1" dirty="0"/>
              <a:t>）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6F5C9D04-4FB0-F7EC-6572-A1AB92E858E3}"/>
              </a:ext>
            </a:extLst>
          </p:cNvPr>
          <p:cNvCxnSpPr>
            <a:cxnSpLocks/>
          </p:cNvCxnSpPr>
          <p:nvPr/>
        </p:nvCxnSpPr>
        <p:spPr>
          <a:xfrm>
            <a:off x="2264811" y="4063855"/>
            <a:ext cx="257754" cy="19325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B26F4CD-8BA5-6AE7-19FD-C90CE19CC5D4}"/>
              </a:ext>
            </a:extLst>
          </p:cNvPr>
          <p:cNvSpPr txBox="1"/>
          <p:nvPr/>
        </p:nvSpPr>
        <p:spPr>
          <a:xfrm>
            <a:off x="3308949" y="3486951"/>
            <a:ext cx="3182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Upgrade Skew </a:t>
            </a:r>
            <a:r>
              <a:rPr lang="en-US" altLang="ja-JP" sz="1200" b="1" dirty="0" err="1"/>
              <a:t>sextupole</a:t>
            </a:r>
            <a:r>
              <a:rPr lang="en-US" altLang="ja-JP" sz="1200" b="1" dirty="0"/>
              <a:t> magnet for beam size adjustment</a:t>
            </a:r>
            <a:r>
              <a:rPr lang="ja-JP" altLang="en-US" sz="1200" b="1" dirty="0"/>
              <a:t> </a:t>
            </a:r>
            <a:r>
              <a:rPr lang="en-US" altLang="ja-JP" sz="1200" b="1" dirty="0"/>
              <a:t>(</a:t>
            </a:r>
            <a:r>
              <a:rPr lang="en-US" altLang="ja-JP" sz="1200" b="1" dirty="0">
                <a:solidFill>
                  <a:srgbClr val="0070C0"/>
                </a:solidFill>
              </a:rPr>
              <a:t>JFY2023 buy</a:t>
            </a:r>
            <a:r>
              <a:rPr lang="ja-JP" altLang="en-US" sz="1200" b="1" dirty="0"/>
              <a:t>、</a:t>
            </a:r>
            <a:r>
              <a:rPr lang="en-US" altLang="ja-JP" sz="1200" b="1" dirty="0">
                <a:solidFill>
                  <a:srgbClr val="FFC000"/>
                </a:solidFill>
              </a:rPr>
              <a:t>JFY2024</a:t>
            </a:r>
            <a:r>
              <a:rPr lang="ja-JP" altLang="en-US" sz="1200" b="1" dirty="0">
                <a:solidFill>
                  <a:srgbClr val="FFC000"/>
                </a:solidFill>
              </a:rPr>
              <a:t> </a:t>
            </a:r>
            <a:r>
              <a:rPr lang="en-US" altLang="ja-JP" sz="1200" b="1" dirty="0">
                <a:solidFill>
                  <a:srgbClr val="FFC000"/>
                </a:solidFill>
              </a:rPr>
              <a:t>install</a:t>
            </a:r>
            <a:r>
              <a:rPr lang="en-US" altLang="ja-JP" sz="1200" b="1" dirty="0"/>
              <a:t>)</a:t>
            </a:r>
            <a:endParaRPr lang="ja-JP" altLang="en-US" sz="1200" b="1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A2C86D1-BEEE-762E-6B89-3ED31385854B}"/>
              </a:ext>
            </a:extLst>
          </p:cNvPr>
          <p:cNvCxnSpPr>
            <a:cxnSpLocks/>
          </p:cNvCxnSpPr>
          <p:nvPr/>
        </p:nvCxnSpPr>
        <p:spPr>
          <a:xfrm flipH="1">
            <a:off x="2595717" y="3868397"/>
            <a:ext cx="662922" cy="39091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270A4CE9-1296-DDCB-2ECE-35379FB5F09E}"/>
              </a:ext>
            </a:extLst>
          </p:cNvPr>
          <p:cNvCxnSpPr>
            <a:cxnSpLocks/>
          </p:cNvCxnSpPr>
          <p:nvPr/>
        </p:nvCxnSpPr>
        <p:spPr>
          <a:xfrm flipH="1">
            <a:off x="3130623" y="3915087"/>
            <a:ext cx="256032" cy="28300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CF184846-07CE-F978-1422-8F891648338A}"/>
              </a:ext>
            </a:extLst>
          </p:cNvPr>
          <p:cNvCxnSpPr>
            <a:cxnSpLocks/>
          </p:cNvCxnSpPr>
          <p:nvPr/>
        </p:nvCxnSpPr>
        <p:spPr>
          <a:xfrm flipH="1">
            <a:off x="3494107" y="3948616"/>
            <a:ext cx="26661" cy="241641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299E305D-E715-7B3F-4903-33A7A018101F}"/>
              </a:ext>
            </a:extLst>
          </p:cNvPr>
          <p:cNvCxnSpPr>
            <a:cxnSpLocks/>
          </p:cNvCxnSpPr>
          <p:nvPr/>
        </p:nvCxnSpPr>
        <p:spPr>
          <a:xfrm>
            <a:off x="3673167" y="3954711"/>
            <a:ext cx="0" cy="24338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2D6CF71-E940-CAC3-BD75-828D4CB1F41F}"/>
              </a:ext>
            </a:extLst>
          </p:cNvPr>
          <p:cNvSpPr txBox="1"/>
          <p:nvPr/>
        </p:nvSpPr>
        <p:spPr>
          <a:xfrm>
            <a:off x="592923" y="4878808"/>
            <a:ext cx="1696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Upgrade beam size monitor in IP</a:t>
            </a:r>
            <a:r>
              <a:rPr lang="ja-JP" altLang="en-US" sz="1200" b="1" dirty="0"/>
              <a:t>（</a:t>
            </a:r>
            <a:r>
              <a:rPr lang="en-US" altLang="ja-JP" sz="1200" b="1" dirty="0">
                <a:solidFill>
                  <a:srgbClr val="FFC000"/>
                </a:solidFill>
              </a:rPr>
              <a:t>JFY2024</a:t>
            </a:r>
            <a:r>
              <a:rPr lang="ja-JP" altLang="en-US" sz="1200" b="1" dirty="0">
                <a:solidFill>
                  <a:srgbClr val="FFC000"/>
                </a:solidFill>
              </a:rPr>
              <a:t> </a:t>
            </a:r>
            <a:r>
              <a:rPr lang="en-US" altLang="ja-JP" sz="1200" b="1" dirty="0">
                <a:solidFill>
                  <a:srgbClr val="FFC000"/>
                </a:solidFill>
              </a:rPr>
              <a:t>Upgrade</a:t>
            </a:r>
            <a:r>
              <a:rPr lang="ja-JP" altLang="en-US" sz="1200" b="1" dirty="0">
                <a:solidFill>
                  <a:srgbClr val="FFC000"/>
                </a:solidFill>
              </a:rPr>
              <a:t> </a:t>
            </a:r>
            <a:r>
              <a:rPr lang="en-US" altLang="ja-JP" sz="1200" b="1" dirty="0">
                <a:solidFill>
                  <a:srgbClr val="FFC000"/>
                </a:solidFill>
              </a:rPr>
              <a:t>target,</a:t>
            </a:r>
            <a:r>
              <a:rPr lang="ja-JP" altLang="en-US" sz="1200" b="1" dirty="0">
                <a:solidFill>
                  <a:srgbClr val="FFC000"/>
                </a:solidFill>
              </a:rPr>
              <a:t> </a:t>
            </a:r>
            <a:r>
              <a:rPr lang="en-US" altLang="ja-JP" sz="1200" b="1" dirty="0">
                <a:solidFill>
                  <a:srgbClr val="00B050"/>
                </a:solidFill>
              </a:rPr>
              <a:t>JFY2025 Buy Laser</a:t>
            </a:r>
            <a:r>
              <a:rPr lang="ja-JP" altLang="en-US" sz="1200" b="1" dirty="0"/>
              <a:t>）</a:t>
            </a:r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C442D5C1-9788-183F-8D41-03F3FEFB4465}"/>
              </a:ext>
            </a:extLst>
          </p:cNvPr>
          <p:cNvCxnSpPr/>
          <p:nvPr/>
        </p:nvCxnSpPr>
        <p:spPr>
          <a:xfrm flipV="1">
            <a:off x="1934301" y="4396763"/>
            <a:ext cx="454152" cy="45347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2A4658A-A1E9-86AA-59D0-F8A1BA30EEC7}"/>
              </a:ext>
            </a:extLst>
          </p:cNvPr>
          <p:cNvSpPr txBox="1"/>
          <p:nvPr/>
        </p:nvSpPr>
        <p:spPr>
          <a:xfrm>
            <a:off x="7157070" y="3539213"/>
            <a:ext cx="25760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Development Extraction</a:t>
            </a:r>
            <a:r>
              <a:rPr lang="ja-JP" altLang="en-US" sz="1200" b="1" dirty="0"/>
              <a:t> </a:t>
            </a:r>
            <a:r>
              <a:rPr lang="en-US" altLang="ja-JP" sz="1200" b="1" dirty="0"/>
              <a:t>kicker</a:t>
            </a:r>
            <a:r>
              <a:rPr lang="ja-JP" altLang="en-US" sz="1200" b="1" dirty="0"/>
              <a:t>（</a:t>
            </a:r>
            <a:r>
              <a:rPr lang="en-US" altLang="ja-JP" sz="1200" b="1" dirty="0">
                <a:solidFill>
                  <a:srgbClr val="0070C0"/>
                </a:solidFill>
              </a:rPr>
              <a:t>JFY2023</a:t>
            </a:r>
            <a:r>
              <a:rPr lang="ja-JP" altLang="en-US" sz="1200" b="1" dirty="0">
                <a:solidFill>
                  <a:srgbClr val="0070C0"/>
                </a:solidFill>
              </a:rPr>
              <a:t>　</a:t>
            </a:r>
            <a:r>
              <a:rPr lang="en-US" altLang="ja-JP" sz="1200" b="1" dirty="0">
                <a:solidFill>
                  <a:srgbClr val="0070C0"/>
                </a:solidFill>
              </a:rPr>
              <a:t>buy ceramic chamber</a:t>
            </a:r>
            <a:r>
              <a:rPr lang="ja-JP" altLang="en-US" sz="1200" b="1" dirty="0"/>
              <a:t>、</a:t>
            </a:r>
            <a:r>
              <a:rPr lang="en-US" altLang="ja-JP" sz="1200" b="1" dirty="0">
                <a:solidFill>
                  <a:srgbClr val="FFC000"/>
                </a:solidFill>
              </a:rPr>
              <a:t>JFY2024 install ceramic chamber</a:t>
            </a:r>
            <a:r>
              <a:rPr lang="ja-JP" altLang="en-US" sz="1200" b="1" dirty="0"/>
              <a:t>、</a:t>
            </a:r>
            <a:r>
              <a:rPr lang="en-US" altLang="ja-JP" sz="1200" b="1" dirty="0">
                <a:solidFill>
                  <a:srgbClr val="00B050"/>
                </a:solidFill>
              </a:rPr>
              <a:t>JFY2025</a:t>
            </a:r>
            <a:r>
              <a:rPr lang="ja-JP" altLang="en-US" sz="1200" b="1" dirty="0">
                <a:solidFill>
                  <a:srgbClr val="00B050"/>
                </a:solidFill>
              </a:rPr>
              <a:t> </a:t>
            </a:r>
            <a:r>
              <a:rPr lang="en-US" altLang="ja-JP" sz="1200" b="1" dirty="0">
                <a:solidFill>
                  <a:srgbClr val="00B050"/>
                </a:solidFill>
              </a:rPr>
              <a:t>test</a:t>
            </a:r>
            <a:r>
              <a:rPr lang="ja-JP" altLang="en-US" sz="1200" b="1" dirty="0">
                <a:solidFill>
                  <a:srgbClr val="00B050"/>
                </a:solidFill>
              </a:rPr>
              <a:t> </a:t>
            </a:r>
            <a:r>
              <a:rPr lang="en-US" altLang="ja-JP" sz="1200" b="1" dirty="0">
                <a:solidFill>
                  <a:srgbClr val="00B050"/>
                </a:solidFill>
              </a:rPr>
              <a:t>kicker</a:t>
            </a:r>
            <a:r>
              <a:rPr lang="ja-JP" altLang="en-US" sz="1200" b="1" dirty="0"/>
              <a:t>）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B7CA277-946E-80DC-8984-B79054E07A60}"/>
              </a:ext>
            </a:extLst>
          </p:cNvPr>
          <p:cNvSpPr txBox="1"/>
          <p:nvPr/>
        </p:nvSpPr>
        <p:spPr>
          <a:xfrm>
            <a:off x="7777317" y="4396763"/>
            <a:ext cx="1891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Improvement of timing system</a:t>
            </a:r>
            <a:r>
              <a:rPr lang="ja-JP" altLang="en-US" sz="1200" b="1" dirty="0"/>
              <a:t>（</a:t>
            </a:r>
            <a:r>
              <a:rPr lang="en-US" altLang="ja-JP" sz="1200" b="1" dirty="0">
                <a:solidFill>
                  <a:srgbClr val="0070C0"/>
                </a:solidFill>
              </a:rPr>
              <a:t>JFY2023</a:t>
            </a:r>
            <a:r>
              <a:rPr lang="ja-JP" altLang="en-US" sz="1200" b="1" dirty="0">
                <a:solidFill>
                  <a:srgbClr val="0070C0"/>
                </a:solidFill>
              </a:rPr>
              <a:t> </a:t>
            </a:r>
            <a:r>
              <a:rPr lang="en-US" altLang="ja-JP" sz="1200" b="1" dirty="0">
                <a:solidFill>
                  <a:srgbClr val="0070C0"/>
                </a:solidFill>
              </a:rPr>
              <a:t>partially</a:t>
            </a:r>
            <a:r>
              <a:rPr lang="ja-JP" altLang="en-US" sz="1200" b="1" dirty="0">
                <a:solidFill>
                  <a:srgbClr val="0070C0"/>
                </a:solidFill>
              </a:rPr>
              <a:t> </a:t>
            </a:r>
            <a:r>
              <a:rPr lang="en-US" altLang="ja-JP" sz="1200" b="1" dirty="0">
                <a:solidFill>
                  <a:srgbClr val="0070C0"/>
                </a:solidFill>
              </a:rPr>
              <a:t>upgrade</a:t>
            </a:r>
            <a:r>
              <a:rPr lang="ja-JP" altLang="en-US" sz="1200" b="1" dirty="0"/>
              <a:t>、</a:t>
            </a:r>
            <a:r>
              <a:rPr lang="en-US" altLang="ja-JP" sz="1200" b="1" dirty="0">
                <a:solidFill>
                  <a:srgbClr val="FFC000"/>
                </a:solidFill>
              </a:rPr>
              <a:t>JFY2024 upgrade completed</a:t>
            </a:r>
            <a:r>
              <a:rPr lang="ja-JP" altLang="en-US" sz="1200" b="1" dirty="0"/>
              <a:t>）</a:t>
            </a:r>
          </a:p>
        </p:txBody>
      </p:sp>
      <p:pic>
        <p:nvPicPr>
          <p:cNvPr id="37" name="図 36">
            <a:extLst>
              <a:ext uri="{FF2B5EF4-FFF2-40B4-BE49-F238E27FC236}">
                <a16:creationId xmlns:a16="http://schemas.microsoft.com/office/drawing/2014/main" id="{411F365D-92E0-57A7-6BF1-F0CCCDF8F6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41" y="5185643"/>
            <a:ext cx="2177232" cy="818111"/>
          </a:xfrm>
          <a:prstGeom prst="rect">
            <a:avLst/>
          </a:prstGeom>
        </p:spPr>
      </p:pic>
      <p:sp>
        <p:nvSpPr>
          <p:cNvPr id="39" name="タイトル 1">
            <a:extLst>
              <a:ext uri="{FF2B5EF4-FFF2-40B4-BE49-F238E27FC236}">
                <a16:creationId xmlns:a16="http://schemas.microsoft.com/office/drawing/2014/main" id="{82B24FAB-A140-F76B-23B3-E6F7DB1AA765}"/>
              </a:ext>
            </a:extLst>
          </p:cNvPr>
          <p:cNvSpPr txBox="1">
            <a:spLocks/>
          </p:cNvSpPr>
          <p:nvPr/>
        </p:nvSpPr>
        <p:spPr>
          <a:xfrm>
            <a:off x="1500909" y="19013"/>
            <a:ext cx="9580046" cy="780795"/>
          </a:xfrm>
          <a:prstGeom prst="rect">
            <a:avLst/>
          </a:prstGeom>
          <a:solidFill>
            <a:srgbClr val="92D050"/>
          </a:solidFill>
        </p:spPr>
        <p:txBody>
          <a:bodyPr>
            <a:normAutofit fontScale="92500" lnSpcReduction="20000"/>
          </a:bodyPr>
          <a:lstStyle>
            <a:lvl1pPr algn="ctr" defTabSz="457011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dirty="0"/>
              <a:t>Five-Year Plan and Progress in midterm (nanobeam) (ATF) </a:t>
            </a:r>
          </a:p>
          <a:p>
            <a:r>
              <a:rPr lang="en-US" altLang="ja-JP" sz="2800" dirty="0"/>
              <a:t>under MEXT-ATD program </a:t>
            </a:r>
            <a:r>
              <a:rPr lang="en-US" altLang="ja-JP" sz="2800" dirty="0">
                <a:sym typeface="Wingdings" panose="05000000000000000000" pitchFamily="2" charset="2"/>
              </a:rPr>
              <a:t> our mission</a:t>
            </a:r>
            <a:endParaRPr lang="ja-JP" altLang="en-US" sz="28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4236C57-92F0-F60E-BD0C-B708DA379A96}"/>
              </a:ext>
            </a:extLst>
          </p:cNvPr>
          <p:cNvSpPr txBox="1"/>
          <p:nvPr/>
        </p:nvSpPr>
        <p:spPr>
          <a:xfrm>
            <a:off x="167269" y="2234198"/>
            <a:ext cx="12024731" cy="1159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altLang="ja-JP" sz="1400" dirty="0"/>
              <a:t>The first three years (FY2023-2025) will focus primarily on updating ATF equipment necessary for advancing the nanobeam. </a:t>
            </a:r>
            <a:r>
              <a:rPr lang="en-US" altLang="ja-JP" sz="1400" b="1" u="sng" dirty="0"/>
              <a:t>The subsequent two years will realize nanobeam generation and stabilization using the updated equipment. 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altLang="ja-JP" sz="1400" b="1" u="sng" dirty="0"/>
              <a:t>The procurement of equipment, its installation on the beamline, and performance test of the installed equipment have proceeded on schedule until now.</a:t>
            </a:r>
            <a:r>
              <a:rPr lang="ja-JP" altLang="en-US" sz="1400" b="1" u="sng" dirty="0"/>
              <a:t> </a:t>
            </a:r>
            <a:endParaRPr lang="en-US" altLang="ja-JP" sz="1400" b="1" u="sng" dirty="0"/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altLang="ja-JP" sz="1400" dirty="0"/>
              <a:t>Following picture is our progress of preparing items. </a:t>
            </a:r>
            <a:r>
              <a:rPr lang="en-US" altLang="ja-JP" sz="1400" b="1" dirty="0">
                <a:solidFill>
                  <a:srgbClr val="FF0000"/>
                </a:solidFill>
              </a:rPr>
              <a:t>Procurement of major equipment for the ATF2 beamline will be completed in JFY2025. </a:t>
            </a:r>
          </a:p>
        </p:txBody>
      </p: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5B9E7AA1-0E1B-BE19-EE4A-FDE3EB4EC72A}"/>
              </a:ext>
            </a:extLst>
          </p:cNvPr>
          <p:cNvCxnSpPr>
            <a:cxnSpLocks/>
          </p:cNvCxnSpPr>
          <p:nvPr/>
        </p:nvCxnSpPr>
        <p:spPr>
          <a:xfrm flipH="1">
            <a:off x="6824817" y="4257112"/>
            <a:ext cx="292102" cy="196429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B05EC6C9-0FBE-692F-84B6-9902484142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265742"/>
              </p:ext>
            </p:extLst>
          </p:nvPr>
        </p:nvGraphicFramePr>
        <p:xfrm>
          <a:off x="83633" y="874651"/>
          <a:ext cx="12024733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743">
                  <a:extLst>
                    <a:ext uri="{9D8B030D-6E8A-4147-A177-3AD203B41FA5}">
                      <a16:colId xmlns:a16="http://schemas.microsoft.com/office/drawing/2014/main" val="2604346229"/>
                    </a:ext>
                  </a:extLst>
                </a:gridCol>
                <a:gridCol w="2181598">
                  <a:extLst>
                    <a:ext uri="{9D8B030D-6E8A-4147-A177-3AD203B41FA5}">
                      <a16:colId xmlns:a16="http://schemas.microsoft.com/office/drawing/2014/main" val="3505508521"/>
                    </a:ext>
                  </a:extLst>
                </a:gridCol>
                <a:gridCol w="2181598">
                  <a:extLst>
                    <a:ext uri="{9D8B030D-6E8A-4147-A177-3AD203B41FA5}">
                      <a16:colId xmlns:a16="http://schemas.microsoft.com/office/drawing/2014/main" val="1774119082"/>
                    </a:ext>
                  </a:extLst>
                </a:gridCol>
                <a:gridCol w="2181598">
                  <a:extLst>
                    <a:ext uri="{9D8B030D-6E8A-4147-A177-3AD203B41FA5}">
                      <a16:colId xmlns:a16="http://schemas.microsoft.com/office/drawing/2014/main" val="3159930705"/>
                    </a:ext>
                  </a:extLst>
                </a:gridCol>
                <a:gridCol w="2181598">
                  <a:extLst>
                    <a:ext uri="{9D8B030D-6E8A-4147-A177-3AD203B41FA5}">
                      <a16:colId xmlns:a16="http://schemas.microsoft.com/office/drawing/2014/main" val="3413715275"/>
                    </a:ext>
                  </a:extLst>
                </a:gridCol>
                <a:gridCol w="2181598">
                  <a:extLst>
                    <a:ext uri="{9D8B030D-6E8A-4147-A177-3AD203B41FA5}">
                      <a16:colId xmlns:a16="http://schemas.microsoft.com/office/drawing/2014/main" val="3070596748"/>
                    </a:ext>
                  </a:extLst>
                </a:gridCol>
              </a:tblGrid>
              <a:tr h="231775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FFC000"/>
                          </a:solidFill>
                        </a:rPr>
                        <a:t>2023</a:t>
                      </a:r>
                      <a:endParaRPr kumimoji="1" lang="ja-JP" altLang="en-US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B0F0"/>
                          </a:solidFill>
                        </a:rPr>
                        <a:t>2024</a:t>
                      </a:r>
                      <a:endParaRPr kumimoji="1" lang="ja-JP" altLang="en-US" sz="1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B050"/>
                          </a:solidFill>
                        </a:rPr>
                        <a:t>2025</a:t>
                      </a:r>
                      <a:endParaRPr kumimoji="1" lang="ja-JP" altLang="en-US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2026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2027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73349"/>
                  </a:ext>
                </a:extLst>
              </a:tr>
              <a:tr h="513556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n-ea"/>
                          <a:ea typeface="+mn-ea"/>
                        </a:rPr>
                        <a:t>Nanobeam</a:t>
                      </a:r>
                      <a:endParaRPr kumimoji="1" lang="ja-JP" altLang="en-US" sz="12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Procurement of High-Order magnets</a:t>
                      </a:r>
                    </a:p>
                    <a:p>
                      <a:pPr marL="171450" marR="0" lvl="0" indent="-17145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Upgrade of beam operation and equipment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Reduction of wake field and higher order aberration</a:t>
                      </a:r>
                    </a:p>
                    <a:p>
                      <a:pPr marL="171450" marR="0" lvl="0" indent="-17145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Upgrade of beam operation and equipment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l"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Precise measurement of nanobeam,</a:t>
                      </a:r>
                    </a:p>
                    <a:p>
                      <a:pPr marL="171450" marR="0" lvl="0" indent="-171450" algn="l" defTabSz="4570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Upgrade of beam operation and equipment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l"/>
                      </a:pP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Improvement of beam turning method (incl. AI)</a:t>
                      </a:r>
                    </a:p>
                    <a:p>
                      <a:pPr marL="171450" indent="-171450">
                        <a:buFont typeface="Wingdings" pitchFamily="2" charset="2"/>
                        <a:buChar char="l"/>
                      </a:pP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Vertical beam size</a:t>
                      </a:r>
                      <a:r>
                        <a:rPr kumimoji="1" lang="ja-JP" altLang="en-US" sz="12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on IP &lt;37nm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l"/>
                      </a:pP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Improvement of beam turning method (incl. AI)</a:t>
                      </a:r>
                    </a:p>
                    <a:p>
                      <a:pPr marL="171450" indent="-171450">
                        <a:buFont typeface="Wingdings" pitchFamily="2" charset="2"/>
                        <a:buChar char="l"/>
                      </a:pPr>
                      <a:r>
                        <a:rPr kumimoji="1" lang="en-US" altLang="ja-JP" sz="12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Long-term stabilization of nanobeam (for a few days)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9544861"/>
                  </a:ext>
                </a:extLst>
              </a:tr>
            </a:tbl>
          </a:graphicData>
        </a:graphic>
      </p:graphicFrame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54A2A418-D46B-4232-6548-998434C223BC}"/>
              </a:ext>
            </a:extLst>
          </p:cNvPr>
          <p:cNvCxnSpPr>
            <a:cxnSpLocks/>
          </p:cNvCxnSpPr>
          <p:nvPr/>
        </p:nvCxnSpPr>
        <p:spPr>
          <a:xfrm>
            <a:off x="1321274" y="2022021"/>
            <a:ext cx="5302551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EF4A5E3-2B2F-9129-7485-843831F29830}"/>
              </a:ext>
            </a:extLst>
          </p:cNvPr>
          <p:cNvSpPr txBox="1"/>
          <p:nvPr/>
        </p:nvSpPr>
        <p:spPr>
          <a:xfrm>
            <a:off x="254084" y="6331134"/>
            <a:ext cx="336043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b="1" u="sng" dirty="0">
                <a:solidFill>
                  <a:srgbClr val="FF0000"/>
                </a:solidFill>
              </a:rPr>
              <a:t>The current status is as planned.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2DDE7CC-D726-27F7-3F1B-F9098057E5D9}"/>
              </a:ext>
            </a:extLst>
          </p:cNvPr>
          <p:cNvSpPr txBox="1"/>
          <p:nvPr/>
        </p:nvSpPr>
        <p:spPr>
          <a:xfrm>
            <a:off x="9809019" y="3454279"/>
            <a:ext cx="2236803" cy="341632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(important message)</a:t>
            </a:r>
          </a:p>
          <a:p>
            <a:r>
              <a:rPr kumimoji="1" lang="en-US" altLang="ja-JP" b="1" dirty="0">
                <a:solidFill>
                  <a:srgbClr val="FF0000"/>
                </a:solidFill>
              </a:rPr>
              <a:t>Next two years </a:t>
            </a:r>
            <a:r>
              <a:rPr kumimoji="1" lang="en-US" altLang="ja-JP" dirty="0"/>
              <a:t>is very important to fulfill </a:t>
            </a:r>
            <a:r>
              <a:rPr kumimoji="1" lang="en-US" altLang="ja-JP" b="1" u="sng" dirty="0"/>
              <a:t>nanobeam generation  (&lt;37nm) </a:t>
            </a:r>
            <a:r>
              <a:rPr kumimoji="1" lang="en-US" altLang="ja-JP" dirty="0"/>
              <a:t>and </a:t>
            </a:r>
            <a:r>
              <a:rPr kumimoji="1" lang="en-US" altLang="ja-JP" b="1" u="sng" dirty="0"/>
              <a:t>stabilization  (for a few days) </a:t>
            </a:r>
          </a:p>
          <a:p>
            <a:r>
              <a:rPr kumimoji="1" lang="en-US" altLang="ja-JP" dirty="0"/>
              <a:t>(</a:t>
            </a:r>
            <a:r>
              <a:rPr kumimoji="1" lang="en-US" altLang="ja-JP" b="1" dirty="0">
                <a:solidFill>
                  <a:srgbClr val="FF0000"/>
                </a:solidFill>
              </a:rPr>
              <a:t>Mission of MEXT-ATD program </a:t>
            </a:r>
            <a:r>
              <a:rPr kumimoji="1" lang="en-US" altLang="ja-JP" dirty="0"/>
              <a:t>(ATF operation budget come from this MEXT-ATD program)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841A802-B7C3-8BBE-039E-6FE5CA727FE0}"/>
              </a:ext>
            </a:extLst>
          </p:cNvPr>
          <p:cNvSpPr txBox="1"/>
          <p:nvPr/>
        </p:nvSpPr>
        <p:spPr>
          <a:xfrm>
            <a:off x="4621161" y="6515800"/>
            <a:ext cx="421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ITN goal is same as our MEXT-ATD program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40593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82A38-D0C3-849E-40D3-E9D1FC916A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70D01E1-8467-2D58-958A-DA12469B5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18</a:t>
            </a:fld>
            <a:endParaRPr 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DC100F0-FFA2-5D8C-FB72-C8F637E91F35}"/>
              </a:ext>
            </a:extLst>
          </p:cNvPr>
          <p:cNvSpPr txBox="1"/>
          <p:nvPr/>
        </p:nvSpPr>
        <p:spPr>
          <a:xfrm>
            <a:off x="2726870" y="1905506"/>
            <a:ext cx="5801713" cy="3785652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Overview of linear collider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ILC technology Network (ITN)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ILC Accelerator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R&amp;D of ILC Technology Network (ITN)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SRF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Sources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Nanobeam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Worldwide ITN status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Others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3624439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0E09BE-6413-9B85-3FEC-EE66FC1C5F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D7EE8-1C1E-8AF6-4ACE-C94773F83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785C8-9A38-DB47-B803-499E7784EBDF}" type="slidenum">
              <a:rPr lang="en-CH" smtClean="0"/>
              <a:pPr/>
              <a:t>19</a:t>
            </a:fld>
            <a:endParaRPr lang="en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01B837-E540-DB12-B51C-665DBF2355ED}"/>
              </a:ext>
            </a:extLst>
          </p:cNvPr>
          <p:cNvSpPr txBox="1"/>
          <p:nvPr/>
        </p:nvSpPr>
        <p:spPr>
          <a:xfrm>
            <a:off x="479376" y="692696"/>
            <a:ext cx="619268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2960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European ITN related studies (dedicated funding from Japan combined with European resources) are distributed over five main activity areas: </a:t>
            </a:r>
          </a:p>
          <a:p>
            <a:pPr defTabSz="822960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ML related tasks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SRF and ML elements: Cavities and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Cryo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Module, </a:t>
            </a:r>
          </a:p>
          <a:p>
            <a:pPr defTabSz="822960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   Crab-cavities, </a:t>
            </a:r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 quads and cold BPMs</a:t>
            </a:r>
          </a:p>
          <a:p>
            <a:pPr defTabSz="822960"/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Sources 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Pulsed magnet and wheel/target for undulator scheme 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 Ring including kickers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Emittance Rings 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ATF activities, final focus and nanobeams 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ATS and MDI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Implementation 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CE, Cryogenics 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Sustainability, Life Cycle Assessments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EAJADE (EU funding) for training of young scientists (linear and circular machines)</a:t>
            </a:r>
          </a:p>
          <a:p>
            <a:pPr defTabSz="822960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Studies in labs distributed across CERN, UK, Germany, France, Italy, Spain </a:t>
            </a:r>
          </a:p>
          <a:p>
            <a:pPr defTabSz="822960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202B0D-E83A-4395-D0FF-ADF0A32AA853}"/>
              </a:ext>
            </a:extLst>
          </p:cNvPr>
          <p:cNvSpPr/>
          <p:nvPr/>
        </p:nvSpPr>
        <p:spPr>
          <a:xfrm>
            <a:off x="-12000" y="-75919"/>
            <a:ext cx="12204000" cy="523220"/>
          </a:xfrm>
          <a:prstGeom prst="rect">
            <a:avLst/>
          </a:prstGeom>
          <a:solidFill>
            <a:srgbClr val="002060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On-going technical studies in Europe – the ILC technology network topics 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716621-D682-FAD4-F38D-3D0DC88F305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457" y="2181626"/>
            <a:ext cx="1488014" cy="10796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E35841-A1BC-FE39-DD43-C3A8313305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7082" y="2181626"/>
            <a:ext cx="1287511" cy="16883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8C87C0B-36BA-62ED-AF5A-B3CDE1BEF576}"/>
              </a:ext>
            </a:extLst>
          </p:cNvPr>
          <p:cNvSpPr txBox="1"/>
          <p:nvPr/>
        </p:nvSpPr>
        <p:spPr>
          <a:xfrm>
            <a:off x="7191145" y="4365880"/>
            <a:ext cx="243324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See more details in the Venice presentation of Peter McIntosh  (</a:t>
            </a:r>
            <a:r>
              <a:rPr lang="en-GB" dirty="0">
                <a:hlinkClick r:id="rId5"/>
              </a:rPr>
              <a:t>LINK</a:t>
            </a:r>
            <a:r>
              <a:rPr lang="en-GB" dirty="0"/>
              <a:t>)</a:t>
            </a:r>
          </a:p>
          <a:p>
            <a:r>
              <a:rPr lang="en-GB" dirty="0"/>
              <a:t>and </a:t>
            </a:r>
          </a:p>
          <a:p>
            <a:r>
              <a:rPr lang="en-GB" dirty="0"/>
              <a:t>Angeles Faus-Golfe on ATF2-3 (</a:t>
            </a:r>
            <a:r>
              <a:rPr lang="en-GB" dirty="0">
                <a:hlinkClick r:id="rId6"/>
              </a:rPr>
              <a:t>LINK</a:t>
            </a:r>
            <a:r>
              <a:rPr lang="en-GB" dirty="0"/>
              <a:t>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42D64E7-8DDA-2FD4-4811-04C22935F7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91145" y="632220"/>
            <a:ext cx="3124200" cy="1117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385F6FE-5B16-AAF4-4B90-1385FCDCC7A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0776" y="632220"/>
            <a:ext cx="1791888" cy="262908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263D5F-503C-3607-CE2D-F5110AE6873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6354" y="3397533"/>
            <a:ext cx="2186310" cy="2578864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D19B571-2EC8-6A38-1750-F7C608686D41}"/>
              </a:ext>
            </a:extLst>
          </p:cNvPr>
          <p:cNvSpPr txBox="1"/>
          <p:nvPr/>
        </p:nvSpPr>
        <p:spPr>
          <a:xfrm>
            <a:off x="7023613" y="6500159"/>
            <a:ext cx="19419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Steinar </a:t>
            </a:r>
            <a:r>
              <a:rPr lang="en-US" altLang="ja-JP" dirty="0" err="1"/>
              <a:t>Stapnes</a:t>
            </a:r>
            <a:r>
              <a:rPr lang="en-US" altLang="ja-JP" dirty="0"/>
              <a:t>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23442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E3B62F-6960-32B1-1CE5-B533D7A394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FFF01B80-167F-4EA7-CF65-0ED9BB9CF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 (Shin MICHIZONO)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7EB3497-7C93-69AF-3FAD-01A31457C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2AB9258-C36F-A4D1-6419-9900BA892871}"/>
              </a:ext>
            </a:extLst>
          </p:cNvPr>
          <p:cNvSpPr txBox="1"/>
          <p:nvPr/>
        </p:nvSpPr>
        <p:spPr>
          <a:xfrm>
            <a:off x="2726870" y="1905506"/>
            <a:ext cx="5801713" cy="2308324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ILC technology Network (ITN)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ILC Accelerator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R&amp;D of ILC Technology Network (ITN)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Worldwide ITN status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Others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93262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116"/>
    </mc:Choice>
    <mc:Fallback xmlns="">
      <p:transition advTm="4116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2">
            <a:extLst>
              <a:ext uri="{FF2B5EF4-FFF2-40B4-BE49-F238E27FC236}">
                <a16:creationId xmlns:a16="http://schemas.microsoft.com/office/drawing/2014/main" id="{6468536D-F516-5713-0438-CF0DB1AD9DD5}"/>
              </a:ext>
            </a:extLst>
          </p:cNvPr>
          <p:cNvSpPr txBox="1">
            <a:spLocks/>
          </p:cNvSpPr>
          <p:nvPr/>
        </p:nvSpPr>
        <p:spPr>
          <a:xfrm>
            <a:off x="-5300" y="-3680"/>
            <a:ext cx="12197300" cy="684281"/>
          </a:xfrm>
          <a:prstGeom prst="rect">
            <a:avLst/>
          </a:prstGeom>
          <a:solidFill>
            <a:srgbClr val="92D050"/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>
                <a:solidFill>
                  <a:prstClr val="black"/>
                </a:solidFill>
                <a:latin typeface="Calibri" panose="020F0502020204030204" pitchFamily="34" charset="0"/>
                <a:ea typeface="游ゴシック Light" panose="020B0300000000000000" pitchFamily="34" charset="-128"/>
                <a:cs typeface="Calibri" panose="020F0502020204030204" pitchFamily="34" charset="0"/>
              </a:rPr>
              <a:t>Worldwide ITN activity</a:t>
            </a:r>
            <a:endParaRPr lang="ja-JP" altLang="en-US" sz="2800" dirty="0">
              <a:solidFill>
                <a:prstClr val="black"/>
              </a:solidFill>
              <a:latin typeface="Calibri" panose="020F0502020204030204" pitchFamily="34" charset="0"/>
              <a:ea typeface="游ゴシック Light" panose="020B03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260327-8266-EF45-D59F-55235F105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>
                <a:ea typeface="Calibri" panose="020F0502020204030204" pitchFamily="34" charset="0"/>
              </a:rPr>
              <a:t>LCWS2025 (Shin MICHIZONO)</a:t>
            </a:r>
            <a:endParaRPr kumimoji="1" lang="ja-JP" altLang="en-US" dirty="0"/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E6003122-D3AA-4B54-D1B2-1719C93B4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>
                <a:ea typeface="Calibri" panose="020F0502020204030204" pitchFamily="34" charset="0"/>
              </a:rPr>
              <a:t>20</a:t>
            </a:fld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3B13389-AB7D-65DA-AFF9-6DB4B2E56F4A}"/>
              </a:ext>
            </a:extLst>
          </p:cNvPr>
          <p:cNvSpPr txBox="1"/>
          <p:nvPr/>
        </p:nvSpPr>
        <p:spPr>
          <a:xfrm>
            <a:off x="148946" y="620603"/>
            <a:ext cx="1103460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For </a:t>
            </a:r>
            <a:r>
              <a:rPr lang="ja-JP" altLang="en-US" b="1" dirty="0">
                <a:solidFill>
                  <a:srgbClr val="0000FF"/>
                </a:solidFill>
              </a:rPr>
              <a:t>WPP-1</a:t>
            </a:r>
            <a:r>
              <a:rPr lang="en-US" altLang="ja-JP" b="1" dirty="0">
                <a:solidFill>
                  <a:srgbClr val="0000FF"/>
                </a:solidFill>
              </a:rPr>
              <a:t>&amp;</a:t>
            </a:r>
            <a:r>
              <a:rPr lang="ja-JP" altLang="en-US" b="1" dirty="0">
                <a:solidFill>
                  <a:srgbClr val="0000FF"/>
                </a:solidFill>
              </a:rPr>
              <a:t>2 (SRF cavity, CM)</a:t>
            </a:r>
            <a:r>
              <a:rPr lang="ja-JP" altLang="en-US" dirty="0"/>
              <a:t>, </a:t>
            </a:r>
            <a:r>
              <a:rPr lang="en-US" altLang="ja-JP" dirty="0"/>
              <a:t>single cell cavity production in Korea/Europe started.</a:t>
            </a:r>
          </a:p>
          <a:p>
            <a:r>
              <a:rPr lang="en-US" altLang="ja-JP" dirty="0"/>
              <a:t>U. Hamburg is working for </a:t>
            </a:r>
            <a:r>
              <a:rPr lang="en-US" altLang="ja-JP" b="1" dirty="0">
                <a:solidFill>
                  <a:srgbClr val="0000FF"/>
                </a:solidFill>
              </a:rPr>
              <a:t>WPP-6/7 (undulator scheme).</a:t>
            </a:r>
          </a:p>
          <a:p>
            <a:r>
              <a:rPr lang="en-US" altLang="ja-JP" dirty="0"/>
              <a:t>JAI (UK) started WPP-14 (</a:t>
            </a:r>
            <a:r>
              <a:rPr lang="en-US" altLang="ja-JP" sz="18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DR Injection/extraction, </a:t>
            </a:r>
            <a:r>
              <a:rPr lang="en-US" altLang="ja-JP" sz="1800" b="1" i="0" u="none" strike="noStrike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synergy with Diamond Light Source upgrade</a:t>
            </a:r>
            <a:r>
              <a:rPr lang="en-US" altLang="ja-JP" sz="18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游ゴシック" panose="020B0400000000000000" pitchFamily="50" charset="-128"/>
                <a:cs typeface="Calibri" panose="020F0502020204030204" pitchFamily="34" charset="0"/>
              </a:rPr>
              <a:t>)</a:t>
            </a:r>
            <a:endParaRPr lang="en-US" altLang="ja-JP" dirty="0"/>
          </a:p>
          <a:p>
            <a:r>
              <a:rPr lang="ja-JP" altLang="en-US" dirty="0"/>
              <a:t>For </a:t>
            </a:r>
            <a:r>
              <a:rPr lang="ja-JP" altLang="en-US" b="1" dirty="0">
                <a:solidFill>
                  <a:srgbClr val="0000FF"/>
                </a:solidFill>
              </a:rPr>
              <a:t>WPP-15 (Final Focus System)</a:t>
            </a:r>
            <a:r>
              <a:rPr lang="ja-JP" altLang="en-US" dirty="0"/>
              <a:t>, </a:t>
            </a:r>
            <a:r>
              <a:rPr lang="en-US" altLang="ja-JP" dirty="0"/>
              <a:t>European and Korean researchers have joined to the </a:t>
            </a:r>
            <a:r>
              <a:rPr lang="ja-JP" altLang="en-US" dirty="0"/>
              <a:t>ATF experiments </a:t>
            </a:r>
            <a:r>
              <a:rPr lang="en-US" altLang="ja-JP" dirty="0"/>
              <a:t>since 2023.</a:t>
            </a:r>
            <a:endParaRPr lang="ja-JP" alt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DF409601-C6E4-8EE8-5FE4-C54EBDD50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8163" y="3368359"/>
            <a:ext cx="1889746" cy="136552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9FD2204-FE5C-3AC2-0831-F2D46A109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0994" y="4886556"/>
            <a:ext cx="3145426" cy="179385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702EE1D4-C279-6708-E74F-2FCAAAFEFE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604" y="4887961"/>
            <a:ext cx="2468732" cy="176771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EFC56A83-9238-391C-FF44-9615BC2D99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14" y="3342298"/>
            <a:ext cx="1880250" cy="141905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22214C53-5878-F192-4F4D-23CC375DAF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14087" y="1803293"/>
            <a:ext cx="2488939" cy="145625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30752F07-597F-F0C7-C460-13D59A37A7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7677" y="1813082"/>
            <a:ext cx="2545552" cy="143342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30BF8BB8-7AF5-9CE7-A9F3-8FB7DD2002B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11598"/>
          <a:stretch/>
        </p:blipFill>
        <p:spPr>
          <a:xfrm>
            <a:off x="1393367" y="1832269"/>
            <a:ext cx="2773452" cy="139505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8D95DC7-A3F7-8806-DE57-D3AAFADC27A0}"/>
              </a:ext>
            </a:extLst>
          </p:cNvPr>
          <p:cNvSpPr txBox="1"/>
          <p:nvPr/>
        </p:nvSpPr>
        <p:spPr>
          <a:xfrm>
            <a:off x="1954109" y="2299002"/>
            <a:ext cx="168828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WPP-1/2 in Asia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670CEFB-57A7-6E25-70F2-3EF6E7DC7EFD}"/>
              </a:ext>
            </a:extLst>
          </p:cNvPr>
          <p:cNvSpPr txBox="1"/>
          <p:nvPr/>
        </p:nvSpPr>
        <p:spPr>
          <a:xfrm>
            <a:off x="4783893" y="2319624"/>
            <a:ext cx="17647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WPP-1 in Europe</a:t>
            </a:r>
            <a:endParaRPr kumimoji="1" lang="ja-JP" altLang="en-US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3F1E08D-8FE3-A36B-3CAB-CBB4C6727D97}"/>
              </a:ext>
            </a:extLst>
          </p:cNvPr>
          <p:cNvSpPr txBox="1"/>
          <p:nvPr/>
        </p:nvSpPr>
        <p:spPr>
          <a:xfrm>
            <a:off x="7554693" y="2345509"/>
            <a:ext cx="17647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WPP-2 in Europe</a:t>
            </a:r>
            <a:endParaRPr kumimoji="1" lang="ja-JP" altLang="en-US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1CE7983-0F4A-AEA0-A599-CCA75392E3B7}"/>
              </a:ext>
            </a:extLst>
          </p:cNvPr>
          <p:cNvSpPr txBox="1"/>
          <p:nvPr/>
        </p:nvSpPr>
        <p:spPr>
          <a:xfrm>
            <a:off x="107649" y="3928415"/>
            <a:ext cx="17647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WPP-6 in Europe</a:t>
            </a:r>
            <a:endParaRPr kumimoji="1"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86C002D-7A12-E2F8-00B4-F0D83F3799C3}"/>
              </a:ext>
            </a:extLst>
          </p:cNvPr>
          <p:cNvSpPr txBox="1"/>
          <p:nvPr/>
        </p:nvSpPr>
        <p:spPr>
          <a:xfrm>
            <a:off x="4307660" y="3917283"/>
            <a:ext cx="16337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WPP-8 in Japan</a:t>
            </a:r>
            <a:endParaRPr kumimoji="1"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B21FA0E-FE19-B643-E48C-609E4045EF9E}"/>
              </a:ext>
            </a:extLst>
          </p:cNvPr>
          <p:cNvSpPr txBox="1"/>
          <p:nvPr/>
        </p:nvSpPr>
        <p:spPr>
          <a:xfrm>
            <a:off x="996539" y="5520151"/>
            <a:ext cx="18817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WPP-14 in Europe</a:t>
            </a:r>
            <a:endParaRPr kumimoji="1" lang="ja-JP" alt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50AA2EA-B9B5-98F2-330E-4CFF816400F1}"/>
              </a:ext>
            </a:extLst>
          </p:cNvPr>
          <p:cNvSpPr txBox="1"/>
          <p:nvPr/>
        </p:nvSpPr>
        <p:spPr>
          <a:xfrm>
            <a:off x="4377779" y="5478594"/>
            <a:ext cx="20918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WPP-15 (ATF in KEK)</a:t>
            </a:r>
            <a:endParaRPr kumimoji="1"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A16BE5D-5E05-599A-0ECF-90D3AB736B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14176" y="4923662"/>
            <a:ext cx="3080173" cy="1755704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B082A8E-6946-7CEF-914F-ADE00E42B5D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2448" y="3368359"/>
            <a:ext cx="2003859" cy="1348270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10717F94-714C-4BA5-9631-17FD5EABCF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13679" y="3351125"/>
            <a:ext cx="1989504" cy="1348270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F17381D3-CAB8-8256-5B88-81AD702FCC8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290555" y="3342298"/>
            <a:ext cx="1880913" cy="1337405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6939D352-4B03-092E-1BDD-5C460D68C66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10169" y="3359178"/>
            <a:ext cx="1889745" cy="1419053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E03D4AB-4511-942E-E8B2-A7F0F515B33C}"/>
              </a:ext>
            </a:extLst>
          </p:cNvPr>
          <p:cNvSpPr txBox="1"/>
          <p:nvPr/>
        </p:nvSpPr>
        <p:spPr>
          <a:xfrm>
            <a:off x="6311526" y="3926515"/>
            <a:ext cx="16640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WPP-9 in Japan</a:t>
            </a:r>
            <a:endParaRPr kumimoji="1" lang="ja-JP" altLang="en-US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266FEC1B-BF88-7994-8A9B-096280C34F2A}"/>
              </a:ext>
            </a:extLst>
          </p:cNvPr>
          <p:cNvSpPr txBox="1"/>
          <p:nvPr/>
        </p:nvSpPr>
        <p:spPr>
          <a:xfrm>
            <a:off x="8347574" y="3926515"/>
            <a:ext cx="17508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WPP-10 in Japan</a:t>
            </a:r>
            <a:endParaRPr kumimoji="1" lang="ja-JP" altLang="en-US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2494206-D515-486A-5C42-5EAFCBBD69E7}"/>
              </a:ext>
            </a:extLst>
          </p:cNvPr>
          <p:cNvSpPr txBox="1"/>
          <p:nvPr/>
        </p:nvSpPr>
        <p:spPr>
          <a:xfrm>
            <a:off x="10341674" y="3905629"/>
            <a:ext cx="17508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WPP-11 in Japan</a:t>
            </a:r>
            <a:endParaRPr kumimoji="1" lang="ja-JP" altLang="en-US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9EE4465-5AA3-F002-CC3C-BD00D4158E51}"/>
              </a:ext>
            </a:extLst>
          </p:cNvPr>
          <p:cNvSpPr txBox="1"/>
          <p:nvPr/>
        </p:nvSpPr>
        <p:spPr>
          <a:xfrm>
            <a:off x="8778862" y="5432182"/>
            <a:ext cx="17508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WPP-17 in Japan</a:t>
            </a:r>
            <a:endParaRPr kumimoji="1" lang="ja-JP" altLang="en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B3FB47D-D193-5061-B4D9-D4F6CA0535F8}"/>
              </a:ext>
            </a:extLst>
          </p:cNvPr>
          <p:cNvSpPr txBox="1"/>
          <p:nvPr/>
        </p:nvSpPr>
        <p:spPr>
          <a:xfrm>
            <a:off x="2041860" y="3926515"/>
            <a:ext cx="17647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WPP-7 in Europe</a:t>
            </a:r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13E39A2-2974-A33D-4D53-74249AF631CF}"/>
              </a:ext>
            </a:extLst>
          </p:cNvPr>
          <p:cNvSpPr txBox="1"/>
          <p:nvPr/>
        </p:nvSpPr>
        <p:spPr>
          <a:xfrm>
            <a:off x="2135833" y="2743565"/>
            <a:ext cx="8959431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3600" dirty="0"/>
              <a:t>The recent status will be reported at the ITN information meeting this week!</a:t>
            </a:r>
            <a:endParaRPr lang="ja-JP" altLang="en-US" sz="3600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4AC31A4-AA0C-CA86-822B-94396EFE3DC5}"/>
              </a:ext>
            </a:extLst>
          </p:cNvPr>
          <p:cNvSpPr/>
          <p:nvPr/>
        </p:nvSpPr>
        <p:spPr>
          <a:xfrm>
            <a:off x="107649" y="1209368"/>
            <a:ext cx="11246151" cy="5284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3F356041-6FAA-392C-4F2D-CEDF3603AFD0}"/>
              </a:ext>
            </a:extLst>
          </p:cNvPr>
          <p:cNvCxnSpPr/>
          <p:nvPr/>
        </p:nvCxnSpPr>
        <p:spPr>
          <a:xfrm flipH="1">
            <a:off x="7869300" y="836323"/>
            <a:ext cx="489751" cy="353962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DD7BDDA-0CF1-26B8-3CA6-507A3CEA311E}"/>
              </a:ext>
            </a:extLst>
          </p:cNvPr>
          <p:cNvSpPr txBox="1"/>
          <p:nvPr/>
        </p:nvSpPr>
        <p:spPr>
          <a:xfrm>
            <a:off x="8347574" y="668862"/>
            <a:ext cx="394024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Important contribution to ITN from ATF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20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55"/>
    </mc:Choice>
    <mc:Fallback xmlns="">
      <p:transition spd="slow" advTm="31255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2FEBBB-5B96-D68C-BAC4-28BEA1912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4AFE386-AE39-3A4D-D33A-72D91C233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21</a:t>
            </a:fld>
            <a:endParaRPr 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6951EBB-B46D-06BB-AAC3-2FBD83D34044}"/>
              </a:ext>
            </a:extLst>
          </p:cNvPr>
          <p:cNvSpPr txBox="1"/>
          <p:nvPr/>
        </p:nvSpPr>
        <p:spPr>
          <a:xfrm>
            <a:off x="2726870" y="1905506"/>
            <a:ext cx="7384082" cy="3785652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Overview of linear collider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ILC technology Network (ITN)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ILC Accelerator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R&amp;D of ILC Technology Network (ITN)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SRF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Sources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Nanobeam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Worldwide ITN status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Others</a:t>
            </a:r>
            <a:r>
              <a:rPr lang="ja-JP" alt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(Application</a:t>
            </a:r>
            <a:r>
              <a:rPr lang="ja-JP" alt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&amp;</a:t>
            </a:r>
            <a:r>
              <a:rPr lang="ja-JP" alt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KEK-CERN</a:t>
            </a:r>
            <a:r>
              <a:rPr lang="ja-JP" alt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collaboration)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0703702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79E84B-0B72-547B-98F7-0B5FB5946D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5103FAD8-ED06-9849-81F8-4D52C6CB3B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38660">
            <a:off x="209982" y="5582531"/>
            <a:ext cx="1711162" cy="1219742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8270DE46-52A4-B5FC-8290-5F8BB2ABA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LCWS2025 (Shin MICHIZONO)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BCAA375-E26E-C528-F551-89E3DB7B3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05EEDCF-D46E-AD96-0FEE-CA17D3E70F23}"/>
              </a:ext>
            </a:extLst>
          </p:cNvPr>
          <p:cNvSpPr txBox="1"/>
          <p:nvPr/>
        </p:nvSpPr>
        <p:spPr>
          <a:xfrm>
            <a:off x="143866" y="1156541"/>
            <a:ext cx="11814048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dirty="0">
                <a:ea typeface="ＭＳ Ｐゴシック" panose="020B0600070205080204" pitchFamily="50" charset="-128"/>
              </a:rPr>
              <a:t>①　</a:t>
            </a:r>
            <a:r>
              <a:rPr lang="en-US" altLang="ja-JP" dirty="0">
                <a:ea typeface="ＭＳ Ｐゴシック" panose="020B0600070205080204" pitchFamily="50" charset="-128"/>
              </a:rPr>
              <a:t>SRF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Superior energy efficiency </a:t>
            </a:r>
            <a:r>
              <a:rPr lang="en-US" altLang="ja-JP" dirty="0">
                <a:ea typeface="ＭＳ Ｐゴシック" panose="020B0600070205080204" pitchFamily="50" charset="-128"/>
              </a:rPr>
              <a:t>has been demonstrated and is expected to be deployed in a wide range of applications (such as </a:t>
            </a: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semiconductor lithography</a:t>
            </a:r>
            <a:r>
              <a:rPr lang="en-US" altLang="ja-JP" dirty="0">
                <a:ea typeface="ＭＳ Ｐゴシック" panose="020B0600070205080204" pitchFamily="50" charset="-128"/>
              </a:rPr>
              <a:t>, compact accelerator for medical/industrial applications)</a:t>
            </a:r>
          </a:p>
          <a:p>
            <a:r>
              <a:rPr lang="ja-JP" altLang="en-US" dirty="0">
                <a:ea typeface="ＭＳ Ｐゴシック" panose="020B0600070205080204" pitchFamily="50" charset="-128"/>
              </a:rPr>
              <a:t>②　</a:t>
            </a:r>
            <a:r>
              <a:rPr lang="en-US" altLang="ja-JP" dirty="0">
                <a:ea typeface="ＭＳ Ｐゴシック" panose="020B0600070205080204" pitchFamily="50" charset="-128"/>
              </a:rPr>
              <a:t>Source (especially positron source)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High-intensity positron sources </a:t>
            </a:r>
            <a:r>
              <a:rPr lang="en-US" altLang="ja-JP" dirty="0">
                <a:ea typeface="ＭＳ Ｐゴシック" panose="020B0600070205080204" pitchFamily="50" charset="-128"/>
              </a:rPr>
              <a:t>will be required for future collider accelerators (circular colliders such as </a:t>
            </a:r>
            <a:r>
              <a:rPr lang="en-US" altLang="ja-JP" dirty="0" err="1">
                <a:ea typeface="ＭＳ Ｐゴシック" panose="020B0600070205080204" pitchFamily="50" charset="-128"/>
              </a:rPr>
              <a:t>FCCee</a:t>
            </a:r>
            <a:r>
              <a:rPr lang="en-US" altLang="ja-JP" dirty="0">
                <a:ea typeface="ＭＳ Ｐゴシック" panose="020B0600070205080204" pitchFamily="50" charset="-128"/>
              </a:rPr>
              <a:t> and CEPC, linear colliders such as ILC and CLIC, muon colliders (LEMMA), etc.).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ea typeface="ＭＳ Ｐゴシック" panose="020B0600070205080204" pitchFamily="50" charset="-128"/>
              </a:rPr>
              <a:t>Positrons are also useful for exploring physical properties, and </a:t>
            </a: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high-intensity, slow-positrons </a:t>
            </a:r>
            <a:r>
              <a:rPr lang="en-US" altLang="ja-JP" dirty="0">
                <a:ea typeface="ＭＳ Ｐゴシック" panose="020B0600070205080204" pitchFamily="50" charset="-128"/>
              </a:rPr>
              <a:t>are expected for surface structure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ea typeface="ＭＳ Ｐゴシック" panose="020B0600070205080204" pitchFamily="50" charset="-128"/>
              </a:rPr>
              <a:t>Positron source </a:t>
            </a: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targets and beam dumps </a:t>
            </a:r>
            <a:r>
              <a:rPr lang="en-US" altLang="ja-JP" dirty="0">
                <a:ea typeface="ＭＳ Ｐゴシック" panose="020B0600070205080204" pitchFamily="50" charset="-128"/>
              </a:rPr>
              <a:t>are also closely related to </a:t>
            </a: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targets for neutron </a:t>
            </a:r>
            <a:r>
              <a:rPr lang="en-US" altLang="ja-JP" dirty="0">
                <a:ea typeface="ＭＳ Ｐゴシック" panose="020B0600070205080204" pitchFamily="50" charset="-128"/>
              </a:rPr>
              <a:t>generation and beam </a:t>
            </a: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irradiation targets</a:t>
            </a:r>
            <a:r>
              <a:rPr lang="en-US" altLang="ja-JP" dirty="0">
                <a:ea typeface="ＭＳ Ｐゴシック" panose="020B0600070205080204" pitchFamily="50" charset="-128"/>
              </a:rPr>
              <a:t> used in </a:t>
            </a: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industrial/medical applications</a:t>
            </a:r>
            <a:r>
              <a:rPr lang="en-US" altLang="ja-JP" dirty="0">
                <a:ea typeface="ＭＳ Ｐゴシック" panose="020B0600070205080204" pitchFamily="50" charset="-128"/>
              </a:rPr>
              <a:t>.</a:t>
            </a:r>
          </a:p>
          <a:p>
            <a:r>
              <a:rPr lang="ja-JP" altLang="en-US" dirty="0">
                <a:ea typeface="ＭＳ Ｐゴシック" panose="020B0600070205080204" pitchFamily="50" charset="-128"/>
              </a:rPr>
              <a:t>③　</a:t>
            </a:r>
            <a:r>
              <a:rPr lang="en-US" altLang="ja-JP" dirty="0">
                <a:ea typeface="ＭＳ Ｐゴシック" panose="020B0600070205080204" pitchFamily="50" charset="-128"/>
              </a:rPr>
              <a:t>Nanobeam</a:t>
            </a:r>
            <a:endParaRPr lang="ja-JP" altLang="en-US" dirty="0">
              <a:ea typeface="ＭＳ Ｐゴシック" panose="020B0600070205080204" pitchFamily="50" charset="-128"/>
            </a:endParaRPr>
          </a:p>
          <a:p>
            <a:pPr marL="266700" lvl="1" indent="-266700">
              <a:buFont typeface="Arial" panose="020B0604020202020204" pitchFamily="34" charset="0"/>
              <a:buChar char="•"/>
            </a:pPr>
            <a:r>
              <a:rPr lang="en-US" altLang="ja-JP" dirty="0">
                <a:ea typeface="ＭＳ Ｐゴシック" panose="020B0600070205080204" pitchFamily="50" charset="-128"/>
              </a:rPr>
              <a:t>Nano-beam technology can be applied to </a:t>
            </a: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new-generation synchrotron radiation facilities</a:t>
            </a:r>
            <a:r>
              <a:rPr lang="en-US" altLang="ja-JP" dirty="0">
                <a:ea typeface="ＭＳ Ｐゴシック" panose="020B0600070205080204" pitchFamily="50" charset="-128"/>
              </a:rPr>
              <a:t>, etc.. </a:t>
            </a:r>
          </a:p>
          <a:p>
            <a:pPr marL="266700" lvl="1" indent="-266700">
              <a:buFont typeface="Arial" panose="020B0604020202020204" pitchFamily="34" charset="0"/>
              <a:buChar char="•"/>
            </a:pPr>
            <a:r>
              <a:rPr lang="en-US" altLang="ja-JP" dirty="0">
                <a:ea typeface="ＭＳ Ｐゴシック" panose="020B0600070205080204" pitchFamily="50" charset="-128"/>
              </a:rPr>
              <a:t>Advanced beam tuning techniques such as </a:t>
            </a: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machine learning </a:t>
            </a:r>
            <a:r>
              <a:rPr lang="en-US" altLang="ja-JP" dirty="0">
                <a:ea typeface="ＭＳ Ｐゴシック" panose="020B0600070205080204" pitchFamily="50" charset="-128"/>
              </a:rPr>
              <a:t>can be applied to a wide range of accelerators.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676855C6-E4DF-0500-674A-6404CD50AEC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3662" y="4921322"/>
            <a:ext cx="3398093" cy="1130929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DFDC156-3D36-F9E8-F1BE-8013A733EF33}"/>
              </a:ext>
            </a:extLst>
          </p:cNvPr>
          <p:cNvSpPr txBox="1"/>
          <p:nvPr/>
        </p:nvSpPr>
        <p:spPr>
          <a:xfrm>
            <a:off x="6418119" y="5955122"/>
            <a:ext cx="36263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ea typeface="ＭＳ Ｐゴシック" panose="020B0600070205080204" pitchFamily="50" charset="-128"/>
              </a:rPr>
              <a:t>Determination of atomic arrangement using slow positrons</a:t>
            </a:r>
          </a:p>
          <a:p>
            <a:r>
              <a:rPr kumimoji="1" lang="ja-JP" altLang="en-US" sz="1100" dirty="0">
                <a:ea typeface="ＭＳ Ｐゴシック" panose="020B0600070205080204" pitchFamily="50" charset="-128"/>
              </a:rPr>
              <a:t>https://www.kek.jp/ja/newsroom/attic/PR20191114.pdf</a:t>
            </a: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F683C77A-6091-63E2-5CDC-81DED1380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1696" y="5390177"/>
            <a:ext cx="1341966" cy="88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B31FE88-019F-EB32-73FB-99ED873BAE1B}"/>
              </a:ext>
            </a:extLst>
          </p:cNvPr>
          <p:cNvSpPr txBox="1"/>
          <p:nvPr/>
        </p:nvSpPr>
        <p:spPr>
          <a:xfrm>
            <a:off x="298366" y="6517693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ea typeface="ＭＳ Ｐゴシック" panose="020B0600070205080204" pitchFamily="50" charset="-128"/>
              </a:rPr>
              <a:t>Compact accelerator</a:t>
            </a:r>
            <a:endParaRPr kumimoji="1" lang="ja-JP" altLang="en-US" sz="1200" dirty="0">
              <a:ea typeface="ＭＳ Ｐゴシック" panose="020B060007020508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D866543-A4EA-7749-ED9C-E109048B1F04}"/>
              </a:ext>
            </a:extLst>
          </p:cNvPr>
          <p:cNvSpPr txBox="1"/>
          <p:nvPr/>
        </p:nvSpPr>
        <p:spPr>
          <a:xfrm>
            <a:off x="5121249" y="6265025"/>
            <a:ext cx="1367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ea typeface="ＭＳ Ｐゴシック" panose="020B0600070205080204" pitchFamily="50" charset="-128"/>
              </a:rPr>
              <a:t>Mobile accelerator</a:t>
            </a:r>
            <a:endParaRPr kumimoji="1" lang="ja-JP" altLang="en-US" sz="1200" dirty="0"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03C3778-6865-B74C-7F3A-592372B3E891}"/>
              </a:ext>
            </a:extLst>
          </p:cNvPr>
          <p:cNvSpPr txBox="1"/>
          <p:nvPr/>
        </p:nvSpPr>
        <p:spPr>
          <a:xfrm>
            <a:off x="7381037" y="802943"/>
            <a:ext cx="457687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ITN WPs can be </a:t>
            </a:r>
            <a:r>
              <a:rPr kumimoji="1" lang="en-US" altLang="ja-JP" dirty="0">
                <a:ea typeface="ＭＳ Ｐゴシック" panose="020B0600070205080204" pitchFamily="50" charset="-128"/>
              </a:rPr>
              <a:t>applied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not only to ILC but also to </a:t>
            </a:r>
            <a:r>
              <a:rPr kumimoji="1" lang="en-US" altLang="ja-JP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 wide range of advanced accelerators</a:t>
            </a:r>
            <a:endParaRPr kumimoji="1" lang="ja-JP" altLang="en-US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4" name="Title 13">
            <a:extLst>
              <a:ext uri="{FF2B5EF4-FFF2-40B4-BE49-F238E27FC236}">
                <a16:creationId xmlns:a16="http://schemas.microsoft.com/office/drawing/2014/main" id="{8BE316CE-FBC9-93DC-EFDC-66603AA60E5B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12192001" cy="8269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5539" kern="12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j-cs"/>
              </a:defRPr>
            </a:lvl1pPr>
          </a:lstStyle>
          <a:p>
            <a:pPr defTabSz="685800" eaLnBrk="0" fontAlgn="base" hangingPunct="0">
              <a:spcAft>
                <a:spcPct val="0"/>
              </a:spcAft>
            </a:pPr>
            <a:r>
              <a:rPr lang="en-US" altLang="ja-JP" sz="3200" dirty="0">
                <a:latin typeface="+mn-lt"/>
              </a:rPr>
              <a:t>Advanced Accelerator Development</a:t>
            </a:r>
            <a:r>
              <a:rPr lang="ja-JP" altLang="en-US" sz="3200" dirty="0">
                <a:latin typeface="+mn-lt"/>
              </a:rPr>
              <a:t> </a:t>
            </a:r>
            <a:r>
              <a:rPr lang="en-US" altLang="ja-JP" sz="3200" dirty="0">
                <a:latin typeface="+mn-lt"/>
              </a:rPr>
              <a:t>through</a:t>
            </a:r>
            <a:r>
              <a:rPr lang="ja-JP" altLang="en-US" sz="3200" dirty="0">
                <a:latin typeface="+mn-lt"/>
              </a:rPr>
              <a:t> </a:t>
            </a:r>
            <a:r>
              <a:rPr lang="en-US" altLang="ja-JP" sz="3200" dirty="0">
                <a:latin typeface="+mn-lt"/>
              </a:rPr>
              <a:t>ITN</a:t>
            </a:r>
            <a:endParaRPr lang="ja-JP" altLang="ja-JP" sz="3200" dirty="0">
              <a:latin typeface="+mn-lt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295620C-D162-5302-D022-857DF98E9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1560" y="5092917"/>
            <a:ext cx="3135232" cy="176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FBB0E1F-B8DD-3C18-C5C5-48179691F024}"/>
              </a:ext>
            </a:extLst>
          </p:cNvPr>
          <p:cNvSpPr/>
          <p:nvPr/>
        </p:nvSpPr>
        <p:spPr>
          <a:xfrm>
            <a:off x="3428433" y="5947999"/>
            <a:ext cx="1503775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000" dirty="0">
                <a:solidFill>
                  <a:srgbClr val="FF0000"/>
                </a:solidFill>
                <a:ea typeface="ＭＳ Ｐゴシック" panose="020B0600070205080204" pitchFamily="50" charset="-128"/>
              </a:rPr>
              <a:t>Extreme ultraviolet (EUV) lithography based on ERL technology</a:t>
            </a:r>
            <a:endParaRPr lang="ja-JP" altLang="en-US" sz="1000" dirty="0">
              <a:solidFill>
                <a:srgbClr val="FF0000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A86CF65-7469-402E-BDC1-FAB086827D23}"/>
              </a:ext>
            </a:extLst>
          </p:cNvPr>
          <p:cNvSpPr txBox="1"/>
          <p:nvPr/>
        </p:nvSpPr>
        <p:spPr>
          <a:xfrm>
            <a:off x="10033293" y="6142489"/>
            <a:ext cx="24569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ea typeface="ＭＳ Ｐゴシック" panose="020B0600070205080204" pitchFamily="50" charset="-128"/>
                <a:cs typeface="Arial" panose="020B0604020202020204" pitchFamily="34" charset="0"/>
              </a:rPr>
              <a:t>Synergy about new-generation light source</a:t>
            </a:r>
            <a:r>
              <a:rPr kumimoji="1" lang="ja-JP" altLang="en-US" sz="1100" dirty="0"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  <a:r>
              <a:rPr kumimoji="1" lang="en-US" altLang="ja-JP" sz="1100" dirty="0">
                <a:ea typeface="ＭＳ Ｐゴシック" panose="020B0600070205080204" pitchFamily="50" charset="-128"/>
                <a:cs typeface="Arial" panose="020B0604020202020204" pitchFamily="34" charset="0"/>
              </a:rPr>
              <a:t>(ex. Diamond Light source)</a:t>
            </a:r>
            <a:endParaRPr kumimoji="1" lang="ja-JP" altLang="en-US" sz="1100" dirty="0"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10" name="図 9" descr="草, 屋外, 自然, 山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9F4246D-A183-D5B5-1ACA-B5FE47E66EA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4433" y="4737232"/>
            <a:ext cx="2124540" cy="1410827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860278C-3F24-BEF2-F167-D5D133639EC8}"/>
              </a:ext>
            </a:extLst>
          </p:cNvPr>
          <p:cNvSpPr txBox="1"/>
          <p:nvPr/>
        </p:nvSpPr>
        <p:spPr>
          <a:xfrm>
            <a:off x="5455920" y="3631970"/>
            <a:ext cx="6411007" cy="646331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We want to express our nanobeam technology to other application.</a:t>
            </a:r>
          </a:p>
          <a:p>
            <a:r>
              <a:rPr kumimoji="1" lang="en-US" altLang="ja-JP" dirty="0"/>
              <a:t>Do you have some other idea except for the following items ? </a:t>
            </a:r>
          </a:p>
        </p:txBody>
      </p:sp>
    </p:spTree>
    <p:extLst>
      <p:ext uri="{BB962C8B-B14F-4D97-AF65-F5344CB8AC3E}">
        <p14:creationId xmlns:p14="http://schemas.microsoft.com/office/powerpoint/2010/main" val="178107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493"/>
    </mc:Choice>
    <mc:Fallback xmlns="">
      <p:transition spd="slow" advTm="48493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08C295-E6E1-CE6C-5ED0-ABE9C990C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CE569C0-E607-98F9-587C-3BE973F2D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23</a:t>
            </a:fld>
            <a:endParaRPr 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F89AA2-791B-A8B0-98E3-620C41C34E4E}"/>
              </a:ext>
            </a:extLst>
          </p:cNvPr>
          <p:cNvSpPr txBox="1"/>
          <p:nvPr/>
        </p:nvSpPr>
        <p:spPr>
          <a:xfrm>
            <a:off x="2726870" y="1905506"/>
            <a:ext cx="5801713" cy="3785652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Overview of linear collider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ILC technology Network (ITN)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ILC Accelerator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R&amp;D of ILC Technology Network (ITN)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SRF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Sources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Nanobeam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Worldwide ITN status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Others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6104642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212CC7-97F0-AABF-CE51-78108BF1D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>
                <a:ea typeface="Calibri" panose="020F0502020204030204" pitchFamily="34" charset="0"/>
              </a:rPr>
              <a:pPr>
                <a:defRPr/>
              </a:pPr>
              <a:t>24</a:t>
            </a:fld>
            <a:endParaRPr lang="en-US" dirty="0">
              <a:ea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6BC1EF-DF2B-B34F-8F89-2CB41E5C0AE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813"/>
            <a:ext cx="12334875" cy="674687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ea typeface="Calibri" panose="020F0502020204030204" pitchFamily="34" charset="0"/>
              </a:rPr>
              <a:t>Summary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563E0F-4636-ADD1-BA39-AE0DE3FC4C4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7407" y="1174750"/>
            <a:ext cx="11303000" cy="4658491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lnSpc>
                <a:spcPct val="100000"/>
              </a:lnSpc>
            </a:pPr>
            <a:r>
              <a:rPr lang="en-GB" sz="2600" dirty="0">
                <a:ea typeface="Calibri" panose="020F0502020204030204" pitchFamily="34" charset="0"/>
              </a:rPr>
              <a:t>Linear colliders such as ILC, LCF and CLIC are promising </a:t>
            </a:r>
            <a:r>
              <a:rPr lang="en-GB" sz="2600" b="1" dirty="0">
                <a:solidFill>
                  <a:srgbClr val="0000FF"/>
                </a:solidFill>
                <a:ea typeface="Calibri" panose="020F0502020204030204" pitchFamily="34" charset="0"/>
              </a:rPr>
              <a:t>to realize higher CM energy than 350 GeV. </a:t>
            </a:r>
          </a:p>
          <a:p>
            <a:pPr marL="342900" indent="-342900">
              <a:lnSpc>
                <a:spcPct val="100000"/>
              </a:lnSpc>
            </a:pPr>
            <a:r>
              <a:rPr lang="en-GB" sz="2600" b="1" dirty="0">
                <a:solidFill>
                  <a:srgbClr val="0000FF"/>
                </a:solidFill>
                <a:ea typeface="Calibri" panose="020F0502020204030204" pitchFamily="34" charset="0"/>
              </a:rPr>
              <a:t>ILC is a global project to realize 250 GeV CM by using SRF technology.</a:t>
            </a:r>
          </a:p>
          <a:p>
            <a:pPr marL="342900" indent="-342900">
              <a:lnSpc>
                <a:spcPct val="100000"/>
              </a:lnSpc>
            </a:pPr>
            <a:r>
              <a:rPr lang="en-GB" sz="2600" dirty="0">
                <a:ea typeface="Calibri" panose="020F0502020204030204" pitchFamily="34" charset="0"/>
              </a:rPr>
              <a:t>Current ILC global organization is </a:t>
            </a:r>
            <a:r>
              <a:rPr lang="en-GB" altLang="en-US" sz="2600" b="1" dirty="0">
                <a:solidFill>
                  <a:srgbClr val="0000FF"/>
                </a:solidFill>
                <a:ea typeface="Calibri" panose="020F0502020204030204" pitchFamily="34" charset="0"/>
              </a:rPr>
              <a:t>ILC International Development Team (IDT) .</a:t>
            </a:r>
            <a:endParaRPr lang="en-GB" sz="2600" b="1" dirty="0">
              <a:solidFill>
                <a:srgbClr val="0000FF"/>
              </a:solidFill>
              <a:ea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600" dirty="0">
                <a:ea typeface="Calibri" panose="020F0502020204030204" pitchFamily="34" charset="0"/>
              </a:rPr>
              <a:t>The  ILC key technologies are “</a:t>
            </a:r>
            <a:r>
              <a:rPr lang="en-GB" sz="2600" b="1" dirty="0">
                <a:solidFill>
                  <a:srgbClr val="0000FF"/>
                </a:solidFill>
                <a:ea typeface="Calibri" panose="020F0502020204030204" pitchFamily="34" charset="0"/>
              </a:rPr>
              <a:t>SRF</a:t>
            </a:r>
            <a:r>
              <a:rPr lang="en-GB" sz="2600" dirty="0">
                <a:ea typeface="Calibri" panose="020F0502020204030204" pitchFamily="34" charset="0"/>
              </a:rPr>
              <a:t>”, </a:t>
            </a:r>
            <a:r>
              <a:rPr lang="en-GB" altLang="ja-JP" sz="2600" dirty="0">
                <a:ea typeface="Calibri" panose="020F0502020204030204" pitchFamily="34" charset="0"/>
              </a:rPr>
              <a:t>“</a:t>
            </a:r>
            <a:r>
              <a:rPr lang="en-GB" altLang="ja-JP" sz="2600" b="1" dirty="0">
                <a:solidFill>
                  <a:srgbClr val="0000FF"/>
                </a:solidFill>
                <a:ea typeface="Calibri" panose="020F0502020204030204" pitchFamily="34" charset="0"/>
              </a:rPr>
              <a:t>Sources</a:t>
            </a:r>
            <a:r>
              <a:rPr lang="en-GB" altLang="ja-JP" sz="2600" dirty="0">
                <a:ea typeface="Calibri" panose="020F0502020204030204" pitchFamily="34" charset="0"/>
              </a:rPr>
              <a:t>” </a:t>
            </a:r>
            <a:r>
              <a:rPr lang="en-GB" sz="2600" dirty="0">
                <a:ea typeface="Calibri" panose="020F0502020204030204" pitchFamily="34" charset="0"/>
              </a:rPr>
              <a:t>and “</a:t>
            </a:r>
            <a:r>
              <a:rPr lang="en-GB" sz="2600" b="1" dirty="0">
                <a:solidFill>
                  <a:srgbClr val="0000FF"/>
                </a:solidFill>
                <a:ea typeface="Calibri" panose="020F0502020204030204" pitchFamily="34" charset="0"/>
              </a:rPr>
              <a:t>Nano-beam</a:t>
            </a:r>
            <a:r>
              <a:rPr lang="en-GB" sz="2600" dirty="0">
                <a:ea typeface="Calibri" panose="020F0502020204030204" pitchFamily="34" charset="0"/>
              </a:rPr>
              <a:t>”, </a:t>
            </a:r>
            <a:r>
              <a:rPr lang="en-GB" altLang="en-US" sz="2600" dirty="0">
                <a:ea typeface="Calibri" panose="020F0502020204030204" pitchFamily="34" charset="0"/>
              </a:rPr>
              <a:t>which are carried out through “</a:t>
            </a:r>
            <a:r>
              <a:rPr lang="en-GB" altLang="en-US" sz="2600" b="1" dirty="0">
                <a:solidFill>
                  <a:srgbClr val="0000FF"/>
                </a:solidFill>
                <a:ea typeface="Calibri" panose="020F0502020204030204" pitchFamily="34" charset="0"/>
              </a:rPr>
              <a:t>ILC Technology Network</a:t>
            </a:r>
            <a:r>
              <a:rPr lang="en-GB" altLang="en-US" sz="2600" dirty="0">
                <a:ea typeface="Calibri" panose="020F0502020204030204" pitchFamily="34" charset="0"/>
              </a:rPr>
              <a:t>” (ITN) by IDT.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altLang="ja-JP" sz="2600" b="1" dirty="0">
                <a:solidFill>
                  <a:srgbClr val="0000FF"/>
                </a:solidFill>
                <a:ea typeface="Calibri" panose="020F0502020204030204" pitchFamily="34" charset="0"/>
              </a:rPr>
              <a:t>KEK obtained a budget </a:t>
            </a:r>
            <a:r>
              <a:rPr lang="en-GB" altLang="ja-JP" sz="2600" dirty="0">
                <a:ea typeface="Calibri" panose="020F0502020204030204" pitchFamily="34" charset="0"/>
              </a:rPr>
              <a:t>for these R&amp;Ds and started the activity from April,2023.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ja-JP" sz="2600" b="1" dirty="0">
                <a:solidFill>
                  <a:srgbClr val="0000FF"/>
                </a:solidFill>
                <a:ea typeface="Calibri" panose="020F0502020204030204" pitchFamily="34" charset="0"/>
              </a:rPr>
              <a:t>Worldwide ITN activities - the European part - </a:t>
            </a:r>
            <a:r>
              <a:rPr lang="en-US" altLang="ja-JP" sz="2600" dirty="0">
                <a:ea typeface="Calibri" panose="020F0502020204030204" pitchFamily="34" charset="0"/>
              </a:rPr>
              <a:t>is well underway (ref page 25).</a:t>
            </a:r>
            <a:endParaRPr lang="en-GB" altLang="ja-JP" sz="2600" dirty="0">
              <a:ea typeface="Calibri" panose="020F0502020204030204" pitchFamily="34" charset="0"/>
            </a:endParaRPr>
          </a:p>
          <a:p>
            <a:pPr marL="58427" indent="-342900"/>
            <a:r>
              <a:rPr lang="en-GB" altLang="en-US" sz="2600" dirty="0">
                <a:ea typeface="Calibri" panose="020F0502020204030204" pitchFamily="34" charset="0"/>
              </a:rPr>
              <a:t>ITN WPs (</a:t>
            </a:r>
            <a:r>
              <a:rPr lang="en-GB" altLang="en-US" sz="2600" b="1" dirty="0">
                <a:solidFill>
                  <a:srgbClr val="0000FF"/>
                </a:solidFill>
                <a:ea typeface="Calibri" panose="020F0502020204030204" pitchFamily="34" charset="0"/>
              </a:rPr>
              <a:t>SRF, Sources and Nano-beam</a:t>
            </a:r>
            <a:r>
              <a:rPr lang="en-GB" altLang="en-US" sz="2600" dirty="0">
                <a:ea typeface="Calibri" panose="020F0502020204030204" pitchFamily="34" charset="0"/>
              </a:rPr>
              <a:t>) can </a:t>
            </a:r>
            <a:r>
              <a:rPr lang="en-US" altLang="en-US" sz="2600" b="1" dirty="0">
                <a:solidFill>
                  <a:srgbClr val="0000FF"/>
                </a:solidFill>
                <a:ea typeface="Calibri" panose="020F0502020204030204" pitchFamily="34" charset="0"/>
              </a:rPr>
              <a:t>be applied to various advanced accelerators (and industry/medical).</a:t>
            </a:r>
          </a:p>
          <a:p>
            <a:pPr marL="58427" indent="-342900"/>
            <a:r>
              <a:rPr lang="en-US" altLang="en-US" sz="2600" b="1" dirty="0">
                <a:solidFill>
                  <a:srgbClr val="0000FF"/>
                </a:solidFill>
                <a:ea typeface="Calibri" panose="020F0502020204030204" pitchFamily="34" charset="0"/>
              </a:rPr>
              <a:t>Future development of LCF at CERN strongly linked to the ITN technical WPs</a:t>
            </a:r>
            <a:endParaRPr lang="en-GB" altLang="en-US" sz="2600" b="1" dirty="0">
              <a:solidFill>
                <a:srgbClr val="0000FF"/>
              </a:solidFill>
              <a:ea typeface="Calibri" panose="020F0502020204030204" pitchFamily="34" charset="0"/>
            </a:endParaRPr>
          </a:p>
          <a:p>
            <a:pPr marL="58427" indent="-342900"/>
            <a:endParaRPr lang="en-GB" b="1" dirty="0">
              <a:solidFill>
                <a:srgbClr val="0000FF"/>
              </a:solidFill>
              <a:ea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</a:pPr>
            <a:r>
              <a:rPr lang="en-US" altLang="ja-JP" dirty="0">
                <a:ea typeface="Calibri" panose="020F0502020204030204" pitchFamily="34" charset="0"/>
              </a:rPr>
              <a:t>(Now we are summarizing “ITN midterm report”.)</a:t>
            </a:r>
          </a:p>
          <a:p>
            <a:pPr marL="342900" indent="-342900">
              <a:lnSpc>
                <a:spcPct val="100000"/>
              </a:lnSpc>
            </a:pPr>
            <a:endParaRPr lang="en-GB" altLang="ja-JP" dirty="0"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00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36"/>
    </mc:Choice>
    <mc:Fallback xmlns="">
      <p:transition spd="slow" advTm="7936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ea typeface="Calibri" panose="020F0502020204030204" pitchFamily="34" charset="0"/>
              </a:rPr>
              <a:pPr/>
              <a:t>25</a:t>
            </a:fld>
            <a:endParaRPr lang="en-US" dirty="0">
              <a:ea typeface="Calibri" panose="020F0502020204030204" pitchFamily="34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2976562" y="2689543"/>
            <a:ext cx="6238875" cy="1243012"/>
          </a:xfrm>
        </p:spPr>
        <p:txBody>
          <a:bodyPr>
            <a:noAutofit/>
          </a:bodyPr>
          <a:lstStyle/>
          <a:p>
            <a:pPr algn="ctr"/>
            <a:r>
              <a:rPr lang="en-US" altLang="ja-JP" sz="3600" i="1" dirty="0">
                <a:ea typeface="Calibri" panose="020F0502020204030204" pitchFamily="34" charset="0"/>
              </a:rPr>
              <a:t>Thank you for your attention</a:t>
            </a:r>
            <a:endParaRPr lang="ja-JP" alt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512945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7379"/>
    </mc:Choice>
    <mc:Fallback xmlns="">
      <p:transition advTm="7379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A4B681-151A-354D-980A-0D363E71B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4" y="-24384"/>
            <a:ext cx="12187486" cy="940647"/>
          </a:xfrm>
        </p:spPr>
        <p:txBody>
          <a:bodyPr>
            <a:normAutofit/>
          </a:bodyPr>
          <a:lstStyle/>
          <a:p>
            <a:pPr algn="ctr"/>
            <a:r>
              <a:rPr lang="en-US" altLang="ja-JP" sz="2800" dirty="0">
                <a:solidFill>
                  <a:srgbClr val="0070C0"/>
                </a:solidFill>
              </a:rPr>
              <a:t>Manufacture methods of </a:t>
            </a:r>
            <a:r>
              <a:rPr lang="en-US" altLang="ja-JP" sz="2800" dirty="0">
                <a:solidFill>
                  <a:srgbClr val="FF0000"/>
                </a:solidFill>
              </a:rPr>
              <a:t>Fine-Grain / Medium-Grain Nb </a:t>
            </a:r>
            <a:r>
              <a:rPr lang="en-US" altLang="ja-JP" sz="2800" dirty="0">
                <a:solidFill>
                  <a:srgbClr val="0070C0"/>
                </a:solidFill>
              </a:rPr>
              <a:t>discs</a:t>
            </a:r>
            <a:endParaRPr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32F352E-4F5F-964C-915C-718FE74A2390}"/>
              </a:ext>
            </a:extLst>
          </p:cNvPr>
          <p:cNvSpPr/>
          <p:nvPr/>
        </p:nvSpPr>
        <p:spPr>
          <a:xfrm>
            <a:off x="538516" y="1957359"/>
            <a:ext cx="1861669" cy="28325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円柱 7">
            <a:extLst>
              <a:ext uri="{FF2B5EF4-FFF2-40B4-BE49-F238E27FC236}">
                <a16:creationId xmlns:a16="http://schemas.microsoft.com/office/drawing/2014/main" id="{92C73000-973D-6749-B8A1-2DCDFA54A5A9}"/>
              </a:ext>
            </a:extLst>
          </p:cNvPr>
          <p:cNvSpPr/>
          <p:nvPr/>
        </p:nvSpPr>
        <p:spPr>
          <a:xfrm>
            <a:off x="1122251" y="3507196"/>
            <a:ext cx="744794" cy="1023094"/>
          </a:xfrm>
          <a:prstGeom prst="can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D8A7E8B-BA8E-7241-AAD9-94B83FF3058A}"/>
              </a:ext>
            </a:extLst>
          </p:cNvPr>
          <p:cNvSpPr txBox="1"/>
          <p:nvPr/>
        </p:nvSpPr>
        <p:spPr>
          <a:xfrm>
            <a:off x="4079413" y="1107530"/>
            <a:ext cx="2993509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dirty="0"/>
              <a:t>Fine Grain Nb fabrication</a:t>
            </a:r>
          </a:p>
        </p:txBody>
      </p:sp>
      <p:sp>
        <p:nvSpPr>
          <p:cNvPr id="24" name="右矢印 23">
            <a:extLst>
              <a:ext uri="{FF2B5EF4-FFF2-40B4-BE49-F238E27FC236}">
                <a16:creationId xmlns:a16="http://schemas.microsoft.com/office/drawing/2014/main" id="{E119180A-40B7-CF43-A0A2-FD97AA045DBC}"/>
              </a:ext>
            </a:extLst>
          </p:cNvPr>
          <p:cNvSpPr/>
          <p:nvPr/>
        </p:nvSpPr>
        <p:spPr>
          <a:xfrm>
            <a:off x="2448981" y="4905184"/>
            <a:ext cx="352834" cy="364504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633039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246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33" name="右矢印 32">
            <a:extLst>
              <a:ext uri="{FF2B5EF4-FFF2-40B4-BE49-F238E27FC236}">
                <a16:creationId xmlns:a16="http://schemas.microsoft.com/office/drawing/2014/main" id="{B0ADDC26-D657-B447-98E6-54D8B5A47CA2}"/>
              </a:ext>
            </a:extLst>
          </p:cNvPr>
          <p:cNvSpPr/>
          <p:nvPr/>
        </p:nvSpPr>
        <p:spPr>
          <a:xfrm>
            <a:off x="4285648" y="2023413"/>
            <a:ext cx="352834" cy="364504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633039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246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34" name="右矢印 33">
            <a:extLst>
              <a:ext uri="{FF2B5EF4-FFF2-40B4-BE49-F238E27FC236}">
                <a16:creationId xmlns:a16="http://schemas.microsoft.com/office/drawing/2014/main" id="{9AECC6D6-70A1-FA42-8562-0BC536CD75F9}"/>
              </a:ext>
            </a:extLst>
          </p:cNvPr>
          <p:cNvSpPr/>
          <p:nvPr/>
        </p:nvSpPr>
        <p:spPr>
          <a:xfrm>
            <a:off x="8022165" y="2032325"/>
            <a:ext cx="352834" cy="364504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633039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246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83A44B1-578F-4B44-8E8B-5BA38C4FF333}"/>
              </a:ext>
            </a:extLst>
          </p:cNvPr>
          <p:cNvSpPr txBox="1"/>
          <p:nvPr/>
        </p:nvSpPr>
        <p:spPr>
          <a:xfrm>
            <a:off x="4872895" y="2733592"/>
            <a:ext cx="95459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Forging</a:t>
            </a:r>
            <a:endParaRPr lang="ja-JP" altLang="en-US" sz="160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C951794-1EFE-BA46-AEB4-2D362CC49BCA}"/>
              </a:ext>
            </a:extLst>
          </p:cNvPr>
          <p:cNvSpPr txBox="1"/>
          <p:nvPr/>
        </p:nvSpPr>
        <p:spPr>
          <a:xfrm>
            <a:off x="755597" y="4884356"/>
            <a:ext cx="1520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dirty="0">
                <a:solidFill>
                  <a:prstClr val="black"/>
                </a:solidFill>
                <a:latin typeface="Tahoma" panose="020B0604030504040204" pitchFamily="34" charset="0"/>
                <a:ea typeface="ＭＳ Ｐゴシック" panose="020B0600070205080204" pitchFamily="34" charset="-128"/>
              </a:rPr>
              <a:t>Niobium ingot</a:t>
            </a: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dirty="0">
                <a:solidFill>
                  <a:prstClr val="black"/>
                </a:solidFill>
                <a:latin typeface="Tahoma" panose="020B0604030504040204" pitchFamily="34" charset="0"/>
                <a:ea typeface="ＭＳ Ｐゴシック" panose="020B0600070205080204" pitchFamily="34" charset="-128"/>
              </a:rPr>
              <a:t>(Raw material)</a:t>
            </a:r>
            <a:endParaRPr lang="ja-JP" altLang="en-US" sz="1600" dirty="0">
              <a:solidFill>
                <a:prstClr val="black"/>
              </a:solidFill>
              <a:latin typeface="Tahoma" panose="020B060403050404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A737824-EB1C-4EAD-8961-C4B0AC335522}"/>
              </a:ext>
            </a:extLst>
          </p:cNvPr>
          <p:cNvCxnSpPr>
            <a:cxnSpLocks/>
          </p:cNvCxnSpPr>
          <p:nvPr/>
        </p:nvCxnSpPr>
        <p:spPr>
          <a:xfrm>
            <a:off x="2494141" y="3364784"/>
            <a:ext cx="8512999" cy="1897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図 20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3A7A4BFB-3D20-476E-9BA6-69D5481D6A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97" y="2112509"/>
            <a:ext cx="1520353" cy="1042137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4CDDCD6-4785-4E80-88B7-CBC3672DCE4F}"/>
              </a:ext>
            </a:extLst>
          </p:cNvPr>
          <p:cNvSpPr txBox="1"/>
          <p:nvPr/>
        </p:nvSpPr>
        <p:spPr>
          <a:xfrm>
            <a:off x="884703" y="1547335"/>
            <a:ext cx="11692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dirty="0">
                <a:solidFill>
                  <a:prstClr val="black"/>
                </a:solidFill>
                <a:latin typeface="Tahoma" panose="020B0604030504040204" pitchFamily="34" charset="0"/>
                <a:ea typeface="ＭＳ Ｐゴシック" panose="020B0600070205080204" pitchFamily="34" charset="-128"/>
              </a:rPr>
              <a:t>Nb melting</a:t>
            </a:r>
            <a:endParaRPr lang="ja-JP" altLang="en-US" sz="1600" dirty="0">
              <a:solidFill>
                <a:prstClr val="black"/>
              </a:solidFill>
              <a:latin typeface="Tahom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6" name="Flowchart: Direct Access Storage 5">
            <a:extLst>
              <a:ext uri="{FF2B5EF4-FFF2-40B4-BE49-F238E27FC236}">
                <a16:creationId xmlns:a16="http://schemas.microsoft.com/office/drawing/2014/main" id="{A0590D87-3CA2-474C-A5BF-62CE4FD0D146}"/>
              </a:ext>
            </a:extLst>
          </p:cNvPr>
          <p:cNvSpPr/>
          <p:nvPr/>
        </p:nvSpPr>
        <p:spPr>
          <a:xfrm>
            <a:off x="4638482" y="4915376"/>
            <a:ext cx="759505" cy="344270"/>
          </a:xfrm>
          <a:prstGeom prst="flowChartMagneticDrum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0377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Flowchart: Direct Access Storage 5">
            <a:extLst>
              <a:ext uri="{FF2B5EF4-FFF2-40B4-BE49-F238E27FC236}">
                <a16:creationId xmlns:a16="http://schemas.microsoft.com/office/drawing/2014/main" id="{7D267FDD-6999-4A4A-A727-628399412B72}"/>
              </a:ext>
            </a:extLst>
          </p:cNvPr>
          <p:cNvSpPr/>
          <p:nvPr/>
        </p:nvSpPr>
        <p:spPr>
          <a:xfrm>
            <a:off x="2911198" y="4823905"/>
            <a:ext cx="1112128" cy="537784"/>
          </a:xfrm>
          <a:prstGeom prst="flowChartMagneticDrum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0377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350676E7-53C9-4E48-B459-D3C17B13BD05}"/>
              </a:ext>
            </a:extLst>
          </p:cNvPr>
          <p:cNvSpPr txBox="1"/>
          <p:nvPr/>
        </p:nvSpPr>
        <p:spPr>
          <a:xfrm>
            <a:off x="3112511" y="2754496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Helvetica" pitchFamily="2" charset="0"/>
              </a:rPr>
              <a:t>Nb Ingot</a:t>
            </a:r>
            <a:endParaRPr kumimoji="1" lang="ja-JP" altLang="en-US" sz="1400" dirty="0">
              <a:latin typeface="Helvetica" pitchFamily="2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B197DF1-B016-4ECE-8741-E387368CB9FB}"/>
              </a:ext>
            </a:extLst>
          </p:cNvPr>
          <p:cNvSpPr txBox="1"/>
          <p:nvPr/>
        </p:nvSpPr>
        <p:spPr>
          <a:xfrm>
            <a:off x="3745277" y="5460611"/>
            <a:ext cx="1268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  <a:latin typeface="Helvetica" pitchFamily="2" charset="0"/>
              </a:rPr>
              <a:t>Ingot, forged </a:t>
            </a:r>
          </a:p>
          <a:p>
            <a:r>
              <a:rPr kumimoji="1" lang="en-US" altLang="ja-JP" sz="1400" dirty="0">
                <a:solidFill>
                  <a:srgbClr val="FF0000"/>
                </a:solidFill>
                <a:latin typeface="Helvetica" pitchFamily="2" charset="0"/>
              </a:rPr>
              <a:t>and annealed</a:t>
            </a:r>
            <a:endParaRPr kumimoji="1" lang="ja-JP" altLang="en-US" sz="1400" dirty="0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82410CA-D51A-4256-AB3D-4F5C1E02275D}"/>
              </a:ext>
            </a:extLst>
          </p:cNvPr>
          <p:cNvSpPr txBox="1"/>
          <p:nvPr/>
        </p:nvSpPr>
        <p:spPr>
          <a:xfrm>
            <a:off x="3174410" y="3957517"/>
            <a:ext cx="267831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dirty="0"/>
              <a:t>Direct slice</a:t>
            </a:r>
            <a:r>
              <a:rPr lang="ja-JP" altLang="en-US" dirty="0"/>
              <a:t> </a:t>
            </a:r>
            <a:r>
              <a:rPr lang="en-US" altLang="ja-JP" dirty="0"/>
              <a:t>of</a:t>
            </a:r>
            <a:r>
              <a:rPr lang="ja-JP" altLang="en-US" dirty="0"/>
              <a:t> </a:t>
            </a:r>
            <a:r>
              <a:rPr lang="en-US" altLang="ja-JP" dirty="0"/>
              <a:t>MG</a:t>
            </a:r>
            <a:r>
              <a:rPr lang="ja-JP" altLang="en-US" dirty="0"/>
              <a:t> </a:t>
            </a:r>
            <a:r>
              <a:rPr lang="en-US" altLang="ja-JP" dirty="0"/>
              <a:t>ingot</a:t>
            </a:r>
          </a:p>
        </p:txBody>
      </p:sp>
      <p:sp>
        <p:nvSpPr>
          <p:cNvPr id="42" name="右矢印 32">
            <a:extLst>
              <a:ext uri="{FF2B5EF4-FFF2-40B4-BE49-F238E27FC236}">
                <a16:creationId xmlns:a16="http://schemas.microsoft.com/office/drawing/2014/main" id="{127D4F11-AA6A-4D16-82CA-5F76F36C6B03}"/>
              </a:ext>
            </a:extLst>
          </p:cNvPr>
          <p:cNvSpPr/>
          <p:nvPr/>
        </p:nvSpPr>
        <p:spPr>
          <a:xfrm>
            <a:off x="5543197" y="4904926"/>
            <a:ext cx="352834" cy="364504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633039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246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CC270F0C-DDE4-4EB6-B29D-C2FF818ED6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4255" y="3992280"/>
            <a:ext cx="2087902" cy="2189796"/>
          </a:xfrm>
          <a:prstGeom prst="rect">
            <a:avLst/>
          </a:prstGeom>
        </p:spPr>
      </p:pic>
      <p:sp>
        <p:nvSpPr>
          <p:cNvPr id="44" name="右矢印 33">
            <a:extLst>
              <a:ext uri="{FF2B5EF4-FFF2-40B4-BE49-F238E27FC236}">
                <a16:creationId xmlns:a16="http://schemas.microsoft.com/office/drawing/2014/main" id="{9FC2A4A9-5DD8-4CC7-BFD0-A8EA7E83A880}"/>
              </a:ext>
            </a:extLst>
          </p:cNvPr>
          <p:cNvSpPr/>
          <p:nvPr/>
        </p:nvSpPr>
        <p:spPr>
          <a:xfrm>
            <a:off x="8160315" y="4705591"/>
            <a:ext cx="352834" cy="364504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633039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246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77F0C2B4-0CE5-4260-B471-BB5853575A4D}"/>
              </a:ext>
            </a:extLst>
          </p:cNvPr>
          <p:cNvSpPr txBox="1"/>
          <p:nvPr/>
        </p:nvSpPr>
        <p:spPr>
          <a:xfrm>
            <a:off x="7311804" y="4143892"/>
            <a:ext cx="83040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Ingot</a:t>
            </a:r>
            <a:r>
              <a:rPr lang="ja-JP" altLang="en-US" sz="1600" dirty="0"/>
              <a:t>　　　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F6D0986-55ED-4AD5-89A2-6C96D655D5D1}"/>
              </a:ext>
            </a:extLst>
          </p:cNvPr>
          <p:cNvSpPr txBox="1"/>
          <p:nvPr/>
        </p:nvSpPr>
        <p:spPr>
          <a:xfrm>
            <a:off x="6348237" y="5659326"/>
            <a:ext cx="146542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Slicing image by wire-saw</a:t>
            </a:r>
            <a:endParaRPr lang="ja-JP" altLang="en-US" sz="1600"/>
          </a:p>
        </p:txBody>
      </p:sp>
      <p:pic>
        <p:nvPicPr>
          <p:cNvPr id="5" name="図 4" descr="座る, 写真, ウニ が含まれている画像&#10;&#10;自動的に生成された説明">
            <a:extLst>
              <a:ext uri="{FF2B5EF4-FFF2-40B4-BE49-F238E27FC236}">
                <a16:creationId xmlns:a16="http://schemas.microsoft.com/office/drawing/2014/main" id="{A61BF222-7FA4-4551-9287-40CFC51ECB2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2999" y="3840156"/>
            <a:ext cx="2225133" cy="1935044"/>
          </a:xfrm>
          <a:prstGeom prst="rect">
            <a:avLst/>
          </a:prstGeom>
        </p:spPr>
      </p:pic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1E0E4275-5C13-4919-BED4-D598E1B4C799}"/>
              </a:ext>
            </a:extLst>
          </p:cNvPr>
          <p:cNvSpPr txBox="1"/>
          <p:nvPr/>
        </p:nvSpPr>
        <p:spPr>
          <a:xfrm>
            <a:off x="8410874" y="2832438"/>
            <a:ext cx="25405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latin typeface="Helvetica" pitchFamily="2" charset="0"/>
              </a:rPr>
              <a:t>Fine Grain (FG) Disc</a:t>
            </a:r>
          </a:p>
          <a:p>
            <a:pPr algn="ctr"/>
            <a:r>
              <a:rPr lang="en-US" altLang="ja-JP" sz="1400" b="1" dirty="0">
                <a:solidFill>
                  <a:srgbClr val="0070C0"/>
                </a:solidFill>
                <a:latin typeface="Helvetica" pitchFamily="2" charset="0"/>
              </a:rPr>
              <a:t>Grain Size:  50 - 100 um</a:t>
            </a:r>
            <a:endParaRPr kumimoji="1" lang="ja-JP" altLang="en-US" sz="1400" b="1" dirty="0">
              <a:solidFill>
                <a:srgbClr val="0070C0"/>
              </a:solidFill>
              <a:latin typeface="Helvetica" pitchFamily="2" charset="0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B09F5B53-9CDE-4226-91C5-EEACE0389942}"/>
              </a:ext>
            </a:extLst>
          </p:cNvPr>
          <p:cNvSpPr txBox="1"/>
          <p:nvPr/>
        </p:nvSpPr>
        <p:spPr>
          <a:xfrm>
            <a:off x="8535225" y="5805102"/>
            <a:ext cx="264547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solidFill>
                  <a:srgbClr val="00B050"/>
                </a:solidFill>
                <a:latin typeface="Helvetica" pitchFamily="2" charset="0"/>
              </a:rPr>
              <a:t>A New Approach:</a:t>
            </a:r>
          </a:p>
          <a:p>
            <a:pPr algn="ctr"/>
            <a:r>
              <a:rPr lang="en-US" altLang="ja-JP" sz="1600" b="1" dirty="0">
                <a:solidFill>
                  <a:srgbClr val="FF0000"/>
                </a:solidFill>
                <a:latin typeface="Helvetica" pitchFamily="2" charset="0"/>
              </a:rPr>
              <a:t>Medium</a:t>
            </a:r>
            <a:r>
              <a:rPr kumimoji="1" lang="en-US" altLang="ja-JP" sz="1600" b="1" dirty="0">
                <a:solidFill>
                  <a:srgbClr val="FF0000"/>
                </a:solidFill>
                <a:latin typeface="Helvetica" pitchFamily="2" charset="0"/>
              </a:rPr>
              <a:t> Grain (MG) Disc</a:t>
            </a:r>
          </a:p>
          <a:p>
            <a:pPr algn="ctr"/>
            <a:r>
              <a:rPr lang="en-US" altLang="ja-JP" sz="1400" dirty="0">
                <a:solidFill>
                  <a:srgbClr val="0070C0"/>
                </a:solidFill>
                <a:latin typeface="Helvetica" pitchFamily="2" charset="0"/>
              </a:rPr>
              <a:t>Grain Size </a:t>
            </a:r>
            <a:r>
              <a:rPr lang="en-US" altLang="ja-JP" sz="1400" b="1" dirty="0">
                <a:solidFill>
                  <a:srgbClr val="0070C0"/>
                </a:solidFill>
                <a:latin typeface="Helvetica" pitchFamily="2" charset="0"/>
              </a:rPr>
              <a:t>&lt; 1 mm</a:t>
            </a:r>
            <a:endParaRPr kumimoji="1" lang="ja-JP" altLang="en-US" sz="1400" b="1" dirty="0">
              <a:solidFill>
                <a:srgbClr val="0070C0"/>
              </a:solidFill>
              <a:latin typeface="Helvetica" pitchFamily="2" charset="0"/>
            </a:endParaRPr>
          </a:p>
        </p:txBody>
      </p:sp>
      <p:pic>
        <p:nvPicPr>
          <p:cNvPr id="50" name="図 49">
            <a:extLst>
              <a:ext uri="{FF2B5EF4-FFF2-40B4-BE49-F238E27FC236}">
                <a16:creationId xmlns:a16="http://schemas.microsoft.com/office/drawing/2014/main" id="{B187ACC3-F90C-4BA7-BF3A-A0304B24015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8696" y="5087509"/>
            <a:ext cx="727737" cy="553998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B2784350-D9AD-460A-AFDB-8DC0499DCCFB}"/>
              </a:ext>
            </a:extLst>
          </p:cNvPr>
          <p:cNvCxnSpPr>
            <a:cxnSpLocks/>
            <a:stCxn id="52" idx="2"/>
          </p:cNvCxnSpPr>
          <p:nvPr/>
        </p:nvCxnSpPr>
        <p:spPr>
          <a:xfrm>
            <a:off x="10326764" y="4824638"/>
            <a:ext cx="817076" cy="429011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1D66840-FBBD-4E56-86CC-B83B536AD8F1}"/>
              </a:ext>
            </a:extLst>
          </p:cNvPr>
          <p:cNvSpPr/>
          <p:nvPr/>
        </p:nvSpPr>
        <p:spPr>
          <a:xfrm>
            <a:off x="10263703" y="4718389"/>
            <a:ext cx="126122" cy="1062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コンテンツ プレースホルダー 2">
            <a:extLst>
              <a:ext uri="{FF2B5EF4-FFF2-40B4-BE49-F238E27FC236}">
                <a16:creationId xmlns:a16="http://schemas.microsoft.com/office/drawing/2014/main" id="{4D890223-C836-47FB-9177-8F41693C0F3D}"/>
              </a:ext>
            </a:extLst>
          </p:cNvPr>
          <p:cNvSpPr txBox="1">
            <a:spLocks/>
          </p:cNvSpPr>
          <p:nvPr/>
        </p:nvSpPr>
        <p:spPr>
          <a:xfrm>
            <a:off x="2723247" y="3460623"/>
            <a:ext cx="8108870" cy="29057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anchor="ctr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>
                <a:latin typeface="Helvetica" pitchFamily="2" charset="0"/>
              </a:rPr>
              <a:t>Aiming for clean, mechanically stable, and cost-effective SRF cavity production.</a:t>
            </a:r>
            <a:endParaRPr lang="ja-JP" altLang="en-US" sz="1800" dirty="0">
              <a:latin typeface="Helvetica" pitchFamily="2" charset="0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CD30E86-6C68-1940-BBE1-E445D2F69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1827" y="6492876"/>
            <a:ext cx="30801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D8F30D-D541-424C-94AB-D99F080AE047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sp>
        <p:nvSpPr>
          <p:cNvPr id="56" name="右矢印 23">
            <a:extLst>
              <a:ext uri="{FF2B5EF4-FFF2-40B4-BE49-F238E27FC236}">
                <a16:creationId xmlns:a16="http://schemas.microsoft.com/office/drawing/2014/main" id="{0F98AC96-62B0-48BB-BEFE-344070A7EADE}"/>
              </a:ext>
            </a:extLst>
          </p:cNvPr>
          <p:cNvSpPr/>
          <p:nvPr/>
        </p:nvSpPr>
        <p:spPr>
          <a:xfrm>
            <a:off x="4164139" y="4907354"/>
            <a:ext cx="352834" cy="364504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633039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246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57" name="Flowchart: Direct Access Storage 5">
            <a:extLst>
              <a:ext uri="{FF2B5EF4-FFF2-40B4-BE49-F238E27FC236}">
                <a16:creationId xmlns:a16="http://schemas.microsoft.com/office/drawing/2014/main" id="{C268E2D8-7B30-45A3-AAD9-499799BE130D}"/>
              </a:ext>
            </a:extLst>
          </p:cNvPr>
          <p:cNvSpPr/>
          <p:nvPr/>
        </p:nvSpPr>
        <p:spPr>
          <a:xfrm>
            <a:off x="3006741" y="1971672"/>
            <a:ext cx="1016585" cy="515586"/>
          </a:xfrm>
          <a:prstGeom prst="flowChartMagneticDrum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0377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右矢印 32">
            <a:extLst>
              <a:ext uri="{FF2B5EF4-FFF2-40B4-BE49-F238E27FC236}">
                <a16:creationId xmlns:a16="http://schemas.microsoft.com/office/drawing/2014/main" id="{0BBB1BD5-34A7-44AF-B52F-C902A93138B5}"/>
              </a:ext>
            </a:extLst>
          </p:cNvPr>
          <p:cNvSpPr/>
          <p:nvPr/>
        </p:nvSpPr>
        <p:spPr>
          <a:xfrm>
            <a:off x="2509002" y="2057315"/>
            <a:ext cx="352834" cy="364504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633039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246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C4A8CB7-3F04-46C9-9778-0BF72AFBED40}"/>
              </a:ext>
            </a:extLst>
          </p:cNvPr>
          <p:cNvSpPr txBox="1"/>
          <p:nvPr/>
        </p:nvSpPr>
        <p:spPr>
          <a:xfrm>
            <a:off x="10655267" y="1866825"/>
            <a:ext cx="927133" cy="369332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FG Nb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56F68E78-293C-46D0-8BC1-523EB4985409}"/>
              </a:ext>
            </a:extLst>
          </p:cNvPr>
          <p:cNvSpPr txBox="1"/>
          <p:nvPr/>
        </p:nvSpPr>
        <p:spPr>
          <a:xfrm>
            <a:off x="11077224" y="4351671"/>
            <a:ext cx="851515" cy="369332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MG Nb</a:t>
            </a:r>
          </a:p>
        </p:txBody>
      </p:sp>
      <p:pic>
        <p:nvPicPr>
          <p:cNvPr id="4" name="図 3" descr="図形, 円&#10;&#10;自動的に生成された説明">
            <a:extLst>
              <a:ext uri="{FF2B5EF4-FFF2-40B4-BE49-F238E27FC236}">
                <a16:creationId xmlns:a16="http://schemas.microsoft.com/office/drawing/2014/main" id="{C6FEED35-2E79-74AF-86FE-468FBDC7DD2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60"/>
          <a:stretch/>
        </p:blipFill>
        <p:spPr>
          <a:xfrm>
            <a:off x="8717231" y="1141973"/>
            <a:ext cx="1747892" cy="1721223"/>
          </a:xfrm>
          <a:prstGeom prst="rect">
            <a:avLst/>
          </a:prstGeom>
        </p:spPr>
      </p:pic>
      <p:pic>
        <p:nvPicPr>
          <p:cNvPr id="6" name="Picture 4" descr="Nb-prod-process">
            <a:extLst>
              <a:ext uri="{FF2B5EF4-FFF2-40B4-BE49-F238E27FC236}">
                <a16:creationId xmlns:a16="http://schemas.microsoft.com/office/drawing/2014/main" id="{B40D32DC-7E90-C21A-356C-3E24A9F40D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78837" y="1588570"/>
            <a:ext cx="954593" cy="117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Nb-prod-process">
            <a:extLst>
              <a:ext uri="{FF2B5EF4-FFF2-40B4-BE49-F238E27FC236}">
                <a16:creationId xmlns:a16="http://schemas.microsoft.com/office/drawing/2014/main" id="{0424A27A-4876-CC30-867F-14224E6F44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53950" y="1816656"/>
            <a:ext cx="1130492" cy="672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右矢印 33">
            <a:extLst>
              <a:ext uri="{FF2B5EF4-FFF2-40B4-BE49-F238E27FC236}">
                <a16:creationId xmlns:a16="http://schemas.microsoft.com/office/drawing/2014/main" id="{476D0CB9-F8D8-ECCE-8A38-29DCBAD76B3F}"/>
              </a:ext>
            </a:extLst>
          </p:cNvPr>
          <p:cNvSpPr/>
          <p:nvPr/>
        </p:nvSpPr>
        <p:spPr>
          <a:xfrm>
            <a:off x="5991210" y="2032325"/>
            <a:ext cx="352834" cy="364504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633039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246">
              <a:solidFill>
                <a:prstClr val="black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2B0AD57-BF3F-52EA-A0EF-CFB2F82D3282}"/>
              </a:ext>
            </a:extLst>
          </p:cNvPr>
          <p:cNvSpPr txBox="1"/>
          <p:nvPr/>
        </p:nvSpPr>
        <p:spPr>
          <a:xfrm>
            <a:off x="6870713" y="2631194"/>
            <a:ext cx="91372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Rolling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41343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608"/>
    </mc:Choice>
    <mc:Fallback xmlns="">
      <p:transition spd="slow" advTm="47608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F10B5E-3462-2422-9EDA-FE321FD6D4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38374E-2F64-EF5E-718B-30EDAD847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1827" y="6492876"/>
            <a:ext cx="30801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F8205C-53F2-4FC3-AB38-4372D95CE470}" type="slidenum">
              <a:rPr kumimoji="1" lang="ja-JP" altLang="en-US" smtClean="0"/>
              <a:pPr/>
              <a:t>27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35125D2-69DD-5D4A-7AE8-11BCD8C300E5}"/>
              </a:ext>
            </a:extLst>
          </p:cNvPr>
          <p:cNvSpPr txBox="1"/>
          <p:nvPr/>
        </p:nvSpPr>
        <p:spPr>
          <a:xfrm>
            <a:off x="515922" y="1030972"/>
            <a:ext cx="2563009" cy="338554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Six 1-cell cavities produced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31CFD8B-62E1-24BD-B598-45914F4D43DD}"/>
              </a:ext>
            </a:extLst>
          </p:cNvPr>
          <p:cNvSpPr txBox="1"/>
          <p:nvPr/>
        </p:nvSpPr>
        <p:spPr>
          <a:xfrm>
            <a:off x="3633072" y="907896"/>
            <a:ext cx="3605539" cy="584775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9-cell cavity produced</a:t>
            </a:r>
          </a:p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Six 9-cell cavities are under production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A0D9B83-C702-8551-BA9C-83D4AE7CBC0F}"/>
              </a:ext>
            </a:extLst>
          </p:cNvPr>
          <p:cNvSpPr txBox="1"/>
          <p:nvPr/>
        </p:nvSpPr>
        <p:spPr>
          <a:xfrm>
            <a:off x="77641" y="6194861"/>
            <a:ext cx="2221377" cy="276999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Takayuki Saeki/Takeshi </a:t>
            </a:r>
            <a:r>
              <a:rPr kumimoji="1"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Dohmae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図 10" descr="ダイアグラム&#10;&#10;自動的に生成された説明">
            <a:extLst>
              <a:ext uri="{FF2B5EF4-FFF2-40B4-BE49-F238E27FC236}">
                <a16:creationId xmlns:a16="http://schemas.microsoft.com/office/drawing/2014/main" id="{A5DE8A00-1FEC-6847-CEE9-1BF389EEC6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29" y="1676515"/>
            <a:ext cx="3439397" cy="2836616"/>
          </a:xfrm>
          <a:prstGeom prst="rect">
            <a:avLst/>
          </a:prstGeom>
        </p:spPr>
      </p:pic>
      <p:pic>
        <p:nvPicPr>
          <p:cNvPr id="12" name="図 11" descr="ダイアグラム&#10;&#10;自動的に生成された説明">
            <a:extLst>
              <a:ext uri="{FF2B5EF4-FFF2-40B4-BE49-F238E27FC236}">
                <a16:creationId xmlns:a16="http://schemas.microsoft.com/office/drawing/2014/main" id="{2B5F4692-3574-31F1-F28D-E06BE5BD777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638" y="1672174"/>
            <a:ext cx="3504408" cy="2836616"/>
          </a:xfrm>
          <a:prstGeom prst="rect">
            <a:avLst/>
          </a:prstGeom>
        </p:spPr>
      </p:pic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403B67FD-5D27-98CE-B28D-E894ED26CD38}"/>
              </a:ext>
            </a:extLst>
          </p:cNvPr>
          <p:cNvSpPr/>
          <p:nvPr/>
        </p:nvSpPr>
        <p:spPr>
          <a:xfrm>
            <a:off x="7364260" y="800139"/>
            <a:ext cx="2660030" cy="400110"/>
          </a:xfrm>
          <a:prstGeom prst="wedgeRoundRectCallout">
            <a:avLst>
              <a:gd name="adj1" fmla="val -67115"/>
              <a:gd name="adj2" fmla="val 194474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world’s first MG cavity!</a:t>
            </a:r>
            <a:endParaRPr kumimoji="1" lang="ja-JP" altLang="en-US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図 13" descr="屋内, 流し, 小さい, 座る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4770600-9BC1-C822-1AFD-FAC0B77BE5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0224" y="3787026"/>
            <a:ext cx="2047451" cy="1535588"/>
          </a:xfrm>
          <a:prstGeom prst="rect">
            <a:avLst/>
          </a:prstGeom>
        </p:spPr>
      </p:pic>
      <p:pic>
        <p:nvPicPr>
          <p:cNvPr id="15" name="図 14" descr="屋内, 部屋, 小さい, 机 が含まれている画像&#10;&#10;自動的に生成された説明">
            <a:extLst>
              <a:ext uri="{FF2B5EF4-FFF2-40B4-BE49-F238E27FC236}">
                <a16:creationId xmlns:a16="http://schemas.microsoft.com/office/drawing/2014/main" id="{5244C2C2-AA6F-F609-053C-A9600691776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71600" y="1599570"/>
            <a:ext cx="2142755" cy="1934586"/>
          </a:xfrm>
          <a:prstGeom prst="rect">
            <a:avLst/>
          </a:prstGeom>
        </p:spPr>
      </p:pic>
      <p:pic>
        <p:nvPicPr>
          <p:cNvPr id="16" name="図 15" descr="屋内, トラック, キッチン, 男 が含まれている画像&#10;&#10;自動的に生成された説明">
            <a:extLst>
              <a:ext uri="{FF2B5EF4-FFF2-40B4-BE49-F238E27FC236}">
                <a16:creationId xmlns:a16="http://schemas.microsoft.com/office/drawing/2014/main" id="{1ED71DD8-DAF3-1D40-BAE9-FD3F221D9DD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0224" y="1599570"/>
            <a:ext cx="2047451" cy="1928271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51DA07A5-CE4B-AE44-BDF2-49F4B66BF95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5621" y="4600167"/>
            <a:ext cx="3290343" cy="1871693"/>
          </a:xfrm>
          <a:prstGeom prst="rect">
            <a:avLst/>
          </a:prstGeom>
        </p:spPr>
      </p:pic>
      <p:sp>
        <p:nvSpPr>
          <p:cNvPr id="18" name="吹き出し: 角を丸めた四角形 17">
            <a:extLst>
              <a:ext uri="{FF2B5EF4-FFF2-40B4-BE49-F238E27FC236}">
                <a16:creationId xmlns:a16="http://schemas.microsoft.com/office/drawing/2014/main" id="{93B79A44-CA63-3BE5-1ABE-760E8E5F986A}"/>
              </a:ext>
            </a:extLst>
          </p:cNvPr>
          <p:cNvSpPr/>
          <p:nvPr/>
        </p:nvSpPr>
        <p:spPr>
          <a:xfrm>
            <a:off x="1053389" y="4845808"/>
            <a:ext cx="2877398" cy="584775"/>
          </a:xfrm>
          <a:prstGeom prst="wedgeRoundRectCallout">
            <a:avLst>
              <a:gd name="adj1" fmla="val 57806"/>
              <a:gd name="adj2" fmla="val -13135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cavities are made by RI!</a:t>
            </a:r>
          </a:p>
          <a:p>
            <a:pPr algn="ctr"/>
            <a:r>
              <a:rPr kumimoji="1" lang="en-US" altLang="ja-JP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(for the first time at KEK)</a:t>
            </a:r>
            <a:endParaRPr kumimoji="1" lang="ja-JP" altLang="en-US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8574068-A2EA-C390-04C7-FCD79D1E9BB0}"/>
              </a:ext>
            </a:extLst>
          </p:cNvPr>
          <p:cNvSpPr txBox="1"/>
          <p:nvPr/>
        </p:nvSpPr>
        <p:spPr>
          <a:xfrm>
            <a:off x="9088279" y="5013062"/>
            <a:ext cx="2560316" cy="141577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Cavity Fabrication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EBW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EBW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polish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measurement device</a:t>
            </a:r>
            <a:endParaRPr kumimoji="1"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9B1198F6-8194-F3F3-AB69-2FDAEABA1835}"/>
              </a:ext>
            </a:extLst>
          </p:cNvPr>
          <p:cNvSpPr/>
          <p:nvPr/>
        </p:nvSpPr>
        <p:spPr>
          <a:xfrm>
            <a:off x="9404647" y="3643345"/>
            <a:ext cx="2334149" cy="400110"/>
          </a:xfrm>
          <a:prstGeom prst="wedgeRoundRectCallout">
            <a:avLst>
              <a:gd name="adj1" fmla="val -67115"/>
              <a:gd name="adj2" fmla="val 194474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cryopump replaced</a:t>
            </a:r>
            <a:endParaRPr kumimoji="1" lang="ja-JP" altLang="en-US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FE13F7B-B0AB-7359-AB86-1226CE2DBB8B}"/>
              </a:ext>
            </a:extLst>
          </p:cNvPr>
          <p:cNvSpPr txBox="1"/>
          <p:nvPr/>
        </p:nvSpPr>
        <p:spPr>
          <a:xfrm>
            <a:off x="8400234" y="1323705"/>
            <a:ext cx="2668808" cy="338554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Large/Small EBW machines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吹き出し: 角を丸めた四角形 21">
            <a:extLst>
              <a:ext uri="{FF2B5EF4-FFF2-40B4-BE49-F238E27FC236}">
                <a16:creationId xmlns:a16="http://schemas.microsoft.com/office/drawing/2014/main" id="{7C2B98B3-BFE9-7706-DDDD-96393697025C}"/>
              </a:ext>
            </a:extLst>
          </p:cNvPr>
          <p:cNvSpPr/>
          <p:nvPr/>
        </p:nvSpPr>
        <p:spPr>
          <a:xfrm>
            <a:off x="853813" y="5689180"/>
            <a:ext cx="2719347" cy="367420"/>
          </a:xfrm>
          <a:prstGeom prst="wedgeRoundRectCallout">
            <a:avLst>
              <a:gd name="adj1" fmla="val 68134"/>
              <a:gd name="adj2" fmla="val -33580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Categories related to HPGS</a:t>
            </a:r>
            <a:endParaRPr kumimoji="1" lang="ja-JP" altLang="en-US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7F71C2A0-1066-170C-D69A-393F502C54D0}"/>
              </a:ext>
            </a:extLst>
          </p:cNvPr>
          <p:cNvSpPr txBox="1">
            <a:spLocks/>
          </p:cNvSpPr>
          <p:nvPr/>
        </p:nvSpPr>
        <p:spPr>
          <a:xfrm>
            <a:off x="0" y="2"/>
            <a:ext cx="12192000" cy="792479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baseline="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j-cs"/>
              </a:defRPr>
            </a:lvl1pPr>
          </a:lstStyle>
          <a:p>
            <a:r>
              <a:rPr kumimoji="1" lang="en-US" altLang="ja-JP" sz="3200" dirty="0"/>
              <a:t>WPP-1 cavity fabrication by KEK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87112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100"/>
    </mc:Choice>
    <mc:Fallback xmlns="">
      <p:transition spd="slow" advTm="361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3EE097-6DFA-F7AD-AAC6-9DEB730F07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A308DA-4AFB-04BF-ADD4-F28B1C71A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1827" y="6492876"/>
            <a:ext cx="30801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F8205C-53F2-4FC3-AB38-4372D95CE470}" type="slidenum">
              <a:rPr kumimoji="1" lang="ja-JP" altLang="en-US" smtClean="0"/>
              <a:pPr/>
              <a:t>28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13AF33FF-7631-2F7E-BAE5-7F43D808BBCC}"/>
              </a:ext>
            </a:extLst>
          </p:cNvPr>
          <p:cNvGraphicFramePr>
            <a:graphicFrameLocks noGrp="1"/>
          </p:cNvGraphicFramePr>
          <p:nvPr/>
        </p:nvGraphicFramePr>
        <p:xfrm>
          <a:off x="2208628" y="1653276"/>
          <a:ext cx="9983372" cy="5105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5843">
                  <a:extLst>
                    <a:ext uri="{9D8B030D-6E8A-4147-A177-3AD203B41FA5}">
                      <a16:colId xmlns:a16="http://schemas.microsoft.com/office/drawing/2014/main" val="628707004"/>
                    </a:ext>
                  </a:extLst>
                </a:gridCol>
                <a:gridCol w="2495843">
                  <a:extLst>
                    <a:ext uri="{9D8B030D-6E8A-4147-A177-3AD203B41FA5}">
                      <a16:colId xmlns:a16="http://schemas.microsoft.com/office/drawing/2014/main" val="2562914992"/>
                    </a:ext>
                  </a:extLst>
                </a:gridCol>
                <a:gridCol w="2495843">
                  <a:extLst>
                    <a:ext uri="{9D8B030D-6E8A-4147-A177-3AD203B41FA5}">
                      <a16:colId xmlns:a16="http://schemas.microsoft.com/office/drawing/2014/main" val="1230231367"/>
                    </a:ext>
                  </a:extLst>
                </a:gridCol>
                <a:gridCol w="2495843">
                  <a:extLst>
                    <a:ext uri="{9D8B030D-6E8A-4147-A177-3AD203B41FA5}">
                      <a16:colId xmlns:a16="http://schemas.microsoft.com/office/drawing/2014/main" val="2213643428"/>
                    </a:ext>
                  </a:extLst>
                </a:gridCol>
              </a:tblGrid>
              <a:tr h="51054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8875573"/>
                  </a:ext>
                </a:extLst>
              </a:tr>
            </a:tbl>
          </a:graphicData>
        </a:graphic>
      </p:graphicFrame>
      <p:pic>
        <p:nvPicPr>
          <p:cNvPr id="7" name="コンテンツ プレースホルダー 9" descr="屋内, 建物, いっぱい, 満杯 が含まれている画像&#10;&#10;自動的に生成された説明">
            <a:extLst>
              <a:ext uri="{FF2B5EF4-FFF2-40B4-BE49-F238E27FC236}">
                <a16:creationId xmlns:a16="http://schemas.microsoft.com/office/drawing/2014/main" id="{3D3C98B0-065C-FD9A-0406-19698152BB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4964" y="2401989"/>
            <a:ext cx="2306480" cy="1729860"/>
          </a:xfrm>
          <a:prstGeom prst="rect">
            <a:avLst/>
          </a:prstGeom>
        </p:spPr>
      </p:pic>
      <p:pic>
        <p:nvPicPr>
          <p:cNvPr id="8" name="コンテンツ プレースホルダー 15">
            <a:extLst>
              <a:ext uri="{FF2B5EF4-FFF2-40B4-BE49-F238E27FC236}">
                <a16:creationId xmlns:a16="http://schemas.microsoft.com/office/drawing/2014/main" id="{92FAEB02-8051-B3D8-595E-244BF5B3D0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569" y="2401989"/>
            <a:ext cx="2306480" cy="1729860"/>
          </a:xfrm>
          <a:prstGeom prst="rect">
            <a:avLst/>
          </a:prstGeom>
        </p:spPr>
      </p:pic>
      <p:pic>
        <p:nvPicPr>
          <p:cNvPr id="9" name="コンテンツ プレースホルダー 9" descr="屋内, 座る, キッチン, 部屋 が含まれている画像&#10;&#10;自動的に生成された説明">
            <a:extLst>
              <a:ext uri="{FF2B5EF4-FFF2-40B4-BE49-F238E27FC236}">
                <a16:creationId xmlns:a16="http://schemas.microsoft.com/office/drawing/2014/main" id="{79A3890B-B5D2-C768-C259-43A8B545352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11251" y="2338029"/>
            <a:ext cx="1103226" cy="2238659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0AB7A2B-45D7-9CC9-0EC8-A96FA92A9EC0}"/>
              </a:ext>
            </a:extLst>
          </p:cNvPr>
          <p:cNvSpPr txBox="1"/>
          <p:nvPr/>
        </p:nvSpPr>
        <p:spPr>
          <a:xfrm>
            <a:off x="2054763" y="775662"/>
            <a:ext cx="9199920" cy="707886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results of past R&amp;D, we chose </a:t>
            </a:r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2-step baking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this project.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VT for six 1-cell cavities was successfully done, 9-cell cavities will start from next year.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E588EC9-B6A6-02B2-B288-5D43524B379A}"/>
              </a:ext>
            </a:extLst>
          </p:cNvPr>
          <p:cNvSpPr txBox="1"/>
          <p:nvPr/>
        </p:nvSpPr>
        <p:spPr>
          <a:xfrm>
            <a:off x="5434492" y="1799997"/>
            <a:ext cx="1087423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1D50A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EP</a:t>
            </a:r>
            <a:endParaRPr kumimoji="1" lang="ja-JP" altLang="en-US" b="1" dirty="0">
              <a:solidFill>
                <a:srgbClr val="1D50A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4F0610-1D18-E9BD-5EFC-A8FC89EECABF}"/>
              </a:ext>
            </a:extLst>
          </p:cNvPr>
          <p:cNvSpPr txBox="1"/>
          <p:nvPr/>
        </p:nvSpPr>
        <p:spPr>
          <a:xfrm>
            <a:off x="7835432" y="1799997"/>
            <a:ext cx="1254864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1D50A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Baking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C139DE4-DCFA-FB92-066F-9E1A1C1D7158}"/>
              </a:ext>
            </a:extLst>
          </p:cNvPr>
          <p:cNvSpPr txBox="1"/>
          <p:nvPr/>
        </p:nvSpPr>
        <p:spPr>
          <a:xfrm>
            <a:off x="2513611" y="1799997"/>
            <a:ext cx="1924396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1D50A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treatment</a:t>
            </a:r>
            <a:endParaRPr kumimoji="1" lang="ja-JP" altLang="en-US" b="1" dirty="0">
              <a:solidFill>
                <a:srgbClr val="1D50A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D4F3F61D-8152-0E92-9241-F141399E795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24" y="1781048"/>
            <a:ext cx="1999971" cy="4657529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47CA9C6B-0FC5-3099-AF2C-779EBB6BD6A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75890" y="4828298"/>
            <a:ext cx="2339886" cy="152636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85D40EB3-3DF1-7E2A-5293-3075F61AD9F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5665" y="4309291"/>
            <a:ext cx="2353384" cy="182516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12A52D7C-F5D0-25B4-54E9-4CDE90CBA1B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2229" y="4271620"/>
            <a:ext cx="2296663" cy="216695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066B4C78-33C2-10CD-E672-48C962BB78F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6047" y="4688100"/>
            <a:ext cx="2313634" cy="163274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9" name="Picture 8" descr="20080411Di-0121">
            <a:extLst>
              <a:ext uri="{FF2B5EF4-FFF2-40B4-BE49-F238E27FC236}">
                <a16:creationId xmlns:a16="http://schemas.microsoft.com/office/drawing/2014/main" id="{F40CF2FF-31BD-5549-A68F-F072A97B0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9897" y="2316050"/>
            <a:ext cx="1471871" cy="220834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902BA7E-5DAA-D506-F584-036B084B39DA}"/>
              </a:ext>
            </a:extLst>
          </p:cNvPr>
          <p:cNvSpPr txBox="1"/>
          <p:nvPr/>
        </p:nvSpPr>
        <p:spPr>
          <a:xfrm>
            <a:off x="10318400" y="1799997"/>
            <a:ext cx="1254864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1D50A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VT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E3E197E-47F4-AC74-B8B5-4484C87C4F63}"/>
              </a:ext>
            </a:extLst>
          </p:cNvPr>
          <p:cNvSpPr txBox="1"/>
          <p:nvPr/>
        </p:nvSpPr>
        <p:spPr>
          <a:xfrm>
            <a:off x="74164" y="6537220"/>
            <a:ext cx="2201501" cy="276999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Kensei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Umemori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/Ryo Katayama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吹き出し: 角を丸めた四角形 21">
            <a:extLst>
              <a:ext uri="{FF2B5EF4-FFF2-40B4-BE49-F238E27FC236}">
                <a16:creationId xmlns:a16="http://schemas.microsoft.com/office/drawing/2014/main" id="{22EB9EC3-FD2E-6DCC-6C81-81417035BBDE}"/>
              </a:ext>
            </a:extLst>
          </p:cNvPr>
          <p:cNvSpPr/>
          <p:nvPr/>
        </p:nvSpPr>
        <p:spPr>
          <a:xfrm>
            <a:off x="7966253" y="6432254"/>
            <a:ext cx="3728631" cy="378782"/>
          </a:xfrm>
          <a:prstGeom prst="wedgeRoundRectCallout">
            <a:avLst>
              <a:gd name="adj1" fmla="val 22439"/>
              <a:gd name="adj2" fmla="val -105056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cavities passed the spec. ±20%!</a:t>
            </a:r>
            <a:endParaRPr kumimoji="1" lang="ja-JP" altLang="en-US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0E1102F-5E72-6E3F-AA4A-94BF1FEB7E01}"/>
              </a:ext>
            </a:extLst>
          </p:cNvPr>
          <p:cNvSpPr txBox="1"/>
          <p:nvPr/>
        </p:nvSpPr>
        <p:spPr>
          <a:xfrm>
            <a:off x="392430" y="1186023"/>
            <a:ext cx="1367554" cy="338554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KEK’s recipe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タイトル 1">
            <a:extLst>
              <a:ext uri="{FF2B5EF4-FFF2-40B4-BE49-F238E27FC236}">
                <a16:creationId xmlns:a16="http://schemas.microsoft.com/office/drawing/2014/main" id="{C6AC11C5-21E3-9646-6344-10886339F32E}"/>
              </a:ext>
            </a:extLst>
          </p:cNvPr>
          <p:cNvSpPr txBox="1">
            <a:spLocks/>
          </p:cNvSpPr>
          <p:nvPr/>
        </p:nvSpPr>
        <p:spPr>
          <a:xfrm>
            <a:off x="0" y="3"/>
            <a:ext cx="12192000" cy="537156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baseline="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j-cs"/>
              </a:defRPr>
            </a:lvl1pPr>
          </a:lstStyle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altLang="ja-JP" sz="3200" dirty="0">
                <a:solidFill>
                  <a:prstClr val="black"/>
                </a:solidFill>
                <a:latin typeface="+mn-lt"/>
                <a:ea typeface="Arial Unicode MS" panose="020B0604020202020204" pitchFamily="50" charset="-128"/>
                <a:cs typeface="Times New Roman" panose="02020603050405020304" pitchFamily="18" charset="0"/>
              </a:rPr>
              <a:t>Surface</a:t>
            </a:r>
            <a:r>
              <a:rPr kumimoji="1" lang="en-US" altLang="ja-JP" sz="3200" dirty="0">
                <a:solidFill>
                  <a:prstClr val="black"/>
                </a:solidFill>
                <a:latin typeface="+mn-lt"/>
                <a:ea typeface="Arial Unicode MS" panose="020B0604020202020204" pitchFamily="50" charset="-128"/>
                <a:cs typeface="Times New Roman" panose="02020603050405020304" pitchFamily="18" charset="0"/>
              </a:rPr>
              <a:t> treatment </a:t>
            </a:r>
            <a:r>
              <a:rPr lang="en-US" altLang="ja-JP" sz="3200" dirty="0">
                <a:solidFill>
                  <a:prstClr val="black"/>
                </a:solidFill>
                <a:latin typeface="+mn-lt"/>
                <a:ea typeface="Arial Unicode MS" panose="020B0604020202020204" pitchFamily="50" charset="-128"/>
                <a:cs typeface="Times New Roman" panose="02020603050405020304" pitchFamily="18" charset="0"/>
              </a:rPr>
              <a:t>recipe at KEK</a:t>
            </a:r>
            <a:endParaRPr kumimoji="1" lang="en-US" altLang="ja-JP" sz="3200" dirty="0">
              <a:solidFill>
                <a:prstClr val="black"/>
              </a:solidFill>
              <a:latin typeface="+mn-lt"/>
              <a:ea typeface="Arial Unicode MS" panose="020B060402020202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50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579"/>
    </mc:Choice>
    <mc:Fallback xmlns="">
      <p:transition spd="slow" advTm="32579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B6FA28-7AEC-3F43-9C2D-3DB969CFEC6A}" type="slidenum">
              <a:rPr kumimoji="1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9050"/>
            <a:ext cx="12192000" cy="671513"/>
          </a:xfrm>
          <a:solidFill>
            <a:srgbClr val="92D050"/>
          </a:solidFill>
        </p:spPr>
        <p:txBody>
          <a:bodyPr anchor="ctr">
            <a:noAutofit/>
          </a:bodyPr>
          <a:lstStyle/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ILC</a:t>
            </a:r>
            <a:r>
              <a:rPr lang="en-US" altLang="ja-JP" dirty="0"/>
              <a:t> and the Accelerator Technology 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36" name="コンテンツ プレースホルダ 9">
            <a:extLst>
              <a:ext uri="{FF2B5EF4-FFF2-40B4-BE49-F238E27FC236}">
                <a16:creationId xmlns:a16="http://schemas.microsoft.com/office/drawing/2014/main" id="{0CD8DE56-45AE-BA4E-95B3-813DE432DD0D}"/>
              </a:ext>
            </a:extLst>
          </p:cNvPr>
          <p:cNvGraphicFramePr>
            <a:graphicFrameLocks/>
          </p:cNvGraphicFramePr>
          <p:nvPr/>
        </p:nvGraphicFramePr>
        <p:xfrm>
          <a:off x="7558907" y="2588673"/>
          <a:ext cx="4524602" cy="412311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2538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0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883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Parameters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Value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10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Beam Energy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Unicode MS" panose="020B0604020202020204" pitchFamily="50" charset="-128"/>
                        </a:rPr>
                        <a:t>125 + 125 </a:t>
                      </a: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GeV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10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Luminosity</a:t>
                      </a:r>
                    </a:p>
                  </a:txBody>
                  <a:tcPr marL="76200" marR="762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1.35 / 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2.7 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x 10</a:t>
                      </a:r>
                      <a:r>
                        <a:rPr kumimoji="1" lang="en-US" altLang="ja-JP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34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 cm</a:t>
                      </a:r>
                      <a:r>
                        <a:rPr kumimoji="1" lang="en-US" altLang="ja-JP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2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/s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anchor="ctr" horzOverflow="overflow"/>
                </a:tc>
                <a:extLst>
                  <a:ext uri="{0D108BD9-81ED-4DB2-BD59-A6C34878D82A}">
                    <a16:rowId xmlns:a16="http://schemas.microsoft.com/office/drawing/2014/main" val="1703952540"/>
                  </a:ext>
                </a:extLst>
              </a:tr>
              <a:tr h="28310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Beam rep. rate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5 Hz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10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Pulse duration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0.73 / </a:t>
                      </a: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Unicode MS" panose="020B0604020202020204" pitchFamily="50" charset="-128"/>
                        </a:rPr>
                        <a:t>0.961</a:t>
                      </a: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 </a:t>
                      </a:r>
                      <a:r>
                        <a:rPr kumimoji="1" lang="en-US" altLang="ja-JP" sz="16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ms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10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# bunch / pulse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1312 / 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2625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anchor="ctr" horzOverflow="overflow"/>
                </a:tc>
                <a:extLst>
                  <a:ext uri="{0D108BD9-81ED-4DB2-BD59-A6C34878D82A}">
                    <a16:rowId xmlns:a16="http://schemas.microsoft.com/office/drawing/2014/main" val="1742306540"/>
                  </a:ext>
                </a:extLst>
              </a:tr>
              <a:tr h="34441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Beam Current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5.8 / 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8.8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 mA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anchor="ctr" horzOverflow="overflow"/>
                </a:tc>
                <a:extLst>
                  <a:ext uri="{0D108BD9-81ED-4DB2-BD59-A6C34878D82A}">
                    <a16:rowId xmlns:a16="http://schemas.microsoft.com/office/drawing/2014/main" val="3807259616"/>
                  </a:ext>
                </a:extLst>
              </a:tr>
              <a:tr h="31366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Beam size (y) at FF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7.7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 nm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val="2434326791"/>
                  </a:ext>
                </a:extLst>
              </a:tr>
              <a:tr h="53263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SRF Field gradient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</a:rPr>
                        <a:t>&lt; 31.5 &gt; </a:t>
                      </a: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MV/m </a:t>
                      </a:r>
                      <a:r>
                        <a:rPr kumimoji="1" lang="en-US" altLang="ja-JP" sz="12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(+/-20%)</a:t>
                      </a:r>
                      <a:endParaRPr kumimoji="1" lang="en-US" altLang="ja-JP" sz="1600" u="none" strike="noStrike" cap="none" normalizeH="0" baseline="0" dirty="0">
                        <a:ln>
                          <a:noFill/>
                        </a:ln>
                        <a:effectLst/>
                        <a:latin typeface="Arial Unicode MS" panose="020B0604020202020204" pitchFamily="50" charset="-128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Q</a:t>
                      </a:r>
                      <a:r>
                        <a:rPr kumimoji="1" lang="en-US" altLang="ja-JP" sz="1400" u="none" strike="noStrike" cap="none" normalizeH="0" baseline="-25000" dirty="0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0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 = 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</a:rPr>
                        <a:t>1x10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</a:rPr>
                        <a:t>10</a:t>
                      </a:r>
                      <a:endParaRPr kumimoji="1" lang="ja-JP" alt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549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#SRF 9-cell cavities (CM)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50" charset="-128"/>
                        </a:rPr>
                        <a:t>~ 8,000 (~ 900)</a:t>
                      </a:r>
                      <a:endParaRPr kumimoji="1" lang="en-US" altLang="ja-JP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71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AC-plug Power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111 / 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138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Osaka" pitchFamily="-108" charset="-128"/>
                          <a:cs typeface="Osaka" pitchFamily="-108" charset="-128"/>
                        </a:rPr>
                        <a:t> MW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56" name="Picture 4" descr="SC_linac">
            <a:extLst>
              <a:ext uri="{FF2B5EF4-FFF2-40B4-BE49-F238E27FC236}">
                <a16:creationId xmlns:a16="http://schemas.microsoft.com/office/drawing/2014/main" id="{FEC0C7E5-9997-8047-9849-9FD4067B1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3049" y="1082103"/>
            <a:ext cx="4381500" cy="130045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218EC28-61DD-87D5-56FD-4742CC427CCA}"/>
              </a:ext>
            </a:extLst>
          </p:cNvPr>
          <p:cNvGrpSpPr/>
          <p:nvPr/>
        </p:nvGrpSpPr>
        <p:grpSpPr>
          <a:xfrm>
            <a:off x="232180" y="4095316"/>
            <a:ext cx="7184630" cy="2395112"/>
            <a:chOff x="285828" y="3818522"/>
            <a:chExt cx="7184630" cy="2395112"/>
          </a:xfrm>
        </p:grpSpPr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50BCEE06-E6A5-A14B-93C2-D0891F604025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828" y="3818522"/>
              <a:ext cx="7184630" cy="239511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accent5">
                  <a:lumMod val="20000"/>
                  <a:lumOff val="80000"/>
                </a:schemeClr>
              </a:solidFill>
              <a:miter lim="800000"/>
              <a:headEnd/>
              <a:tailEnd/>
            </a:ln>
          </p:spPr>
        </p:pic>
        <p:pic>
          <p:nvPicPr>
            <p:cNvPr id="24" name="Picture 53">
              <a:extLst>
                <a:ext uri="{FF2B5EF4-FFF2-40B4-BE49-F238E27FC236}">
                  <a16:creationId xmlns:a16="http://schemas.microsoft.com/office/drawing/2014/main" id="{3918E641-B232-4F41-9F96-795142DA56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5574" y="5548054"/>
              <a:ext cx="1726064" cy="222197"/>
            </a:xfrm>
            <a:prstGeom prst="rect">
              <a:avLst/>
            </a:prstGeom>
            <a:noFill/>
            <a:ln w="9525">
              <a:solidFill>
                <a:schemeClr val="accent5">
                  <a:lumMod val="20000"/>
                  <a:lumOff val="8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0FFEE05D-ACE3-124B-9C0F-AD26DE09CB5B}"/>
                </a:ext>
              </a:extLst>
            </p:cNvPr>
            <p:cNvSpPr txBox="1"/>
            <p:nvPr/>
          </p:nvSpPr>
          <p:spPr>
            <a:xfrm>
              <a:off x="4012560" y="4807384"/>
              <a:ext cx="1088621" cy="369332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Unicode MS" panose="020B0604020202020204" pitchFamily="50" charset="-128"/>
                  <a:ea typeface="ＭＳ Ｐゴシック" panose="020B0600070205080204" pitchFamily="34" charset="-128"/>
                </a:rPr>
                <a:t>SRF</a:t>
              </a:r>
              <a:endParaRPr kumimoji="1" lang="ja-JP" alt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anose="020B0604020202020204" pitchFamily="50" charset="-128"/>
                <a:ea typeface="ＭＳ Ｐゴシック" panose="020B0600070205080204" pitchFamily="34" charset="-128"/>
              </a:endParaRPr>
            </a:p>
          </p:txBody>
        </p:sp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02A09078-4976-5A40-A52E-0D124579F5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59104" y="5224395"/>
              <a:ext cx="218691" cy="323659"/>
            </a:xfrm>
            <a:prstGeom prst="straightConnector1">
              <a:avLst/>
            </a:prstGeom>
            <a:ln>
              <a:solidFill>
                <a:schemeClr val="accent5">
                  <a:lumMod val="20000"/>
                  <a:lumOff val="80000"/>
                </a:schemeClr>
              </a:solidFill>
              <a:prstDash val="dash"/>
              <a:headEnd type="oval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2A35BB4E-F733-45FB-5836-88745D6A8E27}"/>
                </a:ext>
              </a:extLst>
            </p:cNvPr>
            <p:cNvSpPr txBox="1"/>
            <p:nvPr/>
          </p:nvSpPr>
          <p:spPr>
            <a:xfrm>
              <a:off x="4476163" y="4129161"/>
              <a:ext cx="1956127" cy="369332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b="1" dirty="0">
                  <a:solidFill>
                    <a:prstClr val="white"/>
                  </a:solidFill>
                  <a:latin typeface="Arial Unicode MS" panose="020B0604020202020204" pitchFamily="50" charset="-128"/>
                  <a:ea typeface="ＭＳ Ｐゴシック" panose="020B0600070205080204" pitchFamily="34" charset="-128"/>
                </a:rPr>
                <a:t>Nano-Beam</a:t>
              </a:r>
              <a:endParaRPr kumimoji="1" lang="ja-JP" altLang="en-US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anose="020B0604020202020204" pitchFamily="50" charset="-128"/>
                <a:ea typeface="ＭＳ Ｐゴシック" panose="020B0600070205080204" pitchFamily="34" charset="-128"/>
              </a:endParaRPr>
            </a:p>
          </p:txBody>
        </p:sp>
        <p:cxnSp>
          <p:nvCxnSpPr>
            <p:cNvPr id="10" name="直線矢印コネクタ 9">
              <a:extLst>
                <a:ext uri="{FF2B5EF4-FFF2-40B4-BE49-F238E27FC236}">
                  <a16:creationId xmlns:a16="http://schemas.microsoft.com/office/drawing/2014/main" id="{821C762F-DE04-2992-850B-287B147349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7624" y="4577994"/>
              <a:ext cx="3734137" cy="309326"/>
            </a:xfrm>
            <a:prstGeom prst="straightConnector1">
              <a:avLst/>
            </a:prstGeom>
            <a:ln>
              <a:solidFill>
                <a:schemeClr val="accent5">
                  <a:lumMod val="20000"/>
                  <a:lumOff val="80000"/>
                </a:schemeClr>
              </a:solidFill>
              <a:prstDash val="dash"/>
              <a:headEnd type="oval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6C945F4C-5670-935F-F151-88DBB0BAF0B9}"/>
                </a:ext>
              </a:extLst>
            </p:cNvPr>
            <p:cNvCxnSpPr>
              <a:cxnSpLocks/>
            </p:cNvCxnSpPr>
            <p:nvPr/>
          </p:nvCxnSpPr>
          <p:spPr>
            <a:xfrm>
              <a:off x="5101762" y="4577994"/>
              <a:ext cx="836719" cy="528463"/>
            </a:xfrm>
            <a:prstGeom prst="straightConnector1">
              <a:avLst/>
            </a:prstGeom>
            <a:ln>
              <a:solidFill>
                <a:schemeClr val="accent5">
                  <a:lumMod val="20000"/>
                  <a:lumOff val="80000"/>
                </a:schemeClr>
              </a:solidFill>
              <a:prstDash val="dash"/>
              <a:headEnd type="diamond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角丸四角形 7">
              <a:extLst>
                <a:ext uri="{FF2B5EF4-FFF2-40B4-BE49-F238E27FC236}">
                  <a16:creationId xmlns:a16="http://schemas.microsoft.com/office/drawing/2014/main" id="{1C00FD06-AACA-9BFA-2D8F-97FC5D30FE6B}"/>
                </a:ext>
              </a:extLst>
            </p:cNvPr>
            <p:cNvSpPr/>
            <p:nvPr/>
          </p:nvSpPr>
          <p:spPr>
            <a:xfrm>
              <a:off x="3213894" y="4086225"/>
              <a:ext cx="691356" cy="285750"/>
            </a:xfrm>
            <a:prstGeom prst="roundRect">
              <a:avLst/>
            </a:prstGeom>
            <a:noFill/>
            <a:ln w="28575">
              <a:solidFill>
                <a:srgbClr val="00B0F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Arial Unicode MS" panose="020B0604020202020204" pitchFamily="50" charset="-128"/>
              </a:endParaRPr>
            </a:p>
          </p:txBody>
        </p:sp>
        <p:sp>
          <p:nvSpPr>
            <p:cNvPr id="12" name="角丸四角形 11">
              <a:extLst>
                <a:ext uri="{FF2B5EF4-FFF2-40B4-BE49-F238E27FC236}">
                  <a16:creationId xmlns:a16="http://schemas.microsoft.com/office/drawing/2014/main" id="{5F4AF69E-4258-C84D-0D2B-25962E1B41C6}"/>
                </a:ext>
              </a:extLst>
            </p:cNvPr>
            <p:cNvSpPr/>
            <p:nvPr/>
          </p:nvSpPr>
          <p:spPr>
            <a:xfrm>
              <a:off x="6848475" y="4948180"/>
              <a:ext cx="505800" cy="285750"/>
            </a:xfrm>
            <a:prstGeom prst="roundRect">
              <a:avLst/>
            </a:prstGeom>
            <a:noFill/>
            <a:ln w="28575">
              <a:solidFill>
                <a:srgbClr val="00B0F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Arial Unicode MS" panose="020B0604020202020204" pitchFamily="50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55A1242-98FF-F148-1CE3-DA3C2A04F08A}"/>
              </a:ext>
            </a:extLst>
          </p:cNvPr>
          <p:cNvGrpSpPr/>
          <p:nvPr/>
        </p:nvGrpSpPr>
        <p:grpSpPr>
          <a:xfrm>
            <a:off x="362410" y="477365"/>
            <a:ext cx="7017448" cy="2685711"/>
            <a:chOff x="369419" y="1086882"/>
            <a:chExt cx="7017448" cy="2685711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1440E35-2F7F-564E-9403-66A402D03473}"/>
                </a:ext>
              </a:extLst>
            </p:cNvPr>
            <p:cNvGrpSpPr/>
            <p:nvPr/>
          </p:nvGrpSpPr>
          <p:grpSpPr>
            <a:xfrm>
              <a:off x="369419" y="1086882"/>
              <a:ext cx="7017448" cy="2483163"/>
              <a:chOff x="609599" y="1131423"/>
              <a:chExt cx="6496952" cy="2245576"/>
            </a:xfrm>
          </p:grpSpPr>
          <p:pic>
            <p:nvPicPr>
              <p:cNvPr id="39" name="図 38">
                <a:extLst>
                  <a:ext uri="{FF2B5EF4-FFF2-40B4-BE49-F238E27FC236}">
                    <a16:creationId xmlns:a16="http://schemas.microsoft.com/office/drawing/2014/main" id="{41822A83-2447-5F4B-A8FB-089339F2F45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085648" y="1581256"/>
                <a:ext cx="6020903" cy="1573959"/>
              </a:xfrm>
              <a:prstGeom prst="rect">
                <a:avLst/>
              </a:prstGeom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</p:pic>
          <p:sp>
            <p:nvSpPr>
              <p:cNvPr id="40" name="TextBox 9">
                <a:extLst>
                  <a:ext uri="{FF2B5EF4-FFF2-40B4-BE49-F238E27FC236}">
                    <a16:creationId xmlns:a16="http://schemas.microsoft.com/office/drawing/2014/main" id="{57DF25AE-7765-8847-8238-3FD71278B7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29228" y="2298222"/>
                <a:ext cx="1013866" cy="307766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 wrap="square" lIns="91431" tIns="45715" rIns="91431" bIns="45715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l" defTabSz="45701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+mn-cs"/>
                  </a:rPr>
                  <a:t>e- Source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41" name="TextBox 32">
                <a:extLst>
                  <a:ext uri="{FF2B5EF4-FFF2-40B4-BE49-F238E27FC236}">
                    <a16:creationId xmlns:a16="http://schemas.microsoft.com/office/drawing/2014/main" id="{6A146997-98D4-2443-9E7F-ED43F24529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74642" y="2868522"/>
                <a:ext cx="1414617" cy="196777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 wrap="square" lIns="91431" tIns="45715" rIns="91431" bIns="45715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l" defTabSz="45701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+mn-cs"/>
                  </a:rPr>
                  <a:t>e+ Main </a:t>
                </a:r>
                <a:r>
                  <a:rPr kumimoji="0" 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+mn-cs"/>
                  </a:rPr>
                  <a:t>Liinac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42" name="TextBox 15">
                <a:extLst>
                  <a:ext uri="{FF2B5EF4-FFF2-40B4-BE49-F238E27FC236}">
                    <a16:creationId xmlns:a16="http://schemas.microsoft.com/office/drawing/2014/main" id="{37A3F63C-B61D-E649-996F-CA448E0B7C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85677" y="1731450"/>
                <a:ext cx="1057308" cy="241412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 wrap="square" lIns="91431" tIns="45715" rIns="91431" bIns="45715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l" defTabSz="45701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+mn-cs"/>
                  </a:rPr>
                  <a:t>e+ Source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45" name="TextBox 25">
                <a:extLst>
                  <a:ext uri="{FF2B5EF4-FFF2-40B4-BE49-F238E27FC236}">
                    <a16:creationId xmlns:a16="http://schemas.microsoft.com/office/drawing/2014/main" id="{0A9DD50B-614E-7B42-85D2-BF9B5CA27C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25142" y="2224171"/>
                <a:ext cx="1489494" cy="196777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 wrap="square" lIns="91431" tIns="45715" rIns="91431" bIns="45715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l" defTabSz="45701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+mn-cs"/>
                  </a:rPr>
                  <a:t>e- Main </a:t>
                </a:r>
                <a:r>
                  <a:rPr kumimoji="0" 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+mn-cs"/>
                  </a:rPr>
                  <a:t>Linac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A43A9910-3FAD-6149-B5A9-92FC14F58E23}"/>
                  </a:ext>
                </a:extLst>
              </p:cNvPr>
              <p:cNvSpPr txBox="1"/>
              <p:nvPr/>
            </p:nvSpPr>
            <p:spPr>
              <a:xfrm>
                <a:off x="4305476" y="2987576"/>
                <a:ext cx="880371" cy="278329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Unicode MS" panose="020B0604020202020204" pitchFamily="50" charset="-128"/>
                    <a:ea typeface="ＭＳ Ｐゴシック" panose="020B0600070205080204" pitchFamily="34" charset="-128"/>
                    <a:cs typeface="+mn-cs"/>
                  </a:rPr>
                  <a:t>Detectors</a:t>
                </a:r>
                <a:endPara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50" charset="-128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47" name="TextBox 6">
                <a:extLst>
                  <a:ext uri="{FF2B5EF4-FFF2-40B4-BE49-F238E27FC236}">
                    <a16:creationId xmlns:a16="http://schemas.microsoft.com/office/drawing/2014/main" id="{442BB3C9-C0CF-C54E-BD86-03871E45F04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31180" y="1382851"/>
                <a:ext cx="946448" cy="196777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 wrap="none" lIns="91431" tIns="45715" rIns="91431" bIns="45715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l" defTabSz="45701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+mn-cs"/>
                  </a:rPr>
                  <a:t>Damping Ring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54" name="TextBox 32">
                <a:extLst>
                  <a:ext uri="{FF2B5EF4-FFF2-40B4-BE49-F238E27FC236}">
                    <a16:creationId xmlns:a16="http://schemas.microsoft.com/office/drawing/2014/main" id="{98911CFB-3E20-B141-B406-D5E5A981357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61746" y="2735346"/>
                <a:ext cx="1642707" cy="307766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txBody>
              <a:bodyPr wrap="square" lIns="91431" tIns="45715" rIns="91431" bIns="45715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ctr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l" defTabSz="45701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+mn-cs"/>
                  </a:rPr>
                  <a:t>Interaction point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1E103EFE-C391-7C46-AFB7-0BABFDAB4300}"/>
                  </a:ext>
                </a:extLst>
              </p:cNvPr>
              <p:cNvSpPr/>
              <p:nvPr/>
            </p:nvSpPr>
            <p:spPr>
              <a:xfrm>
                <a:off x="609599" y="1131423"/>
                <a:ext cx="6496951" cy="2245576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Unicode MS" panose="020B0604020202020204" pitchFamily="50" charset="-128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20" name="右矢印 19">
              <a:extLst>
                <a:ext uri="{FF2B5EF4-FFF2-40B4-BE49-F238E27FC236}">
                  <a16:creationId xmlns:a16="http://schemas.microsoft.com/office/drawing/2014/main" id="{C4FDC2AF-E0F2-D1CB-F1AF-2DF33AFAEC2A}"/>
                </a:ext>
              </a:extLst>
            </p:cNvPr>
            <p:cNvSpPr/>
            <p:nvPr/>
          </p:nvSpPr>
          <p:spPr>
            <a:xfrm>
              <a:off x="2085164" y="3521226"/>
              <a:ext cx="2052093" cy="142766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Arial Unicode MS" panose="020B0604020202020204" pitchFamily="50" charset="-128"/>
              </a:endParaRPr>
            </a:p>
          </p:txBody>
        </p:sp>
        <p:sp>
          <p:nvSpPr>
            <p:cNvPr id="21" name="右矢印 20">
              <a:extLst>
                <a:ext uri="{FF2B5EF4-FFF2-40B4-BE49-F238E27FC236}">
                  <a16:creationId xmlns:a16="http://schemas.microsoft.com/office/drawing/2014/main" id="{85CAB66E-A5C3-7197-001C-65C76E823827}"/>
                </a:ext>
              </a:extLst>
            </p:cNvPr>
            <p:cNvSpPr/>
            <p:nvPr/>
          </p:nvSpPr>
          <p:spPr>
            <a:xfrm flipH="1">
              <a:off x="4261673" y="3534172"/>
              <a:ext cx="1920600" cy="142766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Arial Unicode MS" panose="020B0604020202020204" pitchFamily="50" charset="-128"/>
              </a:endParaRPr>
            </a:p>
          </p:txBody>
        </p:sp>
        <p:sp>
          <p:nvSpPr>
            <p:cNvPr id="26" name="太陽 25">
              <a:extLst>
                <a:ext uri="{FF2B5EF4-FFF2-40B4-BE49-F238E27FC236}">
                  <a16:creationId xmlns:a16="http://schemas.microsoft.com/office/drawing/2014/main" id="{151EECA9-D943-5133-03F5-9983F3AED157}"/>
                </a:ext>
              </a:extLst>
            </p:cNvPr>
            <p:cNvSpPr/>
            <p:nvPr/>
          </p:nvSpPr>
          <p:spPr>
            <a:xfrm>
              <a:off x="4089664" y="3479325"/>
              <a:ext cx="219430" cy="217205"/>
            </a:xfrm>
            <a:prstGeom prst="sun">
              <a:avLst/>
            </a:prstGeom>
            <a:solidFill>
              <a:srgbClr val="FFFF0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Arial Unicode MS" panose="020B060402020202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B159BA58-F6B3-B6E8-46A8-30AD532F9143}"/>
                </a:ext>
              </a:extLst>
            </p:cNvPr>
            <p:cNvSpPr txBox="1"/>
            <p:nvPr/>
          </p:nvSpPr>
          <p:spPr>
            <a:xfrm>
              <a:off x="6269326" y="3403261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0070C0"/>
                  </a:solidFill>
                  <a:latin typeface="Arial Unicode MS" panose="020B0604020202020204" pitchFamily="50" charset="-128"/>
                </a:rPr>
                <a:t>e</a:t>
              </a:r>
              <a:r>
                <a:rPr kumimoji="1" lang="en-US" altLang="ja-JP" dirty="0">
                  <a:solidFill>
                    <a:srgbClr val="0070C0"/>
                  </a:solidFill>
                  <a:latin typeface="Arial Unicode MS" panose="020B0604020202020204" pitchFamily="50" charset="-128"/>
                </a:rPr>
                <a:t>-</a:t>
              </a:r>
              <a:endParaRPr kumimoji="1" lang="ja-JP" altLang="en-US" dirty="0">
                <a:solidFill>
                  <a:srgbClr val="0070C0"/>
                </a:solidFill>
                <a:latin typeface="Arial Unicode MS" panose="020B0604020202020204" pitchFamily="50" charset="-128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BE393A28-CFB9-3EC0-216C-53FB4B23529E}"/>
                </a:ext>
              </a:extLst>
            </p:cNvPr>
            <p:cNvSpPr txBox="1"/>
            <p:nvPr/>
          </p:nvSpPr>
          <p:spPr>
            <a:xfrm>
              <a:off x="1487967" y="3394914"/>
              <a:ext cx="447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  <a:latin typeface="Arial Unicode MS" panose="020B0604020202020204" pitchFamily="50" charset="-128"/>
                </a:rPr>
                <a:t>e+</a:t>
              </a:r>
              <a:endParaRPr kumimoji="1" lang="ja-JP" altLang="en-US" dirty="0">
                <a:solidFill>
                  <a:srgbClr val="FF0000"/>
                </a:solidFill>
                <a:latin typeface="Arial Unicode MS" panose="020B0604020202020204" pitchFamily="50" charset="-128"/>
              </a:endParaRPr>
            </a:p>
          </p:txBody>
        </p:sp>
        <p:pic>
          <p:nvPicPr>
            <p:cNvPr id="16" name="Picture 8" descr="ILDhall2s">
              <a:extLst>
                <a:ext uri="{FF2B5EF4-FFF2-40B4-BE49-F238E27FC236}">
                  <a16:creationId xmlns:a16="http://schemas.microsoft.com/office/drawing/2014/main" id="{803B1522-C5E7-08CC-C0F6-35007E4BC0E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574281" y="2707037"/>
              <a:ext cx="728400" cy="514991"/>
            </a:xfrm>
            <a:prstGeom prst="rect">
              <a:avLst/>
            </a:prstGeom>
            <a:noFill/>
            <a:ln w="12700" cmpd="sng">
              <a:solidFill>
                <a:srgbClr val="3366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BD32C5CC-D650-A2F4-AFC0-D51CF7832764}"/>
                </a:ext>
              </a:extLst>
            </p:cNvPr>
            <p:cNvCxnSpPr>
              <a:cxnSpLocks/>
            </p:cNvCxnSpPr>
            <p:nvPr/>
          </p:nvCxnSpPr>
          <p:spPr>
            <a:xfrm>
              <a:off x="4511638" y="2547295"/>
              <a:ext cx="1008483" cy="229524"/>
            </a:xfrm>
            <a:prstGeom prst="line">
              <a:avLst/>
            </a:prstGeom>
            <a:ln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スライド番号プレースホルダー 2">
            <a:extLst>
              <a:ext uri="{FF2B5EF4-FFF2-40B4-BE49-F238E27FC236}">
                <a16:creationId xmlns:a16="http://schemas.microsoft.com/office/drawing/2014/main" id="{AB29AA5B-08A5-1ABA-CC14-E701F017B0E0}"/>
              </a:ext>
            </a:extLst>
          </p:cNvPr>
          <p:cNvSpPr txBox="1">
            <a:spLocks/>
          </p:cNvSpPr>
          <p:nvPr/>
        </p:nvSpPr>
        <p:spPr>
          <a:xfrm>
            <a:off x="9145433" y="6473825"/>
            <a:ext cx="30801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Arial Unicode MS" panose="020B0604020202020204" pitchFamily="50" charset="-128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95AA006-EAA0-5B98-FBEE-C37DF3897E68}"/>
              </a:ext>
            </a:extLst>
          </p:cNvPr>
          <p:cNvSpPr txBox="1"/>
          <p:nvPr/>
        </p:nvSpPr>
        <p:spPr>
          <a:xfrm>
            <a:off x="3131711" y="4326453"/>
            <a:ext cx="1170374" cy="369332"/>
          </a:xfrm>
          <a:prstGeom prst="rect">
            <a:avLst/>
          </a:prstGeom>
          <a:solidFill>
            <a:srgbClr val="3366FF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>
                <a:solidFill>
                  <a:prstClr val="white"/>
                </a:solidFill>
                <a:latin typeface="Arial Unicode MS" panose="020B0604020202020204" pitchFamily="50" charset="-128"/>
                <a:ea typeface="ＭＳ Ｐゴシック" panose="020B0600070205080204" pitchFamily="34" charset="-128"/>
              </a:rPr>
              <a:t>Sources</a:t>
            </a:r>
            <a:endParaRPr kumimoji="1" lang="ja-JP" altLang="en-US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Unicode MS" panose="020B0604020202020204" pitchFamily="50" charset="-128"/>
              <a:ea typeface="ＭＳ Ｐゴシック" panose="020B0600070205080204" pitchFamily="34" charset="-128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2C46D578-2A1E-5489-2354-4FEE1C24468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0629" y="3214271"/>
            <a:ext cx="3309787" cy="85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78667"/>
    </mc:Choice>
    <mc:Fallback xmlns="">
      <p:transition advTm="7866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B940A5-C235-5075-B497-00BA62DCA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9F90148-8D14-2288-7066-019791866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LCWS2025 (Shin MICHIZONO)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107BA46-8D1C-72DB-31A0-FB8966342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EED6C40-BE52-612A-FCD2-3B7208984A8A}"/>
              </a:ext>
            </a:extLst>
          </p:cNvPr>
          <p:cNvSpPr txBox="1"/>
          <p:nvPr/>
        </p:nvSpPr>
        <p:spPr>
          <a:xfrm>
            <a:off x="2726870" y="1905506"/>
            <a:ext cx="5801713" cy="3785652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Overview of linear collider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ILC technology Network (ITN)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ILC Accelerator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R&amp;D of ILC Technology Network (ITN)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SRF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Sources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Nanobeam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Worldwide ITN status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Others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24182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116"/>
    </mc:Choice>
    <mc:Fallback xmlns="">
      <p:transition advTm="411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3EA25790-9094-338D-2CF3-1F4638CD7453}"/>
              </a:ext>
            </a:extLst>
          </p:cNvPr>
          <p:cNvGrpSpPr>
            <a:grpSpLocks/>
          </p:cNvGrpSpPr>
          <p:nvPr/>
        </p:nvGrpSpPr>
        <p:grpSpPr>
          <a:xfrm>
            <a:off x="117881" y="1745362"/>
            <a:ext cx="6700481" cy="1739021"/>
            <a:chOff x="14457" y="1021034"/>
            <a:chExt cx="8455713" cy="2465449"/>
          </a:xfrm>
        </p:grpSpPr>
        <p:pic>
          <p:nvPicPr>
            <p:cNvPr id="79" name="図 78">
              <a:extLst>
                <a:ext uri="{FF2B5EF4-FFF2-40B4-BE49-F238E27FC236}">
                  <a16:creationId xmlns:a16="http://schemas.microsoft.com/office/drawing/2014/main" id="{3FF958EF-8FF5-68C0-4927-6CEB9F0C4B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5050"/>
            <a:stretch/>
          </p:blipFill>
          <p:spPr>
            <a:xfrm>
              <a:off x="14457" y="1098087"/>
              <a:ext cx="8427476" cy="2388396"/>
            </a:xfrm>
            <a:prstGeom prst="rect">
              <a:avLst/>
            </a:prstGeom>
          </p:spPr>
        </p:pic>
        <p:sp>
          <p:nvSpPr>
            <p:cNvPr id="80" name="TextBox 9">
              <a:extLst>
                <a:ext uri="{FF2B5EF4-FFF2-40B4-BE49-F238E27FC236}">
                  <a16:creationId xmlns:a16="http://schemas.microsoft.com/office/drawing/2014/main" id="{D1760EF0-A6D1-4EBF-A158-E5E890291D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3200" y="2168939"/>
              <a:ext cx="1115718" cy="339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016"/>
              <a:r>
                <a:rPr lang="en-US" sz="1200" dirty="0">
                  <a:solidFill>
                    <a:prstClr val="black"/>
                  </a:solidFill>
                  <a:ea typeface="Calibri" panose="020F0502020204030204" pitchFamily="34" charset="0"/>
                </a:rPr>
                <a:t>e- Source</a:t>
              </a:r>
              <a:endParaRPr lang="en-GB" sz="1200" dirty="0">
                <a:solidFill>
                  <a:prstClr val="black"/>
                </a:solidFill>
                <a:ea typeface="Calibri" panose="020F0502020204030204" pitchFamily="34" charset="0"/>
              </a:endParaRPr>
            </a:p>
          </p:txBody>
        </p:sp>
        <p:sp>
          <p:nvSpPr>
            <p:cNvPr id="81" name="TextBox 32">
              <a:extLst>
                <a:ext uri="{FF2B5EF4-FFF2-40B4-BE49-F238E27FC236}">
                  <a16:creationId xmlns:a16="http://schemas.microsoft.com/office/drawing/2014/main" id="{F41C6B77-2D6D-277E-912E-816DA4EA07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7719" y="2864860"/>
              <a:ext cx="1976335" cy="339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016"/>
              <a:r>
                <a:rPr lang="en-US" sz="1200" dirty="0">
                  <a:solidFill>
                    <a:srgbClr val="000000"/>
                  </a:solidFill>
                  <a:ea typeface="Calibri" panose="020F0502020204030204" pitchFamily="34" charset="0"/>
                </a:rPr>
                <a:t>e+ Main </a:t>
              </a:r>
              <a:r>
                <a:rPr lang="en-US" sz="1200" dirty="0" err="1">
                  <a:solidFill>
                    <a:srgbClr val="000000"/>
                  </a:solidFill>
                  <a:ea typeface="Calibri" panose="020F0502020204030204" pitchFamily="34" charset="0"/>
                </a:rPr>
                <a:t>Liinac</a:t>
              </a:r>
              <a:endParaRPr lang="en-GB" sz="1200" dirty="0">
                <a:solidFill>
                  <a:srgbClr val="000000"/>
                </a:solidFill>
                <a:ea typeface="Calibri" panose="020F0502020204030204" pitchFamily="34" charset="0"/>
              </a:endParaRPr>
            </a:p>
          </p:txBody>
        </p:sp>
        <p:sp>
          <p:nvSpPr>
            <p:cNvPr id="82" name="TextBox 15">
              <a:extLst>
                <a:ext uri="{FF2B5EF4-FFF2-40B4-BE49-F238E27FC236}">
                  <a16:creationId xmlns:a16="http://schemas.microsoft.com/office/drawing/2014/main" id="{E966E6ED-D241-CEF5-7990-A526BFC23F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59667" y="1596231"/>
              <a:ext cx="1031908" cy="339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016"/>
              <a:r>
                <a:rPr lang="en-US" sz="1200" dirty="0">
                  <a:solidFill>
                    <a:prstClr val="black"/>
                  </a:solidFill>
                  <a:ea typeface="Calibri" panose="020F0502020204030204" pitchFamily="34" charset="0"/>
                </a:rPr>
                <a:t>e+ Source</a:t>
              </a:r>
              <a:endParaRPr lang="en-GB" sz="1200" dirty="0">
                <a:solidFill>
                  <a:prstClr val="black"/>
                </a:solidFill>
                <a:ea typeface="Calibri" panose="020F0502020204030204" pitchFamily="34" charset="0"/>
              </a:endParaRPr>
            </a:p>
          </p:txBody>
        </p:sp>
        <p:sp>
          <p:nvSpPr>
            <p:cNvPr id="83" name="TextBox 25">
              <a:extLst>
                <a:ext uri="{FF2B5EF4-FFF2-40B4-BE49-F238E27FC236}">
                  <a16:creationId xmlns:a16="http://schemas.microsoft.com/office/drawing/2014/main" id="{1DFED751-CF78-0B0D-2371-8FD740BD98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89225" y="2039647"/>
              <a:ext cx="2080945" cy="339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016"/>
              <a:r>
                <a:rPr lang="en-US" sz="1200" dirty="0">
                  <a:solidFill>
                    <a:prstClr val="black"/>
                  </a:solidFill>
                  <a:ea typeface="Calibri" panose="020F0502020204030204" pitchFamily="34" charset="0"/>
                </a:rPr>
                <a:t>e- Main </a:t>
              </a:r>
              <a:r>
                <a:rPr lang="en-US" sz="1200" dirty="0" err="1">
                  <a:solidFill>
                    <a:prstClr val="black"/>
                  </a:solidFill>
                  <a:ea typeface="Calibri" panose="020F0502020204030204" pitchFamily="34" charset="0"/>
                </a:rPr>
                <a:t>Linac</a:t>
              </a:r>
              <a:endParaRPr lang="en-GB" sz="1200" dirty="0">
                <a:solidFill>
                  <a:prstClr val="black"/>
                </a:solidFill>
                <a:ea typeface="Calibri" panose="020F0502020204030204" pitchFamily="34" charset="0"/>
              </a:endParaRPr>
            </a:p>
          </p:txBody>
        </p:sp>
        <p:sp>
          <p:nvSpPr>
            <p:cNvPr id="84" name="TextBox 6">
              <a:extLst>
                <a:ext uri="{FF2B5EF4-FFF2-40B4-BE49-F238E27FC236}">
                  <a16:creationId xmlns:a16="http://schemas.microsoft.com/office/drawing/2014/main" id="{48CC6104-E279-CB14-BE3B-E48D39088A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0725" y="1021034"/>
              <a:ext cx="1203771" cy="339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016"/>
              <a:r>
                <a:rPr lang="en-US" sz="1200" dirty="0">
                  <a:solidFill>
                    <a:prstClr val="black"/>
                  </a:solidFill>
                  <a:ea typeface="Calibri" panose="020F0502020204030204" pitchFamily="34" charset="0"/>
                </a:rPr>
                <a:t>Damping Ring</a:t>
              </a:r>
              <a:endParaRPr lang="en-GB" sz="1200" dirty="0">
                <a:solidFill>
                  <a:prstClr val="black"/>
                </a:solidFill>
                <a:ea typeface="Calibri" panose="020F0502020204030204" pitchFamily="34" charset="0"/>
              </a:endParaRPr>
            </a:p>
          </p:txBody>
        </p:sp>
        <p:pic>
          <p:nvPicPr>
            <p:cNvPr id="85" name="Picture 8" descr="ILDhall2s">
              <a:extLst>
                <a:ext uri="{FF2B5EF4-FFF2-40B4-BE49-F238E27FC236}">
                  <a16:creationId xmlns:a16="http://schemas.microsoft.com/office/drawing/2014/main" id="{D3A48C6E-4A4F-0977-CD0B-47DA811A4A5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5634" y="1436030"/>
              <a:ext cx="1671899" cy="1414038"/>
            </a:xfrm>
            <a:prstGeom prst="rect">
              <a:avLst/>
            </a:prstGeom>
            <a:noFill/>
            <a:ln w="12700" cmpd="sng">
              <a:solidFill>
                <a:srgbClr val="3366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6" name="直線矢印コネクタ 85">
              <a:extLst>
                <a:ext uri="{FF2B5EF4-FFF2-40B4-BE49-F238E27FC236}">
                  <a16:creationId xmlns:a16="http://schemas.microsoft.com/office/drawing/2014/main" id="{049D8F19-024B-D8C4-BB3C-697F15CEA8EE}"/>
                </a:ext>
              </a:extLst>
            </p:cNvPr>
            <p:cNvCxnSpPr/>
            <p:nvPr/>
          </p:nvCxnSpPr>
          <p:spPr bwMode="auto">
            <a:xfrm>
              <a:off x="1377931" y="1954477"/>
              <a:ext cx="3195913" cy="34614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sp>
          <p:nvSpPr>
            <p:cNvPr id="87" name="TextBox 32">
              <a:extLst>
                <a:ext uri="{FF2B5EF4-FFF2-40B4-BE49-F238E27FC236}">
                  <a16:creationId xmlns:a16="http://schemas.microsoft.com/office/drawing/2014/main" id="{2141AE0E-A4F1-98B9-E7E5-76CA6AD46F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0930" y="2316891"/>
              <a:ext cx="1244418" cy="339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016"/>
              <a:r>
                <a:rPr lang="en-US" sz="1200" dirty="0">
                  <a:solidFill>
                    <a:srgbClr val="000000"/>
                  </a:solidFill>
                  <a:ea typeface="Calibri" panose="020F0502020204030204" pitchFamily="34" charset="0"/>
                </a:rPr>
                <a:t>Beam dump</a:t>
              </a:r>
              <a:endParaRPr lang="en-GB" sz="1200" dirty="0">
                <a:solidFill>
                  <a:srgbClr val="000000"/>
                </a:solidFill>
                <a:ea typeface="Calibri" panose="020F0502020204030204" pitchFamily="34" charset="0"/>
              </a:endParaRPr>
            </a:p>
          </p:txBody>
        </p:sp>
        <p:sp>
          <p:nvSpPr>
            <p:cNvPr id="88" name="TextBox 32">
              <a:extLst>
                <a:ext uri="{FF2B5EF4-FFF2-40B4-BE49-F238E27FC236}">
                  <a16:creationId xmlns:a16="http://schemas.microsoft.com/office/drawing/2014/main" id="{84BB9AEA-ED05-F37E-1462-954C7A764E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793" y="1126917"/>
              <a:ext cx="1956342" cy="3926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016"/>
              <a:r>
                <a:rPr lang="en-US" sz="1200" dirty="0">
                  <a:solidFill>
                    <a:srgbClr val="000000"/>
                  </a:solidFill>
                  <a:ea typeface="Calibri" panose="020F0502020204030204" pitchFamily="34" charset="0"/>
                </a:rPr>
                <a:t>Interaction point</a:t>
              </a:r>
              <a:endParaRPr lang="en-GB" sz="1200" dirty="0">
                <a:solidFill>
                  <a:srgbClr val="000000"/>
                </a:solidFill>
                <a:ea typeface="Calibri" panose="020F0502020204030204" pitchFamily="34" charset="0"/>
              </a:endParaRPr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3D580A41-A441-B9C5-8055-7658F1C8AD30}"/>
                </a:ext>
              </a:extLst>
            </p:cNvPr>
            <p:cNvSpPr txBox="1"/>
            <p:nvPr/>
          </p:nvSpPr>
          <p:spPr>
            <a:xfrm>
              <a:off x="93696" y="2585629"/>
              <a:ext cx="1339178" cy="339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Physics Detectors</a:t>
              </a:r>
              <a:endParaRPr lang="ja-JP" altLang="en-US" sz="1400" dirty="0">
                <a:solidFill>
                  <a:prstClr val="black"/>
                </a:solidFill>
                <a:latin typeface="Calibri" panose="020F0502020204030204" pitchFamily="34" charset="0"/>
                <a:ea typeface="Arial Unicode MS" panose="020B0604020202020204" pitchFamily="50" charset="-128"/>
              </a:endParaRPr>
            </a:p>
          </p:txBody>
        </p:sp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C95EC53-3995-BA67-0EA2-997F47F9E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D8F30D-D541-424C-94AB-D99F080AE047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 defTabSz="457200"/>
              <a:t>5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6" name="タイトル 12">
            <a:extLst>
              <a:ext uri="{FF2B5EF4-FFF2-40B4-BE49-F238E27FC236}">
                <a16:creationId xmlns:a16="http://schemas.microsoft.com/office/drawing/2014/main" id="{82BE7D4C-12DF-7C7D-EDCA-2EAB14B8988C}"/>
              </a:ext>
            </a:extLst>
          </p:cNvPr>
          <p:cNvSpPr txBox="1">
            <a:spLocks/>
          </p:cNvSpPr>
          <p:nvPr/>
        </p:nvSpPr>
        <p:spPr>
          <a:xfrm>
            <a:off x="-5300" y="-3680"/>
            <a:ext cx="12197300" cy="684281"/>
          </a:xfrm>
          <a:prstGeom prst="rect">
            <a:avLst/>
          </a:prstGeom>
          <a:solidFill>
            <a:srgbClr val="92D050"/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u="sng" dirty="0">
                <a:solidFill>
                  <a:prstClr val="black"/>
                </a:solidFill>
                <a:latin typeface="Calibri" panose="020F0502020204030204" pitchFamily="34" charset="0"/>
                <a:ea typeface="游ゴシック Light" panose="020B0300000000000000" pitchFamily="34" charset="-128"/>
                <a:cs typeface="Calibri" panose="020F0502020204030204" pitchFamily="34" charset="0"/>
              </a:rPr>
              <a:t>I</a:t>
            </a:r>
            <a:r>
              <a:rPr lang="en-US" altLang="ja-JP" sz="3600" dirty="0">
                <a:solidFill>
                  <a:prstClr val="black"/>
                </a:solidFill>
                <a:latin typeface="Calibri" panose="020F0502020204030204" pitchFamily="34" charset="0"/>
                <a:ea typeface="游ゴシック Light" panose="020B0300000000000000" pitchFamily="34" charset="-128"/>
                <a:cs typeface="Calibri" panose="020F0502020204030204" pitchFamily="34" charset="0"/>
              </a:rPr>
              <a:t>LC </a:t>
            </a:r>
            <a:r>
              <a:rPr lang="en-US" altLang="ja-JP" sz="3600" u="sng" dirty="0">
                <a:solidFill>
                  <a:prstClr val="black"/>
                </a:solidFill>
                <a:latin typeface="Calibri" panose="020F0502020204030204" pitchFamily="34" charset="0"/>
                <a:ea typeface="游ゴシック Light" panose="020B0300000000000000" pitchFamily="34" charset="-128"/>
                <a:cs typeface="Calibri" panose="020F0502020204030204" pitchFamily="34" charset="0"/>
              </a:rPr>
              <a:t>T</a:t>
            </a:r>
            <a:r>
              <a:rPr lang="en-US" altLang="ja-JP" sz="3600" dirty="0">
                <a:solidFill>
                  <a:prstClr val="black"/>
                </a:solidFill>
                <a:latin typeface="Calibri" panose="020F0502020204030204" pitchFamily="34" charset="0"/>
                <a:ea typeface="游ゴシック Light" panose="020B0300000000000000" pitchFamily="34" charset="-128"/>
                <a:cs typeface="Calibri" panose="020F0502020204030204" pitchFamily="34" charset="0"/>
              </a:rPr>
              <a:t>echnology </a:t>
            </a:r>
            <a:r>
              <a:rPr lang="en-US" altLang="ja-JP" sz="3600" u="sng" dirty="0">
                <a:solidFill>
                  <a:prstClr val="black"/>
                </a:solidFill>
                <a:latin typeface="Calibri" panose="020F0502020204030204" pitchFamily="34" charset="0"/>
                <a:ea typeface="游ゴシック Light" panose="020B0300000000000000" pitchFamily="34" charset="-128"/>
                <a:cs typeface="Calibri" panose="020F0502020204030204" pitchFamily="34" charset="0"/>
              </a:rPr>
              <a:t>N</a:t>
            </a:r>
            <a:r>
              <a:rPr lang="en-US" altLang="ja-JP" sz="3600" dirty="0">
                <a:solidFill>
                  <a:prstClr val="black"/>
                </a:solidFill>
                <a:latin typeface="Calibri" panose="020F0502020204030204" pitchFamily="34" charset="0"/>
                <a:ea typeface="游ゴシック Light" panose="020B0300000000000000" pitchFamily="34" charset="-128"/>
                <a:cs typeface="Calibri" panose="020F0502020204030204" pitchFamily="34" charset="0"/>
              </a:rPr>
              <a:t>etwork</a:t>
            </a:r>
            <a:endParaRPr lang="ja-JP" altLang="en-US" sz="2800" dirty="0">
              <a:solidFill>
                <a:prstClr val="black"/>
              </a:solidFill>
              <a:latin typeface="Calibri" panose="020F0502020204030204" pitchFamily="34" charset="0"/>
              <a:ea typeface="游ゴシック Light" panose="020B0300000000000000" pitchFamily="34" charset="-128"/>
              <a:cs typeface="Calibri" panose="020F0502020204030204" pitchFamily="34" charset="0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0AC4F816-63F5-FA46-59F9-603CE5A64396}"/>
              </a:ext>
            </a:extLst>
          </p:cNvPr>
          <p:cNvGraphicFramePr>
            <a:graphicFrameLocks noGrp="1"/>
          </p:cNvGraphicFramePr>
          <p:nvPr/>
        </p:nvGraphicFramePr>
        <p:xfrm>
          <a:off x="7545979" y="2918004"/>
          <a:ext cx="3888775" cy="385911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75575">
                  <a:extLst>
                    <a:ext uri="{9D8B030D-6E8A-4147-A177-3AD203B41FA5}">
                      <a16:colId xmlns:a16="http://schemas.microsoft.com/office/drawing/2014/main" val="414153846"/>
                    </a:ext>
                  </a:extLst>
                </a:gridCol>
                <a:gridCol w="345343">
                  <a:extLst>
                    <a:ext uri="{9D8B030D-6E8A-4147-A177-3AD203B41FA5}">
                      <a16:colId xmlns:a16="http://schemas.microsoft.com/office/drawing/2014/main" val="2853629616"/>
                    </a:ext>
                  </a:extLst>
                </a:gridCol>
                <a:gridCol w="1706996">
                  <a:extLst>
                    <a:ext uri="{9D8B030D-6E8A-4147-A177-3AD203B41FA5}">
                      <a16:colId xmlns:a16="http://schemas.microsoft.com/office/drawing/2014/main" val="3367541277"/>
                    </a:ext>
                  </a:extLst>
                </a:gridCol>
                <a:gridCol w="1260861">
                  <a:extLst>
                    <a:ext uri="{9D8B030D-6E8A-4147-A177-3AD203B41FA5}">
                      <a16:colId xmlns:a16="http://schemas.microsoft.com/office/drawing/2014/main" val="2108287680"/>
                    </a:ext>
                  </a:extLst>
                </a:gridCol>
              </a:tblGrid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Cavity production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Jp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., Eu. ,Kr. 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078403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CM design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Jp</a:t>
                      </a:r>
                      <a:r>
                        <a:rPr lang="en-US" altLang="ja-JP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., Eu. ,Kr. 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990710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Crab cavity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5136821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E- source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958968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Undulator target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Ger.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155936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Undulator focusing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Ger.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0976987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E-driven target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Jp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922838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E-driven focusing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Jp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014725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E-driven capture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Jp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852249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Target replacement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Jp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459596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DR System design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Jp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. Kr., Au.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977438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DR Injection/extraction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UK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3387623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Final focus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Jp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., Eu., Kr.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540254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Final doublet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1862405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Main dump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Jp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0707110"/>
                  </a:ext>
                </a:extLst>
              </a:tr>
            </a:tbl>
          </a:graphicData>
        </a:graphic>
      </p:graphicFrame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DA9ADB0A-C476-0950-F957-BFA10715846A}"/>
              </a:ext>
            </a:extLst>
          </p:cNvPr>
          <p:cNvSpPr txBox="1"/>
          <p:nvPr/>
        </p:nvSpPr>
        <p:spPr>
          <a:xfrm>
            <a:off x="6877702" y="2848511"/>
            <a:ext cx="48603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Calibri" panose="020F0502020204030204" pitchFamily="34" charset="0"/>
              </a:rPr>
              <a:t>SRF</a:t>
            </a:r>
            <a:endParaRPr kumimoji="1" lang="ja-JP" altLang="en-US" sz="1600" dirty="0">
              <a:latin typeface="Calibri" panose="020F0502020204030204" pitchFamily="34" charset="0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B0E3C5D7-392B-70B1-BD3D-173E3F1B1582}"/>
              </a:ext>
            </a:extLst>
          </p:cNvPr>
          <p:cNvSpPr txBox="1"/>
          <p:nvPr/>
        </p:nvSpPr>
        <p:spPr>
          <a:xfrm>
            <a:off x="6579560" y="4168930"/>
            <a:ext cx="834074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Calibri" panose="020F0502020204030204" pitchFamily="34" charset="0"/>
              </a:rPr>
              <a:t>e-, e+ </a:t>
            </a:r>
          </a:p>
          <a:p>
            <a:r>
              <a:rPr lang="en-US" altLang="ja-JP" sz="1600" dirty="0">
                <a:latin typeface="Calibri" panose="020F0502020204030204" pitchFamily="34" charset="0"/>
              </a:rPr>
              <a:t>Sources</a:t>
            </a:r>
            <a:endParaRPr kumimoji="1" lang="ja-JP" altLang="en-US" sz="1600" dirty="0">
              <a:latin typeface="Calibri" panose="020F0502020204030204" pitchFamily="34" charset="0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48A831EC-FAA9-A636-39DC-0C32888A145B}"/>
              </a:ext>
            </a:extLst>
          </p:cNvPr>
          <p:cNvSpPr txBox="1"/>
          <p:nvPr/>
        </p:nvSpPr>
        <p:spPr>
          <a:xfrm>
            <a:off x="6706181" y="5685056"/>
            <a:ext cx="720069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Calibri" panose="020F0502020204030204" pitchFamily="34" charset="0"/>
              </a:rPr>
              <a:t>Nano-</a:t>
            </a:r>
          </a:p>
          <a:p>
            <a:r>
              <a:rPr kumimoji="1" lang="en-US" altLang="ja-JP" sz="1600" dirty="0">
                <a:latin typeface="Calibri" panose="020F0502020204030204" pitchFamily="34" charset="0"/>
              </a:rPr>
              <a:t>Beam</a:t>
            </a:r>
            <a:endParaRPr kumimoji="1" lang="ja-JP" altLang="en-US" sz="1600" dirty="0">
              <a:latin typeface="Calibri" panose="020F0502020204030204" pitchFamily="34" charset="0"/>
            </a:endParaRPr>
          </a:p>
        </p:txBody>
      </p:sp>
      <p:sp>
        <p:nvSpPr>
          <p:cNvPr id="77" name="コンテンツ プレースホルダー 1">
            <a:extLst>
              <a:ext uri="{FF2B5EF4-FFF2-40B4-BE49-F238E27FC236}">
                <a16:creationId xmlns:a16="http://schemas.microsoft.com/office/drawing/2014/main" id="{E0D3B5B4-5248-0218-4E44-95F31DD0B31B}"/>
              </a:ext>
            </a:extLst>
          </p:cNvPr>
          <p:cNvSpPr txBox="1">
            <a:spLocks/>
          </p:cNvSpPr>
          <p:nvPr/>
        </p:nvSpPr>
        <p:spPr>
          <a:xfrm>
            <a:off x="252799" y="3446393"/>
            <a:ext cx="7776863" cy="370478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ts val="1700"/>
              </a:lnSpc>
            </a:pPr>
            <a:r>
              <a:rPr lang="en-US" altLang="ja-JP" sz="2000" dirty="0">
                <a:latin typeface="Calibri" panose="020F0502020204030204" pitchFamily="34" charset="0"/>
                <a:ea typeface="ＭＳ ゴシック" panose="020B0609070205080204" pitchFamily="49" charset="-128"/>
              </a:rPr>
              <a:t>Creating particles		</a:t>
            </a:r>
            <a:r>
              <a:rPr lang="en-US" altLang="ja-JP" sz="2000" b="1" i="1" dirty="0">
                <a:solidFill>
                  <a:srgbClr val="0000FF"/>
                </a:solidFill>
                <a:latin typeface="Calibri" panose="020F0502020204030204" pitchFamily="34" charset="0"/>
                <a:ea typeface="ＭＳ ゴシック" panose="020B0609070205080204" pitchFamily="49" charset="-128"/>
              </a:rPr>
              <a:t>Sources</a:t>
            </a:r>
          </a:p>
          <a:p>
            <a:pPr lvl="1" indent="0">
              <a:lnSpc>
                <a:spcPts val="1700"/>
              </a:lnSpc>
            </a:pPr>
            <a:r>
              <a:rPr lang="en-US" altLang="ja-JP" sz="2000" dirty="0">
                <a:latin typeface="Calibri" panose="020F0502020204030204" pitchFamily="34" charset="0"/>
                <a:ea typeface="ＭＳ ゴシック" panose="020B0609070205080204" pitchFamily="49" charset="-128"/>
              </a:rPr>
              <a:t>polarized elections  /   positrons</a:t>
            </a:r>
          </a:p>
          <a:p>
            <a:pPr indent="0">
              <a:lnSpc>
                <a:spcPts val="1700"/>
              </a:lnSpc>
            </a:pPr>
            <a:r>
              <a:rPr lang="en-US" altLang="ja-JP" sz="2000" dirty="0">
                <a:latin typeface="Calibri" panose="020F0502020204030204" pitchFamily="34" charset="0"/>
                <a:ea typeface="ＭＳ ゴシック" panose="020B0609070205080204" pitchFamily="49" charset="-128"/>
              </a:rPr>
              <a:t>High quality beams		</a:t>
            </a:r>
            <a:r>
              <a:rPr lang="en-US" altLang="ja-JP" sz="2000" b="1" i="1" dirty="0">
                <a:solidFill>
                  <a:srgbClr val="0000FF"/>
                </a:solidFill>
                <a:latin typeface="Calibri" panose="020F0502020204030204" pitchFamily="34" charset="0"/>
                <a:ea typeface="ＭＳ ゴシック" panose="020B0609070205080204" pitchFamily="49" charset="-128"/>
              </a:rPr>
              <a:t>Damping ring </a:t>
            </a:r>
            <a:endParaRPr lang="en-US" altLang="ja-JP" sz="2000" dirty="0">
              <a:solidFill>
                <a:srgbClr val="0000FF"/>
              </a:solidFill>
              <a:latin typeface="Calibri" panose="020F0502020204030204" pitchFamily="34" charset="0"/>
              <a:ea typeface="ＭＳ ゴシック" panose="020B0609070205080204" pitchFamily="49" charset="-128"/>
            </a:endParaRPr>
          </a:p>
          <a:p>
            <a:pPr lvl="1" indent="0">
              <a:lnSpc>
                <a:spcPts val="1700"/>
              </a:lnSpc>
            </a:pPr>
            <a:r>
              <a:rPr lang="en-US" altLang="ja-JP" sz="2000" dirty="0">
                <a:latin typeface="Calibri" panose="020F0502020204030204" pitchFamily="34" charset="0"/>
                <a:ea typeface="ＭＳ ゴシック" panose="020B0609070205080204" pitchFamily="49" charset="-128"/>
              </a:rPr>
              <a:t>Low emittance beams</a:t>
            </a:r>
          </a:p>
          <a:p>
            <a:pPr lvl="2" indent="0">
              <a:lnSpc>
                <a:spcPts val="1700"/>
              </a:lnSpc>
            </a:pPr>
            <a:r>
              <a:rPr lang="en-US" altLang="ja-JP" sz="1400" dirty="0">
                <a:latin typeface="Calibri" panose="020F0502020204030204" pitchFamily="34" charset="0"/>
                <a:ea typeface="ＭＳ ゴシック" panose="020B0609070205080204" pitchFamily="49" charset="-128"/>
              </a:rPr>
              <a:t>Small beam size (small beam spread)</a:t>
            </a:r>
          </a:p>
          <a:p>
            <a:pPr lvl="2" indent="0">
              <a:lnSpc>
                <a:spcPts val="1700"/>
              </a:lnSpc>
            </a:pPr>
            <a:r>
              <a:rPr lang="en-US" altLang="ja-JP" sz="1400" dirty="0">
                <a:latin typeface="Calibri" panose="020F0502020204030204" pitchFamily="34" charset="0"/>
                <a:ea typeface="ＭＳ ゴシック" panose="020B0609070205080204" pitchFamily="49" charset="-128"/>
              </a:rPr>
              <a:t>Parallel beam (small momentum spread)</a:t>
            </a:r>
            <a:endParaRPr lang="en-US" altLang="ja-JP" dirty="0">
              <a:latin typeface="Calibri" panose="020F0502020204030204" pitchFamily="34" charset="0"/>
              <a:ea typeface="ＭＳ ゴシック" panose="020B0609070205080204" pitchFamily="49" charset="-128"/>
            </a:endParaRPr>
          </a:p>
          <a:p>
            <a:pPr indent="0">
              <a:lnSpc>
                <a:spcPts val="1700"/>
              </a:lnSpc>
            </a:pPr>
            <a:r>
              <a:rPr lang="en-US" altLang="ja-JP" sz="2000" dirty="0">
                <a:latin typeface="Calibri" panose="020F0502020204030204" pitchFamily="34" charset="0"/>
                <a:ea typeface="ＭＳ ゴシック" panose="020B0609070205080204" pitchFamily="49" charset="-128"/>
              </a:rPr>
              <a:t>Acceleration 			</a:t>
            </a:r>
            <a:r>
              <a:rPr lang="en-US" altLang="ja-JP" sz="2000" b="1" i="1" dirty="0">
                <a:solidFill>
                  <a:srgbClr val="0000FF"/>
                </a:solidFill>
                <a:latin typeface="Calibri" panose="020F0502020204030204" pitchFamily="34" charset="0"/>
                <a:ea typeface="ＭＳ ゴシック" panose="020B0609070205080204" pitchFamily="49" charset="-128"/>
              </a:rPr>
              <a:t>Main </a:t>
            </a:r>
            <a:r>
              <a:rPr lang="en-US" altLang="ja-JP" sz="2000" b="1" i="1" dirty="0" err="1">
                <a:solidFill>
                  <a:srgbClr val="0000FF"/>
                </a:solidFill>
                <a:latin typeface="Calibri" panose="020F0502020204030204" pitchFamily="34" charset="0"/>
                <a:ea typeface="ＭＳ ゴシック" panose="020B0609070205080204" pitchFamily="49" charset="-128"/>
              </a:rPr>
              <a:t>linac</a:t>
            </a:r>
            <a:endParaRPr lang="en-US" altLang="ja-JP" sz="2000" dirty="0">
              <a:solidFill>
                <a:srgbClr val="0000FF"/>
              </a:solidFill>
              <a:latin typeface="Calibri" panose="020F0502020204030204" pitchFamily="34" charset="0"/>
              <a:ea typeface="ＭＳ ゴシック" panose="020B0609070205080204" pitchFamily="49" charset="-128"/>
            </a:endParaRPr>
          </a:p>
          <a:p>
            <a:pPr lvl="1" indent="0">
              <a:lnSpc>
                <a:spcPts val="1700"/>
              </a:lnSpc>
            </a:pPr>
            <a:r>
              <a:rPr lang="en-US" altLang="ja-JP" sz="2000" dirty="0">
                <a:latin typeface="Calibri" panose="020F0502020204030204" pitchFamily="34" charset="0"/>
                <a:ea typeface="ＭＳ ゴシック" panose="020B0609070205080204" pitchFamily="49" charset="-128"/>
              </a:rPr>
              <a:t>superconducting radio frequency (SRF)</a:t>
            </a:r>
          </a:p>
          <a:p>
            <a:pPr indent="0">
              <a:lnSpc>
                <a:spcPts val="1700"/>
              </a:lnSpc>
            </a:pPr>
            <a:r>
              <a:rPr lang="en-US" altLang="ja-JP" sz="2000" dirty="0">
                <a:latin typeface="Calibri" panose="020F0502020204030204" pitchFamily="34" charset="0"/>
                <a:ea typeface="ＭＳ ゴシック" panose="020B0609070205080204" pitchFamily="49" charset="-128"/>
              </a:rPr>
              <a:t>Getting them collided	 </a:t>
            </a:r>
            <a:r>
              <a:rPr lang="en-US" altLang="ja-JP" sz="2000" b="1" i="1" dirty="0">
                <a:solidFill>
                  <a:srgbClr val="0000FF"/>
                </a:solidFill>
                <a:latin typeface="Calibri" panose="020F0502020204030204" pitchFamily="34" charset="0"/>
                <a:ea typeface="ＭＳ ゴシック" panose="020B0609070205080204" pitchFamily="49" charset="-128"/>
              </a:rPr>
              <a:t>Final focus</a:t>
            </a:r>
            <a:endParaRPr lang="en-US" altLang="ja-JP" sz="2000" dirty="0">
              <a:solidFill>
                <a:srgbClr val="0000FF"/>
              </a:solidFill>
              <a:latin typeface="Calibri" panose="020F0502020204030204" pitchFamily="34" charset="0"/>
              <a:ea typeface="ＭＳ ゴシック" panose="020B0609070205080204" pitchFamily="49" charset="-128"/>
            </a:endParaRPr>
          </a:p>
          <a:p>
            <a:pPr lvl="1" indent="0">
              <a:lnSpc>
                <a:spcPts val="1700"/>
              </a:lnSpc>
            </a:pPr>
            <a:r>
              <a:rPr lang="en-US" altLang="ja-JP" sz="2000" dirty="0">
                <a:latin typeface="Calibri" panose="020F0502020204030204" pitchFamily="34" charset="0"/>
                <a:ea typeface="ＭＳ ゴシック" panose="020B0609070205080204" pitchFamily="49" charset="-128"/>
              </a:rPr>
              <a:t>nano-meter beams</a:t>
            </a:r>
          </a:p>
          <a:p>
            <a:pPr indent="0">
              <a:lnSpc>
                <a:spcPts val="1700"/>
              </a:lnSpc>
            </a:pPr>
            <a:r>
              <a:rPr lang="en-US" altLang="ja-JP" sz="2000" dirty="0">
                <a:latin typeface="Calibri" panose="020F0502020204030204" pitchFamily="34" charset="0"/>
                <a:ea typeface="ＭＳ ゴシック" panose="020B0609070205080204" pitchFamily="49" charset="-128"/>
              </a:rPr>
              <a:t>Go to </a:t>
            </a:r>
            <a:r>
              <a:rPr lang="en-US" altLang="ja-JP" sz="2000" b="1" i="1" dirty="0">
                <a:solidFill>
                  <a:srgbClr val="0000FF"/>
                </a:solidFill>
                <a:latin typeface="Calibri" panose="020F0502020204030204" pitchFamily="34" charset="0"/>
                <a:ea typeface="ＭＳ ゴシック" panose="020B0609070205080204" pitchFamily="49" charset="-128"/>
              </a:rPr>
              <a:t>Beam dumps</a:t>
            </a:r>
            <a:endParaRPr lang="ja-JP" altLang="en-US" sz="2000" b="1" i="1" dirty="0">
              <a:solidFill>
                <a:srgbClr val="0000FF"/>
              </a:solidFill>
              <a:latin typeface="Calibri" panose="020F0502020204030204" pitchFamily="34" charset="0"/>
              <a:ea typeface="ＭＳ ゴシック" panose="020B0609070205080204" pitchFamily="49" charset="-128"/>
            </a:endParaRPr>
          </a:p>
        </p:txBody>
      </p:sp>
      <p:cxnSp>
        <p:nvCxnSpPr>
          <p:cNvPr id="92" name="直線矢印コネクタ 91">
            <a:extLst>
              <a:ext uri="{FF2B5EF4-FFF2-40B4-BE49-F238E27FC236}">
                <a16:creationId xmlns:a16="http://schemas.microsoft.com/office/drawing/2014/main" id="{9C2C5227-93BD-9952-C716-FA9A112EDE9C}"/>
              </a:ext>
            </a:extLst>
          </p:cNvPr>
          <p:cNvCxnSpPr>
            <a:cxnSpLocks/>
            <a:endCxn id="71" idx="1"/>
          </p:cNvCxnSpPr>
          <p:nvPr/>
        </p:nvCxnSpPr>
        <p:spPr>
          <a:xfrm flipV="1">
            <a:off x="4331776" y="5977444"/>
            <a:ext cx="2374405" cy="26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矢印コネクタ 96">
            <a:extLst>
              <a:ext uri="{FF2B5EF4-FFF2-40B4-BE49-F238E27FC236}">
                <a16:creationId xmlns:a16="http://schemas.microsoft.com/office/drawing/2014/main" id="{F6FC0B8D-CDE0-11F2-9729-36970A908F9C}"/>
              </a:ext>
            </a:extLst>
          </p:cNvPr>
          <p:cNvCxnSpPr>
            <a:cxnSpLocks/>
            <a:endCxn id="71" idx="1"/>
          </p:cNvCxnSpPr>
          <p:nvPr/>
        </p:nvCxnSpPr>
        <p:spPr>
          <a:xfrm flipV="1">
            <a:off x="2831494" y="5977444"/>
            <a:ext cx="3874687" cy="562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矢印コネクタ 99">
            <a:extLst>
              <a:ext uri="{FF2B5EF4-FFF2-40B4-BE49-F238E27FC236}">
                <a16:creationId xmlns:a16="http://schemas.microsoft.com/office/drawing/2014/main" id="{03D3A517-5462-2C56-6AD9-FAF2BECE7056}"/>
              </a:ext>
            </a:extLst>
          </p:cNvPr>
          <p:cNvCxnSpPr>
            <a:cxnSpLocks/>
          </p:cNvCxnSpPr>
          <p:nvPr/>
        </p:nvCxnSpPr>
        <p:spPr>
          <a:xfrm flipV="1">
            <a:off x="5377139" y="3016684"/>
            <a:ext cx="1463643" cy="2170577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矢印コネクタ 101">
            <a:extLst>
              <a:ext uri="{FF2B5EF4-FFF2-40B4-BE49-F238E27FC236}">
                <a16:creationId xmlns:a16="http://schemas.microsoft.com/office/drawing/2014/main" id="{566B08F3-70C1-6701-16F0-B22F6A4C329C}"/>
              </a:ext>
            </a:extLst>
          </p:cNvPr>
          <p:cNvCxnSpPr>
            <a:cxnSpLocks/>
            <a:endCxn id="71" idx="1"/>
          </p:cNvCxnSpPr>
          <p:nvPr/>
        </p:nvCxnSpPr>
        <p:spPr>
          <a:xfrm>
            <a:off x="5485820" y="4255473"/>
            <a:ext cx="1220361" cy="17219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矢印コネクタ 104">
            <a:extLst>
              <a:ext uri="{FF2B5EF4-FFF2-40B4-BE49-F238E27FC236}">
                <a16:creationId xmlns:a16="http://schemas.microsoft.com/office/drawing/2014/main" id="{A4F235F1-9E82-6E23-2685-F50B4666A932}"/>
              </a:ext>
            </a:extLst>
          </p:cNvPr>
          <p:cNvCxnSpPr>
            <a:cxnSpLocks/>
            <a:endCxn id="70" idx="1"/>
          </p:cNvCxnSpPr>
          <p:nvPr/>
        </p:nvCxnSpPr>
        <p:spPr>
          <a:xfrm>
            <a:off x="4900352" y="3621289"/>
            <a:ext cx="1679208" cy="840029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矢印コネクタ 107">
            <a:extLst>
              <a:ext uri="{FF2B5EF4-FFF2-40B4-BE49-F238E27FC236}">
                <a16:creationId xmlns:a16="http://schemas.microsoft.com/office/drawing/2014/main" id="{3757B1C0-674F-8398-38E0-B2518E0C5C9B}"/>
              </a:ext>
            </a:extLst>
          </p:cNvPr>
          <p:cNvCxnSpPr>
            <a:cxnSpLocks/>
          </p:cNvCxnSpPr>
          <p:nvPr/>
        </p:nvCxnSpPr>
        <p:spPr>
          <a:xfrm flipV="1">
            <a:off x="4140887" y="3042162"/>
            <a:ext cx="2699895" cy="2888295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A3E1E97-57BD-2C33-2409-1B72360222B9}"/>
              </a:ext>
            </a:extLst>
          </p:cNvPr>
          <p:cNvSpPr txBox="1"/>
          <p:nvPr/>
        </p:nvSpPr>
        <p:spPr>
          <a:xfrm>
            <a:off x="117882" y="776781"/>
            <a:ext cx="7428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0000FF"/>
                </a:solidFill>
              </a:rPr>
              <a:t>Time-consuming and essential work packages </a:t>
            </a:r>
            <a:r>
              <a:rPr lang="en-US" altLang="ja-JP" sz="2000" dirty="0"/>
              <a:t>for ILC are summarized as </a:t>
            </a:r>
            <a:r>
              <a:rPr lang="en-US" altLang="ja-JP" sz="2000" b="1" dirty="0">
                <a:solidFill>
                  <a:srgbClr val="0000FF"/>
                </a:solidFill>
              </a:rPr>
              <a:t>ILC Technology Network (ITN)</a:t>
            </a:r>
            <a:r>
              <a:rPr lang="en-US" altLang="ja-JP" sz="2000" dirty="0"/>
              <a:t>. (from 2023 </a:t>
            </a:r>
            <a:r>
              <a:rPr kumimoji="1" lang="en-US" altLang="ja-JP" sz="2000" dirty="0"/>
              <a:t>~4-year plan)</a:t>
            </a:r>
            <a:endParaRPr kumimoji="1" lang="en-US" altLang="ja-JP" dirty="0"/>
          </a:p>
          <a:p>
            <a:r>
              <a:rPr kumimoji="1" lang="en-US" altLang="ja-JP" sz="1400" dirty="0"/>
              <a:t>https://linearcollider.org/wp-content/uploads/2023/09/IDT-EB-2023-002.pdf</a:t>
            </a:r>
            <a:endParaRPr kumimoji="1" lang="ja-JP" altLang="en-US" sz="14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9384748-4B04-C359-8726-8C69772553BA}"/>
              </a:ext>
            </a:extLst>
          </p:cNvPr>
          <p:cNvSpPr txBox="1"/>
          <p:nvPr/>
        </p:nvSpPr>
        <p:spPr>
          <a:xfrm>
            <a:off x="7730101" y="702727"/>
            <a:ext cx="4397682" cy="212365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ILC Technology Network (ITN)</a:t>
            </a:r>
          </a:p>
          <a:p>
            <a:r>
              <a:rPr lang="en-US" altLang="ja-JP" sz="2400" b="1" dirty="0">
                <a:solidFill>
                  <a:srgbClr val="0070C0"/>
                </a:solidFill>
                <a:latin typeface="Calibri" panose="020F0502020204030204" pitchFamily="34" charset="0"/>
              </a:rPr>
              <a:t>  </a:t>
            </a:r>
            <a:r>
              <a:rPr lang="en-US" altLang="ja-JP" sz="2400" b="1" dirty="0">
                <a:latin typeface="Calibri" panose="020F0502020204030204" pitchFamily="34" charset="0"/>
              </a:rPr>
              <a:t>--</a:t>
            </a:r>
            <a:r>
              <a:rPr lang="en-US" altLang="ja-JP" sz="2400" dirty="0">
                <a:latin typeface="Calibri" panose="020F0502020204030204" pitchFamily="34" charset="0"/>
              </a:rPr>
              <a:t> global collaboration program</a:t>
            </a:r>
            <a:r>
              <a:rPr lang="en-US" altLang="ja-JP" sz="2400" b="1" dirty="0">
                <a:latin typeface="Calibri" panose="020F0502020204030204" pitchFamily="34" charset="0"/>
              </a:rPr>
              <a:t>--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Acc. R&amp;Ds</a:t>
            </a:r>
            <a:r>
              <a:rPr lang="en-US" altLang="ja-JP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altLang="ja-JP" sz="2400" dirty="0">
                <a:latin typeface="Calibri" panose="020F0502020204030204" pitchFamily="34" charset="0"/>
              </a:rPr>
              <a:t>focusing 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Calibri" panose="020F0502020204030204" pitchFamily="34" charset="0"/>
              </a:rPr>
              <a:t>SRF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Calibri" panose="020F0502020204030204" pitchFamily="34" charset="0"/>
              </a:rPr>
              <a:t>e- &amp; e+ Sources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Calibri" panose="020F0502020204030204" pitchFamily="34" charset="0"/>
              </a:rPr>
              <a:t>Nano-beam 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AD278F1-6148-0FBB-BE6C-FD46D0327F68}"/>
              </a:ext>
            </a:extLst>
          </p:cNvPr>
          <p:cNvSpPr txBox="1"/>
          <p:nvPr/>
        </p:nvSpPr>
        <p:spPr>
          <a:xfrm>
            <a:off x="540016" y="4516381"/>
            <a:ext cx="4802329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kumimoji="1" lang="en-US" altLang="ja-JP" sz="2000" b="1" dirty="0">
                <a:solidFill>
                  <a:srgbClr val="0000FF"/>
                </a:solidFill>
              </a:rPr>
              <a:t>ITN</a:t>
            </a:r>
            <a:r>
              <a:rPr kumimoji="1" lang="en-US" altLang="ja-JP" sz="2000" dirty="0"/>
              <a:t> is useful not only for the ILC but also </a:t>
            </a:r>
            <a:r>
              <a:rPr kumimoji="1" lang="en-US" altLang="ja-JP" sz="2000" b="1" dirty="0">
                <a:solidFill>
                  <a:srgbClr val="0000FF"/>
                </a:solidFill>
              </a:rPr>
              <a:t>for various advanced accelerators</a:t>
            </a:r>
            <a:r>
              <a:rPr kumimoji="1" lang="en-US" altLang="ja-JP" sz="2000" dirty="0"/>
              <a:t>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247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456"/>
    </mc:Choice>
    <mc:Fallback xmlns="">
      <p:transition spd="slow" advTm="554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3EA25790-9094-338D-2CF3-1F4638CD7453}"/>
              </a:ext>
            </a:extLst>
          </p:cNvPr>
          <p:cNvGrpSpPr>
            <a:grpSpLocks/>
          </p:cNvGrpSpPr>
          <p:nvPr/>
        </p:nvGrpSpPr>
        <p:grpSpPr>
          <a:xfrm>
            <a:off x="862414" y="582500"/>
            <a:ext cx="8305649" cy="1960266"/>
            <a:chOff x="93696" y="1021034"/>
            <a:chExt cx="8660376" cy="2401465"/>
          </a:xfrm>
        </p:grpSpPr>
        <p:pic>
          <p:nvPicPr>
            <p:cNvPr id="79" name="図 78">
              <a:extLst>
                <a:ext uri="{FF2B5EF4-FFF2-40B4-BE49-F238E27FC236}">
                  <a16:creationId xmlns:a16="http://schemas.microsoft.com/office/drawing/2014/main" id="{3FF958EF-8FF5-68C0-4927-6CEB9F0C4B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5050"/>
            <a:stretch/>
          </p:blipFill>
          <p:spPr>
            <a:xfrm>
              <a:off x="326596" y="1034102"/>
              <a:ext cx="8427476" cy="2388397"/>
            </a:xfrm>
            <a:prstGeom prst="rect">
              <a:avLst/>
            </a:prstGeom>
          </p:spPr>
        </p:pic>
        <p:sp>
          <p:nvSpPr>
            <p:cNvPr id="80" name="TextBox 9">
              <a:extLst>
                <a:ext uri="{FF2B5EF4-FFF2-40B4-BE49-F238E27FC236}">
                  <a16:creationId xmlns:a16="http://schemas.microsoft.com/office/drawing/2014/main" id="{D1760EF0-A6D1-4EBF-A158-E5E890291D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3200" y="2168939"/>
              <a:ext cx="1115718" cy="339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016"/>
              <a:r>
                <a:rPr lang="en-US" sz="1200" dirty="0">
                  <a:solidFill>
                    <a:prstClr val="black"/>
                  </a:solidFill>
                  <a:ea typeface="Calibri" panose="020F0502020204030204" pitchFamily="34" charset="0"/>
                </a:rPr>
                <a:t>e- Source</a:t>
              </a:r>
              <a:endParaRPr lang="en-GB" sz="1200" dirty="0">
                <a:solidFill>
                  <a:prstClr val="black"/>
                </a:solidFill>
                <a:ea typeface="Calibri" panose="020F0502020204030204" pitchFamily="34" charset="0"/>
              </a:endParaRPr>
            </a:p>
          </p:txBody>
        </p:sp>
        <p:sp>
          <p:nvSpPr>
            <p:cNvPr id="81" name="TextBox 32">
              <a:extLst>
                <a:ext uri="{FF2B5EF4-FFF2-40B4-BE49-F238E27FC236}">
                  <a16:creationId xmlns:a16="http://schemas.microsoft.com/office/drawing/2014/main" id="{F41C6B77-2D6D-277E-912E-816DA4EA07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7719" y="2864860"/>
              <a:ext cx="1976335" cy="339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016"/>
              <a:r>
                <a:rPr lang="en-US" sz="1200" dirty="0">
                  <a:solidFill>
                    <a:srgbClr val="000000"/>
                  </a:solidFill>
                  <a:ea typeface="Calibri" panose="020F0502020204030204" pitchFamily="34" charset="0"/>
                </a:rPr>
                <a:t>e+ Main </a:t>
              </a:r>
              <a:r>
                <a:rPr lang="en-US" sz="1200" dirty="0" err="1">
                  <a:solidFill>
                    <a:srgbClr val="000000"/>
                  </a:solidFill>
                  <a:ea typeface="Calibri" panose="020F0502020204030204" pitchFamily="34" charset="0"/>
                </a:rPr>
                <a:t>Liinac</a:t>
              </a:r>
              <a:endParaRPr lang="en-GB" sz="1200" dirty="0">
                <a:solidFill>
                  <a:srgbClr val="000000"/>
                </a:solidFill>
                <a:ea typeface="Calibri" panose="020F0502020204030204" pitchFamily="34" charset="0"/>
              </a:endParaRPr>
            </a:p>
          </p:txBody>
        </p:sp>
        <p:sp>
          <p:nvSpPr>
            <p:cNvPr id="82" name="TextBox 15">
              <a:extLst>
                <a:ext uri="{FF2B5EF4-FFF2-40B4-BE49-F238E27FC236}">
                  <a16:creationId xmlns:a16="http://schemas.microsoft.com/office/drawing/2014/main" id="{E966E6ED-D241-CEF5-7990-A526BFC23F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59667" y="1596231"/>
              <a:ext cx="1031908" cy="339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016"/>
              <a:r>
                <a:rPr lang="en-US" sz="1200" dirty="0">
                  <a:solidFill>
                    <a:prstClr val="black"/>
                  </a:solidFill>
                  <a:ea typeface="Calibri" panose="020F0502020204030204" pitchFamily="34" charset="0"/>
                </a:rPr>
                <a:t>e+ Source</a:t>
              </a:r>
              <a:endParaRPr lang="en-GB" sz="1200" dirty="0">
                <a:solidFill>
                  <a:prstClr val="black"/>
                </a:solidFill>
                <a:ea typeface="Calibri" panose="020F0502020204030204" pitchFamily="34" charset="0"/>
              </a:endParaRPr>
            </a:p>
          </p:txBody>
        </p:sp>
        <p:sp>
          <p:nvSpPr>
            <p:cNvPr id="83" name="TextBox 25">
              <a:extLst>
                <a:ext uri="{FF2B5EF4-FFF2-40B4-BE49-F238E27FC236}">
                  <a16:creationId xmlns:a16="http://schemas.microsoft.com/office/drawing/2014/main" id="{1DFED751-CF78-0B0D-2371-8FD740BD98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89225" y="2039647"/>
              <a:ext cx="2080945" cy="339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016"/>
              <a:r>
                <a:rPr lang="en-US" sz="1200" dirty="0">
                  <a:solidFill>
                    <a:prstClr val="black"/>
                  </a:solidFill>
                  <a:ea typeface="Calibri" panose="020F0502020204030204" pitchFamily="34" charset="0"/>
                </a:rPr>
                <a:t>e- Main </a:t>
              </a:r>
              <a:r>
                <a:rPr lang="en-US" sz="1200" dirty="0" err="1">
                  <a:solidFill>
                    <a:prstClr val="black"/>
                  </a:solidFill>
                  <a:ea typeface="Calibri" panose="020F0502020204030204" pitchFamily="34" charset="0"/>
                </a:rPr>
                <a:t>Linac</a:t>
              </a:r>
              <a:endParaRPr lang="en-GB" sz="1200" dirty="0">
                <a:solidFill>
                  <a:prstClr val="black"/>
                </a:solidFill>
                <a:ea typeface="Calibri" panose="020F0502020204030204" pitchFamily="34" charset="0"/>
              </a:endParaRPr>
            </a:p>
          </p:txBody>
        </p:sp>
        <p:sp>
          <p:nvSpPr>
            <p:cNvPr id="84" name="TextBox 6">
              <a:extLst>
                <a:ext uri="{FF2B5EF4-FFF2-40B4-BE49-F238E27FC236}">
                  <a16:creationId xmlns:a16="http://schemas.microsoft.com/office/drawing/2014/main" id="{48CC6104-E279-CB14-BE3B-E48D39088A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0725" y="1021034"/>
              <a:ext cx="1203771" cy="339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016"/>
              <a:r>
                <a:rPr lang="en-US" sz="1200" dirty="0">
                  <a:solidFill>
                    <a:prstClr val="black"/>
                  </a:solidFill>
                  <a:ea typeface="Calibri" panose="020F0502020204030204" pitchFamily="34" charset="0"/>
                </a:rPr>
                <a:t>Damping Ring</a:t>
              </a:r>
              <a:endParaRPr lang="en-GB" sz="1200" dirty="0">
                <a:solidFill>
                  <a:prstClr val="black"/>
                </a:solidFill>
                <a:ea typeface="Calibri" panose="020F0502020204030204" pitchFamily="34" charset="0"/>
              </a:endParaRPr>
            </a:p>
          </p:txBody>
        </p:sp>
        <p:pic>
          <p:nvPicPr>
            <p:cNvPr id="85" name="Picture 8" descr="ILDhall2s">
              <a:extLst>
                <a:ext uri="{FF2B5EF4-FFF2-40B4-BE49-F238E27FC236}">
                  <a16:creationId xmlns:a16="http://schemas.microsoft.com/office/drawing/2014/main" id="{D3A48C6E-4A4F-0977-CD0B-47DA811A4A5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5634" y="1436030"/>
              <a:ext cx="1671899" cy="1414038"/>
            </a:xfrm>
            <a:prstGeom prst="rect">
              <a:avLst/>
            </a:prstGeom>
            <a:noFill/>
            <a:ln w="12700" cmpd="sng">
              <a:solidFill>
                <a:srgbClr val="3366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6" name="直線矢印コネクタ 85">
              <a:extLst>
                <a:ext uri="{FF2B5EF4-FFF2-40B4-BE49-F238E27FC236}">
                  <a16:creationId xmlns:a16="http://schemas.microsoft.com/office/drawing/2014/main" id="{049D8F19-024B-D8C4-BB3C-697F15CEA8EE}"/>
                </a:ext>
              </a:extLst>
            </p:cNvPr>
            <p:cNvCxnSpPr/>
            <p:nvPr/>
          </p:nvCxnSpPr>
          <p:spPr bwMode="auto">
            <a:xfrm>
              <a:off x="1377931" y="1954477"/>
              <a:ext cx="3195913" cy="34614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sp>
          <p:nvSpPr>
            <p:cNvPr id="87" name="TextBox 32">
              <a:extLst>
                <a:ext uri="{FF2B5EF4-FFF2-40B4-BE49-F238E27FC236}">
                  <a16:creationId xmlns:a16="http://schemas.microsoft.com/office/drawing/2014/main" id="{2141AE0E-A4F1-98B9-E7E5-76CA6AD46F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0930" y="2316891"/>
              <a:ext cx="1244418" cy="339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016"/>
              <a:r>
                <a:rPr lang="en-US" sz="1200" dirty="0">
                  <a:solidFill>
                    <a:srgbClr val="000000"/>
                  </a:solidFill>
                  <a:ea typeface="Calibri" panose="020F0502020204030204" pitchFamily="34" charset="0"/>
                </a:rPr>
                <a:t>Beam dump</a:t>
              </a:r>
              <a:endParaRPr lang="en-GB" sz="1200" dirty="0">
                <a:solidFill>
                  <a:srgbClr val="000000"/>
                </a:solidFill>
                <a:ea typeface="Calibri" panose="020F0502020204030204" pitchFamily="34" charset="0"/>
              </a:endParaRPr>
            </a:p>
          </p:txBody>
        </p:sp>
        <p:sp>
          <p:nvSpPr>
            <p:cNvPr id="88" name="TextBox 32">
              <a:extLst>
                <a:ext uri="{FF2B5EF4-FFF2-40B4-BE49-F238E27FC236}">
                  <a16:creationId xmlns:a16="http://schemas.microsoft.com/office/drawing/2014/main" id="{84BB9AEA-ED05-F37E-1462-954C7A764E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793" y="1126916"/>
              <a:ext cx="1593626" cy="339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016"/>
              <a:r>
                <a:rPr lang="en-US" sz="1200" dirty="0">
                  <a:solidFill>
                    <a:srgbClr val="000000"/>
                  </a:solidFill>
                  <a:ea typeface="Calibri" panose="020F0502020204030204" pitchFamily="34" charset="0"/>
                </a:rPr>
                <a:t>Interaction point</a:t>
              </a:r>
              <a:endParaRPr lang="en-GB" sz="1200" dirty="0">
                <a:solidFill>
                  <a:srgbClr val="000000"/>
                </a:solidFill>
                <a:ea typeface="Calibri" panose="020F0502020204030204" pitchFamily="34" charset="0"/>
              </a:endParaRPr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3D580A41-A441-B9C5-8055-7658F1C8AD30}"/>
                </a:ext>
              </a:extLst>
            </p:cNvPr>
            <p:cNvSpPr txBox="1"/>
            <p:nvPr/>
          </p:nvSpPr>
          <p:spPr>
            <a:xfrm>
              <a:off x="93696" y="2585629"/>
              <a:ext cx="1339178" cy="339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Physics Detectors</a:t>
              </a:r>
              <a:endParaRPr lang="ja-JP" altLang="en-US" sz="1400" dirty="0">
                <a:solidFill>
                  <a:prstClr val="black"/>
                </a:solidFill>
                <a:latin typeface="Calibri" panose="020F0502020204030204" pitchFamily="34" charset="0"/>
                <a:ea typeface="Arial Unicode MS" panose="020B0604020202020204" pitchFamily="50" charset="-128"/>
              </a:endParaRPr>
            </a:p>
          </p:txBody>
        </p:sp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C95EC53-3995-BA67-0EA2-997F47F9E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D8F30D-D541-424C-94AB-D99F080AE047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 defTabSz="457200"/>
              <a:t>6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6" name="タイトル 12">
            <a:extLst>
              <a:ext uri="{FF2B5EF4-FFF2-40B4-BE49-F238E27FC236}">
                <a16:creationId xmlns:a16="http://schemas.microsoft.com/office/drawing/2014/main" id="{82BE7D4C-12DF-7C7D-EDCA-2EAB14B8988C}"/>
              </a:ext>
            </a:extLst>
          </p:cNvPr>
          <p:cNvSpPr txBox="1">
            <a:spLocks/>
          </p:cNvSpPr>
          <p:nvPr/>
        </p:nvSpPr>
        <p:spPr>
          <a:xfrm>
            <a:off x="21333" y="-10666"/>
            <a:ext cx="12197300" cy="627610"/>
          </a:xfrm>
          <a:prstGeom prst="rect">
            <a:avLst/>
          </a:prstGeom>
          <a:solidFill>
            <a:srgbClr val="92D050"/>
          </a:solidFill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>
                <a:solidFill>
                  <a:prstClr val="black"/>
                </a:solidFill>
                <a:latin typeface="Calibri" panose="020F0502020204030204" pitchFamily="34" charset="0"/>
                <a:ea typeface="游ゴシック Light" panose="020B0300000000000000" pitchFamily="34" charset="-128"/>
                <a:cs typeface="Calibri" panose="020F0502020204030204" pitchFamily="34" charset="0"/>
              </a:rPr>
              <a:t> </a:t>
            </a:r>
            <a:r>
              <a:rPr lang="en-US" altLang="ja-JP" sz="3600" dirty="0">
                <a:latin typeface="Calibri" panose="020F0502020204030204" pitchFamily="34" charset="0"/>
                <a:ea typeface="游ゴシック Light" panose="020B0300000000000000" pitchFamily="34" charset="-128"/>
                <a:cs typeface="Calibri" panose="020F0502020204030204" pitchFamily="34" charset="0"/>
              </a:rPr>
              <a:t>KEK’s efforts</a:t>
            </a:r>
            <a:endParaRPr lang="ja-JP" altLang="en-US" sz="2800" dirty="0">
              <a:solidFill>
                <a:prstClr val="black"/>
              </a:solidFill>
              <a:latin typeface="Calibri" panose="020F0502020204030204" pitchFamily="34" charset="0"/>
              <a:ea typeface="游ゴシック Light" panose="020B0300000000000000" pitchFamily="34" charset="-128"/>
              <a:cs typeface="Calibri" panose="020F0502020204030204" pitchFamily="34" charset="0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0AC4F816-63F5-FA46-59F9-603CE5A64396}"/>
              </a:ext>
            </a:extLst>
          </p:cNvPr>
          <p:cNvGraphicFramePr>
            <a:graphicFrameLocks noGrp="1"/>
          </p:cNvGraphicFramePr>
          <p:nvPr/>
        </p:nvGraphicFramePr>
        <p:xfrm>
          <a:off x="7295918" y="2416390"/>
          <a:ext cx="3173187" cy="385911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95002">
                  <a:extLst>
                    <a:ext uri="{9D8B030D-6E8A-4147-A177-3AD203B41FA5}">
                      <a16:colId xmlns:a16="http://schemas.microsoft.com/office/drawing/2014/main" val="414153846"/>
                    </a:ext>
                  </a:extLst>
                </a:gridCol>
                <a:gridCol w="417000">
                  <a:extLst>
                    <a:ext uri="{9D8B030D-6E8A-4147-A177-3AD203B41FA5}">
                      <a16:colId xmlns:a16="http://schemas.microsoft.com/office/drawing/2014/main" val="2853629616"/>
                    </a:ext>
                  </a:extLst>
                </a:gridCol>
                <a:gridCol w="2061185">
                  <a:extLst>
                    <a:ext uri="{9D8B030D-6E8A-4147-A177-3AD203B41FA5}">
                      <a16:colId xmlns:a16="http://schemas.microsoft.com/office/drawing/2014/main" val="3367541277"/>
                    </a:ext>
                  </a:extLst>
                </a:gridCol>
              </a:tblGrid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altLang="ja-JP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Cavity production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078403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altLang="ja-JP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CM design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990710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Crab cavity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5136821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E- source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958968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Undulator target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155936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Undulator focusing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0976987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US" altLang="ja-JP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E-driven target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922838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en-US" altLang="ja-JP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E-driven focusing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014725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n-US" altLang="ja-JP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E-driven capture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852249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  <a:endParaRPr lang="en-US" altLang="ja-JP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Target replacement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459596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altLang="ja-JP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DR System design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977438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DR Injection/extraction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3387623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  <a:endParaRPr lang="en-US" altLang="ja-JP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Final focus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540254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en-US" altLang="ja-JP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Final doublet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1862405"/>
                  </a:ext>
                </a:extLst>
              </a:tr>
              <a:tr h="2572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US" altLang="ja-JP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 marL="3606" marR="3606" marT="360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Main dump</a:t>
                      </a:r>
                    </a:p>
                  </a:txBody>
                  <a:tcPr marL="6350" marR="6350" marT="635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0707110"/>
                  </a:ext>
                </a:extLst>
              </a:tr>
            </a:tbl>
          </a:graphicData>
        </a:graphic>
      </p:graphicFrame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DA9ADB0A-C476-0950-F957-BFA10715846A}"/>
              </a:ext>
            </a:extLst>
          </p:cNvPr>
          <p:cNvSpPr txBox="1"/>
          <p:nvPr/>
        </p:nvSpPr>
        <p:spPr>
          <a:xfrm>
            <a:off x="6583918" y="2584426"/>
            <a:ext cx="48603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Calibri" panose="020F0502020204030204" pitchFamily="34" charset="0"/>
              </a:rPr>
              <a:t>SRF</a:t>
            </a:r>
            <a:endParaRPr kumimoji="1" lang="ja-JP" altLang="en-US" sz="1600" dirty="0">
              <a:latin typeface="Calibri" panose="020F0502020204030204" pitchFamily="34" charset="0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B0E3C5D7-392B-70B1-BD3D-173E3F1B1582}"/>
              </a:ext>
            </a:extLst>
          </p:cNvPr>
          <p:cNvSpPr txBox="1"/>
          <p:nvPr/>
        </p:nvSpPr>
        <p:spPr>
          <a:xfrm>
            <a:off x="6285776" y="3904845"/>
            <a:ext cx="834074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Calibri" panose="020F0502020204030204" pitchFamily="34" charset="0"/>
              </a:rPr>
              <a:t>e-, e+ </a:t>
            </a:r>
          </a:p>
          <a:p>
            <a:r>
              <a:rPr lang="en-US" altLang="ja-JP" sz="1600" dirty="0">
                <a:latin typeface="Calibri" panose="020F0502020204030204" pitchFamily="34" charset="0"/>
              </a:rPr>
              <a:t>Sources</a:t>
            </a:r>
            <a:endParaRPr kumimoji="1" lang="ja-JP" altLang="en-US" sz="1600" dirty="0">
              <a:latin typeface="Calibri" panose="020F0502020204030204" pitchFamily="34" charset="0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48A831EC-FAA9-A636-39DC-0C32888A145B}"/>
              </a:ext>
            </a:extLst>
          </p:cNvPr>
          <p:cNvSpPr txBox="1"/>
          <p:nvPr/>
        </p:nvSpPr>
        <p:spPr>
          <a:xfrm>
            <a:off x="6412397" y="5420971"/>
            <a:ext cx="720069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Calibri" panose="020F0502020204030204" pitchFamily="34" charset="0"/>
              </a:rPr>
              <a:t>Nano-</a:t>
            </a:r>
          </a:p>
          <a:p>
            <a:r>
              <a:rPr kumimoji="1" lang="en-US" altLang="ja-JP" sz="1600" dirty="0">
                <a:latin typeface="Calibri" panose="020F0502020204030204" pitchFamily="34" charset="0"/>
              </a:rPr>
              <a:t>Beam</a:t>
            </a:r>
            <a:endParaRPr kumimoji="1" lang="ja-JP" altLang="en-US" sz="1600" dirty="0">
              <a:latin typeface="Calibri" panose="020F050202020403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ABEDC66-05F7-00D5-DFE5-E7D145C58909}"/>
              </a:ext>
            </a:extLst>
          </p:cNvPr>
          <p:cNvSpPr/>
          <p:nvPr/>
        </p:nvSpPr>
        <p:spPr>
          <a:xfrm>
            <a:off x="7271477" y="2416390"/>
            <a:ext cx="3173187" cy="5142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1AF596B-2B37-A390-9602-1BE8A19CA8A4}"/>
              </a:ext>
            </a:extLst>
          </p:cNvPr>
          <p:cNvSpPr/>
          <p:nvPr/>
        </p:nvSpPr>
        <p:spPr>
          <a:xfrm>
            <a:off x="7258861" y="3939796"/>
            <a:ext cx="3173187" cy="10296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27C99BD-E285-D3D2-9C66-692BBDB1327C}"/>
              </a:ext>
            </a:extLst>
          </p:cNvPr>
          <p:cNvSpPr/>
          <p:nvPr/>
        </p:nvSpPr>
        <p:spPr>
          <a:xfrm>
            <a:off x="7258861" y="5489725"/>
            <a:ext cx="3210244" cy="27564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461F080-22BA-CAF9-08F6-636C615BD6DF}"/>
              </a:ext>
            </a:extLst>
          </p:cNvPr>
          <p:cNvSpPr/>
          <p:nvPr/>
        </p:nvSpPr>
        <p:spPr>
          <a:xfrm>
            <a:off x="7271477" y="5989190"/>
            <a:ext cx="3160571" cy="27564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F42EF30-A634-EE1F-7258-6D7BEBDC56FC}"/>
              </a:ext>
            </a:extLst>
          </p:cNvPr>
          <p:cNvSpPr txBox="1"/>
          <p:nvPr/>
        </p:nvSpPr>
        <p:spPr>
          <a:xfrm>
            <a:off x="10475711" y="2449182"/>
            <a:ext cx="1630831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Collaboration with</a:t>
            </a:r>
          </a:p>
          <a:p>
            <a:r>
              <a:rPr kumimoji="1" lang="en-US" altLang="ja-JP" sz="1400" dirty="0"/>
              <a:t>Europe, Korea, </a:t>
            </a:r>
            <a:endParaRPr kumimoji="1" lang="ja-JP" altLang="en-US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78A2F27-3D39-5211-2659-3194E24CC6CC}"/>
              </a:ext>
            </a:extLst>
          </p:cNvPr>
          <p:cNvSpPr txBox="1"/>
          <p:nvPr/>
        </p:nvSpPr>
        <p:spPr>
          <a:xfrm>
            <a:off x="10523385" y="4137418"/>
            <a:ext cx="1535485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Experiences at </a:t>
            </a:r>
            <a:r>
              <a:rPr kumimoji="1" lang="en-US" altLang="ja-JP" sz="1400" dirty="0" err="1"/>
              <a:t>SuperKEKB</a:t>
            </a:r>
            <a:endParaRPr kumimoji="1" lang="ja-JP" altLang="en-US" sz="1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6CC754E-017C-B05A-BF68-D6B3B2E3757B}"/>
              </a:ext>
            </a:extLst>
          </p:cNvPr>
          <p:cNvSpPr txBox="1"/>
          <p:nvPr/>
        </p:nvSpPr>
        <p:spPr>
          <a:xfrm>
            <a:off x="10530103" y="5473657"/>
            <a:ext cx="1535485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ATF collaboration</a:t>
            </a:r>
            <a:endParaRPr kumimoji="1" lang="ja-JP" altLang="en-US" sz="1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C13037B-81EB-FAA1-D77D-1A1B3A4F5EA2}"/>
              </a:ext>
            </a:extLst>
          </p:cNvPr>
          <p:cNvSpPr txBox="1"/>
          <p:nvPr/>
        </p:nvSpPr>
        <p:spPr>
          <a:xfrm>
            <a:off x="1804237" y="2524008"/>
            <a:ext cx="41661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GB" altLang="ja-JP" sz="1800" b="1" dirty="0">
                <a:ea typeface="Calibri" panose="020F0502020204030204" pitchFamily="34" charset="0"/>
              </a:rPr>
              <a:t>KEK </a:t>
            </a:r>
            <a:r>
              <a:rPr lang="en-GB" altLang="ja-JP" sz="1800" dirty="0">
                <a:ea typeface="Calibri" panose="020F0502020204030204" pitchFamily="34" charset="0"/>
              </a:rPr>
              <a:t>started the activity from April,2023.</a:t>
            </a:r>
            <a:endParaRPr lang="en-GB" altLang="ja-JP" dirty="0">
              <a:ea typeface="Calibri" panose="020F0502020204030204" pitchFamily="34" charset="0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E443CF0D-598A-692C-0DF4-707E99FEA99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799" t="24674" r="10151" b="11343"/>
          <a:stretch/>
        </p:blipFill>
        <p:spPr>
          <a:xfrm>
            <a:off x="220470" y="2941297"/>
            <a:ext cx="3182474" cy="3671515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D35FDB0-080D-90B4-9EAB-802A1438F9ED}"/>
              </a:ext>
            </a:extLst>
          </p:cNvPr>
          <p:cNvSpPr txBox="1"/>
          <p:nvPr/>
        </p:nvSpPr>
        <p:spPr>
          <a:xfrm>
            <a:off x="220470" y="4396744"/>
            <a:ext cx="6111240" cy="17235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MEXT development of key element technologies to </a:t>
            </a:r>
            <a:r>
              <a:rPr lang="en-US" altLang="ja-JP" sz="18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improve the performance of future accelerators program</a:t>
            </a:r>
          </a:p>
          <a:p>
            <a:pPr algn="ctr"/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文科省補助金　将来加速器の性能向上に向けた重要素技術開発</a:t>
            </a:r>
            <a:endParaRPr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en-US" altLang="ja-JP" sz="1800" i="1" dirty="0">
                <a:solidFill>
                  <a:schemeClr val="accent1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advanced Accelerator element Technology Development </a:t>
            </a:r>
            <a:r>
              <a:rPr lang="en-US" altLang="ja-JP" sz="1800" i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(MEXT-ATD)  </a:t>
            </a:r>
            <a:r>
              <a:rPr lang="en-US" altLang="ja-JP" sz="1800" i="1" dirty="0">
                <a:solidFill>
                  <a:schemeClr val="accent1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funded by MEXT (7oku-yen(5M dollars)/year)</a:t>
            </a:r>
          </a:p>
          <a:p>
            <a:pPr algn="ctr"/>
            <a:r>
              <a:rPr lang="en-US" altLang="ja-JP" i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(2023-2027) -&gt; important budget to operate ATF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09BF9A9-A516-E533-9685-2E4D92A2605A}"/>
              </a:ext>
            </a:extLst>
          </p:cNvPr>
          <p:cNvSpPr/>
          <p:nvPr/>
        </p:nvSpPr>
        <p:spPr>
          <a:xfrm>
            <a:off x="7275015" y="4972009"/>
            <a:ext cx="3160571" cy="27564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37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043"/>
    </mc:Choice>
    <mc:Fallback xmlns="">
      <p:transition spd="slow" advTm="44043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16B97E4-DD86-E3C6-84DA-8C61BED38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0938" y="6457490"/>
            <a:ext cx="604520" cy="365125"/>
          </a:xfrm>
        </p:spPr>
        <p:txBody>
          <a:bodyPr/>
          <a:lstStyle/>
          <a:p>
            <a:fld id="{48F63A3B-78C7-47BE-AE5E-E10140E04643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BBDE13C-6C94-75E2-78DC-C41CD499E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945356"/>
            <a:ext cx="10487025" cy="559355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063B0D1-4CE8-975F-099D-6F9310448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214" y="4174964"/>
            <a:ext cx="3650429" cy="189822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B722F17-2132-F9A2-DFE0-5081E86938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7041" y="4109346"/>
            <a:ext cx="3060823" cy="2029458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DDF83CE-D3AA-516A-E9AE-3322251BFF67}"/>
              </a:ext>
            </a:extLst>
          </p:cNvPr>
          <p:cNvSpPr txBox="1"/>
          <p:nvPr/>
        </p:nvSpPr>
        <p:spPr>
          <a:xfrm>
            <a:off x="1927420" y="138433"/>
            <a:ext cx="80100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ILC Technology Network (ITN) since 2023</a:t>
            </a:r>
            <a:endParaRPr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439A031-D29D-0F38-8C91-0F989FFF0203}"/>
              </a:ext>
            </a:extLst>
          </p:cNvPr>
          <p:cNvSpPr txBox="1"/>
          <p:nvPr/>
        </p:nvSpPr>
        <p:spPr>
          <a:xfrm>
            <a:off x="971628" y="6125443"/>
            <a:ext cx="2418638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CERN, German, UK,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France, Italy, Spain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56E29F0-AA87-9164-4ABF-82717901BD37}"/>
              </a:ext>
            </a:extLst>
          </p:cNvPr>
          <p:cNvSpPr txBox="1"/>
          <p:nvPr/>
        </p:nvSpPr>
        <p:spPr>
          <a:xfrm>
            <a:off x="474197" y="3805632"/>
            <a:ext cx="32111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Agreement: KEK and CERN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BBD7659-0930-2567-A595-73E3C13EB6B0}"/>
              </a:ext>
            </a:extLst>
          </p:cNvPr>
          <p:cNvSpPr txBox="1"/>
          <p:nvPr/>
        </p:nvSpPr>
        <p:spPr>
          <a:xfrm>
            <a:off x="5206147" y="6211669"/>
            <a:ext cx="145256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KEK, Korea, </a:t>
            </a:r>
          </a:p>
          <a:p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Australia 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828586F-50C3-3C87-636F-E365AE828BF5}"/>
              </a:ext>
            </a:extLst>
          </p:cNvPr>
          <p:cNvSpPr txBox="1"/>
          <p:nvPr/>
        </p:nvSpPr>
        <p:spPr>
          <a:xfrm>
            <a:off x="4140627" y="3740014"/>
            <a:ext cx="39634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Agreement: KEK and Korean Univ.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B7181596-1B22-933E-72D8-27C291FE1A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9411" y="3236713"/>
            <a:ext cx="1857375" cy="2378869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0F8EA8F-0EAE-62B9-B134-EE1A04F9DC96}"/>
              </a:ext>
            </a:extLst>
          </p:cNvPr>
          <p:cNvSpPr txBox="1"/>
          <p:nvPr/>
        </p:nvSpPr>
        <p:spPr>
          <a:xfrm>
            <a:off x="8591133" y="5706864"/>
            <a:ext cx="2158147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US Labs. join </a:t>
            </a:r>
          </a:p>
          <a:p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using Japan-US funding frame (2023-2025)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46D9C90-922B-3B9A-E7CB-D5B6495A3D8E}"/>
              </a:ext>
            </a:extLst>
          </p:cNvPr>
          <p:cNvSpPr txBox="1"/>
          <p:nvPr/>
        </p:nvSpPr>
        <p:spPr>
          <a:xfrm>
            <a:off x="4214129" y="1242418"/>
            <a:ext cx="3103735" cy="52322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framework</a:t>
            </a:r>
            <a:endParaRPr kumimoji="1" lang="ja-JP" altLang="en-U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46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B03F5FB-497B-B86E-18F7-4437D8F98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DAFD6AC-4F47-5957-A576-3C42D4852CED}"/>
              </a:ext>
            </a:extLst>
          </p:cNvPr>
          <p:cNvSpPr txBox="1"/>
          <p:nvPr/>
        </p:nvSpPr>
        <p:spPr>
          <a:xfrm>
            <a:off x="2726870" y="1905506"/>
            <a:ext cx="5801713" cy="3785652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Overview of linear collider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ILC technology Network (ITN)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ILC Accelerator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R&amp;D of ILC Technology Network (ITN)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SRF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Sources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Nanobeam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Worldwide ITN status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Others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Calibri" panose="020F0502020204030204" pitchFamily="34" charset="0"/>
                <a:ea typeface="Calibri" panose="020F0502020204030204" pitchFamily="34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948728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AA6CA5-56B8-AB3A-D660-08516BA981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34FD11-6DE8-C769-1338-18D4BF4A3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1827" y="6492876"/>
            <a:ext cx="30801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Arial Unicode MS" panose="020B0604020202020204" pitchFamily="50" charset="-128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F8205C-53F2-4FC3-AB38-4372D95CE470}" type="slidenum">
              <a:rPr kumimoji="1" lang="ja-JP" altLang="en-US" smtClean="0"/>
              <a:pPr/>
              <a:t>9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76AB3288-FCB2-3BE8-9609-C3C94C040CB8}"/>
              </a:ext>
            </a:extLst>
          </p:cNvPr>
          <p:cNvSpPr/>
          <p:nvPr/>
        </p:nvSpPr>
        <p:spPr>
          <a:xfrm>
            <a:off x="160045" y="1356230"/>
            <a:ext cx="2763850" cy="5060533"/>
          </a:xfrm>
          <a:prstGeom prst="roundRect">
            <a:avLst>
              <a:gd name="adj" fmla="val 9090"/>
            </a:avLst>
          </a:prstGeom>
          <a:solidFill>
            <a:srgbClr val="CCFFFF">
              <a:alpha val="50196"/>
            </a:srgbClr>
          </a:solidFill>
          <a:ln w="5715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Picture 12">
            <a:extLst>
              <a:ext uri="{FF2B5EF4-FFF2-40B4-BE49-F238E27FC236}">
                <a16:creationId xmlns:a16="http://schemas.microsoft.com/office/drawing/2014/main" id="{517038F0-6D1D-1C00-EDBF-2F70615974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6779" y="4423349"/>
            <a:ext cx="1183216" cy="88741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" name="Picture 3">
            <a:extLst>
              <a:ext uri="{FF2B5EF4-FFF2-40B4-BE49-F238E27FC236}">
                <a16:creationId xmlns:a16="http://schemas.microsoft.com/office/drawing/2014/main" id="{1DF0B97E-C66C-2334-34E8-AE8494D165A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0466" y="2724273"/>
            <a:ext cx="727449" cy="11768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2AB1ADFB-A52B-9C59-9AD1-09AA5D2929BA}"/>
              </a:ext>
            </a:extLst>
          </p:cNvPr>
          <p:cNvSpPr/>
          <p:nvPr/>
        </p:nvSpPr>
        <p:spPr>
          <a:xfrm>
            <a:off x="3196065" y="1351461"/>
            <a:ext cx="2763850" cy="5060533"/>
          </a:xfrm>
          <a:prstGeom prst="roundRect">
            <a:avLst>
              <a:gd name="adj" fmla="val 9090"/>
            </a:avLst>
          </a:prstGeom>
          <a:solidFill>
            <a:schemeClr val="accent2">
              <a:lumMod val="20000"/>
              <a:lumOff val="80000"/>
              <a:alpha val="50196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163B15F7-5A52-238E-5EE3-E70AA80FF6C4}"/>
              </a:ext>
            </a:extLst>
          </p:cNvPr>
          <p:cNvSpPr/>
          <p:nvPr/>
        </p:nvSpPr>
        <p:spPr>
          <a:xfrm>
            <a:off x="6232085" y="1351462"/>
            <a:ext cx="2763850" cy="2393484"/>
          </a:xfrm>
          <a:prstGeom prst="roundRect">
            <a:avLst>
              <a:gd name="adj" fmla="val 9090"/>
            </a:avLst>
          </a:prstGeom>
          <a:solidFill>
            <a:srgbClr val="CCFFCC">
              <a:alpha val="49804"/>
            </a:srgb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53B6EABD-8D04-4E92-7EAC-036095BBABF3}"/>
              </a:ext>
            </a:extLst>
          </p:cNvPr>
          <p:cNvSpPr/>
          <p:nvPr/>
        </p:nvSpPr>
        <p:spPr>
          <a:xfrm>
            <a:off x="9268105" y="1351461"/>
            <a:ext cx="2763850" cy="5060533"/>
          </a:xfrm>
          <a:prstGeom prst="roundRect">
            <a:avLst>
              <a:gd name="adj" fmla="val 9090"/>
            </a:avLst>
          </a:prstGeom>
          <a:solidFill>
            <a:schemeClr val="bg1">
              <a:alpha val="50196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8" name="Content Placeholder 9">
            <a:extLst>
              <a:ext uri="{FF2B5EF4-FFF2-40B4-BE49-F238E27FC236}">
                <a16:creationId xmlns:a16="http://schemas.microsoft.com/office/drawing/2014/main" id="{796FF58D-56B3-1013-238F-B5C6286A9E0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1202" y="2632186"/>
            <a:ext cx="2082585" cy="103913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FF2C5D5D-67BE-F7E0-EEBF-1F1719537F81}"/>
              </a:ext>
            </a:extLst>
          </p:cNvPr>
          <p:cNvSpPr txBox="1"/>
          <p:nvPr/>
        </p:nvSpPr>
        <p:spPr>
          <a:xfrm>
            <a:off x="696931" y="892541"/>
            <a:ext cx="1711131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Production</a:t>
            </a:r>
            <a:endParaRPr kumimoji="1" lang="ja-JP" altLang="en-US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7DDA3382-AAD3-4C08-1185-5C8E483AC5C9}"/>
              </a:ext>
            </a:extLst>
          </p:cNvPr>
          <p:cNvSpPr txBox="1"/>
          <p:nvPr/>
        </p:nvSpPr>
        <p:spPr>
          <a:xfrm>
            <a:off x="3670858" y="892541"/>
            <a:ext cx="1833826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Component Test</a:t>
            </a:r>
            <a:endParaRPr kumimoji="1" lang="ja-JP" altLang="en-US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D80652F8-9398-FC6F-0284-329866DCF762}"/>
              </a:ext>
            </a:extLst>
          </p:cNvPr>
          <p:cNvSpPr txBox="1"/>
          <p:nvPr/>
        </p:nvSpPr>
        <p:spPr>
          <a:xfrm>
            <a:off x="6758447" y="892541"/>
            <a:ext cx="1711131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Installation</a:t>
            </a:r>
            <a:endParaRPr kumimoji="1" lang="ja-JP" altLang="en-US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D3400614-CCAE-276B-D1ED-969A1EA2FA4E}"/>
              </a:ext>
            </a:extLst>
          </p:cNvPr>
          <p:cNvSpPr txBox="1"/>
          <p:nvPr/>
        </p:nvSpPr>
        <p:spPr>
          <a:xfrm>
            <a:off x="9783938" y="892541"/>
            <a:ext cx="1711131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CM Test</a:t>
            </a:r>
            <a:endParaRPr kumimoji="1" lang="ja-JP" altLang="en-US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63" name="四角形: 角を丸くする 62">
            <a:extLst>
              <a:ext uri="{FF2B5EF4-FFF2-40B4-BE49-F238E27FC236}">
                <a16:creationId xmlns:a16="http://schemas.microsoft.com/office/drawing/2014/main" id="{BDFEF011-AA39-FA69-9CD9-B09E83BF4604}"/>
              </a:ext>
            </a:extLst>
          </p:cNvPr>
          <p:cNvSpPr/>
          <p:nvPr/>
        </p:nvSpPr>
        <p:spPr>
          <a:xfrm>
            <a:off x="6232084" y="4309795"/>
            <a:ext cx="2763850" cy="2393484"/>
          </a:xfrm>
          <a:prstGeom prst="roundRect">
            <a:avLst>
              <a:gd name="adj" fmla="val 9090"/>
            </a:avLst>
          </a:prstGeom>
          <a:solidFill>
            <a:schemeClr val="accent3">
              <a:lumMod val="20000"/>
              <a:lumOff val="80000"/>
              <a:alpha val="50196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BF223A80-2AE6-799F-9FD7-2369BED486E6}"/>
              </a:ext>
            </a:extLst>
          </p:cNvPr>
          <p:cNvSpPr txBox="1"/>
          <p:nvPr/>
        </p:nvSpPr>
        <p:spPr>
          <a:xfrm>
            <a:off x="6758443" y="3881727"/>
            <a:ext cx="1711131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Preparation</a:t>
            </a:r>
            <a:endParaRPr kumimoji="1" lang="ja-JP" altLang="en-US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65" name="矢印: 右 64">
            <a:extLst>
              <a:ext uri="{FF2B5EF4-FFF2-40B4-BE49-F238E27FC236}">
                <a16:creationId xmlns:a16="http://schemas.microsoft.com/office/drawing/2014/main" id="{BE0D3686-E8F9-3FD1-5441-E79C23083A00}"/>
              </a:ext>
            </a:extLst>
          </p:cNvPr>
          <p:cNvSpPr/>
          <p:nvPr/>
        </p:nvSpPr>
        <p:spPr>
          <a:xfrm>
            <a:off x="2755807" y="3608317"/>
            <a:ext cx="572824" cy="567182"/>
          </a:xfrm>
          <a:prstGeom prst="rightArrow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矢印: 右 65">
            <a:extLst>
              <a:ext uri="{FF2B5EF4-FFF2-40B4-BE49-F238E27FC236}">
                <a16:creationId xmlns:a16="http://schemas.microsoft.com/office/drawing/2014/main" id="{5DDD8769-4248-0877-F621-71B36F6EA94D}"/>
              </a:ext>
            </a:extLst>
          </p:cNvPr>
          <p:cNvSpPr/>
          <p:nvPr/>
        </p:nvSpPr>
        <p:spPr>
          <a:xfrm>
            <a:off x="5809588" y="2264613"/>
            <a:ext cx="572824" cy="567182"/>
          </a:xfrm>
          <a:prstGeom prst="rightArrow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矢印: 右 66">
            <a:extLst>
              <a:ext uri="{FF2B5EF4-FFF2-40B4-BE49-F238E27FC236}">
                <a16:creationId xmlns:a16="http://schemas.microsoft.com/office/drawing/2014/main" id="{05207536-F018-743E-985B-CC58454FC7F4}"/>
              </a:ext>
            </a:extLst>
          </p:cNvPr>
          <p:cNvSpPr/>
          <p:nvPr/>
        </p:nvSpPr>
        <p:spPr>
          <a:xfrm>
            <a:off x="8845607" y="2289613"/>
            <a:ext cx="572824" cy="567182"/>
          </a:xfrm>
          <a:prstGeom prst="rightArrow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矢印: 右 67">
            <a:extLst>
              <a:ext uri="{FF2B5EF4-FFF2-40B4-BE49-F238E27FC236}">
                <a16:creationId xmlns:a16="http://schemas.microsoft.com/office/drawing/2014/main" id="{BEC78676-E938-746E-3DDE-1F5A0CCDA4BC}"/>
              </a:ext>
            </a:extLst>
          </p:cNvPr>
          <p:cNvSpPr/>
          <p:nvPr/>
        </p:nvSpPr>
        <p:spPr>
          <a:xfrm>
            <a:off x="8845607" y="5218334"/>
            <a:ext cx="572824" cy="567182"/>
          </a:xfrm>
          <a:prstGeom prst="rightArrow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9" name="Picture 8" descr="20080411Di-0121">
            <a:extLst>
              <a:ext uri="{FF2B5EF4-FFF2-40B4-BE49-F238E27FC236}">
                <a16:creationId xmlns:a16="http://schemas.microsoft.com/office/drawing/2014/main" id="{44A4EBA6-BE38-1CC5-BD48-E23CFDCD5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4929" y="1490334"/>
            <a:ext cx="1117575" cy="167677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図 69">
            <a:extLst>
              <a:ext uri="{FF2B5EF4-FFF2-40B4-BE49-F238E27FC236}">
                <a16:creationId xmlns:a16="http://schemas.microsoft.com/office/drawing/2014/main" id="{C1B681ED-4C6A-5BFD-A92A-141F4887105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7335" y="3366345"/>
            <a:ext cx="2118374" cy="119779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1" name="Picture 7" descr="A picture containing text, ground&#10;&#10;Description automatically generated">
            <a:extLst>
              <a:ext uri="{FF2B5EF4-FFF2-40B4-BE49-F238E27FC236}">
                <a16:creationId xmlns:a16="http://schemas.microsoft.com/office/drawing/2014/main" id="{4944BB9A-2785-B2B9-6015-FEE2EACD5CC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5524" y="1434055"/>
            <a:ext cx="1230083" cy="92256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2" name="図 71">
            <a:extLst>
              <a:ext uri="{FF2B5EF4-FFF2-40B4-BE49-F238E27FC236}">
                <a16:creationId xmlns:a16="http://schemas.microsoft.com/office/drawing/2014/main" id="{3947AEF0-9AB0-8368-0138-6FCF3BDF413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2228" y="5782692"/>
            <a:ext cx="1674113" cy="86733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3" name="図 72">
            <a:extLst>
              <a:ext uri="{FF2B5EF4-FFF2-40B4-BE49-F238E27FC236}">
                <a16:creationId xmlns:a16="http://schemas.microsoft.com/office/drawing/2014/main" id="{C38EC5F3-8E4A-D650-CD57-825AB462266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2233" y="4578009"/>
            <a:ext cx="1179000" cy="8842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4" name="図 73">
            <a:extLst>
              <a:ext uri="{FF2B5EF4-FFF2-40B4-BE49-F238E27FC236}">
                <a16:creationId xmlns:a16="http://schemas.microsoft.com/office/drawing/2014/main" id="{729EF495-C52C-12BE-CC8F-C61EE1D5F7D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659" y="4578009"/>
            <a:ext cx="1179000" cy="8842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5" name="Content Placeholder 9">
            <a:extLst>
              <a:ext uri="{FF2B5EF4-FFF2-40B4-BE49-F238E27FC236}">
                <a16:creationId xmlns:a16="http://schemas.microsoft.com/office/drawing/2014/main" id="{82640300-8B47-547F-2FEC-F5A4122D13B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45551" y="4607846"/>
            <a:ext cx="2292587" cy="171944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0FD6D74A-0157-C1BE-C9A9-CA88539D8230}"/>
              </a:ext>
            </a:extLst>
          </p:cNvPr>
          <p:cNvSpPr txBox="1"/>
          <p:nvPr/>
        </p:nvSpPr>
        <p:spPr>
          <a:xfrm>
            <a:off x="535035" y="1439699"/>
            <a:ext cx="1290739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L-band SC 9-cell cavity</a:t>
            </a:r>
            <a:endParaRPr kumimoji="1" lang="en-US" altLang="ja-JP" sz="900" dirty="0">
              <a:latin typeface="Times New Roman" panose="02020603050405020304" pitchFamily="18" charset="0"/>
              <a:ea typeface="Arial Unicode MS" panose="020B0604020202020204" pitchFamily="50" charset="-128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7427244F-9F63-CCF0-7B08-E4C22069A582}"/>
              </a:ext>
            </a:extLst>
          </p:cNvPr>
          <p:cNvSpPr txBox="1"/>
          <p:nvPr/>
        </p:nvSpPr>
        <p:spPr>
          <a:xfrm>
            <a:off x="547472" y="2580835"/>
            <a:ext cx="854721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kumimoji="1"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Power coupler</a:t>
            </a: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AC2730FB-1197-61D3-F739-4577259BE057}"/>
              </a:ext>
            </a:extLst>
          </p:cNvPr>
          <p:cNvSpPr txBox="1"/>
          <p:nvPr/>
        </p:nvSpPr>
        <p:spPr>
          <a:xfrm>
            <a:off x="224272" y="3911747"/>
            <a:ext cx="777777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SCQ magnet</a:t>
            </a:r>
            <a:endParaRPr kumimoji="1" lang="en-US" altLang="ja-JP" sz="900" dirty="0">
              <a:latin typeface="Times New Roman" panose="02020603050405020304" pitchFamily="18" charset="0"/>
              <a:ea typeface="Arial Unicode MS" panose="020B0604020202020204" pitchFamily="50" charset="-128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3EBE062B-1BBB-D14A-BD9F-9E291E89B2D3}"/>
              </a:ext>
            </a:extLst>
          </p:cNvPr>
          <p:cNvSpPr txBox="1"/>
          <p:nvPr/>
        </p:nvSpPr>
        <p:spPr>
          <a:xfrm>
            <a:off x="1817874" y="4132269"/>
            <a:ext cx="938077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Frequency tuner</a:t>
            </a:r>
            <a:endParaRPr kumimoji="1" lang="en-US" altLang="ja-JP" sz="900" dirty="0">
              <a:latin typeface="Times New Roman" panose="02020603050405020304" pitchFamily="18" charset="0"/>
              <a:ea typeface="Arial Unicode MS" panose="020B0604020202020204" pitchFamily="50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B28D9493-F8CF-4E73-6BA9-012C740F477C}"/>
              </a:ext>
            </a:extLst>
          </p:cNvPr>
          <p:cNvSpPr txBox="1"/>
          <p:nvPr/>
        </p:nvSpPr>
        <p:spPr>
          <a:xfrm>
            <a:off x="582103" y="5270938"/>
            <a:ext cx="925253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Magnetic shield</a:t>
            </a:r>
            <a:endParaRPr kumimoji="1" lang="en-US" altLang="ja-JP" sz="900" dirty="0">
              <a:latin typeface="Times New Roman" panose="02020603050405020304" pitchFamily="18" charset="0"/>
              <a:ea typeface="Arial Unicode MS" panose="020B0604020202020204" pitchFamily="50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4E4C7F84-6E71-950E-C77A-71A605A567A3}"/>
              </a:ext>
            </a:extLst>
          </p:cNvPr>
          <p:cNvSpPr txBox="1"/>
          <p:nvPr/>
        </p:nvSpPr>
        <p:spPr>
          <a:xfrm>
            <a:off x="4596568" y="1611970"/>
            <a:ext cx="1220206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Vertical test for cavity</a:t>
            </a:r>
            <a:endParaRPr kumimoji="1" lang="en-US" altLang="ja-JP" sz="900" dirty="0">
              <a:latin typeface="Times New Roman" panose="02020603050405020304" pitchFamily="18" charset="0"/>
              <a:ea typeface="Arial Unicode MS" panose="020B0604020202020204" pitchFamily="50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88127B8F-6E37-2814-AF22-DABB6179581E}"/>
              </a:ext>
            </a:extLst>
          </p:cNvPr>
          <p:cNvSpPr txBox="1"/>
          <p:nvPr/>
        </p:nvSpPr>
        <p:spPr>
          <a:xfrm>
            <a:off x="3342599" y="3256636"/>
            <a:ext cx="1460656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kumimoji="1"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High power test for coupler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C5D90B47-E1C1-6E30-AB73-75747E9F5A3E}"/>
              </a:ext>
            </a:extLst>
          </p:cNvPr>
          <p:cNvSpPr txBox="1"/>
          <p:nvPr/>
        </p:nvSpPr>
        <p:spPr>
          <a:xfrm>
            <a:off x="3404929" y="5079929"/>
            <a:ext cx="1066318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kumimoji="1"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Cold test for </a:t>
            </a:r>
            <a:r>
              <a:rPr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motor</a:t>
            </a:r>
            <a:endParaRPr kumimoji="1" lang="en-US" altLang="ja-JP" sz="900" dirty="0">
              <a:latin typeface="Times New Roman" panose="02020603050405020304" pitchFamily="18" charset="0"/>
              <a:ea typeface="Arial Unicode MS" panose="020B0604020202020204" pitchFamily="50" charset="-128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7403D230-1429-4676-A318-95E4A8998E18}"/>
              </a:ext>
            </a:extLst>
          </p:cNvPr>
          <p:cNvSpPr txBox="1"/>
          <p:nvPr/>
        </p:nvSpPr>
        <p:spPr>
          <a:xfrm>
            <a:off x="6566961" y="1399580"/>
            <a:ext cx="1653017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kumimoji="1"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Demagnetization of cryo-vessel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62137727-1B2D-9108-BE1C-A96C282BE26E}"/>
              </a:ext>
            </a:extLst>
          </p:cNvPr>
          <p:cNvSpPr txBox="1"/>
          <p:nvPr/>
        </p:nvSpPr>
        <p:spPr>
          <a:xfrm>
            <a:off x="6472027" y="2430194"/>
            <a:ext cx="1220206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Cryomodule assembly</a:t>
            </a:r>
            <a:endParaRPr kumimoji="1" lang="en-US" altLang="ja-JP" sz="900" dirty="0">
              <a:latin typeface="Times New Roman" panose="02020603050405020304" pitchFamily="18" charset="0"/>
              <a:ea typeface="Arial Unicode MS" panose="020B0604020202020204" pitchFamily="50" charset="-128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14CB7F03-8374-31BE-18E0-D7626F1D2B85}"/>
              </a:ext>
            </a:extLst>
          </p:cNvPr>
          <p:cNvSpPr txBox="1"/>
          <p:nvPr/>
        </p:nvSpPr>
        <p:spPr>
          <a:xfrm>
            <a:off x="6623596" y="4375325"/>
            <a:ext cx="665567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Cryogenic</a:t>
            </a:r>
            <a:endParaRPr kumimoji="1" lang="en-US" altLang="ja-JP" sz="900" dirty="0">
              <a:latin typeface="Times New Roman" panose="02020603050405020304" pitchFamily="18" charset="0"/>
              <a:ea typeface="Arial Unicode MS" panose="020B0604020202020204" pitchFamily="50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F972E640-3BB9-7BBA-F36A-1FB2C88D08F6}"/>
              </a:ext>
            </a:extLst>
          </p:cNvPr>
          <p:cNvSpPr txBox="1"/>
          <p:nvPr/>
        </p:nvSpPr>
        <p:spPr>
          <a:xfrm>
            <a:off x="7769413" y="4375325"/>
            <a:ext cx="1024639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kumimoji="1"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CM assembly hall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93492037-47D1-6E62-3AA5-DE645510C099}"/>
              </a:ext>
            </a:extLst>
          </p:cNvPr>
          <p:cNvSpPr txBox="1"/>
          <p:nvPr/>
        </p:nvSpPr>
        <p:spPr>
          <a:xfrm>
            <a:off x="7140245" y="5608540"/>
            <a:ext cx="938077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kumimoji="1"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Radiation shield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111E6C57-6273-1AE5-C008-234BBC29838B}"/>
              </a:ext>
            </a:extLst>
          </p:cNvPr>
          <p:cNvSpPr txBox="1"/>
          <p:nvPr/>
        </p:nvSpPr>
        <p:spPr>
          <a:xfrm>
            <a:off x="10064058" y="1553144"/>
            <a:ext cx="1168910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kumimoji="1"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Waveguide </a:t>
            </a:r>
            <a:r>
              <a:rPr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assembly</a:t>
            </a:r>
            <a:endParaRPr kumimoji="1" lang="en-US" altLang="ja-JP" sz="900" dirty="0">
              <a:latin typeface="Times New Roman" panose="02020603050405020304" pitchFamily="18" charset="0"/>
              <a:ea typeface="Arial Unicode MS" panose="020B0604020202020204" pitchFamily="50" charset="-128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3072476B-439F-7AF0-75CB-E8DD08F76FAE}"/>
              </a:ext>
            </a:extLst>
          </p:cNvPr>
          <p:cNvSpPr txBox="1"/>
          <p:nvPr/>
        </p:nvSpPr>
        <p:spPr>
          <a:xfrm>
            <a:off x="10161891" y="4305809"/>
            <a:ext cx="1059906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Cold test at bunker</a:t>
            </a:r>
            <a:endParaRPr kumimoji="1" lang="en-US" altLang="ja-JP" sz="900" dirty="0">
              <a:latin typeface="Times New Roman" panose="02020603050405020304" pitchFamily="18" charset="0"/>
              <a:ea typeface="Arial Unicode MS" panose="020B0604020202020204" pitchFamily="50" charset="-128"/>
            </a:endParaRPr>
          </a:p>
        </p:txBody>
      </p:sp>
      <p:pic>
        <p:nvPicPr>
          <p:cNvPr id="92" name="Picture 7">
            <a:extLst>
              <a:ext uri="{FF2B5EF4-FFF2-40B4-BE49-F238E27FC236}">
                <a16:creationId xmlns:a16="http://schemas.microsoft.com/office/drawing/2014/main" id="{451DB449-F01C-2213-AC0F-D60475AEDAA1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33807" y="2785631"/>
            <a:ext cx="1844286" cy="138321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27C8E682-39A7-9892-686A-6853A3894F29}"/>
              </a:ext>
            </a:extLst>
          </p:cNvPr>
          <p:cNvSpPr txBox="1"/>
          <p:nvPr/>
        </p:nvSpPr>
        <p:spPr>
          <a:xfrm>
            <a:off x="10025008" y="2486318"/>
            <a:ext cx="1261884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kumimoji="1"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Installation in</a:t>
            </a:r>
            <a:r>
              <a:rPr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to bunker</a:t>
            </a:r>
            <a:endParaRPr kumimoji="1" lang="en-US" altLang="ja-JP" sz="900" dirty="0">
              <a:latin typeface="Times New Roman" panose="02020603050405020304" pitchFamily="18" charset="0"/>
              <a:ea typeface="Arial Unicode MS" panose="020B0604020202020204" pitchFamily="50" charset="-128"/>
            </a:endParaRPr>
          </a:p>
        </p:txBody>
      </p:sp>
      <p:pic>
        <p:nvPicPr>
          <p:cNvPr id="94" name="図 93">
            <a:extLst>
              <a:ext uri="{FF2B5EF4-FFF2-40B4-BE49-F238E27FC236}">
                <a16:creationId xmlns:a16="http://schemas.microsoft.com/office/drawing/2014/main" id="{597EB27C-F452-916B-AF89-20AA4DF2C598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103" y="5566317"/>
            <a:ext cx="1919734" cy="720657"/>
          </a:xfrm>
          <a:prstGeom prst="rect">
            <a:avLst/>
          </a:prstGeom>
        </p:spPr>
      </p:pic>
      <p:pic>
        <p:nvPicPr>
          <p:cNvPr id="95" name="ペーストされたムービー.png" descr="ペーストされたムービー.png">
            <a:extLst>
              <a:ext uri="{FF2B5EF4-FFF2-40B4-BE49-F238E27FC236}">
                <a16:creationId xmlns:a16="http://schemas.microsoft.com/office/drawing/2014/main" id="{83CE3218-1673-DEF9-18EE-087BFE26040A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72" y="4219797"/>
            <a:ext cx="1353477" cy="688681"/>
          </a:xfrm>
          <a:prstGeom prst="rect">
            <a:avLst/>
          </a:prstGeom>
          <a:ln w="12700">
            <a:solidFill>
              <a:schemeClr val="tx1"/>
            </a:solidFill>
            <a:miter lim="400000"/>
          </a:ln>
        </p:spPr>
      </p:pic>
      <p:pic>
        <p:nvPicPr>
          <p:cNvPr id="97" name="Picture 25">
            <a:extLst>
              <a:ext uri="{FF2B5EF4-FFF2-40B4-BE49-F238E27FC236}">
                <a16:creationId xmlns:a16="http://schemas.microsoft.com/office/drawing/2014/main" id="{20082EC8-9CD7-EF60-5D10-38DB016E81DD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5853" y="5413414"/>
            <a:ext cx="1204471" cy="887412"/>
          </a:xfrm>
          <a:prstGeom prst="rect">
            <a:avLst/>
          </a:prstGeom>
          <a:ln w="12700">
            <a:solidFill>
              <a:srgbClr val="737270"/>
            </a:solidFill>
          </a:ln>
        </p:spPr>
      </p:pic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CB26E5FC-88D0-ADF2-9AAC-C39D76A7B00D}"/>
              </a:ext>
            </a:extLst>
          </p:cNvPr>
          <p:cNvSpPr txBox="1"/>
          <p:nvPr/>
        </p:nvSpPr>
        <p:spPr>
          <a:xfrm>
            <a:off x="3991543" y="4726037"/>
            <a:ext cx="1864613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r>
              <a:rPr lang="en-US" altLang="ja-JP" sz="900" dirty="0">
                <a:latin typeface="Times New Roman" panose="02020603050405020304" pitchFamily="18" charset="0"/>
                <a:ea typeface="Arial Unicode MS" panose="020B0604020202020204" pitchFamily="50" charset="-128"/>
              </a:rPr>
              <a:t>Conduction cooling system for SCQ</a:t>
            </a:r>
            <a:endParaRPr kumimoji="1" lang="en-US" altLang="ja-JP" sz="900" dirty="0">
              <a:latin typeface="Times New Roman" panose="02020603050405020304" pitchFamily="18" charset="0"/>
              <a:ea typeface="Arial Unicode MS" panose="020B0604020202020204" pitchFamily="50" charset="-128"/>
            </a:endParaRPr>
          </a:p>
        </p:txBody>
      </p:sp>
      <p:pic>
        <p:nvPicPr>
          <p:cNvPr id="99" name="図 98" descr="製品 が含まれている画像&#10;&#10;自動的に生成された説明">
            <a:extLst>
              <a:ext uri="{FF2B5EF4-FFF2-40B4-BE49-F238E27FC236}">
                <a16:creationId xmlns:a16="http://schemas.microsoft.com/office/drawing/2014/main" id="{B7371F8F-32FF-B4C6-3622-7A69CF7224EE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796" y="1726441"/>
            <a:ext cx="2166735" cy="766717"/>
          </a:xfrm>
          <a:prstGeom prst="rect">
            <a:avLst/>
          </a:prstGeom>
        </p:spPr>
      </p:pic>
      <p:pic>
        <p:nvPicPr>
          <p:cNvPr id="100" name="Picture 12">
            <a:extLst>
              <a:ext uri="{FF2B5EF4-FFF2-40B4-BE49-F238E27FC236}">
                <a16:creationId xmlns:a16="http://schemas.microsoft.com/office/drawing/2014/main" id="{20DF5C10-E35A-86BB-9C5F-F9AC72CDEDE2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8056" y="2902329"/>
            <a:ext cx="1183216" cy="88741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BF0A4F7-EB34-C9AC-DEEB-1B214812A604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99725" y="1907311"/>
            <a:ext cx="2709161" cy="365472"/>
          </a:xfrm>
          <a:prstGeom prst="rect">
            <a:avLst/>
          </a:prstGeom>
        </p:spPr>
      </p:pic>
      <p:pic>
        <p:nvPicPr>
          <p:cNvPr id="7" name="図 6" descr="屋内, テーブル, グリーン, コンピュータ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0812F2B-7067-F195-A3A5-7D6C423AF6F7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569" y="5033613"/>
            <a:ext cx="1248418" cy="936313"/>
          </a:xfrm>
          <a:prstGeom prst="rect">
            <a:avLst/>
          </a:prstGeom>
        </p:spPr>
      </p:pic>
      <p:sp>
        <p:nvSpPr>
          <p:cNvPr id="8" name="タイトル 1">
            <a:extLst>
              <a:ext uri="{FF2B5EF4-FFF2-40B4-BE49-F238E27FC236}">
                <a16:creationId xmlns:a16="http://schemas.microsoft.com/office/drawing/2014/main" id="{F733CC70-3017-9291-9C2C-6DA5AB621F47}"/>
              </a:ext>
            </a:extLst>
          </p:cNvPr>
          <p:cNvSpPr txBox="1">
            <a:spLocks/>
          </p:cNvSpPr>
          <p:nvPr/>
        </p:nvSpPr>
        <p:spPr>
          <a:xfrm>
            <a:off x="0" y="2"/>
            <a:ext cx="12192000" cy="792479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baseline="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j-cs"/>
              </a:defRPr>
            </a:lvl1pPr>
          </a:lstStyle>
          <a:p>
            <a:r>
              <a:rPr kumimoji="1" lang="en-US" altLang="ja-JP" sz="3200" dirty="0"/>
              <a:t>WPP-1/2 cavity fabrication &amp; cryomodule (KEK plan)</a:t>
            </a:r>
            <a:endParaRPr kumimoji="1" lang="ja-JP" altLang="en-US" sz="32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FC2FAD1-8F1C-22BF-A737-CB0DA21474D9}"/>
              </a:ext>
            </a:extLst>
          </p:cNvPr>
          <p:cNvSpPr txBox="1"/>
          <p:nvPr/>
        </p:nvSpPr>
        <p:spPr>
          <a:xfrm>
            <a:off x="2462114" y="949118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~2025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A3BD7DD-EFF0-8B2B-5977-02690999A72B}"/>
              </a:ext>
            </a:extLst>
          </p:cNvPr>
          <p:cNvSpPr txBox="1"/>
          <p:nvPr/>
        </p:nvSpPr>
        <p:spPr>
          <a:xfrm>
            <a:off x="11413902" y="927375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~2027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3A84C58-20CC-C9BB-2BDC-A1C043A0ED1A}"/>
              </a:ext>
            </a:extLst>
          </p:cNvPr>
          <p:cNvSpPr txBox="1"/>
          <p:nvPr/>
        </p:nvSpPr>
        <p:spPr>
          <a:xfrm>
            <a:off x="8428995" y="949118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~2026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A0C0931-1C4A-24E9-3697-CC20BF43DD34}"/>
              </a:ext>
            </a:extLst>
          </p:cNvPr>
          <p:cNvSpPr txBox="1"/>
          <p:nvPr/>
        </p:nvSpPr>
        <p:spPr>
          <a:xfrm>
            <a:off x="5481629" y="949118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2025/26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086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028"/>
    </mc:Choice>
    <mc:Fallback xmlns="">
      <p:transition spd="slow" advTm="61028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5|1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2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headEnd type="triangle"/>
          <a:tailEnd type="triangle"/>
        </a:ln>
      </a:spPr>
      <a:bodyPr/>
      <a:lstStyle/>
      <a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2570</TotalTime>
  <Words>2836</Words>
  <Application>Microsoft Office PowerPoint</Application>
  <PresentationFormat>ワイド画面</PresentationFormat>
  <Paragraphs>592</Paragraphs>
  <Slides>28</Slides>
  <Notes>11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40" baseType="lpstr">
      <vt:lpstr>Arial Unicode MS</vt:lpstr>
      <vt:lpstr>ＭＳ Ｐゴシック</vt:lpstr>
      <vt:lpstr>メイリオ</vt:lpstr>
      <vt:lpstr>游ゴシック</vt:lpstr>
      <vt:lpstr>Arial</vt:lpstr>
      <vt:lpstr>Calibri</vt:lpstr>
      <vt:lpstr>Calibri Light</vt:lpstr>
      <vt:lpstr>Helvetica</vt:lpstr>
      <vt:lpstr>Tahoma</vt:lpstr>
      <vt:lpstr>Times New Roman</vt:lpstr>
      <vt:lpstr>Wingdings</vt:lpstr>
      <vt:lpstr>Office Theme</vt:lpstr>
      <vt:lpstr>ATF contribution to ITN</vt:lpstr>
      <vt:lpstr>PowerPoint プレゼンテーション</vt:lpstr>
      <vt:lpstr>ILC and the Accelerator Technology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Undulator scheme and e-driven scheme positron source</vt:lpstr>
      <vt:lpstr>WPP-8/9/10: e-Driven positron source in KEK</vt:lpstr>
      <vt:lpstr>PowerPoint プレゼンテーション</vt:lpstr>
      <vt:lpstr>WPP-15: Final focus at ATF in KEK</vt:lpstr>
      <vt:lpstr>WPP-15: Final focus at ATF in KEK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Summary</vt:lpstr>
      <vt:lpstr>Thank you for your attention</vt:lpstr>
      <vt:lpstr>Manufacture methods of Fine-Grain / Medium-Grain Nb discs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hiros</dc:creator>
  <cp:lastModifiedBy>SAKAI Hiroshi</cp:lastModifiedBy>
  <cp:revision>102</cp:revision>
  <dcterms:created xsi:type="dcterms:W3CDTF">2019-12-02T02:21:05Z</dcterms:created>
  <dcterms:modified xsi:type="dcterms:W3CDTF">2025-11-26T14:15:31Z</dcterms:modified>
</cp:coreProperties>
</file>