
<file path=[Content_Types].xml><?xml version="1.0" encoding="utf-8"?>
<Types xmlns="http://schemas.openxmlformats.org/package/2006/content-types">
  <Default Extension="docx" ContentType="application/vnd.openxmlformats-officedocument.wordprocessingml.document"/>
  <Default Extension="emf" ContentType="image/x-emf"/>
  <Default Extension="jpeg" ContentType="image/jpeg"/>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9"/>
  </p:notesMasterIdLst>
  <p:handoutMasterIdLst>
    <p:handoutMasterId r:id="rId30"/>
  </p:handoutMasterIdLst>
  <p:sldIdLst>
    <p:sldId id="371" r:id="rId2"/>
    <p:sldId id="328" r:id="rId3"/>
    <p:sldId id="363" r:id="rId4"/>
    <p:sldId id="360" r:id="rId5"/>
    <p:sldId id="364" r:id="rId6"/>
    <p:sldId id="361" r:id="rId7"/>
    <p:sldId id="357" r:id="rId8"/>
    <p:sldId id="373" r:id="rId9"/>
    <p:sldId id="359" r:id="rId10"/>
    <p:sldId id="354" r:id="rId11"/>
    <p:sldId id="356" r:id="rId12"/>
    <p:sldId id="355" r:id="rId13"/>
    <p:sldId id="365" r:id="rId14"/>
    <p:sldId id="366" r:id="rId15"/>
    <p:sldId id="368" r:id="rId16"/>
    <p:sldId id="335" r:id="rId17"/>
    <p:sldId id="372" r:id="rId18"/>
    <p:sldId id="369" r:id="rId19"/>
    <p:sldId id="370" r:id="rId20"/>
    <p:sldId id="352" r:id="rId21"/>
    <p:sldId id="333" r:id="rId22"/>
    <p:sldId id="353" r:id="rId23"/>
    <p:sldId id="325" r:id="rId24"/>
    <p:sldId id="337" r:id="rId25"/>
    <p:sldId id="334" r:id="rId26"/>
    <p:sldId id="336" r:id="rId27"/>
    <p:sldId id="362" r:id="rId28"/>
  </p:sldIdLst>
  <p:sldSz cx="9144000" cy="6858000" type="screen4x3"/>
  <p:notesSz cx="6858000" cy="9144000"/>
  <p:defaultTextStyle>
    <a:defPPr>
      <a:defRPr lang="ja-JP"/>
    </a:defPPr>
    <a:lvl1pPr marL="0" algn="l" defTabSz="457200" rtl="0" eaLnBrk="1" latinLnBrk="0" hangingPunct="1">
      <a:defRPr kumimoji="1" sz="1800" kern="1200">
        <a:solidFill>
          <a:schemeClr val="tx1"/>
        </a:solidFill>
        <a:latin typeface="+mn-lt"/>
        <a:ea typeface="+mn-ea"/>
        <a:cs typeface="+mn-cs"/>
      </a:defRPr>
    </a:lvl1pPr>
    <a:lvl2pPr marL="457200" algn="l" defTabSz="457200" rtl="0" eaLnBrk="1" latinLnBrk="0" hangingPunct="1">
      <a:defRPr kumimoji="1" sz="1800" kern="1200">
        <a:solidFill>
          <a:schemeClr val="tx1"/>
        </a:solidFill>
        <a:latin typeface="+mn-lt"/>
        <a:ea typeface="+mn-ea"/>
        <a:cs typeface="+mn-cs"/>
      </a:defRPr>
    </a:lvl2pPr>
    <a:lvl3pPr marL="914400" algn="l" defTabSz="457200" rtl="0" eaLnBrk="1" latinLnBrk="0" hangingPunct="1">
      <a:defRPr kumimoji="1" sz="1800" kern="1200">
        <a:solidFill>
          <a:schemeClr val="tx1"/>
        </a:solidFill>
        <a:latin typeface="+mn-lt"/>
        <a:ea typeface="+mn-ea"/>
        <a:cs typeface="+mn-cs"/>
      </a:defRPr>
    </a:lvl3pPr>
    <a:lvl4pPr marL="1371600" algn="l" defTabSz="457200" rtl="0" eaLnBrk="1" latinLnBrk="0" hangingPunct="1">
      <a:defRPr kumimoji="1" sz="1800" kern="1200">
        <a:solidFill>
          <a:schemeClr val="tx1"/>
        </a:solidFill>
        <a:latin typeface="+mn-lt"/>
        <a:ea typeface="+mn-ea"/>
        <a:cs typeface="+mn-cs"/>
      </a:defRPr>
    </a:lvl4pPr>
    <a:lvl5pPr marL="1828800" algn="l" defTabSz="457200" rtl="0" eaLnBrk="1" latinLnBrk="0" hangingPunct="1">
      <a:defRPr kumimoji="1" sz="1800" kern="1200">
        <a:solidFill>
          <a:schemeClr val="tx1"/>
        </a:solidFill>
        <a:latin typeface="+mn-lt"/>
        <a:ea typeface="+mn-ea"/>
        <a:cs typeface="+mn-cs"/>
      </a:defRPr>
    </a:lvl5pPr>
    <a:lvl6pPr marL="2286000" algn="l" defTabSz="457200" rtl="0" eaLnBrk="1" latinLnBrk="0" hangingPunct="1">
      <a:defRPr kumimoji="1" sz="1800" kern="1200">
        <a:solidFill>
          <a:schemeClr val="tx1"/>
        </a:solidFill>
        <a:latin typeface="+mn-lt"/>
        <a:ea typeface="+mn-ea"/>
        <a:cs typeface="+mn-cs"/>
      </a:defRPr>
    </a:lvl6pPr>
    <a:lvl7pPr marL="2743200" algn="l" defTabSz="457200" rtl="0" eaLnBrk="1" latinLnBrk="0" hangingPunct="1">
      <a:defRPr kumimoji="1" sz="1800" kern="1200">
        <a:solidFill>
          <a:schemeClr val="tx1"/>
        </a:solidFill>
        <a:latin typeface="+mn-lt"/>
        <a:ea typeface="+mn-ea"/>
        <a:cs typeface="+mn-cs"/>
      </a:defRPr>
    </a:lvl7pPr>
    <a:lvl8pPr marL="3200400" algn="l" defTabSz="457200" rtl="0" eaLnBrk="1" latinLnBrk="0" hangingPunct="1">
      <a:defRPr kumimoji="1" sz="1800" kern="1200">
        <a:solidFill>
          <a:schemeClr val="tx1"/>
        </a:solidFill>
        <a:latin typeface="+mn-lt"/>
        <a:ea typeface="+mn-ea"/>
        <a:cs typeface="+mn-cs"/>
      </a:defRPr>
    </a:lvl8pPr>
    <a:lvl9pPr marL="3657600" algn="l" defTabSz="4572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2518"/>
    <p:restoredTop sz="94630"/>
  </p:normalViewPr>
  <p:slideViewPr>
    <p:cSldViewPr snapToGrid="0" snapToObjects="1">
      <p:cViewPr varScale="1">
        <p:scale>
          <a:sx n="113" d="100"/>
          <a:sy n="113" d="100"/>
        </p:scale>
        <p:origin x="664" y="17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handoutMaster" Target="handoutMasters/handoutMaster1.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3E0AE373-C1EA-AB45-B14E-C653B8533487}" type="datetimeFigureOut">
              <a:t>2025/11/27</a:t>
            </a:fld>
            <a:endParaRPr kumimoji="1" lang="ja-JP" altLang="en-US"/>
          </a:p>
        </p:txBody>
      </p:sp>
      <p:sp>
        <p:nvSpPr>
          <p:cNvPr id="4" name="フッター プレースホルダー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kumimoji="1" lang="ja-JP" altLang="en-US"/>
          </a:p>
        </p:txBody>
      </p:sp>
      <p:sp>
        <p:nvSpPr>
          <p:cNvPr id="5" name="スライド番号プレースホルダー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239288E5-C9FE-0F4A-B098-130BA99FCB60}" type="slidenum">
              <a:t>‹#›</a:t>
            </a:fld>
            <a:endParaRPr kumimoji="1" lang="ja-JP" altLang="en-US"/>
          </a:p>
        </p:txBody>
      </p:sp>
    </p:spTree>
    <p:extLst>
      <p:ext uri="{BB962C8B-B14F-4D97-AF65-F5344CB8AC3E}">
        <p14:creationId xmlns:p14="http://schemas.microsoft.com/office/powerpoint/2010/main" val="221875322"/>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54F684F-9ADF-624E-854E-6E547BC9E94F}" type="datetimeFigureOut">
              <a:t>2025/11/27</a:t>
            </a:fld>
            <a:endParaRPr kumimoji="1" lang="ja-JP" altLang="en-US"/>
          </a:p>
        </p:txBody>
      </p:sp>
      <p:sp>
        <p:nvSpPr>
          <p:cNvPr id="4" name="スライド イメージ プレースホルダー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A417586-6517-BD49-A112-788F9B2D7D04}" type="slidenum">
              <a:t>‹#›</a:t>
            </a:fld>
            <a:endParaRPr kumimoji="1" lang="ja-JP" altLang="en-US"/>
          </a:p>
        </p:txBody>
      </p:sp>
    </p:spTree>
    <p:extLst>
      <p:ext uri="{BB962C8B-B14F-4D97-AF65-F5344CB8AC3E}">
        <p14:creationId xmlns:p14="http://schemas.microsoft.com/office/powerpoint/2010/main" val="1476564165"/>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kumimoji="1" sz="1200" kern="1200">
        <a:solidFill>
          <a:schemeClr val="tx1"/>
        </a:solidFill>
        <a:latin typeface="+mn-lt"/>
        <a:ea typeface="+mn-ea"/>
        <a:cs typeface="+mn-cs"/>
      </a:defRPr>
    </a:lvl1pPr>
    <a:lvl2pPr marL="457200" algn="l" defTabSz="457200" rtl="0" eaLnBrk="1" latinLnBrk="0" hangingPunct="1">
      <a:defRPr kumimoji="1" sz="1200" kern="1200">
        <a:solidFill>
          <a:schemeClr val="tx1"/>
        </a:solidFill>
        <a:latin typeface="+mn-lt"/>
        <a:ea typeface="+mn-ea"/>
        <a:cs typeface="+mn-cs"/>
      </a:defRPr>
    </a:lvl2pPr>
    <a:lvl3pPr marL="914400" algn="l" defTabSz="457200" rtl="0" eaLnBrk="1" latinLnBrk="0" hangingPunct="1">
      <a:defRPr kumimoji="1" sz="1200" kern="1200">
        <a:solidFill>
          <a:schemeClr val="tx1"/>
        </a:solidFill>
        <a:latin typeface="+mn-lt"/>
        <a:ea typeface="+mn-ea"/>
        <a:cs typeface="+mn-cs"/>
      </a:defRPr>
    </a:lvl3pPr>
    <a:lvl4pPr marL="1371600" algn="l" defTabSz="457200" rtl="0" eaLnBrk="1" latinLnBrk="0" hangingPunct="1">
      <a:defRPr kumimoji="1" sz="1200" kern="1200">
        <a:solidFill>
          <a:schemeClr val="tx1"/>
        </a:solidFill>
        <a:latin typeface="+mn-lt"/>
        <a:ea typeface="+mn-ea"/>
        <a:cs typeface="+mn-cs"/>
      </a:defRPr>
    </a:lvl4pPr>
    <a:lvl5pPr marL="1828800" algn="l" defTabSz="457200" rtl="0" eaLnBrk="1" latinLnBrk="0" hangingPunct="1">
      <a:defRPr kumimoji="1" sz="1200" kern="1200">
        <a:solidFill>
          <a:schemeClr val="tx1"/>
        </a:solidFill>
        <a:latin typeface="+mn-lt"/>
        <a:ea typeface="+mn-ea"/>
        <a:cs typeface="+mn-cs"/>
      </a:defRPr>
    </a:lvl5pPr>
    <a:lvl6pPr marL="2286000" algn="l" defTabSz="457200" rtl="0" eaLnBrk="1" latinLnBrk="0" hangingPunct="1">
      <a:defRPr kumimoji="1" sz="1200" kern="1200">
        <a:solidFill>
          <a:schemeClr val="tx1"/>
        </a:solidFill>
        <a:latin typeface="+mn-lt"/>
        <a:ea typeface="+mn-ea"/>
        <a:cs typeface="+mn-cs"/>
      </a:defRPr>
    </a:lvl6pPr>
    <a:lvl7pPr marL="2743200" algn="l" defTabSz="457200" rtl="0" eaLnBrk="1" latinLnBrk="0" hangingPunct="1">
      <a:defRPr kumimoji="1" sz="1200" kern="1200">
        <a:solidFill>
          <a:schemeClr val="tx1"/>
        </a:solidFill>
        <a:latin typeface="+mn-lt"/>
        <a:ea typeface="+mn-ea"/>
        <a:cs typeface="+mn-cs"/>
      </a:defRPr>
    </a:lvl7pPr>
    <a:lvl8pPr marL="3200400" algn="l" defTabSz="457200" rtl="0" eaLnBrk="1" latinLnBrk="0" hangingPunct="1">
      <a:defRPr kumimoji="1" sz="1200" kern="1200">
        <a:solidFill>
          <a:schemeClr val="tx1"/>
        </a:solidFill>
        <a:latin typeface="+mn-lt"/>
        <a:ea typeface="+mn-ea"/>
        <a:cs typeface="+mn-cs"/>
      </a:defRPr>
    </a:lvl8pPr>
    <a:lvl9pPr marL="3657600" algn="l" defTabSz="4572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Ns-kicker is most attractive especially for for the ILC project, and many groups have attempted to develop the ns-kicker system.</a:t>
            </a:r>
            <a:endParaRPr kumimoji="1" lang="ja-JP" altLang="en-US"/>
          </a:p>
        </p:txBody>
      </p:sp>
      <p:sp>
        <p:nvSpPr>
          <p:cNvPr id="4" name="スライド番号プレースホルダー 3"/>
          <p:cNvSpPr>
            <a:spLocks noGrp="1"/>
          </p:cNvSpPr>
          <p:nvPr>
            <p:ph type="sldNum" sz="quarter" idx="5"/>
          </p:nvPr>
        </p:nvSpPr>
        <p:spPr/>
        <p:txBody>
          <a:bodyPr/>
          <a:lstStyle/>
          <a:p>
            <a:fld id="{0A417586-6517-BD49-A112-788F9B2D7D04}" type="slidenum">
              <a:rPr lang="en-US" altLang="ja-JP" smtClean="0"/>
              <a:t>1</a:t>
            </a:fld>
            <a:endParaRPr kumimoji="1" lang="ja-JP" altLang="en-US"/>
          </a:p>
        </p:txBody>
      </p:sp>
    </p:spTree>
    <p:extLst>
      <p:ext uri="{BB962C8B-B14F-4D97-AF65-F5344CB8AC3E}">
        <p14:creationId xmlns:p14="http://schemas.microsoft.com/office/powerpoint/2010/main" val="211133283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If 1</a:t>
            </a:r>
            <a:r>
              <a:rPr kumimoji="1" lang="en-US" altLang="ja-JP" baseline="30000" dirty="0"/>
              <a:t>st</a:t>
            </a:r>
            <a:r>
              <a:rPr kumimoji="1" lang="en-US" altLang="ja-JP" dirty="0"/>
              <a:t> step for preparation of spare kicker system completed. I would like to attempt the new concept kicker system. At first, I would like to try saturation kicker to produce a slow-rise but high- and stable in flattop field in order to investigate the effect on the transverse emittance growth at extraction. Instability at a kicker flattop like a ringing or a droop might affect onto the </a:t>
            </a:r>
            <a:r>
              <a:rPr kumimoji="1" lang="en-US" altLang="ja-JP" dirty="0" err="1"/>
              <a:t>transeverse</a:t>
            </a:r>
            <a:r>
              <a:rPr kumimoji="1" lang="en-US" altLang="ja-JP" dirty="0"/>
              <a:t> beam emittance induced by jitter of power supply for 5~10ns at thyratron, 1ns for semiconductor switches. Similar trial has been attempted by using the double kicker method.</a:t>
            </a:r>
            <a:endParaRPr kumimoji="1" lang="ja-JP" altLang="en-US"/>
          </a:p>
        </p:txBody>
      </p:sp>
      <p:sp>
        <p:nvSpPr>
          <p:cNvPr id="4" name="スライド番号プレースホルダー 3"/>
          <p:cNvSpPr>
            <a:spLocks noGrp="1"/>
          </p:cNvSpPr>
          <p:nvPr>
            <p:ph type="sldNum" sz="quarter" idx="5"/>
          </p:nvPr>
        </p:nvSpPr>
        <p:spPr/>
        <p:txBody>
          <a:bodyPr/>
          <a:lstStyle/>
          <a:p>
            <a:fld id="{0A417586-6517-BD49-A112-788F9B2D7D04}" type="slidenum">
              <a:rPr lang="en-US" altLang="ja-JP" smtClean="0"/>
              <a:t>13</a:t>
            </a:fld>
            <a:endParaRPr kumimoji="1" lang="ja-JP" altLang="en-US"/>
          </a:p>
        </p:txBody>
      </p:sp>
    </p:spTree>
    <p:extLst>
      <p:ext uri="{BB962C8B-B14F-4D97-AF65-F5344CB8AC3E}">
        <p14:creationId xmlns:p14="http://schemas.microsoft.com/office/powerpoint/2010/main" val="390467274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I could not fine investigation due to the machine time limitation, so I would like to attempt in the ATF.</a:t>
            </a:r>
            <a:endParaRPr kumimoji="1" lang="ja-JP" altLang="en-US"/>
          </a:p>
        </p:txBody>
      </p:sp>
      <p:sp>
        <p:nvSpPr>
          <p:cNvPr id="4" name="スライド番号プレースホルダー 3"/>
          <p:cNvSpPr>
            <a:spLocks noGrp="1"/>
          </p:cNvSpPr>
          <p:nvPr>
            <p:ph type="sldNum" sz="quarter" idx="5"/>
          </p:nvPr>
        </p:nvSpPr>
        <p:spPr/>
        <p:txBody>
          <a:bodyPr/>
          <a:lstStyle/>
          <a:p>
            <a:fld id="{0A417586-6517-BD49-A112-788F9B2D7D04}" type="slidenum">
              <a:rPr lang="en-US" altLang="ja-JP" smtClean="0"/>
              <a:t>15</a:t>
            </a:fld>
            <a:endParaRPr kumimoji="1" lang="ja-JP" altLang="en-US"/>
          </a:p>
        </p:txBody>
      </p:sp>
    </p:spTree>
    <p:extLst>
      <p:ext uri="{BB962C8B-B14F-4D97-AF65-F5344CB8AC3E}">
        <p14:creationId xmlns:p14="http://schemas.microsoft.com/office/powerpoint/2010/main" val="12361521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It is best to produce a kicker magnet with a same performance as the working kickers, but it is very expensive for the ATF project.</a:t>
            </a:r>
          </a:p>
          <a:p>
            <a:r>
              <a:rPr kumimoji="1" lang="en-US" altLang="ja-JP" dirty="0"/>
              <a:t>There are some candidates and also you can apply if you have noble idea. I plan the suppression trial of transverse emittance by using a kicker magnet system in which the return yoke is operated around saturation.</a:t>
            </a:r>
            <a:endParaRPr kumimoji="1" lang="ja-JP" altLang="en-US"/>
          </a:p>
        </p:txBody>
      </p:sp>
      <p:sp>
        <p:nvSpPr>
          <p:cNvPr id="4" name="スライド番号プレースホルダー 3"/>
          <p:cNvSpPr>
            <a:spLocks noGrp="1"/>
          </p:cNvSpPr>
          <p:nvPr>
            <p:ph type="sldNum" sz="quarter" idx="5"/>
          </p:nvPr>
        </p:nvSpPr>
        <p:spPr/>
        <p:txBody>
          <a:bodyPr/>
          <a:lstStyle/>
          <a:p>
            <a:fld id="{0A417586-6517-BD49-A112-788F9B2D7D04}" type="slidenum">
              <a:rPr lang="en-US" altLang="ja-JP" smtClean="0"/>
              <a:t>17</a:t>
            </a:fld>
            <a:endParaRPr kumimoji="1" lang="ja-JP" altLang="en-US"/>
          </a:p>
        </p:txBody>
      </p:sp>
    </p:spTree>
    <p:extLst>
      <p:ext uri="{BB962C8B-B14F-4D97-AF65-F5344CB8AC3E}">
        <p14:creationId xmlns:p14="http://schemas.microsoft.com/office/powerpoint/2010/main" val="345722960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Overview of kicker types which are used in high-energy particle accelerators.</a:t>
            </a:r>
          </a:p>
          <a:p>
            <a:r>
              <a:rPr kumimoji="1" lang="en-US" altLang="ja-JP" dirty="0"/>
              <a:t>Ns-kicker is most attractive especially for for the ILC project, and many groups have attempted to develop the ns-kicker system.</a:t>
            </a:r>
            <a:endParaRPr kumimoji="1" lang="ja-JP" altLang="en-US"/>
          </a:p>
        </p:txBody>
      </p:sp>
      <p:sp>
        <p:nvSpPr>
          <p:cNvPr id="4" name="スライド番号プレースホルダー 3"/>
          <p:cNvSpPr>
            <a:spLocks noGrp="1"/>
          </p:cNvSpPr>
          <p:nvPr>
            <p:ph type="sldNum" sz="quarter" idx="5"/>
          </p:nvPr>
        </p:nvSpPr>
        <p:spPr/>
        <p:txBody>
          <a:bodyPr/>
          <a:lstStyle/>
          <a:p>
            <a:fld id="{0A417586-6517-BD49-A112-788F9B2D7D04}" type="slidenum">
              <a:rPr lang="en-US" altLang="ja-JP" smtClean="0"/>
              <a:t>2</a:t>
            </a:fld>
            <a:endParaRPr kumimoji="1" lang="ja-JP" altLang="en-US"/>
          </a:p>
        </p:txBody>
      </p:sp>
    </p:spTree>
    <p:extLst>
      <p:ext uri="{BB962C8B-B14F-4D97-AF65-F5344CB8AC3E}">
        <p14:creationId xmlns:p14="http://schemas.microsoft.com/office/powerpoint/2010/main" val="163776734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It is most important to know the bunch gap when we think or design kicker systems. Maximum number of bunches is 30 in 3 trains, so bunch gap is 150ns. For these five year, single bunch experiment is most operation case so, slow rise kicker system would be useful with a rise of 450ns. </a:t>
            </a:r>
            <a:r>
              <a:rPr lang="en-US" altLang="ja-JP" sz="1200" dirty="0"/>
              <a:t>Single-bunch operation is applied for almost beam studies for these recent five years.</a:t>
            </a:r>
            <a:r>
              <a:rPr kumimoji="1" lang="en-US" altLang="ja-JP" sz="1200" dirty="0"/>
              <a:t> In such an operation, slow-rise kicker can be applied with a rise of 450ns. </a:t>
            </a:r>
            <a:r>
              <a:rPr lang="en-US" altLang="ja-JP" sz="1200" dirty="0"/>
              <a:t>Supposing some serious trouble in the working kicker system, the recovering time would be very long, years, but slow-rise kicker system can be applied soon, if limited to a single-bunch operation. It is easier to assemble slow-kicker magnet.</a:t>
            </a:r>
            <a:endParaRPr kumimoji="1" lang="ja-JP" altLang="en-US"/>
          </a:p>
        </p:txBody>
      </p:sp>
      <p:sp>
        <p:nvSpPr>
          <p:cNvPr id="4" name="スライド番号プレースホルダー 3"/>
          <p:cNvSpPr>
            <a:spLocks noGrp="1"/>
          </p:cNvSpPr>
          <p:nvPr>
            <p:ph type="sldNum" sz="quarter" idx="5"/>
          </p:nvPr>
        </p:nvSpPr>
        <p:spPr/>
        <p:txBody>
          <a:bodyPr/>
          <a:lstStyle/>
          <a:p>
            <a:fld id="{0A417586-6517-BD49-A112-788F9B2D7D04}" type="slidenum">
              <a:rPr lang="en-US" altLang="ja-JP" smtClean="0"/>
              <a:t>3</a:t>
            </a:fld>
            <a:endParaRPr kumimoji="1" lang="ja-JP" altLang="en-US"/>
          </a:p>
        </p:txBody>
      </p:sp>
    </p:spTree>
    <p:extLst>
      <p:ext uri="{BB962C8B-B14F-4D97-AF65-F5344CB8AC3E}">
        <p14:creationId xmlns:p14="http://schemas.microsoft.com/office/powerpoint/2010/main" val="243274250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There are three kicker magnets and two power supplies among which two systems are working for injection into and extraction from the damping ring. The performance of those systems are excellent, but were old produced long time ago thirty years? By SLAC. There are some minor defects such as a slow-leakage of insulation oil from Thyratron housing. It is not easy to repair due to a specific structure in designing level. I think that it is important to prepare one more kicker system as soon as possible. It is best to produce a kicker magnet with a same performance as the working kickers, but it would be very expensive for the ATF project, and I guess that it takes two years for production at least.</a:t>
            </a:r>
          </a:p>
          <a:p>
            <a:r>
              <a:rPr kumimoji="1" lang="en-US" altLang="ja-JP" dirty="0"/>
              <a:t>There are some candidates and also you can apply if you have noble idea. I plan the suppression trial of transverse emittance by using a kicker magnet system in which the return yoke is operated around saturation.</a:t>
            </a:r>
            <a:endParaRPr kumimoji="1" lang="ja-JP" altLang="en-US"/>
          </a:p>
        </p:txBody>
      </p:sp>
      <p:sp>
        <p:nvSpPr>
          <p:cNvPr id="4" name="スライド番号プレースホルダー 3"/>
          <p:cNvSpPr>
            <a:spLocks noGrp="1"/>
          </p:cNvSpPr>
          <p:nvPr>
            <p:ph type="sldNum" sz="quarter" idx="5"/>
          </p:nvPr>
        </p:nvSpPr>
        <p:spPr/>
        <p:txBody>
          <a:bodyPr/>
          <a:lstStyle/>
          <a:p>
            <a:fld id="{0A417586-6517-BD49-A112-788F9B2D7D04}" type="slidenum">
              <a:rPr lang="en-US" altLang="ja-JP" smtClean="0"/>
              <a:t>4</a:t>
            </a:fld>
            <a:endParaRPr kumimoji="1" lang="ja-JP" altLang="en-US"/>
          </a:p>
        </p:txBody>
      </p:sp>
    </p:spTree>
    <p:extLst>
      <p:ext uri="{BB962C8B-B14F-4D97-AF65-F5344CB8AC3E}">
        <p14:creationId xmlns:p14="http://schemas.microsoft.com/office/powerpoint/2010/main" val="268300578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It is best to produce a kicker magnet with a same performance as the working kickers, but it is very expensive for the ATF project.</a:t>
            </a:r>
          </a:p>
          <a:p>
            <a:r>
              <a:rPr kumimoji="1" lang="en-US" altLang="ja-JP" dirty="0"/>
              <a:t>There are some candidates and also you can apply if you have noble idea. I plan the suppression trial of transverse emittance by using a kicker magnet system in which the return yoke is operated around saturation.</a:t>
            </a:r>
            <a:endParaRPr kumimoji="1" lang="ja-JP" altLang="en-US"/>
          </a:p>
        </p:txBody>
      </p:sp>
      <p:sp>
        <p:nvSpPr>
          <p:cNvPr id="4" name="スライド番号プレースホルダー 3"/>
          <p:cNvSpPr>
            <a:spLocks noGrp="1"/>
          </p:cNvSpPr>
          <p:nvPr>
            <p:ph type="sldNum" sz="quarter" idx="5"/>
          </p:nvPr>
        </p:nvSpPr>
        <p:spPr/>
        <p:txBody>
          <a:bodyPr/>
          <a:lstStyle/>
          <a:p>
            <a:fld id="{0A417586-6517-BD49-A112-788F9B2D7D04}" type="slidenum">
              <a:rPr lang="en-US" altLang="ja-JP" smtClean="0"/>
              <a:t>5</a:t>
            </a:fld>
            <a:endParaRPr kumimoji="1" lang="ja-JP" altLang="en-US"/>
          </a:p>
        </p:txBody>
      </p:sp>
    </p:spTree>
    <p:extLst>
      <p:ext uri="{BB962C8B-B14F-4D97-AF65-F5344CB8AC3E}">
        <p14:creationId xmlns:p14="http://schemas.microsoft.com/office/powerpoint/2010/main" val="123589198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This slide shows a current status of preparation of 1</a:t>
            </a:r>
            <a:r>
              <a:rPr kumimoji="1" lang="en-US" altLang="ja-JP" baseline="30000" dirty="0"/>
              <a:t>st</a:t>
            </a:r>
            <a:r>
              <a:rPr kumimoji="1" lang="en-US" altLang="ja-JP" dirty="0"/>
              <a:t> trial. I would like to save cost for sub-kicker system. Many main devices were reused.</a:t>
            </a:r>
            <a:endParaRPr kumimoji="1" lang="ja-JP" altLang="en-US"/>
          </a:p>
        </p:txBody>
      </p:sp>
      <p:sp>
        <p:nvSpPr>
          <p:cNvPr id="4" name="スライド番号プレースホルダー 3"/>
          <p:cNvSpPr>
            <a:spLocks noGrp="1"/>
          </p:cNvSpPr>
          <p:nvPr>
            <p:ph type="sldNum" sz="quarter" idx="5"/>
          </p:nvPr>
        </p:nvSpPr>
        <p:spPr/>
        <p:txBody>
          <a:bodyPr/>
          <a:lstStyle/>
          <a:p>
            <a:fld id="{0A417586-6517-BD49-A112-788F9B2D7D04}" type="slidenum">
              <a:rPr lang="en-US" altLang="ja-JP" smtClean="0"/>
              <a:t>6</a:t>
            </a:fld>
            <a:endParaRPr kumimoji="1" lang="ja-JP" altLang="en-US"/>
          </a:p>
        </p:txBody>
      </p:sp>
    </p:spTree>
    <p:extLst>
      <p:ext uri="{BB962C8B-B14F-4D97-AF65-F5344CB8AC3E}">
        <p14:creationId xmlns:p14="http://schemas.microsoft.com/office/powerpoint/2010/main" val="36001565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I worried about temperature rise by electromagnetic field induced by high-energy electron beam. The SLAC kicker magnet has air-forced cooling system because of high-intensity and high-repetition rate of 100Hz. In the ATF case, Maximum power is roughly estimated 1W for 1E10 electrons in a single bunch operation. For full bunch, 30, operation I have to suppose some treatment due to 30W.</a:t>
            </a:r>
            <a:endParaRPr kumimoji="1" lang="ja-JP" altLang="en-US"/>
          </a:p>
        </p:txBody>
      </p:sp>
      <p:sp>
        <p:nvSpPr>
          <p:cNvPr id="4" name="スライド番号プレースホルダー 3"/>
          <p:cNvSpPr>
            <a:spLocks noGrp="1"/>
          </p:cNvSpPr>
          <p:nvPr>
            <p:ph type="sldNum" sz="quarter" idx="5"/>
          </p:nvPr>
        </p:nvSpPr>
        <p:spPr/>
        <p:txBody>
          <a:bodyPr/>
          <a:lstStyle/>
          <a:p>
            <a:fld id="{0A417586-6517-BD49-A112-788F9B2D7D04}" type="slidenum">
              <a:rPr lang="en-US" altLang="ja-JP" smtClean="0"/>
              <a:t>7</a:t>
            </a:fld>
            <a:endParaRPr kumimoji="1" lang="ja-JP" altLang="en-US"/>
          </a:p>
        </p:txBody>
      </p:sp>
    </p:spTree>
    <p:extLst>
      <p:ext uri="{BB962C8B-B14F-4D97-AF65-F5344CB8AC3E}">
        <p14:creationId xmlns:p14="http://schemas.microsoft.com/office/powerpoint/2010/main" val="290397662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I worried about temperature rise by electromagnetic field induced by high-energy electron beam. The SLAC kicker magnet has air-forced cooling system because of high-intensity and high-repetition rate of 100Hz. In the ATF case, Maximum power is roughly estimated 1W for 1E10 electrons in a single bunch operation. For full bunch, 30, operation I have to suppose some treatment due to 30W.</a:t>
            </a:r>
            <a:endParaRPr kumimoji="1" lang="ja-JP" altLang="en-US"/>
          </a:p>
        </p:txBody>
      </p:sp>
      <p:sp>
        <p:nvSpPr>
          <p:cNvPr id="4" name="スライド番号プレースホルダー 3"/>
          <p:cNvSpPr>
            <a:spLocks noGrp="1"/>
          </p:cNvSpPr>
          <p:nvPr>
            <p:ph type="sldNum" sz="quarter" idx="5"/>
          </p:nvPr>
        </p:nvSpPr>
        <p:spPr/>
        <p:txBody>
          <a:bodyPr/>
          <a:lstStyle/>
          <a:p>
            <a:fld id="{0A417586-6517-BD49-A112-788F9B2D7D04}" type="slidenum">
              <a:rPr lang="en-US" altLang="ja-JP" smtClean="0"/>
              <a:t>8</a:t>
            </a:fld>
            <a:endParaRPr kumimoji="1" lang="ja-JP" altLang="en-US"/>
          </a:p>
        </p:txBody>
      </p:sp>
    </p:spTree>
    <p:extLst>
      <p:ext uri="{BB962C8B-B14F-4D97-AF65-F5344CB8AC3E}">
        <p14:creationId xmlns:p14="http://schemas.microsoft.com/office/powerpoint/2010/main" val="81156796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It is a favorable result. I will continue to make a magnet.</a:t>
            </a:r>
            <a:endParaRPr kumimoji="1" lang="ja-JP" altLang="en-US"/>
          </a:p>
        </p:txBody>
      </p:sp>
      <p:sp>
        <p:nvSpPr>
          <p:cNvPr id="4" name="スライド番号プレースホルダー 3"/>
          <p:cNvSpPr>
            <a:spLocks noGrp="1"/>
          </p:cNvSpPr>
          <p:nvPr>
            <p:ph type="sldNum" sz="quarter" idx="5"/>
          </p:nvPr>
        </p:nvSpPr>
        <p:spPr/>
        <p:txBody>
          <a:bodyPr/>
          <a:lstStyle/>
          <a:p>
            <a:fld id="{0A417586-6517-BD49-A112-788F9B2D7D04}" type="slidenum">
              <a:rPr lang="en-US" altLang="ja-JP" smtClean="0"/>
              <a:t>10</a:t>
            </a:fld>
            <a:endParaRPr kumimoji="1" lang="ja-JP" altLang="en-US"/>
          </a:p>
        </p:txBody>
      </p:sp>
    </p:spTree>
    <p:extLst>
      <p:ext uri="{BB962C8B-B14F-4D97-AF65-F5344CB8AC3E}">
        <p14:creationId xmlns:p14="http://schemas.microsoft.com/office/powerpoint/2010/main" val="373441074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kumimoji="1" lang="ja-JP" altLang="en-US"/>
              <a:t>マスター タイトルの書式設定</a:t>
            </a:r>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a:t>マスター サブタイトルの書式設定</a:t>
            </a:r>
          </a:p>
        </p:txBody>
      </p:sp>
      <p:sp>
        <p:nvSpPr>
          <p:cNvPr id="4" name="日付プレースホルダー 3"/>
          <p:cNvSpPr>
            <a:spLocks noGrp="1"/>
          </p:cNvSpPr>
          <p:nvPr>
            <p:ph type="dt" sz="half" idx="10"/>
          </p:nvPr>
        </p:nvSpPr>
        <p:spPr/>
        <p:txBody>
          <a:bodyPr/>
          <a:lstStyle/>
          <a:p>
            <a:fld id="{9E898EF3-F2B1-C642-A543-83125AEDDA17}" type="datetime1">
              <a:t>2025/11/27</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0C42931F-92AB-5C46-A8B9-62670044824B}" type="slidenum">
              <a:t>‹#›</a:t>
            </a:fld>
            <a:endParaRPr kumimoji="1" lang="ja-JP" altLang="en-US"/>
          </a:p>
        </p:txBody>
      </p:sp>
    </p:spTree>
    <p:extLst>
      <p:ext uri="{BB962C8B-B14F-4D97-AF65-F5344CB8AC3E}">
        <p14:creationId xmlns:p14="http://schemas.microsoft.com/office/powerpoint/2010/main" val="130625140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41D2BA09-ED4A-A643-8395-883289466499}" type="datetime1">
              <a:t>2025/11/27</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0C42931F-92AB-5C46-A8B9-62670044824B}" type="slidenum">
              <a:t>‹#›</a:t>
            </a:fld>
            <a:endParaRPr kumimoji="1" lang="ja-JP" altLang="en-US"/>
          </a:p>
        </p:txBody>
      </p:sp>
    </p:spTree>
    <p:extLst>
      <p:ext uri="{BB962C8B-B14F-4D97-AF65-F5344CB8AC3E}">
        <p14:creationId xmlns:p14="http://schemas.microsoft.com/office/powerpoint/2010/main" val="361695180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a:xfrm>
            <a:off x="457200" y="274638"/>
            <a:ext cx="6019800" cy="5851525"/>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39A62916-03FF-944B-B21A-90069842371B}" type="datetime1">
              <a:t>2025/11/27</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0C42931F-92AB-5C46-A8B9-62670044824B}" type="slidenum">
              <a:t>‹#›</a:t>
            </a:fld>
            <a:endParaRPr kumimoji="1" lang="ja-JP" altLang="en-US"/>
          </a:p>
        </p:txBody>
      </p:sp>
    </p:spTree>
    <p:extLst>
      <p:ext uri="{BB962C8B-B14F-4D97-AF65-F5344CB8AC3E}">
        <p14:creationId xmlns:p14="http://schemas.microsoft.com/office/powerpoint/2010/main" val="209513315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85DA507F-65B2-4044-BFF5-38395C06DE20}" type="datetime1">
              <a:t>2025/11/27</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0C42931F-92AB-5C46-A8B9-62670044824B}" type="slidenum">
              <a:t>‹#›</a:t>
            </a:fld>
            <a:endParaRPr kumimoji="1" lang="ja-JP" altLang="en-US"/>
          </a:p>
        </p:txBody>
      </p:sp>
    </p:spTree>
    <p:extLst>
      <p:ext uri="{BB962C8B-B14F-4D97-AF65-F5344CB8AC3E}">
        <p14:creationId xmlns:p14="http://schemas.microsoft.com/office/powerpoint/2010/main" val="426778166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kumimoji="1" lang="ja-JP" altLang="en-US"/>
              <a:t>マスター タイトルの書式設定</a:t>
            </a:r>
          </a:p>
        </p:txBody>
      </p:sp>
      <p:sp>
        <p:nvSpPr>
          <p:cNvPr id="3" name="テキスト プレースホルダー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a:t>マスター テキストの書式設定</a:t>
            </a:r>
          </a:p>
        </p:txBody>
      </p:sp>
      <p:sp>
        <p:nvSpPr>
          <p:cNvPr id="4" name="日付プレースホルダー 3"/>
          <p:cNvSpPr>
            <a:spLocks noGrp="1"/>
          </p:cNvSpPr>
          <p:nvPr>
            <p:ph type="dt" sz="half" idx="10"/>
          </p:nvPr>
        </p:nvSpPr>
        <p:spPr/>
        <p:txBody>
          <a:bodyPr/>
          <a:lstStyle/>
          <a:p>
            <a:fld id="{7DAADF14-9E7C-4242-A435-17C6F2593046}" type="datetime1">
              <a:t>2025/11/27</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0C42931F-92AB-5C46-A8B9-62670044824B}" type="slidenum">
              <a:t>‹#›</a:t>
            </a:fld>
            <a:endParaRPr kumimoji="1" lang="ja-JP" altLang="en-US"/>
          </a:p>
        </p:txBody>
      </p:sp>
    </p:spTree>
    <p:extLst>
      <p:ext uri="{BB962C8B-B14F-4D97-AF65-F5344CB8AC3E}">
        <p14:creationId xmlns:p14="http://schemas.microsoft.com/office/powerpoint/2010/main" val="82235402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p:cNvSpPr>
            <a:spLocks noGrp="1"/>
          </p:cNvSpPr>
          <p:nvPr>
            <p:ph type="dt" sz="half" idx="10"/>
          </p:nvPr>
        </p:nvSpPr>
        <p:spPr/>
        <p:txBody>
          <a:bodyPr/>
          <a:lstStyle/>
          <a:p>
            <a:fld id="{D53465F5-CB96-5040-BB1C-514C8AF5D24E}" type="datetime1">
              <a:t>2025/11/27</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0C42931F-92AB-5C46-A8B9-62670044824B}" type="slidenum">
              <a:t>‹#›</a:t>
            </a:fld>
            <a:endParaRPr kumimoji="1" lang="ja-JP" altLang="en-US"/>
          </a:p>
        </p:txBody>
      </p:sp>
    </p:spTree>
    <p:extLst>
      <p:ext uri="{BB962C8B-B14F-4D97-AF65-F5344CB8AC3E}">
        <p14:creationId xmlns:p14="http://schemas.microsoft.com/office/powerpoint/2010/main" val="422808550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a:t>マスター タイトルの書式設定</a:t>
            </a:r>
          </a:p>
        </p:txBody>
      </p:sp>
      <p:sp>
        <p:nvSpPr>
          <p:cNvPr id="3" name="テキスト プレースホルダー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p:cNvSpPr>
            <a:spLocks noGrp="1"/>
          </p:cNvSpPr>
          <p:nvPr>
            <p:ph type="dt" sz="half" idx="10"/>
          </p:nvPr>
        </p:nvSpPr>
        <p:spPr/>
        <p:txBody>
          <a:bodyPr/>
          <a:lstStyle/>
          <a:p>
            <a:fld id="{110A3F7E-C197-5C45-A40D-A7C54430465B}" type="datetime1">
              <a:t>2025/11/27</a:t>
            </a:fld>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0C42931F-92AB-5C46-A8B9-62670044824B}" type="slidenum">
              <a:t>‹#›</a:t>
            </a:fld>
            <a:endParaRPr kumimoji="1" lang="ja-JP" altLang="en-US"/>
          </a:p>
        </p:txBody>
      </p:sp>
    </p:spTree>
    <p:extLst>
      <p:ext uri="{BB962C8B-B14F-4D97-AF65-F5344CB8AC3E}">
        <p14:creationId xmlns:p14="http://schemas.microsoft.com/office/powerpoint/2010/main" val="281108320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日付プレースホルダー 2"/>
          <p:cNvSpPr>
            <a:spLocks noGrp="1"/>
          </p:cNvSpPr>
          <p:nvPr>
            <p:ph type="dt" sz="half" idx="10"/>
          </p:nvPr>
        </p:nvSpPr>
        <p:spPr/>
        <p:txBody>
          <a:bodyPr/>
          <a:lstStyle/>
          <a:p>
            <a:fld id="{7AFA24F5-920B-9B49-B2A5-66AA8C3C9C1D}" type="datetime1">
              <a:t>2025/11/27</a:t>
            </a:fld>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0C42931F-92AB-5C46-A8B9-62670044824B}" type="slidenum">
              <a:t>‹#›</a:t>
            </a:fld>
            <a:endParaRPr kumimoji="1" lang="ja-JP" altLang="en-US"/>
          </a:p>
        </p:txBody>
      </p:sp>
    </p:spTree>
    <p:extLst>
      <p:ext uri="{BB962C8B-B14F-4D97-AF65-F5344CB8AC3E}">
        <p14:creationId xmlns:p14="http://schemas.microsoft.com/office/powerpoint/2010/main" val="6561102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CA107530-2730-1348-A7DE-6EA2E93077D4}" type="datetime1">
              <a:t>2025/11/27</a:t>
            </a:fld>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0C42931F-92AB-5C46-A8B9-62670044824B}" type="slidenum">
              <a:t>‹#›</a:t>
            </a:fld>
            <a:endParaRPr kumimoji="1" lang="ja-JP" altLang="en-US"/>
          </a:p>
        </p:txBody>
      </p:sp>
    </p:spTree>
    <p:extLst>
      <p:ext uri="{BB962C8B-B14F-4D97-AF65-F5344CB8AC3E}">
        <p14:creationId xmlns:p14="http://schemas.microsoft.com/office/powerpoint/2010/main" val="130272934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kumimoji="1" lang="ja-JP" altLang="en-US"/>
              <a:t>マスター タイトルの書式設定</a:t>
            </a:r>
          </a:p>
        </p:txBody>
      </p:sp>
      <p:sp>
        <p:nvSpPr>
          <p:cNvPr id="3" name="コンテンツ プレースホルダー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fld id="{6C77EA3C-B58B-3C43-9C2F-8451EAFFE81F}" type="datetime1">
              <a:t>2025/11/27</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0C42931F-92AB-5C46-A8B9-62670044824B}" type="slidenum">
              <a:t>‹#›</a:t>
            </a:fld>
            <a:endParaRPr kumimoji="1" lang="ja-JP" altLang="en-US"/>
          </a:p>
        </p:txBody>
      </p:sp>
    </p:spTree>
    <p:extLst>
      <p:ext uri="{BB962C8B-B14F-4D97-AF65-F5344CB8AC3E}">
        <p14:creationId xmlns:p14="http://schemas.microsoft.com/office/powerpoint/2010/main" val="145052412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kumimoji="1" lang="ja-JP" altLang="en-US"/>
              <a:t>マスター タイトルの書式設定</a:t>
            </a:r>
          </a:p>
        </p:txBody>
      </p:sp>
      <p:sp>
        <p:nvSpPr>
          <p:cNvPr id="3" name="図プレースホルダー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fld id="{E0616F73-EC42-064A-99F2-720CEAF9FBB6}" type="datetime1">
              <a:t>2025/11/27</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0C42931F-92AB-5C46-A8B9-62670044824B}" type="slidenum">
              <a:t>‹#›</a:t>
            </a:fld>
            <a:endParaRPr kumimoji="1" lang="ja-JP" altLang="en-US"/>
          </a:p>
        </p:txBody>
      </p:sp>
    </p:spTree>
    <p:extLst>
      <p:ext uri="{BB962C8B-B14F-4D97-AF65-F5344CB8AC3E}">
        <p14:creationId xmlns:p14="http://schemas.microsoft.com/office/powerpoint/2010/main" val="402673550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304A3F5-7B20-A941-8C55-B339A2A4BE3A}" type="datetime1">
              <a:t>2025/11/27</a:t>
            </a:fld>
            <a:endParaRPr kumimoji="1" lang="ja-JP" altLang="en-US"/>
          </a:p>
        </p:txBody>
      </p:sp>
      <p:sp>
        <p:nvSpPr>
          <p:cNvPr id="5" name="フッター プレースホルダー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42931F-92AB-5C46-A8B9-62670044824B}" type="slidenum">
              <a:t>‹#›</a:t>
            </a:fld>
            <a:endParaRPr kumimoji="1" lang="ja-JP" altLang="en-US"/>
          </a:p>
        </p:txBody>
      </p:sp>
    </p:spTree>
    <p:extLst>
      <p:ext uri="{BB962C8B-B14F-4D97-AF65-F5344CB8AC3E}">
        <p14:creationId xmlns:p14="http://schemas.microsoft.com/office/powerpoint/2010/main" val="420871015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dt="0"/>
  <p:txStyles>
    <p:titleStyle>
      <a:lvl1pPr algn="ctr" defTabSz="4572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kumimoji="1"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kumimoji="1"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kumimoji="1"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9pPr>
    </p:bodyStyle>
    <p:otherStyle>
      <a:defPPr>
        <a:defRPr lang="ja-JP"/>
      </a:defPPr>
      <a:lvl1pPr marL="0" algn="l" defTabSz="457200" rtl="0" eaLnBrk="1" latinLnBrk="0" hangingPunct="1">
        <a:defRPr kumimoji="1" sz="1800" kern="1200">
          <a:solidFill>
            <a:schemeClr val="tx1"/>
          </a:solidFill>
          <a:latin typeface="+mn-lt"/>
          <a:ea typeface="+mn-ea"/>
          <a:cs typeface="+mn-cs"/>
        </a:defRPr>
      </a:lvl1pPr>
      <a:lvl2pPr marL="457200" algn="l" defTabSz="457200" rtl="0" eaLnBrk="1" latinLnBrk="0" hangingPunct="1">
        <a:defRPr kumimoji="1" sz="1800" kern="1200">
          <a:solidFill>
            <a:schemeClr val="tx1"/>
          </a:solidFill>
          <a:latin typeface="+mn-lt"/>
          <a:ea typeface="+mn-ea"/>
          <a:cs typeface="+mn-cs"/>
        </a:defRPr>
      </a:lvl2pPr>
      <a:lvl3pPr marL="914400" algn="l" defTabSz="457200" rtl="0" eaLnBrk="1" latinLnBrk="0" hangingPunct="1">
        <a:defRPr kumimoji="1" sz="1800" kern="1200">
          <a:solidFill>
            <a:schemeClr val="tx1"/>
          </a:solidFill>
          <a:latin typeface="+mn-lt"/>
          <a:ea typeface="+mn-ea"/>
          <a:cs typeface="+mn-cs"/>
        </a:defRPr>
      </a:lvl3pPr>
      <a:lvl4pPr marL="1371600" algn="l" defTabSz="457200" rtl="0" eaLnBrk="1" latinLnBrk="0" hangingPunct="1">
        <a:defRPr kumimoji="1" sz="1800" kern="1200">
          <a:solidFill>
            <a:schemeClr val="tx1"/>
          </a:solidFill>
          <a:latin typeface="+mn-lt"/>
          <a:ea typeface="+mn-ea"/>
          <a:cs typeface="+mn-cs"/>
        </a:defRPr>
      </a:lvl4pPr>
      <a:lvl5pPr marL="1828800" algn="l" defTabSz="457200" rtl="0" eaLnBrk="1" latinLnBrk="0" hangingPunct="1">
        <a:defRPr kumimoji="1" sz="1800" kern="1200">
          <a:solidFill>
            <a:schemeClr val="tx1"/>
          </a:solidFill>
          <a:latin typeface="+mn-lt"/>
          <a:ea typeface="+mn-ea"/>
          <a:cs typeface="+mn-cs"/>
        </a:defRPr>
      </a:lvl5pPr>
      <a:lvl6pPr marL="2286000" algn="l" defTabSz="457200" rtl="0" eaLnBrk="1" latinLnBrk="0" hangingPunct="1">
        <a:defRPr kumimoji="1" sz="1800" kern="1200">
          <a:solidFill>
            <a:schemeClr val="tx1"/>
          </a:solidFill>
          <a:latin typeface="+mn-lt"/>
          <a:ea typeface="+mn-ea"/>
          <a:cs typeface="+mn-cs"/>
        </a:defRPr>
      </a:lvl6pPr>
      <a:lvl7pPr marL="2743200" algn="l" defTabSz="457200" rtl="0" eaLnBrk="1" latinLnBrk="0" hangingPunct="1">
        <a:defRPr kumimoji="1" sz="1800" kern="1200">
          <a:solidFill>
            <a:schemeClr val="tx1"/>
          </a:solidFill>
          <a:latin typeface="+mn-lt"/>
          <a:ea typeface="+mn-ea"/>
          <a:cs typeface="+mn-cs"/>
        </a:defRPr>
      </a:lvl7pPr>
      <a:lvl8pPr marL="3200400" algn="l" defTabSz="457200" rtl="0" eaLnBrk="1" latinLnBrk="0" hangingPunct="1">
        <a:defRPr kumimoji="1" sz="1800" kern="1200">
          <a:solidFill>
            <a:schemeClr val="tx1"/>
          </a:solidFill>
          <a:latin typeface="+mn-lt"/>
          <a:ea typeface="+mn-ea"/>
          <a:cs typeface="+mn-cs"/>
        </a:defRPr>
      </a:lvl8pPr>
      <a:lvl9pPr marL="3657600" algn="l" defTabSz="4572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9.xml"/><Relationship Id="rId1" Type="http://schemas.openxmlformats.org/officeDocument/2006/relationships/slideLayout" Target="../slideLayouts/slideLayout2.xml"/><Relationship Id="rId5" Type="http://schemas.openxmlformats.org/officeDocument/2006/relationships/image" Target="../media/image15.png"/><Relationship Id="rId4" Type="http://schemas.openxmlformats.org/officeDocument/2006/relationships/hyperlink" Target="https://atf.kek.jp/atfbin/view/ATFlogbook/Log20250423s" TargetMode="External"/></Relationships>
</file>

<file path=ppt/slides/_rels/slide11.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2.xml"/><Relationship Id="rId6" Type="http://schemas.openxmlformats.org/officeDocument/2006/relationships/image" Target="../media/image7.emf"/><Relationship Id="rId5" Type="http://schemas.openxmlformats.org/officeDocument/2006/relationships/package" Target="../embeddings/Microsoft_Word___.docx"/><Relationship Id="rId4" Type="http://schemas.openxmlformats.org/officeDocument/2006/relationships/image" Target="../media/image20.png"/></Relationships>
</file>

<file path=ppt/slides/_rels/slide15.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22.png"/></Relationships>
</file>

<file path=ppt/slides/_rels/slide16.xml.rels><?xml version="1.0" encoding="UTF-8" standalone="yes"?>
<Relationships xmlns="http://schemas.openxmlformats.org/package/2006/relationships"><Relationship Id="rId8" Type="http://schemas.openxmlformats.org/officeDocument/2006/relationships/image" Target="../media/image25.png"/><Relationship Id="rId3" Type="http://schemas.openxmlformats.org/officeDocument/2006/relationships/image" Target="../media/image7.emf"/><Relationship Id="rId7" Type="http://schemas.openxmlformats.org/officeDocument/2006/relationships/image" Target="../media/image24.emf"/><Relationship Id="rId2" Type="http://schemas.openxmlformats.org/officeDocument/2006/relationships/package" Target="../embeddings/Microsoft_Word___.docx"/><Relationship Id="rId1" Type="http://schemas.openxmlformats.org/officeDocument/2006/relationships/slideLayout" Target="../slideLayouts/slideLayout2.xml"/><Relationship Id="rId6" Type="http://schemas.openxmlformats.org/officeDocument/2006/relationships/package" Target="../embeddings/Microsoft_Word___2.docx"/><Relationship Id="rId5" Type="http://schemas.openxmlformats.org/officeDocument/2006/relationships/image" Target="../media/image23.emf"/><Relationship Id="rId4" Type="http://schemas.openxmlformats.org/officeDocument/2006/relationships/package" Target="../embeddings/Microsoft_Word___1.docx"/></Relationships>
</file>

<file path=ppt/slides/_rels/slide17.xml.rels><?xml version="1.0" encoding="UTF-8" standalone="yes"?>
<Relationships xmlns="http://schemas.openxmlformats.org/package/2006/relationships"><Relationship Id="rId3" Type="http://schemas.openxmlformats.org/officeDocument/2006/relationships/package" Target="../embeddings/Microsoft_Word___3.docx"/><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7.emf"/></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tiff"/><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24.emf"/><Relationship Id="rId7" Type="http://schemas.openxmlformats.org/officeDocument/2006/relationships/image" Target="../media/image32.png"/><Relationship Id="rId2" Type="http://schemas.openxmlformats.org/officeDocument/2006/relationships/package" Target="../embeddings/Microsoft_Word___4.docx"/><Relationship Id="rId1" Type="http://schemas.openxmlformats.org/officeDocument/2006/relationships/slideLayout" Target="../slideLayouts/slideLayout2.xml"/><Relationship Id="rId6" Type="http://schemas.openxmlformats.org/officeDocument/2006/relationships/image" Target="../media/image31.png"/><Relationship Id="rId5" Type="http://schemas.openxmlformats.org/officeDocument/2006/relationships/image" Target="../media/image30.png"/><Relationship Id="rId4" Type="http://schemas.openxmlformats.org/officeDocument/2006/relationships/image" Target="../media/image29.png"/></Relationships>
</file>

<file path=ppt/slides/_rels/slide27.xml.rels><?xml version="1.0" encoding="UTF-8" standalone="yes"?>
<Relationships xmlns="http://schemas.openxmlformats.org/package/2006/relationships"><Relationship Id="rId8" Type="http://schemas.openxmlformats.org/officeDocument/2006/relationships/image" Target="../media/image25.png"/><Relationship Id="rId3" Type="http://schemas.openxmlformats.org/officeDocument/2006/relationships/image" Target="../media/image7.emf"/><Relationship Id="rId7" Type="http://schemas.openxmlformats.org/officeDocument/2006/relationships/image" Target="../media/image24.emf"/><Relationship Id="rId2" Type="http://schemas.openxmlformats.org/officeDocument/2006/relationships/package" Target="../embeddings/Microsoft_Word___5.docx"/><Relationship Id="rId1" Type="http://schemas.openxmlformats.org/officeDocument/2006/relationships/slideLayout" Target="../slideLayouts/slideLayout2.xml"/><Relationship Id="rId6" Type="http://schemas.openxmlformats.org/officeDocument/2006/relationships/package" Target="../embeddings/Microsoft_Word___7.docx"/><Relationship Id="rId5" Type="http://schemas.openxmlformats.org/officeDocument/2006/relationships/image" Target="../media/image23.emf"/><Relationship Id="rId4" Type="http://schemas.openxmlformats.org/officeDocument/2006/relationships/package" Target="../embeddings/Microsoft_Word___6.docx"/></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image" Target="../media/image3.png"/></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5.xml.rels><?xml version="1.0" encoding="UTF-8" standalone="yes"?>
<Relationships xmlns="http://schemas.openxmlformats.org/package/2006/relationships"><Relationship Id="rId3" Type="http://schemas.openxmlformats.org/officeDocument/2006/relationships/package" Target="../embeddings/Microsoft_Word___.docx"/><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7.emf"/></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12.png"/></Relationships>
</file>

<file path=ppt/slides/_rels/slide9.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スライド番号プレースホルダー 4"/>
          <p:cNvSpPr>
            <a:spLocks noGrp="1"/>
          </p:cNvSpPr>
          <p:nvPr>
            <p:ph type="sldNum" sz="quarter" idx="12"/>
          </p:nvPr>
        </p:nvSpPr>
        <p:spPr/>
        <p:txBody>
          <a:bodyPr/>
          <a:lstStyle/>
          <a:p>
            <a:fld id="{0C42931F-92AB-5C46-A8B9-62670044824B}" type="slidenum">
              <a:rPr lang="en-US" altLang="ja-JP" sz="1400" smtClean="0">
                <a:latin typeface="Times New Roman" panose="02020603050405020304" pitchFamily="18" charset="0"/>
                <a:cs typeface="Times New Roman" panose="02020603050405020304" pitchFamily="18" charset="0"/>
              </a:rPr>
              <a:t>1</a:t>
            </a:fld>
            <a:endParaRPr kumimoji="1" lang="ja-JP" altLang="en-US" sz="1400">
              <a:latin typeface="Times New Roman" panose="02020603050405020304" pitchFamily="18" charset="0"/>
              <a:cs typeface="Times New Roman" panose="02020603050405020304" pitchFamily="18" charset="0"/>
            </a:endParaRPr>
          </a:p>
        </p:txBody>
      </p:sp>
      <p:sp>
        <p:nvSpPr>
          <p:cNvPr id="9" name="テキスト ボックス 8"/>
          <p:cNvSpPr txBox="1"/>
          <p:nvPr/>
        </p:nvSpPr>
        <p:spPr>
          <a:xfrm>
            <a:off x="231423" y="427741"/>
            <a:ext cx="3116751" cy="461665"/>
          </a:xfrm>
          <a:prstGeom prst="rect">
            <a:avLst/>
          </a:prstGeom>
          <a:solidFill>
            <a:schemeClr val="bg1"/>
          </a:solidFill>
          <a:ln>
            <a:solidFill>
              <a:srgbClr val="4F81BD"/>
            </a:solidFill>
          </a:ln>
        </p:spPr>
        <p:txBody>
          <a:bodyPr wrap="none" rtlCol="0">
            <a:spAutoFit/>
          </a:bodyPr>
          <a:lstStyle/>
          <a:p>
            <a:r>
              <a:rPr kumimoji="1" lang="en-US" altLang="ja-JP" sz="2400" dirty="0">
                <a:latin typeface="Times New Roman" panose="02020603050405020304" pitchFamily="18" charset="0"/>
                <a:cs typeface="Times New Roman" panose="02020603050405020304" pitchFamily="18" charset="0"/>
              </a:rPr>
              <a:t>Kicker systems</a:t>
            </a:r>
            <a:r>
              <a:rPr lang="en-US" altLang="ja-JP" sz="2400" dirty="0">
                <a:latin typeface="Times New Roman" panose="02020603050405020304" pitchFamily="18" charset="0"/>
                <a:cs typeface="Times New Roman" panose="02020603050405020304" pitchFamily="18" charset="0"/>
              </a:rPr>
              <a:t> </a:t>
            </a:r>
            <a:r>
              <a:rPr kumimoji="1" lang="en-US" altLang="ja-JP" sz="2400" dirty="0">
                <a:latin typeface="Times New Roman" panose="02020603050405020304" pitchFamily="18" charset="0"/>
                <a:cs typeface="Times New Roman" panose="02020603050405020304" pitchFamily="18" charset="0"/>
              </a:rPr>
              <a:t>for ATF</a:t>
            </a:r>
            <a:endParaRPr kumimoji="1" lang="ja-JP" altLang="en-US" sz="2400" dirty="0">
              <a:latin typeface="Times New Roman" panose="02020603050405020304" pitchFamily="18" charset="0"/>
              <a:cs typeface="Times New Roman" panose="02020603050405020304" pitchFamily="18" charset="0"/>
            </a:endParaRPr>
          </a:p>
        </p:txBody>
      </p:sp>
      <p:sp>
        <p:nvSpPr>
          <p:cNvPr id="18" name="テキスト ボックス 17">
            <a:extLst>
              <a:ext uri="{FF2B5EF4-FFF2-40B4-BE49-F238E27FC236}">
                <a16:creationId xmlns:a16="http://schemas.microsoft.com/office/drawing/2014/main" id="{B9CDF8AB-EFEB-4C64-50E2-1F4C10D88314}"/>
              </a:ext>
            </a:extLst>
          </p:cNvPr>
          <p:cNvSpPr txBox="1"/>
          <p:nvPr/>
        </p:nvSpPr>
        <p:spPr>
          <a:xfrm>
            <a:off x="7248849" y="0"/>
            <a:ext cx="1838965" cy="246221"/>
          </a:xfrm>
          <a:prstGeom prst="rect">
            <a:avLst/>
          </a:prstGeom>
          <a:noFill/>
        </p:spPr>
        <p:txBody>
          <a:bodyPr wrap="none" rtlCol="0">
            <a:spAutoFit/>
          </a:bodyPr>
          <a:lstStyle/>
          <a:p>
            <a:r>
              <a:rPr lang="en-US" altLang="ja-JP" sz="1000" dirty="0">
                <a:sym typeface="Wingdings"/>
              </a:rPr>
              <a:t>KEKATF251127ENakamura.pptx</a:t>
            </a:r>
            <a:endParaRPr kumimoji="1" lang="ja-JP" altLang="en-US" sz="1000" dirty="0"/>
          </a:p>
        </p:txBody>
      </p:sp>
      <p:sp>
        <p:nvSpPr>
          <p:cNvPr id="15" name="テキスト ボックス 14">
            <a:extLst>
              <a:ext uri="{FF2B5EF4-FFF2-40B4-BE49-F238E27FC236}">
                <a16:creationId xmlns:a16="http://schemas.microsoft.com/office/drawing/2014/main" id="{D3996669-3E9D-C914-C0E1-E8A8C440C6CB}"/>
              </a:ext>
            </a:extLst>
          </p:cNvPr>
          <p:cNvSpPr txBox="1"/>
          <p:nvPr/>
        </p:nvSpPr>
        <p:spPr>
          <a:xfrm>
            <a:off x="231423" y="1467555"/>
            <a:ext cx="8359421" cy="2777940"/>
          </a:xfrm>
          <a:prstGeom prst="rect">
            <a:avLst/>
          </a:prstGeom>
          <a:noFill/>
        </p:spPr>
        <p:txBody>
          <a:bodyPr wrap="square" rtlCol="0">
            <a:spAutoFit/>
          </a:bodyPr>
          <a:lstStyle/>
          <a:p>
            <a:pPr marL="342900" indent="-342900">
              <a:lnSpc>
                <a:spcPct val="200000"/>
              </a:lnSpc>
              <a:buAutoNum type="arabicParenBoth"/>
            </a:pPr>
            <a:r>
              <a:rPr lang="en" altLang="ja-JP" b="0" i="0" dirty="0">
                <a:solidFill>
                  <a:srgbClr val="000000"/>
                </a:solidFill>
                <a:effectLst/>
                <a:latin typeface="Times New Roman" panose="02020603050405020304" pitchFamily="18" charset="0"/>
                <a:cs typeface="Times New Roman" panose="02020603050405020304" pitchFamily="18" charset="0"/>
              </a:rPr>
              <a:t>Various types of kicker magnets,</a:t>
            </a:r>
          </a:p>
          <a:p>
            <a:pPr marL="342900" indent="-342900">
              <a:lnSpc>
                <a:spcPct val="200000"/>
              </a:lnSpc>
              <a:buAutoNum type="arabicParenBoth"/>
            </a:pPr>
            <a:r>
              <a:rPr lang="en" altLang="ja-JP" b="0" i="0" dirty="0">
                <a:solidFill>
                  <a:srgbClr val="000000"/>
                </a:solidFill>
                <a:effectLst/>
                <a:latin typeface="Times New Roman" panose="02020603050405020304" pitchFamily="18" charset="0"/>
                <a:cs typeface="Times New Roman" panose="02020603050405020304" pitchFamily="18" charset="0"/>
              </a:rPr>
              <a:t>ATF operation : timing/ bunch gap/ kicker field </a:t>
            </a:r>
            <a:r>
              <a:rPr lang="en" altLang="ja-JP" b="0" i="0" dirty="0" err="1">
                <a:solidFill>
                  <a:srgbClr val="000000"/>
                </a:solidFill>
                <a:effectLst/>
                <a:latin typeface="Times New Roman" panose="02020603050405020304" pitchFamily="18" charset="0"/>
                <a:cs typeface="Times New Roman" panose="02020603050405020304" pitchFamily="18" charset="0"/>
              </a:rPr>
              <a:t>rise&amp;fall&amp;flattop</a:t>
            </a:r>
            <a:r>
              <a:rPr lang="en" altLang="ja-JP" b="0" i="0" dirty="0">
                <a:solidFill>
                  <a:srgbClr val="000000"/>
                </a:solidFill>
                <a:effectLst/>
                <a:latin typeface="Times New Roman" panose="02020603050405020304" pitchFamily="18" charset="0"/>
                <a:cs typeface="Times New Roman" panose="02020603050405020304" pitchFamily="18" charset="0"/>
              </a:rPr>
              <a:t>,</a:t>
            </a:r>
          </a:p>
          <a:p>
            <a:pPr marL="342900" indent="-342900">
              <a:lnSpc>
                <a:spcPct val="200000"/>
              </a:lnSpc>
              <a:buAutoNum type="arabicParenBoth"/>
            </a:pPr>
            <a:r>
              <a:rPr lang="en" altLang="ja-JP" b="0" i="0" dirty="0">
                <a:solidFill>
                  <a:srgbClr val="000000"/>
                </a:solidFill>
                <a:effectLst/>
                <a:latin typeface="Times New Roman" panose="02020603050405020304" pitchFamily="18" charset="0"/>
                <a:cs typeface="Times New Roman" panose="02020603050405020304" pitchFamily="18" charset="0"/>
              </a:rPr>
              <a:t>Two tasks: [A] to prepare a spare; [B] to develop a new concept kicker system,</a:t>
            </a:r>
          </a:p>
          <a:p>
            <a:pPr marL="342900" indent="-342900">
              <a:lnSpc>
                <a:spcPct val="200000"/>
              </a:lnSpc>
              <a:buAutoNum type="arabicParenBoth"/>
            </a:pPr>
            <a:r>
              <a:rPr lang="en" altLang="ja-JP" b="0" i="0" dirty="0">
                <a:solidFill>
                  <a:srgbClr val="000000"/>
                </a:solidFill>
                <a:effectLst/>
                <a:latin typeface="Times New Roman" panose="02020603050405020304" pitchFamily="18" charset="0"/>
                <a:cs typeface="Times New Roman" panose="02020603050405020304" pitchFamily="18" charset="0"/>
              </a:rPr>
              <a:t>Progress for preparation and</a:t>
            </a:r>
          </a:p>
          <a:p>
            <a:pPr marL="342900" indent="-342900">
              <a:lnSpc>
                <a:spcPct val="200000"/>
              </a:lnSpc>
              <a:buAutoNum type="arabicParenBoth"/>
            </a:pPr>
            <a:r>
              <a:rPr lang="en" altLang="ja-JP" b="0" i="0" dirty="0">
                <a:solidFill>
                  <a:srgbClr val="000000"/>
                </a:solidFill>
                <a:effectLst/>
                <a:latin typeface="Times New Roman" panose="02020603050405020304" pitchFamily="18" charset="0"/>
                <a:cs typeface="Times New Roman" panose="02020603050405020304" pitchFamily="18" charset="0"/>
              </a:rPr>
              <a:t>Attempts for suppression of transverse emittance growth.</a:t>
            </a:r>
            <a:endParaRPr kumimoji="1" lang="ja-JP" altLang="en-US">
              <a:latin typeface="Times New Roman" panose="02020603050405020304" pitchFamily="18" charset="0"/>
              <a:cs typeface="Times New Roman" panose="02020603050405020304" pitchFamily="18" charset="0"/>
            </a:endParaRPr>
          </a:p>
        </p:txBody>
      </p:sp>
      <p:sp>
        <p:nvSpPr>
          <p:cNvPr id="19" name="テキスト ボックス 18">
            <a:extLst>
              <a:ext uri="{FF2B5EF4-FFF2-40B4-BE49-F238E27FC236}">
                <a16:creationId xmlns:a16="http://schemas.microsoft.com/office/drawing/2014/main" id="{4ED3543C-81CF-1EB8-DCAB-4E424ACDD143}"/>
              </a:ext>
            </a:extLst>
          </p:cNvPr>
          <p:cNvSpPr txBox="1"/>
          <p:nvPr/>
        </p:nvSpPr>
        <p:spPr>
          <a:xfrm>
            <a:off x="5091207" y="246221"/>
            <a:ext cx="3996607" cy="246221"/>
          </a:xfrm>
          <a:prstGeom prst="rect">
            <a:avLst/>
          </a:prstGeom>
          <a:noFill/>
        </p:spPr>
        <p:txBody>
          <a:bodyPr wrap="none" rtlCol="0">
            <a:spAutoFit/>
          </a:bodyPr>
          <a:lstStyle/>
          <a:p>
            <a:r>
              <a:rPr kumimoji="1" lang="en-US" altLang="ja-JP" sz="1000" dirty="0">
                <a:latin typeface="Times New Roman" panose="02020603050405020304" pitchFamily="18" charset="0"/>
                <a:cs typeface="Times New Roman" panose="02020603050405020304" pitchFamily="18" charset="0"/>
              </a:rPr>
              <a:t>ATF project meeting : E. Nakamura (KEK acc </a:t>
            </a:r>
            <a:r>
              <a:rPr kumimoji="1" lang="en-US" altLang="ja-JP" sz="1000" dirty="0" err="1">
                <a:latin typeface="Times New Roman" panose="02020603050405020304" pitchFamily="18" charset="0"/>
                <a:cs typeface="Times New Roman" panose="02020603050405020304" pitchFamily="18" charset="0"/>
              </a:rPr>
              <a:t>iCASA</a:t>
            </a:r>
            <a:r>
              <a:rPr kumimoji="1" lang="en-US" altLang="ja-JP" sz="1000" dirty="0">
                <a:latin typeface="Times New Roman" panose="02020603050405020304" pitchFamily="18" charset="0"/>
                <a:cs typeface="Times New Roman" panose="02020603050405020304" pitchFamily="18" charset="0"/>
              </a:rPr>
              <a:t>) on No</a:t>
            </a:r>
            <a:r>
              <a:rPr lang="en-US" altLang="ja-JP" sz="1000" dirty="0">
                <a:latin typeface="Times New Roman" panose="02020603050405020304" pitchFamily="18" charset="0"/>
                <a:cs typeface="Times New Roman" panose="02020603050405020304" pitchFamily="18" charset="0"/>
              </a:rPr>
              <a:t>v. 27</a:t>
            </a:r>
            <a:r>
              <a:rPr lang="en-US" altLang="ja-JP" sz="1000" baseline="30000" dirty="0">
                <a:latin typeface="Times New Roman" panose="02020603050405020304" pitchFamily="18" charset="0"/>
                <a:cs typeface="Times New Roman" panose="02020603050405020304" pitchFamily="18" charset="0"/>
              </a:rPr>
              <a:t>th</a:t>
            </a:r>
            <a:r>
              <a:rPr lang="en-US" altLang="ja-JP" sz="1000" dirty="0">
                <a:latin typeface="Times New Roman" panose="02020603050405020304" pitchFamily="18" charset="0"/>
                <a:cs typeface="Times New Roman" panose="02020603050405020304" pitchFamily="18" charset="0"/>
              </a:rPr>
              <a:t> 2025.</a:t>
            </a:r>
            <a:endParaRPr kumimoji="1" lang="ja-JP" altLang="en-US" sz="100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86135198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スライド番号プレースホルダー 4"/>
          <p:cNvSpPr>
            <a:spLocks noGrp="1"/>
          </p:cNvSpPr>
          <p:nvPr>
            <p:ph type="sldNum" sz="quarter" idx="12"/>
          </p:nvPr>
        </p:nvSpPr>
        <p:spPr/>
        <p:txBody>
          <a:bodyPr/>
          <a:lstStyle/>
          <a:p>
            <a:fld id="{0C42931F-92AB-5C46-A8B9-62670044824B}" type="slidenum">
              <a:rPr lang="en-US" altLang="ja-JP" smtClean="0"/>
              <a:t>10</a:t>
            </a:fld>
            <a:endParaRPr kumimoji="1" lang="ja-JP" altLang="en-US"/>
          </a:p>
        </p:txBody>
      </p:sp>
      <p:sp>
        <p:nvSpPr>
          <p:cNvPr id="6" name="テキスト ボックス 5"/>
          <p:cNvSpPr txBox="1"/>
          <p:nvPr/>
        </p:nvSpPr>
        <p:spPr>
          <a:xfrm>
            <a:off x="7362080" y="-41943"/>
            <a:ext cx="1838965" cy="246221"/>
          </a:xfrm>
          <a:prstGeom prst="rect">
            <a:avLst/>
          </a:prstGeom>
          <a:noFill/>
        </p:spPr>
        <p:txBody>
          <a:bodyPr wrap="none" rtlCol="0">
            <a:spAutoFit/>
          </a:bodyPr>
          <a:lstStyle/>
          <a:p>
            <a:r>
              <a:rPr lang="en-US" altLang="ja-JP" sz="1000" dirty="0">
                <a:sym typeface="Wingdings"/>
              </a:rPr>
              <a:t>KEKATF251127ENakamura.pptx</a:t>
            </a:r>
            <a:endParaRPr kumimoji="1" lang="ja-JP" altLang="en-US" sz="1000" dirty="0"/>
          </a:p>
        </p:txBody>
      </p:sp>
      <p:pic>
        <p:nvPicPr>
          <p:cNvPr id="2" name="図 1">
            <a:extLst>
              <a:ext uri="{FF2B5EF4-FFF2-40B4-BE49-F238E27FC236}">
                <a16:creationId xmlns:a16="http://schemas.microsoft.com/office/drawing/2014/main" id="{9F6B433A-D2E2-288E-0D71-1A4A91EF203B}"/>
              </a:ext>
            </a:extLst>
          </p:cNvPr>
          <p:cNvPicPr>
            <a:picLocks noChangeAspect="1"/>
          </p:cNvPicPr>
          <p:nvPr/>
        </p:nvPicPr>
        <p:blipFill>
          <a:blip r:embed="rId3"/>
          <a:stretch>
            <a:fillRect/>
          </a:stretch>
        </p:blipFill>
        <p:spPr>
          <a:xfrm>
            <a:off x="90647" y="1161980"/>
            <a:ext cx="6263677" cy="3648338"/>
          </a:xfrm>
          <a:prstGeom prst="rect">
            <a:avLst/>
          </a:prstGeom>
        </p:spPr>
      </p:pic>
      <p:sp>
        <p:nvSpPr>
          <p:cNvPr id="3" name="テキスト ボックス 2">
            <a:extLst>
              <a:ext uri="{FF2B5EF4-FFF2-40B4-BE49-F238E27FC236}">
                <a16:creationId xmlns:a16="http://schemas.microsoft.com/office/drawing/2014/main" id="{EB872206-AE67-4449-9E47-A6CEAD5370F4}"/>
              </a:ext>
            </a:extLst>
          </p:cNvPr>
          <p:cNvSpPr txBox="1"/>
          <p:nvPr/>
        </p:nvSpPr>
        <p:spPr>
          <a:xfrm>
            <a:off x="1" y="5336480"/>
            <a:ext cx="8686800" cy="1384995"/>
          </a:xfrm>
          <a:prstGeom prst="rect">
            <a:avLst/>
          </a:prstGeom>
          <a:noFill/>
        </p:spPr>
        <p:txBody>
          <a:bodyPr wrap="square" rtlCol="0">
            <a:spAutoFit/>
          </a:bodyPr>
          <a:lstStyle/>
          <a:p>
            <a:r>
              <a:rPr kumimoji="1" lang="en-US" altLang="ja-JP" sz="1200" dirty="0">
                <a:hlinkClick r:id="rId4"/>
              </a:rPr>
              <a:t>https://atf.kek.jp/atfbin/view/ATFlogbook/Log20250423s</a:t>
            </a:r>
            <a:endParaRPr kumimoji="1" lang="en-US" altLang="ja-JP" sz="1200" dirty="0"/>
          </a:p>
          <a:p>
            <a:r>
              <a:rPr kumimoji="1" lang="en-US" altLang="ja-JP" sz="1200" dirty="0"/>
              <a:t>30% kick of the main extraction kicker could produce by the temporal dummy kicker.</a:t>
            </a:r>
          </a:p>
          <a:p>
            <a:pPr algn="l"/>
            <a:r>
              <a:rPr lang="en-US" altLang="ja-JP" sz="1200" dirty="0"/>
              <a:t>Power supply system works well. </a:t>
            </a:r>
            <a:r>
              <a:rPr lang="en" altLang="ja-JP" sz="1200" b="0" i="0" dirty="0">
                <a:solidFill>
                  <a:srgbClr val="000000"/>
                </a:solidFill>
                <a:effectLst/>
                <a:latin typeface="arial" panose="020B0604020202020204" pitchFamily="34" charset="0"/>
              </a:rPr>
              <a:t>* Temporal six-turn coil with a startup capacitor was set and excited; </a:t>
            </a:r>
            <a:r>
              <a:rPr lang="en" altLang="ja-JP" sz="1200" b="0" i="0" dirty="0" err="1">
                <a:solidFill>
                  <a:srgbClr val="000000"/>
                </a:solidFill>
                <a:effectLst/>
                <a:latin typeface="arial" panose="020B0604020202020204" pitchFamily="34" charset="0"/>
              </a:rPr>
              <a:t>L_meas</a:t>
            </a:r>
            <a:r>
              <a:rPr lang="en" altLang="ja-JP" sz="1200" b="0" i="0" dirty="0">
                <a:solidFill>
                  <a:srgbClr val="000000"/>
                </a:solidFill>
                <a:effectLst/>
                <a:latin typeface="arial" panose="020B0604020202020204" pitchFamily="34" charset="0"/>
              </a:rPr>
              <a:t>. ~ 5.7µH ; Z0 = 25</a:t>
            </a:r>
            <a:r>
              <a:rPr lang="el-GR" altLang="ja-JP" sz="1200" b="0" i="0" dirty="0">
                <a:solidFill>
                  <a:srgbClr val="000000"/>
                </a:solidFill>
                <a:effectLst/>
                <a:latin typeface="arial" panose="020B0604020202020204" pitchFamily="34" charset="0"/>
              </a:rPr>
              <a:t>Ω ; </a:t>
            </a:r>
            <a:r>
              <a:rPr lang="en" altLang="ja-JP" sz="1200" b="0" i="0" dirty="0">
                <a:solidFill>
                  <a:srgbClr val="000000"/>
                </a:solidFill>
                <a:effectLst/>
                <a:latin typeface="arial" panose="020B0604020202020204" pitchFamily="34" charset="0"/>
              </a:rPr>
              <a:t>tau ~ 230ns ; C = 1,700pF.  (Circuit : Z_TL </a:t>
            </a:r>
            <a:r>
              <a:rPr lang="en" altLang="ja-JP" sz="1200" b="0" i="0" dirty="0">
                <a:solidFill>
                  <a:srgbClr val="000000"/>
                </a:solidFill>
                <a:effectLst/>
                <a:latin typeface="arial" panose="020B0604020202020204" pitchFamily="34" charset="0"/>
                <a:sym typeface="Wingdings" pitchFamily="2" charset="2"/>
              </a:rPr>
              <a:t></a:t>
            </a:r>
            <a:r>
              <a:rPr lang="en" altLang="ja-JP" sz="1200" b="0" i="0" dirty="0">
                <a:solidFill>
                  <a:srgbClr val="000000"/>
                </a:solidFill>
                <a:effectLst/>
                <a:latin typeface="arial" panose="020B0604020202020204" pitchFamily="34" charset="0"/>
              </a:rPr>
              <a:t> C // L)</a:t>
            </a:r>
          </a:p>
          <a:p>
            <a:pPr algn="l"/>
            <a:r>
              <a:rPr lang="en" altLang="ja-JP" sz="1200" b="0" i="0" dirty="0">
                <a:solidFill>
                  <a:srgbClr val="000000"/>
                </a:solidFill>
                <a:effectLst/>
                <a:latin typeface="arial" panose="020B0604020202020204" pitchFamily="34" charset="0"/>
              </a:rPr>
              <a:t>* Two kicker magnets, which were excited at half field of main extraction kicker (SLAC) and 15kV excitation of the additional kicker, gave a same extraction condition, although timing had not been adjusted because this beam time was finished.</a:t>
            </a:r>
          </a:p>
          <a:p>
            <a:endParaRPr kumimoji="1" lang="ja-JP" altLang="en-US" sz="1200"/>
          </a:p>
        </p:txBody>
      </p:sp>
      <p:sp>
        <p:nvSpPr>
          <p:cNvPr id="7" name="テキスト ボックス 6">
            <a:extLst>
              <a:ext uri="{FF2B5EF4-FFF2-40B4-BE49-F238E27FC236}">
                <a16:creationId xmlns:a16="http://schemas.microsoft.com/office/drawing/2014/main" id="{938710A2-DBE9-1D47-F984-0C5276C35EAC}"/>
              </a:ext>
            </a:extLst>
          </p:cNvPr>
          <p:cNvSpPr txBox="1"/>
          <p:nvPr/>
        </p:nvSpPr>
        <p:spPr>
          <a:xfrm>
            <a:off x="90647" y="748919"/>
            <a:ext cx="8347734" cy="307777"/>
          </a:xfrm>
          <a:prstGeom prst="rect">
            <a:avLst/>
          </a:prstGeom>
          <a:noFill/>
          <a:ln>
            <a:solidFill>
              <a:schemeClr val="accent1"/>
            </a:solidFill>
          </a:ln>
        </p:spPr>
        <p:txBody>
          <a:bodyPr wrap="none" rtlCol="0">
            <a:spAutoFit/>
          </a:bodyPr>
          <a:lstStyle/>
          <a:p>
            <a:r>
              <a:rPr kumimoji="1" lang="en-US" altLang="ja-JP" sz="1400" dirty="0"/>
              <a:t>Weak-field kick trial has been succeeded onto a metal vacuum tube to confirm the power supple of sub-system; </a:t>
            </a:r>
            <a:endParaRPr kumimoji="1" lang="ja-JP" altLang="en-US" sz="1400"/>
          </a:p>
        </p:txBody>
      </p:sp>
      <p:sp>
        <p:nvSpPr>
          <p:cNvPr id="8" name="テキスト ボックス 7">
            <a:extLst>
              <a:ext uri="{FF2B5EF4-FFF2-40B4-BE49-F238E27FC236}">
                <a16:creationId xmlns:a16="http://schemas.microsoft.com/office/drawing/2014/main" id="{D06012FA-11FB-43A1-C8C1-4BB2F7B528C0}"/>
              </a:ext>
            </a:extLst>
          </p:cNvPr>
          <p:cNvSpPr txBox="1"/>
          <p:nvPr/>
        </p:nvSpPr>
        <p:spPr>
          <a:xfrm>
            <a:off x="0" y="4997926"/>
            <a:ext cx="9346789" cy="307777"/>
          </a:xfrm>
          <a:prstGeom prst="rect">
            <a:avLst/>
          </a:prstGeom>
          <a:noFill/>
          <a:ln>
            <a:solidFill>
              <a:schemeClr val="accent1"/>
            </a:solidFill>
          </a:ln>
        </p:spPr>
        <p:txBody>
          <a:bodyPr wrap="none" rtlCol="0">
            <a:spAutoFit/>
          </a:bodyPr>
          <a:lstStyle/>
          <a:p>
            <a:r>
              <a:rPr lang="en-US" altLang="ja-JP" sz="1400" dirty="0"/>
              <a:t>Middle</a:t>
            </a:r>
            <a:r>
              <a:rPr kumimoji="1" lang="en-US" altLang="ja-JP" sz="1400" dirty="0"/>
              <a:t>-field kick trial has been succeeded through a ceramic vacuum chamber too: </a:t>
            </a:r>
            <a:r>
              <a:rPr kumimoji="1" lang="en-US" altLang="ja-JP" sz="1400" b="1" dirty="0">
                <a:solidFill>
                  <a:srgbClr val="FF0000"/>
                </a:solidFill>
              </a:rPr>
              <a:t>70% main + </a:t>
            </a:r>
            <a:r>
              <a:rPr lang="en-US" altLang="ja-JP" sz="1400" b="1" dirty="0">
                <a:solidFill>
                  <a:srgbClr val="FF0000"/>
                </a:solidFill>
              </a:rPr>
              <a:t>sub-system with dummy coil</a:t>
            </a:r>
            <a:r>
              <a:rPr kumimoji="1" lang="en-US" altLang="ja-JP" sz="1400" dirty="0"/>
              <a:t>.</a:t>
            </a:r>
            <a:endParaRPr kumimoji="1" lang="ja-JP" altLang="en-US" sz="1400"/>
          </a:p>
        </p:txBody>
      </p:sp>
      <p:sp>
        <p:nvSpPr>
          <p:cNvPr id="9" name="テキスト ボックス 8">
            <a:extLst>
              <a:ext uri="{FF2B5EF4-FFF2-40B4-BE49-F238E27FC236}">
                <a16:creationId xmlns:a16="http://schemas.microsoft.com/office/drawing/2014/main" id="{3AA5868C-1075-1447-8912-7B941AE0A272}"/>
              </a:ext>
            </a:extLst>
          </p:cNvPr>
          <p:cNvSpPr txBox="1"/>
          <p:nvPr/>
        </p:nvSpPr>
        <p:spPr>
          <a:xfrm>
            <a:off x="281963" y="372519"/>
            <a:ext cx="2820772" cy="338554"/>
          </a:xfrm>
          <a:prstGeom prst="rect">
            <a:avLst/>
          </a:prstGeom>
          <a:noFill/>
        </p:spPr>
        <p:txBody>
          <a:bodyPr wrap="none" rtlCol="0">
            <a:spAutoFit/>
          </a:bodyPr>
          <a:lstStyle/>
          <a:p>
            <a:r>
              <a:rPr kumimoji="1" lang="en-US" altLang="ja-JP" sz="1600" dirty="0"/>
              <a:t>as one of the extraction kickers.</a:t>
            </a:r>
            <a:endParaRPr kumimoji="1" lang="ja-JP" altLang="en-US" sz="1600"/>
          </a:p>
        </p:txBody>
      </p:sp>
      <p:pic>
        <p:nvPicPr>
          <p:cNvPr id="10" name="図 9">
            <a:extLst>
              <a:ext uri="{FF2B5EF4-FFF2-40B4-BE49-F238E27FC236}">
                <a16:creationId xmlns:a16="http://schemas.microsoft.com/office/drawing/2014/main" id="{58C7FE6E-FD34-78D3-5FDE-D15321FA4BC9}"/>
              </a:ext>
            </a:extLst>
          </p:cNvPr>
          <p:cNvPicPr>
            <a:picLocks noChangeAspect="1"/>
          </p:cNvPicPr>
          <p:nvPr/>
        </p:nvPicPr>
        <p:blipFill>
          <a:blip r:embed="rId5"/>
          <a:stretch>
            <a:fillRect/>
          </a:stretch>
        </p:blipFill>
        <p:spPr>
          <a:xfrm>
            <a:off x="5818780" y="3766977"/>
            <a:ext cx="3325220" cy="1077445"/>
          </a:xfrm>
          <a:prstGeom prst="rect">
            <a:avLst/>
          </a:prstGeom>
        </p:spPr>
      </p:pic>
      <p:sp>
        <p:nvSpPr>
          <p:cNvPr id="15" name="左カーブ矢印 14">
            <a:extLst>
              <a:ext uri="{FF2B5EF4-FFF2-40B4-BE49-F238E27FC236}">
                <a16:creationId xmlns:a16="http://schemas.microsoft.com/office/drawing/2014/main" id="{955A0A27-5A7C-F05C-C22D-ED537510967C}"/>
              </a:ext>
            </a:extLst>
          </p:cNvPr>
          <p:cNvSpPr/>
          <p:nvPr/>
        </p:nvSpPr>
        <p:spPr>
          <a:xfrm>
            <a:off x="8600661" y="4875199"/>
            <a:ext cx="401014" cy="591471"/>
          </a:xfrm>
          <a:prstGeom prst="curvedLef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solidFill>
                <a:schemeClr val="tx1"/>
              </a:solidFill>
            </a:endParaRPr>
          </a:p>
        </p:txBody>
      </p:sp>
      <p:cxnSp>
        <p:nvCxnSpPr>
          <p:cNvPr id="17" name="直線コネクタ 16">
            <a:extLst>
              <a:ext uri="{FF2B5EF4-FFF2-40B4-BE49-F238E27FC236}">
                <a16:creationId xmlns:a16="http://schemas.microsoft.com/office/drawing/2014/main" id="{DF20A379-CA8B-EB5E-D719-63AA84D53905}"/>
              </a:ext>
            </a:extLst>
          </p:cNvPr>
          <p:cNvCxnSpPr/>
          <p:nvPr/>
        </p:nvCxnSpPr>
        <p:spPr>
          <a:xfrm>
            <a:off x="0" y="4897430"/>
            <a:ext cx="5711687" cy="0"/>
          </a:xfrm>
          <a:prstGeom prst="line">
            <a:avLst/>
          </a:prstGeom>
          <a:ln w="38100">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18" name="直線コネクタ 17">
            <a:extLst>
              <a:ext uri="{FF2B5EF4-FFF2-40B4-BE49-F238E27FC236}">
                <a16:creationId xmlns:a16="http://schemas.microsoft.com/office/drawing/2014/main" id="{8183749B-C658-5AF5-5BE9-20BB9D6F0F62}"/>
              </a:ext>
            </a:extLst>
          </p:cNvPr>
          <p:cNvCxnSpPr>
            <a:cxnSpLocks/>
          </p:cNvCxnSpPr>
          <p:nvPr/>
        </p:nvCxnSpPr>
        <p:spPr>
          <a:xfrm>
            <a:off x="5711687" y="2863221"/>
            <a:ext cx="0" cy="2034209"/>
          </a:xfrm>
          <a:prstGeom prst="line">
            <a:avLst/>
          </a:prstGeom>
          <a:ln w="38100">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20" name="直線コネクタ 19">
            <a:extLst>
              <a:ext uri="{FF2B5EF4-FFF2-40B4-BE49-F238E27FC236}">
                <a16:creationId xmlns:a16="http://schemas.microsoft.com/office/drawing/2014/main" id="{BD1FEB81-10E8-5A31-AF72-A5F503541E6E}"/>
              </a:ext>
            </a:extLst>
          </p:cNvPr>
          <p:cNvCxnSpPr>
            <a:cxnSpLocks/>
          </p:cNvCxnSpPr>
          <p:nvPr/>
        </p:nvCxnSpPr>
        <p:spPr>
          <a:xfrm>
            <a:off x="5711687" y="2863221"/>
            <a:ext cx="3376127" cy="0"/>
          </a:xfrm>
          <a:prstGeom prst="line">
            <a:avLst/>
          </a:prstGeom>
          <a:ln w="38100">
            <a:solidFill>
              <a:srgbClr val="FF0000"/>
            </a:solidFill>
          </a:ln>
        </p:spPr>
        <p:style>
          <a:lnRef idx="2">
            <a:schemeClr val="accent1"/>
          </a:lnRef>
          <a:fillRef idx="0">
            <a:schemeClr val="accent1"/>
          </a:fillRef>
          <a:effectRef idx="1">
            <a:schemeClr val="accent1"/>
          </a:effectRef>
          <a:fontRef idx="minor">
            <a:schemeClr val="tx1"/>
          </a:fontRef>
        </p:style>
      </p:cxnSp>
      <p:sp>
        <p:nvSpPr>
          <p:cNvPr id="22" name="テキスト ボックス 21">
            <a:extLst>
              <a:ext uri="{FF2B5EF4-FFF2-40B4-BE49-F238E27FC236}">
                <a16:creationId xmlns:a16="http://schemas.microsoft.com/office/drawing/2014/main" id="{F2BD47A1-9024-74E4-5F29-3B5175491A7C}"/>
              </a:ext>
            </a:extLst>
          </p:cNvPr>
          <p:cNvSpPr txBox="1"/>
          <p:nvPr/>
        </p:nvSpPr>
        <p:spPr>
          <a:xfrm>
            <a:off x="5863762" y="3001337"/>
            <a:ext cx="3372911" cy="646331"/>
          </a:xfrm>
          <a:prstGeom prst="rect">
            <a:avLst/>
          </a:prstGeom>
          <a:noFill/>
        </p:spPr>
        <p:txBody>
          <a:bodyPr wrap="none" rtlCol="0">
            <a:spAutoFit/>
          </a:bodyPr>
          <a:lstStyle/>
          <a:p>
            <a:r>
              <a:rPr kumimoji="1" lang="en-US" altLang="ja-JP" dirty="0"/>
              <a:t>System chec</a:t>
            </a:r>
            <a:r>
              <a:rPr lang="en-US" altLang="ja-JP" dirty="0"/>
              <a:t>k of the p</a:t>
            </a:r>
            <a:r>
              <a:rPr kumimoji="1" lang="en-US" altLang="ja-JP" dirty="0"/>
              <a:t>ower supply</a:t>
            </a:r>
          </a:p>
          <a:p>
            <a:r>
              <a:rPr lang="en-US" altLang="ja-JP" dirty="0"/>
              <a:t>by using temporal coil windings.</a:t>
            </a:r>
            <a:endParaRPr kumimoji="1" lang="ja-JP" altLang="en-US"/>
          </a:p>
        </p:txBody>
      </p:sp>
      <p:sp>
        <p:nvSpPr>
          <p:cNvPr id="11" name="テキスト ボックス 10">
            <a:extLst>
              <a:ext uri="{FF2B5EF4-FFF2-40B4-BE49-F238E27FC236}">
                <a16:creationId xmlns:a16="http://schemas.microsoft.com/office/drawing/2014/main" id="{4AEA78B2-F0A3-4237-595A-FF7348056FE3}"/>
              </a:ext>
            </a:extLst>
          </p:cNvPr>
          <p:cNvSpPr txBox="1"/>
          <p:nvPr/>
        </p:nvSpPr>
        <p:spPr>
          <a:xfrm>
            <a:off x="3864050" y="1165890"/>
            <a:ext cx="4822750" cy="1200329"/>
          </a:xfrm>
          <a:prstGeom prst="rect">
            <a:avLst/>
          </a:prstGeom>
          <a:noFill/>
        </p:spPr>
        <p:txBody>
          <a:bodyPr wrap="square" rtlCol="0">
            <a:spAutoFit/>
          </a:bodyPr>
          <a:lstStyle/>
          <a:p>
            <a:r>
              <a:rPr kumimoji="1" lang="en-US" altLang="ja-JP" dirty="0"/>
              <a:t>Survey thru a </a:t>
            </a:r>
            <a:r>
              <a:rPr kumimoji="1" lang="en-US" altLang="ja-JP" dirty="0">
                <a:solidFill>
                  <a:srgbClr val="FF0000"/>
                </a:solidFill>
              </a:rPr>
              <a:t>metal</a:t>
            </a:r>
            <a:r>
              <a:rPr kumimoji="1" lang="en-US" altLang="ja-JP" dirty="0"/>
              <a:t> beam pipe:</a:t>
            </a:r>
          </a:p>
          <a:p>
            <a:r>
              <a:rPr kumimoji="1" lang="en-US" altLang="ja-JP" dirty="0"/>
              <a:t>Pulse field can not </a:t>
            </a:r>
            <a:r>
              <a:rPr lang="en-US" altLang="ja-JP" dirty="0"/>
              <a:t>i</a:t>
            </a:r>
            <a:r>
              <a:rPr kumimoji="1" lang="en-US" altLang="ja-JP" dirty="0"/>
              <a:t>mmerse inside of the metal pipe by Eddy-current in theory, but a little field may be able to go in.</a:t>
            </a:r>
            <a:endParaRPr kumimoji="1" lang="ja-JP" altLang="en-US"/>
          </a:p>
        </p:txBody>
      </p:sp>
      <p:sp>
        <p:nvSpPr>
          <p:cNvPr id="12" name="テキスト ボックス 11">
            <a:extLst>
              <a:ext uri="{FF2B5EF4-FFF2-40B4-BE49-F238E27FC236}">
                <a16:creationId xmlns:a16="http://schemas.microsoft.com/office/drawing/2014/main" id="{2A634506-AD9D-52B0-1063-286EEFBDBCBB}"/>
              </a:ext>
            </a:extLst>
          </p:cNvPr>
          <p:cNvSpPr txBox="1"/>
          <p:nvPr/>
        </p:nvSpPr>
        <p:spPr>
          <a:xfrm>
            <a:off x="57717" y="65778"/>
            <a:ext cx="7492500" cy="338554"/>
          </a:xfrm>
          <a:prstGeom prst="rect">
            <a:avLst/>
          </a:prstGeom>
          <a:noFill/>
          <a:ln>
            <a:solidFill>
              <a:schemeClr val="accent1"/>
            </a:solidFill>
          </a:ln>
        </p:spPr>
        <p:txBody>
          <a:bodyPr wrap="none" rtlCol="0">
            <a:spAutoFit/>
          </a:bodyPr>
          <a:lstStyle/>
          <a:p>
            <a:r>
              <a:rPr kumimoji="1" lang="en-US" altLang="ja-JP" sz="1600" b="1" dirty="0"/>
              <a:t>Preliminary beam studies to confirm the status of power supply for sub-kicker system.</a:t>
            </a:r>
            <a:endParaRPr kumimoji="1" lang="ja-JP" altLang="en-US" sz="1600" b="1"/>
          </a:p>
        </p:txBody>
      </p:sp>
    </p:spTree>
    <p:extLst>
      <p:ext uri="{BB962C8B-B14F-4D97-AF65-F5344CB8AC3E}">
        <p14:creationId xmlns:p14="http://schemas.microsoft.com/office/powerpoint/2010/main" val="220345736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0C42931F-92AB-5C46-A8B9-62670044824B}" type="slidenum">
              <a:rPr lang="en-US" altLang="ja-JP" smtClean="0"/>
              <a:t>11</a:t>
            </a:fld>
            <a:endParaRPr kumimoji="1" lang="ja-JP" altLang="en-US"/>
          </a:p>
        </p:txBody>
      </p:sp>
      <p:sp>
        <p:nvSpPr>
          <p:cNvPr id="6" name="テキスト ボックス 5"/>
          <p:cNvSpPr txBox="1"/>
          <p:nvPr/>
        </p:nvSpPr>
        <p:spPr>
          <a:xfrm>
            <a:off x="7248849" y="0"/>
            <a:ext cx="1838965" cy="246221"/>
          </a:xfrm>
          <a:prstGeom prst="rect">
            <a:avLst/>
          </a:prstGeom>
          <a:noFill/>
        </p:spPr>
        <p:txBody>
          <a:bodyPr wrap="none" rtlCol="0">
            <a:spAutoFit/>
          </a:bodyPr>
          <a:lstStyle/>
          <a:p>
            <a:r>
              <a:rPr lang="en-US" altLang="ja-JP" sz="1000" dirty="0">
                <a:sym typeface="Wingdings"/>
              </a:rPr>
              <a:t>KEKATF251127ENakamura.pptx</a:t>
            </a:r>
            <a:endParaRPr kumimoji="1" lang="ja-JP" altLang="en-US" sz="1000" dirty="0"/>
          </a:p>
        </p:txBody>
      </p:sp>
      <p:sp>
        <p:nvSpPr>
          <p:cNvPr id="7" name="テキスト ボックス 6">
            <a:extLst>
              <a:ext uri="{FF2B5EF4-FFF2-40B4-BE49-F238E27FC236}">
                <a16:creationId xmlns:a16="http://schemas.microsoft.com/office/drawing/2014/main" id="{DE570C3A-0E08-3D87-0A77-A2D2F1B1024F}"/>
              </a:ext>
            </a:extLst>
          </p:cNvPr>
          <p:cNvSpPr txBox="1"/>
          <p:nvPr/>
        </p:nvSpPr>
        <p:spPr>
          <a:xfrm>
            <a:off x="208844" y="121851"/>
            <a:ext cx="6344355" cy="276999"/>
          </a:xfrm>
          <a:prstGeom prst="rect">
            <a:avLst/>
          </a:prstGeom>
          <a:noFill/>
        </p:spPr>
        <p:txBody>
          <a:bodyPr wrap="square">
            <a:spAutoFit/>
          </a:bodyPr>
          <a:lstStyle/>
          <a:p>
            <a:r>
              <a:rPr lang="ja-JP" altLang="en-US" sz="1200"/>
              <a:t>https://atf.kek.jp/atfbin/view/ATFlogbook/Log20250312s</a:t>
            </a:r>
          </a:p>
        </p:txBody>
      </p:sp>
      <p:sp>
        <p:nvSpPr>
          <p:cNvPr id="11" name="テキスト ボックス 10">
            <a:extLst>
              <a:ext uri="{FF2B5EF4-FFF2-40B4-BE49-F238E27FC236}">
                <a16:creationId xmlns:a16="http://schemas.microsoft.com/office/drawing/2014/main" id="{B560CFE3-6A8E-C529-A4AF-E33869A8B186}"/>
              </a:ext>
            </a:extLst>
          </p:cNvPr>
          <p:cNvSpPr txBox="1"/>
          <p:nvPr/>
        </p:nvSpPr>
        <p:spPr>
          <a:xfrm>
            <a:off x="390848" y="485421"/>
            <a:ext cx="8286045" cy="1015663"/>
          </a:xfrm>
          <a:prstGeom prst="rect">
            <a:avLst/>
          </a:prstGeom>
          <a:noFill/>
        </p:spPr>
        <p:txBody>
          <a:bodyPr wrap="square" rtlCol="0">
            <a:spAutoFit/>
          </a:bodyPr>
          <a:lstStyle/>
          <a:p>
            <a:r>
              <a:rPr lang="en" altLang="ja-JP" sz="1200" b="0" i="0" dirty="0">
                <a:solidFill>
                  <a:srgbClr val="000000"/>
                </a:solidFill>
                <a:effectLst/>
                <a:latin typeface="arial" panose="020B0604020202020204" pitchFamily="34" charset="0"/>
              </a:rPr>
              <a:t>The additional kicker was excited at </a:t>
            </a:r>
            <a:r>
              <a:rPr lang="en" altLang="ja-JP" sz="1200" b="0" i="0" dirty="0" err="1">
                <a:solidFill>
                  <a:srgbClr val="000000"/>
                </a:solidFill>
                <a:effectLst/>
                <a:latin typeface="arial" panose="020B0604020202020204" pitchFamily="34" charset="0"/>
              </a:rPr>
              <a:t>V_ch</a:t>
            </a:r>
            <a:r>
              <a:rPr lang="en" altLang="ja-JP" sz="1200" b="0" i="0" dirty="0">
                <a:solidFill>
                  <a:srgbClr val="000000"/>
                </a:solidFill>
                <a:effectLst/>
                <a:latin typeface="arial" panose="020B0604020202020204" pitchFamily="34" charset="0"/>
              </a:rPr>
              <a:t> = 30 kV (</a:t>
            </a:r>
            <a:r>
              <a:rPr lang="en" altLang="ja-JP" sz="1200" b="0" i="0" dirty="0" err="1">
                <a:solidFill>
                  <a:srgbClr val="000000"/>
                </a:solidFill>
                <a:effectLst/>
                <a:latin typeface="arial" panose="020B0604020202020204" pitchFamily="34" charset="0"/>
              </a:rPr>
              <a:t>Vf</a:t>
            </a:r>
            <a:r>
              <a:rPr lang="en" altLang="ja-JP" sz="1200" b="0" i="0" dirty="0">
                <a:solidFill>
                  <a:srgbClr val="000000"/>
                </a:solidFill>
                <a:effectLst/>
                <a:latin typeface="arial" panose="020B0604020202020204" pitchFamily="34" charset="0"/>
              </a:rPr>
              <a:t> ~ 13kV; Z0 =25</a:t>
            </a:r>
            <a:r>
              <a:rPr lang="el-GR" altLang="ja-JP" sz="1200" b="0" i="0" dirty="0">
                <a:solidFill>
                  <a:srgbClr val="000000"/>
                </a:solidFill>
                <a:effectLst/>
                <a:latin typeface="arial" panose="020B0604020202020204" pitchFamily="34" charset="0"/>
              </a:rPr>
              <a:t>Ω; </a:t>
            </a:r>
            <a:r>
              <a:rPr lang="en" altLang="ja-JP" sz="1200" b="0" i="0" dirty="0">
                <a:solidFill>
                  <a:srgbClr val="000000"/>
                </a:solidFill>
                <a:effectLst/>
                <a:latin typeface="arial" panose="020B0604020202020204" pitchFamily="34" charset="0"/>
              </a:rPr>
              <a:t>If~0.5kA; NI~4 x 2 x If ~ 4kAt; pulse </a:t>
            </a:r>
            <a:r>
              <a:rPr lang="en" altLang="ja-JP" sz="1200" b="0" i="0" dirty="0" err="1">
                <a:solidFill>
                  <a:srgbClr val="000000"/>
                </a:solidFill>
                <a:effectLst/>
                <a:latin typeface="arial" panose="020B0604020202020204" pitchFamily="34" charset="0"/>
              </a:rPr>
              <a:t>dulation</a:t>
            </a:r>
            <a:r>
              <a:rPr lang="en" altLang="ja-JP" sz="1200" b="0" i="0" dirty="0">
                <a:solidFill>
                  <a:srgbClr val="000000"/>
                </a:solidFill>
                <a:effectLst/>
                <a:latin typeface="arial" panose="020B0604020202020204" pitchFamily="34" charset="0"/>
              </a:rPr>
              <a:t> is 0.5µs) after 23:50. The output signal, d[BS]/dt, from a simple pickup coil which was set near the magnet is shown in Ch.2 (read purple) of the OSC for the working main extraction SLAC kicker as follows. It is noisy but is useful for delay/timing adjusting: Ch1(green): output current from the power supply for the main extraction kicker magnet (SLAC); Ch.3 (blue): Trigger source signal for the main kicker.</a:t>
            </a:r>
            <a:endParaRPr kumimoji="1" lang="ja-JP" altLang="en-US" sz="1200"/>
          </a:p>
        </p:txBody>
      </p:sp>
      <p:sp>
        <p:nvSpPr>
          <p:cNvPr id="2" name="AutoShape 2">
            <a:extLst>
              <a:ext uri="{FF2B5EF4-FFF2-40B4-BE49-F238E27FC236}">
                <a16:creationId xmlns:a16="http://schemas.microsoft.com/office/drawing/2014/main" id="{7831BAE7-0E0E-A7D0-0803-3181F80C46BF}"/>
              </a:ext>
            </a:extLst>
          </p:cNvPr>
          <p:cNvSpPr>
            <a:spLocks noChangeAspect="1" noChangeArrowheads="1"/>
          </p:cNvSpPr>
          <p:nvPr/>
        </p:nvSpPr>
        <p:spPr bwMode="auto">
          <a:xfrm>
            <a:off x="1143000" y="0"/>
            <a:ext cx="3657600" cy="36576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ja-JP" altLang="en-US"/>
          </a:p>
        </p:txBody>
      </p:sp>
      <p:pic>
        <p:nvPicPr>
          <p:cNvPr id="3" name="図 2">
            <a:extLst>
              <a:ext uri="{FF2B5EF4-FFF2-40B4-BE49-F238E27FC236}">
                <a16:creationId xmlns:a16="http://schemas.microsoft.com/office/drawing/2014/main" id="{1E16A8FE-F8BA-082B-C1E9-3E22E9EA1A3F}"/>
              </a:ext>
            </a:extLst>
          </p:cNvPr>
          <p:cNvPicPr>
            <a:picLocks noChangeAspect="1"/>
          </p:cNvPicPr>
          <p:nvPr/>
        </p:nvPicPr>
        <p:blipFill>
          <a:blip r:embed="rId2"/>
          <a:stretch>
            <a:fillRect/>
          </a:stretch>
        </p:blipFill>
        <p:spPr>
          <a:xfrm>
            <a:off x="1217788" y="1655388"/>
            <a:ext cx="5359400" cy="3784600"/>
          </a:xfrm>
          <a:prstGeom prst="rect">
            <a:avLst/>
          </a:prstGeom>
        </p:spPr>
      </p:pic>
    </p:spTree>
    <p:extLst>
      <p:ext uri="{BB962C8B-B14F-4D97-AF65-F5344CB8AC3E}">
        <p14:creationId xmlns:p14="http://schemas.microsoft.com/office/powerpoint/2010/main" val="398599917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0C42931F-92AB-5C46-A8B9-62670044824B}" type="slidenum">
              <a:rPr lang="en-US" altLang="ja-JP" smtClean="0"/>
              <a:t>12</a:t>
            </a:fld>
            <a:endParaRPr kumimoji="1" lang="ja-JP" altLang="en-US"/>
          </a:p>
        </p:txBody>
      </p:sp>
      <p:sp>
        <p:nvSpPr>
          <p:cNvPr id="6" name="テキスト ボックス 5"/>
          <p:cNvSpPr txBox="1"/>
          <p:nvPr/>
        </p:nvSpPr>
        <p:spPr>
          <a:xfrm>
            <a:off x="7248849" y="0"/>
            <a:ext cx="1838965" cy="246221"/>
          </a:xfrm>
          <a:prstGeom prst="rect">
            <a:avLst/>
          </a:prstGeom>
          <a:noFill/>
        </p:spPr>
        <p:txBody>
          <a:bodyPr wrap="none" rtlCol="0">
            <a:spAutoFit/>
          </a:bodyPr>
          <a:lstStyle/>
          <a:p>
            <a:r>
              <a:rPr lang="en-US" altLang="ja-JP" sz="1000" dirty="0">
                <a:sym typeface="Wingdings"/>
              </a:rPr>
              <a:t>KEKATF251127ENakamura.pptx</a:t>
            </a:r>
            <a:endParaRPr kumimoji="1" lang="ja-JP" altLang="en-US" sz="1000" dirty="0"/>
          </a:p>
        </p:txBody>
      </p:sp>
      <p:pic>
        <p:nvPicPr>
          <p:cNvPr id="3" name="図 2">
            <a:extLst>
              <a:ext uri="{FF2B5EF4-FFF2-40B4-BE49-F238E27FC236}">
                <a16:creationId xmlns:a16="http://schemas.microsoft.com/office/drawing/2014/main" id="{1689682F-C03B-FFDE-5C9D-A9189210AB06}"/>
              </a:ext>
            </a:extLst>
          </p:cNvPr>
          <p:cNvPicPr>
            <a:picLocks noChangeAspect="1"/>
          </p:cNvPicPr>
          <p:nvPr/>
        </p:nvPicPr>
        <p:blipFill>
          <a:blip r:embed="rId2"/>
          <a:stretch>
            <a:fillRect/>
          </a:stretch>
        </p:blipFill>
        <p:spPr>
          <a:xfrm>
            <a:off x="685800" y="500343"/>
            <a:ext cx="7772400" cy="5857313"/>
          </a:xfrm>
          <a:prstGeom prst="rect">
            <a:avLst/>
          </a:prstGeom>
        </p:spPr>
      </p:pic>
    </p:spTree>
    <p:extLst>
      <p:ext uri="{BB962C8B-B14F-4D97-AF65-F5344CB8AC3E}">
        <p14:creationId xmlns:p14="http://schemas.microsoft.com/office/powerpoint/2010/main" val="72412397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0C42931F-92AB-5C46-A8B9-62670044824B}" type="slidenum">
              <a:rPr lang="en-US" altLang="ja-JP" smtClean="0"/>
              <a:t>13</a:t>
            </a:fld>
            <a:endParaRPr kumimoji="1" lang="ja-JP" altLang="en-US"/>
          </a:p>
        </p:txBody>
      </p:sp>
      <p:sp>
        <p:nvSpPr>
          <p:cNvPr id="6" name="テキスト ボックス 5"/>
          <p:cNvSpPr txBox="1"/>
          <p:nvPr/>
        </p:nvSpPr>
        <p:spPr>
          <a:xfrm>
            <a:off x="7248849" y="0"/>
            <a:ext cx="1838965" cy="246221"/>
          </a:xfrm>
          <a:prstGeom prst="rect">
            <a:avLst/>
          </a:prstGeom>
          <a:noFill/>
        </p:spPr>
        <p:txBody>
          <a:bodyPr wrap="none" rtlCol="0">
            <a:spAutoFit/>
          </a:bodyPr>
          <a:lstStyle/>
          <a:p>
            <a:r>
              <a:rPr lang="en-US" altLang="ja-JP" sz="1000" dirty="0">
                <a:sym typeface="Wingdings"/>
              </a:rPr>
              <a:t>KEKATF251127ENakamura.pptx</a:t>
            </a:r>
            <a:endParaRPr kumimoji="1" lang="ja-JP" altLang="en-US" sz="1000" dirty="0"/>
          </a:p>
        </p:txBody>
      </p:sp>
      <p:sp>
        <p:nvSpPr>
          <p:cNvPr id="7" name="テキスト ボックス 6">
            <a:extLst>
              <a:ext uri="{FF2B5EF4-FFF2-40B4-BE49-F238E27FC236}">
                <a16:creationId xmlns:a16="http://schemas.microsoft.com/office/drawing/2014/main" id="{874F1923-A9C6-C9AD-467E-B2D7A1B6024A}"/>
              </a:ext>
            </a:extLst>
          </p:cNvPr>
          <p:cNvSpPr txBox="1"/>
          <p:nvPr/>
        </p:nvSpPr>
        <p:spPr>
          <a:xfrm>
            <a:off x="598311" y="417689"/>
            <a:ext cx="1339790" cy="369332"/>
          </a:xfrm>
          <a:prstGeom prst="rect">
            <a:avLst/>
          </a:prstGeom>
          <a:noFill/>
        </p:spPr>
        <p:txBody>
          <a:bodyPr wrap="none" rtlCol="0">
            <a:spAutoFit/>
          </a:bodyPr>
          <a:lstStyle/>
          <a:p>
            <a:r>
              <a:rPr kumimoji="1" lang="en-US" altLang="ja-JP" dirty="0"/>
              <a:t>2</a:t>
            </a:r>
            <a:r>
              <a:rPr kumimoji="1" lang="en-US" altLang="ja-JP" baseline="30000" dirty="0"/>
              <a:t>nd</a:t>
            </a:r>
            <a:r>
              <a:rPr kumimoji="1" lang="en-US" altLang="ja-JP" dirty="0"/>
              <a:t> trial: SYK</a:t>
            </a:r>
            <a:endParaRPr kumimoji="1" lang="ja-JP" altLang="en-US"/>
          </a:p>
        </p:txBody>
      </p:sp>
      <p:sp>
        <p:nvSpPr>
          <p:cNvPr id="8" name="テキスト ボックス 7">
            <a:extLst>
              <a:ext uri="{FF2B5EF4-FFF2-40B4-BE49-F238E27FC236}">
                <a16:creationId xmlns:a16="http://schemas.microsoft.com/office/drawing/2014/main" id="{682FCDDA-8289-064B-656F-59234673065E}"/>
              </a:ext>
            </a:extLst>
          </p:cNvPr>
          <p:cNvSpPr txBox="1"/>
          <p:nvPr/>
        </p:nvSpPr>
        <p:spPr>
          <a:xfrm>
            <a:off x="812800" y="787021"/>
            <a:ext cx="7518400" cy="3693319"/>
          </a:xfrm>
          <a:prstGeom prst="rect">
            <a:avLst/>
          </a:prstGeom>
          <a:noFill/>
        </p:spPr>
        <p:txBody>
          <a:bodyPr wrap="square" rtlCol="0">
            <a:spAutoFit/>
          </a:bodyPr>
          <a:lstStyle/>
          <a:p>
            <a:r>
              <a:rPr kumimoji="1" lang="en-US" altLang="ja-JP" dirty="0">
                <a:solidFill>
                  <a:srgbClr val="FF0000"/>
                </a:solidFill>
              </a:rPr>
              <a:t>High accuracy </a:t>
            </a:r>
            <a:r>
              <a:rPr lang="en-US" altLang="ja-JP" dirty="0">
                <a:solidFill>
                  <a:srgbClr val="FF0000"/>
                </a:solidFill>
              </a:rPr>
              <a:t>on magnetic field is required to i</a:t>
            </a:r>
            <a:r>
              <a:rPr kumimoji="1" lang="en-US" altLang="ja-JP" dirty="0">
                <a:solidFill>
                  <a:srgbClr val="FF0000"/>
                </a:solidFill>
              </a:rPr>
              <a:t>mp</a:t>
            </a:r>
            <a:r>
              <a:rPr lang="en-US" altLang="ja-JP" dirty="0">
                <a:solidFill>
                  <a:srgbClr val="FF0000"/>
                </a:solidFill>
              </a:rPr>
              <a:t>rove a nano-beam quality.</a:t>
            </a:r>
          </a:p>
          <a:p>
            <a:endParaRPr lang="en-US" altLang="ja-JP" dirty="0">
              <a:solidFill>
                <a:srgbClr val="FF0000"/>
              </a:solidFill>
            </a:endParaRPr>
          </a:p>
          <a:p>
            <a:r>
              <a:rPr lang="en-US" altLang="ja-JP" dirty="0"/>
              <a:t>The stability/instability such as a minor ringing at the flattop is one of the problem to be solved. </a:t>
            </a:r>
          </a:p>
          <a:p>
            <a:endParaRPr lang="en-US" altLang="ja-JP" dirty="0"/>
          </a:p>
          <a:p>
            <a:pPr marL="285750" indent="-285750">
              <a:buFont typeface="Arial" panose="020B0604020202020204" pitchFamily="34" charset="0"/>
              <a:buChar char="•"/>
            </a:pPr>
            <a:r>
              <a:rPr kumimoji="1" lang="en-US" altLang="ja-JP" dirty="0"/>
              <a:t>Charging error is now under 1/30,000 which is equivalent to one digital step for the command charging of HV.</a:t>
            </a:r>
          </a:p>
          <a:p>
            <a:pPr marL="285750" indent="-285750">
              <a:buFont typeface="Arial" panose="020B0604020202020204" pitchFamily="34" charset="0"/>
              <a:buChar char="•"/>
            </a:pPr>
            <a:r>
              <a:rPr lang="en-US" altLang="ja-JP" dirty="0"/>
              <a:t>Jitter of the main switch, thyratron, 5 ~ 10ns. The main HV step pulse is formed using HV coaxial cables. There is a slight droop, but it is not significant large problem, although a term to be improved. I suppose that the problem lies on the structure of the distributed magnet, it would be seen a field ringing by each cell of the magnet for short/nano-beam.</a:t>
            </a:r>
            <a:endParaRPr kumimoji="1" lang="en-US" altLang="ja-JP" dirty="0"/>
          </a:p>
          <a:p>
            <a:pPr marL="285750" indent="-285750">
              <a:buFont typeface="Arial" panose="020B0604020202020204" pitchFamily="34" charset="0"/>
              <a:buChar char="•"/>
            </a:pPr>
            <a:endParaRPr kumimoji="1" lang="ja-JP" altLang="en-US"/>
          </a:p>
        </p:txBody>
      </p:sp>
    </p:spTree>
    <p:extLst>
      <p:ext uri="{BB962C8B-B14F-4D97-AF65-F5344CB8AC3E}">
        <p14:creationId xmlns:p14="http://schemas.microsoft.com/office/powerpoint/2010/main" val="94906194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0C42931F-92AB-5C46-A8B9-62670044824B}" type="slidenum">
              <a:rPr lang="en-US" altLang="ja-JP" smtClean="0"/>
              <a:t>14</a:t>
            </a:fld>
            <a:endParaRPr kumimoji="1" lang="ja-JP" altLang="en-US"/>
          </a:p>
        </p:txBody>
      </p:sp>
      <p:sp>
        <p:nvSpPr>
          <p:cNvPr id="6" name="テキスト ボックス 5"/>
          <p:cNvSpPr txBox="1"/>
          <p:nvPr/>
        </p:nvSpPr>
        <p:spPr>
          <a:xfrm>
            <a:off x="7248849" y="0"/>
            <a:ext cx="1838965" cy="246221"/>
          </a:xfrm>
          <a:prstGeom prst="rect">
            <a:avLst/>
          </a:prstGeom>
          <a:noFill/>
        </p:spPr>
        <p:txBody>
          <a:bodyPr wrap="none" rtlCol="0">
            <a:spAutoFit/>
          </a:bodyPr>
          <a:lstStyle/>
          <a:p>
            <a:r>
              <a:rPr lang="en-US" altLang="ja-JP" sz="1000" dirty="0">
                <a:sym typeface="Wingdings"/>
              </a:rPr>
              <a:t>KEKATF251127ENakamura.pptx</a:t>
            </a:r>
            <a:endParaRPr kumimoji="1" lang="ja-JP" altLang="en-US" sz="1000" dirty="0"/>
          </a:p>
        </p:txBody>
      </p:sp>
      <p:sp>
        <p:nvSpPr>
          <p:cNvPr id="7" name="テキスト ボックス 6">
            <a:extLst>
              <a:ext uri="{FF2B5EF4-FFF2-40B4-BE49-F238E27FC236}">
                <a16:creationId xmlns:a16="http://schemas.microsoft.com/office/drawing/2014/main" id="{874F1923-A9C6-C9AD-467E-B2D7A1B6024A}"/>
              </a:ext>
            </a:extLst>
          </p:cNvPr>
          <p:cNvSpPr txBox="1"/>
          <p:nvPr/>
        </p:nvSpPr>
        <p:spPr>
          <a:xfrm>
            <a:off x="224666" y="204064"/>
            <a:ext cx="1339790" cy="369332"/>
          </a:xfrm>
          <a:prstGeom prst="rect">
            <a:avLst/>
          </a:prstGeom>
          <a:noFill/>
        </p:spPr>
        <p:txBody>
          <a:bodyPr wrap="none" rtlCol="0">
            <a:spAutoFit/>
          </a:bodyPr>
          <a:lstStyle/>
          <a:p>
            <a:r>
              <a:rPr kumimoji="1" lang="en-US" altLang="ja-JP" dirty="0"/>
              <a:t>2</a:t>
            </a:r>
            <a:r>
              <a:rPr kumimoji="1" lang="en-US" altLang="ja-JP" baseline="30000" dirty="0"/>
              <a:t>nd</a:t>
            </a:r>
            <a:r>
              <a:rPr kumimoji="1" lang="en-US" altLang="ja-JP" dirty="0"/>
              <a:t> trial: SYK</a:t>
            </a:r>
            <a:endParaRPr kumimoji="1" lang="ja-JP" altLang="en-US"/>
          </a:p>
        </p:txBody>
      </p:sp>
      <p:sp>
        <p:nvSpPr>
          <p:cNvPr id="8" name="テキスト ボックス 7">
            <a:extLst>
              <a:ext uri="{FF2B5EF4-FFF2-40B4-BE49-F238E27FC236}">
                <a16:creationId xmlns:a16="http://schemas.microsoft.com/office/drawing/2014/main" id="{682FCDDA-8289-064B-656F-59234673065E}"/>
              </a:ext>
            </a:extLst>
          </p:cNvPr>
          <p:cNvSpPr txBox="1"/>
          <p:nvPr/>
        </p:nvSpPr>
        <p:spPr>
          <a:xfrm>
            <a:off x="327378" y="594786"/>
            <a:ext cx="5588000" cy="646331"/>
          </a:xfrm>
          <a:prstGeom prst="rect">
            <a:avLst/>
          </a:prstGeom>
          <a:noFill/>
        </p:spPr>
        <p:txBody>
          <a:bodyPr wrap="square" rtlCol="0">
            <a:spAutoFit/>
          </a:bodyPr>
          <a:lstStyle/>
          <a:p>
            <a:r>
              <a:rPr kumimoji="1" lang="en-US" altLang="ja-JP" dirty="0">
                <a:solidFill>
                  <a:srgbClr val="FF0000"/>
                </a:solidFill>
              </a:rPr>
              <a:t>High accuracy </a:t>
            </a:r>
            <a:r>
              <a:rPr lang="en-US" altLang="ja-JP" dirty="0">
                <a:solidFill>
                  <a:srgbClr val="FF0000"/>
                </a:solidFill>
              </a:rPr>
              <a:t>on magnetic field is required to i</a:t>
            </a:r>
            <a:r>
              <a:rPr kumimoji="1" lang="en-US" altLang="ja-JP" dirty="0">
                <a:solidFill>
                  <a:srgbClr val="FF0000"/>
                </a:solidFill>
              </a:rPr>
              <a:t>mp</a:t>
            </a:r>
            <a:r>
              <a:rPr lang="en-US" altLang="ja-JP" dirty="0">
                <a:solidFill>
                  <a:srgbClr val="FF0000"/>
                </a:solidFill>
              </a:rPr>
              <a:t>rove a nano-beam quality.</a:t>
            </a:r>
          </a:p>
        </p:txBody>
      </p:sp>
      <p:pic>
        <p:nvPicPr>
          <p:cNvPr id="2" name="図 1">
            <a:extLst>
              <a:ext uri="{FF2B5EF4-FFF2-40B4-BE49-F238E27FC236}">
                <a16:creationId xmlns:a16="http://schemas.microsoft.com/office/drawing/2014/main" id="{29792B67-3B3F-AA88-FC36-627A29917C18}"/>
              </a:ext>
            </a:extLst>
          </p:cNvPr>
          <p:cNvPicPr>
            <a:picLocks noChangeAspect="1"/>
          </p:cNvPicPr>
          <p:nvPr/>
        </p:nvPicPr>
        <p:blipFill>
          <a:blip r:embed="rId2"/>
          <a:stretch>
            <a:fillRect/>
          </a:stretch>
        </p:blipFill>
        <p:spPr>
          <a:xfrm>
            <a:off x="209991" y="1275591"/>
            <a:ext cx="5421280" cy="935134"/>
          </a:xfrm>
          <a:prstGeom prst="rect">
            <a:avLst/>
          </a:prstGeom>
        </p:spPr>
      </p:pic>
      <p:pic>
        <p:nvPicPr>
          <p:cNvPr id="3" name="図 2">
            <a:extLst>
              <a:ext uri="{FF2B5EF4-FFF2-40B4-BE49-F238E27FC236}">
                <a16:creationId xmlns:a16="http://schemas.microsoft.com/office/drawing/2014/main" id="{448920CB-7995-859B-8CC2-34B7364D8825}"/>
              </a:ext>
            </a:extLst>
          </p:cNvPr>
          <p:cNvPicPr>
            <a:picLocks noChangeAspect="1"/>
          </p:cNvPicPr>
          <p:nvPr/>
        </p:nvPicPr>
        <p:blipFill>
          <a:blip r:embed="rId3"/>
          <a:stretch>
            <a:fillRect/>
          </a:stretch>
        </p:blipFill>
        <p:spPr>
          <a:xfrm>
            <a:off x="493889" y="2278968"/>
            <a:ext cx="4078111" cy="2797126"/>
          </a:xfrm>
          <a:prstGeom prst="rect">
            <a:avLst/>
          </a:prstGeom>
        </p:spPr>
      </p:pic>
      <p:sp>
        <p:nvSpPr>
          <p:cNvPr id="9" name="テキスト ボックス 8">
            <a:extLst>
              <a:ext uri="{FF2B5EF4-FFF2-40B4-BE49-F238E27FC236}">
                <a16:creationId xmlns:a16="http://schemas.microsoft.com/office/drawing/2014/main" id="{C4A4A1DB-88AD-BB87-C002-6A9C6151FCB1}"/>
              </a:ext>
            </a:extLst>
          </p:cNvPr>
          <p:cNvSpPr txBox="1"/>
          <p:nvPr/>
        </p:nvSpPr>
        <p:spPr>
          <a:xfrm>
            <a:off x="894561" y="3728060"/>
            <a:ext cx="906017" cy="369332"/>
          </a:xfrm>
          <a:prstGeom prst="rect">
            <a:avLst/>
          </a:prstGeom>
          <a:noFill/>
        </p:spPr>
        <p:txBody>
          <a:bodyPr wrap="none" rtlCol="0">
            <a:spAutoFit/>
          </a:bodyPr>
          <a:lstStyle/>
          <a:p>
            <a:r>
              <a:rPr kumimoji="1" lang="en-US" altLang="ja-JP" dirty="0"/>
              <a:t>closeup</a:t>
            </a:r>
            <a:endParaRPr kumimoji="1" lang="ja-JP" altLang="en-US"/>
          </a:p>
        </p:txBody>
      </p:sp>
      <p:sp>
        <p:nvSpPr>
          <p:cNvPr id="10" name="テキスト ボックス 9">
            <a:extLst>
              <a:ext uri="{FF2B5EF4-FFF2-40B4-BE49-F238E27FC236}">
                <a16:creationId xmlns:a16="http://schemas.microsoft.com/office/drawing/2014/main" id="{BA2DBF22-1A5A-8760-295A-355E7E399A18}"/>
              </a:ext>
            </a:extLst>
          </p:cNvPr>
          <p:cNvSpPr txBox="1"/>
          <p:nvPr/>
        </p:nvSpPr>
        <p:spPr>
          <a:xfrm>
            <a:off x="508000" y="5531555"/>
            <a:ext cx="8178800" cy="646331"/>
          </a:xfrm>
          <a:prstGeom prst="rect">
            <a:avLst/>
          </a:prstGeom>
          <a:noFill/>
        </p:spPr>
        <p:txBody>
          <a:bodyPr wrap="square" rtlCol="0">
            <a:spAutoFit/>
          </a:bodyPr>
          <a:lstStyle/>
          <a:p>
            <a:pPr marL="285750" indent="-285750">
              <a:buFont typeface="Arial" panose="020B0604020202020204" pitchFamily="34" charset="0"/>
              <a:buChar char="•"/>
            </a:pPr>
            <a:r>
              <a:rPr kumimoji="1" lang="en-US" altLang="ja-JP" dirty="0"/>
              <a:t>Double kicker method was applied and I hear that it was success to some extent, but it would be difficult to improve more due to the above cell structure.</a:t>
            </a:r>
            <a:endParaRPr kumimoji="1" lang="ja-JP" altLang="en-US"/>
          </a:p>
        </p:txBody>
      </p:sp>
      <p:cxnSp>
        <p:nvCxnSpPr>
          <p:cNvPr id="12" name="直線コネクタ 11">
            <a:extLst>
              <a:ext uri="{FF2B5EF4-FFF2-40B4-BE49-F238E27FC236}">
                <a16:creationId xmlns:a16="http://schemas.microsoft.com/office/drawing/2014/main" id="{CD03C029-925B-413B-3645-79C1A8178E8B}"/>
              </a:ext>
            </a:extLst>
          </p:cNvPr>
          <p:cNvCxnSpPr>
            <a:cxnSpLocks/>
          </p:cNvCxnSpPr>
          <p:nvPr/>
        </p:nvCxnSpPr>
        <p:spPr>
          <a:xfrm>
            <a:off x="5023555" y="3191064"/>
            <a:ext cx="3804356" cy="0"/>
          </a:xfrm>
          <a:prstGeom prst="line">
            <a:avLst/>
          </a:prstGeom>
        </p:spPr>
        <p:style>
          <a:lnRef idx="2">
            <a:schemeClr val="accent1"/>
          </a:lnRef>
          <a:fillRef idx="0">
            <a:schemeClr val="accent1"/>
          </a:fillRef>
          <a:effectRef idx="1">
            <a:schemeClr val="accent1"/>
          </a:effectRef>
          <a:fontRef idx="minor">
            <a:schemeClr val="tx1"/>
          </a:fontRef>
        </p:style>
      </p:cxnSp>
      <p:sp>
        <p:nvSpPr>
          <p:cNvPr id="14" name="テキスト ボックス 13">
            <a:extLst>
              <a:ext uri="{FF2B5EF4-FFF2-40B4-BE49-F238E27FC236}">
                <a16:creationId xmlns:a16="http://schemas.microsoft.com/office/drawing/2014/main" id="{C843F518-393D-8231-3495-33FC0DCD5AB1}"/>
              </a:ext>
            </a:extLst>
          </p:cNvPr>
          <p:cNvSpPr txBox="1"/>
          <p:nvPr/>
        </p:nvSpPr>
        <p:spPr>
          <a:xfrm>
            <a:off x="4920820" y="2508057"/>
            <a:ext cx="1887633" cy="369332"/>
          </a:xfrm>
          <a:prstGeom prst="rect">
            <a:avLst/>
          </a:prstGeom>
          <a:noFill/>
        </p:spPr>
        <p:txBody>
          <a:bodyPr wrap="none" rtlCol="0">
            <a:spAutoFit/>
          </a:bodyPr>
          <a:lstStyle/>
          <a:p>
            <a:r>
              <a:rPr kumimoji="1" lang="en-US" altLang="ja-JP" dirty="0"/>
              <a:t>Double kicker trial</a:t>
            </a:r>
            <a:endParaRPr kumimoji="1" lang="ja-JP" altLang="en-US"/>
          </a:p>
        </p:txBody>
      </p:sp>
      <p:sp>
        <p:nvSpPr>
          <p:cNvPr id="15" name="テキスト ボックス 14">
            <a:extLst>
              <a:ext uri="{FF2B5EF4-FFF2-40B4-BE49-F238E27FC236}">
                <a16:creationId xmlns:a16="http://schemas.microsoft.com/office/drawing/2014/main" id="{DF1BC890-F525-A07D-4235-7F893EA832A6}"/>
              </a:ext>
            </a:extLst>
          </p:cNvPr>
          <p:cNvSpPr txBox="1"/>
          <p:nvPr/>
        </p:nvSpPr>
        <p:spPr>
          <a:xfrm>
            <a:off x="8213486" y="2821732"/>
            <a:ext cx="593432" cy="369332"/>
          </a:xfrm>
          <a:prstGeom prst="rect">
            <a:avLst/>
          </a:prstGeom>
          <a:noFill/>
        </p:spPr>
        <p:txBody>
          <a:bodyPr wrap="none" rtlCol="0">
            <a:spAutoFit/>
          </a:bodyPr>
          <a:lstStyle/>
          <a:p>
            <a:r>
              <a:rPr kumimoji="1" lang="en-US" altLang="ja-JP" dirty="0"/>
              <a:t>Ring</a:t>
            </a:r>
            <a:endParaRPr kumimoji="1" lang="ja-JP" altLang="en-US"/>
          </a:p>
        </p:txBody>
      </p:sp>
      <p:cxnSp>
        <p:nvCxnSpPr>
          <p:cNvPr id="17" name="直線コネクタ 16">
            <a:extLst>
              <a:ext uri="{FF2B5EF4-FFF2-40B4-BE49-F238E27FC236}">
                <a16:creationId xmlns:a16="http://schemas.microsoft.com/office/drawing/2014/main" id="{76E8B8E5-EFE7-4355-C325-A87E9E85D38A}"/>
              </a:ext>
            </a:extLst>
          </p:cNvPr>
          <p:cNvCxnSpPr>
            <a:cxnSpLocks/>
          </p:cNvCxnSpPr>
          <p:nvPr/>
        </p:nvCxnSpPr>
        <p:spPr>
          <a:xfrm>
            <a:off x="5046133" y="4262685"/>
            <a:ext cx="3804356" cy="0"/>
          </a:xfrm>
          <a:prstGeom prst="line">
            <a:avLst/>
          </a:prstGeom>
          <a:ln>
            <a:prstDash val="lgDashDot"/>
          </a:ln>
        </p:spPr>
        <p:style>
          <a:lnRef idx="2">
            <a:schemeClr val="accent1"/>
          </a:lnRef>
          <a:fillRef idx="0">
            <a:schemeClr val="accent1"/>
          </a:fillRef>
          <a:effectRef idx="1">
            <a:schemeClr val="accent1"/>
          </a:effectRef>
          <a:fontRef idx="minor">
            <a:schemeClr val="tx1"/>
          </a:fontRef>
        </p:style>
      </p:cxnSp>
      <p:sp>
        <p:nvSpPr>
          <p:cNvPr id="31" name="テキスト ボックス 30">
            <a:extLst>
              <a:ext uri="{FF2B5EF4-FFF2-40B4-BE49-F238E27FC236}">
                <a16:creationId xmlns:a16="http://schemas.microsoft.com/office/drawing/2014/main" id="{9DE3AF97-91C3-7507-9329-7FFB1DE5F5AE}"/>
              </a:ext>
            </a:extLst>
          </p:cNvPr>
          <p:cNvSpPr txBox="1"/>
          <p:nvPr/>
        </p:nvSpPr>
        <p:spPr>
          <a:xfrm>
            <a:off x="464258" y="5041110"/>
            <a:ext cx="5530360" cy="307777"/>
          </a:xfrm>
          <a:prstGeom prst="rect">
            <a:avLst/>
          </a:prstGeom>
          <a:noFill/>
        </p:spPr>
        <p:txBody>
          <a:bodyPr wrap="none" rtlCol="0">
            <a:spAutoFit/>
          </a:bodyPr>
          <a:lstStyle/>
          <a:p>
            <a:r>
              <a:rPr kumimoji="1" lang="en-US" altLang="ja-JP" sz="1400" dirty="0"/>
              <a:t>Ringing is less than 0.1%, but it should be improved more for nano-beam.</a:t>
            </a:r>
            <a:endParaRPr kumimoji="1" lang="ja-JP" altLang="en-US" sz="1400"/>
          </a:p>
        </p:txBody>
      </p:sp>
      <p:sp>
        <p:nvSpPr>
          <p:cNvPr id="30" name="テキスト ボックス 29">
            <a:extLst>
              <a:ext uri="{FF2B5EF4-FFF2-40B4-BE49-F238E27FC236}">
                <a16:creationId xmlns:a16="http://schemas.microsoft.com/office/drawing/2014/main" id="{777A5FE0-FB11-4AC3-EA5F-8B7B56EB8425}"/>
              </a:ext>
            </a:extLst>
          </p:cNvPr>
          <p:cNvSpPr txBox="1"/>
          <p:nvPr/>
        </p:nvSpPr>
        <p:spPr>
          <a:xfrm>
            <a:off x="4863175" y="4242276"/>
            <a:ext cx="2129814" cy="338554"/>
          </a:xfrm>
          <a:prstGeom prst="rect">
            <a:avLst/>
          </a:prstGeom>
          <a:noFill/>
        </p:spPr>
        <p:txBody>
          <a:bodyPr wrap="none" rtlCol="0">
            <a:spAutoFit/>
          </a:bodyPr>
          <a:lstStyle/>
          <a:p>
            <a:r>
              <a:rPr kumimoji="1" lang="en-US" altLang="ja-JP" sz="1600" dirty="0"/>
              <a:t>FF Beam Transport Line</a:t>
            </a:r>
            <a:endParaRPr kumimoji="1" lang="ja-JP" altLang="en-US" sz="1600"/>
          </a:p>
        </p:txBody>
      </p:sp>
      <p:pic>
        <p:nvPicPr>
          <p:cNvPr id="42" name="図 41">
            <a:extLst>
              <a:ext uri="{FF2B5EF4-FFF2-40B4-BE49-F238E27FC236}">
                <a16:creationId xmlns:a16="http://schemas.microsoft.com/office/drawing/2014/main" id="{E2DADBE4-07D4-2A50-F24C-92D44976E2F0}"/>
              </a:ext>
            </a:extLst>
          </p:cNvPr>
          <p:cNvPicPr>
            <a:picLocks noChangeAspect="1"/>
          </p:cNvPicPr>
          <p:nvPr/>
        </p:nvPicPr>
        <p:blipFill>
          <a:blip r:embed="rId4"/>
          <a:stretch>
            <a:fillRect/>
          </a:stretch>
        </p:blipFill>
        <p:spPr>
          <a:xfrm rot="1947133">
            <a:off x="6330709" y="3238604"/>
            <a:ext cx="165440" cy="806520"/>
          </a:xfrm>
          <a:prstGeom prst="rect">
            <a:avLst/>
          </a:prstGeom>
        </p:spPr>
      </p:pic>
      <p:pic>
        <p:nvPicPr>
          <p:cNvPr id="43" name="図 42">
            <a:extLst>
              <a:ext uri="{FF2B5EF4-FFF2-40B4-BE49-F238E27FC236}">
                <a16:creationId xmlns:a16="http://schemas.microsoft.com/office/drawing/2014/main" id="{F735944E-36F9-AFE3-1C92-F4F0CF2C225D}"/>
              </a:ext>
            </a:extLst>
          </p:cNvPr>
          <p:cNvPicPr>
            <a:picLocks noChangeAspect="1"/>
          </p:cNvPicPr>
          <p:nvPr/>
        </p:nvPicPr>
        <p:blipFill>
          <a:blip r:embed="rId4"/>
          <a:stretch>
            <a:fillRect/>
          </a:stretch>
        </p:blipFill>
        <p:spPr>
          <a:xfrm rot="1947133">
            <a:off x="6743451" y="3479242"/>
            <a:ext cx="165440" cy="806520"/>
          </a:xfrm>
          <a:prstGeom prst="rect">
            <a:avLst/>
          </a:prstGeom>
        </p:spPr>
      </p:pic>
      <p:sp>
        <p:nvSpPr>
          <p:cNvPr id="44" name="正方形/長方形 43">
            <a:extLst>
              <a:ext uri="{FF2B5EF4-FFF2-40B4-BE49-F238E27FC236}">
                <a16:creationId xmlns:a16="http://schemas.microsoft.com/office/drawing/2014/main" id="{9D4FB153-3CFD-C62D-13FD-75CA8A496EC5}"/>
              </a:ext>
            </a:extLst>
          </p:cNvPr>
          <p:cNvSpPr/>
          <p:nvPr/>
        </p:nvSpPr>
        <p:spPr>
          <a:xfrm>
            <a:off x="5373511" y="3014133"/>
            <a:ext cx="733778" cy="386084"/>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45" name="正方形/長方形 44">
            <a:extLst>
              <a:ext uri="{FF2B5EF4-FFF2-40B4-BE49-F238E27FC236}">
                <a16:creationId xmlns:a16="http://schemas.microsoft.com/office/drawing/2014/main" id="{8DBD0ECE-DC01-2F3B-F72C-FE19527EE55F}"/>
              </a:ext>
            </a:extLst>
          </p:cNvPr>
          <p:cNvSpPr/>
          <p:nvPr/>
        </p:nvSpPr>
        <p:spPr>
          <a:xfrm>
            <a:off x="7006793" y="4060966"/>
            <a:ext cx="733778" cy="386084"/>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cxnSp>
        <p:nvCxnSpPr>
          <p:cNvPr id="46" name="直線コネクタ 45">
            <a:extLst>
              <a:ext uri="{FF2B5EF4-FFF2-40B4-BE49-F238E27FC236}">
                <a16:creationId xmlns:a16="http://schemas.microsoft.com/office/drawing/2014/main" id="{0D7395BC-46F2-2111-5D16-C3BACE912BA2}"/>
              </a:ext>
            </a:extLst>
          </p:cNvPr>
          <p:cNvCxnSpPr>
            <a:cxnSpLocks/>
          </p:cNvCxnSpPr>
          <p:nvPr/>
        </p:nvCxnSpPr>
        <p:spPr>
          <a:xfrm>
            <a:off x="5740400" y="3185336"/>
            <a:ext cx="1646609" cy="1068672"/>
          </a:xfrm>
          <a:prstGeom prst="line">
            <a:avLst/>
          </a:prstGeom>
          <a:ln>
            <a:solidFill>
              <a:srgbClr val="00B050"/>
            </a:solidFill>
          </a:ln>
        </p:spPr>
        <p:style>
          <a:lnRef idx="2">
            <a:schemeClr val="accent1"/>
          </a:lnRef>
          <a:fillRef idx="0">
            <a:schemeClr val="accent1"/>
          </a:fillRef>
          <a:effectRef idx="1">
            <a:schemeClr val="accent1"/>
          </a:effectRef>
          <a:fontRef idx="minor">
            <a:schemeClr val="tx1"/>
          </a:fontRef>
        </p:style>
      </p:cxnSp>
      <p:cxnSp>
        <p:nvCxnSpPr>
          <p:cNvPr id="47" name="直線コネクタ 46">
            <a:extLst>
              <a:ext uri="{FF2B5EF4-FFF2-40B4-BE49-F238E27FC236}">
                <a16:creationId xmlns:a16="http://schemas.microsoft.com/office/drawing/2014/main" id="{9AC1726B-6574-3541-EF11-844E497BCAC3}"/>
              </a:ext>
            </a:extLst>
          </p:cNvPr>
          <p:cNvCxnSpPr>
            <a:cxnSpLocks/>
          </p:cNvCxnSpPr>
          <p:nvPr/>
        </p:nvCxnSpPr>
        <p:spPr>
          <a:xfrm>
            <a:off x="5753871" y="3199642"/>
            <a:ext cx="541830" cy="537520"/>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48" name="直線コネクタ 47">
            <a:extLst>
              <a:ext uri="{FF2B5EF4-FFF2-40B4-BE49-F238E27FC236}">
                <a16:creationId xmlns:a16="http://schemas.microsoft.com/office/drawing/2014/main" id="{7EC24F88-A1FA-E40F-E35E-A5DA271AA258}"/>
              </a:ext>
            </a:extLst>
          </p:cNvPr>
          <p:cNvCxnSpPr>
            <a:cxnSpLocks/>
          </p:cNvCxnSpPr>
          <p:nvPr/>
        </p:nvCxnSpPr>
        <p:spPr>
          <a:xfrm>
            <a:off x="6898582" y="3749815"/>
            <a:ext cx="545101" cy="563138"/>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49" name="直線コネクタ 48">
            <a:extLst>
              <a:ext uri="{FF2B5EF4-FFF2-40B4-BE49-F238E27FC236}">
                <a16:creationId xmlns:a16="http://schemas.microsoft.com/office/drawing/2014/main" id="{54B032E7-8BB6-8DA7-9FF4-ACE5E1B4C318}"/>
              </a:ext>
            </a:extLst>
          </p:cNvPr>
          <p:cNvCxnSpPr>
            <a:cxnSpLocks/>
          </p:cNvCxnSpPr>
          <p:nvPr/>
        </p:nvCxnSpPr>
        <p:spPr>
          <a:xfrm>
            <a:off x="6295701" y="3733829"/>
            <a:ext cx="630032" cy="15986"/>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50" name="直線コネクタ 49">
            <a:extLst>
              <a:ext uri="{FF2B5EF4-FFF2-40B4-BE49-F238E27FC236}">
                <a16:creationId xmlns:a16="http://schemas.microsoft.com/office/drawing/2014/main" id="{C48456BD-1BDF-4A61-C2AB-234C15CF5231}"/>
              </a:ext>
            </a:extLst>
          </p:cNvPr>
          <p:cNvCxnSpPr>
            <a:cxnSpLocks/>
          </p:cNvCxnSpPr>
          <p:nvPr/>
        </p:nvCxnSpPr>
        <p:spPr>
          <a:xfrm>
            <a:off x="7373682" y="4262685"/>
            <a:ext cx="1465518" cy="0"/>
          </a:xfrm>
          <a:prstGeom prst="line">
            <a:avLst/>
          </a:prstGeom>
          <a:ln>
            <a:solidFill>
              <a:srgbClr val="00B050"/>
            </a:solidFill>
          </a:ln>
        </p:spPr>
        <p:style>
          <a:lnRef idx="2">
            <a:schemeClr val="accent1"/>
          </a:lnRef>
          <a:fillRef idx="0">
            <a:schemeClr val="accent1"/>
          </a:fillRef>
          <a:effectRef idx="1">
            <a:schemeClr val="accent1"/>
          </a:effectRef>
          <a:fontRef idx="minor">
            <a:schemeClr val="tx1"/>
          </a:fontRef>
        </p:style>
      </p:cxnSp>
      <p:cxnSp>
        <p:nvCxnSpPr>
          <p:cNvPr id="51" name="直線コネクタ 50">
            <a:extLst>
              <a:ext uri="{FF2B5EF4-FFF2-40B4-BE49-F238E27FC236}">
                <a16:creationId xmlns:a16="http://schemas.microsoft.com/office/drawing/2014/main" id="{47079B58-0E5B-58CD-FEBB-469F9F02D658}"/>
              </a:ext>
            </a:extLst>
          </p:cNvPr>
          <p:cNvCxnSpPr>
            <a:cxnSpLocks/>
          </p:cNvCxnSpPr>
          <p:nvPr/>
        </p:nvCxnSpPr>
        <p:spPr>
          <a:xfrm>
            <a:off x="7387009" y="4276350"/>
            <a:ext cx="1419909" cy="9136"/>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graphicFrame>
        <p:nvGraphicFramePr>
          <p:cNvPr id="52" name="オブジェクト 51">
            <a:extLst>
              <a:ext uri="{FF2B5EF4-FFF2-40B4-BE49-F238E27FC236}">
                <a16:creationId xmlns:a16="http://schemas.microsoft.com/office/drawing/2014/main" id="{D65F8E16-A3EB-DB20-B3B6-89D74B694F4A}"/>
              </a:ext>
            </a:extLst>
          </p:cNvPr>
          <p:cNvGraphicFramePr>
            <a:graphicFrameLocks noChangeAspect="1"/>
          </p:cNvGraphicFramePr>
          <p:nvPr>
            <p:extLst>
              <p:ext uri="{D42A27DB-BD31-4B8C-83A1-F6EECF244321}">
                <p14:modId xmlns:p14="http://schemas.microsoft.com/office/powerpoint/2010/main" val="1747517008"/>
              </p:ext>
            </p:extLst>
          </p:nvPr>
        </p:nvGraphicFramePr>
        <p:xfrm>
          <a:off x="5909574" y="407717"/>
          <a:ext cx="2303912" cy="2011179"/>
        </p:xfrm>
        <a:graphic>
          <a:graphicData uri="http://schemas.openxmlformats.org/presentationml/2006/ole">
            <mc:AlternateContent xmlns:mc="http://schemas.openxmlformats.org/markup-compatibility/2006">
              <mc:Choice xmlns:v="urn:schemas-microsoft-com:vml" Requires="v">
                <p:oleObj name="文書" r:id="rId5" imgW="5397500" imgH="4711700" progId="Word.Document.12">
                  <p:embed/>
                </p:oleObj>
              </mc:Choice>
              <mc:Fallback>
                <p:oleObj name="文書" r:id="rId5" imgW="5397500" imgH="4711700" progId="Word.Document.12">
                  <p:embed/>
                  <p:pic>
                    <p:nvPicPr>
                      <p:cNvPr id="4" name="オブジェクト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909574" y="407717"/>
                        <a:ext cx="2303912" cy="2011179"/>
                      </a:xfrm>
                      <a:prstGeom prst="rect">
                        <a:avLst/>
                      </a:prstGeom>
                      <a:solidFill>
                        <a:srgbClr val="FFFFFF"/>
                      </a:solidFill>
                      <a:ln w="12700">
                        <a:solidFill>
                          <a:srgbClr val="000000"/>
                        </a:solidFill>
                        <a:miter lim="800000"/>
                        <a:headEnd/>
                        <a:tailEnd/>
                      </a:ln>
                    </p:spPr>
                  </p:pic>
                </p:oleObj>
              </mc:Fallback>
            </mc:AlternateContent>
          </a:graphicData>
        </a:graphic>
      </p:graphicFrame>
      <p:sp>
        <p:nvSpPr>
          <p:cNvPr id="53" name="テキスト ボックス 52">
            <a:extLst>
              <a:ext uri="{FF2B5EF4-FFF2-40B4-BE49-F238E27FC236}">
                <a16:creationId xmlns:a16="http://schemas.microsoft.com/office/drawing/2014/main" id="{2F0EC793-E526-0E29-54EF-4611982FFC3C}"/>
              </a:ext>
            </a:extLst>
          </p:cNvPr>
          <p:cNvSpPr txBox="1"/>
          <p:nvPr/>
        </p:nvSpPr>
        <p:spPr>
          <a:xfrm>
            <a:off x="5007224" y="2799799"/>
            <a:ext cx="1574149" cy="276999"/>
          </a:xfrm>
          <a:prstGeom prst="rect">
            <a:avLst/>
          </a:prstGeom>
          <a:noFill/>
        </p:spPr>
        <p:txBody>
          <a:bodyPr wrap="none" rtlCol="0">
            <a:spAutoFit/>
          </a:bodyPr>
          <a:lstStyle/>
          <a:p>
            <a:r>
              <a:rPr kumimoji="1" lang="en-US" altLang="ja-JP" sz="1200" dirty="0"/>
              <a:t>Main extraction kicker</a:t>
            </a:r>
            <a:endParaRPr kumimoji="1" lang="ja-JP" altLang="en-US" sz="1200"/>
          </a:p>
        </p:txBody>
      </p:sp>
    </p:spTree>
    <p:extLst>
      <p:ext uri="{BB962C8B-B14F-4D97-AF65-F5344CB8AC3E}">
        <p14:creationId xmlns:p14="http://schemas.microsoft.com/office/powerpoint/2010/main" val="100099705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0C42931F-92AB-5C46-A8B9-62670044824B}" type="slidenum">
              <a:rPr lang="en-US" altLang="ja-JP" smtClean="0"/>
              <a:t>15</a:t>
            </a:fld>
            <a:endParaRPr kumimoji="1" lang="ja-JP" altLang="en-US"/>
          </a:p>
        </p:txBody>
      </p:sp>
      <p:sp>
        <p:nvSpPr>
          <p:cNvPr id="6" name="テキスト ボックス 5"/>
          <p:cNvSpPr txBox="1"/>
          <p:nvPr/>
        </p:nvSpPr>
        <p:spPr>
          <a:xfrm>
            <a:off x="7248849" y="0"/>
            <a:ext cx="1838965" cy="246221"/>
          </a:xfrm>
          <a:prstGeom prst="rect">
            <a:avLst/>
          </a:prstGeom>
          <a:noFill/>
        </p:spPr>
        <p:txBody>
          <a:bodyPr wrap="none" rtlCol="0">
            <a:spAutoFit/>
          </a:bodyPr>
          <a:lstStyle/>
          <a:p>
            <a:r>
              <a:rPr lang="en-US" altLang="ja-JP" sz="1000" dirty="0">
                <a:sym typeface="Wingdings"/>
              </a:rPr>
              <a:t>KEKATF251127ENakamura.pptx</a:t>
            </a:r>
            <a:endParaRPr kumimoji="1" lang="ja-JP" altLang="en-US" sz="1000" dirty="0"/>
          </a:p>
        </p:txBody>
      </p:sp>
      <p:sp>
        <p:nvSpPr>
          <p:cNvPr id="7" name="テキスト ボックス 6">
            <a:extLst>
              <a:ext uri="{FF2B5EF4-FFF2-40B4-BE49-F238E27FC236}">
                <a16:creationId xmlns:a16="http://schemas.microsoft.com/office/drawing/2014/main" id="{874F1923-A9C6-C9AD-467E-B2D7A1B6024A}"/>
              </a:ext>
            </a:extLst>
          </p:cNvPr>
          <p:cNvSpPr txBox="1"/>
          <p:nvPr/>
        </p:nvSpPr>
        <p:spPr>
          <a:xfrm>
            <a:off x="598311" y="417689"/>
            <a:ext cx="1339790" cy="369332"/>
          </a:xfrm>
          <a:prstGeom prst="rect">
            <a:avLst/>
          </a:prstGeom>
          <a:noFill/>
        </p:spPr>
        <p:txBody>
          <a:bodyPr wrap="none" rtlCol="0">
            <a:spAutoFit/>
          </a:bodyPr>
          <a:lstStyle/>
          <a:p>
            <a:r>
              <a:rPr kumimoji="1" lang="en-US" altLang="ja-JP" dirty="0"/>
              <a:t>2</a:t>
            </a:r>
            <a:r>
              <a:rPr kumimoji="1" lang="en-US" altLang="ja-JP" baseline="30000" dirty="0"/>
              <a:t>nd</a:t>
            </a:r>
            <a:r>
              <a:rPr kumimoji="1" lang="en-US" altLang="ja-JP" dirty="0"/>
              <a:t> trial: SYK</a:t>
            </a:r>
            <a:endParaRPr kumimoji="1" lang="ja-JP" altLang="en-US"/>
          </a:p>
        </p:txBody>
      </p:sp>
      <p:pic>
        <p:nvPicPr>
          <p:cNvPr id="2" name="図 1">
            <a:extLst>
              <a:ext uri="{FF2B5EF4-FFF2-40B4-BE49-F238E27FC236}">
                <a16:creationId xmlns:a16="http://schemas.microsoft.com/office/drawing/2014/main" id="{A7FBCD11-B20D-DD7C-8682-95108CF05974}"/>
              </a:ext>
            </a:extLst>
          </p:cNvPr>
          <p:cNvPicPr>
            <a:picLocks noChangeAspect="1"/>
          </p:cNvPicPr>
          <p:nvPr/>
        </p:nvPicPr>
        <p:blipFill>
          <a:blip r:embed="rId3"/>
          <a:stretch>
            <a:fillRect/>
          </a:stretch>
        </p:blipFill>
        <p:spPr>
          <a:xfrm>
            <a:off x="4762363" y="1047371"/>
            <a:ext cx="4218863" cy="5130800"/>
          </a:xfrm>
          <a:prstGeom prst="rect">
            <a:avLst/>
          </a:prstGeom>
        </p:spPr>
      </p:pic>
      <p:pic>
        <p:nvPicPr>
          <p:cNvPr id="3" name="図 2">
            <a:extLst>
              <a:ext uri="{FF2B5EF4-FFF2-40B4-BE49-F238E27FC236}">
                <a16:creationId xmlns:a16="http://schemas.microsoft.com/office/drawing/2014/main" id="{4F6AFF2A-A42B-7946-1210-3E16B0791571}"/>
              </a:ext>
            </a:extLst>
          </p:cNvPr>
          <p:cNvPicPr>
            <a:picLocks noChangeAspect="1"/>
          </p:cNvPicPr>
          <p:nvPr/>
        </p:nvPicPr>
        <p:blipFill>
          <a:blip r:embed="rId4"/>
          <a:stretch>
            <a:fillRect/>
          </a:stretch>
        </p:blipFill>
        <p:spPr>
          <a:xfrm>
            <a:off x="484011" y="1047371"/>
            <a:ext cx="3643352" cy="3016629"/>
          </a:xfrm>
          <a:prstGeom prst="rect">
            <a:avLst/>
          </a:prstGeom>
        </p:spPr>
      </p:pic>
      <p:sp>
        <p:nvSpPr>
          <p:cNvPr id="11" name="テキスト ボックス 10">
            <a:extLst>
              <a:ext uri="{FF2B5EF4-FFF2-40B4-BE49-F238E27FC236}">
                <a16:creationId xmlns:a16="http://schemas.microsoft.com/office/drawing/2014/main" id="{D6F9CC9A-8CC3-1D63-EDD0-F070C9804E55}"/>
              </a:ext>
            </a:extLst>
          </p:cNvPr>
          <p:cNvSpPr txBox="1"/>
          <p:nvPr/>
        </p:nvSpPr>
        <p:spPr>
          <a:xfrm>
            <a:off x="552433" y="3955018"/>
            <a:ext cx="1412310" cy="369332"/>
          </a:xfrm>
          <a:prstGeom prst="rect">
            <a:avLst/>
          </a:prstGeom>
          <a:noFill/>
        </p:spPr>
        <p:txBody>
          <a:bodyPr wrap="none" rtlCol="0">
            <a:spAutoFit/>
          </a:bodyPr>
          <a:lstStyle/>
          <a:p>
            <a:r>
              <a:rPr lang="en-US" altLang="ja-JP" dirty="0"/>
              <a:t>dB/</a:t>
            </a:r>
            <a:r>
              <a:rPr lang="en-US" altLang="ja-JP" dirty="0" err="1"/>
              <a:t>dI</a:t>
            </a:r>
            <a:r>
              <a:rPr lang="en-US" altLang="ja-JP" dirty="0"/>
              <a:t> is large</a:t>
            </a:r>
            <a:endParaRPr kumimoji="1" lang="ja-JP" altLang="en-US"/>
          </a:p>
        </p:txBody>
      </p:sp>
      <p:sp>
        <p:nvSpPr>
          <p:cNvPr id="12" name="テキスト ボックス 11">
            <a:extLst>
              <a:ext uri="{FF2B5EF4-FFF2-40B4-BE49-F238E27FC236}">
                <a16:creationId xmlns:a16="http://schemas.microsoft.com/office/drawing/2014/main" id="{D6CF2DF5-DD53-84D7-59B4-E917C7C8E566}"/>
              </a:ext>
            </a:extLst>
          </p:cNvPr>
          <p:cNvSpPr txBox="1"/>
          <p:nvPr/>
        </p:nvSpPr>
        <p:spPr>
          <a:xfrm>
            <a:off x="1428733" y="1478002"/>
            <a:ext cx="1439818" cy="369332"/>
          </a:xfrm>
          <a:prstGeom prst="rect">
            <a:avLst/>
          </a:prstGeom>
          <a:noFill/>
        </p:spPr>
        <p:txBody>
          <a:bodyPr wrap="none" rtlCol="0">
            <a:spAutoFit/>
          </a:bodyPr>
          <a:lstStyle/>
          <a:p>
            <a:r>
              <a:rPr lang="en-US" altLang="ja-JP" dirty="0"/>
              <a:t>dB/</a:t>
            </a:r>
            <a:r>
              <a:rPr lang="en-US" altLang="ja-JP" dirty="0" err="1"/>
              <a:t>dI</a:t>
            </a:r>
            <a:r>
              <a:rPr lang="en-US" altLang="ja-JP" dirty="0"/>
              <a:t> is small</a:t>
            </a:r>
            <a:endParaRPr kumimoji="1" lang="ja-JP" altLang="en-US"/>
          </a:p>
        </p:txBody>
      </p:sp>
      <p:sp>
        <p:nvSpPr>
          <p:cNvPr id="8" name="テキスト ボックス 7">
            <a:extLst>
              <a:ext uri="{FF2B5EF4-FFF2-40B4-BE49-F238E27FC236}">
                <a16:creationId xmlns:a16="http://schemas.microsoft.com/office/drawing/2014/main" id="{1DA6A5DB-BBDE-4D7B-999C-48EBEAB03AA1}"/>
              </a:ext>
            </a:extLst>
          </p:cNvPr>
          <p:cNvSpPr txBox="1"/>
          <p:nvPr/>
        </p:nvSpPr>
        <p:spPr>
          <a:xfrm>
            <a:off x="298413" y="4733667"/>
            <a:ext cx="3828950" cy="923330"/>
          </a:xfrm>
          <a:prstGeom prst="rect">
            <a:avLst/>
          </a:prstGeom>
          <a:noFill/>
        </p:spPr>
        <p:txBody>
          <a:bodyPr wrap="square" rtlCol="0">
            <a:spAutoFit/>
          </a:bodyPr>
          <a:lstStyle/>
          <a:p>
            <a:r>
              <a:rPr kumimoji="1" lang="en-US" altLang="ja-JP" dirty="0"/>
              <a:t>The ringing effect of power supply will be expected to be suppressed over saturation.</a:t>
            </a:r>
            <a:endParaRPr kumimoji="1" lang="ja-JP" altLang="en-US"/>
          </a:p>
        </p:txBody>
      </p:sp>
      <p:sp>
        <p:nvSpPr>
          <p:cNvPr id="9" name="テキスト ボックス 8">
            <a:extLst>
              <a:ext uri="{FF2B5EF4-FFF2-40B4-BE49-F238E27FC236}">
                <a16:creationId xmlns:a16="http://schemas.microsoft.com/office/drawing/2014/main" id="{68824C90-93CE-F45A-C88A-C48DBB019E2D}"/>
              </a:ext>
            </a:extLst>
          </p:cNvPr>
          <p:cNvSpPr txBox="1"/>
          <p:nvPr/>
        </p:nvSpPr>
        <p:spPr>
          <a:xfrm>
            <a:off x="4762363" y="576242"/>
            <a:ext cx="4182876" cy="369332"/>
          </a:xfrm>
          <a:prstGeom prst="rect">
            <a:avLst/>
          </a:prstGeom>
          <a:noFill/>
        </p:spPr>
        <p:txBody>
          <a:bodyPr wrap="none" rtlCol="0">
            <a:spAutoFit/>
          </a:bodyPr>
          <a:lstStyle/>
          <a:p>
            <a:r>
              <a:rPr kumimoji="1" lang="en-US" altLang="ja-JP" dirty="0" err="1"/>
              <a:t>PoP</a:t>
            </a:r>
            <a:r>
              <a:rPr kumimoji="1" lang="en-US" altLang="ja-JP" dirty="0"/>
              <a:t> experiment by using 100MeV protons.</a:t>
            </a:r>
            <a:endParaRPr kumimoji="1" lang="ja-JP" altLang="en-US"/>
          </a:p>
        </p:txBody>
      </p:sp>
    </p:spTree>
    <p:extLst>
      <p:ext uri="{BB962C8B-B14F-4D97-AF65-F5344CB8AC3E}">
        <p14:creationId xmlns:p14="http://schemas.microsoft.com/office/powerpoint/2010/main" val="148307646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スライド番号プレースホルダー 4"/>
          <p:cNvSpPr>
            <a:spLocks noGrp="1"/>
          </p:cNvSpPr>
          <p:nvPr>
            <p:ph type="sldNum" sz="quarter" idx="12"/>
          </p:nvPr>
        </p:nvSpPr>
        <p:spPr/>
        <p:txBody>
          <a:bodyPr/>
          <a:lstStyle/>
          <a:p>
            <a:fld id="{0C42931F-92AB-5C46-A8B9-62670044824B}" type="slidenum">
              <a:rPr lang="en-US" altLang="ja-JP" smtClean="0"/>
              <a:t>16</a:t>
            </a:fld>
            <a:endParaRPr kumimoji="1" lang="ja-JP" altLang="en-US"/>
          </a:p>
        </p:txBody>
      </p:sp>
      <p:graphicFrame>
        <p:nvGraphicFramePr>
          <p:cNvPr id="4" name="オブジェクト 3"/>
          <p:cNvGraphicFramePr>
            <a:graphicFrameLocks noChangeAspect="1"/>
          </p:cNvGraphicFramePr>
          <p:nvPr>
            <p:extLst>
              <p:ext uri="{D42A27DB-BD31-4B8C-83A1-F6EECF244321}">
                <p14:modId xmlns:p14="http://schemas.microsoft.com/office/powerpoint/2010/main" val="153758344"/>
              </p:ext>
            </p:extLst>
          </p:nvPr>
        </p:nvGraphicFramePr>
        <p:xfrm>
          <a:off x="253364" y="452261"/>
          <a:ext cx="2176462" cy="1899923"/>
        </p:xfrm>
        <a:graphic>
          <a:graphicData uri="http://schemas.openxmlformats.org/presentationml/2006/ole">
            <mc:AlternateContent xmlns:mc="http://schemas.openxmlformats.org/markup-compatibility/2006">
              <mc:Choice xmlns:v="urn:schemas-microsoft-com:vml" Requires="v">
                <p:oleObj name="文書" r:id="rId2" imgW="5397500" imgH="4711700" progId="Word.Document.12">
                  <p:embed/>
                </p:oleObj>
              </mc:Choice>
              <mc:Fallback>
                <p:oleObj name="文書" r:id="rId2" imgW="5397500" imgH="4711700" progId="Word.Document.12">
                  <p:embed/>
                  <p:pic>
                    <p:nvPicPr>
                      <p:cNvPr id="0" name="Object 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3364" y="452261"/>
                        <a:ext cx="2176462" cy="1899923"/>
                      </a:xfrm>
                      <a:prstGeom prst="rect">
                        <a:avLst/>
                      </a:prstGeom>
                      <a:solidFill>
                        <a:srgbClr val="FFFFFF"/>
                      </a:solidFill>
                      <a:ln w="12700">
                        <a:solidFill>
                          <a:srgbClr val="000000"/>
                        </a:solidFill>
                        <a:miter lim="800000"/>
                        <a:headEnd/>
                        <a:tailEnd/>
                      </a:ln>
                    </p:spPr>
                  </p:pic>
                </p:oleObj>
              </mc:Fallback>
            </mc:AlternateContent>
          </a:graphicData>
        </a:graphic>
      </p:graphicFrame>
      <p:graphicFrame>
        <p:nvGraphicFramePr>
          <p:cNvPr id="13" name="オブジェクト 12"/>
          <p:cNvGraphicFramePr>
            <a:graphicFrameLocks noChangeAspect="1"/>
          </p:cNvGraphicFramePr>
          <p:nvPr>
            <p:extLst>
              <p:ext uri="{D42A27DB-BD31-4B8C-83A1-F6EECF244321}">
                <p14:modId xmlns:p14="http://schemas.microsoft.com/office/powerpoint/2010/main" val="71327236"/>
              </p:ext>
            </p:extLst>
          </p:nvPr>
        </p:nvGraphicFramePr>
        <p:xfrm>
          <a:off x="2636626" y="452261"/>
          <a:ext cx="4043467" cy="1974051"/>
        </p:xfrm>
        <a:graphic>
          <a:graphicData uri="http://schemas.openxmlformats.org/presentationml/2006/ole">
            <mc:AlternateContent xmlns:mc="http://schemas.openxmlformats.org/markup-compatibility/2006">
              <mc:Choice xmlns:v="urn:schemas-microsoft-com:vml" Requires="v">
                <p:oleObj name="文書" r:id="rId4" imgW="5384800" imgH="2628900" progId="Word.Document.12">
                  <p:embed/>
                </p:oleObj>
              </mc:Choice>
              <mc:Fallback>
                <p:oleObj name="文書" r:id="rId4" imgW="5384800" imgH="2628900" progId="Word.Document.12">
                  <p:embed/>
                  <p:pic>
                    <p:nvPicPr>
                      <p:cNvPr id="0" name="Object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636626" y="452261"/>
                        <a:ext cx="4043467" cy="1974051"/>
                      </a:xfrm>
                      <a:prstGeom prst="rect">
                        <a:avLst/>
                      </a:prstGeom>
                      <a:solidFill>
                        <a:srgbClr val="FFFFFF"/>
                      </a:solidFill>
                      <a:ln w="12700">
                        <a:solidFill>
                          <a:srgbClr val="000000"/>
                        </a:solidFill>
                        <a:miter lim="800000"/>
                        <a:headEnd/>
                        <a:tailEnd/>
                      </a:ln>
                    </p:spPr>
                  </p:pic>
                </p:oleObj>
              </mc:Fallback>
            </mc:AlternateContent>
          </a:graphicData>
        </a:graphic>
      </p:graphicFrame>
      <p:graphicFrame>
        <p:nvGraphicFramePr>
          <p:cNvPr id="14" name="オブジェクト 13"/>
          <p:cNvGraphicFramePr>
            <a:graphicFrameLocks noChangeAspect="1"/>
          </p:cNvGraphicFramePr>
          <p:nvPr>
            <p:extLst>
              <p:ext uri="{D42A27DB-BD31-4B8C-83A1-F6EECF244321}">
                <p14:modId xmlns:p14="http://schemas.microsoft.com/office/powerpoint/2010/main" val="4195187334"/>
              </p:ext>
            </p:extLst>
          </p:nvPr>
        </p:nvGraphicFramePr>
        <p:xfrm>
          <a:off x="253364" y="2583744"/>
          <a:ext cx="5384800" cy="3162300"/>
        </p:xfrm>
        <a:graphic>
          <a:graphicData uri="http://schemas.openxmlformats.org/presentationml/2006/ole">
            <mc:AlternateContent xmlns:mc="http://schemas.openxmlformats.org/markup-compatibility/2006">
              <mc:Choice xmlns:v="urn:schemas-microsoft-com:vml" Requires="v">
                <p:oleObj name="文書" r:id="rId6" imgW="5384800" imgH="3162300" progId="Word.Document.12">
                  <p:embed/>
                </p:oleObj>
              </mc:Choice>
              <mc:Fallback>
                <p:oleObj name="文書" r:id="rId6" imgW="5384800" imgH="3162300" progId="Word.Document.12">
                  <p:embed/>
                  <p:pic>
                    <p:nvPicPr>
                      <p:cNvPr id="0" name="Object 3"/>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53364" y="2583744"/>
                        <a:ext cx="5384800" cy="3162300"/>
                      </a:xfrm>
                      <a:prstGeom prst="rect">
                        <a:avLst/>
                      </a:prstGeom>
                      <a:solidFill>
                        <a:srgbClr val="FFFFFF"/>
                      </a:solidFill>
                      <a:ln w="12700">
                        <a:solidFill>
                          <a:srgbClr val="000000"/>
                        </a:solidFill>
                        <a:miter lim="800000"/>
                        <a:headEnd/>
                        <a:tailEnd/>
                      </a:ln>
                    </p:spPr>
                  </p:pic>
                </p:oleObj>
              </mc:Fallback>
            </mc:AlternateContent>
          </a:graphicData>
        </a:graphic>
      </p:graphicFrame>
      <p:sp>
        <p:nvSpPr>
          <p:cNvPr id="19" name="正方形/長方形 18"/>
          <p:cNvSpPr/>
          <p:nvPr/>
        </p:nvSpPr>
        <p:spPr>
          <a:xfrm>
            <a:off x="5911632" y="3877207"/>
            <a:ext cx="1188146" cy="1054651"/>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24" name="テキスト ボックス 23"/>
          <p:cNvSpPr txBox="1"/>
          <p:nvPr/>
        </p:nvSpPr>
        <p:spPr>
          <a:xfrm>
            <a:off x="5900398" y="4888485"/>
            <a:ext cx="1188146" cy="369332"/>
          </a:xfrm>
          <a:prstGeom prst="rect">
            <a:avLst/>
          </a:prstGeom>
          <a:noFill/>
        </p:spPr>
        <p:txBody>
          <a:bodyPr wrap="none" rtlCol="0">
            <a:spAutoFit/>
          </a:bodyPr>
          <a:lstStyle/>
          <a:p>
            <a:r>
              <a:rPr lang="en-US" altLang="ja-JP" dirty="0"/>
              <a:t>9cm x 9cm</a:t>
            </a:r>
            <a:endParaRPr kumimoji="1" lang="ja-JP" altLang="en-US" dirty="0"/>
          </a:p>
        </p:txBody>
      </p:sp>
      <p:sp>
        <p:nvSpPr>
          <p:cNvPr id="8" name="正方形/長方形 7">
            <a:extLst>
              <a:ext uri="{FF2B5EF4-FFF2-40B4-BE49-F238E27FC236}">
                <a16:creationId xmlns:a16="http://schemas.microsoft.com/office/drawing/2014/main" id="{35AFE0B7-248D-084C-ECB0-2845FF67F565}"/>
              </a:ext>
            </a:extLst>
          </p:cNvPr>
          <p:cNvSpPr/>
          <p:nvPr/>
        </p:nvSpPr>
        <p:spPr>
          <a:xfrm>
            <a:off x="6207402" y="4090565"/>
            <a:ext cx="599210" cy="601895"/>
          </a:xfrm>
          <a:prstGeom prst="rect">
            <a:avLst/>
          </a:prstGeom>
          <a:solidFill>
            <a:schemeClr val="bg1"/>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9" name="円/楕円 8">
            <a:extLst>
              <a:ext uri="{FF2B5EF4-FFF2-40B4-BE49-F238E27FC236}">
                <a16:creationId xmlns:a16="http://schemas.microsoft.com/office/drawing/2014/main" id="{3EA066FC-999A-B4BC-F8A3-DBC86B022A65}"/>
              </a:ext>
            </a:extLst>
          </p:cNvPr>
          <p:cNvSpPr/>
          <p:nvPr/>
        </p:nvSpPr>
        <p:spPr>
          <a:xfrm>
            <a:off x="6286388" y="4176613"/>
            <a:ext cx="446049" cy="434897"/>
          </a:xfrm>
          <a:prstGeom prst="ellipse">
            <a:avLst/>
          </a:prstGeom>
          <a:blipFill>
            <a:blip r:embed="rId8"/>
            <a:tile tx="0" ty="0" sx="100000" sy="100000" flip="none" algn="tl"/>
          </a:blip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10" name="円/楕円 9">
            <a:extLst>
              <a:ext uri="{FF2B5EF4-FFF2-40B4-BE49-F238E27FC236}">
                <a16:creationId xmlns:a16="http://schemas.microsoft.com/office/drawing/2014/main" id="{F81E6D9E-191B-E9E3-1C97-50FC000C0DD0}"/>
              </a:ext>
            </a:extLst>
          </p:cNvPr>
          <p:cNvSpPr/>
          <p:nvPr/>
        </p:nvSpPr>
        <p:spPr>
          <a:xfrm>
            <a:off x="6360731" y="4250956"/>
            <a:ext cx="299968" cy="271269"/>
          </a:xfrm>
          <a:prstGeom prst="ellipse">
            <a:avLst/>
          </a:prstGeom>
          <a:solidFill>
            <a:schemeClr val="bg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11" name="円/楕円 10">
            <a:extLst>
              <a:ext uri="{FF2B5EF4-FFF2-40B4-BE49-F238E27FC236}">
                <a16:creationId xmlns:a16="http://schemas.microsoft.com/office/drawing/2014/main" id="{995228E1-AD01-EB20-3376-56772D97C5FC}"/>
              </a:ext>
            </a:extLst>
          </p:cNvPr>
          <p:cNvSpPr/>
          <p:nvPr/>
        </p:nvSpPr>
        <p:spPr>
          <a:xfrm>
            <a:off x="6700155" y="4163427"/>
            <a:ext cx="94884" cy="93168"/>
          </a:xfrm>
          <a:prstGeom prst="ellipse">
            <a:avLst/>
          </a:prstGeom>
          <a:solidFill>
            <a:srgbClr val="00B050"/>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12" name="円/楕円 11">
            <a:extLst>
              <a:ext uri="{FF2B5EF4-FFF2-40B4-BE49-F238E27FC236}">
                <a16:creationId xmlns:a16="http://schemas.microsoft.com/office/drawing/2014/main" id="{D6BEA1A8-43A6-FA7D-E272-989DFF6C91E0}"/>
              </a:ext>
            </a:extLst>
          </p:cNvPr>
          <p:cNvSpPr/>
          <p:nvPr/>
        </p:nvSpPr>
        <p:spPr>
          <a:xfrm>
            <a:off x="6701202" y="4539181"/>
            <a:ext cx="94884" cy="93168"/>
          </a:xfrm>
          <a:prstGeom prst="ellipse">
            <a:avLst/>
          </a:prstGeom>
          <a:solidFill>
            <a:srgbClr val="00B050"/>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16" name="円/楕円 15">
            <a:extLst>
              <a:ext uri="{FF2B5EF4-FFF2-40B4-BE49-F238E27FC236}">
                <a16:creationId xmlns:a16="http://schemas.microsoft.com/office/drawing/2014/main" id="{77499D94-49E6-5369-5D4E-8DC813AB7C63}"/>
              </a:ext>
            </a:extLst>
          </p:cNvPr>
          <p:cNvSpPr/>
          <p:nvPr/>
        </p:nvSpPr>
        <p:spPr>
          <a:xfrm>
            <a:off x="6227156" y="4168052"/>
            <a:ext cx="94884" cy="93168"/>
          </a:xfrm>
          <a:prstGeom prst="ellipse">
            <a:avLst/>
          </a:prstGeom>
          <a:solidFill>
            <a:srgbClr val="00B050"/>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17" name="円/楕円 16">
            <a:extLst>
              <a:ext uri="{FF2B5EF4-FFF2-40B4-BE49-F238E27FC236}">
                <a16:creationId xmlns:a16="http://schemas.microsoft.com/office/drawing/2014/main" id="{8E5C57C2-68DA-79AB-6C6B-CE02257CFD7C}"/>
              </a:ext>
            </a:extLst>
          </p:cNvPr>
          <p:cNvSpPr/>
          <p:nvPr/>
        </p:nvSpPr>
        <p:spPr>
          <a:xfrm>
            <a:off x="6228203" y="4543806"/>
            <a:ext cx="94884" cy="93168"/>
          </a:xfrm>
          <a:prstGeom prst="ellipse">
            <a:avLst/>
          </a:prstGeom>
          <a:solidFill>
            <a:srgbClr val="00B050"/>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18" name="テキスト ボックス 17">
            <a:extLst>
              <a:ext uri="{FF2B5EF4-FFF2-40B4-BE49-F238E27FC236}">
                <a16:creationId xmlns:a16="http://schemas.microsoft.com/office/drawing/2014/main" id="{69971A6E-52F6-5791-BCF1-A366F98299EA}"/>
              </a:ext>
            </a:extLst>
          </p:cNvPr>
          <p:cNvSpPr txBox="1"/>
          <p:nvPr/>
        </p:nvSpPr>
        <p:spPr>
          <a:xfrm>
            <a:off x="6275912" y="5841841"/>
            <a:ext cx="2781531" cy="646331"/>
          </a:xfrm>
          <a:prstGeom prst="rect">
            <a:avLst/>
          </a:prstGeom>
          <a:noFill/>
        </p:spPr>
        <p:txBody>
          <a:bodyPr wrap="none" rtlCol="0">
            <a:spAutoFit/>
          </a:bodyPr>
          <a:lstStyle/>
          <a:p>
            <a:r>
              <a:rPr lang="en-US" altLang="ja-JP" dirty="0"/>
              <a:t>New Ceramic Chamber</a:t>
            </a:r>
          </a:p>
          <a:p>
            <a:r>
              <a:rPr lang="en-US" altLang="ja-JP" dirty="0"/>
              <a:t>(OD</a:t>
            </a:r>
            <a:r>
              <a:rPr kumimoji="1" lang="en-US" altLang="ja-JP" dirty="0"/>
              <a:t>30/ID20/</a:t>
            </a:r>
            <a:r>
              <a:rPr kumimoji="1" lang="en-US" altLang="ja-JP" dirty="0" err="1"/>
              <a:t>Ti</a:t>
            </a:r>
            <a:r>
              <a:rPr kumimoji="1" lang="en-US" altLang="ja-JP" dirty="0"/>
              <a:t> 7µm : 0.9Ω)</a:t>
            </a:r>
          </a:p>
        </p:txBody>
      </p:sp>
      <p:sp>
        <p:nvSpPr>
          <p:cNvPr id="31" name="テキスト ボックス 30">
            <a:extLst>
              <a:ext uri="{FF2B5EF4-FFF2-40B4-BE49-F238E27FC236}">
                <a16:creationId xmlns:a16="http://schemas.microsoft.com/office/drawing/2014/main" id="{3ACB3684-F2A5-9DB9-10D5-9E7DA82D30A3}"/>
              </a:ext>
            </a:extLst>
          </p:cNvPr>
          <p:cNvSpPr txBox="1"/>
          <p:nvPr/>
        </p:nvSpPr>
        <p:spPr>
          <a:xfrm>
            <a:off x="5833834" y="2936286"/>
            <a:ext cx="1421992" cy="923330"/>
          </a:xfrm>
          <a:prstGeom prst="rect">
            <a:avLst/>
          </a:prstGeom>
          <a:noFill/>
        </p:spPr>
        <p:txBody>
          <a:bodyPr wrap="none" rtlCol="0">
            <a:spAutoFit/>
          </a:bodyPr>
          <a:lstStyle/>
          <a:p>
            <a:r>
              <a:rPr kumimoji="1" lang="en-US" altLang="ja-JP" dirty="0"/>
              <a:t>1</a:t>
            </a:r>
            <a:r>
              <a:rPr kumimoji="1" lang="en-US" altLang="ja-JP" baseline="30000" dirty="0"/>
              <a:t>st</a:t>
            </a:r>
            <a:r>
              <a:rPr kumimoji="1" lang="en-US" altLang="ja-JP" dirty="0"/>
              <a:t> trial</a:t>
            </a:r>
          </a:p>
          <a:p>
            <a:r>
              <a:rPr lang="en-US" altLang="ja-JP" dirty="0"/>
              <a:t>Conventional</a:t>
            </a:r>
          </a:p>
          <a:p>
            <a:r>
              <a:rPr kumimoji="1" lang="en-US" altLang="ja-JP" dirty="0"/>
              <a:t>Lumped </a:t>
            </a:r>
            <a:r>
              <a:rPr lang="en-US" altLang="ja-JP" dirty="0"/>
              <a:t>type</a:t>
            </a:r>
            <a:endParaRPr kumimoji="1" lang="en-US" altLang="ja-JP" dirty="0"/>
          </a:p>
        </p:txBody>
      </p:sp>
      <p:sp>
        <p:nvSpPr>
          <p:cNvPr id="33" name="正方形/長方形 32">
            <a:extLst>
              <a:ext uri="{FF2B5EF4-FFF2-40B4-BE49-F238E27FC236}">
                <a16:creationId xmlns:a16="http://schemas.microsoft.com/office/drawing/2014/main" id="{7AC8A3B9-7490-F41E-6DFD-323EA06171D2}"/>
              </a:ext>
            </a:extLst>
          </p:cNvPr>
          <p:cNvSpPr/>
          <p:nvPr/>
        </p:nvSpPr>
        <p:spPr>
          <a:xfrm>
            <a:off x="7873798" y="4049620"/>
            <a:ext cx="599210" cy="601895"/>
          </a:xfrm>
          <a:prstGeom prst="rect">
            <a:avLst/>
          </a:prstGeom>
          <a:solidFill>
            <a:schemeClr val="bg1"/>
          </a:solidFill>
          <a:ln w="76200">
            <a:solidFill>
              <a:srgbClr val="00B0F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34" name="円/楕円 33">
            <a:extLst>
              <a:ext uri="{FF2B5EF4-FFF2-40B4-BE49-F238E27FC236}">
                <a16:creationId xmlns:a16="http://schemas.microsoft.com/office/drawing/2014/main" id="{BB0BF0F5-D712-6FD9-0164-F7A94401C57B}"/>
              </a:ext>
            </a:extLst>
          </p:cNvPr>
          <p:cNvSpPr/>
          <p:nvPr/>
        </p:nvSpPr>
        <p:spPr>
          <a:xfrm>
            <a:off x="7952784" y="4135668"/>
            <a:ext cx="446049" cy="434897"/>
          </a:xfrm>
          <a:prstGeom prst="ellipse">
            <a:avLst/>
          </a:prstGeom>
          <a:blipFill>
            <a:blip r:embed="rId8"/>
            <a:tile tx="0" ty="0" sx="100000" sy="100000" flip="none" algn="tl"/>
          </a:blip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35" name="円/楕円 34">
            <a:extLst>
              <a:ext uri="{FF2B5EF4-FFF2-40B4-BE49-F238E27FC236}">
                <a16:creationId xmlns:a16="http://schemas.microsoft.com/office/drawing/2014/main" id="{F7468C39-4C35-1333-9206-94D3150F1AE1}"/>
              </a:ext>
            </a:extLst>
          </p:cNvPr>
          <p:cNvSpPr/>
          <p:nvPr/>
        </p:nvSpPr>
        <p:spPr>
          <a:xfrm>
            <a:off x="8027127" y="4210011"/>
            <a:ext cx="299968" cy="271269"/>
          </a:xfrm>
          <a:prstGeom prst="ellipse">
            <a:avLst/>
          </a:prstGeom>
          <a:solidFill>
            <a:schemeClr val="bg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36" name="円/楕円 35">
            <a:extLst>
              <a:ext uri="{FF2B5EF4-FFF2-40B4-BE49-F238E27FC236}">
                <a16:creationId xmlns:a16="http://schemas.microsoft.com/office/drawing/2014/main" id="{F2E6A11B-2890-3CAE-5EC3-B4BA4C6E4A8E}"/>
              </a:ext>
            </a:extLst>
          </p:cNvPr>
          <p:cNvSpPr/>
          <p:nvPr/>
        </p:nvSpPr>
        <p:spPr>
          <a:xfrm>
            <a:off x="8366551" y="4122482"/>
            <a:ext cx="94884" cy="93168"/>
          </a:xfrm>
          <a:prstGeom prst="ellipse">
            <a:avLst/>
          </a:prstGeom>
          <a:solidFill>
            <a:srgbClr val="00B050"/>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37" name="円/楕円 36">
            <a:extLst>
              <a:ext uri="{FF2B5EF4-FFF2-40B4-BE49-F238E27FC236}">
                <a16:creationId xmlns:a16="http://schemas.microsoft.com/office/drawing/2014/main" id="{396527C8-49AF-2F39-C4D1-035C4E38AF66}"/>
              </a:ext>
            </a:extLst>
          </p:cNvPr>
          <p:cNvSpPr/>
          <p:nvPr/>
        </p:nvSpPr>
        <p:spPr>
          <a:xfrm>
            <a:off x="8367598" y="4498236"/>
            <a:ext cx="94884" cy="93168"/>
          </a:xfrm>
          <a:prstGeom prst="ellipse">
            <a:avLst/>
          </a:prstGeom>
          <a:solidFill>
            <a:srgbClr val="00B050"/>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38" name="円/楕円 37">
            <a:extLst>
              <a:ext uri="{FF2B5EF4-FFF2-40B4-BE49-F238E27FC236}">
                <a16:creationId xmlns:a16="http://schemas.microsoft.com/office/drawing/2014/main" id="{CA02B71D-17AB-F53C-1FFF-A2A968814D00}"/>
              </a:ext>
            </a:extLst>
          </p:cNvPr>
          <p:cNvSpPr/>
          <p:nvPr/>
        </p:nvSpPr>
        <p:spPr>
          <a:xfrm>
            <a:off x="7893552" y="4127107"/>
            <a:ext cx="94884" cy="93168"/>
          </a:xfrm>
          <a:prstGeom prst="ellipse">
            <a:avLst/>
          </a:prstGeom>
          <a:solidFill>
            <a:srgbClr val="00B050"/>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39" name="円/楕円 38">
            <a:extLst>
              <a:ext uri="{FF2B5EF4-FFF2-40B4-BE49-F238E27FC236}">
                <a16:creationId xmlns:a16="http://schemas.microsoft.com/office/drawing/2014/main" id="{4B0B819D-479C-FDBA-9E88-5032FEBAFCD3}"/>
              </a:ext>
            </a:extLst>
          </p:cNvPr>
          <p:cNvSpPr/>
          <p:nvPr/>
        </p:nvSpPr>
        <p:spPr>
          <a:xfrm>
            <a:off x="7894599" y="4502861"/>
            <a:ext cx="94884" cy="93168"/>
          </a:xfrm>
          <a:prstGeom prst="ellipse">
            <a:avLst/>
          </a:prstGeom>
          <a:solidFill>
            <a:srgbClr val="00B050"/>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40" name="テキスト ボックス 39">
            <a:extLst>
              <a:ext uri="{FF2B5EF4-FFF2-40B4-BE49-F238E27FC236}">
                <a16:creationId xmlns:a16="http://schemas.microsoft.com/office/drawing/2014/main" id="{76D33626-3124-550D-8002-3BC950E7C4FC}"/>
              </a:ext>
            </a:extLst>
          </p:cNvPr>
          <p:cNvSpPr txBox="1"/>
          <p:nvPr/>
        </p:nvSpPr>
        <p:spPr>
          <a:xfrm>
            <a:off x="7798415" y="2171322"/>
            <a:ext cx="888385" cy="646331"/>
          </a:xfrm>
          <a:prstGeom prst="rect">
            <a:avLst/>
          </a:prstGeom>
          <a:noFill/>
        </p:spPr>
        <p:txBody>
          <a:bodyPr wrap="none" rtlCol="0">
            <a:spAutoFit/>
          </a:bodyPr>
          <a:lstStyle/>
          <a:p>
            <a:r>
              <a:rPr kumimoji="1" lang="en-US" altLang="ja-JP" dirty="0"/>
              <a:t>2</a:t>
            </a:r>
            <a:r>
              <a:rPr kumimoji="1" lang="en-US" altLang="ja-JP" baseline="30000" dirty="0"/>
              <a:t>nd</a:t>
            </a:r>
            <a:r>
              <a:rPr kumimoji="1" lang="en-US" altLang="ja-JP" dirty="0"/>
              <a:t> trial</a:t>
            </a:r>
          </a:p>
          <a:p>
            <a:r>
              <a:rPr lang="en-US" altLang="ja-JP" dirty="0"/>
              <a:t>(SYK)</a:t>
            </a:r>
            <a:endParaRPr kumimoji="1" lang="ja-JP" altLang="en-US"/>
          </a:p>
        </p:txBody>
      </p:sp>
      <p:sp>
        <p:nvSpPr>
          <p:cNvPr id="41" name="テキスト ボックス 40">
            <a:extLst>
              <a:ext uri="{FF2B5EF4-FFF2-40B4-BE49-F238E27FC236}">
                <a16:creationId xmlns:a16="http://schemas.microsoft.com/office/drawing/2014/main" id="{17E34E2B-25F9-284E-E453-000081143654}"/>
              </a:ext>
            </a:extLst>
          </p:cNvPr>
          <p:cNvSpPr txBox="1"/>
          <p:nvPr/>
        </p:nvSpPr>
        <p:spPr>
          <a:xfrm>
            <a:off x="7475523" y="2751742"/>
            <a:ext cx="1876940" cy="1200329"/>
          </a:xfrm>
          <a:prstGeom prst="rect">
            <a:avLst/>
          </a:prstGeom>
          <a:noFill/>
        </p:spPr>
        <p:txBody>
          <a:bodyPr wrap="square" rtlCol="0">
            <a:spAutoFit/>
          </a:bodyPr>
          <a:lstStyle/>
          <a:p>
            <a:r>
              <a:rPr kumimoji="1" lang="en-US" altLang="ja-JP" dirty="0"/>
              <a:t>Thin layers of tapes of amorphous will be required.</a:t>
            </a:r>
            <a:endParaRPr kumimoji="1" lang="ja-JP" altLang="en-US"/>
          </a:p>
        </p:txBody>
      </p:sp>
      <p:sp>
        <p:nvSpPr>
          <p:cNvPr id="43" name="テキスト ボックス 42">
            <a:extLst>
              <a:ext uri="{FF2B5EF4-FFF2-40B4-BE49-F238E27FC236}">
                <a16:creationId xmlns:a16="http://schemas.microsoft.com/office/drawing/2014/main" id="{8AC9D0CF-E353-28A9-68D9-CEA6A10342D5}"/>
              </a:ext>
            </a:extLst>
          </p:cNvPr>
          <p:cNvSpPr txBox="1"/>
          <p:nvPr/>
        </p:nvSpPr>
        <p:spPr>
          <a:xfrm>
            <a:off x="5796453" y="5184515"/>
            <a:ext cx="4784034" cy="646331"/>
          </a:xfrm>
          <a:prstGeom prst="rect">
            <a:avLst/>
          </a:prstGeom>
          <a:noFill/>
        </p:spPr>
        <p:txBody>
          <a:bodyPr wrap="square">
            <a:spAutoFit/>
          </a:bodyPr>
          <a:lstStyle/>
          <a:p>
            <a:r>
              <a:rPr lang="en-US" altLang="ja-JP" dirty="0"/>
              <a:t>Ferrite Return Yoke</a:t>
            </a:r>
          </a:p>
          <a:p>
            <a:r>
              <a:rPr kumimoji="1" lang="en-US" altLang="ja-JP" dirty="0"/>
              <a:t>L6H used for 12GeV-S</a:t>
            </a:r>
            <a:endParaRPr kumimoji="1" lang="ja-JP" altLang="en-US"/>
          </a:p>
        </p:txBody>
      </p:sp>
      <p:sp>
        <p:nvSpPr>
          <p:cNvPr id="2" name="テキスト ボックス 1">
            <a:extLst>
              <a:ext uri="{FF2B5EF4-FFF2-40B4-BE49-F238E27FC236}">
                <a16:creationId xmlns:a16="http://schemas.microsoft.com/office/drawing/2014/main" id="{96C7867F-57D3-4273-7D8F-C63CE060A2CA}"/>
              </a:ext>
            </a:extLst>
          </p:cNvPr>
          <p:cNvSpPr txBox="1"/>
          <p:nvPr/>
        </p:nvSpPr>
        <p:spPr>
          <a:xfrm>
            <a:off x="277372" y="5841841"/>
            <a:ext cx="5384800" cy="369332"/>
          </a:xfrm>
          <a:prstGeom prst="rect">
            <a:avLst/>
          </a:prstGeom>
          <a:noFill/>
        </p:spPr>
        <p:txBody>
          <a:bodyPr wrap="square" rtlCol="0">
            <a:spAutoFit/>
          </a:bodyPr>
          <a:lstStyle/>
          <a:p>
            <a:r>
              <a:rPr lang="en-US" altLang="ja-JP" dirty="0"/>
              <a:t>Ceramic Chamber : </a:t>
            </a:r>
            <a:r>
              <a:rPr lang="en" altLang="ja-JP" b="0" i="0" dirty="0">
                <a:solidFill>
                  <a:srgbClr val="000000"/>
                </a:solidFill>
                <a:effectLst/>
                <a:latin typeface="Arial" panose="020B0604020202020204" pitchFamily="34" charset="0"/>
              </a:rPr>
              <a:t>Khobar</a:t>
            </a:r>
            <a:r>
              <a:rPr lang="en-US" altLang="ja-JP" dirty="0">
                <a:solidFill>
                  <a:srgbClr val="000000"/>
                </a:solidFill>
                <a:latin typeface="Arial" panose="020B0604020202020204" pitchFamily="34" charset="0"/>
              </a:rPr>
              <a:t> </a:t>
            </a:r>
            <a:r>
              <a:rPr lang="en-US" altLang="ja-JP" dirty="0"/>
              <a:t>6µm; &lt; 1.2Ω</a:t>
            </a:r>
            <a:endParaRPr kumimoji="1" lang="en-US" altLang="ja-JP" dirty="0"/>
          </a:p>
        </p:txBody>
      </p:sp>
      <p:sp>
        <p:nvSpPr>
          <p:cNvPr id="3" name="テキスト ボックス 2">
            <a:extLst>
              <a:ext uri="{FF2B5EF4-FFF2-40B4-BE49-F238E27FC236}">
                <a16:creationId xmlns:a16="http://schemas.microsoft.com/office/drawing/2014/main" id="{7B1C8976-72E9-E200-90AC-0D7CD9A4991E}"/>
              </a:ext>
            </a:extLst>
          </p:cNvPr>
          <p:cNvSpPr txBox="1"/>
          <p:nvPr/>
        </p:nvSpPr>
        <p:spPr>
          <a:xfrm>
            <a:off x="131866" y="97346"/>
            <a:ext cx="7690054" cy="369332"/>
          </a:xfrm>
          <a:prstGeom prst="rect">
            <a:avLst/>
          </a:prstGeom>
          <a:noFill/>
        </p:spPr>
        <p:txBody>
          <a:bodyPr wrap="none" rtlCol="0">
            <a:spAutoFit/>
          </a:bodyPr>
          <a:lstStyle/>
          <a:p>
            <a:r>
              <a:rPr lang="en-US" altLang="ja-JP" dirty="0"/>
              <a:t>SLAC kicker magnet working for injection into/extraction from the DR  of the ATF.</a:t>
            </a:r>
          </a:p>
        </p:txBody>
      </p:sp>
      <p:sp>
        <p:nvSpPr>
          <p:cNvPr id="7" name="テキスト ボックス 6">
            <a:extLst>
              <a:ext uri="{FF2B5EF4-FFF2-40B4-BE49-F238E27FC236}">
                <a16:creationId xmlns:a16="http://schemas.microsoft.com/office/drawing/2014/main" id="{11A2ED17-0691-E210-A55D-22B8D9A53388}"/>
              </a:ext>
            </a:extLst>
          </p:cNvPr>
          <p:cNvSpPr txBox="1"/>
          <p:nvPr/>
        </p:nvSpPr>
        <p:spPr>
          <a:xfrm>
            <a:off x="7248849" y="0"/>
            <a:ext cx="1838965" cy="246221"/>
          </a:xfrm>
          <a:prstGeom prst="rect">
            <a:avLst/>
          </a:prstGeom>
          <a:noFill/>
        </p:spPr>
        <p:txBody>
          <a:bodyPr wrap="none" rtlCol="0">
            <a:spAutoFit/>
          </a:bodyPr>
          <a:lstStyle/>
          <a:p>
            <a:r>
              <a:rPr lang="en-US" altLang="ja-JP" sz="1000" dirty="0">
                <a:sym typeface="Wingdings"/>
              </a:rPr>
              <a:t>KEKATF251127ENakamura.pptx</a:t>
            </a:r>
            <a:endParaRPr kumimoji="1" lang="ja-JP" altLang="en-US" sz="1000" dirty="0"/>
          </a:p>
        </p:txBody>
      </p:sp>
      <p:cxnSp>
        <p:nvCxnSpPr>
          <p:cNvPr id="20" name="直線矢印コネクタ 19">
            <a:extLst>
              <a:ext uri="{FF2B5EF4-FFF2-40B4-BE49-F238E27FC236}">
                <a16:creationId xmlns:a16="http://schemas.microsoft.com/office/drawing/2014/main" id="{F4A2CDCC-3021-6228-D7D5-02336755E700}"/>
              </a:ext>
            </a:extLst>
          </p:cNvPr>
          <p:cNvCxnSpPr>
            <a:cxnSpLocks/>
            <a:stCxn id="8" idx="0"/>
            <a:endCxn id="8" idx="2"/>
          </p:cNvCxnSpPr>
          <p:nvPr/>
        </p:nvCxnSpPr>
        <p:spPr>
          <a:xfrm>
            <a:off x="6507007" y="4090565"/>
            <a:ext cx="0" cy="601895"/>
          </a:xfrm>
          <a:prstGeom prst="straightConnector1">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22" name="直線矢印コネクタ 21">
            <a:extLst>
              <a:ext uri="{FF2B5EF4-FFF2-40B4-BE49-F238E27FC236}">
                <a16:creationId xmlns:a16="http://schemas.microsoft.com/office/drawing/2014/main" id="{7BEDD13A-442A-B02C-F2B5-A6898FD408E7}"/>
              </a:ext>
            </a:extLst>
          </p:cNvPr>
          <p:cNvCxnSpPr>
            <a:cxnSpLocks/>
          </p:cNvCxnSpPr>
          <p:nvPr/>
        </p:nvCxnSpPr>
        <p:spPr>
          <a:xfrm>
            <a:off x="8183407" y="4049620"/>
            <a:ext cx="0" cy="601895"/>
          </a:xfrm>
          <a:prstGeom prst="straightConnector1">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07658784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テキスト ボックス 5"/>
          <p:cNvSpPr txBox="1"/>
          <p:nvPr/>
        </p:nvSpPr>
        <p:spPr>
          <a:xfrm>
            <a:off x="7248849" y="0"/>
            <a:ext cx="1838965" cy="246221"/>
          </a:xfrm>
          <a:prstGeom prst="rect">
            <a:avLst/>
          </a:prstGeom>
          <a:noFill/>
        </p:spPr>
        <p:txBody>
          <a:bodyPr wrap="none" rtlCol="0">
            <a:spAutoFit/>
          </a:bodyPr>
          <a:lstStyle/>
          <a:p>
            <a:r>
              <a:rPr lang="en-US" altLang="ja-JP" sz="1000" dirty="0">
                <a:sym typeface="Wingdings"/>
              </a:rPr>
              <a:t>KEKATF251127ENakamura.pptx</a:t>
            </a:r>
            <a:endParaRPr kumimoji="1" lang="ja-JP" altLang="en-US" sz="1000" dirty="0"/>
          </a:p>
        </p:txBody>
      </p:sp>
      <p:sp>
        <p:nvSpPr>
          <p:cNvPr id="2" name="テキスト ボックス 1">
            <a:extLst>
              <a:ext uri="{FF2B5EF4-FFF2-40B4-BE49-F238E27FC236}">
                <a16:creationId xmlns:a16="http://schemas.microsoft.com/office/drawing/2014/main" id="{BE80885D-A4DF-9DBE-9067-64DB1A1DA45B}"/>
              </a:ext>
            </a:extLst>
          </p:cNvPr>
          <p:cNvSpPr txBox="1"/>
          <p:nvPr/>
        </p:nvSpPr>
        <p:spPr>
          <a:xfrm>
            <a:off x="186781" y="270371"/>
            <a:ext cx="1077090" cy="369332"/>
          </a:xfrm>
          <a:prstGeom prst="rect">
            <a:avLst/>
          </a:prstGeom>
          <a:noFill/>
          <a:ln>
            <a:solidFill>
              <a:srgbClr val="0070C0"/>
            </a:solidFill>
          </a:ln>
        </p:spPr>
        <p:txBody>
          <a:bodyPr wrap="none" rtlCol="0">
            <a:spAutoFit/>
          </a:bodyPr>
          <a:lstStyle/>
          <a:p>
            <a:r>
              <a:rPr kumimoji="1" lang="en-US" altLang="ja-JP" dirty="0"/>
              <a:t>Summary</a:t>
            </a:r>
            <a:endParaRPr lang="en-US" altLang="ja-JP" dirty="0"/>
          </a:p>
        </p:txBody>
      </p:sp>
      <p:sp>
        <p:nvSpPr>
          <p:cNvPr id="4" name="テキスト ボックス 3">
            <a:extLst>
              <a:ext uri="{FF2B5EF4-FFF2-40B4-BE49-F238E27FC236}">
                <a16:creationId xmlns:a16="http://schemas.microsoft.com/office/drawing/2014/main" id="{29D96123-DA21-6476-7B8B-6F602F980C7C}"/>
              </a:ext>
            </a:extLst>
          </p:cNvPr>
          <p:cNvSpPr txBox="1"/>
          <p:nvPr/>
        </p:nvSpPr>
        <p:spPr>
          <a:xfrm>
            <a:off x="308006" y="679288"/>
            <a:ext cx="7913345" cy="2862322"/>
          </a:xfrm>
          <a:prstGeom prst="rect">
            <a:avLst/>
          </a:prstGeom>
          <a:noFill/>
        </p:spPr>
        <p:txBody>
          <a:bodyPr wrap="square" rtlCol="0">
            <a:spAutoFit/>
          </a:bodyPr>
          <a:lstStyle/>
          <a:p>
            <a:r>
              <a:rPr kumimoji="1" lang="en-US" altLang="ja-JP" dirty="0"/>
              <a:t>1</a:t>
            </a:r>
            <a:r>
              <a:rPr kumimoji="1" lang="en-US" altLang="ja-JP" baseline="30000" dirty="0"/>
              <a:t>st</a:t>
            </a:r>
            <a:r>
              <a:rPr kumimoji="1" lang="en-US" altLang="ja-JP" dirty="0"/>
              <a:t> trial : Preparation of a spare magnet which is able to operate a single-bunch operation, a slow kicker system (SKS).</a:t>
            </a:r>
          </a:p>
          <a:p>
            <a:endParaRPr lang="en-US" altLang="ja-JP" dirty="0"/>
          </a:p>
          <a:p>
            <a:pPr marL="285750" indent="-285750">
              <a:buFont typeface="Arial" panose="020B0604020202020204" pitchFamily="34" charset="0"/>
              <a:buChar char="•"/>
            </a:pPr>
            <a:r>
              <a:rPr kumimoji="1" lang="en-US" altLang="ja-JP" dirty="0"/>
              <a:t>Al</a:t>
            </a:r>
            <a:r>
              <a:rPr lang="en-US" altLang="ja-JP" dirty="0"/>
              <a:t>most all devices are ready except for a magnet. Beam experiment with a small kick by using a temporal dummy magnet has been conducted successfully.</a:t>
            </a:r>
          </a:p>
          <a:p>
            <a:pPr marL="285750" indent="-285750">
              <a:buFont typeface="Arial" panose="020B0604020202020204" pitchFamily="34" charset="0"/>
              <a:buChar char="•"/>
            </a:pPr>
            <a:r>
              <a:rPr lang="en-US" altLang="ja-JP" dirty="0"/>
              <a:t>JFY2026: Beam trial by a simple Lumped kicker magnet will be scheduled.</a:t>
            </a:r>
          </a:p>
          <a:p>
            <a:r>
              <a:rPr lang="en-US" altLang="ja-JP" dirty="0"/>
              <a:t>---</a:t>
            </a:r>
          </a:p>
          <a:p>
            <a:r>
              <a:rPr lang="en-US" altLang="ja-JP" dirty="0"/>
              <a:t>2</a:t>
            </a:r>
            <a:r>
              <a:rPr lang="en-US" altLang="ja-JP" baseline="30000" dirty="0"/>
              <a:t>nd</a:t>
            </a:r>
            <a:r>
              <a:rPr lang="en-US" altLang="ja-JP" dirty="0"/>
              <a:t> trial for new concept will </a:t>
            </a:r>
          </a:p>
          <a:p>
            <a:r>
              <a:rPr lang="en-US" altLang="ja-JP" dirty="0"/>
              <a:t>be scheduled in JFY2027.</a:t>
            </a:r>
          </a:p>
          <a:p>
            <a:endParaRPr kumimoji="1" lang="en-US" altLang="ja-JP" dirty="0"/>
          </a:p>
        </p:txBody>
      </p:sp>
      <p:graphicFrame>
        <p:nvGraphicFramePr>
          <p:cNvPr id="3" name="オブジェクト 2">
            <a:extLst>
              <a:ext uri="{FF2B5EF4-FFF2-40B4-BE49-F238E27FC236}">
                <a16:creationId xmlns:a16="http://schemas.microsoft.com/office/drawing/2014/main" id="{EED8985A-3821-9A40-1865-1FB2576C10CF}"/>
              </a:ext>
            </a:extLst>
          </p:cNvPr>
          <p:cNvGraphicFramePr>
            <a:graphicFrameLocks noChangeAspect="1"/>
          </p:cNvGraphicFramePr>
          <p:nvPr/>
        </p:nvGraphicFramePr>
        <p:xfrm>
          <a:off x="598476" y="4625272"/>
          <a:ext cx="2457772" cy="2145489"/>
        </p:xfrm>
        <a:graphic>
          <a:graphicData uri="http://schemas.openxmlformats.org/presentationml/2006/ole">
            <mc:AlternateContent xmlns:mc="http://schemas.openxmlformats.org/markup-compatibility/2006">
              <mc:Choice xmlns:v="urn:schemas-microsoft-com:vml" Requires="v">
                <p:oleObj name="文書" r:id="rId3" imgW="5397500" imgH="4711700" progId="Word.Document.12">
                  <p:embed/>
                </p:oleObj>
              </mc:Choice>
              <mc:Fallback>
                <p:oleObj name="文書" r:id="rId3" imgW="5397500" imgH="4711700" progId="Word.Document.12">
                  <p:embed/>
                  <p:pic>
                    <p:nvPicPr>
                      <p:cNvPr id="3" name="オブジェクト 2">
                        <a:extLst>
                          <a:ext uri="{FF2B5EF4-FFF2-40B4-BE49-F238E27FC236}">
                            <a16:creationId xmlns:a16="http://schemas.microsoft.com/office/drawing/2014/main" id="{EED8985A-3821-9A40-1865-1FB2576C10CF}"/>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98476" y="4625272"/>
                        <a:ext cx="2457772" cy="2145489"/>
                      </a:xfrm>
                      <a:prstGeom prst="rect">
                        <a:avLst/>
                      </a:prstGeom>
                      <a:solidFill>
                        <a:srgbClr val="FFFFFF"/>
                      </a:solidFill>
                      <a:ln w="12700">
                        <a:solidFill>
                          <a:srgbClr val="000000"/>
                        </a:solidFill>
                        <a:miter lim="800000"/>
                        <a:headEnd/>
                        <a:tailEnd/>
                      </a:ln>
                    </p:spPr>
                  </p:pic>
                </p:oleObj>
              </mc:Fallback>
            </mc:AlternateContent>
          </a:graphicData>
        </a:graphic>
      </p:graphicFrame>
      <p:sp>
        <p:nvSpPr>
          <p:cNvPr id="5" name="テキスト ボックス 4">
            <a:extLst>
              <a:ext uri="{FF2B5EF4-FFF2-40B4-BE49-F238E27FC236}">
                <a16:creationId xmlns:a16="http://schemas.microsoft.com/office/drawing/2014/main" id="{4BCCAE4A-A3A4-7683-AEA8-19438598671E}"/>
              </a:ext>
            </a:extLst>
          </p:cNvPr>
          <p:cNvSpPr txBox="1"/>
          <p:nvPr/>
        </p:nvSpPr>
        <p:spPr>
          <a:xfrm>
            <a:off x="20236" y="3297339"/>
            <a:ext cx="3571968" cy="1384995"/>
          </a:xfrm>
          <a:prstGeom prst="rect">
            <a:avLst/>
          </a:prstGeom>
          <a:noFill/>
        </p:spPr>
        <p:txBody>
          <a:bodyPr wrap="square" rtlCol="0">
            <a:spAutoFit/>
          </a:bodyPr>
          <a:lstStyle/>
          <a:p>
            <a:r>
              <a:rPr kumimoji="1" lang="en-US" altLang="ja-JP" sz="1400" dirty="0"/>
              <a:t>Structure of main kicker magnets</a:t>
            </a:r>
          </a:p>
          <a:p>
            <a:r>
              <a:rPr lang="en-US" altLang="ja-JP" sz="1400" dirty="0"/>
              <a:t>  Complicated structure like bellows works earth plates for formation of capacitance for LC-ladder against high-voltage coil. Some dielectric materials such as polyethylene are immersed.</a:t>
            </a:r>
            <a:endParaRPr kumimoji="1" lang="ja-JP" altLang="en-US" sz="1400"/>
          </a:p>
        </p:txBody>
      </p:sp>
      <p:sp>
        <p:nvSpPr>
          <p:cNvPr id="7" name="正方形/長方形 6">
            <a:extLst>
              <a:ext uri="{FF2B5EF4-FFF2-40B4-BE49-F238E27FC236}">
                <a16:creationId xmlns:a16="http://schemas.microsoft.com/office/drawing/2014/main" id="{1EB7B70D-515F-9CA6-D4C8-76B4732BB1EE}"/>
              </a:ext>
            </a:extLst>
          </p:cNvPr>
          <p:cNvSpPr/>
          <p:nvPr/>
        </p:nvSpPr>
        <p:spPr>
          <a:xfrm>
            <a:off x="4572000" y="2855799"/>
            <a:ext cx="3420533" cy="265289"/>
          </a:xfrm>
          <a:prstGeom prst="rect">
            <a:avLst/>
          </a:prstGeom>
          <a:solidFill>
            <a:srgbClr val="00B050"/>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altLang="ja-JP" dirty="0"/>
              <a:t>Fundamental Designs</a:t>
            </a:r>
            <a:endParaRPr kumimoji="1" lang="ja-JP" altLang="en-US"/>
          </a:p>
        </p:txBody>
      </p:sp>
      <p:sp>
        <p:nvSpPr>
          <p:cNvPr id="9" name="正方形/長方形 8">
            <a:extLst>
              <a:ext uri="{FF2B5EF4-FFF2-40B4-BE49-F238E27FC236}">
                <a16:creationId xmlns:a16="http://schemas.microsoft.com/office/drawing/2014/main" id="{EDC741A4-EFD7-352C-7588-1D080F4238B7}"/>
              </a:ext>
            </a:extLst>
          </p:cNvPr>
          <p:cNvSpPr/>
          <p:nvPr/>
        </p:nvSpPr>
        <p:spPr>
          <a:xfrm>
            <a:off x="4572000" y="3717402"/>
            <a:ext cx="3420533" cy="369332"/>
          </a:xfrm>
          <a:prstGeom prst="rect">
            <a:avLst/>
          </a:prstGeom>
          <a:solidFill>
            <a:srgbClr val="00B050"/>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en-US" altLang="ja-JP" dirty="0"/>
              <a:t>Preliminary test of Power supply</a:t>
            </a:r>
            <a:endParaRPr kumimoji="1" lang="ja-JP" altLang="en-US"/>
          </a:p>
        </p:txBody>
      </p:sp>
      <p:sp>
        <p:nvSpPr>
          <p:cNvPr id="10" name="正方形/長方形 9">
            <a:extLst>
              <a:ext uri="{FF2B5EF4-FFF2-40B4-BE49-F238E27FC236}">
                <a16:creationId xmlns:a16="http://schemas.microsoft.com/office/drawing/2014/main" id="{A812BC40-C72D-06C0-8756-30B634AD13BB}"/>
              </a:ext>
            </a:extLst>
          </p:cNvPr>
          <p:cNvSpPr/>
          <p:nvPr/>
        </p:nvSpPr>
        <p:spPr>
          <a:xfrm>
            <a:off x="4572000" y="4929256"/>
            <a:ext cx="3420533" cy="552767"/>
          </a:xfrm>
          <a:prstGeom prst="rect">
            <a:avLst/>
          </a:prstGeom>
          <a:solidFill>
            <a:srgbClr val="00B050"/>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en-US" altLang="ja-JP" dirty="0"/>
              <a:t>Preliminary beam test using dummy coil</a:t>
            </a:r>
            <a:endParaRPr kumimoji="1" lang="ja-JP" altLang="en-US"/>
          </a:p>
        </p:txBody>
      </p:sp>
      <p:sp>
        <p:nvSpPr>
          <p:cNvPr id="11" name="正方形/長方形 10">
            <a:extLst>
              <a:ext uri="{FF2B5EF4-FFF2-40B4-BE49-F238E27FC236}">
                <a16:creationId xmlns:a16="http://schemas.microsoft.com/office/drawing/2014/main" id="{EC446660-E87E-B992-A7EB-BD01AD76B280}"/>
              </a:ext>
            </a:extLst>
          </p:cNvPr>
          <p:cNvSpPr/>
          <p:nvPr/>
        </p:nvSpPr>
        <p:spPr>
          <a:xfrm>
            <a:off x="4571999" y="5643827"/>
            <a:ext cx="3420533" cy="369332"/>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en-US" altLang="ja-JP" dirty="0"/>
              <a:t>Assemble and Install 1</a:t>
            </a:r>
            <a:r>
              <a:rPr kumimoji="1" lang="en-US" altLang="ja-JP" baseline="30000" dirty="0"/>
              <a:t>st</a:t>
            </a:r>
            <a:r>
              <a:rPr kumimoji="1" lang="en-US" altLang="ja-JP" dirty="0"/>
              <a:t> </a:t>
            </a:r>
            <a:r>
              <a:rPr lang="en-US" altLang="ja-JP" dirty="0"/>
              <a:t>m</a:t>
            </a:r>
            <a:r>
              <a:rPr kumimoji="1" lang="en-US" altLang="ja-JP" dirty="0"/>
              <a:t>agnet</a:t>
            </a:r>
            <a:endParaRPr kumimoji="1" lang="ja-JP" altLang="en-US"/>
          </a:p>
        </p:txBody>
      </p:sp>
      <p:sp>
        <p:nvSpPr>
          <p:cNvPr id="12" name="正方形/長方形 11">
            <a:extLst>
              <a:ext uri="{FF2B5EF4-FFF2-40B4-BE49-F238E27FC236}">
                <a16:creationId xmlns:a16="http://schemas.microsoft.com/office/drawing/2014/main" id="{9A104B93-FE54-2234-10F8-2B59FB6DB3F8}"/>
              </a:ext>
            </a:extLst>
          </p:cNvPr>
          <p:cNvSpPr/>
          <p:nvPr/>
        </p:nvSpPr>
        <p:spPr>
          <a:xfrm>
            <a:off x="4572000" y="3266700"/>
            <a:ext cx="3420533" cy="293801"/>
          </a:xfrm>
          <a:prstGeom prst="rect">
            <a:avLst/>
          </a:prstGeom>
          <a:solidFill>
            <a:srgbClr val="00B050"/>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en-US" altLang="ja-JP" dirty="0"/>
              <a:t>Preparation of </a:t>
            </a:r>
            <a:r>
              <a:rPr lang="en-US" altLang="ja-JP" dirty="0"/>
              <a:t>devices/materials</a:t>
            </a:r>
            <a:endParaRPr kumimoji="1" lang="ja-JP" altLang="en-US"/>
          </a:p>
        </p:txBody>
      </p:sp>
      <p:sp>
        <p:nvSpPr>
          <p:cNvPr id="13" name="正方形/長方形 12">
            <a:extLst>
              <a:ext uri="{FF2B5EF4-FFF2-40B4-BE49-F238E27FC236}">
                <a16:creationId xmlns:a16="http://schemas.microsoft.com/office/drawing/2014/main" id="{E7B3533A-8599-3315-6935-DC3B0AFA8F2E}"/>
              </a:ext>
            </a:extLst>
          </p:cNvPr>
          <p:cNvSpPr/>
          <p:nvPr/>
        </p:nvSpPr>
        <p:spPr>
          <a:xfrm>
            <a:off x="4571999" y="4234040"/>
            <a:ext cx="3420533" cy="552766"/>
          </a:xfrm>
          <a:prstGeom prst="rect">
            <a:avLst/>
          </a:prstGeom>
          <a:solidFill>
            <a:srgbClr val="00B050"/>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en-US" altLang="ja-JP" dirty="0"/>
              <a:t>Installation of new ceramic chamber</a:t>
            </a:r>
            <a:endParaRPr kumimoji="1" lang="ja-JP" altLang="en-US"/>
          </a:p>
        </p:txBody>
      </p:sp>
      <p:sp>
        <p:nvSpPr>
          <p:cNvPr id="14" name="テキスト ボックス 13">
            <a:extLst>
              <a:ext uri="{FF2B5EF4-FFF2-40B4-BE49-F238E27FC236}">
                <a16:creationId xmlns:a16="http://schemas.microsoft.com/office/drawing/2014/main" id="{ACD58450-CC52-E79B-8B01-9AFB59572409}"/>
              </a:ext>
            </a:extLst>
          </p:cNvPr>
          <p:cNvSpPr txBox="1"/>
          <p:nvPr/>
        </p:nvSpPr>
        <p:spPr>
          <a:xfrm>
            <a:off x="3548314" y="2803777"/>
            <a:ext cx="1059906" cy="369332"/>
          </a:xfrm>
          <a:prstGeom prst="rect">
            <a:avLst/>
          </a:prstGeom>
          <a:noFill/>
        </p:spPr>
        <p:txBody>
          <a:bodyPr wrap="none" rtlCol="0">
            <a:spAutoFit/>
          </a:bodyPr>
          <a:lstStyle/>
          <a:p>
            <a:r>
              <a:rPr kumimoji="1" lang="en-US" altLang="ja-JP" dirty="0"/>
              <a:t>JFY2023~</a:t>
            </a:r>
            <a:endParaRPr kumimoji="1" lang="ja-JP" altLang="en-US"/>
          </a:p>
        </p:txBody>
      </p:sp>
      <p:sp>
        <p:nvSpPr>
          <p:cNvPr id="15" name="テキスト ボックス 14">
            <a:extLst>
              <a:ext uri="{FF2B5EF4-FFF2-40B4-BE49-F238E27FC236}">
                <a16:creationId xmlns:a16="http://schemas.microsoft.com/office/drawing/2014/main" id="{5EC33D5F-106C-5786-4AA0-F9C61A36D7F9}"/>
              </a:ext>
            </a:extLst>
          </p:cNvPr>
          <p:cNvSpPr txBox="1"/>
          <p:nvPr/>
        </p:nvSpPr>
        <p:spPr>
          <a:xfrm>
            <a:off x="3546146" y="3205620"/>
            <a:ext cx="1059906" cy="369332"/>
          </a:xfrm>
          <a:prstGeom prst="rect">
            <a:avLst/>
          </a:prstGeom>
          <a:noFill/>
        </p:spPr>
        <p:txBody>
          <a:bodyPr wrap="none" rtlCol="0">
            <a:spAutoFit/>
          </a:bodyPr>
          <a:lstStyle/>
          <a:p>
            <a:r>
              <a:rPr kumimoji="1" lang="en-US" altLang="ja-JP" dirty="0"/>
              <a:t>JFY2024~</a:t>
            </a:r>
            <a:endParaRPr kumimoji="1" lang="ja-JP" altLang="en-US"/>
          </a:p>
        </p:txBody>
      </p:sp>
      <p:sp>
        <p:nvSpPr>
          <p:cNvPr id="16" name="テキスト ボックス 15">
            <a:extLst>
              <a:ext uri="{FF2B5EF4-FFF2-40B4-BE49-F238E27FC236}">
                <a16:creationId xmlns:a16="http://schemas.microsoft.com/office/drawing/2014/main" id="{B4DDBA89-68FF-5692-9AD5-0A9D39C9355E}"/>
              </a:ext>
            </a:extLst>
          </p:cNvPr>
          <p:cNvSpPr txBox="1"/>
          <p:nvPr/>
        </p:nvSpPr>
        <p:spPr>
          <a:xfrm>
            <a:off x="3546146" y="3683962"/>
            <a:ext cx="1059906" cy="369332"/>
          </a:xfrm>
          <a:prstGeom prst="rect">
            <a:avLst/>
          </a:prstGeom>
          <a:noFill/>
        </p:spPr>
        <p:txBody>
          <a:bodyPr wrap="none" rtlCol="0">
            <a:spAutoFit/>
          </a:bodyPr>
          <a:lstStyle/>
          <a:p>
            <a:r>
              <a:rPr kumimoji="1" lang="en-US" altLang="ja-JP" dirty="0"/>
              <a:t>JFY2024~</a:t>
            </a:r>
            <a:endParaRPr kumimoji="1" lang="ja-JP" altLang="en-US"/>
          </a:p>
        </p:txBody>
      </p:sp>
      <p:sp>
        <p:nvSpPr>
          <p:cNvPr id="17" name="テキスト ボックス 16">
            <a:extLst>
              <a:ext uri="{FF2B5EF4-FFF2-40B4-BE49-F238E27FC236}">
                <a16:creationId xmlns:a16="http://schemas.microsoft.com/office/drawing/2014/main" id="{FE5EA547-B101-0F80-BC71-4BA7B6747AC1}"/>
              </a:ext>
            </a:extLst>
          </p:cNvPr>
          <p:cNvSpPr txBox="1"/>
          <p:nvPr/>
        </p:nvSpPr>
        <p:spPr>
          <a:xfrm>
            <a:off x="3603854" y="4325757"/>
            <a:ext cx="944489" cy="369332"/>
          </a:xfrm>
          <a:prstGeom prst="rect">
            <a:avLst/>
          </a:prstGeom>
          <a:noFill/>
        </p:spPr>
        <p:txBody>
          <a:bodyPr wrap="none" rtlCol="0">
            <a:spAutoFit/>
          </a:bodyPr>
          <a:lstStyle/>
          <a:p>
            <a:r>
              <a:rPr kumimoji="1" lang="en-US" altLang="ja-JP" dirty="0"/>
              <a:t>JFY2024</a:t>
            </a:r>
            <a:endParaRPr kumimoji="1" lang="ja-JP" altLang="en-US"/>
          </a:p>
        </p:txBody>
      </p:sp>
      <p:sp>
        <p:nvSpPr>
          <p:cNvPr id="18" name="テキスト ボックス 17">
            <a:extLst>
              <a:ext uri="{FF2B5EF4-FFF2-40B4-BE49-F238E27FC236}">
                <a16:creationId xmlns:a16="http://schemas.microsoft.com/office/drawing/2014/main" id="{AEE4B73C-DB10-5596-F5C6-48D14602E1BB}"/>
              </a:ext>
            </a:extLst>
          </p:cNvPr>
          <p:cNvSpPr txBox="1"/>
          <p:nvPr/>
        </p:nvSpPr>
        <p:spPr>
          <a:xfrm>
            <a:off x="3592204" y="5020973"/>
            <a:ext cx="944489" cy="369332"/>
          </a:xfrm>
          <a:prstGeom prst="rect">
            <a:avLst/>
          </a:prstGeom>
          <a:noFill/>
        </p:spPr>
        <p:txBody>
          <a:bodyPr wrap="none" rtlCol="0">
            <a:spAutoFit/>
          </a:bodyPr>
          <a:lstStyle/>
          <a:p>
            <a:r>
              <a:rPr kumimoji="1" lang="en-US" altLang="ja-JP" dirty="0"/>
              <a:t>JFY2025</a:t>
            </a:r>
            <a:endParaRPr kumimoji="1" lang="ja-JP" altLang="en-US"/>
          </a:p>
        </p:txBody>
      </p:sp>
      <p:sp>
        <p:nvSpPr>
          <p:cNvPr id="19" name="テキスト ボックス 18">
            <a:extLst>
              <a:ext uri="{FF2B5EF4-FFF2-40B4-BE49-F238E27FC236}">
                <a16:creationId xmlns:a16="http://schemas.microsoft.com/office/drawing/2014/main" id="{8EDB1E4A-DFDF-E97D-5A17-BC4B73B4D466}"/>
              </a:ext>
            </a:extLst>
          </p:cNvPr>
          <p:cNvSpPr txBox="1"/>
          <p:nvPr/>
        </p:nvSpPr>
        <p:spPr>
          <a:xfrm>
            <a:off x="3546145" y="5625788"/>
            <a:ext cx="1059906" cy="369332"/>
          </a:xfrm>
          <a:prstGeom prst="rect">
            <a:avLst/>
          </a:prstGeom>
          <a:noFill/>
        </p:spPr>
        <p:txBody>
          <a:bodyPr wrap="none" rtlCol="0">
            <a:spAutoFit/>
          </a:bodyPr>
          <a:lstStyle/>
          <a:p>
            <a:r>
              <a:rPr kumimoji="1" lang="en-US" altLang="ja-JP" dirty="0"/>
              <a:t>JFY2025~</a:t>
            </a:r>
            <a:endParaRPr kumimoji="1" lang="ja-JP" altLang="en-US"/>
          </a:p>
        </p:txBody>
      </p:sp>
      <p:sp>
        <p:nvSpPr>
          <p:cNvPr id="20" name="テキスト ボックス 19">
            <a:extLst>
              <a:ext uri="{FF2B5EF4-FFF2-40B4-BE49-F238E27FC236}">
                <a16:creationId xmlns:a16="http://schemas.microsoft.com/office/drawing/2014/main" id="{38B87017-A4DE-8A7C-0920-007D5402AD16}"/>
              </a:ext>
            </a:extLst>
          </p:cNvPr>
          <p:cNvSpPr txBox="1"/>
          <p:nvPr/>
        </p:nvSpPr>
        <p:spPr>
          <a:xfrm>
            <a:off x="3546145" y="6217652"/>
            <a:ext cx="1059906" cy="369332"/>
          </a:xfrm>
          <a:prstGeom prst="rect">
            <a:avLst/>
          </a:prstGeom>
          <a:noFill/>
        </p:spPr>
        <p:txBody>
          <a:bodyPr wrap="none" rtlCol="0">
            <a:spAutoFit/>
          </a:bodyPr>
          <a:lstStyle/>
          <a:p>
            <a:r>
              <a:rPr kumimoji="1" lang="en-US" altLang="ja-JP" dirty="0"/>
              <a:t>JFY2026~</a:t>
            </a:r>
            <a:endParaRPr kumimoji="1" lang="ja-JP" altLang="en-US"/>
          </a:p>
        </p:txBody>
      </p:sp>
      <p:sp>
        <p:nvSpPr>
          <p:cNvPr id="21" name="正方形/長方形 20">
            <a:extLst>
              <a:ext uri="{FF2B5EF4-FFF2-40B4-BE49-F238E27FC236}">
                <a16:creationId xmlns:a16="http://schemas.microsoft.com/office/drawing/2014/main" id="{7EEAF0D9-6C2C-278F-C6FD-6AE3205B12B0}"/>
              </a:ext>
            </a:extLst>
          </p:cNvPr>
          <p:cNvSpPr/>
          <p:nvPr/>
        </p:nvSpPr>
        <p:spPr>
          <a:xfrm>
            <a:off x="4548343" y="6287747"/>
            <a:ext cx="3420533" cy="369332"/>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en-US" altLang="ja-JP" dirty="0"/>
              <a:t>Assemble and Install 2</a:t>
            </a:r>
            <a:r>
              <a:rPr kumimoji="1" lang="en-US" altLang="ja-JP" baseline="30000" dirty="0"/>
              <a:t>nd</a:t>
            </a:r>
            <a:r>
              <a:rPr kumimoji="1" lang="en-US" altLang="ja-JP" dirty="0"/>
              <a:t>  </a:t>
            </a:r>
            <a:r>
              <a:rPr lang="en-US" altLang="ja-JP" dirty="0"/>
              <a:t>m</a:t>
            </a:r>
            <a:r>
              <a:rPr kumimoji="1" lang="en-US" altLang="ja-JP" dirty="0"/>
              <a:t>agnet</a:t>
            </a:r>
            <a:endParaRPr kumimoji="1" lang="ja-JP" altLang="en-US"/>
          </a:p>
        </p:txBody>
      </p:sp>
      <p:sp>
        <p:nvSpPr>
          <p:cNvPr id="22" name="テキスト ボックス 21">
            <a:extLst>
              <a:ext uri="{FF2B5EF4-FFF2-40B4-BE49-F238E27FC236}">
                <a16:creationId xmlns:a16="http://schemas.microsoft.com/office/drawing/2014/main" id="{C98A34BD-AA44-EF5E-F26B-B6147CAB6DBA}"/>
              </a:ext>
            </a:extLst>
          </p:cNvPr>
          <p:cNvSpPr txBox="1"/>
          <p:nvPr/>
        </p:nvSpPr>
        <p:spPr>
          <a:xfrm>
            <a:off x="7992532" y="4301504"/>
            <a:ext cx="1187313" cy="369332"/>
          </a:xfrm>
          <a:prstGeom prst="rect">
            <a:avLst/>
          </a:prstGeom>
          <a:noFill/>
        </p:spPr>
        <p:txBody>
          <a:bodyPr wrap="none" rtlCol="0">
            <a:spAutoFit/>
          </a:bodyPr>
          <a:lstStyle/>
          <a:p>
            <a:r>
              <a:rPr lang="en-US" altLang="ja-JP" dirty="0"/>
              <a:t>completed</a:t>
            </a:r>
            <a:endParaRPr kumimoji="1" lang="ja-JP" altLang="en-US"/>
          </a:p>
        </p:txBody>
      </p:sp>
      <p:sp>
        <p:nvSpPr>
          <p:cNvPr id="23" name="テキスト ボックス 22">
            <a:extLst>
              <a:ext uri="{FF2B5EF4-FFF2-40B4-BE49-F238E27FC236}">
                <a16:creationId xmlns:a16="http://schemas.microsoft.com/office/drawing/2014/main" id="{DD7F9113-E669-D753-F637-184E30EDBC9A}"/>
              </a:ext>
            </a:extLst>
          </p:cNvPr>
          <p:cNvSpPr txBox="1"/>
          <p:nvPr/>
        </p:nvSpPr>
        <p:spPr>
          <a:xfrm>
            <a:off x="8012407" y="3717402"/>
            <a:ext cx="1187313" cy="369332"/>
          </a:xfrm>
          <a:prstGeom prst="rect">
            <a:avLst/>
          </a:prstGeom>
          <a:noFill/>
        </p:spPr>
        <p:txBody>
          <a:bodyPr wrap="none" rtlCol="0">
            <a:spAutoFit/>
          </a:bodyPr>
          <a:lstStyle/>
          <a:p>
            <a:r>
              <a:rPr lang="en-US" altLang="ja-JP" dirty="0"/>
              <a:t>completed</a:t>
            </a:r>
            <a:endParaRPr kumimoji="1" lang="ja-JP" altLang="en-US"/>
          </a:p>
        </p:txBody>
      </p:sp>
      <p:sp>
        <p:nvSpPr>
          <p:cNvPr id="24" name="テキスト ボックス 23">
            <a:extLst>
              <a:ext uri="{FF2B5EF4-FFF2-40B4-BE49-F238E27FC236}">
                <a16:creationId xmlns:a16="http://schemas.microsoft.com/office/drawing/2014/main" id="{E9596D06-FE36-B7FD-005D-9E44E7ACFA57}"/>
              </a:ext>
            </a:extLst>
          </p:cNvPr>
          <p:cNvSpPr txBox="1"/>
          <p:nvPr/>
        </p:nvSpPr>
        <p:spPr>
          <a:xfrm>
            <a:off x="7998415" y="5001117"/>
            <a:ext cx="1187313" cy="369332"/>
          </a:xfrm>
          <a:prstGeom prst="rect">
            <a:avLst/>
          </a:prstGeom>
          <a:noFill/>
        </p:spPr>
        <p:txBody>
          <a:bodyPr wrap="none" rtlCol="0">
            <a:spAutoFit/>
          </a:bodyPr>
          <a:lstStyle/>
          <a:p>
            <a:r>
              <a:rPr lang="en-US" altLang="ja-JP" dirty="0"/>
              <a:t>completed</a:t>
            </a:r>
            <a:endParaRPr kumimoji="1" lang="ja-JP" altLang="en-US"/>
          </a:p>
        </p:txBody>
      </p:sp>
      <p:sp>
        <p:nvSpPr>
          <p:cNvPr id="25" name="テキスト ボックス 24">
            <a:extLst>
              <a:ext uri="{FF2B5EF4-FFF2-40B4-BE49-F238E27FC236}">
                <a16:creationId xmlns:a16="http://schemas.microsoft.com/office/drawing/2014/main" id="{03A15F79-7624-8AEE-A87A-14F3CB49A81A}"/>
              </a:ext>
            </a:extLst>
          </p:cNvPr>
          <p:cNvSpPr txBox="1"/>
          <p:nvPr/>
        </p:nvSpPr>
        <p:spPr>
          <a:xfrm>
            <a:off x="6617089" y="5915500"/>
            <a:ext cx="1284967" cy="369332"/>
          </a:xfrm>
          <a:prstGeom prst="rect">
            <a:avLst/>
          </a:prstGeom>
          <a:noFill/>
        </p:spPr>
        <p:txBody>
          <a:bodyPr wrap="none" rtlCol="0">
            <a:spAutoFit/>
          </a:bodyPr>
          <a:lstStyle/>
          <a:p>
            <a:r>
              <a:rPr kumimoji="1" lang="en-US" altLang="ja-JP" dirty="0"/>
              <a:t>Beam study</a:t>
            </a:r>
            <a:endParaRPr kumimoji="1" lang="ja-JP" altLang="en-US"/>
          </a:p>
        </p:txBody>
      </p:sp>
      <p:sp>
        <p:nvSpPr>
          <p:cNvPr id="26" name="テキスト ボックス 25">
            <a:extLst>
              <a:ext uri="{FF2B5EF4-FFF2-40B4-BE49-F238E27FC236}">
                <a16:creationId xmlns:a16="http://schemas.microsoft.com/office/drawing/2014/main" id="{F8474475-1991-79C2-0528-77478D059977}"/>
              </a:ext>
            </a:extLst>
          </p:cNvPr>
          <p:cNvSpPr txBox="1"/>
          <p:nvPr/>
        </p:nvSpPr>
        <p:spPr>
          <a:xfrm>
            <a:off x="6608502" y="6556505"/>
            <a:ext cx="1284967" cy="369332"/>
          </a:xfrm>
          <a:prstGeom prst="rect">
            <a:avLst/>
          </a:prstGeom>
          <a:noFill/>
        </p:spPr>
        <p:txBody>
          <a:bodyPr wrap="none" rtlCol="0">
            <a:spAutoFit/>
          </a:bodyPr>
          <a:lstStyle/>
          <a:p>
            <a:r>
              <a:rPr kumimoji="1" lang="en-US" altLang="ja-JP" dirty="0"/>
              <a:t>Beam study</a:t>
            </a:r>
            <a:endParaRPr kumimoji="1" lang="ja-JP" altLang="en-US"/>
          </a:p>
        </p:txBody>
      </p:sp>
      <p:sp>
        <p:nvSpPr>
          <p:cNvPr id="27" name="テキスト ボックス 26">
            <a:extLst>
              <a:ext uri="{FF2B5EF4-FFF2-40B4-BE49-F238E27FC236}">
                <a16:creationId xmlns:a16="http://schemas.microsoft.com/office/drawing/2014/main" id="{D1818F0D-2E12-2AF2-EE5A-53936D559F58}"/>
              </a:ext>
            </a:extLst>
          </p:cNvPr>
          <p:cNvSpPr txBox="1"/>
          <p:nvPr/>
        </p:nvSpPr>
        <p:spPr>
          <a:xfrm>
            <a:off x="7968876" y="2810361"/>
            <a:ext cx="1273875" cy="369332"/>
          </a:xfrm>
          <a:prstGeom prst="rect">
            <a:avLst/>
          </a:prstGeom>
          <a:noFill/>
        </p:spPr>
        <p:txBody>
          <a:bodyPr wrap="none" rtlCol="0">
            <a:spAutoFit/>
          </a:bodyPr>
          <a:lstStyle/>
          <a:p>
            <a:r>
              <a:rPr lang="en-US" altLang="ja-JP" dirty="0"/>
              <a:t>(continued)</a:t>
            </a:r>
            <a:endParaRPr kumimoji="1" lang="ja-JP" altLang="en-US"/>
          </a:p>
        </p:txBody>
      </p:sp>
      <p:sp>
        <p:nvSpPr>
          <p:cNvPr id="28" name="テキスト ボックス 27">
            <a:extLst>
              <a:ext uri="{FF2B5EF4-FFF2-40B4-BE49-F238E27FC236}">
                <a16:creationId xmlns:a16="http://schemas.microsoft.com/office/drawing/2014/main" id="{986C951A-2C4B-3143-8C6F-1F9896E1616D}"/>
              </a:ext>
            </a:extLst>
          </p:cNvPr>
          <p:cNvSpPr txBox="1"/>
          <p:nvPr/>
        </p:nvSpPr>
        <p:spPr>
          <a:xfrm>
            <a:off x="7968876" y="3213133"/>
            <a:ext cx="1273875" cy="369332"/>
          </a:xfrm>
          <a:prstGeom prst="rect">
            <a:avLst/>
          </a:prstGeom>
          <a:noFill/>
        </p:spPr>
        <p:txBody>
          <a:bodyPr wrap="none" rtlCol="0">
            <a:spAutoFit/>
          </a:bodyPr>
          <a:lstStyle/>
          <a:p>
            <a:r>
              <a:rPr lang="en-US" altLang="ja-JP" dirty="0"/>
              <a:t>(continued)</a:t>
            </a:r>
            <a:endParaRPr kumimoji="1" lang="ja-JP" altLang="en-US"/>
          </a:p>
        </p:txBody>
      </p:sp>
    </p:spTree>
    <p:extLst>
      <p:ext uri="{BB962C8B-B14F-4D97-AF65-F5344CB8AC3E}">
        <p14:creationId xmlns:p14="http://schemas.microsoft.com/office/powerpoint/2010/main" val="160525070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スライド番号プレースホルダー 4"/>
          <p:cNvSpPr>
            <a:spLocks noGrp="1"/>
          </p:cNvSpPr>
          <p:nvPr>
            <p:ph type="sldNum" sz="quarter" idx="12"/>
          </p:nvPr>
        </p:nvSpPr>
        <p:spPr/>
        <p:txBody>
          <a:bodyPr/>
          <a:lstStyle/>
          <a:p>
            <a:fld id="{0C42931F-92AB-5C46-A8B9-62670044824B}" type="slidenum">
              <a:rPr lang="en-US" altLang="ja-JP" smtClean="0"/>
              <a:t>18</a:t>
            </a:fld>
            <a:endParaRPr kumimoji="1" lang="ja-JP" altLang="en-US"/>
          </a:p>
        </p:txBody>
      </p:sp>
      <p:sp>
        <p:nvSpPr>
          <p:cNvPr id="7" name="テキスト ボックス 6">
            <a:extLst>
              <a:ext uri="{FF2B5EF4-FFF2-40B4-BE49-F238E27FC236}">
                <a16:creationId xmlns:a16="http://schemas.microsoft.com/office/drawing/2014/main" id="{11A2ED17-0691-E210-A55D-22B8D9A53388}"/>
              </a:ext>
            </a:extLst>
          </p:cNvPr>
          <p:cNvSpPr txBox="1"/>
          <p:nvPr/>
        </p:nvSpPr>
        <p:spPr>
          <a:xfrm>
            <a:off x="7248849" y="0"/>
            <a:ext cx="1838965" cy="246221"/>
          </a:xfrm>
          <a:prstGeom prst="rect">
            <a:avLst/>
          </a:prstGeom>
          <a:noFill/>
        </p:spPr>
        <p:txBody>
          <a:bodyPr wrap="none" rtlCol="0">
            <a:spAutoFit/>
          </a:bodyPr>
          <a:lstStyle/>
          <a:p>
            <a:r>
              <a:rPr lang="en-US" altLang="ja-JP" sz="1000" dirty="0">
                <a:sym typeface="Wingdings"/>
              </a:rPr>
              <a:t>KEKATF251127ENakamura.pptx</a:t>
            </a:r>
            <a:endParaRPr kumimoji="1" lang="ja-JP" altLang="en-US" sz="1000" dirty="0"/>
          </a:p>
        </p:txBody>
      </p:sp>
      <p:sp>
        <p:nvSpPr>
          <p:cNvPr id="6" name="テキスト ボックス 5">
            <a:extLst>
              <a:ext uri="{FF2B5EF4-FFF2-40B4-BE49-F238E27FC236}">
                <a16:creationId xmlns:a16="http://schemas.microsoft.com/office/drawing/2014/main" id="{28CCEF3C-A413-B039-67AA-928BDF527396}"/>
              </a:ext>
            </a:extLst>
          </p:cNvPr>
          <p:cNvSpPr txBox="1"/>
          <p:nvPr/>
        </p:nvSpPr>
        <p:spPr>
          <a:xfrm>
            <a:off x="3162300" y="3244334"/>
            <a:ext cx="1653209" cy="369332"/>
          </a:xfrm>
          <a:prstGeom prst="rect">
            <a:avLst/>
          </a:prstGeom>
          <a:noFill/>
        </p:spPr>
        <p:txBody>
          <a:bodyPr wrap="none" rtlCol="0">
            <a:spAutoFit/>
          </a:bodyPr>
          <a:lstStyle/>
          <a:p>
            <a:r>
              <a:rPr kumimoji="1" lang="en-US" altLang="ja-JP" dirty="0"/>
              <a:t>Other materials</a:t>
            </a:r>
            <a:endParaRPr kumimoji="1" lang="ja-JP" altLang="en-US"/>
          </a:p>
        </p:txBody>
      </p:sp>
    </p:spTree>
    <p:extLst>
      <p:ext uri="{BB962C8B-B14F-4D97-AF65-F5344CB8AC3E}">
        <p14:creationId xmlns:p14="http://schemas.microsoft.com/office/powerpoint/2010/main" val="99548166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スライド番号プレースホルダー 4"/>
          <p:cNvSpPr>
            <a:spLocks noGrp="1"/>
          </p:cNvSpPr>
          <p:nvPr>
            <p:ph type="sldNum" sz="quarter" idx="12"/>
          </p:nvPr>
        </p:nvSpPr>
        <p:spPr/>
        <p:txBody>
          <a:bodyPr/>
          <a:lstStyle/>
          <a:p>
            <a:fld id="{0C42931F-92AB-5C46-A8B9-62670044824B}" type="slidenum">
              <a:rPr lang="en-US" altLang="ja-JP" smtClean="0"/>
              <a:t>19</a:t>
            </a:fld>
            <a:endParaRPr kumimoji="1" lang="ja-JP" altLang="en-US"/>
          </a:p>
        </p:txBody>
      </p:sp>
      <p:sp>
        <p:nvSpPr>
          <p:cNvPr id="7" name="テキスト ボックス 6">
            <a:extLst>
              <a:ext uri="{FF2B5EF4-FFF2-40B4-BE49-F238E27FC236}">
                <a16:creationId xmlns:a16="http://schemas.microsoft.com/office/drawing/2014/main" id="{11A2ED17-0691-E210-A55D-22B8D9A53388}"/>
              </a:ext>
            </a:extLst>
          </p:cNvPr>
          <p:cNvSpPr txBox="1"/>
          <p:nvPr/>
        </p:nvSpPr>
        <p:spPr>
          <a:xfrm>
            <a:off x="7248849" y="0"/>
            <a:ext cx="1838965" cy="246221"/>
          </a:xfrm>
          <a:prstGeom prst="rect">
            <a:avLst/>
          </a:prstGeom>
          <a:noFill/>
        </p:spPr>
        <p:txBody>
          <a:bodyPr wrap="none" rtlCol="0">
            <a:spAutoFit/>
          </a:bodyPr>
          <a:lstStyle/>
          <a:p>
            <a:r>
              <a:rPr lang="en-US" altLang="ja-JP" sz="1000" dirty="0">
                <a:sym typeface="Wingdings"/>
              </a:rPr>
              <a:t>KEKATF251127ENakamura.pptx</a:t>
            </a:r>
            <a:endParaRPr kumimoji="1" lang="ja-JP" altLang="en-US" sz="1000" dirty="0"/>
          </a:p>
        </p:txBody>
      </p:sp>
      <p:pic>
        <p:nvPicPr>
          <p:cNvPr id="2" name="図 1">
            <a:extLst>
              <a:ext uri="{FF2B5EF4-FFF2-40B4-BE49-F238E27FC236}">
                <a16:creationId xmlns:a16="http://schemas.microsoft.com/office/drawing/2014/main" id="{6B743F7A-AF20-C08F-F886-4C5A9E603014}"/>
              </a:ext>
            </a:extLst>
          </p:cNvPr>
          <p:cNvPicPr>
            <a:picLocks noChangeAspect="1"/>
          </p:cNvPicPr>
          <p:nvPr/>
        </p:nvPicPr>
        <p:blipFill>
          <a:blip r:embed="rId2"/>
          <a:stretch>
            <a:fillRect/>
          </a:stretch>
        </p:blipFill>
        <p:spPr>
          <a:xfrm>
            <a:off x="903817" y="1054806"/>
            <a:ext cx="2245783" cy="2009385"/>
          </a:xfrm>
          <a:prstGeom prst="rect">
            <a:avLst/>
          </a:prstGeom>
        </p:spPr>
      </p:pic>
    </p:spTree>
    <p:extLst>
      <p:ext uri="{BB962C8B-B14F-4D97-AF65-F5344CB8AC3E}">
        <p14:creationId xmlns:p14="http://schemas.microsoft.com/office/powerpoint/2010/main" val="371137208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スライド番号プレースホルダー 4"/>
          <p:cNvSpPr>
            <a:spLocks noGrp="1"/>
          </p:cNvSpPr>
          <p:nvPr>
            <p:ph type="sldNum" sz="quarter" idx="12"/>
          </p:nvPr>
        </p:nvSpPr>
        <p:spPr/>
        <p:txBody>
          <a:bodyPr/>
          <a:lstStyle/>
          <a:p>
            <a:fld id="{0C42931F-92AB-5C46-A8B9-62670044824B}" type="slidenum">
              <a:rPr lang="en-US" altLang="ja-JP" sz="1400" smtClean="0">
                <a:latin typeface="Times New Roman" panose="02020603050405020304" pitchFamily="18" charset="0"/>
                <a:cs typeface="Times New Roman" panose="02020603050405020304" pitchFamily="18" charset="0"/>
              </a:rPr>
              <a:t>2</a:t>
            </a:fld>
            <a:endParaRPr kumimoji="1" lang="ja-JP" altLang="en-US" sz="1400">
              <a:latin typeface="Times New Roman" panose="02020603050405020304" pitchFamily="18" charset="0"/>
              <a:cs typeface="Times New Roman" panose="02020603050405020304" pitchFamily="18" charset="0"/>
            </a:endParaRPr>
          </a:p>
        </p:txBody>
      </p:sp>
      <p:pic>
        <p:nvPicPr>
          <p:cNvPr id="7" name="図 6" descr="Fig01EN1.tif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0017"/>
            <a:ext cx="8549250" cy="6868017"/>
          </a:xfrm>
          <a:prstGeom prst="rect">
            <a:avLst/>
          </a:prstGeom>
        </p:spPr>
      </p:pic>
      <p:sp>
        <p:nvSpPr>
          <p:cNvPr id="8" name="テキスト ボックス 7"/>
          <p:cNvSpPr txBox="1"/>
          <p:nvPr/>
        </p:nvSpPr>
        <p:spPr>
          <a:xfrm flipH="1">
            <a:off x="4708402" y="6158082"/>
            <a:ext cx="1814079" cy="523220"/>
          </a:xfrm>
          <a:prstGeom prst="rect">
            <a:avLst/>
          </a:prstGeom>
          <a:noFill/>
        </p:spPr>
        <p:txBody>
          <a:bodyPr wrap="square" rtlCol="0">
            <a:spAutoFit/>
          </a:bodyPr>
          <a:lstStyle/>
          <a:p>
            <a:r>
              <a:rPr lang="en-US" altLang="ja-JP" sz="1400" dirty="0" err="1">
                <a:latin typeface="Times New Roman" panose="02020603050405020304" pitchFamily="18" charset="0"/>
                <a:cs typeface="Times New Roman" panose="02020603050405020304" pitchFamily="18" charset="0"/>
              </a:rPr>
              <a:t>NIM</a:t>
            </a:r>
            <a:r>
              <a:rPr lang="en-US" altLang="ja-JP" sz="1400" dirty="0">
                <a:latin typeface="Times New Roman" panose="02020603050405020304" pitchFamily="18" charset="0"/>
                <a:cs typeface="Times New Roman" panose="02020603050405020304" pitchFamily="18" charset="0"/>
              </a:rPr>
              <a:t>-A 624 (2010) 554–559 </a:t>
            </a:r>
          </a:p>
        </p:txBody>
      </p:sp>
      <p:sp>
        <p:nvSpPr>
          <p:cNvPr id="9" name="テキスト ボックス 8"/>
          <p:cNvSpPr txBox="1"/>
          <p:nvPr/>
        </p:nvSpPr>
        <p:spPr>
          <a:xfrm>
            <a:off x="254000" y="30778"/>
            <a:ext cx="5759012" cy="369332"/>
          </a:xfrm>
          <a:prstGeom prst="rect">
            <a:avLst/>
          </a:prstGeom>
          <a:solidFill>
            <a:schemeClr val="bg1"/>
          </a:solidFill>
          <a:ln>
            <a:solidFill>
              <a:srgbClr val="4F81BD"/>
            </a:solidFill>
          </a:ln>
        </p:spPr>
        <p:txBody>
          <a:bodyPr wrap="none" rtlCol="0">
            <a:spAutoFit/>
          </a:bodyPr>
          <a:lstStyle/>
          <a:p>
            <a:r>
              <a:rPr kumimoji="1" lang="en-US" altLang="ja-JP" dirty="0">
                <a:latin typeface="Times New Roman" panose="02020603050405020304" pitchFamily="18" charset="0"/>
                <a:cs typeface="Times New Roman" panose="02020603050405020304" pitchFamily="18" charset="0"/>
              </a:rPr>
              <a:t>Various kicker magnets for high-energy particle accelerators</a:t>
            </a:r>
            <a:endParaRPr kumimoji="1" lang="ja-JP" altLang="en-US" dirty="0">
              <a:latin typeface="Times New Roman" panose="02020603050405020304" pitchFamily="18" charset="0"/>
              <a:cs typeface="Times New Roman" panose="02020603050405020304" pitchFamily="18" charset="0"/>
            </a:endParaRPr>
          </a:p>
        </p:txBody>
      </p:sp>
      <p:sp>
        <p:nvSpPr>
          <p:cNvPr id="10" name="テキスト ボックス 9"/>
          <p:cNvSpPr txBox="1"/>
          <p:nvPr/>
        </p:nvSpPr>
        <p:spPr>
          <a:xfrm>
            <a:off x="7119870" y="1473198"/>
            <a:ext cx="1127232" cy="307777"/>
          </a:xfrm>
          <a:prstGeom prst="rect">
            <a:avLst/>
          </a:prstGeom>
          <a:noFill/>
          <a:ln>
            <a:solidFill>
              <a:srgbClr val="4F81BD"/>
            </a:solidFill>
          </a:ln>
        </p:spPr>
        <p:txBody>
          <a:bodyPr wrap="none" rtlCol="0">
            <a:spAutoFit/>
          </a:bodyPr>
          <a:lstStyle/>
          <a:p>
            <a:r>
              <a:rPr kumimoji="1" lang="en-US" altLang="ja-JP" sz="1400" dirty="0">
                <a:latin typeface="Times New Roman" panose="02020603050405020304" pitchFamily="18" charset="0"/>
                <a:cs typeface="Times New Roman" panose="02020603050405020304" pitchFamily="18" charset="0"/>
              </a:rPr>
              <a:t>Static Kicker</a:t>
            </a:r>
            <a:endParaRPr kumimoji="1" lang="ja-JP" altLang="en-US" sz="1400" dirty="0">
              <a:latin typeface="Times New Roman" panose="02020603050405020304" pitchFamily="18" charset="0"/>
              <a:cs typeface="Times New Roman" panose="02020603050405020304" pitchFamily="18" charset="0"/>
            </a:endParaRPr>
          </a:p>
        </p:txBody>
      </p:sp>
      <p:sp>
        <p:nvSpPr>
          <p:cNvPr id="11" name="テキスト ボックス 10"/>
          <p:cNvSpPr txBox="1"/>
          <p:nvPr/>
        </p:nvSpPr>
        <p:spPr>
          <a:xfrm>
            <a:off x="5826579" y="3669161"/>
            <a:ext cx="3321022" cy="1169551"/>
          </a:xfrm>
          <a:prstGeom prst="rect">
            <a:avLst/>
          </a:prstGeom>
          <a:noFill/>
        </p:spPr>
        <p:txBody>
          <a:bodyPr wrap="square" rtlCol="0">
            <a:spAutoFit/>
          </a:bodyPr>
          <a:lstStyle/>
          <a:p>
            <a:r>
              <a:rPr lang="en-US" altLang="ja-JP" sz="1400" dirty="0">
                <a:latin typeface="Times New Roman" panose="02020603050405020304" pitchFamily="18" charset="0"/>
                <a:cs typeface="Times New Roman" panose="02020603050405020304" pitchFamily="18" charset="0"/>
              </a:rPr>
              <a:t>Matched: ATF, </a:t>
            </a:r>
            <a:r>
              <a:rPr lang="en-US" altLang="ja-JP" sz="1400" dirty="0" err="1">
                <a:latin typeface="Times New Roman" panose="02020603050405020304" pitchFamily="18" charset="0"/>
                <a:cs typeface="Times New Roman" panose="02020603050405020304" pitchFamily="18" charset="0"/>
              </a:rPr>
              <a:t>KEK</a:t>
            </a:r>
            <a:r>
              <a:rPr lang="en-US" altLang="ja-JP" sz="1400" dirty="0">
                <a:latin typeface="Times New Roman" panose="02020603050405020304" pitchFamily="18" charset="0"/>
                <a:cs typeface="Times New Roman" panose="02020603050405020304" pitchFamily="18" charset="0"/>
              </a:rPr>
              <a:t>-PS </a:t>
            </a:r>
            <a:r>
              <a:rPr lang="en-US" altLang="ja-JP" sz="1400" dirty="0" err="1">
                <a:latin typeface="Times New Roman" panose="02020603050405020304" pitchFamily="18" charset="0"/>
                <a:cs typeface="Times New Roman" panose="02020603050405020304" pitchFamily="18" charset="0"/>
              </a:rPr>
              <a:t>BK</a:t>
            </a:r>
            <a:r>
              <a:rPr lang="en-US" altLang="ja-JP" sz="1400" dirty="0">
                <a:latin typeface="Times New Roman" panose="02020603050405020304" pitchFamily="18" charset="0"/>
                <a:cs typeface="Times New Roman" panose="02020603050405020304" pitchFamily="18" charset="0"/>
              </a:rPr>
              <a:t>, </a:t>
            </a:r>
            <a:r>
              <a:rPr lang="en-US" altLang="ja-JP" sz="1400" dirty="0" err="1">
                <a:latin typeface="Times New Roman" panose="02020603050405020304" pitchFamily="18" charset="0"/>
                <a:cs typeface="Times New Roman" panose="02020603050405020304" pitchFamily="18" charset="0"/>
              </a:rPr>
              <a:t>MR</a:t>
            </a:r>
            <a:r>
              <a:rPr lang="en-US" altLang="ja-JP" sz="1400" dirty="0">
                <a:latin typeface="Times New Roman" panose="02020603050405020304" pitchFamily="18" charset="0"/>
                <a:cs typeface="Times New Roman" panose="02020603050405020304" pitchFamily="18" charset="0"/>
              </a:rPr>
              <a:t> </a:t>
            </a:r>
            <a:r>
              <a:rPr lang="en-US" altLang="ja-JP" sz="1400" dirty="0" err="1">
                <a:latin typeface="Times New Roman" panose="02020603050405020304" pitchFamily="18" charset="0"/>
                <a:cs typeface="Times New Roman" panose="02020603050405020304" pitchFamily="18" charset="0"/>
              </a:rPr>
              <a:t>IJK</a:t>
            </a:r>
            <a:r>
              <a:rPr lang="en-US" altLang="ja-JP" sz="1400" dirty="0">
                <a:latin typeface="Times New Roman" panose="02020603050405020304" pitchFamily="18" charset="0"/>
                <a:cs typeface="Times New Roman" panose="02020603050405020304" pitchFamily="18" charset="0"/>
              </a:rPr>
              <a:t>, </a:t>
            </a:r>
            <a:r>
              <a:rPr lang="en-US" altLang="ja-JP" sz="1400" dirty="0" err="1">
                <a:latin typeface="Times New Roman" panose="02020603050405020304" pitchFamily="18" charset="0"/>
                <a:cs typeface="Times New Roman" panose="02020603050405020304" pitchFamily="18" charset="0"/>
              </a:rPr>
              <a:t>JPARC</a:t>
            </a:r>
            <a:r>
              <a:rPr lang="en-US" altLang="ja-JP" sz="1400" dirty="0">
                <a:latin typeface="Times New Roman" panose="02020603050405020304" pitchFamily="18" charset="0"/>
                <a:cs typeface="Times New Roman" panose="02020603050405020304" pitchFamily="18" charset="0"/>
              </a:rPr>
              <a:t> </a:t>
            </a:r>
            <a:r>
              <a:rPr lang="en-US" altLang="ja-JP" sz="1400" dirty="0" err="1">
                <a:latin typeface="Times New Roman" panose="02020603050405020304" pitchFamily="18" charset="0"/>
                <a:cs typeface="Times New Roman" panose="02020603050405020304" pitchFamily="18" charset="0"/>
              </a:rPr>
              <a:t>MR</a:t>
            </a:r>
            <a:r>
              <a:rPr lang="en-US" altLang="ja-JP" sz="1400" dirty="0">
                <a:latin typeface="Times New Roman" panose="02020603050405020304" pitchFamily="18" charset="0"/>
                <a:cs typeface="Times New Roman" panose="02020603050405020304" pitchFamily="18" charset="0"/>
              </a:rPr>
              <a:t> </a:t>
            </a:r>
            <a:r>
              <a:rPr lang="en-US" altLang="ja-JP" sz="1400" dirty="0" err="1">
                <a:latin typeface="Times New Roman" panose="02020603050405020304" pitchFamily="18" charset="0"/>
                <a:cs typeface="Times New Roman" panose="02020603050405020304" pitchFamily="18" charset="0"/>
              </a:rPr>
              <a:t>IJK</a:t>
            </a:r>
            <a:r>
              <a:rPr lang="en-US" altLang="ja-JP" sz="1400" dirty="0">
                <a:latin typeface="Times New Roman" panose="02020603050405020304" pitchFamily="18" charset="0"/>
                <a:cs typeface="Times New Roman" panose="02020603050405020304" pitchFamily="18" charset="0"/>
              </a:rPr>
              <a:t>, </a:t>
            </a:r>
            <a:r>
              <a:rPr lang="en-US" altLang="ja-JP" sz="1400" dirty="0" err="1">
                <a:latin typeface="Times New Roman" panose="02020603050405020304" pitchFamily="18" charset="0"/>
                <a:cs typeface="Times New Roman" panose="02020603050405020304" pitchFamily="18" charset="0"/>
              </a:rPr>
              <a:t>KEK</a:t>
            </a:r>
            <a:r>
              <a:rPr lang="en-US" altLang="ja-JP" sz="1400" dirty="0">
                <a:latin typeface="Times New Roman" panose="02020603050405020304" pitchFamily="18" charset="0"/>
                <a:cs typeface="Times New Roman" panose="02020603050405020304" pitchFamily="18" charset="0"/>
              </a:rPr>
              <a:t>-PF </a:t>
            </a:r>
            <a:r>
              <a:rPr lang="en-US" altLang="ja-JP" sz="1400" dirty="0" err="1">
                <a:latin typeface="Times New Roman" panose="02020603050405020304" pitchFamily="18" charset="0"/>
                <a:cs typeface="Times New Roman" panose="02020603050405020304" pitchFamily="18" charset="0"/>
              </a:rPr>
              <a:t>IJK</a:t>
            </a:r>
            <a:r>
              <a:rPr lang="en-US" altLang="ja-JP" sz="1400" dirty="0">
                <a:latin typeface="Times New Roman" panose="02020603050405020304" pitchFamily="18" charset="0"/>
                <a:cs typeface="Times New Roman" panose="02020603050405020304" pitchFamily="18" charset="0"/>
              </a:rPr>
              <a:t>, Strip-line</a:t>
            </a:r>
          </a:p>
          <a:p>
            <a:endParaRPr kumimoji="1" lang="en-US" altLang="ja-JP" sz="1400" dirty="0">
              <a:latin typeface="Times New Roman" panose="02020603050405020304" pitchFamily="18" charset="0"/>
              <a:cs typeface="Times New Roman" panose="02020603050405020304" pitchFamily="18" charset="0"/>
            </a:endParaRPr>
          </a:p>
          <a:p>
            <a:r>
              <a:rPr lang="en-US" altLang="ja-JP" sz="1400" dirty="0">
                <a:latin typeface="Times New Roman" panose="02020603050405020304" pitchFamily="18" charset="0"/>
                <a:cs typeface="Times New Roman" panose="02020603050405020304" pitchFamily="18" charset="0"/>
              </a:rPr>
              <a:t>Reflection: </a:t>
            </a:r>
            <a:r>
              <a:rPr lang="en-US" altLang="ja-JP" sz="1400" dirty="0" err="1">
                <a:latin typeface="Times New Roman" panose="02020603050405020304" pitchFamily="18" charset="0"/>
                <a:cs typeface="Times New Roman" panose="02020603050405020304" pitchFamily="18" charset="0"/>
              </a:rPr>
              <a:t>KEK</a:t>
            </a:r>
            <a:r>
              <a:rPr lang="en-US" altLang="ja-JP" sz="1400" dirty="0">
                <a:latin typeface="Times New Roman" panose="02020603050405020304" pitchFamily="18" charset="0"/>
                <a:cs typeface="Times New Roman" panose="02020603050405020304" pitchFamily="18" charset="0"/>
              </a:rPr>
              <a:t>-PS </a:t>
            </a:r>
            <a:r>
              <a:rPr lang="en-US" altLang="ja-JP" sz="1400" dirty="0" err="1">
                <a:latin typeface="Times New Roman" panose="02020603050405020304" pitchFamily="18" charset="0"/>
                <a:cs typeface="Times New Roman" panose="02020603050405020304" pitchFamily="18" charset="0"/>
              </a:rPr>
              <a:t>MR</a:t>
            </a:r>
            <a:r>
              <a:rPr lang="en-US" altLang="ja-JP" sz="1400" dirty="0">
                <a:latin typeface="Times New Roman" panose="02020603050405020304" pitchFamily="18" charset="0"/>
                <a:cs typeface="Times New Roman" panose="02020603050405020304" pitchFamily="18" charset="0"/>
              </a:rPr>
              <a:t> </a:t>
            </a:r>
            <a:r>
              <a:rPr lang="en-US" altLang="ja-JP" sz="1400" dirty="0" err="1">
                <a:latin typeface="Times New Roman" panose="02020603050405020304" pitchFamily="18" charset="0"/>
                <a:cs typeface="Times New Roman" panose="02020603050405020304" pitchFamily="18" charset="0"/>
              </a:rPr>
              <a:t>FXK</a:t>
            </a:r>
            <a:r>
              <a:rPr lang="en-US" altLang="ja-JP" sz="1400" dirty="0">
                <a:latin typeface="Times New Roman" panose="02020603050405020304" pitchFamily="18" charset="0"/>
                <a:cs typeface="Times New Roman" panose="02020603050405020304" pitchFamily="18" charset="0"/>
              </a:rPr>
              <a:t>, J-</a:t>
            </a:r>
            <a:r>
              <a:rPr lang="en-US" altLang="ja-JP" sz="1400" dirty="0" err="1">
                <a:latin typeface="Times New Roman" panose="02020603050405020304" pitchFamily="18" charset="0"/>
                <a:cs typeface="Times New Roman" panose="02020603050405020304" pitchFamily="18" charset="0"/>
              </a:rPr>
              <a:t>PARC</a:t>
            </a:r>
            <a:r>
              <a:rPr lang="en-US" altLang="ja-JP" sz="1400" dirty="0">
                <a:latin typeface="Times New Roman" panose="02020603050405020304" pitchFamily="18" charset="0"/>
                <a:cs typeface="Times New Roman" panose="02020603050405020304" pitchFamily="18" charset="0"/>
              </a:rPr>
              <a:t> </a:t>
            </a:r>
            <a:r>
              <a:rPr lang="en-US" altLang="ja-JP" sz="1400" dirty="0" err="1">
                <a:latin typeface="Times New Roman" panose="02020603050405020304" pitchFamily="18" charset="0"/>
                <a:cs typeface="Times New Roman" panose="02020603050405020304" pitchFamily="18" charset="0"/>
              </a:rPr>
              <a:t>RCS</a:t>
            </a:r>
            <a:r>
              <a:rPr lang="en-US" altLang="ja-JP" sz="1400" dirty="0">
                <a:latin typeface="Times New Roman" panose="02020603050405020304" pitchFamily="18" charset="0"/>
                <a:cs typeface="Times New Roman" panose="02020603050405020304" pitchFamily="18" charset="0"/>
              </a:rPr>
              <a:t>, </a:t>
            </a:r>
            <a:r>
              <a:rPr lang="en-US" altLang="ja-JP" sz="1400" dirty="0" err="1">
                <a:latin typeface="Times New Roman" panose="02020603050405020304" pitchFamily="18" charset="0"/>
                <a:cs typeface="Times New Roman" panose="02020603050405020304" pitchFamily="18" charset="0"/>
              </a:rPr>
              <a:t>MR</a:t>
            </a:r>
            <a:r>
              <a:rPr lang="en-US" altLang="ja-JP" sz="1400" dirty="0">
                <a:latin typeface="Times New Roman" panose="02020603050405020304" pitchFamily="18" charset="0"/>
                <a:cs typeface="Times New Roman" panose="02020603050405020304" pitchFamily="18" charset="0"/>
              </a:rPr>
              <a:t> </a:t>
            </a:r>
            <a:r>
              <a:rPr lang="en-US" altLang="ja-JP" sz="1400" dirty="0" err="1">
                <a:latin typeface="Times New Roman" panose="02020603050405020304" pitchFamily="18" charset="0"/>
                <a:cs typeface="Times New Roman" panose="02020603050405020304" pitchFamily="18" charset="0"/>
              </a:rPr>
              <a:t>IJK</a:t>
            </a:r>
            <a:endParaRPr kumimoji="1" lang="ja-JP" altLang="en-US" sz="1400" dirty="0">
              <a:latin typeface="Times New Roman" panose="02020603050405020304" pitchFamily="18" charset="0"/>
              <a:cs typeface="Times New Roman" panose="02020603050405020304" pitchFamily="18" charset="0"/>
            </a:endParaRPr>
          </a:p>
        </p:txBody>
      </p:sp>
      <p:sp>
        <p:nvSpPr>
          <p:cNvPr id="12" name="テキスト ボックス 11"/>
          <p:cNvSpPr txBox="1"/>
          <p:nvPr/>
        </p:nvSpPr>
        <p:spPr>
          <a:xfrm>
            <a:off x="6017116" y="2658534"/>
            <a:ext cx="1854995" cy="307777"/>
          </a:xfrm>
          <a:prstGeom prst="rect">
            <a:avLst/>
          </a:prstGeom>
          <a:noFill/>
        </p:spPr>
        <p:txBody>
          <a:bodyPr wrap="none" rtlCol="0">
            <a:spAutoFit/>
          </a:bodyPr>
          <a:lstStyle/>
          <a:p>
            <a:r>
              <a:rPr kumimoji="1" lang="en-US" altLang="ja-JP" sz="1400" dirty="0" err="1">
                <a:latin typeface="Times New Roman" panose="02020603050405020304" pitchFamily="18" charset="0"/>
                <a:cs typeface="Times New Roman" panose="02020603050405020304" pitchFamily="18" charset="0"/>
              </a:rPr>
              <a:t>KEKB</a:t>
            </a:r>
            <a:r>
              <a:rPr kumimoji="1" lang="en-US" altLang="ja-JP" sz="1400" dirty="0">
                <a:latin typeface="Times New Roman" panose="02020603050405020304" pitchFamily="18" charset="0"/>
                <a:cs typeface="Times New Roman" panose="02020603050405020304" pitchFamily="18" charset="0"/>
              </a:rPr>
              <a:t> Injection by SK</a:t>
            </a:r>
            <a:endParaRPr kumimoji="1" lang="ja-JP" altLang="en-US" sz="1400" dirty="0">
              <a:latin typeface="Times New Roman" panose="02020603050405020304" pitchFamily="18" charset="0"/>
              <a:cs typeface="Times New Roman" panose="02020603050405020304" pitchFamily="18" charset="0"/>
            </a:endParaRPr>
          </a:p>
        </p:txBody>
      </p:sp>
      <p:sp>
        <p:nvSpPr>
          <p:cNvPr id="13" name="テキスト ボックス 12"/>
          <p:cNvSpPr txBox="1"/>
          <p:nvPr/>
        </p:nvSpPr>
        <p:spPr>
          <a:xfrm>
            <a:off x="897468" y="540432"/>
            <a:ext cx="3321022" cy="523220"/>
          </a:xfrm>
          <a:prstGeom prst="rect">
            <a:avLst/>
          </a:prstGeom>
          <a:noFill/>
        </p:spPr>
        <p:txBody>
          <a:bodyPr wrap="square" rtlCol="0">
            <a:spAutoFit/>
          </a:bodyPr>
          <a:lstStyle/>
          <a:p>
            <a:r>
              <a:rPr lang="en-US" altLang="ja-JP" sz="1400" dirty="0">
                <a:latin typeface="Times New Roman" panose="02020603050405020304" pitchFamily="18" charset="0"/>
                <a:cs typeface="Times New Roman" panose="02020603050405020304" pitchFamily="18" charset="0"/>
              </a:rPr>
              <a:t>Cyclotron</a:t>
            </a:r>
          </a:p>
          <a:p>
            <a:r>
              <a:rPr lang="en-US" altLang="ja-JP" sz="1400" dirty="0">
                <a:latin typeface="Times New Roman" panose="02020603050405020304" pitchFamily="18" charset="0"/>
                <a:cs typeface="Times New Roman" panose="02020603050405020304" pitchFamily="18" charset="0"/>
              </a:rPr>
              <a:t>DA </a:t>
            </a:r>
            <a:r>
              <a:rPr lang="en-US" altLang="ja-JP" sz="1400" dirty="0" err="1">
                <a:latin typeface="Times New Roman" panose="02020603050405020304" pitchFamily="18" charset="0"/>
                <a:cs typeface="Times New Roman" panose="02020603050405020304" pitchFamily="18" charset="0"/>
              </a:rPr>
              <a:t>IJK</a:t>
            </a:r>
            <a:endParaRPr kumimoji="1" lang="ja-JP" altLang="en-US" sz="1400" dirty="0">
              <a:latin typeface="Times New Roman" panose="02020603050405020304" pitchFamily="18" charset="0"/>
              <a:cs typeface="Times New Roman" panose="02020603050405020304" pitchFamily="18" charset="0"/>
            </a:endParaRPr>
          </a:p>
        </p:txBody>
      </p:sp>
      <p:sp>
        <p:nvSpPr>
          <p:cNvPr id="14" name="テキスト ボックス 13"/>
          <p:cNvSpPr txBox="1"/>
          <p:nvPr/>
        </p:nvSpPr>
        <p:spPr>
          <a:xfrm>
            <a:off x="-35945" y="3414129"/>
            <a:ext cx="3321022" cy="307777"/>
          </a:xfrm>
          <a:prstGeom prst="rect">
            <a:avLst/>
          </a:prstGeom>
          <a:noFill/>
        </p:spPr>
        <p:txBody>
          <a:bodyPr wrap="square" rtlCol="0">
            <a:spAutoFit/>
          </a:bodyPr>
          <a:lstStyle/>
          <a:p>
            <a:r>
              <a:rPr lang="en-US" altLang="ja-JP" sz="1400" dirty="0" err="1">
                <a:latin typeface="Times New Roman" panose="02020603050405020304" pitchFamily="18" charset="0"/>
                <a:cs typeface="Times New Roman" panose="02020603050405020304" pitchFamily="18" charset="0"/>
              </a:rPr>
              <a:t>KEKB</a:t>
            </a:r>
            <a:r>
              <a:rPr lang="en-US" altLang="ja-JP" sz="1400" dirty="0">
                <a:latin typeface="Times New Roman" panose="02020603050405020304" pitchFamily="18" charset="0"/>
                <a:cs typeface="Times New Roman" panose="02020603050405020304" pitchFamily="18" charset="0"/>
              </a:rPr>
              <a:t> DK, J-</a:t>
            </a:r>
            <a:r>
              <a:rPr lang="en-US" altLang="ja-JP" sz="1400" dirty="0" err="1">
                <a:latin typeface="Times New Roman" panose="02020603050405020304" pitchFamily="18" charset="0"/>
                <a:cs typeface="Times New Roman" panose="02020603050405020304" pitchFamily="18" charset="0"/>
              </a:rPr>
              <a:t>PARC</a:t>
            </a:r>
            <a:r>
              <a:rPr lang="en-US" altLang="ja-JP" sz="1400" dirty="0">
                <a:latin typeface="Times New Roman" panose="02020603050405020304" pitchFamily="18" charset="0"/>
                <a:cs typeface="Times New Roman" panose="02020603050405020304" pitchFamily="18" charset="0"/>
              </a:rPr>
              <a:t> </a:t>
            </a:r>
            <a:r>
              <a:rPr lang="en-US" altLang="ja-JP" sz="1400" dirty="0" err="1">
                <a:latin typeface="Times New Roman" panose="02020603050405020304" pitchFamily="18" charset="0"/>
                <a:cs typeface="Times New Roman" panose="02020603050405020304" pitchFamily="18" charset="0"/>
              </a:rPr>
              <a:t>MR</a:t>
            </a:r>
            <a:r>
              <a:rPr lang="en-US" altLang="ja-JP" sz="1400" dirty="0">
                <a:latin typeface="Times New Roman" panose="02020603050405020304" pitchFamily="18" charset="0"/>
                <a:cs typeface="Times New Roman" panose="02020603050405020304" pitchFamily="18" charset="0"/>
              </a:rPr>
              <a:t> DK</a:t>
            </a:r>
            <a:endParaRPr kumimoji="1" lang="ja-JP" altLang="en-US" sz="1400" dirty="0">
              <a:latin typeface="Times New Roman" panose="02020603050405020304" pitchFamily="18" charset="0"/>
              <a:cs typeface="Times New Roman" panose="02020603050405020304" pitchFamily="18" charset="0"/>
            </a:endParaRPr>
          </a:p>
        </p:txBody>
      </p:sp>
      <p:sp>
        <p:nvSpPr>
          <p:cNvPr id="16" name="テキスト ボックス 15"/>
          <p:cNvSpPr txBox="1"/>
          <p:nvPr/>
        </p:nvSpPr>
        <p:spPr>
          <a:xfrm>
            <a:off x="190500" y="1556432"/>
            <a:ext cx="3321022" cy="307777"/>
          </a:xfrm>
          <a:prstGeom prst="rect">
            <a:avLst/>
          </a:prstGeom>
          <a:noFill/>
        </p:spPr>
        <p:txBody>
          <a:bodyPr wrap="square" rtlCol="0">
            <a:spAutoFit/>
          </a:bodyPr>
          <a:lstStyle/>
          <a:p>
            <a:r>
              <a:rPr lang="en-US" altLang="ja-JP" sz="1400" dirty="0" err="1">
                <a:latin typeface="Times New Roman" panose="02020603050405020304" pitchFamily="18" charset="0"/>
                <a:cs typeface="Times New Roman" panose="02020603050405020304" pitchFamily="18" charset="0"/>
              </a:rPr>
              <a:t>ES</a:t>
            </a:r>
            <a:r>
              <a:rPr lang="en-US" altLang="ja-JP" sz="1400" dirty="0">
                <a:latin typeface="Times New Roman" panose="02020603050405020304" pitchFamily="18" charset="0"/>
                <a:cs typeface="Times New Roman" panose="02020603050405020304" pitchFamily="18" charset="0"/>
              </a:rPr>
              <a:t>-ring</a:t>
            </a:r>
            <a:endParaRPr kumimoji="1" lang="ja-JP" altLang="en-US" sz="1400" dirty="0">
              <a:latin typeface="Times New Roman" panose="02020603050405020304" pitchFamily="18" charset="0"/>
              <a:cs typeface="Times New Roman" panose="02020603050405020304" pitchFamily="18" charset="0"/>
            </a:endParaRPr>
          </a:p>
        </p:txBody>
      </p:sp>
      <p:sp>
        <p:nvSpPr>
          <p:cNvPr id="2" name="正方形/長方形 1"/>
          <p:cNvSpPr/>
          <p:nvPr/>
        </p:nvSpPr>
        <p:spPr>
          <a:xfrm>
            <a:off x="2628900" y="4699000"/>
            <a:ext cx="1409700" cy="561789"/>
          </a:xfrm>
          <a:prstGeom prst="rect">
            <a:avLst/>
          </a:prstGeom>
          <a:no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sz="1400">
              <a:latin typeface="Times New Roman" panose="02020603050405020304" pitchFamily="18" charset="0"/>
              <a:cs typeface="Times New Roman" panose="02020603050405020304" pitchFamily="18" charset="0"/>
            </a:endParaRPr>
          </a:p>
        </p:txBody>
      </p:sp>
      <p:sp>
        <p:nvSpPr>
          <p:cNvPr id="3" name="テキスト ボックス 2"/>
          <p:cNvSpPr txBox="1"/>
          <p:nvPr/>
        </p:nvSpPr>
        <p:spPr>
          <a:xfrm>
            <a:off x="2630380" y="4699000"/>
            <a:ext cx="1441420" cy="307777"/>
          </a:xfrm>
          <a:prstGeom prst="rect">
            <a:avLst/>
          </a:prstGeom>
          <a:noFill/>
        </p:spPr>
        <p:txBody>
          <a:bodyPr wrap="none" rtlCol="0">
            <a:spAutoFit/>
          </a:bodyPr>
          <a:lstStyle/>
          <a:p>
            <a:r>
              <a:rPr kumimoji="1" lang="en-US" altLang="ja-JP" sz="1400" dirty="0">
                <a:latin typeface="Times New Roman" panose="02020603050405020304" pitchFamily="18" charset="0"/>
                <a:cs typeface="Times New Roman" panose="02020603050405020304" pitchFamily="18" charset="0"/>
              </a:rPr>
              <a:t>No-Yoke Magnet</a:t>
            </a:r>
            <a:endParaRPr kumimoji="1" lang="ja-JP" altLang="en-US" sz="1400" dirty="0">
              <a:latin typeface="Times New Roman" panose="02020603050405020304" pitchFamily="18" charset="0"/>
              <a:cs typeface="Times New Roman" panose="02020603050405020304" pitchFamily="18" charset="0"/>
            </a:endParaRPr>
          </a:p>
        </p:txBody>
      </p:sp>
      <p:sp>
        <p:nvSpPr>
          <p:cNvPr id="17" name="テキスト ボックス 16"/>
          <p:cNvSpPr txBox="1"/>
          <p:nvPr/>
        </p:nvSpPr>
        <p:spPr>
          <a:xfrm>
            <a:off x="2630380" y="4983790"/>
            <a:ext cx="2300411" cy="523220"/>
          </a:xfrm>
          <a:prstGeom prst="rect">
            <a:avLst/>
          </a:prstGeom>
          <a:noFill/>
        </p:spPr>
        <p:txBody>
          <a:bodyPr wrap="square" rtlCol="0">
            <a:spAutoFit/>
          </a:bodyPr>
          <a:lstStyle/>
          <a:p>
            <a:r>
              <a:rPr lang="en-US" altLang="ja-JP" sz="1400" dirty="0">
                <a:latin typeface="Times New Roman" panose="02020603050405020304" pitchFamily="18" charset="0"/>
                <a:cs typeface="Times New Roman" panose="02020603050405020304" pitchFamily="18" charset="0"/>
              </a:rPr>
              <a:t>KUFFAG MR EXT</a:t>
            </a:r>
          </a:p>
          <a:p>
            <a:r>
              <a:rPr lang="en-US" altLang="ja-JP" sz="1400" dirty="0">
                <a:latin typeface="Times New Roman" panose="02020603050405020304" pitchFamily="18" charset="0"/>
                <a:cs typeface="Times New Roman" panose="02020603050405020304" pitchFamily="18" charset="0"/>
              </a:rPr>
              <a:t>(multi-turn coil)</a:t>
            </a:r>
            <a:endParaRPr kumimoji="1" lang="ja-JP" altLang="en-US" sz="1400" dirty="0">
              <a:latin typeface="Times New Roman" panose="02020603050405020304" pitchFamily="18" charset="0"/>
              <a:cs typeface="Times New Roman" panose="02020603050405020304" pitchFamily="18" charset="0"/>
            </a:endParaRPr>
          </a:p>
        </p:txBody>
      </p:sp>
      <p:sp>
        <p:nvSpPr>
          <p:cNvPr id="4" name="テキスト ボックス 3">
            <a:extLst>
              <a:ext uri="{FF2B5EF4-FFF2-40B4-BE49-F238E27FC236}">
                <a16:creationId xmlns:a16="http://schemas.microsoft.com/office/drawing/2014/main" id="{E52FF187-C141-8DF8-93BB-DD8DC60F04CA}"/>
              </a:ext>
            </a:extLst>
          </p:cNvPr>
          <p:cNvSpPr txBox="1"/>
          <p:nvPr/>
        </p:nvSpPr>
        <p:spPr>
          <a:xfrm>
            <a:off x="6805311" y="5634862"/>
            <a:ext cx="2133600" cy="523220"/>
          </a:xfrm>
          <a:prstGeom prst="rect">
            <a:avLst/>
          </a:prstGeom>
          <a:noFill/>
          <a:ln>
            <a:solidFill>
              <a:srgbClr val="4F81BD"/>
            </a:solidFill>
          </a:ln>
        </p:spPr>
        <p:txBody>
          <a:bodyPr wrap="square" rtlCol="0">
            <a:spAutoFit/>
          </a:bodyPr>
          <a:lstStyle/>
          <a:p>
            <a:r>
              <a:rPr kumimoji="1" lang="en-US" altLang="ja-JP" sz="1400" dirty="0">
                <a:latin typeface="Times New Roman" panose="02020603050405020304" pitchFamily="18" charset="0"/>
                <a:cs typeface="Times New Roman" panose="02020603050405020304" pitchFamily="18" charset="0"/>
              </a:rPr>
              <a:t>Super short pulse Kicker</a:t>
            </a:r>
          </a:p>
          <a:p>
            <a:r>
              <a:rPr kumimoji="1" lang="en-US" altLang="ja-JP" sz="1400" dirty="0">
                <a:latin typeface="Times New Roman" panose="02020603050405020304" pitchFamily="18" charset="0"/>
                <a:cs typeface="Times New Roman" panose="02020603050405020304" pitchFamily="18" charset="0"/>
              </a:rPr>
              <a:t>ns-Kicker for ILC</a:t>
            </a:r>
            <a:endParaRPr kumimoji="1" lang="ja-JP" altLang="en-US" sz="1400" dirty="0">
              <a:latin typeface="Times New Roman" panose="02020603050405020304" pitchFamily="18" charset="0"/>
              <a:cs typeface="Times New Roman" panose="02020603050405020304" pitchFamily="18" charset="0"/>
            </a:endParaRPr>
          </a:p>
        </p:txBody>
      </p:sp>
      <p:sp>
        <p:nvSpPr>
          <p:cNvPr id="6" name="テキスト ボックス 5">
            <a:extLst>
              <a:ext uri="{FF2B5EF4-FFF2-40B4-BE49-F238E27FC236}">
                <a16:creationId xmlns:a16="http://schemas.microsoft.com/office/drawing/2014/main" id="{C02472AE-DF28-2CB1-F426-06BFD427E1DB}"/>
              </a:ext>
            </a:extLst>
          </p:cNvPr>
          <p:cNvSpPr txBox="1"/>
          <p:nvPr/>
        </p:nvSpPr>
        <p:spPr>
          <a:xfrm>
            <a:off x="2208360" y="744240"/>
            <a:ext cx="2739729" cy="292388"/>
          </a:xfrm>
          <a:prstGeom prst="rect">
            <a:avLst/>
          </a:prstGeom>
          <a:solidFill>
            <a:schemeClr val="bg1"/>
          </a:solidFill>
        </p:spPr>
        <p:txBody>
          <a:bodyPr wrap="square" rtlCol="0">
            <a:spAutoFit/>
          </a:bodyPr>
          <a:lstStyle/>
          <a:p>
            <a:r>
              <a:rPr kumimoji="1" lang="en-US" altLang="ja-JP" sz="1300" dirty="0">
                <a:latin typeface="Times New Roman" panose="02020603050405020304" pitchFamily="18" charset="0"/>
                <a:cs typeface="Times New Roman" panose="02020603050405020304" pitchFamily="18" charset="0"/>
              </a:rPr>
              <a:t>For Injection / Extraction / Selection     </a:t>
            </a:r>
            <a:endParaRPr kumimoji="1" lang="ja-JP" altLang="en-US" sz="1300">
              <a:latin typeface="Times New Roman" panose="02020603050405020304" pitchFamily="18" charset="0"/>
              <a:cs typeface="Times New Roman" panose="02020603050405020304" pitchFamily="18" charset="0"/>
            </a:endParaRPr>
          </a:p>
        </p:txBody>
      </p:sp>
      <p:sp>
        <p:nvSpPr>
          <p:cNvPr id="18" name="テキスト ボックス 17">
            <a:extLst>
              <a:ext uri="{FF2B5EF4-FFF2-40B4-BE49-F238E27FC236}">
                <a16:creationId xmlns:a16="http://schemas.microsoft.com/office/drawing/2014/main" id="{B9CDF8AB-EFEB-4C64-50E2-1F4C10D88314}"/>
              </a:ext>
            </a:extLst>
          </p:cNvPr>
          <p:cNvSpPr txBox="1"/>
          <p:nvPr/>
        </p:nvSpPr>
        <p:spPr>
          <a:xfrm>
            <a:off x="7248849" y="0"/>
            <a:ext cx="1838965" cy="246221"/>
          </a:xfrm>
          <a:prstGeom prst="rect">
            <a:avLst/>
          </a:prstGeom>
          <a:noFill/>
        </p:spPr>
        <p:txBody>
          <a:bodyPr wrap="none" rtlCol="0">
            <a:spAutoFit/>
          </a:bodyPr>
          <a:lstStyle/>
          <a:p>
            <a:r>
              <a:rPr lang="en-US" altLang="ja-JP" sz="1000" dirty="0">
                <a:sym typeface="Wingdings"/>
              </a:rPr>
              <a:t>KEKATF251127ENakamura.pptx</a:t>
            </a:r>
            <a:endParaRPr kumimoji="1" lang="ja-JP" altLang="en-US" sz="1000" dirty="0"/>
          </a:p>
        </p:txBody>
      </p:sp>
    </p:spTree>
    <p:extLst>
      <p:ext uri="{BB962C8B-B14F-4D97-AF65-F5344CB8AC3E}">
        <p14:creationId xmlns:p14="http://schemas.microsoft.com/office/powerpoint/2010/main" val="328051510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0C42931F-92AB-5C46-A8B9-62670044824B}" type="slidenum">
              <a:rPr lang="en-US" altLang="ja-JP" smtClean="0"/>
              <a:t>20</a:t>
            </a:fld>
            <a:endParaRPr kumimoji="1" lang="ja-JP" altLang="en-US"/>
          </a:p>
        </p:txBody>
      </p:sp>
      <p:sp>
        <p:nvSpPr>
          <p:cNvPr id="6" name="テキスト ボックス 5"/>
          <p:cNvSpPr txBox="1"/>
          <p:nvPr/>
        </p:nvSpPr>
        <p:spPr>
          <a:xfrm>
            <a:off x="444500" y="259834"/>
            <a:ext cx="7721600" cy="369332"/>
          </a:xfrm>
          <a:prstGeom prst="rect">
            <a:avLst/>
          </a:prstGeom>
          <a:noFill/>
        </p:spPr>
        <p:txBody>
          <a:bodyPr wrap="square" rtlCol="0">
            <a:spAutoFit/>
          </a:bodyPr>
          <a:lstStyle/>
          <a:p>
            <a:r>
              <a:rPr lang="ja-JP" altLang="en-US" dirty="0"/>
              <a:t>おさらい：　</a:t>
            </a:r>
            <a:r>
              <a:rPr lang="en-US" altLang="ja-JP" dirty="0"/>
              <a:t>Requirements for ATF </a:t>
            </a:r>
            <a:r>
              <a:rPr lang="en-US" altLang="ja-JP" dirty="0" err="1"/>
              <a:t>DR</a:t>
            </a:r>
            <a:r>
              <a:rPr lang="en-US" altLang="ja-JP" dirty="0"/>
              <a:t> kickers </a:t>
            </a:r>
          </a:p>
        </p:txBody>
      </p:sp>
      <p:graphicFrame>
        <p:nvGraphicFramePr>
          <p:cNvPr id="2" name="表 1"/>
          <p:cNvGraphicFramePr>
            <a:graphicFrameLocks noGrp="1"/>
          </p:cNvGraphicFramePr>
          <p:nvPr>
            <p:extLst>
              <p:ext uri="{D42A27DB-BD31-4B8C-83A1-F6EECF244321}">
                <p14:modId xmlns:p14="http://schemas.microsoft.com/office/powerpoint/2010/main" val="307037202"/>
              </p:ext>
            </p:extLst>
          </p:nvPr>
        </p:nvGraphicFramePr>
        <p:xfrm>
          <a:off x="1422400" y="927100"/>
          <a:ext cx="6096000" cy="2494280"/>
        </p:xfrm>
        <a:graphic>
          <a:graphicData uri="http://schemas.openxmlformats.org/drawingml/2006/table">
            <a:tbl>
              <a:tblPr firstRow="1" bandRow="1">
                <a:tableStyleId>{5C22544A-7EE6-4342-B048-85BDC9FD1C3A}</a:tableStyleId>
              </a:tblPr>
              <a:tblGrid>
                <a:gridCol w="1524000">
                  <a:extLst>
                    <a:ext uri="{9D8B030D-6E8A-4147-A177-3AD203B41FA5}">
                      <a16:colId xmlns:a16="http://schemas.microsoft.com/office/drawing/2014/main" val="20000"/>
                    </a:ext>
                  </a:extLst>
                </a:gridCol>
                <a:gridCol w="1524000">
                  <a:extLst>
                    <a:ext uri="{9D8B030D-6E8A-4147-A177-3AD203B41FA5}">
                      <a16:colId xmlns:a16="http://schemas.microsoft.com/office/drawing/2014/main" val="20001"/>
                    </a:ext>
                  </a:extLst>
                </a:gridCol>
                <a:gridCol w="2273300">
                  <a:extLst>
                    <a:ext uri="{9D8B030D-6E8A-4147-A177-3AD203B41FA5}">
                      <a16:colId xmlns:a16="http://schemas.microsoft.com/office/drawing/2014/main" val="20002"/>
                    </a:ext>
                  </a:extLst>
                </a:gridCol>
                <a:gridCol w="774700">
                  <a:extLst>
                    <a:ext uri="{9D8B030D-6E8A-4147-A177-3AD203B41FA5}">
                      <a16:colId xmlns:a16="http://schemas.microsoft.com/office/drawing/2014/main" val="20003"/>
                    </a:ext>
                  </a:extLst>
                </a:gridCol>
              </a:tblGrid>
              <a:tr h="370840">
                <a:tc>
                  <a:txBody>
                    <a:bodyPr/>
                    <a:lstStyle/>
                    <a:p>
                      <a:r>
                        <a:rPr kumimoji="1" lang="en-US" altLang="ja-JP" dirty="0"/>
                        <a:t>Parameters</a:t>
                      </a:r>
                      <a:endParaRPr kumimoji="1" lang="ja-JP" altLang="en-US" dirty="0"/>
                    </a:p>
                  </a:txBody>
                  <a:tcPr/>
                </a:tc>
                <a:tc>
                  <a:txBody>
                    <a:bodyPr/>
                    <a:lstStyle/>
                    <a:p>
                      <a:r>
                        <a:rPr kumimoji="1" lang="en-US" altLang="ja-JP" dirty="0"/>
                        <a:t>Injection</a:t>
                      </a:r>
                      <a:endParaRPr kumimoji="1" lang="ja-JP" altLang="en-US" dirty="0"/>
                    </a:p>
                  </a:txBody>
                  <a:tcPr/>
                </a:tc>
                <a:tc>
                  <a:txBody>
                    <a:bodyPr/>
                    <a:lstStyle/>
                    <a:p>
                      <a:r>
                        <a:rPr kumimoji="1" lang="en-US" altLang="ja-JP" dirty="0"/>
                        <a:t>Extraction</a:t>
                      </a:r>
                      <a:endParaRPr kumimoji="1" lang="ja-JP" altLang="en-US" dirty="0"/>
                    </a:p>
                  </a:txBody>
                  <a:tcPr/>
                </a:tc>
                <a:tc>
                  <a:txBody>
                    <a:bodyPr/>
                    <a:lstStyle/>
                    <a:p>
                      <a:endParaRPr kumimoji="1" lang="ja-JP" altLang="en-US" dirty="0"/>
                    </a:p>
                  </a:txBody>
                  <a:tcPr/>
                </a:tc>
                <a:extLst>
                  <a:ext uri="{0D108BD9-81ED-4DB2-BD59-A6C34878D82A}">
                    <a16:rowId xmlns:a16="http://schemas.microsoft.com/office/drawing/2014/main" val="10000"/>
                  </a:ext>
                </a:extLst>
              </a:tr>
              <a:tr h="370840">
                <a:tc>
                  <a:txBody>
                    <a:bodyPr/>
                    <a:lstStyle/>
                    <a:p>
                      <a:r>
                        <a:rPr kumimoji="1" lang="en-US" altLang="ja-JP" dirty="0"/>
                        <a:t>Field rise time</a:t>
                      </a:r>
                      <a:endParaRPr kumimoji="1" lang="ja-JP" altLang="en-US" dirty="0"/>
                    </a:p>
                  </a:txBody>
                  <a:tcPr/>
                </a:tc>
                <a:tc>
                  <a:txBody>
                    <a:bodyPr/>
                    <a:lstStyle/>
                    <a:p>
                      <a:r>
                        <a:rPr kumimoji="1" lang="en-US" altLang="ja-JP" dirty="0"/>
                        <a:t>tight (</a:t>
                      </a:r>
                      <a:r>
                        <a:rPr kumimoji="1" lang="en-US" altLang="ja-JP" dirty="0" err="1"/>
                        <a:t>150ns</a:t>
                      </a:r>
                      <a:r>
                        <a:rPr kumimoji="1" lang="en-US" altLang="ja-JP" dirty="0"/>
                        <a:t>)</a:t>
                      </a:r>
                      <a:endParaRPr kumimoji="1" lang="ja-JP" altLang="en-US" dirty="0"/>
                    </a:p>
                  </a:txBody>
                  <a:tcPr/>
                </a:tc>
                <a:tc>
                  <a:txBody>
                    <a:bodyPr/>
                    <a:lstStyle/>
                    <a:p>
                      <a:r>
                        <a:rPr kumimoji="1" lang="en-US" altLang="ja-JP" dirty="0"/>
                        <a:t>loose (it depends on train/bunch mode.)</a:t>
                      </a:r>
                      <a:endParaRPr kumimoji="1" lang="ja-JP" altLang="en-US" dirty="0"/>
                    </a:p>
                  </a:txBody>
                  <a:tcPr/>
                </a:tc>
                <a:tc>
                  <a:txBody>
                    <a:bodyPr/>
                    <a:lstStyle/>
                    <a:p>
                      <a:endParaRPr kumimoji="1" lang="ja-JP" altLang="en-US"/>
                    </a:p>
                  </a:txBody>
                  <a:tcPr/>
                </a:tc>
                <a:extLst>
                  <a:ext uri="{0D108BD9-81ED-4DB2-BD59-A6C34878D82A}">
                    <a16:rowId xmlns:a16="http://schemas.microsoft.com/office/drawing/2014/main" val="10001"/>
                  </a:ext>
                </a:extLst>
              </a:tr>
              <a:tr h="370840">
                <a:tc>
                  <a:txBody>
                    <a:bodyPr/>
                    <a:lstStyle/>
                    <a:p>
                      <a:r>
                        <a:rPr kumimoji="1" lang="en-US" altLang="ja-JP" dirty="0"/>
                        <a:t>Field flatness</a:t>
                      </a:r>
                      <a:endParaRPr kumimoji="1" lang="ja-JP" altLang="en-US" dirty="0"/>
                    </a:p>
                  </a:txBody>
                  <a:tcPr/>
                </a:tc>
                <a:tc>
                  <a:txBody>
                    <a:bodyPr/>
                    <a:lstStyle/>
                    <a:p>
                      <a:r>
                        <a:rPr kumimoji="1" lang="en-US" altLang="ja-JP" dirty="0"/>
                        <a:t>(standard)</a:t>
                      </a:r>
                      <a:endParaRPr kumimoji="1" lang="ja-JP" altLang="en-US" dirty="0"/>
                    </a:p>
                  </a:txBody>
                  <a:tcPr/>
                </a:tc>
                <a:tc>
                  <a:txBody>
                    <a:bodyPr/>
                    <a:lstStyle/>
                    <a:p>
                      <a:r>
                        <a:rPr kumimoji="1" lang="en-US" altLang="ja-JP" dirty="0"/>
                        <a:t>severe</a:t>
                      </a:r>
                      <a:endParaRPr kumimoji="1" lang="ja-JP" altLang="en-US" dirty="0"/>
                    </a:p>
                  </a:txBody>
                  <a:tcPr/>
                </a:tc>
                <a:tc>
                  <a:txBody>
                    <a:bodyPr/>
                    <a:lstStyle/>
                    <a:p>
                      <a:endParaRPr kumimoji="1" lang="ja-JP" altLang="en-US"/>
                    </a:p>
                  </a:txBody>
                  <a:tcPr/>
                </a:tc>
                <a:extLst>
                  <a:ext uri="{0D108BD9-81ED-4DB2-BD59-A6C34878D82A}">
                    <a16:rowId xmlns:a16="http://schemas.microsoft.com/office/drawing/2014/main" val="10002"/>
                  </a:ext>
                </a:extLst>
              </a:tr>
              <a:tr h="370840">
                <a:tc>
                  <a:txBody>
                    <a:bodyPr/>
                    <a:lstStyle/>
                    <a:p>
                      <a:r>
                        <a:rPr kumimoji="1" lang="en-US" altLang="ja-JP" dirty="0"/>
                        <a:t>Field fall time</a:t>
                      </a:r>
                      <a:endParaRPr kumimoji="1" lang="ja-JP" altLang="en-US" dirty="0"/>
                    </a:p>
                  </a:txBody>
                  <a:tcPr/>
                </a:tc>
                <a:tc>
                  <a:txBody>
                    <a:bodyPr/>
                    <a:lstStyle/>
                    <a:p>
                      <a:r>
                        <a:rPr kumimoji="1" lang="en-US" altLang="ja-JP" dirty="0"/>
                        <a:t>tight (</a:t>
                      </a:r>
                      <a:r>
                        <a:rPr kumimoji="1" lang="en-US" altLang="ja-JP" dirty="0" err="1"/>
                        <a:t>150ns</a:t>
                      </a:r>
                      <a:r>
                        <a:rPr kumimoji="1" lang="en-US" altLang="ja-JP" dirty="0"/>
                        <a:t>)</a:t>
                      </a:r>
                      <a:endParaRPr kumimoji="1" lang="ja-JP" altLang="en-US" dirty="0"/>
                    </a:p>
                  </a:txBody>
                  <a:tcPr/>
                </a:tc>
                <a:tc>
                  <a:txBody>
                    <a:bodyPr/>
                    <a:lstStyle/>
                    <a:p>
                      <a:r>
                        <a:rPr kumimoji="1" lang="en-US" altLang="ja-JP" dirty="0"/>
                        <a:t>loose</a:t>
                      </a:r>
                      <a:endParaRPr kumimoji="1" lang="ja-JP" altLang="en-US" dirty="0"/>
                    </a:p>
                  </a:txBody>
                  <a:tcPr/>
                </a:tc>
                <a:tc>
                  <a:txBody>
                    <a:bodyPr/>
                    <a:lstStyle/>
                    <a:p>
                      <a:endParaRPr kumimoji="1" lang="ja-JP" altLang="en-US"/>
                    </a:p>
                  </a:txBody>
                  <a:tcPr/>
                </a:tc>
                <a:extLst>
                  <a:ext uri="{0D108BD9-81ED-4DB2-BD59-A6C34878D82A}">
                    <a16:rowId xmlns:a16="http://schemas.microsoft.com/office/drawing/2014/main" val="10003"/>
                  </a:ext>
                </a:extLst>
              </a:tr>
              <a:tr h="370840">
                <a:tc>
                  <a:txBody>
                    <a:bodyPr/>
                    <a:lstStyle/>
                    <a:p>
                      <a:endParaRPr kumimoji="1" lang="ja-JP" altLang="en-US"/>
                    </a:p>
                  </a:txBody>
                  <a:tcPr/>
                </a:tc>
                <a:tc>
                  <a:txBody>
                    <a:bodyPr/>
                    <a:lstStyle/>
                    <a:p>
                      <a:endParaRPr kumimoji="1" lang="ja-JP" altLang="en-US"/>
                    </a:p>
                  </a:txBody>
                  <a:tcPr/>
                </a:tc>
                <a:tc>
                  <a:txBody>
                    <a:bodyPr/>
                    <a:lstStyle/>
                    <a:p>
                      <a:endParaRPr kumimoji="1" lang="ja-JP" altLang="en-US"/>
                    </a:p>
                  </a:txBody>
                  <a:tcPr/>
                </a:tc>
                <a:tc>
                  <a:txBody>
                    <a:bodyPr/>
                    <a:lstStyle/>
                    <a:p>
                      <a:endParaRPr kumimoji="1" lang="ja-JP" altLang="en-US"/>
                    </a:p>
                  </a:txBody>
                  <a:tcPr/>
                </a:tc>
                <a:extLst>
                  <a:ext uri="{0D108BD9-81ED-4DB2-BD59-A6C34878D82A}">
                    <a16:rowId xmlns:a16="http://schemas.microsoft.com/office/drawing/2014/main" val="10004"/>
                  </a:ext>
                </a:extLst>
              </a:tr>
              <a:tr h="370840">
                <a:tc>
                  <a:txBody>
                    <a:bodyPr/>
                    <a:lstStyle/>
                    <a:p>
                      <a:endParaRPr kumimoji="1" lang="ja-JP" altLang="en-US"/>
                    </a:p>
                  </a:txBody>
                  <a:tcPr/>
                </a:tc>
                <a:tc>
                  <a:txBody>
                    <a:bodyPr/>
                    <a:lstStyle/>
                    <a:p>
                      <a:endParaRPr kumimoji="1" lang="ja-JP" altLang="en-US"/>
                    </a:p>
                  </a:txBody>
                  <a:tcPr/>
                </a:tc>
                <a:tc>
                  <a:txBody>
                    <a:bodyPr/>
                    <a:lstStyle/>
                    <a:p>
                      <a:endParaRPr kumimoji="1" lang="ja-JP" altLang="en-US"/>
                    </a:p>
                  </a:txBody>
                  <a:tcPr/>
                </a:tc>
                <a:tc>
                  <a:txBody>
                    <a:bodyPr/>
                    <a:lstStyle/>
                    <a:p>
                      <a:endParaRPr kumimoji="1" lang="ja-JP" altLang="en-US" dirty="0"/>
                    </a:p>
                  </a:txBody>
                  <a:tcPr/>
                </a:tc>
                <a:extLst>
                  <a:ext uri="{0D108BD9-81ED-4DB2-BD59-A6C34878D82A}">
                    <a16:rowId xmlns:a16="http://schemas.microsoft.com/office/drawing/2014/main" val="10005"/>
                  </a:ext>
                </a:extLst>
              </a:tr>
            </a:tbl>
          </a:graphicData>
        </a:graphic>
      </p:graphicFrame>
      <p:sp>
        <p:nvSpPr>
          <p:cNvPr id="3" name="テキスト ボックス 2"/>
          <p:cNvSpPr txBox="1"/>
          <p:nvPr/>
        </p:nvSpPr>
        <p:spPr>
          <a:xfrm>
            <a:off x="177800" y="3857504"/>
            <a:ext cx="8675873" cy="2862323"/>
          </a:xfrm>
          <a:prstGeom prst="rect">
            <a:avLst/>
          </a:prstGeom>
          <a:noFill/>
        </p:spPr>
        <p:txBody>
          <a:bodyPr wrap="none" rtlCol="0">
            <a:spAutoFit/>
          </a:bodyPr>
          <a:lstStyle/>
          <a:p>
            <a:r>
              <a:rPr kumimoji="1" lang="ja-JP" altLang="en-US" dirty="0"/>
              <a:t>運転における実務的な観点では</a:t>
            </a:r>
            <a:endParaRPr kumimoji="1" lang="en-US" altLang="ja-JP" dirty="0"/>
          </a:p>
          <a:p>
            <a:endParaRPr lang="en-US" altLang="ja-JP" dirty="0"/>
          </a:p>
          <a:p>
            <a:r>
              <a:rPr kumimoji="1" lang="ja-JP" altLang="en-US" dirty="0"/>
              <a:t>問題点：　致命的な問題は今のところ無い</a:t>
            </a:r>
            <a:endParaRPr kumimoji="1" lang="en-US" altLang="ja-JP" dirty="0"/>
          </a:p>
          <a:p>
            <a:endParaRPr lang="en-US" altLang="ja-JP" dirty="0"/>
          </a:p>
          <a:p>
            <a:r>
              <a:rPr lang="ja-JP" altLang="en-US" dirty="0"/>
              <a:t>細かい点としては</a:t>
            </a:r>
            <a:endParaRPr lang="en-US" altLang="ja-JP" dirty="0"/>
          </a:p>
          <a:p>
            <a:r>
              <a:rPr kumimoji="1" lang="ja-JP" altLang="en-US" dirty="0"/>
              <a:t>・油環境：サイラトロンタンクの入出力高耐圧同軸ケーブルからの電気絶縁油の染み出し</a:t>
            </a:r>
            <a:endParaRPr kumimoji="1" lang="en-US" altLang="ja-JP" dirty="0"/>
          </a:p>
          <a:p>
            <a:r>
              <a:rPr lang="ja-JP" altLang="en-US" dirty="0"/>
              <a:t>・電源</a:t>
            </a:r>
            <a:r>
              <a:rPr lang="en-US" altLang="ja-JP" dirty="0"/>
              <a:t>ON</a:t>
            </a:r>
            <a:r>
              <a:rPr lang="ja-JP" altLang="en-US" dirty="0"/>
              <a:t>が遠隔でできない。</a:t>
            </a:r>
            <a:endParaRPr lang="en-US" altLang="ja-JP" dirty="0"/>
          </a:p>
          <a:p>
            <a:r>
              <a:rPr lang="ja-JP" altLang="en-US" dirty="0"/>
              <a:t>・スペア電源が動くかどうか</a:t>
            </a:r>
            <a:endParaRPr lang="en-US" altLang="ja-JP" dirty="0"/>
          </a:p>
          <a:p>
            <a:r>
              <a:rPr kumimoji="1" lang="ja-JP" altLang="en-US" dirty="0"/>
              <a:t>・その他、制御ユニット等の予備品</a:t>
            </a:r>
            <a:endParaRPr kumimoji="1" lang="en-US" altLang="ja-JP" dirty="0"/>
          </a:p>
          <a:p>
            <a:r>
              <a:rPr lang="ja-JP" altLang="en-US" dirty="0"/>
              <a:t>（サイラトロンの予備はある）</a:t>
            </a:r>
            <a:endParaRPr kumimoji="1" lang="ja-JP" altLang="en-US" dirty="0"/>
          </a:p>
        </p:txBody>
      </p:sp>
      <p:cxnSp>
        <p:nvCxnSpPr>
          <p:cNvPr id="8" name="直線コネクタ 7"/>
          <p:cNvCxnSpPr/>
          <p:nvPr/>
        </p:nvCxnSpPr>
        <p:spPr>
          <a:xfrm>
            <a:off x="304800" y="3721100"/>
            <a:ext cx="8699500" cy="0"/>
          </a:xfrm>
          <a:prstGeom prst="line">
            <a:avLst/>
          </a:prstGeom>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18240679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スライド番号プレースホルダー 4"/>
          <p:cNvSpPr>
            <a:spLocks noGrp="1"/>
          </p:cNvSpPr>
          <p:nvPr>
            <p:ph type="sldNum" sz="quarter" idx="12"/>
          </p:nvPr>
        </p:nvSpPr>
        <p:spPr/>
        <p:txBody>
          <a:bodyPr/>
          <a:lstStyle/>
          <a:p>
            <a:fld id="{0C42931F-92AB-5C46-A8B9-62670044824B}" type="slidenum">
              <a:rPr lang="en-US" altLang="ja-JP" smtClean="0"/>
              <a:t>21</a:t>
            </a:fld>
            <a:endParaRPr kumimoji="1" lang="ja-JP" altLang="en-US"/>
          </a:p>
        </p:txBody>
      </p:sp>
      <p:sp>
        <p:nvSpPr>
          <p:cNvPr id="6" name="テキスト ボックス 5"/>
          <p:cNvSpPr txBox="1"/>
          <p:nvPr/>
        </p:nvSpPr>
        <p:spPr>
          <a:xfrm>
            <a:off x="7363789" y="30778"/>
            <a:ext cx="1648345" cy="246221"/>
          </a:xfrm>
          <a:prstGeom prst="rect">
            <a:avLst/>
          </a:prstGeom>
          <a:noFill/>
        </p:spPr>
        <p:txBody>
          <a:bodyPr wrap="none" rtlCol="0">
            <a:spAutoFit/>
          </a:bodyPr>
          <a:lstStyle/>
          <a:p>
            <a:r>
              <a:rPr lang="en-US" altLang="ja-JP" sz="1000" dirty="0" err="1">
                <a:sym typeface="Wingdings"/>
              </a:rPr>
              <a:t>ATFDRexKBackupPlan1.pptx</a:t>
            </a:r>
            <a:endParaRPr kumimoji="1" lang="ja-JP" altLang="en-US" sz="1000" dirty="0"/>
          </a:p>
        </p:txBody>
      </p:sp>
      <p:sp>
        <p:nvSpPr>
          <p:cNvPr id="2" name="テキスト ボックス 1"/>
          <p:cNvSpPr txBox="1"/>
          <p:nvPr/>
        </p:nvSpPr>
        <p:spPr>
          <a:xfrm>
            <a:off x="508000" y="290731"/>
            <a:ext cx="1710725" cy="369332"/>
          </a:xfrm>
          <a:prstGeom prst="rect">
            <a:avLst/>
          </a:prstGeom>
          <a:noFill/>
        </p:spPr>
        <p:txBody>
          <a:bodyPr wrap="none" rtlCol="0">
            <a:spAutoFit/>
          </a:bodyPr>
          <a:lstStyle/>
          <a:p>
            <a:r>
              <a:rPr lang="en-US" altLang="ja-JP" dirty="0"/>
              <a:t>Recent Magnets</a:t>
            </a:r>
            <a:endParaRPr kumimoji="1" lang="ja-JP" altLang="en-US" dirty="0"/>
          </a:p>
        </p:txBody>
      </p:sp>
      <p:sp>
        <p:nvSpPr>
          <p:cNvPr id="3" name="正方形/長方形 2"/>
          <p:cNvSpPr/>
          <p:nvPr/>
        </p:nvSpPr>
        <p:spPr>
          <a:xfrm>
            <a:off x="854036" y="897466"/>
            <a:ext cx="1591733" cy="677334"/>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7" name="テキスト ボックス 6"/>
          <p:cNvSpPr txBox="1"/>
          <p:nvPr/>
        </p:nvSpPr>
        <p:spPr>
          <a:xfrm>
            <a:off x="508000" y="1574800"/>
            <a:ext cx="2744900" cy="646331"/>
          </a:xfrm>
          <a:prstGeom prst="rect">
            <a:avLst/>
          </a:prstGeom>
          <a:noFill/>
        </p:spPr>
        <p:txBody>
          <a:bodyPr wrap="none" rtlCol="0">
            <a:spAutoFit/>
          </a:bodyPr>
          <a:lstStyle/>
          <a:p>
            <a:r>
              <a:rPr lang="en-US" altLang="ja-JP" dirty="0"/>
              <a:t>Injection Kicker Magnet  #1</a:t>
            </a:r>
          </a:p>
          <a:p>
            <a:r>
              <a:rPr kumimoji="1" lang="en-US" altLang="ja-JP" dirty="0"/>
              <a:t>12.5 </a:t>
            </a:r>
            <a:r>
              <a:rPr kumimoji="1" lang="en-US" altLang="ja-JP" dirty="0" err="1"/>
              <a:t>Ω</a:t>
            </a:r>
            <a:r>
              <a:rPr lang="en-US" altLang="ja-JP" dirty="0"/>
              <a:t> : working</a:t>
            </a:r>
            <a:endParaRPr kumimoji="1" lang="en-US" altLang="ja-JP" dirty="0"/>
          </a:p>
        </p:txBody>
      </p:sp>
      <p:sp>
        <p:nvSpPr>
          <p:cNvPr id="8" name="正方形/長方形 7"/>
          <p:cNvSpPr/>
          <p:nvPr/>
        </p:nvSpPr>
        <p:spPr>
          <a:xfrm>
            <a:off x="3851236" y="897466"/>
            <a:ext cx="1591733" cy="677334"/>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9" name="テキスト ボックス 8"/>
          <p:cNvSpPr txBox="1"/>
          <p:nvPr/>
        </p:nvSpPr>
        <p:spPr>
          <a:xfrm>
            <a:off x="3728952" y="1574800"/>
            <a:ext cx="2824248" cy="646331"/>
          </a:xfrm>
          <a:prstGeom prst="rect">
            <a:avLst/>
          </a:prstGeom>
          <a:noFill/>
        </p:spPr>
        <p:txBody>
          <a:bodyPr wrap="none" rtlCol="0">
            <a:spAutoFit/>
          </a:bodyPr>
          <a:lstStyle/>
          <a:p>
            <a:r>
              <a:rPr lang="en-US" altLang="ja-JP" dirty="0"/>
              <a:t>Extraction Kicker Magnet #1</a:t>
            </a:r>
          </a:p>
          <a:p>
            <a:r>
              <a:rPr kumimoji="1" lang="en-US" altLang="ja-JP" dirty="0" err="1"/>
              <a:t>16.7Ω</a:t>
            </a:r>
            <a:r>
              <a:rPr kumimoji="1" lang="en-US" altLang="ja-JP" dirty="0"/>
              <a:t> : working</a:t>
            </a:r>
          </a:p>
        </p:txBody>
      </p:sp>
      <p:sp>
        <p:nvSpPr>
          <p:cNvPr id="10" name="正方形/長方形 9"/>
          <p:cNvSpPr/>
          <p:nvPr/>
        </p:nvSpPr>
        <p:spPr>
          <a:xfrm>
            <a:off x="7095067" y="897466"/>
            <a:ext cx="1591733" cy="677334"/>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11" name="テキスト ボックス 10"/>
          <p:cNvSpPr txBox="1"/>
          <p:nvPr/>
        </p:nvSpPr>
        <p:spPr>
          <a:xfrm>
            <a:off x="6878534" y="1574800"/>
            <a:ext cx="2265466" cy="923330"/>
          </a:xfrm>
          <a:prstGeom prst="rect">
            <a:avLst/>
          </a:prstGeom>
          <a:noFill/>
        </p:spPr>
        <p:txBody>
          <a:bodyPr wrap="square" rtlCol="0">
            <a:spAutoFit/>
          </a:bodyPr>
          <a:lstStyle/>
          <a:p>
            <a:r>
              <a:rPr kumimoji="1" lang="en-US" altLang="ja-JP" dirty="0"/>
              <a:t>Spare magnet #1:</a:t>
            </a:r>
          </a:p>
          <a:p>
            <a:r>
              <a:rPr lang="en-US" altLang="ja-JP" dirty="0" err="1"/>
              <a:t>16.7Ω</a:t>
            </a:r>
            <a:r>
              <a:rPr lang="en-US" altLang="ja-JP" dirty="0"/>
              <a:t> ? : used for jitter correction trial ?</a:t>
            </a:r>
            <a:endParaRPr kumimoji="1" lang="ja-JP" altLang="en-US" dirty="0"/>
          </a:p>
        </p:txBody>
      </p:sp>
      <p:sp>
        <p:nvSpPr>
          <p:cNvPr id="12" name="テキスト ボックス 11"/>
          <p:cNvSpPr txBox="1"/>
          <p:nvPr/>
        </p:nvSpPr>
        <p:spPr>
          <a:xfrm>
            <a:off x="508000" y="6268661"/>
            <a:ext cx="7456112" cy="369332"/>
          </a:xfrm>
          <a:prstGeom prst="rect">
            <a:avLst/>
          </a:prstGeom>
          <a:noFill/>
        </p:spPr>
        <p:txBody>
          <a:bodyPr wrap="none" rtlCol="0">
            <a:spAutoFit/>
          </a:bodyPr>
          <a:lstStyle/>
          <a:p>
            <a:r>
              <a:rPr lang="en-US" altLang="ja-JP" dirty="0"/>
              <a:t>It is easier to make an extraction kicker magnet than that an injection magnet.</a:t>
            </a:r>
            <a:endParaRPr kumimoji="1" lang="ja-JP" altLang="en-US" dirty="0"/>
          </a:p>
        </p:txBody>
      </p:sp>
      <p:pic>
        <p:nvPicPr>
          <p:cNvPr id="13" name="図 12"/>
          <p:cNvPicPr>
            <a:picLocks noChangeAspect="1"/>
          </p:cNvPicPr>
          <p:nvPr/>
        </p:nvPicPr>
        <p:blipFill>
          <a:blip r:embed="rId2"/>
          <a:stretch>
            <a:fillRect/>
          </a:stretch>
        </p:blipFill>
        <p:spPr>
          <a:xfrm>
            <a:off x="668788" y="2221131"/>
            <a:ext cx="4937068" cy="3874869"/>
          </a:xfrm>
          <a:prstGeom prst="rect">
            <a:avLst/>
          </a:prstGeom>
        </p:spPr>
      </p:pic>
      <p:sp>
        <p:nvSpPr>
          <p:cNvPr id="4" name="テキスト ボックス 3"/>
          <p:cNvSpPr txBox="1"/>
          <p:nvPr/>
        </p:nvSpPr>
        <p:spPr>
          <a:xfrm>
            <a:off x="6207012" y="3517900"/>
            <a:ext cx="2313554" cy="923330"/>
          </a:xfrm>
          <a:prstGeom prst="rect">
            <a:avLst/>
          </a:prstGeom>
          <a:noFill/>
          <a:ln>
            <a:solidFill>
              <a:srgbClr val="4F81BD"/>
            </a:solidFill>
          </a:ln>
        </p:spPr>
        <p:txBody>
          <a:bodyPr wrap="none" rtlCol="0">
            <a:spAutoFit/>
          </a:bodyPr>
          <a:lstStyle/>
          <a:p>
            <a:r>
              <a:rPr kumimoji="1" lang="ja-JP" altLang="en-US" dirty="0"/>
              <a:t>現状：</a:t>
            </a:r>
            <a:endParaRPr kumimoji="1" lang="en-US" altLang="ja-JP" dirty="0"/>
          </a:p>
          <a:p>
            <a:r>
              <a:rPr lang="ja-JP" altLang="en-US" dirty="0"/>
              <a:t>磁石３台中２台を稼働</a:t>
            </a:r>
            <a:endParaRPr lang="en-US" altLang="ja-JP" dirty="0"/>
          </a:p>
          <a:p>
            <a:r>
              <a:rPr kumimoji="1" lang="ja-JP" altLang="en-US" dirty="0"/>
              <a:t>電源３台中２台を稼働</a:t>
            </a:r>
          </a:p>
        </p:txBody>
      </p:sp>
      <p:sp>
        <p:nvSpPr>
          <p:cNvPr id="14" name="テキスト ボックス 13"/>
          <p:cNvSpPr txBox="1"/>
          <p:nvPr/>
        </p:nvSpPr>
        <p:spPr>
          <a:xfrm>
            <a:off x="6096001" y="4441230"/>
            <a:ext cx="2814534" cy="1754327"/>
          </a:xfrm>
          <a:prstGeom prst="rect">
            <a:avLst/>
          </a:prstGeom>
          <a:noFill/>
        </p:spPr>
        <p:txBody>
          <a:bodyPr wrap="square" rtlCol="0">
            <a:spAutoFit/>
          </a:bodyPr>
          <a:lstStyle/>
          <a:p>
            <a:r>
              <a:rPr kumimoji="1" lang="ja-JP" altLang="en-US" dirty="0"/>
              <a:t>現存スペアは、時間の制約が厳しい入射キッカー用にし、取出しキッカーのスペアを新たに（可能な限りお金のかからない範囲で）用意する。</a:t>
            </a:r>
          </a:p>
        </p:txBody>
      </p:sp>
      <p:pic>
        <p:nvPicPr>
          <p:cNvPr id="15" name="図 14"/>
          <p:cNvPicPr>
            <a:picLocks noChangeAspect="1"/>
          </p:cNvPicPr>
          <p:nvPr/>
        </p:nvPicPr>
        <p:blipFill>
          <a:blip r:embed="rId2"/>
          <a:stretch>
            <a:fillRect/>
          </a:stretch>
        </p:blipFill>
        <p:spPr>
          <a:xfrm>
            <a:off x="821188" y="2373531"/>
            <a:ext cx="4937068" cy="3874869"/>
          </a:xfrm>
          <a:prstGeom prst="rect">
            <a:avLst/>
          </a:prstGeom>
        </p:spPr>
      </p:pic>
    </p:spTree>
    <p:extLst>
      <p:ext uri="{BB962C8B-B14F-4D97-AF65-F5344CB8AC3E}">
        <p14:creationId xmlns:p14="http://schemas.microsoft.com/office/powerpoint/2010/main" val="45325120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スライド番号プレースホルダー 4"/>
          <p:cNvSpPr>
            <a:spLocks noGrp="1"/>
          </p:cNvSpPr>
          <p:nvPr>
            <p:ph type="sldNum" sz="quarter" idx="12"/>
          </p:nvPr>
        </p:nvSpPr>
        <p:spPr/>
        <p:txBody>
          <a:bodyPr/>
          <a:lstStyle/>
          <a:p>
            <a:fld id="{0C42931F-92AB-5C46-A8B9-62670044824B}" type="slidenum">
              <a:rPr lang="en-US" altLang="ja-JP" smtClean="0"/>
              <a:t>22</a:t>
            </a:fld>
            <a:endParaRPr kumimoji="1" lang="ja-JP" altLang="en-US"/>
          </a:p>
        </p:txBody>
      </p:sp>
      <p:sp>
        <p:nvSpPr>
          <p:cNvPr id="6" name="テキスト ボックス 5"/>
          <p:cNvSpPr txBox="1"/>
          <p:nvPr/>
        </p:nvSpPr>
        <p:spPr>
          <a:xfrm>
            <a:off x="7363789" y="30778"/>
            <a:ext cx="1648345" cy="246221"/>
          </a:xfrm>
          <a:prstGeom prst="rect">
            <a:avLst/>
          </a:prstGeom>
          <a:noFill/>
        </p:spPr>
        <p:txBody>
          <a:bodyPr wrap="none" rtlCol="0">
            <a:spAutoFit/>
          </a:bodyPr>
          <a:lstStyle/>
          <a:p>
            <a:r>
              <a:rPr lang="en-US" altLang="ja-JP" sz="1000" dirty="0" err="1">
                <a:sym typeface="Wingdings"/>
              </a:rPr>
              <a:t>ATFDRexKBackupPlan1.pptx</a:t>
            </a:r>
            <a:endParaRPr kumimoji="1" lang="ja-JP" altLang="en-US" sz="1000" dirty="0"/>
          </a:p>
        </p:txBody>
      </p:sp>
      <p:pic>
        <p:nvPicPr>
          <p:cNvPr id="15" name="図 14"/>
          <p:cNvPicPr>
            <a:picLocks noChangeAspect="1"/>
          </p:cNvPicPr>
          <p:nvPr/>
        </p:nvPicPr>
        <p:blipFill>
          <a:blip r:embed="rId2"/>
          <a:stretch>
            <a:fillRect/>
          </a:stretch>
        </p:blipFill>
        <p:spPr>
          <a:xfrm>
            <a:off x="9829721" y="1865531"/>
            <a:ext cx="4937068" cy="3874869"/>
          </a:xfrm>
          <a:prstGeom prst="rect">
            <a:avLst/>
          </a:prstGeom>
        </p:spPr>
      </p:pic>
      <p:pic>
        <p:nvPicPr>
          <p:cNvPr id="16" name="図 15"/>
          <p:cNvPicPr>
            <a:picLocks noChangeAspect="1"/>
          </p:cNvPicPr>
          <p:nvPr/>
        </p:nvPicPr>
        <p:blipFill>
          <a:blip r:embed="rId3"/>
          <a:stretch>
            <a:fillRect/>
          </a:stretch>
        </p:blipFill>
        <p:spPr>
          <a:xfrm>
            <a:off x="-8467" y="285750"/>
            <a:ext cx="6769100" cy="6070600"/>
          </a:xfrm>
          <a:prstGeom prst="rect">
            <a:avLst/>
          </a:prstGeom>
        </p:spPr>
      </p:pic>
      <p:cxnSp>
        <p:nvCxnSpPr>
          <p:cNvPr id="19" name="直線コネクタ 18"/>
          <p:cNvCxnSpPr/>
          <p:nvPr/>
        </p:nvCxnSpPr>
        <p:spPr>
          <a:xfrm flipH="1">
            <a:off x="4330700" y="285750"/>
            <a:ext cx="1710266" cy="2787934"/>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sp>
        <p:nvSpPr>
          <p:cNvPr id="20" name="テキスト ボックス 19"/>
          <p:cNvSpPr txBox="1"/>
          <p:nvPr/>
        </p:nvSpPr>
        <p:spPr>
          <a:xfrm>
            <a:off x="5789834" y="858619"/>
            <a:ext cx="2520199" cy="2031325"/>
          </a:xfrm>
          <a:prstGeom prst="rect">
            <a:avLst/>
          </a:prstGeom>
          <a:solidFill>
            <a:schemeClr val="bg1"/>
          </a:solidFill>
          <a:ln>
            <a:solidFill>
              <a:srgbClr val="FF0000"/>
            </a:solidFill>
          </a:ln>
        </p:spPr>
        <p:txBody>
          <a:bodyPr wrap="square" rtlCol="0">
            <a:spAutoFit/>
          </a:bodyPr>
          <a:lstStyle/>
          <a:p>
            <a:r>
              <a:rPr kumimoji="1" lang="ja-JP" altLang="en-US" dirty="0">
                <a:solidFill>
                  <a:srgbClr val="0000FF"/>
                </a:solidFill>
              </a:rPr>
              <a:t>マグネット入力部で、給電高耐圧同軸線を全て抜き、</a:t>
            </a:r>
            <a:r>
              <a:rPr lang="ja-JP" altLang="en-US" dirty="0">
                <a:solidFill>
                  <a:srgbClr val="0000FF"/>
                </a:solidFill>
              </a:rPr>
              <a:t>整合抵抗器</a:t>
            </a:r>
            <a:r>
              <a:rPr lang="en-US" altLang="ja-JP" dirty="0" err="1">
                <a:solidFill>
                  <a:srgbClr val="0000FF"/>
                </a:solidFill>
              </a:rPr>
              <a:t>50Ω</a:t>
            </a:r>
            <a:r>
              <a:rPr lang="ja-JP" altLang="en-US" dirty="0">
                <a:solidFill>
                  <a:srgbClr val="0000FF"/>
                </a:solidFill>
              </a:rPr>
              <a:t>を４本、それぞれに接続し、</a:t>
            </a:r>
            <a:r>
              <a:rPr lang="en-US" altLang="ja-JP" dirty="0">
                <a:solidFill>
                  <a:srgbClr val="0000FF"/>
                </a:solidFill>
              </a:rPr>
              <a:t>1:100 </a:t>
            </a:r>
            <a:r>
              <a:rPr lang="ja-JP" altLang="en-US" dirty="0">
                <a:solidFill>
                  <a:srgbClr val="0000FF"/>
                </a:solidFill>
              </a:rPr>
              <a:t>高圧プローブで、電源から送られてくるパルス波形を観測した。</a:t>
            </a:r>
            <a:endParaRPr kumimoji="1" lang="en-US" altLang="ja-JP" dirty="0">
              <a:solidFill>
                <a:srgbClr val="0000FF"/>
              </a:solidFill>
            </a:endParaRPr>
          </a:p>
        </p:txBody>
      </p:sp>
      <p:sp>
        <p:nvSpPr>
          <p:cNvPr id="21" name="正方形/長方形 20"/>
          <p:cNvSpPr/>
          <p:nvPr/>
        </p:nvSpPr>
        <p:spPr>
          <a:xfrm>
            <a:off x="84665" y="276999"/>
            <a:ext cx="8310033" cy="6079351"/>
          </a:xfrm>
          <a:prstGeom prst="rect">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233980789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0C42931F-92AB-5C46-A8B9-62670044824B}" type="slidenum">
              <a:rPr lang="en-US" altLang="ja-JP" smtClean="0"/>
              <a:t>23</a:t>
            </a:fld>
            <a:endParaRPr kumimoji="1" lang="ja-JP" altLang="en-US"/>
          </a:p>
        </p:txBody>
      </p:sp>
      <p:sp>
        <p:nvSpPr>
          <p:cNvPr id="6" name="テキスト ボックス 5"/>
          <p:cNvSpPr txBox="1"/>
          <p:nvPr/>
        </p:nvSpPr>
        <p:spPr>
          <a:xfrm>
            <a:off x="7248849" y="0"/>
            <a:ext cx="1838965" cy="246221"/>
          </a:xfrm>
          <a:prstGeom prst="rect">
            <a:avLst/>
          </a:prstGeom>
          <a:noFill/>
        </p:spPr>
        <p:txBody>
          <a:bodyPr wrap="none" rtlCol="0">
            <a:spAutoFit/>
          </a:bodyPr>
          <a:lstStyle/>
          <a:p>
            <a:r>
              <a:rPr lang="en-US" altLang="ja-JP" sz="1000" dirty="0">
                <a:sym typeface="Wingdings"/>
              </a:rPr>
              <a:t>KEKATF251127ENakamura.pptx</a:t>
            </a:r>
            <a:endParaRPr kumimoji="1" lang="ja-JP" altLang="en-US" sz="1000" dirty="0"/>
          </a:p>
        </p:txBody>
      </p:sp>
      <p:sp>
        <p:nvSpPr>
          <p:cNvPr id="7" name="テキスト ボックス 6"/>
          <p:cNvSpPr txBox="1"/>
          <p:nvPr/>
        </p:nvSpPr>
        <p:spPr>
          <a:xfrm>
            <a:off x="431800" y="475734"/>
            <a:ext cx="7504015" cy="369332"/>
          </a:xfrm>
          <a:prstGeom prst="rect">
            <a:avLst/>
          </a:prstGeom>
          <a:noFill/>
          <a:ln>
            <a:solidFill>
              <a:srgbClr val="4F81BD"/>
            </a:solidFill>
          </a:ln>
        </p:spPr>
        <p:txBody>
          <a:bodyPr wrap="none" rtlCol="0">
            <a:spAutoFit/>
          </a:bodyPr>
          <a:lstStyle/>
          <a:p>
            <a:r>
              <a:rPr kumimoji="1" lang="en-US" altLang="ja-JP" dirty="0"/>
              <a:t>Backup Plan on Extraction Kicker Magnet System in Damping Ring of ATF, </a:t>
            </a:r>
            <a:r>
              <a:rPr kumimoji="1" lang="en-US" altLang="ja-JP" dirty="0" err="1"/>
              <a:t>KEK</a:t>
            </a:r>
            <a:r>
              <a:rPr kumimoji="1" lang="en-US" altLang="ja-JP" dirty="0"/>
              <a:t>.</a:t>
            </a:r>
            <a:endParaRPr kumimoji="1" lang="ja-JP" altLang="en-US" dirty="0"/>
          </a:p>
        </p:txBody>
      </p:sp>
      <p:sp>
        <p:nvSpPr>
          <p:cNvPr id="8" name="テキスト ボックス 7"/>
          <p:cNvSpPr txBox="1"/>
          <p:nvPr/>
        </p:nvSpPr>
        <p:spPr>
          <a:xfrm>
            <a:off x="7248849" y="968176"/>
            <a:ext cx="1437951" cy="246221"/>
          </a:xfrm>
          <a:prstGeom prst="rect">
            <a:avLst/>
          </a:prstGeom>
          <a:noFill/>
        </p:spPr>
        <p:txBody>
          <a:bodyPr wrap="none" rtlCol="0">
            <a:spAutoFit/>
          </a:bodyPr>
          <a:lstStyle/>
          <a:p>
            <a:r>
              <a:rPr kumimoji="1" lang="en-US" altLang="ja-JP" sz="1000" dirty="0"/>
              <a:t>E. Nakamura, June 2021</a:t>
            </a:r>
            <a:endParaRPr kumimoji="1" lang="ja-JP" altLang="en-US" sz="1000" dirty="0"/>
          </a:p>
        </p:txBody>
      </p:sp>
      <p:sp>
        <p:nvSpPr>
          <p:cNvPr id="9" name="テキスト ボックス 8"/>
          <p:cNvSpPr txBox="1"/>
          <p:nvPr/>
        </p:nvSpPr>
        <p:spPr>
          <a:xfrm>
            <a:off x="431800" y="968176"/>
            <a:ext cx="8483600" cy="923330"/>
          </a:xfrm>
          <a:prstGeom prst="rect">
            <a:avLst/>
          </a:prstGeom>
          <a:noFill/>
        </p:spPr>
        <p:txBody>
          <a:bodyPr wrap="square" rtlCol="0">
            <a:spAutoFit/>
          </a:bodyPr>
          <a:lstStyle/>
          <a:p>
            <a:r>
              <a:rPr lang="en-US" altLang="ja-JP" dirty="0"/>
              <a:t>Abstract:</a:t>
            </a:r>
          </a:p>
          <a:p>
            <a:r>
              <a:rPr kumimoji="1" lang="en-US" altLang="ja-JP" dirty="0"/>
              <a:t>  There are several plans for backup systems for the </a:t>
            </a:r>
            <a:r>
              <a:rPr kumimoji="1" lang="en-US" altLang="ja-JP" dirty="0" err="1"/>
              <a:t>DR</a:t>
            </a:r>
            <a:r>
              <a:rPr kumimoji="1" lang="en-US" altLang="ja-JP" dirty="0"/>
              <a:t> extraction kicker system,</a:t>
            </a:r>
            <a:r>
              <a:rPr lang="en-US" altLang="en-US" dirty="0"/>
              <a:t> if the existing vacuum chamber can be reused. Some of the plans are introduced in this talk.</a:t>
            </a:r>
            <a:endParaRPr kumimoji="1" lang="en-US" altLang="ja-JP" dirty="0"/>
          </a:p>
        </p:txBody>
      </p:sp>
      <p:sp>
        <p:nvSpPr>
          <p:cNvPr id="10" name="テキスト ボックス 9"/>
          <p:cNvSpPr txBox="1"/>
          <p:nvPr/>
        </p:nvSpPr>
        <p:spPr>
          <a:xfrm>
            <a:off x="317500" y="1953736"/>
            <a:ext cx="3993401" cy="369332"/>
          </a:xfrm>
          <a:prstGeom prst="rect">
            <a:avLst/>
          </a:prstGeom>
          <a:noFill/>
        </p:spPr>
        <p:txBody>
          <a:bodyPr wrap="none" rtlCol="0">
            <a:spAutoFit/>
          </a:bodyPr>
          <a:lstStyle/>
          <a:p>
            <a:r>
              <a:rPr kumimoji="1" lang="en-US" altLang="ja-JP" dirty="0"/>
              <a:t>Required parameters of existing systems</a:t>
            </a:r>
          </a:p>
        </p:txBody>
      </p:sp>
      <p:graphicFrame>
        <p:nvGraphicFramePr>
          <p:cNvPr id="11" name="表 10"/>
          <p:cNvGraphicFramePr>
            <a:graphicFrameLocks noGrp="1"/>
          </p:cNvGraphicFramePr>
          <p:nvPr>
            <p:extLst>
              <p:ext uri="{D42A27DB-BD31-4B8C-83A1-F6EECF244321}">
                <p14:modId xmlns:p14="http://schemas.microsoft.com/office/powerpoint/2010/main" val="2488021099"/>
              </p:ext>
            </p:extLst>
          </p:nvPr>
        </p:nvGraphicFramePr>
        <p:xfrm>
          <a:off x="774700" y="2525236"/>
          <a:ext cx="7315200" cy="3337560"/>
        </p:xfrm>
        <a:graphic>
          <a:graphicData uri="http://schemas.openxmlformats.org/drawingml/2006/table">
            <a:tbl>
              <a:tblPr firstRow="1" bandRow="1">
                <a:tableStyleId>{5C22544A-7EE6-4342-B048-85BDC9FD1C3A}</a:tableStyleId>
              </a:tblPr>
              <a:tblGrid>
                <a:gridCol w="1917700">
                  <a:extLst>
                    <a:ext uri="{9D8B030D-6E8A-4147-A177-3AD203B41FA5}">
                      <a16:colId xmlns:a16="http://schemas.microsoft.com/office/drawing/2014/main" val="20000"/>
                    </a:ext>
                  </a:extLst>
                </a:gridCol>
                <a:gridCol w="1549400">
                  <a:extLst>
                    <a:ext uri="{9D8B030D-6E8A-4147-A177-3AD203B41FA5}">
                      <a16:colId xmlns:a16="http://schemas.microsoft.com/office/drawing/2014/main" val="20001"/>
                    </a:ext>
                  </a:extLst>
                </a:gridCol>
                <a:gridCol w="3848100">
                  <a:extLst>
                    <a:ext uri="{9D8B030D-6E8A-4147-A177-3AD203B41FA5}">
                      <a16:colId xmlns:a16="http://schemas.microsoft.com/office/drawing/2014/main" val="20002"/>
                    </a:ext>
                  </a:extLst>
                </a:gridCol>
              </a:tblGrid>
              <a:tr h="370840">
                <a:tc>
                  <a:txBody>
                    <a:bodyPr/>
                    <a:lstStyle/>
                    <a:p>
                      <a:endParaRPr kumimoji="1" lang="ja-JP" altLang="en-US" dirty="0"/>
                    </a:p>
                  </a:txBody>
                  <a:tcPr/>
                </a:tc>
                <a:tc>
                  <a:txBody>
                    <a:bodyPr/>
                    <a:lstStyle/>
                    <a:p>
                      <a:r>
                        <a:rPr kumimoji="1" lang="en-US" altLang="ja-JP" dirty="0"/>
                        <a:t>Existing</a:t>
                      </a:r>
                      <a:endParaRPr kumimoji="1" lang="ja-JP" altLang="en-US" dirty="0"/>
                    </a:p>
                  </a:txBody>
                  <a:tcPr/>
                </a:tc>
                <a:tc>
                  <a:txBody>
                    <a:bodyPr/>
                    <a:lstStyle/>
                    <a:p>
                      <a:r>
                        <a:rPr kumimoji="1" lang="en-US" altLang="ja-JP" dirty="0" err="1"/>
                        <a:t>KEK</a:t>
                      </a:r>
                      <a:r>
                        <a:rPr kumimoji="1" lang="en-US" altLang="ja-JP" dirty="0"/>
                        <a:t>-PS FX Kicker as Backup</a:t>
                      </a:r>
                      <a:endParaRPr kumimoji="1" lang="ja-JP" altLang="en-US" dirty="0"/>
                    </a:p>
                  </a:txBody>
                  <a:tcPr/>
                </a:tc>
                <a:extLst>
                  <a:ext uri="{0D108BD9-81ED-4DB2-BD59-A6C34878D82A}">
                    <a16:rowId xmlns:a16="http://schemas.microsoft.com/office/drawing/2014/main" val="10000"/>
                  </a:ext>
                </a:extLst>
              </a:tr>
              <a:tr h="370840">
                <a:tc>
                  <a:txBody>
                    <a:bodyPr/>
                    <a:lstStyle/>
                    <a:p>
                      <a:r>
                        <a:rPr kumimoji="1" lang="en-US" altLang="ja-JP" dirty="0"/>
                        <a:t>B (T)</a:t>
                      </a:r>
                      <a:endParaRPr kumimoji="1" lang="ja-JP" altLang="en-US" dirty="0"/>
                    </a:p>
                  </a:txBody>
                  <a:tcPr/>
                </a:tc>
                <a:tc>
                  <a:txBody>
                    <a:bodyPr/>
                    <a:lstStyle/>
                    <a:p>
                      <a:r>
                        <a:rPr kumimoji="1" lang="en-US" altLang="ja-JP" dirty="0"/>
                        <a:t>0.055 (± 0.1)</a:t>
                      </a:r>
                      <a:endParaRPr kumimoji="1" lang="ja-JP" altLang="en-US" dirty="0"/>
                    </a:p>
                  </a:txBody>
                  <a:tcPr/>
                </a:tc>
                <a:tc>
                  <a:txBody>
                    <a:bodyPr/>
                    <a:lstStyle/>
                    <a:p>
                      <a:r>
                        <a:rPr kumimoji="1" lang="en-US" altLang="ja-JP" dirty="0"/>
                        <a:t>0.100 </a:t>
                      </a:r>
                      <a:r>
                        <a:rPr kumimoji="1" lang="en-US" altLang="ja-JP" dirty="0">
                          <a:sym typeface="Wingdings"/>
                        </a:rPr>
                        <a:t> </a:t>
                      </a:r>
                      <a:r>
                        <a:rPr kumimoji="1" lang="en-US" altLang="ja-JP" dirty="0"/>
                        <a:t>0.060</a:t>
                      </a:r>
                      <a:endParaRPr kumimoji="1" lang="ja-JP" altLang="en-US" dirty="0"/>
                    </a:p>
                  </a:txBody>
                  <a:tcPr/>
                </a:tc>
                <a:extLst>
                  <a:ext uri="{0D108BD9-81ED-4DB2-BD59-A6C34878D82A}">
                    <a16:rowId xmlns:a16="http://schemas.microsoft.com/office/drawing/2014/main" val="10001"/>
                  </a:ext>
                </a:extLst>
              </a:tr>
              <a:tr h="370840">
                <a:tc>
                  <a:txBody>
                    <a:bodyPr/>
                    <a:lstStyle/>
                    <a:p>
                      <a:r>
                        <a:rPr kumimoji="1" lang="en-US" altLang="ja-JP" dirty="0" err="1"/>
                        <a:t>L_effective</a:t>
                      </a:r>
                      <a:r>
                        <a:rPr kumimoji="1" lang="en-US" altLang="ja-JP" dirty="0"/>
                        <a:t> (m)</a:t>
                      </a:r>
                      <a:endParaRPr kumimoji="1" lang="ja-JP" altLang="en-US" dirty="0"/>
                    </a:p>
                  </a:txBody>
                  <a:tcPr/>
                </a:tc>
                <a:tc>
                  <a:txBody>
                    <a:bodyPr/>
                    <a:lstStyle/>
                    <a:p>
                      <a:r>
                        <a:rPr kumimoji="1" lang="en-US" altLang="ja-JP" dirty="0"/>
                        <a:t>0.31</a:t>
                      </a:r>
                      <a:endParaRPr kumimoji="1" lang="ja-JP" altLang="en-US" dirty="0"/>
                    </a:p>
                  </a:txBody>
                  <a:tcPr/>
                </a:tc>
                <a:tc>
                  <a:txBody>
                    <a:bodyPr/>
                    <a:lstStyle/>
                    <a:p>
                      <a:r>
                        <a:rPr kumimoji="1" lang="en-US" altLang="ja-JP" dirty="0"/>
                        <a:t>0.28</a:t>
                      </a:r>
                      <a:endParaRPr kumimoji="1" lang="ja-JP" altLang="en-US" dirty="0"/>
                    </a:p>
                  </a:txBody>
                  <a:tcPr/>
                </a:tc>
                <a:extLst>
                  <a:ext uri="{0D108BD9-81ED-4DB2-BD59-A6C34878D82A}">
                    <a16:rowId xmlns:a16="http://schemas.microsoft.com/office/drawing/2014/main" val="10002"/>
                  </a:ext>
                </a:extLst>
              </a:tr>
              <a:tr h="370840">
                <a:tc>
                  <a:txBody>
                    <a:bodyPr/>
                    <a:lstStyle/>
                    <a:p>
                      <a:r>
                        <a:rPr kumimoji="1" lang="en-US" altLang="ja-JP" dirty="0"/>
                        <a:t>BL (</a:t>
                      </a:r>
                      <a:r>
                        <a:rPr kumimoji="1" lang="en-US" altLang="ja-JP" dirty="0" err="1"/>
                        <a:t>mT</a:t>
                      </a:r>
                      <a:r>
                        <a:rPr kumimoji="1" lang="en-US" altLang="ja-JP" dirty="0"/>
                        <a:t> m)</a:t>
                      </a:r>
                      <a:endParaRPr kumimoji="1" lang="ja-JP" altLang="en-US" dirty="0"/>
                    </a:p>
                  </a:txBody>
                  <a:tcPr/>
                </a:tc>
                <a:tc>
                  <a:txBody>
                    <a:bodyPr/>
                    <a:lstStyle/>
                    <a:p>
                      <a:r>
                        <a:rPr kumimoji="1" lang="en-US" altLang="ja-JP" dirty="0"/>
                        <a:t>17</a:t>
                      </a:r>
                      <a:endParaRPr kumimoji="1" lang="ja-JP" altLang="en-US" dirty="0"/>
                    </a:p>
                  </a:txBody>
                  <a:tcPr/>
                </a:tc>
                <a:tc>
                  <a:txBody>
                    <a:bodyPr/>
                    <a:lstStyle/>
                    <a:p>
                      <a:r>
                        <a:rPr kumimoji="1" lang="en-US" altLang="ja-JP" dirty="0">
                          <a:sym typeface="Wingdings"/>
                        </a:rPr>
                        <a:t> </a:t>
                      </a:r>
                      <a:r>
                        <a:rPr kumimoji="1" lang="en-US" altLang="ja-JP" dirty="0"/>
                        <a:t>17</a:t>
                      </a:r>
                    </a:p>
                  </a:txBody>
                  <a:tcPr/>
                </a:tc>
                <a:extLst>
                  <a:ext uri="{0D108BD9-81ED-4DB2-BD59-A6C34878D82A}">
                    <a16:rowId xmlns:a16="http://schemas.microsoft.com/office/drawing/2014/main" val="10003"/>
                  </a:ext>
                </a:extLst>
              </a:tr>
              <a:tr h="370840">
                <a:tc>
                  <a:txBody>
                    <a:bodyPr/>
                    <a:lstStyle/>
                    <a:p>
                      <a:r>
                        <a:rPr kumimoji="1" lang="en-US" altLang="ja-JP" dirty="0" err="1"/>
                        <a:t>θ</a:t>
                      </a:r>
                      <a:r>
                        <a:rPr kumimoji="1" lang="en-US" altLang="ja-JP" dirty="0"/>
                        <a:t> (</a:t>
                      </a:r>
                      <a:r>
                        <a:rPr kumimoji="1" lang="en-US" altLang="ja-JP" dirty="0" err="1"/>
                        <a:t>mrad</a:t>
                      </a:r>
                      <a:r>
                        <a:rPr kumimoji="1" lang="en-US" altLang="ja-JP" dirty="0"/>
                        <a:t>.)</a:t>
                      </a:r>
                      <a:endParaRPr kumimoji="1" lang="ja-JP" altLang="en-US" dirty="0"/>
                    </a:p>
                  </a:txBody>
                  <a:tcPr/>
                </a:tc>
                <a:tc>
                  <a:txBody>
                    <a:bodyPr/>
                    <a:lstStyle/>
                    <a:p>
                      <a:r>
                        <a:rPr kumimoji="1" lang="en-US" altLang="ja-JP" dirty="0"/>
                        <a:t>4</a:t>
                      </a:r>
                      <a:endParaRPr kumimoji="1" lang="ja-JP" altLang="en-US" dirty="0"/>
                    </a:p>
                  </a:txBody>
                  <a:tcPr/>
                </a:tc>
                <a:tc>
                  <a:txBody>
                    <a:bodyPr/>
                    <a:lstStyle/>
                    <a:p>
                      <a:r>
                        <a:rPr kumimoji="1" lang="en-US" altLang="ja-JP" dirty="0"/>
                        <a:t>4</a:t>
                      </a:r>
                    </a:p>
                  </a:txBody>
                  <a:tcPr/>
                </a:tc>
                <a:extLst>
                  <a:ext uri="{0D108BD9-81ED-4DB2-BD59-A6C34878D82A}">
                    <a16:rowId xmlns:a16="http://schemas.microsoft.com/office/drawing/2014/main" val="10004"/>
                  </a:ext>
                </a:extLst>
              </a:tr>
              <a:tr h="370840">
                <a:tc>
                  <a:txBody>
                    <a:bodyPr/>
                    <a:lstStyle/>
                    <a:p>
                      <a:r>
                        <a:rPr kumimoji="1" lang="en-US" altLang="ja-JP" dirty="0" err="1"/>
                        <a:t>Vf</a:t>
                      </a:r>
                      <a:r>
                        <a:rPr kumimoji="1" lang="en-US" altLang="ja-JP" dirty="0"/>
                        <a:t>/If (kV/kA) = </a:t>
                      </a:r>
                      <a:r>
                        <a:rPr kumimoji="1" lang="en-US" altLang="ja-JP" dirty="0" err="1"/>
                        <a:t>Z0</a:t>
                      </a:r>
                      <a:endParaRPr kumimoji="1" lang="ja-JP" altLang="en-US" dirty="0"/>
                    </a:p>
                  </a:txBody>
                  <a:tcPr/>
                </a:tc>
                <a:tc>
                  <a:txBody>
                    <a:bodyPr/>
                    <a:lstStyle/>
                    <a:p>
                      <a:r>
                        <a:rPr kumimoji="1" lang="en-US" altLang="ja-JP" dirty="0"/>
                        <a:t>16.7/1 = 16.7</a:t>
                      </a:r>
                      <a:endParaRPr kumimoji="1" lang="ja-JP" altLang="en-US" dirty="0"/>
                    </a:p>
                  </a:txBody>
                  <a:tcPr/>
                </a:tc>
                <a:tc>
                  <a:txBody>
                    <a:bodyPr/>
                    <a:lstStyle/>
                    <a:p>
                      <a:r>
                        <a:rPr kumimoji="1" lang="en-US" altLang="ja-JP" dirty="0"/>
                        <a:t>30/4.7 ~ 6.3  </a:t>
                      </a:r>
                      <a:r>
                        <a:rPr kumimoji="1" lang="en-US" altLang="ja-JP" dirty="0">
                          <a:sym typeface="Wingdings"/>
                        </a:rPr>
                        <a:t> 30/1.8 ~ 16.7 </a:t>
                      </a:r>
                      <a:endParaRPr kumimoji="1" lang="en-US" altLang="ja-JP" dirty="0"/>
                    </a:p>
                  </a:txBody>
                  <a:tcPr/>
                </a:tc>
                <a:extLst>
                  <a:ext uri="{0D108BD9-81ED-4DB2-BD59-A6C34878D82A}">
                    <a16:rowId xmlns:a16="http://schemas.microsoft.com/office/drawing/2014/main" val="10005"/>
                  </a:ext>
                </a:extLst>
              </a:tr>
              <a:tr h="370840">
                <a:tc>
                  <a:txBody>
                    <a:bodyPr/>
                    <a:lstStyle/>
                    <a:p>
                      <a:r>
                        <a:rPr kumimoji="1" lang="en-US" altLang="ja-JP" dirty="0" err="1"/>
                        <a:t>V_charging</a:t>
                      </a:r>
                      <a:r>
                        <a:rPr kumimoji="1" lang="en-US" altLang="ja-JP" dirty="0"/>
                        <a:t> (kV)</a:t>
                      </a:r>
                      <a:endParaRPr kumimoji="1" lang="ja-JP" altLang="en-US" dirty="0"/>
                    </a:p>
                  </a:txBody>
                  <a:tcPr/>
                </a:tc>
                <a:tc>
                  <a:txBody>
                    <a:bodyPr/>
                    <a:lstStyle/>
                    <a:p>
                      <a:r>
                        <a:rPr kumimoji="1" lang="en-US" altLang="ja-JP" dirty="0"/>
                        <a:t>40</a:t>
                      </a:r>
                      <a:endParaRPr kumimoji="1" lang="ja-JP" altLang="en-US" dirty="0"/>
                    </a:p>
                  </a:txBody>
                  <a:tcPr/>
                </a:tc>
                <a:tc>
                  <a:txBody>
                    <a:bodyPr/>
                    <a:lstStyle/>
                    <a:p>
                      <a:r>
                        <a:rPr kumimoji="1" lang="en-US" altLang="ja-JP" dirty="0"/>
                        <a:t>60</a:t>
                      </a:r>
                    </a:p>
                  </a:txBody>
                  <a:tcPr/>
                </a:tc>
                <a:extLst>
                  <a:ext uri="{0D108BD9-81ED-4DB2-BD59-A6C34878D82A}">
                    <a16:rowId xmlns:a16="http://schemas.microsoft.com/office/drawing/2014/main" val="10006"/>
                  </a:ext>
                </a:extLst>
              </a:tr>
              <a:tr h="370840">
                <a:tc>
                  <a:txBody>
                    <a:bodyPr/>
                    <a:lstStyle/>
                    <a:p>
                      <a:r>
                        <a:rPr kumimoji="1" lang="en-US" altLang="ja-JP" dirty="0"/>
                        <a:t>BL </a:t>
                      </a:r>
                      <a:r>
                        <a:rPr kumimoji="1" lang="en-US" altLang="ja-JP" dirty="0" err="1"/>
                        <a:t>risetime</a:t>
                      </a:r>
                      <a:r>
                        <a:rPr kumimoji="1" lang="en-US" altLang="ja-JP" dirty="0"/>
                        <a:t> (ns)</a:t>
                      </a:r>
                      <a:endParaRPr kumimoji="1" lang="ja-JP" altLang="en-US" dirty="0"/>
                    </a:p>
                  </a:txBody>
                  <a:tcPr/>
                </a:tc>
                <a:tc>
                  <a:txBody>
                    <a:bodyPr/>
                    <a:lstStyle/>
                    <a:p>
                      <a:r>
                        <a:rPr kumimoji="1" lang="en-US" altLang="ja-JP" dirty="0"/>
                        <a:t>&lt; 150</a:t>
                      </a:r>
                      <a:endParaRPr kumimoji="1" lang="ja-JP" altLang="en-US" dirty="0"/>
                    </a:p>
                  </a:txBody>
                  <a:tcPr/>
                </a:tc>
                <a:tc>
                  <a:txBody>
                    <a:bodyPr/>
                    <a:lstStyle/>
                    <a:p>
                      <a:r>
                        <a:rPr kumimoji="1" lang="en-US" altLang="ja-JP" dirty="0"/>
                        <a:t>&lt; 150</a:t>
                      </a:r>
                    </a:p>
                  </a:txBody>
                  <a:tcPr/>
                </a:tc>
                <a:extLst>
                  <a:ext uri="{0D108BD9-81ED-4DB2-BD59-A6C34878D82A}">
                    <a16:rowId xmlns:a16="http://schemas.microsoft.com/office/drawing/2014/main" val="10007"/>
                  </a:ext>
                </a:extLst>
              </a:tr>
              <a:tr h="370840">
                <a:tc>
                  <a:txBody>
                    <a:bodyPr/>
                    <a:lstStyle/>
                    <a:p>
                      <a:endParaRPr kumimoji="1" lang="ja-JP" altLang="en-US" dirty="0"/>
                    </a:p>
                  </a:txBody>
                  <a:tcPr/>
                </a:tc>
                <a:tc>
                  <a:txBody>
                    <a:bodyPr/>
                    <a:lstStyle/>
                    <a:p>
                      <a:endParaRPr kumimoji="1" lang="ja-JP" altLang="en-US" dirty="0"/>
                    </a:p>
                  </a:txBody>
                  <a:tcPr/>
                </a:tc>
                <a:tc>
                  <a:txBody>
                    <a:bodyPr/>
                    <a:lstStyle/>
                    <a:p>
                      <a:endParaRPr kumimoji="1" lang="en-US" altLang="ja-JP" dirty="0"/>
                    </a:p>
                  </a:txBody>
                  <a:tcPr/>
                </a:tc>
                <a:extLst>
                  <a:ext uri="{0D108BD9-81ED-4DB2-BD59-A6C34878D82A}">
                    <a16:rowId xmlns:a16="http://schemas.microsoft.com/office/drawing/2014/main" val="10008"/>
                  </a:ext>
                </a:extLst>
              </a:tr>
            </a:tbl>
          </a:graphicData>
        </a:graphic>
      </p:graphicFrame>
    </p:spTree>
    <p:extLst>
      <p:ext uri="{BB962C8B-B14F-4D97-AF65-F5344CB8AC3E}">
        <p14:creationId xmlns:p14="http://schemas.microsoft.com/office/powerpoint/2010/main" val="196772973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スライド番号プレースホルダー 4"/>
          <p:cNvSpPr>
            <a:spLocks noGrp="1"/>
          </p:cNvSpPr>
          <p:nvPr>
            <p:ph type="sldNum" sz="quarter" idx="12"/>
          </p:nvPr>
        </p:nvSpPr>
        <p:spPr/>
        <p:txBody>
          <a:bodyPr/>
          <a:lstStyle/>
          <a:p>
            <a:fld id="{0C42931F-92AB-5C46-A8B9-62670044824B}" type="slidenum">
              <a:rPr lang="en-US" altLang="ja-JP" smtClean="0"/>
              <a:t>24</a:t>
            </a:fld>
            <a:endParaRPr kumimoji="1" lang="ja-JP" altLang="en-US"/>
          </a:p>
        </p:txBody>
      </p:sp>
      <p:sp>
        <p:nvSpPr>
          <p:cNvPr id="6" name="テキスト ボックス 5"/>
          <p:cNvSpPr txBox="1"/>
          <p:nvPr/>
        </p:nvSpPr>
        <p:spPr>
          <a:xfrm>
            <a:off x="7363789" y="30778"/>
            <a:ext cx="1648345" cy="246221"/>
          </a:xfrm>
          <a:prstGeom prst="rect">
            <a:avLst/>
          </a:prstGeom>
          <a:noFill/>
        </p:spPr>
        <p:txBody>
          <a:bodyPr wrap="none" rtlCol="0">
            <a:spAutoFit/>
          </a:bodyPr>
          <a:lstStyle/>
          <a:p>
            <a:r>
              <a:rPr lang="en-US" altLang="ja-JP" sz="1000" dirty="0" err="1">
                <a:sym typeface="Wingdings"/>
              </a:rPr>
              <a:t>ATFDRexKBackupPlan1.pptx</a:t>
            </a:r>
            <a:endParaRPr kumimoji="1" lang="ja-JP" altLang="en-US" sz="1000" dirty="0"/>
          </a:p>
        </p:txBody>
      </p:sp>
      <p:sp>
        <p:nvSpPr>
          <p:cNvPr id="7" name="テキスト ボックス 6"/>
          <p:cNvSpPr txBox="1"/>
          <p:nvPr/>
        </p:nvSpPr>
        <p:spPr>
          <a:xfrm>
            <a:off x="152400" y="64076"/>
            <a:ext cx="5363743" cy="369332"/>
          </a:xfrm>
          <a:prstGeom prst="rect">
            <a:avLst/>
          </a:prstGeom>
          <a:noFill/>
          <a:ln>
            <a:solidFill>
              <a:srgbClr val="4F81BD"/>
            </a:solidFill>
          </a:ln>
        </p:spPr>
        <p:txBody>
          <a:bodyPr wrap="none" rtlCol="0">
            <a:spAutoFit/>
          </a:bodyPr>
          <a:lstStyle/>
          <a:p>
            <a:r>
              <a:rPr kumimoji="1" lang="en-US" altLang="ja-JP" dirty="0"/>
              <a:t>Time Requirement for ATF </a:t>
            </a:r>
            <a:r>
              <a:rPr kumimoji="1" lang="en-US" altLang="ja-JP" dirty="0" err="1"/>
              <a:t>DR</a:t>
            </a:r>
            <a:r>
              <a:rPr kumimoji="1" lang="en-US" altLang="ja-JP" dirty="0"/>
              <a:t> extraction kicker system.</a:t>
            </a:r>
            <a:endParaRPr kumimoji="1" lang="ja-JP" altLang="en-US" dirty="0"/>
          </a:p>
        </p:txBody>
      </p:sp>
      <p:pic>
        <p:nvPicPr>
          <p:cNvPr id="2" name="図 1"/>
          <p:cNvPicPr>
            <a:picLocks noChangeAspect="1"/>
          </p:cNvPicPr>
          <p:nvPr/>
        </p:nvPicPr>
        <p:blipFill>
          <a:blip r:embed="rId2"/>
          <a:stretch>
            <a:fillRect/>
          </a:stretch>
        </p:blipFill>
        <p:spPr>
          <a:xfrm>
            <a:off x="609599" y="1536700"/>
            <a:ext cx="5300024" cy="3987800"/>
          </a:xfrm>
          <a:prstGeom prst="rect">
            <a:avLst/>
          </a:prstGeom>
        </p:spPr>
      </p:pic>
      <p:sp>
        <p:nvSpPr>
          <p:cNvPr id="4" name="テキスト ボックス 3"/>
          <p:cNvSpPr txBox="1"/>
          <p:nvPr/>
        </p:nvSpPr>
        <p:spPr>
          <a:xfrm>
            <a:off x="431800" y="433408"/>
            <a:ext cx="5995602" cy="923330"/>
          </a:xfrm>
          <a:prstGeom prst="rect">
            <a:avLst/>
          </a:prstGeom>
          <a:noFill/>
        </p:spPr>
        <p:txBody>
          <a:bodyPr wrap="none" rtlCol="0">
            <a:spAutoFit/>
          </a:bodyPr>
          <a:lstStyle/>
          <a:p>
            <a:r>
              <a:rPr kumimoji="1" lang="ja-JP" altLang="en-US" dirty="0">
                <a:solidFill>
                  <a:srgbClr val="FF0000"/>
                </a:solidFill>
              </a:rPr>
              <a:t>出</a:t>
            </a:r>
            <a:r>
              <a:rPr lang="ja-JP" altLang="en-US" dirty="0">
                <a:solidFill>
                  <a:srgbClr val="FF0000"/>
                </a:solidFill>
              </a:rPr>
              <a:t>射キッカーへの時間に関する要求：　</a:t>
            </a:r>
            <a:endParaRPr lang="en-US" altLang="ja-JP" dirty="0">
              <a:solidFill>
                <a:srgbClr val="FF0000"/>
              </a:solidFill>
            </a:endParaRPr>
          </a:p>
          <a:p>
            <a:r>
              <a:rPr lang="ja-JP" altLang="ja-JP" dirty="0">
                <a:solidFill>
                  <a:srgbClr val="FF0000"/>
                </a:solidFill>
              </a:rPr>
              <a:t>　</a:t>
            </a:r>
            <a:r>
              <a:rPr lang="ja-JP" altLang="en-US" dirty="0">
                <a:solidFill>
                  <a:srgbClr val="FF0000"/>
                </a:solidFill>
              </a:rPr>
              <a:t>・</a:t>
            </a:r>
            <a:r>
              <a:rPr lang="en-US" altLang="ja-JP" dirty="0">
                <a:solidFill>
                  <a:srgbClr val="FF0000"/>
                </a:solidFill>
              </a:rPr>
              <a:t>Field Rise Time </a:t>
            </a:r>
            <a:r>
              <a:rPr lang="ja-JP" altLang="en-US" dirty="0">
                <a:solidFill>
                  <a:srgbClr val="FF0000"/>
                </a:solidFill>
              </a:rPr>
              <a:t>：　</a:t>
            </a:r>
            <a:r>
              <a:rPr lang="en-US" altLang="ja-JP" dirty="0" err="1">
                <a:solidFill>
                  <a:srgbClr val="FF0000"/>
                </a:solidFill>
              </a:rPr>
              <a:t>150ns</a:t>
            </a:r>
            <a:r>
              <a:rPr lang="en-US" altLang="ja-JP" dirty="0">
                <a:solidFill>
                  <a:srgbClr val="FF0000"/>
                </a:solidFill>
              </a:rPr>
              <a:t>   (</a:t>
            </a:r>
            <a:r>
              <a:rPr lang="en-US" altLang="ja-JP" dirty="0" err="1">
                <a:solidFill>
                  <a:srgbClr val="FF0000"/>
                </a:solidFill>
              </a:rPr>
              <a:t>450ns</a:t>
            </a:r>
            <a:r>
              <a:rPr lang="en-US" altLang="ja-JP" dirty="0">
                <a:solidFill>
                  <a:srgbClr val="FF0000"/>
                </a:solidFill>
              </a:rPr>
              <a:t> for </a:t>
            </a:r>
            <a:r>
              <a:rPr lang="en-US" altLang="ja-JP" dirty="0" err="1">
                <a:solidFill>
                  <a:srgbClr val="FF0000"/>
                </a:solidFill>
              </a:rPr>
              <a:t>1train-1bunch</a:t>
            </a:r>
            <a:r>
              <a:rPr lang="en-US" altLang="ja-JP" dirty="0">
                <a:solidFill>
                  <a:srgbClr val="FF0000"/>
                </a:solidFill>
              </a:rPr>
              <a:t> mode</a:t>
            </a:r>
            <a:r>
              <a:rPr lang="ja-JP" altLang="en-US" dirty="0">
                <a:solidFill>
                  <a:srgbClr val="FF0000"/>
                </a:solidFill>
              </a:rPr>
              <a:t>）</a:t>
            </a:r>
            <a:endParaRPr lang="en-US" altLang="ja-JP" dirty="0">
              <a:solidFill>
                <a:srgbClr val="FF0000"/>
              </a:solidFill>
            </a:endParaRPr>
          </a:p>
          <a:p>
            <a:r>
              <a:rPr kumimoji="1" lang="ja-JP" altLang="en-US" dirty="0">
                <a:solidFill>
                  <a:srgbClr val="FF0000"/>
                </a:solidFill>
              </a:rPr>
              <a:t>　・</a:t>
            </a:r>
            <a:r>
              <a:rPr kumimoji="1" lang="en-US" altLang="ja-JP" dirty="0">
                <a:solidFill>
                  <a:srgbClr val="FF0000"/>
                </a:solidFill>
              </a:rPr>
              <a:t>Field Fall Time  :     not so fast ( &lt; next injection)</a:t>
            </a:r>
          </a:p>
        </p:txBody>
      </p:sp>
    </p:spTree>
    <p:extLst>
      <p:ext uri="{BB962C8B-B14F-4D97-AF65-F5344CB8AC3E}">
        <p14:creationId xmlns:p14="http://schemas.microsoft.com/office/powerpoint/2010/main" val="95148853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スライド番号プレースホルダー 4"/>
          <p:cNvSpPr>
            <a:spLocks noGrp="1"/>
          </p:cNvSpPr>
          <p:nvPr>
            <p:ph type="sldNum" sz="quarter" idx="12"/>
          </p:nvPr>
        </p:nvSpPr>
        <p:spPr/>
        <p:txBody>
          <a:bodyPr/>
          <a:lstStyle/>
          <a:p>
            <a:fld id="{0C42931F-92AB-5C46-A8B9-62670044824B}" type="slidenum">
              <a:rPr lang="en-US" altLang="ja-JP" smtClean="0"/>
              <a:t>25</a:t>
            </a:fld>
            <a:endParaRPr kumimoji="1" lang="ja-JP" altLang="en-US"/>
          </a:p>
        </p:txBody>
      </p:sp>
      <p:sp>
        <p:nvSpPr>
          <p:cNvPr id="6" name="テキスト ボックス 5"/>
          <p:cNvSpPr txBox="1"/>
          <p:nvPr/>
        </p:nvSpPr>
        <p:spPr>
          <a:xfrm>
            <a:off x="7363789" y="30778"/>
            <a:ext cx="1648345" cy="246221"/>
          </a:xfrm>
          <a:prstGeom prst="rect">
            <a:avLst/>
          </a:prstGeom>
          <a:noFill/>
        </p:spPr>
        <p:txBody>
          <a:bodyPr wrap="none" rtlCol="0">
            <a:spAutoFit/>
          </a:bodyPr>
          <a:lstStyle/>
          <a:p>
            <a:r>
              <a:rPr lang="en-US" altLang="ja-JP" sz="1000" dirty="0" err="1">
                <a:sym typeface="Wingdings"/>
              </a:rPr>
              <a:t>ATFDRexKBackupPlan1.pptx</a:t>
            </a:r>
            <a:endParaRPr kumimoji="1" lang="ja-JP" altLang="en-US" sz="1000" dirty="0"/>
          </a:p>
        </p:txBody>
      </p:sp>
      <p:sp>
        <p:nvSpPr>
          <p:cNvPr id="7" name="テキスト ボックス 6"/>
          <p:cNvSpPr txBox="1"/>
          <p:nvPr/>
        </p:nvSpPr>
        <p:spPr>
          <a:xfrm>
            <a:off x="431800" y="475734"/>
            <a:ext cx="4436243" cy="369332"/>
          </a:xfrm>
          <a:prstGeom prst="rect">
            <a:avLst/>
          </a:prstGeom>
          <a:noFill/>
          <a:ln>
            <a:solidFill>
              <a:srgbClr val="4F81BD"/>
            </a:solidFill>
          </a:ln>
        </p:spPr>
        <p:txBody>
          <a:bodyPr wrap="none" rtlCol="0">
            <a:spAutoFit/>
          </a:bodyPr>
          <a:lstStyle/>
          <a:p>
            <a:r>
              <a:rPr kumimoji="1" lang="en-US" altLang="ja-JP" dirty="0"/>
              <a:t>Proposal for ATF </a:t>
            </a:r>
            <a:r>
              <a:rPr kumimoji="1" lang="en-US" altLang="ja-JP" dirty="0" err="1"/>
              <a:t>DR</a:t>
            </a:r>
            <a:r>
              <a:rPr kumimoji="1" lang="en-US" altLang="ja-JP" dirty="0"/>
              <a:t> extraction kicker system.</a:t>
            </a:r>
            <a:endParaRPr kumimoji="1" lang="ja-JP" altLang="en-US" dirty="0"/>
          </a:p>
        </p:txBody>
      </p:sp>
      <p:graphicFrame>
        <p:nvGraphicFramePr>
          <p:cNvPr id="11" name="表 10"/>
          <p:cNvGraphicFramePr>
            <a:graphicFrameLocks noGrp="1"/>
          </p:cNvGraphicFramePr>
          <p:nvPr>
            <p:extLst>
              <p:ext uri="{D42A27DB-BD31-4B8C-83A1-F6EECF244321}">
                <p14:modId xmlns:p14="http://schemas.microsoft.com/office/powerpoint/2010/main" val="3390010826"/>
              </p:ext>
            </p:extLst>
          </p:nvPr>
        </p:nvGraphicFramePr>
        <p:xfrm>
          <a:off x="431800" y="1214397"/>
          <a:ext cx="7912099" cy="4241031"/>
        </p:xfrm>
        <a:graphic>
          <a:graphicData uri="http://schemas.openxmlformats.org/drawingml/2006/table">
            <a:tbl>
              <a:tblPr firstRow="1" bandRow="1">
                <a:tableStyleId>{5C22544A-7EE6-4342-B048-85BDC9FD1C3A}</a:tableStyleId>
              </a:tblPr>
              <a:tblGrid>
                <a:gridCol w="1820333">
                  <a:extLst>
                    <a:ext uri="{9D8B030D-6E8A-4147-A177-3AD203B41FA5}">
                      <a16:colId xmlns:a16="http://schemas.microsoft.com/office/drawing/2014/main" val="20000"/>
                    </a:ext>
                  </a:extLst>
                </a:gridCol>
                <a:gridCol w="1214967">
                  <a:extLst>
                    <a:ext uri="{9D8B030D-6E8A-4147-A177-3AD203B41FA5}">
                      <a16:colId xmlns:a16="http://schemas.microsoft.com/office/drawing/2014/main" val="20001"/>
                    </a:ext>
                  </a:extLst>
                </a:gridCol>
                <a:gridCol w="2149420">
                  <a:extLst>
                    <a:ext uri="{9D8B030D-6E8A-4147-A177-3AD203B41FA5}">
                      <a16:colId xmlns:a16="http://schemas.microsoft.com/office/drawing/2014/main" val="20002"/>
                    </a:ext>
                  </a:extLst>
                </a:gridCol>
                <a:gridCol w="2727379">
                  <a:extLst>
                    <a:ext uri="{9D8B030D-6E8A-4147-A177-3AD203B41FA5}">
                      <a16:colId xmlns:a16="http://schemas.microsoft.com/office/drawing/2014/main" val="20003"/>
                    </a:ext>
                  </a:extLst>
                </a:gridCol>
              </a:tblGrid>
              <a:tr h="0">
                <a:tc>
                  <a:txBody>
                    <a:bodyPr/>
                    <a:lstStyle/>
                    <a:p>
                      <a:endParaRPr kumimoji="1" lang="ja-JP" altLang="en-US" sz="1200" dirty="0"/>
                    </a:p>
                  </a:txBody>
                  <a:tcPr/>
                </a:tc>
                <a:tc>
                  <a:txBody>
                    <a:bodyPr/>
                    <a:lstStyle/>
                    <a:p>
                      <a:r>
                        <a:rPr kumimoji="1" lang="en-US" altLang="ja-JP" sz="1200" dirty="0"/>
                        <a:t>Existing</a:t>
                      </a:r>
                      <a:endParaRPr kumimoji="1" lang="ja-JP" altLang="en-US" sz="1200" dirty="0"/>
                    </a:p>
                  </a:txBody>
                  <a:tcPr/>
                </a:tc>
                <a:tc>
                  <a:txBody>
                    <a:bodyPr/>
                    <a:lstStyle/>
                    <a:p>
                      <a:r>
                        <a:rPr kumimoji="1" lang="en-US" altLang="ja-JP" sz="1200" dirty="0"/>
                        <a:t>New lumped magnet</a:t>
                      </a:r>
                      <a:endParaRPr kumimoji="1" lang="ja-JP" altLang="en-US" sz="1200" dirty="0"/>
                    </a:p>
                  </a:txBody>
                  <a:tcPr/>
                </a:tc>
                <a:tc>
                  <a:txBody>
                    <a:bodyPr/>
                    <a:lstStyle/>
                    <a:p>
                      <a:r>
                        <a:rPr kumimoji="1" lang="en-US" altLang="ja-JP" sz="1200" dirty="0" err="1"/>
                        <a:t>Saturable</a:t>
                      </a:r>
                      <a:r>
                        <a:rPr kumimoji="1" lang="en-US" altLang="ja-JP" sz="1200" dirty="0"/>
                        <a:t> Magnet</a:t>
                      </a:r>
                      <a:endParaRPr kumimoji="1" lang="ja-JP" altLang="en-US" sz="1200" dirty="0"/>
                    </a:p>
                  </a:txBody>
                  <a:tcPr/>
                </a:tc>
                <a:extLst>
                  <a:ext uri="{0D108BD9-81ED-4DB2-BD59-A6C34878D82A}">
                    <a16:rowId xmlns:a16="http://schemas.microsoft.com/office/drawing/2014/main" val="10000"/>
                  </a:ext>
                </a:extLst>
              </a:tr>
              <a:tr h="306216">
                <a:tc>
                  <a:txBody>
                    <a:bodyPr/>
                    <a:lstStyle/>
                    <a:p>
                      <a:r>
                        <a:rPr kumimoji="1" lang="en-US" altLang="ja-JP" sz="1200" dirty="0"/>
                        <a:t>B (T)</a:t>
                      </a:r>
                      <a:endParaRPr kumimoji="1" lang="ja-JP" altLang="en-US" sz="1200" dirty="0"/>
                    </a:p>
                  </a:txBody>
                  <a:tcPr/>
                </a:tc>
                <a:tc>
                  <a:txBody>
                    <a:bodyPr/>
                    <a:lstStyle/>
                    <a:p>
                      <a:r>
                        <a:rPr kumimoji="1" lang="en-US" altLang="ja-JP" sz="1400" b="0" dirty="0">
                          <a:solidFill>
                            <a:srgbClr val="FF0000"/>
                          </a:solidFill>
                        </a:rPr>
                        <a:t>0.055 (± 0.1)</a:t>
                      </a:r>
                      <a:endParaRPr kumimoji="1" lang="ja-JP" altLang="en-US" sz="1400" b="0" dirty="0">
                        <a:solidFill>
                          <a:srgbClr val="FF0000"/>
                        </a:solidFill>
                      </a:endParaRPr>
                    </a:p>
                  </a:txBody>
                  <a:tcPr/>
                </a:tc>
                <a:tc>
                  <a:txBody>
                    <a:bodyPr/>
                    <a:lstStyle/>
                    <a:p>
                      <a:r>
                        <a:rPr kumimoji="1" lang="en-US" altLang="ja-JP" sz="1200" dirty="0"/>
                        <a:t>0.055 (± 0.1)</a:t>
                      </a:r>
                      <a:endParaRPr kumimoji="1" lang="ja-JP" altLang="en-US" sz="1200" dirty="0"/>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kumimoji="1" lang="en-US" altLang="ja-JP" sz="1200" dirty="0"/>
                        <a:t>0.055 (± 0.1)</a:t>
                      </a:r>
                      <a:endParaRPr kumimoji="1" lang="ja-JP" altLang="en-US" sz="1200" dirty="0"/>
                    </a:p>
                  </a:txBody>
                  <a:tcPr/>
                </a:tc>
                <a:extLst>
                  <a:ext uri="{0D108BD9-81ED-4DB2-BD59-A6C34878D82A}">
                    <a16:rowId xmlns:a16="http://schemas.microsoft.com/office/drawing/2014/main" val="10001"/>
                  </a:ext>
                </a:extLst>
              </a:tr>
              <a:tr h="287867">
                <a:tc>
                  <a:txBody>
                    <a:bodyPr/>
                    <a:lstStyle/>
                    <a:p>
                      <a:r>
                        <a:rPr kumimoji="1" lang="en-US" altLang="ja-JP" sz="1200" dirty="0" err="1"/>
                        <a:t>L_effective</a:t>
                      </a:r>
                      <a:r>
                        <a:rPr kumimoji="1" lang="en-US" altLang="ja-JP" sz="1200" dirty="0"/>
                        <a:t> (m)</a:t>
                      </a:r>
                      <a:endParaRPr kumimoji="1" lang="ja-JP" altLang="en-US" sz="1200" dirty="0"/>
                    </a:p>
                  </a:txBody>
                  <a:tcPr/>
                </a:tc>
                <a:tc>
                  <a:txBody>
                    <a:bodyPr/>
                    <a:lstStyle/>
                    <a:p>
                      <a:r>
                        <a:rPr kumimoji="1" lang="en-US" altLang="ja-JP" sz="1400" b="0" dirty="0">
                          <a:solidFill>
                            <a:srgbClr val="FF0000"/>
                          </a:solidFill>
                        </a:rPr>
                        <a:t>0.31</a:t>
                      </a:r>
                      <a:endParaRPr kumimoji="1" lang="ja-JP" altLang="en-US" sz="1400" b="0" dirty="0">
                        <a:solidFill>
                          <a:srgbClr val="FF0000"/>
                        </a:solidFill>
                      </a:endParaRPr>
                    </a:p>
                  </a:txBody>
                  <a:tcPr/>
                </a:tc>
                <a:tc>
                  <a:txBody>
                    <a:bodyPr/>
                    <a:lstStyle/>
                    <a:p>
                      <a:r>
                        <a:rPr kumimoji="1" lang="en-US" altLang="ja-JP" sz="1200" dirty="0"/>
                        <a:t>0.31</a:t>
                      </a:r>
                      <a:endParaRPr kumimoji="1" lang="ja-JP" altLang="en-US" sz="1200" dirty="0"/>
                    </a:p>
                  </a:txBody>
                  <a:tcPr/>
                </a:tc>
                <a:tc>
                  <a:txBody>
                    <a:bodyPr/>
                    <a:lstStyle/>
                    <a:p>
                      <a:r>
                        <a:rPr kumimoji="1" lang="en-US" altLang="ja-JP" sz="1200" dirty="0"/>
                        <a:t>0.31</a:t>
                      </a:r>
                      <a:endParaRPr kumimoji="1" lang="ja-JP" altLang="en-US" sz="1200" dirty="0"/>
                    </a:p>
                  </a:txBody>
                  <a:tcPr/>
                </a:tc>
                <a:extLst>
                  <a:ext uri="{0D108BD9-81ED-4DB2-BD59-A6C34878D82A}">
                    <a16:rowId xmlns:a16="http://schemas.microsoft.com/office/drawing/2014/main" val="10002"/>
                  </a:ext>
                </a:extLst>
              </a:tr>
              <a:tr h="290762">
                <a:tc>
                  <a:txBody>
                    <a:bodyPr/>
                    <a:lstStyle/>
                    <a:p>
                      <a:r>
                        <a:rPr kumimoji="1" lang="en-US" altLang="ja-JP" sz="1200" dirty="0"/>
                        <a:t>BL (</a:t>
                      </a:r>
                      <a:r>
                        <a:rPr kumimoji="1" lang="en-US" altLang="ja-JP" sz="1200" dirty="0" err="1"/>
                        <a:t>mT</a:t>
                      </a:r>
                      <a:r>
                        <a:rPr kumimoji="1" lang="en-US" altLang="ja-JP" sz="1200" dirty="0"/>
                        <a:t> m)</a:t>
                      </a:r>
                      <a:endParaRPr kumimoji="1" lang="ja-JP" altLang="en-US" sz="1200" dirty="0"/>
                    </a:p>
                  </a:txBody>
                  <a:tcPr/>
                </a:tc>
                <a:tc>
                  <a:txBody>
                    <a:bodyPr/>
                    <a:lstStyle/>
                    <a:p>
                      <a:r>
                        <a:rPr kumimoji="1" lang="en-US" altLang="ja-JP" sz="1400" b="0" dirty="0">
                          <a:solidFill>
                            <a:srgbClr val="FF0000"/>
                          </a:solidFill>
                        </a:rPr>
                        <a:t>17</a:t>
                      </a:r>
                      <a:endParaRPr kumimoji="1" lang="ja-JP" altLang="en-US" sz="1400" b="0" dirty="0">
                        <a:solidFill>
                          <a:srgbClr val="FF0000"/>
                        </a:solidFill>
                      </a:endParaRPr>
                    </a:p>
                  </a:txBody>
                  <a:tcPr/>
                </a:tc>
                <a:tc>
                  <a:txBody>
                    <a:bodyPr/>
                    <a:lstStyle/>
                    <a:p>
                      <a:r>
                        <a:rPr kumimoji="1" lang="en-US" altLang="ja-JP" sz="1200" dirty="0"/>
                        <a:t>17</a:t>
                      </a:r>
                    </a:p>
                  </a:txBody>
                  <a:tcPr/>
                </a:tc>
                <a:tc>
                  <a:txBody>
                    <a:bodyPr/>
                    <a:lstStyle/>
                    <a:p>
                      <a:r>
                        <a:rPr kumimoji="1" lang="en-US" altLang="ja-JP" sz="1200" dirty="0"/>
                        <a:t>17</a:t>
                      </a:r>
                    </a:p>
                  </a:txBody>
                  <a:tcPr/>
                </a:tc>
                <a:extLst>
                  <a:ext uri="{0D108BD9-81ED-4DB2-BD59-A6C34878D82A}">
                    <a16:rowId xmlns:a16="http://schemas.microsoft.com/office/drawing/2014/main" val="10003"/>
                  </a:ext>
                </a:extLst>
              </a:tr>
              <a:tr h="290762">
                <a:tc>
                  <a:txBody>
                    <a:bodyPr/>
                    <a:lstStyle/>
                    <a:p>
                      <a:r>
                        <a:rPr kumimoji="1" lang="en-US" altLang="ja-JP" sz="1200" dirty="0" err="1"/>
                        <a:t>θ</a:t>
                      </a:r>
                      <a:r>
                        <a:rPr kumimoji="1" lang="en-US" altLang="ja-JP" sz="1200" dirty="0"/>
                        <a:t> (</a:t>
                      </a:r>
                      <a:r>
                        <a:rPr kumimoji="1" lang="en-US" altLang="ja-JP" sz="1200" dirty="0" err="1"/>
                        <a:t>mrad</a:t>
                      </a:r>
                      <a:r>
                        <a:rPr kumimoji="1" lang="en-US" altLang="ja-JP" sz="1200" dirty="0"/>
                        <a:t>.)</a:t>
                      </a:r>
                      <a:endParaRPr kumimoji="1" lang="ja-JP" altLang="en-US" sz="1200" dirty="0"/>
                    </a:p>
                  </a:txBody>
                  <a:tcPr/>
                </a:tc>
                <a:tc>
                  <a:txBody>
                    <a:bodyPr/>
                    <a:lstStyle/>
                    <a:p>
                      <a:r>
                        <a:rPr kumimoji="1" lang="en-US" altLang="ja-JP" sz="1400" b="0" dirty="0">
                          <a:solidFill>
                            <a:srgbClr val="FF0000"/>
                          </a:solidFill>
                        </a:rPr>
                        <a:t>4</a:t>
                      </a:r>
                      <a:endParaRPr kumimoji="1" lang="ja-JP" altLang="en-US" sz="1400" b="0" dirty="0">
                        <a:solidFill>
                          <a:srgbClr val="FF0000"/>
                        </a:solidFill>
                      </a:endParaRPr>
                    </a:p>
                  </a:txBody>
                  <a:tcPr/>
                </a:tc>
                <a:tc>
                  <a:txBody>
                    <a:bodyPr/>
                    <a:lstStyle/>
                    <a:p>
                      <a:r>
                        <a:rPr kumimoji="1" lang="en-US" altLang="ja-JP" sz="1200" dirty="0"/>
                        <a:t>4</a:t>
                      </a:r>
                    </a:p>
                  </a:txBody>
                  <a:tcPr/>
                </a:tc>
                <a:tc>
                  <a:txBody>
                    <a:bodyPr/>
                    <a:lstStyle/>
                    <a:p>
                      <a:r>
                        <a:rPr kumimoji="1" lang="en-US" altLang="ja-JP" sz="1200" dirty="0"/>
                        <a:t>4</a:t>
                      </a:r>
                    </a:p>
                  </a:txBody>
                  <a:tcPr/>
                </a:tc>
                <a:extLst>
                  <a:ext uri="{0D108BD9-81ED-4DB2-BD59-A6C34878D82A}">
                    <a16:rowId xmlns:a16="http://schemas.microsoft.com/office/drawing/2014/main" val="10004"/>
                  </a:ext>
                </a:extLst>
              </a:tr>
              <a:tr h="315943">
                <a:tc>
                  <a:txBody>
                    <a:bodyPr/>
                    <a:lstStyle/>
                    <a:p>
                      <a:r>
                        <a:rPr kumimoji="1" lang="en-US" altLang="ja-JP" sz="1200" dirty="0" err="1"/>
                        <a:t>Vf</a:t>
                      </a:r>
                      <a:r>
                        <a:rPr kumimoji="1" lang="en-US" altLang="ja-JP" sz="1200" dirty="0"/>
                        <a:t>/If (kV/kA) = </a:t>
                      </a:r>
                      <a:r>
                        <a:rPr kumimoji="1" lang="en-US" altLang="ja-JP" sz="1200" dirty="0" err="1"/>
                        <a:t>Z0</a:t>
                      </a:r>
                      <a:endParaRPr kumimoji="1" lang="ja-JP" altLang="en-US" sz="1200" dirty="0"/>
                    </a:p>
                  </a:txBody>
                  <a:tcPr/>
                </a:tc>
                <a:tc>
                  <a:txBody>
                    <a:bodyPr/>
                    <a:lstStyle/>
                    <a:p>
                      <a:r>
                        <a:rPr kumimoji="1" lang="en-US" altLang="ja-JP" sz="1400" b="0" dirty="0">
                          <a:solidFill>
                            <a:srgbClr val="FF0000"/>
                          </a:solidFill>
                        </a:rPr>
                        <a:t>20/1.2 = 16.7</a:t>
                      </a:r>
                      <a:endParaRPr kumimoji="1" lang="ja-JP" altLang="en-US" sz="1400" b="0" dirty="0">
                        <a:solidFill>
                          <a:srgbClr val="FF0000"/>
                        </a:solidFill>
                      </a:endParaRPr>
                    </a:p>
                  </a:txBody>
                  <a:tcPr/>
                </a:tc>
                <a:tc>
                  <a:txBody>
                    <a:bodyPr/>
                    <a:lstStyle/>
                    <a:p>
                      <a:r>
                        <a:rPr kumimoji="1" lang="en-US" altLang="ja-JP" sz="1200" dirty="0"/>
                        <a:t>10/0.6</a:t>
                      </a:r>
                      <a:r>
                        <a:rPr kumimoji="1" lang="en-US" altLang="ja-JP" sz="1200" baseline="0" dirty="0"/>
                        <a:t> =16.7 </a:t>
                      </a:r>
                      <a:endParaRPr kumimoji="1" lang="en-US" altLang="ja-JP" sz="1200" dirty="0"/>
                    </a:p>
                  </a:txBody>
                  <a:tcPr/>
                </a:tc>
                <a:tc>
                  <a:txBody>
                    <a:bodyPr/>
                    <a:lstStyle/>
                    <a:p>
                      <a:r>
                        <a:rPr kumimoji="1" lang="en-US" altLang="ja-JP" sz="1200" dirty="0"/>
                        <a:t>20/1.6=16.7</a:t>
                      </a:r>
                    </a:p>
                  </a:txBody>
                  <a:tcPr/>
                </a:tc>
                <a:extLst>
                  <a:ext uri="{0D108BD9-81ED-4DB2-BD59-A6C34878D82A}">
                    <a16:rowId xmlns:a16="http://schemas.microsoft.com/office/drawing/2014/main" val="10005"/>
                  </a:ext>
                </a:extLst>
              </a:tr>
              <a:tr h="338666">
                <a:tc>
                  <a:txBody>
                    <a:bodyPr/>
                    <a:lstStyle/>
                    <a:p>
                      <a:r>
                        <a:rPr kumimoji="1" lang="en-US" altLang="ja-JP" sz="1200" dirty="0" err="1"/>
                        <a:t>V_charging</a:t>
                      </a:r>
                      <a:r>
                        <a:rPr kumimoji="1" lang="en-US" altLang="ja-JP" sz="1200" dirty="0"/>
                        <a:t> (kV)</a:t>
                      </a:r>
                      <a:endParaRPr kumimoji="1" lang="ja-JP" altLang="en-US" sz="1200" dirty="0"/>
                    </a:p>
                  </a:txBody>
                  <a:tcPr/>
                </a:tc>
                <a:tc>
                  <a:txBody>
                    <a:bodyPr/>
                    <a:lstStyle/>
                    <a:p>
                      <a:r>
                        <a:rPr kumimoji="1" lang="en-US" altLang="ja-JP" sz="1400" b="0" dirty="0">
                          <a:solidFill>
                            <a:srgbClr val="FF0000"/>
                          </a:solidFill>
                        </a:rPr>
                        <a:t>40</a:t>
                      </a:r>
                      <a:endParaRPr kumimoji="1" lang="ja-JP" altLang="en-US" sz="1400" b="0" dirty="0">
                        <a:solidFill>
                          <a:srgbClr val="FF0000"/>
                        </a:solidFill>
                      </a:endParaRPr>
                    </a:p>
                  </a:txBody>
                  <a:tcPr/>
                </a:tc>
                <a:tc>
                  <a:txBody>
                    <a:bodyPr/>
                    <a:lstStyle/>
                    <a:p>
                      <a:r>
                        <a:rPr kumimoji="1" lang="en-US" altLang="ja-JP" sz="1200" dirty="0"/>
                        <a:t>20</a:t>
                      </a:r>
                    </a:p>
                  </a:txBody>
                  <a:tcPr/>
                </a:tc>
                <a:tc>
                  <a:txBody>
                    <a:bodyPr/>
                    <a:lstStyle/>
                    <a:p>
                      <a:r>
                        <a:rPr kumimoji="1" lang="en-US" altLang="ja-JP" sz="1200" dirty="0"/>
                        <a:t>40</a:t>
                      </a:r>
                    </a:p>
                  </a:txBody>
                  <a:tcPr/>
                </a:tc>
                <a:extLst>
                  <a:ext uri="{0D108BD9-81ED-4DB2-BD59-A6C34878D82A}">
                    <a16:rowId xmlns:a16="http://schemas.microsoft.com/office/drawing/2014/main" val="10006"/>
                  </a:ext>
                </a:extLst>
              </a:tr>
              <a:tr h="287867">
                <a:tc>
                  <a:txBody>
                    <a:bodyPr/>
                    <a:lstStyle/>
                    <a:p>
                      <a:r>
                        <a:rPr kumimoji="1" lang="en-US" altLang="ja-JP" sz="1200" dirty="0"/>
                        <a:t>BL </a:t>
                      </a:r>
                      <a:r>
                        <a:rPr kumimoji="1" lang="en-US" altLang="ja-JP" sz="1200" dirty="0" err="1"/>
                        <a:t>risetime</a:t>
                      </a:r>
                      <a:r>
                        <a:rPr kumimoji="1" lang="en-US" altLang="ja-JP" sz="1200" dirty="0"/>
                        <a:t> (ns)</a:t>
                      </a:r>
                      <a:endParaRPr kumimoji="1" lang="ja-JP" altLang="en-US" sz="1200" dirty="0"/>
                    </a:p>
                  </a:txBody>
                  <a:tcPr/>
                </a:tc>
                <a:tc>
                  <a:txBody>
                    <a:bodyPr/>
                    <a:lstStyle/>
                    <a:p>
                      <a:r>
                        <a:rPr kumimoji="1" lang="en-US" altLang="ja-JP" sz="1400" b="0" dirty="0">
                          <a:solidFill>
                            <a:srgbClr val="FF0000"/>
                          </a:solidFill>
                        </a:rPr>
                        <a:t>&lt; 150</a:t>
                      </a:r>
                      <a:endParaRPr kumimoji="1" lang="ja-JP" altLang="en-US" sz="1400" b="0" dirty="0">
                        <a:solidFill>
                          <a:srgbClr val="FF0000"/>
                        </a:solidFill>
                      </a:endParaRPr>
                    </a:p>
                  </a:txBody>
                  <a:tcPr/>
                </a:tc>
                <a:tc>
                  <a:txBody>
                    <a:bodyPr/>
                    <a:lstStyle/>
                    <a:p>
                      <a:r>
                        <a:rPr kumimoji="1" lang="en-US" altLang="ja-JP" sz="1200" dirty="0"/>
                        <a:t>&lt; 150</a:t>
                      </a:r>
                    </a:p>
                  </a:txBody>
                  <a:tcPr/>
                </a:tc>
                <a:tc>
                  <a:txBody>
                    <a:bodyPr/>
                    <a:lstStyle/>
                    <a:p>
                      <a:r>
                        <a:rPr kumimoji="1" lang="en-US" altLang="ja-JP" sz="1200" dirty="0"/>
                        <a:t>&lt;150</a:t>
                      </a:r>
                    </a:p>
                  </a:txBody>
                  <a:tcPr/>
                </a:tc>
                <a:extLst>
                  <a:ext uri="{0D108BD9-81ED-4DB2-BD59-A6C34878D82A}">
                    <a16:rowId xmlns:a16="http://schemas.microsoft.com/office/drawing/2014/main" val="10007"/>
                  </a:ext>
                </a:extLst>
              </a:tr>
              <a:tr h="290762">
                <a:tc>
                  <a:txBody>
                    <a:bodyPr/>
                    <a:lstStyle/>
                    <a:p>
                      <a:r>
                        <a:rPr kumimoji="1" lang="en-US" altLang="ja-JP" sz="1200" dirty="0"/>
                        <a:t>w x h (mm x mm) </a:t>
                      </a:r>
                      <a:endParaRPr kumimoji="1" lang="ja-JP" altLang="en-US" sz="1200" dirty="0"/>
                    </a:p>
                  </a:txBody>
                  <a:tcPr/>
                </a:tc>
                <a:tc>
                  <a:txBody>
                    <a:bodyPr/>
                    <a:lstStyle/>
                    <a:p>
                      <a:r>
                        <a:rPr kumimoji="1" lang="en-US" altLang="ja-JP" sz="1400" b="0" dirty="0">
                          <a:solidFill>
                            <a:srgbClr val="FF0000"/>
                          </a:solidFill>
                        </a:rPr>
                        <a:t>23 x 23</a:t>
                      </a:r>
                      <a:endParaRPr kumimoji="1" lang="ja-JP" altLang="en-US" sz="1400" b="0" dirty="0">
                        <a:solidFill>
                          <a:srgbClr val="FF0000"/>
                        </a:solidFill>
                      </a:endParaRPr>
                    </a:p>
                  </a:txBody>
                  <a:tcPr/>
                </a:tc>
                <a:tc>
                  <a:txBody>
                    <a:bodyPr/>
                    <a:lstStyle/>
                    <a:p>
                      <a:r>
                        <a:rPr kumimoji="1" lang="en-US" altLang="ja-JP" sz="1200" dirty="0"/>
                        <a:t>23 x 23</a:t>
                      </a:r>
                    </a:p>
                  </a:txBody>
                  <a:tcPr/>
                </a:tc>
                <a:tc>
                  <a:txBody>
                    <a:bodyPr/>
                    <a:lstStyle/>
                    <a:p>
                      <a:r>
                        <a:rPr kumimoji="1" lang="en-US" altLang="ja-JP" sz="1200" dirty="0"/>
                        <a:t>23 x 23</a:t>
                      </a:r>
                    </a:p>
                  </a:txBody>
                  <a:tcPr/>
                </a:tc>
                <a:extLst>
                  <a:ext uri="{0D108BD9-81ED-4DB2-BD59-A6C34878D82A}">
                    <a16:rowId xmlns:a16="http://schemas.microsoft.com/office/drawing/2014/main" val="10008"/>
                  </a:ext>
                </a:extLst>
              </a:tr>
              <a:tr h="290762">
                <a:tc>
                  <a:txBody>
                    <a:bodyPr/>
                    <a:lstStyle/>
                    <a:p>
                      <a:r>
                        <a:rPr kumimoji="1" lang="en-US" altLang="ja-JP" sz="1200" dirty="0"/>
                        <a:t>L (µH)</a:t>
                      </a:r>
                      <a:endParaRPr kumimoji="1" lang="ja-JP" altLang="en-US" sz="1200" dirty="0"/>
                    </a:p>
                  </a:txBody>
                  <a:tcPr/>
                </a:tc>
                <a:tc>
                  <a:txBody>
                    <a:bodyPr/>
                    <a:lstStyle/>
                    <a:p>
                      <a:r>
                        <a:rPr kumimoji="1" lang="en-US" altLang="ja-JP" sz="1400" b="0" dirty="0">
                          <a:solidFill>
                            <a:srgbClr val="FF0000"/>
                          </a:solidFill>
                        </a:rPr>
                        <a:t>0.4</a:t>
                      </a:r>
                      <a:endParaRPr kumimoji="1" lang="ja-JP" altLang="en-US" sz="1400" b="0" dirty="0">
                        <a:solidFill>
                          <a:srgbClr val="FF0000"/>
                        </a:solidFill>
                      </a:endParaRPr>
                    </a:p>
                  </a:txBody>
                  <a:tcPr/>
                </a:tc>
                <a:tc>
                  <a:txBody>
                    <a:bodyPr/>
                    <a:lstStyle/>
                    <a:p>
                      <a:r>
                        <a:rPr kumimoji="1" lang="en-US" altLang="ja-JP" sz="1200" dirty="0"/>
                        <a:t>0.4</a:t>
                      </a:r>
                    </a:p>
                  </a:txBody>
                  <a:tcPr/>
                </a:tc>
                <a:tc>
                  <a:txBody>
                    <a:bodyPr/>
                    <a:lstStyle/>
                    <a:p>
                      <a:r>
                        <a:rPr kumimoji="1" lang="en-US" altLang="ja-JP" sz="1200" dirty="0"/>
                        <a:t>0.4</a:t>
                      </a:r>
                    </a:p>
                  </a:txBody>
                  <a:tcPr/>
                </a:tc>
                <a:extLst>
                  <a:ext uri="{0D108BD9-81ED-4DB2-BD59-A6C34878D82A}">
                    <a16:rowId xmlns:a16="http://schemas.microsoft.com/office/drawing/2014/main" val="10009"/>
                  </a:ext>
                </a:extLst>
              </a:tr>
              <a:tr h="290762">
                <a:tc>
                  <a:txBody>
                    <a:bodyPr/>
                    <a:lstStyle/>
                    <a:p>
                      <a:r>
                        <a:rPr kumimoji="1" lang="en-US" altLang="ja-JP" sz="1200" dirty="0"/>
                        <a:t>L/</a:t>
                      </a:r>
                      <a:r>
                        <a:rPr kumimoji="1" lang="en-US" altLang="ja-JP" sz="1200" dirty="0" err="1"/>
                        <a:t>Z0</a:t>
                      </a:r>
                      <a:r>
                        <a:rPr kumimoji="1" lang="en-US" altLang="ja-JP" sz="1200" dirty="0"/>
                        <a:t> (ns)</a:t>
                      </a:r>
                      <a:endParaRPr kumimoji="1" lang="ja-JP" altLang="en-US" sz="1200" dirty="0"/>
                    </a:p>
                  </a:txBody>
                  <a:tcPr/>
                </a:tc>
                <a:tc>
                  <a:txBody>
                    <a:bodyPr/>
                    <a:lstStyle/>
                    <a:p>
                      <a:r>
                        <a:rPr kumimoji="1" lang="en-US" altLang="ja-JP" sz="1400" b="0" dirty="0">
                          <a:solidFill>
                            <a:srgbClr val="FF0000"/>
                          </a:solidFill>
                        </a:rPr>
                        <a:t>24</a:t>
                      </a:r>
                      <a:endParaRPr kumimoji="1" lang="ja-JP" altLang="en-US" sz="1400" b="0" dirty="0">
                        <a:solidFill>
                          <a:srgbClr val="FF0000"/>
                        </a:solidFill>
                      </a:endParaRPr>
                    </a:p>
                  </a:txBody>
                  <a:tcPr/>
                </a:tc>
                <a:tc>
                  <a:txBody>
                    <a:bodyPr/>
                    <a:lstStyle/>
                    <a:p>
                      <a:r>
                        <a:rPr kumimoji="1" lang="en-US" altLang="ja-JP" sz="1200" dirty="0"/>
                        <a:t>24</a:t>
                      </a:r>
                    </a:p>
                  </a:txBody>
                  <a:tcPr/>
                </a:tc>
                <a:tc>
                  <a:txBody>
                    <a:bodyPr/>
                    <a:lstStyle/>
                    <a:p>
                      <a:r>
                        <a:rPr kumimoji="1" lang="en-US" altLang="ja-JP" sz="1200" dirty="0"/>
                        <a:t>24</a:t>
                      </a:r>
                    </a:p>
                  </a:txBody>
                  <a:tcPr/>
                </a:tc>
                <a:extLst>
                  <a:ext uri="{0D108BD9-81ED-4DB2-BD59-A6C34878D82A}">
                    <a16:rowId xmlns:a16="http://schemas.microsoft.com/office/drawing/2014/main" val="10010"/>
                  </a:ext>
                </a:extLst>
              </a:tr>
              <a:tr h="290762">
                <a:tc>
                  <a:txBody>
                    <a:bodyPr/>
                    <a:lstStyle/>
                    <a:p>
                      <a:r>
                        <a:rPr kumimoji="1" lang="en-US" altLang="ja-JP" sz="1200" dirty="0"/>
                        <a:t>4.6 L/</a:t>
                      </a:r>
                      <a:r>
                        <a:rPr kumimoji="1" lang="en-US" altLang="ja-JP" sz="1200" dirty="0" err="1"/>
                        <a:t>Z0</a:t>
                      </a:r>
                      <a:endParaRPr kumimoji="1" lang="ja-JP" altLang="en-US" sz="1200" dirty="0"/>
                    </a:p>
                  </a:txBody>
                  <a:tcPr/>
                </a:tc>
                <a:tc>
                  <a:txBody>
                    <a:bodyPr/>
                    <a:lstStyle/>
                    <a:p>
                      <a:endParaRPr kumimoji="1" lang="ja-JP" altLang="en-US" sz="1200" dirty="0"/>
                    </a:p>
                  </a:txBody>
                  <a:tcPr/>
                </a:tc>
                <a:tc>
                  <a:txBody>
                    <a:bodyPr/>
                    <a:lstStyle/>
                    <a:p>
                      <a:r>
                        <a:rPr kumimoji="1" lang="en-US" altLang="ja-JP" sz="1200" dirty="0"/>
                        <a:t>110</a:t>
                      </a:r>
                    </a:p>
                  </a:txBody>
                  <a:tcPr/>
                </a:tc>
                <a:tc>
                  <a:txBody>
                    <a:bodyPr/>
                    <a:lstStyle/>
                    <a:p>
                      <a:r>
                        <a:rPr kumimoji="1" lang="en-US" altLang="ja-JP" sz="1200" dirty="0"/>
                        <a:t>110</a:t>
                      </a:r>
                    </a:p>
                  </a:txBody>
                  <a:tcPr/>
                </a:tc>
                <a:extLst>
                  <a:ext uri="{0D108BD9-81ED-4DB2-BD59-A6C34878D82A}">
                    <a16:rowId xmlns:a16="http://schemas.microsoft.com/office/drawing/2014/main" val="10011"/>
                  </a:ext>
                </a:extLst>
              </a:tr>
              <a:tr h="290762">
                <a:tc>
                  <a:txBody>
                    <a:bodyPr/>
                    <a:lstStyle/>
                    <a:p>
                      <a:endParaRPr kumimoji="1" lang="ja-JP" altLang="en-US" sz="1200" dirty="0"/>
                    </a:p>
                  </a:txBody>
                  <a:tcPr/>
                </a:tc>
                <a:tc>
                  <a:txBody>
                    <a:bodyPr/>
                    <a:lstStyle/>
                    <a:p>
                      <a:endParaRPr kumimoji="1" lang="ja-JP" altLang="en-US" sz="1200" dirty="0"/>
                    </a:p>
                  </a:txBody>
                  <a:tcPr/>
                </a:tc>
                <a:tc>
                  <a:txBody>
                    <a:bodyPr/>
                    <a:lstStyle/>
                    <a:p>
                      <a:endParaRPr kumimoji="1" lang="en-US" altLang="ja-JP" sz="1200" dirty="0"/>
                    </a:p>
                  </a:txBody>
                  <a:tcPr/>
                </a:tc>
                <a:tc>
                  <a:txBody>
                    <a:bodyPr/>
                    <a:lstStyle/>
                    <a:p>
                      <a:endParaRPr kumimoji="1" lang="en-US" altLang="ja-JP" sz="1200" dirty="0"/>
                    </a:p>
                  </a:txBody>
                  <a:tcPr/>
                </a:tc>
                <a:extLst>
                  <a:ext uri="{0D108BD9-81ED-4DB2-BD59-A6C34878D82A}">
                    <a16:rowId xmlns:a16="http://schemas.microsoft.com/office/drawing/2014/main" val="10012"/>
                  </a:ext>
                </a:extLst>
              </a:tr>
              <a:tr h="290762">
                <a:tc>
                  <a:txBody>
                    <a:bodyPr/>
                    <a:lstStyle/>
                    <a:p>
                      <a:endParaRPr kumimoji="1" lang="ja-JP" altLang="en-US" sz="1200" dirty="0"/>
                    </a:p>
                  </a:txBody>
                  <a:tcPr/>
                </a:tc>
                <a:tc>
                  <a:txBody>
                    <a:bodyPr/>
                    <a:lstStyle/>
                    <a:p>
                      <a:endParaRPr kumimoji="1" lang="ja-JP" altLang="en-US" sz="1200" dirty="0"/>
                    </a:p>
                  </a:txBody>
                  <a:tcPr/>
                </a:tc>
                <a:tc>
                  <a:txBody>
                    <a:bodyPr/>
                    <a:lstStyle/>
                    <a:p>
                      <a:endParaRPr kumimoji="1" lang="en-US" altLang="ja-JP" sz="1200" dirty="0"/>
                    </a:p>
                  </a:txBody>
                  <a:tcPr/>
                </a:tc>
                <a:tc>
                  <a:txBody>
                    <a:bodyPr/>
                    <a:lstStyle/>
                    <a:p>
                      <a:endParaRPr kumimoji="1" lang="en-US" altLang="ja-JP" sz="1200" dirty="0"/>
                    </a:p>
                  </a:txBody>
                  <a:tcPr/>
                </a:tc>
                <a:extLst>
                  <a:ext uri="{0D108BD9-81ED-4DB2-BD59-A6C34878D82A}">
                    <a16:rowId xmlns:a16="http://schemas.microsoft.com/office/drawing/2014/main" val="10013"/>
                  </a:ext>
                </a:extLst>
              </a:tr>
            </a:tbl>
          </a:graphicData>
        </a:graphic>
      </p:graphicFrame>
    </p:spTree>
    <p:extLst>
      <p:ext uri="{BB962C8B-B14F-4D97-AF65-F5344CB8AC3E}">
        <p14:creationId xmlns:p14="http://schemas.microsoft.com/office/powerpoint/2010/main" val="114867097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スライド番号プレースホルダー 4"/>
          <p:cNvSpPr>
            <a:spLocks noGrp="1"/>
          </p:cNvSpPr>
          <p:nvPr>
            <p:ph type="sldNum" sz="quarter" idx="12"/>
          </p:nvPr>
        </p:nvSpPr>
        <p:spPr/>
        <p:txBody>
          <a:bodyPr/>
          <a:lstStyle/>
          <a:p>
            <a:fld id="{0C42931F-92AB-5C46-A8B9-62670044824B}" type="slidenum">
              <a:rPr lang="en-US" altLang="ja-JP" smtClean="0"/>
              <a:t>26</a:t>
            </a:fld>
            <a:endParaRPr kumimoji="1" lang="ja-JP" altLang="en-US"/>
          </a:p>
        </p:txBody>
      </p:sp>
      <p:sp>
        <p:nvSpPr>
          <p:cNvPr id="6" name="テキスト ボックス 5"/>
          <p:cNvSpPr txBox="1"/>
          <p:nvPr/>
        </p:nvSpPr>
        <p:spPr>
          <a:xfrm>
            <a:off x="7363789" y="30778"/>
            <a:ext cx="1648345" cy="246221"/>
          </a:xfrm>
          <a:prstGeom prst="rect">
            <a:avLst/>
          </a:prstGeom>
          <a:noFill/>
        </p:spPr>
        <p:txBody>
          <a:bodyPr wrap="none" rtlCol="0">
            <a:spAutoFit/>
          </a:bodyPr>
          <a:lstStyle/>
          <a:p>
            <a:r>
              <a:rPr lang="en-US" altLang="ja-JP" sz="1000" dirty="0" err="1">
                <a:sym typeface="Wingdings"/>
              </a:rPr>
              <a:t>ATFDRexKBackupPlan1.pptx</a:t>
            </a:r>
            <a:endParaRPr kumimoji="1" lang="ja-JP" altLang="en-US" sz="1000" dirty="0"/>
          </a:p>
        </p:txBody>
      </p:sp>
      <p:graphicFrame>
        <p:nvGraphicFramePr>
          <p:cNvPr id="14" name="オブジェクト 13"/>
          <p:cNvGraphicFramePr>
            <a:graphicFrameLocks noChangeAspect="1"/>
          </p:cNvGraphicFramePr>
          <p:nvPr>
            <p:extLst>
              <p:ext uri="{D42A27DB-BD31-4B8C-83A1-F6EECF244321}">
                <p14:modId xmlns:p14="http://schemas.microsoft.com/office/powerpoint/2010/main" val="477091205"/>
              </p:ext>
            </p:extLst>
          </p:nvPr>
        </p:nvGraphicFramePr>
        <p:xfrm>
          <a:off x="617538" y="2764367"/>
          <a:ext cx="5384800" cy="3162300"/>
        </p:xfrm>
        <a:graphic>
          <a:graphicData uri="http://schemas.openxmlformats.org/presentationml/2006/ole">
            <mc:AlternateContent xmlns:mc="http://schemas.openxmlformats.org/markup-compatibility/2006">
              <mc:Choice xmlns:v="urn:schemas-microsoft-com:vml" Requires="v">
                <p:oleObj name="文書" r:id="rId2" imgW="5384800" imgH="3162300" progId="Word.Document.12">
                  <p:embed/>
                </p:oleObj>
              </mc:Choice>
              <mc:Fallback>
                <p:oleObj name="文書" r:id="rId2" imgW="5384800" imgH="3162300" progId="Word.Document.12">
                  <p:embed/>
                  <p:pic>
                    <p:nvPicPr>
                      <p:cNvPr id="0" nam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17538" y="2764367"/>
                        <a:ext cx="5384800" cy="3162300"/>
                      </a:xfrm>
                      <a:prstGeom prst="rect">
                        <a:avLst/>
                      </a:prstGeom>
                      <a:solidFill>
                        <a:srgbClr val="FFFFFF"/>
                      </a:solidFill>
                      <a:ln w="12700">
                        <a:solidFill>
                          <a:srgbClr val="000000"/>
                        </a:solidFill>
                        <a:miter lim="800000"/>
                        <a:headEnd/>
                        <a:tailEnd/>
                      </a:ln>
                    </p:spPr>
                  </p:pic>
                </p:oleObj>
              </mc:Fallback>
            </mc:AlternateContent>
          </a:graphicData>
        </a:graphic>
      </p:graphicFrame>
      <p:sp>
        <p:nvSpPr>
          <p:cNvPr id="15" name="角丸四角形 14"/>
          <p:cNvSpPr/>
          <p:nvPr/>
        </p:nvSpPr>
        <p:spPr>
          <a:xfrm>
            <a:off x="2339009" y="4453467"/>
            <a:ext cx="387256" cy="338666"/>
          </a:xfrm>
          <a:prstGeom prst="roundRect">
            <a:avLst/>
          </a:prstGeom>
          <a:solidFill>
            <a:schemeClr val="accent2">
              <a:lumMod val="40000"/>
              <a:lumOff val="60000"/>
            </a:schemeClr>
          </a:solidFill>
          <a:ln w="38100" cmpd="sng">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19" name="正方形/長方形 18"/>
          <p:cNvSpPr/>
          <p:nvPr/>
        </p:nvSpPr>
        <p:spPr>
          <a:xfrm>
            <a:off x="6383063" y="4203700"/>
            <a:ext cx="976936" cy="7747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20" name="正方形/長方形 19"/>
          <p:cNvSpPr/>
          <p:nvPr/>
        </p:nvSpPr>
        <p:spPr>
          <a:xfrm>
            <a:off x="6572599" y="4364567"/>
            <a:ext cx="594397" cy="404283"/>
          </a:xfrm>
          <a:prstGeom prst="rect">
            <a:avLst/>
          </a:prstGeom>
          <a:solidFill>
            <a:schemeClr val="bg1"/>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21" name="角丸四角形 20"/>
          <p:cNvSpPr/>
          <p:nvPr/>
        </p:nvSpPr>
        <p:spPr>
          <a:xfrm>
            <a:off x="6678431" y="4396317"/>
            <a:ext cx="387256" cy="338666"/>
          </a:xfrm>
          <a:prstGeom prst="roundRect">
            <a:avLst/>
          </a:prstGeom>
          <a:solidFill>
            <a:schemeClr val="accent2">
              <a:lumMod val="40000"/>
              <a:lumOff val="60000"/>
            </a:schemeClr>
          </a:solidFill>
          <a:ln w="38100" cmpd="sng">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22" name="正方形/長方形 21"/>
          <p:cNvSpPr/>
          <p:nvPr/>
        </p:nvSpPr>
        <p:spPr>
          <a:xfrm>
            <a:off x="6578949" y="4364567"/>
            <a:ext cx="52917" cy="404283"/>
          </a:xfrm>
          <a:prstGeom prst="rect">
            <a:avLst/>
          </a:prstGeom>
          <a:solidFill>
            <a:srgbClr val="008000"/>
          </a:solidFill>
          <a:ln>
            <a:solidFill>
              <a:srgbClr val="008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23" name="正方形/長方形 22"/>
          <p:cNvSpPr/>
          <p:nvPr/>
        </p:nvSpPr>
        <p:spPr>
          <a:xfrm>
            <a:off x="7118699" y="4364567"/>
            <a:ext cx="52917" cy="404283"/>
          </a:xfrm>
          <a:prstGeom prst="rect">
            <a:avLst/>
          </a:prstGeom>
          <a:solidFill>
            <a:srgbClr val="008000"/>
          </a:solidFill>
          <a:ln>
            <a:solidFill>
              <a:srgbClr val="008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24" name="テキスト ボックス 23"/>
          <p:cNvSpPr txBox="1"/>
          <p:nvPr/>
        </p:nvSpPr>
        <p:spPr>
          <a:xfrm>
            <a:off x="6280499" y="4985782"/>
            <a:ext cx="1187006" cy="369332"/>
          </a:xfrm>
          <a:prstGeom prst="rect">
            <a:avLst/>
          </a:prstGeom>
          <a:noFill/>
        </p:spPr>
        <p:txBody>
          <a:bodyPr wrap="none" rtlCol="0">
            <a:spAutoFit/>
          </a:bodyPr>
          <a:lstStyle/>
          <a:p>
            <a:r>
              <a:rPr lang="en-US" altLang="ja-JP" dirty="0" err="1"/>
              <a:t>8cm</a:t>
            </a:r>
            <a:r>
              <a:rPr lang="en-US" altLang="ja-JP" dirty="0"/>
              <a:t> x </a:t>
            </a:r>
            <a:r>
              <a:rPr lang="en-US" altLang="ja-JP" dirty="0" err="1"/>
              <a:t>8cm</a:t>
            </a:r>
            <a:endParaRPr kumimoji="1" lang="ja-JP" altLang="en-US" dirty="0"/>
          </a:p>
        </p:txBody>
      </p:sp>
      <p:sp>
        <p:nvSpPr>
          <p:cNvPr id="25" name="正方形/長方形 24"/>
          <p:cNvSpPr/>
          <p:nvPr/>
        </p:nvSpPr>
        <p:spPr>
          <a:xfrm>
            <a:off x="7997098" y="4295749"/>
            <a:ext cx="788553" cy="581051"/>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26" name="正方形/長方形 25"/>
          <p:cNvSpPr/>
          <p:nvPr/>
        </p:nvSpPr>
        <p:spPr>
          <a:xfrm>
            <a:off x="8097734" y="4371949"/>
            <a:ext cx="594397" cy="404283"/>
          </a:xfrm>
          <a:prstGeom prst="rect">
            <a:avLst/>
          </a:prstGeom>
          <a:solidFill>
            <a:schemeClr val="bg1"/>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27" name="角丸四角形 26"/>
          <p:cNvSpPr/>
          <p:nvPr/>
        </p:nvSpPr>
        <p:spPr>
          <a:xfrm>
            <a:off x="8203566" y="4403699"/>
            <a:ext cx="387256" cy="338666"/>
          </a:xfrm>
          <a:prstGeom prst="roundRect">
            <a:avLst/>
          </a:prstGeom>
          <a:solidFill>
            <a:schemeClr val="accent2">
              <a:lumMod val="40000"/>
              <a:lumOff val="60000"/>
            </a:schemeClr>
          </a:solidFill>
          <a:ln w="38100" cmpd="sng">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28" name="正方形/長方形 27"/>
          <p:cNvSpPr/>
          <p:nvPr/>
        </p:nvSpPr>
        <p:spPr>
          <a:xfrm>
            <a:off x="8104084" y="4371949"/>
            <a:ext cx="52917" cy="404283"/>
          </a:xfrm>
          <a:prstGeom prst="rect">
            <a:avLst/>
          </a:prstGeom>
          <a:solidFill>
            <a:srgbClr val="008000"/>
          </a:solidFill>
          <a:ln>
            <a:solidFill>
              <a:srgbClr val="008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29" name="正方形/長方形 28"/>
          <p:cNvSpPr/>
          <p:nvPr/>
        </p:nvSpPr>
        <p:spPr>
          <a:xfrm>
            <a:off x="8643834" y="4371949"/>
            <a:ext cx="52917" cy="404283"/>
          </a:xfrm>
          <a:prstGeom prst="rect">
            <a:avLst/>
          </a:prstGeom>
          <a:solidFill>
            <a:srgbClr val="008000"/>
          </a:solidFill>
          <a:ln>
            <a:solidFill>
              <a:srgbClr val="008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30" name="テキスト ボックス 29"/>
          <p:cNvSpPr txBox="1"/>
          <p:nvPr/>
        </p:nvSpPr>
        <p:spPr>
          <a:xfrm>
            <a:off x="7805634" y="4978400"/>
            <a:ext cx="1187006" cy="369332"/>
          </a:xfrm>
          <a:prstGeom prst="rect">
            <a:avLst/>
          </a:prstGeom>
          <a:noFill/>
        </p:spPr>
        <p:txBody>
          <a:bodyPr wrap="none" rtlCol="0">
            <a:spAutoFit/>
          </a:bodyPr>
          <a:lstStyle/>
          <a:p>
            <a:r>
              <a:rPr lang="en-US" altLang="ja-JP" dirty="0" err="1"/>
              <a:t>6cm</a:t>
            </a:r>
            <a:r>
              <a:rPr lang="en-US" altLang="ja-JP" dirty="0"/>
              <a:t> x </a:t>
            </a:r>
            <a:r>
              <a:rPr lang="en-US" altLang="ja-JP" dirty="0" err="1"/>
              <a:t>6cm</a:t>
            </a:r>
            <a:endParaRPr kumimoji="1" lang="ja-JP" altLang="en-US" dirty="0"/>
          </a:p>
        </p:txBody>
      </p:sp>
      <p:pic>
        <p:nvPicPr>
          <p:cNvPr id="31" name="図 30"/>
          <p:cNvPicPr>
            <a:picLocks noChangeAspect="1"/>
          </p:cNvPicPr>
          <p:nvPr/>
        </p:nvPicPr>
        <p:blipFill>
          <a:blip r:embed="rId4"/>
          <a:stretch>
            <a:fillRect/>
          </a:stretch>
        </p:blipFill>
        <p:spPr>
          <a:xfrm>
            <a:off x="514011" y="804150"/>
            <a:ext cx="2296160" cy="1734820"/>
          </a:xfrm>
          <a:prstGeom prst="rect">
            <a:avLst/>
          </a:prstGeom>
        </p:spPr>
      </p:pic>
      <p:cxnSp>
        <p:nvCxnSpPr>
          <p:cNvPr id="32" name="直線矢印コネクタ 31"/>
          <p:cNvCxnSpPr/>
          <p:nvPr/>
        </p:nvCxnSpPr>
        <p:spPr>
          <a:xfrm rot="16200000" flipV="1">
            <a:off x="1479624" y="1909413"/>
            <a:ext cx="923958" cy="335155"/>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34" name="直線矢印コネクタ 33"/>
          <p:cNvCxnSpPr/>
          <p:nvPr/>
        </p:nvCxnSpPr>
        <p:spPr>
          <a:xfrm>
            <a:off x="1662091" y="1156918"/>
            <a:ext cx="430922" cy="1588"/>
          </a:xfrm>
          <a:prstGeom prst="straightConnector1">
            <a:avLst/>
          </a:prstGeom>
          <a:ln>
            <a:solidFill>
              <a:srgbClr val="FF0000"/>
            </a:solidFill>
            <a:tailEnd type="arrow"/>
          </a:ln>
        </p:spPr>
        <p:style>
          <a:lnRef idx="2">
            <a:schemeClr val="accent1"/>
          </a:lnRef>
          <a:fillRef idx="0">
            <a:schemeClr val="accent1"/>
          </a:fillRef>
          <a:effectRef idx="1">
            <a:schemeClr val="accent1"/>
          </a:effectRef>
          <a:fontRef idx="minor">
            <a:schemeClr val="tx1"/>
          </a:fontRef>
        </p:style>
      </p:cxnSp>
      <p:sp>
        <p:nvSpPr>
          <p:cNvPr id="2" name="テキスト ボックス 1"/>
          <p:cNvSpPr txBox="1"/>
          <p:nvPr/>
        </p:nvSpPr>
        <p:spPr>
          <a:xfrm>
            <a:off x="0" y="0"/>
            <a:ext cx="6135414" cy="584776"/>
          </a:xfrm>
          <a:prstGeom prst="rect">
            <a:avLst/>
          </a:prstGeom>
          <a:noFill/>
        </p:spPr>
        <p:txBody>
          <a:bodyPr wrap="none" rtlCol="0">
            <a:spAutoFit/>
          </a:bodyPr>
          <a:lstStyle/>
          <a:p>
            <a:r>
              <a:rPr lang="ja-JP" altLang="en-US" sz="1600" dirty="0"/>
              <a:t>できれば、もう１つの選択肢をトライしたい：</a:t>
            </a:r>
            <a:r>
              <a:rPr lang="en-US" altLang="ja-JP" sz="1600" dirty="0"/>
              <a:t> saturation kicker</a:t>
            </a:r>
            <a:endParaRPr kumimoji="1" lang="en-US" altLang="ja-JP" sz="1600" dirty="0"/>
          </a:p>
          <a:p>
            <a:r>
              <a:rPr kumimoji="1" lang="ja-JP" altLang="en-US" sz="1600" dirty="0"/>
              <a:t>京大</a:t>
            </a:r>
            <a:r>
              <a:rPr kumimoji="1" lang="en-US" altLang="ja-JP" sz="1600" dirty="0" err="1"/>
              <a:t>FFAG</a:t>
            </a:r>
            <a:r>
              <a:rPr kumimoji="1" lang="ja-JP" altLang="en-US" sz="1600" dirty="0"/>
              <a:t>でのテスト例</a:t>
            </a:r>
            <a:r>
              <a:rPr kumimoji="1" lang="en-US" altLang="ja-JP" sz="1600" dirty="0"/>
              <a:t> : </a:t>
            </a:r>
            <a:r>
              <a:rPr kumimoji="1" lang="en-US" altLang="ja-JP" sz="1600" dirty="0" err="1"/>
              <a:t>40kV</a:t>
            </a:r>
            <a:r>
              <a:rPr kumimoji="1" lang="en-US" altLang="ja-JP" sz="1600" dirty="0"/>
              <a:t> </a:t>
            </a:r>
            <a:r>
              <a:rPr kumimoji="1" lang="ja-JP" altLang="en-US" sz="1600" dirty="0"/>
              <a:t>充電</a:t>
            </a:r>
            <a:r>
              <a:rPr kumimoji="1" lang="en-US" altLang="ja-JP" sz="1600" dirty="0"/>
              <a:t>, </a:t>
            </a:r>
            <a:r>
              <a:rPr kumimoji="1" lang="en-US" altLang="ja-JP" sz="1600" dirty="0" err="1"/>
              <a:t>Ncoil</a:t>
            </a:r>
            <a:r>
              <a:rPr kumimoji="1" lang="en-US" altLang="ja-JP" sz="1600" dirty="0"/>
              <a:t>=3, </a:t>
            </a:r>
            <a:r>
              <a:rPr kumimoji="1" lang="en-US" altLang="ja-JP" sz="1600" dirty="0" err="1"/>
              <a:t>h~20mm</a:t>
            </a:r>
            <a:r>
              <a:rPr kumimoji="1" lang="en-US" altLang="ja-JP" sz="1600" dirty="0"/>
              <a:t>, </a:t>
            </a:r>
            <a:r>
              <a:rPr kumimoji="1" lang="en-US" altLang="ja-JP" sz="1600" dirty="0" err="1"/>
              <a:t>B_MAX</a:t>
            </a:r>
            <a:r>
              <a:rPr kumimoji="1" lang="en-US" altLang="ja-JP" sz="1600" dirty="0"/>
              <a:t> = 0.45 T</a:t>
            </a:r>
            <a:endParaRPr kumimoji="1" lang="ja-JP" altLang="en-US" sz="1600" dirty="0"/>
          </a:p>
        </p:txBody>
      </p:sp>
      <p:pic>
        <p:nvPicPr>
          <p:cNvPr id="3" name="図 2"/>
          <p:cNvPicPr>
            <a:picLocks noChangeAspect="1"/>
          </p:cNvPicPr>
          <p:nvPr/>
        </p:nvPicPr>
        <p:blipFill>
          <a:blip r:embed="rId5"/>
          <a:stretch>
            <a:fillRect/>
          </a:stretch>
        </p:blipFill>
        <p:spPr>
          <a:xfrm>
            <a:off x="2921982" y="779548"/>
            <a:ext cx="2143391" cy="1759422"/>
          </a:xfrm>
          <a:prstGeom prst="rect">
            <a:avLst/>
          </a:prstGeom>
        </p:spPr>
      </p:pic>
      <p:pic>
        <p:nvPicPr>
          <p:cNvPr id="8" name="図 7"/>
          <p:cNvPicPr>
            <a:picLocks noChangeAspect="1"/>
          </p:cNvPicPr>
          <p:nvPr/>
        </p:nvPicPr>
        <p:blipFill>
          <a:blip r:embed="rId6"/>
          <a:stretch>
            <a:fillRect/>
          </a:stretch>
        </p:blipFill>
        <p:spPr>
          <a:xfrm>
            <a:off x="6485211" y="276999"/>
            <a:ext cx="2472348" cy="3291701"/>
          </a:xfrm>
          <a:prstGeom prst="rect">
            <a:avLst/>
          </a:prstGeom>
        </p:spPr>
      </p:pic>
      <p:pic>
        <p:nvPicPr>
          <p:cNvPr id="10" name="図 9"/>
          <p:cNvPicPr>
            <a:picLocks noChangeAspect="1"/>
          </p:cNvPicPr>
          <p:nvPr/>
        </p:nvPicPr>
        <p:blipFill>
          <a:blip r:embed="rId7"/>
          <a:stretch>
            <a:fillRect/>
          </a:stretch>
        </p:blipFill>
        <p:spPr>
          <a:xfrm>
            <a:off x="5386412" y="530999"/>
            <a:ext cx="996651" cy="2123301"/>
          </a:xfrm>
          <a:prstGeom prst="rect">
            <a:avLst/>
          </a:prstGeom>
        </p:spPr>
      </p:pic>
    </p:spTree>
    <p:extLst>
      <p:ext uri="{BB962C8B-B14F-4D97-AF65-F5344CB8AC3E}">
        <p14:creationId xmlns:p14="http://schemas.microsoft.com/office/powerpoint/2010/main" val="392347390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スライド番号プレースホルダー 4"/>
          <p:cNvSpPr>
            <a:spLocks noGrp="1"/>
          </p:cNvSpPr>
          <p:nvPr>
            <p:ph type="sldNum" sz="quarter" idx="12"/>
          </p:nvPr>
        </p:nvSpPr>
        <p:spPr/>
        <p:txBody>
          <a:bodyPr/>
          <a:lstStyle/>
          <a:p>
            <a:fld id="{0C42931F-92AB-5C46-A8B9-62670044824B}" type="slidenum">
              <a:rPr lang="en-US" altLang="ja-JP" smtClean="0"/>
              <a:t>27</a:t>
            </a:fld>
            <a:endParaRPr kumimoji="1" lang="ja-JP" altLang="en-US"/>
          </a:p>
        </p:txBody>
      </p:sp>
      <p:sp>
        <p:nvSpPr>
          <p:cNvPr id="6" name="テキスト ボックス 5"/>
          <p:cNvSpPr txBox="1"/>
          <p:nvPr/>
        </p:nvSpPr>
        <p:spPr>
          <a:xfrm>
            <a:off x="7363789" y="30778"/>
            <a:ext cx="1648345" cy="246221"/>
          </a:xfrm>
          <a:prstGeom prst="rect">
            <a:avLst/>
          </a:prstGeom>
          <a:noFill/>
        </p:spPr>
        <p:txBody>
          <a:bodyPr wrap="none" rtlCol="0">
            <a:spAutoFit/>
          </a:bodyPr>
          <a:lstStyle/>
          <a:p>
            <a:r>
              <a:rPr lang="en-US" altLang="ja-JP" sz="1000" dirty="0" err="1">
                <a:sym typeface="Wingdings"/>
              </a:rPr>
              <a:t>ATFDRexKBackupPlan1.pptx</a:t>
            </a:r>
            <a:endParaRPr kumimoji="1" lang="ja-JP" altLang="en-US" sz="1000" dirty="0"/>
          </a:p>
        </p:txBody>
      </p:sp>
      <p:graphicFrame>
        <p:nvGraphicFramePr>
          <p:cNvPr id="4" name="オブジェクト 3"/>
          <p:cNvGraphicFramePr>
            <a:graphicFrameLocks noChangeAspect="1"/>
          </p:cNvGraphicFramePr>
          <p:nvPr/>
        </p:nvGraphicFramePr>
        <p:xfrm>
          <a:off x="617538" y="632884"/>
          <a:ext cx="2176462" cy="1899923"/>
        </p:xfrm>
        <a:graphic>
          <a:graphicData uri="http://schemas.openxmlformats.org/presentationml/2006/ole">
            <mc:AlternateContent xmlns:mc="http://schemas.openxmlformats.org/markup-compatibility/2006">
              <mc:Choice xmlns:v="urn:schemas-microsoft-com:vml" Requires="v">
                <p:oleObj name="文書" r:id="rId2" imgW="5397500" imgH="4711700" progId="Word.Document.12">
                  <p:embed/>
                </p:oleObj>
              </mc:Choice>
              <mc:Fallback>
                <p:oleObj name="文書" r:id="rId2" imgW="5397500" imgH="4711700" progId="Word.Document.12">
                  <p:embed/>
                  <p:pic>
                    <p:nvPicPr>
                      <p:cNvPr id="4" name="オブジェクト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17538" y="632884"/>
                        <a:ext cx="2176462" cy="1899923"/>
                      </a:xfrm>
                      <a:prstGeom prst="rect">
                        <a:avLst/>
                      </a:prstGeom>
                      <a:solidFill>
                        <a:srgbClr val="FFFFFF"/>
                      </a:solidFill>
                      <a:ln w="12700">
                        <a:solidFill>
                          <a:srgbClr val="000000"/>
                        </a:solidFill>
                        <a:miter lim="800000"/>
                        <a:headEnd/>
                        <a:tailEnd/>
                      </a:ln>
                    </p:spPr>
                  </p:pic>
                </p:oleObj>
              </mc:Fallback>
            </mc:AlternateContent>
          </a:graphicData>
        </a:graphic>
      </p:graphicFrame>
      <p:graphicFrame>
        <p:nvGraphicFramePr>
          <p:cNvPr id="13" name="オブジェクト 12"/>
          <p:cNvGraphicFramePr>
            <a:graphicFrameLocks noChangeAspect="1"/>
          </p:cNvGraphicFramePr>
          <p:nvPr/>
        </p:nvGraphicFramePr>
        <p:xfrm>
          <a:off x="3000800" y="632884"/>
          <a:ext cx="4043467" cy="1974051"/>
        </p:xfrm>
        <a:graphic>
          <a:graphicData uri="http://schemas.openxmlformats.org/presentationml/2006/ole">
            <mc:AlternateContent xmlns:mc="http://schemas.openxmlformats.org/markup-compatibility/2006">
              <mc:Choice xmlns:v="urn:schemas-microsoft-com:vml" Requires="v">
                <p:oleObj name="文書" r:id="rId4" imgW="5384800" imgH="2628900" progId="Word.Document.12">
                  <p:embed/>
                </p:oleObj>
              </mc:Choice>
              <mc:Fallback>
                <p:oleObj name="文書" r:id="rId4" imgW="5384800" imgH="2628900" progId="Word.Document.12">
                  <p:embed/>
                  <p:pic>
                    <p:nvPicPr>
                      <p:cNvPr id="13" name="オブジェクト 1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000800" y="632884"/>
                        <a:ext cx="4043467" cy="1974051"/>
                      </a:xfrm>
                      <a:prstGeom prst="rect">
                        <a:avLst/>
                      </a:prstGeom>
                      <a:solidFill>
                        <a:srgbClr val="FFFFFF"/>
                      </a:solidFill>
                      <a:ln w="12700">
                        <a:solidFill>
                          <a:srgbClr val="000000"/>
                        </a:solidFill>
                        <a:miter lim="800000"/>
                        <a:headEnd/>
                        <a:tailEnd/>
                      </a:ln>
                    </p:spPr>
                  </p:pic>
                </p:oleObj>
              </mc:Fallback>
            </mc:AlternateContent>
          </a:graphicData>
        </a:graphic>
      </p:graphicFrame>
      <p:graphicFrame>
        <p:nvGraphicFramePr>
          <p:cNvPr id="14" name="オブジェクト 13"/>
          <p:cNvGraphicFramePr>
            <a:graphicFrameLocks noChangeAspect="1"/>
          </p:cNvGraphicFramePr>
          <p:nvPr/>
        </p:nvGraphicFramePr>
        <p:xfrm>
          <a:off x="617538" y="2764367"/>
          <a:ext cx="5384800" cy="3162300"/>
        </p:xfrm>
        <a:graphic>
          <a:graphicData uri="http://schemas.openxmlformats.org/presentationml/2006/ole">
            <mc:AlternateContent xmlns:mc="http://schemas.openxmlformats.org/markup-compatibility/2006">
              <mc:Choice xmlns:v="urn:schemas-microsoft-com:vml" Requires="v">
                <p:oleObj name="文書" r:id="rId6" imgW="5384800" imgH="3162300" progId="Word.Document.12">
                  <p:embed/>
                </p:oleObj>
              </mc:Choice>
              <mc:Fallback>
                <p:oleObj name="文書" r:id="rId6" imgW="5384800" imgH="3162300" progId="Word.Document.12">
                  <p:embed/>
                  <p:pic>
                    <p:nvPicPr>
                      <p:cNvPr id="14" name="オブジェクト 13"/>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17538" y="2764367"/>
                        <a:ext cx="5384800" cy="3162300"/>
                      </a:xfrm>
                      <a:prstGeom prst="rect">
                        <a:avLst/>
                      </a:prstGeom>
                      <a:solidFill>
                        <a:srgbClr val="FFFFFF"/>
                      </a:solidFill>
                      <a:ln w="12700">
                        <a:solidFill>
                          <a:srgbClr val="000000"/>
                        </a:solidFill>
                        <a:miter lim="800000"/>
                        <a:headEnd/>
                        <a:tailEnd/>
                      </a:ln>
                    </p:spPr>
                  </p:pic>
                </p:oleObj>
              </mc:Fallback>
            </mc:AlternateContent>
          </a:graphicData>
        </a:graphic>
      </p:graphicFrame>
      <p:sp>
        <p:nvSpPr>
          <p:cNvPr id="19" name="正方形/長方形 18"/>
          <p:cNvSpPr/>
          <p:nvPr/>
        </p:nvSpPr>
        <p:spPr>
          <a:xfrm>
            <a:off x="6275806" y="4057830"/>
            <a:ext cx="1188146" cy="1054651"/>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20" name="正方形/長方形 19"/>
          <p:cNvSpPr/>
          <p:nvPr/>
        </p:nvSpPr>
        <p:spPr>
          <a:xfrm>
            <a:off x="6576389" y="2850352"/>
            <a:ext cx="594397" cy="404283"/>
          </a:xfrm>
          <a:prstGeom prst="rect">
            <a:avLst/>
          </a:prstGeom>
          <a:solidFill>
            <a:schemeClr val="bg1"/>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21" name="角丸四角形 20"/>
          <p:cNvSpPr/>
          <p:nvPr/>
        </p:nvSpPr>
        <p:spPr>
          <a:xfrm>
            <a:off x="6682221" y="2882102"/>
            <a:ext cx="387256" cy="338666"/>
          </a:xfrm>
          <a:prstGeom prst="roundRect">
            <a:avLst/>
          </a:prstGeom>
          <a:solidFill>
            <a:schemeClr val="accent2">
              <a:lumMod val="40000"/>
              <a:lumOff val="60000"/>
            </a:schemeClr>
          </a:solidFill>
          <a:ln w="38100" cmpd="sng">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22" name="正方形/長方形 21"/>
          <p:cNvSpPr/>
          <p:nvPr/>
        </p:nvSpPr>
        <p:spPr>
          <a:xfrm>
            <a:off x="6582739" y="2850352"/>
            <a:ext cx="52917" cy="404283"/>
          </a:xfrm>
          <a:prstGeom prst="rect">
            <a:avLst/>
          </a:prstGeom>
          <a:solidFill>
            <a:srgbClr val="008000"/>
          </a:solidFill>
          <a:ln>
            <a:solidFill>
              <a:srgbClr val="008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23" name="正方形/長方形 22"/>
          <p:cNvSpPr/>
          <p:nvPr/>
        </p:nvSpPr>
        <p:spPr>
          <a:xfrm>
            <a:off x="7122489" y="2850352"/>
            <a:ext cx="52917" cy="404283"/>
          </a:xfrm>
          <a:prstGeom prst="rect">
            <a:avLst/>
          </a:prstGeom>
          <a:solidFill>
            <a:srgbClr val="008000"/>
          </a:solidFill>
          <a:ln>
            <a:solidFill>
              <a:srgbClr val="008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24" name="テキスト ボックス 23"/>
          <p:cNvSpPr txBox="1"/>
          <p:nvPr/>
        </p:nvSpPr>
        <p:spPr>
          <a:xfrm>
            <a:off x="6264572" y="5069108"/>
            <a:ext cx="1188146" cy="369332"/>
          </a:xfrm>
          <a:prstGeom prst="rect">
            <a:avLst/>
          </a:prstGeom>
          <a:noFill/>
        </p:spPr>
        <p:txBody>
          <a:bodyPr wrap="none" rtlCol="0">
            <a:spAutoFit/>
          </a:bodyPr>
          <a:lstStyle/>
          <a:p>
            <a:r>
              <a:rPr lang="en-US" altLang="ja-JP" dirty="0"/>
              <a:t>9cm x 9cm</a:t>
            </a:r>
            <a:endParaRPr kumimoji="1" lang="ja-JP" altLang="en-US" dirty="0"/>
          </a:p>
        </p:txBody>
      </p:sp>
      <p:sp>
        <p:nvSpPr>
          <p:cNvPr id="25" name="正方形/長方形 24"/>
          <p:cNvSpPr/>
          <p:nvPr/>
        </p:nvSpPr>
        <p:spPr>
          <a:xfrm>
            <a:off x="8000888" y="2781534"/>
            <a:ext cx="788553" cy="581051"/>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26" name="正方形/長方形 25"/>
          <p:cNvSpPr/>
          <p:nvPr/>
        </p:nvSpPr>
        <p:spPr>
          <a:xfrm>
            <a:off x="8101524" y="2857734"/>
            <a:ext cx="594397" cy="404283"/>
          </a:xfrm>
          <a:prstGeom prst="rect">
            <a:avLst/>
          </a:prstGeom>
          <a:solidFill>
            <a:schemeClr val="bg1"/>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27" name="角丸四角形 26"/>
          <p:cNvSpPr/>
          <p:nvPr/>
        </p:nvSpPr>
        <p:spPr>
          <a:xfrm>
            <a:off x="8207356" y="2889484"/>
            <a:ext cx="387256" cy="338666"/>
          </a:xfrm>
          <a:prstGeom prst="roundRect">
            <a:avLst/>
          </a:prstGeom>
          <a:solidFill>
            <a:schemeClr val="accent2">
              <a:lumMod val="40000"/>
              <a:lumOff val="60000"/>
            </a:schemeClr>
          </a:solidFill>
          <a:ln w="38100" cmpd="sng">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28" name="正方形/長方形 27"/>
          <p:cNvSpPr/>
          <p:nvPr/>
        </p:nvSpPr>
        <p:spPr>
          <a:xfrm>
            <a:off x="8107874" y="2857734"/>
            <a:ext cx="52917" cy="404283"/>
          </a:xfrm>
          <a:prstGeom prst="rect">
            <a:avLst/>
          </a:prstGeom>
          <a:solidFill>
            <a:srgbClr val="008000"/>
          </a:solidFill>
          <a:ln>
            <a:solidFill>
              <a:srgbClr val="008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29" name="正方形/長方形 28"/>
          <p:cNvSpPr/>
          <p:nvPr/>
        </p:nvSpPr>
        <p:spPr>
          <a:xfrm>
            <a:off x="8647624" y="2857734"/>
            <a:ext cx="52917" cy="404283"/>
          </a:xfrm>
          <a:prstGeom prst="rect">
            <a:avLst/>
          </a:prstGeom>
          <a:solidFill>
            <a:srgbClr val="008000"/>
          </a:solidFill>
          <a:ln>
            <a:solidFill>
              <a:srgbClr val="008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30" name="テキスト ボックス 29"/>
          <p:cNvSpPr txBox="1"/>
          <p:nvPr/>
        </p:nvSpPr>
        <p:spPr>
          <a:xfrm>
            <a:off x="7809424" y="3464185"/>
            <a:ext cx="1187006" cy="369332"/>
          </a:xfrm>
          <a:prstGeom prst="rect">
            <a:avLst/>
          </a:prstGeom>
          <a:noFill/>
        </p:spPr>
        <p:txBody>
          <a:bodyPr wrap="none" rtlCol="0">
            <a:spAutoFit/>
          </a:bodyPr>
          <a:lstStyle/>
          <a:p>
            <a:r>
              <a:rPr lang="en-US" altLang="ja-JP" dirty="0" err="1"/>
              <a:t>6cm</a:t>
            </a:r>
            <a:r>
              <a:rPr lang="en-US" altLang="ja-JP" dirty="0"/>
              <a:t> x </a:t>
            </a:r>
            <a:r>
              <a:rPr lang="en-US" altLang="ja-JP" dirty="0" err="1"/>
              <a:t>6cm</a:t>
            </a:r>
            <a:endParaRPr kumimoji="1" lang="ja-JP" altLang="en-US" dirty="0"/>
          </a:p>
        </p:txBody>
      </p:sp>
      <p:sp>
        <p:nvSpPr>
          <p:cNvPr id="2" name="テキスト ボックス 1"/>
          <p:cNvSpPr txBox="1"/>
          <p:nvPr/>
        </p:nvSpPr>
        <p:spPr>
          <a:xfrm>
            <a:off x="290337" y="6273800"/>
            <a:ext cx="8464877" cy="369332"/>
          </a:xfrm>
          <a:prstGeom prst="rect">
            <a:avLst/>
          </a:prstGeom>
          <a:noFill/>
        </p:spPr>
        <p:txBody>
          <a:bodyPr wrap="none" rtlCol="0">
            <a:spAutoFit/>
          </a:bodyPr>
          <a:lstStyle/>
          <a:p>
            <a:r>
              <a:rPr kumimoji="1" lang="ja-JP" altLang="en-US" dirty="0"/>
              <a:t>現状のセラミックダクトを磁石から切り離せる構造なら、色々とやりようがありそうです。</a:t>
            </a:r>
          </a:p>
        </p:txBody>
      </p:sp>
      <p:sp>
        <p:nvSpPr>
          <p:cNvPr id="8" name="正方形/長方形 7">
            <a:extLst>
              <a:ext uri="{FF2B5EF4-FFF2-40B4-BE49-F238E27FC236}">
                <a16:creationId xmlns:a16="http://schemas.microsoft.com/office/drawing/2014/main" id="{35AFE0B7-248D-084C-ECB0-2845FF67F565}"/>
              </a:ext>
            </a:extLst>
          </p:cNvPr>
          <p:cNvSpPr/>
          <p:nvPr/>
        </p:nvSpPr>
        <p:spPr>
          <a:xfrm>
            <a:off x="6571576" y="4271188"/>
            <a:ext cx="599210" cy="601895"/>
          </a:xfrm>
          <a:prstGeom prst="rect">
            <a:avLst/>
          </a:prstGeom>
          <a:solidFill>
            <a:schemeClr val="bg1"/>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9" name="円/楕円 8">
            <a:extLst>
              <a:ext uri="{FF2B5EF4-FFF2-40B4-BE49-F238E27FC236}">
                <a16:creationId xmlns:a16="http://schemas.microsoft.com/office/drawing/2014/main" id="{3EA066FC-999A-B4BC-F8A3-DBC86B022A65}"/>
              </a:ext>
            </a:extLst>
          </p:cNvPr>
          <p:cNvSpPr/>
          <p:nvPr/>
        </p:nvSpPr>
        <p:spPr>
          <a:xfrm>
            <a:off x="6650562" y="4357236"/>
            <a:ext cx="446049" cy="434897"/>
          </a:xfrm>
          <a:prstGeom prst="ellipse">
            <a:avLst/>
          </a:prstGeom>
          <a:blipFill>
            <a:blip r:embed="rId8"/>
            <a:tile tx="0" ty="0" sx="100000" sy="100000" flip="none" algn="tl"/>
          </a:blip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10" name="円/楕円 9">
            <a:extLst>
              <a:ext uri="{FF2B5EF4-FFF2-40B4-BE49-F238E27FC236}">
                <a16:creationId xmlns:a16="http://schemas.microsoft.com/office/drawing/2014/main" id="{F81E6D9E-191B-E9E3-1C97-50FC000C0DD0}"/>
              </a:ext>
            </a:extLst>
          </p:cNvPr>
          <p:cNvSpPr/>
          <p:nvPr/>
        </p:nvSpPr>
        <p:spPr>
          <a:xfrm>
            <a:off x="6724905" y="4431579"/>
            <a:ext cx="299968" cy="271269"/>
          </a:xfrm>
          <a:prstGeom prst="ellipse">
            <a:avLst/>
          </a:prstGeom>
          <a:solidFill>
            <a:schemeClr val="bg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11" name="円/楕円 10">
            <a:extLst>
              <a:ext uri="{FF2B5EF4-FFF2-40B4-BE49-F238E27FC236}">
                <a16:creationId xmlns:a16="http://schemas.microsoft.com/office/drawing/2014/main" id="{995228E1-AD01-EB20-3376-56772D97C5FC}"/>
              </a:ext>
            </a:extLst>
          </p:cNvPr>
          <p:cNvSpPr/>
          <p:nvPr/>
        </p:nvSpPr>
        <p:spPr>
          <a:xfrm>
            <a:off x="7064329" y="4344050"/>
            <a:ext cx="94884" cy="93168"/>
          </a:xfrm>
          <a:prstGeom prst="ellipse">
            <a:avLst/>
          </a:prstGeom>
          <a:solidFill>
            <a:srgbClr val="00B050"/>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12" name="円/楕円 11">
            <a:extLst>
              <a:ext uri="{FF2B5EF4-FFF2-40B4-BE49-F238E27FC236}">
                <a16:creationId xmlns:a16="http://schemas.microsoft.com/office/drawing/2014/main" id="{D6BEA1A8-43A6-FA7D-E272-989DFF6C91E0}"/>
              </a:ext>
            </a:extLst>
          </p:cNvPr>
          <p:cNvSpPr/>
          <p:nvPr/>
        </p:nvSpPr>
        <p:spPr>
          <a:xfrm>
            <a:off x="7065376" y="4719804"/>
            <a:ext cx="94884" cy="93168"/>
          </a:xfrm>
          <a:prstGeom prst="ellipse">
            <a:avLst/>
          </a:prstGeom>
          <a:solidFill>
            <a:srgbClr val="00B050"/>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16" name="円/楕円 15">
            <a:extLst>
              <a:ext uri="{FF2B5EF4-FFF2-40B4-BE49-F238E27FC236}">
                <a16:creationId xmlns:a16="http://schemas.microsoft.com/office/drawing/2014/main" id="{77499D94-49E6-5369-5D4E-8DC813AB7C63}"/>
              </a:ext>
            </a:extLst>
          </p:cNvPr>
          <p:cNvSpPr/>
          <p:nvPr/>
        </p:nvSpPr>
        <p:spPr>
          <a:xfrm>
            <a:off x="6591330" y="4348675"/>
            <a:ext cx="94884" cy="93168"/>
          </a:xfrm>
          <a:prstGeom prst="ellipse">
            <a:avLst/>
          </a:prstGeom>
          <a:solidFill>
            <a:srgbClr val="00B050"/>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17" name="円/楕円 16">
            <a:extLst>
              <a:ext uri="{FF2B5EF4-FFF2-40B4-BE49-F238E27FC236}">
                <a16:creationId xmlns:a16="http://schemas.microsoft.com/office/drawing/2014/main" id="{8E5C57C2-68DA-79AB-6C6B-CE02257CFD7C}"/>
              </a:ext>
            </a:extLst>
          </p:cNvPr>
          <p:cNvSpPr/>
          <p:nvPr/>
        </p:nvSpPr>
        <p:spPr>
          <a:xfrm>
            <a:off x="6592377" y="4724429"/>
            <a:ext cx="94884" cy="93168"/>
          </a:xfrm>
          <a:prstGeom prst="ellipse">
            <a:avLst/>
          </a:prstGeom>
          <a:solidFill>
            <a:srgbClr val="00B050"/>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18" name="テキスト ボックス 17">
            <a:extLst>
              <a:ext uri="{FF2B5EF4-FFF2-40B4-BE49-F238E27FC236}">
                <a16:creationId xmlns:a16="http://schemas.microsoft.com/office/drawing/2014/main" id="{69971A6E-52F6-5791-BCF1-A366F98299EA}"/>
              </a:ext>
            </a:extLst>
          </p:cNvPr>
          <p:cNvSpPr txBox="1"/>
          <p:nvPr/>
        </p:nvSpPr>
        <p:spPr>
          <a:xfrm>
            <a:off x="6156054" y="5401024"/>
            <a:ext cx="2114681" cy="646331"/>
          </a:xfrm>
          <a:prstGeom prst="rect">
            <a:avLst/>
          </a:prstGeom>
          <a:noFill/>
        </p:spPr>
        <p:txBody>
          <a:bodyPr wrap="none" rtlCol="0">
            <a:spAutoFit/>
          </a:bodyPr>
          <a:lstStyle/>
          <a:p>
            <a:r>
              <a:rPr lang="en-US" altLang="ja-JP" dirty="0"/>
              <a:t>Ceramic Chamber</a:t>
            </a:r>
          </a:p>
          <a:p>
            <a:r>
              <a:rPr lang="en-US" altLang="ja-JP" dirty="0"/>
              <a:t>(OD</a:t>
            </a:r>
            <a:r>
              <a:rPr kumimoji="1" lang="en-US" altLang="ja-JP" dirty="0"/>
              <a:t>30/ID20/7µm </a:t>
            </a:r>
            <a:r>
              <a:rPr kumimoji="1" lang="en-US" altLang="ja-JP" dirty="0" err="1"/>
              <a:t>Ti</a:t>
            </a:r>
            <a:r>
              <a:rPr kumimoji="1" lang="en-US" altLang="ja-JP" dirty="0"/>
              <a:t>)</a:t>
            </a:r>
            <a:endParaRPr kumimoji="1" lang="ja-JP" altLang="en-US"/>
          </a:p>
        </p:txBody>
      </p:sp>
    </p:spTree>
    <p:extLst>
      <p:ext uri="{BB962C8B-B14F-4D97-AF65-F5344CB8AC3E}">
        <p14:creationId xmlns:p14="http://schemas.microsoft.com/office/powerpoint/2010/main" val="231589581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スライド番号プレースホルダー 4"/>
          <p:cNvSpPr>
            <a:spLocks noGrp="1"/>
          </p:cNvSpPr>
          <p:nvPr>
            <p:ph type="sldNum" sz="quarter" idx="12"/>
          </p:nvPr>
        </p:nvSpPr>
        <p:spPr/>
        <p:txBody>
          <a:bodyPr/>
          <a:lstStyle/>
          <a:p>
            <a:fld id="{0C42931F-92AB-5C46-A8B9-62670044824B}" type="slidenum">
              <a:rPr lang="en-US" altLang="ja-JP" smtClean="0"/>
              <a:t>3</a:t>
            </a:fld>
            <a:endParaRPr kumimoji="1" lang="ja-JP" altLang="en-US"/>
          </a:p>
        </p:txBody>
      </p:sp>
      <p:sp>
        <p:nvSpPr>
          <p:cNvPr id="6" name="テキスト ボックス 5"/>
          <p:cNvSpPr txBox="1"/>
          <p:nvPr/>
        </p:nvSpPr>
        <p:spPr>
          <a:xfrm>
            <a:off x="7248849" y="0"/>
            <a:ext cx="1838965" cy="246221"/>
          </a:xfrm>
          <a:prstGeom prst="rect">
            <a:avLst/>
          </a:prstGeom>
          <a:noFill/>
        </p:spPr>
        <p:txBody>
          <a:bodyPr wrap="none" rtlCol="0">
            <a:spAutoFit/>
          </a:bodyPr>
          <a:lstStyle/>
          <a:p>
            <a:r>
              <a:rPr lang="en-US" altLang="ja-JP" sz="1000" dirty="0">
                <a:sym typeface="Wingdings"/>
              </a:rPr>
              <a:t>KEKATF251127ENakamura.pptx</a:t>
            </a:r>
            <a:endParaRPr kumimoji="1" lang="ja-JP" altLang="en-US" sz="1000" dirty="0"/>
          </a:p>
        </p:txBody>
      </p:sp>
      <p:sp>
        <p:nvSpPr>
          <p:cNvPr id="7" name="テキスト ボックス 6">
            <a:extLst>
              <a:ext uri="{FF2B5EF4-FFF2-40B4-BE49-F238E27FC236}">
                <a16:creationId xmlns:a16="http://schemas.microsoft.com/office/drawing/2014/main" id="{DE570C3A-0E08-3D87-0A77-A2D2F1B1024F}"/>
              </a:ext>
            </a:extLst>
          </p:cNvPr>
          <p:cNvSpPr txBox="1"/>
          <p:nvPr/>
        </p:nvSpPr>
        <p:spPr>
          <a:xfrm>
            <a:off x="208844" y="121851"/>
            <a:ext cx="6344355" cy="369332"/>
          </a:xfrm>
          <a:prstGeom prst="rect">
            <a:avLst/>
          </a:prstGeom>
          <a:noFill/>
          <a:ln>
            <a:solidFill>
              <a:schemeClr val="accent1"/>
            </a:solidFill>
          </a:ln>
        </p:spPr>
        <p:txBody>
          <a:bodyPr wrap="square">
            <a:spAutoFit/>
          </a:bodyPr>
          <a:lstStyle/>
          <a:p>
            <a:r>
              <a:rPr lang="en-US" altLang="ja-JP" dirty="0"/>
              <a:t>Bunch spacing in time in the ATF accelerator.</a:t>
            </a:r>
            <a:endParaRPr lang="ja-JP" altLang="en-US"/>
          </a:p>
        </p:txBody>
      </p:sp>
      <p:sp>
        <p:nvSpPr>
          <p:cNvPr id="2" name="AutoShape 2">
            <a:extLst>
              <a:ext uri="{FF2B5EF4-FFF2-40B4-BE49-F238E27FC236}">
                <a16:creationId xmlns:a16="http://schemas.microsoft.com/office/drawing/2014/main" id="{7831BAE7-0E0E-A7D0-0803-3181F80C46BF}"/>
              </a:ext>
            </a:extLst>
          </p:cNvPr>
          <p:cNvSpPr>
            <a:spLocks noChangeAspect="1" noChangeArrowheads="1"/>
          </p:cNvSpPr>
          <p:nvPr/>
        </p:nvSpPr>
        <p:spPr bwMode="auto">
          <a:xfrm>
            <a:off x="1143000" y="0"/>
            <a:ext cx="3657600" cy="36576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ja-JP" altLang="en-US"/>
          </a:p>
        </p:txBody>
      </p:sp>
      <p:pic>
        <p:nvPicPr>
          <p:cNvPr id="8" name="図 7">
            <a:extLst>
              <a:ext uri="{FF2B5EF4-FFF2-40B4-BE49-F238E27FC236}">
                <a16:creationId xmlns:a16="http://schemas.microsoft.com/office/drawing/2014/main" id="{E717BF22-BBF9-2605-9E13-568EE450A398}"/>
              </a:ext>
            </a:extLst>
          </p:cNvPr>
          <p:cNvPicPr>
            <a:picLocks noChangeAspect="1"/>
          </p:cNvPicPr>
          <p:nvPr/>
        </p:nvPicPr>
        <p:blipFill>
          <a:blip r:embed="rId3"/>
          <a:stretch>
            <a:fillRect/>
          </a:stretch>
        </p:blipFill>
        <p:spPr>
          <a:xfrm>
            <a:off x="458582" y="723560"/>
            <a:ext cx="4687711" cy="2229306"/>
          </a:xfrm>
          <a:prstGeom prst="rect">
            <a:avLst/>
          </a:prstGeom>
        </p:spPr>
      </p:pic>
      <p:sp>
        <p:nvSpPr>
          <p:cNvPr id="9" name="円/楕円 8">
            <a:extLst>
              <a:ext uri="{FF2B5EF4-FFF2-40B4-BE49-F238E27FC236}">
                <a16:creationId xmlns:a16="http://schemas.microsoft.com/office/drawing/2014/main" id="{B2E1F1F9-1AAE-ADD2-3BAD-0DF8837A497B}"/>
              </a:ext>
            </a:extLst>
          </p:cNvPr>
          <p:cNvSpPr/>
          <p:nvPr/>
        </p:nvSpPr>
        <p:spPr>
          <a:xfrm>
            <a:off x="4346223" y="1396486"/>
            <a:ext cx="158044" cy="146756"/>
          </a:xfrm>
          <a:prstGeom prst="ellipse">
            <a:avLst/>
          </a:prstGeom>
          <a:noFill/>
          <a:ln w="3810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10" name="円/楕円 9">
            <a:extLst>
              <a:ext uri="{FF2B5EF4-FFF2-40B4-BE49-F238E27FC236}">
                <a16:creationId xmlns:a16="http://schemas.microsoft.com/office/drawing/2014/main" id="{D33CAD5D-D76E-D937-E1E2-0612E926B3BF}"/>
              </a:ext>
            </a:extLst>
          </p:cNvPr>
          <p:cNvSpPr/>
          <p:nvPr/>
        </p:nvSpPr>
        <p:spPr>
          <a:xfrm>
            <a:off x="4148665" y="1413418"/>
            <a:ext cx="158044" cy="146756"/>
          </a:xfrm>
          <a:prstGeom prst="ellipse">
            <a:avLst/>
          </a:prstGeom>
          <a:noFill/>
          <a:ln w="38100">
            <a:solidFill>
              <a:srgbClr val="7030A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12" name="テキスト ボックス 11">
            <a:extLst>
              <a:ext uri="{FF2B5EF4-FFF2-40B4-BE49-F238E27FC236}">
                <a16:creationId xmlns:a16="http://schemas.microsoft.com/office/drawing/2014/main" id="{D104F8D7-CEA8-EE47-3ED2-52A9B80E2433}"/>
              </a:ext>
            </a:extLst>
          </p:cNvPr>
          <p:cNvSpPr txBox="1"/>
          <p:nvPr/>
        </p:nvSpPr>
        <p:spPr>
          <a:xfrm>
            <a:off x="4306709" y="657496"/>
            <a:ext cx="1005403" cy="369332"/>
          </a:xfrm>
          <a:prstGeom prst="rect">
            <a:avLst/>
          </a:prstGeom>
          <a:noFill/>
        </p:spPr>
        <p:txBody>
          <a:bodyPr wrap="none" rtlCol="0">
            <a:spAutoFit/>
          </a:bodyPr>
          <a:lstStyle/>
          <a:p>
            <a:r>
              <a:rPr kumimoji="1" lang="en-US" altLang="ja-JP" dirty="0">
                <a:solidFill>
                  <a:srgbClr val="7030A0"/>
                </a:solidFill>
              </a:rPr>
              <a:t>Injection</a:t>
            </a:r>
            <a:endParaRPr kumimoji="1" lang="ja-JP" altLang="en-US">
              <a:solidFill>
                <a:srgbClr val="7030A0"/>
              </a:solidFill>
            </a:endParaRPr>
          </a:p>
        </p:txBody>
      </p:sp>
      <p:sp>
        <p:nvSpPr>
          <p:cNvPr id="13" name="テキスト ボックス 12">
            <a:extLst>
              <a:ext uri="{FF2B5EF4-FFF2-40B4-BE49-F238E27FC236}">
                <a16:creationId xmlns:a16="http://schemas.microsoft.com/office/drawing/2014/main" id="{ACD4F248-4054-0233-02BA-79409C19885A}"/>
              </a:ext>
            </a:extLst>
          </p:cNvPr>
          <p:cNvSpPr txBox="1"/>
          <p:nvPr/>
        </p:nvSpPr>
        <p:spPr>
          <a:xfrm>
            <a:off x="4719669" y="1008457"/>
            <a:ext cx="1131207" cy="369332"/>
          </a:xfrm>
          <a:prstGeom prst="rect">
            <a:avLst/>
          </a:prstGeom>
          <a:noFill/>
        </p:spPr>
        <p:txBody>
          <a:bodyPr wrap="none" rtlCol="0">
            <a:spAutoFit/>
          </a:bodyPr>
          <a:lstStyle/>
          <a:p>
            <a:r>
              <a:rPr kumimoji="1" lang="en-US" altLang="ja-JP" dirty="0">
                <a:solidFill>
                  <a:srgbClr val="FF0000"/>
                </a:solidFill>
              </a:rPr>
              <a:t>Extraction</a:t>
            </a:r>
            <a:endParaRPr kumimoji="1" lang="ja-JP" altLang="en-US">
              <a:solidFill>
                <a:srgbClr val="FF0000"/>
              </a:solidFill>
            </a:endParaRPr>
          </a:p>
        </p:txBody>
      </p:sp>
      <p:cxnSp>
        <p:nvCxnSpPr>
          <p:cNvPr id="15" name="直線矢印コネクタ 14">
            <a:extLst>
              <a:ext uri="{FF2B5EF4-FFF2-40B4-BE49-F238E27FC236}">
                <a16:creationId xmlns:a16="http://schemas.microsoft.com/office/drawing/2014/main" id="{EC6E7380-DC12-0859-C626-F67ACD3B8AAF}"/>
              </a:ext>
            </a:extLst>
          </p:cNvPr>
          <p:cNvCxnSpPr>
            <a:cxnSpLocks/>
          </p:cNvCxnSpPr>
          <p:nvPr/>
        </p:nvCxnSpPr>
        <p:spPr>
          <a:xfrm>
            <a:off x="561985" y="4582545"/>
            <a:ext cx="2401711" cy="0"/>
          </a:xfrm>
          <a:prstGeom prst="straightConnector1">
            <a:avLst/>
          </a:prstGeom>
          <a:ln>
            <a:headEnd type="triangle" w="med" len="med"/>
            <a:tailEnd type="triangle" w="med" len="med"/>
          </a:ln>
        </p:spPr>
        <p:style>
          <a:lnRef idx="2">
            <a:schemeClr val="accent1"/>
          </a:lnRef>
          <a:fillRef idx="0">
            <a:schemeClr val="accent1"/>
          </a:fillRef>
          <a:effectRef idx="1">
            <a:schemeClr val="accent1"/>
          </a:effectRef>
          <a:fontRef idx="minor">
            <a:schemeClr val="tx1"/>
          </a:fontRef>
        </p:style>
      </p:cxnSp>
      <p:cxnSp>
        <p:nvCxnSpPr>
          <p:cNvPr id="18" name="直線コネクタ 17">
            <a:extLst>
              <a:ext uri="{FF2B5EF4-FFF2-40B4-BE49-F238E27FC236}">
                <a16:creationId xmlns:a16="http://schemas.microsoft.com/office/drawing/2014/main" id="{3CB7F10B-14A6-58B8-EF39-05A0F894F4B0}"/>
              </a:ext>
            </a:extLst>
          </p:cNvPr>
          <p:cNvCxnSpPr/>
          <p:nvPr/>
        </p:nvCxnSpPr>
        <p:spPr>
          <a:xfrm flipV="1">
            <a:off x="561985" y="3148856"/>
            <a:ext cx="0" cy="1761066"/>
          </a:xfrm>
          <a:prstGeom prst="line">
            <a:avLst/>
          </a:prstGeom>
          <a:ln>
            <a:prstDash val="lgDashDot"/>
          </a:ln>
        </p:spPr>
        <p:style>
          <a:lnRef idx="2">
            <a:schemeClr val="accent1"/>
          </a:lnRef>
          <a:fillRef idx="0">
            <a:schemeClr val="accent1"/>
          </a:fillRef>
          <a:effectRef idx="1">
            <a:schemeClr val="accent1"/>
          </a:effectRef>
          <a:fontRef idx="minor">
            <a:schemeClr val="tx1"/>
          </a:fontRef>
        </p:style>
      </p:cxnSp>
      <p:cxnSp>
        <p:nvCxnSpPr>
          <p:cNvPr id="19" name="直線コネクタ 18">
            <a:extLst>
              <a:ext uri="{FF2B5EF4-FFF2-40B4-BE49-F238E27FC236}">
                <a16:creationId xmlns:a16="http://schemas.microsoft.com/office/drawing/2014/main" id="{8D70BC3E-58F5-A1E8-C79E-F06BEC8867BD}"/>
              </a:ext>
            </a:extLst>
          </p:cNvPr>
          <p:cNvCxnSpPr/>
          <p:nvPr/>
        </p:nvCxnSpPr>
        <p:spPr>
          <a:xfrm flipV="1">
            <a:off x="2946763" y="3148856"/>
            <a:ext cx="0" cy="1761066"/>
          </a:xfrm>
          <a:prstGeom prst="line">
            <a:avLst/>
          </a:prstGeom>
          <a:ln>
            <a:prstDash val="lgDashDot"/>
          </a:ln>
        </p:spPr>
        <p:style>
          <a:lnRef idx="2">
            <a:schemeClr val="accent1"/>
          </a:lnRef>
          <a:fillRef idx="0">
            <a:schemeClr val="accent1"/>
          </a:fillRef>
          <a:effectRef idx="1">
            <a:schemeClr val="accent1"/>
          </a:effectRef>
          <a:fontRef idx="minor">
            <a:schemeClr val="tx1"/>
          </a:fontRef>
        </p:style>
      </p:cxnSp>
      <p:sp>
        <p:nvSpPr>
          <p:cNvPr id="21" name="テキスト ボックス 20">
            <a:extLst>
              <a:ext uri="{FF2B5EF4-FFF2-40B4-BE49-F238E27FC236}">
                <a16:creationId xmlns:a16="http://schemas.microsoft.com/office/drawing/2014/main" id="{2D6C8967-9B92-CEEE-8B60-96B84042B1B9}"/>
              </a:ext>
            </a:extLst>
          </p:cNvPr>
          <p:cNvSpPr txBox="1"/>
          <p:nvPr/>
        </p:nvSpPr>
        <p:spPr>
          <a:xfrm>
            <a:off x="6080449" y="842162"/>
            <a:ext cx="3051348" cy="1754326"/>
          </a:xfrm>
          <a:prstGeom prst="rect">
            <a:avLst/>
          </a:prstGeom>
          <a:noFill/>
        </p:spPr>
        <p:txBody>
          <a:bodyPr wrap="none" rtlCol="0">
            <a:spAutoFit/>
          </a:bodyPr>
          <a:lstStyle/>
          <a:p>
            <a:r>
              <a:rPr kumimoji="1" lang="en-US" altLang="ja-JP" sz="1200" dirty="0"/>
              <a:t>1.3 GeV electron</a:t>
            </a:r>
          </a:p>
          <a:p>
            <a:r>
              <a:rPr lang="en-US" altLang="ja-JP" sz="1200" dirty="0" err="1"/>
              <a:t>γ</a:t>
            </a:r>
            <a:r>
              <a:rPr lang="en-US" altLang="ja-JP" sz="1200" dirty="0"/>
              <a:t> = 2545 ; </a:t>
            </a:r>
            <a:r>
              <a:rPr lang="en-US" altLang="ja-JP" sz="1200" dirty="0" err="1"/>
              <a:t>Bρ</a:t>
            </a:r>
            <a:r>
              <a:rPr lang="en-US" altLang="ja-JP" sz="1200" dirty="0"/>
              <a:t> = 4.338 Tm</a:t>
            </a:r>
          </a:p>
          <a:p>
            <a:r>
              <a:rPr kumimoji="1" lang="en-US" altLang="ja-JP" sz="1200" dirty="0"/>
              <a:t>C_DR = 138.6 m ; T = 462.3 ns</a:t>
            </a:r>
          </a:p>
          <a:p>
            <a:r>
              <a:rPr lang="en-US" altLang="ja-JP" sz="1200" dirty="0"/>
              <a:t>f = 3.125 Hz (0.32s cycle)</a:t>
            </a:r>
          </a:p>
          <a:p>
            <a:r>
              <a:rPr lang="en-US" altLang="ja-JP" sz="1200" dirty="0" err="1"/>
              <a:t>f</a:t>
            </a:r>
            <a:r>
              <a:rPr kumimoji="1" lang="en-US" altLang="ja-JP" sz="1200" dirty="0" err="1"/>
              <a:t>_RF_LINAC</a:t>
            </a:r>
            <a:r>
              <a:rPr kumimoji="1" lang="en-US" altLang="ja-JP" sz="1200" dirty="0"/>
              <a:t> = 2.856 GHz</a:t>
            </a:r>
          </a:p>
          <a:p>
            <a:endParaRPr lang="en-US" altLang="ja-JP" sz="1200" dirty="0"/>
          </a:p>
          <a:p>
            <a:r>
              <a:rPr kumimoji="1" lang="en-US" altLang="ja-JP" sz="1200" dirty="0"/>
              <a:t>---</a:t>
            </a:r>
          </a:p>
          <a:p>
            <a:r>
              <a:rPr kumimoji="1" lang="en-US" altLang="ja-JP" sz="1200" dirty="0"/>
              <a:t>5mrad for 0.31m magnet ~ 0.070 T</a:t>
            </a:r>
          </a:p>
          <a:p>
            <a:r>
              <a:rPr kumimoji="1" lang="en-US" altLang="ja-JP" sz="1200" dirty="0"/>
              <a:t>1.28 </a:t>
            </a:r>
            <a:r>
              <a:rPr kumimoji="1" lang="en-US" altLang="ja-JP" sz="1200" dirty="0" err="1"/>
              <a:t>kAt</a:t>
            </a:r>
            <a:r>
              <a:rPr kumimoji="1" lang="en-US" altLang="ja-JP" sz="1200" dirty="0"/>
              <a:t> is required for a gap height of 23mm.</a:t>
            </a:r>
            <a:endParaRPr kumimoji="1" lang="ja-JP" altLang="en-US" sz="1200"/>
          </a:p>
        </p:txBody>
      </p:sp>
      <p:sp>
        <p:nvSpPr>
          <p:cNvPr id="22" name="テキスト ボックス 21">
            <a:extLst>
              <a:ext uri="{FF2B5EF4-FFF2-40B4-BE49-F238E27FC236}">
                <a16:creationId xmlns:a16="http://schemas.microsoft.com/office/drawing/2014/main" id="{5DFD9469-722C-29E2-4E82-20EEA71900E6}"/>
              </a:ext>
            </a:extLst>
          </p:cNvPr>
          <p:cNvSpPr txBox="1"/>
          <p:nvPr/>
        </p:nvSpPr>
        <p:spPr>
          <a:xfrm>
            <a:off x="1267360" y="4611735"/>
            <a:ext cx="922047" cy="369332"/>
          </a:xfrm>
          <a:prstGeom prst="rect">
            <a:avLst/>
          </a:prstGeom>
          <a:noFill/>
        </p:spPr>
        <p:txBody>
          <a:bodyPr wrap="none" rtlCol="0">
            <a:spAutoFit/>
          </a:bodyPr>
          <a:lstStyle/>
          <a:p>
            <a:r>
              <a:rPr kumimoji="1" lang="en-US" altLang="ja-JP" dirty="0"/>
              <a:t>462.3ns</a:t>
            </a:r>
            <a:endParaRPr kumimoji="1" lang="ja-JP" altLang="en-US"/>
          </a:p>
        </p:txBody>
      </p:sp>
      <p:cxnSp>
        <p:nvCxnSpPr>
          <p:cNvPr id="23" name="直線コネクタ 22">
            <a:extLst>
              <a:ext uri="{FF2B5EF4-FFF2-40B4-BE49-F238E27FC236}">
                <a16:creationId xmlns:a16="http://schemas.microsoft.com/office/drawing/2014/main" id="{98268ED9-A632-B138-A421-6877F6549F70}"/>
              </a:ext>
            </a:extLst>
          </p:cNvPr>
          <p:cNvCxnSpPr>
            <a:cxnSpLocks/>
          </p:cNvCxnSpPr>
          <p:nvPr/>
        </p:nvCxnSpPr>
        <p:spPr>
          <a:xfrm flipV="1">
            <a:off x="1383252" y="3363345"/>
            <a:ext cx="0" cy="1219200"/>
          </a:xfrm>
          <a:prstGeom prst="line">
            <a:avLst/>
          </a:prstGeom>
          <a:ln>
            <a:prstDash val="lgDashDot"/>
          </a:ln>
        </p:spPr>
        <p:style>
          <a:lnRef idx="2">
            <a:schemeClr val="accent1"/>
          </a:lnRef>
          <a:fillRef idx="0">
            <a:schemeClr val="accent1"/>
          </a:fillRef>
          <a:effectRef idx="1">
            <a:schemeClr val="accent1"/>
          </a:effectRef>
          <a:fontRef idx="minor">
            <a:schemeClr val="tx1"/>
          </a:fontRef>
        </p:style>
      </p:cxnSp>
      <p:cxnSp>
        <p:nvCxnSpPr>
          <p:cNvPr id="25" name="直線コネクタ 24">
            <a:extLst>
              <a:ext uri="{FF2B5EF4-FFF2-40B4-BE49-F238E27FC236}">
                <a16:creationId xmlns:a16="http://schemas.microsoft.com/office/drawing/2014/main" id="{F79D3B5D-56FF-3C1F-1CC9-E9AE3BF0D574}"/>
              </a:ext>
            </a:extLst>
          </p:cNvPr>
          <p:cNvCxnSpPr>
            <a:cxnSpLocks/>
          </p:cNvCxnSpPr>
          <p:nvPr/>
        </p:nvCxnSpPr>
        <p:spPr>
          <a:xfrm flipV="1">
            <a:off x="2133964" y="3374634"/>
            <a:ext cx="0" cy="1219200"/>
          </a:xfrm>
          <a:prstGeom prst="line">
            <a:avLst/>
          </a:prstGeom>
          <a:ln>
            <a:prstDash val="lgDashDot"/>
          </a:ln>
        </p:spPr>
        <p:style>
          <a:lnRef idx="2">
            <a:schemeClr val="accent1"/>
          </a:lnRef>
          <a:fillRef idx="0">
            <a:schemeClr val="accent1"/>
          </a:fillRef>
          <a:effectRef idx="1">
            <a:schemeClr val="accent1"/>
          </a:effectRef>
          <a:fontRef idx="minor">
            <a:schemeClr val="tx1"/>
          </a:fontRef>
        </p:style>
      </p:cxnSp>
      <p:sp>
        <p:nvSpPr>
          <p:cNvPr id="26" name="テキスト ボックス 25">
            <a:extLst>
              <a:ext uri="{FF2B5EF4-FFF2-40B4-BE49-F238E27FC236}">
                <a16:creationId xmlns:a16="http://schemas.microsoft.com/office/drawing/2014/main" id="{66435C70-1A58-4E7D-E387-38AD17DDC1A7}"/>
              </a:ext>
            </a:extLst>
          </p:cNvPr>
          <p:cNvSpPr txBox="1"/>
          <p:nvPr/>
        </p:nvSpPr>
        <p:spPr>
          <a:xfrm>
            <a:off x="3183468" y="3191997"/>
            <a:ext cx="5545659" cy="1077218"/>
          </a:xfrm>
          <a:prstGeom prst="rect">
            <a:avLst/>
          </a:prstGeom>
          <a:noFill/>
        </p:spPr>
        <p:txBody>
          <a:bodyPr wrap="square" rtlCol="0">
            <a:spAutoFit/>
          </a:bodyPr>
          <a:lstStyle/>
          <a:p>
            <a:pPr algn="just"/>
            <a:r>
              <a:rPr kumimoji="1" lang="en-US" altLang="ja-JP" sz="1600" dirty="0"/>
              <a:t>Max. </a:t>
            </a:r>
            <a:r>
              <a:rPr lang="en-US" altLang="ja-JP" sz="1600" dirty="0"/>
              <a:t>3</a:t>
            </a:r>
            <a:r>
              <a:rPr kumimoji="1" lang="en-US" altLang="ja-JP" sz="1600" dirty="0"/>
              <a:t> trains x 10 bunches/train = 30 bunches.</a:t>
            </a:r>
          </a:p>
          <a:p>
            <a:pPr algn="just"/>
            <a:r>
              <a:rPr lang="en-US" altLang="ja-JP" sz="1600" dirty="0"/>
              <a:t>Bunch time gap is 150ns.</a:t>
            </a:r>
          </a:p>
          <a:p>
            <a:pPr algn="just"/>
            <a:endParaRPr kumimoji="1" lang="en-US" altLang="ja-JP" sz="1600" dirty="0"/>
          </a:p>
          <a:p>
            <a:pPr algn="just"/>
            <a:r>
              <a:rPr kumimoji="1" lang="en-US" altLang="ja-JP" sz="1600" dirty="0"/>
              <a:t>450ns bunch spacing for a sing</a:t>
            </a:r>
            <a:r>
              <a:rPr lang="en-US" altLang="ja-JP" sz="1600" dirty="0"/>
              <a:t>le-bunch operation.</a:t>
            </a:r>
            <a:endParaRPr kumimoji="1" lang="en-US" altLang="ja-JP" sz="1600" dirty="0"/>
          </a:p>
        </p:txBody>
      </p:sp>
      <p:cxnSp>
        <p:nvCxnSpPr>
          <p:cNvPr id="28" name="直線コネクタ 27">
            <a:extLst>
              <a:ext uri="{FF2B5EF4-FFF2-40B4-BE49-F238E27FC236}">
                <a16:creationId xmlns:a16="http://schemas.microsoft.com/office/drawing/2014/main" id="{FCFC14AB-6942-10B5-DA03-9E8E7DB0ED0D}"/>
              </a:ext>
            </a:extLst>
          </p:cNvPr>
          <p:cNvCxnSpPr>
            <a:cxnSpLocks/>
          </p:cNvCxnSpPr>
          <p:nvPr/>
        </p:nvCxnSpPr>
        <p:spPr>
          <a:xfrm flipV="1">
            <a:off x="768007" y="3363345"/>
            <a:ext cx="0" cy="1219200"/>
          </a:xfrm>
          <a:prstGeom prst="line">
            <a:avLst/>
          </a:prstGeom>
          <a:ln>
            <a:solidFill>
              <a:srgbClr val="FF0000"/>
            </a:solidFill>
            <a:prstDash val="solid"/>
          </a:ln>
        </p:spPr>
        <p:style>
          <a:lnRef idx="2">
            <a:schemeClr val="accent1"/>
          </a:lnRef>
          <a:fillRef idx="0">
            <a:schemeClr val="accent1"/>
          </a:fillRef>
          <a:effectRef idx="1">
            <a:schemeClr val="accent1"/>
          </a:effectRef>
          <a:fontRef idx="minor">
            <a:schemeClr val="tx1"/>
          </a:fontRef>
        </p:style>
      </p:cxnSp>
      <p:cxnSp>
        <p:nvCxnSpPr>
          <p:cNvPr id="29" name="直線コネクタ 28">
            <a:extLst>
              <a:ext uri="{FF2B5EF4-FFF2-40B4-BE49-F238E27FC236}">
                <a16:creationId xmlns:a16="http://schemas.microsoft.com/office/drawing/2014/main" id="{2034851F-DFCB-025F-95BE-A49BC5006212}"/>
              </a:ext>
            </a:extLst>
          </p:cNvPr>
          <p:cNvCxnSpPr>
            <a:cxnSpLocks/>
          </p:cNvCxnSpPr>
          <p:nvPr/>
        </p:nvCxnSpPr>
        <p:spPr>
          <a:xfrm flipV="1">
            <a:off x="1586452" y="3363345"/>
            <a:ext cx="0" cy="1219200"/>
          </a:xfrm>
          <a:prstGeom prst="line">
            <a:avLst/>
          </a:prstGeom>
          <a:ln>
            <a:solidFill>
              <a:srgbClr val="FF0000"/>
            </a:solidFill>
            <a:prstDash val="solid"/>
          </a:ln>
        </p:spPr>
        <p:style>
          <a:lnRef idx="2">
            <a:schemeClr val="accent1"/>
          </a:lnRef>
          <a:fillRef idx="0">
            <a:schemeClr val="accent1"/>
          </a:fillRef>
          <a:effectRef idx="1">
            <a:schemeClr val="accent1"/>
          </a:effectRef>
          <a:fontRef idx="minor">
            <a:schemeClr val="tx1"/>
          </a:fontRef>
        </p:style>
      </p:cxnSp>
      <p:cxnSp>
        <p:nvCxnSpPr>
          <p:cNvPr id="30" name="直線コネクタ 29">
            <a:extLst>
              <a:ext uri="{FF2B5EF4-FFF2-40B4-BE49-F238E27FC236}">
                <a16:creationId xmlns:a16="http://schemas.microsoft.com/office/drawing/2014/main" id="{044BEDEF-9CE4-423A-74C0-32338D71ED07}"/>
              </a:ext>
            </a:extLst>
          </p:cNvPr>
          <p:cNvCxnSpPr>
            <a:cxnSpLocks/>
          </p:cNvCxnSpPr>
          <p:nvPr/>
        </p:nvCxnSpPr>
        <p:spPr>
          <a:xfrm flipV="1">
            <a:off x="2354096" y="3363345"/>
            <a:ext cx="0" cy="1219200"/>
          </a:xfrm>
          <a:prstGeom prst="line">
            <a:avLst/>
          </a:prstGeom>
          <a:ln>
            <a:solidFill>
              <a:srgbClr val="FF0000"/>
            </a:solidFill>
            <a:prstDash val="solid"/>
          </a:ln>
        </p:spPr>
        <p:style>
          <a:lnRef idx="2">
            <a:schemeClr val="accent1"/>
          </a:lnRef>
          <a:fillRef idx="0">
            <a:schemeClr val="accent1"/>
          </a:fillRef>
          <a:effectRef idx="1">
            <a:schemeClr val="accent1"/>
          </a:effectRef>
          <a:fontRef idx="minor">
            <a:schemeClr val="tx1"/>
          </a:fontRef>
        </p:style>
      </p:cxnSp>
      <p:sp>
        <p:nvSpPr>
          <p:cNvPr id="3" name="台形 2">
            <a:extLst>
              <a:ext uri="{FF2B5EF4-FFF2-40B4-BE49-F238E27FC236}">
                <a16:creationId xmlns:a16="http://schemas.microsoft.com/office/drawing/2014/main" id="{752DA6F1-849C-193A-9E74-BA0FDE2247D0}"/>
              </a:ext>
            </a:extLst>
          </p:cNvPr>
          <p:cNvSpPr/>
          <p:nvPr/>
        </p:nvSpPr>
        <p:spPr>
          <a:xfrm>
            <a:off x="653502" y="4044078"/>
            <a:ext cx="214489" cy="515988"/>
          </a:xfrm>
          <a:prstGeom prst="trapezoid">
            <a:avLst/>
          </a:prstGeom>
          <a:noFill/>
          <a:ln>
            <a:solidFill>
              <a:srgbClr val="00B05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11" name="台形 10">
            <a:extLst>
              <a:ext uri="{FF2B5EF4-FFF2-40B4-BE49-F238E27FC236}">
                <a16:creationId xmlns:a16="http://schemas.microsoft.com/office/drawing/2014/main" id="{E46A5860-2151-7A67-B184-9098E082B3E2}"/>
              </a:ext>
            </a:extLst>
          </p:cNvPr>
          <p:cNvSpPr/>
          <p:nvPr/>
        </p:nvSpPr>
        <p:spPr>
          <a:xfrm>
            <a:off x="1483235" y="4050720"/>
            <a:ext cx="214489" cy="515988"/>
          </a:xfrm>
          <a:prstGeom prst="trapezoid">
            <a:avLst/>
          </a:prstGeom>
          <a:noFill/>
          <a:ln>
            <a:solidFill>
              <a:srgbClr val="00B05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14" name="台形 13">
            <a:extLst>
              <a:ext uri="{FF2B5EF4-FFF2-40B4-BE49-F238E27FC236}">
                <a16:creationId xmlns:a16="http://schemas.microsoft.com/office/drawing/2014/main" id="{107E54E9-FF77-1AB6-3FA2-8DE1D4045300}"/>
              </a:ext>
            </a:extLst>
          </p:cNvPr>
          <p:cNvSpPr/>
          <p:nvPr/>
        </p:nvSpPr>
        <p:spPr>
          <a:xfrm>
            <a:off x="2246851" y="4050720"/>
            <a:ext cx="214489" cy="515988"/>
          </a:xfrm>
          <a:prstGeom prst="trapezoid">
            <a:avLst/>
          </a:prstGeom>
          <a:noFill/>
          <a:ln>
            <a:solidFill>
              <a:srgbClr val="00B05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16" name="台形 15">
            <a:extLst>
              <a:ext uri="{FF2B5EF4-FFF2-40B4-BE49-F238E27FC236}">
                <a16:creationId xmlns:a16="http://schemas.microsoft.com/office/drawing/2014/main" id="{D708CB56-B28E-1EAB-F062-929EA6D5EC32}"/>
              </a:ext>
            </a:extLst>
          </p:cNvPr>
          <p:cNvSpPr/>
          <p:nvPr/>
        </p:nvSpPr>
        <p:spPr>
          <a:xfrm>
            <a:off x="546059" y="3877811"/>
            <a:ext cx="2035021" cy="688826"/>
          </a:xfrm>
          <a:prstGeom prst="trapezoid">
            <a:avLst/>
          </a:prstGeom>
          <a:no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20" name="テキスト ボックス 19">
            <a:extLst>
              <a:ext uri="{FF2B5EF4-FFF2-40B4-BE49-F238E27FC236}">
                <a16:creationId xmlns:a16="http://schemas.microsoft.com/office/drawing/2014/main" id="{AA60FF91-D2E5-F33F-2D61-9B547904DF2D}"/>
              </a:ext>
            </a:extLst>
          </p:cNvPr>
          <p:cNvSpPr txBox="1"/>
          <p:nvPr/>
        </p:nvSpPr>
        <p:spPr>
          <a:xfrm>
            <a:off x="776476" y="4099903"/>
            <a:ext cx="436338" cy="369332"/>
          </a:xfrm>
          <a:prstGeom prst="rect">
            <a:avLst/>
          </a:prstGeom>
          <a:noFill/>
        </p:spPr>
        <p:txBody>
          <a:bodyPr wrap="none" rtlCol="0">
            <a:spAutoFit/>
          </a:bodyPr>
          <a:lstStyle/>
          <a:p>
            <a:r>
              <a:rPr kumimoji="1" lang="en-US" altLang="ja-JP" dirty="0">
                <a:solidFill>
                  <a:srgbClr val="00B050"/>
                </a:solidFill>
              </a:rPr>
              <a:t>IJK</a:t>
            </a:r>
            <a:endParaRPr kumimoji="1" lang="ja-JP" altLang="en-US">
              <a:solidFill>
                <a:srgbClr val="00B050"/>
              </a:solidFill>
            </a:endParaRPr>
          </a:p>
        </p:txBody>
      </p:sp>
      <p:sp>
        <p:nvSpPr>
          <p:cNvPr id="24" name="テキスト ボックス 23">
            <a:extLst>
              <a:ext uri="{FF2B5EF4-FFF2-40B4-BE49-F238E27FC236}">
                <a16:creationId xmlns:a16="http://schemas.microsoft.com/office/drawing/2014/main" id="{17A9C3EA-9042-4E75-59EB-48F461DD6EC2}"/>
              </a:ext>
            </a:extLst>
          </p:cNvPr>
          <p:cNvSpPr txBox="1"/>
          <p:nvPr/>
        </p:nvSpPr>
        <p:spPr>
          <a:xfrm>
            <a:off x="822142" y="3544615"/>
            <a:ext cx="537327" cy="369332"/>
          </a:xfrm>
          <a:prstGeom prst="rect">
            <a:avLst/>
          </a:prstGeom>
          <a:noFill/>
        </p:spPr>
        <p:txBody>
          <a:bodyPr wrap="none" rtlCol="0">
            <a:spAutoFit/>
          </a:bodyPr>
          <a:lstStyle/>
          <a:p>
            <a:r>
              <a:rPr kumimoji="1" lang="en-US" altLang="ja-JP" dirty="0">
                <a:solidFill>
                  <a:srgbClr val="FF0000"/>
                </a:solidFill>
              </a:rPr>
              <a:t>EXK</a:t>
            </a:r>
            <a:endParaRPr kumimoji="1" lang="ja-JP" altLang="en-US">
              <a:solidFill>
                <a:srgbClr val="FF0000"/>
              </a:solidFill>
            </a:endParaRPr>
          </a:p>
        </p:txBody>
      </p:sp>
      <p:pic>
        <p:nvPicPr>
          <p:cNvPr id="27" name="図 26">
            <a:extLst>
              <a:ext uri="{FF2B5EF4-FFF2-40B4-BE49-F238E27FC236}">
                <a16:creationId xmlns:a16="http://schemas.microsoft.com/office/drawing/2014/main" id="{2C92F3F9-BA4C-6397-6D31-0FAFC85FA54C}"/>
              </a:ext>
            </a:extLst>
          </p:cNvPr>
          <p:cNvPicPr>
            <a:picLocks noChangeAspect="1"/>
          </p:cNvPicPr>
          <p:nvPr/>
        </p:nvPicPr>
        <p:blipFill>
          <a:blip r:embed="rId4"/>
          <a:stretch>
            <a:fillRect/>
          </a:stretch>
        </p:blipFill>
        <p:spPr>
          <a:xfrm>
            <a:off x="4186441" y="4516727"/>
            <a:ext cx="1664435" cy="1359538"/>
          </a:xfrm>
          <a:prstGeom prst="rect">
            <a:avLst/>
          </a:prstGeom>
        </p:spPr>
      </p:pic>
      <p:sp>
        <p:nvSpPr>
          <p:cNvPr id="31" name="テキスト ボックス 30">
            <a:extLst>
              <a:ext uri="{FF2B5EF4-FFF2-40B4-BE49-F238E27FC236}">
                <a16:creationId xmlns:a16="http://schemas.microsoft.com/office/drawing/2014/main" id="{2FF255D2-118E-1EBA-6BE5-7E97EAC20C34}"/>
              </a:ext>
            </a:extLst>
          </p:cNvPr>
          <p:cNvSpPr txBox="1"/>
          <p:nvPr/>
        </p:nvSpPr>
        <p:spPr>
          <a:xfrm>
            <a:off x="4670249" y="4227844"/>
            <a:ext cx="436338" cy="369332"/>
          </a:xfrm>
          <a:prstGeom prst="rect">
            <a:avLst/>
          </a:prstGeom>
          <a:noFill/>
        </p:spPr>
        <p:txBody>
          <a:bodyPr wrap="none" rtlCol="0">
            <a:spAutoFit/>
          </a:bodyPr>
          <a:lstStyle/>
          <a:p>
            <a:r>
              <a:rPr kumimoji="1" lang="en-US" altLang="ja-JP" dirty="0">
                <a:solidFill>
                  <a:srgbClr val="00B050"/>
                </a:solidFill>
              </a:rPr>
              <a:t>IJK</a:t>
            </a:r>
            <a:endParaRPr kumimoji="1" lang="ja-JP" altLang="en-US">
              <a:solidFill>
                <a:srgbClr val="00B050"/>
              </a:solidFill>
            </a:endParaRPr>
          </a:p>
        </p:txBody>
      </p:sp>
      <p:pic>
        <p:nvPicPr>
          <p:cNvPr id="32" name="図 31">
            <a:extLst>
              <a:ext uri="{FF2B5EF4-FFF2-40B4-BE49-F238E27FC236}">
                <a16:creationId xmlns:a16="http://schemas.microsoft.com/office/drawing/2014/main" id="{65926A52-37B9-4BF8-B6B7-CBD4F225D5EF}"/>
              </a:ext>
            </a:extLst>
          </p:cNvPr>
          <p:cNvPicPr>
            <a:picLocks noChangeAspect="1"/>
          </p:cNvPicPr>
          <p:nvPr/>
        </p:nvPicPr>
        <p:blipFill>
          <a:blip r:embed="rId5"/>
          <a:stretch>
            <a:fillRect/>
          </a:stretch>
        </p:blipFill>
        <p:spPr>
          <a:xfrm>
            <a:off x="6305942" y="4516727"/>
            <a:ext cx="1688217" cy="1359538"/>
          </a:xfrm>
          <a:prstGeom prst="rect">
            <a:avLst/>
          </a:prstGeom>
        </p:spPr>
      </p:pic>
      <p:sp>
        <p:nvSpPr>
          <p:cNvPr id="33" name="テキスト ボックス 32">
            <a:extLst>
              <a:ext uri="{FF2B5EF4-FFF2-40B4-BE49-F238E27FC236}">
                <a16:creationId xmlns:a16="http://schemas.microsoft.com/office/drawing/2014/main" id="{789B1917-FCFA-03FE-CB40-F5690321BC98}"/>
              </a:ext>
            </a:extLst>
          </p:cNvPr>
          <p:cNvSpPr txBox="1"/>
          <p:nvPr/>
        </p:nvSpPr>
        <p:spPr>
          <a:xfrm>
            <a:off x="6324704" y="4190089"/>
            <a:ext cx="537327" cy="369332"/>
          </a:xfrm>
          <a:prstGeom prst="rect">
            <a:avLst/>
          </a:prstGeom>
          <a:noFill/>
        </p:spPr>
        <p:txBody>
          <a:bodyPr wrap="none" rtlCol="0">
            <a:spAutoFit/>
          </a:bodyPr>
          <a:lstStyle/>
          <a:p>
            <a:r>
              <a:rPr kumimoji="1" lang="en-US" altLang="ja-JP" dirty="0">
                <a:solidFill>
                  <a:srgbClr val="FF0000"/>
                </a:solidFill>
              </a:rPr>
              <a:t>EXK</a:t>
            </a:r>
            <a:endParaRPr kumimoji="1" lang="ja-JP" altLang="en-US">
              <a:solidFill>
                <a:srgbClr val="FF0000"/>
              </a:solidFill>
            </a:endParaRPr>
          </a:p>
        </p:txBody>
      </p:sp>
      <p:sp>
        <p:nvSpPr>
          <p:cNvPr id="34" name="フリーフォーム 33">
            <a:extLst>
              <a:ext uri="{FF2B5EF4-FFF2-40B4-BE49-F238E27FC236}">
                <a16:creationId xmlns:a16="http://schemas.microsoft.com/office/drawing/2014/main" id="{1EB2C48D-0BA1-32E9-1E89-762D5F6A73DD}"/>
              </a:ext>
            </a:extLst>
          </p:cNvPr>
          <p:cNvSpPr/>
          <p:nvPr/>
        </p:nvSpPr>
        <p:spPr>
          <a:xfrm>
            <a:off x="485422" y="5418667"/>
            <a:ext cx="2009422" cy="925689"/>
          </a:xfrm>
          <a:custGeom>
            <a:avLst/>
            <a:gdLst>
              <a:gd name="connsiteX0" fmla="*/ 0 w 2009422"/>
              <a:gd name="connsiteY0" fmla="*/ 925689 h 925689"/>
              <a:gd name="connsiteX1" fmla="*/ 316089 w 2009422"/>
              <a:gd name="connsiteY1" fmla="*/ 462844 h 925689"/>
              <a:gd name="connsiteX2" fmla="*/ 880534 w 2009422"/>
              <a:gd name="connsiteY2" fmla="*/ 146755 h 925689"/>
              <a:gd name="connsiteX3" fmla="*/ 1377245 w 2009422"/>
              <a:gd name="connsiteY3" fmla="*/ 45155 h 925689"/>
              <a:gd name="connsiteX4" fmla="*/ 2009422 w 2009422"/>
              <a:gd name="connsiteY4" fmla="*/ 0 h 92568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09422" h="925689">
                <a:moveTo>
                  <a:pt x="0" y="925689"/>
                </a:moveTo>
                <a:cubicBezTo>
                  <a:pt x="84666" y="759177"/>
                  <a:pt x="169333" y="592666"/>
                  <a:pt x="316089" y="462844"/>
                </a:cubicBezTo>
                <a:cubicBezTo>
                  <a:pt x="462845" y="333022"/>
                  <a:pt x="703675" y="216370"/>
                  <a:pt x="880534" y="146755"/>
                </a:cubicBezTo>
                <a:cubicBezTo>
                  <a:pt x="1057393" y="77140"/>
                  <a:pt x="1189097" y="69614"/>
                  <a:pt x="1377245" y="45155"/>
                </a:cubicBezTo>
                <a:cubicBezTo>
                  <a:pt x="1565393" y="20696"/>
                  <a:pt x="1787407" y="10348"/>
                  <a:pt x="2009422" y="0"/>
                </a:cubicBezTo>
              </a:path>
            </a:pathLst>
          </a:cu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cxnSp>
        <p:nvCxnSpPr>
          <p:cNvPr id="35" name="直線コネクタ 34">
            <a:extLst>
              <a:ext uri="{FF2B5EF4-FFF2-40B4-BE49-F238E27FC236}">
                <a16:creationId xmlns:a16="http://schemas.microsoft.com/office/drawing/2014/main" id="{FE14FEBF-18BB-2C33-756E-2F79886ACAB0}"/>
              </a:ext>
            </a:extLst>
          </p:cNvPr>
          <p:cNvCxnSpPr>
            <a:cxnSpLocks/>
          </p:cNvCxnSpPr>
          <p:nvPr/>
        </p:nvCxnSpPr>
        <p:spPr>
          <a:xfrm flipV="1">
            <a:off x="2354096" y="5137150"/>
            <a:ext cx="0" cy="1219200"/>
          </a:xfrm>
          <a:prstGeom prst="line">
            <a:avLst/>
          </a:prstGeom>
          <a:ln>
            <a:solidFill>
              <a:srgbClr val="FF0000"/>
            </a:solidFill>
            <a:prstDash val="solid"/>
          </a:ln>
        </p:spPr>
        <p:style>
          <a:lnRef idx="2">
            <a:schemeClr val="accent1"/>
          </a:lnRef>
          <a:fillRef idx="0">
            <a:schemeClr val="accent1"/>
          </a:fillRef>
          <a:effectRef idx="1">
            <a:schemeClr val="accent1"/>
          </a:effectRef>
          <a:fontRef idx="minor">
            <a:schemeClr val="tx1"/>
          </a:fontRef>
        </p:style>
      </p:cxnSp>
      <p:sp>
        <p:nvSpPr>
          <p:cNvPr id="36" name="テキスト ボックス 35">
            <a:extLst>
              <a:ext uri="{FF2B5EF4-FFF2-40B4-BE49-F238E27FC236}">
                <a16:creationId xmlns:a16="http://schemas.microsoft.com/office/drawing/2014/main" id="{1AB768ED-DA6E-C063-543D-59E7879061B6}"/>
              </a:ext>
            </a:extLst>
          </p:cNvPr>
          <p:cNvSpPr txBox="1"/>
          <p:nvPr/>
        </p:nvSpPr>
        <p:spPr>
          <a:xfrm>
            <a:off x="245740" y="6403071"/>
            <a:ext cx="6644511" cy="369332"/>
          </a:xfrm>
          <a:prstGeom prst="rect">
            <a:avLst/>
          </a:prstGeom>
          <a:noFill/>
        </p:spPr>
        <p:txBody>
          <a:bodyPr wrap="none" rtlCol="0">
            <a:spAutoFit/>
          </a:bodyPr>
          <a:lstStyle/>
          <a:p>
            <a:r>
              <a:rPr kumimoji="1" lang="en-US" altLang="ja-JP" dirty="0"/>
              <a:t>Slow-rise kicker with 450ns is applicable for a single bunch extraction.</a:t>
            </a:r>
            <a:endParaRPr kumimoji="1" lang="ja-JP" altLang="en-US"/>
          </a:p>
        </p:txBody>
      </p:sp>
      <p:sp>
        <p:nvSpPr>
          <p:cNvPr id="4" name="テキスト ボックス 3">
            <a:extLst>
              <a:ext uri="{FF2B5EF4-FFF2-40B4-BE49-F238E27FC236}">
                <a16:creationId xmlns:a16="http://schemas.microsoft.com/office/drawing/2014/main" id="{3A31A394-8F85-A456-C085-DAC85CD0EAA1}"/>
              </a:ext>
            </a:extLst>
          </p:cNvPr>
          <p:cNvSpPr txBox="1"/>
          <p:nvPr/>
        </p:nvSpPr>
        <p:spPr>
          <a:xfrm>
            <a:off x="4572000" y="5819716"/>
            <a:ext cx="1154803" cy="369332"/>
          </a:xfrm>
          <a:prstGeom prst="rect">
            <a:avLst/>
          </a:prstGeom>
          <a:noFill/>
        </p:spPr>
        <p:txBody>
          <a:bodyPr wrap="none" rtlCol="0">
            <a:spAutoFit/>
          </a:bodyPr>
          <a:lstStyle/>
          <a:p>
            <a:r>
              <a:rPr kumimoji="1" lang="en-US" altLang="ja-JP" dirty="0"/>
              <a:t>100ns/div.</a:t>
            </a:r>
            <a:endParaRPr kumimoji="1" lang="ja-JP" altLang="en-US"/>
          </a:p>
        </p:txBody>
      </p:sp>
      <p:sp>
        <p:nvSpPr>
          <p:cNvPr id="17" name="テキスト ボックス 16">
            <a:extLst>
              <a:ext uri="{FF2B5EF4-FFF2-40B4-BE49-F238E27FC236}">
                <a16:creationId xmlns:a16="http://schemas.microsoft.com/office/drawing/2014/main" id="{F0CE7D21-4D28-5509-EFF3-EF8BB72BA5B2}"/>
              </a:ext>
            </a:extLst>
          </p:cNvPr>
          <p:cNvSpPr txBox="1"/>
          <p:nvPr/>
        </p:nvSpPr>
        <p:spPr>
          <a:xfrm>
            <a:off x="6284629" y="5831172"/>
            <a:ext cx="1154803" cy="369332"/>
          </a:xfrm>
          <a:prstGeom prst="rect">
            <a:avLst/>
          </a:prstGeom>
          <a:noFill/>
        </p:spPr>
        <p:txBody>
          <a:bodyPr wrap="none" rtlCol="0">
            <a:spAutoFit/>
          </a:bodyPr>
          <a:lstStyle/>
          <a:p>
            <a:r>
              <a:rPr lang="en-US" altLang="ja-JP" dirty="0"/>
              <a:t>2</a:t>
            </a:r>
            <a:r>
              <a:rPr kumimoji="1" lang="en-US" altLang="ja-JP" dirty="0"/>
              <a:t>00ns/div.</a:t>
            </a:r>
            <a:endParaRPr kumimoji="1" lang="ja-JP" altLang="en-US"/>
          </a:p>
        </p:txBody>
      </p:sp>
    </p:spTree>
    <p:extLst>
      <p:ext uri="{BB962C8B-B14F-4D97-AF65-F5344CB8AC3E}">
        <p14:creationId xmlns:p14="http://schemas.microsoft.com/office/powerpoint/2010/main" val="163766721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スライド番号プレースホルダー 4"/>
          <p:cNvSpPr>
            <a:spLocks noGrp="1"/>
          </p:cNvSpPr>
          <p:nvPr>
            <p:ph type="sldNum" sz="quarter" idx="12"/>
          </p:nvPr>
        </p:nvSpPr>
        <p:spPr/>
        <p:txBody>
          <a:bodyPr/>
          <a:lstStyle/>
          <a:p>
            <a:fld id="{0C42931F-92AB-5C46-A8B9-62670044824B}" type="slidenum">
              <a:rPr lang="en-US" altLang="ja-JP" smtClean="0"/>
              <a:t>4</a:t>
            </a:fld>
            <a:endParaRPr kumimoji="1" lang="ja-JP" altLang="en-US"/>
          </a:p>
        </p:txBody>
      </p:sp>
      <p:sp>
        <p:nvSpPr>
          <p:cNvPr id="6" name="テキスト ボックス 5"/>
          <p:cNvSpPr txBox="1"/>
          <p:nvPr/>
        </p:nvSpPr>
        <p:spPr>
          <a:xfrm>
            <a:off x="7248849" y="0"/>
            <a:ext cx="1838965" cy="246221"/>
          </a:xfrm>
          <a:prstGeom prst="rect">
            <a:avLst/>
          </a:prstGeom>
          <a:noFill/>
        </p:spPr>
        <p:txBody>
          <a:bodyPr wrap="none" rtlCol="0">
            <a:spAutoFit/>
          </a:bodyPr>
          <a:lstStyle/>
          <a:p>
            <a:r>
              <a:rPr lang="en-US" altLang="ja-JP" sz="1000" dirty="0">
                <a:sym typeface="Wingdings"/>
              </a:rPr>
              <a:t>KEKATF251127ENakamura.pptx</a:t>
            </a:r>
            <a:endParaRPr kumimoji="1" lang="ja-JP" altLang="en-US" sz="1000" dirty="0"/>
          </a:p>
        </p:txBody>
      </p:sp>
      <p:sp>
        <p:nvSpPr>
          <p:cNvPr id="2" name="テキスト ボックス 1">
            <a:extLst>
              <a:ext uri="{FF2B5EF4-FFF2-40B4-BE49-F238E27FC236}">
                <a16:creationId xmlns:a16="http://schemas.microsoft.com/office/drawing/2014/main" id="{BE80885D-A4DF-9DBE-9067-64DB1A1DA45B}"/>
              </a:ext>
            </a:extLst>
          </p:cNvPr>
          <p:cNvSpPr txBox="1"/>
          <p:nvPr/>
        </p:nvSpPr>
        <p:spPr>
          <a:xfrm>
            <a:off x="186781" y="64903"/>
            <a:ext cx="6643101" cy="954107"/>
          </a:xfrm>
          <a:prstGeom prst="rect">
            <a:avLst/>
          </a:prstGeom>
          <a:noFill/>
        </p:spPr>
        <p:txBody>
          <a:bodyPr wrap="none" rtlCol="0">
            <a:spAutoFit/>
          </a:bodyPr>
          <a:lstStyle/>
          <a:p>
            <a:r>
              <a:rPr kumimoji="1" lang="en-US" altLang="ja-JP" sz="1400" dirty="0"/>
              <a:t>My </a:t>
            </a:r>
            <a:r>
              <a:rPr lang="en-US" altLang="ja-JP" sz="1400" dirty="0"/>
              <a:t>two </a:t>
            </a:r>
            <a:r>
              <a:rPr kumimoji="1" lang="en-US" altLang="ja-JP" sz="1400" dirty="0"/>
              <a:t>tasks in the ATF project</a:t>
            </a:r>
            <a:endParaRPr lang="en-US" altLang="ja-JP" sz="1400" dirty="0"/>
          </a:p>
          <a:p>
            <a:r>
              <a:rPr kumimoji="1" lang="en-US" altLang="ja-JP" sz="1400" dirty="0"/>
              <a:t>[A] To prepare a spare kicker magnet system at a low cost and as soon as possible.</a:t>
            </a:r>
          </a:p>
          <a:p>
            <a:r>
              <a:rPr kumimoji="1" lang="en-US" altLang="ja-JP" sz="1400" dirty="0"/>
              <a:t>      It is expensive to produce a kicker system with same performance for the ATF project.</a:t>
            </a:r>
          </a:p>
          <a:p>
            <a:r>
              <a:rPr lang="en-US" altLang="ja-JP" sz="1400" dirty="0"/>
              <a:t>~ Existing three kicker magnets made by SLAC long ago. ~</a:t>
            </a:r>
          </a:p>
        </p:txBody>
      </p:sp>
      <p:graphicFrame>
        <p:nvGraphicFramePr>
          <p:cNvPr id="3" name="表 2">
            <a:extLst>
              <a:ext uri="{FF2B5EF4-FFF2-40B4-BE49-F238E27FC236}">
                <a16:creationId xmlns:a16="http://schemas.microsoft.com/office/drawing/2014/main" id="{3B687976-CE26-B654-B903-68DDB9F08FD0}"/>
              </a:ext>
            </a:extLst>
          </p:cNvPr>
          <p:cNvGraphicFramePr>
            <a:graphicFrameLocks noGrp="1"/>
          </p:cNvGraphicFramePr>
          <p:nvPr>
            <p:extLst>
              <p:ext uri="{D42A27DB-BD31-4B8C-83A1-F6EECF244321}">
                <p14:modId xmlns:p14="http://schemas.microsoft.com/office/powerpoint/2010/main" val="1258918836"/>
              </p:ext>
            </p:extLst>
          </p:nvPr>
        </p:nvGraphicFramePr>
        <p:xfrm>
          <a:off x="275318" y="1019011"/>
          <a:ext cx="6879620" cy="5139046"/>
        </p:xfrm>
        <a:graphic>
          <a:graphicData uri="http://schemas.openxmlformats.org/drawingml/2006/table">
            <a:tbl>
              <a:tblPr firstRow="1" bandRow="1">
                <a:tableStyleId>{5C22544A-7EE6-4342-B048-85BDC9FD1C3A}</a:tableStyleId>
              </a:tblPr>
              <a:tblGrid>
                <a:gridCol w="2686762">
                  <a:extLst>
                    <a:ext uri="{9D8B030D-6E8A-4147-A177-3AD203B41FA5}">
                      <a16:colId xmlns:a16="http://schemas.microsoft.com/office/drawing/2014/main" val="20000"/>
                    </a:ext>
                  </a:extLst>
                </a:gridCol>
                <a:gridCol w="1135787">
                  <a:extLst>
                    <a:ext uri="{9D8B030D-6E8A-4147-A177-3AD203B41FA5}">
                      <a16:colId xmlns:a16="http://schemas.microsoft.com/office/drawing/2014/main" val="20001"/>
                    </a:ext>
                  </a:extLst>
                </a:gridCol>
                <a:gridCol w="1343377">
                  <a:extLst>
                    <a:ext uri="{9D8B030D-6E8A-4147-A177-3AD203B41FA5}">
                      <a16:colId xmlns:a16="http://schemas.microsoft.com/office/drawing/2014/main" val="20002"/>
                    </a:ext>
                  </a:extLst>
                </a:gridCol>
                <a:gridCol w="1713694">
                  <a:extLst>
                    <a:ext uri="{9D8B030D-6E8A-4147-A177-3AD203B41FA5}">
                      <a16:colId xmlns:a16="http://schemas.microsoft.com/office/drawing/2014/main" val="1698719331"/>
                    </a:ext>
                  </a:extLst>
                </a:gridCol>
              </a:tblGrid>
              <a:tr h="299532">
                <a:tc>
                  <a:txBody>
                    <a:bodyPr/>
                    <a:lstStyle/>
                    <a:p>
                      <a:r>
                        <a:rPr kumimoji="1" lang="en-US" altLang="ja-JP" sz="1200" dirty="0"/>
                        <a:t>Parameters</a:t>
                      </a:r>
                      <a:endParaRPr kumimoji="1" lang="ja-JP" altLang="en-US" sz="1200" dirty="0"/>
                    </a:p>
                  </a:txBody>
                  <a:tcPr/>
                </a:tc>
                <a:tc>
                  <a:txBody>
                    <a:bodyPr/>
                    <a:lstStyle/>
                    <a:p>
                      <a:r>
                        <a:rPr kumimoji="1" lang="en-US" altLang="ja-JP" sz="1200" dirty="0"/>
                        <a:t>ATF-Inj. (IJK)</a:t>
                      </a:r>
                      <a:endParaRPr kumimoji="1" lang="ja-JP" altLang="en-US" sz="1200" dirty="0"/>
                    </a:p>
                  </a:txBody>
                  <a:tcPr/>
                </a:tc>
                <a:tc>
                  <a:txBody>
                    <a:bodyPr/>
                    <a:lstStyle/>
                    <a:p>
                      <a:r>
                        <a:rPr kumimoji="1" lang="en-US" altLang="ja-JP" sz="1200" dirty="0"/>
                        <a:t>ATF-Ext. (EXK)</a:t>
                      </a:r>
                    </a:p>
                    <a:p>
                      <a:r>
                        <a:rPr kumimoji="1" lang="en-US" altLang="ja-JP" sz="1200" dirty="0"/>
                        <a:t>and Spare magnet</a:t>
                      </a:r>
                      <a:endParaRPr kumimoji="1" lang="ja-JP" altLang="en-US" sz="1200" dirty="0"/>
                    </a:p>
                  </a:txBody>
                  <a:tcPr/>
                </a:tc>
                <a:tc>
                  <a:txBody>
                    <a:bodyPr/>
                    <a:lstStyle/>
                    <a:p>
                      <a:r>
                        <a:rPr kumimoji="1" lang="en-US" altLang="ja-JP" sz="1200" dirty="0"/>
                        <a:t>Slow-rise Extraction Kicker (SREK)</a:t>
                      </a:r>
                      <a:endParaRPr kumimoji="1" lang="ja-JP" altLang="en-US" sz="1200" dirty="0"/>
                    </a:p>
                  </a:txBody>
                  <a:tcPr/>
                </a:tc>
                <a:extLst>
                  <a:ext uri="{0D108BD9-81ED-4DB2-BD59-A6C34878D82A}">
                    <a16:rowId xmlns:a16="http://schemas.microsoft.com/office/drawing/2014/main" val="10000"/>
                  </a:ext>
                </a:extLst>
              </a:tr>
              <a:tr h="299532">
                <a:tc>
                  <a:txBody>
                    <a:bodyPr/>
                    <a:lstStyle/>
                    <a:p>
                      <a:pPr algn="ctr"/>
                      <a:r>
                        <a:rPr kumimoji="1" lang="en-US" altLang="ja-JP" sz="1200" dirty="0"/>
                        <a:t> *** Required ***</a:t>
                      </a:r>
                      <a:endParaRPr kumimoji="1" lang="ja-JP" altLang="en-US" sz="1200" dirty="0"/>
                    </a:p>
                  </a:txBody>
                  <a:tcPr/>
                </a:tc>
                <a:tc>
                  <a:txBody>
                    <a:bodyPr/>
                    <a:lstStyle/>
                    <a:p>
                      <a:pPr algn="ctr"/>
                      <a:endParaRPr kumimoji="1" lang="ja-JP" altLang="en-US" sz="1200" dirty="0"/>
                    </a:p>
                  </a:txBody>
                  <a:tcPr/>
                </a:tc>
                <a:tc>
                  <a:txBody>
                    <a:bodyPr/>
                    <a:lstStyle/>
                    <a:p>
                      <a:pPr algn="ctr"/>
                      <a:endParaRPr kumimoji="1" lang="ja-JP" altLang="en-US" sz="1200" dirty="0"/>
                    </a:p>
                  </a:txBody>
                  <a:tcPr/>
                </a:tc>
                <a:tc>
                  <a:txBody>
                    <a:bodyPr/>
                    <a:lstStyle/>
                    <a:p>
                      <a:pPr algn="ctr"/>
                      <a:endParaRPr kumimoji="1" lang="ja-JP" altLang="en-US" sz="1200" dirty="0"/>
                    </a:p>
                  </a:txBody>
                  <a:tcPr/>
                </a:tc>
                <a:extLst>
                  <a:ext uri="{0D108BD9-81ED-4DB2-BD59-A6C34878D82A}">
                    <a16:rowId xmlns:a16="http://schemas.microsoft.com/office/drawing/2014/main" val="10001"/>
                  </a:ext>
                </a:extLst>
              </a:tr>
              <a:tr h="299532">
                <a:tc>
                  <a:txBody>
                    <a:bodyPr/>
                    <a:lstStyle/>
                    <a:p>
                      <a:r>
                        <a:rPr kumimoji="1" lang="en-US" altLang="ja-JP" sz="1200" dirty="0" err="1"/>
                        <a:t>θ</a:t>
                      </a:r>
                      <a:r>
                        <a:rPr kumimoji="1" lang="en-US" altLang="ja-JP" sz="1200" dirty="0"/>
                        <a:t> (</a:t>
                      </a:r>
                      <a:r>
                        <a:rPr kumimoji="1" lang="en-US" altLang="ja-JP" sz="1200" dirty="0" err="1"/>
                        <a:t>mrad</a:t>
                      </a:r>
                      <a:r>
                        <a:rPr kumimoji="1" lang="en-US" altLang="ja-JP" sz="1200" dirty="0"/>
                        <a:t>.)</a:t>
                      </a:r>
                      <a:endParaRPr kumimoji="1" lang="ja-JP" altLang="en-US" sz="1200" dirty="0"/>
                    </a:p>
                  </a:txBody>
                  <a:tcPr/>
                </a:tc>
                <a:tc>
                  <a:txBody>
                    <a:bodyPr/>
                    <a:lstStyle/>
                    <a:p>
                      <a:pPr algn="ctr"/>
                      <a:r>
                        <a:rPr kumimoji="1" lang="en-US" altLang="ja-JP" sz="1200" dirty="0"/>
                        <a:t>5</a:t>
                      </a:r>
                      <a:endParaRPr kumimoji="1" lang="ja-JP" altLang="en-US" sz="1200" dirty="0"/>
                    </a:p>
                  </a:txBody>
                  <a:tcPr/>
                </a:tc>
                <a:tc>
                  <a:txBody>
                    <a:bodyPr/>
                    <a:lstStyle/>
                    <a:p>
                      <a:pPr algn="ctr"/>
                      <a:r>
                        <a:rPr kumimoji="1" lang="en-US" altLang="ja-JP" sz="1200" dirty="0"/>
                        <a:t>5</a:t>
                      </a:r>
                      <a:endParaRPr kumimoji="1" lang="ja-JP" altLang="en-US" sz="1200" dirty="0"/>
                    </a:p>
                  </a:txBody>
                  <a:tcPr/>
                </a:tc>
                <a:tc>
                  <a:txBody>
                    <a:bodyPr/>
                    <a:lstStyle/>
                    <a:p>
                      <a:pPr algn="ctr"/>
                      <a:r>
                        <a:rPr kumimoji="1" lang="en-US" altLang="ja-JP" sz="1200" dirty="0"/>
                        <a:t>5</a:t>
                      </a:r>
                      <a:endParaRPr kumimoji="1" lang="ja-JP" altLang="en-US" sz="1200" dirty="0"/>
                    </a:p>
                  </a:txBody>
                  <a:tcPr/>
                </a:tc>
                <a:extLst>
                  <a:ext uri="{0D108BD9-81ED-4DB2-BD59-A6C34878D82A}">
                    <a16:rowId xmlns:a16="http://schemas.microsoft.com/office/drawing/2014/main" val="10002"/>
                  </a:ext>
                </a:extLst>
              </a:tr>
              <a:tr h="299532">
                <a:tc>
                  <a:txBody>
                    <a:bodyPr/>
                    <a:lstStyle/>
                    <a:p>
                      <a:r>
                        <a:rPr kumimoji="1" lang="en-US" altLang="ja-JP" sz="1200" dirty="0"/>
                        <a:t>Rise time (ns)</a:t>
                      </a:r>
                      <a:endParaRPr kumimoji="1" lang="ja-JP" altLang="en-US" sz="1200" dirty="0"/>
                    </a:p>
                  </a:txBody>
                  <a:tcPr/>
                </a:tc>
                <a:tc>
                  <a:txBody>
                    <a:bodyPr/>
                    <a:lstStyle/>
                    <a:p>
                      <a:pPr algn="ctr"/>
                      <a:r>
                        <a:rPr kumimoji="1" lang="en-US" altLang="ja-JP" sz="1200" dirty="0"/>
                        <a:t>&lt; 60</a:t>
                      </a:r>
                      <a:endParaRPr kumimoji="1" lang="ja-JP" altLang="en-US" sz="1200" dirty="0"/>
                    </a:p>
                  </a:txBody>
                  <a:tcPr/>
                </a:tc>
                <a:tc>
                  <a:txBody>
                    <a:bodyPr/>
                    <a:lstStyle/>
                    <a:p>
                      <a:pPr algn="ctr"/>
                      <a:r>
                        <a:rPr kumimoji="1" lang="en-US" altLang="ja-JP" sz="1200" dirty="0">
                          <a:sym typeface="Wingdings"/>
                        </a:rPr>
                        <a:t>&lt; 60</a:t>
                      </a:r>
                      <a:endParaRPr kumimoji="1" lang="en-US" altLang="ja-JP" sz="1200" dirty="0"/>
                    </a:p>
                  </a:txBody>
                  <a:tcP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1" lang="en-US" altLang="ja-JP" sz="1200" dirty="0"/>
                        <a:t>&lt; 450</a:t>
                      </a:r>
                      <a:endParaRPr kumimoji="1" lang="ja-JP" altLang="en-US" sz="1200"/>
                    </a:p>
                  </a:txBody>
                  <a:tcPr/>
                </a:tc>
                <a:extLst>
                  <a:ext uri="{0D108BD9-81ED-4DB2-BD59-A6C34878D82A}">
                    <a16:rowId xmlns:a16="http://schemas.microsoft.com/office/drawing/2014/main" val="10003"/>
                  </a:ext>
                </a:extLst>
              </a:tr>
              <a:tr h="299532">
                <a:tc>
                  <a:txBody>
                    <a:bodyPr/>
                    <a:lstStyle/>
                    <a:p>
                      <a:r>
                        <a:rPr kumimoji="1" lang="en-US" altLang="ja-JP" sz="1200" dirty="0"/>
                        <a:t>Fall time (ns)</a:t>
                      </a:r>
                      <a:endParaRPr kumimoji="1" lang="ja-JP" altLang="en-US" sz="1200" dirty="0"/>
                    </a:p>
                  </a:txBody>
                  <a:tcPr/>
                </a:tc>
                <a:tc>
                  <a:txBody>
                    <a:bodyPr/>
                    <a:lstStyle/>
                    <a:p>
                      <a:pPr algn="ctr"/>
                      <a:r>
                        <a:rPr kumimoji="1" lang="en-US" altLang="ja-JP" sz="1200" dirty="0"/>
                        <a:t>&lt; 60</a:t>
                      </a:r>
                      <a:endParaRPr kumimoji="1" lang="ja-JP" altLang="en-US" sz="1200" dirty="0"/>
                    </a:p>
                  </a:txBody>
                  <a:tcPr/>
                </a:tc>
                <a:tc>
                  <a:txBody>
                    <a:bodyPr/>
                    <a:lstStyle/>
                    <a:p>
                      <a:pPr algn="ctr"/>
                      <a:r>
                        <a:rPr kumimoji="1" lang="en-US" altLang="ja-JP" sz="1200" dirty="0"/>
                        <a:t>(none: &lt;0.1s)</a:t>
                      </a:r>
                    </a:p>
                  </a:txBody>
                  <a:tcPr/>
                </a:tc>
                <a:tc>
                  <a:txBody>
                    <a:bodyPr/>
                    <a:lstStyle/>
                    <a:p>
                      <a:pPr algn="ctr"/>
                      <a:r>
                        <a:rPr kumimoji="1" lang="en-US" altLang="ja-JP" sz="1200" dirty="0"/>
                        <a:t>(none: &lt;0.1s)</a:t>
                      </a:r>
                    </a:p>
                  </a:txBody>
                  <a:tcPr/>
                </a:tc>
                <a:extLst>
                  <a:ext uri="{0D108BD9-81ED-4DB2-BD59-A6C34878D82A}">
                    <a16:rowId xmlns:a16="http://schemas.microsoft.com/office/drawing/2014/main" val="10004"/>
                  </a:ext>
                </a:extLst>
              </a:tr>
              <a:tr h="299532">
                <a:tc>
                  <a:txBody>
                    <a:bodyPr/>
                    <a:lstStyle/>
                    <a:p>
                      <a:r>
                        <a:rPr kumimoji="1" lang="en-US" altLang="ja-JP" sz="1200" dirty="0"/>
                        <a:t>Flattop (ns)</a:t>
                      </a:r>
                      <a:endParaRPr kumimoji="1" lang="ja-JP" altLang="en-US" sz="1200" dirty="0"/>
                    </a:p>
                  </a:txBody>
                  <a:tcPr/>
                </a:tc>
                <a:tc>
                  <a:txBody>
                    <a:bodyPr/>
                    <a:lstStyle/>
                    <a:p>
                      <a:pPr algn="ctr"/>
                      <a:r>
                        <a:rPr kumimoji="1" lang="en-US" altLang="ja-JP" sz="1200" dirty="0"/>
                        <a:t>60</a:t>
                      </a:r>
                      <a:endParaRPr kumimoji="1" lang="ja-JP" altLang="en-US" sz="1200" dirty="0"/>
                    </a:p>
                  </a:txBody>
                  <a:tcPr/>
                </a:tc>
                <a:tc>
                  <a:txBody>
                    <a:bodyPr/>
                    <a:lstStyle/>
                    <a:p>
                      <a:pPr algn="ctr"/>
                      <a:r>
                        <a:rPr kumimoji="1" lang="en-US" altLang="ja-JP" sz="1200" dirty="0"/>
                        <a:t>&gt; 310</a:t>
                      </a:r>
                    </a:p>
                  </a:txBody>
                  <a:tcP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1" lang="en-US" altLang="ja-JP" sz="1200" dirty="0"/>
                        <a:t>(for single-bunch)</a:t>
                      </a:r>
                      <a:endParaRPr kumimoji="1" lang="ja-JP" altLang="en-US" sz="1200"/>
                    </a:p>
                  </a:txBody>
                  <a:tcPr/>
                </a:tc>
                <a:extLst>
                  <a:ext uri="{0D108BD9-81ED-4DB2-BD59-A6C34878D82A}">
                    <a16:rowId xmlns:a16="http://schemas.microsoft.com/office/drawing/2014/main" val="2874351010"/>
                  </a:ext>
                </a:extLst>
              </a:tr>
              <a:tr h="299532">
                <a:tc>
                  <a:txBody>
                    <a:bodyPr/>
                    <a:lstStyle/>
                    <a:p>
                      <a:pPr algn="ctr"/>
                      <a:r>
                        <a:rPr kumimoji="1" lang="en-US" altLang="ja-JP" sz="1200" dirty="0"/>
                        <a:t>*** Devices ***</a:t>
                      </a:r>
                      <a:endParaRPr kumimoji="1" lang="ja-JP" altLang="en-US" sz="1200" dirty="0"/>
                    </a:p>
                  </a:txBody>
                  <a:tcPr/>
                </a:tc>
                <a:tc>
                  <a:txBody>
                    <a:bodyPr/>
                    <a:lstStyle/>
                    <a:p>
                      <a:pPr algn="ctr"/>
                      <a:endParaRPr kumimoji="1" lang="ja-JP" altLang="en-US" sz="1200" dirty="0"/>
                    </a:p>
                  </a:txBody>
                  <a:tcPr/>
                </a:tc>
                <a:tc>
                  <a:txBody>
                    <a:bodyPr/>
                    <a:lstStyle/>
                    <a:p>
                      <a:pPr algn="ctr"/>
                      <a:endParaRPr kumimoji="1" lang="en-US" altLang="ja-JP" sz="1200" dirty="0"/>
                    </a:p>
                  </a:txBody>
                  <a:tcP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200"/>
                    </a:p>
                  </a:txBody>
                  <a:tcPr/>
                </a:tc>
                <a:extLst>
                  <a:ext uri="{0D108BD9-81ED-4DB2-BD59-A6C34878D82A}">
                    <a16:rowId xmlns:a16="http://schemas.microsoft.com/office/drawing/2014/main" val="3218970836"/>
                  </a:ext>
                </a:extLst>
              </a:tr>
              <a:tr h="299532">
                <a:tc>
                  <a:txBody>
                    <a:bodyPr/>
                    <a:lstStyle/>
                    <a:p>
                      <a:r>
                        <a:rPr kumimoji="1" lang="en-US" altLang="ja-JP" sz="1200" dirty="0" err="1"/>
                        <a:t>Vf</a:t>
                      </a:r>
                      <a:r>
                        <a:rPr kumimoji="1" lang="en-US" altLang="ja-JP" sz="1200" dirty="0"/>
                        <a:t>/If (kV/kA) = </a:t>
                      </a:r>
                      <a:r>
                        <a:rPr kumimoji="1" lang="en-US" altLang="ja-JP" sz="1200" dirty="0" err="1"/>
                        <a:t>Z0</a:t>
                      </a:r>
                      <a:endParaRPr kumimoji="1" lang="ja-JP" altLang="en-US" sz="1200" dirty="0"/>
                    </a:p>
                  </a:txBody>
                  <a:tcPr/>
                </a:tc>
                <a:tc>
                  <a:txBody>
                    <a:bodyPr/>
                    <a:lstStyle/>
                    <a:p>
                      <a:pPr algn="ctr"/>
                      <a:r>
                        <a:rPr kumimoji="1" lang="en-US" altLang="ja-JP" sz="1200" dirty="0"/>
                        <a:t>12.5</a:t>
                      </a:r>
                      <a:endParaRPr kumimoji="1" lang="ja-JP" altLang="en-US" sz="1200" dirty="0"/>
                    </a:p>
                  </a:txBody>
                  <a:tcPr/>
                </a:tc>
                <a:tc>
                  <a:txBody>
                    <a:bodyPr/>
                    <a:lstStyle/>
                    <a:p>
                      <a:pPr algn="ctr"/>
                      <a:r>
                        <a:rPr kumimoji="1" lang="en-US" altLang="ja-JP" sz="1200" dirty="0"/>
                        <a:t> 16.7</a:t>
                      </a:r>
                      <a:endParaRPr kumimoji="1" lang="ja-JP" altLang="en-US" sz="1200" dirty="0"/>
                    </a:p>
                  </a:txBody>
                  <a:tcP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1" lang="en-US" altLang="ja-JP" sz="1200" dirty="0"/>
                        <a:t>25</a:t>
                      </a:r>
                      <a:endParaRPr kumimoji="1" lang="ja-JP" altLang="en-US" sz="1200"/>
                    </a:p>
                  </a:txBody>
                  <a:tcPr/>
                </a:tc>
                <a:extLst>
                  <a:ext uri="{0D108BD9-81ED-4DB2-BD59-A6C34878D82A}">
                    <a16:rowId xmlns:a16="http://schemas.microsoft.com/office/drawing/2014/main" val="10005"/>
                  </a:ext>
                </a:extLst>
              </a:tr>
              <a:tr h="299154">
                <a:tc>
                  <a:txBody>
                    <a:bodyPr/>
                    <a:lstStyle/>
                    <a:p>
                      <a:r>
                        <a:rPr kumimoji="1" lang="en-US" altLang="ja-JP" sz="1200" dirty="0" err="1"/>
                        <a:t>V_charging</a:t>
                      </a:r>
                      <a:r>
                        <a:rPr kumimoji="1" lang="en-US" altLang="ja-JP" sz="1200" dirty="0"/>
                        <a:t> (kV) : Max./Operated.</a:t>
                      </a:r>
                      <a:endParaRPr kumimoji="1" lang="ja-JP" altLang="en-US" sz="1200" dirty="0"/>
                    </a:p>
                  </a:txBody>
                  <a:tcPr/>
                </a:tc>
                <a:tc>
                  <a:txBody>
                    <a:bodyPr/>
                    <a:lstStyle/>
                    <a:p>
                      <a:pPr algn="ctr"/>
                      <a:r>
                        <a:rPr kumimoji="1" lang="en-US" altLang="ja-JP" sz="1200" dirty="0"/>
                        <a:t>70/55</a:t>
                      </a:r>
                      <a:endParaRPr kumimoji="1" lang="ja-JP" altLang="en-US" sz="1200" dirty="0"/>
                    </a:p>
                  </a:txBody>
                  <a:tcPr/>
                </a:tc>
                <a:tc>
                  <a:txBody>
                    <a:bodyPr/>
                    <a:lstStyle/>
                    <a:p>
                      <a:pPr algn="ctr"/>
                      <a:r>
                        <a:rPr kumimoji="1" lang="en-US" altLang="ja-JP" sz="1200" dirty="0"/>
                        <a:t>70/55</a:t>
                      </a:r>
                    </a:p>
                  </a:txBody>
                  <a:tcP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1" lang="en-US" altLang="ja-JP" sz="1200" dirty="0"/>
                        <a:t>30/30</a:t>
                      </a:r>
                    </a:p>
                  </a:txBody>
                  <a:tcPr/>
                </a:tc>
                <a:extLst>
                  <a:ext uri="{0D108BD9-81ED-4DB2-BD59-A6C34878D82A}">
                    <a16:rowId xmlns:a16="http://schemas.microsoft.com/office/drawing/2014/main" val="10006"/>
                  </a:ext>
                </a:extLst>
              </a:tr>
              <a:tr h="299532">
                <a:tc>
                  <a:txBody>
                    <a:bodyPr/>
                    <a:lstStyle/>
                    <a:p>
                      <a:r>
                        <a:rPr kumimoji="1" lang="en-US" altLang="ja-JP" sz="1200" dirty="0"/>
                        <a:t>Magnet type</a:t>
                      </a:r>
                      <a:endParaRPr kumimoji="1" lang="ja-JP" altLang="en-US" sz="1200" dirty="0"/>
                    </a:p>
                  </a:txBody>
                  <a:tcPr/>
                </a:tc>
                <a:tc>
                  <a:txBody>
                    <a:bodyPr/>
                    <a:lstStyle/>
                    <a:p>
                      <a:pPr algn="ctr"/>
                      <a:r>
                        <a:rPr kumimoji="1" lang="en-US" altLang="ja-JP" sz="1200" dirty="0"/>
                        <a:t>Distributed</a:t>
                      </a:r>
                      <a:endParaRPr kumimoji="1" lang="ja-JP" altLang="en-US" sz="1200" dirty="0"/>
                    </a:p>
                  </a:txBody>
                  <a:tcP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1" lang="en-US" altLang="ja-JP" sz="1200" dirty="0"/>
                        <a:t>(same as IJK)</a:t>
                      </a:r>
                      <a:endParaRPr kumimoji="1" lang="ja-JP" altLang="en-US" sz="1200"/>
                    </a:p>
                  </a:txBody>
                  <a:tcP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1" lang="en-US" altLang="ja-JP" sz="1200" dirty="0"/>
                        <a:t>Lumped (L//C)</a:t>
                      </a:r>
                      <a:endParaRPr kumimoji="1" lang="ja-JP" altLang="en-US" sz="1200"/>
                    </a:p>
                  </a:txBody>
                  <a:tcPr/>
                </a:tc>
                <a:extLst>
                  <a:ext uri="{0D108BD9-81ED-4DB2-BD59-A6C34878D82A}">
                    <a16:rowId xmlns:a16="http://schemas.microsoft.com/office/drawing/2014/main" val="10007"/>
                  </a:ext>
                </a:extLst>
              </a:tr>
              <a:tr h="299532">
                <a:tc>
                  <a:txBody>
                    <a:bodyPr/>
                    <a:lstStyle/>
                    <a:p>
                      <a:r>
                        <a:rPr kumimoji="1" lang="en-US" altLang="ja-JP" sz="1200" dirty="0"/>
                        <a:t>Number of excitation coil</a:t>
                      </a:r>
                      <a:endParaRPr kumimoji="1" lang="ja-JP" altLang="en-US" sz="1200" dirty="0"/>
                    </a:p>
                  </a:txBody>
                  <a:tcPr/>
                </a:tc>
                <a:tc>
                  <a:txBody>
                    <a:bodyPr/>
                    <a:lstStyle/>
                    <a:p>
                      <a:pPr algn="ctr"/>
                      <a:r>
                        <a:rPr kumimoji="1" lang="en-US" altLang="ja-JP" sz="1200" dirty="0"/>
                        <a:t>1</a:t>
                      </a:r>
                      <a:endParaRPr kumimoji="1" lang="ja-JP" altLang="en-US" sz="1200" dirty="0"/>
                    </a:p>
                  </a:txBody>
                  <a:tcP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1" lang="en-US" altLang="ja-JP" sz="1200" dirty="0"/>
                        <a:t>(same as IJK)</a:t>
                      </a:r>
                      <a:endParaRPr kumimoji="1" lang="ja-JP" altLang="en-US" sz="1200"/>
                    </a:p>
                  </a:txBody>
                  <a:tcP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1" lang="en-US" altLang="ja-JP" sz="1200" dirty="0"/>
                        <a:t>3 / 4</a:t>
                      </a:r>
                      <a:endParaRPr kumimoji="1" lang="ja-JP" altLang="en-US" sz="1200"/>
                    </a:p>
                  </a:txBody>
                  <a:tcPr/>
                </a:tc>
                <a:extLst>
                  <a:ext uri="{0D108BD9-81ED-4DB2-BD59-A6C34878D82A}">
                    <a16:rowId xmlns:a16="http://schemas.microsoft.com/office/drawing/2014/main" val="10008"/>
                  </a:ext>
                </a:extLst>
              </a:tr>
              <a:tr h="299532">
                <a:tc>
                  <a:txBody>
                    <a:bodyPr/>
                    <a:lstStyle/>
                    <a:p>
                      <a:r>
                        <a:rPr kumimoji="1" lang="en-US" altLang="ja-JP" sz="1200" dirty="0"/>
                        <a:t>Gap height (mm)</a:t>
                      </a:r>
                      <a:endParaRPr kumimoji="1" lang="ja-JP" altLang="en-US" sz="1200" dirty="0"/>
                    </a:p>
                  </a:txBody>
                  <a:tcPr/>
                </a:tc>
                <a:tc>
                  <a:txBody>
                    <a:bodyPr/>
                    <a:lstStyle/>
                    <a:p>
                      <a:pPr algn="ctr"/>
                      <a:r>
                        <a:rPr kumimoji="1" lang="en-US" altLang="ja-JP" sz="1200" dirty="0"/>
                        <a:t>23</a:t>
                      </a:r>
                      <a:endParaRPr kumimoji="1" lang="ja-JP" altLang="en-US" sz="1200" dirty="0"/>
                    </a:p>
                  </a:txBody>
                  <a:tcP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1" lang="en-US" altLang="ja-JP" sz="1200" dirty="0"/>
                        <a:t>(same as IJK)</a:t>
                      </a:r>
                      <a:endParaRPr kumimoji="1" lang="ja-JP" altLang="en-US" sz="1200"/>
                    </a:p>
                  </a:txBody>
                  <a:tcP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1" lang="en-US" altLang="ja-JP" sz="1200" dirty="0"/>
                        <a:t>30</a:t>
                      </a:r>
                      <a:endParaRPr kumimoji="1" lang="ja-JP" altLang="en-US" sz="1200"/>
                    </a:p>
                  </a:txBody>
                  <a:tcPr/>
                </a:tc>
                <a:extLst>
                  <a:ext uri="{0D108BD9-81ED-4DB2-BD59-A6C34878D82A}">
                    <a16:rowId xmlns:a16="http://schemas.microsoft.com/office/drawing/2014/main" val="1896958345"/>
                  </a:ext>
                </a:extLst>
              </a:tr>
              <a:tr h="488776">
                <a:tc>
                  <a:txBody>
                    <a:bodyPr/>
                    <a:lstStyle/>
                    <a:p>
                      <a:r>
                        <a:rPr kumimoji="1" lang="en-US" altLang="ja-JP" sz="1200" dirty="0"/>
                        <a:t>Magnet length (mm)</a:t>
                      </a:r>
                    </a:p>
                    <a:p>
                      <a:r>
                        <a:rPr kumimoji="1" lang="en-US" altLang="ja-JP" sz="1200" dirty="0"/>
                        <a:t>    Effective / Mechanical</a:t>
                      </a:r>
                      <a:endParaRPr kumimoji="1" lang="ja-JP" altLang="en-US" sz="1200" dirty="0"/>
                    </a:p>
                  </a:txBody>
                  <a:tcPr/>
                </a:tc>
                <a:tc>
                  <a:txBody>
                    <a:bodyPr/>
                    <a:lstStyle/>
                    <a:p>
                      <a:pPr algn="ctr"/>
                      <a:r>
                        <a:rPr kumimoji="1" lang="en-US" altLang="ja-JP" sz="1200" dirty="0"/>
                        <a:t>310 / 450</a:t>
                      </a:r>
                    </a:p>
                    <a:p>
                      <a:pPr algn="ctr"/>
                      <a:r>
                        <a:rPr kumimoji="1" lang="en-US" altLang="ja-JP" sz="1200" dirty="0"/>
                        <a:t>   </a:t>
                      </a:r>
                      <a:endParaRPr kumimoji="1" lang="ja-JP" altLang="en-US" sz="1200" dirty="0"/>
                    </a:p>
                  </a:txBody>
                  <a:tcP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1" lang="en-US" altLang="ja-JP" sz="1200" dirty="0"/>
                        <a:t>(same as IJK)</a:t>
                      </a:r>
                      <a:endParaRPr kumimoji="1" lang="ja-JP" altLang="en-US" sz="1200"/>
                    </a:p>
                  </a:txBody>
                  <a:tcP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1" lang="en-US" altLang="ja-JP" sz="1200" dirty="0"/>
                        <a:t>0.23</a:t>
                      </a:r>
                      <a:endParaRPr kumimoji="1" lang="ja-JP" altLang="en-US" sz="1200"/>
                    </a:p>
                  </a:txBody>
                  <a:tcPr/>
                </a:tc>
                <a:extLst>
                  <a:ext uri="{0D108BD9-81ED-4DB2-BD59-A6C34878D82A}">
                    <a16:rowId xmlns:a16="http://schemas.microsoft.com/office/drawing/2014/main" val="3500065828"/>
                  </a:ext>
                </a:extLst>
              </a:tr>
              <a:tr h="299532">
                <a:tc>
                  <a:txBody>
                    <a:bodyPr/>
                    <a:lstStyle/>
                    <a:p>
                      <a:r>
                        <a:rPr kumimoji="1" lang="en-US" altLang="ja-JP" sz="1200" dirty="0"/>
                        <a:t>Required magnetic flux density (T) </a:t>
                      </a:r>
                      <a:endParaRPr kumimoji="1" lang="ja-JP" altLang="en-US" sz="1200" dirty="0"/>
                    </a:p>
                  </a:txBody>
                  <a:tcPr/>
                </a:tc>
                <a:tc>
                  <a:txBody>
                    <a:bodyPr/>
                    <a:lstStyle/>
                    <a:p>
                      <a:pPr algn="ctr"/>
                      <a:r>
                        <a:rPr kumimoji="1" lang="en-US" altLang="ja-JP" sz="1200" dirty="0"/>
                        <a:t>0.070</a:t>
                      </a:r>
                      <a:endParaRPr kumimoji="1" lang="ja-JP" altLang="en-US" sz="1200" dirty="0"/>
                    </a:p>
                  </a:txBody>
                  <a:tcP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1" lang="en-US" altLang="ja-JP" sz="1200" dirty="0"/>
                        <a:t>(same as IJK)</a:t>
                      </a:r>
                      <a:endParaRPr kumimoji="1" lang="ja-JP" altLang="en-US" sz="1200"/>
                    </a:p>
                  </a:txBody>
                  <a:tcP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1" lang="en-US" altLang="ja-JP" sz="1200" dirty="0"/>
                        <a:t>0.100</a:t>
                      </a:r>
                      <a:endParaRPr kumimoji="1" lang="ja-JP" altLang="en-US" sz="1200"/>
                    </a:p>
                  </a:txBody>
                  <a:tcPr/>
                </a:tc>
                <a:extLst>
                  <a:ext uri="{0D108BD9-81ED-4DB2-BD59-A6C34878D82A}">
                    <a16:rowId xmlns:a16="http://schemas.microsoft.com/office/drawing/2014/main" val="3347680286"/>
                  </a:ext>
                </a:extLst>
              </a:tr>
              <a:tr h="299532">
                <a:tc>
                  <a:txBody>
                    <a:bodyPr/>
                    <a:lstStyle/>
                    <a:p>
                      <a:r>
                        <a:rPr kumimoji="1" lang="en-US" altLang="ja-JP" sz="1200" dirty="0"/>
                        <a:t>Required excitation current (</a:t>
                      </a:r>
                      <a:r>
                        <a:rPr kumimoji="1" lang="en-US" altLang="ja-JP" sz="1200" dirty="0" err="1"/>
                        <a:t>kAt</a:t>
                      </a:r>
                      <a:r>
                        <a:rPr kumimoji="1" lang="en-US" altLang="ja-JP" sz="1200" dirty="0"/>
                        <a:t>)</a:t>
                      </a:r>
                      <a:endParaRPr kumimoji="1" lang="ja-JP" altLang="en-US" sz="1200" dirty="0"/>
                    </a:p>
                  </a:txBody>
                  <a:tcPr/>
                </a:tc>
                <a:tc>
                  <a:txBody>
                    <a:bodyPr/>
                    <a:lstStyle/>
                    <a:p>
                      <a:pPr algn="ctr"/>
                      <a:r>
                        <a:rPr kumimoji="1" lang="en-US" altLang="ja-JP" sz="1200" dirty="0"/>
                        <a:t>1.28</a:t>
                      </a:r>
                      <a:endParaRPr kumimoji="1" lang="ja-JP" altLang="en-US" sz="1200" dirty="0"/>
                    </a:p>
                  </a:txBody>
                  <a:tcP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1" lang="en-US" altLang="ja-JP" sz="1200" dirty="0"/>
                        <a:t>(same as IJK)</a:t>
                      </a:r>
                      <a:endParaRPr kumimoji="1" lang="ja-JP" altLang="en-US" sz="1200"/>
                    </a:p>
                  </a:txBody>
                  <a:tcP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1" lang="en-US" altLang="ja-JP" sz="1200" dirty="0"/>
                        <a:t>3.0 / 4.0</a:t>
                      </a:r>
                      <a:endParaRPr kumimoji="1" lang="ja-JP" altLang="en-US" sz="1200"/>
                    </a:p>
                  </a:txBody>
                  <a:tcPr/>
                </a:tc>
                <a:extLst>
                  <a:ext uri="{0D108BD9-81ED-4DB2-BD59-A6C34878D82A}">
                    <a16:rowId xmlns:a16="http://schemas.microsoft.com/office/drawing/2014/main" val="3660419129"/>
                  </a:ext>
                </a:extLst>
              </a:tr>
              <a:tr h="299532">
                <a:tc>
                  <a:txBody>
                    <a:bodyPr/>
                    <a:lstStyle/>
                    <a:p>
                      <a:r>
                        <a:rPr kumimoji="1" lang="en-US" altLang="ja-JP" sz="1200" dirty="0"/>
                        <a:t>4.6 x L/Z0/2</a:t>
                      </a:r>
                      <a:endParaRPr kumimoji="1" lang="ja-JP" altLang="en-US" sz="1200" dirty="0"/>
                    </a:p>
                  </a:txBody>
                  <a:tcPr/>
                </a:tc>
                <a:tc>
                  <a:txBody>
                    <a:bodyPr/>
                    <a:lstStyle/>
                    <a:p>
                      <a:pPr algn="ctr"/>
                      <a:endParaRPr kumimoji="1" lang="ja-JP" altLang="en-US" sz="1200" dirty="0"/>
                    </a:p>
                  </a:txBody>
                  <a:tcP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200"/>
                    </a:p>
                  </a:txBody>
                  <a:tcP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1" lang="en-US" altLang="ja-JP" sz="1200" dirty="0"/>
                        <a:t>230ns / 425ns (4nF/6nF)</a:t>
                      </a:r>
                      <a:endParaRPr kumimoji="1" lang="ja-JP" altLang="en-US" sz="1200"/>
                    </a:p>
                  </a:txBody>
                  <a:tcPr/>
                </a:tc>
                <a:extLst>
                  <a:ext uri="{0D108BD9-81ED-4DB2-BD59-A6C34878D82A}">
                    <a16:rowId xmlns:a16="http://schemas.microsoft.com/office/drawing/2014/main" val="1291846682"/>
                  </a:ext>
                </a:extLst>
              </a:tr>
            </a:tbl>
          </a:graphicData>
        </a:graphic>
      </p:graphicFrame>
      <p:pic>
        <p:nvPicPr>
          <p:cNvPr id="7" name="図 6">
            <a:extLst>
              <a:ext uri="{FF2B5EF4-FFF2-40B4-BE49-F238E27FC236}">
                <a16:creationId xmlns:a16="http://schemas.microsoft.com/office/drawing/2014/main" id="{E9D6FB15-D8F3-C730-AAED-7AC7C406BCD7}"/>
              </a:ext>
            </a:extLst>
          </p:cNvPr>
          <p:cNvPicPr>
            <a:picLocks noChangeAspect="1"/>
          </p:cNvPicPr>
          <p:nvPr/>
        </p:nvPicPr>
        <p:blipFill>
          <a:blip r:embed="rId3"/>
          <a:stretch>
            <a:fillRect/>
          </a:stretch>
        </p:blipFill>
        <p:spPr>
          <a:xfrm>
            <a:off x="7243475" y="3506677"/>
            <a:ext cx="1851479" cy="2564002"/>
          </a:xfrm>
          <a:prstGeom prst="rect">
            <a:avLst/>
          </a:prstGeom>
        </p:spPr>
      </p:pic>
      <p:pic>
        <p:nvPicPr>
          <p:cNvPr id="8" name="図 7">
            <a:extLst>
              <a:ext uri="{FF2B5EF4-FFF2-40B4-BE49-F238E27FC236}">
                <a16:creationId xmlns:a16="http://schemas.microsoft.com/office/drawing/2014/main" id="{3F5E6D27-3037-256E-BDEC-BB36B735785A}"/>
              </a:ext>
            </a:extLst>
          </p:cNvPr>
          <p:cNvPicPr>
            <a:picLocks noChangeAspect="1"/>
          </p:cNvPicPr>
          <p:nvPr/>
        </p:nvPicPr>
        <p:blipFill>
          <a:blip r:embed="rId4"/>
          <a:stretch>
            <a:fillRect/>
          </a:stretch>
        </p:blipFill>
        <p:spPr>
          <a:xfrm>
            <a:off x="7258603" y="594448"/>
            <a:ext cx="1819456" cy="2564002"/>
          </a:xfrm>
          <a:prstGeom prst="rect">
            <a:avLst/>
          </a:prstGeom>
        </p:spPr>
      </p:pic>
      <p:sp>
        <p:nvSpPr>
          <p:cNvPr id="9" name="テキスト ボックス 8">
            <a:extLst>
              <a:ext uri="{FF2B5EF4-FFF2-40B4-BE49-F238E27FC236}">
                <a16:creationId xmlns:a16="http://schemas.microsoft.com/office/drawing/2014/main" id="{A1B17788-66B7-ABC6-1376-EF2B36976058}"/>
              </a:ext>
            </a:extLst>
          </p:cNvPr>
          <p:cNvSpPr txBox="1"/>
          <p:nvPr/>
        </p:nvSpPr>
        <p:spPr>
          <a:xfrm>
            <a:off x="160211" y="6142895"/>
            <a:ext cx="8369664" cy="830997"/>
          </a:xfrm>
          <a:prstGeom prst="rect">
            <a:avLst/>
          </a:prstGeom>
          <a:noFill/>
        </p:spPr>
        <p:txBody>
          <a:bodyPr wrap="none" rtlCol="0">
            <a:spAutoFit/>
          </a:bodyPr>
          <a:lstStyle/>
          <a:p>
            <a:r>
              <a:rPr kumimoji="1" lang="en-US" altLang="ja-JP" sz="1600" dirty="0"/>
              <a:t>[B] Development of new kicker concepts: (under selection; you can apply if you have a noble idea).</a:t>
            </a:r>
          </a:p>
          <a:p>
            <a:pPr marL="285750" indent="-285750">
              <a:buFont typeface="Arial" panose="020B0604020202020204" pitchFamily="34" charset="0"/>
              <a:buChar char="•"/>
            </a:pPr>
            <a:r>
              <a:rPr lang="en-US" altLang="ja-JP" sz="1600" dirty="0"/>
              <a:t>Saturation kicker developed by KAKENHI for suppression of the transverse emittance growth. </a:t>
            </a:r>
          </a:p>
          <a:p>
            <a:pPr marL="285750" indent="-285750">
              <a:buFont typeface="Arial" panose="020B0604020202020204" pitchFamily="34" charset="0"/>
              <a:buChar char="•"/>
            </a:pPr>
            <a:r>
              <a:rPr lang="en-US" altLang="ja-JP" sz="1600" dirty="0"/>
              <a:t>… </a:t>
            </a:r>
            <a:endParaRPr kumimoji="1" lang="ja-JP" altLang="en-US" sz="1600"/>
          </a:p>
        </p:txBody>
      </p:sp>
      <p:sp>
        <p:nvSpPr>
          <p:cNvPr id="10" name="テキスト ボックス 9">
            <a:extLst>
              <a:ext uri="{FF2B5EF4-FFF2-40B4-BE49-F238E27FC236}">
                <a16:creationId xmlns:a16="http://schemas.microsoft.com/office/drawing/2014/main" id="{F83E9463-7F6A-1D3C-DAFA-F8CE5AB45B18}"/>
              </a:ext>
            </a:extLst>
          </p:cNvPr>
          <p:cNvSpPr txBox="1"/>
          <p:nvPr/>
        </p:nvSpPr>
        <p:spPr>
          <a:xfrm>
            <a:off x="7258603" y="303055"/>
            <a:ext cx="436338" cy="369332"/>
          </a:xfrm>
          <a:prstGeom prst="rect">
            <a:avLst/>
          </a:prstGeom>
          <a:noFill/>
        </p:spPr>
        <p:txBody>
          <a:bodyPr wrap="square" rtlCol="0">
            <a:spAutoFit/>
          </a:bodyPr>
          <a:lstStyle/>
          <a:p>
            <a:r>
              <a:rPr kumimoji="1" lang="en-US" altLang="ja-JP" dirty="0"/>
              <a:t>IJK</a:t>
            </a:r>
            <a:endParaRPr kumimoji="1" lang="ja-JP" altLang="en-US"/>
          </a:p>
        </p:txBody>
      </p:sp>
      <p:sp>
        <p:nvSpPr>
          <p:cNvPr id="11" name="テキスト ボックス 10">
            <a:extLst>
              <a:ext uri="{FF2B5EF4-FFF2-40B4-BE49-F238E27FC236}">
                <a16:creationId xmlns:a16="http://schemas.microsoft.com/office/drawing/2014/main" id="{DBC33C31-AA82-0144-B924-A1A925750603}"/>
              </a:ext>
            </a:extLst>
          </p:cNvPr>
          <p:cNvSpPr txBox="1"/>
          <p:nvPr/>
        </p:nvSpPr>
        <p:spPr>
          <a:xfrm>
            <a:off x="7208108" y="3215284"/>
            <a:ext cx="537327" cy="369332"/>
          </a:xfrm>
          <a:prstGeom prst="rect">
            <a:avLst/>
          </a:prstGeom>
          <a:noFill/>
        </p:spPr>
        <p:txBody>
          <a:bodyPr wrap="none" rtlCol="0">
            <a:spAutoFit/>
          </a:bodyPr>
          <a:lstStyle/>
          <a:p>
            <a:r>
              <a:rPr kumimoji="1" lang="en-US" altLang="ja-JP" dirty="0"/>
              <a:t>EXK</a:t>
            </a:r>
            <a:endParaRPr kumimoji="1" lang="ja-JP" altLang="en-US"/>
          </a:p>
        </p:txBody>
      </p:sp>
    </p:spTree>
    <p:extLst>
      <p:ext uri="{BB962C8B-B14F-4D97-AF65-F5344CB8AC3E}">
        <p14:creationId xmlns:p14="http://schemas.microsoft.com/office/powerpoint/2010/main" val="231664318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テキスト ボックス 5"/>
          <p:cNvSpPr txBox="1"/>
          <p:nvPr/>
        </p:nvSpPr>
        <p:spPr>
          <a:xfrm>
            <a:off x="7248849" y="0"/>
            <a:ext cx="1838965" cy="246221"/>
          </a:xfrm>
          <a:prstGeom prst="rect">
            <a:avLst/>
          </a:prstGeom>
          <a:noFill/>
        </p:spPr>
        <p:txBody>
          <a:bodyPr wrap="none" rtlCol="0">
            <a:spAutoFit/>
          </a:bodyPr>
          <a:lstStyle/>
          <a:p>
            <a:r>
              <a:rPr lang="en-US" altLang="ja-JP" sz="1000" dirty="0">
                <a:sym typeface="Wingdings"/>
              </a:rPr>
              <a:t>KEKATF251127ENakamura.pptx</a:t>
            </a:r>
            <a:endParaRPr kumimoji="1" lang="ja-JP" altLang="en-US" sz="1000" dirty="0"/>
          </a:p>
        </p:txBody>
      </p:sp>
      <p:sp>
        <p:nvSpPr>
          <p:cNvPr id="2" name="テキスト ボックス 1">
            <a:extLst>
              <a:ext uri="{FF2B5EF4-FFF2-40B4-BE49-F238E27FC236}">
                <a16:creationId xmlns:a16="http://schemas.microsoft.com/office/drawing/2014/main" id="{BE80885D-A4DF-9DBE-9067-64DB1A1DA45B}"/>
              </a:ext>
            </a:extLst>
          </p:cNvPr>
          <p:cNvSpPr txBox="1"/>
          <p:nvPr/>
        </p:nvSpPr>
        <p:spPr>
          <a:xfrm>
            <a:off x="186781" y="270371"/>
            <a:ext cx="2807372" cy="369332"/>
          </a:xfrm>
          <a:prstGeom prst="rect">
            <a:avLst/>
          </a:prstGeom>
          <a:noFill/>
          <a:ln>
            <a:solidFill>
              <a:srgbClr val="0070C0"/>
            </a:solidFill>
          </a:ln>
        </p:spPr>
        <p:txBody>
          <a:bodyPr wrap="none" rtlCol="0">
            <a:spAutoFit/>
          </a:bodyPr>
          <a:lstStyle/>
          <a:p>
            <a:r>
              <a:rPr kumimoji="1" lang="en-US" altLang="ja-JP" dirty="0"/>
              <a:t>Current status and schedule</a:t>
            </a:r>
            <a:endParaRPr lang="en-US" altLang="ja-JP" dirty="0"/>
          </a:p>
        </p:txBody>
      </p:sp>
      <p:sp>
        <p:nvSpPr>
          <p:cNvPr id="4" name="テキスト ボックス 3">
            <a:extLst>
              <a:ext uri="{FF2B5EF4-FFF2-40B4-BE49-F238E27FC236}">
                <a16:creationId xmlns:a16="http://schemas.microsoft.com/office/drawing/2014/main" id="{29D96123-DA21-6476-7B8B-6F602F980C7C}"/>
              </a:ext>
            </a:extLst>
          </p:cNvPr>
          <p:cNvSpPr txBox="1"/>
          <p:nvPr/>
        </p:nvSpPr>
        <p:spPr>
          <a:xfrm>
            <a:off x="308006" y="679288"/>
            <a:ext cx="7913345" cy="2862322"/>
          </a:xfrm>
          <a:prstGeom prst="rect">
            <a:avLst/>
          </a:prstGeom>
          <a:noFill/>
        </p:spPr>
        <p:txBody>
          <a:bodyPr wrap="square" rtlCol="0">
            <a:spAutoFit/>
          </a:bodyPr>
          <a:lstStyle/>
          <a:p>
            <a:r>
              <a:rPr kumimoji="1" lang="en-US" altLang="ja-JP" dirty="0"/>
              <a:t>1</a:t>
            </a:r>
            <a:r>
              <a:rPr kumimoji="1" lang="en-US" altLang="ja-JP" baseline="30000" dirty="0"/>
              <a:t>st</a:t>
            </a:r>
            <a:r>
              <a:rPr kumimoji="1" lang="en-US" altLang="ja-JP" dirty="0"/>
              <a:t> trial : Preparation of a spare magnet which is able to operate a single-bunch operation, a slow kicker system (SKS).</a:t>
            </a:r>
          </a:p>
          <a:p>
            <a:endParaRPr lang="en-US" altLang="ja-JP" dirty="0"/>
          </a:p>
          <a:p>
            <a:pPr marL="285750" indent="-285750">
              <a:buFont typeface="Arial" panose="020B0604020202020204" pitchFamily="34" charset="0"/>
              <a:buChar char="•"/>
            </a:pPr>
            <a:r>
              <a:rPr kumimoji="1" lang="en-US" altLang="ja-JP" dirty="0"/>
              <a:t>Al</a:t>
            </a:r>
            <a:r>
              <a:rPr lang="en-US" altLang="ja-JP" dirty="0"/>
              <a:t>most all devices are ready except for a magnet. Beam experiment with a small kick by using a temporal dummy magnet has been conducted successfully.</a:t>
            </a:r>
          </a:p>
          <a:p>
            <a:pPr marL="285750" indent="-285750">
              <a:buFont typeface="Arial" panose="020B0604020202020204" pitchFamily="34" charset="0"/>
              <a:buChar char="•"/>
            </a:pPr>
            <a:r>
              <a:rPr lang="en-US" altLang="ja-JP" dirty="0"/>
              <a:t>JFY2026: Beam trial by a simple Lumped kicker magnet will be scheduled.</a:t>
            </a:r>
          </a:p>
          <a:p>
            <a:r>
              <a:rPr lang="en-US" altLang="ja-JP" dirty="0"/>
              <a:t>---</a:t>
            </a:r>
          </a:p>
          <a:p>
            <a:r>
              <a:rPr lang="en-US" altLang="ja-JP" dirty="0"/>
              <a:t>2</a:t>
            </a:r>
            <a:r>
              <a:rPr lang="en-US" altLang="ja-JP" baseline="30000" dirty="0"/>
              <a:t>nd</a:t>
            </a:r>
            <a:r>
              <a:rPr lang="en-US" altLang="ja-JP" dirty="0"/>
              <a:t> trial for new concept will </a:t>
            </a:r>
          </a:p>
          <a:p>
            <a:r>
              <a:rPr lang="en-US" altLang="ja-JP" dirty="0"/>
              <a:t>be scheduled in JFY2027.</a:t>
            </a:r>
          </a:p>
          <a:p>
            <a:endParaRPr kumimoji="1" lang="en-US" altLang="ja-JP" dirty="0"/>
          </a:p>
        </p:txBody>
      </p:sp>
      <p:graphicFrame>
        <p:nvGraphicFramePr>
          <p:cNvPr id="3" name="オブジェクト 2">
            <a:extLst>
              <a:ext uri="{FF2B5EF4-FFF2-40B4-BE49-F238E27FC236}">
                <a16:creationId xmlns:a16="http://schemas.microsoft.com/office/drawing/2014/main" id="{EED8985A-3821-9A40-1865-1FB2576C10CF}"/>
              </a:ext>
            </a:extLst>
          </p:cNvPr>
          <p:cNvGraphicFramePr>
            <a:graphicFrameLocks noChangeAspect="1"/>
          </p:cNvGraphicFramePr>
          <p:nvPr>
            <p:extLst>
              <p:ext uri="{D42A27DB-BD31-4B8C-83A1-F6EECF244321}">
                <p14:modId xmlns:p14="http://schemas.microsoft.com/office/powerpoint/2010/main" val="854410975"/>
              </p:ext>
            </p:extLst>
          </p:nvPr>
        </p:nvGraphicFramePr>
        <p:xfrm>
          <a:off x="598476" y="4625272"/>
          <a:ext cx="2457772" cy="2145489"/>
        </p:xfrm>
        <a:graphic>
          <a:graphicData uri="http://schemas.openxmlformats.org/presentationml/2006/ole">
            <mc:AlternateContent xmlns:mc="http://schemas.openxmlformats.org/markup-compatibility/2006">
              <mc:Choice xmlns:v="urn:schemas-microsoft-com:vml" Requires="v">
                <p:oleObj name="文書" r:id="rId3" imgW="5397500" imgH="4711700" progId="Word.Document.12">
                  <p:embed/>
                </p:oleObj>
              </mc:Choice>
              <mc:Fallback>
                <p:oleObj name="文書" r:id="rId3" imgW="5397500" imgH="4711700" progId="Word.Document.12">
                  <p:embed/>
                  <p:pic>
                    <p:nvPicPr>
                      <p:cNvPr id="52" name="オブジェクト 51">
                        <a:extLst>
                          <a:ext uri="{FF2B5EF4-FFF2-40B4-BE49-F238E27FC236}">
                            <a16:creationId xmlns:a16="http://schemas.microsoft.com/office/drawing/2014/main" id="{D65F8E16-A3EB-DB20-B3B6-89D74B694F4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98476" y="4625272"/>
                        <a:ext cx="2457772" cy="2145489"/>
                      </a:xfrm>
                      <a:prstGeom prst="rect">
                        <a:avLst/>
                      </a:prstGeom>
                      <a:solidFill>
                        <a:srgbClr val="FFFFFF"/>
                      </a:solidFill>
                      <a:ln w="12700">
                        <a:solidFill>
                          <a:srgbClr val="000000"/>
                        </a:solidFill>
                        <a:miter lim="800000"/>
                        <a:headEnd/>
                        <a:tailEnd/>
                      </a:ln>
                    </p:spPr>
                  </p:pic>
                </p:oleObj>
              </mc:Fallback>
            </mc:AlternateContent>
          </a:graphicData>
        </a:graphic>
      </p:graphicFrame>
      <p:sp>
        <p:nvSpPr>
          <p:cNvPr id="5" name="テキスト ボックス 4">
            <a:extLst>
              <a:ext uri="{FF2B5EF4-FFF2-40B4-BE49-F238E27FC236}">
                <a16:creationId xmlns:a16="http://schemas.microsoft.com/office/drawing/2014/main" id="{4BCCAE4A-A3A4-7683-AEA8-19438598671E}"/>
              </a:ext>
            </a:extLst>
          </p:cNvPr>
          <p:cNvSpPr txBox="1"/>
          <p:nvPr/>
        </p:nvSpPr>
        <p:spPr>
          <a:xfrm>
            <a:off x="20236" y="3297339"/>
            <a:ext cx="3571968" cy="1384995"/>
          </a:xfrm>
          <a:prstGeom prst="rect">
            <a:avLst/>
          </a:prstGeom>
          <a:noFill/>
        </p:spPr>
        <p:txBody>
          <a:bodyPr wrap="square" rtlCol="0">
            <a:spAutoFit/>
          </a:bodyPr>
          <a:lstStyle/>
          <a:p>
            <a:r>
              <a:rPr kumimoji="1" lang="en-US" altLang="ja-JP" sz="1400" dirty="0"/>
              <a:t>Structure of main kicker magnets</a:t>
            </a:r>
          </a:p>
          <a:p>
            <a:r>
              <a:rPr lang="en-US" altLang="ja-JP" sz="1400" dirty="0"/>
              <a:t>  Complicated structure like bellows works earth plates for formation of capacitance for LC-ladder against high-voltage coil. Some dielectric materials such as polyethylene are immersed.</a:t>
            </a:r>
            <a:endParaRPr kumimoji="1" lang="ja-JP" altLang="en-US" sz="1400"/>
          </a:p>
        </p:txBody>
      </p:sp>
      <p:sp>
        <p:nvSpPr>
          <p:cNvPr id="7" name="正方形/長方形 6">
            <a:extLst>
              <a:ext uri="{FF2B5EF4-FFF2-40B4-BE49-F238E27FC236}">
                <a16:creationId xmlns:a16="http://schemas.microsoft.com/office/drawing/2014/main" id="{1EB7B70D-515F-9CA6-D4C8-76B4732BB1EE}"/>
              </a:ext>
            </a:extLst>
          </p:cNvPr>
          <p:cNvSpPr/>
          <p:nvPr/>
        </p:nvSpPr>
        <p:spPr>
          <a:xfrm>
            <a:off x="4572000" y="2855799"/>
            <a:ext cx="3420533" cy="265289"/>
          </a:xfrm>
          <a:prstGeom prst="rect">
            <a:avLst/>
          </a:prstGeom>
          <a:solidFill>
            <a:srgbClr val="00B050"/>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altLang="ja-JP" dirty="0"/>
              <a:t>Fundamental Designs</a:t>
            </a:r>
            <a:endParaRPr kumimoji="1" lang="ja-JP" altLang="en-US"/>
          </a:p>
        </p:txBody>
      </p:sp>
      <p:sp>
        <p:nvSpPr>
          <p:cNvPr id="9" name="正方形/長方形 8">
            <a:extLst>
              <a:ext uri="{FF2B5EF4-FFF2-40B4-BE49-F238E27FC236}">
                <a16:creationId xmlns:a16="http://schemas.microsoft.com/office/drawing/2014/main" id="{EDC741A4-EFD7-352C-7588-1D080F4238B7}"/>
              </a:ext>
            </a:extLst>
          </p:cNvPr>
          <p:cNvSpPr/>
          <p:nvPr/>
        </p:nvSpPr>
        <p:spPr>
          <a:xfrm>
            <a:off x="4572000" y="3717402"/>
            <a:ext cx="3420533" cy="369332"/>
          </a:xfrm>
          <a:prstGeom prst="rect">
            <a:avLst/>
          </a:prstGeom>
          <a:solidFill>
            <a:srgbClr val="00B050"/>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en-US" altLang="ja-JP" dirty="0"/>
              <a:t>Preliminary test of Power supply</a:t>
            </a:r>
            <a:endParaRPr kumimoji="1" lang="ja-JP" altLang="en-US"/>
          </a:p>
        </p:txBody>
      </p:sp>
      <p:sp>
        <p:nvSpPr>
          <p:cNvPr id="10" name="正方形/長方形 9">
            <a:extLst>
              <a:ext uri="{FF2B5EF4-FFF2-40B4-BE49-F238E27FC236}">
                <a16:creationId xmlns:a16="http://schemas.microsoft.com/office/drawing/2014/main" id="{A812BC40-C72D-06C0-8756-30B634AD13BB}"/>
              </a:ext>
            </a:extLst>
          </p:cNvPr>
          <p:cNvSpPr/>
          <p:nvPr/>
        </p:nvSpPr>
        <p:spPr>
          <a:xfrm>
            <a:off x="4572000" y="4929256"/>
            <a:ext cx="3420533" cy="552767"/>
          </a:xfrm>
          <a:prstGeom prst="rect">
            <a:avLst/>
          </a:prstGeom>
          <a:solidFill>
            <a:srgbClr val="00B050"/>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en-US" altLang="ja-JP" dirty="0"/>
              <a:t>Preliminary beam test using dummy coil</a:t>
            </a:r>
            <a:endParaRPr kumimoji="1" lang="ja-JP" altLang="en-US"/>
          </a:p>
        </p:txBody>
      </p:sp>
      <p:sp>
        <p:nvSpPr>
          <p:cNvPr id="11" name="正方形/長方形 10">
            <a:extLst>
              <a:ext uri="{FF2B5EF4-FFF2-40B4-BE49-F238E27FC236}">
                <a16:creationId xmlns:a16="http://schemas.microsoft.com/office/drawing/2014/main" id="{EC446660-E87E-B992-A7EB-BD01AD76B280}"/>
              </a:ext>
            </a:extLst>
          </p:cNvPr>
          <p:cNvSpPr/>
          <p:nvPr/>
        </p:nvSpPr>
        <p:spPr>
          <a:xfrm>
            <a:off x="4571999" y="5643827"/>
            <a:ext cx="3420533" cy="369332"/>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en-US" altLang="ja-JP" dirty="0"/>
              <a:t>Assemble and Install 1</a:t>
            </a:r>
            <a:r>
              <a:rPr kumimoji="1" lang="en-US" altLang="ja-JP" baseline="30000" dirty="0"/>
              <a:t>st</a:t>
            </a:r>
            <a:r>
              <a:rPr kumimoji="1" lang="en-US" altLang="ja-JP" dirty="0"/>
              <a:t> </a:t>
            </a:r>
            <a:r>
              <a:rPr lang="en-US" altLang="ja-JP" dirty="0"/>
              <a:t>m</a:t>
            </a:r>
            <a:r>
              <a:rPr kumimoji="1" lang="en-US" altLang="ja-JP" dirty="0"/>
              <a:t>agnet</a:t>
            </a:r>
            <a:endParaRPr kumimoji="1" lang="ja-JP" altLang="en-US"/>
          </a:p>
        </p:txBody>
      </p:sp>
      <p:sp>
        <p:nvSpPr>
          <p:cNvPr id="12" name="正方形/長方形 11">
            <a:extLst>
              <a:ext uri="{FF2B5EF4-FFF2-40B4-BE49-F238E27FC236}">
                <a16:creationId xmlns:a16="http://schemas.microsoft.com/office/drawing/2014/main" id="{9A104B93-FE54-2234-10F8-2B59FB6DB3F8}"/>
              </a:ext>
            </a:extLst>
          </p:cNvPr>
          <p:cNvSpPr/>
          <p:nvPr/>
        </p:nvSpPr>
        <p:spPr>
          <a:xfrm>
            <a:off x="4572000" y="3266700"/>
            <a:ext cx="3420533" cy="293801"/>
          </a:xfrm>
          <a:prstGeom prst="rect">
            <a:avLst/>
          </a:prstGeom>
          <a:solidFill>
            <a:srgbClr val="00B050"/>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en-US" altLang="ja-JP" dirty="0"/>
              <a:t>Preparation of </a:t>
            </a:r>
            <a:r>
              <a:rPr lang="en-US" altLang="ja-JP" dirty="0"/>
              <a:t>devices/materials</a:t>
            </a:r>
            <a:endParaRPr kumimoji="1" lang="ja-JP" altLang="en-US"/>
          </a:p>
        </p:txBody>
      </p:sp>
      <p:sp>
        <p:nvSpPr>
          <p:cNvPr id="13" name="正方形/長方形 12">
            <a:extLst>
              <a:ext uri="{FF2B5EF4-FFF2-40B4-BE49-F238E27FC236}">
                <a16:creationId xmlns:a16="http://schemas.microsoft.com/office/drawing/2014/main" id="{E7B3533A-8599-3315-6935-DC3B0AFA8F2E}"/>
              </a:ext>
            </a:extLst>
          </p:cNvPr>
          <p:cNvSpPr/>
          <p:nvPr/>
        </p:nvSpPr>
        <p:spPr>
          <a:xfrm>
            <a:off x="4571999" y="4234040"/>
            <a:ext cx="3420533" cy="552766"/>
          </a:xfrm>
          <a:prstGeom prst="rect">
            <a:avLst/>
          </a:prstGeom>
          <a:solidFill>
            <a:srgbClr val="00B050"/>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en-US" altLang="ja-JP" dirty="0"/>
              <a:t>Installation of new ceramic chamber</a:t>
            </a:r>
            <a:endParaRPr kumimoji="1" lang="ja-JP" altLang="en-US"/>
          </a:p>
        </p:txBody>
      </p:sp>
      <p:sp>
        <p:nvSpPr>
          <p:cNvPr id="14" name="テキスト ボックス 13">
            <a:extLst>
              <a:ext uri="{FF2B5EF4-FFF2-40B4-BE49-F238E27FC236}">
                <a16:creationId xmlns:a16="http://schemas.microsoft.com/office/drawing/2014/main" id="{ACD58450-CC52-E79B-8B01-9AFB59572409}"/>
              </a:ext>
            </a:extLst>
          </p:cNvPr>
          <p:cNvSpPr txBox="1"/>
          <p:nvPr/>
        </p:nvSpPr>
        <p:spPr>
          <a:xfrm>
            <a:off x="3548314" y="2803777"/>
            <a:ext cx="1059906" cy="369332"/>
          </a:xfrm>
          <a:prstGeom prst="rect">
            <a:avLst/>
          </a:prstGeom>
          <a:noFill/>
        </p:spPr>
        <p:txBody>
          <a:bodyPr wrap="none" rtlCol="0">
            <a:spAutoFit/>
          </a:bodyPr>
          <a:lstStyle/>
          <a:p>
            <a:r>
              <a:rPr kumimoji="1" lang="en-US" altLang="ja-JP" dirty="0"/>
              <a:t>JFY2023~</a:t>
            </a:r>
            <a:endParaRPr kumimoji="1" lang="ja-JP" altLang="en-US"/>
          </a:p>
        </p:txBody>
      </p:sp>
      <p:sp>
        <p:nvSpPr>
          <p:cNvPr id="15" name="テキスト ボックス 14">
            <a:extLst>
              <a:ext uri="{FF2B5EF4-FFF2-40B4-BE49-F238E27FC236}">
                <a16:creationId xmlns:a16="http://schemas.microsoft.com/office/drawing/2014/main" id="{5EC33D5F-106C-5786-4AA0-F9C61A36D7F9}"/>
              </a:ext>
            </a:extLst>
          </p:cNvPr>
          <p:cNvSpPr txBox="1"/>
          <p:nvPr/>
        </p:nvSpPr>
        <p:spPr>
          <a:xfrm>
            <a:off x="3546146" y="3205620"/>
            <a:ext cx="1059906" cy="369332"/>
          </a:xfrm>
          <a:prstGeom prst="rect">
            <a:avLst/>
          </a:prstGeom>
          <a:noFill/>
        </p:spPr>
        <p:txBody>
          <a:bodyPr wrap="none" rtlCol="0">
            <a:spAutoFit/>
          </a:bodyPr>
          <a:lstStyle/>
          <a:p>
            <a:r>
              <a:rPr kumimoji="1" lang="en-US" altLang="ja-JP" dirty="0"/>
              <a:t>JFY2024~</a:t>
            </a:r>
            <a:endParaRPr kumimoji="1" lang="ja-JP" altLang="en-US"/>
          </a:p>
        </p:txBody>
      </p:sp>
      <p:sp>
        <p:nvSpPr>
          <p:cNvPr id="16" name="テキスト ボックス 15">
            <a:extLst>
              <a:ext uri="{FF2B5EF4-FFF2-40B4-BE49-F238E27FC236}">
                <a16:creationId xmlns:a16="http://schemas.microsoft.com/office/drawing/2014/main" id="{B4DDBA89-68FF-5692-9AD5-0A9D39C9355E}"/>
              </a:ext>
            </a:extLst>
          </p:cNvPr>
          <p:cNvSpPr txBox="1"/>
          <p:nvPr/>
        </p:nvSpPr>
        <p:spPr>
          <a:xfrm>
            <a:off x="3546146" y="3683962"/>
            <a:ext cx="1059906" cy="369332"/>
          </a:xfrm>
          <a:prstGeom prst="rect">
            <a:avLst/>
          </a:prstGeom>
          <a:noFill/>
        </p:spPr>
        <p:txBody>
          <a:bodyPr wrap="none" rtlCol="0">
            <a:spAutoFit/>
          </a:bodyPr>
          <a:lstStyle/>
          <a:p>
            <a:r>
              <a:rPr kumimoji="1" lang="en-US" altLang="ja-JP" dirty="0"/>
              <a:t>JFY2024~</a:t>
            </a:r>
            <a:endParaRPr kumimoji="1" lang="ja-JP" altLang="en-US"/>
          </a:p>
        </p:txBody>
      </p:sp>
      <p:sp>
        <p:nvSpPr>
          <p:cNvPr id="17" name="テキスト ボックス 16">
            <a:extLst>
              <a:ext uri="{FF2B5EF4-FFF2-40B4-BE49-F238E27FC236}">
                <a16:creationId xmlns:a16="http://schemas.microsoft.com/office/drawing/2014/main" id="{FE5EA547-B101-0F80-BC71-4BA7B6747AC1}"/>
              </a:ext>
            </a:extLst>
          </p:cNvPr>
          <p:cNvSpPr txBox="1"/>
          <p:nvPr/>
        </p:nvSpPr>
        <p:spPr>
          <a:xfrm>
            <a:off x="3603854" y="4325757"/>
            <a:ext cx="944489" cy="369332"/>
          </a:xfrm>
          <a:prstGeom prst="rect">
            <a:avLst/>
          </a:prstGeom>
          <a:noFill/>
        </p:spPr>
        <p:txBody>
          <a:bodyPr wrap="none" rtlCol="0">
            <a:spAutoFit/>
          </a:bodyPr>
          <a:lstStyle/>
          <a:p>
            <a:r>
              <a:rPr kumimoji="1" lang="en-US" altLang="ja-JP" dirty="0"/>
              <a:t>JFY2024</a:t>
            </a:r>
            <a:endParaRPr kumimoji="1" lang="ja-JP" altLang="en-US"/>
          </a:p>
        </p:txBody>
      </p:sp>
      <p:sp>
        <p:nvSpPr>
          <p:cNvPr id="18" name="テキスト ボックス 17">
            <a:extLst>
              <a:ext uri="{FF2B5EF4-FFF2-40B4-BE49-F238E27FC236}">
                <a16:creationId xmlns:a16="http://schemas.microsoft.com/office/drawing/2014/main" id="{AEE4B73C-DB10-5596-F5C6-48D14602E1BB}"/>
              </a:ext>
            </a:extLst>
          </p:cNvPr>
          <p:cNvSpPr txBox="1"/>
          <p:nvPr/>
        </p:nvSpPr>
        <p:spPr>
          <a:xfrm>
            <a:off x="3592204" y="5020973"/>
            <a:ext cx="944489" cy="369332"/>
          </a:xfrm>
          <a:prstGeom prst="rect">
            <a:avLst/>
          </a:prstGeom>
          <a:noFill/>
        </p:spPr>
        <p:txBody>
          <a:bodyPr wrap="none" rtlCol="0">
            <a:spAutoFit/>
          </a:bodyPr>
          <a:lstStyle/>
          <a:p>
            <a:r>
              <a:rPr kumimoji="1" lang="en-US" altLang="ja-JP" dirty="0"/>
              <a:t>JFY2025</a:t>
            </a:r>
            <a:endParaRPr kumimoji="1" lang="ja-JP" altLang="en-US"/>
          </a:p>
        </p:txBody>
      </p:sp>
      <p:sp>
        <p:nvSpPr>
          <p:cNvPr id="19" name="テキスト ボックス 18">
            <a:extLst>
              <a:ext uri="{FF2B5EF4-FFF2-40B4-BE49-F238E27FC236}">
                <a16:creationId xmlns:a16="http://schemas.microsoft.com/office/drawing/2014/main" id="{8EDB1E4A-DFDF-E97D-5A17-BC4B73B4D466}"/>
              </a:ext>
            </a:extLst>
          </p:cNvPr>
          <p:cNvSpPr txBox="1"/>
          <p:nvPr/>
        </p:nvSpPr>
        <p:spPr>
          <a:xfrm>
            <a:off x="3546145" y="5625788"/>
            <a:ext cx="1059906" cy="369332"/>
          </a:xfrm>
          <a:prstGeom prst="rect">
            <a:avLst/>
          </a:prstGeom>
          <a:noFill/>
        </p:spPr>
        <p:txBody>
          <a:bodyPr wrap="none" rtlCol="0">
            <a:spAutoFit/>
          </a:bodyPr>
          <a:lstStyle/>
          <a:p>
            <a:r>
              <a:rPr kumimoji="1" lang="en-US" altLang="ja-JP" dirty="0"/>
              <a:t>JFY2025~</a:t>
            </a:r>
            <a:endParaRPr kumimoji="1" lang="ja-JP" altLang="en-US"/>
          </a:p>
        </p:txBody>
      </p:sp>
      <p:sp>
        <p:nvSpPr>
          <p:cNvPr id="20" name="テキスト ボックス 19">
            <a:extLst>
              <a:ext uri="{FF2B5EF4-FFF2-40B4-BE49-F238E27FC236}">
                <a16:creationId xmlns:a16="http://schemas.microsoft.com/office/drawing/2014/main" id="{38B87017-A4DE-8A7C-0920-007D5402AD16}"/>
              </a:ext>
            </a:extLst>
          </p:cNvPr>
          <p:cNvSpPr txBox="1"/>
          <p:nvPr/>
        </p:nvSpPr>
        <p:spPr>
          <a:xfrm>
            <a:off x="3546145" y="6217652"/>
            <a:ext cx="1059906" cy="369332"/>
          </a:xfrm>
          <a:prstGeom prst="rect">
            <a:avLst/>
          </a:prstGeom>
          <a:noFill/>
        </p:spPr>
        <p:txBody>
          <a:bodyPr wrap="none" rtlCol="0">
            <a:spAutoFit/>
          </a:bodyPr>
          <a:lstStyle/>
          <a:p>
            <a:r>
              <a:rPr kumimoji="1" lang="en-US" altLang="ja-JP" dirty="0"/>
              <a:t>JFY2026~</a:t>
            </a:r>
            <a:endParaRPr kumimoji="1" lang="ja-JP" altLang="en-US"/>
          </a:p>
        </p:txBody>
      </p:sp>
      <p:sp>
        <p:nvSpPr>
          <p:cNvPr id="21" name="正方形/長方形 20">
            <a:extLst>
              <a:ext uri="{FF2B5EF4-FFF2-40B4-BE49-F238E27FC236}">
                <a16:creationId xmlns:a16="http://schemas.microsoft.com/office/drawing/2014/main" id="{7EEAF0D9-6C2C-278F-C6FD-6AE3205B12B0}"/>
              </a:ext>
            </a:extLst>
          </p:cNvPr>
          <p:cNvSpPr/>
          <p:nvPr/>
        </p:nvSpPr>
        <p:spPr>
          <a:xfrm>
            <a:off x="4548343" y="6287747"/>
            <a:ext cx="3420533" cy="369332"/>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en-US" altLang="ja-JP" dirty="0"/>
              <a:t>Assemble and Install 2</a:t>
            </a:r>
            <a:r>
              <a:rPr kumimoji="1" lang="en-US" altLang="ja-JP" baseline="30000" dirty="0"/>
              <a:t>nd</a:t>
            </a:r>
            <a:r>
              <a:rPr kumimoji="1" lang="en-US" altLang="ja-JP" dirty="0"/>
              <a:t>  </a:t>
            </a:r>
            <a:r>
              <a:rPr lang="en-US" altLang="ja-JP" dirty="0"/>
              <a:t>m</a:t>
            </a:r>
            <a:r>
              <a:rPr kumimoji="1" lang="en-US" altLang="ja-JP" dirty="0"/>
              <a:t>agnet</a:t>
            </a:r>
            <a:endParaRPr kumimoji="1" lang="ja-JP" altLang="en-US"/>
          </a:p>
        </p:txBody>
      </p:sp>
      <p:sp>
        <p:nvSpPr>
          <p:cNvPr id="22" name="テキスト ボックス 21">
            <a:extLst>
              <a:ext uri="{FF2B5EF4-FFF2-40B4-BE49-F238E27FC236}">
                <a16:creationId xmlns:a16="http://schemas.microsoft.com/office/drawing/2014/main" id="{C98A34BD-AA44-EF5E-F26B-B6147CAB6DBA}"/>
              </a:ext>
            </a:extLst>
          </p:cNvPr>
          <p:cNvSpPr txBox="1"/>
          <p:nvPr/>
        </p:nvSpPr>
        <p:spPr>
          <a:xfrm>
            <a:off x="7992532" y="4301504"/>
            <a:ext cx="1187313" cy="369332"/>
          </a:xfrm>
          <a:prstGeom prst="rect">
            <a:avLst/>
          </a:prstGeom>
          <a:noFill/>
        </p:spPr>
        <p:txBody>
          <a:bodyPr wrap="none" rtlCol="0">
            <a:spAutoFit/>
          </a:bodyPr>
          <a:lstStyle/>
          <a:p>
            <a:r>
              <a:rPr lang="en-US" altLang="ja-JP" dirty="0"/>
              <a:t>completed</a:t>
            </a:r>
            <a:endParaRPr kumimoji="1" lang="ja-JP" altLang="en-US"/>
          </a:p>
        </p:txBody>
      </p:sp>
      <p:sp>
        <p:nvSpPr>
          <p:cNvPr id="23" name="テキスト ボックス 22">
            <a:extLst>
              <a:ext uri="{FF2B5EF4-FFF2-40B4-BE49-F238E27FC236}">
                <a16:creationId xmlns:a16="http://schemas.microsoft.com/office/drawing/2014/main" id="{DD7F9113-E669-D753-F637-184E30EDBC9A}"/>
              </a:ext>
            </a:extLst>
          </p:cNvPr>
          <p:cNvSpPr txBox="1"/>
          <p:nvPr/>
        </p:nvSpPr>
        <p:spPr>
          <a:xfrm>
            <a:off x="8012407" y="3717402"/>
            <a:ext cx="1187313" cy="369332"/>
          </a:xfrm>
          <a:prstGeom prst="rect">
            <a:avLst/>
          </a:prstGeom>
          <a:noFill/>
        </p:spPr>
        <p:txBody>
          <a:bodyPr wrap="none" rtlCol="0">
            <a:spAutoFit/>
          </a:bodyPr>
          <a:lstStyle/>
          <a:p>
            <a:r>
              <a:rPr lang="en-US" altLang="ja-JP" dirty="0"/>
              <a:t>completed</a:t>
            </a:r>
            <a:endParaRPr kumimoji="1" lang="ja-JP" altLang="en-US"/>
          </a:p>
        </p:txBody>
      </p:sp>
      <p:sp>
        <p:nvSpPr>
          <p:cNvPr id="24" name="テキスト ボックス 23">
            <a:extLst>
              <a:ext uri="{FF2B5EF4-FFF2-40B4-BE49-F238E27FC236}">
                <a16:creationId xmlns:a16="http://schemas.microsoft.com/office/drawing/2014/main" id="{E9596D06-FE36-B7FD-005D-9E44E7ACFA57}"/>
              </a:ext>
            </a:extLst>
          </p:cNvPr>
          <p:cNvSpPr txBox="1"/>
          <p:nvPr/>
        </p:nvSpPr>
        <p:spPr>
          <a:xfrm>
            <a:off x="7998415" y="5001117"/>
            <a:ext cx="1187313" cy="369332"/>
          </a:xfrm>
          <a:prstGeom prst="rect">
            <a:avLst/>
          </a:prstGeom>
          <a:noFill/>
        </p:spPr>
        <p:txBody>
          <a:bodyPr wrap="none" rtlCol="0">
            <a:spAutoFit/>
          </a:bodyPr>
          <a:lstStyle/>
          <a:p>
            <a:r>
              <a:rPr lang="en-US" altLang="ja-JP" dirty="0"/>
              <a:t>completed</a:t>
            </a:r>
            <a:endParaRPr kumimoji="1" lang="ja-JP" altLang="en-US"/>
          </a:p>
        </p:txBody>
      </p:sp>
      <p:sp>
        <p:nvSpPr>
          <p:cNvPr id="25" name="テキスト ボックス 24">
            <a:extLst>
              <a:ext uri="{FF2B5EF4-FFF2-40B4-BE49-F238E27FC236}">
                <a16:creationId xmlns:a16="http://schemas.microsoft.com/office/drawing/2014/main" id="{03A15F79-7624-8AEE-A87A-14F3CB49A81A}"/>
              </a:ext>
            </a:extLst>
          </p:cNvPr>
          <p:cNvSpPr txBox="1"/>
          <p:nvPr/>
        </p:nvSpPr>
        <p:spPr>
          <a:xfrm>
            <a:off x="6617089" y="5915500"/>
            <a:ext cx="1284967" cy="369332"/>
          </a:xfrm>
          <a:prstGeom prst="rect">
            <a:avLst/>
          </a:prstGeom>
          <a:noFill/>
        </p:spPr>
        <p:txBody>
          <a:bodyPr wrap="none" rtlCol="0">
            <a:spAutoFit/>
          </a:bodyPr>
          <a:lstStyle/>
          <a:p>
            <a:r>
              <a:rPr kumimoji="1" lang="en-US" altLang="ja-JP" dirty="0"/>
              <a:t>Beam study</a:t>
            </a:r>
            <a:endParaRPr kumimoji="1" lang="ja-JP" altLang="en-US"/>
          </a:p>
        </p:txBody>
      </p:sp>
      <p:sp>
        <p:nvSpPr>
          <p:cNvPr id="26" name="テキスト ボックス 25">
            <a:extLst>
              <a:ext uri="{FF2B5EF4-FFF2-40B4-BE49-F238E27FC236}">
                <a16:creationId xmlns:a16="http://schemas.microsoft.com/office/drawing/2014/main" id="{F8474475-1991-79C2-0528-77478D059977}"/>
              </a:ext>
            </a:extLst>
          </p:cNvPr>
          <p:cNvSpPr txBox="1"/>
          <p:nvPr/>
        </p:nvSpPr>
        <p:spPr>
          <a:xfrm>
            <a:off x="6608502" y="6556505"/>
            <a:ext cx="1284967" cy="369332"/>
          </a:xfrm>
          <a:prstGeom prst="rect">
            <a:avLst/>
          </a:prstGeom>
          <a:noFill/>
        </p:spPr>
        <p:txBody>
          <a:bodyPr wrap="none" rtlCol="0">
            <a:spAutoFit/>
          </a:bodyPr>
          <a:lstStyle/>
          <a:p>
            <a:r>
              <a:rPr kumimoji="1" lang="en-US" altLang="ja-JP" dirty="0"/>
              <a:t>Beam study</a:t>
            </a:r>
            <a:endParaRPr kumimoji="1" lang="ja-JP" altLang="en-US"/>
          </a:p>
        </p:txBody>
      </p:sp>
      <p:sp>
        <p:nvSpPr>
          <p:cNvPr id="27" name="テキスト ボックス 26">
            <a:extLst>
              <a:ext uri="{FF2B5EF4-FFF2-40B4-BE49-F238E27FC236}">
                <a16:creationId xmlns:a16="http://schemas.microsoft.com/office/drawing/2014/main" id="{D1818F0D-2E12-2AF2-EE5A-53936D559F58}"/>
              </a:ext>
            </a:extLst>
          </p:cNvPr>
          <p:cNvSpPr txBox="1"/>
          <p:nvPr/>
        </p:nvSpPr>
        <p:spPr>
          <a:xfrm>
            <a:off x="7968876" y="2810361"/>
            <a:ext cx="1273875" cy="369332"/>
          </a:xfrm>
          <a:prstGeom prst="rect">
            <a:avLst/>
          </a:prstGeom>
          <a:noFill/>
        </p:spPr>
        <p:txBody>
          <a:bodyPr wrap="none" rtlCol="0">
            <a:spAutoFit/>
          </a:bodyPr>
          <a:lstStyle/>
          <a:p>
            <a:r>
              <a:rPr lang="en-US" altLang="ja-JP" dirty="0"/>
              <a:t>(continued)</a:t>
            </a:r>
            <a:endParaRPr kumimoji="1" lang="ja-JP" altLang="en-US"/>
          </a:p>
        </p:txBody>
      </p:sp>
      <p:sp>
        <p:nvSpPr>
          <p:cNvPr id="28" name="テキスト ボックス 27">
            <a:extLst>
              <a:ext uri="{FF2B5EF4-FFF2-40B4-BE49-F238E27FC236}">
                <a16:creationId xmlns:a16="http://schemas.microsoft.com/office/drawing/2014/main" id="{986C951A-2C4B-3143-8C6F-1F9896E1616D}"/>
              </a:ext>
            </a:extLst>
          </p:cNvPr>
          <p:cNvSpPr txBox="1"/>
          <p:nvPr/>
        </p:nvSpPr>
        <p:spPr>
          <a:xfrm>
            <a:off x="7968876" y="3213133"/>
            <a:ext cx="1273875" cy="369332"/>
          </a:xfrm>
          <a:prstGeom prst="rect">
            <a:avLst/>
          </a:prstGeom>
          <a:noFill/>
        </p:spPr>
        <p:txBody>
          <a:bodyPr wrap="none" rtlCol="0">
            <a:spAutoFit/>
          </a:bodyPr>
          <a:lstStyle/>
          <a:p>
            <a:r>
              <a:rPr lang="en-US" altLang="ja-JP" dirty="0"/>
              <a:t>(continued)</a:t>
            </a:r>
            <a:endParaRPr kumimoji="1" lang="ja-JP" altLang="en-US"/>
          </a:p>
        </p:txBody>
      </p:sp>
    </p:spTree>
    <p:extLst>
      <p:ext uri="{BB962C8B-B14F-4D97-AF65-F5344CB8AC3E}">
        <p14:creationId xmlns:p14="http://schemas.microsoft.com/office/powerpoint/2010/main" val="242654786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スライド番号プレースホルダー 4"/>
          <p:cNvSpPr>
            <a:spLocks noGrp="1"/>
          </p:cNvSpPr>
          <p:nvPr>
            <p:ph type="sldNum" sz="quarter" idx="12"/>
          </p:nvPr>
        </p:nvSpPr>
        <p:spPr/>
        <p:txBody>
          <a:bodyPr/>
          <a:lstStyle/>
          <a:p>
            <a:fld id="{0C42931F-92AB-5C46-A8B9-62670044824B}" type="slidenum">
              <a:rPr lang="en-US" altLang="ja-JP" smtClean="0"/>
              <a:t>6</a:t>
            </a:fld>
            <a:endParaRPr kumimoji="1" lang="ja-JP" altLang="en-US"/>
          </a:p>
        </p:txBody>
      </p:sp>
      <p:sp>
        <p:nvSpPr>
          <p:cNvPr id="6" name="テキスト ボックス 5"/>
          <p:cNvSpPr txBox="1"/>
          <p:nvPr/>
        </p:nvSpPr>
        <p:spPr>
          <a:xfrm>
            <a:off x="7248849" y="0"/>
            <a:ext cx="1838965" cy="246221"/>
          </a:xfrm>
          <a:prstGeom prst="rect">
            <a:avLst/>
          </a:prstGeom>
          <a:noFill/>
        </p:spPr>
        <p:txBody>
          <a:bodyPr wrap="none" rtlCol="0">
            <a:spAutoFit/>
          </a:bodyPr>
          <a:lstStyle/>
          <a:p>
            <a:r>
              <a:rPr lang="en-US" altLang="ja-JP" sz="1000" dirty="0">
                <a:sym typeface="Wingdings"/>
              </a:rPr>
              <a:t>KEKATF251127ENakamura.pptx</a:t>
            </a:r>
            <a:endParaRPr kumimoji="1" lang="ja-JP" altLang="en-US" sz="1000" dirty="0"/>
          </a:p>
        </p:txBody>
      </p:sp>
      <p:sp>
        <p:nvSpPr>
          <p:cNvPr id="2" name="テキスト ボックス 1">
            <a:extLst>
              <a:ext uri="{FF2B5EF4-FFF2-40B4-BE49-F238E27FC236}">
                <a16:creationId xmlns:a16="http://schemas.microsoft.com/office/drawing/2014/main" id="{1C258937-36E7-C83D-53BE-8D1A803CD811}"/>
              </a:ext>
            </a:extLst>
          </p:cNvPr>
          <p:cNvSpPr txBox="1"/>
          <p:nvPr/>
        </p:nvSpPr>
        <p:spPr>
          <a:xfrm>
            <a:off x="327378" y="274990"/>
            <a:ext cx="6693756" cy="369332"/>
          </a:xfrm>
          <a:prstGeom prst="rect">
            <a:avLst/>
          </a:prstGeom>
          <a:noFill/>
        </p:spPr>
        <p:txBody>
          <a:bodyPr wrap="none" rtlCol="0">
            <a:spAutoFit/>
          </a:bodyPr>
          <a:lstStyle/>
          <a:p>
            <a:r>
              <a:rPr kumimoji="1" lang="en-US" altLang="ja-JP" dirty="0"/>
              <a:t>Preparation of a slow-rise kicker system (Sub-EXT.-kicker system: SEK).</a:t>
            </a:r>
          </a:p>
        </p:txBody>
      </p:sp>
      <p:graphicFrame>
        <p:nvGraphicFramePr>
          <p:cNvPr id="7" name="表 7">
            <a:extLst>
              <a:ext uri="{FF2B5EF4-FFF2-40B4-BE49-F238E27FC236}">
                <a16:creationId xmlns:a16="http://schemas.microsoft.com/office/drawing/2014/main" id="{C2359C5B-CA8C-D648-E085-69AB81E9338C}"/>
              </a:ext>
            </a:extLst>
          </p:cNvPr>
          <p:cNvGraphicFramePr>
            <a:graphicFrameLocks noGrp="1"/>
          </p:cNvGraphicFramePr>
          <p:nvPr>
            <p:extLst>
              <p:ext uri="{D42A27DB-BD31-4B8C-83A1-F6EECF244321}">
                <p14:modId xmlns:p14="http://schemas.microsoft.com/office/powerpoint/2010/main" val="1546492458"/>
              </p:ext>
            </p:extLst>
          </p:nvPr>
        </p:nvGraphicFramePr>
        <p:xfrm>
          <a:off x="401510" y="644322"/>
          <a:ext cx="8494135" cy="5059060"/>
        </p:xfrm>
        <a:graphic>
          <a:graphicData uri="http://schemas.openxmlformats.org/drawingml/2006/table">
            <a:tbl>
              <a:tblPr firstRow="1" bandRow="1">
                <a:tableStyleId>{5C22544A-7EE6-4342-B048-85BDC9FD1C3A}</a:tableStyleId>
              </a:tblPr>
              <a:tblGrid>
                <a:gridCol w="2123534">
                  <a:extLst>
                    <a:ext uri="{9D8B030D-6E8A-4147-A177-3AD203B41FA5}">
                      <a16:colId xmlns:a16="http://schemas.microsoft.com/office/drawing/2014/main" val="2463861606"/>
                    </a:ext>
                  </a:extLst>
                </a:gridCol>
                <a:gridCol w="2255415">
                  <a:extLst>
                    <a:ext uri="{9D8B030D-6E8A-4147-A177-3AD203B41FA5}">
                      <a16:colId xmlns:a16="http://schemas.microsoft.com/office/drawing/2014/main" val="340550149"/>
                    </a:ext>
                  </a:extLst>
                </a:gridCol>
                <a:gridCol w="2551416">
                  <a:extLst>
                    <a:ext uri="{9D8B030D-6E8A-4147-A177-3AD203B41FA5}">
                      <a16:colId xmlns:a16="http://schemas.microsoft.com/office/drawing/2014/main" val="2200897797"/>
                    </a:ext>
                  </a:extLst>
                </a:gridCol>
                <a:gridCol w="1563770">
                  <a:extLst>
                    <a:ext uri="{9D8B030D-6E8A-4147-A177-3AD203B41FA5}">
                      <a16:colId xmlns:a16="http://schemas.microsoft.com/office/drawing/2014/main" val="3821790639"/>
                    </a:ext>
                  </a:extLst>
                </a:gridCol>
              </a:tblGrid>
              <a:tr h="390020">
                <a:tc>
                  <a:txBody>
                    <a:bodyPr/>
                    <a:lstStyle/>
                    <a:p>
                      <a:r>
                        <a:rPr kumimoji="1" lang="en-US" altLang="ja-JP" dirty="0"/>
                        <a:t>Devices</a:t>
                      </a:r>
                      <a:endParaRPr kumimoji="1" lang="ja-JP" altLang="en-US"/>
                    </a:p>
                  </a:txBody>
                  <a:tcPr/>
                </a:tc>
                <a:tc>
                  <a:txBody>
                    <a:bodyPr/>
                    <a:lstStyle/>
                    <a:p>
                      <a:endParaRPr kumimoji="1" lang="ja-JP" altLang="en-US"/>
                    </a:p>
                  </a:txBody>
                  <a:tcPr/>
                </a:tc>
                <a:tc>
                  <a:txBody>
                    <a:bodyPr/>
                    <a:lstStyle/>
                    <a:p>
                      <a:r>
                        <a:rPr kumimoji="1" lang="en-US" altLang="ja-JP" dirty="0"/>
                        <a:t>Source</a:t>
                      </a:r>
                      <a:endParaRPr kumimoji="1" lang="ja-JP" altLang="en-US"/>
                    </a:p>
                  </a:txBody>
                  <a:tcPr/>
                </a:tc>
                <a:tc>
                  <a:txBody>
                    <a:bodyPr/>
                    <a:lstStyle/>
                    <a:p>
                      <a:r>
                        <a:rPr kumimoji="1" lang="en-US" altLang="ja-JP" dirty="0"/>
                        <a:t>Status now</a:t>
                      </a:r>
                      <a:endParaRPr kumimoji="1" lang="ja-JP" altLang="en-US"/>
                    </a:p>
                  </a:txBody>
                  <a:tcPr/>
                </a:tc>
                <a:extLst>
                  <a:ext uri="{0D108BD9-81ED-4DB2-BD59-A6C34878D82A}">
                    <a16:rowId xmlns:a16="http://schemas.microsoft.com/office/drawing/2014/main" val="1223879947"/>
                  </a:ext>
                </a:extLst>
              </a:tr>
              <a:tr h="390020">
                <a:tc>
                  <a:txBody>
                    <a:bodyPr/>
                    <a:lstStyle/>
                    <a:p>
                      <a:r>
                        <a:rPr kumimoji="1" lang="en-US" altLang="ja-JP" dirty="0"/>
                        <a:t>Power supply</a:t>
                      </a:r>
                      <a:endParaRPr kumimoji="1" lang="ja-JP" altLang="en-US"/>
                    </a:p>
                  </a:txBody>
                  <a:tcPr/>
                </a:tc>
                <a:tc>
                  <a:txBody>
                    <a:bodyPr/>
                    <a:lstStyle/>
                    <a:p>
                      <a:r>
                        <a:rPr kumimoji="1" lang="en-US" altLang="ja-JP" dirty="0"/>
                        <a:t>Reuse to save cost</a:t>
                      </a:r>
                      <a:endParaRPr kumimoji="1" lang="ja-JP" altLang="en-US"/>
                    </a:p>
                  </a:txBody>
                  <a:tcPr/>
                </a:tc>
                <a:tc>
                  <a:txBody>
                    <a:bodyPr/>
                    <a:lstStyle/>
                    <a:p>
                      <a:r>
                        <a:rPr kumimoji="1" lang="en-US" altLang="ja-JP" dirty="0"/>
                        <a:t>12GeV-PS : BK/IJK/FXK</a:t>
                      </a:r>
                    </a:p>
                    <a:p>
                      <a:r>
                        <a:rPr kumimoji="1" lang="en-US" altLang="ja-JP" dirty="0"/>
                        <a:t>CX1171 or CX2171</a:t>
                      </a:r>
                      <a:endParaRPr kumimoji="1" lang="ja-JP" altLang="en-US"/>
                    </a:p>
                  </a:txBody>
                  <a:tcPr/>
                </a:tc>
                <a:tc>
                  <a:txBody>
                    <a:bodyPr/>
                    <a:lstStyle/>
                    <a:p>
                      <a:r>
                        <a:rPr kumimoji="1" lang="en-US" altLang="ja-JP" dirty="0"/>
                        <a:t>Ready</a:t>
                      </a:r>
                      <a:endParaRPr kumimoji="1" lang="ja-JP" altLang="en-US"/>
                    </a:p>
                  </a:txBody>
                  <a:tcPr/>
                </a:tc>
                <a:extLst>
                  <a:ext uri="{0D108BD9-81ED-4DB2-BD59-A6C34878D82A}">
                    <a16:rowId xmlns:a16="http://schemas.microsoft.com/office/drawing/2014/main" val="203655728"/>
                  </a:ext>
                </a:extLst>
              </a:tr>
              <a:tr h="1168764">
                <a:tc>
                  <a:txBody>
                    <a:bodyPr/>
                    <a:lstStyle/>
                    <a:p>
                      <a:r>
                        <a:rPr kumimoji="1" lang="en-US" altLang="ja-JP" dirty="0"/>
                        <a:t>Magnet</a:t>
                      </a:r>
                      <a:endParaRPr kumimoji="1" lang="ja-JP" altLang="en-US"/>
                    </a:p>
                  </a:txBody>
                  <a:tcPr/>
                </a:tc>
                <a:tc>
                  <a:txBody>
                    <a:bodyPr/>
                    <a:lstStyle/>
                    <a:p>
                      <a:r>
                        <a:rPr kumimoji="1" lang="en-US" altLang="ja-JP" dirty="0"/>
                        <a:t>Reuse &amp; handmade</a:t>
                      </a:r>
                      <a:endParaRPr kumimoji="1" lang="ja-JP" altLang="en-US"/>
                    </a:p>
                  </a:txBody>
                  <a:tcPr/>
                </a:tc>
                <a:tc>
                  <a:txBody>
                    <a:bodyPr/>
                    <a:lstStyle/>
                    <a:p>
                      <a:r>
                        <a:rPr kumimoji="1" lang="en-US" altLang="ja-JP" dirty="0"/>
                        <a:t>12GeV-PS FXK prototype magnet, KAKENHI21540310/25286089/26610074</a:t>
                      </a:r>
                      <a:endParaRPr kumimoji="1" lang="ja-JP" altLang="en-US"/>
                    </a:p>
                  </a:txBody>
                  <a:tcPr/>
                </a:tc>
                <a:tc>
                  <a:txBody>
                    <a:bodyPr/>
                    <a:lstStyle/>
                    <a:p>
                      <a:r>
                        <a:rPr kumimoji="1" lang="en-US" altLang="ja-JP" dirty="0">
                          <a:solidFill>
                            <a:srgbClr val="FF0000"/>
                          </a:solidFill>
                        </a:rPr>
                        <a:t>Not yet</a:t>
                      </a:r>
                    </a:p>
                    <a:p>
                      <a:r>
                        <a:rPr kumimoji="1" lang="en-US" altLang="ja-JP" dirty="0">
                          <a:solidFill>
                            <a:srgbClr val="FF0000"/>
                          </a:solidFill>
                        </a:rPr>
                        <a:t>(now under assembling)</a:t>
                      </a:r>
                      <a:endParaRPr kumimoji="1" lang="ja-JP" altLang="en-US">
                        <a:solidFill>
                          <a:srgbClr val="FF0000"/>
                        </a:solidFill>
                      </a:endParaRPr>
                    </a:p>
                  </a:txBody>
                  <a:tcPr/>
                </a:tc>
                <a:extLst>
                  <a:ext uri="{0D108BD9-81ED-4DB2-BD59-A6C34878D82A}">
                    <a16:rowId xmlns:a16="http://schemas.microsoft.com/office/drawing/2014/main" val="63092549"/>
                  </a:ext>
                </a:extLst>
              </a:tr>
              <a:tr h="390020">
                <a:tc>
                  <a:txBody>
                    <a:bodyPr/>
                    <a:lstStyle/>
                    <a:p>
                      <a:r>
                        <a:rPr kumimoji="1" lang="en-US" altLang="ja-JP" dirty="0">
                          <a:solidFill>
                            <a:srgbClr val="00B050"/>
                          </a:solidFill>
                        </a:rPr>
                        <a:t>Ceramic Chamber</a:t>
                      </a:r>
                      <a:endParaRPr kumimoji="1" lang="ja-JP" altLang="en-US">
                        <a:solidFill>
                          <a:srgbClr val="00B050"/>
                        </a:solidFill>
                      </a:endParaRPr>
                    </a:p>
                  </a:txBody>
                  <a:tcPr/>
                </a:tc>
                <a:tc>
                  <a:txBody>
                    <a:bodyPr/>
                    <a:lstStyle/>
                    <a:p>
                      <a:r>
                        <a:rPr kumimoji="1" lang="en-US" altLang="ja-JP" dirty="0">
                          <a:solidFill>
                            <a:srgbClr val="00B050"/>
                          </a:solidFill>
                        </a:rPr>
                        <a:t>New</a:t>
                      </a:r>
                      <a:endParaRPr kumimoji="1" lang="ja-JP" altLang="en-US">
                        <a:solidFill>
                          <a:srgbClr val="00B050"/>
                        </a:solidFill>
                      </a:endParaRPr>
                    </a:p>
                  </a:txBody>
                  <a:tcPr/>
                </a:tc>
                <a:tc>
                  <a:txBody>
                    <a:bodyPr/>
                    <a:lstStyle/>
                    <a:p>
                      <a:r>
                        <a:rPr kumimoji="1" lang="en" altLang="ja-JP" sz="1800" b="0" i="0" kern="1200" dirty="0">
                          <a:solidFill>
                            <a:srgbClr val="00B050"/>
                          </a:solidFill>
                          <a:effectLst/>
                          <a:latin typeface="+mn-lt"/>
                          <a:ea typeface="+mn-ea"/>
                          <a:cs typeface="+mn-cs"/>
                        </a:rPr>
                        <a:t>MEXT-ATD</a:t>
                      </a:r>
                      <a:endParaRPr kumimoji="1" lang="ja-JP" altLang="en-US">
                        <a:solidFill>
                          <a:srgbClr val="00B050"/>
                        </a:solidFill>
                      </a:endParaRPr>
                    </a:p>
                  </a:txBody>
                  <a:tcPr/>
                </a:tc>
                <a:tc>
                  <a:txBody>
                    <a:bodyPr/>
                    <a:lstStyle/>
                    <a:p>
                      <a:r>
                        <a:rPr kumimoji="1" lang="en-US" altLang="ja-JP" dirty="0">
                          <a:solidFill>
                            <a:srgbClr val="00B050"/>
                          </a:solidFill>
                        </a:rPr>
                        <a:t>Already installed</a:t>
                      </a:r>
                      <a:endParaRPr kumimoji="1" lang="ja-JP" altLang="en-US">
                        <a:solidFill>
                          <a:srgbClr val="00B050"/>
                        </a:solidFill>
                      </a:endParaRPr>
                    </a:p>
                  </a:txBody>
                  <a:tcPr/>
                </a:tc>
                <a:extLst>
                  <a:ext uri="{0D108BD9-81ED-4DB2-BD59-A6C34878D82A}">
                    <a16:rowId xmlns:a16="http://schemas.microsoft.com/office/drawing/2014/main" val="2406421122"/>
                  </a:ext>
                </a:extLst>
              </a:tr>
              <a:tr h="390020">
                <a:tc>
                  <a:txBody>
                    <a:bodyPr/>
                    <a:lstStyle/>
                    <a:p>
                      <a:r>
                        <a:rPr kumimoji="1" lang="en-US" altLang="ja-JP" dirty="0"/>
                        <a:t>Timing system</a:t>
                      </a:r>
                      <a:endParaRPr kumimoji="1" lang="ja-JP" altLang="en-US"/>
                    </a:p>
                  </a:txBody>
                  <a:tcPr/>
                </a:tc>
                <a:tc>
                  <a:txBody>
                    <a:bodyPr/>
                    <a:lstStyle/>
                    <a:p>
                      <a:r>
                        <a:rPr kumimoji="1" lang="en-US" altLang="ja-JP" dirty="0"/>
                        <a:t>New</a:t>
                      </a:r>
                      <a:endParaRPr kumimoji="1" lang="ja-JP" altLang="en-US"/>
                    </a:p>
                  </a:txBody>
                  <a:tcPr/>
                </a:tc>
                <a:tc>
                  <a:txBody>
                    <a:bodyPr/>
                    <a:lstStyle/>
                    <a:p>
                      <a:r>
                        <a:rPr kumimoji="1" lang="en-US" altLang="ja-JP" dirty="0" err="1"/>
                        <a:t>Dr.Aryshev</a:t>
                      </a:r>
                      <a:r>
                        <a:rPr kumimoji="1" lang="en-US" altLang="ja-JP" dirty="0"/>
                        <a:t>, </a:t>
                      </a:r>
                      <a:r>
                        <a:rPr kumimoji="1" lang="en-US" altLang="ja-JP" dirty="0" err="1"/>
                        <a:t>Dr.Popov</a:t>
                      </a:r>
                      <a:r>
                        <a:rPr kumimoji="1" lang="en-US" altLang="ja-JP" dirty="0"/>
                        <a:t>. </a:t>
                      </a:r>
                      <a:endParaRPr kumimoji="1" lang="ja-JP" altLang="en-US"/>
                    </a:p>
                  </a:txBody>
                  <a:tcPr/>
                </a:tc>
                <a:tc>
                  <a:txBody>
                    <a:bodyPr/>
                    <a:lstStyle/>
                    <a:p>
                      <a:r>
                        <a:rPr kumimoji="1" lang="en-US" altLang="ja-JP" dirty="0"/>
                        <a:t>Ready</a:t>
                      </a:r>
                      <a:endParaRPr kumimoji="1" lang="ja-JP" altLang="en-US"/>
                    </a:p>
                  </a:txBody>
                  <a:tcPr/>
                </a:tc>
                <a:extLst>
                  <a:ext uri="{0D108BD9-81ED-4DB2-BD59-A6C34878D82A}">
                    <a16:rowId xmlns:a16="http://schemas.microsoft.com/office/drawing/2014/main" val="3011745550"/>
                  </a:ext>
                </a:extLst>
              </a:tr>
              <a:tr h="390020">
                <a:tc>
                  <a:txBody>
                    <a:bodyPr/>
                    <a:lstStyle/>
                    <a:p>
                      <a:r>
                        <a:rPr kumimoji="1" lang="en-US" altLang="ja-JP" dirty="0"/>
                        <a:t>Remote Control</a:t>
                      </a:r>
                      <a:endParaRPr kumimoji="1" lang="ja-JP" altLang="en-US"/>
                    </a:p>
                  </a:txBody>
                  <a:tcPr/>
                </a:tc>
                <a:tc>
                  <a:txBody>
                    <a:bodyPr/>
                    <a:lstStyle/>
                    <a:p>
                      <a:r>
                        <a:rPr kumimoji="1" lang="en-US" altLang="ja-JP" dirty="0"/>
                        <a:t>New</a:t>
                      </a:r>
                      <a:endParaRPr kumimoji="1" lang="ja-JP" altLang="en-US"/>
                    </a:p>
                  </a:txBody>
                  <a:tcPr/>
                </a:tc>
                <a:tc>
                  <a:txBody>
                    <a:bodyPr/>
                    <a:lstStyle/>
                    <a:p>
                      <a:r>
                        <a:rPr kumimoji="1" lang="en-US" altLang="ja-JP" dirty="0" err="1"/>
                        <a:t>Dr.Aryshev</a:t>
                      </a:r>
                      <a:r>
                        <a:rPr kumimoji="1" lang="en-US" altLang="ja-JP" dirty="0"/>
                        <a:t>, </a:t>
                      </a:r>
                      <a:r>
                        <a:rPr kumimoji="1" lang="en-US" altLang="ja-JP" dirty="0" err="1"/>
                        <a:t>Man.staffs</a:t>
                      </a:r>
                      <a:endParaRPr kumimoji="1" lang="ja-JP" altLang="en-US"/>
                    </a:p>
                  </a:txBody>
                  <a:tcPr/>
                </a:tc>
                <a:tc>
                  <a:txBody>
                    <a:bodyPr/>
                    <a:lstStyle/>
                    <a:p>
                      <a:r>
                        <a:rPr kumimoji="1" lang="en-US" altLang="ja-JP" dirty="0"/>
                        <a:t>Ready</a:t>
                      </a:r>
                      <a:endParaRPr kumimoji="1" lang="ja-JP" altLang="en-US"/>
                    </a:p>
                  </a:txBody>
                  <a:tcPr/>
                </a:tc>
                <a:extLst>
                  <a:ext uri="{0D108BD9-81ED-4DB2-BD59-A6C34878D82A}">
                    <a16:rowId xmlns:a16="http://schemas.microsoft.com/office/drawing/2014/main" val="650316643"/>
                  </a:ext>
                </a:extLst>
              </a:tr>
              <a:tr h="390020">
                <a:tc>
                  <a:txBody>
                    <a:bodyPr/>
                    <a:lstStyle/>
                    <a:p>
                      <a:r>
                        <a:rPr kumimoji="1" lang="en-US" altLang="ja-JP" dirty="0"/>
                        <a:t>Assembling</a:t>
                      </a:r>
                      <a:endParaRPr kumimoji="1" lang="ja-JP" altLang="en-US"/>
                    </a:p>
                  </a:txBody>
                  <a:tcPr/>
                </a:tc>
                <a:tc>
                  <a:txBody>
                    <a:bodyPr/>
                    <a:lstStyle/>
                    <a:p>
                      <a:endParaRPr kumimoji="1" lang="ja-JP" altLang="en-US"/>
                    </a:p>
                  </a:txBody>
                  <a:tcPr/>
                </a:tc>
                <a:tc>
                  <a:txBody>
                    <a:bodyPr/>
                    <a:lstStyle/>
                    <a:p>
                      <a:r>
                        <a:rPr kumimoji="1" lang="en-US" altLang="ja-JP" dirty="0" err="1"/>
                        <a:t>Man.staffs</a:t>
                      </a:r>
                      <a:endParaRPr kumimoji="1" lang="ja-JP" altLang="en-US"/>
                    </a:p>
                  </a:txBody>
                  <a:tcPr/>
                </a:tc>
                <a:tc>
                  <a:txBody>
                    <a:bodyPr/>
                    <a:lstStyle/>
                    <a:p>
                      <a:endParaRPr kumimoji="1" lang="ja-JP" altLang="en-US"/>
                    </a:p>
                  </a:txBody>
                  <a:tcPr/>
                </a:tc>
                <a:extLst>
                  <a:ext uri="{0D108BD9-81ED-4DB2-BD59-A6C34878D82A}">
                    <a16:rowId xmlns:a16="http://schemas.microsoft.com/office/drawing/2014/main" val="124457009"/>
                  </a:ext>
                </a:extLst>
              </a:tr>
              <a:tr h="390020">
                <a:tc>
                  <a:txBody>
                    <a:bodyPr/>
                    <a:lstStyle/>
                    <a:p>
                      <a:r>
                        <a:rPr kumimoji="1" lang="en-US" altLang="ja-JP" dirty="0"/>
                        <a:t>Thermocouple sensor</a:t>
                      </a:r>
                      <a:endParaRPr kumimoji="1" lang="ja-JP" altLang="en-US"/>
                    </a:p>
                  </a:txBody>
                  <a:tcPr/>
                </a:tc>
                <a:tc>
                  <a:txBody>
                    <a:bodyPr/>
                    <a:lstStyle/>
                    <a:p>
                      <a:r>
                        <a:rPr kumimoji="1" lang="en-US" altLang="ja-JP" dirty="0"/>
                        <a:t>New</a:t>
                      </a:r>
                      <a:endParaRPr kumimoji="1" lang="ja-JP" altLang="en-US"/>
                    </a:p>
                  </a:txBody>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en-US" altLang="ja-JP" dirty="0" err="1"/>
                        <a:t>Dr.Abe</a:t>
                      </a:r>
                      <a:r>
                        <a:rPr kumimoji="1" lang="en-US" altLang="ja-JP" dirty="0"/>
                        <a:t>, </a:t>
                      </a:r>
                      <a:r>
                        <a:rPr kumimoji="1" lang="en-US" altLang="ja-JP" dirty="0" err="1"/>
                        <a:t>Eng.S.Araki</a:t>
                      </a:r>
                      <a:endParaRPr kumimoji="1" lang="ja-JP" altLang="en-US"/>
                    </a:p>
                    <a:p>
                      <a:endParaRPr kumimoji="1" lang="ja-JP" altLang="en-US"/>
                    </a:p>
                  </a:txBody>
                  <a:tcPr/>
                </a:tc>
                <a:tc>
                  <a:txBody>
                    <a:bodyPr/>
                    <a:lstStyle/>
                    <a:p>
                      <a:r>
                        <a:rPr kumimoji="1" lang="en-US" altLang="ja-JP" dirty="0"/>
                        <a:t>Ready</a:t>
                      </a:r>
                      <a:endParaRPr kumimoji="1" lang="ja-JP" altLang="en-US"/>
                    </a:p>
                  </a:txBody>
                  <a:tcPr/>
                </a:tc>
                <a:extLst>
                  <a:ext uri="{0D108BD9-81ED-4DB2-BD59-A6C34878D82A}">
                    <a16:rowId xmlns:a16="http://schemas.microsoft.com/office/drawing/2014/main" val="2154891342"/>
                  </a:ext>
                </a:extLst>
              </a:tr>
              <a:tr h="390020">
                <a:tc>
                  <a:txBody>
                    <a:bodyPr/>
                    <a:lstStyle/>
                    <a:p>
                      <a:endParaRPr kumimoji="1" lang="ja-JP" altLang="en-US"/>
                    </a:p>
                  </a:txBody>
                  <a:tcPr/>
                </a:tc>
                <a:tc>
                  <a:txBody>
                    <a:bodyPr/>
                    <a:lstStyle/>
                    <a:p>
                      <a:endParaRPr kumimoji="1" lang="ja-JP" altLang="en-US"/>
                    </a:p>
                  </a:txBody>
                  <a:tcPr/>
                </a:tc>
                <a:tc>
                  <a:txBody>
                    <a:bodyPr/>
                    <a:lstStyle/>
                    <a:p>
                      <a:endParaRPr kumimoji="1" lang="ja-JP" altLang="en-US"/>
                    </a:p>
                  </a:txBody>
                  <a:tcPr/>
                </a:tc>
                <a:tc>
                  <a:txBody>
                    <a:bodyPr/>
                    <a:lstStyle/>
                    <a:p>
                      <a:endParaRPr kumimoji="1" lang="ja-JP" altLang="en-US"/>
                    </a:p>
                  </a:txBody>
                  <a:tcPr/>
                </a:tc>
                <a:extLst>
                  <a:ext uri="{0D108BD9-81ED-4DB2-BD59-A6C34878D82A}">
                    <a16:rowId xmlns:a16="http://schemas.microsoft.com/office/drawing/2014/main" val="2425260438"/>
                  </a:ext>
                </a:extLst>
              </a:tr>
            </a:tbl>
          </a:graphicData>
        </a:graphic>
      </p:graphicFrame>
      <p:pic>
        <p:nvPicPr>
          <p:cNvPr id="3" name="図 2">
            <a:extLst>
              <a:ext uri="{FF2B5EF4-FFF2-40B4-BE49-F238E27FC236}">
                <a16:creationId xmlns:a16="http://schemas.microsoft.com/office/drawing/2014/main" id="{EB80ABEA-C700-77C2-F924-140A655932CE}"/>
              </a:ext>
            </a:extLst>
          </p:cNvPr>
          <p:cNvPicPr>
            <a:picLocks noChangeAspect="1"/>
          </p:cNvPicPr>
          <p:nvPr/>
        </p:nvPicPr>
        <p:blipFill>
          <a:blip r:embed="rId3"/>
          <a:stretch>
            <a:fillRect/>
          </a:stretch>
        </p:blipFill>
        <p:spPr>
          <a:xfrm>
            <a:off x="1361700" y="5050328"/>
            <a:ext cx="2468033" cy="1853533"/>
          </a:xfrm>
          <a:prstGeom prst="rect">
            <a:avLst/>
          </a:prstGeom>
        </p:spPr>
      </p:pic>
      <p:pic>
        <p:nvPicPr>
          <p:cNvPr id="8" name="図 7">
            <a:extLst>
              <a:ext uri="{FF2B5EF4-FFF2-40B4-BE49-F238E27FC236}">
                <a16:creationId xmlns:a16="http://schemas.microsoft.com/office/drawing/2014/main" id="{9166D250-27A9-B38A-47AB-D682DBF7057D}"/>
              </a:ext>
            </a:extLst>
          </p:cNvPr>
          <p:cNvPicPr>
            <a:picLocks noChangeAspect="1"/>
          </p:cNvPicPr>
          <p:nvPr/>
        </p:nvPicPr>
        <p:blipFill>
          <a:blip r:embed="rId4"/>
          <a:stretch>
            <a:fillRect/>
          </a:stretch>
        </p:blipFill>
        <p:spPr>
          <a:xfrm>
            <a:off x="4213554" y="5108052"/>
            <a:ext cx="1955824" cy="1749948"/>
          </a:xfrm>
          <a:prstGeom prst="rect">
            <a:avLst/>
          </a:prstGeom>
        </p:spPr>
      </p:pic>
      <p:sp>
        <p:nvSpPr>
          <p:cNvPr id="9" name="テキスト ボックス 8">
            <a:extLst>
              <a:ext uri="{FF2B5EF4-FFF2-40B4-BE49-F238E27FC236}">
                <a16:creationId xmlns:a16="http://schemas.microsoft.com/office/drawing/2014/main" id="{D529D454-60F7-2865-9A6C-E9EFDFD44117}"/>
              </a:ext>
            </a:extLst>
          </p:cNvPr>
          <p:cNvSpPr txBox="1"/>
          <p:nvPr/>
        </p:nvSpPr>
        <p:spPr>
          <a:xfrm>
            <a:off x="6175023" y="5798179"/>
            <a:ext cx="2720622" cy="1015663"/>
          </a:xfrm>
          <a:prstGeom prst="rect">
            <a:avLst/>
          </a:prstGeom>
          <a:noFill/>
        </p:spPr>
        <p:txBody>
          <a:bodyPr wrap="square" rtlCol="0">
            <a:spAutoFit/>
          </a:bodyPr>
          <a:lstStyle/>
          <a:p>
            <a:r>
              <a:rPr kumimoji="1" lang="en-US" altLang="ja-JP" sz="1200" dirty="0"/>
              <a:t>Slow-rise kicker magnet of a simple Lumped-type magnet with a Window-frame type return Yoke of magnetic material of L6H, now under re-designing and assembling.</a:t>
            </a:r>
            <a:endParaRPr kumimoji="1" lang="ja-JP" altLang="en-US" sz="1200"/>
          </a:p>
        </p:txBody>
      </p:sp>
    </p:spTree>
    <p:extLst>
      <p:ext uri="{BB962C8B-B14F-4D97-AF65-F5344CB8AC3E}">
        <p14:creationId xmlns:p14="http://schemas.microsoft.com/office/powerpoint/2010/main" val="82255411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スライド番号プレースホルダー 4"/>
          <p:cNvSpPr>
            <a:spLocks noGrp="1"/>
          </p:cNvSpPr>
          <p:nvPr>
            <p:ph type="sldNum" sz="quarter" idx="12"/>
          </p:nvPr>
        </p:nvSpPr>
        <p:spPr/>
        <p:txBody>
          <a:bodyPr/>
          <a:lstStyle/>
          <a:p>
            <a:fld id="{0C42931F-92AB-5C46-A8B9-62670044824B}" type="slidenum">
              <a:rPr lang="en-US" altLang="ja-JP" smtClean="0"/>
              <a:t>7</a:t>
            </a:fld>
            <a:endParaRPr kumimoji="1" lang="ja-JP" altLang="en-US"/>
          </a:p>
        </p:txBody>
      </p:sp>
      <p:sp>
        <p:nvSpPr>
          <p:cNvPr id="6" name="テキスト ボックス 5"/>
          <p:cNvSpPr txBox="1"/>
          <p:nvPr/>
        </p:nvSpPr>
        <p:spPr>
          <a:xfrm>
            <a:off x="7248849" y="0"/>
            <a:ext cx="1838965" cy="246221"/>
          </a:xfrm>
          <a:prstGeom prst="rect">
            <a:avLst/>
          </a:prstGeom>
          <a:noFill/>
        </p:spPr>
        <p:txBody>
          <a:bodyPr wrap="none" rtlCol="0">
            <a:spAutoFit/>
          </a:bodyPr>
          <a:lstStyle/>
          <a:p>
            <a:r>
              <a:rPr lang="en-US" altLang="ja-JP" sz="1000" dirty="0">
                <a:sym typeface="Wingdings"/>
              </a:rPr>
              <a:t>KEKATF251127ENakamura.pptx</a:t>
            </a:r>
            <a:endParaRPr kumimoji="1" lang="ja-JP" altLang="en-US" sz="1000" dirty="0"/>
          </a:p>
        </p:txBody>
      </p:sp>
      <p:sp>
        <p:nvSpPr>
          <p:cNvPr id="2" name="テキスト ボックス 1">
            <a:extLst>
              <a:ext uri="{FF2B5EF4-FFF2-40B4-BE49-F238E27FC236}">
                <a16:creationId xmlns:a16="http://schemas.microsoft.com/office/drawing/2014/main" id="{22075DC9-8637-7A1F-15D3-83E1A652D040}"/>
              </a:ext>
            </a:extLst>
          </p:cNvPr>
          <p:cNvSpPr txBox="1"/>
          <p:nvPr/>
        </p:nvSpPr>
        <p:spPr>
          <a:xfrm>
            <a:off x="812800" y="699911"/>
            <a:ext cx="5528949" cy="369332"/>
          </a:xfrm>
          <a:prstGeom prst="rect">
            <a:avLst/>
          </a:prstGeom>
          <a:noFill/>
        </p:spPr>
        <p:txBody>
          <a:bodyPr wrap="none" rtlCol="0">
            <a:spAutoFit/>
          </a:bodyPr>
          <a:lstStyle/>
          <a:p>
            <a:r>
              <a:rPr kumimoji="1" lang="en" altLang="ja-JP" dirty="0"/>
              <a:t>https://</a:t>
            </a:r>
            <a:r>
              <a:rPr kumimoji="1" lang="en" altLang="ja-JP" dirty="0" err="1"/>
              <a:t>atf.kek.jp</a:t>
            </a:r>
            <a:r>
              <a:rPr kumimoji="1" lang="en" altLang="ja-JP" dirty="0"/>
              <a:t>/</a:t>
            </a:r>
            <a:r>
              <a:rPr kumimoji="1" lang="en" altLang="ja-JP" dirty="0" err="1"/>
              <a:t>atfbin</a:t>
            </a:r>
            <a:r>
              <a:rPr kumimoji="1" lang="en" altLang="ja-JP" dirty="0"/>
              <a:t>/view/</a:t>
            </a:r>
            <a:r>
              <a:rPr kumimoji="1" lang="en" altLang="ja-JP" dirty="0" err="1"/>
              <a:t>ATFlogbook</a:t>
            </a:r>
            <a:r>
              <a:rPr kumimoji="1" lang="en" altLang="ja-JP" dirty="0"/>
              <a:t>/Log20250314s</a:t>
            </a:r>
            <a:endParaRPr kumimoji="1" lang="ja-JP" altLang="en-US"/>
          </a:p>
        </p:txBody>
      </p:sp>
      <p:pic>
        <p:nvPicPr>
          <p:cNvPr id="3" name="図 2">
            <a:extLst>
              <a:ext uri="{FF2B5EF4-FFF2-40B4-BE49-F238E27FC236}">
                <a16:creationId xmlns:a16="http://schemas.microsoft.com/office/drawing/2014/main" id="{5B0A4EF4-9F32-A901-604C-1ABA9A220035}"/>
              </a:ext>
            </a:extLst>
          </p:cNvPr>
          <p:cNvPicPr>
            <a:picLocks noChangeAspect="1"/>
          </p:cNvPicPr>
          <p:nvPr/>
        </p:nvPicPr>
        <p:blipFill>
          <a:blip r:embed="rId3"/>
          <a:stretch>
            <a:fillRect/>
          </a:stretch>
        </p:blipFill>
        <p:spPr>
          <a:xfrm>
            <a:off x="945444" y="1069243"/>
            <a:ext cx="6877756" cy="3960565"/>
          </a:xfrm>
          <a:prstGeom prst="rect">
            <a:avLst/>
          </a:prstGeom>
        </p:spPr>
      </p:pic>
      <p:sp>
        <p:nvSpPr>
          <p:cNvPr id="7" name="テキスト ボックス 6">
            <a:extLst>
              <a:ext uri="{FF2B5EF4-FFF2-40B4-BE49-F238E27FC236}">
                <a16:creationId xmlns:a16="http://schemas.microsoft.com/office/drawing/2014/main" id="{EF0FCA77-4F5F-77EC-7FC5-A83F3DF7B4B6}"/>
              </a:ext>
            </a:extLst>
          </p:cNvPr>
          <p:cNvSpPr txBox="1"/>
          <p:nvPr/>
        </p:nvSpPr>
        <p:spPr>
          <a:xfrm>
            <a:off x="177258" y="5399140"/>
            <a:ext cx="2918812" cy="1200329"/>
          </a:xfrm>
          <a:prstGeom prst="rect">
            <a:avLst/>
          </a:prstGeom>
          <a:noFill/>
        </p:spPr>
        <p:txBody>
          <a:bodyPr wrap="none" rtlCol="0">
            <a:spAutoFit/>
          </a:bodyPr>
          <a:lstStyle/>
          <a:p>
            <a:r>
              <a:rPr kumimoji="1" lang="en-US" altLang="ja-JP" dirty="0"/>
              <a:t>Main extraction kicker (SLAC)</a:t>
            </a:r>
          </a:p>
          <a:p>
            <a:r>
              <a:rPr lang="en-US" altLang="ja-JP" dirty="0"/>
              <a:t>  Kovar 6µm</a:t>
            </a:r>
          </a:p>
          <a:p>
            <a:r>
              <a:rPr lang="en-US" altLang="ja-JP" dirty="0"/>
              <a:t>  </a:t>
            </a:r>
            <a:r>
              <a:rPr lang="en-US" altLang="ja-JP" dirty="0" err="1"/>
              <a:t>f_cutoff</a:t>
            </a:r>
            <a:r>
              <a:rPr lang="en-US" altLang="ja-JP" dirty="0"/>
              <a:t> ~ 3.5GHz</a:t>
            </a:r>
          </a:p>
          <a:p>
            <a:r>
              <a:rPr kumimoji="1" lang="en-US" altLang="ja-JP" dirty="0"/>
              <a:t>  </a:t>
            </a:r>
            <a:r>
              <a:rPr kumimoji="1" lang="en-US" altLang="ja-JP" dirty="0" err="1"/>
              <a:t>R_des</a:t>
            </a:r>
            <a:r>
              <a:rPr kumimoji="1" lang="en-US" altLang="ja-JP" dirty="0"/>
              <a:t>. &lt; 1.2Ω</a:t>
            </a:r>
            <a:endParaRPr kumimoji="1" lang="ja-JP" altLang="en-US"/>
          </a:p>
        </p:txBody>
      </p:sp>
      <p:sp>
        <p:nvSpPr>
          <p:cNvPr id="8" name="テキスト ボックス 7">
            <a:extLst>
              <a:ext uri="{FF2B5EF4-FFF2-40B4-BE49-F238E27FC236}">
                <a16:creationId xmlns:a16="http://schemas.microsoft.com/office/drawing/2014/main" id="{967C5F5E-FB49-354E-7F17-7BAD520EC16C}"/>
              </a:ext>
            </a:extLst>
          </p:cNvPr>
          <p:cNvSpPr txBox="1"/>
          <p:nvPr/>
        </p:nvSpPr>
        <p:spPr>
          <a:xfrm>
            <a:off x="3422937" y="5388557"/>
            <a:ext cx="5321713" cy="1477328"/>
          </a:xfrm>
          <a:prstGeom prst="rect">
            <a:avLst/>
          </a:prstGeom>
          <a:noFill/>
        </p:spPr>
        <p:txBody>
          <a:bodyPr wrap="none" rtlCol="0">
            <a:spAutoFit/>
          </a:bodyPr>
          <a:lstStyle/>
          <a:p>
            <a:r>
              <a:rPr kumimoji="1" lang="en-US" altLang="ja-JP" dirty="0"/>
              <a:t>Sub-extraction kicker</a:t>
            </a:r>
          </a:p>
          <a:p>
            <a:r>
              <a:rPr lang="en-US" altLang="ja-JP" dirty="0"/>
              <a:t>   Titanium 7µm / 0.35m</a:t>
            </a:r>
          </a:p>
          <a:p>
            <a:r>
              <a:rPr lang="en-US" altLang="ja-JP" dirty="0"/>
              <a:t>   </a:t>
            </a:r>
            <a:r>
              <a:rPr lang="en-US" altLang="ja-JP" dirty="0" err="1"/>
              <a:t>f_cutoff</a:t>
            </a:r>
            <a:r>
              <a:rPr lang="en-US" altLang="ja-JP" dirty="0"/>
              <a:t> ~ 2GHz</a:t>
            </a:r>
          </a:p>
          <a:p>
            <a:r>
              <a:rPr kumimoji="1" lang="en-US" altLang="ja-JP" dirty="0"/>
              <a:t>   </a:t>
            </a:r>
            <a:r>
              <a:rPr lang="en-US" altLang="ja-JP" dirty="0" err="1"/>
              <a:t>R_meas</a:t>
            </a:r>
            <a:r>
              <a:rPr lang="en-US" altLang="ja-JP" dirty="0"/>
              <a:t>. ~ 0.9Ω </a:t>
            </a:r>
          </a:p>
          <a:p>
            <a:r>
              <a:rPr lang="en-US" altLang="ja-JP" dirty="0">
                <a:sym typeface="Wingdings" pitchFamily="2" charset="2"/>
              </a:rPr>
              <a:t>         Max.1W induced by 1E+10electrons per bunch.</a:t>
            </a:r>
            <a:endParaRPr kumimoji="1" lang="ja-JP" altLang="en-US"/>
          </a:p>
        </p:txBody>
      </p:sp>
      <p:sp>
        <p:nvSpPr>
          <p:cNvPr id="9" name="テキスト ボックス 8">
            <a:extLst>
              <a:ext uri="{FF2B5EF4-FFF2-40B4-BE49-F238E27FC236}">
                <a16:creationId xmlns:a16="http://schemas.microsoft.com/office/drawing/2014/main" id="{CA601536-422B-5CFA-0722-30483BC9A02B}"/>
              </a:ext>
            </a:extLst>
          </p:cNvPr>
          <p:cNvSpPr txBox="1"/>
          <p:nvPr/>
        </p:nvSpPr>
        <p:spPr>
          <a:xfrm>
            <a:off x="1913357" y="5029808"/>
            <a:ext cx="1940852" cy="369332"/>
          </a:xfrm>
          <a:prstGeom prst="rect">
            <a:avLst/>
          </a:prstGeom>
          <a:noFill/>
        </p:spPr>
        <p:txBody>
          <a:bodyPr wrap="none" rtlCol="0">
            <a:spAutoFit/>
          </a:bodyPr>
          <a:lstStyle/>
          <a:p>
            <a:r>
              <a:rPr kumimoji="1" lang="en-US" altLang="ja-JP" dirty="0"/>
              <a:t>Ceramic Chambers</a:t>
            </a:r>
            <a:endParaRPr kumimoji="1" lang="ja-JP" altLang="en-US"/>
          </a:p>
        </p:txBody>
      </p:sp>
    </p:spTree>
    <p:extLst>
      <p:ext uri="{BB962C8B-B14F-4D97-AF65-F5344CB8AC3E}">
        <p14:creationId xmlns:p14="http://schemas.microsoft.com/office/powerpoint/2010/main" val="47687546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スライド番号プレースホルダー 4"/>
          <p:cNvSpPr>
            <a:spLocks noGrp="1"/>
          </p:cNvSpPr>
          <p:nvPr>
            <p:ph type="sldNum" sz="quarter" idx="12"/>
          </p:nvPr>
        </p:nvSpPr>
        <p:spPr/>
        <p:txBody>
          <a:bodyPr/>
          <a:lstStyle/>
          <a:p>
            <a:fld id="{0C42931F-92AB-5C46-A8B9-62670044824B}" type="slidenum">
              <a:rPr lang="en-US" altLang="ja-JP" smtClean="0"/>
              <a:t>8</a:t>
            </a:fld>
            <a:endParaRPr kumimoji="1" lang="ja-JP" altLang="en-US"/>
          </a:p>
        </p:txBody>
      </p:sp>
      <p:sp>
        <p:nvSpPr>
          <p:cNvPr id="6" name="テキスト ボックス 5"/>
          <p:cNvSpPr txBox="1"/>
          <p:nvPr/>
        </p:nvSpPr>
        <p:spPr>
          <a:xfrm>
            <a:off x="7248849" y="0"/>
            <a:ext cx="1838965" cy="246221"/>
          </a:xfrm>
          <a:prstGeom prst="rect">
            <a:avLst/>
          </a:prstGeom>
          <a:noFill/>
        </p:spPr>
        <p:txBody>
          <a:bodyPr wrap="none" rtlCol="0">
            <a:spAutoFit/>
          </a:bodyPr>
          <a:lstStyle/>
          <a:p>
            <a:r>
              <a:rPr lang="en-US" altLang="ja-JP" sz="1000" dirty="0">
                <a:sym typeface="Wingdings"/>
              </a:rPr>
              <a:t>KEKATF251127ENakamura.pptx</a:t>
            </a:r>
            <a:endParaRPr kumimoji="1" lang="ja-JP" altLang="en-US" sz="1000" dirty="0"/>
          </a:p>
        </p:txBody>
      </p:sp>
      <p:pic>
        <p:nvPicPr>
          <p:cNvPr id="4" name="図 3">
            <a:extLst>
              <a:ext uri="{FF2B5EF4-FFF2-40B4-BE49-F238E27FC236}">
                <a16:creationId xmlns:a16="http://schemas.microsoft.com/office/drawing/2014/main" id="{991D8B79-61CF-A977-1908-C8EF6F925A8C}"/>
              </a:ext>
            </a:extLst>
          </p:cNvPr>
          <p:cNvPicPr>
            <a:picLocks noChangeAspect="1"/>
          </p:cNvPicPr>
          <p:nvPr/>
        </p:nvPicPr>
        <p:blipFill>
          <a:blip r:embed="rId3"/>
          <a:stretch>
            <a:fillRect/>
          </a:stretch>
        </p:blipFill>
        <p:spPr>
          <a:xfrm>
            <a:off x="427293" y="1216909"/>
            <a:ext cx="3783462" cy="3705399"/>
          </a:xfrm>
          <a:prstGeom prst="rect">
            <a:avLst/>
          </a:prstGeom>
        </p:spPr>
      </p:pic>
      <p:sp>
        <p:nvSpPr>
          <p:cNvPr id="10" name="テキスト ボックス 9">
            <a:extLst>
              <a:ext uri="{FF2B5EF4-FFF2-40B4-BE49-F238E27FC236}">
                <a16:creationId xmlns:a16="http://schemas.microsoft.com/office/drawing/2014/main" id="{577B16FB-D17C-4CE3-E56C-FA81BD32BA5D}"/>
              </a:ext>
            </a:extLst>
          </p:cNvPr>
          <p:cNvSpPr txBox="1"/>
          <p:nvPr/>
        </p:nvSpPr>
        <p:spPr>
          <a:xfrm>
            <a:off x="316090" y="462844"/>
            <a:ext cx="3724418" cy="646331"/>
          </a:xfrm>
          <a:prstGeom prst="rect">
            <a:avLst/>
          </a:prstGeom>
          <a:noFill/>
        </p:spPr>
        <p:txBody>
          <a:bodyPr wrap="none" rtlCol="0">
            <a:spAutoFit/>
          </a:bodyPr>
          <a:lstStyle/>
          <a:p>
            <a:r>
              <a:rPr kumimoji="1" lang="en-US" altLang="ja-JP" dirty="0"/>
              <a:t>Inside of the thyratron housing</a:t>
            </a:r>
          </a:p>
          <a:p>
            <a:r>
              <a:rPr lang="en-US" altLang="ja-JP" dirty="0"/>
              <a:t>with a half of insulation oil immersed.</a:t>
            </a:r>
            <a:endParaRPr kumimoji="1" lang="ja-JP" altLang="en-US"/>
          </a:p>
        </p:txBody>
      </p:sp>
      <p:pic>
        <p:nvPicPr>
          <p:cNvPr id="11" name="図 10">
            <a:extLst>
              <a:ext uri="{FF2B5EF4-FFF2-40B4-BE49-F238E27FC236}">
                <a16:creationId xmlns:a16="http://schemas.microsoft.com/office/drawing/2014/main" id="{F6657C7E-7A1E-C359-0772-2E695813D09C}"/>
              </a:ext>
            </a:extLst>
          </p:cNvPr>
          <p:cNvPicPr>
            <a:picLocks noChangeAspect="1"/>
          </p:cNvPicPr>
          <p:nvPr/>
        </p:nvPicPr>
        <p:blipFill>
          <a:blip r:embed="rId4"/>
          <a:stretch>
            <a:fillRect/>
          </a:stretch>
        </p:blipFill>
        <p:spPr>
          <a:xfrm>
            <a:off x="5193898" y="1216909"/>
            <a:ext cx="2718604" cy="2868252"/>
          </a:xfrm>
          <a:prstGeom prst="rect">
            <a:avLst/>
          </a:prstGeom>
        </p:spPr>
      </p:pic>
      <p:sp>
        <p:nvSpPr>
          <p:cNvPr id="12" name="テキスト ボックス 11">
            <a:extLst>
              <a:ext uri="{FF2B5EF4-FFF2-40B4-BE49-F238E27FC236}">
                <a16:creationId xmlns:a16="http://schemas.microsoft.com/office/drawing/2014/main" id="{A17C3E20-557E-3FE6-D70D-A461249EC4D8}"/>
              </a:ext>
            </a:extLst>
          </p:cNvPr>
          <p:cNvSpPr txBox="1"/>
          <p:nvPr/>
        </p:nvSpPr>
        <p:spPr>
          <a:xfrm>
            <a:off x="5129333" y="4085161"/>
            <a:ext cx="3617559" cy="646331"/>
          </a:xfrm>
          <a:prstGeom prst="rect">
            <a:avLst/>
          </a:prstGeom>
          <a:noFill/>
        </p:spPr>
        <p:txBody>
          <a:bodyPr wrap="square" rtlCol="0">
            <a:spAutoFit/>
          </a:bodyPr>
          <a:lstStyle/>
          <a:p>
            <a:r>
              <a:rPr kumimoji="1" lang="en-US" altLang="ja-JP" dirty="0"/>
              <a:t>Slow leakage occurs through mesh wires for ground.</a:t>
            </a:r>
            <a:endParaRPr kumimoji="1" lang="ja-JP" altLang="en-US"/>
          </a:p>
        </p:txBody>
      </p:sp>
    </p:spTree>
    <p:extLst>
      <p:ext uri="{BB962C8B-B14F-4D97-AF65-F5344CB8AC3E}">
        <p14:creationId xmlns:p14="http://schemas.microsoft.com/office/powerpoint/2010/main" val="359711639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0C42931F-92AB-5C46-A8B9-62670044824B}" type="slidenum">
              <a:rPr lang="en-US" altLang="ja-JP" smtClean="0"/>
              <a:t>9</a:t>
            </a:fld>
            <a:endParaRPr kumimoji="1" lang="ja-JP" altLang="en-US"/>
          </a:p>
        </p:txBody>
      </p:sp>
      <p:sp>
        <p:nvSpPr>
          <p:cNvPr id="6" name="テキスト ボックス 5"/>
          <p:cNvSpPr txBox="1"/>
          <p:nvPr/>
        </p:nvSpPr>
        <p:spPr>
          <a:xfrm>
            <a:off x="7248849" y="0"/>
            <a:ext cx="1838965" cy="246221"/>
          </a:xfrm>
          <a:prstGeom prst="rect">
            <a:avLst/>
          </a:prstGeom>
          <a:noFill/>
        </p:spPr>
        <p:txBody>
          <a:bodyPr wrap="none" rtlCol="0">
            <a:spAutoFit/>
          </a:bodyPr>
          <a:lstStyle/>
          <a:p>
            <a:r>
              <a:rPr lang="en-US" altLang="ja-JP" sz="1000" dirty="0">
                <a:sym typeface="Wingdings"/>
              </a:rPr>
              <a:t>KEKATF251127ENakamura.pptx</a:t>
            </a:r>
            <a:endParaRPr kumimoji="1" lang="ja-JP" altLang="en-US" sz="1000" dirty="0"/>
          </a:p>
        </p:txBody>
      </p:sp>
      <p:sp>
        <p:nvSpPr>
          <p:cNvPr id="2" name="円柱 1">
            <a:extLst>
              <a:ext uri="{FF2B5EF4-FFF2-40B4-BE49-F238E27FC236}">
                <a16:creationId xmlns:a16="http://schemas.microsoft.com/office/drawing/2014/main" id="{B6D0B89D-39A3-CF9D-561C-2FA0E3855A3E}"/>
              </a:ext>
            </a:extLst>
          </p:cNvPr>
          <p:cNvSpPr/>
          <p:nvPr/>
        </p:nvSpPr>
        <p:spPr>
          <a:xfrm rot="5400000">
            <a:off x="2297379" y="1440669"/>
            <a:ext cx="609600" cy="1004529"/>
          </a:xfrm>
          <a:prstGeom prst="can">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3" name="テキスト ボックス 2">
            <a:extLst>
              <a:ext uri="{FF2B5EF4-FFF2-40B4-BE49-F238E27FC236}">
                <a16:creationId xmlns:a16="http://schemas.microsoft.com/office/drawing/2014/main" id="{B37453BB-8BAC-08E6-E0F3-41DFC448BBAF}"/>
              </a:ext>
            </a:extLst>
          </p:cNvPr>
          <p:cNvSpPr txBox="1"/>
          <p:nvPr/>
        </p:nvSpPr>
        <p:spPr>
          <a:xfrm>
            <a:off x="187223" y="136253"/>
            <a:ext cx="838563" cy="369332"/>
          </a:xfrm>
          <a:prstGeom prst="rect">
            <a:avLst/>
          </a:prstGeom>
          <a:noFill/>
          <a:ln>
            <a:solidFill>
              <a:srgbClr val="7030A0"/>
            </a:solidFill>
          </a:ln>
        </p:spPr>
        <p:txBody>
          <a:bodyPr wrap="none" rtlCol="0">
            <a:spAutoFit/>
          </a:bodyPr>
          <a:lstStyle/>
          <a:p>
            <a:r>
              <a:rPr kumimoji="1" lang="en-US" altLang="ja-JP" dirty="0"/>
              <a:t>1</a:t>
            </a:r>
            <a:r>
              <a:rPr kumimoji="1" lang="en-US" altLang="ja-JP" baseline="30000" dirty="0"/>
              <a:t>st</a:t>
            </a:r>
            <a:r>
              <a:rPr kumimoji="1" lang="en-US" altLang="ja-JP" dirty="0"/>
              <a:t> trial</a:t>
            </a:r>
            <a:endParaRPr kumimoji="1" lang="ja-JP" altLang="en-US"/>
          </a:p>
        </p:txBody>
      </p:sp>
      <p:sp>
        <p:nvSpPr>
          <p:cNvPr id="8" name="テキスト ボックス 7">
            <a:extLst>
              <a:ext uri="{FF2B5EF4-FFF2-40B4-BE49-F238E27FC236}">
                <a16:creationId xmlns:a16="http://schemas.microsoft.com/office/drawing/2014/main" id="{EAD87C26-647C-87B9-38C1-D44998C33F97}"/>
              </a:ext>
            </a:extLst>
          </p:cNvPr>
          <p:cNvSpPr txBox="1"/>
          <p:nvPr/>
        </p:nvSpPr>
        <p:spPr>
          <a:xfrm>
            <a:off x="1218493" y="894746"/>
            <a:ext cx="4708173" cy="646331"/>
          </a:xfrm>
          <a:prstGeom prst="rect">
            <a:avLst/>
          </a:prstGeom>
          <a:noFill/>
        </p:spPr>
        <p:txBody>
          <a:bodyPr wrap="square" rtlCol="0">
            <a:spAutoFit/>
          </a:bodyPr>
          <a:lstStyle/>
          <a:p>
            <a:r>
              <a:rPr kumimoji="1" lang="en-US" altLang="ja-JP" dirty="0"/>
              <a:t>Reused HV coaxial cables (Hitachi) of 50Ω 20m 2p2s,</a:t>
            </a:r>
            <a:r>
              <a:rPr lang="en-US" altLang="ja-JP" dirty="0"/>
              <a:t> which produce a 0.45µs Z0 = 25Ω PFL.</a:t>
            </a:r>
            <a:endParaRPr kumimoji="1" lang="en-US" altLang="ja-JP" dirty="0"/>
          </a:p>
        </p:txBody>
      </p:sp>
      <p:sp>
        <p:nvSpPr>
          <p:cNvPr id="9" name="正方形/長方形 8">
            <a:extLst>
              <a:ext uri="{FF2B5EF4-FFF2-40B4-BE49-F238E27FC236}">
                <a16:creationId xmlns:a16="http://schemas.microsoft.com/office/drawing/2014/main" id="{2A4E4013-44F9-93DC-374E-DFB083FA50EE}"/>
              </a:ext>
            </a:extLst>
          </p:cNvPr>
          <p:cNvSpPr/>
          <p:nvPr/>
        </p:nvSpPr>
        <p:spPr>
          <a:xfrm>
            <a:off x="1076407" y="1813512"/>
            <a:ext cx="462139" cy="248356"/>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12" name="円柱 11">
            <a:extLst>
              <a:ext uri="{FF2B5EF4-FFF2-40B4-BE49-F238E27FC236}">
                <a16:creationId xmlns:a16="http://schemas.microsoft.com/office/drawing/2014/main" id="{1E643487-8407-3BB6-372F-131DC14A7831}"/>
              </a:ext>
            </a:extLst>
          </p:cNvPr>
          <p:cNvSpPr/>
          <p:nvPr/>
        </p:nvSpPr>
        <p:spPr>
          <a:xfrm rot="5400000">
            <a:off x="3218924" y="1440670"/>
            <a:ext cx="609600" cy="1004529"/>
          </a:xfrm>
          <a:prstGeom prst="can">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13" name="円柱 12">
            <a:extLst>
              <a:ext uri="{FF2B5EF4-FFF2-40B4-BE49-F238E27FC236}">
                <a16:creationId xmlns:a16="http://schemas.microsoft.com/office/drawing/2014/main" id="{B41CE253-196A-4D87-4300-928CF2922CB3}"/>
              </a:ext>
            </a:extLst>
          </p:cNvPr>
          <p:cNvSpPr/>
          <p:nvPr/>
        </p:nvSpPr>
        <p:spPr>
          <a:xfrm rot="5400000">
            <a:off x="4961377" y="1440668"/>
            <a:ext cx="609600" cy="1004529"/>
          </a:xfrm>
          <a:prstGeom prst="can">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14" name="円柱 13">
            <a:extLst>
              <a:ext uri="{FF2B5EF4-FFF2-40B4-BE49-F238E27FC236}">
                <a16:creationId xmlns:a16="http://schemas.microsoft.com/office/drawing/2014/main" id="{9180EFF8-A305-6F2F-9E17-36AB01B5E51D}"/>
              </a:ext>
            </a:extLst>
          </p:cNvPr>
          <p:cNvSpPr/>
          <p:nvPr/>
        </p:nvSpPr>
        <p:spPr>
          <a:xfrm rot="5400000">
            <a:off x="5906911" y="1440667"/>
            <a:ext cx="609600" cy="1004529"/>
          </a:xfrm>
          <a:prstGeom prst="can">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15" name="テキスト ボックス 14">
            <a:extLst>
              <a:ext uri="{FF2B5EF4-FFF2-40B4-BE49-F238E27FC236}">
                <a16:creationId xmlns:a16="http://schemas.microsoft.com/office/drawing/2014/main" id="{49FFBBE3-EFDD-3F48-B6B6-283CE6AA49A1}"/>
              </a:ext>
            </a:extLst>
          </p:cNvPr>
          <p:cNvSpPr txBox="1"/>
          <p:nvPr/>
        </p:nvSpPr>
        <p:spPr>
          <a:xfrm>
            <a:off x="4822147" y="2294605"/>
            <a:ext cx="3847720" cy="923330"/>
          </a:xfrm>
          <a:prstGeom prst="rect">
            <a:avLst/>
          </a:prstGeom>
          <a:noFill/>
        </p:spPr>
        <p:txBody>
          <a:bodyPr wrap="none" rtlCol="0">
            <a:spAutoFit/>
          </a:bodyPr>
          <a:lstStyle/>
          <a:p>
            <a:r>
              <a:rPr lang="en-US" altLang="ja-JP" dirty="0"/>
              <a:t>Transmission line</a:t>
            </a:r>
          </a:p>
          <a:p>
            <a:r>
              <a:rPr lang="en-US" altLang="ja-JP" dirty="0"/>
              <a:t>Hitachi 50Ω 20m 2p</a:t>
            </a:r>
          </a:p>
          <a:p>
            <a:r>
              <a:rPr lang="en-US" altLang="ja-JP" dirty="0">
                <a:sym typeface="Wingdings" pitchFamily="2" charset="2"/>
              </a:rPr>
              <a:t> RFG220 50Ω 2p used for ATF project</a:t>
            </a:r>
            <a:endParaRPr lang="en-US" altLang="ja-JP" dirty="0"/>
          </a:p>
        </p:txBody>
      </p:sp>
      <p:cxnSp>
        <p:nvCxnSpPr>
          <p:cNvPr id="17" name="直線コネクタ 16">
            <a:extLst>
              <a:ext uri="{FF2B5EF4-FFF2-40B4-BE49-F238E27FC236}">
                <a16:creationId xmlns:a16="http://schemas.microsoft.com/office/drawing/2014/main" id="{2DC49CAE-D6D1-8BE2-294B-87FFDFE18C61}"/>
              </a:ext>
            </a:extLst>
          </p:cNvPr>
          <p:cNvCxnSpPr>
            <a:cxnSpLocks/>
          </p:cNvCxnSpPr>
          <p:nvPr/>
        </p:nvCxnSpPr>
        <p:spPr>
          <a:xfrm>
            <a:off x="6630991" y="1942931"/>
            <a:ext cx="909987"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19" name="直線コネクタ 18">
            <a:extLst>
              <a:ext uri="{FF2B5EF4-FFF2-40B4-BE49-F238E27FC236}">
                <a16:creationId xmlns:a16="http://schemas.microsoft.com/office/drawing/2014/main" id="{740A2ED8-4543-E5C9-E001-B14FC9C195F7}"/>
              </a:ext>
            </a:extLst>
          </p:cNvPr>
          <p:cNvCxnSpPr>
            <a:cxnSpLocks/>
          </p:cNvCxnSpPr>
          <p:nvPr/>
        </p:nvCxnSpPr>
        <p:spPr>
          <a:xfrm>
            <a:off x="7553947" y="1638131"/>
            <a:ext cx="0" cy="318910"/>
          </a:xfrm>
          <a:prstGeom prst="line">
            <a:avLst/>
          </a:prstGeom>
        </p:spPr>
        <p:style>
          <a:lnRef idx="2">
            <a:schemeClr val="accent1"/>
          </a:lnRef>
          <a:fillRef idx="0">
            <a:schemeClr val="accent1"/>
          </a:fillRef>
          <a:effectRef idx="1">
            <a:schemeClr val="accent1"/>
          </a:effectRef>
          <a:fontRef idx="minor">
            <a:schemeClr val="tx1"/>
          </a:fontRef>
        </p:style>
      </p:cxnSp>
      <p:cxnSp>
        <p:nvCxnSpPr>
          <p:cNvPr id="24" name="直線コネクタ 23">
            <a:extLst>
              <a:ext uri="{FF2B5EF4-FFF2-40B4-BE49-F238E27FC236}">
                <a16:creationId xmlns:a16="http://schemas.microsoft.com/office/drawing/2014/main" id="{6E377E46-A57C-C84C-9623-73471A83D020}"/>
              </a:ext>
            </a:extLst>
          </p:cNvPr>
          <p:cNvCxnSpPr>
            <a:cxnSpLocks/>
          </p:cNvCxnSpPr>
          <p:nvPr/>
        </p:nvCxnSpPr>
        <p:spPr>
          <a:xfrm>
            <a:off x="8451414" y="1638131"/>
            <a:ext cx="0" cy="318910"/>
          </a:xfrm>
          <a:prstGeom prst="line">
            <a:avLst/>
          </a:prstGeom>
        </p:spPr>
        <p:style>
          <a:lnRef idx="2">
            <a:schemeClr val="accent1"/>
          </a:lnRef>
          <a:fillRef idx="0">
            <a:schemeClr val="accent1"/>
          </a:fillRef>
          <a:effectRef idx="1">
            <a:schemeClr val="accent1"/>
          </a:effectRef>
          <a:fontRef idx="minor">
            <a:schemeClr val="tx1"/>
          </a:fontRef>
        </p:style>
      </p:cxnSp>
      <p:cxnSp>
        <p:nvCxnSpPr>
          <p:cNvPr id="25" name="直線コネクタ 24">
            <a:extLst>
              <a:ext uri="{FF2B5EF4-FFF2-40B4-BE49-F238E27FC236}">
                <a16:creationId xmlns:a16="http://schemas.microsoft.com/office/drawing/2014/main" id="{DCFE2742-7309-C2A9-FFE1-D67F06BE85FA}"/>
              </a:ext>
            </a:extLst>
          </p:cNvPr>
          <p:cNvCxnSpPr>
            <a:cxnSpLocks/>
          </p:cNvCxnSpPr>
          <p:nvPr/>
        </p:nvCxnSpPr>
        <p:spPr>
          <a:xfrm>
            <a:off x="7553947" y="1643780"/>
            <a:ext cx="909987"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26" name="直線コネクタ 25">
            <a:extLst>
              <a:ext uri="{FF2B5EF4-FFF2-40B4-BE49-F238E27FC236}">
                <a16:creationId xmlns:a16="http://schemas.microsoft.com/office/drawing/2014/main" id="{E9FECE81-C608-BE1B-543E-7A3E40C9BEED}"/>
              </a:ext>
            </a:extLst>
          </p:cNvPr>
          <p:cNvCxnSpPr>
            <a:cxnSpLocks/>
          </p:cNvCxnSpPr>
          <p:nvPr/>
        </p:nvCxnSpPr>
        <p:spPr>
          <a:xfrm>
            <a:off x="8451414" y="1942931"/>
            <a:ext cx="218453"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28" name="直線コネクタ 27">
            <a:extLst>
              <a:ext uri="{FF2B5EF4-FFF2-40B4-BE49-F238E27FC236}">
                <a16:creationId xmlns:a16="http://schemas.microsoft.com/office/drawing/2014/main" id="{59875B08-424D-C064-CF4F-F4DB8090929A}"/>
              </a:ext>
            </a:extLst>
          </p:cNvPr>
          <p:cNvCxnSpPr>
            <a:cxnSpLocks/>
          </p:cNvCxnSpPr>
          <p:nvPr/>
        </p:nvCxnSpPr>
        <p:spPr>
          <a:xfrm>
            <a:off x="7450255" y="1524148"/>
            <a:ext cx="1110385" cy="16929"/>
          </a:xfrm>
          <a:prstGeom prst="line">
            <a:avLst/>
          </a:prstGeom>
        </p:spPr>
        <p:style>
          <a:lnRef idx="2">
            <a:schemeClr val="accent1"/>
          </a:lnRef>
          <a:fillRef idx="0">
            <a:schemeClr val="accent1"/>
          </a:fillRef>
          <a:effectRef idx="1">
            <a:schemeClr val="accent1"/>
          </a:effectRef>
          <a:fontRef idx="minor">
            <a:schemeClr val="tx1"/>
          </a:fontRef>
        </p:style>
      </p:cxnSp>
      <p:sp>
        <p:nvSpPr>
          <p:cNvPr id="30" name="テキスト ボックス 29">
            <a:extLst>
              <a:ext uri="{FF2B5EF4-FFF2-40B4-BE49-F238E27FC236}">
                <a16:creationId xmlns:a16="http://schemas.microsoft.com/office/drawing/2014/main" id="{C70553FB-50F7-B619-CEB8-EC78981C9D3A}"/>
              </a:ext>
            </a:extLst>
          </p:cNvPr>
          <p:cNvSpPr txBox="1"/>
          <p:nvPr/>
        </p:nvSpPr>
        <p:spPr>
          <a:xfrm>
            <a:off x="7473279" y="803611"/>
            <a:ext cx="2174721" cy="646331"/>
          </a:xfrm>
          <a:prstGeom prst="rect">
            <a:avLst/>
          </a:prstGeom>
          <a:noFill/>
        </p:spPr>
        <p:txBody>
          <a:bodyPr wrap="square" rtlCol="0">
            <a:spAutoFit/>
          </a:bodyPr>
          <a:lstStyle/>
          <a:p>
            <a:r>
              <a:rPr kumimoji="1" lang="en-US" altLang="ja-JP" dirty="0"/>
              <a:t>Conventional Lumped magnet</a:t>
            </a:r>
            <a:endParaRPr kumimoji="1" lang="ja-JP" altLang="en-US"/>
          </a:p>
        </p:txBody>
      </p:sp>
      <p:cxnSp>
        <p:nvCxnSpPr>
          <p:cNvPr id="31" name="直線コネクタ 30">
            <a:extLst>
              <a:ext uri="{FF2B5EF4-FFF2-40B4-BE49-F238E27FC236}">
                <a16:creationId xmlns:a16="http://schemas.microsoft.com/office/drawing/2014/main" id="{2805FF89-C01D-B97B-4EFE-1A3A142F3D77}"/>
              </a:ext>
            </a:extLst>
          </p:cNvPr>
          <p:cNvCxnSpPr>
            <a:cxnSpLocks/>
          </p:cNvCxnSpPr>
          <p:nvPr/>
        </p:nvCxnSpPr>
        <p:spPr>
          <a:xfrm>
            <a:off x="6626646" y="2247732"/>
            <a:ext cx="2043221"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34" name="直線コネクタ 33">
            <a:extLst>
              <a:ext uri="{FF2B5EF4-FFF2-40B4-BE49-F238E27FC236}">
                <a16:creationId xmlns:a16="http://schemas.microsoft.com/office/drawing/2014/main" id="{167DAD2B-11B8-76A0-EA3E-1BFE9A656B44}"/>
              </a:ext>
            </a:extLst>
          </p:cNvPr>
          <p:cNvCxnSpPr>
            <a:cxnSpLocks/>
          </p:cNvCxnSpPr>
          <p:nvPr/>
        </p:nvCxnSpPr>
        <p:spPr>
          <a:xfrm>
            <a:off x="8669867" y="1957041"/>
            <a:ext cx="0" cy="285041"/>
          </a:xfrm>
          <a:prstGeom prst="line">
            <a:avLst/>
          </a:prstGeom>
        </p:spPr>
        <p:style>
          <a:lnRef idx="2">
            <a:schemeClr val="accent1"/>
          </a:lnRef>
          <a:fillRef idx="0">
            <a:schemeClr val="accent1"/>
          </a:fillRef>
          <a:effectRef idx="1">
            <a:schemeClr val="accent1"/>
          </a:effectRef>
          <a:fontRef idx="minor">
            <a:schemeClr val="tx1"/>
          </a:fontRef>
        </p:style>
      </p:cxnSp>
      <p:cxnSp>
        <p:nvCxnSpPr>
          <p:cNvPr id="37" name="直線コネクタ 36">
            <a:extLst>
              <a:ext uri="{FF2B5EF4-FFF2-40B4-BE49-F238E27FC236}">
                <a16:creationId xmlns:a16="http://schemas.microsoft.com/office/drawing/2014/main" id="{3B82CF91-A02B-C843-F1B5-160529D58D0D}"/>
              </a:ext>
            </a:extLst>
          </p:cNvPr>
          <p:cNvCxnSpPr>
            <a:cxnSpLocks/>
          </p:cNvCxnSpPr>
          <p:nvPr/>
        </p:nvCxnSpPr>
        <p:spPr>
          <a:xfrm>
            <a:off x="7214195" y="2044531"/>
            <a:ext cx="197666"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39" name="直線コネクタ 38">
            <a:extLst>
              <a:ext uri="{FF2B5EF4-FFF2-40B4-BE49-F238E27FC236}">
                <a16:creationId xmlns:a16="http://schemas.microsoft.com/office/drawing/2014/main" id="{32735B06-5948-E818-500E-02E180D9FA42}"/>
              </a:ext>
            </a:extLst>
          </p:cNvPr>
          <p:cNvCxnSpPr>
            <a:cxnSpLocks/>
          </p:cNvCxnSpPr>
          <p:nvPr/>
        </p:nvCxnSpPr>
        <p:spPr>
          <a:xfrm>
            <a:off x="7214195" y="2133431"/>
            <a:ext cx="197666"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40" name="直線コネクタ 39">
            <a:extLst>
              <a:ext uri="{FF2B5EF4-FFF2-40B4-BE49-F238E27FC236}">
                <a16:creationId xmlns:a16="http://schemas.microsoft.com/office/drawing/2014/main" id="{607D2550-F142-5677-3658-71E41848CEDF}"/>
              </a:ext>
            </a:extLst>
          </p:cNvPr>
          <p:cNvCxnSpPr>
            <a:cxnSpLocks/>
          </p:cNvCxnSpPr>
          <p:nvPr/>
        </p:nvCxnSpPr>
        <p:spPr>
          <a:xfrm>
            <a:off x="7307591" y="1937690"/>
            <a:ext cx="0" cy="114764"/>
          </a:xfrm>
          <a:prstGeom prst="line">
            <a:avLst/>
          </a:prstGeom>
        </p:spPr>
        <p:style>
          <a:lnRef idx="2">
            <a:schemeClr val="accent1"/>
          </a:lnRef>
          <a:fillRef idx="0">
            <a:schemeClr val="accent1"/>
          </a:fillRef>
          <a:effectRef idx="1">
            <a:schemeClr val="accent1"/>
          </a:effectRef>
          <a:fontRef idx="minor">
            <a:schemeClr val="tx1"/>
          </a:fontRef>
        </p:style>
      </p:cxnSp>
      <p:cxnSp>
        <p:nvCxnSpPr>
          <p:cNvPr id="43" name="直線コネクタ 42">
            <a:extLst>
              <a:ext uri="{FF2B5EF4-FFF2-40B4-BE49-F238E27FC236}">
                <a16:creationId xmlns:a16="http://schemas.microsoft.com/office/drawing/2014/main" id="{705E06E4-7CA9-EF17-FD06-F80229D7AA6B}"/>
              </a:ext>
            </a:extLst>
          </p:cNvPr>
          <p:cNvCxnSpPr>
            <a:cxnSpLocks/>
          </p:cNvCxnSpPr>
          <p:nvPr/>
        </p:nvCxnSpPr>
        <p:spPr>
          <a:xfrm>
            <a:off x="7310358" y="2133431"/>
            <a:ext cx="0" cy="114764"/>
          </a:xfrm>
          <a:prstGeom prst="line">
            <a:avLst/>
          </a:prstGeom>
        </p:spPr>
        <p:style>
          <a:lnRef idx="2">
            <a:schemeClr val="accent1"/>
          </a:lnRef>
          <a:fillRef idx="0">
            <a:schemeClr val="accent1"/>
          </a:fillRef>
          <a:effectRef idx="1">
            <a:schemeClr val="accent1"/>
          </a:effectRef>
          <a:fontRef idx="minor">
            <a:schemeClr val="tx1"/>
          </a:fontRef>
        </p:style>
      </p:cxnSp>
      <p:sp>
        <p:nvSpPr>
          <p:cNvPr id="44" name="テキスト ボックス 43">
            <a:extLst>
              <a:ext uri="{FF2B5EF4-FFF2-40B4-BE49-F238E27FC236}">
                <a16:creationId xmlns:a16="http://schemas.microsoft.com/office/drawing/2014/main" id="{7D5BB881-4D33-B84F-AC7B-7245DEEB824F}"/>
              </a:ext>
            </a:extLst>
          </p:cNvPr>
          <p:cNvSpPr txBox="1"/>
          <p:nvPr/>
        </p:nvSpPr>
        <p:spPr>
          <a:xfrm>
            <a:off x="7034037" y="2221306"/>
            <a:ext cx="1870074" cy="461665"/>
          </a:xfrm>
          <a:prstGeom prst="rect">
            <a:avLst/>
          </a:prstGeom>
          <a:noFill/>
        </p:spPr>
        <p:txBody>
          <a:bodyPr wrap="square" rtlCol="0">
            <a:spAutoFit/>
          </a:bodyPr>
          <a:lstStyle/>
          <a:p>
            <a:r>
              <a:rPr lang="en-US" altLang="ja-JP" sz="1200" dirty="0"/>
              <a:t>4nF semi-matching ceramic capacitors  </a:t>
            </a:r>
            <a:endParaRPr kumimoji="1" lang="ja-JP" altLang="en-US" sz="1200"/>
          </a:p>
        </p:txBody>
      </p:sp>
      <p:sp>
        <p:nvSpPr>
          <p:cNvPr id="45" name="正方形/長方形 44">
            <a:extLst>
              <a:ext uri="{FF2B5EF4-FFF2-40B4-BE49-F238E27FC236}">
                <a16:creationId xmlns:a16="http://schemas.microsoft.com/office/drawing/2014/main" id="{AE278813-9672-31D9-2C33-CE51001678FD}"/>
              </a:ext>
            </a:extLst>
          </p:cNvPr>
          <p:cNvSpPr/>
          <p:nvPr/>
        </p:nvSpPr>
        <p:spPr>
          <a:xfrm>
            <a:off x="823619" y="2150863"/>
            <a:ext cx="198900" cy="461657"/>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cxnSp>
        <p:nvCxnSpPr>
          <p:cNvPr id="46" name="直線コネクタ 45">
            <a:extLst>
              <a:ext uri="{FF2B5EF4-FFF2-40B4-BE49-F238E27FC236}">
                <a16:creationId xmlns:a16="http://schemas.microsoft.com/office/drawing/2014/main" id="{CC1A8E7D-87AB-F854-40D4-2352B0AE0EBC}"/>
              </a:ext>
            </a:extLst>
          </p:cNvPr>
          <p:cNvCxnSpPr>
            <a:cxnSpLocks/>
          </p:cNvCxnSpPr>
          <p:nvPr/>
        </p:nvCxnSpPr>
        <p:spPr>
          <a:xfrm>
            <a:off x="382574" y="2390631"/>
            <a:ext cx="279690"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47" name="直線コネクタ 46">
            <a:extLst>
              <a:ext uri="{FF2B5EF4-FFF2-40B4-BE49-F238E27FC236}">
                <a16:creationId xmlns:a16="http://schemas.microsoft.com/office/drawing/2014/main" id="{9200346E-1E1E-27CC-EA27-ED85046068D4}"/>
              </a:ext>
            </a:extLst>
          </p:cNvPr>
          <p:cNvCxnSpPr>
            <a:cxnSpLocks/>
          </p:cNvCxnSpPr>
          <p:nvPr/>
        </p:nvCxnSpPr>
        <p:spPr>
          <a:xfrm>
            <a:off x="419396" y="2459829"/>
            <a:ext cx="197666"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48" name="直線コネクタ 47">
            <a:extLst>
              <a:ext uri="{FF2B5EF4-FFF2-40B4-BE49-F238E27FC236}">
                <a16:creationId xmlns:a16="http://schemas.microsoft.com/office/drawing/2014/main" id="{D8A37EB3-772B-8E2D-6F69-90C446DA2CBF}"/>
              </a:ext>
            </a:extLst>
          </p:cNvPr>
          <p:cNvCxnSpPr>
            <a:cxnSpLocks/>
          </p:cNvCxnSpPr>
          <p:nvPr/>
        </p:nvCxnSpPr>
        <p:spPr>
          <a:xfrm>
            <a:off x="518229" y="1946630"/>
            <a:ext cx="0" cy="444001"/>
          </a:xfrm>
          <a:prstGeom prst="line">
            <a:avLst/>
          </a:prstGeom>
        </p:spPr>
        <p:style>
          <a:lnRef idx="2">
            <a:schemeClr val="accent1"/>
          </a:lnRef>
          <a:fillRef idx="0">
            <a:schemeClr val="accent1"/>
          </a:fillRef>
          <a:effectRef idx="1">
            <a:schemeClr val="accent1"/>
          </a:effectRef>
          <a:fontRef idx="minor">
            <a:schemeClr val="tx1"/>
          </a:fontRef>
        </p:style>
      </p:cxnSp>
      <p:cxnSp>
        <p:nvCxnSpPr>
          <p:cNvPr id="49" name="直線コネクタ 48">
            <a:extLst>
              <a:ext uri="{FF2B5EF4-FFF2-40B4-BE49-F238E27FC236}">
                <a16:creationId xmlns:a16="http://schemas.microsoft.com/office/drawing/2014/main" id="{EC956C1B-C365-CE80-EEF3-1DAA274F46E2}"/>
              </a:ext>
            </a:extLst>
          </p:cNvPr>
          <p:cNvCxnSpPr>
            <a:cxnSpLocks/>
          </p:cNvCxnSpPr>
          <p:nvPr/>
        </p:nvCxnSpPr>
        <p:spPr>
          <a:xfrm>
            <a:off x="518810" y="2459829"/>
            <a:ext cx="0" cy="305381"/>
          </a:xfrm>
          <a:prstGeom prst="line">
            <a:avLst/>
          </a:prstGeom>
        </p:spPr>
        <p:style>
          <a:lnRef idx="2">
            <a:schemeClr val="accent1"/>
          </a:lnRef>
          <a:fillRef idx="0">
            <a:schemeClr val="accent1"/>
          </a:fillRef>
          <a:effectRef idx="1">
            <a:schemeClr val="accent1"/>
          </a:effectRef>
          <a:fontRef idx="minor">
            <a:schemeClr val="tx1"/>
          </a:fontRef>
        </p:style>
      </p:cxnSp>
      <p:cxnSp>
        <p:nvCxnSpPr>
          <p:cNvPr id="53" name="直線コネクタ 52">
            <a:extLst>
              <a:ext uri="{FF2B5EF4-FFF2-40B4-BE49-F238E27FC236}">
                <a16:creationId xmlns:a16="http://schemas.microsoft.com/office/drawing/2014/main" id="{A7FE2A28-F460-2F84-9651-FDDB99DD740A}"/>
              </a:ext>
            </a:extLst>
          </p:cNvPr>
          <p:cNvCxnSpPr>
            <a:cxnSpLocks/>
            <a:endCxn id="9" idx="1"/>
          </p:cNvCxnSpPr>
          <p:nvPr/>
        </p:nvCxnSpPr>
        <p:spPr>
          <a:xfrm>
            <a:off x="508841" y="1937690"/>
            <a:ext cx="567566"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57" name="直線コネクタ 56">
            <a:extLst>
              <a:ext uri="{FF2B5EF4-FFF2-40B4-BE49-F238E27FC236}">
                <a16:creationId xmlns:a16="http://schemas.microsoft.com/office/drawing/2014/main" id="{813E08FA-5CE5-A5DC-C6CB-0B5C53861D0C}"/>
              </a:ext>
            </a:extLst>
          </p:cNvPr>
          <p:cNvCxnSpPr>
            <a:cxnSpLocks/>
            <a:endCxn id="45" idx="0"/>
          </p:cNvCxnSpPr>
          <p:nvPr/>
        </p:nvCxnSpPr>
        <p:spPr>
          <a:xfrm>
            <a:off x="923069" y="1937690"/>
            <a:ext cx="0" cy="213173"/>
          </a:xfrm>
          <a:prstGeom prst="line">
            <a:avLst/>
          </a:prstGeom>
        </p:spPr>
        <p:style>
          <a:lnRef idx="2">
            <a:schemeClr val="accent1"/>
          </a:lnRef>
          <a:fillRef idx="0">
            <a:schemeClr val="accent1"/>
          </a:fillRef>
          <a:effectRef idx="1">
            <a:schemeClr val="accent1"/>
          </a:effectRef>
          <a:fontRef idx="minor">
            <a:schemeClr val="tx1"/>
          </a:fontRef>
        </p:style>
      </p:cxnSp>
      <p:cxnSp>
        <p:nvCxnSpPr>
          <p:cNvPr id="59" name="直線コネクタ 58">
            <a:extLst>
              <a:ext uri="{FF2B5EF4-FFF2-40B4-BE49-F238E27FC236}">
                <a16:creationId xmlns:a16="http://schemas.microsoft.com/office/drawing/2014/main" id="{2BE3A3C2-E40A-E828-58F2-8BE24D3D7AB4}"/>
              </a:ext>
            </a:extLst>
          </p:cNvPr>
          <p:cNvCxnSpPr>
            <a:cxnSpLocks/>
          </p:cNvCxnSpPr>
          <p:nvPr/>
        </p:nvCxnSpPr>
        <p:spPr>
          <a:xfrm>
            <a:off x="923069" y="2612520"/>
            <a:ext cx="0" cy="152690"/>
          </a:xfrm>
          <a:prstGeom prst="line">
            <a:avLst/>
          </a:prstGeom>
        </p:spPr>
        <p:style>
          <a:lnRef idx="2">
            <a:schemeClr val="accent1"/>
          </a:lnRef>
          <a:fillRef idx="0">
            <a:schemeClr val="accent1"/>
          </a:fillRef>
          <a:effectRef idx="1">
            <a:schemeClr val="accent1"/>
          </a:effectRef>
          <a:fontRef idx="minor">
            <a:schemeClr val="tx1"/>
          </a:fontRef>
        </p:style>
      </p:cxnSp>
      <p:cxnSp>
        <p:nvCxnSpPr>
          <p:cNvPr id="61" name="直線コネクタ 60">
            <a:extLst>
              <a:ext uri="{FF2B5EF4-FFF2-40B4-BE49-F238E27FC236}">
                <a16:creationId xmlns:a16="http://schemas.microsoft.com/office/drawing/2014/main" id="{1195EBDF-EFAA-FCF7-095B-3F5795CB6AFA}"/>
              </a:ext>
            </a:extLst>
          </p:cNvPr>
          <p:cNvCxnSpPr>
            <a:cxnSpLocks/>
          </p:cNvCxnSpPr>
          <p:nvPr/>
        </p:nvCxnSpPr>
        <p:spPr>
          <a:xfrm>
            <a:off x="518229" y="2756270"/>
            <a:ext cx="1668179" cy="8940"/>
          </a:xfrm>
          <a:prstGeom prst="line">
            <a:avLst/>
          </a:prstGeom>
        </p:spPr>
        <p:style>
          <a:lnRef idx="2">
            <a:schemeClr val="accent1"/>
          </a:lnRef>
          <a:fillRef idx="0">
            <a:schemeClr val="accent1"/>
          </a:fillRef>
          <a:effectRef idx="1">
            <a:schemeClr val="accent1"/>
          </a:effectRef>
          <a:fontRef idx="minor">
            <a:schemeClr val="tx1"/>
          </a:fontRef>
        </p:style>
      </p:cxnSp>
      <p:cxnSp>
        <p:nvCxnSpPr>
          <p:cNvPr id="63" name="直線コネクタ 62">
            <a:extLst>
              <a:ext uri="{FF2B5EF4-FFF2-40B4-BE49-F238E27FC236}">
                <a16:creationId xmlns:a16="http://schemas.microsoft.com/office/drawing/2014/main" id="{24F794CA-81F5-DC1B-03EA-3301BD1DEAD8}"/>
              </a:ext>
            </a:extLst>
          </p:cNvPr>
          <p:cNvCxnSpPr>
            <a:cxnSpLocks/>
          </p:cNvCxnSpPr>
          <p:nvPr/>
        </p:nvCxnSpPr>
        <p:spPr>
          <a:xfrm>
            <a:off x="2180114" y="2242082"/>
            <a:ext cx="0" cy="514188"/>
          </a:xfrm>
          <a:prstGeom prst="line">
            <a:avLst/>
          </a:prstGeom>
        </p:spPr>
        <p:style>
          <a:lnRef idx="2">
            <a:schemeClr val="accent1"/>
          </a:lnRef>
          <a:fillRef idx="0">
            <a:schemeClr val="accent1"/>
          </a:fillRef>
          <a:effectRef idx="1">
            <a:schemeClr val="accent1"/>
          </a:effectRef>
          <a:fontRef idx="minor">
            <a:schemeClr val="tx1"/>
          </a:fontRef>
        </p:style>
      </p:cxnSp>
      <p:cxnSp>
        <p:nvCxnSpPr>
          <p:cNvPr id="65" name="直線コネクタ 64">
            <a:extLst>
              <a:ext uri="{FF2B5EF4-FFF2-40B4-BE49-F238E27FC236}">
                <a16:creationId xmlns:a16="http://schemas.microsoft.com/office/drawing/2014/main" id="{9F7E07A7-FBF7-EE9A-B723-390DB80BFEAA}"/>
              </a:ext>
            </a:extLst>
          </p:cNvPr>
          <p:cNvCxnSpPr>
            <a:cxnSpLocks/>
            <a:stCxn id="9" idx="3"/>
            <a:endCxn id="2" idx="3"/>
          </p:cNvCxnSpPr>
          <p:nvPr/>
        </p:nvCxnSpPr>
        <p:spPr>
          <a:xfrm>
            <a:off x="1538546" y="1937690"/>
            <a:ext cx="561369" cy="5244"/>
          </a:xfrm>
          <a:prstGeom prst="line">
            <a:avLst/>
          </a:prstGeom>
        </p:spPr>
        <p:style>
          <a:lnRef idx="2">
            <a:schemeClr val="accent1"/>
          </a:lnRef>
          <a:fillRef idx="0">
            <a:schemeClr val="accent1"/>
          </a:fillRef>
          <a:effectRef idx="1">
            <a:schemeClr val="accent1"/>
          </a:effectRef>
          <a:fontRef idx="minor">
            <a:schemeClr val="tx1"/>
          </a:fontRef>
        </p:style>
      </p:cxnSp>
      <p:cxnSp>
        <p:nvCxnSpPr>
          <p:cNvPr id="68" name="直線コネクタ 67">
            <a:extLst>
              <a:ext uri="{FF2B5EF4-FFF2-40B4-BE49-F238E27FC236}">
                <a16:creationId xmlns:a16="http://schemas.microsoft.com/office/drawing/2014/main" id="{42F212B9-FF45-165C-AE2A-38BB588FBF5A}"/>
              </a:ext>
            </a:extLst>
          </p:cNvPr>
          <p:cNvCxnSpPr>
            <a:cxnSpLocks/>
          </p:cNvCxnSpPr>
          <p:nvPr/>
        </p:nvCxnSpPr>
        <p:spPr>
          <a:xfrm>
            <a:off x="1819230" y="1929063"/>
            <a:ext cx="0" cy="123391"/>
          </a:xfrm>
          <a:prstGeom prst="line">
            <a:avLst/>
          </a:prstGeom>
        </p:spPr>
        <p:style>
          <a:lnRef idx="2">
            <a:schemeClr val="accent1"/>
          </a:lnRef>
          <a:fillRef idx="0">
            <a:schemeClr val="accent1"/>
          </a:fillRef>
          <a:effectRef idx="1">
            <a:schemeClr val="accent1"/>
          </a:effectRef>
          <a:fontRef idx="minor">
            <a:schemeClr val="tx1"/>
          </a:fontRef>
        </p:style>
      </p:cxnSp>
      <p:cxnSp>
        <p:nvCxnSpPr>
          <p:cNvPr id="70" name="直線コネクタ 69">
            <a:extLst>
              <a:ext uri="{FF2B5EF4-FFF2-40B4-BE49-F238E27FC236}">
                <a16:creationId xmlns:a16="http://schemas.microsoft.com/office/drawing/2014/main" id="{9AD931D1-5AFE-F911-E214-37FB7918C185}"/>
              </a:ext>
            </a:extLst>
          </p:cNvPr>
          <p:cNvCxnSpPr>
            <a:cxnSpLocks/>
          </p:cNvCxnSpPr>
          <p:nvPr/>
        </p:nvCxnSpPr>
        <p:spPr>
          <a:xfrm>
            <a:off x="1700665" y="2061868"/>
            <a:ext cx="227992"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75" name="直線コネクタ 74">
            <a:extLst>
              <a:ext uri="{FF2B5EF4-FFF2-40B4-BE49-F238E27FC236}">
                <a16:creationId xmlns:a16="http://schemas.microsoft.com/office/drawing/2014/main" id="{10778006-BEEB-E4D9-B2BC-95BDF95216F3}"/>
              </a:ext>
            </a:extLst>
          </p:cNvPr>
          <p:cNvCxnSpPr>
            <a:cxnSpLocks/>
          </p:cNvCxnSpPr>
          <p:nvPr/>
        </p:nvCxnSpPr>
        <p:spPr>
          <a:xfrm>
            <a:off x="1814661" y="2148956"/>
            <a:ext cx="0" cy="93126"/>
          </a:xfrm>
          <a:prstGeom prst="line">
            <a:avLst/>
          </a:prstGeom>
        </p:spPr>
        <p:style>
          <a:lnRef idx="2">
            <a:schemeClr val="accent1"/>
          </a:lnRef>
          <a:fillRef idx="0">
            <a:schemeClr val="accent1"/>
          </a:fillRef>
          <a:effectRef idx="1">
            <a:schemeClr val="accent1"/>
          </a:effectRef>
          <a:fontRef idx="minor">
            <a:schemeClr val="tx1"/>
          </a:fontRef>
        </p:style>
      </p:cxnSp>
      <p:sp>
        <p:nvSpPr>
          <p:cNvPr id="76" name="三角形 75">
            <a:extLst>
              <a:ext uri="{FF2B5EF4-FFF2-40B4-BE49-F238E27FC236}">
                <a16:creationId xmlns:a16="http://schemas.microsoft.com/office/drawing/2014/main" id="{38399A5D-2646-5916-CF97-AF0FC9340CE9}"/>
              </a:ext>
            </a:extLst>
          </p:cNvPr>
          <p:cNvSpPr/>
          <p:nvPr/>
        </p:nvSpPr>
        <p:spPr>
          <a:xfrm>
            <a:off x="1743801" y="2061081"/>
            <a:ext cx="142246" cy="87875"/>
          </a:xfrm>
          <a:prstGeom prst="triangle">
            <a:avLst/>
          </a:prstGeom>
          <a:solidFill>
            <a:srgbClr val="0070C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78" name="正方形/長方形 77">
            <a:extLst>
              <a:ext uri="{FF2B5EF4-FFF2-40B4-BE49-F238E27FC236}">
                <a16:creationId xmlns:a16="http://schemas.microsoft.com/office/drawing/2014/main" id="{9A9E504D-697A-40F1-6DC4-4528796FA189}"/>
              </a:ext>
            </a:extLst>
          </p:cNvPr>
          <p:cNvSpPr/>
          <p:nvPr/>
        </p:nvSpPr>
        <p:spPr>
          <a:xfrm>
            <a:off x="1715936" y="2232545"/>
            <a:ext cx="198900" cy="375175"/>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cxnSp>
        <p:nvCxnSpPr>
          <p:cNvPr id="79" name="直線コネクタ 78">
            <a:extLst>
              <a:ext uri="{FF2B5EF4-FFF2-40B4-BE49-F238E27FC236}">
                <a16:creationId xmlns:a16="http://schemas.microsoft.com/office/drawing/2014/main" id="{4B8DFB68-3979-E043-FDBA-4591F6A886AC}"/>
              </a:ext>
            </a:extLst>
          </p:cNvPr>
          <p:cNvCxnSpPr>
            <a:cxnSpLocks/>
          </p:cNvCxnSpPr>
          <p:nvPr/>
        </p:nvCxnSpPr>
        <p:spPr>
          <a:xfrm>
            <a:off x="1814661" y="2612520"/>
            <a:ext cx="0" cy="152690"/>
          </a:xfrm>
          <a:prstGeom prst="line">
            <a:avLst/>
          </a:prstGeom>
        </p:spPr>
        <p:style>
          <a:lnRef idx="2">
            <a:schemeClr val="accent1"/>
          </a:lnRef>
          <a:fillRef idx="0">
            <a:schemeClr val="accent1"/>
          </a:fillRef>
          <a:effectRef idx="1">
            <a:schemeClr val="accent1"/>
          </a:effectRef>
          <a:fontRef idx="minor">
            <a:schemeClr val="tx1"/>
          </a:fontRef>
        </p:style>
      </p:cxnSp>
      <p:sp>
        <p:nvSpPr>
          <p:cNvPr id="80" name="テキスト ボックス 79">
            <a:extLst>
              <a:ext uri="{FF2B5EF4-FFF2-40B4-BE49-F238E27FC236}">
                <a16:creationId xmlns:a16="http://schemas.microsoft.com/office/drawing/2014/main" id="{8C48FD16-4856-1EFC-EBD9-765EAD9910C3}"/>
              </a:ext>
            </a:extLst>
          </p:cNvPr>
          <p:cNvSpPr txBox="1"/>
          <p:nvPr/>
        </p:nvSpPr>
        <p:spPr>
          <a:xfrm>
            <a:off x="132789" y="1592396"/>
            <a:ext cx="920445" cy="369332"/>
          </a:xfrm>
          <a:prstGeom prst="rect">
            <a:avLst/>
          </a:prstGeom>
          <a:noFill/>
        </p:spPr>
        <p:txBody>
          <a:bodyPr wrap="none" rtlCol="0">
            <a:spAutoFit/>
          </a:bodyPr>
          <a:lstStyle/>
          <a:p>
            <a:r>
              <a:rPr kumimoji="1" lang="en-US" altLang="ja-JP" dirty="0"/>
              <a:t>DC80kV</a:t>
            </a:r>
            <a:endParaRPr kumimoji="1" lang="ja-JP" altLang="en-US"/>
          </a:p>
        </p:txBody>
      </p:sp>
      <p:sp>
        <p:nvSpPr>
          <p:cNvPr id="81" name="テキスト ボックス 80">
            <a:extLst>
              <a:ext uri="{FF2B5EF4-FFF2-40B4-BE49-F238E27FC236}">
                <a16:creationId xmlns:a16="http://schemas.microsoft.com/office/drawing/2014/main" id="{0E91DD00-9B98-2009-A070-6E08AFF873B6}"/>
              </a:ext>
            </a:extLst>
          </p:cNvPr>
          <p:cNvSpPr txBox="1"/>
          <p:nvPr/>
        </p:nvSpPr>
        <p:spPr>
          <a:xfrm>
            <a:off x="648827" y="2672634"/>
            <a:ext cx="769763" cy="369332"/>
          </a:xfrm>
          <a:prstGeom prst="rect">
            <a:avLst/>
          </a:prstGeom>
          <a:noFill/>
        </p:spPr>
        <p:txBody>
          <a:bodyPr wrap="none" rtlCol="0">
            <a:spAutoFit/>
          </a:bodyPr>
          <a:lstStyle/>
          <a:p>
            <a:r>
              <a:rPr kumimoji="1" lang="en-US" altLang="ja-JP" dirty="0"/>
              <a:t>30MΩ</a:t>
            </a:r>
            <a:endParaRPr kumimoji="1" lang="ja-JP" altLang="en-US"/>
          </a:p>
        </p:txBody>
      </p:sp>
      <p:sp>
        <p:nvSpPr>
          <p:cNvPr id="82" name="テキスト ボックス 81">
            <a:extLst>
              <a:ext uri="{FF2B5EF4-FFF2-40B4-BE49-F238E27FC236}">
                <a16:creationId xmlns:a16="http://schemas.microsoft.com/office/drawing/2014/main" id="{997D3932-A92B-BEFC-75EA-6A6C031BCF1F}"/>
              </a:ext>
            </a:extLst>
          </p:cNvPr>
          <p:cNvSpPr txBox="1"/>
          <p:nvPr/>
        </p:nvSpPr>
        <p:spPr>
          <a:xfrm>
            <a:off x="997622" y="1510770"/>
            <a:ext cx="652743" cy="369332"/>
          </a:xfrm>
          <a:prstGeom prst="rect">
            <a:avLst/>
          </a:prstGeom>
          <a:noFill/>
        </p:spPr>
        <p:txBody>
          <a:bodyPr wrap="none" rtlCol="0">
            <a:spAutoFit/>
          </a:bodyPr>
          <a:lstStyle/>
          <a:p>
            <a:r>
              <a:rPr kumimoji="1" lang="en-US" altLang="ja-JP" dirty="0"/>
              <a:t>2MΩ</a:t>
            </a:r>
            <a:endParaRPr kumimoji="1" lang="ja-JP" altLang="en-US"/>
          </a:p>
        </p:txBody>
      </p:sp>
      <p:sp>
        <p:nvSpPr>
          <p:cNvPr id="83" name="テキスト ボックス 82">
            <a:extLst>
              <a:ext uri="{FF2B5EF4-FFF2-40B4-BE49-F238E27FC236}">
                <a16:creationId xmlns:a16="http://schemas.microsoft.com/office/drawing/2014/main" id="{C65E7521-275F-BF0C-8028-CFCEE46DA035}"/>
              </a:ext>
            </a:extLst>
          </p:cNvPr>
          <p:cNvSpPr txBox="1"/>
          <p:nvPr/>
        </p:nvSpPr>
        <p:spPr>
          <a:xfrm>
            <a:off x="1592453" y="2788692"/>
            <a:ext cx="1483098" cy="369332"/>
          </a:xfrm>
          <a:prstGeom prst="rect">
            <a:avLst/>
          </a:prstGeom>
          <a:noFill/>
        </p:spPr>
        <p:txBody>
          <a:bodyPr wrap="none" rtlCol="0">
            <a:spAutoFit/>
          </a:bodyPr>
          <a:lstStyle/>
          <a:p>
            <a:r>
              <a:rPr lang="en-US" altLang="ja-JP" dirty="0"/>
              <a:t>25 (or 12.5) </a:t>
            </a:r>
            <a:r>
              <a:rPr lang="en-US" altLang="ja-JP" dirty="0" err="1"/>
              <a:t>Ω</a:t>
            </a:r>
            <a:endParaRPr kumimoji="1" lang="ja-JP" altLang="en-US"/>
          </a:p>
        </p:txBody>
      </p:sp>
      <p:cxnSp>
        <p:nvCxnSpPr>
          <p:cNvPr id="84" name="直線コネクタ 83">
            <a:extLst>
              <a:ext uri="{FF2B5EF4-FFF2-40B4-BE49-F238E27FC236}">
                <a16:creationId xmlns:a16="http://schemas.microsoft.com/office/drawing/2014/main" id="{0ECBF1AE-7CA7-A439-56CA-6A083F474AC5}"/>
              </a:ext>
            </a:extLst>
          </p:cNvPr>
          <p:cNvCxnSpPr>
            <a:cxnSpLocks/>
          </p:cNvCxnSpPr>
          <p:nvPr/>
        </p:nvCxnSpPr>
        <p:spPr>
          <a:xfrm flipV="1">
            <a:off x="3966993" y="1946265"/>
            <a:ext cx="801556" cy="2"/>
          </a:xfrm>
          <a:prstGeom prst="line">
            <a:avLst/>
          </a:prstGeom>
        </p:spPr>
        <p:style>
          <a:lnRef idx="2">
            <a:schemeClr val="accent1"/>
          </a:lnRef>
          <a:fillRef idx="0">
            <a:schemeClr val="accent1"/>
          </a:fillRef>
          <a:effectRef idx="1">
            <a:schemeClr val="accent1"/>
          </a:effectRef>
          <a:fontRef idx="minor">
            <a:schemeClr val="tx1"/>
          </a:fontRef>
        </p:style>
      </p:cxnSp>
      <p:sp>
        <p:nvSpPr>
          <p:cNvPr id="91" name="円/楕円 90">
            <a:extLst>
              <a:ext uri="{FF2B5EF4-FFF2-40B4-BE49-F238E27FC236}">
                <a16:creationId xmlns:a16="http://schemas.microsoft.com/office/drawing/2014/main" id="{36BC5114-1AFC-C47D-0EA1-789271F580AB}"/>
              </a:ext>
            </a:extLst>
          </p:cNvPr>
          <p:cNvSpPr/>
          <p:nvPr/>
        </p:nvSpPr>
        <p:spPr>
          <a:xfrm>
            <a:off x="4242685" y="1791379"/>
            <a:ext cx="290286" cy="304392"/>
          </a:xfrm>
          <a:prstGeom prst="ellipse">
            <a:avLst/>
          </a:prstGeom>
          <a:solidFill>
            <a:schemeClr val="bg1"/>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cxnSp>
        <p:nvCxnSpPr>
          <p:cNvPr id="92" name="直線コネクタ 91">
            <a:extLst>
              <a:ext uri="{FF2B5EF4-FFF2-40B4-BE49-F238E27FC236}">
                <a16:creationId xmlns:a16="http://schemas.microsoft.com/office/drawing/2014/main" id="{2F242C36-F03A-BB6D-AC31-8F3E40922233}"/>
              </a:ext>
            </a:extLst>
          </p:cNvPr>
          <p:cNvCxnSpPr>
            <a:cxnSpLocks/>
            <a:stCxn id="91" idx="1"/>
            <a:endCxn id="91" idx="5"/>
          </p:cNvCxnSpPr>
          <p:nvPr/>
        </p:nvCxnSpPr>
        <p:spPr>
          <a:xfrm>
            <a:off x="4285196" y="1835956"/>
            <a:ext cx="205264" cy="215238"/>
          </a:xfrm>
          <a:prstGeom prst="line">
            <a:avLst/>
          </a:prstGeom>
        </p:spPr>
        <p:style>
          <a:lnRef idx="2">
            <a:schemeClr val="accent1"/>
          </a:lnRef>
          <a:fillRef idx="0">
            <a:schemeClr val="accent1"/>
          </a:fillRef>
          <a:effectRef idx="1">
            <a:schemeClr val="accent1"/>
          </a:effectRef>
          <a:fontRef idx="minor">
            <a:schemeClr val="tx1"/>
          </a:fontRef>
        </p:style>
      </p:cxnSp>
      <p:cxnSp>
        <p:nvCxnSpPr>
          <p:cNvPr id="95" name="直線コネクタ 94">
            <a:extLst>
              <a:ext uri="{FF2B5EF4-FFF2-40B4-BE49-F238E27FC236}">
                <a16:creationId xmlns:a16="http://schemas.microsoft.com/office/drawing/2014/main" id="{E8DE1EC0-87B2-F6EB-1934-D96581EC39E8}"/>
              </a:ext>
            </a:extLst>
          </p:cNvPr>
          <p:cNvCxnSpPr>
            <a:cxnSpLocks/>
            <a:stCxn id="91" idx="3"/>
            <a:endCxn id="91" idx="7"/>
          </p:cNvCxnSpPr>
          <p:nvPr/>
        </p:nvCxnSpPr>
        <p:spPr>
          <a:xfrm flipV="1">
            <a:off x="4285196" y="1835956"/>
            <a:ext cx="205264" cy="215238"/>
          </a:xfrm>
          <a:prstGeom prst="line">
            <a:avLst/>
          </a:prstGeom>
        </p:spPr>
        <p:style>
          <a:lnRef idx="2">
            <a:schemeClr val="accent1"/>
          </a:lnRef>
          <a:fillRef idx="0">
            <a:schemeClr val="accent1"/>
          </a:fillRef>
          <a:effectRef idx="1">
            <a:schemeClr val="accent1"/>
          </a:effectRef>
          <a:fontRef idx="minor">
            <a:schemeClr val="tx1"/>
          </a:fontRef>
        </p:style>
      </p:cxnSp>
      <p:cxnSp>
        <p:nvCxnSpPr>
          <p:cNvPr id="98" name="直線コネクタ 97">
            <a:extLst>
              <a:ext uri="{FF2B5EF4-FFF2-40B4-BE49-F238E27FC236}">
                <a16:creationId xmlns:a16="http://schemas.microsoft.com/office/drawing/2014/main" id="{E76E8510-000F-25E5-AF1D-9FD7AC6A3890}"/>
              </a:ext>
            </a:extLst>
          </p:cNvPr>
          <p:cNvCxnSpPr>
            <a:cxnSpLocks/>
          </p:cNvCxnSpPr>
          <p:nvPr/>
        </p:nvCxnSpPr>
        <p:spPr>
          <a:xfrm flipV="1">
            <a:off x="3941019" y="2242082"/>
            <a:ext cx="881128" cy="2057"/>
          </a:xfrm>
          <a:prstGeom prst="line">
            <a:avLst/>
          </a:prstGeom>
        </p:spPr>
        <p:style>
          <a:lnRef idx="2">
            <a:schemeClr val="accent1"/>
          </a:lnRef>
          <a:fillRef idx="0">
            <a:schemeClr val="accent1"/>
          </a:fillRef>
          <a:effectRef idx="1">
            <a:schemeClr val="accent1"/>
          </a:effectRef>
          <a:fontRef idx="minor">
            <a:schemeClr val="tx1"/>
          </a:fontRef>
        </p:style>
      </p:cxnSp>
      <p:sp>
        <p:nvSpPr>
          <p:cNvPr id="100" name="テキスト ボックス 99">
            <a:extLst>
              <a:ext uri="{FF2B5EF4-FFF2-40B4-BE49-F238E27FC236}">
                <a16:creationId xmlns:a16="http://schemas.microsoft.com/office/drawing/2014/main" id="{A65AD319-36F9-9F4E-54F2-392EC6A173D7}"/>
              </a:ext>
            </a:extLst>
          </p:cNvPr>
          <p:cNvSpPr txBox="1"/>
          <p:nvPr/>
        </p:nvSpPr>
        <p:spPr>
          <a:xfrm>
            <a:off x="3906651" y="2206080"/>
            <a:ext cx="896399" cy="369332"/>
          </a:xfrm>
          <a:prstGeom prst="rect">
            <a:avLst/>
          </a:prstGeom>
          <a:noFill/>
        </p:spPr>
        <p:txBody>
          <a:bodyPr wrap="none" rtlCol="0">
            <a:spAutoFit/>
          </a:bodyPr>
          <a:lstStyle/>
          <a:p>
            <a:r>
              <a:rPr kumimoji="1" lang="en-US" altLang="ja-JP" dirty="0"/>
              <a:t>CX1171</a:t>
            </a:r>
            <a:endParaRPr kumimoji="1" lang="ja-JP" altLang="en-US"/>
          </a:p>
        </p:txBody>
      </p:sp>
      <p:sp>
        <p:nvSpPr>
          <p:cNvPr id="101" name="角丸四角形 100">
            <a:extLst>
              <a:ext uri="{FF2B5EF4-FFF2-40B4-BE49-F238E27FC236}">
                <a16:creationId xmlns:a16="http://schemas.microsoft.com/office/drawing/2014/main" id="{FAC9C5C9-0638-92F6-E218-9A5143A9E0E9}"/>
              </a:ext>
            </a:extLst>
          </p:cNvPr>
          <p:cNvSpPr/>
          <p:nvPr/>
        </p:nvSpPr>
        <p:spPr>
          <a:xfrm>
            <a:off x="191911" y="894746"/>
            <a:ext cx="7248849" cy="2323189"/>
          </a:xfrm>
          <a:prstGeom prst="roundRect">
            <a:avLst/>
          </a:prstGeom>
          <a:noFill/>
          <a:ln w="38100">
            <a:solidFill>
              <a:srgbClr val="00B050"/>
            </a:solidFill>
            <a:prstDash val="sysDot"/>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102" name="テキスト ボックス 101">
            <a:extLst>
              <a:ext uri="{FF2B5EF4-FFF2-40B4-BE49-F238E27FC236}">
                <a16:creationId xmlns:a16="http://schemas.microsoft.com/office/drawing/2014/main" id="{44A9B2CC-3378-427E-AED7-E9ADC7151890}"/>
              </a:ext>
            </a:extLst>
          </p:cNvPr>
          <p:cNvSpPr txBox="1"/>
          <p:nvPr/>
        </p:nvSpPr>
        <p:spPr>
          <a:xfrm>
            <a:off x="3437481" y="580174"/>
            <a:ext cx="757708" cy="369332"/>
          </a:xfrm>
          <a:prstGeom prst="rect">
            <a:avLst/>
          </a:prstGeom>
          <a:noFill/>
        </p:spPr>
        <p:txBody>
          <a:bodyPr wrap="none" rtlCol="0">
            <a:spAutoFit/>
          </a:bodyPr>
          <a:lstStyle/>
          <a:p>
            <a:r>
              <a:rPr kumimoji="1" lang="en-US" altLang="ja-JP" dirty="0">
                <a:solidFill>
                  <a:srgbClr val="00B050"/>
                </a:solidFill>
              </a:rPr>
              <a:t>Ready</a:t>
            </a:r>
            <a:endParaRPr kumimoji="1" lang="ja-JP" altLang="en-US">
              <a:solidFill>
                <a:srgbClr val="00B050"/>
              </a:solidFill>
            </a:endParaRPr>
          </a:p>
        </p:txBody>
      </p:sp>
      <p:sp>
        <p:nvSpPr>
          <p:cNvPr id="105" name="テキスト ボックス 104">
            <a:extLst>
              <a:ext uri="{FF2B5EF4-FFF2-40B4-BE49-F238E27FC236}">
                <a16:creationId xmlns:a16="http://schemas.microsoft.com/office/drawing/2014/main" id="{0E5393E7-8740-9447-C97D-20D33C936A78}"/>
              </a:ext>
            </a:extLst>
          </p:cNvPr>
          <p:cNvSpPr txBox="1"/>
          <p:nvPr/>
        </p:nvSpPr>
        <p:spPr>
          <a:xfrm>
            <a:off x="208083" y="5826550"/>
            <a:ext cx="3650743" cy="369332"/>
          </a:xfrm>
          <a:prstGeom prst="rect">
            <a:avLst/>
          </a:prstGeom>
          <a:noFill/>
        </p:spPr>
        <p:txBody>
          <a:bodyPr wrap="none" rtlCol="0">
            <a:spAutoFit/>
          </a:bodyPr>
          <a:lstStyle/>
          <a:p>
            <a:r>
              <a:rPr kumimoji="1" lang="en-US" altLang="ja-JP" dirty="0"/>
              <a:t>PFL voltage by DC charging : 0.1s/div.</a:t>
            </a:r>
            <a:endParaRPr kumimoji="1" lang="ja-JP" altLang="en-US"/>
          </a:p>
        </p:txBody>
      </p:sp>
      <p:sp>
        <p:nvSpPr>
          <p:cNvPr id="106" name="テキスト ボックス 105">
            <a:extLst>
              <a:ext uri="{FF2B5EF4-FFF2-40B4-BE49-F238E27FC236}">
                <a16:creationId xmlns:a16="http://schemas.microsoft.com/office/drawing/2014/main" id="{02CF7F90-9DF1-3DB0-F524-E7539B5D5633}"/>
              </a:ext>
            </a:extLst>
          </p:cNvPr>
          <p:cNvSpPr txBox="1"/>
          <p:nvPr/>
        </p:nvSpPr>
        <p:spPr>
          <a:xfrm>
            <a:off x="191911" y="3408134"/>
            <a:ext cx="3706336" cy="369332"/>
          </a:xfrm>
          <a:prstGeom prst="rect">
            <a:avLst/>
          </a:prstGeom>
          <a:noFill/>
        </p:spPr>
        <p:txBody>
          <a:bodyPr wrap="none" rtlCol="0">
            <a:spAutoFit/>
          </a:bodyPr>
          <a:lstStyle/>
          <a:p>
            <a:r>
              <a:rPr kumimoji="1" lang="en-US" altLang="ja-JP" dirty="0"/>
              <a:t>ATF machine cycle is 3.125Hz (0.32s).</a:t>
            </a:r>
            <a:endParaRPr kumimoji="1" lang="ja-JP" altLang="en-US"/>
          </a:p>
        </p:txBody>
      </p:sp>
      <p:cxnSp>
        <p:nvCxnSpPr>
          <p:cNvPr id="108" name="直線矢印コネクタ 107">
            <a:extLst>
              <a:ext uri="{FF2B5EF4-FFF2-40B4-BE49-F238E27FC236}">
                <a16:creationId xmlns:a16="http://schemas.microsoft.com/office/drawing/2014/main" id="{5143CD26-5061-5CD0-1BF7-24ECC7D5A7D5}"/>
              </a:ext>
            </a:extLst>
          </p:cNvPr>
          <p:cNvCxnSpPr>
            <a:cxnSpLocks/>
          </p:cNvCxnSpPr>
          <p:nvPr/>
        </p:nvCxnSpPr>
        <p:spPr>
          <a:xfrm>
            <a:off x="1418590" y="3866460"/>
            <a:ext cx="626489" cy="0"/>
          </a:xfrm>
          <a:prstGeom prst="straightConnector1">
            <a:avLst/>
          </a:prstGeom>
          <a:ln>
            <a:headEnd type="triangle"/>
            <a:tailEnd type="triangle"/>
          </a:ln>
        </p:spPr>
        <p:style>
          <a:lnRef idx="2">
            <a:schemeClr val="accent1"/>
          </a:lnRef>
          <a:fillRef idx="0">
            <a:schemeClr val="accent1"/>
          </a:fillRef>
          <a:effectRef idx="1">
            <a:schemeClr val="accent1"/>
          </a:effectRef>
          <a:fontRef idx="minor">
            <a:schemeClr val="tx1"/>
          </a:fontRef>
        </p:style>
      </p:cxnSp>
      <p:pic>
        <p:nvPicPr>
          <p:cNvPr id="7" name="図 6">
            <a:extLst>
              <a:ext uri="{FF2B5EF4-FFF2-40B4-BE49-F238E27FC236}">
                <a16:creationId xmlns:a16="http://schemas.microsoft.com/office/drawing/2014/main" id="{7E2EE347-9053-1C05-EB54-7D223C18EE58}"/>
              </a:ext>
            </a:extLst>
          </p:cNvPr>
          <p:cNvPicPr>
            <a:picLocks noChangeAspect="1"/>
          </p:cNvPicPr>
          <p:nvPr/>
        </p:nvPicPr>
        <p:blipFill>
          <a:blip r:embed="rId2"/>
          <a:stretch>
            <a:fillRect/>
          </a:stretch>
        </p:blipFill>
        <p:spPr>
          <a:xfrm>
            <a:off x="508841" y="3957358"/>
            <a:ext cx="2351389" cy="1869192"/>
          </a:xfrm>
          <a:prstGeom prst="rect">
            <a:avLst/>
          </a:prstGeom>
        </p:spPr>
      </p:pic>
      <p:sp>
        <p:nvSpPr>
          <p:cNvPr id="10" name="テキスト ボックス 9">
            <a:extLst>
              <a:ext uri="{FF2B5EF4-FFF2-40B4-BE49-F238E27FC236}">
                <a16:creationId xmlns:a16="http://schemas.microsoft.com/office/drawing/2014/main" id="{DCDC5D05-65A4-7DCC-AE3A-51DA0C5C9892}"/>
              </a:ext>
            </a:extLst>
          </p:cNvPr>
          <p:cNvSpPr txBox="1"/>
          <p:nvPr/>
        </p:nvSpPr>
        <p:spPr>
          <a:xfrm>
            <a:off x="1218493" y="316482"/>
            <a:ext cx="6797182" cy="307777"/>
          </a:xfrm>
          <a:prstGeom prst="rect">
            <a:avLst/>
          </a:prstGeom>
          <a:noFill/>
        </p:spPr>
        <p:txBody>
          <a:bodyPr wrap="none" rtlCol="0">
            <a:spAutoFit/>
          </a:bodyPr>
          <a:lstStyle/>
          <a:p>
            <a:r>
              <a:rPr kumimoji="1" lang="en-US" altLang="ja-JP" sz="1400" dirty="0">
                <a:solidFill>
                  <a:srgbClr val="FF0000"/>
                </a:solidFill>
              </a:rPr>
              <a:t>Limited </a:t>
            </a:r>
            <a:r>
              <a:rPr kumimoji="1" lang="en-US" altLang="ja-JP" sz="1400" dirty="0" err="1">
                <a:solidFill>
                  <a:srgbClr val="FF0000"/>
                </a:solidFill>
              </a:rPr>
              <a:t>upto</a:t>
            </a:r>
            <a:r>
              <a:rPr kumimoji="1" lang="en-US" altLang="ja-JP" sz="1400" dirty="0">
                <a:solidFill>
                  <a:srgbClr val="FF0000"/>
                </a:solidFill>
              </a:rPr>
              <a:t> 30kV because of old devices, although upto70kV was used for KEK 12GeV-PS. </a:t>
            </a:r>
            <a:endParaRPr kumimoji="1" lang="ja-JP" altLang="en-US" sz="1400">
              <a:solidFill>
                <a:srgbClr val="FF0000"/>
              </a:solidFill>
            </a:endParaRPr>
          </a:p>
        </p:txBody>
      </p:sp>
      <p:sp>
        <p:nvSpPr>
          <p:cNvPr id="11" name="テキスト ボックス 10">
            <a:extLst>
              <a:ext uri="{FF2B5EF4-FFF2-40B4-BE49-F238E27FC236}">
                <a16:creationId xmlns:a16="http://schemas.microsoft.com/office/drawing/2014/main" id="{EB967A71-AD94-94B1-E65F-61F3A5829961}"/>
              </a:ext>
            </a:extLst>
          </p:cNvPr>
          <p:cNvSpPr txBox="1"/>
          <p:nvPr/>
        </p:nvSpPr>
        <p:spPr>
          <a:xfrm>
            <a:off x="6288866" y="1218276"/>
            <a:ext cx="1063112" cy="369332"/>
          </a:xfrm>
          <a:prstGeom prst="rect">
            <a:avLst/>
          </a:prstGeom>
          <a:noFill/>
        </p:spPr>
        <p:txBody>
          <a:bodyPr wrap="none" rtlCol="0">
            <a:spAutoFit/>
          </a:bodyPr>
          <a:lstStyle/>
          <a:p>
            <a:r>
              <a:rPr kumimoji="1" lang="en-US" altLang="ja-JP" dirty="0"/>
              <a:t>If &lt; 0.6kA</a:t>
            </a:r>
            <a:endParaRPr kumimoji="1" lang="ja-JP" altLang="en-US"/>
          </a:p>
        </p:txBody>
      </p:sp>
    </p:spTree>
    <p:extLst>
      <p:ext uri="{BB962C8B-B14F-4D97-AF65-F5344CB8AC3E}">
        <p14:creationId xmlns:p14="http://schemas.microsoft.com/office/powerpoint/2010/main" val="4180265766"/>
      </p:ext>
    </p:extLst>
  </p:cSld>
  <p:clrMapOvr>
    <a:masterClrMapping/>
  </p:clrMapOvr>
</p:sld>
</file>

<file path=ppt/theme/theme1.xml><?xml version="1.0" encoding="utf-8"?>
<a:theme xmlns:a="http://schemas.openxmlformats.org/drawingml/2006/main" name="ホワイ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ホワイ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ホワイ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2865</TotalTime>
  <Words>3465</Words>
  <Application>Microsoft Macintosh PowerPoint</Application>
  <PresentationFormat>画面に合わせる (4:3)</PresentationFormat>
  <Paragraphs>494</Paragraphs>
  <Slides>27</Slides>
  <Notes>12</Notes>
  <HiddenSlides>0</HiddenSlides>
  <MMClips>0</MMClips>
  <ScaleCrop>false</ScaleCrop>
  <HeadingPairs>
    <vt:vector size="8" baseType="variant">
      <vt:variant>
        <vt:lpstr>使用されているフォント</vt:lpstr>
      </vt:variant>
      <vt:variant>
        <vt:i4>5</vt:i4>
      </vt:variant>
      <vt:variant>
        <vt:lpstr>テーマ</vt:lpstr>
      </vt:variant>
      <vt:variant>
        <vt:i4>1</vt:i4>
      </vt:variant>
      <vt:variant>
        <vt:lpstr>埋め込まれた OLE サーバー</vt:lpstr>
      </vt:variant>
      <vt:variant>
        <vt:i4>1</vt:i4>
      </vt:variant>
      <vt:variant>
        <vt:lpstr>スライド タイトル</vt:lpstr>
      </vt:variant>
      <vt:variant>
        <vt:i4>27</vt:i4>
      </vt:variant>
    </vt:vector>
  </HeadingPairs>
  <TitlesOfParts>
    <vt:vector size="34" baseType="lpstr">
      <vt:lpstr>Arial</vt:lpstr>
      <vt:lpstr>Arial</vt:lpstr>
      <vt:lpstr>Calibri</vt:lpstr>
      <vt:lpstr>Times New Roman</vt:lpstr>
      <vt:lpstr>Wingdings</vt:lpstr>
      <vt:lpstr>ホワイト</vt:lpstr>
      <vt:lpstr>文書</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中村 英滋</dc:creator>
  <cp:lastModifiedBy>Eiji Nakamura</cp:lastModifiedBy>
  <cp:revision>345</cp:revision>
  <cp:lastPrinted>2021-07-01T06:56:16Z</cp:lastPrinted>
  <dcterms:created xsi:type="dcterms:W3CDTF">2020-12-06T22:45:25Z</dcterms:created>
  <dcterms:modified xsi:type="dcterms:W3CDTF">2025-11-27T01:41:12Z</dcterms:modified>
</cp:coreProperties>
</file>