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Props/core0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openxmlformats.org/officedocument/2006/relationships/metadata/core-properties" Target="docProps/core0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28"/>
  </p:notesMasterIdLst>
  <p:sldIdLst>
    <p:sldId id="256" r:id="rId5"/>
    <p:sldId id="257" r:id="rId6"/>
    <p:sldId id="291" r:id="rId7"/>
    <p:sldId id="302" r:id="rId8"/>
    <p:sldId id="303" r:id="rId9"/>
    <p:sldId id="258" r:id="rId10"/>
    <p:sldId id="305" r:id="rId11"/>
    <p:sldId id="259" r:id="rId12"/>
    <p:sldId id="311" r:id="rId13"/>
    <p:sldId id="306" r:id="rId14"/>
    <p:sldId id="283" r:id="rId15"/>
    <p:sldId id="307" r:id="rId16"/>
    <p:sldId id="285" r:id="rId17"/>
    <p:sldId id="323" r:id="rId18"/>
    <p:sldId id="309" r:id="rId19"/>
    <p:sldId id="310" r:id="rId20"/>
    <p:sldId id="325" r:id="rId21"/>
    <p:sldId id="326" r:id="rId22"/>
    <p:sldId id="329" r:id="rId23"/>
    <p:sldId id="327" r:id="rId24"/>
    <p:sldId id="328" r:id="rId25"/>
    <p:sldId id="297" r:id="rId26"/>
    <p:sldId id="281" r:id="rId27"/>
  </p:sldIdLst>
  <p:sldSz cx="10080625" cy="5670550"/>
  <p:notesSz cx="7559675" cy="106918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67358"/>
    <a:srgbClr val="8470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AF606853-7671-496A-8E4F-DF71F8EC918B}" styleName="Style foncé 1 - Accentuation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Style foncé 1 - Accentuation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Style foncé 1 - Accentuation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Style foncé 1 - Accentuation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Style foncé 1 - Accentuation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Style foncé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27F97BB-C833-4FB7-BDE5-3F7075034690}" styleName="Style à thème 2 - Accentuation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626" autoAdjust="0"/>
    <p:restoredTop sz="94660"/>
  </p:normalViewPr>
  <p:slideViewPr>
    <p:cSldViewPr snapToGrid="0">
      <p:cViewPr varScale="1">
        <p:scale>
          <a:sx n="135" d="100"/>
          <a:sy n="135" d="100"/>
        </p:scale>
        <p:origin x="144" y="15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2433E0-2104-49F1-884C-8FF95B7C70AC}" type="datetimeFigureOut">
              <a:rPr lang="fr-FR" smtClean="0"/>
              <a:t>27/11/2025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573088" y="1336675"/>
            <a:ext cx="6413500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2E0D8A-EB74-437C-815B-3521F8B1C7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90147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9E4B329-4FCD-33CC-917A-665D76499F7A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D3D115C2-0CAD-45F9-9002-C4FBC0D96C1C}" type="slidenum">
              <a:t>6</a:t>
            </a:fld>
            <a:endParaRPr lang="en-GB"/>
          </a:p>
        </p:txBody>
      </p:sp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7BBA1FE7-C6CC-72E7-B0FB-5A0C2EA47271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30FDEA71-E84D-FBEA-984D-87E6FF1F48DE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E82183-BDCF-7AB8-AE5F-3EC375149D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71EEF42-E558-1459-7AD5-549DDE17819D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D3D115C2-0CAD-45F9-9002-C4FBC0D96C1C}" type="slidenum">
              <a:t>7</a:t>
            </a:fld>
            <a:endParaRPr lang="en-GB"/>
          </a:p>
        </p:txBody>
      </p:sp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1F91A05C-A0B9-5879-E82B-279631597DFB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91C7C390-C83C-20C2-F634-EB0FBA59877F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49314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2E0D8A-EB74-437C-815B-3521F8B1C720}" type="slidenum">
              <a:rPr lang="fr-FR" smtClean="0"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19557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F1C8D211-C0FB-47C1-9C65-C6C2C388F7DC}" type="slidenum">
              <a:t>‹N°›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DC050671-6A26-44D0-99DE-8F33B997FB9C}" type="slidenum">
              <a:t>‹N°›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8CBA97B7-9D8D-4D47-A6BB-C6BF7A6C3771}" type="slidenum">
              <a:t>‹N°›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CF1DCED9-AE97-47BA-9B5D-5DC01B07A4DD}" type="slidenum">
              <a:t>‹N°›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2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A4EA87BE-1857-4148-A962-79C35172F9D6}" type="slidenum">
              <a:t>‹N°›</a:t>
            </a:fld>
            <a:endParaRPr/>
          </a:p>
        </p:txBody>
      </p:sp>
      <p:sp>
        <p:nvSpPr>
          <p:cNvPr id="3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69FC0E17-B964-4048-8758-F6C133056EAB}" type="slidenum">
              <a:t>‹N°›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67158A04-6803-4594-BC29-9FBF4B8D1118}" type="slidenum">
              <a:t>‹N°›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1820901D-B6A7-43E7-AFEF-7640F36942D6}" type="slidenum">
              <a:t>‹N°›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341369A5-C7B2-447B-A4D2-9EB2576ED8F4}" type="slidenum">
              <a:t>‹N°›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F05473AF-3CB1-4DE5-8594-10EC1AB6354A}" type="slidenum">
              <a:t>‹N°›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BBA10E4E-29FF-4799-A7C4-CB5264191869}" type="slidenum">
              <a:t>‹N°›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279BB172-206F-4CA9-BDC2-5165342240F0}" type="slidenum">
              <a:t>‹N°›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GB" sz="4400" b="0" strike="noStrike" spc="-1">
                <a:solidFill>
                  <a:srgbClr val="FFFFFF"/>
                </a:solidFill>
                <a:latin typeface="Arial"/>
              </a:rPr>
              <a:t>Cliquez pour éditer le format du texte-titre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FFFFFF"/>
                </a:solidFill>
                <a:latin typeface="Arial"/>
              </a:rPr>
              <a:t>Cliquez pour éditer le format du plan de texte</a:t>
            </a:r>
          </a:p>
          <a:p>
            <a:pPr marL="864000" lvl="1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FFFFFF"/>
                </a:solidFill>
                <a:latin typeface="Arial"/>
              </a:rPr>
              <a:t>Second niveau de plan</a:t>
            </a:r>
          </a:p>
          <a:p>
            <a:pPr marL="1296000" lvl="2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FFFFFF"/>
                </a:solidFill>
                <a:latin typeface="Arial"/>
              </a:rPr>
              <a:t>Troisième niveau de plan</a:t>
            </a:r>
          </a:p>
          <a:p>
            <a:pPr marL="1728000" lvl="3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FFFFFF"/>
                </a:solidFill>
                <a:latin typeface="Arial"/>
              </a:rPr>
              <a:t>Quatrième niveau de plan</a:t>
            </a:r>
          </a:p>
          <a:p>
            <a:pPr marL="2160000" lvl="4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FFFFFF"/>
                </a:solidFill>
                <a:latin typeface="Arial"/>
              </a:rPr>
              <a:t>Cinquième niveau de plan</a:t>
            </a:r>
          </a:p>
          <a:p>
            <a:pPr marL="2592000" lvl="5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FFFFFF"/>
                </a:solidFill>
                <a:latin typeface="Arial"/>
              </a:rPr>
              <a:t>Sixième niveau de plan</a:t>
            </a:r>
          </a:p>
          <a:p>
            <a:pPr marL="3024000" lvl="6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FFFFFF"/>
                </a:solidFill>
                <a:latin typeface="Arial"/>
              </a:rPr>
              <a:t>Septième niveau de plan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dt" idx="1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>
              <a:buNone/>
              <a:defRPr lang="en-GB" sz="1400" b="0" strike="noStrike" spc="-1">
                <a:solidFill>
                  <a:srgbClr val="FFFFFF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en-GB" sz="1400" b="0" strike="noStrike" spc="-1">
                <a:solidFill>
                  <a:srgbClr val="FFFFFF"/>
                </a:solidFill>
                <a:latin typeface="Times New Roman"/>
              </a:rPr>
              <a:t>&lt;date/heure&gt;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ftr" idx="2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ctr">
              <a:buNone/>
              <a:defRPr lang="en-GB" sz="1400" b="0" strike="noStrike" spc="-1">
                <a:solidFill>
                  <a:srgbClr val="FFFFFF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en-GB" sz="1400" b="0" strike="noStrike" spc="-1">
                <a:solidFill>
                  <a:srgbClr val="FFFFFF"/>
                </a:solidFill>
                <a:latin typeface="Times New Roman"/>
              </a:rPr>
              <a:t>&lt;pied de page&gt;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sldNum" idx="3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r">
              <a:buNone/>
              <a:defRPr lang="en-GB" sz="1400" b="0" strike="noStrike" spc="-1">
                <a:solidFill>
                  <a:srgbClr val="FFFFFF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C8615DEB-B8CF-4C02-B7AD-DAAD0EBBED16}" type="slidenum">
              <a:rPr lang="en-GB" sz="1400" b="0" strike="noStrike" spc="-1">
                <a:solidFill>
                  <a:srgbClr val="FFFFFF"/>
                </a:solidFill>
                <a:latin typeface="Times New Roman"/>
              </a:rPr>
              <a:t>‹N°›</a:t>
            </a:fld>
            <a:endParaRPr lang="en-GB" sz="1400" b="0" strike="noStrike" spc="-1">
              <a:solidFill>
                <a:srgbClr val="FFFFFF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pkorysko.web.cern.ch/Private/you-found-me.html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gitlab.cern.ch/rf-track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gitlab.cern.ch/rf-track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pkorysko.web.cern.ch/Steam_machine/Floating_Head.pn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pkorysko.web.cern.ch/Steam_machine/Floating_Head.png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linkinghub.elsevier.com/retrieve/pii/0168900291903027" TargetMode="External"/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hyperlink" Target="https://linkinghub.elsevier.com/retrieve/pii/016890029190403D" TargetMode="External"/><Relationship Id="rId10" Type="http://schemas.openxmlformats.org/officeDocument/2006/relationships/image" Target="../media/image8.png"/><Relationship Id="rId4" Type="http://schemas.openxmlformats.org/officeDocument/2006/relationships/hyperlink" Target="http://link.springer.com/10.1007/978-3-662-08581-3_13" TargetMode="External"/><Relationship Id="rId9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pkorysko.web.cern.ch/Steam_machine/Floating_Head.png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Image 40"/>
          <p:cNvPicPr/>
          <p:nvPr/>
        </p:nvPicPr>
        <p:blipFill>
          <a:blip r:embed="rId2"/>
          <a:srcRect l="1995"/>
          <a:stretch/>
        </p:blipFill>
        <p:spPr>
          <a:xfrm>
            <a:off x="-35688" y="-91163"/>
            <a:ext cx="10152000" cy="5797440"/>
          </a:xfrm>
          <a:prstGeom prst="rect">
            <a:avLst/>
          </a:prstGeom>
          <a:ln w="0">
            <a:noFill/>
          </a:ln>
        </p:spPr>
      </p:pic>
      <p:sp>
        <p:nvSpPr>
          <p:cNvPr id="42" name="ZoneTexte 41"/>
          <p:cNvSpPr txBox="1"/>
          <p:nvPr/>
        </p:nvSpPr>
        <p:spPr>
          <a:xfrm>
            <a:off x="72000" y="156600"/>
            <a:ext cx="7920000" cy="17701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marR="0"/>
            <a:r>
              <a:rPr lang="en-US" sz="4400" b="1" i="0" u="none" strike="noStrike" dirty="0">
                <a:solidFill>
                  <a:srgbClr val="FFFFFF"/>
                </a:solidFill>
                <a:latin typeface="Liberation Sans" panose="020B0604020202020204" pitchFamily="34" charset="0"/>
              </a:rPr>
              <a:t>Flight Simulator (CERN)</a:t>
            </a:r>
            <a:endParaRPr lang="en-GB" sz="3200" b="1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43" name="ZoneTexte 42"/>
          <p:cNvSpPr txBox="1"/>
          <p:nvPr/>
        </p:nvSpPr>
        <p:spPr>
          <a:xfrm>
            <a:off x="72000" y="2137320"/>
            <a:ext cx="7421000" cy="2164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marR="0"/>
            <a:r>
              <a:rPr lang="it-IT" sz="1800" b="1" i="0" u="none" strike="noStrike" dirty="0">
                <a:solidFill>
                  <a:srgbClr val="FFFFFF"/>
                </a:solidFill>
                <a:latin typeface="Liberation Sans" panose="020B0604020202020204" pitchFamily="34" charset="0"/>
              </a:rPr>
              <a:t>P. Korysko*</a:t>
            </a:r>
            <a:r>
              <a:rPr lang="it-IT" sz="1800" b="0" i="0" u="none" strike="noStrike" dirty="0">
                <a:solidFill>
                  <a:srgbClr val="FFFFFF"/>
                </a:solidFill>
                <a:latin typeface="Liberation Sans" panose="020B0604020202020204" pitchFamily="34" charset="0"/>
              </a:rPr>
              <a:t>, A. Latina, </a:t>
            </a:r>
            <a:r>
              <a:rPr lang="pl-PL" dirty="0">
                <a:solidFill>
                  <a:srgbClr val="FFFFFF"/>
                </a:solidFill>
                <a:latin typeface="Liberation Sans" panose="020B0604020202020204" pitchFamily="34" charset="0"/>
              </a:rPr>
              <a:t>Wiktoria Malek</a:t>
            </a:r>
            <a:endParaRPr lang="it-IT" sz="1800" b="0" i="0" u="none" strike="noStrike" dirty="0">
              <a:solidFill>
                <a:prstClr val="black"/>
              </a:solidFill>
              <a:latin typeface="Lohit Devanaga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sv-SE" sz="1800" b="0" strike="noStrike" spc="-1" dirty="0">
              <a:solidFill>
                <a:srgbClr val="FFFFFF"/>
              </a:solidFill>
              <a:latin typeface="Arial"/>
            </a:endParaRPr>
          </a:p>
          <a:p>
            <a:pPr marR="0"/>
            <a:r>
              <a:rPr lang="fr-FR" sz="1800" b="0" i="0" u="none" strike="noStrike" dirty="0">
                <a:solidFill>
                  <a:srgbClr val="FFFFFF"/>
                </a:solidFill>
                <a:latin typeface="Liberation Sans" panose="020B0604020202020204" pitchFamily="34" charset="0"/>
              </a:rPr>
              <a:t>ATF Project Meeting</a:t>
            </a:r>
            <a:br>
              <a:rPr lang="fr-FR" sz="1800" b="0" i="0" u="none" strike="noStrike" dirty="0">
                <a:solidFill>
                  <a:srgbClr val="FFFFFF"/>
                </a:solidFill>
                <a:latin typeface="Liberation Sans" panose="020B0604020202020204" pitchFamily="34" charset="0"/>
              </a:rPr>
            </a:br>
            <a:endParaRPr lang="fr-FR" sz="1800" b="0" i="0" u="none" strike="noStrike" dirty="0">
              <a:solidFill>
                <a:prstClr val="black"/>
              </a:solidFill>
              <a:latin typeface="Lohit Devanagari"/>
            </a:endParaRPr>
          </a:p>
          <a:p>
            <a:pPr marR="0"/>
            <a:r>
              <a:rPr lang="fr-FR" sz="1800" b="0" i="0" u="none" strike="noStrike" baseline="0" dirty="0" err="1">
                <a:solidFill>
                  <a:srgbClr val="FFFFFF"/>
                </a:solidFill>
                <a:latin typeface="Liberation Sans" panose="020B0604020202020204" pitchFamily="34" charset="0"/>
              </a:rPr>
              <a:t>November</a:t>
            </a:r>
            <a:r>
              <a:rPr lang="fr-FR" sz="1800" b="0" i="0" u="none" strike="noStrike" baseline="0" dirty="0">
                <a:solidFill>
                  <a:srgbClr val="FFFFFF"/>
                </a:solidFill>
                <a:latin typeface="Liberation Sans" panose="020B0604020202020204" pitchFamily="34" charset="0"/>
              </a:rPr>
              <a:t> 28, 2025 </a:t>
            </a:r>
            <a:endParaRPr lang="fr-FR" sz="1800" b="0" i="0" u="none" strike="noStrike" baseline="0" dirty="0">
              <a:solidFill>
                <a:prstClr val="black"/>
              </a:solidFill>
              <a:latin typeface="Lohit Devanaga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4" name="ZoneTexte 43"/>
          <p:cNvSpPr txBox="1"/>
          <p:nvPr/>
        </p:nvSpPr>
        <p:spPr>
          <a:xfrm>
            <a:off x="0" y="5248800"/>
            <a:ext cx="3492000" cy="4032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GB" sz="2200" b="0" strike="noStrike" spc="-1">
                <a:solidFill>
                  <a:srgbClr val="FFFFFF"/>
                </a:solidFill>
                <a:latin typeface="Arial"/>
                <a:ea typeface="Noto Sans CJK SC"/>
              </a:rPr>
              <a:t>*pierre.korysko@cern.ch</a:t>
            </a:r>
            <a:endParaRPr lang="en-GB" sz="2200" b="0" strike="noStrike" spc="-1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50CEB7E-283A-D34D-9780-00A2A38A56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77175" y="951123"/>
            <a:ext cx="2121926" cy="534254"/>
          </a:xfrm>
          <a:prstGeom prst="rect">
            <a:avLst/>
          </a:prstGeom>
        </p:spPr>
      </p:pic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EA22E673-CBDD-B33C-8788-D68FC8760BCD}"/>
              </a:ext>
            </a:extLst>
          </p:cNvPr>
          <p:cNvSpPr/>
          <p:nvPr/>
        </p:nvSpPr>
        <p:spPr>
          <a:xfrm>
            <a:off x="1051754" y="3331817"/>
            <a:ext cx="238836" cy="1774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AB8A0F-7CB0-1A85-1A95-4024FBEFC3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ZoneTexte 52">
            <a:extLst>
              <a:ext uri="{FF2B5EF4-FFF2-40B4-BE49-F238E27FC236}">
                <a16:creationId xmlns:a16="http://schemas.microsoft.com/office/drawing/2014/main" id="{E2363456-3268-FC89-79E9-41079E9AAE69}"/>
              </a:ext>
            </a:extLst>
          </p:cNvPr>
          <p:cNvSpPr txBox="1"/>
          <p:nvPr/>
        </p:nvSpPr>
        <p:spPr>
          <a:xfrm>
            <a:off x="0" y="-72000"/>
            <a:ext cx="10080000" cy="1007640"/>
          </a:xfrm>
          <a:prstGeom prst="rect">
            <a:avLst/>
          </a:prstGeom>
          <a:blipFill rotWithShape="0">
            <a:blip r:embed="rId2"/>
            <a:srcRect r="22651" b="82485"/>
            <a:stretch/>
          </a:blipFill>
          <a:ln w="0">
            <a:noFill/>
          </a:ln>
        </p:spPr>
        <p:txBody>
          <a:bodyPr lIns="90000" tIns="45000" rIns="90000" bIns="45000" anchor="ctr" anchorCtr="1">
            <a:noAutofit/>
          </a:bodyPr>
          <a:lstStyle/>
          <a:p>
            <a:pPr algn="ctr"/>
            <a:r>
              <a:rPr lang="en-GB" sz="4000" spc="-1" dirty="0">
                <a:solidFill>
                  <a:srgbClr val="FFFFFF"/>
                </a:solidFill>
                <a:latin typeface="Arial"/>
              </a:rPr>
              <a:t>One-to-One correction in ATF</a:t>
            </a:r>
            <a:endParaRPr lang="en-GB" sz="4000" b="0" strike="noStrike" spc="-1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54" name="Image 53">
            <a:extLst>
              <a:ext uri="{FF2B5EF4-FFF2-40B4-BE49-F238E27FC236}">
                <a16:creationId xmlns:a16="http://schemas.microsoft.com/office/drawing/2014/main" id="{13F8C24D-CEDB-23B9-373D-BA2518019CEF}"/>
              </a:ext>
            </a:extLst>
          </p:cNvPr>
          <p:cNvPicPr/>
          <p:nvPr/>
        </p:nvPicPr>
        <p:blipFill>
          <a:blip r:embed="rId2"/>
          <a:srcRect l="1746" t="90044"/>
          <a:stretch/>
        </p:blipFill>
        <p:spPr>
          <a:xfrm>
            <a:off x="0" y="5112000"/>
            <a:ext cx="10105560" cy="572400"/>
          </a:xfrm>
          <a:prstGeom prst="rect">
            <a:avLst/>
          </a:prstGeom>
          <a:ln w="0">
            <a:noFill/>
          </a:ln>
        </p:spPr>
      </p:pic>
      <p:sp>
        <p:nvSpPr>
          <p:cNvPr id="59" name="ZoneTexte 58">
            <a:extLst>
              <a:ext uri="{FF2B5EF4-FFF2-40B4-BE49-F238E27FC236}">
                <a16:creationId xmlns:a16="http://schemas.microsoft.com/office/drawing/2014/main" id="{9088C5D3-956E-380A-6DF0-748F5F3107AB}"/>
              </a:ext>
            </a:extLst>
          </p:cNvPr>
          <p:cNvSpPr txBox="1"/>
          <p:nvPr/>
        </p:nvSpPr>
        <p:spPr>
          <a:xfrm>
            <a:off x="9105120" y="5297040"/>
            <a:ext cx="122148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fld id="{9493298F-C123-4D37-A7C3-1B04674EB588}" type="slidenum">
              <a:rPr lang="en-GB" sz="1800" b="0" strike="noStrike" spc="-1">
                <a:solidFill>
                  <a:srgbClr val="FFFFFF"/>
                </a:solidFill>
                <a:latin typeface="Arial"/>
              </a:rPr>
              <a:pPr algn="ctr"/>
              <a:t>10</a:t>
            </a:fld>
            <a:endParaRPr lang="en-GB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60" name="ZoneTexte 59">
            <a:extLst>
              <a:ext uri="{FF2B5EF4-FFF2-40B4-BE49-F238E27FC236}">
                <a16:creationId xmlns:a16="http://schemas.microsoft.com/office/drawing/2014/main" id="{587B7D7A-2C59-DB5D-230B-3A5B6C2C631B}"/>
              </a:ext>
            </a:extLst>
          </p:cNvPr>
          <p:cNvSpPr txBox="1"/>
          <p:nvPr/>
        </p:nvSpPr>
        <p:spPr>
          <a:xfrm>
            <a:off x="-36000" y="5296320"/>
            <a:ext cx="5868000" cy="513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500" b="0" strike="noStrike" spc="-1" dirty="0">
                <a:solidFill>
                  <a:srgbClr val="FFFFFF"/>
                </a:solidFill>
                <a:latin typeface="Arial"/>
              </a:rPr>
              <a:t>P. Korysko   -   ATF Project Meeting   -   Nov. 28, 2025</a:t>
            </a:r>
            <a:endParaRPr lang="en-GB" sz="1500" b="0" strike="noStrike" spc="-1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3D83A7BD-284F-1806-F08C-F7FFF7BBA5DF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6560" y="1477799"/>
            <a:ext cx="3199320" cy="2878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7C1F0995-209D-E284-CC02-0C6874EDE691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6876000" y="1513800"/>
            <a:ext cx="3173760" cy="2878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10F63ACE-F977-B448-3742-8D637FA32917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3263040" y="1260000"/>
            <a:ext cx="3540960" cy="3124079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69F2CB74-F2C1-915F-5B40-AAA4D9F0C143}"/>
              </a:ext>
            </a:extLst>
          </p:cNvPr>
          <p:cNvSpPr txBox="1"/>
          <p:nvPr/>
        </p:nvSpPr>
        <p:spPr>
          <a:xfrm>
            <a:off x="1080000" y="4500000"/>
            <a:ext cx="9972000" cy="144000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rPr>
              <a:t>LINAC                                         Damping Ring                            ATF2 Beamline</a:t>
            </a:r>
          </a:p>
        </p:txBody>
      </p:sp>
    </p:spTree>
    <p:extLst>
      <p:ext uri="{BB962C8B-B14F-4D97-AF65-F5344CB8AC3E}">
        <p14:creationId xmlns:p14="http://schemas.microsoft.com/office/powerpoint/2010/main" val="21655065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ZoneTexte 52"/>
          <p:cNvSpPr txBox="1"/>
          <p:nvPr/>
        </p:nvSpPr>
        <p:spPr>
          <a:xfrm>
            <a:off x="0" y="-72000"/>
            <a:ext cx="10080000" cy="1007640"/>
          </a:xfrm>
          <a:prstGeom prst="rect">
            <a:avLst/>
          </a:prstGeom>
          <a:blipFill rotWithShape="0">
            <a:blip r:embed="rId2"/>
            <a:srcRect r="22651" b="82485"/>
            <a:stretch/>
          </a:blipFill>
          <a:ln w="0">
            <a:noFill/>
          </a:ln>
        </p:spPr>
        <p:txBody>
          <a:bodyPr lIns="90000" tIns="45000" rIns="90000" bIns="45000" anchor="ctr" anchorCtr="1">
            <a:noAutofit/>
          </a:bodyPr>
          <a:lstStyle/>
          <a:p>
            <a:pPr algn="ctr"/>
            <a:r>
              <a:rPr lang="en-GB" sz="4000" spc="-1" dirty="0">
                <a:solidFill>
                  <a:srgbClr val="FFFFFF"/>
                </a:solidFill>
                <a:latin typeface="Arial"/>
              </a:rPr>
              <a:t>DFS in the ATF LINAC</a:t>
            </a:r>
            <a:endParaRPr lang="en-GB" sz="4000" b="0" strike="noStrike" spc="-1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54" name="Image 53"/>
          <p:cNvPicPr/>
          <p:nvPr/>
        </p:nvPicPr>
        <p:blipFill>
          <a:blip r:embed="rId2"/>
          <a:srcRect l="1746" t="90044"/>
          <a:stretch/>
        </p:blipFill>
        <p:spPr>
          <a:xfrm>
            <a:off x="0" y="5112000"/>
            <a:ext cx="10105560" cy="572400"/>
          </a:xfrm>
          <a:prstGeom prst="rect">
            <a:avLst/>
          </a:prstGeom>
          <a:ln w="0">
            <a:noFill/>
          </a:ln>
        </p:spPr>
      </p:pic>
      <p:sp>
        <p:nvSpPr>
          <p:cNvPr id="56" name="Content Placeholder 2_ 2"/>
          <p:cNvSpPr/>
          <p:nvPr/>
        </p:nvSpPr>
        <p:spPr>
          <a:xfrm>
            <a:off x="943910" y="988761"/>
            <a:ext cx="3386790" cy="87605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t">
            <a:normAutofit/>
          </a:bodyPr>
          <a:lstStyle/>
          <a:p>
            <a:pPr algn="just"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n-GB" sz="1200" b="0" strike="noStrike" spc="-1" dirty="0">
                <a:solidFill>
                  <a:srgbClr val="000000"/>
                </a:solidFill>
                <a:latin typeface="cmr10"/>
              </a:rPr>
              <a:t>To change the </a:t>
            </a:r>
            <a:r>
              <a:rPr lang="en-GB" sz="1200" b="1" strike="noStrike" spc="-1" dirty="0">
                <a:solidFill>
                  <a:srgbClr val="000000"/>
                </a:solidFill>
                <a:latin typeface="cmr10"/>
              </a:rPr>
              <a:t>beam energy</a:t>
            </a:r>
            <a:r>
              <a:rPr lang="en-GB" sz="1200" b="0" strike="noStrike" spc="-1" dirty="0">
                <a:solidFill>
                  <a:srgbClr val="000000"/>
                </a:solidFill>
                <a:latin typeface="cmr10"/>
              </a:rPr>
              <a:t> in the LINAC, the </a:t>
            </a:r>
            <a:r>
              <a:rPr lang="en-GB" sz="1200" b="1" strike="noStrike" spc="-1" dirty="0">
                <a:solidFill>
                  <a:srgbClr val="000000"/>
                </a:solidFill>
                <a:latin typeface="cmr10"/>
              </a:rPr>
              <a:t>Phase</a:t>
            </a:r>
            <a:r>
              <a:rPr lang="en-GB" sz="1200" b="0" strike="noStrike" spc="-1" dirty="0">
                <a:solidFill>
                  <a:srgbClr val="000000"/>
                </a:solidFill>
                <a:latin typeface="cmr10"/>
              </a:rPr>
              <a:t> of the Klystron </a:t>
            </a:r>
            <a:r>
              <a:rPr lang="en-US" sz="1200" b="0" strike="noStrike" spc="-1" dirty="0">
                <a:solidFill>
                  <a:srgbClr val="000000"/>
                </a:solidFill>
                <a:latin typeface="cmr10"/>
              </a:rPr>
              <a:t>#1</a:t>
            </a:r>
            <a:r>
              <a:rPr lang="fr-FR" sz="1200" b="0" strike="noStrike" spc="-1" dirty="0">
                <a:solidFill>
                  <a:srgbClr val="000000"/>
                </a:solidFill>
                <a:latin typeface="cmr10"/>
              </a:rPr>
              <a:t> </a:t>
            </a:r>
            <a:r>
              <a:rPr lang="en-GB" sz="1200" b="0" strike="noStrike" spc="-1" dirty="0">
                <a:solidFill>
                  <a:srgbClr val="000000"/>
                </a:solidFill>
                <a:latin typeface="cmr10"/>
              </a:rPr>
              <a:t>is </a:t>
            </a:r>
            <a:r>
              <a:rPr lang="en-GB" sz="1200" b="1" strike="noStrike" spc="-1" dirty="0">
                <a:solidFill>
                  <a:srgbClr val="000000"/>
                </a:solidFill>
                <a:latin typeface="cmr10"/>
              </a:rPr>
              <a:t>increased by 5 degrees</a:t>
            </a:r>
            <a:r>
              <a:rPr lang="en-GB" sz="1200" spc="-1" dirty="0">
                <a:solidFill>
                  <a:srgbClr val="000000"/>
                </a:solidFill>
                <a:latin typeface="cmr10"/>
              </a:rPr>
              <a:t>:</a:t>
            </a:r>
            <a:endParaRPr lang="en-GB" sz="1200" b="0" strike="noStrike" spc="-1" dirty="0">
              <a:solidFill>
                <a:srgbClr val="000000"/>
              </a:solidFill>
              <a:latin typeface="cmr10"/>
            </a:endParaRPr>
          </a:p>
        </p:txBody>
      </p:sp>
      <p:sp>
        <p:nvSpPr>
          <p:cNvPr id="59" name="ZoneTexte 58"/>
          <p:cNvSpPr txBox="1"/>
          <p:nvPr/>
        </p:nvSpPr>
        <p:spPr>
          <a:xfrm>
            <a:off x="9105120" y="5297040"/>
            <a:ext cx="122148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fld id="{9493298F-C123-4D37-A7C3-1B04674EB588}" type="slidenum">
              <a:rPr lang="en-GB" sz="1800" b="0" strike="noStrike" spc="-1">
                <a:solidFill>
                  <a:srgbClr val="FFFFFF"/>
                </a:solidFill>
                <a:latin typeface="Arial"/>
              </a:rPr>
              <a:pPr algn="ctr"/>
              <a:t>11</a:t>
            </a:fld>
            <a:endParaRPr lang="en-GB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60" name="ZoneTexte 59"/>
          <p:cNvSpPr txBox="1"/>
          <p:nvPr/>
        </p:nvSpPr>
        <p:spPr>
          <a:xfrm>
            <a:off x="-36000" y="5296320"/>
            <a:ext cx="5868000" cy="513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500" b="0" strike="noStrike" spc="-1" dirty="0">
                <a:solidFill>
                  <a:srgbClr val="FFFFFF"/>
                </a:solidFill>
                <a:latin typeface="Arial"/>
              </a:rPr>
              <a:t>P. Korysko   -   ATF Project Meeting   -   Nov. 28, 2025</a:t>
            </a:r>
            <a:endParaRPr lang="en-GB" sz="1500" b="0" strike="noStrike" spc="-1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3" name="Image 2" descr="Une image contenant texte, capture d’écran, affichage, logiciel&#10;&#10;Description générée automatiquement">
            <a:extLst>
              <a:ext uri="{FF2B5EF4-FFF2-40B4-BE49-F238E27FC236}">
                <a16:creationId xmlns:a16="http://schemas.microsoft.com/office/drawing/2014/main" id="{6B4A3913-DCC6-D7F2-1FDA-508329E3F65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0" t="3592" r="39265" b="63835"/>
          <a:stretch>
            <a:fillRect/>
          </a:stretch>
        </p:blipFill>
        <p:spPr>
          <a:xfrm>
            <a:off x="1807510" y="1420438"/>
            <a:ext cx="1843740" cy="652522"/>
          </a:xfrm>
          <a:prstGeom prst="rect">
            <a:avLst/>
          </a:prstGeom>
        </p:spPr>
      </p:pic>
      <p:pic>
        <p:nvPicPr>
          <p:cNvPr id="5" name="Image 4" descr="Une image contenant texte, capture d’écran, logiciel, affichage&#10;&#10;Description générée automatiquement">
            <a:extLst>
              <a:ext uri="{FF2B5EF4-FFF2-40B4-BE49-F238E27FC236}">
                <a16:creationId xmlns:a16="http://schemas.microsoft.com/office/drawing/2014/main" id="{CBE28D98-EC30-52B4-8C74-70798CB2F06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7" t="3648" r="39133" b="63976"/>
          <a:stretch>
            <a:fillRect/>
          </a:stretch>
        </p:blipFill>
        <p:spPr>
          <a:xfrm>
            <a:off x="1807510" y="2222704"/>
            <a:ext cx="1843739" cy="644271"/>
          </a:xfrm>
          <a:prstGeom prst="rect">
            <a:avLst/>
          </a:prstGeom>
        </p:spPr>
      </p:pic>
      <p:sp>
        <p:nvSpPr>
          <p:cNvPr id="6" name="Ellipse 5">
            <a:extLst>
              <a:ext uri="{FF2B5EF4-FFF2-40B4-BE49-F238E27FC236}">
                <a16:creationId xmlns:a16="http://schemas.microsoft.com/office/drawing/2014/main" id="{8F0C927F-1D76-3467-F845-2D28A9FEA9FD}"/>
              </a:ext>
            </a:extLst>
          </p:cNvPr>
          <p:cNvSpPr/>
          <p:nvPr/>
        </p:nvSpPr>
        <p:spPr>
          <a:xfrm>
            <a:off x="3151104" y="1848836"/>
            <a:ext cx="552216" cy="290503"/>
          </a:xfrm>
          <a:prstGeom prst="ellipse">
            <a:avLst/>
          </a:prstGeom>
          <a:noFill/>
          <a:ln w="539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064B6766-D35A-650B-3918-C99A57436BF9}"/>
              </a:ext>
            </a:extLst>
          </p:cNvPr>
          <p:cNvCxnSpPr>
            <a:cxnSpLocks/>
            <a:endCxn id="2" idx="0"/>
          </p:cNvCxnSpPr>
          <p:nvPr/>
        </p:nvCxnSpPr>
        <p:spPr>
          <a:xfrm>
            <a:off x="3427212" y="2139339"/>
            <a:ext cx="0" cy="499272"/>
          </a:xfrm>
          <a:prstGeom prst="straightConnector1">
            <a:avLst/>
          </a:prstGeom>
          <a:ln w="539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Ellipse 1">
            <a:extLst>
              <a:ext uri="{FF2B5EF4-FFF2-40B4-BE49-F238E27FC236}">
                <a16:creationId xmlns:a16="http://schemas.microsoft.com/office/drawing/2014/main" id="{4AAF5934-4578-1FBB-8CA1-D3E30F461F87}"/>
              </a:ext>
            </a:extLst>
          </p:cNvPr>
          <p:cNvSpPr/>
          <p:nvPr/>
        </p:nvSpPr>
        <p:spPr>
          <a:xfrm>
            <a:off x="3151104" y="2638611"/>
            <a:ext cx="552216" cy="290503"/>
          </a:xfrm>
          <a:prstGeom prst="ellipse">
            <a:avLst/>
          </a:prstGeom>
          <a:noFill/>
          <a:ln w="539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1F4256CD-2684-7806-DD81-6BB77CF5ABF7}"/>
              </a:ext>
            </a:extLst>
          </p:cNvPr>
          <p:cNvSpPr txBox="1"/>
          <p:nvPr/>
        </p:nvSpPr>
        <p:spPr>
          <a:xfrm>
            <a:off x="935550" y="2979529"/>
            <a:ext cx="3553900" cy="4247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n-GB" sz="1200" b="1" strike="noStrike" spc="-1" dirty="0">
                <a:solidFill>
                  <a:srgbClr val="000000"/>
                </a:solidFill>
                <a:latin typeface="cmr10"/>
              </a:rPr>
              <a:t>Response Matrix for DFS in the ATF LINAC</a:t>
            </a:r>
            <a:r>
              <a:rPr lang="en-GB" sz="1200" b="1" spc="-1" dirty="0">
                <a:solidFill>
                  <a:srgbClr val="000000"/>
                </a:solidFill>
                <a:latin typeface="cmr10"/>
              </a:rPr>
              <a:t> </a:t>
            </a:r>
            <a:r>
              <a:rPr lang="en-GB" sz="1200" spc="-1" dirty="0">
                <a:solidFill>
                  <a:srgbClr val="000000"/>
                </a:solidFill>
                <a:latin typeface="cmr10"/>
              </a:rPr>
              <a:t>with </a:t>
            </a:r>
            <a:r>
              <a:rPr lang="en-GB" sz="1200" b="0" strike="noStrike" spc="-1" dirty="0">
                <a:solidFill>
                  <a:srgbClr val="000000"/>
                </a:solidFill>
                <a:latin typeface="cmr10"/>
              </a:rPr>
              <a:t>R0 (nominal </a:t>
            </a:r>
            <a:r>
              <a:rPr lang="en-GB" sz="1200" spc="-1" dirty="0">
                <a:solidFill>
                  <a:srgbClr val="000000"/>
                </a:solidFill>
                <a:latin typeface="cmr10"/>
              </a:rPr>
              <a:t>energy) and R1 (lower energy)</a:t>
            </a:r>
            <a:endParaRPr lang="en-GB" sz="1200" b="0" strike="noStrike" spc="-1" dirty="0">
              <a:solidFill>
                <a:srgbClr val="000000"/>
              </a:solidFill>
              <a:latin typeface="cmr10"/>
            </a:endParaRPr>
          </a:p>
        </p:txBody>
      </p:sp>
      <p:pic>
        <p:nvPicPr>
          <p:cNvPr id="18" name="Image 17" descr="Une image contenant diagramme, origami, conception&#10;&#10;Description générée automatiquement">
            <a:extLst>
              <a:ext uri="{FF2B5EF4-FFF2-40B4-BE49-F238E27FC236}">
                <a16:creationId xmlns:a16="http://schemas.microsoft.com/office/drawing/2014/main" id="{AEC11ABA-69E2-5E28-E2F2-506B4AB773D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00" y="3428387"/>
            <a:ext cx="3864306" cy="1643654"/>
          </a:xfrm>
          <a:prstGeom prst="rect">
            <a:avLst/>
          </a:prstGeom>
        </p:spPr>
      </p:pic>
      <p:sp>
        <p:nvSpPr>
          <p:cNvPr id="19" name="ZoneTexte 18">
            <a:extLst>
              <a:ext uri="{FF2B5EF4-FFF2-40B4-BE49-F238E27FC236}">
                <a16:creationId xmlns:a16="http://schemas.microsoft.com/office/drawing/2014/main" id="{C2586606-F88A-A2A5-32F8-60A04F23498A}"/>
              </a:ext>
            </a:extLst>
          </p:cNvPr>
          <p:cNvSpPr txBox="1"/>
          <p:nvPr/>
        </p:nvSpPr>
        <p:spPr>
          <a:xfrm>
            <a:off x="16810" y="4102383"/>
            <a:ext cx="72614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0" strike="noStrike" spc="-1" dirty="0">
                <a:solidFill>
                  <a:srgbClr val="000000"/>
                </a:solidFill>
                <a:latin typeface="cmr10"/>
              </a:rPr>
              <a:t>R1 – R0</a:t>
            </a:r>
            <a:endParaRPr lang="fr-FR" sz="1200" dirty="0">
              <a:latin typeface="cmr10"/>
            </a:endParaRPr>
          </a:p>
        </p:txBody>
      </p:sp>
      <p:pic>
        <p:nvPicPr>
          <p:cNvPr id="21" name="Image 20" descr="Une image contenant texte, ligne, diagramme, Tracé&#10;&#10;Le contenu généré par l’IA peut être incorrect.">
            <a:extLst>
              <a:ext uri="{FF2B5EF4-FFF2-40B4-BE49-F238E27FC236}">
                <a16:creationId xmlns:a16="http://schemas.microsoft.com/office/drawing/2014/main" id="{E42C2367-D7E5-432A-5B0A-F87D0DB3502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0"/>
          <a:stretch>
            <a:fillRect/>
          </a:stretch>
        </p:blipFill>
        <p:spPr>
          <a:xfrm>
            <a:off x="5439106" y="1009454"/>
            <a:ext cx="3969109" cy="4010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236926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E58F6E-04C1-5F8D-578C-19466DD248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ZoneTexte 52">
            <a:extLst>
              <a:ext uri="{FF2B5EF4-FFF2-40B4-BE49-F238E27FC236}">
                <a16:creationId xmlns:a16="http://schemas.microsoft.com/office/drawing/2014/main" id="{F7522068-4298-94FD-3C2A-3DF1300CA8C8}"/>
              </a:ext>
            </a:extLst>
          </p:cNvPr>
          <p:cNvSpPr txBox="1"/>
          <p:nvPr/>
        </p:nvSpPr>
        <p:spPr>
          <a:xfrm>
            <a:off x="0" y="-72000"/>
            <a:ext cx="10080000" cy="1007640"/>
          </a:xfrm>
          <a:prstGeom prst="rect">
            <a:avLst/>
          </a:prstGeom>
          <a:blipFill rotWithShape="0">
            <a:blip r:embed="rId2"/>
            <a:srcRect r="22651" b="82485"/>
            <a:stretch/>
          </a:blipFill>
          <a:ln w="0">
            <a:noFill/>
          </a:ln>
        </p:spPr>
        <p:txBody>
          <a:bodyPr lIns="90000" tIns="45000" rIns="90000" bIns="45000" anchor="ctr" anchorCtr="1">
            <a:noAutofit/>
          </a:bodyPr>
          <a:lstStyle/>
          <a:p>
            <a:pPr algn="ctr"/>
            <a:r>
              <a:rPr lang="en-GB" sz="4000" spc="-1" dirty="0">
                <a:solidFill>
                  <a:srgbClr val="FFFFFF"/>
                </a:solidFill>
                <a:latin typeface="Arial"/>
              </a:rPr>
              <a:t>DFS in the ATF2 Beamline</a:t>
            </a:r>
            <a:endParaRPr lang="en-GB" sz="4000" b="0" strike="noStrike" spc="-1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54" name="Image 53">
            <a:extLst>
              <a:ext uri="{FF2B5EF4-FFF2-40B4-BE49-F238E27FC236}">
                <a16:creationId xmlns:a16="http://schemas.microsoft.com/office/drawing/2014/main" id="{F2D73974-BF15-0BE6-3F0E-B979FF663F6D}"/>
              </a:ext>
            </a:extLst>
          </p:cNvPr>
          <p:cNvPicPr/>
          <p:nvPr/>
        </p:nvPicPr>
        <p:blipFill>
          <a:blip r:embed="rId2"/>
          <a:srcRect l="1746" t="90044"/>
          <a:stretch/>
        </p:blipFill>
        <p:spPr>
          <a:xfrm>
            <a:off x="0" y="5112000"/>
            <a:ext cx="10105560" cy="572400"/>
          </a:xfrm>
          <a:prstGeom prst="rect">
            <a:avLst/>
          </a:prstGeom>
          <a:ln w="0">
            <a:noFill/>
          </a:ln>
        </p:spPr>
      </p:pic>
      <p:sp>
        <p:nvSpPr>
          <p:cNvPr id="56" name="Content Placeholder 2_ 2">
            <a:extLst>
              <a:ext uri="{FF2B5EF4-FFF2-40B4-BE49-F238E27FC236}">
                <a16:creationId xmlns:a16="http://schemas.microsoft.com/office/drawing/2014/main" id="{D6DEC06F-F8FE-EC32-5488-D93B1B208392}"/>
              </a:ext>
            </a:extLst>
          </p:cNvPr>
          <p:cNvSpPr/>
          <p:nvPr/>
        </p:nvSpPr>
        <p:spPr>
          <a:xfrm>
            <a:off x="835960" y="988761"/>
            <a:ext cx="3386790" cy="87605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t">
            <a:normAutofit/>
          </a:bodyPr>
          <a:lstStyle/>
          <a:p>
            <a:pPr algn="just"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n-US" sz="1200" b="0" strike="noStrike" spc="-1" dirty="0">
                <a:solidFill>
                  <a:srgbClr val="000000"/>
                </a:solidFill>
                <a:latin typeface="cmr10"/>
              </a:rPr>
              <a:t>To change the beam </a:t>
            </a:r>
            <a:r>
              <a:rPr lang="en-US" sz="1200" b="1" strike="noStrike" spc="-1" dirty="0">
                <a:solidFill>
                  <a:srgbClr val="000000"/>
                </a:solidFill>
                <a:latin typeface="cmr10"/>
              </a:rPr>
              <a:t>energy</a:t>
            </a:r>
            <a:r>
              <a:rPr lang="en-US" sz="1200" b="0" strike="noStrike" spc="-1" dirty="0">
                <a:solidFill>
                  <a:srgbClr val="000000"/>
                </a:solidFill>
                <a:latin typeface="cmr10"/>
              </a:rPr>
              <a:t> in the </a:t>
            </a:r>
            <a:r>
              <a:rPr lang="en-US" sz="1200" b="1" strike="noStrike" spc="-1" dirty="0">
                <a:solidFill>
                  <a:srgbClr val="000000"/>
                </a:solidFill>
                <a:latin typeface="cmr10"/>
              </a:rPr>
              <a:t>ATF2 beamline</a:t>
            </a:r>
            <a:r>
              <a:rPr lang="en-US" sz="1200" b="0" strike="noStrike" spc="-1" dirty="0">
                <a:solidFill>
                  <a:srgbClr val="000000"/>
                </a:solidFill>
                <a:latin typeface="cmr10"/>
              </a:rPr>
              <a:t>, the </a:t>
            </a:r>
            <a:r>
              <a:rPr lang="en-US" sz="1200" b="1" strike="noStrike" spc="-1" dirty="0">
                <a:solidFill>
                  <a:srgbClr val="000000"/>
                </a:solidFill>
                <a:latin typeface="cmr10"/>
              </a:rPr>
              <a:t>DR Delta-F</a:t>
            </a:r>
            <a:r>
              <a:rPr lang="en-US" sz="1200" b="0" strike="noStrike" spc="-1" dirty="0">
                <a:solidFill>
                  <a:srgbClr val="000000"/>
                </a:solidFill>
                <a:latin typeface="cmr10"/>
              </a:rPr>
              <a:t> is </a:t>
            </a:r>
            <a:r>
              <a:rPr lang="en-US" sz="1200" b="1" strike="noStrike" spc="-1" dirty="0">
                <a:solidFill>
                  <a:srgbClr val="000000"/>
                </a:solidFill>
                <a:latin typeface="cmr10"/>
              </a:rPr>
              <a:t>decreased</a:t>
            </a:r>
            <a:r>
              <a:rPr lang="en-US" sz="1200" b="0" strike="noStrike" spc="-1" dirty="0">
                <a:solidFill>
                  <a:srgbClr val="000000"/>
                </a:solidFill>
                <a:latin typeface="cmr10"/>
              </a:rPr>
              <a:t> by </a:t>
            </a:r>
            <a:r>
              <a:rPr lang="en-US" sz="1200" b="1" strike="noStrike" spc="-1" dirty="0">
                <a:solidFill>
                  <a:srgbClr val="000000"/>
                </a:solidFill>
                <a:latin typeface="cmr10"/>
              </a:rPr>
              <a:t>2 kHz</a:t>
            </a:r>
            <a:r>
              <a:rPr lang="en-US" sz="1200" b="0" strike="noStrike" spc="-1" dirty="0">
                <a:solidFill>
                  <a:srgbClr val="000000"/>
                </a:solidFill>
                <a:latin typeface="cmr10"/>
              </a:rPr>
              <a:t>:</a:t>
            </a:r>
          </a:p>
        </p:txBody>
      </p:sp>
      <p:sp>
        <p:nvSpPr>
          <p:cNvPr id="59" name="ZoneTexte 58">
            <a:extLst>
              <a:ext uri="{FF2B5EF4-FFF2-40B4-BE49-F238E27FC236}">
                <a16:creationId xmlns:a16="http://schemas.microsoft.com/office/drawing/2014/main" id="{A4F00FA1-0EA2-1086-8C28-72A619DE4913}"/>
              </a:ext>
            </a:extLst>
          </p:cNvPr>
          <p:cNvSpPr txBox="1"/>
          <p:nvPr/>
        </p:nvSpPr>
        <p:spPr>
          <a:xfrm>
            <a:off x="9105120" y="5297040"/>
            <a:ext cx="122148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fld id="{9493298F-C123-4D37-A7C3-1B04674EB588}" type="slidenum">
              <a:rPr lang="en-GB" sz="1800" b="0" strike="noStrike" spc="-1">
                <a:solidFill>
                  <a:srgbClr val="FFFFFF"/>
                </a:solidFill>
                <a:latin typeface="Arial"/>
              </a:rPr>
              <a:pPr algn="ctr"/>
              <a:t>12</a:t>
            </a:fld>
            <a:endParaRPr lang="en-GB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60" name="ZoneTexte 59">
            <a:extLst>
              <a:ext uri="{FF2B5EF4-FFF2-40B4-BE49-F238E27FC236}">
                <a16:creationId xmlns:a16="http://schemas.microsoft.com/office/drawing/2014/main" id="{E932BB42-DE86-45DD-C725-B86E774957CB}"/>
              </a:ext>
            </a:extLst>
          </p:cNvPr>
          <p:cNvSpPr txBox="1"/>
          <p:nvPr/>
        </p:nvSpPr>
        <p:spPr>
          <a:xfrm>
            <a:off x="-36000" y="5296320"/>
            <a:ext cx="5868000" cy="513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500" b="0" strike="noStrike" spc="-1" dirty="0">
                <a:solidFill>
                  <a:srgbClr val="FFFFFF"/>
                </a:solidFill>
                <a:latin typeface="Arial"/>
              </a:rPr>
              <a:t>P. Korysko   -   ATF Project Meeting   -   Nov. 28, 2025</a:t>
            </a:r>
            <a:endParaRPr lang="en-GB" sz="15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679FC225-A3D7-A588-8A82-F874BB437E54}"/>
              </a:ext>
            </a:extLst>
          </p:cNvPr>
          <p:cNvSpPr txBox="1"/>
          <p:nvPr/>
        </p:nvSpPr>
        <p:spPr>
          <a:xfrm>
            <a:off x="827600" y="2979529"/>
            <a:ext cx="3553900" cy="4247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n-GB" sz="1200" b="1" strike="noStrike" spc="-1" dirty="0">
                <a:solidFill>
                  <a:srgbClr val="000000"/>
                </a:solidFill>
                <a:latin typeface="cmr10"/>
              </a:rPr>
              <a:t>Response Matrix for DFS in the ATF2 </a:t>
            </a:r>
            <a:r>
              <a:rPr lang="en-GB" sz="1200" b="1" spc="-1" dirty="0">
                <a:solidFill>
                  <a:srgbClr val="000000"/>
                </a:solidFill>
                <a:latin typeface="cmr10"/>
              </a:rPr>
              <a:t>Beamline </a:t>
            </a:r>
            <a:r>
              <a:rPr lang="en-GB" sz="1200" spc="-1" dirty="0">
                <a:solidFill>
                  <a:srgbClr val="000000"/>
                </a:solidFill>
                <a:latin typeface="cmr10"/>
              </a:rPr>
              <a:t>with </a:t>
            </a:r>
            <a:r>
              <a:rPr lang="en-GB" sz="1200" b="0" strike="noStrike" spc="-1" dirty="0">
                <a:solidFill>
                  <a:srgbClr val="000000"/>
                </a:solidFill>
                <a:latin typeface="cmr10"/>
              </a:rPr>
              <a:t>R0 (nominal </a:t>
            </a:r>
            <a:r>
              <a:rPr lang="en-GB" sz="1200" spc="-1" dirty="0">
                <a:solidFill>
                  <a:srgbClr val="000000"/>
                </a:solidFill>
                <a:latin typeface="cmr10"/>
              </a:rPr>
              <a:t>energy) and R1 (lower energy)</a:t>
            </a:r>
            <a:endParaRPr lang="en-GB" sz="1200" b="0" strike="noStrike" spc="-1" dirty="0">
              <a:solidFill>
                <a:srgbClr val="000000"/>
              </a:solidFill>
              <a:latin typeface="cmr10"/>
            </a:endParaRP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B1136081-D7D2-5612-AD97-162762929A82}"/>
              </a:ext>
            </a:extLst>
          </p:cNvPr>
          <p:cNvSpPr txBox="1"/>
          <p:nvPr/>
        </p:nvSpPr>
        <p:spPr>
          <a:xfrm>
            <a:off x="16810" y="4102383"/>
            <a:ext cx="72614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0" strike="noStrike" spc="-1" dirty="0">
                <a:solidFill>
                  <a:srgbClr val="000000"/>
                </a:solidFill>
                <a:latin typeface="cmr10"/>
              </a:rPr>
              <a:t>R1 – R0</a:t>
            </a:r>
            <a:endParaRPr lang="fr-FR" sz="1200" dirty="0">
              <a:latin typeface="cmr10"/>
            </a:endParaRPr>
          </a:p>
        </p:txBody>
      </p:sp>
      <p:pic>
        <p:nvPicPr>
          <p:cNvPr id="4" name="Image 3" descr="Une image contenant texte, capture d’écran, affichage, nombre&#10;&#10;Description générée automatiquement">
            <a:extLst>
              <a:ext uri="{FF2B5EF4-FFF2-40B4-BE49-F238E27FC236}">
                <a16:creationId xmlns:a16="http://schemas.microsoft.com/office/drawing/2014/main" id="{9CA29BDF-B9EA-E609-9532-B0FB5A679FD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960" y="1383564"/>
            <a:ext cx="1263633" cy="1595965"/>
          </a:xfrm>
          <a:prstGeom prst="rect">
            <a:avLst/>
          </a:prstGeom>
        </p:spPr>
      </p:pic>
      <p:pic>
        <p:nvPicPr>
          <p:cNvPr id="7" name="Image 6" descr="Une image contenant texte, capture d’écran, affichage, nombre&#10;&#10;Description générée automatiquement">
            <a:extLst>
              <a:ext uri="{FF2B5EF4-FFF2-40B4-BE49-F238E27FC236}">
                <a16:creationId xmlns:a16="http://schemas.microsoft.com/office/drawing/2014/main" id="{2CBEF53E-7F8B-CB6B-FD9F-3E2BFDEF449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0686" y="1415895"/>
            <a:ext cx="1263633" cy="1595965"/>
          </a:xfrm>
          <a:prstGeom prst="rect">
            <a:avLst/>
          </a:prstGeom>
        </p:spPr>
      </p:pic>
      <p:sp>
        <p:nvSpPr>
          <p:cNvPr id="8" name="Ellipse 7">
            <a:extLst>
              <a:ext uri="{FF2B5EF4-FFF2-40B4-BE49-F238E27FC236}">
                <a16:creationId xmlns:a16="http://schemas.microsoft.com/office/drawing/2014/main" id="{A11D7256-4606-9DF1-AED9-C40A6976FF51}"/>
              </a:ext>
            </a:extLst>
          </p:cNvPr>
          <p:cNvSpPr/>
          <p:nvPr/>
        </p:nvSpPr>
        <p:spPr>
          <a:xfrm>
            <a:off x="1421597" y="2757817"/>
            <a:ext cx="585003" cy="197586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CAB814E3-F876-2EE7-6DCD-277F18ABFC87}"/>
              </a:ext>
            </a:extLst>
          </p:cNvPr>
          <p:cNvCxnSpPr>
            <a:cxnSpLocks/>
            <a:endCxn id="13" idx="2"/>
          </p:cNvCxnSpPr>
          <p:nvPr/>
        </p:nvCxnSpPr>
        <p:spPr>
          <a:xfrm flipV="1">
            <a:off x="2006600" y="2729077"/>
            <a:ext cx="1554114" cy="124812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Ellipse 12">
            <a:extLst>
              <a:ext uri="{FF2B5EF4-FFF2-40B4-BE49-F238E27FC236}">
                <a16:creationId xmlns:a16="http://schemas.microsoft.com/office/drawing/2014/main" id="{BE203F37-6725-AAC7-1692-0DEA19B5A0F1}"/>
              </a:ext>
            </a:extLst>
          </p:cNvPr>
          <p:cNvSpPr/>
          <p:nvPr/>
        </p:nvSpPr>
        <p:spPr>
          <a:xfrm>
            <a:off x="3560714" y="2630284"/>
            <a:ext cx="585003" cy="197586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0" name="Image 19" descr="Une image contenant diagramme, origami, conception&#10;&#10;Description générée automatiquement">
            <a:extLst>
              <a:ext uri="{FF2B5EF4-FFF2-40B4-BE49-F238E27FC236}">
                <a16:creationId xmlns:a16="http://schemas.microsoft.com/office/drawing/2014/main" id="{1D6FB1BB-4B24-C94D-D58F-81ECC8F684D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950" y="3560152"/>
            <a:ext cx="3838104" cy="1399853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B9B53C23-29F9-410E-03DC-808BA362817A}"/>
              </a:ext>
            </a:extLst>
          </p:cNvPr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 r="6"/>
          <a:stretch>
            <a:fillRect/>
          </a:stretch>
        </p:blipFill>
        <p:spPr>
          <a:xfrm>
            <a:off x="4807753" y="1429256"/>
            <a:ext cx="5212190" cy="298242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46063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ZoneTexte 52"/>
          <p:cNvSpPr txBox="1"/>
          <p:nvPr/>
        </p:nvSpPr>
        <p:spPr>
          <a:xfrm>
            <a:off x="0" y="-72000"/>
            <a:ext cx="10080000" cy="1007640"/>
          </a:xfrm>
          <a:prstGeom prst="rect">
            <a:avLst/>
          </a:prstGeom>
          <a:blipFill rotWithShape="0">
            <a:blip r:embed="rId2"/>
            <a:srcRect r="22651" b="82485"/>
            <a:stretch/>
          </a:blipFill>
          <a:ln w="0">
            <a:noFill/>
          </a:ln>
        </p:spPr>
        <p:txBody>
          <a:bodyPr lIns="90000" tIns="45000" rIns="90000" bIns="45000" anchor="ctr" anchorCtr="1">
            <a:noAutofit/>
          </a:bodyPr>
          <a:lstStyle/>
          <a:p>
            <a:pPr algn="ctr"/>
            <a:r>
              <a:rPr lang="en-GB" sz="4000" b="0" strike="noStrike" spc="-1" dirty="0">
                <a:solidFill>
                  <a:srgbClr val="FFFFFF"/>
                </a:solidFill>
                <a:latin typeface="Arial"/>
              </a:rPr>
              <a:t>WFS in the ATF2 Beamline</a:t>
            </a:r>
          </a:p>
        </p:txBody>
      </p:sp>
      <p:pic>
        <p:nvPicPr>
          <p:cNvPr id="54" name="Image 53"/>
          <p:cNvPicPr/>
          <p:nvPr/>
        </p:nvPicPr>
        <p:blipFill>
          <a:blip r:embed="rId2"/>
          <a:srcRect l="1746" t="90044"/>
          <a:stretch/>
        </p:blipFill>
        <p:spPr>
          <a:xfrm>
            <a:off x="0" y="5112000"/>
            <a:ext cx="10105560" cy="572400"/>
          </a:xfrm>
          <a:prstGeom prst="rect">
            <a:avLst/>
          </a:prstGeom>
          <a:ln w="0">
            <a:noFill/>
          </a:ln>
        </p:spPr>
      </p:pic>
      <p:sp>
        <p:nvSpPr>
          <p:cNvPr id="59" name="ZoneTexte 58"/>
          <p:cNvSpPr txBox="1"/>
          <p:nvPr/>
        </p:nvSpPr>
        <p:spPr>
          <a:xfrm>
            <a:off x="9105120" y="5297040"/>
            <a:ext cx="122148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fld id="{9493298F-C123-4D37-A7C3-1B04674EB588}" type="slidenum">
              <a:rPr lang="en-GB" sz="1800" b="0" strike="noStrike" spc="-1">
                <a:solidFill>
                  <a:srgbClr val="FFFFFF"/>
                </a:solidFill>
                <a:latin typeface="Arial"/>
              </a:rPr>
              <a:pPr algn="ctr"/>
              <a:t>13</a:t>
            </a:fld>
            <a:endParaRPr lang="en-GB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60" name="ZoneTexte 59"/>
          <p:cNvSpPr txBox="1"/>
          <p:nvPr/>
        </p:nvSpPr>
        <p:spPr>
          <a:xfrm>
            <a:off x="-36000" y="5296320"/>
            <a:ext cx="5868000" cy="513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500" b="0" strike="noStrike" spc="-1" dirty="0">
                <a:solidFill>
                  <a:srgbClr val="FFFFFF"/>
                </a:solidFill>
                <a:latin typeface="Arial"/>
              </a:rPr>
              <a:t>P. Korysko   -   ATF Project Meeting   -   Nov. 28, 2025</a:t>
            </a:r>
            <a:endParaRPr lang="en-GB" sz="15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" name="Content Placeholder 2_ 2">
            <a:extLst>
              <a:ext uri="{FF2B5EF4-FFF2-40B4-BE49-F238E27FC236}">
                <a16:creationId xmlns:a16="http://schemas.microsoft.com/office/drawing/2014/main" id="{46D8B3E6-1862-591F-15F3-9188B4A97CA0}"/>
              </a:ext>
            </a:extLst>
          </p:cNvPr>
          <p:cNvSpPr/>
          <p:nvPr/>
        </p:nvSpPr>
        <p:spPr>
          <a:xfrm>
            <a:off x="432786" y="1147217"/>
            <a:ext cx="4023250" cy="41475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t">
            <a:normAutofit lnSpcReduction="10000"/>
          </a:bodyPr>
          <a:lstStyle/>
          <a:p>
            <a:pPr algn="just"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n-GB" sz="1200" b="0" strike="noStrike" spc="-1" dirty="0">
                <a:solidFill>
                  <a:srgbClr val="000000"/>
                </a:solidFill>
                <a:latin typeface="cmr10"/>
              </a:rPr>
              <a:t>To change the </a:t>
            </a:r>
            <a:r>
              <a:rPr lang="en-GB" sz="1200" b="1" strike="noStrike" spc="-1" dirty="0">
                <a:solidFill>
                  <a:srgbClr val="000000"/>
                </a:solidFill>
                <a:latin typeface="cmr10"/>
              </a:rPr>
              <a:t>beam charge</a:t>
            </a:r>
            <a:r>
              <a:rPr lang="en-GB" sz="1200" b="0" strike="noStrike" spc="-1" dirty="0">
                <a:solidFill>
                  <a:srgbClr val="000000"/>
                </a:solidFill>
                <a:latin typeface="cmr10"/>
              </a:rPr>
              <a:t> in the LINAC/ATF2 beamline, the </a:t>
            </a:r>
            <a:r>
              <a:rPr lang="fr-FR" sz="1200" b="1" strike="noStrike" spc="-1" dirty="0">
                <a:solidFill>
                  <a:srgbClr val="000000"/>
                </a:solidFill>
                <a:latin typeface="cmr10"/>
              </a:rPr>
              <a:t>Laser</a:t>
            </a:r>
            <a:r>
              <a:rPr lang="fr-FR" sz="1200" strike="noStrike" spc="-1" dirty="0">
                <a:solidFill>
                  <a:srgbClr val="000000"/>
                </a:solidFill>
                <a:latin typeface="cmr10"/>
              </a:rPr>
              <a:t> amplitude </a:t>
            </a:r>
            <a:r>
              <a:rPr lang="fr-FR" sz="1200" strike="noStrike" spc="-1" dirty="0" err="1">
                <a:solidFill>
                  <a:srgbClr val="000000"/>
                </a:solidFill>
                <a:latin typeface="cmr10"/>
              </a:rPr>
              <a:t>is</a:t>
            </a:r>
            <a:r>
              <a:rPr lang="fr-FR" sz="1200" strike="noStrike" spc="-1" dirty="0">
                <a:solidFill>
                  <a:srgbClr val="000000"/>
                </a:solidFill>
                <a:latin typeface="cmr10"/>
              </a:rPr>
              <a:t> </a:t>
            </a:r>
            <a:r>
              <a:rPr lang="fr-FR" sz="1200" b="1" strike="noStrike" spc="-1" dirty="0" err="1">
                <a:solidFill>
                  <a:srgbClr val="000000"/>
                </a:solidFill>
                <a:latin typeface="cmr10"/>
              </a:rPr>
              <a:t>decreased</a:t>
            </a:r>
            <a:r>
              <a:rPr lang="fr-FR" sz="1200" strike="noStrike" spc="-1" dirty="0">
                <a:solidFill>
                  <a:srgbClr val="000000"/>
                </a:solidFill>
                <a:latin typeface="cmr10"/>
              </a:rPr>
              <a:t> by </a:t>
            </a:r>
            <a:r>
              <a:rPr lang="fr-FR" sz="1200" b="1" strike="noStrike" spc="-1" dirty="0">
                <a:solidFill>
                  <a:srgbClr val="000000"/>
                </a:solidFill>
                <a:latin typeface="cmr10"/>
              </a:rPr>
              <a:t>20%</a:t>
            </a:r>
            <a:r>
              <a:rPr lang="en-GB" sz="1200" spc="-1" dirty="0">
                <a:solidFill>
                  <a:srgbClr val="000000"/>
                </a:solidFill>
                <a:latin typeface="cmr10"/>
              </a:rPr>
              <a:t>:</a:t>
            </a:r>
            <a:endParaRPr lang="en-GB" sz="1200" b="0" strike="noStrike" spc="-1" dirty="0">
              <a:solidFill>
                <a:srgbClr val="000000"/>
              </a:solidFill>
              <a:latin typeface="cmr10"/>
            </a:endParaRPr>
          </a:p>
        </p:txBody>
      </p:sp>
      <p:pic>
        <p:nvPicPr>
          <p:cNvPr id="4" name="Image 3" descr="Une image contenant texte, Appareils électroniques, capture d’écran, logiciel&#10;&#10;Description générée automatiquement">
            <a:extLst>
              <a:ext uri="{FF2B5EF4-FFF2-40B4-BE49-F238E27FC236}">
                <a16:creationId xmlns:a16="http://schemas.microsoft.com/office/drawing/2014/main" id="{D663556F-66AA-04A2-9074-517EF224C9B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364"/>
          <a:stretch>
            <a:fillRect/>
          </a:stretch>
        </p:blipFill>
        <p:spPr>
          <a:xfrm>
            <a:off x="510938" y="1534859"/>
            <a:ext cx="1871440" cy="1272876"/>
          </a:xfrm>
          <a:prstGeom prst="rect">
            <a:avLst/>
          </a:prstGeom>
        </p:spPr>
      </p:pic>
      <p:pic>
        <p:nvPicPr>
          <p:cNvPr id="6" name="Image 5" descr="Une image contenant texte, Appareils électroniques, capture d’écran, logiciel&#10;&#10;Description générée automatiquement">
            <a:extLst>
              <a:ext uri="{FF2B5EF4-FFF2-40B4-BE49-F238E27FC236}">
                <a16:creationId xmlns:a16="http://schemas.microsoft.com/office/drawing/2014/main" id="{3CE0FCB1-7B78-C8DE-CE4A-BC02FC5DA91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364"/>
          <a:stretch>
            <a:fillRect/>
          </a:stretch>
        </p:blipFill>
        <p:spPr>
          <a:xfrm>
            <a:off x="2610065" y="1534859"/>
            <a:ext cx="1871440" cy="1272876"/>
          </a:xfrm>
          <a:prstGeom prst="rect">
            <a:avLst/>
          </a:prstGeom>
        </p:spPr>
      </p:pic>
      <p:sp>
        <p:nvSpPr>
          <p:cNvPr id="7" name="Ellipse 6">
            <a:extLst>
              <a:ext uri="{FF2B5EF4-FFF2-40B4-BE49-F238E27FC236}">
                <a16:creationId xmlns:a16="http://schemas.microsoft.com/office/drawing/2014/main" id="{D4E3C4C8-2F77-DF04-99DE-DE9E1DC7B3F7}"/>
              </a:ext>
            </a:extLst>
          </p:cNvPr>
          <p:cNvSpPr/>
          <p:nvPr/>
        </p:nvSpPr>
        <p:spPr>
          <a:xfrm>
            <a:off x="584152" y="2315675"/>
            <a:ext cx="622773" cy="272747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CB6F781A-1A49-CBEB-F520-505304825F81}"/>
              </a:ext>
            </a:extLst>
          </p:cNvPr>
          <p:cNvCxnSpPr>
            <a:cxnSpLocks/>
            <a:endCxn id="3" idx="2"/>
          </p:cNvCxnSpPr>
          <p:nvPr/>
        </p:nvCxnSpPr>
        <p:spPr>
          <a:xfrm flipV="1">
            <a:off x="1206925" y="2452049"/>
            <a:ext cx="1451793" cy="10782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Ellipse 2">
            <a:extLst>
              <a:ext uri="{FF2B5EF4-FFF2-40B4-BE49-F238E27FC236}">
                <a16:creationId xmlns:a16="http://schemas.microsoft.com/office/drawing/2014/main" id="{73DD7093-D0AC-08FF-9242-01635C230A03}"/>
              </a:ext>
            </a:extLst>
          </p:cNvPr>
          <p:cNvSpPr/>
          <p:nvPr/>
        </p:nvSpPr>
        <p:spPr>
          <a:xfrm>
            <a:off x="2658718" y="2315675"/>
            <a:ext cx="622773" cy="272747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D707C278-FD6D-EADE-8CF5-5C5BADDCCC03}"/>
              </a:ext>
            </a:extLst>
          </p:cNvPr>
          <p:cNvSpPr txBox="1"/>
          <p:nvPr/>
        </p:nvSpPr>
        <p:spPr>
          <a:xfrm>
            <a:off x="827600" y="2979529"/>
            <a:ext cx="3553900" cy="4247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n-GB" sz="1200" b="1" strike="noStrike" spc="-1" dirty="0">
                <a:solidFill>
                  <a:srgbClr val="000000"/>
                </a:solidFill>
                <a:latin typeface="cmr10"/>
              </a:rPr>
              <a:t>Response Matrix for WFS in the ATF2 </a:t>
            </a:r>
            <a:r>
              <a:rPr lang="en-GB" sz="1200" b="1" spc="-1" dirty="0">
                <a:solidFill>
                  <a:srgbClr val="000000"/>
                </a:solidFill>
                <a:latin typeface="cmr10"/>
              </a:rPr>
              <a:t>Beamline </a:t>
            </a:r>
            <a:r>
              <a:rPr lang="en-GB" sz="1200" spc="-1" dirty="0">
                <a:solidFill>
                  <a:srgbClr val="000000"/>
                </a:solidFill>
                <a:latin typeface="cmr10"/>
              </a:rPr>
              <a:t>with </a:t>
            </a:r>
            <a:r>
              <a:rPr lang="en-GB" sz="1200" b="0" strike="noStrike" spc="-1" dirty="0">
                <a:solidFill>
                  <a:srgbClr val="000000"/>
                </a:solidFill>
                <a:latin typeface="cmr10"/>
              </a:rPr>
              <a:t>R0 (nominal </a:t>
            </a:r>
            <a:r>
              <a:rPr lang="en-GB" sz="1200" spc="-1" dirty="0">
                <a:solidFill>
                  <a:srgbClr val="000000"/>
                </a:solidFill>
                <a:latin typeface="cmr10"/>
              </a:rPr>
              <a:t>charge) and R1 (lower charge)</a:t>
            </a:r>
            <a:endParaRPr lang="en-GB" sz="1200" b="0" strike="noStrike" spc="-1" dirty="0">
              <a:solidFill>
                <a:srgbClr val="000000"/>
              </a:solidFill>
              <a:latin typeface="cmr10"/>
            </a:endParaRP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A81259A4-6A4D-A7BC-13C4-6B5F43F83E81}"/>
              </a:ext>
            </a:extLst>
          </p:cNvPr>
          <p:cNvSpPr txBox="1"/>
          <p:nvPr/>
        </p:nvSpPr>
        <p:spPr>
          <a:xfrm>
            <a:off x="16810" y="4102383"/>
            <a:ext cx="72614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0" strike="noStrike" spc="-1" dirty="0">
                <a:solidFill>
                  <a:srgbClr val="000000"/>
                </a:solidFill>
                <a:latin typeface="cmr10"/>
              </a:rPr>
              <a:t>R1 – R0</a:t>
            </a:r>
            <a:endParaRPr lang="fr-FR" sz="1200" dirty="0">
              <a:latin typeface="cmr10"/>
            </a:endParaRPr>
          </a:p>
        </p:txBody>
      </p:sp>
      <p:pic>
        <p:nvPicPr>
          <p:cNvPr id="22" name="Image 21" descr="Une image contenant diagramme, origami, conception, pixel&#10;&#10;Description générée automatiquement">
            <a:extLst>
              <a:ext uri="{FF2B5EF4-FFF2-40B4-BE49-F238E27FC236}">
                <a16:creationId xmlns:a16="http://schemas.microsoft.com/office/drawing/2014/main" id="{679A39E4-E21F-DC2B-76F2-584401A354C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317" y="3464246"/>
            <a:ext cx="3767233" cy="1487066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5AC180E7-D36A-1FC6-BAEE-D1E4CED55FBC}"/>
              </a:ext>
            </a:extLst>
          </p:cNvPr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5947269" y="4668840"/>
            <a:ext cx="3259080" cy="3175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CEF18BE9-0051-7AAF-EA3E-85573D6D6C29}"/>
              </a:ext>
            </a:extLst>
          </p:cNvPr>
          <p:cNvPicPr>
            <a:picLocks noChangeAspect="1"/>
          </p:cNvPicPr>
          <p:nvPr/>
        </p:nvPicPr>
        <p:blipFill>
          <a:blip r:embed="rId7">
            <a:lum/>
            <a:alphaModFix/>
          </a:blip>
          <a:srcRect/>
          <a:stretch>
            <a:fillRect/>
          </a:stretch>
        </p:blipFill>
        <p:spPr>
          <a:xfrm>
            <a:off x="4755237" y="1230230"/>
            <a:ext cx="5277159" cy="272929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5743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987146-E58C-076F-FA41-3D5549BF00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ZoneTexte 52">
            <a:extLst>
              <a:ext uri="{FF2B5EF4-FFF2-40B4-BE49-F238E27FC236}">
                <a16:creationId xmlns:a16="http://schemas.microsoft.com/office/drawing/2014/main" id="{B019FCEF-06FF-E8A0-B9DD-B4D40D9B5B59}"/>
              </a:ext>
            </a:extLst>
          </p:cNvPr>
          <p:cNvSpPr txBox="1"/>
          <p:nvPr/>
        </p:nvSpPr>
        <p:spPr>
          <a:xfrm>
            <a:off x="25560" y="-72000"/>
            <a:ext cx="10080000" cy="1007640"/>
          </a:xfrm>
          <a:prstGeom prst="rect">
            <a:avLst/>
          </a:prstGeom>
          <a:blipFill rotWithShape="0">
            <a:blip r:embed="rId2"/>
            <a:srcRect r="22651" b="82485"/>
            <a:stretch/>
          </a:blipFill>
          <a:ln w="0">
            <a:noFill/>
          </a:ln>
        </p:spPr>
        <p:txBody>
          <a:bodyPr lIns="90000" tIns="45000" rIns="90000" bIns="45000" anchor="ctr" anchorCtr="1">
            <a:no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Noto Sans CJK SC Regular" pitchFamily="2"/>
                <a:cs typeface="FreeSans" pitchFamily="2"/>
              </a:rPr>
              <a:t>DFS and WFS Impact</a:t>
            </a:r>
            <a:endParaRPr lang="en-GB" sz="4000" strike="noStrike" spc="-1" dirty="0">
              <a:solidFill>
                <a:srgbClr val="FFFFFF"/>
              </a:solidFill>
              <a:latin typeface="+mj-lt"/>
            </a:endParaRPr>
          </a:p>
        </p:txBody>
      </p:sp>
      <p:pic>
        <p:nvPicPr>
          <p:cNvPr id="54" name="Image 53">
            <a:extLst>
              <a:ext uri="{FF2B5EF4-FFF2-40B4-BE49-F238E27FC236}">
                <a16:creationId xmlns:a16="http://schemas.microsoft.com/office/drawing/2014/main" id="{1AA7D3F4-20C6-7EA3-F549-0C5D0077F16B}"/>
              </a:ext>
            </a:extLst>
          </p:cNvPr>
          <p:cNvPicPr/>
          <p:nvPr/>
        </p:nvPicPr>
        <p:blipFill>
          <a:blip r:embed="rId2"/>
          <a:srcRect l="1746" t="90044"/>
          <a:stretch/>
        </p:blipFill>
        <p:spPr>
          <a:xfrm>
            <a:off x="0" y="5112000"/>
            <a:ext cx="10105560" cy="572400"/>
          </a:xfrm>
          <a:prstGeom prst="rect">
            <a:avLst/>
          </a:prstGeom>
          <a:ln w="0">
            <a:noFill/>
          </a:ln>
        </p:spPr>
      </p:pic>
      <p:sp>
        <p:nvSpPr>
          <p:cNvPr id="59" name="ZoneTexte 58">
            <a:extLst>
              <a:ext uri="{FF2B5EF4-FFF2-40B4-BE49-F238E27FC236}">
                <a16:creationId xmlns:a16="http://schemas.microsoft.com/office/drawing/2014/main" id="{CB0F40CE-7AD7-C07E-A51B-C09733FA6C55}"/>
              </a:ext>
            </a:extLst>
          </p:cNvPr>
          <p:cNvSpPr txBox="1"/>
          <p:nvPr/>
        </p:nvSpPr>
        <p:spPr>
          <a:xfrm>
            <a:off x="9105120" y="5297040"/>
            <a:ext cx="122148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fld id="{9493298F-C123-4D37-A7C3-1B04674EB588}" type="slidenum">
              <a:rPr lang="en-GB" sz="1800" b="0" strike="noStrike" spc="-1">
                <a:solidFill>
                  <a:srgbClr val="FFFFFF"/>
                </a:solidFill>
                <a:latin typeface="Arial"/>
              </a:rPr>
              <a:pPr algn="ctr"/>
              <a:t>14</a:t>
            </a:fld>
            <a:endParaRPr lang="en-GB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60" name="ZoneTexte 59">
            <a:extLst>
              <a:ext uri="{FF2B5EF4-FFF2-40B4-BE49-F238E27FC236}">
                <a16:creationId xmlns:a16="http://schemas.microsoft.com/office/drawing/2014/main" id="{72AC83DB-E4C0-DF5E-60AE-5EECA0C363DE}"/>
              </a:ext>
            </a:extLst>
          </p:cNvPr>
          <p:cNvSpPr txBox="1"/>
          <p:nvPr/>
        </p:nvSpPr>
        <p:spPr>
          <a:xfrm>
            <a:off x="-36000" y="5296320"/>
            <a:ext cx="5868000" cy="513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500" b="0" strike="noStrike" spc="-1" dirty="0">
                <a:solidFill>
                  <a:srgbClr val="FFFFFF"/>
                </a:solidFill>
                <a:latin typeface="Arial"/>
              </a:rPr>
              <a:t>P. Korysko   -   ATF Project Meeting   -   Nov. 28, 2025</a:t>
            </a:r>
            <a:endParaRPr lang="en-GB" sz="1500" b="0" strike="noStrike" spc="-1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A942E2C8-BB09-3452-DB3B-D7AFEFB2506E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984930" y="935640"/>
            <a:ext cx="8228140" cy="40337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806465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BBD7FD-9B51-D671-D89B-3105B7D9B6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ZoneTexte 52">
            <a:extLst>
              <a:ext uri="{FF2B5EF4-FFF2-40B4-BE49-F238E27FC236}">
                <a16:creationId xmlns:a16="http://schemas.microsoft.com/office/drawing/2014/main" id="{92FDF2B5-2B21-59AE-CEE7-0D5D47E1E9CA}"/>
              </a:ext>
            </a:extLst>
          </p:cNvPr>
          <p:cNvSpPr txBox="1"/>
          <p:nvPr/>
        </p:nvSpPr>
        <p:spPr>
          <a:xfrm>
            <a:off x="0" y="-72000"/>
            <a:ext cx="10080000" cy="1007640"/>
          </a:xfrm>
          <a:prstGeom prst="rect">
            <a:avLst/>
          </a:prstGeom>
          <a:blipFill rotWithShape="0">
            <a:blip r:embed="rId2"/>
            <a:srcRect r="22651" b="82485"/>
            <a:stretch/>
          </a:blipFill>
          <a:ln w="0">
            <a:noFill/>
          </a:ln>
        </p:spPr>
        <p:txBody>
          <a:bodyPr lIns="90000" tIns="45000" rIns="90000" bIns="45000" anchor="ctr" anchorCtr="1">
            <a:noAutofit/>
          </a:bodyPr>
          <a:lstStyle/>
          <a:p>
            <a:pPr algn="ctr"/>
            <a:r>
              <a:rPr lang="en-GB" sz="4000" b="0" strike="noStrike" spc="-1" dirty="0">
                <a:solidFill>
                  <a:srgbClr val="FFFFFF"/>
                </a:solidFill>
                <a:latin typeface="Arial"/>
              </a:rPr>
              <a:t>RF-Track Simulations Interface</a:t>
            </a:r>
          </a:p>
        </p:txBody>
      </p:sp>
      <p:pic>
        <p:nvPicPr>
          <p:cNvPr id="54" name="Image 53">
            <a:extLst>
              <a:ext uri="{FF2B5EF4-FFF2-40B4-BE49-F238E27FC236}">
                <a16:creationId xmlns:a16="http://schemas.microsoft.com/office/drawing/2014/main" id="{C4213A85-F1EC-059B-F920-258BE7920370}"/>
              </a:ext>
            </a:extLst>
          </p:cNvPr>
          <p:cNvPicPr/>
          <p:nvPr/>
        </p:nvPicPr>
        <p:blipFill>
          <a:blip r:embed="rId2"/>
          <a:srcRect l="1746" t="90044"/>
          <a:stretch/>
        </p:blipFill>
        <p:spPr>
          <a:xfrm>
            <a:off x="0" y="5112000"/>
            <a:ext cx="10105560" cy="572400"/>
          </a:xfrm>
          <a:prstGeom prst="rect">
            <a:avLst/>
          </a:prstGeom>
          <a:ln w="0">
            <a:noFill/>
          </a:ln>
        </p:spPr>
      </p:pic>
      <p:sp>
        <p:nvSpPr>
          <p:cNvPr id="59" name="ZoneTexte 58">
            <a:extLst>
              <a:ext uri="{FF2B5EF4-FFF2-40B4-BE49-F238E27FC236}">
                <a16:creationId xmlns:a16="http://schemas.microsoft.com/office/drawing/2014/main" id="{F78B55A4-D6B5-9381-771A-671FEBD881B0}"/>
              </a:ext>
            </a:extLst>
          </p:cNvPr>
          <p:cNvSpPr txBox="1"/>
          <p:nvPr/>
        </p:nvSpPr>
        <p:spPr>
          <a:xfrm>
            <a:off x="9105120" y="5297040"/>
            <a:ext cx="122148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fld id="{9493298F-C123-4D37-A7C3-1B04674EB588}" type="slidenum">
              <a:rPr lang="en-GB" sz="1800" b="0" strike="noStrike" spc="-1">
                <a:solidFill>
                  <a:srgbClr val="FFFFFF"/>
                </a:solidFill>
                <a:latin typeface="Arial"/>
              </a:rPr>
              <a:pPr algn="ctr"/>
              <a:t>15</a:t>
            </a:fld>
            <a:endParaRPr lang="en-GB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60" name="ZoneTexte 59">
            <a:extLst>
              <a:ext uri="{FF2B5EF4-FFF2-40B4-BE49-F238E27FC236}">
                <a16:creationId xmlns:a16="http://schemas.microsoft.com/office/drawing/2014/main" id="{2823BE58-7E93-BB88-37C8-26F3E374640E}"/>
              </a:ext>
            </a:extLst>
          </p:cNvPr>
          <p:cNvSpPr txBox="1"/>
          <p:nvPr/>
        </p:nvSpPr>
        <p:spPr>
          <a:xfrm>
            <a:off x="-36000" y="5296320"/>
            <a:ext cx="5868000" cy="513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500" b="0" strike="noStrike" spc="-1" dirty="0">
                <a:solidFill>
                  <a:srgbClr val="FFFFFF"/>
                </a:solidFill>
                <a:latin typeface="Arial"/>
              </a:rPr>
              <a:t>P. Korysko   -   ATF Project Meeting   -   Nov. 28, 2025</a:t>
            </a:r>
            <a:endParaRPr lang="en-GB" sz="1500" b="0" strike="noStrike" spc="-1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56EAE6E8-9F11-5DA2-7E96-7DACEC2D6576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938353" y="1661100"/>
            <a:ext cx="3816258" cy="341094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D0728E3D-3A70-9D2B-50DD-E6DEB2596C05}"/>
              </a:ext>
            </a:extLst>
          </p:cNvPr>
          <p:cNvSpPr txBox="1"/>
          <p:nvPr/>
        </p:nvSpPr>
        <p:spPr>
          <a:xfrm>
            <a:off x="1464671" y="2115145"/>
            <a:ext cx="1185238" cy="936303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0" i="0" u="none" strike="noStrike" kern="1200" cap="none" dirty="0">
                <a:ln>
                  <a:noFill/>
                </a:ln>
                <a:latin typeface="cmr10"/>
                <a:ea typeface="Noto Sans CJK SC" pitchFamily="2"/>
                <a:cs typeface="Lohit Devanagari" pitchFamily="2"/>
              </a:rPr>
              <a:t>List of </a:t>
            </a:r>
            <a:br>
              <a:rPr lang="en-GB" sz="1800" b="0" i="0" u="none" strike="noStrike" kern="1200" cap="none" dirty="0">
                <a:ln>
                  <a:noFill/>
                </a:ln>
                <a:latin typeface="cmr10"/>
                <a:ea typeface="Noto Sans CJK SC" pitchFamily="2"/>
                <a:cs typeface="Lohit Devanagari" pitchFamily="2"/>
              </a:rPr>
            </a:br>
            <a:r>
              <a:rPr lang="en-GB" sz="1800" b="0" i="0" u="none" strike="noStrike" kern="1200" cap="none" dirty="0">
                <a:ln>
                  <a:noFill/>
                </a:ln>
                <a:latin typeface="cmr10"/>
                <a:ea typeface="Noto Sans CJK SC" pitchFamily="2"/>
                <a:cs typeface="Lohit Devanagari" pitchFamily="2"/>
              </a:rPr>
              <a:t>correctors </a:t>
            </a:r>
            <a:br>
              <a:rPr lang="en-GB" sz="1800" b="0" i="0" u="none" strike="noStrike" kern="1200" cap="none" dirty="0">
                <a:ln>
                  <a:noFill/>
                </a:ln>
                <a:latin typeface="cmr10"/>
                <a:ea typeface="Noto Sans CJK SC" pitchFamily="2"/>
                <a:cs typeface="Lohit Devanagari" pitchFamily="2"/>
              </a:rPr>
            </a:br>
            <a:r>
              <a:rPr lang="en-GB" sz="1800" b="0" i="0" u="none" strike="noStrike" kern="1200" cap="none" dirty="0">
                <a:ln>
                  <a:noFill/>
                </a:ln>
                <a:latin typeface="cmr10"/>
                <a:ea typeface="Noto Sans CJK SC" pitchFamily="2"/>
                <a:cs typeface="Lohit Devanagari" pitchFamily="2"/>
              </a:rPr>
              <a:t>to use.</a:t>
            </a:r>
          </a:p>
        </p:txBody>
      </p:sp>
      <p:sp>
        <p:nvSpPr>
          <p:cNvPr id="10" name="Forme libre : forme 9">
            <a:extLst>
              <a:ext uri="{FF2B5EF4-FFF2-40B4-BE49-F238E27FC236}">
                <a16:creationId xmlns:a16="http://schemas.microsoft.com/office/drawing/2014/main" id="{3855C5CB-3FE0-C10A-87C2-44B0FB2EA137}"/>
              </a:ext>
            </a:extLst>
          </p:cNvPr>
          <p:cNvSpPr/>
          <p:nvPr/>
        </p:nvSpPr>
        <p:spPr>
          <a:xfrm>
            <a:off x="2567259" y="2043094"/>
            <a:ext cx="288000" cy="1140367"/>
          </a:xfrm>
          <a:custGeom>
            <a:avLst>
              <a:gd name="f0" fmla="val 1800"/>
              <a:gd name="f1" fmla="val 108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-2147483647"/>
              <a:gd name="f10" fmla="val 2147483647"/>
              <a:gd name="f11" fmla="val 5400"/>
              <a:gd name="f12" fmla="val 16200"/>
              <a:gd name="f13" fmla="val 10800"/>
              <a:gd name="f14" fmla="+- 0 0 0"/>
              <a:gd name="f15" fmla="*/ f5 1 21600"/>
              <a:gd name="f16" fmla="*/ f6 1 21600"/>
              <a:gd name="f17" fmla="pin 0 f0 5400"/>
              <a:gd name="f18" fmla="pin 0 f1 21600"/>
              <a:gd name="f19" fmla="*/ f14 f2 1"/>
              <a:gd name="f20" fmla="*/ f17 1 2"/>
              <a:gd name="f21" fmla="val f17"/>
              <a:gd name="f22" fmla="val f18"/>
              <a:gd name="f23" fmla="+- 21600 0 f17"/>
              <a:gd name="f24" fmla="*/ f17 10000 1"/>
              <a:gd name="f25" fmla="*/ 10800 f15 1"/>
              <a:gd name="f26" fmla="*/ f17 f16 1"/>
              <a:gd name="f27" fmla="*/ f7 f15 1"/>
              <a:gd name="f28" fmla="*/ f18 f16 1"/>
              <a:gd name="f29" fmla="*/ 13800 f15 1"/>
              <a:gd name="f30" fmla="*/ 21600 f15 1"/>
              <a:gd name="f31" fmla="*/ 0 f16 1"/>
              <a:gd name="f32" fmla="*/ f19 1 f4"/>
              <a:gd name="f33" fmla="*/ 0 f15 1"/>
              <a:gd name="f34" fmla="*/ 10800 f16 1"/>
              <a:gd name="f35" fmla="*/ 21600 f16 1"/>
              <a:gd name="f36" fmla="+- f22 0 f17"/>
              <a:gd name="f37" fmla="+- f22 0 f20"/>
              <a:gd name="f38" fmla="+- f22 f20 0"/>
              <a:gd name="f39" fmla="+- f22 f17 0"/>
              <a:gd name="f40" fmla="+- 21600 0 f20"/>
              <a:gd name="f41" fmla="*/ f24 1 31953"/>
              <a:gd name="f42" fmla="+- f32 0 f3"/>
              <a:gd name="f43" fmla="+- 21600 0 f41"/>
              <a:gd name="f44" fmla="*/ f41 f16 1"/>
              <a:gd name="f45" fmla="*/ f43 f16 1"/>
            </a:gdLst>
            <a:ahLst>
              <a:ahXY gdRefY="f0" minY="f7" maxY="f11">
                <a:pos x="f25" y="f26"/>
              </a:ahXY>
              <a:ahXY gdRefY="f1" minY="f7" maxY="f8">
                <a:pos x="f27" y="f28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42">
                <a:pos x="f30" y="f31"/>
              </a:cxn>
              <a:cxn ang="f42">
                <a:pos x="f33" y="f34"/>
              </a:cxn>
              <a:cxn ang="f42">
                <a:pos x="f30" y="f35"/>
              </a:cxn>
            </a:cxnLst>
            <a:rect l="f29" t="f44" r="f30" b="f45"/>
            <a:pathLst>
              <a:path w="21600" h="21600">
                <a:moveTo>
                  <a:pt x="f8" y="f7"/>
                </a:moveTo>
                <a:cubicBezTo>
                  <a:pt x="f12" y="f7"/>
                  <a:pt x="f13" y="f20"/>
                  <a:pt x="f13" y="f21"/>
                </a:cubicBezTo>
                <a:lnTo>
                  <a:pt x="f13" y="f36"/>
                </a:lnTo>
                <a:cubicBezTo>
                  <a:pt x="f13" y="f37"/>
                  <a:pt x="f11" y="f22"/>
                  <a:pt x="f7" y="f22"/>
                </a:cubicBezTo>
                <a:cubicBezTo>
                  <a:pt x="f11" y="f22"/>
                  <a:pt x="f13" y="f38"/>
                  <a:pt x="f13" y="f39"/>
                </a:cubicBezTo>
                <a:lnTo>
                  <a:pt x="f13" y="f23"/>
                </a:lnTo>
                <a:cubicBezTo>
                  <a:pt x="f13" y="f40"/>
                  <a:pt x="f12" y="f8"/>
                  <a:pt x="f8" y="f8"/>
                </a:cubicBezTo>
              </a:path>
            </a:pathLst>
          </a:custGeom>
          <a:noFill/>
          <a:ln w="57240">
            <a:solidFill>
              <a:srgbClr val="FF0000"/>
            </a:solidFill>
            <a:prstDash val="solid"/>
          </a:ln>
        </p:spPr>
        <p:txBody>
          <a:bodyPr vert="horz" wrap="square" lIns="118440" tIns="73440" rIns="118440" bIns="7344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GB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11" name="Forme libre : forme 10">
            <a:extLst>
              <a:ext uri="{FF2B5EF4-FFF2-40B4-BE49-F238E27FC236}">
                <a16:creationId xmlns:a16="http://schemas.microsoft.com/office/drawing/2014/main" id="{8C7E711C-40FB-9442-6C87-609495507425}"/>
              </a:ext>
            </a:extLst>
          </p:cNvPr>
          <p:cNvSpPr/>
          <p:nvPr/>
        </p:nvSpPr>
        <p:spPr>
          <a:xfrm>
            <a:off x="2567259" y="3517839"/>
            <a:ext cx="288000" cy="1221641"/>
          </a:xfrm>
          <a:custGeom>
            <a:avLst>
              <a:gd name="f0" fmla="val 1800"/>
              <a:gd name="f1" fmla="val 108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-2147483647"/>
              <a:gd name="f10" fmla="val 2147483647"/>
              <a:gd name="f11" fmla="val 5400"/>
              <a:gd name="f12" fmla="val 16200"/>
              <a:gd name="f13" fmla="val 10800"/>
              <a:gd name="f14" fmla="+- 0 0 0"/>
              <a:gd name="f15" fmla="*/ f5 1 21600"/>
              <a:gd name="f16" fmla="*/ f6 1 21600"/>
              <a:gd name="f17" fmla="pin 0 f0 5400"/>
              <a:gd name="f18" fmla="pin 0 f1 21600"/>
              <a:gd name="f19" fmla="*/ f14 f2 1"/>
              <a:gd name="f20" fmla="*/ f17 1 2"/>
              <a:gd name="f21" fmla="val f17"/>
              <a:gd name="f22" fmla="val f18"/>
              <a:gd name="f23" fmla="+- 21600 0 f17"/>
              <a:gd name="f24" fmla="*/ f17 10000 1"/>
              <a:gd name="f25" fmla="*/ 10800 f15 1"/>
              <a:gd name="f26" fmla="*/ f17 f16 1"/>
              <a:gd name="f27" fmla="*/ f7 f15 1"/>
              <a:gd name="f28" fmla="*/ f18 f16 1"/>
              <a:gd name="f29" fmla="*/ 13800 f15 1"/>
              <a:gd name="f30" fmla="*/ 21600 f15 1"/>
              <a:gd name="f31" fmla="*/ 0 f16 1"/>
              <a:gd name="f32" fmla="*/ f19 1 f4"/>
              <a:gd name="f33" fmla="*/ 0 f15 1"/>
              <a:gd name="f34" fmla="*/ 10800 f16 1"/>
              <a:gd name="f35" fmla="*/ 21600 f16 1"/>
              <a:gd name="f36" fmla="+- f22 0 f17"/>
              <a:gd name="f37" fmla="+- f22 0 f20"/>
              <a:gd name="f38" fmla="+- f22 f20 0"/>
              <a:gd name="f39" fmla="+- f22 f17 0"/>
              <a:gd name="f40" fmla="+- 21600 0 f20"/>
              <a:gd name="f41" fmla="*/ f24 1 31953"/>
              <a:gd name="f42" fmla="+- f32 0 f3"/>
              <a:gd name="f43" fmla="+- 21600 0 f41"/>
              <a:gd name="f44" fmla="*/ f41 f16 1"/>
              <a:gd name="f45" fmla="*/ f43 f16 1"/>
            </a:gdLst>
            <a:ahLst>
              <a:ahXY gdRefY="f0" minY="f7" maxY="f11">
                <a:pos x="f25" y="f26"/>
              </a:ahXY>
              <a:ahXY gdRefY="f1" minY="f7" maxY="f8">
                <a:pos x="f27" y="f28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42">
                <a:pos x="f30" y="f31"/>
              </a:cxn>
              <a:cxn ang="f42">
                <a:pos x="f33" y="f34"/>
              </a:cxn>
              <a:cxn ang="f42">
                <a:pos x="f30" y="f35"/>
              </a:cxn>
            </a:cxnLst>
            <a:rect l="f29" t="f44" r="f30" b="f45"/>
            <a:pathLst>
              <a:path w="21600" h="21600">
                <a:moveTo>
                  <a:pt x="f8" y="f7"/>
                </a:moveTo>
                <a:cubicBezTo>
                  <a:pt x="f12" y="f7"/>
                  <a:pt x="f13" y="f20"/>
                  <a:pt x="f13" y="f21"/>
                </a:cubicBezTo>
                <a:lnTo>
                  <a:pt x="f13" y="f36"/>
                </a:lnTo>
                <a:cubicBezTo>
                  <a:pt x="f13" y="f37"/>
                  <a:pt x="f11" y="f22"/>
                  <a:pt x="f7" y="f22"/>
                </a:cubicBezTo>
                <a:cubicBezTo>
                  <a:pt x="f11" y="f22"/>
                  <a:pt x="f13" y="f38"/>
                  <a:pt x="f13" y="f39"/>
                </a:cubicBezTo>
                <a:lnTo>
                  <a:pt x="f13" y="f23"/>
                </a:lnTo>
                <a:cubicBezTo>
                  <a:pt x="f13" y="f40"/>
                  <a:pt x="f12" y="f8"/>
                  <a:pt x="f8" y="f8"/>
                </a:cubicBezTo>
              </a:path>
            </a:pathLst>
          </a:custGeom>
          <a:noFill/>
          <a:ln w="57240">
            <a:solidFill>
              <a:srgbClr val="FF0000"/>
            </a:solidFill>
            <a:prstDash val="solid"/>
          </a:ln>
        </p:spPr>
        <p:txBody>
          <a:bodyPr vert="horz" wrap="square" lIns="118440" tIns="73440" rIns="118440" bIns="7344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GB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AE7E7016-840D-A9E0-FB22-AA829DF1FD5D}"/>
              </a:ext>
            </a:extLst>
          </p:cNvPr>
          <p:cNvSpPr txBox="1"/>
          <p:nvPr/>
        </p:nvSpPr>
        <p:spPr>
          <a:xfrm>
            <a:off x="1751866" y="3660507"/>
            <a:ext cx="815393" cy="936303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0" i="0" u="none" strike="noStrike" kern="1200" cap="none" dirty="0">
                <a:ln>
                  <a:noFill/>
                </a:ln>
                <a:latin typeface="cmr10"/>
                <a:ea typeface="Noto Sans CJK SC" pitchFamily="2"/>
                <a:cs typeface="Lohit Devanagari" pitchFamily="2"/>
              </a:rPr>
              <a:t>List of </a:t>
            </a:r>
            <a:br>
              <a:rPr lang="en-GB" sz="1800" b="0" i="0" u="none" strike="noStrike" kern="1200" cap="none" dirty="0">
                <a:ln>
                  <a:noFill/>
                </a:ln>
                <a:latin typeface="cmr10"/>
                <a:ea typeface="Noto Sans CJK SC" pitchFamily="2"/>
                <a:cs typeface="Lohit Devanagari" pitchFamily="2"/>
              </a:rPr>
            </a:br>
            <a:r>
              <a:rPr lang="en-GB" sz="1800" b="0" i="0" u="none" strike="noStrike" kern="1200" cap="none" dirty="0">
                <a:ln>
                  <a:noFill/>
                </a:ln>
                <a:latin typeface="cmr10"/>
                <a:ea typeface="Noto Sans CJK SC" pitchFamily="2"/>
                <a:cs typeface="Lohit Devanagari" pitchFamily="2"/>
              </a:rPr>
              <a:t>BPMs </a:t>
            </a:r>
            <a:br>
              <a:rPr lang="en-GB" sz="1800" b="0" i="0" u="none" strike="noStrike" kern="1200" cap="none" dirty="0">
                <a:ln>
                  <a:noFill/>
                </a:ln>
                <a:latin typeface="cmr10"/>
                <a:ea typeface="Noto Sans CJK SC" pitchFamily="2"/>
                <a:cs typeface="Lohit Devanagari" pitchFamily="2"/>
              </a:rPr>
            </a:br>
            <a:r>
              <a:rPr lang="en-GB" sz="1800" b="0" i="0" u="none" strike="noStrike" kern="1200" cap="none" dirty="0">
                <a:ln>
                  <a:noFill/>
                </a:ln>
                <a:latin typeface="cmr10"/>
                <a:ea typeface="Noto Sans CJK SC" pitchFamily="2"/>
                <a:cs typeface="Lohit Devanagari" pitchFamily="2"/>
              </a:rPr>
              <a:t>to use.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16B4D511-A2A8-C41C-315D-B359D126B1F8}"/>
              </a:ext>
            </a:extLst>
          </p:cNvPr>
          <p:cNvSpPr txBox="1"/>
          <p:nvPr/>
        </p:nvSpPr>
        <p:spPr>
          <a:xfrm>
            <a:off x="6837705" y="2320886"/>
            <a:ext cx="2127240" cy="936303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0" i="0" u="none" strike="noStrike" kern="1200" cap="none" dirty="0">
                <a:ln>
                  <a:noFill/>
                </a:ln>
                <a:latin typeface="cmr10"/>
                <a:ea typeface="Noto Sans CJK SC" pitchFamily="2"/>
                <a:cs typeface="Lohit Devanagari" pitchFamily="2"/>
              </a:rPr>
              <a:t>Maximum transverse orbit excursion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EAE971F3-B1D3-3631-7C7A-5FFA9FEEF8A5}"/>
              </a:ext>
            </a:extLst>
          </p:cNvPr>
          <p:cNvSpPr txBox="1"/>
          <p:nvPr/>
        </p:nvSpPr>
        <p:spPr>
          <a:xfrm>
            <a:off x="6837880" y="1901161"/>
            <a:ext cx="2360520" cy="372687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0" i="0" u="none" strike="noStrike" kern="1200" cap="none" dirty="0">
                <a:ln>
                  <a:noFill/>
                </a:ln>
                <a:latin typeface="cmr10"/>
                <a:ea typeface="Noto Sans CJK SC" pitchFamily="2"/>
                <a:cs typeface="Lohit Devanagari" pitchFamily="2"/>
              </a:rPr>
              <a:t>Path to file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73DC1BF2-4C70-5BA5-3D7F-9DDEA23EAB73}"/>
              </a:ext>
            </a:extLst>
          </p:cNvPr>
          <p:cNvSpPr txBox="1"/>
          <p:nvPr/>
        </p:nvSpPr>
        <p:spPr>
          <a:xfrm>
            <a:off x="7680750" y="4742855"/>
            <a:ext cx="30353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hlinkClick r:id="rId4"/>
              </a:rPr>
              <a:t>https://gitlab.cern.ch/rf-track</a:t>
            </a:r>
            <a:endParaRPr lang="en-US" sz="1400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7A40147F-3EFA-F910-CC49-500AB3361C73}"/>
              </a:ext>
            </a:extLst>
          </p:cNvPr>
          <p:cNvSpPr txBox="1"/>
          <p:nvPr/>
        </p:nvSpPr>
        <p:spPr>
          <a:xfrm>
            <a:off x="0" y="901474"/>
            <a:ext cx="1010556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b="1" dirty="0">
                <a:latin typeface="cmr10"/>
              </a:rPr>
              <a:t>RF-Track</a:t>
            </a:r>
            <a:r>
              <a:rPr lang="en-US" dirty="0">
                <a:latin typeface="cmr10"/>
              </a:rPr>
              <a:t> is a tracking code developed at CERN for the design and </a:t>
            </a:r>
            <a:r>
              <a:rPr lang="en-US" dirty="0" err="1">
                <a:latin typeface="cmr10"/>
              </a:rPr>
              <a:t>optimisation</a:t>
            </a:r>
            <a:r>
              <a:rPr lang="en-US" dirty="0">
                <a:latin typeface="cmr10"/>
              </a:rPr>
              <a:t> of particle accelerators, offering outstanding flexibility and rapid simulation speed.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6690373-F806-270D-623A-A3D4D68D8B07}"/>
              </a:ext>
            </a:extLst>
          </p:cNvPr>
          <p:cNvSpPr/>
          <p:nvPr/>
        </p:nvSpPr>
        <p:spPr>
          <a:xfrm>
            <a:off x="4194403" y="1981713"/>
            <a:ext cx="2560207" cy="19510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F45267B-BB14-9AEF-8A4C-499D793BB7E1}"/>
              </a:ext>
            </a:extLst>
          </p:cNvPr>
          <p:cNvSpPr/>
          <p:nvPr/>
        </p:nvSpPr>
        <p:spPr>
          <a:xfrm>
            <a:off x="4208403" y="2668315"/>
            <a:ext cx="2560207" cy="19510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877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  <p:bldP spid="11" grpId="0" animBg="1"/>
      <p:bldP spid="12" grpId="0"/>
      <p:bldP spid="14" grpId="0"/>
      <p:bldP spid="15" grpId="0"/>
      <p:bldP spid="2" grpId="0" animBg="1"/>
      <p:bldP spid="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FA6885-C22E-142F-02CD-1CC72DD186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ZoneTexte 52">
            <a:extLst>
              <a:ext uri="{FF2B5EF4-FFF2-40B4-BE49-F238E27FC236}">
                <a16:creationId xmlns:a16="http://schemas.microsoft.com/office/drawing/2014/main" id="{74806671-BB14-5AC3-E3B2-F2E864279E39}"/>
              </a:ext>
            </a:extLst>
          </p:cNvPr>
          <p:cNvSpPr txBox="1"/>
          <p:nvPr/>
        </p:nvSpPr>
        <p:spPr>
          <a:xfrm>
            <a:off x="0" y="-72000"/>
            <a:ext cx="10080000" cy="1007640"/>
          </a:xfrm>
          <a:prstGeom prst="rect">
            <a:avLst/>
          </a:prstGeom>
          <a:blipFill rotWithShape="0">
            <a:blip r:embed="rId2"/>
            <a:srcRect r="22651" b="82485"/>
            <a:stretch/>
          </a:blipFill>
          <a:ln w="0">
            <a:noFill/>
          </a:ln>
        </p:spPr>
        <p:txBody>
          <a:bodyPr lIns="90000" tIns="45000" rIns="90000" bIns="45000" anchor="ctr" anchorCtr="1">
            <a:noAutofit/>
          </a:bodyPr>
          <a:lstStyle/>
          <a:p>
            <a:pPr algn="ctr"/>
            <a:r>
              <a:rPr lang="en-GB" sz="4000" b="0" strike="noStrike" spc="-1" dirty="0">
                <a:solidFill>
                  <a:srgbClr val="FFFFFF"/>
                </a:solidFill>
                <a:latin typeface="Arial"/>
              </a:rPr>
              <a:t>RF-Track Simulations Interface</a:t>
            </a:r>
          </a:p>
        </p:txBody>
      </p:sp>
      <p:pic>
        <p:nvPicPr>
          <p:cNvPr id="54" name="Image 53">
            <a:extLst>
              <a:ext uri="{FF2B5EF4-FFF2-40B4-BE49-F238E27FC236}">
                <a16:creationId xmlns:a16="http://schemas.microsoft.com/office/drawing/2014/main" id="{23E6D489-13BF-F0BA-9819-2982B8868E34}"/>
              </a:ext>
            </a:extLst>
          </p:cNvPr>
          <p:cNvPicPr/>
          <p:nvPr/>
        </p:nvPicPr>
        <p:blipFill>
          <a:blip r:embed="rId2"/>
          <a:srcRect l="1746" t="90044"/>
          <a:stretch/>
        </p:blipFill>
        <p:spPr>
          <a:xfrm>
            <a:off x="0" y="5112000"/>
            <a:ext cx="10105560" cy="572400"/>
          </a:xfrm>
          <a:prstGeom prst="rect">
            <a:avLst/>
          </a:prstGeom>
          <a:ln w="0">
            <a:noFill/>
          </a:ln>
        </p:spPr>
      </p:pic>
      <p:sp>
        <p:nvSpPr>
          <p:cNvPr id="59" name="ZoneTexte 58">
            <a:extLst>
              <a:ext uri="{FF2B5EF4-FFF2-40B4-BE49-F238E27FC236}">
                <a16:creationId xmlns:a16="http://schemas.microsoft.com/office/drawing/2014/main" id="{D0D3811B-D781-252B-0AF5-903D0EB5F59D}"/>
              </a:ext>
            </a:extLst>
          </p:cNvPr>
          <p:cNvSpPr txBox="1"/>
          <p:nvPr/>
        </p:nvSpPr>
        <p:spPr>
          <a:xfrm>
            <a:off x="9105120" y="5297040"/>
            <a:ext cx="122148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fld id="{9493298F-C123-4D37-A7C3-1B04674EB588}" type="slidenum">
              <a:rPr lang="en-GB" sz="1800" b="0" strike="noStrike" spc="-1">
                <a:solidFill>
                  <a:srgbClr val="FFFFFF"/>
                </a:solidFill>
                <a:latin typeface="Arial"/>
              </a:rPr>
              <a:pPr algn="ctr"/>
              <a:t>16</a:t>
            </a:fld>
            <a:endParaRPr lang="en-GB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60" name="ZoneTexte 59">
            <a:extLst>
              <a:ext uri="{FF2B5EF4-FFF2-40B4-BE49-F238E27FC236}">
                <a16:creationId xmlns:a16="http://schemas.microsoft.com/office/drawing/2014/main" id="{A2F31283-6244-DE9D-5165-B087432FF3E1}"/>
              </a:ext>
            </a:extLst>
          </p:cNvPr>
          <p:cNvSpPr txBox="1"/>
          <p:nvPr/>
        </p:nvSpPr>
        <p:spPr>
          <a:xfrm>
            <a:off x="-36000" y="5296320"/>
            <a:ext cx="5868000" cy="513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500" b="0" strike="noStrike" spc="-1" dirty="0">
                <a:solidFill>
                  <a:srgbClr val="FFFFFF"/>
                </a:solidFill>
                <a:latin typeface="Arial"/>
              </a:rPr>
              <a:t>P. Korysko   -   ATF Project Meeting   -   Nov. 28, 2025</a:t>
            </a:r>
            <a:endParaRPr lang="en-GB" sz="15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58ABB0FC-E68D-19B6-BD6C-6C1E93976F90}"/>
              </a:ext>
            </a:extLst>
          </p:cNvPr>
          <p:cNvSpPr txBox="1"/>
          <p:nvPr/>
        </p:nvSpPr>
        <p:spPr>
          <a:xfrm>
            <a:off x="108000" y="1044000"/>
            <a:ext cx="9792000" cy="144000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1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rPr>
              <a:t>Simulation</a:t>
            </a:r>
            <a:r>
              <a:rPr lang="en-GB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rPr>
              <a:t> of the </a:t>
            </a:r>
            <a:r>
              <a:rPr lang="en-GB" sz="1800" b="1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rPr>
              <a:t>excitation</a:t>
            </a:r>
            <a:r>
              <a:rPr lang="en-GB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rPr>
              <a:t> of ATF2 beamline </a:t>
            </a:r>
            <a:r>
              <a:rPr lang="en-GB" sz="1800" b="1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rPr>
              <a:t>correctors</a:t>
            </a:r>
            <a:r>
              <a:rPr lang="en-GB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rPr>
              <a:t> with </a:t>
            </a:r>
            <a:r>
              <a:rPr lang="en-GB" sz="1800" b="1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rPr>
              <a:t>RF-Track</a:t>
            </a:r>
            <a:r>
              <a:rPr lang="en-GB" sz="1800" b="0" i="0" u="none" strike="noStrike" kern="1200" cap="none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rPr>
              <a:t>: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EBF9FE94-295D-AB7A-B378-292031B1FAA9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44000" y="1728000"/>
            <a:ext cx="9864000" cy="278964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83A7F0F1-9113-3144-0627-E90EF8B7A8BA}"/>
              </a:ext>
            </a:extLst>
          </p:cNvPr>
          <p:cNvSpPr txBox="1"/>
          <p:nvPr/>
        </p:nvSpPr>
        <p:spPr>
          <a:xfrm>
            <a:off x="7680750" y="4742855"/>
            <a:ext cx="30353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hlinkClick r:id="rId4"/>
              </a:rPr>
              <a:t>https://gitlab.cern.ch/rf-track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655401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8E8B4B-0B80-8137-C642-6B9E3E5A8A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ZoneTexte 52">
            <a:extLst>
              <a:ext uri="{FF2B5EF4-FFF2-40B4-BE49-F238E27FC236}">
                <a16:creationId xmlns:a16="http://schemas.microsoft.com/office/drawing/2014/main" id="{27DAB100-3A65-EF89-AEBC-45FF7931DEF0}"/>
              </a:ext>
            </a:extLst>
          </p:cNvPr>
          <p:cNvSpPr txBox="1"/>
          <p:nvPr/>
        </p:nvSpPr>
        <p:spPr>
          <a:xfrm>
            <a:off x="0" y="-72000"/>
            <a:ext cx="10080000" cy="1007640"/>
          </a:xfrm>
          <a:prstGeom prst="rect">
            <a:avLst/>
          </a:prstGeom>
          <a:blipFill rotWithShape="0">
            <a:blip r:embed="rId2"/>
            <a:srcRect r="22651" b="82485"/>
            <a:stretch/>
          </a:blipFill>
          <a:ln w="0">
            <a:noFill/>
          </a:ln>
        </p:spPr>
        <p:txBody>
          <a:bodyPr lIns="90000" tIns="45000" rIns="90000" bIns="45000" anchor="ctr" anchorCtr="1">
            <a:noAutofit/>
          </a:bodyPr>
          <a:lstStyle/>
          <a:p>
            <a:pPr algn="ctr"/>
            <a:r>
              <a:rPr lang="en-GB" sz="4000" b="0" strike="noStrike" spc="-1" dirty="0">
                <a:solidFill>
                  <a:srgbClr val="FFFFFF"/>
                </a:solidFill>
                <a:latin typeface="Arial"/>
              </a:rPr>
              <a:t>RF-Track Simulation Results</a:t>
            </a:r>
          </a:p>
        </p:txBody>
      </p:sp>
      <p:pic>
        <p:nvPicPr>
          <p:cNvPr id="54" name="Image 53">
            <a:extLst>
              <a:ext uri="{FF2B5EF4-FFF2-40B4-BE49-F238E27FC236}">
                <a16:creationId xmlns:a16="http://schemas.microsoft.com/office/drawing/2014/main" id="{2A6DA770-859B-08B8-0990-A739A0676274}"/>
              </a:ext>
            </a:extLst>
          </p:cNvPr>
          <p:cNvPicPr/>
          <p:nvPr/>
        </p:nvPicPr>
        <p:blipFill>
          <a:blip r:embed="rId2"/>
          <a:srcRect l="1746" t="90044"/>
          <a:stretch/>
        </p:blipFill>
        <p:spPr>
          <a:xfrm>
            <a:off x="0" y="5112000"/>
            <a:ext cx="10105560" cy="572400"/>
          </a:xfrm>
          <a:prstGeom prst="rect">
            <a:avLst/>
          </a:prstGeom>
          <a:ln w="0">
            <a:noFill/>
          </a:ln>
        </p:spPr>
      </p:pic>
      <p:sp>
        <p:nvSpPr>
          <p:cNvPr id="59" name="ZoneTexte 58">
            <a:extLst>
              <a:ext uri="{FF2B5EF4-FFF2-40B4-BE49-F238E27FC236}">
                <a16:creationId xmlns:a16="http://schemas.microsoft.com/office/drawing/2014/main" id="{5A1EDFC8-9270-6CAD-218D-1305873C4EA1}"/>
              </a:ext>
            </a:extLst>
          </p:cNvPr>
          <p:cNvSpPr txBox="1"/>
          <p:nvPr/>
        </p:nvSpPr>
        <p:spPr>
          <a:xfrm>
            <a:off x="9105120" y="5297040"/>
            <a:ext cx="122148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fld id="{9493298F-C123-4D37-A7C3-1B04674EB588}" type="slidenum">
              <a:rPr lang="en-GB" sz="1800" b="0" strike="noStrike" spc="-1">
                <a:solidFill>
                  <a:srgbClr val="FFFFFF"/>
                </a:solidFill>
                <a:latin typeface="Arial"/>
              </a:rPr>
              <a:pPr algn="ctr"/>
              <a:t>17</a:t>
            </a:fld>
            <a:endParaRPr lang="en-GB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60" name="ZoneTexte 59">
            <a:extLst>
              <a:ext uri="{FF2B5EF4-FFF2-40B4-BE49-F238E27FC236}">
                <a16:creationId xmlns:a16="http://schemas.microsoft.com/office/drawing/2014/main" id="{EADEF003-2AA8-85F4-9099-22B37966BDBD}"/>
              </a:ext>
            </a:extLst>
          </p:cNvPr>
          <p:cNvSpPr txBox="1"/>
          <p:nvPr/>
        </p:nvSpPr>
        <p:spPr>
          <a:xfrm>
            <a:off x="-36000" y="5296320"/>
            <a:ext cx="5868000" cy="513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500" b="0" strike="noStrike" spc="-1" dirty="0">
                <a:solidFill>
                  <a:srgbClr val="FFFFFF"/>
                </a:solidFill>
                <a:latin typeface="Arial"/>
              </a:rPr>
              <a:t>P. Korysko   -   ATF Project Meeting   -   Nov. 28, 2025</a:t>
            </a:r>
            <a:endParaRPr lang="en-GB" sz="15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FD99CAB3-DF6B-DF8C-C89A-AD2F2D87D4E1}"/>
              </a:ext>
            </a:extLst>
          </p:cNvPr>
          <p:cNvSpPr txBox="1"/>
          <p:nvPr/>
        </p:nvSpPr>
        <p:spPr>
          <a:xfrm>
            <a:off x="108000" y="982584"/>
            <a:ext cx="7198487" cy="356336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1" i="0" u="none" strike="noStrike" kern="1200" cap="none" dirty="0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rPr>
              <a:t>Simulations</a:t>
            </a:r>
            <a:r>
              <a:rPr lang="en-GB" sz="1800" b="0" i="0" u="none" strike="noStrike" kern="1200" cap="none" dirty="0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rPr>
              <a:t> of the </a:t>
            </a:r>
            <a:r>
              <a:rPr lang="en-GB" dirty="0">
                <a:latin typeface="Liberation Sans" pitchFamily="18"/>
                <a:ea typeface="Noto Sans CJK SC" pitchFamily="2"/>
                <a:cs typeface="Lohit Devanagari" pitchFamily="2"/>
              </a:rPr>
              <a:t>one-to-one/DFS/WFS corrections</a:t>
            </a:r>
            <a:r>
              <a:rPr lang="en-GB" sz="1800" b="0" i="0" u="none" strike="noStrike" kern="1200" cap="none" dirty="0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rPr>
              <a:t> with </a:t>
            </a:r>
            <a:r>
              <a:rPr lang="en-GB" sz="1800" b="1" i="0" u="none" strike="noStrike" kern="1200" cap="none" dirty="0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rPr>
              <a:t>RF-Track</a:t>
            </a:r>
            <a:r>
              <a:rPr lang="en-GB" sz="1800" b="0" i="0" u="none" strike="noStrike" kern="1200" cap="none" dirty="0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rPr>
              <a:t>:</a:t>
            </a:r>
          </a:p>
        </p:txBody>
      </p:sp>
      <p:pic>
        <p:nvPicPr>
          <p:cNvPr id="6" name="Image 5" descr="Une image contenant texte, capture d’écran, logiciel, nombre&#10;&#10;Le contenu généré par l’IA peut être incorrect.">
            <a:extLst>
              <a:ext uri="{FF2B5EF4-FFF2-40B4-BE49-F238E27FC236}">
                <a16:creationId xmlns:a16="http://schemas.microsoft.com/office/drawing/2014/main" id="{4B9288E1-09A2-16F1-C62E-3032E342DDA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2541" y="1417795"/>
            <a:ext cx="2743319" cy="3601685"/>
          </a:xfrm>
          <a:prstGeom prst="rect">
            <a:avLst/>
          </a:prstGeom>
        </p:spPr>
      </p:pic>
      <p:pic>
        <p:nvPicPr>
          <p:cNvPr id="8" name="Image 7" descr="Une image contenant texte, capture d’écran, logiciel, nombre&#10;&#10;Le contenu généré par l’IA peut être incorrect.">
            <a:extLst>
              <a:ext uri="{FF2B5EF4-FFF2-40B4-BE49-F238E27FC236}">
                <a16:creationId xmlns:a16="http://schemas.microsoft.com/office/drawing/2014/main" id="{D16A3C8E-48E6-A1CA-BD80-BFD4555224E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317" y="1395114"/>
            <a:ext cx="2706142" cy="3647765"/>
          </a:xfrm>
          <a:prstGeom prst="rect">
            <a:avLst/>
          </a:prstGeom>
        </p:spPr>
      </p:pic>
      <p:pic>
        <p:nvPicPr>
          <p:cNvPr id="10" name="Image 9" descr="Une image contenant texte, capture d’écran, nombre, logiciel&#10;&#10;Le contenu généré par l’IA peut être incorrect.">
            <a:extLst>
              <a:ext uri="{FF2B5EF4-FFF2-40B4-BE49-F238E27FC236}">
                <a16:creationId xmlns:a16="http://schemas.microsoft.com/office/drawing/2014/main" id="{01486A28-DFA7-071F-175E-A347B48F44E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0836" y="1395114"/>
            <a:ext cx="2826328" cy="367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9417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24DF1A-E0DF-2E7E-6DFB-25A4C3D1A1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ZoneTexte 52">
            <a:extLst>
              <a:ext uri="{FF2B5EF4-FFF2-40B4-BE49-F238E27FC236}">
                <a16:creationId xmlns:a16="http://schemas.microsoft.com/office/drawing/2014/main" id="{26A300E0-A2E2-B33E-AF49-DBA5FE1172C0}"/>
              </a:ext>
            </a:extLst>
          </p:cNvPr>
          <p:cNvSpPr txBox="1"/>
          <p:nvPr/>
        </p:nvSpPr>
        <p:spPr>
          <a:xfrm>
            <a:off x="0" y="-72000"/>
            <a:ext cx="10080000" cy="1007640"/>
          </a:xfrm>
          <a:prstGeom prst="rect">
            <a:avLst/>
          </a:prstGeom>
          <a:blipFill rotWithShape="0">
            <a:blip r:embed="rId2"/>
            <a:srcRect r="22651" b="82485"/>
            <a:stretch/>
          </a:blipFill>
          <a:ln w="0">
            <a:noFill/>
          </a:ln>
        </p:spPr>
        <p:txBody>
          <a:bodyPr lIns="90000" tIns="45000" rIns="90000" bIns="45000" anchor="ctr" anchorCtr="1">
            <a:noAutofit/>
          </a:bodyPr>
          <a:lstStyle/>
          <a:p>
            <a:pPr algn="ctr"/>
            <a:r>
              <a:rPr lang="en-GB" sz="4000" b="0" strike="noStrike" spc="-1" dirty="0">
                <a:solidFill>
                  <a:srgbClr val="FFFFFF"/>
                </a:solidFill>
                <a:latin typeface="Arial"/>
              </a:rPr>
              <a:t>Next Steps?</a:t>
            </a:r>
          </a:p>
        </p:txBody>
      </p:sp>
      <p:pic>
        <p:nvPicPr>
          <p:cNvPr id="54" name="Image 53">
            <a:extLst>
              <a:ext uri="{FF2B5EF4-FFF2-40B4-BE49-F238E27FC236}">
                <a16:creationId xmlns:a16="http://schemas.microsoft.com/office/drawing/2014/main" id="{1B953709-44D9-A13F-6102-1ACBECF8E7FB}"/>
              </a:ext>
            </a:extLst>
          </p:cNvPr>
          <p:cNvPicPr/>
          <p:nvPr/>
        </p:nvPicPr>
        <p:blipFill>
          <a:blip r:embed="rId2"/>
          <a:srcRect l="1746" t="90044"/>
          <a:stretch/>
        </p:blipFill>
        <p:spPr>
          <a:xfrm>
            <a:off x="0" y="5112000"/>
            <a:ext cx="10105560" cy="572400"/>
          </a:xfrm>
          <a:prstGeom prst="rect">
            <a:avLst/>
          </a:prstGeom>
          <a:ln w="0">
            <a:noFill/>
          </a:ln>
        </p:spPr>
      </p:pic>
      <p:sp>
        <p:nvSpPr>
          <p:cNvPr id="59" name="ZoneTexte 58">
            <a:extLst>
              <a:ext uri="{FF2B5EF4-FFF2-40B4-BE49-F238E27FC236}">
                <a16:creationId xmlns:a16="http://schemas.microsoft.com/office/drawing/2014/main" id="{2AA9173D-6C18-6C34-9F88-DE3CCD62C2DB}"/>
              </a:ext>
            </a:extLst>
          </p:cNvPr>
          <p:cNvSpPr txBox="1"/>
          <p:nvPr/>
        </p:nvSpPr>
        <p:spPr>
          <a:xfrm>
            <a:off x="9105120" y="5297040"/>
            <a:ext cx="122148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fld id="{9493298F-C123-4D37-A7C3-1B04674EB588}" type="slidenum">
              <a:rPr lang="en-GB" sz="1800" b="0" strike="noStrike" spc="-1">
                <a:solidFill>
                  <a:srgbClr val="FFFFFF"/>
                </a:solidFill>
                <a:latin typeface="Arial"/>
              </a:rPr>
              <a:pPr algn="ctr"/>
              <a:t>18</a:t>
            </a:fld>
            <a:endParaRPr lang="en-GB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60" name="ZoneTexte 59">
            <a:extLst>
              <a:ext uri="{FF2B5EF4-FFF2-40B4-BE49-F238E27FC236}">
                <a16:creationId xmlns:a16="http://schemas.microsoft.com/office/drawing/2014/main" id="{6C6AA18B-2534-2C73-FDFC-DC5A7DC94B5D}"/>
              </a:ext>
            </a:extLst>
          </p:cNvPr>
          <p:cNvSpPr txBox="1"/>
          <p:nvPr/>
        </p:nvSpPr>
        <p:spPr>
          <a:xfrm>
            <a:off x="-36000" y="5296320"/>
            <a:ext cx="5868000" cy="513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500" b="0" strike="noStrike" spc="-1" dirty="0">
                <a:solidFill>
                  <a:srgbClr val="FFFFFF"/>
                </a:solidFill>
                <a:latin typeface="Arial"/>
              </a:rPr>
              <a:t>P. Korysko   -   ATF Project Meeting   -   Nov. 28, 2025</a:t>
            </a:r>
            <a:endParaRPr lang="en-GB" sz="15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63827974-B6E1-B4F4-AED9-DF386262B5A8}"/>
              </a:ext>
            </a:extLst>
          </p:cNvPr>
          <p:cNvSpPr txBox="1"/>
          <p:nvPr/>
        </p:nvSpPr>
        <p:spPr>
          <a:xfrm>
            <a:off x="69371" y="935640"/>
            <a:ext cx="7442592" cy="2479994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lvl="0" hangingPunct="0"/>
            <a:r>
              <a:rPr lang="en-GB" dirty="0">
                <a:latin typeface="Liberation Sans" pitchFamily="18"/>
                <a:ea typeface="Noto Sans CJK SC" pitchFamily="2"/>
                <a:cs typeface="Lohit Devanagari" pitchFamily="2"/>
              </a:rPr>
              <a:t>The following </a:t>
            </a:r>
            <a:r>
              <a:rPr lang="en-GB" b="1" dirty="0">
                <a:latin typeface="Liberation Sans" pitchFamily="18"/>
                <a:ea typeface="Noto Sans CJK SC" pitchFamily="2"/>
                <a:cs typeface="Lohit Devanagari" pitchFamily="2"/>
              </a:rPr>
              <a:t>modules</a:t>
            </a:r>
            <a:r>
              <a:rPr lang="en-GB" dirty="0">
                <a:latin typeface="Liberation Sans" pitchFamily="18"/>
                <a:ea typeface="Noto Sans CJK SC" pitchFamily="2"/>
                <a:cs typeface="Lohit Devanagari" pitchFamily="2"/>
              </a:rPr>
              <a:t> could be added to the </a:t>
            </a:r>
            <a:r>
              <a:rPr lang="en-GB" b="1" dirty="0">
                <a:latin typeface="Liberation Sans" pitchFamily="18"/>
                <a:ea typeface="Noto Sans CJK SC" pitchFamily="2"/>
                <a:cs typeface="Lohit Devanagari" pitchFamily="2"/>
              </a:rPr>
              <a:t>CERN</a:t>
            </a:r>
            <a:r>
              <a:rPr lang="en-GB" dirty="0">
                <a:latin typeface="Liberation Sans" pitchFamily="18"/>
                <a:ea typeface="Noto Sans CJK SC" pitchFamily="2"/>
                <a:cs typeface="Lohit Devanagari" pitchFamily="2"/>
              </a:rPr>
              <a:t> </a:t>
            </a:r>
            <a:r>
              <a:rPr lang="en-GB" b="1" dirty="0">
                <a:latin typeface="Liberation Sans" pitchFamily="18"/>
                <a:ea typeface="Noto Sans CJK SC" pitchFamily="2"/>
                <a:cs typeface="Lohit Devanagari" pitchFamily="2"/>
              </a:rPr>
              <a:t>Flight</a:t>
            </a:r>
            <a:r>
              <a:rPr lang="en-GB" dirty="0">
                <a:latin typeface="Liberation Sans" pitchFamily="18"/>
                <a:ea typeface="Noto Sans CJK SC" pitchFamily="2"/>
                <a:cs typeface="Lohit Devanagari" pitchFamily="2"/>
              </a:rPr>
              <a:t> </a:t>
            </a:r>
            <a:r>
              <a:rPr lang="en-GB" b="1" dirty="0">
                <a:latin typeface="Liberation Sans" pitchFamily="18"/>
                <a:ea typeface="Noto Sans CJK SC" pitchFamily="2"/>
                <a:cs typeface="Lohit Devanagari" pitchFamily="2"/>
              </a:rPr>
              <a:t>Simulator</a:t>
            </a:r>
            <a:r>
              <a:rPr lang="en-GB" dirty="0">
                <a:latin typeface="Liberation Sans" pitchFamily="18"/>
                <a:ea typeface="Noto Sans CJK SC" pitchFamily="2"/>
                <a:cs typeface="Lohit Devanagari" pitchFamily="2"/>
              </a:rPr>
              <a:t>:</a:t>
            </a:r>
            <a:br>
              <a:rPr lang="en-GB" dirty="0">
                <a:latin typeface="Liberation Sans" pitchFamily="18"/>
                <a:ea typeface="Noto Sans CJK SC" pitchFamily="2"/>
                <a:cs typeface="Lohit Devanagari" pitchFamily="2"/>
              </a:rPr>
            </a:br>
            <a:endParaRPr lang="en-GB" dirty="0">
              <a:latin typeface="Liberation Sans" pitchFamily="18"/>
              <a:ea typeface="Noto Sans CJK SC" pitchFamily="2"/>
              <a:cs typeface="Lohit Devanagari" pitchFamily="2"/>
            </a:endParaRPr>
          </a:p>
          <a:p>
            <a:pPr marL="285750" lvl="0" indent="-285750" hangingPunct="0">
              <a:buFont typeface="Arial" panose="020B0604020202020204" pitchFamily="34" charset="0"/>
              <a:buChar char="•"/>
            </a:pPr>
            <a:r>
              <a:rPr lang="en-GB" dirty="0">
                <a:latin typeface="Liberation Sans" pitchFamily="18"/>
                <a:ea typeface="Noto Sans CJK SC" pitchFamily="2"/>
                <a:cs typeface="Lohit Devanagari" pitchFamily="2"/>
              </a:rPr>
              <a:t>Control of the </a:t>
            </a:r>
            <a:r>
              <a:rPr lang="en-GB" dirty="0" err="1">
                <a:latin typeface="Liberation Sans" pitchFamily="18"/>
                <a:ea typeface="Noto Sans CJK SC" pitchFamily="2"/>
                <a:cs typeface="Lohit Devanagari" pitchFamily="2"/>
              </a:rPr>
              <a:t>mOTR</a:t>
            </a:r>
            <a:r>
              <a:rPr lang="en-GB" dirty="0">
                <a:latin typeface="Liberation Sans" pitchFamily="18"/>
                <a:ea typeface="Noto Sans CJK SC" pitchFamily="2"/>
                <a:cs typeface="Lohit Devanagari" pitchFamily="2"/>
              </a:rPr>
              <a:t> system.</a:t>
            </a:r>
          </a:p>
          <a:p>
            <a:pPr marL="285750" lvl="0" indent="-285750" hangingPunct="0">
              <a:buFont typeface="Arial" panose="020B0604020202020204" pitchFamily="34" charset="0"/>
              <a:buChar char="•"/>
            </a:pPr>
            <a:r>
              <a:rPr lang="en-GB" dirty="0">
                <a:latin typeface="Liberation Sans" pitchFamily="18"/>
                <a:ea typeface="Noto Sans CJK SC" pitchFamily="2"/>
                <a:cs typeface="Lohit Devanagari" pitchFamily="2"/>
              </a:rPr>
              <a:t>TWISS parameters measurement.</a:t>
            </a:r>
          </a:p>
          <a:p>
            <a:pPr marL="285750" lvl="0" indent="-285750" hangingPunct="0">
              <a:buFont typeface="Arial" panose="020B0604020202020204" pitchFamily="34" charset="0"/>
              <a:buChar char="•"/>
            </a:pPr>
            <a:r>
              <a:rPr lang="en-GB" dirty="0">
                <a:latin typeface="Liberation Sans" pitchFamily="18"/>
                <a:ea typeface="Noto Sans CJK SC" pitchFamily="2"/>
                <a:cs typeface="Lohit Devanagari" pitchFamily="2"/>
              </a:rPr>
              <a:t>Emittance measurement.</a:t>
            </a:r>
          </a:p>
          <a:p>
            <a:pPr marL="285750" lvl="0" indent="-285750" hangingPunct="0">
              <a:buFont typeface="Arial" panose="020B0604020202020204" pitchFamily="34" charset="0"/>
              <a:buChar char="•"/>
            </a:pPr>
            <a:r>
              <a:rPr lang="en-GB" dirty="0">
                <a:latin typeface="Liberation Sans" pitchFamily="18"/>
                <a:ea typeface="Noto Sans CJK SC" pitchFamily="2"/>
                <a:cs typeface="Lohit Devanagari" pitchFamily="2"/>
              </a:rPr>
              <a:t>GUI for CCD Cameras (OTR/YAG screens).</a:t>
            </a:r>
          </a:p>
          <a:p>
            <a:pPr marL="285750" lvl="0" indent="-285750" hangingPunct="0">
              <a:buFont typeface="Arial" panose="020B0604020202020204" pitchFamily="34" charset="0"/>
              <a:buChar char="•"/>
            </a:pPr>
            <a:r>
              <a:rPr lang="en-GB" dirty="0">
                <a:latin typeface="Liberation Sans" pitchFamily="18"/>
                <a:ea typeface="Noto Sans CJK SC" pitchFamily="2"/>
                <a:cs typeface="Lohit Devanagari" pitchFamily="2"/>
              </a:rPr>
              <a:t>Wakefield Knobs.</a:t>
            </a:r>
          </a:p>
          <a:p>
            <a:pPr marL="285750" lvl="0" indent="-285750" hangingPunct="0">
              <a:buFont typeface="Arial" panose="020B0604020202020204" pitchFamily="34" charset="0"/>
              <a:buChar char="•"/>
            </a:pPr>
            <a:r>
              <a:rPr lang="en-GB" dirty="0">
                <a:latin typeface="Liberation Sans" pitchFamily="18"/>
                <a:ea typeface="Noto Sans CJK SC" pitchFamily="2"/>
                <a:cs typeface="Lohit Devanagari" pitchFamily="2"/>
              </a:rPr>
              <a:t>EXT/FF Orbit Bump</a:t>
            </a:r>
            <a:br>
              <a:rPr lang="en-GB" dirty="0">
                <a:latin typeface="Liberation Sans" pitchFamily="18"/>
                <a:ea typeface="Noto Sans CJK SC" pitchFamily="2"/>
                <a:cs typeface="Lohit Devanagari" pitchFamily="2"/>
              </a:rPr>
            </a:br>
            <a:endParaRPr lang="en-GB" sz="1800" i="0" u="none" strike="noStrike" kern="1200" cap="none" dirty="0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1084EF2-53C8-D7B0-575F-C45FCA8734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1001" y="2580044"/>
            <a:ext cx="3007834" cy="2438122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97FC43A6-23E9-1FA9-C5D0-C72492CBF8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7401905" y="2340072"/>
            <a:ext cx="2438121" cy="2918066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5B2EAEAD-5121-8247-C94A-6E186FF9DA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371" y="3211453"/>
            <a:ext cx="3858533" cy="1683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14167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BD47EB-ADDF-A656-D41E-DD5DF4E224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ZoneTexte 52">
            <a:extLst>
              <a:ext uri="{FF2B5EF4-FFF2-40B4-BE49-F238E27FC236}">
                <a16:creationId xmlns:a16="http://schemas.microsoft.com/office/drawing/2014/main" id="{6FB624FE-037A-90A5-9FB5-D96942378DF6}"/>
              </a:ext>
            </a:extLst>
          </p:cNvPr>
          <p:cNvSpPr txBox="1"/>
          <p:nvPr/>
        </p:nvSpPr>
        <p:spPr>
          <a:xfrm>
            <a:off x="0" y="-72000"/>
            <a:ext cx="10080000" cy="1007640"/>
          </a:xfrm>
          <a:prstGeom prst="rect">
            <a:avLst/>
          </a:prstGeom>
          <a:blipFill rotWithShape="0">
            <a:blip r:embed="rId2"/>
            <a:srcRect r="22651" b="82485"/>
            <a:stretch/>
          </a:blipFill>
          <a:ln w="0">
            <a:noFill/>
          </a:ln>
        </p:spPr>
        <p:txBody>
          <a:bodyPr lIns="90000" tIns="45000" rIns="90000" bIns="45000" anchor="ctr" anchorCtr="1">
            <a:noAutofit/>
          </a:bodyPr>
          <a:lstStyle/>
          <a:p>
            <a:pPr algn="ctr"/>
            <a:r>
              <a:rPr lang="en-GB" sz="4000" spc="-1" dirty="0">
                <a:solidFill>
                  <a:srgbClr val="FFFFFF"/>
                </a:solidFill>
                <a:latin typeface="Arial"/>
              </a:rPr>
              <a:t>Towards ATF3 goals</a:t>
            </a:r>
            <a:endParaRPr lang="en-GB" sz="4000" b="0" strike="noStrike" spc="-1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54" name="Image 53">
            <a:extLst>
              <a:ext uri="{FF2B5EF4-FFF2-40B4-BE49-F238E27FC236}">
                <a16:creationId xmlns:a16="http://schemas.microsoft.com/office/drawing/2014/main" id="{911042B8-37B6-6993-490E-9423383E57EC}"/>
              </a:ext>
            </a:extLst>
          </p:cNvPr>
          <p:cNvPicPr/>
          <p:nvPr/>
        </p:nvPicPr>
        <p:blipFill>
          <a:blip r:embed="rId2"/>
          <a:srcRect l="1746" t="90044"/>
          <a:stretch/>
        </p:blipFill>
        <p:spPr>
          <a:xfrm>
            <a:off x="0" y="5112000"/>
            <a:ext cx="10105560" cy="572400"/>
          </a:xfrm>
          <a:prstGeom prst="rect">
            <a:avLst/>
          </a:prstGeom>
          <a:ln w="0">
            <a:noFill/>
          </a:ln>
        </p:spPr>
      </p:pic>
      <p:sp>
        <p:nvSpPr>
          <p:cNvPr id="59" name="ZoneTexte 58">
            <a:extLst>
              <a:ext uri="{FF2B5EF4-FFF2-40B4-BE49-F238E27FC236}">
                <a16:creationId xmlns:a16="http://schemas.microsoft.com/office/drawing/2014/main" id="{15D50B4F-B54C-CB6B-7419-941DFDEAFC6E}"/>
              </a:ext>
            </a:extLst>
          </p:cNvPr>
          <p:cNvSpPr txBox="1"/>
          <p:nvPr/>
        </p:nvSpPr>
        <p:spPr>
          <a:xfrm>
            <a:off x="9105120" y="5297040"/>
            <a:ext cx="122148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fld id="{9493298F-C123-4D37-A7C3-1B04674EB588}" type="slidenum">
              <a:rPr lang="en-GB" sz="1800" b="0" strike="noStrike" spc="-1">
                <a:solidFill>
                  <a:srgbClr val="FFFFFF"/>
                </a:solidFill>
                <a:latin typeface="Arial"/>
              </a:rPr>
              <a:pPr algn="ctr"/>
              <a:t>19</a:t>
            </a:fld>
            <a:endParaRPr lang="en-GB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60" name="ZoneTexte 59">
            <a:extLst>
              <a:ext uri="{FF2B5EF4-FFF2-40B4-BE49-F238E27FC236}">
                <a16:creationId xmlns:a16="http://schemas.microsoft.com/office/drawing/2014/main" id="{0FE60161-D971-04F6-DC49-C472202D2A30}"/>
              </a:ext>
            </a:extLst>
          </p:cNvPr>
          <p:cNvSpPr txBox="1"/>
          <p:nvPr/>
        </p:nvSpPr>
        <p:spPr>
          <a:xfrm>
            <a:off x="-36000" y="5296320"/>
            <a:ext cx="5868000" cy="513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500" b="0" strike="noStrike" spc="-1" dirty="0">
                <a:solidFill>
                  <a:srgbClr val="FFFFFF"/>
                </a:solidFill>
                <a:latin typeface="Arial"/>
              </a:rPr>
              <a:t>P. Korysko   -   ATF Project Meeting   -   Nov. 28, 2025</a:t>
            </a:r>
            <a:endParaRPr lang="en-GB" sz="15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AECB5D86-44A7-C2E1-86E7-58DEB2BD0492}"/>
              </a:ext>
            </a:extLst>
          </p:cNvPr>
          <p:cNvSpPr txBox="1"/>
          <p:nvPr/>
        </p:nvSpPr>
        <p:spPr>
          <a:xfrm>
            <a:off x="108000" y="1044000"/>
            <a:ext cx="9864623" cy="194908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hangingPunct="0"/>
            <a:r>
              <a:rPr lang="en-GB" sz="1800" i="0" u="none" strike="noStrike" kern="1200" cap="none" dirty="0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rPr>
              <a:t>The</a:t>
            </a:r>
            <a:r>
              <a:rPr lang="en-GB" sz="1800" b="1" i="0" u="none" strike="noStrike" kern="1200" cap="none" dirty="0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rPr>
              <a:t> Flight Simulator </a:t>
            </a:r>
            <a:r>
              <a:rPr lang="en-GB" sz="1800" i="0" u="none" strike="noStrike" kern="1200" cap="none" dirty="0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rPr>
              <a:t>and the </a:t>
            </a:r>
            <a:r>
              <a:rPr lang="en-GB" sz="1800" b="1" i="0" u="none" strike="noStrike" kern="1200" cap="none" dirty="0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rPr>
              <a:t>embedded corrections </a:t>
            </a:r>
            <a:r>
              <a:rPr lang="en-GB" sz="1800" i="0" u="none" strike="noStrike" kern="1200" cap="none" dirty="0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rPr>
              <a:t>will be useful tools </a:t>
            </a:r>
            <a:r>
              <a:rPr lang="en-GB" sz="1800" b="1" i="0" u="none" strike="noStrike" kern="1200" cap="none" dirty="0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rPr>
              <a:t>to </a:t>
            </a:r>
            <a:r>
              <a:rPr lang="en-US" b="1" dirty="0"/>
              <a:t>sustain</a:t>
            </a:r>
            <a:r>
              <a:rPr lang="en-US" dirty="0"/>
              <a:t> a </a:t>
            </a:r>
            <a:r>
              <a:rPr lang="en-US" b="1" dirty="0"/>
              <a:t>37nm</a:t>
            </a:r>
            <a:r>
              <a:rPr lang="en-US" dirty="0"/>
              <a:t> </a:t>
            </a:r>
            <a:r>
              <a:rPr lang="en-US" b="1" dirty="0"/>
              <a:t>beam</a:t>
            </a:r>
            <a:r>
              <a:rPr lang="en-US" dirty="0"/>
              <a:t> for </a:t>
            </a:r>
            <a:r>
              <a:rPr lang="en-US" b="1" dirty="0"/>
              <a:t>couple</a:t>
            </a:r>
            <a:r>
              <a:rPr lang="en-US" dirty="0"/>
              <a:t> </a:t>
            </a:r>
            <a:r>
              <a:rPr lang="en-US" b="1" dirty="0"/>
              <a:t>days</a:t>
            </a:r>
            <a:r>
              <a:rPr lang="en-US" dirty="0"/>
              <a:t> by:</a:t>
            </a:r>
          </a:p>
          <a:p>
            <a:pPr hangingPunct="0"/>
            <a:endParaRPr lang="en-US" dirty="0"/>
          </a:p>
          <a:p>
            <a:pPr marL="285750" indent="-285750" hangingPunct="0">
              <a:buFont typeface="Arial" panose="020B0604020202020204" pitchFamily="34" charset="0"/>
              <a:buChar char="•"/>
            </a:pPr>
            <a:r>
              <a:rPr lang="en-US" dirty="0"/>
              <a:t>Correcting the Dispersion and Wakefield effects.</a:t>
            </a:r>
          </a:p>
          <a:p>
            <a:pPr marL="285750" indent="-285750" hangingPunct="0">
              <a:buFont typeface="Arial" panose="020B0604020202020204" pitchFamily="34" charset="0"/>
              <a:buChar char="•"/>
            </a:pPr>
            <a:r>
              <a:rPr lang="en-US" dirty="0"/>
              <a:t>Correcting the impact of the slow drifts.</a:t>
            </a:r>
          </a:p>
          <a:p>
            <a:pPr marL="285750" indent="-285750" hangingPunct="0">
              <a:buFont typeface="Arial" panose="020B0604020202020204" pitchFamily="34" charset="0"/>
              <a:buChar char="•"/>
            </a:pPr>
            <a:r>
              <a:rPr lang="en-US" dirty="0"/>
              <a:t>Correcting the incoming position and angle jitters.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GB" sz="1800" b="0" i="0" u="none" strike="noStrike" kern="1200" cap="none" dirty="0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pic>
        <p:nvPicPr>
          <p:cNvPr id="4" name="Image 3" descr="Une image contenant texte, ligne, Tracé, Police&#10;&#10;Le contenu généré par l’IA peut être incorrect.">
            <a:extLst>
              <a:ext uri="{FF2B5EF4-FFF2-40B4-BE49-F238E27FC236}">
                <a16:creationId xmlns:a16="http://schemas.microsoft.com/office/drawing/2014/main" id="{716ECE84-FBC7-77D4-FFC5-2EBF38476F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8977" y="2717958"/>
            <a:ext cx="4820688" cy="2339451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2A2C6B96-51CF-DEA0-C5F8-13A2E9EB31F9}"/>
              </a:ext>
            </a:extLst>
          </p:cNvPr>
          <p:cNvSpPr txBox="1"/>
          <p:nvPr/>
        </p:nvSpPr>
        <p:spPr>
          <a:xfrm>
            <a:off x="7219665" y="3655912"/>
            <a:ext cx="132553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Simulation</a:t>
            </a:r>
          </a:p>
        </p:txBody>
      </p:sp>
    </p:spTree>
    <p:extLst>
      <p:ext uri="{BB962C8B-B14F-4D97-AF65-F5344CB8AC3E}">
        <p14:creationId xmlns:p14="http://schemas.microsoft.com/office/powerpoint/2010/main" val="3438892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ZoneTexte 44"/>
          <p:cNvSpPr txBox="1"/>
          <p:nvPr/>
        </p:nvSpPr>
        <p:spPr>
          <a:xfrm>
            <a:off x="0" y="-72000"/>
            <a:ext cx="10080000" cy="1007640"/>
          </a:xfrm>
          <a:prstGeom prst="rect">
            <a:avLst/>
          </a:prstGeom>
          <a:blipFill rotWithShape="0">
            <a:blip r:embed="rId2"/>
            <a:srcRect r="22651" b="82485"/>
            <a:stretch/>
          </a:blipFill>
          <a:ln w="0">
            <a:noFill/>
          </a:ln>
        </p:spPr>
        <p:txBody>
          <a:bodyPr lIns="90000" tIns="45000" rIns="90000" bIns="45000" anchor="ctr" anchorCtr="1">
            <a:noAutofit/>
          </a:bodyPr>
          <a:lstStyle/>
          <a:p>
            <a:pPr algn="ctr"/>
            <a:r>
              <a:rPr lang="en-GB" sz="4000" b="0" strike="noStrike" spc="-1">
                <a:solidFill>
                  <a:srgbClr val="FFFFFF"/>
                </a:solidFill>
                <a:latin typeface="Arial"/>
              </a:rPr>
              <a:t>Outline</a:t>
            </a:r>
          </a:p>
        </p:txBody>
      </p:sp>
      <p:pic>
        <p:nvPicPr>
          <p:cNvPr id="46" name="Image 45"/>
          <p:cNvPicPr/>
          <p:nvPr/>
        </p:nvPicPr>
        <p:blipFill>
          <a:blip r:embed="rId2"/>
          <a:srcRect l="1746" t="90044"/>
          <a:stretch/>
        </p:blipFill>
        <p:spPr>
          <a:xfrm>
            <a:off x="0" y="5112000"/>
            <a:ext cx="10105560" cy="572400"/>
          </a:xfrm>
          <a:prstGeom prst="rect">
            <a:avLst/>
          </a:prstGeom>
          <a:ln w="0">
            <a:noFill/>
          </a:ln>
        </p:spPr>
      </p:pic>
      <p:sp>
        <p:nvSpPr>
          <p:cNvPr id="47" name="ZoneTexte 46"/>
          <p:cNvSpPr txBox="1"/>
          <p:nvPr/>
        </p:nvSpPr>
        <p:spPr>
          <a:xfrm>
            <a:off x="9104760" y="5296680"/>
            <a:ext cx="122148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fld id="{D75F6F1B-2976-4CAA-AC64-BA55C0B1E494}" type="slidenum">
              <a:rPr lang="en-GB" sz="1800" b="0" strike="noStrike" spc="-1">
                <a:solidFill>
                  <a:srgbClr val="FFFFFF"/>
                </a:solidFill>
                <a:latin typeface="Arial"/>
              </a:rPr>
              <a:pPr algn="ctr"/>
              <a:t>2</a:t>
            </a:fld>
            <a:endParaRPr lang="en-GB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48" name="ZoneTexte 47"/>
          <p:cNvSpPr txBox="1"/>
          <p:nvPr/>
        </p:nvSpPr>
        <p:spPr>
          <a:xfrm>
            <a:off x="-36000" y="5295600"/>
            <a:ext cx="5868000" cy="513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500" spc="-1" dirty="0">
                <a:solidFill>
                  <a:srgbClr val="FFFFFF"/>
                </a:solidFill>
              </a:rPr>
              <a:t>P. Korysko   -   ATF Project Meeting   -   Nov. 28, 2025</a:t>
            </a:r>
            <a:endParaRPr lang="en-GB" sz="1500" spc="-1" dirty="0">
              <a:solidFill>
                <a:srgbClr val="FFFFFF"/>
              </a:solidFill>
            </a:endParaRPr>
          </a:p>
        </p:txBody>
      </p:sp>
      <p:sp>
        <p:nvSpPr>
          <p:cNvPr id="49" name="ZoneTexte 48"/>
          <p:cNvSpPr txBox="1"/>
          <p:nvPr/>
        </p:nvSpPr>
        <p:spPr>
          <a:xfrm>
            <a:off x="180000" y="1147800"/>
            <a:ext cx="9360000" cy="37630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>
                <a:solidFill>
                  <a:prstClr val="black"/>
                </a:solidFill>
                <a:latin typeface="Liberation Sans" panose="020B0604020202020204" pitchFamily="34" charset="0"/>
              </a:rPr>
              <a:t>CERN Python ATF Flight Simulator.</a:t>
            </a:r>
            <a:endParaRPr lang="fr-FR" sz="2000" dirty="0">
              <a:solidFill>
                <a:prstClr val="black"/>
              </a:solidFill>
              <a:latin typeface="Lohit Devanagari"/>
            </a:endParaRPr>
          </a:p>
          <a:p>
            <a:pPr marL="285750" marR="0" indent="-285750">
              <a:buFont typeface="Arial" panose="020B0604020202020204" pitchFamily="34" charset="0"/>
              <a:buChar char="•"/>
            </a:pPr>
            <a:endParaRPr lang="fr-FR" sz="2000" dirty="0">
              <a:solidFill>
                <a:prstClr val="black"/>
              </a:solidFill>
              <a:latin typeface="Liberation Sans" panose="020B0604020202020204" pitchFamily="34" charset="0"/>
            </a:endParaRPr>
          </a:p>
          <a:p>
            <a:pPr marL="285750" marR="0" indent="-285750">
              <a:buFont typeface="Arial" panose="020B0604020202020204" pitchFamily="34" charset="0"/>
              <a:buChar char="•"/>
            </a:pPr>
            <a:r>
              <a:rPr lang="fr-FR" sz="2000" b="0" i="0" u="none" strike="noStrike" dirty="0">
                <a:solidFill>
                  <a:prstClr val="black"/>
                </a:solidFill>
                <a:latin typeface="Liberation Sans" panose="020B0604020202020204" pitchFamily="34" charset="0"/>
              </a:rPr>
              <a:t>DFS &amp; </a:t>
            </a:r>
            <a:r>
              <a:rPr lang="fr-FR" sz="2000" dirty="0">
                <a:solidFill>
                  <a:prstClr val="black"/>
                </a:solidFill>
                <a:latin typeface="Liberation Sans" panose="020B0604020202020204" pitchFamily="34" charset="0"/>
              </a:rPr>
              <a:t>WFS </a:t>
            </a:r>
            <a:r>
              <a:rPr lang="fr-FR" sz="2000" dirty="0" err="1">
                <a:solidFill>
                  <a:prstClr val="black"/>
                </a:solidFill>
                <a:latin typeface="Liberation Sans" panose="020B0604020202020204" pitchFamily="34" charset="0"/>
              </a:rPr>
              <a:t>Results</a:t>
            </a:r>
            <a:r>
              <a:rPr lang="fr-FR" sz="2000" dirty="0">
                <a:solidFill>
                  <a:prstClr val="black"/>
                </a:solidFill>
                <a:latin typeface="Liberation Sans" panose="020B0604020202020204" pitchFamily="34" charset="0"/>
              </a:rPr>
              <a:t>.</a:t>
            </a:r>
          </a:p>
          <a:p>
            <a:pPr marL="285750" marR="0" indent="-285750">
              <a:buFont typeface="Arial" panose="020B0604020202020204" pitchFamily="34" charset="0"/>
              <a:buChar char="•"/>
            </a:pPr>
            <a:endParaRPr lang="fr-FR" sz="2000" dirty="0">
              <a:solidFill>
                <a:prstClr val="black"/>
              </a:solidFill>
              <a:latin typeface="Liberation Sans" panose="020B0604020202020204" pitchFamily="34" charset="0"/>
            </a:endParaRPr>
          </a:p>
          <a:p>
            <a:pPr marL="285750" marR="0" indent="-285750">
              <a:buFont typeface="Arial" panose="020B0604020202020204" pitchFamily="34" charset="0"/>
              <a:buChar char="•"/>
            </a:pPr>
            <a:r>
              <a:rPr lang="fr-FR" sz="2000" dirty="0">
                <a:solidFill>
                  <a:prstClr val="black"/>
                </a:solidFill>
                <a:latin typeface="Liberation Sans" panose="020B0604020202020204" pitchFamily="34" charset="0"/>
              </a:rPr>
              <a:t>RF-Track Simulation </a:t>
            </a:r>
            <a:r>
              <a:rPr lang="fr-FR" sz="2000" dirty="0" err="1">
                <a:solidFill>
                  <a:prstClr val="black"/>
                </a:solidFill>
                <a:latin typeface="Liberation Sans" panose="020B0604020202020204" pitchFamily="34" charset="0"/>
              </a:rPr>
              <a:t>Results</a:t>
            </a:r>
            <a:r>
              <a:rPr lang="fr-FR" sz="2000" dirty="0">
                <a:solidFill>
                  <a:prstClr val="black"/>
                </a:solidFill>
                <a:latin typeface="Liberation Sans" panose="020B0604020202020204" pitchFamily="34" charset="0"/>
              </a:rPr>
              <a:t>.</a:t>
            </a:r>
          </a:p>
          <a:p>
            <a:pPr marL="285750" marR="0" indent="-285750">
              <a:buFont typeface="Arial" panose="020B0604020202020204" pitchFamily="34" charset="0"/>
              <a:buChar char="•"/>
            </a:pPr>
            <a:endParaRPr lang="fr-FR" sz="2000" dirty="0">
              <a:solidFill>
                <a:prstClr val="black"/>
              </a:solidFill>
              <a:latin typeface="Liberation Sans" panose="020B0604020202020204" pitchFamily="34" charset="0"/>
            </a:endParaRPr>
          </a:p>
          <a:p>
            <a:pPr marL="285750" marR="0" indent="-285750">
              <a:buFont typeface="Arial" panose="020B0604020202020204" pitchFamily="34" charset="0"/>
              <a:buChar char="•"/>
            </a:pPr>
            <a:r>
              <a:rPr lang="fr-FR" sz="2000" dirty="0">
                <a:solidFill>
                  <a:prstClr val="black"/>
                </a:solidFill>
                <a:latin typeface="Liberation Sans" panose="020B0604020202020204" pitchFamily="34" charset="0"/>
              </a:rPr>
              <a:t>Future </a:t>
            </a:r>
            <a:r>
              <a:rPr lang="fr-FR" sz="2000" dirty="0" err="1">
                <a:solidFill>
                  <a:prstClr val="black"/>
                </a:solidFill>
                <a:latin typeface="Liberation Sans" panose="020B0604020202020204" pitchFamily="34" charset="0"/>
              </a:rPr>
              <a:t>Steps</a:t>
            </a:r>
            <a:r>
              <a:rPr lang="fr-FR" sz="2000" dirty="0">
                <a:solidFill>
                  <a:prstClr val="black"/>
                </a:solidFill>
                <a:latin typeface="Liberation Sans" panose="020B0604020202020204" pitchFamily="34" charset="0"/>
              </a:rPr>
              <a:t>.</a:t>
            </a:r>
          </a:p>
          <a:p>
            <a:pPr marL="285750" marR="0" indent="-285750">
              <a:buFont typeface="Arial" panose="020B0604020202020204" pitchFamily="34" charset="0"/>
              <a:buChar char="•"/>
            </a:pPr>
            <a:endParaRPr lang="fr-FR" sz="2000" dirty="0">
              <a:solidFill>
                <a:prstClr val="black"/>
              </a:solidFill>
              <a:latin typeface="Liberation Sans" panose="020B0604020202020204" pitchFamily="34" charset="0"/>
            </a:endParaRPr>
          </a:p>
          <a:p>
            <a:pPr marL="285750" marR="0" indent="-285750">
              <a:buFont typeface="Arial" panose="020B0604020202020204" pitchFamily="34" charset="0"/>
              <a:buChar char="•"/>
            </a:pPr>
            <a:r>
              <a:rPr lang="fr-FR" sz="2000" dirty="0">
                <a:solidFill>
                  <a:prstClr val="black"/>
                </a:solidFill>
                <a:latin typeface="Liberation Sans" panose="020B0604020202020204" pitchFamily="34" charset="0"/>
              </a:rPr>
              <a:t>Plans for ATF3.</a:t>
            </a:r>
          </a:p>
          <a:p>
            <a:pPr marL="285750" marR="0" indent="-285750">
              <a:buFont typeface="Arial" panose="020B0604020202020204" pitchFamily="34" charset="0"/>
              <a:buChar char="•"/>
            </a:pPr>
            <a:endParaRPr lang="fr-FR" sz="2000" dirty="0">
              <a:solidFill>
                <a:prstClr val="black"/>
              </a:solidFill>
              <a:latin typeface="Liberation Sans" panose="020B0604020202020204" pitchFamily="34" charset="0"/>
            </a:endParaRPr>
          </a:p>
          <a:p>
            <a:pPr marL="285750" marR="0" indent="-285750">
              <a:buFont typeface="Arial" panose="020B0604020202020204" pitchFamily="34" charset="0"/>
              <a:buChar char="•"/>
            </a:pPr>
            <a:r>
              <a:rPr lang="fr-FR" sz="2000" dirty="0">
                <a:solidFill>
                  <a:prstClr val="black"/>
                </a:solidFill>
                <a:latin typeface="Liberation Sans" panose="020B0604020202020204" pitchFamily="34" charset="0"/>
              </a:rPr>
              <a:t>Conclusions</a:t>
            </a:r>
          </a:p>
          <a:p>
            <a:pPr marL="285750" marR="0" indent="-285750">
              <a:buFont typeface="Arial" panose="020B0604020202020204" pitchFamily="34" charset="0"/>
              <a:buChar char="•"/>
            </a:pPr>
            <a:endParaRPr lang="fr-FR" sz="2000" b="0" i="0" u="none" strike="noStrike" baseline="0" dirty="0">
              <a:solidFill>
                <a:prstClr val="black"/>
              </a:solidFill>
              <a:latin typeface="Liberation Sans" panose="020B0604020202020204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CAA740-9752-B750-D287-AB60DD8E31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ZoneTexte 52">
            <a:extLst>
              <a:ext uri="{FF2B5EF4-FFF2-40B4-BE49-F238E27FC236}">
                <a16:creationId xmlns:a16="http://schemas.microsoft.com/office/drawing/2014/main" id="{3DB505BE-90FB-854F-285C-166DE41C7DBD}"/>
              </a:ext>
            </a:extLst>
          </p:cNvPr>
          <p:cNvSpPr txBox="1"/>
          <p:nvPr/>
        </p:nvSpPr>
        <p:spPr>
          <a:xfrm>
            <a:off x="0" y="-72000"/>
            <a:ext cx="10080000" cy="1007640"/>
          </a:xfrm>
          <a:prstGeom prst="rect">
            <a:avLst/>
          </a:prstGeom>
          <a:blipFill rotWithShape="0">
            <a:blip r:embed="rId2"/>
            <a:srcRect r="22651" b="82485"/>
            <a:stretch/>
          </a:blipFill>
          <a:ln w="0">
            <a:noFill/>
          </a:ln>
        </p:spPr>
        <p:txBody>
          <a:bodyPr lIns="90000" tIns="45000" rIns="90000" bIns="45000" anchor="ctr" anchorCtr="1">
            <a:noAutofit/>
          </a:bodyPr>
          <a:lstStyle/>
          <a:p>
            <a:pPr algn="ctr"/>
            <a:r>
              <a:rPr lang="en-GB" sz="4000" b="0" strike="noStrike" spc="-1" dirty="0">
                <a:solidFill>
                  <a:srgbClr val="FFFFFF"/>
                </a:solidFill>
                <a:latin typeface="Arial"/>
              </a:rPr>
              <a:t>Plans for ATF3</a:t>
            </a:r>
          </a:p>
        </p:txBody>
      </p:sp>
      <p:pic>
        <p:nvPicPr>
          <p:cNvPr id="54" name="Image 53">
            <a:extLst>
              <a:ext uri="{FF2B5EF4-FFF2-40B4-BE49-F238E27FC236}">
                <a16:creationId xmlns:a16="http://schemas.microsoft.com/office/drawing/2014/main" id="{91864615-8CA0-AC8E-46F3-8EBE5F34195C}"/>
              </a:ext>
            </a:extLst>
          </p:cNvPr>
          <p:cNvPicPr/>
          <p:nvPr/>
        </p:nvPicPr>
        <p:blipFill>
          <a:blip r:embed="rId2"/>
          <a:srcRect l="1746" t="90044"/>
          <a:stretch/>
        </p:blipFill>
        <p:spPr>
          <a:xfrm>
            <a:off x="0" y="5112000"/>
            <a:ext cx="10105560" cy="572400"/>
          </a:xfrm>
          <a:prstGeom prst="rect">
            <a:avLst/>
          </a:prstGeom>
          <a:ln w="0">
            <a:noFill/>
          </a:ln>
        </p:spPr>
      </p:pic>
      <p:sp>
        <p:nvSpPr>
          <p:cNvPr id="59" name="ZoneTexte 58">
            <a:extLst>
              <a:ext uri="{FF2B5EF4-FFF2-40B4-BE49-F238E27FC236}">
                <a16:creationId xmlns:a16="http://schemas.microsoft.com/office/drawing/2014/main" id="{86ABE305-4514-FA20-81EA-7839966BD56B}"/>
              </a:ext>
            </a:extLst>
          </p:cNvPr>
          <p:cNvSpPr txBox="1"/>
          <p:nvPr/>
        </p:nvSpPr>
        <p:spPr>
          <a:xfrm>
            <a:off x="9105120" y="5297040"/>
            <a:ext cx="122148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fld id="{9493298F-C123-4D37-A7C3-1B04674EB588}" type="slidenum">
              <a:rPr lang="en-GB" sz="1800" b="0" strike="noStrike" spc="-1">
                <a:solidFill>
                  <a:srgbClr val="FFFFFF"/>
                </a:solidFill>
                <a:latin typeface="Arial"/>
              </a:rPr>
              <a:pPr algn="ctr"/>
              <a:t>20</a:t>
            </a:fld>
            <a:endParaRPr lang="en-GB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60" name="ZoneTexte 59">
            <a:extLst>
              <a:ext uri="{FF2B5EF4-FFF2-40B4-BE49-F238E27FC236}">
                <a16:creationId xmlns:a16="http://schemas.microsoft.com/office/drawing/2014/main" id="{D057DB6A-06D6-7E77-6378-035A67EC02DE}"/>
              </a:ext>
            </a:extLst>
          </p:cNvPr>
          <p:cNvSpPr txBox="1"/>
          <p:nvPr/>
        </p:nvSpPr>
        <p:spPr>
          <a:xfrm>
            <a:off x="-36000" y="5296320"/>
            <a:ext cx="5868000" cy="513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500" b="0" strike="noStrike" spc="-1" dirty="0">
                <a:solidFill>
                  <a:srgbClr val="FFFFFF"/>
                </a:solidFill>
                <a:latin typeface="Arial"/>
              </a:rPr>
              <a:t>P. Korysko   -   ATF Project Meeting   -   Nov. 28, 2025</a:t>
            </a:r>
            <a:endParaRPr lang="en-GB" sz="15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C52D0B4F-601F-5DD4-B0CB-E6E1F426BDE3}"/>
              </a:ext>
            </a:extLst>
          </p:cNvPr>
          <p:cNvSpPr txBox="1"/>
          <p:nvPr/>
        </p:nvSpPr>
        <p:spPr>
          <a:xfrm>
            <a:off x="108000" y="1043999"/>
            <a:ext cx="9895646" cy="2214537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lvl="0" hangingPunct="0"/>
            <a:r>
              <a:rPr lang="en-GB" sz="1800" i="0" u="none" strike="noStrike" kern="1200" cap="none" dirty="0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rPr>
              <a:t>Use of </a:t>
            </a:r>
            <a:r>
              <a:rPr lang="en-GB" sz="1800" b="1" i="0" u="none" strike="noStrike" kern="1200" cap="none" dirty="0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rPr>
              <a:t>Machine Learning</a:t>
            </a:r>
            <a:r>
              <a:rPr lang="en-GB" sz="1800" i="0" u="none" strike="noStrike" kern="1200" cap="none" dirty="0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rPr>
              <a:t>, directly implemented to the </a:t>
            </a:r>
            <a:r>
              <a:rPr lang="en-GB" sz="1800" b="1" i="0" u="none" strike="noStrike" kern="1200" cap="none" dirty="0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rPr>
              <a:t>Flight Simulator</a:t>
            </a:r>
            <a:r>
              <a:rPr lang="en-GB" sz="1800" i="0" u="none" strike="noStrike" kern="1200" cap="none" dirty="0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rPr>
              <a:t> for a better and faster tuning and correction. There would be 3 approaches:</a:t>
            </a:r>
          </a:p>
          <a:p>
            <a:pPr marL="285750" lvl="0" indent="-285750" hangingPunct="0">
              <a:buFont typeface="Arial" panose="020B0604020202020204" pitchFamily="34" charset="0"/>
              <a:buChar char="•"/>
            </a:pPr>
            <a:r>
              <a:rPr lang="en-US" sz="1800" b="1" i="0" u="none" strike="noStrike" kern="1200" cap="none" dirty="0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rPr>
              <a:t>Supervised Learning</a:t>
            </a:r>
            <a:r>
              <a:rPr lang="en-US" sz="1800" i="0" u="none" strike="noStrike" kern="1200" cap="none" dirty="0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rPr>
              <a:t>: The computer is presented with example inputs and their desired outputs (useful for corrections like one-to-one, DFS, WFS).</a:t>
            </a:r>
          </a:p>
          <a:p>
            <a:pPr marL="285750" lvl="0" indent="-285750" hangingPunct="0">
              <a:buFont typeface="Arial" panose="020B0604020202020204" pitchFamily="34" charset="0"/>
              <a:buChar char="•"/>
            </a:pPr>
            <a:r>
              <a:rPr lang="en-US" sz="1800" b="1" i="0" u="none" strike="noStrike" kern="1200" cap="none" dirty="0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rPr>
              <a:t>Unsupervised Learning</a:t>
            </a:r>
            <a:r>
              <a:rPr lang="en-US" sz="1800" i="0" u="none" strike="noStrike" kern="1200" cap="none" dirty="0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rPr>
              <a:t>: No labels are given to the learning algorithm, leaving it on its own to find structure in its input (useful to understand problems like intensity-dependent effects).</a:t>
            </a:r>
          </a:p>
          <a:p>
            <a:pPr marL="285750" lvl="0" indent="-285750" hangingPunct="0">
              <a:buFont typeface="Arial" panose="020B0604020202020204" pitchFamily="34" charset="0"/>
              <a:buChar char="•"/>
            </a:pPr>
            <a:r>
              <a:rPr lang="en-GB" sz="1800" b="1" i="0" u="none" strike="noStrike" kern="1200" cap="none" dirty="0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rPr>
              <a:t>Reinforcement Learning</a:t>
            </a:r>
            <a:r>
              <a:rPr lang="en-GB" sz="1800" i="0" u="none" strike="noStrike" kern="1200" cap="none" dirty="0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rPr>
              <a:t>: a raw data input is given to a “</a:t>
            </a:r>
            <a:r>
              <a:rPr lang="en-US" dirty="0"/>
              <a:t>agents” who learn to make decisions by interacting with their environment.</a:t>
            </a:r>
            <a:endParaRPr lang="en-GB" sz="1800" i="0" u="none" strike="noStrike" kern="1200" cap="none" dirty="0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38596B0-03F4-3F16-9C49-82CB3E74BF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9490" y="3305280"/>
            <a:ext cx="2715588" cy="1619465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92A60AA0-F6F5-9632-8CCC-53CBCD0027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5547" y="3294079"/>
            <a:ext cx="2549820" cy="1692281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2028502F-44C5-BB89-9E93-CF93CECA82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16050" y="3340091"/>
            <a:ext cx="2715588" cy="1604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6165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2E9801-4CE1-6554-E2E5-AEA7F0200F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ZoneTexte 52">
            <a:extLst>
              <a:ext uri="{FF2B5EF4-FFF2-40B4-BE49-F238E27FC236}">
                <a16:creationId xmlns:a16="http://schemas.microsoft.com/office/drawing/2014/main" id="{C745E884-A09B-457C-3E0B-831BBC8CE1B4}"/>
              </a:ext>
            </a:extLst>
          </p:cNvPr>
          <p:cNvSpPr txBox="1"/>
          <p:nvPr/>
        </p:nvSpPr>
        <p:spPr>
          <a:xfrm>
            <a:off x="0" y="-72000"/>
            <a:ext cx="10080000" cy="1007640"/>
          </a:xfrm>
          <a:prstGeom prst="rect">
            <a:avLst/>
          </a:prstGeom>
          <a:blipFill rotWithShape="0">
            <a:blip r:embed="rId2"/>
            <a:srcRect r="22651" b="82485"/>
            <a:stretch/>
          </a:blipFill>
          <a:ln w="0">
            <a:noFill/>
          </a:ln>
        </p:spPr>
        <p:txBody>
          <a:bodyPr lIns="90000" tIns="45000" rIns="90000" bIns="45000" anchor="ctr" anchorCtr="1">
            <a:noAutofit/>
          </a:bodyPr>
          <a:lstStyle/>
          <a:p>
            <a:pPr algn="ctr"/>
            <a:r>
              <a:rPr lang="en-GB" sz="4000" b="0" strike="noStrike" spc="-1" dirty="0">
                <a:solidFill>
                  <a:srgbClr val="FFFFFF"/>
                </a:solidFill>
                <a:latin typeface="Arial"/>
              </a:rPr>
              <a:t>Plans for ATF3</a:t>
            </a:r>
          </a:p>
        </p:txBody>
      </p:sp>
      <p:pic>
        <p:nvPicPr>
          <p:cNvPr id="54" name="Image 53">
            <a:extLst>
              <a:ext uri="{FF2B5EF4-FFF2-40B4-BE49-F238E27FC236}">
                <a16:creationId xmlns:a16="http://schemas.microsoft.com/office/drawing/2014/main" id="{A550AD96-39BE-3A46-FC15-9EB6891C870C}"/>
              </a:ext>
            </a:extLst>
          </p:cNvPr>
          <p:cNvPicPr/>
          <p:nvPr/>
        </p:nvPicPr>
        <p:blipFill>
          <a:blip r:embed="rId2"/>
          <a:srcRect l="1746" t="90044"/>
          <a:stretch/>
        </p:blipFill>
        <p:spPr>
          <a:xfrm>
            <a:off x="0" y="5112000"/>
            <a:ext cx="10105560" cy="572400"/>
          </a:xfrm>
          <a:prstGeom prst="rect">
            <a:avLst/>
          </a:prstGeom>
          <a:ln w="0">
            <a:noFill/>
          </a:ln>
        </p:spPr>
      </p:pic>
      <p:sp>
        <p:nvSpPr>
          <p:cNvPr id="59" name="ZoneTexte 58">
            <a:extLst>
              <a:ext uri="{FF2B5EF4-FFF2-40B4-BE49-F238E27FC236}">
                <a16:creationId xmlns:a16="http://schemas.microsoft.com/office/drawing/2014/main" id="{DAC2D0FB-F7CE-9B74-A6D4-8B87D617FFE5}"/>
              </a:ext>
            </a:extLst>
          </p:cNvPr>
          <p:cNvSpPr txBox="1"/>
          <p:nvPr/>
        </p:nvSpPr>
        <p:spPr>
          <a:xfrm>
            <a:off x="9105120" y="5297040"/>
            <a:ext cx="122148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fld id="{9493298F-C123-4D37-A7C3-1B04674EB588}" type="slidenum">
              <a:rPr lang="en-GB" sz="1800" b="0" strike="noStrike" spc="-1">
                <a:solidFill>
                  <a:srgbClr val="FFFFFF"/>
                </a:solidFill>
                <a:latin typeface="Arial"/>
              </a:rPr>
              <a:pPr algn="ctr"/>
              <a:t>21</a:t>
            </a:fld>
            <a:endParaRPr lang="en-GB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60" name="ZoneTexte 59">
            <a:extLst>
              <a:ext uri="{FF2B5EF4-FFF2-40B4-BE49-F238E27FC236}">
                <a16:creationId xmlns:a16="http://schemas.microsoft.com/office/drawing/2014/main" id="{B197D8E8-739A-672E-87E6-4228786715DA}"/>
              </a:ext>
            </a:extLst>
          </p:cNvPr>
          <p:cNvSpPr txBox="1"/>
          <p:nvPr/>
        </p:nvSpPr>
        <p:spPr>
          <a:xfrm>
            <a:off x="-36000" y="5296320"/>
            <a:ext cx="5868000" cy="513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500" b="0" strike="noStrike" spc="-1" dirty="0">
                <a:solidFill>
                  <a:srgbClr val="FFFFFF"/>
                </a:solidFill>
                <a:latin typeface="Arial"/>
              </a:rPr>
              <a:t>P. Korysko   -   ATF Project Meeting   -   Nov. 28, 2025</a:t>
            </a:r>
            <a:endParaRPr lang="en-GB" sz="15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8EF0C924-BD40-6004-A35C-DC3B48A3486D}"/>
              </a:ext>
            </a:extLst>
          </p:cNvPr>
          <p:cNvSpPr txBox="1"/>
          <p:nvPr/>
        </p:nvSpPr>
        <p:spPr>
          <a:xfrm>
            <a:off x="108000" y="1043999"/>
            <a:ext cx="9895646" cy="356336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lvl="0" hangingPunct="0"/>
            <a:r>
              <a:rPr lang="fr-FR" sz="1800" i="0" u="none" strike="noStrike" kern="1200" cap="none" dirty="0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rPr>
              <a:t>Example of </a:t>
            </a:r>
            <a:r>
              <a:rPr lang="fr-FR" sz="1800" b="1" i="0" u="none" strike="noStrike" kern="1200" cap="none" dirty="0" err="1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rPr>
              <a:t>Unsupervised</a:t>
            </a:r>
            <a:r>
              <a:rPr lang="fr-FR" sz="1800" b="1" i="0" u="none" strike="noStrike" kern="1200" cap="none" dirty="0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rPr>
              <a:t> Learning</a:t>
            </a:r>
            <a:r>
              <a:rPr lang="fr-FR" sz="1800" i="0" u="none" strike="noStrike" kern="1200" cap="none" dirty="0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rPr>
              <a:t>: </a:t>
            </a:r>
            <a:r>
              <a:rPr lang="fr-FR" sz="1800" b="1" i="0" u="none" strike="noStrike" kern="1200" cap="none" dirty="0" err="1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rPr>
              <a:t>Singular</a:t>
            </a:r>
            <a:r>
              <a:rPr lang="fr-FR" sz="1800" i="0" u="none" strike="noStrike" kern="1200" cap="none" dirty="0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rPr>
              <a:t> </a:t>
            </a:r>
            <a:r>
              <a:rPr lang="fr-FR" sz="1800" b="1" i="0" u="none" strike="noStrike" kern="1200" cap="none" dirty="0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rPr>
              <a:t>Value</a:t>
            </a:r>
            <a:r>
              <a:rPr lang="fr-FR" sz="1800" i="0" u="none" strike="noStrike" kern="1200" cap="none" dirty="0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rPr>
              <a:t> </a:t>
            </a:r>
            <a:r>
              <a:rPr lang="fr-FR" sz="1800" b="1" i="0" u="none" strike="noStrike" kern="1200" cap="none" dirty="0" err="1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rPr>
              <a:t>Decomposition</a:t>
            </a:r>
            <a:r>
              <a:rPr lang="fr-FR" sz="1800" i="0" u="none" strike="noStrike" kern="1200" cap="none" dirty="0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rPr>
              <a:t> (SVD)</a:t>
            </a:r>
            <a:endParaRPr lang="en-GB" sz="1800" i="0" u="none" strike="noStrike" kern="1200" cap="none" dirty="0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6E348FAB-6BF0-177E-C449-8C53BFACB2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633" y="1971625"/>
            <a:ext cx="4477575" cy="273257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66766E66-BB73-D957-D986-D755ECE2A1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35261" y="2613830"/>
            <a:ext cx="3953367" cy="2188210"/>
          </a:xfrm>
          <a:prstGeom prst="rect">
            <a:avLst/>
          </a:prstGeom>
        </p:spPr>
      </p:pic>
      <p:grpSp>
        <p:nvGrpSpPr>
          <p:cNvPr id="15" name="Groupe 14">
            <a:extLst>
              <a:ext uri="{FF2B5EF4-FFF2-40B4-BE49-F238E27FC236}">
                <a16:creationId xmlns:a16="http://schemas.microsoft.com/office/drawing/2014/main" id="{D06F90A7-D1B6-B781-0ACF-23DED4598A69}"/>
              </a:ext>
            </a:extLst>
          </p:cNvPr>
          <p:cNvGrpSpPr/>
          <p:nvPr/>
        </p:nvGrpSpPr>
        <p:grpSpPr>
          <a:xfrm>
            <a:off x="4641691" y="1506930"/>
            <a:ext cx="5361955" cy="1106900"/>
            <a:chOff x="4641691" y="1506930"/>
            <a:chExt cx="5361955" cy="1106900"/>
          </a:xfrm>
        </p:grpSpPr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B04E882B-3612-2768-BAE0-A9437FF2F0A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t="5723"/>
            <a:stretch>
              <a:fillRect/>
            </a:stretch>
          </p:blipFill>
          <p:spPr>
            <a:xfrm>
              <a:off x="4641691" y="1506930"/>
              <a:ext cx="5313260" cy="1042458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0F4517B-EFB7-0E30-7DAB-CCBD4BB523A3}"/>
                </a:ext>
              </a:extLst>
            </p:cNvPr>
            <p:cNvSpPr/>
            <p:nvPr/>
          </p:nvSpPr>
          <p:spPr>
            <a:xfrm>
              <a:off x="6329814" y="2375763"/>
              <a:ext cx="3673832" cy="23806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1401303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ZoneTexte 52"/>
          <p:cNvSpPr txBox="1"/>
          <p:nvPr/>
        </p:nvSpPr>
        <p:spPr>
          <a:xfrm>
            <a:off x="0" y="-72000"/>
            <a:ext cx="10080000" cy="1007640"/>
          </a:xfrm>
          <a:prstGeom prst="rect">
            <a:avLst/>
          </a:prstGeom>
          <a:blipFill rotWithShape="0">
            <a:blip r:embed="rId2"/>
            <a:srcRect r="22651" b="82485"/>
            <a:stretch/>
          </a:blipFill>
          <a:ln w="0">
            <a:noFill/>
          </a:ln>
        </p:spPr>
        <p:txBody>
          <a:bodyPr lIns="90000" tIns="45000" rIns="90000" bIns="45000" anchor="ctr" anchorCtr="1">
            <a:noAutofit/>
          </a:bodyPr>
          <a:lstStyle/>
          <a:p>
            <a:pPr algn="ctr"/>
            <a:r>
              <a:rPr lang="en-GB" sz="4000" b="0" strike="noStrike" spc="-1" dirty="0">
                <a:solidFill>
                  <a:srgbClr val="FFFFFF"/>
                </a:solidFill>
                <a:latin typeface="Arial"/>
              </a:rPr>
              <a:t>Conclusions</a:t>
            </a:r>
          </a:p>
        </p:txBody>
      </p:sp>
      <p:pic>
        <p:nvPicPr>
          <p:cNvPr id="54" name="Image 53"/>
          <p:cNvPicPr/>
          <p:nvPr/>
        </p:nvPicPr>
        <p:blipFill>
          <a:blip r:embed="rId2"/>
          <a:srcRect l="1746" t="90044"/>
          <a:stretch/>
        </p:blipFill>
        <p:spPr>
          <a:xfrm>
            <a:off x="0" y="5112000"/>
            <a:ext cx="10105560" cy="572400"/>
          </a:xfrm>
          <a:prstGeom prst="rect">
            <a:avLst/>
          </a:prstGeom>
          <a:ln w="0">
            <a:noFill/>
          </a:ln>
        </p:spPr>
      </p:pic>
      <p:sp>
        <p:nvSpPr>
          <p:cNvPr id="59" name="ZoneTexte 58"/>
          <p:cNvSpPr txBox="1"/>
          <p:nvPr/>
        </p:nvSpPr>
        <p:spPr>
          <a:xfrm>
            <a:off x="9105120" y="5297040"/>
            <a:ext cx="122148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fld id="{9493298F-C123-4D37-A7C3-1B04674EB588}" type="slidenum">
              <a:rPr lang="en-GB" sz="1800" b="0" strike="noStrike" spc="-1">
                <a:solidFill>
                  <a:srgbClr val="FFFFFF"/>
                </a:solidFill>
                <a:latin typeface="Arial"/>
              </a:rPr>
              <a:pPr algn="ctr"/>
              <a:t>22</a:t>
            </a:fld>
            <a:endParaRPr lang="en-GB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60" name="ZoneTexte 59"/>
          <p:cNvSpPr txBox="1"/>
          <p:nvPr/>
        </p:nvSpPr>
        <p:spPr>
          <a:xfrm>
            <a:off x="-36000" y="5296320"/>
            <a:ext cx="5868000" cy="513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500" b="0" strike="noStrike" spc="-1" dirty="0">
                <a:solidFill>
                  <a:srgbClr val="FFFFFF"/>
                </a:solidFill>
                <a:latin typeface="Arial"/>
              </a:rPr>
              <a:t>P. Korysko   -   ATF Project Meeting   -   Nov. 28, 2025</a:t>
            </a:r>
            <a:endParaRPr lang="en-GB" sz="15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FACCB5F7-A351-3454-F930-8AC74CAA08B9}"/>
              </a:ext>
            </a:extLst>
          </p:cNvPr>
          <p:cNvSpPr txBox="1"/>
          <p:nvPr/>
        </p:nvSpPr>
        <p:spPr>
          <a:xfrm>
            <a:off x="456675" y="792549"/>
            <a:ext cx="9192210" cy="39816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90000"/>
              </a:lnSpc>
              <a:spcBef>
                <a:spcPts val="1001"/>
              </a:spcBef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en-GB" sz="1800" strike="noStrike" spc="-1" dirty="0">
              <a:solidFill>
                <a:srgbClr val="000000"/>
              </a:solidFill>
              <a:latin typeface="Arial"/>
            </a:endParaRPr>
          </a:p>
          <a:p>
            <a:pPr marL="285750" indent="-285750">
              <a:lnSpc>
                <a:spcPct val="90000"/>
              </a:lnSpc>
              <a:spcBef>
                <a:spcPts val="1001"/>
              </a:spcBef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GB" sz="1800" strike="noStrike" spc="-1" dirty="0">
                <a:solidFill>
                  <a:srgbClr val="000000"/>
                </a:solidFill>
                <a:latin typeface="Arial"/>
              </a:rPr>
              <a:t>A </a:t>
            </a:r>
            <a:r>
              <a:rPr lang="en-GB" sz="1800" b="1" strike="noStrike" spc="-1" dirty="0">
                <a:solidFill>
                  <a:srgbClr val="000000"/>
                </a:solidFill>
                <a:latin typeface="Arial"/>
              </a:rPr>
              <a:t>new</a:t>
            </a:r>
            <a:r>
              <a:rPr lang="en-GB" sz="1800" strike="noStrike" spc="-1" dirty="0">
                <a:solidFill>
                  <a:srgbClr val="000000"/>
                </a:solidFill>
                <a:latin typeface="Arial"/>
              </a:rPr>
              <a:t> </a:t>
            </a:r>
            <a:r>
              <a:rPr lang="en-GB" sz="1800" b="1" strike="noStrike" spc="-1" dirty="0">
                <a:solidFill>
                  <a:srgbClr val="000000"/>
                </a:solidFill>
                <a:latin typeface="Arial"/>
              </a:rPr>
              <a:t>Python Flight Simulator</a:t>
            </a:r>
            <a:r>
              <a:rPr lang="en-GB" sz="1800" strike="noStrike" spc="-1" dirty="0">
                <a:solidFill>
                  <a:srgbClr val="000000"/>
                </a:solidFill>
                <a:latin typeface="Arial"/>
              </a:rPr>
              <a:t> has been developed and tested at </a:t>
            </a:r>
            <a:r>
              <a:rPr lang="en-GB" sz="1800" b="1" strike="noStrike" spc="-1" dirty="0">
                <a:solidFill>
                  <a:srgbClr val="000000"/>
                </a:solidFill>
                <a:latin typeface="Arial"/>
              </a:rPr>
              <a:t>ATF</a:t>
            </a:r>
            <a:r>
              <a:rPr lang="en-GB" sz="1800" strike="noStrike" spc="-1" dirty="0">
                <a:solidFill>
                  <a:srgbClr val="000000"/>
                </a:solidFill>
                <a:latin typeface="Arial"/>
              </a:rPr>
              <a:t>.</a:t>
            </a:r>
          </a:p>
          <a:p>
            <a:pPr marL="285750" indent="-285750">
              <a:lnSpc>
                <a:spcPct val="90000"/>
              </a:lnSpc>
              <a:spcBef>
                <a:spcPts val="1001"/>
              </a:spcBef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GB" spc="-1" dirty="0">
                <a:solidFill>
                  <a:srgbClr val="000000"/>
                </a:solidFill>
                <a:latin typeface="Arial"/>
              </a:rPr>
              <a:t>Dedicated tools for </a:t>
            </a:r>
            <a:r>
              <a:rPr lang="en-GB" b="1" spc="-1" dirty="0">
                <a:solidFill>
                  <a:srgbClr val="000000"/>
                </a:solidFill>
                <a:latin typeface="Arial"/>
              </a:rPr>
              <a:t>Response</a:t>
            </a:r>
            <a:r>
              <a:rPr lang="en-GB" spc="-1" dirty="0">
                <a:solidFill>
                  <a:srgbClr val="000000"/>
                </a:solidFill>
                <a:latin typeface="Arial"/>
              </a:rPr>
              <a:t> </a:t>
            </a:r>
            <a:r>
              <a:rPr lang="en-GB" b="1" spc="-1" dirty="0">
                <a:solidFill>
                  <a:srgbClr val="000000"/>
                </a:solidFill>
                <a:latin typeface="Arial"/>
              </a:rPr>
              <a:t>Matrix</a:t>
            </a:r>
            <a:r>
              <a:rPr lang="en-GB" spc="-1" dirty="0">
                <a:solidFill>
                  <a:srgbClr val="000000"/>
                </a:solidFill>
                <a:latin typeface="Arial"/>
              </a:rPr>
              <a:t> </a:t>
            </a:r>
            <a:r>
              <a:rPr lang="en-GB" b="1" spc="-1" dirty="0">
                <a:solidFill>
                  <a:srgbClr val="000000"/>
                </a:solidFill>
                <a:latin typeface="Arial"/>
              </a:rPr>
              <a:t>calculations</a:t>
            </a:r>
            <a:r>
              <a:rPr lang="en-GB" spc="-1" dirty="0">
                <a:solidFill>
                  <a:srgbClr val="000000"/>
                </a:solidFill>
                <a:latin typeface="Arial"/>
              </a:rPr>
              <a:t> and </a:t>
            </a:r>
            <a:r>
              <a:rPr lang="en-GB" b="1" spc="-1" dirty="0">
                <a:solidFill>
                  <a:srgbClr val="000000"/>
                </a:solidFill>
                <a:latin typeface="Arial"/>
              </a:rPr>
              <a:t>One-to-One correction</a:t>
            </a:r>
            <a:r>
              <a:rPr lang="en-GB" spc="-1" dirty="0">
                <a:solidFill>
                  <a:srgbClr val="000000"/>
                </a:solidFill>
                <a:latin typeface="Arial"/>
              </a:rPr>
              <a:t> were implemented in the Flight Simulator and give good results.</a:t>
            </a:r>
          </a:p>
          <a:p>
            <a:pPr marL="285750" indent="-285750">
              <a:lnSpc>
                <a:spcPct val="90000"/>
              </a:lnSpc>
              <a:spcBef>
                <a:spcPts val="1001"/>
              </a:spcBef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GB" spc="-1" dirty="0">
                <a:solidFill>
                  <a:srgbClr val="000000"/>
                </a:solidFill>
                <a:latin typeface="Arial"/>
              </a:rPr>
              <a:t>Other </a:t>
            </a:r>
            <a:r>
              <a:rPr lang="en-GB" b="1" spc="-1" dirty="0">
                <a:solidFill>
                  <a:srgbClr val="000000"/>
                </a:solidFill>
                <a:latin typeface="Arial"/>
              </a:rPr>
              <a:t>BBA</a:t>
            </a:r>
            <a:r>
              <a:rPr lang="en-GB" spc="-1" dirty="0">
                <a:solidFill>
                  <a:srgbClr val="000000"/>
                </a:solidFill>
                <a:latin typeface="Arial"/>
              </a:rPr>
              <a:t> </a:t>
            </a:r>
            <a:r>
              <a:rPr lang="en-GB" b="1" spc="-1" dirty="0">
                <a:solidFill>
                  <a:srgbClr val="000000"/>
                </a:solidFill>
                <a:latin typeface="Arial"/>
              </a:rPr>
              <a:t>corrections</a:t>
            </a:r>
            <a:r>
              <a:rPr lang="en-GB" spc="-1" dirty="0">
                <a:solidFill>
                  <a:srgbClr val="000000"/>
                </a:solidFill>
                <a:latin typeface="Arial"/>
              </a:rPr>
              <a:t> (DFS and WFS) were </a:t>
            </a:r>
            <a:r>
              <a:rPr lang="en-GB" b="1" spc="-1" dirty="0">
                <a:solidFill>
                  <a:srgbClr val="000000"/>
                </a:solidFill>
                <a:latin typeface="Arial"/>
              </a:rPr>
              <a:t>tested</a:t>
            </a:r>
            <a:r>
              <a:rPr lang="en-GB" spc="-1" dirty="0">
                <a:solidFill>
                  <a:srgbClr val="000000"/>
                </a:solidFill>
                <a:latin typeface="Arial"/>
              </a:rPr>
              <a:t> and give promising results.</a:t>
            </a:r>
            <a:br>
              <a:rPr lang="en-GB" spc="-1" dirty="0">
                <a:solidFill>
                  <a:srgbClr val="000000"/>
                </a:solidFill>
                <a:latin typeface="Arial"/>
              </a:rPr>
            </a:br>
            <a:r>
              <a:rPr lang="en-GB" spc="-1" dirty="0">
                <a:solidFill>
                  <a:srgbClr val="000000"/>
                </a:solidFill>
                <a:latin typeface="Arial"/>
              </a:rPr>
              <a:t>They will </a:t>
            </a:r>
            <a:r>
              <a:rPr lang="en-GB" b="1" spc="-1" dirty="0">
                <a:solidFill>
                  <a:srgbClr val="000000"/>
                </a:solidFill>
                <a:latin typeface="Arial"/>
              </a:rPr>
              <a:t>soon</a:t>
            </a:r>
            <a:r>
              <a:rPr lang="en-GB" spc="-1" dirty="0">
                <a:solidFill>
                  <a:srgbClr val="000000"/>
                </a:solidFill>
                <a:latin typeface="Arial"/>
              </a:rPr>
              <a:t> be </a:t>
            </a:r>
            <a:r>
              <a:rPr lang="en-GB" b="1" spc="-1" dirty="0">
                <a:solidFill>
                  <a:srgbClr val="000000"/>
                </a:solidFill>
                <a:latin typeface="Arial"/>
              </a:rPr>
              <a:t>implemented</a:t>
            </a:r>
            <a:r>
              <a:rPr lang="en-GB" spc="-1" dirty="0">
                <a:solidFill>
                  <a:srgbClr val="000000"/>
                </a:solidFill>
                <a:latin typeface="Arial"/>
              </a:rPr>
              <a:t> in the Flight Simulator.</a:t>
            </a:r>
          </a:p>
          <a:p>
            <a:pPr marL="285750" indent="-285750">
              <a:lnSpc>
                <a:spcPct val="90000"/>
              </a:lnSpc>
              <a:spcBef>
                <a:spcPts val="1001"/>
              </a:spcBef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GB" spc="-1" dirty="0">
                <a:solidFill>
                  <a:srgbClr val="000000"/>
                </a:solidFill>
                <a:latin typeface="Arial"/>
              </a:rPr>
              <a:t>A </a:t>
            </a:r>
            <a:r>
              <a:rPr lang="en-GB" b="1" spc="-1" dirty="0">
                <a:solidFill>
                  <a:srgbClr val="000000"/>
                </a:solidFill>
                <a:latin typeface="Arial"/>
              </a:rPr>
              <a:t>new</a:t>
            </a:r>
            <a:r>
              <a:rPr lang="en-GB" spc="-1" dirty="0">
                <a:solidFill>
                  <a:srgbClr val="000000"/>
                </a:solidFill>
                <a:latin typeface="Arial"/>
              </a:rPr>
              <a:t> </a:t>
            </a:r>
            <a:r>
              <a:rPr lang="en-GB" b="1" spc="-1" dirty="0">
                <a:solidFill>
                  <a:srgbClr val="000000"/>
                </a:solidFill>
                <a:latin typeface="Arial"/>
              </a:rPr>
              <a:t>RF-Track interface</a:t>
            </a:r>
            <a:r>
              <a:rPr lang="en-GB" spc="-1" dirty="0">
                <a:solidFill>
                  <a:srgbClr val="000000"/>
                </a:solidFill>
                <a:latin typeface="Arial"/>
              </a:rPr>
              <a:t> has been </a:t>
            </a:r>
            <a:r>
              <a:rPr lang="en-GB" b="1" spc="-1" dirty="0">
                <a:solidFill>
                  <a:srgbClr val="000000"/>
                </a:solidFill>
                <a:latin typeface="Arial"/>
              </a:rPr>
              <a:t>implemented</a:t>
            </a:r>
            <a:r>
              <a:rPr lang="en-GB" spc="-1" dirty="0">
                <a:solidFill>
                  <a:srgbClr val="000000"/>
                </a:solidFill>
                <a:latin typeface="Arial"/>
              </a:rPr>
              <a:t> and </a:t>
            </a:r>
            <a:r>
              <a:rPr lang="en-GB" b="1" spc="-1" dirty="0">
                <a:solidFill>
                  <a:srgbClr val="000000"/>
                </a:solidFill>
                <a:latin typeface="Arial"/>
              </a:rPr>
              <a:t>tested</a:t>
            </a:r>
            <a:r>
              <a:rPr lang="en-GB" spc="-1" dirty="0">
                <a:solidFill>
                  <a:srgbClr val="000000"/>
                </a:solidFill>
                <a:latin typeface="Arial"/>
              </a:rPr>
              <a:t> to simulate, compare and optimise the results directly on the control room computers.</a:t>
            </a:r>
          </a:p>
          <a:p>
            <a:pPr marL="285750" indent="-285750">
              <a:lnSpc>
                <a:spcPct val="90000"/>
              </a:lnSpc>
              <a:spcBef>
                <a:spcPts val="1001"/>
              </a:spcBef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GB" sz="1800" b="1" strike="noStrike" spc="-1" dirty="0">
                <a:solidFill>
                  <a:srgbClr val="000000"/>
                </a:solidFill>
                <a:latin typeface="Arial"/>
              </a:rPr>
              <a:t>New tools</a:t>
            </a:r>
            <a:r>
              <a:rPr lang="en-GB" sz="1800" strike="noStrike" spc="-1" dirty="0">
                <a:solidFill>
                  <a:srgbClr val="000000"/>
                </a:solidFill>
                <a:latin typeface="Arial"/>
              </a:rPr>
              <a:t> could be implemented in the next version (</a:t>
            </a:r>
            <a:r>
              <a:rPr lang="en-GB" sz="1800" strike="noStrike" spc="-1" dirty="0" err="1">
                <a:solidFill>
                  <a:srgbClr val="000000"/>
                </a:solidFill>
                <a:latin typeface="Arial"/>
              </a:rPr>
              <a:t>mOTR</a:t>
            </a:r>
            <a:r>
              <a:rPr lang="en-GB" sz="1800" strike="noStrike" spc="-1" dirty="0">
                <a:solidFill>
                  <a:srgbClr val="000000"/>
                </a:solidFill>
                <a:latin typeface="Arial"/>
              </a:rPr>
              <a:t> system, emittance calculations, etc.).</a:t>
            </a:r>
          </a:p>
          <a:p>
            <a:pPr marL="285750" indent="-285750">
              <a:lnSpc>
                <a:spcPct val="90000"/>
              </a:lnSpc>
              <a:spcBef>
                <a:spcPts val="1001"/>
              </a:spcBef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GB" spc="-1" dirty="0">
                <a:solidFill>
                  <a:srgbClr val="000000"/>
                </a:solidFill>
                <a:latin typeface="Arial"/>
              </a:rPr>
              <a:t>Several </a:t>
            </a:r>
            <a:r>
              <a:rPr lang="en-GB" b="1" spc="-1" dirty="0">
                <a:solidFill>
                  <a:srgbClr val="000000"/>
                </a:solidFill>
                <a:latin typeface="Arial"/>
              </a:rPr>
              <a:t>Machine Learning </a:t>
            </a:r>
            <a:r>
              <a:rPr lang="en-GB" spc="-1" dirty="0">
                <a:solidFill>
                  <a:srgbClr val="000000"/>
                </a:solidFill>
                <a:latin typeface="Arial"/>
              </a:rPr>
              <a:t>techniques for tuning &amp; corrections are being studied.</a:t>
            </a:r>
          </a:p>
          <a:p>
            <a:pPr marL="285750" indent="-285750">
              <a:lnSpc>
                <a:spcPct val="90000"/>
              </a:lnSpc>
              <a:spcBef>
                <a:spcPts val="1001"/>
              </a:spcBef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GB" sz="1800" strike="noStrike" spc="-1" dirty="0">
                <a:solidFill>
                  <a:srgbClr val="000000"/>
                </a:solidFill>
                <a:latin typeface="Arial"/>
              </a:rPr>
              <a:t>The </a:t>
            </a:r>
            <a:r>
              <a:rPr lang="en-GB" sz="1800" b="1" strike="noStrike" spc="-1" dirty="0">
                <a:solidFill>
                  <a:srgbClr val="000000"/>
                </a:solidFill>
                <a:latin typeface="Arial"/>
              </a:rPr>
              <a:t>Flight</a:t>
            </a:r>
            <a:r>
              <a:rPr lang="en-GB" sz="1800" strike="noStrike" spc="-1" dirty="0">
                <a:solidFill>
                  <a:srgbClr val="000000"/>
                </a:solidFill>
                <a:latin typeface="Arial"/>
              </a:rPr>
              <a:t> </a:t>
            </a:r>
            <a:r>
              <a:rPr lang="en-GB" sz="1800" b="1" strike="noStrike" spc="-1" dirty="0">
                <a:solidFill>
                  <a:srgbClr val="000000"/>
                </a:solidFill>
                <a:latin typeface="Arial"/>
              </a:rPr>
              <a:t>Simulator</a:t>
            </a:r>
            <a:r>
              <a:rPr lang="en-GB" sz="1800" strike="noStrike" spc="-1" dirty="0">
                <a:solidFill>
                  <a:srgbClr val="000000"/>
                </a:solidFill>
                <a:latin typeface="Arial"/>
              </a:rPr>
              <a:t> would be a useful tool to help </a:t>
            </a:r>
            <a:r>
              <a:rPr lang="en-GB" sz="1800" b="1" strike="noStrike" spc="-1" dirty="0">
                <a:solidFill>
                  <a:srgbClr val="000000"/>
                </a:solidFill>
                <a:latin typeface="Arial"/>
              </a:rPr>
              <a:t>achieving</a:t>
            </a:r>
            <a:r>
              <a:rPr lang="en-GB" sz="1800" strike="noStrike" spc="-1" dirty="0">
                <a:solidFill>
                  <a:srgbClr val="000000"/>
                </a:solidFill>
                <a:latin typeface="Arial"/>
              </a:rPr>
              <a:t> </a:t>
            </a:r>
            <a:r>
              <a:rPr lang="en-GB" sz="1800" b="1" strike="noStrike" spc="-1" dirty="0">
                <a:solidFill>
                  <a:srgbClr val="000000"/>
                </a:solidFill>
                <a:latin typeface="Arial"/>
              </a:rPr>
              <a:t>ATF</a:t>
            </a:r>
            <a:r>
              <a:rPr lang="en-GB" b="1" spc="-1" dirty="0">
                <a:solidFill>
                  <a:srgbClr val="000000"/>
                </a:solidFill>
                <a:latin typeface="Arial"/>
              </a:rPr>
              <a:t>3</a:t>
            </a:r>
            <a:r>
              <a:rPr lang="en-GB" spc="-1" dirty="0">
                <a:solidFill>
                  <a:srgbClr val="000000"/>
                </a:solidFill>
                <a:latin typeface="Arial"/>
              </a:rPr>
              <a:t> </a:t>
            </a:r>
            <a:r>
              <a:rPr lang="en-GB" b="1" spc="-1" dirty="0">
                <a:solidFill>
                  <a:srgbClr val="000000"/>
                </a:solidFill>
                <a:latin typeface="Arial"/>
              </a:rPr>
              <a:t>goals</a:t>
            </a:r>
            <a:r>
              <a:rPr lang="en-GB" spc="-1" dirty="0">
                <a:solidFill>
                  <a:srgbClr val="000000"/>
                </a:solidFill>
                <a:latin typeface="Arial"/>
              </a:rPr>
              <a:t>.</a:t>
            </a:r>
            <a:endParaRPr lang="en-GB" sz="1800" strike="noStrike" spc="-1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78938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0" name="Image 389"/>
          <p:cNvPicPr/>
          <p:nvPr/>
        </p:nvPicPr>
        <p:blipFill>
          <a:blip r:embed="rId3"/>
          <a:stretch/>
        </p:blipFill>
        <p:spPr>
          <a:xfrm>
            <a:off x="-36000" y="0"/>
            <a:ext cx="10188000" cy="5689800"/>
          </a:xfrm>
          <a:prstGeom prst="rect">
            <a:avLst/>
          </a:prstGeom>
          <a:ln w="0">
            <a:noFill/>
          </a:ln>
        </p:spPr>
      </p:pic>
      <p:sp>
        <p:nvSpPr>
          <p:cNvPr id="392" name="ZoneTexte 391"/>
          <p:cNvSpPr txBox="1"/>
          <p:nvPr/>
        </p:nvSpPr>
        <p:spPr>
          <a:xfrm>
            <a:off x="0" y="772850"/>
            <a:ext cx="10080000" cy="32544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/>
          <a:p>
            <a:pPr algn="ctr"/>
            <a:r>
              <a:rPr lang="en-GB" sz="6000" b="1" strike="noStrike" spc="-1" dirty="0">
                <a:solidFill>
                  <a:srgbClr val="FFFFFF"/>
                </a:solidFill>
                <a:latin typeface="Arial"/>
              </a:rPr>
              <a:t>Thank you</a:t>
            </a:r>
            <a:endParaRPr lang="en-GB" sz="60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393" name="Ellipse 392">
            <a:hlinkClick r:id="rId4"/>
          </p:cNvPr>
          <p:cNvSpPr/>
          <p:nvPr/>
        </p:nvSpPr>
        <p:spPr>
          <a:xfrm>
            <a:off x="5004000" y="3024000"/>
            <a:ext cx="108000" cy="108000"/>
          </a:xfrm>
          <a:prstGeom prst="ellipse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31320" rIns="90000" bIns="31320" anchor="ctr">
            <a:noAutofit/>
          </a:bodyPr>
          <a:lstStyle/>
          <a:p>
            <a:endParaRPr lang="en-GB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Image 49"/>
          <p:cNvPicPr/>
          <p:nvPr/>
        </p:nvPicPr>
        <p:blipFill>
          <a:blip r:embed="rId2"/>
          <a:srcRect r="18130" b="17459"/>
          <a:stretch/>
        </p:blipFill>
        <p:spPr>
          <a:xfrm>
            <a:off x="0" y="0"/>
            <a:ext cx="10079640" cy="5675400"/>
          </a:xfrm>
          <a:prstGeom prst="rect">
            <a:avLst/>
          </a:prstGeom>
          <a:ln w="0">
            <a:noFill/>
          </a:ln>
        </p:spPr>
      </p:pic>
      <p:sp>
        <p:nvSpPr>
          <p:cNvPr id="51" name="Ellipse 50">
            <a:hlinkClick r:id="rId3"/>
          </p:cNvPr>
          <p:cNvSpPr/>
          <p:nvPr/>
        </p:nvSpPr>
        <p:spPr>
          <a:xfrm>
            <a:off x="5004000" y="3024000"/>
            <a:ext cx="108000" cy="108000"/>
          </a:xfrm>
          <a:prstGeom prst="ellipse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31320" rIns="90000" bIns="31320" anchor="ctr">
            <a:noAutofit/>
          </a:bodyPr>
          <a:lstStyle/>
          <a:p>
            <a:endParaRPr lang="en-GB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ZoneTexte 51"/>
          <p:cNvSpPr txBox="1"/>
          <p:nvPr/>
        </p:nvSpPr>
        <p:spPr>
          <a:xfrm>
            <a:off x="0" y="8640"/>
            <a:ext cx="10079640" cy="30153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/>
          <a:p>
            <a:pPr algn="ctr"/>
            <a:r>
              <a:rPr lang="en-US" sz="4000" b="0" strike="noStrike" spc="-1" dirty="0">
                <a:solidFill>
                  <a:srgbClr val="FFFFFF"/>
                </a:solidFill>
                <a:latin typeface="Arial"/>
                <a:ea typeface="Noto Sans CJK SC"/>
              </a:rPr>
              <a:t>One-to-</a:t>
            </a:r>
            <a:r>
              <a:rPr lang="en-US" sz="4000" spc="-1" dirty="0">
                <a:solidFill>
                  <a:srgbClr val="FFFFFF"/>
                </a:solidFill>
                <a:latin typeface="Arial"/>
                <a:ea typeface="Noto Sans CJK SC"/>
              </a:rPr>
              <a:t>One, </a:t>
            </a:r>
            <a:br>
              <a:rPr lang="en-US" sz="4000" spc="-1" dirty="0">
                <a:solidFill>
                  <a:srgbClr val="FFFFFF"/>
                </a:solidFill>
                <a:latin typeface="Arial"/>
                <a:ea typeface="Noto Sans CJK SC"/>
              </a:rPr>
            </a:br>
            <a:r>
              <a:rPr lang="en-US" sz="4000" b="0" strike="noStrike" spc="-1" dirty="0">
                <a:solidFill>
                  <a:srgbClr val="FFFFFF"/>
                </a:solidFill>
                <a:latin typeface="Arial"/>
                <a:ea typeface="Noto Sans CJK SC"/>
              </a:rPr>
              <a:t>Dispersion Free Steering (DFS) </a:t>
            </a:r>
            <a:br>
              <a:rPr lang="en-US" sz="4000" b="0" strike="noStrike" spc="-1" dirty="0">
                <a:solidFill>
                  <a:srgbClr val="FFFFFF"/>
                </a:solidFill>
                <a:latin typeface="Arial"/>
                <a:ea typeface="Noto Sans CJK SC"/>
              </a:rPr>
            </a:br>
            <a:r>
              <a:rPr lang="en-US" sz="4000" b="0" strike="noStrike" spc="-1" dirty="0">
                <a:solidFill>
                  <a:srgbClr val="FFFFFF"/>
                </a:solidFill>
                <a:latin typeface="Arial"/>
                <a:ea typeface="Noto Sans CJK SC"/>
              </a:rPr>
              <a:t>and Wakefield Free Steering (WFS)</a:t>
            </a:r>
          </a:p>
        </p:txBody>
      </p:sp>
    </p:spTree>
    <p:extLst>
      <p:ext uri="{BB962C8B-B14F-4D97-AF65-F5344CB8AC3E}">
        <p14:creationId xmlns:p14="http://schemas.microsoft.com/office/powerpoint/2010/main" val="2774012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691429-0E8D-2C71-1CC9-820EBA594D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ZoneTexte 52">
            <a:extLst>
              <a:ext uri="{FF2B5EF4-FFF2-40B4-BE49-F238E27FC236}">
                <a16:creationId xmlns:a16="http://schemas.microsoft.com/office/drawing/2014/main" id="{4B8B32A6-8FB1-690F-589A-0EE1754954E9}"/>
              </a:ext>
            </a:extLst>
          </p:cNvPr>
          <p:cNvSpPr txBox="1"/>
          <p:nvPr/>
        </p:nvSpPr>
        <p:spPr>
          <a:xfrm>
            <a:off x="0" y="-72000"/>
            <a:ext cx="10080000" cy="1007640"/>
          </a:xfrm>
          <a:prstGeom prst="rect">
            <a:avLst/>
          </a:prstGeom>
          <a:blipFill rotWithShape="0">
            <a:blip r:embed="rId2"/>
            <a:srcRect r="22651" b="82485"/>
            <a:stretch/>
          </a:blipFill>
          <a:ln w="0">
            <a:noFill/>
          </a:ln>
        </p:spPr>
        <p:txBody>
          <a:bodyPr lIns="90000" tIns="45000" rIns="90000" bIns="45000" anchor="ctr" anchorCtr="1">
            <a:noAutofit/>
          </a:bodyPr>
          <a:lstStyle/>
          <a:p>
            <a:pPr algn="ctr"/>
            <a:r>
              <a:rPr lang="en-GB" sz="4000" b="0" strike="noStrike" spc="-1" dirty="0">
                <a:solidFill>
                  <a:srgbClr val="FFFFFF"/>
                </a:solidFill>
                <a:latin typeface="Arial"/>
              </a:rPr>
              <a:t>One-to-One, DFS and WFS</a:t>
            </a:r>
          </a:p>
        </p:txBody>
      </p:sp>
      <p:pic>
        <p:nvPicPr>
          <p:cNvPr id="54" name="Image 53">
            <a:extLst>
              <a:ext uri="{FF2B5EF4-FFF2-40B4-BE49-F238E27FC236}">
                <a16:creationId xmlns:a16="http://schemas.microsoft.com/office/drawing/2014/main" id="{0B072965-8E71-2A34-1308-6E24673AA393}"/>
              </a:ext>
            </a:extLst>
          </p:cNvPr>
          <p:cNvPicPr/>
          <p:nvPr/>
        </p:nvPicPr>
        <p:blipFill>
          <a:blip r:embed="rId2"/>
          <a:srcRect l="1746" t="90044"/>
          <a:stretch/>
        </p:blipFill>
        <p:spPr>
          <a:xfrm>
            <a:off x="0" y="5112000"/>
            <a:ext cx="10105560" cy="572400"/>
          </a:xfrm>
          <a:prstGeom prst="rect">
            <a:avLst/>
          </a:prstGeom>
          <a:ln w="0">
            <a:noFill/>
          </a:ln>
        </p:spPr>
      </p:pic>
      <p:sp>
        <p:nvSpPr>
          <p:cNvPr id="59" name="ZoneTexte 58">
            <a:extLst>
              <a:ext uri="{FF2B5EF4-FFF2-40B4-BE49-F238E27FC236}">
                <a16:creationId xmlns:a16="http://schemas.microsoft.com/office/drawing/2014/main" id="{1DB1D446-19B9-49FA-6F90-4DF67AAA9CD6}"/>
              </a:ext>
            </a:extLst>
          </p:cNvPr>
          <p:cNvSpPr txBox="1"/>
          <p:nvPr/>
        </p:nvSpPr>
        <p:spPr>
          <a:xfrm>
            <a:off x="9105120" y="5297040"/>
            <a:ext cx="122148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fld id="{9493298F-C123-4D37-A7C3-1B04674EB588}" type="slidenum">
              <a:rPr lang="en-GB" sz="1800" b="0" strike="noStrike" spc="-1">
                <a:solidFill>
                  <a:srgbClr val="FFFFFF"/>
                </a:solidFill>
                <a:latin typeface="Arial"/>
              </a:rPr>
              <a:pPr algn="ctr"/>
              <a:t>4</a:t>
            </a:fld>
            <a:endParaRPr lang="en-GB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60" name="ZoneTexte 59">
            <a:extLst>
              <a:ext uri="{FF2B5EF4-FFF2-40B4-BE49-F238E27FC236}">
                <a16:creationId xmlns:a16="http://schemas.microsoft.com/office/drawing/2014/main" id="{F1DAD435-11A7-A340-61BF-5E0A49DEB340}"/>
              </a:ext>
            </a:extLst>
          </p:cNvPr>
          <p:cNvSpPr txBox="1"/>
          <p:nvPr/>
        </p:nvSpPr>
        <p:spPr>
          <a:xfrm>
            <a:off x="-36000" y="5296320"/>
            <a:ext cx="5868000" cy="513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500" b="0" strike="noStrike" spc="-1" dirty="0">
                <a:solidFill>
                  <a:srgbClr val="FFFFFF"/>
                </a:solidFill>
                <a:latin typeface="Arial"/>
              </a:rPr>
              <a:t>P. Korysko   -   ATF Project Meeting   -   Nov. 28, 2025</a:t>
            </a:r>
            <a:endParaRPr lang="en-GB" sz="1500" b="0" strike="noStrike" spc="-1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AFFA3C3-6B06-8DDF-32EE-C94CC63FD3D8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76542" y="3203575"/>
            <a:ext cx="3120360" cy="114750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5A2F5122-4B68-CB4F-B6C0-533E025DC4FB}"/>
              </a:ext>
            </a:extLst>
          </p:cNvPr>
          <p:cNvSpPr txBox="1"/>
          <p:nvPr/>
        </p:nvSpPr>
        <p:spPr>
          <a:xfrm>
            <a:off x="0" y="1715231"/>
            <a:ext cx="319690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100" b="0" i="0" u="none" strike="noStrike" kern="1200" cap="none" dirty="0">
                <a:ln>
                  <a:noFill/>
                </a:ln>
                <a:latin typeface="cmr10" pitchFamily="18"/>
                <a:ea typeface="Noto Sans CJK SC Regular" pitchFamily="2"/>
                <a:cs typeface="FreeSans" pitchFamily="2"/>
              </a:rPr>
              <a:t>The One-to-One correction consists of minimizing the transverse position of the beam, with respect to the beam pipe centre measured at BPMs (inside quadrupoles in this case), using steering magnets </a:t>
            </a:r>
            <a:r>
              <a:rPr lang="en-GB" sz="1100" b="0" i="0" u="none" strike="noStrike" kern="1200" cap="none" dirty="0">
                <a:ln>
                  <a:noFill/>
                </a:ln>
                <a:latin typeface="cmr10" pitchFamily="18"/>
                <a:ea typeface="Noto Sans CJK SC Regular" pitchFamily="2"/>
                <a:cs typeface="FreeSans" pitchFamily="2"/>
                <a:hlinkClick r:id="rId4"/>
              </a:rPr>
              <a:t>[3]</a:t>
            </a:r>
            <a:r>
              <a:rPr lang="en-GB" sz="1100" b="0" i="0" u="none" strike="noStrike" kern="1200" cap="none" dirty="0">
                <a:ln>
                  <a:noFill/>
                </a:ln>
                <a:latin typeface="cmr10" pitchFamily="18"/>
                <a:ea typeface="Noto Sans CJK SC Regular" pitchFamily="2"/>
                <a:cs typeface="FreeSans" pitchFamily="2"/>
              </a:rPr>
              <a:t>.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234E72B5-A1D3-4A5F-2205-51CD4BB25DF7}"/>
              </a:ext>
            </a:extLst>
          </p:cNvPr>
          <p:cNvSpPr txBox="1"/>
          <p:nvPr/>
        </p:nvSpPr>
        <p:spPr>
          <a:xfrm>
            <a:off x="76542" y="1069073"/>
            <a:ext cx="31969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b="1" i="0" u="none" strike="noStrike" kern="1200" cap="none" dirty="0">
                <a:ln>
                  <a:noFill/>
                </a:ln>
                <a:latin typeface="cmr10" pitchFamily="18"/>
                <a:ea typeface="Noto Sans CJK SC Regular" pitchFamily="2"/>
                <a:cs typeface="FreeSans" pitchFamily="2"/>
              </a:rPr>
              <a:t>One-to-One</a:t>
            </a:r>
            <a:endParaRPr lang="en-US" b="1" dirty="0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943ECF32-2F38-9884-E9A9-6D6A83FC2286}"/>
              </a:ext>
            </a:extLst>
          </p:cNvPr>
          <p:cNvSpPr txBox="1"/>
          <p:nvPr/>
        </p:nvSpPr>
        <p:spPr>
          <a:xfrm>
            <a:off x="3273444" y="1063662"/>
            <a:ext cx="35161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b="1" i="0" u="none" strike="noStrike" kern="1200" cap="none" dirty="0">
                <a:ln>
                  <a:noFill/>
                </a:ln>
                <a:latin typeface="cmr10" pitchFamily="18"/>
                <a:ea typeface="Noto Sans CJK SC Regular" pitchFamily="2"/>
                <a:cs typeface="FreeSans" pitchFamily="2"/>
              </a:rPr>
              <a:t>Dispersion Free Steering</a:t>
            </a:r>
            <a:endParaRPr lang="en-US" b="1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CC1F70B2-AC19-E513-4194-A1CB72563D6C}"/>
              </a:ext>
            </a:extLst>
          </p:cNvPr>
          <p:cNvSpPr txBox="1"/>
          <p:nvPr/>
        </p:nvSpPr>
        <p:spPr>
          <a:xfrm>
            <a:off x="3273444" y="1715231"/>
            <a:ext cx="319690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100" b="0" i="0" u="none" strike="noStrike" kern="1200" cap="none" dirty="0">
                <a:ln>
                  <a:noFill/>
                </a:ln>
                <a:latin typeface="cmr10" pitchFamily="18"/>
                <a:ea typeface="Noto Sans CJK SC Regular" pitchFamily="2"/>
                <a:cs typeface="FreeSans" pitchFamily="2"/>
              </a:rPr>
              <a:t>The DFS correction consists of minimizing the dispersion effect. In practice, </a:t>
            </a:r>
            <a:r>
              <a:rPr lang="en-GB" sz="1100" dirty="0">
                <a:latin typeface="cmr10" pitchFamily="18"/>
                <a:ea typeface="Noto Sans CJK SC Regular" pitchFamily="2"/>
                <a:cs typeface="FreeSans" pitchFamily="2"/>
              </a:rPr>
              <a:t>it reduces the </a:t>
            </a:r>
            <a:r>
              <a:rPr lang="en-GB" sz="1100" b="0" i="0" u="none" strike="noStrike" kern="1200" cap="none" dirty="0">
                <a:ln>
                  <a:noFill/>
                </a:ln>
                <a:latin typeface="cmr10" pitchFamily="18"/>
                <a:ea typeface="Noto Sans CJK SC Regular" pitchFamily="2"/>
                <a:cs typeface="FreeSans" pitchFamily="2"/>
              </a:rPr>
              <a:t>orbit difference between two beams with different energies </a:t>
            </a:r>
            <a:r>
              <a:rPr lang="en-GB" sz="1100" b="0" i="0" u="none" strike="noStrike" kern="1200" cap="none" dirty="0">
                <a:ln>
                  <a:noFill/>
                </a:ln>
                <a:latin typeface="cmr10" pitchFamily="18"/>
                <a:ea typeface="Noto Sans CJK SC Regular" pitchFamily="2"/>
                <a:cs typeface="FreeSans" pitchFamily="2"/>
                <a:hlinkClick r:id="rId5"/>
              </a:rPr>
              <a:t>[4]</a:t>
            </a:r>
            <a:r>
              <a:rPr lang="en-GB" sz="1100" b="0" i="0" u="none" strike="noStrike" kern="1200" cap="none" dirty="0">
                <a:ln>
                  <a:noFill/>
                </a:ln>
                <a:latin typeface="cmr10" pitchFamily="18"/>
                <a:ea typeface="Noto Sans CJK SC Regular" pitchFamily="2"/>
                <a:cs typeface="FreeSans" pitchFamily="2"/>
              </a:rPr>
              <a:t>.</a:t>
            </a:r>
          </a:p>
        </p:txBody>
      </p: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0F668919-7BEF-C880-CC76-6B83C52D24C4}"/>
              </a:ext>
            </a:extLst>
          </p:cNvPr>
          <p:cNvGrpSpPr/>
          <p:nvPr/>
        </p:nvGrpSpPr>
        <p:grpSpPr>
          <a:xfrm>
            <a:off x="3619275" y="2944936"/>
            <a:ext cx="2505240" cy="1555258"/>
            <a:chOff x="3326760" y="2449440"/>
            <a:chExt cx="5413320" cy="3360599"/>
          </a:xfrm>
        </p:grpSpPr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id="{9008AF80-4C6B-0D60-1FBB-04B7050348B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lum/>
              <a:alphaModFix/>
            </a:blip>
            <a:srcRect t="90670"/>
            <a:stretch>
              <a:fillRect/>
            </a:stretch>
          </p:blipFill>
          <p:spPr>
            <a:xfrm>
              <a:off x="3326760" y="5497732"/>
              <a:ext cx="5413320" cy="31230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B6C6238E-9A0F-CFC6-714E-348782E9952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lum/>
              <a:alphaModFix/>
            </a:blip>
            <a:srcRect/>
            <a:stretch>
              <a:fillRect/>
            </a:stretch>
          </p:blipFill>
          <p:spPr>
            <a:xfrm>
              <a:off x="3326760" y="2449440"/>
              <a:ext cx="5413320" cy="30366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7" name="ZoneTexte 16">
            <a:extLst>
              <a:ext uri="{FF2B5EF4-FFF2-40B4-BE49-F238E27FC236}">
                <a16:creationId xmlns:a16="http://schemas.microsoft.com/office/drawing/2014/main" id="{6459D960-0DBA-AA30-F207-EC6AD6A9AEC5}"/>
              </a:ext>
            </a:extLst>
          </p:cNvPr>
          <p:cNvSpPr txBox="1"/>
          <p:nvPr/>
        </p:nvSpPr>
        <p:spPr>
          <a:xfrm>
            <a:off x="6589430" y="1063662"/>
            <a:ext cx="35161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b="1" i="0" u="none" strike="noStrike" kern="1200" cap="none" dirty="0">
                <a:ln>
                  <a:noFill/>
                </a:ln>
                <a:latin typeface="cmr10" pitchFamily="18"/>
                <a:ea typeface="Noto Sans CJK SC Regular" pitchFamily="2"/>
                <a:cs typeface="FreeSans" pitchFamily="2"/>
              </a:rPr>
              <a:t>Wakefield Free Steering</a:t>
            </a:r>
            <a:endParaRPr lang="en-US" b="1" dirty="0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5F3B3910-5997-72A7-28C8-0034F567643B}"/>
              </a:ext>
            </a:extLst>
          </p:cNvPr>
          <p:cNvSpPr txBox="1"/>
          <p:nvPr/>
        </p:nvSpPr>
        <p:spPr>
          <a:xfrm>
            <a:off x="6589430" y="1715231"/>
            <a:ext cx="319690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 hangingPunct="0"/>
            <a:r>
              <a:rPr lang="en-GB" sz="1100" b="0" i="0" u="none" strike="noStrike" kern="1200" cap="none" dirty="0">
                <a:ln>
                  <a:noFill/>
                </a:ln>
                <a:latin typeface="cmr10" pitchFamily="18"/>
                <a:ea typeface="Noto Sans CJK SC Regular" pitchFamily="2"/>
                <a:cs typeface="FreeSans" pitchFamily="2"/>
              </a:rPr>
              <a:t>The WFS correction consists of minimizing the orbit difference introduced by </a:t>
            </a:r>
            <a:r>
              <a:rPr lang="en-GB" sz="1100" b="0" i="0" u="none" strike="noStrike" kern="1200" cap="none" dirty="0" err="1">
                <a:ln>
                  <a:noFill/>
                </a:ln>
                <a:latin typeface="cmr10" pitchFamily="18"/>
                <a:ea typeface="Noto Sans CJK SC Regular" pitchFamily="2"/>
                <a:cs typeface="FreeSans" pitchFamily="2"/>
              </a:rPr>
              <a:t>wakefields</a:t>
            </a:r>
            <a:r>
              <a:rPr lang="en-GB" sz="1100" b="0" i="0" u="none" strike="noStrike" kern="1200" cap="none" dirty="0">
                <a:ln>
                  <a:noFill/>
                </a:ln>
                <a:latin typeface="cmr10" pitchFamily="18"/>
                <a:ea typeface="Noto Sans CJK SC Regular" pitchFamily="2"/>
                <a:cs typeface="FreeSans" pitchFamily="2"/>
              </a:rPr>
              <a:t>. In practice, it reduces the orbit difference between two beams with different charges </a:t>
            </a:r>
            <a:r>
              <a:rPr lang="en-GB" sz="1100" dirty="0">
                <a:latin typeface="cmr10" pitchFamily="18"/>
                <a:ea typeface="Noto Sans CJK SC Regular" pitchFamily="2"/>
                <a:cs typeface="FreeSans" pitchFamily="2"/>
                <a:hlinkClick r:id="rId8"/>
              </a:rPr>
              <a:t>[5]</a:t>
            </a:r>
            <a:r>
              <a:rPr lang="en-GB" sz="1100" dirty="0">
                <a:latin typeface="cmr10" pitchFamily="18"/>
                <a:ea typeface="Noto Sans CJK SC Regular" pitchFamily="2"/>
                <a:cs typeface="FreeSans" pitchFamily="2"/>
              </a:rPr>
              <a:t>.</a:t>
            </a:r>
            <a:endParaRPr lang="en-GB" sz="1100" b="0" i="0" u="none" strike="noStrike" kern="1200" cap="none" dirty="0">
              <a:ln>
                <a:noFill/>
              </a:ln>
              <a:latin typeface="cmr10" pitchFamily="18"/>
              <a:ea typeface="Noto Sans CJK SC Regular" pitchFamily="2"/>
              <a:cs typeface="FreeSans" pitchFamily="2"/>
            </a:endParaRPr>
          </a:p>
        </p:txBody>
      </p:sp>
      <p:grpSp>
        <p:nvGrpSpPr>
          <p:cNvPr id="22" name="Groupe 21">
            <a:extLst>
              <a:ext uri="{FF2B5EF4-FFF2-40B4-BE49-F238E27FC236}">
                <a16:creationId xmlns:a16="http://schemas.microsoft.com/office/drawing/2014/main" id="{972B748B-C2A9-AC05-8A09-5E96A8E30433}"/>
              </a:ext>
            </a:extLst>
          </p:cNvPr>
          <p:cNvGrpSpPr/>
          <p:nvPr/>
        </p:nvGrpSpPr>
        <p:grpSpPr>
          <a:xfrm>
            <a:off x="7207917" y="2792970"/>
            <a:ext cx="2351161" cy="1709245"/>
            <a:chOff x="2353829" y="2873880"/>
            <a:chExt cx="5355360" cy="3588435"/>
          </a:xfrm>
        </p:grpSpPr>
        <p:pic>
          <p:nvPicPr>
            <p:cNvPr id="20" name="Image 19">
              <a:extLst>
                <a:ext uri="{FF2B5EF4-FFF2-40B4-BE49-F238E27FC236}">
                  <a16:creationId xmlns:a16="http://schemas.microsoft.com/office/drawing/2014/main" id="{0DD9FF83-45ED-3363-8B2D-CC83F426AB6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lum/>
              <a:alphaModFix/>
            </a:blip>
            <a:srcRect/>
            <a:stretch>
              <a:fillRect/>
            </a:stretch>
          </p:blipFill>
          <p:spPr>
            <a:xfrm>
              <a:off x="2353829" y="2873880"/>
              <a:ext cx="5355360" cy="358843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" name="Image 20">
              <a:extLst>
                <a:ext uri="{FF2B5EF4-FFF2-40B4-BE49-F238E27FC236}">
                  <a16:creationId xmlns:a16="http://schemas.microsoft.com/office/drawing/2014/main" id="{CC9F0589-61C7-9C79-3003-DDBE2E0C7BB3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lum/>
              <a:alphaModFix/>
            </a:blip>
            <a:srcRect/>
            <a:stretch>
              <a:fillRect/>
            </a:stretch>
          </p:blipFill>
          <p:spPr>
            <a:xfrm>
              <a:off x="2353829" y="2927657"/>
              <a:ext cx="5355360" cy="3347640"/>
            </a:xfrm>
            <a:prstGeom prst="rect">
              <a:avLst/>
            </a:prstGeom>
            <a:noFill/>
            <a:ln>
              <a:noFill/>
            </a:ln>
          </p:spPr>
        </p:pic>
      </p:grpSp>
      <p:cxnSp>
        <p:nvCxnSpPr>
          <p:cNvPr id="24" name="Connecteur droit avec flèche 23">
            <a:extLst>
              <a:ext uri="{FF2B5EF4-FFF2-40B4-BE49-F238E27FC236}">
                <a16:creationId xmlns:a16="http://schemas.microsoft.com/office/drawing/2014/main" id="{DC1CAF3A-8D04-42C1-409D-E27E2DC828F7}"/>
              </a:ext>
            </a:extLst>
          </p:cNvPr>
          <p:cNvCxnSpPr/>
          <p:nvPr/>
        </p:nvCxnSpPr>
        <p:spPr>
          <a:xfrm>
            <a:off x="4743450" y="3416300"/>
            <a:ext cx="0" cy="361029"/>
          </a:xfrm>
          <a:prstGeom prst="straightConnector1">
            <a:avLst/>
          </a:prstGeom>
          <a:ln w="57150">
            <a:solidFill>
              <a:srgbClr val="C0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>
            <a:extLst>
              <a:ext uri="{FF2B5EF4-FFF2-40B4-BE49-F238E27FC236}">
                <a16:creationId xmlns:a16="http://schemas.microsoft.com/office/drawing/2014/main" id="{14BA5B70-82B4-5A36-1EE3-53FF7B03D619}"/>
              </a:ext>
            </a:extLst>
          </p:cNvPr>
          <p:cNvCxnSpPr/>
          <p:nvPr/>
        </p:nvCxnSpPr>
        <p:spPr>
          <a:xfrm>
            <a:off x="8362950" y="3416300"/>
            <a:ext cx="0" cy="361029"/>
          </a:xfrm>
          <a:prstGeom prst="straightConnector1">
            <a:avLst/>
          </a:prstGeom>
          <a:ln w="57150">
            <a:solidFill>
              <a:srgbClr val="C0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2651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/>
      <p:bldP spid="13" grpId="0"/>
      <p:bldP spid="17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4D137D-933F-C574-C799-509A966B4E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Image 49">
            <a:extLst>
              <a:ext uri="{FF2B5EF4-FFF2-40B4-BE49-F238E27FC236}">
                <a16:creationId xmlns:a16="http://schemas.microsoft.com/office/drawing/2014/main" id="{E588DB23-D756-BC06-B12F-2FAC13E50D13}"/>
              </a:ext>
            </a:extLst>
          </p:cNvPr>
          <p:cNvPicPr/>
          <p:nvPr/>
        </p:nvPicPr>
        <p:blipFill>
          <a:blip r:embed="rId2"/>
          <a:srcRect r="18130" b="17459"/>
          <a:stretch/>
        </p:blipFill>
        <p:spPr>
          <a:xfrm>
            <a:off x="0" y="0"/>
            <a:ext cx="10079640" cy="5675400"/>
          </a:xfrm>
          <a:prstGeom prst="rect">
            <a:avLst/>
          </a:prstGeom>
          <a:ln w="0">
            <a:noFill/>
          </a:ln>
        </p:spPr>
      </p:pic>
      <p:sp>
        <p:nvSpPr>
          <p:cNvPr id="51" name="Ellipse 50">
            <a:hlinkClick r:id="rId3"/>
            <a:extLst>
              <a:ext uri="{FF2B5EF4-FFF2-40B4-BE49-F238E27FC236}">
                <a16:creationId xmlns:a16="http://schemas.microsoft.com/office/drawing/2014/main" id="{C15C70B6-2869-6A27-D820-F183C705A119}"/>
              </a:ext>
            </a:extLst>
          </p:cNvPr>
          <p:cNvSpPr/>
          <p:nvPr/>
        </p:nvSpPr>
        <p:spPr>
          <a:xfrm>
            <a:off x="5004000" y="3024000"/>
            <a:ext cx="108000" cy="108000"/>
          </a:xfrm>
          <a:prstGeom prst="ellipse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31320" rIns="90000" bIns="31320" anchor="ctr">
            <a:noAutofit/>
          </a:bodyPr>
          <a:lstStyle/>
          <a:p>
            <a:endParaRPr lang="en-GB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0E86C20F-144B-B745-6DFE-17204B909D03}"/>
              </a:ext>
            </a:extLst>
          </p:cNvPr>
          <p:cNvSpPr txBox="1"/>
          <p:nvPr/>
        </p:nvSpPr>
        <p:spPr>
          <a:xfrm>
            <a:off x="0" y="8640"/>
            <a:ext cx="10079640" cy="30153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/>
          <a:p>
            <a:pPr algn="ctr"/>
            <a:r>
              <a:rPr lang="fr-FR" sz="4000" spc="-1" dirty="0">
                <a:solidFill>
                  <a:srgbClr val="FFFFFF"/>
                </a:solidFill>
                <a:latin typeface="Arial"/>
                <a:ea typeface="Noto Sans CJK SC"/>
              </a:rPr>
              <a:t>The ATF Flight Simulator</a:t>
            </a:r>
            <a:endParaRPr lang="en-US" sz="4000" b="0" strike="noStrike" spc="-1" dirty="0">
              <a:solidFill>
                <a:srgbClr val="FFFFFF"/>
              </a:solidFill>
              <a:latin typeface="Arial"/>
              <a:ea typeface="Noto Sans CJK SC"/>
            </a:endParaRPr>
          </a:p>
        </p:txBody>
      </p:sp>
    </p:spTree>
    <p:extLst>
      <p:ext uri="{BB962C8B-B14F-4D97-AF65-F5344CB8AC3E}">
        <p14:creationId xmlns:p14="http://schemas.microsoft.com/office/powerpoint/2010/main" val="40799569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60EC0241-46F7-0E65-1B8D-C82D289D05E7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 l="1746" t="90044"/>
          <a:stretch>
            <a:fillRect/>
          </a:stretch>
        </p:blipFill>
        <p:spPr>
          <a:xfrm>
            <a:off x="0" y="5112000"/>
            <a:ext cx="10105560" cy="5724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F4620EE2-F638-FDE9-5B66-CAEF160F4BF4}"/>
              </a:ext>
            </a:extLst>
          </p:cNvPr>
          <p:cNvSpPr txBox="1"/>
          <p:nvPr/>
        </p:nvSpPr>
        <p:spPr>
          <a:xfrm>
            <a:off x="-36000" y="5295600"/>
            <a:ext cx="5868000" cy="51371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500" b="0" i="0" u="none" strike="noStrike" kern="1200" cap="none">
                <a:ln>
                  <a:noFill/>
                </a:ln>
                <a:solidFill>
                  <a:srgbClr val="FFFFFF"/>
                </a:solidFill>
                <a:latin typeface="Liberation Sans" pitchFamily="18"/>
                <a:ea typeface="Noto Sans CJK SC" pitchFamily="2"/>
                <a:cs typeface="Lohit Devanagari" pitchFamily="2"/>
              </a:rPr>
              <a:t>P. Korysko     -     ATF2 Weekly Meeting     -     June 20, 2025  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D62F8B04-3E22-5C91-2A18-850B11575FC5}"/>
              </a:ext>
            </a:extLst>
          </p:cNvPr>
          <p:cNvSpPr txBox="1"/>
          <p:nvPr/>
        </p:nvSpPr>
        <p:spPr>
          <a:xfrm>
            <a:off x="-36000" y="962653"/>
            <a:ext cx="9942315" cy="297346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400" b="0" i="0" u="none" strike="noStrike" kern="1200" cap="none" dirty="0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rPr>
              <a:t>A first version of the </a:t>
            </a:r>
            <a:r>
              <a:rPr lang="en-GB" sz="1400" b="1" i="0" u="none" strike="noStrike" kern="1200" cap="none" dirty="0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rPr>
              <a:t>ATF Flight Simulator </a:t>
            </a:r>
            <a:r>
              <a:rPr lang="en-GB" sz="1400" b="0" i="0" u="none" strike="noStrike" kern="1200" cap="none" dirty="0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rPr>
              <a:t>has been </a:t>
            </a:r>
            <a:r>
              <a:rPr lang="en-GB" sz="1400" b="1" i="0" u="none" strike="noStrike" kern="1200" cap="none" dirty="0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rPr>
              <a:t>written</a:t>
            </a:r>
            <a:r>
              <a:rPr lang="en-GB" sz="1400" b="0" i="0" u="none" strike="noStrike" kern="1200" cap="none" dirty="0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rPr>
              <a:t> and </a:t>
            </a:r>
            <a:r>
              <a:rPr lang="en-GB" sz="1400" b="1" i="0" u="none" strike="noStrike" kern="1200" cap="none" dirty="0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rPr>
              <a:t>tested</a:t>
            </a:r>
            <a:r>
              <a:rPr lang="en-GB" sz="1400" b="0" i="0" u="none" strike="noStrike" kern="1200" cap="none" dirty="0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rPr>
              <a:t> at ATF2 (called </a:t>
            </a:r>
            <a:r>
              <a:rPr lang="en-GB" sz="1400" b="0" i="0" u="none" strike="noStrike" kern="1200" cap="none" dirty="0" err="1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rPr>
              <a:t>SysID</a:t>
            </a:r>
            <a:r>
              <a:rPr lang="en-GB" sz="1400" b="0" i="0" u="none" strike="noStrike" kern="1200" cap="none" dirty="0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rPr>
              <a:t> for System Identification).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ACC3CA45-7997-381C-4246-EC5941A29DE6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6711950" y="1850567"/>
            <a:ext cx="2681863" cy="179334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9301ED27-9BEF-75B0-6A0A-8BD826A2396D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98125" y="1397880"/>
            <a:ext cx="5915519" cy="325188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DDB56C4C-2323-9A87-4DDA-AAD4A6CEDEDD}"/>
              </a:ext>
            </a:extLst>
          </p:cNvPr>
          <p:cNvSpPr txBox="1"/>
          <p:nvPr/>
        </p:nvSpPr>
        <p:spPr>
          <a:xfrm>
            <a:off x="6711950" y="3816351"/>
            <a:ext cx="3368050" cy="1123213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400" b="0" i="0" u="none" strike="noStrike" kern="1200" cap="none" dirty="0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rPr>
              <a:t>4 available interfaces for now:</a:t>
            </a:r>
            <a:br>
              <a:rPr lang="en-GB" sz="1400" b="0" i="0" u="none" strike="noStrike" kern="1200" cap="none" dirty="0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rPr>
            </a:br>
            <a:r>
              <a:rPr lang="en-GB" sz="1400" b="0" i="0" u="none" strike="noStrike" kern="1200" cap="none" dirty="0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rPr>
              <a:t>- ATF Damping Ring</a:t>
            </a:r>
            <a:br>
              <a:rPr lang="en-GB" sz="1400" b="0" i="0" u="none" strike="noStrike" kern="1200" cap="none" dirty="0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rPr>
            </a:br>
            <a:r>
              <a:rPr lang="en-GB" sz="1400" b="0" i="0" u="none" strike="noStrike" kern="1200" cap="none" dirty="0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rPr>
              <a:t>- ATF Extraction Line</a:t>
            </a:r>
            <a:br>
              <a:rPr lang="en-GB" sz="1400" b="0" i="0" u="none" strike="noStrike" kern="1200" cap="none" dirty="0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rPr>
            </a:br>
            <a:r>
              <a:rPr lang="en-GB" sz="1400" b="0" i="0" u="none" strike="noStrike" kern="1200" cap="none" dirty="0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rPr>
              <a:t>- ATF LINAC</a:t>
            </a:r>
            <a:br>
              <a:rPr lang="en-GB" sz="1400" b="0" i="0" u="none" strike="noStrike" kern="1200" cap="none" dirty="0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rPr>
            </a:br>
            <a:r>
              <a:rPr lang="en-GB" sz="1400" b="0" i="0" u="none" strike="noStrike" kern="1200" cap="none" dirty="0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rPr>
              <a:t>- RF-Track Simulations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23E519E-BF4C-0744-A83C-813D47B81825}"/>
              </a:ext>
            </a:extLst>
          </p:cNvPr>
          <p:cNvSpPr txBox="1"/>
          <p:nvPr/>
        </p:nvSpPr>
        <p:spPr>
          <a:xfrm>
            <a:off x="0" y="-72000"/>
            <a:ext cx="10080000" cy="1007640"/>
          </a:xfrm>
          <a:prstGeom prst="rect">
            <a:avLst/>
          </a:prstGeom>
          <a:blipFill rotWithShape="0">
            <a:blip r:embed="rId3"/>
            <a:srcRect r="22651" b="82485"/>
            <a:stretch/>
          </a:blipFill>
          <a:ln w="0">
            <a:noFill/>
          </a:ln>
        </p:spPr>
        <p:txBody>
          <a:bodyPr lIns="90000" tIns="45000" rIns="90000" bIns="45000" anchor="ctr" anchorCtr="1">
            <a:noAutofit/>
          </a:bodyPr>
          <a:lstStyle/>
          <a:p>
            <a:pPr algn="ctr"/>
            <a:r>
              <a:rPr lang="en-GB" sz="4000" spc="-1" dirty="0">
                <a:solidFill>
                  <a:srgbClr val="FFFFFF"/>
                </a:solidFill>
                <a:latin typeface="Arial"/>
              </a:rPr>
              <a:t>The ATF Flight Simulator</a:t>
            </a:r>
            <a:endParaRPr lang="en-GB" sz="40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C89CEAB-127B-B0A6-2D17-AF2A8B398AF2}"/>
              </a:ext>
            </a:extLst>
          </p:cNvPr>
          <p:cNvSpPr txBox="1"/>
          <p:nvPr/>
        </p:nvSpPr>
        <p:spPr>
          <a:xfrm>
            <a:off x="9105120" y="5297040"/>
            <a:ext cx="122148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fld id="{9493298F-C123-4D37-A7C3-1B04674EB588}" type="slidenum">
              <a:rPr lang="en-GB" sz="1800" b="0" strike="noStrike" spc="-1">
                <a:solidFill>
                  <a:srgbClr val="FFFFFF"/>
                </a:solidFill>
                <a:latin typeface="Arial"/>
              </a:rPr>
              <a:pPr algn="ctr"/>
              <a:t>6</a:t>
            </a:fld>
            <a:endParaRPr lang="en-GB" sz="18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3289A3-DBD9-4DDE-780D-0575D7F177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422315EC-AEC6-9318-E6CE-0033A6F04C0A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 l="1746" t="90044"/>
          <a:stretch>
            <a:fillRect/>
          </a:stretch>
        </p:blipFill>
        <p:spPr>
          <a:xfrm>
            <a:off x="0" y="5112000"/>
            <a:ext cx="10105560" cy="5724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17586A8A-BA07-F858-AE7E-D11BA9FC287D}"/>
              </a:ext>
            </a:extLst>
          </p:cNvPr>
          <p:cNvSpPr txBox="1"/>
          <p:nvPr/>
        </p:nvSpPr>
        <p:spPr>
          <a:xfrm>
            <a:off x="-36000" y="5295600"/>
            <a:ext cx="5868000" cy="51371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500" b="0" i="0" u="none" strike="noStrike" kern="1200" cap="none">
                <a:ln>
                  <a:noFill/>
                </a:ln>
                <a:solidFill>
                  <a:srgbClr val="FFFFFF"/>
                </a:solidFill>
                <a:latin typeface="Liberation Sans" pitchFamily="18"/>
                <a:ea typeface="Noto Sans CJK SC" pitchFamily="2"/>
                <a:cs typeface="Lohit Devanagari" pitchFamily="2"/>
              </a:rPr>
              <a:t>P. Korysko     -     ATF2 Weekly Meeting     -     June 20, 2025  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658AD07-F111-AB64-6483-4DDCD23FBD4B}"/>
              </a:ext>
            </a:extLst>
          </p:cNvPr>
          <p:cNvSpPr txBox="1"/>
          <p:nvPr/>
        </p:nvSpPr>
        <p:spPr>
          <a:xfrm>
            <a:off x="0" y="-72000"/>
            <a:ext cx="10080000" cy="1007640"/>
          </a:xfrm>
          <a:prstGeom prst="rect">
            <a:avLst/>
          </a:prstGeom>
          <a:blipFill rotWithShape="0">
            <a:blip r:embed="rId3"/>
            <a:srcRect r="22651" b="82485"/>
            <a:stretch/>
          </a:blipFill>
          <a:ln w="0">
            <a:noFill/>
          </a:ln>
        </p:spPr>
        <p:txBody>
          <a:bodyPr lIns="90000" tIns="45000" rIns="90000" bIns="45000" anchor="ctr" anchorCtr="1">
            <a:noAutofit/>
          </a:bodyPr>
          <a:lstStyle/>
          <a:p>
            <a:pPr algn="ctr"/>
            <a:r>
              <a:rPr lang="en-GB" sz="3600" b="0" strike="noStrike" spc="-1" dirty="0">
                <a:solidFill>
                  <a:srgbClr val="FFFFFF"/>
                </a:solidFill>
                <a:latin typeface="Arial"/>
              </a:rPr>
              <a:t>A </a:t>
            </a:r>
            <a:r>
              <a:rPr lang="en-GB" sz="3600" spc="-1" dirty="0">
                <a:solidFill>
                  <a:srgbClr val="FFFFFF"/>
                </a:solidFill>
                <a:latin typeface="Arial"/>
              </a:rPr>
              <a:t>tool dedicated to compute Response Matrices</a:t>
            </a:r>
            <a:endParaRPr lang="en-GB" sz="3600" b="0" strike="noStrike" spc="-1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B57218AF-020F-9395-F646-B5FC9A0600CD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2956200" y="1001520"/>
            <a:ext cx="4212720" cy="40446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F03A0091-77DC-8EEE-441A-F92B099049AA}"/>
              </a:ext>
            </a:extLst>
          </p:cNvPr>
          <p:cNvSpPr txBox="1"/>
          <p:nvPr/>
        </p:nvSpPr>
        <p:spPr>
          <a:xfrm>
            <a:off x="1682750" y="1527566"/>
            <a:ext cx="1185238" cy="936303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0" i="0" u="none" strike="noStrike" kern="1200" cap="none" dirty="0">
                <a:ln>
                  <a:noFill/>
                </a:ln>
                <a:latin typeface="cmr10"/>
                <a:ea typeface="Noto Sans CJK SC" pitchFamily="2"/>
                <a:cs typeface="Lohit Devanagari" pitchFamily="2"/>
              </a:rPr>
              <a:t>List of </a:t>
            </a:r>
            <a:br>
              <a:rPr lang="en-GB" sz="1800" b="0" i="0" u="none" strike="noStrike" kern="1200" cap="none" dirty="0">
                <a:ln>
                  <a:noFill/>
                </a:ln>
                <a:latin typeface="cmr10"/>
                <a:ea typeface="Noto Sans CJK SC" pitchFamily="2"/>
                <a:cs typeface="Lohit Devanagari" pitchFamily="2"/>
              </a:rPr>
            </a:br>
            <a:r>
              <a:rPr lang="en-GB" sz="1800" b="0" i="0" u="none" strike="noStrike" kern="1200" cap="none" dirty="0">
                <a:ln>
                  <a:noFill/>
                </a:ln>
                <a:latin typeface="cmr10"/>
                <a:ea typeface="Noto Sans CJK SC" pitchFamily="2"/>
                <a:cs typeface="Lohit Devanagari" pitchFamily="2"/>
              </a:rPr>
              <a:t>correctors </a:t>
            </a:r>
            <a:br>
              <a:rPr lang="en-GB" sz="1800" b="0" i="0" u="none" strike="noStrike" kern="1200" cap="none" dirty="0">
                <a:ln>
                  <a:noFill/>
                </a:ln>
                <a:latin typeface="cmr10"/>
                <a:ea typeface="Noto Sans CJK SC" pitchFamily="2"/>
                <a:cs typeface="Lohit Devanagari" pitchFamily="2"/>
              </a:rPr>
            </a:br>
            <a:r>
              <a:rPr lang="en-GB" sz="1800" b="0" i="0" u="none" strike="noStrike" kern="1200" cap="none" dirty="0">
                <a:ln>
                  <a:noFill/>
                </a:ln>
                <a:latin typeface="cmr10"/>
                <a:ea typeface="Noto Sans CJK SC" pitchFamily="2"/>
                <a:cs typeface="Lohit Devanagari" pitchFamily="2"/>
              </a:rPr>
              <a:t>to use.</a:t>
            </a:r>
          </a:p>
        </p:txBody>
      </p:sp>
      <p:sp>
        <p:nvSpPr>
          <p:cNvPr id="8" name="Forme libre : forme 7">
            <a:extLst>
              <a:ext uri="{FF2B5EF4-FFF2-40B4-BE49-F238E27FC236}">
                <a16:creationId xmlns:a16="http://schemas.microsoft.com/office/drawing/2014/main" id="{F8B02751-A0C1-934D-3810-59A876C26B5B}"/>
              </a:ext>
            </a:extLst>
          </p:cNvPr>
          <p:cNvSpPr/>
          <p:nvPr/>
        </p:nvSpPr>
        <p:spPr>
          <a:xfrm>
            <a:off x="2668200" y="1387261"/>
            <a:ext cx="288000" cy="1584360"/>
          </a:xfrm>
          <a:custGeom>
            <a:avLst>
              <a:gd name="f0" fmla="val 1800"/>
              <a:gd name="f1" fmla="val 108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-2147483647"/>
              <a:gd name="f10" fmla="val 2147483647"/>
              <a:gd name="f11" fmla="val 5400"/>
              <a:gd name="f12" fmla="val 16200"/>
              <a:gd name="f13" fmla="val 10800"/>
              <a:gd name="f14" fmla="+- 0 0 0"/>
              <a:gd name="f15" fmla="*/ f5 1 21600"/>
              <a:gd name="f16" fmla="*/ f6 1 21600"/>
              <a:gd name="f17" fmla="pin 0 f0 5400"/>
              <a:gd name="f18" fmla="pin 0 f1 21600"/>
              <a:gd name="f19" fmla="*/ f14 f2 1"/>
              <a:gd name="f20" fmla="*/ f17 1 2"/>
              <a:gd name="f21" fmla="val f17"/>
              <a:gd name="f22" fmla="val f18"/>
              <a:gd name="f23" fmla="+- 21600 0 f17"/>
              <a:gd name="f24" fmla="*/ f17 10000 1"/>
              <a:gd name="f25" fmla="*/ 10800 f15 1"/>
              <a:gd name="f26" fmla="*/ f17 f16 1"/>
              <a:gd name="f27" fmla="*/ f7 f15 1"/>
              <a:gd name="f28" fmla="*/ f18 f16 1"/>
              <a:gd name="f29" fmla="*/ 13800 f15 1"/>
              <a:gd name="f30" fmla="*/ 21600 f15 1"/>
              <a:gd name="f31" fmla="*/ 0 f16 1"/>
              <a:gd name="f32" fmla="*/ f19 1 f4"/>
              <a:gd name="f33" fmla="*/ 0 f15 1"/>
              <a:gd name="f34" fmla="*/ 10800 f16 1"/>
              <a:gd name="f35" fmla="*/ 21600 f16 1"/>
              <a:gd name="f36" fmla="+- f22 0 f17"/>
              <a:gd name="f37" fmla="+- f22 0 f20"/>
              <a:gd name="f38" fmla="+- f22 f20 0"/>
              <a:gd name="f39" fmla="+- f22 f17 0"/>
              <a:gd name="f40" fmla="+- 21600 0 f20"/>
              <a:gd name="f41" fmla="*/ f24 1 31953"/>
              <a:gd name="f42" fmla="+- f32 0 f3"/>
              <a:gd name="f43" fmla="+- 21600 0 f41"/>
              <a:gd name="f44" fmla="*/ f41 f16 1"/>
              <a:gd name="f45" fmla="*/ f43 f16 1"/>
            </a:gdLst>
            <a:ahLst>
              <a:ahXY gdRefY="f0" minY="f7" maxY="f11">
                <a:pos x="f25" y="f26"/>
              </a:ahXY>
              <a:ahXY gdRefY="f1" minY="f7" maxY="f8">
                <a:pos x="f27" y="f28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42">
                <a:pos x="f30" y="f31"/>
              </a:cxn>
              <a:cxn ang="f42">
                <a:pos x="f33" y="f34"/>
              </a:cxn>
              <a:cxn ang="f42">
                <a:pos x="f30" y="f35"/>
              </a:cxn>
            </a:cxnLst>
            <a:rect l="f29" t="f44" r="f30" b="f45"/>
            <a:pathLst>
              <a:path w="21600" h="21600">
                <a:moveTo>
                  <a:pt x="f8" y="f7"/>
                </a:moveTo>
                <a:cubicBezTo>
                  <a:pt x="f12" y="f7"/>
                  <a:pt x="f13" y="f20"/>
                  <a:pt x="f13" y="f21"/>
                </a:cubicBezTo>
                <a:lnTo>
                  <a:pt x="f13" y="f36"/>
                </a:lnTo>
                <a:cubicBezTo>
                  <a:pt x="f13" y="f37"/>
                  <a:pt x="f11" y="f22"/>
                  <a:pt x="f7" y="f22"/>
                </a:cubicBezTo>
                <a:cubicBezTo>
                  <a:pt x="f11" y="f22"/>
                  <a:pt x="f13" y="f38"/>
                  <a:pt x="f13" y="f39"/>
                </a:cubicBezTo>
                <a:lnTo>
                  <a:pt x="f13" y="f23"/>
                </a:lnTo>
                <a:cubicBezTo>
                  <a:pt x="f13" y="f40"/>
                  <a:pt x="f12" y="f8"/>
                  <a:pt x="f8" y="f8"/>
                </a:cubicBezTo>
              </a:path>
            </a:pathLst>
          </a:custGeom>
          <a:noFill/>
          <a:ln w="57240">
            <a:solidFill>
              <a:srgbClr val="FF0000"/>
            </a:solidFill>
            <a:prstDash val="solid"/>
          </a:ln>
        </p:spPr>
        <p:txBody>
          <a:bodyPr vert="horz" wrap="square" lIns="118440" tIns="73440" rIns="118440" bIns="7344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GB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9" name="Forme libre : forme 8">
            <a:extLst>
              <a:ext uri="{FF2B5EF4-FFF2-40B4-BE49-F238E27FC236}">
                <a16:creationId xmlns:a16="http://schemas.microsoft.com/office/drawing/2014/main" id="{7A2711D1-0DE1-F19B-BB5C-1801E722ACF1}"/>
              </a:ext>
            </a:extLst>
          </p:cNvPr>
          <p:cNvSpPr/>
          <p:nvPr/>
        </p:nvSpPr>
        <p:spPr>
          <a:xfrm>
            <a:off x="2632201" y="3259620"/>
            <a:ext cx="288000" cy="1584360"/>
          </a:xfrm>
          <a:custGeom>
            <a:avLst>
              <a:gd name="f0" fmla="val 1800"/>
              <a:gd name="f1" fmla="val 108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-2147483647"/>
              <a:gd name="f10" fmla="val 2147483647"/>
              <a:gd name="f11" fmla="val 5400"/>
              <a:gd name="f12" fmla="val 16200"/>
              <a:gd name="f13" fmla="val 10800"/>
              <a:gd name="f14" fmla="+- 0 0 0"/>
              <a:gd name="f15" fmla="*/ f5 1 21600"/>
              <a:gd name="f16" fmla="*/ f6 1 21600"/>
              <a:gd name="f17" fmla="pin 0 f0 5400"/>
              <a:gd name="f18" fmla="pin 0 f1 21600"/>
              <a:gd name="f19" fmla="*/ f14 f2 1"/>
              <a:gd name="f20" fmla="*/ f17 1 2"/>
              <a:gd name="f21" fmla="val f17"/>
              <a:gd name="f22" fmla="val f18"/>
              <a:gd name="f23" fmla="+- 21600 0 f17"/>
              <a:gd name="f24" fmla="*/ f17 10000 1"/>
              <a:gd name="f25" fmla="*/ 10800 f15 1"/>
              <a:gd name="f26" fmla="*/ f17 f16 1"/>
              <a:gd name="f27" fmla="*/ f7 f15 1"/>
              <a:gd name="f28" fmla="*/ f18 f16 1"/>
              <a:gd name="f29" fmla="*/ 13800 f15 1"/>
              <a:gd name="f30" fmla="*/ 21600 f15 1"/>
              <a:gd name="f31" fmla="*/ 0 f16 1"/>
              <a:gd name="f32" fmla="*/ f19 1 f4"/>
              <a:gd name="f33" fmla="*/ 0 f15 1"/>
              <a:gd name="f34" fmla="*/ 10800 f16 1"/>
              <a:gd name="f35" fmla="*/ 21600 f16 1"/>
              <a:gd name="f36" fmla="+- f22 0 f17"/>
              <a:gd name="f37" fmla="+- f22 0 f20"/>
              <a:gd name="f38" fmla="+- f22 f20 0"/>
              <a:gd name="f39" fmla="+- f22 f17 0"/>
              <a:gd name="f40" fmla="+- 21600 0 f20"/>
              <a:gd name="f41" fmla="*/ f24 1 31953"/>
              <a:gd name="f42" fmla="+- f32 0 f3"/>
              <a:gd name="f43" fmla="+- 21600 0 f41"/>
              <a:gd name="f44" fmla="*/ f41 f16 1"/>
              <a:gd name="f45" fmla="*/ f43 f16 1"/>
            </a:gdLst>
            <a:ahLst>
              <a:ahXY gdRefY="f0" minY="f7" maxY="f11">
                <a:pos x="f25" y="f26"/>
              </a:ahXY>
              <a:ahXY gdRefY="f1" minY="f7" maxY="f8">
                <a:pos x="f27" y="f28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42">
                <a:pos x="f30" y="f31"/>
              </a:cxn>
              <a:cxn ang="f42">
                <a:pos x="f33" y="f34"/>
              </a:cxn>
              <a:cxn ang="f42">
                <a:pos x="f30" y="f35"/>
              </a:cxn>
            </a:cxnLst>
            <a:rect l="f29" t="f44" r="f30" b="f45"/>
            <a:pathLst>
              <a:path w="21600" h="21600">
                <a:moveTo>
                  <a:pt x="f8" y="f7"/>
                </a:moveTo>
                <a:cubicBezTo>
                  <a:pt x="f12" y="f7"/>
                  <a:pt x="f13" y="f20"/>
                  <a:pt x="f13" y="f21"/>
                </a:cubicBezTo>
                <a:lnTo>
                  <a:pt x="f13" y="f36"/>
                </a:lnTo>
                <a:cubicBezTo>
                  <a:pt x="f13" y="f37"/>
                  <a:pt x="f11" y="f22"/>
                  <a:pt x="f7" y="f22"/>
                </a:cubicBezTo>
                <a:cubicBezTo>
                  <a:pt x="f11" y="f22"/>
                  <a:pt x="f13" y="f38"/>
                  <a:pt x="f13" y="f39"/>
                </a:cubicBezTo>
                <a:lnTo>
                  <a:pt x="f13" y="f23"/>
                </a:lnTo>
                <a:cubicBezTo>
                  <a:pt x="f13" y="f40"/>
                  <a:pt x="f12" y="f8"/>
                  <a:pt x="f8" y="f8"/>
                </a:cubicBezTo>
              </a:path>
            </a:pathLst>
          </a:custGeom>
          <a:noFill/>
          <a:ln w="57240">
            <a:solidFill>
              <a:srgbClr val="FF0000"/>
            </a:solidFill>
            <a:prstDash val="solid"/>
          </a:ln>
        </p:spPr>
        <p:txBody>
          <a:bodyPr vert="horz" wrap="square" lIns="118440" tIns="73440" rIns="118440" bIns="7344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GB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DA2790D3-5A75-C665-8B32-00273BB8C560}"/>
              </a:ext>
            </a:extLst>
          </p:cNvPr>
          <p:cNvSpPr txBox="1"/>
          <p:nvPr/>
        </p:nvSpPr>
        <p:spPr>
          <a:xfrm>
            <a:off x="1772702" y="3573536"/>
            <a:ext cx="815393" cy="936303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0" i="0" u="none" strike="noStrike" kern="1200" cap="none" dirty="0">
                <a:ln>
                  <a:noFill/>
                </a:ln>
                <a:latin typeface="cmr10"/>
                <a:ea typeface="Noto Sans CJK SC" pitchFamily="2"/>
                <a:cs typeface="Lohit Devanagari" pitchFamily="2"/>
              </a:rPr>
              <a:t>List of </a:t>
            </a:r>
            <a:br>
              <a:rPr lang="en-GB" sz="1800" b="0" i="0" u="none" strike="noStrike" kern="1200" cap="none" dirty="0">
                <a:ln>
                  <a:noFill/>
                </a:ln>
                <a:latin typeface="cmr10"/>
                <a:ea typeface="Noto Sans CJK SC" pitchFamily="2"/>
                <a:cs typeface="Lohit Devanagari" pitchFamily="2"/>
              </a:rPr>
            </a:br>
            <a:r>
              <a:rPr lang="en-GB" sz="1800" b="0" i="0" u="none" strike="noStrike" kern="1200" cap="none" dirty="0">
                <a:ln>
                  <a:noFill/>
                </a:ln>
                <a:latin typeface="cmr10"/>
                <a:ea typeface="Noto Sans CJK SC" pitchFamily="2"/>
                <a:cs typeface="Lohit Devanagari" pitchFamily="2"/>
              </a:rPr>
              <a:t>BPMs </a:t>
            </a:r>
            <a:br>
              <a:rPr lang="en-GB" sz="1800" b="0" i="0" u="none" strike="noStrike" kern="1200" cap="none" dirty="0">
                <a:ln>
                  <a:noFill/>
                </a:ln>
                <a:latin typeface="cmr10"/>
                <a:ea typeface="Noto Sans CJK SC" pitchFamily="2"/>
                <a:cs typeface="Lohit Devanagari" pitchFamily="2"/>
              </a:rPr>
            </a:br>
            <a:r>
              <a:rPr lang="en-GB" sz="1800" b="0" i="0" u="none" strike="noStrike" kern="1200" cap="none" dirty="0">
                <a:ln>
                  <a:noFill/>
                </a:ln>
                <a:latin typeface="cmr10"/>
                <a:ea typeface="Noto Sans CJK SC" pitchFamily="2"/>
                <a:cs typeface="Lohit Devanagari" pitchFamily="2"/>
              </a:rPr>
              <a:t>to use.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6730C044-8CC2-0AA7-2808-D8B4E36B4C11}"/>
              </a:ext>
            </a:extLst>
          </p:cNvPr>
          <p:cNvSpPr txBox="1"/>
          <p:nvPr/>
        </p:nvSpPr>
        <p:spPr>
          <a:xfrm>
            <a:off x="9105120" y="5297040"/>
            <a:ext cx="122148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fld id="{9493298F-C123-4D37-A7C3-1B04674EB588}" type="slidenum">
              <a:rPr lang="en-GB" sz="1800" b="0" strike="noStrike" spc="-1">
                <a:solidFill>
                  <a:srgbClr val="FFFFFF"/>
                </a:solidFill>
                <a:latin typeface="Arial"/>
              </a:rPr>
              <a:pPr algn="ctr"/>
              <a:t>7</a:t>
            </a:fld>
            <a:endParaRPr lang="en-GB" sz="1800" b="0" strike="noStrike" spc="-1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92142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ZoneTexte 52"/>
          <p:cNvSpPr txBox="1"/>
          <p:nvPr/>
        </p:nvSpPr>
        <p:spPr>
          <a:xfrm>
            <a:off x="0" y="-72000"/>
            <a:ext cx="10080000" cy="1007640"/>
          </a:xfrm>
          <a:prstGeom prst="rect">
            <a:avLst/>
          </a:prstGeom>
          <a:blipFill rotWithShape="0">
            <a:blip r:embed="rId2"/>
            <a:srcRect r="22651" b="82485"/>
            <a:stretch/>
          </a:blipFill>
          <a:ln w="0">
            <a:noFill/>
          </a:ln>
        </p:spPr>
        <p:txBody>
          <a:bodyPr lIns="90000" tIns="45000" rIns="90000" bIns="45000" anchor="ctr" anchorCtr="1">
            <a:noAutofit/>
          </a:bodyPr>
          <a:lstStyle/>
          <a:p>
            <a:pPr algn="ctr"/>
            <a:r>
              <a:rPr lang="en-GB" sz="4000" spc="-1" dirty="0">
                <a:solidFill>
                  <a:srgbClr val="FFFFFF"/>
                </a:solidFill>
                <a:latin typeface="Arial"/>
              </a:rPr>
              <a:t>Response Matrices measured in ATF</a:t>
            </a:r>
            <a:endParaRPr lang="en-GB" sz="4000" b="0" strike="noStrike" spc="-1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54" name="Image 53"/>
          <p:cNvPicPr/>
          <p:nvPr/>
        </p:nvPicPr>
        <p:blipFill>
          <a:blip r:embed="rId2"/>
          <a:srcRect l="1746" t="90044"/>
          <a:stretch/>
        </p:blipFill>
        <p:spPr>
          <a:xfrm>
            <a:off x="0" y="5112000"/>
            <a:ext cx="10105560" cy="572400"/>
          </a:xfrm>
          <a:prstGeom prst="rect">
            <a:avLst/>
          </a:prstGeom>
          <a:ln w="0">
            <a:noFill/>
          </a:ln>
        </p:spPr>
      </p:pic>
      <p:sp>
        <p:nvSpPr>
          <p:cNvPr id="59" name="ZoneTexte 58"/>
          <p:cNvSpPr txBox="1"/>
          <p:nvPr/>
        </p:nvSpPr>
        <p:spPr>
          <a:xfrm>
            <a:off x="9105120" y="5297040"/>
            <a:ext cx="122148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fld id="{9493298F-C123-4D37-A7C3-1B04674EB588}" type="slidenum">
              <a:rPr lang="en-GB" sz="1800" b="0" strike="noStrike" spc="-1">
                <a:solidFill>
                  <a:srgbClr val="FFFFFF"/>
                </a:solidFill>
                <a:latin typeface="Arial"/>
              </a:rPr>
              <a:pPr algn="ctr"/>
              <a:t>8</a:t>
            </a:fld>
            <a:endParaRPr lang="en-GB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60" name="ZoneTexte 59"/>
          <p:cNvSpPr txBox="1"/>
          <p:nvPr/>
        </p:nvSpPr>
        <p:spPr>
          <a:xfrm>
            <a:off x="-36000" y="5296320"/>
            <a:ext cx="5868000" cy="513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500" b="0" strike="noStrike" spc="-1" dirty="0">
                <a:solidFill>
                  <a:srgbClr val="FFFFFF"/>
                </a:solidFill>
                <a:latin typeface="Arial"/>
              </a:rPr>
              <a:t>P. Korysko   -   ATF Project Meeting   -   Nov. 28, 2025</a:t>
            </a:r>
            <a:endParaRPr lang="en-GB" sz="1500" b="0" strike="noStrike" spc="-1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DD7597E3-79F2-B3F4-17E9-4F3E60F490AE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655319" y="1219869"/>
            <a:ext cx="3424680" cy="286668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852D1E8F-0DEA-E71A-40C9-E2B05837E5CD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3276000" y="1330390"/>
            <a:ext cx="3636000" cy="2792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785432BC-041F-82B8-3747-7C6AB1A9F86C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0" y="1278550"/>
            <a:ext cx="3304440" cy="280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02A2C269-409B-869A-B116-6D95596300C6}"/>
              </a:ext>
            </a:extLst>
          </p:cNvPr>
          <p:cNvSpPr txBox="1"/>
          <p:nvPr/>
        </p:nvSpPr>
        <p:spPr>
          <a:xfrm>
            <a:off x="1099050" y="4230550"/>
            <a:ext cx="9972000" cy="144000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0" i="0" u="none" strike="noStrike" kern="1200" cap="none" dirty="0">
                <a:ln>
                  <a:noFill/>
                </a:ln>
                <a:latin typeface="Liberation Sans" pitchFamily="18"/>
                <a:ea typeface="Noto Sans CJK SC" pitchFamily="2"/>
                <a:cs typeface="Lohit Devanagari" pitchFamily="2"/>
              </a:rPr>
              <a:t>LINAC                                         Damping Ring                         ATF2 Beamline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D34811-D46A-7C1C-B2E1-4A69E23C63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ZoneTexte 52">
            <a:extLst>
              <a:ext uri="{FF2B5EF4-FFF2-40B4-BE49-F238E27FC236}">
                <a16:creationId xmlns:a16="http://schemas.microsoft.com/office/drawing/2014/main" id="{96E8BE71-701F-7D25-ECB7-73E2232C58D9}"/>
              </a:ext>
            </a:extLst>
          </p:cNvPr>
          <p:cNvSpPr txBox="1"/>
          <p:nvPr/>
        </p:nvSpPr>
        <p:spPr>
          <a:xfrm>
            <a:off x="25560" y="-72000"/>
            <a:ext cx="10080000" cy="1007640"/>
          </a:xfrm>
          <a:prstGeom prst="rect">
            <a:avLst/>
          </a:prstGeom>
          <a:blipFill rotWithShape="0">
            <a:blip r:embed="rId2"/>
            <a:srcRect r="22651" b="82485"/>
            <a:stretch/>
          </a:blipFill>
          <a:ln w="0">
            <a:noFill/>
          </a:ln>
        </p:spPr>
        <p:txBody>
          <a:bodyPr lIns="90000" tIns="45000" rIns="90000" bIns="45000" anchor="ctr" anchorCtr="1">
            <a:noAutofit/>
          </a:bodyPr>
          <a:lstStyle/>
          <a:p>
            <a:pPr algn="ctr"/>
            <a:r>
              <a:rPr lang="en-GB" sz="4000" spc="-1" dirty="0">
                <a:solidFill>
                  <a:srgbClr val="FFFFFF"/>
                </a:solidFill>
              </a:rPr>
              <a:t>A tool dedicated to corrections</a:t>
            </a:r>
          </a:p>
        </p:txBody>
      </p:sp>
      <p:pic>
        <p:nvPicPr>
          <p:cNvPr id="54" name="Image 53">
            <a:extLst>
              <a:ext uri="{FF2B5EF4-FFF2-40B4-BE49-F238E27FC236}">
                <a16:creationId xmlns:a16="http://schemas.microsoft.com/office/drawing/2014/main" id="{86FE316B-926F-57F9-432B-6A56DDF3C7AA}"/>
              </a:ext>
            </a:extLst>
          </p:cNvPr>
          <p:cNvPicPr/>
          <p:nvPr/>
        </p:nvPicPr>
        <p:blipFill>
          <a:blip r:embed="rId2"/>
          <a:srcRect l="1746" t="90044"/>
          <a:stretch/>
        </p:blipFill>
        <p:spPr>
          <a:xfrm>
            <a:off x="0" y="5112000"/>
            <a:ext cx="10105560" cy="572400"/>
          </a:xfrm>
          <a:prstGeom prst="rect">
            <a:avLst/>
          </a:prstGeom>
          <a:ln w="0">
            <a:noFill/>
          </a:ln>
        </p:spPr>
      </p:pic>
      <p:sp>
        <p:nvSpPr>
          <p:cNvPr id="59" name="ZoneTexte 58">
            <a:extLst>
              <a:ext uri="{FF2B5EF4-FFF2-40B4-BE49-F238E27FC236}">
                <a16:creationId xmlns:a16="http://schemas.microsoft.com/office/drawing/2014/main" id="{A8E89C58-E31A-A097-9563-F37BD2781BDD}"/>
              </a:ext>
            </a:extLst>
          </p:cNvPr>
          <p:cNvSpPr txBox="1"/>
          <p:nvPr/>
        </p:nvSpPr>
        <p:spPr>
          <a:xfrm>
            <a:off x="9105120" y="5297040"/>
            <a:ext cx="1221480" cy="427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fld id="{9493298F-C123-4D37-A7C3-1B04674EB588}" type="slidenum">
              <a:rPr lang="en-GB" sz="1800" b="0" strike="noStrike" spc="-1">
                <a:solidFill>
                  <a:srgbClr val="FFFFFF"/>
                </a:solidFill>
                <a:latin typeface="Arial"/>
              </a:rPr>
              <a:pPr algn="ctr"/>
              <a:t>9</a:t>
            </a:fld>
            <a:endParaRPr lang="en-GB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60" name="ZoneTexte 59">
            <a:extLst>
              <a:ext uri="{FF2B5EF4-FFF2-40B4-BE49-F238E27FC236}">
                <a16:creationId xmlns:a16="http://schemas.microsoft.com/office/drawing/2014/main" id="{40F43FF9-372D-F8CD-7A22-DE85875DB662}"/>
              </a:ext>
            </a:extLst>
          </p:cNvPr>
          <p:cNvSpPr txBox="1"/>
          <p:nvPr/>
        </p:nvSpPr>
        <p:spPr>
          <a:xfrm>
            <a:off x="-36000" y="5296320"/>
            <a:ext cx="5868000" cy="513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500" b="0" strike="noStrike" spc="-1" dirty="0">
                <a:solidFill>
                  <a:srgbClr val="FFFFFF"/>
                </a:solidFill>
                <a:latin typeface="Arial"/>
              </a:rPr>
              <a:t>P. Korysko   -   ATF Project Meeting   -   Nov. 28, 2025</a:t>
            </a:r>
            <a:endParaRPr lang="en-GB" sz="1500" b="0" strike="noStrike" spc="-1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3" name="Image 2" descr="Une image contenant texte, capture d’écran, logiciel, affichage&#10;&#10;Le contenu généré par l’IA peut être incorrect.">
            <a:extLst>
              <a:ext uri="{FF2B5EF4-FFF2-40B4-BE49-F238E27FC236}">
                <a16:creationId xmlns:a16="http://schemas.microsoft.com/office/drawing/2014/main" id="{5B3EAB1B-C41C-BC86-32A6-354907F622C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8026" y="966602"/>
            <a:ext cx="3240681" cy="4266897"/>
          </a:xfrm>
          <a:prstGeom prst="rect">
            <a:avLst/>
          </a:prstGeom>
        </p:spPr>
      </p:pic>
      <p:pic>
        <p:nvPicPr>
          <p:cNvPr id="6" name="Image 5" descr="Une image contenant texte, capture d’écran, logiciel, ordinateur&#10;&#10;Le contenu généré par l’IA peut être incorrect.">
            <a:extLst>
              <a:ext uri="{FF2B5EF4-FFF2-40B4-BE49-F238E27FC236}">
                <a16:creationId xmlns:a16="http://schemas.microsoft.com/office/drawing/2014/main" id="{19312BFA-FA9D-450C-5AA1-7258E73B679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865" y="903782"/>
            <a:ext cx="3240681" cy="4266897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0D525140-26A2-68CB-350C-526642E5CBA8}"/>
              </a:ext>
            </a:extLst>
          </p:cNvPr>
          <p:cNvSpPr txBox="1"/>
          <p:nvPr/>
        </p:nvSpPr>
        <p:spPr>
          <a:xfrm>
            <a:off x="-37406" y="1937128"/>
            <a:ext cx="1185238" cy="936303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0" i="0" u="none" strike="noStrike" kern="1200" cap="none" dirty="0">
                <a:ln>
                  <a:noFill/>
                </a:ln>
                <a:latin typeface="cmr10"/>
                <a:ea typeface="Noto Sans CJK SC" pitchFamily="2"/>
                <a:cs typeface="Lohit Devanagari" pitchFamily="2"/>
              </a:rPr>
              <a:t>List of </a:t>
            </a:r>
            <a:br>
              <a:rPr lang="en-GB" sz="1800" b="0" i="0" u="none" strike="noStrike" kern="1200" cap="none" dirty="0">
                <a:ln>
                  <a:noFill/>
                </a:ln>
                <a:latin typeface="cmr10"/>
                <a:ea typeface="Noto Sans CJK SC" pitchFamily="2"/>
                <a:cs typeface="Lohit Devanagari" pitchFamily="2"/>
              </a:rPr>
            </a:br>
            <a:r>
              <a:rPr lang="en-GB" sz="1800" b="0" i="0" u="none" strike="noStrike" kern="1200" cap="none" dirty="0">
                <a:ln>
                  <a:noFill/>
                </a:ln>
                <a:latin typeface="cmr10"/>
                <a:ea typeface="Noto Sans CJK SC" pitchFamily="2"/>
                <a:cs typeface="Lohit Devanagari" pitchFamily="2"/>
              </a:rPr>
              <a:t>correctors </a:t>
            </a:r>
            <a:br>
              <a:rPr lang="en-GB" sz="1800" b="0" i="0" u="none" strike="noStrike" kern="1200" cap="none" dirty="0">
                <a:ln>
                  <a:noFill/>
                </a:ln>
                <a:latin typeface="cmr10"/>
                <a:ea typeface="Noto Sans CJK SC" pitchFamily="2"/>
                <a:cs typeface="Lohit Devanagari" pitchFamily="2"/>
              </a:rPr>
            </a:br>
            <a:r>
              <a:rPr lang="en-GB" sz="1800" b="0" i="0" u="none" strike="noStrike" kern="1200" cap="none" dirty="0">
                <a:ln>
                  <a:noFill/>
                </a:ln>
                <a:latin typeface="cmr10"/>
                <a:ea typeface="Noto Sans CJK SC" pitchFamily="2"/>
                <a:cs typeface="Lohit Devanagari" pitchFamily="2"/>
              </a:rPr>
              <a:t>to use.</a:t>
            </a:r>
          </a:p>
        </p:txBody>
      </p:sp>
      <p:sp>
        <p:nvSpPr>
          <p:cNvPr id="4" name="Forme libre : forme 3">
            <a:extLst>
              <a:ext uri="{FF2B5EF4-FFF2-40B4-BE49-F238E27FC236}">
                <a16:creationId xmlns:a16="http://schemas.microsoft.com/office/drawing/2014/main" id="{06B94175-1B31-0CFC-F82C-CF2D4693A088}"/>
              </a:ext>
            </a:extLst>
          </p:cNvPr>
          <p:cNvSpPr/>
          <p:nvPr/>
        </p:nvSpPr>
        <p:spPr>
          <a:xfrm>
            <a:off x="927217" y="1529640"/>
            <a:ext cx="288000" cy="2135580"/>
          </a:xfrm>
          <a:custGeom>
            <a:avLst>
              <a:gd name="f0" fmla="val 1800"/>
              <a:gd name="f1" fmla="val 108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-2147483647"/>
              <a:gd name="f10" fmla="val 2147483647"/>
              <a:gd name="f11" fmla="val 5400"/>
              <a:gd name="f12" fmla="val 16200"/>
              <a:gd name="f13" fmla="val 10800"/>
              <a:gd name="f14" fmla="+- 0 0 0"/>
              <a:gd name="f15" fmla="*/ f5 1 21600"/>
              <a:gd name="f16" fmla="*/ f6 1 21600"/>
              <a:gd name="f17" fmla="pin 0 f0 5400"/>
              <a:gd name="f18" fmla="pin 0 f1 21600"/>
              <a:gd name="f19" fmla="*/ f14 f2 1"/>
              <a:gd name="f20" fmla="*/ f17 1 2"/>
              <a:gd name="f21" fmla="val f17"/>
              <a:gd name="f22" fmla="val f18"/>
              <a:gd name="f23" fmla="+- 21600 0 f17"/>
              <a:gd name="f24" fmla="*/ f17 10000 1"/>
              <a:gd name="f25" fmla="*/ 10800 f15 1"/>
              <a:gd name="f26" fmla="*/ f17 f16 1"/>
              <a:gd name="f27" fmla="*/ f7 f15 1"/>
              <a:gd name="f28" fmla="*/ f18 f16 1"/>
              <a:gd name="f29" fmla="*/ 13800 f15 1"/>
              <a:gd name="f30" fmla="*/ 21600 f15 1"/>
              <a:gd name="f31" fmla="*/ 0 f16 1"/>
              <a:gd name="f32" fmla="*/ f19 1 f4"/>
              <a:gd name="f33" fmla="*/ 0 f15 1"/>
              <a:gd name="f34" fmla="*/ 10800 f16 1"/>
              <a:gd name="f35" fmla="*/ 21600 f16 1"/>
              <a:gd name="f36" fmla="+- f22 0 f17"/>
              <a:gd name="f37" fmla="+- f22 0 f20"/>
              <a:gd name="f38" fmla="+- f22 f20 0"/>
              <a:gd name="f39" fmla="+- f22 f17 0"/>
              <a:gd name="f40" fmla="+- 21600 0 f20"/>
              <a:gd name="f41" fmla="*/ f24 1 31953"/>
              <a:gd name="f42" fmla="+- f32 0 f3"/>
              <a:gd name="f43" fmla="+- 21600 0 f41"/>
              <a:gd name="f44" fmla="*/ f41 f16 1"/>
              <a:gd name="f45" fmla="*/ f43 f16 1"/>
            </a:gdLst>
            <a:ahLst>
              <a:ahXY gdRefY="f0" minY="f7" maxY="f11">
                <a:pos x="f25" y="f26"/>
              </a:ahXY>
              <a:ahXY gdRefY="f1" minY="f7" maxY="f8">
                <a:pos x="f27" y="f28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42">
                <a:pos x="f30" y="f31"/>
              </a:cxn>
              <a:cxn ang="f42">
                <a:pos x="f33" y="f34"/>
              </a:cxn>
              <a:cxn ang="f42">
                <a:pos x="f30" y="f35"/>
              </a:cxn>
            </a:cxnLst>
            <a:rect l="f29" t="f44" r="f30" b="f45"/>
            <a:pathLst>
              <a:path w="21600" h="21600">
                <a:moveTo>
                  <a:pt x="f8" y="f7"/>
                </a:moveTo>
                <a:cubicBezTo>
                  <a:pt x="f12" y="f7"/>
                  <a:pt x="f13" y="f20"/>
                  <a:pt x="f13" y="f21"/>
                </a:cubicBezTo>
                <a:lnTo>
                  <a:pt x="f13" y="f36"/>
                </a:lnTo>
                <a:cubicBezTo>
                  <a:pt x="f13" y="f37"/>
                  <a:pt x="f11" y="f22"/>
                  <a:pt x="f7" y="f22"/>
                </a:cubicBezTo>
                <a:cubicBezTo>
                  <a:pt x="f11" y="f22"/>
                  <a:pt x="f13" y="f38"/>
                  <a:pt x="f13" y="f39"/>
                </a:cubicBezTo>
                <a:lnTo>
                  <a:pt x="f13" y="f23"/>
                </a:lnTo>
                <a:cubicBezTo>
                  <a:pt x="f13" y="f40"/>
                  <a:pt x="f12" y="f8"/>
                  <a:pt x="f8" y="f8"/>
                </a:cubicBezTo>
              </a:path>
            </a:pathLst>
          </a:custGeom>
          <a:noFill/>
          <a:ln w="57240">
            <a:solidFill>
              <a:srgbClr val="FF0000"/>
            </a:solidFill>
            <a:prstDash val="solid"/>
          </a:ln>
        </p:spPr>
        <p:txBody>
          <a:bodyPr vert="horz" wrap="square" lIns="118440" tIns="73440" rIns="118440" bIns="7344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GB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5" name="Forme libre : forme 4">
            <a:extLst>
              <a:ext uri="{FF2B5EF4-FFF2-40B4-BE49-F238E27FC236}">
                <a16:creationId xmlns:a16="http://schemas.microsoft.com/office/drawing/2014/main" id="{A86000D1-470A-C769-A457-38D99E627669}"/>
              </a:ext>
            </a:extLst>
          </p:cNvPr>
          <p:cNvSpPr/>
          <p:nvPr/>
        </p:nvSpPr>
        <p:spPr>
          <a:xfrm flipH="1">
            <a:off x="4128206" y="1432560"/>
            <a:ext cx="288000" cy="3040380"/>
          </a:xfrm>
          <a:custGeom>
            <a:avLst>
              <a:gd name="f0" fmla="val 1800"/>
              <a:gd name="f1" fmla="val 108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-2147483647"/>
              <a:gd name="f10" fmla="val 2147483647"/>
              <a:gd name="f11" fmla="val 5400"/>
              <a:gd name="f12" fmla="val 16200"/>
              <a:gd name="f13" fmla="val 10800"/>
              <a:gd name="f14" fmla="+- 0 0 0"/>
              <a:gd name="f15" fmla="*/ f5 1 21600"/>
              <a:gd name="f16" fmla="*/ f6 1 21600"/>
              <a:gd name="f17" fmla="pin 0 f0 5400"/>
              <a:gd name="f18" fmla="pin 0 f1 21600"/>
              <a:gd name="f19" fmla="*/ f14 f2 1"/>
              <a:gd name="f20" fmla="*/ f17 1 2"/>
              <a:gd name="f21" fmla="val f17"/>
              <a:gd name="f22" fmla="val f18"/>
              <a:gd name="f23" fmla="+- 21600 0 f17"/>
              <a:gd name="f24" fmla="*/ f17 10000 1"/>
              <a:gd name="f25" fmla="*/ 10800 f15 1"/>
              <a:gd name="f26" fmla="*/ f17 f16 1"/>
              <a:gd name="f27" fmla="*/ f7 f15 1"/>
              <a:gd name="f28" fmla="*/ f18 f16 1"/>
              <a:gd name="f29" fmla="*/ 13800 f15 1"/>
              <a:gd name="f30" fmla="*/ 21600 f15 1"/>
              <a:gd name="f31" fmla="*/ 0 f16 1"/>
              <a:gd name="f32" fmla="*/ f19 1 f4"/>
              <a:gd name="f33" fmla="*/ 0 f15 1"/>
              <a:gd name="f34" fmla="*/ 10800 f16 1"/>
              <a:gd name="f35" fmla="*/ 21600 f16 1"/>
              <a:gd name="f36" fmla="+- f22 0 f17"/>
              <a:gd name="f37" fmla="+- f22 0 f20"/>
              <a:gd name="f38" fmla="+- f22 f20 0"/>
              <a:gd name="f39" fmla="+- f22 f17 0"/>
              <a:gd name="f40" fmla="+- 21600 0 f20"/>
              <a:gd name="f41" fmla="*/ f24 1 31953"/>
              <a:gd name="f42" fmla="+- f32 0 f3"/>
              <a:gd name="f43" fmla="+- 21600 0 f41"/>
              <a:gd name="f44" fmla="*/ f41 f16 1"/>
              <a:gd name="f45" fmla="*/ f43 f16 1"/>
            </a:gdLst>
            <a:ahLst>
              <a:ahXY gdRefY="f0" minY="f7" maxY="f11">
                <a:pos x="f25" y="f26"/>
              </a:ahXY>
              <a:ahXY gdRefY="f1" minY="f7" maxY="f8">
                <a:pos x="f27" y="f28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42">
                <a:pos x="f30" y="f31"/>
              </a:cxn>
              <a:cxn ang="f42">
                <a:pos x="f33" y="f34"/>
              </a:cxn>
              <a:cxn ang="f42">
                <a:pos x="f30" y="f35"/>
              </a:cxn>
            </a:cxnLst>
            <a:rect l="f29" t="f44" r="f30" b="f45"/>
            <a:pathLst>
              <a:path w="21600" h="21600">
                <a:moveTo>
                  <a:pt x="f8" y="f7"/>
                </a:moveTo>
                <a:cubicBezTo>
                  <a:pt x="f12" y="f7"/>
                  <a:pt x="f13" y="f20"/>
                  <a:pt x="f13" y="f21"/>
                </a:cubicBezTo>
                <a:lnTo>
                  <a:pt x="f13" y="f36"/>
                </a:lnTo>
                <a:cubicBezTo>
                  <a:pt x="f13" y="f37"/>
                  <a:pt x="f11" y="f22"/>
                  <a:pt x="f7" y="f22"/>
                </a:cubicBezTo>
                <a:cubicBezTo>
                  <a:pt x="f11" y="f22"/>
                  <a:pt x="f13" y="f38"/>
                  <a:pt x="f13" y="f39"/>
                </a:cubicBezTo>
                <a:lnTo>
                  <a:pt x="f13" y="f23"/>
                </a:lnTo>
                <a:cubicBezTo>
                  <a:pt x="f13" y="f40"/>
                  <a:pt x="f12" y="f8"/>
                  <a:pt x="f8" y="f8"/>
                </a:cubicBezTo>
              </a:path>
            </a:pathLst>
          </a:custGeom>
          <a:noFill/>
          <a:ln w="57240">
            <a:solidFill>
              <a:srgbClr val="FF0000"/>
            </a:solidFill>
            <a:prstDash val="solid"/>
          </a:ln>
        </p:spPr>
        <p:txBody>
          <a:bodyPr vert="horz" wrap="square" lIns="118440" tIns="73440" rIns="118440" bIns="7344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GB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F667E89E-F6D5-646C-5535-D5556C4B1EEB}"/>
              </a:ext>
            </a:extLst>
          </p:cNvPr>
          <p:cNvSpPr txBox="1"/>
          <p:nvPr/>
        </p:nvSpPr>
        <p:spPr>
          <a:xfrm>
            <a:off x="4483194" y="2357790"/>
            <a:ext cx="815393" cy="936303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0" i="0" u="none" strike="noStrike" kern="1200" cap="none" dirty="0">
                <a:ln>
                  <a:noFill/>
                </a:ln>
                <a:latin typeface="cmr10"/>
                <a:ea typeface="Noto Sans CJK SC" pitchFamily="2"/>
                <a:cs typeface="Lohit Devanagari" pitchFamily="2"/>
              </a:rPr>
              <a:t>List of </a:t>
            </a:r>
            <a:br>
              <a:rPr lang="en-GB" sz="1800" b="0" i="0" u="none" strike="noStrike" kern="1200" cap="none" dirty="0">
                <a:ln>
                  <a:noFill/>
                </a:ln>
                <a:latin typeface="cmr10"/>
                <a:ea typeface="Noto Sans CJK SC" pitchFamily="2"/>
                <a:cs typeface="Lohit Devanagari" pitchFamily="2"/>
              </a:rPr>
            </a:br>
            <a:r>
              <a:rPr lang="en-GB" sz="1800" b="0" i="0" u="none" strike="noStrike" kern="1200" cap="none" dirty="0">
                <a:ln>
                  <a:noFill/>
                </a:ln>
                <a:latin typeface="cmr10"/>
                <a:ea typeface="Noto Sans CJK SC" pitchFamily="2"/>
                <a:cs typeface="Lohit Devanagari" pitchFamily="2"/>
              </a:rPr>
              <a:t>BPMs </a:t>
            </a:r>
            <a:br>
              <a:rPr lang="en-GB" sz="1800" b="0" i="0" u="none" strike="noStrike" kern="1200" cap="none" dirty="0">
                <a:ln>
                  <a:noFill/>
                </a:ln>
                <a:latin typeface="cmr10"/>
                <a:ea typeface="Noto Sans CJK SC" pitchFamily="2"/>
                <a:cs typeface="Lohit Devanagari" pitchFamily="2"/>
              </a:rPr>
            </a:br>
            <a:r>
              <a:rPr lang="en-GB" sz="1800" b="0" i="0" u="none" strike="noStrike" kern="1200" cap="none" dirty="0">
                <a:ln>
                  <a:noFill/>
                </a:ln>
                <a:latin typeface="cmr10"/>
                <a:ea typeface="Noto Sans CJK SC" pitchFamily="2"/>
                <a:cs typeface="Lohit Devanagari" pitchFamily="2"/>
              </a:rPr>
              <a:t>to use.</a:t>
            </a:r>
          </a:p>
        </p:txBody>
      </p:sp>
      <p:sp>
        <p:nvSpPr>
          <p:cNvPr id="9" name="Forme libre : forme 8">
            <a:extLst>
              <a:ext uri="{FF2B5EF4-FFF2-40B4-BE49-F238E27FC236}">
                <a16:creationId xmlns:a16="http://schemas.microsoft.com/office/drawing/2014/main" id="{D982BD86-9D1D-9712-7DA0-F57CF890BB50}"/>
              </a:ext>
            </a:extLst>
          </p:cNvPr>
          <p:cNvSpPr/>
          <p:nvPr/>
        </p:nvSpPr>
        <p:spPr>
          <a:xfrm flipH="1">
            <a:off x="8220707" y="1574700"/>
            <a:ext cx="288000" cy="830580"/>
          </a:xfrm>
          <a:custGeom>
            <a:avLst>
              <a:gd name="f0" fmla="val 1800"/>
              <a:gd name="f1" fmla="val 108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-2147483647"/>
              <a:gd name="f10" fmla="val 2147483647"/>
              <a:gd name="f11" fmla="val 5400"/>
              <a:gd name="f12" fmla="val 16200"/>
              <a:gd name="f13" fmla="val 10800"/>
              <a:gd name="f14" fmla="+- 0 0 0"/>
              <a:gd name="f15" fmla="*/ f5 1 21600"/>
              <a:gd name="f16" fmla="*/ f6 1 21600"/>
              <a:gd name="f17" fmla="pin 0 f0 5400"/>
              <a:gd name="f18" fmla="pin 0 f1 21600"/>
              <a:gd name="f19" fmla="*/ f14 f2 1"/>
              <a:gd name="f20" fmla="*/ f17 1 2"/>
              <a:gd name="f21" fmla="val f17"/>
              <a:gd name="f22" fmla="val f18"/>
              <a:gd name="f23" fmla="+- 21600 0 f17"/>
              <a:gd name="f24" fmla="*/ f17 10000 1"/>
              <a:gd name="f25" fmla="*/ 10800 f15 1"/>
              <a:gd name="f26" fmla="*/ f17 f16 1"/>
              <a:gd name="f27" fmla="*/ f7 f15 1"/>
              <a:gd name="f28" fmla="*/ f18 f16 1"/>
              <a:gd name="f29" fmla="*/ 13800 f15 1"/>
              <a:gd name="f30" fmla="*/ 21600 f15 1"/>
              <a:gd name="f31" fmla="*/ 0 f16 1"/>
              <a:gd name="f32" fmla="*/ f19 1 f4"/>
              <a:gd name="f33" fmla="*/ 0 f15 1"/>
              <a:gd name="f34" fmla="*/ 10800 f16 1"/>
              <a:gd name="f35" fmla="*/ 21600 f16 1"/>
              <a:gd name="f36" fmla="+- f22 0 f17"/>
              <a:gd name="f37" fmla="+- f22 0 f20"/>
              <a:gd name="f38" fmla="+- f22 f20 0"/>
              <a:gd name="f39" fmla="+- f22 f17 0"/>
              <a:gd name="f40" fmla="+- 21600 0 f20"/>
              <a:gd name="f41" fmla="*/ f24 1 31953"/>
              <a:gd name="f42" fmla="+- f32 0 f3"/>
              <a:gd name="f43" fmla="+- 21600 0 f41"/>
              <a:gd name="f44" fmla="*/ f41 f16 1"/>
              <a:gd name="f45" fmla="*/ f43 f16 1"/>
            </a:gdLst>
            <a:ahLst>
              <a:ahXY gdRefY="f0" minY="f7" maxY="f11">
                <a:pos x="f25" y="f26"/>
              </a:ahXY>
              <a:ahXY gdRefY="f1" minY="f7" maxY="f8">
                <a:pos x="f27" y="f28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42">
                <a:pos x="f30" y="f31"/>
              </a:cxn>
              <a:cxn ang="f42">
                <a:pos x="f33" y="f34"/>
              </a:cxn>
              <a:cxn ang="f42">
                <a:pos x="f30" y="f35"/>
              </a:cxn>
            </a:cxnLst>
            <a:rect l="f29" t="f44" r="f30" b="f45"/>
            <a:pathLst>
              <a:path w="21600" h="21600">
                <a:moveTo>
                  <a:pt x="f8" y="f7"/>
                </a:moveTo>
                <a:cubicBezTo>
                  <a:pt x="f12" y="f7"/>
                  <a:pt x="f13" y="f20"/>
                  <a:pt x="f13" y="f21"/>
                </a:cubicBezTo>
                <a:lnTo>
                  <a:pt x="f13" y="f36"/>
                </a:lnTo>
                <a:cubicBezTo>
                  <a:pt x="f13" y="f37"/>
                  <a:pt x="f11" y="f22"/>
                  <a:pt x="f7" y="f22"/>
                </a:cubicBezTo>
                <a:cubicBezTo>
                  <a:pt x="f11" y="f22"/>
                  <a:pt x="f13" y="f38"/>
                  <a:pt x="f13" y="f39"/>
                </a:cubicBezTo>
                <a:lnTo>
                  <a:pt x="f13" y="f23"/>
                </a:lnTo>
                <a:cubicBezTo>
                  <a:pt x="f13" y="f40"/>
                  <a:pt x="f12" y="f8"/>
                  <a:pt x="f8" y="f8"/>
                </a:cubicBezTo>
              </a:path>
            </a:pathLst>
          </a:custGeom>
          <a:noFill/>
          <a:ln w="57240">
            <a:solidFill>
              <a:srgbClr val="FF0000"/>
            </a:solidFill>
            <a:prstDash val="solid"/>
          </a:ln>
        </p:spPr>
        <p:txBody>
          <a:bodyPr vert="horz" wrap="square" lIns="118440" tIns="73440" rIns="118440" bIns="7344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GB" sz="1800" b="0" i="0" u="none" strike="noStrike" kern="1200" cap="none">
              <a:ln>
                <a:noFill/>
              </a:ln>
              <a:latin typeface="Liberation San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37F0B50D-DA1C-708F-FF69-828F87D4B95A}"/>
              </a:ext>
            </a:extLst>
          </p:cNvPr>
          <p:cNvSpPr txBox="1"/>
          <p:nvPr/>
        </p:nvSpPr>
        <p:spPr>
          <a:xfrm>
            <a:off x="8491136" y="1394252"/>
            <a:ext cx="1773003" cy="1343145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600" b="0" i="0" u="none" strike="noStrike" kern="1200" cap="none" dirty="0">
                <a:ln>
                  <a:noFill/>
                </a:ln>
                <a:latin typeface="cmr10"/>
                <a:ea typeface="Noto Sans CJK SC" pitchFamily="2"/>
                <a:cs typeface="Lohit Devanagari" pitchFamily="2"/>
              </a:rPr>
              <a:t>Orbit weight Dispersion weight Wakefield weight</a:t>
            </a:r>
            <a:br>
              <a:rPr lang="en-GB" sz="1600" b="0" i="0" u="none" strike="noStrike" kern="1200" cap="none" dirty="0">
                <a:ln>
                  <a:noFill/>
                </a:ln>
                <a:latin typeface="cmr10"/>
                <a:ea typeface="Noto Sans CJK SC" pitchFamily="2"/>
                <a:cs typeface="Lohit Devanagari" pitchFamily="2"/>
              </a:rPr>
            </a:br>
            <a:r>
              <a:rPr lang="en-GB" sz="1600" b="0" i="0" u="none" strike="noStrike" kern="1200" cap="none" dirty="0">
                <a:ln>
                  <a:noFill/>
                </a:ln>
                <a:latin typeface="cmr10"/>
                <a:ea typeface="Noto Sans CJK SC" pitchFamily="2"/>
                <a:cs typeface="Lohit Devanagari" pitchFamily="2"/>
              </a:rPr>
              <a:t>Nb. of iteration</a:t>
            </a:r>
            <a:br>
              <a:rPr lang="en-GB" sz="1600" b="0" i="0" u="none" strike="noStrike" kern="1200" cap="none" dirty="0">
                <a:ln>
                  <a:noFill/>
                </a:ln>
                <a:latin typeface="cmr10"/>
                <a:ea typeface="Noto Sans CJK SC" pitchFamily="2"/>
                <a:cs typeface="Lohit Devanagari" pitchFamily="2"/>
              </a:rPr>
            </a:br>
            <a:r>
              <a:rPr lang="en-GB" sz="1600" b="0" i="0" u="none" strike="noStrike" kern="1200" cap="none" dirty="0">
                <a:ln>
                  <a:noFill/>
                </a:ln>
                <a:latin typeface="cmr10"/>
                <a:ea typeface="Noto Sans CJK SC" pitchFamily="2"/>
                <a:cs typeface="Lohit Devanagari" pitchFamily="2"/>
              </a:rPr>
              <a:t>etc</a:t>
            </a:r>
          </a:p>
        </p:txBody>
      </p:sp>
    </p:spTree>
    <p:extLst>
      <p:ext uri="{BB962C8B-B14F-4D97-AF65-F5344CB8AC3E}">
        <p14:creationId xmlns:p14="http://schemas.microsoft.com/office/powerpoint/2010/main" val="3096833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8" grpId="0"/>
      <p:bldP spid="9" grpId="0" animBg="1"/>
      <p:bldP spid="10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63BB012C9D1B24489D49F4F0C2CE25A" ma:contentTypeVersion="4" ma:contentTypeDescription="Create a new document." ma:contentTypeScope="" ma:versionID="5e7e3a68d27ae5f411ce6274c1ba762a">
  <xsd:schema xmlns:xsd="http://www.w3.org/2001/XMLSchema" xmlns:xs="http://www.w3.org/2001/XMLSchema" xmlns:p="http://schemas.microsoft.com/office/2006/metadata/properties" xmlns:ns3="0cecb498-8be2-4858-809e-0b68e7aad605" targetNamespace="http://schemas.microsoft.com/office/2006/metadata/properties" ma:root="true" ma:fieldsID="7f129f5d4293e501c863b8b16aa354d4" ns3:_="">
    <xsd:import namespace="0cecb498-8be2-4858-809e-0b68e7aad605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cecb498-8be2-4858-809e-0b68e7aad60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B371A5D-3BD2-4EE5-94B6-4DCED27039BB}">
  <ds:schemaRefs>
    <ds:schemaRef ds:uri="http://purl.org/dc/elements/1.1/"/>
    <ds:schemaRef ds:uri="http://purl.org/dc/dcmitype/"/>
    <ds:schemaRef ds:uri="0cecb498-8be2-4858-809e-0b68e7aad605"/>
    <ds:schemaRef ds:uri="http://purl.org/dc/terms/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DF39198E-4D89-4C6D-8EB4-00CEA34F1F8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C8C5643-7B50-4E81-94F5-49332AA203B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cecb498-8be2-4858-809e-0b68e7aad60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4670</TotalTime>
  <Words>1173</Words>
  <Application>Microsoft Office PowerPoint</Application>
  <PresentationFormat>Personnalisé</PresentationFormat>
  <Paragraphs>139</Paragraphs>
  <Slides>23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23</vt:i4>
      </vt:variant>
    </vt:vector>
  </HeadingPairs>
  <TitlesOfParts>
    <vt:vector size="32" baseType="lpstr">
      <vt:lpstr>Arial</vt:lpstr>
      <vt:lpstr>Calibri</vt:lpstr>
      <vt:lpstr>cmr10</vt:lpstr>
      <vt:lpstr>Liberation Sans</vt:lpstr>
      <vt:lpstr>Lohit Devanagari</vt:lpstr>
      <vt:lpstr>Symbol</vt:lpstr>
      <vt:lpstr>Times New Roman</vt:lpstr>
      <vt:lpstr>Wingdings</vt:lpstr>
      <vt:lpstr>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CLEAR</dc:creator>
  <cp:lastModifiedBy>Pierre Korysko</cp:lastModifiedBy>
  <cp:revision>287</cp:revision>
  <dcterms:modified xsi:type="dcterms:W3CDTF">2025-11-27T17:25:28Z</dcterms:modified>
</cp:coreProperties>
</file>

<file path=docProps/core0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2022-05-09T10:07:30Z</dcterms:created>
  <dc:creator/>
  <dc:description/>
  <dc:language>fr-FR</dc:language>
  <cp:lastModifiedBy/>
  <dcterms:modified xsi:type="dcterms:W3CDTF">2023-04-21T09:31:06Z</dcterms:modified>
  <cp:revision>114</cp:revision>
  <dc:subject/>
  <dc:title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0x010100B63BB012C9D1B24489D49F4F0C2CE25A</vt:lpwstr>
  </property>
</Properties>
</file>