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1" r:id="rId3"/>
    <p:sldId id="270" r:id="rId4"/>
    <p:sldId id="272" r:id="rId5"/>
    <p:sldId id="273" r:id="rId6"/>
    <p:sldId id="257" r:id="rId7"/>
  </p:sldIdLst>
  <p:sldSz cx="9144000" cy="5715000" type="screen16x10"/>
  <p:notesSz cx="9144000" cy="571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>
      <p:cViewPr>
        <p:scale>
          <a:sx n="140" d="100"/>
          <a:sy n="140" d="100"/>
        </p:scale>
        <p:origin x="1288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71650"/>
            <a:ext cx="7772400" cy="1200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200400"/>
            <a:ext cx="6400800" cy="142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314450"/>
            <a:ext cx="3977640" cy="3771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314450"/>
            <a:ext cx="3977640" cy="3771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2614" y="320497"/>
            <a:ext cx="7338771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351915"/>
            <a:ext cx="6040120" cy="2934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063746" y="5375554"/>
            <a:ext cx="101600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5314950"/>
            <a:ext cx="2103120" cy="285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62493" y="5401462"/>
            <a:ext cx="245109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602105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indico.cern.ch/event/1588696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868" y="265175"/>
            <a:ext cx="1799844" cy="115214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7068" y="2040712"/>
            <a:ext cx="42049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ILD</a:t>
            </a:r>
            <a:r>
              <a:rPr sz="4000" spc="-60" dirty="0"/>
              <a:t> </a:t>
            </a:r>
            <a:r>
              <a:rPr sz="4000" dirty="0"/>
              <a:t>Status</a:t>
            </a:r>
            <a:r>
              <a:rPr sz="4000" spc="-65" dirty="0"/>
              <a:t> </a:t>
            </a:r>
            <a:r>
              <a:rPr sz="4000" dirty="0"/>
              <a:t>and</a:t>
            </a:r>
            <a:r>
              <a:rPr sz="4000" spc="-55" dirty="0"/>
              <a:t> </a:t>
            </a:r>
            <a:r>
              <a:rPr sz="4000" spc="-20" dirty="0"/>
              <a:t>News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618540" y="3231003"/>
            <a:ext cx="5401260" cy="13576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95"/>
              </a:spcBef>
            </a:pP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Ties</a:t>
            </a:r>
            <a:r>
              <a:rPr sz="2400" spc="-8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Behnke/</a:t>
            </a:r>
            <a:r>
              <a:rPr sz="2400" spc="-95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Kiyotomo</a:t>
            </a:r>
            <a:r>
              <a:rPr sz="2400" spc="-95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rlito"/>
                <a:cs typeface="Carlito"/>
              </a:rPr>
              <a:t>Kawagoe</a:t>
            </a:r>
            <a:endParaRPr lang="en-US" sz="2400" spc="-10" dirty="0">
              <a:solidFill>
                <a:srgbClr val="888888"/>
              </a:solidFill>
              <a:latin typeface="Carlito"/>
              <a:cs typeface="Carlito"/>
            </a:endParaRPr>
          </a:p>
          <a:p>
            <a:pPr marL="12700" marR="5080">
              <a:lnSpc>
                <a:spcPct val="120000"/>
              </a:lnSpc>
              <a:spcBef>
                <a:spcPts val="95"/>
              </a:spcBef>
            </a:pPr>
            <a:r>
              <a:rPr lang="en-US" sz="2400" spc="-10" dirty="0">
                <a:solidFill>
                  <a:srgbClr val="888888"/>
                </a:solidFill>
                <a:latin typeface="Carlito"/>
                <a:cs typeface="Carlito"/>
              </a:rPr>
              <a:t>2025/12/02</a:t>
            </a:r>
            <a:endParaRPr sz="24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ILD</a:t>
            </a:r>
            <a:r>
              <a:rPr sz="2400" spc="-4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rgbClr val="888888"/>
                </a:solidFill>
                <a:latin typeface="Carlito"/>
                <a:cs typeface="Carlito"/>
              </a:rPr>
              <a:t>group</a:t>
            </a:r>
            <a:r>
              <a:rPr sz="2400" spc="-40" dirty="0">
                <a:solidFill>
                  <a:srgbClr val="888888"/>
                </a:solidFill>
                <a:latin typeface="Carlito"/>
                <a:cs typeface="Carlito"/>
              </a:rPr>
              <a:t> </a:t>
            </a:r>
            <a:r>
              <a:rPr lang="en-US" sz="2400" spc="-10" dirty="0">
                <a:solidFill>
                  <a:srgbClr val="888888"/>
                </a:solidFill>
                <a:latin typeface="Carlito"/>
                <a:cs typeface="Carlito"/>
              </a:rPr>
              <a:t>meeting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77F87-A92E-3AA6-A55D-7B3D5FBB4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6BD287F-C415-61BE-5454-051D8EB1D8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200" y="261926"/>
            <a:ext cx="74676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10510" algn="l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Agenda</a:t>
            </a:r>
            <a:r>
              <a:rPr lang="en-US" spc="-10" dirty="0"/>
              <a:t> for today</a:t>
            </a:r>
            <a:endParaRPr spc="-1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6B217F92-E134-D74D-93D9-1169B56DB2CE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D744D33-83BE-167B-F224-9BCC02C4768D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pic>
        <p:nvPicPr>
          <p:cNvPr id="8" name="図 7" descr="グラフィカル ユーザー インターフェイス, アプリケーション, Teams&#10;&#10;AI 生成コンテンツは誤りを含む可能性があります。">
            <a:extLst>
              <a:ext uri="{FF2B5EF4-FFF2-40B4-BE49-F238E27FC236}">
                <a16:creationId xmlns:a16="http://schemas.microsoft.com/office/drawing/2014/main" id="{EE37C112-7495-F57F-8188-034B02A14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0" r="44864"/>
          <a:stretch>
            <a:fillRect/>
          </a:stretch>
        </p:blipFill>
        <p:spPr>
          <a:xfrm>
            <a:off x="738429" y="1219145"/>
            <a:ext cx="7338771" cy="313360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6F3BFA-1F0A-F44B-B911-44361AE2DA8E}"/>
              </a:ext>
            </a:extLst>
          </p:cNvPr>
          <p:cNvSpPr txBox="1"/>
          <p:nvPr/>
        </p:nvSpPr>
        <p:spPr>
          <a:xfrm>
            <a:off x="762000" y="4621768"/>
            <a:ext cx="7417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K.K. chairs today’s meting, as Ties has became unavailable to attend it.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111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48C2FE-7672-E913-FEA6-CF8337D99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/>
              <a:t>ILD organization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F251D2-D834-D3D7-B8F1-6EB5CD366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940" y="1351915"/>
            <a:ext cx="6040120" cy="387798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Election of new IA chair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Two candidates selected by the election board (chair: Juan Fuster)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Voting period: 2025 Nov 11-18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Adrian Irles has been elected with a small majority, and accepted.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 err="1">
                <a:solidFill>
                  <a:srgbClr val="000000"/>
                </a:solidFill>
                <a:latin typeface="+mn-ea"/>
              </a:rPr>
              <a:t>Taikan</a:t>
            </a:r>
            <a:r>
              <a:rPr kumimoji="1" lang="en-US" altLang="ja-JP" dirty="0">
                <a:solidFill>
                  <a:srgbClr val="000000"/>
                </a:solidFill>
                <a:latin typeface="+mn-ea"/>
              </a:rPr>
              <a:t> </a:t>
            </a:r>
            <a:r>
              <a:rPr kumimoji="1" lang="en-US" altLang="ja-JP" dirty="0" err="1">
                <a:solidFill>
                  <a:srgbClr val="000000"/>
                </a:solidFill>
                <a:latin typeface="+mn-ea"/>
              </a:rPr>
              <a:t>Suehara</a:t>
            </a:r>
            <a:r>
              <a:rPr kumimoji="1" lang="en-US" altLang="ja-JP" dirty="0">
                <a:solidFill>
                  <a:srgbClr val="000000"/>
                </a:solidFill>
                <a:latin typeface="+mn-ea"/>
              </a:rPr>
              <a:t> has gracefully accepted the election result.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00"/>
                </a:solidFill>
                <a:latin typeface="+mn-ea"/>
              </a:rPr>
              <a:t>We would like to thank Daniel Jeans for his excellent work as IA chair for 5 years.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00"/>
                </a:solidFill>
                <a:latin typeface="+mn-ea"/>
              </a:rPr>
              <a:t>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ja-JP" dirty="0">
                <a:latin typeface="+mn-ea"/>
              </a:rPr>
              <a:t>election of spokesperson of ILD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ja-JP" dirty="0">
                <a:latin typeface="+mn-ea"/>
              </a:rPr>
              <a:t>Then: election of elected ET members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ja-JP" dirty="0">
                <a:latin typeface="+mn-ea"/>
              </a:rPr>
              <a:t>Then: formation of new management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2E9A0C-D1AC-8D06-57DF-A886717DD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257300"/>
            <a:ext cx="1940560" cy="181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70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5E1AC-A97A-8D54-B9B4-4BBF0CBC9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10925E-879B-5096-409B-4AEF1E4D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20497"/>
            <a:ext cx="8915400" cy="677108"/>
          </a:xfrm>
        </p:spPr>
        <p:txBody>
          <a:bodyPr/>
          <a:lstStyle/>
          <a:p>
            <a:pPr algn="ctr"/>
            <a:r>
              <a:rPr kumimoji="1" lang="en-US" altLang="ja-JP" dirty="0"/>
              <a:t>Linear Collider @ CERN workshop 2026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2E5D06-A9AC-0033-41CF-2339D202C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940" y="1351915"/>
            <a:ext cx="7541260" cy="193899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2026 January 7-9,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Website </a:t>
            </a:r>
            <a:r>
              <a:rPr kumimoji="1" lang="en-US" altLang="ja-JP" dirty="0">
                <a:latin typeface="+mn-ea"/>
                <a:hlinkClick r:id="rId2"/>
              </a:rPr>
              <a:t>https://indico.cern.ch/event/1602105/</a:t>
            </a:r>
            <a:endParaRPr kumimoji="1" lang="en-US" altLang="ja-JP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Registration deadline December 15, remote participation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+mn-ea"/>
              </a:rPr>
              <a:t>Already more than 100 </a:t>
            </a:r>
            <a:r>
              <a:rPr lang="ja-JP" altLang="ja-JP">
                <a:latin typeface="+mn-ea"/>
              </a:rPr>
              <a:t>people registered</a:t>
            </a:r>
            <a:endParaRPr lang="en-US" altLang="ja-JP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ja-JP">
                <a:latin typeface="+mn-ea"/>
              </a:rPr>
              <a:t>Some number of people from CERN accelerator group have registered</a:t>
            </a:r>
            <a:endParaRPr lang="en-US" altLang="ja-JP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ja-JP">
                <a:latin typeface="+mn-ea"/>
              </a:rPr>
              <a:t>Large part will focus on accelerator and project planning: there will also be talks and discussion sessions on detector</a:t>
            </a:r>
            <a:endParaRPr kumimoji="1" lang="en-US" altLang="ja-JP" dirty="0">
              <a:latin typeface="+mn-ea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6BE0536-B115-E67D-5F21-E497C2E39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41390"/>
            <a:ext cx="2386924" cy="195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8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E3C6C-7947-13E8-3AA4-3B8FDE73D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12B972-3B08-7556-B6D5-741E1DC42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20497"/>
            <a:ext cx="8915400" cy="677108"/>
          </a:xfrm>
        </p:spPr>
        <p:txBody>
          <a:bodyPr/>
          <a:lstStyle/>
          <a:p>
            <a:pPr algn="ctr"/>
            <a:r>
              <a:rPr kumimoji="1" lang="en-US" altLang="ja-JP" dirty="0"/>
              <a:t>9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FCC Physics WORSHOP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375F54-D6DA-944C-40F1-604A555A7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351914"/>
            <a:ext cx="5486400" cy="20389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2026 January 26-30, @ MPI Munich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Website </a:t>
            </a:r>
            <a:r>
              <a:rPr kumimoji="1" lang="en-US" altLang="ja-JP" dirty="0">
                <a:latin typeface="+mn-ea"/>
                <a:hlinkClick r:id="rId2"/>
              </a:rPr>
              <a:t>https://indico.cern.ch/event/1588696/</a:t>
            </a:r>
            <a:endParaRPr kumimoji="1" lang="en-US" altLang="ja-JP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Registration deadline December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Request for an ILD talk: Daniel Jeans will give the talk.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There will be other related talks, such as TPC R&amp;D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1E8415B-6C0D-C9F0-D8FB-411B820D4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51914"/>
            <a:ext cx="26924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182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261926"/>
            <a:ext cx="74676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10510" algn="l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Agenda</a:t>
            </a:r>
            <a:r>
              <a:rPr lang="en-US" spc="-10" dirty="0"/>
              <a:t> for today</a:t>
            </a:r>
            <a:endParaRPr spc="-10" dirty="0"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The</a:t>
            </a:r>
            <a:r>
              <a:rPr spc="-15" dirty="0"/>
              <a:t> </a:t>
            </a:r>
            <a:r>
              <a:rPr dirty="0"/>
              <a:t>ILD</a:t>
            </a:r>
            <a:r>
              <a:rPr spc="-20" dirty="0"/>
              <a:t> </a:t>
            </a:r>
            <a:r>
              <a:rPr spc="-10" dirty="0"/>
              <a:t>concept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pic>
        <p:nvPicPr>
          <p:cNvPr id="8" name="図 7" descr="グラフィカル ユーザー インターフェイス, アプリケーション, Teams&#10;&#10;AI 生成コンテンツは誤りを含む可能性があります。">
            <a:extLst>
              <a:ext uri="{FF2B5EF4-FFF2-40B4-BE49-F238E27FC236}">
                <a16:creationId xmlns:a16="http://schemas.microsoft.com/office/drawing/2014/main" id="{E870CEC3-D6BB-D483-24F6-852936CA0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0" r="44864"/>
          <a:stretch>
            <a:fillRect/>
          </a:stretch>
        </p:blipFill>
        <p:spPr>
          <a:xfrm>
            <a:off x="738429" y="1219145"/>
            <a:ext cx="7338771" cy="31336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1980</TotalTime>
  <Words>252</Words>
  <Application>Microsoft Macintosh PowerPoint</Application>
  <PresentationFormat>画面に合わせる (16:10)</PresentationFormat>
  <Paragraphs>35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Carlito</vt:lpstr>
      <vt:lpstr>Arial</vt:lpstr>
      <vt:lpstr>Office Theme</vt:lpstr>
      <vt:lpstr>ILD Status and News</vt:lpstr>
      <vt:lpstr>Agenda for today</vt:lpstr>
      <vt:lpstr>ILD organization</vt:lpstr>
      <vt:lpstr>Linear Collider @ CERN workshop 2026</vt:lpstr>
      <vt:lpstr>9th FCC Physics WORSHOP</vt:lpstr>
      <vt:lpstr>Agenda for today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KAWAGOE KIYOTOMO</cp:lastModifiedBy>
  <cp:revision>11</cp:revision>
  <dcterms:created xsi:type="dcterms:W3CDTF">2024-07-10T07:04:57Z</dcterms:created>
  <dcterms:modified xsi:type="dcterms:W3CDTF">2025-12-02T12:09:22Z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2024-05-07T00:00:00Z</vt:filetime>
  </property>
  <property fmtid="{D5CDD505-2E9C-101B-9397-08002B2CF9AE}" pid="3" name="LastSaved">
    <vt:filetime>2024-07-10T00:00:00Z</vt:filetime>
  </property>
  <property fmtid="{D5CDD505-2E9C-101B-9397-08002B2CF9AE}" pid="4" name="Producer">
    <vt:lpwstr>3-Heights(TM) PDF Security Shell 4.8.25.2 (http://www.pdf-tools.com)</vt:lpwstr>
  </property>
</Properties>
</file>