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12.png" ContentType="image/png"/>
  <Override PartName="/ppt/media/image9.jpeg" ContentType="image/jpeg"/>
  <Override PartName="/ppt/media/image8.jpeg" ContentType="image/jpeg"/>
  <Override PartName="/ppt/media/image11.jpeg" ContentType="image/jpeg"/>
  <Override PartName="/ppt/media/image7.png" ContentType="image/png"/>
  <Override PartName="/ppt/media/image13.png" ContentType="image/png"/>
  <Override PartName="/ppt/media/image6.jpeg" ContentType="image/jpeg"/>
  <Override PartName="/ppt/media/image1.png" ContentType="image/png"/>
  <Override PartName="/ppt/media/image10.jpeg" ContentType="image/jpeg"/>
  <Override PartName="/ppt/media/image20.png" ContentType="image/png"/>
  <Override PartName="/ppt/media/image5.jpeg" ContentType="image/jpeg"/>
  <Override PartName="/ppt/media/image4.jpeg" ContentType="image/jpeg"/>
  <Override PartName="/ppt/media/image3.jpeg" ContentType="image/jpeg"/>
  <Override PartName="/ppt/media/image2.jpeg" ContentType="image/jpeg"/>
  <Override PartName="/ppt/media/image27.jpeg" ContentType="image/jpeg"/>
  <Override PartName="/ppt/media/image15.jpeg" ContentType="image/jpeg"/>
  <Override PartName="/ppt/media/image25.jpeg" ContentType="image/jpeg"/>
  <Override PartName="/ppt/media/image24.jpeg" ContentType="image/jpeg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18.jpeg" ContentType="image/jpeg"/>
  <Override PartName="/ppt/media/image17.png" ContentType="image/png"/>
  <Override PartName="/ppt/media/image16.jpeg" ContentType="image/jpeg"/>
  <Override PartName="/ppt/media/image26.jpeg" ContentType="image/jpeg"/>
  <Override PartName="/ppt/media/image14.png" ContentType="image/png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5690850" cy="88423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84440" y="352800"/>
            <a:ext cx="1412136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44195E4-1D16-420D-8CF5-EF9AB3025B1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68E68F-0072-46B0-B354-FFBC93B4159F}" type="slidenum">
              <a:t>&lt;#&gt;</a:t>
            </a:fld>
          </a:p>
        </p:txBody>
      </p:sp>
      <p:sp>
        <p:nvSpPr>
          <p:cNvPr id="3" name="PlaceHolder 2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84440" y="352800"/>
            <a:ext cx="1412136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ubTitle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53DF990-D6A7-4422-9D59-6AD61DAA1CA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9"/>
          <p:cNvSpPr/>
          <p:nvPr/>
        </p:nvSpPr>
        <p:spPr>
          <a:xfrm>
            <a:off x="2520" y="1076760"/>
            <a:ext cx="15688440" cy="1800"/>
          </a:xfrm>
          <a:prstGeom prst="line">
            <a:avLst/>
          </a:prstGeom>
          <a:ln cap="sq" w="45720">
            <a:solidFill>
              <a:srgbClr val="e75112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08000" rIns="108000" tIns="-63000" bIns="-63000" anchor="t">
            <a:noAutofit/>
          </a:bodyPr>
          <a:p>
            <a:endParaRPr b="0" lang="en" sz="24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" name="TextBox 6"/>
          <p:cNvSpPr/>
          <p:nvPr/>
        </p:nvSpPr>
        <p:spPr>
          <a:xfrm>
            <a:off x="6194160" y="8498880"/>
            <a:ext cx="330012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fr-FR" sz="1600" spc="-1" strike="noStrike">
                <a:solidFill>
                  <a:srgbClr val="898989"/>
                </a:solidFill>
                <a:latin typeface="Arial"/>
                <a:ea typeface="DejaVu Sans"/>
              </a:rPr>
              <a:t>LC@CERN Workshop – Jan. 2026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Picture 8" descr=""/>
          <p:cNvPicPr/>
          <p:nvPr/>
        </p:nvPicPr>
        <p:blipFill>
          <a:blip r:embed="rId2"/>
          <a:stretch/>
        </p:blipFill>
        <p:spPr>
          <a:xfrm>
            <a:off x="13011840" y="91440"/>
            <a:ext cx="2531880" cy="748800"/>
          </a:xfrm>
          <a:prstGeom prst="rect">
            <a:avLst/>
          </a:prstGeom>
          <a:ln w="0">
            <a:noFill/>
          </a:ln>
        </p:spPr>
      </p:pic>
      <p:pic>
        <p:nvPicPr>
          <p:cNvPr id="3" name="LogoBadge-01.jpg" descr="LogoBadge-01.jpg"/>
          <p:cNvPicPr/>
          <p:nvPr/>
        </p:nvPicPr>
        <p:blipFill>
          <a:blip r:embed="rId3"/>
          <a:stretch/>
        </p:blipFill>
        <p:spPr>
          <a:xfrm>
            <a:off x="130680" y="91440"/>
            <a:ext cx="872280" cy="872280"/>
          </a:xfrm>
          <a:prstGeom prst="rect">
            <a:avLst/>
          </a:prstGeom>
          <a:ln w="1270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84440" y="352800"/>
            <a:ext cx="14121000" cy="147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ldNum" idx="1"/>
          </p:nvPr>
        </p:nvSpPr>
        <p:spPr>
          <a:xfrm>
            <a:off x="15023880" y="8348400"/>
            <a:ext cx="519840" cy="46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600" spc="-1" strike="noStrike">
                <a:solidFill>
                  <a:srgbClr val="808080"/>
                </a:solidFill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E12C9AE-8FD2-4D73-99BF-71DC3C51E031}" type="slidenum">
              <a:rPr b="0" lang="en-US" sz="1600" spc="-1" strike="noStrike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 b="0" lang="en-US" sz="16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dt" idx="2"/>
          </p:nvPr>
        </p:nvSpPr>
        <p:spPr>
          <a:xfrm>
            <a:off x="783720" y="8195400"/>
            <a:ext cx="3660480" cy="46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9"/>
          <p:cNvSpPr/>
          <p:nvPr/>
        </p:nvSpPr>
        <p:spPr>
          <a:xfrm>
            <a:off x="2520" y="1076760"/>
            <a:ext cx="15688440" cy="1800"/>
          </a:xfrm>
          <a:prstGeom prst="line">
            <a:avLst/>
          </a:prstGeom>
          <a:ln cap="sq" w="45720">
            <a:solidFill>
              <a:srgbClr val="e75112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08000" rIns="108000" tIns="-63000" bIns="-63000" anchor="t">
            <a:noAutofit/>
          </a:bodyPr>
          <a:p>
            <a:endParaRPr b="0" lang="en" sz="24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" name="TextBox 6"/>
          <p:cNvSpPr/>
          <p:nvPr/>
        </p:nvSpPr>
        <p:spPr>
          <a:xfrm>
            <a:off x="5867640" y="8498880"/>
            <a:ext cx="395604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fr-FR" sz="1600" spc="-1" strike="noStrike">
                <a:solidFill>
                  <a:srgbClr val="898989"/>
                </a:solidFill>
                <a:latin typeface="Arial"/>
                <a:ea typeface="DejaVu Sans"/>
              </a:rPr>
              <a:t>LC@CERN Detector Meeting – Feb. 2026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8" descr=""/>
          <p:cNvPicPr/>
          <p:nvPr/>
        </p:nvPicPr>
        <p:blipFill>
          <a:blip r:embed="rId2"/>
          <a:stretch/>
        </p:blipFill>
        <p:spPr>
          <a:xfrm>
            <a:off x="13011840" y="91440"/>
            <a:ext cx="2531880" cy="748800"/>
          </a:xfrm>
          <a:prstGeom prst="rect">
            <a:avLst/>
          </a:prstGeom>
          <a:ln w="0">
            <a:noFill/>
          </a:ln>
        </p:spPr>
      </p:pic>
      <p:pic>
        <p:nvPicPr>
          <p:cNvPr id="12" name="LogoBadge-01.jpg" descr="LogoBadge-01.jpg"/>
          <p:cNvPicPr/>
          <p:nvPr/>
        </p:nvPicPr>
        <p:blipFill>
          <a:blip r:embed="rId3"/>
          <a:stretch/>
        </p:blipFill>
        <p:spPr>
          <a:xfrm>
            <a:off x="130680" y="91440"/>
            <a:ext cx="872280" cy="872280"/>
          </a:xfrm>
          <a:prstGeom prst="rect">
            <a:avLst/>
          </a:prstGeom>
          <a:ln w="12700">
            <a:noFill/>
          </a:ln>
        </p:spPr>
      </p:pic>
      <p:sp>
        <p:nvSpPr>
          <p:cNvPr id="13" name="PlaceHolder 1"/>
          <p:cNvSpPr>
            <a:spLocks noGrp="1"/>
          </p:cNvSpPr>
          <p:nvPr>
            <p:ph type="sldNum" idx="3"/>
          </p:nvPr>
        </p:nvSpPr>
        <p:spPr>
          <a:xfrm>
            <a:off x="15023880" y="8348400"/>
            <a:ext cx="519840" cy="46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600" spc="-1" strike="noStrike">
                <a:solidFill>
                  <a:srgbClr val="808080"/>
                </a:solidFill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B73C4F5-3CA0-4418-A815-B6D0036739A1}" type="slidenum">
              <a:rPr b="0" lang="en-US" sz="1600" spc="-1" strike="noStrike">
                <a:solidFill>
                  <a:srgbClr val="808080"/>
                </a:solidFill>
                <a:latin typeface="Arial"/>
                <a:ea typeface="DejaVu Sans"/>
              </a:rPr>
              <a:t>&lt;number&gt;</a:t>
            </a:fld>
            <a:endParaRPr b="0" lang="en-US" sz="16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dt" idx="4"/>
          </p:nvPr>
        </p:nvSpPr>
        <p:spPr>
          <a:xfrm>
            <a:off x="783720" y="8195400"/>
            <a:ext cx="3660480" cy="46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title"/>
          </p:nvPr>
        </p:nvSpPr>
        <p:spPr>
          <a:xfrm>
            <a:off x="784440" y="352800"/>
            <a:ext cx="14121360" cy="147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784440" y="352800"/>
            <a:ext cx="14121000" cy="147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ftr" idx="5"/>
          </p:nvPr>
        </p:nvSpPr>
        <p:spPr>
          <a:xfrm>
            <a:off x="7344000" y="8195400"/>
            <a:ext cx="1001880" cy="46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898989"/>
                </a:solidFill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200" spc="-1" strike="noStrike">
                <a:solidFill>
                  <a:srgbClr val="898989"/>
                </a:solidFill>
                <a:latin typeface="Times New Roman"/>
                <a:ea typeface="DejaVu Sans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sldNum" idx="6"/>
          </p:nvPr>
        </p:nvSpPr>
        <p:spPr>
          <a:xfrm>
            <a:off x="11244240" y="8195400"/>
            <a:ext cx="3660480" cy="46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898989"/>
                </a:solidFill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74C00C0-4815-4D30-B9A5-92CDB7BEE813}" type="slidenum">
              <a:rPr b="0" lang="fr-FR" sz="1200" spc="-1" strike="noStrike">
                <a:solidFill>
                  <a:srgbClr val="898989"/>
                </a:solidFill>
                <a:latin typeface="Times New Roman"/>
                <a:ea typeface="DejaVu Sans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dt" idx="7"/>
          </p:nvPr>
        </p:nvSpPr>
        <p:spPr>
          <a:xfrm>
            <a:off x="783720" y="8195400"/>
            <a:ext cx="3660480" cy="469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body"/>
          </p:nvPr>
        </p:nvSpPr>
        <p:spPr>
          <a:xfrm>
            <a:off x="784440" y="2068920"/>
            <a:ext cx="14121360" cy="512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mailto:LCF@CERN" TargetMode="Externa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mailto:LC@CERN" TargetMode="External"/><Relationship Id="rId2" Type="http://schemas.openxmlformats.org/officeDocument/2006/relationships/hyperlink" Target="mailto:LC@CERN" TargetMode="External"/><Relationship Id="rId3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7.jpeg"/><Relationship Id="rId6" Type="http://schemas.openxmlformats.org/officeDocument/2006/relationships/image" Target="../media/image26.jpeg"/><Relationship Id="rId7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mailto:LC@CERN" TargetMode="External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7" Type="http://schemas.openxmlformats.org/officeDocument/2006/relationships/image" Target="../media/image4.jpeg"/><Relationship Id="rId8" Type="http://schemas.openxmlformats.org/officeDocument/2006/relationships/image" Target="../media/image9.jpeg"/><Relationship Id="rId9" Type="http://schemas.openxmlformats.org/officeDocument/2006/relationships/image" Target="../media/image10.jpeg"/><Relationship Id="rId10" Type="http://schemas.openxmlformats.org/officeDocument/2006/relationships/image" Target="../media/image11.jpeg"/><Relationship Id="rId11" Type="http://schemas.openxmlformats.org/officeDocument/2006/relationships/image" Target="../media/image10.jpeg"/><Relationship Id="rId12" Type="http://schemas.openxmlformats.org/officeDocument/2006/relationships/image" Target="../media/image12.png"/><Relationship Id="rId13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hyperlink" Target="https://agenda.linearcollider.org/event/10594/contributions/57451/" TargetMode="External"/><Relationship Id="rId4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8"/>
          <p:cNvSpPr/>
          <p:nvPr/>
        </p:nvSpPr>
        <p:spPr>
          <a:xfrm>
            <a:off x="3990240" y="7967160"/>
            <a:ext cx="7146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   </a:t>
            </a:r>
            <a:r>
              <a:rPr b="0" lang="en" sz="2400" spc="-1" strike="noStrike" u="sng">
                <a:solidFill>
                  <a:srgbClr val="0000ee"/>
                </a:solidFill>
                <a:uFillTx/>
                <a:latin typeface="Arial"/>
                <a:ea typeface="DejaVu Sans"/>
              </a:rPr>
              <a:t>LC@CERN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Detector Meeting – February 2026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TextBox 19"/>
          <p:cNvSpPr/>
          <p:nvPr/>
        </p:nvSpPr>
        <p:spPr>
          <a:xfrm>
            <a:off x="2874240" y="470160"/>
            <a:ext cx="966276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" sz="4800" spc="-1" strike="noStrike">
                <a:solidFill>
                  <a:srgbClr val="000000"/>
                </a:solidFill>
                <a:latin typeface="Arial"/>
                <a:ea typeface="DejaVu Sans"/>
              </a:rPr>
              <a:t>Toward Work Plan for </a:t>
            </a:r>
            <a:r>
              <a:rPr b="0" lang="en" sz="4800" spc="-1" strike="noStrike" u="sng">
                <a:solidFill>
                  <a:srgbClr val="0000ee"/>
                </a:solidFill>
                <a:uFillTx/>
                <a:latin typeface="Arial"/>
                <a:ea typeface="DejaVu Sans"/>
                <a:hlinkClick r:id="rId1"/>
              </a:rPr>
              <a:t>LCF@CERN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" sz="4800" spc="-1" strike="noStrike">
                <a:solidFill>
                  <a:srgbClr val="000000"/>
                </a:solidFill>
                <a:latin typeface="Arial"/>
                <a:ea typeface="DejaVu Sans"/>
              </a:rPr>
              <a:t>      </a:t>
            </a:r>
            <a:r>
              <a:rPr b="0" lang="en" sz="4800" spc="-1" strike="noStrike">
                <a:solidFill>
                  <a:srgbClr val="000000"/>
                </a:solidFill>
                <a:latin typeface="Arial"/>
                <a:ea typeface="DejaVu Sans"/>
              </a:rPr>
              <a:t>Needs for Detector Studies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TextBox 20"/>
          <p:cNvSpPr/>
          <p:nvPr/>
        </p:nvSpPr>
        <p:spPr>
          <a:xfrm>
            <a:off x="4317840" y="2696760"/>
            <a:ext cx="6346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Roman Pöschl, Aidan Robson, Frank Gaede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" name="Picture 21" descr=""/>
          <p:cNvPicPr/>
          <p:nvPr/>
        </p:nvPicPr>
        <p:blipFill>
          <a:blip r:embed="rId2"/>
          <a:stretch/>
        </p:blipFill>
        <p:spPr>
          <a:xfrm>
            <a:off x="4758480" y="3965400"/>
            <a:ext cx="5612040" cy="1662120"/>
          </a:xfrm>
          <a:prstGeom prst="rect">
            <a:avLst/>
          </a:prstGeom>
          <a:ln w="0">
            <a:noFill/>
          </a:ln>
        </p:spPr>
      </p:pic>
      <p:sp>
        <p:nvSpPr>
          <p:cNvPr id="28" name="TextBox 1"/>
          <p:cNvSpPr/>
          <p:nvPr/>
        </p:nvSpPr>
        <p:spPr>
          <a:xfrm>
            <a:off x="1451160" y="6029640"/>
            <a:ext cx="1349244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4000" spc="-1" strike="noStrike">
                <a:solidFill>
                  <a:srgbClr val="ff0000"/>
                </a:solidFill>
                <a:latin typeface="Arial"/>
                <a:ea typeface="DejaVu Sans"/>
              </a:rPr>
              <a:t>Slides mainly from parallel session report, Friday 9 January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4000" spc="-1" strike="noStrike">
                <a:solidFill>
                  <a:srgbClr val="ff0000"/>
                </a:solidFill>
                <a:latin typeface="Arial"/>
                <a:ea typeface="DejaVu Sans"/>
              </a:rPr>
              <a:t>… </a:t>
            </a:r>
            <a:r>
              <a:rPr b="0" lang="en-GB" sz="4000" spc="-1" strike="noStrike">
                <a:solidFill>
                  <a:srgbClr val="ff0000"/>
                </a:solidFill>
                <a:latin typeface="Arial"/>
                <a:ea typeface="DejaVu Sans"/>
              </a:rPr>
              <a:t>and subsequent e-mail exchanges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6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800" spc="-1" strike="noStrike">
                <a:solidFill>
                  <a:srgbClr val="ff6600"/>
                </a:solidFill>
                <a:latin typeface="Arial"/>
                <a:ea typeface="DejaVu Sans"/>
              </a:rPr>
              <a:t>Toward workplan – Proposal on how to proceed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1600200" y="2058480"/>
            <a:ext cx="13944240" cy="572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1. Understand whether the studies carried out for CLICdet are representative enough for the default scenario;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2. Review of the 20 mrad study by SiD;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3. Decide for which detector concepts a study should be launched and how this study could be best supported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000ff"/>
                </a:solidFill>
                <a:uFillTx/>
                <a:latin typeface="Arial"/>
              </a:rPr>
              <a:t>Proposal: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 detailed study is carried out for one detector concept only that is supported by the others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ILD would have the “biggest jump” from 14 mrad to 25 mrad (plus the removal of the QD0 magnet due to L*=6m !)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ILD may therefore have the largest interest for implementing the 25 mrad scenario in its simulation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Beamfiles could be prepared by members from other concepts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Support with file processing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Support with analysis with focus on elements relevant for all concepts (vertex, beam/lumi detectors)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Other scenarios are possible (→ to be discussed but also to be decided rapidly)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All concepts are of course free to carry as much studies as desired but in the work package we have to ensure the most efficient way to results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30EB16E-C44F-498E-BBD0-13335E635E42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 </a:t>
            </a: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Workplan – Timeline and Workforce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1117800" y="5509800"/>
            <a:ext cx="12909600" cy="162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ILD Management has estimated the need of 10 FTE to carry out a study for a new detector model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This constitutes the starting point of the estimation of the workforce needs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Most likely not all 10 FTE are needed all the time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Table above assumes that 10 FTE the need during the core phase of the study (Q2 2026 – Q3 2027)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…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and the profile may/will change over time from core experts (software, beamfiles, engineering ...) to analysis workforce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supported by experts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1143000" y="1524600"/>
            <a:ext cx="13496040" cy="3191040"/>
          </a:xfrm>
          <a:prstGeom prst="rect">
            <a:avLst/>
          </a:prstGeom>
          <a:ln w="0">
            <a:noFill/>
          </a:ln>
        </p:spPr>
      </p:pic>
      <p:sp>
        <p:nvSpPr>
          <p:cNvPr id="106" name=""/>
          <p:cNvSpPr/>
          <p:nvPr/>
        </p:nvSpPr>
        <p:spPr>
          <a:xfrm>
            <a:off x="1143000" y="4716000"/>
            <a:ext cx="483012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i="1" lang="en-US" sz="1800" spc="-1" strike="noStrike">
                <a:solidFill>
                  <a:srgbClr val="ff00ff"/>
                </a:solidFill>
                <a:latin typeface="Arial"/>
              </a:rPr>
              <a:t>Updated version of table distributed yesterday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61A2B81-4746-4315-A335-C0B3B0FA2F30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 </a:t>
            </a: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Summary and Outlook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914400" y="2057400"/>
            <a:ext cx="11224080" cy="444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Current assumption is that a study on a </a:t>
            </a:r>
            <a:r>
              <a:rPr b="0" lang="en-US" sz="1800" spc="-1" strike="noStrike" u="sng">
                <a:solidFill>
                  <a:srgbClr val="0000ee"/>
                </a:solidFill>
                <a:uFillTx/>
                <a:latin typeface="Arial"/>
                <a:hlinkClick r:id="rId1"/>
              </a:rPr>
              <a:t>LC@CERN</a:t>
            </a: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 will be conducted over the next two years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Detector studies are integral part of such a study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Accelerator working groups will study the implementation of a detailed design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Detectors have to give feedback on this design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Compilation of existing know how for </a:t>
            </a:r>
            <a:r>
              <a:rPr b="0" lang="en-US" sz="1800" spc="-1" strike="noStrike" u="sng">
                <a:solidFill>
                  <a:srgbClr val="0000ee"/>
                </a:solidFill>
                <a:uFillTx/>
                <a:latin typeface="Arial"/>
                <a:hlinkClick r:id="rId2"/>
              </a:rPr>
              <a:t>LC@CERN</a:t>
            </a: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 Meeting → basis for a workplan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Proposals of scope of studies and workplan presented today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Proposed calendar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Today: first proposal of organisation and workplan  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Near future (~13</a:t>
            </a:r>
            <a:r>
              <a:rPr b="0" lang="en-US" sz="1800" spc="-1" strike="noStrike" baseline="33000">
                <a:solidFill>
                  <a:srgbClr val="000000"/>
                </a:solidFill>
                <a:latin typeface="Arial"/>
              </a:rPr>
              <a:t>th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of March 2026): Iteration of first proposal and agreement on organisation and workplan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Mid-term future (~middle of April): Assignment of tasks and start of study/studies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</a:rPr>
              <a:t>In particular for the latter it is important to convey that a serious LC study is in the interest of CERN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C9EFB46-E098-4119-A8ED-05EED46F10A4}" type="slidenum">
              <a:t>12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 </a:t>
            </a: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Backup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878E2D-A0DE-4B24-ABA9-249E3E1F1C33}" type="slidenum">
              <a:t>13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 </a:t>
            </a: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LCVision – (again) two interaction regions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Slide Number Placeholder 1"/>
          <p:cNvSpPr/>
          <p:nvPr/>
        </p:nvSpPr>
        <p:spPr>
          <a:xfrm>
            <a:off x="10595880" y="6931440"/>
            <a:ext cx="1317960" cy="36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 defTabSz="457200">
              <a:lnSpc>
                <a:spcPct val="100000"/>
              </a:lnSpc>
              <a:tabLst>
                <a:tab algn="l" pos="0"/>
              </a:tabLst>
            </a:pPr>
            <a:fld id="{D76B533F-E204-4CB7-8DF5-74F84B013819}" type="slidenum">
              <a:rPr b="0" lang="fr-FR" sz="1400" spc="-1" strike="noStrike">
                <a:solidFill>
                  <a:srgbClr val="ffffff"/>
                </a:solidFill>
                <a:latin typeface="News Gothic MT"/>
                <a:ea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Date Placeholder 2"/>
          <p:cNvSpPr/>
          <p:nvPr/>
        </p:nvSpPr>
        <p:spPr>
          <a:xfrm>
            <a:off x="3938400" y="7085160"/>
            <a:ext cx="2840400" cy="36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 defTabSz="457200">
              <a:lnSpc>
                <a:spcPct val="100000"/>
              </a:lnSpc>
              <a:tabLst>
                <a:tab algn="l" pos="0"/>
              </a:tabLst>
            </a:pPr>
            <a:r>
              <a:rPr b="0" lang="fr-FR" sz="1200" spc="-1" strike="noStrike">
                <a:solidFill>
                  <a:srgbClr val="ffffff"/>
                </a:solidFill>
                <a:latin typeface="News Gothic MT"/>
                <a:ea typeface="DejaVu Sans"/>
              </a:rPr>
              <a:t>15 May 2025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Footer Placeholder 3"/>
          <p:cNvSpPr/>
          <p:nvPr/>
        </p:nvSpPr>
        <p:spPr>
          <a:xfrm>
            <a:off x="112680" y="7085160"/>
            <a:ext cx="6446520" cy="36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en-US" sz="1200" spc="-1" strike="noStrike">
                <a:solidFill>
                  <a:srgbClr val="ffffff"/>
                </a:solidFill>
                <a:latin typeface="News Gothic MT"/>
                <a:ea typeface="DejaVu Sans"/>
              </a:rPr>
              <a:t>LC Vision Community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4" name="Picture 4" descr=""/>
          <p:cNvPicPr/>
          <p:nvPr/>
        </p:nvPicPr>
        <p:blipFill>
          <a:blip r:embed="rId1"/>
          <a:stretch/>
        </p:blipFill>
        <p:spPr>
          <a:xfrm>
            <a:off x="336960" y="2304720"/>
            <a:ext cx="5086080" cy="1740240"/>
          </a:xfrm>
          <a:prstGeom prst="rect">
            <a:avLst/>
          </a:prstGeom>
          <a:ln w="0">
            <a:noFill/>
          </a:ln>
        </p:spPr>
      </p:pic>
      <p:pic>
        <p:nvPicPr>
          <p:cNvPr id="115" name="Picture 5" descr=""/>
          <p:cNvPicPr/>
          <p:nvPr/>
        </p:nvPicPr>
        <p:blipFill>
          <a:blip r:embed="rId2"/>
          <a:stretch/>
        </p:blipFill>
        <p:spPr>
          <a:xfrm>
            <a:off x="6229080" y="2084040"/>
            <a:ext cx="3412800" cy="2373120"/>
          </a:xfrm>
          <a:prstGeom prst="rect">
            <a:avLst/>
          </a:prstGeom>
          <a:ln w="0">
            <a:noFill/>
          </a:ln>
        </p:spPr>
      </p:pic>
      <p:sp>
        <p:nvSpPr>
          <p:cNvPr id="116" name="TextBox 7"/>
          <p:cNvSpPr/>
          <p:nvPr/>
        </p:nvSpPr>
        <p:spPr>
          <a:xfrm>
            <a:off x="112680" y="2715840"/>
            <a:ext cx="15145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en-GB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Layout of the two IRs with 20 and 2 mrad crossing angle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TextBox 10"/>
          <p:cNvSpPr/>
          <p:nvPr/>
        </p:nvSpPr>
        <p:spPr>
          <a:xfrm>
            <a:off x="9398880" y="2214720"/>
            <a:ext cx="239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en-GB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Layout of the BDS section after the Main Linac and the FF section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TextBox 13"/>
          <p:cNvSpPr/>
          <p:nvPr/>
        </p:nvSpPr>
        <p:spPr>
          <a:xfrm>
            <a:off x="309240" y="1297440"/>
            <a:ext cx="116046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In the </a:t>
            </a:r>
            <a:r>
              <a:rPr b="1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ILC Baseline Conceptual Design</a:t>
            </a:r>
            <a:r>
              <a:rPr b="0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, the ILC was designed with 2 BDS sections and </a:t>
            </a:r>
            <a:r>
              <a:rPr b="1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two independent IRs </a:t>
            </a:r>
            <a:r>
              <a:rPr b="0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with </a:t>
            </a:r>
            <a:r>
              <a:rPr b="1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20</a:t>
            </a:r>
            <a:r>
              <a:rPr b="0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 and </a:t>
            </a:r>
            <a:r>
              <a:rPr b="1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2</a:t>
            </a:r>
            <a:r>
              <a:rPr b="0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 mrad. At that time other schemes were under study, including one of 14 mrad and a head-on scheme.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TextBox 6"/>
          <p:cNvSpPr/>
          <p:nvPr/>
        </p:nvSpPr>
        <p:spPr>
          <a:xfrm>
            <a:off x="289800" y="4417560"/>
            <a:ext cx="115081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457200">
              <a:lnSpc>
                <a:spcPct val="100000"/>
              </a:lnSpc>
              <a:tabLst>
                <a:tab algn="l" pos="0"/>
              </a:tabLst>
            </a:pPr>
            <a:r>
              <a:rPr b="0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A detailed study of dual BDS serving </a:t>
            </a:r>
            <a:r>
              <a:rPr b="1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2 IPs </a:t>
            </a:r>
            <a:r>
              <a:rPr b="0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has been realized in the framework of the </a:t>
            </a:r>
            <a:r>
              <a:rPr b="1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CLIC</a:t>
            </a:r>
            <a:r>
              <a:rPr b="0" lang="en-GB" sz="1800" spc="-1" strike="noStrike">
                <a:solidFill>
                  <a:schemeClr val="dk2">
                    <a:lumMod val="90000"/>
                    <a:lumOff val="10000"/>
                  </a:schemeClr>
                </a:solidFill>
                <a:latin typeface="Arial"/>
                <a:ea typeface="Times New Roman"/>
              </a:rPr>
              <a:t> project, this work could be taken as reference for future studies (PhD V. Cilento UPSay)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0" name="Picture 8" descr=""/>
          <p:cNvPicPr/>
          <p:nvPr/>
        </p:nvPicPr>
        <p:blipFill>
          <a:blip r:embed="rId3"/>
          <a:stretch/>
        </p:blipFill>
        <p:spPr>
          <a:xfrm>
            <a:off x="29880" y="5335560"/>
            <a:ext cx="5077800" cy="1742040"/>
          </a:xfrm>
          <a:prstGeom prst="rect">
            <a:avLst/>
          </a:prstGeom>
          <a:ln w="0">
            <a:noFill/>
          </a:ln>
        </p:spPr>
      </p:pic>
      <p:pic>
        <p:nvPicPr>
          <p:cNvPr id="121" name="Picture 9" descr=""/>
          <p:cNvPicPr/>
          <p:nvPr/>
        </p:nvPicPr>
        <p:blipFill>
          <a:blip r:embed="rId4"/>
          <a:stretch/>
        </p:blipFill>
        <p:spPr>
          <a:xfrm>
            <a:off x="5297040" y="5342040"/>
            <a:ext cx="5077800" cy="1735200"/>
          </a:xfrm>
          <a:prstGeom prst="rect">
            <a:avLst/>
          </a:prstGeom>
          <a:ln w="0">
            <a:noFill/>
          </a:ln>
        </p:spPr>
      </p:pic>
      <p:sp>
        <p:nvSpPr>
          <p:cNvPr id="122" name="TextBox 12"/>
          <p:cNvSpPr/>
          <p:nvPr/>
        </p:nvSpPr>
        <p:spPr>
          <a:xfrm>
            <a:off x="1545480" y="5419440"/>
            <a:ext cx="2333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  <a:tabLst>
                <a:tab algn="l" pos="0"/>
              </a:tabLst>
            </a:pPr>
            <a:r>
              <a:rPr b="0" lang="en-GB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Layout of the two IRs at 380 GeV with 16.5 and 20 mrad crossing angle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TextBox 14"/>
          <p:cNvSpPr/>
          <p:nvPr/>
        </p:nvSpPr>
        <p:spPr>
          <a:xfrm>
            <a:off x="6640200" y="5380560"/>
            <a:ext cx="255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0" lang="en-GB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Layout of the two IRs at 3 TeV with 20 and 25.5 mrad crossing angle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TextBox 15"/>
          <p:cNvSpPr/>
          <p:nvPr/>
        </p:nvSpPr>
        <p:spPr>
          <a:xfrm>
            <a:off x="7666200" y="4689000"/>
            <a:ext cx="1027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IJCLab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TextBox 1"/>
          <p:cNvSpPr/>
          <p:nvPr/>
        </p:nvSpPr>
        <p:spPr>
          <a:xfrm>
            <a:off x="10508400" y="4891680"/>
            <a:ext cx="5077800" cy="3747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ILD and SiD have studied 14mrad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crossing angle</a:t>
            </a:r>
            <a:br>
              <a:rPr sz="2400"/>
            </a:b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CLICdet studied 20mrad crossing-angle necessary for 3TeV collisions (16.5mrad assumed for 380GeV)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Crossing angles not yet fixed for proposed LCF; CLIC study taken as starting reference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EA8440-7EC8-4C05-9787-9287899D7E91}" type="slidenum">
              <a:t>14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 </a:t>
            </a: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Focus on MDI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Picture 1" descr="Chart, waterfall chart&#10;&#10;Description automatically generated"/>
          <p:cNvPicPr/>
          <p:nvPr/>
        </p:nvPicPr>
        <p:blipFill>
          <a:blip r:embed="rId1"/>
          <a:srcRect l="0" t="21430" r="0" b="0"/>
          <a:stretch/>
        </p:blipFill>
        <p:spPr>
          <a:xfrm>
            <a:off x="423360" y="1777680"/>
            <a:ext cx="6258960" cy="2988000"/>
          </a:xfrm>
          <a:prstGeom prst="rect">
            <a:avLst/>
          </a:prstGeom>
          <a:ln w="0">
            <a:noFill/>
          </a:ln>
        </p:spPr>
      </p:pic>
      <p:sp>
        <p:nvSpPr>
          <p:cNvPr id="128" name="TextBox 22"/>
          <p:cNvSpPr/>
          <p:nvPr/>
        </p:nvSpPr>
        <p:spPr>
          <a:xfrm>
            <a:off x="672840" y="1394280"/>
            <a:ext cx="51616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spcBef>
                <a:spcPts val="201"/>
              </a:spcBef>
            </a:pPr>
            <a:br>
              <a:rPr sz="1800"/>
            </a:br>
            <a:r>
              <a:rPr b="1" lang="en-US" sz="1800" spc="-1" strike="noStrike">
                <a:solidFill>
                  <a:schemeClr val="accent2"/>
                </a:solidFill>
                <a:latin typeface="Avenir Black"/>
                <a:ea typeface="DejaVu Sans"/>
              </a:rPr>
              <a:t>LumiCal</a:t>
            </a:r>
            <a:r>
              <a:rPr b="0" lang="en-US" sz="1800" spc="-1" strike="noStrike">
                <a:solidFill>
                  <a:schemeClr val="dk1"/>
                </a:solidFill>
                <a:latin typeface="Arial"/>
                <a:ea typeface="DejaVu Sans"/>
              </a:rPr>
              <a:t> and </a:t>
            </a:r>
            <a:r>
              <a:rPr b="1" lang="en-US" sz="1800" spc="-1" strike="noStrike">
                <a:solidFill>
                  <a:srgbClr val="00b0f0"/>
                </a:solidFill>
                <a:latin typeface="Avenir Black"/>
                <a:ea typeface="DejaVu Sans"/>
              </a:rPr>
              <a:t>BeamCal</a:t>
            </a:r>
            <a:r>
              <a:rPr b="0" lang="en-US" sz="1800" spc="-1" strike="noStrike">
                <a:solidFill>
                  <a:schemeClr val="dk1"/>
                </a:solidFill>
                <a:latin typeface="Arial"/>
                <a:ea typeface="DejaVu Sans"/>
              </a:rPr>
              <a:t>, </a:t>
            </a:r>
            <a:r>
              <a:rPr b="1" lang="en-US" sz="1800" spc="-1" strike="noStrike">
                <a:solidFill>
                  <a:schemeClr val="accent1"/>
                </a:solidFill>
                <a:latin typeface="Avenir Black"/>
                <a:ea typeface="DejaVu Sans"/>
              </a:rPr>
              <a:t>ECal</a:t>
            </a:r>
            <a:r>
              <a:rPr b="0" lang="en-US" sz="1800" spc="-1" strike="noStrike">
                <a:solidFill>
                  <a:schemeClr val="dk1"/>
                </a:solidFill>
                <a:latin typeface="Arial"/>
                <a:ea typeface="DejaVu Sans"/>
              </a:rPr>
              <a:t> and </a:t>
            </a:r>
            <a:r>
              <a:rPr b="1" lang="en-US" sz="1800" spc="-1" strike="noStrike">
                <a:solidFill>
                  <a:srgbClr val="92d050"/>
                </a:solidFill>
                <a:latin typeface="Avenir Black"/>
                <a:ea typeface="DejaVu Sans"/>
              </a:rPr>
              <a:t>HCal </a:t>
            </a:r>
            <a:r>
              <a:rPr b="0" lang="en-US" sz="1800" spc="-1" strike="noStrike">
                <a:solidFill>
                  <a:schemeClr val="dk1"/>
                </a:solidFill>
                <a:latin typeface="Arial"/>
                <a:ea typeface="DejaVu Sans"/>
              </a:rPr>
              <a:t>endcaps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Picture 5" descr="Diagram of a beam detector&#10;&#10;Description automatically generated"/>
          <p:cNvPicPr/>
          <p:nvPr/>
        </p:nvPicPr>
        <p:blipFill>
          <a:blip r:embed="rId2"/>
          <a:stretch/>
        </p:blipFill>
        <p:spPr>
          <a:xfrm>
            <a:off x="7335000" y="2003760"/>
            <a:ext cx="5468760" cy="3092760"/>
          </a:xfrm>
          <a:prstGeom prst="rect">
            <a:avLst/>
          </a:prstGeom>
          <a:ln w="0">
            <a:noFill/>
          </a:ln>
        </p:spPr>
      </p:pic>
      <p:sp>
        <p:nvSpPr>
          <p:cNvPr id="130" name="TextBox 6"/>
          <p:cNvSpPr/>
          <p:nvPr/>
        </p:nvSpPr>
        <p:spPr>
          <a:xfrm>
            <a:off x="2497320" y="1195920"/>
            <a:ext cx="1297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CLICdet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extBox 7"/>
          <p:cNvSpPr/>
          <p:nvPr/>
        </p:nvSpPr>
        <p:spPr>
          <a:xfrm>
            <a:off x="9555480" y="1262520"/>
            <a:ext cx="6544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ILD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2" name="Picture 8" descr="Chart&#10;&#10;Description automatically generated with medium confidence"/>
          <p:cNvPicPr/>
          <p:nvPr/>
        </p:nvPicPr>
        <p:blipFill>
          <a:blip r:embed="rId3"/>
          <a:srcRect l="0" t="0" r="50757" b="0"/>
          <a:stretch/>
        </p:blipFill>
        <p:spPr>
          <a:xfrm>
            <a:off x="656280" y="5428800"/>
            <a:ext cx="3545280" cy="3129120"/>
          </a:xfrm>
          <a:prstGeom prst="rect">
            <a:avLst/>
          </a:prstGeom>
          <a:ln w="0">
            <a:noFill/>
          </a:ln>
        </p:spPr>
      </p:pic>
      <p:pic>
        <p:nvPicPr>
          <p:cNvPr id="133" name="Picture 9" descr="Chart, diagram&#10;&#10;Description automatically generated"/>
          <p:cNvPicPr/>
          <p:nvPr/>
        </p:nvPicPr>
        <p:blipFill>
          <a:blip r:embed="rId4"/>
          <a:srcRect l="0" t="22805" r="51389" b="0"/>
          <a:stretch/>
        </p:blipFill>
        <p:spPr>
          <a:xfrm>
            <a:off x="11621160" y="5492520"/>
            <a:ext cx="3318120" cy="2915640"/>
          </a:xfrm>
          <a:prstGeom prst="rect">
            <a:avLst/>
          </a:prstGeom>
          <a:ln w="0">
            <a:noFill/>
          </a:ln>
        </p:spPr>
      </p:pic>
      <p:pic>
        <p:nvPicPr>
          <p:cNvPr id="134" name="Picture 10" descr="Chart, diagram&#10;&#10;Description automatically generated"/>
          <p:cNvPicPr/>
          <p:nvPr/>
        </p:nvPicPr>
        <p:blipFill>
          <a:blip r:embed="rId5"/>
          <a:srcRect l="56905" t="0" r="0" b="72834"/>
          <a:stretch/>
        </p:blipFill>
        <p:spPr>
          <a:xfrm>
            <a:off x="8653680" y="6077520"/>
            <a:ext cx="2831040" cy="985680"/>
          </a:xfrm>
          <a:prstGeom prst="rect">
            <a:avLst/>
          </a:prstGeom>
          <a:ln w="0">
            <a:noFill/>
          </a:ln>
        </p:spPr>
      </p:pic>
      <p:sp>
        <p:nvSpPr>
          <p:cNvPr id="135" name="TextBox 11"/>
          <p:cNvSpPr/>
          <p:nvPr/>
        </p:nvSpPr>
        <p:spPr>
          <a:xfrm>
            <a:off x="203400" y="4926240"/>
            <a:ext cx="39751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Beam-induced backgrounds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TextBox 12"/>
          <p:cNvSpPr/>
          <p:nvPr/>
        </p:nvSpPr>
        <p:spPr>
          <a:xfrm>
            <a:off x="8499240" y="5398560"/>
            <a:ext cx="30380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000" spc="-1" strike="noStrike">
                <a:solidFill>
                  <a:schemeClr val="dk1"/>
                </a:solidFill>
                <a:latin typeface="Arial"/>
                <a:ea typeface="DejaVu Sans"/>
              </a:rPr>
              <a:t>…</a:t>
            </a:r>
            <a:r>
              <a:rPr b="0" lang="en-GB" sz="2000" spc="-1" strike="noStrike">
                <a:solidFill>
                  <a:schemeClr val="dk1"/>
                </a:solidFill>
                <a:latin typeface="Arial"/>
                <a:ea typeface="DejaVu Sans"/>
              </a:rPr>
              <a:t>and at higher energies: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TextBox 14"/>
          <p:cNvSpPr/>
          <p:nvPr/>
        </p:nvSpPr>
        <p:spPr>
          <a:xfrm>
            <a:off x="12600360" y="3261240"/>
            <a:ext cx="3014640" cy="1186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– 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constrained zone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– wish to maximise detector acceptance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Picture 15" descr="Chart&#10;&#10;Description automatically generated with medium confidence"/>
          <p:cNvPicPr/>
          <p:nvPr/>
        </p:nvPicPr>
        <p:blipFill>
          <a:blip r:embed="rId6"/>
          <a:srcRect l="57481" t="0" r="0" b="0"/>
          <a:stretch/>
        </p:blipFill>
        <p:spPr>
          <a:xfrm>
            <a:off x="4141080" y="5267880"/>
            <a:ext cx="2852280" cy="2915640"/>
          </a:xfrm>
          <a:prstGeom prst="rect">
            <a:avLst/>
          </a:prstGeom>
          <a:ln w="0">
            <a:noFill/>
          </a:ln>
        </p:spPr>
      </p:pic>
      <p:sp>
        <p:nvSpPr>
          <p:cNvPr id="139" name="TextBox 13"/>
          <p:cNvSpPr/>
          <p:nvPr/>
        </p:nvSpPr>
        <p:spPr>
          <a:xfrm>
            <a:off x="6008760" y="7939440"/>
            <a:ext cx="9084960" cy="821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– 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design of this area strongly depends on machine choices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– backgrounds / occupancies strongly depend on detailed layout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DCFD3D3-8D17-45B9-93D6-51DB932DE83E}" type="slidenum">
              <a:t>15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Introduction – The overall “framework”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"/>
          <p:cNvSpPr/>
          <p:nvPr/>
        </p:nvSpPr>
        <p:spPr>
          <a:xfrm>
            <a:off x="457200" y="1828800"/>
            <a:ext cx="14779800" cy="469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New CERN Management has invited all potential future projects to establish a workplan to bring projects to “decision readiness” status in 2028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In coordination with CERN Council the CERN Management may allocated resources to these projects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Jenny, Steinar and Eric have compiled a workplan and a first version has been submitted to Mark Thomson and Oliver Brüning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The workplan comprises studies for an LCF implementation à la CLIC and an LCF implementation based on SCRF (“ILC like”)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The workplan will be based on concrete implementation scenarios of the accelerator(s) as e.g. the BDS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The consequences for the detectors and therefore of the physics output will have to be studied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Therefore, detectors and physics are a work package within the workplan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The mission is thus to carry out the relevant detector studies until the end of 2027 in the most efficient way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The mission “started” with a short questionnaire before Christmas 2025 which gave input to the </a:t>
            </a:r>
            <a:r>
              <a:rPr b="0" lang="en-US" sz="1800" spc="-1" strike="noStrike" u="sng">
                <a:solidFill>
                  <a:srgbClr val="0000ee"/>
                </a:solidFill>
                <a:uFillTx/>
                <a:latin typeface="Arial"/>
                <a:ea typeface="Noto Sans CJK SC"/>
                <a:hlinkClick r:id="rId1"/>
              </a:rPr>
              <a:t>LC@CERN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 Meeting in January 2026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…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and to the working document that was distributed yesterday.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c9211e"/>
                </a:solidFill>
                <a:latin typeface="Arial"/>
                <a:ea typeface="Noto Sans CJK SC"/>
              </a:rPr>
              <a:t>The next step to get organised to implement the necessary studies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c9211e"/>
                </a:solidFill>
                <a:latin typeface="Arial"/>
                <a:ea typeface="Noto Sans CJK SC"/>
              </a:rPr>
              <a:t>→ </a:t>
            </a:r>
            <a:r>
              <a:rPr b="0" lang="en-US" sz="1800" spc="-1" strike="noStrike">
                <a:solidFill>
                  <a:srgbClr val="c9211e"/>
                </a:solidFill>
                <a:latin typeface="Arial"/>
                <a:ea typeface="Noto Sans CJK SC"/>
              </a:rPr>
              <a:t>purpose of today’s meeting 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636D97C-2545-496D-A03F-7AB3199B2CC4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Detector Concepts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TextBox 2"/>
          <p:cNvSpPr/>
          <p:nvPr/>
        </p:nvSpPr>
        <p:spPr>
          <a:xfrm>
            <a:off x="122400" y="1557720"/>
            <a:ext cx="7138440" cy="535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spcAft>
                <a:spcPts val="10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LC detector concepts mature and well-studied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… 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though in some cases baseline technology already ’old’ with ambitions to update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Much active detector R&amp;D ongoing despite very limited dedicated funding 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 – 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3d-integration of pixel detectors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 – monolithic active pixel sensors (MAPS)  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    demonstrators  (–&gt; ALICE ITS3)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 – LGAD timing detectors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 – large-scale high-granularity calorimeter 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    development (–&gt; CMS HGCal)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 – …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– 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very important, but not the focus at this workshop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" name="Group 1"/>
          <p:cNvGrpSpPr/>
          <p:nvPr/>
        </p:nvGrpSpPr>
        <p:grpSpPr>
          <a:xfrm>
            <a:off x="7126560" y="1556640"/>
            <a:ext cx="8398800" cy="6369840"/>
            <a:chOff x="7126560" y="1556640"/>
            <a:chExt cx="8398800" cy="6369840"/>
          </a:xfrm>
        </p:grpSpPr>
        <p:sp>
          <p:nvSpPr>
            <p:cNvPr id="34" name="object 1"/>
            <p:cNvSpPr/>
            <p:nvPr/>
          </p:nvSpPr>
          <p:spPr>
            <a:xfrm>
              <a:off x="11679480" y="3662640"/>
              <a:ext cx="1454400" cy="1205280"/>
            </a:xfrm>
            <a:prstGeom prst="rect">
              <a:avLst/>
            </a:prstGeom>
            <a:blipFill rotWithShape="0">
              <a:blip r:embed="rId1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5" name="object 2"/>
            <p:cNvSpPr/>
            <p:nvPr/>
          </p:nvSpPr>
          <p:spPr>
            <a:xfrm>
              <a:off x="14031000" y="1976760"/>
              <a:ext cx="1365480" cy="1330560"/>
            </a:xfrm>
            <a:prstGeom prst="rect">
              <a:avLst/>
            </a:prstGeom>
            <a:blipFill rotWithShape="0">
              <a:blip r:embed="rId2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6" name="object 3"/>
            <p:cNvSpPr/>
            <p:nvPr/>
          </p:nvSpPr>
          <p:spPr>
            <a:xfrm>
              <a:off x="11696760" y="1931760"/>
              <a:ext cx="1413000" cy="123588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7" name="object 4"/>
            <p:cNvSpPr/>
            <p:nvPr/>
          </p:nvSpPr>
          <p:spPr>
            <a:xfrm>
              <a:off x="13946040" y="3552120"/>
              <a:ext cx="1454040" cy="1297440"/>
            </a:xfrm>
            <a:prstGeom prst="rect">
              <a:avLst/>
            </a:prstGeom>
            <a:blipFill rotWithShape="0">
              <a:blip r:embed="rId4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8" name="object 26"/>
            <p:cNvSpPr/>
            <p:nvPr/>
          </p:nvSpPr>
          <p:spPr>
            <a:xfrm>
              <a:off x="11619000" y="1890720"/>
              <a:ext cx="3782880" cy="3095640"/>
            </a:xfrm>
            <a:custGeom>
              <a:avLst/>
              <a:gdLst>
                <a:gd name="textAreaLeft" fmla="*/ 0 w 3782880"/>
                <a:gd name="textAreaRight" fmla="*/ 3783960 w 3782880"/>
                <a:gd name="textAreaTop" fmla="*/ 0 h 3095640"/>
                <a:gd name="textAreaBottom" fmla="*/ 3096720 h 3095640"/>
              </a:gdLst>
              <a:ahLst/>
              <a:rect l="textAreaLeft" t="textAreaTop" r="textAreaRight" b="textAreaBottom"/>
              <a:pathLst>
                <a:path w="3566159" h="2768600">
                  <a:moveTo>
                    <a:pt x="1783079" y="2768041"/>
                  </a:moveTo>
                  <a:lnTo>
                    <a:pt x="0" y="2768041"/>
                  </a:lnTo>
                  <a:lnTo>
                    <a:pt x="0" y="0"/>
                  </a:lnTo>
                  <a:lnTo>
                    <a:pt x="3566159" y="0"/>
                  </a:lnTo>
                  <a:lnTo>
                    <a:pt x="3566159" y="2768041"/>
                  </a:lnTo>
                  <a:lnTo>
                    <a:pt x="1783079" y="2768041"/>
                  </a:lnTo>
                  <a:close/>
                </a:path>
              </a:pathLst>
            </a:custGeom>
            <a:noFill/>
            <a:ln w="324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12724200" y="1571400"/>
              <a:ext cx="631800" cy="286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12600" bIns="0" anchor="t">
              <a:spAutoFit/>
            </a:bodyPr>
            <a:p>
              <a:pPr marL="12600" defTabSz="914400">
                <a:lnSpc>
                  <a:spcPct val="100000"/>
                </a:lnSpc>
                <a:spcBef>
                  <a:spcPts val="99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" sz="1800" spc="-7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C</a:t>
              </a:r>
              <a:r>
                <a:rPr b="0" lang="en" sz="1800" spc="-1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E</a:t>
              </a:r>
              <a:r>
                <a:rPr b="0" lang="en" sz="1800" spc="-15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P</a:t>
              </a:r>
              <a:r>
                <a:rPr b="0" lang="en" sz="1800" spc="-1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C</a:t>
              </a:r>
              <a:endParaRPr b="0" lang="en-US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9249120" y="4235400"/>
              <a:ext cx="1148040" cy="1301400"/>
            </a:xfrm>
            <a:prstGeom prst="rect">
              <a:avLst/>
            </a:prstGeom>
            <a:blipFill rotWithShape="0">
              <a:blip r:embed="rId5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9802440" y="3741480"/>
              <a:ext cx="646200" cy="286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12600" bIns="0" anchor="t">
              <a:spAutoFit/>
            </a:bodyPr>
            <a:p>
              <a:pPr marL="12600" defTabSz="914400">
                <a:lnSpc>
                  <a:spcPct val="100000"/>
                </a:lnSpc>
                <a:spcBef>
                  <a:spcPts val="99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" sz="1800" spc="-1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IMCC</a:t>
              </a:r>
              <a:endParaRPr b="0" lang="en-US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9036360" y="4119840"/>
              <a:ext cx="1561680" cy="1541880"/>
            </a:xfrm>
            <a:custGeom>
              <a:avLst/>
              <a:gdLst>
                <a:gd name="textAreaLeft" fmla="*/ 0 w 1561680"/>
                <a:gd name="textAreaRight" fmla="*/ 1562760 w 1561680"/>
                <a:gd name="textAreaTop" fmla="*/ 0 h 1541880"/>
                <a:gd name="textAreaBottom" fmla="*/ 1542960 h 1541880"/>
              </a:gdLst>
              <a:ahLst/>
              <a:rect l="textAreaLeft" t="textAreaTop" r="textAreaRight" b="textAreaBottom"/>
              <a:pathLst>
                <a:path w="1473200" h="1379854">
                  <a:moveTo>
                    <a:pt x="736549" y="1379512"/>
                  </a:moveTo>
                  <a:lnTo>
                    <a:pt x="0" y="1379512"/>
                  </a:lnTo>
                  <a:lnTo>
                    <a:pt x="0" y="0"/>
                  </a:lnTo>
                  <a:lnTo>
                    <a:pt x="1473111" y="0"/>
                  </a:lnTo>
                  <a:lnTo>
                    <a:pt x="1473111" y="1379512"/>
                  </a:lnTo>
                  <a:lnTo>
                    <a:pt x="736549" y="1379512"/>
                  </a:lnTo>
                  <a:close/>
                </a:path>
              </a:pathLst>
            </a:custGeom>
            <a:noFill/>
            <a:ln w="324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7360200" y="6438240"/>
              <a:ext cx="1257840" cy="1380600"/>
            </a:xfrm>
            <a:prstGeom prst="rect">
              <a:avLst/>
            </a:prstGeom>
            <a:blipFill rotWithShape="0">
              <a:blip r:embed="rId6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7251480" y="6314040"/>
              <a:ext cx="8193960" cy="1612440"/>
            </a:xfrm>
            <a:custGeom>
              <a:avLst/>
              <a:gdLst>
                <a:gd name="textAreaLeft" fmla="*/ 0 w 8193960"/>
                <a:gd name="textAreaRight" fmla="*/ 8195040 w 8193960"/>
                <a:gd name="textAreaTop" fmla="*/ 0 h 1612440"/>
                <a:gd name="textAreaBottom" fmla="*/ 1613520 h 1612440"/>
              </a:gdLst>
              <a:ahLst/>
              <a:rect l="textAreaLeft" t="textAreaTop" r="textAreaRight" b="textAreaBottom"/>
              <a:pathLst>
                <a:path w="7876540" h="1442720">
                  <a:moveTo>
                    <a:pt x="3938041" y="1442516"/>
                  </a:moveTo>
                  <a:lnTo>
                    <a:pt x="0" y="1442516"/>
                  </a:lnTo>
                  <a:lnTo>
                    <a:pt x="0" y="0"/>
                  </a:lnTo>
                  <a:lnTo>
                    <a:pt x="7876082" y="0"/>
                  </a:lnTo>
                  <a:lnTo>
                    <a:pt x="7876082" y="1442516"/>
                  </a:lnTo>
                  <a:lnTo>
                    <a:pt x="3938041" y="1442516"/>
                  </a:lnTo>
                  <a:close/>
                </a:path>
              </a:pathLst>
            </a:custGeom>
            <a:noFill/>
            <a:ln w="324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9463680" y="6447960"/>
              <a:ext cx="1365480" cy="1330560"/>
            </a:xfrm>
            <a:prstGeom prst="rect">
              <a:avLst/>
            </a:prstGeom>
            <a:blipFill rotWithShape="0">
              <a:blip r:embed="rId7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11709720" y="6445800"/>
              <a:ext cx="1443960" cy="1256400"/>
            </a:xfrm>
            <a:prstGeom prst="rect">
              <a:avLst/>
            </a:prstGeom>
            <a:blipFill rotWithShape="0">
              <a:blip r:embed="rId8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14893200" y="5930640"/>
              <a:ext cx="484560" cy="286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12600" bIns="0" anchor="t">
              <a:spAutoFit/>
            </a:bodyPr>
            <a:p>
              <a:pPr marL="12600" defTabSz="914400">
                <a:lnSpc>
                  <a:spcPct val="100000"/>
                </a:lnSpc>
                <a:spcBef>
                  <a:spcPts val="99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" sz="1800" spc="-7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FCC</a:t>
              </a:r>
              <a:endParaRPr b="0" lang="en-US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13920840" y="6502320"/>
              <a:ext cx="1454040" cy="1081080"/>
            </a:xfrm>
            <a:prstGeom prst="rect">
              <a:avLst/>
            </a:prstGeom>
            <a:blipFill rotWithShape="0">
              <a:blip r:embed="rId9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7220520" y="1951920"/>
              <a:ext cx="1454400" cy="1081800"/>
            </a:xfrm>
            <a:prstGeom prst="rect">
              <a:avLst/>
            </a:prstGeom>
            <a:blipFill rotWithShape="0">
              <a:blip r:embed="rId10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9075240" y="1947600"/>
              <a:ext cx="1454040" cy="1081080"/>
            </a:xfrm>
            <a:prstGeom prst="rect">
              <a:avLst/>
            </a:prstGeom>
            <a:blipFill rotWithShape="0">
              <a:blip r:embed="rId11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7133040" y="1886400"/>
              <a:ext cx="3436200" cy="1258560"/>
            </a:xfrm>
            <a:custGeom>
              <a:avLst/>
              <a:gdLst>
                <a:gd name="textAreaLeft" fmla="*/ 0 w 3436200"/>
                <a:gd name="textAreaRight" fmla="*/ 3437280 w 3436200"/>
                <a:gd name="textAreaTop" fmla="*/ 0 h 1258560"/>
                <a:gd name="textAreaBottom" fmla="*/ 1259640 h 1258560"/>
              </a:gdLst>
              <a:ahLst/>
              <a:rect l="textAreaLeft" t="textAreaTop" r="textAreaRight" b="textAreaBottom"/>
              <a:pathLst>
                <a:path w="3239135" h="1126489">
                  <a:moveTo>
                    <a:pt x="1619643" y="1126083"/>
                  </a:moveTo>
                  <a:lnTo>
                    <a:pt x="0" y="1126083"/>
                  </a:lnTo>
                  <a:lnTo>
                    <a:pt x="0" y="0"/>
                  </a:lnTo>
                  <a:lnTo>
                    <a:pt x="3238919" y="0"/>
                  </a:lnTo>
                  <a:lnTo>
                    <a:pt x="3238919" y="1126083"/>
                  </a:lnTo>
                  <a:lnTo>
                    <a:pt x="1619643" y="1126083"/>
                  </a:lnTo>
                  <a:close/>
                </a:path>
              </a:pathLst>
            </a:custGeom>
            <a:noFill/>
            <a:ln w="324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8043120" y="1556640"/>
              <a:ext cx="417960" cy="286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12600" bIns="0" anchor="t">
              <a:spAutoFit/>
            </a:bodyPr>
            <a:p>
              <a:pPr marL="12600" defTabSz="914400">
                <a:lnSpc>
                  <a:spcPct val="100000"/>
                </a:lnSpc>
                <a:spcBef>
                  <a:spcPts val="99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" sz="1800" spc="-1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I</a:t>
              </a:r>
              <a:r>
                <a:rPr b="0" lang="en" sz="1800" spc="-7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LC</a:t>
              </a:r>
              <a:endParaRPr b="0" lang="en-US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10454400" y="2737080"/>
              <a:ext cx="1136520" cy="360"/>
            </a:xfrm>
            <a:custGeom>
              <a:avLst/>
              <a:gdLst>
                <a:gd name="textAreaLeft" fmla="*/ 0 w 1136520"/>
                <a:gd name="textAreaRight" fmla="*/ 1137600 w 1136520"/>
                <a:gd name="textAreaTop" fmla="*/ 0 h 360"/>
                <a:gd name="textAreaBottom" fmla="*/ 4320 h 360"/>
              </a:gdLst>
              <a:ahLst/>
              <a:rect l="textAreaLeft" t="textAreaTop" r="textAreaRight" b="textAreaBottom"/>
              <a:pathLst>
                <a:path w="1072514" h="0">
                  <a:moveTo>
                    <a:pt x="0" y="0"/>
                  </a:moveTo>
                  <a:lnTo>
                    <a:pt x="1072438" y="0"/>
                  </a:lnTo>
                </a:path>
              </a:pathLst>
            </a:custGeom>
            <a:noFill/>
            <a:ln w="76320">
              <a:solidFill>
                <a:srgbClr val="000000"/>
              </a:solidFill>
              <a:prstDash val="dash"/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11576520" y="2612520"/>
              <a:ext cx="235080" cy="248040"/>
            </a:xfrm>
            <a:custGeom>
              <a:avLst/>
              <a:gdLst>
                <a:gd name="textAreaLeft" fmla="*/ 0 w 235080"/>
                <a:gd name="textAreaRight" fmla="*/ 236160 w 235080"/>
                <a:gd name="textAreaTop" fmla="*/ 0 h 248040"/>
                <a:gd name="textAreaBottom" fmla="*/ 249120 h 248040"/>
              </a:gdLst>
              <a:ahLst/>
              <a:rect l="textAreaLeft" t="textAreaTop" r="textAreaRight" b="textAreaBottom"/>
              <a:pathLst>
                <a:path w="222885" h="222885">
                  <a:moveTo>
                    <a:pt x="0" y="0"/>
                  </a:moveTo>
                  <a:lnTo>
                    <a:pt x="0" y="222478"/>
                  </a:lnTo>
                  <a:lnTo>
                    <a:pt x="222478" y="111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7902000" y="3701880"/>
              <a:ext cx="577080" cy="286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12600" bIns="0" anchor="t">
              <a:spAutoFit/>
            </a:bodyPr>
            <a:p>
              <a:pPr marL="12600" defTabSz="914400">
                <a:lnSpc>
                  <a:spcPct val="100000"/>
                </a:lnSpc>
                <a:spcBef>
                  <a:spcPts val="99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" sz="1800" spc="-7" strike="noStrike">
                  <a:solidFill>
                    <a:srgbClr val="000000"/>
                  </a:solidFill>
                  <a:latin typeface="Times New Roman"/>
                  <a:ea typeface="DejaVu Sans"/>
                </a:rPr>
                <a:t>CLIC</a:t>
              </a:r>
              <a:endParaRPr b="0" lang="en-US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7135560" y="4079880"/>
              <a:ext cx="1561680" cy="1541880"/>
            </a:xfrm>
            <a:custGeom>
              <a:avLst/>
              <a:gdLst>
                <a:gd name="textAreaLeft" fmla="*/ 0 w 1561680"/>
                <a:gd name="textAreaRight" fmla="*/ 1562760 w 1561680"/>
                <a:gd name="textAreaTop" fmla="*/ 0 h 1541880"/>
                <a:gd name="textAreaBottom" fmla="*/ 1542960 h 1541880"/>
              </a:gdLst>
              <a:ahLst/>
              <a:rect l="textAreaLeft" t="textAreaTop" r="textAreaRight" b="textAreaBottom"/>
              <a:pathLst>
                <a:path w="1473200" h="1379854">
                  <a:moveTo>
                    <a:pt x="736561" y="1379524"/>
                  </a:moveTo>
                  <a:lnTo>
                    <a:pt x="0" y="1379524"/>
                  </a:lnTo>
                  <a:lnTo>
                    <a:pt x="0" y="0"/>
                  </a:lnTo>
                  <a:lnTo>
                    <a:pt x="1473123" y="0"/>
                  </a:lnTo>
                  <a:lnTo>
                    <a:pt x="1473123" y="1379524"/>
                  </a:lnTo>
                  <a:lnTo>
                    <a:pt x="736561" y="1379524"/>
                  </a:lnTo>
                  <a:close/>
                </a:path>
              </a:pathLst>
            </a:custGeom>
            <a:noFill/>
            <a:ln w="324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7551360" y="2839320"/>
              <a:ext cx="360" cy="1138680"/>
            </a:xfrm>
            <a:custGeom>
              <a:avLst/>
              <a:gdLst>
                <a:gd name="textAreaLeft" fmla="*/ 0 w 360"/>
                <a:gd name="textAreaRight" fmla="*/ 4320 w 360"/>
                <a:gd name="textAreaTop" fmla="*/ 0 h 1138680"/>
                <a:gd name="textAreaBottom" fmla="*/ 1139760 h 1138680"/>
              </a:gdLst>
              <a:ahLst/>
              <a:rect l="textAreaLeft" t="textAreaTop" r="textAreaRight" b="textAreaBottom"/>
              <a:pathLst>
                <a:path w="0" h="1019175">
                  <a:moveTo>
                    <a:pt x="0" y="0"/>
                  </a:moveTo>
                  <a:lnTo>
                    <a:pt x="0" y="1019162"/>
                  </a:lnTo>
                </a:path>
              </a:pathLst>
            </a:custGeom>
            <a:noFill/>
            <a:ln w="76320">
              <a:solidFill>
                <a:srgbClr val="000000"/>
              </a:solidFill>
              <a:prstDash val="dash"/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7433280" y="3962880"/>
              <a:ext cx="235080" cy="247680"/>
            </a:xfrm>
            <a:custGeom>
              <a:avLst/>
              <a:gdLst>
                <a:gd name="textAreaLeft" fmla="*/ 0 w 235080"/>
                <a:gd name="textAreaRight" fmla="*/ 236160 w 235080"/>
                <a:gd name="textAreaTop" fmla="*/ 0 h 247680"/>
                <a:gd name="textAreaBottom" fmla="*/ 248760 h 247680"/>
              </a:gdLst>
              <a:ahLst/>
              <a:rect l="textAreaLeft" t="textAreaTop" r="textAreaRight" b="textAreaBottom"/>
              <a:pathLst>
                <a:path w="222884" h="222885">
                  <a:moveTo>
                    <a:pt x="222478" y="0"/>
                  </a:moveTo>
                  <a:lnTo>
                    <a:pt x="0" y="0"/>
                  </a:lnTo>
                  <a:lnTo>
                    <a:pt x="111239" y="222478"/>
                  </a:lnTo>
                  <a:lnTo>
                    <a:pt x="2224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8368200" y="4911480"/>
              <a:ext cx="651240" cy="360"/>
            </a:xfrm>
            <a:custGeom>
              <a:avLst/>
              <a:gdLst>
                <a:gd name="textAreaLeft" fmla="*/ 0 w 651240"/>
                <a:gd name="textAreaRight" fmla="*/ 652320 w 651240"/>
                <a:gd name="textAreaTop" fmla="*/ 0 h 360"/>
                <a:gd name="textAreaBottom" fmla="*/ 4320 h 360"/>
              </a:gdLst>
              <a:ahLst/>
              <a:rect l="textAreaLeft" t="textAreaTop" r="textAreaRight" b="textAreaBottom"/>
              <a:pathLst>
                <a:path w="615314" h="0">
                  <a:moveTo>
                    <a:pt x="0" y="0"/>
                  </a:moveTo>
                  <a:lnTo>
                    <a:pt x="615238" y="0"/>
                  </a:lnTo>
                </a:path>
              </a:pathLst>
            </a:custGeom>
            <a:noFill/>
            <a:ln w="76320">
              <a:solidFill>
                <a:srgbClr val="000000"/>
              </a:solidFill>
              <a:prstDash val="dash"/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9005040" y="4786920"/>
              <a:ext cx="235080" cy="248040"/>
            </a:xfrm>
            <a:custGeom>
              <a:avLst/>
              <a:gdLst>
                <a:gd name="textAreaLeft" fmla="*/ 0 w 235080"/>
                <a:gd name="textAreaRight" fmla="*/ 236160 w 235080"/>
                <a:gd name="textAreaTop" fmla="*/ 0 h 248040"/>
                <a:gd name="textAreaBottom" fmla="*/ 249120 h 248040"/>
              </a:gdLst>
              <a:ahLst/>
              <a:rect l="textAreaLeft" t="textAreaTop" r="textAreaRight" b="textAreaBottom"/>
              <a:pathLst>
                <a:path w="222885" h="222885">
                  <a:moveTo>
                    <a:pt x="0" y="0"/>
                  </a:moveTo>
                  <a:lnTo>
                    <a:pt x="0" y="222478"/>
                  </a:lnTo>
                  <a:lnTo>
                    <a:pt x="222478" y="111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7889400" y="5168520"/>
              <a:ext cx="2880" cy="1116360"/>
            </a:xfrm>
            <a:custGeom>
              <a:avLst/>
              <a:gdLst>
                <a:gd name="textAreaLeft" fmla="*/ 0 w 2880"/>
                <a:gd name="textAreaRight" fmla="*/ 3960 w 2880"/>
                <a:gd name="textAreaTop" fmla="*/ 0 h 1116360"/>
                <a:gd name="textAreaBottom" fmla="*/ 1117440 h 1116360"/>
              </a:gdLst>
              <a:ahLst/>
              <a:rect l="textAreaLeft" t="textAreaTop" r="textAreaRight" b="textAreaBottom"/>
              <a:pathLst>
                <a:path w="3809" h="999489">
                  <a:moveTo>
                    <a:pt x="3238" y="0"/>
                  </a:moveTo>
                  <a:lnTo>
                    <a:pt x="0" y="999363"/>
                  </a:lnTo>
                </a:path>
              </a:pathLst>
            </a:custGeom>
            <a:noFill/>
            <a:ln w="76320">
              <a:solidFill>
                <a:srgbClr val="000000"/>
              </a:solidFill>
              <a:prstDash val="dash"/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7771320" y="6269400"/>
              <a:ext cx="235080" cy="247680"/>
            </a:xfrm>
            <a:custGeom>
              <a:avLst/>
              <a:gdLst>
                <a:gd name="textAreaLeft" fmla="*/ 0 w 235080"/>
                <a:gd name="textAreaRight" fmla="*/ 236160 w 235080"/>
                <a:gd name="textAreaTop" fmla="*/ 0 h 247680"/>
                <a:gd name="textAreaBottom" fmla="*/ 248760 h 247680"/>
              </a:gdLst>
              <a:ahLst/>
              <a:rect l="textAreaLeft" t="textAreaTop" r="textAreaRight" b="textAreaBottom"/>
              <a:pathLst>
                <a:path w="222885" h="222885">
                  <a:moveTo>
                    <a:pt x="0" y="0"/>
                  </a:moveTo>
                  <a:lnTo>
                    <a:pt x="110515" y="222846"/>
                  </a:lnTo>
                  <a:lnTo>
                    <a:pt x="222478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13134960" y="4271400"/>
              <a:ext cx="651600" cy="360"/>
            </a:xfrm>
            <a:custGeom>
              <a:avLst/>
              <a:gdLst>
                <a:gd name="textAreaLeft" fmla="*/ 0 w 651600"/>
                <a:gd name="textAreaRight" fmla="*/ 652680 w 651600"/>
                <a:gd name="textAreaTop" fmla="*/ 0 h 360"/>
                <a:gd name="textAreaBottom" fmla="*/ 5760 h 360"/>
              </a:gdLst>
              <a:ahLst/>
              <a:rect l="textAreaLeft" t="textAreaTop" r="textAreaRight" b="textAreaBottom"/>
              <a:pathLst>
                <a:path w="615315" h="0">
                  <a:moveTo>
                    <a:pt x="0" y="0"/>
                  </a:moveTo>
                  <a:lnTo>
                    <a:pt x="615238" y="0"/>
                  </a:lnTo>
                </a:path>
              </a:pathLst>
            </a:custGeom>
            <a:noFill/>
            <a:ln w="76320">
              <a:solidFill>
                <a:srgbClr val="000000"/>
              </a:solidFill>
              <a:prstDash val="dash"/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13772520" y="4146840"/>
              <a:ext cx="235080" cy="247680"/>
            </a:xfrm>
            <a:custGeom>
              <a:avLst/>
              <a:gdLst>
                <a:gd name="textAreaLeft" fmla="*/ 0 w 235080"/>
                <a:gd name="textAreaRight" fmla="*/ 236160 w 235080"/>
                <a:gd name="textAreaTop" fmla="*/ 0 h 247680"/>
                <a:gd name="textAreaBottom" fmla="*/ 248760 h 247680"/>
              </a:gdLst>
              <a:ahLst/>
              <a:rect l="textAreaLeft" t="textAreaTop" r="textAreaRight" b="textAreaBottom"/>
              <a:pathLst>
                <a:path w="222884" h="222885">
                  <a:moveTo>
                    <a:pt x="0" y="0"/>
                  </a:moveTo>
                  <a:lnTo>
                    <a:pt x="0" y="222478"/>
                  </a:lnTo>
                  <a:lnTo>
                    <a:pt x="222478" y="111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12392280" y="3043800"/>
              <a:ext cx="1800" cy="523440"/>
            </a:xfrm>
            <a:custGeom>
              <a:avLst/>
              <a:gdLst>
                <a:gd name="textAreaLeft" fmla="*/ 0 w 1800"/>
                <a:gd name="textAreaRight" fmla="*/ 2880 w 1800"/>
                <a:gd name="textAreaTop" fmla="*/ 0 h 523440"/>
                <a:gd name="textAreaBottom" fmla="*/ 524520 h 523440"/>
              </a:gdLst>
              <a:ahLst/>
              <a:rect l="textAreaLeft" t="textAreaTop" r="textAreaRight" b="textAreaBottom"/>
              <a:pathLst>
                <a:path w="3175" h="469264">
                  <a:moveTo>
                    <a:pt x="1441" y="-38159"/>
                  </a:moveTo>
                  <a:lnTo>
                    <a:pt x="1441" y="507233"/>
                  </a:lnTo>
                </a:path>
              </a:pathLst>
            </a:custGeom>
            <a:noFill/>
            <a:ln w="79200">
              <a:solidFill>
                <a:srgbClr val="000000"/>
              </a:solidFill>
              <a:prstDash val="dash"/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12274560" y="3551040"/>
              <a:ext cx="235080" cy="248400"/>
            </a:xfrm>
            <a:custGeom>
              <a:avLst/>
              <a:gdLst>
                <a:gd name="textAreaLeft" fmla="*/ 0 w 235080"/>
                <a:gd name="textAreaRight" fmla="*/ 236160 w 235080"/>
                <a:gd name="textAreaTop" fmla="*/ 0 h 248400"/>
                <a:gd name="textAreaBottom" fmla="*/ 249480 h 248400"/>
              </a:gdLst>
              <a:ahLst/>
              <a:rect l="textAreaLeft" t="textAreaTop" r="textAreaRight" b="textAreaBottom"/>
              <a:pathLst>
                <a:path w="222885" h="223519">
                  <a:moveTo>
                    <a:pt x="0" y="0"/>
                  </a:moveTo>
                  <a:lnTo>
                    <a:pt x="109804" y="223189"/>
                  </a:lnTo>
                  <a:lnTo>
                    <a:pt x="222478" y="14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</a:pPr>
              <a:endParaRPr b="0" lang="en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67" name="TextBox 16"/>
            <p:cNvSpPr/>
            <p:nvPr/>
          </p:nvSpPr>
          <p:spPr>
            <a:xfrm>
              <a:off x="13919040" y="5028120"/>
              <a:ext cx="1606320" cy="76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i="1" lang="en" sz="1100" spc="-1" strike="noStrike">
                  <a:solidFill>
                    <a:srgbClr val="ff00ff"/>
                  </a:solidFill>
                  <a:latin typeface="Arial"/>
                  <a:ea typeface="DejaVu Sans"/>
                </a:rPr>
                <a:t>A. Tolosa Delgado</a:t>
              </a:r>
              <a:endParaRPr b="0" lang="en-US" sz="1100" spc="-1" strike="noStrike">
                <a:solidFill>
                  <a:srgbClr val="000000"/>
                </a:solidFill>
                <a:latin typeface="Arial"/>
              </a:endParaRPr>
            </a:p>
            <a:p>
              <a:pPr defTabSz="914400">
                <a:lnSpc>
                  <a:spcPct val="100000"/>
                </a:lnSpc>
              </a:pPr>
              <a:r>
                <a:rPr b="0" i="1" lang="en" sz="1100" spc="-1" strike="noStrike">
                  <a:solidFill>
                    <a:srgbClr val="ff00ff"/>
                  </a:solidFill>
                  <a:latin typeface="Arial"/>
                  <a:ea typeface="DejaVu Sans"/>
                </a:rPr>
                <a:t>3</a:t>
              </a:r>
              <a:r>
                <a:rPr b="0" i="1" lang="en" sz="1100" spc="-1" strike="noStrike" baseline="33000">
                  <a:solidFill>
                    <a:srgbClr val="ff00ff"/>
                  </a:solidFill>
                  <a:latin typeface="Arial"/>
                  <a:ea typeface="DejaVu Sans"/>
                </a:rPr>
                <a:t>rd</a:t>
              </a:r>
              <a:r>
                <a:rPr b="0" i="1" lang="en" sz="1100" spc="-1" strike="noStrike">
                  <a:solidFill>
                    <a:srgbClr val="ff00ff"/>
                  </a:solidFill>
                  <a:latin typeface="Arial"/>
                  <a:ea typeface="DejaVu Sans"/>
                </a:rPr>
                <a:t> ECFA Higgs/elw/top</a:t>
              </a:r>
              <a:endParaRPr b="0" lang="en-US" sz="1100" spc="-1" strike="noStrike">
                <a:solidFill>
                  <a:srgbClr val="000000"/>
                </a:solidFill>
                <a:latin typeface="Arial"/>
              </a:endParaRPr>
            </a:p>
            <a:p>
              <a:pPr defTabSz="914400">
                <a:lnSpc>
                  <a:spcPct val="100000"/>
                </a:lnSpc>
              </a:pPr>
              <a:r>
                <a:rPr b="0" i="1" lang="en" sz="1100" spc="-1" strike="noStrike">
                  <a:solidFill>
                    <a:srgbClr val="ff00ff"/>
                  </a:solidFill>
                  <a:latin typeface="Arial"/>
                  <a:ea typeface="DejaVu Sans"/>
                </a:rPr>
                <a:t>Workshop</a:t>
              </a:r>
              <a:endParaRPr b="0" lang="en-US" sz="1100" spc="-1" strike="noStrike">
                <a:solidFill>
                  <a:srgbClr val="000000"/>
                </a:solidFill>
                <a:latin typeface="Arial"/>
              </a:endParaRPr>
            </a:p>
            <a:p>
              <a:pPr defTabSz="914400">
                <a:lnSpc>
                  <a:spcPct val="100000"/>
                </a:lnSpc>
              </a:pPr>
              <a:r>
                <a:rPr b="0" i="1" lang="en" sz="1100" spc="-1" strike="noStrike">
                  <a:solidFill>
                    <a:srgbClr val="ff00ff"/>
                  </a:solidFill>
                  <a:latin typeface="Arial"/>
                  <a:ea typeface="DejaVu Sans"/>
                </a:rPr>
                <a:t>Paris 2024 </a:t>
              </a:r>
              <a:endParaRPr b="0" lang="en-US" sz="11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" name="Straight Connector 1"/>
            <p:cNvSpPr/>
            <p:nvPr/>
          </p:nvSpPr>
          <p:spPr>
            <a:xfrm>
              <a:off x="11040120" y="2784240"/>
              <a:ext cx="74520" cy="3520080"/>
            </a:xfrm>
            <a:prstGeom prst="line">
              <a:avLst/>
            </a:prstGeom>
            <a:ln w="73080">
              <a:solidFill>
                <a:srgbClr val="000000"/>
              </a:solidFill>
              <a:prstDash val="dash"/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126720" rIns="126720" tIns="81720" bIns="81720" anchor="ctr">
              <a:noAutofit/>
            </a:bodyPr>
            <a:p>
              <a:endParaRPr b="0" lang="en" sz="24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69" name="Picture 2" descr="CLICdet_3d_fullcap_lowres.png"/>
            <p:cNvPicPr/>
            <p:nvPr/>
          </p:nvPicPr>
          <p:blipFill>
            <a:blip r:embed="rId12"/>
            <a:stretch/>
          </p:blipFill>
          <p:spPr>
            <a:xfrm>
              <a:off x="7126560" y="4158360"/>
              <a:ext cx="1433880" cy="13899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70" name="TextBox 17"/>
          <p:cNvSpPr/>
          <p:nvPr/>
        </p:nvSpPr>
        <p:spPr>
          <a:xfrm>
            <a:off x="226080" y="7300080"/>
            <a:ext cx="6808680" cy="1186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Instead, consider what is high-priority for 2-year workplan, particularly in light of changed footprint for SCRF machine and move to 2IPs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02A9540-2E92-4E33-8FD3-F918B9BA675F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 </a:t>
            </a: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Crossing angles – “Symmetry breaking”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2" name="Google Shape;59;p13" descr=""/>
          <p:cNvPicPr/>
          <p:nvPr/>
        </p:nvPicPr>
        <p:blipFill>
          <a:blip r:embed="rId1"/>
          <a:stretch/>
        </p:blipFill>
        <p:spPr>
          <a:xfrm>
            <a:off x="1032120" y="2164320"/>
            <a:ext cx="1415520" cy="1576080"/>
          </a:xfrm>
          <a:prstGeom prst="rect">
            <a:avLst/>
          </a:prstGeom>
          <a:ln w="0">
            <a:noFill/>
          </a:ln>
        </p:spPr>
      </p:pic>
      <p:sp>
        <p:nvSpPr>
          <p:cNvPr id="73" name="TextBox 4"/>
          <p:cNvSpPr/>
          <p:nvPr/>
        </p:nvSpPr>
        <p:spPr>
          <a:xfrm>
            <a:off x="3528720" y="1757880"/>
            <a:ext cx="9525240" cy="161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CLIC BDS has been extensively studied during the recent last years in the energy range from 250, 380, 3000 GeV (1 IP).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The work to be made in the next 3 years: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CLIC 550 GeV BDS </a:t>
            </a:r>
            <a:r>
              <a:rPr b="0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design including compatibility with lower energies  </a:t>
            </a:r>
            <a:r>
              <a:rPr b="0" lang="en-US" sz="2000" spc="-1" strike="noStrike">
                <a:solidFill>
                  <a:schemeClr val="dk1"/>
                </a:solidFill>
                <a:latin typeface="Arial"/>
                <a:ea typeface="DejaVu Sans"/>
              </a:rPr>
              <a:t>and 2 IPs, with </a:t>
            </a:r>
            <a:r>
              <a:rPr b="0" lang="en-US" sz="2000" spc="-1" strike="noStrike">
                <a:solidFill>
                  <a:srgbClr val="ff0000"/>
                </a:solidFill>
                <a:latin typeface="Arial"/>
                <a:ea typeface="DejaVu Sans"/>
              </a:rPr>
              <a:t>16/25 mrad crossing angles (+/- mrad 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TextBox 5"/>
          <p:cNvSpPr/>
          <p:nvPr/>
        </p:nvSpPr>
        <p:spPr>
          <a:xfrm>
            <a:off x="3528720" y="3796920"/>
            <a:ext cx="9525240" cy="310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For the </a:t>
            </a:r>
            <a:r>
              <a:rPr b="1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LCF BDS </a:t>
            </a:r>
            <a:r>
              <a:rPr b="0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dedicated design is not existing, one realis</a:t>
            </a:r>
            <a:r>
              <a:rPr b="0" lang="en-GB" sz="2000" spc="-1" strike="noStrike">
                <a:solidFill>
                  <a:schemeClr val="dk1"/>
                </a:solidFill>
                <a:latin typeface="Arial"/>
                <a:ea typeface="DejaVu Sans"/>
              </a:rPr>
              <a:t>t</a:t>
            </a:r>
            <a:r>
              <a:rPr b="0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ic scenario will be: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LCF a la CLIC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chemeClr val="dk1"/>
                </a:solidFill>
                <a:latin typeface="Arial"/>
                <a:ea typeface="DejaVu Sans"/>
              </a:rPr>
              <a:t>E</a:t>
            </a:r>
            <a:r>
              <a:rPr b="0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nergy range: 250, 550, 3000 GeV (1 IP)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L* = 6 m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2 I</a:t>
            </a:r>
            <a:r>
              <a:rPr b="0" lang="en-GB" sz="2000" spc="-1" strike="noStrike">
                <a:solidFill>
                  <a:schemeClr val="dk1"/>
                </a:solidFill>
                <a:latin typeface="Arial"/>
                <a:ea typeface="DejaVu Sans"/>
              </a:rPr>
              <a:t>Ps with 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DejaVu Sans"/>
              </a:rPr>
              <a:t>16/25 mrad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000" spc="-1" strike="noStrike">
                <a:solidFill>
                  <a:schemeClr val="dk1"/>
                </a:solidFill>
                <a:latin typeface="Arial"/>
                <a:ea typeface="DejaVu Sans"/>
              </a:rPr>
              <a:t>T</a:t>
            </a:r>
            <a:r>
              <a:rPr b="0" lang="en" sz="2000" spc="-1" strike="noStrike">
                <a:solidFill>
                  <a:schemeClr val="dk1"/>
                </a:solidFill>
                <a:latin typeface="Arial"/>
                <a:ea typeface="DejaVu Sans"/>
              </a:rPr>
              <a:t>aking into account the bunch/intensity beam structure for a SCRF Main Linac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5" name="Picture 6" descr=""/>
          <p:cNvPicPr/>
          <p:nvPr/>
        </p:nvPicPr>
        <p:blipFill>
          <a:blip r:embed="rId2"/>
          <a:stretch/>
        </p:blipFill>
        <p:spPr>
          <a:xfrm>
            <a:off x="948960" y="4820400"/>
            <a:ext cx="2119320" cy="898200"/>
          </a:xfrm>
          <a:prstGeom prst="rect">
            <a:avLst/>
          </a:prstGeom>
          <a:ln w="0">
            <a:noFill/>
          </a:ln>
        </p:spPr>
      </p:pic>
      <p:sp>
        <p:nvSpPr>
          <p:cNvPr id="76" name="TextBox 7"/>
          <p:cNvSpPr/>
          <p:nvPr/>
        </p:nvSpPr>
        <p:spPr>
          <a:xfrm>
            <a:off x="1155960" y="4320360"/>
            <a:ext cx="1611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" sz="1800" spc="-1" strike="noStrike">
                <a:solidFill>
                  <a:schemeClr val="dk1"/>
                </a:solidFill>
                <a:latin typeface="Arial"/>
                <a:ea typeface="DejaVu Sans"/>
              </a:rPr>
              <a:t>1 FTE/y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TextBox 8"/>
          <p:cNvSpPr/>
          <p:nvPr/>
        </p:nvSpPr>
        <p:spPr>
          <a:xfrm>
            <a:off x="1155960" y="5690160"/>
            <a:ext cx="1611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" sz="1800" spc="-1" strike="noStrike">
                <a:solidFill>
                  <a:schemeClr val="dk1"/>
                </a:solidFill>
                <a:latin typeface="Arial"/>
                <a:ea typeface="DejaVu Sans"/>
              </a:rPr>
              <a:t>2 FTE/y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TextBox 9"/>
          <p:cNvSpPr/>
          <p:nvPr/>
        </p:nvSpPr>
        <p:spPr>
          <a:xfrm>
            <a:off x="3732480" y="7357320"/>
            <a:ext cx="5960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FR" sz="2400" spc="-1" strike="noStrike">
                <a:solidFill>
                  <a:schemeClr val="dk1"/>
                </a:solidFill>
                <a:latin typeface="Arial"/>
                <a:ea typeface="DejaVu Sans"/>
              </a:rPr>
              <a:t>BDS working group at LC@CERN Meeting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DID / anti-DID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" name="Picture 4" descr="A yellow and blue graph with white text&#10;&#10;Description automatically generated"/>
          <p:cNvPicPr/>
          <p:nvPr/>
        </p:nvPicPr>
        <p:blipFill>
          <a:blip r:embed="rId1"/>
          <a:srcRect l="0" t="6282" r="0" b="0"/>
          <a:stretch/>
        </p:blipFill>
        <p:spPr>
          <a:xfrm>
            <a:off x="9335880" y="3187080"/>
            <a:ext cx="5281200" cy="4114080"/>
          </a:xfrm>
          <a:prstGeom prst="rect">
            <a:avLst/>
          </a:prstGeom>
          <a:ln w="0">
            <a:noFill/>
          </a:ln>
        </p:spPr>
      </p:pic>
      <p:pic>
        <p:nvPicPr>
          <p:cNvPr id="81" name="Picture 8" descr="A close-up of a document&#10;&#10;Description automatically generated"/>
          <p:cNvPicPr/>
          <p:nvPr/>
        </p:nvPicPr>
        <p:blipFill>
          <a:blip r:embed="rId2"/>
          <a:stretch/>
        </p:blipFill>
        <p:spPr>
          <a:xfrm>
            <a:off x="1024560" y="2777400"/>
            <a:ext cx="7250040" cy="4492800"/>
          </a:xfrm>
          <a:prstGeom prst="rect">
            <a:avLst/>
          </a:prstGeom>
          <a:ln w="0">
            <a:noFill/>
          </a:ln>
        </p:spPr>
      </p:pic>
      <p:sp>
        <p:nvSpPr>
          <p:cNvPr id="82" name="TextBox 9"/>
          <p:cNvSpPr/>
          <p:nvPr/>
        </p:nvSpPr>
        <p:spPr>
          <a:xfrm>
            <a:off x="973800" y="7505640"/>
            <a:ext cx="60508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  <a:ea typeface="DejaVu Sans"/>
              </a:rPr>
              <a:t>From Karsten Büßer's talk at LCWS2025:</a:t>
            </a:r>
            <a:br>
              <a:rPr sz="1600"/>
            </a:br>
            <a:r>
              <a:rPr b="0" lang="en-US" sz="1600" spc="-1" strike="noStrike" u="sng">
                <a:solidFill>
                  <a:srgbClr val="0000ee"/>
                </a:solidFill>
                <a:uFillTx/>
                <a:latin typeface="Arial"/>
                <a:ea typeface="DejaVu Sans"/>
                <a:hlinkClick r:id="rId3"/>
              </a:rPr>
              <a:t>https://agenda.linearcollider.org/event/10594/contributions/57451/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600" spc="-1" strike="noStrike">
                <a:solidFill>
                  <a:schemeClr val="dk1"/>
                </a:solidFill>
                <a:latin typeface="Arial"/>
                <a:ea typeface="DejaVu Sans"/>
              </a:rPr>
              <a:t>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TextBox 10"/>
          <p:cNvSpPr/>
          <p:nvPr/>
        </p:nvSpPr>
        <p:spPr>
          <a:xfrm>
            <a:off x="229320" y="1285920"/>
            <a:ext cx="86475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Detector-integrated Dipole (DID)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Large crossing angle could be a problem for beams running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off-axis and under an angle through detector solenoid fields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TextBox 11"/>
          <p:cNvSpPr/>
          <p:nvPr/>
        </p:nvSpPr>
        <p:spPr>
          <a:xfrm>
            <a:off x="8808840" y="2690640"/>
            <a:ext cx="59821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–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&gt;  then crossing angle reduced to 14mrad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TextBox 12"/>
          <p:cNvSpPr/>
          <p:nvPr/>
        </p:nvSpPr>
        <p:spPr>
          <a:xfrm>
            <a:off x="9956880" y="8197200"/>
            <a:ext cx="5065920" cy="455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– 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choices may need to be revisited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Rectangle 13"/>
          <p:cNvSpPr/>
          <p:nvPr/>
        </p:nvSpPr>
        <p:spPr>
          <a:xfrm>
            <a:off x="846720" y="2690640"/>
            <a:ext cx="14176080" cy="541944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pc="-1" strike="noStrike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83C12D4-B34E-4866-872A-A35FD4CF6054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 </a:t>
            </a: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L*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TextBox 5"/>
          <p:cNvSpPr/>
          <p:nvPr/>
        </p:nvSpPr>
        <p:spPr>
          <a:xfrm>
            <a:off x="199800" y="1593720"/>
            <a:ext cx="9957240" cy="42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Concepts previously preferred different values of L*: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 – 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lower L* could be beneficial for luminosity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 – higher L* removes machine elements from the detector</a:t>
            </a:r>
            <a:br>
              <a:rPr sz="2400"/>
            </a:b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ILD and SiD previously ‘compromised’ on L*=4m for push-pull paradigm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ILD preference had been L*=4.4m; SiD preference had been L*=3.5m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CLICdet moved to L*=6m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to remove QD0 from the detector volume and provide better forward calorimeter coverage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(CLD has L*=2.2m)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Box 6"/>
          <p:cNvSpPr/>
          <p:nvPr/>
        </p:nvSpPr>
        <p:spPr>
          <a:xfrm>
            <a:off x="12855960" y="5563800"/>
            <a:ext cx="2787480" cy="227628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38160" horzOverflow="overflow" lIns="71280" rIns="71280" tIns="71280" bIns="71280" anchor="ctr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venir Book"/>
                <a:ea typeface="Avenir Book"/>
              </a:rPr>
              <a:t>CLICdet: QD0 in accelerator tunnel; to keep L* down, iron yoke endcap thickness reduced; compensated by a set of end coils.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Picture 7" descr="A picture containing indoor, toy&#10;&#10;Description automatically generated"/>
          <p:cNvPicPr/>
          <p:nvPr/>
        </p:nvPicPr>
        <p:blipFill>
          <a:blip r:embed="rId1"/>
          <a:srcRect l="13100" t="8616" r="11760" b="1265"/>
          <a:stretch/>
        </p:blipFill>
        <p:spPr>
          <a:xfrm>
            <a:off x="9484920" y="5112000"/>
            <a:ext cx="3270240" cy="3301920"/>
          </a:xfrm>
          <a:prstGeom prst="rect">
            <a:avLst/>
          </a:prstGeom>
          <a:ln w="0">
            <a:noFill/>
          </a:ln>
        </p:spPr>
      </p:pic>
      <p:pic>
        <p:nvPicPr>
          <p:cNvPr id="91" name="Picture 10" descr="A diagram of a machine&#10;&#10;Description automatically generated"/>
          <p:cNvPicPr/>
          <p:nvPr/>
        </p:nvPicPr>
        <p:blipFill>
          <a:blip r:embed="rId2"/>
          <a:stretch/>
        </p:blipFill>
        <p:spPr>
          <a:xfrm>
            <a:off x="10656000" y="1399320"/>
            <a:ext cx="4062960" cy="2869200"/>
          </a:xfrm>
          <a:prstGeom prst="rect">
            <a:avLst/>
          </a:prstGeom>
          <a:ln w="0">
            <a:noFill/>
          </a:ln>
        </p:spPr>
      </p:pic>
      <p:sp>
        <p:nvSpPr>
          <p:cNvPr id="92" name="TextBox 11"/>
          <p:cNvSpPr/>
          <p:nvPr/>
        </p:nvSpPr>
        <p:spPr>
          <a:xfrm>
            <a:off x="11623680" y="4277520"/>
            <a:ext cx="3339000" cy="4467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38160" horzOverflow="overflow" lIns="71280" rIns="71280" tIns="71280" bIns="71280" anchor="ctr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000" spc="-1" strike="noStrike">
                <a:solidFill>
                  <a:srgbClr val="000000"/>
                </a:solidFill>
                <a:latin typeface="Avenir Book"/>
                <a:ea typeface="Avenir Book"/>
              </a:rPr>
              <a:t>ILD: QD0 on support pillar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TextBox 12"/>
          <p:cNvSpPr/>
          <p:nvPr/>
        </p:nvSpPr>
        <p:spPr>
          <a:xfrm>
            <a:off x="714960" y="6127920"/>
            <a:ext cx="8261640" cy="1186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Without push–pull constraint : need to understand whether constraints come from the machine or civil engineering, or whether concepts are “free to choose” preferred L*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EF4155-D55E-47EA-88CA-7640D7D4FA0B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 </a:t>
            </a: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Other backgrounds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extBox 5"/>
          <p:cNvSpPr/>
          <p:nvPr/>
        </p:nvSpPr>
        <p:spPr>
          <a:xfrm>
            <a:off x="603720" y="1678320"/>
            <a:ext cx="10571040" cy="457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Beyond incoherent e+e- pairs and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𝛄𝛄</a:t>
            </a: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-&gt;hadrons, also not to be forgotten: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Neutron backgrounds 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reflection from forward detectors and beam dump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– requires FLUKA ; consider shielding options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Synchrotron radiation 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(issue for FCC at ttbar)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</a:pP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Beam-charge pickup </a:t>
            </a:r>
            <a:br>
              <a:rPr sz="2400"/>
            </a:br>
            <a:r>
              <a:rPr b="0" lang="en-GB" sz="2400" spc="-1" strike="noStrike">
                <a:solidFill>
                  <a:schemeClr val="dk1"/>
                </a:solidFill>
                <a:latin typeface="Arial"/>
                <a:ea typeface="DejaVu Sans"/>
              </a:rPr>
              <a:t>  potential background in low-radius detectors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A1E144F-9C4F-414C-87CE-62FB3D1AEE17}" type="slidenum">
              <a:t>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38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600" spc="-1" strike="noStrike">
                <a:solidFill>
                  <a:srgbClr val="ff6600"/>
                </a:solidFill>
                <a:latin typeface="Arial"/>
                <a:ea typeface="DejaVu Sans"/>
              </a:rPr>
              <a:t>Current status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TextBox 1"/>
          <p:cNvSpPr/>
          <p:nvPr/>
        </p:nvSpPr>
        <p:spPr>
          <a:xfrm>
            <a:off x="734760" y="1773720"/>
            <a:ext cx="14220000" cy="463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Current status: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 –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ILD, SiD for ILC, and CLICdet detailed background studies done ~5 years ago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 –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ILD@FCCee, CLD, and SiD@C</a:t>
            </a:r>
            <a:r>
              <a:rPr b="0" lang="en" sz="2400" spc="-1" strike="noStrike" baseline="30000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are currently active on background studies -&gt; Synergies !!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 –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studies have been done before, and know-how is available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 –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tools all available (GuineaPig, CIRCE, full detector simulation and reconstruction)</a:t>
            </a:r>
            <a:br>
              <a:rPr sz="2400"/>
            </a:b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                                 (interest also in WARPX as alternative to GuineaPig)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 –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using software frameworks that are common cross-project and well-supported (key4HEP, …)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 –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computing resources are not really a limit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   – </a:t>
            </a:r>
            <a:r>
              <a:rPr b="0" lang="en" sz="2400" spc="-1" strike="noStrike">
                <a:solidFill>
                  <a:srgbClr val="000000"/>
                </a:solidFill>
                <a:latin typeface="Arial"/>
                <a:ea typeface="DejaVu Sans"/>
              </a:rPr>
              <a:t>but requires (quite significant) person power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Box 3"/>
          <p:cNvSpPr/>
          <p:nvPr/>
        </p:nvSpPr>
        <p:spPr>
          <a:xfrm>
            <a:off x="4066200" y="6937200"/>
            <a:ext cx="7455600" cy="9435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800" spc="-1" strike="noStrike">
                <a:solidFill>
                  <a:schemeClr val="dk1"/>
                </a:solidFill>
                <a:latin typeface="Arial"/>
                <a:ea typeface="DejaVu Sans"/>
              </a:rPr>
              <a:t>– </a:t>
            </a:r>
            <a:r>
              <a:rPr b="0" lang="en-GB" sz="2800" spc="-1" strike="noStrike">
                <a:solidFill>
                  <a:schemeClr val="dk1"/>
                </a:solidFill>
                <a:latin typeface="Arial"/>
                <a:ea typeface="DejaVu Sans"/>
              </a:rPr>
              <a:t>and of course all needs close interaction with accelerator / BDS designers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4C074A-5718-4E17-8BA6-84F78090373E}" type="slidenum">
              <a:t>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62760" y="56880"/>
            <a:ext cx="13336200" cy="92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800" spc="-1" strike="noStrike">
                <a:solidFill>
                  <a:srgbClr val="ff6600"/>
                </a:solidFill>
                <a:latin typeface="Arial"/>
                <a:ea typeface="DejaVu Sans"/>
              </a:rPr>
              <a:t>Toward workplan – Assumptions/Hypothesis/Observations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TextBox 4"/>
          <p:cNvSpPr/>
          <p:nvPr/>
        </p:nvSpPr>
        <p:spPr>
          <a:xfrm>
            <a:off x="1409040" y="1838880"/>
            <a:ext cx="12755880" cy="4016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spcAft>
                <a:spcPts val="1001"/>
              </a:spcAf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chemeClr val="dk1"/>
                </a:solidFill>
                <a:latin typeface="Arial"/>
                <a:ea typeface="DejaVu Sans"/>
              </a:rPr>
              <a:t>16 mrad is close enough to the 14 mrad that was intensively studied by the most recent studies of ILD and SiD;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chemeClr val="dk1"/>
                </a:solidFill>
                <a:latin typeface="Arial"/>
                <a:ea typeface="DejaVu Sans"/>
              </a:rPr>
              <a:t>CLICdet also covered 16 mrad for √s = 380 GeV. It has to be assumed that this study would be also representative for √s = 550 GeV;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chemeClr val="dk1"/>
                </a:solidFill>
                <a:latin typeface="Arial"/>
                <a:ea typeface="DejaVu Sans"/>
              </a:rPr>
              <a:t>The CLICdet study carried out at √s = 3 TeV for 20 mrad can be extrapolated down to energies below √s = 1 TeV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647640" indent="-216000" defTabSz="914400">
              <a:lnSpc>
                <a:spcPct val="100000"/>
              </a:lnSpc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chemeClr val="dk1"/>
                </a:solidFill>
                <a:latin typeface="Arial"/>
                <a:ea typeface="DejaVu Sans"/>
              </a:rPr>
              <a:t>25 mrad may still be reduced to a value closer to 20 mrad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864000" indent="-216000" defTabSz="914400">
              <a:lnSpc>
                <a:spcPct val="100000"/>
              </a:lnSpc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chemeClr val="dk1"/>
                </a:solidFill>
                <a:latin typeface="Arial"/>
                <a:ea typeface="DejaVu Sans"/>
              </a:rPr>
              <a:t>→ </a:t>
            </a:r>
            <a:r>
              <a:rPr b="0" lang="en-US" sz="2400" spc="-1" strike="noStrike">
                <a:solidFill>
                  <a:schemeClr val="dk1"/>
                </a:solidFill>
                <a:latin typeface="Arial"/>
                <a:ea typeface="DejaVu Sans"/>
              </a:rPr>
              <a:t>SiD and CLICdet studies remain pertinent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3222E3-B364-4F6F-B347-C77E35EC08C0}" type="slidenum">
              <a:t>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64814</TotalTime>
  <Application>LibreOffice/24.2.7.2$Linux_X86_64 LibreOffice_project/420$Build-2</Application>
  <AppVersion>15.0000</AppVersion>
  <Words>1120</Words>
  <Paragraphs>128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2007-03-27T22:15:56Z</dcterms:created>
  <dc:creator>Peter Kostka</dc:creator>
  <dc:description/>
  <dc:language>en-US</dc:language>
  <cp:lastModifiedBy/>
  <cp:lastPrinted>2026-01-08T11:35:43Z</cp:lastPrinted>
  <dcterms:modified xsi:type="dcterms:W3CDTF">2026-02-12T13:44:37Z</dcterms:modified>
  <cp:revision>449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Custom</vt:lpwstr>
  </property>
  <property fmtid="{D5CDD505-2E9C-101B-9397-08002B2CF9AE}" pid="3" name="Slides">
    <vt:i4>12</vt:i4>
  </property>
</Properties>
</file>