
<file path=[Content_Types].xml><?xml version="1.0" encoding="utf-8"?>
<Types xmlns="http://schemas.openxmlformats.org/package/2006/content-types">
  <Default Extension="emf" ContentType="image/x-emf"/>
  <Default Extension="jpeg" ContentType="image/jpeg"/>
  <Default Extension="jpg" ContentType="image/jpeg"/>
  <Default Extension="MOV" ContentType="video/quicktime"/>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3"/>
  </p:notesMasterIdLst>
  <p:sldIdLst>
    <p:sldId id="256" r:id="rId2"/>
    <p:sldId id="21156" r:id="rId3"/>
    <p:sldId id="21155" r:id="rId4"/>
    <p:sldId id="21389" r:id="rId5"/>
    <p:sldId id="21332" r:id="rId6"/>
    <p:sldId id="21339" r:id="rId7"/>
    <p:sldId id="21261" r:id="rId8"/>
    <p:sldId id="21510" r:id="rId9"/>
    <p:sldId id="433" r:id="rId10"/>
    <p:sldId id="21509" r:id="rId11"/>
    <p:sldId id="21382" r:id="rId12"/>
    <p:sldId id="21154" r:id="rId13"/>
    <p:sldId id="358" r:id="rId14"/>
    <p:sldId id="360" r:id="rId15"/>
    <p:sldId id="21483" r:id="rId16"/>
    <p:sldId id="21365" r:id="rId17"/>
    <p:sldId id="21399" r:id="rId18"/>
    <p:sldId id="1074" r:id="rId19"/>
    <p:sldId id="21386" r:id="rId20"/>
    <p:sldId id="21512" r:id="rId21"/>
    <p:sldId id="21511" r:id="rId22"/>
    <p:sldId id="21390" r:id="rId23"/>
    <p:sldId id="356" r:id="rId24"/>
    <p:sldId id="1368" r:id="rId25"/>
    <p:sldId id="21157" r:id="rId26"/>
    <p:sldId id="21316" r:id="rId27"/>
    <p:sldId id="21333" r:id="rId28"/>
    <p:sldId id="21313" r:id="rId29"/>
    <p:sldId id="21397" r:id="rId30"/>
    <p:sldId id="258" r:id="rId31"/>
    <p:sldId id="21493" r:id="rId32"/>
  </p:sldIdLst>
  <p:sldSz cx="12192000" cy="6858000"/>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FF00FF"/>
    <a:srgbClr val="FFCCFF"/>
    <a:srgbClr val="1D50A1"/>
    <a:srgbClr val="FFFFCC"/>
    <a:srgbClr val="6C9BD2"/>
    <a:srgbClr val="DD6430"/>
    <a:srgbClr val="D1766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494" autoAdjust="0"/>
    <p:restoredTop sz="95238" autoAdjust="0"/>
  </p:normalViewPr>
  <p:slideViewPr>
    <p:cSldViewPr snapToGrid="0">
      <p:cViewPr varScale="1">
        <p:scale>
          <a:sx n="76" d="100"/>
          <a:sy n="76" d="100"/>
        </p:scale>
        <p:origin x="126" y="78"/>
      </p:cViewPr>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Lst>
  </p:outlineViewPr>
  <p:notesTextViewPr>
    <p:cViewPr>
      <p:scale>
        <a:sx n="1" d="1"/>
        <a:sy n="1" d="1"/>
      </p:scale>
      <p:origin x="0" y="0"/>
    </p:cViewPr>
  </p:notesTextViewPr>
  <p:sorterViewPr>
    <p:cViewPr>
      <p:scale>
        <a:sx n="90" d="100"/>
        <a:sy n="90" d="100"/>
      </p:scale>
      <p:origin x="0" y="0"/>
    </p:cViewPr>
  </p:sorterViewPr>
  <p:notesViewPr>
    <p:cSldViewPr snapToGrid="0">
      <p:cViewPr varScale="1">
        <p:scale>
          <a:sx n="99" d="100"/>
          <a:sy n="99" d="100"/>
        </p:scale>
        <p:origin x="4016" y="8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8/10/relationships/authors" Target="authors.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8" Type="http://schemas.openxmlformats.org/officeDocument/2006/relationships/slide" Target="slides/slide22.xml"/><Relationship Id="rId3" Type="http://schemas.openxmlformats.org/officeDocument/2006/relationships/slide" Target="slides/slide3.xml"/><Relationship Id="rId7" Type="http://schemas.openxmlformats.org/officeDocument/2006/relationships/slide" Target="slides/slide19.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16.xml"/><Relationship Id="rId11" Type="http://schemas.openxmlformats.org/officeDocument/2006/relationships/slide" Target="slides/slide27.xml"/><Relationship Id="rId5" Type="http://schemas.openxmlformats.org/officeDocument/2006/relationships/slide" Target="slides/slide7.xml"/><Relationship Id="rId10" Type="http://schemas.openxmlformats.org/officeDocument/2006/relationships/slide" Target="slides/slide25.xml"/><Relationship Id="rId4" Type="http://schemas.openxmlformats.org/officeDocument/2006/relationships/slide" Target="slides/slide6.xml"/><Relationship Id="rId9" Type="http://schemas.openxmlformats.org/officeDocument/2006/relationships/slide" Target="slides/slide2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84870" cy="502755"/>
          </a:xfrm>
          <a:prstGeom prst="rect">
            <a:avLst/>
          </a:prstGeom>
        </p:spPr>
        <p:txBody>
          <a:bodyPr vert="horz" lIns="92364" tIns="46182" rIns="92364" bIns="46182" rtlCol="0"/>
          <a:lstStyle>
            <a:lvl1pPr algn="l">
              <a:defRPr sz="1200"/>
            </a:lvl1pPr>
          </a:lstStyle>
          <a:p>
            <a:endParaRPr kumimoji="1" lang="ja-JP" altLang="en-US"/>
          </a:p>
        </p:txBody>
      </p:sp>
      <p:sp>
        <p:nvSpPr>
          <p:cNvPr id="3" name="Date Placeholder 2"/>
          <p:cNvSpPr>
            <a:spLocks noGrp="1"/>
          </p:cNvSpPr>
          <p:nvPr>
            <p:ph type="dt" idx="1"/>
          </p:nvPr>
        </p:nvSpPr>
        <p:spPr>
          <a:xfrm>
            <a:off x="3901699" y="1"/>
            <a:ext cx="2984870" cy="502755"/>
          </a:xfrm>
          <a:prstGeom prst="rect">
            <a:avLst/>
          </a:prstGeom>
        </p:spPr>
        <p:txBody>
          <a:bodyPr vert="horz" lIns="92364" tIns="46182" rIns="92364" bIns="46182" rtlCol="0"/>
          <a:lstStyle>
            <a:lvl1pPr algn="r">
              <a:defRPr sz="1200"/>
            </a:lvl1pPr>
          </a:lstStyle>
          <a:p>
            <a:fld id="{C272FD1B-8103-4D2E-B2B8-F6B4FA21BB42}" type="datetimeFigureOut">
              <a:rPr kumimoji="1" lang="ja-JP" altLang="en-US" smtClean="0"/>
              <a:t>2026/4/27</a:t>
            </a:fld>
            <a:endParaRPr kumimoji="1" lang="ja-JP" altLang="en-US"/>
          </a:p>
        </p:txBody>
      </p:sp>
      <p:sp>
        <p:nvSpPr>
          <p:cNvPr id="4" name="Slide Image Placeholder 3"/>
          <p:cNvSpPr>
            <a:spLocks noGrp="1" noRot="1" noChangeAspect="1"/>
          </p:cNvSpPr>
          <p:nvPr>
            <p:ph type="sldImg" idx="2"/>
          </p:nvPr>
        </p:nvSpPr>
        <p:spPr>
          <a:xfrm>
            <a:off x="439738" y="1252538"/>
            <a:ext cx="6010275" cy="3381375"/>
          </a:xfrm>
          <a:prstGeom prst="rect">
            <a:avLst/>
          </a:prstGeom>
          <a:noFill/>
          <a:ln w="12700">
            <a:solidFill>
              <a:prstClr val="black"/>
            </a:solidFill>
          </a:ln>
        </p:spPr>
        <p:txBody>
          <a:bodyPr vert="horz" lIns="92364" tIns="46182" rIns="92364" bIns="46182" rtlCol="0" anchor="ctr"/>
          <a:lstStyle/>
          <a:p>
            <a:endParaRPr lang="ja-JP" altLang="en-US"/>
          </a:p>
        </p:txBody>
      </p:sp>
      <p:sp>
        <p:nvSpPr>
          <p:cNvPr id="5" name="Notes Placeholder 4"/>
          <p:cNvSpPr>
            <a:spLocks noGrp="1"/>
          </p:cNvSpPr>
          <p:nvPr>
            <p:ph type="body" sz="quarter" idx="3"/>
          </p:nvPr>
        </p:nvSpPr>
        <p:spPr>
          <a:xfrm>
            <a:off x="688817" y="4822271"/>
            <a:ext cx="5510530" cy="3945493"/>
          </a:xfrm>
          <a:prstGeom prst="rect">
            <a:avLst/>
          </a:prstGeom>
        </p:spPr>
        <p:txBody>
          <a:bodyPr vert="horz" lIns="92364" tIns="46182" rIns="92364" bIns="46182" rtlCol="0"/>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6" name="Footer Placeholder 5"/>
          <p:cNvSpPr>
            <a:spLocks noGrp="1"/>
          </p:cNvSpPr>
          <p:nvPr>
            <p:ph type="ftr" sz="quarter" idx="4"/>
          </p:nvPr>
        </p:nvSpPr>
        <p:spPr>
          <a:xfrm>
            <a:off x="1" y="9517547"/>
            <a:ext cx="2984870" cy="502754"/>
          </a:xfrm>
          <a:prstGeom prst="rect">
            <a:avLst/>
          </a:prstGeom>
        </p:spPr>
        <p:txBody>
          <a:bodyPr vert="horz" lIns="92364" tIns="46182" rIns="92364" bIns="46182" rtlCol="0" anchor="b"/>
          <a:lstStyle>
            <a:lvl1pPr algn="l">
              <a:defRPr sz="1200"/>
            </a:lvl1pPr>
          </a:lstStyle>
          <a:p>
            <a:endParaRPr kumimoji="1" lang="ja-JP" altLang="en-US"/>
          </a:p>
        </p:txBody>
      </p:sp>
      <p:sp>
        <p:nvSpPr>
          <p:cNvPr id="7" name="Slide Number Placeholder 6"/>
          <p:cNvSpPr>
            <a:spLocks noGrp="1"/>
          </p:cNvSpPr>
          <p:nvPr>
            <p:ph type="sldNum" sz="quarter" idx="5"/>
          </p:nvPr>
        </p:nvSpPr>
        <p:spPr>
          <a:xfrm>
            <a:off x="3901699" y="9517547"/>
            <a:ext cx="2984870" cy="502754"/>
          </a:xfrm>
          <a:prstGeom prst="rect">
            <a:avLst/>
          </a:prstGeom>
        </p:spPr>
        <p:txBody>
          <a:bodyPr vert="horz" lIns="92364" tIns="46182" rIns="92364" bIns="46182" rtlCol="0" anchor="b"/>
          <a:lstStyle>
            <a:lvl1pPr algn="r">
              <a:defRPr sz="1200"/>
            </a:lvl1pPr>
          </a:lstStyle>
          <a:p>
            <a:fld id="{9848FCD5-2B77-4CDA-9A16-0E7825A18A20}" type="slidenum">
              <a:rPr kumimoji="1" lang="ja-JP" altLang="en-US" smtClean="0"/>
              <a:t>‹#›</a:t>
            </a:fld>
            <a:endParaRPr kumimoji="1" lang="ja-JP" altLang="en-US"/>
          </a:p>
        </p:txBody>
      </p:sp>
    </p:spTree>
    <p:extLst>
      <p:ext uri="{BB962C8B-B14F-4D97-AF65-F5344CB8AC3E}">
        <p14:creationId xmlns:p14="http://schemas.microsoft.com/office/powerpoint/2010/main" val="198365739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4938" y="765175"/>
            <a:ext cx="6783387" cy="381635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defTabSz="465908">
              <a:defRPr/>
            </a:pPr>
            <a:fld id="{D8F323B9-74E9-4E07-907A-A9B91B4945BF}" type="slidenum">
              <a:rPr kumimoji="1" lang="ja-JP" altLang="en-US">
                <a:solidFill>
                  <a:prstClr val="black"/>
                </a:solidFill>
                <a:latin typeface="Calibri"/>
                <a:ea typeface="Arial Unicode MS" panose="020B0604020202020204"/>
              </a:rPr>
              <a:pPr defTabSz="465908">
                <a:defRPr/>
              </a:pPr>
              <a:t>3</a:t>
            </a:fld>
            <a:endParaRPr kumimoji="1" lang="ja-JP" altLang="en-US" dirty="0">
              <a:solidFill>
                <a:prstClr val="black"/>
              </a:solidFill>
              <a:latin typeface="Calibri"/>
              <a:ea typeface="Arial Unicode MS" panose="020B0604020202020204"/>
            </a:endParaRPr>
          </a:p>
        </p:txBody>
      </p:sp>
    </p:spTree>
    <p:extLst>
      <p:ext uri="{BB962C8B-B14F-4D97-AF65-F5344CB8AC3E}">
        <p14:creationId xmlns:p14="http://schemas.microsoft.com/office/powerpoint/2010/main" val="35643685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C6C5BDF1-BB3B-1E41-99E5-FE90AB362078}" type="slidenum">
              <a:rPr kumimoji="1" lang="ja-JP" altLang="en-US" smtClean="0"/>
              <a:t>5</a:t>
            </a:fld>
            <a:endParaRPr kumimoji="1" lang="ja-JP" altLang="en-US" dirty="0"/>
          </a:p>
        </p:txBody>
      </p:sp>
    </p:spTree>
    <p:extLst>
      <p:ext uri="{BB962C8B-B14F-4D97-AF65-F5344CB8AC3E}">
        <p14:creationId xmlns:p14="http://schemas.microsoft.com/office/powerpoint/2010/main" val="296598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848FCD5-2B77-4CDA-9A16-0E7825A18A20}" type="slidenum">
              <a:rPr kumimoji="1" lang="ja-JP" altLang="en-US" smtClean="0"/>
              <a:pPr/>
              <a:t>19</a:t>
            </a:fld>
            <a:endParaRPr kumimoji="1" lang="ja-JP" altLang="en-US" dirty="0"/>
          </a:p>
        </p:txBody>
      </p:sp>
    </p:spTree>
    <p:extLst>
      <p:ext uri="{BB962C8B-B14F-4D97-AF65-F5344CB8AC3E}">
        <p14:creationId xmlns:p14="http://schemas.microsoft.com/office/powerpoint/2010/main" val="8121602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defTabSz="940736">
              <a:defRPr/>
            </a:pPr>
            <a:fld id="{FBCF3E42-4731-DF45-A3C3-799BC242307A}" type="slidenum">
              <a:rPr kumimoji="1" lang="ja-JP" altLang="en-US">
                <a:solidFill>
                  <a:prstClr val="black"/>
                </a:solidFill>
                <a:latin typeface="游ゴシック" panose="020F0502020204030204"/>
                <a:ea typeface="游ゴシック" panose="020B0400000000000000" pitchFamily="34" charset="-128"/>
              </a:rPr>
              <a:pPr defTabSz="940736">
                <a:defRPr/>
              </a:pPr>
              <a:t>26</a:t>
            </a:fld>
            <a:endParaRPr kumimoji="1" lang="ja-JP" altLang="en-US">
              <a:solidFill>
                <a:prstClr val="black"/>
              </a:solidFill>
              <a:latin typeface="游ゴシック" panose="020F0502020204030204"/>
              <a:ea typeface="游ゴシック" panose="020B0400000000000000" pitchFamily="34" charset="-128"/>
            </a:endParaRPr>
          </a:p>
        </p:txBody>
      </p:sp>
    </p:spTree>
    <p:extLst>
      <p:ext uri="{BB962C8B-B14F-4D97-AF65-F5344CB8AC3E}">
        <p14:creationId xmlns:p14="http://schemas.microsoft.com/office/powerpoint/2010/main" val="24938068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DE507C-B01E-10F7-6096-186583C10A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9A6F95-3136-4632-2768-5D38B4D3CF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628507-E3E3-9491-A83B-1C51D97CD3B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DAD3A9E-2A80-6E48-F902-09384EBB5187}"/>
              </a:ext>
            </a:extLst>
          </p:cNvPr>
          <p:cNvSpPr>
            <a:spLocks noGrp="1"/>
          </p:cNvSpPr>
          <p:nvPr>
            <p:ph type="sldNum" sz="quarter" idx="5"/>
          </p:nvPr>
        </p:nvSpPr>
        <p:spPr/>
        <p:txBody>
          <a:bodyPr/>
          <a:lstStyle/>
          <a:p>
            <a:fld id="{8CB0EE9E-52B8-AA4F-8DD5-ED0FB4E5CBCC}" type="slidenum">
              <a:rPr lang="en-US" smtClean="0"/>
              <a:t>28</a:t>
            </a:fld>
            <a:endParaRPr lang="en-US"/>
          </a:p>
        </p:txBody>
      </p:sp>
    </p:spTree>
    <p:extLst>
      <p:ext uri="{BB962C8B-B14F-4D97-AF65-F5344CB8AC3E}">
        <p14:creationId xmlns:p14="http://schemas.microsoft.com/office/powerpoint/2010/main" val="22061238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E071FD-35F1-2269-AB42-EA383887F3A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09523A0-2241-A809-A951-BCA605191C7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A287DB8-A382-B223-6711-8361C6CA376F}"/>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721C2632-09C4-D6EE-FBF4-6B5DE19ADBE8}"/>
              </a:ext>
            </a:extLst>
          </p:cNvPr>
          <p:cNvSpPr>
            <a:spLocks noGrp="1"/>
          </p:cNvSpPr>
          <p:nvPr>
            <p:ph type="sldNum" sz="quarter" idx="5"/>
          </p:nvPr>
        </p:nvSpPr>
        <p:spPr/>
        <p:txBody>
          <a:bodyPr/>
          <a:lstStyle/>
          <a:p>
            <a:fld id="{0DF88EEC-26AD-DB4E-BB65-3A45219224C8}" type="slidenum">
              <a:rPr kumimoji="1" lang="ja-JP" altLang="en-US" smtClean="0"/>
              <a:t>31</a:t>
            </a:fld>
            <a:endParaRPr kumimoji="1" lang="ja-JP" altLang="en-US"/>
          </a:p>
        </p:txBody>
      </p:sp>
    </p:spTree>
    <p:extLst>
      <p:ext uri="{BB962C8B-B14F-4D97-AF65-F5344CB8AC3E}">
        <p14:creationId xmlns:p14="http://schemas.microsoft.com/office/powerpoint/2010/main" val="2645357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a:t>Click to edit Master title style</a:t>
            </a:r>
            <a:endParaRPr lang="en-US" dirty="0"/>
          </a:p>
        </p:txBody>
      </p:sp>
      <p:sp>
        <p:nvSpPr>
          <p:cNvPr id="3" name="Content Placeholder 2"/>
          <p:cNvSpPr>
            <a:spLocks noGrp="1"/>
          </p:cNvSpPr>
          <p:nvPr>
            <p:ph idx="1"/>
          </p:nvPr>
        </p:nvSpPr>
        <p:spPr/>
        <p:txBody>
          <a:bodyPr/>
          <a:lstStyle/>
          <a:p>
            <a:pPr lvl="0"/>
            <a:r>
              <a:rPr lang="en-US" altLang="ja-JP"/>
              <a:t>Click to edit Master text styles</a:t>
            </a:r>
          </a:p>
          <a:p>
            <a:pPr lvl="1"/>
            <a:r>
              <a:rPr lang="en-US" altLang="ja-JP"/>
              <a:t>Second level</a:t>
            </a:r>
          </a:p>
          <a:p>
            <a:pPr lvl="2"/>
            <a:r>
              <a:rPr lang="en-US" altLang="ja-JP"/>
              <a:t>Third level</a:t>
            </a:r>
          </a:p>
          <a:p>
            <a:pPr lvl="3"/>
            <a:r>
              <a:rPr lang="en-US" altLang="ja-JP"/>
              <a:t>Fourth level</a:t>
            </a:r>
          </a:p>
          <a:p>
            <a:pPr lvl="4"/>
            <a:r>
              <a:rPr lang="en-US" altLang="ja-JP"/>
              <a:t>Fifth level</a:t>
            </a:r>
            <a:endParaRPr lang="en-US" dirty="0"/>
          </a:p>
        </p:txBody>
      </p:sp>
      <p:sp>
        <p:nvSpPr>
          <p:cNvPr id="4" name="Date Placeholder 3"/>
          <p:cNvSpPr>
            <a:spLocks noGrp="1"/>
          </p:cNvSpPr>
          <p:nvPr>
            <p:ph type="dt" sz="half" idx="10"/>
          </p:nvPr>
        </p:nvSpPr>
        <p:spPr>
          <a:xfrm>
            <a:off x="0" y="6492875"/>
            <a:ext cx="2743200" cy="365125"/>
          </a:xfrm>
        </p:spPr>
        <p:txBody>
          <a:bodyPr/>
          <a:lstStyle>
            <a:lvl1pPr>
              <a:defRPr/>
            </a:lvl1pPr>
          </a:lstStyle>
          <a:p>
            <a:r>
              <a:rPr lang="en-US" altLang="ja-JP"/>
              <a:t>Hiroshi Sakai, 2024/01/19</a:t>
            </a:r>
            <a:endParaRPr lang="en-US" altLang="ja-JP" dirty="0"/>
          </a:p>
        </p:txBody>
      </p:sp>
      <p:sp>
        <p:nvSpPr>
          <p:cNvPr id="5" name="Footer Placeholder 4"/>
          <p:cNvSpPr>
            <a:spLocks noGrp="1"/>
          </p:cNvSpPr>
          <p:nvPr>
            <p:ph type="ftr" sz="quarter" idx="11"/>
          </p:nvPr>
        </p:nvSpPr>
        <p:spPr>
          <a:xfrm>
            <a:off x="3655736" y="6481317"/>
            <a:ext cx="4693920" cy="365125"/>
          </a:xfrm>
        </p:spPr>
        <p:txBody>
          <a:bodyPr/>
          <a:lstStyle/>
          <a:p>
            <a:r>
              <a:rPr lang="en-US" altLang="ja-JP"/>
              <a:t>Title of talk</a:t>
            </a:r>
            <a:endParaRPr lang="en-US" altLang="ja-JP"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ltLang="ja-JP"/>
              <a:t>Hiroshi Sakai, 2024/01/19</a:t>
            </a:r>
            <a:endParaRPr lang="en-US" dirty="0"/>
          </a:p>
        </p:txBody>
      </p:sp>
      <p:sp>
        <p:nvSpPr>
          <p:cNvPr id="3" name="Footer Placeholder 2"/>
          <p:cNvSpPr>
            <a:spLocks noGrp="1"/>
          </p:cNvSpPr>
          <p:nvPr>
            <p:ph type="ftr" sz="quarter" idx="11"/>
          </p:nvPr>
        </p:nvSpPr>
        <p:spPr/>
        <p:txBody>
          <a:bodyPr/>
          <a:lstStyle/>
          <a:p>
            <a:r>
              <a:rPr lang="en-US"/>
              <a:t>Title of talk</a:t>
            </a:r>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ja-JP"/>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ja-JP" dirty="0"/>
              <a:t>Click to edit Master subtitle style</a:t>
            </a:r>
            <a:endParaRPr lang="en-US" dirty="0"/>
          </a:p>
        </p:txBody>
      </p:sp>
      <p:sp>
        <p:nvSpPr>
          <p:cNvPr id="10" name="Date Placeholder 3">
            <a:extLst>
              <a:ext uri="{FF2B5EF4-FFF2-40B4-BE49-F238E27FC236}">
                <a16:creationId xmlns:a16="http://schemas.microsoft.com/office/drawing/2014/main" id="{A3AEF057-80C9-4608-B16D-388BCDBF416F}"/>
              </a:ext>
            </a:extLst>
          </p:cNvPr>
          <p:cNvSpPr>
            <a:spLocks noGrp="1"/>
          </p:cNvSpPr>
          <p:nvPr>
            <p:ph type="dt" sz="half" idx="2"/>
          </p:nvPr>
        </p:nvSpPr>
        <p:spPr>
          <a:xfrm>
            <a:off x="3307080" y="6356350"/>
            <a:ext cx="2743200" cy="365125"/>
          </a:xfrm>
          <a:prstGeom prst="rect">
            <a:avLst/>
          </a:prstGeom>
        </p:spPr>
        <p:txBody>
          <a:bodyPr anchor="ctr"/>
          <a:lstStyle>
            <a:lvl1pPr>
              <a:defRPr sz="1200">
                <a:solidFill>
                  <a:srgbClr val="6C9BD2"/>
                </a:solidFill>
              </a:defRPr>
            </a:lvl1pPr>
          </a:lstStyle>
          <a:p>
            <a:r>
              <a:rPr lang="en-US" altLang="ja-JP"/>
              <a:t>Hiroshi Sakai, 2024/01/19</a:t>
            </a:r>
            <a:endParaRPr lang="en-US" sz="1200" dirty="0"/>
          </a:p>
        </p:txBody>
      </p:sp>
      <p:sp>
        <p:nvSpPr>
          <p:cNvPr id="11" name="Footer Placeholder 4">
            <a:extLst>
              <a:ext uri="{FF2B5EF4-FFF2-40B4-BE49-F238E27FC236}">
                <a16:creationId xmlns:a16="http://schemas.microsoft.com/office/drawing/2014/main" id="{78F9F536-F701-4951-BCB9-6C6F94FDFB41}"/>
              </a:ext>
            </a:extLst>
          </p:cNvPr>
          <p:cNvSpPr>
            <a:spLocks noGrp="1"/>
          </p:cNvSpPr>
          <p:nvPr>
            <p:ph type="ftr" sz="quarter" idx="3"/>
          </p:nvPr>
        </p:nvSpPr>
        <p:spPr>
          <a:xfrm>
            <a:off x="6050280" y="6356350"/>
            <a:ext cx="4693920" cy="365125"/>
          </a:xfrm>
          <a:prstGeom prst="rect">
            <a:avLst/>
          </a:prstGeom>
        </p:spPr>
        <p:txBody>
          <a:bodyPr anchor="ctr"/>
          <a:lstStyle>
            <a:lvl1pPr>
              <a:defRPr sz="1200">
                <a:solidFill>
                  <a:srgbClr val="6C9BD2"/>
                </a:solidFill>
              </a:defRPr>
            </a:lvl1pPr>
          </a:lstStyle>
          <a:p>
            <a:pPr algn="ctr"/>
            <a:r>
              <a:rPr lang="en-US" dirty="0"/>
              <a:t>Title of talk</a:t>
            </a:r>
          </a:p>
        </p:txBody>
      </p:sp>
      <p:sp>
        <p:nvSpPr>
          <p:cNvPr id="12" name="Slide Number Placeholder 5">
            <a:extLst>
              <a:ext uri="{FF2B5EF4-FFF2-40B4-BE49-F238E27FC236}">
                <a16:creationId xmlns:a16="http://schemas.microsoft.com/office/drawing/2014/main" id="{3B8B18CA-0BB9-4C11-BF9E-AD2979E620C4}"/>
              </a:ext>
            </a:extLst>
          </p:cNvPr>
          <p:cNvSpPr>
            <a:spLocks noGrp="1"/>
          </p:cNvSpPr>
          <p:nvPr>
            <p:ph type="sldNum" sz="quarter" idx="4"/>
          </p:nvPr>
        </p:nvSpPr>
        <p:spPr>
          <a:xfrm>
            <a:off x="10749280" y="6356350"/>
            <a:ext cx="604520" cy="365125"/>
          </a:xfrm>
          <a:prstGeom prst="rect">
            <a:avLst/>
          </a:prstGeom>
        </p:spPr>
        <p:txBody>
          <a:bodyPr anchor="ctr"/>
          <a:lstStyle>
            <a:lvl1pPr algn="r">
              <a:defRPr sz="1200">
                <a:solidFill>
                  <a:srgbClr val="6C9BD2"/>
                </a:solidFill>
              </a:defRPr>
            </a:lvl1pPr>
          </a:lstStyle>
          <a:p>
            <a:pPr algn="r"/>
            <a:fld id="{48F63A3B-78C7-47BE-AE5E-E10140E04643}" type="slidenum">
              <a:rPr lang="en-US" smtClean="0"/>
              <a:pPr/>
              <a:t>‹#›</a:t>
            </a:fld>
            <a:endParaRPr lang="en-US" dirty="0"/>
          </a:p>
        </p:txBody>
      </p:sp>
    </p:spTree>
    <p:extLst>
      <p:ext uri="{BB962C8B-B14F-4D97-AF65-F5344CB8AC3E}">
        <p14:creationId xmlns:p14="http://schemas.microsoft.com/office/powerpoint/2010/main" val="3354015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108370" y="1023703"/>
            <a:ext cx="9975273" cy="500303"/>
          </a:xfrm>
          <a:prstGeom prst="rect">
            <a:avLst/>
          </a:prstGeom>
        </p:spPr>
        <p:txBody>
          <a:bodyPr vert="horz" lIns="0" tIns="0" rIns="0" bIns="0"/>
          <a:lstStyle>
            <a:lvl1pPr algn="l">
              <a:defRPr sz="2700" b="1">
                <a:latin typeface="Arial"/>
                <a:cs typeface="Arial"/>
              </a:defRPr>
            </a:lvl1pPr>
          </a:lstStyle>
          <a:p>
            <a:r>
              <a:rPr lang="en-US"/>
              <a:t>Click to edit Master title style</a:t>
            </a:r>
            <a:endParaRPr lang="en-US" dirty="0"/>
          </a:p>
        </p:txBody>
      </p:sp>
      <p:sp>
        <p:nvSpPr>
          <p:cNvPr id="8" name="Slide Number Placeholder 5"/>
          <p:cNvSpPr>
            <a:spLocks noGrp="1"/>
          </p:cNvSpPr>
          <p:nvPr>
            <p:ph type="sldNum" sz="quarter" idx="4"/>
          </p:nvPr>
        </p:nvSpPr>
        <p:spPr>
          <a:xfrm>
            <a:off x="1108364" y="6356351"/>
            <a:ext cx="28448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1" name="Footer Placeholder 4"/>
          <p:cNvSpPr>
            <a:spLocks noGrp="1"/>
          </p:cNvSpPr>
          <p:nvPr>
            <p:ph type="ftr" sz="quarter" idx="3"/>
          </p:nvPr>
        </p:nvSpPr>
        <p:spPr>
          <a:xfrm>
            <a:off x="8636006" y="6356351"/>
            <a:ext cx="3269748"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ja-JP" altLang="en-US"/>
              <a:t>京都大学　</a:t>
            </a:r>
            <a:r>
              <a:rPr lang="en-US" altLang="ja-JP"/>
              <a:t>ILC</a:t>
            </a:r>
            <a:r>
              <a:rPr lang="ja-JP" altLang="en-US"/>
              <a:t>セミナー </a:t>
            </a:r>
            <a:r>
              <a:rPr lang="en-US" altLang="ja-JP"/>
              <a:t>(2025.Jan.28)</a:t>
            </a:r>
            <a:endParaRPr lang="en-US"/>
          </a:p>
        </p:txBody>
      </p:sp>
    </p:spTree>
    <p:extLst>
      <p:ext uri="{BB962C8B-B14F-4D97-AF65-F5344CB8AC3E}">
        <p14:creationId xmlns:p14="http://schemas.microsoft.com/office/powerpoint/2010/main" val="19022002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D50A1"/>
                </a:solidFill>
              </a:defRPr>
            </a:lvl1pPr>
          </a:lstStyle>
          <a:p>
            <a:r>
              <a:rPr lang="ja-JP" altLang="en-US"/>
              <a:t>マスター タイトルの書式設定</a:t>
            </a:r>
            <a:endParaRPr lang="en-US" dirty="0"/>
          </a:p>
        </p:txBody>
      </p:sp>
      <p:sp>
        <p:nvSpPr>
          <p:cNvPr id="7" name="Footer Placeholder 4">
            <a:extLst>
              <a:ext uri="{FF2B5EF4-FFF2-40B4-BE49-F238E27FC236}">
                <a16:creationId xmlns:a16="http://schemas.microsoft.com/office/drawing/2014/main" id="{F8ABBF98-260C-4D92-85B5-9BAB7F2BFF0F}"/>
              </a:ext>
            </a:extLst>
          </p:cNvPr>
          <p:cNvSpPr>
            <a:spLocks noGrp="1"/>
          </p:cNvSpPr>
          <p:nvPr>
            <p:ph type="ftr" sz="quarter" idx="3"/>
          </p:nvPr>
        </p:nvSpPr>
        <p:spPr>
          <a:xfrm>
            <a:off x="6050280" y="6356350"/>
            <a:ext cx="4693920" cy="365125"/>
          </a:xfrm>
          <a:prstGeom prst="rect">
            <a:avLst/>
          </a:prstGeom>
        </p:spPr>
        <p:txBody>
          <a:bodyPr anchor="ctr"/>
          <a:lstStyle>
            <a:lvl1pPr>
              <a:defRPr sz="1200">
                <a:solidFill>
                  <a:srgbClr val="6C9BD2"/>
                </a:solidFill>
              </a:defRPr>
            </a:lvl1pPr>
          </a:lstStyle>
          <a:p>
            <a:pPr algn="ctr"/>
            <a:r>
              <a:rPr lang="ja-JP" altLang="en-US"/>
              <a:t>京都大学　</a:t>
            </a:r>
            <a:r>
              <a:rPr lang="en-US" altLang="ja-JP"/>
              <a:t>ILC</a:t>
            </a:r>
            <a:r>
              <a:rPr lang="ja-JP" altLang="en-US"/>
              <a:t>セミナー </a:t>
            </a:r>
            <a:r>
              <a:rPr lang="en-US" altLang="ja-JP"/>
              <a:t>(2025.Jan.28)</a:t>
            </a:r>
            <a:endParaRPr lang="en-US" dirty="0"/>
          </a:p>
        </p:txBody>
      </p:sp>
      <p:sp>
        <p:nvSpPr>
          <p:cNvPr id="8" name="Slide Number Placeholder 5">
            <a:extLst>
              <a:ext uri="{FF2B5EF4-FFF2-40B4-BE49-F238E27FC236}">
                <a16:creationId xmlns:a16="http://schemas.microsoft.com/office/drawing/2014/main" id="{69320617-6FE9-49B6-AD8B-DA3E5F86882F}"/>
              </a:ext>
            </a:extLst>
          </p:cNvPr>
          <p:cNvSpPr>
            <a:spLocks noGrp="1"/>
          </p:cNvSpPr>
          <p:nvPr>
            <p:ph type="sldNum" sz="quarter" idx="4"/>
          </p:nvPr>
        </p:nvSpPr>
        <p:spPr>
          <a:xfrm>
            <a:off x="10749280" y="6356350"/>
            <a:ext cx="604520" cy="365125"/>
          </a:xfrm>
          <a:prstGeom prst="rect">
            <a:avLst/>
          </a:prstGeom>
        </p:spPr>
        <p:txBody>
          <a:bodyPr anchor="ctr"/>
          <a:lstStyle>
            <a:lvl1pPr algn="r">
              <a:defRPr sz="1200">
                <a:solidFill>
                  <a:srgbClr val="6C9BD2"/>
                </a:solidFill>
              </a:defRPr>
            </a:lvl1pPr>
          </a:lstStyle>
          <a:p>
            <a:pPr algn="r"/>
            <a:fld id="{48F63A3B-78C7-47BE-AE5E-E10140E04643}" type="slidenum">
              <a:rPr lang="en-US" smtClean="0"/>
              <a:pPr/>
              <a:t>‹#›</a:t>
            </a:fld>
            <a:endParaRPr lang="en-US" dirty="0"/>
          </a:p>
        </p:txBody>
      </p:sp>
      <p:sp>
        <p:nvSpPr>
          <p:cNvPr id="9" name="Date Placeholder 3">
            <a:extLst>
              <a:ext uri="{FF2B5EF4-FFF2-40B4-BE49-F238E27FC236}">
                <a16:creationId xmlns:a16="http://schemas.microsoft.com/office/drawing/2014/main" id="{FD622247-6132-4697-A5EC-41A7684813AC}"/>
              </a:ext>
            </a:extLst>
          </p:cNvPr>
          <p:cNvSpPr>
            <a:spLocks noGrp="1"/>
          </p:cNvSpPr>
          <p:nvPr>
            <p:ph type="dt" sz="half" idx="2"/>
          </p:nvPr>
        </p:nvSpPr>
        <p:spPr>
          <a:xfrm>
            <a:off x="3307080" y="6356350"/>
            <a:ext cx="2743200" cy="365125"/>
          </a:xfrm>
          <a:prstGeom prst="rect">
            <a:avLst/>
          </a:prstGeom>
        </p:spPr>
        <p:txBody>
          <a:bodyPr anchor="ctr"/>
          <a:lstStyle>
            <a:lvl1pPr>
              <a:defRPr sz="1200">
                <a:solidFill>
                  <a:srgbClr val="6C9BD2"/>
                </a:solidFill>
              </a:defRPr>
            </a:lvl1pPr>
          </a:lstStyle>
          <a:p>
            <a:endParaRPr lang="en-US" sz="1200" dirty="0"/>
          </a:p>
        </p:txBody>
      </p:sp>
    </p:spTree>
    <p:extLst>
      <p:ext uri="{BB962C8B-B14F-4D97-AF65-F5344CB8AC3E}">
        <p14:creationId xmlns:p14="http://schemas.microsoft.com/office/powerpoint/2010/main" val="2061122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ltLang="ja-JP"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ja-JP" dirty="0"/>
              <a:t>Click to edit Master text styles</a:t>
            </a:r>
          </a:p>
          <a:p>
            <a:pPr lvl="1"/>
            <a:r>
              <a:rPr lang="en-US" altLang="ja-JP" dirty="0"/>
              <a:t>Second level</a:t>
            </a:r>
          </a:p>
          <a:p>
            <a:pPr lvl="2"/>
            <a:r>
              <a:rPr lang="en-US" altLang="ja-JP" dirty="0"/>
              <a:t>Third level</a:t>
            </a:r>
          </a:p>
          <a:p>
            <a:pPr lvl="3"/>
            <a:r>
              <a:rPr lang="en-US" altLang="ja-JP" dirty="0"/>
              <a:t>Fourth level</a:t>
            </a:r>
          </a:p>
          <a:p>
            <a:pPr lvl="4"/>
            <a:r>
              <a:rPr lang="en-US" altLang="ja-JP" dirty="0"/>
              <a:t>Fifth level</a:t>
            </a:r>
            <a:endParaRPr lang="en-US" dirty="0"/>
          </a:p>
        </p:txBody>
      </p:sp>
      <p:sp>
        <p:nvSpPr>
          <p:cNvPr id="5" name="Footer Placeholder 4"/>
          <p:cNvSpPr>
            <a:spLocks noGrp="1"/>
          </p:cNvSpPr>
          <p:nvPr>
            <p:ph type="ftr" sz="quarter" idx="3"/>
          </p:nvPr>
        </p:nvSpPr>
        <p:spPr>
          <a:xfrm>
            <a:off x="3280767" y="6487896"/>
            <a:ext cx="469392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Title of talk</a:t>
            </a:r>
            <a:endParaRPr lang="en-US" dirty="0"/>
          </a:p>
        </p:txBody>
      </p:sp>
      <p:sp>
        <p:nvSpPr>
          <p:cNvPr id="6" name="Slide Number Placeholder 5"/>
          <p:cNvSpPr>
            <a:spLocks noGrp="1"/>
          </p:cNvSpPr>
          <p:nvPr>
            <p:ph type="sldNum" sz="quarter" idx="4"/>
          </p:nvPr>
        </p:nvSpPr>
        <p:spPr>
          <a:xfrm>
            <a:off x="10749280" y="6356350"/>
            <a:ext cx="60452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pic>
        <p:nvPicPr>
          <p:cNvPr id="8" name="Picture 7" descr="A picture containing drawing, food&#10;&#10;Description automatically generated">
            <a:extLst>
              <a:ext uri="{FF2B5EF4-FFF2-40B4-BE49-F238E27FC236}">
                <a16:creationId xmlns:a16="http://schemas.microsoft.com/office/drawing/2014/main" id="{69C8DE71-210D-4A86-AF36-B35607A0F63F}"/>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788883" y="208809"/>
            <a:ext cx="1129833" cy="661613"/>
          </a:xfrm>
          <a:prstGeom prst="rect">
            <a:avLst/>
          </a:prstGeom>
        </p:spPr>
      </p:pic>
      <p:sp>
        <p:nvSpPr>
          <p:cNvPr id="4" name="Date Placeholder 3"/>
          <p:cNvSpPr>
            <a:spLocks noGrp="1"/>
          </p:cNvSpPr>
          <p:nvPr>
            <p:ph type="dt" sz="half" idx="2"/>
          </p:nvPr>
        </p:nvSpPr>
        <p:spPr>
          <a:xfrm>
            <a:off x="-5080" y="6492875"/>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ltLang="ja-JP"/>
              <a:t>Hiroshi Sakai, 2024/01/19</a:t>
            </a:r>
            <a:endParaRPr lang="en-US" dirty="0"/>
          </a:p>
        </p:txBody>
      </p:sp>
      <p:pic>
        <p:nvPicPr>
          <p:cNvPr id="7" name="図 6">
            <a:extLst>
              <a:ext uri="{FF2B5EF4-FFF2-40B4-BE49-F238E27FC236}">
                <a16:creationId xmlns:a16="http://schemas.microsoft.com/office/drawing/2014/main" id="{314D896C-916A-F671-5BEF-9FCA352A66D1}"/>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0" y="17178"/>
            <a:ext cx="1485903" cy="695898"/>
          </a:xfrm>
          <a:prstGeom prst="rect">
            <a:avLst/>
          </a:prstGeom>
          <a:solidFill>
            <a:schemeClr val="bg1"/>
          </a:solidFill>
        </p:spPr>
      </p:pic>
    </p:spTree>
  </p:cSld>
  <p:clrMap bg1="lt1" tx1="dk1" bg2="lt2" tx2="dk2" accent1="accent1" accent2="accent2" accent3="accent3" accent4="accent4" accent5="accent5" accent6="accent6" hlink="hlink" folHlink="folHlink"/>
  <p:sldLayoutIdLst>
    <p:sldLayoutId id="2147483650" r:id="rId1"/>
    <p:sldLayoutId id="2147483655" r:id="rId2"/>
    <p:sldLayoutId id="2147483657" r:id="rId3"/>
    <p:sldLayoutId id="2147483658" r:id="rId4"/>
    <p:sldLayoutId id="2147483659" r:id="rId5"/>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28.jpg"/><Relationship Id="rId3" Type="http://schemas.openxmlformats.org/officeDocument/2006/relationships/image" Target="../media/image23.JPG"/><Relationship Id="rId7" Type="http://schemas.openxmlformats.org/officeDocument/2006/relationships/image" Target="../media/image27.jpeg"/><Relationship Id="rId2" Type="http://schemas.openxmlformats.org/officeDocument/2006/relationships/image" Target="../media/image22.jpg"/><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jpeg"/></Relationships>
</file>

<file path=ppt/slides/_rels/slide11.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0.png"/><Relationship Id="rId7" Type="http://schemas.openxmlformats.org/officeDocument/2006/relationships/image" Target="../media/image34.jpeg"/><Relationship Id="rId2" Type="http://schemas.openxmlformats.org/officeDocument/2006/relationships/image" Target="../media/image29.png"/><Relationship Id="rId1" Type="http://schemas.openxmlformats.org/officeDocument/2006/relationships/slideLayout" Target="../slideLayouts/slideLayout1.xml"/><Relationship Id="rId6" Type="http://schemas.openxmlformats.org/officeDocument/2006/relationships/image" Target="../media/image33.jpeg"/><Relationship Id="rId11" Type="http://schemas.openxmlformats.org/officeDocument/2006/relationships/image" Target="../media/image38.JPG"/><Relationship Id="rId5" Type="http://schemas.openxmlformats.org/officeDocument/2006/relationships/image" Target="../media/image32.tiff"/><Relationship Id="rId10" Type="http://schemas.openxmlformats.org/officeDocument/2006/relationships/image" Target="../media/image37.jpg"/><Relationship Id="rId4" Type="http://schemas.openxmlformats.org/officeDocument/2006/relationships/image" Target="../media/image31.png"/><Relationship Id="rId9" Type="http://schemas.openxmlformats.org/officeDocument/2006/relationships/image" Target="../media/image36.jpeg"/></Relationships>
</file>

<file path=ppt/slides/_rels/slide12.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40.png"/><Relationship Id="rId7" Type="http://schemas.openxmlformats.org/officeDocument/2006/relationships/image" Target="../media/image44.jpeg"/><Relationship Id="rId2" Type="http://schemas.openxmlformats.org/officeDocument/2006/relationships/image" Target="../media/image39.jpeg"/><Relationship Id="rId1" Type="http://schemas.openxmlformats.org/officeDocument/2006/relationships/slideLayout" Target="../slideLayouts/slideLayout3.xml"/><Relationship Id="rId6" Type="http://schemas.openxmlformats.org/officeDocument/2006/relationships/image" Target="../media/image43.jpeg"/><Relationship Id="rId5" Type="http://schemas.openxmlformats.org/officeDocument/2006/relationships/image" Target="../media/image42.png"/><Relationship Id="rId10" Type="http://schemas.openxmlformats.org/officeDocument/2006/relationships/image" Target="../media/image47.jpg"/><Relationship Id="rId4" Type="http://schemas.openxmlformats.org/officeDocument/2006/relationships/image" Target="../media/image41.jpeg"/><Relationship Id="rId9" Type="http://schemas.openxmlformats.org/officeDocument/2006/relationships/image" Target="../media/image46.jpg"/></Relationships>
</file>

<file path=ppt/slides/_rels/slide1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61.JPG"/><Relationship Id="rId3" Type="http://schemas.openxmlformats.org/officeDocument/2006/relationships/image" Target="../media/image51.jpg"/><Relationship Id="rId7" Type="http://schemas.openxmlformats.org/officeDocument/2006/relationships/image" Target="../media/image55.png"/><Relationship Id="rId12" Type="http://schemas.openxmlformats.org/officeDocument/2006/relationships/image" Target="../media/image60.JPG"/><Relationship Id="rId2" Type="http://schemas.openxmlformats.org/officeDocument/2006/relationships/image" Target="../media/image50.jpg"/><Relationship Id="rId1" Type="http://schemas.openxmlformats.org/officeDocument/2006/relationships/slideLayout" Target="../slideLayouts/slideLayout1.xml"/><Relationship Id="rId6" Type="http://schemas.openxmlformats.org/officeDocument/2006/relationships/image" Target="../media/image54.jpeg"/><Relationship Id="rId11" Type="http://schemas.openxmlformats.org/officeDocument/2006/relationships/image" Target="../media/image59.jpg"/><Relationship Id="rId5" Type="http://schemas.openxmlformats.org/officeDocument/2006/relationships/image" Target="../media/image53.png"/><Relationship Id="rId10" Type="http://schemas.openxmlformats.org/officeDocument/2006/relationships/image" Target="../media/image58.JPG"/><Relationship Id="rId4" Type="http://schemas.openxmlformats.org/officeDocument/2006/relationships/image" Target="../media/image52.png"/><Relationship Id="rId9" Type="http://schemas.openxmlformats.org/officeDocument/2006/relationships/image" Target="../media/image57.png"/></Relationships>
</file>

<file path=ppt/slides/_rels/slide1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4.xml"/><Relationship Id="rId4" Type="http://schemas.openxmlformats.org/officeDocument/2006/relationships/image" Target="../media/image64.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68.png"/><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image" Target="../media/image67.jpg"/><Relationship Id="rId5" Type="http://schemas.openxmlformats.org/officeDocument/2006/relationships/image" Target="../media/image66.JPG"/><Relationship Id="rId4" Type="http://schemas.openxmlformats.org/officeDocument/2006/relationships/image" Target="../media/image65.png"/></Relationships>
</file>

<file path=ppt/slides/_rels/slide17.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76.png"/><Relationship Id="rId13" Type="http://schemas.openxmlformats.org/officeDocument/2006/relationships/image" Target="../media/image81.tiff"/><Relationship Id="rId3" Type="http://schemas.openxmlformats.org/officeDocument/2006/relationships/image" Target="../media/image71.png"/><Relationship Id="rId7" Type="http://schemas.openxmlformats.org/officeDocument/2006/relationships/image" Target="../media/image75.jpeg"/><Relationship Id="rId12" Type="http://schemas.openxmlformats.org/officeDocument/2006/relationships/image" Target="../media/image80.tiff"/><Relationship Id="rId2" Type="http://schemas.openxmlformats.org/officeDocument/2006/relationships/image" Target="../media/image70.png"/><Relationship Id="rId16" Type="http://schemas.openxmlformats.org/officeDocument/2006/relationships/image" Target="../media/image84.tiff"/><Relationship Id="rId1" Type="http://schemas.openxmlformats.org/officeDocument/2006/relationships/slideLayout" Target="../slideLayouts/slideLayout1.xml"/><Relationship Id="rId6" Type="http://schemas.openxmlformats.org/officeDocument/2006/relationships/image" Target="../media/image74.png"/><Relationship Id="rId11" Type="http://schemas.openxmlformats.org/officeDocument/2006/relationships/image" Target="../media/image79.tiff"/><Relationship Id="rId5" Type="http://schemas.openxmlformats.org/officeDocument/2006/relationships/image" Target="../media/image73.png"/><Relationship Id="rId15" Type="http://schemas.openxmlformats.org/officeDocument/2006/relationships/image" Target="../media/image83.tiff"/><Relationship Id="rId10" Type="http://schemas.openxmlformats.org/officeDocument/2006/relationships/image" Target="../media/image78.jpeg"/><Relationship Id="rId4" Type="http://schemas.openxmlformats.org/officeDocument/2006/relationships/image" Target="../media/image72.png"/><Relationship Id="rId9" Type="http://schemas.openxmlformats.org/officeDocument/2006/relationships/image" Target="../media/image77.tiff"/><Relationship Id="rId14" Type="http://schemas.openxmlformats.org/officeDocument/2006/relationships/image" Target="../media/image82.tiff"/></Relationships>
</file>

<file path=ppt/slides/_rels/slide19.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5.emf"/><Relationship Id="rId7" Type="http://schemas.openxmlformats.org/officeDocument/2006/relationships/image" Target="../media/image8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8.png"/><Relationship Id="rId5" Type="http://schemas.openxmlformats.org/officeDocument/2006/relationships/image" Target="../media/image87.jpg"/><Relationship Id="rId4" Type="http://schemas.openxmlformats.org/officeDocument/2006/relationships/image" Target="../media/image8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png"/><Relationship Id="rId1" Type="http://schemas.openxmlformats.org/officeDocument/2006/relationships/slideLayout" Target="../slideLayouts/slideLayout2.xml"/><Relationship Id="rId5" Type="http://schemas.openxmlformats.org/officeDocument/2006/relationships/image" Target="../media/image94.png"/><Relationship Id="rId4" Type="http://schemas.openxmlformats.org/officeDocument/2006/relationships/image" Target="../media/image93.png"/></Relationships>
</file>

<file path=ppt/slides/_rels/slide21.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3.xml"/><Relationship Id="rId4" Type="http://schemas.openxmlformats.org/officeDocument/2006/relationships/image" Target="../media/image97.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98.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104.jpeg"/><Relationship Id="rId3" Type="http://schemas.openxmlformats.org/officeDocument/2006/relationships/image" Target="../media/image99.jpeg"/><Relationship Id="rId7" Type="http://schemas.openxmlformats.org/officeDocument/2006/relationships/image" Target="../media/image103.png"/><Relationship Id="rId12" Type="http://schemas.openxmlformats.org/officeDocument/2006/relationships/image" Target="../media/image10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2.jpeg"/><Relationship Id="rId11" Type="http://schemas.openxmlformats.org/officeDocument/2006/relationships/image" Target="../media/image107.emf"/><Relationship Id="rId5" Type="http://schemas.openxmlformats.org/officeDocument/2006/relationships/image" Target="../media/image101.jpeg"/><Relationship Id="rId10" Type="http://schemas.openxmlformats.org/officeDocument/2006/relationships/image" Target="../media/image106.emf"/><Relationship Id="rId4" Type="http://schemas.openxmlformats.org/officeDocument/2006/relationships/image" Target="../media/image100.png"/><Relationship Id="rId9" Type="http://schemas.openxmlformats.org/officeDocument/2006/relationships/image" Target="../media/image105.png"/></Relationships>
</file>

<file path=ppt/slides/_rels/slide27.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113.png"/><Relationship Id="rId3" Type="http://schemas.openxmlformats.org/officeDocument/2006/relationships/image" Target="../media/image110.png"/><Relationship Id="rId7" Type="http://schemas.openxmlformats.org/officeDocument/2006/relationships/image" Target="../media/image112.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hyperlink" Target="https://agenda.infn.it/event/44943/contributions/265962/attachments/137433/206492/ESPPU_LCs_AFG_V4.pptx" TargetMode="External"/><Relationship Id="rId5" Type="http://schemas.openxmlformats.org/officeDocument/2006/relationships/hyperlink" Target="https://agenda.infn.it/event/44943/contributions/265967/attachments/137421/206545/McIntosh%20-%20Superconducting%20RF.pptx" TargetMode="External"/><Relationship Id="rId4" Type="http://schemas.openxmlformats.org/officeDocument/2006/relationships/image" Target="../media/image111.png"/><Relationship Id="rId9" Type="http://schemas.openxmlformats.org/officeDocument/2006/relationships/image" Target="../media/image114.png"/></Relationships>
</file>

<file path=ppt/slides/_rels/slide29.xml.rels><?xml version="1.0" encoding="UTF-8" standalone="yes"?>
<Relationships xmlns="http://schemas.openxmlformats.org/package/2006/relationships"><Relationship Id="rId3" Type="http://schemas.openxmlformats.org/officeDocument/2006/relationships/image" Target="../media/image116.jpg"/><Relationship Id="rId7" Type="http://schemas.openxmlformats.org/officeDocument/2006/relationships/image" Target="../media/image120.jpg"/><Relationship Id="rId2" Type="http://schemas.openxmlformats.org/officeDocument/2006/relationships/image" Target="../media/image115.jpg"/><Relationship Id="rId1" Type="http://schemas.openxmlformats.org/officeDocument/2006/relationships/slideLayout" Target="../slideLayouts/slideLayout2.xml"/><Relationship Id="rId6" Type="http://schemas.openxmlformats.org/officeDocument/2006/relationships/image" Target="../media/image119.jpg"/><Relationship Id="rId5" Type="http://schemas.openxmlformats.org/officeDocument/2006/relationships/image" Target="../media/image118.jpg"/><Relationship Id="rId4" Type="http://schemas.openxmlformats.org/officeDocument/2006/relationships/image" Target="../media/image117.jp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emf"/></Relationships>
</file>

<file path=ppt/slides/_rels/slide30.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91.png"/><Relationship Id="rId1" Type="http://schemas.openxmlformats.org/officeDocument/2006/relationships/slideLayout" Target="../slideLayouts/slideLayout2.xml"/><Relationship Id="rId4" Type="http://schemas.openxmlformats.org/officeDocument/2006/relationships/image" Target="../media/image94.png"/></Relationships>
</file>

<file path=ppt/slides/_rels/slide31.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3.pn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2.emf"/><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71A8B-B578-4FEA-808A-A1C4E6F2032E}"/>
              </a:ext>
            </a:extLst>
          </p:cNvPr>
          <p:cNvSpPr>
            <a:spLocks noGrp="1"/>
          </p:cNvSpPr>
          <p:nvPr>
            <p:ph type="ctrTitle"/>
          </p:nvPr>
        </p:nvSpPr>
        <p:spPr>
          <a:xfrm>
            <a:off x="766930" y="275771"/>
            <a:ext cx="10252712" cy="1074059"/>
          </a:xfrm>
        </p:spPr>
        <p:txBody>
          <a:bodyPr>
            <a:normAutofit/>
          </a:bodyPr>
          <a:lstStyle/>
          <a:p>
            <a:r>
              <a:rPr lang="en-US" altLang="ja-JP" sz="3600" b="1" dirty="0">
                <a:latin typeface="Arial" panose="020B0604020202020204" pitchFamily="34" charset="0"/>
                <a:cs typeface="Arial" panose="020B0604020202020204" pitchFamily="34" charset="0"/>
              </a:rPr>
              <a:t>ITN (ILC technology Network) activity</a:t>
            </a:r>
            <a:r>
              <a:rPr lang="ja-JP" altLang="en-US" sz="3600" b="1" dirty="0">
                <a:latin typeface="Arial" panose="020B0604020202020204" pitchFamily="34" charset="0"/>
                <a:cs typeface="Arial" panose="020B0604020202020204" pitchFamily="34" charset="0"/>
              </a:rPr>
              <a:t> </a:t>
            </a:r>
            <a:r>
              <a:rPr lang="en-US" altLang="ja-JP" sz="3600" b="1" dirty="0">
                <a:latin typeface="Arial" panose="020B0604020202020204" pitchFamily="34" charset="0"/>
                <a:cs typeface="Arial" panose="020B0604020202020204" pitchFamily="34" charset="0"/>
              </a:rPr>
              <a:t>at</a:t>
            </a:r>
            <a:r>
              <a:rPr lang="ja-JP" altLang="en-US" sz="3600" b="1" dirty="0">
                <a:latin typeface="Arial" panose="020B0604020202020204" pitchFamily="34" charset="0"/>
                <a:cs typeface="Arial" panose="020B0604020202020204" pitchFamily="34" charset="0"/>
              </a:rPr>
              <a:t> </a:t>
            </a:r>
            <a:r>
              <a:rPr lang="en-US" altLang="ja-JP" sz="3600" b="1" dirty="0">
                <a:latin typeface="Arial" panose="020B0604020202020204" pitchFamily="34" charset="0"/>
                <a:cs typeface="Arial" panose="020B0604020202020204" pitchFamily="34" charset="0"/>
              </a:rPr>
              <a:t>KEK</a:t>
            </a:r>
            <a:endParaRPr kumimoji="1" lang="ja-JP" altLang="en-US" sz="3600" b="1" dirty="0">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63E137C7-B0C0-4A05-96D0-3AE6E3A0368E}"/>
              </a:ext>
            </a:extLst>
          </p:cNvPr>
          <p:cNvSpPr>
            <a:spLocks noGrp="1"/>
          </p:cNvSpPr>
          <p:nvPr>
            <p:ph type="subTitle" idx="1"/>
          </p:nvPr>
        </p:nvSpPr>
        <p:spPr>
          <a:xfrm>
            <a:off x="1529038" y="1538802"/>
            <a:ext cx="9435353" cy="1346039"/>
          </a:xfrm>
        </p:spPr>
        <p:txBody>
          <a:bodyPr>
            <a:normAutofit/>
          </a:bodyPr>
          <a:lstStyle/>
          <a:p>
            <a:r>
              <a:rPr lang="en-US" altLang="ja-JP" b="1" u="sng" dirty="0">
                <a:solidFill>
                  <a:schemeClr val="tx1"/>
                </a:solidFill>
              </a:rPr>
              <a:t>Hiroshi Sakai (on behalf of IDT members in Japan) </a:t>
            </a:r>
          </a:p>
          <a:p>
            <a:r>
              <a:rPr lang="en-US" altLang="ja-JP" sz="1800" b="1" u="sng" dirty="0">
                <a:solidFill>
                  <a:schemeClr val="tx1"/>
                </a:solidFill>
              </a:rPr>
              <a:t>Innovation Center for Applied Superconducting Accelerators (</a:t>
            </a:r>
            <a:r>
              <a:rPr lang="en-US" altLang="ja-JP" sz="1800" b="1" u="sng" dirty="0" err="1">
                <a:solidFill>
                  <a:schemeClr val="tx1"/>
                </a:solidFill>
              </a:rPr>
              <a:t>iCASA</a:t>
            </a:r>
            <a:r>
              <a:rPr lang="en-US" altLang="ja-JP" sz="1800" b="1" u="sng" dirty="0">
                <a:solidFill>
                  <a:schemeClr val="tx1"/>
                </a:solidFill>
              </a:rPr>
              <a:t>), Accelerator L</a:t>
            </a:r>
            <a:r>
              <a:rPr lang="en-US" altLang="ja-JP" sz="1800" b="1" u="sng" dirty="0"/>
              <a:t>aboratory</a:t>
            </a:r>
            <a:endParaRPr lang="en-US" altLang="ja-JP" sz="1800" b="1" u="sng" dirty="0">
              <a:solidFill>
                <a:schemeClr val="tx1"/>
              </a:solidFill>
            </a:endParaRPr>
          </a:p>
          <a:p>
            <a:r>
              <a:rPr lang="en-US" altLang="ja-JP" sz="1800" b="1" i="1" u="sng" dirty="0">
                <a:solidFill>
                  <a:schemeClr val="tx1"/>
                </a:solidFill>
              </a:rPr>
              <a:t>High Energy Accelerator Research Organization (KEK)</a:t>
            </a:r>
          </a:p>
        </p:txBody>
      </p:sp>
      <p:sp>
        <p:nvSpPr>
          <p:cNvPr id="6" name="テキスト ボックス 5">
            <a:extLst>
              <a:ext uri="{FF2B5EF4-FFF2-40B4-BE49-F238E27FC236}">
                <a16:creationId xmlns:a16="http://schemas.microsoft.com/office/drawing/2014/main" id="{7A9F76BC-8F87-6E09-DDC0-5DCD60A7A528}"/>
              </a:ext>
            </a:extLst>
          </p:cNvPr>
          <p:cNvSpPr txBox="1"/>
          <p:nvPr/>
        </p:nvSpPr>
        <p:spPr>
          <a:xfrm>
            <a:off x="3274618" y="6370231"/>
            <a:ext cx="6152028" cy="369332"/>
          </a:xfrm>
          <a:prstGeom prst="rect">
            <a:avLst/>
          </a:prstGeom>
          <a:noFill/>
        </p:spPr>
        <p:txBody>
          <a:bodyPr wrap="square">
            <a:spAutoFit/>
          </a:bodyPr>
          <a:lstStyle/>
          <a:p>
            <a:pPr algn="ctr"/>
            <a:r>
              <a:rPr kumimoji="1" lang="en-US" altLang="ja-JP" i="1" dirty="0"/>
              <a:t>2026.Apr.28  IDT-WG2 meeting</a:t>
            </a:r>
            <a:endParaRPr kumimoji="1" lang="ja-JP" altLang="en-US" i="1" dirty="0"/>
          </a:p>
        </p:txBody>
      </p:sp>
      <p:sp>
        <p:nvSpPr>
          <p:cNvPr id="7" name="テキスト ボックス 6">
            <a:extLst>
              <a:ext uri="{FF2B5EF4-FFF2-40B4-BE49-F238E27FC236}">
                <a16:creationId xmlns:a16="http://schemas.microsoft.com/office/drawing/2014/main" id="{4D7AE5D9-F130-FBFF-68BA-B9AC0F06D574}"/>
              </a:ext>
            </a:extLst>
          </p:cNvPr>
          <p:cNvSpPr txBox="1"/>
          <p:nvPr/>
        </p:nvSpPr>
        <p:spPr>
          <a:xfrm>
            <a:off x="9999664" y="5939169"/>
            <a:ext cx="1366464" cy="369332"/>
          </a:xfrm>
          <a:prstGeom prst="rect">
            <a:avLst/>
          </a:prstGeom>
          <a:noFill/>
        </p:spPr>
        <p:txBody>
          <a:bodyPr wrap="none" rtlCol="0">
            <a:spAutoFit/>
          </a:bodyPr>
          <a:lstStyle/>
          <a:p>
            <a:r>
              <a:rPr kumimoji="1" lang="en-US" altLang="ja-JP"/>
              <a:t>20 </a:t>
            </a:r>
            <a:r>
              <a:rPr kumimoji="1" lang="en-US" altLang="ja-JP" dirty="0"/>
              <a:t>min (talk)</a:t>
            </a:r>
            <a:endParaRPr kumimoji="1" lang="ja-JP" altLang="en-US" dirty="0"/>
          </a:p>
        </p:txBody>
      </p:sp>
      <p:sp>
        <p:nvSpPr>
          <p:cNvPr id="4" name="テキスト ボックス 3">
            <a:extLst>
              <a:ext uri="{FF2B5EF4-FFF2-40B4-BE49-F238E27FC236}">
                <a16:creationId xmlns:a16="http://schemas.microsoft.com/office/drawing/2014/main" id="{C17CBBA3-6EEE-E3B2-4648-D1899CB35FD5}"/>
              </a:ext>
            </a:extLst>
          </p:cNvPr>
          <p:cNvSpPr txBox="1"/>
          <p:nvPr/>
        </p:nvSpPr>
        <p:spPr>
          <a:xfrm>
            <a:off x="184150" y="3884878"/>
            <a:ext cx="11823700" cy="1815882"/>
          </a:xfrm>
          <a:prstGeom prst="rect">
            <a:avLst/>
          </a:prstGeom>
          <a:noFill/>
          <a:ln>
            <a:solidFill>
              <a:schemeClr val="tx1"/>
            </a:solidFill>
          </a:ln>
        </p:spPr>
        <p:txBody>
          <a:bodyPr wrap="square" rtlCol="0">
            <a:spAutoFit/>
          </a:bodyPr>
          <a:lstStyle/>
          <a:p>
            <a:r>
              <a:rPr lang="en-US" altLang="ja-JP" sz="2800" dirty="0">
                <a:latin typeface="Arial" panose="020B0604020202020204" pitchFamily="34" charset="0"/>
                <a:cs typeface="Arial" panose="020B0604020202020204" pitchFamily="34" charset="0"/>
              </a:rPr>
              <a:t>Contents : </a:t>
            </a:r>
          </a:p>
          <a:p>
            <a:r>
              <a:rPr lang="en-US" altLang="ja-JP" sz="2800" dirty="0">
                <a:latin typeface="Arial" panose="020B0604020202020204" pitchFamily="34" charset="0"/>
                <a:cs typeface="Arial" panose="020B0604020202020204" pitchFamily="34" charset="0"/>
              </a:rPr>
              <a:t>A) ILC Overview &amp; ILC Technology Network (ITN)</a:t>
            </a:r>
          </a:p>
          <a:p>
            <a:r>
              <a:rPr lang="en-US" altLang="ja-JP" sz="2800" dirty="0">
                <a:latin typeface="Arial" panose="020B0604020202020204" pitchFamily="34" charset="0"/>
                <a:cs typeface="Arial" panose="020B0604020202020204" pitchFamily="34" charset="0"/>
              </a:rPr>
              <a:t>B) ILC activities until JFY2025 (mainly Japanese activities on MEXT-ATD)</a:t>
            </a:r>
            <a:endParaRPr lang="ja-JP" altLang="en-US" sz="2800" dirty="0">
              <a:latin typeface="Arial" panose="020B0604020202020204" pitchFamily="34" charset="0"/>
              <a:cs typeface="Arial" panose="020B0604020202020204" pitchFamily="34" charset="0"/>
            </a:endParaRPr>
          </a:p>
          <a:p>
            <a:r>
              <a:rPr lang="en-US" altLang="ja-JP" sz="2800" dirty="0">
                <a:latin typeface="Arial" panose="020B0604020202020204" pitchFamily="34" charset="0"/>
                <a:cs typeface="Arial" panose="020B0604020202020204" pitchFamily="34" charset="0"/>
              </a:rPr>
              <a:t>C) Summary and Future plan (JFY2026 ~)</a:t>
            </a:r>
            <a:endParaRPr lang="ja-JP" altLang="en-US" sz="2800" dirty="0">
              <a:latin typeface="Arial" panose="020B0604020202020204" pitchFamily="34" charset="0"/>
              <a:cs typeface="Arial" panose="020B0604020202020204" pitchFamily="34" charset="0"/>
            </a:endParaRPr>
          </a:p>
        </p:txBody>
      </p:sp>
      <p:sp>
        <p:nvSpPr>
          <p:cNvPr id="5" name="テキスト ボックス 4">
            <a:extLst>
              <a:ext uri="{FF2B5EF4-FFF2-40B4-BE49-F238E27FC236}">
                <a16:creationId xmlns:a16="http://schemas.microsoft.com/office/drawing/2014/main" id="{AF7C4421-946D-576A-97EE-92955D4687A7}"/>
              </a:ext>
            </a:extLst>
          </p:cNvPr>
          <p:cNvSpPr txBox="1"/>
          <p:nvPr/>
        </p:nvSpPr>
        <p:spPr>
          <a:xfrm>
            <a:off x="1535552" y="3123249"/>
            <a:ext cx="9120895" cy="523220"/>
          </a:xfrm>
          <a:prstGeom prst="rect">
            <a:avLst/>
          </a:prstGeom>
          <a:noFill/>
        </p:spPr>
        <p:txBody>
          <a:bodyPr wrap="none" rtlCol="0">
            <a:spAutoFit/>
          </a:bodyPr>
          <a:lstStyle/>
          <a:p>
            <a:r>
              <a:rPr kumimoji="1" lang="en-US" altLang="ja-JP" sz="2800" b="1" u="sng" dirty="0">
                <a:latin typeface="Arial" panose="020B0604020202020204" pitchFamily="34" charset="0"/>
                <a:cs typeface="Arial" panose="020B0604020202020204" pitchFamily="34" charset="0"/>
              </a:rPr>
              <a:t>I only talk about </a:t>
            </a:r>
            <a:r>
              <a:rPr kumimoji="1" lang="en-US" altLang="ja-JP" sz="2800" b="1" u="sng" dirty="0">
                <a:solidFill>
                  <a:srgbClr val="FF0000"/>
                </a:solidFill>
                <a:latin typeface="Arial" panose="020B0604020202020204" pitchFamily="34" charset="0"/>
                <a:cs typeface="Arial" panose="020B0604020202020204" pitchFamily="34" charset="0"/>
              </a:rPr>
              <a:t>ILC Accelerator parts and progress.</a:t>
            </a:r>
            <a:endParaRPr kumimoji="1" lang="ja-JP" altLang="en-US" sz="2800" b="1" u="sng" dirty="0">
              <a:solidFill>
                <a:srgbClr val="FF0000"/>
              </a:solidFill>
              <a:latin typeface="Arial" panose="020B0604020202020204" pitchFamily="34" charset="0"/>
              <a:cs typeface="Arial" panose="020B0604020202020204" pitchFamily="34" charset="0"/>
            </a:endParaRPr>
          </a:p>
        </p:txBody>
      </p:sp>
      <p:sp>
        <p:nvSpPr>
          <p:cNvPr id="8" name="テキスト ボックス 7">
            <a:extLst>
              <a:ext uri="{FF2B5EF4-FFF2-40B4-BE49-F238E27FC236}">
                <a16:creationId xmlns:a16="http://schemas.microsoft.com/office/drawing/2014/main" id="{47D3C793-65A8-2479-4C00-FE9257848627}"/>
              </a:ext>
            </a:extLst>
          </p:cNvPr>
          <p:cNvSpPr txBox="1"/>
          <p:nvPr/>
        </p:nvSpPr>
        <p:spPr>
          <a:xfrm>
            <a:off x="10003338" y="6470799"/>
            <a:ext cx="1016304" cy="369332"/>
          </a:xfrm>
          <a:prstGeom prst="rect">
            <a:avLst/>
          </a:prstGeom>
          <a:noFill/>
        </p:spPr>
        <p:txBody>
          <a:bodyPr wrap="none" rtlCol="0">
            <a:spAutoFit/>
          </a:bodyPr>
          <a:lstStyle/>
          <a:p>
            <a:r>
              <a:rPr kumimoji="1" lang="en-US" altLang="ja-JP"/>
              <a:t>24 </a:t>
            </a:r>
            <a:r>
              <a:rPr kumimoji="1" lang="en-US" altLang="ja-JP" dirty="0"/>
              <a:t>pages</a:t>
            </a:r>
            <a:endParaRPr kumimoji="1" lang="ja-JP" altLang="en-US" dirty="0"/>
          </a:p>
        </p:txBody>
      </p:sp>
      <p:sp>
        <p:nvSpPr>
          <p:cNvPr id="9" name="スライド番号プレースホルダー 8">
            <a:extLst>
              <a:ext uri="{FF2B5EF4-FFF2-40B4-BE49-F238E27FC236}">
                <a16:creationId xmlns:a16="http://schemas.microsoft.com/office/drawing/2014/main" id="{F9C31DD9-C9F2-FDB5-2923-4EFC16415AAA}"/>
              </a:ext>
            </a:extLst>
          </p:cNvPr>
          <p:cNvSpPr>
            <a:spLocks noGrp="1"/>
          </p:cNvSpPr>
          <p:nvPr>
            <p:ph type="sldNum" sz="quarter" idx="4"/>
          </p:nvPr>
        </p:nvSpPr>
        <p:spPr>
          <a:xfrm>
            <a:off x="11587480" y="6518234"/>
            <a:ext cx="604520" cy="365125"/>
          </a:xfrm>
        </p:spPr>
        <p:txBody>
          <a:bodyPr/>
          <a:lstStyle/>
          <a:p>
            <a:pPr algn="r"/>
            <a:fld id="{48F63A3B-78C7-47BE-AE5E-E10140E04643}" type="slidenum">
              <a:rPr lang="en-US" smtClean="0"/>
              <a:pPr algn="r"/>
              <a:t>1</a:t>
            </a:fld>
            <a:endParaRPr lang="en-US" dirty="0"/>
          </a:p>
        </p:txBody>
      </p:sp>
    </p:spTree>
    <p:extLst>
      <p:ext uri="{BB962C8B-B14F-4D97-AF65-F5344CB8AC3E}">
        <p14:creationId xmlns:p14="http://schemas.microsoft.com/office/powerpoint/2010/main" val="3236061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58E37A-E7D5-AC0D-389B-173B66C991ED}"/>
            </a:ext>
          </a:extLst>
        </p:cNvPr>
        <p:cNvGrpSpPr/>
        <p:nvPr/>
      </p:nvGrpSpPr>
      <p:grpSpPr>
        <a:xfrm>
          <a:off x="0" y="0"/>
          <a:ext cx="0" cy="0"/>
          <a:chOff x="0" y="0"/>
          <a:chExt cx="0" cy="0"/>
        </a:xfrm>
      </p:grpSpPr>
      <p:graphicFrame>
        <p:nvGraphicFramePr>
          <p:cNvPr id="29" name="表 28">
            <a:extLst>
              <a:ext uri="{FF2B5EF4-FFF2-40B4-BE49-F238E27FC236}">
                <a16:creationId xmlns:a16="http://schemas.microsoft.com/office/drawing/2014/main" id="{F1D3C2E9-0B8D-9B6A-57F3-7F8E342E7CEC}"/>
              </a:ext>
            </a:extLst>
          </p:cNvPr>
          <p:cNvGraphicFramePr>
            <a:graphicFrameLocks noGrp="1"/>
          </p:cNvGraphicFramePr>
          <p:nvPr/>
        </p:nvGraphicFramePr>
        <p:xfrm>
          <a:off x="2208628" y="1524577"/>
          <a:ext cx="9983372" cy="2101118"/>
        </p:xfrm>
        <a:graphic>
          <a:graphicData uri="http://schemas.openxmlformats.org/drawingml/2006/table">
            <a:tbl>
              <a:tblPr firstRow="1" bandRow="1">
                <a:tableStyleId>{5940675A-B579-460E-94D1-54222C63F5DA}</a:tableStyleId>
              </a:tblPr>
              <a:tblGrid>
                <a:gridCol w="2495843">
                  <a:extLst>
                    <a:ext uri="{9D8B030D-6E8A-4147-A177-3AD203B41FA5}">
                      <a16:colId xmlns:a16="http://schemas.microsoft.com/office/drawing/2014/main" val="628707004"/>
                    </a:ext>
                  </a:extLst>
                </a:gridCol>
                <a:gridCol w="2495843">
                  <a:extLst>
                    <a:ext uri="{9D8B030D-6E8A-4147-A177-3AD203B41FA5}">
                      <a16:colId xmlns:a16="http://schemas.microsoft.com/office/drawing/2014/main" val="2562914992"/>
                    </a:ext>
                  </a:extLst>
                </a:gridCol>
                <a:gridCol w="2495843">
                  <a:extLst>
                    <a:ext uri="{9D8B030D-6E8A-4147-A177-3AD203B41FA5}">
                      <a16:colId xmlns:a16="http://schemas.microsoft.com/office/drawing/2014/main" val="1230231367"/>
                    </a:ext>
                  </a:extLst>
                </a:gridCol>
                <a:gridCol w="2495843">
                  <a:extLst>
                    <a:ext uri="{9D8B030D-6E8A-4147-A177-3AD203B41FA5}">
                      <a16:colId xmlns:a16="http://schemas.microsoft.com/office/drawing/2014/main" val="2213643428"/>
                    </a:ext>
                  </a:extLst>
                </a:gridCol>
              </a:tblGrid>
              <a:tr h="2101118">
                <a:tc>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kumimoji="1" lang="ja-JP" alt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88875573"/>
                  </a:ext>
                </a:extLst>
              </a:tr>
            </a:tbl>
          </a:graphicData>
        </a:graphic>
      </p:graphicFrame>
      <p:sp>
        <p:nvSpPr>
          <p:cNvPr id="6" name="Slide Number Placeholder 5">
            <a:extLst>
              <a:ext uri="{FF2B5EF4-FFF2-40B4-BE49-F238E27FC236}">
                <a16:creationId xmlns:a16="http://schemas.microsoft.com/office/drawing/2014/main" id="{D7A15018-37C7-993B-D7D3-835C0D658143}"/>
              </a:ext>
            </a:extLst>
          </p:cNvPr>
          <p:cNvSpPr>
            <a:spLocks noGrp="1"/>
          </p:cNvSpPr>
          <p:nvPr>
            <p:ph type="sldNum" sz="quarter" idx="4"/>
          </p:nvPr>
        </p:nvSpPr>
        <p:spPr>
          <a:xfrm>
            <a:off x="11436536" y="6354658"/>
            <a:ext cx="604520" cy="365125"/>
          </a:xfrm>
          <a:prstGeom prst="rect">
            <a:avLst/>
          </a:prstGeom>
        </p:spPr>
        <p:txBody>
          <a:bodyPr anchor="ctr"/>
          <a:lstStyle>
            <a:defPPr>
              <a:defRPr lang="en-US"/>
            </a:defPPr>
            <a:lvl1pPr marL="0" algn="r" defTabSz="457200" rtl="0" eaLnBrk="1" latinLnBrk="0" hangingPunct="1">
              <a:defRPr sz="1200" kern="1200">
                <a:solidFill>
                  <a:srgbClr val="6C9BD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8F63A3B-78C7-47BE-AE5E-E10140E04643}" type="slidenum">
              <a:rPr lang="en-US" smtClean="0"/>
              <a:pPr algn="r"/>
              <a:t>10</a:t>
            </a:fld>
            <a:endParaRPr lang="en-US" sz="1400" dirty="0">
              <a:latin typeface="Times New Roman" panose="02020603050405020304" pitchFamily="18" charset="0"/>
              <a:cs typeface="Times New Roman" panose="02020603050405020304" pitchFamily="18" charset="0"/>
            </a:endParaRPr>
          </a:p>
        </p:txBody>
      </p:sp>
      <p:sp>
        <p:nvSpPr>
          <p:cNvPr id="2" name="タイトル 12">
            <a:extLst>
              <a:ext uri="{FF2B5EF4-FFF2-40B4-BE49-F238E27FC236}">
                <a16:creationId xmlns:a16="http://schemas.microsoft.com/office/drawing/2014/main" id="{E2D76534-CF6A-25B8-84B8-37633C476C3A}"/>
              </a:ext>
            </a:extLst>
          </p:cNvPr>
          <p:cNvSpPr txBox="1">
            <a:spLocks/>
          </p:cNvSpPr>
          <p:nvPr/>
        </p:nvSpPr>
        <p:spPr>
          <a:xfrm>
            <a:off x="1" y="2181"/>
            <a:ext cx="12191999" cy="657151"/>
          </a:xfrm>
          <a:prstGeom prst="rect">
            <a:avLst/>
          </a:prstGeom>
          <a:solidFill>
            <a:schemeClr val="accent5">
              <a:lumMod val="20000"/>
              <a:lumOff val="80000"/>
            </a:schemeClr>
          </a:solidFill>
          <a:ln w="12700">
            <a:solidFill>
              <a:schemeClr val="tx1"/>
            </a:solidFill>
          </a:ln>
        </p:spPr>
        <p:txBody>
          <a:bodyPr vert="horz" lIns="68580" tIns="34290" rIns="68580" bIns="3429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lang="en-US" altLang="ja-JP" sz="2800" b="1" dirty="0">
                <a:solidFill>
                  <a:prstClr val="black"/>
                </a:solidFill>
                <a:latin typeface="Times New Roman" panose="02020603050405020304" pitchFamily="18" charset="0"/>
                <a:ea typeface="Arial Unicode MS" panose="020B0604020202020204" pitchFamily="50" charset="-128"/>
                <a:cs typeface="Times New Roman" panose="02020603050405020304" pitchFamily="18" charset="0"/>
              </a:rPr>
              <a:t>(FY2025) (1)WPP1: Results of surface treatment by 2-step baking</a:t>
            </a:r>
            <a:endParaRPr kumimoji="1" lang="en-US" altLang="ja-JP" sz="2800" b="1" i="0" u="none" strike="noStrike" kern="1200" cap="none" spc="0" normalizeH="0" baseline="0" noProof="0" dirty="0">
              <a:ln>
                <a:noFill/>
              </a:ln>
              <a:solidFill>
                <a:prstClr val="black"/>
              </a:solidFill>
              <a:effectLst/>
              <a:uLnTx/>
              <a:uFillTx/>
              <a:latin typeface="Times New Roman" panose="02020603050405020304" pitchFamily="18" charset="0"/>
              <a:ea typeface="Arial Unicode MS" panose="020B0604020202020204" pitchFamily="50" charset="-128"/>
              <a:cs typeface="Times New Roman" panose="02020603050405020304" pitchFamily="18" charset="0"/>
            </a:endParaRPr>
          </a:p>
        </p:txBody>
      </p:sp>
      <p:pic>
        <p:nvPicPr>
          <p:cNvPr id="14" name="コンテンツ プレースホルダー 9" descr="屋内, 建物, いっぱい, 満杯 が含まれている画像&#10;&#10;自動的に生成された説明">
            <a:extLst>
              <a:ext uri="{FF2B5EF4-FFF2-40B4-BE49-F238E27FC236}">
                <a16:creationId xmlns:a16="http://schemas.microsoft.com/office/drawing/2014/main" id="{5608992D-4097-D7B0-2A2F-710D7DFF2AF8}"/>
              </a:ext>
            </a:extLst>
          </p:cNvPr>
          <p:cNvPicPr>
            <a:picLocks noChangeAspect="1"/>
          </p:cNvPicPr>
          <p:nvPr/>
        </p:nvPicPr>
        <p:blipFill>
          <a:blip r:embed="rId2"/>
          <a:stretch>
            <a:fillRect/>
          </a:stretch>
        </p:blipFill>
        <p:spPr>
          <a:xfrm>
            <a:off x="4824963" y="1781048"/>
            <a:ext cx="2306480" cy="1729860"/>
          </a:xfrm>
          <a:prstGeom prst="rect">
            <a:avLst/>
          </a:prstGeom>
        </p:spPr>
      </p:pic>
      <p:pic>
        <p:nvPicPr>
          <p:cNvPr id="15" name="コンテンツ プレースホルダー 15">
            <a:extLst>
              <a:ext uri="{FF2B5EF4-FFF2-40B4-BE49-F238E27FC236}">
                <a16:creationId xmlns:a16="http://schemas.microsoft.com/office/drawing/2014/main" id="{00BE0CF2-BD3B-C7BA-34AE-AB9648318E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2569" y="1828505"/>
            <a:ext cx="2306480" cy="1729860"/>
          </a:xfrm>
          <a:prstGeom prst="rect">
            <a:avLst/>
          </a:prstGeom>
        </p:spPr>
      </p:pic>
      <p:pic>
        <p:nvPicPr>
          <p:cNvPr id="16" name="コンテンツ プレースホルダー 9" descr="屋内, 座る, キッチン, 部屋 が含まれている画像&#10;&#10;自動的に生成された説明">
            <a:extLst>
              <a:ext uri="{FF2B5EF4-FFF2-40B4-BE49-F238E27FC236}">
                <a16:creationId xmlns:a16="http://schemas.microsoft.com/office/drawing/2014/main" id="{092A96BC-D314-C160-0AC9-8D1D1B2E066F}"/>
              </a:ext>
            </a:extLst>
          </p:cNvPr>
          <p:cNvPicPr>
            <a:picLocks noChangeAspect="1"/>
          </p:cNvPicPr>
          <p:nvPr/>
        </p:nvPicPr>
        <p:blipFill rotWithShape="1">
          <a:blip r:embed="rId4">
            <a:extLst>
              <a:ext uri="{28A0092B-C50C-407E-A947-70E740481C1C}">
                <a14:useLocalDpi xmlns:a14="http://schemas.microsoft.com/office/drawing/2010/main" val="0"/>
              </a:ext>
            </a:extLst>
          </a:blip>
          <a:srcRect l="17750" r="16543"/>
          <a:stretch/>
        </p:blipFill>
        <p:spPr>
          <a:xfrm>
            <a:off x="8672708" y="1671298"/>
            <a:ext cx="852486" cy="1729860"/>
          </a:xfrm>
          <a:prstGeom prst="rect">
            <a:avLst/>
          </a:prstGeom>
        </p:spPr>
      </p:pic>
      <p:sp>
        <p:nvSpPr>
          <p:cNvPr id="17" name="テキスト ボックス 16">
            <a:extLst>
              <a:ext uri="{FF2B5EF4-FFF2-40B4-BE49-F238E27FC236}">
                <a16:creationId xmlns:a16="http://schemas.microsoft.com/office/drawing/2014/main" id="{8BFC0BAA-659E-6DFD-ADE3-63CA5CC51DBA}"/>
              </a:ext>
            </a:extLst>
          </p:cNvPr>
          <p:cNvSpPr txBox="1"/>
          <p:nvPr/>
        </p:nvSpPr>
        <p:spPr>
          <a:xfrm>
            <a:off x="283215" y="741134"/>
            <a:ext cx="8419579" cy="707886"/>
          </a:xfrm>
          <a:prstGeom prst="rect">
            <a:avLst/>
          </a:prstGeom>
          <a:solidFill>
            <a:srgbClr val="FFFFFF"/>
          </a:solidFill>
          <a:ln w="12700">
            <a:solidFill>
              <a:schemeClr val="tx1"/>
            </a:solidFill>
          </a:ln>
        </p:spPr>
        <p:txBody>
          <a:bodyPr wrap="square" rtlCol="0">
            <a:spAutoFit/>
          </a:bodyPr>
          <a:lstStyle/>
          <a:p>
            <a:r>
              <a:rPr lang="en-US" altLang="ja-JP" sz="2000" dirty="0">
                <a:latin typeface="Times New Roman" panose="02020603050405020304" pitchFamily="18" charset="0"/>
                <a:cs typeface="Times New Roman" panose="02020603050405020304" pitchFamily="18" charset="0"/>
              </a:rPr>
              <a:t>Based on the results of past R&amp;D, we chose </a:t>
            </a:r>
            <a:r>
              <a:rPr lang="en-US" altLang="ja-JP" sz="2000" b="1" dirty="0">
                <a:solidFill>
                  <a:srgbClr val="FF0000"/>
                </a:solidFill>
                <a:latin typeface="Times New Roman" panose="02020603050405020304" pitchFamily="18" charset="0"/>
                <a:cs typeface="Times New Roman" panose="02020603050405020304" pitchFamily="18" charset="0"/>
              </a:rPr>
              <a:t>2-step baking </a:t>
            </a:r>
            <a:r>
              <a:rPr lang="en-US" altLang="ja-JP" sz="2000" dirty="0">
                <a:latin typeface="Times New Roman" panose="02020603050405020304" pitchFamily="18" charset="0"/>
                <a:cs typeface="Times New Roman" panose="02020603050405020304" pitchFamily="18" charset="0"/>
              </a:rPr>
              <a:t>for this project.</a:t>
            </a:r>
          </a:p>
          <a:p>
            <a:r>
              <a:rPr lang="en-US" altLang="ja-JP" sz="2000" dirty="0">
                <a:latin typeface="Times New Roman" panose="02020603050405020304" pitchFamily="18" charset="0"/>
                <a:cs typeface="Times New Roman" panose="02020603050405020304" pitchFamily="18" charset="0"/>
              </a:rPr>
              <a:t>VT for six 1-cell cavities was successfully done, going to 9-cell cavities in KEK.</a:t>
            </a:r>
          </a:p>
        </p:txBody>
      </p:sp>
      <p:sp>
        <p:nvSpPr>
          <p:cNvPr id="18" name="テキスト ボックス 17">
            <a:extLst>
              <a:ext uri="{FF2B5EF4-FFF2-40B4-BE49-F238E27FC236}">
                <a16:creationId xmlns:a16="http://schemas.microsoft.com/office/drawing/2014/main" id="{5B758378-CE3C-0257-7EE1-4FF9BDD35735}"/>
              </a:ext>
            </a:extLst>
          </p:cNvPr>
          <p:cNvSpPr txBox="1"/>
          <p:nvPr/>
        </p:nvSpPr>
        <p:spPr>
          <a:xfrm>
            <a:off x="5434492" y="1671298"/>
            <a:ext cx="1087423" cy="369332"/>
          </a:xfrm>
          <a:prstGeom prst="rect">
            <a:avLst/>
          </a:prstGeom>
          <a:solidFill>
            <a:schemeClr val="bg1"/>
          </a:solidFill>
          <a:ln w="12700">
            <a:solidFill>
              <a:schemeClr val="tx1"/>
            </a:solidFill>
          </a:ln>
        </p:spPr>
        <p:txBody>
          <a:bodyPr wrap="square" rtlCol="0" anchor="ctr">
            <a:spAutoFit/>
          </a:bodyPr>
          <a:lstStyle/>
          <a:p>
            <a:pPr algn="ctr"/>
            <a:r>
              <a:rPr kumimoji="1" lang="en-US" altLang="ja-JP" b="1" dirty="0">
                <a:solidFill>
                  <a:srgbClr val="1D50A1"/>
                </a:solidFill>
                <a:latin typeface="Times New Roman" panose="02020603050405020304" pitchFamily="18" charset="0"/>
                <a:cs typeface="Times New Roman" panose="02020603050405020304" pitchFamily="18" charset="0"/>
              </a:rPr>
              <a:t>Cold EP</a:t>
            </a:r>
            <a:endParaRPr kumimoji="1" lang="ja-JP" altLang="en-US" b="1" dirty="0">
              <a:solidFill>
                <a:srgbClr val="1D50A1"/>
              </a:solidFill>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8F27F3EF-AC2F-7888-8FEB-20669630C007}"/>
              </a:ext>
            </a:extLst>
          </p:cNvPr>
          <p:cNvSpPr txBox="1"/>
          <p:nvPr/>
        </p:nvSpPr>
        <p:spPr>
          <a:xfrm>
            <a:off x="7285411" y="1585879"/>
            <a:ext cx="1254864" cy="646331"/>
          </a:xfrm>
          <a:prstGeom prst="rect">
            <a:avLst/>
          </a:prstGeom>
          <a:solidFill>
            <a:schemeClr val="bg1"/>
          </a:solidFill>
          <a:ln w="12700">
            <a:solidFill>
              <a:schemeClr val="tx1"/>
            </a:solidFill>
          </a:ln>
        </p:spPr>
        <p:txBody>
          <a:bodyPr wrap="square" rtlCol="0" anchor="ctr">
            <a:spAutoFit/>
          </a:bodyPr>
          <a:lstStyle/>
          <a:p>
            <a:pPr algn="ctr"/>
            <a:r>
              <a:rPr kumimoji="1" lang="en-US" altLang="ja-JP" b="1" dirty="0">
                <a:solidFill>
                  <a:srgbClr val="1D50A1"/>
                </a:solidFill>
                <a:latin typeface="Times New Roman" panose="02020603050405020304" pitchFamily="18" charset="0"/>
                <a:cs typeface="Times New Roman" panose="02020603050405020304" pitchFamily="18" charset="0"/>
              </a:rPr>
              <a:t>2 step Baking</a:t>
            </a:r>
          </a:p>
        </p:txBody>
      </p:sp>
      <p:sp>
        <p:nvSpPr>
          <p:cNvPr id="20" name="テキスト ボックス 19">
            <a:extLst>
              <a:ext uri="{FF2B5EF4-FFF2-40B4-BE49-F238E27FC236}">
                <a16:creationId xmlns:a16="http://schemas.microsoft.com/office/drawing/2014/main" id="{818DC677-362E-63FC-587F-D6F99CE464B7}"/>
              </a:ext>
            </a:extLst>
          </p:cNvPr>
          <p:cNvSpPr txBox="1"/>
          <p:nvPr/>
        </p:nvSpPr>
        <p:spPr>
          <a:xfrm>
            <a:off x="2513611" y="1671298"/>
            <a:ext cx="1924396" cy="369332"/>
          </a:xfrm>
          <a:prstGeom prst="rect">
            <a:avLst/>
          </a:prstGeom>
          <a:solidFill>
            <a:schemeClr val="bg1"/>
          </a:solidFill>
          <a:ln w="12700">
            <a:solidFill>
              <a:schemeClr val="tx1"/>
            </a:solidFill>
          </a:ln>
        </p:spPr>
        <p:txBody>
          <a:bodyPr wrap="square" rtlCol="0" anchor="ctr">
            <a:spAutoFit/>
          </a:bodyPr>
          <a:lstStyle/>
          <a:p>
            <a:pPr algn="ctr"/>
            <a:r>
              <a:rPr kumimoji="1" lang="en-US" altLang="ja-JP" b="1" dirty="0">
                <a:solidFill>
                  <a:srgbClr val="1D50A1"/>
                </a:solidFill>
                <a:latin typeface="Times New Roman" panose="02020603050405020304" pitchFamily="18" charset="0"/>
                <a:cs typeface="Times New Roman" panose="02020603050405020304" pitchFamily="18" charset="0"/>
              </a:rPr>
              <a:t>Heat treatment</a:t>
            </a:r>
            <a:endParaRPr kumimoji="1" lang="ja-JP" altLang="en-US" b="1" dirty="0">
              <a:solidFill>
                <a:srgbClr val="1D50A1"/>
              </a:solidFill>
              <a:latin typeface="Times New Roman" panose="02020603050405020304" pitchFamily="18" charset="0"/>
              <a:cs typeface="Times New Roman" panose="02020603050405020304" pitchFamily="18" charset="0"/>
            </a:endParaRPr>
          </a:p>
        </p:txBody>
      </p:sp>
      <p:pic>
        <p:nvPicPr>
          <p:cNvPr id="22" name="図 21">
            <a:extLst>
              <a:ext uri="{FF2B5EF4-FFF2-40B4-BE49-F238E27FC236}">
                <a16:creationId xmlns:a16="http://schemas.microsoft.com/office/drawing/2014/main" id="{38584FC5-EA8E-1A35-12D4-F01C84D05E98}"/>
              </a:ext>
            </a:extLst>
          </p:cNvPr>
          <p:cNvPicPr>
            <a:picLocks noChangeAspect="1"/>
          </p:cNvPicPr>
          <p:nvPr/>
        </p:nvPicPr>
        <p:blipFill>
          <a:blip r:embed="rId5"/>
          <a:stretch>
            <a:fillRect/>
          </a:stretch>
        </p:blipFill>
        <p:spPr>
          <a:xfrm>
            <a:off x="54689" y="2062254"/>
            <a:ext cx="1999971" cy="4657529"/>
          </a:xfrm>
          <a:prstGeom prst="rect">
            <a:avLst/>
          </a:prstGeom>
          <a:solidFill>
            <a:srgbClr val="FFFFFF"/>
          </a:solidFill>
          <a:ln w="12700">
            <a:solidFill>
              <a:schemeClr val="tx1"/>
            </a:solidFill>
          </a:ln>
        </p:spPr>
      </p:pic>
      <p:pic>
        <p:nvPicPr>
          <p:cNvPr id="26" name="図 25">
            <a:extLst>
              <a:ext uri="{FF2B5EF4-FFF2-40B4-BE49-F238E27FC236}">
                <a16:creationId xmlns:a16="http://schemas.microsoft.com/office/drawing/2014/main" id="{E5171C84-BFF6-4112-D422-83AC492FAB56}"/>
              </a:ext>
            </a:extLst>
          </p:cNvPr>
          <p:cNvPicPr>
            <a:picLocks noChangeAspect="1"/>
          </p:cNvPicPr>
          <p:nvPr/>
        </p:nvPicPr>
        <p:blipFill rotWithShape="1">
          <a:blip r:embed="rId6"/>
          <a:srcRect t="5882" b="2008"/>
          <a:stretch/>
        </p:blipFill>
        <p:spPr>
          <a:xfrm>
            <a:off x="3477054" y="3795336"/>
            <a:ext cx="3862090" cy="2725494"/>
          </a:xfrm>
          <a:prstGeom prst="rect">
            <a:avLst/>
          </a:prstGeom>
          <a:ln w="19050">
            <a:solidFill>
              <a:schemeClr val="tx1"/>
            </a:solidFill>
          </a:ln>
        </p:spPr>
      </p:pic>
      <p:pic>
        <p:nvPicPr>
          <p:cNvPr id="27" name="Picture 8" descr="20080411Di-0121">
            <a:extLst>
              <a:ext uri="{FF2B5EF4-FFF2-40B4-BE49-F238E27FC236}">
                <a16:creationId xmlns:a16="http://schemas.microsoft.com/office/drawing/2014/main" id="{AE8B1081-9DCB-BD9C-50C8-82D137371F0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692877" y="1699140"/>
            <a:ext cx="1152958" cy="172986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8" name="テキスト ボックス 27">
            <a:extLst>
              <a:ext uri="{FF2B5EF4-FFF2-40B4-BE49-F238E27FC236}">
                <a16:creationId xmlns:a16="http://schemas.microsoft.com/office/drawing/2014/main" id="{4F7C7B94-5DD5-FBE8-83F2-8C476DD5BF4D}"/>
              </a:ext>
            </a:extLst>
          </p:cNvPr>
          <p:cNvSpPr txBox="1"/>
          <p:nvPr/>
        </p:nvSpPr>
        <p:spPr>
          <a:xfrm>
            <a:off x="9770071" y="1643839"/>
            <a:ext cx="619676" cy="369332"/>
          </a:xfrm>
          <a:prstGeom prst="rect">
            <a:avLst/>
          </a:prstGeom>
          <a:solidFill>
            <a:schemeClr val="bg1"/>
          </a:solidFill>
          <a:ln w="12700">
            <a:solidFill>
              <a:schemeClr val="tx1"/>
            </a:solidFill>
          </a:ln>
        </p:spPr>
        <p:txBody>
          <a:bodyPr wrap="square" rtlCol="0" anchor="ctr">
            <a:spAutoFit/>
          </a:bodyPr>
          <a:lstStyle/>
          <a:p>
            <a:pPr algn="ctr"/>
            <a:r>
              <a:rPr kumimoji="1" lang="en-US" altLang="ja-JP" b="1" dirty="0">
                <a:solidFill>
                  <a:srgbClr val="1D50A1"/>
                </a:solidFill>
                <a:latin typeface="Times New Roman" panose="02020603050405020304" pitchFamily="18" charset="0"/>
                <a:cs typeface="Times New Roman" panose="02020603050405020304" pitchFamily="18" charset="0"/>
              </a:rPr>
              <a:t>VT</a:t>
            </a:r>
          </a:p>
        </p:txBody>
      </p:sp>
      <p:sp>
        <p:nvSpPr>
          <p:cNvPr id="32" name="テキスト ボックス 31">
            <a:extLst>
              <a:ext uri="{FF2B5EF4-FFF2-40B4-BE49-F238E27FC236}">
                <a16:creationId xmlns:a16="http://schemas.microsoft.com/office/drawing/2014/main" id="{7BE0EC8A-2B8C-18D0-C69C-D4833F0CE19B}"/>
              </a:ext>
            </a:extLst>
          </p:cNvPr>
          <p:cNvSpPr txBox="1"/>
          <p:nvPr/>
        </p:nvSpPr>
        <p:spPr>
          <a:xfrm>
            <a:off x="193413" y="1641792"/>
            <a:ext cx="1367554" cy="338554"/>
          </a:xfrm>
          <a:prstGeom prst="rect">
            <a:avLst/>
          </a:prstGeom>
          <a:solidFill>
            <a:srgbClr val="FFFF00"/>
          </a:solidFill>
          <a:ln w="19050">
            <a:solidFill>
              <a:schemeClr val="tx1"/>
            </a:solidFill>
          </a:ln>
        </p:spPr>
        <p:txBody>
          <a:bodyPr wrap="none" rtlCol="0" anchor="ctr">
            <a:spAutoFit/>
          </a:bodyPr>
          <a:lstStyle/>
          <a:p>
            <a:pPr algn="ctr"/>
            <a:r>
              <a:rPr kumimoji="1" lang="en-US" altLang="ja-JP" sz="1600" b="1" dirty="0">
                <a:latin typeface="Times New Roman" panose="02020603050405020304" pitchFamily="18" charset="0"/>
                <a:cs typeface="Times New Roman" panose="02020603050405020304" pitchFamily="18" charset="0"/>
              </a:rPr>
              <a:t>KEK’s recipe</a:t>
            </a:r>
            <a:endParaRPr kumimoji="1" lang="ja-JP" altLang="en-US" sz="1600" b="1" dirty="0">
              <a:latin typeface="Times New Roman" panose="02020603050405020304" pitchFamily="18" charset="0"/>
              <a:cs typeface="Times New Roman" panose="02020603050405020304" pitchFamily="18" charset="0"/>
            </a:endParaRPr>
          </a:p>
        </p:txBody>
      </p:sp>
      <p:pic>
        <p:nvPicPr>
          <p:cNvPr id="23" name="図 22">
            <a:extLst>
              <a:ext uri="{FF2B5EF4-FFF2-40B4-BE49-F238E27FC236}">
                <a16:creationId xmlns:a16="http://schemas.microsoft.com/office/drawing/2014/main" id="{E0B91D41-5170-A61F-6063-FAF2BC030A38}"/>
              </a:ext>
            </a:extLst>
          </p:cNvPr>
          <p:cNvPicPr>
            <a:picLocks noChangeAspect="1"/>
          </p:cNvPicPr>
          <p:nvPr/>
        </p:nvPicPr>
        <p:blipFill>
          <a:blip r:embed="rId8"/>
          <a:srcRect/>
          <a:stretch/>
        </p:blipFill>
        <p:spPr>
          <a:xfrm>
            <a:off x="7776391" y="3795336"/>
            <a:ext cx="4204950" cy="2742982"/>
          </a:xfrm>
          <a:prstGeom prst="rect">
            <a:avLst/>
          </a:prstGeom>
          <a:ln w="19050">
            <a:solidFill>
              <a:schemeClr val="tx1"/>
            </a:solidFill>
          </a:ln>
        </p:spPr>
      </p:pic>
      <p:sp>
        <p:nvSpPr>
          <p:cNvPr id="3" name="矢印: 右 2">
            <a:extLst>
              <a:ext uri="{FF2B5EF4-FFF2-40B4-BE49-F238E27FC236}">
                <a16:creationId xmlns:a16="http://schemas.microsoft.com/office/drawing/2014/main" id="{00806783-E1EF-9E6D-5574-59A358AA8EA2}"/>
              </a:ext>
            </a:extLst>
          </p:cNvPr>
          <p:cNvSpPr/>
          <p:nvPr/>
        </p:nvSpPr>
        <p:spPr>
          <a:xfrm>
            <a:off x="8808895" y="982213"/>
            <a:ext cx="412654" cy="23497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0C36350A-5C71-061E-2A19-E9E51F7B1066}"/>
              </a:ext>
            </a:extLst>
          </p:cNvPr>
          <p:cNvSpPr txBox="1"/>
          <p:nvPr/>
        </p:nvSpPr>
        <p:spPr>
          <a:xfrm>
            <a:off x="9434367" y="752310"/>
            <a:ext cx="2554166" cy="646331"/>
          </a:xfrm>
          <a:prstGeom prst="rect">
            <a:avLst/>
          </a:prstGeom>
          <a:solidFill>
            <a:schemeClr val="bg1"/>
          </a:solidFill>
          <a:ln>
            <a:solidFill>
              <a:srgbClr val="FF0000"/>
            </a:solidFill>
          </a:ln>
        </p:spPr>
        <p:txBody>
          <a:bodyPr wrap="square">
            <a:spAutoFit/>
          </a:bodyPr>
          <a:lstStyle/>
          <a:p>
            <a:r>
              <a:rPr lang="en-US" altLang="ja-JP" b="1" u="sng" dirty="0">
                <a:solidFill>
                  <a:srgbClr val="FF0000"/>
                </a:solidFill>
              </a:rPr>
              <a:t>(FY2025) All 6 cavities passed the spec</a:t>
            </a:r>
            <a:endParaRPr lang="ja-JP" altLang="en-US" b="1" u="sng" dirty="0">
              <a:solidFill>
                <a:srgbClr val="FF0000"/>
              </a:solidFill>
            </a:endParaRPr>
          </a:p>
        </p:txBody>
      </p:sp>
      <p:sp>
        <p:nvSpPr>
          <p:cNvPr id="30" name="テキスト ボックス 29">
            <a:extLst>
              <a:ext uri="{FF2B5EF4-FFF2-40B4-BE49-F238E27FC236}">
                <a16:creationId xmlns:a16="http://schemas.microsoft.com/office/drawing/2014/main" id="{D3F15FB4-CFC5-1CA6-831E-8A520BCD56D1}"/>
              </a:ext>
            </a:extLst>
          </p:cNvPr>
          <p:cNvSpPr txBox="1"/>
          <p:nvPr/>
        </p:nvSpPr>
        <p:spPr>
          <a:xfrm>
            <a:off x="2341782" y="4100442"/>
            <a:ext cx="854920" cy="830997"/>
          </a:xfrm>
          <a:prstGeom prst="rect">
            <a:avLst/>
          </a:prstGeom>
          <a:solidFill>
            <a:srgbClr val="CCFFFF"/>
          </a:solidFill>
          <a:ln w="19050">
            <a:solidFill>
              <a:schemeClr val="tx1"/>
            </a:solidFill>
          </a:ln>
        </p:spPr>
        <p:txBody>
          <a:bodyPr wrap="square" rtlCol="0" anchor="ctr">
            <a:spAutoFit/>
          </a:bodyPr>
          <a:lstStyle/>
          <a:p>
            <a:pPr algn="ctr"/>
            <a:r>
              <a:rPr kumimoji="1" lang="en-US" altLang="ja-JP" sz="1200" dirty="0" err="1">
                <a:latin typeface="Times New Roman" panose="02020603050405020304" pitchFamily="18" charset="0"/>
                <a:cs typeface="Times New Roman" panose="02020603050405020304" pitchFamily="18" charset="0"/>
              </a:rPr>
              <a:t>Kensei</a:t>
            </a:r>
            <a:r>
              <a:rPr kumimoji="1" lang="en-US" altLang="ja-JP" sz="1200" dirty="0">
                <a:latin typeface="Times New Roman" panose="02020603050405020304" pitchFamily="18" charset="0"/>
                <a:cs typeface="Times New Roman" panose="02020603050405020304" pitchFamily="18" charset="0"/>
              </a:rPr>
              <a:t> </a:t>
            </a:r>
            <a:r>
              <a:rPr kumimoji="1" lang="en-US" altLang="ja-JP" sz="1200" dirty="0" err="1">
                <a:latin typeface="Times New Roman" panose="02020603050405020304" pitchFamily="18" charset="0"/>
                <a:cs typeface="Times New Roman" panose="02020603050405020304" pitchFamily="18" charset="0"/>
              </a:rPr>
              <a:t>Umemori</a:t>
            </a:r>
            <a:r>
              <a:rPr kumimoji="1" lang="en-US" altLang="ja-JP" sz="1200" dirty="0">
                <a:latin typeface="Times New Roman" panose="02020603050405020304" pitchFamily="18" charset="0"/>
                <a:cs typeface="Times New Roman" panose="02020603050405020304" pitchFamily="18" charset="0"/>
              </a:rPr>
              <a:t>/Ryo Katayama</a:t>
            </a:r>
            <a:endParaRPr kumimoji="1" lang="ja-JP" altLang="en-US" sz="1200" dirty="0">
              <a:latin typeface="Times New Roman" panose="02020603050405020304" pitchFamily="18" charset="0"/>
              <a:cs typeface="Times New Roman" panose="02020603050405020304" pitchFamily="18" charset="0"/>
            </a:endParaRPr>
          </a:p>
        </p:txBody>
      </p:sp>
      <p:cxnSp>
        <p:nvCxnSpPr>
          <p:cNvPr id="8" name="直線矢印コネクタ 7">
            <a:extLst>
              <a:ext uri="{FF2B5EF4-FFF2-40B4-BE49-F238E27FC236}">
                <a16:creationId xmlns:a16="http://schemas.microsoft.com/office/drawing/2014/main" id="{D82BBFCC-D811-F662-1A04-92620A8F1403}"/>
              </a:ext>
            </a:extLst>
          </p:cNvPr>
          <p:cNvCxnSpPr>
            <a:cxnSpLocks/>
          </p:cNvCxnSpPr>
          <p:nvPr/>
        </p:nvCxnSpPr>
        <p:spPr>
          <a:xfrm flipH="1">
            <a:off x="5223062" y="2385847"/>
            <a:ext cx="3389931" cy="1766718"/>
          </a:xfrm>
          <a:prstGeom prst="straightConnector1">
            <a:avLst/>
          </a:prstGeom>
          <a:ln>
            <a:solidFill>
              <a:schemeClr val="tx1"/>
            </a:solidFill>
            <a:headEnd type="none"/>
            <a:tailEnd type="triangle"/>
          </a:ln>
        </p:spPr>
        <p:style>
          <a:lnRef idx="3">
            <a:schemeClr val="accent2"/>
          </a:lnRef>
          <a:fillRef idx="0">
            <a:schemeClr val="accent2"/>
          </a:fillRef>
          <a:effectRef idx="2">
            <a:schemeClr val="accent2"/>
          </a:effectRef>
          <a:fontRef idx="minor">
            <a:schemeClr val="tx1"/>
          </a:fontRef>
        </p:style>
      </p:cxnSp>
      <p:cxnSp>
        <p:nvCxnSpPr>
          <p:cNvPr id="9" name="直線矢印コネクタ 8">
            <a:extLst>
              <a:ext uri="{FF2B5EF4-FFF2-40B4-BE49-F238E27FC236}">
                <a16:creationId xmlns:a16="http://schemas.microsoft.com/office/drawing/2014/main" id="{70AD9955-AA49-6542-13BA-6E392F7B9027}"/>
              </a:ext>
            </a:extLst>
          </p:cNvPr>
          <p:cNvCxnSpPr>
            <a:cxnSpLocks/>
          </p:cNvCxnSpPr>
          <p:nvPr/>
        </p:nvCxnSpPr>
        <p:spPr>
          <a:xfrm flipH="1">
            <a:off x="9434367" y="2182812"/>
            <a:ext cx="738803" cy="2053041"/>
          </a:xfrm>
          <a:prstGeom prst="straightConnector1">
            <a:avLst/>
          </a:prstGeom>
          <a:ln>
            <a:solidFill>
              <a:schemeClr val="tx1"/>
            </a:solidFill>
            <a:headEnd type="none"/>
            <a:tailEnd type="triangle"/>
          </a:ln>
        </p:spPr>
        <p:style>
          <a:lnRef idx="3">
            <a:schemeClr val="accent2"/>
          </a:lnRef>
          <a:fillRef idx="0">
            <a:schemeClr val="accent2"/>
          </a:fillRef>
          <a:effectRef idx="2">
            <a:schemeClr val="accent2"/>
          </a:effectRef>
          <a:fontRef idx="minor">
            <a:schemeClr val="tx1"/>
          </a:fontRef>
        </p:style>
      </p:cxnSp>
      <p:cxnSp>
        <p:nvCxnSpPr>
          <p:cNvPr id="12" name="直線コネクタ 11">
            <a:extLst>
              <a:ext uri="{FF2B5EF4-FFF2-40B4-BE49-F238E27FC236}">
                <a16:creationId xmlns:a16="http://schemas.microsoft.com/office/drawing/2014/main" id="{D39F4A02-BF47-D26D-063F-D60B178E0E21}"/>
              </a:ext>
            </a:extLst>
          </p:cNvPr>
          <p:cNvCxnSpPr>
            <a:cxnSpLocks/>
          </p:cNvCxnSpPr>
          <p:nvPr/>
        </p:nvCxnSpPr>
        <p:spPr>
          <a:xfrm>
            <a:off x="8452637" y="4932063"/>
            <a:ext cx="3441066" cy="0"/>
          </a:xfrm>
          <a:prstGeom prst="line">
            <a:avLst/>
          </a:prstGeom>
          <a:ln>
            <a:solidFill>
              <a:schemeClr val="tx1"/>
            </a:solidFill>
            <a:prstDash val="sysDash"/>
            <a:headEnd type="none"/>
            <a:tailEnd type="none"/>
          </a:ln>
        </p:spPr>
        <p:style>
          <a:lnRef idx="3">
            <a:schemeClr val="accent2"/>
          </a:lnRef>
          <a:fillRef idx="0">
            <a:schemeClr val="accent2"/>
          </a:fillRef>
          <a:effectRef idx="2">
            <a:schemeClr val="accent2"/>
          </a:effectRef>
          <a:fontRef idx="minor">
            <a:schemeClr val="tx1"/>
          </a:fontRef>
        </p:style>
      </p:cxnSp>
      <p:cxnSp>
        <p:nvCxnSpPr>
          <p:cNvPr id="21" name="直線コネクタ 20">
            <a:extLst>
              <a:ext uri="{FF2B5EF4-FFF2-40B4-BE49-F238E27FC236}">
                <a16:creationId xmlns:a16="http://schemas.microsoft.com/office/drawing/2014/main" id="{B9923A31-B379-BB9F-2CB0-94508CBD511A}"/>
              </a:ext>
            </a:extLst>
          </p:cNvPr>
          <p:cNvCxnSpPr>
            <a:cxnSpLocks/>
          </p:cNvCxnSpPr>
          <p:nvPr/>
        </p:nvCxnSpPr>
        <p:spPr>
          <a:xfrm>
            <a:off x="11065397" y="4433665"/>
            <a:ext cx="0" cy="1677768"/>
          </a:xfrm>
          <a:prstGeom prst="line">
            <a:avLst/>
          </a:prstGeom>
          <a:ln>
            <a:solidFill>
              <a:schemeClr val="tx1"/>
            </a:solidFill>
            <a:prstDash val="sysDash"/>
            <a:headEnd type="none"/>
            <a:tailEnd type="none"/>
          </a:ln>
        </p:spPr>
        <p:style>
          <a:lnRef idx="3">
            <a:schemeClr val="accent2"/>
          </a:lnRef>
          <a:fillRef idx="0">
            <a:schemeClr val="accent2"/>
          </a:fillRef>
          <a:effectRef idx="2">
            <a:schemeClr val="accent2"/>
          </a:effectRef>
          <a:fontRef idx="minor">
            <a:schemeClr val="tx1"/>
          </a:fontRef>
        </p:style>
      </p:cxnSp>
      <p:sp>
        <p:nvSpPr>
          <p:cNvPr id="37" name="テキスト ボックス 36">
            <a:extLst>
              <a:ext uri="{FF2B5EF4-FFF2-40B4-BE49-F238E27FC236}">
                <a16:creationId xmlns:a16="http://schemas.microsoft.com/office/drawing/2014/main" id="{F7494652-65DC-3476-E7F6-F4F7090C3D59}"/>
              </a:ext>
            </a:extLst>
          </p:cNvPr>
          <p:cNvSpPr txBox="1"/>
          <p:nvPr/>
        </p:nvSpPr>
        <p:spPr>
          <a:xfrm>
            <a:off x="11018307" y="5711562"/>
            <a:ext cx="1062407" cy="369332"/>
          </a:xfrm>
          <a:prstGeom prst="rect">
            <a:avLst/>
          </a:prstGeom>
          <a:noFill/>
        </p:spPr>
        <p:txBody>
          <a:bodyPr wrap="none" rtlCol="0">
            <a:spAutoFit/>
          </a:bodyPr>
          <a:lstStyle/>
          <a:p>
            <a:r>
              <a:rPr kumimoji="1" lang="en-US" altLang="ja-JP" dirty="0"/>
              <a:t>35 MV/m</a:t>
            </a:r>
            <a:endParaRPr kumimoji="1" lang="ja-JP" altLang="en-US" dirty="0"/>
          </a:p>
        </p:txBody>
      </p:sp>
      <p:sp>
        <p:nvSpPr>
          <p:cNvPr id="38" name="テキスト ボックス 37">
            <a:extLst>
              <a:ext uri="{FF2B5EF4-FFF2-40B4-BE49-F238E27FC236}">
                <a16:creationId xmlns:a16="http://schemas.microsoft.com/office/drawing/2014/main" id="{BA15AE49-DA3B-41EB-4301-C06C2354F477}"/>
              </a:ext>
            </a:extLst>
          </p:cNvPr>
          <p:cNvSpPr txBox="1"/>
          <p:nvPr/>
        </p:nvSpPr>
        <p:spPr>
          <a:xfrm>
            <a:off x="8477747" y="4942950"/>
            <a:ext cx="1247457" cy="369332"/>
          </a:xfrm>
          <a:prstGeom prst="rect">
            <a:avLst/>
          </a:prstGeom>
          <a:noFill/>
        </p:spPr>
        <p:txBody>
          <a:bodyPr wrap="none" rtlCol="0">
            <a:spAutoFit/>
          </a:bodyPr>
          <a:lstStyle/>
          <a:p>
            <a:r>
              <a:rPr kumimoji="1" lang="en-US" altLang="ja-JP" dirty="0"/>
              <a:t>Q</a:t>
            </a:r>
            <a:r>
              <a:rPr kumimoji="1" lang="en-US" altLang="ja-JP" baseline="-25000" dirty="0"/>
              <a:t>0</a:t>
            </a:r>
            <a:r>
              <a:rPr kumimoji="1" lang="en-US" altLang="ja-JP" dirty="0"/>
              <a:t> = 1x10</a:t>
            </a:r>
            <a:r>
              <a:rPr kumimoji="1" lang="en-US" altLang="ja-JP" baseline="30000" dirty="0"/>
              <a:t>10</a:t>
            </a:r>
            <a:endParaRPr kumimoji="1" lang="ja-JP" altLang="en-US" baseline="30000" dirty="0"/>
          </a:p>
        </p:txBody>
      </p:sp>
      <p:sp>
        <p:nvSpPr>
          <p:cNvPr id="39" name="テキスト ボックス 38">
            <a:extLst>
              <a:ext uri="{FF2B5EF4-FFF2-40B4-BE49-F238E27FC236}">
                <a16:creationId xmlns:a16="http://schemas.microsoft.com/office/drawing/2014/main" id="{8BA86B06-D946-0F9B-E15E-8C4DFCC3F20C}"/>
              </a:ext>
            </a:extLst>
          </p:cNvPr>
          <p:cNvSpPr txBox="1"/>
          <p:nvPr/>
        </p:nvSpPr>
        <p:spPr>
          <a:xfrm>
            <a:off x="8248111" y="5372580"/>
            <a:ext cx="2554166" cy="646331"/>
          </a:xfrm>
          <a:prstGeom prst="rect">
            <a:avLst/>
          </a:prstGeom>
          <a:solidFill>
            <a:schemeClr val="bg1"/>
          </a:solidFill>
          <a:ln>
            <a:solidFill>
              <a:srgbClr val="FF0000"/>
            </a:solidFill>
          </a:ln>
        </p:spPr>
        <p:txBody>
          <a:bodyPr wrap="square">
            <a:spAutoFit/>
          </a:bodyPr>
          <a:lstStyle/>
          <a:p>
            <a:r>
              <a:rPr lang="en-US" altLang="ja-JP" b="1" u="sng" dirty="0">
                <a:solidFill>
                  <a:srgbClr val="FF0000"/>
                </a:solidFill>
              </a:rPr>
              <a:t>All 6 cavities reached 35 MV/m and 1x10</a:t>
            </a:r>
            <a:r>
              <a:rPr lang="en-US" altLang="ja-JP" b="1" u="sng" baseline="30000" dirty="0">
                <a:solidFill>
                  <a:srgbClr val="FF0000"/>
                </a:solidFill>
              </a:rPr>
              <a:t>10</a:t>
            </a:r>
            <a:r>
              <a:rPr lang="en-US" altLang="ja-JP" b="1" u="sng" dirty="0">
                <a:solidFill>
                  <a:srgbClr val="FF0000"/>
                </a:solidFill>
              </a:rPr>
              <a:t> of Q</a:t>
            </a:r>
            <a:r>
              <a:rPr lang="en-US" altLang="ja-JP" b="1" u="sng" baseline="-25000" dirty="0">
                <a:solidFill>
                  <a:srgbClr val="FF0000"/>
                </a:solidFill>
              </a:rPr>
              <a:t>0</a:t>
            </a:r>
            <a:endParaRPr lang="ja-JP" altLang="en-US" b="1" u="sng" baseline="-25000" dirty="0">
              <a:solidFill>
                <a:srgbClr val="FF0000"/>
              </a:solidFill>
            </a:endParaRPr>
          </a:p>
        </p:txBody>
      </p:sp>
      <p:sp>
        <p:nvSpPr>
          <p:cNvPr id="40" name="テキスト ボックス 39">
            <a:extLst>
              <a:ext uri="{FF2B5EF4-FFF2-40B4-BE49-F238E27FC236}">
                <a16:creationId xmlns:a16="http://schemas.microsoft.com/office/drawing/2014/main" id="{BF4CDBD9-FA3D-60F5-CE0A-B5D5961827B5}"/>
              </a:ext>
            </a:extLst>
          </p:cNvPr>
          <p:cNvSpPr txBox="1"/>
          <p:nvPr/>
        </p:nvSpPr>
        <p:spPr>
          <a:xfrm>
            <a:off x="4144305" y="5834245"/>
            <a:ext cx="2157514" cy="369332"/>
          </a:xfrm>
          <a:prstGeom prst="rect">
            <a:avLst/>
          </a:prstGeom>
          <a:noFill/>
        </p:spPr>
        <p:txBody>
          <a:bodyPr wrap="none" rtlCol="0">
            <a:spAutoFit/>
          </a:bodyPr>
          <a:lstStyle/>
          <a:p>
            <a:r>
              <a:rPr kumimoji="1" lang="en-US" altLang="ja-JP" b="1" u="sng" dirty="0"/>
              <a:t>75 C, 4h + 120 C, 48h</a:t>
            </a:r>
            <a:endParaRPr kumimoji="1" lang="ja-JP" altLang="en-US" b="1" u="sng" dirty="0"/>
          </a:p>
        </p:txBody>
      </p:sp>
      <p:sp>
        <p:nvSpPr>
          <p:cNvPr id="43" name="テキスト ボックス 42">
            <a:extLst>
              <a:ext uri="{FF2B5EF4-FFF2-40B4-BE49-F238E27FC236}">
                <a16:creationId xmlns:a16="http://schemas.microsoft.com/office/drawing/2014/main" id="{9B091FEB-E94F-A3F5-6EE1-97EC4C72362F}"/>
              </a:ext>
            </a:extLst>
          </p:cNvPr>
          <p:cNvSpPr txBox="1"/>
          <p:nvPr/>
        </p:nvSpPr>
        <p:spPr>
          <a:xfrm>
            <a:off x="7505025" y="2903807"/>
            <a:ext cx="1135747" cy="646331"/>
          </a:xfrm>
          <a:prstGeom prst="rect">
            <a:avLst/>
          </a:prstGeom>
          <a:noFill/>
        </p:spPr>
        <p:txBody>
          <a:bodyPr wrap="square" rtlCol="0">
            <a:spAutoFit/>
          </a:bodyPr>
          <a:lstStyle/>
          <a:p>
            <a:r>
              <a:rPr kumimoji="1" lang="en-US" altLang="ja-JP" dirty="0"/>
              <a:t>In a clean room</a:t>
            </a:r>
            <a:endParaRPr kumimoji="1" lang="ja-JP" altLang="en-US" dirty="0"/>
          </a:p>
        </p:txBody>
      </p:sp>
    </p:spTree>
    <p:extLst>
      <p:ext uri="{BB962C8B-B14F-4D97-AF65-F5344CB8AC3E}">
        <p14:creationId xmlns:p14="http://schemas.microsoft.com/office/powerpoint/2010/main" val="31065498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E2D279-3830-211B-7EEB-B9FBAD29D6AD}"/>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F7E31ED-409A-D995-C6FA-D58475408696}"/>
              </a:ext>
            </a:extLst>
          </p:cNvPr>
          <p:cNvSpPr>
            <a:spLocks noGrp="1"/>
          </p:cNvSpPr>
          <p:nvPr>
            <p:ph type="sldNum" sz="quarter" idx="4"/>
          </p:nvPr>
        </p:nvSpPr>
        <p:spPr>
          <a:xfrm>
            <a:off x="11436536" y="6354658"/>
            <a:ext cx="604520" cy="365125"/>
          </a:xfrm>
          <a:prstGeom prst="rect">
            <a:avLst/>
          </a:prstGeom>
        </p:spPr>
        <p:txBody>
          <a:bodyPr anchor="ctr"/>
          <a:lstStyle>
            <a:defPPr>
              <a:defRPr lang="en-US"/>
            </a:defPPr>
            <a:lvl1pPr marL="0" algn="r" defTabSz="457200" rtl="0" eaLnBrk="1" latinLnBrk="0" hangingPunct="1">
              <a:defRPr sz="1200" kern="1200">
                <a:solidFill>
                  <a:srgbClr val="6C9BD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8F63A3B-78C7-47BE-AE5E-E10140E04643}" type="slidenum">
              <a:rPr lang="en-US" smtClean="0"/>
              <a:pPr algn="r"/>
              <a:t>11</a:t>
            </a:fld>
            <a:endParaRPr lang="en-US" sz="14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04262F67-2369-615B-9C2A-03174A473D26}"/>
              </a:ext>
            </a:extLst>
          </p:cNvPr>
          <p:cNvSpPr txBox="1"/>
          <p:nvPr/>
        </p:nvSpPr>
        <p:spPr>
          <a:xfrm>
            <a:off x="544459" y="109232"/>
            <a:ext cx="11103081" cy="461665"/>
          </a:xfrm>
          <a:prstGeom prst="rect">
            <a:avLst/>
          </a:prstGeom>
          <a:solidFill>
            <a:schemeClr val="bg1"/>
          </a:solidFill>
          <a:ln w="19050">
            <a:noFill/>
          </a:ln>
        </p:spPr>
        <p:txBody>
          <a:bodyPr wrap="square" rtlCol="0" anchor="ctr">
            <a:spAutoFit/>
          </a:bodyPr>
          <a:lstStyle/>
          <a:p>
            <a:pPr algn="ctr"/>
            <a:r>
              <a:rPr lang="en-US" altLang="ja-JP" sz="2400" b="1" dirty="0">
                <a:solidFill>
                  <a:prstClr val="black"/>
                </a:solidFill>
                <a:latin typeface="Arial" panose="020B0604020202020204" pitchFamily="34" charset="0"/>
                <a:ea typeface="Arial Unicode MS" panose="020B0604020202020204" pitchFamily="50" charset="-128"/>
                <a:cs typeface="Arial" panose="020B0604020202020204" pitchFamily="34" charset="0"/>
              </a:rPr>
              <a:t>(FY2025) (1)WPP1: Progress of </a:t>
            </a:r>
            <a:r>
              <a:rPr kumimoji="1" lang="en-US" altLang="ja-JP" sz="2400" b="1" dirty="0">
                <a:latin typeface="Arial" panose="020B0604020202020204" pitchFamily="34" charset="0"/>
                <a:cs typeface="Arial" panose="020B0604020202020204" pitchFamily="34" charset="0"/>
              </a:rPr>
              <a:t>C</a:t>
            </a:r>
            <a:r>
              <a:rPr lang="en-US" altLang="ja-JP" sz="2400" b="1" dirty="0">
                <a:latin typeface="Arial" panose="020B0604020202020204" pitchFamily="34" charset="0"/>
                <a:cs typeface="Arial" panose="020B0604020202020204" pitchFamily="34" charset="0"/>
              </a:rPr>
              <a:t>avity production at CFF/oversea</a:t>
            </a:r>
            <a:endParaRPr kumimoji="1" lang="ja-JP" altLang="en-US" sz="2400" b="1" dirty="0">
              <a:latin typeface="Arial" panose="020B0604020202020204" pitchFamily="34" charset="0"/>
              <a:cs typeface="Arial" panose="020B0604020202020204" pitchFamily="34" charset="0"/>
            </a:endParaRPr>
          </a:p>
        </p:txBody>
      </p:sp>
      <p:sp>
        <p:nvSpPr>
          <p:cNvPr id="5" name="テキスト ボックス 4">
            <a:extLst>
              <a:ext uri="{FF2B5EF4-FFF2-40B4-BE49-F238E27FC236}">
                <a16:creationId xmlns:a16="http://schemas.microsoft.com/office/drawing/2014/main" id="{5E18676A-D5F6-A6E4-B589-EB58BB8C6B85}"/>
              </a:ext>
            </a:extLst>
          </p:cNvPr>
          <p:cNvSpPr txBox="1"/>
          <p:nvPr/>
        </p:nvSpPr>
        <p:spPr>
          <a:xfrm>
            <a:off x="5134196" y="1237702"/>
            <a:ext cx="2563009" cy="338554"/>
          </a:xfrm>
          <a:prstGeom prst="rect">
            <a:avLst/>
          </a:prstGeom>
          <a:solidFill>
            <a:srgbClr val="FFFF00"/>
          </a:solidFill>
          <a:ln w="19050">
            <a:solidFill>
              <a:schemeClr val="tx1"/>
            </a:solidFill>
          </a:ln>
        </p:spPr>
        <p:txBody>
          <a:bodyPr wrap="none" rtlCol="0">
            <a:spAutoFit/>
          </a:bodyPr>
          <a:lstStyle/>
          <a:p>
            <a:pPr algn="ctr"/>
            <a:r>
              <a:rPr kumimoji="1" lang="en-US" altLang="ja-JP" sz="1600" b="1" dirty="0">
                <a:latin typeface="Times New Roman" panose="02020603050405020304" pitchFamily="18" charset="0"/>
                <a:cs typeface="Times New Roman" panose="02020603050405020304" pitchFamily="18" charset="0"/>
              </a:rPr>
              <a:t>Six 1-cell cavities produced</a:t>
            </a:r>
            <a:endParaRPr kumimoji="1" lang="ja-JP" altLang="en-US" sz="1600" b="1"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7C8EB3E6-0D7E-31DC-09D3-E77E34882520}"/>
              </a:ext>
            </a:extLst>
          </p:cNvPr>
          <p:cNvSpPr txBox="1"/>
          <p:nvPr/>
        </p:nvSpPr>
        <p:spPr>
          <a:xfrm>
            <a:off x="7961705" y="1237702"/>
            <a:ext cx="2538965" cy="338554"/>
          </a:xfrm>
          <a:prstGeom prst="rect">
            <a:avLst/>
          </a:prstGeom>
          <a:solidFill>
            <a:srgbClr val="FFFF00"/>
          </a:solidFill>
          <a:ln w="19050">
            <a:solidFill>
              <a:schemeClr val="tx1"/>
            </a:solidFill>
          </a:ln>
        </p:spPr>
        <p:txBody>
          <a:bodyPr wrap="none" rtlCol="0">
            <a:spAutoFit/>
          </a:bodyPr>
          <a:lstStyle/>
          <a:p>
            <a:r>
              <a:rPr lang="en-US" altLang="ja-JP" sz="1600" b="1" dirty="0">
                <a:latin typeface="Times New Roman" panose="02020603050405020304" pitchFamily="18" charset="0"/>
                <a:cs typeface="Times New Roman" panose="02020603050405020304" pitchFamily="18" charset="0"/>
              </a:rPr>
              <a:t>Five 9-cell cavity produced</a:t>
            </a:r>
          </a:p>
        </p:txBody>
      </p:sp>
      <p:sp>
        <p:nvSpPr>
          <p:cNvPr id="40" name="テキスト ボックス 39">
            <a:extLst>
              <a:ext uri="{FF2B5EF4-FFF2-40B4-BE49-F238E27FC236}">
                <a16:creationId xmlns:a16="http://schemas.microsoft.com/office/drawing/2014/main" id="{2424C8D4-5C97-CD67-FC8F-4C1D21A786D3}"/>
              </a:ext>
            </a:extLst>
          </p:cNvPr>
          <p:cNvSpPr txBox="1"/>
          <p:nvPr/>
        </p:nvSpPr>
        <p:spPr>
          <a:xfrm>
            <a:off x="5046244" y="6492577"/>
            <a:ext cx="3322641" cy="276999"/>
          </a:xfrm>
          <a:prstGeom prst="rect">
            <a:avLst/>
          </a:prstGeom>
          <a:solidFill>
            <a:srgbClr val="CCFFFF"/>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Takayuki Saeki/Takeshi </a:t>
            </a:r>
            <a:r>
              <a:rPr kumimoji="1" lang="en-US" altLang="ja-JP" sz="1200" dirty="0" err="1">
                <a:latin typeface="Times New Roman" panose="02020603050405020304" pitchFamily="18" charset="0"/>
                <a:cs typeface="Times New Roman" panose="02020603050405020304" pitchFamily="18" charset="0"/>
              </a:rPr>
              <a:t>Dohmae</a:t>
            </a:r>
            <a:r>
              <a:rPr kumimoji="1" lang="en-US" altLang="ja-JP" sz="1200" dirty="0">
                <a:latin typeface="Times New Roman" panose="02020603050405020304" pitchFamily="18" charset="0"/>
                <a:cs typeface="Times New Roman" panose="02020603050405020304" pitchFamily="18" charset="0"/>
              </a:rPr>
              <a:t>/Kensei Umemori</a:t>
            </a:r>
            <a:endParaRPr kumimoji="1" lang="ja-JP" altLang="en-US" sz="1200" dirty="0">
              <a:latin typeface="Times New Roman" panose="02020603050405020304" pitchFamily="18" charset="0"/>
              <a:cs typeface="Times New Roman" panose="02020603050405020304" pitchFamily="18" charset="0"/>
            </a:endParaRPr>
          </a:p>
        </p:txBody>
      </p:sp>
      <p:pic>
        <p:nvPicPr>
          <p:cNvPr id="44" name="図 43" descr="ダイアグラム&#10;&#10;自動的に生成された説明">
            <a:extLst>
              <a:ext uri="{FF2B5EF4-FFF2-40B4-BE49-F238E27FC236}">
                <a16:creationId xmlns:a16="http://schemas.microsoft.com/office/drawing/2014/main" id="{48216F12-2E05-6960-21C5-1CAD9BEE7D6E}"/>
              </a:ext>
            </a:extLst>
          </p:cNvPr>
          <p:cNvPicPr>
            <a:picLocks noChangeAspect="1"/>
          </p:cNvPicPr>
          <p:nvPr/>
        </p:nvPicPr>
        <p:blipFill>
          <a:blip r:embed="rId2"/>
          <a:stretch>
            <a:fillRect/>
          </a:stretch>
        </p:blipFill>
        <p:spPr>
          <a:xfrm>
            <a:off x="4866823" y="1657751"/>
            <a:ext cx="3439397" cy="2836616"/>
          </a:xfrm>
          <a:prstGeom prst="rect">
            <a:avLst/>
          </a:prstGeom>
        </p:spPr>
      </p:pic>
      <p:pic>
        <p:nvPicPr>
          <p:cNvPr id="46" name="図 45" descr="ダイアグラム&#10;&#10;自動的に生成された説明">
            <a:extLst>
              <a:ext uri="{FF2B5EF4-FFF2-40B4-BE49-F238E27FC236}">
                <a16:creationId xmlns:a16="http://schemas.microsoft.com/office/drawing/2014/main" id="{804E5481-BDFD-6B12-4DD1-B9B057B5B40A}"/>
              </a:ext>
            </a:extLst>
          </p:cNvPr>
          <p:cNvPicPr>
            <a:picLocks noChangeAspect="1"/>
          </p:cNvPicPr>
          <p:nvPr/>
        </p:nvPicPr>
        <p:blipFill>
          <a:blip r:embed="rId3"/>
          <a:stretch>
            <a:fillRect/>
          </a:stretch>
        </p:blipFill>
        <p:spPr>
          <a:xfrm>
            <a:off x="8407475" y="1610182"/>
            <a:ext cx="3504408" cy="2836616"/>
          </a:xfrm>
          <a:prstGeom prst="rect">
            <a:avLst/>
          </a:prstGeom>
        </p:spPr>
      </p:pic>
      <p:sp>
        <p:nvSpPr>
          <p:cNvPr id="48" name="吹き出し: 角を丸めた四角形 47">
            <a:extLst>
              <a:ext uri="{FF2B5EF4-FFF2-40B4-BE49-F238E27FC236}">
                <a16:creationId xmlns:a16="http://schemas.microsoft.com/office/drawing/2014/main" id="{391D3A49-F508-5537-20BC-38BE0273D22A}"/>
              </a:ext>
            </a:extLst>
          </p:cNvPr>
          <p:cNvSpPr/>
          <p:nvPr/>
        </p:nvSpPr>
        <p:spPr>
          <a:xfrm>
            <a:off x="9056445" y="765460"/>
            <a:ext cx="2888450" cy="400110"/>
          </a:xfrm>
          <a:prstGeom prst="wedgeRoundRectCallout">
            <a:avLst>
              <a:gd name="adj1" fmla="val 23504"/>
              <a:gd name="adj2" fmla="val 220184"/>
              <a:gd name="adj3" fmla="val 16667"/>
            </a:avLst>
          </a:prstGeom>
          <a:solidFill>
            <a:schemeClr val="accent4">
              <a:lumMod val="20000"/>
              <a:lumOff val="80000"/>
            </a:schemeClr>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600" b="1" u="sng" dirty="0">
                <a:solidFill>
                  <a:srgbClr val="FF0000"/>
                </a:solidFill>
                <a:latin typeface="Times New Roman" panose="02020603050405020304" pitchFamily="18" charset="0"/>
                <a:cs typeface="Times New Roman" panose="02020603050405020304" pitchFamily="18" charset="0"/>
              </a:rPr>
              <a:t>The world’s first MG cavity!</a:t>
            </a:r>
            <a:endParaRPr kumimoji="1" lang="ja-JP" altLang="en-US" sz="1600" b="1" u="sng" dirty="0">
              <a:solidFill>
                <a:srgbClr val="FF0000"/>
              </a:solidFill>
              <a:latin typeface="Times New Roman" panose="02020603050405020304" pitchFamily="18" charset="0"/>
              <a:cs typeface="Times New Roman" panose="02020603050405020304" pitchFamily="18" charset="0"/>
            </a:endParaRPr>
          </a:p>
        </p:txBody>
      </p:sp>
      <p:pic>
        <p:nvPicPr>
          <p:cNvPr id="53" name="図 52">
            <a:extLst>
              <a:ext uri="{FF2B5EF4-FFF2-40B4-BE49-F238E27FC236}">
                <a16:creationId xmlns:a16="http://schemas.microsoft.com/office/drawing/2014/main" id="{76AE4E98-F7BC-9B40-AD07-37F5035A0A26}"/>
              </a:ext>
            </a:extLst>
          </p:cNvPr>
          <p:cNvPicPr>
            <a:picLocks noChangeAspect="1"/>
          </p:cNvPicPr>
          <p:nvPr/>
        </p:nvPicPr>
        <p:blipFill>
          <a:blip r:embed="rId4"/>
          <a:stretch>
            <a:fillRect/>
          </a:stretch>
        </p:blipFill>
        <p:spPr>
          <a:xfrm>
            <a:off x="8144644" y="4538175"/>
            <a:ext cx="3835158" cy="2181608"/>
          </a:xfrm>
          <a:prstGeom prst="rect">
            <a:avLst/>
          </a:prstGeom>
        </p:spPr>
      </p:pic>
      <p:sp>
        <p:nvSpPr>
          <p:cNvPr id="47" name="吹き出し: 角を丸めた四角形 46">
            <a:extLst>
              <a:ext uri="{FF2B5EF4-FFF2-40B4-BE49-F238E27FC236}">
                <a16:creationId xmlns:a16="http://schemas.microsoft.com/office/drawing/2014/main" id="{E05F7544-186C-E2CB-4C4D-A62FB729A58A}"/>
              </a:ext>
            </a:extLst>
          </p:cNvPr>
          <p:cNvSpPr/>
          <p:nvPr/>
        </p:nvSpPr>
        <p:spPr>
          <a:xfrm>
            <a:off x="5331983" y="4783816"/>
            <a:ext cx="2812661" cy="584775"/>
          </a:xfrm>
          <a:prstGeom prst="wedgeRoundRectCallout">
            <a:avLst>
              <a:gd name="adj1" fmla="val 70810"/>
              <a:gd name="adj2" fmla="val -129396"/>
              <a:gd name="adj3" fmla="val 16667"/>
            </a:avLst>
          </a:prstGeom>
          <a:solidFill>
            <a:schemeClr val="accent4">
              <a:lumMod val="20000"/>
              <a:lumOff val="80000"/>
            </a:schemeClr>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rgbClr val="000000"/>
                </a:solidFill>
                <a:latin typeface="Times New Roman" panose="02020603050405020304" pitchFamily="18" charset="0"/>
                <a:cs typeface="Times New Roman" panose="02020603050405020304" pitchFamily="18" charset="0"/>
              </a:rPr>
              <a:t>These cavities are made by RI!</a:t>
            </a:r>
          </a:p>
          <a:p>
            <a:pPr algn="ctr"/>
            <a:r>
              <a:rPr kumimoji="1" lang="en-US" altLang="ja-JP" sz="1600" dirty="0">
                <a:solidFill>
                  <a:srgbClr val="000000"/>
                </a:solidFill>
                <a:latin typeface="Times New Roman" panose="02020603050405020304" pitchFamily="18" charset="0"/>
                <a:cs typeface="Times New Roman" panose="02020603050405020304" pitchFamily="18" charset="0"/>
              </a:rPr>
              <a:t>(at the first time for KEK)</a:t>
            </a:r>
            <a:endParaRPr kumimoji="1" lang="ja-JP" altLang="en-US" sz="1600" dirty="0">
              <a:solidFill>
                <a:srgbClr val="000000"/>
              </a:solidFill>
              <a:latin typeface="Times New Roman" panose="02020603050405020304" pitchFamily="18" charset="0"/>
              <a:cs typeface="Times New Roman" panose="02020603050405020304" pitchFamily="18" charset="0"/>
            </a:endParaRPr>
          </a:p>
        </p:txBody>
      </p:sp>
      <p:sp>
        <p:nvSpPr>
          <p:cNvPr id="57" name="吹き出し: 角を丸めた四角形 56">
            <a:extLst>
              <a:ext uri="{FF2B5EF4-FFF2-40B4-BE49-F238E27FC236}">
                <a16:creationId xmlns:a16="http://schemas.microsoft.com/office/drawing/2014/main" id="{0972E18B-2E3D-F1BF-4463-AFE3505DCBA3}"/>
              </a:ext>
            </a:extLst>
          </p:cNvPr>
          <p:cNvSpPr/>
          <p:nvPr/>
        </p:nvSpPr>
        <p:spPr>
          <a:xfrm>
            <a:off x="5134196" y="5756853"/>
            <a:ext cx="2719347" cy="367420"/>
          </a:xfrm>
          <a:prstGeom prst="wedgeRoundRectCallout">
            <a:avLst>
              <a:gd name="adj1" fmla="val 68134"/>
              <a:gd name="adj2" fmla="val -33580"/>
              <a:gd name="adj3" fmla="val 16667"/>
            </a:avLst>
          </a:prstGeom>
          <a:solidFill>
            <a:schemeClr val="accent4">
              <a:lumMod val="20000"/>
              <a:lumOff val="80000"/>
            </a:schemeClr>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rgbClr val="000000"/>
                </a:solidFill>
                <a:latin typeface="Times New Roman" panose="02020603050405020304" pitchFamily="18" charset="0"/>
                <a:cs typeface="Times New Roman" panose="02020603050405020304" pitchFamily="18" charset="0"/>
              </a:rPr>
              <a:t>Categories related to HPGS</a:t>
            </a:r>
            <a:endParaRPr kumimoji="1" lang="ja-JP" altLang="en-US" sz="1600" dirty="0">
              <a:solidFill>
                <a:srgbClr val="000000"/>
              </a:solidFill>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28EE3AF3-4953-EF46-1404-F2C281F2DAF1}"/>
              </a:ext>
            </a:extLst>
          </p:cNvPr>
          <p:cNvSpPr txBox="1"/>
          <p:nvPr/>
        </p:nvSpPr>
        <p:spPr>
          <a:xfrm>
            <a:off x="39746" y="5390310"/>
            <a:ext cx="4959600" cy="1477328"/>
          </a:xfrm>
          <a:prstGeom prst="rect">
            <a:avLst/>
          </a:prstGeom>
          <a:solidFill>
            <a:schemeClr val="bg1"/>
          </a:solidFill>
        </p:spPr>
        <p:txBody>
          <a:bodyPr wrap="square" rtlCol="0">
            <a:spAutoFit/>
          </a:bodyPr>
          <a:lstStyle/>
          <a:p>
            <a:r>
              <a:rPr kumimoji="1" lang="en-US" altLang="ja-JP" b="1" u="sng" dirty="0">
                <a:solidFill>
                  <a:srgbClr val="FF0000"/>
                </a:solidFill>
              </a:rPr>
              <a:t>(Results of FY2025)</a:t>
            </a:r>
          </a:p>
          <a:p>
            <a:pPr marL="285750" indent="-285750">
              <a:buFont typeface="Arial" panose="020B0604020202020204" pitchFamily="34" charset="0"/>
              <a:buChar char="•"/>
            </a:pPr>
            <a:r>
              <a:rPr kumimoji="1" lang="en-US" altLang="ja-JP" b="1" u="sng" dirty="0">
                <a:solidFill>
                  <a:srgbClr val="FF0000"/>
                </a:solidFill>
              </a:rPr>
              <a:t>World’s first MG 9cell cavity was fabricated.</a:t>
            </a:r>
          </a:p>
          <a:p>
            <a:pPr marL="285750" indent="-285750">
              <a:buFont typeface="Arial" panose="020B0604020202020204" pitchFamily="34" charset="0"/>
              <a:buChar char="•"/>
            </a:pPr>
            <a:r>
              <a:rPr kumimoji="1" lang="en-US" altLang="ja-JP" b="1" u="sng" dirty="0">
                <a:solidFill>
                  <a:srgbClr val="FF0000"/>
                </a:solidFill>
              </a:rPr>
              <a:t>2 oversea 9-cell cavities </a:t>
            </a:r>
            <a:r>
              <a:rPr kumimoji="1" lang="en-US" altLang="ja-JP" b="1" u="sng">
                <a:solidFill>
                  <a:srgbClr val="FF0000"/>
                </a:solidFill>
              </a:rPr>
              <a:t>were fabricated.</a:t>
            </a:r>
            <a:endParaRPr kumimoji="1" lang="en-US" altLang="ja-JP" b="1" u="sng" dirty="0">
              <a:solidFill>
                <a:srgbClr val="FF0000"/>
              </a:solidFill>
            </a:endParaRPr>
          </a:p>
          <a:p>
            <a:pPr marL="285750" indent="-285750">
              <a:buFont typeface="Arial" panose="020B0604020202020204" pitchFamily="34" charset="0"/>
              <a:buChar char="•"/>
            </a:pPr>
            <a:r>
              <a:rPr kumimoji="1" lang="en-US" altLang="ja-JP" b="1" u="sng" dirty="0">
                <a:solidFill>
                  <a:srgbClr val="FF0000"/>
                </a:solidFill>
              </a:rPr>
              <a:t>Apply High Pressure Gas Safety regulation (HPGS) of KEK cavity.</a:t>
            </a:r>
            <a:endParaRPr kumimoji="1" lang="ja-JP" altLang="en-US" b="1" u="sng" dirty="0">
              <a:solidFill>
                <a:srgbClr val="FF0000"/>
              </a:solidFill>
            </a:endParaRPr>
          </a:p>
        </p:txBody>
      </p:sp>
      <p:sp>
        <p:nvSpPr>
          <p:cNvPr id="4" name="テキスト ボックス 3">
            <a:extLst>
              <a:ext uri="{FF2B5EF4-FFF2-40B4-BE49-F238E27FC236}">
                <a16:creationId xmlns:a16="http://schemas.microsoft.com/office/drawing/2014/main" id="{26DF717E-4E84-D3F3-EA16-734F384F54BC}"/>
              </a:ext>
            </a:extLst>
          </p:cNvPr>
          <p:cNvSpPr txBox="1"/>
          <p:nvPr/>
        </p:nvSpPr>
        <p:spPr>
          <a:xfrm>
            <a:off x="4590711" y="722183"/>
            <a:ext cx="3570293" cy="738664"/>
          </a:xfrm>
          <a:prstGeom prst="rect">
            <a:avLst/>
          </a:prstGeom>
          <a:noFill/>
        </p:spPr>
        <p:txBody>
          <a:bodyPr wrap="square" rtlCol="0">
            <a:spAutoFit/>
          </a:bodyPr>
          <a:lstStyle/>
          <a:p>
            <a:r>
              <a:rPr kumimoji="1" lang="en-US" altLang="ja-JP" sz="1400" dirty="0">
                <a:latin typeface="メイリオ" panose="020B0604030504040204" pitchFamily="50" charset="-128"/>
                <a:ea typeface="メイリオ" panose="020B0604030504040204" pitchFamily="50" charset="-128"/>
              </a:rPr>
              <a:t>The last few year one-cell MG Nb cavity reached more than 35 MV/m.</a:t>
            </a:r>
          </a:p>
          <a:p>
            <a:r>
              <a:rPr kumimoji="1" lang="en-US" altLang="ja-JP" sz="1400" dirty="0">
                <a:latin typeface="メイリオ" panose="020B0604030504040204" pitchFamily="50" charset="-128"/>
                <a:ea typeface="メイリオ" panose="020B0604030504040204" pitchFamily="50" charset="-128"/>
              </a:rPr>
              <a:t> </a:t>
            </a:r>
            <a:endParaRPr kumimoji="1" lang="ja-JP" altLang="en-US" sz="1400" dirty="0">
              <a:latin typeface="メイリオ" panose="020B0604030504040204" pitchFamily="50" charset="-128"/>
              <a:ea typeface="メイリオ" panose="020B0604030504040204" pitchFamily="50" charset="-128"/>
            </a:endParaRPr>
          </a:p>
        </p:txBody>
      </p:sp>
      <p:pic>
        <p:nvPicPr>
          <p:cNvPr id="7" name="図 6">
            <a:extLst>
              <a:ext uri="{FF2B5EF4-FFF2-40B4-BE49-F238E27FC236}">
                <a16:creationId xmlns:a16="http://schemas.microsoft.com/office/drawing/2014/main" id="{A07AAC1F-6CEC-2542-A95C-FFA87FF75CE0}"/>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362495" y="2967602"/>
            <a:ext cx="2087902" cy="2189796"/>
          </a:xfrm>
          <a:prstGeom prst="rect">
            <a:avLst/>
          </a:prstGeom>
        </p:spPr>
      </p:pic>
      <p:sp>
        <p:nvSpPr>
          <p:cNvPr id="9" name="テキスト ボックス 8">
            <a:extLst>
              <a:ext uri="{FF2B5EF4-FFF2-40B4-BE49-F238E27FC236}">
                <a16:creationId xmlns:a16="http://schemas.microsoft.com/office/drawing/2014/main" id="{3E792706-BADC-BE11-99C9-43FD4F83DEA5}"/>
              </a:ext>
            </a:extLst>
          </p:cNvPr>
          <p:cNvSpPr txBox="1"/>
          <p:nvPr/>
        </p:nvSpPr>
        <p:spPr>
          <a:xfrm>
            <a:off x="1684272" y="2995194"/>
            <a:ext cx="830403" cy="338554"/>
          </a:xfrm>
          <a:prstGeom prst="rect">
            <a:avLst/>
          </a:prstGeom>
          <a:solidFill>
            <a:schemeClr val="bg1"/>
          </a:solidFill>
        </p:spPr>
        <p:txBody>
          <a:bodyPr wrap="square" rtlCol="0">
            <a:spAutoFit/>
          </a:bodyPr>
          <a:lstStyle/>
          <a:p>
            <a:r>
              <a:rPr lang="en-US" altLang="ja-JP" sz="1600" dirty="0"/>
              <a:t>Ingot</a:t>
            </a:r>
            <a:r>
              <a:rPr lang="ja-JP" altLang="en-US" sz="1600" dirty="0"/>
              <a:t>　　　</a:t>
            </a:r>
          </a:p>
        </p:txBody>
      </p:sp>
      <p:sp>
        <p:nvSpPr>
          <p:cNvPr id="10" name="テキスト ボックス 9">
            <a:extLst>
              <a:ext uri="{FF2B5EF4-FFF2-40B4-BE49-F238E27FC236}">
                <a16:creationId xmlns:a16="http://schemas.microsoft.com/office/drawing/2014/main" id="{C6A22290-5BAB-4CD1-F4B1-663E36E5132D}"/>
              </a:ext>
            </a:extLst>
          </p:cNvPr>
          <p:cNvSpPr txBox="1"/>
          <p:nvPr/>
        </p:nvSpPr>
        <p:spPr>
          <a:xfrm>
            <a:off x="761206" y="4508404"/>
            <a:ext cx="1465422" cy="584775"/>
          </a:xfrm>
          <a:prstGeom prst="rect">
            <a:avLst/>
          </a:prstGeom>
          <a:solidFill>
            <a:schemeClr val="bg1"/>
          </a:solidFill>
        </p:spPr>
        <p:txBody>
          <a:bodyPr wrap="square" rtlCol="0">
            <a:spAutoFit/>
          </a:bodyPr>
          <a:lstStyle/>
          <a:p>
            <a:r>
              <a:rPr lang="en-US" altLang="ja-JP" sz="1600" dirty="0"/>
              <a:t>Slicing image by wire-saw</a:t>
            </a:r>
            <a:endParaRPr lang="ja-JP" altLang="en-US" sz="1600" dirty="0"/>
          </a:p>
        </p:txBody>
      </p:sp>
      <p:sp>
        <p:nvSpPr>
          <p:cNvPr id="11" name="右矢印 33">
            <a:extLst>
              <a:ext uri="{FF2B5EF4-FFF2-40B4-BE49-F238E27FC236}">
                <a16:creationId xmlns:a16="http://schemas.microsoft.com/office/drawing/2014/main" id="{17E30DCC-8E14-5370-C5A0-B4CA91604FC0}"/>
              </a:ext>
            </a:extLst>
          </p:cNvPr>
          <p:cNvSpPr/>
          <p:nvPr/>
        </p:nvSpPr>
        <p:spPr>
          <a:xfrm>
            <a:off x="2480128" y="3724087"/>
            <a:ext cx="352834" cy="364504"/>
          </a:xfrm>
          <a:prstGeom prst="rightArrow">
            <a:avLst/>
          </a:prstGeom>
        </p:spPr>
        <p:style>
          <a:lnRef idx="1">
            <a:schemeClr val="accent1"/>
          </a:lnRef>
          <a:fillRef idx="2">
            <a:schemeClr val="accent1"/>
          </a:fillRef>
          <a:effectRef idx="1">
            <a:schemeClr val="accent1"/>
          </a:effectRef>
          <a:fontRef idx="minor">
            <a:schemeClr val="dk1"/>
          </a:fontRef>
        </p:style>
        <p:txBody>
          <a:bodyPr anchor="ctr"/>
          <a:lstStyle/>
          <a:p>
            <a:pPr algn="ctr" defTabSz="633039" fontAlgn="base">
              <a:spcBef>
                <a:spcPct val="0"/>
              </a:spcBef>
              <a:spcAft>
                <a:spcPct val="0"/>
              </a:spcAft>
              <a:defRPr/>
            </a:pPr>
            <a:endParaRPr lang="ja-JP" altLang="en-US" sz="1246">
              <a:solidFill>
                <a:prstClr val="black"/>
              </a:solidFill>
              <a:latin typeface="Calibri"/>
              <a:ea typeface="ＭＳ Ｐゴシック" panose="020B0600070205080204" pitchFamily="34" charset="-128"/>
            </a:endParaRPr>
          </a:p>
        </p:txBody>
      </p:sp>
      <p:pic>
        <p:nvPicPr>
          <p:cNvPr id="12" name="図 11" descr="座る, 写真, ウニ が含まれている画像&#10;&#10;自動的に生成された説明">
            <a:extLst>
              <a:ext uri="{FF2B5EF4-FFF2-40B4-BE49-F238E27FC236}">
                <a16:creationId xmlns:a16="http://schemas.microsoft.com/office/drawing/2014/main" id="{BB24787F-92C3-B91E-136B-96D32C41576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107357" y="3130076"/>
            <a:ext cx="1478269" cy="1285548"/>
          </a:xfrm>
          <a:prstGeom prst="rect">
            <a:avLst/>
          </a:prstGeom>
        </p:spPr>
      </p:pic>
      <p:sp>
        <p:nvSpPr>
          <p:cNvPr id="13" name="テキスト ボックス 12">
            <a:extLst>
              <a:ext uri="{FF2B5EF4-FFF2-40B4-BE49-F238E27FC236}">
                <a16:creationId xmlns:a16="http://schemas.microsoft.com/office/drawing/2014/main" id="{51092929-4ACF-B237-AC13-942DED47B2C4}"/>
              </a:ext>
            </a:extLst>
          </p:cNvPr>
          <p:cNvSpPr txBox="1"/>
          <p:nvPr/>
        </p:nvSpPr>
        <p:spPr>
          <a:xfrm>
            <a:off x="2424100" y="4452977"/>
            <a:ext cx="2645478" cy="800219"/>
          </a:xfrm>
          <a:prstGeom prst="rect">
            <a:avLst/>
          </a:prstGeom>
          <a:noFill/>
        </p:spPr>
        <p:txBody>
          <a:bodyPr wrap="square" rtlCol="0">
            <a:spAutoFit/>
          </a:bodyPr>
          <a:lstStyle/>
          <a:p>
            <a:pPr algn="ctr"/>
            <a:r>
              <a:rPr lang="en-US" altLang="ja-JP" sz="1600" b="1" dirty="0">
                <a:latin typeface="Helvetica" pitchFamily="2" charset="0"/>
              </a:rPr>
              <a:t>A New Approach:</a:t>
            </a:r>
          </a:p>
          <a:p>
            <a:pPr algn="ctr"/>
            <a:r>
              <a:rPr lang="en-US" altLang="ja-JP" sz="1600" b="1" dirty="0">
                <a:solidFill>
                  <a:srgbClr val="FF0000"/>
                </a:solidFill>
                <a:latin typeface="Helvetica" pitchFamily="2" charset="0"/>
              </a:rPr>
              <a:t>Medium</a:t>
            </a:r>
            <a:r>
              <a:rPr kumimoji="1" lang="en-US" altLang="ja-JP" sz="1600" b="1" dirty="0">
                <a:solidFill>
                  <a:srgbClr val="FF0000"/>
                </a:solidFill>
                <a:latin typeface="Helvetica" pitchFamily="2" charset="0"/>
              </a:rPr>
              <a:t> Grain (MG) Disc</a:t>
            </a:r>
          </a:p>
          <a:p>
            <a:pPr algn="ctr"/>
            <a:r>
              <a:rPr lang="en-US" altLang="ja-JP" sz="1400" dirty="0">
                <a:solidFill>
                  <a:srgbClr val="0070C0"/>
                </a:solidFill>
                <a:latin typeface="Helvetica" pitchFamily="2" charset="0"/>
              </a:rPr>
              <a:t>Grain Size </a:t>
            </a:r>
            <a:r>
              <a:rPr lang="en-US" altLang="ja-JP" sz="1400" b="1" dirty="0">
                <a:solidFill>
                  <a:srgbClr val="0070C0"/>
                </a:solidFill>
                <a:latin typeface="Helvetica" pitchFamily="2" charset="0"/>
              </a:rPr>
              <a:t>&lt; 1 mm</a:t>
            </a:r>
            <a:endParaRPr kumimoji="1" lang="ja-JP" altLang="en-US" sz="1400" b="1" dirty="0">
              <a:solidFill>
                <a:srgbClr val="0070C0"/>
              </a:solidFill>
              <a:latin typeface="Helvetica" pitchFamily="2" charset="0"/>
            </a:endParaRPr>
          </a:p>
        </p:txBody>
      </p:sp>
      <p:sp>
        <p:nvSpPr>
          <p:cNvPr id="14" name="テキスト ボックス 13">
            <a:extLst>
              <a:ext uri="{FF2B5EF4-FFF2-40B4-BE49-F238E27FC236}">
                <a16:creationId xmlns:a16="http://schemas.microsoft.com/office/drawing/2014/main" id="{55CBEF9E-1D0B-2BEA-56E6-BC11401FC1BC}"/>
              </a:ext>
            </a:extLst>
          </p:cNvPr>
          <p:cNvSpPr txBox="1"/>
          <p:nvPr/>
        </p:nvSpPr>
        <p:spPr>
          <a:xfrm>
            <a:off x="39746" y="2954388"/>
            <a:ext cx="851515" cy="369332"/>
          </a:xfrm>
          <a:prstGeom prst="rect">
            <a:avLst/>
          </a:prstGeom>
          <a:solidFill>
            <a:srgbClr val="FFFF00"/>
          </a:solidFill>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altLang="ja-JP" dirty="0">
                <a:solidFill>
                  <a:srgbClr val="FF0000"/>
                </a:solidFill>
              </a:rPr>
              <a:t>MG Nb</a:t>
            </a:r>
          </a:p>
        </p:txBody>
      </p:sp>
      <p:sp>
        <p:nvSpPr>
          <p:cNvPr id="15" name="テキスト ボックス 14">
            <a:extLst>
              <a:ext uri="{FF2B5EF4-FFF2-40B4-BE49-F238E27FC236}">
                <a16:creationId xmlns:a16="http://schemas.microsoft.com/office/drawing/2014/main" id="{22F5AE3B-064F-DD13-875F-9AD1D97B036B}"/>
              </a:ext>
            </a:extLst>
          </p:cNvPr>
          <p:cNvSpPr txBox="1"/>
          <p:nvPr/>
        </p:nvSpPr>
        <p:spPr>
          <a:xfrm>
            <a:off x="2424561" y="2378084"/>
            <a:ext cx="2540572" cy="553998"/>
          </a:xfrm>
          <a:prstGeom prst="rect">
            <a:avLst/>
          </a:prstGeom>
          <a:noFill/>
        </p:spPr>
        <p:txBody>
          <a:bodyPr wrap="square" rtlCol="0">
            <a:spAutoFit/>
          </a:bodyPr>
          <a:lstStyle/>
          <a:p>
            <a:pPr algn="ctr"/>
            <a:r>
              <a:rPr kumimoji="1" lang="en-US" altLang="ja-JP" sz="1600" b="1" dirty="0">
                <a:latin typeface="Helvetica" pitchFamily="2" charset="0"/>
              </a:rPr>
              <a:t>Fine Grain (FG) Disc</a:t>
            </a:r>
          </a:p>
          <a:p>
            <a:pPr algn="ctr"/>
            <a:r>
              <a:rPr lang="en-US" altLang="ja-JP" sz="1400" b="1" dirty="0">
                <a:solidFill>
                  <a:srgbClr val="0070C0"/>
                </a:solidFill>
                <a:latin typeface="Helvetica" pitchFamily="2" charset="0"/>
              </a:rPr>
              <a:t>Grain Size:  50 - 100 um</a:t>
            </a:r>
            <a:endParaRPr kumimoji="1" lang="ja-JP" altLang="en-US" sz="1400" b="1" dirty="0">
              <a:solidFill>
                <a:srgbClr val="0070C0"/>
              </a:solidFill>
              <a:latin typeface="Helvetica" pitchFamily="2" charset="0"/>
            </a:endParaRPr>
          </a:p>
        </p:txBody>
      </p:sp>
      <p:sp>
        <p:nvSpPr>
          <p:cNvPr id="16" name="テキスト ボックス 15">
            <a:extLst>
              <a:ext uri="{FF2B5EF4-FFF2-40B4-BE49-F238E27FC236}">
                <a16:creationId xmlns:a16="http://schemas.microsoft.com/office/drawing/2014/main" id="{50644EA8-5147-5835-EAF4-99281032E4B7}"/>
              </a:ext>
            </a:extLst>
          </p:cNvPr>
          <p:cNvSpPr txBox="1"/>
          <p:nvPr/>
        </p:nvSpPr>
        <p:spPr>
          <a:xfrm>
            <a:off x="113752" y="765460"/>
            <a:ext cx="927133" cy="369332"/>
          </a:xfrm>
          <a:prstGeom prst="rect">
            <a:avLst/>
          </a:prstGeom>
          <a:solidFill>
            <a:srgbClr val="FFFF00"/>
          </a:solidFill>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ja-JP" dirty="0">
                <a:solidFill>
                  <a:srgbClr val="FF0000"/>
                </a:solidFill>
              </a:rPr>
              <a:t>FG Nb</a:t>
            </a:r>
          </a:p>
        </p:txBody>
      </p:sp>
      <p:pic>
        <p:nvPicPr>
          <p:cNvPr id="17" name="図 16" descr="図形, 円&#10;&#10;自動的に生成された説明">
            <a:extLst>
              <a:ext uri="{FF2B5EF4-FFF2-40B4-BE49-F238E27FC236}">
                <a16:creationId xmlns:a16="http://schemas.microsoft.com/office/drawing/2014/main" id="{00F72724-C8E0-7A77-F505-1699823F0C9A}"/>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b="-460"/>
          <a:stretch/>
        </p:blipFill>
        <p:spPr>
          <a:xfrm>
            <a:off x="3220435" y="998561"/>
            <a:ext cx="1338806" cy="1318379"/>
          </a:xfrm>
          <a:prstGeom prst="rect">
            <a:avLst/>
          </a:prstGeom>
        </p:spPr>
      </p:pic>
      <p:sp>
        <p:nvSpPr>
          <p:cNvPr id="21" name="テキスト ボックス 20">
            <a:extLst>
              <a:ext uri="{FF2B5EF4-FFF2-40B4-BE49-F238E27FC236}">
                <a16:creationId xmlns:a16="http://schemas.microsoft.com/office/drawing/2014/main" id="{CBA5CB0D-11B1-FECC-F0CD-978915930545}"/>
              </a:ext>
            </a:extLst>
          </p:cNvPr>
          <p:cNvSpPr txBox="1"/>
          <p:nvPr/>
        </p:nvSpPr>
        <p:spPr>
          <a:xfrm>
            <a:off x="84821" y="1540288"/>
            <a:ext cx="636673" cy="523220"/>
          </a:xfrm>
          <a:prstGeom prst="rect">
            <a:avLst/>
          </a:prstGeom>
          <a:noFill/>
        </p:spPr>
        <p:txBody>
          <a:bodyPr wrap="square" rtlCol="0">
            <a:spAutoFit/>
          </a:bodyPr>
          <a:lstStyle/>
          <a:p>
            <a:r>
              <a:rPr kumimoji="1" lang="en-US" altLang="ja-JP" sz="1400" dirty="0">
                <a:latin typeface="Helvetica" pitchFamily="2" charset="0"/>
              </a:rPr>
              <a:t>Nb Ingot</a:t>
            </a:r>
            <a:endParaRPr kumimoji="1" lang="ja-JP" altLang="en-US" sz="1400" dirty="0">
              <a:latin typeface="Helvetica" pitchFamily="2" charset="0"/>
            </a:endParaRPr>
          </a:p>
        </p:txBody>
      </p:sp>
      <p:pic>
        <p:nvPicPr>
          <p:cNvPr id="23" name="Picture 4" descr="Nb-prod-process">
            <a:extLst>
              <a:ext uri="{FF2B5EF4-FFF2-40B4-BE49-F238E27FC236}">
                <a16:creationId xmlns:a16="http://schemas.microsoft.com/office/drawing/2014/main" id="{48FB3F86-18FC-6598-EDA3-7DB3F130CD3A}"/>
              </a:ext>
            </a:extLst>
          </p:cNvPr>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721494" y="1202427"/>
            <a:ext cx="954593" cy="1175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4" descr="Nb-prod-process">
            <a:extLst>
              <a:ext uri="{FF2B5EF4-FFF2-40B4-BE49-F238E27FC236}">
                <a16:creationId xmlns:a16="http://schemas.microsoft.com/office/drawing/2014/main" id="{EA1B57C9-4EA5-249D-DF57-75984DA4D7B4}"/>
              </a:ext>
            </a:extLst>
          </p:cNvPr>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a:stretch/>
        </p:blipFill>
        <p:spPr bwMode="auto">
          <a:xfrm>
            <a:off x="1824459" y="1310871"/>
            <a:ext cx="1130492" cy="672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右矢印 33">
            <a:extLst>
              <a:ext uri="{FF2B5EF4-FFF2-40B4-BE49-F238E27FC236}">
                <a16:creationId xmlns:a16="http://schemas.microsoft.com/office/drawing/2014/main" id="{49BDD586-7C6F-E960-8F58-A380A4A22732}"/>
              </a:ext>
            </a:extLst>
          </p:cNvPr>
          <p:cNvSpPr/>
          <p:nvPr/>
        </p:nvSpPr>
        <p:spPr>
          <a:xfrm>
            <a:off x="2795226" y="1698010"/>
            <a:ext cx="352834" cy="364504"/>
          </a:xfrm>
          <a:prstGeom prst="rightArrow">
            <a:avLst/>
          </a:prstGeom>
        </p:spPr>
        <p:style>
          <a:lnRef idx="1">
            <a:schemeClr val="accent1"/>
          </a:lnRef>
          <a:fillRef idx="2">
            <a:schemeClr val="accent1"/>
          </a:fillRef>
          <a:effectRef idx="1">
            <a:schemeClr val="accent1"/>
          </a:effectRef>
          <a:fontRef idx="minor">
            <a:schemeClr val="dk1"/>
          </a:fontRef>
        </p:style>
        <p:txBody>
          <a:bodyPr anchor="ctr"/>
          <a:lstStyle/>
          <a:p>
            <a:pPr algn="ctr" defTabSz="633039" fontAlgn="base">
              <a:spcBef>
                <a:spcPct val="0"/>
              </a:spcBef>
              <a:spcAft>
                <a:spcPct val="0"/>
              </a:spcAft>
              <a:defRPr/>
            </a:pPr>
            <a:endParaRPr lang="ja-JP" altLang="en-US" sz="1246">
              <a:solidFill>
                <a:prstClr val="black"/>
              </a:solidFill>
              <a:latin typeface="Calibri"/>
              <a:ea typeface="ＭＳ Ｐゴシック" panose="020B0600070205080204" pitchFamily="34" charset="-128"/>
            </a:endParaRPr>
          </a:p>
        </p:txBody>
      </p:sp>
      <p:sp>
        <p:nvSpPr>
          <p:cNvPr id="26" name="テキスト ボックス 25">
            <a:extLst>
              <a:ext uri="{FF2B5EF4-FFF2-40B4-BE49-F238E27FC236}">
                <a16:creationId xmlns:a16="http://schemas.microsoft.com/office/drawing/2014/main" id="{CFA88295-17BC-2CD1-FB90-E7C2A8AA686F}"/>
              </a:ext>
            </a:extLst>
          </p:cNvPr>
          <p:cNvSpPr txBox="1"/>
          <p:nvPr/>
        </p:nvSpPr>
        <p:spPr>
          <a:xfrm>
            <a:off x="1896840" y="2104344"/>
            <a:ext cx="913729" cy="338554"/>
          </a:xfrm>
          <a:prstGeom prst="rect">
            <a:avLst/>
          </a:prstGeom>
          <a:solidFill>
            <a:schemeClr val="bg1"/>
          </a:solidFill>
        </p:spPr>
        <p:txBody>
          <a:bodyPr wrap="square" rtlCol="0">
            <a:spAutoFit/>
          </a:bodyPr>
          <a:lstStyle/>
          <a:p>
            <a:r>
              <a:rPr lang="en-US" altLang="ja-JP" sz="1600" dirty="0"/>
              <a:t>Rolling</a:t>
            </a:r>
            <a:endParaRPr lang="ja-JP" altLang="en-US" sz="1600" dirty="0"/>
          </a:p>
        </p:txBody>
      </p:sp>
      <p:sp>
        <p:nvSpPr>
          <p:cNvPr id="19" name="右矢印 33">
            <a:extLst>
              <a:ext uri="{FF2B5EF4-FFF2-40B4-BE49-F238E27FC236}">
                <a16:creationId xmlns:a16="http://schemas.microsoft.com/office/drawing/2014/main" id="{676A782E-6F67-84E2-6FAD-2251597DC68C}"/>
              </a:ext>
            </a:extLst>
          </p:cNvPr>
          <p:cNvSpPr/>
          <p:nvPr/>
        </p:nvSpPr>
        <p:spPr>
          <a:xfrm>
            <a:off x="1516882" y="1620638"/>
            <a:ext cx="352834" cy="364504"/>
          </a:xfrm>
          <a:prstGeom prst="rightArrow">
            <a:avLst/>
          </a:prstGeom>
        </p:spPr>
        <p:style>
          <a:lnRef idx="1">
            <a:schemeClr val="accent1"/>
          </a:lnRef>
          <a:fillRef idx="2">
            <a:schemeClr val="accent1"/>
          </a:fillRef>
          <a:effectRef idx="1">
            <a:schemeClr val="accent1"/>
          </a:effectRef>
          <a:fontRef idx="minor">
            <a:schemeClr val="dk1"/>
          </a:fontRef>
        </p:style>
        <p:txBody>
          <a:bodyPr anchor="ctr"/>
          <a:lstStyle/>
          <a:p>
            <a:pPr algn="ctr" defTabSz="633039" fontAlgn="base">
              <a:spcBef>
                <a:spcPct val="0"/>
              </a:spcBef>
              <a:spcAft>
                <a:spcPct val="0"/>
              </a:spcAft>
              <a:defRPr/>
            </a:pPr>
            <a:endParaRPr lang="ja-JP" altLang="en-US" sz="1246">
              <a:solidFill>
                <a:prstClr val="black"/>
              </a:solidFill>
              <a:latin typeface="Calibri"/>
              <a:ea typeface="ＭＳ Ｐゴシック" panose="020B0600070205080204" pitchFamily="34" charset="-128"/>
            </a:endParaRPr>
          </a:p>
        </p:txBody>
      </p:sp>
      <p:sp>
        <p:nvSpPr>
          <p:cNvPr id="20" name="テキスト ボックス 19">
            <a:extLst>
              <a:ext uri="{FF2B5EF4-FFF2-40B4-BE49-F238E27FC236}">
                <a16:creationId xmlns:a16="http://schemas.microsoft.com/office/drawing/2014/main" id="{1657B4CF-441A-4BC7-2317-6C6D21791D1E}"/>
              </a:ext>
            </a:extLst>
          </p:cNvPr>
          <p:cNvSpPr txBox="1"/>
          <p:nvPr/>
        </p:nvSpPr>
        <p:spPr>
          <a:xfrm>
            <a:off x="721494" y="2288262"/>
            <a:ext cx="954592" cy="338554"/>
          </a:xfrm>
          <a:prstGeom prst="rect">
            <a:avLst/>
          </a:prstGeom>
          <a:solidFill>
            <a:schemeClr val="bg1"/>
          </a:solidFill>
        </p:spPr>
        <p:txBody>
          <a:bodyPr wrap="square" rtlCol="0">
            <a:spAutoFit/>
          </a:bodyPr>
          <a:lstStyle/>
          <a:p>
            <a:r>
              <a:rPr lang="en-US" altLang="ja-JP" sz="1600" dirty="0"/>
              <a:t>Forging</a:t>
            </a:r>
            <a:endParaRPr lang="ja-JP" altLang="en-US" sz="1600" dirty="0"/>
          </a:p>
        </p:txBody>
      </p:sp>
      <p:sp>
        <p:nvSpPr>
          <p:cNvPr id="27" name="テキスト ボックス 26">
            <a:extLst>
              <a:ext uri="{FF2B5EF4-FFF2-40B4-BE49-F238E27FC236}">
                <a16:creationId xmlns:a16="http://schemas.microsoft.com/office/drawing/2014/main" id="{4C5AFBE4-77C7-D514-D7B7-1AA37B6EFACF}"/>
              </a:ext>
            </a:extLst>
          </p:cNvPr>
          <p:cNvSpPr txBox="1"/>
          <p:nvPr/>
        </p:nvSpPr>
        <p:spPr>
          <a:xfrm>
            <a:off x="86746" y="5030037"/>
            <a:ext cx="2723823" cy="338554"/>
          </a:xfrm>
          <a:prstGeom prst="rect">
            <a:avLst/>
          </a:prstGeom>
          <a:noFill/>
        </p:spPr>
        <p:txBody>
          <a:bodyPr wrap="none" rtlCol="0">
            <a:spAutoFit/>
          </a:bodyPr>
          <a:lstStyle/>
          <a:p>
            <a:r>
              <a:rPr kumimoji="1" lang="en-US" altLang="ja-JP" sz="1600" b="1" u="sng" dirty="0">
                <a:latin typeface="メイリオ" panose="020B0604030504040204" pitchFamily="50" charset="-128"/>
                <a:ea typeface="メイリオ" panose="020B0604030504040204" pitchFamily="50" charset="-128"/>
              </a:rPr>
              <a:t>MG can reduce the cost</a:t>
            </a:r>
            <a:endParaRPr kumimoji="1" lang="ja-JP" altLang="en-US" sz="1600" b="1" u="sng" dirty="0">
              <a:latin typeface="メイリオ" panose="020B0604030504040204" pitchFamily="50" charset="-128"/>
              <a:ea typeface="メイリオ" panose="020B0604030504040204" pitchFamily="50" charset="-128"/>
            </a:endParaRPr>
          </a:p>
        </p:txBody>
      </p:sp>
      <p:sp>
        <p:nvSpPr>
          <p:cNvPr id="28" name="正方形/長方形 27">
            <a:extLst>
              <a:ext uri="{FF2B5EF4-FFF2-40B4-BE49-F238E27FC236}">
                <a16:creationId xmlns:a16="http://schemas.microsoft.com/office/drawing/2014/main" id="{76A8AC53-2120-5E41-6405-023620EB152D}"/>
              </a:ext>
            </a:extLst>
          </p:cNvPr>
          <p:cNvSpPr/>
          <p:nvPr/>
        </p:nvSpPr>
        <p:spPr>
          <a:xfrm>
            <a:off x="8812530" y="3323720"/>
            <a:ext cx="1051560" cy="48247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9" name="図 28" descr="製品 が含まれている画像&#10;&#10;AI 生成コンテンツは誤りを含む可能性があります。">
            <a:extLst>
              <a:ext uri="{FF2B5EF4-FFF2-40B4-BE49-F238E27FC236}">
                <a16:creationId xmlns:a16="http://schemas.microsoft.com/office/drawing/2014/main" id="{0439CE2A-9A55-E9BB-ACD9-24F009283FF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645630" y="3323720"/>
            <a:ext cx="1385359" cy="427571"/>
          </a:xfrm>
          <a:prstGeom prst="rect">
            <a:avLst/>
          </a:prstGeom>
        </p:spPr>
      </p:pic>
      <p:sp>
        <p:nvSpPr>
          <p:cNvPr id="30" name="正方形/長方形 29">
            <a:extLst>
              <a:ext uri="{FF2B5EF4-FFF2-40B4-BE49-F238E27FC236}">
                <a16:creationId xmlns:a16="http://schemas.microsoft.com/office/drawing/2014/main" id="{DB8C6EE4-2731-7910-961C-66B763BC54FB}"/>
              </a:ext>
            </a:extLst>
          </p:cNvPr>
          <p:cNvSpPr/>
          <p:nvPr/>
        </p:nvSpPr>
        <p:spPr>
          <a:xfrm>
            <a:off x="10264140" y="2626815"/>
            <a:ext cx="1565365" cy="45975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1" name="図 30" descr="光 が含まれている画像&#10;&#10;AI 生成コンテンツは誤りを含む可能性があります。">
            <a:extLst>
              <a:ext uri="{FF2B5EF4-FFF2-40B4-BE49-F238E27FC236}">
                <a16:creationId xmlns:a16="http://schemas.microsoft.com/office/drawing/2014/main" id="{F034FC26-A8E7-99CE-369A-C697D649207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264139" y="2583511"/>
            <a:ext cx="1565366" cy="469211"/>
          </a:xfrm>
          <a:prstGeom prst="rect">
            <a:avLst/>
          </a:prstGeom>
        </p:spPr>
      </p:pic>
      <p:sp>
        <p:nvSpPr>
          <p:cNvPr id="32" name="矢印: 下 31">
            <a:extLst>
              <a:ext uri="{FF2B5EF4-FFF2-40B4-BE49-F238E27FC236}">
                <a16:creationId xmlns:a16="http://schemas.microsoft.com/office/drawing/2014/main" id="{54A9947B-B3A4-CA1F-AFFF-1F1F5745D511}"/>
              </a:ext>
            </a:extLst>
          </p:cNvPr>
          <p:cNvSpPr/>
          <p:nvPr/>
        </p:nvSpPr>
        <p:spPr>
          <a:xfrm>
            <a:off x="10879923" y="3299900"/>
            <a:ext cx="223158" cy="19743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90703D43-7BCF-48FE-5951-4674874DDB71}"/>
              </a:ext>
            </a:extLst>
          </p:cNvPr>
          <p:cNvSpPr txBox="1"/>
          <p:nvPr/>
        </p:nvSpPr>
        <p:spPr>
          <a:xfrm>
            <a:off x="10339823" y="3455493"/>
            <a:ext cx="1398973" cy="369332"/>
          </a:xfrm>
          <a:prstGeom prst="rect">
            <a:avLst/>
          </a:prstGeom>
          <a:noFill/>
        </p:spPr>
        <p:txBody>
          <a:bodyPr wrap="none" rtlCol="0">
            <a:spAutoFit/>
          </a:bodyPr>
          <a:lstStyle/>
          <a:p>
            <a:r>
              <a:rPr kumimoji="1" lang="en-US" altLang="ja-JP" dirty="0"/>
              <a:t>Change FC05</a:t>
            </a:r>
            <a:endParaRPr kumimoji="1" lang="ja-JP" altLang="en-US" dirty="0"/>
          </a:p>
        </p:txBody>
      </p:sp>
    </p:spTree>
    <p:extLst>
      <p:ext uri="{BB962C8B-B14F-4D97-AF65-F5344CB8AC3E}">
        <p14:creationId xmlns:p14="http://schemas.microsoft.com/office/powerpoint/2010/main" val="1918065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B8CAF4-DB58-1581-192E-B55B52184569}"/>
            </a:ext>
          </a:extLst>
        </p:cNvPr>
        <p:cNvGrpSpPr/>
        <p:nvPr/>
      </p:nvGrpSpPr>
      <p:grpSpPr>
        <a:xfrm>
          <a:off x="0" y="0"/>
          <a:ext cx="0" cy="0"/>
          <a:chOff x="0" y="0"/>
          <a:chExt cx="0" cy="0"/>
        </a:xfrm>
      </p:grpSpPr>
      <p:sp>
        <p:nvSpPr>
          <p:cNvPr id="6" name="スライド番号プレースホルダー 5">
            <a:extLst>
              <a:ext uri="{FF2B5EF4-FFF2-40B4-BE49-F238E27FC236}">
                <a16:creationId xmlns:a16="http://schemas.microsoft.com/office/drawing/2014/main" id="{D9932E6F-8D0D-3AF9-D044-26968F2C90CF}"/>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54F8205C-53F2-4FC3-AB38-4372D95CE470}" type="slidenum">
              <a:rPr lang="ja-JP" altLang="en-US" smtClean="0"/>
              <a:pPr/>
              <a:t>12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54C8859E-8AF3-2481-2687-E3E3BA7BA61E}"/>
              </a:ext>
            </a:extLst>
          </p:cNvPr>
          <p:cNvSpPr txBox="1"/>
          <p:nvPr/>
        </p:nvSpPr>
        <p:spPr>
          <a:xfrm>
            <a:off x="1" y="92333"/>
            <a:ext cx="12191999" cy="584775"/>
          </a:xfrm>
          <a:prstGeom prst="rect">
            <a:avLst/>
          </a:prstGeom>
          <a:solidFill>
            <a:schemeClr val="accent5">
              <a:lumMod val="20000"/>
              <a:lumOff val="80000"/>
            </a:schemeClr>
          </a:solidFill>
          <a:ln w="19050">
            <a:solidFill>
              <a:schemeClr val="tx1"/>
            </a:solidFill>
          </a:ln>
        </p:spPr>
        <p:txBody>
          <a:bodyPr wrap="square" rtlCol="0" anchor="ctr">
            <a:spAutoFit/>
          </a:bodyPr>
          <a:lstStyle/>
          <a:p>
            <a:pPr algn="ctr"/>
            <a:r>
              <a:rPr lang="en-US" altLang="ja-JP" sz="3200" b="1" dirty="0">
                <a:latin typeface="Times New Roman" panose="02020603050405020304" pitchFamily="18" charset="0"/>
                <a:cs typeface="Times New Roman" panose="02020603050405020304" pitchFamily="18" charset="0"/>
              </a:rPr>
              <a:t>(FY2025) (2)WPP2: </a:t>
            </a:r>
            <a:r>
              <a:rPr kumimoji="1" lang="en-US" altLang="ja-JP" sz="3200" b="1" dirty="0">
                <a:latin typeface="Times New Roman" panose="02020603050405020304" pitchFamily="18" charset="0"/>
                <a:cs typeface="Times New Roman" panose="02020603050405020304" pitchFamily="18" charset="0"/>
              </a:rPr>
              <a:t>Ancillaries</a:t>
            </a:r>
            <a:endParaRPr kumimoji="1" lang="ja-JP" altLang="en-US" sz="3200" b="1" dirty="0">
              <a:latin typeface="Times New Roman" panose="02020603050405020304" pitchFamily="18" charset="0"/>
              <a:cs typeface="Times New Roman" panose="02020603050405020304" pitchFamily="18" charset="0"/>
            </a:endParaRPr>
          </a:p>
        </p:txBody>
      </p:sp>
      <p:graphicFrame>
        <p:nvGraphicFramePr>
          <p:cNvPr id="8" name="表 7">
            <a:extLst>
              <a:ext uri="{FF2B5EF4-FFF2-40B4-BE49-F238E27FC236}">
                <a16:creationId xmlns:a16="http://schemas.microsoft.com/office/drawing/2014/main" id="{6110930D-062D-CA78-F00E-AAB961346846}"/>
              </a:ext>
            </a:extLst>
          </p:cNvPr>
          <p:cNvGraphicFramePr>
            <a:graphicFrameLocks noGrp="1"/>
          </p:cNvGraphicFramePr>
          <p:nvPr>
            <p:extLst>
              <p:ext uri="{D42A27DB-BD31-4B8C-83A1-F6EECF244321}">
                <p14:modId xmlns:p14="http://schemas.microsoft.com/office/powerpoint/2010/main" val="1874893161"/>
              </p:ext>
            </p:extLst>
          </p:nvPr>
        </p:nvGraphicFramePr>
        <p:xfrm>
          <a:off x="0" y="893773"/>
          <a:ext cx="12192000" cy="5599098"/>
        </p:xfrm>
        <a:graphic>
          <a:graphicData uri="http://schemas.openxmlformats.org/drawingml/2006/table">
            <a:tbl>
              <a:tblPr firstRow="1" bandRow="1">
                <a:tableStyleId>{5940675A-B579-460E-94D1-54222C63F5DA}</a:tableStyleId>
              </a:tblPr>
              <a:tblGrid>
                <a:gridCol w="6096000">
                  <a:extLst>
                    <a:ext uri="{9D8B030D-6E8A-4147-A177-3AD203B41FA5}">
                      <a16:colId xmlns:a16="http://schemas.microsoft.com/office/drawing/2014/main" val="627762211"/>
                    </a:ext>
                  </a:extLst>
                </a:gridCol>
                <a:gridCol w="6096000">
                  <a:extLst>
                    <a:ext uri="{9D8B030D-6E8A-4147-A177-3AD203B41FA5}">
                      <a16:colId xmlns:a16="http://schemas.microsoft.com/office/drawing/2014/main" val="1746926033"/>
                    </a:ext>
                  </a:extLst>
                </a:gridCol>
              </a:tblGrid>
              <a:tr h="2799549">
                <a:tc>
                  <a:txBody>
                    <a:bodyPr/>
                    <a:lstStyle/>
                    <a:p>
                      <a:pPr marL="285750"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We saw the bad transmission</a:t>
                      </a:r>
                      <a:r>
                        <a:rPr kumimoji="1" lang="en-US" altLang="ja-JP" b="1" dirty="0">
                          <a:latin typeface="Times New Roman" panose="02020603050405020304" pitchFamily="18" charset="0"/>
                          <a:cs typeface="Times New Roman" panose="02020603050405020304" pitchFamily="18" charset="0"/>
                        </a:rPr>
                        <a:t>. Unexpectedly big RF loss observed in low power test!</a:t>
                      </a:r>
                    </a:p>
                    <a:p>
                      <a:pPr marL="285750"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Production another four sets of power couplers stopped and will make new 8 couplers.</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marL="285750" indent="-285750">
                        <a:buFont typeface="Arial" panose="020B0604020202020204" pitchFamily="34" charset="0"/>
                        <a:buChar char="•"/>
                      </a:pPr>
                      <a:r>
                        <a:rPr kumimoji="1" lang="en-US" altLang="ja-JP" b="1" dirty="0">
                          <a:latin typeface="Times New Roman" panose="02020603050405020304" pitchFamily="18" charset="0"/>
                          <a:cs typeface="Times New Roman" panose="02020603050405020304" pitchFamily="18" charset="0"/>
                        </a:rPr>
                        <a:t>Cold test for each component under progress</a:t>
                      </a:r>
                    </a:p>
                    <a:p>
                      <a:pPr marL="285750" indent="-285750">
                        <a:buFont typeface="Arial" panose="020B0604020202020204" pitchFamily="34" charset="0"/>
                        <a:buChar char="•"/>
                      </a:pPr>
                      <a:r>
                        <a:rPr kumimoji="1" lang="en-US" altLang="ja-JP" b="1" dirty="0">
                          <a:latin typeface="Times New Roman" panose="02020603050405020304" pitchFamily="18" charset="0"/>
                          <a:cs typeface="Times New Roman" panose="02020603050405020304" pitchFamily="18" charset="0"/>
                        </a:rPr>
                        <a:t>Procurement of real tuners under progress</a:t>
                      </a:r>
                    </a:p>
                    <a:p>
                      <a:pPr marL="285750"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Some simulation works under progress</a:t>
                      </a:r>
                      <a:endParaRPr kumimoji="1" lang="ja-JP"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406540381"/>
                  </a:ext>
                </a:extLst>
              </a:tr>
              <a:tr h="2799549">
                <a:tc>
                  <a:txBody>
                    <a:bodyPr/>
                    <a:lstStyle/>
                    <a:p>
                      <a:pPr marL="285750"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Prototype magnetic shield was manufactured and delivered.</a:t>
                      </a:r>
                    </a:p>
                    <a:p>
                      <a:pPr marL="285750"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Performance test of the prototype magnetic shield was completed.</a:t>
                      </a:r>
                    </a:p>
                    <a:p>
                      <a:pPr marL="285750"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(After a minor design change) One real magnetic shield was delivered.</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marL="285750"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Real magnet under production to be completed in this FY</a:t>
                      </a:r>
                    </a:p>
                    <a:p>
                      <a:pPr marL="285750" indent="-285750">
                        <a:buFont typeface="Arial" panose="020B0604020202020204" pitchFamily="34" charset="0"/>
                        <a:buChar char="•"/>
                      </a:pPr>
                      <a:r>
                        <a:rPr kumimoji="1" lang="en-US" altLang="ja-JP" b="1" dirty="0">
                          <a:latin typeface="Times New Roman" panose="02020603050405020304" pitchFamily="18" charset="0"/>
                          <a:cs typeface="Times New Roman" panose="02020603050405020304" pitchFamily="18" charset="0"/>
                        </a:rPr>
                        <a:t>Test cryostat produced and cold test was conducted.</a:t>
                      </a:r>
                    </a:p>
                    <a:p>
                      <a:pPr marL="285750"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Simulation for leak field under progress</a:t>
                      </a:r>
                      <a:endParaRPr kumimoji="1" lang="ja-JP"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51474414"/>
                  </a:ext>
                </a:extLst>
              </a:tr>
            </a:tbl>
          </a:graphicData>
        </a:graphic>
      </p:graphicFrame>
      <p:pic>
        <p:nvPicPr>
          <p:cNvPr id="9" name="図 8">
            <a:extLst>
              <a:ext uri="{FF2B5EF4-FFF2-40B4-BE49-F238E27FC236}">
                <a16:creationId xmlns:a16="http://schemas.microsoft.com/office/drawing/2014/main" id="{E4B628BA-B958-400A-81BA-6096ECA51FA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255956" y="2078574"/>
            <a:ext cx="2031036" cy="1523277"/>
          </a:xfrm>
          <a:prstGeom prst="rect">
            <a:avLst/>
          </a:prstGeom>
        </p:spPr>
      </p:pic>
      <p:pic>
        <p:nvPicPr>
          <p:cNvPr id="10" name="Picture 25">
            <a:extLst>
              <a:ext uri="{FF2B5EF4-FFF2-40B4-BE49-F238E27FC236}">
                <a16:creationId xmlns:a16="http://schemas.microsoft.com/office/drawing/2014/main" id="{1A1374A5-67EB-E39E-A8FB-564B49C8755F}"/>
              </a:ext>
            </a:extLst>
          </p:cNvPr>
          <p:cNvPicPr>
            <a:picLocks noChangeAspect="1"/>
          </p:cNvPicPr>
          <p:nvPr/>
        </p:nvPicPr>
        <p:blipFill>
          <a:blip r:embed="rId3"/>
          <a:srcRect l="4662" t="2325" b="2633"/>
          <a:stretch/>
        </p:blipFill>
        <p:spPr>
          <a:xfrm>
            <a:off x="6614173" y="1937144"/>
            <a:ext cx="2219610" cy="1635330"/>
          </a:xfrm>
          <a:prstGeom prst="rect">
            <a:avLst/>
          </a:prstGeom>
        </p:spPr>
      </p:pic>
      <p:pic>
        <p:nvPicPr>
          <p:cNvPr id="11" name="Picture 2">
            <a:extLst>
              <a:ext uri="{FF2B5EF4-FFF2-40B4-BE49-F238E27FC236}">
                <a16:creationId xmlns:a16="http://schemas.microsoft.com/office/drawing/2014/main" id="{07F9F2FE-B4E6-5500-AA97-A6AD986B82C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11415"/>
          <a:stretch>
            <a:fillRect/>
          </a:stretch>
        </p:blipFill>
        <p:spPr bwMode="auto">
          <a:xfrm>
            <a:off x="9412196" y="1937144"/>
            <a:ext cx="2454864" cy="1630983"/>
          </a:xfrm>
          <a:prstGeom prst="rect">
            <a:avLst/>
          </a:prstGeom>
          <a:noFill/>
          <a:extLst>
            <a:ext uri="{909E8E84-426E-40DD-AFC4-6F175D3DCCD1}">
              <a14:hiddenFill xmlns:a14="http://schemas.microsoft.com/office/drawing/2010/main">
                <a:solidFill>
                  <a:srgbClr val="FFFFFF"/>
                </a:solidFill>
              </a14:hiddenFill>
            </a:ext>
          </a:extLst>
        </p:spPr>
      </p:pic>
      <p:pic>
        <p:nvPicPr>
          <p:cNvPr id="12" name="図 11">
            <a:extLst>
              <a:ext uri="{FF2B5EF4-FFF2-40B4-BE49-F238E27FC236}">
                <a16:creationId xmlns:a16="http://schemas.microsoft.com/office/drawing/2014/main" id="{EA738AC3-96F4-4D3B-B423-9B1B2BEC234D}"/>
              </a:ext>
            </a:extLst>
          </p:cNvPr>
          <p:cNvPicPr>
            <a:picLocks noChangeAspect="1"/>
          </p:cNvPicPr>
          <p:nvPr/>
        </p:nvPicPr>
        <p:blipFill>
          <a:blip r:embed="rId5"/>
          <a:stretch>
            <a:fillRect/>
          </a:stretch>
        </p:blipFill>
        <p:spPr>
          <a:xfrm>
            <a:off x="217394" y="5232080"/>
            <a:ext cx="2525806" cy="1083946"/>
          </a:xfrm>
          <a:prstGeom prst="rect">
            <a:avLst/>
          </a:prstGeom>
        </p:spPr>
      </p:pic>
      <p:pic>
        <p:nvPicPr>
          <p:cNvPr id="13" name="図 12" descr="飛行機の模型&#10;&#10;AI によって生成されたコンテンツは間違っている可能性があります。">
            <a:extLst>
              <a:ext uri="{FF2B5EF4-FFF2-40B4-BE49-F238E27FC236}">
                <a16:creationId xmlns:a16="http://schemas.microsoft.com/office/drawing/2014/main" id="{59D5B3AC-71B8-9E50-B720-588D6053E5F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17571" y="5232080"/>
            <a:ext cx="1445261" cy="1083946"/>
          </a:xfrm>
          <a:prstGeom prst="rect">
            <a:avLst/>
          </a:prstGeom>
        </p:spPr>
      </p:pic>
      <p:pic>
        <p:nvPicPr>
          <p:cNvPr id="14" name="図 13" descr="屋内, テーブル, 座る, 小さい が含まれている画像&#10;&#10;AI によって生成されたコンテンツは間違っている可能性があります。">
            <a:extLst>
              <a:ext uri="{FF2B5EF4-FFF2-40B4-BE49-F238E27FC236}">
                <a16:creationId xmlns:a16="http://schemas.microsoft.com/office/drawing/2014/main" id="{B5B05612-74D8-0C18-61E0-AEAF0574C3F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07755" y="5232080"/>
            <a:ext cx="1445261" cy="1083946"/>
          </a:xfrm>
          <a:prstGeom prst="rect">
            <a:avLst/>
          </a:prstGeom>
        </p:spPr>
      </p:pic>
      <p:pic>
        <p:nvPicPr>
          <p:cNvPr id="17" name="図 16">
            <a:extLst>
              <a:ext uri="{FF2B5EF4-FFF2-40B4-BE49-F238E27FC236}">
                <a16:creationId xmlns:a16="http://schemas.microsoft.com/office/drawing/2014/main" id="{43A94CDF-635E-C277-B0D1-9D6B24057E54}"/>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rot="5400000">
            <a:off x="1347070" y="2268641"/>
            <a:ext cx="1520540" cy="1140405"/>
          </a:xfrm>
          <a:prstGeom prst="rect">
            <a:avLst/>
          </a:prstGeom>
        </p:spPr>
      </p:pic>
      <p:pic>
        <p:nvPicPr>
          <p:cNvPr id="4" name="図 3">
            <a:extLst>
              <a:ext uri="{FF2B5EF4-FFF2-40B4-BE49-F238E27FC236}">
                <a16:creationId xmlns:a16="http://schemas.microsoft.com/office/drawing/2014/main" id="{46539864-8CC5-5572-399D-13A9FFFAF3FC}"/>
              </a:ext>
            </a:extLst>
          </p:cNvPr>
          <p:cNvPicPr>
            <a:picLocks noChangeAspect="1"/>
          </p:cNvPicPr>
          <p:nvPr/>
        </p:nvPicPr>
        <p:blipFill>
          <a:blip r:embed="rId9"/>
          <a:stretch>
            <a:fillRect/>
          </a:stretch>
        </p:blipFill>
        <p:spPr>
          <a:xfrm>
            <a:off x="9480091" y="4670202"/>
            <a:ext cx="1928532" cy="1686148"/>
          </a:xfrm>
          <a:prstGeom prst="rect">
            <a:avLst/>
          </a:prstGeom>
        </p:spPr>
      </p:pic>
      <p:pic>
        <p:nvPicPr>
          <p:cNvPr id="7" name="図 6">
            <a:extLst>
              <a:ext uri="{FF2B5EF4-FFF2-40B4-BE49-F238E27FC236}">
                <a16:creationId xmlns:a16="http://schemas.microsoft.com/office/drawing/2014/main" id="{169F1952-5DC5-B256-36E4-7CD1AEF947F7}"/>
              </a:ext>
            </a:extLst>
          </p:cNvPr>
          <p:cNvPicPr>
            <a:picLocks noChangeAspect="1"/>
          </p:cNvPicPr>
          <p:nvPr/>
        </p:nvPicPr>
        <p:blipFill>
          <a:blip r:embed="rId10"/>
          <a:stretch>
            <a:fillRect/>
          </a:stretch>
        </p:blipFill>
        <p:spPr>
          <a:xfrm>
            <a:off x="6968678" y="4670202"/>
            <a:ext cx="2108738" cy="1701167"/>
          </a:xfrm>
          <a:prstGeom prst="rect">
            <a:avLst/>
          </a:prstGeom>
        </p:spPr>
      </p:pic>
    </p:spTree>
    <p:extLst>
      <p:ext uri="{BB962C8B-B14F-4D97-AF65-F5344CB8AC3E}">
        <p14:creationId xmlns:p14="http://schemas.microsoft.com/office/powerpoint/2010/main" val="15505771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FF5011-3C67-EC41-5FA0-177AB4701B9A}"/>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082F2B8-7D61-4480-E2C9-57B542C8F3E9}"/>
              </a:ext>
            </a:extLst>
          </p:cNvPr>
          <p:cNvSpPr>
            <a:spLocks noGrp="1"/>
          </p:cNvSpPr>
          <p:nvPr>
            <p:ph type="sldNum" sz="quarter" idx="4"/>
          </p:nvPr>
        </p:nvSpPr>
        <p:spPr>
          <a:xfrm>
            <a:off x="11436536" y="6354658"/>
            <a:ext cx="604520" cy="365125"/>
          </a:xfrm>
          <a:prstGeom prst="rect">
            <a:avLst/>
          </a:prstGeom>
        </p:spPr>
        <p:txBody>
          <a:bodyPr anchor="ctr"/>
          <a:lstStyle>
            <a:defPPr>
              <a:defRPr lang="en-US"/>
            </a:defPPr>
            <a:lvl1pPr marL="0" algn="r" defTabSz="457200" rtl="0" eaLnBrk="1" latinLnBrk="0" hangingPunct="1">
              <a:defRPr sz="1200" kern="1200">
                <a:solidFill>
                  <a:srgbClr val="6C9BD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8F63A3B-78C7-47BE-AE5E-E10140E04643}" type="slidenum">
              <a:rPr lang="en-US" smtClean="0"/>
              <a:pPr algn="r"/>
              <a:t>13</a:t>
            </a:fld>
            <a:endParaRPr lang="en-US" sz="14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F02D84B7-75AE-22A4-20A4-0B5E164818E5}"/>
              </a:ext>
            </a:extLst>
          </p:cNvPr>
          <p:cNvSpPr txBox="1"/>
          <p:nvPr/>
        </p:nvSpPr>
        <p:spPr>
          <a:xfrm>
            <a:off x="1" y="92333"/>
            <a:ext cx="12191999" cy="584775"/>
          </a:xfrm>
          <a:prstGeom prst="rect">
            <a:avLst/>
          </a:prstGeom>
          <a:solidFill>
            <a:schemeClr val="accent5">
              <a:lumMod val="20000"/>
              <a:lumOff val="80000"/>
            </a:schemeClr>
          </a:solidFill>
          <a:ln w="19050">
            <a:solidFill>
              <a:schemeClr val="tx1"/>
            </a:solidFill>
          </a:ln>
        </p:spPr>
        <p:txBody>
          <a:bodyPr wrap="square" rtlCol="0" anchor="ctr">
            <a:spAutoFit/>
          </a:bodyPr>
          <a:lstStyle/>
          <a:p>
            <a:pPr algn="ctr"/>
            <a:r>
              <a:rPr lang="en-US" altLang="ja-JP" sz="3200" b="1" dirty="0">
                <a:latin typeface="Times New Roman" panose="02020603050405020304" pitchFamily="18" charset="0"/>
                <a:cs typeface="Times New Roman" panose="02020603050405020304" pitchFamily="18" charset="0"/>
              </a:rPr>
              <a:t>(FY2025) (2)WPP2: Progress of Cryomodule design</a:t>
            </a:r>
            <a:endParaRPr kumimoji="1" lang="ja-JP" altLang="en-US" sz="3200" b="1" dirty="0">
              <a:latin typeface="Times New Roman" panose="02020603050405020304" pitchFamily="18" charset="0"/>
              <a:cs typeface="Times New Roman" panose="02020603050405020304" pitchFamily="18" charset="0"/>
            </a:endParaRPr>
          </a:p>
        </p:txBody>
      </p:sp>
      <p:pic>
        <p:nvPicPr>
          <p:cNvPr id="19" name="図 18" descr="ダイアグラム&#10;&#10;自動的に生成された説明">
            <a:extLst>
              <a:ext uri="{FF2B5EF4-FFF2-40B4-BE49-F238E27FC236}">
                <a16:creationId xmlns:a16="http://schemas.microsoft.com/office/drawing/2014/main" id="{1C945EC9-B865-F61B-C81C-8F82D55F3CF7}"/>
              </a:ext>
            </a:extLst>
          </p:cNvPr>
          <p:cNvPicPr>
            <a:picLocks noChangeAspect="1"/>
          </p:cNvPicPr>
          <p:nvPr/>
        </p:nvPicPr>
        <p:blipFill>
          <a:blip r:embed="rId2"/>
          <a:stretch>
            <a:fillRect/>
          </a:stretch>
        </p:blipFill>
        <p:spPr>
          <a:xfrm>
            <a:off x="134902" y="2827772"/>
            <a:ext cx="7591057" cy="3689395"/>
          </a:xfrm>
          <a:prstGeom prst="rect">
            <a:avLst/>
          </a:prstGeom>
        </p:spPr>
      </p:pic>
      <p:sp>
        <p:nvSpPr>
          <p:cNvPr id="20" name="テキスト ボックス 19">
            <a:extLst>
              <a:ext uri="{FF2B5EF4-FFF2-40B4-BE49-F238E27FC236}">
                <a16:creationId xmlns:a16="http://schemas.microsoft.com/office/drawing/2014/main" id="{15637F31-E478-DCAA-EE4C-F934C97C8BDA}"/>
              </a:ext>
            </a:extLst>
          </p:cNvPr>
          <p:cNvSpPr txBox="1"/>
          <p:nvPr/>
        </p:nvSpPr>
        <p:spPr>
          <a:xfrm>
            <a:off x="7784354" y="820380"/>
            <a:ext cx="1098378" cy="276999"/>
          </a:xfrm>
          <a:prstGeom prst="rect">
            <a:avLst/>
          </a:prstGeom>
          <a:solidFill>
            <a:srgbClr val="FFFF00"/>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Specifications</a:t>
            </a:r>
            <a:endParaRPr kumimoji="1" lang="ja-JP" altLang="en-US" sz="1200" dirty="0">
              <a:latin typeface="Times New Roman" panose="02020603050405020304" pitchFamily="18" charset="0"/>
              <a:cs typeface="Times New Roman" panose="02020603050405020304" pitchFamily="18" charset="0"/>
            </a:endParaRPr>
          </a:p>
        </p:txBody>
      </p:sp>
      <p:graphicFrame>
        <p:nvGraphicFramePr>
          <p:cNvPr id="21" name="表 20">
            <a:extLst>
              <a:ext uri="{FF2B5EF4-FFF2-40B4-BE49-F238E27FC236}">
                <a16:creationId xmlns:a16="http://schemas.microsoft.com/office/drawing/2014/main" id="{AACCF5BE-3E7F-D926-4F2E-B7C638AB284E}"/>
              </a:ext>
            </a:extLst>
          </p:cNvPr>
          <p:cNvGraphicFramePr>
            <a:graphicFrameLocks noGrp="1"/>
          </p:cNvGraphicFramePr>
          <p:nvPr/>
        </p:nvGraphicFramePr>
        <p:xfrm>
          <a:off x="7862882" y="1192230"/>
          <a:ext cx="4166706" cy="2225040"/>
        </p:xfrm>
        <a:graphic>
          <a:graphicData uri="http://schemas.openxmlformats.org/drawingml/2006/table">
            <a:tbl>
              <a:tblPr firstRow="1" bandRow="1">
                <a:tableStyleId>{5940675A-B579-460E-94D1-54222C63F5DA}</a:tableStyleId>
              </a:tblPr>
              <a:tblGrid>
                <a:gridCol w="2083223">
                  <a:extLst>
                    <a:ext uri="{9D8B030D-6E8A-4147-A177-3AD203B41FA5}">
                      <a16:colId xmlns:a16="http://schemas.microsoft.com/office/drawing/2014/main" val="4287069804"/>
                    </a:ext>
                  </a:extLst>
                </a:gridCol>
                <a:gridCol w="2083483">
                  <a:extLst>
                    <a:ext uri="{9D8B030D-6E8A-4147-A177-3AD203B41FA5}">
                      <a16:colId xmlns:a16="http://schemas.microsoft.com/office/drawing/2014/main" val="512954566"/>
                    </a:ext>
                  </a:extLst>
                </a:gridCol>
              </a:tblGrid>
              <a:tr h="370840">
                <a:tc>
                  <a:txBody>
                    <a:bodyPr/>
                    <a:lstStyle/>
                    <a:p>
                      <a:r>
                        <a:rPr kumimoji="1" lang="en-US" altLang="ja-JP" sz="1400" dirty="0">
                          <a:latin typeface="Times New Roman" panose="02020603050405020304" pitchFamily="18" charset="0"/>
                          <a:cs typeface="Times New Roman" panose="02020603050405020304" pitchFamily="18" charset="0"/>
                        </a:rPr>
                        <a:t>Type</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B</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78382818"/>
                  </a:ext>
                </a:extLst>
              </a:tr>
              <a:tr h="370840">
                <a:tc>
                  <a:txBody>
                    <a:bodyPr/>
                    <a:lstStyle/>
                    <a:p>
                      <a:r>
                        <a:rPr kumimoji="1" lang="en-US" altLang="ja-JP" sz="1400" dirty="0">
                          <a:latin typeface="Times New Roman" panose="02020603050405020304" pitchFamily="18" charset="0"/>
                          <a:cs typeface="Times New Roman" panose="02020603050405020304" pitchFamily="18" charset="0"/>
                        </a:rPr>
                        <a:t>Thermal shield</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Single</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729610436"/>
                  </a:ext>
                </a:extLst>
              </a:tr>
              <a:tr h="370840">
                <a:tc>
                  <a:txBody>
                    <a:bodyPr/>
                    <a:lstStyle/>
                    <a:p>
                      <a:r>
                        <a:rPr kumimoji="1" lang="en-US" altLang="ja-JP" sz="1400" dirty="0">
                          <a:latin typeface="Times New Roman" panose="02020603050405020304" pitchFamily="18" charset="0"/>
                          <a:cs typeface="Times New Roman" panose="02020603050405020304" pitchFamily="18" charset="0"/>
                        </a:rPr>
                        <a:t>Vacuum vessel length</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12,652 m</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519344344"/>
                  </a:ext>
                </a:extLst>
              </a:tr>
              <a:tr h="370840">
                <a:tc>
                  <a:txBody>
                    <a:bodyPr/>
                    <a:lstStyle/>
                    <a:p>
                      <a:r>
                        <a:rPr kumimoji="1" lang="en-US" altLang="ja-JP" sz="1400" dirty="0">
                          <a:latin typeface="Times New Roman" panose="02020603050405020304" pitchFamily="18" charset="0"/>
                          <a:cs typeface="Times New Roman" panose="02020603050405020304" pitchFamily="18" charset="0"/>
                        </a:rPr>
                        <a:t>Vacuum vessel diameter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OD965mm, ID946mm</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91288308"/>
                  </a:ext>
                </a:extLst>
              </a:tr>
              <a:tr h="370840">
                <a:tc>
                  <a:txBody>
                    <a:bodyPr/>
                    <a:lstStyle/>
                    <a:p>
                      <a:r>
                        <a:rPr kumimoji="1" lang="en-US" altLang="ja-JP" sz="1400" dirty="0">
                          <a:latin typeface="Times New Roman" panose="02020603050405020304" pitchFamily="18" charset="0"/>
                          <a:cs typeface="Times New Roman" panose="02020603050405020304" pitchFamily="18" charset="0"/>
                        </a:rPr>
                        <a:t>Coupler pitch distance </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1326.7 mm</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797769204"/>
                  </a:ext>
                </a:extLst>
              </a:tr>
              <a:tr h="370840">
                <a:tc>
                  <a:txBody>
                    <a:bodyPr/>
                    <a:lstStyle/>
                    <a:p>
                      <a:r>
                        <a:rPr kumimoji="1" lang="en-US" altLang="ja-JP" sz="1400" dirty="0">
                          <a:latin typeface="Times New Roman" panose="02020603050405020304" pitchFamily="18" charset="0"/>
                          <a:cs typeface="Times New Roman" panose="02020603050405020304" pitchFamily="18" charset="0"/>
                        </a:rPr>
                        <a:t>Cavity length</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1247.4 mm</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199465550"/>
                  </a:ext>
                </a:extLst>
              </a:tr>
            </a:tbl>
          </a:graphicData>
        </a:graphic>
      </p:graphicFrame>
      <p:sp>
        <p:nvSpPr>
          <p:cNvPr id="17" name="テキスト ボックス 16">
            <a:extLst>
              <a:ext uri="{FF2B5EF4-FFF2-40B4-BE49-F238E27FC236}">
                <a16:creationId xmlns:a16="http://schemas.microsoft.com/office/drawing/2014/main" id="{C1D3B205-ADA0-AE46-D2F1-365F70CF5714}"/>
              </a:ext>
            </a:extLst>
          </p:cNvPr>
          <p:cNvSpPr txBox="1"/>
          <p:nvPr/>
        </p:nvSpPr>
        <p:spPr>
          <a:xfrm>
            <a:off x="6960817" y="6507267"/>
            <a:ext cx="3377335" cy="276999"/>
          </a:xfrm>
          <a:prstGeom prst="rect">
            <a:avLst/>
          </a:prstGeom>
          <a:solidFill>
            <a:srgbClr val="CCFFFF"/>
          </a:solidFill>
          <a:ln w="19050">
            <a:solidFill>
              <a:schemeClr val="tx1"/>
            </a:solidFill>
          </a:ln>
        </p:spPr>
        <p:txBody>
          <a:bodyPr wrap="none" rtlCol="0" anchor="ctr">
            <a:spAutoFit/>
          </a:bodyPr>
          <a:lstStyle/>
          <a:p>
            <a:pPr algn="ctr"/>
            <a:r>
              <a:rPr lang="en-US" altLang="ja-JP" sz="1200" dirty="0">
                <a:latin typeface="Times New Roman" panose="02020603050405020304" pitchFamily="18" charset="0"/>
                <a:cs typeface="Times New Roman" panose="02020603050405020304" pitchFamily="18" charset="0"/>
              </a:rPr>
              <a:t>Takeshi </a:t>
            </a:r>
            <a:r>
              <a:rPr lang="en-US" altLang="ja-JP" sz="1200" dirty="0" err="1">
                <a:latin typeface="Times New Roman" panose="02020603050405020304" pitchFamily="18" charset="0"/>
                <a:cs typeface="Times New Roman" panose="02020603050405020304" pitchFamily="18" charset="0"/>
              </a:rPr>
              <a:t>Dohmae</a:t>
            </a:r>
            <a:r>
              <a:rPr lang="en-US" altLang="ja-JP" sz="1200" dirty="0">
                <a:latin typeface="Times New Roman" panose="02020603050405020304" pitchFamily="18" charset="0"/>
                <a:cs typeface="Times New Roman" panose="02020603050405020304" pitchFamily="18" charset="0"/>
              </a:rPr>
              <a:t>/Tomohiro Yamada/</a:t>
            </a:r>
            <a:r>
              <a:rPr lang="en-US" altLang="ja-JP" sz="1200" dirty="0" err="1">
                <a:latin typeface="Times New Roman" panose="02020603050405020304" pitchFamily="18" charset="0"/>
                <a:cs typeface="Times New Roman" panose="02020603050405020304" pitchFamily="18" charset="0"/>
              </a:rPr>
              <a:t>Takafumi</a:t>
            </a:r>
            <a:r>
              <a:rPr lang="en-US" altLang="ja-JP" sz="1200" dirty="0">
                <a:latin typeface="Times New Roman" panose="02020603050405020304" pitchFamily="18" charset="0"/>
                <a:cs typeface="Times New Roman" panose="02020603050405020304" pitchFamily="18" charset="0"/>
              </a:rPr>
              <a:t> Hara</a:t>
            </a:r>
            <a:endParaRPr kumimoji="1" lang="ja-JP" altLang="en-US" sz="1200" dirty="0">
              <a:latin typeface="Times New Roman" panose="02020603050405020304" pitchFamily="18" charset="0"/>
              <a:cs typeface="Times New Roman" panose="02020603050405020304" pitchFamily="18" charset="0"/>
            </a:endParaRPr>
          </a:p>
        </p:txBody>
      </p:sp>
      <p:pic>
        <p:nvPicPr>
          <p:cNvPr id="23" name="Content Placeholder 6" descr="A colorful tube with a rainbow colored tube&#10;&#10;Description automatically generated with medium confidence">
            <a:extLst>
              <a:ext uri="{FF2B5EF4-FFF2-40B4-BE49-F238E27FC236}">
                <a16:creationId xmlns:a16="http://schemas.microsoft.com/office/drawing/2014/main" id="{9BED990A-C410-C948-B34E-889E9ECAD16C}"/>
              </a:ext>
            </a:extLst>
          </p:cNvPr>
          <p:cNvPicPr>
            <a:picLocks noChangeAspect="1"/>
          </p:cNvPicPr>
          <p:nvPr/>
        </p:nvPicPr>
        <p:blipFill>
          <a:blip r:embed="rId3"/>
          <a:srcRect r="8742"/>
          <a:stretch/>
        </p:blipFill>
        <p:spPr>
          <a:xfrm>
            <a:off x="8244205" y="4405607"/>
            <a:ext cx="3404059" cy="1754042"/>
          </a:xfrm>
          <a:prstGeom prst="rect">
            <a:avLst/>
          </a:prstGeom>
        </p:spPr>
      </p:pic>
      <p:sp>
        <p:nvSpPr>
          <p:cNvPr id="24" name="テキスト ボックス 23">
            <a:extLst>
              <a:ext uri="{FF2B5EF4-FFF2-40B4-BE49-F238E27FC236}">
                <a16:creationId xmlns:a16="http://schemas.microsoft.com/office/drawing/2014/main" id="{374CE292-5635-06AE-D2F2-AFBB318C2A9F}"/>
              </a:ext>
            </a:extLst>
          </p:cNvPr>
          <p:cNvSpPr txBox="1"/>
          <p:nvPr/>
        </p:nvSpPr>
        <p:spPr>
          <a:xfrm>
            <a:off x="2240435" y="3155269"/>
            <a:ext cx="2727029" cy="276999"/>
          </a:xfrm>
          <a:prstGeom prst="rect">
            <a:avLst/>
          </a:prstGeom>
          <a:solidFill>
            <a:srgbClr val="FFFF00"/>
          </a:solidFill>
          <a:ln w="12700">
            <a:solidFill>
              <a:schemeClr val="tx1"/>
            </a:solidFill>
          </a:ln>
        </p:spPr>
        <p:txBody>
          <a:bodyPr wrap="none" rtlCol="0" anchor="ctr">
            <a:spAutoFit/>
          </a:bodyPr>
          <a:lstStyle/>
          <a:p>
            <a:pPr algn="ctr"/>
            <a:r>
              <a:rPr kumimoji="1" lang="en-US" altLang="ja-JP" sz="1200" dirty="0">
                <a:latin typeface="Times New Roman" panose="02020603050405020304" pitchFamily="18" charset="0"/>
                <a:ea typeface="ＭＳ Ｐゴシック" panose="020B0600070205080204" pitchFamily="50" charset="-128"/>
                <a:cs typeface="Times New Roman" panose="02020603050405020304" pitchFamily="18" charset="0"/>
              </a:rPr>
              <a:t>3D model of CM with waveguide system</a:t>
            </a:r>
            <a:endParaRPr kumimoji="1" lang="ja-JP" altLang="en-US" sz="12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25" name="テキスト ボックス 24">
            <a:extLst>
              <a:ext uri="{FF2B5EF4-FFF2-40B4-BE49-F238E27FC236}">
                <a16:creationId xmlns:a16="http://schemas.microsoft.com/office/drawing/2014/main" id="{DA0E26C5-2A40-2A0A-2606-57EFD7E7D795}"/>
              </a:ext>
            </a:extLst>
          </p:cNvPr>
          <p:cNvSpPr txBox="1"/>
          <p:nvPr/>
        </p:nvSpPr>
        <p:spPr>
          <a:xfrm>
            <a:off x="8860039" y="3780990"/>
            <a:ext cx="2172390" cy="276999"/>
          </a:xfrm>
          <a:prstGeom prst="rect">
            <a:avLst/>
          </a:prstGeom>
          <a:solidFill>
            <a:srgbClr val="FFFF00"/>
          </a:solidFill>
          <a:ln w="12700">
            <a:solidFill>
              <a:schemeClr val="tx1"/>
            </a:solidFill>
          </a:ln>
        </p:spPr>
        <p:txBody>
          <a:bodyPr wrap="none" rtlCol="0" anchor="ctr">
            <a:spAutoFit/>
          </a:bodyPr>
          <a:lstStyle/>
          <a:p>
            <a:pPr algn="ctr"/>
            <a:r>
              <a:rPr kumimoji="1" lang="en-US" altLang="ja-JP" sz="1200" dirty="0">
                <a:latin typeface="Times New Roman" panose="02020603050405020304" pitchFamily="18" charset="0"/>
                <a:ea typeface="ＭＳ Ｐゴシック" panose="020B0600070205080204" pitchFamily="50" charset="-128"/>
                <a:cs typeface="Times New Roman" panose="02020603050405020304" pitchFamily="18" charset="0"/>
              </a:rPr>
              <a:t>Thermal analysis for 40K shield</a:t>
            </a:r>
            <a:endParaRPr kumimoji="1" lang="ja-JP" altLang="en-US" sz="12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0809D2B7-532C-D162-B020-DD9A562800FB}"/>
              </a:ext>
            </a:extLst>
          </p:cNvPr>
          <p:cNvSpPr txBox="1"/>
          <p:nvPr/>
        </p:nvSpPr>
        <p:spPr>
          <a:xfrm>
            <a:off x="186982" y="851895"/>
            <a:ext cx="6833937" cy="2031325"/>
          </a:xfrm>
          <a:prstGeom prst="rect">
            <a:avLst/>
          </a:prstGeom>
          <a:noFill/>
          <a:ln w="12700">
            <a:solidFill>
              <a:schemeClr val="tx1"/>
            </a:solidFill>
          </a:ln>
        </p:spPr>
        <p:txBody>
          <a:bodyPr wrap="square" rtlCol="0">
            <a:spAutoFit/>
          </a:bodyPr>
          <a:lstStyle/>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ILC “Type B” CM chosen (eight cavities + one SC magnet/BPM)</a:t>
            </a: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Single thermal shield @40K (5K dropped)</a:t>
            </a: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Tuner access available</a:t>
            </a: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3D model completed</a:t>
            </a: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Heat load simulation done (dynamic under progress)</a:t>
            </a: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Waveguide support frame designed</a:t>
            </a: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Total cost for contract under estimation</a:t>
            </a:r>
          </a:p>
        </p:txBody>
      </p:sp>
      <p:sp>
        <p:nvSpPr>
          <p:cNvPr id="26" name="テキスト ボックス 25">
            <a:extLst>
              <a:ext uri="{FF2B5EF4-FFF2-40B4-BE49-F238E27FC236}">
                <a16:creationId xmlns:a16="http://schemas.microsoft.com/office/drawing/2014/main" id="{B3081BAB-6CF7-1F58-374A-CEA8A4F39498}"/>
              </a:ext>
            </a:extLst>
          </p:cNvPr>
          <p:cNvSpPr txBox="1"/>
          <p:nvPr/>
        </p:nvSpPr>
        <p:spPr>
          <a:xfrm>
            <a:off x="11229369" y="5665770"/>
            <a:ext cx="800219" cy="276999"/>
          </a:xfrm>
          <a:prstGeom prst="rect">
            <a:avLst/>
          </a:prstGeom>
          <a:solidFill>
            <a:srgbClr val="CCFFFF"/>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A. Kumar</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64648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F41898-93FE-6EAF-78F4-4CEAD0E99C7C}"/>
            </a:ext>
          </a:extLst>
        </p:cNvPr>
        <p:cNvGrpSpPr/>
        <p:nvPr/>
      </p:nvGrpSpPr>
      <p:grpSpPr>
        <a:xfrm>
          <a:off x="0" y="0"/>
          <a:ext cx="0" cy="0"/>
          <a:chOff x="0" y="0"/>
          <a:chExt cx="0" cy="0"/>
        </a:xfrm>
      </p:grpSpPr>
      <p:graphicFrame>
        <p:nvGraphicFramePr>
          <p:cNvPr id="17" name="表 16">
            <a:extLst>
              <a:ext uri="{FF2B5EF4-FFF2-40B4-BE49-F238E27FC236}">
                <a16:creationId xmlns:a16="http://schemas.microsoft.com/office/drawing/2014/main" id="{4E2023AF-66B5-0AD4-A468-9CC029B8E236}"/>
              </a:ext>
            </a:extLst>
          </p:cNvPr>
          <p:cNvGraphicFramePr>
            <a:graphicFrameLocks noGrp="1"/>
          </p:cNvGraphicFramePr>
          <p:nvPr/>
        </p:nvGraphicFramePr>
        <p:xfrm>
          <a:off x="0" y="1009393"/>
          <a:ext cx="12192000" cy="5648526"/>
        </p:xfrm>
        <a:graphic>
          <a:graphicData uri="http://schemas.openxmlformats.org/drawingml/2006/table">
            <a:tbl>
              <a:tblPr firstRow="1" bandRow="1"/>
              <a:tblGrid>
                <a:gridCol w="4064000">
                  <a:extLst>
                    <a:ext uri="{9D8B030D-6E8A-4147-A177-3AD203B41FA5}">
                      <a16:colId xmlns:a16="http://schemas.microsoft.com/office/drawing/2014/main" val="1360063214"/>
                    </a:ext>
                  </a:extLst>
                </a:gridCol>
                <a:gridCol w="4064000">
                  <a:extLst>
                    <a:ext uri="{9D8B030D-6E8A-4147-A177-3AD203B41FA5}">
                      <a16:colId xmlns:a16="http://schemas.microsoft.com/office/drawing/2014/main" val="3653499738"/>
                    </a:ext>
                  </a:extLst>
                </a:gridCol>
                <a:gridCol w="4064000">
                  <a:extLst>
                    <a:ext uri="{9D8B030D-6E8A-4147-A177-3AD203B41FA5}">
                      <a16:colId xmlns:a16="http://schemas.microsoft.com/office/drawing/2014/main" val="1383803214"/>
                    </a:ext>
                  </a:extLst>
                </a:gridCol>
              </a:tblGrid>
              <a:tr h="5648526">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r>
                        <a:rPr kumimoji="1" lang="en-US" altLang="ja-JP" sz="1600" b="1" dirty="0">
                          <a:latin typeface="Times New Roman" panose="02020603050405020304" pitchFamily="18" charset="0"/>
                          <a:cs typeface="Times New Roman" panose="02020603050405020304" pitchFamily="18" charset="0"/>
                        </a:rPr>
                        <a:t>Cryogenics</a:t>
                      </a:r>
                    </a:p>
                    <a:p>
                      <a:pPr marL="285750"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TRT under production, to be installed in next FY</a:t>
                      </a:r>
                    </a:p>
                    <a:p>
                      <a:pPr marL="285750"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Design</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of</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2K</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cold box finished</a:t>
                      </a:r>
                    </a:p>
                    <a:p>
                      <a:pPr marL="285750"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High</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pressure</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gas</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safety</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act</a:t>
                      </a:r>
                    </a:p>
                    <a:p>
                      <a:pPr marL="285750"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Control system under updating</a:t>
                      </a:r>
                      <a:endParaRPr kumimoji="1" lang="ja-JP" altLang="en-US" sz="1400" dirty="0">
                        <a:latin typeface="Times New Roman" panose="02020603050405020304" pitchFamily="18" charset="0"/>
                        <a:cs typeface="Times New Roman" panose="02020603050405020304" pitchFamily="18" charset="0"/>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r>
                        <a:rPr kumimoji="1" lang="en-US" altLang="ja-JP" sz="1600" b="1" dirty="0">
                          <a:latin typeface="Times New Roman" panose="02020603050405020304" pitchFamily="18" charset="0"/>
                          <a:cs typeface="Times New Roman" panose="02020603050405020304" pitchFamily="18" charset="0"/>
                        </a:rPr>
                        <a:t>RF</a:t>
                      </a:r>
                      <a:r>
                        <a:rPr kumimoji="1" lang="ja-JP" altLang="en-US" sz="1600" b="1" dirty="0">
                          <a:latin typeface="Times New Roman" panose="02020603050405020304" pitchFamily="18" charset="0"/>
                          <a:cs typeface="Times New Roman" panose="02020603050405020304" pitchFamily="18" charset="0"/>
                        </a:rPr>
                        <a:t> </a:t>
                      </a:r>
                      <a:r>
                        <a:rPr kumimoji="1" lang="en-US" altLang="ja-JP" sz="1600" b="1" dirty="0">
                          <a:latin typeface="Times New Roman" panose="02020603050405020304" pitchFamily="18" charset="0"/>
                          <a:cs typeface="Times New Roman" panose="02020603050405020304" pitchFamily="18" charset="0"/>
                        </a:rPr>
                        <a:t>system</a:t>
                      </a:r>
                    </a:p>
                    <a:p>
                      <a:pPr marL="285750"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RF</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components</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under</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production/testing</a:t>
                      </a:r>
                    </a:p>
                    <a:p>
                      <a:pPr marL="285750"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Resonant ring system ready for high power test</a:t>
                      </a:r>
                    </a:p>
                    <a:p>
                      <a:pPr marL="285750"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Design</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of</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waveguide</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system</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attached</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to</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CM</a:t>
                      </a:r>
                    </a:p>
                    <a:p>
                      <a:pPr marL="285750"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Design</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of</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long-distance</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waveguide</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system</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from</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STF</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to</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COI</a:t>
                      </a: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r>
                        <a:rPr kumimoji="1" lang="en-US" altLang="ja-JP" sz="1600" b="1" dirty="0">
                          <a:latin typeface="Times New Roman" panose="02020603050405020304" pitchFamily="18" charset="0"/>
                          <a:cs typeface="Times New Roman" panose="02020603050405020304" pitchFamily="18" charset="0"/>
                        </a:rPr>
                        <a:t>Cryomodule</a:t>
                      </a:r>
                      <a:r>
                        <a:rPr kumimoji="1" lang="ja-JP" altLang="en-US" sz="1600" b="1" dirty="0">
                          <a:latin typeface="Times New Roman" panose="02020603050405020304" pitchFamily="18" charset="0"/>
                          <a:cs typeface="Times New Roman" panose="02020603050405020304" pitchFamily="18" charset="0"/>
                        </a:rPr>
                        <a:t> </a:t>
                      </a:r>
                      <a:r>
                        <a:rPr kumimoji="1" lang="en-US" altLang="ja-JP" sz="1600" b="1" dirty="0">
                          <a:latin typeface="Times New Roman" panose="02020603050405020304" pitchFamily="18" charset="0"/>
                          <a:cs typeface="Times New Roman" panose="02020603050405020304" pitchFamily="18" charset="0"/>
                        </a:rPr>
                        <a:t>Test</a:t>
                      </a:r>
                      <a:r>
                        <a:rPr kumimoji="1" lang="ja-JP" altLang="en-US" sz="1600" b="1" dirty="0">
                          <a:latin typeface="Times New Roman" panose="02020603050405020304" pitchFamily="18" charset="0"/>
                          <a:cs typeface="Times New Roman" panose="02020603050405020304" pitchFamily="18" charset="0"/>
                        </a:rPr>
                        <a:t> </a:t>
                      </a:r>
                      <a:r>
                        <a:rPr kumimoji="1" lang="en-US" altLang="ja-JP" sz="1600" b="1" dirty="0">
                          <a:latin typeface="Times New Roman" panose="02020603050405020304" pitchFamily="18" charset="0"/>
                          <a:cs typeface="Times New Roman" panose="02020603050405020304" pitchFamily="18" charset="0"/>
                        </a:rPr>
                        <a:t>Bunker</a:t>
                      </a:r>
                    </a:p>
                    <a:p>
                      <a:pPr marL="285750"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Floor</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reinforcement work was complete (750t)</a:t>
                      </a:r>
                    </a:p>
                    <a:p>
                      <a:pPr marL="285750"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Design</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of</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concrete</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shielding</a:t>
                      </a:r>
                    </a:p>
                    <a:p>
                      <a:pPr marL="285750"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Consideration</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on</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CM</a:t>
                      </a:r>
                      <a:r>
                        <a:rPr kumimoji="1" lang="ja-JP" altLang="en-US" sz="1400" dirty="0">
                          <a:latin typeface="Times New Roman" panose="02020603050405020304" pitchFamily="18" charset="0"/>
                          <a:cs typeface="Times New Roman" panose="02020603050405020304" pitchFamily="18" charset="0"/>
                        </a:rPr>
                        <a:t> </a:t>
                      </a:r>
                      <a:r>
                        <a:rPr kumimoji="1" lang="en-US" altLang="ja-JP" sz="1400" dirty="0">
                          <a:latin typeface="Times New Roman" panose="02020603050405020304" pitchFamily="18" charset="0"/>
                          <a:cs typeface="Times New Roman" panose="02020603050405020304" pitchFamily="18" charset="0"/>
                        </a:rPr>
                        <a:t>transport</a:t>
                      </a:r>
                      <a:endParaRPr kumimoji="1" lang="ja-JP" altLang="en-US" sz="1400" dirty="0">
                        <a:latin typeface="Times New Roman" panose="02020603050405020304" pitchFamily="18" charset="0"/>
                        <a:cs typeface="Times New Roman" panose="02020603050405020304" pitchFamily="18" charset="0"/>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4020984507"/>
                  </a:ext>
                </a:extLst>
              </a:tr>
            </a:tbl>
          </a:graphicData>
        </a:graphic>
      </p:graphicFrame>
      <p:sp>
        <p:nvSpPr>
          <p:cNvPr id="6" name="Slide Number Placeholder 5">
            <a:extLst>
              <a:ext uri="{FF2B5EF4-FFF2-40B4-BE49-F238E27FC236}">
                <a16:creationId xmlns:a16="http://schemas.microsoft.com/office/drawing/2014/main" id="{458066E6-3B40-CEF9-EE90-BBC7C52C5DD2}"/>
              </a:ext>
            </a:extLst>
          </p:cNvPr>
          <p:cNvSpPr>
            <a:spLocks noGrp="1"/>
          </p:cNvSpPr>
          <p:nvPr>
            <p:ph type="sldNum" sz="quarter" idx="4"/>
          </p:nvPr>
        </p:nvSpPr>
        <p:spPr>
          <a:xfrm>
            <a:off x="11436536" y="6354658"/>
            <a:ext cx="604520" cy="365125"/>
          </a:xfrm>
          <a:prstGeom prst="rect">
            <a:avLst/>
          </a:prstGeom>
        </p:spPr>
        <p:txBody>
          <a:bodyPr anchor="ctr"/>
          <a:lstStyle>
            <a:defPPr>
              <a:defRPr lang="en-US"/>
            </a:defPPr>
            <a:lvl1pPr marL="0" algn="r" defTabSz="457200" rtl="0" eaLnBrk="1" latinLnBrk="0" hangingPunct="1">
              <a:defRPr sz="1200" kern="1200">
                <a:solidFill>
                  <a:srgbClr val="6C9BD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8F63A3B-78C7-47BE-AE5E-E10140E04643}" type="slidenum">
              <a:rPr lang="en-US" smtClean="0"/>
              <a:pPr algn="r"/>
              <a:t>14</a:t>
            </a:fld>
            <a:endParaRPr lang="en-US" sz="14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3709D233-C028-D381-5A69-880A293E7345}"/>
              </a:ext>
            </a:extLst>
          </p:cNvPr>
          <p:cNvSpPr txBox="1"/>
          <p:nvPr/>
        </p:nvSpPr>
        <p:spPr>
          <a:xfrm>
            <a:off x="1" y="123111"/>
            <a:ext cx="12191999" cy="523220"/>
          </a:xfrm>
          <a:prstGeom prst="rect">
            <a:avLst/>
          </a:prstGeom>
          <a:solidFill>
            <a:schemeClr val="accent5">
              <a:lumMod val="20000"/>
              <a:lumOff val="80000"/>
            </a:schemeClr>
          </a:solidFill>
          <a:ln w="19050">
            <a:solidFill>
              <a:schemeClr val="tx1"/>
            </a:solidFill>
          </a:ln>
        </p:spPr>
        <p:txBody>
          <a:bodyPr wrap="square" rtlCol="0" anchor="ctr">
            <a:spAutoFit/>
          </a:bodyPr>
          <a:lstStyle/>
          <a:p>
            <a:pPr algn="ctr"/>
            <a:r>
              <a:rPr lang="en-US" altLang="ja-JP" sz="2800" b="1" dirty="0">
                <a:latin typeface="Times New Roman" panose="02020603050405020304" pitchFamily="18" charset="0"/>
                <a:cs typeface="Times New Roman" panose="02020603050405020304" pitchFamily="18" charset="0"/>
              </a:rPr>
              <a:t>(FY2025) (2)WPP2: Progress of </a:t>
            </a:r>
            <a:r>
              <a:rPr kumimoji="1" lang="en-US" altLang="ja-JP" sz="2800" b="1" dirty="0">
                <a:latin typeface="Times New Roman" panose="02020603050405020304" pitchFamily="18" charset="0"/>
                <a:cs typeface="Times New Roman" panose="02020603050405020304" pitchFamily="18" charset="0"/>
              </a:rPr>
              <a:t>infrastructure in COI building</a:t>
            </a:r>
            <a:endParaRPr kumimoji="1" lang="ja-JP" altLang="en-US" sz="2800" b="1" dirty="0">
              <a:latin typeface="Times New Roman" panose="02020603050405020304" pitchFamily="18" charset="0"/>
              <a:cs typeface="Times New Roman" panose="02020603050405020304" pitchFamily="18" charset="0"/>
            </a:endParaRPr>
          </a:p>
        </p:txBody>
      </p:sp>
      <p:pic>
        <p:nvPicPr>
          <p:cNvPr id="18" name="図 17" descr="建物, トラック, 座る, ボックス が含まれている画像&#10;&#10;自動的に生成された説明">
            <a:extLst>
              <a:ext uri="{FF2B5EF4-FFF2-40B4-BE49-F238E27FC236}">
                <a16:creationId xmlns:a16="http://schemas.microsoft.com/office/drawing/2014/main" id="{173156E3-94A4-AD58-7B65-3918F461F9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13631" y="4377504"/>
            <a:ext cx="1242191" cy="2208072"/>
          </a:xfrm>
          <a:prstGeom prst="rect">
            <a:avLst/>
          </a:prstGeom>
        </p:spPr>
      </p:pic>
      <p:pic>
        <p:nvPicPr>
          <p:cNvPr id="19" name="図 18" descr="屋内, 建物, 座る, 古い が含まれている画像&#10;&#10;自動的に生成された説明">
            <a:extLst>
              <a:ext uri="{FF2B5EF4-FFF2-40B4-BE49-F238E27FC236}">
                <a16:creationId xmlns:a16="http://schemas.microsoft.com/office/drawing/2014/main" id="{BCCA97B2-C4C8-4EB1-7B0A-B628C3DFF1C2}"/>
              </a:ext>
            </a:extLst>
          </p:cNvPr>
          <p:cNvPicPr>
            <a:picLocks noChangeAspect="1"/>
          </p:cNvPicPr>
          <p:nvPr/>
        </p:nvPicPr>
        <p:blipFill>
          <a:blip r:embed="rId3">
            <a:extLst>
              <a:ext uri="{28A0092B-C50C-407E-A947-70E740481C1C}">
                <a14:useLocalDpi xmlns:a14="http://schemas.microsoft.com/office/drawing/2010/main" val="0"/>
              </a:ext>
            </a:extLst>
          </a:blip>
          <a:srcRect l="12504" t="18035" r="8612" b="31290"/>
          <a:stretch/>
        </p:blipFill>
        <p:spPr>
          <a:xfrm>
            <a:off x="1238646" y="5120707"/>
            <a:ext cx="1274901" cy="1455800"/>
          </a:xfrm>
          <a:prstGeom prst="rect">
            <a:avLst/>
          </a:prstGeom>
        </p:spPr>
      </p:pic>
      <p:pic>
        <p:nvPicPr>
          <p:cNvPr id="20" name="図 19">
            <a:extLst>
              <a:ext uri="{FF2B5EF4-FFF2-40B4-BE49-F238E27FC236}">
                <a16:creationId xmlns:a16="http://schemas.microsoft.com/office/drawing/2014/main" id="{3C7F4FD9-B5F3-CB6D-5928-9DAA750CBF18}"/>
              </a:ext>
            </a:extLst>
          </p:cNvPr>
          <p:cNvPicPr>
            <a:picLocks noChangeAspect="1"/>
          </p:cNvPicPr>
          <p:nvPr/>
        </p:nvPicPr>
        <p:blipFill>
          <a:blip r:embed="rId4"/>
          <a:stretch>
            <a:fillRect/>
          </a:stretch>
        </p:blipFill>
        <p:spPr>
          <a:xfrm>
            <a:off x="948458" y="2171935"/>
            <a:ext cx="3075090" cy="2091197"/>
          </a:xfrm>
          <a:prstGeom prst="rect">
            <a:avLst/>
          </a:prstGeom>
        </p:spPr>
      </p:pic>
      <p:pic>
        <p:nvPicPr>
          <p:cNvPr id="21" name="図 20">
            <a:extLst>
              <a:ext uri="{FF2B5EF4-FFF2-40B4-BE49-F238E27FC236}">
                <a16:creationId xmlns:a16="http://schemas.microsoft.com/office/drawing/2014/main" id="{D4C5C7C1-FB4F-3F36-923A-6ED4D9E8972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337769" y="2535498"/>
            <a:ext cx="1679600" cy="1259699"/>
          </a:xfrm>
          <a:prstGeom prst="rect">
            <a:avLst/>
          </a:prstGeom>
        </p:spPr>
      </p:pic>
      <p:pic>
        <p:nvPicPr>
          <p:cNvPr id="22" name="Picture 2" descr="http://130.87.65.238/printView/Print/2025_02/05/2025_02_05_13_42_07.jpeg">
            <a:extLst>
              <a:ext uri="{FF2B5EF4-FFF2-40B4-BE49-F238E27FC236}">
                <a16:creationId xmlns:a16="http://schemas.microsoft.com/office/drawing/2014/main" id="{8839FA9D-DEDB-E55C-DB0F-5E11013A1B26}"/>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222625" y="2535498"/>
            <a:ext cx="1679598" cy="1259699"/>
          </a:xfrm>
          <a:prstGeom prst="rect">
            <a:avLst/>
          </a:prstGeom>
          <a:noFill/>
          <a:extLst>
            <a:ext uri="{909E8E84-426E-40DD-AFC4-6F175D3DCCD1}">
              <a14:hiddenFill xmlns:a14="http://schemas.microsoft.com/office/drawing/2010/main">
                <a:solidFill>
                  <a:srgbClr val="FFFFFF"/>
                </a:solidFill>
              </a14:hiddenFill>
            </a:ext>
          </a:extLst>
        </p:spPr>
      </p:pic>
      <p:pic>
        <p:nvPicPr>
          <p:cNvPr id="23" name="図 22">
            <a:extLst>
              <a:ext uri="{FF2B5EF4-FFF2-40B4-BE49-F238E27FC236}">
                <a16:creationId xmlns:a16="http://schemas.microsoft.com/office/drawing/2014/main" id="{F506605F-3DF9-A95E-96AC-09FC07590A5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35676" y="3867904"/>
            <a:ext cx="1683786" cy="1259699"/>
          </a:xfrm>
          <a:prstGeom prst="rect">
            <a:avLst/>
          </a:prstGeom>
        </p:spPr>
      </p:pic>
      <p:pic>
        <p:nvPicPr>
          <p:cNvPr id="24" name="図 23">
            <a:extLst>
              <a:ext uri="{FF2B5EF4-FFF2-40B4-BE49-F238E27FC236}">
                <a16:creationId xmlns:a16="http://schemas.microsoft.com/office/drawing/2014/main" id="{7A7E5591-C884-1FA1-5263-9E30EAF5057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215655" y="3867904"/>
            <a:ext cx="1680382" cy="1259699"/>
          </a:xfrm>
          <a:prstGeom prst="rect">
            <a:avLst/>
          </a:prstGeom>
        </p:spPr>
      </p:pic>
      <p:pic>
        <p:nvPicPr>
          <p:cNvPr id="25" name="図 24">
            <a:extLst>
              <a:ext uri="{FF2B5EF4-FFF2-40B4-BE49-F238E27FC236}">
                <a16:creationId xmlns:a16="http://schemas.microsoft.com/office/drawing/2014/main" id="{629393E2-E6EA-1CF9-C6E4-6B1FE51F371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216045" y="5187266"/>
            <a:ext cx="1759910" cy="1205054"/>
          </a:xfrm>
          <a:prstGeom prst="rect">
            <a:avLst/>
          </a:prstGeom>
        </p:spPr>
      </p:pic>
      <p:pic>
        <p:nvPicPr>
          <p:cNvPr id="26" name="図 25">
            <a:extLst>
              <a:ext uri="{FF2B5EF4-FFF2-40B4-BE49-F238E27FC236}">
                <a16:creationId xmlns:a16="http://schemas.microsoft.com/office/drawing/2014/main" id="{7074B84A-40C1-8FB6-7D08-48340D628B6D}"/>
              </a:ext>
            </a:extLst>
          </p:cNvPr>
          <p:cNvPicPr>
            <a:picLocks noChangeAspect="1"/>
          </p:cNvPicPr>
          <p:nvPr/>
        </p:nvPicPr>
        <p:blipFill>
          <a:blip r:embed="rId10"/>
          <a:srcRect/>
          <a:stretch/>
        </p:blipFill>
        <p:spPr>
          <a:xfrm>
            <a:off x="8238452" y="2012941"/>
            <a:ext cx="2057199" cy="1542899"/>
          </a:xfrm>
          <a:prstGeom prst="rect">
            <a:avLst/>
          </a:prstGeom>
        </p:spPr>
      </p:pic>
      <p:pic>
        <p:nvPicPr>
          <p:cNvPr id="31" name="図 30" descr="ダイアグラム&#10;&#10;自動的に生成された説明">
            <a:extLst>
              <a:ext uri="{FF2B5EF4-FFF2-40B4-BE49-F238E27FC236}">
                <a16:creationId xmlns:a16="http://schemas.microsoft.com/office/drawing/2014/main" id="{7BE69AC0-3FF7-1673-6122-F483FF39AB73}"/>
              </a:ext>
            </a:extLst>
          </p:cNvPr>
          <p:cNvPicPr>
            <a:picLocks noChangeAspect="1"/>
          </p:cNvPicPr>
          <p:nvPr/>
        </p:nvPicPr>
        <p:blipFill>
          <a:blip r:embed="rId11"/>
          <a:stretch>
            <a:fillRect/>
          </a:stretch>
        </p:blipFill>
        <p:spPr>
          <a:xfrm>
            <a:off x="103474" y="4011538"/>
            <a:ext cx="1890942" cy="1058523"/>
          </a:xfrm>
          <a:prstGeom prst="rect">
            <a:avLst/>
          </a:prstGeom>
        </p:spPr>
      </p:pic>
      <p:pic>
        <p:nvPicPr>
          <p:cNvPr id="32" name="図 31">
            <a:extLst>
              <a:ext uri="{FF2B5EF4-FFF2-40B4-BE49-F238E27FC236}">
                <a16:creationId xmlns:a16="http://schemas.microsoft.com/office/drawing/2014/main" id="{610CA554-8EF0-A0DD-C3DA-838337517C88}"/>
              </a:ext>
            </a:extLst>
          </p:cNvPr>
          <p:cNvPicPr>
            <a:picLocks noChangeAspect="1"/>
          </p:cNvPicPr>
          <p:nvPr/>
        </p:nvPicPr>
        <p:blipFill>
          <a:blip r:embed="rId12"/>
          <a:srcRect/>
          <a:stretch/>
        </p:blipFill>
        <p:spPr>
          <a:xfrm>
            <a:off x="9157939" y="3429000"/>
            <a:ext cx="2057199" cy="1542899"/>
          </a:xfrm>
          <a:prstGeom prst="rect">
            <a:avLst/>
          </a:prstGeom>
        </p:spPr>
      </p:pic>
      <p:pic>
        <p:nvPicPr>
          <p:cNvPr id="33" name="図 32">
            <a:extLst>
              <a:ext uri="{FF2B5EF4-FFF2-40B4-BE49-F238E27FC236}">
                <a16:creationId xmlns:a16="http://schemas.microsoft.com/office/drawing/2014/main" id="{9BFF580D-A215-D5A8-F69D-3CE3A10D4D8B}"/>
              </a:ext>
            </a:extLst>
          </p:cNvPr>
          <p:cNvPicPr>
            <a:picLocks noChangeAspect="1"/>
          </p:cNvPicPr>
          <p:nvPr/>
        </p:nvPicPr>
        <p:blipFill>
          <a:blip r:embed="rId13"/>
          <a:srcRect/>
          <a:stretch/>
        </p:blipFill>
        <p:spPr>
          <a:xfrm>
            <a:off x="10031327" y="4876226"/>
            <a:ext cx="2057198" cy="1542899"/>
          </a:xfrm>
          <a:prstGeom prst="rect">
            <a:avLst/>
          </a:prstGeom>
        </p:spPr>
      </p:pic>
      <p:sp>
        <p:nvSpPr>
          <p:cNvPr id="2" name="テキスト ボックス 1">
            <a:extLst>
              <a:ext uri="{FF2B5EF4-FFF2-40B4-BE49-F238E27FC236}">
                <a16:creationId xmlns:a16="http://schemas.microsoft.com/office/drawing/2014/main" id="{42C7221C-79B4-53C4-5D1A-4BEC8D122DA3}"/>
              </a:ext>
            </a:extLst>
          </p:cNvPr>
          <p:cNvSpPr txBox="1"/>
          <p:nvPr/>
        </p:nvSpPr>
        <p:spPr>
          <a:xfrm>
            <a:off x="4249571" y="6530746"/>
            <a:ext cx="3549562" cy="276999"/>
          </a:xfrm>
          <a:prstGeom prst="rect">
            <a:avLst/>
          </a:prstGeom>
          <a:solidFill>
            <a:srgbClr val="CCFFFF"/>
          </a:solidFill>
          <a:ln w="19050">
            <a:solidFill>
              <a:schemeClr val="tx1"/>
            </a:solidFill>
          </a:ln>
        </p:spPr>
        <p:txBody>
          <a:bodyPr wrap="none" rtlCol="0" anchor="ctr">
            <a:spAutoFit/>
          </a:bodyPr>
          <a:lstStyle/>
          <a:p>
            <a:pPr algn="ctr"/>
            <a:r>
              <a:rPr lang="en-US" altLang="ja-JP" sz="1200" dirty="0">
                <a:latin typeface="Times New Roman" panose="02020603050405020304" pitchFamily="18" charset="0"/>
                <a:cs typeface="Times New Roman" panose="02020603050405020304" pitchFamily="18" charset="0"/>
              </a:rPr>
              <a:t>Toshihiro Matsumoto/Kota Nakanishi/Kirk Yamamoto</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57245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descr="ダイアグラム&#10;&#10;自動的に生成された説明">
            <a:extLst>
              <a:ext uri="{FF2B5EF4-FFF2-40B4-BE49-F238E27FC236}">
                <a16:creationId xmlns:a16="http://schemas.microsoft.com/office/drawing/2014/main" id="{BFBEAC7A-A61C-31BC-9240-2DE6DEB62C4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08944" y="1547134"/>
            <a:ext cx="6543619" cy="1906551"/>
          </a:xfrm>
          <a:prstGeom prst="rect">
            <a:avLst/>
          </a:prstGeom>
        </p:spPr>
      </p:pic>
      <p:sp>
        <p:nvSpPr>
          <p:cNvPr id="2" name="タイトル 1">
            <a:extLst>
              <a:ext uri="{FF2B5EF4-FFF2-40B4-BE49-F238E27FC236}">
                <a16:creationId xmlns:a16="http://schemas.microsoft.com/office/drawing/2014/main" id="{51D49F57-5AC1-B15D-88A4-450CB7D763B2}"/>
              </a:ext>
            </a:extLst>
          </p:cNvPr>
          <p:cNvSpPr>
            <a:spLocks noGrp="1"/>
          </p:cNvSpPr>
          <p:nvPr>
            <p:ph type="title"/>
          </p:nvPr>
        </p:nvSpPr>
        <p:spPr>
          <a:xfrm>
            <a:off x="0" y="1"/>
            <a:ext cx="12192000" cy="592968"/>
          </a:xfrm>
        </p:spPr>
        <p:txBody>
          <a:bodyPr>
            <a:normAutofit/>
          </a:bodyPr>
          <a:lstStyle/>
          <a:p>
            <a:pPr algn="ctr"/>
            <a:r>
              <a:rPr kumimoji="1" lang="en-US" altLang="ja-JP" sz="3200" b="0" dirty="0">
                <a:latin typeface="+mn-lt"/>
              </a:rPr>
              <a:t>Undulator scheme and e-driven scheme positron source</a:t>
            </a:r>
            <a:endParaRPr kumimoji="1" lang="ja-JP" altLang="en-US" sz="3200" b="0" dirty="0">
              <a:latin typeface="+mn-lt"/>
            </a:endParaRPr>
          </a:p>
        </p:txBody>
      </p:sp>
      <p:sp>
        <p:nvSpPr>
          <p:cNvPr id="3" name="スライド番号プレースホルダー 2">
            <a:extLst>
              <a:ext uri="{FF2B5EF4-FFF2-40B4-BE49-F238E27FC236}">
                <a16:creationId xmlns:a16="http://schemas.microsoft.com/office/drawing/2014/main" id="{43AF31D3-8D32-B251-85AE-F36951C86077}"/>
              </a:ext>
            </a:extLst>
          </p:cNvPr>
          <p:cNvSpPr>
            <a:spLocks noGrp="1"/>
          </p:cNvSpPr>
          <p:nvPr>
            <p:ph type="sldNum" sz="quarter" idx="4"/>
          </p:nvPr>
        </p:nvSpPr>
        <p:spPr>
          <a:xfrm>
            <a:off x="11629902" y="6492986"/>
            <a:ext cx="2844800" cy="365125"/>
          </a:xfrm>
        </p:spPr>
        <p:txBody>
          <a:bodyPr/>
          <a:lstStyle/>
          <a:p>
            <a:fld id="{AAB6FA28-7AEC-3F43-9C2D-3DB969CFEC6A}" type="slidenum">
              <a:rPr lang="en-US" smtClean="0"/>
              <a:pPr/>
              <a:t>15</a:t>
            </a:fld>
            <a:endParaRPr lang="en-US" dirty="0"/>
          </a:p>
        </p:txBody>
      </p:sp>
      <p:sp>
        <p:nvSpPr>
          <p:cNvPr id="9" name="テキスト ボックス 8">
            <a:extLst>
              <a:ext uri="{FF2B5EF4-FFF2-40B4-BE49-F238E27FC236}">
                <a16:creationId xmlns:a16="http://schemas.microsoft.com/office/drawing/2014/main" id="{FF424644-BA12-9925-B6C8-866C612BCB0D}"/>
              </a:ext>
            </a:extLst>
          </p:cNvPr>
          <p:cNvSpPr txBox="1"/>
          <p:nvPr/>
        </p:nvSpPr>
        <p:spPr>
          <a:xfrm>
            <a:off x="520713" y="754328"/>
            <a:ext cx="9715487" cy="1200329"/>
          </a:xfrm>
          <a:prstGeom prst="rect">
            <a:avLst/>
          </a:prstGeom>
          <a:noFill/>
        </p:spPr>
        <p:txBody>
          <a:bodyPr wrap="square">
            <a:spAutoFit/>
          </a:bodyPr>
          <a:lstStyle/>
          <a:p>
            <a:r>
              <a:rPr lang="en-US" altLang="ja-JP" b="1" u="sng" dirty="0">
                <a:ea typeface="メイリオ" panose="020B0604030504040204" pitchFamily="50" charset="-128"/>
              </a:rPr>
              <a:t>Undulator method (baseline): </a:t>
            </a:r>
            <a:r>
              <a:rPr lang="en-US" altLang="ja-JP" dirty="0">
                <a:ea typeface="メイリオ" panose="020B0604030504040204" pitchFamily="50" charset="-128"/>
              </a:rPr>
              <a:t>125 GeV electrons are passed through a helical undulator, and the produced gamma rays hit the target to produce electron-positron pairs. </a:t>
            </a:r>
            <a:r>
              <a:rPr lang="en-US" altLang="ja-JP" u="sng" dirty="0">
                <a:ea typeface="メイリオ" panose="020B0604030504040204" pitchFamily="50" charset="-128"/>
              </a:rPr>
              <a:t>Polarized positrons (30%) are obtained. Need 125 GeV electron beam.</a:t>
            </a:r>
          </a:p>
          <a:p>
            <a:endParaRPr lang="en-US" altLang="ja-JP" b="1" u="sng" dirty="0">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79BD1600-82F3-F501-F021-44202FF09BC4}"/>
              </a:ext>
            </a:extLst>
          </p:cNvPr>
          <p:cNvSpPr txBox="1"/>
          <p:nvPr/>
        </p:nvSpPr>
        <p:spPr>
          <a:xfrm>
            <a:off x="520712" y="3503787"/>
            <a:ext cx="9994900" cy="923330"/>
          </a:xfrm>
          <a:prstGeom prst="rect">
            <a:avLst/>
          </a:prstGeom>
          <a:noFill/>
        </p:spPr>
        <p:txBody>
          <a:bodyPr wrap="square">
            <a:spAutoFit/>
          </a:bodyPr>
          <a:lstStyle/>
          <a:p>
            <a:r>
              <a:rPr lang="en-US" altLang="ja-JP" b="1" u="sng" dirty="0">
                <a:ea typeface="メイリオ" panose="020B0604030504040204" pitchFamily="50" charset="-128"/>
              </a:rPr>
              <a:t>Electron driven method</a:t>
            </a:r>
            <a:r>
              <a:rPr lang="ja-JP" altLang="en-US" dirty="0">
                <a:ea typeface="メイリオ" panose="020B0604030504040204" pitchFamily="50" charset="-128"/>
              </a:rPr>
              <a:t>：</a:t>
            </a:r>
            <a:r>
              <a:rPr lang="en-US" altLang="ja-JP" dirty="0">
                <a:ea typeface="メイリオ" panose="020B0604030504040204" pitchFamily="50" charset="-128"/>
              </a:rPr>
              <a:t>3GeV electrons hit the target to produce electron-positron pairs. </a:t>
            </a:r>
            <a:r>
              <a:rPr lang="en-US" altLang="ja-JP" u="sng" dirty="0">
                <a:ea typeface="メイリオ" panose="020B0604030504040204" pitchFamily="50" charset="-128"/>
              </a:rPr>
              <a:t>High-energy electrons are not required, and the commissioning of the positron production is independent from electron beam commissioning.</a:t>
            </a:r>
            <a:endParaRPr lang="ja-JP" altLang="en-US" u="sng" dirty="0">
              <a:ea typeface="メイリオ" panose="020B0604030504040204" pitchFamily="50" charset="-128"/>
            </a:endParaRPr>
          </a:p>
        </p:txBody>
      </p:sp>
      <p:pic>
        <p:nvPicPr>
          <p:cNvPr id="15" name="図 14" descr="ダイアグラム&#10;&#10;中程度の精度で自動的に生成された説明">
            <a:extLst>
              <a:ext uri="{FF2B5EF4-FFF2-40B4-BE49-F238E27FC236}">
                <a16:creationId xmlns:a16="http://schemas.microsoft.com/office/drawing/2014/main" id="{0194F587-A88C-8F24-31AC-BBD70E6C676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29906" y="4406630"/>
            <a:ext cx="6497100" cy="1808471"/>
          </a:xfrm>
          <a:prstGeom prst="rect">
            <a:avLst/>
          </a:prstGeom>
        </p:spPr>
      </p:pic>
      <p:sp>
        <p:nvSpPr>
          <p:cNvPr id="16" name="テキスト ボックス 15">
            <a:extLst>
              <a:ext uri="{FF2B5EF4-FFF2-40B4-BE49-F238E27FC236}">
                <a16:creationId xmlns:a16="http://schemas.microsoft.com/office/drawing/2014/main" id="{FB081883-0E11-199A-7DD7-5388647EAF05}"/>
              </a:ext>
            </a:extLst>
          </p:cNvPr>
          <p:cNvSpPr txBox="1"/>
          <p:nvPr/>
        </p:nvSpPr>
        <p:spPr>
          <a:xfrm>
            <a:off x="10367820" y="4635319"/>
            <a:ext cx="1802096" cy="923330"/>
          </a:xfrm>
          <a:prstGeom prst="rect">
            <a:avLst/>
          </a:prstGeom>
          <a:noFill/>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Developed </a:t>
            </a:r>
            <a:r>
              <a:rPr kumimoji="1" lang="en-US" altLang="ja-JP" u="sng" dirty="0">
                <a:latin typeface="メイリオ" panose="020B0604030504040204" pitchFamily="50" charset="-128"/>
                <a:ea typeface="メイリオ" panose="020B0604030504040204" pitchFamily="50" charset="-128"/>
              </a:rPr>
              <a:t>mainly in Japan.</a:t>
            </a:r>
            <a:endParaRPr kumimoji="1" lang="ja-JP" altLang="en-US" u="sng" dirty="0">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C81CDB5C-67C2-2319-4511-BE70C2C29786}"/>
              </a:ext>
            </a:extLst>
          </p:cNvPr>
          <p:cNvSpPr txBox="1"/>
          <p:nvPr/>
        </p:nvSpPr>
        <p:spPr>
          <a:xfrm>
            <a:off x="10104577" y="2369951"/>
            <a:ext cx="1940659" cy="646331"/>
          </a:xfrm>
          <a:prstGeom prst="rect">
            <a:avLst/>
          </a:prstGeom>
          <a:noFill/>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Developed </a:t>
            </a:r>
            <a:r>
              <a:rPr kumimoji="1" lang="en-US" altLang="ja-JP" u="sng" dirty="0">
                <a:latin typeface="メイリオ" panose="020B0604030504040204" pitchFamily="50" charset="-128"/>
                <a:ea typeface="メイリオ" panose="020B0604030504040204" pitchFamily="50" charset="-128"/>
              </a:rPr>
              <a:t>in mainly EU</a:t>
            </a:r>
            <a:r>
              <a:rPr kumimoji="1"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pic>
        <p:nvPicPr>
          <p:cNvPr id="4" name="Picture 8" descr="D:\MyDocument\Sokendai2010\Lec2010\emshower.png">
            <a:extLst>
              <a:ext uri="{FF2B5EF4-FFF2-40B4-BE49-F238E27FC236}">
                <a16:creationId xmlns:a16="http://schemas.microsoft.com/office/drawing/2014/main" id="{33392653-923B-B593-9CD0-FDCBBD3A8727}"/>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126661" y="907943"/>
            <a:ext cx="2065339" cy="137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テキスト ボックス 4">
            <a:extLst>
              <a:ext uri="{FF2B5EF4-FFF2-40B4-BE49-F238E27FC236}">
                <a16:creationId xmlns:a16="http://schemas.microsoft.com/office/drawing/2014/main" id="{B7E85CD4-1A30-E6B3-7361-7983E1D6E2C9}"/>
              </a:ext>
            </a:extLst>
          </p:cNvPr>
          <p:cNvSpPr txBox="1"/>
          <p:nvPr/>
        </p:nvSpPr>
        <p:spPr>
          <a:xfrm>
            <a:off x="198267" y="6204100"/>
            <a:ext cx="11840029" cy="646331"/>
          </a:xfrm>
          <a:prstGeom prst="rect">
            <a:avLst/>
          </a:prstGeom>
          <a:noFill/>
        </p:spPr>
        <p:txBody>
          <a:bodyPr wrap="square">
            <a:spAutoFit/>
          </a:bodyPr>
          <a:lstStyle/>
          <a:p>
            <a:r>
              <a:rPr lang="en-US" altLang="ja-JP" dirty="0">
                <a:ea typeface="メイリオ" panose="020B0604030504040204" pitchFamily="50" charset="-128"/>
              </a:rPr>
              <a:t>Both needs strong target and sophisticated design of Flux concentrator and capture section (cavity and solenoid) </a:t>
            </a:r>
            <a:r>
              <a:rPr lang="en-US" altLang="ja-JP" b="1" u="sng" dirty="0">
                <a:ea typeface="メイリオ" panose="020B0604030504040204" pitchFamily="50" charset="-128"/>
                <a:sym typeface="Wingdings" panose="05000000000000000000" pitchFamily="2" charset="2"/>
              </a:rPr>
              <a:t> In KEK, prototype of positron source based on e-driven method start to develop.</a:t>
            </a:r>
            <a:endParaRPr lang="ja-JP" altLang="en-US" u="sng" dirty="0">
              <a:ea typeface="メイリオ" panose="020B0604030504040204" pitchFamily="50" charset="-128"/>
            </a:endParaRPr>
          </a:p>
        </p:txBody>
      </p:sp>
      <p:sp>
        <p:nvSpPr>
          <p:cNvPr id="6" name="テキスト ボックス 5">
            <a:extLst>
              <a:ext uri="{FF2B5EF4-FFF2-40B4-BE49-F238E27FC236}">
                <a16:creationId xmlns:a16="http://schemas.microsoft.com/office/drawing/2014/main" id="{3F9B70FE-D2CF-CE2F-15F5-6D827F581FEF}"/>
              </a:ext>
            </a:extLst>
          </p:cNvPr>
          <p:cNvSpPr txBox="1"/>
          <p:nvPr/>
        </p:nvSpPr>
        <p:spPr>
          <a:xfrm>
            <a:off x="320579" y="2282830"/>
            <a:ext cx="987771" cy="369332"/>
          </a:xfrm>
          <a:prstGeom prst="rect">
            <a:avLst/>
          </a:prstGeom>
          <a:noFill/>
        </p:spPr>
        <p:txBody>
          <a:bodyPr wrap="none" rtlCol="0">
            <a:spAutoFit/>
          </a:bodyPr>
          <a:lstStyle/>
          <a:p>
            <a:r>
              <a:rPr kumimoji="1" lang="en-US" altLang="ja-JP" b="1" u="sng" dirty="0"/>
              <a:t>WPP 6,7</a:t>
            </a:r>
            <a:endParaRPr kumimoji="1" lang="ja-JP" altLang="en-US" b="1" u="sng" dirty="0"/>
          </a:p>
        </p:txBody>
      </p:sp>
      <p:sp>
        <p:nvSpPr>
          <p:cNvPr id="7" name="テキスト ボックス 6">
            <a:extLst>
              <a:ext uri="{FF2B5EF4-FFF2-40B4-BE49-F238E27FC236}">
                <a16:creationId xmlns:a16="http://schemas.microsoft.com/office/drawing/2014/main" id="{8108C51A-8DEA-7A19-50C1-0D4B0BCDE602}"/>
              </a:ext>
            </a:extLst>
          </p:cNvPr>
          <p:cNvSpPr txBox="1"/>
          <p:nvPr/>
        </p:nvSpPr>
        <p:spPr>
          <a:xfrm>
            <a:off x="320579" y="5072568"/>
            <a:ext cx="1574470" cy="369332"/>
          </a:xfrm>
          <a:prstGeom prst="rect">
            <a:avLst/>
          </a:prstGeom>
          <a:noFill/>
        </p:spPr>
        <p:txBody>
          <a:bodyPr wrap="none" rtlCol="0">
            <a:spAutoFit/>
          </a:bodyPr>
          <a:lstStyle/>
          <a:p>
            <a:r>
              <a:rPr kumimoji="1" lang="en-US" altLang="ja-JP" b="1" u="sng" dirty="0"/>
              <a:t>WPP 8,9,10,11</a:t>
            </a:r>
            <a:endParaRPr kumimoji="1" lang="ja-JP" altLang="en-US" b="1" u="sng" dirty="0"/>
          </a:p>
        </p:txBody>
      </p:sp>
    </p:spTree>
    <p:extLst>
      <p:ext uri="{BB962C8B-B14F-4D97-AF65-F5344CB8AC3E}">
        <p14:creationId xmlns:p14="http://schemas.microsoft.com/office/powerpoint/2010/main" val="701378353"/>
      </p:ext>
    </p:extLst>
  </p:cSld>
  <p:clrMapOvr>
    <a:masterClrMapping/>
  </p:clrMapOvr>
  <mc:AlternateContent xmlns:mc="http://schemas.openxmlformats.org/markup-compatibility/2006" xmlns:p14="http://schemas.microsoft.com/office/powerpoint/2010/main">
    <mc:Choice Requires="p14">
      <p:transition spd="slow" p14:dur="2000" advTm="58587"/>
    </mc:Choice>
    <mc:Fallback xmlns="">
      <p:transition spd="slow" advTm="58587"/>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1ED51EC2-AF4D-5FA2-F706-E42AD01AA2F4}"/>
              </a:ext>
            </a:extLst>
          </p:cNvPr>
          <p:cNvSpPr>
            <a:spLocks noGrp="1"/>
          </p:cNvSpPr>
          <p:nvPr>
            <p:ph idx="1"/>
          </p:nvPr>
        </p:nvSpPr>
        <p:spPr>
          <a:xfrm>
            <a:off x="-53205" y="854245"/>
            <a:ext cx="5543036" cy="2790815"/>
          </a:xfrm>
        </p:spPr>
        <p:txBody>
          <a:bodyPr>
            <a:noAutofit/>
          </a:bodyPr>
          <a:lstStyle/>
          <a:p>
            <a:r>
              <a:rPr lang="en-US" altLang="ja-JP" sz="1400" b="1" dirty="0">
                <a:latin typeface="Arial" panose="020B0604020202020204" pitchFamily="34" charset="0"/>
                <a:cs typeface="Arial" panose="020B0604020202020204" pitchFamily="34" charset="0"/>
              </a:rPr>
              <a:t>Made test stand to evaluate the following items</a:t>
            </a:r>
          </a:p>
          <a:p>
            <a:pPr lvl="1"/>
            <a:r>
              <a:rPr lang="en-US" altLang="ja-JP" sz="1400" b="1" dirty="0">
                <a:latin typeface="Arial" panose="020B0604020202020204" pitchFamily="34" charset="0"/>
                <a:cs typeface="Arial" panose="020B0604020202020204" pitchFamily="34" charset="0"/>
              </a:rPr>
              <a:t>Evaluation of rotating target is in progress</a:t>
            </a:r>
          </a:p>
          <a:p>
            <a:pPr lvl="2"/>
            <a:r>
              <a:rPr lang="en-US" altLang="ja-JP" sz="1400" b="1" dirty="0">
                <a:latin typeface="Arial" panose="020B0604020202020204" pitchFamily="34" charset="0"/>
                <a:cs typeface="Arial" panose="020B0604020202020204" pitchFamily="34" charset="0"/>
              </a:rPr>
              <a:t>Thermal test by adding heat load of 20 kW (next page)</a:t>
            </a:r>
          </a:p>
          <a:p>
            <a:pPr lvl="2"/>
            <a:r>
              <a:rPr lang="en-US" altLang="ja-JP" sz="1400" dirty="0">
                <a:latin typeface="Arial" panose="020B0604020202020204" pitchFamily="34" charset="0"/>
                <a:cs typeface="Arial" panose="020B0604020202020204" pitchFamily="34" charset="0"/>
              </a:rPr>
              <a:t>Continuous operation of rotating for more than one Start </a:t>
            </a:r>
            <a:r>
              <a:rPr lang="en-US" altLang="ja-JP" sz="1400" b="1" dirty="0">
                <a:latin typeface="Arial" panose="020B0604020202020204" pitchFamily="34" charset="0"/>
                <a:cs typeface="Arial" panose="020B0604020202020204" pitchFamily="34" charset="0"/>
              </a:rPr>
              <a:t>to fabricate accelerator structure</a:t>
            </a:r>
          </a:p>
          <a:p>
            <a:pPr lvl="1"/>
            <a:r>
              <a:rPr lang="en-US" altLang="ja-JP" sz="1400" dirty="0">
                <a:latin typeface="Arial" panose="020B0604020202020204" pitchFamily="34" charset="0"/>
                <a:cs typeface="Arial" panose="020B0604020202020204" pitchFamily="34" charset="0"/>
              </a:rPr>
              <a:t>Test cell and all cells of Acc structure under fabrication and test of brazing.</a:t>
            </a:r>
          </a:p>
          <a:p>
            <a:pPr lvl="1"/>
            <a:r>
              <a:rPr lang="en-US" altLang="ja-JP" sz="1400" dirty="0">
                <a:latin typeface="Arial" panose="020B0604020202020204" pitchFamily="34" charset="0"/>
                <a:cs typeface="Arial" panose="020B0604020202020204" pitchFamily="34" charset="0"/>
              </a:rPr>
              <a:t>Test of power supply of </a:t>
            </a:r>
            <a:r>
              <a:rPr lang="en-US" altLang="ja-JP" sz="1400" b="1" dirty="0">
                <a:latin typeface="Arial" panose="020B0604020202020204" pitchFamily="34" charset="0"/>
                <a:cs typeface="Arial" panose="020B0604020202020204" pitchFamily="34" charset="0"/>
              </a:rPr>
              <a:t>solenoid</a:t>
            </a:r>
          </a:p>
          <a:p>
            <a:pPr lvl="1"/>
            <a:r>
              <a:rPr lang="en-US" altLang="ja-JP" sz="1400" dirty="0">
                <a:latin typeface="Arial" panose="020B0604020202020204" pitchFamily="34" charset="0"/>
                <a:cs typeface="Arial" panose="020B0604020202020204" pitchFamily="34" charset="0"/>
              </a:rPr>
              <a:t>Start to fabrication of power supply </a:t>
            </a:r>
            <a:r>
              <a:rPr lang="en-US" altLang="ja-JP" sz="1400" b="1" dirty="0">
                <a:latin typeface="Arial" panose="020B0604020202020204" pitchFamily="34" charset="0"/>
                <a:cs typeface="Arial" panose="020B0604020202020204" pitchFamily="34" charset="0"/>
              </a:rPr>
              <a:t>of  Flux Concentrator </a:t>
            </a:r>
            <a:r>
              <a:rPr kumimoji="1" lang="en-US" altLang="ja-JP" sz="1400" dirty="0">
                <a:latin typeface="Arial" panose="020B0604020202020204" pitchFamily="34" charset="0"/>
                <a:cs typeface="Arial" panose="020B0604020202020204" pitchFamily="34" charset="0"/>
              </a:rPr>
              <a:t>.</a:t>
            </a:r>
          </a:p>
          <a:p>
            <a:r>
              <a:rPr kumimoji="1" lang="en-US" altLang="ja-JP" sz="1400" b="1" dirty="0">
                <a:latin typeface="Arial" panose="020B0604020202020204" pitchFamily="34" charset="0"/>
                <a:cs typeface="Arial" panose="020B0604020202020204" pitchFamily="34" charset="0"/>
              </a:rPr>
              <a:t>Tracking simulation is in progress</a:t>
            </a:r>
            <a:r>
              <a:rPr kumimoji="1" lang="en-US" altLang="ja-JP" sz="1400" dirty="0">
                <a:latin typeface="Arial" panose="020B0604020202020204" pitchFamily="34" charset="0"/>
                <a:cs typeface="Arial" panose="020B0604020202020204" pitchFamily="34" charset="0"/>
              </a:rPr>
              <a:t>.</a:t>
            </a:r>
          </a:p>
        </p:txBody>
      </p:sp>
      <p:sp>
        <p:nvSpPr>
          <p:cNvPr id="16" name="テキスト ボックス 15">
            <a:extLst>
              <a:ext uri="{FF2B5EF4-FFF2-40B4-BE49-F238E27FC236}">
                <a16:creationId xmlns:a16="http://schemas.microsoft.com/office/drawing/2014/main" id="{E5EAF1AF-B718-6FCE-03BB-1F1B4A6A4DF2}"/>
              </a:ext>
            </a:extLst>
          </p:cNvPr>
          <p:cNvSpPr txBox="1"/>
          <p:nvPr/>
        </p:nvSpPr>
        <p:spPr>
          <a:xfrm>
            <a:off x="1784792" y="-1519"/>
            <a:ext cx="5359543" cy="584775"/>
          </a:xfrm>
          <a:prstGeom prst="rect">
            <a:avLst/>
          </a:prstGeom>
          <a:noFill/>
        </p:spPr>
        <p:txBody>
          <a:bodyPr wrap="square">
            <a:spAutoFit/>
          </a:bodyPr>
          <a:lstStyle/>
          <a:p>
            <a:pPr algn="ctr"/>
            <a:r>
              <a:rPr kumimoji="1" lang="en-US" altLang="ja-JP" sz="3200" dirty="0">
                <a:latin typeface="Arial" panose="020B0604020202020204" pitchFamily="34" charset="0"/>
                <a:cs typeface="Arial" panose="020B0604020202020204" pitchFamily="34" charset="0"/>
              </a:rPr>
              <a:t>Positron source in KEK</a:t>
            </a:r>
          </a:p>
        </p:txBody>
      </p:sp>
      <p:pic>
        <p:nvPicPr>
          <p:cNvPr id="21" name="図 20" descr="ダイアグラム&#10;&#10;自動的に生成された説明">
            <a:extLst>
              <a:ext uri="{FF2B5EF4-FFF2-40B4-BE49-F238E27FC236}">
                <a16:creationId xmlns:a16="http://schemas.microsoft.com/office/drawing/2014/main" id="{530727A1-77E3-98CE-E0A1-BB6E94B1A409}"/>
              </a:ext>
            </a:extLst>
          </p:cNvPr>
          <p:cNvPicPr>
            <a:picLocks noChangeAspect="1"/>
          </p:cNvPicPr>
          <p:nvPr/>
        </p:nvPicPr>
        <p:blipFill>
          <a:blip r:embed="rId4"/>
          <a:stretch>
            <a:fillRect/>
          </a:stretch>
        </p:blipFill>
        <p:spPr>
          <a:xfrm>
            <a:off x="5489831" y="767924"/>
            <a:ext cx="6259460" cy="3872038"/>
          </a:xfrm>
          <a:prstGeom prst="rect">
            <a:avLst/>
          </a:prstGeom>
        </p:spPr>
      </p:pic>
      <p:sp>
        <p:nvSpPr>
          <p:cNvPr id="4" name="スライド番号プレースホルダー 2">
            <a:extLst>
              <a:ext uri="{FF2B5EF4-FFF2-40B4-BE49-F238E27FC236}">
                <a16:creationId xmlns:a16="http://schemas.microsoft.com/office/drawing/2014/main" id="{1F8DC8C7-067F-DE39-B707-485B01FB5AB8}"/>
              </a:ext>
            </a:extLst>
          </p:cNvPr>
          <p:cNvSpPr>
            <a:spLocks noGrp="1"/>
          </p:cNvSpPr>
          <p:nvPr>
            <p:ph type="sldNum" sz="quarter" idx="12"/>
          </p:nvPr>
        </p:nvSpPr>
        <p:spPr>
          <a:xfrm>
            <a:off x="9347200" y="6488186"/>
            <a:ext cx="2844800" cy="365125"/>
          </a:xfrm>
        </p:spPr>
        <p:txBody>
          <a:bodyPr/>
          <a:lstStyle/>
          <a:p>
            <a:fld id="{48F63A3B-78C7-47BE-AE5E-E10140E04643}" type="slidenum">
              <a:rPr lang="en-US" smtClean="0"/>
              <a:t>16</a:t>
            </a:fld>
            <a:endParaRPr lang="en-US" dirty="0"/>
          </a:p>
        </p:txBody>
      </p:sp>
      <p:sp>
        <p:nvSpPr>
          <p:cNvPr id="5" name="四角形: 角を丸くする 4">
            <a:extLst>
              <a:ext uri="{FF2B5EF4-FFF2-40B4-BE49-F238E27FC236}">
                <a16:creationId xmlns:a16="http://schemas.microsoft.com/office/drawing/2014/main" id="{F254E01E-4518-63B2-5459-31B3DAD2D88F}"/>
              </a:ext>
            </a:extLst>
          </p:cNvPr>
          <p:cNvSpPr/>
          <p:nvPr/>
        </p:nvSpPr>
        <p:spPr>
          <a:xfrm>
            <a:off x="5636501" y="498094"/>
            <a:ext cx="2983059" cy="4132638"/>
          </a:xfrm>
          <a:prstGeom prst="roundRect">
            <a:avLst>
              <a:gd name="adj" fmla="val 9564"/>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8506724D-D8AD-C001-1A3D-FAB70344B773}"/>
              </a:ext>
            </a:extLst>
          </p:cNvPr>
          <p:cNvSpPr txBox="1"/>
          <p:nvPr/>
        </p:nvSpPr>
        <p:spPr>
          <a:xfrm>
            <a:off x="5646110" y="546708"/>
            <a:ext cx="1585690" cy="584775"/>
          </a:xfrm>
          <a:prstGeom prst="rect">
            <a:avLst/>
          </a:prstGeom>
          <a:noFill/>
        </p:spPr>
        <p:txBody>
          <a:bodyPr wrap="none" rtlCol="0">
            <a:spAutoFit/>
          </a:bodyPr>
          <a:lstStyle/>
          <a:p>
            <a:r>
              <a:rPr kumimoji="1" lang="en-US" altLang="ja-JP" sz="1600" dirty="0">
                <a:solidFill>
                  <a:srgbClr val="FF0000"/>
                </a:solidFill>
              </a:rPr>
              <a:t>Build these parts</a:t>
            </a:r>
          </a:p>
          <a:p>
            <a:r>
              <a:rPr kumimoji="1" lang="en-US" altLang="ja-JP" sz="1600" dirty="0">
                <a:solidFill>
                  <a:srgbClr val="FF0000"/>
                </a:solidFill>
              </a:rPr>
              <a:t>&amp; test them </a:t>
            </a:r>
            <a:endParaRPr kumimoji="1" lang="ja-JP" altLang="en-US" sz="1600" dirty="0">
              <a:solidFill>
                <a:srgbClr val="FF0000"/>
              </a:solidFill>
            </a:endParaRPr>
          </a:p>
        </p:txBody>
      </p:sp>
      <p:pic>
        <p:nvPicPr>
          <p:cNvPr id="17" name="図 16" descr="屋内, 食品, 開く, 大きい が含まれている画像&#10;&#10;AI 生成コンテンツは誤りを含む可能性があります。">
            <a:extLst>
              <a:ext uri="{FF2B5EF4-FFF2-40B4-BE49-F238E27FC236}">
                <a16:creationId xmlns:a16="http://schemas.microsoft.com/office/drawing/2014/main" id="{DC9642D2-C998-2709-F2F2-31B3768F097E}"/>
              </a:ext>
            </a:extLst>
          </p:cNvPr>
          <p:cNvPicPr>
            <a:picLocks noChangeAspect="1"/>
          </p:cNvPicPr>
          <p:nvPr/>
        </p:nvPicPr>
        <p:blipFill>
          <a:blip r:embed="rId5"/>
          <a:stretch>
            <a:fillRect/>
          </a:stretch>
        </p:blipFill>
        <p:spPr>
          <a:xfrm>
            <a:off x="5973262" y="4755981"/>
            <a:ext cx="2752384" cy="2064288"/>
          </a:xfrm>
          <a:prstGeom prst="rect">
            <a:avLst/>
          </a:prstGeom>
        </p:spPr>
      </p:pic>
      <p:sp>
        <p:nvSpPr>
          <p:cNvPr id="20" name="テキスト ボックス 19">
            <a:extLst>
              <a:ext uri="{FF2B5EF4-FFF2-40B4-BE49-F238E27FC236}">
                <a16:creationId xmlns:a16="http://schemas.microsoft.com/office/drawing/2014/main" id="{6D5321D9-47E5-843E-3DE3-AC162FCCA8FB}"/>
              </a:ext>
            </a:extLst>
          </p:cNvPr>
          <p:cNvSpPr txBox="1"/>
          <p:nvPr/>
        </p:nvSpPr>
        <p:spPr>
          <a:xfrm>
            <a:off x="8875231" y="469833"/>
            <a:ext cx="2889932" cy="584775"/>
          </a:xfrm>
          <a:prstGeom prst="rect">
            <a:avLst/>
          </a:prstGeom>
          <a:solidFill>
            <a:schemeClr val="bg1"/>
          </a:solidFill>
        </p:spPr>
        <p:txBody>
          <a:bodyPr wrap="square" rtlCol="0">
            <a:spAutoFit/>
          </a:bodyPr>
          <a:lstStyle/>
          <a:p>
            <a:r>
              <a:rPr kumimoji="1" lang="en-US" altLang="ja-JP" sz="1600" dirty="0"/>
              <a:t>Under fabrication In FY2025-FY2026</a:t>
            </a:r>
            <a:endParaRPr kumimoji="1" lang="ja-JP" altLang="en-US" sz="1600" dirty="0"/>
          </a:p>
        </p:txBody>
      </p:sp>
      <p:sp>
        <p:nvSpPr>
          <p:cNvPr id="18" name="四角形: 角を丸くする 17">
            <a:extLst>
              <a:ext uri="{FF2B5EF4-FFF2-40B4-BE49-F238E27FC236}">
                <a16:creationId xmlns:a16="http://schemas.microsoft.com/office/drawing/2014/main" id="{82FF737E-820D-5451-3F34-51B6C84B5DB7}"/>
              </a:ext>
            </a:extLst>
          </p:cNvPr>
          <p:cNvSpPr/>
          <p:nvPr/>
        </p:nvSpPr>
        <p:spPr>
          <a:xfrm>
            <a:off x="8670962" y="424968"/>
            <a:ext cx="3129730" cy="4047473"/>
          </a:xfrm>
          <a:prstGeom prst="roundRect">
            <a:avLst>
              <a:gd name="adj" fmla="val 9564"/>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8EAB0DF5-9211-2A16-4365-AA4C30B8CFF5}"/>
              </a:ext>
            </a:extLst>
          </p:cNvPr>
          <p:cNvSpPr txBox="1"/>
          <p:nvPr/>
        </p:nvSpPr>
        <p:spPr>
          <a:xfrm>
            <a:off x="3557480" y="4530180"/>
            <a:ext cx="2425700" cy="1200329"/>
          </a:xfrm>
          <a:prstGeom prst="rect">
            <a:avLst/>
          </a:prstGeom>
          <a:noFill/>
        </p:spPr>
        <p:txBody>
          <a:bodyPr wrap="square" rtlCol="0">
            <a:spAutoFit/>
          </a:bodyPr>
          <a:lstStyle/>
          <a:p>
            <a:r>
              <a:rPr kumimoji="1" lang="en-US" altLang="ja-JP" dirty="0"/>
              <a:t>Accelerator structure under fabrication of each cell &amp; brazing. </a:t>
            </a:r>
            <a:r>
              <a:rPr kumimoji="1" lang="en-US" altLang="ja-JP" dirty="0">
                <a:sym typeface="Wingdings" panose="05000000000000000000" pitchFamily="2" charset="2"/>
              </a:rPr>
              <a:t>continue to FY2026.</a:t>
            </a:r>
            <a:endParaRPr kumimoji="1" lang="ja-JP" altLang="en-US" dirty="0"/>
          </a:p>
        </p:txBody>
      </p:sp>
      <p:cxnSp>
        <p:nvCxnSpPr>
          <p:cNvPr id="24" name="直線矢印コネクタ 23">
            <a:extLst>
              <a:ext uri="{FF2B5EF4-FFF2-40B4-BE49-F238E27FC236}">
                <a16:creationId xmlns:a16="http://schemas.microsoft.com/office/drawing/2014/main" id="{A190194B-C105-CC3E-0A38-CE3BC01A98A4}"/>
              </a:ext>
            </a:extLst>
          </p:cNvPr>
          <p:cNvCxnSpPr>
            <a:cxnSpLocks/>
          </p:cNvCxnSpPr>
          <p:nvPr/>
        </p:nvCxnSpPr>
        <p:spPr>
          <a:xfrm flipH="1">
            <a:off x="7605245" y="3060991"/>
            <a:ext cx="1489746" cy="1694990"/>
          </a:xfrm>
          <a:prstGeom prst="straightConnector1">
            <a:avLst/>
          </a:prstGeom>
          <a:ln>
            <a:solidFill>
              <a:schemeClr val="tx1"/>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pic>
        <p:nvPicPr>
          <p:cNvPr id="27" name="図 26">
            <a:extLst>
              <a:ext uri="{FF2B5EF4-FFF2-40B4-BE49-F238E27FC236}">
                <a16:creationId xmlns:a16="http://schemas.microsoft.com/office/drawing/2014/main" id="{D258E390-B072-A498-931F-414699BCB513}"/>
              </a:ext>
            </a:extLst>
          </p:cNvPr>
          <p:cNvPicPr>
            <a:picLocks noChangeAspect="1"/>
          </p:cNvPicPr>
          <p:nvPr/>
        </p:nvPicPr>
        <p:blipFill>
          <a:blip r:embed="rId6"/>
          <a:stretch>
            <a:fillRect/>
          </a:stretch>
        </p:blipFill>
        <p:spPr>
          <a:xfrm>
            <a:off x="9037637" y="4692802"/>
            <a:ext cx="2836622" cy="2127467"/>
          </a:xfrm>
          <a:prstGeom prst="rect">
            <a:avLst/>
          </a:prstGeom>
        </p:spPr>
      </p:pic>
      <p:sp>
        <p:nvSpPr>
          <p:cNvPr id="28" name="テキスト ボックス 27">
            <a:extLst>
              <a:ext uri="{FF2B5EF4-FFF2-40B4-BE49-F238E27FC236}">
                <a16:creationId xmlns:a16="http://schemas.microsoft.com/office/drawing/2014/main" id="{C9E7FE5B-098E-6540-B1AE-A0E51D30DA78}"/>
              </a:ext>
            </a:extLst>
          </p:cNvPr>
          <p:cNvSpPr txBox="1"/>
          <p:nvPr/>
        </p:nvSpPr>
        <p:spPr>
          <a:xfrm>
            <a:off x="9048549" y="4741328"/>
            <a:ext cx="2675348" cy="369332"/>
          </a:xfrm>
          <a:prstGeom prst="rect">
            <a:avLst/>
          </a:prstGeom>
          <a:solidFill>
            <a:schemeClr val="bg1"/>
          </a:solidFill>
        </p:spPr>
        <p:txBody>
          <a:bodyPr wrap="none" rtlCol="0">
            <a:spAutoFit/>
          </a:bodyPr>
          <a:lstStyle/>
          <a:p>
            <a:r>
              <a:rPr kumimoji="1" lang="en-US" altLang="ja-JP" dirty="0"/>
              <a:t>Plan view of our test stand</a:t>
            </a:r>
            <a:endParaRPr kumimoji="1" lang="ja-JP" altLang="en-US" dirty="0"/>
          </a:p>
        </p:txBody>
      </p:sp>
      <p:cxnSp>
        <p:nvCxnSpPr>
          <p:cNvPr id="32" name="直線矢印コネクタ 31">
            <a:extLst>
              <a:ext uri="{FF2B5EF4-FFF2-40B4-BE49-F238E27FC236}">
                <a16:creationId xmlns:a16="http://schemas.microsoft.com/office/drawing/2014/main" id="{6BCB9130-6FB0-FA41-D594-FA402392D124}"/>
              </a:ext>
            </a:extLst>
          </p:cNvPr>
          <p:cNvCxnSpPr>
            <a:cxnSpLocks/>
          </p:cNvCxnSpPr>
          <p:nvPr/>
        </p:nvCxnSpPr>
        <p:spPr>
          <a:xfrm flipH="1">
            <a:off x="2117212" y="2201110"/>
            <a:ext cx="5947288" cy="2329070"/>
          </a:xfrm>
          <a:prstGeom prst="straightConnector1">
            <a:avLst/>
          </a:prstGeom>
          <a:ln>
            <a:solidFill>
              <a:schemeClr val="tx1"/>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34" name="矢印: 右 33">
            <a:extLst>
              <a:ext uri="{FF2B5EF4-FFF2-40B4-BE49-F238E27FC236}">
                <a16:creationId xmlns:a16="http://schemas.microsoft.com/office/drawing/2014/main" id="{9120615D-285D-4E80-4521-528D33EB46B2}"/>
              </a:ext>
            </a:extLst>
          </p:cNvPr>
          <p:cNvSpPr/>
          <p:nvPr/>
        </p:nvSpPr>
        <p:spPr>
          <a:xfrm>
            <a:off x="5583640" y="5110660"/>
            <a:ext cx="276068" cy="34568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a:extLst>
              <a:ext uri="{FF2B5EF4-FFF2-40B4-BE49-F238E27FC236}">
                <a16:creationId xmlns:a16="http://schemas.microsoft.com/office/drawing/2014/main" id="{C042371D-0772-342D-0196-9137AB94399F}"/>
              </a:ext>
            </a:extLst>
          </p:cNvPr>
          <p:cNvSpPr txBox="1"/>
          <p:nvPr/>
        </p:nvSpPr>
        <p:spPr>
          <a:xfrm>
            <a:off x="2347295" y="5675225"/>
            <a:ext cx="3315190" cy="1200329"/>
          </a:xfrm>
          <a:prstGeom prst="rect">
            <a:avLst/>
          </a:prstGeom>
          <a:noFill/>
        </p:spPr>
        <p:txBody>
          <a:bodyPr wrap="square" rtlCol="0">
            <a:spAutoFit/>
          </a:bodyPr>
          <a:lstStyle/>
          <a:p>
            <a:r>
              <a:rPr kumimoji="1" lang="en-US" altLang="ja-JP" dirty="0"/>
              <a:t>About 200 r p m with water cooling. Vacuum is around 10^-6 Pa level. (FY2024-2025). Now continue long-term operation.</a:t>
            </a:r>
          </a:p>
        </p:txBody>
      </p:sp>
      <p:sp>
        <p:nvSpPr>
          <p:cNvPr id="36" name="矢印: 右 35">
            <a:extLst>
              <a:ext uri="{FF2B5EF4-FFF2-40B4-BE49-F238E27FC236}">
                <a16:creationId xmlns:a16="http://schemas.microsoft.com/office/drawing/2014/main" id="{7AA11AFA-E9D5-7998-EC3C-9A61EA68D6A1}"/>
              </a:ext>
            </a:extLst>
          </p:cNvPr>
          <p:cNvSpPr/>
          <p:nvPr/>
        </p:nvSpPr>
        <p:spPr>
          <a:xfrm flipH="1">
            <a:off x="2130731" y="6142497"/>
            <a:ext cx="239389" cy="34568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580B330C-8AEE-3F44-CD7D-3E1F0E922561}"/>
              </a:ext>
            </a:extLst>
          </p:cNvPr>
          <p:cNvSpPr txBox="1"/>
          <p:nvPr/>
        </p:nvSpPr>
        <p:spPr>
          <a:xfrm>
            <a:off x="1963948" y="4673557"/>
            <a:ext cx="1462398" cy="338554"/>
          </a:xfrm>
          <a:prstGeom prst="rect">
            <a:avLst/>
          </a:prstGeom>
          <a:solidFill>
            <a:schemeClr val="bg1"/>
          </a:solidFill>
        </p:spPr>
        <p:txBody>
          <a:bodyPr wrap="square" rtlCol="0">
            <a:spAutoFit/>
          </a:bodyPr>
          <a:lstStyle/>
          <a:p>
            <a:r>
              <a:rPr kumimoji="1" lang="en-US" altLang="ja-JP" sz="1600" dirty="0">
                <a:latin typeface="Arial" panose="020B0604020202020204" pitchFamily="34" charset="0"/>
                <a:cs typeface="Arial" panose="020B0604020202020204" pitchFamily="34" charset="0"/>
              </a:rPr>
              <a:t>rotating target. </a:t>
            </a:r>
            <a:endParaRPr kumimoji="1" lang="ja-JP" altLang="en-US" sz="1600" dirty="0">
              <a:latin typeface="Arial" panose="020B0604020202020204" pitchFamily="34" charset="0"/>
              <a:cs typeface="Arial" panose="020B0604020202020204" pitchFamily="34" charset="0"/>
            </a:endParaRPr>
          </a:p>
        </p:txBody>
      </p:sp>
      <p:sp>
        <p:nvSpPr>
          <p:cNvPr id="38" name="テキスト ボックス 37">
            <a:extLst>
              <a:ext uri="{FF2B5EF4-FFF2-40B4-BE49-F238E27FC236}">
                <a16:creationId xmlns:a16="http://schemas.microsoft.com/office/drawing/2014/main" id="{3BC976A0-B87F-7F28-2663-F186248F902C}"/>
              </a:ext>
            </a:extLst>
          </p:cNvPr>
          <p:cNvSpPr txBox="1"/>
          <p:nvPr/>
        </p:nvSpPr>
        <p:spPr>
          <a:xfrm>
            <a:off x="6006265" y="4830577"/>
            <a:ext cx="991435" cy="338554"/>
          </a:xfrm>
          <a:prstGeom prst="rect">
            <a:avLst/>
          </a:prstGeom>
          <a:solidFill>
            <a:schemeClr val="bg1"/>
          </a:solidFill>
        </p:spPr>
        <p:txBody>
          <a:bodyPr wrap="square" rtlCol="0">
            <a:spAutoFit/>
          </a:bodyPr>
          <a:lstStyle/>
          <a:p>
            <a:r>
              <a:rPr kumimoji="1" lang="en-US" altLang="ja-JP" sz="1600" dirty="0">
                <a:latin typeface="Arial" panose="020B0604020202020204" pitchFamily="34" charset="0"/>
                <a:cs typeface="Arial" panose="020B0604020202020204" pitchFamily="34" charset="0"/>
              </a:rPr>
              <a:t>Acc. cell</a:t>
            </a:r>
            <a:endParaRPr kumimoji="1" lang="ja-JP" altLang="en-US" sz="1600" dirty="0">
              <a:latin typeface="Arial" panose="020B0604020202020204" pitchFamily="34" charset="0"/>
              <a:cs typeface="Arial" panose="020B0604020202020204" pitchFamily="34" charset="0"/>
            </a:endParaRPr>
          </a:p>
        </p:txBody>
      </p:sp>
      <p:pic>
        <p:nvPicPr>
          <p:cNvPr id="2" name="target-movie-1(回っているところ)">
            <a:hlinkClick r:id="" action="ppaction://media"/>
            <a:extLst>
              <a:ext uri="{FF2B5EF4-FFF2-40B4-BE49-F238E27FC236}">
                <a16:creationId xmlns:a16="http://schemas.microsoft.com/office/drawing/2014/main" id="{E760DC40-3936-14EC-E961-38BDA3D0AA14}"/>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235424" y="3745612"/>
            <a:ext cx="1705439" cy="3009597"/>
          </a:xfrm>
          <a:prstGeom prst="rect">
            <a:avLst/>
          </a:prstGeom>
        </p:spPr>
      </p:pic>
    </p:spTree>
    <p:extLst>
      <p:ext uri="{BB962C8B-B14F-4D97-AF65-F5344CB8AC3E}">
        <p14:creationId xmlns:p14="http://schemas.microsoft.com/office/powerpoint/2010/main" val="2256539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33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
                                        </p:tgtEl>
                                      </p:cBhvr>
                                    </p:cmd>
                                  </p:childTnLst>
                                </p:cTn>
                              </p:par>
                            </p:childTnLst>
                          </p:cTn>
                        </p:par>
                      </p:childTnLst>
                    </p:cTn>
                  </p:par>
                </p:childTnLst>
              </p:cTn>
              <p:nextCondLst>
                <p:cond evt="onClick" delay="0">
                  <p:tgtEl>
                    <p:spTgt spid="2"/>
                  </p:tgtEl>
                </p:cond>
              </p:nextCondLst>
            </p:seq>
            <p:video>
              <p:cMediaNode vol="80000">
                <p:cTn id="12" fill="hold" display="0">
                  <p:stCondLst>
                    <p:cond delay="indefinite"/>
                  </p:stCondLst>
                </p:cTn>
                <p:tgtEl>
                  <p:spTgt spid="2"/>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33EC4D8-A55E-69C3-8684-ABB6715B7022}"/>
              </a:ext>
            </a:extLst>
          </p:cNvPr>
          <p:cNvSpPr>
            <a:spLocks noGrp="1"/>
          </p:cNvSpPr>
          <p:nvPr>
            <p:ph type="sldNum" sz="quarter" idx="12"/>
          </p:nvPr>
        </p:nvSpPr>
        <p:spPr/>
        <p:txBody>
          <a:bodyPr/>
          <a:lstStyle/>
          <a:p>
            <a:fld id="{48F63A3B-78C7-47BE-AE5E-E10140E04643}" type="slidenum">
              <a:rPr lang="en-US" smtClean="0"/>
              <a:t>17</a:t>
            </a:fld>
            <a:endParaRPr lang="en-US" dirty="0"/>
          </a:p>
        </p:txBody>
      </p:sp>
      <p:sp>
        <p:nvSpPr>
          <p:cNvPr id="3" name="テキスト ボックス 2">
            <a:extLst>
              <a:ext uri="{FF2B5EF4-FFF2-40B4-BE49-F238E27FC236}">
                <a16:creationId xmlns:a16="http://schemas.microsoft.com/office/drawing/2014/main" id="{9395CC51-7222-9E8D-13AB-A1EFACFD5C4E}"/>
              </a:ext>
            </a:extLst>
          </p:cNvPr>
          <p:cNvSpPr txBox="1"/>
          <p:nvPr/>
        </p:nvSpPr>
        <p:spPr>
          <a:xfrm>
            <a:off x="21335" y="0"/>
            <a:ext cx="12206848" cy="584775"/>
          </a:xfrm>
          <a:prstGeom prst="rect">
            <a:avLst/>
          </a:prstGeom>
          <a:noFill/>
        </p:spPr>
        <p:txBody>
          <a:bodyPr wrap="square">
            <a:spAutoFit/>
          </a:bodyPr>
          <a:lstStyle/>
          <a:p>
            <a:pPr algn="ctr"/>
            <a:r>
              <a:rPr kumimoji="1" lang="en-US" altLang="ja-JP" sz="3200" dirty="0">
                <a:latin typeface="Arial" panose="020B0604020202020204" pitchFamily="34" charset="0"/>
                <a:cs typeface="Arial" panose="020B0604020202020204" pitchFamily="34" charset="0"/>
              </a:rPr>
              <a:t>Positron source (rotating target heat load) FY2025</a:t>
            </a:r>
          </a:p>
        </p:txBody>
      </p:sp>
      <p:pic>
        <p:nvPicPr>
          <p:cNvPr id="6" name="図 5">
            <a:extLst>
              <a:ext uri="{FF2B5EF4-FFF2-40B4-BE49-F238E27FC236}">
                <a16:creationId xmlns:a16="http://schemas.microsoft.com/office/drawing/2014/main" id="{484680B2-9500-B2B6-0574-2934BCF7F49E}"/>
              </a:ext>
            </a:extLst>
          </p:cNvPr>
          <p:cNvPicPr>
            <a:picLocks noChangeAspect="1"/>
          </p:cNvPicPr>
          <p:nvPr/>
        </p:nvPicPr>
        <p:blipFill>
          <a:blip r:embed="rId2"/>
          <a:stretch>
            <a:fillRect/>
          </a:stretch>
        </p:blipFill>
        <p:spPr>
          <a:xfrm>
            <a:off x="812800" y="584774"/>
            <a:ext cx="9895810" cy="5625525"/>
          </a:xfrm>
          <a:prstGeom prst="rect">
            <a:avLst/>
          </a:prstGeom>
        </p:spPr>
      </p:pic>
      <p:sp>
        <p:nvSpPr>
          <p:cNvPr id="7" name="テキスト ボックス 6">
            <a:extLst>
              <a:ext uri="{FF2B5EF4-FFF2-40B4-BE49-F238E27FC236}">
                <a16:creationId xmlns:a16="http://schemas.microsoft.com/office/drawing/2014/main" id="{238DA49B-DF18-6215-6AC6-07E6A4228405}"/>
              </a:ext>
            </a:extLst>
          </p:cNvPr>
          <p:cNvSpPr txBox="1"/>
          <p:nvPr/>
        </p:nvSpPr>
        <p:spPr>
          <a:xfrm>
            <a:off x="4373011" y="6488668"/>
            <a:ext cx="2905411" cy="369332"/>
          </a:xfrm>
          <a:prstGeom prst="rect">
            <a:avLst/>
          </a:prstGeom>
          <a:noFill/>
        </p:spPr>
        <p:txBody>
          <a:bodyPr wrap="none" rtlCol="0">
            <a:spAutoFit/>
          </a:bodyPr>
          <a:lstStyle/>
          <a:p>
            <a:r>
              <a:rPr kumimoji="1" lang="en-US" altLang="ja-JP" dirty="0"/>
              <a:t>2026.Mar.3-5 Advisory board</a:t>
            </a:r>
            <a:endParaRPr kumimoji="1" lang="ja-JP" altLang="en-US" dirty="0"/>
          </a:p>
        </p:txBody>
      </p:sp>
      <p:sp>
        <p:nvSpPr>
          <p:cNvPr id="11" name="テキスト ボックス 10">
            <a:extLst>
              <a:ext uri="{FF2B5EF4-FFF2-40B4-BE49-F238E27FC236}">
                <a16:creationId xmlns:a16="http://schemas.microsoft.com/office/drawing/2014/main" id="{014B8F85-8F3F-82CB-8DD1-E98D8E05A716}"/>
              </a:ext>
            </a:extLst>
          </p:cNvPr>
          <p:cNvSpPr txBox="1"/>
          <p:nvPr/>
        </p:nvSpPr>
        <p:spPr>
          <a:xfrm>
            <a:off x="5298875" y="1355501"/>
            <a:ext cx="6201200" cy="2585323"/>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kumimoji="1" lang="en-US" altLang="ja-JP" dirty="0"/>
              <a:t>Temperature distribution and thermal conductivity of target disk were evaluated. </a:t>
            </a:r>
          </a:p>
          <a:p>
            <a:pPr marL="285750" indent="-285750">
              <a:buFont typeface="Arial" panose="020B0604020202020204" pitchFamily="34" charset="0"/>
              <a:buChar char="•"/>
            </a:pPr>
            <a:r>
              <a:rPr kumimoji="1" lang="en-US" altLang="ja-JP" dirty="0"/>
              <a:t>This test was done two times and finally in Jan. 2026.</a:t>
            </a:r>
          </a:p>
          <a:p>
            <a:pPr marL="285750" indent="-285750">
              <a:buFont typeface="Arial" panose="020B0604020202020204" pitchFamily="34" charset="0"/>
              <a:buChar char="•"/>
            </a:pPr>
            <a:r>
              <a:rPr kumimoji="1" lang="en-US" altLang="ja-JP" dirty="0"/>
              <a:t>Increase input power to the target up to 20 kW and temperature  is less than 200 deg. (see the following figure)</a:t>
            </a:r>
          </a:p>
          <a:p>
            <a:pPr marL="285750" indent="-285750">
              <a:buFont typeface="Arial" panose="020B0604020202020204" pitchFamily="34" charset="0"/>
              <a:buChar char="•"/>
            </a:pPr>
            <a:r>
              <a:rPr kumimoji="1" lang="en-US" altLang="ja-JP" dirty="0"/>
              <a:t>No drastic temperature increase was found </a:t>
            </a:r>
            <a:r>
              <a:rPr kumimoji="1" lang="en-US" altLang="ja-JP" dirty="0">
                <a:sym typeface="Wingdings" panose="05000000000000000000" pitchFamily="2" charset="2"/>
              </a:rPr>
              <a:t> W/Cu smoothly contact and can cooled via the shrink fit of W/Cu. </a:t>
            </a:r>
          </a:p>
          <a:p>
            <a:pPr marL="285750" indent="-285750">
              <a:buFont typeface="Arial" panose="020B0604020202020204" pitchFamily="34" charset="0"/>
              <a:buChar char="•"/>
            </a:pPr>
            <a:r>
              <a:rPr kumimoji="1" lang="en-US" altLang="ja-JP" dirty="0">
                <a:sym typeface="Wingdings" panose="05000000000000000000" pitchFamily="2" charset="2"/>
              </a:rPr>
              <a:t>We think that this target will satisfy our requirement of 27 kW beam deposit for positron production.</a:t>
            </a:r>
          </a:p>
        </p:txBody>
      </p:sp>
    </p:spTree>
    <p:extLst>
      <p:ext uri="{BB962C8B-B14F-4D97-AF65-F5344CB8AC3E}">
        <p14:creationId xmlns:p14="http://schemas.microsoft.com/office/powerpoint/2010/main" val="11915220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正方形/長方形 39">
            <a:extLst>
              <a:ext uri="{FF2B5EF4-FFF2-40B4-BE49-F238E27FC236}">
                <a16:creationId xmlns:a16="http://schemas.microsoft.com/office/drawing/2014/main" id="{48ADE634-0915-48B4-B592-0F0E812EB7BF}"/>
              </a:ext>
            </a:extLst>
          </p:cNvPr>
          <p:cNvSpPr/>
          <p:nvPr/>
        </p:nvSpPr>
        <p:spPr>
          <a:xfrm>
            <a:off x="10896600" y="20096"/>
            <a:ext cx="1273032" cy="10152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3" name="図 1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6061" y="4181262"/>
            <a:ext cx="6138789" cy="2408360"/>
          </a:xfrm>
          <a:prstGeom prst="rect">
            <a:avLst/>
          </a:prstGeom>
          <a:ln>
            <a:solidFill>
              <a:srgbClr val="3366FF"/>
            </a:solidFill>
          </a:ln>
        </p:spPr>
      </p:pic>
      <p:sp>
        <p:nvSpPr>
          <p:cNvPr id="2" name="テキスト ボックス 1"/>
          <p:cNvSpPr txBox="1"/>
          <p:nvPr/>
        </p:nvSpPr>
        <p:spPr>
          <a:xfrm>
            <a:off x="0" y="1741907"/>
            <a:ext cx="6010337" cy="1015663"/>
          </a:xfrm>
          <a:prstGeom prst="rect">
            <a:avLst/>
          </a:prstGeom>
          <a:solidFill>
            <a:srgbClr val="FFF3BD"/>
          </a:solidFill>
          <a:ln>
            <a:noFill/>
          </a:ln>
        </p:spPr>
        <p:txBody>
          <a:bodyPr wrap="square" rtlCol="0">
            <a:spAutoFit/>
          </a:bodyPr>
          <a:lstStyle/>
          <a:p>
            <a:r>
              <a:rPr lang="en-US" altLang="ja-JP" b="1" dirty="0">
                <a:solidFill>
                  <a:srgbClr val="002060"/>
                </a:solidFill>
                <a:ea typeface="Arial" charset="0"/>
                <a:cs typeface="Arial" charset="0"/>
              </a:rPr>
              <a:t>Goal 1: </a:t>
            </a:r>
            <a:r>
              <a:rPr lang="en-US" altLang="ja-JP" dirty="0">
                <a:solidFill>
                  <a:srgbClr val="002060"/>
                </a:solidFill>
                <a:ea typeface="Arial" charset="0"/>
                <a:cs typeface="Arial" charset="0"/>
              </a:rPr>
              <a:t>Establish the ILC final focus method with same optics and comparable beamline tolerances</a:t>
            </a:r>
          </a:p>
          <a:p>
            <a:r>
              <a:rPr lang="en-US" altLang="ja-JP" sz="1600" dirty="0">
                <a:solidFill>
                  <a:srgbClr val="0432FF"/>
                </a:solidFill>
                <a:ea typeface="Arial" charset="0"/>
                <a:cs typeface="Arial" charset="0"/>
              </a:rPr>
              <a:t>ATF2 Goal : </a:t>
            </a:r>
            <a:r>
              <a:rPr lang="en-US" altLang="ja-JP" b="1" dirty="0">
                <a:solidFill>
                  <a:srgbClr val="0432FF"/>
                </a:solidFill>
                <a:ea typeface="Arial" charset="0"/>
                <a:cs typeface="Arial" charset="0"/>
              </a:rPr>
              <a:t>37</a:t>
            </a:r>
            <a:r>
              <a:rPr lang="en-US" altLang="ja-JP" sz="1600" dirty="0">
                <a:solidFill>
                  <a:srgbClr val="0432FF"/>
                </a:solidFill>
                <a:ea typeface="Arial" charset="0"/>
                <a:cs typeface="Arial" charset="0"/>
              </a:rPr>
              <a:t> nm </a:t>
            </a:r>
            <a:r>
              <a:rPr lang="en-US" altLang="ja-JP" sz="1600" dirty="0">
                <a:solidFill>
                  <a:srgbClr val="0432FF"/>
                </a:solidFill>
                <a:ea typeface="Arial" charset="0"/>
                <a:cs typeface="Arial" charset="0"/>
                <a:sym typeface="Wingdings"/>
              </a:rPr>
              <a:t></a:t>
            </a:r>
            <a:r>
              <a:rPr lang="en-US" altLang="ja-JP" sz="1600" dirty="0">
                <a:solidFill>
                  <a:srgbClr val="0432FF"/>
                </a:solidFill>
                <a:ea typeface="Arial" charset="0"/>
                <a:cs typeface="Arial" charset="0"/>
              </a:rPr>
              <a:t> ILC </a:t>
            </a:r>
            <a:r>
              <a:rPr lang="en-US" altLang="ja-JP" b="1" dirty="0">
                <a:solidFill>
                  <a:srgbClr val="0432FF"/>
                </a:solidFill>
                <a:ea typeface="Arial" charset="0"/>
                <a:cs typeface="Arial" charset="0"/>
              </a:rPr>
              <a:t>7.7</a:t>
            </a:r>
            <a:r>
              <a:rPr lang="en-US" altLang="ja-JP" sz="1600" dirty="0">
                <a:solidFill>
                  <a:srgbClr val="0432FF"/>
                </a:solidFill>
                <a:ea typeface="Arial" charset="0"/>
                <a:cs typeface="Arial" charset="0"/>
              </a:rPr>
              <a:t> nm (ILC250); </a:t>
            </a:r>
            <a:r>
              <a:rPr lang="en-US" altLang="ja-JP" dirty="0">
                <a:solidFill>
                  <a:srgbClr val="FF0000"/>
                </a:solidFill>
                <a:ea typeface="Arial" charset="0"/>
                <a:cs typeface="Arial" charset="0"/>
              </a:rPr>
              <a:t>achieved </a:t>
            </a:r>
            <a:r>
              <a:rPr lang="en-US" altLang="ja-JP" sz="2400" b="1" dirty="0">
                <a:solidFill>
                  <a:srgbClr val="FF0000"/>
                </a:solidFill>
                <a:ea typeface="Arial" charset="0"/>
                <a:cs typeface="Arial" charset="0"/>
              </a:rPr>
              <a:t>41 </a:t>
            </a:r>
            <a:r>
              <a:rPr lang="en-US" altLang="ja-JP" sz="2000" b="1" dirty="0">
                <a:solidFill>
                  <a:srgbClr val="FF0000"/>
                </a:solidFill>
                <a:ea typeface="Arial" charset="0"/>
                <a:cs typeface="Arial" charset="0"/>
              </a:rPr>
              <a:t>nm </a:t>
            </a:r>
            <a:r>
              <a:rPr lang="en-US" altLang="ja-JP" dirty="0">
                <a:solidFill>
                  <a:srgbClr val="FF0000"/>
                </a:solidFill>
                <a:ea typeface="Arial" charset="0"/>
                <a:cs typeface="Arial" charset="0"/>
              </a:rPr>
              <a:t>(2016)</a:t>
            </a:r>
          </a:p>
        </p:txBody>
      </p:sp>
      <p:sp>
        <p:nvSpPr>
          <p:cNvPr id="41" name="テキスト ボックス 40"/>
          <p:cNvSpPr txBox="1"/>
          <p:nvPr/>
        </p:nvSpPr>
        <p:spPr>
          <a:xfrm>
            <a:off x="6014544" y="1732395"/>
            <a:ext cx="6138789" cy="858606"/>
          </a:xfrm>
          <a:prstGeom prst="rect">
            <a:avLst/>
          </a:prstGeom>
          <a:solidFill>
            <a:srgbClr val="CCFFCC"/>
          </a:solidFill>
          <a:ln>
            <a:noFill/>
          </a:ln>
        </p:spPr>
        <p:txBody>
          <a:bodyPr wrap="square" lIns="27342" tIns="13671" rIns="27342" bIns="13671" rtlCol="0">
            <a:spAutoFit/>
          </a:bodyPr>
          <a:lstStyle/>
          <a:p>
            <a:pPr marL="88900"/>
            <a:r>
              <a:rPr lang="en-US" altLang="ja-JP" b="1" dirty="0">
                <a:solidFill>
                  <a:srgbClr val="002060"/>
                </a:solidFill>
                <a:ea typeface="Arial" charset="0"/>
                <a:cs typeface="Arial" charset="0"/>
              </a:rPr>
              <a:t>Goal 2: </a:t>
            </a:r>
            <a:r>
              <a:rPr lang="en-US" altLang="ja-JP" dirty="0">
                <a:solidFill>
                  <a:srgbClr val="002060"/>
                </a:solidFill>
                <a:ea typeface="Arial" charset="0"/>
                <a:cs typeface="Arial" charset="0"/>
              </a:rPr>
              <a:t>Develop the position stabilization for the ILC collision </a:t>
            </a:r>
          </a:p>
          <a:p>
            <a:pPr marL="374650" indent="-285750">
              <a:buFont typeface="Wingdings" charset="2"/>
              <a:buChar char="l"/>
            </a:pPr>
            <a:r>
              <a:rPr lang="en-US" altLang="ja-JP" sz="1600" b="1" dirty="0">
                <a:solidFill>
                  <a:srgbClr val="FF0000"/>
                </a:solidFill>
                <a:ea typeface="Arial" charset="0"/>
                <a:cs typeface="Arial" charset="0"/>
              </a:rPr>
              <a:t>FB latency</a:t>
            </a:r>
            <a:r>
              <a:rPr lang="en-US" altLang="ja-JP" sz="1600" dirty="0">
                <a:solidFill>
                  <a:srgbClr val="FF0000"/>
                </a:solidFill>
                <a:ea typeface="Arial" charset="0"/>
                <a:cs typeface="Arial" charset="0"/>
              </a:rPr>
              <a:t> </a:t>
            </a:r>
            <a:r>
              <a:rPr lang="en-US" altLang="ja-JP" sz="2000" b="1" dirty="0">
                <a:solidFill>
                  <a:srgbClr val="FF0000"/>
                </a:solidFill>
                <a:ea typeface="Arial" charset="0"/>
                <a:cs typeface="Arial" charset="0"/>
              </a:rPr>
              <a:t>133 </a:t>
            </a:r>
            <a:r>
              <a:rPr lang="en-US" altLang="ja-JP" b="1" dirty="0" err="1">
                <a:solidFill>
                  <a:srgbClr val="FF0000"/>
                </a:solidFill>
                <a:ea typeface="Arial" charset="0"/>
                <a:cs typeface="Arial" charset="0"/>
              </a:rPr>
              <a:t>nsec</a:t>
            </a:r>
            <a:r>
              <a:rPr lang="en-US" altLang="ja-JP" b="1" dirty="0">
                <a:solidFill>
                  <a:srgbClr val="FF0000"/>
                </a:solidFill>
                <a:ea typeface="Arial" charset="0"/>
                <a:cs typeface="Arial" charset="0"/>
              </a:rPr>
              <a:t> </a:t>
            </a:r>
            <a:r>
              <a:rPr lang="en-US" altLang="ja-JP" sz="1600" b="1" dirty="0">
                <a:solidFill>
                  <a:srgbClr val="FF0000"/>
                </a:solidFill>
                <a:ea typeface="Arial" charset="0"/>
                <a:cs typeface="Arial" charset="0"/>
              </a:rPr>
              <a:t>achieved       </a:t>
            </a:r>
            <a:r>
              <a:rPr lang="en-US" altLang="ja-JP" sz="1600" dirty="0">
                <a:solidFill>
                  <a:srgbClr val="002060"/>
                </a:solidFill>
                <a:ea typeface="Arial" charset="0"/>
                <a:cs typeface="Arial" charset="0"/>
              </a:rPr>
              <a:t>(target: &lt; 366 </a:t>
            </a:r>
            <a:r>
              <a:rPr lang="en-US" altLang="ja-JP" sz="1600" dirty="0" err="1">
                <a:solidFill>
                  <a:srgbClr val="002060"/>
                </a:solidFill>
                <a:ea typeface="Arial" charset="0"/>
                <a:cs typeface="Arial" charset="0"/>
              </a:rPr>
              <a:t>nsec</a:t>
            </a:r>
            <a:r>
              <a:rPr lang="en-US" altLang="ja-JP" sz="1600" dirty="0">
                <a:solidFill>
                  <a:srgbClr val="002060"/>
                </a:solidFill>
                <a:ea typeface="Arial" charset="0"/>
                <a:cs typeface="Arial" charset="0"/>
              </a:rPr>
              <a:t>) </a:t>
            </a:r>
            <a:endParaRPr lang="en-US" altLang="ja-JP" sz="1600" b="1" dirty="0">
              <a:solidFill>
                <a:srgbClr val="002060"/>
              </a:solidFill>
              <a:ea typeface="Arial" charset="0"/>
              <a:cs typeface="Arial" charset="0"/>
            </a:endParaRPr>
          </a:p>
          <a:p>
            <a:pPr marL="374650" indent="-285750">
              <a:buFont typeface="Wingdings" charset="2"/>
              <a:buChar char="l"/>
            </a:pPr>
            <a:r>
              <a:rPr lang="en-US" altLang="ja-JP" sz="1600" b="1" dirty="0">
                <a:solidFill>
                  <a:srgbClr val="0432FF"/>
                </a:solidFill>
                <a:ea typeface="Arial" charset="0"/>
                <a:cs typeface="Arial" charset="0"/>
              </a:rPr>
              <a:t>positon jitter at IP: 106 </a:t>
            </a:r>
            <a:r>
              <a:rPr lang="en-US" altLang="ja-JP" sz="1600" b="1" dirty="0">
                <a:solidFill>
                  <a:srgbClr val="0432FF"/>
                </a:solidFill>
                <a:ea typeface="Arial" charset="0"/>
                <a:cs typeface="Arial" charset="0"/>
                <a:sym typeface="Wingdings"/>
              </a:rPr>
              <a:t> 41 nm (2018) </a:t>
            </a:r>
            <a:r>
              <a:rPr lang="en-US" altLang="ja-JP" sz="1400" dirty="0">
                <a:ea typeface="Arial" charset="0"/>
                <a:cs typeface="Arial" charset="0"/>
                <a:sym typeface="Wingdings"/>
              </a:rPr>
              <a:t>(limited by the BPM resolution)</a:t>
            </a:r>
          </a:p>
        </p:txBody>
      </p:sp>
      <p:sp>
        <p:nvSpPr>
          <p:cNvPr id="17" name="円/楕円 16"/>
          <p:cNvSpPr/>
          <p:nvPr/>
        </p:nvSpPr>
        <p:spPr>
          <a:xfrm>
            <a:off x="5270885" y="5787595"/>
            <a:ext cx="1225316" cy="751317"/>
          </a:xfrm>
          <a:prstGeom prst="ellipse">
            <a:avLst/>
          </a:prstGeom>
          <a:noFill/>
          <a:ln w="25400" cmpd="sng">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199407" y="3193362"/>
            <a:ext cx="184666" cy="369332"/>
          </a:xfrm>
          <a:prstGeom prst="rect">
            <a:avLst/>
          </a:prstGeom>
          <a:noFill/>
        </p:spPr>
        <p:txBody>
          <a:bodyPr wrap="none" rtlCol="0">
            <a:spAutoFit/>
          </a:bodyPr>
          <a:lstStyle/>
          <a:p>
            <a:endParaRPr kumimoji="1" lang="ja-JP" altLang="en-US"/>
          </a:p>
        </p:txBody>
      </p:sp>
      <p:pic>
        <p:nvPicPr>
          <p:cNvPr id="18" name="図 1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3846" y="2907089"/>
            <a:ext cx="8018258" cy="1682603"/>
          </a:xfrm>
          <a:prstGeom prst="rect">
            <a:avLst/>
          </a:prstGeom>
          <a:ln>
            <a:solidFill>
              <a:srgbClr val="3366FF"/>
            </a:solidFill>
          </a:ln>
        </p:spPr>
      </p:pic>
      <p:sp>
        <p:nvSpPr>
          <p:cNvPr id="20" name="正方形/長方形 19"/>
          <p:cNvSpPr/>
          <p:nvPr/>
        </p:nvSpPr>
        <p:spPr>
          <a:xfrm>
            <a:off x="2402406" y="4589692"/>
            <a:ext cx="3481137" cy="400091"/>
          </a:xfrm>
          <a:prstGeom prst="rect">
            <a:avLst/>
          </a:prstGeom>
          <a:solidFill>
            <a:schemeClr val="bg1"/>
          </a:solidFill>
        </p:spPr>
        <p:txBody>
          <a:bodyPr wrap="square" lIns="91421" tIns="45711" rIns="91421" bIns="45711">
            <a:spAutoFit/>
          </a:bodyPr>
          <a:lstStyle/>
          <a:p>
            <a:r>
              <a:rPr lang="en-US" altLang="fr-FR" sz="2000" b="1" dirty="0">
                <a:solidFill>
                  <a:srgbClr val="000000"/>
                </a:solidFill>
                <a:cs typeface="Times New Roman" pitchFamily="18" charset="0"/>
              </a:rPr>
              <a:t>History of ATF2 small beam </a:t>
            </a:r>
            <a:endParaRPr lang="ja-JP" altLang="en-US" sz="1600" dirty="0">
              <a:solidFill>
                <a:srgbClr val="0432FF"/>
              </a:solidFill>
            </a:endParaRPr>
          </a:p>
        </p:txBody>
      </p:sp>
      <p:pic>
        <p:nvPicPr>
          <p:cNvPr id="8" name="図 7">
            <a:extLst>
              <a:ext uri="{FF2B5EF4-FFF2-40B4-BE49-F238E27FC236}">
                <a16:creationId xmlns:a16="http://schemas.microsoft.com/office/drawing/2014/main" id="{CF306741-3C5A-F643-829E-C885F83F822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32264" y="3395805"/>
            <a:ext cx="2521536" cy="2878241"/>
          </a:xfrm>
          <a:prstGeom prst="rect">
            <a:avLst/>
          </a:prstGeom>
        </p:spPr>
      </p:pic>
      <p:sp>
        <p:nvSpPr>
          <p:cNvPr id="19" name="正方形/長方形 18"/>
          <p:cNvSpPr/>
          <p:nvPr/>
        </p:nvSpPr>
        <p:spPr>
          <a:xfrm>
            <a:off x="8479348" y="3070891"/>
            <a:ext cx="3328198" cy="646313"/>
          </a:xfrm>
          <a:prstGeom prst="rect">
            <a:avLst/>
          </a:prstGeom>
          <a:solidFill>
            <a:schemeClr val="bg1"/>
          </a:solidFill>
        </p:spPr>
        <p:txBody>
          <a:bodyPr wrap="square" lIns="91421" tIns="45711" rIns="91421" bIns="45711">
            <a:spAutoFit/>
          </a:bodyPr>
          <a:lstStyle/>
          <a:p>
            <a:r>
              <a:rPr lang="en-CA" altLang="fr-FR" sz="2000" b="1" dirty="0">
                <a:solidFill>
                  <a:srgbClr val="000000"/>
                </a:solidFill>
                <a:cs typeface="Times New Roman" pitchFamily="18" charset="0"/>
              </a:rPr>
              <a:t>Nano-meter stabilization</a:t>
            </a:r>
            <a:r>
              <a:rPr lang="en-US" altLang="fr-FR" sz="2000" b="1" dirty="0">
                <a:solidFill>
                  <a:srgbClr val="000000"/>
                </a:solidFill>
                <a:cs typeface="Times New Roman" pitchFamily="18" charset="0"/>
              </a:rPr>
              <a:t> at IP</a:t>
            </a:r>
          </a:p>
          <a:p>
            <a:r>
              <a:rPr lang="en-US" altLang="ja-JP" sz="1600" dirty="0">
                <a:solidFill>
                  <a:srgbClr val="0432FF"/>
                </a:solidFill>
              </a:rPr>
              <a:t>(2018)</a:t>
            </a:r>
            <a:endParaRPr lang="ja-JP" altLang="en-US" sz="1600" dirty="0">
              <a:solidFill>
                <a:srgbClr val="0432FF"/>
              </a:solidFill>
            </a:endParaRPr>
          </a:p>
        </p:txBody>
      </p:sp>
      <p:sp>
        <p:nvSpPr>
          <p:cNvPr id="9" name="テキスト ボックス 8">
            <a:extLst>
              <a:ext uri="{FF2B5EF4-FFF2-40B4-BE49-F238E27FC236}">
                <a16:creationId xmlns:a16="http://schemas.microsoft.com/office/drawing/2014/main" id="{967754F2-50D3-1947-9D7D-427CAEE0670B}"/>
              </a:ext>
            </a:extLst>
          </p:cNvPr>
          <p:cNvSpPr txBox="1"/>
          <p:nvPr/>
        </p:nvSpPr>
        <p:spPr>
          <a:xfrm>
            <a:off x="9162290" y="4154215"/>
            <a:ext cx="729046" cy="369332"/>
          </a:xfrm>
          <a:prstGeom prst="rect">
            <a:avLst/>
          </a:prstGeom>
          <a:noFill/>
        </p:spPr>
        <p:txBody>
          <a:bodyPr wrap="none" rtlCol="0">
            <a:spAutoFit/>
          </a:bodyPr>
          <a:lstStyle/>
          <a:p>
            <a:r>
              <a:rPr kumimoji="1" lang="en-US" altLang="ja-JP" dirty="0"/>
              <a:t>FB off</a:t>
            </a:r>
            <a:endParaRPr kumimoji="1" lang="ja-JP" altLang="en-US" dirty="0"/>
          </a:p>
        </p:txBody>
      </p:sp>
      <p:sp>
        <p:nvSpPr>
          <p:cNvPr id="22" name="テキスト ボックス 21">
            <a:extLst>
              <a:ext uri="{FF2B5EF4-FFF2-40B4-BE49-F238E27FC236}">
                <a16:creationId xmlns:a16="http://schemas.microsoft.com/office/drawing/2014/main" id="{50FCC01F-1E11-6942-BE3F-75DA90C85104}"/>
              </a:ext>
            </a:extLst>
          </p:cNvPr>
          <p:cNvSpPr txBox="1"/>
          <p:nvPr/>
        </p:nvSpPr>
        <p:spPr>
          <a:xfrm>
            <a:off x="10675960" y="4138186"/>
            <a:ext cx="712054" cy="369332"/>
          </a:xfrm>
          <a:prstGeom prst="rect">
            <a:avLst/>
          </a:prstGeom>
          <a:noFill/>
        </p:spPr>
        <p:txBody>
          <a:bodyPr wrap="none" rtlCol="0">
            <a:spAutoFit/>
          </a:bodyPr>
          <a:lstStyle/>
          <a:p>
            <a:r>
              <a:rPr kumimoji="1" lang="en-US" altLang="ja-JP" dirty="0"/>
              <a:t>FB on</a:t>
            </a:r>
            <a:endParaRPr kumimoji="1" lang="ja-JP" altLang="en-US" dirty="0"/>
          </a:p>
        </p:txBody>
      </p:sp>
      <p:sp>
        <p:nvSpPr>
          <p:cNvPr id="5" name="スライド番号プレースホルダー 4"/>
          <p:cNvSpPr>
            <a:spLocks noGrp="1"/>
          </p:cNvSpPr>
          <p:nvPr>
            <p:ph type="sldNum" sz="quarter" idx="12"/>
          </p:nvPr>
        </p:nvSpPr>
        <p:spPr/>
        <p:txBody>
          <a:bodyPr/>
          <a:lstStyle/>
          <a:p>
            <a:fld id="{690BD53D-0F42-B742-A897-5EF936631EAF}" type="slidenum">
              <a:rPr lang="ja-JP" altLang="en-US" smtClean="0">
                <a:solidFill>
                  <a:prstClr val="black">
                    <a:tint val="75000"/>
                  </a:prstClr>
                </a:solidFill>
              </a:rPr>
              <a:pPr/>
              <a:t>18</a:t>
            </a:fld>
            <a:endParaRPr lang="ja-JP" altLang="en-US">
              <a:solidFill>
                <a:prstClr val="black">
                  <a:tint val="75000"/>
                </a:prstClr>
              </a:solidFill>
            </a:endParaRPr>
          </a:p>
        </p:txBody>
      </p:sp>
      <p:pic>
        <p:nvPicPr>
          <p:cNvPr id="7" name="図 6">
            <a:extLst>
              <a:ext uri="{FF2B5EF4-FFF2-40B4-BE49-F238E27FC236}">
                <a16:creationId xmlns:a16="http://schemas.microsoft.com/office/drawing/2014/main" id="{C2E719F0-6B12-4B63-858C-CF2507CCD0F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79082" y="614156"/>
            <a:ext cx="493580" cy="664160"/>
          </a:xfrm>
          <a:prstGeom prst="rect">
            <a:avLst/>
          </a:prstGeom>
        </p:spPr>
      </p:pic>
      <p:pic>
        <p:nvPicPr>
          <p:cNvPr id="10" name="Picture 2">
            <a:extLst>
              <a:ext uri="{FF2B5EF4-FFF2-40B4-BE49-F238E27FC236}">
                <a16:creationId xmlns:a16="http://schemas.microsoft.com/office/drawing/2014/main" id="{ACDB49BC-DCC9-4175-983A-DDEE90231308}"/>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2368" y="661867"/>
            <a:ext cx="953138" cy="5492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2" descr="http://www.google.fr/url?source=imglanding&amp;ct=img&amp;q=http://design-guidelines.web.cern.ch/sites/design-guidelines.web.cern.ch/files/u6/CERN-logo.jpg&amp;sa=X&amp;ei=WxBOVY2OHOPnygPdnICICg&amp;ved=0CAkQ8wc&amp;usg=AFQjCNEJZpUSPPL9FephUfdbYybhfSpUEw">
            <a:extLst>
              <a:ext uri="{FF2B5EF4-FFF2-40B4-BE49-F238E27FC236}">
                <a16:creationId xmlns:a16="http://schemas.microsoft.com/office/drawing/2014/main" id="{BFDAA1A4-62B5-42F8-920B-B81ED061D91D}"/>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1293330" y="583954"/>
            <a:ext cx="848756" cy="847223"/>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図 11">
            <a:extLst>
              <a:ext uri="{FF2B5EF4-FFF2-40B4-BE49-F238E27FC236}">
                <a16:creationId xmlns:a16="http://schemas.microsoft.com/office/drawing/2014/main" id="{68449B9A-93DD-404B-A844-DBE998DD7799}"/>
              </a:ext>
            </a:extLst>
          </p:cNvPr>
          <p:cNvPicPr>
            <a:picLocks noChangeAspect="1"/>
          </p:cNvPicPr>
          <p:nvPr/>
        </p:nvPicPr>
        <p:blipFill>
          <a:blip r:embed="rId8"/>
          <a:stretch>
            <a:fillRect/>
          </a:stretch>
        </p:blipFill>
        <p:spPr>
          <a:xfrm>
            <a:off x="7333068" y="613617"/>
            <a:ext cx="1829222" cy="593260"/>
          </a:xfrm>
          <a:prstGeom prst="rect">
            <a:avLst/>
          </a:prstGeom>
        </p:spPr>
      </p:pic>
      <p:pic>
        <p:nvPicPr>
          <p:cNvPr id="14" name="図 13">
            <a:extLst>
              <a:ext uri="{FF2B5EF4-FFF2-40B4-BE49-F238E27FC236}">
                <a16:creationId xmlns:a16="http://schemas.microsoft.com/office/drawing/2014/main" id="{D9957792-BFA9-42A3-8B89-9B3714B6D998}"/>
              </a:ext>
            </a:extLst>
          </p:cNvPr>
          <p:cNvPicPr>
            <a:picLocks noChangeAspect="1"/>
          </p:cNvPicPr>
          <p:nvPr/>
        </p:nvPicPr>
        <p:blipFill>
          <a:blip r:embed="rId9"/>
          <a:stretch>
            <a:fillRect/>
          </a:stretch>
        </p:blipFill>
        <p:spPr>
          <a:xfrm>
            <a:off x="5322024" y="614159"/>
            <a:ext cx="823216" cy="531924"/>
          </a:xfrm>
          <a:prstGeom prst="rect">
            <a:avLst/>
          </a:prstGeom>
        </p:spPr>
      </p:pic>
      <p:pic>
        <p:nvPicPr>
          <p:cNvPr id="15" name="Picture 5" descr="http://phil.lal.in2p3.fr/plugins/kitcnrs/images/l-coul-500.jpg">
            <a:extLst>
              <a:ext uri="{FF2B5EF4-FFF2-40B4-BE49-F238E27FC236}">
                <a16:creationId xmlns:a16="http://schemas.microsoft.com/office/drawing/2014/main" id="{5999E209-8CE5-4EC3-8334-B2DEA6ADD23D}"/>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10134569" y="644369"/>
            <a:ext cx="1152733" cy="666165"/>
          </a:xfrm>
          <a:prstGeom prst="rect">
            <a:avLst/>
          </a:prstGeom>
          <a:noFill/>
        </p:spPr>
      </p:pic>
      <p:pic>
        <p:nvPicPr>
          <p:cNvPr id="16" name="図 15">
            <a:extLst>
              <a:ext uri="{FF2B5EF4-FFF2-40B4-BE49-F238E27FC236}">
                <a16:creationId xmlns:a16="http://schemas.microsoft.com/office/drawing/2014/main" id="{55136D28-9144-4D41-BB23-57BB0A080C48}"/>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189914" y="615581"/>
            <a:ext cx="1115608" cy="557807"/>
          </a:xfrm>
          <a:prstGeom prst="rect">
            <a:avLst/>
          </a:prstGeom>
        </p:spPr>
      </p:pic>
      <p:pic>
        <p:nvPicPr>
          <p:cNvPr id="30" name="図 29">
            <a:extLst>
              <a:ext uri="{FF2B5EF4-FFF2-40B4-BE49-F238E27FC236}">
                <a16:creationId xmlns:a16="http://schemas.microsoft.com/office/drawing/2014/main" id="{F2B833B6-F551-4400-8759-9454DE4942D3}"/>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37438" y="1273743"/>
            <a:ext cx="2535175" cy="458651"/>
          </a:xfrm>
          <a:prstGeom prst="rect">
            <a:avLst/>
          </a:prstGeom>
        </p:spPr>
      </p:pic>
      <p:pic>
        <p:nvPicPr>
          <p:cNvPr id="32" name="図 31">
            <a:extLst>
              <a:ext uri="{FF2B5EF4-FFF2-40B4-BE49-F238E27FC236}">
                <a16:creationId xmlns:a16="http://schemas.microsoft.com/office/drawing/2014/main" id="{3D7D4340-EA06-4AC8-8572-FFFF447AD1C4}"/>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3555941" y="662213"/>
            <a:ext cx="1738537" cy="373128"/>
          </a:xfrm>
          <a:prstGeom prst="rect">
            <a:avLst/>
          </a:prstGeom>
        </p:spPr>
      </p:pic>
      <p:pic>
        <p:nvPicPr>
          <p:cNvPr id="34" name="図 33">
            <a:extLst>
              <a:ext uri="{FF2B5EF4-FFF2-40B4-BE49-F238E27FC236}">
                <a16:creationId xmlns:a16="http://schemas.microsoft.com/office/drawing/2014/main" id="{02A525D5-D495-47DC-BF8D-CC8FB75170A3}"/>
              </a:ext>
            </a:extLst>
          </p:cNvPr>
          <p:cNvPicPr>
            <a:picLocks noChangeAspect="1"/>
          </p:cNvPicPr>
          <p:nvPr/>
        </p:nvPicPr>
        <p:blipFill>
          <a:blip r:embed="rId14"/>
          <a:stretch>
            <a:fillRect/>
          </a:stretch>
        </p:blipFill>
        <p:spPr>
          <a:xfrm>
            <a:off x="1601684" y="590291"/>
            <a:ext cx="1934268" cy="531924"/>
          </a:xfrm>
          <a:prstGeom prst="rect">
            <a:avLst/>
          </a:prstGeom>
        </p:spPr>
      </p:pic>
      <p:pic>
        <p:nvPicPr>
          <p:cNvPr id="36" name="図 35">
            <a:extLst>
              <a:ext uri="{FF2B5EF4-FFF2-40B4-BE49-F238E27FC236}">
                <a16:creationId xmlns:a16="http://schemas.microsoft.com/office/drawing/2014/main" id="{671F5272-75C9-441D-A5D5-32C09674982C}"/>
              </a:ext>
            </a:extLst>
          </p:cNvPr>
          <p:cNvPicPr>
            <a:picLocks noChangeAspect="1"/>
          </p:cNvPicPr>
          <p:nvPr/>
        </p:nvPicPr>
        <p:blipFill>
          <a:blip r:embed="rId15"/>
          <a:stretch>
            <a:fillRect/>
          </a:stretch>
        </p:blipFill>
        <p:spPr>
          <a:xfrm>
            <a:off x="9167108" y="620797"/>
            <a:ext cx="976339" cy="683436"/>
          </a:xfrm>
          <a:prstGeom prst="rect">
            <a:avLst/>
          </a:prstGeom>
        </p:spPr>
      </p:pic>
      <p:pic>
        <p:nvPicPr>
          <p:cNvPr id="38" name="図 37">
            <a:extLst>
              <a:ext uri="{FF2B5EF4-FFF2-40B4-BE49-F238E27FC236}">
                <a16:creationId xmlns:a16="http://schemas.microsoft.com/office/drawing/2014/main" id="{DF433C52-4FC2-43EE-8A73-AAB83B248F6B}"/>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3067810" y="1105364"/>
            <a:ext cx="1829222" cy="460256"/>
          </a:xfrm>
          <a:prstGeom prst="rect">
            <a:avLst/>
          </a:prstGeom>
          <a:solidFill>
            <a:schemeClr val="bg1"/>
          </a:solidFill>
        </p:spPr>
      </p:pic>
      <p:sp>
        <p:nvSpPr>
          <p:cNvPr id="3" name="タイトル 1">
            <a:extLst>
              <a:ext uri="{FF2B5EF4-FFF2-40B4-BE49-F238E27FC236}">
                <a16:creationId xmlns:a16="http://schemas.microsoft.com/office/drawing/2014/main" id="{1AF02F4B-7A78-B1B3-4F21-ABCCD219FA13}"/>
              </a:ext>
            </a:extLst>
          </p:cNvPr>
          <p:cNvSpPr>
            <a:spLocks noGrp="1"/>
          </p:cNvSpPr>
          <p:nvPr>
            <p:ph type="title"/>
          </p:nvPr>
        </p:nvSpPr>
        <p:spPr>
          <a:xfrm>
            <a:off x="3678354" y="70034"/>
            <a:ext cx="5422707" cy="549244"/>
          </a:xfrm>
        </p:spPr>
        <p:txBody>
          <a:bodyPr>
            <a:normAutofit/>
          </a:bodyPr>
          <a:lstStyle/>
          <a:p>
            <a:r>
              <a:rPr lang="en-US" altLang="ja-JP" sz="2800" dirty="0">
                <a:ea typeface="Arial" charset="0"/>
                <a:cs typeface="Arial" charset="0"/>
              </a:rPr>
              <a:t>WPP-15: Final focus at ATF in KEK</a:t>
            </a:r>
          </a:p>
        </p:txBody>
      </p:sp>
      <p:sp>
        <p:nvSpPr>
          <p:cNvPr id="4" name="テキスト ボックス 3">
            <a:extLst>
              <a:ext uri="{FF2B5EF4-FFF2-40B4-BE49-F238E27FC236}">
                <a16:creationId xmlns:a16="http://schemas.microsoft.com/office/drawing/2014/main" id="{A1390DA1-2D1D-D4C1-273E-2D450D77574A}"/>
              </a:ext>
            </a:extLst>
          </p:cNvPr>
          <p:cNvSpPr txBox="1"/>
          <p:nvPr/>
        </p:nvSpPr>
        <p:spPr>
          <a:xfrm>
            <a:off x="2952229" y="3768854"/>
            <a:ext cx="7335663" cy="461665"/>
          </a:xfrm>
          <a:prstGeom prst="rect">
            <a:avLst/>
          </a:prstGeom>
          <a:solidFill>
            <a:schemeClr val="accent2">
              <a:lumMod val="20000"/>
              <a:lumOff val="80000"/>
            </a:schemeClr>
          </a:solidFill>
        </p:spPr>
        <p:txBody>
          <a:bodyPr wrap="none" rtlCol="0">
            <a:spAutoFit/>
          </a:bodyPr>
          <a:lstStyle/>
          <a:p>
            <a:r>
              <a:rPr kumimoji="1" lang="en-US" altLang="ja-JP" sz="2400" dirty="0"/>
              <a:t>Long-term (a few days) stabilization is the goal of WPP-15</a:t>
            </a:r>
            <a:endParaRPr kumimoji="1" lang="ja-JP" altLang="en-US" sz="2400" dirty="0"/>
          </a:p>
        </p:txBody>
      </p:sp>
    </p:spTree>
    <p:extLst>
      <p:ext uri="{BB962C8B-B14F-4D97-AF65-F5344CB8AC3E}">
        <p14:creationId xmlns:p14="http://schemas.microsoft.com/office/powerpoint/2010/main" val="339072267"/>
      </p:ext>
    </p:extLst>
  </p:cSld>
  <p:clrMapOvr>
    <a:masterClrMapping/>
  </p:clrMapOvr>
  <mc:AlternateContent xmlns:mc="http://schemas.openxmlformats.org/markup-compatibility/2006" xmlns:p14="http://schemas.microsoft.com/office/powerpoint/2010/main">
    <mc:Choice Requires="p14">
      <p:transition p14:dur="0" advTm="51893"/>
    </mc:Choice>
    <mc:Fallback xmlns="">
      <p:transition advTm="51893"/>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C19A970-0E74-BDEE-0B2E-36F5EC95A49C}"/>
              </a:ext>
            </a:extLst>
          </p:cNvPr>
          <p:cNvSpPr txBox="1"/>
          <p:nvPr/>
        </p:nvSpPr>
        <p:spPr>
          <a:xfrm>
            <a:off x="57127" y="3039535"/>
            <a:ext cx="5382958" cy="3000821"/>
          </a:xfrm>
          <a:prstGeom prst="rect">
            <a:avLst/>
          </a:prstGeom>
          <a:noFill/>
        </p:spPr>
        <p:txBody>
          <a:bodyPr wrap="square">
            <a:spAutoFit/>
          </a:bodyPr>
          <a:lstStyle/>
          <a:p>
            <a:pPr marL="285750" indent="-285750">
              <a:spcAft>
                <a:spcPts val="500"/>
              </a:spcAft>
              <a:buFont typeface="Wingdings" panose="05000000000000000000" pitchFamily="2" charset="2"/>
              <a:buChar char="n"/>
            </a:pPr>
            <a:r>
              <a:rPr lang="en-US" altLang="ja-JP" b="1" dirty="0">
                <a:solidFill>
                  <a:srgbClr val="0070C0"/>
                </a:solidFill>
                <a:latin typeface="Arial" panose="020B0604020202020204" pitchFamily="34" charset="0"/>
                <a:cs typeface="Arial" panose="020B0604020202020204" pitchFamily="34" charset="0"/>
              </a:rPr>
              <a:t>Continue development of nanobeam technology</a:t>
            </a:r>
            <a:r>
              <a:rPr lang="ja-JP" altLang="en-US" dirty="0">
                <a:solidFill>
                  <a:srgbClr val="0070C0"/>
                </a:solidFill>
                <a:latin typeface="Arial" panose="020B0604020202020204" pitchFamily="34" charset="0"/>
                <a:cs typeface="Arial" panose="020B0604020202020204" pitchFamily="34" charset="0"/>
              </a:rPr>
              <a:t> </a:t>
            </a:r>
            <a:endParaRPr lang="en-US" altLang="ja-JP" dirty="0">
              <a:latin typeface="Arial" panose="020B0604020202020204" pitchFamily="34" charset="0"/>
              <a:cs typeface="Arial" panose="020B0604020202020204" pitchFamily="34" charset="0"/>
            </a:endParaRPr>
          </a:p>
          <a:p>
            <a:pPr marL="285750" indent="-285750">
              <a:spcAft>
                <a:spcPts val="500"/>
              </a:spcAft>
              <a:buFont typeface="Wingdings" panose="05000000000000000000" pitchFamily="2" charset="2"/>
              <a:buChar char="l"/>
            </a:pPr>
            <a:r>
              <a:rPr lang="en-US" altLang="ja-JP" sz="1600" b="1" dirty="0">
                <a:latin typeface="Arial" panose="020B0604020202020204" pitchFamily="34" charset="0"/>
                <a:cs typeface="Arial" panose="020B0604020202020204" pitchFamily="34" charset="0"/>
              </a:rPr>
              <a:t>14</a:t>
            </a:r>
            <a:r>
              <a:rPr lang="ja-JP" altLang="en-US" sz="1600" b="1" dirty="0">
                <a:latin typeface="Arial" panose="020B0604020202020204" pitchFamily="34" charset="0"/>
                <a:cs typeface="Arial" panose="020B0604020202020204" pitchFamily="34" charset="0"/>
              </a:rPr>
              <a:t> </a:t>
            </a:r>
            <a:r>
              <a:rPr lang="en-US" altLang="ja-JP" sz="1600" b="1" dirty="0">
                <a:latin typeface="Arial" panose="020B0604020202020204" pitchFamily="34" charset="0"/>
                <a:cs typeface="Arial" panose="020B0604020202020204" pitchFamily="34" charset="0"/>
              </a:rPr>
              <a:t>week beam operation in for international collaboration and more reliable operation</a:t>
            </a:r>
          </a:p>
          <a:p>
            <a:pPr marL="285750" indent="-285750">
              <a:spcAft>
                <a:spcPts val="500"/>
              </a:spcAft>
              <a:buFont typeface="Arial" panose="020B0604020202020204" pitchFamily="34" charset="0"/>
              <a:buChar char="•"/>
            </a:pPr>
            <a:r>
              <a:rPr lang="en-US" altLang="ja-JP" sz="1600" b="1" u="sng" dirty="0">
                <a:latin typeface="Arial" panose="020B0604020202020204" pitchFamily="34" charset="0"/>
                <a:cs typeface="Arial" panose="020B0604020202020204" pitchFamily="34" charset="0"/>
              </a:rPr>
              <a:t>Install of multipole magnets</a:t>
            </a:r>
            <a:r>
              <a:rPr lang="en-US" altLang="ja-JP" sz="1600" b="1" dirty="0">
                <a:latin typeface="Arial" panose="020B0604020202020204" pitchFamily="34" charset="0"/>
                <a:cs typeface="Arial" panose="020B0604020202020204" pitchFamily="34" charset="0"/>
              </a:rPr>
              <a:t> </a:t>
            </a:r>
            <a:r>
              <a:rPr lang="en-US" altLang="ja-JP" sz="1600" dirty="0">
                <a:latin typeface="Arial" panose="020B0604020202020204" pitchFamily="34" charset="0"/>
                <a:cs typeface="Arial" panose="020B0604020202020204" pitchFamily="34" charset="0"/>
              </a:rPr>
              <a:t>to reduce higher-order aberrations on FFS.</a:t>
            </a:r>
          </a:p>
          <a:p>
            <a:pPr marL="285750" indent="-285750">
              <a:spcAft>
                <a:spcPts val="500"/>
              </a:spcAft>
              <a:buFont typeface="Arial" panose="020B0604020202020204" pitchFamily="34" charset="0"/>
              <a:buChar char="•"/>
            </a:pPr>
            <a:r>
              <a:rPr lang="en-US" altLang="ja-JP" sz="1600" b="1" u="sng" dirty="0">
                <a:latin typeface="Arial" panose="020B0604020202020204" pitchFamily="34" charset="0"/>
                <a:cs typeface="Arial" panose="020B0604020202020204" pitchFamily="34" charset="0"/>
              </a:rPr>
              <a:t>Upgrade vacuum chamber to suppress </a:t>
            </a:r>
            <a:r>
              <a:rPr lang="en-US" altLang="ja-JP" sz="1600" b="1" u="sng" dirty="0" err="1">
                <a:latin typeface="Arial" panose="020B0604020202020204" pitchFamily="34" charset="0"/>
                <a:cs typeface="Arial" panose="020B0604020202020204" pitchFamily="34" charset="0"/>
              </a:rPr>
              <a:t>wakefield</a:t>
            </a:r>
            <a:endParaRPr lang="en-US" altLang="ja-JP" sz="1600" b="1" u="sng" dirty="0">
              <a:latin typeface="Arial" panose="020B0604020202020204" pitchFamily="34" charset="0"/>
              <a:cs typeface="Arial" panose="020B0604020202020204" pitchFamily="34" charset="0"/>
            </a:endParaRPr>
          </a:p>
          <a:p>
            <a:pPr marL="285750" indent="-285750">
              <a:spcAft>
                <a:spcPts val="500"/>
              </a:spcAft>
              <a:buFont typeface="Arial" panose="020B0604020202020204" pitchFamily="34" charset="0"/>
              <a:buChar char="•"/>
            </a:pPr>
            <a:r>
              <a:rPr lang="en-US" altLang="ja-JP" sz="1600" dirty="0">
                <a:latin typeface="Arial" panose="020B0604020202020204" pitchFamily="34" charset="0"/>
                <a:cs typeface="Arial" panose="020B0604020202020204" pitchFamily="34" charset="0"/>
              </a:rPr>
              <a:t>Upgrading of </a:t>
            </a:r>
            <a:r>
              <a:rPr lang="en-US" altLang="ja-JP" sz="1600" b="1" u="sng" dirty="0">
                <a:latin typeface="Arial" panose="020B0604020202020204" pitchFamily="34" charset="0"/>
                <a:cs typeface="Arial" panose="020B0604020202020204" pitchFamily="34" charset="0"/>
              </a:rPr>
              <a:t>all magnet position control system</a:t>
            </a:r>
          </a:p>
          <a:p>
            <a:pPr marL="285750" indent="-285750">
              <a:spcAft>
                <a:spcPts val="500"/>
              </a:spcAft>
              <a:buFont typeface="Arial" panose="020B0604020202020204" pitchFamily="34" charset="0"/>
              <a:buChar char="•"/>
            </a:pPr>
            <a:r>
              <a:rPr lang="en-US" altLang="ja-JP" sz="1600" b="1" u="sng" dirty="0">
                <a:latin typeface="Arial" panose="020B0604020202020204" pitchFamily="34" charset="0"/>
                <a:cs typeface="Arial" panose="020B0604020202020204" pitchFamily="34" charset="0"/>
              </a:rPr>
              <a:t>Upgrade beam size monitor in IP </a:t>
            </a:r>
            <a:r>
              <a:rPr lang="en-US" altLang="ja-JP" sz="1600" b="1" dirty="0">
                <a:latin typeface="Arial" panose="020B0604020202020204" pitchFamily="34" charset="0"/>
                <a:cs typeface="Arial" panose="020B0604020202020204" pitchFamily="34" charset="0"/>
              </a:rPr>
              <a:t>(Buy laser)</a:t>
            </a:r>
          </a:p>
          <a:p>
            <a:pPr marL="285750" indent="-285750">
              <a:spcAft>
                <a:spcPts val="500"/>
              </a:spcAft>
              <a:buFont typeface="Arial" panose="020B0604020202020204" pitchFamily="34" charset="0"/>
              <a:buChar char="•"/>
            </a:pPr>
            <a:r>
              <a:rPr lang="en-US" altLang="ja-JP" sz="1600" dirty="0">
                <a:latin typeface="Arial" panose="020B0604020202020204" pitchFamily="34" charset="0"/>
                <a:cs typeface="Arial" panose="020B0604020202020204" pitchFamily="34" charset="0"/>
              </a:rPr>
              <a:t>Recently, we produce 60-70 nm on FFS in 2026.Mar..</a:t>
            </a:r>
          </a:p>
        </p:txBody>
      </p:sp>
      <p:sp>
        <p:nvSpPr>
          <p:cNvPr id="6" name="タイトル 1">
            <a:extLst>
              <a:ext uri="{FF2B5EF4-FFF2-40B4-BE49-F238E27FC236}">
                <a16:creationId xmlns:a16="http://schemas.microsoft.com/office/drawing/2014/main" id="{3031170B-D969-44EC-6D5F-9953B98AEE64}"/>
              </a:ext>
            </a:extLst>
          </p:cNvPr>
          <p:cNvSpPr txBox="1">
            <a:spLocks/>
          </p:cNvSpPr>
          <p:nvPr/>
        </p:nvSpPr>
        <p:spPr>
          <a:xfrm>
            <a:off x="-941421" y="16111"/>
            <a:ext cx="12192000" cy="421416"/>
          </a:xfrm>
          <a:prstGeom prst="rect">
            <a:avLst/>
          </a:prstGeom>
          <a:noFill/>
        </p:spPr>
        <p:txBody>
          <a:bodyPr vert="horz" lIns="91440" tIns="45720" rIns="91440" bIns="45720" rtlCol="0" anchor="ctr">
            <a:normAutofit fontScale="85000" lnSpcReduction="20000"/>
          </a:bodyPr>
          <a:lstStyle>
            <a:lvl1pPr algn="ctr" defTabSz="914377" rtl="0" eaLnBrk="1" latinLnBrk="0" hangingPunct="1">
              <a:spcBef>
                <a:spcPct val="0"/>
              </a:spcBef>
              <a:buNone/>
              <a:defRPr kumimoji="1" sz="4400" kern="1200">
                <a:solidFill>
                  <a:schemeClr val="tx1"/>
                </a:solidFill>
                <a:latin typeface="ＭＳ Ｐゴシック" panose="020B0600070205080204" pitchFamily="50" charset="-128"/>
                <a:ea typeface="+mj-ea"/>
                <a:cs typeface="+mj-cs"/>
              </a:defRPr>
            </a:lvl1pPr>
          </a:lstStyle>
          <a:p>
            <a:r>
              <a:rPr lang="en-US" altLang="ja-JP" sz="3200" dirty="0">
                <a:latin typeface="Arial" panose="020B0604020202020204" pitchFamily="34" charset="0"/>
                <a:ea typeface="+mn-ea"/>
                <a:cs typeface="Arial" panose="020B0604020202020204" pitchFamily="34" charset="0"/>
              </a:rPr>
              <a:t>ATF activities in FY2025</a:t>
            </a:r>
            <a:endParaRPr lang="ja-JP" altLang="en-US" sz="3200" dirty="0">
              <a:latin typeface="Arial" panose="020B0604020202020204" pitchFamily="34" charset="0"/>
              <a:ea typeface="+mn-ea"/>
              <a:cs typeface="Arial" panose="020B0604020202020204" pitchFamily="34" charset="0"/>
            </a:endParaRPr>
          </a:p>
        </p:txBody>
      </p:sp>
      <p:pic>
        <p:nvPicPr>
          <p:cNvPr id="10" name="図 9">
            <a:extLst>
              <a:ext uri="{FF2B5EF4-FFF2-40B4-BE49-F238E27FC236}">
                <a16:creationId xmlns:a16="http://schemas.microsoft.com/office/drawing/2014/main" id="{4CF138F6-C0F6-78E6-EF46-48EE7450FF22}"/>
              </a:ext>
            </a:extLst>
          </p:cNvPr>
          <p:cNvPicPr>
            <a:picLocks noChangeAspect="1"/>
          </p:cNvPicPr>
          <p:nvPr/>
        </p:nvPicPr>
        <p:blipFill>
          <a:blip r:embed="rId3"/>
          <a:stretch>
            <a:fillRect/>
          </a:stretch>
        </p:blipFill>
        <p:spPr>
          <a:xfrm>
            <a:off x="9768858" y="296259"/>
            <a:ext cx="2201777" cy="1146759"/>
          </a:xfrm>
          <a:prstGeom prst="rect">
            <a:avLst/>
          </a:prstGeom>
        </p:spPr>
      </p:pic>
      <p:sp>
        <p:nvSpPr>
          <p:cNvPr id="5" name="スライド番号プレースホルダー 2">
            <a:extLst>
              <a:ext uri="{FF2B5EF4-FFF2-40B4-BE49-F238E27FC236}">
                <a16:creationId xmlns:a16="http://schemas.microsoft.com/office/drawing/2014/main" id="{9E7C5F75-C597-8406-30FD-FE2572CD2F62}"/>
              </a:ext>
            </a:extLst>
          </p:cNvPr>
          <p:cNvSpPr>
            <a:spLocks noGrp="1"/>
          </p:cNvSpPr>
          <p:nvPr>
            <p:ph type="sldNum" sz="quarter" idx="12"/>
          </p:nvPr>
        </p:nvSpPr>
        <p:spPr>
          <a:xfrm>
            <a:off x="9347199" y="6577531"/>
            <a:ext cx="2844800" cy="365125"/>
          </a:xfrm>
        </p:spPr>
        <p:txBody>
          <a:bodyPr/>
          <a:lstStyle/>
          <a:p>
            <a:fld id="{48F63A3B-78C7-47BE-AE5E-E10140E04643}" type="slidenum">
              <a:rPr lang="en-US" smtClean="0"/>
              <a:t>19</a:t>
            </a:fld>
            <a:endParaRPr lang="en-US" dirty="0"/>
          </a:p>
        </p:txBody>
      </p:sp>
      <p:sp>
        <p:nvSpPr>
          <p:cNvPr id="7" name="テキスト ボックス 6">
            <a:extLst>
              <a:ext uri="{FF2B5EF4-FFF2-40B4-BE49-F238E27FC236}">
                <a16:creationId xmlns:a16="http://schemas.microsoft.com/office/drawing/2014/main" id="{05B33850-4D2B-C71A-C31A-830D6D824ED4}"/>
              </a:ext>
            </a:extLst>
          </p:cNvPr>
          <p:cNvSpPr txBox="1"/>
          <p:nvPr/>
        </p:nvSpPr>
        <p:spPr>
          <a:xfrm>
            <a:off x="5301092" y="2721572"/>
            <a:ext cx="4501368" cy="3526606"/>
          </a:xfrm>
          <a:prstGeom prst="rect">
            <a:avLst/>
          </a:prstGeom>
          <a:noFill/>
        </p:spPr>
        <p:txBody>
          <a:bodyPr wrap="square">
            <a:spAutoFit/>
          </a:bodyPr>
          <a:lstStyle/>
          <a:p>
            <a:pPr marL="285750" indent="-285750">
              <a:spcAft>
                <a:spcPts val="500"/>
              </a:spcAft>
              <a:buFont typeface="Arial" panose="020B0604020202020204" pitchFamily="34" charset="0"/>
              <a:buChar char="•"/>
            </a:pPr>
            <a:endParaRPr lang="en-US" altLang="ja-JP" sz="1600" dirty="0">
              <a:latin typeface="Arial" panose="020B0604020202020204" pitchFamily="34" charset="0"/>
              <a:cs typeface="Arial" panose="020B0604020202020204" pitchFamily="34" charset="0"/>
            </a:endParaRPr>
          </a:p>
          <a:p>
            <a:pPr marL="342900" indent="-342900">
              <a:spcAft>
                <a:spcPts val="500"/>
              </a:spcAft>
              <a:buFont typeface="Wingdings" panose="05000000000000000000" pitchFamily="2" charset="2"/>
              <a:buChar char="n"/>
            </a:pPr>
            <a:r>
              <a:rPr lang="en-US" altLang="ja-JP" b="1" dirty="0">
                <a:solidFill>
                  <a:srgbClr val="0070C0"/>
                </a:solidFill>
                <a:latin typeface="Arial" panose="020B0604020202020204" pitchFamily="34" charset="0"/>
                <a:cs typeface="Arial" panose="020B0604020202020204" pitchFamily="34" charset="0"/>
              </a:rPr>
              <a:t>Keep international collaboration</a:t>
            </a:r>
          </a:p>
          <a:p>
            <a:pPr marL="742950" lvl="1" indent="-285750">
              <a:spcAft>
                <a:spcPts val="500"/>
              </a:spcAft>
              <a:buFont typeface="Arial" panose="020B0604020202020204" pitchFamily="34" charset="0"/>
              <a:buChar char="•"/>
            </a:pPr>
            <a:r>
              <a:rPr lang="en-US" altLang="ja-JP" sz="1600" dirty="0">
                <a:latin typeface="Arial" panose="020B0604020202020204" pitchFamily="34" charset="0"/>
                <a:cs typeface="Arial" panose="020B0604020202020204" pitchFamily="34" charset="0"/>
              </a:rPr>
              <a:t>Development of beam technology applicable to ILC</a:t>
            </a:r>
          </a:p>
          <a:p>
            <a:pPr marL="742950" lvl="1" indent="-285750">
              <a:spcAft>
                <a:spcPts val="500"/>
              </a:spcAft>
              <a:buFont typeface="Arial" panose="020B0604020202020204" pitchFamily="34" charset="0"/>
              <a:buChar char="•"/>
            </a:pPr>
            <a:r>
              <a:rPr lang="en-US" altLang="ja-JP" sz="1600" b="1" dirty="0">
                <a:latin typeface="Arial" panose="020B0604020202020204" pitchFamily="34" charset="0"/>
                <a:cs typeface="Arial" panose="020B0604020202020204" pitchFamily="34" charset="0"/>
              </a:rPr>
              <a:t>AI nano-beam tuning under international collaboration with flight simulator </a:t>
            </a:r>
            <a:r>
              <a:rPr lang="en-US" altLang="ja-JP" sz="1600" dirty="0">
                <a:latin typeface="Arial" panose="020B0604020202020204" pitchFamily="34" charset="0"/>
                <a:cs typeface="Arial" panose="020B0604020202020204" pitchFamily="34" charset="0"/>
              </a:rPr>
              <a:t>(CERN, KEK and so on) </a:t>
            </a:r>
          </a:p>
          <a:p>
            <a:pPr marL="742950" lvl="1" indent="-285750">
              <a:spcAft>
                <a:spcPts val="500"/>
              </a:spcAft>
              <a:buFont typeface="Arial" panose="020B0604020202020204" pitchFamily="34" charset="0"/>
              <a:buChar char="•"/>
            </a:pPr>
            <a:r>
              <a:rPr lang="en-US" altLang="ja-JP" sz="1600" dirty="0">
                <a:latin typeface="Arial" panose="020B0604020202020204" pitchFamily="34" charset="0"/>
                <a:cs typeface="Arial" panose="020B0604020202020204" pitchFamily="34" charset="0"/>
                <a:sym typeface="Wingdings" panose="05000000000000000000" pitchFamily="2" charset="2"/>
              </a:rPr>
              <a:t> This will improve beam tuning </a:t>
            </a:r>
            <a:endParaRPr lang="en-US" altLang="ja-JP" sz="1600" dirty="0">
              <a:latin typeface="Arial" panose="020B0604020202020204" pitchFamily="34" charset="0"/>
              <a:cs typeface="Arial" panose="020B0604020202020204" pitchFamily="34" charset="0"/>
            </a:endParaRPr>
          </a:p>
          <a:p>
            <a:pPr marL="742950" lvl="1" indent="-285750">
              <a:spcAft>
                <a:spcPts val="500"/>
              </a:spcAft>
              <a:buFont typeface="Arial" panose="020B0604020202020204" pitchFamily="34" charset="0"/>
              <a:buChar char="•"/>
            </a:pPr>
            <a:r>
              <a:rPr lang="en-US" altLang="ja-JP" sz="1600" dirty="0">
                <a:latin typeface="Arial" panose="020B0604020202020204" pitchFamily="34" charset="0"/>
                <a:cs typeface="Arial" panose="020B0604020202020204" pitchFamily="34" charset="0"/>
              </a:rPr>
              <a:t>Upgrading Beam Monitor</a:t>
            </a:r>
            <a:r>
              <a:rPr lang="ja-JP" altLang="en-US" sz="1600" dirty="0">
                <a:latin typeface="Arial" panose="020B0604020202020204" pitchFamily="34" charset="0"/>
                <a:cs typeface="Arial" panose="020B0604020202020204" pitchFamily="34" charset="0"/>
              </a:rPr>
              <a:t>　</a:t>
            </a:r>
            <a:endParaRPr lang="en-US" altLang="ja-JP" sz="1600" dirty="0">
              <a:latin typeface="Arial" panose="020B0604020202020204" pitchFamily="34" charset="0"/>
              <a:cs typeface="Arial" panose="020B0604020202020204" pitchFamily="34" charset="0"/>
            </a:endParaRPr>
          </a:p>
          <a:p>
            <a:pPr lvl="1">
              <a:spcAft>
                <a:spcPts val="500"/>
              </a:spcAft>
            </a:pPr>
            <a:r>
              <a:rPr lang="en-US" altLang="ja-JP" sz="1600" b="1" dirty="0">
                <a:solidFill>
                  <a:srgbClr val="7030A0"/>
                </a:solidFill>
                <a:latin typeface="Arial" panose="020B0604020202020204" pitchFamily="34" charset="0"/>
                <a:cs typeface="Arial" panose="020B0604020202020204" pitchFamily="34" charset="0"/>
                <a:sym typeface="Wingdings" panose="05000000000000000000" pitchFamily="2" charset="2"/>
              </a:rPr>
              <a:t></a:t>
            </a:r>
            <a:r>
              <a:rPr lang="en-US" altLang="ja-JP" sz="1600" b="1" dirty="0">
                <a:solidFill>
                  <a:srgbClr val="7030A0"/>
                </a:solidFill>
                <a:latin typeface="Arial" panose="020B0604020202020204" pitchFamily="34" charset="0"/>
                <a:cs typeface="Arial" panose="020B0604020202020204" pitchFamily="34" charset="0"/>
              </a:rPr>
              <a:t>Continue upgrading ATF2 (ATF3) Beamline to be optimized for ILC.</a:t>
            </a:r>
          </a:p>
          <a:p>
            <a:pPr lvl="1">
              <a:spcAft>
                <a:spcPts val="500"/>
              </a:spcAft>
            </a:pPr>
            <a:r>
              <a:rPr lang="en-US" altLang="ja-JP" sz="1600" b="1" dirty="0">
                <a:solidFill>
                  <a:srgbClr val="7030A0"/>
                </a:solidFill>
                <a:latin typeface="Arial" panose="020B0604020202020204" pitchFamily="34" charset="0"/>
                <a:cs typeface="Arial" panose="020B0604020202020204" pitchFamily="34" charset="0"/>
              </a:rPr>
              <a:t> </a:t>
            </a:r>
            <a:r>
              <a:rPr lang="ja-JP" altLang="en-US" sz="1600" b="1" dirty="0">
                <a:solidFill>
                  <a:srgbClr val="7030A0"/>
                </a:solidFill>
                <a:latin typeface="Arial" panose="020B0604020202020204" pitchFamily="34" charset="0"/>
                <a:cs typeface="Arial" panose="020B0604020202020204" pitchFamily="34" charset="0"/>
              </a:rPr>
              <a:t> </a:t>
            </a:r>
          </a:p>
        </p:txBody>
      </p:sp>
      <p:pic>
        <p:nvPicPr>
          <p:cNvPr id="11" name="図 10" descr="ATF03.jpg">
            <a:extLst>
              <a:ext uri="{FF2B5EF4-FFF2-40B4-BE49-F238E27FC236}">
                <a16:creationId xmlns:a16="http://schemas.microsoft.com/office/drawing/2014/main" id="{C92D4117-0EDB-30B5-BAE1-1776715B3EDF}"/>
              </a:ext>
            </a:extLst>
          </p:cNvPr>
          <p:cNvPicPr>
            <a:picLocks noChangeAspect="1"/>
          </p:cNvPicPr>
          <p:nvPr/>
        </p:nvPicPr>
        <p:blipFill>
          <a:blip r:embed="rId4" cstate="print"/>
          <a:stretch>
            <a:fillRect/>
          </a:stretch>
        </p:blipFill>
        <p:spPr>
          <a:xfrm>
            <a:off x="5648063" y="1384479"/>
            <a:ext cx="3215585" cy="1527403"/>
          </a:xfrm>
          <a:prstGeom prst="rect">
            <a:avLst/>
          </a:prstGeom>
        </p:spPr>
      </p:pic>
      <p:pic>
        <p:nvPicPr>
          <p:cNvPr id="13" name="図 12">
            <a:extLst>
              <a:ext uri="{FF2B5EF4-FFF2-40B4-BE49-F238E27FC236}">
                <a16:creationId xmlns:a16="http://schemas.microsoft.com/office/drawing/2014/main" id="{1358EE0C-E33E-92D7-554C-34689C64974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2256" y="499636"/>
            <a:ext cx="4152323" cy="2566426"/>
          </a:xfrm>
          <a:prstGeom prst="rect">
            <a:avLst/>
          </a:prstGeom>
        </p:spPr>
      </p:pic>
      <p:sp>
        <p:nvSpPr>
          <p:cNvPr id="15" name="テキスト ボックス 14">
            <a:extLst>
              <a:ext uri="{FF2B5EF4-FFF2-40B4-BE49-F238E27FC236}">
                <a16:creationId xmlns:a16="http://schemas.microsoft.com/office/drawing/2014/main" id="{E940711D-C2CC-C930-1B8D-E0C183C8B685}"/>
              </a:ext>
            </a:extLst>
          </p:cNvPr>
          <p:cNvSpPr txBox="1"/>
          <p:nvPr/>
        </p:nvSpPr>
        <p:spPr>
          <a:xfrm>
            <a:off x="3654981" y="2627246"/>
            <a:ext cx="2163540" cy="369332"/>
          </a:xfrm>
          <a:prstGeom prst="rect">
            <a:avLst/>
          </a:prstGeom>
          <a:noFill/>
        </p:spPr>
        <p:txBody>
          <a:bodyPr wrap="square">
            <a:spAutoFit/>
          </a:bodyPr>
          <a:lstStyle/>
          <a:p>
            <a:r>
              <a:rPr kumimoji="1" lang="en-US" altLang="ja-JP" b="1" dirty="0">
                <a:solidFill>
                  <a:srgbClr val="0000FF"/>
                </a:solidFill>
                <a:highlight>
                  <a:srgbClr val="FFFF00"/>
                </a:highlight>
                <a:latin typeface="メイリオ" panose="020B0604030504040204" pitchFamily="50" charset="-128"/>
                <a:ea typeface="メイリオ" panose="020B0604030504040204" pitchFamily="50" charset="-128"/>
              </a:rPr>
              <a:t>Damping ring</a:t>
            </a:r>
            <a:endParaRPr lang="ja-JP" altLang="en-US" dirty="0">
              <a:latin typeface="メイリオ" panose="020B0604030504040204" pitchFamily="50" charset="-128"/>
              <a:ea typeface="メイリオ" panose="020B0604030504040204" pitchFamily="50" charset="-128"/>
            </a:endParaRPr>
          </a:p>
        </p:txBody>
      </p:sp>
      <p:sp>
        <p:nvSpPr>
          <p:cNvPr id="16" name="テキスト ボックス 15">
            <a:extLst>
              <a:ext uri="{FF2B5EF4-FFF2-40B4-BE49-F238E27FC236}">
                <a16:creationId xmlns:a16="http://schemas.microsoft.com/office/drawing/2014/main" id="{34681679-F209-962C-8F32-66CB4F7317C3}"/>
              </a:ext>
            </a:extLst>
          </p:cNvPr>
          <p:cNvSpPr txBox="1"/>
          <p:nvPr/>
        </p:nvSpPr>
        <p:spPr>
          <a:xfrm>
            <a:off x="2314450" y="1193545"/>
            <a:ext cx="748668" cy="369332"/>
          </a:xfrm>
          <a:prstGeom prst="rect">
            <a:avLst/>
          </a:prstGeom>
          <a:noFill/>
        </p:spPr>
        <p:txBody>
          <a:bodyPr wrap="square">
            <a:spAutoFit/>
          </a:bodyPr>
          <a:lstStyle/>
          <a:p>
            <a:r>
              <a:rPr kumimoji="1" lang="en-US" altLang="ja-JP" b="1" dirty="0">
                <a:solidFill>
                  <a:srgbClr val="0000FF"/>
                </a:solidFill>
                <a:highlight>
                  <a:srgbClr val="FFFF00"/>
                </a:highlight>
                <a:latin typeface="メイリオ" panose="020B0604030504040204" pitchFamily="50" charset="-128"/>
                <a:ea typeface="メイリオ" panose="020B0604030504040204" pitchFamily="50" charset="-128"/>
              </a:rPr>
              <a:t>FFS</a:t>
            </a:r>
            <a:endParaRPr lang="ja-JP" altLang="en-US" dirty="0">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2B3101A0-81E6-0E4A-9EE9-CE2DBF17866C}"/>
              </a:ext>
            </a:extLst>
          </p:cNvPr>
          <p:cNvSpPr txBox="1"/>
          <p:nvPr/>
        </p:nvSpPr>
        <p:spPr>
          <a:xfrm>
            <a:off x="9512301" y="1856552"/>
            <a:ext cx="2622572" cy="369332"/>
          </a:xfrm>
          <a:prstGeom prst="rect">
            <a:avLst/>
          </a:prstGeom>
          <a:noFill/>
        </p:spPr>
        <p:txBody>
          <a:bodyPr wrap="square">
            <a:spAutoFit/>
          </a:bodyPr>
          <a:lstStyle/>
          <a:p>
            <a:r>
              <a:rPr lang="en-US" altLang="ja-JP" dirty="0"/>
              <a:t>Flight simulator for FFS </a:t>
            </a:r>
            <a:endParaRPr lang="ja-JP" altLang="en-US" dirty="0"/>
          </a:p>
        </p:txBody>
      </p:sp>
      <p:sp>
        <p:nvSpPr>
          <p:cNvPr id="20" name="テキスト ボックス 19">
            <a:extLst>
              <a:ext uri="{FF2B5EF4-FFF2-40B4-BE49-F238E27FC236}">
                <a16:creationId xmlns:a16="http://schemas.microsoft.com/office/drawing/2014/main" id="{6A45ADC0-08E4-0602-04B0-85EF7F322CD2}"/>
              </a:ext>
            </a:extLst>
          </p:cNvPr>
          <p:cNvSpPr txBox="1"/>
          <p:nvPr/>
        </p:nvSpPr>
        <p:spPr>
          <a:xfrm>
            <a:off x="9697003" y="4582874"/>
            <a:ext cx="2308845" cy="646331"/>
          </a:xfrm>
          <a:prstGeom prst="rect">
            <a:avLst/>
          </a:prstGeom>
          <a:noFill/>
        </p:spPr>
        <p:txBody>
          <a:bodyPr wrap="square">
            <a:spAutoFit/>
          </a:bodyPr>
          <a:lstStyle/>
          <a:p>
            <a:r>
              <a:rPr lang="en-US" altLang="ja-JP" dirty="0"/>
              <a:t>New laser system for IP beam size monitor</a:t>
            </a:r>
            <a:endParaRPr lang="ja-JP" altLang="en-US" dirty="0"/>
          </a:p>
        </p:txBody>
      </p:sp>
      <p:sp>
        <p:nvSpPr>
          <p:cNvPr id="21" name="テキスト ボックス 20">
            <a:extLst>
              <a:ext uri="{FF2B5EF4-FFF2-40B4-BE49-F238E27FC236}">
                <a16:creationId xmlns:a16="http://schemas.microsoft.com/office/drawing/2014/main" id="{91FF50D0-9A5A-58E7-E89E-A50DF8381D29}"/>
              </a:ext>
            </a:extLst>
          </p:cNvPr>
          <p:cNvSpPr txBox="1"/>
          <p:nvPr/>
        </p:nvSpPr>
        <p:spPr>
          <a:xfrm>
            <a:off x="9726556" y="6453192"/>
            <a:ext cx="2580177" cy="369332"/>
          </a:xfrm>
          <a:prstGeom prst="rect">
            <a:avLst/>
          </a:prstGeom>
          <a:noFill/>
        </p:spPr>
        <p:txBody>
          <a:bodyPr wrap="square">
            <a:spAutoFit/>
          </a:bodyPr>
          <a:lstStyle/>
          <a:p>
            <a:r>
              <a:rPr lang="en-US" altLang="ja-JP" dirty="0"/>
              <a:t>Wake field measurement</a:t>
            </a:r>
            <a:endParaRPr lang="ja-JP" altLang="en-US" dirty="0"/>
          </a:p>
        </p:txBody>
      </p:sp>
      <p:cxnSp>
        <p:nvCxnSpPr>
          <p:cNvPr id="23" name="直線矢印コネクタ 22">
            <a:extLst>
              <a:ext uri="{FF2B5EF4-FFF2-40B4-BE49-F238E27FC236}">
                <a16:creationId xmlns:a16="http://schemas.microsoft.com/office/drawing/2014/main" id="{6ED8EAE9-2218-C80C-CB4C-D7AFE1C86DC9}"/>
              </a:ext>
            </a:extLst>
          </p:cNvPr>
          <p:cNvCxnSpPr>
            <a:stCxn id="16" idx="3"/>
          </p:cNvCxnSpPr>
          <p:nvPr/>
        </p:nvCxnSpPr>
        <p:spPr>
          <a:xfrm flipV="1">
            <a:off x="3063118" y="1154883"/>
            <a:ext cx="2667283" cy="223328"/>
          </a:xfrm>
          <a:prstGeom prst="straightConnector1">
            <a:avLst/>
          </a:prstGeom>
          <a:ln>
            <a:solidFill>
              <a:srgbClr val="FF0000"/>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24" name="テキスト ボックス 23">
            <a:extLst>
              <a:ext uri="{FF2B5EF4-FFF2-40B4-BE49-F238E27FC236}">
                <a16:creationId xmlns:a16="http://schemas.microsoft.com/office/drawing/2014/main" id="{18BA4D6E-7D1C-3F89-6ACF-2DFCB75850F0}"/>
              </a:ext>
            </a:extLst>
          </p:cNvPr>
          <p:cNvSpPr txBox="1"/>
          <p:nvPr/>
        </p:nvSpPr>
        <p:spPr>
          <a:xfrm>
            <a:off x="5719987" y="499636"/>
            <a:ext cx="3383619" cy="923330"/>
          </a:xfrm>
          <a:prstGeom prst="rect">
            <a:avLst/>
          </a:prstGeom>
          <a:noFill/>
        </p:spPr>
        <p:txBody>
          <a:bodyPr wrap="none" rtlCol="0">
            <a:spAutoFit/>
          </a:bodyPr>
          <a:lstStyle/>
          <a:p>
            <a:r>
              <a:rPr kumimoji="1" lang="en-US" altLang="ja-JP" dirty="0"/>
              <a:t>Final focus system (FFS)</a:t>
            </a:r>
          </a:p>
          <a:p>
            <a:r>
              <a:rPr kumimoji="1" lang="en-US" altLang="ja-JP" dirty="0"/>
              <a:t> (goal 37nm@1.28GeV,</a:t>
            </a:r>
          </a:p>
          <a:p>
            <a:r>
              <a:rPr kumimoji="1" lang="en-US" altLang="ja-JP" dirty="0"/>
              <a:t>which equals to 7.7nm @125GeV)</a:t>
            </a:r>
          </a:p>
        </p:txBody>
      </p:sp>
      <p:sp>
        <p:nvSpPr>
          <p:cNvPr id="25" name="テキスト ボックス 24">
            <a:extLst>
              <a:ext uri="{FF2B5EF4-FFF2-40B4-BE49-F238E27FC236}">
                <a16:creationId xmlns:a16="http://schemas.microsoft.com/office/drawing/2014/main" id="{BB62D3EB-0028-1683-2DA9-7E16EE1AD5CF}"/>
              </a:ext>
            </a:extLst>
          </p:cNvPr>
          <p:cNvSpPr txBox="1"/>
          <p:nvPr/>
        </p:nvSpPr>
        <p:spPr>
          <a:xfrm>
            <a:off x="28830" y="1438571"/>
            <a:ext cx="1039067" cy="369332"/>
          </a:xfrm>
          <a:prstGeom prst="rect">
            <a:avLst/>
          </a:prstGeom>
          <a:noFill/>
        </p:spPr>
        <p:txBody>
          <a:bodyPr wrap="none" rtlCol="0">
            <a:spAutoFit/>
          </a:bodyPr>
          <a:lstStyle/>
          <a:p>
            <a:r>
              <a:rPr kumimoji="1" lang="en-US" altLang="ja-JP" dirty="0"/>
              <a:t>1.28 GeV</a:t>
            </a:r>
            <a:endParaRPr kumimoji="1" lang="ja-JP" altLang="en-US" dirty="0"/>
          </a:p>
        </p:txBody>
      </p:sp>
      <p:sp>
        <p:nvSpPr>
          <p:cNvPr id="26" name="テキスト ボックス 25">
            <a:extLst>
              <a:ext uri="{FF2B5EF4-FFF2-40B4-BE49-F238E27FC236}">
                <a16:creationId xmlns:a16="http://schemas.microsoft.com/office/drawing/2014/main" id="{D1ACEB4A-1567-E610-91C4-5E68829AA6DA}"/>
              </a:ext>
            </a:extLst>
          </p:cNvPr>
          <p:cNvSpPr txBox="1"/>
          <p:nvPr/>
        </p:nvSpPr>
        <p:spPr>
          <a:xfrm>
            <a:off x="1981348" y="2735392"/>
            <a:ext cx="2163540" cy="369332"/>
          </a:xfrm>
          <a:prstGeom prst="rect">
            <a:avLst/>
          </a:prstGeom>
          <a:noFill/>
        </p:spPr>
        <p:txBody>
          <a:bodyPr wrap="square">
            <a:spAutoFit/>
          </a:bodyPr>
          <a:lstStyle/>
          <a:p>
            <a:r>
              <a:rPr kumimoji="1" lang="en-US" altLang="ja-JP" b="1" dirty="0">
                <a:solidFill>
                  <a:srgbClr val="0000FF"/>
                </a:solidFill>
                <a:highlight>
                  <a:srgbClr val="FFFF00"/>
                </a:highlight>
                <a:latin typeface="メイリオ" panose="020B0604030504040204" pitchFamily="50" charset="-128"/>
                <a:ea typeface="メイリオ" panose="020B0604030504040204" pitchFamily="50" charset="-128"/>
              </a:rPr>
              <a:t>linac</a:t>
            </a:r>
            <a:endParaRPr lang="ja-JP" altLang="en-US" dirty="0">
              <a:latin typeface="メイリオ" panose="020B0604030504040204" pitchFamily="50" charset="-128"/>
              <a:ea typeface="メイリオ" panose="020B0604030504040204" pitchFamily="50" charset="-128"/>
            </a:endParaRPr>
          </a:p>
        </p:txBody>
      </p:sp>
      <p:pic>
        <p:nvPicPr>
          <p:cNvPr id="2" name="図 1" descr="ダイアグラム, 設計図&#10;&#10;AI 生成コンテンツは誤りを含む可能性があります。">
            <a:extLst>
              <a:ext uri="{FF2B5EF4-FFF2-40B4-BE49-F238E27FC236}">
                <a16:creationId xmlns:a16="http://schemas.microsoft.com/office/drawing/2014/main" id="{8FAF76BD-616C-475E-FE4B-3A78DA781648}"/>
              </a:ext>
            </a:extLst>
          </p:cNvPr>
          <p:cNvPicPr>
            <a:picLocks noChangeAspect="1"/>
          </p:cNvPicPr>
          <p:nvPr/>
        </p:nvPicPr>
        <p:blipFill>
          <a:blip r:embed="rId6"/>
          <a:stretch>
            <a:fillRect/>
          </a:stretch>
        </p:blipFill>
        <p:spPr>
          <a:xfrm>
            <a:off x="10041902" y="2415598"/>
            <a:ext cx="1655688" cy="2265846"/>
          </a:xfrm>
          <a:prstGeom prst="rect">
            <a:avLst/>
          </a:prstGeom>
        </p:spPr>
      </p:pic>
      <p:sp>
        <p:nvSpPr>
          <p:cNvPr id="9" name="テキスト ボックス 8">
            <a:extLst>
              <a:ext uri="{FF2B5EF4-FFF2-40B4-BE49-F238E27FC236}">
                <a16:creationId xmlns:a16="http://schemas.microsoft.com/office/drawing/2014/main" id="{A3F70296-9165-17F1-642A-BE52D22DEB73}"/>
              </a:ext>
            </a:extLst>
          </p:cNvPr>
          <p:cNvSpPr txBox="1"/>
          <p:nvPr/>
        </p:nvSpPr>
        <p:spPr>
          <a:xfrm>
            <a:off x="921422" y="6005633"/>
            <a:ext cx="8420100" cy="895117"/>
          </a:xfrm>
          <a:prstGeom prst="rect">
            <a:avLst/>
          </a:prstGeom>
          <a:noFill/>
        </p:spPr>
        <p:txBody>
          <a:bodyPr wrap="square" rtlCol="0">
            <a:spAutoFit/>
          </a:bodyPr>
          <a:lstStyle/>
          <a:p>
            <a:pPr>
              <a:spcAft>
                <a:spcPts val="500"/>
              </a:spcAft>
            </a:pPr>
            <a:r>
              <a:rPr lang="en-US" altLang="ja-JP" sz="1600" dirty="0">
                <a:solidFill>
                  <a:srgbClr val="FF0000"/>
                </a:solidFill>
                <a:latin typeface="Arial" panose="020B0604020202020204" pitchFamily="34" charset="0"/>
                <a:cs typeface="Arial" panose="020B0604020202020204" pitchFamily="34" charset="0"/>
              </a:rPr>
              <a:t>On November 2025, we held </a:t>
            </a:r>
            <a:r>
              <a:rPr lang="en-US" altLang="ja-JP" sz="1600" b="1" u="sng" dirty="0">
                <a:solidFill>
                  <a:srgbClr val="FF0000"/>
                </a:solidFill>
                <a:latin typeface="Arial" panose="020B0604020202020204" pitchFamily="34" charset="0"/>
                <a:cs typeface="Arial" panose="020B0604020202020204" pitchFamily="34" charset="0"/>
              </a:rPr>
              <a:t>ATF project meeting </a:t>
            </a:r>
            <a:r>
              <a:rPr lang="en-US" altLang="ja-JP" sz="1600" dirty="0">
                <a:solidFill>
                  <a:srgbClr val="FF0000"/>
                </a:solidFill>
                <a:latin typeface="Arial" panose="020B0604020202020204" pitchFamily="34" charset="0"/>
                <a:cs typeface="Arial" panose="020B0604020202020204" pitchFamily="34" charset="0"/>
              </a:rPr>
              <a:t>under our international collaboration to </a:t>
            </a:r>
            <a:r>
              <a:rPr lang="en-US" altLang="ja-JP" sz="1600" b="1" dirty="0">
                <a:solidFill>
                  <a:srgbClr val="FF0000"/>
                </a:solidFill>
                <a:latin typeface="Arial" panose="020B0604020202020204" pitchFamily="34" charset="0"/>
                <a:cs typeface="Arial" panose="020B0604020202020204" pitchFamily="34" charset="0"/>
              </a:rPr>
              <a:t>focus nanobeam generation and stabilization </a:t>
            </a:r>
            <a:r>
              <a:rPr lang="en-US" altLang="ja-JP" sz="1600" b="1" u="sng" dirty="0">
                <a:solidFill>
                  <a:srgbClr val="FF0000"/>
                </a:solidFill>
                <a:latin typeface="Arial" panose="020B0604020202020204" pitchFamily="34" charset="0"/>
                <a:cs typeface="Arial" panose="020B0604020202020204" pitchFamily="34" charset="0"/>
              </a:rPr>
              <a:t>for next two years</a:t>
            </a:r>
            <a:r>
              <a:rPr lang="en-US" altLang="ja-JP" sz="1600" b="1" dirty="0">
                <a:solidFill>
                  <a:srgbClr val="FF0000"/>
                </a:solidFill>
                <a:latin typeface="Arial" panose="020B0604020202020204" pitchFamily="34" charset="0"/>
                <a:cs typeface="Arial" panose="020B0604020202020204" pitchFamily="34" charset="0"/>
              </a:rPr>
              <a:t>.</a:t>
            </a:r>
            <a:r>
              <a:rPr lang="en-US" altLang="ja-JP" sz="1600" dirty="0">
                <a:solidFill>
                  <a:srgbClr val="FF0000"/>
                </a:solidFill>
                <a:latin typeface="Arial" panose="020B0604020202020204" pitchFamily="34" charset="0"/>
                <a:cs typeface="Arial" panose="020B0604020202020204" pitchFamily="34" charset="0"/>
              </a:rPr>
              <a:t> </a:t>
            </a:r>
          </a:p>
          <a:p>
            <a:pPr>
              <a:spcAft>
                <a:spcPts val="500"/>
              </a:spcAft>
            </a:pPr>
            <a:r>
              <a:rPr lang="en-US" altLang="ja-JP" sz="1600" dirty="0">
                <a:solidFill>
                  <a:srgbClr val="FF0000"/>
                </a:solidFill>
                <a:latin typeface="Arial" panose="020B0604020202020204" pitchFamily="34" charset="0"/>
                <a:cs typeface="Arial" panose="020B0604020202020204" pitchFamily="34" charset="0"/>
              </a:rPr>
              <a:t>https://agenda.linearcollider.org/event/10859/</a:t>
            </a:r>
          </a:p>
        </p:txBody>
      </p:sp>
      <p:pic>
        <p:nvPicPr>
          <p:cNvPr id="17" name="図 16" descr="グラフィカル ユーザー インターフェイス&#10;&#10;AI 生成コンテンツは誤りを含む可能性があります。">
            <a:extLst>
              <a:ext uri="{FF2B5EF4-FFF2-40B4-BE49-F238E27FC236}">
                <a16:creationId xmlns:a16="http://schemas.microsoft.com/office/drawing/2014/main" id="{18373436-2473-D504-8C3D-4D155C34CFD9}"/>
              </a:ext>
            </a:extLst>
          </p:cNvPr>
          <p:cNvPicPr>
            <a:picLocks noChangeAspect="1"/>
          </p:cNvPicPr>
          <p:nvPr/>
        </p:nvPicPr>
        <p:blipFill>
          <a:blip r:embed="rId7"/>
          <a:stretch>
            <a:fillRect/>
          </a:stretch>
        </p:blipFill>
        <p:spPr>
          <a:xfrm>
            <a:off x="9060025" y="16111"/>
            <a:ext cx="2910609" cy="1878914"/>
          </a:xfrm>
          <a:prstGeom prst="rect">
            <a:avLst/>
          </a:prstGeom>
        </p:spPr>
      </p:pic>
      <p:pic>
        <p:nvPicPr>
          <p:cNvPr id="19" name="図 18" descr="グラフィカル ユーザー インターフェイス&#10;&#10;AI 生成コンテンツは誤りを含む可能性があります。">
            <a:extLst>
              <a:ext uri="{FF2B5EF4-FFF2-40B4-BE49-F238E27FC236}">
                <a16:creationId xmlns:a16="http://schemas.microsoft.com/office/drawing/2014/main" id="{76D2C0EE-DCB6-9F1F-600D-9E2613460358}"/>
              </a:ext>
            </a:extLst>
          </p:cNvPr>
          <p:cNvPicPr>
            <a:picLocks noChangeAspect="1"/>
          </p:cNvPicPr>
          <p:nvPr/>
        </p:nvPicPr>
        <p:blipFill>
          <a:blip r:embed="rId8"/>
          <a:stretch>
            <a:fillRect/>
          </a:stretch>
        </p:blipFill>
        <p:spPr>
          <a:xfrm>
            <a:off x="9580964" y="5124645"/>
            <a:ext cx="2553909" cy="1276955"/>
          </a:xfrm>
          <a:prstGeom prst="rect">
            <a:avLst/>
          </a:prstGeom>
        </p:spPr>
      </p:pic>
    </p:spTree>
    <p:extLst>
      <p:ext uri="{BB962C8B-B14F-4D97-AF65-F5344CB8AC3E}">
        <p14:creationId xmlns:p14="http://schemas.microsoft.com/office/powerpoint/2010/main" val="83425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1C83638F-8DC3-F9F4-5A81-5F8500C84402}"/>
              </a:ext>
            </a:extLst>
          </p:cNvPr>
          <p:cNvSpPr>
            <a:spLocks noGrp="1"/>
          </p:cNvSpPr>
          <p:nvPr>
            <p:ph type="sldNum" sz="quarter" idx="12"/>
          </p:nvPr>
        </p:nvSpPr>
        <p:spPr>
          <a:xfrm>
            <a:off x="11403330" y="6492875"/>
            <a:ext cx="604520" cy="365125"/>
          </a:xfrm>
        </p:spPr>
        <p:txBody>
          <a:bodyPr/>
          <a:lstStyle/>
          <a:p>
            <a:fld id="{48F63A3B-78C7-47BE-AE5E-E10140E04643}" type="slidenum">
              <a:rPr lang="en-US" smtClean="0"/>
              <a:t>2</a:t>
            </a:fld>
            <a:endParaRPr lang="en-US" dirty="0"/>
          </a:p>
        </p:txBody>
      </p:sp>
      <p:sp>
        <p:nvSpPr>
          <p:cNvPr id="3" name="テキスト ボックス 2">
            <a:extLst>
              <a:ext uri="{FF2B5EF4-FFF2-40B4-BE49-F238E27FC236}">
                <a16:creationId xmlns:a16="http://schemas.microsoft.com/office/drawing/2014/main" id="{12DB97C8-5EA3-7A65-6153-19638F52C154}"/>
              </a:ext>
            </a:extLst>
          </p:cNvPr>
          <p:cNvSpPr txBox="1"/>
          <p:nvPr/>
        </p:nvSpPr>
        <p:spPr>
          <a:xfrm>
            <a:off x="184150" y="2397948"/>
            <a:ext cx="11823700" cy="1815882"/>
          </a:xfrm>
          <a:prstGeom prst="rect">
            <a:avLst/>
          </a:prstGeom>
          <a:solidFill>
            <a:schemeClr val="bg1"/>
          </a:solidFill>
          <a:ln>
            <a:noFill/>
          </a:ln>
        </p:spPr>
        <p:txBody>
          <a:bodyPr wrap="square" rtlCol="0">
            <a:spAutoFit/>
          </a:bodyPr>
          <a:lstStyle/>
          <a:p>
            <a:r>
              <a:rPr lang="en-US" altLang="ja-JP" sz="2800" dirty="0">
                <a:solidFill>
                  <a:schemeClr val="bg1">
                    <a:lumMod val="65000"/>
                  </a:schemeClr>
                </a:solidFill>
                <a:latin typeface="Arial" panose="020B0604020202020204" pitchFamily="34" charset="0"/>
                <a:cs typeface="Arial" panose="020B0604020202020204" pitchFamily="34" charset="0"/>
              </a:rPr>
              <a:t>Contents : </a:t>
            </a:r>
          </a:p>
          <a:p>
            <a:r>
              <a:rPr lang="en-US" altLang="ja-JP" sz="2800" dirty="0">
                <a:latin typeface="Arial" panose="020B0604020202020204" pitchFamily="34" charset="0"/>
                <a:cs typeface="Arial" panose="020B0604020202020204" pitchFamily="34" charset="0"/>
              </a:rPr>
              <a:t>A) Overview &amp; ILC Technology Network (ITN)</a:t>
            </a:r>
          </a:p>
          <a:p>
            <a:r>
              <a:rPr lang="en-US" altLang="ja-JP" sz="2800" dirty="0">
                <a:solidFill>
                  <a:schemeClr val="bg1">
                    <a:lumMod val="65000"/>
                  </a:schemeClr>
                </a:solidFill>
                <a:latin typeface="Arial" panose="020B0604020202020204" pitchFamily="34" charset="0"/>
                <a:cs typeface="Arial" panose="020B0604020202020204" pitchFamily="34" charset="0"/>
              </a:rPr>
              <a:t>B) ILC activities in JFY2025 (mainly Japanese activities on MEXT-ATD</a:t>
            </a:r>
            <a:endParaRPr lang="ja-JP" altLang="en-US" sz="2800" dirty="0">
              <a:solidFill>
                <a:schemeClr val="bg1">
                  <a:lumMod val="65000"/>
                </a:schemeClr>
              </a:solidFill>
              <a:latin typeface="Arial" panose="020B0604020202020204" pitchFamily="34" charset="0"/>
              <a:cs typeface="Arial" panose="020B0604020202020204" pitchFamily="34" charset="0"/>
            </a:endParaRPr>
          </a:p>
          <a:p>
            <a:r>
              <a:rPr lang="en-US" altLang="ja-JP" sz="2800" dirty="0">
                <a:solidFill>
                  <a:schemeClr val="bg1">
                    <a:lumMod val="65000"/>
                  </a:schemeClr>
                </a:solidFill>
                <a:latin typeface="Arial" panose="020B0604020202020204" pitchFamily="34" charset="0"/>
                <a:cs typeface="Arial" panose="020B0604020202020204" pitchFamily="34" charset="0"/>
              </a:rPr>
              <a:t>C) Summary and Future plan (JFY2026 ~)</a:t>
            </a:r>
            <a:endParaRPr lang="ja-JP" altLang="en-US" sz="2800" dirty="0">
              <a:solidFill>
                <a:schemeClr val="bg1">
                  <a:lumMod val="65000"/>
                </a:schemeClr>
              </a:solidFill>
              <a:latin typeface="Arial" panose="020B0604020202020204" pitchFamily="34" charset="0"/>
              <a:cs typeface="Arial" panose="020B0604020202020204" pitchFamily="34" charset="0"/>
            </a:endParaRPr>
          </a:p>
        </p:txBody>
      </p:sp>
      <p:sp>
        <p:nvSpPr>
          <p:cNvPr id="4" name="タイトル 3">
            <a:extLst>
              <a:ext uri="{FF2B5EF4-FFF2-40B4-BE49-F238E27FC236}">
                <a16:creationId xmlns:a16="http://schemas.microsoft.com/office/drawing/2014/main" id="{29D6A4B3-3399-03FB-2F79-294DFA70C18F}"/>
              </a:ext>
            </a:extLst>
          </p:cNvPr>
          <p:cNvSpPr>
            <a:spLocks noGrp="1"/>
          </p:cNvSpPr>
          <p:nvPr>
            <p:ph type="title" idx="4294967295"/>
          </p:nvPr>
        </p:nvSpPr>
        <p:spPr>
          <a:xfrm>
            <a:off x="838200" y="225425"/>
            <a:ext cx="10515600" cy="892175"/>
          </a:xfrm>
        </p:spPr>
        <p:txBody>
          <a:bodyPr/>
          <a:lstStyle/>
          <a:p>
            <a:pPr algn="ctr"/>
            <a:r>
              <a:rPr kumimoji="1" lang="en-US" altLang="ja-JP" dirty="0">
                <a:latin typeface="Arial" panose="020B0604020202020204" pitchFamily="34" charset="0"/>
                <a:cs typeface="Arial" panose="020B0604020202020204" pitchFamily="34" charset="0"/>
              </a:rPr>
              <a:t>(A)</a:t>
            </a:r>
            <a:endParaRPr kumimoji="1" lang="ja-JP"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104956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 name="図 75">
            <a:extLst>
              <a:ext uri="{FF2B5EF4-FFF2-40B4-BE49-F238E27FC236}">
                <a16:creationId xmlns:a16="http://schemas.microsoft.com/office/drawing/2014/main" id="{AEDDAAE7-5E79-BA54-63D9-27E9D681ECE9}"/>
              </a:ext>
            </a:extLst>
          </p:cNvPr>
          <p:cNvPicPr>
            <a:picLocks noChangeAspect="1"/>
          </p:cNvPicPr>
          <p:nvPr/>
        </p:nvPicPr>
        <p:blipFill>
          <a:blip r:embed="rId2"/>
          <a:stretch>
            <a:fillRect/>
          </a:stretch>
        </p:blipFill>
        <p:spPr>
          <a:xfrm>
            <a:off x="6540085" y="4127543"/>
            <a:ext cx="3108960" cy="2404110"/>
          </a:xfrm>
          <a:prstGeom prst="rect">
            <a:avLst/>
          </a:prstGeom>
        </p:spPr>
      </p:pic>
      <p:grpSp>
        <p:nvGrpSpPr>
          <p:cNvPr id="3" name="グループ化 48">
            <a:extLst>
              <a:ext uri="{FF2B5EF4-FFF2-40B4-BE49-F238E27FC236}">
                <a16:creationId xmlns:a16="http://schemas.microsoft.com/office/drawing/2014/main" id="{7E9A1EC5-1A96-0E67-322D-2081A703F5D4}"/>
              </a:ext>
            </a:extLst>
          </p:cNvPr>
          <p:cNvGrpSpPr>
            <a:grpSpLocks noChangeAspect="1"/>
          </p:cNvGrpSpPr>
          <p:nvPr/>
        </p:nvGrpSpPr>
        <p:grpSpPr>
          <a:xfrm>
            <a:off x="180304" y="2604137"/>
            <a:ext cx="2843022" cy="3541395"/>
            <a:chOff x="683568" y="1196752"/>
            <a:chExt cx="3553778" cy="4426744"/>
          </a:xfrm>
        </p:grpSpPr>
        <p:pic>
          <p:nvPicPr>
            <p:cNvPr id="4" name="図 3" descr="IP-BSM.jpg">
              <a:extLst>
                <a:ext uri="{FF2B5EF4-FFF2-40B4-BE49-F238E27FC236}">
                  <a16:creationId xmlns:a16="http://schemas.microsoft.com/office/drawing/2014/main" id="{66572012-DA89-C4EC-5658-31EAD4363617}"/>
                </a:ext>
              </a:extLst>
            </p:cNvPr>
            <p:cNvPicPr>
              <a:picLocks noChangeAspect="1"/>
            </p:cNvPicPr>
            <p:nvPr/>
          </p:nvPicPr>
          <p:blipFill>
            <a:blip r:embed="rId3" cstate="print"/>
            <a:stretch>
              <a:fillRect/>
            </a:stretch>
          </p:blipFill>
          <p:spPr>
            <a:xfrm>
              <a:off x="683568" y="1196752"/>
              <a:ext cx="3553778" cy="4426744"/>
            </a:xfrm>
            <a:prstGeom prst="rect">
              <a:avLst/>
            </a:prstGeom>
          </p:spPr>
        </p:pic>
        <p:cxnSp>
          <p:nvCxnSpPr>
            <p:cNvPr id="5" name="直線コネクタ 4">
              <a:extLst>
                <a:ext uri="{FF2B5EF4-FFF2-40B4-BE49-F238E27FC236}">
                  <a16:creationId xmlns:a16="http://schemas.microsoft.com/office/drawing/2014/main" id="{BC903E68-D946-9C83-DFC0-D514A07D0A6D}"/>
                </a:ext>
              </a:extLst>
            </p:cNvPr>
            <p:cNvCxnSpPr/>
            <p:nvPr/>
          </p:nvCxnSpPr>
          <p:spPr>
            <a:xfrm>
              <a:off x="1998762" y="1628800"/>
              <a:ext cx="0" cy="1728192"/>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線コネクタ 5">
              <a:extLst>
                <a:ext uri="{FF2B5EF4-FFF2-40B4-BE49-F238E27FC236}">
                  <a16:creationId xmlns:a16="http://schemas.microsoft.com/office/drawing/2014/main" id="{A0EBB459-ED5C-CBC6-DE83-49F77B4D0D3E}"/>
                </a:ext>
              </a:extLst>
            </p:cNvPr>
            <p:cNvCxnSpPr/>
            <p:nvPr/>
          </p:nvCxnSpPr>
          <p:spPr>
            <a:xfrm>
              <a:off x="1998762" y="3476625"/>
              <a:ext cx="0" cy="1728192"/>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96A5963E-C31A-A7DB-CB8B-C98A6E61C535}"/>
                </a:ext>
              </a:extLst>
            </p:cNvPr>
            <p:cNvCxnSpPr/>
            <p:nvPr/>
          </p:nvCxnSpPr>
          <p:spPr>
            <a:xfrm>
              <a:off x="1979712" y="3376042"/>
              <a:ext cx="864096"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461FFA70-F1EE-E226-163D-65ACE0E03E8B}"/>
                </a:ext>
              </a:extLst>
            </p:cNvPr>
            <p:cNvCxnSpPr/>
            <p:nvPr/>
          </p:nvCxnSpPr>
          <p:spPr>
            <a:xfrm>
              <a:off x="2004095" y="3480817"/>
              <a:ext cx="864096"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B0E0FA51-B993-6CF3-3FCF-51AFD3A0C78C}"/>
                </a:ext>
              </a:extLst>
            </p:cNvPr>
            <p:cNvCxnSpPr/>
            <p:nvPr/>
          </p:nvCxnSpPr>
          <p:spPr>
            <a:xfrm>
              <a:off x="2843808" y="3366517"/>
              <a:ext cx="720080" cy="72008"/>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D02B0F99-74BD-579A-7D8B-06D298402889}"/>
                </a:ext>
              </a:extLst>
            </p:cNvPr>
            <p:cNvCxnSpPr/>
            <p:nvPr/>
          </p:nvCxnSpPr>
          <p:spPr>
            <a:xfrm flipV="1">
              <a:off x="2843808" y="3409950"/>
              <a:ext cx="720080" cy="72008"/>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C2A1EA02-0D16-FDA8-21D6-5909D53A1191}"/>
                </a:ext>
              </a:extLst>
            </p:cNvPr>
            <p:cNvCxnSpPr/>
            <p:nvPr/>
          </p:nvCxnSpPr>
          <p:spPr>
            <a:xfrm flipV="1">
              <a:off x="1585764" y="1700808"/>
              <a:ext cx="0" cy="115212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C1ECA413-1F49-93D1-4F01-521184065E3F}"/>
                </a:ext>
              </a:extLst>
            </p:cNvPr>
            <p:cNvCxnSpPr/>
            <p:nvPr/>
          </p:nvCxnSpPr>
          <p:spPr>
            <a:xfrm flipV="1">
              <a:off x="1585764" y="4005064"/>
              <a:ext cx="0" cy="115212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CE4B12AD-2BDE-BC64-A666-0F5A7381BC82}"/>
                </a:ext>
              </a:extLst>
            </p:cNvPr>
            <p:cNvCxnSpPr/>
            <p:nvPr/>
          </p:nvCxnSpPr>
          <p:spPr>
            <a:xfrm>
              <a:off x="1585764" y="1653183"/>
              <a:ext cx="183410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F7B78408-1468-0A66-38C1-8E9E9C9A70E9}"/>
                </a:ext>
              </a:extLst>
            </p:cNvPr>
            <p:cNvCxnSpPr/>
            <p:nvPr/>
          </p:nvCxnSpPr>
          <p:spPr>
            <a:xfrm>
              <a:off x="1604814" y="5191100"/>
              <a:ext cx="183410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27977355-BC82-904A-18FB-DAF61F0A9176}"/>
                </a:ext>
              </a:extLst>
            </p:cNvPr>
            <p:cNvCxnSpPr/>
            <p:nvPr/>
          </p:nvCxnSpPr>
          <p:spPr>
            <a:xfrm>
              <a:off x="3454785" y="1628800"/>
              <a:ext cx="109103" cy="18002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ADC31DCF-FACE-2771-39B4-A7DA46E30AFE}"/>
                </a:ext>
              </a:extLst>
            </p:cNvPr>
            <p:cNvCxnSpPr/>
            <p:nvPr/>
          </p:nvCxnSpPr>
          <p:spPr>
            <a:xfrm flipH="1">
              <a:off x="3454785" y="3429000"/>
              <a:ext cx="109103" cy="18002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42" name="グループ化 41">
            <a:extLst>
              <a:ext uri="{FF2B5EF4-FFF2-40B4-BE49-F238E27FC236}">
                <a16:creationId xmlns:a16="http://schemas.microsoft.com/office/drawing/2014/main" id="{D9C28DA1-5B04-4685-529D-BFB1DF6AEA73}"/>
              </a:ext>
            </a:extLst>
          </p:cNvPr>
          <p:cNvGrpSpPr/>
          <p:nvPr/>
        </p:nvGrpSpPr>
        <p:grpSpPr>
          <a:xfrm>
            <a:off x="3359717" y="1511410"/>
            <a:ext cx="1643063" cy="2374900"/>
            <a:chOff x="6510056" y="4236405"/>
            <a:chExt cx="1643063" cy="2374900"/>
          </a:xfrm>
        </p:grpSpPr>
        <p:grpSp>
          <p:nvGrpSpPr>
            <p:cNvPr id="43" name="グループ化 64">
              <a:extLst>
                <a:ext uri="{FF2B5EF4-FFF2-40B4-BE49-F238E27FC236}">
                  <a16:creationId xmlns:a16="http://schemas.microsoft.com/office/drawing/2014/main" id="{1D0B6951-91F1-886B-E7AC-7BBCDC94F7FA}"/>
                </a:ext>
              </a:extLst>
            </p:cNvPr>
            <p:cNvGrpSpPr>
              <a:grpSpLocks/>
            </p:cNvGrpSpPr>
            <p:nvPr/>
          </p:nvGrpSpPr>
          <p:grpSpPr bwMode="auto">
            <a:xfrm>
              <a:off x="6510056" y="5417505"/>
              <a:ext cx="1643063" cy="979488"/>
              <a:chOff x="1142976" y="1795451"/>
              <a:chExt cx="1944688" cy="1935162"/>
            </a:xfrm>
          </p:grpSpPr>
          <p:sp>
            <p:nvSpPr>
              <p:cNvPr id="52" name="Rectangle 3">
                <a:extLst>
                  <a:ext uri="{FF2B5EF4-FFF2-40B4-BE49-F238E27FC236}">
                    <a16:creationId xmlns:a16="http://schemas.microsoft.com/office/drawing/2014/main" id="{91406180-BF29-BA88-30ED-FB59567C5F26}"/>
                  </a:ext>
                </a:extLst>
              </p:cNvPr>
              <p:cNvSpPr>
                <a:spLocks noChangeArrowheads="1"/>
              </p:cNvSpPr>
              <p:nvPr/>
            </p:nvSpPr>
            <p:spPr bwMode="auto">
              <a:xfrm>
                <a:off x="1142976" y="2435277"/>
                <a:ext cx="1944688" cy="649237"/>
              </a:xfrm>
              <a:prstGeom prst="rect">
                <a:avLst/>
              </a:prstGeom>
              <a:gradFill rotWithShape="1">
                <a:gsLst>
                  <a:gs pos="0">
                    <a:schemeClr val="bg1"/>
                  </a:gs>
                  <a:gs pos="50000">
                    <a:srgbClr val="CCCC00"/>
                  </a:gs>
                  <a:gs pos="100000">
                    <a:schemeClr val="bg1"/>
                  </a:gs>
                </a:gsLst>
                <a:lin ang="5400000" scaled="1"/>
              </a:gradFill>
              <a:ln w="9525">
                <a:noFill/>
                <a:miter lim="800000"/>
                <a:headEnd/>
                <a:tailEnd/>
              </a:ln>
              <a:effectLst/>
            </p:spPr>
            <p:txBody>
              <a:bodyPr wrap="none" anchor="ctr"/>
              <a:lstStyle/>
              <a:p>
                <a:pPr>
                  <a:defRPr/>
                </a:pPr>
                <a:endParaRPr lang="ja-JP" altLang="ja-JP">
                  <a:ea typeface="ＭＳ Ｐゴシック" charset="-128"/>
                </a:endParaRPr>
              </a:p>
            </p:txBody>
          </p:sp>
          <p:sp>
            <p:nvSpPr>
              <p:cNvPr id="53" name="Rectangle 4">
                <a:extLst>
                  <a:ext uri="{FF2B5EF4-FFF2-40B4-BE49-F238E27FC236}">
                    <a16:creationId xmlns:a16="http://schemas.microsoft.com/office/drawing/2014/main" id="{CA9329F6-42DD-2D7A-5434-5F715F4F9EC2}"/>
                  </a:ext>
                </a:extLst>
              </p:cNvPr>
              <p:cNvSpPr>
                <a:spLocks noChangeArrowheads="1"/>
              </p:cNvSpPr>
              <p:nvPr/>
            </p:nvSpPr>
            <p:spPr bwMode="auto">
              <a:xfrm>
                <a:off x="1142976" y="1795451"/>
                <a:ext cx="1944688" cy="646099"/>
              </a:xfrm>
              <a:prstGeom prst="rect">
                <a:avLst/>
              </a:prstGeom>
              <a:gradFill rotWithShape="1">
                <a:gsLst>
                  <a:gs pos="0">
                    <a:schemeClr val="bg1"/>
                  </a:gs>
                  <a:gs pos="50000">
                    <a:srgbClr val="CCCC00"/>
                  </a:gs>
                  <a:gs pos="100000">
                    <a:schemeClr val="bg1"/>
                  </a:gs>
                </a:gsLst>
                <a:lin ang="5400000" scaled="1"/>
              </a:gradFill>
              <a:ln w="9525">
                <a:noFill/>
                <a:miter lim="800000"/>
                <a:headEnd/>
                <a:tailEnd/>
              </a:ln>
              <a:effectLst/>
            </p:spPr>
            <p:txBody>
              <a:bodyPr wrap="none" anchor="ctr"/>
              <a:lstStyle/>
              <a:p>
                <a:pPr>
                  <a:defRPr/>
                </a:pPr>
                <a:endParaRPr lang="ja-JP" altLang="ja-JP">
                  <a:ea typeface="ＭＳ Ｐゴシック" charset="-128"/>
                </a:endParaRPr>
              </a:p>
            </p:txBody>
          </p:sp>
          <p:sp>
            <p:nvSpPr>
              <p:cNvPr id="54" name="Rectangle 5">
                <a:extLst>
                  <a:ext uri="{FF2B5EF4-FFF2-40B4-BE49-F238E27FC236}">
                    <a16:creationId xmlns:a16="http://schemas.microsoft.com/office/drawing/2014/main" id="{3CE04C44-ABBB-D929-D688-1FCB650303C2}"/>
                  </a:ext>
                </a:extLst>
              </p:cNvPr>
              <p:cNvSpPr>
                <a:spLocks noChangeArrowheads="1"/>
              </p:cNvSpPr>
              <p:nvPr/>
            </p:nvSpPr>
            <p:spPr bwMode="auto">
              <a:xfrm>
                <a:off x="1142976" y="3084514"/>
                <a:ext cx="1944688" cy="646099"/>
              </a:xfrm>
              <a:prstGeom prst="rect">
                <a:avLst/>
              </a:prstGeom>
              <a:gradFill rotWithShape="1">
                <a:gsLst>
                  <a:gs pos="0">
                    <a:schemeClr val="bg1"/>
                  </a:gs>
                  <a:gs pos="50000">
                    <a:srgbClr val="CCCC00"/>
                  </a:gs>
                  <a:gs pos="100000">
                    <a:schemeClr val="bg1"/>
                  </a:gs>
                </a:gsLst>
                <a:lin ang="5400000" scaled="1"/>
              </a:gradFill>
              <a:ln w="9525">
                <a:noFill/>
                <a:miter lim="800000"/>
                <a:headEnd/>
                <a:tailEnd/>
              </a:ln>
              <a:effectLst/>
            </p:spPr>
            <p:txBody>
              <a:bodyPr wrap="none" anchor="ctr"/>
              <a:lstStyle/>
              <a:p>
                <a:pPr>
                  <a:defRPr/>
                </a:pPr>
                <a:endParaRPr lang="ja-JP" altLang="ja-JP">
                  <a:ea typeface="ＭＳ Ｐゴシック" charset="-128"/>
                </a:endParaRPr>
              </a:p>
            </p:txBody>
          </p:sp>
        </p:grpSp>
        <p:grpSp>
          <p:nvGrpSpPr>
            <p:cNvPr id="44" name="グループ化 64">
              <a:extLst>
                <a:ext uri="{FF2B5EF4-FFF2-40B4-BE49-F238E27FC236}">
                  <a16:creationId xmlns:a16="http://schemas.microsoft.com/office/drawing/2014/main" id="{12DE635A-E719-1B31-AEAA-4FAAA435E4BB}"/>
                </a:ext>
              </a:extLst>
            </p:cNvPr>
            <p:cNvGrpSpPr>
              <a:grpSpLocks/>
            </p:cNvGrpSpPr>
            <p:nvPr/>
          </p:nvGrpSpPr>
          <p:grpSpPr bwMode="auto">
            <a:xfrm>
              <a:off x="6510056" y="4452305"/>
              <a:ext cx="1643063" cy="979488"/>
              <a:chOff x="1142976" y="1795451"/>
              <a:chExt cx="1944688" cy="1935162"/>
            </a:xfrm>
          </p:grpSpPr>
          <p:sp>
            <p:nvSpPr>
              <p:cNvPr id="49" name="Rectangle 3">
                <a:extLst>
                  <a:ext uri="{FF2B5EF4-FFF2-40B4-BE49-F238E27FC236}">
                    <a16:creationId xmlns:a16="http://schemas.microsoft.com/office/drawing/2014/main" id="{98E541DA-B09A-13CE-E8F7-7F9B133214EF}"/>
                  </a:ext>
                </a:extLst>
              </p:cNvPr>
              <p:cNvSpPr>
                <a:spLocks noChangeArrowheads="1"/>
              </p:cNvSpPr>
              <p:nvPr/>
            </p:nvSpPr>
            <p:spPr bwMode="auto">
              <a:xfrm>
                <a:off x="1142976" y="2435277"/>
                <a:ext cx="1944688" cy="649237"/>
              </a:xfrm>
              <a:prstGeom prst="rect">
                <a:avLst/>
              </a:prstGeom>
              <a:gradFill rotWithShape="1">
                <a:gsLst>
                  <a:gs pos="0">
                    <a:schemeClr val="bg1"/>
                  </a:gs>
                  <a:gs pos="50000">
                    <a:srgbClr val="CCCC00"/>
                  </a:gs>
                  <a:gs pos="100000">
                    <a:schemeClr val="bg1"/>
                  </a:gs>
                </a:gsLst>
                <a:lin ang="5400000" scaled="1"/>
              </a:gradFill>
              <a:ln w="9525">
                <a:noFill/>
                <a:miter lim="800000"/>
                <a:headEnd/>
                <a:tailEnd/>
              </a:ln>
              <a:effectLst/>
            </p:spPr>
            <p:txBody>
              <a:bodyPr wrap="none" anchor="ctr"/>
              <a:lstStyle/>
              <a:p>
                <a:pPr>
                  <a:defRPr/>
                </a:pPr>
                <a:endParaRPr lang="ja-JP" altLang="ja-JP">
                  <a:ea typeface="ＭＳ Ｐゴシック" charset="-128"/>
                </a:endParaRPr>
              </a:p>
            </p:txBody>
          </p:sp>
          <p:sp>
            <p:nvSpPr>
              <p:cNvPr id="50" name="Rectangle 4">
                <a:extLst>
                  <a:ext uri="{FF2B5EF4-FFF2-40B4-BE49-F238E27FC236}">
                    <a16:creationId xmlns:a16="http://schemas.microsoft.com/office/drawing/2014/main" id="{2B74BB5B-4828-116E-7714-771C184029D9}"/>
                  </a:ext>
                </a:extLst>
              </p:cNvPr>
              <p:cNvSpPr>
                <a:spLocks noChangeArrowheads="1"/>
              </p:cNvSpPr>
              <p:nvPr/>
            </p:nvSpPr>
            <p:spPr bwMode="auto">
              <a:xfrm>
                <a:off x="1142976" y="1795451"/>
                <a:ext cx="1944688" cy="646099"/>
              </a:xfrm>
              <a:prstGeom prst="rect">
                <a:avLst/>
              </a:prstGeom>
              <a:gradFill rotWithShape="1">
                <a:gsLst>
                  <a:gs pos="0">
                    <a:schemeClr val="bg1"/>
                  </a:gs>
                  <a:gs pos="50000">
                    <a:srgbClr val="CCCC00"/>
                  </a:gs>
                  <a:gs pos="100000">
                    <a:schemeClr val="bg1"/>
                  </a:gs>
                </a:gsLst>
                <a:lin ang="5400000" scaled="1"/>
              </a:gradFill>
              <a:ln w="9525">
                <a:noFill/>
                <a:miter lim="800000"/>
                <a:headEnd/>
                <a:tailEnd/>
              </a:ln>
              <a:effectLst/>
            </p:spPr>
            <p:txBody>
              <a:bodyPr wrap="none" anchor="ctr"/>
              <a:lstStyle/>
              <a:p>
                <a:pPr>
                  <a:defRPr/>
                </a:pPr>
                <a:endParaRPr lang="ja-JP" altLang="ja-JP">
                  <a:ea typeface="ＭＳ Ｐゴシック" charset="-128"/>
                </a:endParaRPr>
              </a:p>
            </p:txBody>
          </p:sp>
          <p:sp>
            <p:nvSpPr>
              <p:cNvPr id="51" name="Rectangle 5">
                <a:extLst>
                  <a:ext uri="{FF2B5EF4-FFF2-40B4-BE49-F238E27FC236}">
                    <a16:creationId xmlns:a16="http://schemas.microsoft.com/office/drawing/2014/main" id="{6BC87890-1675-5C94-D41C-A331A483C316}"/>
                  </a:ext>
                </a:extLst>
              </p:cNvPr>
              <p:cNvSpPr>
                <a:spLocks noChangeArrowheads="1"/>
              </p:cNvSpPr>
              <p:nvPr/>
            </p:nvSpPr>
            <p:spPr bwMode="auto">
              <a:xfrm>
                <a:off x="1142976" y="3084514"/>
                <a:ext cx="1944688" cy="646099"/>
              </a:xfrm>
              <a:prstGeom prst="rect">
                <a:avLst/>
              </a:prstGeom>
              <a:gradFill rotWithShape="1">
                <a:gsLst>
                  <a:gs pos="0">
                    <a:schemeClr val="bg1"/>
                  </a:gs>
                  <a:gs pos="50000">
                    <a:srgbClr val="CCCC00"/>
                  </a:gs>
                  <a:gs pos="100000">
                    <a:schemeClr val="bg1"/>
                  </a:gs>
                </a:gsLst>
                <a:lin ang="5400000" scaled="1"/>
              </a:gradFill>
              <a:ln w="9525">
                <a:noFill/>
                <a:miter lim="800000"/>
                <a:headEnd/>
                <a:tailEnd/>
              </a:ln>
              <a:effectLst/>
            </p:spPr>
            <p:txBody>
              <a:bodyPr wrap="none" anchor="ctr"/>
              <a:lstStyle/>
              <a:p>
                <a:pPr>
                  <a:defRPr/>
                </a:pPr>
                <a:endParaRPr lang="ja-JP" altLang="ja-JP">
                  <a:ea typeface="ＭＳ Ｐゴシック" charset="-128"/>
                </a:endParaRPr>
              </a:p>
            </p:txBody>
          </p:sp>
        </p:grpSp>
        <p:sp>
          <p:nvSpPr>
            <p:cNvPr id="45" name="Oval 17">
              <a:extLst>
                <a:ext uri="{FF2B5EF4-FFF2-40B4-BE49-F238E27FC236}">
                  <a16:creationId xmlns:a16="http://schemas.microsoft.com/office/drawing/2014/main" id="{57272820-4040-5132-136B-B75732DAB6A3}"/>
                </a:ext>
              </a:extLst>
            </p:cNvPr>
            <p:cNvSpPr>
              <a:spLocks noChangeArrowheads="1"/>
            </p:cNvSpPr>
            <p:nvPr/>
          </p:nvSpPr>
          <p:spPr bwMode="auto">
            <a:xfrm>
              <a:off x="6654519" y="5533393"/>
              <a:ext cx="1366837" cy="431800"/>
            </a:xfrm>
            <a:prstGeom prst="ellipse">
              <a:avLst/>
            </a:prstGeom>
            <a:solidFill>
              <a:srgbClr val="FF3300"/>
            </a:solidFill>
            <a:ln w="9525">
              <a:noFill/>
              <a:round/>
              <a:headEnd/>
              <a:tailEnd/>
            </a:ln>
          </p:spPr>
          <p:txBody>
            <a:bodyPr wrap="none" anchor="ctr"/>
            <a:lstStyle/>
            <a:p>
              <a:endParaRPr lang="ja-JP" altLang="ja-JP"/>
            </a:p>
          </p:txBody>
        </p:sp>
        <p:sp>
          <p:nvSpPr>
            <p:cNvPr id="46" name="Text Box 18">
              <a:extLst>
                <a:ext uri="{FF2B5EF4-FFF2-40B4-BE49-F238E27FC236}">
                  <a16:creationId xmlns:a16="http://schemas.microsoft.com/office/drawing/2014/main" id="{D56FAE2F-8E0F-8E31-87F7-5B7D5A21E3F0}"/>
                </a:ext>
              </a:extLst>
            </p:cNvPr>
            <p:cNvSpPr txBox="1">
              <a:spLocks noChangeArrowheads="1"/>
            </p:cNvSpPr>
            <p:nvPr/>
          </p:nvSpPr>
          <p:spPr bwMode="auto">
            <a:xfrm>
              <a:off x="6771610" y="6274755"/>
              <a:ext cx="1287462" cy="336550"/>
            </a:xfrm>
            <a:prstGeom prst="rect">
              <a:avLst/>
            </a:prstGeom>
            <a:noFill/>
            <a:ln w="9525">
              <a:noFill/>
              <a:miter lim="800000"/>
              <a:headEnd/>
              <a:tailEnd/>
            </a:ln>
          </p:spPr>
          <p:txBody>
            <a:bodyPr>
              <a:spAutoFit/>
            </a:bodyPr>
            <a:lstStyle/>
            <a:p>
              <a:pPr>
                <a:spcBef>
                  <a:spcPct val="50000"/>
                </a:spcBef>
              </a:pPr>
              <a:r>
                <a:rPr lang="en-US" altLang="ja-JP" sz="1600" b="1" i="1">
                  <a:solidFill>
                    <a:srgbClr val="FF0000"/>
                  </a:solidFill>
                </a:rPr>
                <a:t>Large beam</a:t>
              </a:r>
            </a:p>
          </p:txBody>
        </p:sp>
        <p:sp>
          <p:nvSpPr>
            <p:cNvPr id="47" name="Oval 19">
              <a:extLst>
                <a:ext uri="{FF2B5EF4-FFF2-40B4-BE49-F238E27FC236}">
                  <a16:creationId xmlns:a16="http://schemas.microsoft.com/office/drawing/2014/main" id="{964F8ACA-75CA-C3CC-2DA6-B6E3BDEE1FAB}"/>
                </a:ext>
              </a:extLst>
            </p:cNvPr>
            <p:cNvSpPr>
              <a:spLocks noChangeArrowheads="1"/>
            </p:cNvSpPr>
            <p:nvPr/>
          </p:nvSpPr>
          <p:spPr bwMode="auto">
            <a:xfrm flipV="1">
              <a:off x="6654519" y="4741230"/>
              <a:ext cx="1366837" cy="107950"/>
            </a:xfrm>
            <a:prstGeom prst="ellipse">
              <a:avLst/>
            </a:prstGeom>
            <a:solidFill>
              <a:srgbClr val="0033CC"/>
            </a:solidFill>
            <a:ln w="9525">
              <a:solidFill>
                <a:srgbClr val="0033CC"/>
              </a:solidFill>
              <a:round/>
              <a:headEnd/>
              <a:tailEnd/>
            </a:ln>
          </p:spPr>
          <p:txBody>
            <a:bodyPr rot="10800000" wrap="none" anchor="ctr"/>
            <a:lstStyle/>
            <a:p>
              <a:endParaRPr lang="ja-JP" altLang="ja-JP"/>
            </a:p>
          </p:txBody>
        </p:sp>
        <p:sp>
          <p:nvSpPr>
            <p:cNvPr id="48" name="Text Box 18">
              <a:extLst>
                <a:ext uri="{FF2B5EF4-FFF2-40B4-BE49-F238E27FC236}">
                  <a16:creationId xmlns:a16="http://schemas.microsoft.com/office/drawing/2014/main" id="{00EDDA86-0DE8-7690-E22C-8A843EE95E3E}"/>
                </a:ext>
              </a:extLst>
            </p:cNvPr>
            <p:cNvSpPr txBox="1">
              <a:spLocks noChangeArrowheads="1"/>
            </p:cNvSpPr>
            <p:nvPr/>
          </p:nvSpPr>
          <p:spPr bwMode="auto">
            <a:xfrm>
              <a:off x="6725956" y="4236405"/>
              <a:ext cx="1287463" cy="336550"/>
            </a:xfrm>
            <a:prstGeom prst="rect">
              <a:avLst/>
            </a:prstGeom>
            <a:noFill/>
            <a:ln w="9525">
              <a:noFill/>
              <a:miter lim="800000"/>
              <a:headEnd/>
              <a:tailEnd/>
            </a:ln>
          </p:spPr>
          <p:txBody>
            <a:bodyPr>
              <a:spAutoFit/>
            </a:bodyPr>
            <a:lstStyle/>
            <a:p>
              <a:pPr>
                <a:spcBef>
                  <a:spcPct val="50000"/>
                </a:spcBef>
              </a:pPr>
              <a:r>
                <a:rPr lang="en-US" altLang="ja-JP" sz="1600" b="1" i="1" dirty="0">
                  <a:solidFill>
                    <a:srgbClr val="0070C0"/>
                  </a:solidFill>
                </a:rPr>
                <a:t>Small beam</a:t>
              </a:r>
            </a:p>
          </p:txBody>
        </p:sp>
      </p:grpSp>
      <p:sp>
        <p:nvSpPr>
          <p:cNvPr id="55" name="テキスト ボックス 54">
            <a:extLst>
              <a:ext uri="{FF2B5EF4-FFF2-40B4-BE49-F238E27FC236}">
                <a16:creationId xmlns:a16="http://schemas.microsoft.com/office/drawing/2014/main" id="{A66620E3-86EA-D445-2200-3ABF486C13CA}"/>
              </a:ext>
            </a:extLst>
          </p:cNvPr>
          <p:cNvSpPr txBox="1"/>
          <p:nvPr/>
        </p:nvSpPr>
        <p:spPr>
          <a:xfrm>
            <a:off x="143238" y="1866096"/>
            <a:ext cx="3128036" cy="784830"/>
          </a:xfrm>
          <a:prstGeom prst="rect">
            <a:avLst/>
          </a:prstGeom>
          <a:noFill/>
        </p:spPr>
        <p:txBody>
          <a:bodyPr wrap="none" rtlCol="0">
            <a:spAutoFit/>
          </a:bodyPr>
          <a:lstStyle/>
          <a:p>
            <a:pPr>
              <a:lnSpc>
                <a:spcPts val="1800"/>
              </a:lnSpc>
            </a:pPr>
            <a:r>
              <a:rPr kumimoji="1" lang="en-US" altLang="ja-JP" sz="1600" i="1" dirty="0"/>
              <a:t>By comparing the beam</a:t>
            </a:r>
          </a:p>
          <a:p>
            <a:pPr>
              <a:lnSpc>
                <a:spcPts val="1800"/>
              </a:lnSpc>
            </a:pPr>
            <a:r>
              <a:rPr kumimoji="1" lang="en-US" altLang="ja-JP" sz="1600" i="1" dirty="0"/>
              <a:t> with the laser interference pattern,</a:t>
            </a:r>
          </a:p>
          <a:p>
            <a:pPr>
              <a:lnSpc>
                <a:spcPts val="1800"/>
              </a:lnSpc>
            </a:pPr>
            <a:r>
              <a:rPr kumimoji="1" lang="en-US" altLang="ja-JP" sz="1600" i="1" dirty="0"/>
              <a:t> the beam size can be evaluated.</a:t>
            </a:r>
          </a:p>
        </p:txBody>
      </p:sp>
      <p:grpSp>
        <p:nvGrpSpPr>
          <p:cNvPr id="66" name="グループ化 65">
            <a:extLst>
              <a:ext uri="{FF2B5EF4-FFF2-40B4-BE49-F238E27FC236}">
                <a16:creationId xmlns:a16="http://schemas.microsoft.com/office/drawing/2014/main" id="{B13BC3EF-2108-9441-BF64-58C06457E319}"/>
              </a:ext>
            </a:extLst>
          </p:cNvPr>
          <p:cNvGrpSpPr>
            <a:grpSpLocks noChangeAspect="1"/>
          </p:cNvGrpSpPr>
          <p:nvPr/>
        </p:nvGrpSpPr>
        <p:grpSpPr>
          <a:xfrm>
            <a:off x="5722873" y="1566310"/>
            <a:ext cx="3798942" cy="1940957"/>
            <a:chOff x="481015" y="4989675"/>
            <a:chExt cx="3410460" cy="1742474"/>
          </a:xfrm>
        </p:grpSpPr>
        <p:grpSp>
          <p:nvGrpSpPr>
            <p:cNvPr id="32" name="グループ化 4">
              <a:extLst>
                <a:ext uri="{FF2B5EF4-FFF2-40B4-BE49-F238E27FC236}">
                  <a16:creationId xmlns:a16="http://schemas.microsoft.com/office/drawing/2014/main" id="{0FED6708-88B6-DD30-D2AD-BF49FF05A43E}"/>
                </a:ext>
              </a:extLst>
            </p:cNvPr>
            <p:cNvGrpSpPr/>
            <p:nvPr/>
          </p:nvGrpSpPr>
          <p:grpSpPr>
            <a:xfrm>
              <a:off x="481015" y="5327320"/>
              <a:ext cx="3410460" cy="1404829"/>
              <a:chOff x="1691680" y="3861048"/>
              <a:chExt cx="5490686" cy="2261711"/>
            </a:xfrm>
          </p:grpSpPr>
          <p:pic>
            <p:nvPicPr>
              <p:cNvPr id="40" name="図 2" descr="ATF2_IPBSM_modulation.PNG">
                <a:extLst>
                  <a:ext uri="{FF2B5EF4-FFF2-40B4-BE49-F238E27FC236}">
                    <a16:creationId xmlns:a16="http://schemas.microsoft.com/office/drawing/2014/main" id="{A8837DD6-46D7-B356-833D-B699590A649B}"/>
                  </a:ext>
                </a:extLst>
              </p:cNvPr>
              <p:cNvPicPr>
                <a:picLocks noChangeAspect="1"/>
              </p:cNvPicPr>
              <p:nvPr/>
            </p:nvPicPr>
            <p:blipFill>
              <a:blip r:embed="rId4" cstate="print"/>
              <a:stretch>
                <a:fillRect/>
              </a:stretch>
            </p:blipFill>
            <p:spPr>
              <a:xfrm>
                <a:off x="1691680" y="3861048"/>
                <a:ext cx="5490686" cy="2261711"/>
              </a:xfrm>
              <a:prstGeom prst="rect">
                <a:avLst/>
              </a:prstGeom>
            </p:spPr>
          </p:pic>
          <p:sp>
            <p:nvSpPr>
              <p:cNvPr id="41" name="フリーフォーム 35">
                <a:extLst>
                  <a:ext uri="{FF2B5EF4-FFF2-40B4-BE49-F238E27FC236}">
                    <a16:creationId xmlns:a16="http://schemas.microsoft.com/office/drawing/2014/main" id="{76297FB7-11CB-9C79-6C2C-2E75115CB066}"/>
                  </a:ext>
                </a:extLst>
              </p:cNvPr>
              <p:cNvSpPr/>
              <p:nvPr/>
            </p:nvSpPr>
            <p:spPr>
              <a:xfrm>
                <a:off x="2165299" y="4454957"/>
                <a:ext cx="4703674" cy="1353312"/>
              </a:xfrm>
              <a:custGeom>
                <a:avLst/>
                <a:gdLst>
                  <a:gd name="connsiteX0" fmla="*/ 0 w 4703674"/>
                  <a:gd name="connsiteY0" fmla="*/ 0 h 1353312"/>
                  <a:gd name="connsiteX1" fmla="*/ 2084832 w 4703674"/>
                  <a:gd name="connsiteY1" fmla="*/ 7315 h 1353312"/>
                  <a:gd name="connsiteX2" fmla="*/ 2538375 w 4703674"/>
                  <a:gd name="connsiteY2" fmla="*/ 14630 h 1353312"/>
                  <a:gd name="connsiteX3" fmla="*/ 3006547 w 4703674"/>
                  <a:gd name="connsiteY3" fmla="*/ 51206 h 1353312"/>
                  <a:gd name="connsiteX4" fmla="*/ 3350362 w 4703674"/>
                  <a:gd name="connsiteY4" fmla="*/ 146304 h 1353312"/>
                  <a:gd name="connsiteX5" fmla="*/ 3635655 w 4703674"/>
                  <a:gd name="connsiteY5" fmla="*/ 285293 h 1353312"/>
                  <a:gd name="connsiteX6" fmla="*/ 3833165 w 4703674"/>
                  <a:gd name="connsiteY6" fmla="*/ 482803 h 1353312"/>
                  <a:gd name="connsiteX7" fmla="*/ 4096512 w 4703674"/>
                  <a:gd name="connsiteY7" fmla="*/ 826617 h 1353312"/>
                  <a:gd name="connsiteX8" fmla="*/ 4213555 w 4703674"/>
                  <a:gd name="connsiteY8" fmla="*/ 1009497 h 1353312"/>
                  <a:gd name="connsiteX9" fmla="*/ 4381805 w 4703674"/>
                  <a:gd name="connsiteY9" fmla="*/ 1185062 h 1353312"/>
                  <a:gd name="connsiteX10" fmla="*/ 4520794 w 4703674"/>
                  <a:gd name="connsiteY10" fmla="*/ 1309421 h 1353312"/>
                  <a:gd name="connsiteX11" fmla="*/ 4703674 w 4703674"/>
                  <a:gd name="connsiteY11" fmla="*/ 1353312 h 1353312"/>
                  <a:gd name="connsiteX12" fmla="*/ 3789274 w 4703674"/>
                  <a:gd name="connsiteY12" fmla="*/ 1345997 h 1353312"/>
                  <a:gd name="connsiteX13" fmla="*/ 3664915 w 4703674"/>
                  <a:gd name="connsiteY13" fmla="*/ 1331366 h 1353312"/>
                  <a:gd name="connsiteX14" fmla="*/ 3474720 w 4703674"/>
                  <a:gd name="connsiteY14" fmla="*/ 1265529 h 1353312"/>
                  <a:gd name="connsiteX15" fmla="*/ 3291840 w 4703674"/>
                  <a:gd name="connsiteY15" fmla="*/ 1053389 h 1353312"/>
                  <a:gd name="connsiteX16" fmla="*/ 2984602 w 4703674"/>
                  <a:gd name="connsiteY16" fmla="*/ 658368 h 1353312"/>
                  <a:gd name="connsiteX17" fmla="*/ 2809037 w 4703674"/>
                  <a:gd name="connsiteY17" fmla="*/ 446227 h 1353312"/>
                  <a:gd name="connsiteX18" fmla="*/ 2670048 w 4703674"/>
                  <a:gd name="connsiteY18" fmla="*/ 329184 h 1353312"/>
                  <a:gd name="connsiteX19" fmla="*/ 2523744 w 4703674"/>
                  <a:gd name="connsiteY19" fmla="*/ 219456 h 1353312"/>
                  <a:gd name="connsiteX20" fmla="*/ 2362810 w 4703674"/>
                  <a:gd name="connsiteY20" fmla="*/ 160934 h 1353312"/>
                  <a:gd name="connsiteX21" fmla="*/ 2179930 w 4703674"/>
                  <a:gd name="connsiteY21" fmla="*/ 95097 h 1353312"/>
                  <a:gd name="connsiteX22" fmla="*/ 1953159 w 4703674"/>
                  <a:gd name="connsiteY22" fmla="*/ 51206 h 1353312"/>
                  <a:gd name="connsiteX23" fmla="*/ 1741018 w 4703674"/>
                  <a:gd name="connsiteY23" fmla="*/ 29261 h 1353312"/>
                  <a:gd name="connsiteX24" fmla="*/ 980237 w 4703674"/>
                  <a:gd name="connsiteY24" fmla="*/ 21945 h 1353312"/>
                  <a:gd name="connsiteX25" fmla="*/ 0 w 4703674"/>
                  <a:gd name="connsiteY25" fmla="*/ 0 h 1353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03674" h="1353312">
                    <a:moveTo>
                      <a:pt x="0" y="0"/>
                    </a:moveTo>
                    <a:lnTo>
                      <a:pt x="2084832" y="7315"/>
                    </a:lnTo>
                    <a:lnTo>
                      <a:pt x="2538375" y="14630"/>
                    </a:lnTo>
                    <a:lnTo>
                      <a:pt x="3006547" y="51206"/>
                    </a:lnTo>
                    <a:lnTo>
                      <a:pt x="3350362" y="146304"/>
                    </a:lnTo>
                    <a:lnTo>
                      <a:pt x="3635655" y="285293"/>
                    </a:lnTo>
                    <a:lnTo>
                      <a:pt x="3833165" y="482803"/>
                    </a:lnTo>
                    <a:lnTo>
                      <a:pt x="4096512" y="826617"/>
                    </a:lnTo>
                    <a:lnTo>
                      <a:pt x="4213555" y="1009497"/>
                    </a:lnTo>
                    <a:lnTo>
                      <a:pt x="4381805" y="1185062"/>
                    </a:lnTo>
                    <a:lnTo>
                      <a:pt x="4520794" y="1309421"/>
                    </a:lnTo>
                    <a:lnTo>
                      <a:pt x="4703674" y="1353312"/>
                    </a:lnTo>
                    <a:lnTo>
                      <a:pt x="3789274" y="1345997"/>
                    </a:lnTo>
                    <a:lnTo>
                      <a:pt x="3664915" y="1331366"/>
                    </a:lnTo>
                    <a:lnTo>
                      <a:pt x="3474720" y="1265529"/>
                    </a:lnTo>
                    <a:lnTo>
                      <a:pt x="3291840" y="1053389"/>
                    </a:lnTo>
                    <a:lnTo>
                      <a:pt x="2984602" y="658368"/>
                    </a:lnTo>
                    <a:lnTo>
                      <a:pt x="2809037" y="446227"/>
                    </a:lnTo>
                    <a:lnTo>
                      <a:pt x="2670048" y="329184"/>
                    </a:lnTo>
                    <a:lnTo>
                      <a:pt x="2523744" y="219456"/>
                    </a:lnTo>
                    <a:lnTo>
                      <a:pt x="2362810" y="160934"/>
                    </a:lnTo>
                    <a:lnTo>
                      <a:pt x="2179930" y="95097"/>
                    </a:lnTo>
                    <a:lnTo>
                      <a:pt x="1953159" y="51206"/>
                    </a:lnTo>
                    <a:lnTo>
                      <a:pt x="1741018" y="29261"/>
                    </a:lnTo>
                    <a:lnTo>
                      <a:pt x="980237" y="21945"/>
                    </a:lnTo>
                    <a:lnTo>
                      <a:pt x="0" y="0"/>
                    </a:lnTo>
                    <a:close/>
                  </a:path>
                </a:pathLst>
              </a:custGeom>
              <a:solidFill>
                <a:srgbClr val="D7E4BD">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grpSp>
        <p:sp>
          <p:nvSpPr>
            <p:cNvPr id="33" name="左右矢印 25">
              <a:extLst>
                <a:ext uri="{FF2B5EF4-FFF2-40B4-BE49-F238E27FC236}">
                  <a16:creationId xmlns:a16="http://schemas.microsoft.com/office/drawing/2014/main" id="{010491D3-F929-70FB-37F7-3D291F3684BB}"/>
                </a:ext>
              </a:extLst>
            </p:cNvPr>
            <p:cNvSpPr/>
            <p:nvPr/>
          </p:nvSpPr>
          <p:spPr>
            <a:xfrm>
              <a:off x="2259154" y="5187184"/>
              <a:ext cx="1252348" cy="44727"/>
            </a:xfrm>
            <a:prstGeom prst="leftRight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34" name="左右矢印 27">
              <a:extLst>
                <a:ext uri="{FF2B5EF4-FFF2-40B4-BE49-F238E27FC236}">
                  <a16:creationId xmlns:a16="http://schemas.microsoft.com/office/drawing/2014/main" id="{A6F403D5-E764-CE8C-D24B-F87CA83A1C56}"/>
                </a:ext>
              </a:extLst>
            </p:cNvPr>
            <p:cNvSpPr/>
            <p:nvPr/>
          </p:nvSpPr>
          <p:spPr>
            <a:xfrm>
              <a:off x="1640926" y="5297507"/>
              <a:ext cx="715628" cy="44727"/>
            </a:xfrm>
            <a:prstGeom prst="leftRightArrow">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35" name="左右矢印 29">
              <a:extLst>
                <a:ext uri="{FF2B5EF4-FFF2-40B4-BE49-F238E27FC236}">
                  <a16:creationId xmlns:a16="http://schemas.microsoft.com/office/drawing/2014/main" id="{FA7526EF-C874-833A-ACF9-A7137334B84D}"/>
                </a:ext>
              </a:extLst>
            </p:cNvPr>
            <p:cNvSpPr/>
            <p:nvPr/>
          </p:nvSpPr>
          <p:spPr>
            <a:xfrm>
              <a:off x="1083330" y="5426718"/>
              <a:ext cx="626174" cy="44727"/>
            </a:xfrm>
            <a:prstGeom prst="lef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36" name="テキスト ボックス 35">
              <a:extLst>
                <a:ext uri="{FF2B5EF4-FFF2-40B4-BE49-F238E27FC236}">
                  <a16:creationId xmlns:a16="http://schemas.microsoft.com/office/drawing/2014/main" id="{39769EA2-4902-A11D-6575-36FADEF2CB33}"/>
                </a:ext>
              </a:extLst>
            </p:cNvPr>
            <p:cNvSpPr txBox="1"/>
            <p:nvPr/>
          </p:nvSpPr>
          <p:spPr>
            <a:xfrm>
              <a:off x="2432096" y="4989675"/>
              <a:ext cx="946093" cy="246221"/>
            </a:xfrm>
            <a:prstGeom prst="rect">
              <a:avLst/>
            </a:prstGeom>
            <a:noFill/>
            <a:ln>
              <a:noFill/>
            </a:ln>
          </p:spPr>
          <p:txBody>
            <a:bodyPr wrap="none" rtlCol="0">
              <a:spAutoFit/>
            </a:bodyPr>
            <a:lstStyle/>
            <a:p>
              <a:r>
                <a:rPr kumimoji="1" lang="en-US" altLang="ja-JP" sz="1000" b="1" dirty="0">
                  <a:solidFill>
                    <a:srgbClr val="00B050"/>
                  </a:solidFill>
                  <a:latin typeface="Calibri" panose="020F0502020204030204" pitchFamily="34" charset="0"/>
                  <a:ea typeface="Calibri" panose="020F0502020204030204" pitchFamily="34" charset="0"/>
                  <a:cs typeface="Calibri" panose="020F0502020204030204" pitchFamily="34" charset="0"/>
                </a:rPr>
                <a:t>2-8 deg. mode</a:t>
              </a:r>
              <a:endParaRPr kumimoji="1" lang="ja-JP" altLang="en-US" sz="1000" b="1" dirty="0">
                <a:solidFill>
                  <a:srgbClr val="00B050"/>
                </a:solidFill>
                <a:latin typeface="Calibri" panose="020F0502020204030204" pitchFamily="34" charset="0"/>
                <a:cs typeface="Calibri" panose="020F0502020204030204" pitchFamily="34" charset="0"/>
              </a:endParaRPr>
            </a:p>
          </p:txBody>
        </p:sp>
        <p:sp>
          <p:nvSpPr>
            <p:cNvPr id="37" name="テキスト ボックス 36">
              <a:extLst>
                <a:ext uri="{FF2B5EF4-FFF2-40B4-BE49-F238E27FC236}">
                  <a16:creationId xmlns:a16="http://schemas.microsoft.com/office/drawing/2014/main" id="{DE708653-7F47-1D40-1B43-A69086802EF5}"/>
                </a:ext>
              </a:extLst>
            </p:cNvPr>
            <p:cNvSpPr txBox="1"/>
            <p:nvPr/>
          </p:nvSpPr>
          <p:spPr>
            <a:xfrm>
              <a:off x="1386057" y="5076143"/>
              <a:ext cx="907621" cy="246221"/>
            </a:xfrm>
            <a:prstGeom prst="rect">
              <a:avLst/>
            </a:prstGeom>
            <a:noFill/>
            <a:ln>
              <a:noFill/>
            </a:ln>
          </p:spPr>
          <p:txBody>
            <a:bodyPr wrap="none" rtlCol="0">
              <a:spAutoFit/>
            </a:bodyPr>
            <a:lstStyle/>
            <a:p>
              <a:r>
                <a:rPr kumimoji="1" lang="en-US" altLang="ja-JP" sz="1000" b="1" dirty="0">
                  <a:solidFill>
                    <a:srgbClr val="0070C0"/>
                  </a:solidFill>
                  <a:latin typeface="Calibri" panose="020F0502020204030204" pitchFamily="34" charset="0"/>
                  <a:ea typeface="Calibri" panose="020F0502020204030204" pitchFamily="34" charset="0"/>
                  <a:cs typeface="Calibri" panose="020F0502020204030204" pitchFamily="34" charset="0"/>
                </a:rPr>
                <a:t>30 deg. mode</a:t>
              </a:r>
              <a:endParaRPr kumimoji="1" lang="ja-JP" altLang="en-US" sz="1000" b="1" dirty="0">
                <a:solidFill>
                  <a:srgbClr val="0070C0"/>
                </a:solidFill>
                <a:latin typeface="Calibri" panose="020F0502020204030204" pitchFamily="34" charset="0"/>
                <a:cs typeface="Calibri" panose="020F0502020204030204" pitchFamily="34" charset="0"/>
              </a:endParaRPr>
            </a:p>
          </p:txBody>
        </p:sp>
        <p:sp>
          <p:nvSpPr>
            <p:cNvPr id="38" name="テキスト ボックス 37">
              <a:extLst>
                <a:ext uri="{FF2B5EF4-FFF2-40B4-BE49-F238E27FC236}">
                  <a16:creationId xmlns:a16="http://schemas.microsoft.com/office/drawing/2014/main" id="{7FB82616-8500-1E41-0BF8-65292C4C5F2B}"/>
                </a:ext>
              </a:extLst>
            </p:cNvPr>
            <p:cNvSpPr txBox="1"/>
            <p:nvPr/>
          </p:nvSpPr>
          <p:spPr>
            <a:xfrm>
              <a:off x="573658" y="5199889"/>
              <a:ext cx="1341802" cy="246221"/>
            </a:xfrm>
            <a:prstGeom prst="rect">
              <a:avLst/>
            </a:prstGeom>
            <a:noFill/>
            <a:ln>
              <a:noFill/>
            </a:ln>
          </p:spPr>
          <p:txBody>
            <a:bodyPr wrap="square" rtlCol="0">
              <a:spAutoFit/>
            </a:bodyPr>
            <a:lstStyle/>
            <a:p>
              <a:r>
                <a:rPr kumimoji="1" lang="en-US" altLang="ja-JP" sz="1000" b="1" dirty="0">
                  <a:solidFill>
                    <a:srgbClr val="FF0000"/>
                  </a:solidFill>
                  <a:latin typeface="Calibri" panose="020F0502020204030204" pitchFamily="34" charset="0"/>
                  <a:ea typeface="Calibri" panose="020F0502020204030204" pitchFamily="34" charset="0"/>
                  <a:cs typeface="Calibri" panose="020F0502020204030204" pitchFamily="34" charset="0"/>
                </a:rPr>
                <a:t>174 deg. mode</a:t>
              </a:r>
              <a:endParaRPr kumimoji="1" lang="ja-JP" altLang="en-US" sz="1000" b="1" dirty="0">
                <a:solidFill>
                  <a:srgbClr val="FF0000"/>
                </a:solidFill>
                <a:latin typeface="Calibri" panose="020F0502020204030204" pitchFamily="34" charset="0"/>
                <a:cs typeface="Calibri" panose="020F0502020204030204" pitchFamily="34" charset="0"/>
              </a:endParaRPr>
            </a:p>
          </p:txBody>
        </p:sp>
        <p:sp>
          <p:nvSpPr>
            <p:cNvPr id="63" name="正方形/長方形 62">
              <a:extLst>
                <a:ext uri="{FF2B5EF4-FFF2-40B4-BE49-F238E27FC236}">
                  <a16:creationId xmlns:a16="http://schemas.microsoft.com/office/drawing/2014/main" id="{A258FA03-ED59-D57A-12AD-34F4820825D6}"/>
                </a:ext>
              </a:extLst>
            </p:cNvPr>
            <p:cNvSpPr/>
            <p:nvPr/>
          </p:nvSpPr>
          <p:spPr>
            <a:xfrm>
              <a:off x="2046451" y="5404303"/>
              <a:ext cx="536720" cy="9657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5" name="直線コネクタ 64">
              <a:extLst>
                <a:ext uri="{FF2B5EF4-FFF2-40B4-BE49-F238E27FC236}">
                  <a16:creationId xmlns:a16="http://schemas.microsoft.com/office/drawing/2014/main" id="{902317BA-7D03-A4C4-4473-CE834E5560AE}"/>
                </a:ext>
              </a:extLst>
            </p:cNvPr>
            <p:cNvCxnSpPr/>
            <p:nvPr/>
          </p:nvCxnSpPr>
          <p:spPr>
            <a:xfrm>
              <a:off x="1595093" y="5524730"/>
              <a:ext cx="0" cy="1035931"/>
            </a:xfrm>
            <a:prstGeom prst="line">
              <a:avLst/>
            </a:prstGeom>
            <a:ln w="12700">
              <a:solidFill>
                <a:srgbClr val="7030A0"/>
              </a:solidFill>
              <a:prstDash val="dash"/>
              <a:headEnd type="none" w="med" len="med"/>
              <a:tailEnd type="none" w="med" len="med"/>
            </a:ln>
          </p:spPr>
          <p:style>
            <a:lnRef idx="3">
              <a:schemeClr val="accent2"/>
            </a:lnRef>
            <a:fillRef idx="0">
              <a:schemeClr val="accent2"/>
            </a:fillRef>
            <a:effectRef idx="2">
              <a:schemeClr val="accent2"/>
            </a:effectRef>
            <a:fontRef idx="minor">
              <a:schemeClr val="tx1"/>
            </a:fontRef>
          </p:style>
        </p:cxnSp>
      </p:grpSp>
      <p:sp>
        <p:nvSpPr>
          <p:cNvPr id="67" name="テキスト ボックス 66">
            <a:extLst>
              <a:ext uri="{FF2B5EF4-FFF2-40B4-BE49-F238E27FC236}">
                <a16:creationId xmlns:a16="http://schemas.microsoft.com/office/drawing/2014/main" id="{89A75DDE-8E57-A8C4-81AE-0B3FF5CFCB0B}"/>
              </a:ext>
            </a:extLst>
          </p:cNvPr>
          <p:cNvSpPr txBox="1"/>
          <p:nvPr/>
        </p:nvSpPr>
        <p:spPr>
          <a:xfrm>
            <a:off x="1562857" y="440162"/>
            <a:ext cx="8688048" cy="923330"/>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dirty="0">
                <a:ea typeface="Calibri" panose="020F0502020204030204" pitchFamily="34" charset="0"/>
                <a:cs typeface="Arial" panose="020B0604020202020204" pitchFamily="34" charset="0"/>
              </a:rPr>
              <a:t>The accuracy of the beam size monitor improved </a:t>
            </a:r>
            <a:r>
              <a:rPr kumimoji="1" lang="en-US" altLang="ja-JP" b="1" u="sng" dirty="0">
                <a:ea typeface="Calibri" panose="020F0502020204030204" pitchFamily="34" charset="0"/>
                <a:cs typeface="Arial" panose="020B0604020202020204" pitchFamily="34" charset="0"/>
              </a:rPr>
              <a:t>after the laser was replaced.</a:t>
            </a:r>
          </a:p>
          <a:p>
            <a:pPr marL="285750" indent="-285750">
              <a:buFont typeface="Arial" panose="020B0604020202020204" pitchFamily="34" charset="0"/>
              <a:buChar char="•"/>
            </a:pPr>
            <a:r>
              <a:rPr kumimoji="1" lang="en-US" altLang="ja-JP" b="1" u="sng" dirty="0">
                <a:cs typeface="Arial" panose="020B0604020202020204" pitchFamily="34" charset="0"/>
              </a:rPr>
              <a:t>With the hardware upgrade, preparations for beam adjustment starting in fiscal year 2026 are now complete.</a:t>
            </a:r>
            <a:endParaRPr kumimoji="1" lang="ja-JP" altLang="en-US" b="1" u="sng" dirty="0">
              <a:cs typeface="Arial" panose="020B0604020202020204" pitchFamily="34" charset="0"/>
            </a:endParaRPr>
          </a:p>
        </p:txBody>
      </p:sp>
      <p:sp>
        <p:nvSpPr>
          <p:cNvPr id="68" name="テキスト ボックス 67">
            <a:extLst>
              <a:ext uri="{FF2B5EF4-FFF2-40B4-BE49-F238E27FC236}">
                <a16:creationId xmlns:a16="http://schemas.microsoft.com/office/drawing/2014/main" id="{CBA90CE9-4BF2-0955-6E9A-BE831AF1FFBA}"/>
              </a:ext>
            </a:extLst>
          </p:cNvPr>
          <p:cNvSpPr txBox="1"/>
          <p:nvPr/>
        </p:nvSpPr>
        <p:spPr>
          <a:xfrm>
            <a:off x="1316486" y="-43087"/>
            <a:ext cx="10843430" cy="461665"/>
          </a:xfrm>
          <a:prstGeom prst="rect">
            <a:avLst/>
          </a:prstGeom>
          <a:noFill/>
        </p:spPr>
        <p:txBody>
          <a:bodyPr wrap="square">
            <a:spAutoFit/>
          </a:bodyPr>
          <a:lstStyle/>
          <a:p>
            <a:r>
              <a:rPr lang="en-US" altLang="ja-JP" sz="2400" b="1" i="1" dirty="0">
                <a:latin typeface="Calibri" panose="020F0502020204030204" pitchFamily="34" charset="0"/>
                <a:ea typeface="Calibri" panose="020F0502020204030204" pitchFamily="34" charset="0"/>
                <a:cs typeface="Calibri" panose="020F0502020204030204" pitchFamily="34" charset="0"/>
              </a:rPr>
              <a:t>Advancing of the IP beam size measurement after the IP-BSM laser renewal</a:t>
            </a:r>
            <a:endParaRPr lang="ja-JP" altLang="en-US" sz="2400" b="1" i="1" dirty="0">
              <a:latin typeface="Calibri" panose="020F0502020204030204" pitchFamily="34" charset="0"/>
              <a:cs typeface="Calibri" panose="020F0502020204030204" pitchFamily="34" charset="0"/>
            </a:endParaRPr>
          </a:p>
        </p:txBody>
      </p:sp>
      <p:sp>
        <p:nvSpPr>
          <p:cNvPr id="69" name="テキスト ボックス 68">
            <a:extLst>
              <a:ext uri="{FF2B5EF4-FFF2-40B4-BE49-F238E27FC236}">
                <a16:creationId xmlns:a16="http://schemas.microsoft.com/office/drawing/2014/main" id="{3D5CEF54-CE73-3A9C-75B6-F33D6529E55B}"/>
              </a:ext>
            </a:extLst>
          </p:cNvPr>
          <p:cNvSpPr txBox="1"/>
          <p:nvPr/>
        </p:nvSpPr>
        <p:spPr>
          <a:xfrm>
            <a:off x="0" y="1388134"/>
            <a:ext cx="3368807" cy="461665"/>
          </a:xfrm>
          <a:prstGeom prst="rect">
            <a:avLst/>
          </a:prstGeom>
          <a:noFill/>
        </p:spPr>
        <p:txBody>
          <a:bodyPr wrap="none" rtlCol="0">
            <a:spAutoFit/>
          </a:bodyPr>
          <a:lstStyle/>
          <a:p>
            <a:r>
              <a:rPr kumimoji="1" lang="en-US" altLang="ja-JP" sz="2400" b="1" i="1" dirty="0">
                <a:solidFill>
                  <a:srgbClr val="0070C0"/>
                </a:solidFill>
              </a:rPr>
              <a:t>ATF IP beam size monitor</a:t>
            </a:r>
            <a:endParaRPr kumimoji="1" lang="ja-JP" altLang="en-US" sz="2400" b="1" i="1" dirty="0">
              <a:solidFill>
                <a:srgbClr val="0070C0"/>
              </a:solidFill>
            </a:endParaRPr>
          </a:p>
        </p:txBody>
      </p:sp>
      <p:sp>
        <p:nvSpPr>
          <p:cNvPr id="70" name="テキスト ボックス 69">
            <a:extLst>
              <a:ext uri="{FF2B5EF4-FFF2-40B4-BE49-F238E27FC236}">
                <a16:creationId xmlns:a16="http://schemas.microsoft.com/office/drawing/2014/main" id="{EC8BB334-38C5-CCBA-5380-EF9AFF8377D6}"/>
              </a:ext>
            </a:extLst>
          </p:cNvPr>
          <p:cNvSpPr txBox="1"/>
          <p:nvPr/>
        </p:nvSpPr>
        <p:spPr>
          <a:xfrm>
            <a:off x="5912712" y="1194915"/>
            <a:ext cx="3128421" cy="369332"/>
          </a:xfrm>
          <a:prstGeom prst="rect">
            <a:avLst/>
          </a:prstGeom>
          <a:noFill/>
        </p:spPr>
        <p:txBody>
          <a:bodyPr wrap="none" rtlCol="0">
            <a:spAutoFit/>
          </a:bodyPr>
          <a:lstStyle/>
          <a:p>
            <a:r>
              <a:rPr kumimoji="1" lang="en-US" altLang="ja-JP" b="1" i="1" dirty="0">
                <a:solidFill>
                  <a:srgbClr val="002060"/>
                </a:solidFill>
              </a:rPr>
              <a:t>Dynamic range of ATF IP-BSM  </a:t>
            </a:r>
            <a:endParaRPr kumimoji="1" lang="ja-JP" altLang="en-US" b="1" i="1" dirty="0">
              <a:solidFill>
                <a:srgbClr val="002060"/>
              </a:solidFill>
            </a:endParaRPr>
          </a:p>
        </p:txBody>
      </p:sp>
      <p:pic>
        <p:nvPicPr>
          <p:cNvPr id="71" name="図 70">
            <a:extLst>
              <a:ext uri="{FF2B5EF4-FFF2-40B4-BE49-F238E27FC236}">
                <a16:creationId xmlns:a16="http://schemas.microsoft.com/office/drawing/2014/main" id="{D86C02DC-B56E-1CD1-8320-45FDBDDABBC1}"/>
              </a:ext>
            </a:extLst>
          </p:cNvPr>
          <p:cNvPicPr>
            <a:picLocks noChangeAspect="1"/>
          </p:cNvPicPr>
          <p:nvPr/>
        </p:nvPicPr>
        <p:blipFill>
          <a:blip r:embed="rId5"/>
          <a:stretch>
            <a:fillRect/>
          </a:stretch>
        </p:blipFill>
        <p:spPr>
          <a:xfrm>
            <a:off x="3271274" y="4161165"/>
            <a:ext cx="3185160" cy="2388870"/>
          </a:xfrm>
          <a:prstGeom prst="rect">
            <a:avLst/>
          </a:prstGeom>
        </p:spPr>
      </p:pic>
      <p:cxnSp>
        <p:nvCxnSpPr>
          <p:cNvPr id="73" name="直線コネクタ 72">
            <a:extLst>
              <a:ext uri="{FF2B5EF4-FFF2-40B4-BE49-F238E27FC236}">
                <a16:creationId xmlns:a16="http://schemas.microsoft.com/office/drawing/2014/main" id="{57279988-A3D4-C3D5-30C4-4B492017B728}"/>
              </a:ext>
            </a:extLst>
          </p:cNvPr>
          <p:cNvCxnSpPr>
            <a:cxnSpLocks/>
          </p:cNvCxnSpPr>
          <p:nvPr/>
        </p:nvCxnSpPr>
        <p:spPr>
          <a:xfrm>
            <a:off x="5987978" y="3028150"/>
            <a:ext cx="3333540" cy="0"/>
          </a:xfrm>
          <a:prstGeom prst="line">
            <a:avLst/>
          </a:prstGeom>
          <a:ln w="12700">
            <a:solidFill>
              <a:srgbClr val="7030A0"/>
            </a:solidFill>
            <a:prstDash val="dash"/>
            <a:headEnd type="non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75" name="直線コネクタ 74">
            <a:extLst>
              <a:ext uri="{FF2B5EF4-FFF2-40B4-BE49-F238E27FC236}">
                <a16:creationId xmlns:a16="http://schemas.microsoft.com/office/drawing/2014/main" id="{EF097BA3-A61B-2FE1-1DFF-1A418E5516F4}"/>
              </a:ext>
            </a:extLst>
          </p:cNvPr>
          <p:cNvCxnSpPr>
            <a:cxnSpLocks/>
          </p:cNvCxnSpPr>
          <p:nvPr/>
        </p:nvCxnSpPr>
        <p:spPr>
          <a:xfrm>
            <a:off x="5972271" y="2352002"/>
            <a:ext cx="2827889" cy="0"/>
          </a:xfrm>
          <a:prstGeom prst="line">
            <a:avLst/>
          </a:prstGeom>
          <a:ln w="12700">
            <a:solidFill>
              <a:srgbClr val="7030A0"/>
            </a:solidFill>
            <a:prstDash val="dash"/>
            <a:headEnd type="non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81" name="直線矢印コネクタ 80">
            <a:extLst>
              <a:ext uri="{FF2B5EF4-FFF2-40B4-BE49-F238E27FC236}">
                <a16:creationId xmlns:a16="http://schemas.microsoft.com/office/drawing/2014/main" id="{7C679235-5384-F645-F02A-0CB722AFB091}"/>
              </a:ext>
            </a:extLst>
          </p:cNvPr>
          <p:cNvCxnSpPr>
            <a:cxnSpLocks/>
          </p:cNvCxnSpPr>
          <p:nvPr/>
        </p:nvCxnSpPr>
        <p:spPr>
          <a:xfrm flipH="1">
            <a:off x="5242377" y="3064931"/>
            <a:ext cx="1754685" cy="1164945"/>
          </a:xfrm>
          <a:prstGeom prst="straightConnector1">
            <a:avLst/>
          </a:prstGeom>
          <a:ln w="12700">
            <a:solidFill>
              <a:srgbClr val="7030A0"/>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cxnSp>
        <p:nvCxnSpPr>
          <p:cNvPr id="82" name="直線矢印コネクタ 81">
            <a:extLst>
              <a:ext uri="{FF2B5EF4-FFF2-40B4-BE49-F238E27FC236}">
                <a16:creationId xmlns:a16="http://schemas.microsoft.com/office/drawing/2014/main" id="{0CA49054-6A37-A003-843E-EF560AA2F6DD}"/>
              </a:ext>
            </a:extLst>
          </p:cNvPr>
          <p:cNvCxnSpPr>
            <a:cxnSpLocks/>
          </p:cNvCxnSpPr>
          <p:nvPr/>
        </p:nvCxnSpPr>
        <p:spPr>
          <a:xfrm>
            <a:off x="6974757" y="2353335"/>
            <a:ext cx="920759" cy="1879258"/>
          </a:xfrm>
          <a:prstGeom prst="straightConnector1">
            <a:avLst/>
          </a:prstGeom>
          <a:ln w="12700">
            <a:solidFill>
              <a:srgbClr val="7030A0"/>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88" name="テキスト ボックス 87">
            <a:extLst>
              <a:ext uri="{FF2B5EF4-FFF2-40B4-BE49-F238E27FC236}">
                <a16:creationId xmlns:a16="http://schemas.microsoft.com/office/drawing/2014/main" id="{95340173-5710-2E8B-117B-3FD9AC54A44F}"/>
              </a:ext>
            </a:extLst>
          </p:cNvPr>
          <p:cNvSpPr txBox="1"/>
          <p:nvPr/>
        </p:nvSpPr>
        <p:spPr>
          <a:xfrm>
            <a:off x="9881707" y="2771629"/>
            <a:ext cx="2226241" cy="3293209"/>
          </a:xfrm>
          <a:prstGeom prst="rect">
            <a:avLst/>
          </a:prstGeom>
          <a:noFill/>
        </p:spPr>
        <p:txBody>
          <a:bodyPr wrap="square">
            <a:spAutoFit/>
          </a:bodyPr>
          <a:lstStyle/>
          <a:p>
            <a:r>
              <a:rPr lang="en-US" altLang="ja-JP" sz="1600" i="1" dirty="0">
                <a:latin typeface="Calibri" panose="020F0502020204030204" pitchFamily="34" charset="0"/>
                <a:ea typeface="Calibri" panose="020F0502020204030204" pitchFamily="34" charset="0"/>
                <a:cs typeface="Calibri" panose="020F0502020204030204" pitchFamily="34" charset="0"/>
              </a:rPr>
              <a:t>T</a:t>
            </a:r>
            <a:r>
              <a:rPr lang="ja-JP" altLang="en-US" sz="1600" i="1" dirty="0">
                <a:latin typeface="Calibri" panose="020F0502020204030204" pitchFamily="34" charset="0"/>
                <a:cs typeface="Calibri" panose="020F0502020204030204" pitchFamily="34" charset="0"/>
              </a:rPr>
              <a:t>he same beam size was measured in different cross angle modes, the modulation in each mode was as expected.</a:t>
            </a:r>
            <a:endParaRPr lang="en-US" altLang="ja-JP" sz="1600" i="1" dirty="0">
              <a:latin typeface="Calibri" panose="020F0502020204030204" pitchFamily="34" charset="0"/>
              <a:ea typeface="Calibri" panose="020F0502020204030204" pitchFamily="34" charset="0"/>
              <a:cs typeface="Calibri" panose="020F0502020204030204" pitchFamily="34" charset="0"/>
            </a:endParaRPr>
          </a:p>
          <a:p>
            <a:endParaRPr lang="en-US" altLang="ja-JP" sz="1600" i="1" dirty="0">
              <a:latin typeface="Calibri" panose="020F0502020204030204" pitchFamily="34" charset="0"/>
              <a:ea typeface="Calibri" panose="020F0502020204030204" pitchFamily="34" charset="0"/>
              <a:cs typeface="Calibri" panose="020F0502020204030204" pitchFamily="34" charset="0"/>
            </a:endParaRPr>
          </a:p>
          <a:p>
            <a:endParaRPr lang="en-US" altLang="ja-JP" sz="1600" i="1" dirty="0">
              <a:latin typeface="Calibri" panose="020F0502020204030204" pitchFamily="34" charset="0"/>
              <a:ea typeface="Calibri" panose="020F0502020204030204" pitchFamily="34" charset="0"/>
              <a:cs typeface="Calibri" panose="020F0502020204030204" pitchFamily="34" charset="0"/>
            </a:endParaRPr>
          </a:p>
          <a:p>
            <a:endParaRPr lang="en-US" altLang="ja-JP" sz="1600" i="1" dirty="0">
              <a:latin typeface="Calibri" panose="020F0502020204030204" pitchFamily="34" charset="0"/>
              <a:ea typeface="Calibri" panose="020F0502020204030204" pitchFamily="34" charset="0"/>
              <a:cs typeface="Calibri" panose="020F0502020204030204" pitchFamily="34" charset="0"/>
            </a:endParaRPr>
          </a:p>
          <a:p>
            <a:r>
              <a:rPr lang="en-US" altLang="ja-JP" sz="1600" i="1" dirty="0">
                <a:latin typeface="Calibri" panose="020F0502020204030204" pitchFamily="34" charset="0"/>
                <a:ea typeface="Calibri" panose="020F0502020204030204" pitchFamily="34" charset="0"/>
                <a:cs typeface="Calibri" panose="020F0502020204030204" pitchFamily="34" charset="0"/>
              </a:rPr>
              <a:t>It became possible to generate ideal interference fringes at ATF IP </a:t>
            </a:r>
            <a:r>
              <a:rPr lang="en-US" altLang="ja-JP" sz="1600" b="1" i="1" dirty="0">
                <a:latin typeface="Calibri" panose="020F0502020204030204" pitchFamily="34" charset="0"/>
                <a:ea typeface="Calibri" panose="020F0502020204030204" pitchFamily="34" charset="0"/>
                <a:cs typeface="Calibri" panose="020F0502020204030204" pitchFamily="34" charset="0"/>
              </a:rPr>
              <a:t>after the laser was replaced</a:t>
            </a:r>
            <a:r>
              <a:rPr lang="en-US" altLang="ja-JP" sz="1600" i="1" dirty="0">
                <a:latin typeface="Calibri" panose="020F0502020204030204" pitchFamily="34" charset="0"/>
                <a:ea typeface="Calibri" panose="020F0502020204030204" pitchFamily="34" charset="0"/>
                <a:cs typeface="Calibri" panose="020F0502020204030204" pitchFamily="34" charset="0"/>
              </a:rPr>
              <a:t>, .</a:t>
            </a:r>
          </a:p>
        </p:txBody>
      </p:sp>
      <p:sp>
        <p:nvSpPr>
          <p:cNvPr id="90" name="スライド番号プレースホルダー 2">
            <a:extLst>
              <a:ext uri="{FF2B5EF4-FFF2-40B4-BE49-F238E27FC236}">
                <a16:creationId xmlns:a16="http://schemas.microsoft.com/office/drawing/2014/main" id="{7BD19FD6-2EFC-DC60-8041-B87096419371}"/>
              </a:ext>
            </a:extLst>
          </p:cNvPr>
          <p:cNvSpPr>
            <a:spLocks noGrp="1"/>
          </p:cNvSpPr>
          <p:nvPr>
            <p:ph type="sldNum" sz="quarter" idx="12"/>
          </p:nvPr>
        </p:nvSpPr>
        <p:spPr>
          <a:xfrm>
            <a:off x="9347199" y="6577531"/>
            <a:ext cx="2844800" cy="365125"/>
          </a:xfrm>
        </p:spPr>
        <p:txBody>
          <a:bodyPr/>
          <a:lstStyle/>
          <a:p>
            <a:fld id="{48F63A3B-78C7-47BE-AE5E-E10140E04643}" type="slidenum">
              <a:rPr lang="en-US" smtClean="0"/>
              <a:t>20</a:t>
            </a:fld>
            <a:endParaRPr lang="en-US" dirty="0"/>
          </a:p>
        </p:txBody>
      </p:sp>
      <p:sp>
        <p:nvSpPr>
          <p:cNvPr id="2" name="テキスト ボックス 1">
            <a:extLst>
              <a:ext uri="{FF2B5EF4-FFF2-40B4-BE49-F238E27FC236}">
                <a16:creationId xmlns:a16="http://schemas.microsoft.com/office/drawing/2014/main" id="{46AA47DF-A831-6EFA-84CB-F2B77DBABB29}"/>
              </a:ext>
            </a:extLst>
          </p:cNvPr>
          <p:cNvSpPr txBox="1"/>
          <p:nvPr/>
        </p:nvSpPr>
        <p:spPr>
          <a:xfrm>
            <a:off x="3649376" y="3859059"/>
            <a:ext cx="5871287" cy="369332"/>
          </a:xfrm>
          <a:prstGeom prst="rect">
            <a:avLst/>
          </a:prstGeom>
          <a:noFill/>
        </p:spPr>
        <p:txBody>
          <a:bodyPr wrap="none" rtlCol="0">
            <a:spAutoFit/>
          </a:bodyPr>
          <a:lstStyle/>
          <a:p>
            <a:r>
              <a:rPr kumimoji="1" lang="en-US" altLang="ja-JP" dirty="0"/>
              <a:t>66nm beam size measurement </a:t>
            </a:r>
            <a:r>
              <a:rPr kumimoji="1" lang="en-US" altLang="ja-JP" b="1" dirty="0"/>
              <a:t>stably </a:t>
            </a:r>
            <a:r>
              <a:rPr kumimoji="1" lang="en-US" altLang="ja-JP" dirty="0"/>
              <a:t>was done in 2026.Mar.</a:t>
            </a:r>
            <a:endParaRPr kumimoji="1" lang="ja-JP" altLang="en-US" dirty="0"/>
          </a:p>
        </p:txBody>
      </p:sp>
      <p:sp>
        <p:nvSpPr>
          <p:cNvPr id="18" name="テキスト ボックス 17">
            <a:extLst>
              <a:ext uri="{FF2B5EF4-FFF2-40B4-BE49-F238E27FC236}">
                <a16:creationId xmlns:a16="http://schemas.microsoft.com/office/drawing/2014/main" id="{0BFEE1CA-039B-EE8E-8658-702A0EB4A8D5}"/>
              </a:ext>
            </a:extLst>
          </p:cNvPr>
          <p:cNvSpPr txBox="1"/>
          <p:nvPr/>
        </p:nvSpPr>
        <p:spPr>
          <a:xfrm>
            <a:off x="976464" y="6539641"/>
            <a:ext cx="11784824" cy="369332"/>
          </a:xfrm>
          <a:prstGeom prst="rect">
            <a:avLst/>
          </a:prstGeom>
          <a:noFill/>
        </p:spPr>
        <p:txBody>
          <a:bodyPr wrap="square">
            <a:spAutoFit/>
          </a:bodyPr>
          <a:lstStyle/>
          <a:p>
            <a:r>
              <a:rPr lang="en-US" altLang="ja-JP" dirty="0"/>
              <a:t>JFY2026-2027 is very important to fulfill nanobeam generation  (&lt;37nm) and stabilization  (for a few days) </a:t>
            </a:r>
          </a:p>
        </p:txBody>
      </p:sp>
      <p:sp>
        <p:nvSpPr>
          <p:cNvPr id="19" name="テキスト ボックス 18">
            <a:extLst>
              <a:ext uri="{FF2B5EF4-FFF2-40B4-BE49-F238E27FC236}">
                <a16:creationId xmlns:a16="http://schemas.microsoft.com/office/drawing/2014/main" id="{A113139C-6431-CA36-CC6C-18EED878681B}"/>
              </a:ext>
            </a:extLst>
          </p:cNvPr>
          <p:cNvSpPr txBox="1"/>
          <p:nvPr/>
        </p:nvSpPr>
        <p:spPr>
          <a:xfrm>
            <a:off x="363244" y="6239985"/>
            <a:ext cx="6096000" cy="369332"/>
          </a:xfrm>
          <a:prstGeom prst="rect">
            <a:avLst/>
          </a:prstGeom>
          <a:noFill/>
        </p:spPr>
        <p:txBody>
          <a:bodyPr wrap="square">
            <a:spAutoFit/>
          </a:bodyPr>
          <a:lstStyle/>
          <a:p>
            <a:r>
              <a:rPr kumimoji="1" lang="en-US" altLang="ja-JP" b="1" dirty="0">
                <a:solidFill>
                  <a:srgbClr val="FF0000"/>
                </a:solidFill>
              </a:rPr>
              <a:t>(important message)</a:t>
            </a:r>
          </a:p>
        </p:txBody>
      </p:sp>
    </p:spTree>
    <p:extLst>
      <p:ext uri="{BB962C8B-B14F-4D97-AF65-F5344CB8AC3E}">
        <p14:creationId xmlns:p14="http://schemas.microsoft.com/office/powerpoint/2010/main" val="19228921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35AA3730-09E4-49F9-2797-66944541F56D}"/>
              </a:ext>
            </a:extLst>
          </p:cNvPr>
          <p:cNvSpPr>
            <a:spLocks noGrp="1"/>
          </p:cNvSpPr>
          <p:nvPr>
            <p:ph type="sldNum" sz="quarter" idx="4"/>
          </p:nvPr>
        </p:nvSpPr>
        <p:spPr>
          <a:xfrm>
            <a:off x="11353800" y="6625622"/>
            <a:ext cx="60452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rgbClr val="6C9BD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8F63A3B-78C7-47BE-AE5E-E10140E04643}" type="slidenum">
              <a:rPr lang="en-US" smtClean="0"/>
              <a:pPr algn="r"/>
              <a:t>21</a:t>
            </a:fld>
            <a:endParaRPr lang="en-US" dirty="0"/>
          </a:p>
        </p:txBody>
      </p:sp>
      <p:sp>
        <p:nvSpPr>
          <p:cNvPr id="5" name="タイトル 1">
            <a:extLst>
              <a:ext uri="{FF2B5EF4-FFF2-40B4-BE49-F238E27FC236}">
                <a16:creationId xmlns:a16="http://schemas.microsoft.com/office/drawing/2014/main" id="{66C883BC-E469-8F10-B590-7BCC3E8ACEA8}"/>
              </a:ext>
            </a:extLst>
          </p:cNvPr>
          <p:cNvSpPr txBox="1">
            <a:spLocks/>
          </p:cNvSpPr>
          <p:nvPr/>
        </p:nvSpPr>
        <p:spPr>
          <a:xfrm>
            <a:off x="1524000" y="11504"/>
            <a:ext cx="9144000" cy="541950"/>
          </a:xfrm>
          <a:prstGeom prst="rect">
            <a:avLst/>
          </a:prstGeom>
          <a:solidFill>
            <a:schemeClr val="bg1"/>
          </a:solidFill>
        </p:spPr>
        <p:txBody>
          <a:bodyPr vert="horz" lIns="91440" tIns="45720" rIns="91440" bIns="45720" rtlCol="0" anchor="b">
            <a:normAutofit fontScale="750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2800" dirty="0">
                <a:latin typeface="Arial" panose="020B0604020202020204" pitchFamily="34" charset="0"/>
                <a:cs typeface="Arial" panose="020B0604020202020204" pitchFamily="34" charset="0"/>
              </a:rPr>
              <a:t>Future expected applications after this program </a:t>
            </a:r>
            <a:r>
              <a:rPr lang="en-US" altLang="ja-JP" sz="2800" dirty="0">
                <a:latin typeface="Arial" panose="020B0604020202020204" pitchFamily="34" charset="0"/>
                <a:cs typeface="Arial" panose="020B0604020202020204" pitchFamily="34" charset="0"/>
                <a:sym typeface="Wingdings" panose="05000000000000000000" pitchFamily="2" charset="2"/>
              </a:rPr>
              <a:t> impact of this projects</a:t>
            </a:r>
            <a:endParaRPr lang="ja-JP" altLang="en-US" sz="2800" dirty="0">
              <a:latin typeface="Arial" panose="020B0604020202020204" pitchFamily="34" charset="0"/>
              <a:cs typeface="Arial" panose="020B0604020202020204" pitchFamily="34" charset="0"/>
            </a:endParaRPr>
          </a:p>
        </p:txBody>
      </p:sp>
      <p:sp>
        <p:nvSpPr>
          <p:cNvPr id="7" name="テキスト ボックス 6">
            <a:extLst>
              <a:ext uri="{FF2B5EF4-FFF2-40B4-BE49-F238E27FC236}">
                <a16:creationId xmlns:a16="http://schemas.microsoft.com/office/drawing/2014/main" id="{AF71E263-53A8-B3DB-6972-DA1FFACE48E0}"/>
              </a:ext>
            </a:extLst>
          </p:cNvPr>
          <p:cNvSpPr txBox="1"/>
          <p:nvPr/>
        </p:nvSpPr>
        <p:spPr>
          <a:xfrm>
            <a:off x="204537" y="714246"/>
            <a:ext cx="12071684" cy="3765133"/>
          </a:xfrm>
          <a:prstGeom prst="rect">
            <a:avLst/>
          </a:prstGeom>
          <a:noFill/>
        </p:spPr>
        <p:txBody>
          <a:bodyPr wrap="square">
            <a:spAutoFit/>
          </a:bodyPr>
          <a:lstStyle/>
          <a:p>
            <a:r>
              <a:rPr lang="en-US" altLang="ja-JP" b="1" i="0" u="sng" strike="noStrike" baseline="0" dirty="0">
                <a:solidFill>
                  <a:srgbClr val="000000"/>
                </a:solidFill>
                <a:latin typeface="Arial" panose="020B0604020202020204" pitchFamily="34" charset="0"/>
              </a:rPr>
              <a:t>SRF technology applications:</a:t>
            </a:r>
          </a:p>
          <a:p>
            <a:r>
              <a:rPr lang="en-US" altLang="ja-JP" sz="1800" b="0" i="0" u="none" strike="noStrike" baseline="0" dirty="0">
                <a:solidFill>
                  <a:srgbClr val="000000"/>
                </a:solidFill>
                <a:latin typeface="Arial" panose="020B0604020202020204" pitchFamily="34" charset="0"/>
              </a:rPr>
              <a:t>• ex. </a:t>
            </a:r>
            <a:r>
              <a:rPr lang="en-US" altLang="ja-JP" sz="1800" b="1" i="0" u="none" strike="noStrike" baseline="0" dirty="0">
                <a:solidFill>
                  <a:srgbClr val="0000FF"/>
                </a:solidFill>
                <a:latin typeface="Arial" panose="020B0604020202020204" pitchFamily="34" charset="0"/>
              </a:rPr>
              <a:t>Semiconductor lithography (EUV-FEL)</a:t>
            </a:r>
            <a:r>
              <a:rPr lang="en-US" altLang="ja-JP" sz="1800" b="0" i="0" u="none" strike="noStrike" baseline="0" dirty="0">
                <a:solidFill>
                  <a:srgbClr val="000000"/>
                </a:solidFill>
                <a:latin typeface="Arial" panose="020B0604020202020204" pitchFamily="34" charset="0"/>
              </a:rPr>
              <a:t>, medical application, environmental remediation, etc. </a:t>
            </a:r>
            <a:r>
              <a:rPr lang="en-US" altLang="ja-JP" sz="1800" b="0" i="0" u="none" strike="noStrike" baseline="0" dirty="0">
                <a:solidFill>
                  <a:srgbClr val="000000"/>
                </a:solidFill>
                <a:latin typeface="Arial" panose="020B0604020202020204" pitchFamily="34" charset="0"/>
                <a:sym typeface="Wingdings" panose="05000000000000000000" pitchFamily="2" charset="2"/>
              </a:rPr>
              <a:t> cERL in KEK</a:t>
            </a:r>
            <a:endParaRPr lang="en-US" altLang="ja-JP" sz="1800" b="0" i="0" u="none" strike="noStrike" baseline="0" dirty="0">
              <a:solidFill>
                <a:srgbClr val="000000"/>
              </a:solidFill>
              <a:latin typeface="Arial" panose="020B0604020202020204" pitchFamily="34" charset="0"/>
            </a:endParaRPr>
          </a:p>
          <a:p>
            <a:pPr>
              <a:lnSpc>
                <a:spcPts val="1000"/>
              </a:lnSpc>
            </a:pPr>
            <a:endParaRPr lang="en-US" altLang="ja-JP" dirty="0">
              <a:solidFill>
                <a:srgbClr val="000000"/>
              </a:solidFill>
              <a:latin typeface="Arial" panose="020B0604020202020204" pitchFamily="34" charset="0"/>
            </a:endParaRPr>
          </a:p>
          <a:p>
            <a:r>
              <a:rPr lang="en-US" altLang="ja-JP" b="1" i="0" u="sng" strike="noStrike" baseline="0" dirty="0">
                <a:solidFill>
                  <a:srgbClr val="000000"/>
                </a:solidFill>
                <a:latin typeface="Arial" panose="020B0604020202020204" pitchFamily="34" charset="0"/>
              </a:rPr>
              <a:t>Applications of Sources technology (positron)</a:t>
            </a:r>
          </a:p>
          <a:p>
            <a:r>
              <a:rPr lang="en-US" altLang="ja-JP" sz="1800" b="0" i="0" u="none" strike="noStrike" baseline="0" dirty="0">
                <a:solidFill>
                  <a:srgbClr val="000000"/>
                </a:solidFill>
                <a:latin typeface="Arial" panose="020B0604020202020204" pitchFamily="34" charset="0"/>
              </a:rPr>
              <a:t>• In the future, more intense positron sources will be needed </a:t>
            </a:r>
            <a:r>
              <a:rPr lang="en-US" altLang="ja-JP" dirty="0">
                <a:solidFill>
                  <a:srgbClr val="000000"/>
                </a:solidFill>
                <a:latin typeface="Arial" panose="020B0604020202020204" pitchFamily="34" charset="0"/>
              </a:rPr>
              <a:t>not only for linear collider but also </a:t>
            </a:r>
            <a:r>
              <a:rPr lang="en-US" altLang="ja-JP" sz="1800" b="0" i="0" u="none" strike="noStrike" baseline="0" dirty="0">
                <a:solidFill>
                  <a:srgbClr val="000000"/>
                </a:solidFill>
                <a:latin typeface="Arial" panose="020B0604020202020204" pitchFamily="34" charset="0"/>
              </a:rPr>
              <a:t>for </a:t>
            </a:r>
            <a:r>
              <a:rPr lang="en-US" altLang="ja-JP" sz="1800" b="1" i="0" u="none" strike="noStrike" baseline="0" dirty="0">
                <a:solidFill>
                  <a:srgbClr val="0000FF"/>
                </a:solidFill>
                <a:latin typeface="Arial" panose="020B0604020202020204" pitchFamily="34" charset="0"/>
              </a:rPr>
              <a:t>circular colliders </a:t>
            </a:r>
            <a:r>
              <a:rPr lang="en-US" altLang="ja-JP" sz="1800" b="0" i="0" u="none" strike="noStrike" baseline="0" dirty="0">
                <a:solidFill>
                  <a:srgbClr val="000000"/>
                </a:solidFill>
                <a:latin typeface="Arial" panose="020B0604020202020204" pitchFamily="34" charset="0"/>
              </a:rPr>
              <a:t>such as </a:t>
            </a:r>
            <a:r>
              <a:rPr lang="en-US" altLang="ja-JP" sz="1800" b="0" i="0" u="none" strike="noStrike" baseline="0" dirty="0" err="1">
                <a:solidFill>
                  <a:srgbClr val="000000"/>
                </a:solidFill>
                <a:latin typeface="Arial" panose="020B0604020202020204" pitchFamily="34" charset="0"/>
              </a:rPr>
              <a:t>FCCee</a:t>
            </a:r>
            <a:r>
              <a:rPr lang="en-US" altLang="ja-JP" sz="1800" b="0" i="0" u="none" strike="noStrike" baseline="0" dirty="0">
                <a:solidFill>
                  <a:srgbClr val="000000"/>
                </a:solidFill>
                <a:latin typeface="Arial" panose="020B0604020202020204" pitchFamily="34" charset="0"/>
              </a:rPr>
              <a:t> and CEPC.</a:t>
            </a:r>
          </a:p>
          <a:p>
            <a:r>
              <a:rPr lang="en-US" altLang="ja-JP" sz="1800" b="0" i="0" u="none" strike="noStrike" baseline="0" dirty="0">
                <a:solidFill>
                  <a:srgbClr val="000000"/>
                </a:solidFill>
                <a:latin typeface="Arial" panose="020B0604020202020204" pitchFamily="34" charset="0"/>
              </a:rPr>
              <a:t>• High-intensity </a:t>
            </a:r>
            <a:r>
              <a:rPr lang="en-US" altLang="ja-JP" sz="1800" b="1" i="0" u="none" strike="noStrike" baseline="0" dirty="0">
                <a:solidFill>
                  <a:srgbClr val="0000FF"/>
                </a:solidFill>
                <a:latin typeface="Arial" panose="020B0604020202020204" pitchFamily="34" charset="0"/>
              </a:rPr>
              <a:t>slow positrons </a:t>
            </a:r>
            <a:r>
              <a:rPr lang="en-US" altLang="ja-JP" sz="1800" b="0" i="0" u="none" strike="noStrike" baseline="0" dirty="0">
                <a:solidFill>
                  <a:srgbClr val="000000"/>
                </a:solidFill>
                <a:latin typeface="Arial" panose="020B0604020202020204" pitchFamily="34" charset="0"/>
              </a:rPr>
              <a:t>are expected for surface structure analysis.</a:t>
            </a:r>
          </a:p>
          <a:p>
            <a:r>
              <a:rPr lang="en-US" altLang="ja-JP" sz="1800" b="0" i="0" u="none" strike="noStrike" baseline="0" dirty="0">
                <a:solidFill>
                  <a:srgbClr val="000000"/>
                </a:solidFill>
                <a:latin typeface="Arial" panose="020B0604020202020204" pitchFamily="34" charset="0"/>
              </a:rPr>
              <a:t>• Positron targets are also closely related to </a:t>
            </a:r>
            <a:r>
              <a:rPr lang="en-US" altLang="ja-JP" sz="1800" b="1" i="0" u="none" strike="noStrike" baseline="0" dirty="0">
                <a:solidFill>
                  <a:srgbClr val="0000FF"/>
                </a:solidFill>
                <a:latin typeface="Arial" panose="020B0604020202020204" pitchFamily="34" charset="0"/>
              </a:rPr>
              <a:t>targets for neutron and beam irradiation </a:t>
            </a:r>
            <a:r>
              <a:rPr lang="en-US" altLang="ja-JP" sz="1800" b="0" i="0" u="none" strike="noStrike" baseline="0" dirty="0">
                <a:solidFill>
                  <a:srgbClr val="000000"/>
                </a:solidFill>
                <a:latin typeface="Arial" panose="020B0604020202020204" pitchFamily="34" charset="0"/>
              </a:rPr>
              <a:t>used in industrial medical applications.</a:t>
            </a:r>
          </a:p>
          <a:p>
            <a:pPr>
              <a:lnSpc>
                <a:spcPts val="1000"/>
              </a:lnSpc>
            </a:pPr>
            <a:endParaRPr lang="en-US" altLang="ja-JP" dirty="0">
              <a:solidFill>
                <a:srgbClr val="000000"/>
              </a:solidFill>
              <a:latin typeface="Arial" panose="020B0604020202020204" pitchFamily="34" charset="0"/>
              <a:cs typeface="Arial" panose="020B0604020202020204" pitchFamily="34" charset="0"/>
            </a:endParaRPr>
          </a:p>
          <a:p>
            <a:r>
              <a:rPr lang="en-US" altLang="ja-JP" b="1" i="0" u="sng" strike="noStrike" baseline="0" dirty="0">
                <a:solidFill>
                  <a:srgbClr val="000000"/>
                </a:solidFill>
                <a:latin typeface="Arial" panose="020B0604020202020204" pitchFamily="34" charset="0"/>
                <a:cs typeface="Arial" panose="020B0604020202020204" pitchFamily="34" charset="0"/>
              </a:rPr>
              <a:t>Applications of nano-beam technology (ATF):</a:t>
            </a:r>
          </a:p>
          <a:p>
            <a:r>
              <a:rPr lang="en-US" altLang="ja-JP" sz="1800" b="0" i="0" u="none" strike="noStrike" baseline="0" dirty="0">
                <a:solidFill>
                  <a:srgbClr val="000000"/>
                </a:solidFill>
                <a:latin typeface="Arial" panose="020B0604020202020204" pitchFamily="34" charset="0"/>
                <a:cs typeface="Arial" panose="020B0604020202020204" pitchFamily="34" charset="0"/>
              </a:rPr>
              <a:t>• </a:t>
            </a:r>
            <a:r>
              <a:rPr lang="en-US" altLang="ja-JP" dirty="0">
                <a:solidFill>
                  <a:srgbClr val="000000"/>
                </a:solidFill>
                <a:latin typeface="Arial" panose="020B0604020202020204" pitchFamily="34" charset="0"/>
                <a:cs typeface="Arial" panose="020B0604020202020204" pitchFamily="34" charset="0"/>
              </a:rPr>
              <a:t>S</a:t>
            </a:r>
            <a:r>
              <a:rPr lang="en-US" altLang="ja-JP" sz="1800" b="0" i="0" u="none" strike="noStrike" baseline="0" dirty="0">
                <a:solidFill>
                  <a:srgbClr val="000000"/>
                </a:solidFill>
                <a:latin typeface="Arial" panose="020B0604020202020204" pitchFamily="34" charset="0"/>
                <a:cs typeface="Arial" panose="020B0604020202020204" pitchFamily="34" charset="0"/>
              </a:rPr>
              <a:t>ynergy about </a:t>
            </a:r>
            <a:r>
              <a:rPr lang="en-US" altLang="ja-JP" dirty="0">
                <a:solidFill>
                  <a:srgbClr val="000000"/>
                </a:solidFill>
                <a:latin typeface="Arial" panose="020B0604020202020204" pitchFamily="34" charset="0"/>
                <a:cs typeface="Arial" panose="020B0604020202020204" pitchFamily="34" charset="0"/>
              </a:rPr>
              <a:t>n</a:t>
            </a:r>
            <a:r>
              <a:rPr lang="en-US" altLang="ja-JP" sz="1800" b="0" i="0" u="none" strike="noStrike" baseline="0" dirty="0">
                <a:solidFill>
                  <a:srgbClr val="000000"/>
                </a:solidFill>
                <a:latin typeface="Arial" panose="020B0604020202020204" pitchFamily="34" charset="0"/>
                <a:cs typeface="Arial" panose="020B0604020202020204" pitchFamily="34" charset="0"/>
              </a:rPr>
              <a:t>anobeam operation in </a:t>
            </a:r>
            <a:r>
              <a:rPr lang="en-US" altLang="ja-JP" sz="1800" b="1" i="0" u="none" strike="noStrike" baseline="0" dirty="0">
                <a:solidFill>
                  <a:srgbClr val="0000FF"/>
                </a:solidFill>
                <a:latin typeface="Arial" panose="020B0604020202020204" pitchFamily="34" charset="0"/>
                <a:cs typeface="Arial" panose="020B0604020202020204" pitchFamily="34" charset="0"/>
              </a:rPr>
              <a:t>new-generation synchrotron light source</a:t>
            </a:r>
            <a:r>
              <a:rPr lang="en-US" altLang="ja-JP" sz="1800" b="0" i="0" u="none" strike="noStrike" baseline="0" dirty="0">
                <a:solidFill>
                  <a:srgbClr val="000000"/>
                </a:solidFill>
                <a:latin typeface="Arial" panose="020B0604020202020204" pitchFamily="34" charset="0"/>
                <a:cs typeface="Arial" panose="020B0604020202020204" pitchFamily="34" charset="0"/>
              </a:rPr>
              <a:t>, </a:t>
            </a:r>
          </a:p>
          <a:p>
            <a:r>
              <a:rPr lang="en-US" altLang="ja-JP" sz="1800" b="0" i="0" u="none" strike="noStrike" baseline="0" dirty="0">
                <a:solidFill>
                  <a:srgbClr val="000000"/>
                </a:solidFill>
                <a:latin typeface="Arial" panose="020B0604020202020204" pitchFamily="34" charset="0"/>
                <a:cs typeface="Arial" panose="020B0604020202020204" pitchFamily="34" charset="0"/>
              </a:rPr>
              <a:t>• Advancement of </a:t>
            </a:r>
            <a:r>
              <a:rPr lang="en-US" altLang="ja-JP" sz="1800" b="1" i="0" u="none" strike="noStrike" baseline="0" dirty="0">
                <a:solidFill>
                  <a:srgbClr val="0000FF"/>
                </a:solidFill>
                <a:latin typeface="Arial" panose="020B0604020202020204" pitchFamily="34" charset="0"/>
                <a:cs typeface="Arial" panose="020B0604020202020204" pitchFamily="34" charset="0"/>
              </a:rPr>
              <a:t>beam diagnostics</a:t>
            </a:r>
            <a:r>
              <a:rPr lang="en-US" altLang="ja-JP" sz="1800" b="0" i="0" u="none" strike="noStrike" baseline="0" dirty="0">
                <a:solidFill>
                  <a:srgbClr val="000000"/>
                </a:solidFill>
                <a:latin typeface="Arial" panose="020B0604020202020204" pitchFamily="34" charset="0"/>
                <a:cs typeface="Arial" panose="020B0604020202020204" pitchFamily="34" charset="0"/>
              </a:rPr>
              <a:t>, beam tuning by </a:t>
            </a:r>
            <a:r>
              <a:rPr lang="en-US" altLang="ja-JP" sz="1800" b="1" i="0" u="none" strike="noStrike" baseline="0" dirty="0">
                <a:solidFill>
                  <a:srgbClr val="0000FF"/>
                </a:solidFill>
                <a:latin typeface="Arial" panose="020B0604020202020204" pitchFamily="34" charset="0"/>
                <a:cs typeface="Arial" panose="020B0604020202020204" pitchFamily="34" charset="0"/>
              </a:rPr>
              <a:t>machine learning, beam control technology </a:t>
            </a:r>
            <a:r>
              <a:rPr lang="en-US" altLang="ja-JP" sz="1800" b="0" i="0" u="none" strike="noStrike" baseline="0" dirty="0">
                <a:solidFill>
                  <a:srgbClr val="000000"/>
                </a:solidFill>
                <a:latin typeface="Arial" panose="020B0604020202020204" pitchFamily="34" charset="0"/>
                <a:cs typeface="Arial" panose="020B0604020202020204" pitchFamily="34" charset="0"/>
              </a:rPr>
              <a:t>on the nanosecond scale can be applied to a </a:t>
            </a:r>
            <a:r>
              <a:rPr lang="en-US" altLang="ja-JP" sz="1800" b="1" i="0" u="none" strike="noStrike" baseline="0" dirty="0">
                <a:solidFill>
                  <a:srgbClr val="0000FF"/>
                </a:solidFill>
                <a:latin typeface="Arial" panose="020B0604020202020204" pitchFamily="34" charset="0"/>
                <a:cs typeface="Arial" panose="020B0604020202020204" pitchFamily="34" charset="0"/>
              </a:rPr>
              <a:t>wide range of accelerators</a:t>
            </a:r>
            <a:r>
              <a:rPr lang="en-US" altLang="ja-JP" sz="1800" b="1" i="0" u="none" strike="noStrike" baseline="0" dirty="0">
                <a:solidFill>
                  <a:srgbClr val="2E5496"/>
                </a:solidFill>
                <a:latin typeface="Arial" panose="020B0604020202020204" pitchFamily="34" charset="0"/>
                <a:cs typeface="Arial" panose="020B0604020202020204" pitchFamily="34" charset="0"/>
              </a:rPr>
              <a:t>.</a:t>
            </a:r>
            <a:endParaRPr lang="en-US" altLang="ja-JP" sz="1800" b="0" i="0" u="none" strike="noStrike" baseline="0" dirty="0">
              <a:solidFill>
                <a:srgbClr val="2E5496"/>
              </a:solidFill>
              <a:latin typeface="Arial" panose="020B0604020202020204" pitchFamily="34" charset="0"/>
              <a:cs typeface="Arial" panose="020B0604020202020204" pitchFamily="34" charset="0"/>
            </a:endParaRPr>
          </a:p>
        </p:txBody>
      </p:sp>
      <p:pic>
        <p:nvPicPr>
          <p:cNvPr id="9" name="図 8" descr="ダイアグラム&#10;&#10;AI によって生成されたコンテンツは間違っている可能性があります。">
            <a:extLst>
              <a:ext uri="{FF2B5EF4-FFF2-40B4-BE49-F238E27FC236}">
                <a16:creationId xmlns:a16="http://schemas.microsoft.com/office/drawing/2014/main" id="{F7BEA1D2-E05A-56BA-7E82-C6A229E5345B}"/>
              </a:ext>
            </a:extLst>
          </p:cNvPr>
          <p:cNvPicPr>
            <a:picLocks noChangeAspect="1"/>
          </p:cNvPicPr>
          <p:nvPr/>
        </p:nvPicPr>
        <p:blipFill>
          <a:blip r:embed="rId2"/>
          <a:stretch>
            <a:fillRect/>
          </a:stretch>
        </p:blipFill>
        <p:spPr>
          <a:xfrm>
            <a:off x="271578" y="4451289"/>
            <a:ext cx="3538321" cy="2047537"/>
          </a:xfrm>
          <a:prstGeom prst="rect">
            <a:avLst/>
          </a:prstGeom>
        </p:spPr>
      </p:pic>
      <p:pic>
        <p:nvPicPr>
          <p:cNvPr id="11" name="図 10" descr="グラフィカル ユーザー インターフェイス, アプリケーション&#10;&#10;AI によって生成されたコンテンツは間違っている可能性があります。">
            <a:extLst>
              <a:ext uri="{FF2B5EF4-FFF2-40B4-BE49-F238E27FC236}">
                <a16:creationId xmlns:a16="http://schemas.microsoft.com/office/drawing/2014/main" id="{09A23562-58DB-3A5E-21BC-E9C962AB008C}"/>
              </a:ext>
            </a:extLst>
          </p:cNvPr>
          <p:cNvPicPr>
            <a:picLocks noChangeAspect="1"/>
          </p:cNvPicPr>
          <p:nvPr/>
        </p:nvPicPr>
        <p:blipFill>
          <a:blip r:embed="rId3"/>
          <a:stretch>
            <a:fillRect/>
          </a:stretch>
        </p:blipFill>
        <p:spPr>
          <a:xfrm>
            <a:off x="4487778" y="4479379"/>
            <a:ext cx="3216442" cy="1967367"/>
          </a:xfrm>
          <a:prstGeom prst="rect">
            <a:avLst/>
          </a:prstGeom>
          <a:ln>
            <a:solidFill>
              <a:srgbClr val="FF0000"/>
            </a:solidFill>
          </a:ln>
        </p:spPr>
      </p:pic>
      <p:sp>
        <p:nvSpPr>
          <p:cNvPr id="12" name="テキスト ボックス 11">
            <a:extLst>
              <a:ext uri="{FF2B5EF4-FFF2-40B4-BE49-F238E27FC236}">
                <a16:creationId xmlns:a16="http://schemas.microsoft.com/office/drawing/2014/main" id="{A8AED9AC-A75E-999F-C3C4-322AFB224A50}"/>
              </a:ext>
            </a:extLst>
          </p:cNvPr>
          <p:cNvSpPr txBox="1"/>
          <p:nvPr/>
        </p:nvSpPr>
        <p:spPr>
          <a:xfrm>
            <a:off x="271578" y="6500408"/>
            <a:ext cx="3314818" cy="307777"/>
          </a:xfrm>
          <a:prstGeom prst="rect">
            <a:avLst/>
          </a:prstGeom>
          <a:noFill/>
        </p:spPr>
        <p:txBody>
          <a:bodyPr wrap="none" rtlCol="0">
            <a:spAutoFit/>
          </a:bodyPr>
          <a:lstStyle/>
          <a:p>
            <a:r>
              <a:rPr kumimoji="1" lang="en-US" altLang="ja-JP" sz="1400" dirty="0">
                <a:latin typeface="Arial" panose="020B0604020202020204" pitchFamily="34" charset="0"/>
                <a:cs typeface="Arial" panose="020B0604020202020204" pitchFamily="34" charset="0"/>
              </a:rPr>
              <a:t>EUV-FEL by advanced SRF technology</a:t>
            </a:r>
            <a:endParaRPr kumimoji="1" lang="ja-JP" altLang="en-US" sz="1400" dirty="0">
              <a:latin typeface="Arial" panose="020B0604020202020204" pitchFamily="34" charset="0"/>
              <a:cs typeface="Arial" panose="020B0604020202020204" pitchFamily="34" charset="0"/>
            </a:endParaRPr>
          </a:p>
        </p:txBody>
      </p:sp>
      <p:sp>
        <p:nvSpPr>
          <p:cNvPr id="13" name="テキスト ボックス 12">
            <a:extLst>
              <a:ext uri="{FF2B5EF4-FFF2-40B4-BE49-F238E27FC236}">
                <a16:creationId xmlns:a16="http://schemas.microsoft.com/office/drawing/2014/main" id="{37680EEB-4B6A-8800-2950-1D7ED262A3EB}"/>
              </a:ext>
            </a:extLst>
          </p:cNvPr>
          <p:cNvSpPr txBox="1"/>
          <p:nvPr/>
        </p:nvSpPr>
        <p:spPr>
          <a:xfrm>
            <a:off x="3883695" y="6508389"/>
            <a:ext cx="4424609" cy="307777"/>
          </a:xfrm>
          <a:prstGeom prst="rect">
            <a:avLst/>
          </a:prstGeom>
          <a:noFill/>
        </p:spPr>
        <p:txBody>
          <a:bodyPr wrap="none" rtlCol="0">
            <a:spAutoFit/>
          </a:bodyPr>
          <a:lstStyle/>
          <a:p>
            <a:r>
              <a:rPr kumimoji="1" lang="en-US" altLang="ja-JP" sz="1400" dirty="0">
                <a:latin typeface="Arial" panose="020B0604020202020204" pitchFamily="34" charset="0"/>
                <a:cs typeface="Arial" panose="020B0604020202020204" pitchFamily="34" charset="0"/>
              </a:rPr>
              <a:t>Slow positron facility by advanced source technology </a:t>
            </a:r>
            <a:endParaRPr kumimoji="1" lang="ja-JP" altLang="en-US" sz="1400" dirty="0">
              <a:latin typeface="Arial" panose="020B0604020202020204" pitchFamily="34" charset="0"/>
              <a:cs typeface="Arial" panose="020B0604020202020204" pitchFamily="34" charset="0"/>
            </a:endParaRPr>
          </a:p>
        </p:txBody>
      </p:sp>
      <p:sp>
        <p:nvSpPr>
          <p:cNvPr id="2" name="テキスト ボックス 1">
            <a:extLst>
              <a:ext uri="{FF2B5EF4-FFF2-40B4-BE49-F238E27FC236}">
                <a16:creationId xmlns:a16="http://schemas.microsoft.com/office/drawing/2014/main" id="{BA253681-F5FB-5CEA-067E-7B4492823065}"/>
              </a:ext>
            </a:extLst>
          </p:cNvPr>
          <p:cNvSpPr txBox="1"/>
          <p:nvPr/>
        </p:nvSpPr>
        <p:spPr>
          <a:xfrm>
            <a:off x="8566777" y="6446746"/>
            <a:ext cx="3586238" cy="307777"/>
          </a:xfrm>
          <a:prstGeom prst="rect">
            <a:avLst/>
          </a:prstGeom>
          <a:noFill/>
        </p:spPr>
        <p:txBody>
          <a:bodyPr wrap="none" rtlCol="0">
            <a:spAutoFit/>
          </a:bodyPr>
          <a:lstStyle/>
          <a:p>
            <a:r>
              <a:rPr kumimoji="1" lang="en-US" altLang="ja-JP" sz="1400" dirty="0">
                <a:latin typeface="Arial" panose="020B0604020202020204" pitchFamily="34" charset="0"/>
                <a:cs typeface="Arial" panose="020B0604020202020204" pitchFamily="34" charset="0"/>
              </a:rPr>
              <a:t>Synergy about new-generation light source</a:t>
            </a:r>
          </a:p>
        </p:txBody>
      </p:sp>
      <p:pic>
        <p:nvPicPr>
          <p:cNvPr id="3" name="図 2" descr="草, 屋外, 自然, 山 が含まれている画像&#10;&#10;AI によって生成されたコンテンツは間違っている可能性があります。">
            <a:extLst>
              <a:ext uri="{FF2B5EF4-FFF2-40B4-BE49-F238E27FC236}">
                <a16:creationId xmlns:a16="http://schemas.microsoft.com/office/drawing/2014/main" id="{8986CD28-8F8B-4A1F-02E7-55BED4199445}"/>
              </a:ext>
            </a:extLst>
          </p:cNvPr>
          <p:cNvPicPr>
            <a:picLocks noChangeAspect="1"/>
          </p:cNvPicPr>
          <p:nvPr/>
        </p:nvPicPr>
        <p:blipFill>
          <a:blip r:embed="rId4"/>
          <a:stretch>
            <a:fillRect/>
          </a:stretch>
        </p:blipFill>
        <p:spPr>
          <a:xfrm>
            <a:off x="8648133" y="4449294"/>
            <a:ext cx="3007927" cy="1997452"/>
          </a:xfrm>
          <a:prstGeom prst="rect">
            <a:avLst/>
          </a:prstGeom>
        </p:spPr>
      </p:pic>
    </p:spTree>
    <p:extLst>
      <p:ext uri="{BB962C8B-B14F-4D97-AF65-F5344CB8AC3E}">
        <p14:creationId xmlns:p14="http://schemas.microsoft.com/office/powerpoint/2010/main" val="37672265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BCB8C0-20D7-17EE-4C99-AD83B860491C}"/>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FC5F7629-36AA-209D-A395-D17390B32CB6}"/>
              </a:ext>
            </a:extLst>
          </p:cNvPr>
          <p:cNvSpPr>
            <a:spLocks noGrp="1"/>
          </p:cNvSpPr>
          <p:nvPr>
            <p:ph type="sldNum" sz="quarter" idx="12"/>
          </p:nvPr>
        </p:nvSpPr>
        <p:spPr>
          <a:xfrm>
            <a:off x="11587480" y="6492875"/>
            <a:ext cx="604520" cy="365125"/>
          </a:xfrm>
        </p:spPr>
        <p:txBody>
          <a:bodyPr/>
          <a:lstStyle/>
          <a:p>
            <a:fld id="{48F63A3B-78C7-47BE-AE5E-E10140E04643}" type="slidenum">
              <a:rPr lang="en-US" smtClean="0"/>
              <a:t>22</a:t>
            </a:fld>
            <a:endParaRPr lang="en-US" dirty="0"/>
          </a:p>
        </p:txBody>
      </p:sp>
      <p:sp>
        <p:nvSpPr>
          <p:cNvPr id="3" name="テキスト ボックス 2">
            <a:extLst>
              <a:ext uri="{FF2B5EF4-FFF2-40B4-BE49-F238E27FC236}">
                <a16:creationId xmlns:a16="http://schemas.microsoft.com/office/drawing/2014/main" id="{E6999352-81C3-0465-73CF-ECA6747E4A86}"/>
              </a:ext>
            </a:extLst>
          </p:cNvPr>
          <p:cNvSpPr txBox="1"/>
          <p:nvPr/>
        </p:nvSpPr>
        <p:spPr>
          <a:xfrm>
            <a:off x="184150" y="1366897"/>
            <a:ext cx="11823700" cy="2062103"/>
          </a:xfrm>
          <a:prstGeom prst="rect">
            <a:avLst/>
          </a:prstGeom>
          <a:solidFill>
            <a:schemeClr val="bg1"/>
          </a:solidFill>
          <a:ln>
            <a:noFill/>
          </a:ln>
        </p:spPr>
        <p:txBody>
          <a:bodyPr wrap="square" rtlCol="0">
            <a:spAutoFit/>
          </a:bodyPr>
          <a:lstStyle/>
          <a:p>
            <a:r>
              <a:rPr lang="en-US" altLang="ja-JP" sz="3200" dirty="0">
                <a:solidFill>
                  <a:schemeClr val="bg1">
                    <a:lumMod val="65000"/>
                  </a:schemeClr>
                </a:solidFill>
              </a:rPr>
              <a:t>Contents : </a:t>
            </a:r>
          </a:p>
          <a:p>
            <a:r>
              <a:rPr lang="en-US" altLang="ja-JP" sz="3200" dirty="0">
                <a:solidFill>
                  <a:schemeClr val="bg1">
                    <a:lumMod val="65000"/>
                  </a:schemeClr>
                </a:solidFill>
              </a:rPr>
              <a:t>A) Overview &amp; ILC Technology Network (ITN)</a:t>
            </a:r>
          </a:p>
          <a:p>
            <a:r>
              <a:rPr lang="en-US" altLang="ja-JP" sz="3200" dirty="0">
                <a:solidFill>
                  <a:schemeClr val="bg1">
                    <a:lumMod val="65000"/>
                  </a:schemeClr>
                </a:solidFill>
              </a:rPr>
              <a:t>B) ILC activities in JFY2025 (mainly Japanese activities on MEXT-ATD)</a:t>
            </a:r>
            <a:endParaRPr lang="en-US" altLang="ja-JP" sz="3200" dirty="0"/>
          </a:p>
          <a:p>
            <a:r>
              <a:rPr lang="en-US" altLang="ja-JP" sz="3200" dirty="0"/>
              <a:t>C) Summary and Future plan (JFY2026 ~)</a:t>
            </a:r>
            <a:endParaRPr lang="ja-JP" altLang="en-US" sz="3200" dirty="0"/>
          </a:p>
        </p:txBody>
      </p:sp>
      <p:sp>
        <p:nvSpPr>
          <p:cNvPr id="4" name="タイトル 3">
            <a:extLst>
              <a:ext uri="{FF2B5EF4-FFF2-40B4-BE49-F238E27FC236}">
                <a16:creationId xmlns:a16="http://schemas.microsoft.com/office/drawing/2014/main" id="{443E8409-1F58-EF8D-FD4C-96996E7FA711}"/>
              </a:ext>
            </a:extLst>
          </p:cNvPr>
          <p:cNvSpPr>
            <a:spLocks noGrp="1"/>
          </p:cNvSpPr>
          <p:nvPr>
            <p:ph type="title" idx="4294967295"/>
          </p:nvPr>
        </p:nvSpPr>
        <p:spPr>
          <a:xfrm>
            <a:off x="838200" y="225425"/>
            <a:ext cx="10515600" cy="892175"/>
          </a:xfrm>
        </p:spPr>
        <p:txBody>
          <a:bodyPr/>
          <a:lstStyle/>
          <a:p>
            <a:pPr algn="ctr"/>
            <a:r>
              <a:rPr kumimoji="1" lang="en-US" altLang="ja-JP" dirty="0"/>
              <a:t>(C)</a:t>
            </a:r>
            <a:endParaRPr kumimoji="1" lang="ja-JP" altLang="en-US" dirty="0"/>
          </a:p>
        </p:txBody>
      </p:sp>
    </p:spTree>
    <p:extLst>
      <p:ext uri="{BB962C8B-B14F-4D97-AF65-F5344CB8AC3E}">
        <p14:creationId xmlns:p14="http://schemas.microsoft.com/office/powerpoint/2010/main" val="30557942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FB58B3-FC90-9A05-6F73-C1880ECC9BF7}"/>
              </a:ext>
            </a:extLst>
          </p:cNvPr>
          <p:cNvSpPr>
            <a:spLocks noGrp="1"/>
          </p:cNvSpPr>
          <p:nvPr>
            <p:ph type="title"/>
          </p:nvPr>
        </p:nvSpPr>
        <p:spPr>
          <a:xfrm>
            <a:off x="3962398" y="141392"/>
            <a:ext cx="4267200" cy="723900"/>
          </a:xfrm>
        </p:spPr>
        <p:txBody>
          <a:bodyPr>
            <a:normAutofit/>
          </a:bodyPr>
          <a:lstStyle/>
          <a:p>
            <a:r>
              <a:rPr kumimoji="1" lang="en-US" altLang="ja-JP" sz="3600" u="sng" dirty="0">
                <a:latin typeface="Arial" panose="020B0604020202020204" pitchFamily="34" charset="0"/>
                <a:cs typeface="Arial" panose="020B0604020202020204" pitchFamily="34" charset="0"/>
              </a:rPr>
              <a:t>Summary &amp; future </a:t>
            </a:r>
            <a:endParaRPr kumimoji="1" lang="ja-JP" altLang="en-US" sz="3600" u="sng" dirty="0">
              <a:latin typeface="Arial" panose="020B0604020202020204" pitchFamily="34" charset="0"/>
              <a:cs typeface="Arial" panose="020B0604020202020204" pitchFamily="34" charset="0"/>
            </a:endParaRPr>
          </a:p>
        </p:txBody>
      </p:sp>
      <p:sp>
        <p:nvSpPr>
          <p:cNvPr id="3" name="コンテンツ プレースホルダー 2">
            <a:extLst>
              <a:ext uri="{FF2B5EF4-FFF2-40B4-BE49-F238E27FC236}">
                <a16:creationId xmlns:a16="http://schemas.microsoft.com/office/drawing/2014/main" id="{B874613C-EA64-75D6-FE5A-0518A8019879}"/>
              </a:ext>
            </a:extLst>
          </p:cNvPr>
          <p:cNvSpPr>
            <a:spLocks noGrp="1"/>
          </p:cNvSpPr>
          <p:nvPr>
            <p:ph idx="1"/>
          </p:nvPr>
        </p:nvSpPr>
        <p:spPr>
          <a:xfrm>
            <a:off x="397102" y="1689206"/>
            <a:ext cx="11397795" cy="4305193"/>
          </a:xfrm>
        </p:spPr>
        <p:txBody>
          <a:bodyPr>
            <a:normAutofit fontScale="92500"/>
          </a:bodyPr>
          <a:lstStyle/>
          <a:p>
            <a:r>
              <a:rPr lang="en-US" altLang="ja-JP" dirty="0">
                <a:latin typeface="Arial" panose="020B0604020202020204" pitchFamily="34" charset="0"/>
                <a:cs typeface="Arial" panose="020B0604020202020204" pitchFamily="34" charset="0"/>
              </a:rPr>
              <a:t>ILC accelerator development </a:t>
            </a:r>
            <a:r>
              <a:rPr kumimoji="1" lang="en-US" altLang="ja-JP" dirty="0">
                <a:solidFill>
                  <a:schemeClr val="tx1"/>
                </a:solidFill>
                <a:latin typeface="Arial" panose="020B0604020202020204" pitchFamily="34" charset="0"/>
                <a:cs typeface="Arial" panose="020B0604020202020204" pitchFamily="34" charset="0"/>
              </a:rPr>
              <a:t>is on-going under the framework of ITN and mainly supported on </a:t>
            </a:r>
            <a:r>
              <a:rPr kumimoji="1" lang="en-US" altLang="ja-JP" b="1" u="sng" dirty="0">
                <a:solidFill>
                  <a:schemeClr val="tx1"/>
                </a:solidFill>
                <a:latin typeface="Arial" panose="020B0604020202020204" pitchFamily="34" charset="0"/>
                <a:cs typeface="Arial" panose="020B0604020202020204" pitchFamily="34" charset="0"/>
              </a:rPr>
              <a:t>MEXT-ATD program, JFY2023-2027 in Japan</a:t>
            </a:r>
            <a:r>
              <a:rPr kumimoji="1" lang="en-US" altLang="ja-JP" dirty="0">
                <a:solidFill>
                  <a:schemeClr val="tx1"/>
                </a:solidFill>
                <a:latin typeface="Arial" panose="020B0604020202020204" pitchFamily="34" charset="0"/>
                <a:cs typeface="Arial" panose="020B0604020202020204" pitchFamily="34" charset="0"/>
              </a:rPr>
              <a:t>.</a:t>
            </a:r>
          </a:p>
          <a:p>
            <a:r>
              <a:rPr lang="en-US" altLang="ja-JP" dirty="0">
                <a:latin typeface="Arial" panose="020B0604020202020204" pitchFamily="34" charset="0"/>
                <a:cs typeface="Arial" panose="020B0604020202020204" pitchFamily="34" charset="0"/>
              </a:rPr>
              <a:t>Until JFY2025, we conducted 3 critical accelerator technologies, such as </a:t>
            </a:r>
            <a:r>
              <a:rPr lang="en-US" altLang="ja-JP" b="1" u="sng" dirty="0">
                <a:latin typeface="Arial" panose="020B0604020202020204" pitchFamily="34" charset="0"/>
                <a:cs typeface="Arial" panose="020B0604020202020204" pitchFamily="34" charset="0"/>
              </a:rPr>
              <a:t>SRF, nanobeam and positron</a:t>
            </a:r>
            <a:r>
              <a:rPr lang="en-US" altLang="ja-JP" dirty="0">
                <a:latin typeface="Arial" panose="020B0604020202020204" pitchFamily="34" charset="0"/>
                <a:cs typeface="Arial" panose="020B0604020202020204" pitchFamily="34" charset="0"/>
              </a:rPr>
              <a:t> under MEXT-ATD program. </a:t>
            </a:r>
          </a:p>
          <a:p>
            <a:r>
              <a:rPr lang="en-US" altLang="ja-JP" dirty="0">
                <a:latin typeface="Arial" panose="020B0604020202020204" pitchFamily="34" charset="0"/>
                <a:cs typeface="Arial" panose="020B0604020202020204" pitchFamily="34" charset="0"/>
              </a:rPr>
              <a:t>Worldwide ITN activities - the European &amp; Korean contribution - are well underway.</a:t>
            </a:r>
          </a:p>
          <a:p>
            <a:r>
              <a:rPr lang="en-US" altLang="ja-JP" b="1" dirty="0">
                <a:solidFill>
                  <a:srgbClr val="FF0000"/>
                </a:solidFill>
                <a:latin typeface="Arial" panose="020B0604020202020204" pitchFamily="34" charset="0"/>
                <a:cs typeface="Arial" panose="020B0604020202020204" pitchFamily="34" charset="0"/>
              </a:rPr>
              <a:t>Many activities of ITN about this SRF, nanobeam and positron were on going </a:t>
            </a:r>
            <a:r>
              <a:rPr lang="en-US" altLang="ja-JP" b="1">
                <a:solidFill>
                  <a:srgbClr val="FF0000"/>
                </a:solidFill>
                <a:latin typeface="Arial" panose="020B0604020202020204" pitchFamily="34" charset="0"/>
                <a:cs typeface="Arial" panose="020B0604020202020204" pitchFamily="34" charset="0"/>
              </a:rPr>
              <a:t>in Japan under MEXT-ATD </a:t>
            </a:r>
            <a:r>
              <a:rPr lang="en-US" altLang="ja-JP" b="1" dirty="0">
                <a:latin typeface="Arial" panose="020B0604020202020204" pitchFamily="34" charset="0"/>
                <a:cs typeface="Arial" panose="020B0604020202020204" pitchFamily="34" charset="0"/>
              </a:rPr>
              <a:t>with world wide contribution.</a:t>
            </a:r>
            <a:r>
              <a:rPr lang="en-US" altLang="ja-JP" dirty="0">
                <a:latin typeface="Arial" panose="020B0604020202020204" pitchFamily="34" charset="0"/>
                <a:cs typeface="Arial" panose="020B0604020202020204" pitchFamily="34" charset="0"/>
              </a:rPr>
              <a:t> </a:t>
            </a:r>
          </a:p>
          <a:p>
            <a:r>
              <a:rPr lang="en-US" altLang="ja-JP" dirty="0">
                <a:latin typeface="Arial" panose="020B0604020202020204" pitchFamily="34" charset="0"/>
                <a:cs typeface="Arial" panose="020B0604020202020204" pitchFamily="34" charset="0"/>
              </a:rPr>
              <a:t>In JFY2026, we also continue to develop these 3 critical accelerator technologies to realize ILC under ITN. </a:t>
            </a:r>
          </a:p>
          <a:p>
            <a:pPr marL="0" indent="0">
              <a:buNone/>
            </a:pPr>
            <a:endParaRPr lang="en-US" altLang="ja-JP" dirty="0">
              <a:latin typeface="Arial" panose="020B0604020202020204" pitchFamily="34" charset="0"/>
              <a:cs typeface="Arial" panose="020B0604020202020204" pitchFamily="34" charset="0"/>
            </a:endParaRPr>
          </a:p>
        </p:txBody>
      </p:sp>
      <p:sp>
        <p:nvSpPr>
          <p:cNvPr id="6" name="スライド番号プレースホルダー 5">
            <a:extLst>
              <a:ext uri="{FF2B5EF4-FFF2-40B4-BE49-F238E27FC236}">
                <a16:creationId xmlns:a16="http://schemas.microsoft.com/office/drawing/2014/main" id="{BF4A0A72-959A-03C9-218E-35DAE7FB2FE9}"/>
              </a:ext>
            </a:extLst>
          </p:cNvPr>
          <p:cNvSpPr>
            <a:spLocks noGrp="1"/>
          </p:cNvSpPr>
          <p:nvPr>
            <p:ph type="sldNum" sz="quarter" idx="4"/>
          </p:nvPr>
        </p:nvSpPr>
        <p:spPr>
          <a:xfrm>
            <a:off x="11587480" y="6560311"/>
            <a:ext cx="604520" cy="365125"/>
          </a:xfrm>
          <a:prstGeom prst="rect">
            <a:avLst/>
          </a:prstGeom>
        </p:spPr>
        <p:txBody>
          <a:bodyPr anchor="ctr"/>
          <a:lstStyle>
            <a:defPPr>
              <a:defRPr lang="en-US"/>
            </a:defPPr>
            <a:lvl1pPr marL="0" algn="r" defTabSz="457200" rtl="0" eaLnBrk="1" latinLnBrk="0" hangingPunct="1">
              <a:defRPr sz="1200" kern="1200">
                <a:solidFill>
                  <a:srgbClr val="6C9BD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8F63A3B-78C7-47BE-AE5E-E10140E04643}" type="slidenum">
              <a:rPr lang="en-US" smtClean="0">
                <a:solidFill>
                  <a:schemeClr val="bg1">
                    <a:lumMod val="50000"/>
                  </a:schemeClr>
                </a:solidFill>
              </a:rPr>
              <a:pPr algn="r"/>
              <a:t>23</a:t>
            </a:fld>
            <a:endParaRPr lang="en-US" dirty="0">
              <a:solidFill>
                <a:schemeClr val="bg1">
                  <a:lumMod val="50000"/>
                </a:schemeClr>
              </a:solidFill>
            </a:endParaRPr>
          </a:p>
        </p:txBody>
      </p:sp>
    </p:spTree>
    <p:extLst>
      <p:ext uri="{BB962C8B-B14F-4D97-AF65-F5344CB8AC3E}">
        <p14:creationId xmlns:p14="http://schemas.microsoft.com/office/powerpoint/2010/main" val="17146922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98640" y="-16390"/>
            <a:ext cx="10515600" cy="699660"/>
          </a:xfrm>
        </p:spPr>
        <p:txBody>
          <a:bodyPr/>
          <a:lstStyle/>
          <a:p>
            <a:pPr algn="ctr"/>
            <a:r>
              <a:rPr kumimoji="1" lang="en-US" altLang="ja-JP" b="1" dirty="0">
                <a:latin typeface="+mn-lt"/>
              </a:rPr>
              <a:t>Acknowledgements</a:t>
            </a:r>
            <a:endParaRPr kumimoji="1" lang="ja-JP" altLang="en-US" b="1" dirty="0">
              <a:latin typeface="+mn-lt"/>
            </a:endParaRPr>
          </a:p>
        </p:txBody>
      </p:sp>
      <p:sp>
        <p:nvSpPr>
          <p:cNvPr id="3" name="コンテンツ プレースホルダー 2"/>
          <p:cNvSpPr>
            <a:spLocks noGrp="1"/>
          </p:cNvSpPr>
          <p:nvPr>
            <p:ph idx="1"/>
          </p:nvPr>
        </p:nvSpPr>
        <p:spPr>
          <a:xfrm>
            <a:off x="1104095" y="5527536"/>
            <a:ext cx="9983810" cy="1294387"/>
          </a:xfrm>
          <a:solidFill>
            <a:schemeClr val="bg1"/>
          </a:solidFill>
        </p:spPr>
        <p:txBody>
          <a:bodyPr>
            <a:noAutofit/>
          </a:bodyPr>
          <a:lstStyle/>
          <a:p>
            <a:r>
              <a:rPr lang="en-US" altLang="ja-JP" sz="1800" dirty="0">
                <a:latin typeface="Arial" panose="020B0604020202020204" pitchFamily="34" charset="0"/>
                <a:cs typeface="Arial" panose="020B0604020202020204" pitchFamily="34" charset="0"/>
              </a:rPr>
              <a:t>This work was supported by “MEXT Development of key element technologies to improve the performance of future accelerators Program”, Japan Grant Number JPMXP1423812204</a:t>
            </a:r>
          </a:p>
          <a:p>
            <a:r>
              <a:rPr lang="en-US" altLang="ja-JP" sz="1800" dirty="0">
                <a:latin typeface="Arial" panose="020B0604020202020204" pitchFamily="34" charset="0"/>
                <a:cs typeface="Arial" panose="020B0604020202020204" pitchFamily="34" charset="0"/>
              </a:rPr>
              <a:t>This work was partially supported by U.S.-Japan Science and Technology Cooperation Program in High Energy Physics (2022-19-3) (2025-04-3). </a:t>
            </a:r>
            <a:endParaRPr kumimoji="1" lang="ja-JP" altLang="en-US" sz="1800" dirty="0">
              <a:latin typeface="Arial" panose="020B0604020202020204" pitchFamily="34" charset="0"/>
              <a:cs typeface="Arial" panose="020B0604020202020204" pitchFamily="34" charset="0"/>
            </a:endParaRPr>
          </a:p>
        </p:txBody>
      </p:sp>
      <p:sp>
        <p:nvSpPr>
          <p:cNvPr id="4" name="スライド番号プレースホルダー 3"/>
          <p:cNvSpPr>
            <a:spLocks noGrp="1"/>
          </p:cNvSpPr>
          <p:nvPr>
            <p:ph type="sldNum" sz="quarter" idx="12"/>
          </p:nvPr>
        </p:nvSpPr>
        <p:spPr>
          <a:xfrm>
            <a:off x="9322605" y="6456798"/>
            <a:ext cx="2844800" cy="365125"/>
          </a:xfrm>
          <a:prstGeom prst="rect">
            <a:avLst/>
          </a:prstGeom>
        </p:spPr>
        <p:txBody>
          <a:bodyPr vert="horz" wrap="square" lIns="91440" tIns="45720" rIns="91440" bIns="45720" numCol="1" anchor="ctr" anchorCtr="0" compatLnSpc="1">
            <a:prstTxWarp prst="textNoShape">
              <a:avLst/>
            </a:prstTxWarp>
          </a:bodyPr>
          <a:lstStyle>
            <a:defPPr>
              <a:defRPr lang="ja-JP"/>
            </a:defPPr>
            <a:lvl1pPr algn="r" rtl="0" eaLnBrk="1" fontAlgn="base" hangingPunct="1">
              <a:spcBef>
                <a:spcPct val="0"/>
              </a:spcBef>
              <a:spcAft>
                <a:spcPct val="0"/>
              </a:spcAft>
              <a:defRPr kumimoji="1" sz="1200" kern="1200">
                <a:solidFill>
                  <a:srgbClr val="898989"/>
                </a:solidFill>
                <a:latin typeface="Calibri" panose="020F050202020403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B4356179-C135-4594-A06C-936E7DF3B214}" type="slidenum">
              <a:rPr lang="ja-JP" altLang="en-US" smtClean="0"/>
              <a:pPr>
                <a:defRPr/>
              </a:pPr>
              <a:t>24</a:t>
            </a:fld>
            <a:endParaRPr lang="en-US" dirty="0"/>
          </a:p>
        </p:txBody>
      </p:sp>
      <p:sp>
        <p:nvSpPr>
          <p:cNvPr id="6" name="テキスト ボックス 5">
            <a:extLst>
              <a:ext uri="{FF2B5EF4-FFF2-40B4-BE49-F238E27FC236}">
                <a16:creationId xmlns:a16="http://schemas.microsoft.com/office/drawing/2014/main" id="{AB010681-5653-7AE9-EE73-608EE21482C0}"/>
              </a:ext>
            </a:extLst>
          </p:cNvPr>
          <p:cNvSpPr txBox="1"/>
          <p:nvPr/>
        </p:nvSpPr>
        <p:spPr>
          <a:xfrm>
            <a:off x="9568020" y="1785720"/>
            <a:ext cx="2844800" cy="646331"/>
          </a:xfrm>
          <a:prstGeom prst="rect">
            <a:avLst/>
          </a:prstGeom>
          <a:noFill/>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KEK </a:t>
            </a:r>
            <a:r>
              <a:rPr kumimoji="1" lang="en-US" altLang="ja-JP" dirty="0" err="1">
                <a:latin typeface="メイリオ" panose="020B0604030504040204" pitchFamily="50" charset="-128"/>
                <a:ea typeface="メイリオ" panose="020B0604030504040204" pitchFamily="50" charset="-128"/>
              </a:rPr>
              <a:t>iCASA</a:t>
            </a:r>
            <a:r>
              <a:rPr kumimoji="1" lang="en-US" altLang="ja-JP" dirty="0">
                <a:latin typeface="メイリオ" panose="020B0604030504040204" pitchFamily="50" charset="-128"/>
                <a:ea typeface="メイリオ" panose="020B0604030504040204" pitchFamily="50" charset="-128"/>
              </a:rPr>
              <a:t> members (+α) (2026.Apr.)</a:t>
            </a:r>
          </a:p>
        </p:txBody>
      </p:sp>
      <p:pic>
        <p:nvPicPr>
          <p:cNvPr id="8" name="図 7">
            <a:extLst>
              <a:ext uri="{FF2B5EF4-FFF2-40B4-BE49-F238E27FC236}">
                <a16:creationId xmlns:a16="http://schemas.microsoft.com/office/drawing/2014/main" id="{717667E8-7557-13CA-A873-BD3100CB4B3B}"/>
              </a:ext>
            </a:extLst>
          </p:cNvPr>
          <p:cNvPicPr>
            <a:picLocks noChangeAspect="1"/>
          </p:cNvPicPr>
          <p:nvPr/>
        </p:nvPicPr>
        <p:blipFill>
          <a:blip r:embed="rId2"/>
          <a:srcRect l="7844" t="9156" r="7292" b="9167"/>
          <a:stretch>
            <a:fillRect/>
          </a:stretch>
        </p:blipFill>
        <p:spPr>
          <a:xfrm>
            <a:off x="2749690" y="683270"/>
            <a:ext cx="6413500" cy="4629515"/>
          </a:xfrm>
          <a:prstGeom prst="rect">
            <a:avLst/>
          </a:prstGeom>
        </p:spPr>
      </p:pic>
    </p:spTree>
    <p:extLst>
      <p:ext uri="{BB962C8B-B14F-4D97-AF65-F5344CB8AC3E}">
        <p14:creationId xmlns:p14="http://schemas.microsoft.com/office/powerpoint/2010/main" val="214398574"/>
      </p:ext>
    </p:extLst>
  </p:cSld>
  <p:clrMapOvr>
    <a:masterClrMapping/>
  </p:clrMapOvr>
  <mc:AlternateContent xmlns:mc="http://schemas.openxmlformats.org/markup-compatibility/2006" xmlns:p14="http://schemas.microsoft.com/office/powerpoint/2010/main">
    <mc:Choice Requires="p14">
      <p:transition spd="slow" p14:dur="2000" advTm="7113"/>
    </mc:Choice>
    <mc:Fallback xmlns="">
      <p:transition spd="slow" advTm="7113"/>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688A590-E246-CE06-E8AD-22D4D88D0091}"/>
              </a:ext>
            </a:extLst>
          </p:cNvPr>
          <p:cNvSpPr>
            <a:spLocks noGrp="1"/>
          </p:cNvSpPr>
          <p:nvPr>
            <p:ph type="sldNum" sz="quarter" idx="12"/>
          </p:nvPr>
        </p:nvSpPr>
        <p:spPr>
          <a:xfrm>
            <a:off x="11587480" y="6492875"/>
            <a:ext cx="604520" cy="365125"/>
          </a:xfrm>
        </p:spPr>
        <p:txBody>
          <a:bodyPr/>
          <a:lstStyle/>
          <a:p>
            <a:fld id="{48F63A3B-78C7-47BE-AE5E-E10140E04643}" type="slidenum">
              <a:rPr lang="en-US" smtClean="0"/>
              <a:t>25</a:t>
            </a:fld>
            <a:endParaRPr lang="en-US" dirty="0"/>
          </a:p>
        </p:txBody>
      </p:sp>
      <p:sp>
        <p:nvSpPr>
          <p:cNvPr id="3" name="タイトル 2">
            <a:extLst>
              <a:ext uri="{FF2B5EF4-FFF2-40B4-BE49-F238E27FC236}">
                <a16:creationId xmlns:a16="http://schemas.microsoft.com/office/drawing/2014/main" id="{3708A5B0-2991-ADBD-80CF-E1E0CAA5AD44}"/>
              </a:ext>
            </a:extLst>
          </p:cNvPr>
          <p:cNvSpPr>
            <a:spLocks noGrp="1"/>
          </p:cNvSpPr>
          <p:nvPr>
            <p:ph type="title" idx="4294967295"/>
          </p:nvPr>
        </p:nvSpPr>
        <p:spPr>
          <a:xfrm>
            <a:off x="838200" y="2651125"/>
            <a:ext cx="10515600" cy="1325563"/>
          </a:xfrm>
        </p:spPr>
        <p:txBody>
          <a:bodyPr/>
          <a:lstStyle/>
          <a:p>
            <a:pPr algn="ctr"/>
            <a:r>
              <a:rPr kumimoji="1" lang="en-US" altLang="ja-JP" dirty="0">
                <a:latin typeface="Arial" panose="020B0604020202020204" pitchFamily="34" charset="0"/>
                <a:cs typeface="Arial" panose="020B0604020202020204" pitchFamily="34" charset="0"/>
              </a:rPr>
              <a:t>Backup</a:t>
            </a:r>
            <a:endParaRPr kumimoji="1" lang="ja-JP"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1107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1">
            <a:extLst>
              <a:ext uri="{FF2B5EF4-FFF2-40B4-BE49-F238E27FC236}">
                <a16:creationId xmlns:a16="http://schemas.microsoft.com/office/drawing/2014/main" id="{711D25FB-2D7D-4EFC-B7B7-94D871F9EFD4}"/>
              </a:ext>
            </a:extLst>
          </p:cNvPr>
          <p:cNvSpPr>
            <a:spLocks noChangeArrowheads="1"/>
          </p:cNvSpPr>
          <p:nvPr/>
        </p:nvSpPr>
        <p:spPr bwMode="auto">
          <a:xfrm>
            <a:off x="5336629" y="1696499"/>
            <a:ext cx="6116384" cy="363095"/>
          </a:xfrm>
          <a:prstGeom prst="rect">
            <a:avLst/>
          </a:prstGeom>
          <a:gradFill>
            <a:gsLst>
              <a:gs pos="0">
                <a:schemeClr val="accent2">
                  <a:lumMod val="20000"/>
                  <a:lumOff val="80000"/>
                </a:schemeClr>
              </a:gs>
              <a:gs pos="100000">
                <a:schemeClr val="accent2">
                  <a:lumMod val="60000"/>
                  <a:lumOff val="40000"/>
                </a:schemeClr>
              </a:gs>
            </a:gsLst>
            <a:lin ang="5400000" scaled="1"/>
          </a:gradFill>
          <a:ln w="9525">
            <a:noFill/>
            <a:miter lim="800000"/>
            <a:headEnd/>
            <a:tailEnd/>
          </a:ln>
          <a:effectLst/>
        </p:spPr>
        <p:txBody>
          <a:bodyPr wrap="none" lIns="77906" tIns="38952" rIns="77906" bIns="38952" anchor="ctr"/>
          <a:lstStyle/>
          <a:p>
            <a:pPr marL="0" marR="0" lvl="0" indent="0" algn="l" defTabSz="389505" rtl="0" eaLnBrk="0" fontAlgn="ctr" latinLnBrk="0" hangingPunct="0">
              <a:lnSpc>
                <a:spcPct val="100000"/>
              </a:lnSpc>
              <a:spcBef>
                <a:spcPct val="0"/>
              </a:spcBef>
              <a:spcAft>
                <a:spcPct val="0"/>
              </a:spcAft>
              <a:buClrTx/>
              <a:buSzTx/>
              <a:buFontTx/>
              <a:buNone/>
              <a:tabLst/>
              <a:defRPr/>
            </a:pPr>
            <a:endParaRPr kumimoji="0" lang="de-DE" sz="2045" b="0" i="0" u="none" strike="noStrike" kern="1200" cap="none" spc="0" normalizeH="0" baseline="0" noProof="0" dirty="0">
              <a:ln>
                <a:noFill/>
              </a:ln>
              <a:solidFill>
                <a:prstClr val="black"/>
              </a:solidFill>
              <a:effectLst/>
              <a:uLnTx/>
              <a:uFillTx/>
              <a:latin typeface="Calibri" panose="020F0502020204030204" pitchFamily="34" charset="0"/>
              <a:ea typeface="+mn-ea"/>
              <a:cs typeface="Osaka" charset="0"/>
            </a:endParaRPr>
          </a:p>
        </p:txBody>
      </p:sp>
      <p:pic>
        <p:nvPicPr>
          <p:cNvPr id="63" name="コンテンツ プレースホルダー 10" descr="DSC04655.jpg"/>
          <p:cNvPicPr>
            <a:picLocks noChangeAspect="1"/>
          </p:cNvPicPr>
          <p:nvPr/>
        </p:nvPicPr>
        <p:blipFill rotWithShape="1">
          <a:blip r:embed="rId3" cstate="screen">
            <a:extLst>
              <a:ext uri="{28A0092B-C50C-407E-A947-70E740481C1C}">
                <a14:useLocalDpi xmlns:a14="http://schemas.microsoft.com/office/drawing/2010/main"/>
              </a:ext>
            </a:extLst>
          </a:blip>
          <a:srcRect t="-170"/>
          <a:stretch/>
        </p:blipFill>
        <p:spPr>
          <a:xfrm>
            <a:off x="3454082" y="2555961"/>
            <a:ext cx="1492908" cy="1033697"/>
          </a:xfrm>
          <a:prstGeom prst="rect">
            <a:avLst/>
          </a:prstGeom>
        </p:spPr>
      </p:pic>
      <p:sp>
        <p:nvSpPr>
          <p:cNvPr id="64" name="Rectangle 14"/>
          <p:cNvSpPr>
            <a:spLocks noChangeArrowheads="1"/>
          </p:cNvSpPr>
          <p:nvPr/>
        </p:nvSpPr>
        <p:spPr bwMode="auto">
          <a:xfrm>
            <a:off x="645215" y="1241093"/>
            <a:ext cx="898112" cy="407772"/>
          </a:xfrm>
          <a:prstGeom prst="rect">
            <a:avLst/>
          </a:prstGeom>
          <a:gradFill flip="none" rotWithShape="1">
            <a:gsLst>
              <a:gs pos="0">
                <a:srgbClr val="3366FF"/>
              </a:gs>
              <a:gs pos="100000">
                <a:srgbClr val="000090"/>
              </a:gs>
            </a:gsLst>
            <a:lin ang="0" scaled="1"/>
            <a:tileRect/>
          </a:gradFill>
          <a:ln w="9525">
            <a:solidFill>
              <a:schemeClr val="accent2"/>
            </a:solidFill>
            <a:miter lim="800000"/>
            <a:headEnd/>
            <a:tailEnd/>
          </a:ln>
        </p:spPr>
        <p:txBody>
          <a:bodyPr wrap="none" anchor="ctr"/>
          <a:lstStyle/>
          <a:p>
            <a:pPr marL="0" marR="0" lvl="0" indent="0" algn="l" defTabSz="389505" rtl="0" eaLnBrk="0" fontAlgn="ctr" latinLnBrk="0" hangingPunct="0">
              <a:lnSpc>
                <a:spcPct val="100000"/>
              </a:lnSpc>
              <a:spcBef>
                <a:spcPct val="0"/>
              </a:spcBef>
              <a:spcAft>
                <a:spcPct val="0"/>
              </a:spcAft>
              <a:buClrTx/>
              <a:buSzTx/>
              <a:buFontTx/>
              <a:buNone/>
              <a:tabLst/>
              <a:defRPr/>
            </a:pPr>
            <a:endParaRPr kumimoji="0" lang="de-DE"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Calibri" panose="020F0502020204030204" pitchFamily="34" charset="0"/>
              <a:cs typeface="Osaka" charset="0"/>
            </a:endParaRPr>
          </a:p>
        </p:txBody>
      </p:sp>
      <p:sp>
        <p:nvSpPr>
          <p:cNvPr id="89" name="スライド番号プレースホルダー 13">
            <a:extLst>
              <a:ext uri="{FF2B5EF4-FFF2-40B4-BE49-F238E27FC236}">
                <a16:creationId xmlns:a16="http://schemas.microsoft.com/office/drawing/2014/main" id="{A96BB372-EBB0-A645-BA9B-DF707D606348}"/>
              </a:ext>
            </a:extLst>
          </p:cNvPr>
          <p:cNvSpPr>
            <a:spLocks noGrp="1"/>
          </p:cNvSpPr>
          <p:nvPr>
            <p:ph type="sldNum" sz="quarter" idx="12"/>
          </p:nvPr>
        </p:nvSpPr>
        <p:spPr>
          <a:prstGeom prst="rect">
            <a:avLst/>
          </a:prstGeom>
          <a:noFill/>
          <a:ln w="25400">
            <a:noFill/>
          </a:ln>
        </p:spPr>
        <p:txBody>
          <a:bodyPr vert="horz" lIns="91440" tIns="45720" rIns="91440" bIns="45720" rtlCol="0" anchor="b"/>
          <a:lstStyle>
            <a:defPPr>
              <a:defRPr lang="ja-JP"/>
            </a:defPPr>
            <a:lvl1pPr marL="0" algn="r" defTabSz="914400" rtl="0" eaLnBrk="1" latinLnBrk="0" hangingPunct="1">
              <a:defRPr kumimoji="1" sz="1400" kern="1200">
                <a:solidFill>
                  <a:srgbClr val="002060"/>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58442A47-C5AE-FF42-B2ED-7A69B353F130}" type="slidenum">
              <a:rPr kumimoji="1" lang="ja-JP" altLang="en-US" sz="1400" b="0" i="0" u="none" strike="noStrike" kern="1200" cap="none" spc="0" normalizeH="0" baseline="0" noProof="0" smtClean="0">
                <a:ln>
                  <a:noFill/>
                </a:ln>
                <a:solidFill>
                  <a:srgbClr val="002060"/>
                </a:solidFill>
                <a:effectLst/>
                <a:uLnTx/>
                <a:uFillTx/>
                <a:latin typeface="Calibri" panose="020F0502020204030204"/>
                <a:ea typeface="游ゴシック" panose="020B0400000000000000"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en-US" altLang="ja-JP" sz="1400" b="0" i="0" u="none" strike="noStrike" kern="1200" cap="none" spc="0" normalizeH="0" baseline="0" noProof="0" dirty="0">
              <a:ln>
                <a:noFill/>
              </a:ln>
              <a:solidFill>
                <a:srgbClr val="002060"/>
              </a:solidFill>
              <a:effectLst/>
              <a:uLnTx/>
              <a:uFillTx/>
              <a:latin typeface="Calibri" panose="020F0502020204030204"/>
              <a:ea typeface="游ゴシック" panose="020B0400000000000000" pitchFamily="34" charset="-128"/>
              <a:cs typeface="+mn-cs"/>
            </a:endParaRPr>
          </a:p>
        </p:txBody>
      </p:sp>
      <p:sp>
        <p:nvSpPr>
          <p:cNvPr id="13318" name="Rectangle 6"/>
          <p:cNvSpPr>
            <a:spLocks noChangeArrowheads="1"/>
          </p:cNvSpPr>
          <p:nvPr/>
        </p:nvSpPr>
        <p:spPr bwMode="auto">
          <a:xfrm>
            <a:off x="597431" y="1761435"/>
            <a:ext cx="1359222" cy="221827"/>
          </a:xfrm>
          <a:prstGeom prst="rect">
            <a:avLst/>
          </a:prstGeom>
          <a:gradFill rotWithShape="1">
            <a:gsLst>
              <a:gs pos="0">
                <a:schemeClr val="accent1"/>
              </a:gs>
              <a:gs pos="100000">
                <a:schemeClr val="accent1">
                  <a:gamma/>
                  <a:shade val="46275"/>
                  <a:invGamma/>
                </a:schemeClr>
              </a:gs>
            </a:gsLst>
            <a:lin ang="0" scaled="1"/>
          </a:gradFill>
          <a:ln w="9525">
            <a:noFill/>
            <a:miter lim="800000"/>
            <a:headEnd/>
            <a:tailEnd/>
          </a:ln>
          <a:effectLst/>
        </p:spPr>
        <p:txBody>
          <a:bodyPr wrap="none" lIns="77906" tIns="38952" rIns="77906" bIns="38952" anchor="ctr"/>
          <a:lstStyle/>
          <a:p>
            <a:pPr marL="0" marR="0" lvl="0" indent="0" algn="l" defTabSz="389505" rtl="0" eaLnBrk="0" fontAlgn="ctr" latinLnBrk="0" hangingPunct="0">
              <a:lnSpc>
                <a:spcPct val="100000"/>
              </a:lnSpc>
              <a:spcBef>
                <a:spcPct val="0"/>
              </a:spcBef>
              <a:spcAft>
                <a:spcPct val="0"/>
              </a:spcAft>
              <a:buClrTx/>
              <a:buSzTx/>
              <a:buFontTx/>
              <a:buNone/>
              <a:tabLst/>
              <a:defRPr/>
            </a:pPr>
            <a:endParaRPr kumimoji="0" lang="de-DE"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Calibri" panose="020F0502020204030204" pitchFamily="34" charset="0"/>
              <a:cs typeface="Osaka" charset="0"/>
            </a:endParaRPr>
          </a:p>
        </p:txBody>
      </p:sp>
      <p:sp>
        <p:nvSpPr>
          <p:cNvPr id="13321" name="Rectangle 9"/>
          <p:cNvSpPr>
            <a:spLocks noChangeArrowheads="1"/>
          </p:cNvSpPr>
          <p:nvPr/>
        </p:nvSpPr>
        <p:spPr bwMode="auto">
          <a:xfrm>
            <a:off x="1666943" y="2181000"/>
            <a:ext cx="2669584" cy="350820"/>
          </a:xfrm>
          <a:prstGeom prst="rect">
            <a:avLst/>
          </a:prstGeom>
          <a:gradFill rotWithShape="1">
            <a:gsLst>
              <a:gs pos="0">
                <a:schemeClr val="accent1"/>
              </a:gs>
              <a:gs pos="100000">
                <a:schemeClr val="accent1">
                  <a:gamma/>
                  <a:shade val="46275"/>
                  <a:invGamma/>
                </a:schemeClr>
              </a:gs>
            </a:gsLst>
            <a:lin ang="0" scaled="1"/>
          </a:gradFill>
          <a:ln w="9525">
            <a:noFill/>
            <a:miter lim="800000"/>
            <a:headEnd/>
            <a:tailEnd/>
          </a:ln>
          <a:effectLst/>
        </p:spPr>
        <p:txBody>
          <a:bodyPr wrap="none" lIns="77906" tIns="38952" rIns="77906" bIns="38952" anchor="ctr"/>
          <a:lstStyle/>
          <a:p>
            <a:pPr marL="0" marR="0" lvl="0" indent="0" algn="ctr" defTabSz="389505" rtl="0" eaLnBrk="0" fontAlgn="ctr" latinLnBrk="0" hangingPunct="0">
              <a:lnSpc>
                <a:spcPct val="100000"/>
              </a:lnSpc>
              <a:spcBef>
                <a:spcPct val="0"/>
              </a:spcBef>
              <a:spcAft>
                <a:spcPct val="0"/>
              </a:spcAft>
              <a:buClrTx/>
              <a:buSzTx/>
              <a:buFontTx/>
              <a:buNone/>
              <a:tabLst/>
              <a:defRPr/>
            </a:pPr>
            <a:r>
              <a:rPr kumimoji="0" lang="de-DE" sz="2045" b="0" i="0" u="none" strike="noStrike" kern="1200" cap="none" spc="0" normalizeH="0" baseline="0" noProof="0" dirty="0">
                <a:ln>
                  <a:noFill/>
                </a:ln>
                <a:solidFill>
                  <a:prstClr val="white"/>
                </a:solidFill>
                <a:effectLst/>
                <a:uLnTx/>
                <a:uFillTx/>
                <a:latin typeface="Calibri" panose="020F0502020204030204"/>
                <a:ea typeface="+mn-ea"/>
                <a:cs typeface="Osaka" charset="0"/>
              </a:rPr>
              <a:t>ILC</a:t>
            </a:r>
            <a:r>
              <a:rPr kumimoji="0" lang="ja-JP" altLang="en-US" sz="2045"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34" charset="-128"/>
                <a:cs typeface="Osaka" charset="0"/>
              </a:rPr>
              <a:t> </a:t>
            </a:r>
            <a:r>
              <a:rPr kumimoji="0" lang="en-US" altLang="ja-JP" sz="2045"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34" charset="-128"/>
                <a:cs typeface="Osaka" charset="0"/>
              </a:rPr>
              <a:t>technical design</a:t>
            </a:r>
            <a:endParaRPr kumimoji="0" lang="de-DE" sz="2045" b="0" i="0" u="none" strike="noStrike" kern="1200" cap="none" spc="0" normalizeH="0" baseline="0" noProof="0" dirty="0">
              <a:ln>
                <a:noFill/>
              </a:ln>
              <a:solidFill>
                <a:prstClr val="white"/>
              </a:solidFill>
              <a:effectLst/>
              <a:uLnTx/>
              <a:uFillTx/>
              <a:latin typeface="Calibri" panose="020F0502020204030204"/>
              <a:ea typeface="+mn-ea"/>
              <a:cs typeface="Osaka" charset="0"/>
            </a:endParaRPr>
          </a:p>
        </p:txBody>
      </p:sp>
      <p:sp>
        <p:nvSpPr>
          <p:cNvPr id="13323" name="Rectangle 11"/>
          <p:cNvSpPr>
            <a:spLocks noChangeArrowheads="1"/>
          </p:cNvSpPr>
          <p:nvPr/>
        </p:nvSpPr>
        <p:spPr bwMode="auto">
          <a:xfrm>
            <a:off x="753072" y="1690976"/>
            <a:ext cx="3278030" cy="378067"/>
          </a:xfrm>
          <a:prstGeom prst="rect">
            <a:avLst/>
          </a:prstGeom>
          <a:gradFill rotWithShape="1">
            <a:gsLst>
              <a:gs pos="0">
                <a:schemeClr val="accent5">
                  <a:lumMod val="50000"/>
                  <a:alpha val="0"/>
                </a:schemeClr>
              </a:gs>
              <a:gs pos="100000">
                <a:schemeClr val="accent1">
                  <a:gamma/>
                  <a:shade val="46275"/>
                  <a:invGamma/>
                </a:schemeClr>
              </a:gs>
            </a:gsLst>
            <a:lin ang="0" scaled="1"/>
          </a:gradFill>
          <a:ln w="9525">
            <a:noFill/>
            <a:miter lim="800000"/>
            <a:headEnd/>
            <a:tailEnd/>
          </a:ln>
          <a:effectLst/>
        </p:spPr>
        <p:txBody>
          <a:bodyPr wrap="none" lIns="77906" tIns="38952" rIns="77906" bIns="38952" anchor="ctr"/>
          <a:lstStyle/>
          <a:p>
            <a:pPr marL="0" marR="0" lvl="0" indent="0" algn="l" defTabSz="389505" rtl="0" eaLnBrk="0" fontAlgn="ctr" latinLnBrk="0" hangingPunct="0">
              <a:lnSpc>
                <a:spcPct val="100000"/>
              </a:lnSpc>
              <a:spcBef>
                <a:spcPct val="0"/>
              </a:spcBef>
              <a:spcAft>
                <a:spcPct val="0"/>
              </a:spcAft>
              <a:buClrTx/>
              <a:buSzTx/>
              <a:buFontTx/>
              <a:buNone/>
              <a:tabLst/>
              <a:defRPr/>
            </a:pPr>
            <a:endParaRPr kumimoji="0" lang="de-DE"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Calibri" panose="020F0502020204030204" pitchFamily="34" charset="0"/>
              <a:cs typeface="Osaka" charset="0"/>
            </a:endParaRPr>
          </a:p>
        </p:txBody>
      </p:sp>
      <p:sp>
        <p:nvSpPr>
          <p:cNvPr id="23559" name="Text Box 12"/>
          <p:cNvSpPr txBox="1">
            <a:spLocks noChangeArrowheads="1"/>
          </p:cNvSpPr>
          <p:nvPr/>
        </p:nvSpPr>
        <p:spPr bwMode="auto">
          <a:xfrm>
            <a:off x="2232905" y="1725042"/>
            <a:ext cx="3288352" cy="3409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77906" tIns="38952" rIns="77906" bIns="38952" anchor="b">
            <a:spAutoFit/>
          </a:bodyPr>
          <a:lstStyle>
            <a:lvl1pPr>
              <a:defRPr kumimoji="1" sz="3600">
                <a:solidFill>
                  <a:schemeClr val="tx1"/>
                </a:solidFill>
                <a:latin typeface="Arial" charset="0"/>
                <a:ea typeface="ＭＳ Ｐゴシック" charset="0"/>
                <a:cs typeface="Arial Unicode MS" charset="0"/>
              </a:defRPr>
            </a:lvl1pPr>
            <a:lvl2pPr marL="37931725" indent="-37474525">
              <a:defRPr kumimoji="1" sz="3600">
                <a:solidFill>
                  <a:schemeClr val="tx1"/>
                </a:solidFill>
                <a:latin typeface="Arial" charset="0"/>
                <a:ea typeface="Arial Unicode MS" charset="0"/>
                <a:cs typeface="Arial Unicode MS" charset="0"/>
              </a:defRPr>
            </a:lvl2pPr>
            <a:lvl3pPr>
              <a:defRPr kumimoji="1" sz="3600">
                <a:solidFill>
                  <a:schemeClr val="tx1"/>
                </a:solidFill>
                <a:latin typeface="Arial" charset="0"/>
                <a:ea typeface="Arial Unicode MS" charset="0"/>
                <a:cs typeface="Arial Unicode MS" charset="0"/>
              </a:defRPr>
            </a:lvl3pPr>
            <a:lvl4pPr>
              <a:defRPr kumimoji="1" sz="3600">
                <a:solidFill>
                  <a:schemeClr val="tx1"/>
                </a:solidFill>
                <a:latin typeface="Arial" charset="0"/>
                <a:ea typeface="Arial Unicode MS" charset="0"/>
                <a:cs typeface="Arial Unicode MS" charset="0"/>
              </a:defRPr>
            </a:lvl4pPr>
            <a:lvl5pPr>
              <a:defRPr kumimoji="1" sz="3600">
                <a:solidFill>
                  <a:schemeClr val="tx1"/>
                </a:solidFill>
                <a:latin typeface="Arial" charset="0"/>
                <a:ea typeface="Arial Unicode MS" charset="0"/>
                <a:cs typeface="Arial Unicode MS" charset="0"/>
              </a:defRPr>
            </a:lvl5pPr>
            <a:lvl6pPr marL="457200" fontAlgn="base">
              <a:spcBef>
                <a:spcPct val="0"/>
              </a:spcBef>
              <a:spcAft>
                <a:spcPct val="0"/>
              </a:spcAft>
              <a:defRPr kumimoji="1" sz="3600">
                <a:solidFill>
                  <a:schemeClr val="tx1"/>
                </a:solidFill>
                <a:latin typeface="Arial" charset="0"/>
                <a:ea typeface="Arial Unicode MS" charset="0"/>
                <a:cs typeface="Arial Unicode MS" charset="0"/>
              </a:defRPr>
            </a:lvl6pPr>
            <a:lvl7pPr marL="914400" fontAlgn="base">
              <a:spcBef>
                <a:spcPct val="0"/>
              </a:spcBef>
              <a:spcAft>
                <a:spcPct val="0"/>
              </a:spcAft>
              <a:defRPr kumimoji="1" sz="3600">
                <a:solidFill>
                  <a:schemeClr val="tx1"/>
                </a:solidFill>
                <a:latin typeface="Arial" charset="0"/>
                <a:ea typeface="Arial Unicode MS" charset="0"/>
                <a:cs typeface="Arial Unicode MS" charset="0"/>
              </a:defRPr>
            </a:lvl7pPr>
            <a:lvl8pPr marL="1371600" fontAlgn="base">
              <a:spcBef>
                <a:spcPct val="0"/>
              </a:spcBef>
              <a:spcAft>
                <a:spcPct val="0"/>
              </a:spcAft>
              <a:defRPr kumimoji="1" sz="3600">
                <a:solidFill>
                  <a:schemeClr val="tx1"/>
                </a:solidFill>
                <a:latin typeface="Arial" charset="0"/>
                <a:ea typeface="Arial Unicode MS" charset="0"/>
                <a:cs typeface="Arial Unicode MS" charset="0"/>
              </a:defRPr>
            </a:lvl8pPr>
            <a:lvl9pPr marL="1828800" fontAlgn="base">
              <a:spcBef>
                <a:spcPct val="0"/>
              </a:spcBef>
              <a:spcAft>
                <a:spcPct val="0"/>
              </a:spcAft>
              <a:defRPr kumimoji="1" sz="3600">
                <a:solidFill>
                  <a:schemeClr val="tx1"/>
                </a:solidFill>
                <a:latin typeface="Arial" charset="0"/>
                <a:ea typeface="Arial Unicode MS" charset="0"/>
                <a:cs typeface="Arial Unicode MS" charset="0"/>
              </a:defRPr>
            </a:lvl9pPr>
          </a:lstStyle>
          <a:p>
            <a:pPr marL="0" marR="0" lvl="0" indent="0" algn="l" defTabSz="389505" rtl="0" eaLnBrk="1" fontAlgn="base" latinLnBrk="0" hangingPunct="1">
              <a:lnSpc>
                <a:spcPct val="100000"/>
              </a:lnSpc>
              <a:spcBef>
                <a:spcPct val="0"/>
              </a:spcBef>
              <a:spcAft>
                <a:spcPct val="0"/>
              </a:spcAft>
              <a:buClrTx/>
              <a:buSzTx/>
              <a:buFontTx/>
              <a:buNone/>
              <a:tabLst/>
              <a:defRPr/>
            </a:pPr>
            <a:r>
              <a:rPr kumimoji="0" lang="ja-JP" altLang="en-US" sz="1704" b="0" i="0" u="none" strike="noStrike" kern="1200" cap="none" spc="0" normalizeH="0" baseline="0" noProof="0" dirty="0">
                <a:ln>
                  <a:noFill/>
                </a:ln>
                <a:solidFill>
                  <a:srgbClr val="FFFFFF"/>
                </a:solidFill>
                <a:effectLst/>
                <a:uLnTx/>
                <a:uFillTx/>
                <a:latin typeface="Calibri" panose="020F0502020204030204" pitchFamily="34" charset="0"/>
                <a:ea typeface="游ゴシック" panose="020B0400000000000000" pitchFamily="34" charset="-128"/>
                <a:cs typeface="Calibri" panose="020F0502020204030204" pitchFamily="34" charset="0"/>
              </a:rPr>
              <a:t>　　</a:t>
            </a:r>
            <a:r>
              <a:rPr kumimoji="0" lang="en-GB" altLang="ja-JP" sz="1704" b="0" i="0" u="none" strike="noStrike" kern="1200" cap="none" spc="0" normalizeH="0" baseline="0" noProof="0" dirty="0">
                <a:ln>
                  <a:noFill/>
                </a:ln>
                <a:solidFill>
                  <a:srgbClr val="FFFFFF"/>
                </a:solidFill>
                <a:effectLst/>
                <a:uLnTx/>
                <a:uFillTx/>
                <a:latin typeface="Calibri" panose="020F0502020204030204" pitchFamily="34" charset="0"/>
                <a:ea typeface="游ゴシック" panose="020B0400000000000000" pitchFamily="34" charset="-128"/>
                <a:cs typeface="Calibri" panose="020F0502020204030204" pitchFamily="34" charset="0"/>
              </a:rPr>
              <a:t>ILC-GDE</a:t>
            </a:r>
          </a:p>
        </p:txBody>
      </p:sp>
      <p:sp>
        <p:nvSpPr>
          <p:cNvPr id="23576" name="Rectangle 14"/>
          <p:cNvSpPr>
            <a:spLocks noChangeArrowheads="1"/>
          </p:cNvSpPr>
          <p:nvPr/>
        </p:nvSpPr>
        <p:spPr bwMode="auto">
          <a:xfrm>
            <a:off x="1318431" y="1232990"/>
            <a:ext cx="7087283" cy="408501"/>
          </a:xfrm>
          <a:prstGeom prst="rect">
            <a:avLst/>
          </a:prstGeom>
          <a:gradFill flip="none" rotWithShape="1">
            <a:gsLst>
              <a:gs pos="0">
                <a:srgbClr val="3366FF"/>
              </a:gs>
              <a:gs pos="100000">
                <a:srgbClr val="000090"/>
              </a:gs>
            </a:gsLst>
            <a:lin ang="0" scaled="1"/>
            <a:tileRect/>
          </a:gradFill>
          <a:ln w="9525">
            <a:solidFill>
              <a:schemeClr val="bg1"/>
            </a:solidFill>
            <a:miter lim="800000"/>
            <a:headEnd/>
            <a:tailEnd/>
          </a:ln>
        </p:spPr>
        <p:txBody>
          <a:bodyPr wrap="none" anchor="ctr"/>
          <a:lstStyle/>
          <a:p>
            <a:pPr marL="0" marR="0" lvl="0" indent="0" algn="l" defTabSz="389505" rtl="0" eaLnBrk="0" fontAlgn="ctr" latinLnBrk="0" hangingPunct="0">
              <a:lnSpc>
                <a:spcPct val="100000"/>
              </a:lnSpc>
              <a:spcBef>
                <a:spcPct val="0"/>
              </a:spcBef>
              <a:spcAft>
                <a:spcPct val="0"/>
              </a:spcAft>
              <a:buClrTx/>
              <a:buSzTx/>
              <a:buFontTx/>
              <a:buNone/>
              <a:tabLst/>
              <a:defRPr/>
            </a:pPr>
            <a:r>
              <a:rPr kumimoji="0" lang="ja-JP" altLang="en-US"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Calibri" panose="020F0502020204030204" pitchFamily="34" charset="0"/>
                <a:cs typeface="Osaka" charset="0"/>
              </a:rPr>
              <a:t>　　</a:t>
            </a:r>
            <a:endParaRPr kumimoji="0" lang="de-DE"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Calibri" panose="020F0502020204030204" pitchFamily="34" charset="0"/>
              <a:cs typeface="Osaka" charset="0"/>
            </a:endParaRPr>
          </a:p>
        </p:txBody>
      </p:sp>
      <p:sp>
        <p:nvSpPr>
          <p:cNvPr id="23577" name="AutoShape 15"/>
          <p:cNvSpPr>
            <a:spLocks noChangeArrowheads="1"/>
          </p:cNvSpPr>
          <p:nvPr/>
        </p:nvSpPr>
        <p:spPr bwMode="auto">
          <a:xfrm>
            <a:off x="7912106" y="1059067"/>
            <a:ext cx="4130987" cy="754615"/>
          </a:xfrm>
          <a:prstGeom prst="rightArrow">
            <a:avLst>
              <a:gd name="adj1" fmla="val 53458"/>
              <a:gd name="adj2" fmla="val 60093"/>
            </a:avLst>
          </a:prstGeom>
          <a:solidFill>
            <a:srgbClr val="000090"/>
          </a:solidFill>
          <a:ln w="9525">
            <a:solidFill>
              <a:schemeClr val="accent2"/>
            </a:solidFill>
            <a:miter lim="800000"/>
            <a:headEnd/>
            <a:tailEnd/>
          </a:ln>
        </p:spPr>
        <p:txBody>
          <a:bodyPr wrap="none" anchor="ctr"/>
          <a:lstStyle/>
          <a:p>
            <a:pPr marL="0" marR="0" lvl="0" indent="0" algn="l" defTabSz="389505" rtl="0" eaLnBrk="0" fontAlgn="ctr" latinLnBrk="0" hangingPunct="0">
              <a:lnSpc>
                <a:spcPct val="100000"/>
              </a:lnSpc>
              <a:spcBef>
                <a:spcPct val="0"/>
              </a:spcBef>
              <a:spcAft>
                <a:spcPct val="0"/>
              </a:spcAft>
              <a:buClrTx/>
              <a:buSzTx/>
              <a:buFontTx/>
              <a:buNone/>
              <a:tabLst/>
              <a:defRPr/>
            </a:pPr>
            <a:endParaRPr kumimoji="0" lang="de-DE"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Calibri" panose="020F0502020204030204" pitchFamily="34" charset="0"/>
              <a:cs typeface="Osaka" charset="0"/>
            </a:endParaRPr>
          </a:p>
        </p:txBody>
      </p:sp>
      <p:sp>
        <p:nvSpPr>
          <p:cNvPr id="23580" name="Line 18"/>
          <p:cNvSpPr>
            <a:spLocks noChangeShapeType="1"/>
          </p:cNvSpPr>
          <p:nvPr/>
        </p:nvSpPr>
        <p:spPr bwMode="auto">
          <a:xfrm>
            <a:off x="1318432" y="1045587"/>
            <a:ext cx="0" cy="611470"/>
          </a:xfrm>
          <a:prstGeom prst="line">
            <a:avLst/>
          </a:prstGeom>
          <a:noFill/>
          <a:ln w="38100">
            <a:solidFill>
              <a:schemeClr val="accent2"/>
            </a:solidFill>
            <a:round/>
            <a:headEnd/>
            <a:tailEnd/>
          </a:ln>
          <a:extLst>
            <a:ext uri="{909E8E84-426E-40dd-AFC4-6F175D3DCCD1}">
              <a14:hiddenFill xmlns="" xmlns:a14="http://schemas.microsoft.com/office/drawing/2010/main">
                <a:noFill/>
              </a14:hiddenFill>
            </a:ext>
          </a:extLst>
        </p:spPr>
        <p:txBody>
          <a:bodyPr/>
          <a:lstStyle/>
          <a:p>
            <a:pPr marL="0" marR="0" lvl="0" indent="0" algn="l" defTabSz="389505" rtl="0" eaLnBrk="1" fontAlgn="base" latinLnBrk="0" hangingPunct="1">
              <a:lnSpc>
                <a:spcPct val="100000"/>
              </a:lnSpc>
              <a:spcBef>
                <a:spcPct val="0"/>
              </a:spcBef>
              <a:spcAft>
                <a:spcPct val="0"/>
              </a:spcAft>
              <a:buClrTx/>
              <a:buSzTx/>
              <a:buFontTx/>
              <a:buNone/>
              <a:tabLst/>
              <a:defRPr/>
            </a:pPr>
            <a:endParaRPr kumimoji="1" lang="ja-JP" altLang="en-US"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Osaka" charset="0"/>
            </a:endParaRPr>
          </a:p>
        </p:txBody>
      </p:sp>
      <p:sp>
        <p:nvSpPr>
          <p:cNvPr id="23581" name="Line 19"/>
          <p:cNvSpPr>
            <a:spLocks noChangeShapeType="1"/>
          </p:cNvSpPr>
          <p:nvPr/>
        </p:nvSpPr>
        <p:spPr bwMode="auto">
          <a:xfrm>
            <a:off x="1770669" y="1022512"/>
            <a:ext cx="0" cy="618979"/>
          </a:xfrm>
          <a:prstGeom prst="line">
            <a:avLst/>
          </a:prstGeom>
          <a:noFill/>
          <a:ln w="38100">
            <a:solidFill>
              <a:schemeClr val="accent2"/>
            </a:solidFill>
            <a:round/>
            <a:headEnd/>
            <a:tailEnd/>
          </a:ln>
          <a:extLst>
            <a:ext uri="{909E8E84-426E-40dd-AFC4-6F175D3DCCD1}">
              <a14:hiddenFill xmlns="" xmlns:a14="http://schemas.microsoft.com/office/drawing/2010/main">
                <a:noFill/>
              </a14:hiddenFill>
            </a:ext>
          </a:extLst>
        </p:spPr>
        <p:txBody>
          <a:bodyPr/>
          <a:lstStyle/>
          <a:p>
            <a:pPr marL="0" marR="0" lvl="0" indent="0" algn="l" defTabSz="389505" rtl="0" eaLnBrk="1" fontAlgn="base" latinLnBrk="0" hangingPunct="1">
              <a:lnSpc>
                <a:spcPct val="100000"/>
              </a:lnSpc>
              <a:spcBef>
                <a:spcPct val="0"/>
              </a:spcBef>
              <a:spcAft>
                <a:spcPct val="0"/>
              </a:spcAft>
              <a:buClrTx/>
              <a:buSzTx/>
              <a:buFontTx/>
              <a:buNone/>
              <a:tabLst/>
              <a:defRPr/>
            </a:pPr>
            <a:endParaRPr kumimoji="1" lang="ja-JP" altLang="en-US"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Osaka" charset="0"/>
            </a:endParaRPr>
          </a:p>
        </p:txBody>
      </p:sp>
      <p:sp>
        <p:nvSpPr>
          <p:cNvPr id="23582" name="Line 20"/>
          <p:cNvSpPr>
            <a:spLocks noChangeShapeType="1"/>
          </p:cNvSpPr>
          <p:nvPr/>
        </p:nvSpPr>
        <p:spPr bwMode="auto">
          <a:xfrm>
            <a:off x="3586609" y="1053066"/>
            <a:ext cx="0" cy="616527"/>
          </a:xfrm>
          <a:prstGeom prst="line">
            <a:avLst/>
          </a:prstGeom>
          <a:noFill/>
          <a:ln w="38100">
            <a:solidFill>
              <a:schemeClr val="accent2"/>
            </a:solidFill>
            <a:round/>
            <a:headEnd/>
            <a:tailEnd/>
          </a:ln>
          <a:extLst>
            <a:ext uri="{909E8E84-426E-40dd-AFC4-6F175D3DCCD1}">
              <a14:hiddenFill xmlns="" xmlns:a14="http://schemas.microsoft.com/office/drawing/2010/main">
                <a:noFill/>
              </a14:hiddenFill>
            </a:ext>
          </a:extLst>
        </p:spPr>
        <p:txBody>
          <a:bodyPr/>
          <a:lstStyle/>
          <a:p>
            <a:pPr marL="0" marR="0" lvl="0" indent="0" algn="l" defTabSz="389505" rtl="0" eaLnBrk="1" fontAlgn="base" latinLnBrk="0" hangingPunct="1">
              <a:lnSpc>
                <a:spcPct val="100000"/>
              </a:lnSpc>
              <a:spcBef>
                <a:spcPct val="0"/>
              </a:spcBef>
              <a:spcAft>
                <a:spcPct val="0"/>
              </a:spcAft>
              <a:buClrTx/>
              <a:buSzTx/>
              <a:buFontTx/>
              <a:buNone/>
              <a:tabLst/>
              <a:defRPr/>
            </a:pPr>
            <a:endParaRPr kumimoji="1" lang="ja-JP" altLang="en-US"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Osaka" charset="0"/>
            </a:endParaRPr>
          </a:p>
        </p:txBody>
      </p:sp>
      <p:sp>
        <p:nvSpPr>
          <p:cNvPr id="23585" name="Text Box 23"/>
          <p:cNvSpPr txBox="1">
            <a:spLocks noChangeArrowheads="1"/>
          </p:cNvSpPr>
          <p:nvPr/>
        </p:nvSpPr>
        <p:spPr bwMode="auto">
          <a:xfrm>
            <a:off x="663505" y="731060"/>
            <a:ext cx="10948201"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kumimoji="1" sz="3600">
                <a:solidFill>
                  <a:schemeClr val="tx1"/>
                </a:solidFill>
                <a:latin typeface="Arial" charset="0"/>
                <a:ea typeface="ＭＳ Ｐゴシック" charset="0"/>
                <a:cs typeface="Arial Unicode MS" charset="0"/>
              </a:defRPr>
            </a:lvl1pPr>
            <a:lvl2pPr marL="37931725" indent="-37474525">
              <a:defRPr kumimoji="1" sz="3600">
                <a:solidFill>
                  <a:schemeClr val="tx1"/>
                </a:solidFill>
                <a:latin typeface="Arial" charset="0"/>
                <a:ea typeface="Arial Unicode MS" charset="0"/>
                <a:cs typeface="Arial Unicode MS" charset="0"/>
              </a:defRPr>
            </a:lvl2pPr>
            <a:lvl3pPr>
              <a:defRPr kumimoji="1" sz="3600">
                <a:solidFill>
                  <a:schemeClr val="tx1"/>
                </a:solidFill>
                <a:latin typeface="Arial" charset="0"/>
                <a:ea typeface="Arial Unicode MS" charset="0"/>
                <a:cs typeface="Arial Unicode MS" charset="0"/>
              </a:defRPr>
            </a:lvl3pPr>
            <a:lvl4pPr>
              <a:defRPr kumimoji="1" sz="3600">
                <a:solidFill>
                  <a:schemeClr val="tx1"/>
                </a:solidFill>
                <a:latin typeface="Arial" charset="0"/>
                <a:ea typeface="Arial Unicode MS" charset="0"/>
                <a:cs typeface="Arial Unicode MS" charset="0"/>
              </a:defRPr>
            </a:lvl4pPr>
            <a:lvl5pPr>
              <a:defRPr kumimoji="1" sz="3600">
                <a:solidFill>
                  <a:schemeClr val="tx1"/>
                </a:solidFill>
                <a:latin typeface="Arial" charset="0"/>
                <a:ea typeface="Arial Unicode MS" charset="0"/>
                <a:cs typeface="Arial Unicode MS" charset="0"/>
              </a:defRPr>
            </a:lvl5pPr>
            <a:lvl6pPr marL="457200" fontAlgn="base">
              <a:spcBef>
                <a:spcPct val="0"/>
              </a:spcBef>
              <a:spcAft>
                <a:spcPct val="0"/>
              </a:spcAft>
              <a:defRPr kumimoji="1" sz="3600">
                <a:solidFill>
                  <a:schemeClr val="tx1"/>
                </a:solidFill>
                <a:latin typeface="Arial" charset="0"/>
                <a:ea typeface="Arial Unicode MS" charset="0"/>
                <a:cs typeface="Arial Unicode MS" charset="0"/>
              </a:defRPr>
            </a:lvl6pPr>
            <a:lvl7pPr marL="914400" fontAlgn="base">
              <a:spcBef>
                <a:spcPct val="0"/>
              </a:spcBef>
              <a:spcAft>
                <a:spcPct val="0"/>
              </a:spcAft>
              <a:defRPr kumimoji="1" sz="3600">
                <a:solidFill>
                  <a:schemeClr val="tx1"/>
                </a:solidFill>
                <a:latin typeface="Arial" charset="0"/>
                <a:ea typeface="Arial Unicode MS" charset="0"/>
                <a:cs typeface="Arial Unicode MS" charset="0"/>
              </a:defRPr>
            </a:lvl7pPr>
            <a:lvl8pPr marL="1371600" fontAlgn="base">
              <a:spcBef>
                <a:spcPct val="0"/>
              </a:spcBef>
              <a:spcAft>
                <a:spcPct val="0"/>
              </a:spcAft>
              <a:defRPr kumimoji="1" sz="3600">
                <a:solidFill>
                  <a:schemeClr val="tx1"/>
                </a:solidFill>
                <a:latin typeface="Arial" charset="0"/>
                <a:ea typeface="Arial Unicode MS" charset="0"/>
                <a:cs typeface="Arial Unicode MS" charset="0"/>
              </a:defRPr>
            </a:lvl8pPr>
            <a:lvl9pPr marL="1828800" fontAlgn="base">
              <a:spcBef>
                <a:spcPct val="0"/>
              </a:spcBef>
              <a:spcAft>
                <a:spcPct val="0"/>
              </a:spcAft>
              <a:defRPr kumimoji="1" sz="3600">
                <a:solidFill>
                  <a:schemeClr val="tx1"/>
                </a:solidFill>
                <a:latin typeface="Arial" charset="0"/>
                <a:ea typeface="Arial Unicode MS" charset="0"/>
                <a:cs typeface="Arial Unicode MS" charset="0"/>
              </a:defRPr>
            </a:lvl9pPr>
          </a:lstStyle>
          <a:p>
            <a:pPr lvl="0" defTabSz="389505" fontAlgn="base">
              <a:spcBef>
                <a:spcPct val="0"/>
              </a:spcBef>
              <a:spcAft>
                <a:spcPct val="0"/>
              </a:spcAft>
              <a:defRPr/>
            </a:pPr>
            <a:r>
              <a:rPr kumimoji="0" lang="en-GB" altLang="ja-JP" sz="1800" b="0" i="0" u="none" strike="noStrike" kern="1200" cap="none" spc="0" normalizeH="0" baseline="0" noProof="0" dirty="0">
                <a:ln>
                  <a:noFill/>
                </a:ln>
                <a:solidFill>
                  <a:srgbClr val="558ED5"/>
                </a:solidFill>
                <a:effectLst/>
                <a:uLnTx/>
                <a:uFillTx/>
                <a:latin typeface="+mn-lt"/>
                <a:ea typeface="Calibri" panose="020F0502020204030204" pitchFamily="34" charset="0"/>
                <a:cs typeface="Calibri" panose="020F0502020204030204" pitchFamily="34" charset="0"/>
              </a:rPr>
              <a:t>’06</a:t>
            </a:r>
            <a:r>
              <a:rPr kumimoji="0" lang="ja-JP" altLang="en-US" sz="1800" dirty="0">
                <a:solidFill>
                  <a:srgbClr val="558ED5"/>
                </a:solidFill>
                <a:latin typeface="+mn-lt"/>
                <a:ea typeface="Calibri" panose="020F0502020204030204" pitchFamily="34" charset="0"/>
                <a:cs typeface="Calibri" panose="020F0502020204030204" pitchFamily="34" charset="0"/>
              </a:rPr>
              <a:t> </a:t>
            </a:r>
            <a:r>
              <a:rPr kumimoji="0" lang="en-GB" altLang="ja-JP" sz="1800" b="0" i="0" u="none" strike="noStrike" kern="1200" cap="none" spc="0" normalizeH="0" baseline="0" noProof="0" dirty="0">
                <a:ln>
                  <a:noFill/>
                </a:ln>
                <a:solidFill>
                  <a:srgbClr val="558ED5"/>
                </a:solidFill>
                <a:effectLst/>
                <a:uLnTx/>
                <a:uFillTx/>
                <a:latin typeface="+mn-lt"/>
                <a:ea typeface="Calibri" panose="020F0502020204030204" pitchFamily="34" charset="0"/>
                <a:cs typeface="Calibri" panose="020F0502020204030204" pitchFamily="34" charset="0"/>
              </a:rPr>
              <a:t> ’07   ’08   ‘09   ‘10   ’11   ‘12   ‘13    ‘14    ‘15   ‘16   ‘17   ’18   ‘19   ‘20      </a:t>
            </a:r>
            <a:r>
              <a:rPr kumimoji="0" lang="en-GB" altLang="ja-JP" sz="1800" dirty="0">
                <a:solidFill>
                  <a:srgbClr val="558ED5"/>
                </a:solidFill>
                <a:latin typeface="+mn-lt"/>
                <a:ea typeface="Calibri" panose="020F0502020204030204" pitchFamily="34" charset="0"/>
                <a:cs typeface="Calibri" panose="020F0502020204030204" pitchFamily="34" charset="0"/>
              </a:rPr>
              <a:t> </a:t>
            </a:r>
            <a:r>
              <a:rPr kumimoji="0" lang="en-GB" altLang="ja-JP" sz="1800" b="0" i="0" u="none" strike="noStrike" kern="1200" cap="none" spc="0" normalizeH="0" baseline="0" noProof="0" dirty="0">
                <a:ln>
                  <a:noFill/>
                </a:ln>
                <a:solidFill>
                  <a:srgbClr val="558ED5"/>
                </a:solidFill>
                <a:effectLst/>
                <a:uLnTx/>
                <a:uFillTx/>
                <a:latin typeface="+mn-lt"/>
                <a:ea typeface="Calibri" panose="020F0502020204030204" pitchFamily="34" charset="0"/>
                <a:cs typeface="Calibri" panose="020F0502020204030204" pitchFamily="34" charset="0"/>
              </a:rPr>
              <a:t>’21      ’22        ’23         ’24    </a:t>
            </a:r>
            <a:r>
              <a:rPr kumimoji="0" lang="en-GB" altLang="ja-JP" sz="1800" dirty="0">
                <a:solidFill>
                  <a:srgbClr val="558ED5"/>
                </a:solidFill>
                <a:latin typeface="+mn-lt"/>
                <a:ea typeface="Calibri" panose="020F0502020204030204" pitchFamily="34" charset="0"/>
                <a:cs typeface="Calibri" panose="020F0502020204030204" pitchFamily="34" charset="0"/>
              </a:rPr>
              <a:t>  </a:t>
            </a:r>
            <a:r>
              <a:rPr kumimoji="0" lang="en-GB" altLang="ja-JP" sz="1800">
                <a:solidFill>
                  <a:srgbClr val="558ED5"/>
                </a:solidFill>
                <a:latin typeface="+mn-lt"/>
                <a:ea typeface="Calibri" panose="020F0502020204030204" pitchFamily="34" charset="0"/>
                <a:cs typeface="Calibri" panose="020F0502020204030204" pitchFamily="34" charset="0"/>
              </a:rPr>
              <a:t>’25       </a:t>
            </a:r>
            <a:r>
              <a:rPr kumimoji="0" lang="en-GB" altLang="ja-JP" sz="1800" dirty="0">
                <a:solidFill>
                  <a:srgbClr val="558ED5"/>
                </a:solidFill>
                <a:latin typeface="+mn-lt"/>
                <a:ea typeface="Calibri" panose="020F0502020204030204" pitchFamily="34" charset="0"/>
                <a:cs typeface="Calibri" panose="020F0502020204030204" pitchFamily="34" charset="0"/>
              </a:rPr>
              <a:t>‘26</a:t>
            </a:r>
            <a:endParaRPr kumimoji="0" lang="en-GB" altLang="ja-JP" sz="1800" b="0" i="0" u="none" strike="noStrike" kern="1200" cap="none" spc="0" normalizeH="0" baseline="0" noProof="0" dirty="0">
              <a:ln>
                <a:noFill/>
              </a:ln>
              <a:solidFill>
                <a:srgbClr val="558ED5"/>
              </a:solidFill>
              <a:effectLst/>
              <a:uLnTx/>
              <a:uFillTx/>
              <a:latin typeface="+mn-lt"/>
              <a:ea typeface="Calibri" panose="020F0502020204030204" pitchFamily="34" charset="0"/>
              <a:cs typeface="Calibri" panose="020F0502020204030204" pitchFamily="34" charset="0"/>
            </a:endParaRPr>
          </a:p>
        </p:txBody>
      </p:sp>
      <p:sp>
        <p:nvSpPr>
          <p:cNvPr id="23588" name="Line 26"/>
          <p:cNvSpPr>
            <a:spLocks noChangeShapeType="1"/>
          </p:cNvSpPr>
          <p:nvPr/>
        </p:nvSpPr>
        <p:spPr bwMode="auto">
          <a:xfrm>
            <a:off x="2209001" y="1006628"/>
            <a:ext cx="0" cy="634863"/>
          </a:xfrm>
          <a:prstGeom prst="line">
            <a:avLst/>
          </a:prstGeom>
          <a:noFill/>
          <a:ln w="38100">
            <a:solidFill>
              <a:schemeClr val="accent2"/>
            </a:solidFill>
            <a:round/>
            <a:headEnd/>
            <a:tailEnd/>
          </a:ln>
          <a:extLst>
            <a:ext uri="{909E8E84-426E-40dd-AFC4-6F175D3DCCD1}">
              <a14:hiddenFill xmlns="" xmlns:a14="http://schemas.microsoft.com/office/drawing/2010/main">
                <a:noFill/>
              </a14:hiddenFill>
            </a:ext>
          </a:extLst>
        </p:spPr>
        <p:txBody>
          <a:bodyPr/>
          <a:lstStyle/>
          <a:p>
            <a:pPr marL="0" marR="0" lvl="0" indent="0" algn="l" defTabSz="389505" rtl="0" eaLnBrk="1" fontAlgn="base" latinLnBrk="0" hangingPunct="1">
              <a:lnSpc>
                <a:spcPct val="100000"/>
              </a:lnSpc>
              <a:spcBef>
                <a:spcPct val="0"/>
              </a:spcBef>
              <a:spcAft>
                <a:spcPct val="0"/>
              </a:spcAft>
              <a:buClrTx/>
              <a:buSzTx/>
              <a:buFontTx/>
              <a:buNone/>
              <a:tabLst/>
              <a:defRPr/>
            </a:pPr>
            <a:endParaRPr kumimoji="1" lang="ja-JP" altLang="en-US"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Osaka" charset="0"/>
            </a:endParaRPr>
          </a:p>
        </p:txBody>
      </p:sp>
      <p:sp>
        <p:nvSpPr>
          <p:cNvPr id="23590" name="Line 28"/>
          <p:cNvSpPr>
            <a:spLocks noChangeShapeType="1"/>
          </p:cNvSpPr>
          <p:nvPr/>
        </p:nvSpPr>
        <p:spPr bwMode="auto">
          <a:xfrm>
            <a:off x="2696465" y="1022512"/>
            <a:ext cx="0" cy="618979"/>
          </a:xfrm>
          <a:prstGeom prst="line">
            <a:avLst/>
          </a:prstGeom>
          <a:noFill/>
          <a:ln w="38100">
            <a:solidFill>
              <a:schemeClr val="accent2"/>
            </a:solidFill>
            <a:round/>
            <a:headEnd/>
            <a:tailEnd/>
          </a:ln>
          <a:extLst>
            <a:ext uri="{909E8E84-426E-40dd-AFC4-6F175D3DCCD1}">
              <a14:hiddenFill xmlns="" xmlns:a14="http://schemas.microsoft.com/office/drawing/2010/main">
                <a:noFill/>
              </a14:hiddenFill>
            </a:ext>
          </a:extLst>
        </p:spPr>
        <p:txBody>
          <a:bodyPr/>
          <a:lstStyle/>
          <a:p>
            <a:pPr marL="0" marR="0" lvl="0" indent="0" algn="l" defTabSz="389505" rtl="0" eaLnBrk="1" fontAlgn="base" latinLnBrk="0" hangingPunct="1">
              <a:lnSpc>
                <a:spcPct val="100000"/>
              </a:lnSpc>
              <a:spcBef>
                <a:spcPct val="0"/>
              </a:spcBef>
              <a:spcAft>
                <a:spcPct val="0"/>
              </a:spcAft>
              <a:buClrTx/>
              <a:buSzTx/>
              <a:buFontTx/>
              <a:buNone/>
              <a:tabLst/>
              <a:defRPr/>
            </a:pPr>
            <a:endParaRPr kumimoji="1" lang="ja-JP" altLang="en-US"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Osaka" charset="0"/>
            </a:endParaRPr>
          </a:p>
        </p:txBody>
      </p:sp>
      <p:sp>
        <p:nvSpPr>
          <p:cNvPr id="23592" name="Line 30"/>
          <p:cNvSpPr>
            <a:spLocks noChangeShapeType="1"/>
          </p:cNvSpPr>
          <p:nvPr/>
        </p:nvSpPr>
        <p:spPr bwMode="auto">
          <a:xfrm>
            <a:off x="3135505" y="1022512"/>
            <a:ext cx="0" cy="616527"/>
          </a:xfrm>
          <a:prstGeom prst="line">
            <a:avLst/>
          </a:prstGeom>
          <a:noFill/>
          <a:ln w="38100">
            <a:solidFill>
              <a:schemeClr val="accent2"/>
            </a:solidFill>
            <a:round/>
            <a:headEnd/>
            <a:tailEnd/>
          </a:ln>
          <a:extLst>
            <a:ext uri="{909E8E84-426E-40dd-AFC4-6F175D3DCCD1}">
              <a14:hiddenFill xmlns="" xmlns:a14="http://schemas.microsoft.com/office/drawing/2010/main">
                <a:noFill/>
              </a14:hiddenFill>
            </a:ext>
          </a:extLst>
        </p:spPr>
        <p:txBody>
          <a:bodyPr/>
          <a:lstStyle/>
          <a:p>
            <a:pPr marL="0" marR="0" lvl="0" indent="0" algn="l" defTabSz="389505" rtl="0" eaLnBrk="1" fontAlgn="base" latinLnBrk="0" hangingPunct="1">
              <a:lnSpc>
                <a:spcPct val="100000"/>
              </a:lnSpc>
              <a:spcBef>
                <a:spcPct val="0"/>
              </a:spcBef>
              <a:spcAft>
                <a:spcPct val="0"/>
              </a:spcAft>
              <a:buClrTx/>
              <a:buSzTx/>
              <a:buFontTx/>
              <a:buNone/>
              <a:tabLst/>
              <a:defRPr/>
            </a:pPr>
            <a:endParaRPr kumimoji="1" lang="ja-JP" altLang="en-US"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Osaka" charset="0"/>
            </a:endParaRPr>
          </a:p>
        </p:txBody>
      </p:sp>
      <p:sp>
        <p:nvSpPr>
          <p:cNvPr id="23594" name="Line 37"/>
          <p:cNvSpPr>
            <a:spLocks noChangeShapeType="1"/>
          </p:cNvSpPr>
          <p:nvPr/>
        </p:nvSpPr>
        <p:spPr bwMode="auto">
          <a:xfrm>
            <a:off x="4040819" y="1037395"/>
            <a:ext cx="0" cy="596896"/>
          </a:xfrm>
          <a:prstGeom prst="line">
            <a:avLst/>
          </a:prstGeom>
          <a:noFill/>
          <a:ln w="38100">
            <a:solidFill>
              <a:schemeClr val="accent2"/>
            </a:solidFill>
            <a:round/>
            <a:headEnd/>
            <a:tailEnd/>
          </a:ln>
          <a:extLst>
            <a:ext uri="{909E8E84-426E-40dd-AFC4-6F175D3DCCD1}">
              <a14:hiddenFill xmlns="" xmlns:a14="http://schemas.microsoft.com/office/drawing/2010/main">
                <a:noFill/>
              </a14:hiddenFill>
            </a:ext>
          </a:extLst>
        </p:spPr>
        <p:txBody>
          <a:bodyPr/>
          <a:lstStyle/>
          <a:p>
            <a:pPr marL="0" marR="0" lvl="0" indent="0" algn="l" defTabSz="389505" rtl="0" eaLnBrk="1" fontAlgn="base" latinLnBrk="0" hangingPunct="1">
              <a:lnSpc>
                <a:spcPct val="100000"/>
              </a:lnSpc>
              <a:spcBef>
                <a:spcPct val="0"/>
              </a:spcBef>
              <a:spcAft>
                <a:spcPct val="0"/>
              </a:spcAft>
              <a:buClrTx/>
              <a:buSzTx/>
              <a:buFontTx/>
              <a:buNone/>
              <a:tabLst/>
              <a:defRPr/>
            </a:pPr>
            <a:endParaRPr kumimoji="1" lang="ja-JP" altLang="en-US"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Osaka" charset="0"/>
            </a:endParaRPr>
          </a:p>
        </p:txBody>
      </p:sp>
      <p:sp>
        <p:nvSpPr>
          <p:cNvPr id="23579" name="Line 17"/>
          <p:cNvSpPr>
            <a:spLocks noChangeShapeType="1"/>
          </p:cNvSpPr>
          <p:nvPr/>
        </p:nvSpPr>
        <p:spPr bwMode="auto">
          <a:xfrm>
            <a:off x="909644" y="1037395"/>
            <a:ext cx="0" cy="611470"/>
          </a:xfrm>
          <a:prstGeom prst="line">
            <a:avLst/>
          </a:prstGeom>
          <a:noFill/>
          <a:ln w="38100">
            <a:solidFill>
              <a:schemeClr val="accent2"/>
            </a:solidFill>
            <a:round/>
            <a:headEnd/>
            <a:tailEnd/>
          </a:ln>
          <a:extLst>
            <a:ext uri="{909E8E84-426E-40dd-AFC4-6F175D3DCCD1}">
              <a14:hiddenFill xmlns="" xmlns:a14="http://schemas.microsoft.com/office/drawing/2010/main">
                <a:noFill/>
              </a14:hiddenFill>
            </a:ext>
          </a:extLst>
        </p:spPr>
        <p:txBody>
          <a:bodyPr/>
          <a:lstStyle/>
          <a:p>
            <a:pPr marL="0" marR="0" lvl="0" indent="0" algn="l" defTabSz="389505" rtl="0" eaLnBrk="1" fontAlgn="base" latinLnBrk="0" hangingPunct="1">
              <a:lnSpc>
                <a:spcPct val="100000"/>
              </a:lnSpc>
              <a:spcBef>
                <a:spcPct val="0"/>
              </a:spcBef>
              <a:spcAft>
                <a:spcPct val="0"/>
              </a:spcAft>
              <a:buClrTx/>
              <a:buSzTx/>
              <a:buFontTx/>
              <a:buNone/>
              <a:tabLst/>
              <a:defRPr/>
            </a:pPr>
            <a:endParaRPr kumimoji="1" lang="ja-JP" altLang="en-US"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Osaka" charset="0"/>
            </a:endParaRPr>
          </a:p>
        </p:txBody>
      </p:sp>
      <p:sp>
        <p:nvSpPr>
          <p:cNvPr id="5" name="上矢印 4"/>
          <p:cNvSpPr/>
          <p:nvPr/>
        </p:nvSpPr>
        <p:spPr bwMode="auto">
          <a:xfrm flipV="1">
            <a:off x="320185" y="1207889"/>
            <a:ext cx="173499" cy="600964"/>
          </a:xfrm>
          <a:prstGeom prst="upArrow">
            <a:avLst/>
          </a:prstGeom>
          <a:solidFill>
            <a:schemeClr val="accent1"/>
          </a:solidFill>
          <a:ln w="9525" cap="flat" cmpd="sng" algn="ctr">
            <a:solidFill>
              <a:srgbClr val="3366FF"/>
            </a:solidFill>
            <a:prstDash val="solid"/>
            <a:round/>
            <a:headEnd type="none" w="med" len="med"/>
            <a:tailEnd type="none" w="med" len="med"/>
          </a:ln>
          <a:effectLst/>
        </p:spPr>
        <p:txBody>
          <a:bodyPr vert="horz" wrap="square" lIns="77906" tIns="38952" rIns="77906" bIns="38952" numCol="1" rtlCol="0" anchor="t" anchorCtr="0" compatLnSpc="1">
            <a:prstTxWarp prst="textNoShape">
              <a:avLst/>
            </a:prstTxWarp>
          </a:bodyPr>
          <a:lstStyle/>
          <a:p>
            <a:pPr marL="0" marR="0" lvl="0" indent="0" algn="l" defTabSz="779091" rtl="0" eaLnBrk="0" fontAlgn="ctr" latinLnBrk="0" hangingPunct="0">
              <a:lnSpc>
                <a:spcPct val="100000"/>
              </a:lnSpc>
              <a:spcBef>
                <a:spcPct val="0"/>
              </a:spcBef>
              <a:spcAft>
                <a:spcPct val="0"/>
              </a:spcAft>
              <a:buClrTx/>
              <a:buSzTx/>
              <a:buFontTx/>
              <a:buNone/>
              <a:tabLst/>
              <a:defRPr/>
            </a:pPr>
            <a:endParaRPr kumimoji="0" lang="ja-JP" altLang="en-US" sz="3067"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Calibri" panose="020F0502020204030204" pitchFamily="34" charset="0"/>
            </a:endParaRPr>
          </a:p>
        </p:txBody>
      </p:sp>
      <p:sp>
        <p:nvSpPr>
          <p:cNvPr id="23555" name="Text Box 5"/>
          <p:cNvSpPr txBox="1">
            <a:spLocks noChangeArrowheads="1"/>
          </p:cNvSpPr>
          <p:nvPr/>
        </p:nvSpPr>
        <p:spPr bwMode="auto">
          <a:xfrm>
            <a:off x="924474" y="1695758"/>
            <a:ext cx="574111" cy="3147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77906" tIns="38952" rIns="77906" bIns="38952">
            <a:spAutoFit/>
          </a:bodyPr>
          <a:lstStyle>
            <a:lvl1pPr>
              <a:defRPr kumimoji="1" sz="3600">
                <a:solidFill>
                  <a:schemeClr val="tx1"/>
                </a:solidFill>
                <a:latin typeface="Arial" charset="0"/>
                <a:ea typeface="ＭＳ Ｐゴシック" charset="0"/>
                <a:cs typeface="Arial Unicode MS" charset="0"/>
              </a:defRPr>
            </a:lvl1pPr>
            <a:lvl2pPr marL="37931725" indent="-37474525">
              <a:defRPr kumimoji="1" sz="3600">
                <a:solidFill>
                  <a:schemeClr val="tx1"/>
                </a:solidFill>
                <a:latin typeface="Arial" charset="0"/>
                <a:ea typeface="Arial Unicode MS" charset="0"/>
                <a:cs typeface="Arial Unicode MS" charset="0"/>
              </a:defRPr>
            </a:lvl2pPr>
            <a:lvl3pPr>
              <a:defRPr kumimoji="1" sz="3600">
                <a:solidFill>
                  <a:schemeClr val="tx1"/>
                </a:solidFill>
                <a:latin typeface="Arial" charset="0"/>
                <a:ea typeface="Arial Unicode MS" charset="0"/>
                <a:cs typeface="Arial Unicode MS" charset="0"/>
              </a:defRPr>
            </a:lvl3pPr>
            <a:lvl4pPr>
              <a:defRPr kumimoji="1" sz="3600">
                <a:solidFill>
                  <a:schemeClr val="tx1"/>
                </a:solidFill>
                <a:latin typeface="Arial" charset="0"/>
                <a:ea typeface="Arial Unicode MS" charset="0"/>
                <a:cs typeface="Arial Unicode MS" charset="0"/>
              </a:defRPr>
            </a:lvl4pPr>
            <a:lvl5pPr>
              <a:defRPr kumimoji="1" sz="3600">
                <a:solidFill>
                  <a:schemeClr val="tx1"/>
                </a:solidFill>
                <a:latin typeface="Arial" charset="0"/>
                <a:ea typeface="Arial Unicode MS" charset="0"/>
                <a:cs typeface="Arial Unicode MS" charset="0"/>
              </a:defRPr>
            </a:lvl5pPr>
            <a:lvl6pPr marL="457200" fontAlgn="base">
              <a:spcBef>
                <a:spcPct val="0"/>
              </a:spcBef>
              <a:spcAft>
                <a:spcPct val="0"/>
              </a:spcAft>
              <a:defRPr kumimoji="1" sz="3600">
                <a:solidFill>
                  <a:schemeClr val="tx1"/>
                </a:solidFill>
                <a:latin typeface="Arial" charset="0"/>
                <a:ea typeface="Arial Unicode MS" charset="0"/>
                <a:cs typeface="Arial Unicode MS" charset="0"/>
              </a:defRPr>
            </a:lvl6pPr>
            <a:lvl7pPr marL="914400" fontAlgn="base">
              <a:spcBef>
                <a:spcPct val="0"/>
              </a:spcBef>
              <a:spcAft>
                <a:spcPct val="0"/>
              </a:spcAft>
              <a:defRPr kumimoji="1" sz="3600">
                <a:solidFill>
                  <a:schemeClr val="tx1"/>
                </a:solidFill>
                <a:latin typeface="Arial" charset="0"/>
                <a:ea typeface="Arial Unicode MS" charset="0"/>
                <a:cs typeface="Arial Unicode MS" charset="0"/>
              </a:defRPr>
            </a:lvl7pPr>
            <a:lvl8pPr marL="1371600" fontAlgn="base">
              <a:spcBef>
                <a:spcPct val="0"/>
              </a:spcBef>
              <a:spcAft>
                <a:spcPct val="0"/>
              </a:spcAft>
              <a:defRPr kumimoji="1" sz="3600">
                <a:solidFill>
                  <a:schemeClr val="tx1"/>
                </a:solidFill>
                <a:latin typeface="Arial" charset="0"/>
                <a:ea typeface="Arial Unicode MS" charset="0"/>
                <a:cs typeface="Arial Unicode MS" charset="0"/>
              </a:defRPr>
            </a:lvl8pPr>
            <a:lvl9pPr marL="1828800" fontAlgn="base">
              <a:spcBef>
                <a:spcPct val="0"/>
              </a:spcBef>
              <a:spcAft>
                <a:spcPct val="0"/>
              </a:spcAft>
              <a:defRPr kumimoji="1" sz="3600">
                <a:solidFill>
                  <a:schemeClr val="tx1"/>
                </a:solidFill>
                <a:latin typeface="Arial" charset="0"/>
                <a:ea typeface="Arial Unicode MS" charset="0"/>
                <a:cs typeface="Arial Unicode MS" charset="0"/>
              </a:defRPr>
            </a:lvl9pPr>
          </a:lstStyle>
          <a:p>
            <a:pPr marL="0" marR="0" lvl="0" indent="0" algn="l" defTabSz="389505" rtl="0" eaLnBrk="1" fontAlgn="base" latinLnBrk="0" hangingPunct="1">
              <a:lnSpc>
                <a:spcPct val="100000"/>
              </a:lnSpc>
              <a:spcBef>
                <a:spcPct val="0"/>
              </a:spcBef>
              <a:spcAft>
                <a:spcPct val="0"/>
              </a:spcAft>
              <a:buClrTx/>
              <a:buSzTx/>
              <a:buFontTx/>
              <a:buNone/>
              <a:tabLst/>
              <a:defRPr/>
            </a:pPr>
            <a:r>
              <a:rPr kumimoji="0" lang="en-GB" altLang="ja-JP" sz="1534" b="0" i="0" u="none" strike="noStrike" kern="1200" cap="none" spc="0" normalizeH="0" baseline="0" noProof="0" dirty="0">
                <a:ln>
                  <a:noFill/>
                </a:ln>
                <a:solidFill>
                  <a:prstClr val="white"/>
                </a:solidFill>
                <a:effectLst/>
                <a:uLnTx/>
                <a:uFillTx/>
                <a:latin typeface="Calibri" panose="020F0502020204030204" pitchFamily="34" charset="0"/>
                <a:ea typeface="游ゴシック" panose="020B0400000000000000" pitchFamily="34" charset="-128"/>
                <a:cs typeface="Calibri" panose="020F0502020204030204" pitchFamily="34" charset="0"/>
              </a:rPr>
              <a:t>RDR</a:t>
            </a:r>
            <a:endParaRPr kumimoji="0" lang="en-GB" altLang="ja-JP" sz="1534"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Calibri" panose="020F0502020204030204" pitchFamily="34" charset="0"/>
            </a:endParaRPr>
          </a:p>
        </p:txBody>
      </p:sp>
      <p:sp>
        <p:nvSpPr>
          <p:cNvPr id="55" name="Rectangle 11"/>
          <p:cNvSpPr>
            <a:spLocks noChangeArrowheads="1"/>
          </p:cNvSpPr>
          <p:nvPr/>
        </p:nvSpPr>
        <p:spPr bwMode="auto">
          <a:xfrm>
            <a:off x="2184632" y="1702864"/>
            <a:ext cx="5442160" cy="363095"/>
          </a:xfrm>
          <a:prstGeom prst="rect">
            <a:avLst/>
          </a:prstGeom>
          <a:gradFill rotWithShape="1">
            <a:gsLst>
              <a:gs pos="0">
                <a:srgbClr val="CCFFCC">
                  <a:alpha val="0"/>
                </a:srgbClr>
              </a:gs>
              <a:gs pos="100000">
                <a:srgbClr val="008000"/>
              </a:gs>
            </a:gsLst>
            <a:lin ang="0" scaled="1"/>
          </a:gradFill>
          <a:ln w="9525">
            <a:noFill/>
            <a:miter lim="800000"/>
            <a:headEnd/>
            <a:tailEnd/>
          </a:ln>
          <a:effectLst/>
        </p:spPr>
        <p:txBody>
          <a:bodyPr wrap="none" lIns="77906" tIns="38952" rIns="77906" bIns="38952" anchor="ctr"/>
          <a:lstStyle/>
          <a:p>
            <a:pPr marL="0" marR="0" lvl="0" indent="0" algn="l" defTabSz="389505" rtl="0" eaLnBrk="0" fontAlgn="ctr" latinLnBrk="0" hangingPunct="0">
              <a:lnSpc>
                <a:spcPct val="100000"/>
              </a:lnSpc>
              <a:spcBef>
                <a:spcPct val="0"/>
              </a:spcBef>
              <a:spcAft>
                <a:spcPct val="0"/>
              </a:spcAft>
              <a:buClrTx/>
              <a:buSzTx/>
              <a:buFontTx/>
              <a:buNone/>
              <a:tabLst/>
              <a:defRPr/>
            </a:pPr>
            <a:endParaRPr kumimoji="0" lang="de-DE" sz="2045" b="0" i="0" u="none" strike="noStrike" kern="1200" cap="none" spc="0" normalizeH="0" baseline="0" noProof="0" dirty="0">
              <a:ln>
                <a:noFill/>
              </a:ln>
              <a:solidFill>
                <a:prstClr val="black"/>
              </a:solidFill>
              <a:effectLst/>
              <a:uLnTx/>
              <a:uFillTx/>
              <a:latin typeface="Calibri" panose="020F0502020204030204" pitchFamily="34" charset="0"/>
              <a:ea typeface="+mn-ea"/>
              <a:cs typeface="Osaka" charset="0"/>
            </a:endParaRPr>
          </a:p>
        </p:txBody>
      </p:sp>
      <p:sp>
        <p:nvSpPr>
          <p:cNvPr id="56" name="Text Box 12"/>
          <p:cNvSpPr txBox="1">
            <a:spLocks noChangeArrowheads="1"/>
          </p:cNvSpPr>
          <p:nvPr/>
        </p:nvSpPr>
        <p:spPr bwMode="auto">
          <a:xfrm>
            <a:off x="4359162" y="1661975"/>
            <a:ext cx="2464429" cy="355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77906" tIns="38952" rIns="77906" bIns="38952" anchor="b">
            <a:spAutoFit/>
          </a:bodyPr>
          <a:lstStyle>
            <a:lvl1pPr>
              <a:defRPr kumimoji="1" sz="3600">
                <a:solidFill>
                  <a:schemeClr val="tx1"/>
                </a:solidFill>
                <a:latin typeface="Arial" charset="0"/>
                <a:ea typeface="ＭＳ Ｐゴシック" charset="0"/>
                <a:cs typeface="Arial Unicode MS" charset="0"/>
              </a:defRPr>
            </a:lvl1pPr>
            <a:lvl2pPr marL="37931725" indent="-37474525">
              <a:defRPr kumimoji="1" sz="3600">
                <a:solidFill>
                  <a:schemeClr val="tx1"/>
                </a:solidFill>
                <a:latin typeface="Arial" charset="0"/>
                <a:ea typeface="Arial Unicode MS" charset="0"/>
                <a:cs typeface="Arial Unicode MS" charset="0"/>
              </a:defRPr>
            </a:lvl2pPr>
            <a:lvl3pPr>
              <a:defRPr kumimoji="1" sz="3600">
                <a:solidFill>
                  <a:schemeClr val="tx1"/>
                </a:solidFill>
                <a:latin typeface="Arial" charset="0"/>
                <a:ea typeface="Arial Unicode MS" charset="0"/>
                <a:cs typeface="Arial Unicode MS" charset="0"/>
              </a:defRPr>
            </a:lvl3pPr>
            <a:lvl4pPr>
              <a:defRPr kumimoji="1" sz="3600">
                <a:solidFill>
                  <a:schemeClr val="tx1"/>
                </a:solidFill>
                <a:latin typeface="Arial" charset="0"/>
                <a:ea typeface="Arial Unicode MS" charset="0"/>
                <a:cs typeface="Arial Unicode MS" charset="0"/>
              </a:defRPr>
            </a:lvl4pPr>
            <a:lvl5pPr>
              <a:defRPr kumimoji="1" sz="3600">
                <a:solidFill>
                  <a:schemeClr val="tx1"/>
                </a:solidFill>
                <a:latin typeface="Arial" charset="0"/>
                <a:ea typeface="Arial Unicode MS" charset="0"/>
                <a:cs typeface="Arial Unicode MS" charset="0"/>
              </a:defRPr>
            </a:lvl5pPr>
            <a:lvl6pPr marL="457200" fontAlgn="base">
              <a:spcBef>
                <a:spcPct val="0"/>
              </a:spcBef>
              <a:spcAft>
                <a:spcPct val="0"/>
              </a:spcAft>
              <a:defRPr kumimoji="1" sz="3600">
                <a:solidFill>
                  <a:schemeClr val="tx1"/>
                </a:solidFill>
                <a:latin typeface="Arial" charset="0"/>
                <a:ea typeface="Arial Unicode MS" charset="0"/>
                <a:cs typeface="Arial Unicode MS" charset="0"/>
              </a:defRPr>
            </a:lvl6pPr>
            <a:lvl7pPr marL="914400" fontAlgn="base">
              <a:spcBef>
                <a:spcPct val="0"/>
              </a:spcBef>
              <a:spcAft>
                <a:spcPct val="0"/>
              </a:spcAft>
              <a:defRPr kumimoji="1" sz="3600">
                <a:solidFill>
                  <a:schemeClr val="tx1"/>
                </a:solidFill>
                <a:latin typeface="Arial" charset="0"/>
                <a:ea typeface="Arial Unicode MS" charset="0"/>
                <a:cs typeface="Arial Unicode MS" charset="0"/>
              </a:defRPr>
            </a:lvl7pPr>
            <a:lvl8pPr marL="1371600" fontAlgn="base">
              <a:spcBef>
                <a:spcPct val="0"/>
              </a:spcBef>
              <a:spcAft>
                <a:spcPct val="0"/>
              </a:spcAft>
              <a:defRPr kumimoji="1" sz="3600">
                <a:solidFill>
                  <a:schemeClr val="tx1"/>
                </a:solidFill>
                <a:latin typeface="Arial" charset="0"/>
                <a:ea typeface="Arial Unicode MS" charset="0"/>
                <a:cs typeface="Arial Unicode MS" charset="0"/>
              </a:defRPr>
            </a:lvl8pPr>
            <a:lvl9pPr marL="1828800" fontAlgn="base">
              <a:spcBef>
                <a:spcPct val="0"/>
              </a:spcBef>
              <a:spcAft>
                <a:spcPct val="0"/>
              </a:spcAft>
              <a:defRPr kumimoji="1" sz="3600">
                <a:solidFill>
                  <a:schemeClr val="tx1"/>
                </a:solidFill>
                <a:latin typeface="Arial" charset="0"/>
                <a:ea typeface="Arial Unicode MS" charset="0"/>
                <a:cs typeface="Arial Unicode MS" charset="0"/>
              </a:defRPr>
            </a:lvl9pPr>
          </a:lstStyle>
          <a:p>
            <a:pPr marL="0" marR="0" lvl="0" indent="0" algn="l" defTabSz="389505" rtl="0" eaLnBrk="1" fontAlgn="base" latinLnBrk="0" hangingPunct="1">
              <a:lnSpc>
                <a:spcPct val="100000"/>
              </a:lnSpc>
              <a:spcBef>
                <a:spcPct val="0"/>
              </a:spcBef>
              <a:spcAft>
                <a:spcPct val="0"/>
              </a:spcAft>
              <a:buClrTx/>
              <a:buSzTx/>
              <a:buFontTx/>
              <a:buNone/>
              <a:tabLst/>
              <a:defRPr/>
            </a:pPr>
            <a:r>
              <a:rPr kumimoji="0" lang="en-GB" altLang="ja-JP" sz="1800" b="1" i="0" u="none" strike="noStrike" kern="1200" cap="none" spc="0" normalizeH="0" baseline="0" noProof="0" dirty="0">
                <a:ln>
                  <a:noFill/>
                </a:ln>
                <a:solidFill>
                  <a:schemeClr val="bg1"/>
                </a:solidFill>
                <a:effectLst/>
                <a:uLnTx/>
                <a:uFillTx/>
                <a:latin typeface="ＭＳ Ｐゴシック" panose="020B0600070205080204" pitchFamily="50" charset="-128"/>
                <a:ea typeface="Calibri" panose="020F0502020204030204" pitchFamily="34" charset="0"/>
                <a:cs typeface="Calibri" panose="020F0502020204030204" pitchFamily="34" charset="0"/>
              </a:rPr>
              <a:t>                    LCC</a:t>
            </a:r>
          </a:p>
        </p:txBody>
      </p:sp>
      <p:sp>
        <p:nvSpPr>
          <p:cNvPr id="57" name="テキスト ボックス 56"/>
          <p:cNvSpPr txBox="1"/>
          <p:nvPr/>
        </p:nvSpPr>
        <p:spPr>
          <a:xfrm>
            <a:off x="108627" y="833955"/>
            <a:ext cx="554878" cy="314755"/>
          </a:xfrm>
          <a:prstGeom prst="rect">
            <a:avLst/>
          </a:prstGeom>
          <a:solidFill>
            <a:srgbClr val="3366FF"/>
          </a:solidFill>
        </p:spPr>
        <p:txBody>
          <a:bodyPr wrap="none" lIns="77906" tIns="38952" rIns="77906" bIns="38952" rtlCol="0">
            <a:spAutoFit/>
          </a:bodyPr>
          <a:lstStyle/>
          <a:p>
            <a:pPr marL="0" marR="0" lvl="0" indent="0" algn="l" defTabSz="779168" rtl="0" eaLnBrk="1" fontAlgn="base" latinLnBrk="0" hangingPunct="1">
              <a:lnSpc>
                <a:spcPct val="100000"/>
              </a:lnSpc>
              <a:spcBef>
                <a:spcPct val="0"/>
              </a:spcBef>
              <a:spcAft>
                <a:spcPct val="0"/>
              </a:spcAft>
              <a:buClrTx/>
              <a:buSzTx/>
              <a:buFontTx/>
              <a:buNone/>
              <a:tabLst/>
              <a:defRPr/>
            </a:pPr>
            <a:r>
              <a:rPr kumimoji="1" lang="en-US" altLang="ja-JP" sz="1534" b="0" i="0" u="none" strike="noStrike" kern="1200" cap="none" spc="0" normalizeH="0" baseline="0" noProof="0" dirty="0">
                <a:ln>
                  <a:noFill/>
                </a:ln>
                <a:solidFill>
                  <a:prstClr val="white"/>
                </a:solidFill>
                <a:effectLst/>
                <a:uLnTx/>
                <a:uFillTx/>
                <a:latin typeface="ＭＳ Ｐゴシック" panose="020B0600070205080204" pitchFamily="50" charset="-128"/>
                <a:ea typeface="Calibri" panose="020F0502020204030204" pitchFamily="34" charset="0"/>
                <a:cs typeface="Osaka" charset="0"/>
              </a:rPr>
              <a:t>2004</a:t>
            </a:r>
            <a:endParaRPr kumimoji="1" lang="ja-JP" altLang="en-US" sz="1534" b="0" i="0" u="none" strike="noStrike" kern="1200" cap="none" spc="0" normalizeH="0" baseline="0" noProof="0" dirty="0">
              <a:ln>
                <a:noFill/>
              </a:ln>
              <a:solidFill>
                <a:prstClr val="white"/>
              </a:solidFill>
              <a:effectLst/>
              <a:uLnTx/>
              <a:uFillTx/>
              <a:latin typeface="ＭＳ Ｐゴシック" panose="020B0600070205080204" pitchFamily="50" charset="-128"/>
              <a:ea typeface="Arial Unicode MS" panose="020B0604020202020204"/>
              <a:cs typeface="Osaka" charset="0"/>
            </a:endParaRPr>
          </a:p>
        </p:txBody>
      </p:sp>
      <p:sp>
        <p:nvSpPr>
          <p:cNvPr id="60" name="TextBox 12"/>
          <p:cNvSpPr txBox="1">
            <a:spLocks noChangeArrowheads="1"/>
          </p:cNvSpPr>
          <p:nvPr/>
        </p:nvSpPr>
        <p:spPr bwMode="auto">
          <a:xfrm>
            <a:off x="4432094" y="2512396"/>
            <a:ext cx="773383" cy="2884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77906" tIns="38952" rIns="77906" bIns="38952">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ctr"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ctr"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ctr"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ctr" hangingPunct="0">
              <a:spcBef>
                <a:spcPct val="0"/>
              </a:spcBef>
              <a:spcAft>
                <a:spcPct val="0"/>
              </a:spcAft>
              <a:defRPr kumimoji="1" sz="2400">
                <a:solidFill>
                  <a:schemeClr val="tx1"/>
                </a:solidFill>
                <a:latin typeface="Arial" charset="0"/>
                <a:ea typeface="ＭＳ Ｐゴシック" charset="0"/>
              </a:defRPr>
            </a:lvl9pPr>
          </a:lstStyle>
          <a:p>
            <a:pPr marL="0" marR="0" lvl="0" indent="0" algn="l" defTabSz="779168" rtl="0" eaLnBrk="1" fontAlgn="base" latinLnBrk="0" hangingPunct="1">
              <a:lnSpc>
                <a:spcPct val="100000"/>
              </a:lnSpc>
              <a:spcBef>
                <a:spcPct val="0"/>
              </a:spcBef>
              <a:spcAft>
                <a:spcPct val="0"/>
              </a:spcAft>
              <a:buClrTx/>
              <a:buSzTx/>
              <a:buFontTx/>
              <a:buNone/>
              <a:tabLst/>
              <a:defRPr/>
            </a:pPr>
            <a:r>
              <a:rPr kumimoji="0" lang="en-GB" altLang="ja-JP" sz="1363" b="0" i="0" u="none" strike="noStrike" kern="1200" cap="none" spc="0" normalizeH="0" baseline="0" noProof="0" dirty="0">
                <a:ln>
                  <a:noFill/>
                </a:ln>
                <a:solidFill>
                  <a:prstClr val="white"/>
                </a:solidFill>
                <a:effectLst/>
                <a:uLnTx/>
                <a:uFillTx/>
                <a:latin typeface="ＭＳ Ｐゴシック" panose="020B0600070205080204" pitchFamily="50" charset="-128"/>
                <a:ea typeface="Calibri" panose="020F0502020204030204" pitchFamily="34" charset="0"/>
              </a:rPr>
              <a:t>TDR </a:t>
            </a:r>
          </a:p>
        </p:txBody>
      </p:sp>
      <p:sp>
        <p:nvSpPr>
          <p:cNvPr id="66" name="Line 37"/>
          <p:cNvSpPr>
            <a:spLocks noChangeShapeType="1"/>
          </p:cNvSpPr>
          <p:nvPr/>
        </p:nvSpPr>
        <p:spPr bwMode="auto">
          <a:xfrm>
            <a:off x="4520469" y="1043242"/>
            <a:ext cx="0" cy="595797"/>
          </a:xfrm>
          <a:prstGeom prst="line">
            <a:avLst/>
          </a:prstGeom>
          <a:noFill/>
          <a:ln w="38100">
            <a:solidFill>
              <a:schemeClr val="accent2"/>
            </a:solidFill>
            <a:round/>
            <a:headEnd/>
            <a:tailEnd/>
          </a:ln>
          <a:extLst>
            <a:ext uri="{909E8E84-426E-40dd-AFC4-6F175D3DCCD1}">
              <a14:hiddenFill xmlns="" xmlns:a14="http://schemas.microsoft.com/office/drawing/2010/main">
                <a:noFill/>
              </a14:hiddenFill>
            </a:ext>
          </a:extLst>
        </p:spPr>
        <p:txBody>
          <a:bodyPr/>
          <a:lstStyle/>
          <a:p>
            <a:pPr marL="0" marR="0" lvl="0" indent="0" algn="l" defTabSz="389505" rtl="0" eaLnBrk="1" fontAlgn="base" latinLnBrk="0" hangingPunct="1">
              <a:lnSpc>
                <a:spcPct val="100000"/>
              </a:lnSpc>
              <a:spcBef>
                <a:spcPct val="0"/>
              </a:spcBef>
              <a:spcAft>
                <a:spcPct val="0"/>
              </a:spcAft>
              <a:buClrTx/>
              <a:buSzTx/>
              <a:buFontTx/>
              <a:buNone/>
              <a:tabLst/>
              <a:defRPr/>
            </a:pPr>
            <a:endParaRPr kumimoji="1" lang="ja-JP" altLang="en-US"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Osaka" charset="0"/>
            </a:endParaRPr>
          </a:p>
        </p:txBody>
      </p:sp>
      <p:pic>
        <p:nvPicPr>
          <p:cNvPr id="23575" name="Picture 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08607" y="2231484"/>
            <a:ext cx="1032550" cy="12546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7" name="Line 37"/>
          <p:cNvSpPr>
            <a:spLocks noChangeShapeType="1"/>
          </p:cNvSpPr>
          <p:nvPr/>
        </p:nvSpPr>
        <p:spPr bwMode="auto">
          <a:xfrm>
            <a:off x="5003978" y="1037395"/>
            <a:ext cx="0" cy="591962"/>
          </a:xfrm>
          <a:prstGeom prst="line">
            <a:avLst/>
          </a:prstGeom>
          <a:noFill/>
          <a:ln w="38100">
            <a:solidFill>
              <a:schemeClr val="accent2"/>
            </a:solidFill>
            <a:round/>
            <a:headEnd/>
            <a:tailEnd/>
          </a:ln>
          <a:extLst>
            <a:ext uri="{909E8E84-426E-40dd-AFC4-6F175D3DCCD1}">
              <a14:hiddenFill xmlns="" xmlns:a14="http://schemas.microsoft.com/office/drawing/2010/main">
                <a:noFill/>
              </a14:hiddenFill>
            </a:ext>
          </a:extLst>
        </p:spPr>
        <p:txBody>
          <a:bodyPr/>
          <a:lstStyle/>
          <a:p>
            <a:pPr marL="0" marR="0" lvl="0" indent="0" algn="l" defTabSz="389505" rtl="0" eaLnBrk="1" fontAlgn="base" latinLnBrk="0" hangingPunct="1">
              <a:lnSpc>
                <a:spcPct val="100000"/>
              </a:lnSpc>
              <a:spcBef>
                <a:spcPct val="0"/>
              </a:spcBef>
              <a:spcAft>
                <a:spcPct val="0"/>
              </a:spcAft>
              <a:buClrTx/>
              <a:buSzTx/>
              <a:buFontTx/>
              <a:buNone/>
              <a:tabLst/>
              <a:defRPr/>
            </a:pPr>
            <a:endParaRPr kumimoji="1" lang="ja-JP" altLang="en-US"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Osaka" charset="0"/>
            </a:endParaRPr>
          </a:p>
        </p:txBody>
      </p:sp>
      <p:sp>
        <p:nvSpPr>
          <p:cNvPr id="69" name="Line 37"/>
          <p:cNvSpPr>
            <a:spLocks noChangeShapeType="1"/>
          </p:cNvSpPr>
          <p:nvPr/>
        </p:nvSpPr>
        <p:spPr bwMode="auto">
          <a:xfrm>
            <a:off x="5430058" y="1028441"/>
            <a:ext cx="0" cy="589513"/>
          </a:xfrm>
          <a:prstGeom prst="line">
            <a:avLst/>
          </a:prstGeom>
          <a:noFill/>
          <a:ln w="38100">
            <a:solidFill>
              <a:schemeClr val="accent2"/>
            </a:solidFill>
            <a:round/>
            <a:headEnd/>
            <a:tailEnd/>
          </a:ln>
          <a:extLst>
            <a:ext uri="{909E8E84-426E-40dd-AFC4-6F175D3DCCD1}">
              <a14:hiddenFill xmlns="" xmlns:a14="http://schemas.microsoft.com/office/drawing/2010/main">
                <a:noFill/>
              </a14:hiddenFill>
            </a:ext>
          </a:extLst>
        </p:spPr>
        <p:txBody>
          <a:bodyPr/>
          <a:lstStyle/>
          <a:p>
            <a:pPr marL="0" marR="0" lvl="0" indent="0" algn="l" defTabSz="389505" rtl="0" eaLnBrk="1" fontAlgn="base" latinLnBrk="0" hangingPunct="1">
              <a:lnSpc>
                <a:spcPct val="100000"/>
              </a:lnSpc>
              <a:spcBef>
                <a:spcPct val="0"/>
              </a:spcBef>
              <a:spcAft>
                <a:spcPct val="0"/>
              </a:spcAft>
              <a:buClrTx/>
              <a:buSzTx/>
              <a:buFontTx/>
              <a:buNone/>
              <a:tabLst/>
              <a:defRPr/>
            </a:pPr>
            <a:endParaRPr kumimoji="1" lang="ja-JP" altLang="en-US"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Osaka" charset="0"/>
            </a:endParaRPr>
          </a:p>
        </p:txBody>
      </p:sp>
      <p:sp>
        <p:nvSpPr>
          <p:cNvPr id="71" name="Line 37"/>
          <p:cNvSpPr>
            <a:spLocks noChangeShapeType="1"/>
          </p:cNvSpPr>
          <p:nvPr/>
        </p:nvSpPr>
        <p:spPr bwMode="auto">
          <a:xfrm>
            <a:off x="5866970" y="1053066"/>
            <a:ext cx="0" cy="585424"/>
          </a:xfrm>
          <a:prstGeom prst="line">
            <a:avLst/>
          </a:prstGeom>
          <a:noFill/>
          <a:ln w="38100">
            <a:solidFill>
              <a:schemeClr val="accent2"/>
            </a:solidFill>
            <a:round/>
            <a:headEnd/>
            <a:tailEnd/>
          </a:ln>
          <a:extLst>
            <a:ext uri="{909E8E84-426E-40dd-AFC4-6F175D3DCCD1}">
              <a14:hiddenFill xmlns="" xmlns:a14="http://schemas.microsoft.com/office/drawing/2010/main">
                <a:noFill/>
              </a14:hiddenFill>
            </a:ext>
          </a:extLst>
        </p:spPr>
        <p:txBody>
          <a:bodyPr/>
          <a:lstStyle/>
          <a:p>
            <a:pPr marL="0" marR="0" lvl="0" indent="0" algn="l" defTabSz="389505" rtl="0" eaLnBrk="1" fontAlgn="base" latinLnBrk="0" hangingPunct="1">
              <a:lnSpc>
                <a:spcPct val="100000"/>
              </a:lnSpc>
              <a:spcBef>
                <a:spcPct val="0"/>
              </a:spcBef>
              <a:spcAft>
                <a:spcPct val="0"/>
              </a:spcAft>
              <a:buClrTx/>
              <a:buSzTx/>
              <a:buFontTx/>
              <a:buNone/>
              <a:tabLst/>
              <a:defRPr/>
            </a:pPr>
            <a:endParaRPr kumimoji="1" lang="ja-JP" altLang="en-US"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Osaka" charset="0"/>
            </a:endParaRPr>
          </a:p>
        </p:txBody>
      </p:sp>
      <p:sp>
        <p:nvSpPr>
          <p:cNvPr id="7" name="下矢印 6"/>
          <p:cNvSpPr/>
          <p:nvPr/>
        </p:nvSpPr>
        <p:spPr bwMode="auto">
          <a:xfrm>
            <a:off x="4136334" y="1211711"/>
            <a:ext cx="254977" cy="358693"/>
          </a:xfrm>
          <a:prstGeom prst="downArrow">
            <a:avLst/>
          </a:prstGeom>
          <a:solidFill>
            <a:srgbClr val="FFFF00"/>
          </a:solidFill>
          <a:ln w="9525" cap="flat" cmpd="sng" algn="ctr">
            <a:solidFill>
              <a:srgbClr val="3366FF"/>
            </a:solidFill>
            <a:prstDash val="solid"/>
            <a:round/>
            <a:headEnd type="none" w="med" len="med"/>
            <a:tailEnd type="none" w="med" len="med"/>
          </a:ln>
          <a:effectLst/>
        </p:spPr>
        <p:txBody>
          <a:bodyPr vert="horz" wrap="square" lIns="77906" tIns="38952" rIns="77906" bIns="38952" numCol="1" rtlCol="0" anchor="t" anchorCtr="0" compatLnSpc="1">
            <a:prstTxWarp prst="textNoShape">
              <a:avLst/>
            </a:prstTxWarp>
          </a:bodyPr>
          <a:lstStyle/>
          <a:p>
            <a:pPr marL="0" marR="0" lvl="0" indent="0" algn="l" defTabSz="779091" rtl="0" eaLnBrk="0" fontAlgn="ctr" latinLnBrk="0" hangingPunct="0">
              <a:lnSpc>
                <a:spcPct val="100000"/>
              </a:lnSpc>
              <a:spcBef>
                <a:spcPct val="0"/>
              </a:spcBef>
              <a:spcAft>
                <a:spcPct val="0"/>
              </a:spcAft>
              <a:buClrTx/>
              <a:buSzTx/>
              <a:buFontTx/>
              <a:buNone/>
              <a:tabLst/>
              <a:defRPr/>
            </a:pPr>
            <a:endParaRPr kumimoji="0" lang="ja-JP" altLang="en-US" sz="3067"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Calibri" panose="020F0502020204030204" pitchFamily="34" charset="0"/>
            </a:endParaRPr>
          </a:p>
        </p:txBody>
      </p:sp>
      <p:sp>
        <p:nvSpPr>
          <p:cNvPr id="23565" name="Text Box 44"/>
          <p:cNvSpPr txBox="1">
            <a:spLocks noChangeArrowheads="1"/>
          </p:cNvSpPr>
          <p:nvPr/>
        </p:nvSpPr>
        <p:spPr bwMode="auto">
          <a:xfrm>
            <a:off x="3985636" y="1667704"/>
            <a:ext cx="609708" cy="386441"/>
          </a:xfrm>
          <a:prstGeom prst="rect">
            <a:avLst/>
          </a:prstGeom>
          <a:solidFill>
            <a:schemeClr val="accent4">
              <a:lumMod val="60000"/>
              <a:lumOff val="40000"/>
            </a:schemeClr>
          </a:solidFill>
          <a:ln>
            <a:noFill/>
          </a:ln>
        </p:spPr>
        <p:txBody>
          <a:bodyPr wrap="square" lIns="77906" tIns="38952" rIns="77906" bIns="38952" anchor="b">
            <a:spAutoFit/>
          </a:bodyPr>
          <a:lstStyle>
            <a:lvl1pPr>
              <a:defRPr kumimoji="1" sz="3600">
                <a:solidFill>
                  <a:schemeClr val="tx1"/>
                </a:solidFill>
                <a:latin typeface="Arial" charset="0"/>
                <a:ea typeface="ＭＳ Ｐゴシック" charset="0"/>
                <a:cs typeface="Arial Unicode MS" charset="0"/>
              </a:defRPr>
            </a:lvl1pPr>
            <a:lvl2pPr marL="37931725" indent="-37474525">
              <a:defRPr kumimoji="1" sz="3600">
                <a:solidFill>
                  <a:schemeClr val="tx1"/>
                </a:solidFill>
                <a:latin typeface="Arial" charset="0"/>
                <a:ea typeface="Arial Unicode MS" charset="0"/>
                <a:cs typeface="Arial Unicode MS" charset="0"/>
              </a:defRPr>
            </a:lvl2pPr>
            <a:lvl3pPr>
              <a:defRPr kumimoji="1" sz="3600">
                <a:solidFill>
                  <a:schemeClr val="tx1"/>
                </a:solidFill>
                <a:latin typeface="Arial" charset="0"/>
                <a:ea typeface="Arial Unicode MS" charset="0"/>
                <a:cs typeface="Arial Unicode MS" charset="0"/>
              </a:defRPr>
            </a:lvl3pPr>
            <a:lvl4pPr>
              <a:defRPr kumimoji="1" sz="3600">
                <a:solidFill>
                  <a:schemeClr val="tx1"/>
                </a:solidFill>
                <a:latin typeface="Arial" charset="0"/>
                <a:ea typeface="Arial Unicode MS" charset="0"/>
                <a:cs typeface="Arial Unicode MS" charset="0"/>
              </a:defRPr>
            </a:lvl4pPr>
            <a:lvl5pPr>
              <a:defRPr kumimoji="1" sz="3600">
                <a:solidFill>
                  <a:schemeClr val="tx1"/>
                </a:solidFill>
                <a:latin typeface="Arial" charset="0"/>
                <a:ea typeface="Arial Unicode MS" charset="0"/>
                <a:cs typeface="Arial Unicode MS" charset="0"/>
              </a:defRPr>
            </a:lvl5pPr>
            <a:lvl6pPr marL="457200" fontAlgn="base">
              <a:spcBef>
                <a:spcPct val="0"/>
              </a:spcBef>
              <a:spcAft>
                <a:spcPct val="0"/>
              </a:spcAft>
              <a:defRPr kumimoji="1" sz="3600">
                <a:solidFill>
                  <a:schemeClr val="tx1"/>
                </a:solidFill>
                <a:latin typeface="Arial" charset="0"/>
                <a:ea typeface="Arial Unicode MS" charset="0"/>
                <a:cs typeface="Arial Unicode MS" charset="0"/>
              </a:defRPr>
            </a:lvl6pPr>
            <a:lvl7pPr marL="914400" fontAlgn="base">
              <a:spcBef>
                <a:spcPct val="0"/>
              </a:spcBef>
              <a:spcAft>
                <a:spcPct val="0"/>
              </a:spcAft>
              <a:defRPr kumimoji="1" sz="3600">
                <a:solidFill>
                  <a:schemeClr val="tx1"/>
                </a:solidFill>
                <a:latin typeface="Arial" charset="0"/>
                <a:ea typeface="Arial Unicode MS" charset="0"/>
                <a:cs typeface="Arial Unicode MS" charset="0"/>
              </a:defRPr>
            </a:lvl7pPr>
            <a:lvl8pPr marL="1371600" fontAlgn="base">
              <a:spcBef>
                <a:spcPct val="0"/>
              </a:spcBef>
              <a:spcAft>
                <a:spcPct val="0"/>
              </a:spcAft>
              <a:defRPr kumimoji="1" sz="3600">
                <a:solidFill>
                  <a:schemeClr val="tx1"/>
                </a:solidFill>
                <a:latin typeface="Arial" charset="0"/>
                <a:ea typeface="Arial Unicode MS" charset="0"/>
                <a:cs typeface="Arial Unicode MS" charset="0"/>
              </a:defRPr>
            </a:lvl8pPr>
            <a:lvl9pPr marL="1828800" fontAlgn="base">
              <a:spcBef>
                <a:spcPct val="0"/>
              </a:spcBef>
              <a:spcAft>
                <a:spcPct val="0"/>
              </a:spcAft>
              <a:defRPr kumimoji="1" sz="3600">
                <a:solidFill>
                  <a:schemeClr val="tx1"/>
                </a:solidFill>
                <a:latin typeface="Arial" charset="0"/>
                <a:ea typeface="Arial Unicode MS" charset="0"/>
                <a:cs typeface="Arial Unicode MS" charset="0"/>
              </a:defRPr>
            </a:lvl9pPr>
          </a:lstStyle>
          <a:p>
            <a:pPr marL="0" marR="0" lvl="0" indent="0" algn="ctr" defTabSz="389505" rtl="0" eaLnBrk="0" fontAlgn="ctr" latinLnBrk="0" hangingPunct="0">
              <a:lnSpc>
                <a:spcPct val="100000"/>
              </a:lnSpc>
              <a:spcBef>
                <a:spcPct val="0"/>
              </a:spcBef>
              <a:spcAft>
                <a:spcPct val="0"/>
              </a:spcAft>
              <a:buClrTx/>
              <a:buSzTx/>
              <a:buFontTx/>
              <a:buNone/>
              <a:tabLst/>
              <a:defRPr/>
            </a:pPr>
            <a:r>
              <a:rPr kumimoji="0" lang="en-US" altLang="ja-JP" sz="2000" b="1" i="0" u="none" strike="noStrike" kern="1200" cap="none" spc="0" normalizeH="0" baseline="0" noProof="0" dirty="0">
                <a:ln>
                  <a:noFill/>
                </a:ln>
                <a:solidFill>
                  <a:srgbClr val="0432FF"/>
                </a:solidFill>
                <a:effectLst/>
                <a:uLnTx/>
                <a:uFillTx/>
                <a:latin typeface="Calibri" panose="020F0502020204030204" pitchFamily="34" charset="0"/>
                <a:ea typeface="游ゴシック" panose="020B0400000000000000" pitchFamily="34" charset="-128"/>
                <a:cs typeface="Calibri" panose="020F0502020204030204" pitchFamily="34" charset="0"/>
              </a:rPr>
              <a:t>TDR</a:t>
            </a:r>
          </a:p>
        </p:txBody>
      </p:sp>
      <p:sp>
        <p:nvSpPr>
          <p:cNvPr id="77" name="Line 37"/>
          <p:cNvSpPr>
            <a:spLocks noChangeShapeType="1"/>
          </p:cNvSpPr>
          <p:nvPr/>
        </p:nvSpPr>
        <p:spPr bwMode="auto">
          <a:xfrm>
            <a:off x="6300543" y="1053068"/>
            <a:ext cx="10840" cy="581766"/>
          </a:xfrm>
          <a:prstGeom prst="line">
            <a:avLst/>
          </a:prstGeom>
          <a:noFill/>
          <a:ln w="38100">
            <a:solidFill>
              <a:schemeClr val="accent2"/>
            </a:solidFill>
            <a:round/>
            <a:headEnd/>
            <a:tailEnd/>
          </a:ln>
          <a:extLst>
            <a:ext uri="{909E8E84-426E-40dd-AFC4-6F175D3DCCD1}">
              <a14:hiddenFill xmlns="" xmlns:a14="http://schemas.microsoft.com/office/drawing/2010/main">
                <a:noFill/>
              </a14:hiddenFill>
            </a:ext>
          </a:extLst>
        </p:spPr>
        <p:txBody>
          <a:bodyPr/>
          <a:lstStyle/>
          <a:p>
            <a:pPr marL="0" marR="0" lvl="0" indent="0" algn="l" defTabSz="389505" rtl="0" eaLnBrk="1" fontAlgn="base" latinLnBrk="0" hangingPunct="1">
              <a:lnSpc>
                <a:spcPct val="100000"/>
              </a:lnSpc>
              <a:spcBef>
                <a:spcPct val="0"/>
              </a:spcBef>
              <a:spcAft>
                <a:spcPct val="0"/>
              </a:spcAft>
              <a:buClrTx/>
              <a:buSzTx/>
              <a:buFontTx/>
              <a:buNone/>
              <a:tabLst/>
              <a:defRPr/>
            </a:pPr>
            <a:endParaRPr kumimoji="1" lang="ja-JP" altLang="en-US"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Osaka" charset="0"/>
            </a:endParaRPr>
          </a:p>
        </p:txBody>
      </p:sp>
      <p:sp>
        <p:nvSpPr>
          <p:cNvPr id="78" name="Line 37"/>
          <p:cNvSpPr>
            <a:spLocks noChangeShapeType="1"/>
          </p:cNvSpPr>
          <p:nvPr/>
        </p:nvSpPr>
        <p:spPr bwMode="auto">
          <a:xfrm>
            <a:off x="7226059" y="1120893"/>
            <a:ext cx="0" cy="536164"/>
          </a:xfrm>
          <a:prstGeom prst="line">
            <a:avLst/>
          </a:prstGeom>
          <a:noFill/>
          <a:ln w="38100">
            <a:solidFill>
              <a:schemeClr val="accent2"/>
            </a:solidFill>
            <a:round/>
            <a:headEnd/>
            <a:tailEnd/>
          </a:ln>
          <a:extLst>
            <a:ext uri="{909E8E84-426E-40dd-AFC4-6F175D3DCCD1}">
              <a14:hiddenFill xmlns="" xmlns:a14="http://schemas.microsoft.com/office/drawing/2010/main">
                <a:noFill/>
              </a14:hiddenFill>
            </a:ext>
          </a:extLst>
        </p:spPr>
        <p:txBody>
          <a:bodyPr/>
          <a:lstStyle/>
          <a:p>
            <a:pPr marL="0" marR="0" lvl="0" indent="0" algn="l" defTabSz="389505" rtl="0" eaLnBrk="1" fontAlgn="base" latinLnBrk="0" hangingPunct="1">
              <a:lnSpc>
                <a:spcPct val="100000"/>
              </a:lnSpc>
              <a:spcBef>
                <a:spcPct val="0"/>
              </a:spcBef>
              <a:spcAft>
                <a:spcPct val="0"/>
              </a:spcAft>
              <a:buClrTx/>
              <a:buSzTx/>
              <a:buFontTx/>
              <a:buNone/>
              <a:tabLst/>
              <a:defRPr/>
            </a:pPr>
            <a:endParaRPr kumimoji="1" lang="ja-JP" altLang="en-US"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Osaka" charset="0"/>
            </a:endParaRPr>
          </a:p>
        </p:txBody>
      </p:sp>
      <p:sp>
        <p:nvSpPr>
          <p:cNvPr id="79" name="Line 37"/>
          <p:cNvSpPr>
            <a:spLocks noChangeShapeType="1"/>
          </p:cNvSpPr>
          <p:nvPr/>
        </p:nvSpPr>
        <p:spPr bwMode="auto">
          <a:xfrm>
            <a:off x="6794155" y="1081790"/>
            <a:ext cx="0" cy="553045"/>
          </a:xfrm>
          <a:prstGeom prst="line">
            <a:avLst/>
          </a:prstGeom>
          <a:noFill/>
          <a:ln w="38100">
            <a:solidFill>
              <a:schemeClr val="accent2"/>
            </a:solidFill>
            <a:round/>
            <a:headEnd/>
            <a:tailEnd/>
          </a:ln>
          <a:extLst>
            <a:ext uri="{909E8E84-426E-40dd-AFC4-6F175D3DCCD1}">
              <a14:hiddenFill xmlns="" xmlns:a14="http://schemas.microsoft.com/office/drawing/2010/main">
                <a:noFill/>
              </a14:hiddenFill>
            </a:ext>
          </a:extLst>
        </p:spPr>
        <p:txBody>
          <a:bodyPr/>
          <a:lstStyle/>
          <a:p>
            <a:pPr marL="0" marR="0" lvl="0" indent="0" algn="l" defTabSz="389505" rtl="0" eaLnBrk="1" fontAlgn="base" latinLnBrk="0" hangingPunct="1">
              <a:lnSpc>
                <a:spcPct val="100000"/>
              </a:lnSpc>
              <a:spcBef>
                <a:spcPct val="0"/>
              </a:spcBef>
              <a:spcAft>
                <a:spcPct val="0"/>
              </a:spcAft>
              <a:buClrTx/>
              <a:buSzTx/>
              <a:buFontTx/>
              <a:buNone/>
              <a:tabLst/>
              <a:defRPr/>
            </a:pPr>
            <a:endParaRPr kumimoji="1" lang="ja-JP" altLang="en-US"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Osaka" charset="0"/>
            </a:endParaRPr>
          </a:p>
        </p:txBody>
      </p:sp>
      <p:pic>
        <p:nvPicPr>
          <p:cNvPr id="61" name="Picture 2" descr="http://sphotos-a.ak.fbcdn.net/hphotos-ak-prn2/971231_600912173260565_2028028656_n.jp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3454082" y="3648335"/>
            <a:ext cx="1672815" cy="1422841"/>
          </a:xfrm>
          <a:prstGeom prst="rect">
            <a:avLst/>
          </a:prstGeom>
          <a:noFill/>
          <a:ln>
            <a:solidFill>
              <a:schemeClr val="bg1"/>
            </a:solidFill>
          </a:ln>
          <a:extLst>
            <a:ext uri="{909E8E84-426E-40dd-AFC4-6F175D3DCCD1}">
              <a14:hiddenFill xmlns="" xmlns:a14="http://schemas.microsoft.com/office/drawing/2010/main">
                <a:solidFill>
                  <a:srgbClr val="FFFFFF"/>
                </a:solidFill>
              </a14:hiddenFill>
            </a:ext>
          </a:extLst>
        </p:spPr>
      </p:pic>
      <p:pic>
        <p:nvPicPr>
          <p:cNvPr id="85" name="図 84"/>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54685" y="4043455"/>
            <a:ext cx="1295868" cy="1543056"/>
          </a:xfrm>
          <a:prstGeom prst="rect">
            <a:avLst/>
          </a:prstGeom>
        </p:spPr>
      </p:pic>
      <p:sp>
        <p:nvSpPr>
          <p:cNvPr id="70" name="Line 37">
            <a:extLst>
              <a:ext uri="{FF2B5EF4-FFF2-40B4-BE49-F238E27FC236}">
                <a16:creationId xmlns:a16="http://schemas.microsoft.com/office/drawing/2014/main" id="{74AFF6DB-398A-4E77-B61A-71ACEB77E761}"/>
              </a:ext>
            </a:extLst>
          </p:cNvPr>
          <p:cNvSpPr>
            <a:spLocks noChangeShapeType="1"/>
          </p:cNvSpPr>
          <p:nvPr/>
        </p:nvSpPr>
        <p:spPr bwMode="auto">
          <a:xfrm>
            <a:off x="7912106" y="1053066"/>
            <a:ext cx="0" cy="536164"/>
          </a:xfrm>
          <a:prstGeom prst="line">
            <a:avLst/>
          </a:prstGeom>
          <a:noFill/>
          <a:ln w="38100">
            <a:solidFill>
              <a:schemeClr val="accent2"/>
            </a:solidFill>
            <a:round/>
            <a:headEnd/>
            <a:tailEnd/>
          </a:ln>
          <a:extLst>
            <a:ext uri="{909E8E84-426E-40dd-AFC4-6F175D3DCCD1}">
              <a14:hiddenFill xmlns="" xmlns:a14="http://schemas.microsoft.com/office/drawing/2010/main">
                <a:noFill/>
              </a14:hiddenFill>
            </a:ext>
          </a:extLst>
        </p:spPr>
        <p:txBody>
          <a:bodyPr/>
          <a:lstStyle/>
          <a:p>
            <a:pPr marL="0" marR="0" lvl="0" indent="0" algn="l" defTabSz="389505" rtl="0" eaLnBrk="1" fontAlgn="base" latinLnBrk="0" hangingPunct="1">
              <a:lnSpc>
                <a:spcPct val="100000"/>
              </a:lnSpc>
              <a:spcBef>
                <a:spcPct val="0"/>
              </a:spcBef>
              <a:spcAft>
                <a:spcPct val="0"/>
              </a:spcAft>
              <a:buClrTx/>
              <a:buSzTx/>
              <a:buFontTx/>
              <a:buNone/>
              <a:tabLst/>
              <a:defRPr/>
            </a:pPr>
            <a:endParaRPr kumimoji="1" lang="ja-JP" altLang="en-US"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Osaka" charset="0"/>
            </a:endParaRPr>
          </a:p>
        </p:txBody>
      </p:sp>
      <p:pic>
        <p:nvPicPr>
          <p:cNvPr id="92" name="Picture 2" descr="http://nef.org/wp-content/uploads/2015/06/Tatsuya_B_NEF.png">
            <a:extLst>
              <a:ext uri="{FF2B5EF4-FFF2-40B4-BE49-F238E27FC236}">
                <a16:creationId xmlns:a16="http://schemas.microsoft.com/office/drawing/2014/main" id="{D280689F-2057-4207-9FD7-5AE22DE0BDCE}"/>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820883" y="2199487"/>
            <a:ext cx="1267741" cy="1267741"/>
          </a:xfrm>
          <a:prstGeom prst="rect">
            <a:avLst/>
          </a:prstGeom>
          <a:noFill/>
          <a:extLst>
            <a:ext uri="{909E8E84-426E-40DD-AFC4-6F175D3DCCD1}">
              <a14:hiddenFill xmlns:a14="http://schemas.microsoft.com/office/drawing/2010/main">
                <a:solidFill>
                  <a:srgbClr val="FFFFFF"/>
                </a:solidFill>
              </a14:hiddenFill>
            </a:ext>
          </a:extLst>
        </p:spPr>
      </p:pic>
      <p:sp>
        <p:nvSpPr>
          <p:cNvPr id="93" name="テキスト ボックス 92">
            <a:extLst>
              <a:ext uri="{FF2B5EF4-FFF2-40B4-BE49-F238E27FC236}">
                <a16:creationId xmlns:a16="http://schemas.microsoft.com/office/drawing/2014/main" id="{4A7197AB-36BB-4DBB-8467-8A7976329BE3}"/>
              </a:ext>
            </a:extLst>
          </p:cNvPr>
          <p:cNvSpPr txBox="1"/>
          <p:nvPr/>
        </p:nvSpPr>
        <p:spPr>
          <a:xfrm>
            <a:off x="7931745" y="3509320"/>
            <a:ext cx="1921613" cy="430887"/>
          </a:xfrm>
          <a:prstGeom prst="rect">
            <a:avLst/>
          </a:prstGeom>
          <a:noFill/>
        </p:spPr>
        <p:txBody>
          <a:bodyPr wrap="square">
            <a:spAutoFit/>
          </a:bodyP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srgbClr val="444444"/>
                </a:solidFill>
                <a:effectLst/>
                <a:uLnTx/>
                <a:uFillTx/>
                <a:latin typeface="メイリオ" panose="020B0604030504040204" pitchFamily="50" charset="-128"/>
                <a:ea typeface="メイリオ" panose="020B0604030504040204" pitchFamily="50" charset="-128"/>
                <a:cs typeface="+mn-cs"/>
              </a:rPr>
              <a:t>Tatsuya Nakada (EPFL)</a:t>
            </a:r>
          </a:p>
          <a:p>
            <a:pPr algn="ctr" defTabSz="844083">
              <a:defRPr/>
            </a:pPr>
            <a:r>
              <a:rPr kumimoji="1" lang="en-US" altLang="ja-JP" sz="11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IDT</a:t>
            </a:r>
            <a:r>
              <a:rPr kumimoji="1" lang="en-US" altLang="ja-JP" sz="1100" b="0" i="0" u="none" strike="noStrike" kern="1200" cap="none" spc="0" normalizeH="0" baseline="0" noProof="0" dirty="0">
                <a:ln>
                  <a:noFill/>
                </a:ln>
                <a:solidFill>
                  <a:srgbClr val="444444"/>
                </a:solidFill>
                <a:effectLst/>
                <a:uLnTx/>
                <a:uFillTx/>
                <a:latin typeface="メイリオ" panose="020B0604030504040204" pitchFamily="50" charset="-128"/>
                <a:ea typeface="メイリオ" panose="020B0604030504040204" pitchFamily="50" charset="-128"/>
                <a:cs typeface="+mn-cs"/>
              </a:rPr>
              <a:t> chair</a:t>
            </a:r>
          </a:p>
        </p:txBody>
      </p:sp>
      <p:sp>
        <p:nvSpPr>
          <p:cNvPr id="59" name="テキスト ボックス 58">
            <a:extLst>
              <a:ext uri="{FF2B5EF4-FFF2-40B4-BE49-F238E27FC236}">
                <a16:creationId xmlns:a16="http://schemas.microsoft.com/office/drawing/2014/main" id="{9BF676E7-1765-4E95-85E9-B6EC3527BBBA}"/>
              </a:ext>
            </a:extLst>
          </p:cNvPr>
          <p:cNvSpPr txBox="1"/>
          <p:nvPr/>
        </p:nvSpPr>
        <p:spPr>
          <a:xfrm>
            <a:off x="3644217" y="5116653"/>
            <a:ext cx="1526315" cy="954107"/>
          </a:xfrm>
          <a:prstGeom prst="rect">
            <a:avLst/>
          </a:prstGeom>
          <a:solidFill>
            <a:schemeClr val="accent4">
              <a:lumMod val="20000"/>
              <a:lumOff val="80000"/>
            </a:schemeClr>
          </a:solidFill>
          <a:ln>
            <a:solidFill>
              <a:schemeClr val="accent4">
                <a:lumMod val="75000"/>
              </a:schemeClr>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rPr>
              <a:t>TDR: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rPr>
              <a:t>49 countries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rPr>
              <a:t>392 institutions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rPr>
              <a:t>&gt;2400 researchers</a:t>
            </a:r>
            <a:endParaRPr kumimoji="1" lang="ja-JP" altLang="en-US" sz="14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endParaRPr>
          </a:p>
        </p:txBody>
      </p:sp>
      <p:sp>
        <p:nvSpPr>
          <p:cNvPr id="62" name="テキスト ボックス 61">
            <a:extLst>
              <a:ext uri="{FF2B5EF4-FFF2-40B4-BE49-F238E27FC236}">
                <a16:creationId xmlns:a16="http://schemas.microsoft.com/office/drawing/2014/main" id="{A6FDEC3E-9EC9-4C01-9C45-EB8B6ED9233D}"/>
              </a:ext>
            </a:extLst>
          </p:cNvPr>
          <p:cNvSpPr txBox="1"/>
          <p:nvPr/>
        </p:nvSpPr>
        <p:spPr>
          <a:xfrm>
            <a:off x="192919" y="5689746"/>
            <a:ext cx="2285689"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rPr>
              <a:t>Barry </a:t>
            </a:r>
            <a:r>
              <a:rPr kumimoji="1" lang="en-US" altLang="ja-JP" sz="1200" b="0" i="0" u="none" strike="noStrike" kern="1200" cap="none" spc="0" normalizeH="0" baseline="0" noProof="0" dirty="0" err="1">
                <a:ln>
                  <a:noFill/>
                </a:ln>
                <a:solidFill>
                  <a:prstClr val="black"/>
                </a:solidFill>
                <a:effectLst/>
                <a:uLnTx/>
                <a:uFillTx/>
                <a:latin typeface="Calibri" panose="020F0502020204030204" pitchFamily="34" charset="0"/>
                <a:ea typeface="游ゴシック" panose="020B0400000000000000" pitchFamily="34" charset="-128"/>
                <a:cs typeface="+mn-cs"/>
              </a:rPr>
              <a:t>Barish</a:t>
            </a:r>
            <a:endParaRPr kumimoji="1" lang="en-US" altLang="ja-JP" sz="12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rPr>
              <a:t>GDE</a:t>
            </a:r>
            <a:r>
              <a:rPr kumimoji="1" lang="ja-JP" altLang="en-US" sz="12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rPr>
              <a:t> </a:t>
            </a:r>
            <a:r>
              <a:rPr kumimoji="1" lang="en-US" altLang="ja-JP" sz="12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rPr>
              <a:t>director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rPr>
              <a:t>(the Nobel Prize winner in 2017)</a:t>
            </a:r>
            <a:endParaRPr kumimoji="1" lang="ja-JP" altLang="en-US" sz="12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endParaRPr>
          </a:p>
        </p:txBody>
      </p:sp>
      <p:sp>
        <p:nvSpPr>
          <p:cNvPr id="65" name="テキスト ボックス 64">
            <a:extLst>
              <a:ext uri="{FF2B5EF4-FFF2-40B4-BE49-F238E27FC236}">
                <a16:creationId xmlns:a16="http://schemas.microsoft.com/office/drawing/2014/main" id="{58CD5591-15AF-4B09-98F0-008AF8FDF4C4}"/>
              </a:ext>
            </a:extLst>
          </p:cNvPr>
          <p:cNvSpPr txBox="1"/>
          <p:nvPr/>
        </p:nvSpPr>
        <p:spPr>
          <a:xfrm>
            <a:off x="5150319" y="3317902"/>
            <a:ext cx="2143352"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rPr>
              <a:t>Lyn Evans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rPr>
              <a:t>LCC director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rPr>
              <a:t> (former LHC project manager)</a:t>
            </a:r>
            <a:endParaRPr kumimoji="1" lang="ja-JP" altLang="en-US" sz="12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endParaRPr>
          </a:p>
        </p:txBody>
      </p:sp>
      <p:sp>
        <p:nvSpPr>
          <p:cNvPr id="2" name="テキスト ボックス 1">
            <a:extLst>
              <a:ext uri="{FF2B5EF4-FFF2-40B4-BE49-F238E27FC236}">
                <a16:creationId xmlns:a16="http://schemas.microsoft.com/office/drawing/2014/main" id="{83725A45-635D-4FDD-B43D-D0F22DE3A73C}"/>
              </a:ext>
            </a:extLst>
          </p:cNvPr>
          <p:cNvSpPr txBox="1"/>
          <p:nvPr/>
        </p:nvSpPr>
        <p:spPr>
          <a:xfrm>
            <a:off x="-55473" y="2111154"/>
            <a:ext cx="1295868"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rPr>
              <a:t>Technology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rPr>
              <a:t>Selection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rPr>
              <a:t>by ITRP</a:t>
            </a:r>
            <a:endParaRPr kumimoji="1" lang="ja-JP" altLang="en-US" sz="18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endParaRPr>
          </a:p>
        </p:txBody>
      </p:sp>
      <p:sp>
        <p:nvSpPr>
          <p:cNvPr id="6" name="Line 37">
            <a:extLst>
              <a:ext uri="{FF2B5EF4-FFF2-40B4-BE49-F238E27FC236}">
                <a16:creationId xmlns:a16="http://schemas.microsoft.com/office/drawing/2014/main" id="{FD03D641-454E-F831-44C5-ABFD8AB4AFC1}"/>
              </a:ext>
            </a:extLst>
          </p:cNvPr>
          <p:cNvSpPr>
            <a:spLocks noChangeShapeType="1"/>
          </p:cNvSpPr>
          <p:nvPr/>
        </p:nvSpPr>
        <p:spPr bwMode="auto">
          <a:xfrm>
            <a:off x="8517416" y="1053066"/>
            <a:ext cx="0" cy="536164"/>
          </a:xfrm>
          <a:prstGeom prst="line">
            <a:avLst/>
          </a:prstGeom>
          <a:noFill/>
          <a:ln w="38100">
            <a:solidFill>
              <a:schemeClr val="accent2"/>
            </a:solidFill>
            <a:round/>
            <a:headEnd/>
            <a:tailEnd/>
          </a:ln>
          <a:extLst>
            <a:ext uri="{909E8E84-426E-40dd-AFC4-6F175D3DCCD1}">
              <a14:hiddenFill xmlns="" xmlns:a14="http://schemas.microsoft.com/office/drawing/2010/main">
                <a:noFill/>
              </a14:hiddenFill>
            </a:ext>
          </a:extLst>
        </p:spPr>
        <p:txBody>
          <a:bodyPr/>
          <a:lstStyle/>
          <a:p>
            <a:pPr marL="0" marR="0" lvl="0" indent="0" algn="l" defTabSz="389505" rtl="0" eaLnBrk="1" fontAlgn="base" latinLnBrk="0" hangingPunct="1">
              <a:lnSpc>
                <a:spcPct val="100000"/>
              </a:lnSpc>
              <a:spcBef>
                <a:spcPct val="0"/>
              </a:spcBef>
              <a:spcAft>
                <a:spcPct val="0"/>
              </a:spcAft>
              <a:buClrTx/>
              <a:buSzTx/>
              <a:buFontTx/>
              <a:buNone/>
              <a:tabLst/>
              <a:defRPr/>
            </a:pPr>
            <a:endParaRPr kumimoji="1" lang="ja-JP" altLang="en-US"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Osaka" charset="0"/>
            </a:endParaRPr>
          </a:p>
        </p:txBody>
      </p:sp>
      <p:sp>
        <p:nvSpPr>
          <p:cNvPr id="8" name="Line 37">
            <a:extLst>
              <a:ext uri="{FF2B5EF4-FFF2-40B4-BE49-F238E27FC236}">
                <a16:creationId xmlns:a16="http://schemas.microsoft.com/office/drawing/2014/main" id="{5172A313-4B69-3550-3E52-84F4616DE0D1}"/>
              </a:ext>
            </a:extLst>
          </p:cNvPr>
          <p:cNvSpPr>
            <a:spLocks noChangeShapeType="1"/>
          </p:cNvSpPr>
          <p:nvPr/>
        </p:nvSpPr>
        <p:spPr bwMode="auto">
          <a:xfrm>
            <a:off x="9277724" y="1081790"/>
            <a:ext cx="0" cy="536164"/>
          </a:xfrm>
          <a:prstGeom prst="line">
            <a:avLst/>
          </a:prstGeom>
          <a:noFill/>
          <a:ln w="38100">
            <a:solidFill>
              <a:schemeClr val="accent2"/>
            </a:solidFill>
            <a:round/>
            <a:headEnd/>
            <a:tailEnd/>
          </a:ln>
          <a:extLst>
            <a:ext uri="{909E8E84-426E-40dd-AFC4-6F175D3DCCD1}">
              <a14:hiddenFill xmlns="" xmlns:a14="http://schemas.microsoft.com/office/drawing/2010/main">
                <a:noFill/>
              </a14:hiddenFill>
            </a:ext>
          </a:extLst>
        </p:spPr>
        <p:txBody>
          <a:bodyPr/>
          <a:lstStyle/>
          <a:p>
            <a:pPr marL="0" marR="0" lvl="0" indent="0" algn="l" defTabSz="389505" rtl="0" eaLnBrk="1" fontAlgn="base" latinLnBrk="0" hangingPunct="1">
              <a:lnSpc>
                <a:spcPct val="100000"/>
              </a:lnSpc>
              <a:spcBef>
                <a:spcPct val="0"/>
              </a:spcBef>
              <a:spcAft>
                <a:spcPct val="0"/>
              </a:spcAft>
              <a:buClrTx/>
              <a:buSzTx/>
              <a:buFontTx/>
              <a:buNone/>
              <a:tabLst/>
              <a:defRPr/>
            </a:pPr>
            <a:endParaRPr kumimoji="1" lang="ja-JP" altLang="en-US"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Osaka" charset="0"/>
            </a:endParaRPr>
          </a:p>
        </p:txBody>
      </p:sp>
      <p:sp>
        <p:nvSpPr>
          <p:cNvPr id="4" name="テキスト ボックス 3">
            <a:extLst>
              <a:ext uri="{FF2B5EF4-FFF2-40B4-BE49-F238E27FC236}">
                <a16:creationId xmlns:a16="http://schemas.microsoft.com/office/drawing/2014/main" id="{4B2AA66A-921C-CDF1-B392-3F07C9F35260}"/>
              </a:ext>
            </a:extLst>
          </p:cNvPr>
          <p:cNvSpPr txBox="1"/>
          <p:nvPr/>
        </p:nvSpPr>
        <p:spPr>
          <a:xfrm>
            <a:off x="-20692" y="-17356"/>
            <a:ext cx="12212691" cy="646331"/>
          </a:xfrm>
          <a:prstGeom prst="rect">
            <a:avLst/>
          </a:prstGeom>
          <a:solidFill>
            <a:srgbClr val="92D050"/>
          </a:solidFill>
        </p:spPr>
        <p:txBody>
          <a:bodyPr wrap="square" rtlCol="0">
            <a:spAutoFit/>
          </a:bodyPr>
          <a:lstStyle/>
          <a:p>
            <a:pPr algn="ctr"/>
            <a:r>
              <a:rPr kumimoji="1" lang="en-US" altLang="ja-JP" sz="3600" dirty="0"/>
              <a:t>History of ILC Collaboration</a:t>
            </a:r>
            <a:endParaRPr kumimoji="1" lang="ja-JP" altLang="en-US" sz="3600" dirty="0"/>
          </a:p>
        </p:txBody>
      </p:sp>
      <p:pic>
        <p:nvPicPr>
          <p:cNvPr id="3" name="図 2">
            <a:extLst>
              <a:ext uri="{FF2B5EF4-FFF2-40B4-BE49-F238E27FC236}">
                <a16:creationId xmlns:a16="http://schemas.microsoft.com/office/drawing/2014/main" id="{73D7F662-3A98-7EF9-D401-28BEE43A793D}"/>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5607814" y="2103138"/>
            <a:ext cx="1132362" cy="1321089"/>
          </a:xfrm>
          <a:prstGeom prst="rect">
            <a:avLst/>
          </a:prstGeom>
        </p:spPr>
      </p:pic>
      <p:sp>
        <p:nvSpPr>
          <p:cNvPr id="13" name="Line 37">
            <a:extLst>
              <a:ext uri="{FF2B5EF4-FFF2-40B4-BE49-F238E27FC236}">
                <a16:creationId xmlns:a16="http://schemas.microsoft.com/office/drawing/2014/main" id="{18C8316B-C596-E246-0541-95BD627E636A}"/>
              </a:ext>
            </a:extLst>
          </p:cNvPr>
          <p:cNvSpPr>
            <a:spLocks noChangeShapeType="1"/>
          </p:cNvSpPr>
          <p:nvPr/>
        </p:nvSpPr>
        <p:spPr bwMode="auto">
          <a:xfrm>
            <a:off x="9926297" y="1081790"/>
            <a:ext cx="0" cy="536164"/>
          </a:xfrm>
          <a:prstGeom prst="line">
            <a:avLst/>
          </a:prstGeom>
          <a:noFill/>
          <a:ln w="38100">
            <a:solidFill>
              <a:schemeClr val="accent2"/>
            </a:solidFill>
            <a:round/>
            <a:headEnd/>
            <a:tailEnd/>
          </a:ln>
          <a:extLst>
            <a:ext uri="{909E8E84-426E-40dd-AFC4-6F175D3DCCD1}">
              <a14:hiddenFill xmlns="" xmlns:a14="http://schemas.microsoft.com/office/drawing/2010/main">
                <a:noFill/>
              </a14:hiddenFill>
            </a:ext>
          </a:extLst>
        </p:spPr>
        <p:txBody>
          <a:bodyPr/>
          <a:lstStyle/>
          <a:p>
            <a:pPr marL="0" marR="0" lvl="0" indent="0" algn="l" defTabSz="389505" rtl="0" eaLnBrk="1" fontAlgn="base" latinLnBrk="0" hangingPunct="1">
              <a:lnSpc>
                <a:spcPct val="100000"/>
              </a:lnSpc>
              <a:spcBef>
                <a:spcPct val="0"/>
              </a:spcBef>
              <a:spcAft>
                <a:spcPct val="0"/>
              </a:spcAft>
              <a:buClrTx/>
              <a:buSzTx/>
              <a:buFontTx/>
              <a:buNone/>
              <a:tabLst/>
              <a:defRPr/>
            </a:pPr>
            <a:endParaRPr kumimoji="1" lang="ja-JP" altLang="en-US"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Osaka" charset="0"/>
            </a:endParaRPr>
          </a:p>
        </p:txBody>
      </p:sp>
      <p:sp>
        <p:nvSpPr>
          <p:cNvPr id="14" name="Line 37">
            <a:extLst>
              <a:ext uri="{FF2B5EF4-FFF2-40B4-BE49-F238E27FC236}">
                <a16:creationId xmlns:a16="http://schemas.microsoft.com/office/drawing/2014/main" id="{E12EDF9B-BE69-D3A4-024D-CA7D25BF41C4}"/>
              </a:ext>
            </a:extLst>
          </p:cNvPr>
          <p:cNvSpPr>
            <a:spLocks noChangeShapeType="1"/>
          </p:cNvSpPr>
          <p:nvPr/>
        </p:nvSpPr>
        <p:spPr bwMode="auto">
          <a:xfrm>
            <a:off x="10527885" y="1093193"/>
            <a:ext cx="0" cy="536164"/>
          </a:xfrm>
          <a:prstGeom prst="line">
            <a:avLst/>
          </a:prstGeom>
          <a:noFill/>
          <a:ln w="38100">
            <a:solidFill>
              <a:schemeClr val="accent2"/>
            </a:solidFill>
            <a:round/>
            <a:headEnd/>
            <a:tailEnd/>
          </a:ln>
          <a:extLst>
            <a:ext uri="{909E8E84-426E-40dd-AFC4-6F175D3DCCD1}">
              <a14:hiddenFill xmlns="" xmlns:a14="http://schemas.microsoft.com/office/drawing/2010/main">
                <a:noFill/>
              </a14:hiddenFill>
            </a:ext>
          </a:extLst>
        </p:spPr>
        <p:txBody>
          <a:bodyPr/>
          <a:lstStyle/>
          <a:p>
            <a:pPr marL="0" marR="0" lvl="0" indent="0" algn="l" defTabSz="389505" rtl="0" eaLnBrk="1" fontAlgn="base" latinLnBrk="0" hangingPunct="1">
              <a:lnSpc>
                <a:spcPct val="100000"/>
              </a:lnSpc>
              <a:spcBef>
                <a:spcPct val="0"/>
              </a:spcBef>
              <a:spcAft>
                <a:spcPct val="0"/>
              </a:spcAft>
              <a:buClrTx/>
              <a:buSzTx/>
              <a:buFontTx/>
              <a:buNone/>
              <a:tabLst/>
              <a:defRPr/>
            </a:pPr>
            <a:endParaRPr kumimoji="1" lang="ja-JP" altLang="en-US"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Osaka" charset="0"/>
            </a:endParaRPr>
          </a:p>
        </p:txBody>
      </p:sp>
      <p:sp>
        <p:nvSpPr>
          <p:cNvPr id="15" name="Line 37">
            <a:extLst>
              <a:ext uri="{FF2B5EF4-FFF2-40B4-BE49-F238E27FC236}">
                <a16:creationId xmlns:a16="http://schemas.microsoft.com/office/drawing/2014/main" id="{42847E06-F096-676F-67A9-803B88C45D4C}"/>
              </a:ext>
            </a:extLst>
          </p:cNvPr>
          <p:cNvSpPr>
            <a:spLocks noChangeShapeType="1"/>
          </p:cNvSpPr>
          <p:nvPr/>
        </p:nvSpPr>
        <p:spPr bwMode="auto">
          <a:xfrm>
            <a:off x="11228925" y="1111481"/>
            <a:ext cx="0" cy="536164"/>
          </a:xfrm>
          <a:prstGeom prst="line">
            <a:avLst/>
          </a:prstGeom>
          <a:noFill/>
          <a:ln w="38100">
            <a:solidFill>
              <a:schemeClr val="accent2"/>
            </a:solidFill>
            <a:round/>
            <a:headEnd/>
            <a:tailEnd/>
          </a:ln>
          <a:extLst>
            <a:ext uri="{909E8E84-426E-40dd-AFC4-6F175D3DCCD1}">
              <a14:hiddenFill xmlns="" xmlns:a14="http://schemas.microsoft.com/office/drawing/2010/main">
                <a:noFill/>
              </a14:hiddenFill>
            </a:ext>
          </a:extLst>
        </p:spPr>
        <p:txBody>
          <a:bodyPr/>
          <a:lstStyle/>
          <a:p>
            <a:pPr marL="0" marR="0" lvl="0" indent="0" algn="l" defTabSz="389505" rtl="0" eaLnBrk="1" fontAlgn="base" latinLnBrk="0" hangingPunct="1">
              <a:lnSpc>
                <a:spcPct val="100000"/>
              </a:lnSpc>
              <a:spcBef>
                <a:spcPct val="0"/>
              </a:spcBef>
              <a:spcAft>
                <a:spcPct val="0"/>
              </a:spcAft>
              <a:buClrTx/>
              <a:buSzTx/>
              <a:buFontTx/>
              <a:buNone/>
              <a:tabLst/>
              <a:defRPr/>
            </a:pPr>
            <a:endParaRPr kumimoji="1" lang="ja-JP" altLang="en-US" sz="2045" b="0" i="0" u="none" strike="noStrike" kern="1200" cap="none" spc="0" normalizeH="0" baseline="0" noProof="0" dirty="0">
              <a:ln>
                <a:noFill/>
              </a:ln>
              <a:solidFill>
                <a:prstClr val="black"/>
              </a:solidFill>
              <a:effectLst/>
              <a:uLnTx/>
              <a:uFillTx/>
              <a:latin typeface="ＭＳ Ｐゴシック" panose="020B0600070205080204" pitchFamily="50" charset="-128"/>
              <a:ea typeface="Arial Unicode MS" panose="020B0604020202020204"/>
              <a:cs typeface="Osaka" charset="0"/>
            </a:endParaRPr>
          </a:p>
        </p:txBody>
      </p:sp>
      <p:pic>
        <p:nvPicPr>
          <p:cNvPr id="12" name="図 11">
            <a:extLst>
              <a:ext uri="{FF2B5EF4-FFF2-40B4-BE49-F238E27FC236}">
                <a16:creationId xmlns:a16="http://schemas.microsoft.com/office/drawing/2014/main" id="{3187AC55-89DD-55BA-A676-BFAEC263CEB6}"/>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5653853" y="3962498"/>
            <a:ext cx="1639818" cy="1920121"/>
          </a:xfrm>
          <a:prstGeom prst="rect">
            <a:avLst/>
          </a:prstGeom>
          <a:ln w="38100">
            <a:solidFill>
              <a:srgbClr val="FF0000"/>
            </a:solidFill>
          </a:ln>
        </p:spPr>
      </p:pic>
      <p:sp>
        <p:nvSpPr>
          <p:cNvPr id="9" name="テキスト ボックス 8">
            <a:extLst>
              <a:ext uri="{FF2B5EF4-FFF2-40B4-BE49-F238E27FC236}">
                <a16:creationId xmlns:a16="http://schemas.microsoft.com/office/drawing/2014/main" id="{C0C0DDC8-9C09-DD4D-851E-50E1B3A77727}"/>
              </a:ext>
            </a:extLst>
          </p:cNvPr>
          <p:cNvSpPr txBox="1"/>
          <p:nvPr/>
        </p:nvSpPr>
        <p:spPr>
          <a:xfrm>
            <a:off x="6083777" y="4748886"/>
            <a:ext cx="826765" cy="603883"/>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62"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rPr>
              <a:t>ILC-250</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62" dirty="0">
                <a:solidFill>
                  <a:prstClr val="black"/>
                </a:solidFill>
                <a:latin typeface="Calibri" panose="020F0502020204030204" pitchFamily="34" charset="0"/>
                <a:ea typeface="游ゴシック" panose="020B0400000000000000" pitchFamily="34" charset="-128"/>
              </a:rPr>
              <a:t>(2017)</a:t>
            </a:r>
            <a:endParaRPr kumimoji="1" lang="ja-JP" altLang="en-US" sz="1662"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endParaRPr>
          </a:p>
        </p:txBody>
      </p:sp>
      <p:sp>
        <p:nvSpPr>
          <p:cNvPr id="18" name="Text Box 12">
            <a:extLst>
              <a:ext uri="{FF2B5EF4-FFF2-40B4-BE49-F238E27FC236}">
                <a16:creationId xmlns:a16="http://schemas.microsoft.com/office/drawing/2014/main" id="{D1460E82-1F4A-6633-6430-AA2C9D9A9CF7}"/>
              </a:ext>
            </a:extLst>
          </p:cNvPr>
          <p:cNvSpPr txBox="1">
            <a:spLocks noChangeArrowheads="1"/>
          </p:cNvSpPr>
          <p:nvPr/>
        </p:nvSpPr>
        <p:spPr bwMode="auto">
          <a:xfrm>
            <a:off x="8246303" y="1669593"/>
            <a:ext cx="646248" cy="355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77906" tIns="38952" rIns="77906" bIns="38952" anchor="b">
            <a:spAutoFit/>
          </a:bodyPr>
          <a:lstStyle>
            <a:lvl1pPr>
              <a:defRPr kumimoji="1" sz="3600">
                <a:solidFill>
                  <a:schemeClr val="tx1"/>
                </a:solidFill>
                <a:latin typeface="Arial" charset="0"/>
                <a:ea typeface="ＭＳ Ｐゴシック" charset="0"/>
                <a:cs typeface="Arial Unicode MS" charset="0"/>
              </a:defRPr>
            </a:lvl1pPr>
            <a:lvl2pPr marL="37931725" indent="-37474525">
              <a:defRPr kumimoji="1" sz="3600">
                <a:solidFill>
                  <a:schemeClr val="tx1"/>
                </a:solidFill>
                <a:latin typeface="Arial" charset="0"/>
                <a:ea typeface="Arial Unicode MS" charset="0"/>
                <a:cs typeface="Arial Unicode MS" charset="0"/>
              </a:defRPr>
            </a:lvl2pPr>
            <a:lvl3pPr>
              <a:defRPr kumimoji="1" sz="3600">
                <a:solidFill>
                  <a:schemeClr val="tx1"/>
                </a:solidFill>
                <a:latin typeface="Arial" charset="0"/>
                <a:ea typeface="Arial Unicode MS" charset="0"/>
                <a:cs typeface="Arial Unicode MS" charset="0"/>
              </a:defRPr>
            </a:lvl3pPr>
            <a:lvl4pPr>
              <a:defRPr kumimoji="1" sz="3600">
                <a:solidFill>
                  <a:schemeClr val="tx1"/>
                </a:solidFill>
                <a:latin typeface="Arial" charset="0"/>
                <a:ea typeface="Arial Unicode MS" charset="0"/>
                <a:cs typeface="Arial Unicode MS" charset="0"/>
              </a:defRPr>
            </a:lvl4pPr>
            <a:lvl5pPr>
              <a:defRPr kumimoji="1" sz="3600">
                <a:solidFill>
                  <a:schemeClr val="tx1"/>
                </a:solidFill>
                <a:latin typeface="Arial" charset="0"/>
                <a:ea typeface="Arial Unicode MS" charset="0"/>
                <a:cs typeface="Arial Unicode MS" charset="0"/>
              </a:defRPr>
            </a:lvl5pPr>
            <a:lvl6pPr marL="457200" fontAlgn="base">
              <a:spcBef>
                <a:spcPct val="0"/>
              </a:spcBef>
              <a:spcAft>
                <a:spcPct val="0"/>
              </a:spcAft>
              <a:defRPr kumimoji="1" sz="3600">
                <a:solidFill>
                  <a:schemeClr val="tx1"/>
                </a:solidFill>
                <a:latin typeface="Arial" charset="0"/>
                <a:ea typeface="Arial Unicode MS" charset="0"/>
                <a:cs typeface="Arial Unicode MS" charset="0"/>
              </a:defRPr>
            </a:lvl6pPr>
            <a:lvl7pPr marL="914400" fontAlgn="base">
              <a:spcBef>
                <a:spcPct val="0"/>
              </a:spcBef>
              <a:spcAft>
                <a:spcPct val="0"/>
              </a:spcAft>
              <a:defRPr kumimoji="1" sz="3600">
                <a:solidFill>
                  <a:schemeClr val="tx1"/>
                </a:solidFill>
                <a:latin typeface="Arial" charset="0"/>
                <a:ea typeface="Arial Unicode MS" charset="0"/>
                <a:cs typeface="Arial Unicode MS" charset="0"/>
              </a:defRPr>
            </a:lvl7pPr>
            <a:lvl8pPr marL="1371600" fontAlgn="base">
              <a:spcBef>
                <a:spcPct val="0"/>
              </a:spcBef>
              <a:spcAft>
                <a:spcPct val="0"/>
              </a:spcAft>
              <a:defRPr kumimoji="1" sz="3600">
                <a:solidFill>
                  <a:schemeClr val="tx1"/>
                </a:solidFill>
                <a:latin typeface="Arial" charset="0"/>
                <a:ea typeface="Arial Unicode MS" charset="0"/>
                <a:cs typeface="Arial Unicode MS" charset="0"/>
              </a:defRPr>
            </a:lvl8pPr>
            <a:lvl9pPr marL="1828800" fontAlgn="base">
              <a:spcBef>
                <a:spcPct val="0"/>
              </a:spcBef>
              <a:spcAft>
                <a:spcPct val="0"/>
              </a:spcAft>
              <a:defRPr kumimoji="1" sz="3600">
                <a:solidFill>
                  <a:schemeClr val="tx1"/>
                </a:solidFill>
                <a:latin typeface="Arial" charset="0"/>
                <a:ea typeface="Arial Unicode MS" charset="0"/>
                <a:cs typeface="Arial Unicode MS" charset="0"/>
              </a:defRPr>
            </a:lvl9pPr>
          </a:lstStyle>
          <a:p>
            <a:pPr marL="0" marR="0" lvl="0" indent="0" algn="l" defTabSz="389505" rtl="0" eaLnBrk="1" fontAlgn="base" latinLnBrk="0" hangingPunct="1">
              <a:lnSpc>
                <a:spcPct val="100000"/>
              </a:lnSpc>
              <a:spcBef>
                <a:spcPct val="0"/>
              </a:spcBef>
              <a:spcAft>
                <a:spcPct val="0"/>
              </a:spcAft>
              <a:buClrTx/>
              <a:buSzTx/>
              <a:buFontTx/>
              <a:buNone/>
              <a:tabLst/>
              <a:defRPr/>
            </a:pPr>
            <a:r>
              <a:rPr kumimoji="0" lang="en-GB" altLang="ja-JP" sz="1800" b="1" i="0" u="none" strike="noStrike" kern="1200" cap="none" spc="0" normalizeH="0" baseline="0" noProof="0" dirty="0">
                <a:ln>
                  <a:noFill/>
                </a:ln>
                <a:effectLst/>
                <a:uLnTx/>
                <a:uFillTx/>
                <a:latin typeface="ＭＳ Ｐゴシック" panose="020B0600070205080204" pitchFamily="50" charset="-128"/>
                <a:ea typeface="Calibri" panose="020F0502020204030204" pitchFamily="34" charset="0"/>
                <a:cs typeface="Calibri" panose="020F0502020204030204" pitchFamily="34" charset="0"/>
              </a:rPr>
              <a:t> IDT</a:t>
            </a:r>
          </a:p>
        </p:txBody>
      </p:sp>
      <p:pic>
        <p:nvPicPr>
          <p:cNvPr id="19" name="図 18">
            <a:extLst>
              <a:ext uri="{FF2B5EF4-FFF2-40B4-BE49-F238E27FC236}">
                <a16:creationId xmlns:a16="http://schemas.microsoft.com/office/drawing/2014/main" id="{4CAADA73-91EC-1FA5-9A33-0BE254A106E9}"/>
              </a:ext>
            </a:extLst>
          </p:cNvPr>
          <p:cNvPicPr>
            <a:picLocks noChangeAspect="1"/>
          </p:cNvPicPr>
          <p:nvPr/>
        </p:nvPicPr>
        <p:blipFill>
          <a:blip r:embed="rId10"/>
          <a:srcRect l="5172" b="30458"/>
          <a:stretch>
            <a:fillRect/>
          </a:stretch>
        </p:blipFill>
        <p:spPr>
          <a:xfrm>
            <a:off x="7505993" y="3979736"/>
            <a:ext cx="1724836" cy="1772276"/>
          </a:xfrm>
          <a:prstGeom prst="rect">
            <a:avLst/>
          </a:prstGeom>
          <a:ln w="38100">
            <a:solidFill>
              <a:srgbClr val="FF0000"/>
            </a:solidFill>
          </a:ln>
        </p:spPr>
      </p:pic>
      <p:pic>
        <p:nvPicPr>
          <p:cNvPr id="20" name="図 19">
            <a:extLst>
              <a:ext uri="{FF2B5EF4-FFF2-40B4-BE49-F238E27FC236}">
                <a16:creationId xmlns:a16="http://schemas.microsoft.com/office/drawing/2014/main" id="{7683915F-1391-0A43-4D7D-37C09EB8A22C}"/>
              </a:ext>
            </a:extLst>
          </p:cNvPr>
          <p:cNvPicPr>
            <a:picLocks noChangeAspect="1"/>
          </p:cNvPicPr>
          <p:nvPr/>
        </p:nvPicPr>
        <p:blipFill>
          <a:blip r:embed="rId11"/>
          <a:srcRect b="19569"/>
          <a:stretch>
            <a:fillRect/>
          </a:stretch>
        </p:blipFill>
        <p:spPr>
          <a:xfrm>
            <a:off x="9663260" y="3970676"/>
            <a:ext cx="1729249" cy="1800409"/>
          </a:xfrm>
          <a:prstGeom prst="rect">
            <a:avLst/>
          </a:prstGeom>
          <a:ln w="38100">
            <a:solidFill>
              <a:srgbClr val="FF0000"/>
            </a:solidFill>
          </a:ln>
        </p:spPr>
      </p:pic>
      <p:sp>
        <p:nvSpPr>
          <p:cNvPr id="21" name="テキスト ボックス 20">
            <a:extLst>
              <a:ext uri="{FF2B5EF4-FFF2-40B4-BE49-F238E27FC236}">
                <a16:creationId xmlns:a16="http://schemas.microsoft.com/office/drawing/2014/main" id="{03D249E3-7918-E9C0-B2D8-1B2E9213DE96}"/>
              </a:ext>
            </a:extLst>
          </p:cNvPr>
          <p:cNvSpPr txBox="1"/>
          <p:nvPr/>
        </p:nvSpPr>
        <p:spPr>
          <a:xfrm>
            <a:off x="7559350" y="5810399"/>
            <a:ext cx="1529274" cy="923330"/>
          </a:xfrm>
          <a:prstGeom prst="rect">
            <a:avLst/>
          </a:prstGeom>
          <a:noFill/>
        </p:spPr>
        <p:txBody>
          <a:bodyPr wrap="square" rtlCol="0">
            <a:spAutoFit/>
          </a:bodyPr>
          <a:lstStyle/>
          <a:p>
            <a:pPr algn="ctr"/>
            <a:r>
              <a:rPr kumimoji="1" lang="en-US" altLang="ja-JP" dirty="0"/>
              <a:t>Pre-lab </a:t>
            </a:r>
            <a:r>
              <a:rPr kumimoji="1" lang="en-US" altLang="ja-JP" dirty="0" err="1"/>
              <a:t>workpackages</a:t>
            </a:r>
            <a:r>
              <a:rPr kumimoji="1" lang="en-US" altLang="ja-JP" dirty="0"/>
              <a:t> </a:t>
            </a:r>
          </a:p>
          <a:p>
            <a:pPr algn="ctr"/>
            <a:r>
              <a:rPr kumimoji="1" lang="en-US" altLang="ja-JP" dirty="0"/>
              <a:t>(May 2021)</a:t>
            </a:r>
            <a:endParaRPr kumimoji="1" lang="ja-JP" altLang="en-US" dirty="0"/>
          </a:p>
        </p:txBody>
      </p:sp>
      <p:sp>
        <p:nvSpPr>
          <p:cNvPr id="22" name="テキスト ボックス 21">
            <a:extLst>
              <a:ext uri="{FF2B5EF4-FFF2-40B4-BE49-F238E27FC236}">
                <a16:creationId xmlns:a16="http://schemas.microsoft.com/office/drawing/2014/main" id="{091B9206-12BF-A917-99D2-8843FD0B45A9}"/>
              </a:ext>
            </a:extLst>
          </p:cNvPr>
          <p:cNvSpPr txBox="1"/>
          <p:nvPr/>
        </p:nvSpPr>
        <p:spPr>
          <a:xfrm>
            <a:off x="9651612" y="5874412"/>
            <a:ext cx="1740897" cy="923330"/>
          </a:xfrm>
          <a:prstGeom prst="rect">
            <a:avLst/>
          </a:prstGeom>
          <a:noFill/>
        </p:spPr>
        <p:txBody>
          <a:bodyPr wrap="square" rtlCol="0">
            <a:spAutoFit/>
          </a:bodyPr>
          <a:lstStyle/>
          <a:p>
            <a:pPr algn="ctr"/>
            <a:r>
              <a:rPr kumimoji="1" lang="en-US" altLang="ja-JP" dirty="0"/>
              <a:t>ILC Technology Network</a:t>
            </a:r>
          </a:p>
          <a:p>
            <a:pPr algn="ctr"/>
            <a:r>
              <a:rPr kumimoji="1" lang="en-US" altLang="ja-JP" dirty="0"/>
              <a:t>(July 2023)</a:t>
            </a:r>
            <a:endParaRPr kumimoji="1" lang="ja-JP" altLang="en-US" dirty="0"/>
          </a:p>
        </p:txBody>
      </p:sp>
      <p:pic>
        <p:nvPicPr>
          <p:cNvPr id="23" name="図 22">
            <a:extLst>
              <a:ext uri="{FF2B5EF4-FFF2-40B4-BE49-F238E27FC236}">
                <a16:creationId xmlns:a16="http://schemas.microsoft.com/office/drawing/2014/main" id="{72EFD494-D1E8-5B49-E7BE-68732AE5ED40}"/>
              </a:ext>
            </a:extLst>
          </p:cNvPr>
          <p:cNvPicPr>
            <a:picLocks noChangeAspect="1"/>
          </p:cNvPicPr>
          <p:nvPr/>
        </p:nvPicPr>
        <p:blipFill>
          <a:blip r:embed="rId12"/>
          <a:srcRect t="9171" r="-203"/>
          <a:stretch>
            <a:fillRect/>
          </a:stretch>
        </p:blipFill>
        <p:spPr>
          <a:xfrm>
            <a:off x="61089" y="2968859"/>
            <a:ext cx="5259643" cy="3533466"/>
          </a:xfrm>
          <a:prstGeom prst="rect">
            <a:avLst/>
          </a:prstGeom>
        </p:spPr>
      </p:pic>
      <p:sp>
        <p:nvSpPr>
          <p:cNvPr id="91" name="テキスト ボックス 90">
            <a:extLst>
              <a:ext uri="{FF2B5EF4-FFF2-40B4-BE49-F238E27FC236}">
                <a16:creationId xmlns:a16="http://schemas.microsoft.com/office/drawing/2014/main" id="{2C66C5C1-74BB-403B-9E7B-05129CDB6688}"/>
              </a:ext>
            </a:extLst>
          </p:cNvPr>
          <p:cNvSpPr txBox="1"/>
          <p:nvPr/>
        </p:nvSpPr>
        <p:spPr>
          <a:xfrm>
            <a:off x="9048395" y="1367928"/>
            <a:ext cx="1313052" cy="830997"/>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i="1" u="none" strike="noStrike" kern="1200" cap="none" spc="0" normalizeH="0" baseline="0" noProof="0" dirty="0">
                <a:ln>
                  <a:noFill/>
                </a:ln>
                <a:solidFill>
                  <a:srgbClr val="FF0000"/>
                </a:solidFill>
                <a:effectLst/>
                <a:uLnTx/>
                <a:uFillTx/>
                <a:latin typeface="Calibri" panose="020F0502020204030204" pitchFamily="34" charset="0"/>
                <a:ea typeface="游ゴシック" panose="020B0400000000000000" pitchFamily="34" charset="-128"/>
                <a:cs typeface="+mn-cs"/>
              </a:rPr>
              <a:t>I</a:t>
            </a:r>
            <a:r>
              <a:rPr kumimoji="1" lang="en-US" altLang="ja-JP" sz="16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rPr>
              <a:t>nternational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i="1" u="none" strike="noStrike" kern="1200" cap="none" spc="0" normalizeH="0" baseline="0" noProof="0" dirty="0">
                <a:ln>
                  <a:noFill/>
                </a:ln>
                <a:solidFill>
                  <a:srgbClr val="FF0000"/>
                </a:solidFill>
                <a:effectLst/>
                <a:uLnTx/>
                <a:uFillTx/>
                <a:latin typeface="Calibri" panose="020F0502020204030204" pitchFamily="34" charset="0"/>
                <a:ea typeface="游ゴシック" panose="020B0400000000000000" pitchFamily="34" charset="-128"/>
                <a:cs typeface="+mn-cs"/>
              </a:rPr>
              <a:t>D</a:t>
            </a:r>
            <a:r>
              <a:rPr kumimoji="1" lang="en-US" altLang="ja-JP" sz="16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rPr>
              <a:t>evelopment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i="1" u="none" strike="noStrike" kern="1200" cap="none" spc="0" normalizeH="0" baseline="0" noProof="0" dirty="0">
                <a:ln>
                  <a:noFill/>
                </a:ln>
                <a:solidFill>
                  <a:srgbClr val="FF0000"/>
                </a:solidFill>
                <a:effectLst/>
                <a:uLnTx/>
                <a:uFillTx/>
                <a:latin typeface="Calibri" panose="020F0502020204030204" pitchFamily="34" charset="0"/>
                <a:ea typeface="游ゴシック" panose="020B0400000000000000" pitchFamily="34" charset="-128"/>
                <a:cs typeface="+mn-cs"/>
              </a:rPr>
              <a:t>T</a:t>
            </a:r>
            <a:r>
              <a:rPr kumimoji="1" lang="en-US" altLang="ja-JP" sz="16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rPr>
              <a:t>eam  </a:t>
            </a:r>
            <a:endParaRPr kumimoji="1" lang="ja-JP" altLang="en-US" sz="16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mn-cs"/>
            </a:endParaRPr>
          </a:p>
        </p:txBody>
      </p:sp>
      <p:sp>
        <p:nvSpPr>
          <p:cNvPr id="11" name="矢印: 右 10">
            <a:extLst>
              <a:ext uri="{FF2B5EF4-FFF2-40B4-BE49-F238E27FC236}">
                <a16:creationId xmlns:a16="http://schemas.microsoft.com/office/drawing/2014/main" id="{489390AB-B3FC-A854-2734-54F8F9BD133C}"/>
              </a:ext>
            </a:extLst>
          </p:cNvPr>
          <p:cNvSpPr/>
          <p:nvPr/>
        </p:nvSpPr>
        <p:spPr>
          <a:xfrm>
            <a:off x="9572895" y="2088445"/>
            <a:ext cx="2470197" cy="1035632"/>
          </a:xfrm>
          <a:prstGeom prst="rightArrow">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ILC Technology Network</a:t>
            </a:r>
            <a:r>
              <a:rPr kumimoji="1" lang="ja-JP" altLang="en-US" dirty="0">
                <a:solidFill>
                  <a:schemeClr val="tx1"/>
                </a:solidFill>
              </a:rPr>
              <a:t> </a:t>
            </a:r>
            <a:r>
              <a:rPr kumimoji="1" lang="en-US" altLang="ja-JP" dirty="0">
                <a:solidFill>
                  <a:schemeClr val="tx1"/>
                </a:solidFill>
              </a:rPr>
              <a:t>(ITN)</a:t>
            </a:r>
            <a:endParaRPr kumimoji="1" lang="ja-JP" altLang="en-US" dirty="0">
              <a:solidFill>
                <a:schemeClr val="tx1"/>
              </a:solidFill>
            </a:endParaRPr>
          </a:p>
        </p:txBody>
      </p:sp>
    </p:spTree>
    <p:extLst>
      <p:ext uri="{BB962C8B-B14F-4D97-AF65-F5344CB8AC3E}">
        <p14:creationId xmlns:p14="http://schemas.microsoft.com/office/powerpoint/2010/main" val="1393648795"/>
      </p:ext>
    </p:extLst>
  </p:cSld>
  <p:clrMapOvr>
    <a:masterClrMapping/>
  </p:clrMapOvr>
  <mc:AlternateContent xmlns:mc="http://schemas.openxmlformats.org/markup-compatibility/2006" xmlns:p14="http://schemas.microsoft.com/office/powerpoint/2010/main">
    <mc:Choice Requires="p14">
      <p:transition spd="slow" p14:dur="2000" advTm="47148"/>
    </mc:Choice>
    <mc:Fallback xmlns="">
      <p:transition spd="slow" advTm="4714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0"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1" grpId="0"/>
      <p:bldP spid="2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2">
            <a:extLst>
              <a:ext uri="{FF2B5EF4-FFF2-40B4-BE49-F238E27FC236}">
                <a16:creationId xmlns:a16="http://schemas.microsoft.com/office/drawing/2014/main" id="{6468536D-F516-5713-0438-CF0DB1AD9DD5}"/>
              </a:ext>
            </a:extLst>
          </p:cNvPr>
          <p:cNvSpPr txBox="1">
            <a:spLocks/>
          </p:cNvSpPr>
          <p:nvPr/>
        </p:nvSpPr>
        <p:spPr>
          <a:xfrm>
            <a:off x="-5300" y="-3680"/>
            <a:ext cx="12197300" cy="684281"/>
          </a:xfrm>
          <a:prstGeom prst="rect">
            <a:avLst/>
          </a:prstGeom>
          <a:noFill/>
        </p:spPr>
        <p:txBody>
          <a:bodyPr vert="horz" lIns="68580" tIns="34290" rIns="68580" bIns="3429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b="1" dirty="0">
                <a:solidFill>
                  <a:prstClr val="black"/>
                </a:solidFill>
                <a:latin typeface="Arial" panose="020B0604020202020204" pitchFamily="34" charset="0"/>
                <a:ea typeface="游ゴシック Light" panose="020B0300000000000000" pitchFamily="34" charset="-128"/>
                <a:cs typeface="Arial" panose="020B0604020202020204" pitchFamily="34" charset="0"/>
              </a:rPr>
              <a:t> </a:t>
            </a:r>
            <a:r>
              <a:rPr lang="en-US" altLang="ja-JP" sz="3600" dirty="0">
                <a:solidFill>
                  <a:prstClr val="black"/>
                </a:solidFill>
                <a:latin typeface="Arial" panose="020B0604020202020204" pitchFamily="34" charset="0"/>
                <a:ea typeface="游ゴシック Light" panose="020B0300000000000000" pitchFamily="34" charset="-128"/>
                <a:cs typeface="Arial" panose="020B0604020202020204" pitchFamily="34" charset="0"/>
              </a:rPr>
              <a:t>ITN in progress all over the world</a:t>
            </a:r>
            <a:endParaRPr lang="ja-JP" altLang="en-US" sz="2800" dirty="0">
              <a:solidFill>
                <a:prstClr val="black"/>
              </a:solidFill>
              <a:latin typeface="Arial" panose="020B0604020202020204" pitchFamily="34" charset="0"/>
              <a:ea typeface="游ゴシック Light" panose="020B0300000000000000" pitchFamily="34" charset="-128"/>
              <a:cs typeface="Arial" panose="020B0604020202020204" pitchFamily="34" charset="0"/>
            </a:endParaRPr>
          </a:p>
        </p:txBody>
      </p:sp>
      <p:sp>
        <p:nvSpPr>
          <p:cNvPr id="14" name="スライド番号プレースホルダー 13">
            <a:extLst>
              <a:ext uri="{FF2B5EF4-FFF2-40B4-BE49-F238E27FC236}">
                <a16:creationId xmlns:a16="http://schemas.microsoft.com/office/drawing/2014/main" id="{E6003122-D3AA-4B54-D1B2-1719C93B4048}"/>
              </a:ext>
            </a:extLst>
          </p:cNvPr>
          <p:cNvSpPr>
            <a:spLocks noGrp="1"/>
          </p:cNvSpPr>
          <p:nvPr>
            <p:ph type="sldNum" sz="quarter" idx="12"/>
          </p:nvPr>
        </p:nvSpPr>
        <p:spPr>
          <a:xfrm>
            <a:off x="11480903" y="6399890"/>
            <a:ext cx="604520" cy="365125"/>
          </a:xfrm>
        </p:spPr>
        <p:txBody>
          <a:bodyPr/>
          <a:lstStyle/>
          <a:p>
            <a:fld id="{B6F15528-21DE-4FAA-801E-634DDDAF4B2B}" type="slidenum">
              <a:rPr lang="en-US" altLang="ja-JP" smtClean="0">
                <a:ea typeface="Calibri" panose="020F0502020204030204" pitchFamily="34" charset="0"/>
              </a:rPr>
              <a:t>27</a:t>
            </a:fld>
            <a:endParaRPr lang="ja-JP" altLang="en-US" dirty="0"/>
          </a:p>
        </p:txBody>
      </p:sp>
      <p:sp>
        <p:nvSpPr>
          <p:cNvPr id="6" name="テキスト ボックス 5">
            <a:extLst>
              <a:ext uri="{FF2B5EF4-FFF2-40B4-BE49-F238E27FC236}">
                <a16:creationId xmlns:a16="http://schemas.microsoft.com/office/drawing/2014/main" id="{73B13389-AB7D-65DA-AFF9-6DB4B2E56F4A}"/>
              </a:ext>
            </a:extLst>
          </p:cNvPr>
          <p:cNvSpPr txBox="1"/>
          <p:nvPr/>
        </p:nvSpPr>
        <p:spPr>
          <a:xfrm>
            <a:off x="47958" y="698781"/>
            <a:ext cx="11816093" cy="1200329"/>
          </a:xfrm>
          <a:prstGeom prst="rect">
            <a:avLst/>
          </a:prstGeom>
          <a:noFill/>
        </p:spPr>
        <p:txBody>
          <a:bodyPr wrap="square">
            <a:spAutoFit/>
          </a:bodyPr>
          <a:lstStyle/>
          <a:p>
            <a:r>
              <a:rPr lang="ja-JP" altLang="en-US" dirty="0"/>
              <a:t>For </a:t>
            </a:r>
            <a:r>
              <a:rPr lang="ja-JP" altLang="en-US" b="1" dirty="0">
                <a:solidFill>
                  <a:srgbClr val="0000FF"/>
                </a:solidFill>
              </a:rPr>
              <a:t>WPP-1</a:t>
            </a:r>
            <a:r>
              <a:rPr lang="en-US" altLang="ja-JP" b="1" dirty="0">
                <a:solidFill>
                  <a:srgbClr val="0000FF"/>
                </a:solidFill>
              </a:rPr>
              <a:t>&amp;</a:t>
            </a:r>
            <a:r>
              <a:rPr lang="ja-JP" altLang="en-US" b="1" dirty="0">
                <a:solidFill>
                  <a:srgbClr val="0000FF"/>
                </a:solidFill>
              </a:rPr>
              <a:t>2 (SRF cavity, CM)</a:t>
            </a:r>
            <a:r>
              <a:rPr lang="ja-JP" altLang="en-US" dirty="0"/>
              <a:t>, </a:t>
            </a:r>
            <a:r>
              <a:rPr lang="en-US" altLang="ja-JP" dirty="0"/>
              <a:t>single cell cavity production in Korea/Europe and 9-cell cavity production in Europe started.</a:t>
            </a:r>
          </a:p>
          <a:p>
            <a:r>
              <a:rPr lang="en-US" altLang="ja-JP" dirty="0"/>
              <a:t>For</a:t>
            </a:r>
            <a:r>
              <a:rPr lang="ja-JP" altLang="en-US" dirty="0"/>
              <a:t> </a:t>
            </a:r>
            <a:r>
              <a:rPr lang="en-US" altLang="ja-JP" b="1" dirty="0">
                <a:solidFill>
                  <a:srgbClr val="0000FF"/>
                </a:solidFill>
              </a:rPr>
              <a:t>WPP3 (Crab cavity),</a:t>
            </a:r>
            <a:r>
              <a:rPr lang="ja-JP" altLang="en-US" b="1" dirty="0">
                <a:solidFill>
                  <a:srgbClr val="0000FF"/>
                </a:solidFill>
              </a:rPr>
              <a:t> </a:t>
            </a:r>
            <a:r>
              <a:rPr lang="en-US" altLang="ja-JP" dirty="0"/>
              <a:t>Prototype designs down selected under world wide review.</a:t>
            </a:r>
          </a:p>
          <a:p>
            <a:r>
              <a:rPr lang="en-US" altLang="ja-JP" dirty="0"/>
              <a:t>JAI (UK) started WPP-14 (</a:t>
            </a:r>
            <a:r>
              <a:rPr lang="en-US" altLang="ja-JP" sz="18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DR Injection/extraction, </a:t>
            </a:r>
            <a:r>
              <a:rPr lang="en-US" altLang="ja-JP" sz="1800" b="1" i="0" u="none" strike="noStrike" dirty="0">
                <a:solidFill>
                  <a:srgbClr val="0000FF"/>
                </a:solidFill>
                <a:effectLst/>
                <a:latin typeface="Calibri" panose="020F0502020204030204" pitchFamily="34" charset="0"/>
                <a:ea typeface="游ゴシック" panose="020B0400000000000000" pitchFamily="50" charset="-128"/>
                <a:cs typeface="Calibri" panose="020F0502020204030204" pitchFamily="34" charset="0"/>
              </a:rPr>
              <a:t>synergy with Diamond Light Source upgrade</a:t>
            </a:r>
            <a:r>
              <a:rPr lang="en-US" altLang="ja-JP" sz="18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t>
            </a:r>
            <a:endParaRPr lang="en-US" altLang="ja-JP" dirty="0"/>
          </a:p>
          <a:p>
            <a:r>
              <a:rPr lang="ja-JP" altLang="en-US" dirty="0"/>
              <a:t>For </a:t>
            </a:r>
            <a:r>
              <a:rPr lang="ja-JP" altLang="en-US" b="1" dirty="0">
                <a:solidFill>
                  <a:srgbClr val="0000FF"/>
                </a:solidFill>
              </a:rPr>
              <a:t>WPP-15 (Final Focus System)</a:t>
            </a:r>
            <a:r>
              <a:rPr lang="ja-JP" altLang="en-US" dirty="0"/>
              <a:t>, </a:t>
            </a:r>
            <a:r>
              <a:rPr lang="en-US" altLang="ja-JP" dirty="0"/>
              <a:t>European and Korean researchers have joined to the </a:t>
            </a:r>
            <a:r>
              <a:rPr lang="ja-JP" altLang="en-US" dirty="0"/>
              <a:t>ATF experiments </a:t>
            </a:r>
            <a:r>
              <a:rPr lang="en-US" altLang="ja-JP" dirty="0"/>
              <a:t>since 2023.</a:t>
            </a:r>
            <a:endParaRPr lang="ja-JP" altLang="en-US" dirty="0"/>
          </a:p>
        </p:txBody>
      </p:sp>
      <p:pic>
        <p:nvPicPr>
          <p:cNvPr id="5" name="図 4">
            <a:extLst>
              <a:ext uri="{FF2B5EF4-FFF2-40B4-BE49-F238E27FC236}">
                <a16:creationId xmlns:a16="http://schemas.microsoft.com/office/drawing/2014/main" id="{52F32E56-F44F-AB48-79DD-007E3CB139C8}"/>
              </a:ext>
            </a:extLst>
          </p:cNvPr>
          <p:cNvPicPr>
            <a:picLocks noChangeAspect="1"/>
          </p:cNvPicPr>
          <p:nvPr/>
        </p:nvPicPr>
        <p:blipFill>
          <a:blip r:embed="rId2"/>
          <a:stretch>
            <a:fillRect/>
          </a:stretch>
        </p:blipFill>
        <p:spPr>
          <a:xfrm>
            <a:off x="527881" y="1917290"/>
            <a:ext cx="10278296" cy="4940710"/>
          </a:xfrm>
          <a:prstGeom prst="rect">
            <a:avLst/>
          </a:prstGeom>
        </p:spPr>
      </p:pic>
      <p:cxnSp>
        <p:nvCxnSpPr>
          <p:cNvPr id="9" name="直線コネクタ 8">
            <a:extLst>
              <a:ext uri="{FF2B5EF4-FFF2-40B4-BE49-F238E27FC236}">
                <a16:creationId xmlns:a16="http://schemas.microsoft.com/office/drawing/2014/main" id="{76BB9BD1-4E39-C298-3E26-F6E934A2FF95}"/>
              </a:ext>
            </a:extLst>
          </p:cNvPr>
          <p:cNvCxnSpPr/>
          <p:nvPr/>
        </p:nvCxnSpPr>
        <p:spPr>
          <a:xfrm>
            <a:off x="422476" y="2761714"/>
            <a:ext cx="4097438" cy="0"/>
          </a:xfrm>
          <a:prstGeom prst="line">
            <a:avLst/>
          </a:prstGeom>
          <a:ln>
            <a:solidFill>
              <a:srgbClr val="FF0000"/>
            </a:solidFill>
            <a:headEnd type="non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11" name="直線コネクタ 10">
            <a:extLst>
              <a:ext uri="{FF2B5EF4-FFF2-40B4-BE49-F238E27FC236}">
                <a16:creationId xmlns:a16="http://schemas.microsoft.com/office/drawing/2014/main" id="{18BEE48F-2FD1-41DD-F1B9-F8B4041623B3}"/>
              </a:ext>
            </a:extLst>
          </p:cNvPr>
          <p:cNvCxnSpPr>
            <a:cxnSpLocks/>
          </p:cNvCxnSpPr>
          <p:nvPr/>
        </p:nvCxnSpPr>
        <p:spPr>
          <a:xfrm>
            <a:off x="740780" y="3850030"/>
            <a:ext cx="3460830" cy="0"/>
          </a:xfrm>
          <a:prstGeom prst="line">
            <a:avLst/>
          </a:prstGeom>
          <a:ln>
            <a:solidFill>
              <a:srgbClr val="FF0000"/>
            </a:solidFill>
            <a:headEnd type="none" w="med" len="med"/>
            <a:tailEnd type="none" w="med" len="med"/>
          </a:ln>
        </p:spPr>
        <p:style>
          <a:lnRef idx="3">
            <a:schemeClr val="accent2"/>
          </a:lnRef>
          <a:fillRef idx="0">
            <a:schemeClr val="accent2"/>
          </a:fillRef>
          <a:effectRef idx="2">
            <a:schemeClr val="accent2"/>
          </a:effectRef>
          <a:fontRef idx="minor">
            <a:schemeClr val="tx1"/>
          </a:fontRef>
        </p:style>
      </p:cxnSp>
      <p:sp>
        <p:nvSpPr>
          <p:cNvPr id="2" name="テキスト ボックス 1">
            <a:extLst>
              <a:ext uri="{FF2B5EF4-FFF2-40B4-BE49-F238E27FC236}">
                <a16:creationId xmlns:a16="http://schemas.microsoft.com/office/drawing/2014/main" id="{ABD3DE15-D5B9-02C5-2FD1-472636B6D466}"/>
              </a:ext>
            </a:extLst>
          </p:cNvPr>
          <p:cNvSpPr txBox="1"/>
          <p:nvPr/>
        </p:nvSpPr>
        <p:spPr>
          <a:xfrm>
            <a:off x="9034780" y="2780228"/>
            <a:ext cx="1101776" cy="338554"/>
          </a:xfrm>
          <a:prstGeom prst="rect">
            <a:avLst/>
          </a:prstGeom>
          <a:solidFill>
            <a:schemeClr val="bg1"/>
          </a:solidFill>
        </p:spPr>
        <p:txBody>
          <a:bodyPr wrap="none" rtlCol="0">
            <a:spAutoFit/>
          </a:bodyPr>
          <a:lstStyle/>
          <a:p>
            <a:r>
              <a:rPr kumimoji="1" lang="en-US" altLang="ja-JP" sz="1600" dirty="0"/>
              <a:t>(Mar.2026)</a:t>
            </a:r>
            <a:endParaRPr kumimoji="1" lang="ja-JP" altLang="en-US" sz="1600" dirty="0"/>
          </a:p>
        </p:txBody>
      </p:sp>
      <p:sp>
        <p:nvSpPr>
          <p:cNvPr id="3" name="テキスト ボックス 2">
            <a:extLst>
              <a:ext uri="{FF2B5EF4-FFF2-40B4-BE49-F238E27FC236}">
                <a16:creationId xmlns:a16="http://schemas.microsoft.com/office/drawing/2014/main" id="{F5ECAF9D-3837-BCDF-AF6E-BCDC517CE758}"/>
              </a:ext>
            </a:extLst>
          </p:cNvPr>
          <p:cNvSpPr txBox="1"/>
          <p:nvPr/>
        </p:nvSpPr>
        <p:spPr>
          <a:xfrm>
            <a:off x="3935502" y="3480698"/>
            <a:ext cx="1245854" cy="369332"/>
          </a:xfrm>
          <a:prstGeom prst="rect">
            <a:avLst/>
          </a:prstGeom>
          <a:noFill/>
        </p:spPr>
        <p:txBody>
          <a:bodyPr wrap="none" rtlCol="0">
            <a:spAutoFit/>
          </a:bodyPr>
          <a:lstStyle/>
          <a:p>
            <a:r>
              <a:rPr kumimoji="1" lang="en-US" altLang="ja-JP" dirty="0"/>
              <a:t>(published)</a:t>
            </a:r>
            <a:endParaRPr kumimoji="1" lang="ja-JP" altLang="en-US" dirty="0"/>
          </a:p>
        </p:txBody>
      </p:sp>
      <p:sp>
        <p:nvSpPr>
          <p:cNvPr id="8" name="テキスト ボックス 7">
            <a:extLst>
              <a:ext uri="{FF2B5EF4-FFF2-40B4-BE49-F238E27FC236}">
                <a16:creationId xmlns:a16="http://schemas.microsoft.com/office/drawing/2014/main" id="{03ED584A-7A78-46D3-FBEF-448AD2BA78EC}"/>
              </a:ext>
            </a:extLst>
          </p:cNvPr>
          <p:cNvSpPr txBox="1"/>
          <p:nvPr/>
        </p:nvSpPr>
        <p:spPr>
          <a:xfrm>
            <a:off x="10493375" y="2053828"/>
            <a:ext cx="1698625" cy="1754326"/>
          </a:xfrm>
          <a:prstGeom prst="rect">
            <a:avLst/>
          </a:prstGeom>
          <a:noFill/>
        </p:spPr>
        <p:txBody>
          <a:bodyPr wrap="square">
            <a:spAutoFit/>
          </a:bodyPr>
          <a:lstStyle/>
          <a:p>
            <a:r>
              <a:rPr lang="en-US" altLang="ja-JP" dirty="0"/>
              <a:t>(published to </a:t>
            </a:r>
            <a:r>
              <a:rPr lang="en-US" altLang="ja-JP" dirty="0" err="1"/>
              <a:t>arXiv</a:t>
            </a:r>
            <a:r>
              <a:rPr lang="en-US" altLang="ja-JP" dirty="0"/>
              <a:t> on 2026.Mar.1</a:t>
            </a:r>
            <a:r>
              <a:rPr lang="en-US" altLang="ja-JP" baseline="30000" dirty="0"/>
              <a:t>st</a:t>
            </a:r>
            <a:r>
              <a:rPr lang="en-US" altLang="ja-JP" dirty="0"/>
              <a:t>)</a:t>
            </a:r>
          </a:p>
          <a:p>
            <a:r>
              <a:rPr lang="en-US" altLang="ja-JP" dirty="0"/>
              <a:t>https://doi.org/10.48550/arXiv.2603.01172</a:t>
            </a:r>
            <a:endParaRPr lang="ja-JP" altLang="en-US" dirty="0"/>
          </a:p>
        </p:txBody>
      </p:sp>
    </p:spTree>
    <p:extLst>
      <p:ext uri="{BB962C8B-B14F-4D97-AF65-F5344CB8AC3E}">
        <p14:creationId xmlns:p14="http://schemas.microsoft.com/office/powerpoint/2010/main" val="2067016665"/>
      </p:ext>
    </p:extLst>
  </p:cSld>
  <p:clrMapOvr>
    <a:masterClrMapping/>
  </p:clrMapOvr>
  <mc:AlternateContent xmlns:mc="http://schemas.openxmlformats.org/markup-compatibility/2006" xmlns:p14="http://schemas.microsoft.com/office/powerpoint/2010/main">
    <mc:Choice Requires="p14">
      <p:transition spd="slow" p14:dur="2000" advTm="36992"/>
    </mc:Choice>
    <mc:Fallback xmlns="">
      <p:transition spd="slow" advTm="36992"/>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0E09BE-6413-9B85-3FEC-EE66FC1C5F1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5ED7EE8-1C1E-8AF6-4ACE-C94773F831FD}"/>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785C8-9A38-DB47-B803-499E7784EBDF}" type="slidenum">
              <a:rPr lang="en-CH" smtClean="0"/>
              <a:pPr/>
              <a:t>28</a:t>
            </a:fld>
            <a:endParaRPr lang="en-CH"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5101B837-E540-DB12-B51C-665DBF2355ED}"/>
              </a:ext>
            </a:extLst>
          </p:cNvPr>
          <p:cNvSpPr txBox="1"/>
          <p:nvPr/>
        </p:nvSpPr>
        <p:spPr>
          <a:xfrm>
            <a:off x="510200" y="592189"/>
            <a:ext cx="6192688" cy="6555641"/>
          </a:xfrm>
          <a:prstGeom prst="rect">
            <a:avLst/>
          </a:prstGeom>
          <a:noFill/>
        </p:spPr>
        <p:txBody>
          <a:bodyPr wrap="square" rtlCol="0">
            <a:spAutoFit/>
          </a:bodyPr>
          <a:lstStyle/>
          <a:p>
            <a:pPr defTabSz="822960"/>
            <a:r>
              <a:rPr lang="en-GB" sz="1600" dirty="0">
                <a:latin typeface="Arial" panose="020B0604020202020204" pitchFamily="34" charset="0"/>
                <a:cs typeface="Arial" panose="020B0604020202020204" pitchFamily="34" charset="0"/>
              </a:rPr>
              <a:t>European ITN related studies (dedicated funding from Japan combined with European resources) are distributed over five main activity areas: </a:t>
            </a:r>
          </a:p>
          <a:p>
            <a:pPr defTabSz="822960"/>
            <a:endParaRPr lang="en-GB" sz="1600" dirty="0">
              <a:latin typeface="Arial" panose="020B0604020202020204" pitchFamily="34" charset="0"/>
              <a:cs typeface="Arial" panose="020B0604020202020204" pitchFamily="34" charset="0"/>
            </a:endParaRPr>
          </a:p>
          <a:p>
            <a:pPr defTabSz="822960"/>
            <a:r>
              <a:rPr lang="en-GB" sz="1600" dirty="0">
                <a:latin typeface="Arial" panose="020B0604020202020204" pitchFamily="34" charset="0"/>
                <a:cs typeface="Arial" panose="020B0604020202020204" pitchFamily="34" charset="0"/>
              </a:rPr>
              <a:t>ML related tasks</a:t>
            </a:r>
          </a:p>
          <a:p>
            <a:pPr marL="257176" indent="-257176" defTabSz="822960">
              <a:buFont typeface="Arial" panose="020B0604020202020204" pitchFamily="34" charset="0"/>
              <a:buChar char="•"/>
            </a:pPr>
            <a:r>
              <a:rPr lang="en-GB" sz="1600" dirty="0">
                <a:latin typeface="Arial" panose="020B0604020202020204" pitchFamily="34" charset="0"/>
                <a:cs typeface="Arial" panose="020B0604020202020204" pitchFamily="34" charset="0"/>
              </a:rPr>
              <a:t>SRF and ML elements: </a:t>
            </a:r>
            <a:r>
              <a:rPr lang="en-GB" sz="1600" b="1" dirty="0">
                <a:latin typeface="Arial" panose="020B0604020202020204" pitchFamily="34" charset="0"/>
                <a:cs typeface="Arial" panose="020B0604020202020204" pitchFamily="34" charset="0"/>
              </a:rPr>
              <a:t>Cavities</a:t>
            </a:r>
            <a:r>
              <a:rPr lang="en-GB" sz="1600" dirty="0">
                <a:latin typeface="Arial" panose="020B0604020202020204" pitchFamily="34" charset="0"/>
                <a:cs typeface="Arial" panose="020B0604020202020204" pitchFamily="34" charset="0"/>
              </a:rPr>
              <a:t> and </a:t>
            </a:r>
            <a:r>
              <a:rPr lang="en-GB" sz="1600" dirty="0" err="1">
                <a:latin typeface="Arial" panose="020B0604020202020204" pitchFamily="34" charset="0"/>
                <a:cs typeface="Arial" panose="020B0604020202020204" pitchFamily="34" charset="0"/>
              </a:rPr>
              <a:t>Cryo</a:t>
            </a:r>
            <a:r>
              <a:rPr lang="en-GB" sz="1600" dirty="0">
                <a:latin typeface="Arial" panose="020B0604020202020204" pitchFamily="34" charset="0"/>
                <a:cs typeface="Arial" panose="020B0604020202020204" pitchFamily="34" charset="0"/>
              </a:rPr>
              <a:t> Module, </a:t>
            </a:r>
          </a:p>
          <a:p>
            <a:pPr defTabSz="822960"/>
            <a:r>
              <a:rPr lang="en-GB" sz="1600" dirty="0">
                <a:latin typeface="Arial" panose="020B0604020202020204" pitchFamily="34" charset="0"/>
                <a:cs typeface="Arial" panose="020B0604020202020204" pitchFamily="34" charset="0"/>
              </a:rPr>
              <a:t>    Crab-cavities, ML quads and cold BPMs</a:t>
            </a:r>
          </a:p>
          <a:p>
            <a:pPr defTabSz="822960"/>
            <a:r>
              <a:rPr lang="en-GB" sz="1600" b="1" dirty="0">
                <a:latin typeface="Arial" panose="020B0604020202020204" pitchFamily="34" charset="0"/>
                <a:cs typeface="Arial" panose="020B0604020202020204" pitchFamily="34" charset="0"/>
              </a:rPr>
              <a:t>    </a:t>
            </a:r>
            <a:r>
              <a:rPr lang="en-GB" sz="1600" b="1" dirty="0">
                <a:latin typeface="Arial" panose="020B0604020202020204" pitchFamily="34" charset="0"/>
                <a:cs typeface="Arial" panose="020B0604020202020204" pitchFamily="34" charset="0"/>
                <a:sym typeface="Wingdings" panose="05000000000000000000" pitchFamily="2" charset="2"/>
              </a:rPr>
              <a:t> at least 2 nine cell cavities under fabrication by EU (CERN, INFN, CEA)</a:t>
            </a:r>
            <a:endParaRPr lang="en-GB" sz="1600" b="1" dirty="0">
              <a:latin typeface="Arial" panose="020B0604020202020204" pitchFamily="34" charset="0"/>
              <a:cs typeface="Arial" panose="020B0604020202020204" pitchFamily="34" charset="0"/>
            </a:endParaRPr>
          </a:p>
          <a:p>
            <a:pPr defTabSz="822960"/>
            <a:endParaRPr lang="en-GB" sz="900" dirty="0">
              <a:latin typeface="Arial" panose="020B0604020202020204" pitchFamily="34" charset="0"/>
              <a:cs typeface="Arial" panose="020B0604020202020204" pitchFamily="34" charset="0"/>
            </a:endParaRPr>
          </a:p>
          <a:p>
            <a:pPr defTabSz="822960"/>
            <a:r>
              <a:rPr lang="en-GB" sz="1600" dirty="0">
                <a:latin typeface="Arial" panose="020B0604020202020204" pitchFamily="34" charset="0"/>
                <a:cs typeface="Arial" panose="020B0604020202020204" pitchFamily="34" charset="0"/>
              </a:rPr>
              <a:t>Sources </a:t>
            </a:r>
          </a:p>
          <a:p>
            <a:pPr marL="257176" indent="-257176" defTabSz="822960">
              <a:buFont typeface="Arial" panose="020B0604020202020204" pitchFamily="34" charset="0"/>
              <a:buChar char="•"/>
            </a:pPr>
            <a:r>
              <a:rPr lang="en-GB" sz="1600" dirty="0">
                <a:latin typeface="Arial" panose="020B0604020202020204" pitchFamily="34" charset="0"/>
                <a:cs typeface="Arial" panose="020B0604020202020204" pitchFamily="34" charset="0"/>
              </a:rPr>
              <a:t>Pulsed magnet and wheel/target for undulator scheme </a:t>
            </a:r>
          </a:p>
          <a:p>
            <a:pPr marL="257176" indent="-257176" defTabSz="822960">
              <a:buFont typeface="Arial" panose="020B0604020202020204" pitchFamily="34" charset="0"/>
              <a:buChar char="•"/>
            </a:pPr>
            <a:endParaRPr lang="en-GB" sz="900" dirty="0">
              <a:latin typeface="Arial" panose="020B0604020202020204" pitchFamily="34" charset="0"/>
              <a:cs typeface="Arial" panose="020B0604020202020204" pitchFamily="34" charset="0"/>
            </a:endParaRPr>
          </a:p>
          <a:p>
            <a:pPr defTabSz="822960"/>
            <a:r>
              <a:rPr lang="en-GB" sz="1600" dirty="0">
                <a:latin typeface="Arial" panose="020B0604020202020204" pitchFamily="34" charset="0"/>
                <a:cs typeface="Arial" panose="020B0604020202020204" pitchFamily="34" charset="0"/>
              </a:rPr>
              <a:t>Damping Ring including kickers</a:t>
            </a:r>
          </a:p>
          <a:p>
            <a:pPr marL="257176" indent="-257176" defTabSz="822960">
              <a:buFont typeface="Arial" panose="020B0604020202020204" pitchFamily="34" charset="0"/>
              <a:buChar char="•"/>
            </a:pPr>
            <a:r>
              <a:rPr lang="en-GB" sz="1600" dirty="0">
                <a:latin typeface="Arial" panose="020B0604020202020204" pitchFamily="34" charset="0"/>
                <a:cs typeface="Arial" panose="020B0604020202020204" pitchFamily="34" charset="0"/>
              </a:rPr>
              <a:t>Low Emittance Rings </a:t>
            </a:r>
          </a:p>
          <a:p>
            <a:pPr marL="257176" indent="-257176" defTabSz="822960">
              <a:buFont typeface="Arial" panose="020B0604020202020204" pitchFamily="34" charset="0"/>
              <a:buChar char="•"/>
            </a:pPr>
            <a:endParaRPr lang="en-GB" sz="900" dirty="0">
              <a:latin typeface="Arial" panose="020B0604020202020204" pitchFamily="34" charset="0"/>
              <a:cs typeface="Arial" panose="020B0604020202020204" pitchFamily="34" charset="0"/>
            </a:endParaRPr>
          </a:p>
          <a:p>
            <a:pPr defTabSz="822960"/>
            <a:r>
              <a:rPr lang="en-GB" sz="1600" b="1" dirty="0">
                <a:latin typeface="Arial" panose="020B0604020202020204" pitchFamily="34" charset="0"/>
                <a:cs typeface="Arial" panose="020B0604020202020204" pitchFamily="34" charset="0"/>
              </a:rPr>
              <a:t>ATF activities</a:t>
            </a:r>
            <a:r>
              <a:rPr lang="en-GB" sz="1600" dirty="0">
                <a:latin typeface="Arial" panose="020B0604020202020204" pitchFamily="34" charset="0"/>
                <a:cs typeface="Arial" panose="020B0604020202020204" pitchFamily="34" charset="0"/>
              </a:rPr>
              <a:t>, final focus and nanobeams </a:t>
            </a:r>
          </a:p>
          <a:p>
            <a:pPr marL="257176" indent="-257176" defTabSz="822960">
              <a:buFont typeface="Arial" panose="020B0604020202020204" pitchFamily="34" charset="0"/>
              <a:buChar char="•"/>
            </a:pPr>
            <a:r>
              <a:rPr lang="en-GB" sz="1600" dirty="0">
                <a:latin typeface="Arial" panose="020B0604020202020204" pitchFamily="34" charset="0"/>
                <a:cs typeface="Arial" panose="020B0604020202020204" pitchFamily="34" charset="0"/>
              </a:rPr>
              <a:t>ATS and MDI</a:t>
            </a:r>
          </a:p>
          <a:p>
            <a:pPr marL="257176" indent="-257176" defTabSz="822960">
              <a:buFont typeface="Arial" panose="020B0604020202020204" pitchFamily="34" charset="0"/>
              <a:buChar char="•"/>
            </a:pPr>
            <a:endParaRPr lang="en-GB" sz="900" dirty="0">
              <a:latin typeface="Arial" panose="020B0604020202020204" pitchFamily="34" charset="0"/>
              <a:cs typeface="Arial" panose="020B0604020202020204" pitchFamily="34" charset="0"/>
            </a:endParaRPr>
          </a:p>
          <a:p>
            <a:pPr defTabSz="822960"/>
            <a:r>
              <a:rPr lang="en-GB" sz="1600" dirty="0">
                <a:latin typeface="Arial" panose="020B0604020202020204" pitchFamily="34" charset="0"/>
                <a:cs typeface="Arial" panose="020B0604020202020204" pitchFamily="34" charset="0"/>
              </a:rPr>
              <a:t>Implementation </a:t>
            </a:r>
          </a:p>
          <a:p>
            <a:pPr marL="257176" indent="-257176" defTabSz="822960">
              <a:buFont typeface="Arial" panose="020B0604020202020204" pitchFamily="34" charset="0"/>
              <a:buChar char="•"/>
            </a:pPr>
            <a:r>
              <a:rPr lang="en-GB" sz="1600" dirty="0">
                <a:latin typeface="Arial" panose="020B0604020202020204" pitchFamily="34" charset="0"/>
                <a:cs typeface="Arial" panose="020B0604020202020204" pitchFamily="34" charset="0"/>
              </a:rPr>
              <a:t>CE(civil engineering), Cryogenics </a:t>
            </a:r>
          </a:p>
          <a:p>
            <a:pPr marL="257176" indent="-257176" defTabSz="822960">
              <a:buFont typeface="Arial" panose="020B0604020202020204" pitchFamily="34" charset="0"/>
              <a:buChar char="•"/>
            </a:pPr>
            <a:r>
              <a:rPr lang="en-GB" sz="1600" dirty="0">
                <a:latin typeface="Arial" panose="020B0604020202020204" pitchFamily="34" charset="0"/>
                <a:cs typeface="Arial" panose="020B0604020202020204" pitchFamily="34" charset="0"/>
              </a:rPr>
              <a:t>Sustainability, Life Cycle Assessments</a:t>
            </a:r>
            <a:endParaRPr lang="en-GB" sz="700" dirty="0">
              <a:latin typeface="Arial" panose="020B0604020202020204" pitchFamily="34" charset="0"/>
              <a:cs typeface="Arial" panose="020B0604020202020204" pitchFamily="34" charset="0"/>
            </a:endParaRPr>
          </a:p>
          <a:p>
            <a:pPr marL="257176" indent="-257176" defTabSz="822960">
              <a:buFont typeface="Arial" panose="020B0604020202020204" pitchFamily="34" charset="0"/>
              <a:buChar char="•"/>
            </a:pPr>
            <a:r>
              <a:rPr lang="en-GB" sz="1600" dirty="0">
                <a:latin typeface="Arial" panose="020B0604020202020204" pitchFamily="34" charset="0"/>
                <a:cs typeface="Arial" panose="020B0604020202020204" pitchFamily="34" charset="0"/>
              </a:rPr>
              <a:t>EAJADE (EU funding) for training of young scientists (linear and circular machines)</a:t>
            </a:r>
          </a:p>
          <a:p>
            <a:pPr defTabSz="822960"/>
            <a:endParaRPr lang="en-GB" sz="1600" dirty="0">
              <a:latin typeface="Arial" panose="020B0604020202020204" pitchFamily="34" charset="0"/>
              <a:cs typeface="Arial" panose="020B0604020202020204" pitchFamily="34" charset="0"/>
            </a:endParaRPr>
          </a:p>
          <a:p>
            <a:pPr defTabSz="822960"/>
            <a:r>
              <a:rPr lang="en-GB" sz="1600" dirty="0">
                <a:latin typeface="Arial" panose="020B0604020202020204" pitchFamily="34" charset="0"/>
                <a:cs typeface="Arial" panose="020B0604020202020204" pitchFamily="34" charset="0"/>
              </a:rPr>
              <a:t>Studies in labs distributed across CERN, UK, Germany, France, Italy, Spain </a:t>
            </a:r>
          </a:p>
          <a:p>
            <a:pPr defTabSz="822960"/>
            <a:endParaRPr lang="en-GB" sz="1600" dirty="0">
              <a:latin typeface="Arial" panose="020B060402020202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0F202B0D-E83A-4395-D0FF-ADF0A32AA853}"/>
              </a:ext>
            </a:extLst>
          </p:cNvPr>
          <p:cNvSpPr/>
          <p:nvPr/>
        </p:nvSpPr>
        <p:spPr>
          <a:xfrm>
            <a:off x="-12000" y="-75919"/>
            <a:ext cx="12204000" cy="523220"/>
          </a:xfrm>
          <a:prstGeom prst="rect">
            <a:avLst/>
          </a:prstGeom>
          <a:solidFill>
            <a:srgbClr val="002060"/>
          </a:solidFill>
        </p:spPr>
        <p:txBody>
          <a:bodyPr wrap="square" anchor="ctr">
            <a:spAutoFit/>
          </a:bodyPr>
          <a:lstStyle/>
          <a:p>
            <a:pPr algn="ctr"/>
            <a:r>
              <a:rPr lang="en-US" sz="2800" dirty="0">
                <a:solidFill>
                  <a:schemeClr val="bg1"/>
                </a:solidFill>
                <a:latin typeface="Arial" panose="020B0604020202020204" pitchFamily="34" charset="0"/>
                <a:ea typeface="ＭＳ Ｐゴシック" charset="-128"/>
                <a:cs typeface="Arial" panose="020B0604020202020204" pitchFamily="34" charset="0"/>
              </a:rPr>
              <a:t>On-going technical studies in Europe – the ILC technology network topics </a:t>
            </a:r>
            <a:endParaRPr lang="en-US" sz="2800" dirty="0">
              <a:solidFill>
                <a:schemeClr val="bg1"/>
              </a:solidFill>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18716621-D682-FAD4-F38D-3D0DC88F305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85457" y="2181626"/>
            <a:ext cx="1488014" cy="1079676"/>
          </a:xfrm>
          <a:prstGeom prst="rect">
            <a:avLst/>
          </a:prstGeom>
        </p:spPr>
      </p:pic>
      <p:pic>
        <p:nvPicPr>
          <p:cNvPr id="9" name="Picture 8">
            <a:extLst>
              <a:ext uri="{FF2B5EF4-FFF2-40B4-BE49-F238E27FC236}">
                <a16:creationId xmlns:a16="http://schemas.microsoft.com/office/drawing/2014/main" id="{25E35841-A1BC-FE39-DD43-C3A8313305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47082" y="2181626"/>
            <a:ext cx="1287511" cy="1688384"/>
          </a:xfrm>
          <a:prstGeom prst="rect">
            <a:avLst/>
          </a:prstGeom>
        </p:spPr>
      </p:pic>
      <p:sp>
        <p:nvSpPr>
          <p:cNvPr id="13" name="TextBox 12">
            <a:extLst>
              <a:ext uri="{FF2B5EF4-FFF2-40B4-BE49-F238E27FC236}">
                <a16:creationId xmlns:a16="http://schemas.microsoft.com/office/drawing/2014/main" id="{68C87C0B-36BA-62ED-AF5A-B3CDE1BEF576}"/>
              </a:ext>
            </a:extLst>
          </p:cNvPr>
          <p:cNvSpPr txBox="1"/>
          <p:nvPr/>
        </p:nvSpPr>
        <p:spPr>
          <a:xfrm>
            <a:off x="7191145" y="4365880"/>
            <a:ext cx="2433247" cy="1754326"/>
          </a:xfrm>
          <a:prstGeom prst="rect">
            <a:avLst/>
          </a:prstGeom>
          <a:noFill/>
        </p:spPr>
        <p:txBody>
          <a:bodyPr wrap="square">
            <a:spAutoFit/>
          </a:bodyPr>
          <a:lstStyle/>
          <a:p>
            <a:r>
              <a:rPr lang="en-GB" dirty="0"/>
              <a:t>See more details in the Venice presentation of Peter McIntosh  (</a:t>
            </a:r>
            <a:r>
              <a:rPr lang="en-GB" dirty="0">
                <a:hlinkClick r:id="rId5"/>
              </a:rPr>
              <a:t>LINK</a:t>
            </a:r>
            <a:r>
              <a:rPr lang="en-GB" dirty="0"/>
              <a:t>)</a:t>
            </a:r>
          </a:p>
          <a:p>
            <a:r>
              <a:rPr lang="en-GB" dirty="0"/>
              <a:t>and </a:t>
            </a:r>
          </a:p>
          <a:p>
            <a:r>
              <a:rPr lang="en-GB" dirty="0"/>
              <a:t>Angeles Faus-Golfe on ATF2-3 (</a:t>
            </a:r>
            <a:r>
              <a:rPr lang="en-GB" dirty="0">
                <a:hlinkClick r:id="rId6"/>
              </a:rPr>
              <a:t>LINK</a:t>
            </a:r>
            <a:r>
              <a:rPr lang="en-GB" dirty="0"/>
              <a:t>) </a:t>
            </a:r>
          </a:p>
        </p:txBody>
      </p:sp>
      <p:pic>
        <p:nvPicPr>
          <p:cNvPr id="14" name="Picture 13">
            <a:extLst>
              <a:ext uri="{FF2B5EF4-FFF2-40B4-BE49-F238E27FC236}">
                <a16:creationId xmlns:a16="http://schemas.microsoft.com/office/drawing/2014/main" id="{A42D64E7-8DDA-2FD4-4811-04C22935F727}"/>
              </a:ext>
            </a:extLst>
          </p:cNvPr>
          <p:cNvPicPr>
            <a:picLocks noChangeAspect="1"/>
          </p:cNvPicPr>
          <p:nvPr/>
        </p:nvPicPr>
        <p:blipFill>
          <a:blip r:embed="rId7"/>
          <a:stretch>
            <a:fillRect/>
          </a:stretch>
        </p:blipFill>
        <p:spPr>
          <a:xfrm>
            <a:off x="7191145" y="632220"/>
            <a:ext cx="3124200" cy="1117600"/>
          </a:xfrm>
          <a:prstGeom prst="rect">
            <a:avLst/>
          </a:prstGeom>
        </p:spPr>
      </p:pic>
      <p:pic>
        <p:nvPicPr>
          <p:cNvPr id="15" name="Picture 14">
            <a:extLst>
              <a:ext uri="{FF2B5EF4-FFF2-40B4-BE49-F238E27FC236}">
                <a16:creationId xmlns:a16="http://schemas.microsoft.com/office/drawing/2014/main" id="{B385F6FE-5B16-AAF4-4B90-1385FCDCC7A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280776" y="632220"/>
            <a:ext cx="1791888" cy="2629082"/>
          </a:xfrm>
          <a:prstGeom prst="rect">
            <a:avLst/>
          </a:prstGeom>
        </p:spPr>
      </p:pic>
      <p:pic>
        <p:nvPicPr>
          <p:cNvPr id="16" name="Picture 15">
            <a:extLst>
              <a:ext uri="{FF2B5EF4-FFF2-40B4-BE49-F238E27FC236}">
                <a16:creationId xmlns:a16="http://schemas.microsoft.com/office/drawing/2014/main" id="{F0263D5F-503C-3607-CE2D-F5110AE6873A}"/>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886354" y="3397533"/>
            <a:ext cx="2186310" cy="2578864"/>
          </a:xfrm>
          <a:prstGeom prst="rect">
            <a:avLst/>
          </a:prstGeom>
        </p:spPr>
      </p:pic>
      <p:sp>
        <p:nvSpPr>
          <p:cNvPr id="3" name="テキスト ボックス 2">
            <a:extLst>
              <a:ext uri="{FF2B5EF4-FFF2-40B4-BE49-F238E27FC236}">
                <a16:creationId xmlns:a16="http://schemas.microsoft.com/office/drawing/2014/main" id="{BD19B571-2EC8-6A38-1750-F7C608686D41}"/>
              </a:ext>
            </a:extLst>
          </p:cNvPr>
          <p:cNvSpPr txBox="1"/>
          <p:nvPr/>
        </p:nvSpPr>
        <p:spPr>
          <a:xfrm>
            <a:off x="7023613" y="6500159"/>
            <a:ext cx="1941967" cy="369332"/>
          </a:xfrm>
          <a:prstGeom prst="rect">
            <a:avLst/>
          </a:prstGeom>
          <a:noFill/>
        </p:spPr>
        <p:txBody>
          <a:bodyPr wrap="square">
            <a:spAutoFit/>
          </a:bodyPr>
          <a:lstStyle/>
          <a:p>
            <a:r>
              <a:rPr lang="en-US" altLang="ja-JP" dirty="0"/>
              <a:t>Steinar </a:t>
            </a:r>
            <a:r>
              <a:rPr lang="en-US" altLang="ja-JP" dirty="0" err="1"/>
              <a:t>Stapnes</a:t>
            </a:r>
            <a:r>
              <a:rPr lang="en-US" altLang="ja-JP" dirty="0"/>
              <a:t> </a:t>
            </a:r>
            <a:endParaRPr lang="ja-JP" altLang="en-US" dirty="0"/>
          </a:p>
        </p:txBody>
      </p:sp>
    </p:spTree>
    <p:extLst>
      <p:ext uri="{BB962C8B-B14F-4D97-AF65-F5344CB8AC3E}">
        <p14:creationId xmlns:p14="http://schemas.microsoft.com/office/powerpoint/2010/main" val="3692565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FD9E0B5-CD3D-2C3B-36A7-B408C1ADC9D0}"/>
              </a:ext>
            </a:extLst>
          </p:cNvPr>
          <p:cNvSpPr>
            <a:spLocks noGrp="1"/>
          </p:cNvSpPr>
          <p:nvPr>
            <p:ph type="sldNum" sz="quarter" idx="12"/>
          </p:nvPr>
        </p:nvSpPr>
        <p:spPr>
          <a:xfrm>
            <a:off x="11587480" y="6516460"/>
            <a:ext cx="604520" cy="365125"/>
          </a:xfrm>
        </p:spPr>
        <p:txBody>
          <a:bodyPr/>
          <a:lstStyle/>
          <a:p>
            <a:fld id="{48F63A3B-78C7-47BE-AE5E-E10140E04643}" type="slidenum">
              <a:rPr lang="en-US" smtClean="0"/>
              <a:t>29</a:t>
            </a:fld>
            <a:endParaRPr lang="en-US" dirty="0"/>
          </a:p>
        </p:txBody>
      </p:sp>
      <p:sp>
        <p:nvSpPr>
          <p:cNvPr id="3" name="タイトル 1">
            <a:extLst>
              <a:ext uri="{FF2B5EF4-FFF2-40B4-BE49-F238E27FC236}">
                <a16:creationId xmlns:a16="http://schemas.microsoft.com/office/drawing/2014/main" id="{34948382-DC29-144F-27A6-2FAADB859D1C}"/>
              </a:ext>
            </a:extLst>
          </p:cNvPr>
          <p:cNvSpPr txBox="1">
            <a:spLocks/>
          </p:cNvSpPr>
          <p:nvPr/>
        </p:nvSpPr>
        <p:spPr>
          <a:xfrm>
            <a:off x="0" y="3178"/>
            <a:ext cx="12192000" cy="621891"/>
          </a:xfrm>
          <a:prstGeom prst="rect">
            <a:avLst/>
          </a:prstGeom>
          <a:noFill/>
        </p:spPr>
        <p:txBody>
          <a:bodyPr vert="horz" lIns="91440" tIns="45720" rIns="91440" bIns="45720" rtlCol="0" anchor="ctr">
            <a:normAutofit/>
          </a:bodyPr>
          <a:lstStyle>
            <a:lvl1pPr algn="ctr" defTabSz="914377" rtl="0" eaLnBrk="1" latinLnBrk="0" hangingPunct="1">
              <a:spcBef>
                <a:spcPct val="0"/>
              </a:spcBef>
              <a:buNone/>
              <a:defRPr kumimoji="1" sz="4400" kern="1200">
                <a:solidFill>
                  <a:schemeClr val="tx1"/>
                </a:solidFill>
                <a:latin typeface="ＭＳ Ｐゴシック" panose="020B0600070205080204" pitchFamily="50" charset="-128"/>
                <a:ea typeface="+mj-ea"/>
                <a:cs typeface="+mj-cs"/>
              </a:defRPr>
            </a:lvl1pPr>
          </a:lstStyle>
          <a:p>
            <a:r>
              <a:rPr lang="en-US" altLang="ja-JP" sz="2800" dirty="0">
                <a:latin typeface="Arial" panose="020B0604020202020204" pitchFamily="34" charset="0"/>
                <a:ea typeface="+mn-ea"/>
                <a:cs typeface="Arial" panose="020B0604020202020204" pitchFamily="34" charset="0"/>
              </a:rPr>
              <a:t>About human resources for MEXT-ATD ( ~ FY2025)</a:t>
            </a:r>
            <a:endParaRPr lang="ja-JP" altLang="en-US" sz="2800" dirty="0">
              <a:latin typeface="Arial" panose="020B0604020202020204" pitchFamily="34" charset="0"/>
              <a:ea typeface="+mn-ea"/>
              <a:cs typeface="Arial" panose="020B0604020202020204" pitchFamily="34" charset="0"/>
            </a:endParaRPr>
          </a:p>
        </p:txBody>
      </p:sp>
      <p:sp>
        <p:nvSpPr>
          <p:cNvPr id="4" name="テキスト ボックス 3">
            <a:extLst>
              <a:ext uri="{FF2B5EF4-FFF2-40B4-BE49-F238E27FC236}">
                <a16:creationId xmlns:a16="http://schemas.microsoft.com/office/drawing/2014/main" id="{DD7A7C44-DCCC-6EDF-3690-6C436C1804CC}"/>
              </a:ext>
            </a:extLst>
          </p:cNvPr>
          <p:cNvSpPr txBox="1"/>
          <p:nvPr/>
        </p:nvSpPr>
        <p:spPr>
          <a:xfrm>
            <a:off x="982070" y="597505"/>
            <a:ext cx="10280507" cy="3477875"/>
          </a:xfrm>
          <a:prstGeom prst="rect">
            <a:avLst/>
          </a:prstGeom>
          <a:noFill/>
        </p:spPr>
        <p:txBody>
          <a:bodyPr wrap="none" rtlCol="0">
            <a:spAutoFit/>
          </a:bodyPr>
          <a:lstStyle/>
          <a:p>
            <a:r>
              <a:rPr kumimoji="1" lang="en-US" altLang="ja-JP" sz="2000" dirty="0"/>
              <a:t>For completing this MEXT-ATD project, we hired many young researchers. (</a:t>
            </a:r>
            <a:r>
              <a:rPr kumimoji="1" lang="en-US" altLang="ja-JP" sz="2000" b="1" u="sng" dirty="0"/>
              <a:t>in total  6 persons</a:t>
            </a:r>
            <a:r>
              <a:rPr kumimoji="1" lang="en-US" altLang="ja-JP" sz="2000" dirty="0"/>
              <a:t>)</a:t>
            </a:r>
          </a:p>
          <a:p>
            <a:pPr marL="342900" indent="-342900">
              <a:buFont typeface="Arial" panose="020B0604020202020204" pitchFamily="34" charset="0"/>
              <a:buChar char="•"/>
            </a:pPr>
            <a:r>
              <a:rPr kumimoji="1" lang="en-US" altLang="ja-JP" sz="2000" dirty="0"/>
              <a:t>In JFY2023, one postdoctoral fellow was hired.</a:t>
            </a:r>
          </a:p>
          <a:p>
            <a:pPr marL="800100" lvl="1" indent="-342900">
              <a:buFont typeface="Arial" panose="020B0604020202020204" pitchFamily="34" charset="0"/>
              <a:buChar char="•"/>
            </a:pPr>
            <a:r>
              <a:rPr kumimoji="1" lang="en-US" altLang="ja-JP" sz="2000" dirty="0"/>
              <a:t>Popov Konstantin (nanobeam ATF), From 2023.Oct. </a:t>
            </a:r>
            <a:r>
              <a:rPr kumimoji="1" lang="en-US" altLang="ja-JP" sz="2000" dirty="0">
                <a:sym typeface="Wingdings" panose="05000000000000000000" pitchFamily="2" charset="2"/>
              </a:rPr>
              <a:t> Assistant professor from 2024.Oct.</a:t>
            </a:r>
          </a:p>
          <a:p>
            <a:pPr lvl="1"/>
            <a:r>
              <a:rPr kumimoji="1" lang="en-US" altLang="ja-JP" sz="2000" dirty="0">
                <a:sym typeface="Wingdings" panose="05000000000000000000" pitchFamily="2" charset="2"/>
              </a:rPr>
              <a:t>      moved to company (Kazakhstan) from 2026.Jan.</a:t>
            </a:r>
            <a:endParaRPr kumimoji="1" lang="ja-JP" altLang="en-US" sz="2000" dirty="0"/>
          </a:p>
          <a:p>
            <a:pPr marL="342900" indent="-342900">
              <a:buFont typeface="Arial" panose="020B0604020202020204" pitchFamily="34" charset="0"/>
              <a:buChar char="•"/>
            </a:pPr>
            <a:r>
              <a:rPr kumimoji="1" lang="en-US" altLang="ja-JP" sz="2000" dirty="0"/>
              <a:t>In JFY2024, four special assistant professors were hired. </a:t>
            </a:r>
          </a:p>
          <a:p>
            <a:pPr marL="800100" lvl="1" indent="-342900">
              <a:buFont typeface="Arial" panose="020B0604020202020204" pitchFamily="34" charset="0"/>
              <a:buChar char="•"/>
            </a:pPr>
            <a:r>
              <a:rPr kumimoji="1" lang="en-US" altLang="ja-JP" sz="2000" dirty="0"/>
              <a:t>Takafumi Hara (SRF), from 2024.Apr. </a:t>
            </a:r>
          </a:p>
          <a:p>
            <a:pPr marL="800100" lvl="1" indent="-342900">
              <a:buFont typeface="Arial" panose="020B0604020202020204" pitchFamily="34" charset="0"/>
              <a:buChar char="•"/>
            </a:pPr>
            <a:r>
              <a:rPr kumimoji="1" lang="en-US" altLang="ja-JP" sz="2000" dirty="0"/>
              <a:t>Motoki Sato (Positron), from 2024.Apr. </a:t>
            </a:r>
            <a:r>
              <a:rPr kumimoji="1" lang="en-US" altLang="ja-JP" sz="2000" dirty="0">
                <a:sym typeface="Wingdings" panose="05000000000000000000" pitchFamily="2" charset="2"/>
              </a:rPr>
              <a:t>  (nanobeam ATF) from 2025.Jun.</a:t>
            </a:r>
            <a:endParaRPr kumimoji="1" lang="en-US" altLang="ja-JP" sz="2000" dirty="0"/>
          </a:p>
          <a:p>
            <a:pPr marL="800100" lvl="1" indent="-342900">
              <a:buFont typeface="Arial" panose="020B0604020202020204" pitchFamily="34" charset="0"/>
              <a:buChar char="•"/>
            </a:pPr>
            <a:r>
              <a:rPr kumimoji="1" lang="en-US" altLang="ja-JP" sz="2000" dirty="0" err="1"/>
              <a:t>Bajipai</a:t>
            </a:r>
            <a:r>
              <a:rPr kumimoji="1" lang="en-US" altLang="ja-JP" sz="2000" dirty="0"/>
              <a:t> Rishabh (SRF), from 2024.Dec.</a:t>
            </a:r>
          </a:p>
          <a:p>
            <a:pPr marL="800100" lvl="1" indent="-342900">
              <a:buFont typeface="Arial" panose="020B0604020202020204" pitchFamily="34" charset="0"/>
              <a:buChar char="•"/>
            </a:pPr>
            <a:r>
              <a:rPr kumimoji="1" lang="en-US" altLang="ja-JP" sz="2000" dirty="0"/>
              <a:t>Eric </a:t>
            </a:r>
            <a:r>
              <a:rPr kumimoji="1" lang="en-US" altLang="ja-JP" sz="2000" dirty="0" err="1"/>
              <a:t>Viklund</a:t>
            </a:r>
            <a:r>
              <a:rPr kumimoji="1" lang="en-US" altLang="ja-JP" sz="2000" dirty="0"/>
              <a:t> (SRF), from 2025.Jan.</a:t>
            </a:r>
          </a:p>
          <a:p>
            <a:pPr marL="342900" indent="-342900">
              <a:buFont typeface="Arial" panose="020B0604020202020204" pitchFamily="34" charset="0"/>
              <a:buChar char="•"/>
            </a:pPr>
            <a:r>
              <a:rPr kumimoji="1" lang="en-US" altLang="ja-JP" sz="2000" dirty="0"/>
              <a:t>In JFY2024, one postdoctoral fellow was hired. </a:t>
            </a:r>
          </a:p>
          <a:p>
            <a:pPr marL="800100" lvl="1" indent="-342900">
              <a:buFont typeface="Arial" panose="020B0604020202020204" pitchFamily="34" charset="0"/>
              <a:buChar char="•"/>
            </a:pPr>
            <a:r>
              <a:rPr kumimoji="1" lang="en-US" altLang="ja-JP" sz="2000" dirty="0"/>
              <a:t>Yuki Abe (nanobeam ATF), from 2024.Apr. </a:t>
            </a:r>
            <a:r>
              <a:rPr kumimoji="1" lang="en-US" altLang="ja-JP" sz="2000" dirty="0">
                <a:sym typeface="Wingdings" panose="05000000000000000000" pitchFamily="2" charset="2"/>
              </a:rPr>
              <a:t> Assistant professor from 2025.Jul.</a:t>
            </a:r>
            <a:endParaRPr kumimoji="1" lang="en-US" altLang="ja-JP" sz="2000" dirty="0"/>
          </a:p>
        </p:txBody>
      </p:sp>
      <p:pic>
        <p:nvPicPr>
          <p:cNvPr id="8" name="図 7" descr="レストランで食事をしている人達&#10;&#10;AI によって生成されたコンテンツは間違っている可能性があります。">
            <a:extLst>
              <a:ext uri="{FF2B5EF4-FFF2-40B4-BE49-F238E27FC236}">
                <a16:creationId xmlns:a16="http://schemas.microsoft.com/office/drawing/2014/main" id="{7C4EAFA5-F492-23D9-8660-8BF5839270B9}"/>
              </a:ext>
            </a:extLst>
          </p:cNvPr>
          <p:cNvPicPr>
            <a:picLocks noChangeAspect="1"/>
          </p:cNvPicPr>
          <p:nvPr/>
        </p:nvPicPr>
        <p:blipFill>
          <a:blip r:embed="rId2"/>
          <a:srcRect l="67360" t="28518" r="21251" b="52222"/>
          <a:stretch/>
        </p:blipFill>
        <p:spPr>
          <a:xfrm>
            <a:off x="6498273" y="4119696"/>
            <a:ext cx="1276152" cy="1618534"/>
          </a:xfrm>
          <a:prstGeom prst="rect">
            <a:avLst/>
          </a:prstGeom>
        </p:spPr>
      </p:pic>
      <p:pic>
        <p:nvPicPr>
          <p:cNvPr id="10" name="図 9" descr="人, 屋内, 建物, 男 が含まれている画像&#10;&#10;AI によって生成されたコンテンツは間違っている可能性があります。">
            <a:extLst>
              <a:ext uri="{FF2B5EF4-FFF2-40B4-BE49-F238E27FC236}">
                <a16:creationId xmlns:a16="http://schemas.microsoft.com/office/drawing/2014/main" id="{9F788F3A-3E7F-B2AC-32B1-BD5AE77C8AF1}"/>
              </a:ext>
            </a:extLst>
          </p:cNvPr>
          <p:cNvPicPr>
            <a:picLocks noChangeAspect="1"/>
          </p:cNvPicPr>
          <p:nvPr/>
        </p:nvPicPr>
        <p:blipFill>
          <a:blip r:embed="rId3"/>
          <a:srcRect l="43056" t="30371" r="43888" b="51852"/>
          <a:stretch/>
        </p:blipFill>
        <p:spPr>
          <a:xfrm>
            <a:off x="8224974" y="4122458"/>
            <a:ext cx="1542567" cy="1575388"/>
          </a:xfrm>
          <a:prstGeom prst="rect">
            <a:avLst/>
          </a:prstGeom>
        </p:spPr>
      </p:pic>
      <p:pic>
        <p:nvPicPr>
          <p:cNvPr id="14" name="図 13" descr="男, フロント, テレビ, 立つ が含まれている画像&#10;&#10;AI によって生成されたコンテンツは間違っている可能性があります。">
            <a:extLst>
              <a:ext uri="{FF2B5EF4-FFF2-40B4-BE49-F238E27FC236}">
                <a16:creationId xmlns:a16="http://schemas.microsoft.com/office/drawing/2014/main" id="{156437D9-0B77-2EE8-9FCB-3877608A4CDD}"/>
              </a:ext>
            </a:extLst>
          </p:cNvPr>
          <p:cNvPicPr>
            <a:picLocks noChangeAspect="1"/>
          </p:cNvPicPr>
          <p:nvPr/>
        </p:nvPicPr>
        <p:blipFill>
          <a:blip r:embed="rId4"/>
          <a:srcRect l="42842" t="31667" r="43583" b="46667"/>
          <a:stretch/>
        </p:blipFill>
        <p:spPr>
          <a:xfrm>
            <a:off x="10202996" y="4122458"/>
            <a:ext cx="1493941" cy="1589010"/>
          </a:xfrm>
          <a:prstGeom prst="rect">
            <a:avLst/>
          </a:prstGeom>
        </p:spPr>
      </p:pic>
      <p:pic>
        <p:nvPicPr>
          <p:cNvPr id="18" name="図 17" descr="白いシャツを着ている少年&#10;&#10;AI によって生成されたコンテンツは間違っている可能性があります。">
            <a:extLst>
              <a:ext uri="{FF2B5EF4-FFF2-40B4-BE49-F238E27FC236}">
                <a16:creationId xmlns:a16="http://schemas.microsoft.com/office/drawing/2014/main" id="{78F8ACD2-EB8D-5E35-7917-A17E04A78EB0}"/>
              </a:ext>
            </a:extLst>
          </p:cNvPr>
          <p:cNvPicPr>
            <a:picLocks noChangeAspect="1"/>
          </p:cNvPicPr>
          <p:nvPr/>
        </p:nvPicPr>
        <p:blipFill>
          <a:blip r:embed="rId5"/>
          <a:srcRect l="11451" t="3194" r="11732" b="13070"/>
          <a:stretch/>
        </p:blipFill>
        <p:spPr>
          <a:xfrm>
            <a:off x="2771513" y="4054591"/>
            <a:ext cx="1486181" cy="1620049"/>
          </a:xfrm>
          <a:prstGeom prst="rect">
            <a:avLst/>
          </a:prstGeom>
        </p:spPr>
      </p:pic>
      <p:pic>
        <p:nvPicPr>
          <p:cNvPr id="20" name="図 19" descr="草の上にいる少年たち&#10;&#10;AI によって生成されたコンテンツは間違っている可能性があります。">
            <a:extLst>
              <a:ext uri="{FF2B5EF4-FFF2-40B4-BE49-F238E27FC236}">
                <a16:creationId xmlns:a16="http://schemas.microsoft.com/office/drawing/2014/main" id="{60DE0C20-4FEF-DCE3-6946-E40EB9EF210A}"/>
              </a:ext>
            </a:extLst>
          </p:cNvPr>
          <p:cNvPicPr>
            <a:picLocks noChangeAspect="1"/>
          </p:cNvPicPr>
          <p:nvPr/>
        </p:nvPicPr>
        <p:blipFill>
          <a:blip r:embed="rId6"/>
          <a:srcRect l="40905" t="23387" r="45139" b="57777"/>
          <a:stretch/>
        </p:blipFill>
        <p:spPr>
          <a:xfrm>
            <a:off x="4470700" y="4068214"/>
            <a:ext cx="1598978" cy="1618534"/>
          </a:xfrm>
          <a:prstGeom prst="rect">
            <a:avLst/>
          </a:prstGeom>
        </p:spPr>
      </p:pic>
      <p:sp>
        <p:nvSpPr>
          <p:cNvPr id="21" name="テキスト ボックス 20">
            <a:extLst>
              <a:ext uri="{FF2B5EF4-FFF2-40B4-BE49-F238E27FC236}">
                <a16:creationId xmlns:a16="http://schemas.microsoft.com/office/drawing/2014/main" id="{4A04B35F-1D00-B295-4245-27F7EAC5C67F}"/>
              </a:ext>
            </a:extLst>
          </p:cNvPr>
          <p:cNvSpPr txBox="1"/>
          <p:nvPr/>
        </p:nvSpPr>
        <p:spPr>
          <a:xfrm>
            <a:off x="2728550" y="5674640"/>
            <a:ext cx="1522340" cy="923330"/>
          </a:xfrm>
          <a:prstGeom prst="rect">
            <a:avLst/>
          </a:prstGeom>
          <a:noFill/>
        </p:spPr>
        <p:txBody>
          <a:bodyPr wrap="none" rtlCol="0">
            <a:spAutoFit/>
          </a:bodyPr>
          <a:lstStyle/>
          <a:p>
            <a:r>
              <a:rPr kumimoji="1" lang="en-US" altLang="ja-JP" dirty="0" err="1"/>
              <a:t>Takafumi</a:t>
            </a:r>
            <a:r>
              <a:rPr kumimoji="1" lang="en-US" altLang="ja-JP" dirty="0"/>
              <a:t> Hara</a:t>
            </a:r>
          </a:p>
          <a:p>
            <a:r>
              <a:rPr kumimoji="1" lang="en-US" altLang="ja-JP" dirty="0"/>
              <a:t>(SRF)</a:t>
            </a:r>
          </a:p>
          <a:p>
            <a:r>
              <a:rPr kumimoji="1" lang="en-US" altLang="ja-JP" dirty="0"/>
              <a:t>(2024.Apr. ~)</a:t>
            </a:r>
            <a:endParaRPr kumimoji="1" lang="ja-JP" altLang="en-US" dirty="0"/>
          </a:p>
        </p:txBody>
      </p:sp>
      <p:sp>
        <p:nvSpPr>
          <p:cNvPr id="22" name="テキスト ボックス 21">
            <a:extLst>
              <a:ext uri="{FF2B5EF4-FFF2-40B4-BE49-F238E27FC236}">
                <a16:creationId xmlns:a16="http://schemas.microsoft.com/office/drawing/2014/main" id="{25C8A140-E0DA-5C83-E2D7-332E1DEC5C4A}"/>
              </a:ext>
            </a:extLst>
          </p:cNvPr>
          <p:cNvSpPr txBox="1"/>
          <p:nvPr/>
        </p:nvSpPr>
        <p:spPr>
          <a:xfrm>
            <a:off x="4601464" y="5674640"/>
            <a:ext cx="1676677" cy="1200329"/>
          </a:xfrm>
          <a:prstGeom prst="rect">
            <a:avLst/>
          </a:prstGeom>
          <a:noFill/>
        </p:spPr>
        <p:txBody>
          <a:bodyPr wrap="none" rtlCol="0">
            <a:spAutoFit/>
          </a:bodyPr>
          <a:lstStyle/>
          <a:p>
            <a:r>
              <a:rPr kumimoji="1" lang="en-US" altLang="ja-JP" dirty="0"/>
              <a:t>Motoki Sato</a:t>
            </a:r>
          </a:p>
          <a:p>
            <a:r>
              <a:rPr kumimoji="1" lang="en-US" altLang="ja-JP" dirty="0"/>
              <a:t>(Positron </a:t>
            </a:r>
            <a:r>
              <a:rPr kumimoji="1" lang="en-US" altLang="ja-JP" dirty="0">
                <a:sym typeface="Wingdings" panose="05000000000000000000" pitchFamily="2" charset="2"/>
              </a:rPr>
              <a:t> </a:t>
            </a:r>
          </a:p>
          <a:p>
            <a:r>
              <a:rPr kumimoji="1" lang="en-US" altLang="ja-JP" dirty="0">
                <a:sym typeface="Wingdings" panose="05000000000000000000" pitchFamily="2" charset="2"/>
              </a:rPr>
              <a:t>Nanobeam ATF</a:t>
            </a:r>
            <a:r>
              <a:rPr kumimoji="1" lang="en-US" altLang="ja-JP" dirty="0"/>
              <a:t>)</a:t>
            </a:r>
          </a:p>
          <a:p>
            <a:r>
              <a:rPr kumimoji="1" lang="en-US" altLang="ja-JP" dirty="0"/>
              <a:t>(2024.Apr. ~)</a:t>
            </a:r>
            <a:endParaRPr kumimoji="1" lang="ja-JP" altLang="en-US" dirty="0"/>
          </a:p>
        </p:txBody>
      </p:sp>
      <p:sp>
        <p:nvSpPr>
          <p:cNvPr id="23" name="テキスト ボックス 22">
            <a:extLst>
              <a:ext uri="{FF2B5EF4-FFF2-40B4-BE49-F238E27FC236}">
                <a16:creationId xmlns:a16="http://schemas.microsoft.com/office/drawing/2014/main" id="{EB646F3A-3BD3-529D-5234-6ABAC50858DD}"/>
              </a:ext>
            </a:extLst>
          </p:cNvPr>
          <p:cNvSpPr txBox="1"/>
          <p:nvPr/>
        </p:nvSpPr>
        <p:spPr>
          <a:xfrm>
            <a:off x="6495402" y="5768925"/>
            <a:ext cx="1719958" cy="923330"/>
          </a:xfrm>
          <a:prstGeom prst="rect">
            <a:avLst/>
          </a:prstGeom>
          <a:noFill/>
        </p:spPr>
        <p:txBody>
          <a:bodyPr wrap="none" rtlCol="0">
            <a:spAutoFit/>
          </a:bodyPr>
          <a:lstStyle/>
          <a:p>
            <a:r>
              <a:rPr kumimoji="1" lang="en-US" altLang="ja-JP" dirty="0"/>
              <a:t>Yuki Abe</a:t>
            </a:r>
          </a:p>
          <a:p>
            <a:r>
              <a:rPr kumimoji="1" lang="en-US" altLang="ja-JP" dirty="0"/>
              <a:t>(nanobeam ATF)</a:t>
            </a:r>
          </a:p>
          <a:p>
            <a:r>
              <a:rPr kumimoji="1" lang="en-US" altLang="ja-JP" dirty="0"/>
              <a:t>(2024.Apr. ~)</a:t>
            </a:r>
            <a:endParaRPr kumimoji="1" lang="ja-JP" altLang="en-US" dirty="0"/>
          </a:p>
        </p:txBody>
      </p:sp>
      <p:sp>
        <p:nvSpPr>
          <p:cNvPr id="25" name="テキスト ボックス 24">
            <a:extLst>
              <a:ext uri="{FF2B5EF4-FFF2-40B4-BE49-F238E27FC236}">
                <a16:creationId xmlns:a16="http://schemas.microsoft.com/office/drawing/2014/main" id="{F0C17CD9-8D8D-9F88-FC8C-F06369CDF039}"/>
              </a:ext>
            </a:extLst>
          </p:cNvPr>
          <p:cNvSpPr txBox="1"/>
          <p:nvPr/>
        </p:nvSpPr>
        <p:spPr>
          <a:xfrm>
            <a:off x="8108649" y="5742162"/>
            <a:ext cx="1556836" cy="923330"/>
          </a:xfrm>
          <a:prstGeom prst="rect">
            <a:avLst/>
          </a:prstGeom>
          <a:noFill/>
        </p:spPr>
        <p:txBody>
          <a:bodyPr wrap="none" rtlCol="0">
            <a:spAutoFit/>
          </a:bodyPr>
          <a:lstStyle/>
          <a:p>
            <a:r>
              <a:rPr kumimoji="1" lang="en-US" altLang="ja-JP" dirty="0"/>
              <a:t>Bajpai Rishabh</a:t>
            </a:r>
          </a:p>
          <a:p>
            <a:r>
              <a:rPr kumimoji="1" lang="en-US" altLang="ja-JP" dirty="0"/>
              <a:t>(SRF)</a:t>
            </a:r>
          </a:p>
          <a:p>
            <a:r>
              <a:rPr kumimoji="1" lang="en-US" altLang="ja-JP" dirty="0"/>
              <a:t>(2024.Dec. ~)</a:t>
            </a:r>
            <a:endParaRPr kumimoji="1" lang="ja-JP" altLang="en-US" dirty="0"/>
          </a:p>
        </p:txBody>
      </p:sp>
      <p:sp>
        <p:nvSpPr>
          <p:cNvPr id="26" name="テキスト ボックス 25">
            <a:extLst>
              <a:ext uri="{FF2B5EF4-FFF2-40B4-BE49-F238E27FC236}">
                <a16:creationId xmlns:a16="http://schemas.microsoft.com/office/drawing/2014/main" id="{8FD3F534-A888-57C1-E9C9-4D139B1838CC}"/>
              </a:ext>
            </a:extLst>
          </p:cNvPr>
          <p:cNvSpPr txBox="1"/>
          <p:nvPr/>
        </p:nvSpPr>
        <p:spPr>
          <a:xfrm>
            <a:off x="10253400" y="5742162"/>
            <a:ext cx="1443537" cy="923330"/>
          </a:xfrm>
          <a:prstGeom prst="rect">
            <a:avLst/>
          </a:prstGeom>
          <a:noFill/>
        </p:spPr>
        <p:txBody>
          <a:bodyPr wrap="none" rtlCol="0">
            <a:spAutoFit/>
          </a:bodyPr>
          <a:lstStyle/>
          <a:p>
            <a:r>
              <a:rPr kumimoji="1" lang="en-US" altLang="ja-JP" dirty="0"/>
              <a:t>Eric </a:t>
            </a:r>
            <a:r>
              <a:rPr kumimoji="1" lang="en-US" altLang="ja-JP" dirty="0" err="1"/>
              <a:t>Viklund</a:t>
            </a:r>
            <a:endParaRPr kumimoji="1" lang="en-US" altLang="ja-JP" dirty="0"/>
          </a:p>
          <a:p>
            <a:r>
              <a:rPr kumimoji="1" lang="en-US" altLang="ja-JP" dirty="0"/>
              <a:t>(SRF)</a:t>
            </a:r>
          </a:p>
          <a:p>
            <a:r>
              <a:rPr kumimoji="1" lang="en-US" altLang="ja-JP" dirty="0"/>
              <a:t>(2025.Jan.. ~)</a:t>
            </a:r>
            <a:endParaRPr kumimoji="1" lang="ja-JP" altLang="en-US" dirty="0"/>
          </a:p>
        </p:txBody>
      </p:sp>
      <p:pic>
        <p:nvPicPr>
          <p:cNvPr id="27" name="図 26" descr="人, 天井, 屋内, 立つ が含まれている画像&#10;&#10;AI によって生成されたコンテンツは間違っている可能性があります。">
            <a:extLst>
              <a:ext uri="{FF2B5EF4-FFF2-40B4-BE49-F238E27FC236}">
                <a16:creationId xmlns:a16="http://schemas.microsoft.com/office/drawing/2014/main" id="{EFF3AD28-84DF-846C-8A07-601E8D20AA0B}"/>
              </a:ext>
            </a:extLst>
          </p:cNvPr>
          <p:cNvPicPr>
            <a:picLocks noChangeAspect="1"/>
          </p:cNvPicPr>
          <p:nvPr/>
        </p:nvPicPr>
        <p:blipFill>
          <a:blip r:embed="rId7"/>
          <a:srcRect l="41944" t="33148" r="40000" b="40926"/>
          <a:stretch/>
        </p:blipFill>
        <p:spPr>
          <a:xfrm>
            <a:off x="871489" y="4096112"/>
            <a:ext cx="1502924" cy="1618534"/>
          </a:xfrm>
          <a:prstGeom prst="rect">
            <a:avLst/>
          </a:prstGeom>
        </p:spPr>
      </p:pic>
      <p:sp>
        <p:nvSpPr>
          <p:cNvPr id="28" name="テキスト ボックス 27">
            <a:extLst>
              <a:ext uri="{FF2B5EF4-FFF2-40B4-BE49-F238E27FC236}">
                <a16:creationId xmlns:a16="http://schemas.microsoft.com/office/drawing/2014/main" id="{9E167791-355F-9504-8948-FD99A435C821}"/>
              </a:ext>
            </a:extLst>
          </p:cNvPr>
          <p:cNvSpPr txBox="1"/>
          <p:nvPr/>
        </p:nvSpPr>
        <p:spPr>
          <a:xfrm>
            <a:off x="439525" y="5745340"/>
            <a:ext cx="2346733" cy="923330"/>
          </a:xfrm>
          <a:prstGeom prst="rect">
            <a:avLst/>
          </a:prstGeom>
          <a:noFill/>
        </p:spPr>
        <p:txBody>
          <a:bodyPr wrap="none" rtlCol="0">
            <a:spAutoFit/>
          </a:bodyPr>
          <a:lstStyle/>
          <a:p>
            <a:r>
              <a:rPr kumimoji="1" lang="en-US" altLang="ja-JP" dirty="0"/>
              <a:t>Popov Konstantin</a:t>
            </a:r>
          </a:p>
          <a:p>
            <a:r>
              <a:rPr kumimoji="1" lang="en-US" altLang="ja-JP" dirty="0"/>
              <a:t>(nanobeam ATF)</a:t>
            </a:r>
          </a:p>
          <a:p>
            <a:r>
              <a:rPr kumimoji="1" lang="en-US" altLang="ja-JP" dirty="0"/>
              <a:t>(2023.Oct. ~ 2026.Jan.)</a:t>
            </a:r>
          </a:p>
        </p:txBody>
      </p:sp>
    </p:spTree>
    <p:extLst>
      <p:ext uri="{BB962C8B-B14F-4D97-AF65-F5344CB8AC3E}">
        <p14:creationId xmlns:p14="http://schemas.microsoft.com/office/powerpoint/2010/main" val="5618629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a:xfrm>
            <a:off x="9138460" y="6596294"/>
            <a:ext cx="3080173" cy="365125"/>
          </a:xfrm>
          <a:prstGeom prst="rect">
            <a:avLst/>
          </a:prstGeom>
        </p:spPr>
        <p:txBody>
          <a:bodyPr vert="horz" lIns="91440" tIns="45720" rIns="91440" bIns="45720" rtlCol="0" anchor="ctr"/>
          <a:lstStyle>
            <a:defPPr>
              <a:defRPr lang="en-US"/>
            </a:defPPr>
            <a:lvl1pPr marL="0" algn="r" defTabSz="457200" rtl="0" eaLnBrk="1" latinLnBrk="0" hangingPunct="1">
              <a:defRPr sz="1200" b="1" kern="1200">
                <a:solidFill>
                  <a:schemeClr val="tx1">
                    <a:tint val="75000"/>
                  </a:schemeClr>
                </a:solidFill>
                <a:latin typeface="Calibri" panose="020F0502020204030204" pitchFamily="34" charset="0"/>
                <a:ea typeface="Arial Unicode MS" panose="020B0604020202020204"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mtClean="0"/>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1" lang="en-US" sz="1000" b="0" i="0" u="none" strike="noStrike" kern="1200" cap="none" spc="0" normalizeH="0" baseline="0" noProof="0" dirty="0">
              <a:ln>
                <a:noFill/>
              </a:ln>
              <a:solidFill>
                <a:prstClr val="black">
                  <a:tint val="75000"/>
                </a:prstClr>
              </a:solidFill>
              <a:effectLst/>
              <a:uLnTx/>
              <a:uFillTx/>
              <a:latin typeface="Calibri"/>
              <a:ea typeface="Calibri" panose="020F0502020204030204" pitchFamily="34" charset="0"/>
              <a:cs typeface="+mn-cs"/>
            </a:endParaRPr>
          </a:p>
        </p:txBody>
      </p:sp>
      <p:sp>
        <p:nvSpPr>
          <p:cNvPr id="2" name="Title 1"/>
          <p:cNvSpPr>
            <a:spLocks noGrp="1"/>
          </p:cNvSpPr>
          <p:nvPr>
            <p:ph type="title" idx="4294967295"/>
          </p:nvPr>
        </p:nvSpPr>
        <p:spPr>
          <a:xfrm>
            <a:off x="-73928" y="27277"/>
            <a:ext cx="12192000" cy="671512"/>
          </a:xfrm>
          <a:solidFill>
            <a:schemeClr val="bg1"/>
          </a:solidFill>
        </p:spPr>
        <p:txBody>
          <a:bodyPr anchor="ctr">
            <a:noAutofit/>
          </a:bodyPr>
          <a:lstStyle/>
          <a:p>
            <a:pPr algn="ctr">
              <a:defRPr/>
            </a:pPr>
            <a:r>
              <a:rPr lang="en-US" altLang="ja-JP" sz="4000" dirty="0">
                <a:solidFill>
                  <a:srgbClr val="FF0000"/>
                </a:solidFill>
                <a:latin typeface="Arial" panose="020B0604020202020204" pitchFamily="34" charset="0"/>
                <a:ea typeface="Calibri" panose="020F0502020204030204" pitchFamily="34" charset="0"/>
                <a:cs typeface="Arial" panose="020B0604020202020204" pitchFamily="34" charset="0"/>
              </a:rPr>
              <a:t>ILC</a:t>
            </a:r>
            <a:r>
              <a:rPr lang="en-US" altLang="ja-JP" sz="4000" dirty="0">
                <a:latin typeface="Arial" panose="020B0604020202020204" pitchFamily="34" charset="0"/>
                <a:ea typeface="Calibri" panose="020F0502020204030204" pitchFamily="34" charset="0"/>
                <a:cs typeface="Arial" panose="020B0604020202020204" pitchFamily="34" charset="0"/>
              </a:rPr>
              <a:t> and the Accelerator Technology </a:t>
            </a:r>
            <a:endParaRPr lang="en-GB" dirty="0">
              <a:solidFill>
                <a:srgbClr val="FF0000"/>
              </a:solidFill>
              <a:latin typeface="Arial" panose="020B0604020202020204" pitchFamily="34" charset="0"/>
              <a:ea typeface="Calibri" panose="020F0502020204030204" pitchFamily="34" charset="0"/>
              <a:cs typeface="Arial" panose="020B0604020202020204" pitchFamily="34" charset="0"/>
            </a:endParaRPr>
          </a:p>
        </p:txBody>
      </p:sp>
      <p:graphicFrame>
        <p:nvGraphicFramePr>
          <p:cNvPr id="36" name="コンテンツ プレースホルダ 9">
            <a:extLst>
              <a:ext uri="{FF2B5EF4-FFF2-40B4-BE49-F238E27FC236}">
                <a16:creationId xmlns:a16="http://schemas.microsoft.com/office/drawing/2014/main" id="{0CD8DE56-45AE-BA4E-95B3-813DE432DD0D}"/>
              </a:ext>
            </a:extLst>
          </p:cNvPr>
          <p:cNvGraphicFramePr>
            <a:graphicFrameLocks/>
          </p:cNvGraphicFramePr>
          <p:nvPr>
            <p:extLst>
              <p:ext uri="{D42A27DB-BD31-4B8C-83A1-F6EECF244321}">
                <p14:modId xmlns:p14="http://schemas.microsoft.com/office/powerpoint/2010/main" val="210304831"/>
              </p:ext>
            </p:extLst>
          </p:nvPr>
        </p:nvGraphicFramePr>
        <p:xfrm>
          <a:off x="7558907" y="2588673"/>
          <a:ext cx="4524602" cy="4123111"/>
        </p:xfrm>
        <a:graphic>
          <a:graphicData uri="http://schemas.openxmlformats.org/drawingml/2006/table">
            <a:tbl>
              <a:tblPr firstRow="1">
                <a:tableStyleId>{5C22544A-7EE6-4342-B048-85BDC9FD1C3A}</a:tableStyleId>
              </a:tblPr>
              <a:tblGrid>
                <a:gridCol w="2253821">
                  <a:extLst>
                    <a:ext uri="{9D8B030D-6E8A-4147-A177-3AD203B41FA5}">
                      <a16:colId xmlns:a16="http://schemas.microsoft.com/office/drawing/2014/main" val="20000"/>
                    </a:ext>
                  </a:extLst>
                </a:gridCol>
                <a:gridCol w="2270781">
                  <a:extLst>
                    <a:ext uri="{9D8B030D-6E8A-4147-A177-3AD203B41FA5}">
                      <a16:colId xmlns:a16="http://schemas.microsoft.com/office/drawing/2014/main" val="20001"/>
                    </a:ext>
                  </a:extLst>
                </a:gridCol>
              </a:tblGrid>
              <a:tr h="30883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u="none" strike="noStrike" cap="none" normalizeH="0" baseline="0" dirty="0">
                          <a:ln>
                            <a:noFill/>
                          </a:ln>
                          <a:effectLst/>
                          <a:latin typeface="Calibri" panose="020F0502020204030204" pitchFamily="34" charset="0"/>
                        </a:rPr>
                        <a:t>Parameters</a:t>
                      </a:r>
                      <a:endParaRPr kumimoji="1" lang="ja-JP" altLang="en-US" sz="1800" b="1" i="0" u="none" strike="noStrike" cap="none" normalizeH="0" baseline="0" dirty="0">
                        <a:ln>
                          <a:noFill/>
                        </a:ln>
                        <a:solidFill>
                          <a:schemeClr val="tx1"/>
                        </a:solidFill>
                        <a:effectLst/>
                        <a:latin typeface="Calibri" panose="020F0502020204030204" pitchFamily="34" charset="0"/>
                        <a:ea typeface="Osaka" pitchFamily="-108" charset="-128"/>
                        <a:cs typeface="Osaka" pitchFamily="-108" charset="-128"/>
                      </a:endParaRPr>
                    </a:p>
                  </a:txBody>
                  <a:tcPr marL="76200" marR="76200" horzOverflow="overflow">
                    <a:solidFill>
                      <a:schemeClr val="tx2"/>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u="none" strike="noStrike" cap="none" normalizeH="0" baseline="0" dirty="0">
                          <a:ln>
                            <a:noFill/>
                          </a:ln>
                          <a:effectLst/>
                          <a:latin typeface="Calibri" panose="020F0502020204030204" pitchFamily="34" charset="0"/>
                        </a:rPr>
                        <a:t>Value</a:t>
                      </a:r>
                      <a:endParaRPr kumimoji="1" lang="ja-JP" altLang="en-US" sz="1800" b="1" i="0" u="none" strike="noStrike" cap="none" normalizeH="0" baseline="0" dirty="0">
                        <a:ln>
                          <a:noFill/>
                        </a:ln>
                        <a:solidFill>
                          <a:srgbClr val="000514"/>
                        </a:solidFill>
                        <a:effectLst/>
                        <a:latin typeface="Calibri" panose="020F0502020204030204" pitchFamily="34" charset="0"/>
                        <a:ea typeface="Osaka" pitchFamily="-108" charset="-128"/>
                        <a:cs typeface="Osaka" pitchFamily="-108" charset="-128"/>
                      </a:endParaRPr>
                    </a:p>
                  </a:txBody>
                  <a:tcPr marL="76200" marR="76200" horzOverflow="overflow">
                    <a:solidFill>
                      <a:schemeClr val="tx2"/>
                    </a:solidFill>
                  </a:tcPr>
                </a:tc>
                <a:extLst>
                  <a:ext uri="{0D108BD9-81ED-4DB2-BD59-A6C34878D82A}">
                    <a16:rowId xmlns:a16="http://schemas.microsoft.com/office/drawing/2014/main" val="10000"/>
                  </a:ext>
                </a:extLst>
              </a:tr>
              <a:tr h="28310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u="none" strike="noStrike" cap="none" normalizeH="0" baseline="0" dirty="0">
                          <a:ln>
                            <a:noFill/>
                          </a:ln>
                          <a:effectLst/>
                          <a:latin typeface="Calibri" panose="020F0502020204030204" pitchFamily="34" charset="0"/>
                        </a:rPr>
                        <a:t>Beam Energy</a:t>
                      </a:r>
                      <a:endParaRPr kumimoji="1" lang="ja-JP" altLang="en-US" sz="1600" b="0" i="0" u="none" strike="noStrike" cap="none" normalizeH="0" baseline="0" dirty="0">
                        <a:ln>
                          <a:noFill/>
                        </a:ln>
                        <a:solidFill>
                          <a:srgbClr val="000514"/>
                        </a:solidFill>
                        <a:effectLst/>
                        <a:latin typeface="Calibri" panose="020F0502020204030204" pitchFamily="34" charset="0"/>
                        <a:ea typeface="Osaka" pitchFamily="-108" charset="-128"/>
                        <a:cs typeface="Osaka" pitchFamily="-108" charset="-128"/>
                      </a:endParaRPr>
                    </a:p>
                  </a:txBody>
                  <a:tcPr marL="76200" marR="76200"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600" u="none" strike="noStrike" cap="none" normalizeH="0" baseline="0" dirty="0">
                          <a:ln>
                            <a:noFill/>
                          </a:ln>
                          <a:solidFill>
                            <a:srgbClr val="FF0000"/>
                          </a:solidFill>
                          <a:effectLst/>
                          <a:latin typeface="Calibri" panose="020F0502020204030204" pitchFamily="34" charset="0"/>
                        </a:rPr>
                        <a:t>125 + 125 </a:t>
                      </a:r>
                      <a:r>
                        <a:rPr kumimoji="1" lang="en-US" altLang="ja-JP" sz="1600" u="none" strike="noStrike" cap="none" normalizeH="0" baseline="0" dirty="0">
                          <a:ln>
                            <a:noFill/>
                          </a:ln>
                          <a:effectLst/>
                          <a:latin typeface="Calibri" panose="020F0502020204030204" pitchFamily="34" charset="0"/>
                        </a:rPr>
                        <a:t>GeV</a:t>
                      </a:r>
                      <a:endParaRPr kumimoji="1" lang="ja-JP" altLang="en-US" sz="1600" b="0" i="0" u="none" strike="noStrike" cap="none" normalizeH="0" baseline="0" dirty="0">
                        <a:ln>
                          <a:noFill/>
                        </a:ln>
                        <a:solidFill>
                          <a:srgbClr val="000514"/>
                        </a:solidFill>
                        <a:effectLst/>
                        <a:latin typeface="Calibri" panose="020F0502020204030204" pitchFamily="34" charset="0"/>
                        <a:ea typeface="Osaka" pitchFamily="-108" charset="-128"/>
                        <a:cs typeface="Osaka" pitchFamily="-108" charset="-128"/>
                      </a:endParaRPr>
                    </a:p>
                  </a:txBody>
                  <a:tcPr marL="76200" marR="76200" anchor="ctr" horzOverflow="overflow"/>
                </a:tc>
                <a:extLst>
                  <a:ext uri="{0D108BD9-81ED-4DB2-BD59-A6C34878D82A}">
                    <a16:rowId xmlns:a16="http://schemas.microsoft.com/office/drawing/2014/main" val="10001"/>
                  </a:ext>
                </a:extLst>
              </a:tr>
              <a:tr h="28310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Calibri" panose="020F0502020204030204" pitchFamily="34" charset="0"/>
                          <a:ea typeface="Osaka" pitchFamily="-108" charset="-128"/>
                          <a:cs typeface="Osaka" pitchFamily="-108" charset="-128"/>
                        </a:rPr>
                        <a:t>Luminosity</a:t>
                      </a:r>
                    </a:p>
                  </a:txBody>
                  <a:tcPr marL="76200" marR="76200"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Calibri" panose="020F0502020204030204" pitchFamily="34" charset="0"/>
                          <a:ea typeface="Osaka" pitchFamily="-108" charset="-128"/>
                          <a:cs typeface="Osaka" pitchFamily="-108" charset="-128"/>
                        </a:rPr>
                        <a:t>1.35 / </a:t>
                      </a:r>
                      <a:r>
                        <a:rPr kumimoji="1" lang="en-US" altLang="ja-JP" sz="1600" b="0" i="0" u="none" strike="noStrike" cap="none" normalizeH="0" baseline="0" dirty="0">
                          <a:ln>
                            <a:noFill/>
                          </a:ln>
                          <a:solidFill>
                            <a:srgbClr val="00B050"/>
                          </a:solidFill>
                          <a:effectLst/>
                          <a:latin typeface="Calibri" panose="020F0502020204030204" pitchFamily="34" charset="0"/>
                          <a:ea typeface="Osaka" pitchFamily="-108" charset="-128"/>
                          <a:cs typeface="Osaka" pitchFamily="-108" charset="-128"/>
                        </a:rPr>
                        <a:t>2.7 </a:t>
                      </a:r>
                      <a:r>
                        <a:rPr kumimoji="1" lang="en-US" altLang="ja-JP" sz="1600" b="0" i="0" u="none" strike="noStrike" cap="none" normalizeH="0" baseline="0" dirty="0">
                          <a:ln>
                            <a:noFill/>
                          </a:ln>
                          <a:solidFill>
                            <a:schemeClr val="tx1"/>
                          </a:solidFill>
                          <a:effectLst/>
                          <a:latin typeface="Calibri" panose="020F0502020204030204" pitchFamily="34" charset="0"/>
                          <a:ea typeface="Osaka" pitchFamily="-108" charset="-128"/>
                          <a:cs typeface="Osaka" pitchFamily="-108" charset="-128"/>
                        </a:rPr>
                        <a:t>x 10</a:t>
                      </a:r>
                      <a:r>
                        <a:rPr kumimoji="1" lang="en-US" altLang="ja-JP" sz="1600" b="0" i="0" u="none" strike="noStrike" cap="none" normalizeH="0" baseline="30000" dirty="0">
                          <a:ln>
                            <a:noFill/>
                          </a:ln>
                          <a:solidFill>
                            <a:schemeClr val="tx1"/>
                          </a:solidFill>
                          <a:effectLst/>
                          <a:latin typeface="Calibri" panose="020F0502020204030204" pitchFamily="34" charset="0"/>
                          <a:ea typeface="Osaka" pitchFamily="-108" charset="-128"/>
                          <a:cs typeface="Osaka" pitchFamily="-108" charset="-128"/>
                        </a:rPr>
                        <a:t>34</a:t>
                      </a:r>
                      <a:r>
                        <a:rPr kumimoji="1" lang="en-US" altLang="ja-JP" sz="1600" b="0" i="0" u="none" strike="noStrike" cap="none" normalizeH="0" baseline="0" dirty="0">
                          <a:ln>
                            <a:noFill/>
                          </a:ln>
                          <a:solidFill>
                            <a:schemeClr val="tx1"/>
                          </a:solidFill>
                          <a:effectLst/>
                          <a:latin typeface="Calibri" panose="020F0502020204030204" pitchFamily="34" charset="0"/>
                          <a:ea typeface="Osaka" pitchFamily="-108" charset="-128"/>
                          <a:cs typeface="Osaka" pitchFamily="-108" charset="-128"/>
                        </a:rPr>
                        <a:t> cm</a:t>
                      </a:r>
                      <a:r>
                        <a:rPr kumimoji="1" lang="en-US" altLang="ja-JP" sz="1600" b="0" i="0" u="none" strike="noStrike" cap="none" normalizeH="0" baseline="30000" dirty="0">
                          <a:ln>
                            <a:noFill/>
                          </a:ln>
                          <a:solidFill>
                            <a:schemeClr val="tx1"/>
                          </a:solidFill>
                          <a:effectLst/>
                          <a:latin typeface="Calibri" panose="020F0502020204030204" pitchFamily="34" charset="0"/>
                          <a:ea typeface="Osaka" pitchFamily="-108" charset="-128"/>
                          <a:cs typeface="Osaka" pitchFamily="-108" charset="-128"/>
                        </a:rPr>
                        <a:t>2</a:t>
                      </a:r>
                      <a:r>
                        <a:rPr kumimoji="1" lang="en-US" altLang="ja-JP" sz="1600" b="0" i="0" u="none" strike="noStrike" cap="none" normalizeH="0" baseline="0" dirty="0">
                          <a:ln>
                            <a:noFill/>
                          </a:ln>
                          <a:solidFill>
                            <a:schemeClr val="tx1"/>
                          </a:solidFill>
                          <a:effectLst/>
                          <a:latin typeface="Calibri" panose="020F0502020204030204" pitchFamily="34" charset="0"/>
                          <a:ea typeface="Osaka" pitchFamily="-108" charset="-128"/>
                          <a:cs typeface="Osaka" pitchFamily="-108" charset="-128"/>
                        </a:rPr>
                        <a:t>/s</a:t>
                      </a:r>
                      <a:endParaRPr kumimoji="1" lang="ja-JP" altLang="en-US" sz="1600" b="0" i="0" u="none" strike="noStrike" cap="none" normalizeH="0" baseline="0" dirty="0">
                        <a:ln>
                          <a:noFill/>
                        </a:ln>
                        <a:solidFill>
                          <a:schemeClr val="tx1"/>
                        </a:solidFill>
                        <a:effectLst/>
                        <a:latin typeface="Calibri" panose="020F0502020204030204" pitchFamily="34" charset="0"/>
                        <a:ea typeface="Osaka" pitchFamily="-108" charset="-128"/>
                        <a:cs typeface="Osaka" pitchFamily="-108" charset="-128"/>
                      </a:endParaRPr>
                    </a:p>
                  </a:txBody>
                  <a:tcPr marL="76200" marR="76200" anchor="ctr" horzOverflow="overflow"/>
                </a:tc>
                <a:extLst>
                  <a:ext uri="{0D108BD9-81ED-4DB2-BD59-A6C34878D82A}">
                    <a16:rowId xmlns:a16="http://schemas.microsoft.com/office/drawing/2014/main" val="1703952540"/>
                  </a:ext>
                </a:extLst>
              </a:tr>
              <a:tr h="28310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u="none" strike="noStrike" cap="none" normalizeH="0" baseline="0" dirty="0">
                          <a:ln>
                            <a:noFill/>
                          </a:ln>
                          <a:effectLst/>
                          <a:latin typeface="Calibri" panose="020F0502020204030204" pitchFamily="34" charset="0"/>
                        </a:rPr>
                        <a:t>Beam rep. rate</a:t>
                      </a:r>
                      <a:endParaRPr kumimoji="1" lang="ja-JP" altLang="en-US" sz="1600" b="0" i="0" u="none" strike="noStrike" cap="none" normalizeH="0" baseline="0" dirty="0">
                        <a:ln>
                          <a:noFill/>
                        </a:ln>
                        <a:solidFill>
                          <a:srgbClr val="000514"/>
                        </a:solidFill>
                        <a:effectLst/>
                        <a:latin typeface="Calibri" panose="020F0502020204030204" pitchFamily="34" charset="0"/>
                        <a:ea typeface="Osaka" pitchFamily="-108" charset="-128"/>
                        <a:cs typeface="Osaka" pitchFamily="-108" charset="-128"/>
                      </a:endParaRPr>
                    </a:p>
                  </a:txBody>
                  <a:tcPr marL="76200" marR="76200"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600" u="none" strike="noStrike" cap="none" normalizeH="0" baseline="0" dirty="0">
                          <a:ln>
                            <a:noFill/>
                          </a:ln>
                          <a:effectLst/>
                          <a:latin typeface="Calibri" panose="020F0502020204030204" pitchFamily="34" charset="0"/>
                        </a:rPr>
                        <a:t>5 Hz</a:t>
                      </a:r>
                      <a:endParaRPr kumimoji="1" lang="ja-JP" altLang="en-US" sz="1600" b="0" i="0" u="none" strike="noStrike" cap="none" normalizeH="0" baseline="0" dirty="0">
                        <a:ln>
                          <a:noFill/>
                        </a:ln>
                        <a:solidFill>
                          <a:srgbClr val="000514"/>
                        </a:solidFill>
                        <a:effectLst/>
                        <a:latin typeface="Calibri" panose="020F0502020204030204" pitchFamily="34" charset="0"/>
                        <a:ea typeface="Osaka" pitchFamily="-108" charset="-128"/>
                        <a:cs typeface="Osaka" pitchFamily="-108" charset="-128"/>
                      </a:endParaRPr>
                    </a:p>
                  </a:txBody>
                  <a:tcPr marL="76200" marR="76200" anchor="ctr" horzOverflow="overflow"/>
                </a:tc>
                <a:extLst>
                  <a:ext uri="{0D108BD9-81ED-4DB2-BD59-A6C34878D82A}">
                    <a16:rowId xmlns:a16="http://schemas.microsoft.com/office/drawing/2014/main" val="10002"/>
                  </a:ext>
                </a:extLst>
              </a:tr>
              <a:tr h="28310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u="none" strike="noStrike" cap="none" normalizeH="0" baseline="0" dirty="0">
                          <a:ln>
                            <a:noFill/>
                          </a:ln>
                          <a:effectLst/>
                          <a:latin typeface="Calibri" panose="020F0502020204030204" pitchFamily="34" charset="0"/>
                        </a:rPr>
                        <a:t>Pulse duration</a:t>
                      </a:r>
                      <a:endParaRPr kumimoji="1" lang="ja-JP" altLang="en-US" sz="1600" b="0" i="0" u="none" strike="noStrike" cap="none" normalizeH="0" baseline="0" dirty="0">
                        <a:ln>
                          <a:noFill/>
                        </a:ln>
                        <a:solidFill>
                          <a:srgbClr val="000514"/>
                        </a:solidFill>
                        <a:effectLst/>
                        <a:latin typeface="Calibri" panose="020F0502020204030204" pitchFamily="34" charset="0"/>
                        <a:ea typeface="Osaka" pitchFamily="-108" charset="-128"/>
                        <a:cs typeface="Osaka" pitchFamily="-108" charset="-128"/>
                      </a:endParaRPr>
                    </a:p>
                  </a:txBody>
                  <a:tcPr marL="76200" marR="76200"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600" u="none" strike="noStrike" cap="none" normalizeH="0" baseline="0" dirty="0">
                          <a:ln>
                            <a:noFill/>
                          </a:ln>
                          <a:effectLst/>
                          <a:latin typeface="Calibri" panose="020F0502020204030204" pitchFamily="34" charset="0"/>
                        </a:rPr>
                        <a:t>0.73 / </a:t>
                      </a:r>
                      <a:r>
                        <a:rPr kumimoji="1" lang="en-US" altLang="ja-JP" sz="1600" u="none" strike="noStrike" cap="none" normalizeH="0" baseline="0" dirty="0">
                          <a:ln>
                            <a:noFill/>
                          </a:ln>
                          <a:solidFill>
                            <a:srgbClr val="00B050"/>
                          </a:solidFill>
                          <a:effectLst/>
                          <a:latin typeface="Calibri" panose="020F0502020204030204" pitchFamily="34" charset="0"/>
                        </a:rPr>
                        <a:t>0.961</a:t>
                      </a:r>
                      <a:r>
                        <a:rPr kumimoji="1" lang="en-US" altLang="ja-JP" sz="1600" u="none" strike="noStrike" cap="none" normalizeH="0" baseline="0" dirty="0">
                          <a:ln>
                            <a:noFill/>
                          </a:ln>
                          <a:effectLst/>
                          <a:latin typeface="Calibri" panose="020F0502020204030204" pitchFamily="34" charset="0"/>
                        </a:rPr>
                        <a:t> </a:t>
                      </a:r>
                      <a:r>
                        <a:rPr kumimoji="1" lang="en-US" altLang="ja-JP" sz="1600" u="none" strike="noStrike" cap="none" normalizeH="0" baseline="0" dirty="0" err="1">
                          <a:ln>
                            <a:noFill/>
                          </a:ln>
                          <a:effectLst/>
                          <a:latin typeface="Calibri" panose="020F0502020204030204" pitchFamily="34" charset="0"/>
                        </a:rPr>
                        <a:t>ms</a:t>
                      </a:r>
                      <a:endParaRPr kumimoji="1" lang="ja-JP" altLang="en-US" sz="1600" b="0" i="0" u="none" strike="noStrike" cap="none" normalizeH="0" baseline="0" dirty="0">
                        <a:ln>
                          <a:noFill/>
                        </a:ln>
                        <a:solidFill>
                          <a:srgbClr val="000000"/>
                        </a:solidFill>
                        <a:effectLst/>
                        <a:latin typeface="Calibri" panose="020F0502020204030204" pitchFamily="34" charset="0"/>
                        <a:ea typeface="Osaka" pitchFamily="-108" charset="-128"/>
                        <a:cs typeface="Osaka" pitchFamily="-108" charset="-128"/>
                      </a:endParaRPr>
                    </a:p>
                  </a:txBody>
                  <a:tcPr marL="76200" marR="76200" anchor="ctr" horzOverflow="overflow"/>
                </a:tc>
                <a:extLst>
                  <a:ext uri="{0D108BD9-81ED-4DB2-BD59-A6C34878D82A}">
                    <a16:rowId xmlns:a16="http://schemas.microsoft.com/office/drawing/2014/main" val="10003"/>
                  </a:ext>
                </a:extLst>
              </a:tr>
              <a:tr h="28310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rgbClr val="000514"/>
                          </a:solidFill>
                          <a:effectLst/>
                          <a:latin typeface="Calibri" panose="020F0502020204030204" pitchFamily="34" charset="0"/>
                          <a:ea typeface="Osaka" pitchFamily="-108" charset="-128"/>
                          <a:cs typeface="Osaka" pitchFamily="-108" charset="-128"/>
                        </a:rPr>
                        <a:t># bunch / pulse</a:t>
                      </a:r>
                      <a:endParaRPr kumimoji="1" lang="ja-JP" altLang="en-US" sz="1600" b="0" i="0" u="none" strike="noStrike" cap="none" normalizeH="0" baseline="0" dirty="0">
                        <a:ln>
                          <a:noFill/>
                        </a:ln>
                        <a:solidFill>
                          <a:srgbClr val="000514"/>
                        </a:solidFill>
                        <a:effectLst/>
                        <a:latin typeface="Calibri" panose="020F0502020204030204" pitchFamily="34" charset="0"/>
                        <a:ea typeface="Osaka" pitchFamily="-108" charset="-128"/>
                        <a:cs typeface="Osaka" pitchFamily="-108" charset="-128"/>
                      </a:endParaRPr>
                    </a:p>
                  </a:txBody>
                  <a:tcPr marL="76200" marR="76200"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rgbClr val="000000"/>
                          </a:solidFill>
                          <a:effectLst/>
                          <a:latin typeface="Calibri" panose="020F0502020204030204" pitchFamily="34" charset="0"/>
                          <a:ea typeface="Osaka" pitchFamily="-108" charset="-128"/>
                          <a:cs typeface="Osaka" pitchFamily="-108" charset="-128"/>
                        </a:rPr>
                        <a:t>1312 / </a:t>
                      </a:r>
                      <a:r>
                        <a:rPr kumimoji="1" lang="en-US" altLang="ja-JP" sz="1600" b="0" i="0" u="none" strike="noStrike" cap="none" normalizeH="0" baseline="0" dirty="0">
                          <a:ln>
                            <a:noFill/>
                          </a:ln>
                          <a:solidFill>
                            <a:srgbClr val="00B050"/>
                          </a:solidFill>
                          <a:effectLst/>
                          <a:latin typeface="Calibri" panose="020F0502020204030204" pitchFamily="34" charset="0"/>
                          <a:ea typeface="Osaka" pitchFamily="-108" charset="-128"/>
                          <a:cs typeface="Osaka" pitchFamily="-108" charset="-128"/>
                        </a:rPr>
                        <a:t>2625</a:t>
                      </a:r>
                      <a:endParaRPr kumimoji="1" lang="ja-JP" altLang="en-US" sz="1600" b="0" i="0" u="none" strike="noStrike" cap="none" normalizeH="0" baseline="0" dirty="0">
                        <a:ln>
                          <a:noFill/>
                        </a:ln>
                        <a:solidFill>
                          <a:srgbClr val="00B050"/>
                        </a:solidFill>
                        <a:effectLst/>
                        <a:latin typeface="Calibri" panose="020F0502020204030204" pitchFamily="34" charset="0"/>
                        <a:ea typeface="Osaka" pitchFamily="-108" charset="-128"/>
                        <a:cs typeface="Osaka" pitchFamily="-108" charset="-128"/>
                      </a:endParaRPr>
                    </a:p>
                  </a:txBody>
                  <a:tcPr marL="76200" marR="76200" anchor="ctr" horzOverflow="overflow"/>
                </a:tc>
                <a:extLst>
                  <a:ext uri="{0D108BD9-81ED-4DB2-BD59-A6C34878D82A}">
                    <a16:rowId xmlns:a16="http://schemas.microsoft.com/office/drawing/2014/main" val="1742306540"/>
                  </a:ext>
                </a:extLst>
              </a:tr>
              <a:tr h="344414">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Calibri" panose="020F0502020204030204" pitchFamily="34" charset="0"/>
                          <a:ea typeface="Osaka" pitchFamily="-108" charset="-128"/>
                          <a:cs typeface="Osaka" pitchFamily="-108" charset="-128"/>
                        </a:rPr>
                        <a:t>Beam Current</a:t>
                      </a:r>
                      <a:endParaRPr kumimoji="1" lang="ja-JP" altLang="en-US" sz="1600" b="0" i="0" u="none" strike="noStrike" cap="none" normalizeH="0" baseline="0" dirty="0">
                        <a:ln>
                          <a:noFill/>
                        </a:ln>
                        <a:solidFill>
                          <a:schemeClr val="tx1"/>
                        </a:solidFill>
                        <a:effectLst/>
                        <a:latin typeface="Calibri" panose="020F0502020204030204" pitchFamily="34" charset="0"/>
                        <a:ea typeface="Osaka" pitchFamily="-108" charset="-128"/>
                        <a:cs typeface="Osaka" pitchFamily="-108" charset="-128"/>
                      </a:endParaRPr>
                    </a:p>
                  </a:txBody>
                  <a:tcPr marL="76200" marR="76200"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Calibri" panose="020F0502020204030204" pitchFamily="34" charset="0"/>
                          <a:ea typeface="Osaka" pitchFamily="-108" charset="-128"/>
                          <a:cs typeface="Osaka" pitchFamily="-108" charset="-128"/>
                        </a:rPr>
                        <a:t>5.8 / </a:t>
                      </a:r>
                      <a:r>
                        <a:rPr kumimoji="1" lang="en-US" altLang="ja-JP" sz="1600" b="0" i="0" u="none" strike="noStrike" cap="none" normalizeH="0" baseline="0" dirty="0">
                          <a:ln>
                            <a:noFill/>
                          </a:ln>
                          <a:solidFill>
                            <a:srgbClr val="00B050"/>
                          </a:solidFill>
                          <a:effectLst/>
                          <a:latin typeface="Calibri" panose="020F0502020204030204" pitchFamily="34" charset="0"/>
                          <a:ea typeface="Osaka" pitchFamily="-108" charset="-128"/>
                          <a:cs typeface="Osaka" pitchFamily="-108" charset="-128"/>
                        </a:rPr>
                        <a:t>8.8</a:t>
                      </a:r>
                      <a:r>
                        <a:rPr kumimoji="1" lang="en-US" altLang="ja-JP" sz="1600" b="0" i="0" u="none" strike="noStrike" cap="none" normalizeH="0" baseline="0" dirty="0">
                          <a:ln>
                            <a:noFill/>
                          </a:ln>
                          <a:solidFill>
                            <a:schemeClr val="tx1"/>
                          </a:solidFill>
                          <a:effectLst/>
                          <a:latin typeface="Calibri" panose="020F0502020204030204" pitchFamily="34" charset="0"/>
                          <a:ea typeface="Osaka" pitchFamily="-108" charset="-128"/>
                          <a:cs typeface="Osaka" pitchFamily="-108" charset="-128"/>
                        </a:rPr>
                        <a:t> mA</a:t>
                      </a:r>
                      <a:endParaRPr kumimoji="1" lang="ja-JP" altLang="en-US" sz="1600" b="0" i="0" u="none" strike="noStrike" cap="none" normalizeH="0" baseline="0" dirty="0">
                        <a:ln>
                          <a:noFill/>
                        </a:ln>
                        <a:solidFill>
                          <a:schemeClr val="tx1"/>
                        </a:solidFill>
                        <a:effectLst/>
                        <a:latin typeface="Calibri" panose="020F0502020204030204" pitchFamily="34" charset="0"/>
                        <a:ea typeface="Osaka" pitchFamily="-108" charset="-128"/>
                        <a:cs typeface="Osaka" pitchFamily="-108" charset="-128"/>
                      </a:endParaRPr>
                    </a:p>
                  </a:txBody>
                  <a:tcPr marL="76200" marR="76200" anchor="ctr" horzOverflow="overflow"/>
                </a:tc>
                <a:extLst>
                  <a:ext uri="{0D108BD9-81ED-4DB2-BD59-A6C34878D82A}">
                    <a16:rowId xmlns:a16="http://schemas.microsoft.com/office/drawing/2014/main" val="3807259616"/>
                  </a:ext>
                </a:extLst>
              </a:tr>
              <a:tr h="31366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rgbClr val="000514"/>
                          </a:solidFill>
                          <a:effectLst/>
                          <a:latin typeface="Calibri" panose="020F0502020204030204" pitchFamily="34" charset="0"/>
                          <a:ea typeface="Osaka" pitchFamily="-108" charset="-128"/>
                          <a:cs typeface="Osaka" pitchFamily="-108" charset="-128"/>
                        </a:rPr>
                        <a:t>Beam size (y) at FF</a:t>
                      </a:r>
                      <a:endParaRPr kumimoji="1" lang="ja-JP" altLang="en-US" sz="1600" b="0" i="0" u="none" strike="noStrike" cap="none" normalizeH="0" baseline="0" dirty="0">
                        <a:ln>
                          <a:noFill/>
                        </a:ln>
                        <a:solidFill>
                          <a:srgbClr val="000514"/>
                        </a:solidFill>
                        <a:effectLst/>
                        <a:latin typeface="Calibri" panose="020F0502020204030204" pitchFamily="34" charset="0"/>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600" b="1" i="0" u="none" strike="noStrike" cap="none" normalizeH="0" baseline="0" dirty="0">
                          <a:ln>
                            <a:noFill/>
                          </a:ln>
                          <a:solidFill>
                            <a:srgbClr val="FF0000"/>
                          </a:solidFill>
                          <a:effectLst/>
                          <a:latin typeface="Calibri" panose="020F0502020204030204" pitchFamily="34" charset="0"/>
                          <a:ea typeface="Osaka" pitchFamily="-108" charset="-128"/>
                          <a:cs typeface="Osaka" pitchFamily="-108" charset="-128"/>
                        </a:rPr>
                        <a:t>7.7</a:t>
                      </a:r>
                      <a:r>
                        <a:rPr kumimoji="1" lang="en-US" altLang="ja-JP" sz="1600" b="0" i="0" u="none" strike="noStrike" cap="none" normalizeH="0" baseline="0" dirty="0">
                          <a:ln>
                            <a:noFill/>
                          </a:ln>
                          <a:solidFill>
                            <a:srgbClr val="FF0000"/>
                          </a:solidFill>
                          <a:effectLst/>
                          <a:latin typeface="Calibri" panose="020F0502020204030204" pitchFamily="34" charset="0"/>
                          <a:ea typeface="Osaka" pitchFamily="-108" charset="-128"/>
                          <a:cs typeface="Osaka" pitchFamily="-108" charset="-128"/>
                        </a:rPr>
                        <a:t> nm</a:t>
                      </a:r>
                      <a:endParaRPr kumimoji="1" lang="ja-JP" altLang="en-US" sz="1600" b="0" i="0" u="none" strike="noStrike" cap="none" normalizeH="0" baseline="0" dirty="0">
                        <a:ln>
                          <a:noFill/>
                        </a:ln>
                        <a:solidFill>
                          <a:srgbClr val="FF0000"/>
                        </a:solidFill>
                        <a:effectLst/>
                        <a:latin typeface="Calibri" panose="020F0502020204030204" pitchFamily="34" charset="0"/>
                        <a:ea typeface="Osaka" pitchFamily="-108" charset="-128"/>
                        <a:cs typeface="Osaka" pitchFamily="-108" charset="-128"/>
                      </a:endParaRPr>
                    </a:p>
                  </a:txBody>
                  <a:tcPr marL="76200" marR="76200" horzOverflow="overflow"/>
                </a:tc>
                <a:extLst>
                  <a:ext uri="{0D108BD9-81ED-4DB2-BD59-A6C34878D82A}">
                    <a16:rowId xmlns:a16="http://schemas.microsoft.com/office/drawing/2014/main" val="2434326791"/>
                  </a:ext>
                </a:extLst>
              </a:tr>
              <a:tr h="53263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u="none" strike="noStrike" cap="none" normalizeH="0" baseline="0" dirty="0">
                          <a:ln>
                            <a:noFill/>
                          </a:ln>
                          <a:effectLst/>
                          <a:latin typeface="Calibri" panose="020F0502020204030204" pitchFamily="34" charset="0"/>
                        </a:rPr>
                        <a:t>SRF Field gradient</a:t>
                      </a:r>
                      <a:endParaRPr kumimoji="1" lang="ja-JP" altLang="en-US" sz="1600" b="1" i="0" u="none" strike="noStrike" cap="none" normalizeH="0" baseline="0" dirty="0">
                        <a:ln>
                          <a:noFill/>
                        </a:ln>
                        <a:solidFill>
                          <a:srgbClr val="3366FF"/>
                        </a:solidFill>
                        <a:effectLst/>
                        <a:latin typeface="Calibri" panose="020F0502020204030204" pitchFamily="34" charset="0"/>
                        <a:ea typeface="Osaka" pitchFamily="-108" charset="-128"/>
                        <a:cs typeface="Osaka" pitchFamily="-108" charset="-128"/>
                      </a:endParaRPr>
                    </a:p>
                  </a:txBody>
                  <a:tcPr marL="76200" marR="76200"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600" u="none" strike="noStrike" cap="none" normalizeH="0" baseline="0" dirty="0">
                          <a:ln>
                            <a:noFill/>
                          </a:ln>
                          <a:solidFill>
                            <a:srgbClr val="FF0000"/>
                          </a:solidFill>
                          <a:effectLst/>
                          <a:latin typeface="Calibri" panose="020F0502020204030204" pitchFamily="34" charset="0"/>
                        </a:rPr>
                        <a:t>&lt; 31.5 &gt; MV/m </a:t>
                      </a:r>
                      <a:r>
                        <a:rPr kumimoji="1" lang="en-US" altLang="ja-JP" sz="1200" u="none" strike="noStrike" cap="none" normalizeH="0" baseline="0" dirty="0">
                          <a:ln>
                            <a:noFill/>
                          </a:ln>
                          <a:solidFill>
                            <a:srgbClr val="FF0000"/>
                          </a:solidFill>
                          <a:effectLst/>
                          <a:latin typeface="Calibri" panose="020F0502020204030204" pitchFamily="34" charset="0"/>
                        </a:rPr>
                        <a:t>(+/-20%)</a:t>
                      </a:r>
                      <a:endParaRPr kumimoji="1" lang="en-US" altLang="ja-JP" sz="1600" u="none" strike="noStrike" cap="none" normalizeH="0" baseline="0" dirty="0">
                        <a:ln>
                          <a:noFill/>
                        </a:ln>
                        <a:solidFill>
                          <a:srgbClr val="FF0000"/>
                        </a:solidFill>
                        <a:effectLst/>
                        <a:latin typeface="Calibri" panose="020F0502020204030204" pitchFamily="34"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a:ln>
                            <a:noFill/>
                          </a:ln>
                          <a:solidFill>
                            <a:srgbClr val="FF0000"/>
                          </a:solidFill>
                          <a:effectLst/>
                          <a:latin typeface="Calibri" panose="020F0502020204030204" pitchFamily="34" charset="0"/>
                        </a:rPr>
                        <a:t>Q</a:t>
                      </a:r>
                      <a:r>
                        <a:rPr kumimoji="1" lang="en-US" altLang="ja-JP" sz="1400" u="none" strike="noStrike" cap="none" normalizeH="0" baseline="-25000" dirty="0">
                          <a:ln>
                            <a:noFill/>
                          </a:ln>
                          <a:solidFill>
                            <a:srgbClr val="FF0000"/>
                          </a:solidFill>
                          <a:effectLst/>
                          <a:latin typeface="Calibri" panose="020F0502020204030204" pitchFamily="34" charset="0"/>
                        </a:rPr>
                        <a:t>0</a:t>
                      </a:r>
                      <a:r>
                        <a:rPr kumimoji="1" lang="en-US" altLang="ja-JP" sz="1400" u="none" strike="noStrike" cap="none" normalizeH="0" baseline="0" dirty="0">
                          <a:ln>
                            <a:noFill/>
                          </a:ln>
                          <a:solidFill>
                            <a:srgbClr val="FF0000"/>
                          </a:solidFill>
                          <a:effectLst/>
                          <a:latin typeface="Calibri" panose="020F0502020204030204" pitchFamily="34" charset="0"/>
                        </a:rPr>
                        <a:t> = 1x10</a:t>
                      </a:r>
                      <a:r>
                        <a:rPr kumimoji="1" lang="en-US" altLang="ja-JP" sz="1400" u="none" strike="noStrike" cap="none" normalizeH="0" baseline="30000" dirty="0">
                          <a:ln>
                            <a:noFill/>
                          </a:ln>
                          <a:solidFill>
                            <a:srgbClr val="FF0000"/>
                          </a:solidFill>
                          <a:effectLst/>
                          <a:latin typeface="Calibri" panose="020F0502020204030204" pitchFamily="34" charset="0"/>
                        </a:rPr>
                        <a:t>10</a:t>
                      </a:r>
                      <a:endParaRPr kumimoji="1" lang="ja-JP" altLang="en-US" sz="1400" b="1" i="0" u="none" strike="noStrike" cap="none" normalizeH="0" baseline="30000" dirty="0">
                        <a:ln>
                          <a:noFill/>
                        </a:ln>
                        <a:solidFill>
                          <a:srgbClr val="FF0000"/>
                        </a:solidFill>
                        <a:effectLst/>
                        <a:latin typeface="Calibri" panose="020F0502020204030204" pitchFamily="34" charset="0"/>
                        <a:ea typeface="Osaka" pitchFamily="-108" charset="-128"/>
                        <a:cs typeface="Osaka" pitchFamily="-108" charset="-128"/>
                      </a:endParaRPr>
                    </a:p>
                  </a:txBody>
                  <a:tcPr marL="76200" marR="76200" anchor="ctr" horzOverflow="overflow"/>
                </a:tc>
                <a:extLst>
                  <a:ext uri="{0D108BD9-81ED-4DB2-BD59-A6C34878D82A}">
                    <a16:rowId xmlns:a16="http://schemas.microsoft.com/office/drawing/2014/main" val="10004"/>
                  </a:ext>
                </a:extLst>
              </a:tr>
              <a:tr h="46549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a:ln>
                            <a:noFill/>
                          </a:ln>
                          <a:effectLst/>
                          <a:latin typeface="Calibri" panose="020F0502020204030204" pitchFamily="34" charset="0"/>
                        </a:rPr>
                        <a:t>#SRF 9-cell cavities (CM)</a:t>
                      </a:r>
                      <a:endParaRPr kumimoji="1" lang="ja-JP" altLang="en-US" sz="1400" b="1" i="0" u="none" strike="noStrike" cap="none" normalizeH="0" baseline="0" dirty="0">
                        <a:ln>
                          <a:noFill/>
                        </a:ln>
                        <a:solidFill>
                          <a:srgbClr val="3366FF"/>
                        </a:solidFill>
                        <a:effectLst/>
                        <a:latin typeface="Calibri" panose="020F0502020204030204" pitchFamily="34" charset="0"/>
                        <a:ea typeface="Osaka" pitchFamily="-108" charset="-128"/>
                        <a:cs typeface="Osaka" pitchFamily="-108" charset="-128"/>
                      </a:endParaRPr>
                    </a:p>
                  </a:txBody>
                  <a:tcPr marL="76200" marR="76200"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600" u="none" strike="noStrike" cap="none" normalizeH="0" baseline="0" dirty="0">
                          <a:ln>
                            <a:noFill/>
                          </a:ln>
                          <a:solidFill>
                            <a:srgbClr val="FF0000"/>
                          </a:solidFill>
                          <a:effectLst/>
                          <a:latin typeface="Calibri" panose="020F0502020204030204" pitchFamily="34" charset="0"/>
                        </a:rPr>
                        <a:t>~ 8,000 (~ 900)</a:t>
                      </a:r>
                      <a:endParaRPr kumimoji="1" lang="en-US" altLang="ja-JP" sz="1600" b="1" i="0" u="none" strike="noStrike" cap="none" normalizeH="0" baseline="0" dirty="0">
                        <a:ln>
                          <a:noFill/>
                        </a:ln>
                        <a:solidFill>
                          <a:srgbClr val="FF0000"/>
                        </a:solidFill>
                        <a:effectLst/>
                        <a:latin typeface="Calibri" panose="020F0502020204030204" pitchFamily="34" charset="0"/>
                        <a:ea typeface="Osaka" pitchFamily="-108" charset="-128"/>
                        <a:cs typeface="Osaka" pitchFamily="-108" charset="-128"/>
                      </a:endParaRPr>
                    </a:p>
                  </a:txBody>
                  <a:tcPr marL="76200" marR="76200" anchor="ctr" horzOverflow="overflow"/>
                </a:tc>
                <a:extLst>
                  <a:ext uri="{0D108BD9-81ED-4DB2-BD59-A6C34878D82A}">
                    <a16:rowId xmlns:a16="http://schemas.microsoft.com/office/drawing/2014/main" val="10005"/>
                  </a:ext>
                </a:extLst>
              </a:tr>
              <a:tr h="38712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Calibri" panose="020F0502020204030204" pitchFamily="34" charset="0"/>
                          <a:ea typeface="Osaka" pitchFamily="-108" charset="-128"/>
                          <a:cs typeface="Osaka" pitchFamily="-108" charset="-128"/>
                        </a:rPr>
                        <a:t>AC-plug Power</a:t>
                      </a:r>
                      <a:endParaRPr kumimoji="1" lang="ja-JP" altLang="en-US" sz="1600" b="0" i="0" u="none" strike="noStrike" cap="none" normalizeH="0" baseline="0" dirty="0">
                        <a:ln>
                          <a:noFill/>
                        </a:ln>
                        <a:solidFill>
                          <a:schemeClr val="tx1"/>
                        </a:solidFill>
                        <a:effectLst/>
                        <a:latin typeface="Calibri" panose="020F0502020204030204" pitchFamily="34" charset="0"/>
                        <a:ea typeface="Osaka" pitchFamily="-108" charset="-128"/>
                        <a:cs typeface="Osaka" pitchFamily="-108" charset="-128"/>
                      </a:endParaRPr>
                    </a:p>
                  </a:txBody>
                  <a:tcPr marL="76200" marR="76200"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Calibri" panose="020F0502020204030204" pitchFamily="34" charset="0"/>
                          <a:ea typeface="Osaka" pitchFamily="-108" charset="-128"/>
                          <a:cs typeface="Osaka" pitchFamily="-108" charset="-128"/>
                        </a:rPr>
                        <a:t>111 / </a:t>
                      </a:r>
                      <a:r>
                        <a:rPr kumimoji="1" lang="en-US" altLang="ja-JP" sz="1600" b="0" i="0" u="none" strike="noStrike" cap="none" normalizeH="0" baseline="0" dirty="0">
                          <a:ln>
                            <a:noFill/>
                          </a:ln>
                          <a:solidFill>
                            <a:srgbClr val="00B050"/>
                          </a:solidFill>
                          <a:effectLst/>
                          <a:latin typeface="Calibri" panose="020F0502020204030204" pitchFamily="34" charset="0"/>
                          <a:ea typeface="Osaka" pitchFamily="-108" charset="-128"/>
                          <a:cs typeface="Osaka" pitchFamily="-108" charset="-128"/>
                        </a:rPr>
                        <a:t>138</a:t>
                      </a:r>
                      <a:r>
                        <a:rPr kumimoji="1" lang="en-US" altLang="ja-JP" sz="1600" b="0" i="0" u="none" strike="noStrike" cap="none" normalizeH="0" baseline="0" dirty="0">
                          <a:ln>
                            <a:noFill/>
                          </a:ln>
                          <a:solidFill>
                            <a:schemeClr val="tx1"/>
                          </a:solidFill>
                          <a:effectLst/>
                          <a:latin typeface="Calibri" panose="020F0502020204030204" pitchFamily="34" charset="0"/>
                          <a:ea typeface="Osaka" pitchFamily="-108" charset="-128"/>
                          <a:cs typeface="Osaka" pitchFamily="-108" charset="-128"/>
                        </a:rPr>
                        <a:t> MW</a:t>
                      </a:r>
                      <a:endParaRPr kumimoji="1" lang="ja-JP" altLang="en-US" sz="1600" b="0" i="0" u="none" strike="noStrike" cap="none" normalizeH="0" baseline="0" dirty="0">
                        <a:ln>
                          <a:noFill/>
                        </a:ln>
                        <a:solidFill>
                          <a:schemeClr val="tx1"/>
                        </a:solidFill>
                        <a:effectLst/>
                        <a:latin typeface="Calibri" panose="020F0502020204030204" pitchFamily="34" charset="0"/>
                        <a:ea typeface="Osaka" pitchFamily="-108" charset="-128"/>
                        <a:cs typeface="Osaka" pitchFamily="-108" charset="-128"/>
                      </a:endParaRPr>
                    </a:p>
                  </a:txBody>
                  <a:tcPr marL="76200" marR="76200" anchor="ctr" horzOverflow="overflow"/>
                </a:tc>
                <a:extLst>
                  <a:ext uri="{0D108BD9-81ED-4DB2-BD59-A6C34878D82A}">
                    <a16:rowId xmlns:a16="http://schemas.microsoft.com/office/drawing/2014/main" val="10007"/>
                  </a:ext>
                </a:extLst>
              </a:tr>
            </a:tbl>
          </a:graphicData>
        </a:graphic>
      </p:graphicFrame>
      <p:pic>
        <p:nvPicPr>
          <p:cNvPr id="56" name="Picture 4" descr="SC_linac">
            <a:extLst>
              <a:ext uri="{FF2B5EF4-FFF2-40B4-BE49-F238E27FC236}">
                <a16:creationId xmlns:a16="http://schemas.microsoft.com/office/drawing/2014/main" id="{FEC0C7E5-9997-8047-9849-9FD4067B1A3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593049" y="1082103"/>
            <a:ext cx="4381500" cy="1300454"/>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pic>
      <p:grpSp>
        <p:nvGrpSpPr>
          <p:cNvPr id="4" name="グループ化 3">
            <a:extLst>
              <a:ext uri="{FF2B5EF4-FFF2-40B4-BE49-F238E27FC236}">
                <a16:creationId xmlns:a16="http://schemas.microsoft.com/office/drawing/2014/main" id="{A218EC28-61DD-87D5-56FD-4742CC427CCA}"/>
              </a:ext>
            </a:extLst>
          </p:cNvPr>
          <p:cNvGrpSpPr/>
          <p:nvPr/>
        </p:nvGrpSpPr>
        <p:grpSpPr>
          <a:xfrm>
            <a:off x="201794" y="3215851"/>
            <a:ext cx="7184630" cy="2395112"/>
            <a:chOff x="285828" y="3818522"/>
            <a:chExt cx="7184630" cy="2395112"/>
          </a:xfrm>
        </p:grpSpPr>
        <p:pic>
          <p:nvPicPr>
            <p:cNvPr id="23" name="Picture 2">
              <a:extLst>
                <a:ext uri="{FF2B5EF4-FFF2-40B4-BE49-F238E27FC236}">
                  <a16:creationId xmlns:a16="http://schemas.microsoft.com/office/drawing/2014/main" id="{50BCEE06-E6A5-A14B-93C2-D0891F604025}"/>
                </a:ext>
              </a:extLst>
            </p:cNvPr>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85828" y="3818522"/>
              <a:ext cx="7184630" cy="2395112"/>
            </a:xfrm>
            <a:prstGeom prst="rect">
              <a:avLst/>
            </a:prstGeom>
            <a:solidFill>
              <a:schemeClr val="tx1"/>
            </a:solidFill>
            <a:ln w="9525">
              <a:solidFill>
                <a:schemeClr val="accent5">
                  <a:lumMod val="20000"/>
                  <a:lumOff val="80000"/>
                </a:schemeClr>
              </a:solidFill>
              <a:miter lim="800000"/>
              <a:headEnd/>
              <a:tailEnd/>
            </a:ln>
          </p:spPr>
        </p:pic>
        <p:pic>
          <p:nvPicPr>
            <p:cNvPr id="24" name="Picture 53">
              <a:extLst>
                <a:ext uri="{FF2B5EF4-FFF2-40B4-BE49-F238E27FC236}">
                  <a16:creationId xmlns:a16="http://schemas.microsoft.com/office/drawing/2014/main" id="{3918E641-B232-4F41-9F96-795142DA569F}"/>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785574" y="5548054"/>
              <a:ext cx="1726064" cy="222197"/>
            </a:xfrm>
            <a:prstGeom prst="rect">
              <a:avLst/>
            </a:prstGeom>
            <a:noFill/>
            <a:ln w="9525">
              <a:solidFill>
                <a:schemeClr val="accent5">
                  <a:lumMod val="20000"/>
                  <a:lumOff val="80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25" name="テキスト ボックス 24">
              <a:extLst>
                <a:ext uri="{FF2B5EF4-FFF2-40B4-BE49-F238E27FC236}">
                  <a16:creationId xmlns:a16="http://schemas.microsoft.com/office/drawing/2014/main" id="{0FFEE05D-ACE3-124B-9C0F-AD26DE09CB5B}"/>
                </a:ext>
              </a:extLst>
            </p:cNvPr>
            <p:cNvSpPr txBox="1"/>
            <p:nvPr/>
          </p:nvSpPr>
          <p:spPr>
            <a:xfrm>
              <a:off x="3035205" y="4906389"/>
              <a:ext cx="1958666" cy="369332"/>
            </a:xfrm>
            <a:prstGeom prst="rect">
              <a:avLst/>
            </a:prstGeom>
            <a:solidFill>
              <a:srgbClr val="3366FF"/>
            </a:solidFill>
            <a:ln>
              <a:solidFill>
                <a:schemeClr val="accent5">
                  <a:lumMod val="20000"/>
                  <a:lumOff val="80000"/>
                </a:schemeClr>
              </a:solidFill>
            </a:ln>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b="1" i="0" u="none" strike="noStrike" kern="1200" cap="none" spc="0" normalizeH="0" baseline="0" noProof="0" dirty="0">
                  <a:ln>
                    <a:noFill/>
                  </a:ln>
                  <a:solidFill>
                    <a:prstClr val="white"/>
                  </a:solidFill>
                  <a:effectLst/>
                  <a:uLnTx/>
                  <a:uFillTx/>
                  <a:latin typeface="Calibri" panose="020F0502020204030204" pitchFamily="34" charset="0"/>
                  <a:ea typeface="Calibri" panose="020F0502020204030204" pitchFamily="34" charset="0"/>
                </a:rPr>
                <a:t>SRF </a:t>
              </a:r>
              <a:r>
                <a:rPr lang="en-US" altLang="ja-JP" dirty="0">
                  <a:solidFill>
                    <a:prstClr val="white"/>
                  </a:solidFill>
                  <a:latin typeface="Calibri" panose="020F0502020204030204" pitchFamily="34" charset="0"/>
                  <a:ea typeface="Calibri" panose="020F0502020204030204" pitchFamily="34" charset="0"/>
                </a:rPr>
                <a:t>Technology</a:t>
              </a:r>
              <a:endParaRPr kumimoji="1" lang="ja-JP" altLang="en-US" i="0" u="none" strike="noStrike" kern="1200" cap="none" spc="0" normalizeH="0" baseline="0" noProof="0" dirty="0">
                <a:ln>
                  <a:noFill/>
                </a:ln>
                <a:solidFill>
                  <a:prstClr val="white"/>
                </a:solidFill>
                <a:effectLst/>
                <a:uLnTx/>
                <a:uFillTx/>
                <a:latin typeface="Calibri" panose="020F0502020204030204" pitchFamily="34" charset="0"/>
                <a:ea typeface="Arial Unicode MS" panose="020B0604020202020204"/>
              </a:endParaRPr>
            </a:p>
          </p:txBody>
        </p:sp>
        <p:cxnSp>
          <p:nvCxnSpPr>
            <p:cNvPr id="29" name="直線矢印コネクタ 28">
              <a:extLst>
                <a:ext uri="{FF2B5EF4-FFF2-40B4-BE49-F238E27FC236}">
                  <a16:creationId xmlns:a16="http://schemas.microsoft.com/office/drawing/2014/main" id="{02A09078-4976-5A40-A52E-0D124579F5C5}"/>
                </a:ext>
              </a:extLst>
            </p:cNvPr>
            <p:cNvCxnSpPr>
              <a:cxnSpLocks/>
            </p:cNvCxnSpPr>
            <p:nvPr/>
          </p:nvCxnSpPr>
          <p:spPr>
            <a:xfrm flipH="1">
              <a:off x="4059104" y="5224395"/>
              <a:ext cx="218691" cy="323659"/>
            </a:xfrm>
            <a:prstGeom prst="straightConnector1">
              <a:avLst/>
            </a:prstGeom>
            <a:ln>
              <a:solidFill>
                <a:schemeClr val="accent5">
                  <a:lumMod val="20000"/>
                  <a:lumOff val="80000"/>
                </a:schemeClr>
              </a:solidFill>
              <a:prstDash val="dash"/>
              <a:headEnd type="oval" w="med" len="med"/>
              <a:tailEnd type="triangle" w="med" len="med"/>
            </a:ln>
          </p:spPr>
          <p:style>
            <a:lnRef idx="2">
              <a:schemeClr val="accent1"/>
            </a:lnRef>
            <a:fillRef idx="0">
              <a:schemeClr val="accent1"/>
            </a:fillRef>
            <a:effectRef idx="1">
              <a:schemeClr val="accent1"/>
            </a:effectRef>
            <a:fontRef idx="minor">
              <a:schemeClr val="tx1"/>
            </a:fontRef>
          </p:style>
        </p:cxnSp>
        <p:sp>
          <p:nvSpPr>
            <p:cNvPr id="9" name="テキスト ボックス 8">
              <a:extLst>
                <a:ext uri="{FF2B5EF4-FFF2-40B4-BE49-F238E27FC236}">
                  <a16:creationId xmlns:a16="http://schemas.microsoft.com/office/drawing/2014/main" id="{2A35BB4E-F733-45FB-5836-88745D6A8E27}"/>
                </a:ext>
              </a:extLst>
            </p:cNvPr>
            <p:cNvSpPr txBox="1"/>
            <p:nvPr/>
          </p:nvSpPr>
          <p:spPr>
            <a:xfrm>
              <a:off x="4398856" y="4153007"/>
              <a:ext cx="2868719" cy="369332"/>
            </a:xfrm>
            <a:prstGeom prst="rect">
              <a:avLst/>
            </a:prstGeom>
            <a:solidFill>
              <a:srgbClr val="3366FF"/>
            </a:solidFill>
            <a:ln>
              <a:solidFill>
                <a:schemeClr val="accent5">
                  <a:lumMod val="20000"/>
                  <a:lumOff val="80000"/>
                </a:schemeClr>
              </a:solidFill>
            </a:ln>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ja-JP" b="1" dirty="0">
                  <a:solidFill>
                    <a:prstClr val="white"/>
                  </a:solidFill>
                  <a:latin typeface="Calibri" panose="020F0502020204030204" pitchFamily="34" charset="0"/>
                  <a:ea typeface="Calibri" panose="020F0502020204030204" pitchFamily="34" charset="0"/>
                </a:rPr>
                <a:t>Nano-Beam </a:t>
              </a:r>
              <a:r>
                <a:rPr lang="en-US" altLang="ja-JP" dirty="0">
                  <a:solidFill>
                    <a:prstClr val="white"/>
                  </a:solidFill>
                  <a:latin typeface="Calibri" panose="020F0502020204030204" pitchFamily="34" charset="0"/>
                  <a:ea typeface="Calibri" panose="020F0502020204030204" pitchFamily="34" charset="0"/>
                </a:rPr>
                <a:t>Technology</a:t>
              </a:r>
              <a:endParaRPr kumimoji="1" lang="ja-JP" altLang="en-US" i="0" u="none" strike="noStrike" kern="1200" cap="none" spc="0" normalizeH="0" baseline="0" noProof="0" dirty="0">
                <a:ln>
                  <a:noFill/>
                </a:ln>
                <a:solidFill>
                  <a:prstClr val="white"/>
                </a:solidFill>
                <a:effectLst/>
                <a:uLnTx/>
                <a:uFillTx/>
                <a:latin typeface="Calibri" panose="020F0502020204030204" pitchFamily="34" charset="0"/>
                <a:ea typeface="Arial Unicode MS" panose="020B0604020202020204"/>
              </a:endParaRPr>
            </a:p>
          </p:txBody>
        </p:sp>
        <p:cxnSp>
          <p:nvCxnSpPr>
            <p:cNvPr id="10" name="直線矢印コネクタ 9">
              <a:extLst>
                <a:ext uri="{FF2B5EF4-FFF2-40B4-BE49-F238E27FC236}">
                  <a16:creationId xmlns:a16="http://schemas.microsoft.com/office/drawing/2014/main" id="{821C762F-DE04-2992-850B-287B147349EB}"/>
                </a:ext>
              </a:extLst>
            </p:cNvPr>
            <p:cNvCxnSpPr>
              <a:cxnSpLocks/>
            </p:cNvCxnSpPr>
            <p:nvPr/>
          </p:nvCxnSpPr>
          <p:spPr>
            <a:xfrm flipH="1">
              <a:off x="1367624" y="4577994"/>
              <a:ext cx="3734137" cy="309326"/>
            </a:xfrm>
            <a:prstGeom prst="straightConnector1">
              <a:avLst/>
            </a:prstGeom>
            <a:ln>
              <a:solidFill>
                <a:schemeClr val="accent5">
                  <a:lumMod val="20000"/>
                  <a:lumOff val="80000"/>
                </a:schemeClr>
              </a:solidFill>
              <a:prstDash val="dash"/>
              <a:headEnd type="oval"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14" name="直線矢印コネクタ 13">
              <a:extLst>
                <a:ext uri="{FF2B5EF4-FFF2-40B4-BE49-F238E27FC236}">
                  <a16:creationId xmlns:a16="http://schemas.microsoft.com/office/drawing/2014/main" id="{6C945F4C-5670-935F-F151-88DBB0BAF0B9}"/>
                </a:ext>
              </a:extLst>
            </p:cNvPr>
            <p:cNvCxnSpPr>
              <a:cxnSpLocks/>
            </p:cNvCxnSpPr>
            <p:nvPr/>
          </p:nvCxnSpPr>
          <p:spPr>
            <a:xfrm>
              <a:off x="5101762" y="4577994"/>
              <a:ext cx="836719" cy="528463"/>
            </a:xfrm>
            <a:prstGeom prst="straightConnector1">
              <a:avLst/>
            </a:prstGeom>
            <a:ln>
              <a:solidFill>
                <a:schemeClr val="accent5">
                  <a:lumMod val="20000"/>
                  <a:lumOff val="80000"/>
                </a:schemeClr>
              </a:solidFill>
              <a:prstDash val="dash"/>
              <a:headEnd type="diamond"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17" name="直線矢印コネクタ 16">
              <a:extLst>
                <a:ext uri="{FF2B5EF4-FFF2-40B4-BE49-F238E27FC236}">
                  <a16:creationId xmlns:a16="http://schemas.microsoft.com/office/drawing/2014/main" id="{D46397DC-1872-7173-BD74-D0AE8F0415E1}"/>
                </a:ext>
              </a:extLst>
            </p:cNvPr>
            <p:cNvCxnSpPr>
              <a:cxnSpLocks/>
            </p:cNvCxnSpPr>
            <p:nvPr/>
          </p:nvCxnSpPr>
          <p:spPr>
            <a:xfrm>
              <a:off x="5159853" y="4577993"/>
              <a:ext cx="1600173" cy="438073"/>
            </a:xfrm>
            <a:prstGeom prst="straightConnector1">
              <a:avLst/>
            </a:prstGeom>
            <a:ln>
              <a:solidFill>
                <a:schemeClr val="accent5">
                  <a:lumMod val="20000"/>
                  <a:lumOff val="80000"/>
                </a:schemeClr>
              </a:solidFill>
              <a:prstDash val="dash"/>
              <a:headEnd type="diamond" w="med" len="med"/>
              <a:tailEnd type="triangle" w="med" len="med"/>
            </a:ln>
          </p:spPr>
          <p:style>
            <a:lnRef idx="2">
              <a:schemeClr val="accent1"/>
            </a:lnRef>
            <a:fillRef idx="0">
              <a:schemeClr val="accent1"/>
            </a:fillRef>
            <a:effectRef idx="1">
              <a:schemeClr val="accent1"/>
            </a:effectRef>
            <a:fontRef idx="minor">
              <a:schemeClr val="tx1"/>
            </a:fontRef>
          </p:style>
        </p:cxnSp>
        <p:sp>
          <p:nvSpPr>
            <p:cNvPr id="8" name="角丸四角形 7">
              <a:extLst>
                <a:ext uri="{FF2B5EF4-FFF2-40B4-BE49-F238E27FC236}">
                  <a16:creationId xmlns:a16="http://schemas.microsoft.com/office/drawing/2014/main" id="{1C00FD06-AACA-9BFA-2D8F-97FC5D30FE6B}"/>
                </a:ext>
              </a:extLst>
            </p:cNvPr>
            <p:cNvSpPr/>
            <p:nvPr/>
          </p:nvSpPr>
          <p:spPr>
            <a:xfrm>
              <a:off x="3213894" y="4086225"/>
              <a:ext cx="691356" cy="285750"/>
            </a:xfrm>
            <a:prstGeom prst="roundRect">
              <a:avLst/>
            </a:prstGeom>
            <a:noFill/>
            <a:ln w="28575">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角丸四角形 11">
              <a:extLst>
                <a:ext uri="{FF2B5EF4-FFF2-40B4-BE49-F238E27FC236}">
                  <a16:creationId xmlns:a16="http://schemas.microsoft.com/office/drawing/2014/main" id="{5F4AF69E-4258-C84D-0D2B-25962E1B41C6}"/>
                </a:ext>
              </a:extLst>
            </p:cNvPr>
            <p:cNvSpPr/>
            <p:nvPr/>
          </p:nvSpPr>
          <p:spPr>
            <a:xfrm>
              <a:off x="6848475" y="4948180"/>
              <a:ext cx="505800" cy="285750"/>
            </a:xfrm>
            <a:prstGeom prst="roundRect">
              <a:avLst/>
            </a:prstGeom>
            <a:noFill/>
            <a:ln w="28575">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3" name="グループ化 2">
            <a:extLst>
              <a:ext uri="{FF2B5EF4-FFF2-40B4-BE49-F238E27FC236}">
                <a16:creationId xmlns:a16="http://schemas.microsoft.com/office/drawing/2014/main" id="{F55A1242-98FF-F148-1CE3-DA3C2A04F08A}"/>
              </a:ext>
            </a:extLst>
          </p:cNvPr>
          <p:cNvGrpSpPr/>
          <p:nvPr/>
        </p:nvGrpSpPr>
        <p:grpSpPr>
          <a:xfrm>
            <a:off x="368977" y="551766"/>
            <a:ext cx="7017448" cy="2685711"/>
            <a:chOff x="369419" y="1086882"/>
            <a:chExt cx="7017448" cy="2685711"/>
          </a:xfrm>
        </p:grpSpPr>
        <p:grpSp>
          <p:nvGrpSpPr>
            <p:cNvPr id="6" name="グループ化 5">
              <a:extLst>
                <a:ext uri="{FF2B5EF4-FFF2-40B4-BE49-F238E27FC236}">
                  <a16:creationId xmlns:a16="http://schemas.microsoft.com/office/drawing/2014/main" id="{11440E35-2F7F-564E-9403-66A402D03473}"/>
                </a:ext>
              </a:extLst>
            </p:cNvPr>
            <p:cNvGrpSpPr/>
            <p:nvPr/>
          </p:nvGrpSpPr>
          <p:grpSpPr>
            <a:xfrm>
              <a:off x="369419" y="1086882"/>
              <a:ext cx="7017448" cy="2483163"/>
              <a:chOff x="609599" y="1131423"/>
              <a:chExt cx="6496952" cy="2245576"/>
            </a:xfrm>
          </p:grpSpPr>
          <p:pic>
            <p:nvPicPr>
              <p:cNvPr id="39" name="図 38">
                <a:extLst>
                  <a:ext uri="{FF2B5EF4-FFF2-40B4-BE49-F238E27FC236}">
                    <a16:creationId xmlns:a16="http://schemas.microsoft.com/office/drawing/2014/main" id="{41822A83-2447-5F4B-A8FB-089339F2F452}"/>
                  </a:ext>
                </a:extLst>
              </p:cNvPr>
              <p:cNvPicPr>
                <a:picLocks noChangeAspect="1"/>
              </p:cNvPicPr>
              <p:nvPr/>
            </p:nvPicPr>
            <p:blipFill rotWithShape="1">
              <a:blip r:embed="rId6">
                <a:extLst>
                  <a:ext uri="{28A0092B-C50C-407E-A947-70E740481C1C}">
                    <a14:useLocalDpi xmlns:a14="http://schemas.microsoft.com/office/drawing/2010/main"/>
                  </a:ext>
                </a:extLst>
              </a:blip>
              <a:srcRect/>
              <a:stretch/>
            </p:blipFill>
            <p:spPr>
              <a:xfrm>
                <a:off x="1085648" y="1581256"/>
                <a:ext cx="6020903" cy="1573959"/>
              </a:xfrm>
              <a:prstGeom prst="rect">
                <a:avLst/>
              </a:prstGeom>
              <a:ln>
                <a:solidFill>
                  <a:schemeClr val="accent5">
                    <a:lumMod val="20000"/>
                    <a:lumOff val="80000"/>
                  </a:schemeClr>
                </a:solidFill>
              </a:ln>
            </p:spPr>
          </p:pic>
          <p:sp>
            <p:nvSpPr>
              <p:cNvPr id="40" name="TextBox 9">
                <a:extLst>
                  <a:ext uri="{FF2B5EF4-FFF2-40B4-BE49-F238E27FC236}">
                    <a16:creationId xmlns:a16="http://schemas.microsoft.com/office/drawing/2014/main" id="{57DF25AE-7765-8847-8238-3FD71278B7D5}"/>
                  </a:ext>
                </a:extLst>
              </p:cNvPr>
              <p:cNvSpPr txBox="1">
                <a:spLocks noChangeArrowheads="1"/>
              </p:cNvSpPr>
              <p:nvPr/>
            </p:nvSpPr>
            <p:spPr bwMode="auto">
              <a:xfrm>
                <a:off x="2229228" y="2298222"/>
                <a:ext cx="1013866" cy="278319"/>
              </a:xfrm>
              <a:prstGeom prst="rect">
                <a:avLst/>
              </a:prstGeom>
              <a:noFill/>
              <a:ln>
                <a:solidFill>
                  <a:schemeClr val="accent5">
                    <a:lumMod val="20000"/>
                    <a:lumOff val="80000"/>
                  </a:schemeClr>
                </a:solid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charset="0"/>
                    <a:ea typeface="Calibri" panose="020F0502020204030204" pitchFamily="34" charset="0"/>
                    <a:cs typeface="+mn-cs"/>
                  </a:rPr>
                  <a:t>e- Source</a:t>
                </a:r>
                <a:endParaRPr kumimoji="0" lang="en-GB" sz="1400" b="0" i="0" u="none" strike="noStrike" kern="1200" cap="none" spc="0" normalizeH="0" baseline="0" noProof="0" dirty="0">
                  <a:ln>
                    <a:noFill/>
                  </a:ln>
                  <a:solidFill>
                    <a:prstClr val="black"/>
                  </a:solidFill>
                  <a:effectLst/>
                  <a:uLnTx/>
                  <a:uFillTx/>
                  <a:latin typeface="Arial" charset="0"/>
                  <a:ea typeface="Calibri" panose="020F0502020204030204" pitchFamily="34" charset="0"/>
                  <a:cs typeface="+mn-cs"/>
                </a:endParaRPr>
              </a:p>
            </p:txBody>
          </p:sp>
          <p:sp>
            <p:nvSpPr>
              <p:cNvPr id="41" name="TextBox 32">
                <a:extLst>
                  <a:ext uri="{FF2B5EF4-FFF2-40B4-BE49-F238E27FC236}">
                    <a16:creationId xmlns:a16="http://schemas.microsoft.com/office/drawing/2014/main" id="{6A146997-98D4-2443-9E7F-ED43F2452993}"/>
                  </a:ext>
                </a:extLst>
              </p:cNvPr>
              <p:cNvSpPr txBox="1">
                <a:spLocks noChangeArrowheads="1"/>
              </p:cNvSpPr>
              <p:nvPr/>
            </p:nvSpPr>
            <p:spPr bwMode="auto">
              <a:xfrm>
                <a:off x="2274642" y="2868522"/>
                <a:ext cx="1414617" cy="278319"/>
              </a:xfrm>
              <a:prstGeom prst="rect">
                <a:avLst/>
              </a:prstGeom>
              <a:noFill/>
              <a:ln>
                <a:solidFill>
                  <a:schemeClr val="accent5">
                    <a:lumMod val="20000"/>
                    <a:lumOff val="80000"/>
                  </a:schemeClr>
                </a:solid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Calibri" panose="020F0502020204030204" pitchFamily="34" charset="0"/>
                    <a:cs typeface="+mn-cs"/>
                  </a:rPr>
                  <a:t>e+ Main </a:t>
                </a:r>
                <a:r>
                  <a:rPr kumimoji="0" lang="en-US" sz="1400" b="0" i="0" u="none" strike="noStrike" kern="1200" cap="none" spc="0" normalizeH="0" baseline="0" noProof="0" dirty="0" err="1">
                    <a:ln>
                      <a:noFill/>
                    </a:ln>
                    <a:solidFill>
                      <a:srgbClr val="000000"/>
                    </a:solidFill>
                    <a:effectLst/>
                    <a:uLnTx/>
                    <a:uFillTx/>
                    <a:latin typeface="Arial" charset="0"/>
                    <a:ea typeface="Calibri" panose="020F0502020204030204" pitchFamily="34" charset="0"/>
                    <a:cs typeface="+mn-cs"/>
                  </a:rPr>
                  <a:t>Liinac</a:t>
                </a:r>
                <a:endParaRPr kumimoji="0" lang="en-GB" sz="1400" b="0" i="0" u="none" strike="noStrike" kern="1200" cap="none" spc="0" normalizeH="0" baseline="0" noProof="0" dirty="0">
                  <a:ln>
                    <a:noFill/>
                  </a:ln>
                  <a:solidFill>
                    <a:srgbClr val="000000"/>
                  </a:solidFill>
                  <a:effectLst/>
                  <a:uLnTx/>
                  <a:uFillTx/>
                  <a:latin typeface="Arial" charset="0"/>
                  <a:ea typeface="Calibri" panose="020F0502020204030204" pitchFamily="34" charset="0"/>
                  <a:cs typeface="+mn-cs"/>
                </a:endParaRPr>
              </a:p>
            </p:txBody>
          </p:sp>
          <p:sp>
            <p:nvSpPr>
              <p:cNvPr id="42" name="TextBox 15">
                <a:extLst>
                  <a:ext uri="{FF2B5EF4-FFF2-40B4-BE49-F238E27FC236}">
                    <a16:creationId xmlns:a16="http://schemas.microsoft.com/office/drawing/2014/main" id="{37A3F63C-B61D-E649-996F-CA448E0B7C98}"/>
                  </a:ext>
                </a:extLst>
              </p:cNvPr>
              <p:cNvSpPr txBox="1">
                <a:spLocks noChangeArrowheads="1"/>
              </p:cNvSpPr>
              <p:nvPr/>
            </p:nvSpPr>
            <p:spPr bwMode="auto">
              <a:xfrm>
                <a:off x="4785677" y="1731450"/>
                <a:ext cx="1057308" cy="278319"/>
              </a:xfrm>
              <a:prstGeom prst="rect">
                <a:avLst/>
              </a:prstGeom>
              <a:noFill/>
              <a:ln>
                <a:solidFill>
                  <a:schemeClr val="accent5">
                    <a:lumMod val="20000"/>
                    <a:lumOff val="80000"/>
                  </a:schemeClr>
                </a:solid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charset="0"/>
                    <a:ea typeface="Calibri" panose="020F0502020204030204" pitchFamily="34" charset="0"/>
                    <a:cs typeface="+mn-cs"/>
                  </a:rPr>
                  <a:t>e+ Source</a:t>
                </a:r>
                <a:endParaRPr kumimoji="0" lang="en-GB" sz="1400" b="0" i="0" u="none" strike="noStrike" kern="1200" cap="none" spc="0" normalizeH="0" baseline="0" noProof="0" dirty="0">
                  <a:ln>
                    <a:noFill/>
                  </a:ln>
                  <a:solidFill>
                    <a:prstClr val="black"/>
                  </a:solidFill>
                  <a:effectLst/>
                  <a:uLnTx/>
                  <a:uFillTx/>
                  <a:latin typeface="Arial" charset="0"/>
                  <a:ea typeface="Calibri" panose="020F0502020204030204" pitchFamily="34" charset="0"/>
                  <a:cs typeface="+mn-cs"/>
                </a:endParaRPr>
              </a:p>
            </p:txBody>
          </p:sp>
          <p:sp>
            <p:nvSpPr>
              <p:cNvPr id="45" name="TextBox 25">
                <a:extLst>
                  <a:ext uri="{FF2B5EF4-FFF2-40B4-BE49-F238E27FC236}">
                    <a16:creationId xmlns:a16="http://schemas.microsoft.com/office/drawing/2014/main" id="{0A9DD50B-614E-7B42-85D2-BF9B5CA27CBA}"/>
                  </a:ext>
                </a:extLst>
              </p:cNvPr>
              <p:cNvSpPr txBox="1">
                <a:spLocks noChangeArrowheads="1"/>
              </p:cNvSpPr>
              <p:nvPr/>
            </p:nvSpPr>
            <p:spPr bwMode="auto">
              <a:xfrm>
                <a:off x="5425142" y="2224171"/>
                <a:ext cx="1489494" cy="278319"/>
              </a:xfrm>
              <a:prstGeom prst="rect">
                <a:avLst/>
              </a:prstGeom>
              <a:noFill/>
              <a:ln>
                <a:solidFill>
                  <a:schemeClr val="accent5">
                    <a:lumMod val="20000"/>
                    <a:lumOff val="80000"/>
                  </a:schemeClr>
                </a:solid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charset="0"/>
                    <a:ea typeface="Calibri" panose="020F0502020204030204" pitchFamily="34" charset="0"/>
                    <a:cs typeface="+mn-cs"/>
                  </a:rPr>
                  <a:t>e- Main </a:t>
                </a:r>
                <a:r>
                  <a:rPr kumimoji="0" lang="en-US" sz="1400" b="0" i="0" u="none" strike="noStrike" kern="1200" cap="none" spc="0" normalizeH="0" baseline="0" noProof="0" dirty="0" err="1">
                    <a:ln>
                      <a:noFill/>
                    </a:ln>
                    <a:solidFill>
                      <a:prstClr val="black"/>
                    </a:solidFill>
                    <a:effectLst/>
                    <a:uLnTx/>
                    <a:uFillTx/>
                    <a:latin typeface="Arial" charset="0"/>
                    <a:ea typeface="Calibri" panose="020F0502020204030204" pitchFamily="34" charset="0"/>
                    <a:cs typeface="+mn-cs"/>
                  </a:rPr>
                  <a:t>Linac</a:t>
                </a:r>
                <a:endParaRPr kumimoji="0" lang="en-GB" sz="1400" b="0" i="0" u="none" strike="noStrike" kern="1200" cap="none" spc="0" normalizeH="0" baseline="0" noProof="0" dirty="0">
                  <a:ln>
                    <a:noFill/>
                  </a:ln>
                  <a:solidFill>
                    <a:prstClr val="black"/>
                  </a:solidFill>
                  <a:effectLst/>
                  <a:uLnTx/>
                  <a:uFillTx/>
                  <a:latin typeface="Arial" charset="0"/>
                  <a:ea typeface="Calibri" panose="020F0502020204030204" pitchFamily="34" charset="0"/>
                  <a:cs typeface="+mn-cs"/>
                </a:endParaRPr>
              </a:p>
            </p:txBody>
          </p:sp>
          <p:sp>
            <p:nvSpPr>
              <p:cNvPr id="46" name="テキスト ボックス 45">
                <a:extLst>
                  <a:ext uri="{FF2B5EF4-FFF2-40B4-BE49-F238E27FC236}">
                    <a16:creationId xmlns:a16="http://schemas.microsoft.com/office/drawing/2014/main" id="{A43A9910-3FAD-6149-B5A9-92FC14F58E23}"/>
                  </a:ext>
                </a:extLst>
              </p:cNvPr>
              <p:cNvSpPr txBox="1"/>
              <p:nvPr/>
            </p:nvSpPr>
            <p:spPr>
              <a:xfrm>
                <a:off x="4305476" y="2987576"/>
                <a:ext cx="825756" cy="278329"/>
              </a:xfrm>
              <a:prstGeom prst="rect">
                <a:avLst/>
              </a:prstGeom>
              <a:noFill/>
              <a:ln>
                <a:solidFill>
                  <a:schemeClr val="accent5">
                    <a:lumMod val="20000"/>
                    <a:lumOff val="80000"/>
                  </a:schemeClr>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Calibri"/>
                    <a:ea typeface="Calibri" panose="020F0502020204030204" pitchFamily="34" charset="0"/>
                    <a:cs typeface="+mn-cs"/>
                  </a:rPr>
                  <a:t>Detectors</a:t>
                </a:r>
                <a:endParaRPr kumimoji="1" lang="ja-JP" altLang="en-US" sz="1600" b="0" i="0" u="none" strike="noStrike" kern="1200" cap="none" spc="0" normalizeH="0" baseline="0" noProof="0" dirty="0">
                  <a:ln>
                    <a:noFill/>
                  </a:ln>
                  <a:solidFill>
                    <a:prstClr val="black"/>
                  </a:solidFill>
                  <a:effectLst/>
                  <a:uLnTx/>
                  <a:uFillTx/>
                  <a:latin typeface="Calibri"/>
                  <a:ea typeface="Arial Unicode MS" panose="020B0604020202020204"/>
                  <a:cs typeface="+mn-cs"/>
                </a:endParaRPr>
              </a:p>
            </p:txBody>
          </p:sp>
          <p:sp>
            <p:nvSpPr>
              <p:cNvPr id="47" name="TextBox 6">
                <a:extLst>
                  <a:ext uri="{FF2B5EF4-FFF2-40B4-BE49-F238E27FC236}">
                    <a16:creationId xmlns:a16="http://schemas.microsoft.com/office/drawing/2014/main" id="{442BB3C9-C0CF-C54E-BD86-03871E45F041}"/>
                  </a:ext>
                </a:extLst>
              </p:cNvPr>
              <p:cNvSpPr txBox="1">
                <a:spLocks noChangeArrowheads="1"/>
              </p:cNvSpPr>
              <p:nvPr/>
            </p:nvSpPr>
            <p:spPr bwMode="auto">
              <a:xfrm>
                <a:off x="3031180" y="1382851"/>
                <a:ext cx="1221699" cy="278319"/>
              </a:xfrm>
              <a:prstGeom prst="rect">
                <a:avLst/>
              </a:prstGeom>
              <a:noFill/>
              <a:ln>
                <a:solidFill>
                  <a:schemeClr val="accent5">
                    <a:lumMod val="20000"/>
                    <a:lumOff val="80000"/>
                  </a:schemeClr>
                </a:solidFill>
              </a:ln>
            </p:spPr>
            <p:txBody>
              <a:bodyPr wrap="non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charset="0"/>
                    <a:ea typeface="Calibri" panose="020F0502020204030204" pitchFamily="34" charset="0"/>
                    <a:cs typeface="+mn-cs"/>
                  </a:rPr>
                  <a:t>Damping Ring</a:t>
                </a:r>
                <a:endParaRPr kumimoji="0" lang="en-GB" sz="1400" b="0" i="0" u="none" strike="noStrike" kern="1200" cap="none" spc="0" normalizeH="0" baseline="0" noProof="0" dirty="0">
                  <a:ln>
                    <a:noFill/>
                  </a:ln>
                  <a:solidFill>
                    <a:prstClr val="black"/>
                  </a:solidFill>
                  <a:effectLst/>
                  <a:uLnTx/>
                  <a:uFillTx/>
                  <a:latin typeface="Arial" charset="0"/>
                  <a:ea typeface="Calibri" panose="020F0502020204030204" pitchFamily="34" charset="0"/>
                  <a:cs typeface="+mn-cs"/>
                </a:endParaRPr>
              </a:p>
            </p:txBody>
          </p:sp>
          <p:sp>
            <p:nvSpPr>
              <p:cNvPr id="54" name="TextBox 32">
                <a:extLst>
                  <a:ext uri="{FF2B5EF4-FFF2-40B4-BE49-F238E27FC236}">
                    <a16:creationId xmlns:a16="http://schemas.microsoft.com/office/drawing/2014/main" id="{98911CFB-3E20-B141-B406-D5E5A9813579}"/>
                  </a:ext>
                </a:extLst>
              </p:cNvPr>
              <p:cNvSpPr txBox="1">
                <a:spLocks noChangeArrowheads="1"/>
              </p:cNvSpPr>
              <p:nvPr/>
            </p:nvSpPr>
            <p:spPr bwMode="auto">
              <a:xfrm>
                <a:off x="4061746" y="2735346"/>
                <a:ext cx="1642707" cy="278319"/>
              </a:xfrm>
              <a:prstGeom prst="rect">
                <a:avLst/>
              </a:prstGeom>
              <a:noFill/>
              <a:ln>
                <a:solidFill>
                  <a:schemeClr val="accent5">
                    <a:lumMod val="20000"/>
                    <a:lumOff val="80000"/>
                  </a:schemeClr>
                </a:solid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Calibri" panose="020F0502020204030204" pitchFamily="34" charset="0"/>
                    <a:cs typeface="+mn-cs"/>
                  </a:rPr>
                  <a:t>Interaction point</a:t>
                </a:r>
                <a:endParaRPr kumimoji="0" lang="en-GB" sz="1400" b="0" i="0" u="none" strike="noStrike" kern="1200" cap="none" spc="0" normalizeH="0" baseline="0" noProof="0" dirty="0">
                  <a:ln>
                    <a:noFill/>
                  </a:ln>
                  <a:solidFill>
                    <a:srgbClr val="000000"/>
                  </a:solidFill>
                  <a:effectLst/>
                  <a:uLnTx/>
                  <a:uFillTx/>
                  <a:latin typeface="Arial" charset="0"/>
                  <a:ea typeface="Calibri" panose="020F0502020204030204" pitchFamily="34" charset="0"/>
                  <a:cs typeface="+mn-cs"/>
                </a:endParaRPr>
              </a:p>
            </p:txBody>
          </p:sp>
          <p:sp>
            <p:nvSpPr>
              <p:cNvPr id="55" name="正方形/長方形 54">
                <a:extLst>
                  <a:ext uri="{FF2B5EF4-FFF2-40B4-BE49-F238E27FC236}">
                    <a16:creationId xmlns:a16="http://schemas.microsoft.com/office/drawing/2014/main" id="{1E103EFE-C391-7C46-AFB7-0BABFDAB4300}"/>
                  </a:ext>
                </a:extLst>
              </p:cNvPr>
              <p:cNvSpPr/>
              <p:nvPr/>
            </p:nvSpPr>
            <p:spPr>
              <a:xfrm>
                <a:off x="609599" y="1131423"/>
                <a:ext cx="6496951" cy="2245576"/>
              </a:xfrm>
              <a:prstGeom prst="rect">
                <a:avLst/>
              </a:prstGeom>
              <a:noFill/>
              <a:ln>
                <a:solidFill>
                  <a:schemeClr val="accent5">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a:ea typeface="Arial Unicode MS" panose="020B0604020202020204"/>
                  <a:cs typeface="+mn-cs"/>
                </a:endParaRPr>
              </a:p>
            </p:txBody>
          </p:sp>
        </p:grpSp>
        <p:sp>
          <p:nvSpPr>
            <p:cNvPr id="20" name="右矢印 19">
              <a:extLst>
                <a:ext uri="{FF2B5EF4-FFF2-40B4-BE49-F238E27FC236}">
                  <a16:creationId xmlns:a16="http://schemas.microsoft.com/office/drawing/2014/main" id="{C4FDC2AF-E0F2-D1CB-F1AF-2DF33AFAEC2A}"/>
                </a:ext>
              </a:extLst>
            </p:cNvPr>
            <p:cNvSpPr/>
            <p:nvPr/>
          </p:nvSpPr>
          <p:spPr>
            <a:xfrm>
              <a:off x="2085164" y="3521226"/>
              <a:ext cx="2052093" cy="142766"/>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右矢印 20">
              <a:extLst>
                <a:ext uri="{FF2B5EF4-FFF2-40B4-BE49-F238E27FC236}">
                  <a16:creationId xmlns:a16="http://schemas.microsoft.com/office/drawing/2014/main" id="{85CAB66E-A5C3-7197-001C-65C76E823827}"/>
                </a:ext>
              </a:extLst>
            </p:cNvPr>
            <p:cNvSpPr/>
            <p:nvPr/>
          </p:nvSpPr>
          <p:spPr>
            <a:xfrm flipH="1">
              <a:off x="4261673" y="3534172"/>
              <a:ext cx="1920600" cy="14276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太陽 25">
              <a:extLst>
                <a:ext uri="{FF2B5EF4-FFF2-40B4-BE49-F238E27FC236}">
                  <a16:creationId xmlns:a16="http://schemas.microsoft.com/office/drawing/2014/main" id="{151EECA9-D943-5133-03F5-9983F3AED157}"/>
                </a:ext>
              </a:extLst>
            </p:cNvPr>
            <p:cNvSpPr/>
            <p:nvPr/>
          </p:nvSpPr>
          <p:spPr>
            <a:xfrm>
              <a:off x="4089664" y="3479325"/>
              <a:ext cx="219430" cy="217205"/>
            </a:xfrm>
            <a:prstGeom prst="sun">
              <a:avLst/>
            </a:prstGeom>
            <a:solidFill>
              <a:srgbClr val="FFFF0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a:extLst>
                <a:ext uri="{FF2B5EF4-FFF2-40B4-BE49-F238E27FC236}">
                  <a16:creationId xmlns:a16="http://schemas.microsoft.com/office/drawing/2014/main" id="{B159BA58-F6B3-B6E8-46A8-30AD532F9143}"/>
                </a:ext>
              </a:extLst>
            </p:cNvPr>
            <p:cNvSpPr txBox="1"/>
            <p:nvPr/>
          </p:nvSpPr>
          <p:spPr>
            <a:xfrm>
              <a:off x="6269326" y="3403261"/>
              <a:ext cx="370614" cy="369332"/>
            </a:xfrm>
            <a:prstGeom prst="rect">
              <a:avLst/>
            </a:prstGeom>
            <a:noFill/>
          </p:spPr>
          <p:txBody>
            <a:bodyPr wrap="none" rtlCol="0">
              <a:spAutoFit/>
            </a:bodyPr>
            <a:lstStyle/>
            <a:p>
              <a:r>
                <a:rPr lang="en-US" altLang="ja-JP" dirty="0">
                  <a:solidFill>
                    <a:srgbClr val="0070C0"/>
                  </a:solidFill>
                  <a:latin typeface="Calibri" panose="020F0502020204030204" pitchFamily="34" charset="0"/>
                </a:rPr>
                <a:t>e</a:t>
              </a:r>
              <a:r>
                <a:rPr kumimoji="1" lang="en-US" altLang="ja-JP" dirty="0">
                  <a:solidFill>
                    <a:srgbClr val="0070C0"/>
                  </a:solidFill>
                  <a:latin typeface="Calibri" panose="020F0502020204030204" pitchFamily="34" charset="0"/>
                </a:rPr>
                <a:t>-</a:t>
              </a:r>
              <a:endParaRPr kumimoji="1" lang="ja-JP" altLang="en-US" dirty="0">
                <a:solidFill>
                  <a:srgbClr val="0070C0"/>
                </a:solidFill>
                <a:latin typeface="Calibri" panose="020F0502020204030204" pitchFamily="34" charset="0"/>
              </a:endParaRPr>
            </a:p>
          </p:txBody>
        </p:sp>
        <p:sp>
          <p:nvSpPr>
            <p:cNvPr id="15" name="テキスト ボックス 14">
              <a:extLst>
                <a:ext uri="{FF2B5EF4-FFF2-40B4-BE49-F238E27FC236}">
                  <a16:creationId xmlns:a16="http://schemas.microsoft.com/office/drawing/2014/main" id="{BE393A28-CFB9-3EC0-216C-53FB4B23529E}"/>
                </a:ext>
              </a:extLst>
            </p:cNvPr>
            <p:cNvSpPr txBox="1"/>
            <p:nvPr/>
          </p:nvSpPr>
          <p:spPr>
            <a:xfrm>
              <a:off x="1487967" y="3394914"/>
              <a:ext cx="415498" cy="369332"/>
            </a:xfrm>
            <a:prstGeom prst="rect">
              <a:avLst/>
            </a:prstGeom>
            <a:noFill/>
          </p:spPr>
          <p:txBody>
            <a:bodyPr wrap="none" rtlCol="0">
              <a:spAutoFit/>
            </a:bodyPr>
            <a:lstStyle/>
            <a:p>
              <a:r>
                <a:rPr lang="en-US" altLang="ja-JP" dirty="0">
                  <a:solidFill>
                    <a:srgbClr val="FF0000"/>
                  </a:solidFill>
                  <a:latin typeface="Calibri" panose="020F0502020204030204" pitchFamily="34" charset="0"/>
                </a:rPr>
                <a:t>e+</a:t>
              </a:r>
              <a:endParaRPr kumimoji="1" lang="ja-JP" altLang="en-US" dirty="0">
                <a:solidFill>
                  <a:srgbClr val="FF0000"/>
                </a:solidFill>
                <a:latin typeface="Calibri" panose="020F0502020204030204" pitchFamily="34" charset="0"/>
              </a:endParaRPr>
            </a:p>
          </p:txBody>
        </p:sp>
        <p:pic>
          <p:nvPicPr>
            <p:cNvPr id="16" name="Picture 8" descr="ILDhall2s">
              <a:extLst>
                <a:ext uri="{FF2B5EF4-FFF2-40B4-BE49-F238E27FC236}">
                  <a16:creationId xmlns:a16="http://schemas.microsoft.com/office/drawing/2014/main" id="{803B1522-C5E7-08CC-C0F6-35007E4BC0E1}"/>
                </a:ext>
              </a:extLst>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5574281" y="2707037"/>
              <a:ext cx="728400" cy="514991"/>
            </a:xfrm>
            <a:prstGeom prst="rect">
              <a:avLst/>
            </a:prstGeom>
            <a:noFill/>
            <a:ln w="12700" cmpd="sng">
              <a:solidFill>
                <a:srgbClr val="3366FF"/>
              </a:solidFill>
              <a:miter lim="800000"/>
              <a:headEnd/>
              <a:tailEnd/>
            </a:ln>
            <a:extLst>
              <a:ext uri="{909E8E84-426E-40DD-AFC4-6F175D3DCCD1}">
                <a14:hiddenFill xmlns:a14="http://schemas.microsoft.com/office/drawing/2010/main">
                  <a:solidFill>
                    <a:srgbClr val="FFFFFF"/>
                  </a:solidFill>
                </a14:hiddenFill>
              </a:ext>
            </a:extLst>
          </p:spPr>
        </p:pic>
        <p:cxnSp>
          <p:nvCxnSpPr>
            <p:cNvPr id="27" name="直線コネクタ 26">
              <a:extLst>
                <a:ext uri="{FF2B5EF4-FFF2-40B4-BE49-F238E27FC236}">
                  <a16:creationId xmlns:a16="http://schemas.microsoft.com/office/drawing/2014/main" id="{BD32C5CC-D650-A2F4-AFC0-D51CF7832764}"/>
                </a:ext>
              </a:extLst>
            </p:cNvPr>
            <p:cNvCxnSpPr>
              <a:cxnSpLocks/>
            </p:cNvCxnSpPr>
            <p:nvPr/>
          </p:nvCxnSpPr>
          <p:spPr>
            <a:xfrm>
              <a:off x="4511638" y="2547295"/>
              <a:ext cx="1008483" cy="229524"/>
            </a:xfrm>
            <a:prstGeom prst="line">
              <a:avLst/>
            </a:prstGeom>
            <a:ln>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pic>
        <p:nvPicPr>
          <p:cNvPr id="11" name="図 10" descr="食品 が含まれている画像&#10;&#10;自動的に生成された説明">
            <a:extLst>
              <a:ext uri="{FF2B5EF4-FFF2-40B4-BE49-F238E27FC236}">
                <a16:creationId xmlns:a16="http://schemas.microsoft.com/office/drawing/2014/main" id="{84AB504F-41E4-878B-383A-CD20828620DB}"/>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0937396" y="0"/>
            <a:ext cx="1281237" cy="874495"/>
          </a:xfrm>
          <a:prstGeom prst="rect">
            <a:avLst/>
          </a:prstGeom>
        </p:spPr>
      </p:pic>
      <p:sp>
        <p:nvSpPr>
          <p:cNvPr id="18" name="テキスト ボックス 17">
            <a:extLst>
              <a:ext uri="{FF2B5EF4-FFF2-40B4-BE49-F238E27FC236}">
                <a16:creationId xmlns:a16="http://schemas.microsoft.com/office/drawing/2014/main" id="{E9B29263-E91C-7C10-E550-1A1D5202191A}"/>
              </a:ext>
            </a:extLst>
          </p:cNvPr>
          <p:cNvSpPr txBox="1"/>
          <p:nvPr/>
        </p:nvSpPr>
        <p:spPr>
          <a:xfrm>
            <a:off x="140024" y="5629328"/>
            <a:ext cx="5112832" cy="1200329"/>
          </a:xfrm>
          <a:prstGeom prst="rect">
            <a:avLst/>
          </a:prstGeom>
          <a:solidFill>
            <a:schemeClr val="bg1"/>
          </a:solidFill>
          <a:ln>
            <a:solidFill>
              <a:srgbClr val="FF0000"/>
            </a:solidFill>
          </a:ln>
        </p:spPr>
        <p:txBody>
          <a:bodyPr wrap="square" rtlCol="0">
            <a:spAutoFit/>
          </a:bodyPr>
          <a:lstStyle/>
          <a:p>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ILC key technologies) done under ITN</a:t>
            </a:r>
          </a:p>
          <a:p>
            <a:r>
              <a:rPr lang="en-US" altLang="ja-JP" dirty="0">
                <a:latin typeface="メイリオ" panose="020B0604030504040204" pitchFamily="50" charset="-128"/>
                <a:ea typeface="メイリオ" panose="020B0604030504040204" pitchFamily="50" charset="-128"/>
              </a:rPr>
              <a:t>1. SRF cavities </a:t>
            </a:r>
            <a:r>
              <a:rPr lang="en-US" altLang="ja-JP" u="sng" dirty="0">
                <a:solidFill>
                  <a:srgbClr val="FF0000"/>
                </a:solidFill>
                <a:latin typeface="メイリオ" panose="020B0604030504040204" pitchFamily="50" charset="-128"/>
                <a:ea typeface="メイリオ" panose="020B0604030504040204" pitchFamily="50" charset="-128"/>
              </a:rPr>
              <a:t>of</a:t>
            </a:r>
            <a:r>
              <a:rPr lang="ja-JP" altLang="en-US" u="sng" dirty="0">
                <a:solidFill>
                  <a:srgbClr val="FF0000"/>
                </a:solidFill>
                <a:latin typeface="メイリオ" panose="020B0604030504040204" pitchFamily="50" charset="-128"/>
                <a:ea typeface="メイリオ" panose="020B0604030504040204" pitchFamily="50" charset="-128"/>
              </a:rPr>
              <a:t> </a:t>
            </a:r>
            <a:r>
              <a:rPr lang="en-US" altLang="ja-JP" u="sng" dirty="0">
                <a:solidFill>
                  <a:srgbClr val="FF0000"/>
                </a:solidFill>
                <a:latin typeface="メイリオ" panose="020B0604030504040204" pitchFamily="50" charset="-128"/>
                <a:ea typeface="メイリオ" panose="020B0604030504040204" pitchFamily="50" charset="-128"/>
              </a:rPr>
              <a:t>9000</a:t>
            </a:r>
            <a:r>
              <a:rPr lang="ja-JP" altLang="en-US" u="sng" dirty="0">
                <a:solidFill>
                  <a:srgbClr val="FF0000"/>
                </a:solidFill>
                <a:latin typeface="メイリオ" panose="020B0604030504040204" pitchFamily="50" charset="-128"/>
                <a:ea typeface="メイリオ" panose="020B0604030504040204" pitchFamily="50" charset="-128"/>
              </a:rPr>
              <a:t> </a:t>
            </a:r>
            <a:r>
              <a:rPr lang="en-US" altLang="ja-JP" u="sng" dirty="0">
                <a:solidFill>
                  <a:srgbClr val="FF0000"/>
                </a:solidFill>
                <a:latin typeface="メイリオ" panose="020B0604030504040204" pitchFamily="50" charset="-128"/>
                <a:ea typeface="メイリオ" panose="020B0604030504040204" pitchFamily="50" charset="-128"/>
              </a:rPr>
              <a:t>numbers</a:t>
            </a:r>
            <a:r>
              <a:rPr lang="ja-JP" altLang="en-US" u="sng" dirty="0">
                <a:solidFill>
                  <a:srgbClr val="FF0000"/>
                </a:solidFill>
                <a:latin typeface="メイリオ" panose="020B0604030504040204" pitchFamily="50" charset="-128"/>
                <a:ea typeface="メイリオ" panose="020B0604030504040204" pitchFamily="50" charset="-128"/>
              </a:rPr>
              <a:t> </a:t>
            </a:r>
            <a:endParaRPr lang="en-US" altLang="ja-JP" u="sng" dirty="0">
              <a:solidFill>
                <a:srgbClr val="FF0000"/>
              </a:solidFill>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2. </a:t>
            </a:r>
            <a:r>
              <a:rPr lang="en-US" altLang="ja-JP" u="sng" dirty="0">
                <a:solidFill>
                  <a:srgbClr val="FF0000"/>
                </a:solidFill>
                <a:latin typeface="メイリオ" panose="020B0604030504040204" pitchFamily="50" charset="-128"/>
                <a:ea typeface="メイリオ" panose="020B0604030504040204" pitchFamily="50" charset="-128"/>
              </a:rPr>
              <a:t>Nanobeam production and stability</a:t>
            </a:r>
            <a:r>
              <a:rPr lang="ja-JP" altLang="en-US" dirty="0">
                <a:latin typeface="メイリオ" panose="020B0604030504040204" pitchFamily="50" charset="-128"/>
                <a:ea typeface="メイリオ" panose="020B0604030504040204" pitchFamily="50" charset="-128"/>
              </a:rPr>
              <a:t>。</a:t>
            </a:r>
            <a:endParaRPr kumimoji="1"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3. </a:t>
            </a:r>
            <a:r>
              <a:rPr lang="en-US" altLang="ja-JP" dirty="0">
                <a:solidFill>
                  <a:srgbClr val="FF0000"/>
                </a:solidFill>
                <a:latin typeface="メイリオ" panose="020B0604030504040204" pitchFamily="50" charset="-128"/>
                <a:ea typeface="メイリオ" panose="020B0604030504040204" pitchFamily="50" charset="-128"/>
              </a:rPr>
              <a:t>Huge</a:t>
            </a:r>
            <a:r>
              <a:rPr lang="ja-JP" altLang="en-US" dirty="0">
                <a:solidFill>
                  <a:srgbClr val="FF0000"/>
                </a:solidFill>
                <a:latin typeface="メイリオ" panose="020B0604030504040204" pitchFamily="50" charset="-128"/>
                <a:ea typeface="メイリオ" panose="020B0604030504040204" pitchFamily="50" charset="-128"/>
              </a:rPr>
              <a:t> </a:t>
            </a:r>
            <a:r>
              <a:rPr lang="en-US" altLang="ja-JP" dirty="0">
                <a:solidFill>
                  <a:srgbClr val="FF0000"/>
                </a:solidFill>
                <a:latin typeface="メイリオ" panose="020B0604030504040204" pitchFamily="50" charset="-128"/>
                <a:ea typeface="メイリオ" panose="020B0604030504040204" pitchFamily="50" charset="-128"/>
              </a:rPr>
              <a:t>electron</a:t>
            </a:r>
            <a:r>
              <a:rPr lang="ja-JP" altLang="en-US" dirty="0">
                <a:solidFill>
                  <a:srgbClr val="FF0000"/>
                </a:solidFill>
                <a:latin typeface="メイリオ" panose="020B0604030504040204" pitchFamily="50" charset="-128"/>
                <a:ea typeface="メイリオ" panose="020B0604030504040204" pitchFamily="50" charset="-128"/>
              </a:rPr>
              <a:t> </a:t>
            </a:r>
            <a:r>
              <a:rPr lang="en-US" altLang="ja-JP" dirty="0">
                <a:solidFill>
                  <a:srgbClr val="FF0000"/>
                </a:solidFill>
                <a:latin typeface="メイリオ" panose="020B0604030504040204" pitchFamily="50" charset="-128"/>
                <a:ea typeface="メイリオ" panose="020B0604030504040204" pitchFamily="50" charset="-128"/>
              </a:rPr>
              <a:t>and</a:t>
            </a:r>
            <a:r>
              <a:rPr lang="ja-JP" altLang="en-US" dirty="0">
                <a:solidFill>
                  <a:srgbClr val="FF0000"/>
                </a:solidFill>
                <a:latin typeface="メイリオ" panose="020B0604030504040204" pitchFamily="50" charset="-128"/>
                <a:ea typeface="メイリオ" panose="020B0604030504040204" pitchFamily="50" charset="-128"/>
              </a:rPr>
              <a:t> </a:t>
            </a:r>
            <a:r>
              <a:rPr lang="en-US" altLang="ja-JP" u="sng" dirty="0">
                <a:solidFill>
                  <a:srgbClr val="FF0000"/>
                </a:solidFill>
                <a:latin typeface="メイリオ" panose="020B0604030504040204" pitchFamily="50" charset="-128"/>
                <a:ea typeface="メイリオ" panose="020B0604030504040204" pitchFamily="50" charset="-128"/>
              </a:rPr>
              <a:t>positrons</a:t>
            </a:r>
            <a:r>
              <a:rPr lang="ja-JP" altLang="en-US" u="sng" dirty="0">
                <a:solidFill>
                  <a:srgbClr val="FF0000"/>
                </a:solidFill>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production</a:t>
            </a:r>
          </a:p>
        </p:txBody>
      </p:sp>
      <p:sp>
        <p:nvSpPr>
          <p:cNvPr id="28" name="テキスト ボックス 27">
            <a:extLst>
              <a:ext uri="{FF2B5EF4-FFF2-40B4-BE49-F238E27FC236}">
                <a16:creationId xmlns:a16="http://schemas.microsoft.com/office/drawing/2014/main" id="{FD3DA3B5-4F41-A9F3-EBA3-43E3C89B13F5}"/>
              </a:ext>
            </a:extLst>
          </p:cNvPr>
          <p:cNvSpPr txBox="1"/>
          <p:nvPr/>
        </p:nvSpPr>
        <p:spPr>
          <a:xfrm>
            <a:off x="101613" y="613959"/>
            <a:ext cx="2816456" cy="1200329"/>
          </a:xfrm>
          <a:prstGeom prst="rect">
            <a:avLst/>
          </a:prstGeom>
          <a:noFill/>
          <a:ln>
            <a:noFill/>
          </a:ln>
        </p:spPr>
        <p:txBody>
          <a:bodyPr wrap="square" rtlCol="0">
            <a:spAutoFit/>
          </a:bodyPr>
          <a:lstStyle/>
          <a:p>
            <a:r>
              <a:rPr kumimoji="1" lang="en-US" altLang="ja-JP" b="1" dirty="0"/>
              <a:t>From 2023, key technologies of WPPs are developed under </a:t>
            </a:r>
            <a:r>
              <a:rPr kumimoji="1" lang="en-US" altLang="ja-JP" b="1" dirty="0">
                <a:solidFill>
                  <a:srgbClr val="FF0000"/>
                </a:solidFill>
              </a:rPr>
              <a:t>ILC Technology Network(ITN)</a:t>
            </a:r>
            <a:endParaRPr kumimoji="1" lang="ja-JP" altLang="en-US" b="1" dirty="0">
              <a:solidFill>
                <a:srgbClr val="FF0000"/>
              </a:solidFill>
            </a:endParaRPr>
          </a:p>
        </p:txBody>
      </p:sp>
      <p:sp>
        <p:nvSpPr>
          <p:cNvPr id="5" name="テキスト ボックス 4">
            <a:extLst>
              <a:ext uri="{FF2B5EF4-FFF2-40B4-BE49-F238E27FC236}">
                <a16:creationId xmlns:a16="http://schemas.microsoft.com/office/drawing/2014/main" id="{81F1766D-2AC4-B011-8BF2-E79CC432AE86}"/>
              </a:ext>
            </a:extLst>
          </p:cNvPr>
          <p:cNvSpPr txBox="1"/>
          <p:nvPr/>
        </p:nvSpPr>
        <p:spPr>
          <a:xfrm>
            <a:off x="5308873" y="5880787"/>
            <a:ext cx="2194016" cy="830997"/>
          </a:xfrm>
          <a:prstGeom prst="rect">
            <a:avLst/>
          </a:prstGeom>
          <a:noFill/>
        </p:spPr>
        <p:txBody>
          <a:bodyPr wrap="square" rtlCol="0">
            <a:spAutoFit/>
          </a:bodyPr>
          <a:lstStyle/>
          <a:p>
            <a:r>
              <a:rPr kumimoji="1" lang="en-US" altLang="ja-JP" sz="1600" dirty="0">
                <a:latin typeface="Arial" panose="020B0604020202020204" pitchFamily="34" charset="0"/>
                <a:cs typeface="Arial" panose="020B0604020202020204" pitchFamily="34" charset="0"/>
              </a:rPr>
              <a:t>Recently LCF@CERN also follow SRF technology of ILC.</a:t>
            </a:r>
            <a:endParaRPr kumimoji="1" lang="ja-JP" alt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25941335"/>
      </p:ext>
    </p:extLst>
  </p:cSld>
  <p:clrMapOvr>
    <a:masterClrMapping/>
  </p:clrMapOvr>
  <mc:AlternateContent xmlns:mc="http://schemas.openxmlformats.org/markup-compatibility/2006" xmlns:p14="http://schemas.microsoft.com/office/powerpoint/2010/main">
    <mc:Choice Requires="p14">
      <p:transition p14:dur="0" advTm="41352"/>
    </mc:Choice>
    <mc:Fallback xmlns="">
      <p:transition advTm="41352"/>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2ADDD23-C78B-C737-9ED6-B38D7728E59D}"/>
              </a:ext>
            </a:extLst>
          </p:cNvPr>
          <p:cNvPicPr>
            <a:picLocks noChangeAspect="1"/>
          </p:cNvPicPr>
          <p:nvPr/>
        </p:nvPicPr>
        <p:blipFill>
          <a:blip r:embed="rId2"/>
          <a:stretch>
            <a:fillRect/>
          </a:stretch>
        </p:blipFill>
        <p:spPr>
          <a:xfrm>
            <a:off x="0" y="805216"/>
            <a:ext cx="3886200" cy="3005138"/>
          </a:xfrm>
          <a:prstGeom prst="rect">
            <a:avLst/>
          </a:prstGeom>
        </p:spPr>
      </p:pic>
      <p:pic>
        <p:nvPicPr>
          <p:cNvPr id="7" name="図 6">
            <a:extLst>
              <a:ext uri="{FF2B5EF4-FFF2-40B4-BE49-F238E27FC236}">
                <a16:creationId xmlns:a16="http://schemas.microsoft.com/office/drawing/2014/main" id="{E25E6941-F100-646F-1D59-9C4640947C4E}"/>
              </a:ext>
            </a:extLst>
          </p:cNvPr>
          <p:cNvPicPr>
            <a:picLocks noChangeAspect="1"/>
          </p:cNvPicPr>
          <p:nvPr/>
        </p:nvPicPr>
        <p:blipFill>
          <a:blip r:embed="rId3"/>
          <a:stretch>
            <a:fillRect/>
          </a:stretch>
        </p:blipFill>
        <p:spPr>
          <a:xfrm>
            <a:off x="3954440" y="805216"/>
            <a:ext cx="3886200" cy="3005138"/>
          </a:xfrm>
          <a:prstGeom prst="rect">
            <a:avLst/>
          </a:prstGeom>
        </p:spPr>
      </p:pic>
      <p:pic>
        <p:nvPicPr>
          <p:cNvPr id="9" name="図 8">
            <a:extLst>
              <a:ext uri="{FF2B5EF4-FFF2-40B4-BE49-F238E27FC236}">
                <a16:creationId xmlns:a16="http://schemas.microsoft.com/office/drawing/2014/main" id="{78117882-2B0B-6D37-7D2E-32FF7C2FC958}"/>
              </a:ext>
            </a:extLst>
          </p:cNvPr>
          <p:cNvPicPr>
            <a:picLocks noChangeAspect="1"/>
          </p:cNvPicPr>
          <p:nvPr/>
        </p:nvPicPr>
        <p:blipFill>
          <a:blip r:embed="rId4"/>
          <a:stretch>
            <a:fillRect/>
          </a:stretch>
        </p:blipFill>
        <p:spPr>
          <a:xfrm>
            <a:off x="7996735" y="824266"/>
            <a:ext cx="3981450" cy="2986088"/>
          </a:xfrm>
          <a:prstGeom prst="rect">
            <a:avLst/>
          </a:prstGeom>
        </p:spPr>
      </p:pic>
      <p:sp>
        <p:nvSpPr>
          <p:cNvPr id="10" name="テキスト ボックス 9">
            <a:extLst>
              <a:ext uri="{FF2B5EF4-FFF2-40B4-BE49-F238E27FC236}">
                <a16:creationId xmlns:a16="http://schemas.microsoft.com/office/drawing/2014/main" id="{D61AB34D-19BB-5CE3-31C4-8CF728DD0794}"/>
              </a:ext>
            </a:extLst>
          </p:cNvPr>
          <p:cNvSpPr txBox="1"/>
          <p:nvPr/>
        </p:nvSpPr>
        <p:spPr>
          <a:xfrm>
            <a:off x="2810966" y="362601"/>
            <a:ext cx="6987106" cy="461665"/>
          </a:xfrm>
          <a:prstGeom prst="rect">
            <a:avLst/>
          </a:prstGeom>
          <a:noFill/>
        </p:spPr>
        <p:txBody>
          <a:bodyPr wrap="none" rtlCol="0">
            <a:spAutoFit/>
          </a:bodyPr>
          <a:lstStyle/>
          <a:p>
            <a:r>
              <a:rPr kumimoji="1" lang="en-US" altLang="ja-JP" sz="2400" b="1" i="1" dirty="0">
                <a:latin typeface="Calibri" panose="020F0502020204030204" pitchFamily="34" charset="0"/>
                <a:ea typeface="Calibri" panose="020F0502020204030204" pitchFamily="34" charset="0"/>
                <a:cs typeface="Calibri" panose="020F0502020204030204" pitchFamily="34" charset="0"/>
              </a:rPr>
              <a:t>Typical IP-BSM measurement on 2026.Mar. operation</a:t>
            </a:r>
            <a:endParaRPr kumimoji="1" lang="ja-JP" altLang="en-US" sz="2400" b="1" i="1" dirty="0">
              <a:latin typeface="Calibri" panose="020F0502020204030204" pitchFamily="34" charset="0"/>
              <a:cs typeface="Calibri" panose="020F0502020204030204" pitchFamily="34" charset="0"/>
            </a:endParaRPr>
          </a:p>
        </p:txBody>
      </p:sp>
      <p:graphicFrame>
        <p:nvGraphicFramePr>
          <p:cNvPr id="12" name="表 11">
            <a:extLst>
              <a:ext uri="{FF2B5EF4-FFF2-40B4-BE49-F238E27FC236}">
                <a16:creationId xmlns:a16="http://schemas.microsoft.com/office/drawing/2014/main" id="{A19D05D5-366D-5BDB-B730-498326174D29}"/>
              </a:ext>
            </a:extLst>
          </p:cNvPr>
          <p:cNvGraphicFramePr>
            <a:graphicFrameLocks noGrp="1"/>
          </p:cNvGraphicFramePr>
          <p:nvPr/>
        </p:nvGraphicFramePr>
        <p:xfrm>
          <a:off x="269450" y="3994513"/>
          <a:ext cx="11256180" cy="1752600"/>
        </p:xfrm>
        <a:graphic>
          <a:graphicData uri="http://schemas.openxmlformats.org/drawingml/2006/table">
            <a:tbl>
              <a:tblPr firstRow="1" bandRow="1">
                <a:tableStyleId>{5940675A-B579-460E-94D1-54222C63F5DA}</a:tableStyleId>
              </a:tblPr>
              <a:tblGrid>
                <a:gridCol w="2814045">
                  <a:extLst>
                    <a:ext uri="{9D8B030D-6E8A-4147-A177-3AD203B41FA5}">
                      <a16:colId xmlns:a16="http://schemas.microsoft.com/office/drawing/2014/main" val="1377216386"/>
                    </a:ext>
                  </a:extLst>
                </a:gridCol>
                <a:gridCol w="2814045">
                  <a:extLst>
                    <a:ext uri="{9D8B030D-6E8A-4147-A177-3AD203B41FA5}">
                      <a16:colId xmlns:a16="http://schemas.microsoft.com/office/drawing/2014/main" val="96157025"/>
                    </a:ext>
                  </a:extLst>
                </a:gridCol>
                <a:gridCol w="2814045">
                  <a:extLst>
                    <a:ext uri="{9D8B030D-6E8A-4147-A177-3AD203B41FA5}">
                      <a16:colId xmlns:a16="http://schemas.microsoft.com/office/drawing/2014/main" val="1723214570"/>
                    </a:ext>
                  </a:extLst>
                </a:gridCol>
                <a:gridCol w="2814045">
                  <a:extLst>
                    <a:ext uri="{9D8B030D-6E8A-4147-A177-3AD203B41FA5}">
                      <a16:colId xmlns:a16="http://schemas.microsoft.com/office/drawing/2014/main" val="34058609"/>
                    </a:ext>
                  </a:extLst>
                </a:gridCol>
              </a:tblGrid>
              <a:tr h="370840">
                <a:tc>
                  <a:txBody>
                    <a:bodyPr/>
                    <a:lstStyle/>
                    <a:p>
                      <a:pPr algn="ctr"/>
                      <a:r>
                        <a:rPr kumimoji="1" lang="en-US" altLang="ja-JP" b="1" dirty="0">
                          <a:latin typeface="Calibri" panose="020F0502020204030204" pitchFamily="34" charset="0"/>
                          <a:ea typeface="Calibri" panose="020F0502020204030204" pitchFamily="34" charset="0"/>
                          <a:cs typeface="Calibri" panose="020F0502020204030204" pitchFamily="34" charset="0"/>
                        </a:rPr>
                        <a:t>Crossing mode</a:t>
                      </a:r>
                      <a:endParaRPr kumimoji="1" lang="ja-JP" altLang="en-US" b="1" dirty="0">
                        <a:latin typeface="Calibri" panose="020F0502020204030204" pitchFamily="34" charset="0"/>
                        <a:cs typeface="Calibri" panose="020F0502020204030204" pitchFamily="34" charset="0"/>
                      </a:endParaRPr>
                    </a:p>
                  </a:txBody>
                  <a:tcPr anchor="ctr"/>
                </a:tc>
                <a:tc>
                  <a:txBody>
                    <a:bodyPr/>
                    <a:lstStyle/>
                    <a:p>
                      <a:pPr algn="ctr"/>
                      <a:r>
                        <a:rPr kumimoji="1" lang="en-US" altLang="ja-JP" b="1" dirty="0">
                          <a:latin typeface="Calibri" panose="020F0502020204030204" pitchFamily="34" charset="0"/>
                          <a:cs typeface="Calibri" panose="020F0502020204030204" pitchFamily="34" charset="0"/>
                        </a:rPr>
                        <a:t>Typical measured modulation</a:t>
                      </a:r>
                      <a:endParaRPr kumimoji="1" lang="ja-JP" altLang="en-US" b="1" dirty="0">
                        <a:latin typeface="Calibri" panose="020F0502020204030204" pitchFamily="34" charset="0"/>
                        <a:cs typeface="Calibri" panose="020F0502020204030204" pitchFamily="34" charset="0"/>
                      </a:endParaRPr>
                    </a:p>
                  </a:txBody>
                  <a:tcPr anchor="ctr"/>
                </a:tc>
                <a:tc>
                  <a:txBody>
                    <a:bodyPr/>
                    <a:lstStyle/>
                    <a:p>
                      <a:pPr algn="ctr"/>
                      <a:r>
                        <a:rPr kumimoji="1" lang="en-US" altLang="ja-JP" b="1" dirty="0">
                          <a:latin typeface="Calibri" panose="020F0502020204030204" pitchFamily="34" charset="0"/>
                          <a:cs typeface="Calibri" panose="020F0502020204030204" pitchFamily="34" charset="0"/>
                        </a:rPr>
                        <a:t>Modulation of </a:t>
                      </a:r>
                      <a:r>
                        <a:rPr kumimoji="1" lang="en-US" altLang="ja-JP" b="1" dirty="0">
                          <a:solidFill>
                            <a:srgbClr val="FF0000"/>
                          </a:solidFill>
                          <a:latin typeface="Calibri" panose="020F0502020204030204" pitchFamily="34" charset="0"/>
                          <a:cs typeface="Calibri" panose="020F0502020204030204" pitchFamily="34" charset="0"/>
                        </a:rPr>
                        <a:t>75nm</a:t>
                      </a:r>
                      <a:r>
                        <a:rPr kumimoji="1" lang="en-US" altLang="ja-JP" b="1" dirty="0">
                          <a:latin typeface="Calibri" panose="020F0502020204030204" pitchFamily="34" charset="0"/>
                          <a:cs typeface="Calibri" panose="020F0502020204030204" pitchFamily="34" charset="0"/>
                        </a:rPr>
                        <a:t> beam</a:t>
                      </a:r>
                      <a:endParaRPr kumimoji="1" lang="ja-JP" altLang="en-US" b="1" dirty="0">
                        <a:latin typeface="Calibri" panose="020F0502020204030204" pitchFamily="34" charset="0"/>
                        <a:cs typeface="Calibri" panose="020F0502020204030204" pitchFamily="34" charset="0"/>
                      </a:endParaRPr>
                    </a:p>
                  </a:txBody>
                  <a:tcPr anchor="ctr"/>
                </a:tc>
                <a:tc>
                  <a:txBody>
                    <a:bodyPr/>
                    <a:lstStyle/>
                    <a:p>
                      <a:pPr algn="ctr"/>
                      <a:r>
                        <a:rPr kumimoji="1" lang="en-US" altLang="ja-JP" b="1" dirty="0">
                          <a:latin typeface="Calibri" panose="020F0502020204030204" pitchFamily="34" charset="0"/>
                          <a:cs typeface="Calibri" panose="020F0502020204030204" pitchFamily="34" charset="0"/>
                        </a:rPr>
                        <a:t>Modulation of </a:t>
                      </a:r>
                      <a:r>
                        <a:rPr kumimoji="1" lang="en-US" altLang="ja-JP" b="1" dirty="0">
                          <a:solidFill>
                            <a:srgbClr val="FF0000"/>
                          </a:solidFill>
                          <a:latin typeface="Calibri" panose="020F0502020204030204" pitchFamily="34" charset="0"/>
                          <a:cs typeface="Calibri" panose="020F0502020204030204" pitchFamily="34" charset="0"/>
                        </a:rPr>
                        <a:t>65nm</a:t>
                      </a:r>
                      <a:r>
                        <a:rPr kumimoji="1" lang="en-US" altLang="ja-JP" b="1" dirty="0">
                          <a:latin typeface="Calibri" panose="020F0502020204030204" pitchFamily="34" charset="0"/>
                          <a:cs typeface="Calibri" panose="020F0502020204030204" pitchFamily="34" charset="0"/>
                        </a:rPr>
                        <a:t> beam</a:t>
                      </a:r>
                      <a:endParaRPr kumimoji="1" lang="ja-JP" altLang="en-US" b="1" dirty="0">
                        <a:latin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1573712328"/>
                  </a:ext>
                </a:extLst>
              </a:tr>
              <a:tr h="370840">
                <a:tc>
                  <a:txBody>
                    <a:bodyPr/>
                    <a:lstStyle/>
                    <a:p>
                      <a:pPr algn="ctr"/>
                      <a:r>
                        <a:rPr kumimoji="1" lang="en-US" altLang="ja-JP" dirty="0">
                          <a:latin typeface="Calibri" panose="020F0502020204030204" pitchFamily="34" charset="0"/>
                          <a:ea typeface="Calibri" panose="020F0502020204030204" pitchFamily="34" charset="0"/>
                          <a:cs typeface="Calibri" panose="020F0502020204030204" pitchFamily="34" charset="0"/>
                        </a:rPr>
                        <a:t>6.4 degree</a:t>
                      </a:r>
                      <a:endParaRPr kumimoji="1" lang="ja-JP" altLang="en-US" dirty="0">
                        <a:latin typeface="Calibri" panose="020F0502020204030204" pitchFamily="34" charset="0"/>
                        <a:cs typeface="Calibri" panose="020F0502020204030204" pitchFamily="34" charset="0"/>
                      </a:endParaRPr>
                    </a:p>
                  </a:txBody>
                  <a:tcPr/>
                </a:tc>
                <a:tc>
                  <a:txBody>
                    <a:bodyPr/>
                    <a:lstStyle/>
                    <a:p>
                      <a:pPr algn="ctr"/>
                      <a:r>
                        <a:rPr kumimoji="1" lang="en-US" altLang="ja-JP" dirty="0">
                          <a:latin typeface="Calibri" panose="020F0502020204030204" pitchFamily="34" charset="0"/>
                          <a:cs typeface="Calibri" panose="020F0502020204030204" pitchFamily="34" charset="0"/>
                        </a:rPr>
                        <a:t>90 %</a:t>
                      </a:r>
                      <a:endParaRPr kumimoji="1" lang="ja-JP" altLang="en-US" dirty="0">
                        <a:latin typeface="Calibri" panose="020F0502020204030204" pitchFamily="34" charset="0"/>
                        <a:cs typeface="Calibri" panose="020F0502020204030204" pitchFamily="34" charset="0"/>
                      </a:endParaRPr>
                    </a:p>
                  </a:txBody>
                  <a:tcPr/>
                </a:tc>
                <a:tc>
                  <a:txBody>
                    <a:bodyPr/>
                    <a:lstStyle/>
                    <a:p>
                      <a:pPr algn="ctr"/>
                      <a:r>
                        <a:rPr kumimoji="1" lang="en-US" altLang="ja-JP" dirty="0">
                          <a:latin typeface="Calibri" panose="020F0502020204030204" pitchFamily="34" charset="0"/>
                          <a:cs typeface="Calibri" panose="020F0502020204030204" pitchFamily="34" charset="0"/>
                        </a:rPr>
                        <a:t>98.9%</a:t>
                      </a:r>
                      <a:endParaRPr kumimoji="1" lang="ja-JP" altLang="en-US" dirty="0">
                        <a:latin typeface="Calibri" panose="020F0502020204030204" pitchFamily="34" charset="0"/>
                        <a:cs typeface="Calibri" panose="020F0502020204030204" pitchFamily="34" charset="0"/>
                      </a:endParaRPr>
                    </a:p>
                  </a:txBody>
                  <a:tcPr/>
                </a:tc>
                <a:tc>
                  <a:txBody>
                    <a:bodyPr/>
                    <a:lstStyle/>
                    <a:p>
                      <a:pPr algn="ctr"/>
                      <a:r>
                        <a:rPr kumimoji="1" lang="en-US" altLang="ja-JP" dirty="0">
                          <a:latin typeface="Calibri" panose="020F0502020204030204" pitchFamily="34" charset="0"/>
                          <a:cs typeface="Calibri" panose="020F0502020204030204" pitchFamily="34" charset="0"/>
                        </a:rPr>
                        <a:t>99.0%</a:t>
                      </a:r>
                      <a:endParaRPr kumimoji="1" lang="ja-JP" altLang="en-US"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281018397"/>
                  </a:ext>
                </a:extLst>
              </a:tr>
              <a:tr h="370840">
                <a:tc>
                  <a:txBody>
                    <a:bodyPr/>
                    <a:lstStyle/>
                    <a:p>
                      <a:pPr algn="ctr"/>
                      <a:r>
                        <a:rPr kumimoji="1" lang="en-US" altLang="ja-JP" dirty="0">
                          <a:latin typeface="Calibri" panose="020F0502020204030204" pitchFamily="34" charset="0"/>
                          <a:ea typeface="Calibri" panose="020F0502020204030204" pitchFamily="34" charset="0"/>
                          <a:cs typeface="Calibri" panose="020F0502020204030204" pitchFamily="34" charset="0"/>
                        </a:rPr>
                        <a:t>30 degree</a:t>
                      </a:r>
                      <a:endParaRPr kumimoji="1" lang="ja-JP" altLang="en-US" dirty="0">
                        <a:latin typeface="Calibri" panose="020F0502020204030204" pitchFamily="34" charset="0"/>
                        <a:cs typeface="Calibri" panose="020F0502020204030204" pitchFamily="34" charset="0"/>
                      </a:endParaRPr>
                    </a:p>
                  </a:txBody>
                  <a:tcPr/>
                </a:tc>
                <a:tc>
                  <a:txBody>
                    <a:bodyPr/>
                    <a:lstStyle/>
                    <a:p>
                      <a:pPr algn="ctr"/>
                      <a:r>
                        <a:rPr kumimoji="1" lang="en-US" altLang="ja-JP" dirty="0">
                          <a:latin typeface="Calibri" panose="020F0502020204030204" pitchFamily="34" charset="0"/>
                          <a:cs typeface="Calibri" panose="020F0502020204030204" pitchFamily="34" charset="0"/>
                        </a:rPr>
                        <a:t>75-80%</a:t>
                      </a:r>
                      <a:endParaRPr kumimoji="1" lang="ja-JP" altLang="en-US" dirty="0">
                        <a:latin typeface="Calibri" panose="020F0502020204030204" pitchFamily="34" charset="0"/>
                        <a:cs typeface="Calibri" panose="020F0502020204030204" pitchFamily="34" charset="0"/>
                      </a:endParaRPr>
                    </a:p>
                  </a:txBody>
                  <a:tcPr/>
                </a:tc>
                <a:tc>
                  <a:txBody>
                    <a:bodyPr/>
                    <a:lstStyle/>
                    <a:p>
                      <a:pPr algn="ctr"/>
                      <a:r>
                        <a:rPr kumimoji="1" lang="en-US" altLang="ja-JP" dirty="0">
                          <a:latin typeface="Calibri" panose="020F0502020204030204" pitchFamily="34" charset="0"/>
                          <a:cs typeface="Calibri" panose="020F0502020204030204" pitchFamily="34" charset="0"/>
                        </a:rPr>
                        <a:t>78%</a:t>
                      </a:r>
                      <a:endParaRPr kumimoji="1" lang="ja-JP" altLang="en-US" dirty="0">
                        <a:latin typeface="Calibri" panose="020F0502020204030204" pitchFamily="34" charset="0"/>
                        <a:cs typeface="Calibri" panose="020F0502020204030204" pitchFamily="34" charset="0"/>
                      </a:endParaRPr>
                    </a:p>
                  </a:txBody>
                  <a:tcPr/>
                </a:tc>
                <a:tc>
                  <a:txBody>
                    <a:bodyPr/>
                    <a:lstStyle/>
                    <a:p>
                      <a:pPr algn="ctr"/>
                      <a:r>
                        <a:rPr kumimoji="1" lang="en-US" altLang="ja-JP" dirty="0">
                          <a:latin typeface="Calibri" panose="020F0502020204030204" pitchFamily="34" charset="0"/>
                          <a:cs typeface="Calibri" panose="020F0502020204030204" pitchFamily="34" charset="0"/>
                        </a:rPr>
                        <a:t>80%</a:t>
                      </a:r>
                      <a:endParaRPr kumimoji="1" lang="ja-JP" altLang="en-US"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083184726"/>
                  </a:ext>
                </a:extLst>
              </a:tr>
              <a:tr h="370840">
                <a:tc>
                  <a:txBody>
                    <a:bodyPr/>
                    <a:lstStyle/>
                    <a:p>
                      <a:pPr algn="ctr"/>
                      <a:r>
                        <a:rPr kumimoji="1" lang="en-US" altLang="ja-JP" dirty="0">
                          <a:latin typeface="Calibri" panose="020F0502020204030204" pitchFamily="34" charset="0"/>
                          <a:ea typeface="Calibri" panose="020F0502020204030204" pitchFamily="34" charset="0"/>
                          <a:cs typeface="Calibri" panose="020F0502020204030204" pitchFamily="34" charset="0"/>
                        </a:rPr>
                        <a:t>174 degree</a:t>
                      </a:r>
                      <a:endParaRPr kumimoji="1" lang="ja-JP" altLang="en-US" dirty="0">
                        <a:latin typeface="Calibri" panose="020F0502020204030204" pitchFamily="34" charset="0"/>
                        <a:cs typeface="Calibri" panose="020F0502020204030204" pitchFamily="34" charset="0"/>
                      </a:endParaRPr>
                    </a:p>
                  </a:txBody>
                  <a:tcPr/>
                </a:tc>
                <a:tc>
                  <a:txBody>
                    <a:bodyPr/>
                    <a:lstStyle/>
                    <a:p>
                      <a:pPr algn="ctr"/>
                      <a:r>
                        <a:rPr kumimoji="1" lang="en-US" altLang="ja-JP" dirty="0">
                          <a:latin typeface="Calibri" panose="020F0502020204030204" pitchFamily="34" charset="0"/>
                          <a:cs typeface="Calibri" panose="020F0502020204030204" pitchFamily="34" charset="0"/>
                        </a:rPr>
                        <a:t>20-30%</a:t>
                      </a:r>
                      <a:endParaRPr kumimoji="1" lang="ja-JP" altLang="en-US" dirty="0">
                        <a:latin typeface="Calibri" panose="020F0502020204030204" pitchFamily="34" charset="0"/>
                        <a:cs typeface="Calibri" panose="020F0502020204030204" pitchFamily="34" charset="0"/>
                      </a:endParaRPr>
                    </a:p>
                  </a:txBody>
                  <a:tcPr/>
                </a:tc>
                <a:tc>
                  <a:txBody>
                    <a:bodyPr/>
                    <a:lstStyle/>
                    <a:p>
                      <a:pPr algn="ctr"/>
                      <a:r>
                        <a:rPr kumimoji="1" lang="en-US" altLang="ja-JP" dirty="0">
                          <a:latin typeface="Calibri" panose="020F0502020204030204" pitchFamily="34" charset="0"/>
                          <a:cs typeface="Calibri" panose="020F0502020204030204" pitchFamily="34" charset="0"/>
                        </a:rPr>
                        <a:t>20%</a:t>
                      </a:r>
                      <a:endParaRPr kumimoji="1" lang="ja-JP" altLang="en-US" dirty="0">
                        <a:latin typeface="Calibri" panose="020F0502020204030204" pitchFamily="34" charset="0"/>
                        <a:cs typeface="Calibri" panose="020F0502020204030204" pitchFamily="34" charset="0"/>
                      </a:endParaRPr>
                    </a:p>
                  </a:txBody>
                  <a:tcPr/>
                </a:tc>
                <a:tc>
                  <a:txBody>
                    <a:bodyPr/>
                    <a:lstStyle/>
                    <a:p>
                      <a:pPr algn="ctr"/>
                      <a:r>
                        <a:rPr kumimoji="1" lang="en-US" altLang="ja-JP" dirty="0">
                          <a:latin typeface="Calibri" panose="020F0502020204030204" pitchFamily="34" charset="0"/>
                          <a:cs typeface="Calibri" panose="020F0502020204030204" pitchFamily="34" charset="0"/>
                        </a:rPr>
                        <a:t>30%</a:t>
                      </a:r>
                      <a:endParaRPr kumimoji="1" lang="ja-JP" altLang="en-US"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767697325"/>
                  </a:ext>
                </a:extLst>
              </a:tr>
            </a:tbl>
          </a:graphicData>
        </a:graphic>
      </p:graphicFrame>
      <p:sp>
        <p:nvSpPr>
          <p:cNvPr id="2" name="テキスト ボックス 1">
            <a:extLst>
              <a:ext uri="{FF2B5EF4-FFF2-40B4-BE49-F238E27FC236}">
                <a16:creationId xmlns:a16="http://schemas.microsoft.com/office/drawing/2014/main" id="{F5CD4BF9-5B4D-BBE2-F097-C29C03283143}"/>
              </a:ext>
            </a:extLst>
          </p:cNvPr>
          <p:cNvSpPr txBox="1"/>
          <p:nvPr/>
        </p:nvSpPr>
        <p:spPr>
          <a:xfrm>
            <a:off x="11371573" y="270775"/>
            <a:ext cx="625492" cy="369332"/>
          </a:xfrm>
          <a:prstGeom prst="rect">
            <a:avLst/>
          </a:prstGeom>
          <a:noFill/>
        </p:spPr>
        <p:txBody>
          <a:bodyPr wrap="none" rtlCol="0">
            <a:spAutoFit/>
          </a:bodyPr>
          <a:lstStyle/>
          <a:p>
            <a:r>
              <a:rPr lang="en-US" altLang="ja-JP" dirty="0"/>
              <a:t>3</a:t>
            </a:r>
            <a:r>
              <a:rPr kumimoji="1" lang="en-US" altLang="ja-JP" dirty="0"/>
              <a:t>/23</a:t>
            </a:r>
            <a:endParaRPr kumimoji="1" lang="ja-JP" altLang="en-US" dirty="0"/>
          </a:p>
        </p:txBody>
      </p:sp>
      <p:sp>
        <p:nvSpPr>
          <p:cNvPr id="5" name="テキスト ボックス 4">
            <a:extLst>
              <a:ext uri="{FF2B5EF4-FFF2-40B4-BE49-F238E27FC236}">
                <a16:creationId xmlns:a16="http://schemas.microsoft.com/office/drawing/2014/main" id="{5DC23B4E-2476-14E2-8C15-1754E9DE2FFF}"/>
              </a:ext>
            </a:extLst>
          </p:cNvPr>
          <p:cNvSpPr txBox="1"/>
          <p:nvPr/>
        </p:nvSpPr>
        <p:spPr>
          <a:xfrm>
            <a:off x="2021670" y="45385"/>
            <a:ext cx="8148660" cy="369332"/>
          </a:xfrm>
          <a:prstGeom prst="rect">
            <a:avLst/>
          </a:prstGeom>
          <a:noFill/>
        </p:spPr>
        <p:txBody>
          <a:bodyPr wrap="square">
            <a:spAutoFit/>
          </a:bodyPr>
          <a:lstStyle/>
          <a:p>
            <a:r>
              <a:rPr lang="en-US" altLang="ja-JP" sz="1800" dirty="0">
                <a:latin typeface="Arial" panose="020B0604020202020204" pitchFamily="34" charset="0"/>
                <a:ea typeface="+mn-ea"/>
                <a:cs typeface="Arial" panose="020B0604020202020204" pitchFamily="34" charset="0"/>
              </a:rPr>
              <a:t>The latest beam size in ATF after improvement laser monitor</a:t>
            </a:r>
            <a:endParaRPr lang="ja-JP" altLang="en-US" sz="1800" dirty="0">
              <a:latin typeface="Arial" panose="020B0604020202020204" pitchFamily="34" charset="0"/>
              <a:ea typeface="+mn-ea"/>
              <a:cs typeface="Arial" panose="020B0604020202020204" pitchFamily="34" charset="0"/>
            </a:endParaRPr>
          </a:p>
        </p:txBody>
      </p:sp>
      <p:sp>
        <p:nvSpPr>
          <p:cNvPr id="6" name="テキスト ボックス 5">
            <a:extLst>
              <a:ext uri="{FF2B5EF4-FFF2-40B4-BE49-F238E27FC236}">
                <a16:creationId xmlns:a16="http://schemas.microsoft.com/office/drawing/2014/main" id="{B229CCD7-9C3C-2C15-0099-99DC22A2A034}"/>
              </a:ext>
            </a:extLst>
          </p:cNvPr>
          <p:cNvSpPr txBox="1"/>
          <p:nvPr/>
        </p:nvSpPr>
        <p:spPr>
          <a:xfrm>
            <a:off x="2842481" y="5849068"/>
            <a:ext cx="6924075" cy="369332"/>
          </a:xfrm>
          <a:prstGeom prst="rect">
            <a:avLst/>
          </a:prstGeom>
          <a:noFill/>
        </p:spPr>
        <p:txBody>
          <a:bodyPr wrap="none" rtlCol="0">
            <a:spAutoFit/>
          </a:bodyPr>
          <a:lstStyle/>
          <a:p>
            <a:r>
              <a:rPr kumimoji="1" lang="en-US" altLang="ja-JP" dirty="0"/>
              <a:t>We can stably measure the beam size at FF in ATF with beam size tuning </a:t>
            </a:r>
            <a:endParaRPr kumimoji="1" lang="ja-JP" altLang="en-US" dirty="0"/>
          </a:p>
        </p:txBody>
      </p:sp>
      <p:sp>
        <p:nvSpPr>
          <p:cNvPr id="11" name="テキスト ボックス 10">
            <a:extLst>
              <a:ext uri="{FF2B5EF4-FFF2-40B4-BE49-F238E27FC236}">
                <a16:creationId xmlns:a16="http://schemas.microsoft.com/office/drawing/2014/main" id="{D33CCAA0-DC1F-21A4-6F10-9057D4681D18}"/>
              </a:ext>
            </a:extLst>
          </p:cNvPr>
          <p:cNvSpPr txBox="1"/>
          <p:nvPr/>
        </p:nvSpPr>
        <p:spPr>
          <a:xfrm>
            <a:off x="705230" y="6443283"/>
            <a:ext cx="10820400" cy="369332"/>
          </a:xfrm>
          <a:prstGeom prst="rect">
            <a:avLst/>
          </a:prstGeom>
          <a:noFill/>
        </p:spPr>
        <p:txBody>
          <a:bodyPr wrap="square">
            <a:spAutoFit/>
          </a:bodyPr>
          <a:lstStyle/>
          <a:p>
            <a:r>
              <a:rPr kumimoji="1" lang="en-US" altLang="ja-JP" b="1" dirty="0">
                <a:solidFill>
                  <a:srgbClr val="FF0000"/>
                </a:solidFill>
              </a:rPr>
              <a:t>JFY2026-2027 </a:t>
            </a:r>
            <a:r>
              <a:rPr kumimoji="1" lang="en-US" altLang="ja-JP" dirty="0"/>
              <a:t>is very important to fulfill </a:t>
            </a:r>
            <a:r>
              <a:rPr kumimoji="1" lang="en-US" altLang="ja-JP" b="1" u="sng" dirty="0"/>
              <a:t>nanobeam generation  (&lt;37nm) </a:t>
            </a:r>
            <a:r>
              <a:rPr kumimoji="1" lang="en-US" altLang="ja-JP" dirty="0"/>
              <a:t>and </a:t>
            </a:r>
            <a:r>
              <a:rPr kumimoji="1" lang="en-US" altLang="ja-JP" b="1" u="sng" dirty="0"/>
              <a:t>stabilization  (for a few days) </a:t>
            </a:r>
          </a:p>
        </p:txBody>
      </p:sp>
      <p:sp>
        <p:nvSpPr>
          <p:cNvPr id="14" name="テキスト ボックス 13">
            <a:extLst>
              <a:ext uri="{FF2B5EF4-FFF2-40B4-BE49-F238E27FC236}">
                <a16:creationId xmlns:a16="http://schemas.microsoft.com/office/drawing/2014/main" id="{14C275D2-354A-DA77-9F14-66DD7AF90014}"/>
              </a:ext>
            </a:extLst>
          </p:cNvPr>
          <p:cNvSpPr txBox="1"/>
          <p:nvPr/>
        </p:nvSpPr>
        <p:spPr>
          <a:xfrm>
            <a:off x="469900" y="6126067"/>
            <a:ext cx="6096000" cy="369332"/>
          </a:xfrm>
          <a:prstGeom prst="rect">
            <a:avLst/>
          </a:prstGeom>
          <a:noFill/>
        </p:spPr>
        <p:txBody>
          <a:bodyPr wrap="square">
            <a:spAutoFit/>
          </a:bodyPr>
          <a:lstStyle/>
          <a:p>
            <a:r>
              <a:rPr kumimoji="1" lang="en-US" altLang="ja-JP" b="1" dirty="0">
                <a:solidFill>
                  <a:srgbClr val="FF0000"/>
                </a:solidFill>
              </a:rPr>
              <a:t>(important message)</a:t>
            </a:r>
          </a:p>
        </p:txBody>
      </p:sp>
    </p:spTree>
    <p:extLst>
      <p:ext uri="{BB962C8B-B14F-4D97-AF65-F5344CB8AC3E}">
        <p14:creationId xmlns:p14="http://schemas.microsoft.com/office/powerpoint/2010/main" val="6547119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75F957-9686-56D6-32B5-352777377886}"/>
            </a:ext>
          </a:extLst>
        </p:cNvPr>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4C0AC376-CD3C-4848-3034-704ABA9EF68A}"/>
              </a:ext>
            </a:extLst>
          </p:cNvPr>
          <p:cNvSpPr>
            <a:spLocks noGrp="1"/>
          </p:cNvSpPr>
          <p:nvPr>
            <p:ph type="sldNum" sz="quarter" idx="12"/>
          </p:nvPr>
        </p:nvSpPr>
        <p:spPr>
          <a:xfrm>
            <a:off x="7777317" y="5942873"/>
            <a:ext cx="2133600" cy="365125"/>
          </a:xfrm>
        </p:spPr>
        <p:txBody>
          <a:bodyPr/>
          <a:lstStyle/>
          <a:p>
            <a:fld id="{690BD53D-0F42-B742-A897-5EF936631EAF}" type="slidenum">
              <a:rPr lang="ja-JP" altLang="en-US" smtClean="0">
                <a:solidFill>
                  <a:prstClr val="black">
                    <a:tint val="75000"/>
                  </a:prstClr>
                </a:solidFill>
                <a:latin typeface="Calibri"/>
                <a:ea typeface="ＭＳ Ｐゴシック"/>
              </a:rPr>
              <a:pPr/>
              <a:t>31</a:t>
            </a:fld>
            <a:endParaRPr lang="ja-JP" altLang="en-US">
              <a:solidFill>
                <a:prstClr val="black">
                  <a:tint val="75000"/>
                </a:prstClr>
              </a:solidFill>
              <a:latin typeface="Calibri"/>
              <a:ea typeface="ＭＳ Ｐゴシック"/>
            </a:endParaRPr>
          </a:p>
        </p:txBody>
      </p:sp>
      <p:pic>
        <p:nvPicPr>
          <p:cNvPr id="4" name="図 3">
            <a:extLst>
              <a:ext uri="{FF2B5EF4-FFF2-40B4-BE49-F238E27FC236}">
                <a16:creationId xmlns:a16="http://schemas.microsoft.com/office/drawing/2014/main" id="{2147A2AE-3859-D033-CF04-2DE55DABFA3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46549" y="4179803"/>
            <a:ext cx="5427878" cy="2011680"/>
          </a:xfrm>
          <a:prstGeom prst="rect">
            <a:avLst/>
          </a:prstGeom>
        </p:spPr>
      </p:pic>
      <p:sp>
        <p:nvSpPr>
          <p:cNvPr id="5" name="正方形/長方形 4">
            <a:extLst>
              <a:ext uri="{FF2B5EF4-FFF2-40B4-BE49-F238E27FC236}">
                <a16:creationId xmlns:a16="http://schemas.microsoft.com/office/drawing/2014/main" id="{E5EF8BF2-7216-DCD3-E940-A45B2F01FD04}"/>
              </a:ext>
            </a:extLst>
          </p:cNvPr>
          <p:cNvSpPr/>
          <p:nvPr/>
        </p:nvSpPr>
        <p:spPr>
          <a:xfrm>
            <a:off x="2467701" y="4084208"/>
            <a:ext cx="1682496" cy="369332"/>
          </a:xfrm>
          <a:prstGeom prst="rect">
            <a:avLst/>
          </a:prstGeom>
          <a:noFill/>
          <a:ln w="28575">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solidFill>
                <a:srgbClr val="7030A0"/>
              </a:solidFill>
            </a:endParaRPr>
          </a:p>
        </p:txBody>
      </p:sp>
      <p:sp>
        <p:nvSpPr>
          <p:cNvPr id="6" name="テキスト ボックス 5">
            <a:extLst>
              <a:ext uri="{FF2B5EF4-FFF2-40B4-BE49-F238E27FC236}">
                <a16:creationId xmlns:a16="http://schemas.microsoft.com/office/drawing/2014/main" id="{D17F4109-1639-2FA2-3D51-8197F48ABFB9}"/>
              </a:ext>
            </a:extLst>
          </p:cNvPr>
          <p:cNvSpPr txBox="1"/>
          <p:nvPr/>
        </p:nvSpPr>
        <p:spPr>
          <a:xfrm>
            <a:off x="2388453" y="4583038"/>
            <a:ext cx="2465833" cy="1449115"/>
          </a:xfrm>
          <a:prstGeom prst="rect">
            <a:avLst/>
          </a:prstGeom>
          <a:noFill/>
        </p:spPr>
        <p:txBody>
          <a:bodyPr wrap="square" rtlCol="0">
            <a:spAutoFit/>
          </a:bodyPr>
          <a:lstStyle/>
          <a:p>
            <a:pPr marL="171450" indent="-171450">
              <a:spcBef>
                <a:spcPts val="500"/>
              </a:spcBef>
              <a:buFont typeface="Arial" panose="020B0604020202020204" pitchFamily="34" charset="0"/>
              <a:buChar char="•"/>
            </a:pPr>
            <a:r>
              <a:rPr lang="en-US" altLang="ja-JP" sz="1200" b="1" dirty="0"/>
              <a:t>Upgrade vacuum chamber to suppress </a:t>
            </a:r>
            <a:r>
              <a:rPr lang="en-US" altLang="ja-JP" sz="1200" b="1" dirty="0" err="1"/>
              <a:t>wakefield</a:t>
            </a:r>
            <a:r>
              <a:rPr lang="en-US" altLang="ja-JP" sz="1200" b="1" dirty="0"/>
              <a:t> </a:t>
            </a:r>
            <a:r>
              <a:rPr lang="ja-JP" altLang="en-US" sz="1200" b="1" dirty="0">
                <a:solidFill>
                  <a:srgbClr val="FF0000"/>
                </a:solidFill>
              </a:rPr>
              <a:t>（</a:t>
            </a:r>
            <a:r>
              <a:rPr lang="en-US" altLang="ja-JP" sz="1200" b="1" dirty="0">
                <a:solidFill>
                  <a:srgbClr val="0070C0"/>
                </a:solidFill>
              </a:rPr>
              <a:t>JFY2023</a:t>
            </a:r>
            <a:r>
              <a:rPr lang="ja-JP" altLang="en-US" sz="1200" b="1" dirty="0">
                <a:solidFill>
                  <a:srgbClr val="0070C0"/>
                </a:solidFill>
              </a:rPr>
              <a:t> </a:t>
            </a:r>
            <a:r>
              <a:rPr lang="en-US" altLang="ja-JP" sz="1200" b="1" dirty="0">
                <a:solidFill>
                  <a:srgbClr val="0070C0"/>
                </a:solidFill>
              </a:rPr>
              <a:t>prototype</a:t>
            </a:r>
            <a:r>
              <a:rPr lang="ja-JP" altLang="en-US" sz="1200" b="1" dirty="0">
                <a:solidFill>
                  <a:srgbClr val="FF0000"/>
                </a:solidFill>
              </a:rPr>
              <a:t>、</a:t>
            </a:r>
            <a:r>
              <a:rPr lang="en-US" altLang="ja-JP" sz="1200" b="1" dirty="0">
                <a:solidFill>
                  <a:srgbClr val="FFC000"/>
                </a:solidFill>
              </a:rPr>
              <a:t>JFY2024</a:t>
            </a:r>
            <a:r>
              <a:rPr lang="ja-JP" altLang="en-US" sz="1200" b="1" dirty="0">
                <a:solidFill>
                  <a:srgbClr val="FFC000"/>
                </a:solidFill>
              </a:rPr>
              <a:t> </a:t>
            </a:r>
            <a:r>
              <a:rPr lang="en-US" altLang="ja-JP" sz="1200" b="1" dirty="0">
                <a:solidFill>
                  <a:srgbClr val="FFC000"/>
                </a:solidFill>
              </a:rPr>
              <a:t>install</a:t>
            </a:r>
            <a:r>
              <a:rPr lang="ja-JP" altLang="en-US" sz="1200" b="1" dirty="0">
                <a:solidFill>
                  <a:srgbClr val="FF0000"/>
                </a:solidFill>
              </a:rPr>
              <a:t>）</a:t>
            </a:r>
            <a:endParaRPr lang="en-US" altLang="ja-JP" sz="1200" b="1" dirty="0">
              <a:solidFill>
                <a:srgbClr val="FF0000"/>
              </a:solidFill>
            </a:endParaRPr>
          </a:p>
          <a:p>
            <a:pPr marL="171450" indent="-171450">
              <a:spcBef>
                <a:spcPts val="500"/>
              </a:spcBef>
              <a:buFont typeface="Arial" panose="020B0604020202020204" pitchFamily="34" charset="0"/>
              <a:buChar char="•"/>
            </a:pPr>
            <a:r>
              <a:rPr lang="en-US" altLang="ja-JP" sz="1200" b="1" dirty="0"/>
              <a:t>Upgrade precise position control system of magnet</a:t>
            </a:r>
            <a:r>
              <a:rPr lang="ja-JP" altLang="en-US" sz="1200" b="1" dirty="0">
                <a:solidFill>
                  <a:srgbClr val="FF0000"/>
                </a:solidFill>
              </a:rPr>
              <a:t>（</a:t>
            </a:r>
            <a:r>
              <a:rPr lang="en-US" altLang="ja-JP" sz="1200" b="1" dirty="0">
                <a:solidFill>
                  <a:srgbClr val="0070C0"/>
                </a:solidFill>
              </a:rPr>
              <a:t>JFY2023</a:t>
            </a:r>
            <a:r>
              <a:rPr lang="ja-JP" altLang="en-US" sz="1200" b="1" dirty="0">
                <a:solidFill>
                  <a:srgbClr val="0070C0"/>
                </a:solidFill>
              </a:rPr>
              <a:t> </a:t>
            </a:r>
            <a:r>
              <a:rPr lang="en-US" altLang="ja-JP" sz="1200" b="1" dirty="0">
                <a:solidFill>
                  <a:srgbClr val="0070C0"/>
                </a:solidFill>
              </a:rPr>
              <a:t>prototype</a:t>
            </a:r>
            <a:r>
              <a:rPr lang="ja-JP" altLang="en-US" sz="1200" b="1" dirty="0">
                <a:solidFill>
                  <a:srgbClr val="FF0000"/>
                </a:solidFill>
              </a:rPr>
              <a:t>、</a:t>
            </a:r>
            <a:r>
              <a:rPr lang="en-US" altLang="ja-JP" sz="1200" b="1" dirty="0">
                <a:solidFill>
                  <a:srgbClr val="FFC000"/>
                </a:solidFill>
              </a:rPr>
              <a:t>JFY2024</a:t>
            </a:r>
            <a:r>
              <a:rPr lang="ja-JP" altLang="en-US" sz="1200" b="1" dirty="0">
                <a:solidFill>
                  <a:srgbClr val="FFC000"/>
                </a:solidFill>
              </a:rPr>
              <a:t> </a:t>
            </a:r>
            <a:r>
              <a:rPr lang="en-US" altLang="ja-JP" sz="1200" b="1" dirty="0">
                <a:solidFill>
                  <a:srgbClr val="FFC000"/>
                </a:solidFill>
              </a:rPr>
              <a:t>upgrade</a:t>
            </a:r>
            <a:r>
              <a:rPr lang="ja-JP" altLang="en-US" sz="1200" b="1" dirty="0">
                <a:solidFill>
                  <a:srgbClr val="FF0000"/>
                </a:solidFill>
              </a:rPr>
              <a:t>、</a:t>
            </a:r>
            <a:r>
              <a:rPr lang="en-US" altLang="ja-JP" sz="1200" b="1" dirty="0">
                <a:solidFill>
                  <a:srgbClr val="00B050"/>
                </a:solidFill>
              </a:rPr>
              <a:t>JFY2025</a:t>
            </a:r>
            <a:r>
              <a:rPr lang="ja-JP" altLang="en-US" sz="1200" b="1" dirty="0">
                <a:solidFill>
                  <a:srgbClr val="00B050"/>
                </a:solidFill>
              </a:rPr>
              <a:t> </a:t>
            </a:r>
            <a:r>
              <a:rPr lang="en-US" altLang="ja-JP" sz="1200" b="1" dirty="0">
                <a:solidFill>
                  <a:srgbClr val="00B050"/>
                </a:solidFill>
              </a:rPr>
              <a:t>upgrade</a:t>
            </a:r>
            <a:r>
              <a:rPr lang="ja-JP" altLang="en-US" sz="1200" b="1" dirty="0">
                <a:solidFill>
                  <a:srgbClr val="00B050"/>
                </a:solidFill>
              </a:rPr>
              <a:t> </a:t>
            </a:r>
            <a:r>
              <a:rPr lang="en-US" altLang="ja-JP" sz="1200" b="1" dirty="0">
                <a:solidFill>
                  <a:srgbClr val="00B050"/>
                </a:solidFill>
              </a:rPr>
              <a:t>all</a:t>
            </a:r>
            <a:r>
              <a:rPr lang="ja-JP" altLang="en-US" sz="1200" b="1" dirty="0">
                <a:solidFill>
                  <a:srgbClr val="FF0000"/>
                </a:solidFill>
              </a:rPr>
              <a:t>）</a:t>
            </a:r>
          </a:p>
        </p:txBody>
      </p:sp>
      <p:sp>
        <p:nvSpPr>
          <p:cNvPr id="7" name="テキスト ボックス 6">
            <a:extLst>
              <a:ext uri="{FF2B5EF4-FFF2-40B4-BE49-F238E27FC236}">
                <a16:creationId xmlns:a16="http://schemas.microsoft.com/office/drawing/2014/main" id="{29EDBB97-8ADB-FF8D-4F3C-3AC0C28022AE}"/>
              </a:ext>
            </a:extLst>
          </p:cNvPr>
          <p:cNvSpPr txBox="1"/>
          <p:nvPr/>
        </p:nvSpPr>
        <p:spPr>
          <a:xfrm>
            <a:off x="326336" y="3560489"/>
            <a:ext cx="2315657" cy="461665"/>
          </a:xfrm>
          <a:prstGeom prst="rect">
            <a:avLst/>
          </a:prstGeom>
          <a:noFill/>
        </p:spPr>
        <p:txBody>
          <a:bodyPr wrap="square" rtlCol="0">
            <a:spAutoFit/>
          </a:bodyPr>
          <a:lstStyle/>
          <a:p>
            <a:r>
              <a:rPr lang="en-US" altLang="ja-JP" sz="1200" b="1" dirty="0"/>
              <a:t>Upgrade focal magnet</a:t>
            </a:r>
          </a:p>
          <a:p>
            <a:r>
              <a:rPr lang="ja-JP" altLang="en-US" sz="1200" b="1" dirty="0"/>
              <a:t> （</a:t>
            </a:r>
            <a:r>
              <a:rPr lang="en-US" altLang="ja-JP" sz="1200" b="1" dirty="0">
                <a:solidFill>
                  <a:srgbClr val="FFC000"/>
                </a:solidFill>
              </a:rPr>
              <a:t>JFY2024</a:t>
            </a:r>
            <a:r>
              <a:rPr lang="ja-JP" altLang="en-US" sz="1200" b="1" dirty="0">
                <a:solidFill>
                  <a:srgbClr val="FFC000"/>
                </a:solidFill>
              </a:rPr>
              <a:t> </a:t>
            </a:r>
            <a:r>
              <a:rPr lang="en-US" altLang="ja-JP" sz="1200" b="1" dirty="0">
                <a:solidFill>
                  <a:srgbClr val="FFC000"/>
                </a:solidFill>
              </a:rPr>
              <a:t>buy</a:t>
            </a:r>
            <a:r>
              <a:rPr lang="ja-JP" altLang="en-US" sz="1200" b="1" dirty="0"/>
              <a:t>、</a:t>
            </a:r>
            <a:r>
              <a:rPr lang="en-US" altLang="ja-JP" sz="1200" b="1" dirty="0">
                <a:solidFill>
                  <a:srgbClr val="00B050"/>
                </a:solidFill>
              </a:rPr>
              <a:t>JFY2025</a:t>
            </a:r>
            <a:r>
              <a:rPr lang="ja-JP" altLang="en-US" sz="1200" b="1" dirty="0">
                <a:solidFill>
                  <a:srgbClr val="00B050"/>
                </a:solidFill>
              </a:rPr>
              <a:t> </a:t>
            </a:r>
            <a:r>
              <a:rPr lang="en-US" altLang="ja-JP" sz="1200" b="1" dirty="0">
                <a:solidFill>
                  <a:srgbClr val="00B050"/>
                </a:solidFill>
              </a:rPr>
              <a:t>install</a:t>
            </a:r>
            <a:r>
              <a:rPr lang="ja-JP" altLang="en-US" sz="1200" b="1" dirty="0"/>
              <a:t>）</a:t>
            </a:r>
          </a:p>
        </p:txBody>
      </p:sp>
      <p:cxnSp>
        <p:nvCxnSpPr>
          <p:cNvPr id="9" name="直線矢印コネクタ 8">
            <a:extLst>
              <a:ext uri="{FF2B5EF4-FFF2-40B4-BE49-F238E27FC236}">
                <a16:creationId xmlns:a16="http://schemas.microsoft.com/office/drawing/2014/main" id="{6F5C9D04-4FB0-F7EC-6572-A1AB92E858E3}"/>
              </a:ext>
            </a:extLst>
          </p:cNvPr>
          <p:cNvCxnSpPr>
            <a:cxnSpLocks/>
          </p:cNvCxnSpPr>
          <p:nvPr/>
        </p:nvCxnSpPr>
        <p:spPr>
          <a:xfrm>
            <a:off x="2264811" y="4063855"/>
            <a:ext cx="257754" cy="193257"/>
          </a:xfrm>
          <a:prstGeom prst="straightConnector1">
            <a:avLst/>
          </a:prstGeom>
          <a:ln>
            <a:solidFill>
              <a:srgbClr val="7030A0"/>
            </a:solidFill>
            <a:tailEnd type="triangle"/>
          </a:ln>
        </p:spPr>
        <p:style>
          <a:lnRef idx="2">
            <a:schemeClr val="accent1"/>
          </a:lnRef>
          <a:fillRef idx="0">
            <a:schemeClr val="accent1"/>
          </a:fillRef>
          <a:effectRef idx="1">
            <a:schemeClr val="accent1"/>
          </a:effectRef>
          <a:fontRef idx="minor">
            <a:schemeClr val="tx1"/>
          </a:fontRef>
        </p:style>
      </p:cxnSp>
      <p:sp>
        <p:nvSpPr>
          <p:cNvPr id="15" name="テキスト ボックス 14">
            <a:extLst>
              <a:ext uri="{FF2B5EF4-FFF2-40B4-BE49-F238E27FC236}">
                <a16:creationId xmlns:a16="http://schemas.microsoft.com/office/drawing/2014/main" id="{CB26F4CD-8BA5-6AE7-19FD-C90CE19CC5D4}"/>
              </a:ext>
            </a:extLst>
          </p:cNvPr>
          <p:cNvSpPr txBox="1"/>
          <p:nvPr/>
        </p:nvSpPr>
        <p:spPr>
          <a:xfrm>
            <a:off x="3308949" y="3486951"/>
            <a:ext cx="3182108" cy="461665"/>
          </a:xfrm>
          <a:prstGeom prst="rect">
            <a:avLst/>
          </a:prstGeom>
          <a:noFill/>
        </p:spPr>
        <p:txBody>
          <a:bodyPr wrap="square" rtlCol="0">
            <a:spAutoFit/>
          </a:bodyPr>
          <a:lstStyle/>
          <a:p>
            <a:r>
              <a:rPr lang="en-US" altLang="ja-JP" sz="1200" b="1" dirty="0"/>
              <a:t>Upgrade Skew </a:t>
            </a:r>
            <a:r>
              <a:rPr lang="en-US" altLang="ja-JP" sz="1200" b="1" dirty="0" err="1"/>
              <a:t>sextupole</a:t>
            </a:r>
            <a:r>
              <a:rPr lang="en-US" altLang="ja-JP" sz="1200" b="1" dirty="0"/>
              <a:t> magnet for beam size adjustment</a:t>
            </a:r>
            <a:r>
              <a:rPr lang="ja-JP" altLang="en-US" sz="1200" b="1" dirty="0"/>
              <a:t> </a:t>
            </a:r>
            <a:r>
              <a:rPr lang="en-US" altLang="ja-JP" sz="1200" b="1" dirty="0"/>
              <a:t>(</a:t>
            </a:r>
            <a:r>
              <a:rPr lang="en-US" altLang="ja-JP" sz="1200" b="1" dirty="0">
                <a:solidFill>
                  <a:srgbClr val="0070C0"/>
                </a:solidFill>
              </a:rPr>
              <a:t>JFY2023 buy</a:t>
            </a:r>
            <a:r>
              <a:rPr lang="ja-JP" altLang="en-US" sz="1200" b="1" dirty="0"/>
              <a:t>、</a:t>
            </a:r>
            <a:r>
              <a:rPr lang="en-US" altLang="ja-JP" sz="1200" b="1" dirty="0">
                <a:solidFill>
                  <a:srgbClr val="FFC000"/>
                </a:solidFill>
              </a:rPr>
              <a:t>JFY2024</a:t>
            </a:r>
            <a:r>
              <a:rPr lang="ja-JP" altLang="en-US" sz="1200" b="1" dirty="0">
                <a:solidFill>
                  <a:srgbClr val="FFC000"/>
                </a:solidFill>
              </a:rPr>
              <a:t> </a:t>
            </a:r>
            <a:r>
              <a:rPr lang="en-US" altLang="ja-JP" sz="1200" b="1" dirty="0">
                <a:solidFill>
                  <a:srgbClr val="FFC000"/>
                </a:solidFill>
              </a:rPr>
              <a:t>install</a:t>
            </a:r>
            <a:r>
              <a:rPr lang="en-US" altLang="ja-JP" sz="1200" b="1" dirty="0"/>
              <a:t>)</a:t>
            </a:r>
            <a:endParaRPr lang="ja-JP" altLang="en-US" sz="1200" b="1" dirty="0"/>
          </a:p>
        </p:txBody>
      </p:sp>
      <p:cxnSp>
        <p:nvCxnSpPr>
          <p:cNvPr id="17" name="直線矢印コネクタ 16">
            <a:extLst>
              <a:ext uri="{FF2B5EF4-FFF2-40B4-BE49-F238E27FC236}">
                <a16:creationId xmlns:a16="http://schemas.microsoft.com/office/drawing/2014/main" id="{3A2C86D1-BEEE-762E-6B89-3ED31385854B}"/>
              </a:ext>
            </a:extLst>
          </p:cNvPr>
          <p:cNvCxnSpPr>
            <a:cxnSpLocks/>
          </p:cNvCxnSpPr>
          <p:nvPr/>
        </p:nvCxnSpPr>
        <p:spPr>
          <a:xfrm flipH="1">
            <a:off x="2595717" y="3868397"/>
            <a:ext cx="662922" cy="390917"/>
          </a:xfrm>
          <a:prstGeom prst="straightConnector1">
            <a:avLst/>
          </a:prstGeom>
          <a:ln>
            <a:solidFill>
              <a:srgbClr val="7030A0"/>
            </a:solidFill>
            <a:tailEnd type="triangle"/>
          </a:ln>
        </p:spPr>
        <p:style>
          <a:lnRef idx="2">
            <a:schemeClr val="accent1"/>
          </a:lnRef>
          <a:fillRef idx="0">
            <a:schemeClr val="accent1"/>
          </a:fillRef>
          <a:effectRef idx="1">
            <a:schemeClr val="accent1"/>
          </a:effectRef>
          <a:fontRef idx="minor">
            <a:schemeClr val="tx1"/>
          </a:fontRef>
        </p:style>
      </p:cxnSp>
      <p:cxnSp>
        <p:nvCxnSpPr>
          <p:cNvPr id="21" name="直線矢印コネクタ 20">
            <a:extLst>
              <a:ext uri="{FF2B5EF4-FFF2-40B4-BE49-F238E27FC236}">
                <a16:creationId xmlns:a16="http://schemas.microsoft.com/office/drawing/2014/main" id="{270A4CE9-1296-DDCB-2ECE-35379FB5F09E}"/>
              </a:ext>
            </a:extLst>
          </p:cNvPr>
          <p:cNvCxnSpPr>
            <a:cxnSpLocks/>
          </p:cNvCxnSpPr>
          <p:nvPr/>
        </p:nvCxnSpPr>
        <p:spPr>
          <a:xfrm flipH="1">
            <a:off x="3130623" y="3915087"/>
            <a:ext cx="256032" cy="283004"/>
          </a:xfrm>
          <a:prstGeom prst="straightConnector1">
            <a:avLst/>
          </a:prstGeom>
          <a:ln>
            <a:solidFill>
              <a:srgbClr val="7030A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直線矢印コネクタ 23">
            <a:extLst>
              <a:ext uri="{FF2B5EF4-FFF2-40B4-BE49-F238E27FC236}">
                <a16:creationId xmlns:a16="http://schemas.microsoft.com/office/drawing/2014/main" id="{CF184846-07CE-F978-1422-8F891648338A}"/>
              </a:ext>
            </a:extLst>
          </p:cNvPr>
          <p:cNvCxnSpPr>
            <a:cxnSpLocks/>
          </p:cNvCxnSpPr>
          <p:nvPr/>
        </p:nvCxnSpPr>
        <p:spPr>
          <a:xfrm flipH="1">
            <a:off x="3494107" y="3948616"/>
            <a:ext cx="26661" cy="241641"/>
          </a:xfrm>
          <a:prstGeom prst="straightConnector1">
            <a:avLst/>
          </a:prstGeom>
          <a:ln>
            <a:solidFill>
              <a:srgbClr val="7030A0"/>
            </a:solidFill>
            <a:tailEnd type="triangle"/>
          </a:ln>
        </p:spPr>
        <p:style>
          <a:lnRef idx="2">
            <a:schemeClr val="accent1"/>
          </a:lnRef>
          <a:fillRef idx="0">
            <a:schemeClr val="accent1"/>
          </a:fillRef>
          <a:effectRef idx="1">
            <a:schemeClr val="accent1"/>
          </a:effectRef>
          <a:fontRef idx="minor">
            <a:schemeClr val="tx1"/>
          </a:fontRef>
        </p:style>
      </p:cxnSp>
      <p:cxnSp>
        <p:nvCxnSpPr>
          <p:cNvPr id="26" name="直線矢印コネクタ 25">
            <a:extLst>
              <a:ext uri="{FF2B5EF4-FFF2-40B4-BE49-F238E27FC236}">
                <a16:creationId xmlns:a16="http://schemas.microsoft.com/office/drawing/2014/main" id="{299E305D-E715-7B3F-4903-33A7A018101F}"/>
              </a:ext>
            </a:extLst>
          </p:cNvPr>
          <p:cNvCxnSpPr>
            <a:cxnSpLocks/>
          </p:cNvCxnSpPr>
          <p:nvPr/>
        </p:nvCxnSpPr>
        <p:spPr>
          <a:xfrm>
            <a:off x="3673167" y="3954711"/>
            <a:ext cx="0" cy="243380"/>
          </a:xfrm>
          <a:prstGeom prst="straightConnector1">
            <a:avLst/>
          </a:prstGeom>
          <a:ln>
            <a:solidFill>
              <a:srgbClr val="7030A0"/>
            </a:solidFill>
            <a:tailEnd type="triangle"/>
          </a:ln>
        </p:spPr>
        <p:style>
          <a:lnRef idx="2">
            <a:schemeClr val="accent1"/>
          </a:lnRef>
          <a:fillRef idx="0">
            <a:schemeClr val="accent1"/>
          </a:fillRef>
          <a:effectRef idx="1">
            <a:schemeClr val="accent1"/>
          </a:effectRef>
          <a:fontRef idx="minor">
            <a:schemeClr val="tx1"/>
          </a:fontRef>
        </p:style>
      </p:cxnSp>
      <p:sp>
        <p:nvSpPr>
          <p:cNvPr id="31" name="テキスト ボックス 30">
            <a:extLst>
              <a:ext uri="{FF2B5EF4-FFF2-40B4-BE49-F238E27FC236}">
                <a16:creationId xmlns:a16="http://schemas.microsoft.com/office/drawing/2014/main" id="{92D6CF71-E940-CAC3-BD75-828D4CB1F41F}"/>
              </a:ext>
            </a:extLst>
          </p:cNvPr>
          <p:cNvSpPr txBox="1"/>
          <p:nvPr/>
        </p:nvSpPr>
        <p:spPr>
          <a:xfrm>
            <a:off x="592923" y="4878808"/>
            <a:ext cx="1696513" cy="830997"/>
          </a:xfrm>
          <a:prstGeom prst="rect">
            <a:avLst/>
          </a:prstGeom>
          <a:noFill/>
        </p:spPr>
        <p:txBody>
          <a:bodyPr wrap="square" rtlCol="0">
            <a:spAutoFit/>
          </a:bodyPr>
          <a:lstStyle/>
          <a:p>
            <a:r>
              <a:rPr lang="en-US" altLang="ja-JP" sz="1200" b="1" dirty="0"/>
              <a:t>Upgrade beam size monitor in IP</a:t>
            </a:r>
            <a:r>
              <a:rPr lang="ja-JP" altLang="en-US" sz="1200" b="1" dirty="0"/>
              <a:t>（</a:t>
            </a:r>
            <a:r>
              <a:rPr lang="en-US" altLang="ja-JP" sz="1200" b="1" dirty="0">
                <a:solidFill>
                  <a:srgbClr val="FFC000"/>
                </a:solidFill>
              </a:rPr>
              <a:t>JFY2024</a:t>
            </a:r>
            <a:r>
              <a:rPr lang="ja-JP" altLang="en-US" sz="1200" b="1" dirty="0">
                <a:solidFill>
                  <a:srgbClr val="FFC000"/>
                </a:solidFill>
              </a:rPr>
              <a:t> </a:t>
            </a:r>
            <a:r>
              <a:rPr lang="en-US" altLang="ja-JP" sz="1200" b="1" dirty="0">
                <a:solidFill>
                  <a:srgbClr val="FFC000"/>
                </a:solidFill>
              </a:rPr>
              <a:t>Upgrade</a:t>
            </a:r>
            <a:r>
              <a:rPr lang="ja-JP" altLang="en-US" sz="1200" b="1" dirty="0">
                <a:solidFill>
                  <a:srgbClr val="FFC000"/>
                </a:solidFill>
              </a:rPr>
              <a:t> </a:t>
            </a:r>
            <a:r>
              <a:rPr lang="en-US" altLang="ja-JP" sz="1200" b="1" dirty="0">
                <a:solidFill>
                  <a:srgbClr val="FFC000"/>
                </a:solidFill>
              </a:rPr>
              <a:t>target,</a:t>
            </a:r>
            <a:r>
              <a:rPr lang="ja-JP" altLang="en-US" sz="1200" b="1" dirty="0">
                <a:solidFill>
                  <a:srgbClr val="FFC000"/>
                </a:solidFill>
              </a:rPr>
              <a:t> </a:t>
            </a:r>
            <a:r>
              <a:rPr lang="en-US" altLang="ja-JP" sz="1200" b="1" dirty="0">
                <a:solidFill>
                  <a:srgbClr val="00B050"/>
                </a:solidFill>
              </a:rPr>
              <a:t>JFY2025 Buy Laser</a:t>
            </a:r>
            <a:r>
              <a:rPr lang="ja-JP" altLang="en-US" sz="1200" b="1" dirty="0"/>
              <a:t>）</a:t>
            </a:r>
          </a:p>
        </p:txBody>
      </p:sp>
      <p:cxnSp>
        <p:nvCxnSpPr>
          <p:cNvPr id="33" name="直線矢印コネクタ 32">
            <a:extLst>
              <a:ext uri="{FF2B5EF4-FFF2-40B4-BE49-F238E27FC236}">
                <a16:creationId xmlns:a16="http://schemas.microsoft.com/office/drawing/2014/main" id="{C442D5C1-9788-183F-8D41-03F3FEFB4465}"/>
              </a:ext>
            </a:extLst>
          </p:cNvPr>
          <p:cNvCxnSpPr/>
          <p:nvPr/>
        </p:nvCxnSpPr>
        <p:spPr>
          <a:xfrm flipV="1">
            <a:off x="1934301" y="4396763"/>
            <a:ext cx="454152" cy="453473"/>
          </a:xfrm>
          <a:prstGeom prst="straightConnector1">
            <a:avLst/>
          </a:prstGeom>
          <a:ln>
            <a:solidFill>
              <a:srgbClr val="7030A0"/>
            </a:solidFill>
            <a:tailEnd type="triangle"/>
          </a:ln>
        </p:spPr>
        <p:style>
          <a:lnRef idx="2">
            <a:schemeClr val="accent1"/>
          </a:lnRef>
          <a:fillRef idx="0">
            <a:schemeClr val="accent1"/>
          </a:fillRef>
          <a:effectRef idx="1">
            <a:schemeClr val="accent1"/>
          </a:effectRef>
          <a:fontRef idx="minor">
            <a:schemeClr val="tx1"/>
          </a:fontRef>
        </p:style>
      </p:cxnSp>
      <p:sp>
        <p:nvSpPr>
          <p:cNvPr id="34" name="テキスト ボックス 33">
            <a:extLst>
              <a:ext uri="{FF2B5EF4-FFF2-40B4-BE49-F238E27FC236}">
                <a16:creationId xmlns:a16="http://schemas.microsoft.com/office/drawing/2014/main" id="{82A4658A-A1E9-86AA-59D0-F8A1BA30EEC7}"/>
              </a:ext>
            </a:extLst>
          </p:cNvPr>
          <p:cNvSpPr txBox="1"/>
          <p:nvPr/>
        </p:nvSpPr>
        <p:spPr>
          <a:xfrm>
            <a:off x="7157070" y="3539213"/>
            <a:ext cx="2576079" cy="830997"/>
          </a:xfrm>
          <a:prstGeom prst="rect">
            <a:avLst/>
          </a:prstGeom>
          <a:noFill/>
        </p:spPr>
        <p:txBody>
          <a:bodyPr wrap="square" rtlCol="0">
            <a:spAutoFit/>
          </a:bodyPr>
          <a:lstStyle/>
          <a:p>
            <a:r>
              <a:rPr lang="en-US" altLang="ja-JP" sz="1200" b="1" dirty="0"/>
              <a:t>Development Extraction</a:t>
            </a:r>
            <a:r>
              <a:rPr lang="ja-JP" altLang="en-US" sz="1200" b="1" dirty="0"/>
              <a:t> </a:t>
            </a:r>
            <a:r>
              <a:rPr lang="en-US" altLang="ja-JP" sz="1200" b="1" dirty="0"/>
              <a:t>kicker</a:t>
            </a:r>
            <a:r>
              <a:rPr lang="ja-JP" altLang="en-US" sz="1200" b="1" dirty="0"/>
              <a:t>（</a:t>
            </a:r>
            <a:r>
              <a:rPr lang="en-US" altLang="ja-JP" sz="1200" b="1" dirty="0">
                <a:solidFill>
                  <a:srgbClr val="0070C0"/>
                </a:solidFill>
              </a:rPr>
              <a:t>JFY2023</a:t>
            </a:r>
            <a:r>
              <a:rPr lang="ja-JP" altLang="en-US" sz="1200" b="1" dirty="0">
                <a:solidFill>
                  <a:srgbClr val="0070C0"/>
                </a:solidFill>
              </a:rPr>
              <a:t>　</a:t>
            </a:r>
            <a:r>
              <a:rPr lang="en-US" altLang="ja-JP" sz="1200" b="1" dirty="0">
                <a:solidFill>
                  <a:srgbClr val="0070C0"/>
                </a:solidFill>
              </a:rPr>
              <a:t>buy ceramic chamber</a:t>
            </a:r>
            <a:r>
              <a:rPr lang="ja-JP" altLang="en-US" sz="1200" b="1" dirty="0"/>
              <a:t>、</a:t>
            </a:r>
            <a:r>
              <a:rPr lang="en-US" altLang="ja-JP" sz="1200" b="1" dirty="0">
                <a:solidFill>
                  <a:srgbClr val="FFC000"/>
                </a:solidFill>
              </a:rPr>
              <a:t>JFY2024 install ceramic chamber</a:t>
            </a:r>
            <a:r>
              <a:rPr lang="ja-JP" altLang="en-US" sz="1200" b="1" dirty="0"/>
              <a:t>、</a:t>
            </a:r>
            <a:r>
              <a:rPr lang="en-US" altLang="ja-JP" sz="1200" b="1" dirty="0">
                <a:solidFill>
                  <a:srgbClr val="00B050"/>
                </a:solidFill>
              </a:rPr>
              <a:t>JFY2025</a:t>
            </a:r>
            <a:r>
              <a:rPr lang="ja-JP" altLang="en-US" sz="1200" b="1" dirty="0">
                <a:solidFill>
                  <a:srgbClr val="00B050"/>
                </a:solidFill>
              </a:rPr>
              <a:t> </a:t>
            </a:r>
            <a:r>
              <a:rPr lang="en-US" altLang="ja-JP" sz="1200" b="1" dirty="0">
                <a:solidFill>
                  <a:srgbClr val="00B050"/>
                </a:solidFill>
              </a:rPr>
              <a:t>test</a:t>
            </a:r>
            <a:r>
              <a:rPr lang="ja-JP" altLang="en-US" sz="1200" b="1" dirty="0">
                <a:solidFill>
                  <a:srgbClr val="00B050"/>
                </a:solidFill>
              </a:rPr>
              <a:t> </a:t>
            </a:r>
            <a:r>
              <a:rPr lang="en-US" altLang="ja-JP" sz="1200" b="1" dirty="0">
                <a:solidFill>
                  <a:srgbClr val="00B050"/>
                </a:solidFill>
              </a:rPr>
              <a:t>kicker</a:t>
            </a:r>
            <a:r>
              <a:rPr lang="ja-JP" altLang="en-US" sz="1200" b="1" dirty="0"/>
              <a:t>）</a:t>
            </a:r>
          </a:p>
        </p:txBody>
      </p:sp>
      <p:sp>
        <p:nvSpPr>
          <p:cNvPr id="36" name="テキスト ボックス 35">
            <a:extLst>
              <a:ext uri="{FF2B5EF4-FFF2-40B4-BE49-F238E27FC236}">
                <a16:creationId xmlns:a16="http://schemas.microsoft.com/office/drawing/2014/main" id="{1B7CA277-946E-80DC-8984-B79054E07A60}"/>
              </a:ext>
            </a:extLst>
          </p:cNvPr>
          <p:cNvSpPr txBox="1"/>
          <p:nvPr/>
        </p:nvSpPr>
        <p:spPr>
          <a:xfrm>
            <a:off x="7777317" y="4396763"/>
            <a:ext cx="1891356" cy="830997"/>
          </a:xfrm>
          <a:prstGeom prst="rect">
            <a:avLst/>
          </a:prstGeom>
          <a:noFill/>
        </p:spPr>
        <p:txBody>
          <a:bodyPr wrap="square" rtlCol="0">
            <a:spAutoFit/>
          </a:bodyPr>
          <a:lstStyle/>
          <a:p>
            <a:r>
              <a:rPr lang="en-US" altLang="ja-JP" sz="1200" b="1" dirty="0"/>
              <a:t>Improvement of timing system</a:t>
            </a:r>
            <a:r>
              <a:rPr lang="ja-JP" altLang="en-US" sz="1200" b="1" dirty="0"/>
              <a:t>（</a:t>
            </a:r>
            <a:r>
              <a:rPr lang="en-US" altLang="ja-JP" sz="1200" b="1" dirty="0">
                <a:solidFill>
                  <a:srgbClr val="0070C0"/>
                </a:solidFill>
              </a:rPr>
              <a:t>JFY2023</a:t>
            </a:r>
            <a:r>
              <a:rPr lang="ja-JP" altLang="en-US" sz="1200" b="1" dirty="0">
                <a:solidFill>
                  <a:srgbClr val="0070C0"/>
                </a:solidFill>
              </a:rPr>
              <a:t> </a:t>
            </a:r>
            <a:r>
              <a:rPr lang="en-US" altLang="ja-JP" sz="1200" b="1" dirty="0">
                <a:solidFill>
                  <a:srgbClr val="0070C0"/>
                </a:solidFill>
              </a:rPr>
              <a:t>partially</a:t>
            </a:r>
            <a:r>
              <a:rPr lang="ja-JP" altLang="en-US" sz="1200" b="1" dirty="0">
                <a:solidFill>
                  <a:srgbClr val="0070C0"/>
                </a:solidFill>
              </a:rPr>
              <a:t> </a:t>
            </a:r>
            <a:r>
              <a:rPr lang="en-US" altLang="ja-JP" sz="1200" b="1" dirty="0">
                <a:solidFill>
                  <a:srgbClr val="0070C0"/>
                </a:solidFill>
              </a:rPr>
              <a:t>upgrade</a:t>
            </a:r>
            <a:r>
              <a:rPr lang="ja-JP" altLang="en-US" sz="1200" b="1" dirty="0"/>
              <a:t>、</a:t>
            </a:r>
            <a:r>
              <a:rPr lang="en-US" altLang="ja-JP" sz="1200" b="1" dirty="0">
                <a:solidFill>
                  <a:srgbClr val="FFC000"/>
                </a:solidFill>
              </a:rPr>
              <a:t>JFY2024 upgrade completed</a:t>
            </a:r>
            <a:r>
              <a:rPr lang="ja-JP" altLang="en-US" sz="1200" b="1" dirty="0"/>
              <a:t>）</a:t>
            </a:r>
          </a:p>
        </p:txBody>
      </p:sp>
      <p:pic>
        <p:nvPicPr>
          <p:cNvPr id="37" name="図 36">
            <a:extLst>
              <a:ext uri="{FF2B5EF4-FFF2-40B4-BE49-F238E27FC236}">
                <a16:creationId xmlns:a16="http://schemas.microsoft.com/office/drawing/2014/main" id="{411F365D-92E0-57A7-6BF1-F0CCCDF8F6B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91441" y="5185643"/>
            <a:ext cx="2177232" cy="818111"/>
          </a:xfrm>
          <a:prstGeom prst="rect">
            <a:avLst/>
          </a:prstGeom>
        </p:spPr>
      </p:pic>
      <p:sp>
        <p:nvSpPr>
          <p:cNvPr id="39" name="タイトル 1">
            <a:extLst>
              <a:ext uri="{FF2B5EF4-FFF2-40B4-BE49-F238E27FC236}">
                <a16:creationId xmlns:a16="http://schemas.microsoft.com/office/drawing/2014/main" id="{82B24FAB-A140-F76B-23B3-E6F7DB1AA765}"/>
              </a:ext>
            </a:extLst>
          </p:cNvPr>
          <p:cNvSpPr txBox="1">
            <a:spLocks/>
          </p:cNvSpPr>
          <p:nvPr/>
        </p:nvSpPr>
        <p:spPr>
          <a:xfrm>
            <a:off x="1500909" y="19013"/>
            <a:ext cx="9580046" cy="780795"/>
          </a:xfrm>
          <a:prstGeom prst="rect">
            <a:avLst/>
          </a:prstGeom>
          <a:solidFill>
            <a:srgbClr val="92D050"/>
          </a:solidFill>
        </p:spPr>
        <p:txBody>
          <a:bodyPr>
            <a:normAutofit fontScale="92500" lnSpcReduction="20000"/>
          </a:bodyPr>
          <a:lstStyle>
            <a:lvl1pPr algn="ctr" defTabSz="457011" rtl="0" eaLnBrk="1" latinLnBrk="0" hangingPunct="1">
              <a:spcBef>
                <a:spcPct val="0"/>
              </a:spcBef>
              <a:buNone/>
              <a:defRPr kumimoji="1" sz="4400" kern="1200">
                <a:solidFill>
                  <a:schemeClr val="tx1"/>
                </a:solidFill>
                <a:latin typeface="+mj-lt"/>
                <a:ea typeface="+mj-ea"/>
                <a:cs typeface="+mj-cs"/>
              </a:defRPr>
            </a:lvl1pPr>
          </a:lstStyle>
          <a:p>
            <a:r>
              <a:rPr lang="en-US" altLang="ja-JP" sz="2800" dirty="0"/>
              <a:t>Five-Year Plan and Progress in midterm (nanobeam) (ATF) </a:t>
            </a:r>
          </a:p>
          <a:p>
            <a:r>
              <a:rPr lang="en-US" altLang="ja-JP" sz="2800" dirty="0"/>
              <a:t>under MEXT-ATD program (FY2025) </a:t>
            </a:r>
            <a:r>
              <a:rPr lang="en-US" altLang="ja-JP" sz="2800" dirty="0">
                <a:sym typeface="Wingdings" panose="05000000000000000000" pitchFamily="2" charset="2"/>
              </a:rPr>
              <a:t> our mission</a:t>
            </a:r>
            <a:endParaRPr lang="ja-JP" altLang="en-US" sz="2800" dirty="0"/>
          </a:p>
        </p:txBody>
      </p:sp>
      <p:sp>
        <p:nvSpPr>
          <p:cNvPr id="41" name="テキスト ボックス 40">
            <a:extLst>
              <a:ext uri="{FF2B5EF4-FFF2-40B4-BE49-F238E27FC236}">
                <a16:creationId xmlns:a16="http://schemas.microsoft.com/office/drawing/2014/main" id="{64236C57-92F0-F60E-BD0C-B708DA379A96}"/>
              </a:ext>
            </a:extLst>
          </p:cNvPr>
          <p:cNvSpPr txBox="1"/>
          <p:nvPr/>
        </p:nvSpPr>
        <p:spPr>
          <a:xfrm>
            <a:off x="167269" y="2234198"/>
            <a:ext cx="12024731" cy="1159292"/>
          </a:xfrm>
          <a:prstGeom prst="rect">
            <a:avLst/>
          </a:prstGeom>
          <a:noFill/>
        </p:spPr>
        <p:txBody>
          <a:bodyPr wrap="square" rtlCol="0">
            <a:spAutoFit/>
          </a:bodyPr>
          <a:lstStyle/>
          <a:p>
            <a:pPr marL="285750" indent="-285750">
              <a:spcBef>
                <a:spcPts val="800"/>
              </a:spcBef>
              <a:buFont typeface="Arial" panose="020B0604020202020204" pitchFamily="34" charset="0"/>
              <a:buChar char="•"/>
            </a:pPr>
            <a:r>
              <a:rPr lang="en-US" altLang="ja-JP" sz="1400" dirty="0"/>
              <a:t>The first three years (FY2023-2025) will focus primarily on updating ATF equipment necessary for advancing the nanobeam. </a:t>
            </a:r>
            <a:r>
              <a:rPr lang="en-US" altLang="ja-JP" sz="1400" b="1" u="sng" dirty="0"/>
              <a:t>The subsequent two years will realize nanobeam generation and stabilization using the updated equipment. </a:t>
            </a:r>
          </a:p>
          <a:p>
            <a:pPr marL="285750" indent="-285750">
              <a:spcBef>
                <a:spcPts val="800"/>
              </a:spcBef>
              <a:buFont typeface="Arial" panose="020B0604020202020204" pitchFamily="34" charset="0"/>
              <a:buChar char="•"/>
            </a:pPr>
            <a:r>
              <a:rPr lang="en-US" altLang="ja-JP" sz="1400" b="1" u="sng" dirty="0"/>
              <a:t>The procurement of equipment, its installation on the beamline, and performance test of the installed equipment have proceeded on schedule until now.</a:t>
            </a:r>
            <a:r>
              <a:rPr lang="ja-JP" altLang="en-US" sz="1400" b="1" u="sng" dirty="0"/>
              <a:t> </a:t>
            </a:r>
            <a:endParaRPr lang="en-US" altLang="ja-JP" sz="1400" b="1" u="sng" dirty="0"/>
          </a:p>
          <a:p>
            <a:pPr marL="285750" indent="-285750">
              <a:spcBef>
                <a:spcPts val="800"/>
              </a:spcBef>
              <a:buFont typeface="Arial" panose="020B0604020202020204" pitchFamily="34" charset="0"/>
              <a:buChar char="•"/>
            </a:pPr>
            <a:r>
              <a:rPr lang="en-US" altLang="ja-JP" sz="1400" dirty="0"/>
              <a:t>Following picture is our progress of preparing items. </a:t>
            </a:r>
            <a:r>
              <a:rPr lang="en-US" altLang="ja-JP" sz="1400" b="1" dirty="0">
                <a:solidFill>
                  <a:srgbClr val="FF0000"/>
                </a:solidFill>
              </a:rPr>
              <a:t>Procurement of major equipment for the ATF2 beamline will be completed in JFY2025. </a:t>
            </a:r>
          </a:p>
        </p:txBody>
      </p:sp>
      <p:cxnSp>
        <p:nvCxnSpPr>
          <p:cNvPr id="43" name="直線矢印コネクタ 42">
            <a:extLst>
              <a:ext uri="{FF2B5EF4-FFF2-40B4-BE49-F238E27FC236}">
                <a16:creationId xmlns:a16="http://schemas.microsoft.com/office/drawing/2014/main" id="{5B9E7AA1-0E1B-BE19-EE4A-FDE3EB4EC72A}"/>
              </a:ext>
            </a:extLst>
          </p:cNvPr>
          <p:cNvCxnSpPr>
            <a:cxnSpLocks/>
          </p:cNvCxnSpPr>
          <p:nvPr/>
        </p:nvCxnSpPr>
        <p:spPr>
          <a:xfrm flipH="1">
            <a:off x="6824817" y="4257112"/>
            <a:ext cx="292102" cy="196429"/>
          </a:xfrm>
          <a:prstGeom prst="straightConnector1">
            <a:avLst/>
          </a:prstGeom>
          <a:ln>
            <a:solidFill>
              <a:srgbClr val="7030A0"/>
            </a:solidFill>
            <a:tailEnd type="triangle"/>
          </a:ln>
        </p:spPr>
        <p:style>
          <a:lnRef idx="2">
            <a:schemeClr val="accent1"/>
          </a:lnRef>
          <a:fillRef idx="0">
            <a:schemeClr val="accent1"/>
          </a:fillRef>
          <a:effectRef idx="1">
            <a:schemeClr val="accent1"/>
          </a:effectRef>
          <a:fontRef idx="minor">
            <a:schemeClr val="tx1"/>
          </a:fontRef>
        </p:style>
      </p:cxnSp>
      <p:graphicFrame>
        <p:nvGraphicFramePr>
          <p:cNvPr id="11" name="表 10">
            <a:extLst>
              <a:ext uri="{FF2B5EF4-FFF2-40B4-BE49-F238E27FC236}">
                <a16:creationId xmlns:a16="http://schemas.microsoft.com/office/drawing/2014/main" id="{B05EC6C9-0FBE-692F-84B6-9902484142C0}"/>
              </a:ext>
            </a:extLst>
          </p:cNvPr>
          <p:cNvGraphicFramePr>
            <a:graphicFrameLocks noGrp="1"/>
          </p:cNvGraphicFramePr>
          <p:nvPr/>
        </p:nvGraphicFramePr>
        <p:xfrm>
          <a:off x="83633" y="874651"/>
          <a:ext cx="12024733" cy="1310640"/>
        </p:xfrm>
        <a:graphic>
          <a:graphicData uri="http://schemas.openxmlformats.org/drawingml/2006/table">
            <a:tbl>
              <a:tblPr firstRow="1" bandRow="1">
                <a:tableStyleId>{5C22544A-7EE6-4342-B048-85BDC9FD1C3A}</a:tableStyleId>
              </a:tblPr>
              <a:tblGrid>
                <a:gridCol w="1116743">
                  <a:extLst>
                    <a:ext uri="{9D8B030D-6E8A-4147-A177-3AD203B41FA5}">
                      <a16:colId xmlns:a16="http://schemas.microsoft.com/office/drawing/2014/main" val="2604346229"/>
                    </a:ext>
                  </a:extLst>
                </a:gridCol>
                <a:gridCol w="2181598">
                  <a:extLst>
                    <a:ext uri="{9D8B030D-6E8A-4147-A177-3AD203B41FA5}">
                      <a16:colId xmlns:a16="http://schemas.microsoft.com/office/drawing/2014/main" val="3505508521"/>
                    </a:ext>
                  </a:extLst>
                </a:gridCol>
                <a:gridCol w="2181598">
                  <a:extLst>
                    <a:ext uri="{9D8B030D-6E8A-4147-A177-3AD203B41FA5}">
                      <a16:colId xmlns:a16="http://schemas.microsoft.com/office/drawing/2014/main" val="1774119082"/>
                    </a:ext>
                  </a:extLst>
                </a:gridCol>
                <a:gridCol w="2181598">
                  <a:extLst>
                    <a:ext uri="{9D8B030D-6E8A-4147-A177-3AD203B41FA5}">
                      <a16:colId xmlns:a16="http://schemas.microsoft.com/office/drawing/2014/main" val="3159930705"/>
                    </a:ext>
                  </a:extLst>
                </a:gridCol>
                <a:gridCol w="2181598">
                  <a:extLst>
                    <a:ext uri="{9D8B030D-6E8A-4147-A177-3AD203B41FA5}">
                      <a16:colId xmlns:a16="http://schemas.microsoft.com/office/drawing/2014/main" val="3413715275"/>
                    </a:ext>
                  </a:extLst>
                </a:gridCol>
                <a:gridCol w="2181598">
                  <a:extLst>
                    <a:ext uri="{9D8B030D-6E8A-4147-A177-3AD203B41FA5}">
                      <a16:colId xmlns:a16="http://schemas.microsoft.com/office/drawing/2014/main" val="3070596748"/>
                    </a:ext>
                  </a:extLst>
                </a:gridCol>
              </a:tblGrid>
              <a:tr h="231775">
                <a:tc>
                  <a:txBody>
                    <a:bodyPr/>
                    <a:lstStyle/>
                    <a:p>
                      <a:endParaRPr kumimoji="1" lang="ja-JP" altLang="en-US" sz="1400" dirty="0"/>
                    </a:p>
                  </a:txBody>
                  <a:tcPr/>
                </a:tc>
                <a:tc>
                  <a:txBody>
                    <a:bodyPr/>
                    <a:lstStyle/>
                    <a:p>
                      <a:r>
                        <a:rPr kumimoji="1" lang="en-US" altLang="ja-JP" sz="1400" dirty="0">
                          <a:solidFill>
                            <a:srgbClr val="FFC000"/>
                          </a:solidFill>
                        </a:rPr>
                        <a:t>2023</a:t>
                      </a:r>
                      <a:endParaRPr kumimoji="1" lang="ja-JP" altLang="en-US" sz="1400" dirty="0">
                        <a:solidFill>
                          <a:srgbClr val="FFC000"/>
                        </a:solidFill>
                      </a:endParaRPr>
                    </a:p>
                  </a:txBody>
                  <a:tcPr/>
                </a:tc>
                <a:tc>
                  <a:txBody>
                    <a:bodyPr/>
                    <a:lstStyle/>
                    <a:p>
                      <a:r>
                        <a:rPr kumimoji="1" lang="en-US" altLang="ja-JP" sz="1400" dirty="0">
                          <a:solidFill>
                            <a:srgbClr val="00B0F0"/>
                          </a:solidFill>
                        </a:rPr>
                        <a:t>2024</a:t>
                      </a:r>
                      <a:endParaRPr kumimoji="1" lang="ja-JP" altLang="en-US" sz="1400" dirty="0">
                        <a:solidFill>
                          <a:srgbClr val="00B0F0"/>
                        </a:solidFill>
                      </a:endParaRPr>
                    </a:p>
                  </a:txBody>
                  <a:tcPr/>
                </a:tc>
                <a:tc>
                  <a:txBody>
                    <a:bodyPr/>
                    <a:lstStyle/>
                    <a:p>
                      <a:r>
                        <a:rPr kumimoji="1" lang="en-US" altLang="ja-JP" sz="1400" dirty="0">
                          <a:solidFill>
                            <a:srgbClr val="00B050"/>
                          </a:solidFill>
                        </a:rPr>
                        <a:t>2025</a:t>
                      </a:r>
                      <a:endParaRPr kumimoji="1" lang="ja-JP" altLang="en-US" sz="1400" dirty="0">
                        <a:solidFill>
                          <a:srgbClr val="00B050"/>
                        </a:solidFill>
                      </a:endParaRPr>
                    </a:p>
                  </a:txBody>
                  <a:tcPr/>
                </a:tc>
                <a:tc>
                  <a:txBody>
                    <a:bodyPr/>
                    <a:lstStyle/>
                    <a:p>
                      <a:r>
                        <a:rPr kumimoji="1" lang="en-US" altLang="ja-JP" sz="1400" dirty="0"/>
                        <a:t>2026</a:t>
                      </a:r>
                      <a:endParaRPr kumimoji="1" lang="ja-JP" altLang="en-US" sz="1400" dirty="0"/>
                    </a:p>
                  </a:txBody>
                  <a:tcPr/>
                </a:tc>
                <a:tc>
                  <a:txBody>
                    <a:bodyPr/>
                    <a:lstStyle/>
                    <a:p>
                      <a:r>
                        <a:rPr kumimoji="1" lang="en-US" altLang="ja-JP" sz="1400" dirty="0"/>
                        <a:t>2027</a:t>
                      </a:r>
                      <a:endParaRPr kumimoji="1" lang="ja-JP" altLang="en-US" sz="1400" dirty="0"/>
                    </a:p>
                  </a:txBody>
                  <a:tcPr/>
                </a:tc>
                <a:extLst>
                  <a:ext uri="{0D108BD9-81ED-4DB2-BD59-A6C34878D82A}">
                    <a16:rowId xmlns:a16="http://schemas.microsoft.com/office/drawing/2014/main" val="72873349"/>
                  </a:ext>
                </a:extLst>
              </a:tr>
              <a:tr h="513556">
                <a:tc>
                  <a:txBody>
                    <a:bodyPr/>
                    <a:lstStyle/>
                    <a:p>
                      <a:r>
                        <a:rPr kumimoji="1" lang="en-US" altLang="ja-JP" sz="1200" dirty="0">
                          <a:latin typeface="+mn-ea"/>
                          <a:ea typeface="+mn-ea"/>
                        </a:rPr>
                        <a:t>Nanobeam</a:t>
                      </a:r>
                      <a:endParaRPr kumimoji="1" lang="ja-JP" altLang="en-US" sz="1200" dirty="0">
                        <a:latin typeface="+mn-ea"/>
                        <a:ea typeface="+mn-ea"/>
                      </a:endParaRPr>
                    </a:p>
                  </a:txBody>
                  <a:tcPr anchor="ctr"/>
                </a:tc>
                <a:tc>
                  <a:txBody>
                    <a:bodyPr/>
                    <a:lstStyle/>
                    <a:p>
                      <a:pPr marL="171450" indent="-171450">
                        <a:buFont typeface="Wingdings" panose="05000000000000000000" pitchFamily="2" charset="2"/>
                        <a:buChar char="ü"/>
                      </a:pPr>
                      <a:r>
                        <a:rPr kumimoji="1" lang="en-US" altLang="ja-JP" sz="1200" dirty="0">
                          <a:solidFill>
                            <a:schemeClr val="tx1"/>
                          </a:solidFill>
                          <a:latin typeface="+mn-ea"/>
                          <a:ea typeface="+mn-ea"/>
                        </a:rPr>
                        <a:t>Procurement of High-Order magnets</a:t>
                      </a:r>
                    </a:p>
                    <a:p>
                      <a:pPr marL="171450" marR="0" lvl="0" indent="-171450" algn="l" defTabSz="457011"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en-US" altLang="ja-JP" sz="1200" dirty="0">
                          <a:solidFill>
                            <a:schemeClr val="tx1"/>
                          </a:solidFill>
                          <a:latin typeface="+mn-ea"/>
                          <a:ea typeface="+mn-ea"/>
                        </a:rPr>
                        <a:t>Upgrade of beam operation and equipment</a:t>
                      </a:r>
                      <a:endParaRPr kumimoji="1" lang="ja-JP" altLang="en-US" sz="1200" dirty="0">
                        <a:solidFill>
                          <a:schemeClr val="tx1"/>
                        </a:solidFill>
                        <a:latin typeface="+mn-ea"/>
                        <a:ea typeface="+mn-ea"/>
                      </a:endParaRPr>
                    </a:p>
                  </a:txBody>
                  <a:tcPr/>
                </a:tc>
                <a:tc>
                  <a:txBody>
                    <a:bodyPr/>
                    <a:lstStyle/>
                    <a:p>
                      <a:pPr marL="171450" indent="-171450">
                        <a:buFont typeface="Wingdings" panose="05000000000000000000" pitchFamily="2" charset="2"/>
                        <a:buChar char="ü"/>
                      </a:pPr>
                      <a:r>
                        <a:rPr kumimoji="1" lang="en-US" altLang="ja-JP" sz="1200" dirty="0">
                          <a:solidFill>
                            <a:schemeClr val="tx1"/>
                          </a:solidFill>
                          <a:latin typeface="+mn-ea"/>
                          <a:ea typeface="+mn-ea"/>
                        </a:rPr>
                        <a:t>Reduction of wake field and higher order aberration</a:t>
                      </a:r>
                    </a:p>
                    <a:p>
                      <a:pPr marL="171450" marR="0" lvl="0" indent="-171450" algn="l" defTabSz="457011"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en-US" altLang="ja-JP" sz="1200" dirty="0">
                          <a:solidFill>
                            <a:schemeClr val="tx1"/>
                          </a:solidFill>
                          <a:latin typeface="+mn-ea"/>
                          <a:ea typeface="+mn-ea"/>
                        </a:rPr>
                        <a:t>Upgrade of beam operation and equipment</a:t>
                      </a:r>
                      <a:endParaRPr kumimoji="1" lang="ja-JP" altLang="en-US" sz="1200" dirty="0">
                        <a:solidFill>
                          <a:schemeClr val="tx1"/>
                        </a:solidFill>
                        <a:latin typeface="+mn-ea"/>
                        <a:ea typeface="+mn-ea"/>
                      </a:endParaRPr>
                    </a:p>
                  </a:txBody>
                  <a:tcPr/>
                </a:tc>
                <a:tc>
                  <a:txBody>
                    <a:bodyPr/>
                    <a:lstStyle/>
                    <a:p>
                      <a:pPr marL="171450" indent="-171450">
                        <a:buFont typeface="Wingdings" pitchFamily="2" charset="2"/>
                        <a:buChar char="l"/>
                      </a:pPr>
                      <a:r>
                        <a:rPr kumimoji="1" lang="en-US" altLang="ja-JP" sz="1200" dirty="0">
                          <a:solidFill>
                            <a:schemeClr val="tx1"/>
                          </a:solidFill>
                          <a:latin typeface="+mn-ea"/>
                          <a:ea typeface="+mn-ea"/>
                        </a:rPr>
                        <a:t>Precise measurement of nanobeam,</a:t>
                      </a:r>
                    </a:p>
                    <a:p>
                      <a:pPr marL="171450" marR="0" lvl="0" indent="-171450" algn="l" defTabSz="457011"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en-US" altLang="ja-JP" sz="1200" dirty="0">
                          <a:solidFill>
                            <a:schemeClr val="tx1"/>
                          </a:solidFill>
                          <a:latin typeface="+mn-ea"/>
                          <a:ea typeface="+mn-ea"/>
                        </a:rPr>
                        <a:t>Upgrade of beam operation and equipment</a:t>
                      </a:r>
                      <a:endParaRPr kumimoji="1" lang="ja-JP" altLang="en-US" sz="1200" dirty="0">
                        <a:solidFill>
                          <a:schemeClr val="tx1"/>
                        </a:solidFill>
                        <a:latin typeface="+mn-ea"/>
                        <a:ea typeface="+mn-ea"/>
                      </a:endParaRPr>
                    </a:p>
                  </a:txBody>
                  <a:tcPr/>
                </a:tc>
                <a:tc>
                  <a:txBody>
                    <a:bodyPr/>
                    <a:lstStyle/>
                    <a:p>
                      <a:pPr marL="171450" indent="-171450">
                        <a:buFont typeface="Wingdings" pitchFamily="2" charset="2"/>
                        <a:buChar char="l"/>
                      </a:pPr>
                      <a:r>
                        <a:rPr kumimoji="1" lang="en-US" altLang="ja-JP" sz="1200" b="1" dirty="0">
                          <a:solidFill>
                            <a:srgbClr val="FF0000"/>
                          </a:solidFill>
                          <a:latin typeface="+mn-ea"/>
                          <a:ea typeface="+mn-ea"/>
                        </a:rPr>
                        <a:t>Improvement of beam turning method (incl. AI)</a:t>
                      </a:r>
                    </a:p>
                    <a:p>
                      <a:pPr marL="171450" indent="-171450">
                        <a:buFont typeface="Wingdings" pitchFamily="2" charset="2"/>
                        <a:buChar char="l"/>
                      </a:pPr>
                      <a:r>
                        <a:rPr kumimoji="1" lang="en-US" altLang="ja-JP" sz="1200" b="1" dirty="0">
                          <a:solidFill>
                            <a:srgbClr val="FF0000"/>
                          </a:solidFill>
                          <a:latin typeface="+mn-ea"/>
                          <a:ea typeface="+mn-ea"/>
                        </a:rPr>
                        <a:t>Vertical beam size</a:t>
                      </a:r>
                      <a:r>
                        <a:rPr kumimoji="1" lang="ja-JP" altLang="en-US" sz="1200" b="1" dirty="0">
                          <a:solidFill>
                            <a:srgbClr val="FF0000"/>
                          </a:solidFill>
                          <a:latin typeface="+mn-ea"/>
                          <a:ea typeface="+mn-ea"/>
                        </a:rPr>
                        <a:t> </a:t>
                      </a:r>
                      <a:r>
                        <a:rPr kumimoji="1" lang="en-US" altLang="ja-JP" sz="1200" b="1" dirty="0">
                          <a:solidFill>
                            <a:srgbClr val="FF0000"/>
                          </a:solidFill>
                          <a:latin typeface="+mn-ea"/>
                          <a:ea typeface="+mn-ea"/>
                        </a:rPr>
                        <a:t>on IP &lt;37nm</a:t>
                      </a:r>
                      <a:endParaRPr kumimoji="1" lang="ja-JP" altLang="en-US" sz="1200" b="1" dirty="0">
                        <a:solidFill>
                          <a:srgbClr val="FF0000"/>
                        </a:solidFill>
                        <a:latin typeface="+mn-ea"/>
                        <a:ea typeface="+mn-ea"/>
                      </a:endParaRPr>
                    </a:p>
                  </a:txBody>
                  <a:tcPr/>
                </a:tc>
                <a:tc>
                  <a:txBody>
                    <a:bodyPr/>
                    <a:lstStyle/>
                    <a:p>
                      <a:pPr marL="171450" indent="-171450">
                        <a:buFont typeface="Wingdings" pitchFamily="2" charset="2"/>
                        <a:buChar char="l"/>
                      </a:pPr>
                      <a:r>
                        <a:rPr kumimoji="1" lang="en-US" altLang="ja-JP" sz="1200" b="1" dirty="0">
                          <a:solidFill>
                            <a:srgbClr val="FF0000"/>
                          </a:solidFill>
                          <a:latin typeface="+mn-ea"/>
                          <a:ea typeface="+mn-ea"/>
                        </a:rPr>
                        <a:t>Improvement of beam turning method (incl. AI)</a:t>
                      </a:r>
                    </a:p>
                    <a:p>
                      <a:pPr marL="171450" indent="-171450">
                        <a:buFont typeface="Wingdings" pitchFamily="2" charset="2"/>
                        <a:buChar char="l"/>
                      </a:pPr>
                      <a:r>
                        <a:rPr kumimoji="1" lang="en-US" altLang="ja-JP" sz="1200" b="1" dirty="0">
                          <a:solidFill>
                            <a:srgbClr val="FF0000"/>
                          </a:solidFill>
                          <a:latin typeface="+mn-ea"/>
                          <a:ea typeface="+mn-ea"/>
                        </a:rPr>
                        <a:t>Long-term stabilization of nanobeam (for a few days)</a:t>
                      </a:r>
                      <a:endParaRPr kumimoji="1" lang="ja-JP" altLang="en-US" sz="1200" b="1" dirty="0">
                        <a:solidFill>
                          <a:srgbClr val="FF0000"/>
                        </a:solidFill>
                        <a:latin typeface="+mn-ea"/>
                        <a:ea typeface="+mn-ea"/>
                      </a:endParaRPr>
                    </a:p>
                  </a:txBody>
                  <a:tcPr/>
                </a:tc>
                <a:extLst>
                  <a:ext uri="{0D108BD9-81ED-4DB2-BD59-A6C34878D82A}">
                    <a16:rowId xmlns:a16="http://schemas.microsoft.com/office/drawing/2014/main" val="3019544861"/>
                  </a:ext>
                </a:extLst>
              </a:tr>
            </a:tbl>
          </a:graphicData>
        </a:graphic>
      </p:graphicFrame>
      <p:cxnSp>
        <p:nvCxnSpPr>
          <p:cNvPr id="10" name="直線コネクタ 9">
            <a:extLst>
              <a:ext uri="{FF2B5EF4-FFF2-40B4-BE49-F238E27FC236}">
                <a16:creationId xmlns:a16="http://schemas.microsoft.com/office/drawing/2014/main" id="{54A2A418-D46B-4232-6548-998434C223BC}"/>
              </a:ext>
            </a:extLst>
          </p:cNvPr>
          <p:cNvCxnSpPr>
            <a:cxnSpLocks/>
          </p:cNvCxnSpPr>
          <p:nvPr/>
        </p:nvCxnSpPr>
        <p:spPr>
          <a:xfrm>
            <a:off x="1321274" y="2022021"/>
            <a:ext cx="6456043" cy="0"/>
          </a:xfrm>
          <a:prstGeom prst="line">
            <a:avLst/>
          </a:prstGeom>
          <a:ln>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13" name="テキスト ボックス 12">
            <a:extLst>
              <a:ext uri="{FF2B5EF4-FFF2-40B4-BE49-F238E27FC236}">
                <a16:creationId xmlns:a16="http://schemas.microsoft.com/office/drawing/2014/main" id="{3EF4A5E3-2B2F-9129-7485-843831F29830}"/>
              </a:ext>
            </a:extLst>
          </p:cNvPr>
          <p:cNvSpPr txBox="1"/>
          <p:nvPr/>
        </p:nvSpPr>
        <p:spPr>
          <a:xfrm>
            <a:off x="254084" y="6331134"/>
            <a:ext cx="3360434" cy="369332"/>
          </a:xfrm>
          <a:prstGeom prst="rect">
            <a:avLst/>
          </a:prstGeom>
          <a:noFill/>
          <a:ln>
            <a:solidFill>
              <a:srgbClr val="FF0000"/>
            </a:solidFill>
          </a:ln>
        </p:spPr>
        <p:txBody>
          <a:bodyPr wrap="square">
            <a:spAutoFit/>
          </a:bodyPr>
          <a:lstStyle/>
          <a:p>
            <a:r>
              <a:rPr lang="en-US" altLang="ja-JP" b="1" u="sng" dirty="0">
                <a:solidFill>
                  <a:srgbClr val="FF0000"/>
                </a:solidFill>
              </a:rPr>
              <a:t>The current status is as planned.</a:t>
            </a:r>
            <a:endParaRPr lang="ja-JP" altLang="en-US" dirty="0">
              <a:solidFill>
                <a:srgbClr val="FF0000"/>
              </a:solidFill>
            </a:endParaRPr>
          </a:p>
        </p:txBody>
      </p:sp>
      <p:sp>
        <p:nvSpPr>
          <p:cNvPr id="8" name="テキスト ボックス 7">
            <a:extLst>
              <a:ext uri="{FF2B5EF4-FFF2-40B4-BE49-F238E27FC236}">
                <a16:creationId xmlns:a16="http://schemas.microsoft.com/office/drawing/2014/main" id="{B2DDE7CC-D726-27F7-3F1B-F9098057E5D9}"/>
              </a:ext>
            </a:extLst>
          </p:cNvPr>
          <p:cNvSpPr txBox="1"/>
          <p:nvPr/>
        </p:nvSpPr>
        <p:spPr>
          <a:xfrm>
            <a:off x="9809019" y="3454279"/>
            <a:ext cx="2236803" cy="3416320"/>
          </a:xfrm>
          <a:prstGeom prst="rect">
            <a:avLst/>
          </a:prstGeom>
          <a:solidFill>
            <a:srgbClr val="FFFFCC"/>
          </a:solidFill>
        </p:spPr>
        <p:txBody>
          <a:bodyPr wrap="square" rtlCol="0">
            <a:spAutoFit/>
          </a:bodyPr>
          <a:lstStyle/>
          <a:p>
            <a:r>
              <a:rPr kumimoji="1" lang="en-US" altLang="ja-JP" b="1" dirty="0">
                <a:solidFill>
                  <a:srgbClr val="FF0000"/>
                </a:solidFill>
              </a:rPr>
              <a:t>(important message)</a:t>
            </a:r>
          </a:p>
          <a:p>
            <a:r>
              <a:rPr kumimoji="1" lang="en-US" altLang="ja-JP" b="1" dirty="0">
                <a:solidFill>
                  <a:srgbClr val="FF0000"/>
                </a:solidFill>
              </a:rPr>
              <a:t>Next two years </a:t>
            </a:r>
            <a:r>
              <a:rPr kumimoji="1" lang="en-US" altLang="ja-JP" dirty="0"/>
              <a:t>is very important to fulfill </a:t>
            </a:r>
            <a:r>
              <a:rPr kumimoji="1" lang="en-US" altLang="ja-JP" b="1" u="sng" dirty="0"/>
              <a:t>nanobeam generation  (&lt;37nm) </a:t>
            </a:r>
            <a:r>
              <a:rPr kumimoji="1" lang="en-US" altLang="ja-JP" dirty="0"/>
              <a:t>and </a:t>
            </a:r>
            <a:r>
              <a:rPr kumimoji="1" lang="en-US" altLang="ja-JP" b="1" u="sng" dirty="0"/>
              <a:t>stabilization  (for a few days) </a:t>
            </a:r>
          </a:p>
          <a:p>
            <a:r>
              <a:rPr kumimoji="1" lang="en-US" altLang="ja-JP" dirty="0"/>
              <a:t>(</a:t>
            </a:r>
            <a:r>
              <a:rPr kumimoji="1" lang="en-US" altLang="ja-JP" b="1" dirty="0">
                <a:solidFill>
                  <a:srgbClr val="FF0000"/>
                </a:solidFill>
              </a:rPr>
              <a:t>Mission of MEXT-ATD program </a:t>
            </a:r>
            <a:r>
              <a:rPr kumimoji="1" lang="en-US" altLang="ja-JP" dirty="0"/>
              <a:t>(ATF operation budget come from this MEXT-ATD program)</a:t>
            </a:r>
            <a:endParaRPr kumimoji="1" lang="ja-JP" altLang="en-US" dirty="0"/>
          </a:p>
        </p:txBody>
      </p:sp>
      <p:sp>
        <p:nvSpPr>
          <p:cNvPr id="12" name="テキスト ボックス 11">
            <a:extLst>
              <a:ext uri="{FF2B5EF4-FFF2-40B4-BE49-F238E27FC236}">
                <a16:creationId xmlns:a16="http://schemas.microsoft.com/office/drawing/2014/main" id="{1841A802-B7C3-8BBE-039E-6FE5CA727FE0}"/>
              </a:ext>
            </a:extLst>
          </p:cNvPr>
          <p:cNvSpPr txBox="1"/>
          <p:nvPr/>
        </p:nvSpPr>
        <p:spPr>
          <a:xfrm>
            <a:off x="4621161" y="6515800"/>
            <a:ext cx="4215385" cy="369332"/>
          </a:xfrm>
          <a:prstGeom prst="rect">
            <a:avLst/>
          </a:prstGeom>
          <a:noFill/>
        </p:spPr>
        <p:txBody>
          <a:bodyPr wrap="none" rtlCol="0">
            <a:spAutoFit/>
          </a:bodyPr>
          <a:lstStyle/>
          <a:p>
            <a:r>
              <a:rPr kumimoji="1" lang="en-US" altLang="ja-JP" dirty="0"/>
              <a:t>ITN goal is same as our MEXT-ATD program</a:t>
            </a:r>
            <a:endParaRPr kumimoji="1" lang="ja-JP" altLang="en-US" dirty="0"/>
          </a:p>
        </p:txBody>
      </p:sp>
    </p:spTree>
    <p:extLst>
      <p:ext uri="{BB962C8B-B14F-4D97-AF65-F5344CB8AC3E}">
        <p14:creationId xmlns:p14="http://schemas.microsoft.com/office/powerpoint/2010/main" val="2852455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04A61FC-F862-AC16-7CDD-59B4C8E24C9A}"/>
              </a:ext>
            </a:extLst>
          </p:cNvPr>
          <p:cNvSpPr>
            <a:spLocks noGrp="1"/>
          </p:cNvSpPr>
          <p:nvPr>
            <p:ph type="sldNum" sz="quarter" idx="12"/>
          </p:nvPr>
        </p:nvSpPr>
        <p:spPr>
          <a:xfrm>
            <a:off x="11456493" y="6538912"/>
            <a:ext cx="604520" cy="365125"/>
          </a:xfrm>
        </p:spPr>
        <p:txBody>
          <a:bodyPr/>
          <a:lstStyle/>
          <a:p>
            <a:fld id="{48F63A3B-78C7-47BE-AE5E-E10140E04643}" type="slidenum">
              <a:rPr lang="en-US" smtClean="0"/>
              <a:t>4</a:t>
            </a:fld>
            <a:endParaRPr lang="en-US" dirty="0"/>
          </a:p>
        </p:txBody>
      </p:sp>
      <p:pic>
        <p:nvPicPr>
          <p:cNvPr id="4" name="図 3" descr="グラフィカル ユーザー インターフェイス, アプリケーション&#10;&#10;AI によって生成されたコンテンツは間違っている可能性があります。">
            <a:extLst>
              <a:ext uri="{FF2B5EF4-FFF2-40B4-BE49-F238E27FC236}">
                <a16:creationId xmlns:a16="http://schemas.microsoft.com/office/drawing/2014/main" id="{957A0C44-D8ED-2132-3369-65CC1FFAD034}"/>
              </a:ext>
            </a:extLst>
          </p:cNvPr>
          <p:cNvPicPr>
            <a:picLocks noChangeAspect="1"/>
          </p:cNvPicPr>
          <p:nvPr/>
        </p:nvPicPr>
        <p:blipFill>
          <a:blip r:embed="rId2"/>
          <a:stretch>
            <a:fillRect/>
          </a:stretch>
        </p:blipFill>
        <p:spPr>
          <a:xfrm>
            <a:off x="459388" y="959773"/>
            <a:ext cx="11478611" cy="5579139"/>
          </a:xfrm>
          <a:prstGeom prst="rect">
            <a:avLst/>
          </a:prstGeom>
        </p:spPr>
      </p:pic>
      <p:sp>
        <p:nvSpPr>
          <p:cNvPr id="5" name="タイトル 4">
            <a:extLst>
              <a:ext uri="{FF2B5EF4-FFF2-40B4-BE49-F238E27FC236}">
                <a16:creationId xmlns:a16="http://schemas.microsoft.com/office/drawing/2014/main" id="{B9EA914D-8055-F6E8-52FA-277941F41762}"/>
              </a:ext>
            </a:extLst>
          </p:cNvPr>
          <p:cNvSpPr>
            <a:spLocks noGrp="1"/>
          </p:cNvSpPr>
          <p:nvPr>
            <p:ph type="title" idx="4294967295"/>
          </p:nvPr>
        </p:nvSpPr>
        <p:spPr>
          <a:xfrm>
            <a:off x="838200" y="21764"/>
            <a:ext cx="10515600" cy="594648"/>
          </a:xfrm>
        </p:spPr>
        <p:txBody>
          <a:bodyPr>
            <a:normAutofit/>
          </a:bodyPr>
          <a:lstStyle/>
          <a:p>
            <a:pPr algn="ctr"/>
            <a:r>
              <a:rPr kumimoji="1" lang="en-US" altLang="ja-JP" sz="3600" dirty="0">
                <a:latin typeface="Arial" panose="020B0604020202020204" pitchFamily="34" charset="0"/>
                <a:cs typeface="Arial" panose="020B0604020202020204" pitchFamily="34" charset="0"/>
              </a:rPr>
              <a:t>IDT Scope for ILC Realization</a:t>
            </a:r>
            <a:r>
              <a:rPr lang="ja-JP" altLang="en-US" sz="3600" dirty="0">
                <a:latin typeface="Arial" panose="020B0604020202020204" pitchFamily="34" charset="0"/>
                <a:cs typeface="Arial" panose="020B0604020202020204" pitchFamily="34" charset="0"/>
              </a:rPr>
              <a:t> </a:t>
            </a:r>
            <a:r>
              <a:rPr lang="en-US" altLang="ja-JP" sz="3600" dirty="0">
                <a:latin typeface="Arial" panose="020B0604020202020204" pitchFamily="34" charset="0"/>
                <a:cs typeface="Arial" panose="020B0604020202020204" pitchFamily="34" charset="0"/>
              </a:rPr>
              <a:t>(in</a:t>
            </a:r>
            <a:r>
              <a:rPr lang="ja-JP" altLang="en-US" sz="3600" dirty="0">
                <a:latin typeface="Arial" panose="020B0604020202020204" pitchFamily="34" charset="0"/>
                <a:cs typeface="Arial" panose="020B0604020202020204" pitchFamily="34" charset="0"/>
              </a:rPr>
              <a:t> </a:t>
            </a:r>
            <a:r>
              <a:rPr lang="en-US" altLang="ja-JP" sz="3600">
                <a:latin typeface="Arial" panose="020B0604020202020204" pitchFamily="34" charset="0"/>
                <a:cs typeface="Arial" panose="020B0604020202020204" pitchFamily="34" charset="0"/>
              </a:rPr>
              <a:t>2023)</a:t>
            </a:r>
            <a:endParaRPr kumimoji="1" lang="ja-JP" altLang="en-US"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3809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グループ化 77">
            <a:extLst>
              <a:ext uri="{FF2B5EF4-FFF2-40B4-BE49-F238E27FC236}">
                <a16:creationId xmlns:a16="http://schemas.microsoft.com/office/drawing/2014/main" id="{3EA25790-9094-338D-2CF3-1F4638CD7453}"/>
              </a:ext>
            </a:extLst>
          </p:cNvPr>
          <p:cNvGrpSpPr>
            <a:grpSpLocks/>
          </p:cNvGrpSpPr>
          <p:nvPr/>
        </p:nvGrpSpPr>
        <p:grpSpPr>
          <a:xfrm>
            <a:off x="862414" y="582500"/>
            <a:ext cx="8305649" cy="1960266"/>
            <a:chOff x="93696" y="1021034"/>
            <a:chExt cx="8660376" cy="2401465"/>
          </a:xfrm>
        </p:grpSpPr>
        <p:pic>
          <p:nvPicPr>
            <p:cNvPr id="79" name="図 78">
              <a:extLst>
                <a:ext uri="{FF2B5EF4-FFF2-40B4-BE49-F238E27FC236}">
                  <a16:creationId xmlns:a16="http://schemas.microsoft.com/office/drawing/2014/main" id="{3FF958EF-8FF5-68C0-4927-6CEB9F0C4B7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25050"/>
            <a:stretch/>
          </p:blipFill>
          <p:spPr>
            <a:xfrm>
              <a:off x="326596" y="1034102"/>
              <a:ext cx="8427476" cy="2388397"/>
            </a:xfrm>
            <a:prstGeom prst="rect">
              <a:avLst/>
            </a:prstGeom>
          </p:spPr>
        </p:pic>
        <p:sp>
          <p:nvSpPr>
            <p:cNvPr id="80" name="TextBox 9">
              <a:extLst>
                <a:ext uri="{FF2B5EF4-FFF2-40B4-BE49-F238E27FC236}">
                  <a16:creationId xmlns:a16="http://schemas.microsoft.com/office/drawing/2014/main" id="{D1760EF0-A6D1-4EBF-A158-E5E890291DE4}"/>
                </a:ext>
              </a:extLst>
            </p:cNvPr>
            <p:cNvSpPr txBox="1">
              <a:spLocks noChangeArrowheads="1"/>
            </p:cNvSpPr>
            <p:nvPr/>
          </p:nvSpPr>
          <p:spPr bwMode="auto">
            <a:xfrm>
              <a:off x="2323200" y="2168939"/>
              <a:ext cx="1115718" cy="339331"/>
            </a:xfrm>
            <a:prstGeom prst="rect">
              <a:avLst/>
            </a:prstGeom>
            <a:no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016"/>
              <a:r>
                <a:rPr lang="en-US" sz="1200" dirty="0">
                  <a:solidFill>
                    <a:prstClr val="black"/>
                  </a:solidFill>
                  <a:ea typeface="Calibri" panose="020F0502020204030204" pitchFamily="34" charset="0"/>
                </a:rPr>
                <a:t>e- Source</a:t>
              </a:r>
              <a:endParaRPr lang="en-GB" sz="1200" dirty="0">
                <a:solidFill>
                  <a:prstClr val="black"/>
                </a:solidFill>
                <a:ea typeface="Calibri" panose="020F0502020204030204" pitchFamily="34" charset="0"/>
              </a:endParaRPr>
            </a:p>
          </p:txBody>
        </p:sp>
        <p:sp>
          <p:nvSpPr>
            <p:cNvPr id="81" name="TextBox 32">
              <a:extLst>
                <a:ext uri="{FF2B5EF4-FFF2-40B4-BE49-F238E27FC236}">
                  <a16:creationId xmlns:a16="http://schemas.microsoft.com/office/drawing/2014/main" id="{F41C6B77-2D6D-277E-912E-816DA4EA074C}"/>
                </a:ext>
              </a:extLst>
            </p:cNvPr>
            <p:cNvSpPr txBox="1">
              <a:spLocks noChangeArrowheads="1"/>
            </p:cNvSpPr>
            <p:nvPr/>
          </p:nvSpPr>
          <p:spPr bwMode="auto">
            <a:xfrm>
              <a:off x="1987719" y="2864860"/>
              <a:ext cx="1976335" cy="339331"/>
            </a:xfrm>
            <a:prstGeom prst="rect">
              <a:avLst/>
            </a:prstGeom>
            <a:no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016"/>
              <a:r>
                <a:rPr lang="en-US" sz="1200" dirty="0">
                  <a:solidFill>
                    <a:srgbClr val="000000"/>
                  </a:solidFill>
                  <a:ea typeface="Calibri" panose="020F0502020204030204" pitchFamily="34" charset="0"/>
                </a:rPr>
                <a:t>e+ Main </a:t>
              </a:r>
              <a:r>
                <a:rPr lang="en-US" sz="1200" dirty="0" err="1">
                  <a:solidFill>
                    <a:srgbClr val="000000"/>
                  </a:solidFill>
                  <a:ea typeface="Calibri" panose="020F0502020204030204" pitchFamily="34" charset="0"/>
                </a:rPr>
                <a:t>Liinac</a:t>
              </a:r>
              <a:endParaRPr lang="en-GB" sz="1200" dirty="0">
                <a:solidFill>
                  <a:srgbClr val="000000"/>
                </a:solidFill>
                <a:ea typeface="Calibri" panose="020F0502020204030204" pitchFamily="34" charset="0"/>
              </a:endParaRPr>
            </a:p>
          </p:txBody>
        </p:sp>
        <p:sp>
          <p:nvSpPr>
            <p:cNvPr id="82" name="TextBox 15">
              <a:extLst>
                <a:ext uri="{FF2B5EF4-FFF2-40B4-BE49-F238E27FC236}">
                  <a16:creationId xmlns:a16="http://schemas.microsoft.com/office/drawing/2014/main" id="{E966E6ED-D241-CEF5-7990-A526BFC23F57}"/>
                </a:ext>
              </a:extLst>
            </p:cNvPr>
            <p:cNvSpPr txBox="1">
              <a:spLocks noChangeArrowheads="1"/>
            </p:cNvSpPr>
            <p:nvPr/>
          </p:nvSpPr>
          <p:spPr bwMode="auto">
            <a:xfrm>
              <a:off x="5559667" y="1596231"/>
              <a:ext cx="1031908" cy="339331"/>
            </a:xfrm>
            <a:prstGeom prst="rect">
              <a:avLst/>
            </a:prstGeom>
            <a:no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016"/>
              <a:r>
                <a:rPr lang="en-US" sz="1200" dirty="0">
                  <a:solidFill>
                    <a:prstClr val="black"/>
                  </a:solidFill>
                  <a:ea typeface="Calibri" panose="020F0502020204030204" pitchFamily="34" charset="0"/>
                </a:rPr>
                <a:t>e+ Source</a:t>
              </a:r>
              <a:endParaRPr lang="en-GB" sz="1200" dirty="0">
                <a:solidFill>
                  <a:prstClr val="black"/>
                </a:solidFill>
                <a:ea typeface="Calibri" panose="020F0502020204030204" pitchFamily="34" charset="0"/>
              </a:endParaRPr>
            </a:p>
          </p:txBody>
        </p:sp>
        <p:sp>
          <p:nvSpPr>
            <p:cNvPr id="83" name="TextBox 25">
              <a:extLst>
                <a:ext uri="{FF2B5EF4-FFF2-40B4-BE49-F238E27FC236}">
                  <a16:creationId xmlns:a16="http://schemas.microsoft.com/office/drawing/2014/main" id="{1DFED751-CF78-0B0D-2371-8FD740BD9836}"/>
                </a:ext>
              </a:extLst>
            </p:cNvPr>
            <p:cNvSpPr txBox="1">
              <a:spLocks noChangeArrowheads="1"/>
            </p:cNvSpPr>
            <p:nvPr/>
          </p:nvSpPr>
          <p:spPr bwMode="auto">
            <a:xfrm>
              <a:off x="6389225" y="2039647"/>
              <a:ext cx="2080945" cy="339331"/>
            </a:xfrm>
            <a:prstGeom prst="rect">
              <a:avLst/>
            </a:prstGeom>
            <a:no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016"/>
              <a:r>
                <a:rPr lang="en-US" sz="1200" dirty="0">
                  <a:solidFill>
                    <a:prstClr val="black"/>
                  </a:solidFill>
                  <a:ea typeface="Calibri" panose="020F0502020204030204" pitchFamily="34" charset="0"/>
                </a:rPr>
                <a:t>e- Main </a:t>
              </a:r>
              <a:r>
                <a:rPr lang="en-US" sz="1200" dirty="0" err="1">
                  <a:solidFill>
                    <a:prstClr val="black"/>
                  </a:solidFill>
                  <a:ea typeface="Calibri" panose="020F0502020204030204" pitchFamily="34" charset="0"/>
                </a:rPr>
                <a:t>Linac</a:t>
              </a:r>
              <a:endParaRPr lang="en-GB" sz="1200" dirty="0">
                <a:solidFill>
                  <a:prstClr val="black"/>
                </a:solidFill>
                <a:ea typeface="Calibri" panose="020F0502020204030204" pitchFamily="34" charset="0"/>
              </a:endParaRPr>
            </a:p>
          </p:txBody>
        </p:sp>
        <p:sp>
          <p:nvSpPr>
            <p:cNvPr id="84" name="TextBox 6">
              <a:extLst>
                <a:ext uri="{FF2B5EF4-FFF2-40B4-BE49-F238E27FC236}">
                  <a16:creationId xmlns:a16="http://schemas.microsoft.com/office/drawing/2014/main" id="{48CC6104-E279-CB14-BE3B-E48D39088A70}"/>
                </a:ext>
              </a:extLst>
            </p:cNvPr>
            <p:cNvSpPr txBox="1">
              <a:spLocks noChangeArrowheads="1"/>
            </p:cNvSpPr>
            <p:nvPr/>
          </p:nvSpPr>
          <p:spPr bwMode="auto">
            <a:xfrm>
              <a:off x="3340725" y="1021034"/>
              <a:ext cx="1203771" cy="339331"/>
            </a:xfrm>
            <a:prstGeom prst="rect">
              <a:avLst/>
            </a:prstGeom>
            <a:noFill/>
            <a:ln>
              <a:noFill/>
            </a:ln>
          </p:spPr>
          <p:txBody>
            <a:bodyPr wrap="non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016"/>
              <a:r>
                <a:rPr lang="en-US" sz="1200" dirty="0">
                  <a:solidFill>
                    <a:prstClr val="black"/>
                  </a:solidFill>
                  <a:ea typeface="Calibri" panose="020F0502020204030204" pitchFamily="34" charset="0"/>
                </a:rPr>
                <a:t>Damping Ring</a:t>
              </a:r>
              <a:endParaRPr lang="en-GB" sz="1200" dirty="0">
                <a:solidFill>
                  <a:prstClr val="black"/>
                </a:solidFill>
                <a:ea typeface="Calibri" panose="020F0502020204030204" pitchFamily="34" charset="0"/>
              </a:endParaRPr>
            </a:p>
          </p:txBody>
        </p:sp>
        <p:pic>
          <p:nvPicPr>
            <p:cNvPr id="85" name="Picture 8" descr="ILDhall2s">
              <a:extLst>
                <a:ext uri="{FF2B5EF4-FFF2-40B4-BE49-F238E27FC236}">
                  <a16:creationId xmlns:a16="http://schemas.microsoft.com/office/drawing/2014/main" id="{D3A48C6E-4A4F-0977-CD0B-47DA811A4A5E}"/>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25634" y="1436030"/>
              <a:ext cx="1671899" cy="1414038"/>
            </a:xfrm>
            <a:prstGeom prst="rect">
              <a:avLst/>
            </a:prstGeom>
            <a:noFill/>
            <a:ln w="12700" cmpd="sng">
              <a:solidFill>
                <a:srgbClr val="3366FF"/>
              </a:solidFill>
              <a:miter lim="800000"/>
              <a:headEnd/>
              <a:tailEnd/>
            </a:ln>
            <a:extLst>
              <a:ext uri="{909E8E84-426E-40DD-AFC4-6F175D3DCCD1}">
                <a14:hiddenFill xmlns:a14="http://schemas.microsoft.com/office/drawing/2010/main">
                  <a:solidFill>
                    <a:srgbClr val="FFFFFF"/>
                  </a:solidFill>
                </a14:hiddenFill>
              </a:ext>
            </a:extLst>
          </p:spPr>
        </p:pic>
        <p:cxnSp>
          <p:nvCxnSpPr>
            <p:cNvPr id="86" name="直線矢印コネクタ 85">
              <a:extLst>
                <a:ext uri="{FF2B5EF4-FFF2-40B4-BE49-F238E27FC236}">
                  <a16:creationId xmlns:a16="http://schemas.microsoft.com/office/drawing/2014/main" id="{049D8F19-024B-D8C4-BB3C-697F15CEA8EE}"/>
                </a:ext>
              </a:extLst>
            </p:cNvPr>
            <p:cNvCxnSpPr/>
            <p:nvPr/>
          </p:nvCxnSpPr>
          <p:spPr bwMode="auto">
            <a:xfrm>
              <a:off x="1377931" y="1954477"/>
              <a:ext cx="3195913" cy="346140"/>
            </a:xfrm>
            <a:prstGeom prst="straightConnector1">
              <a:avLst/>
            </a:prstGeom>
            <a:solidFill>
              <a:schemeClr val="accent1"/>
            </a:solidFill>
            <a:ln w="28575" cap="flat" cmpd="sng" algn="ctr">
              <a:solidFill>
                <a:srgbClr val="FF0000"/>
              </a:solidFill>
              <a:prstDash val="dash"/>
              <a:round/>
              <a:headEnd type="none" w="med" len="med"/>
              <a:tailEnd type="arrow"/>
            </a:ln>
            <a:effectLst/>
          </p:spPr>
        </p:cxnSp>
        <p:sp>
          <p:nvSpPr>
            <p:cNvPr id="87" name="TextBox 32">
              <a:extLst>
                <a:ext uri="{FF2B5EF4-FFF2-40B4-BE49-F238E27FC236}">
                  <a16:creationId xmlns:a16="http://schemas.microsoft.com/office/drawing/2014/main" id="{2141AE0E-A4F1-98B9-E7E5-76CA6AD46FC3}"/>
                </a:ext>
              </a:extLst>
            </p:cNvPr>
            <p:cNvSpPr txBox="1">
              <a:spLocks noChangeArrowheads="1"/>
            </p:cNvSpPr>
            <p:nvPr/>
          </p:nvSpPr>
          <p:spPr bwMode="auto">
            <a:xfrm>
              <a:off x="5170930" y="2316891"/>
              <a:ext cx="1244418" cy="339331"/>
            </a:xfrm>
            <a:prstGeom prst="rect">
              <a:avLst/>
            </a:prstGeom>
            <a:no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016"/>
              <a:r>
                <a:rPr lang="en-US" sz="1200" dirty="0">
                  <a:solidFill>
                    <a:srgbClr val="000000"/>
                  </a:solidFill>
                  <a:ea typeface="Calibri" panose="020F0502020204030204" pitchFamily="34" charset="0"/>
                </a:rPr>
                <a:t>Beam dump</a:t>
              </a:r>
              <a:endParaRPr lang="en-GB" sz="1200" dirty="0">
                <a:solidFill>
                  <a:srgbClr val="000000"/>
                </a:solidFill>
                <a:ea typeface="Calibri" panose="020F0502020204030204" pitchFamily="34" charset="0"/>
              </a:endParaRPr>
            </a:p>
          </p:txBody>
        </p:sp>
        <p:sp>
          <p:nvSpPr>
            <p:cNvPr id="88" name="TextBox 32">
              <a:extLst>
                <a:ext uri="{FF2B5EF4-FFF2-40B4-BE49-F238E27FC236}">
                  <a16:creationId xmlns:a16="http://schemas.microsoft.com/office/drawing/2014/main" id="{84BB9AEA-ED05-F37E-1462-954C7A764E7D}"/>
                </a:ext>
              </a:extLst>
            </p:cNvPr>
            <p:cNvSpPr txBox="1">
              <a:spLocks noChangeArrowheads="1"/>
            </p:cNvSpPr>
            <p:nvPr/>
          </p:nvSpPr>
          <p:spPr bwMode="auto">
            <a:xfrm>
              <a:off x="321793" y="1126916"/>
              <a:ext cx="1593626" cy="339331"/>
            </a:xfrm>
            <a:prstGeom prst="rect">
              <a:avLst/>
            </a:prstGeom>
            <a:no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016"/>
              <a:r>
                <a:rPr lang="en-US" sz="1200" dirty="0">
                  <a:solidFill>
                    <a:srgbClr val="000000"/>
                  </a:solidFill>
                  <a:ea typeface="Calibri" panose="020F0502020204030204" pitchFamily="34" charset="0"/>
                </a:rPr>
                <a:t>Interaction point</a:t>
              </a:r>
              <a:endParaRPr lang="en-GB" sz="1200" dirty="0">
                <a:solidFill>
                  <a:srgbClr val="000000"/>
                </a:solidFill>
                <a:ea typeface="Calibri" panose="020F0502020204030204" pitchFamily="34" charset="0"/>
              </a:endParaRPr>
            </a:p>
          </p:txBody>
        </p:sp>
        <p:sp>
          <p:nvSpPr>
            <p:cNvPr id="89" name="テキスト ボックス 88">
              <a:extLst>
                <a:ext uri="{FF2B5EF4-FFF2-40B4-BE49-F238E27FC236}">
                  <a16:creationId xmlns:a16="http://schemas.microsoft.com/office/drawing/2014/main" id="{3D580A41-A441-B9C5-8055-7658F1C8AD30}"/>
                </a:ext>
              </a:extLst>
            </p:cNvPr>
            <p:cNvSpPr txBox="1"/>
            <p:nvPr/>
          </p:nvSpPr>
          <p:spPr>
            <a:xfrm>
              <a:off x="93696" y="2585629"/>
              <a:ext cx="1339178" cy="339343"/>
            </a:xfrm>
            <a:prstGeom prst="rect">
              <a:avLst/>
            </a:prstGeom>
            <a:noFill/>
          </p:spPr>
          <p:txBody>
            <a:bodyPr wrap="none" rtlCol="0">
              <a:spAutoFit/>
            </a:bodyPr>
            <a:lstStyle/>
            <a:p>
              <a:r>
                <a:rPr lang="en-US" altLang="ja-JP" sz="1200" dirty="0">
                  <a:solidFill>
                    <a:prstClr val="black"/>
                  </a:solidFill>
                  <a:latin typeface="Calibri" panose="020F0502020204030204" pitchFamily="34" charset="0"/>
                  <a:ea typeface="Calibri" panose="020F0502020204030204" pitchFamily="34" charset="0"/>
                </a:rPr>
                <a:t>Physics Detectors</a:t>
              </a:r>
              <a:endParaRPr lang="ja-JP" altLang="en-US" sz="1400" dirty="0">
                <a:solidFill>
                  <a:prstClr val="black"/>
                </a:solidFill>
                <a:latin typeface="Calibri" panose="020F0502020204030204" pitchFamily="34" charset="0"/>
                <a:ea typeface="Arial Unicode MS" panose="020B0604020202020204" pitchFamily="50" charset="-128"/>
              </a:endParaRPr>
            </a:p>
          </p:txBody>
        </p:sp>
      </p:grpSp>
      <p:sp>
        <p:nvSpPr>
          <p:cNvPr id="3" name="スライド番号プレースホルダー 2">
            <a:extLst>
              <a:ext uri="{FF2B5EF4-FFF2-40B4-BE49-F238E27FC236}">
                <a16:creationId xmlns:a16="http://schemas.microsoft.com/office/drawing/2014/main" id="{0C95EC53-3995-BA67-0EA2-997F47F9EE7E}"/>
              </a:ext>
            </a:extLst>
          </p:cNvPr>
          <p:cNvSpPr>
            <a:spLocks noGrp="1"/>
          </p:cNvSpPr>
          <p:nvPr>
            <p:ph type="sldNum" sz="quarter" idx="12"/>
          </p:nvPr>
        </p:nvSpPr>
        <p:spPr>
          <a:xfrm>
            <a:off x="11488668" y="6295787"/>
            <a:ext cx="604520" cy="365125"/>
          </a:xfrm>
        </p:spPr>
        <p:txBody>
          <a:bodyPr/>
          <a:lstStyle/>
          <a:p>
            <a:pPr defTabSz="457200"/>
            <a:fld id="{DED8F30D-D541-424C-94AB-D99F080AE047}" type="slidenum">
              <a:rPr lang="ja-JP" altLang="en-US">
                <a:solidFill>
                  <a:prstClr val="black">
                    <a:tint val="75000"/>
                  </a:prstClr>
                </a:solidFill>
              </a:rPr>
              <a:pPr defTabSz="457200"/>
              <a:t>5</a:t>
            </a:fld>
            <a:endParaRPr lang="ja-JP" altLang="en-US" dirty="0">
              <a:solidFill>
                <a:prstClr val="black">
                  <a:tint val="75000"/>
                </a:prstClr>
              </a:solidFill>
            </a:endParaRPr>
          </a:p>
        </p:txBody>
      </p:sp>
      <p:sp>
        <p:nvSpPr>
          <p:cNvPr id="66" name="タイトル 12">
            <a:extLst>
              <a:ext uri="{FF2B5EF4-FFF2-40B4-BE49-F238E27FC236}">
                <a16:creationId xmlns:a16="http://schemas.microsoft.com/office/drawing/2014/main" id="{82BE7D4C-12DF-7C7D-EDCA-2EAB14B8988C}"/>
              </a:ext>
            </a:extLst>
          </p:cNvPr>
          <p:cNvSpPr txBox="1">
            <a:spLocks/>
          </p:cNvSpPr>
          <p:nvPr/>
        </p:nvSpPr>
        <p:spPr>
          <a:xfrm>
            <a:off x="21333" y="-10666"/>
            <a:ext cx="12197300" cy="627610"/>
          </a:xfrm>
          <a:prstGeom prst="rect">
            <a:avLst/>
          </a:prstGeom>
          <a:noFill/>
        </p:spPr>
        <p:txBody>
          <a:bodyPr vert="horz" lIns="68580" tIns="34290" rIns="68580" bIns="3429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u="sng" dirty="0">
                <a:solidFill>
                  <a:prstClr val="black"/>
                </a:solidFill>
                <a:latin typeface="Calibri" panose="020F0502020204030204" pitchFamily="34" charset="0"/>
                <a:ea typeface="游ゴシック Light" panose="020B0300000000000000" pitchFamily="34" charset="-128"/>
                <a:cs typeface="Calibri" panose="020F0502020204030204" pitchFamily="34" charset="0"/>
              </a:rPr>
              <a:t>I</a:t>
            </a:r>
            <a:r>
              <a:rPr lang="en-US" altLang="ja-JP" sz="3600" dirty="0">
                <a:solidFill>
                  <a:prstClr val="black"/>
                </a:solidFill>
                <a:latin typeface="Calibri" panose="020F0502020204030204" pitchFamily="34" charset="0"/>
                <a:ea typeface="游ゴシック Light" panose="020B0300000000000000" pitchFamily="34" charset="-128"/>
                <a:cs typeface="Calibri" panose="020F0502020204030204" pitchFamily="34" charset="0"/>
              </a:rPr>
              <a:t>LC </a:t>
            </a:r>
            <a:r>
              <a:rPr lang="en-US" altLang="ja-JP" sz="3600" u="sng" dirty="0">
                <a:solidFill>
                  <a:prstClr val="black"/>
                </a:solidFill>
                <a:latin typeface="Calibri" panose="020F0502020204030204" pitchFamily="34" charset="0"/>
                <a:ea typeface="游ゴシック Light" panose="020B0300000000000000" pitchFamily="34" charset="-128"/>
                <a:cs typeface="Calibri" panose="020F0502020204030204" pitchFamily="34" charset="0"/>
              </a:rPr>
              <a:t>T</a:t>
            </a:r>
            <a:r>
              <a:rPr lang="en-US" altLang="ja-JP" sz="3600" dirty="0">
                <a:solidFill>
                  <a:prstClr val="black"/>
                </a:solidFill>
                <a:latin typeface="Calibri" panose="020F0502020204030204" pitchFamily="34" charset="0"/>
                <a:ea typeface="游ゴシック Light" panose="020B0300000000000000" pitchFamily="34" charset="-128"/>
                <a:cs typeface="Calibri" panose="020F0502020204030204" pitchFamily="34" charset="0"/>
              </a:rPr>
              <a:t>echnology </a:t>
            </a:r>
            <a:r>
              <a:rPr lang="en-US" altLang="ja-JP" sz="3600" u="sng" dirty="0">
                <a:solidFill>
                  <a:prstClr val="black"/>
                </a:solidFill>
                <a:latin typeface="Calibri" panose="020F0502020204030204" pitchFamily="34" charset="0"/>
                <a:ea typeface="游ゴシック Light" panose="020B0300000000000000" pitchFamily="34" charset="-128"/>
                <a:cs typeface="Calibri" panose="020F0502020204030204" pitchFamily="34" charset="0"/>
              </a:rPr>
              <a:t>N</a:t>
            </a:r>
            <a:r>
              <a:rPr lang="en-US" altLang="ja-JP" sz="3600" dirty="0">
                <a:solidFill>
                  <a:prstClr val="black"/>
                </a:solidFill>
                <a:latin typeface="Calibri" panose="020F0502020204030204" pitchFamily="34" charset="0"/>
                <a:ea typeface="游ゴシック Light" panose="020B0300000000000000" pitchFamily="34" charset="-128"/>
                <a:cs typeface="Calibri" panose="020F0502020204030204" pitchFamily="34" charset="0"/>
              </a:rPr>
              <a:t>etwork &amp;</a:t>
            </a:r>
            <a:r>
              <a:rPr lang="ja-JP" altLang="en-US" sz="2800" dirty="0">
                <a:solidFill>
                  <a:prstClr val="black"/>
                </a:solidFill>
                <a:latin typeface="Calibri" panose="020F0502020204030204" pitchFamily="34" charset="0"/>
                <a:ea typeface="游ゴシック Light" panose="020B0300000000000000" pitchFamily="34" charset="-128"/>
                <a:cs typeface="Calibri" panose="020F0502020204030204" pitchFamily="34" charset="0"/>
              </a:rPr>
              <a:t> </a:t>
            </a:r>
            <a:r>
              <a:rPr lang="en-US" altLang="ja-JP" sz="3600" dirty="0">
                <a:latin typeface="Calibri" panose="020F0502020204030204" pitchFamily="34" charset="0"/>
                <a:ea typeface="游ゴシック Light" panose="020B0300000000000000" pitchFamily="34" charset="-128"/>
                <a:cs typeface="Calibri" panose="020F0502020204030204" pitchFamily="34" charset="0"/>
              </a:rPr>
              <a:t>KEK’s efforts</a:t>
            </a:r>
            <a:endParaRPr lang="ja-JP" altLang="en-US" sz="2800" dirty="0">
              <a:solidFill>
                <a:prstClr val="black"/>
              </a:solidFill>
              <a:latin typeface="Calibri" panose="020F0502020204030204" pitchFamily="34" charset="0"/>
              <a:ea typeface="游ゴシック Light" panose="020B0300000000000000" pitchFamily="34" charset="-128"/>
              <a:cs typeface="Calibri" panose="020F0502020204030204" pitchFamily="34" charset="0"/>
            </a:endParaRPr>
          </a:p>
        </p:txBody>
      </p:sp>
      <p:graphicFrame>
        <p:nvGraphicFramePr>
          <p:cNvPr id="2" name="表 1">
            <a:extLst>
              <a:ext uri="{FF2B5EF4-FFF2-40B4-BE49-F238E27FC236}">
                <a16:creationId xmlns:a16="http://schemas.microsoft.com/office/drawing/2014/main" id="{0AC4F816-63F5-FA46-59F9-603CE5A64396}"/>
              </a:ext>
            </a:extLst>
          </p:cNvPr>
          <p:cNvGraphicFramePr>
            <a:graphicFrameLocks noGrp="1"/>
          </p:cNvGraphicFramePr>
          <p:nvPr>
            <p:extLst>
              <p:ext uri="{D42A27DB-BD31-4B8C-83A1-F6EECF244321}">
                <p14:modId xmlns:p14="http://schemas.microsoft.com/office/powerpoint/2010/main" val="3887648829"/>
              </p:ext>
            </p:extLst>
          </p:nvPr>
        </p:nvGraphicFramePr>
        <p:xfrm>
          <a:off x="7282564" y="2070164"/>
          <a:ext cx="3173187" cy="3859110"/>
        </p:xfrm>
        <a:graphic>
          <a:graphicData uri="http://schemas.openxmlformats.org/drawingml/2006/table">
            <a:tbl>
              <a:tblPr>
                <a:tableStyleId>{5940675A-B579-460E-94D1-54222C63F5DA}</a:tableStyleId>
              </a:tblPr>
              <a:tblGrid>
                <a:gridCol w="695002">
                  <a:extLst>
                    <a:ext uri="{9D8B030D-6E8A-4147-A177-3AD203B41FA5}">
                      <a16:colId xmlns:a16="http://schemas.microsoft.com/office/drawing/2014/main" val="414153846"/>
                    </a:ext>
                  </a:extLst>
                </a:gridCol>
                <a:gridCol w="417000">
                  <a:extLst>
                    <a:ext uri="{9D8B030D-6E8A-4147-A177-3AD203B41FA5}">
                      <a16:colId xmlns:a16="http://schemas.microsoft.com/office/drawing/2014/main" val="2853629616"/>
                    </a:ext>
                  </a:extLst>
                </a:gridCol>
                <a:gridCol w="2061185">
                  <a:extLst>
                    <a:ext uri="{9D8B030D-6E8A-4147-A177-3AD203B41FA5}">
                      <a16:colId xmlns:a16="http://schemas.microsoft.com/office/drawing/2014/main" val="3367541277"/>
                    </a:ext>
                  </a:extLst>
                </a:gridCol>
              </a:tblGrid>
              <a:tr h="257274">
                <a:tc>
                  <a:txBody>
                    <a:bodyPr/>
                    <a:lstStyle/>
                    <a:p>
                      <a:pPr algn="ctr" fontAlgn="ctr"/>
                      <a:r>
                        <a:rPr lang="en-US" sz="1200" u="none" strike="noStrike" dirty="0">
                          <a:solidFill>
                            <a:srgbClr val="FF0000"/>
                          </a:solidFill>
                          <a:effectLst/>
                          <a:latin typeface="Calibri" panose="020F0502020204030204" pitchFamily="34" charset="0"/>
                          <a:cs typeface="Calibri" panose="020F0502020204030204" pitchFamily="34" charset="0"/>
                        </a:rPr>
                        <a:t>WPP</a:t>
                      </a:r>
                      <a:endParaRPr lang="en-US"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2">
                        <a:lumMod val="20000"/>
                        <a:lumOff val="80000"/>
                      </a:schemeClr>
                    </a:solidFill>
                  </a:tcPr>
                </a:tc>
                <a:tc>
                  <a:txBody>
                    <a:bodyPr/>
                    <a:lstStyle/>
                    <a:p>
                      <a:pPr algn="ctr" fontAlgn="ctr"/>
                      <a:r>
                        <a:rPr lang="en-US" altLang="ja-JP" sz="1200" u="none" strike="noStrike" dirty="0">
                          <a:solidFill>
                            <a:srgbClr val="FF0000"/>
                          </a:solidFill>
                          <a:effectLst/>
                          <a:latin typeface="Calibri" panose="020F0502020204030204" pitchFamily="34" charset="0"/>
                          <a:cs typeface="Calibri" panose="020F0502020204030204" pitchFamily="34" charset="0"/>
                        </a:rPr>
                        <a:t>1</a:t>
                      </a:r>
                      <a:endParaRPr lang="en-US" altLang="ja-JP"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2">
                        <a:lumMod val="20000"/>
                        <a:lumOff val="80000"/>
                      </a:schemeClr>
                    </a:solidFill>
                  </a:tcPr>
                </a:tc>
                <a:tc>
                  <a:txBody>
                    <a:bodyPr/>
                    <a:lstStyle/>
                    <a:p>
                      <a:pPr algn="ctr" rtl="0" fontAlgn="ctr"/>
                      <a:r>
                        <a:rPr lang="en-US"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Cavity production</a:t>
                      </a:r>
                    </a:p>
                  </a:txBody>
                  <a:tcPr marL="6350" marR="6350" marT="6350" marB="0" anchor="ctr">
                    <a:solidFill>
                      <a:schemeClr val="accent2">
                        <a:lumMod val="20000"/>
                        <a:lumOff val="80000"/>
                      </a:schemeClr>
                    </a:solidFill>
                  </a:tcPr>
                </a:tc>
                <a:extLst>
                  <a:ext uri="{0D108BD9-81ED-4DB2-BD59-A6C34878D82A}">
                    <a16:rowId xmlns:a16="http://schemas.microsoft.com/office/drawing/2014/main" val="830078403"/>
                  </a:ext>
                </a:extLst>
              </a:tr>
              <a:tr h="257274">
                <a:tc>
                  <a:txBody>
                    <a:bodyPr/>
                    <a:lstStyle/>
                    <a:p>
                      <a:pPr algn="ctr" fontAlgn="ctr"/>
                      <a:r>
                        <a:rPr lang="en-US" sz="1200" u="none" strike="noStrike" dirty="0">
                          <a:solidFill>
                            <a:srgbClr val="FF0000"/>
                          </a:solidFill>
                          <a:effectLst/>
                          <a:latin typeface="Calibri" panose="020F0502020204030204" pitchFamily="34" charset="0"/>
                          <a:cs typeface="Calibri" panose="020F0502020204030204" pitchFamily="34" charset="0"/>
                        </a:rPr>
                        <a:t>WPP</a:t>
                      </a:r>
                      <a:endParaRPr lang="en-US"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2">
                        <a:lumMod val="20000"/>
                        <a:lumOff val="80000"/>
                      </a:schemeClr>
                    </a:solidFill>
                  </a:tcPr>
                </a:tc>
                <a:tc>
                  <a:txBody>
                    <a:bodyPr/>
                    <a:lstStyle/>
                    <a:p>
                      <a:pPr algn="ctr" fontAlgn="ctr"/>
                      <a:r>
                        <a:rPr lang="en-US" altLang="ja-JP" sz="1200" u="none" strike="noStrike" dirty="0">
                          <a:solidFill>
                            <a:srgbClr val="FF0000"/>
                          </a:solidFill>
                          <a:effectLst/>
                          <a:latin typeface="Calibri" panose="020F0502020204030204" pitchFamily="34" charset="0"/>
                          <a:cs typeface="Calibri" panose="020F0502020204030204" pitchFamily="34" charset="0"/>
                        </a:rPr>
                        <a:t>2</a:t>
                      </a:r>
                      <a:endParaRPr lang="en-US" altLang="ja-JP"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2">
                        <a:lumMod val="20000"/>
                        <a:lumOff val="80000"/>
                      </a:schemeClr>
                    </a:solidFill>
                  </a:tcPr>
                </a:tc>
                <a:tc>
                  <a:txBody>
                    <a:bodyPr/>
                    <a:lstStyle/>
                    <a:p>
                      <a:pPr algn="ctr" rtl="0" fontAlgn="ctr"/>
                      <a:r>
                        <a:rPr lang="en-US"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CM design</a:t>
                      </a:r>
                    </a:p>
                  </a:txBody>
                  <a:tcPr marL="6350" marR="6350" marT="6350" marB="0" anchor="ctr">
                    <a:solidFill>
                      <a:schemeClr val="accent2">
                        <a:lumMod val="20000"/>
                        <a:lumOff val="80000"/>
                      </a:schemeClr>
                    </a:solidFill>
                  </a:tcPr>
                </a:tc>
                <a:extLst>
                  <a:ext uri="{0D108BD9-81ED-4DB2-BD59-A6C34878D82A}">
                    <a16:rowId xmlns:a16="http://schemas.microsoft.com/office/drawing/2014/main" val="1666990710"/>
                  </a:ext>
                </a:extLst>
              </a:tr>
              <a:tr h="257274">
                <a:tc>
                  <a:txBody>
                    <a:bodyPr/>
                    <a:lstStyle/>
                    <a:p>
                      <a:pPr algn="ctr" fontAlgn="ctr"/>
                      <a:r>
                        <a:rPr lang="en-US" sz="1200" u="none" strike="noStrike" dirty="0">
                          <a:solidFill>
                            <a:schemeClr val="tx1"/>
                          </a:solidFill>
                          <a:effectLst/>
                          <a:latin typeface="Calibri" panose="020F0502020204030204" pitchFamily="34" charset="0"/>
                          <a:cs typeface="Calibri" panose="020F0502020204030204" pitchFamily="34" charset="0"/>
                        </a:rPr>
                        <a:t>WPP</a:t>
                      </a:r>
                      <a:endParaRPr lang="en-US" sz="12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2">
                        <a:lumMod val="20000"/>
                        <a:lumOff val="80000"/>
                      </a:schemeClr>
                    </a:solidFill>
                  </a:tcPr>
                </a:tc>
                <a:tc>
                  <a:txBody>
                    <a:bodyPr/>
                    <a:lstStyle/>
                    <a:p>
                      <a:pPr algn="ctr" fontAlgn="ctr"/>
                      <a:r>
                        <a:rPr lang="en-US" altLang="ja-JP" sz="1200" u="none" strike="noStrike" dirty="0">
                          <a:solidFill>
                            <a:schemeClr val="tx1"/>
                          </a:solidFill>
                          <a:effectLst/>
                          <a:latin typeface="Calibri" panose="020F0502020204030204" pitchFamily="34" charset="0"/>
                          <a:cs typeface="Calibri" panose="020F0502020204030204" pitchFamily="34" charset="0"/>
                        </a:rPr>
                        <a:t>3</a:t>
                      </a:r>
                      <a:endParaRPr lang="en-US" altLang="ja-JP" sz="12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2">
                        <a:lumMod val="20000"/>
                        <a:lumOff val="80000"/>
                      </a:schemeClr>
                    </a:solidFill>
                  </a:tcPr>
                </a:tc>
                <a:tc>
                  <a:txBody>
                    <a:bodyPr/>
                    <a:lstStyle/>
                    <a:p>
                      <a:pPr algn="ctr" rtl="0" fontAlgn="ctr"/>
                      <a:r>
                        <a:rPr lang="en-US" sz="12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Crab cavity</a:t>
                      </a:r>
                    </a:p>
                  </a:txBody>
                  <a:tcPr marL="6350" marR="6350" marT="6350" marB="0" anchor="ctr">
                    <a:solidFill>
                      <a:schemeClr val="accent2">
                        <a:lumMod val="20000"/>
                        <a:lumOff val="80000"/>
                      </a:schemeClr>
                    </a:solidFill>
                  </a:tcPr>
                </a:tc>
                <a:extLst>
                  <a:ext uri="{0D108BD9-81ED-4DB2-BD59-A6C34878D82A}">
                    <a16:rowId xmlns:a16="http://schemas.microsoft.com/office/drawing/2014/main" val="1365136821"/>
                  </a:ext>
                </a:extLst>
              </a:tr>
              <a:tr h="257274">
                <a:tc>
                  <a:txBody>
                    <a:bodyPr/>
                    <a:lstStyle/>
                    <a:p>
                      <a:pPr algn="ctr" fontAlgn="ctr"/>
                      <a:r>
                        <a:rPr lang="en-US" sz="1200" u="none" strike="noStrike" dirty="0">
                          <a:solidFill>
                            <a:schemeClr val="tx1"/>
                          </a:solidFill>
                          <a:effectLst/>
                          <a:latin typeface="Calibri" panose="020F0502020204030204" pitchFamily="34" charset="0"/>
                          <a:cs typeface="Calibri" panose="020F0502020204030204" pitchFamily="34" charset="0"/>
                        </a:rPr>
                        <a:t>WPP</a:t>
                      </a:r>
                      <a:endParaRPr lang="en-US" sz="12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6">
                        <a:lumMod val="20000"/>
                        <a:lumOff val="80000"/>
                      </a:schemeClr>
                    </a:solidFill>
                  </a:tcPr>
                </a:tc>
                <a:tc>
                  <a:txBody>
                    <a:bodyPr/>
                    <a:lstStyle/>
                    <a:p>
                      <a:pPr algn="ctr" fontAlgn="ctr"/>
                      <a:r>
                        <a:rPr lang="en-US" altLang="ja-JP" sz="1200" u="none" strike="noStrike" dirty="0">
                          <a:solidFill>
                            <a:schemeClr val="tx1"/>
                          </a:solidFill>
                          <a:effectLst/>
                          <a:latin typeface="Calibri" panose="020F0502020204030204" pitchFamily="34" charset="0"/>
                          <a:cs typeface="Calibri" panose="020F0502020204030204" pitchFamily="34" charset="0"/>
                        </a:rPr>
                        <a:t>4</a:t>
                      </a:r>
                      <a:endParaRPr lang="en-US" altLang="ja-JP" sz="12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6">
                        <a:lumMod val="20000"/>
                        <a:lumOff val="80000"/>
                      </a:schemeClr>
                    </a:solidFill>
                  </a:tcPr>
                </a:tc>
                <a:tc>
                  <a:txBody>
                    <a:bodyPr/>
                    <a:lstStyle/>
                    <a:p>
                      <a:pPr algn="ctr" rtl="0" fontAlgn="ctr"/>
                      <a:r>
                        <a:rPr lang="en-US" sz="12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E- source</a:t>
                      </a:r>
                    </a:p>
                  </a:txBody>
                  <a:tcPr marL="6350" marR="6350" marT="6350" marB="0" anchor="ctr">
                    <a:solidFill>
                      <a:schemeClr val="accent6">
                        <a:lumMod val="20000"/>
                        <a:lumOff val="80000"/>
                      </a:schemeClr>
                    </a:solidFill>
                  </a:tcPr>
                </a:tc>
                <a:extLst>
                  <a:ext uri="{0D108BD9-81ED-4DB2-BD59-A6C34878D82A}">
                    <a16:rowId xmlns:a16="http://schemas.microsoft.com/office/drawing/2014/main" val="3714958968"/>
                  </a:ext>
                </a:extLst>
              </a:tr>
              <a:tr h="257274">
                <a:tc>
                  <a:txBody>
                    <a:bodyPr/>
                    <a:lstStyle/>
                    <a:p>
                      <a:pPr algn="ctr" fontAlgn="ctr"/>
                      <a:r>
                        <a:rPr lang="en-US" sz="1200" u="none" strike="noStrike" dirty="0">
                          <a:solidFill>
                            <a:schemeClr val="tx1"/>
                          </a:solidFill>
                          <a:effectLst/>
                          <a:latin typeface="Calibri" panose="020F0502020204030204" pitchFamily="34" charset="0"/>
                          <a:cs typeface="Calibri" panose="020F0502020204030204" pitchFamily="34" charset="0"/>
                        </a:rPr>
                        <a:t>WPP</a:t>
                      </a:r>
                      <a:endParaRPr lang="en-US" sz="12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6">
                        <a:lumMod val="20000"/>
                        <a:lumOff val="80000"/>
                      </a:schemeClr>
                    </a:solidFill>
                  </a:tcPr>
                </a:tc>
                <a:tc>
                  <a:txBody>
                    <a:bodyPr/>
                    <a:lstStyle/>
                    <a:p>
                      <a:pPr algn="ctr" fontAlgn="ctr"/>
                      <a:r>
                        <a:rPr lang="en-US" altLang="ja-JP" sz="1200" u="none" strike="noStrike" dirty="0">
                          <a:solidFill>
                            <a:schemeClr val="tx1"/>
                          </a:solidFill>
                          <a:effectLst/>
                          <a:latin typeface="Calibri" panose="020F0502020204030204" pitchFamily="34" charset="0"/>
                          <a:cs typeface="Calibri" panose="020F0502020204030204" pitchFamily="34" charset="0"/>
                        </a:rPr>
                        <a:t>6</a:t>
                      </a:r>
                      <a:endParaRPr lang="en-US" altLang="ja-JP" sz="12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6">
                        <a:lumMod val="20000"/>
                        <a:lumOff val="80000"/>
                      </a:schemeClr>
                    </a:solidFill>
                  </a:tcPr>
                </a:tc>
                <a:tc>
                  <a:txBody>
                    <a:bodyPr/>
                    <a:lstStyle/>
                    <a:p>
                      <a:pPr algn="ctr" rtl="0" fontAlgn="ctr"/>
                      <a:r>
                        <a:rPr lang="en-US" sz="12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Undulator target</a:t>
                      </a:r>
                    </a:p>
                  </a:txBody>
                  <a:tcPr marL="6350" marR="6350" marT="6350" marB="0" anchor="ctr">
                    <a:solidFill>
                      <a:schemeClr val="accent6">
                        <a:lumMod val="20000"/>
                        <a:lumOff val="80000"/>
                      </a:schemeClr>
                    </a:solidFill>
                  </a:tcPr>
                </a:tc>
                <a:extLst>
                  <a:ext uri="{0D108BD9-81ED-4DB2-BD59-A6C34878D82A}">
                    <a16:rowId xmlns:a16="http://schemas.microsoft.com/office/drawing/2014/main" val="1545155936"/>
                  </a:ext>
                </a:extLst>
              </a:tr>
              <a:tr h="257274">
                <a:tc>
                  <a:txBody>
                    <a:bodyPr/>
                    <a:lstStyle/>
                    <a:p>
                      <a:pPr algn="ctr" fontAlgn="ctr"/>
                      <a:r>
                        <a:rPr lang="en-US" sz="1200" u="none" strike="noStrike" dirty="0">
                          <a:solidFill>
                            <a:schemeClr val="tx1"/>
                          </a:solidFill>
                          <a:effectLst/>
                          <a:latin typeface="Calibri" panose="020F0502020204030204" pitchFamily="34" charset="0"/>
                          <a:cs typeface="Calibri" panose="020F0502020204030204" pitchFamily="34" charset="0"/>
                        </a:rPr>
                        <a:t>WPP</a:t>
                      </a:r>
                      <a:endParaRPr lang="en-US" sz="12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6">
                        <a:lumMod val="20000"/>
                        <a:lumOff val="80000"/>
                      </a:schemeClr>
                    </a:solidFill>
                  </a:tcPr>
                </a:tc>
                <a:tc>
                  <a:txBody>
                    <a:bodyPr/>
                    <a:lstStyle/>
                    <a:p>
                      <a:pPr algn="ctr" fontAlgn="ctr"/>
                      <a:r>
                        <a:rPr lang="en-US" altLang="ja-JP" sz="1200" u="none" strike="noStrike" dirty="0">
                          <a:solidFill>
                            <a:schemeClr val="tx1"/>
                          </a:solidFill>
                          <a:effectLst/>
                          <a:latin typeface="Calibri" panose="020F0502020204030204" pitchFamily="34" charset="0"/>
                          <a:cs typeface="Calibri" panose="020F0502020204030204" pitchFamily="34" charset="0"/>
                        </a:rPr>
                        <a:t>7</a:t>
                      </a:r>
                      <a:endParaRPr lang="en-US" altLang="ja-JP" sz="12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6">
                        <a:lumMod val="20000"/>
                        <a:lumOff val="80000"/>
                      </a:schemeClr>
                    </a:solidFill>
                  </a:tcPr>
                </a:tc>
                <a:tc>
                  <a:txBody>
                    <a:bodyPr/>
                    <a:lstStyle/>
                    <a:p>
                      <a:pPr algn="ctr" rtl="0" fontAlgn="ctr"/>
                      <a:r>
                        <a:rPr lang="en-US" sz="12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Undulator focusing</a:t>
                      </a:r>
                    </a:p>
                  </a:txBody>
                  <a:tcPr marL="6350" marR="6350" marT="6350" marB="0" anchor="ctr">
                    <a:solidFill>
                      <a:schemeClr val="accent6">
                        <a:lumMod val="20000"/>
                        <a:lumOff val="80000"/>
                      </a:schemeClr>
                    </a:solidFill>
                  </a:tcPr>
                </a:tc>
                <a:extLst>
                  <a:ext uri="{0D108BD9-81ED-4DB2-BD59-A6C34878D82A}">
                    <a16:rowId xmlns:a16="http://schemas.microsoft.com/office/drawing/2014/main" val="1490976987"/>
                  </a:ext>
                </a:extLst>
              </a:tr>
              <a:tr h="257274">
                <a:tc>
                  <a:txBody>
                    <a:bodyPr/>
                    <a:lstStyle/>
                    <a:p>
                      <a:pPr algn="ctr" fontAlgn="ctr"/>
                      <a:r>
                        <a:rPr lang="en-US" sz="1200" u="none" strike="noStrike" dirty="0">
                          <a:solidFill>
                            <a:srgbClr val="FF0000"/>
                          </a:solidFill>
                          <a:effectLst/>
                          <a:latin typeface="Calibri" panose="020F0502020204030204" pitchFamily="34" charset="0"/>
                          <a:cs typeface="Calibri" panose="020F0502020204030204" pitchFamily="34" charset="0"/>
                        </a:rPr>
                        <a:t>WPP</a:t>
                      </a:r>
                      <a:endParaRPr lang="en-US"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6">
                        <a:lumMod val="20000"/>
                        <a:lumOff val="80000"/>
                      </a:schemeClr>
                    </a:solidFill>
                  </a:tcPr>
                </a:tc>
                <a:tc>
                  <a:txBody>
                    <a:bodyPr/>
                    <a:lstStyle/>
                    <a:p>
                      <a:pPr algn="ctr" fontAlgn="ctr"/>
                      <a:r>
                        <a:rPr lang="en-US" altLang="ja-JP" sz="1200" u="none" strike="noStrike" dirty="0">
                          <a:solidFill>
                            <a:srgbClr val="FF0000"/>
                          </a:solidFill>
                          <a:effectLst/>
                          <a:latin typeface="Calibri" panose="020F0502020204030204" pitchFamily="34" charset="0"/>
                          <a:cs typeface="Calibri" panose="020F0502020204030204" pitchFamily="34" charset="0"/>
                        </a:rPr>
                        <a:t>8</a:t>
                      </a:r>
                      <a:endParaRPr lang="en-US" altLang="ja-JP"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6">
                        <a:lumMod val="20000"/>
                        <a:lumOff val="80000"/>
                      </a:schemeClr>
                    </a:solidFill>
                  </a:tcPr>
                </a:tc>
                <a:tc>
                  <a:txBody>
                    <a:bodyPr/>
                    <a:lstStyle/>
                    <a:p>
                      <a:pPr algn="ctr" rtl="0" fontAlgn="ctr"/>
                      <a:r>
                        <a:rPr lang="en-US"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E-driven target</a:t>
                      </a:r>
                    </a:p>
                  </a:txBody>
                  <a:tcPr marL="6350" marR="6350" marT="6350" marB="0" anchor="ctr">
                    <a:solidFill>
                      <a:schemeClr val="accent6">
                        <a:lumMod val="20000"/>
                        <a:lumOff val="80000"/>
                      </a:schemeClr>
                    </a:solidFill>
                  </a:tcPr>
                </a:tc>
                <a:extLst>
                  <a:ext uri="{0D108BD9-81ED-4DB2-BD59-A6C34878D82A}">
                    <a16:rowId xmlns:a16="http://schemas.microsoft.com/office/drawing/2014/main" val="887922838"/>
                  </a:ext>
                </a:extLst>
              </a:tr>
              <a:tr h="257274">
                <a:tc>
                  <a:txBody>
                    <a:bodyPr/>
                    <a:lstStyle/>
                    <a:p>
                      <a:pPr algn="ctr" fontAlgn="ctr"/>
                      <a:r>
                        <a:rPr lang="en-US" sz="1200" u="none" strike="noStrike" dirty="0">
                          <a:solidFill>
                            <a:srgbClr val="FF0000"/>
                          </a:solidFill>
                          <a:effectLst/>
                          <a:latin typeface="Calibri" panose="020F0502020204030204" pitchFamily="34" charset="0"/>
                          <a:cs typeface="Calibri" panose="020F0502020204030204" pitchFamily="34" charset="0"/>
                        </a:rPr>
                        <a:t>WPP</a:t>
                      </a:r>
                      <a:endParaRPr lang="en-US"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6">
                        <a:lumMod val="20000"/>
                        <a:lumOff val="80000"/>
                      </a:schemeClr>
                    </a:solidFill>
                  </a:tcPr>
                </a:tc>
                <a:tc>
                  <a:txBody>
                    <a:bodyPr/>
                    <a:lstStyle/>
                    <a:p>
                      <a:pPr algn="ctr" fontAlgn="ctr"/>
                      <a:r>
                        <a:rPr lang="en-US" altLang="ja-JP" sz="1200" u="none" strike="noStrike" dirty="0">
                          <a:solidFill>
                            <a:srgbClr val="FF0000"/>
                          </a:solidFill>
                          <a:effectLst/>
                          <a:latin typeface="Calibri" panose="020F0502020204030204" pitchFamily="34" charset="0"/>
                          <a:cs typeface="Calibri" panose="020F0502020204030204" pitchFamily="34" charset="0"/>
                        </a:rPr>
                        <a:t>9</a:t>
                      </a:r>
                      <a:endParaRPr lang="en-US" altLang="ja-JP"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6">
                        <a:lumMod val="20000"/>
                        <a:lumOff val="80000"/>
                      </a:schemeClr>
                    </a:solidFill>
                  </a:tcPr>
                </a:tc>
                <a:tc>
                  <a:txBody>
                    <a:bodyPr/>
                    <a:lstStyle/>
                    <a:p>
                      <a:pPr algn="ctr" rtl="0" fontAlgn="ctr"/>
                      <a:r>
                        <a:rPr lang="en-US"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E-driven focusing</a:t>
                      </a:r>
                    </a:p>
                  </a:txBody>
                  <a:tcPr marL="6350" marR="6350" marT="6350" marB="0" anchor="ctr">
                    <a:solidFill>
                      <a:schemeClr val="accent6">
                        <a:lumMod val="20000"/>
                        <a:lumOff val="80000"/>
                      </a:schemeClr>
                    </a:solidFill>
                  </a:tcPr>
                </a:tc>
                <a:extLst>
                  <a:ext uri="{0D108BD9-81ED-4DB2-BD59-A6C34878D82A}">
                    <a16:rowId xmlns:a16="http://schemas.microsoft.com/office/drawing/2014/main" val="4115014725"/>
                  </a:ext>
                </a:extLst>
              </a:tr>
              <a:tr h="257274">
                <a:tc>
                  <a:txBody>
                    <a:bodyPr/>
                    <a:lstStyle/>
                    <a:p>
                      <a:pPr algn="ctr" fontAlgn="ctr"/>
                      <a:r>
                        <a:rPr lang="en-US" sz="1200" u="none" strike="noStrike" dirty="0">
                          <a:solidFill>
                            <a:srgbClr val="FF0000"/>
                          </a:solidFill>
                          <a:effectLst/>
                          <a:latin typeface="Calibri" panose="020F0502020204030204" pitchFamily="34" charset="0"/>
                          <a:cs typeface="Calibri" panose="020F0502020204030204" pitchFamily="34" charset="0"/>
                        </a:rPr>
                        <a:t>WPP</a:t>
                      </a:r>
                      <a:endParaRPr lang="en-US"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6">
                        <a:lumMod val="20000"/>
                        <a:lumOff val="80000"/>
                      </a:schemeClr>
                    </a:solidFill>
                  </a:tcPr>
                </a:tc>
                <a:tc>
                  <a:txBody>
                    <a:bodyPr/>
                    <a:lstStyle/>
                    <a:p>
                      <a:pPr algn="ctr" fontAlgn="ctr"/>
                      <a:r>
                        <a:rPr lang="en-US" altLang="ja-JP" sz="1200" u="none" strike="noStrike" dirty="0">
                          <a:solidFill>
                            <a:srgbClr val="FF0000"/>
                          </a:solidFill>
                          <a:effectLst/>
                          <a:latin typeface="Calibri" panose="020F0502020204030204" pitchFamily="34" charset="0"/>
                          <a:cs typeface="Calibri" panose="020F0502020204030204" pitchFamily="34" charset="0"/>
                        </a:rPr>
                        <a:t>10</a:t>
                      </a:r>
                      <a:endParaRPr lang="en-US" altLang="ja-JP"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6">
                        <a:lumMod val="20000"/>
                        <a:lumOff val="80000"/>
                      </a:schemeClr>
                    </a:solidFill>
                  </a:tcPr>
                </a:tc>
                <a:tc>
                  <a:txBody>
                    <a:bodyPr/>
                    <a:lstStyle/>
                    <a:p>
                      <a:pPr algn="ctr" rtl="0" fontAlgn="ctr"/>
                      <a:r>
                        <a:rPr lang="en-US"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E-driven capture</a:t>
                      </a:r>
                    </a:p>
                  </a:txBody>
                  <a:tcPr marL="6350" marR="6350" marT="6350" marB="0" anchor="ctr">
                    <a:solidFill>
                      <a:schemeClr val="accent6">
                        <a:lumMod val="20000"/>
                        <a:lumOff val="80000"/>
                      </a:schemeClr>
                    </a:solidFill>
                  </a:tcPr>
                </a:tc>
                <a:extLst>
                  <a:ext uri="{0D108BD9-81ED-4DB2-BD59-A6C34878D82A}">
                    <a16:rowId xmlns:a16="http://schemas.microsoft.com/office/drawing/2014/main" val="378852249"/>
                  </a:ext>
                </a:extLst>
              </a:tr>
              <a:tr h="257274">
                <a:tc>
                  <a:txBody>
                    <a:bodyPr/>
                    <a:lstStyle/>
                    <a:p>
                      <a:pPr algn="ctr" fontAlgn="ctr"/>
                      <a:r>
                        <a:rPr lang="en-US" sz="1200" u="none" strike="noStrike" dirty="0">
                          <a:solidFill>
                            <a:srgbClr val="FF0000"/>
                          </a:solidFill>
                          <a:effectLst/>
                          <a:latin typeface="Calibri" panose="020F0502020204030204" pitchFamily="34" charset="0"/>
                          <a:cs typeface="Calibri" panose="020F0502020204030204" pitchFamily="34" charset="0"/>
                        </a:rPr>
                        <a:t>WPP</a:t>
                      </a:r>
                      <a:endParaRPr lang="en-US"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6">
                        <a:lumMod val="20000"/>
                        <a:lumOff val="80000"/>
                      </a:schemeClr>
                    </a:solidFill>
                  </a:tcPr>
                </a:tc>
                <a:tc>
                  <a:txBody>
                    <a:bodyPr/>
                    <a:lstStyle/>
                    <a:p>
                      <a:pPr algn="ctr" fontAlgn="ctr"/>
                      <a:r>
                        <a:rPr lang="en-US" altLang="ja-JP" sz="1200" u="none" strike="noStrike" dirty="0">
                          <a:solidFill>
                            <a:srgbClr val="FF0000"/>
                          </a:solidFill>
                          <a:effectLst/>
                          <a:latin typeface="Calibri" panose="020F0502020204030204" pitchFamily="34" charset="0"/>
                          <a:cs typeface="Calibri" panose="020F0502020204030204" pitchFamily="34" charset="0"/>
                        </a:rPr>
                        <a:t>11</a:t>
                      </a:r>
                      <a:endParaRPr lang="en-US" altLang="ja-JP"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6">
                        <a:lumMod val="20000"/>
                        <a:lumOff val="80000"/>
                      </a:schemeClr>
                    </a:solidFill>
                  </a:tcPr>
                </a:tc>
                <a:tc>
                  <a:txBody>
                    <a:bodyPr/>
                    <a:lstStyle/>
                    <a:p>
                      <a:pPr algn="ctr" rtl="0" fontAlgn="ctr"/>
                      <a:r>
                        <a:rPr lang="en-US"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Target replacement</a:t>
                      </a:r>
                    </a:p>
                  </a:txBody>
                  <a:tcPr marL="6350" marR="6350" marT="6350" marB="0" anchor="ctr">
                    <a:solidFill>
                      <a:schemeClr val="accent6">
                        <a:lumMod val="20000"/>
                        <a:lumOff val="80000"/>
                      </a:schemeClr>
                    </a:solidFill>
                  </a:tcPr>
                </a:tc>
                <a:extLst>
                  <a:ext uri="{0D108BD9-81ED-4DB2-BD59-A6C34878D82A}">
                    <a16:rowId xmlns:a16="http://schemas.microsoft.com/office/drawing/2014/main" val="1377459596"/>
                  </a:ext>
                </a:extLst>
              </a:tr>
              <a:tr h="257274">
                <a:tc>
                  <a:txBody>
                    <a:bodyPr/>
                    <a:lstStyle/>
                    <a:p>
                      <a:pPr algn="ctr" fontAlgn="ctr"/>
                      <a:r>
                        <a:rPr lang="en-US" sz="1200" u="none" strike="noStrike" dirty="0">
                          <a:solidFill>
                            <a:srgbClr val="FF0000"/>
                          </a:solidFill>
                          <a:effectLst/>
                          <a:latin typeface="Calibri" panose="020F0502020204030204" pitchFamily="34" charset="0"/>
                          <a:cs typeface="Calibri" panose="020F0502020204030204" pitchFamily="34" charset="0"/>
                        </a:rPr>
                        <a:t>WPP</a:t>
                      </a:r>
                      <a:endParaRPr lang="en-US"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5">
                        <a:lumMod val="20000"/>
                        <a:lumOff val="80000"/>
                      </a:schemeClr>
                    </a:solidFill>
                  </a:tcPr>
                </a:tc>
                <a:tc>
                  <a:txBody>
                    <a:bodyPr/>
                    <a:lstStyle/>
                    <a:p>
                      <a:pPr algn="ctr" fontAlgn="ctr"/>
                      <a:r>
                        <a:rPr lang="en-US" altLang="ja-JP" sz="1200" u="none" strike="noStrike" dirty="0">
                          <a:solidFill>
                            <a:srgbClr val="FF0000"/>
                          </a:solidFill>
                          <a:effectLst/>
                          <a:latin typeface="Calibri" panose="020F0502020204030204" pitchFamily="34" charset="0"/>
                          <a:cs typeface="Calibri" panose="020F0502020204030204" pitchFamily="34" charset="0"/>
                        </a:rPr>
                        <a:t>12</a:t>
                      </a:r>
                      <a:endParaRPr lang="en-US" altLang="ja-JP"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5">
                        <a:lumMod val="20000"/>
                        <a:lumOff val="80000"/>
                      </a:schemeClr>
                    </a:solidFill>
                  </a:tcPr>
                </a:tc>
                <a:tc>
                  <a:txBody>
                    <a:bodyPr/>
                    <a:lstStyle/>
                    <a:p>
                      <a:pPr algn="ctr" rtl="0" fontAlgn="ctr"/>
                      <a:r>
                        <a:rPr lang="en-US"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DR System design</a:t>
                      </a:r>
                    </a:p>
                  </a:txBody>
                  <a:tcPr marL="6350" marR="6350" marT="6350" marB="0" anchor="ctr">
                    <a:solidFill>
                      <a:schemeClr val="accent5">
                        <a:lumMod val="20000"/>
                        <a:lumOff val="80000"/>
                      </a:schemeClr>
                    </a:solidFill>
                  </a:tcPr>
                </a:tc>
                <a:extLst>
                  <a:ext uri="{0D108BD9-81ED-4DB2-BD59-A6C34878D82A}">
                    <a16:rowId xmlns:a16="http://schemas.microsoft.com/office/drawing/2014/main" val="3991977438"/>
                  </a:ext>
                </a:extLst>
              </a:tr>
              <a:tr h="257274">
                <a:tc>
                  <a:txBody>
                    <a:bodyPr/>
                    <a:lstStyle/>
                    <a:p>
                      <a:pPr algn="ctr" fontAlgn="ctr"/>
                      <a:r>
                        <a:rPr lang="en-US" sz="1200" u="none" strike="noStrike" dirty="0">
                          <a:solidFill>
                            <a:schemeClr val="tx1"/>
                          </a:solidFill>
                          <a:effectLst/>
                          <a:latin typeface="Calibri" panose="020F0502020204030204" pitchFamily="34" charset="0"/>
                          <a:cs typeface="Calibri" panose="020F0502020204030204" pitchFamily="34" charset="0"/>
                        </a:rPr>
                        <a:t>WPP</a:t>
                      </a:r>
                      <a:endParaRPr lang="en-US" sz="12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5">
                        <a:lumMod val="20000"/>
                        <a:lumOff val="80000"/>
                      </a:schemeClr>
                    </a:solidFill>
                  </a:tcPr>
                </a:tc>
                <a:tc>
                  <a:txBody>
                    <a:bodyPr/>
                    <a:lstStyle/>
                    <a:p>
                      <a:pPr algn="ctr" fontAlgn="ctr"/>
                      <a:r>
                        <a:rPr lang="en-US" altLang="ja-JP" sz="1200" u="none" strike="noStrike" dirty="0">
                          <a:solidFill>
                            <a:schemeClr val="tx1"/>
                          </a:solidFill>
                          <a:effectLst/>
                          <a:latin typeface="Calibri" panose="020F0502020204030204" pitchFamily="34" charset="0"/>
                          <a:cs typeface="Calibri" panose="020F0502020204030204" pitchFamily="34" charset="0"/>
                        </a:rPr>
                        <a:t>14</a:t>
                      </a:r>
                      <a:endParaRPr lang="en-US" altLang="ja-JP" sz="12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5">
                        <a:lumMod val="20000"/>
                        <a:lumOff val="80000"/>
                      </a:schemeClr>
                    </a:solidFill>
                  </a:tcPr>
                </a:tc>
                <a:tc>
                  <a:txBody>
                    <a:bodyPr/>
                    <a:lstStyle/>
                    <a:p>
                      <a:pPr algn="ctr" rtl="0" fontAlgn="ctr"/>
                      <a:r>
                        <a:rPr lang="en-US" sz="12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DR Injection/extraction</a:t>
                      </a:r>
                    </a:p>
                  </a:txBody>
                  <a:tcPr marL="6350" marR="6350" marT="6350" marB="0" anchor="ctr">
                    <a:solidFill>
                      <a:schemeClr val="accent5">
                        <a:lumMod val="20000"/>
                        <a:lumOff val="80000"/>
                      </a:schemeClr>
                    </a:solidFill>
                  </a:tcPr>
                </a:tc>
                <a:extLst>
                  <a:ext uri="{0D108BD9-81ED-4DB2-BD59-A6C34878D82A}">
                    <a16:rowId xmlns:a16="http://schemas.microsoft.com/office/drawing/2014/main" val="1373387623"/>
                  </a:ext>
                </a:extLst>
              </a:tr>
              <a:tr h="257274">
                <a:tc>
                  <a:txBody>
                    <a:bodyPr/>
                    <a:lstStyle/>
                    <a:p>
                      <a:pPr algn="ctr" fontAlgn="ctr"/>
                      <a:r>
                        <a:rPr lang="en-US" sz="1200" u="none" strike="noStrike" dirty="0">
                          <a:solidFill>
                            <a:srgbClr val="FF0000"/>
                          </a:solidFill>
                          <a:effectLst/>
                          <a:latin typeface="Calibri" panose="020F0502020204030204" pitchFamily="34" charset="0"/>
                          <a:cs typeface="Calibri" panose="020F0502020204030204" pitchFamily="34" charset="0"/>
                        </a:rPr>
                        <a:t>WPP</a:t>
                      </a:r>
                      <a:endParaRPr lang="en-US"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5">
                        <a:lumMod val="20000"/>
                        <a:lumOff val="80000"/>
                      </a:schemeClr>
                    </a:solidFill>
                  </a:tcPr>
                </a:tc>
                <a:tc>
                  <a:txBody>
                    <a:bodyPr/>
                    <a:lstStyle/>
                    <a:p>
                      <a:pPr algn="ctr" fontAlgn="ctr"/>
                      <a:r>
                        <a:rPr lang="en-US" altLang="ja-JP" sz="1200" u="none" strike="noStrike" dirty="0">
                          <a:solidFill>
                            <a:srgbClr val="FF0000"/>
                          </a:solidFill>
                          <a:effectLst/>
                          <a:latin typeface="Calibri" panose="020F0502020204030204" pitchFamily="34" charset="0"/>
                          <a:cs typeface="Calibri" panose="020F0502020204030204" pitchFamily="34" charset="0"/>
                        </a:rPr>
                        <a:t>15</a:t>
                      </a:r>
                      <a:endParaRPr lang="en-US" altLang="ja-JP"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5">
                        <a:lumMod val="20000"/>
                        <a:lumOff val="80000"/>
                      </a:schemeClr>
                    </a:solidFill>
                  </a:tcPr>
                </a:tc>
                <a:tc>
                  <a:txBody>
                    <a:bodyPr/>
                    <a:lstStyle/>
                    <a:p>
                      <a:pPr algn="ctr" rtl="0" fontAlgn="ctr"/>
                      <a:r>
                        <a:rPr lang="en-US"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Final focus</a:t>
                      </a:r>
                    </a:p>
                  </a:txBody>
                  <a:tcPr marL="6350" marR="6350" marT="6350" marB="0" anchor="ctr">
                    <a:solidFill>
                      <a:schemeClr val="accent5">
                        <a:lumMod val="20000"/>
                        <a:lumOff val="80000"/>
                      </a:schemeClr>
                    </a:solidFill>
                  </a:tcPr>
                </a:tc>
                <a:extLst>
                  <a:ext uri="{0D108BD9-81ED-4DB2-BD59-A6C34878D82A}">
                    <a16:rowId xmlns:a16="http://schemas.microsoft.com/office/drawing/2014/main" val="3648540254"/>
                  </a:ext>
                </a:extLst>
              </a:tr>
              <a:tr h="257274">
                <a:tc>
                  <a:txBody>
                    <a:bodyPr/>
                    <a:lstStyle/>
                    <a:p>
                      <a:pPr algn="ctr" fontAlgn="ctr"/>
                      <a:r>
                        <a:rPr lang="en-US" sz="1200" u="none" strike="noStrike" dirty="0">
                          <a:solidFill>
                            <a:schemeClr val="tx1"/>
                          </a:solidFill>
                          <a:effectLst/>
                          <a:latin typeface="Calibri" panose="020F0502020204030204" pitchFamily="34" charset="0"/>
                          <a:cs typeface="Calibri" panose="020F0502020204030204" pitchFamily="34" charset="0"/>
                        </a:rPr>
                        <a:t>WPP</a:t>
                      </a:r>
                      <a:endParaRPr lang="en-US" sz="12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5">
                        <a:lumMod val="20000"/>
                        <a:lumOff val="80000"/>
                      </a:schemeClr>
                    </a:solidFill>
                  </a:tcPr>
                </a:tc>
                <a:tc>
                  <a:txBody>
                    <a:bodyPr/>
                    <a:lstStyle/>
                    <a:p>
                      <a:pPr algn="ctr" fontAlgn="ctr"/>
                      <a:r>
                        <a:rPr lang="en-US" altLang="ja-JP" sz="1200" u="none" strike="noStrike" dirty="0">
                          <a:solidFill>
                            <a:schemeClr val="tx1"/>
                          </a:solidFill>
                          <a:effectLst/>
                          <a:latin typeface="Calibri" panose="020F0502020204030204" pitchFamily="34" charset="0"/>
                          <a:cs typeface="Calibri" panose="020F0502020204030204" pitchFamily="34" charset="0"/>
                        </a:rPr>
                        <a:t>16</a:t>
                      </a:r>
                      <a:endParaRPr lang="en-US" altLang="ja-JP" sz="12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5">
                        <a:lumMod val="20000"/>
                        <a:lumOff val="80000"/>
                      </a:schemeClr>
                    </a:solidFill>
                  </a:tcPr>
                </a:tc>
                <a:tc>
                  <a:txBody>
                    <a:bodyPr/>
                    <a:lstStyle/>
                    <a:p>
                      <a:pPr algn="ctr" rtl="0" fontAlgn="ctr"/>
                      <a:r>
                        <a:rPr lang="en-US" sz="12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Final doublet</a:t>
                      </a:r>
                    </a:p>
                  </a:txBody>
                  <a:tcPr marL="6350" marR="6350" marT="6350" marB="0" anchor="ctr">
                    <a:solidFill>
                      <a:schemeClr val="accent5">
                        <a:lumMod val="20000"/>
                        <a:lumOff val="80000"/>
                      </a:schemeClr>
                    </a:solidFill>
                  </a:tcPr>
                </a:tc>
                <a:extLst>
                  <a:ext uri="{0D108BD9-81ED-4DB2-BD59-A6C34878D82A}">
                    <a16:rowId xmlns:a16="http://schemas.microsoft.com/office/drawing/2014/main" val="1481862405"/>
                  </a:ext>
                </a:extLst>
              </a:tr>
              <a:tr h="257274">
                <a:tc>
                  <a:txBody>
                    <a:bodyPr/>
                    <a:lstStyle/>
                    <a:p>
                      <a:pPr algn="ctr" fontAlgn="ctr"/>
                      <a:r>
                        <a:rPr lang="en-US" sz="1200" u="none" strike="noStrike" dirty="0">
                          <a:solidFill>
                            <a:srgbClr val="FF0000"/>
                          </a:solidFill>
                          <a:effectLst/>
                          <a:latin typeface="Calibri" panose="020F0502020204030204" pitchFamily="34" charset="0"/>
                          <a:cs typeface="Calibri" panose="020F0502020204030204" pitchFamily="34" charset="0"/>
                        </a:rPr>
                        <a:t>WPP</a:t>
                      </a:r>
                      <a:endParaRPr lang="en-US"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5">
                        <a:lumMod val="20000"/>
                        <a:lumOff val="80000"/>
                      </a:schemeClr>
                    </a:solidFill>
                  </a:tcPr>
                </a:tc>
                <a:tc>
                  <a:txBody>
                    <a:bodyPr/>
                    <a:lstStyle/>
                    <a:p>
                      <a:pPr algn="ctr" fontAlgn="ctr"/>
                      <a:r>
                        <a:rPr lang="en-US" altLang="ja-JP" sz="1200" u="none" strike="noStrike" dirty="0">
                          <a:solidFill>
                            <a:srgbClr val="FF0000"/>
                          </a:solidFill>
                          <a:effectLst/>
                          <a:latin typeface="Calibri" panose="020F0502020204030204" pitchFamily="34" charset="0"/>
                          <a:cs typeface="Calibri" panose="020F0502020204030204" pitchFamily="34" charset="0"/>
                        </a:rPr>
                        <a:t>17</a:t>
                      </a:r>
                      <a:endParaRPr lang="en-US" altLang="ja-JP"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3606" marR="3606" marT="3606" marB="0" anchor="ctr">
                    <a:solidFill>
                      <a:schemeClr val="accent5">
                        <a:lumMod val="20000"/>
                        <a:lumOff val="80000"/>
                      </a:schemeClr>
                    </a:solidFill>
                  </a:tcPr>
                </a:tc>
                <a:tc>
                  <a:txBody>
                    <a:bodyPr/>
                    <a:lstStyle/>
                    <a:p>
                      <a:pPr algn="ctr" rtl="0" fontAlgn="ctr"/>
                      <a:r>
                        <a:rPr lang="en-US" sz="12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Main dump</a:t>
                      </a:r>
                    </a:p>
                  </a:txBody>
                  <a:tcPr marL="6350" marR="6350" marT="6350" marB="0" anchor="ctr">
                    <a:solidFill>
                      <a:schemeClr val="accent5">
                        <a:lumMod val="20000"/>
                        <a:lumOff val="80000"/>
                      </a:schemeClr>
                    </a:solidFill>
                  </a:tcPr>
                </a:tc>
                <a:extLst>
                  <a:ext uri="{0D108BD9-81ED-4DB2-BD59-A6C34878D82A}">
                    <a16:rowId xmlns:a16="http://schemas.microsoft.com/office/drawing/2014/main" val="1300707110"/>
                  </a:ext>
                </a:extLst>
              </a:tr>
            </a:tbl>
          </a:graphicData>
        </a:graphic>
      </p:graphicFrame>
      <p:sp>
        <p:nvSpPr>
          <p:cNvPr id="69" name="テキスト ボックス 68">
            <a:extLst>
              <a:ext uri="{FF2B5EF4-FFF2-40B4-BE49-F238E27FC236}">
                <a16:creationId xmlns:a16="http://schemas.microsoft.com/office/drawing/2014/main" id="{DA9ADB0A-C476-0950-F957-BFA10715846A}"/>
              </a:ext>
            </a:extLst>
          </p:cNvPr>
          <p:cNvSpPr txBox="1"/>
          <p:nvPr/>
        </p:nvSpPr>
        <p:spPr>
          <a:xfrm>
            <a:off x="6570564" y="2238200"/>
            <a:ext cx="486030" cy="338554"/>
          </a:xfrm>
          <a:prstGeom prst="rect">
            <a:avLst/>
          </a:prstGeom>
          <a:solidFill>
            <a:schemeClr val="accent2">
              <a:lumMod val="20000"/>
              <a:lumOff val="80000"/>
            </a:schemeClr>
          </a:solidFill>
        </p:spPr>
        <p:txBody>
          <a:bodyPr wrap="none" rtlCol="0">
            <a:spAutoFit/>
          </a:bodyPr>
          <a:lstStyle/>
          <a:p>
            <a:r>
              <a:rPr lang="en-US" altLang="ja-JP" sz="1600" dirty="0">
                <a:latin typeface="Calibri" panose="020F0502020204030204" pitchFamily="34" charset="0"/>
              </a:rPr>
              <a:t>SRF</a:t>
            </a:r>
            <a:endParaRPr kumimoji="1" lang="ja-JP" altLang="en-US" sz="1600" dirty="0">
              <a:latin typeface="Calibri" panose="020F0502020204030204" pitchFamily="34" charset="0"/>
            </a:endParaRPr>
          </a:p>
        </p:txBody>
      </p:sp>
      <p:sp>
        <p:nvSpPr>
          <p:cNvPr id="70" name="テキスト ボックス 69">
            <a:extLst>
              <a:ext uri="{FF2B5EF4-FFF2-40B4-BE49-F238E27FC236}">
                <a16:creationId xmlns:a16="http://schemas.microsoft.com/office/drawing/2014/main" id="{B0E3C5D7-392B-70B1-BD3D-173E3F1B1582}"/>
              </a:ext>
            </a:extLst>
          </p:cNvPr>
          <p:cNvSpPr txBox="1"/>
          <p:nvPr/>
        </p:nvSpPr>
        <p:spPr>
          <a:xfrm>
            <a:off x="6272422" y="3558619"/>
            <a:ext cx="834074" cy="584775"/>
          </a:xfrm>
          <a:prstGeom prst="rect">
            <a:avLst/>
          </a:prstGeom>
          <a:solidFill>
            <a:schemeClr val="accent6">
              <a:lumMod val="40000"/>
              <a:lumOff val="60000"/>
            </a:schemeClr>
          </a:solidFill>
        </p:spPr>
        <p:txBody>
          <a:bodyPr wrap="none" rtlCol="0">
            <a:spAutoFit/>
          </a:bodyPr>
          <a:lstStyle/>
          <a:p>
            <a:r>
              <a:rPr lang="en-US" altLang="ja-JP" sz="1600" dirty="0">
                <a:latin typeface="Calibri" panose="020F0502020204030204" pitchFamily="34" charset="0"/>
              </a:rPr>
              <a:t>e-, e+ </a:t>
            </a:r>
          </a:p>
          <a:p>
            <a:r>
              <a:rPr lang="en-US" altLang="ja-JP" sz="1600" dirty="0">
                <a:latin typeface="Calibri" panose="020F0502020204030204" pitchFamily="34" charset="0"/>
              </a:rPr>
              <a:t>Sources</a:t>
            </a:r>
            <a:endParaRPr kumimoji="1" lang="ja-JP" altLang="en-US" sz="1600" dirty="0">
              <a:latin typeface="Calibri" panose="020F0502020204030204" pitchFamily="34" charset="0"/>
            </a:endParaRPr>
          </a:p>
        </p:txBody>
      </p:sp>
      <p:sp>
        <p:nvSpPr>
          <p:cNvPr id="71" name="テキスト ボックス 70">
            <a:extLst>
              <a:ext uri="{FF2B5EF4-FFF2-40B4-BE49-F238E27FC236}">
                <a16:creationId xmlns:a16="http://schemas.microsoft.com/office/drawing/2014/main" id="{48A831EC-FAA9-A636-39DC-0C32888A145B}"/>
              </a:ext>
            </a:extLst>
          </p:cNvPr>
          <p:cNvSpPr txBox="1"/>
          <p:nvPr/>
        </p:nvSpPr>
        <p:spPr>
          <a:xfrm>
            <a:off x="6399043" y="5074745"/>
            <a:ext cx="720069" cy="584775"/>
          </a:xfrm>
          <a:prstGeom prst="rect">
            <a:avLst/>
          </a:prstGeom>
          <a:solidFill>
            <a:schemeClr val="accent5">
              <a:lumMod val="20000"/>
              <a:lumOff val="80000"/>
            </a:schemeClr>
          </a:solidFill>
        </p:spPr>
        <p:txBody>
          <a:bodyPr wrap="none" rtlCol="0">
            <a:spAutoFit/>
          </a:bodyPr>
          <a:lstStyle/>
          <a:p>
            <a:r>
              <a:rPr kumimoji="1" lang="en-US" altLang="ja-JP" sz="1600" dirty="0">
                <a:latin typeface="Calibri" panose="020F0502020204030204" pitchFamily="34" charset="0"/>
              </a:rPr>
              <a:t>Nano-</a:t>
            </a:r>
          </a:p>
          <a:p>
            <a:r>
              <a:rPr kumimoji="1" lang="en-US" altLang="ja-JP" sz="1600" dirty="0">
                <a:latin typeface="Calibri" panose="020F0502020204030204" pitchFamily="34" charset="0"/>
              </a:rPr>
              <a:t>Beam</a:t>
            </a:r>
            <a:endParaRPr kumimoji="1" lang="ja-JP" altLang="en-US" sz="1600" dirty="0">
              <a:latin typeface="Calibri" panose="020F0502020204030204" pitchFamily="34" charset="0"/>
            </a:endParaRPr>
          </a:p>
        </p:txBody>
      </p:sp>
      <p:sp>
        <p:nvSpPr>
          <p:cNvPr id="4" name="正方形/長方形 3">
            <a:extLst>
              <a:ext uri="{FF2B5EF4-FFF2-40B4-BE49-F238E27FC236}">
                <a16:creationId xmlns:a16="http://schemas.microsoft.com/office/drawing/2014/main" id="{2ABEDC66-05F7-00D5-DFE5-E7D145C58909}"/>
              </a:ext>
            </a:extLst>
          </p:cNvPr>
          <p:cNvSpPr/>
          <p:nvPr/>
        </p:nvSpPr>
        <p:spPr>
          <a:xfrm>
            <a:off x="7258123" y="2070164"/>
            <a:ext cx="3173187" cy="51428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F1AF596B-2B37-A390-9602-1BE8A19CA8A4}"/>
              </a:ext>
            </a:extLst>
          </p:cNvPr>
          <p:cNvSpPr/>
          <p:nvPr/>
        </p:nvSpPr>
        <p:spPr>
          <a:xfrm>
            <a:off x="7245507" y="3593570"/>
            <a:ext cx="3173187" cy="102967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527C99BD-E285-D3D2-9C66-692BBDB1327C}"/>
              </a:ext>
            </a:extLst>
          </p:cNvPr>
          <p:cNvSpPr/>
          <p:nvPr/>
        </p:nvSpPr>
        <p:spPr>
          <a:xfrm>
            <a:off x="7245507" y="5143499"/>
            <a:ext cx="3210244" cy="27564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a:extLst>
              <a:ext uri="{FF2B5EF4-FFF2-40B4-BE49-F238E27FC236}">
                <a16:creationId xmlns:a16="http://schemas.microsoft.com/office/drawing/2014/main" id="{E461F080-22BA-CAF9-08F6-636C615BD6DF}"/>
              </a:ext>
            </a:extLst>
          </p:cNvPr>
          <p:cNvSpPr/>
          <p:nvPr/>
        </p:nvSpPr>
        <p:spPr>
          <a:xfrm>
            <a:off x="7258123" y="5642964"/>
            <a:ext cx="3160571" cy="27564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6F42EF30-A634-EE1F-7258-6D7BEBDC56FC}"/>
              </a:ext>
            </a:extLst>
          </p:cNvPr>
          <p:cNvSpPr txBox="1"/>
          <p:nvPr/>
        </p:nvSpPr>
        <p:spPr>
          <a:xfrm>
            <a:off x="10462357" y="2102956"/>
            <a:ext cx="1630831" cy="523220"/>
          </a:xfrm>
          <a:prstGeom prst="rect">
            <a:avLst/>
          </a:prstGeom>
          <a:solidFill>
            <a:schemeClr val="accent2">
              <a:lumMod val="20000"/>
              <a:lumOff val="80000"/>
            </a:schemeClr>
          </a:solidFill>
        </p:spPr>
        <p:txBody>
          <a:bodyPr wrap="square" rtlCol="0">
            <a:spAutoFit/>
          </a:bodyPr>
          <a:lstStyle/>
          <a:p>
            <a:r>
              <a:rPr kumimoji="1" lang="en-US" altLang="ja-JP" sz="1400" dirty="0"/>
              <a:t>Collaboration with</a:t>
            </a:r>
          </a:p>
          <a:p>
            <a:r>
              <a:rPr kumimoji="1" lang="en-US" altLang="ja-JP" sz="1400" dirty="0"/>
              <a:t>Europe, Korea, </a:t>
            </a:r>
            <a:endParaRPr kumimoji="1" lang="ja-JP" altLang="en-US" sz="1400" dirty="0"/>
          </a:p>
        </p:txBody>
      </p:sp>
      <p:sp>
        <p:nvSpPr>
          <p:cNvPr id="9" name="テキスト ボックス 8">
            <a:extLst>
              <a:ext uri="{FF2B5EF4-FFF2-40B4-BE49-F238E27FC236}">
                <a16:creationId xmlns:a16="http://schemas.microsoft.com/office/drawing/2014/main" id="{C78A2F27-3D39-5211-2659-3194E24CC6CC}"/>
              </a:ext>
            </a:extLst>
          </p:cNvPr>
          <p:cNvSpPr txBox="1"/>
          <p:nvPr/>
        </p:nvSpPr>
        <p:spPr>
          <a:xfrm>
            <a:off x="10510031" y="3791192"/>
            <a:ext cx="1535485" cy="523220"/>
          </a:xfrm>
          <a:prstGeom prst="rect">
            <a:avLst/>
          </a:prstGeom>
          <a:solidFill>
            <a:schemeClr val="accent6">
              <a:lumMod val="20000"/>
              <a:lumOff val="80000"/>
            </a:schemeClr>
          </a:solidFill>
        </p:spPr>
        <p:txBody>
          <a:bodyPr wrap="square" rtlCol="0">
            <a:spAutoFit/>
          </a:bodyPr>
          <a:lstStyle/>
          <a:p>
            <a:r>
              <a:rPr kumimoji="1" lang="en-US" altLang="ja-JP" sz="1400" dirty="0"/>
              <a:t>Experiences at </a:t>
            </a:r>
            <a:r>
              <a:rPr kumimoji="1" lang="en-US" altLang="ja-JP" sz="1400" dirty="0" err="1"/>
              <a:t>SuperKEKB</a:t>
            </a:r>
            <a:endParaRPr kumimoji="1" lang="ja-JP" altLang="en-US" sz="1400" dirty="0"/>
          </a:p>
        </p:txBody>
      </p:sp>
      <p:sp>
        <p:nvSpPr>
          <p:cNvPr id="10" name="テキスト ボックス 9">
            <a:extLst>
              <a:ext uri="{FF2B5EF4-FFF2-40B4-BE49-F238E27FC236}">
                <a16:creationId xmlns:a16="http://schemas.microsoft.com/office/drawing/2014/main" id="{76CC754E-017C-B05A-BF68-D6B3B2E3757B}"/>
              </a:ext>
            </a:extLst>
          </p:cNvPr>
          <p:cNvSpPr txBox="1"/>
          <p:nvPr/>
        </p:nvSpPr>
        <p:spPr>
          <a:xfrm>
            <a:off x="10516749" y="5127431"/>
            <a:ext cx="1535485" cy="307777"/>
          </a:xfrm>
          <a:prstGeom prst="rect">
            <a:avLst/>
          </a:prstGeom>
          <a:solidFill>
            <a:schemeClr val="accent5">
              <a:lumMod val="20000"/>
              <a:lumOff val="80000"/>
            </a:schemeClr>
          </a:solidFill>
        </p:spPr>
        <p:txBody>
          <a:bodyPr wrap="square" rtlCol="0">
            <a:spAutoFit/>
          </a:bodyPr>
          <a:lstStyle/>
          <a:p>
            <a:r>
              <a:rPr kumimoji="1" lang="en-US" altLang="ja-JP" sz="1400" dirty="0"/>
              <a:t>ATF collaboration</a:t>
            </a:r>
            <a:endParaRPr kumimoji="1" lang="ja-JP" altLang="en-US" sz="1400" dirty="0"/>
          </a:p>
        </p:txBody>
      </p:sp>
      <p:sp>
        <p:nvSpPr>
          <p:cNvPr id="12" name="テキスト ボックス 11">
            <a:extLst>
              <a:ext uri="{FF2B5EF4-FFF2-40B4-BE49-F238E27FC236}">
                <a16:creationId xmlns:a16="http://schemas.microsoft.com/office/drawing/2014/main" id="{4C13037B-81EB-FAA1-D77D-1A1B3A4F5EA2}"/>
              </a:ext>
            </a:extLst>
          </p:cNvPr>
          <p:cNvSpPr txBox="1"/>
          <p:nvPr/>
        </p:nvSpPr>
        <p:spPr>
          <a:xfrm>
            <a:off x="1777605" y="2326920"/>
            <a:ext cx="4166198" cy="369332"/>
          </a:xfrm>
          <a:prstGeom prst="rect">
            <a:avLst/>
          </a:prstGeom>
          <a:noFill/>
        </p:spPr>
        <p:txBody>
          <a:bodyPr wrap="square">
            <a:spAutoFit/>
          </a:bodyPr>
          <a:lstStyle/>
          <a:p>
            <a:pPr>
              <a:lnSpc>
                <a:spcPct val="100000"/>
              </a:lnSpc>
            </a:pPr>
            <a:r>
              <a:rPr lang="en-GB" altLang="ja-JP" sz="1800" b="1" dirty="0">
                <a:ea typeface="Calibri" panose="020F0502020204030204" pitchFamily="34" charset="0"/>
              </a:rPr>
              <a:t>KEK </a:t>
            </a:r>
            <a:r>
              <a:rPr lang="en-GB" altLang="ja-JP" sz="1800" dirty="0">
                <a:ea typeface="Calibri" panose="020F0502020204030204" pitchFamily="34" charset="0"/>
              </a:rPr>
              <a:t>started the activity from April,2023.</a:t>
            </a:r>
            <a:endParaRPr lang="en-GB" altLang="ja-JP" dirty="0">
              <a:ea typeface="Calibri" panose="020F0502020204030204" pitchFamily="34" charset="0"/>
            </a:endParaRPr>
          </a:p>
        </p:txBody>
      </p:sp>
      <p:pic>
        <p:nvPicPr>
          <p:cNvPr id="11" name="図 10">
            <a:extLst>
              <a:ext uri="{FF2B5EF4-FFF2-40B4-BE49-F238E27FC236}">
                <a16:creationId xmlns:a16="http://schemas.microsoft.com/office/drawing/2014/main" id="{E443CF0D-598A-692C-0DF4-707E99FEA99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9799" t="24674" r="10151" b="11343"/>
          <a:stretch/>
        </p:blipFill>
        <p:spPr>
          <a:xfrm>
            <a:off x="193838" y="2744209"/>
            <a:ext cx="3182474" cy="3671515"/>
          </a:xfrm>
          <a:prstGeom prst="rect">
            <a:avLst/>
          </a:prstGeom>
          <a:ln w="38100">
            <a:solidFill>
              <a:srgbClr val="00B050"/>
            </a:solidFill>
          </a:ln>
        </p:spPr>
      </p:pic>
      <p:sp>
        <p:nvSpPr>
          <p:cNvPr id="14" name="テキスト ボックス 13">
            <a:extLst>
              <a:ext uri="{FF2B5EF4-FFF2-40B4-BE49-F238E27FC236}">
                <a16:creationId xmlns:a16="http://schemas.microsoft.com/office/drawing/2014/main" id="{1D35FDB0-080D-90B4-9EAB-802A1438F9ED}"/>
              </a:ext>
            </a:extLst>
          </p:cNvPr>
          <p:cNvSpPr txBox="1"/>
          <p:nvPr/>
        </p:nvSpPr>
        <p:spPr>
          <a:xfrm>
            <a:off x="193838" y="4199656"/>
            <a:ext cx="6111240" cy="1446550"/>
          </a:xfrm>
          <a:prstGeom prst="rect">
            <a:avLst/>
          </a:prstGeom>
          <a:solidFill>
            <a:schemeClr val="accent6">
              <a:lumMod val="20000"/>
              <a:lumOff val="80000"/>
            </a:schemeClr>
          </a:solidFill>
        </p:spPr>
        <p:txBody>
          <a:bodyPr wrap="square">
            <a:spAutoFit/>
          </a:bodyPr>
          <a:lstStyle/>
          <a:p>
            <a:pPr algn="ctr"/>
            <a:r>
              <a:rPr lang="en-US" altLang="ja-JP" sz="1800" dirty="0">
                <a:latin typeface="ＭＳ Ｐゴシック" panose="020B0600070205080204" pitchFamily="50" charset="-128"/>
                <a:ea typeface="ＭＳ Ｐゴシック" panose="020B0600070205080204" pitchFamily="50" charset="-128"/>
              </a:rPr>
              <a:t>MEXT development of key element technologies to </a:t>
            </a:r>
            <a:r>
              <a:rPr lang="en-US" altLang="ja-JP" sz="1800" dirty="0">
                <a:solidFill>
                  <a:srgbClr val="0000FF"/>
                </a:solidFill>
                <a:latin typeface="ＭＳ Ｐゴシック" panose="020B0600070205080204" pitchFamily="50" charset="-128"/>
                <a:ea typeface="ＭＳ Ｐゴシック" panose="020B0600070205080204" pitchFamily="50" charset="-128"/>
              </a:rPr>
              <a:t>improve the performance of future accelerators program</a:t>
            </a:r>
          </a:p>
          <a:p>
            <a:pPr algn="ctr"/>
            <a:r>
              <a:rPr lang="ja-JP" altLang="en-US" sz="1600" dirty="0">
                <a:latin typeface="ＭＳ Ｐゴシック" panose="020B0600070205080204" pitchFamily="50" charset="-128"/>
                <a:ea typeface="ＭＳ Ｐゴシック" panose="020B0600070205080204" pitchFamily="50" charset="-128"/>
              </a:rPr>
              <a:t>文科省補助金　将来加速器の性能向上に向けた重要素技術開発</a:t>
            </a:r>
            <a:endParaRPr lang="en-US" altLang="ja-JP" sz="1600" dirty="0">
              <a:latin typeface="ＭＳ Ｐゴシック" panose="020B0600070205080204" pitchFamily="50" charset="-128"/>
              <a:ea typeface="ＭＳ Ｐゴシック" panose="020B0600070205080204" pitchFamily="50" charset="-128"/>
            </a:endParaRPr>
          </a:p>
          <a:p>
            <a:pPr algn="ctr"/>
            <a:r>
              <a:rPr lang="en-US" altLang="ja-JP" sz="1800" i="1" dirty="0">
                <a:solidFill>
                  <a:schemeClr val="accent1">
                    <a:lumMod val="75000"/>
                  </a:schemeClr>
                </a:solidFill>
                <a:latin typeface="ＭＳ Ｐゴシック" panose="020B0600070205080204" pitchFamily="50" charset="-128"/>
                <a:ea typeface="ＭＳ Ｐゴシック" panose="020B0600070205080204" pitchFamily="50" charset="-128"/>
              </a:rPr>
              <a:t>advanced Accelerator element Technology Development (MEXT-ATD)  funded by MEXT</a:t>
            </a:r>
            <a:endParaRPr lang="ja-JP" altLang="en-US" dirty="0"/>
          </a:p>
        </p:txBody>
      </p:sp>
      <p:sp>
        <p:nvSpPr>
          <p:cNvPr id="13" name="正方形/長方形 12">
            <a:extLst>
              <a:ext uri="{FF2B5EF4-FFF2-40B4-BE49-F238E27FC236}">
                <a16:creationId xmlns:a16="http://schemas.microsoft.com/office/drawing/2014/main" id="{009BF9A9-A516-E533-9685-2E4D92A2605A}"/>
              </a:ext>
            </a:extLst>
          </p:cNvPr>
          <p:cNvSpPr/>
          <p:nvPr/>
        </p:nvSpPr>
        <p:spPr>
          <a:xfrm>
            <a:off x="7261661" y="4625783"/>
            <a:ext cx="3160571" cy="27564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224E5728-9FB6-4B02-8E8E-58C1907B5CA8}"/>
              </a:ext>
            </a:extLst>
          </p:cNvPr>
          <p:cNvSpPr txBox="1"/>
          <p:nvPr/>
        </p:nvSpPr>
        <p:spPr>
          <a:xfrm>
            <a:off x="8262535" y="1256713"/>
            <a:ext cx="4155497" cy="646331"/>
          </a:xfrm>
          <a:prstGeom prst="rect">
            <a:avLst/>
          </a:prstGeom>
          <a:noFill/>
        </p:spPr>
        <p:txBody>
          <a:bodyPr wrap="none" rtlCol="0">
            <a:spAutoFit/>
          </a:bodyPr>
          <a:lstStyle/>
          <a:p>
            <a:r>
              <a:rPr kumimoji="1" lang="en-US" altLang="ja-JP" dirty="0"/>
              <a:t>Details are explained as follows in</a:t>
            </a:r>
          </a:p>
          <a:p>
            <a:r>
              <a:rPr kumimoji="1" lang="en-US" altLang="ja-JP" dirty="0"/>
              <a:t>“(B) ILC activities until JFY2025 (in Japan)” </a:t>
            </a:r>
            <a:endParaRPr kumimoji="1" lang="ja-JP" altLang="en-US" dirty="0"/>
          </a:p>
        </p:txBody>
      </p:sp>
      <p:sp>
        <p:nvSpPr>
          <p:cNvPr id="16" name="テキスト ボックス 15">
            <a:extLst>
              <a:ext uri="{FF2B5EF4-FFF2-40B4-BE49-F238E27FC236}">
                <a16:creationId xmlns:a16="http://schemas.microsoft.com/office/drawing/2014/main" id="{28C0A05F-4CDA-CBF1-9AE9-DB6DFB252E4E}"/>
              </a:ext>
            </a:extLst>
          </p:cNvPr>
          <p:cNvSpPr txBox="1"/>
          <p:nvPr/>
        </p:nvSpPr>
        <p:spPr>
          <a:xfrm>
            <a:off x="3773538" y="5971302"/>
            <a:ext cx="8534209" cy="923330"/>
          </a:xfrm>
          <a:prstGeom prst="rect">
            <a:avLst/>
          </a:prstGeom>
          <a:noFill/>
        </p:spPr>
        <p:txBody>
          <a:bodyPr wrap="square">
            <a:spAutoFit/>
          </a:bodyPr>
          <a:lstStyle/>
          <a:p>
            <a:r>
              <a:rPr lang="en-US" altLang="ja-JP" sz="1800" dirty="0"/>
              <a:t>We held Advisory board meeting for MEXT-ATD every half year to check ou</a:t>
            </a:r>
            <a:r>
              <a:rPr lang="en-US" altLang="ja-JP" dirty="0"/>
              <a:t>r progress.</a:t>
            </a:r>
            <a:r>
              <a:rPr lang="en-US" altLang="ja-JP" sz="1800" dirty="0"/>
              <a:t> </a:t>
            </a:r>
          </a:p>
          <a:p>
            <a:pPr marL="285750" indent="-285750">
              <a:buFont typeface="Arial" panose="020B0604020202020204" pitchFamily="34" charset="0"/>
              <a:buChar char="•"/>
            </a:pPr>
            <a:r>
              <a:rPr lang="en-US" altLang="ja-JP" sz="1800" dirty="0"/>
              <a:t>In JFY2025, &amp; </a:t>
            </a:r>
            <a:r>
              <a:rPr lang="en-US" altLang="ja-JP" dirty="0"/>
              <a:t>5th</a:t>
            </a:r>
            <a:r>
              <a:rPr lang="en-US" altLang="ja-JP" sz="1800" dirty="0"/>
              <a:t> meeting held 2024/10 online</a:t>
            </a:r>
          </a:p>
          <a:p>
            <a:pPr marL="285750" indent="-285750">
              <a:buFont typeface="Arial" panose="020B0604020202020204" pitchFamily="34" charset="0"/>
              <a:buChar char="•"/>
            </a:pPr>
            <a:r>
              <a:rPr lang="en-US" altLang="ja-JP" dirty="0"/>
              <a:t>&amp; </a:t>
            </a:r>
            <a:r>
              <a:rPr lang="en-US" altLang="ja-JP" b="1" u="sng" dirty="0"/>
              <a:t>6</a:t>
            </a:r>
            <a:r>
              <a:rPr lang="en-US" altLang="ja-JP" b="1" u="sng" baseline="30000" dirty="0"/>
              <a:t>th</a:t>
            </a:r>
            <a:r>
              <a:rPr lang="en-US" altLang="ja-JP" b="1" u="sng" dirty="0"/>
              <a:t> meeting was held on 2026/Mar./3-5 in person in KEK</a:t>
            </a:r>
            <a:endParaRPr lang="en-US" altLang="ja-JP" sz="1800" b="1" u="sng" dirty="0"/>
          </a:p>
        </p:txBody>
      </p:sp>
      <p:sp>
        <p:nvSpPr>
          <p:cNvPr id="17" name="テキスト ボックス 16">
            <a:extLst>
              <a:ext uri="{FF2B5EF4-FFF2-40B4-BE49-F238E27FC236}">
                <a16:creationId xmlns:a16="http://schemas.microsoft.com/office/drawing/2014/main" id="{AC1F1296-CBD4-BA6D-11A8-24D98B6CC5DD}"/>
              </a:ext>
            </a:extLst>
          </p:cNvPr>
          <p:cNvSpPr txBox="1"/>
          <p:nvPr/>
        </p:nvSpPr>
        <p:spPr>
          <a:xfrm>
            <a:off x="3454375" y="2769074"/>
            <a:ext cx="2497642" cy="1323439"/>
          </a:xfrm>
          <a:prstGeom prst="rect">
            <a:avLst/>
          </a:prstGeom>
          <a:noFill/>
        </p:spPr>
        <p:txBody>
          <a:bodyPr wrap="square">
            <a:spAutoFit/>
          </a:bodyPr>
          <a:lstStyle/>
          <a:p>
            <a:r>
              <a:rPr lang="ja-JP" altLang="en-US" sz="1600" b="1" dirty="0">
                <a:latin typeface="Arial" panose="020B0604020202020204" pitchFamily="34" charset="0"/>
                <a:cs typeface="Arial" panose="020B0604020202020204" pitchFamily="34" charset="0"/>
              </a:rPr>
              <a:t>～</a:t>
            </a:r>
            <a:r>
              <a:rPr lang="en-US" altLang="ja-JP" sz="1600" b="1" dirty="0">
                <a:latin typeface="Arial" panose="020B0604020202020204" pitchFamily="34" charset="0"/>
                <a:cs typeface="Arial" panose="020B0604020202020204" pitchFamily="34" charset="0"/>
              </a:rPr>
              <a:t>6.6Oku-yen/year x5 years (~4.7M$/year)</a:t>
            </a:r>
          </a:p>
          <a:p>
            <a:r>
              <a:rPr lang="en-US" altLang="ja-JP" sz="1600" dirty="0">
                <a:latin typeface="Arial" panose="020B0604020202020204" pitchFamily="34" charset="0"/>
                <a:cs typeface="Arial" panose="020B0604020202020204" pitchFamily="34" charset="0"/>
              </a:rPr>
              <a:t>For </a:t>
            </a:r>
            <a:r>
              <a:rPr lang="en-US" altLang="ja-JP" sz="1600" dirty="0">
                <a:solidFill>
                  <a:srgbClr val="FF0000"/>
                </a:solidFill>
                <a:latin typeface="Arial" panose="020B0604020202020204" pitchFamily="34" charset="0"/>
                <a:cs typeface="Arial" panose="020B0604020202020204" pitchFamily="34" charset="0"/>
              </a:rPr>
              <a:t>3 critical components </a:t>
            </a:r>
            <a:r>
              <a:rPr lang="en-US" altLang="ja-JP" sz="1600" dirty="0">
                <a:latin typeface="Arial" panose="020B0604020202020204" pitchFamily="34" charset="0"/>
                <a:cs typeface="Arial" panose="020B0604020202020204" pitchFamily="34" charset="0"/>
              </a:rPr>
              <a:t>development (</a:t>
            </a:r>
            <a:r>
              <a:rPr lang="en-US" altLang="ja-JP" sz="1600" b="1" dirty="0">
                <a:solidFill>
                  <a:srgbClr val="FF0000"/>
                </a:solidFill>
                <a:latin typeface="Arial" panose="020B0604020202020204" pitchFamily="34" charset="0"/>
                <a:cs typeface="Arial" panose="020B0604020202020204" pitchFamily="34" charset="0"/>
              </a:rPr>
              <a:t>SRF, Source &amp; nanobeam</a:t>
            </a:r>
            <a:r>
              <a:rPr lang="en-US" altLang="ja-JP" sz="1600" dirty="0">
                <a:latin typeface="Arial" panose="020B0604020202020204" pitchFamily="34" charset="0"/>
                <a:cs typeface="Arial" panose="020B0604020202020204" pitchFamily="34" charset="0"/>
              </a:rPr>
              <a:t>)</a:t>
            </a:r>
            <a:endParaRPr lang="ja-JP" altLang="en-US" sz="1600" dirty="0">
              <a:latin typeface="Arial" panose="020B0604020202020204" pitchFamily="34" charset="0"/>
              <a:cs typeface="Arial" panose="020B0604020202020204" pitchFamily="34" charset="0"/>
            </a:endParaRPr>
          </a:p>
        </p:txBody>
      </p:sp>
      <p:cxnSp>
        <p:nvCxnSpPr>
          <p:cNvPr id="18" name="直線矢印コネクタ 17">
            <a:extLst>
              <a:ext uri="{FF2B5EF4-FFF2-40B4-BE49-F238E27FC236}">
                <a16:creationId xmlns:a16="http://schemas.microsoft.com/office/drawing/2014/main" id="{E6188DF1-613A-8DE0-3418-71B133D9B3BB}"/>
              </a:ext>
            </a:extLst>
          </p:cNvPr>
          <p:cNvCxnSpPr>
            <a:cxnSpLocks/>
            <a:stCxn id="17" idx="3"/>
            <a:endCxn id="69" idx="1"/>
          </p:cNvCxnSpPr>
          <p:nvPr/>
        </p:nvCxnSpPr>
        <p:spPr>
          <a:xfrm flipV="1">
            <a:off x="5952017" y="2407477"/>
            <a:ext cx="618547" cy="10233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D2509328-797C-C175-11AA-F5CB013453E7}"/>
              </a:ext>
            </a:extLst>
          </p:cNvPr>
          <p:cNvCxnSpPr>
            <a:cxnSpLocks/>
            <a:stCxn id="17" idx="3"/>
          </p:cNvCxnSpPr>
          <p:nvPr/>
        </p:nvCxnSpPr>
        <p:spPr>
          <a:xfrm>
            <a:off x="5952017" y="3430794"/>
            <a:ext cx="287968" cy="938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23686CF0-735C-26A2-6837-CD52A376EBCE}"/>
              </a:ext>
            </a:extLst>
          </p:cNvPr>
          <p:cNvCxnSpPr>
            <a:cxnSpLocks/>
            <a:stCxn id="17" idx="3"/>
          </p:cNvCxnSpPr>
          <p:nvPr/>
        </p:nvCxnSpPr>
        <p:spPr>
          <a:xfrm>
            <a:off x="5952017" y="3430794"/>
            <a:ext cx="515376" cy="16435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377226"/>
      </p:ext>
    </p:extLst>
  </p:cSld>
  <p:clrMapOvr>
    <a:masterClrMapping/>
  </p:clrMapOvr>
  <mc:AlternateContent xmlns:mc="http://schemas.openxmlformats.org/markup-compatibility/2006" xmlns:p14="http://schemas.microsoft.com/office/powerpoint/2010/main">
    <mc:Choice Requires="p14">
      <p:transition spd="slow" p14:dur="2000" advTm="44043"/>
    </mc:Choice>
    <mc:Fallback xmlns="">
      <p:transition spd="slow" advTm="44043"/>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FCD770-7F91-29FA-C08D-FD941FAA3EE4}"/>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48B02C5-29EF-5595-9D0C-2F73F63D79D5}"/>
              </a:ext>
            </a:extLst>
          </p:cNvPr>
          <p:cNvSpPr>
            <a:spLocks noGrp="1"/>
          </p:cNvSpPr>
          <p:nvPr>
            <p:ph type="sldNum" sz="quarter" idx="12"/>
          </p:nvPr>
        </p:nvSpPr>
        <p:spPr>
          <a:xfrm>
            <a:off x="11403330" y="6492875"/>
            <a:ext cx="604520" cy="365125"/>
          </a:xfrm>
        </p:spPr>
        <p:txBody>
          <a:bodyPr/>
          <a:lstStyle/>
          <a:p>
            <a:fld id="{48F63A3B-78C7-47BE-AE5E-E10140E04643}" type="slidenum">
              <a:rPr lang="en-US" smtClean="0"/>
              <a:t>6</a:t>
            </a:fld>
            <a:endParaRPr lang="en-US" dirty="0"/>
          </a:p>
        </p:txBody>
      </p:sp>
      <p:sp>
        <p:nvSpPr>
          <p:cNvPr id="3" name="テキスト ボックス 2">
            <a:extLst>
              <a:ext uri="{FF2B5EF4-FFF2-40B4-BE49-F238E27FC236}">
                <a16:creationId xmlns:a16="http://schemas.microsoft.com/office/drawing/2014/main" id="{7FCD8FB7-672B-4A4C-C474-91C153EC39BA}"/>
              </a:ext>
            </a:extLst>
          </p:cNvPr>
          <p:cNvSpPr txBox="1"/>
          <p:nvPr/>
        </p:nvSpPr>
        <p:spPr>
          <a:xfrm>
            <a:off x="184150" y="1366897"/>
            <a:ext cx="11823700" cy="2677656"/>
          </a:xfrm>
          <a:prstGeom prst="rect">
            <a:avLst/>
          </a:prstGeom>
          <a:solidFill>
            <a:schemeClr val="bg1"/>
          </a:solidFill>
          <a:ln>
            <a:noFill/>
          </a:ln>
        </p:spPr>
        <p:txBody>
          <a:bodyPr wrap="square" rtlCol="0">
            <a:spAutoFit/>
          </a:bodyPr>
          <a:lstStyle/>
          <a:p>
            <a:r>
              <a:rPr lang="en-US" altLang="ja-JP" sz="2800" dirty="0">
                <a:solidFill>
                  <a:schemeClr val="bg1">
                    <a:lumMod val="65000"/>
                  </a:schemeClr>
                </a:solidFill>
                <a:latin typeface="Arial" panose="020B0604020202020204" pitchFamily="34" charset="0"/>
                <a:cs typeface="Arial" panose="020B0604020202020204" pitchFamily="34" charset="0"/>
              </a:rPr>
              <a:t>Contents : </a:t>
            </a:r>
          </a:p>
          <a:p>
            <a:r>
              <a:rPr lang="en-US" altLang="ja-JP" sz="2800" dirty="0">
                <a:solidFill>
                  <a:schemeClr val="bg1">
                    <a:lumMod val="65000"/>
                  </a:schemeClr>
                </a:solidFill>
                <a:latin typeface="Arial" panose="020B0604020202020204" pitchFamily="34" charset="0"/>
                <a:cs typeface="Arial" panose="020B0604020202020204" pitchFamily="34" charset="0"/>
              </a:rPr>
              <a:t>A) Overview &amp; ILC Technology Network (ITN)</a:t>
            </a:r>
            <a:endParaRPr lang="en-US" altLang="ja-JP" sz="2800" dirty="0">
              <a:latin typeface="Arial" panose="020B0604020202020204" pitchFamily="34" charset="0"/>
              <a:cs typeface="Arial" panose="020B0604020202020204" pitchFamily="34" charset="0"/>
            </a:endParaRPr>
          </a:p>
          <a:p>
            <a:r>
              <a:rPr lang="en-US" altLang="ja-JP" sz="2800" dirty="0">
                <a:latin typeface="Arial" panose="020B0604020202020204" pitchFamily="34" charset="0"/>
                <a:cs typeface="Arial" panose="020B0604020202020204" pitchFamily="34" charset="0"/>
              </a:rPr>
              <a:t>B) ILC activities in JFY2025 (mainly Japanese activities on MEXT-ATD)</a:t>
            </a:r>
          </a:p>
          <a:p>
            <a:pPr marL="971550" lvl="1" indent="-514350">
              <a:buAutoNum type="arabicParenR"/>
            </a:pPr>
            <a:r>
              <a:rPr lang="en-US" altLang="ja-JP" sz="2800" dirty="0">
                <a:latin typeface="Arial" panose="020B0604020202020204" pitchFamily="34" charset="0"/>
                <a:cs typeface="Arial" panose="020B0604020202020204" pitchFamily="34" charset="0"/>
              </a:rPr>
              <a:t>Introduction of MEXT-ATD</a:t>
            </a:r>
          </a:p>
          <a:p>
            <a:pPr marL="971550" lvl="1" indent="-514350">
              <a:buAutoNum type="arabicParenR"/>
            </a:pPr>
            <a:r>
              <a:rPr lang="en-US" altLang="ja-JP" sz="2800" dirty="0">
                <a:latin typeface="Arial" panose="020B0604020202020204" pitchFamily="34" charset="0"/>
                <a:cs typeface="Arial" panose="020B0604020202020204" pitchFamily="34" charset="0"/>
              </a:rPr>
              <a:t>R&amp;D of SRF, Positron, Nanobeam </a:t>
            </a:r>
          </a:p>
          <a:p>
            <a:r>
              <a:rPr lang="en-US" altLang="ja-JP" sz="2800" dirty="0">
                <a:solidFill>
                  <a:schemeClr val="bg1">
                    <a:lumMod val="65000"/>
                  </a:schemeClr>
                </a:solidFill>
                <a:latin typeface="Arial" panose="020B0604020202020204" pitchFamily="34" charset="0"/>
                <a:cs typeface="Arial" panose="020B0604020202020204" pitchFamily="34" charset="0"/>
              </a:rPr>
              <a:t>C) Summary and Future plan (JFY2026 ~)</a:t>
            </a:r>
            <a:endParaRPr lang="ja-JP" altLang="en-US" sz="2800" dirty="0">
              <a:solidFill>
                <a:schemeClr val="bg1">
                  <a:lumMod val="65000"/>
                </a:schemeClr>
              </a:solidFill>
              <a:latin typeface="Arial" panose="020B0604020202020204" pitchFamily="34" charset="0"/>
              <a:cs typeface="Arial" panose="020B0604020202020204" pitchFamily="34" charset="0"/>
            </a:endParaRPr>
          </a:p>
        </p:txBody>
      </p:sp>
      <p:sp>
        <p:nvSpPr>
          <p:cNvPr id="4" name="タイトル 3">
            <a:extLst>
              <a:ext uri="{FF2B5EF4-FFF2-40B4-BE49-F238E27FC236}">
                <a16:creationId xmlns:a16="http://schemas.microsoft.com/office/drawing/2014/main" id="{4ABE019F-C913-7F08-B299-B95D8718C9D3}"/>
              </a:ext>
            </a:extLst>
          </p:cNvPr>
          <p:cNvSpPr>
            <a:spLocks noGrp="1"/>
          </p:cNvSpPr>
          <p:nvPr>
            <p:ph type="title" idx="4294967295"/>
          </p:nvPr>
        </p:nvSpPr>
        <p:spPr>
          <a:xfrm>
            <a:off x="838200" y="0"/>
            <a:ext cx="10515600" cy="892175"/>
          </a:xfrm>
        </p:spPr>
        <p:txBody>
          <a:bodyPr/>
          <a:lstStyle/>
          <a:p>
            <a:pPr algn="ctr"/>
            <a:r>
              <a:rPr kumimoji="1" lang="en-US" altLang="ja-JP" dirty="0">
                <a:latin typeface="Arial" panose="020B0604020202020204" pitchFamily="34" charset="0"/>
                <a:cs typeface="Arial" panose="020B0604020202020204" pitchFamily="34" charset="0"/>
              </a:rPr>
              <a:t>(B)</a:t>
            </a:r>
            <a:endParaRPr kumimoji="1" lang="ja-JP"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620582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descr="OT0105H.jpg">
            <a:extLst>
              <a:ext uri="{FF2B5EF4-FFF2-40B4-BE49-F238E27FC236}">
                <a16:creationId xmlns:a16="http://schemas.microsoft.com/office/drawing/2014/main" id="{F9960567-8003-6C46-F585-F7C6227B06B2}"/>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bwMode="auto">
          <a:xfrm>
            <a:off x="6246447" y="2527257"/>
            <a:ext cx="5627782" cy="2099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a:extLst>
              <a:ext uri="{FF2B5EF4-FFF2-40B4-BE49-F238E27FC236}">
                <a16:creationId xmlns:a16="http://schemas.microsoft.com/office/drawing/2014/main" id="{14440AA2-90E2-0AAE-7B59-B5900714B08E}"/>
              </a:ext>
            </a:extLst>
          </p:cNvPr>
          <p:cNvSpPr>
            <a:spLocks noGrp="1"/>
          </p:cNvSpPr>
          <p:nvPr>
            <p:ph type="title" idx="4294967295"/>
          </p:nvPr>
        </p:nvSpPr>
        <p:spPr>
          <a:xfrm>
            <a:off x="1524000" y="53018"/>
            <a:ext cx="9144000" cy="484584"/>
          </a:xfrm>
          <a:noFill/>
        </p:spPr>
        <p:txBody>
          <a:bodyPr>
            <a:normAutofit/>
          </a:bodyPr>
          <a:lstStyle/>
          <a:p>
            <a:pPr algn="ctr"/>
            <a:r>
              <a:rPr lang="en-US" altLang="ja-JP" sz="2400" dirty="0">
                <a:latin typeface="Arial" panose="020B0604020202020204" pitchFamily="34" charset="0"/>
                <a:ea typeface="+mn-ea"/>
                <a:cs typeface="Arial" panose="020B0604020202020204" pitchFamily="34" charset="0"/>
              </a:rPr>
              <a:t>introduction of MEXT-ATD program</a:t>
            </a:r>
            <a:endParaRPr lang="ja-JP" altLang="en-US" sz="2400" dirty="0">
              <a:latin typeface="Arial" panose="020B0604020202020204" pitchFamily="34" charset="0"/>
              <a:ea typeface="+mn-ea"/>
              <a:cs typeface="Arial" panose="020B0604020202020204" pitchFamily="34" charset="0"/>
            </a:endParaRPr>
          </a:p>
        </p:txBody>
      </p:sp>
      <p:graphicFrame>
        <p:nvGraphicFramePr>
          <p:cNvPr id="4" name="表 3">
            <a:extLst>
              <a:ext uri="{FF2B5EF4-FFF2-40B4-BE49-F238E27FC236}">
                <a16:creationId xmlns:a16="http://schemas.microsoft.com/office/drawing/2014/main" id="{484C9E33-BC03-1E6C-299B-A7DA19209690}"/>
              </a:ext>
            </a:extLst>
          </p:cNvPr>
          <p:cNvGraphicFramePr>
            <a:graphicFrameLocks noGrp="1"/>
          </p:cNvGraphicFramePr>
          <p:nvPr>
            <p:extLst>
              <p:ext uri="{D42A27DB-BD31-4B8C-83A1-F6EECF244321}">
                <p14:modId xmlns:p14="http://schemas.microsoft.com/office/powerpoint/2010/main" val="613104825"/>
              </p:ext>
            </p:extLst>
          </p:nvPr>
        </p:nvGraphicFramePr>
        <p:xfrm>
          <a:off x="215457" y="1783156"/>
          <a:ext cx="5627782" cy="3137382"/>
        </p:xfrm>
        <a:graphic>
          <a:graphicData uri="http://schemas.openxmlformats.org/drawingml/2006/table">
            <a:tbl>
              <a:tblPr firstRow="1" bandRow="1">
                <a:tableStyleId>{5C22544A-7EE6-4342-B048-85BDC9FD1C3A}</a:tableStyleId>
              </a:tblPr>
              <a:tblGrid>
                <a:gridCol w="1638968">
                  <a:extLst>
                    <a:ext uri="{9D8B030D-6E8A-4147-A177-3AD203B41FA5}">
                      <a16:colId xmlns:a16="http://schemas.microsoft.com/office/drawing/2014/main" val="1598206783"/>
                    </a:ext>
                  </a:extLst>
                </a:gridCol>
                <a:gridCol w="3988814">
                  <a:extLst>
                    <a:ext uri="{9D8B030D-6E8A-4147-A177-3AD203B41FA5}">
                      <a16:colId xmlns:a16="http://schemas.microsoft.com/office/drawing/2014/main" val="3093654884"/>
                    </a:ext>
                  </a:extLst>
                </a:gridCol>
              </a:tblGrid>
              <a:tr h="384032">
                <a:tc>
                  <a:txBody>
                    <a:bodyPr/>
                    <a:lstStyle/>
                    <a:p>
                      <a:pPr algn="ctr"/>
                      <a:endParaRPr kumimoji="1" lang="ja-JP" altLang="en-US" sz="1600" dirty="0">
                        <a:latin typeface="Arial" panose="020B0604020202020204" pitchFamily="34" charset="0"/>
                        <a:cs typeface="Arial" panose="020B0604020202020204" pitchFamily="34" charset="0"/>
                      </a:endParaRPr>
                    </a:p>
                  </a:txBody>
                  <a:tcPr marL="68580" marR="68580" marT="34290" marB="34290"/>
                </a:tc>
                <a:tc>
                  <a:txBody>
                    <a:bodyPr/>
                    <a:lstStyle/>
                    <a:p>
                      <a:pPr algn="ctr"/>
                      <a:r>
                        <a:rPr kumimoji="1" lang="en-US" altLang="ja-JP" sz="1600" dirty="0">
                          <a:latin typeface="Arial" panose="020B0604020202020204" pitchFamily="34" charset="0"/>
                          <a:cs typeface="Arial" panose="020B0604020202020204" pitchFamily="34" charset="0"/>
                        </a:rPr>
                        <a:t>Goals of MEXT-ATD (2023-2027)</a:t>
                      </a:r>
                      <a:endParaRPr kumimoji="1" lang="ja-JP" altLang="en-US" sz="16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2749237065"/>
                  </a:ext>
                </a:extLst>
              </a:tr>
              <a:tr h="1025646">
                <a:tc>
                  <a:txBody>
                    <a:bodyPr/>
                    <a:lstStyle/>
                    <a:p>
                      <a:pPr algn="ctr"/>
                      <a:r>
                        <a:rPr kumimoji="1" lang="en-US" altLang="ja-JP" sz="2000" b="1" dirty="0">
                          <a:latin typeface="Arial" panose="020B0604020202020204" pitchFamily="34" charset="0"/>
                          <a:cs typeface="Arial" panose="020B0604020202020204" pitchFamily="34" charset="0"/>
                        </a:rPr>
                        <a:t>Nanobeam</a:t>
                      </a:r>
                      <a:endParaRPr kumimoji="1" lang="ja-JP" altLang="en-US" sz="2000" b="1" dirty="0">
                        <a:latin typeface="Arial" panose="020B0604020202020204" pitchFamily="34" charset="0"/>
                        <a:cs typeface="Arial" panose="020B0604020202020204" pitchFamily="34" charset="0"/>
                      </a:endParaRPr>
                    </a:p>
                  </a:txBody>
                  <a:tcPr marL="68580" marR="68580" marT="34290" marB="34290" anchor="ctr"/>
                </a:tc>
                <a:tc>
                  <a:txBody>
                    <a:bodyPr/>
                    <a:lstStyle/>
                    <a:p>
                      <a:pPr algn="ctr"/>
                      <a:r>
                        <a:rPr kumimoji="1" lang="en-US" altLang="ja-JP" sz="1600" dirty="0">
                          <a:latin typeface="Arial" panose="020B0604020202020204" pitchFamily="34" charset="0"/>
                          <a:cs typeface="Arial" panose="020B0604020202020204" pitchFamily="34" charset="0"/>
                        </a:rPr>
                        <a:t>Demonstration of long-term stability in ATF</a:t>
                      </a:r>
                      <a:endParaRPr kumimoji="1" lang="ja-JP" altLang="en-US" sz="1600" dirty="0">
                        <a:latin typeface="Arial" panose="020B0604020202020204" pitchFamily="34" charset="0"/>
                        <a:cs typeface="Arial" panose="020B0604020202020204" pitchFamily="34" charset="0"/>
                      </a:endParaRPr>
                    </a:p>
                  </a:txBody>
                  <a:tcPr marL="68580" marR="68580" marT="34290" marB="34290" anchor="ctr"/>
                </a:tc>
                <a:extLst>
                  <a:ext uri="{0D108BD9-81ED-4DB2-BD59-A6C34878D82A}">
                    <a16:rowId xmlns:a16="http://schemas.microsoft.com/office/drawing/2014/main" val="699392943"/>
                  </a:ext>
                </a:extLst>
              </a:tr>
              <a:tr h="1025646">
                <a:tc>
                  <a:txBody>
                    <a:bodyPr/>
                    <a:lstStyle/>
                    <a:p>
                      <a:pPr algn="ctr"/>
                      <a:r>
                        <a:rPr kumimoji="1" lang="en-US" altLang="ja-JP" sz="2000" b="1" dirty="0">
                          <a:latin typeface="Arial" panose="020B0604020202020204" pitchFamily="34" charset="0"/>
                          <a:cs typeface="Arial" panose="020B0604020202020204" pitchFamily="34" charset="0"/>
                        </a:rPr>
                        <a:t>SRF</a:t>
                      </a:r>
                      <a:endParaRPr kumimoji="1" lang="ja-JP" altLang="en-US" sz="2000" b="1" dirty="0">
                        <a:latin typeface="Arial" panose="020B0604020202020204" pitchFamily="34" charset="0"/>
                        <a:cs typeface="Arial" panose="020B0604020202020204" pitchFamily="34" charset="0"/>
                      </a:endParaRPr>
                    </a:p>
                  </a:txBody>
                  <a:tcPr marL="68580" marR="68580" marT="34290" marB="34290" anchor="ctr"/>
                </a:tc>
                <a:tc>
                  <a:txBody>
                    <a:bodyPr/>
                    <a:lstStyle/>
                    <a:p>
                      <a:pPr algn="ctr"/>
                      <a:r>
                        <a:rPr kumimoji="1" lang="en-US" altLang="ja-JP" sz="1600" dirty="0">
                          <a:latin typeface="Arial" panose="020B0604020202020204" pitchFamily="34" charset="0"/>
                          <a:cs typeface="Arial" panose="020B0604020202020204" pitchFamily="34" charset="0"/>
                        </a:rPr>
                        <a:t>Evaluation of one cryomodule (CM)(including fabrication of CM components such as cavity and couplers</a:t>
                      </a:r>
                      <a:r>
                        <a:rPr kumimoji="1" lang="ja-JP" altLang="en-US" sz="1600" dirty="0">
                          <a:latin typeface="Arial" panose="020B0604020202020204" pitchFamily="34" charset="0"/>
                          <a:cs typeface="Arial" panose="020B0604020202020204" pitchFamily="34" charset="0"/>
                        </a:rPr>
                        <a:t>）</a:t>
                      </a:r>
                    </a:p>
                  </a:txBody>
                  <a:tcPr marL="68580" marR="68580" marT="34290" marB="34290" anchor="ctr"/>
                </a:tc>
                <a:extLst>
                  <a:ext uri="{0D108BD9-81ED-4DB2-BD59-A6C34878D82A}">
                    <a16:rowId xmlns:a16="http://schemas.microsoft.com/office/drawing/2014/main" val="1387234147"/>
                  </a:ext>
                </a:extLst>
              </a:tr>
              <a:tr h="683764">
                <a:tc>
                  <a:txBody>
                    <a:bodyPr/>
                    <a:lstStyle/>
                    <a:p>
                      <a:pPr algn="ctr"/>
                      <a:r>
                        <a:rPr kumimoji="1" lang="en-US" altLang="ja-JP" sz="2000" b="1" dirty="0">
                          <a:latin typeface="Arial" panose="020B0604020202020204" pitchFamily="34" charset="0"/>
                          <a:cs typeface="Arial" panose="020B0604020202020204" pitchFamily="34" charset="0"/>
                        </a:rPr>
                        <a:t>Positron</a:t>
                      </a:r>
                      <a:endParaRPr kumimoji="1" lang="ja-JP" altLang="en-US" sz="2000" b="1" dirty="0">
                        <a:latin typeface="Arial" panose="020B0604020202020204" pitchFamily="34" charset="0"/>
                        <a:cs typeface="Arial" panose="020B0604020202020204" pitchFamily="34" charset="0"/>
                      </a:endParaRPr>
                    </a:p>
                  </a:txBody>
                  <a:tcPr marL="68580" marR="68580" marT="34290" marB="34290" anchor="ctr"/>
                </a:tc>
                <a:tc>
                  <a:txBody>
                    <a:bodyPr/>
                    <a:lstStyle/>
                    <a:p>
                      <a:pPr algn="ctr"/>
                      <a:r>
                        <a:rPr kumimoji="1" lang="en-US" altLang="ja-JP" sz="1600" dirty="0">
                          <a:latin typeface="Arial" panose="020B0604020202020204" pitchFamily="34" charset="0"/>
                          <a:cs typeface="Arial" panose="020B0604020202020204" pitchFamily="34" charset="0"/>
                        </a:rPr>
                        <a:t>Evaluation of target, flux concentrator (FC) and cavity</a:t>
                      </a:r>
                      <a:endParaRPr kumimoji="1" lang="ja-JP" altLang="en-US" sz="1600" dirty="0">
                        <a:latin typeface="Arial" panose="020B0604020202020204" pitchFamily="34" charset="0"/>
                        <a:cs typeface="Arial" panose="020B0604020202020204" pitchFamily="34" charset="0"/>
                      </a:endParaRPr>
                    </a:p>
                  </a:txBody>
                  <a:tcPr marL="68580" marR="68580" marT="34290" marB="34290" anchor="ctr"/>
                </a:tc>
                <a:extLst>
                  <a:ext uri="{0D108BD9-81ED-4DB2-BD59-A6C34878D82A}">
                    <a16:rowId xmlns:a16="http://schemas.microsoft.com/office/drawing/2014/main" val="823056636"/>
                  </a:ext>
                </a:extLst>
              </a:tr>
            </a:tbl>
          </a:graphicData>
        </a:graphic>
      </p:graphicFrame>
      <p:sp>
        <p:nvSpPr>
          <p:cNvPr id="7" name="スライド番号プレースホルダー 2">
            <a:extLst>
              <a:ext uri="{FF2B5EF4-FFF2-40B4-BE49-F238E27FC236}">
                <a16:creationId xmlns:a16="http://schemas.microsoft.com/office/drawing/2014/main" id="{3B5F44F4-EA87-874A-1AB5-649BCED88A05}"/>
              </a:ext>
            </a:extLst>
          </p:cNvPr>
          <p:cNvSpPr>
            <a:spLocks noGrp="1"/>
          </p:cNvSpPr>
          <p:nvPr>
            <p:ph type="sldNum" sz="quarter" idx="12"/>
          </p:nvPr>
        </p:nvSpPr>
        <p:spPr>
          <a:xfrm>
            <a:off x="10036420" y="6584156"/>
            <a:ext cx="2133600" cy="273844"/>
          </a:xfrm>
        </p:spPr>
        <p:txBody>
          <a:bodyPr/>
          <a:lstStyle/>
          <a:p>
            <a:fld id="{48F63A3B-78C7-47BE-AE5E-E10140E04643}" type="slidenum">
              <a:rPr lang="en-US" smtClean="0">
                <a:latin typeface="Arial" panose="020B0604020202020204" pitchFamily="34" charset="0"/>
                <a:cs typeface="Arial" panose="020B0604020202020204" pitchFamily="34" charset="0"/>
              </a:rPr>
              <a:t>7</a:t>
            </a:fld>
            <a:endParaRPr lang="en-US" dirty="0">
              <a:latin typeface="Arial" panose="020B0604020202020204" pitchFamily="34" charset="0"/>
              <a:cs typeface="Arial" panose="020B0604020202020204" pitchFamily="34" charset="0"/>
            </a:endParaRPr>
          </a:p>
        </p:txBody>
      </p:sp>
      <p:sp>
        <p:nvSpPr>
          <p:cNvPr id="6" name="テキスト ボックス 5">
            <a:extLst>
              <a:ext uri="{FF2B5EF4-FFF2-40B4-BE49-F238E27FC236}">
                <a16:creationId xmlns:a16="http://schemas.microsoft.com/office/drawing/2014/main" id="{5232F0D7-AF6F-F613-F58C-27556DF69496}"/>
              </a:ext>
            </a:extLst>
          </p:cNvPr>
          <p:cNvSpPr txBox="1"/>
          <p:nvPr/>
        </p:nvSpPr>
        <p:spPr>
          <a:xfrm>
            <a:off x="1304193" y="5454191"/>
            <a:ext cx="9884508" cy="923330"/>
          </a:xfrm>
          <a:prstGeom prst="rect">
            <a:avLst/>
          </a:prstGeom>
          <a:noFill/>
        </p:spPr>
        <p:txBody>
          <a:bodyPr wrap="square">
            <a:spAutoFit/>
          </a:bodyPr>
          <a:lstStyle/>
          <a:p>
            <a:r>
              <a:rPr lang="en-US" altLang="ja-JP" dirty="0">
                <a:latin typeface="Arial" panose="020B0604020202020204" pitchFamily="34" charset="0"/>
                <a:cs typeface="Arial" panose="020B0604020202020204" pitchFamily="34" charset="0"/>
              </a:rPr>
              <a:t>We were able to make progress as originally planned. Although we anticipate that the next fiscal year and beyond may be more challenging, depending on future price trends and so on, we will strive to achieve our goals.</a:t>
            </a:r>
            <a:endParaRPr lang="ja-JP" altLang="en-US" dirty="0">
              <a:latin typeface="Arial" panose="020B0604020202020204" pitchFamily="34" charset="0"/>
              <a:cs typeface="Arial" panose="020B0604020202020204" pitchFamily="34" charset="0"/>
            </a:endParaRPr>
          </a:p>
        </p:txBody>
      </p:sp>
      <p:sp>
        <p:nvSpPr>
          <p:cNvPr id="9" name="テキスト ボックス 8">
            <a:extLst>
              <a:ext uri="{FF2B5EF4-FFF2-40B4-BE49-F238E27FC236}">
                <a16:creationId xmlns:a16="http://schemas.microsoft.com/office/drawing/2014/main" id="{4F860E43-47C7-8C6F-7CF4-85DF1D978F27}"/>
              </a:ext>
            </a:extLst>
          </p:cNvPr>
          <p:cNvSpPr txBox="1"/>
          <p:nvPr/>
        </p:nvSpPr>
        <p:spPr>
          <a:xfrm>
            <a:off x="2210778" y="661451"/>
            <a:ext cx="8071338" cy="646331"/>
          </a:xfrm>
          <a:prstGeom prst="rect">
            <a:avLst/>
          </a:prstGeom>
          <a:noFill/>
        </p:spPr>
        <p:txBody>
          <a:bodyPr wrap="square">
            <a:spAutoFit/>
          </a:bodyPr>
          <a:lstStyle/>
          <a:p>
            <a:r>
              <a:rPr lang="en-US" altLang="ja-JP" dirty="0">
                <a:latin typeface="Arial" panose="020B0604020202020204" pitchFamily="34" charset="0"/>
                <a:cs typeface="Arial" panose="020B0604020202020204" pitchFamily="34" charset="0"/>
              </a:rPr>
              <a:t>MEXT-ATD activities are broadly classified into (1) nanobeam, (2) superconducting radio-frequency (SRF), and (3) positron .</a:t>
            </a:r>
            <a:endParaRPr lang="ja-JP" altLang="en-US" dirty="0">
              <a:latin typeface="Arial" panose="020B0604020202020204" pitchFamily="34" charset="0"/>
              <a:cs typeface="Arial" panose="020B0604020202020204" pitchFamily="34" charset="0"/>
            </a:endParaRPr>
          </a:p>
        </p:txBody>
      </p:sp>
      <p:pic>
        <p:nvPicPr>
          <p:cNvPr id="5" name="Content Placeholder 9" descr="A close-up of a computer part&#10;&#10;Description automatically generated with low confidence">
            <a:extLst>
              <a:ext uri="{FF2B5EF4-FFF2-40B4-BE49-F238E27FC236}">
                <a16:creationId xmlns:a16="http://schemas.microsoft.com/office/drawing/2014/main" id="{10775783-F105-3FE9-ABDD-E143CCBA444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39561" y="1500914"/>
            <a:ext cx="1998625" cy="1201043"/>
          </a:xfrm>
          <a:prstGeom prst="rect">
            <a:avLst/>
          </a:prstGeom>
          <a:ln w="12700">
            <a:solidFill>
              <a:schemeClr val="accent4"/>
            </a:solidFill>
          </a:ln>
        </p:spPr>
      </p:pic>
      <p:cxnSp>
        <p:nvCxnSpPr>
          <p:cNvPr id="11" name="直線矢印コネクタ 10">
            <a:extLst>
              <a:ext uri="{FF2B5EF4-FFF2-40B4-BE49-F238E27FC236}">
                <a16:creationId xmlns:a16="http://schemas.microsoft.com/office/drawing/2014/main" id="{B6A73697-86CC-805F-7693-107C72575A80}"/>
              </a:ext>
            </a:extLst>
          </p:cNvPr>
          <p:cNvCxnSpPr>
            <a:cxnSpLocks/>
          </p:cNvCxnSpPr>
          <p:nvPr/>
        </p:nvCxnSpPr>
        <p:spPr>
          <a:xfrm flipV="1">
            <a:off x="5843239" y="2527257"/>
            <a:ext cx="3096322" cy="1191296"/>
          </a:xfrm>
          <a:prstGeom prst="straightConnector1">
            <a:avLst/>
          </a:prstGeom>
          <a:ln>
            <a:solidFill>
              <a:schemeClr val="tx1"/>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cxnSp>
        <p:nvCxnSpPr>
          <p:cNvPr id="12" name="直線矢印コネクタ 11">
            <a:extLst>
              <a:ext uri="{FF2B5EF4-FFF2-40B4-BE49-F238E27FC236}">
                <a16:creationId xmlns:a16="http://schemas.microsoft.com/office/drawing/2014/main" id="{7ACAF1E7-1EA4-6B97-AF94-25CB885BD16D}"/>
              </a:ext>
            </a:extLst>
          </p:cNvPr>
          <p:cNvCxnSpPr>
            <a:cxnSpLocks/>
          </p:cNvCxnSpPr>
          <p:nvPr/>
        </p:nvCxnSpPr>
        <p:spPr>
          <a:xfrm flipH="1">
            <a:off x="7470987" y="2442117"/>
            <a:ext cx="2085608" cy="1570085"/>
          </a:xfrm>
          <a:prstGeom prst="straightConnector1">
            <a:avLst/>
          </a:prstGeom>
          <a:ln>
            <a:solidFill>
              <a:schemeClr val="tx1"/>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cxnSp>
        <p:nvCxnSpPr>
          <p:cNvPr id="16" name="直線矢印コネクタ 15">
            <a:extLst>
              <a:ext uri="{FF2B5EF4-FFF2-40B4-BE49-F238E27FC236}">
                <a16:creationId xmlns:a16="http://schemas.microsoft.com/office/drawing/2014/main" id="{F463904B-38B3-F3B9-FB05-012E9AA4E42B}"/>
              </a:ext>
            </a:extLst>
          </p:cNvPr>
          <p:cNvCxnSpPr>
            <a:cxnSpLocks/>
          </p:cNvCxnSpPr>
          <p:nvPr/>
        </p:nvCxnSpPr>
        <p:spPr>
          <a:xfrm>
            <a:off x="10415239" y="2527257"/>
            <a:ext cx="252761" cy="657643"/>
          </a:xfrm>
          <a:prstGeom prst="straightConnector1">
            <a:avLst/>
          </a:prstGeom>
          <a:ln>
            <a:solidFill>
              <a:schemeClr val="tx1"/>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pic>
        <p:nvPicPr>
          <p:cNvPr id="22" name="Picture 8" descr="ILDhall2s">
            <a:extLst>
              <a:ext uri="{FF2B5EF4-FFF2-40B4-BE49-F238E27FC236}">
                <a16:creationId xmlns:a16="http://schemas.microsoft.com/office/drawing/2014/main" id="{205C3999-5DE1-0AC0-31A3-C5D0215F13AC}"/>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7227414" y="1699955"/>
            <a:ext cx="1198024" cy="847023"/>
          </a:xfrm>
          <a:prstGeom prst="rect">
            <a:avLst/>
          </a:prstGeom>
          <a:noFill/>
          <a:ln w="12700" cmpd="sng">
            <a:solidFill>
              <a:srgbClr val="3366FF"/>
            </a:solidFill>
            <a:miter lim="800000"/>
            <a:headEnd/>
            <a:tailEnd/>
          </a:ln>
          <a:extLst>
            <a:ext uri="{909E8E84-426E-40DD-AFC4-6F175D3DCCD1}">
              <a14:hiddenFill xmlns:a14="http://schemas.microsoft.com/office/drawing/2010/main">
                <a:solidFill>
                  <a:srgbClr val="FFFFFF"/>
                </a:solidFill>
              </a14:hiddenFill>
            </a:ext>
          </a:extLst>
        </p:spPr>
      </p:pic>
      <p:cxnSp>
        <p:nvCxnSpPr>
          <p:cNvPr id="26" name="直線矢印コネクタ 25">
            <a:extLst>
              <a:ext uri="{FF2B5EF4-FFF2-40B4-BE49-F238E27FC236}">
                <a16:creationId xmlns:a16="http://schemas.microsoft.com/office/drawing/2014/main" id="{DB49A067-D315-A231-217C-23894090D4B2}"/>
              </a:ext>
            </a:extLst>
          </p:cNvPr>
          <p:cNvCxnSpPr>
            <a:cxnSpLocks/>
            <a:endCxn id="22" idx="1"/>
          </p:cNvCxnSpPr>
          <p:nvPr/>
        </p:nvCxnSpPr>
        <p:spPr>
          <a:xfrm flipV="1">
            <a:off x="5843239" y="2123467"/>
            <a:ext cx="1384175" cy="578490"/>
          </a:xfrm>
          <a:prstGeom prst="straightConnector1">
            <a:avLst/>
          </a:prstGeom>
          <a:ln>
            <a:solidFill>
              <a:schemeClr val="tx1"/>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cxnSp>
        <p:nvCxnSpPr>
          <p:cNvPr id="29" name="直線矢印コネクタ 28">
            <a:extLst>
              <a:ext uri="{FF2B5EF4-FFF2-40B4-BE49-F238E27FC236}">
                <a16:creationId xmlns:a16="http://schemas.microsoft.com/office/drawing/2014/main" id="{6634B4DB-11AD-51C3-BE6C-E70292D8A264}"/>
              </a:ext>
            </a:extLst>
          </p:cNvPr>
          <p:cNvCxnSpPr>
            <a:cxnSpLocks/>
          </p:cNvCxnSpPr>
          <p:nvPr/>
        </p:nvCxnSpPr>
        <p:spPr>
          <a:xfrm>
            <a:off x="8128723" y="2572329"/>
            <a:ext cx="992846" cy="1155971"/>
          </a:xfrm>
          <a:prstGeom prst="straightConnector1">
            <a:avLst/>
          </a:prstGeom>
          <a:ln>
            <a:solidFill>
              <a:schemeClr val="tx1"/>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pic>
        <p:nvPicPr>
          <p:cNvPr id="32" name="図 31">
            <a:extLst>
              <a:ext uri="{FF2B5EF4-FFF2-40B4-BE49-F238E27FC236}">
                <a16:creationId xmlns:a16="http://schemas.microsoft.com/office/drawing/2014/main" id="{BA348E8F-225A-7220-61D5-308E748FAAA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27414" y="4250211"/>
            <a:ext cx="2085609" cy="907069"/>
          </a:xfrm>
          <a:prstGeom prst="rect">
            <a:avLst/>
          </a:prstGeom>
        </p:spPr>
      </p:pic>
      <p:cxnSp>
        <p:nvCxnSpPr>
          <p:cNvPr id="33" name="直線矢印コネクタ 32">
            <a:extLst>
              <a:ext uri="{FF2B5EF4-FFF2-40B4-BE49-F238E27FC236}">
                <a16:creationId xmlns:a16="http://schemas.microsoft.com/office/drawing/2014/main" id="{B1A9ECB0-741D-3CEE-2A3F-05509BD7A19C}"/>
              </a:ext>
            </a:extLst>
          </p:cNvPr>
          <p:cNvCxnSpPr>
            <a:cxnSpLocks/>
            <a:endCxn id="32" idx="1"/>
          </p:cNvCxnSpPr>
          <p:nvPr/>
        </p:nvCxnSpPr>
        <p:spPr>
          <a:xfrm>
            <a:off x="5843239" y="4545855"/>
            <a:ext cx="1384175" cy="157891"/>
          </a:xfrm>
          <a:prstGeom prst="straightConnector1">
            <a:avLst/>
          </a:prstGeom>
          <a:ln>
            <a:solidFill>
              <a:schemeClr val="tx1"/>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cxnSp>
        <p:nvCxnSpPr>
          <p:cNvPr id="37" name="直線矢印コネクタ 36">
            <a:extLst>
              <a:ext uri="{FF2B5EF4-FFF2-40B4-BE49-F238E27FC236}">
                <a16:creationId xmlns:a16="http://schemas.microsoft.com/office/drawing/2014/main" id="{80D3C30B-F6AE-A4CD-3C0A-D53A1D3F43B3}"/>
              </a:ext>
            </a:extLst>
          </p:cNvPr>
          <p:cNvCxnSpPr>
            <a:cxnSpLocks/>
          </p:cNvCxnSpPr>
          <p:nvPr/>
        </p:nvCxnSpPr>
        <p:spPr>
          <a:xfrm flipH="1" flipV="1">
            <a:off x="8611589" y="3866374"/>
            <a:ext cx="13557" cy="462689"/>
          </a:xfrm>
          <a:prstGeom prst="straightConnector1">
            <a:avLst/>
          </a:prstGeom>
          <a:ln>
            <a:solidFill>
              <a:schemeClr val="tx1"/>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40" name="テキスト ボックス 39">
            <a:extLst>
              <a:ext uri="{FF2B5EF4-FFF2-40B4-BE49-F238E27FC236}">
                <a16:creationId xmlns:a16="http://schemas.microsoft.com/office/drawing/2014/main" id="{82C33CAD-2484-EB24-5666-1D9916DEE4EA}"/>
              </a:ext>
            </a:extLst>
          </p:cNvPr>
          <p:cNvSpPr txBox="1"/>
          <p:nvPr/>
        </p:nvSpPr>
        <p:spPr>
          <a:xfrm>
            <a:off x="9720573" y="1157973"/>
            <a:ext cx="521297" cy="369332"/>
          </a:xfrm>
          <a:prstGeom prst="rect">
            <a:avLst/>
          </a:prstGeom>
          <a:noFill/>
        </p:spPr>
        <p:txBody>
          <a:bodyPr wrap="none" rtlCol="0">
            <a:spAutoFit/>
          </a:bodyPr>
          <a:lstStyle/>
          <a:p>
            <a:r>
              <a:rPr kumimoji="1" lang="en-US" altLang="ja-JP" dirty="0"/>
              <a:t>SRF</a:t>
            </a:r>
            <a:endParaRPr kumimoji="1" lang="ja-JP" altLang="en-US" dirty="0"/>
          </a:p>
        </p:txBody>
      </p:sp>
      <p:sp>
        <p:nvSpPr>
          <p:cNvPr id="41" name="テキスト ボックス 40">
            <a:extLst>
              <a:ext uri="{FF2B5EF4-FFF2-40B4-BE49-F238E27FC236}">
                <a16:creationId xmlns:a16="http://schemas.microsoft.com/office/drawing/2014/main" id="{B66A324F-0DAE-A9AA-E5E4-EE988AF3A98B}"/>
              </a:ext>
            </a:extLst>
          </p:cNvPr>
          <p:cNvSpPr txBox="1"/>
          <p:nvPr/>
        </p:nvSpPr>
        <p:spPr>
          <a:xfrm>
            <a:off x="7121445" y="1331569"/>
            <a:ext cx="1192955" cy="369332"/>
          </a:xfrm>
          <a:prstGeom prst="rect">
            <a:avLst/>
          </a:prstGeom>
          <a:noFill/>
        </p:spPr>
        <p:txBody>
          <a:bodyPr wrap="none" rtlCol="0">
            <a:spAutoFit/>
          </a:bodyPr>
          <a:lstStyle/>
          <a:p>
            <a:r>
              <a:rPr kumimoji="1" lang="en-US" altLang="ja-JP" dirty="0"/>
              <a:t>nanobeam</a:t>
            </a:r>
            <a:endParaRPr kumimoji="1" lang="ja-JP" altLang="en-US" dirty="0"/>
          </a:p>
        </p:txBody>
      </p:sp>
      <p:sp>
        <p:nvSpPr>
          <p:cNvPr id="42" name="テキスト ボックス 41">
            <a:extLst>
              <a:ext uri="{FF2B5EF4-FFF2-40B4-BE49-F238E27FC236}">
                <a16:creationId xmlns:a16="http://schemas.microsoft.com/office/drawing/2014/main" id="{9B20F2A0-EF95-F899-1DBC-9802CC161E15}"/>
              </a:ext>
            </a:extLst>
          </p:cNvPr>
          <p:cNvSpPr txBox="1"/>
          <p:nvPr/>
        </p:nvSpPr>
        <p:spPr>
          <a:xfrm>
            <a:off x="9409222" y="4703745"/>
            <a:ext cx="968022" cy="369332"/>
          </a:xfrm>
          <a:prstGeom prst="rect">
            <a:avLst/>
          </a:prstGeom>
          <a:noFill/>
        </p:spPr>
        <p:txBody>
          <a:bodyPr wrap="none" rtlCol="0">
            <a:spAutoFit/>
          </a:bodyPr>
          <a:lstStyle/>
          <a:p>
            <a:r>
              <a:rPr kumimoji="1" lang="en-US" altLang="ja-JP" dirty="0"/>
              <a:t>positron</a:t>
            </a:r>
            <a:endParaRPr kumimoji="1" lang="ja-JP" altLang="en-US" dirty="0"/>
          </a:p>
        </p:txBody>
      </p:sp>
      <p:sp>
        <p:nvSpPr>
          <p:cNvPr id="43" name="テキスト ボックス 42">
            <a:extLst>
              <a:ext uri="{FF2B5EF4-FFF2-40B4-BE49-F238E27FC236}">
                <a16:creationId xmlns:a16="http://schemas.microsoft.com/office/drawing/2014/main" id="{B5A3098C-C05F-7B0F-573F-38CBCF281975}"/>
              </a:ext>
            </a:extLst>
          </p:cNvPr>
          <p:cNvSpPr txBox="1"/>
          <p:nvPr/>
        </p:nvSpPr>
        <p:spPr>
          <a:xfrm>
            <a:off x="10036420" y="4250211"/>
            <a:ext cx="1763816" cy="369332"/>
          </a:xfrm>
          <a:prstGeom prst="rect">
            <a:avLst/>
          </a:prstGeom>
          <a:noFill/>
        </p:spPr>
        <p:txBody>
          <a:bodyPr wrap="none" rtlCol="0">
            <a:spAutoFit/>
          </a:bodyPr>
          <a:lstStyle/>
          <a:p>
            <a:r>
              <a:rPr kumimoji="1" lang="en-US" altLang="ja-JP" dirty="0"/>
              <a:t>ILC configuration</a:t>
            </a:r>
            <a:endParaRPr kumimoji="1" lang="ja-JP" altLang="en-US" dirty="0"/>
          </a:p>
        </p:txBody>
      </p:sp>
      <p:sp>
        <p:nvSpPr>
          <p:cNvPr id="3" name="テキスト ボックス 2">
            <a:extLst>
              <a:ext uri="{FF2B5EF4-FFF2-40B4-BE49-F238E27FC236}">
                <a16:creationId xmlns:a16="http://schemas.microsoft.com/office/drawing/2014/main" id="{48E0416B-B177-2655-2DD4-A33E8AF1D485}"/>
              </a:ext>
            </a:extLst>
          </p:cNvPr>
          <p:cNvSpPr txBox="1"/>
          <p:nvPr/>
        </p:nvSpPr>
        <p:spPr>
          <a:xfrm>
            <a:off x="1752493" y="1413824"/>
            <a:ext cx="1992853"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Present our goals</a:t>
            </a:r>
            <a:endParaRPr kumimoji="1" lang="ja-JP"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76121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52ED75-624E-9B83-FB1B-F29F5C793D45}"/>
            </a:ext>
          </a:extLst>
        </p:cNvPr>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F5CDF62F-079A-D6D9-A782-EC7BE61C6325}"/>
              </a:ext>
            </a:extLst>
          </p:cNvPr>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8</a:t>
            </a:fld>
            <a:endParaRPr lang="ja-JP" altLang="en-US">
              <a:solidFill>
                <a:prstClr val="black">
                  <a:tint val="75000"/>
                </a:prstClr>
              </a:solidFill>
              <a:latin typeface="Calibri"/>
              <a:ea typeface="ＭＳ Ｐゴシック"/>
            </a:endParaRPr>
          </a:p>
        </p:txBody>
      </p:sp>
      <p:graphicFrame>
        <p:nvGraphicFramePr>
          <p:cNvPr id="4" name="表 3">
            <a:extLst>
              <a:ext uri="{FF2B5EF4-FFF2-40B4-BE49-F238E27FC236}">
                <a16:creationId xmlns:a16="http://schemas.microsoft.com/office/drawing/2014/main" id="{4E87125E-F2A6-75F0-744E-B4DBD97E5866}"/>
              </a:ext>
            </a:extLst>
          </p:cNvPr>
          <p:cNvGraphicFramePr>
            <a:graphicFrameLocks noGrp="1"/>
          </p:cNvGraphicFramePr>
          <p:nvPr/>
        </p:nvGraphicFramePr>
        <p:xfrm>
          <a:off x="424542" y="635046"/>
          <a:ext cx="11244942" cy="5402580"/>
        </p:xfrm>
        <a:graphic>
          <a:graphicData uri="http://schemas.openxmlformats.org/drawingml/2006/table">
            <a:tbl>
              <a:tblPr firstRow="1" bandRow="1">
                <a:tableStyleId>{5C22544A-7EE6-4342-B048-85BDC9FD1C3A}</a:tableStyleId>
              </a:tblPr>
              <a:tblGrid>
                <a:gridCol w="1874157">
                  <a:extLst>
                    <a:ext uri="{9D8B030D-6E8A-4147-A177-3AD203B41FA5}">
                      <a16:colId xmlns:a16="http://schemas.microsoft.com/office/drawing/2014/main" val="1099288597"/>
                    </a:ext>
                  </a:extLst>
                </a:gridCol>
                <a:gridCol w="1874157">
                  <a:extLst>
                    <a:ext uri="{9D8B030D-6E8A-4147-A177-3AD203B41FA5}">
                      <a16:colId xmlns:a16="http://schemas.microsoft.com/office/drawing/2014/main" val="886630581"/>
                    </a:ext>
                  </a:extLst>
                </a:gridCol>
                <a:gridCol w="1874157">
                  <a:extLst>
                    <a:ext uri="{9D8B030D-6E8A-4147-A177-3AD203B41FA5}">
                      <a16:colId xmlns:a16="http://schemas.microsoft.com/office/drawing/2014/main" val="3718770066"/>
                    </a:ext>
                  </a:extLst>
                </a:gridCol>
                <a:gridCol w="1874157">
                  <a:extLst>
                    <a:ext uri="{9D8B030D-6E8A-4147-A177-3AD203B41FA5}">
                      <a16:colId xmlns:a16="http://schemas.microsoft.com/office/drawing/2014/main" val="1092185265"/>
                    </a:ext>
                  </a:extLst>
                </a:gridCol>
                <a:gridCol w="1874157">
                  <a:extLst>
                    <a:ext uri="{9D8B030D-6E8A-4147-A177-3AD203B41FA5}">
                      <a16:colId xmlns:a16="http://schemas.microsoft.com/office/drawing/2014/main" val="3359432933"/>
                    </a:ext>
                  </a:extLst>
                </a:gridCol>
                <a:gridCol w="1874157">
                  <a:extLst>
                    <a:ext uri="{9D8B030D-6E8A-4147-A177-3AD203B41FA5}">
                      <a16:colId xmlns:a16="http://schemas.microsoft.com/office/drawing/2014/main" val="2355228002"/>
                    </a:ext>
                  </a:extLst>
                </a:gridCol>
              </a:tblGrid>
              <a:tr h="231775">
                <a:tc>
                  <a:txBody>
                    <a:bodyPr/>
                    <a:lstStyle/>
                    <a:p>
                      <a:endParaRPr kumimoji="1" lang="ja-JP" altLang="en-US" sz="1400" dirty="0"/>
                    </a:p>
                  </a:txBody>
                  <a:tcPr/>
                </a:tc>
                <a:tc>
                  <a:txBody>
                    <a:bodyPr/>
                    <a:lstStyle/>
                    <a:p>
                      <a:r>
                        <a:rPr kumimoji="1" lang="en-US" altLang="ja-JP" sz="1400" dirty="0"/>
                        <a:t>2023</a:t>
                      </a:r>
                      <a:endParaRPr kumimoji="1" lang="ja-JP" altLang="en-US" sz="1400" dirty="0"/>
                    </a:p>
                  </a:txBody>
                  <a:tcPr/>
                </a:tc>
                <a:tc>
                  <a:txBody>
                    <a:bodyPr/>
                    <a:lstStyle/>
                    <a:p>
                      <a:r>
                        <a:rPr kumimoji="1" lang="en-US" altLang="ja-JP" sz="1400" dirty="0"/>
                        <a:t>2024</a:t>
                      </a:r>
                      <a:endParaRPr kumimoji="1" lang="ja-JP" altLang="en-US" sz="1400" dirty="0"/>
                    </a:p>
                  </a:txBody>
                  <a:tcPr/>
                </a:tc>
                <a:tc>
                  <a:txBody>
                    <a:bodyPr/>
                    <a:lstStyle/>
                    <a:p>
                      <a:r>
                        <a:rPr kumimoji="1" lang="en-US" altLang="ja-JP" sz="1400" dirty="0"/>
                        <a:t>2025</a:t>
                      </a:r>
                      <a:endParaRPr kumimoji="1" lang="ja-JP" altLang="en-US" sz="1400" dirty="0"/>
                    </a:p>
                  </a:txBody>
                  <a:tcPr/>
                </a:tc>
                <a:tc>
                  <a:txBody>
                    <a:bodyPr/>
                    <a:lstStyle/>
                    <a:p>
                      <a:r>
                        <a:rPr kumimoji="1" lang="en-US" altLang="ja-JP" sz="1400" dirty="0"/>
                        <a:t>2026</a:t>
                      </a:r>
                      <a:endParaRPr kumimoji="1" lang="ja-JP" altLang="en-US" sz="1400" dirty="0"/>
                    </a:p>
                  </a:txBody>
                  <a:tcPr/>
                </a:tc>
                <a:tc>
                  <a:txBody>
                    <a:bodyPr/>
                    <a:lstStyle/>
                    <a:p>
                      <a:r>
                        <a:rPr kumimoji="1" lang="en-US" altLang="ja-JP" sz="1400" dirty="0"/>
                        <a:t>2027</a:t>
                      </a:r>
                      <a:endParaRPr kumimoji="1" lang="ja-JP" altLang="en-US" sz="1400" dirty="0"/>
                    </a:p>
                  </a:txBody>
                  <a:tcPr/>
                </a:tc>
                <a:extLst>
                  <a:ext uri="{0D108BD9-81ED-4DB2-BD59-A6C34878D82A}">
                    <a16:rowId xmlns:a16="http://schemas.microsoft.com/office/drawing/2014/main" val="3844285243"/>
                  </a:ext>
                </a:extLst>
              </a:tr>
              <a:tr h="513556">
                <a:tc>
                  <a:txBody>
                    <a:bodyPr/>
                    <a:lstStyle/>
                    <a:p>
                      <a:r>
                        <a:rPr kumimoji="1" lang="en-US" altLang="ja-JP" sz="1200" dirty="0">
                          <a:latin typeface="+mn-ea"/>
                          <a:ea typeface="+mn-ea"/>
                        </a:rPr>
                        <a:t>Nanobeam</a:t>
                      </a:r>
                      <a:endParaRPr kumimoji="1" lang="ja-JP" altLang="en-US" sz="1200" dirty="0">
                        <a:latin typeface="+mn-ea"/>
                        <a:ea typeface="+mn-ea"/>
                      </a:endParaRPr>
                    </a:p>
                  </a:txBody>
                  <a:tcPr anchor="ctr"/>
                </a:tc>
                <a:tc>
                  <a:txBody>
                    <a:bodyPr/>
                    <a:lstStyle/>
                    <a:p>
                      <a:pPr marL="171450" indent="-171450">
                        <a:buFont typeface="Wingdings" panose="05000000000000000000" pitchFamily="2" charset="2"/>
                        <a:buChar char="ü"/>
                      </a:pPr>
                      <a:r>
                        <a:rPr kumimoji="1" lang="en-US" altLang="ja-JP" sz="1200" dirty="0">
                          <a:solidFill>
                            <a:schemeClr val="tx1"/>
                          </a:solidFill>
                          <a:latin typeface="+mn-ea"/>
                          <a:ea typeface="+mn-ea"/>
                        </a:rPr>
                        <a:t>Procurement of High-Order magnets</a:t>
                      </a:r>
                    </a:p>
                    <a:p>
                      <a:pPr marL="171450" marR="0" lvl="0" indent="-171450" algn="l" defTabSz="457011"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en-US" altLang="ja-JP" sz="1200" dirty="0">
                          <a:solidFill>
                            <a:schemeClr val="tx1"/>
                          </a:solidFill>
                          <a:latin typeface="+mn-ea"/>
                          <a:ea typeface="+mn-ea"/>
                        </a:rPr>
                        <a:t>Upgrade of beam operation and equipment</a:t>
                      </a:r>
                      <a:endParaRPr kumimoji="1" lang="ja-JP" altLang="en-US" sz="1200" dirty="0">
                        <a:solidFill>
                          <a:schemeClr val="tx1"/>
                        </a:solidFill>
                        <a:latin typeface="+mn-ea"/>
                        <a:ea typeface="+mn-ea"/>
                      </a:endParaRPr>
                    </a:p>
                  </a:txBody>
                  <a:tcPr/>
                </a:tc>
                <a:tc>
                  <a:txBody>
                    <a:bodyPr/>
                    <a:lstStyle/>
                    <a:p>
                      <a:pPr marL="171450" indent="-171450">
                        <a:buFont typeface="Wingdings" panose="05000000000000000000" pitchFamily="2" charset="2"/>
                        <a:buChar char="ü"/>
                      </a:pPr>
                      <a:r>
                        <a:rPr kumimoji="1" lang="en-US" altLang="ja-JP" sz="1200" dirty="0">
                          <a:solidFill>
                            <a:schemeClr val="tx1"/>
                          </a:solidFill>
                          <a:latin typeface="+mn-ea"/>
                          <a:ea typeface="+mn-ea"/>
                        </a:rPr>
                        <a:t>Reduction of wake field and higher order aberration</a:t>
                      </a:r>
                    </a:p>
                    <a:p>
                      <a:pPr marL="171450" marR="0" lvl="0" indent="-171450" algn="l" defTabSz="457011"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en-US" altLang="ja-JP" sz="1200" dirty="0">
                          <a:solidFill>
                            <a:schemeClr val="tx1"/>
                          </a:solidFill>
                          <a:latin typeface="+mn-ea"/>
                          <a:ea typeface="+mn-ea"/>
                        </a:rPr>
                        <a:t>Upgrade of beam operation and equipment</a:t>
                      </a:r>
                      <a:endParaRPr kumimoji="1" lang="ja-JP" altLang="en-US" sz="1200" dirty="0">
                        <a:solidFill>
                          <a:schemeClr val="tx1"/>
                        </a:solidFill>
                        <a:latin typeface="+mn-ea"/>
                        <a:ea typeface="+mn-ea"/>
                      </a:endParaRPr>
                    </a:p>
                  </a:txBody>
                  <a:tcPr/>
                </a:tc>
                <a:tc>
                  <a:txBody>
                    <a:bodyPr/>
                    <a:lstStyle/>
                    <a:p>
                      <a:pPr marL="171450" indent="-171450">
                        <a:buFont typeface="Wingdings" pitchFamily="2" charset="2"/>
                        <a:buChar char="l"/>
                      </a:pPr>
                      <a:r>
                        <a:rPr kumimoji="1" lang="en-US" altLang="ja-JP" sz="1200" dirty="0">
                          <a:solidFill>
                            <a:schemeClr val="tx1"/>
                          </a:solidFill>
                          <a:latin typeface="+mn-ea"/>
                          <a:ea typeface="+mn-ea"/>
                        </a:rPr>
                        <a:t>Precise measurement of nanobeam,</a:t>
                      </a:r>
                    </a:p>
                    <a:p>
                      <a:pPr marL="171450" marR="0" lvl="0" indent="-171450" algn="l" defTabSz="457011"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en-US" altLang="ja-JP" sz="1200" dirty="0">
                          <a:solidFill>
                            <a:schemeClr val="tx1"/>
                          </a:solidFill>
                          <a:latin typeface="+mn-ea"/>
                          <a:ea typeface="+mn-ea"/>
                        </a:rPr>
                        <a:t>Upgrade of beam operation and equipment</a:t>
                      </a:r>
                      <a:endParaRPr kumimoji="1" lang="ja-JP" altLang="en-US" sz="1200" dirty="0">
                        <a:solidFill>
                          <a:schemeClr val="tx1"/>
                        </a:solidFill>
                        <a:latin typeface="+mn-ea"/>
                        <a:ea typeface="+mn-ea"/>
                      </a:endParaRPr>
                    </a:p>
                  </a:txBody>
                  <a:tcPr/>
                </a:tc>
                <a:tc>
                  <a:txBody>
                    <a:bodyPr/>
                    <a:lstStyle/>
                    <a:p>
                      <a:pPr marL="171450" indent="-171450">
                        <a:buFont typeface="Wingdings" pitchFamily="2" charset="2"/>
                        <a:buChar char="l"/>
                      </a:pPr>
                      <a:r>
                        <a:rPr kumimoji="1" lang="en-US" altLang="ja-JP" sz="1200" dirty="0">
                          <a:solidFill>
                            <a:schemeClr val="tx1"/>
                          </a:solidFill>
                          <a:latin typeface="+mn-ea"/>
                          <a:ea typeface="+mn-ea"/>
                        </a:rPr>
                        <a:t>Improvement of beam turning method (incl. AI)</a:t>
                      </a:r>
                    </a:p>
                    <a:p>
                      <a:pPr marL="171450" indent="-171450">
                        <a:buFont typeface="Wingdings" pitchFamily="2" charset="2"/>
                        <a:buChar char="l"/>
                      </a:pPr>
                      <a:r>
                        <a:rPr kumimoji="1" lang="en-US" altLang="ja-JP" sz="1200" dirty="0">
                          <a:solidFill>
                            <a:schemeClr val="tx1"/>
                          </a:solidFill>
                          <a:latin typeface="+mn-ea"/>
                          <a:ea typeface="+mn-ea"/>
                        </a:rPr>
                        <a:t>Vertical beam size</a:t>
                      </a:r>
                      <a:r>
                        <a:rPr kumimoji="1" lang="ja-JP" altLang="en-US" sz="1200" dirty="0">
                          <a:solidFill>
                            <a:schemeClr val="tx1"/>
                          </a:solidFill>
                          <a:latin typeface="+mn-ea"/>
                          <a:ea typeface="+mn-ea"/>
                        </a:rPr>
                        <a:t> </a:t>
                      </a:r>
                      <a:r>
                        <a:rPr kumimoji="1" lang="en-US" altLang="ja-JP" sz="1200" dirty="0">
                          <a:solidFill>
                            <a:schemeClr val="tx1"/>
                          </a:solidFill>
                          <a:latin typeface="+mn-ea"/>
                          <a:ea typeface="+mn-ea"/>
                        </a:rPr>
                        <a:t>on IP &lt;37nm</a:t>
                      </a:r>
                      <a:endParaRPr kumimoji="1" lang="ja-JP" altLang="en-US" sz="1200" dirty="0">
                        <a:solidFill>
                          <a:schemeClr val="tx1"/>
                        </a:solidFill>
                        <a:latin typeface="+mn-ea"/>
                        <a:ea typeface="+mn-ea"/>
                      </a:endParaRPr>
                    </a:p>
                  </a:txBody>
                  <a:tcPr/>
                </a:tc>
                <a:tc>
                  <a:txBody>
                    <a:bodyPr/>
                    <a:lstStyle/>
                    <a:p>
                      <a:pPr marL="171450" indent="-171450">
                        <a:buFont typeface="Wingdings" pitchFamily="2" charset="2"/>
                        <a:buChar char="l"/>
                      </a:pPr>
                      <a:r>
                        <a:rPr kumimoji="1" lang="en-US" altLang="ja-JP" sz="1200" dirty="0">
                          <a:solidFill>
                            <a:schemeClr val="tx1"/>
                          </a:solidFill>
                          <a:latin typeface="+mn-ea"/>
                          <a:ea typeface="+mn-ea"/>
                        </a:rPr>
                        <a:t>Improvement of beam turning method (incl. AI)</a:t>
                      </a:r>
                    </a:p>
                    <a:p>
                      <a:pPr marL="171450" indent="-171450">
                        <a:buFont typeface="Wingdings" pitchFamily="2" charset="2"/>
                        <a:buChar char="l"/>
                      </a:pPr>
                      <a:r>
                        <a:rPr kumimoji="1" lang="en-US" altLang="ja-JP" sz="1200" dirty="0">
                          <a:solidFill>
                            <a:schemeClr val="tx1"/>
                          </a:solidFill>
                          <a:latin typeface="+mn-ea"/>
                          <a:ea typeface="+mn-ea"/>
                        </a:rPr>
                        <a:t>Long-term stabilization of nanobeam (for a few days)</a:t>
                      </a:r>
                      <a:endParaRPr kumimoji="1" lang="ja-JP" altLang="en-US" sz="1200" dirty="0">
                        <a:solidFill>
                          <a:schemeClr val="tx1"/>
                        </a:solidFill>
                        <a:latin typeface="+mn-ea"/>
                        <a:ea typeface="+mn-ea"/>
                      </a:endParaRPr>
                    </a:p>
                  </a:txBody>
                  <a:tcPr/>
                </a:tc>
                <a:extLst>
                  <a:ext uri="{0D108BD9-81ED-4DB2-BD59-A6C34878D82A}">
                    <a16:rowId xmlns:a16="http://schemas.microsoft.com/office/drawing/2014/main" val="3213688859"/>
                  </a:ext>
                </a:extLst>
              </a:tr>
              <a:tr h="513556">
                <a:tc>
                  <a:txBody>
                    <a:bodyPr/>
                    <a:lstStyle/>
                    <a:p>
                      <a:r>
                        <a:rPr kumimoji="1" lang="en-US" altLang="ja-JP" sz="1200" dirty="0">
                          <a:latin typeface="+mn-ea"/>
                          <a:ea typeface="+mn-ea"/>
                        </a:rPr>
                        <a:t>Superconducting RF cavities</a:t>
                      </a:r>
                      <a:endParaRPr kumimoji="1" lang="ja-JP" altLang="en-US" sz="1200" dirty="0">
                        <a:latin typeface="+mn-ea"/>
                        <a:ea typeface="+mn-ea"/>
                      </a:endParaRPr>
                    </a:p>
                  </a:txBody>
                  <a:tcPr anchor="ctr"/>
                </a:tc>
                <a:tc>
                  <a:txBody>
                    <a:bodyPr/>
                    <a:lstStyle/>
                    <a:p>
                      <a:pPr marL="171450" indent="-171450">
                        <a:buFont typeface="Wingdings" panose="05000000000000000000" pitchFamily="2" charset="2"/>
                        <a:buChar char="l"/>
                      </a:pPr>
                      <a:r>
                        <a:rPr kumimoji="1" lang="en-US" altLang="ja-JP" sz="1200" dirty="0">
                          <a:solidFill>
                            <a:schemeClr val="tx1"/>
                          </a:solidFill>
                          <a:latin typeface="+mn-ea"/>
                          <a:ea typeface="+mn-ea"/>
                        </a:rPr>
                        <a:t>Nb Material Procurement</a:t>
                      </a:r>
                    </a:p>
                    <a:p>
                      <a:pPr marL="171450" indent="-171450">
                        <a:buFont typeface="Wingdings" panose="05000000000000000000" pitchFamily="2" charset="2"/>
                        <a:buChar char="l"/>
                      </a:pPr>
                      <a:r>
                        <a:rPr kumimoji="1" lang="en-US" altLang="ja-JP" sz="1200" dirty="0">
                          <a:solidFill>
                            <a:schemeClr val="tx1"/>
                          </a:solidFill>
                          <a:latin typeface="+mn-ea"/>
                          <a:ea typeface="+mn-ea"/>
                        </a:rPr>
                        <a:t>Cavity Development</a:t>
                      </a:r>
                    </a:p>
                    <a:p>
                      <a:pPr marL="171450" indent="-171450">
                        <a:buFont typeface="Wingdings" panose="05000000000000000000" pitchFamily="2" charset="2"/>
                        <a:buChar char="l"/>
                      </a:pPr>
                      <a:r>
                        <a:rPr kumimoji="1" lang="en-US" altLang="ja-JP" sz="1200" dirty="0">
                          <a:solidFill>
                            <a:schemeClr val="tx1"/>
                          </a:solidFill>
                          <a:latin typeface="+mn-ea"/>
                          <a:ea typeface="+mn-ea"/>
                        </a:rPr>
                        <a:t>High-Pressure Gas action</a:t>
                      </a:r>
                      <a:endParaRPr kumimoji="1" lang="ja-JP" altLang="en-US" sz="1200" dirty="0">
                        <a:solidFill>
                          <a:schemeClr val="tx1"/>
                        </a:solidFill>
                        <a:latin typeface="+mn-ea"/>
                        <a:ea typeface="+mn-ea"/>
                      </a:endParaRPr>
                    </a:p>
                  </a:txBody>
                  <a:tcPr/>
                </a:tc>
                <a:tc>
                  <a:txBody>
                    <a:bodyPr/>
                    <a:lstStyle/>
                    <a:p>
                      <a:pPr marL="171450" indent="-171450">
                        <a:buFont typeface="Wingdings" panose="05000000000000000000" pitchFamily="2" charset="2"/>
                        <a:buChar char="l"/>
                      </a:pPr>
                      <a:r>
                        <a:rPr kumimoji="1" lang="en-US" altLang="ja-JP" sz="1200" dirty="0">
                          <a:solidFill>
                            <a:schemeClr val="tx1"/>
                          </a:solidFill>
                          <a:latin typeface="+mn-ea"/>
                          <a:ea typeface="+mn-ea"/>
                        </a:rPr>
                        <a:t>Cavity development(0)</a:t>
                      </a:r>
                    </a:p>
                    <a:p>
                      <a:pPr marL="360000" lvl="1" indent="-171450">
                        <a:buFont typeface="Wingdings" panose="05000000000000000000" pitchFamily="2" charset="2"/>
                        <a:buChar char="l"/>
                      </a:pPr>
                      <a:r>
                        <a:rPr kumimoji="1" lang="en-US" altLang="ja-JP" sz="1200" dirty="0">
                          <a:solidFill>
                            <a:schemeClr val="tx1"/>
                          </a:solidFill>
                          <a:latin typeface="+mn-ea"/>
                          <a:ea typeface="+mn-ea"/>
                        </a:rPr>
                        <a:t>Single</a:t>
                      </a:r>
                      <a:r>
                        <a:rPr kumimoji="1" lang="ja-JP" altLang="en-US" sz="1200" dirty="0">
                          <a:solidFill>
                            <a:schemeClr val="tx1"/>
                          </a:solidFill>
                          <a:latin typeface="+mn-ea"/>
                          <a:ea typeface="+mn-ea"/>
                        </a:rPr>
                        <a:t> </a:t>
                      </a:r>
                      <a:r>
                        <a:rPr kumimoji="1" lang="en-US" altLang="ja-JP" sz="1200" dirty="0">
                          <a:solidFill>
                            <a:schemeClr val="tx1"/>
                          </a:solidFill>
                          <a:latin typeface="+mn-ea"/>
                          <a:ea typeface="+mn-ea"/>
                        </a:rPr>
                        <a:t>cell</a:t>
                      </a:r>
                      <a:r>
                        <a:rPr kumimoji="1" lang="ja-JP" altLang="en-US" sz="1200" dirty="0">
                          <a:solidFill>
                            <a:schemeClr val="tx1"/>
                          </a:solidFill>
                          <a:latin typeface="+mn-ea"/>
                          <a:ea typeface="+mn-ea"/>
                        </a:rPr>
                        <a:t> </a:t>
                      </a:r>
                      <a:r>
                        <a:rPr kumimoji="1" lang="en-US" altLang="ja-JP" sz="1200" dirty="0">
                          <a:solidFill>
                            <a:schemeClr val="tx1"/>
                          </a:solidFill>
                          <a:latin typeface="+mn-ea"/>
                          <a:ea typeface="+mn-ea"/>
                        </a:rPr>
                        <a:t>(6)</a:t>
                      </a:r>
                    </a:p>
                    <a:p>
                      <a:pPr marL="171450" marR="0" lvl="0" indent="-171450" algn="l" defTabSz="457011"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en-US" altLang="ja-JP" sz="1200" dirty="0">
                          <a:solidFill>
                            <a:schemeClr val="tx1"/>
                          </a:solidFill>
                          <a:latin typeface="+mn-ea"/>
                          <a:ea typeface="+mn-ea"/>
                        </a:rPr>
                        <a:t>Vertical test (single cell)</a:t>
                      </a:r>
                    </a:p>
                    <a:p>
                      <a:pPr marL="171450" marR="0" lvl="0" indent="-171450" algn="l" defTabSz="457011"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en-US" altLang="ja-JP" sz="1200" dirty="0">
                          <a:solidFill>
                            <a:schemeClr val="tx1"/>
                          </a:solidFill>
                          <a:latin typeface="+mn-ea"/>
                          <a:ea typeface="+mn-ea"/>
                        </a:rPr>
                        <a:t>High-Pressure Gas action (continue)</a:t>
                      </a:r>
                    </a:p>
                  </a:txBody>
                  <a:tcPr/>
                </a:tc>
                <a:tc>
                  <a:txBody>
                    <a:bodyPr/>
                    <a:lstStyle/>
                    <a:p>
                      <a:pPr marL="171450" marR="0" lvl="0" indent="-171450" algn="l" defTabSz="457011"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en-US" altLang="ja-JP" sz="1200" dirty="0">
                          <a:solidFill>
                            <a:schemeClr val="tx1"/>
                          </a:solidFill>
                          <a:latin typeface="+mn-ea"/>
                          <a:ea typeface="+mn-ea"/>
                        </a:rPr>
                        <a:t>Cavity development</a:t>
                      </a:r>
                      <a:r>
                        <a:rPr kumimoji="1" lang="ja-JP" altLang="en-US" sz="1200" dirty="0">
                          <a:solidFill>
                            <a:schemeClr val="tx1"/>
                          </a:solidFill>
                          <a:latin typeface="+mn-ea"/>
                          <a:ea typeface="+mn-ea"/>
                        </a:rPr>
                        <a:t> </a:t>
                      </a:r>
                      <a:r>
                        <a:rPr kumimoji="1" lang="en-US" altLang="ja-JP" sz="1200" dirty="0">
                          <a:solidFill>
                            <a:schemeClr val="tx1"/>
                          </a:solidFill>
                          <a:latin typeface="+mn-ea"/>
                          <a:ea typeface="+mn-ea"/>
                        </a:rPr>
                        <a:t>(</a:t>
                      </a:r>
                      <a:r>
                        <a:rPr kumimoji="1" lang="en-US" altLang="ja-JP" sz="1200" b="1" dirty="0">
                          <a:solidFill>
                            <a:schemeClr val="tx1"/>
                          </a:solidFill>
                          <a:latin typeface="+mn-ea"/>
                          <a:ea typeface="+mn-ea"/>
                        </a:rPr>
                        <a:t>4+2+2</a:t>
                      </a:r>
                      <a:r>
                        <a:rPr kumimoji="1" lang="en-US" altLang="ja-JP" sz="1200" dirty="0">
                          <a:solidFill>
                            <a:schemeClr val="tx1"/>
                          </a:solidFill>
                          <a:latin typeface="+mn-ea"/>
                          <a:ea typeface="+mn-ea"/>
                        </a:rPr>
                        <a:t>) From abroad</a:t>
                      </a:r>
                      <a:r>
                        <a:rPr kumimoji="1" lang="ja-JP" altLang="en-US" sz="1200" dirty="0">
                          <a:solidFill>
                            <a:schemeClr val="tx1"/>
                          </a:solidFill>
                          <a:latin typeface="+mn-ea"/>
                          <a:ea typeface="+mn-ea"/>
                        </a:rPr>
                        <a:t> </a:t>
                      </a:r>
                      <a:r>
                        <a:rPr kumimoji="1" lang="en-US" altLang="ja-JP" sz="1200" b="1" dirty="0">
                          <a:solidFill>
                            <a:schemeClr val="tx1"/>
                          </a:solidFill>
                          <a:latin typeface="+mn-ea"/>
                          <a:ea typeface="+mn-ea"/>
                        </a:rPr>
                        <a:t>(2)</a:t>
                      </a:r>
                    </a:p>
                    <a:p>
                      <a:pPr marL="171450" indent="-171450">
                        <a:buFont typeface="Wingdings" pitchFamily="2" charset="2"/>
                        <a:buChar char="l"/>
                      </a:pPr>
                      <a:r>
                        <a:rPr kumimoji="1" lang="en-US" altLang="ja-JP" sz="1200" dirty="0">
                          <a:solidFill>
                            <a:schemeClr val="tx1"/>
                          </a:solidFill>
                          <a:latin typeface="+mn-ea"/>
                          <a:ea typeface="+mn-ea"/>
                        </a:rPr>
                        <a:t>Vertical test </a:t>
                      </a:r>
                      <a:r>
                        <a:rPr kumimoji="1" lang="ja-JP" altLang="en-US" sz="1200" b="1" dirty="0">
                          <a:solidFill>
                            <a:schemeClr val="tx1"/>
                          </a:solidFill>
                          <a:latin typeface="+mn-ea"/>
                          <a:ea typeface="+mn-ea"/>
                        </a:rPr>
                        <a:t>（</a:t>
                      </a:r>
                      <a:r>
                        <a:rPr kumimoji="1" lang="en-US" altLang="ja-JP" sz="1200" b="1" dirty="0">
                          <a:solidFill>
                            <a:schemeClr val="tx1"/>
                          </a:solidFill>
                          <a:latin typeface="+mn-ea"/>
                          <a:ea typeface="+mn-ea"/>
                        </a:rPr>
                        <a:t>35MV/m, 1E10</a:t>
                      </a:r>
                      <a:r>
                        <a:rPr kumimoji="1" lang="ja-JP" altLang="en-US" sz="1200" b="1" dirty="0">
                          <a:solidFill>
                            <a:schemeClr val="tx1"/>
                          </a:solidFill>
                          <a:latin typeface="+mn-ea"/>
                          <a:ea typeface="+mn-ea"/>
                        </a:rPr>
                        <a:t>）</a:t>
                      </a:r>
                      <a:endParaRPr kumimoji="1" lang="en-US" altLang="ja-JP" sz="1200" b="1" dirty="0">
                        <a:solidFill>
                          <a:schemeClr val="tx1"/>
                        </a:solidFill>
                        <a:latin typeface="+mn-ea"/>
                        <a:ea typeface="+mn-ea"/>
                      </a:endParaRPr>
                    </a:p>
                    <a:p>
                      <a:pPr marL="171450" marR="0" lvl="0" indent="-171450" algn="l" defTabSz="457011" rtl="0" eaLnBrk="1" fontAlgn="auto" latinLnBrk="0" hangingPunct="1">
                        <a:lnSpc>
                          <a:spcPct val="100000"/>
                        </a:lnSpc>
                        <a:spcBef>
                          <a:spcPts val="0"/>
                        </a:spcBef>
                        <a:spcAft>
                          <a:spcPts val="0"/>
                        </a:spcAft>
                        <a:buClrTx/>
                        <a:buSzTx/>
                        <a:buFont typeface="Wingdings" pitchFamily="2" charset="2"/>
                        <a:buChar char="l"/>
                        <a:tabLst/>
                        <a:defRPr/>
                      </a:pPr>
                      <a:r>
                        <a:rPr kumimoji="1" lang="en-US" altLang="ja-JP" sz="1200" dirty="0">
                          <a:solidFill>
                            <a:schemeClr val="tx1"/>
                          </a:solidFill>
                          <a:latin typeface="+mn-ea"/>
                          <a:ea typeface="+mn-ea"/>
                        </a:rPr>
                        <a:t>High-Pressure Gas action (continue)</a:t>
                      </a:r>
                    </a:p>
                  </a:txBody>
                  <a:tcPr/>
                </a:tc>
                <a:tc>
                  <a:txBody>
                    <a:bodyPr/>
                    <a:lstStyle/>
                    <a:p>
                      <a:pPr marL="171450" marR="0" lvl="0" indent="-171450" algn="l" defTabSz="457011"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en-US" altLang="ja-JP" sz="1200" dirty="0">
                          <a:solidFill>
                            <a:schemeClr val="tx1"/>
                          </a:solidFill>
                          <a:latin typeface="+mn-ea"/>
                          <a:ea typeface="+mn-ea"/>
                        </a:rPr>
                        <a:t>Cavity development</a:t>
                      </a:r>
                      <a:r>
                        <a:rPr kumimoji="1" lang="ja-JP" altLang="en-US" sz="1200" b="1" dirty="0">
                          <a:solidFill>
                            <a:schemeClr val="tx1"/>
                          </a:solidFill>
                          <a:latin typeface="+mn-ea"/>
                          <a:ea typeface="+mn-ea"/>
                        </a:rPr>
                        <a:t>（</a:t>
                      </a:r>
                      <a:r>
                        <a:rPr kumimoji="1" lang="en-US" altLang="ja-JP" sz="1200" b="1" dirty="0">
                          <a:solidFill>
                            <a:schemeClr val="tx1"/>
                          </a:solidFill>
                          <a:latin typeface="+mn-ea"/>
                          <a:ea typeface="+mn-ea"/>
                        </a:rPr>
                        <a:t>35MV/m, 1E10</a:t>
                      </a:r>
                      <a:r>
                        <a:rPr kumimoji="1" lang="ja-JP" altLang="en-US" sz="1200" b="1" dirty="0">
                          <a:solidFill>
                            <a:schemeClr val="tx1"/>
                          </a:solidFill>
                          <a:latin typeface="+mn-ea"/>
                          <a:ea typeface="+mn-ea"/>
                        </a:rPr>
                        <a:t>）</a:t>
                      </a:r>
                      <a:endParaRPr kumimoji="1" lang="en-US" altLang="ja-JP" sz="1200" b="1" dirty="0">
                        <a:solidFill>
                          <a:schemeClr val="tx1"/>
                        </a:solidFill>
                        <a:latin typeface="+mn-ea"/>
                        <a:ea typeface="+mn-ea"/>
                      </a:endParaRPr>
                    </a:p>
                    <a:p>
                      <a:pPr marL="171450" marR="0" lvl="0" indent="-171450" algn="l" defTabSz="457011"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en-US" altLang="ja-JP" sz="1200" dirty="0">
                          <a:solidFill>
                            <a:schemeClr val="tx1"/>
                          </a:solidFill>
                          <a:latin typeface="+mn-ea"/>
                          <a:ea typeface="+mn-ea"/>
                        </a:rPr>
                        <a:t>Welding Helium tank</a:t>
                      </a:r>
                      <a:endParaRPr kumimoji="1" lang="ja-JP" altLang="en-US" sz="1200" dirty="0">
                        <a:solidFill>
                          <a:schemeClr val="tx1"/>
                        </a:solidFill>
                        <a:latin typeface="+mn-ea"/>
                        <a:ea typeface="+mn-ea"/>
                      </a:endParaRPr>
                    </a:p>
                    <a:p>
                      <a:pPr marL="171450" marR="0" lvl="0" indent="-171450" algn="l" defTabSz="457011"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en-US" altLang="ja-JP" sz="1200" dirty="0">
                          <a:solidFill>
                            <a:schemeClr val="tx1"/>
                          </a:solidFill>
                          <a:latin typeface="+mn-ea"/>
                          <a:ea typeface="+mn-ea"/>
                        </a:rPr>
                        <a:t>Further High Performance</a:t>
                      </a:r>
                    </a:p>
                    <a:p>
                      <a:pPr marL="171450" marR="0" lvl="0" indent="-171450" algn="l" defTabSz="457011"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en-US" altLang="ja-JP" sz="1200" dirty="0">
                          <a:solidFill>
                            <a:srgbClr val="FF0000"/>
                          </a:solidFill>
                          <a:latin typeface="+mn-ea"/>
                          <a:ea typeface="+mn-ea"/>
                        </a:rPr>
                        <a:t>High-Pressure Gas action (continue)</a:t>
                      </a:r>
                    </a:p>
                  </a:txBody>
                  <a:tcPr/>
                </a:tc>
                <a:tc>
                  <a:txBody>
                    <a:bodyPr/>
                    <a:lstStyle/>
                    <a:p>
                      <a:pPr marL="171450" marR="0" lvl="0" indent="-171450" algn="l" defTabSz="457011"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en-US" altLang="ja-JP" sz="1200" dirty="0">
                          <a:solidFill>
                            <a:schemeClr val="tx1"/>
                          </a:solidFill>
                          <a:latin typeface="+mn-ea"/>
                          <a:ea typeface="+mn-ea"/>
                        </a:rPr>
                        <a:t>Further High Performance</a:t>
                      </a:r>
                    </a:p>
                    <a:p>
                      <a:pPr marL="171450" marR="0" lvl="0" indent="-171450" algn="l" defTabSz="457011"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en-US" altLang="ja-JP" sz="1200" dirty="0">
                          <a:solidFill>
                            <a:schemeClr val="tx1"/>
                          </a:solidFill>
                          <a:latin typeface="+mn-ea"/>
                          <a:ea typeface="+mn-ea"/>
                        </a:rPr>
                        <a:t>High-Pressure Gas action (continue)</a:t>
                      </a:r>
                    </a:p>
                  </a:txBody>
                  <a:tcPr/>
                </a:tc>
                <a:extLst>
                  <a:ext uri="{0D108BD9-81ED-4DB2-BD59-A6C34878D82A}">
                    <a16:rowId xmlns:a16="http://schemas.microsoft.com/office/drawing/2014/main" val="2622714441"/>
                  </a:ext>
                </a:extLst>
              </a:tr>
              <a:tr h="513556">
                <a:tc>
                  <a:txBody>
                    <a:bodyPr/>
                    <a:lstStyle/>
                    <a:p>
                      <a:r>
                        <a:rPr kumimoji="1" lang="en-US" altLang="ja-JP" sz="1200" dirty="0">
                          <a:latin typeface="+mn-ea"/>
                          <a:ea typeface="+mn-ea"/>
                        </a:rPr>
                        <a:t>SRF Cryomodule</a:t>
                      </a:r>
                      <a:endParaRPr kumimoji="1" lang="ja-JP" altLang="en-US" sz="1200" dirty="0">
                        <a:latin typeface="+mn-ea"/>
                        <a:ea typeface="+mn-ea"/>
                      </a:endParaRPr>
                    </a:p>
                  </a:txBody>
                  <a:tcPr anchor="ctr"/>
                </a:tc>
                <a:tc>
                  <a:txBody>
                    <a:bodyPr/>
                    <a:lstStyle/>
                    <a:p>
                      <a:pPr marL="171450" indent="-171450">
                        <a:buFont typeface="Wingdings" panose="05000000000000000000" pitchFamily="2" charset="2"/>
                        <a:buChar char="l"/>
                      </a:pPr>
                      <a:r>
                        <a:rPr kumimoji="1" lang="en-US" altLang="ja-JP" sz="1200" dirty="0">
                          <a:solidFill>
                            <a:schemeClr val="tx1"/>
                          </a:solidFill>
                          <a:latin typeface="+mn-ea"/>
                          <a:ea typeface="+mn-ea"/>
                        </a:rPr>
                        <a:t>Drawing module and each components</a:t>
                      </a:r>
                    </a:p>
                    <a:p>
                      <a:pPr marL="171450" indent="-171450">
                        <a:buFont typeface="Wingdings" panose="05000000000000000000" pitchFamily="2" charset="2"/>
                        <a:buChar char="l"/>
                      </a:pPr>
                      <a:r>
                        <a:rPr kumimoji="1" lang="en-US" altLang="ja-JP" sz="1200" dirty="0">
                          <a:solidFill>
                            <a:schemeClr val="tx1"/>
                          </a:solidFill>
                          <a:latin typeface="+mn-ea"/>
                          <a:ea typeface="+mn-ea"/>
                        </a:rPr>
                        <a:t>High-Pressure Gas action</a:t>
                      </a:r>
                      <a:endParaRPr kumimoji="1" lang="ja-JP" altLang="en-US" sz="1200" dirty="0">
                        <a:solidFill>
                          <a:schemeClr val="tx1"/>
                        </a:solidFill>
                        <a:latin typeface="+mn-ea"/>
                        <a:ea typeface="+mn-ea"/>
                      </a:endParaRPr>
                    </a:p>
                  </a:txBody>
                  <a:tcPr/>
                </a:tc>
                <a:tc>
                  <a:txBody>
                    <a:bodyPr/>
                    <a:lstStyle/>
                    <a:p>
                      <a:pPr marL="171450" indent="-171450">
                        <a:buFont typeface="Wingdings" panose="05000000000000000000" pitchFamily="2" charset="2"/>
                        <a:buChar char="l"/>
                      </a:pPr>
                      <a:r>
                        <a:rPr lang="en-US" altLang="ja-JP" sz="1200" b="0" dirty="0">
                          <a:solidFill>
                            <a:schemeClr val="tx1"/>
                          </a:solidFill>
                        </a:rPr>
                        <a:t>Coupler fabrication (4)</a:t>
                      </a:r>
                    </a:p>
                    <a:p>
                      <a:pPr marL="171450" indent="-171450">
                        <a:buFont typeface="Wingdings" panose="05000000000000000000" pitchFamily="2" charset="2"/>
                        <a:buChar char="l"/>
                      </a:pPr>
                      <a:r>
                        <a:rPr lang="en-US" altLang="ja-JP" sz="1200" b="0" dirty="0">
                          <a:solidFill>
                            <a:schemeClr val="tx1"/>
                          </a:solidFill>
                        </a:rPr>
                        <a:t>Tuner prototype</a:t>
                      </a:r>
                    </a:p>
                    <a:p>
                      <a:pPr marL="171450" indent="-171450">
                        <a:buFont typeface="Wingdings" panose="05000000000000000000" pitchFamily="2" charset="2"/>
                        <a:buChar char="l"/>
                      </a:pPr>
                      <a:r>
                        <a:rPr lang="en-US" altLang="ja-JP" sz="1200" b="0" dirty="0">
                          <a:solidFill>
                            <a:schemeClr val="tx1"/>
                          </a:solidFill>
                        </a:rPr>
                        <a:t>magnetic shield prototype</a:t>
                      </a:r>
                    </a:p>
                    <a:p>
                      <a:pPr marL="171450" indent="-171450">
                        <a:buFont typeface="Wingdings" panose="05000000000000000000" pitchFamily="2" charset="2"/>
                        <a:buChar char="l"/>
                      </a:pPr>
                      <a:r>
                        <a:rPr lang="en-US" altLang="ja-JP" sz="1200" b="0" dirty="0">
                          <a:solidFill>
                            <a:schemeClr val="tx1"/>
                          </a:solidFill>
                        </a:rPr>
                        <a:t>SC magnet fabrication</a:t>
                      </a:r>
                    </a:p>
                    <a:p>
                      <a:pPr marL="171450" indent="-171450">
                        <a:buFont typeface="Wingdings" panose="05000000000000000000" pitchFamily="2" charset="2"/>
                        <a:buChar char="l"/>
                      </a:pPr>
                      <a:r>
                        <a:rPr kumimoji="1" lang="en-US" altLang="ja-JP" sz="1200" dirty="0">
                          <a:solidFill>
                            <a:schemeClr val="tx1"/>
                          </a:solidFill>
                          <a:latin typeface="+mn-ea"/>
                          <a:ea typeface="+mn-ea"/>
                        </a:rPr>
                        <a:t>Fabrication CM</a:t>
                      </a:r>
                      <a:endParaRPr kumimoji="1" lang="ja-JP" altLang="en-US" sz="1200" dirty="0">
                        <a:solidFill>
                          <a:schemeClr val="tx1"/>
                        </a:solidFill>
                        <a:latin typeface="+mn-ea"/>
                        <a:ea typeface="+mn-ea"/>
                      </a:endParaRPr>
                    </a:p>
                  </a:txBody>
                  <a:tcPr/>
                </a:tc>
                <a:tc>
                  <a:txBody>
                    <a:bodyPr/>
                    <a:lstStyle/>
                    <a:p>
                      <a:pPr marL="171450" indent="-171450">
                        <a:buFont typeface="Wingdings" panose="05000000000000000000" pitchFamily="2" charset="2"/>
                        <a:buChar char="l"/>
                      </a:pPr>
                      <a:r>
                        <a:rPr lang="en-US" altLang="ja-JP" sz="1200" b="0" strike="sngStrike" baseline="0" dirty="0">
                          <a:solidFill>
                            <a:srgbClr val="FF0000"/>
                          </a:solidFill>
                        </a:rPr>
                        <a:t>Coupler fabrication (4)</a:t>
                      </a:r>
                    </a:p>
                    <a:p>
                      <a:pPr marL="171450" indent="-171450">
                        <a:buFont typeface="Wingdings" panose="05000000000000000000" pitchFamily="2" charset="2"/>
                        <a:buChar char="l"/>
                      </a:pPr>
                      <a:r>
                        <a:rPr lang="en-US" altLang="ja-JP" sz="1200" b="0" dirty="0">
                          <a:solidFill>
                            <a:schemeClr val="tx1"/>
                          </a:solidFill>
                        </a:rPr>
                        <a:t>Tuner fabrication (4)</a:t>
                      </a:r>
                    </a:p>
                    <a:p>
                      <a:pPr marL="171450" indent="-171450">
                        <a:buFont typeface="Wingdings" panose="05000000000000000000" pitchFamily="2" charset="2"/>
                        <a:buChar char="l"/>
                      </a:pPr>
                      <a:r>
                        <a:rPr lang="en-US" altLang="ja-JP" sz="1200" b="0" dirty="0">
                          <a:solidFill>
                            <a:schemeClr val="tx1"/>
                          </a:solidFill>
                        </a:rPr>
                        <a:t>magnetic shield fabrication (2)</a:t>
                      </a:r>
                    </a:p>
                    <a:p>
                      <a:pPr marL="171450" indent="-171450">
                        <a:buFont typeface="Wingdings" panose="05000000000000000000" pitchFamily="2" charset="2"/>
                        <a:buChar char="l"/>
                      </a:pPr>
                      <a:r>
                        <a:rPr lang="en-US" altLang="ja-JP" sz="1200" b="0" dirty="0">
                          <a:solidFill>
                            <a:schemeClr val="tx1"/>
                          </a:solidFill>
                        </a:rPr>
                        <a:t>SC magnet fabrication (</a:t>
                      </a:r>
                      <a:r>
                        <a:rPr lang="en-US" altLang="ja-JP" sz="1200" b="0" dirty="0" err="1">
                          <a:solidFill>
                            <a:schemeClr val="tx1"/>
                          </a:solidFill>
                        </a:rPr>
                        <a:t>Cont</a:t>
                      </a:r>
                      <a:r>
                        <a:rPr lang="en-US" altLang="ja-JP" sz="1200" b="0" dirty="0">
                          <a:solidFill>
                            <a:schemeClr val="tx1"/>
                          </a:solidFill>
                        </a:rPr>
                        <a:t>’)</a:t>
                      </a:r>
                    </a:p>
                    <a:p>
                      <a:pPr marL="171450" indent="-171450">
                        <a:buFont typeface="Wingdings" panose="05000000000000000000" pitchFamily="2" charset="2"/>
                        <a:buChar char="l"/>
                      </a:pPr>
                      <a:r>
                        <a:rPr kumimoji="1" lang="en-US" altLang="ja-JP" sz="1200" dirty="0">
                          <a:solidFill>
                            <a:schemeClr val="tx1"/>
                          </a:solidFill>
                          <a:latin typeface="+mn-ea"/>
                          <a:ea typeface="+mn-ea"/>
                        </a:rPr>
                        <a:t>Fabrication CM</a:t>
                      </a:r>
                      <a:endParaRPr kumimoji="1" lang="ja-JP" altLang="en-US" sz="1200" dirty="0">
                        <a:solidFill>
                          <a:schemeClr val="tx1"/>
                        </a:solidFill>
                        <a:latin typeface="+mn-ea"/>
                        <a:ea typeface="+mn-ea"/>
                      </a:endParaRPr>
                    </a:p>
                  </a:txBody>
                  <a:tcPr/>
                </a:tc>
                <a:tc>
                  <a:txBody>
                    <a:bodyPr/>
                    <a:lstStyle/>
                    <a:p>
                      <a:pPr marL="171450" indent="-171450">
                        <a:buFont typeface="Wingdings" panose="05000000000000000000" pitchFamily="2" charset="2"/>
                        <a:buChar char="l"/>
                      </a:pPr>
                      <a:r>
                        <a:rPr lang="en-US" altLang="ja-JP" sz="1200" b="0" dirty="0">
                          <a:solidFill>
                            <a:srgbClr val="FF0000"/>
                          </a:solidFill>
                        </a:rPr>
                        <a:t>Coupler fabrication (8)</a:t>
                      </a:r>
                    </a:p>
                    <a:p>
                      <a:pPr marL="171450" indent="-171450">
                        <a:buFont typeface="Wingdings" panose="05000000000000000000" pitchFamily="2" charset="2"/>
                        <a:buChar char="l"/>
                      </a:pPr>
                      <a:r>
                        <a:rPr lang="en-US" altLang="ja-JP" sz="1200" b="0" dirty="0">
                          <a:solidFill>
                            <a:schemeClr val="tx1"/>
                          </a:solidFill>
                        </a:rPr>
                        <a:t>Tuner fabrication (4)</a:t>
                      </a:r>
                    </a:p>
                    <a:p>
                      <a:pPr marL="171450" indent="-171450">
                        <a:buFont typeface="Wingdings" panose="05000000000000000000" pitchFamily="2" charset="2"/>
                        <a:buChar char="l"/>
                      </a:pPr>
                      <a:r>
                        <a:rPr lang="en-US" altLang="ja-JP" sz="1200" b="0" dirty="0">
                          <a:solidFill>
                            <a:schemeClr val="tx1"/>
                          </a:solidFill>
                        </a:rPr>
                        <a:t>magnetic shield fabrication (6)</a:t>
                      </a:r>
                    </a:p>
                    <a:p>
                      <a:pPr marL="171450" marR="0" lvl="0" indent="-171450" algn="l" defTabSz="457011"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en-US" altLang="ja-JP" sz="1200" dirty="0">
                          <a:solidFill>
                            <a:schemeClr val="tx1"/>
                          </a:solidFill>
                          <a:latin typeface="+mn-ea"/>
                          <a:ea typeface="+mn-ea"/>
                        </a:rPr>
                        <a:t>Fabrication CM</a:t>
                      </a:r>
                      <a:r>
                        <a:rPr kumimoji="1" lang="ja-JP" altLang="en-US" sz="1200" dirty="0">
                          <a:solidFill>
                            <a:schemeClr val="tx1"/>
                          </a:solidFill>
                          <a:latin typeface="+mn-ea"/>
                          <a:ea typeface="+mn-ea"/>
                        </a:rPr>
                        <a:t> </a:t>
                      </a:r>
                      <a:r>
                        <a:rPr kumimoji="1" lang="en-US" altLang="ja-JP" sz="1200" dirty="0">
                          <a:solidFill>
                            <a:schemeClr val="tx1"/>
                          </a:solidFill>
                          <a:latin typeface="+mn-ea"/>
                          <a:ea typeface="+mn-ea"/>
                        </a:rPr>
                        <a:t>(</a:t>
                      </a:r>
                      <a:r>
                        <a:rPr kumimoji="1" lang="en-US" altLang="ja-JP" sz="1200" dirty="0" err="1">
                          <a:solidFill>
                            <a:schemeClr val="tx1"/>
                          </a:solidFill>
                          <a:latin typeface="+mn-ea"/>
                          <a:ea typeface="+mn-ea"/>
                        </a:rPr>
                        <a:t>Cont</a:t>
                      </a:r>
                      <a:r>
                        <a:rPr kumimoji="1" lang="en-US" altLang="ja-JP" sz="1200" dirty="0">
                          <a:solidFill>
                            <a:schemeClr val="tx1"/>
                          </a:solidFill>
                          <a:latin typeface="+mn-ea"/>
                          <a:ea typeface="+mn-ea"/>
                        </a:rPr>
                        <a:t>’</a:t>
                      </a:r>
                      <a:r>
                        <a:rPr kumimoji="1" lang="ja-JP" altLang="en-US" sz="1200" dirty="0">
                          <a:solidFill>
                            <a:schemeClr val="tx1"/>
                          </a:solidFill>
                          <a:latin typeface="+mn-ea"/>
                          <a:ea typeface="+mn-ea"/>
                        </a:rPr>
                        <a:t>）</a:t>
                      </a:r>
                      <a:endParaRPr kumimoji="1" lang="en-US" altLang="ja-JP" sz="1200" dirty="0">
                        <a:solidFill>
                          <a:schemeClr val="tx1"/>
                        </a:solidFill>
                        <a:latin typeface="+mn-ea"/>
                        <a:ea typeface="+mn-ea"/>
                      </a:endParaRPr>
                    </a:p>
                    <a:p>
                      <a:pPr marL="171450" indent="-171450">
                        <a:buFont typeface="Wingdings" panose="05000000000000000000" pitchFamily="2" charset="2"/>
                        <a:buChar char="l"/>
                      </a:pPr>
                      <a:r>
                        <a:rPr kumimoji="1" lang="en-US" altLang="ja-JP" sz="1200" strike="sngStrike" baseline="0" dirty="0">
                          <a:solidFill>
                            <a:srgbClr val="FF0000"/>
                          </a:solidFill>
                          <a:latin typeface="+mn-ea"/>
                          <a:ea typeface="+mn-ea"/>
                        </a:rPr>
                        <a:t>String assembly</a:t>
                      </a:r>
                    </a:p>
                    <a:p>
                      <a:pPr marL="171450" indent="-171450">
                        <a:buFont typeface="Wingdings" panose="05000000000000000000" pitchFamily="2" charset="2"/>
                        <a:buChar char="l"/>
                      </a:pPr>
                      <a:r>
                        <a:rPr kumimoji="1" lang="en-US" altLang="ja-JP" sz="1200" dirty="0">
                          <a:solidFill>
                            <a:schemeClr val="tx1"/>
                          </a:solidFill>
                          <a:latin typeface="+mn-ea"/>
                          <a:ea typeface="+mn-ea"/>
                        </a:rPr>
                        <a:t>High-Pressure Gas </a:t>
                      </a:r>
                    </a:p>
                  </a:txBody>
                  <a:tcPr/>
                </a:tc>
                <a:tc>
                  <a:txBody>
                    <a:bodyPr/>
                    <a:lstStyle/>
                    <a:p>
                      <a:pPr marL="171450" indent="-171450">
                        <a:buFont typeface="Wingdings" panose="05000000000000000000" pitchFamily="2" charset="2"/>
                        <a:buChar char="l"/>
                      </a:pPr>
                      <a:r>
                        <a:rPr kumimoji="1" lang="en-US" altLang="ja-JP" sz="1200" dirty="0">
                          <a:solidFill>
                            <a:srgbClr val="FF0000"/>
                          </a:solidFill>
                          <a:latin typeface="+mn-ea"/>
                          <a:ea typeface="+mn-ea"/>
                        </a:rPr>
                        <a:t>Coupler power test</a:t>
                      </a:r>
                    </a:p>
                    <a:p>
                      <a:pPr marL="171450" indent="-171450">
                        <a:buFont typeface="Wingdings" panose="05000000000000000000" pitchFamily="2" charset="2"/>
                        <a:buChar char="l"/>
                      </a:pPr>
                      <a:r>
                        <a:rPr kumimoji="1" lang="en-US" altLang="ja-JP" sz="1200" dirty="0">
                          <a:solidFill>
                            <a:srgbClr val="FF0000"/>
                          </a:solidFill>
                          <a:latin typeface="+mn-ea"/>
                          <a:ea typeface="+mn-ea"/>
                        </a:rPr>
                        <a:t>String assembly</a:t>
                      </a:r>
                    </a:p>
                    <a:p>
                      <a:pPr marL="171450" indent="-171450">
                        <a:buFont typeface="Wingdings" panose="05000000000000000000" pitchFamily="2" charset="2"/>
                        <a:buChar char="l"/>
                      </a:pPr>
                      <a:r>
                        <a:rPr kumimoji="1" lang="en-US" altLang="ja-JP" sz="1200" dirty="0">
                          <a:solidFill>
                            <a:schemeClr val="tx1"/>
                          </a:solidFill>
                          <a:latin typeface="+mn-ea"/>
                          <a:ea typeface="+mn-ea"/>
                        </a:rPr>
                        <a:t>Construction CM</a:t>
                      </a:r>
                    </a:p>
                    <a:p>
                      <a:pPr marL="171450" marR="0" lvl="0" indent="-171450" algn="l" defTabSz="457011"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en-US" altLang="ja-JP" sz="1200" dirty="0">
                          <a:solidFill>
                            <a:schemeClr val="tx1"/>
                          </a:solidFill>
                          <a:latin typeface="+mn-ea"/>
                          <a:ea typeface="+mn-ea"/>
                        </a:rPr>
                        <a:t>High-Pressure Gas </a:t>
                      </a:r>
                      <a:r>
                        <a:rPr kumimoji="1" lang="ja-JP" altLang="en-US" sz="1200" dirty="0">
                          <a:solidFill>
                            <a:schemeClr val="tx1"/>
                          </a:solidFill>
                          <a:latin typeface="+mn-ea"/>
                          <a:ea typeface="+mn-ea"/>
                        </a:rPr>
                        <a:t>（</a:t>
                      </a:r>
                      <a:r>
                        <a:rPr kumimoji="1" lang="en-US" altLang="ja-JP" sz="1200" dirty="0">
                          <a:solidFill>
                            <a:schemeClr val="tx1"/>
                          </a:solidFill>
                          <a:latin typeface="+mn-ea"/>
                          <a:ea typeface="+mn-ea"/>
                        </a:rPr>
                        <a:t>inspection</a:t>
                      </a:r>
                      <a:r>
                        <a:rPr kumimoji="1" lang="ja-JP" altLang="en-US" sz="1200" dirty="0">
                          <a:solidFill>
                            <a:schemeClr val="tx1"/>
                          </a:solidFill>
                          <a:latin typeface="+mn-ea"/>
                          <a:ea typeface="+mn-ea"/>
                        </a:rPr>
                        <a:t>）</a:t>
                      </a:r>
                      <a:endParaRPr kumimoji="1" lang="en-US" altLang="ja-JP" sz="1200" dirty="0">
                        <a:solidFill>
                          <a:schemeClr val="tx1"/>
                        </a:solidFill>
                        <a:latin typeface="+mn-ea"/>
                        <a:ea typeface="+mn-ea"/>
                      </a:endParaRPr>
                    </a:p>
                    <a:p>
                      <a:pPr marL="171450" indent="-171450">
                        <a:buFont typeface="Wingdings" panose="05000000000000000000" pitchFamily="2" charset="2"/>
                        <a:buChar char="l"/>
                      </a:pPr>
                      <a:r>
                        <a:rPr kumimoji="1" lang="en-US" altLang="ja-JP" sz="1200" strike="sngStrike" baseline="0" dirty="0">
                          <a:solidFill>
                            <a:srgbClr val="FF0000"/>
                          </a:solidFill>
                          <a:latin typeface="+mn-ea"/>
                          <a:ea typeface="+mn-ea"/>
                        </a:rPr>
                        <a:t>Performance test of CM</a:t>
                      </a:r>
                    </a:p>
                    <a:p>
                      <a:pPr marL="0" indent="0">
                        <a:buFont typeface="Wingdings" panose="05000000000000000000" pitchFamily="2" charset="2"/>
                        <a:buNone/>
                      </a:pPr>
                      <a:r>
                        <a:rPr kumimoji="1" lang="ja-JP" altLang="en-US" sz="1200" b="1" strike="sngStrike" baseline="0" dirty="0">
                          <a:solidFill>
                            <a:srgbClr val="FF0000"/>
                          </a:solidFill>
                          <a:latin typeface="+mn-ea"/>
                          <a:ea typeface="+mn-ea"/>
                        </a:rPr>
                        <a:t>（</a:t>
                      </a:r>
                      <a:r>
                        <a:rPr kumimoji="1" lang="en-US" altLang="ja-JP" sz="1200" b="1" strike="sngStrike" baseline="0" dirty="0">
                          <a:solidFill>
                            <a:srgbClr val="FF0000"/>
                          </a:solidFill>
                          <a:latin typeface="+mn-ea"/>
                          <a:ea typeface="+mn-ea"/>
                        </a:rPr>
                        <a:t>31.5MV/m, 1E10</a:t>
                      </a:r>
                      <a:r>
                        <a:rPr kumimoji="1" lang="ja-JP" altLang="en-US" sz="1200" b="1" strike="sngStrike" baseline="0" dirty="0">
                          <a:solidFill>
                            <a:srgbClr val="FF0000"/>
                          </a:solidFill>
                          <a:latin typeface="+mn-ea"/>
                          <a:ea typeface="+mn-ea"/>
                        </a:rPr>
                        <a:t>）</a:t>
                      </a:r>
                      <a:endParaRPr kumimoji="1" lang="en-US" altLang="ja-JP" sz="1200" b="1" strike="sngStrike" baseline="0" dirty="0">
                        <a:solidFill>
                          <a:srgbClr val="FF0000"/>
                        </a:solidFill>
                        <a:latin typeface="+mn-ea"/>
                        <a:ea typeface="+mn-ea"/>
                      </a:endParaRPr>
                    </a:p>
                  </a:txBody>
                  <a:tcPr/>
                </a:tc>
                <a:extLst>
                  <a:ext uri="{0D108BD9-81ED-4DB2-BD59-A6C34878D82A}">
                    <a16:rowId xmlns:a16="http://schemas.microsoft.com/office/drawing/2014/main" val="55917777"/>
                  </a:ext>
                </a:extLst>
              </a:tr>
              <a:tr h="513556">
                <a:tc>
                  <a:txBody>
                    <a:bodyPr/>
                    <a:lstStyle/>
                    <a:p>
                      <a:r>
                        <a:rPr kumimoji="1" lang="en-US" altLang="ja-JP" sz="1400" dirty="0">
                          <a:latin typeface="+mn-ea"/>
                          <a:ea typeface="+mn-ea"/>
                        </a:rPr>
                        <a:t>Positron source</a:t>
                      </a:r>
                      <a:endParaRPr kumimoji="1" lang="ja-JP" altLang="en-US" sz="1400" dirty="0">
                        <a:latin typeface="+mn-ea"/>
                        <a:ea typeface="+mn-ea"/>
                      </a:endParaRPr>
                    </a:p>
                  </a:txBody>
                  <a:tcPr marL="68580" marR="68580" marT="34290" marB="34290" anchor="ctr"/>
                </a:tc>
                <a:tc>
                  <a:txBody>
                    <a:bodyPr/>
                    <a:lstStyle/>
                    <a:p>
                      <a:pPr marL="171450" indent="-171450">
                        <a:buFont typeface="Wingdings" panose="05000000000000000000" pitchFamily="2" charset="2"/>
                        <a:buChar char="l"/>
                      </a:pPr>
                      <a:r>
                        <a:rPr kumimoji="1" lang="en-US" altLang="ja-JP" sz="1200" dirty="0">
                          <a:solidFill>
                            <a:schemeClr val="tx1"/>
                          </a:solidFill>
                          <a:latin typeface="+mn-ea"/>
                          <a:ea typeface="+mn-ea"/>
                        </a:rPr>
                        <a:t>Preparation</a:t>
                      </a:r>
                      <a:r>
                        <a:rPr kumimoji="1" lang="ja-JP" altLang="en-US" sz="1200" dirty="0">
                          <a:solidFill>
                            <a:schemeClr val="tx1"/>
                          </a:solidFill>
                          <a:latin typeface="+mn-ea"/>
                          <a:ea typeface="+mn-ea"/>
                        </a:rPr>
                        <a:t> </a:t>
                      </a:r>
                      <a:r>
                        <a:rPr kumimoji="1" lang="en-US" altLang="ja-JP" sz="1200" dirty="0">
                          <a:solidFill>
                            <a:schemeClr val="tx1"/>
                          </a:solidFill>
                          <a:latin typeface="+mn-ea"/>
                          <a:ea typeface="+mn-ea"/>
                        </a:rPr>
                        <a:t>test</a:t>
                      </a:r>
                      <a:r>
                        <a:rPr kumimoji="1" lang="ja-JP" altLang="en-US" sz="1200" dirty="0">
                          <a:solidFill>
                            <a:schemeClr val="tx1"/>
                          </a:solidFill>
                          <a:latin typeface="+mn-ea"/>
                          <a:ea typeface="+mn-ea"/>
                        </a:rPr>
                        <a:t> </a:t>
                      </a:r>
                      <a:r>
                        <a:rPr kumimoji="1" lang="en-US" altLang="ja-JP" sz="1200" dirty="0">
                          <a:solidFill>
                            <a:schemeClr val="tx1"/>
                          </a:solidFill>
                          <a:latin typeface="+mn-ea"/>
                          <a:ea typeface="+mn-ea"/>
                        </a:rPr>
                        <a:t>bench</a:t>
                      </a:r>
                    </a:p>
                    <a:p>
                      <a:pPr marL="171450" indent="-171450">
                        <a:buFont typeface="Wingdings" panose="05000000000000000000" pitchFamily="2" charset="2"/>
                        <a:buChar char="l"/>
                      </a:pPr>
                      <a:r>
                        <a:rPr kumimoji="1" lang="en-US" altLang="ja-JP" sz="1200" dirty="0">
                          <a:solidFill>
                            <a:schemeClr val="tx1"/>
                          </a:solidFill>
                          <a:latin typeface="+mn-ea"/>
                          <a:ea typeface="+mn-ea"/>
                        </a:rPr>
                        <a:t>Design</a:t>
                      </a:r>
                      <a:r>
                        <a:rPr kumimoji="1" lang="ja-JP" altLang="en-US" sz="1200" dirty="0">
                          <a:solidFill>
                            <a:schemeClr val="tx1"/>
                          </a:solidFill>
                          <a:latin typeface="+mn-ea"/>
                          <a:ea typeface="+mn-ea"/>
                        </a:rPr>
                        <a:t> </a:t>
                      </a:r>
                      <a:endParaRPr kumimoji="1" lang="en-US" altLang="ja-JP" sz="1200" dirty="0">
                        <a:solidFill>
                          <a:schemeClr val="tx1"/>
                        </a:solidFill>
                        <a:latin typeface="+mn-ea"/>
                        <a:ea typeface="+mn-ea"/>
                      </a:endParaRPr>
                    </a:p>
                    <a:p>
                      <a:pPr marL="171450" indent="-171450">
                        <a:buFont typeface="Wingdings" panose="05000000000000000000" pitchFamily="2" charset="2"/>
                        <a:buChar char="l"/>
                      </a:pPr>
                      <a:r>
                        <a:rPr kumimoji="1" lang="en-US" altLang="ja-JP" sz="1200" dirty="0">
                          <a:solidFill>
                            <a:schemeClr val="tx1"/>
                          </a:solidFill>
                          <a:latin typeface="+mn-ea"/>
                          <a:ea typeface="+mn-ea"/>
                        </a:rPr>
                        <a:t>W-Cu joint test</a:t>
                      </a:r>
                      <a:endParaRPr kumimoji="1" lang="ja-JP" altLang="en-US" sz="1200" dirty="0">
                        <a:solidFill>
                          <a:schemeClr val="tx1"/>
                        </a:solidFill>
                        <a:latin typeface="+mn-ea"/>
                        <a:ea typeface="+mn-ea"/>
                      </a:endParaRPr>
                    </a:p>
                  </a:txBody>
                  <a:tcPr marL="68580" marR="68580" marT="34290" marB="34290"/>
                </a:tc>
                <a:tc>
                  <a:txBody>
                    <a:bodyPr/>
                    <a:lstStyle/>
                    <a:p>
                      <a:pPr marL="171450" indent="-171450">
                        <a:buFont typeface="Wingdings" panose="05000000000000000000" pitchFamily="2" charset="2"/>
                        <a:buChar char="l"/>
                      </a:pPr>
                      <a:r>
                        <a:rPr kumimoji="1" lang="en-US" altLang="ja-JP" sz="1200" dirty="0">
                          <a:solidFill>
                            <a:schemeClr val="tx1"/>
                          </a:solidFill>
                          <a:latin typeface="+mn-ea"/>
                          <a:ea typeface="+mn-ea"/>
                        </a:rPr>
                        <a:t>Development W target</a:t>
                      </a:r>
                    </a:p>
                  </a:txBody>
                  <a:tcPr marL="68580" marR="68580" marT="34290" marB="34290"/>
                </a:tc>
                <a:tc>
                  <a:txBody>
                    <a:bodyPr/>
                    <a:lstStyle/>
                    <a:p>
                      <a:pPr marL="171450" indent="-171450">
                        <a:buFont typeface="Wingdings" panose="05000000000000000000" pitchFamily="2" charset="2"/>
                        <a:buChar char="l"/>
                      </a:pPr>
                      <a:r>
                        <a:rPr kumimoji="1" lang="en-US" altLang="ja-JP" sz="1200" dirty="0">
                          <a:solidFill>
                            <a:schemeClr val="tx1"/>
                          </a:solidFill>
                          <a:latin typeface="+mn-ea"/>
                          <a:ea typeface="+mn-ea"/>
                        </a:rPr>
                        <a:t>Development of rotating target</a:t>
                      </a:r>
                    </a:p>
                    <a:p>
                      <a:pPr marL="171450" indent="-171450">
                        <a:buFont typeface="Wingdings" panose="05000000000000000000" pitchFamily="2" charset="2"/>
                        <a:buChar char="l"/>
                      </a:pPr>
                      <a:r>
                        <a:rPr kumimoji="1" lang="en-US" altLang="ja-JP" sz="1200" dirty="0">
                          <a:solidFill>
                            <a:schemeClr val="tx1"/>
                          </a:solidFill>
                          <a:latin typeface="+mn-ea"/>
                          <a:ea typeface="+mn-ea"/>
                        </a:rPr>
                        <a:t>Fabrication of FC</a:t>
                      </a:r>
                      <a:endParaRPr kumimoji="1" lang="ja-JP" altLang="en-US" sz="1200" dirty="0">
                        <a:solidFill>
                          <a:schemeClr val="tx1"/>
                        </a:solidFill>
                        <a:latin typeface="+mn-ea"/>
                        <a:ea typeface="+mn-ea"/>
                      </a:endParaRPr>
                    </a:p>
                  </a:txBody>
                  <a:tcPr marL="68580" marR="68580" marT="34290" marB="34290"/>
                </a:tc>
                <a:tc>
                  <a:txBody>
                    <a:bodyPr/>
                    <a:lstStyle/>
                    <a:p>
                      <a:pPr marL="171450" indent="-171450">
                        <a:buFont typeface="Wingdings" panose="05000000000000000000" pitchFamily="2" charset="2"/>
                        <a:buChar char="l"/>
                      </a:pPr>
                      <a:r>
                        <a:rPr kumimoji="1" lang="en-US" altLang="ja-JP" sz="1200" dirty="0">
                          <a:solidFill>
                            <a:schemeClr val="tx1"/>
                          </a:solidFill>
                          <a:latin typeface="+mn-ea"/>
                          <a:ea typeface="+mn-ea"/>
                        </a:rPr>
                        <a:t>Development of accelerating structure</a:t>
                      </a:r>
                      <a:endParaRPr kumimoji="1" lang="ja-JP" altLang="en-US" sz="1200" dirty="0">
                        <a:solidFill>
                          <a:schemeClr val="tx1"/>
                        </a:solidFill>
                        <a:latin typeface="+mn-ea"/>
                        <a:ea typeface="+mn-ea"/>
                      </a:endParaRPr>
                    </a:p>
                  </a:txBody>
                  <a:tcPr marL="68580" marR="68580" marT="34290" marB="34290"/>
                </a:tc>
                <a:tc>
                  <a:txBody>
                    <a:bodyPr/>
                    <a:lstStyle/>
                    <a:p>
                      <a:pPr marL="171450" indent="-171450">
                        <a:buFont typeface="Wingdings" panose="05000000000000000000" pitchFamily="2" charset="2"/>
                        <a:buChar char="l"/>
                      </a:pPr>
                      <a:r>
                        <a:rPr kumimoji="1" lang="en-US" altLang="ja-JP" sz="1200" dirty="0">
                          <a:solidFill>
                            <a:schemeClr val="tx1"/>
                          </a:solidFill>
                          <a:latin typeface="+mn-ea"/>
                          <a:ea typeface="+mn-ea"/>
                        </a:rPr>
                        <a:t>Total high power test</a:t>
                      </a:r>
                      <a:endParaRPr kumimoji="1" lang="ja-JP" altLang="en-US" sz="1200" dirty="0">
                        <a:solidFill>
                          <a:schemeClr val="tx1"/>
                        </a:solidFill>
                        <a:latin typeface="+mn-ea"/>
                        <a:ea typeface="+mn-ea"/>
                      </a:endParaRPr>
                    </a:p>
                  </a:txBody>
                  <a:tcPr marL="68580" marR="68580" marT="34290" marB="34290"/>
                </a:tc>
                <a:extLst>
                  <a:ext uri="{0D108BD9-81ED-4DB2-BD59-A6C34878D82A}">
                    <a16:rowId xmlns:a16="http://schemas.microsoft.com/office/drawing/2014/main" val="3330028665"/>
                  </a:ext>
                </a:extLst>
              </a:tr>
            </a:tbl>
          </a:graphicData>
        </a:graphic>
      </p:graphicFrame>
      <p:sp>
        <p:nvSpPr>
          <p:cNvPr id="7" name="タイトル 1">
            <a:extLst>
              <a:ext uri="{FF2B5EF4-FFF2-40B4-BE49-F238E27FC236}">
                <a16:creationId xmlns:a16="http://schemas.microsoft.com/office/drawing/2014/main" id="{309D768D-4412-5581-8EA3-E294A7F212B9}"/>
              </a:ext>
            </a:extLst>
          </p:cNvPr>
          <p:cNvSpPr txBox="1">
            <a:spLocks/>
          </p:cNvSpPr>
          <p:nvPr/>
        </p:nvSpPr>
        <p:spPr>
          <a:xfrm>
            <a:off x="1553310" y="1"/>
            <a:ext cx="6447690" cy="586154"/>
          </a:xfrm>
          <a:prstGeom prst="rect">
            <a:avLst/>
          </a:prstGeom>
          <a:solidFill>
            <a:srgbClr val="92D050"/>
          </a:solidFill>
        </p:spPr>
        <p:txBody>
          <a:bodyPr>
            <a:normAutofit/>
          </a:bodyPr>
          <a:lstStyle>
            <a:lvl1pPr algn="ctr" defTabSz="457011" rtl="0" eaLnBrk="1" latinLnBrk="0" hangingPunct="1">
              <a:spcBef>
                <a:spcPct val="0"/>
              </a:spcBef>
              <a:buNone/>
              <a:defRPr kumimoji="1" sz="4400" kern="1200">
                <a:solidFill>
                  <a:schemeClr val="tx1"/>
                </a:solidFill>
                <a:latin typeface="+mj-lt"/>
                <a:ea typeface="+mj-ea"/>
                <a:cs typeface="+mj-cs"/>
              </a:defRPr>
            </a:lvl1pPr>
          </a:lstStyle>
          <a:p>
            <a:r>
              <a:rPr lang="en-US" altLang="ja-JP" sz="3100" dirty="0"/>
              <a:t>(Re)scheduled plan from FY2026</a:t>
            </a:r>
            <a:endParaRPr lang="ja-JP" altLang="en-US" sz="2700" b="1" dirty="0"/>
          </a:p>
        </p:txBody>
      </p:sp>
      <p:sp>
        <p:nvSpPr>
          <p:cNvPr id="8" name="四角形: 角を丸くする 7">
            <a:extLst>
              <a:ext uri="{FF2B5EF4-FFF2-40B4-BE49-F238E27FC236}">
                <a16:creationId xmlns:a16="http://schemas.microsoft.com/office/drawing/2014/main" id="{B60D88B2-95FB-C0F5-9B64-ECA8C82B73FE}"/>
              </a:ext>
            </a:extLst>
          </p:cNvPr>
          <p:cNvSpPr/>
          <p:nvPr/>
        </p:nvSpPr>
        <p:spPr>
          <a:xfrm>
            <a:off x="7856976" y="635045"/>
            <a:ext cx="3812508" cy="5402579"/>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n>
                <a:solidFill>
                  <a:srgbClr val="FF0000"/>
                </a:solidFill>
              </a:ln>
              <a:noFill/>
            </a:endParaRPr>
          </a:p>
        </p:txBody>
      </p:sp>
      <p:sp>
        <p:nvSpPr>
          <p:cNvPr id="5" name="テキスト ボックス 4">
            <a:extLst>
              <a:ext uri="{FF2B5EF4-FFF2-40B4-BE49-F238E27FC236}">
                <a16:creationId xmlns:a16="http://schemas.microsoft.com/office/drawing/2014/main" id="{6D7F46A2-70E4-35A4-FC5E-8F7A21AD76FB}"/>
              </a:ext>
            </a:extLst>
          </p:cNvPr>
          <p:cNvSpPr txBox="1"/>
          <p:nvPr/>
        </p:nvSpPr>
        <p:spPr>
          <a:xfrm>
            <a:off x="1010628" y="6065326"/>
            <a:ext cx="9893900" cy="784830"/>
          </a:xfrm>
          <a:prstGeom prst="rect">
            <a:avLst/>
          </a:prstGeom>
          <a:solidFill>
            <a:srgbClr val="FFFFCC"/>
          </a:solidFill>
        </p:spPr>
        <p:txBody>
          <a:bodyPr wrap="square">
            <a:spAutoFit/>
          </a:bodyPr>
          <a:lstStyle/>
          <a:p>
            <a:r>
              <a:rPr lang="en-US" altLang="ja-JP" sz="1500" b="1" u="sng" dirty="0">
                <a:latin typeface="Arial" panose="020B0604020202020204" pitchFamily="34" charset="0"/>
                <a:cs typeface="Arial" panose="020B0604020202020204" pitchFamily="34" charset="0"/>
              </a:rPr>
              <a:t>Due to the cavity fabrication under the HPGS law and power coupler fabrication trouble and increasing the price since 2022,</a:t>
            </a:r>
            <a:r>
              <a:rPr lang="ja-JP" altLang="en-US" sz="1500" b="1" u="sng" dirty="0">
                <a:latin typeface="Arial" panose="020B0604020202020204" pitchFamily="34" charset="0"/>
                <a:cs typeface="Arial" panose="020B0604020202020204" pitchFamily="34" charset="0"/>
              </a:rPr>
              <a:t> </a:t>
            </a:r>
            <a:r>
              <a:rPr lang="en-US" altLang="ja-JP" sz="1500" b="1" u="sng" dirty="0">
                <a:latin typeface="Arial" panose="020B0604020202020204" pitchFamily="34" charset="0"/>
                <a:cs typeface="Arial" panose="020B0604020202020204" pitchFamily="34" charset="0"/>
              </a:rPr>
              <a:t>we</a:t>
            </a:r>
            <a:r>
              <a:rPr lang="ja-JP" altLang="en-US" sz="1500" b="1" u="sng" dirty="0">
                <a:latin typeface="Arial" panose="020B0604020202020204" pitchFamily="34" charset="0"/>
                <a:cs typeface="Arial" panose="020B0604020202020204" pitchFamily="34" charset="0"/>
              </a:rPr>
              <a:t> </a:t>
            </a:r>
            <a:r>
              <a:rPr lang="en-US" altLang="ja-JP" sz="1500" b="1" u="sng" dirty="0">
                <a:latin typeface="Arial" panose="020B0604020202020204" pitchFamily="34" charset="0"/>
                <a:cs typeface="Arial" panose="020B0604020202020204" pitchFamily="34" charset="0"/>
              </a:rPr>
              <a:t>plan</a:t>
            </a:r>
            <a:r>
              <a:rPr lang="ja-JP" altLang="en-US" sz="1500" b="1" u="sng" dirty="0">
                <a:latin typeface="Arial" panose="020B0604020202020204" pitchFamily="34" charset="0"/>
                <a:cs typeface="Arial" panose="020B0604020202020204" pitchFamily="34" charset="0"/>
              </a:rPr>
              <a:t> </a:t>
            </a:r>
            <a:r>
              <a:rPr lang="en-US" altLang="ja-JP" sz="1500" b="1" u="sng" dirty="0">
                <a:latin typeface="Arial" panose="020B0604020202020204" pitchFamily="34" charset="0"/>
                <a:cs typeface="Arial" panose="020B0604020202020204" pitchFamily="34" charset="0"/>
              </a:rPr>
              <a:t>to</a:t>
            </a:r>
            <a:r>
              <a:rPr lang="ja-JP" altLang="en-US" sz="1500" b="1" u="sng" dirty="0">
                <a:latin typeface="Arial" panose="020B0604020202020204" pitchFamily="34" charset="0"/>
                <a:cs typeface="Arial" panose="020B0604020202020204" pitchFamily="34" charset="0"/>
              </a:rPr>
              <a:t> </a:t>
            </a:r>
            <a:r>
              <a:rPr lang="en-US" altLang="ja-JP" sz="1500" b="1" u="sng" dirty="0">
                <a:latin typeface="Arial" panose="020B0604020202020204" pitchFamily="34" charset="0"/>
                <a:cs typeface="Arial" panose="020B0604020202020204" pitchFamily="34" charset="0"/>
              </a:rPr>
              <a:t>reschedule as shown above.</a:t>
            </a:r>
            <a:r>
              <a:rPr lang="ja-JP" altLang="en-US" sz="1500" b="1" u="sng" dirty="0">
                <a:latin typeface="Arial" panose="020B0604020202020204" pitchFamily="34" charset="0"/>
                <a:cs typeface="Arial" panose="020B0604020202020204" pitchFamily="34" charset="0"/>
              </a:rPr>
              <a:t> </a:t>
            </a:r>
            <a:r>
              <a:rPr lang="en-US" altLang="ja-JP" sz="1500" b="1" u="sng" dirty="0">
                <a:solidFill>
                  <a:srgbClr val="FF0000"/>
                </a:solidFill>
                <a:latin typeface="Arial" panose="020B0604020202020204" pitchFamily="34" charset="0"/>
                <a:cs typeface="Arial" panose="020B0604020202020204" pitchFamily="34" charset="0"/>
              </a:rPr>
              <a:t>Our</a:t>
            </a:r>
            <a:r>
              <a:rPr lang="ja-JP" altLang="en-US" sz="1500" b="1" u="sng" dirty="0">
                <a:solidFill>
                  <a:srgbClr val="FF0000"/>
                </a:solidFill>
                <a:latin typeface="Arial" panose="020B0604020202020204" pitchFamily="34" charset="0"/>
                <a:cs typeface="Arial" panose="020B0604020202020204" pitchFamily="34" charset="0"/>
              </a:rPr>
              <a:t> </a:t>
            </a:r>
            <a:r>
              <a:rPr lang="en-US" altLang="ja-JP" sz="1500" b="1" u="sng" dirty="0">
                <a:solidFill>
                  <a:srgbClr val="FF0000"/>
                </a:solidFill>
                <a:latin typeface="Arial" panose="020B0604020202020204" pitchFamily="34" charset="0"/>
                <a:cs typeface="Arial" panose="020B0604020202020204" pitchFamily="34" charset="0"/>
              </a:rPr>
              <a:t>new plan</a:t>
            </a:r>
            <a:r>
              <a:rPr lang="ja-JP" altLang="en-US" sz="1500" b="1" u="sng" dirty="0">
                <a:solidFill>
                  <a:srgbClr val="FF0000"/>
                </a:solidFill>
                <a:latin typeface="Arial" panose="020B0604020202020204" pitchFamily="34" charset="0"/>
                <a:cs typeface="Arial" panose="020B0604020202020204" pitchFamily="34" charset="0"/>
              </a:rPr>
              <a:t> </a:t>
            </a:r>
            <a:r>
              <a:rPr lang="en-US" altLang="ja-JP" sz="1500" b="1" u="sng" dirty="0">
                <a:solidFill>
                  <a:srgbClr val="FF0000"/>
                </a:solidFill>
                <a:latin typeface="Arial" panose="020B0604020202020204" pitchFamily="34" charset="0"/>
                <a:cs typeface="Arial" panose="020B0604020202020204" pitchFamily="34" charset="0"/>
              </a:rPr>
              <a:t>is</a:t>
            </a:r>
            <a:r>
              <a:rPr lang="ja-JP" altLang="en-US" sz="1500" b="1" u="sng" dirty="0">
                <a:solidFill>
                  <a:srgbClr val="FF0000"/>
                </a:solidFill>
                <a:latin typeface="Arial" panose="020B0604020202020204" pitchFamily="34" charset="0"/>
                <a:cs typeface="Arial" panose="020B0604020202020204" pitchFamily="34" charset="0"/>
              </a:rPr>
              <a:t> </a:t>
            </a:r>
            <a:r>
              <a:rPr lang="en-US" altLang="ja-JP" sz="1500" b="1" u="sng" dirty="0">
                <a:solidFill>
                  <a:srgbClr val="FF0000"/>
                </a:solidFill>
                <a:latin typeface="Arial" panose="020B0604020202020204" pitchFamily="34" charset="0"/>
                <a:cs typeface="Arial" panose="020B0604020202020204" pitchFamily="34" charset="0"/>
              </a:rPr>
              <a:t>the completion of</a:t>
            </a:r>
            <a:r>
              <a:rPr lang="ja-JP" altLang="en-US" sz="1500" b="1" u="sng" dirty="0">
                <a:solidFill>
                  <a:srgbClr val="FF0000"/>
                </a:solidFill>
                <a:latin typeface="Arial" panose="020B0604020202020204" pitchFamily="34" charset="0"/>
                <a:cs typeface="Arial" panose="020B0604020202020204" pitchFamily="34" charset="0"/>
              </a:rPr>
              <a:t> </a:t>
            </a:r>
            <a:r>
              <a:rPr lang="en-US" altLang="ja-JP" sz="1500" b="1" u="sng" dirty="0">
                <a:solidFill>
                  <a:srgbClr val="FF0000"/>
                </a:solidFill>
                <a:latin typeface="Arial" panose="020B0604020202020204" pitchFamily="34" charset="0"/>
                <a:cs typeface="Arial" panose="020B0604020202020204" pitchFamily="34" charset="0"/>
              </a:rPr>
              <a:t>cryomodule. We plan to conduct high power test in the additional two years after </a:t>
            </a:r>
            <a:r>
              <a:rPr lang="en-US" altLang="ja-JP" sz="1500" b="1" u="sng" dirty="0" err="1">
                <a:solidFill>
                  <a:srgbClr val="FF0000"/>
                </a:solidFill>
                <a:latin typeface="Arial" panose="020B0604020202020204" pitchFamily="34" charset="0"/>
                <a:cs typeface="Arial" panose="020B0604020202020204" pitchFamily="34" charset="0"/>
              </a:rPr>
              <a:t>finising</a:t>
            </a:r>
            <a:r>
              <a:rPr lang="en-US" altLang="ja-JP" sz="1500" b="1" u="sng" dirty="0">
                <a:solidFill>
                  <a:srgbClr val="FF0000"/>
                </a:solidFill>
                <a:latin typeface="Arial" panose="020B0604020202020204" pitchFamily="34" charset="0"/>
                <a:cs typeface="Arial" panose="020B0604020202020204" pitchFamily="34" charset="0"/>
              </a:rPr>
              <a:t> MEXT-ATD program. </a:t>
            </a:r>
          </a:p>
        </p:txBody>
      </p:sp>
      <p:cxnSp>
        <p:nvCxnSpPr>
          <p:cNvPr id="9" name="直線矢印コネクタ 8">
            <a:extLst>
              <a:ext uri="{FF2B5EF4-FFF2-40B4-BE49-F238E27FC236}">
                <a16:creationId xmlns:a16="http://schemas.microsoft.com/office/drawing/2014/main" id="{1024CB8F-28E6-2946-1DB7-1083792F54E1}"/>
              </a:ext>
            </a:extLst>
          </p:cNvPr>
          <p:cNvCxnSpPr>
            <a:cxnSpLocks/>
          </p:cNvCxnSpPr>
          <p:nvPr/>
        </p:nvCxnSpPr>
        <p:spPr>
          <a:xfrm flipH="1">
            <a:off x="8240486" y="4856393"/>
            <a:ext cx="1522744" cy="136656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 name="テキスト ボックス 1">
            <a:extLst>
              <a:ext uri="{FF2B5EF4-FFF2-40B4-BE49-F238E27FC236}">
                <a16:creationId xmlns:a16="http://schemas.microsoft.com/office/drawing/2014/main" id="{6B14E04C-C031-2DE2-2309-519C6E96BE17}"/>
              </a:ext>
            </a:extLst>
          </p:cNvPr>
          <p:cNvSpPr txBox="1"/>
          <p:nvPr/>
        </p:nvSpPr>
        <p:spPr>
          <a:xfrm>
            <a:off x="8374072" y="7798"/>
            <a:ext cx="2530456" cy="646331"/>
          </a:xfrm>
          <a:prstGeom prst="rect">
            <a:avLst/>
          </a:prstGeom>
          <a:noFill/>
        </p:spPr>
        <p:txBody>
          <a:bodyPr wrap="square" rtlCol="0">
            <a:spAutoFit/>
          </a:bodyPr>
          <a:lstStyle/>
          <a:p>
            <a:r>
              <a:rPr kumimoji="1" lang="en-US" altLang="ja-JP" dirty="0"/>
              <a:t>Details of change will be shown in SRF session</a:t>
            </a:r>
            <a:endParaRPr kumimoji="1" lang="ja-JP" altLang="en-US" dirty="0"/>
          </a:p>
        </p:txBody>
      </p:sp>
    </p:spTree>
    <p:extLst>
      <p:ext uri="{BB962C8B-B14F-4D97-AF65-F5344CB8AC3E}">
        <p14:creationId xmlns:p14="http://schemas.microsoft.com/office/powerpoint/2010/main" val="25546575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863751E-2850-4CBA-6268-4F21586E1A17}"/>
              </a:ext>
            </a:extLst>
          </p:cNvPr>
          <p:cNvSpPr txBox="1"/>
          <p:nvPr/>
        </p:nvSpPr>
        <p:spPr>
          <a:xfrm>
            <a:off x="3555298" y="1321741"/>
            <a:ext cx="2557271" cy="1823576"/>
          </a:xfrm>
          <a:prstGeom prst="rect">
            <a:avLst/>
          </a:prstGeom>
          <a:solidFill>
            <a:schemeClr val="accent5">
              <a:lumMod val="20000"/>
              <a:lumOff val="80000"/>
            </a:schemeClr>
          </a:solidFill>
          <a:ln w="12700">
            <a:solidFill>
              <a:schemeClr val="tx1"/>
            </a:solidFill>
          </a:ln>
        </p:spPr>
        <p:txBody>
          <a:bodyPr wrap="square" rtlCol="0">
            <a:spAutoFit/>
          </a:bodyPr>
          <a:lstStyle/>
          <a:p>
            <a:pPr algn="ctr">
              <a:lnSpc>
                <a:spcPts val="1500"/>
              </a:lnSpc>
            </a:pPr>
            <a:r>
              <a:rPr kumimoji="1" lang="en-US" altLang="ja-JP" sz="1400" dirty="0">
                <a:latin typeface="Arial" panose="020B0604020202020204" pitchFamily="34" charset="0"/>
                <a:ea typeface="Arial Unicode MS" panose="020B0604020202020204" pitchFamily="50" charset="-128"/>
                <a:cs typeface="Arial" panose="020B0604020202020204" pitchFamily="34" charset="0"/>
              </a:rPr>
              <a:t>Design of CM and ancillaries</a:t>
            </a:r>
          </a:p>
          <a:p>
            <a:pPr algn="ctr">
              <a:lnSpc>
                <a:spcPts val="1500"/>
              </a:lnSpc>
            </a:pPr>
            <a:r>
              <a:rPr kumimoji="1" lang="ja-JP" altLang="en-US" sz="1400" dirty="0">
                <a:latin typeface="Arial" panose="020B0604020202020204" pitchFamily="34" charset="0"/>
                <a:ea typeface="Arial Unicode MS" panose="020B0604020202020204" pitchFamily="50" charset="-128"/>
                <a:cs typeface="Arial" panose="020B0604020202020204" pitchFamily="34" charset="0"/>
              </a:rPr>
              <a:t>↓</a:t>
            </a:r>
            <a:endParaRPr kumimoji="1" lang="en-US" altLang="ja-JP" sz="1400" dirty="0">
              <a:latin typeface="Arial" panose="020B0604020202020204" pitchFamily="34" charset="0"/>
              <a:ea typeface="Arial Unicode MS" panose="020B0604020202020204" pitchFamily="50" charset="-128"/>
              <a:cs typeface="Arial" panose="020B0604020202020204" pitchFamily="34" charset="0"/>
            </a:endParaRPr>
          </a:p>
          <a:p>
            <a:pPr algn="ctr">
              <a:lnSpc>
                <a:spcPts val="1500"/>
              </a:lnSpc>
            </a:pPr>
            <a:r>
              <a:rPr kumimoji="1" lang="en-US" altLang="ja-JP" sz="1400" dirty="0">
                <a:latin typeface="Arial" panose="020B0604020202020204" pitchFamily="34" charset="0"/>
                <a:ea typeface="Arial Unicode MS" panose="020B0604020202020204" pitchFamily="50" charset="-128"/>
                <a:cs typeface="Arial" panose="020B0604020202020204" pitchFamily="34" charset="0"/>
              </a:rPr>
              <a:t>Production of components</a:t>
            </a:r>
          </a:p>
          <a:p>
            <a:pPr algn="ctr">
              <a:lnSpc>
                <a:spcPts val="1500"/>
              </a:lnSpc>
            </a:pPr>
            <a:r>
              <a:rPr kumimoji="1" lang="ja-JP" altLang="en-US" sz="1400" dirty="0">
                <a:latin typeface="Arial" panose="020B0604020202020204" pitchFamily="34" charset="0"/>
                <a:ea typeface="Arial Unicode MS" panose="020B0604020202020204" pitchFamily="50" charset="-128"/>
                <a:cs typeface="Arial" panose="020B0604020202020204" pitchFamily="34" charset="0"/>
              </a:rPr>
              <a:t>↓</a:t>
            </a:r>
            <a:endParaRPr kumimoji="1" lang="en-US" altLang="ja-JP" sz="1400" dirty="0">
              <a:latin typeface="Arial" panose="020B0604020202020204" pitchFamily="34" charset="0"/>
              <a:ea typeface="Arial Unicode MS" panose="020B0604020202020204" pitchFamily="50" charset="-128"/>
              <a:cs typeface="Arial" panose="020B0604020202020204" pitchFamily="34" charset="0"/>
            </a:endParaRPr>
          </a:p>
          <a:p>
            <a:pPr algn="ctr">
              <a:lnSpc>
                <a:spcPts val="1500"/>
              </a:lnSpc>
            </a:pPr>
            <a:r>
              <a:rPr kumimoji="1" lang="en-US" altLang="ja-JP" sz="1400" dirty="0">
                <a:latin typeface="Arial" panose="020B0604020202020204" pitchFamily="34" charset="0"/>
                <a:ea typeface="Arial Unicode MS" panose="020B0604020202020204" pitchFamily="50" charset="-128"/>
                <a:cs typeface="Arial" panose="020B0604020202020204" pitchFamily="34" charset="0"/>
              </a:rPr>
              <a:t>Cavity</a:t>
            </a:r>
            <a:r>
              <a:rPr kumimoji="1" lang="ja-JP" altLang="en-US" sz="1400" dirty="0">
                <a:latin typeface="Arial" panose="020B0604020202020204" pitchFamily="34" charset="0"/>
                <a:ea typeface="Arial Unicode MS" panose="020B0604020202020204" pitchFamily="50" charset="-128"/>
                <a:cs typeface="Arial" panose="020B0604020202020204" pitchFamily="34" charset="0"/>
              </a:rPr>
              <a:t> </a:t>
            </a:r>
            <a:r>
              <a:rPr kumimoji="1" lang="en-US" altLang="ja-JP" sz="1400" dirty="0">
                <a:latin typeface="Arial" panose="020B0604020202020204" pitchFamily="34" charset="0"/>
                <a:ea typeface="Arial Unicode MS" panose="020B0604020202020204" pitchFamily="50" charset="-128"/>
                <a:cs typeface="Arial" panose="020B0604020202020204" pitchFamily="34" charset="0"/>
              </a:rPr>
              <a:t>string assembly</a:t>
            </a:r>
          </a:p>
          <a:p>
            <a:pPr algn="ctr">
              <a:lnSpc>
                <a:spcPts val="1500"/>
              </a:lnSpc>
            </a:pPr>
            <a:r>
              <a:rPr kumimoji="1" lang="ja-JP" altLang="en-US" sz="1400" dirty="0">
                <a:latin typeface="Arial" panose="020B0604020202020204" pitchFamily="34" charset="0"/>
                <a:ea typeface="Arial Unicode MS" panose="020B0604020202020204" pitchFamily="50" charset="-128"/>
                <a:cs typeface="Arial" panose="020B0604020202020204" pitchFamily="34" charset="0"/>
              </a:rPr>
              <a:t>↓</a:t>
            </a:r>
            <a:endParaRPr kumimoji="1" lang="en-US" altLang="ja-JP" sz="1400" dirty="0">
              <a:latin typeface="Arial" panose="020B0604020202020204" pitchFamily="34" charset="0"/>
              <a:ea typeface="Arial Unicode MS" panose="020B0604020202020204" pitchFamily="50" charset="-128"/>
              <a:cs typeface="Arial" panose="020B0604020202020204" pitchFamily="34" charset="0"/>
            </a:endParaRPr>
          </a:p>
          <a:p>
            <a:pPr algn="ctr">
              <a:lnSpc>
                <a:spcPts val="1500"/>
              </a:lnSpc>
            </a:pPr>
            <a:r>
              <a:rPr kumimoji="1" lang="en-US" altLang="ja-JP" sz="1400" dirty="0">
                <a:latin typeface="Arial" panose="020B0604020202020204" pitchFamily="34" charset="0"/>
                <a:ea typeface="Arial Unicode MS" panose="020B0604020202020204" pitchFamily="50" charset="-128"/>
                <a:cs typeface="Arial" panose="020B0604020202020204" pitchFamily="34" charset="0"/>
              </a:rPr>
              <a:t>CM assembly</a:t>
            </a:r>
          </a:p>
          <a:p>
            <a:pPr algn="ctr">
              <a:lnSpc>
                <a:spcPts val="1500"/>
              </a:lnSpc>
            </a:pPr>
            <a:r>
              <a:rPr kumimoji="1" lang="ja-JP" altLang="en-US" sz="1400" dirty="0">
                <a:latin typeface="Arial" panose="020B0604020202020204" pitchFamily="34" charset="0"/>
                <a:ea typeface="Arial Unicode MS" panose="020B0604020202020204" pitchFamily="50" charset="-128"/>
                <a:cs typeface="Arial" panose="020B0604020202020204" pitchFamily="34" charset="0"/>
              </a:rPr>
              <a:t>↓</a:t>
            </a:r>
            <a:endParaRPr kumimoji="1" lang="en-US" altLang="ja-JP" sz="1400" dirty="0">
              <a:latin typeface="Arial" panose="020B0604020202020204" pitchFamily="34" charset="0"/>
              <a:ea typeface="Arial Unicode MS" panose="020B0604020202020204" pitchFamily="50" charset="-128"/>
              <a:cs typeface="Arial" panose="020B0604020202020204" pitchFamily="34" charset="0"/>
            </a:endParaRPr>
          </a:p>
          <a:p>
            <a:pPr algn="ctr">
              <a:lnSpc>
                <a:spcPts val="1500"/>
              </a:lnSpc>
            </a:pPr>
            <a:r>
              <a:rPr kumimoji="1" lang="en-US" altLang="ja-JP" sz="1400" dirty="0">
                <a:latin typeface="Arial" panose="020B0604020202020204" pitchFamily="34" charset="0"/>
                <a:ea typeface="Arial Unicode MS" panose="020B0604020202020204" pitchFamily="50" charset="-128"/>
                <a:cs typeface="Arial" panose="020B0604020202020204" pitchFamily="34" charset="0"/>
              </a:rPr>
              <a:t>CM test</a:t>
            </a:r>
          </a:p>
        </p:txBody>
      </p:sp>
      <p:sp>
        <p:nvSpPr>
          <p:cNvPr id="10" name="テキスト ボックス 9">
            <a:extLst>
              <a:ext uri="{FF2B5EF4-FFF2-40B4-BE49-F238E27FC236}">
                <a16:creationId xmlns:a16="http://schemas.microsoft.com/office/drawing/2014/main" id="{B1B533FB-1447-ED9A-AA29-5F1DABAC1846}"/>
              </a:ext>
            </a:extLst>
          </p:cNvPr>
          <p:cNvSpPr txBox="1"/>
          <p:nvPr/>
        </p:nvSpPr>
        <p:spPr>
          <a:xfrm>
            <a:off x="6244272" y="833513"/>
            <a:ext cx="5947728" cy="2260042"/>
          </a:xfrm>
          <a:prstGeom prst="rect">
            <a:avLst/>
          </a:prstGeom>
          <a:solidFill>
            <a:srgbClr val="FFFFCC"/>
          </a:solidFill>
          <a:ln w="12700">
            <a:solidFill>
              <a:schemeClr val="tx1"/>
            </a:solidFill>
          </a:ln>
        </p:spPr>
        <p:txBody>
          <a:bodyPr wrap="square" rtlCol="0">
            <a:spAutoFit/>
          </a:bodyPr>
          <a:lstStyle/>
          <a:p>
            <a:pPr marL="214313" indent="-214313">
              <a:lnSpc>
                <a:spcPts val="1700"/>
              </a:lnSpc>
              <a:buFont typeface="Wingdings" panose="05000000000000000000" pitchFamily="2" charset="2"/>
              <a:buChar char="u"/>
            </a:pPr>
            <a:r>
              <a:rPr lang="en-US" altLang="ja-JP" sz="1400" dirty="0">
                <a:latin typeface="Times New Roman" panose="02020603050405020304" pitchFamily="18" charset="0"/>
                <a:ea typeface="Arial Unicode MS" panose="020B0604020202020204" pitchFamily="50" charset="-128"/>
                <a:cs typeface="Times New Roman" panose="02020603050405020304" pitchFamily="18" charset="0"/>
              </a:rPr>
              <a:t>One CM design by global collaboration, production and test in Japan</a:t>
            </a:r>
          </a:p>
          <a:p>
            <a:pPr marL="214313" indent="-214313">
              <a:lnSpc>
                <a:spcPts val="1700"/>
              </a:lnSpc>
              <a:buFont typeface="Wingdings" panose="05000000000000000000" pitchFamily="2" charset="2"/>
              <a:buChar char="u"/>
            </a:pPr>
            <a:r>
              <a:rPr kumimoji="1" lang="en-US" altLang="ja-JP" sz="1400" dirty="0">
                <a:latin typeface="Times New Roman" panose="02020603050405020304" pitchFamily="18" charset="0"/>
                <a:ea typeface="Arial Unicode MS" panose="020B0604020202020204" pitchFamily="50" charset="-128"/>
                <a:cs typeface="Times New Roman" panose="02020603050405020304" pitchFamily="18" charset="0"/>
              </a:rPr>
              <a:t>Cavity performance for vertical test </a:t>
            </a:r>
            <a:r>
              <a:rPr kumimoji="1" lang="en-US" altLang="ja-JP" sz="1400" b="1" dirty="0" err="1">
                <a:latin typeface="Times New Roman" panose="02020603050405020304" pitchFamily="18" charset="0"/>
                <a:ea typeface="Arial Unicode MS" panose="020B0604020202020204" pitchFamily="50" charset="-128"/>
                <a:cs typeface="Times New Roman" panose="02020603050405020304" pitchFamily="18" charset="0"/>
              </a:rPr>
              <a:t>E</a:t>
            </a:r>
            <a:r>
              <a:rPr kumimoji="1" lang="en-US" altLang="ja-JP" sz="1400" b="1" baseline="-25000" dirty="0" err="1">
                <a:latin typeface="Times New Roman" panose="02020603050405020304" pitchFamily="18" charset="0"/>
                <a:ea typeface="Arial Unicode MS" panose="020B0604020202020204" pitchFamily="50" charset="-128"/>
                <a:cs typeface="Times New Roman" panose="02020603050405020304" pitchFamily="18" charset="0"/>
              </a:rPr>
              <a:t>acc</a:t>
            </a:r>
            <a:r>
              <a:rPr kumimoji="1" lang="en-US" altLang="ja-JP" sz="1400" b="1" dirty="0">
                <a:latin typeface="Times New Roman" panose="02020603050405020304" pitchFamily="18" charset="0"/>
                <a:ea typeface="Arial Unicode MS" panose="020B0604020202020204" pitchFamily="50" charset="-128"/>
                <a:cs typeface="Times New Roman" panose="02020603050405020304" pitchFamily="18" charset="0"/>
              </a:rPr>
              <a:t> = &lt;35.0 MV/m &gt;, Q</a:t>
            </a:r>
            <a:r>
              <a:rPr kumimoji="1" lang="en-US" altLang="ja-JP" sz="1400" b="1" baseline="-25000" dirty="0">
                <a:latin typeface="Times New Roman" panose="02020603050405020304" pitchFamily="18" charset="0"/>
                <a:ea typeface="Arial Unicode MS" panose="020B0604020202020204" pitchFamily="50" charset="-128"/>
                <a:cs typeface="Times New Roman" panose="02020603050405020304" pitchFamily="18" charset="0"/>
              </a:rPr>
              <a:t>0</a:t>
            </a:r>
            <a:r>
              <a:rPr kumimoji="1" lang="en-US" altLang="ja-JP" sz="1400" b="1" dirty="0">
                <a:latin typeface="Times New Roman" panose="02020603050405020304" pitchFamily="18" charset="0"/>
                <a:ea typeface="Arial Unicode MS" panose="020B0604020202020204" pitchFamily="50" charset="-128"/>
                <a:cs typeface="Times New Roman" panose="02020603050405020304" pitchFamily="18" charset="0"/>
              </a:rPr>
              <a:t> = 1.0 x 10</a:t>
            </a:r>
            <a:r>
              <a:rPr kumimoji="1" lang="en-US" altLang="ja-JP" sz="1400" b="1" baseline="30000" dirty="0">
                <a:latin typeface="Times New Roman" panose="02020603050405020304" pitchFamily="18" charset="0"/>
                <a:ea typeface="Arial Unicode MS" panose="020B0604020202020204" pitchFamily="50" charset="-128"/>
                <a:cs typeface="Times New Roman" panose="02020603050405020304" pitchFamily="18" charset="0"/>
              </a:rPr>
              <a:t>10</a:t>
            </a:r>
            <a:endParaRPr kumimoji="1" lang="en-US" altLang="ja-JP" sz="1400" dirty="0">
              <a:latin typeface="Times New Roman" panose="02020603050405020304" pitchFamily="18" charset="0"/>
              <a:ea typeface="Arial Unicode MS" panose="020B0604020202020204" pitchFamily="50" charset="-128"/>
              <a:cs typeface="Times New Roman" panose="02020603050405020304" pitchFamily="18" charset="0"/>
            </a:endParaRPr>
          </a:p>
          <a:p>
            <a:pPr marL="214313" indent="-214313">
              <a:lnSpc>
                <a:spcPts val="1700"/>
              </a:lnSpc>
              <a:buFont typeface="Wingdings" panose="05000000000000000000" pitchFamily="2" charset="2"/>
              <a:buChar char="u"/>
            </a:pPr>
            <a:r>
              <a:rPr lang="en-US" altLang="ja-JP" sz="1400" dirty="0">
                <a:latin typeface="Times New Roman" panose="02020603050405020304" pitchFamily="18" charset="0"/>
                <a:ea typeface="Arial Unicode MS" panose="020B0604020202020204" pitchFamily="50" charset="-128"/>
                <a:cs typeface="Times New Roman" panose="02020603050405020304" pitchFamily="18" charset="0"/>
              </a:rPr>
              <a:t>8 cavities produced/evaluated in WPP-1 to be assembled, including some cavities from overseas. </a:t>
            </a:r>
            <a:r>
              <a:rPr kumimoji="1" lang="en-US" altLang="ja-JP" sz="1400" dirty="0">
                <a:latin typeface="Times New Roman" panose="02020603050405020304" pitchFamily="18" charset="0"/>
                <a:ea typeface="Arial Unicode MS" panose="020B0604020202020204" pitchFamily="50" charset="-128"/>
                <a:cs typeface="Times New Roman" panose="02020603050405020304" pitchFamily="18" charset="0"/>
              </a:rPr>
              <a:t>Globally</a:t>
            </a:r>
            <a:r>
              <a:rPr kumimoji="1" lang="ja-JP" altLang="en-US" sz="1400" dirty="0">
                <a:latin typeface="Times New Roman" panose="02020603050405020304" pitchFamily="18" charset="0"/>
                <a:ea typeface="Arial Unicode MS" panose="020B0604020202020204" pitchFamily="50" charset="-128"/>
                <a:cs typeface="Times New Roman" panose="02020603050405020304" pitchFamily="18" charset="0"/>
              </a:rPr>
              <a:t> </a:t>
            </a:r>
            <a:r>
              <a:rPr kumimoji="1" lang="en-US" altLang="ja-JP" sz="1400" dirty="0">
                <a:latin typeface="Times New Roman" panose="02020603050405020304" pitchFamily="18" charset="0"/>
                <a:ea typeface="Arial Unicode MS" panose="020B0604020202020204" pitchFamily="50" charset="-128"/>
                <a:cs typeface="Times New Roman" panose="02020603050405020304" pitchFamily="18" charset="0"/>
              </a:rPr>
              <a:t>common</a:t>
            </a:r>
            <a:r>
              <a:rPr kumimoji="1" lang="ja-JP" altLang="en-US" sz="1400" dirty="0">
                <a:latin typeface="Times New Roman" panose="02020603050405020304" pitchFamily="18" charset="0"/>
                <a:ea typeface="Arial Unicode MS" panose="020B0604020202020204" pitchFamily="50" charset="-128"/>
                <a:cs typeface="Times New Roman" panose="02020603050405020304" pitchFamily="18" charset="0"/>
              </a:rPr>
              <a:t> </a:t>
            </a:r>
            <a:r>
              <a:rPr kumimoji="1" lang="en-US" altLang="ja-JP" sz="1400" dirty="0">
                <a:latin typeface="Times New Roman" panose="02020603050405020304" pitchFamily="18" charset="0"/>
                <a:ea typeface="Arial Unicode MS" panose="020B0604020202020204" pitchFamily="50" charset="-128"/>
                <a:cs typeface="Times New Roman" panose="02020603050405020304" pitchFamily="18" charset="0"/>
              </a:rPr>
              <a:t>design</a:t>
            </a:r>
            <a:r>
              <a:rPr kumimoji="1" lang="ja-JP" altLang="en-US" sz="1400" dirty="0">
                <a:latin typeface="Times New Roman" panose="02020603050405020304" pitchFamily="18" charset="0"/>
                <a:ea typeface="Arial Unicode MS" panose="020B0604020202020204" pitchFamily="50" charset="-128"/>
                <a:cs typeface="Times New Roman" panose="02020603050405020304" pitchFamily="18" charset="0"/>
              </a:rPr>
              <a:t> </a:t>
            </a:r>
            <a:r>
              <a:rPr kumimoji="1" lang="en-US" altLang="ja-JP" sz="1400" dirty="0">
                <a:latin typeface="Times New Roman" panose="02020603050405020304" pitchFamily="18" charset="0"/>
                <a:ea typeface="Arial Unicode MS" panose="020B0604020202020204" pitchFamily="50" charset="-128"/>
                <a:cs typeface="Times New Roman" panose="02020603050405020304" pitchFamily="18" charset="0"/>
              </a:rPr>
              <a:t>applicable to</a:t>
            </a:r>
            <a:r>
              <a:rPr kumimoji="1" lang="ja-JP" altLang="en-US" sz="1400" dirty="0">
                <a:latin typeface="Times New Roman" panose="02020603050405020304" pitchFamily="18" charset="0"/>
                <a:ea typeface="Arial Unicode MS" panose="020B0604020202020204" pitchFamily="50" charset="-128"/>
                <a:cs typeface="Times New Roman" panose="02020603050405020304" pitchFamily="18" charset="0"/>
              </a:rPr>
              <a:t> </a:t>
            </a:r>
            <a:r>
              <a:rPr kumimoji="1" lang="en-US" altLang="ja-JP" sz="1400" dirty="0">
                <a:latin typeface="Times New Roman" panose="02020603050405020304" pitchFamily="18" charset="0"/>
                <a:ea typeface="Arial Unicode MS" panose="020B0604020202020204" pitchFamily="50" charset="-128"/>
                <a:cs typeface="Times New Roman" panose="02020603050405020304" pitchFamily="18" charset="0"/>
              </a:rPr>
              <a:t>high pressure gas safety (HPGS) regulation </a:t>
            </a:r>
            <a:r>
              <a:rPr kumimoji="1" lang="en-US" altLang="ja-JP" sz="1400" b="1" u="sng" dirty="0">
                <a:latin typeface="Times New Roman" panose="02020603050405020304" pitchFamily="18" charset="0"/>
                <a:ea typeface="Arial Unicode MS" panose="020B0604020202020204" pitchFamily="50" charset="-128"/>
                <a:cs typeface="Times New Roman" panose="02020603050405020304" pitchFamily="18" charset="0"/>
              </a:rPr>
              <a:t>under ITN collaboration (world wide)</a:t>
            </a:r>
          </a:p>
          <a:p>
            <a:pPr marL="214313" indent="-214313">
              <a:lnSpc>
                <a:spcPts val="1700"/>
              </a:lnSpc>
              <a:buFont typeface="Wingdings" panose="05000000000000000000" pitchFamily="2" charset="2"/>
              <a:buChar char="u"/>
            </a:pPr>
            <a:r>
              <a:rPr kumimoji="1" lang="en-US" altLang="ja-JP" sz="1400" dirty="0">
                <a:latin typeface="Times New Roman" panose="02020603050405020304" pitchFamily="18" charset="0"/>
                <a:ea typeface="Arial Unicode MS" panose="020B0604020202020204" pitchFamily="50" charset="-128"/>
                <a:cs typeface="Times New Roman" panose="02020603050405020304" pitchFamily="18" charset="0"/>
              </a:rPr>
              <a:t>Ancillaries production/evaluation: </a:t>
            </a:r>
          </a:p>
          <a:p>
            <a:pPr marL="671513" lvl="1" indent="-214313">
              <a:lnSpc>
                <a:spcPts val="1700"/>
              </a:lnSpc>
              <a:buFont typeface="Wingdings" panose="05000000000000000000" pitchFamily="2" charset="2"/>
              <a:buChar char="u"/>
            </a:pPr>
            <a:r>
              <a:rPr kumimoji="1" lang="en-US" altLang="ja-JP" sz="1400" dirty="0">
                <a:latin typeface="Times New Roman" panose="02020603050405020304" pitchFamily="18" charset="0"/>
                <a:ea typeface="Arial Unicode MS" panose="020B0604020202020204" pitchFamily="50" charset="-128"/>
                <a:cs typeface="Times New Roman" panose="02020603050405020304" pitchFamily="18" charset="0"/>
              </a:rPr>
              <a:t>input</a:t>
            </a:r>
            <a:r>
              <a:rPr kumimoji="1" lang="ja-JP" altLang="en-US" sz="1400" dirty="0">
                <a:latin typeface="Times New Roman" panose="02020603050405020304" pitchFamily="18" charset="0"/>
                <a:ea typeface="Arial Unicode MS" panose="020B0604020202020204" pitchFamily="50" charset="-128"/>
                <a:cs typeface="Times New Roman" panose="02020603050405020304" pitchFamily="18" charset="0"/>
              </a:rPr>
              <a:t> </a:t>
            </a:r>
            <a:r>
              <a:rPr kumimoji="1" lang="en-US" altLang="ja-JP" sz="1400" dirty="0">
                <a:latin typeface="Times New Roman" panose="02020603050405020304" pitchFamily="18" charset="0"/>
                <a:ea typeface="Arial Unicode MS" panose="020B0604020202020204" pitchFamily="50" charset="-128"/>
                <a:cs typeface="Times New Roman" panose="02020603050405020304" pitchFamily="18" charset="0"/>
              </a:rPr>
              <a:t>power</a:t>
            </a:r>
            <a:r>
              <a:rPr kumimoji="1" lang="ja-JP" altLang="en-US" sz="1400" dirty="0">
                <a:latin typeface="Times New Roman" panose="02020603050405020304" pitchFamily="18" charset="0"/>
                <a:ea typeface="Arial Unicode MS" panose="020B0604020202020204" pitchFamily="50" charset="-128"/>
                <a:cs typeface="Times New Roman" panose="02020603050405020304" pitchFamily="18" charset="0"/>
              </a:rPr>
              <a:t> </a:t>
            </a:r>
            <a:r>
              <a:rPr kumimoji="1" lang="en-US" altLang="ja-JP" sz="1400" dirty="0">
                <a:latin typeface="Times New Roman" panose="02020603050405020304" pitchFamily="18" charset="0"/>
                <a:ea typeface="Arial Unicode MS" panose="020B0604020202020204" pitchFamily="50" charset="-128"/>
                <a:cs typeface="Times New Roman" panose="02020603050405020304" pitchFamily="18" charset="0"/>
              </a:rPr>
              <a:t>coupler,</a:t>
            </a:r>
            <a:r>
              <a:rPr kumimoji="1" lang="ja-JP" altLang="en-US" sz="1400" dirty="0">
                <a:latin typeface="Times New Roman" panose="02020603050405020304" pitchFamily="18" charset="0"/>
                <a:ea typeface="Arial Unicode MS" panose="020B0604020202020204" pitchFamily="50" charset="-128"/>
                <a:cs typeface="Times New Roman" panose="02020603050405020304" pitchFamily="18" charset="0"/>
              </a:rPr>
              <a:t> </a:t>
            </a:r>
            <a:r>
              <a:rPr kumimoji="1" lang="en-US" altLang="ja-JP" sz="1400" dirty="0">
                <a:latin typeface="Times New Roman" panose="02020603050405020304" pitchFamily="18" charset="0"/>
                <a:ea typeface="Arial Unicode MS" panose="020B0604020202020204" pitchFamily="50" charset="-128"/>
                <a:cs typeface="Times New Roman" panose="02020603050405020304" pitchFamily="18" charset="0"/>
              </a:rPr>
              <a:t>frequency tuner,</a:t>
            </a:r>
            <a:r>
              <a:rPr kumimoji="1" lang="ja-JP" altLang="en-US" sz="1400" dirty="0">
                <a:latin typeface="Times New Roman" panose="02020603050405020304" pitchFamily="18" charset="0"/>
                <a:ea typeface="Arial Unicode MS" panose="020B0604020202020204" pitchFamily="50" charset="-128"/>
                <a:cs typeface="Times New Roman" panose="02020603050405020304" pitchFamily="18" charset="0"/>
              </a:rPr>
              <a:t> </a:t>
            </a:r>
            <a:r>
              <a:rPr kumimoji="1" lang="en-US" altLang="ja-JP" sz="1400" dirty="0" err="1">
                <a:latin typeface="Times New Roman" panose="02020603050405020304" pitchFamily="18" charset="0"/>
                <a:ea typeface="Arial Unicode MS" panose="020B0604020202020204" pitchFamily="50" charset="-128"/>
                <a:cs typeface="Times New Roman" panose="02020603050405020304" pitchFamily="18" charset="0"/>
              </a:rPr>
              <a:t>SCQ+cold</a:t>
            </a:r>
            <a:r>
              <a:rPr kumimoji="1" lang="en-US" altLang="ja-JP" sz="1400" dirty="0">
                <a:latin typeface="Times New Roman" panose="02020603050405020304" pitchFamily="18" charset="0"/>
                <a:ea typeface="Arial Unicode MS" panose="020B0604020202020204" pitchFamily="50" charset="-128"/>
                <a:cs typeface="Times New Roman" panose="02020603050405020304" pitchFamily="18" charset="0"/>
              </a:rPr>
              <a:t> BPM,</a:t>
            </a:r>
            <a:r>
              <a:rPr kumimoji="1" lang="ja-JP" altLang="en-US" sz="1400" dirty="0">
                <a:latin typeface="Times New Roman" panose="02020603050405020304" pitchFamily="18" charset="0"/>
                <a:ea typeface="Arial Unicode MS" panose="020B0604020202020204" pitchFamily="50" charset="-128"/>
                <a:cs typeface="Times New Roman" panose="02020603050405020304" pitchFamily="18" charset="0"/>
              </a:rPr>
              <a:t> </a:t>
            </a:r>
            <a:r>
              <a:rPr kumimoji="1" lang="en-US" altLang="ja-JP" sz="1400" dirty="0">
                <a:latin typeface="Times New Roman" panose="02020603050405020304" pitchFamily="18" charset="0"/>
                <a:ea typeface="Arial Unicode MS" panose="020B0604020202020204" pitchFamily="50" charset="-128"/>
                <a:cs typeface="Times New Roman" panose="02020603050405020304" pitchFamily="18" charset="0"/>
              </a:rPr>
              <a:t>magnetic</a:t>
            </a:r>
            <a:r>
              <a:rPr kumimoji="1" lang="ja-JP" altLang="en-US" sz="1400" dirty="0">
                <a:latin typeface="Times New Roman" panose="02020603050405020304" pitchFamily="18" charset="0"/>
                <a:ea typeface="Arial Unicode MS" panose="020B0604020202020204" pitchFamily="50" charset="-128"/>
                <a:cs typeface="Times New Roman" panose="02020603050405020304" pitchFamily="18" charset="0"/>
              </a:rPr>
              <a:t> </a:t>
            </a:r>
            <a:r>
              <a:rPr kumimoji="1" lang="en-US" altLang="ja-JP" sz="1400" dirty="0">
                <a:latin typeface="Times New Roman" panose="02020603050405020304" pitchFamily="18" charset="0"/>
                <a:ea typeface="Arial Unicode MS" panose="020B0604020202020204" pitchFamily="50" charset="-128"/>
                <a:cs typeface="Times New Roman" panose="02020603050405020304" pitchFamily="18" charset="0"/>
              </a:rPr>
              <a:t>shield, advanced clean work</a:t>
            </a:r>
          </a:p>
          <a:p>
            <a:pPr marL="214313" indent="-214313">
              <a:lnSpc>
                <a:spcPts val="1700"/>
              </a:lnSpc>
              <a:buFont typeface="Wingdings" panose="05000000000000000000" pitchFamily="2" charset="2"/>
              <a:buChar char="u"/>
            </a:pPr>
            <a:r>
              <a:rPr kumimoji="1" lang="en-US" altLang="ja-JP" sz="1400" dirty="0">
                <a:latin typeface="Times New Roman" panose="02020603050405020304" pitchFamily="18" charset="0"/>
                <a:ea typeface="Arial Unicode MS" panose="020B0604020202020204" pitchFamily="50" charset="-128"/>
                <a:cs typeface="Times New Roman" panose="02020603050405020304" pitchFamily="18" charset="0"/>
              </a:rPr>
              <a:t>After assemble all parts to one cryomodule, we test high power test </a:t>
            </a:r>
          </a:p>
          <a:p>
            <a:pPr marL="214313" indent="-214313">
              <a:lnSpc>
                <a:spcPts val="1700"/>
              </a:lnSpc>
              <a:buFont typeface="Wingdings" panose="05000000000000000000" pitchFamily="2" charset="2"/>
              <a:buChar char="u"/>
            </a:pPr>
            <a:r>
              <a:rPr kumimoji="1" lang="en-US" altLang="ja-JP" sz="1400" dirty="0">
                <a:latin typeface="Times New Roman" panose="02020603050405020304" pitchFamily="18" charset="0"/>
                <a:ea typeface="Arial Unicode MS" panose="020B0604020202020204" pitchFamily="50" charset="-128"/>
                <a:cs typeface="Times New Roman" panose="02020603050405020304" pitchFamily="18" charset="0"/>
              </a:rPr>
              <a:t>Cavity</a:t>
            </a:r>
            <a:r>
              <a:rPr kumimoji="1" lang="ja-JP" altLang="en-US" sz="1400" dirty="0">
                <a:latin typeface="Times New Roman" panose="02020603050405020304" pitchFamily="18" charset="0"/>
                <a:ea typeface="Arial Unicode MS" panose="020B0604020202020204" pitchFamily="50" charset="-128"/>
                <a:cs typeface="Times New Roman" panose="02020603050405020304" pitchFamily="18" charset="0"/>
              </a:rPr>
              <a:t> </a:t>
            </a:r>
            <a:r>
              <a:rPr kumimoji="1" lang="en-US" altLang="ja-JP" sz="1400" dirty="0">
                <a:latin typeface="Times New Roman" panose="02020603050405020304" pitchFamily="18" charset="0"/>
                <a:ea typeface="Arial Unicode MS" panose="020B0604020202020204" pitchFamily="50" charset="-128"/>
                <a:cs typeface="Times New Roman" panose="02020603050405020304" pitchFamily="18" charset="0"/>
              </a:rPr>
              <a:t>performance in cryomodule: </a:t>
            </a:r>
            <a:r>
              <a:rPr kumimoji="1" lang="en-US" altLang="ja-JP" sz="1400" b="1" dirty="0" err="1">
                <a:latin typeface="Times New Roman" panose="02020603050405020304" pitchFamily="18" charset="0"/>
                <a:ea typeface="Arial Unicode MS" panose="020B0604020202020204" pitchFamily="50" charset="-128"/>
                <a:cs typeface="Times New Roman" panose="02020603050405020304" pitchFamily="18" charset="0"/>
              </a:rPr>
              <a:t>E</a:t>
            </a:r>
            <a:r>
              <a:rPr kumimoji="1" lang="en-US" altLang="ja-JP" sz="1400" b="1" baseline="-25000" dirty="0" err="1">
                <a:latin typeface="Times New Roman" panose="02020603050405020304" pitchFamily="18" charset="0"/>
                <a:ea typeface="Arial Unicode MS" panose="020B0604020202020204" pitchFamily="50" charset="-128"/>
                <a:cs typeface="Times New Roman" panose="02020603050405020304" pitchFamily="18" charset="0"/>
              </a:rPr>
              <a:t>acc</a:t>
            </a:r>
            <a:r>
              <a:rPr kumimoji="1" lang="en-US" altLang="ja-JP" sz="1400" b="1" dirty="0">
                <a:latin typeface="Times New Roman" panose="02020603050405020304" pitchFamily="18" charset="0"/>
                <a:ea typeface="Arial Unicode MS" panose="020B0604020202020204" pitchFamily="50" charset="-128"/>
                <a:cs typeface="Times New Roman" panose="02020603050405020304" pitchFamily="18" charset="0"/>
              </a:rPr>
              <a:t> = &lt;31.5 MV/m &gt;, Q</a:t>
            </a:r>
            <a:r>
              <a:rPr kumimoji="1" lang="en-US" altLang="ja-JP" sz="1400" b="1" baseline="-25000" dirty="0">
                <a:latin typeface="Times New Roman" panose="02020603050405020304" pitchFamily="18" charset="0"/>
                <a:ea typeface="Arial Unicode MS" panose="020B0604020202020204" pitchFamily="50" charset="-128"/>
                <a:cs typeface="Times New Roman" panose="02020603050405020304" pitchFamily="18" charset="0"/>
              </a:rPr>
              <a:t>0</a:t>
            </a:r>
            <a:r>
              <a:rPr kumimoji="1" lang="en-US" altLang="ja-JP" sz="1400" b="1" dirty="0">
                <a:latin typeface="Times New Roman" panose="02020603050405020304" pitchFamily="18" charset="0"/>
                <a:ea typeface="Arial Unicode MS" panose="020B0604020202020204" pitchFamily="50" charset="-128"/>
                <a:cs typeface="Times New Roman" panose="02020603050405020304" pitchFamily="18" charset="0"/>
              </a:rPr>
              <a:t> = 1.0 x 10</a:t>
            </a:r>
            <a:r>
              <a:rPr kumimoji="1" lang="en-US" altLang="ja-JP" sz="1400" b="1" baseline="30000" dirty="0">
                <a:latin typeface="Times New Roman" panose="02020603050405020304" pitchFamily="18" charset="0"/>
                <a:ea typeface="Arial Unicode MS" panose="020B0604020202020204" pitchFamily="50" charset="-128"/>
                <a:cs typeface="Times New Roman" panose="02020603050405020304" pitchFamily="18" charset="0"/>
              </a:rPr>
              <a:t>10</a:t>
            </a:r>
            <a:endParaRPr lang="en-US" altLang="ja-JP" sz="1400" b="1" dirty="0">
              <a:latin typeface="Times New Roman" panose="02020603050405020304" pitchFamily="18" charset="0"/>
              <a:ea typeface="Arial Unicode MS" panose="020B0604020202020204" pitchFamily="50" charset="-128"/>
              <a:cs typeface="Times New Roman" panose="02020603050405020304" pitchFamily="18" charset="0"/>
            </a:endParaRPr>
          </a:p>
        </p:txBody>
      </p:sp>
      <p:sp>
        <p:nvSpPr>
          <p:cNvPr id="11" name="タイトル 12">
            <a:extLst>
              <a:ext uri="{FF2B5EF4-FFF2-40B4-BE49-F238E27FC236}">
                <a16:creationId xmlns:a16="http://schemas.microsoft.com/office/drawing/2014/main" id="{BC64A42A-18E1-D528-715A-B9BE65E2C99E}"/>
              </a:ext>
            </a:extLst>
          </p:cNvPr>
          <p:cNvSpPr txBox="1">
            <a:spLocks/>
          </p:cNvSpPr>
          <p:nvPr/>
        </p:nvSpPr>
        <p:spPr>
          <a:xfrm>
            <a:off x="1" y="5178"/>
            <a:ext cx="7080237" cy="654003"/>
          </a:xfrm>
          <a:prstGeom prst="rect">
            <a:avLst/>
          </a:prstGeom>
          <a:noFill/>
          <a:ln w="12700">
            <a:noFill/>
          </a:ln>
        </p:spPr>
        <p:txBody>
          <a:bodyPr vert="horz" lIns="68580" tIns="34290" rIns="68580" bIns="3429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3200" b="1" i="0" u="none" strike="noStrike" kern="1200" cap="none" spc="0" normalizeH="0" baseline="0" noProof="0" dirty="0">
                <a:ln>
                  <a:noFill/>
                </a:ln>
                <a:effectLst/>
                <a:uLnTx/>
                <a:uFillTx/>
                <a:latin typeface="Arial" panose="020B0604020202020204" pitchFamily="34" charset="0"/>
                <a:ea typeface="Arial Unicode MS" panose="020B0604020202020204" pitchFamily="50" charset="-128"/>
                <a:cs typeface="Arial" panose="020B0604020202020204" pitchFamily="34" charset="0"/>
              </a:rPr>
              <a:t>SRF development</a:t>
            </a:r>
          </a:p>
        </p:txBody>
      </p:sp>
      <p:sp>
        <p:nvSpPr>
          <p:cNvPr id="27" name="テキスト ボックス 26">
            <a:extLst>
              <a:ext uri="{FF2B5EF4-FFF2-40B4-BE49-F238E27FC236}">
                <a16:creationId xmlns:a16="http://schemas.microsoft.com/office/drawing/2014/main" id="{D83CB263-8673-180C-7B22-18EDD666B811}"/>
              </a:ext>
            </a:extLst>
          </p:cNvPr>
          <p:cNvSpPr txBox="1"/>
          <p:nvPr/>
        </p:nvSpPr>
        <p:spPr>
          <a:xfrm>
            <a:off x="455308" y="1344378"/>
            <a:ext cx="2806283" cy="1631216"/>
          </a:xfrm>
          <a:prstGeom prst="rect">
            <a:avLst/>
          </a:prstGeom>
          <a:solidFill>
            <a:schemeClr val="accent5">
              <a:lumMod val="20000"/>
              <a:lumOff val="80000"/>
            </a:schemeClr>
          </a:solidFill>
          <a:ln w="12700">
            <a:solidFill>
              <a:schemeClr val="tx1"/>
            </a:solidFill>
          </a:ln>
        </p:spPr>
        <p:txBody>
          <a:bodyPr wrap="square" rtlCol="0">
            <a:spAutoFit/>
          </a:bodyPr>
          <a:lstStyle/>
          <a:p>
            <a:pPr algn="ctr">
              <a:lnSpc>
                <a:spcPts val="1500"/>
              </a:lnSpc>
            </a:pPr>
            <a:r>
              <a:rPr kumimoji="1" lang="en-US" altLang="ja-JP" sz="1400" dirty="0">
                <a:latin typeface="Arial" panose="020B0604020202020204" pitchFamily="34" charset="0"/>
                <a:ea typeface="ＭＳ Ｐゴシック" panose="020B0600070205080204" pitchFamily="50" charset="-128"/>
                <a:cs typeface="Arial" panose="020B0604020202020204" pitchFamily="34" charset="0"/>
              </a:rPr>
              <a:t>Cavity</a:t>
            </a:r>
            <a:r>
              <a:rPr kumimoji="1" lang="ja-JP" altLang="en-US" sz="1400" dirty="0">
                <a:latin typeface="Arial" panose="020B0604020202020204" pitchFamily="34" charset="0"/>
                <a:ea typeface="ＭＳ Ｐゴシック" panose="020B0600070205080204" pitchFamily="50" charset="-128"/>
                <a:cs typeface="Arial" panose="020B0604020202020204" pitchFamily="34" charset="0"/>
              </a:rPr>
              <a:t> </a:t>
            </a:r>
            <a:r>
              <a:rPr kumimoji="1" lang="en-US" altLang="ja-JP" sz="1400" dirty="0">
                <a:latin typeface="Arial" panose="020B0604020202020204" pitchFamily="34" charset="0"/>
                <a:ea typeface="ＭＳ Ｐゴシック" panose="020B0600070205080204" pitchFamily="50" charset="-128"/>
                <a:cs typeface="Arial" panose="020B0604020202020204" pitchFamily="34" charset="0"/>
              </a:rPr>
              <a:t>fabrication</a:t>
            </a:r>
          </a:p>
          <a:p>
            <a:pPr algn="ctr">
              <a:lnSpc>
                <a:spcPts val="1500"/>
              </a:lnSpc>
            </a:pPr>
            <a:r>
              <a:rPr kumimoji="1" lang="ja-JP" altLang="en-US" sz="1400" dirty="0">
                <a:latin typeface="Arial" panose="020B0604020202020204" pitchFamily="34" charset="0"/>
                <a:ea typeface="ＭＳ Ｐゴシック" panose="020B0600070205080204" pitchFamily="50" charset="-128"/>
                <a:cs typeface="Arial" panose="020B0604020202020204" pitchFamily="34" charset="0"/>
              </a:rPr>
              <a:t>↓</a:t>
            </a:r>
            <a:endParaRPr kumimoji="1" lang="en-US" altLang="ja-JP" sz="1400" dirty="0">
              <a:latin typeface="Arial" panose="020B0604020202020204" pitchFamily="34" charset="0"/>
              <a:ea typeface="ＭＳ Ｐゴシック" panose="020B0600070205080204" pitchFamily="50" charset="-128"/>
              <a:cs typeface="Arial" panose="020B0604020202020204" pitchFamily="34" charset="0"/>
            </a:endParaRPr>
          </a:p>
          <a:p>
            <a:pPr algn="ctr">
              <a:lnSpc>
                <a:spcPts val="1500"/>
              </a:lnSpc>
            </a:pPr>
            <a:r>
              <a:rPr kumimoji="1" lang="en-US" altLang="ja-JP" sz="1400" dirty="0">
                <a:latin typeface="Arial" panose="020B0604020202020204" pitchFamily="34" charset="0"/>
                <a:ea typeface="ＭＳ Ｐゴシック" panose="020B0600070205080204" pitchFamily="50" charset="-128"/>
                <a:cs typeface="Arial" panose="020B0604020202020204" pitchFamily="34" charset="0"/>
              </a:rPr>
              <a:t>Surface</a:t>
            </a:r>
            <a:r>
              <a:rPr kumimoji="1" lang="ja-JP" altLang="en-US" sz="1400" dirty="0">
                <a:latin typeface="Arial" panose="020B0604020202020204" pitchFamily="34" charset="0"/>
                <a:ea typeface="ＭＳ Ｐゴシック" panose="020B0600070205080204" pitchFamily="50" charset="-128"/>
                <a:cs typeface="Arial" panose="020B0604020202020204" pitchFamily="34" charset="0"/>
              </a:rPr>
              <a:t> </a:t>
            </a:r>
            <a:r>
              <a:rPr kumimoji="1" lang="en-US" altLang="ja-JP" sz="1400" dirty="0">
                <a:latin typeface="Arial" panose="020B0604020202020204" pitchFamily="34" charset="0"/>
                <a:ea typeface="ＭＳ Ｐゴシック" panose="020B0600070205080204" pitchFamily="50" charset="-128"/>
                <a:cs typeface="Arial" panose="020B0604020202020204" pitchFamily="34" charset="0"/>
              </a:rPr>
              <a:t>treatment</a:t>
            </a:r>
          </a:p>
          <a:p>
            <a:pPr algn="ctr">
              <a:lnSpc>
                <a:spcPts val="1500"/>
              </a:lnSpc>
            </a:pPr>
            <a:r>
              <a:rPr kumimoji="1" lang="ja-JP" altLang="en-US" sz="1400" dirty="0">
                <a:latin typeface="Arial" panose="020B0604020202020204" pitchFamily="34" charset="0"/>
                <a:ea typeface="ＭＳ Ｐゴシック" panose="020B0600070205080204" pitchFamily="50" charset="-128"/>
                <a:cs typeface="Arial" panose="020B0604020202020204" pitchFamily="34" charset="0"/>
              </a:rPr>
              <a:t>↓</a:t>
            </a:r>
            <a:endParaRPr kumimoji="1" lang="en-US" altLang="ja-JP" sz="1400" dirty="0">
              <a:latin typeface="Arial" panose="020B0604020202020204" pitchFamily="34" charset="0"/>
              <a:ea typeface="ＭＳ Ｐゴシック" panose="020B0600070205080204" pitchFamily="50" charset="-128"/>
              <a:cs typeface="Arial" panose="020B0604020202020204" pitchFamily="34" charset="0"/>
            </a:endParaRPr>
          </a:p>
          <a:p>
            <a:pPr algn="ctr">
              <a:lnSpc>
                <a:spcPts val="1500"/>
              </a:lnSpc>
            </a:pPr>
            <a:r>
              <a:rPr kumimoji="1" lang="en-US" altLang="ja-JP" sz="1400" dirty="0">
                <a:latin typeface="Arial" panose="020B0604020202020204" pitchFamily="34" charset="0"/>
                <a:ea typeface="ＭＳ Ｐゴシック" panose="020B0600070205080204" pitchFamily="50" charset="-128"/>
                <a:cs typeface="Arial" panose="020B0604020202020204" pitchFamily="34" charset="0"/>
              </a:rPr>
              <a:t>Performance test </a:t>
            </a:r>
            <a:r>
              <a:rPr kumimoji="1" lang="ja-JP" altLang="en-US" sz="1400" dirty="0">
                <a:latin typeface="Arial" panose="020B0604020202020204" pitchFamily="34" charset="0"/>
                <a:ea typeface="ＭＳ Ｐゴシック" panose="020B0600070205080204" pitchFamily="50" charset="-128"/>
                <a:cs typeface="Arial" panose="020B0604020202020204" pitchFamily="34" charset="0"/>
              </a:rPr>
              <a:t>（</a:t>
            </a:r>
            <a:r>
              <a:rPr kumimoji="1" lang="en-US" altLang="ja-JP" sz="1400" dirty="0">
                <a:latin typeface="Arial" panose="020B0604020202020204" pitchFamily="34" charset="0"/>
                <a:ea typeface="ＭＳ Ｐゴシック" panose="020B0600070205080204" pitchFamily="50" charset="-128"/>
                <a:cs typeface="Arial" panose="020B0604020202020204" pitchFamily="34" charset="0"/>
              </a:rPr>
              <a:t>cavity only</a:t>
            </a:r>
            <a:r>
              <a:rPr kumimoji="1" lang="ja-JP" altLang="en-US" sz="1400" dirty="0">
                <a:latin typeface="Arial" panose="020B0604020202020204" pitchFamily="34" charset="0"/>
                <a:ea typeface="ＭＳ Ｐゴシック" panose="020B0600070205080204" pitchFamily="50" charset="-128"/>
                <a:cs typeface="Arial" panose="020B0604020202020204" pitchFamily="34" charset="0"/>
              </a:rPr>
              <a:t>）</a:t>
            </a:r>
            <a:endParaRPr kumimoji="1" lang="en-US" altLang="ja-JP" sz="1400" dirty="0">
              <a:latin typeface="Arial" panose="020B0604020202020204" pitchFamily="34" charset="0"/>
              <a:ea typeface="ＭＳ Ｐゴシック" panose="020B0600070205080204" pitchFamily="50" charset="-128"/>
              <a:cs typeface="Arial" panose="020B0604020202020204" pitchFamily="34" charset="0"/>
            </a:endParaRPr>
          </a:p>
          <a:p>
            <a:pPr algn="ctr">
              <a:lnSpc>
                <a:spcPts val="1500"/>
              </a:lnSpc>
            </a:pPr>
            <a:r>
              <a:rPr kumimoji="1" lang="en-US" altLang="ja-JP" sz="1400" dirty="0">
                <a:latin typeface="Arial" panose="020B0604020202020204" pitchFamily="34" charset="0"/>
                <a:ea typeface="ＭＳ Ｐゴシック" panose="020B0600070205080204" pitchFamily="50" charset="-128"/>
                <a:cs typeface="Arial" panose="020B0604020202020204" pitchFamily="34" charset="0"/>
              </a:rPr>
              <a:t>(called as vertical test)</a:t>
            </a:r>
          </a:p>
          <a:p>
            <a:pPr algn="ctr">
              <a:lnSpc>
                <a:spcPts val="1500"/>
              </a:lnSpc>
            </a:pPr>
            <a:r>
              <a:rPr kumimoji="1" lang="ja-JP" altLang="en-US" sz="1400" dirty="0">
                <a:latin typeface="Arial" panose="020B0604020202020204" pitchFamily="34" charset="0"/>
                <a:ea typeface="ＭＳ Ｐゴシック" panose="020B0600070205080204" pitchFamily="50" charset="-128"/>
                <a:cs typeface="Arial" panose="020B0604020202020204" pitchFamily="34" charset="0"/>
              </a:rPr>
              <a:t>↓</a:t>
            </a:r>
            <a:endParaRPr kumimoji="1" lang="en-US" altLang="ja-JP" sz="1400" dirty="0">
              <a:latin typeface="Arial" panose="020B0604020202020204" pitchFamily="34" charset="0"/>
              <a:ea typeface="ＭＳ Ｐゴシック" panose="020B0600070205080204" pitchFamily="50" charset="-128"/>
              <a:cs typeface="Arial" panose="020B0604020202020204" pitchFamily="34" charset="0"/>
            </a:endParaRPr>
          </a:p>
          <a:p>
            <a:pPr algn="ctr">
              <a:lnSpc>
                <a:spcPts val="1500"/>
              </a:lnSpc>
            </a:pPr>
            <a:r>
              <a:rPr kumimoji="1" lang="en-US" altLang="ja-JP" sz="1400" dirty="0">
                <a:solidFill>
                  <a:srgbClr val="0000FF"/>
                </a:solidFill>
                <a:latin typeface="Arial" panose="020B0604020202020204" pitchFamily="34" charset="0"/>
                <a:ea typeface="ＭＳ Ｐゴシック" panose="020B0600070205080204" pitchFamily="50" charset="-128"/>
                <a:cs typeface="Arial" panose="020B0604020202020204" pitchFamily="34" charset="0"/>
              </a:rPr>
              <a:t>(WPP-2: to cryomodule)</a:t>
            </a:r>
            <a:endParaRPr kumimoji="1" lang="ja-JP" altLang="en-US" sz="1400" dirty="0">
              <a:solidFill>
                <a:srgbClr val="0000FF"/>
              </a:solidFill>
              <a:latin typeface="Arial" panose="020B0604020202020204" pitchFamily="34" charset="0"/>
              <a:ea typeface="ＭＳ Ｐゴシック" panose="020B0600070205080204" pitchFamily="50" charset="-128"/>
              <a:cs typeface="Arial" panose="020B0604020202020204" pitchFamily="34" charset="0"/>
            </a:endParaRPr>
          </a:p>
        </p:txBody>
      </p:sp>
      <p:sp>
        <p:nvSpPr>
          <p:cNvPr id="28" name="テキスト ボックス 27">
            <a:extLst>
              <a:ext uri="{FF2B5EF4-FFF2-40B4-BE49-F238E27FC236}">
                <a16:creationId xmlns:a16="http://schemas.microsoft.com/office/drawing/2014/main" id="{129052E1-AEF6-6732-BBA8-49D76567FEF5}"/>
              </a:ext>
            </a:extLst>
          </p:cNvPr>
          <p:cNvSpPr txBox="1"/>
          <p:nvPr/>
        </p:nvSpPr>
        <p:spPr>
          <a:xfrm>
            <a:off x="459764" y="809299"/>
            <a:ext cx="2682145" cy="307777"/>
          </a:xfrm>
          <a:prstGeom prst="rect">
            <a:avLst/>
          </a:prstGeom>
          <a:noFill/>
          <a:ln w="12700">
            <a:solidFill>
              <a:schemeClr val="tx1"/>
            </a:solidFill>
          </a:ln>
        </p:spPr>
        <p:txBody>
          <a:bodyPr wrap="none" rtlCol="0" anchor="ctr">
            <a:spAutoFit/>
          </a:bodyPr>
          <a:lstStyle/>
          <a:p>
            <a:pPr algn="ctr"/>
            <a:r>
              <a:rPr kumimoji="1" lang="en-US" altLang="ja-JP" sz="1400" b="1" dirty="0">
                <a:latin typeface="ＭＳ Ｐゴシック" panose="020B0600070205080204" pitchFamily="50" charset="-128"/>
                <a:ea typeface="ＭＳ Ｐゴシック" panose="020B0600070205080204" pitchFamily="50" charset="-128"/>
              </a:rPr>
              <a:t>WPP-1: cavity</a:t>
            </a:r>
            <a:r>
              <a:rPr kumimoji="1" lang="ja-JP" altLang="en-US" sz="1400" b="1" dirty="0">
                <a:latin typeface="ＭＳ Ｐゴシック" panose="020B0600070205080204" pitchFamily="50" charset="-128"/>
                <a:ea typeface="ＭＳ Ｐゴシック" panose="020B0600070205080204" pitchFamily="50" charset="-128"/>
              </a:rPr>
              <a:t> </a:t>
            </a:r>
            <a:r>
              <a:rPr kumimoji="1" lang="en-US" altLang="ja-JP" sz="1400" b="1" dirty="0">
                <a:latin typeface="ＭＳ Ｐゴシック" panose="020B0600070205080204" pitchFamily="50" charset="-128"/>
                <a:ea typeface="ＭＳ Ｐゴシック" panose="020B0600070205080204" pitchFamily="50" charset="-128"/>
              </a:rPr>
              <a:t>surface treatment</a:t>
            </a:r>
            <a:endParaRPr kumimoji="1" lang="ja-JP" altLang="en-US" sz="1400" b="1" dirty="0">
              <a:latin typeface="ＭＳ Ｐゴシック" panose="020B0600070205080204" pitchFamily="50" charset="-128"/>
              <a:ea typeface="ＭＳ Ｐゴシック" panose="020B0600070205080204" pitchFamily="50" charset="-128"/>
            </a:endParaRPr>
          </a:p>
        </p:txBody>
      </p:sp>
      <p:pic>
        <p:nvPicPr>
          <p:cNvPr id="29" name="Content Placeholder 5" descr="A close-up of a machine&#10;&#10;Description automatically generated with low confidence">
            <a:extLst>
              <a:ext uri="{FF2B5EF4-FFF2-40B4-BE49-F238E27FC236}">
                <a16:creationId xmlns:a16="http://schemas.microsoft.com/office/drawing/2014/main" id="{5513CE0C-A3A7-6D49-4984-784746ACA36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76912" y="3379033"/>
            <a:ext cx="1682926" cy="1313207"/>
          </a:xfrm>
          <a:prstGeom prst="rect">
            <a:avLst/>
          </a:prstGeom>
          <a:ln w="12700">
            <a:solidFill>
              <a:srgbClr val="9933FF"/>
            </a:solidFill>
          </a:ln>
        </p:spPr>
      </p:pic>
      <p:pic>
        <p:nvPicPr>
          <p:cNvPr id="30" name="Content Placeholder 7" descr="A picture containing logo&#10;&#10;Description automatically generated">
            <a:extLst>
              <a:ext uri="{FF2B5EF4-FFF2-40B4-BE49-F238E27FC236}">
                <a16:creationId xmlns:a16="http://schemas.microsoft.com/office/drawing/2014/main" id="{2F67360F-4526-5648-FCB9-78A717EB6C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87190" y="4255056"/>
            <a:ext cx="2154058" cy="809646"/>
          </a:xfrm>
          <a:prstGeom prst="rect">
            <a:avLst/>
          </a:prstGeom>
          <a:ln w="12700">
            <a:solidFill>
              <a:srgbClr val="9933FF"/>
            </a:solidFill>
          </a:ln>
        </p:spPr>
      </p:pic>
      <p:pic>
        <p:nvPicPr>
          <p:cNvPr id="31" name="Picture 12" descr="A picture containing LEGO, toy&#10;&#10;Description automatically generated">
            <a:extLst>
              <a:ext uri="{FF2B5EF4-FFF2-40B4-BE49-F238E27FC236}">
                <a16:creationId xmlns:a16="http://schemas.microsoft.com/office/drawing/2014/main" id="{2051EFBA-B110-8884-4173-27603D02AA3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41000" y="4991842"/>
            <a:ext cx="1875095" cy="1218997"/>
          </a:xfrm>
          <a:prstGeom prst="rect">
            <a:avLst/>
          </a:prstGeom>
          <a:ln w="12700">
            <a:solidFill>
              <a:srgbClr val="9933FF"/>
            </a:solidFill>
          </a:ln>
        </p:spPr>
      </p:pic>
      <p:sp>
        <p:nvSpPr>
          <p:cNvPr id="32" name="テキスト ボックス 31">
            <a:extLst>
              <a:ext uri="{FF2B5EF4-FFF2-40B4-BE49-F238E27FC236}">
                <a16:creationId xmlns:a16="http://schemas.microsoft.com/office/drawing/2014/main" id="{F291CCCE-470D-729D-A804-5AEEB4506A03}"/>
              </a:ext>
            </a:extLst>
          </p:cNvPr>
          <p:cNvSpPr txBox="1"/>
          <p:nvPr/>
        </p:nvSpPr>
        <p:spPr>
          <a:xfrm>
            <a:off x="7349664" y="4695393"/>
            <a:ext cx="1523961" cy="261610"/>
          </a:xfrm>
          <a:prstGeom prst="rect">
            <a:avLst/>
          </a:prstGeom>
          <a:noFill/>
          <a:ln w="12700">
            <a:solidFill>
              <a:schemeClr val="bg1">
                <a:lumMod val="65000"/>
              </a:schemeClr>
            </a:solidFill>
          </a:ln>
        </p:spPr>
        <p:txBody>
          <a:bodyPr wrap="square" rtlCol="0" anchor="ctr">
            <a:spAutoFit/>
          </a:bodyPr>
          <a:lstStyle/>
          <a:p>
            <a:pPr algn="ct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Freqency</a:t>
            </a: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Tuner</a:t>
            </a:r>
          </a:p>
        </p:txBody>
      </p:sp>
      <p:pic>
        <p:nvPicPr>
          <p:cNvPr id="34" name="Picture 3">
            <a:extLst>
              <a:ext uri="{FF2B5EF4-FFF2-40B4-BE49-F238E27FC236}">
                <a16:creationId xmlns:a16="http://schemas.microsoft.com/office/drawing/2014/main" id="{653DB1B2-F5BD-25A4-DD15-30528ED8094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46135" y="3470391"/>
            <a:ext cx="1975707" cy="874045"/>
          </a:xfrm>
          <a:prstGeom prst="rect">
            <a:avLst/>
          </a:prstGeom>
          <a:ln w="12700">
            <a:solidFill>
              <a:srgbClr val="9933FF"/>
            </a:solidFill>
          </a:ln>
        </p:spPr>
      </p:pic>
      <p:sp>
        <p:nvSpPr>
          <p:cNvPr id="35" name="テキスト ボックス 34">
            <a:extLst>
              <a:ext uri="{FF2B5EF4-FFF2-40B4-BE49-F238E27FC236}">
                <a16:creationId xmlns:a16="http://schemas.microsoft.com/office/drawing/2014/main" id="{77908A45-3038-722D-033B-B701634F25A4}"/>
              </a:ext>
            </a:extLst>
          </p:cNvPr>
          <p:cNvSpPr txBox="1"/>
          <p:nvPr/>
        </p:nvSpPr>
        <p:spPr>
          <a:xfrm>
            <a:off x="6829128" y="3292386"/>
            <a:ext cx="1146472" cy="430887"/>
          </a:xfrm>
          <a:prstGeom prst="rect">
            <a:avLst/>
          </a:prstGeom>
          <a:solidFill>
            <a:schemeClr val="bg1"/>
          </a:solidFill>
          <a:ln w="12700">
            <a:solidFill>
              <a:schemeClr val="bg1">
                <a:lumMod val="65000"/>
              </a:schemeClr>
            </a:solidFill>
          </a:ln>
        </p:spPr>
        <p:txBody>
          <a:bodyPr wrap="square" rtlCol="0" anchor="ctr">
            <a:spAutoFit/>
          </a:bodyPr>
          <a:lstStyle/>
          <a:p>
            <a:pPr algn="ct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Supercondcuting</a:t>
            </a:r>
            <a:r>
              <a:rPr kumimoji="1" lang="ja-JP" altLang="en-US" sz="11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magnet</a:t>
            </a:r>
            <a:endParaRPr kumimoji="1" lang="ja-JP" altLang="en-US" sz="11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36" name="テキスト ボックス 35">
            <a:extLst>
              <a:ext uri="{FF2B5EF4-FFF2-40B4-BE49-F238E27FC236}">
                <a16:creationId xmlns:a16="http://schemas.microsoft.com/office/drawing/2014/main" id="{218BCB84-4C17-5BC8-F140-6F22187B097B}"/>
              </a:ext>
            </a:extLst>
          </p:cNvPr>
          <p:cNvSpPr txBox="1"/>
          <p:nvPr/>
        </p:nvSpPr>
        <p:spPr>
          <a:xfrm>
            <a:off x="3475091" y="3874195"/>
            <a:ext cx="1204904" cy="261610"/>
          </a:xfrm>
          <a:prstGeom prst="rect">
            <a:avLst/>
          </a:prstGeom>
          <a:noFill/>
          <a:ln w="12700">
            <a:solidFill>
              <a:schemeClr val="bg1">
                <a:lumMod val="65000"/>
              </a:schemeClr>
            </a:solidFill>
          </a:ln>
        </p:spPr>
        <p:txBody>
          <a:bodyPr wrap="square" rtlCol="0" anchor="ctr">
            <a:spAutoFit/>
          </a:bodyPr>
          <a:lstStyle/>
          <a:p>
            <a:pPr algn="ct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Input</a:t>
            </a:r>
            <a:r>
              <a:rPr kumimoji="1" lang="ja-JP" altLang="en-US" sz="11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coupler</a:t>
            </a:r>
            <a:r>
              <a:rPr kumimoji="1" lang="ja-JP" altLang="en-US" sz="1100" dirty="0">
                <a:latin typeface="Times New Roman" panose="02020603050405020304" pitchFamily="18" charset="0"/>
                <a:ea typeface="ＭＳ Ｐゴシック" panose="020B0600070205080204" pitchFamily="50" charset="-128"/>
                <a:cs typeface="Times New Roman" panose="02020603050405020304" pitchFamily="18" charset="0"/>
              </a:rPr>
              <a:t> </a:t>
            </a:r>
          </a:p>
        </p:txBody>
      </p:sp>
      <p:sp>
        <p:nvSpPr>
          <p:cNvPr id="37" name="テキスト ボックス 36">
            <a:extLst>
              <a:ext uri="{FF2B5EF4-FFF2-40B4-BE49-F238E27FC236}">
                <a16:creationId xmlns:a16="http://schemas.microsoft.com/office/drawing/2014/main" id="{B4BD159E-701F-C319-13A4-A1F4181A8627}"/>
              </a:ext>
            </a:extLst>
          </p:cNvPr>
          <p:cNvSpPr txBox="1"/>
          <p:nvPr/>
        </p:nvSpPr>
        <p:spPr>
          <a:xfrm>
            <a:off x="2008108" y="3954713"/>
            <a:ext cx="588106" cy="261610"/>
          </a:xfrm>
          <a:prstGeom prst="rect">
            <a:avLst/>
          </a:prstGeom>
          <a:noFill/>
          <a:ln w="12700">
            <a:solidFill>
              <a:schemeClr val="bg1">
                <a:lumMod val="65000"/>
              </a:schemeClr>
            </a:solidFill>
          </a:ln>
        </p:spPr>
        <p:txBody>
          <a:bodyPr wrap="square" rtlCol="0" anchor="ctr">
            <a:spAutoFit/>
          </a:bodyPr>
          <a:lstStyle/>
          <a:p>
            <a:pPr algn="ct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cavity</a:t>
            </a:r>
            <a:endParaRPr kumimoji="1" lang="ja-JP" altLang="en-US" sz="11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cxnSp>
        <p:nvCxnSpPr>
          <p:cNvPr id="38" name="直線矢印コネクタ 37">
            <a:extLst>
              <a:ext uri="{FF2B5EF4-FFF2-40B4-BE49-F238E27FC236}">
                <a16:creationId xmlns:a16="http://schemas.microsoft.com/office/drawing/2014/main" id="{B882F254-DB37-6F98-C2CD-D2FF0F96832D}"/>
              </a:ext>
            </a:extLst>
          </p:cNvPr>
          <p:cNvCxnSpPr>
            <a:cxnSpLocks/>
          </p:cNvCxnSpPr>
          <p:nvPr/>
        </p:nvCxnSpPr>
        <p:spPr>
          <a:xfrm>
            <a:off x="4257095" y="4660425"/>
            <a:ext cx="219350" cy="27704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id="{DF834DC0-D63C-E6FA-786B-5CDA15AF7BFC}"/>
              </a:ext>
            </a:extLst>
          </p:cNvPr>
          <p:cNvCxnSpPr>
            <a:cxnSpLocks/>
            <a:stCxn id="34" idx="2"/>
          </p:cNvCxnSpPr>
          <p:nvPr/>
        </p:nvCxnSpPr>
        <p:spPr>
          <a:xfrm>
            <a:off x="5733989" y="4344436"/>
            <a:ext cx="358131" cy="47307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0C61A0CB-F056-1D84-8FF7-08ABF3BD1EE1}"/>
              </a:ext>
            </a:extLst>
          </p:cNvPr>
          <p:cNvCxnSpPr>
            <a:cxnSpLocks/>
            <a:stCxn id="29" idx="1"/>
          </p:cNvCxnSpPr>
          <p:nvPr/>
        </p:nvCxnSpPr>
        <p:spPr>
          <a:xfrm flipH="1">
            <a:off x="6623636" y="4035636"/>
            <a:ext cx="653276" cy="78187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951553A7-6643-2642-CE28-DDEB5A1A0DF4}"/>
              </a:ext>
            </a:extLst>
          </p:cNvPr>
          <p:cNvSpPr txBox="1"/>
          <p:nvPr/>
        </p:nvSpPr>
        <p:spPr>
          <a:xfrm>
            <a:off x="7806292" y="6273225"/>
            <a:ext cx="1717082" cy="584775"/>
          </a:xfrm>
          <a:prstGeom prst="rect">
            <a:avLst/>
          </a:prstGeom>
          <a:noFill/>
          <a:ln w="12700">
            <a:solidFill>
              <a:schemeClr val="tx1"/>
            </a:solidFill>
          </a:ln>
        </p:spPr>
        <p:txBody>
          <a:bodyPr wrap="square" rtlCol="0">
            <a:spAutoFit/>
          </a:bodyPr>
          <a:lstStyle/>
          <a:p>
            <a:pPr algn="ctr"/>
            <a:r>
              <a:rPr kumimoji="1" lang="en-US" altLang="ja-JP" sz="1600" b="1" dirty="0">
                <a:solidFill>
                  <a:srgbClr val="FF0000"/>
                </a:solidFill>
                <a:latin typeface="ＭＳ Ｐゴシック" panose="020B0600070205080204" pitchFamily="50" charset="-128"/>
                <a:ea typeface="ＭＳ Ｐゴシック" panose="020B0600070205080204" pitchFamily="50" charset="-128"/>
              </a:rPr>
              <a:t> design ILC-CM under ITN</a:t>
            </a:r>
          </a:p>
        </p:txBody>
      </p:sp>
      <p:sp>
        <p:nvSpPr>
          <p:cNvPr id="42" name="テキスト ボックス 41">
            <a:extLst>
              <a:ext uri="{FF2B5EF4-FFF2-40B4-BE49-F238E27FC236}">
                <a16:creationId xmlns:a16="http://schemas.microsoft.com/office/drawing/2014/main" id="{BEB76CEA-9941-8502-C49B-4B70273D809B}"/>
              </a:ext>
            </a:extLst>
          </p:cNvPr>
          <p:cNvSpPr txBox="1"/>
          <p:nvPr/>
        </p:nvSpPr>
        <p:spPr>
          <a:xfrm>
            <a:off x="3877550" y="825188"/>
            <a:ext cx="2066591" cy="307777"/>
          </a:xfrm>
          <a:prstGeom prst="rect">
            <a:avLst/>
          </a:prstGeom>
          <a:noFill/>
          <a:ln w="12700">
            <a:solidFill>
              <a:schemeClr val="tx1"/>
            </a:solidFill>
          </a:ln>
        </p:spPr>
        <p:txBody>
          <a:bodyPr wrap="none" rtlCol="0" anchor="ctr">
            <a:spAutoFit/>
          </a:bodyPr>
          <a:lstStyle/>
          <a:p>
            <a:pPr algn="ctr"/>
            <a:r>
              <a:rPr kumimoji="1" lang="en-US" altLang="ja-JP" sz="1400" b="1" dirty="0">
                <a:latin typeface="ＭＳ Ｐゴシック" panose="020B0600070205080204" pitchFamily="50" charset="-128"/>
                <a:ea typeface="ＭＳ Ｐゴシック" panose="020B0600070205080204" pitchFamily="50" charset="-128"/>
              </a:rPr>
              <a:t>WPP-2: Cryomodule test</a:t>
            </a:r>
            <a:endParaRPr kumimoji="1" lang="ja-JP" altLang="en-US" sz="1400" b="1" dirty="0">
              <a:latin typeface="ＭＳ Ｐゴシック" panose="020B0600070205080204" pitchFamily="50" charset="-128"/>
              <a:ea typeface="ＭＳ Ｐゴシック" panose="020B0600070205080204" pitchFamily="50" charset="-128"/>
            </a:endParaRPr>
          </a:p>
        </p:txBody>
      </p:sp>
      <p:pic>
        <p:nvPicPr>
          <p:cNvPr id="43" name="Content Placeholder 9" descr="A close-up of a computer part&#10;&#10;Description automatically generated with low confidence">
            <a:extLst>
              <a:ext uri="{FF2B5EF4-FFF2-40B4-BE49-F238E27FC236}">
                <a16:creationId xmlns:a16="http://schemas.microsoft.com/office/drawing/2014/main" id="{79C21EC0-8A28-8384-98EA-A1B288943A4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521938" y="4792408"/>
            <a:ext cx="2338893" cy="1405521"/>
          </a:xfrm>
          <a:prstGeom prst="rect">
            <a:avLst/>
          </a:prstGeom>
          <a:ln w="12700">
            <a:solidFill>
              <a:schemeClr val="accent4"/>
            </a:solidFill>
          </a:ln>
        </p:spPr>
      </p:pic>
      <p:cxnSp>
        <p:nvCxnSpPr>
          <p:cNvPr id="44" name="直線矢印コネクタ 43">
            <a:extLst>
              <a:ext uri="{FF2B5EF4-FFF2-40B4-BE49-F238E27FC236}">
                <a16:creationId xmlns:a16="http://schemas.microsoft.com/office/drawing/2014/main" id="{6D5CB27B-8BDD-05B6-3505-F3DA2B1B08D1}"/>
              </a:ext>
            </a:extLst>
          </p:cNvPr>
          <p:cNvCxnSpPr>
            <a:cxnSpLocks/>
            <a:stCxn id="31" idx="1"/>
            <a:endCxn id="43" idx="3"/>
          </p:cNvCxnSpPr>
          <p:nvPr/>
        </p:nvCxnSpPr>
        <p:spPr>
          <a:xfrm flipH="1" flipV="1">
            <a:off x="6860831" y="5495169"/>
            <a:ext cx="380169" cy="10617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5" name="Content Placeholder 6" descr="A picture containing telescope&#10;&#10;Description automatically generated">
            <a:extLst>
              <a:ext uri="{FF2B5EF4-FFF2-40B4-BE49-F238E27FC236}">
                <a16:creationId xmlns:a16="http://schemas.microsoft.com/office/drawing/2014/main" id="{FC86BDC3-0D1F-BB83-0B4E-6E1134E9E38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334908" y="5622403"/>
            <a:ext cx="1666965" cy="1014358"/>
          </a:xfrm>
          <a:prstGeom prst="rect">
            <a:avLst/>
          </a:prstGeom>
          <a:ln w="12700">
            <a:solidFill>
              <a:srgbClr val="9933FF"/>
            </a:solidFill>
          </a:ln>
        </p:spPr>
      </p:pic>
      <p:cxnSp>
        <p:nvCxnSpPr>
          <p:cNvPr id="46" name="直線矢印コネクタ 45">
            <a:extLst>
              <a:ext uri="{FF2B5EF4-FFF2-40B4-BE49-F238E27FC236}">
                <a16:creationId xmlns:a16="http://schemas.microsoft.com/office/drawing/2014/main" id="{55E5E945-6BA9-DA32-C6F1-2F9B2E1A5B49}"/>
              </a:ext>
            </a:extLst>
          </p:cNvPr>
          <p:cNvCxnSpPr>
            <a:cxnSpLocks/>
            <a:stCxn id="45" idx="3"/>
            <a:endCxn id="43" idx="1"/>
          </p:cNvCxnSpPr>
          <p:nvPr/>
        </p:nvCxnSpPr>
        <p:spPr>
          <a:xfrm flipV="1">
            <a:off x="4001873" y="5495169"/>
            <a:ext cx="520065" cy="63441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テキスト ボックス 46">
            <a:extLst>
              <a:ext uri="{FF2B5EF4-FFF2-40B4-BE49-F238E27FC236}">
                <a16:creationId xmlns:a16="http://schemas.microsoft.com/office/drawing/2014/main" id="{F38DCEB6-BCBE-6026-0B38-8C5E3AD37DFB}"/>
              </a:ext>
            </a:extLst>
          </p:cNvPr>
          <p:cNvSpPr txBox="1"/>
          <p:nvPr/>
        </p:nvSpPr>
        <p:spPr>
          <a:xfrm>
            <a:off x="2126777" y="5315893"/>
            <a:ext cx="1348314" cy="261610"/>
          </a:xfrm>
          <a:prstGeom prst="rect">
            <a:avLst/>
          </a:prstGeom>
          <a:noFill/>
          <a:ln w="12700">
            <a:solidFill>
              <a:schemeClr val="bg1">
                <a:lumMod val="65000"/>
              </a:schemeClr>
            </a:solidFill>
          </a:ln>
        </p:spPr>
        <p:txBody>
          <a:bodyPr wrap="square" rtlCol="0" anchor="ctr">
            <a:spAutoFit/>
          </a:bodyPr>
          <a:lstStyle/>
          <a:p>
            <a:pPr algn="ct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Magnetic shield </a:t>
            </a:r>
            <a:endParaRPr kumimoji="1" lang="ja-JP" altLang="en-US" sz="11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48" name="テキスト ボックス 47">
            <a:extLst>
              <a:ext uri="{FF2B5EF4-FFF2-40B4-BE49-F238E27FC236}">
                <a16:creationId xmlns:a16="http://schemas.microsoft.com/office/drawing/2014/main" id="{7D0D6849-5006-F1E2-29AF-BD665C327C0C}"/>
              </a:ext>
            </a:extLst>
          </p:cNvPr>
          <p:cNvSpPr txBox="1"/>
          <p:nvPr/>
        </p:nvSpPr>
        <p:spPr>
          <a:xfrm>
            <a:off x="4501772" y="4363065"/>
            <a:ext cx="2806283" cy="646331"/>
          </a:xfrm>
          <a:prstGeom prst="rect">
            <a:avLst/>
          </a:prstGeom>
          <a:solidFill>
            <a:srgbClr val="FFFF00"/>
          </a:solidFill>
        </p:spPr>
        <p:txBody>
          <a:bodyPr wrap="square">
            <a:spAutoFit/>
          </a:bodyPr>
          <a:lstStyle/>
          <a:p>
            <a:r>
              <a:rPr kumimoji="1" lang="en-US" altLang="ja-JP" b="1" dirty="0">
                <a:solidFill>
                  <a:srgbClr val="0000FF"/>
                </a:solidFill>
                <a:latin typeface="Arial" panose="020B0604020202020204" pitchFamily="34" charset="0"/>
                <a:ea typeface="ＭＳ Ｐゴシック" panose="020B0600070205080204" pitchFamily="50" charset="-128"/>
                <a:cs typeface="Arial" panose="020B0604020202020204" pitchFamily="34" charset="0"/>
              </a:rPr>
              <a:t>Build high performance SRF cryomodule</a:t>
            </a:r>
            <a:endParaRPr lang="ja-JP" altLang="en-US" b="1" dirty="0">
              <a:solidFill>
                <a:srgbClr val="0000FF"/>
              </a:solidFill>
              <a:latin typeface="Arial" panose="020B0604020202020204" pitchFamily="34" charset="0"/>
              <a:cs typeface="Arial" panose="020B0604020202020204" pitchFamily="34" charset="0"/>
            </a:endParaRPr>
          </a:p>
        </p:txBody>
      </p:sp>
      <p:sp>
        <p:nvSpPr>
          <p:cNvPr id="49" name="吹き出し: 角を丸めた四角形 48">
            <a:extLst>
              <a:ext uri="{FF2B5EF4-FFF2-40B4-BE49-F238E27FC236}">
                <a16:creationId xmlns:a16="http://schemas.microsoft.com/office/drawing/2014/main" id="{67E90942-CCF3-787B-1EBC-296F81A3B88B}"/>
              </a:ext>
            </a:extLst>
          </p:cNvPr>
          <p:cNvSpPr/>
          <p:nvPr/>
        </p:nvSpPr>
        <p:spPr>
          <a:xfrm>
            <a:off x="4384215" y="6257940"/>
            <a:ext cx="3215027" cy="592172"/>
          </a:xfrm>
          <a:prstGeom prst="wedgeRoundRectCallout">
            <a:avLst>
              <a:gd name="adj1" fmla="val -15224"/>
              <a:gd name="adj2" fmla="val -102782"/>
              <a:gd name="adj3" fmla="val 16667"/>
            </a:avLst>
          </a:prstGeom>
          <a:solidFill>
            <a:schemeClr val="bg1"/>
          </a:solid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200" b="1"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We perform the cryomodule test by gathering Japan and other countries (EU and so on) (</a:t>
            </a:r>
            <a:r>
              <a:rPr kumimoji="1" lang="en-US" altLang="ja-JP" sz="1200" b="1" dirty="0">
                <a:solidFill>
                  <a:srgbClr val="FF0000"/>
                </a:solidFill>
                <a:latin typeface="Arial" panose="020B0604020202020204" pitchFamily="34" charset="0"/>
                <a:ea typeface="ＭＳ Ｐゴシック" panose="020B0600070205080204" pitchFamily="50" charset="-128"/>
                <a:cs typeface="Arial" panose="020B0604020202020204" pitchFamily="34" charset="0"/>
              </a:rPr>
              <a:t>under ITN collaboration</a:t>
            </a:r>
            <a:r>
              <a:rPr kumimoji="1" lang="en-US" altLang="ja-JP" sz="1200" b="1"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a:t>
            </a:r>
          </a:p>
        </p:txBody>
      </p:sp>
      <p:sp>
        <p:nvSpPr>
          <p:cNvPr id="51" name="スライド番号プレースホルダー 2">
            <a:extLst>
              <a:ext uri="{FF2B5EF4-FFF2-40B4-BE49-F238E27FC236}">
                <a16:creationId xmlns:a16="http://schemas.microsoft.com/office/drawing/2014/main" id="{18FC956D-95EA-5FA9-9CA0-45B2E6B4D5CD}"/>
              </a:ext>
            </a:extLst>
          </p:cNvPr>
          <p:cNvSpPr txBox="1">
            <a:spLocks/>
          </p:cNvSpPr>
          <p:nvPr/>
        </p:nvSpPr>
        <p:spPr>
          <a:xfrm>
            <a:off x="9413162" y="6376981"/>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82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B38A4CB-0881-4971-A4C8-0AF354B693A7}" type="slidenum">
              <a:rPr lang="ja-JP" altLang="en-US" smtClean="0"/>
              <a:pPr/>
              <a:t>9</a:t>
            </a:fld>
            <a:endParaRPr lang="en-US" dirty="0"/>
          </a:p>
        </p:txBody>
      </p:sp>
      <p:sp>
        <p:nvSpPr>
          <p:cNvPr id="12" name="テキスト ボックス 11">
            <a:extLst>
              <a:ext uri="{FF2B5EF4-FFF2-40B4-BE49-F238E27FC236}">
                <a16:creationId xmlns:a16="http://schemas.microsoft.com/office/drawing/2014/main" id="{52B8AD64-CC58-F4D5-CDD0-D636761040E3}"/>
              </a:ext>
            </a:extLst>
          </p:cNvPr>
          <p:cNvSpPr txBox="1"/>
          <p:nvPr/>
        </p:nvSpPr>
        <p:spPr>
          <a:xfrm>
            <a:off x="6302354" y="114241"/>
            <a:ext cx="4482408" cy="584775"/>
          </a:xfrm>
          <a:prstGeom prst="rect">
            <a:avLst/>
          </a:prstGeom>
          <a:noFill/>
        </p:spPr>
        <p:txBody>
          <a:bodyPr wrap="square" rtlCol="0">
            <a:spAutoFit/>
          </a:bodyPr>
          <a:lstStyle/>
          <a:p>
            <a:r>
              <a:rPr kumimoji="1" lang="en-US" altLang="ja-JP" sz="1600" dirty="0">
                <a:latin typeface="Arial" panose="020B0604020202020204" pitchFamily="34" charset="0"/>
                <a:cs typeface="Arial" panose="020B0604020202020204" pitchFamily="34" charset="0"/>
              </a:rPr>
              <a:t>We also continue cavity fabrication &amp; test some ancillaries in JFY2025 </a:t>
            </a:r>
          </a:p>
        </p:txBody>
      </p:sp>
    </p:spTree>
    <p:extLst>
      <p:ext uri="{BB962C8B-B14F-4D97-AF65-F5344CB8AC3E}">
        <p14:creationId xmlns:p14="http://schemas.microsoft.com/office/powerpoint/2010/main" val="179200487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a:headEnd type="triangle"/>
          <a:tailEnd type="triangle"/>
        </a:ln>
      </a:spPr>
      <a:bodyPr/>
      <a:lstStyle/>
      <a:style>
        <a:lnRef idx="3">
          <a:schemeClr val="accent2"/>
        </a:lnRef>
        <a:fillRef idx="0">
          <a:schemeClr val="accent2"/>
        </a:fillRef>
        <a:effectRef idx="2">
          <a:schemeClr val="accent2"/>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1713</TotalTime>
  <Words>4224</Words>
  <Application>Microsoft Office PowerPoint</Application>
  <PresentationFormat>ワイド画面</PresentationFormat>
  <Paragraphs>676</Paragraphs>
  <Slides>31</Slides>
  <Notes>6</Notes>
  <HiddenSlides>0</HiddenSlides>
  <MMClips>1</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31</vt:i4>
      </vt:variant>
    </vt:vector>
  </HeadingPairs>
  <TitlesOfParts>
    <vt:vector size="41" baseType="lpstr">
      <vt:lpstr>ＭＳ Ｐゴシック</vt:lpstr>
      <vt:lpstr>メイリオ</vt:lpstr>
      <vt:lpstr>游ゴシック</vt:lpstr>
      <vt:lpstr>Arial</vt:lpstr>
      <vt:lpstr>Calibri</vt:lpstr>
      <vt:lpstr>Calibri Light</vt:lpstr>
      <vt:lpstr>Helvetica</vt:lpstr>
      <vt:lpstr>Times New Roman</vt:lpstr>
      <vt:lpstr>Wingdings</vt:lpstr>
      <vt:lpstr>Office Theme</vt:lpstr>
      <vt:lpstr>ITN (ILC technology Network) activity at KEK</vt:lpstr>
      <vt:lpstr>(A)</vt:lpstr>
      <vt:lpstr>ILC and the Accelerator Technology </vt:lpstr>
      <vt:lpstr>IDT Scope for ILC Realization (in 2023)</vt:lpstr>
      <vt:lpstr>PowerPoint プレゼンテーション</vt:lpstr>
      <vt:lpstr>(B)</vt:lpstr>
      <vt:lpstr>introduction of MEXT-ATD program</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Undulator scheme and e-driven scheme positron source</vt:lpstr>
      <vt:lpstr>PowerPoint プレゼンテーション</vt:lpstr>
      <vt:lpstr>PowerPoint プレゼンテーション</vt:lpstr>
      <vt:lpstr>WPP-15: Final focus at ATF in KEK</vt:lpstr>
      <vt:lpstr>PowerPoint プレゼンテーション</vt:lpstr>
      <vt:lpstr>PowerPoint プレゼンテーション</vt:lpstr>
      <vt:lpstr>PowerPoint プレゼンテーション</vt:lpstr>
      <vt:lpstr>(C)</vt:lpstr>
      <vt:lpstr>Summary &amp; future </vt:lpstr>
      <vt:lpstr>Acknowledgements</vt:lpstr>
      <vt:lpstr>Backup</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hiros</dc:creator>
  <cp:lastModifiedBy>SAKAI Hiroshi</cp:lastModifiedBy>
  <cp:revision>91</cp:revision>
  <cp:lastPrinted>2026-01-25T03:55:02Z</cp:lastPrinted>
  <dcterms:created xsi:type="dcterms:W3CDTF">2019-12-02T02:21:05Z</dcterms:created>
  <dcterms:modified xsi:type="dcterms:W3CDTF">2026-04-27T14:45:50Z</dcterms:modified>
</cp:coreProperties>
</file>