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29.xml" ContentType="application/vnd.openxmlformats-officedocument.presentationml.slide+xml"/>
  <Override PartName="/ppt/slides/slide5.xml" ContentType="application/vnd.openxmlformats-officedocument.presentationml.slide+xml"/>
  <Override PartName="/ppt/slides/slide32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28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GB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69A152D-57FB-4112-AA4B-72AC260EED51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718B576-CC89-48B0-A85A-377415A00EC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9A6F5CA-8EEC-48DB-A01A-99C97F23990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EBE562A-5F38-4F0C-A1D7-E04B642E49B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7925196-A44A-4601-B5C7-08762162F50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693DE5D-26C8-4373-BB27-62C10978D62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333E5E-0BD7-4BAA-BEC1-412EB32C06D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E09AEA9-F399-41AC-8663-56E4F495B25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C4F2CA4-A0FA-44A4-9F5C-457B744725E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2BD167E-91E4-441B-9255-EF14F1F5C8D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0DC7E13-46D7-4C8B-AB35-0217907CCE3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A4492A8-E195-4584-AAE6-C7DB523B195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44E4625-C3B9-463F-A63B-3C07289D4B6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0FDD5F5-BE1C-4991-A5AD-7CA8CA5677D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8E90FF4-4B8C-4116-B06A-0378AB496CB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1ACD17E-A4C7-47FB-8C98-9E99B9D9BCC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C9DF3CB-A3B1-40DD-A826-5ECFEFF3CB3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39EE3C3-7B74-4DB2-9127-E465A79C28F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6EAE094-BAF7-41CD-AD0E-910785A8590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E69BAA-CC0F-48E1-8FC5-50B7348810D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7E66393-504F-462C-9978-3E6E918A739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9F924D3-93FC-42C5-A65E-1CEEAD807D7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12114C9-0624-42A1-896C-A4E792EBCCD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1864E7B-9DBD-4F56-AFDA-B23FF8ABCF3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A495B07-6677-4085-BF5D-DEC65C7C9F7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4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DDB2DA0-55A4-4347-B3FA-8DE0A08C38A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FD00722-BB23-410E-BA66-402E063F20C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ABD2702-9B91-425B-831F-6ED64F3CDE9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F00A654-0257-4987-BD28-76934BD2E18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3A97CDA-4465-43DD-B12C-B7D2497023A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5AE4842-5681-4A4F-A7CF-5C28D0056A3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3E471CB-5F23-4DF1-979D-227541244CD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753D1C0-474F-4845-9D60-F3B2CCBBC94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tabLst>
                <a:tab pos="0" algn="l"/>
              </a:tabLst>
              <a:defRPr lang="en-GB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GB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GB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GB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GB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41B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1"/>
          <p:cNvSpPr/>
          <p:nvPr/>
        </p:nvSpPr>
        <p:spPr>
          <a:xfrm>
            <a:off x="6400800" y="137160"/>
            <a:ext cx="6582960" cy="6582960"/>
          </a:xfrm>
          <a:prstGeom prst="ellipse">
            <a:avLst/>
          </a:prstGeom>
          <a:noFill/>
          <a:ln w="27940">
            <a:solidFill>
              <a:srgbClr val="1E2761">
                <a:alpha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2"/>
          <p:cNvSpPr/>
          <p:nvPr/>
        </p:nvSpPr>
        <p:spPr>
          <a:xfrm>
            <a:off x="7040880" y="777240"/>
            <a:ext cx="5302800" cy="5302800"/>
          </a:xfrm>
          <a:prstGeom prst="ellipse">
            <a:avLst/>
          </a:prstGeom>
          <a:noFill/>
          <a:ln w="27940">
            <a:solidFill>
              <a:srgbClr val="1B3168">
                <a:alpha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3"/>
          <p:cNvSpPr/>
          <p:nvPr/>
        </p:nvSpPr>
        <p:spPr>
          <a:xfrm>
            <a:off x="7680960" y="1417320"/>
            <a:ext cx="4022640" cy="4022640"/>
          </a:xfrm>
          <a:prstGeom prst="ellipse">
            <a:avLst/>
          </a:prstGeom>
          <a:noFill/>
          <a:ln w="27940">
            <a:solidFill>
              <a:srgbClr val="204070">
                <a:alpha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4"/>
          <p:cNvSpPr/>
          <p:nvPr/>
        </p:nvSpPr>
        <p:spPr>
          <a:xfrm>
            <a:off x="8321040" y="2057400"/>
            <a:ext cx="2742480" cy="2742480"/>
          </a:xfrm>
          <a:prstGeom prst="ellipse">
            <a:avLst/>
          </a:prstGeom>
          <a:noFill/>
          <a:ln w="27940">
            <a:solidFill>
              <a:srgbClr val="1C7293">
                <a:alpha val="7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5"/>
          <p:cNvSpPr/>
          <p:nvPr/>
        </p:nvSpPr>
        <p:spPr>
          <a:xfrm>
            <a:off x="8915400" y="2651760"/>
            <a:ext cx="1553760" cy="1553760"/>
          </a:xfrm>
          <a:prstGeom prst="ellipse">
            <a:avLst/>
          </a:prstGeom>
          <a:noFill/>
          <a:ln w="27940">
            <a:solidFill>
              <a:srgbClr val="E0A52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6"/>
          <p:cNvSpPr/>
          <p:nvPr/>
        </p:nvSpPr>
        <p:spPr>
          <a:xfrm>
            <a:off x="640080" y="2148840"/>
            <a:ext cx="685728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54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ILD</a:t>
            </a:r>
            <a:endParaRPr lang="en-GB" sz="5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7"/>
          <p:cNvSpPr/>
          <p:nvPr/>
        </p:nvSpPr>
        <p:spPr>
          <a:xfrm>
            <a:off x="640080" y="3063240"/>
            <a:ext cx="786312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0" u="none" strike="noStrike">
                <a:solidFill>
                  <a:srgbClr val="CADCFC"/>
                </a:solidFill>
                <a:effectLst/>
                <a:uFillTx/>
                <a:latin typeface="Cambria"/>
                <a:ea typeface="Cambria"/>
              </a:rPr>
              <a:t>Status and R&amp;D Roadmap Toward FCC-ee</a:t>
            </a:r>
            <a:endParaRPr lang="en-GB" sz="2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8"/>
          <p:cNvSpPr/>
          <p:nvPr/>
        </p:nvSpPr>
        <p:spPr>
          <a:xfrm>
            <a:off x="640080" y="3840480"/>
            <a:ext cx="758880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i="1" u="none" strike="noStrike">
                <a:solidFill>
                  <a:srgbClr val="9AA6D9"/>
                </a:solidFill>
                <a:effectLst/>
                <a:uFillTx/>
                <a:latin typeface="Calibri"/>
                <a:ea typeface="Calibri"/>
              </a:rPr>
              <a:t>Sub-detector status from outside to inside, global integration, and what improved detector performance would buy each physics analysis</a:t>
            </a:r>
            <a:endParaRPr lang="en-GB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9"/>
          <p:cNvSpPr/>
          <p:nvPr/>
        </p:nvSpPr>
        <p:spPr>
          <a:xfrm>
            <a:off x="658080" y="4892040"/>
            <a:ext cx="2011680" cy="360"/>
          </a:xfrm>
          <a:prstGeom prst="line">
            <a:avLst/>
          </a:prstGeom>
          <a:ln w="25400">
            <a:solidFill>
              <a:srgbClr val="E0A52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0"/>
          <p:cNvSpPr/>
          <p:nvPr/>
        </p:nvSpPr>
        <p:spPr>
          <a:xfrm>
            <a:off x="640080" y="5074920"/>
            <a:ext cx="640008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ILD Workshop — “A detector for the next CERN flagship project: ILD”</a:t>
            </a:r>
            <a:endParaRPr lang="en-GB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CERN, 14–16 September 2026</a:t>
            </a:r>
            <a:endParaRPr lang="en-GB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640080" y="6355080"/>
            <a:ext cx="64000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6E79A8"/>
                </a:solidFill>
                <a:effectLst/>
                <a:uFillTx/>
                <a:latin typeface="Calibri"/>
                <a:ea typeface="Calibri"/>
              </a:rPr>
              <a:t>Compiled from agenda.linearcollider.org/event/11033</a:t>
            </a:r>
            <a:endParaRPr lang="en-GB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"/>
          <p:cNvSpPr txBox="1"/>
          <p:nvPr/>
        </p:nvSpPr>
        <p:spPr>
          <a:xfrm rot="900000">
            <a:off x="2061720" y="1669680"/>
            <a:ext cx="9276840" cy="315036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 anchorCtr="1">
            <a:spAutoFit/>
          </a:bodyPr>
          <a:p>
            <a:pPr algn="ctr"/>
            <a:r>
              <a:rPr lang="en-GB" sz="4800" b="0" u="none" strike="noStrike">
                <a:solidFill>
                  <a:srgbClr val="FF0000"/>
                </a:solidFill>
                <a:effectLst/>
                <a:uFillTx/>
                <a:latin typeface="Archive"/>
              </a:rPr>
              <a:t>Unreviewed production by CLAUDE for evaluation only: </a:t>
            </a:r>
            <a:br>
              <a:rPr sz="4800"/>
            </a:br>
            <a:r>
              <a:rPr lang="en-GB" sz="4800" b="0" u="none" strike="noStrike">
                <a:solidFill>
                  <a:srgbClr val="FF0000"/>
                </a:solidFill>
                <a:effectLst/>
                <a:uFillTx/>
                <a:latin typeface="Archive"/>
              </a:rPr>
              <a:t>do not trust any information here !!!</a:t>
            </a:r>
            <a:endParaRPr lang="en-GB" sz="4800" b="0" u="none" strike="noStrike">
              <a:solidFill>
                <a:srgbClr val="FF0000"/>
              </a:solidFill>
              <a:effectLst/>
              <a:uFillTx/>
              <a:latin typeface="Archiv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ROADMAP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What this deck covers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3"/>
          <p:cNvSpPr/>
          <p:nvPr/>
        </p:nvSpPr>
        <p:spPr>
          <a:xfrm>
            <a:off x="640080" y="1710000"/>
            <a:ext cx="566280" cy="566280"/>
          </a:xfrm>
          <a:prstGeom prst="ellipse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4"/>
          <p:cNvSpPr/>
          <p:nvPr/>
        </p:nvSpPr>
        <p:spPr>
          <a:xfrm>
            <a:off x="640080" y="1710000"/>
            <a:ext cx="56628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1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5"/>
          <p:cNvSpPr/>
          <p:nvPr/>
        </p:nvSpPr>
        <p:spPr>
          <a:xfrm>
            <a:off x="1417320" y="1600200"/>
            <a:ext cx="99662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Sub-detector status &amp; R&amp;D</a:t>
            </a:r>
            <a:endParaRPr lang="en-GB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6"/>
          <p:cNvSpPr/>
          <p:nvPr/>
        </p:nvSpPr>
        <p:spPr>
          <a:xfrm>
            <a:off x="1417320" y="1984320"/>
            <a:ext cx="99662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Outside → inside: Muon • SDHCAL • AHCAL • ScW-ECAL • SiW-ECAL • Luminometer • ToF/PID • TPC • Silicon tracker • Vertex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7"/>
          <p:cNvSpPr/>
          <p:nvPr/>
        </p:nvSpPr>
        <p:spPr>
          <a:xfrm>
            <a:off x="640080" y="2679120"/>
            <a:ext cx="10744200" cy="360"/>
          </a:xfrm>
          <a:prstGeom prst="line">
            <a:avLst/>
          </a:prstGeom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8"/>
          <p:cNvSpPr/>
          <p:nvPr/>
        </p:nvSpPr>
        <p:spPr>
          <a:xfrm>
            <a:off x="640080" y="2880360"/>
            <a:ext cx="566280" cy="566280"/>
          </a:xfrm>
          <a:prstGeom prst="ellipse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9"/>
          <p:cNvSpPr/>
          <p:nvPr/>
        </p:nvSpPr>
        <p:spPr>
          <a:xfrm>
            <a:off x="640080" y="2880360"/>
            <a:ext cx="56628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2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0"/>
          <p:cNvSpPr/>
          <p:nvPr/>
        </p:nvSpPr>
        <p:spPr>
          <a:xfrm>
            <a:off x="1417320" y="2770560"/>
            <a:ext cx="99662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Global integration</a:t>
            </a:r>
            <a:endParaRPr lang="en-GB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1"/>
          <p:cNvSpPr/>
          <p:nvPr/>
        </p:nvSpPr>
        <p:spPr>
          <a:xfrm>
            <a:off x="1417320" y="3154680"/>
            <a:ext cx="99662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Coil &amp; yoke • Trigger/DAQ • Cooling — the three themes that recur across every sub-system as ILD adapts from a linear to a circular collider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12"/>
          <p:cNvSpPr/>
          <p:nvPr/>
        </p:nvSpPr>
        <p:spPr>
          <a:xfrm>
            <a:off x="640080" y="3849480"/>
            <a:ext cx="10744200" cy="360"/>
          </a:xfrm>
          <a:prstGeom prst="line">
            <a:avLst/>
          </a:prstGeom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13"/>
          <p:cNvSpPr/>
          <p:nvPr/>
        </p:nvSpPr>
        <p:spPr>
          <a:xfrm>
            <a:off x="640080" y="4050720"/>
            <a:ext cx="566280" cy="566280"/>
          </a:xfrm>
          <a:prstGeom prst="ellipse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4"/>
          <p:cNvSpPr/>
          <p:nvPr/>
        </p:nvSpPr>
        <p:spPr>
          <a:xfrm>
            <a:off x="640080" y="4050720"/>
            <a:ext cx="56628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3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15"/>
          <p:cNvSpPr/>
          <p:nvPr/>
        </p:nvSpPr>
        <p:spPr>
          <a:xfrm>
            <a:off x="1417320" y="3940920"/>
            <a:ext cx="99662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Physics analyses</a:t>
            </a:r>
            <a:endParaRPr lang="en-GB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16"/>
          <p:cNvSpPr/>
          <p:nvPr/>
        </p:nvSpPr>
        <p:spPr>
          <a:xfrm>
            <a:off x="1417320" y="4325040"/>
            <a:ext cx="99662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Nine analyses presented at the workshop, each paired with a concrete answer to: what would a better detector buy this measurement?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17"/>
          <p:cNvSpPr/>
          <p:nvPr/>
        </p:nvSpPr>
        <p:spPr>
          <a:xfrm>
            <a:off x="640080" y="5019840"/>
            <a:ext cx="10744200" cy="360"/>
          </a:xfrm>
          <a:prstGeom prst="line">
            <a:avLst/>
          </a:prstGeom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18"/>
          <p:cNvSpPr/>
          <p:nvPr/>
        </p:nvSpPr>
        <p:spPr>
          <a:xfrm>
            <a:off x="640080" y="5221080"/>
            <a:ext cx="566280" cy="566280"/>
          </a:xfrm>
          <a:prstGeom prst="ellipse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9"/>
          <p:cNvSpPr/>
          <p:nvPr/>
        </p:nvSpPr>
        <p:spPr>
          <a:xfrm>
            <a:off x="640080" y="5221080"/>
            <a:ext cx="566280" cy="56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4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20"/>
          <p:cNvSpPr/>
          <p:nvPr/>
        </p:nvSpPr>
        <p:spPr>
          <a:xfrm>
            <a:off x="1417320" y="5111640"/>
            <a:ext cx="996624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Outlook</a:t>
            </a:r>
            <a:endParaRPr lang="en-GB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21"/>
          <p:cNvSpPr/>
          <p:nvPr/>
        </p:nvSpPr>
        <p:spPr>
          <a:xfrm>
            <a:off x="1417320" y="5495400"/>
            <a:ext cx="99662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Cross-cutting conclusions and the path to the FCC reference design (end 2027)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22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AGENDA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23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CONCEPT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ILD, layer by layer — outside to inside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3"/>
          <p:cNvSpPr/>
          <p:nvPr/>
        </p:nvSpPr>
        <p:spPr>
          <a:xfrm>
            <a:off x="1828800" y="1371600"/>
            <a:ext cx="4662720" cy="4662720"/>
          </a:xfrm>
          <a:prstGeom prst="ellipse">
            <a:avLst/>
          </a:prstGeom>
          <a:solidFill>
            <a:srgbClr val="8C8FA3">
              <a:alpha val="92000"/>
            </a:srgbClr>
          </a:solidFill>
          <a:ln w="190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4"/>
          <p:cNvSpPr/>
          <p:nvPr/>
        </p:nvSpPr>
        <p:spPr>
          <a:xfrm>
            <a:off x="2135160" y="1677960"/>
            <a:ext cx="4050000" cy="4050000"/>
          </a:xfrm>
          <a:prstGeom prst="ellipse">
            <a:avLst/>
          </a:prstGeom>
          <a:solidFill>
            <a:srgbClr val="1E2761">
              <a:alpha val="92000"/>
            </a:srgbClr>
          </a:solidFill>
          <a:ln w="190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5"/>
          <p:cNvSpPr/>
          <p:nvPr/>
        </p:nvSpPr>
        <p:spPr>
          <a:xfrm>
            <a:off x="2441520" y="1984320"/>
            <a:ext cx="3437280" cy="3437280"/>
          </a:xfrm>
          <a:prstGeom prst="ellipse">
            <a:avLst/>
          </a:prstGeom>
          <a:solidFill>
            <a:srgbClr val="E0A526">
              <a:alpha val="92000"/>
            </a:srgbClr>
          </a:solidFill>
          <a:ln w="190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6"/>
          <p:cNvSpPr/>
          <p:nvPr/>
        </p:nvSpPr>
        <p:spPr>
          <a:xfrm>
            <a:off x="2747880" y="2290680"/>
            <a:ext cx="2824920" cy="2824920"/>
          </a:xfrm>
          <a:prstGeom prst="ellipse">
            <a:avLst/>
          </a:prstGeom>
          <a:solidFill>
            <a:srgbClr val="D98324">
              <a:alpha val="92000"/>
            </a:srgbClr>
          </a:solidFill>
          <a:ln w="190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7"/>
          <p:cNvSpPr/>
          <p:nvPr/>
        </p:nvSpPr>
        <p:spPr>
          <a:xfrm>
            <a:off x="3054240" y="2597040"/>
            <a:ext cx="2212200" cy="2212200"/>
          </a:xfrm>
          <a:prstGeom prst="ellipse">
            <a:avLst/>
          </a:prstGeom>
          <a:solidFill>
            <a:srgbClr val="1C7293">
              <a:alpha val="92000"/>
            </a:srgbClr>
          </a:solidFill>
          <a:ln w="190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8"/>
          <p:cNvSpPr/>
          <p:nvPr/>
        </p:nvSpPr>
        <p:spPr>
          <a:xfrm>
            <a:off x="3360600" y="2903400"/>
            <a:ext cx="1599480" cy="1599480"/>
          </a:xfrm>
          <a:prstGeom prst="ellipse">
            <a:avLst/>
          </a:prstGeom>
          <a:solidFill>
            <a:srgbClr val="3D9DB3">
              <a:alpha val="92000"/>
            </a:srgbClr>
          </a:solidFill>
          <a:ln w="190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9"/>
          <p:cNvSpPr/>
          <p:nvPr/>
        </p:nvSpPr>
        <p:spPr>
          <a:xfrm>
            <a:off x="3666600" y="3209400"/>
            <a:ext cx="986760" cy="986760"/>
          </a:xfrm>
          <a:prstGeom prst="ellipse">
            <a:avLst/>
          </a:prstGeom>
          <a:solidFill>
            <a:srgbClr val="C4574A">
              <a:alpha val="92000"/>
            </a:srgbClr>
          </a:solidFill>
          <a:ln w="1905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0"/>
          <p:cNvSpPr/>
          <p:nvPr/>
        </p:nvSpPr>
        <p:spPr>
          <a:xfrm>
            <a:off x="3840480" y="3538800"/>
            <a:ext cx="63936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IP</a:t>
            </a:r>
            <a:endParaRPr lang="en-GB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11"/>
          <p:cNvSpPr/>
          <p:nvPr/>
        </p:nvSpPr>
        <p:spPr>
          <a:xfrm>
            <a:off x="7452360" y="1746360"/>
            <a:ext cx="255240" cy="255240"/>
          </a:xfrm>
          <a:prstGeom prst="rect">
            <a:avLst/>
          </a:prstGeom>
          <a:solidFill>
            <a:srgbClr val="8C8FA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2"/>
          <p:cNvSpPr/>
          <p:nvPr/>
        </p:nvSpPr>
        <p:spPr>
          <a:xfrm>
            <a:off x="7836480" y="1691640"/>
            <a:ext cx="4205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Muon system / Return yoke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13"/>
          <p:cNvSpPr/>
          <p:nvPr/>
        </p:nvSpPr>
        <p:spPr>
          <a:xfrm>
            <a:off x="7452360" y="2277000"/>
            <a:ext cx="255240" cy="25524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4"/>
          <p:cNvSpPr/>
          <p:nvPr/>
        </p:nvSpPr>
        <p:spPr>
          <a:xfrm>
            <a:off x="7836480" y="2221920"/>
            <a:ext cx="4205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Coil (solenoid, 4 T nominal)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15"/>
          <p:cNvSpPr/>
          <p:nvPr/>
        </p:nvSpPr>
        <p:spPr>
          <a:xfrm>
            <a:off x="7452360" y="2807280"/>
            <a:ext cx="255240" cy="25524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6"/>
          <p:cNvSpPr/>
          <p:nvPr/>
        </p:nvSpPr>
        <p:spPr>
          <a:xfrm>
            <a:off x="7836480" y="2752200"/>
            <a:ext cx="4205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SDHCAL / AHCAL (hadron calorimeter)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17"/>
          <p:cNvSpPr/>
          <p:nvPr/>
        </p:nvSpPr>
        <p:spPr>
          <a:xfrm>
            <a:off x="7452360" y="3337560"/>
            <a:ext cx="255240" cy="255240"/>
          </a:xfrm>
          <a:prstGeom prst="rect">
            <a:avLst/>
          </a:prstGeom>
          <a:solidFill>
            <a:srgbClr val="D983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18"/>
          <p:cNvSpPr/>
          <p:nvPr/>
        </p:nvSpPr>
        <p:spPr>
          <a:xfrm>
            <a:off x="7836480" y="3282840"/>
            <a:ext cx="4205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SiW-ECAL / ScW-ECAL (+ ToF/PID layer)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19"/>
          <p:cNvSpPr/>
          <p:nvPr/>
        </p:nvSpPr>
        <p:spPr>
          <a:xfrm>
            <a:off x="7452360" y="3867840"/>
            <a:ext cx="255240" cy="255240"/>
          </a:xfrm>
          <a:prstGeom prst="rect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20"/>
          <p:cNvSpPr/>
          <p:nvPr/>
        </p:nvSpPr>
        <p:spPr>
          <a:xfrm>
            <a:off x="7836480" y="3813120"/>
            <a:ext cx="4205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TPC (central tracker)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21"/>
          <p:cNvSpPr/>
          <p:nvPr/>
        </p:nvSpPr>
        <p:spPr>
          <a:xfrm>
            <a:off x="7452360" y="4398120"/>
            <a:ext cx="255240" cy="255240"/>
          </a:xfrm>
          <a:prstGeom prst="rect">
            <a:avLst/>
          </a:prstGeom>
          <a:solidFill>
            <a:srgbClr val="3D9DB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22"/>
          <p:cNvSpPr/>
          <p:nvPr/>
        </p:nvSpPr>
        <p:spPr>
          <a:xfrm>
            <a:off x="7836480" y="4343400"/>
            <a:ext cx="4205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Silicon tracker (SIT/SET/FTD)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23"/>
          <p:cNvSpPr/>
          <p:nvPr/>
        </p:nvSpPr>
        <p:spPr>
          <a:xfrm>
            <a:off x="7452360" y="4928760"/>
            <a:ext cx="255240" cy="25524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24"/>
          <p:cNvSpPr/>
          <p:nvPr/>
        </p:nvSpPr>
        <p:spPr>
          <a:xfrm>
            <a:off x="7836480" y="4873680"/>
            <a:ext cx="420552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Vertex detector (VTX)</a:t>
            </a:r>
            <a:endParaRPr lang="en-GB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25"/>
          <p:cNvSpPr/>
          <p:nvPr/>
        </p:nvSpPr>
        <p:spPr>
          <a:xfrm>
            <a:off x="548640" y="6172200"/>
            <a:ext cx="110937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Nominal envelope: </a:t>
            </a:r>
            <a:r>
              <a:rPr lang="en-US" sz="115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R = 7.83 m, half-length 6.62 m (global envelope 8.08 m with integration allowance)  •  </a:t>
            </a:r>
            <a:r>
              <a:rPr lang="en-US" sz="1150" b="1" u="none" strike="noStrike">
                <a:solidFill>
                  <a:srgbClr val="1E2761"/>
                </a:solidFill>
                <a:effectLst/>
                <a:uFillTx/>
                <a:latin typeface="Calibri"/>
                <a:ea typeface="Calibri"/>
              </a:rPr>
              <a:t>Largest single assembled piece: </a:t>
            </a:r>
            <a:r>
              <a:rPr lang="en-US" sz="115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≈15.6 m diameter, ≈3300 t</a:t>
            </a:r>
            <a:endParaRPr lang="en-GB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26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27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Muon system — role &amp; requirements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Role in ILD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Complements tracker + calorimeters: high-efficiency μ-ID at large radius, low fake rate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Rejects hadron punch-through from the calorimeter (tail-catcher role)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Sensitivity to long-lived particles (LLP) decaying outside the central tracker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Supports precision EW/Higgs physics: dimuon Z / recoil-mass channels need confirmed, clean muon ID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ILD design &amp; performance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14 active layers (barrel) / 12 (endcap), interleaved with iron return-yoke slabs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Technology: scintillator strips + SiPM/WLS, or X–Y RPC — shared with the HCAL technology base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Performance target: &gt;95% μ-ID efficiency, &lt;1% π→μ fake rate, &gt;98% solid-angle coverage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FCC-ee Z-pole rate: &lt;1 kHz/cm² (barrel), &lt;10 kHz/cm² (endcap) — comfortably within design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3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Muon system — R&amp;D and outlook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Technology R&amp;D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RPC: glass electrodes (flatness, gas-tightness), thinner gas gaps for better timing and lower HV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Eco-gas replacement for SF6/R-134a (HFO-based mixtures); sealed, recirculating systems for near-zero emissions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Scintillator strips: new woven-strip multiplexed readout cuts channel count by ≈N³ (Lyon)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5 of 6 FCC-ee concepts use scintillator-bar or RPC technology for muon/HCAL — strong cross-concept synergy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Open questions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More active layers reduce π→μ fake rate; tail-catcher energy-resolution gain is small at FCC-ee Z/WW/ZH energies (matters more for high-energy pions)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Magnet field choice (2 T vs 3.5–4 T) still open — directly resizes yoke/muon layout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Only one formal Expression of Interest (RPC) submitted so far for the ILD muon system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Reference-design material due by end of 2027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4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SDHCAL — status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Concept &amp; prototype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Sampling HCAL: 2 cm stainless-steel absorber + Glass RPC (GRPC) active planes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1 cm² lateral segmentation with semi-digital (2-bit / 3-threshold) readout — avoids saturation in hadronic shower cores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48-layer technological prototype built and beam-tested; embedded front-end electronics minimise dead space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Fully self-supporting mechanics; meets all ILD compactness requirements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Demonstrated performance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Both traditional-trigger and triggerless (streaming) DAQ modes operated successfully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Power-pulsing and continuous-readout thermal modes both validated in beam tests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CALICE SDHCAL single-particle and jet-energy resolution curves match ILD requirements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Digital/semi-digital readout gives an excellent hadronic-shower hit-counting energy estimator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5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T-SDHCAL — adapting to FCC-ee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Circular-collider adaptation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“T-SDHCAL”: continuous readout + active cooling; standard RPC → Multi-gap RPC (MRPC) for higher rate and timing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MRPC construction (3/4/5-gap) underway to fix gap count for ≈100 ps timing; new low-cost Lyon production method (spacers replace fishing lines)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Electronics roadmap: HR2 → Petiroc → Caloroc (full timing, TDC, continuous readout)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High-rate resistive materials: low-resistivity glass (Tsinghua), doped PVdF/PEEK (IP2I, Krefine)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Cooling, gas &amp; timing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Eco-gas mixtures (HFO/NOVEC/CO2) replacing R134a/SF6 — measured impact ≈×1/4.5 in warming-potential terms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Active water cooling with copper pipes (Lyon/Shanghai); detailed implementation moving to CIEMAT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GNN-based timing shown to improve hadronic-shower energy reconstruction and shower separation at short distances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133 ps timing already achieved in ASU tests once clock-desync issues were fixed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6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AHCAL — status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Concept &amp; prototype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Highly granular SiPM-on-tile scintillator sampling HCAL, 3×3 cm² tiles optimised for uniformity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HCAL Base Unit: 36×36 cm², 144 tiles, 4 SPIROC2E ASICs; scales toward ILD's ≈ 8 million channels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38-layer, ≈22,000-channel technological prototype beam-tested at CERN SPS (2018, 2022 jointly with SiW-ECAL)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Results: &lt;0.1% dead channels, “nearly noise free”, very stable running over O(100M) events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Scaling &amp; megatiles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No active-layer cooling at ILC — power pulsing keeps consumption low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“Megatile” R&amp;D: larger scintillator units to ease mechanical assembly at full ILD scale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Several megatile generations built; latest shows good uniformity, edge-cell optimisation ongoing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Plan: 2×2 HBU megatile layer to study inter-megatile transition regions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7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AHCAL — electronics, cooling &amp; FCC-ee adaptation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New readout ASIC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KLauS5 → KLauS6 → KLauS7: optimised for small-pixel SiPMs, moving to lpGBT eLink interface for FCC-ee-style concentrator readout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First HBU operated with KLauS5 inside the AHCAL DAQ; KLauS6 fully functional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DRD-Calo plan: small AHCAL prototype with continuous readout and hit-timing capability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Continuous operation &amp; cooling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No power pulsing at a circular collider — continuous power ≈20–200× the ILC pulsed baseline (≈3.3 mW/ch → 120 mW/ASIC)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Cooling-plane options under test: absorber-only, copper ground plane, or a combination (à la CLD)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Thermal simulations (Heidelberg/LLR) calibrated against Mainz lab measurements of PCB thermal conductivity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Impact of cooling hardware on X₀/λᵢ found to be very small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8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ScW-ECAL — status &amp; R&amp;D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Technological prototype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Scintillator-strip + tungsten sampling ECAL; SiPM readout (10k and 15k-pixel devices)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Beam-tested at CERN (2022–23, jointly with CEPC-AHCAL) and at KEK (May–June 2025)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KEK campaign: 8 EBU layers w/ 15μm SiPMs + 24 layers w/ 10μm SiPMs, with/without CuW absorbers, MIP calibration and 0.5–5.8 GeV electron scans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Status &amp; next steps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Ongoing: pedestal/bad-channel studies, single-photon and MIP calibration, track finding (strip-splitting + Hough transform)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Some cooling and power-supply hardware failures identified — a new KEK beam test is being planned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Physics driver: high-granularity ECAL sharpens photon reconstruction, benefiting B- and τ-physics final states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9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SiW-ECAL — status &amp; R&amp;D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Baseline technology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Highly granular silicon-tungsten sampling ECAL; ASU (Si-PIN diode wafers) + FEV front-end board, SKIROC2 ASICs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FEV/ASU v2.1: improved LV/HV distribution, monitoring, ASIC shielding — noise uniformity “dramatically improved”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July 2026: 15-layer, 20.8 X₀ tungsten-stack prototype ran 10 days of muon/positron/pion beam — “very smooth running”, analysis ongoing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Hybridization/gluing R&amp;D (IFIC, IJClab, DMLab) targets robust sensor–PCB assembly at production scale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Performance R&amp;D &amp; synergies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Resolution-optimisation study: hit-counting vs. charge readout, scanning threshold, Si thickness, cell size and sampling fraction for best σ(E)/E on photons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Photon energy resolution from hit-counting is measurably better below ≈2 GeV — an old (2009) result not yet exploited in the baseline design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Same electronics/sensor line feeds EBES, LUXE and SHiP-SND — valuable cross-experiment experience and funding leverage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10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SiW-ECAL &amp; AHCAL — cooling for continuous operation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3"/>
          <p:cNvSpPr/>
          <p:nvPr/>
        </p:nvSpPr>
        <p:spPr>
          <a:xfrm>
            <a:off x="548640" y="1508760"/>
            <a:ext cx="1109376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5"/>
          <p:cNvSpPr/>
          <p:nvPr/>
        </p:nvSpPr>
        <p:spPr>
          <a:xfrm>
            <a:off x="868680" y="1691640"/>
            <a:ext cx="104536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The central calorimeter challenge at FCC-ee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6"/>
          <p:cNvSpPr/>
          <p:nvPr/>
        </p:nvSpPr>
        <p:spPr>
          <a:xfrm>
            <a:off x="868680" y="2148840"/>
            <a:ext cx="104536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No power pulsing at a circular collider ⇒ average electronics power rises roughly ×100–200 relative to the ILC's pulsed (1–2 ms on / 198–199 ms off) operation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SiW-ECAL: active water-cooled copper cold plate at the slab ends (0.2 L/min at 15°C); ANSYS simulation predicts ΔT(Si) ≈ 0.3°C; a dedicated cold-plate test bench is being instrumented, results expected by end 2028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AHCAL: three cooling-plane options compared (absorber only, copper ground plane, combined), guided by thermal-imaging measurements of SiPM dark-count and gain uniformity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Leakless (depression-based) water-cooling distribution system designed by LPSC Grenoble, rescaled from the ILC baseline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Across both technologies, the impact of the added cooling hardware on material budget (X₀, λᵢ) is found to be small — mechanical and thermal engineering, not physics performance, is now the pacing item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7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8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11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Luminometer (LumiCal / FCAL) — status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Why it matters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Absolute luminosity normalises every cross-section and branching-ratio measurement — the anchor of the FCC-ee EW/Higgs precision programme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Legacy ILC concept (LumiCal: W+Si or GaAs, plus BeamCal/LHCAL) has had “no update in years” — the design must be redone essentially from scratch for FCC-ee optics and backgrounds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1st FCC-ee Luminometer Workshop (2026) launched a coordinated restart of this effort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Target &amp; technology options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Target precision: 10⁻⁴–10⁻⁵, judged achievable with particle-generator-level studies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Compact silicon–tungsten calorimeter concept already demonstrated, with new results for a LUXE-derived geometry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MAPS-based readout concepts under active investigation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 new superconducting-nanowire sensor concept is being explored for extreme timing/precision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12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Luminometer — open issues &amp; path forward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3"/>
          <p:cNvSpPr/>
          <p:nvPr/>
        </p:nvSpPr>
        <p:spPr>
          <a:xfrm>
            <a:off x="548640" y="1508760"/>
            <a:ext cx="1109376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5"/>
          <p:cNvSpPr/>
          <p:nvPr/>
        </p:nvSpPr>
        <p:spPr>
          <a:xfrm>
            <a:off x="868680" y="1737360"/>
            <a:ext cx="10453680" cy="429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Bhabha-scattering channel (the primary luminosity observable) needs dedicated joint study with ECAL experts — acceptance definition and radiative corrections are non-trivial at FCC-ee precision goals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Detector-background studies inside the luminosity calorimeter have only just started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Integration with the machine-detector interface (MDI) is explicitly flagged as “challenging” — a dedicated MDI + luminometer technical meeting is being organised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LUXE provides a live, beam-tested testbed for compact SiW calorimetry (highly compact tungsten structure, DESY 2025 beam test) that directly feeds the luminometer R&amp;D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6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7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13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ToF and PID — motivation &amp; concept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Why a timing layer?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Low-momentum particle ID (needs both excellent dE/dx and a long flight path to be competitive with TPC dE/dx alone)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Hermeticity and background rejection, incl. cosmic-ray and beam-related backgrounds via two spatially-separated timing layers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Bunch-crossing identification at FCC-ee's 25 ns spacing, plus calorimeter time inter-calibration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Not yet part of the ILD baseline — an actively-explored addition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Technology directions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Direct SiPM readout of scintillator bars (≈110 ps demonstrated for a related cast-scintillator design)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WLS-fibre readout with modern fast fibres (YS2/YS4, 1.4–3.2 ns decay) — compact, efficient light collection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Cherenkov-bar concepts (CCT / iTOP / TORCH-like): prompt light, internal reflection, pixelated photodetectors reconstruct the Cherenkov angle in time and position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Target: ≈50 ps per MIP (cf. CDF ≈125 ps; OPAL barrel TOF σ ≈ 0.4 ns)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14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ToF and PID — R&amp;D and path forward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Design study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Re-analysis of unpublished 1986–88 OPAL TOF test-beam data to model propagation-velocity and time-resolution vs. distance — essential input for a modern design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Placement concept: hermetic timing wrapper between ECAL and HCAL, ≈25 cm layer separation, ↘8σ direction discrimination if the outer layer reaches ≈200 ps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Barrel segmentation concept: 1.7:1.3:1.7 m longitudinal split, odd bar-count per octagon face to avoid pointing cracks, double-ended readout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Complementary tracker-timing work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 separate, exploratory LGAD-inspired timing model was implemented in the ILD tracker digitisation (student project) — reaches ≈30 ps time-of-arrival after time-walk correction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Purely a software/learning exercise so far, not a design proposal — but demonstrates 4D-tracking feasibility in the existing ILD software chain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Endcap geometry (narrow radial x/y strips per quadrant) still needs dedicated adaptation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15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TPC — concept &amp; physics case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Design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Central tracker: continuous 3D (x, y, t) tracking with very low material budget (0.01–0.03 X₀ barrel, &lt;0.25 X₀ endplates incl. readout)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TPC is “sliced” between silicon detectors (VTX, SIT, SET) — the silicon layers anchor calibration and correct TPC distortions track-by-track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Readout technology options: GEM, MicroMegas, or pixel (Timepix-based) planes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Physics case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High momentum resolution for the Higgs and Z programmes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Powerful particle ID via dE/dx and cluster counting — electron/pion, kaon/pion, proton/pion separation for flavour physics and jet substructure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Excellent V⁰ (K⁰s, Λ) reconstruction; ideal complement to particle-flow calorimetry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Momentum-resolution requirement can be relaxed ≈10× (LEP-like) for Z-pole running vs. Higgs running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16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TPC — pixel readout R&amp;D (GridPix)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GridPix / Timepix3 prototypes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InGrid-on-chip Micromegas-like amplification with 55 μm pixels, digital hit + time-of-arrival readout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Quad modules (4 Timepix3 chips) assembled into an 8-quad module and beam-tested at DESY (2021) inside a 1 T solenoid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Demonstrated tracking precision: ≈13 μm (xy), 15–20 μm (z) per module — comparable to a silicon detector, but with TPC-gas material budget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Demonstrated PID performance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Electron dE/dx resolution 2.9–3.6% for a 1 m track at 60% coverage; extrapolated to full ILD dimensions: 2.4–3.0%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Kaon/pion separation &gt;5.5σ (4.5σ) up to 45 GeV/c, still 3.0σ (2.0σ) at 100 GeV/c; proton/pion separation &gt;6σ (4.8σ) from 2.5–100 GeV/c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Roadmap: TPX3 → TPX4 chips with through-silicon-vias to raise the current ≈60% sensor coverage and further sharpen tracking/PID (DRD1 programme)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17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TPC — FCC-ee adaptation &amp; backgrounds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The Tera-Z challenge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WW / ZH / t\u0304t running: backgrounds modest, an ILD-like pixel TPC is well suited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Z-pole “Tera-Z” running: synchrotron-radiation and beam backgrounds ≈ 1000× larger than for linear colliders — “no detector can be operated under these conditions” without an optimised MDI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Pixel-TPC granularity keeps occupancy &lt;1% even at 300 MHz/cm² (inner radius), provided the readout speed is upgraded (VeloPix-like R&amp;D)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Distortions &amp; cooling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Space-charge distortions from background ions can be fit out track-by-track using the surrounding silicon (VTX/SIT/SET) constraints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Double-grid GridPix structure reduces ion back-flow to ≈3×10⁻⁴; a Ne-based gas option could cut background hit rates ≈40×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No power pulsing at a circular collider — continuous ≈2 W/chip consumption makes cooling a first-order design driver (a low-power mode saves ×10)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18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Silicon tracker (SIT / SET / FTD) — status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“Frankenstein” ILD@FCC model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For FCC-ee studies, ILD's TPC core is retained while the inner tracker/vertex is being explored using CLD-style all-silicon components — a hybrid (“Frankenstein”) detector model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Two track-merging strategies under study: TPC-track extrapolation into the silicon barrel, and geometry-agnostic track-parameter matching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Forward-tracking efficiency is sensitive to the TPC's inner-radius choice; current physics-study baseline is the smaller-radius ILD_FCCee_v01 layout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Comparative benchmarking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ILD-vs-CLD full-simulation study (Z→ττ): comparable particle-level efficiency and purity for pions, photons, electrons and muons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ILD shows a higher fake rate for electrons but reconstructs multi-pion τ decays with ≈higher efficiency than CLD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Momentum/energy resolution comparisons are not yet conclusive — ILD's track-fitting software is not yet optimised for the FCC-ee tracker layout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Revived “ILDPerformance” benchmarking tool now partially adapted to Key4hep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19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Vertex detector — requirements &amp; FCC-SEED R&amp;D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FCC-ee vertex requirements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Material budget ≲ 0.5% X₀ per layer — thin (≲ 50 μm) MAPS sensors, air cooling only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Power dissipation ≲ 50 mW/cm² to remain compatible with air cooling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Single-point resolution ≲ 3 μm; first measurement layer as close as possible to the beam pipe — pushes toward curved sensors that hug the beam pipe radius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Impact-parameter resolution scales as √(material budget) but linearly with inner radius r₀ — both matter, but full acceptance/hermeticity matters as much as material alone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FCC-SEED concept (R&amp;D input to ILD)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Curved “ladder” MAPS sensors (à la ALICE ITS3): octagonal barrel + endcap disks, overlapping for hermeticity; a pull request already proposes FCC-SEED as an ILD option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Sensor-bending R&amp;D using MIMOSIS (CBM/ALPIDE-derived) chips: successful bend + wire-bond + read tests; beam-test campaign at DESY (mid-2026)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Mechanical/thermal (ANSYS) simulation of bending stress and cooling ongoing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Open engineering questions: minimal bend radius vs. sensor thickness, gluing/bonding of curved sensors, integration of air-cooling tubes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SUB-DETECTOR STATUS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20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1C7293"/>
                </a:solidFill>
                <a:effectLst/>
                <a:uFillTx/>
                <a:latin typeface="Calibri"/>
                <a:ea typeface="Calibri"/>
              </a:rPr>
              <a:t>GLOBAL INTEGRATION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Global — coil &amp; yoke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Magnet &amp; field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ILD's magnet and yoke were specified for a 4 T maximum field, sized for the linear-collider physics range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Open question for FCC-ee: its lower centre-of-mass-energy range may not require 4 T — a smaller field would reshape both magnet and yoke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Solenoid: ≈8 m length, ≈3.4 m radius, high-field; coil-manufacturer estimates quote a 9+ year production time, potentially defining the critical path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Size, mass &amp; stray field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ILD remains the largest FCC-ee detector concept under study: nominal radius 7.83 m (global envelope 8.08 m with a 250 mm integration allowance), half-length 6.62 m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Stray-field limit (5 mT at 15 m, from ILC push-pull rules) sets yoke thickness; relaxing to 10 mT could cut yoke radius by ≈60 cm and mass by ≈500 t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Largest single assembled component ≈ 15.6 m diameter × 7.8 m, ≈3300 t — comparable to (heavier than) CLD's equivalent piece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Assembly strategy (CMS-style surface pre-assembly vs. ATLAS-style underground piece-by-piece) is still an open trade-off for FCC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GLOBAL INTEGRATION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21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1C7293"/>
                </a:solidFill>
                <a:effectLst/>
                <a:uFillTx/>
                <a:latin typeface="Calibri"/>
                <a:ea typeface="Calibri"/>
              </a:rPr>
              <a:t>GLOBAL INTEGRATION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Global — trigger &amp; DAQ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3"/>
          <p:cNvSpPr/>
          <p:nvPr/>
        </p:nvSpPr>
        <p:spPr>
          <a:xfrm>
            <a:off x="54864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5"/>
          <p:cNvSpPr/>
          <p:nvPr/>
        </p:nvSpPr>
        <p:spPr>
          <a:xfrm>
            <a:off x="84132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The FCC-ee TDAQ challenge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6"/>
          <p:cNvSpPr/>
          <p:nvPr/>
        </p:nvSpPr>
        <p:spPr>
          <a:xfrm>
            <a:off x="84132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Z-pole is the stress case: 40 MHz bunch crossing, ≈100–200 kHz physics + background rate, essentially no pileup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Precision EW programme demands trigger-efficiency control to δR/R ≈ 2×10⁻⁵ and bias control to 1 part in 10⁶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Streaming/triggerless, minimal-trigger and classical-triggered architectures are all technically feasible — data volume itself is a solved problem (FCC-ee event ≈ 0.2 MB vs. HL-LHC ≈ 4 MB)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Shape 7"/>
          <p:cNvSpPr/>
          <p:nvPr/>
        </p:nvSpPr>
        <p:spPr>
          <a:xfrm>
            <a:off x="6324480" y="1508760"/>
            <a:ext cx="531792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8"/>
          <p:cNvSpPr/>
          <p:nvPr/>
        </p:nvSpPr>
        <p:spPr>
          <a:xfrm>
            <a:off x="6324480" y="1508760"/>
            <a:ext cx="81720" cy="4754160"/>
          </a:xfrm>
          <a:prstGeom prst="rect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9"/>
          <p:cNvSpPr/>
          <p:nvPr/>
        </p:nvSpPr>
        <p:spPr>
          <a:xfrm>
            <a:off x="6617160" y="1710000"/>
            <a:ext cx="47692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The real bottleneck: background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10"/>
          <p:cNvSpPr/>
          <p:nvPr/>
        </p:nvSpPr>
        <p:spPr>
          <a:xfrm>
            <a:off x="6617160" y="2167200"/>
            <a:ext cx="47692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Incoherent pair creation (IPC) drives the innermost vertex-layer occupancy across all concepts: ≈70 MHz/cm² average, up to ≈100 MHz/cm² module-max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Synchrotron-radiation (SR) halo is “the new elephant in the room” — potentially &gt;10 GHz/cm² in the vertex barrel for several concepts, orders of magnitude above IPC, and not fixed by raising thresholds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Readout, sensor design and physics are one coupled problem — bandwidth/hit-rate/resolution trade-offs freeze into the front-end early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799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Near-term priority: a shared occupancy/bandwidth database, realistic digitisation tools, and DRD7 hardware R&amp;D — ahead of fixing one TDAQ scheme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11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GLOBAL INTEGRATION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12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22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1C7293"/>
                </a:solidFill>
                <a:effectLst/>
                <a:uFillTx/>
                <a:latin typeface="Calibri"/>
                <a:ea typeface="Calibri"/>
              </a:rPr>
              <a:t>GLOBAL INTEGRATION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Global — cooling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Shape 3"/>
          <p:cNvSpPr/>
          <p:nvPr/>
        </p:nvSpPr>
        <p:spPr>
          <a:xfrm>
            <a:off x="548640" y="1508760"/>
            <a:ext cx="1109376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868680" y="1691640"/>
            <a:ext cx="1045368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E2761"/>
                </a:solidFill>
                <a:effectLst/>
                <a:uFillTx/>
                <a:latin typeface="Cambria"/>
                <a:ea typeface="Cambria"/>
              </a:rPr>
              <a:t>One theme, every sub-system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6"/>
          <p:cNvSpPr/>
          <p:nvPr/>
        </p:nvSpPr>
        <p:spPr>
          <a:xfrm>
            <a:off x="868680" y="2148840"/>
            <a:ext cx="10453680" cy="38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No power pulsing at a circular collider ⇒ continuous-operation average power is roughly ×100–200 the ILC's pulsed baseline across calorimeters and tracking electronics alike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Vertex / inner tracker: air-cooling only, ≲ 50 mW/cm² budget — drives thin sensors and low-power chip design (FCC-SEED, MIMOSIS)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Calorimeters: active water cooling is now required where passive, power-pulsed cooling sufficed before — SiW-ECAL and AHCAL cold-plate/heat-spreader prototypes; T-SDHCAL/MRPC water cooling (Lyon, Shanghai, moving to CIEMAT); a leakless distribution system designed at LPSC Grenoble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TPC pixel readout: ≈ 2 W/chip continuous — “good cooling is important, but no show-stopper”; a low-power ASIC mode saves ×10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Consistent finding across sub-systems: where studied, the physics-performance cost of the added cooling hardware (extra X₀, λᵢ) is small — mechanical/thermal engineering and services routing are now the pacing items, not detector physics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7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GLOBAL INTEGRATION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8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23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Physics programme — coordination &amp; priorities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3"/>
          <p:cNvSpPr/>
          <p:nvPr/>
        </p:nvSpPr>
        <p:spPr>
          <a:xfrm>
            <a:off x="548640" y="1508760"/>
            <a:ext cx="11093760" cy="475416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4"/>
          <p:cNvSpPr/>
          <p:nvPr/>
        </p:nvSpPr>
        <p:spPr>
          <a:xfrm>
            <a:off x="548640" y="1508760"/>
            <a:ext cx="81720" cy="475416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5"/>
          <p:cNvSpPr/>
          <p:nvPr/>
        </p:nvSpPr>
        <p:spPr>
          <a:xfrm>
            <a:off x="868680" y="1737360"/>
            <a:ext cx="10453680" cy="429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ILD physics coordination is organised into three working groups — Higgs/EW, Top/QCD/Heavy-Flavour, and BSM/New-Physics — with a bi-weekly joint analysis/software meeting, one of ILD's most active regular efforts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Objectives: build a competitive FCC-ee physics case for ILD, use key channels to optimise/validate the detector configuration, and keep linear-collider options open (high-energy running, ZHH/BSM, HALHF, ERL, photon-collider)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ILD strengths flagged for exploitation: continuous TPC tracking (long-lived-particle sensitivity, hadron PID) and fully particle-flow calorimetry (jet-energy resolution, calorimeter pointing, b/c/τ separation)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Candidate configuration upgrades under active discussion — timing layers (tracker and calorimeter), a pixel TPC, an ultra-granular calorimeter, extra forward detectors — none yet part of the ILD baseline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10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40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The nine analyses on the following slides are the concrete test cases through which these detector questions are being answered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6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7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24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Higgs hadronic branching ratios (H→bb/cc/gg/ss/bs)</a:t>
            </a:r>
            <a:endParaRPr lang="en-GB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Shape 3"/>
          <p:cNvSpPr/>
          <p:nvPr/>
        </p:nvSpPr>
        <p:spPr>
          <a:xfrm>
            <a:off x="548640" y="1508760"/>
            <a:ext cx="11093760" cy="287964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Shape 4"/>
          <p:cNvSpPr/>
          <p:nvPr/>
        </p:nvSpPr>
        <p:spPr>
          <a:xfrm>
            <a:off x="548640" y="1508760"/>
            <a:ext cx="81720" cy="287964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5"/>
          <p:cNvSpPr/>
          <p:nvPr/>
        </p:nvSpPr>
        <p:spPr>
          <a:xfrm>
            <a:off x="868680" y="1710000"/>
            <a:ext cx="10453680" cy="247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Goal: separate H→bb/cc/gg/ss (and the flavour-changing H→bs) to probe light-quark Yukawa couplings and BSM patterns of coupling deviation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New tools: Particle Transformer (ParT) jet-flavour tagger combined with dE/dx- and ToF-based hadron PID (“Comprehensive PID”) sharpen b/g-jet separation; template-fit analysis improves H→bb (0.5%) and H→gg (5.1%) precision at 250 GeV over earlier LCFIPlus-based studies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H→cc remains stubbornly limited (≈10% precision) despite the new tagger; H→ss and H→bs are only just starting, currently background- and statistics-dominated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Shape 6"/>
          <p:cNvSpPr/>
          <p:nvPr/>
        </p:nvSpPr>
        <p:spPr>
          <a:xfrm>
            <a:off x="548640" y="4617720"/>
            <a:ext cx="11093760" cy="1645200"/>
          </a:xfrm>
          <a:prstGeom prst="roundRect">
            <a:avLst>
              <a:gd name="adj" fmla="val 4444"/>
            </a:avLst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7"/>
          <p:cNvSpPr/>
          <p:nvPr/>
        </p:nvSpPr>
        <p:spPr>
          <a:xfrm>
            <a:off x="914400" y="4763880"/>
            <a:ext cx="4571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150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WHAT A BETTER DETECTOR BUYS</a:t>
            </a:r>
            <a:endParaRPr lang="en-GB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8"/>
          <p:cNvSpPr/>
          <p:nvPr/>
        </p:nvSpPr>
        <p:spPr>
          <a:xfrm>
            <a:off x="914400" y="5074920"/>
            <a:ext cx="10362240" cy="105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Charged-hadron PID quality is the single biggest lever here: the ComprehensivePID score (built from TPC dE/dx and, if realised, a ToF layer) directly feeds ParT's strange/kaon identification. Sharper kaon ID from an improved ToF/PID system would most directly move the needle on H→ss and H→bs sensitivity; a lower-material vertex detector improves the c/b separation that currently bottlenecks H→cc.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9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10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25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ZHH / Higgs self-coupling</a:t>
            </a:r>
            <a:endParaRPr lang="en-GB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Shape 3"/>
          <p:cNvSpPr/>
          <p:nvPr/>
        </p:nvSpPr>
        <p:spPr>
          <a:xfrm>
            <a:off x="548640" y="1508760"/>
            <a:ext cx="11093760" cy="287964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Shape 4"/>
          <p:cNvSpPr/>
          <p:nvPr/>
        </p:nvSpPr>
        <p:spPr>
          <a:xfrm>
            <a:off x="548640" y="1508760"/>
            <a:ext cx="81720" cy="287964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5"/>
          <p:cNvSpPr/>
          <p:nvPr/>
        </p:nvSpPr>
        <p:spPr>
          <a:xfrm>
            <a:off x="868680" y="1710000"/>
            <a:ext cx="10453680" cy="247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Goal: direct measurement of the trilinear Higgs self-coupling λ via e⁺e⁻→ZHH (550 GeV) and WW-fusion →ννHH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Current projections: ILC550 (4 ab⁻¹) → Δλ/λ ≈ 15%; a future Linear Collider Facility at 550 GeV (8 ab⁻¹) → ≈ 11% — the lepton-channel re-analysis with a multiclass BDT already exceeds these extrapolations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First-ever demonstration below 1 TeV of statistically separating pure-ZHH from WW-fusion (WBF) event topologies, and of a template fit extracting both contributions simultaneously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Shape 6"/>
          <p:cNvSpPr/>
          <p:nvPr/>
        </p:nvSpPr>
        <p:spPr>
          <a:xfrm>
            <a:off x="548640" y="4617720"/>
            <a:ext cx="11093760" cy="1645200"/>
          </a:xfrm>
          <a:prstGeom prst="roundRect">
            <a:avLst>
              <a:gd name="adj" fmla="val 4444"/>
            </a:avLst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7"/>
          <p:cNvSpPr/>
          <p:nvPr/>
        </p:nvSpPr>
        <p:spPr>
          <a:xfrm>
            <a:off x="914400" y="4763880"/>
            <a:ext cx="4571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150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WHAT A BETTER DETECTOR BUYS</a:t>
            </a:r>
            <a:endParaRPr lang="en-GB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8"/>
          <p:cNvSpPr/>
          <p:nvPr/>
        </p:nvSpPr>
        <p:spPr>
          <a:xfrm>
            <a:off x="914400" y="5074920"/>
            <a:ext cx="10362240" cy="105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Jet-flavour tagging and 4b/6-jet mass resolution set the signal/background separation in every channel here. Finer calorimeter granularity and improved particle-flow jet clustering would directly tighten the H→bbbb mass windows used in the multiclass BDT. Better forward-tracking acceptance recovers WW-fusion (ννHH) statistics — the channel that carries most of the leverage on λ at high energy.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9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10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26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CP violation in the top–Higgs (ttH) coupling</a:t>
            </a:r>
            <a:endParaRPr lang="en-GB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Shape 3"/>
          <p:cNvSpPr/>
          <p:nvPr/>
        </p:nvSpPr>
        <p:spPr>
          <a:xfrm>
            <a:off x="548640" y="1508760"/>
            <a:ext cx="11093760" cy="287964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4"/>
          <p:cNvSpPr/>
          <p:nvPr/>
        </p:nvSpPr>
        <p:spPr>
          <a:xfrm>
            <a:off x="548640" y="1508760"/>
            <a:ext cx="81720" cy="287964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5"/>
          <p:cNvSpPr/>
          <p:nvPr/>
        </p:nvSpPr>
        <p:spPr>
          <a:xfrm>
            <a:off x="868680" y="1710000"/>
            <a:ext cx="10453680" cy="247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Goal: probe CP violation in the top-Higgs Yukawa coupling via e⁺e⁻→tt̄h at 550 GeV — a process sensitive to physics beyond the tiny CP violation the SM alone can supply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Modernised pipeline (ParT flavour tagging, kinematic/error-flow fit with neutrino correction, MVA-based jet assignment) reaches ≈2% precision on the top-Yukawa coupling strength in the semileptonic channel — roughly double the precision of a 2011 study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A machine-learned CP-odd observable, exploiting the spin correlation of top-decay products, constrains the pseudo-scalar admixture to ≤ 0.41 at 68% CL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6"/>
          <p:cNvSpPr/>
          <p:nvPr/>
        </p:nvSpPr>
        <p:spPr>
          <a:xfrm>
            <a:off x="548640" y="4617720"/>
            <a:ext cx="11093760" cy="1645200"/>
          </a:xfrm>
          <a:prstGeom prst="roundRect">
            <a:avLst>
              <a:gd name="adj" fmla="val 4444"/>
            </a:avLst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7"/>
          <p:cNvSpPr/>
          <p:nvPr/>
        </p:nvSpPr>
        <p:spPr>
          <a:xfrm>
            <a:off x="914400" y="4763880"/>
            <a:ext cx="4571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150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WHAT A BETTER DETECTOR BUYS</a:t>
            </a:r>
            <a:endParaRPr lang="en-GB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8"/>
          <p:cNvSpPr/>
          <p:nvPr/>
        </p:nvSpPr>
        <p:spPr>
          <a:xfrm>
            <a:off x="914400" y="5074920"/>
            <a:ext cx="10362240" cy="105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Light-jet (up/down-type) identification is explicitly flagged as “nearly a random guess” today, and it is exactly what the CP-odd observable needs to tag the down-type fermion. Any detector improvement that sharpens light-flavour discrimination — better PID, finer vertexing, improved forward tracking — would translate directly into a tighter CP constraint, more so than further gains in the already-strong b/c tagging.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9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10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27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Higgs-to-Invisible with the ILD@FCC “Frankenstein” model</a:t>
            </a:r>
            <a:endParaRPr lang="en-GB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Shape 3"/>
          <p:cNvSpPr/>
          <p:nvPr/>
        </p:nvSpPr>
        <p:spPr>
          <a:xfrm>
            <a:off x="548640" y="1508760"/>
            <a:ext cx="11093760" cy="287964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4"/>
          <p:cNvSpPr/>
          <p:nvPr/>
        </p:nvSpPr>
        <p:spPr>
          <a:xfrm>
            <a:off x="548640" y="1508760"/>
            <a:ext cx="81720" cy="287964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5"/>
          <p:cNvSpPr/>
          <p:nvPr/>
        </p:nvSpPr>
        <p:spPr>
          <a:xfrm>
            <a:off x="868680" y="1710000"/>
            <a:ext cx="10453680" cy="247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Goal: search for H→ZZ*→4ν + BSM invisible decays via the hadronic-recoil technique, using the hybrid ILD@FCC detector model (TPC core + CLD-style silicon inner tracker)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Track reconstruction across this mixed layout is the key software challenge: two merging strategies (TPC extrapolation vs. geometry-agnostic parameter matching) are implemented and being compared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First, very preliminary full Gaudi-based reconstruction chain successfully reproduces a recoil-mass peak against a muon pair from Z — an important end-to-end integration milestone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6"/>
          <p:cNvSpPr/>
          <p:nvPr/>
        </p:nvSpPr>
        <p:spPr>
          <a:xfrm>
            <a:off x="548640" y="4617720"/>
            <a:ext cx="11093760" cy="1645200"/>
          </a:xfrm>
          <a:prstGeom prst="roundRect">
            <a:avLst>
              <a:gd name="adj" fmla="val 4444"/>
            </a:avLst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7"/>
          <p:cNvSpPr/>
          <p:nvPr/>
        </p:nvSpPr>
        <p:spPr>
          <a:xfrm>
            <a:off x="914400" y="4763880"/>
            <a:ext cx="4571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150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WHAT A BETTER DETECTOR BUYS</a:t>
            </a:r>
            <a:endParaRPr lang="en-GB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8"/>
          <p:cNvSpPr/>
          <p:nvPr/>
        </p:nvSpPr>
        <p:spPr>
          <a:xfrm>
            <a:off x="914400" y="5074920"/>
            <a:ext cx="10362240" cy="105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The achievable recoil-mass resolution and background rejection are set by hadronic jet-energy resolution (particle-flow performance) and by forward-tracking acceptance/efficiency at the boundary between the TPC and the silicon inner tracker — exactly the region where the current “Frankenstein” track-merging is still being tuned. Closing that forward-tracking gap is the most direct detector improvement for this search.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9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10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28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Z-pole electroweak precision &amp; τ physics</a:t>
            </a:r>
            <a:endParaRPr lang="en-GB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3"/>
          <p:cNvSpPr/>
          <p:nvPr/>
        </p:nvSpPr>
        <p:spPr>
          <a:xfrm>
            <a:off x="548640" y="1508760"/>
            <a:ext cx="11093760" cy="287964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Shape 4"/>
          <p:cNvSpPr/>
          <p:nvPr/>
        </p:nvSpPr>
        <p:spPr>
          <a:xfrm>
            <a:off x="548640" y="1508760"/>
            <a:ext cx="81720" cy="287964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5"/>
          <p:cNvSpPr/>
          <p:nvPr/>
        </p:nvSpPr>
        <p:spPr>
          <a:xfrm>
            <a:off x="868680" y="1710000"/>
            <a:ext cx="10453680" cy="247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Z lineshape (mZ, ΓZ, hadronic/leptonic partial widths) and asymmetries (AFB, ALR) are dominated by systematics — luminosity, centre-of-mass energy, efficiency and acceptance control — more than by ultimate detector resolution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τ polarisation in Z→τ⁺τ⁻ probes Ae and Aτ via all τ decay channels; a dedicated ILD-vs-CLD full-simulation comparison shows ILD reconstructing multi-pion τ decays (ρ, a₁→πππ) with ≈10% higher efficiency than CLD at comparable polarisation-fit precision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Key detector-design lesson revisited from LEP: avoid back-to-back weaknesses (e.g. an even number of azimuthal sectors) that create charge- or angle-dependent biases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6"/>
          <p:cNvSpPr/>
          <p:nvPr/>
        </p:nvSpPr>
        <p:spPr>
          <a:xfrm>
            <a:off x="548640" y="4617720"/>
            <a:ext cx="11093760" cy="1645200"/>
          </a:xfrm>
          <a:prstGeom prst="roundRect">
            <a:avLst>
              <a:gd name="adj" fmla="val 4444"/>
            </a:avLst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 7"/>
          <p:cNvSpPr/>
          <p:nvPr/>
        </p:nvSpPr>
        <p:spPr>
          <a:xfrm>
            <a:off x="914400" y="4763880"/>
            <a:ext cx="4571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150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WHAT A BETTER DETECTOR BUYS</a:t>
            </a:r>
            <a:endParaRPr lang="en-GB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8"/>
          <p:cNvSpPr/>
          <p:nvPr/>
        </p:nvSpPr>
        <p:spPr>
          <a:xfrm>
            <a:off x="914400" y="5074920"/>
            <a:ext cx="10362240" cy="105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Curvature (momentum) resolution for beam-energy leptons near the edge of the tracking acceptance directly sets the charge-identification systematic behind AFB/ALR. An odd-segment, crack-free ECAL and tracker geometry removes a classic LEP-era systematic (the OPAL jet-chamber sector effect) outright. For τ physics, better photon-recovery near the tau cone (separating FSR photons from π⁰ decay photons) would recover efficiency lost in exactly the multi-pion channels ILD already leads on.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9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10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29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0"/>
          <p:cNvSpPr/>
          <p:nvPr/>
        </p:nvSpPr>
        <p:spPr>
          <a:xfrm>
            <a:off x="0" y="0"/>
            <a:ext cx="12191040" cy="1206360"/>
          </a:xfrm>
          <a:prstGeom prst="rect">
            <a:avLst/>
          </a:prstGeom>
          <a:solidFill>
            <a:srgbClr val="1E276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1"/>
          <p:cNvSpPr/>
          <p:nvPr/>
        </p:nvSpPr>
        <p:spPr>
          <a:xfrm>
            <a:off x="548640" y="164520"/>
            <a:ext cx="1109376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01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2"/>
          <p:cNvSpPr/>
          <p:nvPr/>
        </p:nvSpPr>
        <p:spPr>
          <a:xfrm>
            <a:off x="548640" y="420480"/>
            <a:ext cx="11093760" cy="71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Exotic light scalar searches</a:t>
            </a:r>
            <a:endParaRPr lang="en-GB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3"/>
          <p:cNvSpPr/>
          <p:nvPr/>
        </p:nvSpPr>
        <p:spPr>
          <a:xfrm>
            <a:off x="548640" y="1508760"/>
            <a:ext cx="11093760" cy="2879640"/>
          </a:xfrm>
          <a:prstGeom prst="rect">
            <a:avLst/>
          </a:prstGeom>
          <a:solidFill>
            <a:srgbClr val="F4F6FB"/>
          </a:solidFill>
          <a:ln w="9525">
            <a:solidFill>
              <a:srgbClr val="D8DC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Shape 4"/>
          <p:cNvSpPr/>
          <p:nvPr/>
        </p:nvSpPr>
        <p:spPr>
          <a:xfrm>
            <a:off x="548640" y="1508760"/>
            <a:ext cx="81720" cy="287964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1040" tIns="45000" rIns="4104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5"/>
          <p:cNvSpPr/>
          <p:nvPr/>
        </p:nvSpPr>
        <p:spPr>
          <a:xfrm>
            <a:off x="868680" y="1710000"/>
            <a:ext cx="10453680" cy="247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Goal: search for additional light scalar states (motivated by 2HDM, Two-Real-Singlet, R-symmetric SUSY models) via e⁺e⁻→ZS scalar-strahlung, both decay-mode-independent (Z-recoil) and dedicated S→bb̄ / S→τ⁺τ⁻ channels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Decay-independent recoil-mass search at 250 and 550 GeV sets model-agnostic cross-section limits, unbiased by the (possibly exotic or invisible) scalar decay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8000"/>
              </a:lnSpc>
              <a:spcAft>
                <a:spcPts val="901"/>
              </a:spcAft>
              <a:buClr>
                <a:srgbClr val="23263B"/>
              </a:buClr>
              <a:buFont typeface="Symbol" charset="2"/>
              <a:buChar char=""/>
            </a:pPr>
            <a:r>
              <a:rPr lang="en-US" sz="1350" b="0" u="none" strike="noStrike">
                <a:solidFill>
                  <a:srgbClr val="23263B"/>
                </a:solidFill>
                <a:effectLst/>
                <a:uFillTx/>
                <a:latin typeface="Calibri"/>
                <a:ea typeface="Calibri"/>
              </a:rPr>
              <a:t>Dedicated b-tag/BDT and τ-mass-correction (collinear approximation) searches push limits down to 10⁻³–10⁻⁴ × σSM across a 10–450 GeV mass range — shape-based (binned) fits improve on simple cuts by 20–40%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Shape 6"/>
          <p:cNvSpPr/>
          <p:nvPr/>
        </p:nvSpPr>
        <p:spPr>
          <a:xfrm>
            <a:off x="548640" y="4617720"/>
            <a:ext cx="11093760" cy="1645200"/>
          </a:xfrm>
          <a:prstGeom prst="roundRect">
            <a:avLst>
              <a:gd name="adj" fmla="val 4444"/>
            </a:avLst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7"/>
          <p:cNvSpPr/>
          <p:nvPr/>
        </p:nvSpPr>
        <p:spPr>
          <a:xfrm>
            <a:off x="914400" y="4763880"/>
            <a:ext cx="45712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150" strike="noStrike">
                <a:solidFill>
                  <a:srgbClr val="C4574A"/>
                </a:solidFill>
                <a:effectLst/>
                <a:uFillTx/>
                <a:latin typeface="Calibri"/>
                <a:ea typeface="Calibri"/>
              </a:rPr>
              <a:t>WHAT A BETTER DETECTOR BUYS</a:t>
            </a:r>
            <a:endParaRPr lang="en-GB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8"/>
          <p:cNvSpPr/>
          <p:nvPr/>
        </p:nvSpPr>
        <p:spPr>
          <a:xfrm>
            <a:off x="914400" y="5074920"/>
            <a:ext cx="10362240" cy="105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12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For the decay-independent channel, the limiting factor is the Z-recoil mass resolution from the lepton pair — driven by tracker momentum resolution and material budget, just as for the SM Higgs recoil-mass measurement. For the dedicated channels, b-tagging purity (vertex detector) and tau-jet/photon separation (calorimeter granularity) set how cleanly the scalar peak stands above SM background — the same detector levers that also help H→bb/cc/ss and τ polarisation.</a:t>
            </a:r>
            <a:endParaRPr lang="en-GB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9"/>
          <p:cNvSpPr/>
          <p:nvPr/>
        </p:nvSpPr>
        <p:spPr>
          <a:xfrm>
            <a:off x="457200" y="6473880"/>
            <a:ext cx="54856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PHYSICS ANALYSES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 10"/>
          <p:cNvSpPr/>
          <p:nvPr/>
        </p:nvSpPr>
        <p:spPr>
          <a:xfrm>
            <a:off x="11277360" y="647388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B4F6B"/>
                </a:solidFill>
                <a:effectLst/>
                <a:uFillTx/>
                <a:latin typeface="Calibri"/>
                <a:ea typeface="Calibri"/>
              </a:rPr>
              <a:t>30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41B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0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rgbClr val="141B4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1"/>
          <p:cNvSpPr/>
          <p:nvPr/>
        </p:nvSpPr>
        <p:spPr>
          <a:xfrm>
            <a:off x="640080" y="502920"/>
            <a:ext cx="1091088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pc="201" strike="noStrike">
                <a:solidFill>
                  <a:srgbClr val="E0A526"/>
                </a:solidFill>
                <a:effectLst/>
                <a:uFillTx/>
                <a:latin typeface="Calibri"/>
                <a:ea typeface="Calibri"/>
              </a:rPr>
              <a:t>OUTLOOK</a:t>
            </a:r>
            <a:endParaRPr lang="en-GB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2"/>
          <p:cNvSpPr/>
          <p:nvPr/>
        </p:nvSpPr>
        <p:spPr>
          <a:xfrm>
            <a:off x="640080" y="822960"/>
            <a:ext cx="1091088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Summary &amp; outlook</a:t>
            </a:r>
            <a:endParaRPr lang="en-GB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3"/>
          <p:cNvSpPr/>
          <p:nvPr/>
        </p:nvSpPr>
        <p:spPr>
          <a:xfrm>
            <a:off x="640080" y="1828800"/>
            <a:ext cx="3331800" cy="4205520"/>
          </a:xfrm>
          <a:prstGeom prst="roundRect">
            <a:avLst>
              <a:gd name="adj" fmla="val 1646"/>
            </a:avLst>
          </a:prstGeom>
          <a:solidFill>
            <a:srgbClr val="1B2352"/>
          </a:solidFill>
          <a:ln w="12700">
            <a:solidFill>
              <a:srgbClr val="E0A52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" name="Shape 4"/>
          <p:cNvSpPr/>
          <p:nvPr/>
        </p:nvSpPr>
        <p:spPr>
          <a:xfrm>
            <a:off x="640080" y="1828800"/>
            <a:ext cx="3331800" cy="81720"/>
          </a:xfrm>
          <a:prstGeom prst="rect">
            <a:avLst/>
          </a:prstGeom>
          <a:solidFill>
            <a:srgbClr val="E0A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pPr/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5"/>
          <p:cNvSpPr/>
          <p:nvPr/>
        </p:nvSpPr>
        <p:spPr>
          <a:xfrm>
            <a:off x="914400" y="2103120"/>
            <a:ext cx="278316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It's an adaptation problem, not a redesign</a:t>
            </a:r>
            <a:endParaRPr lang="en-GB" sz="15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6"/>
          <p:cNvSpPr/>
          <p:nvPr/>
        </p:nvSpPr>
        <p:spPr>
          <a:xfrm>
            <a:off x="914400" y="2971800"/>
            <a:ext cx="2783160" cy="283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ILD's outside-in system is technically mature at the linear-collider energy/timing point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FCC-ee adaptation is dominated by continuous operation (power, cooling, DAQ) and background (SR, IPC) — not by new physics-driven redesign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7"/>
          <p:cNvSpPr/>
          <p:nvPr/>
        </p:nvSpPr>
        <p:spPr>
          <a:xfrm>
            <a:off x="4429800" y="1828800"/>
            <a:ext cx="3331800" cy="4205520"/>
          </a:xfrm>
          <a:prstGeom prst="roundRect">
            <a:avLst>
              <a:gd name="adj" fmla="val 1646"/>
            </a:avLst>
          </a:prstGeom>
          <a:solidFill>
            <a:srgbClr val="1B2352"/>
          </a:solidFill>
          <a:ln w="12700">
            <a:solidFill>
              <a:srgbClr val="1C729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7" name="Shape 8"/>
          <p:cNvSpPr/>
          <p:nvPr/>
        </p:nvSpPr>
        <p:spPr>
          <a:xfrm>
            <a:off x="4429800" y="1828800"/>
            <a:ext cx="3331800" cy="81720"/>
          </a:xfrm>
          <a:prstGeom prst="rect">
            <a:avLst/>
          </a:prstGeom>
          <a:solidFill>
            <a:srgbClr val="1C729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 9"/>
          <p:cNvSpPr/>
          <p:nvPr/>
        </p:nvSpPr>
        <p:spPr>
          <a:xfrm>
            <a:off x="4704120" y="2103120"/>
            <a:ext cx="278316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Recurring detector-improvement threads</a:t>
            </a:r>
            <a:endParaRPr lang="en-GB" sz="15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10"/>
          <p:cNvSpPr/>
          <p:nvPr/>
        </p:nvSpPr>
        <p:spPr>
          <a:xfrm>
            <a:off x="4704120" y="2971800"/>
            <a:ext cx="2783160" cy="283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Charged-hadron PID (ToF layer + TPC dE/dx) recurs across H→ss/bs, ttH-CPV and flavour-tagging analyses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Forward acceptance &amp; jet/flavour tagging recur across ZHH, H→invisible and exotic-scalar searches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Vertex-detector material budget recurs across essentially every flavour-sensitive measurement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11"/>
          <p:cNvSpPr/>
          <p:nvPr/>
        </p:nvSpPr>
        <p:spPr>
          <a:xfrm>
            <a:off x="8219160" y="1828800"/>
            <a:ext cx="3331800" cy="4205520"/>
          </a:xfrm>
          <a:prstGeom prst="roundRect">
            <a:avLst>
              <a:gd name="adj" fmla="val 1646"/>
            </a:avLst>
          </a:prstGeom>
          <a:solidFill>
            <a:srgbClr val="1B2352"/>
          </a:solidFill>
          <a:ln w="12700">
            <a:solidFill>
              <a:srgbClr val="C457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" name="Shape 12"/>
          <p:cNvSpPr/>
          <p:nvPr/>
        </p:nvSpPr>
        <p:spPr>
          <a:xfrm>
            <a:off x="8219160" y="1828800"/>
            <a:ext cx="3331800" cy="81720"/>
          </a:xfrm>
          <a:prstGeom prst="rect">
            <a:avLst/>
          </a:prstGeom>
          <a:solidFill>
            <a:srgbClr val="C4574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pPr/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13"/>
          <p:cNvSpPr/>
          <p:nvPr/>
        </p:nvSpPr>
        <p:spPr>
          <a:xfrm>
            <a:off x="8493480" y="2103120"/>
            <a:ext cx="278316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What's next</a:t>
            </a:r>
            <a:endParaRPr lang="en-GB" sz="15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14"/>
          <p:cNvSpPr/>
          <p:nvPr/>
        </p:nvSpPr>
        <p:spPr>
          <a:xfrm>
            <a:off x="8493480" y="2971800"/>
            <a:ext cx="2783160" cy="283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Cooling engineering and services integration, not physics performance, are the near-term pacing items for calorimeters and tracking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FCC reference-design material is due by end of 2027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10000"/>
              </a:lnSpc>
              <a:spcAft>
                <a:spcPts val="901"/>
              </a:spcAft>
              <a:buClr>
                <a:srgbClr val="CADCFC"/>
              </a:buClr>
              <a:buFont typeface="Symbol" charset="2"/>
              <a:buChar char=""/>
            </a:pPr>
            <a:r>
              <a:rPr lang="en-US" sz="1250" b="0" u="none" strike="noStrike">
                <a:solidFill>
                  <a:srgbClr val="CADCFC"/>
                </a:solidFill>
                <a:effectLst/>
                <a:uFillTx/>
                <a:latin typeface="Calibri"/>
                <a:ea typeface="Calibri"/>
              </a:rPr>
              <a:t>ILD is formally transitioning to new management to carry this programme forward</a:t>
            </a:r>
            <a:endParaRPr lang="en-GB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" name="Text 15"/>
          <p:cNvSpPr/>
          <p:nvPr/>
        </p:nvSpPr>
        <p:spPr>
          <a:xfrm>
            <a:off x="640080" y="6400800"/>
            <a:ext cx="109108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E79A8"/>
                </a:solidFill>
                <a:effectLst/>
                <a:uFillTx/>
                <a:latin typeface="Calibri"/>
                <a:ea typeface="Calibri"/>
              </a:rPr>
              <a:t>Source: “A detector for the next CERN flagship project: ILD” — CERN, 14–16 September 2026 — agenda.linearcollider.org/event/11033</a:t>
            </a:r>
            <a:endParaRPr lang="en-GB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16"/>
          <p:cNvSpPr/>
          <p:nvPr/>
        </p:nvSpPr>
        <p:spPr>
          <a:xfrm>
            <a:off x="11277360" y="6400800"/>
            <a:ext cx="45648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6E79A8"/>
                </a:solidFill>
                <a:effectLst/>
                <a:uFillTx/>
                <a:latin typeface="Calibri"/>
                <a:ea typeface="Calibri"/>
              </a:rPr>
              <a:t>31</a:t>
            </a:r>
            <a:endParaRPr lang="en-GB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 pitchFamily="0" charset="1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LibreOffice/26.8.0.3$MacOSX_AARCH64 LibreOffice_project/bce0998afefdbc355585ca324285661a2170ba77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2026-09-15T19:40:03Z</dcterms:created>
  <dc:creator>PptxGenJS</dc:creator>
  <dc:description/>
  <dc:language>fr-FR</dc:language>
  <cp:lastModifiedBy>Vincent Boudry</cp:lastModifiedBy>
  <dcterms:modified xsi:type="dcterms:W3CDTF">2026-09-16T10:01:11Z</dcterms:modified>
  <cp:revision>3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32</vt:i4>
  </property>
  <property fmtid="{D5CDD505-2E9C-101B-9397-08002B2CF9AE}" pid="3" name="PresentationFormat">
    <vt:lpwstr>On-screen Show (16:9)</vt:lpwstr>
  </property>
  <property fmtid="{D5CDD505-2E9C-101B-9397-08002B2CF9AE}" pid="4" name="Slides">
    <vt:i4>32</vt:i4>
  </property>
</Properties>
</file>