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3.xml" ContentType="application/vnd.openxmlformats-officedocument.them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5.xml" ContentType="application/vnd.openxmlformats-officedocument.presentationml.slide+xml"/>
  <Override PartName="/ppt/slides/slide24.xml" ContentType="application/vnd.openxmlformats-officedocument.presentationml.slide+xml"/>
  <Override PartName="/ppt/slides/slide30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  <a:endParaRPr lang="en-GB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dt" idx="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ftr" idx="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6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7FB53CFC-08E7-40A7-BCCE-22C81CAB61F3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8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4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D672C26-E364-4F2E-9245-CD3A62D5900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8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7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1534EA7-50A7-4BAA-8A11-D48642740BA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8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A3048DE-4DF3-4F1A-A20D-C3E59B843D2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344B791-2AA0-47D2-8B54-177800D3B43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F4A7202-EF76-4038-AB45-68071A6C06A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9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1BF3768-5FB9-4499-BA26-6C646190239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20DD983-9A1F-4A36-B6C9-8AACE9B0E64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3800ECC-F0C0-4567-90FA-2A0118EA599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8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66EB12B-DEF7-4803-B8F3-0DDA2C3E0B0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1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F8F66EF-8082-4800-8964-8E799ABABD0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4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16845DD-39EA-495B-A9BA-DE2727A99DB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7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C9A4BB1-2421-4508-AED9-EA9042E500A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0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FEAA111-7412-4C3B-8C30-AEDD9174A05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3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A206E04-9FE5-4BFA-BD34-1021D4E00D9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6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3EAE89F-3E67-46EC-B6AD-0A0EA106874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9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E014BB3-70B9-4CA5-A247-11BB01ACF7C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2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36CFCEE-496E-4D02-87A5-DD43D25238F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5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BE52DBF-C55E-4635-A057-D2A726966E2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8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D1B8A61-FAE1-49E5-BD6E-833DE7FEE96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1" name="PlaceHolder 3"/>
          <p:cNvSpPr>
            <a:spLocks noGrp="1"/>
          </p:cNvSpPr>
          <p:nvPr>
            <p:ph type="sldNum" idx="5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31104EF-F030-4D67-BDD2-AF98C4B9E96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4" name="PlaceHolder 3"/>
          <p:cNvSpPr>
            <a:spLocks noGrp="1"/>
          </p:cNvSpPr>
          <p:nvPr>
            <p:ph type="sldNum" idx="5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6460A63-638A-4D1A-805E-4A854DA331E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7" name="PlaceHolder 3"/>
          <p:cNvSpPr>
            <a:spLocks noGrp="1"/>
          </p:cNvSpPr>
          <p:nvPr>
            <p:ph type="sldNum" idx="5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4F9BB18-F109-4CD3-A3F5-FA5BE2EAE2B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0" name="PlaceHolder 3"/>
          <p:cNvSpPr>
            <a:spLocks noGrp="1"/>
          </p:cNvSpPr>
          <p:nvPr>
            <p:ph type="sldNum" idx="5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4FEFBAC-1C76-4F47-B15E-11EF28D20AD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3" name="PlaceHolder 3"/>
          <p:cNvSpPr>
            <a:spLocks noGrp="1"/>
          </p:cNvSpPr>
          <p:nvPr>
            <p:ph type="sldNum" idx="5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938A649-1487-4A2D-8B7A-36DE00D9932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6" name="PlaceHolder 3"/>
          <p:cNvSpPr>
            <a:spLocks noGrp="1"/>
          </p:cNvSpPr>
          <p:nvPr>
            <p:ph type="sldNum" idx="5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6A5FDD7-563D-4225-96E3-BC889E9788F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9" name="PlaceHolder 3"/>
          <p:cNvSpPr>
            <a:spLocks noGrp="1"/>
          </p:cNvSpPr>
          <p:nvPr>
            <p:ph type="sldNum" idx="6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84716E7-89A1-4A9E-8F79-CC3F6771E65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2" name="PlaceHolder 3"/>
          <p:cNvSpPr>
            <a:spLocks noGrp="1"/>
          </p:cNvSpPr>
          <p:nvPr>
            <p:ph type="sldNum" idx="6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8C5322F-3635-4F92-8F72-C330C41EF67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5" name="PlaceHolder 3"/>
          <p:cNvSpPr>
            <a:spLocks noGrp="1"/>
          </p:cNvSpPr>
          <p:nvPr>
            <p:ph type="sldNum" idx="6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3C8DF88-6699-4CC3-A253-70DA41F74B0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8" name="PlaceHolder 3"/>
          <p:cNvSpPr>
            <a:spLocks noGrp="1"/>
          </p:cNvSpPr>
          <p:nvPr>
            <p:ph type="sldNum" idx="6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F956079-EF87-4507-8AD2-820BF90CED2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1" name="PlaceHolder 3"/>
          <p:cNvSpPr>
            <a:spLocks noGrp="1"/>
          </p:cNvSpPr>
          <p:nvPr>
            <p:ph type="sldNum" idx="6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2506A87-BCA7-4F61-89F8-1827F8DCCEE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6519600"/>
            <a:ext cx="11521440" cy="360"/>
          </a:xfrm>
          <a:prstGeom prst="line">
            <a:avLst/>
          </a:prstGeom>
          <a:ln w="12700">
            <a:solidFill>
              <a:srgbClr val="2932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" name="Text 1"/>
          <p:cNvSpPr/>
          <p:nvPr/>
        </p:nvSpPr>
        <p:spPr>
          <a:xfrm>
            <a:off x="347400" y="6565320"/>
            <a:ext cx="667440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ILD R&amp;D status / CERN workshop 2026</a:t>
            </a:r>
            <a:endParaRPr lang="en-GB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561320" y="6565320"/>
            <a:ext cx="123372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15 Sep 2026</a:t>
            </a:r>
            <a:endParaRPr lang="en-GB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sldNum" idx="1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E3A96566-3FFA-4A3D-8B19-3C3DA81BA3D9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en-GB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en-GB" sz="32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en-GB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en-GB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en-GB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en-GB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en-GB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en-GB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0"/>
          <p:cNvSpPr/>
          <p:nvPr/>
        </p:nvSpPr>
        <p:spPr>
          <a:xfrm>
            <a:off x="594360" y="658440"/>
            <a:ext cx="585144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ILD detector R&amp;D</a:t>
            </a:r>
            <a:endParaRPr lang="en-GB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1"/>
          <p:cNvSpPr/>
          <p:nvPr/>
        </p:nvSpPr>
        <p:spPr>
          <a:xfrm>
            <a:off x="612720" y="1344240"/>
            <a:ext cx="658296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Status, forward roadmap, and physics leverage</a:t>
            </a:r>
            <a:endParaRPr lang="en-GB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2"/>
          <p:cNvSpPr/>
          <p:nvPr/>
        </p:nvSpPr>
        <p:spPr>
          <a:xfrm>
            <a:off x="612720" y="1901880"/>
            <a:ext cx="621720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Synthesis of the 14–16 Sep 2026 CERN ILD workshop and closely related 2026 FCC / DRD material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3"/>
          <p:cNvSpPr/>
          <p:nvPr/>
        </p:nvSpPr>
        <p:spPr>
          <a:xfrm>
            <a:off x="6567120" y="1446480"/>
            <a:ext cx="3781080" cy="3781080"/>
          </a:xfrm>
          <a:prstGeom prst="ellipse">
            <a:avLst/>
          </a:prstGeom>
          <a:noFill/>
          <a:ln w="27940">
            <a:solidFill>
              <a:srgbClr val="A98BFF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Shape 4"/>
          <p:cNvSpPr/>
          <p:nvPr/>
        </p:nvSpPr>
        <p:spPr>
          <a:xfrm>
            <a:off x="6808680" y="1688040"/>
            <a:ext cx="3298320" cy="3298320"/>
          </a:xfrm>
          <a:prstGeom prst="ellipse">
            <a:avLst/>
          </a:prstGeom>
          <a:noFill/>
          <a:ln w="27940">
            <a:solidFill>
              <a:srgbClr val="F6C65B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5"/>
          <p:cNvSpPr/>
          <p:nvPr/>
        </p:nvSpPr>
        <p:spPr>
          <a:xfrm>
            <a:off x="6985800" y="1865160"/>
            <a:ext cx="2944440" cy="2944440"/>
          </a:xfrm>
          <a:prstGeom prst="ellipse">
            <a:avLst/>
          </a:prstGeom>
          <a:noFill/>
          <a:ln w="22860">
            <a:solidFill>
              <a:srgbClr val="63D6A7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6"/>
          <p:cNvSpPr/>
          <p:nvPr/>
        </p:nvSpPr>
        <p:spPr>
          <a:xfrm>
            <a:off x="7186680" y="2066040"/>
            <a:ext cx="2541960" cy="2541960"/>
          </a:xfrm>
          <a:prstGeom prst="ellipse">
            <a:avLst/>
          </a:prstGeom>
          <a:noFill/>
          <a:ln w="22860">
            <a:solidFill>
              <a:srgbClr val="59C3FF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7"/>
          <p:cNvSpPr/>
          <p:nvPr/>
        </p:nvSpPr>
        <p:spPr>
          <a:xfrm>
            <a:off x="7412040" y="2291400"/>
            <a:ext cx="2091600" cy="2091600"/>
          </a:xfrm>
          <a:prstGeom prst="ellipse">
            <a:avLst/>
          </a:prstGeom>
          <a:noFill/>
          <a:ln w="22860">
            <a:solidFill>
              <a:srgbClr val="7EA7FF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Shape 8"/>
          <p:cNvSpPr/>
          <p:nvPr/>
        </p:nvSpPr>
        <p:spPr>
          <a:xfrm>
            <a:off x="7653600" y="2532960"/>
            <a:ext cx="1608480" cy="1608480"/>
          </a:xfrm>
          <a:prstGeom prst="ellipse">
            <a:avLst/>
          </a:prstGeom>
          <a:noFill/>
          <a:ln w="22860">
            <a:solidFill>
              <a:srgbClr val="63D6A7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9"/>
          <p:cNvSpPr/>
          <p:nvPr/>
        </p:nvSpPr>
        <p:spPr>
          <a:xfrm>
            <a:off x="7878960" y="2758320"/>
            <a:ext cx="1158120" cy="1158120"/>
          </a:xfrm>
          <a:prstGeom prst="ellipse">
            <a:avLst/>
          </a:prstGeom>
          <a:noFill/>
          <a:ln w="22860">
            <a:solidFill>
              <a:srgbClr val="F47B8A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10"/>
          <p:cNvSpPr/>
          <p:nvPr/>
        </p:nvSpPr>
        <p:spPr>
          <a:xfrm>
            <a:off x="8071920" y="2951280"/>
            <a:ext cx="771840" cy="771840"/>
          </a:xfrm>
          <a:prstGeom prst="ellipse">
            <a:avLst/>
          </a:prstGeom>
          <a:noFill/>
          <a:ln w="22860">
            <a:solidFill>
              <a:srgbClr val="F4F7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11"/>
          <p:cNvSpPr/>
          <p:nvPr/>
        </p:nvSpPr>
        <p:spPr>
          <a:xfrm>
            <a:off x="10429560" y="3337560"/>
            <a:ext cx="914400" cy="914400"/>
          </a:xfrm>
          <a:prstGeom prst="line">
            <a:avLst/>
          </a:prstGeom>
          <a:ln w="15240">
            <a:solidFill>
              <a:srgbClr val="50607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2"/>
          <p:cNvSpPr/>
          <p:nvPr/>
        </p:nvSpPr>
        <p:spPr>
          <a:xfrm>
            <a:off x="6382080" y="3264480"/>
            <a:ext cx="319320" cy="1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e−</a:t>
            </a:r>
            <a:endParaRPr lang="en-GB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3"/>
          <p:cNvSpPr/>
          <p:nvPr/>
        </p:nvSpPr>
        <p:spPr>
          <a:xfrm>
            <a:off x="10292760" y="3264480"/>
            <a:ext cx="319320" cy="1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e+</a:t>
            </a:r>
            <a:endParaRPr lang="en-GB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4"/>
          <p:cNvSpPr/>
          <p:nvPr/>
        </p:nvSpPr>
        <p:spPr>
          <a:xfrm>
            <a:off x="10614600" y="182484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A98BFF"/>
                </a:solidFill>
                <a:effectLst/>
                <a:uFillTx/>
                <a:latin typeface="Aptos"/>
                <a:ea typeface="Aptos"/>
              </a:rPr>
              <a:t>Muon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5"/>
          <p:cNvSpPr/>
          <p:nvPr/>
        </p:nvSpPr>
        <p:spPr>
          <a:xfrm>
            <a:off x="10614600" y="213876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Yoke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6"/>
          <p:cNvSpPr/>
          <p:nvPr/>
        </p:nvSpPr>
        <p:spPr>
          <a:xfrm>
            <a:off x="10614600" y="245232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HCAL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17"/>
          <p:cNvSpPr/>
          <p:nvPr/>
        </p:nvSpPr>
        <p:spPr>
          <a:xfrm>
            <a:off x="10614600" y="276624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ECAL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8"/>
          <p:cNvSpPr/>
          <p:nvPr/>
        </p:nvSpPr>
        <p:spPr>
          <a:xfrm>
            <a:off x="10614600" y="308016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TPC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9"/>
          <p:cNvSpPr/>
          <p:nvPr/>
        </p:nvSpPr>
        <p:spPr>
          <a:xfrm>
            <a:off x="10614600" y="339372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Si tracker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20"/>
          <p:cNvSpPr/>
          <p:nvPr/>
        </p:nvSpPr>
        <p:spPr>
          <a:xfrm>
            <a:off x="10614600" y="370764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Vertex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21"/>
          <p:cNvSpPr/>
          <p:nvPr/>
        </p:nvSpPr>
        <p:spPr>
          <a:xfrm>
            <a:off x="612720" y="3035880"/>
            <a:ext cx="155376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22"/>
          <p:cNvSpPr/>
          <p:nvPr/>
        </p:nvSpPr>
        <p:spPr>
          <a:xfrm>
            <a:off x="685800" y="3081600"/>
            <a:ext cx="140760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OUTSIDE → INSIDE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23"/>
          <p:cNvSpPr/>
          <p:nvPr/>
        </p:nvSpPr>
        <p:spPr>
          <a:xfrm>
            <a:off x="612720" y="3429000"/>
            <a:ext cx="10508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24"/>
          <p:cNvSpPr/>
          <p:nvPr/>
        </p:nvSpPr>
        <p:spPr>
          <a:xfrm>
            <a:off x="685800" y="3474720"/>
            <a:ext cx="90468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A98BFF"/>
                </a:solidFill>
                <a:effectLst/>
                <a:uFillTx/>
                <a:latin typeface="Aptos"/>
                <a:ea typeface="Aptos"/>
              </a:rPr>
              <a:t>MUON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Shape 25"/>
          <p:cNvSpPr/>
          <p:nvPr/>
        </p:nvSpPr>
        <p:spPr>
          <a:xfrm>
            <a:off x="1737360" y="3429000"/>
            <a:ext cx="109656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26"/>
          <p:cNvSpPr/>
          <p:nvPr/>
        </p:nvSpPr>
        <p:spPr>
          <a:xfrm>
            <a:off x="1810440" y="3474720"/>
            <a:ext cx="95040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CALO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27"/>
          <p:cNvSpPr/>
          <p:nvPr/>
        </p:nvSpPr>
        <p:spPr>
          <a:xfrm>
            <a:off x="2907720" y="3429000"/>
            <a:ext cx="109656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28"/>
          <p:cNvSpPr/>
          <p:nvPr/>
        </p:nvSpPr>
        <p:spPr>
          <a:xfrm>
            <a:off x="2980800" y="3474720"/>
            <a:ext cx="95040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TRACKING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29"/>
          <p:cNvSpPr/>
          <p:nvPr/>
        </p:nvSpPr>
        <p:spPr>
          <a:xfrm>
            <a:off x="4078080" y="3429000"/>
            <a:ext cx="10508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30"/>
          <p:cNvSpPr/>
          <p:nvPr/>
        </p:nvSpPr>
        <p:spPr>
          <a:xfrm>
            <a:off x="4151520" y="3474720"/>
            <a:ext cx="90468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VTX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31"/>
          <p:cNvSpPr/>
          <p:nvPr/>
        </p:nvSpPr>
        <p:spPr>
          <a:xfrm>
            <a:off x="612720" y="4069080"/>
            <a:ext cx="566856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Then: coil/yoke • TDAQ • cooling • analyses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32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ILD@CERN workshop 2026, esp. plenary, subdetector, TDAQ, and analysis sessions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sldNum" idx="5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7D272A0E-55B1-45F3-A5A6-FB56E63A3B5F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"/>
          <p:cNvSpPr txBox="1"/>
          <p:nvPr/>
        </p:nvSpPr>
        <p:spPr>
          <a:xfrm rot="900000">
            <a:off x="1134000" y="1609560"/>
            <a:ext cx="10683000" cy="315036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 anchorCtr="1">
            <a:spAutoFit/>
          </a:bodyPr>
          <a:p>
            <a:pPr algn="ctr"/>
            <a:r>
              <a:rPr lang="en-GB" sz="4800" b="0" u="none" strike="noStrike">
                <a:solidFill>
                  <a:srgbClr val="FF0000"/>
                </a:solidFill>
                <a:effectLst/>
                <a:uFillTx/>
                <a:latin typeface="Archive"/>
              </a:rPr>
              <a:t>Unreviewed production</a:t>
            </a:r>
            <a:endParaRPr lang="en-GB" sz="4800" b="0" u="none" strike="noStrike">
              <a:solidFill>
                <a:srgbClr val="FF0000"/>
              </a:solidFill>
              <a:effectLst/>
              <a:uFillTx/>
              <a:latin typeface="Archive"/>
            </a:endParaRPr>
          </a:p>
          <a:p>
            <a:pPr algn="ctr"/>
            <a:r>
              <a:rPr lang="en-GB" sz="4800" b="0" u="none" strike="noStrike">
                <a:solidFill>
                  <a:srgbClr val="FF0000"/>
                </a:solidFill>
                <a:effectLst/>
                <a:uFillTx/>
                <a:latin typeface="Archive"/>
              </a:rPr>
              <a:t>By ChatGPT for evaluation only: </a:t>
            </a:r>
            <a:br>
              <a:rPr sz="4800"/>
            </a:br>
            <a:r>
              <a:rPr lang="en-GB" sz="4800" b="0" u="none" strike="noStrike">
                <a:solidFill>
                  <a:srgbClr val="FF0000"/>
                </a:solidFill>
                <a:effectLst/>
                <a:uFillTx/>
                <a:latin typeface="Archive"/>
              </a:rPr>
              <a:t>do not trust any information here !!!</a:t>
            </a:r>
            <a:endParaRPr lang="en-GB" sz="4800" b="0" u="none" strike="noStrike">
              <a:solidFill>
                <a:srgbClr val="FF0000"/>
              </a:solidFill>
              <a:effectLst/>
              <a:uFillTx/>
              <a:latin typeface="Archiv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Executive summary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ILD is moving from a “mature linear-collider concept” to an FCC-ee-ready detector system.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2"/>
          <p:cNvSpPr/>
          <p:nvPr/>
        </p:nvSpPr>
        <p:spPr>
          <a:xfrm>
            <a:off x="530280" y="1170360"/>
            <a:ext cx="3611160" cy="1873800"/>
          </a:xfrm>
          <a:prstGeom prst="roundRect">
            <a:avLst>
              <a:gd name="adj" fmla="val 3415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3"/>
          <p:cNvSpPr/>
          <p:nvPr/>
        </p:nvSpPr>
        <p:spPr>
          <a:xfrm>
            <a:off x="530280" y="1170360"/>
            <a:ext cx="54000" cy="187380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4"/>
          <p:cNvSpPr/>
          <p:nvPr/>
        </p:nvSpPr>
        <p:spPr>
          <a:xfrm>
            <a:off x="694800" y="1316880"/>
            <a:ext cx="328212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Most mature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Shape 5"/>
          <p:cNvSpPr/>
          <p:nvPr/>
        </p:nvSpPr>
        <p:spPr>
          <a:xfrm>
            <a:off x="3182040" y="128916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6"/>
          <p:cNvSpPr/>
          <p:nvPr/>
        </p:nvSpPr>
        <p:spPr>
          <a:xfrm>
            <a:off x="3255120" y="133488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MATURE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7"/>
          <p:cNvSpPr/>
          <p:nvPr/>
        </p:nvSpPr>
        <p:spPr>
          <a:xfrm>
            <a:off x="694800" y="1700640"/>
            <a:ext cx="3318480" cy="12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Muon, TPC, SiW-ECAL, AHCAL and SDHCAL have substantial prototype / beam-test heritage. The remaining work is largely system adaptation: continuous readout, integration, timing, services and industrial scalability.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8"/>
          <p:cNvSpPr/>
          <p:nvPr/>
        </p:nvSpPr>
        <p:spPr>
          <a:xfrm>
            <a:off x="4288680" y="1170360"/>
            <a:ext cx="3611160" cy="1873800"/>
          </a:xfrm>
          <a:prstGeom prst="roundRect">
            <a:avLst>
              <a:gd name="adj" fmla="val 3415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9"/>
          <p:cNvSpPr/>
          <p:nvPr/>
        </p:nvSpPr>
        <p:spPr>
          <a:xfrm>
            <a:off x="4288680" y="1170360"/>
            <a:ext cx="54000" cy="187380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10"/>
          <p:cNvSpPr/>
          <p:nvPr/>
        </p:nvSpPr>
        <p:spPr>
          <a:xfrm>
            <a:off x="4453200" y="1316880"/>
            <a:ext cx="328212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Most active R&amp;D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11"/>
          <p:cNvSpPr/>
          <p:nvPr/>
        </p:nvSpPr>
        <p:spPr>
          <a:xfrm>
            <a:off x="6940440" y="128916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12"/>
          <p:cNvSpPr/>
          <p:nvPr/>
        </p:nvSpPr>
        <p:spPr>
          <a:xfrm>
            <a:off x="7013520" y="133488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ACTIVE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13"/>
          <p:cNvSpPr/>
          <p:nvPr/>
        </p:nvSpPr>
        <p:spPr>
          <a:xfrm>
            <a:off x="4453200" y="1700640"/>
            <a:ext cx="3318480" cy="12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Vertex, ToF/PID, pixel-TPC options, calorimeter timing and ultra-granularity are where new capability is being created—not merely reproduced.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Shape 14"/>
          <p:cNvSpPr/>
          <p:nvPr/>
        </p:nvSpPr>
        <p:spPr>
          <a:xfrm>
            <a:off x="8046720" y="1170360"/>
            <a:ext cx="3611160" cy="1873800"/>
          </a:xfrm>
          <a:prstGeom prst="roundRect">
            <a:avLst>
              <a:gd name="adj" fmla="val 3415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15"/>
          <p:cNvSpPr/>
          <p:nvPr/>
        </p:nvSpPr>
        <p:spPr>
          <a:xfrm>
            <a:off x="8046720" y="1170360"/>
            <a:ext cx="54000" cy="187380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16"/>
          <p:cNvSpPr/>
          <p:nvPr/>
        </p:nvSpPr>
        <p:spPr>
          <a:xfrm>
            <a:off x="8211240" y="1316880"/>
            <a:ext cx="328212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Biggest FCC-ee shift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17"/>
          <p:cNvSpPr/>
          <p:nvPr/>
        </p:nvSpPr>
        <p:spPr>
          <a:xfrm>
            <a:off x="10698480" y="128916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18"/>
          <p:cNvSpPr/>
          <p:nvPr/>
        </p:nvSpPr>
        <p:spPr>
          <a:xfrm>
            <a:off x="10771560" y="133488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SYSTEM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9"/>
          <p:cNvSpPr/>
          <p:nvPr/>
        </p:nvSpPr>
        <p:spPr>
          <a:xfrm>
            <a:off x="8211240" y="1700640"/>
            <a:ext cx="3318480" cy="12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Higher interaction rates remove the ILC “free lunch” of power-pulsing. TDAQ, cooling, tracker occupancy, MDI backgrounds and forward coverage become first-order design variables.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20"/>
          <p:cNvSpPr/>
          <p:nvPr/>
        </p:nvSpPr>
        <p:spPr>
          <a:xfrm>
            <a:off x="530280" y="3310200"/>
            <a:ext cx="5485680" cy="1965240"/>
          </a:xfrm>
          <a:prstGeom prst="roundRect">
            <a:avLst>
              <a:gd name="adj" fmla="val 3256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21"/>
          <p:cNvSpPr/>
          <p:nvPr/>
        </p:nvSpPr>
        <p:spPr>
          <a:xfrm>
            <a:off x="530280" y="3310200"/>
            <a:ext cx="54000" cy="1965240"/>
          </a:xfrm>
          <a:prstGeom prst="rect">
            <a:avLst/>
          </a:prstGeom>
          <a:solidFill>
            <a:srgbClr val="A98BFF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22"/>
          <p:cNvSpPr/>
          <p:nvPr/>
        </p:nvSpPr>
        <p:spPr>
          <a:xfrm>
            <a:off x="694800" y="3456360"/>
            <a:ext cx="51566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implication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Shape 23"/>
          <p:cNvSpPr/>
          <p:nvPr/>
        </p:nvSpPr>
        <p:spPr>
          <a:xfrm>
            <a:off x="5056560" y="342900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24"/>
          <p:cNvSpPr/>
          <p:nvPr/>
        </p:nvSpPr>
        <p:spPr>
          <a:xfrm>
            <a:off x="5129640" y="347472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A98BFF"/>
                </a:solidFill>
                <a:effectLst/>
                <a:uFillTx/>
                <a:latin typeface="Aptos"/>
                <a:ea typeface="Aptos"/>
              </a:rPr>
              <a:t>LEVERAGE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25"/>
          <p:cNvSpPr/>
          <p:nvPr/>
        </p:nvSpPr>
        <p:spPr>
          <a:xfrm>
            <a:off x="694800" y="3840480"/>
            <a:ext cx="5193000" cy="130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largest gains are not evenly distributed: vertexing + PID + fine-grained calorimetry + momentum scale drive flavor, Higgs coupling, tau and recoil physics; outer muon and yoke mainly strengthen LLP / robustness.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26"/>
          <p:cNvSpPr/>
          <p:nvPr/>
        </p:nvSpPr>
        <p:spPr>
          <a:xfrm>
            <a:off x="6226920" y="3310200"/>
            <a:ext cx="5430960" cy="1965240"/>
          </a:xfrm>
          <a:prstGeom prst="roundRect">
            <a:avLst>
              <a:gd name="adj" fmla="val 3256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27"/>
          <p:cNvSpPr/>
          <p:nvPr/>
        </p:nvSpPr>
        <p:spPr>
          <a:xfrm>
            <a:off x="6226920" y="3310200"/>
            <a:ext cx="54000" cy="196524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28"/>
          <p:cNvSpPr/>
          <p:nvPr/>
        </p:nvSpPr>
        <p:spPr>
          <a:xfrm>
            <a:off x="6391800" y="3456360"/>
            <a:ext cx="51015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2026–30 strategic need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29"/>
          <p:cNvSpPr/>
          <p:nvPr/>
        </p:nvSpPr>
        <p:spPr>
          <a:xfrm>
            <a:off x="10698480" y="342900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30"/>
          <p:cNvSpPr/>
          <p:nvPr/>
        </p:nvSpPr>
        <p:spPr>
          <a:xfrm>
            <a:off x="10771560" y="347472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PRIORITY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31"/>
          <p:cNvSpPr/>
          <p:nvPr/>
        </p:nvSpPr>
        <p:spPr>
          <a:xfrm>
            <a:off x="6391800" y="3840480"/>
            <a:ext cx="5138280" cy="130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Converge the FCC-ee detector model and reconstruction stack early enough that detector R&amp;D can be judged with full physics chains. The workshop explicitly targets key analyses and detector optimization, not component-by-component perfection.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32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ILD workshop agenda; ILD physics plans; FCC physics studies; DRD Calo material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sldNum" idx="6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07F1A051-708C-47CF-9B18-EF51C5937BBC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ILD baseline → FCC-ee adaptation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core architecture remains particle-flow oriented, but several assumptions change materially.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2"/>
          <p:cNvSpPr/>
          <p:nvPr/>
        </p:nvSpPr>
        <p:spPr>
          <a:xfrm>
            <a:off x="852120" y="1766520"/>
            <a:ext cx="3781080" cy="3781080"/>
          </a:xfrm>
          <a:prstGeom prst="ellipse">
            <a:avLst/>
          </a:prstGeom>
          <a:noFill/>
          <a:ln w="27940">
            <a:solidFill>
              <a:srgbClr val="A98BFF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3"/>
          <p:cNvSpPr/>
          <p:nvPr/>
        </p:nvSpPr>
        <p:spPr>
          <a:xfrm>
            <a:off x="1093680" y="2008080"/>
            <a:ext cx="3298320" cy="3298320"/>
          </a:xfrm>
          <a:prstGeom prst="ellipse">
            <a:avLst/>
          </a:prstGeom>
          <a:noFill/>
          <a:ln w="27940">
            <a:solidFill>
              <a:srgbClr val="F6C65B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4"/>
          <p:cNvSpPr/>
          <p:nvPr/>
        </p:nvSpPr>
        <p:spPr>
          <a:xfrm>
            <a:off x="1270800" y="2185200"/>
            <a:ext cx="2944440" cy="2944440"/>
          </a:xfrm>
          <a:prstGeom prst="ellipse">
            <a:avLst/>
          </a:prstGeom>
          <a:noFill/>
          <a:ln w="22860">
            <a:solidFill>
              <a:srgbClr val="63D6A7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5"/>
          <p:cNvSpPr/>
          <p:nvPr/>
        </p:nvSpPr>
        <p:spPr>
          <a:xfrm>
            <a:off x="1471680" y="2386080"/>
            <a:ext cx="2541960" cy="2541960"/>
          </a:xfrm>
          <a:prstGeom prst="ellipse">
            <a:avLst/>
          </a:prstGeom>
          <a:noFill/>
          <a:ln w="22860">
            <a:solidFill>
              <a:srgbClr val="59C3FF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6"/>
          <p:cNvSpPr/>
          <p:nvPr/>
        </p:nvSpPr>
        <p:spPr>
          <a:xfrm>
            <a:off x="1697040" y="2611440"/>
            <a:ext cx="2091600" cy="2091600"/>
          </a:xfrm>
          <a:prstGeom prst="ellipse">
            <a:avLst/>
          </a:prstGeom>
          <a:noFill/>
          <a:ln w="22860">
            <a:solidFill>
              <a:srgbClr val="7EA7FF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7"/>
          <p:cNvSpPr/>
          <p:nvPr/>
        </p:nvSpPr>
        <p:spPr>
          <a:xfrm>
            <a:off x="1938600" y="2853000"/>
            <a:ext cx="1608480" cy="1608480"/>
          </a:xfrm>
          <a:prstGeom prst="ellipse">
            <a:avLst/>
          </a:prstGeom>
          <a:noFill/>
          <a:ln w="22860">
            <a:solidFill>
              <a:srgbClr val="63D6A7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8"/>
          <p:cNvSpPr/>
          <p:nvPr/>
        </p:nvSpPr>
        <p:spPr>
          <a:xfrm>
            <a:off x="2163960" y="3078360"/>
            <a:ext cx="1158120" cy="1158120"/>
          </a:xfrm>
          <a:prstGeom prst="ellipse">
            <a:avLst/>
          </a:prstGeom>
          <a:noFill/>
          <a:ln w="22860">
            <a:solidFill>
              <a:srgbClr val="F47B8A">
                <a:alpha val="92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9"/>
          <p:cNvSpPr/>
          <p:nvPr/>
        </p:nvSpPr>
        <p:spPr>
          <a:xfrm>
            <a:off x="2356920" y="3271320"/>
            <a:ext cx="771840" cy="771840"/>
          </a:xfrm>
          <a:prstGeom prst="ellipse">
            <a:avLst/>
          </a:prstGeom>
          <a:noFill/>
          <a:ln w="22860">
            <a:solidFill>
              <a:srgbClr val="F4F7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Shape 10"/>
          <p:cNvSpPr/>
          <p:nvPr/>
        </p:nvSpPr>
        <p:spPr>
          <a:xfrm>
            <a:off x="4714560" y="3657600"/>
            <a:ext cx="914400" cy="914400"/>
          </a:xfrm>
          <a:prstGeom prst="line">
            <a:avLst/>
          </a:prstGeom>
          <a:ln w="15240">
            <a:solidFill>
              <a:srgbClr val="50607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11"/>
          <p:cNvSpPr/>
          <p:nvPr/>
        </p:nvSpPr>
        <p:spPr>
          <a:xfrm>
            <a:off x="667080" y="3584520"/>
            <a:ext cx="319320" cy="1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e−</a:t>
            </a:r>
            <a:endParaRPr lang="en-GB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12"/>
          <p:cNvSpPr/>
          <p:nvPr/>
        </p:nvSpPr>
        <p:spPr>
          <a:xfrm>
            <a:off x="4577760" y="3584520"/>
            <a:ext cx="319320" cy="1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e+</a:t>
            </a:r>
            <a:endParaRPr lang="en-GB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13"/>
          <p:cNvSpPr/>
          <p:nvPr/>
        </p:nvSpPr>
        <p:spPr>
          <a:xfrm>
            <a:off x="4899600" y="214488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A98BFF"/>
                </a:solidFill>
                <a:effectLst/>
                <a:uFillTx/>
                <a:latin typeface="Aptos"/>
                <a:ea typeface="Aptos"/>
              </a:rPr>
              <a:t>Muon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4"/>
          <p:cNvSpPr/>
          <p:nvPr/>
        </p:nvSpPr>
        <p:spPr>
          <a:xfrm>
            <a:off x="4899600" y="245880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Yoke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5"/>
          <p:cNvSpPr/>
          <p:nvPr/>
        </p:nvSpPr>
        <p:spPr>
          <a:xfrm>
            <a:off x="4899600" y="277236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HCAL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6"/>
          <p:cNvSpPr/>
          <p:nvPr/>
        </p:nvSpPr>
        <p:spPr>
          <a:xfrm>
            <a:off x="4899600" y="308628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ECAL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7"/>
          <p:cNvSpPr/>
          <p:nvPr/>
        </p:nvSpPr>
        <p:spPr>
          <a:xfrm>
            <a:off x="4899600" y="340020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TPC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8"/>
          <p:cNvSpPr/>
          <p:nvPr/>
        </p:nvSpPr>
        <p:spPr>
          <a:xfrm>
            <a:off x="4899600" y="371376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Si tracker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9"/>
          <p:cNvSpPr/>
          <p:nvPr/>
        </p:nvSpPr>
        <p:spPr>
          <a:xfrm>
            <a:off x="4899600" y="4027680"/>
            <a:ext cx="141660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Vertex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20"/>
          <p:cNvSpPr/>
          <p:nvPr/>
        </p:nvSpPr>
        <p:spPr>
          <a:xfrm>
            <a:off x="5577840" y="1143000"/>
            <a:ext cx="2285280" cy="9072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21"/>
          <p:cNvSpPr/>
          <p:nvPr/>
        </p:nvSpPr>
        <p:spPr>
          <a:xfrm>
            <a:off x="5577840" y="1271160"/>
            <a:ext cx="2285280" cy="2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pc="40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Linear-collider heritage</a:t>
            </a:r>
            <a:endParaRPr lang="en-GB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22"/>
          <p:cNvSpPr/>
          <p:nvPr/>
        </p:nvSpPr>
        <p:spPr>
          <a:xfrm>
            <a:off x="5577840" y="1481400"/>
            <a:ext cx="2879640" cy="178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tIns="360" rIns="360" bIns="360" anchor="t">
            <a:normAutofit/>
          </a:bodyPr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3.5 T solenoid heritage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Power-pulsed front-end electronics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TPC as central tracker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High-granularity SiW + granular HCAL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Trigger-light data taking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Shape 23"/>
          <p:cNvSpPr/>
          <p:nvPr/>
        </p:nvSpPr>
        <p:spPr>
          <a:xfrm>
            <a:off x="8686800" y="1143000"/>
            <a:ext cx="2285280" cy="9072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24"/>
          <p:cNvSpPr/>
          <p:nvPr/>
        </p:nvSpPr>
        <p:spPr>
          <a:xfrm>
            <a:off x="8686800" y="1271160"/>
            <a:ext cx="2285280" cy="2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pc="40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FCC-ee adaptation</a:t>
            </a:r>
            <a:endParaRPr lang="en-GB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25"/>
          <p:cNvSpPr/>
          <p:nvPr/>
        </p:nvSpPr>
        <p:spPr>
          <a:xfrm>
            <a:off x="8686800" y="1481400"/>
            <a:ext cx="2696760" cy="210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tIns="360" rIns="360" bIns="360" anchor="t">
            <a:normAutofit/>
          </a:bodyPr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~40 MHz bunch crossing at the Z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~100 kHz interaction rate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Continuous readout and higher data rates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More demanding beam / SR backgrounds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Re-optimized field, MDI and forward coverage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26"/>
          <p:cNvSpPr/>
          <p:nvPr/>
        </p:nvSpPr>
        <p:spPr>
          <a:xfrm>
            <a:off x="5577840" y="3794760"/>
            <a:ext cx="5805720" cy="1233720"/>
          </a:xfrm>
          <a:prstGeom prst="roundRect">
            <a:avLst>
              <a:gd name="adj" fmla="val 4444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27"/>
          <p:cNvSpPr/>
          <p:nvPr/>
        </p:nvSpPr>
        <p:spPr>
          <a:xfrm>
            <a:off x="5779080" y="3977640"/>
            <a:ext cx="141660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Design philosophy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8"/>
          <p:cNvSpPr/>
          <p:nvPr/>
        </p:nvSpPr>
        <p:spPr>
          <a:xfrm>
            <a:off x="5779080" y="4297680"/>
            <a:ext cx="525708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Preserve ILD’s strengths—3D tracking, low material, imaging calorimetry, PFA—while eliminating FCC-ee incompatibilities in occupancy, services and synchronization.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2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ILD subdetector presentations 14–15 Sep 2026; ILD physics plans; H→invisible FCC-ee reconstruction study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1"/>
          <p:cNvSpPr>
            <a:spLocks noGrp="1"/>
          </p:cNvSpPr>
          <p:nvPr>
            <p:ph type="sldNum" idx="7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5FBFDD12-51A4-41AC-B5BB-BAD374C9AF9C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3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map: outside → inside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 practical status view. “Maturity” means the underlying technology is established; “R&amp;D pressure” reflects FCC-ee integration needs.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2"/>
          <p:cNvSpPr/>
          <p:nvPr/>
        </p:nvSpPr>
        <p:spPr>
          <a:xfrm>
            <a:off x="567000" y="896040"/>
            <a:ext cx="150804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Subsystem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3"/>
          <p:cNvSpPr/>
          <p:nvPr/>
        </p:nvSpPr>
        <p:spPr>
          <a:xfrm>
            <a:off x="2743200" y="896040"/>
            <a:ext cx="182808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Technology status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4"/>
          <p:cNvSpPr/>
          <p:nvPr/>
        </p:nvSpPr>
        <p:spPr>
          <a:xfrm>
            <a:off x="4709160" y="896040"/>
            <a:ext cx="127944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FCC pressure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5"/>
          <p:cNvSpPr/>
          <p:nvPr/>
        </p:nvSpPr>
        <p:spPr>
          <a:xfrm>
            <a:off x="6400800" y="896040"/>
            <a:ext cx="42969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Main R&amp;D question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Shape 6"/>
          <p:cNvSpPr/>
          <p:nvPr/>
        </p:nvSpPr>
        <p:spPr>
          <a:xfrm>
            <a:off x="530280" y="1097280"/>
            <a:ext cx="11109240" cy="383400"/>
          </a:xfrm>
          <a:prstGeom prst="rect">
            <a:avLst/>
          </a:prstGeom>
          <a:solidFill>
            <a:srgbClr val="141B2E"/>
          </a:solidFill>
          <a:ln w="12700">
            <a:solidFill>
              <a:srgbClr val="0B102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7"/>
          <p:cNvSpPr/>
          <p:nvPr/>
        </p:nvSpPr>
        <p:spPr>
          <a:xfrm>
            <a:off x="530280" y="1097280"/>
            <a:ext cx="72360" cy="383400"/>
          </a:xfrm>
          <a:prstGeom prst="rect">
            <a:avLst/>
          </a:prstGeom>
          <a:solidFill>
            <a:srgbClr val="A98BFF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6360" tIns="45000" rIns="3636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8"/>
          <p:cNvSpPr/>
          <p:nvPr/>
        </p:nvSpPr>
        <p:spPr>
          <a:xfrm>
            <a:off x="713160" y="1188720"/>
            <a:ext cx="169092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Muon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9"/>
          <p:cNvSpPr/>
          <p:nvPr/>
        </p:nvSpPr>
        <p:spPr>
          <a:xfrm>
            <a:off x="2724840" y="1161360"/>
            <a:ext cx="13892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0"/>
          <p:cNvSpPr/>
          <p:nvPr/>
        </p:nvSpPr>
        <p:spPr>
          <a:xfrm>
            <a:off x="2797920" y="1207080"/>
            <a:ext cx="1242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A98BFF"/>
                </a:solidFill>
                <a:effectLst/>
                <a:uFillTx/>
                <a:latin typeface="Aptos"/>
                <a:ea typeface="Aptos"/>
              </a:rPr>
              <a:t>Mature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Shape 11"/>
          <p:cNvSpPr/>
          <p:nvPr/>
        </p:nvSpPr>
        <p:spPr>
          <a:xfrm>
            <a:off x="4617720" y="116136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2"/>
          <p:cNvSpPr/>
          <p:nvPr/>
        </p:nvSpPr>
        <p:spPr>
          <a:xfrm>
            <a:off x="4690800" y="120708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A98BFF"/>
                </a:solidFill>
                <a:effectLst/>
                <a:uFillTx/>
                <a:latin typeface="Aptos"/>
                <a:ea typeface="Aptos"/>
              </a:rPr>
              <a:t>Low–medium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3"/>
          <p:cNvSpPr/>
          <p:nvPr/>
        </p:nvSpPr>
        <p:spPr>
          <a:xfrm>
            <a:off x="6400800" y="1184040"/>
            <a:ext cx="47541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RPC eco-gas, layering, standalone LLP tracking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14"/>
          <p:cNvSpPr/>
          <p:nvPr/>
        </p:nvSpPr>
        <p:spPr>
          <a:xfrm>
            <a:off x="530280" y="1527120"/>
            <a:ext cx="11109240" cy="383400"/>
          </a:xfrm>
          <a:prstGeom prst="rect">
            <a:avLst/>
          </a:prstGeom>
          <a:solidFill>
            <a:srgbClr val="1A233A"/>
          </a:solidFill>
          <a:ln w="12700">
            <a:solidFill>
              <a:srgbClr val="0B102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15"/>
          <p:cNvSpPr/>
          <p:nvPr/>
        </p:nvSpPr>
        <p:spPr>
          <a:xfrm>
            <a:off x="530280" y="1527120"/>
            <a:ext cx="72360" cy="38340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6360" tIns="45000" rIns="3636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16"/>
          <p:cNvSpPr/>
          <p:nvPr/>
        </p:nvSpPr>
        <p:spPr>
          <a:xfrm>
            <a:off x="713160" y="1618560"/>
            <a:ext cx="169092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SDHCAL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17"/>
          <p:cNvSpPr/>
          <p:nvPr/>
        </p:nvSpPr>
        <p:spPr>
          <a:xfrm>
            <a:off x="2724840" y="1591200"/>
            <a:ext cx="13892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18"/>
          <p:cNvSpPr/>
          <p:nvPr/>
        </p:nvSpPr>
        <p:spPr>
          <a:xfrm>
            <a:off x="2797920" y="1636920"/>
            <a:ext cx="1242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Mature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19"/>
          <p:cNvSpPr/>
          <p:nvPr/>
        </p:nvSpPr>
        <p:spPr>
          <a:xfrm>
            <a:off x="4617720" y="159120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20"/>
          <p:cNvSpPr/>
          <p:nvPr/>
        </p:nvSpPr>
        <p:spPr>
          <a:xfrm>
            <a:off x="4690800" y="163692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Medium–high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21"/>
          <p:cNvSpPr/>
          <p:nvPr/>
        </p:nvSpPr>
        <p:spPr>
          <a:xfrm>
            <a:off x="6400800" y="1613880"/>
            <a:ext cx="47541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Large-area homogeneity, T-SDHCAL, continuous DAQ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Shape 22"/>
          <p:cNvSpPr/>
          <p:nvPr/>
        </p:nvSpPr>
        <p:spPr>
          <a:xfrm>
            <a:off x="530280" y="1956960"/>
            <a:ext cx="11109240" cy="383400"/>
          </a:xfrm>
          <a:prstGeom prst="rect">
            <a:avLst/>
          </a:prstGeom>
          <a:solidFill>
            <a:srgbClr val="141B2E"/>
          </a:solidFill>
          <a:ln w="12700">
            <a:solidFill>
              <a:srgbClr val="0B102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23"/>
          <p:cNvSpPr/>
          <p:nvPr/>
        </p:nvSpPr>
        <p:spPr>
          <a:xfrm>
            <a:off x="530280" y="1956960"/>
            <a:ext cx="72360" cy="38340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6360" tIns="45000" rIns="3636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24"/>
          <p:cNvSpPr/>
          <p:nvPr/>
        </p:nvSpPr>
        <p:spPr>
          <a:xfrm>
            <a:off x="713160" y="2048400"/>
            <a:ext cx="169092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AHCAL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Shape 25"/>
          <p:cNvSpPr/>
          <p:nvPr/>
        </p:nvSpPr>
        <p:spPr>
          <a:xfrm>
            <a:off x="2724840" y="2020680"/>
            <a:ext cx="13892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26"/>
          <p:cNvSpPr/>
          <p:nvPr/>
        </p:nvSpPr>
        <p:spPr>
          <a:xfrm>
            <a:off x="2797920" y="2066400"/>
            <a:ext cx="1242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Mature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27"/>
          <p:cNvSpPr/>
          <p:nvPr/>
        </p:nvSpPr>
        <p:spPr>
          <a:xfrm>
            <a:off x="4617720" y="202068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28"/>
          <p:cNvSpPr/>
          <p:nvPr/>
        </p:nvSpPr>
        <p:spPr>
          <a:xfrm>
            <a:off x="4690800" y="206640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High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29"/>
          <p:cNvSpPr/>
          <p:nvPr/>
        </p:nvSpPr>
        <p:spPr>
          <a:xfrm>
            <a:off x="6400800" y="2043720"/>
            <a:ext cx="47541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Continuous readout, thermal/mechanical integration, 5D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30"/>
          <p:cNvSpPr/>
          <p:nvPr/>
        </p:nvSpPr>
        <p:spPr>
          <a:xfrm>
            <a:off x="530280" y="2386440"/>
            <a:ext cx="11109240" cy="383400"/>
          </a:xfrm>
          <a:prstGeom prst="rect">
            <a:avLst/>
          </a:prstGeom>
          <a:solidFill>
            <a:srgbClr val="1A233A"/>
          </a:solidFill>
          <a:ln w="12700">
            <a:solidFill>
              <a:srgbClr val="0B102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Shape 31"/>
          <p:cNvSpPr/>
          <p:nvPr/>
        </p:nvSpPr>
        <p:spPr>
          <a:xfrm>
            <a:off x="530280" y="2386440"/>
            <a:ext cx="72360" cy="38340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6360" tIns="45000" rIns="3636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32"/>
          <p:cNvSpPr/>
          <p:nvPr/>
        </p:nvSpPr>
        <p:spPr>
          <a:xfrm>
            <a:off x="713160" y="2477880"/>
            <a:ext cx="169092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ScW-ECAL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33"/>
          <p:cNvSpPr/>
          <p:nvPr/>
        </p:nvSpPr>
        <p:spPr>
          <a:xfrm>
            <a:off x="2724840" y="2450520"/>
            <a:ext cx="13892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34"/>
          <p:cNvSpPr/>
          <p:nvPr/>
        </p:nvSpPr>
        <p:spPr>
          <a:xfrm>
            <a:off x="2797920" y="2496240"/>
            <a:ext cx="1242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Mature-ish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35"/>
          <p:cNvSpPr/>
          <p:nvPr/>
        </p:nvSpPr>
        <p:spPr>
          <a:xfrm>
            <a:off x="4617720" y="24505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36"/>
          <p:cNvSpPr/>
          <p:nvPr/>
        </p:nvSpPr>
        <p:spPr>
          <a:xfrm>
            <a:off x="4690800" y="24962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Medium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37"/>
          <p:cNvSpPr/>
          <p:nvPr/>
        </p:nvSpPr>
        <p:spPr>
          <a:xfrm>
            <a:off x="6400800" y="2473560"/>
            <a:ext cx="47541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Industrial strip production, power/cost, SiPM integration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Shape 38"/>
          <p:cNvSpPr/>
          <p:nvPr/>
        </p:nvSpPr>
        <p:spPr>
          <a:xfrm>
            <a:off x="530280" y="2816280"/>
            <a:ext cx="11109240" cy="383400"/>
          </a:xfrm>
          <a:prstGeom prst="rect">
            <a:avLst/>
          </a:prstGeom>
          <a:solidFill>
            <a:srgbClr val="141B2E"/>
          </a:solidFill>
          <a:ln w="12700">
            <a:solidFill>
              <a:srgbClr val="0B102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Shape 39"/>
          <p:cNvSpPr/>
          <p:nvPr/>
        </p:nvSpPr>
        <p:spPr>
          <a:xfrm>
            <a:off x="530280" y="2816280"/>
            <a:ext cx="72360" cy="38340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6360" tIns="45000" rIns="3636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40"/>
          <p:cNvSpPr/>
          <p:nvPr/>
        </p:nvSpPr>
        <p:spPr>
          <a:xfrm>
            <a:off x="713160" y="2907720"/>
            <a:ext cx="169092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SiW-ECAL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41"/>
          <p:cNvSpPr/>
          <p:nvPr/>
        </p:nvSpPr>
        <p:spPr>
          <a:xfrm>
            <a:off x="2724840" y="2880360"/>
            <a:ext cx="13892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42"/>
          <p:cNvSpPr/>
          <p:nvPr/>
        </p:nvSpPr>
        <p:spPr>
          <a:xfrm>
            <a:off x="2797920" y="2926080"/>
            <a:ext cx="1242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Mature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43"/>
          <p:cNvSpPr/>
          <p:nvPr/>
        </p:nvSpPr>
        <p:spPr>
          <a:xfrm>
            <a:off x="4617720" y="288036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44"/>
          <p:cNvSpPr/>
          <p:nvPr/>
        </p:nvSpPr>
        <p:spPr>
          <a:xfrm>
            <a:off x="4690800" y="292608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High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45"/>
          <p:cNvSpPr/>
          <p:nvPr/>
        </p:nvSpPr>
        <p:spPr>
          <a:xfrm>
            <a:off x="6400800" y="2903400"/>
            <a:ext cx="47541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New ASICs, cooling, timing, MAPS path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Shape 46"/>
          <p:cNvSpPr/>
          <p:nvPr/>
        </p:nvSpPr>
        <p:spPr>
          <a:xfrm>
            <a:off x="530280" y="3246120"/>
            <a:ext cx="11109240" cy="383400"/>
          </a:xfrm>
          <a:prstGeom prst="rect">
            <a:avLst/>
          </a:prstGeom>
          <a:solidFill>
            <a:srgbClr val="1A233A"/>
          </a:solidFill>
          <a:ln w="12700">
            <a:solidFill>
              <a:srgbClr val="0B102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47"/>
          <p:cNvSpPr/>
          <p:nvPr/>
        </p:nvSpPr>
        <p:spPr>
          <a:xfrm>
            <a:off x="530280" y="3246120"/>
            <a:ext cx="72360" cy="38340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6360" tIns="45000" rIns="3636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48"/>
          <p:cNvSpPr/>
          <p:nvPr/>
        </p:nvSpPr>
        <p:spPr>
          <a:xfrm>
            <a:off x="713160" y="3337560"/>
            <a:ext cx="169092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Luminometer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49"/>
          <p:cNvSpPr/>
          <p:nvPr/>
        </p:nvSpPr>
        <p:spPr>
          <a:xfrm>
            <a:off x="2724840" y="3310200"/>
            <a:ext cx="13892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50"/>
          <p:cNvSpPr/>
          <p:nvPr/>
        </p:nvSpPr>
        <p:spPr>
          <a:xfrm>
            <a:off x="2797920" y="3355920"/>
            <a:ext cx="1242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Advanced concept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51"/>
          <p:cNvSpPr/>
          <p:nvPr/>
        </p:nvSpPr>
        <p:spPr>
          <a:xfrm>
            <a:off x="4617720" y="331020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52"/>
          <p:cNvSpPr/>
          <p:nvPr/>
        </p:nvSpPr>
        <p:spPr>
          <a:xfrm>
            <a:off x="4690800" y="335592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High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53"/>
          <p:cNvSpPr/>
          <p:nvPr/>
        </p:nvSpPr>
        <p:spPr>
          <a:xfrm>
            <a:off x="6400800" y="3332880"/>
            <a:ext cx="47541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MDI, alignment, MAPS / quantum-sensor explorations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Shape 54"/>
          <p:cNvSpPr/>
          <p:nvPr/>
        </p:nvSpPr>
        <p:spPr>
          <a:xfrm>
            <a:off x="530280" y="3675960"/>
            <a:ext cx="11109240" cy="383400"/>
          </a:xfrm>
          <a:prstGeom prst="rect">
            <a:avLst/>
          </a:prstGeom>
          <a:solidFill>
            <a:srgbClr val="141B2E"/>
          </a:solidFill>
          <a:ln w="12700">
            <a:solidFill>
              <a:srgbClr val="0B102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55"/>
          <p:cNvSpPr/>
          <p:nvPr/>
        </p:nvSpPr>
        <p:spPr>
          <a:xfrm>
            <a:off x="530280" y="3675960"/>
            <a:ext cx="72360" cy="383400"/>
          </a:xfrm>
          <a:prstGeom prst="rect">
            <a:avLst/>
          </a:prstGeom>
          <a:solidFill>
            <a:srgbClr val="F47B8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6360" tIns="45000" rIns="3636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56"/>
          <p:cNvSpPr/>
          <p:nvPr/>
        </p:nvSpPr>
        <p:spPr>
          <a:xfrm>
            <a:off x="713160" y="3767400"/>
            <a:ext cx="169092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ToF / PID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Shape 57"/>
          <p:cNvSpPr/>
          <p:nvPr/>
        </p:nvSpPr>
        <p:spPr>
          <a:xfrm>
            <a:off x="2724840" y="3740040"/>
            <a:ext cx="13892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58"/>
          <p:cNvSpPr/>
          <p:nvPr/>
        </p:nvSpPr>
        <p:spPr>
          <a:xfrm>
            <a:off x="2797920" y="3785760"/>
            <a:ext cx="1242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Exploratory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59"/>
          <p:cNvSpPr/>
          <p:nvPr/>
        </p:nvSpPr>
        <p:spPr>
          <a:xfrm>
            <a:off x="4617720" y="374004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60"/>
          <p:cNvSpPr/>
          <p:nvPr/>
        </p:nvSpPr>
        <p:spPr>
          <a:xfrm>
            <a:off x="4690800" y="378576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High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61"/>
          <p:cNvSpPr/>
          <p:nvPr/>
        </p:nvSpPr>
        <p:spPr>
          <a:xfrm>
            <a:off x="6400800" y="3762720"/>
            <a:ext cx="47541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50 ps target, optical scintillator/Cherenkov concepts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62"/>
          <p:cNvSpPr/>
          <p:nvPr/>
        </p:nvSpPr>
        <p:spPr>
          <a:xfrm>
            <a:off x="530280" y="4105800"/>
            <a:ext cx="11109240" cy="383400"/>
          </a:xfrm>
          <a:prstGeom prst="rect">
            <a:avLst/>
          </a:prstGeom>
          <a:solidFill>
            <a:srgbClr val="1A233A"/>
          </a:solidFill>
          <a:ln w="12700">
            <a:solidFill>
              <a:srgbClr val="0B102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63"/>
          <p:cNvSpPr/>
          <p:nvPr/>
        </p:nvSpPr>
        <p:spPr>
          <a:xfrm>
            <a:off x="530280" y="4105800"/>
            <a:ext cx="72360" cy="38340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6360" tIns="45000" rIns="3636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64"/>
          <p:cNvSpPr/>
          <p:nvPr/>
        </p:nvSpPr>
        <p:spPr>
          <a:xfrm>
            <a:off x="713160" y="4197240"/>
            <a:ext cx="169092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TPC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65"/>
          <p:cNvSpPr/>
          <p:nvPr/>
        </p:nvSpPr>
        <p:spPr>
          <a:xfrm>
            <a:off x="2724840" y="4169520"/>
            <a:ext cx="13892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66"/>
          <p:cNvSpPr/>
          <p:nvPr/>
        </p:nvSpPr>
        <p:spPr>
          <a:xfrm>
            <a:off x="2797920" y="4215240"/>
            <a:ext cx="1242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Mature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67"/>
          <p:cNvSpPr/>
          <p:nvPr/>
        </p:nvSpPr>
        <p:spPr>
          <a:xfrm>
            <a:off x="4617720" y="41695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68"/>
          <p:cNvSpPr/>
          <p:nvPr/>
        </p:nvSpPr>
        <p:spPr>
          <a:xfrm>
            <a:off x="4690800" y="42152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High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69"/>
          <p:cNvSpPr/>
          <p:nvPr/>
        </p:nvSpPr>
        <p:spPr>
          <a:xfrm>
            <a:off x="6400800" y="4192560"/>
            <a:ext cx="47541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FCC occupancy, ion backflow, pixel option, cooling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Shape 70"/>
          <p:cNvSpPr/>
          <p:nvPr/>
        </p:nvSpPr>
        <p:spPr>
          <a:xfrm>
            <a:off x="530280" y="4535280"/>
            <a:ext cx="11109240" cy="383400"/>
          </a:xfrm>
          <a:prstGeom prst="rect">
            <a:avLst/>
          </a:prstGeom>
          <a:solidFill>
            <a:srgbClr val="141B2E"/>
          </a:solidFill>
          <a:ln w="12700">
            <a:solidFill>
              <a:srgbClr val="0B102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71"/>
          <p:cNvSpPr/>
          <p:nvPr/>
        </p:nvSpPr>
        <p:spPr>
          <a:xfrm>
            <a:off x="530280" y="4535280"/>
            <a:ext cx="72360" cy="38340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6360" tIns="45000" rIns="3636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72"/>
          <p:cNvSpPr/>
          <p:nvPr/>
        </p:nvSpPr>
        <p:spPr>
          <a:xfrm>
            <a:off x="713160" y="4626720"/>
            <a:ext cx="169092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Si tracker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73"/>
          <p:cNvSpPr/>
          <p:nvPr/>
        </p:nvSpPr>
        <p:spPr>
          <a:xfrm>
            <a:off x="2724840" y="4599360"/>
            <a:ext cx="13892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74"/>
          <p:cNvSpPr/>
          <p:nvPr/>
        </p:nvSpPr>
        <p:spPr>
          <a:xfrm>
            <a:off x="2797920" y="4645080"/>
            <a:ext cx="1242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Advanced software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75"/>
          <p:cNvSpPr/>
          <p:nvPr/>
        </p:nvSpPr>
        <p:spPr>
          <a:xfrm>
            <a:off x="4617720" y="459936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76"/>
          <p:cNvSpPr/>
          <p:nvPr/>
        </p:nvSpPr>
        <p:spPr>
          <a:xfrm>
            <a:off x="4690800" y="464508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Medium–high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77"/>
          <p:cNvSpPr/>
          <p:nvPr/>
        </p:nvSpPr>
        <p:spPr>
          <a:xfrm>
            <a:off x="6400800" y="4622400"/>
            <a:ext cx="47541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FCC tracking chain, forward coverage, timing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78"/>
          <p:cNvSpPr/>
          <p:nvPr/>
        </p:nvSpPr>
        <p:spPr>
          <a:xfrm>
            <a:off x="530280" y="4965120"/>
            <a:ext cx="11109240" cy="383400"/>
          </a:xfrm>
          <a:prstGeom prst="rect">
            <a:avLst/>
          </a:prstGeom>
          <a:solidFill>
            <a:srgbClr val="1A233A"/>
          </a:solidFill>
          <a:ln w="12700">
            <a:solidFill>
              <a:srgbClr val="0B102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79"/>
          <p:cNvSpPr/>
          <p:nvPr/>
        </p:nvSpPr>
        <p:spPr>
          <a:xfrm>
            <a:off x="530280" y="4965120"/>
            <a:ext cx="72360" cy="383400"/>
          </a:xfrm>
          <a:prstGeom prst="rect">
            <a:avLst/>
          </a:prstGeom>
          <a:solidFill>
            <a:srgbClr val="F47B8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36360" tIns="45000" rIns="3636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80"/>
          <p:cNvSpPr/>
          <p:nvPr/>
        </p:nvSpPr>
        <p:spPr>
          <a:xfrm>
            <a:off x="713160" y="5056560"/>
            <a:ext cx="169092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Vertex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81"/>
          <p:cNvSpPr/>
          <p:nvPr/>
        </p:nvSpPr>
        <p:spPr>
          <a:xfrm>
            <a:off x="2724840" y="5029200"/>
            <a:ext cx="138924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82"/>
          <p:cNvSpPr/>
          <p:nvPr/>
        </p:nvSpPr>
        <p:spPr>
          <a:xfrm>
            <a:off x="2797920" y="5074920"/>
            <a:ext cx="1242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Active prototype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Shape 83"/>
          <p:cNvSpPr/>
          <p:nvPr/>
        </p:nvSpPr>
        <p:spPr>
          <a:xfrm>
            <a:off x="4617720" y="502920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84"/>
          <p:cNvSpPr/>
          <p:nvPr/>
        </p:nvSpPr>
        <p:spPr>
          <a:xfrm>
            <a:off x="4690800" y="507492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Very high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85"/>
          <p:cNvSpPr/>
          <p:nvPr/>
        </p:nvSpPr>
        <p:spPr>
          <a:xfrm>
            <a:off x="6400800" y="5052240"/>
            <a:ext cx="47541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Curved ultra-light MAPS, air cooling, MDI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86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Status synthesized from 2026 ILD workshop subdetector reports and related FCC/DRD R&amp;D material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PlaceHolder 1"/>
          <p:cNvSpPr>
            <a:spLocks noGrp="1"/>
          </p:cNvSpPr>
          <p:nvPr>
            <p:ph type="sldNum" idx="8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90AA2CC5-EAA2-4BC6-A842-E3A9AC4E2A81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4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Muon system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Outer-most active system; robust tagging first, standalone LLP tracking as the upgrade path.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A98BFF"/>
                </a:solidFill>
                <a:effectLst/>
                <a:uFillTx/>
                <a:latin typeface="Aptos"/>
                <a:ea typeface="Aptos"/>
              </a:rPr>
              <a:t>MATURE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A98BFF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ILD design is unusually detailed: 14 active barrel layers / 12 endcap layers in the iron yoke; scintillator strips with SiPM/WLS or X–Y RPC readout. Workshop comparison quotes &gt;95% efficiency, &lt;1% π→μ fake, ~1 cm / ~1 ns tagging resolution.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Optimize layering and granularity for π→μ fake rejection and high-energy tail catching. For RPCs, reduce gas gaps, move to glass and low-GWP/HFO mixtures; for LLPs, study higher-resolution layers and standalone tracking.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A98BFF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Biggest gains: LLP sensitivity outside the tracker, robust muon ID, punch-through rejection and tail-catcher recovery. Limited impact on core Higgs precision once muon ID is already highly efficient.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Optimize layering and granularity for π→μ fake rejection and high-energy tail catching. For RPCs, reduce gas gaps, move to glass and low-GWP/HFO mixtures; for LLPs, study higher-resolution layers and standalone tracking.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Farinelli, “Muon systems in FCC-ee detector concepts”, 14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PlaceHolder 1"/>
          <p:cNvSpPr>
            <a:spLocks noGrp="1"/>
          </p:cNvSpPr>
          <p:nvPr>
            <p:ph type="sldNum" idx="9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570612A2-A267-44F0-8AED-914BFF6EB58C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5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SDHCAL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Semi-digital glass-RPC HCAL: a mature PFA option with an FCC-ee electronics problem to solve.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MATURE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CALICE 1 m³ technological prototype established the concept: 1×1 cm² pads, 40–50 layers, multi-threshold readout and embedded electronics. The large-area self-supporting mechanical concept is already an ILD-specific heritage.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current frontier is &gt;2 m² large detectors with homogeneous GRPC response, updated HARDROC / interface electronics and “T-SDHCAL”: precise timing, multigap-RPC development and new electronics. Continuous readout must replace ILC-style power-pulsing assumptions.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Improves particle separation and shower imaging, especially when PFA confusion is the bottleneck. Timing can reject out-of-time activity and help 5D PFA, while large-area homogeneity protects calibration systematics.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current frontier is &gt;2 m² large detectors with homogeneous GRPC response, updated HARDROC / interface electronics and “T-SDHCAL”: precise timing, multigap-RPC development and new electronics. Continuous readout must replace ILC-style power-pulsing assumptions.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CALICE/ILD SDHCAL material; DRD6 roadmap; CIEMAT 2024–26 R&amp;D summary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" name="PlaceHolder 1"/>
          <p:cNvSpPr>
            <a:spLocks noGrp="1"/>
          </p:cNvSpPr>
          <p:nvPr>
            <p:ph type="sldNum" idx="10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8907C8D3-F078-4B81-B98A-A1E464926540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6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AHCAL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Analogue SiPM-on-tile HCAL: technology is advanced; FCC-ee adaptation is the critical phase.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MATURE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CALICE full technological AHCAL prototype has been built and extensively tested. 3×3 cm² tiles with SiPM readout are a proven granular solution; current work also includes new SiPMs, injection-moulded tiles, automated assembly and HBU/interfaces.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Re-design the full chain for continuous readout and higher data rates; re-evaluate cooling; co-optimize thermal/mechanical integration and scintillator geometry. Prototype ladder: layer demonstrator → multi-layer EM stack → larger FCC-ee prototype. Extend to 5D calorimetry and smarter in-volume logic.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Strong leverage for jet-energy resolution, especially at high energy where PFA confusion dominates. 5D information and ML-based regression are promising routes to better hadronic response without abandoning fine granularity.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Re-design the full chain for continuous readout and higher data rates; re-evaluate cooling; co-optimize thermal/mechanical integration and scintillator geometry. Prototype ladder: layer demonstrator → multi-layer EM stack → larger FCC-ee prototype. Extend to 5D calorimetry and smarter in-volume logic.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SiPM-on-Tile HCAL EoI (2025); AHCAL 2026 R&amp;D update; DRD Calo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PlaceHolder 1"/>
          <p:cNvSpPr>
            <a:spLocks noGrp="1"/>
          </p:cNvSpPr>
          <p:nvPr>
            <p:ph type="sldNum" idx="11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246934CF-50A6-4789-8F4B-8FEF0951E611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7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ScW-ECAL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Scintillator-strip tungsten ECAL: lower channel count while preserving effective 5×5 mm² imaging.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ADVANCED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strip concept uses 45×5×2 mm³ scintillator strips, alternating X/Y layers; effective 5×5 mm² segmentation can be kept while reducing channel count by roughly an order of magnitude. Joint CEPC/ILD development has matured the SiPM/strip concept.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Drive down cost and power further; prove strip uniformity, SiPM integration, mechanical flatness and industrial production at detector scale. Timing and continuous readout also need validation under FCC-ee conditions.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Potentially preserves much of ILD PFA performance at lower channel cost. It is attractive when the detector needs ultra-granular shower imaging but cannot afford a full silicon channel count.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Drive down cost and power further; prove strip uniformity, SiPM integration, mechanical flatness and industrial production at detector scale. Timing and continuous readout also need validation under FCC-ee conditions.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DRD6 ScW-ECAL overview, Oct 2024; ILD/CEPC calorimetry plans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" name="PlaceHolder 1"/>
          <p:cNvSpPr>
            <a:spLocks noGrp="1"/>
          </p:cNvSpPr>
          <p:nvPr>
            <p:ph type="sldNum" idx="12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C03C04B2-0ABD-4C87-B69E-A89E65DC934D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8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SiW-ECAL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Baseline ILD electromagnetic calorimeter: the most mature path, now being pushed into the FCC-ee system regime.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MATURE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High-granularity SiW-ECAL is described by the DRD/ILD community as mature for a Higgs-factory PFA detector. New ASICs, recent beam-test work, and low-energy response studies continue; test systems cover calibration and realistic integration.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Three major upgrades: (1) active cooling for continuous operation, (2) add a timing dimension, and (3) explore MAPS ultra-granularity (&lt;100 μm pitch) for dense shower environments. Construction R&amp;D must converge within the next ~3–5 years for ASICs and longer-scale full-system prototyping.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Highest near-term physics leverage in jet energy, photon / neutral-hadron separation, low-energy photons and off-axis shower pointing. The workshop also flags timing as useful for PFA and particle ID.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Three major upgrades: (1) active cooling for continuous operation, (2) add a timing dimension, and (3) explore MAPS ultra-granularity (&lt;100 μm pitch) for dense shower environments. Construction R&amp;D must converge within the next ~3–5 years for ASICs and longer-scale full-system prototyping.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SiW-ECAL FCC EoI (2025); CALOR/DRD Calo 2026; ILD calorimetry session 15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" name="PlaceHolder 1"/>
          <p:cNvSpPr>
            <a:spLocks noGrp="1"/>
          </p:cNvSpPr>
          <p:nvPr>
            <p:ph type="sldNum" idx="13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F5B372C8-4E3C-496C-A43D-426DA18EE5EB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9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Luminometer / LumiCal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Forward precision instrument where machine–detector interface and theory/calibration are inseparable.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ADVANCED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first FCC-ee luminometry workshop (July 2026) treated the full chain: small-angle Bhabhas, MDI, beam–beam effects, compact SiW experience, mechanics, electronics, alignment and simulation. ILD’s 2026 session explicitly fed this work into the detector discussion.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Converge the FCC-ee CDR geometry; validate alignment and beam-background robustness; investigate MAPS-based LumiCal and quantum-sensor concepts. The crucial R&amp;D is not only sensor granularity but absolute acceptance control and stable geometry.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9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0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Dominates absolute luminosity systematics and therefore all rate-based precision measurements at the Z pole. Better forward acceptance also strengthens multihadron acceptance and other forward-sensitive observables.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3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Converge the FCC-ee CDR geometry; validate alignment and beam-background robustness; investigate MAPS-based LumiCal and quantum-sensor concepts. The crucial R&amp;D is not only sensor granularity but absolute acceptance control and stable geometry.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1st FCC-ee Luminometry Workshop, 27–28 Jul 2026; ILD 15 Sep 2026 luminosity session; Wilson Z-pole study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7" name="PlaceHolder 1"/>
          <p:cNvSpPr>
            <a:spLocks noGrp="1"/>
          </p:cNvSpPr>
          <p:nvPr>
            <p:ph type="sldNum" idx="14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DBBB9C96-9B6C-4111-B580-E067671D436A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10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ToF and PID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Not baseline ILD, but one of the clearest “new capability” options under study.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EXPLORATORY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2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3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F47B8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2026 study revisits an OPAL-inspired optical TOF system with a target around 50 ps/MIP. WLS-fiber timing is attractive for compactness; fast SiPMs enable modern optical timing. Cherenkov-inspired concepts are also being considered.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6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7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Build a technology demonstrator and decide whether modest timing should be added to outer trackers / calorimeters, or whether a dedicated ToF layer is justified. Key tradeoffs are material, channel count, light collection and calibration, with 50 ps as an ambitious target.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F47B8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Major upside for hadron PID, strange tagging, tau reconstruction and potentially displaced / out-of-time signatures. It directly complements the TPC dE/dx measurement rather than replacing it.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Build a technology demonstrator and decide whether modest timing should be added to outer trackers / calorimeters, or whether a dedicated ToF layer is justified. Key tradeoffs are material, channel count, light collection and calibration, with 50 ps as an ambitious target.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Wilson, “Optical TOF for ILD”, 15 Sep 2026; ILD physics plans 16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" name="PlaceHolder 1"/>
          <p:cNvSpPr>
            <a:spLocks noGrp="1"/>
          </p:cNvSpPr>
          <p:nvPr>
            <p:ph type="sldNum" idx="15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F5B8D0E1-5806-4FFF-BE39-DC5132A6484D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11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TPC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ILD’s signature 3D central tracker: very mature technology, but FCC-ee occupancy and readout reopen design space.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1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MATURE / ACTIVE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3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Large Prototype + MPGD program provide the technology base. Recent GridPix/pixel-TPC work demonstrates construction, beam tests and full ILD simulation; realistic pixel coverage gave ~15% better momentum resolution in simulation and strong dE/dx PID performance.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Resolve the FCC-ee operating point: ion backflow / distortions, readout rate, integration with surrounding silicon and cooling. Pixel-TPC remains a serious option; at circular colliders, ~30 μs drift time requires track time stamping at the ~ns scale to disentangle overlapping events.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1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2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Precision momentum scale and continuous tracking are central to recoil, EW and flavor physics. dE/dx already gives strong K/π/p separation; pixel timing could add PID and pattern-recognition margin at high occupancy.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5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6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Resolve the FCC-ee operating point: ion backflow / distortions, readout rate, integration with surrounding silicon and cooling. Pixel-TPC remains a serious option; at circular colliders, ~30 μs drift time requires track time stamping at the ~ns scale to disentangle overlapping events.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Kluit, “ILD TPC FCC”, 15 Sep 2026; TIPP 2026 TPC R&amp;D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" name="PlaceHolder 1"/>
          <p:cNvSpPr>
            <a:spLocks noGrp="1"/>
          </p:cNvSpPr>
          <p:nvPr>
            <p:ph type="sldNum" idx="16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137084B9-DD8A-4EAE-BA50-B922E9D51E2D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12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Silicon tracker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“wrapper” around the TPC: performance is now as much a reconstruction/integration problem as a sensor problem.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ADVANCED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FCC-era work has focused on detailed digitization, tracking tools and a usable ILD@FCC reconstruction chain. The September workshop compared hybrid ILD/CLD models and identified geometry-agnostic track merging as an important path.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9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Finish the FCC tracking model: choose and validate track-merging strategy, add very-forward and SET tracks, re-check material/services and establish common digitization/calibration. Timing layers are a strategic option, mainly for PID and background rejection.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2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3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High-value for momentum resolution, charge identification, forward acceptance and robust reconstruction around the TPC boundaries. Especially important at the Z pole and for recoil measurements.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Finish the FCC tracking model: choose and validate track-merging strategy, add very-forward and SET tracks, re-check material/services and establish common digitization/calibration. Timing layers are a strategic option, mainly for PID and background rejection.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FCC Tracking Tools, Jan 2026; ILD@FCC reconstruction study, 15 Sep 2026; ILD VTX/Silicon report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" name="PlaceHolder 1"/>
          <p:cNvSpPr>
            <a:spLocks noGrp="1"/>
          </p:cNvSpPr>
          <p:nvPr>
            <p:ph type="sldNum" idx="17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C26E189A-0E71-457D-922C-70C64EF42203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13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Vertex detector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highest-risk / highest-impact technology: FCC-ee drives ultra-low mass, very small radius and high occupancy.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ACTIVE PROTOTYPE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F47B8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FCC-SEED targets ≤0.5% X0 material, ≤3 μm single-point resolution and ≤50 mW/cm², implying thin MAPS and air cooling. Curved-sensor layouts are being simulated; MIMOSIS prototypes are already being bent, bonded and electrically tested.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2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Demonstrate a functional curved ladder and then a full first-layer mock-up: curvature limits, bond reliability, flex design, mechanics, air-cooling, MDI clearance and beam-test alignment. Final chip design comes later; existing MIMOSIS versions are deliberately being used now to de-risk mechanics.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3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F47B8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Strongest lever for b/c/tau flavor tagging, displaced vertices and many exotic/rare-decay searches. Lower material improves low-pT tracking, acceptance and impact-parameter tails; hermeticity often matters more than another small gain in point resolution.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8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Demonstrate a functional curved ladder and then a full first-layer mock-up: curvature limits, bond reliability, flex design, mechanics, air-cooling, MDI clearance and beam-test alignment. Final chip design comes later; existing MIMOSIS versions are deliberately being used now to de-risk mechanics.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Ilg &amp; Andrea, “Vertex detectors for FCC-ee / FCC-SEED”, 15 Sep 2026; FCC vertex/cooling studies Jan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" name="PlaceHolder 1"/>
          <p:cNvSpPr>
            <a:spLocks noGrp="1"/>
          </p:cNvSpPr>
          <p:nvPr>
            <p:ph type="sldNum" idx="18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E6204A87-16C0-4FD4-A84F-6553FD8F31A1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14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Global: coil + yoke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Magnet and return yoke define the lever arm, compactness and the feasibility of services and calorimetry.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SYSTEM R&amp;D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9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FCC magnet work in 2026 includes conceptual cold-mass studies and conductor R&amp;D with aluminum-stabilized Nb-Ti; the broader program also surveys established ATLAS/CMS magnet technology and future options. ILD reconstruction studies already expose sensitivity to field assumptions (e.g. 3.5 T heritage vs 2 T FCC model).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Converge the field / radius / yoke geometry jointly with forward services and MDI. Validate stray-field constraints, mechanical loads, cryogenics and integration. Avoid “detector-physics” optimization that ignores magnet mass or cavern constraints.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main physics gain comes through momentum resolution, compactness and stable acceptance. But once tracking resolution is “good enough”, systematic control and geometry matter more than pushing B-field indefinitely.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Converge the field / radius / yoke geometry jointly with forward services and MDI. Validate stray-field constraints, mechanical loads, cryogenics and integration. Avoid “detector-physics” optimization that ignores magnet mass or cavern constraints.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FCC magnet workshop 2026; ILD@FCC H→invisible reconstruction study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" name="PlaceHolder 1"/>
          <p:cNvSpPr>
            <a:spLocks noGrp="1"/>
          </p:cNvSpPr>
          <p:nvPr>
            <p:ph type="sldNum" idx="19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65BE97B8-B37D-457C-BE07-8004A66100E9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15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Global: TDAQ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For FCC-ee the default architecture is triggerless / software-based event selection—not an ILC power-pulsed copy.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SYSTEM R&amp;D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ILD muon presentation states the basic FCC assumption explicitly: triggerless/software-based event selection, with ~40 MHz bunch crossings and ~100 kHz interaction rate at the Z peak. Subdetector DAQ designs therefore need a common timing/data model.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2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Define continuous readout bandwidth, synchronization, buffering, event building and lossless/near-lossless data reduction across TPC, calorimeters and muon. Co-design readout formats with ML reconstruction; validate deadtime and calibration strategies before freezing electronics.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TDAQ is mostly a reliability/enabling layer rather than a direct physics resolution driver—but it can unlock timing, mitigate pileup/backgrounds, and prevent inefficiencies that otherwise become irreducible analysis systematics.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Define continuous readout bandwidth, synchronization, buffering, event building and lossless/near-lossless data reduction across TPC, calorimeters and muon. Co-design readout formats with ML reconstruction; validate deadtime and calibration strategies before freezing electronics.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Farinelli muon/FCC-ee triggerless assumptions; ILD TDAQ session 15 Sep 2026; AHCAL/SDHCAL FCC R&amp;D plans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" name="PlaceHolder 1"/>
          <p:cNvSpPr>
            <a:spLocks noGrp="1"/>
          </p:cNvSpPr>
          <p:nvPr>
            <p:ph type="sldNum" idx="20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0135D58D-39D9-4B0A-B5BD-C95A80CB9019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16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Global: cooling + services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Cooling changes from “helpful” to “mandatory” as FCC-ee moves from burst operation to continuous operation.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" name="Shape 2"/>
          <p:cNvSpPr/>
          <p:nvPr/>
        </p:nvSpPr>
        <p:spPr>
          <a:xfrm>
            <a:off x="548640" y="1078920"/>
            <a:ext cx="107820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3"/>
          <p:cNvSpPr/>
          <p:nvPr/>
        </p:nvSpPr>
        <p:spPr>
          <a:xfrm>
            <a:off x="621720" y="1124640"/>
            <a:ext cx="93204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SYSTEM R&amp;D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" name="Shape 4"/>
          <p:cNvSpPr/>
          <p:nvPr/>
        </p:nvSpPr>
        <p:spPr>
          <a:xfrm>
            <a:off x="53028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" name="Shape 5"/>
          <p:cNvSpPr/>
          <p:nvPr/>
        </p:nvSpPr>
        <p:spPr>
          <a:xfrm>
            <a:off x="530280" y="1508760"/>
            <a:ext cx="54000" cy="205668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Text 6"/>
          <p:cNvSpPr/>
          <p:nvPr/>
        </p:nvSpPr>
        <p:spPr>
          <a:xfrm>
            <a:off x="69480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Recent / demonstrated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" name="Text 7"/>
          <p:cNvSpPr/>
          <p:nvPr/>
        </p:nvSpPr>
        <p:spPr>
          <a:xfrm>
            <a:off x="69480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ILD’s ILC heritage exploited power pulsing to run many calorimeter systems without active cooling. FCC-ee R&amp;D reverses that assumption: AHCAL studies explicitly re-evaluate cooling, SiW-ECAL is studying active cooling, TPC readout has CO₂ cooling experience, and the vertex concept targets air cooling.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" name="Shape 8"/>
          <p:cNvSpPr/>
          <p:nvPr/>
        </p:nvSpPr>
        <p:spPr>
          <a:xfrm>
            <a:off x="4316040" y="1508760"/>
            <a:ext cx="36568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" name="Shape 9"/>
          <p:cNvSpPr/>
          <p:nvPr/>
        </p:nvSpPr>
        <p:spPr>
          <a:xfrm>
            <a:off x="4316040" y="1508760"/>
            <a:ext cx="54000" cy="20566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10"/>
          <p:cNvSpPr/>
          <p:nvPr/>
        </p:nvSpPr>
        <p:spPr>
          <a:xfrm>
            <a:off x="4480560" y="165492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Next R&amp;D / decision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11"/>
          <p:cNvSpPr/>
          <p:nvPr/>
        </p:nvSpPr>
        <p:spPr>
          <a:xfrm>
            <a:off x="4480560" y="2039040"/>
            <a:ext cx="33642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Co-design thermal load, support material, cables, cooling manifolds and service exits. Keep the vertex ultra-light and air-cooled; build realistic thermal demonstrators for calorimeters and readout electronics; include cooling in mechanical integration from day one.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" name="Shape 12"/>
          <p:cNvSpPr/>
          <p:nvPr/>
        </p:nvSpPr>
        <p:spPr>
          <a:xfrm>
            <a:off x="8101440" y="1508760"/>
            <a:ext cx="3547080" cy="2056680"/>
          </a:xfrm>
          <a:prstGeom prst="roundRect">
            <a:avLst>
              <a:gd name="adj" fmla="val 3111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" name="Shape 13"/>
          <p:cNvSpPr/>
          <p:nvPr/>
        </p:nvSpPr>
        <p:spPr>
          <a:xfrm>
            <a:off x="8101440" y="1508760"/>
            <a:ext cx="54000" cy="205668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Text 14"/>
          <p:cNvSpPr/>
          <p:nvPr/>
        </p:nvSpPr>
        <p:spPr>
          <a:xfrm>
            <a:off x="8266320" y="165492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leverage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" name="Text 15"/>
          <p:cNvSpPr/>
          <p:nvPr/>
        </p:nvSpPr>
        <p:spPr>
          <a:xfrm>
            <a:off x="8266320" y="2039040"/>
            <a:ext cx="3254400" cy="13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Indirect but critical: every gram of cooling/services is material, every thermal instability threatens calibration, and every unavailable channel is physics efficiency. Good thermal design preserves detector hermeticity and tracking/calorimeter performance.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" name="Shape 16"/>
          <p:cNvSpPr/>
          <p:nvPr/>
        </p:nvSpPr>
        <p:spPr>
          <a:xfrm>
            <a:off x="530280" y="3822120"/>
            <a:ext cx="11118240" cy="1699920"/>
          </a:xfrm>
          <a:prstGeom prst="roundRect">
            <a:avLst>
              <a:gd name="adj" fmla="val 3226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" name="Text 17"/>
          <p:cNvSpPr/>
          <p:nvPr/>
        </p:nvSpPr>
        <p:spPr>
          <a:xfrm>
            <a:off x="749880" y="4060080"/>
            <a:ext cx="13708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R&amp;D takeaway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" name="Text 18"/>
          <p:cNvSpPr/>
          <p:nvPr/>
        </p:nvSpPr>
        <p:spPr>
          <a:xfrm>
            <a:off x="749880" y="4407480"/>
            <a:ext cx="104234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Co-design thermal load, support material, cables, cooling manifolds and service exits. Keep the vertex ultra-light and air-cooled; build realistic thermal demonstrators for calorimeters and readout electronics; include cooling in mechanical integration from day one. 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" name="Text 1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ILD calorimetry R&amp;D; AHCAL FCC EoI; TPC 2026 workshop; FCC-SEED vertex/cooling material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" name="PlaceHolder 1"/>
          <p:cNvSpPr>
            <a:spLocks noGrp="1"/>
          </p:cNvSpPr>
          <p:nvPr>
            <p:ph type="sldNum" idx="21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1B34932C-6FE5-487D-B68D-CBA639235A63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17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Global: MDI, injection and synchrotron radiation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FCC-ee changes the background problem from “beam train structure” to persistent occupancy + forward shielding + machine-detector integration.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" name="Shape 2"/>
          <p:cNvSpPr/>
          <p:nvPr/>
        </p:nvSpPr>
        <p:spPr>
          <a:xfrm>
            <a:off x="530280" y="1225440"/>
            <a:ext cx="3474000" cy="1873800"/>
          </a:xfrm>
          <a:prstGeom prst="roundRect">
            <a:avLst>
              <a:gd name="adj" fmla="val 3415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" name="Shape 3"/>
          <p:cNvSpPr/>
          <p:nvPr/>
        </p:nvSpPr>
        <p:spPr>
          <a:xfrm>
            <a:off x="530280" y="1225440"/>
            <a:ext cx="54000" cy="1873800"/>
          </a:xfrm>
          <a:prstGeom prst="rect">
            <a:avLst/>
          </a:prstGeom>
          <a:solidFill>
            <a:srgbClr val="F47B8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4"/>
          <p:cNvSpPr/>
          <p:nvPr/>
        </p:nvSpPr>
        <p:spPr>
          <a:xfrm>
            <a:off x="694800" y="13716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Injection backgrounds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" name="Shape 5"/>
          <p:cNvSpPr/>
          <p:nvPr/>
        </p:nvSpPr>
        <p:spPr>
          <a:xfrm>
            <a:off x="3044880" y="134424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6"/>
          <p:cNvSpPr/>
          <p:nvPr/>
        </p:nvSpPr>
        <p:spPr>
          <a:xfrm>
            <a:off x="3117960" y="138996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MDI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7"/>
          <p:cNvSpPr/>
          <p:nvPr/>
        </p:nvSpPr>
        <p:spPr>
          <a:xfrm>
            <a:off x="694800" y="1755720"/>
            <a:ext cx="3181320" cy="12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Top-up injection causes unavoidable beam losses while physics data are collected. The R&amp;D direction is source-to-detector simulation, collimation and masking rather than a detector-only fix.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" name="Shape 8"/>
          <p:cNvSpPr/>
          <p:nvPr/>
        </p:nvSpPr>
        <p:spPr>
          <a:xfrm>
            <a:off x="4187880" y="1225440"/>
            <a:ext cx="3474000" cy="1873800"/>
          </a:xfrm>
          <a:prstGeom prst="roundRect">
            <a:avLst>
              <a:gd name="adj" fmla="val 3415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" name="Shape 9"/>
          <p:cNvSpPr/>
          <p:nvPr/>
        </p:nvSpPr>
        <p:spPr>
          <a:xfrm>
            <a:off x="4187880" y="1225440"/>
            <a:ext cx="54000" cy="187380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10"/>
          <p:cNvSpPr/>
          <p:nvPr/>
        </p:nvSpPr>
        <p:spPr>
          <a:xfrm>
            <a:off x="4352400" y="13716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Synchrotron radiation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" name="Shape 11"/>
          <p:cNvSpPr/>
          <p:nvPr/>
        </p:nvSpPr>
        <p:spPr>
          <a:xfrm>
            <a:off x="6702480" y="134424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" name="Text 12"/>
          <p:cNvSpPr/>
          <p:nvPr/>
        </p:nvSpPr>
        <p:spPr>
          <a:xfrm>
            <a:off x="6775560" y="138996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SR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" name="Text 13"/>
          <p:cNvSpPr/>
          <p:nvPr/>
        </p:nvSpPr>
        <p:spPr>
          <a:xfrm>
            <a:off x="4352400" y="1755720"/>
            <a:ext cx="3181320" cy="12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FCC-ee carries a ~50 MW/beam SR environment. Detector protection therefore depends on optics, collimation and forward shielding as much as on sensor radiation tolerance.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" name="Shape 14"/>
          <p:cNvSpPr/>
          <p:nvPr/>
        </p:nvSpPr>
        <p:spPr>
          <a:xfrm>
            <a:off x="7845480" y="1225440"/>
            <a:ext cx="3656880" cy="1873800"/>
          </a:xfrm>
          <a:prstGeom prst="roundRect">
            <a:avLst>
              <a:gd name="adj" fmla="val 3415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" name="Shape 15"/>
          <p:cNvSpPr/>
          <p:nvPr/>
        </p:nvSpPr>
        <p:spPr>
          <a:xfrm>
            <a:off x="7845480" y="1225440"/>
            <a:ext cx="54000" cy="1873800"/>
          </a:xfrm>
          <a:prstGeom prst="rect">
            <a:avLst/>
          </a:prstGeom>
          <a:solidFill>
            <a:srgbClr val="A98BFF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" name="Text 16"/>
          <p:cNvSpPr/>
          <p:nvPr/>
        </p:nvSpPr>
        <p:spPr>
          <a:xfrm>
            <a:off x="8010000" y="137160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Vertex consequence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" name="Shape 17"/>
          <p:cNvSpPr/>
          <p:nvPr/>
        </p:nvSpPr>
        <p:spPr>
          <a:xfrm>
            <a:off x="10542960" y="134424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" name="Text 18"/>
          <p:cNvSpPr/>
          <p:nvPr/>
        </p:nvSpPr>
        <p:spPr>
          <a:xfrm>
            <a:off x="10616040" y="138996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A98BFF"/>
                </a:solidFill>
                <a:effectLst/>
                <a:uFillTx/>
                <a:latin typeface="Aptos"/>
                <a:ea typeface="Aptos"/>
              </a:rPr>
              <a:t>VTX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" name="Text 19"/>
          <p:cNvSpPr/>
          <p:nvPr/>
        </p:nvSpPr>
        <p:spPr>
          <a:xfrm>
            <a:off x="8010000" y="1755720"/>
            <a:ext cx="3364200" cy="12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High-rate beam backgrounds drive the ≤0.5% X0 / low-power vertex concept and motivate explicit occupancy validation in full simulation.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" name="Shape 20"/>
          <p:cNvSpPr/>
          <p:nvPr/>
        </p:nvSpPr>
        <p:spPr>
          <a:xfrm>
            <a:off x="530280" y="3429000"/>
            <a:ext cx="10972080" cy="1755000"/>
          </a:xfrm>
          <a:prstGeom prst="roundRect">
            <a:avLst>
              <a:gd name="adj" fmla="val 3125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" name="Text 21"/>
          <p:cNvSpPr/>
          <p:nvPr/>
        </p:nvSpPr>
        <p:spPr>
          <a:xfrm>
            <a:off x="749880" y="3730680"/>
            <a:ext cx="155376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Cross-system rule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" name="Text 22"/>
          <p:cNvSpPr/>
          <p:nvPr/>
        </p:nvSpPr>
        <p:spPr>
          <a:xfrm>
            <a:off x="749880" y="4096440"/>
            <a:ext cx="101948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Do not optimize subdetectors independently. The workshop agenda itself links backgrounds → integration → tracker → calorimeter → luminometer. The forward system is where acceptance, beam backgrounds, LumiCal, MDI and reconstruction all meet.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" name="Text 23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ILD background session 15 Sep 2026; FCC Week 2026 MDI/SR material; FCC-SEED vertex report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" name="PlaceHolder 1"/>
          <p:cNvSpPr>
            <a:spLocks noGrp="1"/>
          </p:cNvSpPr>
          <p:nvPr>
            <p:ph type="sldNum" idx="22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DA8DDD9C-DD46-44E0-901D-15A6C9F8AE42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18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Physics analyses: where detector R&amp;D can still buy sensitivity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2026 ILD program is unusually explicit about using analyses to validate detector choices.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" name="Shape 2"/>
          <p:cNvSpPr/>
          <p:nvPr/>
        </p:nvSpPr>
        <p:spPr>
          <a:xfrm>
            <a:off x="567000" y="1143000"/>
            <a:ext cx="11017800" cy="529560"/>
          </a:xfrm>
          <a:prstGeom prst="roundRect">
            <a:avLst>
              <a:gd name="adj" fmla="val 8621"/>
            </a:avLst>
          </a:prstGeom>
          <a:solidFill>
            <a:srgbClr val="141B2E"/>
          </a:solidFill>
          <a:ln w="635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" name="Text 3"/>
          <p:cNvSpPr/>
          <p:nvPr/>
        </p:nvSpPr>
        <p:spPr>
          <a:xfrm>
            <a:off x="777240" y="1289160"/>
            <a:ext cx="20109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H→bb/cc/gg/ss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" name="Text 4"/>
          <p:cNvSpPr/>
          <p:nvPr/>
        </p:nvSpPr>
        <p:spPr>
          <a:xfrm>
            <a:off x="3246120" y="1307520"/>
            <a:ext cx="109656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Best detector lever</a:t>
            </a:r>
            <a:endParaRPr lang="en-GB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" name="Text 5"/>
          <p:cNvSpPr/>
          <p:nvPr/>
        </p:nvSpPr>
        <p:spPr>
          <a:xfrm>
            <a:off x="4370760" y="1271160"/>
            <a:ext cx="4891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Vertex + PID + PFA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" name="Shape 6"/>
          <p:cNvSpPr/>
          <p:nvPr/>
        </p:nvSpPr>
        <p:spPr>
          <a:xfrm>
            <a:off x="9555480" y="1316880"/>
            <a:ext cx="159948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" name="Shape 7"/>
          <p:cNvSpPr/>
          <p:nvPr/>
        </p:nvSpPr>
        <p:spPr>
          <a:xfrm>
            <a:off x="9555480" y="1316880"/>
            <a:ext cx="1311480" cy="109080"/>
          </a:xfrm>
          <a:prstGeom prst="rect">
            <a:avLst/>
          </a:prstGeom>
          <a:solidFill>
            <a:srgbClr val="F47B8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Text 8"/>
          <p:cNvSpPr/>
          <p:nvPr/>
        </p:nvSpPr>
        <p:spPr>
          <a:xfrm>
            <a:off x="9564480" y="1444680"/>
            <a:ext cx="1572120" cy="1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physics leverage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" name="Shape 9"/>
          <p:cNvSpPr/>
          <p:nvPr/>
        </p:nvSpPr>
        <p:spPr>
          <a:xfrm>
            <a:off x="567000" y="1746360"/>
            <a:ext cx="11017800" cy="529560"/>
          </a:xfrm>
          <a:prstGeom prst="roundRect">
            <a:avLst>
              <a:gd name="adj" fmla="val 8621"/>
            </a:avLst>
          </a:prstGeom>
          <a:solidFill>
            <a:srgbClr val="1A233A"/>
          </a:solidFill>
          <a:ln w="635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10"/>
          <p:cNvSpPr/>
          <p:nvPr/>
        </p:nvSpPr>
        <p:spPr>
          <a:xfrm>
            <a:off x="777240" y="1892880"/>
            <a:ext cx="20109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ZHH / λ3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11"/>
          <p:cNvSpPr/>
          <p:nvPr/>
        </p:nvSpPr>
        <p:spPr>
          <a:xfrm>
            <a:off x="3246120" y="1911240"/>
            <a:ext cx="109656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Best detector lever</a:t>
            </a:r>
            <a:endParaRPr lang="en-GB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" name="Text 12"/>
          <p:cNvSpPr/>
          <p:nvPr/>
        </p:nvSpPr>
        <p:spPr>
          <a:xfrm>
            <a:off x="4370760" y="1874520"/>
            <a:ext cx="4891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PFA + flavor + tracking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" name="Shape 13"/>
          <p:cNvSpPr/>
          <p:nvPr/>
        </p:nvSpPr>
        <p:spPr>
          <a:xfrm>
            <a:off x="9555480" y="1920240"/>
            <a:ext cx="159948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" name="Shape 14"/>
          <p:cNvSpPr/>
          <p:nvPr/>
        </p:nvSpPr>
        <p:spPr>
          <a:xfrm>
            <a:off x="9555480" y="1920240"/>
            <a:ext cx="1151280" cy="1090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Text 15"/>
          <p:cNvSpPr/>
          <p:nvPr/>
        </p:nvSpPr>
        <p:spPr>
          <a:xfrm>
            <a:off x="9564480" y="2048400"/>
            <a:ext cx="1572120" cy="1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physics leverage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6" name="Shape 16"/>
          <p:cNvSpPr/>
          <p:nvPr/>
        </p:nvSpPr>
        <p:spPr>
          <a:xfrm>
            <a:off x="567000" y="2350080"/>
            <a:ext cx="11017800" cy="529560"/>
          </a:xfrm>
          <a:prstGeom prst="roundRect">
            <a:avLst>
              <a:gd name="adj" fmla="val 8621"/>
            </a:avLst>
          </a:prstGeom>
          <a:solidFill>
            <a:srgbClr val="141B2E"/>
          </a:solidFill>
          <a:ln w="635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" name="Text 17"/>
          <p:cNvSpPr/>
          <p:nvPr/>
        </p:nvSpPr>
        <p:spPr>
          <a:xfrm>
            <a:off x="777240" y="2496240"/>
            <a:ext cx="20109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ttH CPV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8" name="Text 18"/>
          <p:cNvSpPr/>
          <p:nvPr/>
        </p:nvSpPr>
        <p:spPr>
          <a:xfrm>
            <a:off x="3246120" y="2514600"/>
            <a:ext cx="109656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Best detector lever</a:t>
            </a:r>
            <a:endParaRPr lang="en-GB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" name="Text 19"/>
          <p:cNvSpPr/>
          <p:nvPr/>
        </p:nvSpPr>
        <p:spPr>
          <a:xfrm>
            <a:off x="4370760" y="2477880"/>
            <a:ext cx="4891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jet assignment + light-flavor PID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" name="Shape 20"/>
          <p:cNvSpPr/>
          <p:nvPr/>
        </p:nvSpPr>
        <p:spPr>
          <a:xfrm>
            <a:off x="9555480" y="2523600"/>
            <a:ext cx="159948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Shape 21"/>
          <p:cNvSpPr/>
          <p:nvPr/>
        </p:nvSpPr>
        <p:spPr>
          <a:xfrm>
            <a:off x="9555480" y="2523600"/>
            <a:ext cx="991440" cy="10908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22"/>
          <p:cNvSpPr/>
          <p:nvPr/>
        </p:nvSpPr>
        <p:spPr>
          <a:xfrm>
            <a:off x="9564480" y="2651760"/>
            <a:ext cx="1572120" cy="1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physics leverage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Shape 23"/>
          <p:cNvSpPr/>
          <p:nvPr/>
        </p:nvSpPr>
        <p:spPr>
          <a:xfrm>
            <a:off x="567000" y="2953440"/>
            <a:ext cx="11017800" cy="529560"/>
          </a:xfrm>
          <a:prstGeom prst="roundRect">
            <a:avLst>
              <a:gd name="adj" fmla="val 8621"/>
            </a:avLst>
          </a:prstGeom>
          <a:solidFill>
            <a:srgbClr val="1A233A"/>
          </a:solidFill>
          <a:ln w="635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" name="Text 24"/>
          <p:cNvSpPr/>
          <p:nvPr/>
        </p:nvSpPr>
        <p:spPr>
          <a:xfrm>
            <a:off x="777240" y="3099960"/>
            <a:ext cx="20109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H→invisible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" name="Text 25"/>
          <p:cNvSpPr/>
          <p:nvPr/>
        </p:nvSpPr>
        <p:spPr>
          <a:xfrm>
            <a:off x="3246120" y="3117960"/>
            <a:ext cx="109656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Best detector lever</a:t>
            </a:r>
            <a:endParaRPr lang="en-GB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" name="Text 26"/>
          <p:cNvSpPr/>
          <p:nvPr/>
        </p:nvSpPr>
        <p:spPr>
          <a:xfrm>
            <a:off x="4370760" y="3081600"/>
            <a:ext cx="4891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momentum + hermiticity + backgrounds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" name="Shape 27"/>
          <p:cNvSpPr/>
          <p:nvPr/>
        </p:nvSpPr>
        <p:spPr>
          <a:xfrm>
            <a:off x="9555480" y="3127320"/>
            <a:ext cx="159948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" name="Shape 28"/>
          <p:cNvSpPr/>
          <p:nvPr/>
        </p:nvSpPr>
        <p:spPr>
          <a:xfrm>
            <a:off x="9555480" y="3127320"/>
            <a:ext cx="1279440" cy="10908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Text 29"/>
          <p:cNvSpPr/>
          <p:nvPr/>
        </p:nvSpPr>
        <p:spPr>
          <a:xfrm>
            <a:off x="9564480" y="3255120"/>
            <a:ext cx="1572120" cy="1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physics leverage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" name="Shape 30"/>
          <p:cNvSpPr/>
          <p:nvPr/>
        </p:nvSpPr>
        <p:spPr>
          <a:xfrm>
            <a:off x="567000" y="3557160"/>
            <a:ext cx="11017800" cy="529560"/>
          </a:xfrm>
          <a:prstGeom prst="roundRect">
            <a:avLst>
              <a:gd name="adj" fmla="val 8621"/>
            </a:avLst>
          </a:prstGeom>
          <a:solidFill>
            <a:srgbClr val="141B2E"/>
          </a:solidFill>
          <a:ln w="635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" name="Text 31"/>
          <p:cNvSpPr/>
          <p:nvPr/>
        </p:nvSpPr>
        <p:spPr>
          <a:xfrm>
            <a:off x="777240" y="3703320"/>
            <a:ext cx="20109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Z→ττ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32"/>
          <p:cNvSpPr/>
          <p:nvPr/>
        </p:nvSpPr>
        <p:spPr>
          <a:xfrm>
            <a:off x="3246120" y="3721680"/>
            <a:ext cx="109656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Best detector lever</a:t>
            </a:r>
            <a:endParaRPr lang="en-GB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 33"/>
          <p:cNvSpPr/>
          <p:nvPr/>
        </p:nvSpPr>
        <p:spPr>
          <a:xfrm>
            <a:off x="4370760" y="3684960"/>
            <a:ext cx="4891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tracking + PID + acceptance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Shape 34"/>
          <p:cNvSpPr/>
          <p:nvPr/>
        </p:nvSpPr>
        <p:spPr>
          <a:xfrm>
            <a:off x="9555480" y="3730680"/>
            <a:ext cx="159948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5" name="Shape 35"/>
          <p:cNvSpPr/>
          <p:nvPr/>
        </p:nvSpPr>
        <p:spPr>
          <a:xfrm>
            <a:off x="9555480" y="3730680"/>
            <a:ext cx="1087560" cy="10908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6" name="Text 36"/>
          <p:cNvSpPr/>
          <p:nvPr/>
        </p:nvSpPr>
        <p:spPr>
          <a:xfrm>
            <a:off x="9564480" y="3858840"/>
            <a:ext cx="1572120" cy="1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physics leverage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Shape 37"/>
          <p:cNvSpPr/>
          <p:nvPr/>
        </p:nvSpPr>
        <p:spPr>
          <a:xfrm>
            <a:off x="567000" y="4160520"/>
            <a:ext cx="11017800" cy="529560"/>
          </a:xfrm>
          <a:prstGeom prst="roundRect">
            <a:avLst>
              <a:gd name="adj" fmla="val 8621"/>
            </a:avLst>
          </a:prstGeom>
          <a:solidFill>
            <a:srgbClr val="1A233A"/>
          </a:solidFill>
          <a:ln w="635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" name="Text 38"/>
          <p:cNvSpPr/>
          <p:nvPr/>
        </p:nvSpPr>
        <p:spPr>
          <a:xfrm>
            <a:off x="777240" y="4306680"/>
            <a:ext cx="20109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Exotic scalars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" name="Text 39"/>
          <p:cNvSpPr/>
          <p:nvPr/>
        </p:nvSpPr>
        <p:spPr>
          <a:xfrm>
            <a:off x="3246120" y="4325040"/>
            <a:ext cx="109656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Best detector lever</a:t>
            </a:r>
            <a:endParaRPr lang="en-GB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40"/>
          <p:cNvSpPr/>
          <p:nvPr/>
        </p:nvSpPr>
        <p:spPr>
          <a:xfrm>
            <a:off x="4370760" y="4288680"/>
            <a:ext cx="4891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A98BFF"/>
                </a:solidFill>
                <a:effectLst/>
                <a:uFillTx/>
                <a:latin typeface="Aptos"/>
                <a:ea typeface="Aptos"/>
              </a:rPr>
              <a:t>b/tau tagging + mass resolution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1" name="Shape 41"/>
          <p:cNvSpPr/>
          <p:nvPr/>
        </p:nvSpPr>
        <p:spPr>
          <a:xfrm>
            <a:off x="9555480" y="4334400"/>
            <a:ext cx="159948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42"/>
          <p:cNvSpPr/>
          <p:nvPr/>
        </p:nvSpPr>
        <p:spPr>
          <a:xfrm>
            <a:off x="9555480" y="4334400"/>
            <a:ext cx="1039320" cy="109080"/>
          </a:xfrm>
          <a:prstGeom prst="rect">
            <a:avLst/>
          </a:prstGeom>
          <a:solidFill>
            <a:srgbClr val="A98BFF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" name="Text 43"/>
          <p:cNvSpPr/>
          <p:nvPr/>
        </p:nvSpPr>
        <p:spPr>
          <a:xfrm>
            <a:off x="9564480" y="4462200"/>
            <a:ext cx="1572120" cy="1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physics leverage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" name="Shape 44"/>
          <p:cNvSpPr/>
          <p:nvPr/>
        </p:nvSpPr>
        <p:spPr>
          <a:xfrm>
            <a:off x="567000" y="4763880"/>
            <a:ext cx="11017800" cy="529560"/>
          </a:xfrm>
          <a:prstGeom prst="roundRect">
            <a:avLst>
              <a:gd name="adj" fmla="val 8621"/>
            </a:avLst>
          </a:prstGeom>
          <a:solidFill>
            <a:srgbClr val="141B2E"/>
          </a:solidFill>
          <a:ln w="635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" name="Text 45"/>
          <p:cNvSpPr/>
          <p:nvPr/>
        </p:nvSpPr>
        <p:spPr>
          <a:xfrm>
            <a:off x="777240" y="4910400"/>
            <a:ext cx="201096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Z pole / EW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46"/>
          <p:cNvSpPr/>
          <p:nvPr/>
        </p:nvSpPr>
        <p:spPr>
          <a:xfrm>
            <a:off x="3246120" y="4928760"/>
            <a:ext cx="109656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Best detector lever</a:t>
            </a:r>
            <a:endParaRPr lang="en-GB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47"/>
          <p:cNvSpPr/>
          <p:nvPr/>
        </p:nvSpPr>
        <p:spPr>
          <a:xfrm>
            <a:off x="4370760" y="4892040"/>
            <a:ext cx="4891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lumi + charge + acceptance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" name="Shape 48"/>
          <p:cNvSpPr/>
          <p:nvPr/>
        </p:nvSpPr>
        <p:spPr>
          <a:xfrm>
            <a:off x="9555480" y="4937760"/>
            <a:ext cx="159948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" name="Shape 49"/>
          <p:cNvSpPr/>
          <p:nvPr/>
        </p:nvSpPr>
        <p:spPr>
          <a:xfrm>
            <a:off x="9555480" y="4937760"/>
            <a:ext cx="1199520" cy="10908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0" name="Text 50"/>
          <p:cNvSpPr/>
          <p:nvPr/>
        </p:nvSpPr>
        <p:spPr>
          <a:xfrm>
            <a:off x="9564480" y="5065920"/>
            <a:ext cx="1572120" cy="1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physics leverage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" name="Text 51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ILD analysis sessions 15 Sep 2026; ILD physics plans 16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2" name="PlaceHolder 1"/>
          <p:cNvSpPr>
            <a:spLocks noGrp="1"/>
          </p:cNvSpPr>
          <p:nvPr>
            <p:ph type="sldNum" idx="23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FBF06600-DF91-41E4-8A9F-A3ED07580A64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19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Higgs hadronic branching ratios: H→bb / cc / gg / ss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Analysis-specific detector leverage: what improvement could actually buy.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" name="Shape 2"/>
          <p:cNvSpPr/>
          <p:nvPr/>
        </p:nvSpPr>
        <p:spPr>
          <a:xfrm>
            <a:off x="548640" y="1051560"/>
            <a:ext cx="11422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" name="Text 3"/>
          <p:cNvSpPr/>
          <p:nvPr/>
        </p:nvSpPr>
        <p:spPr>
          <a:xfrm>
            <a:off x="621720" y="1097280"/>
            <a:ext cx="9961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ANALYSIS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" name="Shape 4"/>
          <p:cNvSpPr/>
          <p:nvPr/>
        </p:nvSpPr>
        <p:spPr>
          <a:xfrm>
            <a:off x="5302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8" name="Shape 5"/>
          <p:cNvSpPr/>
          <p:nvPr/>
        </p:nvSpPr>
        <p:spPr>
          <a:xfrm>
            <a:off x="530280" y="1444680"/>
            <a:ext cx="54000" cy="191952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Text 6"/>
          <p:cNvSpPr/>
          <p:nvPr/>
        </p:nvSpPr>
        <p:spPr>
          <a:xfrm>
            <a:off x="6948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Current status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" name="Shape 7"/>
          <p:cNvSpPr/>
          <p:nvPr/>
        </p:nvSpPr>
        <p:spPr>
          <a:xfrm>
            <a:off x="3044880" y="156348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8"/>
          <p:cNvSpPr/>
          <p:nvPr/>
        </p:nvSpPr>
        <p:spPr>
          <a:xfrm>
            <a:off x="3117960" y="160920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ACTIVE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9"/>
          <p:cNvSpPr/>
          <p:nvPr/>
        </p:nvSpPr>
        <p:spPr>
          <a:xfrm>
            <a:off x="6948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September 2026 study explicitly targets the measurement precision for b, c, g and s couplings and quantifies gains from upgraded flavor tagging. The old LCFIPlus chain is being superseded by a transformer-based approach.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3" name="Shape 10"/>
          <p:cNvSpPr/>
          <p:nvPr/>
        </p:nvSpPr>
        <p:spPr>
          <a:xfrm>
            <a:off x="41788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" name="Shape 11"/>
          <p:cNvSpPr/>
          <p:nvPr/>
        </p:nvSpPr>
        <p:spPr>
          <a:xfrm>
            <a:off x="4178880" y="1444680"/>
            <a:ext cx="54000" cy="191952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5" name="Text 12"/>
          <p:cNvSpPr/>
          <p:nvPr/>
        </p:nvSpPr>
        <p:spPr>
          <a:xfrm>
            <a:off x="43434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Where detector enters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" name="Text 13"/>
          <p:cNvSpPr/>
          <p:nvPr/>
        </p:nvSpPr>
        <p:spPr>
          <a:xfrm>
            <a:off x="43434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Flavor tagging sits on top of track/particle reconstruction; new ParT + CPID uses dE/dx and ToF, with Kaon identification helping strange-jet discrimination.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" name="Shape 14"/>
          <p:cNvSpPr/>
          <p:nvPr/>
        </p:nvSpPr>
        <p:spPr>
          <a:xfrm>
            <a:off x="7827120" y="1444680"/>
            <a:ext cx="38214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" name="Shape 15"/>
          <p:cNvSpPr/>
          <p:nvPr/>
        </p:nvSpPr>
        <p:spPr>
          <a:xfrm>
            <a:off x="7827120" y="1444680"/>
            <a:ext cx="54000" cy="191952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9" name="Text 16"/>
          <p:cNvSpPr/>
          <p:nvPr/>
        </p:nvSpPr>
        <p:spPr>
          <a:xfrm>
            <a:off x="7992000" y="1591200"/>
            <a:ext cx="3492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Potential gain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17"/>
          <p:cNvSpPr/>
          <p:nvPr/>
        </p:nvSpPr>
        <p:spPr>
          <a:xfrm>
            <a:off x="7992000" y="1974960"/>
            <a:ext cx="35287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Better vertex point resolution / material budget → stronger b/c separation. Better PID (especially K ID) → stronger s-tagging. Better ECAL/HCAL imaging and timing → cleaner particle-flow inputs and lower jet confusion.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" name="Shape 18"/>
          <p:cNvSpPr/>
          <p:nvPr/>
        </p:nvSpPr>
        <p:spPr>
          <a:xfrm>
            <a:off x="530280" y="3675960"/>
            <a:ext cx="11118240" cy="1791360"/>
          </a:xfrm>
          <a:prstGeom prst="roundRect">
            <a:avLst>
              <a:gd name="adj" fmla="val 3061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" name="Text 19"/>
          <p:cNvSpPr/>
          <p:nvPr/>
        </p:nvSpPr>
        <p:spPr>
          <a:xfrm>
            <a:off x="749880" y="3977640"/>
            <a:ext cx="109656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Bottom line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" name="Text 20"/>
          <p:cNvSpPr/>
          <p:nvPr/>
        </p:nvSpPr>
        <p:spPr>
          <a:xfrm>
            <a:off x="1874520" y="3904560"/>
            <a:ext cx="90061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Detector improvements matter only if they move the analysis away from its present bottleneck: classification, jet assignment, missing-energy resolution, acceptance or systematics.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" name="Text 21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Sawada, “Higgs hadronic branching ratio studies”, 15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" name="PlaceHolder 1"/>
          <p:cNvSpPr>
            <a:spLocks noGrp="1"/>
          </p:cNvSpPr>
          <p:nvPr>
            <p:ph type="sldNum" idx="24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FAC0FCB6-6C68-488B-9D29-131D82FAF3CE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20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ZHH / Higgs self-coupling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Analysis-specific detector leverage: what improvement could actually buy.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" name="Shape 2"/>
          <p:cNvSpPr/>
          <p:nvPr/>
        </p:nvSpPr>
        <p:spPr>
          <a:xfrm>
            <a:off x="548640" y="1051560"/>
            <a:ext cx="11422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3"/>
          <p:cNvSpPr/>
          <p:nvPr/>
        </p:nvSpPr>
        <p:spPr>
          <a:xfrm>
            <a:off x="621720" y="1097280"/>
            <a:ext cx="9961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ANALYSIS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" name="Shape 4"/>
          <p:cNvSpPr/>
          <p:nvPr/>
        </p:nvSpPr>
        <p:spPr>
          <a:xfrm>
            <a:off x="5302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" name="Shape 5"/>
          <p:cNvSpPr/>
          <p:nvPr/>
        </p:nvSpPr>
        <p:spPr>
          <a:xfrm>
            <a:off x="530280" y="1444680"/>
            <a:ext cx="54000" cy="191952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 6"/>
          <p:cNvSpPr/>
          <p:nvPr/>
        </p:nvSpPr>
        <p:spPr>
          <a:xfrm>
            <a:off x="6948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Current status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" name="Shape 7"/>
          <p:cNvSpPr/>
          <p:nvPr/>
        </p:nvSpPr>
        <p:spPr>
          <a:xfrm>
            <a:off x="3044880" y="156348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" name="Text 8"/>
          <p:cNvSpPr/>
          <p:nvPr/>
        </p:nvSpPr>
        <p:spPr>
          <a:xfrm>
            <a:off x="3117960" y="160920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77500" lnSpcReduction="19999"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MEDIUM–HIGH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" name="Text 9"/>
          <p:cNvSpPr/>
          <p:nvPr/>
        </p:nvSpPr>
        <p:spPr>
          <a:xfrm>
            <a:off x="6948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Detailed ILD simulation provides current λ3 projections: about 18% at 500 GeV / 4 ab⁻¹, 15% at 550 GeV / 4 ab⁻¹ and 11% for the 550 GeV 8 ab⁻¹ scenario shown in the workshop material.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" name="Shape 10"/>
          <p:cNvSpPr/>
          <p:nvPr/>
        </p:nvSpPr>
        <p:spPr>
          <a:xfrm>
            <a:off x="41788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7" name="Shape 11"/>
          <p:cNvSpPr/>
          <p:nvPr/>
        </p:nvSpPr>
        <p:spPr>
          <a:xfrm>
            <a:off x="4178880" y="1444680"/>
            <a:ext cx="54000" cy="191952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Text 12"/>
          <p:cNvSpPr/>
          <p:nvPr/>
        </p:nvSpPr>
        <p:spPr>
          <a:xfrm>
            <a:off x="43434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Where detector enters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9" name="Text 13"/>
          <p:cNvSpPr/>
          <p:nvPr/>
        </p:nvSpPr>
        <p:spPr>
          <a:xfrm>
            <a:off x="43434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Six-jet / lepton-channel reconstruction depends on jet-energy resolution, b-tagging, jet assignment and kinematic fit inputs. Current analysis uses multiclass BDTs and improved reconstruction.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0" name="Shape 14"/>
          <p:cNvSpPr/>
          <p:nvPr/>
        </p:nvSpPr>
        <p:spPr>
          <a:xfrm>
            <a:off x="7827120" y="1444680"/>
            <a:ext cx="38214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1" name="Shape 15"/>
          <p:cNvSpPr/>
          <p:nvPr/>
        </p:nvSpPr>
        <p:spPr>
          <a:xfrm>
            <a:off x="7827120" y="1444680"/>
            <a:ext cx="54000" cy="191952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Text 16"/>
          <p:cNvSpPr/>
          <p:nvPr/>
        </p:nvSpPr>
        <p:spPr>
          <a:xfrm>
            <a:off x="7992000" y="1591200"/>
            <a:ext cx="3492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Potential gain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3" name="Text 17"/>
          <p:cNvSpPr/>
          <p:nvPr/>
        </p:nvSpPr>
        <p:spPr>
          <a:xfrm>
            <a:off x="7992000" y="1974960"/>
            <a:ext cx="35287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strongest detector lever is PFA confusion at high jet multiplicity plus b-tagging / jet-energy calibration. Timing in the calorimeters could help if it reduces confusion; tracking gains help jet assignment but are secondary once robust seeding is reached.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4" name="Shape 18"/>
          <p:cNvSpPr/>
          <p:nvPr/>
        </p:nvSpPr>
        <p:spPr>
          <a:xfrm>
            <a:off x="530280" y="3675960"/>
            <a:ext cx="11118240" cy="1791360"/>
          </a:xfrm>
          <a:prstGeom prst="roundRect">
            <a:avLst>
              <a:gd name="adj" fmla="val 3061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5" name="Text 19"/>
          <p:cNvSpPr/>
          <p:nvPr/>
        </p:nvSpPr>
        <p:spPr>
          <a:xfrm>
            <a:off x="749880" y="3977640"/>
            <a:ext cx="109656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Bottom line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" name="Text 20"/>
          <p:cNvSpPr/>
          <p:nvPr/>
        </p:nvSpPr>
        <p:spPr>
          <a:xfrm>
            <a:off x="1874520" y="3904560"/>
            <a:ext cx="90061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Detector improvements matter only if they move the analysis away from its present bottleneck: classification, jet assignment, missing-energy resolution, acceptance or systematics.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" name="Text 21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Torndal, “ZHH Analysis – Status”, 15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" name="PlaceHolder 1"/>
          <p:cNvSpPr>
            <a:spLocks noGrp="1"/>
          </p:cNvSpPr>
          <p:nvPr>
            <p:ph type="sldNum" idx="25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635EBF71-342B-4BB9-A62B-4168636C8138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21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Higgs CP violation in ttH at 550 GeV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0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Analysis-specific detector leverage: what improvement could actually buy.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1" name="Shape 2"/>
          <p:cNvSpPr/>
          <p:nvPr/>
        </p:nvSpPr>
        <p:spPr>
          <a:xfrm>
            <a:off x="548640" y="1051560"/>
            <a:ext cx="11422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" name="Text 3"/>
          <p:cNvSpPr/>
          <p:nvPr/>
        </p:nvSpPr>
        <p:spPr>
          <a:xfrm>
            <a:off x="621720" y="1097280"/>
            <a:ext cx="9961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ANALYSIS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" name="Shape 4"/>
          <p:cNvSpPr/>
          <p:nvPr/>
        </p:nvSpPr>
        <p:spPr>
          <a:xfrm>
            <a:off x="5302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" name="Shape 5"/>
          <p:cNvSpPr/>
          <p:nvPr/>
        </p:nvSpPr>
        <p:spPr>
          <a:xfrm>
            <a:off x="530280" y="1444680"/>
            <a:ext cx="54000" cy="191952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5" name="Text 6"/>
          <p:cNvSpPr/>
          <p:nvPr/>
        </p:nvSpPr>
        <p:spPr>
          <a:xfrm>
            <a:off x="6948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Current status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6" name="Shape 7"/>
          <p:cNvSpPr/>
          <p:nvPr/>
        </p:nvSpPr>
        <p:spPr>
          <a:xfrm>
            <a:off x="3044880" y="156348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" name="Text 8"/>
          <p:cNvSpPr/>
          <p:nvPr/>
        </p:nvSpPr>
        <p:spPr>
          <a:xfrm>
            <a:off x="3117960" y="160920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MEDIUM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" name="Text 9"/>
          <p:cNvSpPr/>
          <p:nvPr/>
        </p:nvSpPr>
        <p:spPr>
          <a:xfrm>
            <a:off x="6948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updated analysis improves on older studies with modern detector simulation and reconstruction. The workshop reports strong b/c/τ-related flavor performance, but remaining difficulty in separating light up/down-type jets for CP observables.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" name="Shape 10"/>
          <p:cNvSpPr/>
          <p:nvPr/>
        </p:nvSpPr>
        <p:spPr>
          <a:xfrm>
            <a:off x="41788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" name="Shape 11"/>
          <p:cNvSpPr/>
          <p:nvPr/>
        </p:nvSpPr>
        <p:spPr>
          <a:xfrm>
            <a:off x="4178880" y="1444680"/>
            <a:ext cx="54000" cy="191952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Text 12"/>
          <p:cNvSpPr/>
          <p:nvPr/>
        </p:nvSpPr>
        <p:spPr>
          <a:xfrm>
            <a:off x="43434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Where detector enters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2" name="Text 13"/>
          <p:cNvSpPr/>
          <p:nvPr/>
        </p:nvSpPr>
        <p:spPr>
          <a:xfrm>
            <a:off x="43434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Semileptonic reconstruction combines Durham jets, ParT 11-class flavor tagging, ErrorFlow / kinematic fits and MVA signal-background separation. CP-sensitive observables require especially good light-jet flavor assignment.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3" name="Shape 14"/>
          <p:cNvSpPr/>
          <p:nvPr/>
        </p:nvSpPr>
        <p:spPr>
          <a:xfrm>
            <a:off x="7827120" y="1444680"/>
            <a:ext cx="38214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4" name="Shape 15"/>
          <p:cNvSpPr/>
          <p:nvPr/>
        </p:nvSpPr>
        <p:spPr>
          <a:xfrm>
            <a:off x="7827120" y="1444680"/>
            <a:ext cx="54000" cy="191952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5" name="Text 16"/>
          <p:cNvSpPr/>
          <p:nvPr/>
        </p:nvSpPr>
        <p:spPr>
          <a:xfrm>
            <a:off x="7992000" y="1591200"/>
            <a:ext cx="3492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Potential gain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6" name="Text 17"/>
          <p:cNvSpPr/>
          <p:nvPr/>
        </p:nvSpPr>
        <p:spPr>
          <a:xfrm>
            <a:off x="7992000" y="1974960"/>
            <a:ext cx="35287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Vertexing still matters for b-tagging, but the novel gain is PID + finer particle flow for light-jet composition and angular observables. Better jet-energy / timing can reduce kinematic-fit tails; huge changes in outer muon design are not expected to move the result.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7" name="Shape 18"/>
          <p:cNvSpPr/>
          <p:nvPr/>
        </p:nvSpPr>
        <p:spPr>
          <a:xfrm>
            <a:off x="530280" y="3675960"/>
            <a:ext cx="11118240" cy="1791360"/>
          </a:xfrm>
          <a:prstGeom prst="roundRect">
            <a:avLst>
              <a:gd name="adj" fmla="val 3061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8" name="Text 19"/>
          <p:cNvSpPr/>
          <p:nvPr/>
        </p:nvSpPr>
        <p:spPr>
          <a:xfrm>
            <a:off x="749880" y="3977640"/>
            <a:ext cx="109656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Bottom line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9" name="Text 20"/>
          <p:cNvSpPr/>
          <p:nvPr/>
        </p:nvSpPr>
        <p:spPr>
          <a:xfrm>
            <a:off x="1874520" y="3904560"/>
            <a:ext cx="90061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Detector improvements matter only if they move the analysis away from its present bottleneck: classification, jet assignment, missing-energy resolution, acceptance or systematics.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0" name="Text 21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Zhang et al., “Higgs CPV analysis in ttH coupling at 550GeV LCF”, 15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1" name="PlaceHolder 1"/>
          <p:cNvSpPr>
            <a:spLocks noGrp="1"/>
          </p:cNvSpPr>
          <p:nvPr>
            <p:ph type="sldNum" idx="26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5585800D-45AC-4A28-BA4D-6C117E30D4BE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22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Higgs → invisible at FCC-ee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3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Analysis-specific detector leverage: what improvement could actually buy.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4" name="Shape 2"/>
          <p:cNvSpPr/>
          <p:nvPr/>
        </p:nvSpPr>
        <p:spPr>
          <a:xfrm>
            <a:off x="548640" y="1051560"/>
            <a:ext cx="11422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5" name="Text 3"/>
          <p:cNvSpPr/>
          <p:nvPr/>
        </p:nvSpPr>
        <p:spPr>
          <a:xfrm>
            <a:off x="621720" y="1097280"/>
            <a:ext cx="9961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ANALYSIS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6" name="Shape 4"/>
          <p:cNvSpPr/>
          <p:nvPr/>
        </p:nvSpPr>
        <p:spPr>
          <a:xfrm>
            <a:off x="5302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7" name="Shape 5"/>
          <p:cNvSpPr/>
          <p:nvPr/>
        </p:nvSpPr>
        <p:spPr>
          <a:xfrm>
            <a:off x="530280" y="1444680"/>
            <a:ext cx="54000" cy="191952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8" name="Text 6"/>
          <p:cNvSpPr/>
          <p:nvPr/>
        </p:nvSpPr>
        <p:spPr>
          <a:xfrm>
            <a:off x="6948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Current status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Shape 7"/>
          <p:cNvSpPr/>
          <p:nvPr/>
        </p:nvSpPr>
        <p:spPr>
          <a:xfrm>
            <a:off x="3044880" y="156348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0" name="Text 8"/>
          <p:cNvSpPr/>
          <p:nvPr/>
        </p:nvSpPr>
        <p:spPr>
          <a:xfrm>
            <a:off x="3117960" y="160920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70000" lnSpcReduction="19999"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EARLY / PRELIMINARY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1" name="Text 9"/>
          <p:cNvSpPr/>
          <p:nvPr/>
        </p:nvSpPr>
        <p:spPr>
          <a:xfrm>
            <a:off x="6948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Very first full Gaudi-based reconstruction result is now available. The analysis is preliminary, and the presenter explicitly notes that the different magnetic field assumptions change the recoil peak resolution.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2" name="Shape 10"/>
          <p:cNvSpPr/>
          <p:nvPr/>
        </p:nvSpPr>
        <p:spPr>
          <a:xfrm>
            <a:off x="41788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3" name="Shape 11"/>
          <p:cNvSpPr/>
          <p:nvPr/>
        </p:nvSpPr>
        <p:spPr>
          <a:xfrm>
            <a:off x="4178880" y="1444680"/>
            <a:ext cx="54000" cy="191952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4" name="Text 12"/>
          <p:cNvSpPr/>
          <p:nvPr/>
        </p:nvSpPr>
        <p:spPr>
          <a:xfrm>
            <a:off x="43434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Where detector enters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5" name="Text 13"/>
          <p:cNvSpPr/>
          <p:nvPr/>
        </p:nvSpPr>
        <p:spPr>
          <a:xfrm>
            <a:off x="43434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current chain reconstructs tracks, calorimeter clusters and particles, then uses the recoil mass against Z→μμ. The ILD@FCC study had to merge hybrid ILD/CLD subdetector models.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6" name="Shape 14"/>
          <p:cNvSpPr/>
          <p:nvPr/>
        </p:nvSpPr>
        <p:spPr>
          <a:xfrm>
            <a:off x="7827120" y="1444680"/>
            <a:ext cx="38214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7" name="Shape 15"/>
          <p:cNvSpPr/>
          <p:nvPr/>
        </p:nvSpPr>
        <p:spPr>
          <a:xfrm>
            <a:off x="7827120" y="1444680"/>
            <a:ext cx="54000" cy="191952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8" name="Text 16"/>
          <p:cNvSpPr/>
          <p:nvPr/>
        </p:nvSpPr>
        <p:spPr>
          <a:xfrm>
            <a:off x="7992000" y="1591200"/>
            <a:ext cx="3492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Potential gain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9" name="Text 17"/>
          <p:cNvSpPr/>
          <p:nvPr/>
        </p:nvSpPr>
        <p:spPr>
          <a:xfrm>
            <a:off x="7992000" y="1974960"/>
            <a:ext cx="35287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Momentum resolution, forward tracking and detector hermeticity are the clearest levers. Better low-angle acceptance and tighter MDI-background control should improve the invisible signal definition; calorimeter timing can help reject non-collision deposits.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0" name="Shape 18"/>
          <p:cNvSpPr/>
          <p:nvPr/>
        </p:nvSpPr>
        <p:spPr>
          <a:xfrm>
            <a:off x="530280" y="3675960"/>
            <a:ext cx="11118240" cy="1791360"/>
          </a:xfrm>
          <a:prstGeom prst="roundRect">
            <a:avLst>
              <a:gd name="adj" fmla="val 3061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1" name="Text 19"/>
          <p:cNvSpPr/>
          <p:nvPr/>
        </p:nvSpPr>
        <p:spPr>
          <a:xfrm>
            <a:off x="749880" y="3977640"/>
            <a:ext cx="109656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Bottom line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2" name="Text 20"/>
          <p:cNvSpPr/>
          <p:nvPr/>
        </p:nvSpPr>
        <p:spPr>
          <a:xfrm>
            <a:off x="1874520" y="3904560"/>
            <a:ext cx="90061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Detector improvements matter only if they move the analysis away from its present bottleneck: classification, jet assignment, missing-energy resolution, acceptance or systematics.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3" name="Text 21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Schwan, “Event Reconstruction and Higgs-to-Invisible Analysis with ILD Detector Models for FCC-ee”, 15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4" name="PlaceHolder 1"/>
          <p:cNvSpPr>
            <a:spLocks noGrp="1"/>
          </p:cNvSpPr>
          <p:nvPr>
            <p:ph type="sldNum" idx="27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4D77D5DB-7949-4B56-9A04-4D77BA87BBEB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23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Z → ττ: reconstruction and polarization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6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Analysis-specific detector leverage: what improvement could actually buy.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7" name="Shape 2"/>
          <p:cNvSpPr/>
          <p:nvPr/>
        </p:nvSpPr>
        <p:spPr>
          <a:xfrm>
            <a:off x="548640" y="1051560"/>
            <a:ext cx="11422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8" name="Text 3"/>
          <p:cNvSpPr/>
          <p:nvPr/>
        </p:nvSpPr>
        <p:spPr>
          <a:xfrm>
            <a:off x="621720" y="1097280"/>
            <a:ext cx="9961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ANALYSIS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9" name="Shape 4"/>
          <p:cNvSpPr/>
          <p:nvPr/>
        </p:nvSpPr>
        <p:spPr>
          <a:xfrm>
            <a:off x="5302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0" name="Shape 5"/>
          <p:cNvSpPr/>
          <p:nvPr/>
        </p:nvSpPr>
        <p:spPr>
          <a:xfrm>
            <a:off x="530280" y="1444680"/>
            <a:ext cx="54000" cy="191952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Text 6"/>
          <p:cNvSpPr/>
          <p:nvPr/>
        </p:nvSpPr>
        <p:spPr>
          <a:xfrm>
            <a:off x="6948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Current status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2" name="Shape 7"/>
          <p:cNvSpPr/>
          <p:nvPr/>
        </p:nvSpPr>
        <p:spPr>
          <a:xfrm>
            <a:off x="3044880" y="156348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3" name="Text 8"/>
          <p:cNvSpPr/>
          <p:nvPr/>
        </p:nvSpPr>
        <p:spPr>
          <a:xfrm>
            <a:off x="3117960" y="160920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ACTIVE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4" name="Text 9"/>
          <p:cNvSpPr/>
          <p:nvPr/>
        </p:nvSpPr>
        <p:spPr>
          <a:xfrm>
            <a:off x="6948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2026 ILD agenda highlights ILD vs CLD reconstruction and preliminary polarization studies; a 11 Sep 2026 tau meeting shows active work on heuristic + ML reconstruction, degradation studies and polarization / rare-decay benchmarks.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5" name="Shape 10"/>
          <p:cNvSpPr/>
          <p:nvPr/>
        </p:nvSpPr>
        <p:spPr>
          <a:xfrm>
            <a:off x="41788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6" name="Shape 11"/>
          <p:cNvSpPr/>
          <p:nvPr/>
        </p:nvSpPr>
        <p:spPr>
          <a:xfrm>
            <a:off x="4178880" y="1444680"/>
            <a:ext cx="54000" cy="191952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Text 12"/>
          <p:cNvSpPr/>
          <p:nvPr/>
        </p:nvSpPr>
        <p:spPr>
          <a:xfrm>
            <a:off x="43434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Where detector enters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8" name="Text 13"/>
          <p:cNvSpPr/>
          <p:nvPr/>
        </p:nvSpPr>
        <p:spPr>
          <a:xfrm>
            <a:off x="43434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Tau reconstruction is a full-event problem: visible constituents, charge, low-multiplicity topologies, tau jets and polarization observables. A dedicated ML-tau effort is being coordinated across FCC reconstruction.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9" name="Shape 14"/>
          <p:cNvSpPr/>
          <p:nvPr/>
        </p:nvSpPr>
        <p:spPr>
          <a:xfrm>
            <a:off x="7827120" y="1444680"/>
            <a:ext cx="38214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0" name="Shape 15"/>
          <p:cNvSpPr/>
          <p:nvPr/>
        </p:nvSpPr>
        <p:spPr>
          <a:xfrm>
            <a:off x="7827120" y="1444680"/>
            <a:ext cx="54000" cy="191952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1" name="Text 16"/>
          <p:cNvSpPr/>
          <p:nvPr/>
        </p:nvSpPr>
        <p:spPr>
          <a:xfrm>
            <a:off x="7992000" y="1591200"/>
            <a:ext cx="3492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Potential gain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2" name="Text 17"/>
          <p:cNvSpPr/>
          <p:nvPr/>
        </p:nvSpPr>
        <p:spPr>
          <a:xfrm>
            <a:off x="7992000" y="1974960"/>
            <a:ext cx="35287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Lower material, better tracking and better particle ID improve visible tau reconstruction. A ToF layer would be directly useful for hadronic tau modes; calorimeter timing may help isolate nearby neutral activity. Forward acceptance is important for high-statistics Z physics.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3" name="Shape 18"/>
          <p:cNvSpPr/>
          <p:nvPr/>
        </p:nvSpPr>
        <p:spPr>
          <a:xfrm>
            <a:off x="530280" y="3675960"/>
            <a:ext cx="11118240" cy="1791360"/>
          </a:xfrm>
          <a:prstGeom prst="roundRect">
            <a:avLst>
              <a:gd name="adj" fmla="val 3061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4" name="Text 19"/>
          <p:cNvSpPr/>
          <p:nvPr/>
        </p:nvSpPr>
        <p:spPr>
          <a:xfrm>
            <a:off x="749880" y="3977640"/>
            <a:ext cx="109656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Bottom line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5" name="Text 20"/>
          <p:cNvSpPr/>
          <p:nvPr/>
        </p:nvSpPr>
        <p:spPr>
          <a:xfrm>
            <a:off x="1874520" y="3904560"/>
            <a:ext cx="90061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Detector improvements matter only if they move the analysis away from its present bottleneck: classification, jet assignment, missing-energy resolution, acceptance or systematics.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6" name="Text 21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ILD workshop agenda + FCC tau reconstruction coordination, 11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7" name="PlaceHolder 1"/>
          <p:cNvSpPr>
            <a:spLocks noGrp="1"/>
          </p:cNvSpPr>
          <p:nvPr>
            <p:ph type="sldNum" idx="28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15FF6BDF-4FB9-4678-A7F9-DBE41416A17D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24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Exotic scalar searches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9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Analysis-specific detector leverage: what improvement could actually buy.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0" name="Shape 2"/>
          <p:cNvSpPr/>
          <p:nvPr/>
        </p:nvSpPr>
        <p:spPr>
          <a:xfrm>
            <a:off x="548640" y="1051560"/>
            <a:ext cx="11422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1" name="Text 3"/>
          <p:cNvSpPr/>
          <p:nvPr/>
        </p:nvSpPr>
        <p:spPr>
          <a:xfrm>
            <a:off x="621720" y="1097280"/>
            <a:ext cx="9961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ANALYSIS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2" name="Shape 4"/>
          <p:cNvSpPr/>
          <p:nvPr/>
        </p:nvSpPr>
        <p:spPr>
          <a:xfrm>
            <a:off x="5302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3" name="Shape 5"/>
          <p:cNvSpPr/>
          <p:nvPr/>
        </p:nvSpPr>
        <p:spPr>
          <a:xfrm>
            <a:off x="530280" y="1444680"/>
            <a:ext cx="54000" cy="191952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4" name="Text 6"/>
          <p:cNvSpPr/>
          <p:nvPr/>
        </p:nvSpPr>
        <p:spPr>
          <a:xfrm>
            <a:off x="6948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Current status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5" name="Shape 7"/>
          <p:cNvSpPr/>
          <p:nvPr/>
        </p:nvSpPr>
        <p:spPr>
          <a:xfrm>
            <a:off x="3044880" y="156348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6" name="Text 8"/>
          <p:cNvSpPr/>
          <p:nvPr/>
        </p:nvSpPr>
        <p:spPr>
          <a:xfrm>
            <a:off x="3117960" y="160920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70000" lnSpcReduction="19999"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GOOD LEVERAGE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7" name="Text 9"/>
          <p:cNvSpPr/>
          <p:nvPr/>
        </p:nvSpPr>
        <p:spPr>
          <a:xfrm>
            <a:off x="6948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Recent ILD results at 250 and 550 GeV reach high sensitivity up to the kinematic limit. For S→ττ, using the full BDT response rather than a cut improves limits by ~20–40%.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8" name="Shape 10"/>
          <p:cNvSpPr/>
          <p:nvPr/>
        </p:nvSpPr>
        <p:spPr>
          <a:xfrm>
            <a:off x="41788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9" name="Shape 11"/>
          <p:cNvSpPr/>
          <p:nvPr/>
        </p:nvSpPr>
        <p:spPr>
          <a:xfrm>
            <a:off x="4178880" y="1444680"/>
            <a:ext cx="54000" cy="191952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0" name="Text 12"/>
          <p:cNvSpPr/>
          <p:nvPr/>
        </p:nvSpPr>
        <p:spPr>
          <a:xfrm>
            <a:off x="43434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Where detector enters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1" name="Text 13"/>
          <p:cNvSpPr/>
          <p:nvPr/>
        </p:nvSpPr>
        <p:spPr>
          <a:xfrm>
            <a:off x="43434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Searches use multiple channels, with S→bb exploiting b-tagging and S→ττ requiring isolated leptons / tau-tagged jets. Full detector simulation is being used to estimate selection efficiency more reliably.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2" name="Shape 14"/>
          <p:cNvSpPr/>
          <p:nvPr/>
        </p:nvSpPr>
        <p:spPr>
          <a:xfrm>
            <a:off x="7827120" y="1444680"/>
            <a:ext cx="38214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3" name="Shape 15"/>
          <p:cNvSpPr/>
          <p:nvPr/>
        </p:nvSpPr>
        <p:spPr>
          <a:xfrm>
            <a:off x="7827120" y="1444680"/>
            <a:ext cx="54000" cy="191952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4" name="Text 16"/>
          <p:cNvSpPr/>
          <p:nvPr/>
        </p:nvSpPr>
        <p:spPr>
          <a:xfrm>
            <a:off x="7992000" y="1591200"/>
            <a:ext cx="3492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Potential gain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5" name="Text 17"/>
          <p:cNvSpPr/>
          <p:nvPr/>
        </p:nvSpPr>
        <p:spPr>
          <a:xfrm>
            <a:off x="7992000" y="1974960"/>
            <a:ext cx="35287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Detector gain is clearest for b-tagging, tau reconstruction and invariant-mass resolution. Vertex performance extends sensitivity to low-mass / displaced flavor signatures; ToF/PID and calorimeter granularity can reduce ambiguous tau / jet backgrounds.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6" name="Shape 18"/>
          <p:cNvSpPr/>
          <p:nvPr/>
        </p:nvSpPr>
        <p:spPr>
          <a:xfrm>
            <a:off x="530280" y="3675960"/>
            <a:ext cx="11118240" cy="1791360"/>
          </a:xfrm>
          <a:prstGeom prst="roundRect">
            <a:avLst>
              <a:gd name="adj" fmla="val 3061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7" name="Text 19"/>
          <p:cNvSpPr/>
          <p:nvPr/>
        </p:nvSpPr>
        <p:spPr>
          <a:xfrm>
            <a:off x="749880" y="3977640"/>
            <a:ext cx="109656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Bottom line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8" name="Text 20"/>
          <p:cNvSpPr/>
          <p:nvPr/>
        </p:nvSpPr>
        <p:spPr>
          <a:xfrm>
            <a:off x="1874520" y="3904560"/>
            <a:ext cx="90061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Detector improvements matter only if they move the analysis away from its present bottleneck: classification, jet assignment, missing-energy resolution, acceptance or systematics.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9" name="Text 21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Zarnecki et al., “Summary of exotic scalar searches”, 15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0" name="PlaceHolder 1"/>
          <p:cNvSpPr>
            <a:spLocks noGrp="1"/>
          </p:cNvSpPr>
          <p:nvPr>
            <p:ph type="sldNum" idx="29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5EC694C4-DD28-4004-A3A2-67774DCC9CFD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25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Z-pole / electroweak precision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2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Analysis-specific detector leverage: what improvement could actually buy.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3" name="Shape 2"/>
          <p:cNvSpPr/>
          <p:nvPr/>
        </p:nvSpPr>
        <p:spPr>
          <a:xfrm>
            <a:off x="548640" y="1051560"/>
            <a:ext cx="11422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4" name="Text 3"/>
          <p:cNvSpPr/>
          <p:nvPr/>
        </p:nvSpPr>
        <p:spPr>
          <a:xfrm>
            <a:off x="621720" y="1097280"/>
            <a:ext cx="9961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ANALYSIS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5" name="Shape 4"/>
          <p:cNvSpPr/>
          <p:nvPr/>
        </p:nvSpPr>
        <p:spPr>
          <a:xfrm>
            <a:off x="5302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6" name="Shape 5"/>
          <p:cNvSpPr/>
          <p:nvPr/>
        </p:nvSpPr>
        <p:spPr>
          <a:xfrm>
            <a:off x="530280" y="1444680"/>
            <a:ext cx="54000" cy="191952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7" name="Text 6"/>
          <p:cNvSpPr/>
          <p:nvPr/>
        </p:nvSpPr>
        <p:spPr>
          <a:xfrm>
            <a:off x="6948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Current status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8" name="Shape 7"/>
          <p:cNvSpPr/>
          <p:nvPr/>
        </p:nvSpPr>
        <p:spPr>
          <a:xfrm>
            <a:off x="3044880" y="156348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9" name="Text 8"/>
          <p:cNvSpPr/>
          <p:nvPr/>
        </p:nvSpPr>
        <p:spPr>
          <a:xfrm>
            <a:off x="3117960" y="160920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70000" lnSpcReduction="19999"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SYSTEMATICS-FIRST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0" name="Text 9"/>
          <p:cNvSpPr/>
          <p:nvPr/>
        </p:nvSpPr>
        <p:spPr>
          <a:xfrm>
            <a:off x="6948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No full ILD@Z simulation exists yet; the explicit near-term goal is to demonstrate multihadron acceptance over a very large angular range and compare detector performance. The main experimental issue for asymmetries is charge identification / curvature near the tracking edge.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1" name="Shape 10"/>
          <p:cNvSpPr/>
          <p:nvPr/>
        </p:nvSpPr>
        <p:spPr>
          <a:xfrm>
            <a:off x="4178880" y="1444680"/>
            <a:ext cx="34740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2" name="Shape 11"/>
          <p:cNvSpPr/>
          <p:nvPr/>
        </p:nvSpPr>
        <p:spPr>
          <a:xfrm>
            <a:off x="4178880" y="1444680"/>
            <a:ext cx="54000" cy="191952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3" name="Text 12"/>
          <p:cNvSpPr/>
          <p:nvPr/>
        </p:nvSpPr>
        <p:spPr>
          <a:xfrm>
            <a:off x="4343400" y="1591200"/>
            <a:ext cx="31449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Where detector enters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4" name="Text 13"/>
          <p:cNvSpPr/>
          <p:nvPr/>
        </p:nvSpPr>
        <p:spPr>
          <a:xfrm>
            <a:off x="4343400" y="1974960"/>
            <a:ext cx="31813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key observables are Z lineshape, asymmetries, branching fractions, tau polarization, invisible width and luminosity. The workshop stresses efficiency, acceptance, background and beam-energy systematics.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5" name="Shape 14"/>
          <p:cNvSpPr/>
          <p:nvPr/>
        </p:nvSpPr>
        <p:spPr>
          <a:xfrm>
            <a:off x="7827120" y="1444680"/>
            <a:ext cx="3821400" cy="1919520"/>
          </a:xfrm>
          <a:prstGeom prst="roundRect">
            <a:avLst>
              <a:gd name="adj" fmla="val 3333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6" name="Shape 15"/>
          <p:cNvSpPr/>
          <p:nvPr/>
        </p:nvSpPr>
        <p:spPr>
          <a:xfrm>
            <a:off x="7827120" y="1444680"/>
            <a:ext cx="54000" cy="191952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7" name="Text 16"/>
          <p:cNvSpPr/>
          <p:nvPr/>
        </p:nvSpPr>
        <p:spPr>
          <a:xfrm>
            <a:off x="7992000" y="1591200"/>
            <a:ext cx="349236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Potential gain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8" name="Text 17"/>
          <p:cNvSpPr/>
          <p:nvPr/>
        </p:nvSpPr>
        <p:spPr>
          <a:xfrm>
            <a:off x="7992000" y="1974960"/>
            <a:ext cx="3528720" cy="12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Forward tracking and stable charge identification are high priority. LumiCal acceptance and alignment directly feed luminosity precision. The presenter argues detector perfection is less important than systematic closure and cross-channel consistency.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9" name="Shape 18"/>
          <p:cNvSpPr/>
          <p:nvPr/>
        </p:nvSpPr>
        <p:spPr>
          <a:xfrm>
            <a:off x="530280" y="3675960"/>
            <a:ext cx="11118240" cy="1791360"/>
          </a:xfrm>
          <a:prstGeom prst="roundRect">
            <a:avLst>
              <a:gd name="adj" fmla="val 3061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0" name="Text 19"/>
          <p:cNvSpPr/>
          <p:nvPr/>
        </p:nvSpPr>
        <p:spPr>
          <a:xfrm>
            <a:off x="749880" y="3977640"/>
            <a:ext cx="109656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Bottom line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1" name="Text 20"/>
          <p:cNvSpPr/>
          <p:nvPr/>
        </p:nvSpPr>
        <p:spPr>
          <a:xfrm>
            <a:off x="1874520" y="3904560"/>
            <a:ext cx="90061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Detector improvements matter only if they move the analysis away from its present bottleneck: classification, jet assignment, missing-energy resolution, acceptance or systematics.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2" name="Text 21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Wilson, “Z-pole studies for ILD?”, 15 Sep 2026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3" name="PlaceHolder 1"/>
          <p:cNvSpPr>
            <a:spLocks noGrp="1"/>
          </p:cNvSpPr>
          <p:nvPr>
            <p:ph type="sldNum" idx="30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452443E1-7297-4D79-A740-B0834B8B0E68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26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Where detector improvement buys the most physics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5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 practical ranking based on the 2026 analyses and detector reports.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6" name="Text 2"/>
          <p:cNvSpPr/>
          <p:nvPr/>
        </p:nvSpPr>
        <p:spPr>
          <a:xfrm>
            <a:off x="658440" y="1170360"/>
            <a:ext cx="31032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F47B8A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lang="en-GB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7" name="Text 3"/>
          <p:cNvSpPr/>
          <p:nvPr/>
        </p:nvSpPr>
        <p:spPr>
          <a:xfrm>
            <a:off x="1143000" y="1143000"/>
            <a:ext cx="2879640" cy="2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Vertex material + hermeticity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8" name="Text 4"/>
          <p:cNvSpPr/>
          <p:nvPr/>
        </p:nvSpPr>
        <p:spPr>
          <a:xfrm>
            <a:off x="4343400" y="1161360"/>
            <a:ext cx="47541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b/c/τ tagging, LLPs, rare Higgs</a:t>
            </a:r>
            <a:endParaRPr lang="en-GB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9" name="Shape 5"/>
          <p:cNvSpPr/>
          <p:nvPr/>
        </p:nvSpPr>
        <p:spPr>
          <a:xfrm>
            <a:off x="9235440" y="1261800"/>
            <a:ext cx="173664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0" name="Shape 6"/>
          <p:cNvSpPr/>
          <p:nvPr/>
        </p:nvSpPr>
        <p:spPr>
          <a:xfrm>
            <a:off x="9235440" y="1261800"/>
            <a:ext cx="1736640" cy="109080"/>
          </a:xfrm>
          <a:prstGeom prst="rect">
            <a:avLst/>
          </a:prstGeom>
          <a:solidFill>
            <a:srgbClr val="F47B8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1" name="Text 7"/>
          <p:cNvSpPr/>
          <p:nvPr/>
        </p:nvSpPr>
        <p:spPr>
          <a:xfrm>
            <a:off x="658440" y="1792080"/>
            <a:ext cx="31032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59C3FF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lang="en-GB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2" name="Text 8"/>
          <p:cNvSpPr/>
          <p:nvPr/>
        </p:nvSpPr>
        <p:spPr>
          <a:xfrm>
            <a:off x="1143000" y="1764720"/>
            <a:ext cx="2879640" cy="2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PFA / calorimeter confusion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3" name="Text 9"/>
          <p:cNvSpPr/>
          <p:nvPr/>
        </p:nvSpPr>
        <p:spPr>
          <a:xfrm>
            <a:off x="4343400" y="1783080"/>
            <a:ext cx="47541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ZHH, H hadronic, H→inv, high-energy jets</a:t>
            </a:r>
            <a:endParaRPr lang="en-GB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4" name="Shape 10"/>
          <p:cNvSpPr/>
          <p:nvPr/>
        </p:nvSpPr>
        <p:spPr>
          <a:xfrm>
            <a:off x="9235440" y="1883520"/>
            <a:ext cx="173664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5" name="Shape 11"/>
          <p:cNvSpPr/>
          <p:nvPr/>
        </p:nvSpPr>
        <p:spPr>
          <a:xfrm>
            <a:off x="9235440" y="1883520"/>
            <a:ext cx="1562760" cy="10908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6" name="Text 12"/>
          <p:cNvSpPr/>
          <p:nvPr/>
        </p:nvSpPr>
        <p:spPr>
          <a:xfrm>
            <a:off x="658440" y="2414160"/>
            <a:ext cx="31032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7EA7FF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lang="en-GB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7" name="Text 13"/>
          <p:cNvSpPr/>
          <p:nvPr/>
        </p:nvSpPr>
        <p:spPr>
          <a:xfrm>
            <a:off x="1143000" y="2386440"/>
            <a:ext cx="2879640" cy="2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Tracking + forward acceptance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8" name="Text 14"/>
          <p:cNvSpPr/>
          <p:nvPr/>
        </p:nvSpPr>
        <p:spPr>
          <a:xfrm>
            <a:off x="4343400" y="2404800"/>
            <a:ext cx="47541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Z-pole, recoil, charge ID, H→inv</a:t>
            </a:r>
            <a:endParaRPr lang="en-GB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9" name="Shape 15"/>
          <p:cNvSpPr/>
          <p:nvPr/>
        </p:nvSpPr>
        <p:spPr>
          <a:xfrm>
            <a:off x="9235440" y="2505600"/>
            <a:ext cx="173664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0" name="Shape 16"/>
          <p:cNvSpPr/>
          <p:nvPr/>
        </p:nvSpPr>
        <p:spPr>
          <a:xfrm>
            <a:off x="9235440" y="2505600"/>
            <a:ext cx="1389240" cy="10908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1" name="Text 17"/>
          <p:cNvSpPr/>
          <p:nvPr/>
        </p:nvSpPr>
        <p:spPr>
          <a:xfrm>
            <a:off x="658440" y="3035880"/>
            <a:ext cx="31032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63D6A7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lang="en-GB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2" name="Text 18"/>
          <p:cNvSpPr/>
          <p:nvPr/>
        </p:nvSpPr>
        <p:spPr>
          <a:xfrm>
            <a:off x="1143000" y="3008520"/>
            <a:ext cx="2879640" cy="2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PID / ToF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3" name="Text 19"/>
          <p:cNvSpPr/>
          <p:nvPr/>
        </p:nvSpPr>
        <p:spPr>
          <a:xfrm>
            <a:off x="4343400" y="3026520"/>
            <a:ext cx="47541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H→ss, τ physics, flavor / exotic signatures</a:t>
            </a:r>
            <a:endParaRPr lang="en-GB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4" name="Shape 20"/>
          <p:cNvSpPr/>
          <p:nvPr/>
        </p:nvSpPr>
        <p:spPr>
          <a:xfrm>
            <a:off x="9235440" y="3127320"/>
            <a:ext cx="173664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5" name="Shape 21"/>
          <p:cNvSpPr/>
          <p:nvPr/>
        </p:nvSpPr>
        <p:spPr>
          <a:xfrm>
            <a:off x="9235440" y="3127320"/>
            <a:ext cx="1215360" cy="10908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6" name="Text 22"/>
          <p:cNvSpPr/>
          <p:nvPr/>
        </p:nvSpPr>
        <p:spPr>
          <a:xfrm>
            <a:off x="658440" y="3657600"/>
            <a:ext cx="31032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F6C65B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lang="en-GB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7" name="Text 23"/>
          <p:cNvSpPr/>
          <p:nvPr/>
        </p:nvSpPr>
        <p:spPr>
          <a:xfrm>
            <a:off x="1143000" y="3630240"/>
            <a:ext cx="2879640" cy="2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Luminosity systematics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8" name="Text 24"/>
          <p:cNvSpPr/>
          <p:nvPr/>
        </p:nvSpPr>
        <p:spPr>
          <a:xfrm>
            <a:off x="4343400" y="3648600"/>
            <a:ext cx="47541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All rate-based Z and FCC-ee precision results</a:t>
            </a:r>
            <a:endParaRPr lang="en-GB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9" name="Shape 25"/>
          <p:cNvSpPr/>
          <p:nvPr/>
        </p:nvSpPr>
        <p:spPr>
          <a:xfrm>
            <a:off x="9235440" y="3749040"/>
            <a:ext cx="173664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0" name="Shape 26"/>
          <p:cNvSpPr/>
          <p:nvPr/>
        </p:nvSpPr>
        <p:spPr>
          <a:xfrm>
            <a:off x="9235440" y="3749040"/>
            <a:ext cx="1041840" cy="10908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1" name="Text 27"/>
          <p:cNvSpPr/>
          <p:nvPr/>
        </p:nvSpPr>
        <p:spPr>
          <a:xfrm>
            <a:off x="658440" y="4279320"/>
            <a:ext cx="31032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A98BFF"/>
                </a:solidFill>
                <a:effectLst/>
                <a:uFillTx/>
                <a:latin typeface="Aptos Display"/>
                <a:ea typeface="Aptos Display"/>
              </a:rPr>
              <a:t>6</a:t>
            </a:r>
            <a:endParaRPr lang="en-GB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2" name="Text 28"/>
          <p:cNvSpPr/>
          <p:nvPr/>
        </p:nvSpPr>
        <p:spPr>
          <a:xfrm>
            <a:off x="1143000" y="4251960"/>
            <a:ext cx="2879640" cy="2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Calorimeter timing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3" name="Text 29"/>
          <p:cNvSpPr/>
          <p:nvPr/>
        </p:nvSpPr>
        <p:spPr>
          <a:xfrm>
            <a:off x="4343400" y="4270320"/>
            <a:ext cx="47541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Background rejection + 5D PFA / possible PID</a:t>
            </a:r>
            <a:endParaRPr lang="en-GB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4" name="Shape 30"/>
          <p:cNvSpPr/>
          <p:nvPr/>
        </p:nvSpPr>
        <p:spPr>
          <a:xfrm>
            <a:off x="9235440" y="4370760"/>
            <a:ext cx="173664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5" name="Shape 31"/>
          <p:cNvSpPr/>
          <p:nvPr/>
        </p:nvSpPr>
        <p:spPr>
          <a:xfrm>
            <a:off x="9235440" y="4370760"/>
            <a:ext cx="867960" cy="109080"/>
          </a:xfrm>
          <a:prstGeom prst="rect">
            <a:avLst/>
          </a:prstGeom>
          <a:solidFill>
            <a:srgbClr val="A98BFF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6" name="Text 32"/>
          <p:cNvSpPr/>
          <p:nvPr/>
        </p:nvSpPr>
        <p:spPr>
          <a:xfrm>
            <a:off x="658440" y="4901040"/>
            <a:ext cx="31032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A98BFF"/>
                </a:solidFill>
                <a:effectLst/>
                <a:uFillTx/>
                <a:latin typeface="Aptos Display"/>
                <a:ea typeface="Aptos Display"/>
              </a:rPr>
              <a:t>7</a:t>
            </a:r>
            <a:endParaRPr lang="en-GB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7" name="Text 33"/>
          <p:cNvSpPr/>
          <p:nvPr/>
        </p:nvSpPr>
        <p:spPr>
          <a:xfrm>
            <a:off x="1143000" y="4873680"/>
            <a:ext cx="2879640" cy="2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Muon outer system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8" name="Text 34"/>
          <p:cNvSpPr/>
          <p:nvPr/>
        </p:nvSpPr>
        <p:spPr>
          <a:xfrm>
            <a:off x="4343400" y="4892040"/>
            <a:ext cx="475416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LLP / robustness more than core Higgs</a:t>
            </a:r>
            <a:endParaRPr lang="en-GB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9" name="Shape 35"/>
          <p:cNvSpPr/>
          <p:nvPr/>
        </p:nvSpPr>
        <p:spPr>
          <a:xfrm>
            <a:off x="9235440" y="4992480"/>
            <a:ext cx="1736640" cy="109080"/>
          </a:xfrm>
          <a:prstGeom prst="rect">
            <a:avLst/>
          </a:prstGeom>
          <a:solidFill>
            <a:srgbClr val="303B57"/>
          </a:solidFill>
          <a:ln w="12700">
            <a:solidFill>
              <a:srgbClr val="303B5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0" name="Shape 36"/>
          <p:cNvSpPr/>
          <p:nvPr/>
        </p:nvSpPr>
        <p:spPr>
          <a:xfrm>
            <a:off x="9235440" y="4992480"/>
            <a:ext cx="694080" cy="109080"/>
          </a:xfrm>
          <a:prstGeom prst="rect">
            <a:avLst/>
          </a:prstGeom>
          <a:solidFill>
            <a:srgbClr val="A98BFF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1" name="Shape 37"/>
          <p:cNvSpPr/>
          <p:nvPr/>
        </p:nvSpPr>
        <p:spPr>
          <a:xfrm>
            <a:off x="594360" y="5513760"/>
            <a:ext cx="10834920" cy="410760"/>
          </a:xfrm>
          <a:prstGeom prst="roundRect">
            <a:avLst>
              <a:gd name="adj" fmla="val 11111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2" name="Text 38"/>
          <p:cNvSpPr/>
          <p:nvPr/>
        </p:nvSpPr>
        <p:spPr>
          <a:xfrm>
            <a:off x="850320" y="5632560"/>
            <a:ext cx="10194840" cy="1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Key point: “better detector” means fewer analysis bottlenecks, not uniformly smaller hit resolution everywhere.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3" name="Text 39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Synthesis of all 2026 ILD analysis presentations and detector R&amp;D reports reviewed for this deck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4" name="PlaceHolder 1"/>
          <p:cNvSpPr>
            <a:spLocks noGrp="1"/>
          </p:cNvSpPr>
          <p:nvPr>
            <p:ph type="sldNum" idx="31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357BC670-82A0-41FC-9105-288D5B093503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27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2026–2030 R&amp;D roadmap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6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 practical objective is to converge detector configuration, full simulation and full analysis loops in parallel.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7" name="Text 2"/>
          <p:cNvSpPr/>
          <p:nvPr/>
        </p:nvSpPr>
        <p:spPr>
          <a:xfrm>
            <a:off x="2487240" y="951120"/>
            <a:ext cx="1462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2026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8" name="Text 3"/>
          <p:cNvSpPr/>
          <p:nvPr/>
        </p:nvSpPr>
        <p:spPr>
          <a:xfrm>
            <a:off x="4279320" y="951120"/>
            <a:ext cx="1462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2027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9" name="Text 4"/>
          <p:cNvSpPr/>
          <p:nvPr/>
        </p:nvSpPr>
        <p:spPr>
          <a:xfrm>
            <a:off x="6071760" y="951120"/>
            <a:ext cx="1462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2028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0" name="Text 5"/>
          <p:cNvSpPr/>
          <p:nvPr/>
        </p:nvSpPr>
        <p:spPr>
          <a:xfrm>
            <a:off x="7863840" y="951120"/>
            <a:ext cx="1462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2029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1" name="Text 6"/>
          <p:cNvSpPr/>
          <p:nvPr/>
        </p:nvSpPr>
        <p:spPr>
          <a:xfrm>
            <a:off x="9655920" y="951120"/>
            <a:ext cx="146232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2030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2" name="Text 7"/>
          <p:cNvSpPr/>
          <p:nvPr/>
        </p:nvSpPr>
        <p:spPr>
          <a:xfrm>
            <a:off x="594360" y="1371600"/>
            <a:ext cx="1572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47B8A"/>
                </a:solidFill>
                <a:effectLst/>
                <a:uFillTx/>
                <a:latin typeface="Aptos Display"/>
                <a:ea typeface="Aptos Display"/>
              </a:rPr>
              <a:t>Vertex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3" name="Shape 8"/>
          <p:cNvSpPr/>
          <p:nvPr/>
        </p:nvSpPr>
        <p:spPr>
          <a:xfrm>
            <a:off x="2487240" y="120708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A233A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4" name="Text 9"/>
          <p:cNvSpPr/>
          <p:nvPr/>
        </p:nvSpPr>
        <p:spPr>
          <a:xfrm>
            <a:off x="2560320" y="130752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bending + layer demonstrator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5" name="Shape 10"/>
          <p:cNvSpPr/>
          <p:nvPr/>
        </p:nvSpPr>
        <p:spPr>
          <a:xfrm>
            <a:off x="4279320" y="120708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6" name="Text 11"/>
          <p:cNvSpPr/>
          <p:nvPr/>
        </p:nvSpPr>
        <p:spPr>
          <a:xfrm>
            <a:off x="4352400" y="130752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full mechanical mock-up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7" name="Shape 12"/>
          <p:cNvSpPr/>
          <p:nvPr/>
        </p:nvSpPr>
        <p:spPr>
          <a:xfrm>
            <a:off x="6071760" y="120708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8" name="Text 13"/>
          <p:cNvSpPr/>
          <p:nvPr/>
        </p:nvSpPr>
        <p:spPr>
          <a:xfrm>
            <a:off x="6144840" y="130752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beam / MDI validation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9" name="Shape 14"/>
          <p:cNvSpPr/>
          <p:nvPr/>
        </p:nvSpPr>
        <p:spPr>
          <a:xfrm>
            <a:off x="7863840" y="120708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0" name="Text 15"/>
          <p:cNvSpPr/>
          <p:nvPr/>
        </p:nvSpPr>
        <p:spPr>
          <a:xfrm>
            <a:off x="7936920" y="130752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design freeze inputs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1" name="Shape 16"/>
          <p:cNvSpPr/>
          <p:nvPr/>
        </p:nvSpPr>
        <p:spPr>
          <a:xfrm>
            <a:off x="9655920" y="120708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2" name="Text 17"/>
          <p:cNvSpPr/>
          <p:nvPr/>
        </p:nvSpPr>
        <p:spPr>
          <a:xfrm>
            <a:off x="9729360" y="130752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industrial readiness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3" name="Text 18"/>
          <p:cNvSpPr/>
          <p:nvPr/>
        </p:nvSpPr>
        <p:spPr>
          <a:xfrm>
            <a:off x="594360" y="2121480"/>
            <a:ext cx="1572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59C3FF"/>
                </a:solidFill>
                <a:effectLst/>
                <a:uFillTx/>
                <a:latin typeface="Aptos Display"/>
                <a:ea typeface="Aptos Display"/>
              </a:rPr>
              <a:t>Calo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4" name="Shape 19"/>
          <p:cNvSpPr/>
          <p:nvPr/>
        </p:nvSpPr>
        <p:spPr>
          <a:xfrm>
            <a:off x="2487240" y="195696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A233A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5" name="Text 20"/>
          <p:cNvSpPr/>
          <p:nvPr/>
        </p:nvSpPr>
        <p:spPr>
          <a:xfrm>
            <a:off x="2560320" y="205740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ASIC + timing studies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6" name="Shape 21"/>
          <p:cNvSpPr/>
          <p:nvPr/>
        </p:nvSpPr>
        <p:spPr>
          <a:xfrm>
            <a:off x="4279320" y="195696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7" name="Text 22"/>
          <p:cNvSpPr/>
          <p:nvPr/>
        </p:nvSpPr>
        <p:spPr>
          <a:xfrm>
            <a:off x="4352400" y="205740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thermal/readout demo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8" name="Shape 23"/>
          <p:cNvSpPr/>
          <p:nvPr/>
        </p:nvSpPr>
        <p:spPr>
          <a:xfrm>
            <a:off x="6071760" y="195696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9" name="Text 24"/>
          <p:cNvSpPr/>
          <p:nvPr/>
        </p:nvSpPr>
        <p:spPr>
          <a:xfrm>
            <a:off x="6144840" y="205740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multi-layer prototype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0" name="Shape 25"/>
          <p:cNvSpPr/>
          <p:nvPr/>
        </p:nvSpPr>
        <p:spPr>
          <a:xfrm>
            <a:off x="7863840" y="195696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1" name="Text 26"/>
          <p:cNvSpPr/>
          <p:nvPr/>
        </p:nvSpPr>
        <p:spPr>
          <a:xfrm>
            <a:off x="7936920" y="205740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scale-up prototype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2" name="Shape 27"/>
          <p:cNvSpPr/>
          <p:nvPr/>
        </p:nvSpPr>
        <p:spPr>
          <a:xfrm>
            <a:off x="9655920" y="195696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3" name="Text 28"/>
          <p:cNvSpPr/>
          <p:nvPr/>
        </p:nvSpPr>
        <p:spPr>
          <a:xfrm>
            <a:off x="9729360" y="205740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production path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4" name="Text 29"/>
          <p:cNvSpPr/>
          <p:nvPr/>
        </p:nvSpPr>
        <p:spPr>
          <a:xfrm>
            <a:off x="594360" y="2871360"/>
            <a:ext cx="1572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7EA7FF"/>
                </a:solidFill>
                <a:effectLst/>
                <a:uFillTx/>
                <a:latin typeface="Aptos Display"/>
                <a:ea typeface="Aptos Display"/>
              </a:rPr>
              <a:t>TPC / Si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5" name="Shape 30"/>
          <p:cNvSpPr/>
          <p:nvPr/>
        </p:nvSpPr>
        <p:spPr>
          <a:xfrm>
            <a:off x="2487240" y="270648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A233A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6" name="Text 31"/>
          <p:cNvSpPr/>
          <p:nvPr/>
        </p:nvSpPr>
        <p:spPr>
          <a:xfrm>
            <a:off x="2560320" y="280728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FCC digitization + occupancy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7" name="Shape 32"/>
          <p:cNvSpPr/>
          <p:nvPr/>
        </p:nvSpPr>
        <p:spPr>
          <a:xfrm>
            <a:off x="4279320" y="270648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8" name="Text 33"/>
          <p:cNvSpPr/>
          <p:nvPr/>
        </p:nvSpPr>
        <p:spPr>
          <a:xfrm>
            <a:off x="4352400" y="280728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tracking convergence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9" name="Shape 34"/>
          <p:cNvSpPr/>
          <p:nvPr/>
        </p:nvSpPr>
        <p:spPr>
          <a:xfrm>
            <a:off x="6071760" y="270648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0" name="Text 35"/>
          <p:cNvSpPr/>
          <p:nvPr/>
        </p:nvSpPr>
        <p:spPr>
          <a:xfrm>
            <a:off x="6144840" y="280728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pixel / timing decision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1" name="Shape 36"/>
          <p:cNvSpPr/>
          <p:nvPr/>
        </p:nvSpPr>
        <p:spPr>
          <a:xfrm>
            <a:off x="7863840" y="270648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2" name="Text 37"/>
          <p:cNvSpPr/>
          <p:nvPr/>
        </p:nvSpPr>
        <p:spPr>
          <a:xfrm>
            <a:off x="7936920" y="280728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system test chain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3" name="Shape 38"/>
          <p:cNvSpPr/>
          <p:nvPr/>
        </p:nvSpPr>
        <p:spPr>
          <a:xfrm>
            <a:off x="9655920" y="270648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4" name="Text 39"/>
          <p:cNvSpPr/>
          <p:nvPr/>
        </p:nvSpPr>
        <p:spPr>
          <a:xfrm>
            <a:off x="9729360" y="280728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reco freeze inputs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5" name="Text 40"/>
          <p:cNvSpPr/>
          <p:nvPr/>
        </p:nvSpPr>
        <p:spPr>
          <a:xfrm>
            <a:off x="594360" y="3620880"/>
            <a:ext cx="1572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63D6A7"/>
                </a:solidFill>
                <a:effectLst/>
                <a:uFillTx/>
                <a:latin typeface="Aptos Display"/>
                <a:ea typeface="Aptos Display"/>
              </a:rPr>
              <a:t>ToF / PID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6" name="Shape 41"/>
          <p:cNvSpPr/>
          <p:nvPr/>
        </p:nvSpPr>
        <p:spPr>
          <a:xfrm>
            <a:off x="2487240" y="345636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A233A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7" name="Text 42"/>
          <p:cNvSpPr/>
          <p:nvPr/>
        </p:nvSpPr>
        <p:spPr>
          <a:xfrm>
            <a:off x="2560320" y="355716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technology down-select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8" name="Shape 43"/>
          <p:cNvSpPr/>
          <p:nvPr/>
        </p:nvSpPr>
        <p:spPr>
          <a:xfrm>
            <a:off x="4279320" y="345636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9" name="Text 44"/>
          <p:cNvSpPr/>
          <p:nvPr/>
        </p:nvSpPr>
        <p:spPr>
          <a:xfrm>
            <a:off x="4352400" y="355716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prototype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0" name="Shape 45"/>
          <p:cNvSpPr/>
          <p:nvPr/>
        </p:nvSpPr>
        <p:spPr>
          <a:xfrm>
            <a:off x="6071760" y="345636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1" name="Text 46"/>
          <p:cNvSpPr/>
          <p:nvPr/>
        </p:nvSpPr>
        <p:spPr>
          <a:xfrm>
            <a:off x="6144840" y="355716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beam test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2" name="Shape 47"/>
          <p:cNvSpPr/>
          <p:nvPr/>
        </p:nvSpPr>
        <p:spPr>
          <a:xfrm>
            <a:off x="7863840" y="345636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3" name="Text 48"/>
          <p:cNvSpPr/>
          <p:nvPr/>
        </p:nvSpPr>
        <p:spPr>
          <a:xfrm>
            <a:off x="7936920" y="355716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performance validation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4" name="Shape 49"/>
          <p:cNvSpPr/>
          <p:nvPr/>
        </p:nvSpPr>
        <p:spPr>
          <a:xfrm>
            <a:off x="9655920" y="345636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5" name="Text 50"/>
          <p:cNvSpPr/>
          <p:nvPr/>
        </p:nvSpPr>
        <p:spPr>
          <a:xfrm>
            <a:off x="9729360" y="355716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go / no-go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6" name="Text 51"/>
          <p:cNvSpPr/>
          <p:nvPr/>
        </p:nvSpPr>
        <p:spPr>
          <a:xfrm>
            <a:off x="594360" y="4370760"/>
            <a:ext cx="1572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6C65B"/>
                </a:solidFill>
                <a:effectLst/>
                <a:uFillTx/>
                <a:latin typeface="Aptos Display"/>
                <a:ea typeface="Aptos Display"/>
              </a:rPr>
              <a:t>Lumi / MDI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7" name="Shape 52"/>
          <p:cNvSpPr/>
          <p:nvPr/>
        </p:nvSpPr>
        <p:spPr>
          <a:xfrm>
            <a:off x="2487240" y="420624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A233A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8" name="Text 53"/>
          <p:cNvSpPr/>
          <p:nvPr/>
        </p:nvSpPr>
        <p:spPr>
          <a:xfrm>
            <a:off x="2560320" y="430668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background + alignment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9" name="Shape 54"/>
          <p:cNvSpPr/>
          <p:nvPr/>
        </p:nvSpPr>
        <p:spPr>
          <a:xfrm>
            <a:off x="4279320" y="420624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0" name="Text 55"/>
          <p:cNvSpPr/>
          <p:nvPr/>
        </p:nvSpPr>
        <p:spPr>
          <a:xfrm>
            <a:off x="4352400" y="430668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full geometry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1" name="Shape 56"/>
          <p:cNvSpPr/>
          <p:nvPr/>
        </p:nvSpPr>
        <p:spPr>
          <a:xfrm>
            <a:off x="6071760" y="420624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2" name="Text 57"/>
          <p:cNvSpPr/>
          <p:nvPr/>
        </p:nvSpPr>
        <p:spPr>
          <a:xfrm>
            <a:off x="6144840" y="430668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beam tests / calibration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3" name="Shape 58"/>
          <p:cNvSpPr/>
          <p:nvPr/>
        </p:nvSpPr>
        <p:spPr>
          <a:xfrm>
            <a:off x="7863840" y="420624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4" name="Text 59"/>
          <p:cNvSpPr/>
          <p:nvPr/>
        </p:nvSpPr>
        <p:spPr>
          <a:xfrm>
            <a:off x="7936920" y="430668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system integration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5" name="Shape 60"/>
          <p:cNvSpPr/>
          <p:nvPr/>
        </p:nvSpPr>
        <p:spPr>
          <a:xfrm>
            <a:off x="9655920" y="420624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6" name="Text 61"/>
          <p:cNvSpPr/>
          <p:nvPr/>
        </p:nvSpPr>
        <p:spPr>
          <a:xfrm>
            <a:off x="9729360" y="430668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precision closure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7" name="Text 62"/>
          <p:cNvSpPr/>
          <p:nvPr/>
        </p:nvSpPr>
        <p:spPr>
          <a:xfrm>
            <a:off x="594360" y="5120640"/>
            <a:ext cx="1572120" cy="20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A98BFF"/>
                </a:solidFill>
                <a:effectLst/>
                <a:uFillTx/>
                <a:latin typeface="Aptos Display"/>
                <a:ea typeface="Aptos Display"/>
              </a:rPr>
              <a:t>TDAQ / cooling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8" name="Shape 63"/>
          <p:cNvSpPr/>
          <p:nvPr/>
        </p:nvSpPr>
        <p:spPr>
          <a:xfrm>
            <a:off x="2487240" y="495612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A233A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9" name="Text 64"/>
          <p:cNvSpPr/>
          <p:nvPr/>
        </p:nvSpPr>
        <p:spPr>
          <a:xfrm>
            <a:off x="2560320" y="505656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requirements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0" name="Shape 65"/>
          <p:cNvSpPr/>
          <p:nvPr/>
        </p:nvSpPr>
        <p:spPr>
          <a:xfrm>
            <a:off x="4279320" y="495612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1" name="Text 66"/>
          <p:cNvSpPr/>
          <p:nvPr/>
        </p:nvSpPr>
        <p:spPr>
          <a:xfrm>
            <a:off x="4352400" y="505656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architecture demos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2" name="Shape 67"/>
          <p:cNvSpPr/>
          <p:nvPr/>
        </p:nvSpPr>
        <p:spPr>
          <a:xfrm>
            <a:off x="6071760" y="495612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3" name="Text 68"/>
          <p:cNvSpPr/>
          <p:nvPr/>
        </p:nvSpPr>
        <p:spPr>
          <a:xfrm>
            <a:off x="6144840" y="505656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integrated prototypes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4" name="Shape 69"/>
          <p:cNvSpPr/>
          <p:nvPr/>
        </p:nvSpPr>
        <p:spPr>
          <a:xfrm>
            <a:off x="7863840" y="495612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5" name="Text 70"/>
          <p:cNvSpPr/>
          <p:nvPr/>
        </p:nvSpPr>
        <p:spPr>
          <a:xfrm>
            <a:off x="7936920" y="505656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system test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6" name="Shape 71"/>
          <p:cNvSpPr/>
          <p:nvPr/>
        </p:nvSpPr>
        <p:spPr>
          <a:xfrm>
            <a:off x="9655920" y="4956120"/>
            <a:ext cx="1599480" cy="483840"/>
          </a:xfrm>
          <a:prstGeom prst="roundRect">
            <a:avLst>
              <a:gd name="adj" fmla="val 7547"/>
            </a:avLst>
          </a:prstGeom>
          <a:solidFill>
            <a:srgbClr val="141B2E"/>
          </a:solidFill>
          <a:ln w="889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7" name="Text 72"/>
          <p:cNvSpPr/>
          <p:nvPr/>
        </p:nvSpPr>
        <p:spPr>
          <a:xfrm>
            <a:off x="9729360" y="5056560"/>
            <a:ext cx="145332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integration freeze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8" name="Text 73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Roadmap inferred from current prototype maturity, explicit 2026 workshop next steps, and construction lead-time comments in DRD calorimetry material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9" name="PlaceHolder 1"/>
          <p:cNvSpPr>
            <a:spLocks noGrp="1"/>
          </p:cNvSpPr>
          <p:nvPr>
            <p:ph type="sldNum" idx="32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5FAD7994-E59E-461C-8F17-D821EC5059C3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28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Decision matrix for ILD@FCC-ee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1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Questions that should be answered with full simulation + system prototypes—not isolated subsystem benchmarks.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2" name="Shape 2"/>
          <p:cNvSpPr/>
          <p:nvPr/>
        </p:nvSpPr>
        <p:spPr>
          <a:xfrm>
            <a:off x="530280" y="1143000"/>
            <a:ext cx="3656880" cy="1535400"/>
          </a:xfrm>
          <a:prstGeom prst="roundRect">
            <a:avLst>
              <a:gd name="adj" fmla="val 4167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3" name="Shape 3"/>
          <p:cNvSpPr/>
          <p:nvPr/>
        </p:nvSpPr>
        <p:spPr>
          <a:xfrm>
            <a:off x="530280" y="1143000"/>
            <a:ext cx="54000" cy="153540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4" name="Text 4"/>
          <p:cNvSpPr/>
          <p:nvPr/>
        </p:nvSpPr>
        <p:spPr>
          <a:xfrm>
            <a:off x="694800" y="128916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1. What is the tracking core?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5" name="Shape 5"/>
          <p:cNvSpPr/>
          <p:nvPr/>
        </p:nvSpPr>
        <p:spPr>
          <a:xfrm>
            <a:off x="3227760" y="126180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6" name="Text 6"/>
          <p:cNvSpPr/>
          <p:nvPr/>
        </p:nvSpPr>
        <p:spPr>
          <a:xfrm>
            <a:off x="3300840" y="130752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7EA7FF"/>
                </a:solidFill>
                <a:effectLst/>
                <a:uFillTx/>
                <a:latin typeface="Aptos"/>
                <a:ea typeface="Aptos"/>
              </a:rPr>
              <a:t>TRACK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7" name="Text 7"/>
          <p:cNvSpPr/>
          <p:nvPr/>
        </p:nvSpPr>
        <p:spPr>
          <a:xfrm>
            <a:off x="694800" y="1673280"/>
            <a:ext cx="3364200" cy="87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TPC + Si hybrid remains distinctive, but the FCC model must settle occupancy, forward acceptance and track merging.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8" name="Shape 8"/>
          <p:cNvSpPr/>
          <p:nvPr/>
        </p:nvSpPr>
        <p:spPr>
          <a:xfrm>
            <a:off x="4316040" y="1143000"/>
            <a:ext cx="3656880" cy="1535400"/>
          </a:xfrm>
          <a:prstGeom prst="roundRect">
            <a:avLst>
              <a:gd name="adj" fmla="val 4167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9" name="Shape 9"/>
          <p:cNvSpPr/>
          <p:nvPr/>
        </p:nvSpPr>
        <p:spPr>
          <a:xfrm>
            <a:off x="4316040" y="1143000"/>
            <a:ext cx="54000" cy="153540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0" name="Text 10"/>
          <p:cNvSpPr/>
          <p:nvPr/>
        </p:nvSpPr>
        <p:spPr>
          <a:xfrm>
            <a:off x="4480560" y="128916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2. Is timing baseline?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1" name="Shape 11"/>
          <p:cNvSpPr/>
          <p:nvPr/>
        </p:nvSpPr>
        <p:spPr>
          <a:xfrm>
            <a:off x="7013520" y="126180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2" name="Text 12"/>
          <p:cNvSpPr/>
          <p:nvPr/>
        </p:nvSpPr>
        <p:spPr>
          <a:xfrm>
            <a:off x="7086600" y="130752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63D6A7"/>
                </a:solidFill>
                <a:effectLst/>
                <a:uFillTx/>
                <a:latin typeface="Aptos"/>
                <a:ea typeface="Aptos"/>
              </a:rPr>
              <a:t>TIMING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3" name="Text 13"/>
          <p:cNvSpPr/>
          <p:nvPr/>
        </p:nvSpPr>
        <p:spPr>
          <a:xfrm>
            <a:off x="4480560" y="1673280"/>
            <a:ext cx="3364200" cy="87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Decide where 20–100 ps timing buys enough PID/PFA/background suppression to justify material, channels and cooling.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4" name="Shape 14"/>
          <p:cNvSpPr/>
          <p:nvPr/>
        </p:nvSpPr>
        <p:spPr>
          <a:xfrm>
            <a:off x="8101440" y="1143000"/>
            <a:ext cx="3547080" cy="1535400"/>
          </a:xfrm>
          <a:prstGeom prst="roundRect">
            <a:avLst>
              <a:gd name="adj" fmla="val 4167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5" name="Shape 15"/>
          <p:cNvSpPr/>
          <p:nvPr/>
        </p:nvSpPr>
        <p:spPr>
          <a:xfrm>
            <a:off x="8101440" y="1143000"/>
            <a:ext cx="54000" cy="1535400"/>
          </a:xfrm>
          <a:prstGeom prst="rect">
            <a:avLst/>
          </a:prstGeom>
          <a:solidFill>
            <a:srgbClr val="59C3FF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6" name="Text 16"/>
          <p:cNvSpPr/>
          <p:nvPr/>
        </p:nvSpPr>
        <p:spPr>
          <a:xfrm>
            <a:off x="8266320" y="128916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3. Which calorimeter mix?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7" name="Shape 17"/>
          <p:cNvSpPr/>
          <p:nvPr/>
        </p:nvSpPr>
        <p:spPr>
          <a:xfrm>
            <a:off x="10689480" y="126180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59C3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8" name="Text 18"/>
          <p:cNvSpPr/>
          <p:nvPr/>
        </p:nvSpPr>
        <p:spPr>
          <a:xfrm>
            <a:off x="10762560" y="130752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CALO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9" name="Text 19"/>
          <p:cNvSpPr/>
          <p:nvPr/>
        </p:nvSpPr>
        <p:spPr>
          <a:xfrm>
            <a:off x="8266320" y="1673280"/>
            <a:ext cx="3254400" cy="87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SiW + AHCAL remain the natural ILD path; SCW is a cost-oriented branch, not a free performance upgrade.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0" name="Shape 20"/>
          <p:cNvSpPr/>
          <p:nvPr/>
        </p:nvSpPr>
        <p:spPr>
          <a:xfrm>
            <a:off x="530280" y="2926080"/>
            <a:ext cx="3656880" cy="1535400"/>
          </a:xfrm>
          <a:prstGeom prst="roundRect">
            <a:avLst>
              <a:gd name="adj" fmla="val 4167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1" name="Shape 21"/>
          <p:cNvSpPr/>
          <p:nvPr/>
        </p:nvSpPr>
        <p:spPr>
          <a:xfrm>
            <a:off x="530280" y="2926080"/>
            <a:ext cx="54000" cy="1535400"/>
          </a:xfrm>
          <a:prstGeom prst="rect">
            <a:avLst/>
          </a:prstGeom>
          <a:solidFill>
            <a:srgbClr val="F47B8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2" name="Text 22"/>
          <p:cNvSpPr/>
          <p:nvPr/>
        </p:nvSpPr>
        <p:spPr>
          <a:xfrm>
            <a:off x="694800" y="307224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4. How much vertex complexity?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3" name="Shape 23"/>
          <p:cNvSpPr/>
          <p:nvPr/>
        </p:nvSpPr>
        <p:spPr>
          <a:xfrm>
            <a:off x="3227760" y="304488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47B8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4" name="Text 24"/>
          <p:cNvSpPr/>
          <p:nvPr/>
        </p:nvSpPr>
        <p:spPr>
          <a:xfrm>
            <a:off x="3300840" y="309060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47B8A"/>
                </a:solidFill>
                <a:effectLst/>
                <a:uFillTx/>
                <a:latin typeface="Aptos"/>
                <a:ea typeface="Aptos"/>
              </a:rPr>
              <a:t>VTX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5" name="Text 25"/>
          <p:cNvSpPr/>
          <p:nvPr/>
        </p:nvSpPr>
        <p:spPr>
          <a:xfrm>
            <a:off x="694800" y="3456360"/>
            <a:ext cx="3364200" cy="87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Curved MAPS / air cooling can be transformative, but only if mechanics, MDI and assembly risk are shown to close.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6" name="Shape 26"/>
          <p:cNvSpPr/>
          <p:nvPr/>
        </p:nvSpPr>
        <p:spPr>
          <a:xfrm>
            <a:off x="4316040" y="2926080"/>
            <a:ext cx="3656880" cy="1535400"/>
          </a:xfrm>
          <a:prstGeom prst="roundRect">
            <a:avLst>
              <a:gd name="adj" fmla="val 4167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7" name="Shape 27"/>
          <p:cNvSpPr/>
          <p:nvPr/>
        </p:nvSpPr>
        <p:spPr>
          <a:xfrm>
            <a:off x="4316040" y="2926080"/>
            <a:ext cx="54000" cy="153540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8" name="Text 28"/>
          <p:cNvSpPr/>
          <p:nvPr/>
        </p:nvSpPr>
        <p:spPr>
          <a:xfrm>
            <a:off x="4480560" y="3072240"/>
            <a:ext cx="33278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85000"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5. What is “good enough” for Z pole?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9" name="Shape 29"/>
          <p:cNvSpPr/>
          <p:nvPr/>
        </p:nvSpPr>
        <p:spPr>
          <a:xfrm>
            <a:off x="7013520" y="304488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0" name="Text 30"/>
          <p:cNvSpPr/>
          <p:nvPr/>
        </p:nvSpPr>
        <p:spPr>
          <a:xfrm>
            <a:off x="7086600" y="309060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F6C65B"/>
                </a:solidFill>
                <a:effectLst/>
                <a:uFillTx/>
                <a:latin typeface="Aptos"/>
                <a:ea typeface="Aptos"/>
              </a:rPr>
              <a:t>Z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1" name="Text 31"/>
          <p:cNvSpPr/>
          <p:nvPr/>
        </p:nvSpPr>
        <p:spPr>
          <a:xfrm>
            <a:off x="4480560" y="3456360"/>
            <a:ext cx="3364200" cy="87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Prioritize systematic closure, charge ID and acceptance; the detector need not be maximally precise everywhere.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2" name="Shape 32"/>
          <p:cNvSpPr/>
          <p:nvPr/>
        </p:nvSpPr>
        <p:spPr>
          <a:xfrm>
            <a:off x="8101440" y="2926080"/>
            <a:ext cx="3547080" cy="1535400"/>
          </a:xfrm>
          <a:prstGeom prst="roundRect">
            <a:avLst>
              <a:gd name="adj" fmla="val 4167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3" name="Shape 33"/>
          <p:cNvSpPr/>
          <p:nvPr/>
        </p:nvSpPr>
        <p:spPr>
          <a:xfrm>
            <a:off x="8101440" y="2926080"/>
            <a:ext cx="54000" cy="1535400"/>
          </a:xfrm>
          <a:prstGeom prst="rect">
            <a:avLst/>
          </a:prstGeom>
          <a:solidFill>
            <a:srgbClr val="A98BFF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4" name="Text 34"/>
          <p:cNvSpPr/>
          <p:nvPr/>
        </p:nvSpPr>
        <p:spPr>
          <a:xfrm>
            <a:off x="8266320" y="307224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6. Can TDAQ + cooling scale?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5" name="Shape 35"/>
          <p:cNvSpPr/>
          <p:nvPr/>
        </p:nvSpPr>
        <p:spPr>
          <a:xfrm>
            <a:off x="10689480" y="3044880"/>
            <a:ext cx="803880" cy="255240"/>
          </a:xfrm>
          <a:prstGeom prst="roundRect">
            <a:avLst>
              <a:gd name="adj" fmla="val 28571"/>
            </a:avLst>
          </a:prstGeom>
          <a:solidFill>
            <a:srgbClr val="1A233A"/>
          </a:solidFill>
          <a:ln w="12700">
            <a:solidFill>
              <a:srgbClr val="A98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6" name="Text 36"/>
          <p:cNvSpPr/>
          <p:nvPr/>
        </p:nvSpPr>
        <p:spPr>
          <a:xfrm>
            <a:off x="10762560" y="3090600"/>
            <a:ext cx="657720" cy="15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A98BFF"/>
                </a:solidFill>
                <a:effectLst/>
                <a:uFillTx/>
                <a:latin typeface="Aptos"/>
                <a:ea typeface="Aptos"/>
              </a:rPr>
              <a:t>SYSTEM</a:t>
            </a:r>
            <a:endParaRPr lang="en-GB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7" name="Text 37"/>
          <p:cNvSpPr/>
          <p:nvPr/>
        </p:nvSpPr>
        <p:spPr>
          <a:xfrm>
            <a:off x="8266320" y="3456360"/>
            <a:ext cx="3254400" cy="87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If continuous readout and services are not co-designed, otherwise excellent detector modules will not become an experiment.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8" name="Shape 38"/>
          <p:cNvSpPr/>
          <p:nvPr/>
        </p:nvSpPr>
        <p:spPr>
          <a:xfrm>
            <a:off x="530280" y="4846320"/>
            <a:ext cx="11118240" cy="758160"/>
          </a:xfrm>
          <a:prstGeom prst="roundRect">
            <a:avLst>
              <a:gd name="adj" fmla="val 6024"/>
            </a:avLst>
          </a:prstGeom>
          <a:solidFill>
            <a:srgbClr val="1F2941"/>
          </a:solidFill>
          <a:ln w="12700">
            <a:solidFill>
              <a:srgbClr val="59C3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9" name="Text 39"/>
          <p:cNvSpPr/>
          <p:nvPr/>
        </p:nvSpPr>
        <p:spPr>
          <a:xfrm>
            <a:off x="804600" y="5083920"/>
            <a:ext cx="1056060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The 2026–28 program should be judged on end-to-end physics sensitivity and system feasibility, not subsystem performance in isolation.</a:t>
            </a:r>
            <a:endParaRPr lang="en-GB" sz="13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0" name="Text 40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ILD physics plans 2026; FCC Physics Studies 2026; detector R&amp;D sessions reviewed above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1" name="PlaceHolder 1"/>
          <p:cNvSpPr>
            <a:spLocks noGrp="1"/>
          </p:cNvSpPr>
          <p:nvPr>
            <p:ph type="sldNum" idx="33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ADD6C33F-10A3-4D35-99DA-63F13BFA5AC5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29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Text 0"/>
          <p:cNvSpPr/>
          <p:nvPr/>
        </p:nvSpPr>
        <p:spPr>
          <a:xfrm>
            <a:off x="502920" y="292680"/>
            <a:ext cx="11063520" cy="43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Conclusions / recommended focus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3" name="Text 1"/>
          <p:cNvSpPr/>
          <p:nvPr/>
        </p:nvSpPr>
        <p:spPr>
          <a:xfrm>
            <a:off x="521280" y="758880"/>
            <a:ext cx="106977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A concise status statement for the next ILD management period.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4" name="Shape 2"/>
          <p:cNvSpPr/>
          <p:nvPr/>
        </p:nvSpPr>
        <p:spPr>
          <a:xfrm>
            <a:off x="530280" y="1170360"/>
            <a:ext cx="3547080" cy="1873800"/>
          </a:xfrm>
          <a:prstGeom prst="roundRect">
            <a:avLst>
              <a:gd name="adj" fmla="val 3415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5" name="Shape 3"/>
          <p:cNvSpPr/>
          <p:nvPr/>
        </p:nvSpPr>
        <p:spPr>
          <a:xfrm>
            <a:off x="530280" y="1170360"/>
            <a:ext cx="54000" cy="1873800"/>
          </a:xfrm>
          <a:prstGeom prst="rect">
            <a:avLst/>
          </a:prstGeom>
          <a:solidFill>
            <a:srgbClr val="7EA7FF"/>
          </a:solidFill>
          <a:ln w="12700">
            <a:solidFill>
              <a:srgbClr val="7EA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6" name="Text 4"/>
          <p:cNvSpPr/>
          <p:nvPr/>
        </p:nvSpPr>
        <p:spPr>
          <a:xfrm>
            <a:off x="694800" y="131688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1. Preserve the ILD identity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7" name="Text 5"/>
          <p:cNvSpPr/>
          <p:nvPr/>
        </p:nvSpPr>
        <p:spPr>
          <a:xfrm>
            <a:off x="694800" y="1700640"/>
            <a:ext cx="3254400" cy="12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Keep the hybrid TPC + silicon tracking, ultra-granular calorimetry and low-mass vertex as the core of the concept.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8" name="Shape 6"/>
          <p:cNvSpPr/>
          <p:nvPr/>
        </p:nvSpPr>
        <p:spPr>
          <a:xfrm>
            <a:off x="4316040" y="1170360"/>
            <a:ext cx="3547080" cy="1873800"/>
          </a:xfrm>
          <a:prstGeom prst="roundRect">
            <a:avLst>
              <a:gd name="adj" fmla="val 3415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9" name="Shape 7"/>
          <p:cNvSpPr/>
          <p:nvPr/>
        </p:nvSpPr>
        <p:spPr>
          <a:xfrm>
            <a:off x="4316040" y="1170360"/>
            <a:ext cx="54000" cy="1873800"/>
          </a:xfrm>
          <a:prstGeom prst="rect">
            <a:avLst/>
          </a:prstGeom>
          <a:solidFill>
            <a:srgbClr val="F6C65B"/>
          </a:solidFill>
          <a:ln w="12700">
            <a:solidFill>
              <a:srgbClr val="F6C65B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0" name="Text 8"/>
          <p:cNvSpPr/>
          <p:nvPr/>
        </p:nvSpPr>
        <p:spPr>
          <a:xfrm>
            <a:off x="4480560" y="131688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2. Treat FCC-ee integration as the R&amp;D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1" name="Text 9"/>
          <p:cNvSpPr/>
          <p:nvPr/>
        </p:nvSpPr>
        <p:spPr>
          <a:xfrm>
            <a:off x="4480560" y="1700640"/>
            <a:ext cx="3254400" cy="12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Continuous readout, cooling, timing, forward coverage and MDI are now first-class detector technologies.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2" name="Shape 10"/>
          <p:cNvSpPr/>
          <p:nvPr/>
        </p:nvSpPr>
        <p:spPr>
          <a:xfrm>
            <a:off x="8101440" y="1170360"/>
            <a:ext cx="3547080" cy="1873800"/>
          </a:xfrm>
          <a:prstGeom prst="roundRect">
            <a:avLst>
              <a:gd name="adj" fmla="val 3415"/>
            </a:avLst>
          </a:prstGeom>
          <a:solidFill>
            <a:srgbClr val="141B2E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3" name="Shape 11"/>
          <p:cNvSpPr/>
          <p:nvPr/>
        </p:nvSpPr>
        <p:spPr>
          <a:xfrm>
            <a:off x="8101440" y="1170360"/>
            <a:ext cx="54000" cy="1873800"/>
          </a:xfrm>
          <a:prstGeom prst="rect">
            <a:avLst/>
          </a:prstGeom>
          <a:solidFill>
            <a:srgbClr val="63D6A7"/>
          </a:solidFill>
          <a:ln w="12700">
            <a:solidFill>
              <a:srgbClr val="63D6A7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27000" tIns="45000" rIns="27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4" name="Text 12"/>
          <p:cNvSpPr/>
          <p:nvPr/>
        </p:nvSpPr>
        <p:spPr>
          <a:xfrm>
            <a:off x="8266320" y="1316880"/>
            <a:ext cx="321804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3. Let analyses choose upgrades</a:t>
            </a:r>
            <a:endParaRPr lang="en-GB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5" name="Text 13"/>
          <p:cNvSpPr/>
          <p:nvPr/>
        </p:nvSpPr>
        <p:spPr>
          <a:xfrm>
            <a:off x="8266320" y="1700640"/>
            <a:ext cx="3254400" cy="121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A7B0C2"/>
                </a:solidFill>
                <a:effectLst/>
                <a:uFillTx/>
                <a:latin typeface="Aptos"/>
                <a:ea typeface="Aptos"/>
              </a:rPr>
              <a:t>Prioritize changes that demonstrably improve flavor tagging, PFA/confusion, recoil, tau reconstruction or luminosity systematics.</a:t>
            </a:r>
            <a:endParaRPr lang="en-GB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6" name="Shape 14"/>
          <p:cNvSpPr/>
          <p:nvPr/>
        </p:nvSpPr>
        <p:spPr>
          <a:xfrm>
            <a:off x="530280" y="3401640"/>
            <a:ext cx="11118240" cy="1828080"/>
          </a:xfrm>
          <a:prstGeom prst="roundRect">
            <a:avLst>
              <a:gd name="adj" fmla="val 3000"/>
            </a:avLst>
          </a:prstGeom>
          <a:solidFill>
            <a:srgbClr val="1A233A"/>
          </a:solidFill>
          <a:ln w="12700">
            <a:solidFill>
              <a:srgbClr val="2A355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7" name="Text 15"/>
          <p:cNvSpPr/>
          <p:nvPr/>
        </p:nvSpPr>
        <p:spPr>
          <a:xfrm>
            <a:off x="749880" y="3684960"/>
            <a:ext cx="2742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4F7FB"/>
                </a:solidFill>
                <a:effectLst/>
                <a:uFillTx/>
                <a:latin typeface="Aptos Display"/>
                <a:ea typeface="Aptos Display"/>
              </a:rPr>
              <a:t>Near-term “must prove” items</a:t>
            </a:r>
            <a:endParaRPr lang="en-GB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8" name="Text 16"/>
          <p:cNvSpPr/>
          <p:nvPr/>
        </p:nvSpPr>
        <p:spPr>
          <a:xfrm>
            <a:off x="786240" y="4069080"/>
            <a:ext cx="1014912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tIns="360" rIns="360" bIns="360" anchor="t">
            <a:normAutofit/>
          </a:bodyPr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2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FCC-ee full-simulation + reconstruction chain that is genuinely ILD, not a temporary Franken-model.</a:t>
            </a:r>
            <a:endParaRPr lang="en-GB" sz="122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2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A credible vertex demonstrator with bending, mechanics, air cooling, services and MDI interfaces.</a:t>
            </a:r>
            <a:endParaRPr lang="en-GB" sz="122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2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Integrated calorimeter readout / timing / cooling prototypes that survive continuous-rate assumptions.</a:t>
            </a:r>
            <a:endParaRPr lang="en-GB" sz="122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52280" indent="-152280" defTabSz="914400">
              <a:lnSpc>
                <a:spcPct val="100000"/>
              </a:lnSpc>
              <a:buClr>
                <a:srgbClr val="F4F7FB"/>
              </a:buClr>
              <a:buFont typeface="Symbol" charset="2"/>
              <a:buChar char=""/>
            </a:pPr>
            <a:r>
              <a:rPr lang="en-US" sz="1220" b="0" u="none" strike="noStrike">
                <a:solidFill>
                  <a:srgbClr val="F4F7FB"/>
                </a:solidFill>
                <a:effectLst/>
                <a:uFillTx/>
                <a:latin typeface="Aptos"/>
                <a:ea typeface="Aptos"/>
              </a:rPr>
              <a:t>Tracking + ToF/PID + PFA studies tied to the actual headline analyses and Z-pole benchmarks.</a:t>
            </a:r>
            <a:endParaRPr lang="en-GB" sz="122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9" name="Text 17"/>
          <p:cNvSpPr/>
          <p:nvPr/>
        </p:nvSpPr>
        <p:spPr>
          <a:xfrm>
            <a:off x="713160" y="5687640"/>
            <a:ext cx="10560600" cy="31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59C3FF"/>
                </a:solidFill>
                <a:effectLst/>
                <a:uFillTx/>
                <a:latin typeface="Aptos"/>
                <a:ea typeface="Aptos"/>
              </a:rPr>
              <a:t>Bottom line: ILD is technologically mature in many components; the decisive R&amp;D now is integration + timing + continuous operation + physics closure.</a:t>
            </a:r>
            <a:endParaRPr lang="en-GB" sz="13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0" name="Text 18"/>
          <p:cNvSpPr/>
          <p:nvPr/>
        </p:nvSpPr>
        <p:spPr>
          <a:xfrm>
            <a:off x="530280" y="6163200"/>
            <a:ext cx="10926360" cy="2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7F8AA5"/>
                </a:solidFill>
                <a:effectLst/>
                <a:uFillTx/>
                <a:latin typeface="Aptos"/>
                <a:ea typeface="Aptos"/>
              </a:rPr>
              <a:t>Sources: Primary basis: ILD@CERN 14–16 Sep 2026 workshop presentations; supplemented by 2026 FCC/DRD Calo material</a:t>
            </a:r>
            <a:endParaRPr lang="en-GB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1" name="PlaceHolder 1"/>
          <p:cNvSpPr>
            <a:spLocks noGrp="1"/>
          </p:cNvSpPr>
          <p:nvPr>
            <p:ph type="sldNum" idx="34"/>
          </p:nvPr>
        </p:nvSpPr>
        <p:spPr>
          <a:xfrm>
            <a:off x="11841480" y="65563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962567A6-15D8-4ABE-A2B6-4DD928FA204F}" type="slidenum">
              <a:rPr lang="en-US" sz="800" b="0" u="none" strike="noStrike">
                <a:solidFill>
                  <a:srgbClr val="8792AA"/>
                </a:solidFill>
                <a:effectLst/>
                <a:uFillTx/>
                <a:latin typeface="Aptos"/>
                <a:ea typeface="Aptos"/>
              </a:rPr>
              <a:t>30</a:t>
            </a:fld>
            <a:endParaRPr lang="en-GB" sz="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itchFamily="0" charset="1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itchFamily="0" charset="1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LibreOffice/26.8.0.3$MacOSX_AARCH64 LibreOffice_project/bce0998afefdbc355585ca324285661a2170ba77</Application>
  <AppVersion>15.0000</AppVersion>
  <Words>0</Words>
  <Paragraphs>0</Paragraphs>
  <Company>OpenAI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2026-09-15T18:52:28Z</dcterms:created>
  <dc:creator>OpenAI</dc:creator>
  <dc:description/>
  <dc:language>fr-FR</dc:language>
  <cp:lastModifiedBy>Vincent Boudry</cp:lastModifiedBy>
  <dcterms:modified xsi:type="dcterms:W3CDTF">2026-09-16T10:05:50Z</dcterms:modified>
  <cp:revision>2</cp:revision>
  <dc:subject>ILD detector R&amp;D status and physics leverage</dc:subject>
  <dc:title>ILD detector R&amp;D: status, roadmap and physics leverage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30</vt:i4>
  </property>
  <property fmtid="{D5CDD505-2E9C-101B-9397-08002B2CF9AE}" pid="3" name="PresentationFormat">
    <vt:lpwstr>On-screen Show (16:9)</vt:lpwstr>
  </property>
  <property fmtid="{D5CDD505-2E9C-101B-9397-08002B2CF9AE}" pid="4" name="Slides">
    <vt:i4>30</vt:i4>
  </property>
</Properties>
</file>